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2"/>
  </p:notesMasterIdLst>
  <p:handoutMasterIdLst>
    <p:handoutMasterId r:id="rId103"/>
  </p:handoutMasterIdLst>
  <p:sldIdLst>
    <p:sldId id="257" r:id="rId2"/>
    <p:sldId id="334" r:id="rId3"/>
    <p:sldId id="260" r:id="rId4"/>
    <p:sldId id="353" r:id="rId5"/>
    <p:sldId id="336" r:id="rId6"/>
    <p:sldId id="337" r:id="rId7"/>
    <p:sldId id="338" r:id="rId8"/>
    <p:sldId id="339" r:id="rId9"/>
    <p:sldId id="354" r:id="rId10"/>
    <p:sldId id="340" r:id="rId11"/>
    <p:sldId id="341" r:id="rId12"/>
    <p:sldId id="342" r:id="rId13"/>
    <p:sldId id="343" r:id="rId14"/>
    <p:sldId id="344" r:id="rId15"/>
    <p:sldId id="335" r:id="rId16"/>
    <p:sldId id="261" r:id="rId17"/>
    <p:sldId id="262" r:id="rId18"/>
    <p:sldId id="263" r:id="rId19"/>
    <p:sldId id="264" r:id="rId20"/>
    <p:sldId id="265" r:id="rId21"/>
    <p:sldId id="266" r:id="rId22"/>
    <p:sldId id="267" r:id="rId23"/>
    <p:sldId id="268" r:id="rId24"/>
    <p:sldId id="269" r:id="rId25"/>
    <p:sldId id="270" r:id="rId26"/>
    <p:sldId id="271" r:id="rId27"/>
    <p:sldId id="272" r:id="rId28"/>
    <p:sldId id="273" r:id="rId29"/>
    <p:sldId id="274" r:id="rId30"/>
    <p:sldId id="275" r:id="rId31"/>
    <p:sldId id="276" r:id="rId32"/>
    <p:sldId id="277" r:id="rId33"/>
    <p:sldId id="278" r:id="rId34"/>
    <p:sldId id="355" r:id="rId35"/>
    <p:sldId id="279" r:id="rId36"/>
    <p:sldId id="280" r:id="rId37"/>
    <p:sldId id="281" r:id="rId38"/>
    <p:sldId id="282" r:id="rId39"/>
    <p:sldId id="283" r:id="rId40"/>
    <p:sldId id="356" r:id="rId41"/>
    <p:sldId id="284" r:id="rId42"/>
    <p:sldId id="285" r:id="rId43"/>
    <p:sldId id="286" r:id="rId44"/>
    <p:sldId id="287" r:id="rId45"/>
    <p:sldId id="288" r:id="rId46"/>
    <p:sldId id="289" r:id="rId47"/>
    <p:sldId id="290" r:id="rId48"/>
    <p:sldId id="291" r:id="rId49"/>
    <p:sldId id="292" r:id="rId50"/>
    <p:sldId id="293" r:id="rId51"/>
    <p:sldId id="294" r:id="rId52"/>
    <p:sldId id="295" r:id="rId53"/>
    <p:sldId id="296" r:id="rId54"/>
    <p:sldId id="297" r:id="rId55"/>
    <p:sldId id="298" r:id="rId56"/>
    <p:sldId id="299" r:id="rId57"/>
    <p:sldId id="300" r:id="rId58"/>
    <p:sldId id="301" r:id="rId59"/>
    <p:sldId id="302" r:id="rId60"/>
    <p:sldId id="303" r:id="rId61"/>
    <p:sldId id="357" r:id="rId62"/>
    <p:sldId id="304" r:id="rId63"/>
    <p:sldId id="305" r:id="rId64"/>
    <p:sldId id="306" r:id="rId65"/>
    <p:sldId id="307" r:id="rId66"/>
    <p:sldId id="308" r:id="rId67"/>
    <p:sldId id="309" r:id="rId68"/>
    <p:sldId id="310" r:id="rId69"/>
    <p:sldId id="311" r:id="rId70"/>
    <p:sldId id="312" r:id="rId71"/>
    <p:sldId id="313" r:id="rId72"/>
    <p:sldId id="358" r:id="rId73"/>
    <p:sldId id="314" r:id="rId74"/>
    <p:sldId id="359" r:id="rId75"/>
    <p:sldId id="315" r:id="rId76"/>
    <p:sldId id="352" r:id="rId77"/>
    <p:sldId id="316" r:id="rId78"/>
    <p:sldId id="317" r:id="rId79"/>
    <p:sldId id="318" r:id="rId80"/>
    <p:sldId id="319" r:id="rId81"/>
    <p:sldId id="320" r:id="rId82"/>
    <p:sldId id="360" r:id="rId83"/>
    <p:sldId id="321" r:id="rId84"/>
    <p:sldId id="322" r:id="rId85"/>
    <p:sldId id="323" r:id="rId86"/>
    <p:sldId id="324" r:id="rId87"/>
    <p:sldId id="325" r:id="rId88"/>
    <p:sldId id="326" r:id="rId89"/>
    <p:sldId id="327" r:id="rId90"/>
    <p:sldId id="361" r:id="rId91"/>
    <p:sldId id="362" r:id="rId92"/>
    <p:sldId id="328" r:id="rId93"/>
    <p:sldId id="363" r:id="rId94"/>
    <p:sldId id="329" r:id="rId95"/>
    <p:sldId id="330" r:id="rId96"/>
    <p:sldId id="331" r:id="rId97"/>
    <p:sldId id="332" r:id="rId98"/>
    <p:sldId id="364" r:id="rId99"/>
    <p:sldId id="365" r:id="rId100"/>
    <p:sldId id="333" r:id="rId10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42" autoAdjust="0"/>
    <p:restoredTop sz="94660"/>
  </p:normalViewPr>
  <p:slideViewPr>
    <p:cSldViewPr>
      <p:cViewPr varScale="1">
        <p:scale>
          <a:sx n="74" d="100"/>
          <a:sy n="74" d="100"/>
        </p:scale>
        <p:origin x="-4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ableStyles" Target="tableStyle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8882FC-154F-4BCD-9986-DE3C6AF9A598}" type="datetimeFigureOut">
              <a:rPr lang="en-US" smtClean="0"/>
              <a:pPr/>
              <a:t>12/31/2014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1EB56CE-651C-406D-9ECC-68A5E670B776}"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144A6E-3415-4175-9176-1E4CE8491F07}" type="datetimeFigureOut">
              <a:rPr lang="en-US" smtClean="0"/>
              <a:pPr/>
              <a:t>12/31/2014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AE7002-E183-424B-A8B6-651ADCEB382F}"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AE7002-E183-424B-A8B6-651ADCEB382F}"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AE7002-E183-424B-A8B6-651ADCEB382F}" type="slidenum">
              <a:rPr lang="en-US" smtClean="0"/>
              <a:pPr/>
              <a:t>54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4466124-235D-41A5-BC98-004AE2CA6C12}" type="datetime8">
              <a:rPr lang="fa-IR" smtClean="0"/>
              <a:pPr/>
              <a:t>14/دسامبر/31</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008BD99-BE93-41D4-BB15-3CD81A091FD9}"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C4D30E-2892-4D53-9177-0EBC44B44F47}" type="datetime8">
              <a:rPr lang="fa-IR" smtClean="0"/>
              <a:pPr/>
              <a:t>14/دسامبر/31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08BD99-BE93-41D4-BB15-3CD81A091FD9}"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0008BD99-BE93-41D4-BB15-3CD81A091FD9}"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2316EF-78BA-4BB8-A5A3-BEBE410607AE}" type="datetime8">
              <a:rPr lang="fa-IR" smtClean="0"/>
              <a:pPr/>
              <a:t>14/دسامبر/31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02C0467-8BF5-4488-B2A4-E617DA81EC7C}" type="datetime8">
              <a:rPr lang="fa-IR" smtClean="0"/>
              <a:pPr/>
              <a:t>14/دسامبر/31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0008BD99-BE93-41D4-BB15-3CD81A091FD9}"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B3B2B83D-73CB-44B0-B9EE-51285DB98C11}" type="datetime8">
              <a:rPr lang="fa-IR" smtClean="0"/>
              <a:pPr/>
              <a:t>14/دسامبر/31</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008BD99-BE93-41D4-BB15-3CD81A091FD9}"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60DB06B-763F-4372-924A-10CFCFD69003}" type="datetime8">
              <a:rPr lang="fa-IR" smtClean="0"/>
              <a:pPr/>
              <a:t>14/دسامبر/31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08BD99-BE93-41D4-BB15-3CD81A091FD9}"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3ABC453-986C-4B6B-B0B7-11AC426E2A16}" type="datetime8">
              <a:rPr lang="fa-IR" smtClean="0"/>
              <a:pPr/>
              <a:t>14/دسامبر/31</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008BD99-BE93-41D4-BB15-3CD81A091FD9}"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534DD9D-85CE-4550-A87D-B88ACFA84088}" type="datetime8">
              <a:rPr lang="fa-IR" smtClean="0"/>
              <a:pPr/>
              <a:t>14/دسامبر/31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0008BD99-BE93-41D4-BB15-3CD81A091FD9}" type="slidenum">
              <a:rPr lang="en-US" smtClean="0"/>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A7112D6-789D-4FD7-B925-945C7752C3B9}" type="datetime8">
              <a:rPr lang="fa-IR" smtClean="0"/>
              <a:pPr/>
              <a:t>14/دسامبر/31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008BD99-BE93-41D4-BB15-3CD81A091FD9}" type="slidenum">
              <a:rPr lang="en-US" smtClean="0"/>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008BD99-BE93-41D4-BB15-3CD81A091FD9}"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56B7952D-13AD-446C-827C-A42ADA267B81}" type="datetime8">
              <a:rPr lang="fa-IR" smtClean="0"/>
              <a:pPr/>
              <a:t>14/دسامبر/31</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0008BD99-BE93-41D4-BB15-3CD81A091FD9}"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FA17D5E4-9492-4E2F-80AD-586BFF3B7C6B}" type="datetime8">
              <a:rPr lang="fa-IR" smtClean="0"/>
              <a:pPr/>
              <a:t>14/دسامبر/31</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C220F7E-D8E2-4FBB-9D90-4AAE3FC35521}" type="datetime8">
              <a:rPr lang="fa-IR" smtClean="0"/>
              <a:pPr/>
              <a:t>14/دسامبر/31</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008BD99-BE93-41D4-BB15-3CD81A091FD9}"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fa-IR" b="1" dirty="0" smtClean="0">
                <a:solidFill>
                  <a:schemeClr val="tx2"/>
                </a:solidFill>
                <a:effectLst>
                  <a:outerShdw blurRad="38100" dist="38100" dir="2700000" algn="tl">
                    <a:srgbClr val="000000">
                      <a:alpha val="43137"/>
                    </a:srgbClr>
                  </a:outerShdw>
                </a:effectLst>
              </a:rPr>
              <a:t>به نام خدا</a:t>
            </a:r>
            <a:endParaRPr lang="en-US" b="1" dirty="0">
              <a:solidFill>
                <a:schemeClr val="tx2"/>
              </a:solidFill>
              <a:effectLst>
                <a:outerShdw blurRad="38100" dist="38100" dir="2700000" algn="tl">
                  <a:srgbClr val="000000">
                    <a:alpha val="43137"/>
                  </a:srgbClr>
                </a:outerShdw>
              </a:effectLst>
            </a:endParaRPr>
          </a:p>
        </p:txBody>
      </p:sp>
      <p:sp>
        <p:nvSpPr>
          <p:cNvPr id="11" name="Slide Number Placeholder 10"/>
          <p:cNvSpPr>
            <a:spLocks noGrp="1"/>
          </p:cNvSpPr>
          <p:nvPr>
            <p:ph type="sldNum" sz="quarter" idx="12"/>
          </p:nvPr>
        </p:nvSpPr>
        <p:spPr/>
        <p:txBody>
          <a:bodyPr/>
          <a:lstStyle/>
          <a:p>
            <a:fld id="{0008BD99-BE93-41D4-BB15-3CD81A091FD9}" type="slidenum">
              <a:rPr lang="en-US" smtClean="0"/>
              <a:pPr/>
              <a:t>1</a:t>
            </a:fld>
            <a:endParaRPr lang="en-US" dirty="0"/>
          </a:p>
        </p:txBody>
      </p:sp>
      <p:sp>
        <p:nvSpPr>
          <p:cNvPr id="3" name="Content Placeholder 2"/>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normAutofit/>
          </a:bodyPr>
          <a:lstStyle/>
          <a:p>
            <a:pPr algn="ctr">
              <a:buNone/>
            </a:pPr>
            <a:endParaRPr lang="fa-IR" sz="3300" b="1" dirty="0" smtClean="0">
              <a:solidFill>
                <a:schemeClr val="accent3">
                  <a:lumMod val="75000"/>
                </a:schemeClr>
              </a:solidFill>
            </a:endParaRPr>
          </a:p>
          <a:p>
            <a:pPr algn="ctr" rtl="1">
              <a:buNone/>
            </a:pPr>
            <a:r>
              <a:rPr lang="fa-IR" sz="4400" b="1" dirty="0" smtClean="0">
                <a:solidFill>
                  <a:schemeClr val="accent3">
                    <a:lumMod val="75000"/>
                  </a:schemeClr>
                </a:solidFill>
                <a:effectLst>
                  <a:outerShdw blurRad="38100" dist="38100" dir="2700000" algn="tl">
                    <a:srgbClr val="000000">
                      <a:alpha val="43137"/>
                    </a:srgbClr>
                  </a:outerShdw>
                </a:effectLst>
              </a:rPr>
              <a:t>دکتر افشین جلالی</a:t>
            </a:r>
          </a:p>
          <a:p>
            <a:pPr algn="ctr" rtl="1">
              <a:buNone/>
            </a:pPr>
            <a:r>
              <a:rPr lang="fa-IR" sz="4400" b="1" dirty="0" smtClean="0">
                <a:solidFill>
                  <a:schemeClr val="accent3">
                    <a:lumMod val="75000"/>
                  </a:schemeClr>
                </a:solidFill>
                <a:effectLst>
                  <a:outerShdw blurRad="38100" dist="38100" dir="2700000" algn="tl">
                    <a:srgbClr val="000000">
                      <a:alpha val="43137"/>
                    </a:srgbClr>
                  </a:outerShdw>
                </a:effectLst>
              </a:rPr>
              <a:t>دارای بورد تخصصی پزشکی قانونی </a:t>
            </a:r>
          </a:p>
          <a:p>
            <a:pPr algn="ctr" rtl="1">
              <a:buNone/>
            </a:pPr>
            <a:r>
              <a:rPr lang="fa-IR" sz="4400" b="1" dirty="0" smtClean="0">
                <a:solidFill>
                  <a:schemeClr val="accent3">
                    <a:lumMod val="75000"/>
                  </a:schemeClr>
                </a:solidFill>
                <a:effectLst>
                  <a:outerShdw blurRad="38100" dist="38100" dir="2700000" algn="tl">
                    <a:srgbClr val="000000">
                      <a:alpha val="43137"/>
                    </a:srgbClr>
                  </a:outerShdw>
                </a:effectLst>
              </a:rPr>
              <a:t>و </a:t>
            </a:r>
          </a:p>
          <a:p>
            <a:pPr algn="ctr" rtl="1">
              <a:buNone/>
            </a:pPr>
            <a:r>
              <a:rPr lang="fa-IR" sz="4400" b="1" smtClean="0">
                <a:solidFill>
                  <a:schemeClr val="accent3">
                    <a:lumMod val="75000"/>
                  </a:schemeClr>
                </a:solidFill>
                <a:effectLst>
                  <a:outerShdw blurRad="38100" dist="38100" dir="2700000" algn="tl">
                    <a:srgbClr val="000000">
                      <a:alpha val="43137"/>
                    </a:srgbClr>
                  </a:outerShdw>
                </a:effectLst>
              </a:rPr>
              <a:t>مسمومیت </a:t>
            </a:r>
            <a:r>
              <a:rPr lang="fa-IR" sz="4400" b="1" dirty="0" smtClean="0">
                <a:solidFill>
                  <a:schemeClr val="accent3">
                    <a:lumMod val="75000"/>
                  </a:schemeClr>
                </a:solidFill>
                <a:effectLst>
                  <a:outerShdw blurRad="38100" dist="38100" dir="2700000" algn="tl">
                    <a:srgbClr val="000000">
                      <a:alpha val="43137"/>
                    </a:srgbClr>
                  </a:outerShdw>
                </a:effectLst>
              </a:rPr>
              <a:t>ها</a:t>
            </a:r>
            <a:endParaRPr lang="en-US" sz="4400" b="1" dirty="0">
              <a:solidFill>
                <a:schemeClr val="accent3">
                  <a:lumMod val="75000"/>
                </a:schemeClr>
              </a:solidFill>
              <a:effectLst>
                <a:outerShdw blurRad="38100" dist="38100" dir="2700000" algn="tl">
                  <a:srgbClr val="000000">
                    <a:alpha val="43137"/>
                  </a:srgbClr>
                </a:outerShdw>
              </a:effectLst>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Horizontal)">
                                      <p:cBhvr>
                                        <p:cTn id="7" dur="500"/>
                                        <p:tgtEl>
                                          <p:spTgt spid="3">
                                            <p:bg/>
                                          </p:spTgt>
                                        </p:tgtEl>
                                      </p:cBhvr>
                                    </p:animEffect>
                                  </p:childTnLst>
                                </p:cTn>
                              </p:par>
                              <p:par>
                                <p:cTn id="8" presetID="16" presetClass="entr" presetSubtype="2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Horizontal)">
                                      <p:cBhvr>
                                        <p:cTn id="10" dur="500"/>
                                        <p:tgtEl>
                                          <p:spTgt spid="3">
                                            <p:txEl>
                                              <p:pRg st="1" end="1"/>
                                            </p:txEl>
                                          </p:spTgt>
                                        </p:tgtEl>
                                      </p:cBhvr>
                                    </p:animEffect>
                                  </p:childTnLst>
                                </p:cTn>
                              </p:par>
                              <p:par>
                                <p:cTn id="11" presetID="16" presetClass="entr" presetSubtype="2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Horizontal)">
                                      <p:cBhvr>
                                        <p:cTn id="13" dur="500"/>
                                        <p:tgtEl>
                                          <p:spTgt spid="3">
                                            <p:txEl>
                                              <p:pRg st="2" end="2"/>
                                            </p:txEl>
                                          </p:spTgt>
                                        </p:tgtEl>
                                      </p:cBhvr>
                                    </p:animEffect>
                                  </p:childTnLst>
                                </p:cTn>
                              </p:par>
                              <p:par>
                                <p:cTn id="14" presetID="16" presetClass="entr" presetSubtype="26"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Horizontal)">
                                      <p:cBhvr>
                                        <p:cTn id="16" dur="500"/>
                                        <p:tgtEl>
                                          <p:spTgt spid="3">
                                            <p:txEl>
                                              <p:pRg st="3" end="3"/>
                                            </p:txEl>
                                          </p:spTgt>
                                        </p:tgtEl>
                                      </p:cBhvr>
                                    </p:animEffect>
                                  </p:childTnLst>
                                </p:cTn>
                              </p:par>
                              <p:par>
                                <p:cTn id="17" presetID="16" presetClass="entr" presetSubtype="26"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Horizontal)">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008BD99-BE93-41D4-BB15-3CD81A091FD9}" type="slidenum">
              <a:rPr lang="en-US" smtClean="0"/>
              <a:pPr/>
              <a:t>10</a:t>
            </a:fld>
            <a:endParaRPr lang="en-US" dirty="0"/>
          </a:p>
        </p:txBody>
      </p:sp>
      <p:sp>
        <p:nvSpPr>
          <p:cNvPr id="4" name="Content Placeholder 3"/>
          <p:cNvSpPr>
            <a:spLocks noGrp="1"/>
          </p:cNvSpPr>
          <p:nvPr>
            <p:ph sz="quarter" idx="1"/>
          </p:nvPr>
        </p:nvSpPr>
        <p:spPr/>
        <p:txBody>
          <a:bodyPr>
            <a:normAutofit/>
          </a:bodyPr>
          <a:lstStyle/>
          <a:p>
            <a:pPr marL="514350" indent="-514350" algn="just" rtl="1">
              <a:lnSpc>
                <a:spcPct val="150000"/>
              </a:lnSpc>
              <a:buClrTx/>
              <a:buFont typeface="Wingdings" pitchFamily="2" charset="2"/>
              <a:buChar char="v"/>
            </a:pPr>
            <a:r>
              <a:rPr lang="fa-IR" sz="2200" b="1" u="sng" dirty="0" smtClean="0"/>
              <a:t>پیشگیری از وقوع شکایات پزشکی :</a:t>
            </a:r>
            <a:endParaRPr lang="en-US" sz="2200" b="1" u="sng" dirty="0" smtClean="0"/>
          </a:p>
          <a:p>
            <a:pPr algn="just" rtl="1">
              <a:lnSpc>
                <a:spcPct val="150000"/>
              </a:lnSpc>
              <a:buClrTx/>
              <a:buFont typeface="Wingdings" pitchFamily="2" charset="2"/>
              <a:buChar char="v"/>
            </a:pPr>
            <a:r>
              <a:rPr lang="fa-IR" sz="2200" b="1" dirty="0" smtClean="0"/>
              <a:t>مرحله اول : آموزش</a:t>
            </a:r>
            <a:endParaRPr lang="en-US" sz="2200" b="1" dirty="0" smtClean="0"/>
          </a:p>
          <a:p>
            <a:pPr algn="just" rtl="1">
              <a:lnSpc>
                <a:spcPct val="150000"/>
              </a:lnSpc>
              <a:buClrTx/>
              <a:buNone/>
            </a:pPr>
            <a:r>
              <a:rPr lang="fa-IR" sz="2200" dirty="0" smtClean="0"/>
              <a:t>   </a:t>
            </a:r>
            <a:r>
              <a:rPr lang="fa-IR" sz="2200" b="1" dirty="0" smtClean="0"/>
              <a:t>آموزش موازین حقوقی در امر درمان ،آشنایی با قوانین و آیین نامه ها ،اصول گزارش نویسی و پرونده نویسی و مستند سازی پزشکی ،اصول اخلاق و رازداری پزشکی و . . . </a:t>
            </a:r>
            <a:endParaRPr lang="en-US" sz="2200" b="1" dirty="0" smtClean="0"/>
          </a:p>
          <a:p>
            <a:pPr marL="514350" indent="-514350" algn="just" rtl="1">
              <a:lnSpc>
                <a:spcPct val="150000"/>
              </a:lnSpc>
              <a:buClrTx/>
              <a:buNone/>
            </a:pPr>
            <a:endParaRPr lang="en-US" sz="2200" b="1" u="sng" dirty="0"/>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ctr" rtl="1">
              <a:lnSpc>
                <a:spcPct val="150000"/>
              </a:lnSpc>
              <a:buClrTx/>
              <a:buFont typeface="Wingdings" pitchFamily="2" charset="2"/>
              <a:buChar char="v"/>
            </a:pPr>
            <a:r>
              <a:rPr lang="fa-IR" sz="2200" dirty="0" smtClean="0"/>
              <a:t> </a:t>
            </a:r>
            <a:r>
              <a:rPr lang="fa-IR" sz="2800" b="1" dirty="0" smtClean="0">
                <a:effectLst>
                  <a:outerShdw blurRad="38100" dist="38100" dir="2700000" algn="tl">
                    <a:srgbClr val="000000">
                      <a:alpha val="43137"/>
                    </a:srgbClr>
                  </a:outerShdw>
                </a:effectLst>
              </a:rPr>
              <a:t>پزشکان نباید از اتوپسی قانونی نگران باشند بلکه این امر باعث امنیت شغلی ایشان است. زیرا پاسخ کالبد گشائی و پاسخ آزمایشگاه آسیب شناسی و سم شناسی پزشکی قانونی در بسیاری از موارد یکی از مدارک مستندی است که در دفاعیات پزشکی به کمک آنها می آید.</a:t>
            </a:r>
          </a:p>
        </p:txBody>
      </p:sp>
      <p:sp>
        <p:nvSpPr>
          <p:cNvPr id="11" name="Slide Number Placeholder 10"/>
          <p:cNvSpPr>
            <a:spLocks noGrp="1"/>
          </p:cNvSpPr>
          <p:nvPr>
            <p:ph type="sldNum" sz="quarter" idx="12"/>
          </p:nvPr>
        </p:nvSpPr>
        <p:spPr/>
        <p:txBody>
          <a:bodyPr/>
          <a:lstStyle/>
          <a:p>
            <a:fld id="{0008BD99-BE93-41D4-BB15-3CD81A091FD9}" type="slidenum">
              <a:rPr lang="en-US" smtClean="0"/>
              <a:pPr/>
              <a:t>100</a:t>
            </a:fld>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008BD99-BE93-41D4-BB15-3CD81A091FD9}" type="slidenum">
              <a:rPr lang="en-US" smtClean="0"/>
              <a:pPr/>
              <a:t>11</a:t>
            </a:fld>
            <a:endParaRPr lang="en-US" dirty="0"/>
          </a:p>
        </p:txBody>
      </p:sp>
      <p:sp>
        <p:nvSpPr>
          <p:cNvPr id="4" name="Content Placeholder 3"/>
          <p:cNvSpPr>
            <a:spLocks noGrp="1"/>
          </p:cNvSpPr>
          <p:nvPr>
            <p:ph sz="quarter" idx="1"/>
          </p:nvPr>
        </p:nvSpPr>
        <p:spPr/>
        <p:txBody>
          <a:bodyPr>
            <a:normAutofit/>
          </a:bodyPr>
          <a:lstStyle/>
          <a:p>
            <a:pPr algn="just" rtl="1">
              <a:lnSpc>
                <a:spcPct val="150000"/>
              </a:lnSpc>
              <a:buClrTx/>
              <a:buFont typeface="Wingdings" pitchFamily="2" charset="2"/>
              <a:buChar char="v"/>
            </a:pPr>
            <a:r>
              <a:rPr lang="fa-IR" sz="2200" b="1" dirty="0" smtClean="0"/>
              <a:t>مرحله دوم : مشاوره پزشکی قانونی:</a:t>
            </a:r>
            <a:endParaRPr lang="en-US" sz="2200" b="1" dirty="0" smtClean="0"/>
          </a:p>
          <a:p>
            <a:pPr marL="731520" lvl="1" indent="-457200" algn="just" rtl="1">
              <a:lnSpc>
                <a:spcPct val="150000"/>
              </a:lnSpc>
              <a:buClrTx/>
              <a:buFont typeface="+mj-lt"/>
              <a:buAutoNum type="arabicPeriod"/>
            </a:pPr>
            <a:r>
              <a:rPr lang="fa-IR" b="1" dirty="0" smtClean="0">
                <a:solidFill>
                  <a:schemeClr val="tx1"/>
                </a:solidFill>
              </a:rPr>
              <a:t>مشاوره پزشکی قانونی برای اخذ رضایت و برائت برای کلیه اعمال جراحی و بیماران پر خطر و هر اقدام تشخیصی و درمانی با خطربالا.</a:t>
            </a:r>
          </a:p>
          <a:p>
            <a:pPr lvl="1" algn="just" rtl="1">
              <a:lnSpc>
                <a:spcPct val="150000"/>
              </a:lnSpc>
              <a:buClrTx/>
              <a:buFont typeface="Wingdings" pitchFamily="2" charset="2"/>
              <a:buChar char="v"/>
            </a:pPr>
            <a:endParaRPr lang="en-US" b="1" dirty="0" smtClean="0">
              <a:solidFill>
                <a:schemeClr val="tx1"/>
              </a:solidFill>
            </a:endParaRPr>
          </a:p>
          <a:p>
            <a:pPr marL="731520" lvl="1" indent="-457200" algn="just" rtl="1">
              <a:lnSpc>
                <a:spcPct val="150000"/>
              </a:lnSpc>
              <a:buClrTx/>
              <a:buAutoNum type="arabicPeriod" startAt="2"/>
            </a:pPr>
            <a:r>
              <a:rPr lang="fa-IR" b="1" dirty="0" smtClean="0">
                <a:solidFill>
                  <a:schemeClr val="tx1"/>
                </a:solidFill>
              </a:rPr>
              <a:t>پزشک قانونی به عنوان یک پزشک ثالث که هیچگونه ارتباط مالی و درمانی با بیمار ندارد و در صورت لزوم میتواند در مراجع قانونی حاضر و با اعلام اطلاع کلیه </a:t>
            </a:r>
          </a:p>
          <a:p>
            <a:pPr marL="731520" lvl="1" indent="-457200" algn="just" rtl="1">
              <a:lnSpc>
                <a:spcPct val="150000"/>
              </a:lnSpc>
              <a:buClrTx/>
              <a:buNone/>
            </a:pPr>
            <a:r>
              <a:rPr lang="fa-IR" b="1" dirty="0" smtClean="0">
                <a:solidFill>
                  <a:schemeClr val="tx1"/>
                </a:solidFill>
              </a:rPr>
              <a:t>      عوا رض و خطرات به بیمار و همراهان وی</a:t>
            </a:r>
            <a:r>
              <a:rPr lang="en-US" b="1" dirty="0" smtClean="0">
                <a:solidFill>
                  <a:schemeClr val="tx1"/>
                </a:solidFill>
              </a:rPr>
              <a:t> </a:t>
            </a:r>
            <a:r>
              <a:rPr lang="fa-IR" b="1" dirty="0" smtClean="0">
                <a:solidFill>
                  <a:schemeClr val="tx1"/>
                </a:solidFill>
              </a:rPr>
              <a:t>،در دادگاه شهادت دهد.</a:t>
            </a:r>
            <a:endParaRPr lang="en-US" b="1" dirty="0" smtClean="0">
              <a:solidFill>
                <a:schemeClr val="tx1"/>
              </a:solidFill>
            </a:endParaRPr>
          </a:p>
          <a:p>
            <a:pPr algn="just" rtl="1">
              <a:lnSpc>
                <a:spcPct val="150000"/>
              </a:lnSpc>
              <a:buClrTx/>
              <a:buNone/>
            </a:pPr>
            <a:endParaRPr lang="fa-IR" sz="2200" dirty="0" smtClean="0"/>
          </a:p>
          <a:p>
            <a:pPr algn="just" rtl="1">
              <a:lnSpc>
                <a:spcPct val="150000"/>
              </a:lnSpc>
              <a:buClrTx/>
              <a:buFont typeface="Wingdings" pitchFamily="2" charset="2"/>
              <a:buChar char="v"/>
            </a:pPr>
            <a:endParaRPr lang="en-US" sz="2200" b="1" u="sng"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008BD99-BE93-41D4-BB15-3CD81A091FD9}" type="slidenum">
              <a:rPr lang="en-US" smtClean="0"/>
              <a:pPr/>
              <a:t>12</a:t>
            </a:fld>
            <a:endParaRPr lang="en-US" dirty="0"/>
          </a:p>
        </p:txBody>
      </p:sp>
      <p:sp>
        <p:nvSpPr>
          <p:cNvPr id="4" name="Content Placeholder 3"/>
          <p:cNvSpPr>
            <a:spLocks noGrp="1"/>
          </p:cNvSpPr>
          <p:nvPr>
            <p:ph sz="quarter" idx="1"/>
          </p:nvPr>
        </p:nvSpPr>
        <p:spPr/>
        <p:txBody>
          <a:bodyPr>
            <a:normAutofit/>
          </a:bodyPr>
          <a:lstStyle/>
          <a:p>
            <a:pPr algn="r" rtl="1">
              <a:lnSpc>
                <a:spcPct val="150000"/>
              </a:lnSpc>
              <a:buClrTx/>
              <a:buFont typeface="Wingdings" pitchFamily="2" charset="2"/>
              <a:buChar char="v"/>
            </a:pPr>
            <a:r>
              <a:rPr lang="fa-IR" sz="2200" b="1" u="sng" dirty="0" smtClean="0"/>
              <a:t>رضایت نامه و برائت نامه متخصص پزشکی قانونی:</a:t>
            </a:r>
            <a:r>
              <a:rPr lang="en-US" sz="2200" dirty="0" smtClean="0"/>
              <a:t/>
            </a:r>
            <a:br>
              <a:rPr lang="en-US" sz="2200" dirty="0" smtClean="0"/>
            </a:br>
            <a:r>
              <a:rPr lang="fa-IR" sz="2200" dirty="0" smtClean="0"/>
              <a:t>به معنی آگاه نمودن بیمار نسبت به بیماری خود و عوارض و خطرات حین درمان و اجازه شروع درمان مشروع و علمی و اخلاقی برای پزشک است و چنانچه عارضه ای از عوارض شناخته شده فرایند درمان یا جراحی است و بیمار ،آن را طبق </a:t>
            </a:r>
            <a:r>
              <a:rPr lang="fa-IR" sz="2200" b="1" dirty="0" smtClean="0"/>
              <a:t>قراردادی</a:t>
            </a:r>
            <a:r>
              <a:rPr lang="fa-IR" sz="2200" dirty="0" smtClean="0"/>
              <a:t> به نام رضایت نامه و برائت نامه قبول کرده است و در این صورت تقصیری متوجه پزشک نمی باشد.</a:t>
            </a:r>
            <a:endParaRPr lang="en-US" sz="2200" dirty="0" smtClean="0"/>
          </a:p>
          <a:p>
            <a:pPr algn="r" rtl="1">
              <a:lnSpc>
                <a:spcPct val="150000"/>
              </a:lnSpc>
              <a:buClrTx/>
              <a:buNone/>
            </a:pPr>
            <a:endParaRPr lang="en-US" sz="2200"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008BD99-BE93-41D4-BB15-3CD81A091FD9}" type="slidenum">
              <a:rPr lang="en-US" smtClean="0"/>
              <a:pPr/>
              <a:t>13</a:t>
            </a:fld>
            <a:endParaRPr lang="en-US" dirty="0"/>
          </a:p>
        </p:txBody>
      </p:sp>
      <p:sp>
        <p:nvSpPr>
          <p:cNvPr id="4" name="Content Placeholder 3"/>
          <p:cNvSpPr>
            <a:spLocks noGrp="1"/>
          </p:cNvSpPr>
          <p:nvPr>
            <p:ph sz="quarter" idx="1"/>
          </p:nvPr>
        </p:nvSpPr>
        <p:spPr/>
        <p:txBody>
          <a:bodyPr>
            <a:normAutofit/>
          </a:bodyPr>
          <a:lstStyle/>
          <a:p>
            <a:pPr algn="r" rtl="1">
              <a:buClrTx/>
              <a:buFont typeface="Wingdings" pitchFamily="2" charset="2"/>
              <a:buChar char="v"/>
            </a:pPr>
            <a:r>
              <a:rPr lang="fa-IR" sz="2200" b="1" u="sng" dirty="0" smtClean="0"/>
              <a:t>مثالی از اهمیت اخذ برائت :</a:t>
            </a:r>
          </a:p>
          <a:p>
            <a:pPr algn="just" rtl="1">
              <a:lnSpc>
                <a:spcPct val="150000"/>
              </a:lnSpc>
              <a:buClrTx/>
              <a:buNone/>
            </a:pPr>
            <a:r>
              <a:rPr lang="fa-IR" sz="2200" dirty="0" smtClean="0"/>
              <a:t>متخصص قلب بدون اخذ رضایت نامه و برائت نامه  بیماری را با مشکلات قلبی تحت عمل آنژیو گرافی عروق قرار میدهد ،درحین آنژیو گرافی بیمار دچار آریتمی و ایست قلبی شده و فوت می نماید .در اتوپسی هر سه رگ کرونری بیمار بالای نود</a:t>
            </a:r>
            <a:r>
              <a:rPr lang="en-US" sz="2200" dirty="0" smtClean="0"/>
              <a:t> </a:t>
            </a:r>
            <a:r>
              <a:rPr lang="fa-IR" sz="2200" dirty="0" smtClean="0"/>
              <a:t>درصد تنگی داشته و بافت میو کارد ایسکمیک گزارش شده است .درشکایت مطرح شده در کمیسیون تخصصی پزشکی قانونی ،پزشک را به میزان  پنج درصد دیه کامل انسان بعلت عدم مدیریت صحیح مقصر می دانند اما در نهایت در حکم صادره توسط محاکم قضایی پزشک به میزان صد در صد دیه کامل انسان محکوم می شود.</a:t>
            </a:r>
            <a:endParaRPr lang="en-US" sz="2200" dirty="0" smtClean="0"/>
          </a:p>
          <a:p>
            <a:pPr algn="r" rtl="1">
              <a:lnSpc>
                <a:spcPct val="150000"/>
              </a:lnSpc>
              <a:buClrTx/>
              <a:buFont typeface="Wingdings" pitchFamily="2" charset="2"/>
              <a:buChar char="v"/>
            </a:pPr>
            <a:endParaRPr lang="fa-IR" sz="2200" dirty="0" smtClean="0">
              <a:cs typeface="B Nazanin" pitchFamily="2" charset="-78"/>
            </a:endParaRPr>
          </a:p>
          <a:p>
            <a:pPr algn="r" rtl="1">
              <a:buClrTx/>
              <a:buFont typeface="Wingdings" pitchFamily="2" charset="2"/>
              <a:buChar char="v"/>
            </a:pPr>
            <a:endParaRPr lang="en-US" sz="22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008BD99-BE93-41D4-BB15-3CD81A091FD9}" type="slidenum">
              <a:rPr lang="en-US" smtClean="0"/>
              <a:pPr/>
              <a:t>14</a:t>
            </a:fld>
            <a:endParaRPr lang="en-US" dirty="0"/>
          </a:p>
        </p:txBody>
      </p:sp>
      <p:sp>
        <p:nvSpPr>
          <p:cNvPr id="4" name="Content Placeholder 3"/>
          <p:cNvSpPr>
            <a:spLocks noGrp="1"/>
          </p:cNvSpPr>
          <p:nvPr>
            <p:ph sz="quarter" idx="1"/>
          </p:nvPr>
        </p:nvSpPr>
        <p:spPr>
          <a:xfrm>
            <a:off x="357158" y="1571612"/>
            <a:ext cx="8503920" cy="4786346"/>
          </a:xfrm>
        </p:spPr>
        <p:txBody>
          <a:bodyPr>
            <a:noAutofit/>
          </a:bodyPr>
          <a:lstStyle/>
          <a:p>
            <a:pPr marL="457200" indent="-457200" algn="just" rtl="1">
              <a:lnSpc>
                <a:spcPct val="150000"/>
              </a:lnSpc>
              <a:buClrTx/>
              <a:buFont typeface="Wingdings" pitchFamily="2" charset="2"/>
              <a:buChar char="v"/>
            </a:pPr>
            <a:r>
              <a:rPr lang="fa-IR" sz="2200" b="1" u="sng" dirty="0" smtClean="0"/>
              <a:t>مشاوره پزشکی قانونی ( تروماتولوژی ):</a:t>
            </a:r>
          </a:p>
          <a:p>
            <a:pPr marL="457200" indent="-457200" algn="just" rtl="1">
              <a:lnSpc>
                <a:spcPct val="150000"/>
              </a:lnSpc>
              <a:buClrTx/>
              <a:buFont typeface="+mj-lt"/>
              <a:buAutoNum type="arabicPeriod"/>
            </a:pPr>
            <a:r>
              <a:rPr lang="fa-IR" sz="2200" dirty="0" smtClean="0"/>
              <a:t> </a:t>
            </a:r>
            <a:r>
              <a:rPr lang="fa-IR" sz="2200" b="1" dirty="0" smtClean="0"/>
              <a:t>ثبت وضعیت بالینی بیمار پیش از درمان</a:t>
            </a:r>
          </a:p>
          <a:p>
            <a:pPr marL="457200" indent="-457200" algn="just" rtl="1">
              <a:lnSpc>
                <a:spcPct val="150000"/>
              </a:lnSpc>
              <a:buClrTx/>
              <a:buFont typeface="+mj-lt"/>
              <a:buAutoNum type="arabicPeriod"/>
            </a:pPr>
            <a:r>
              <a:rPr lang="fa-IR" sz="2200" b="1" dirty="0" smtClean="0"/>
              <a:t>گاه مواردی پیش می آید که پزشک یا بیمارستان ترجیح می دهد در خصوص ضایعات مشکوک موجود بر بدن بیمار یک کارشناسی دقیق انجام گرفته و در پرونده ثبت شود.   </a:t>
            </a:r>
          </a:p>
          <a:p>
            <a:pPr marL="1051560" lvl="2" indent="-457200" algn="just" rtl="1">
              <a:lnSpc>
                <a:spcPct val="150000"/>
              </a:lnSpc>
              <a:buClrTx/>
              <a:buFont typeface="Wingdings" pitchFamily="2" charset="2"/>
              <a:buChar char="v"/>
            </a:pPr>
            <a:r>
              <a:rPr lang="fa-IR" sz="2200" b="1" dirty="0" smtClean="0"/>
              <a:t>برای مثال بیماری بستری می شود و کبودیهای مشکوک بر بدن وی مشاهده می گردد و یا بیمار ی که در بدو ورود </a:t>
            </a:r>
            <a:r>
              <a:rPr lang="en-US" sz="2200" b="1" dirty="0" smtClean="0"/>
              <a:t>Bed sore</a:t>
            </a:r>
            <a:r>
              <a:rPr lang="fa-IR" sz="2200" b="1" dirty="0" smtClean="0"/>
              <a:t> دارد و بیمارستان احتمال می دهد که بعداً همراهان مدعی شوند که این </a:t>
            </a:r>
            <a:r>
              <a:rPr lang="en-US" sz="2200" b="1" dirty="0" smtClean="0"/>
              <a:t>sore</a:t>
            </a:r>
            <a:r>
              <a:rPr lang="fa-IR" sz="2200" b="1" dirty="0" smtClean="0"/>
              <a:t> به دلیل بی توجهی کادر درمانی ایجاد شده است .</a:t>
            </a:r>
            <a:endParaRPr lang="en-US" sz="2200" b="1" dirty="0" smtClean="0"/>
          </a:p>
          <a:p>
            <a:pPr marL="457200" indent="-457200" algn="just" rtl="1">
              <a:lnSpc>
                <a:spcPct val="150000"/>
              </a:lnSpc>
              <a:buClrTx/>
              <a:buFont typeface="+mj-lt"/>
              <a:buAutoNum type="arabicPeriod"/>
            </a:pPr>
            <a:r>
              <a:rPr lang="fa-IR" sz="2200" b="1" dirty="0" smtClean="0"/>
              <a:t>آثار خودزنی یا منازعه و در گیری بر روی بدن بیمار و . . . </a:t>
            </a:r>
          </a:p>
          <a:p>
            <a:pPr marL="457200" indent="-457200" algn="just" rtl="1">
              <a:lnSpc>
                <a:spcPct val="150000"/>
              </a:lnSpc>
              <a:buClrTx/>
              <a:buFont typeface="+mj-lt"/>
              <a:buAutoNum type="arabicPeriod"/>
            </a:pPr>
            <a:endParaRPr lang="en-US" sz="22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 calcmode="lin" valueType="num">
                                      <p:cBhvr>
                                        <p:cTn id="12"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4">
                                            <p:txEl>
                                              <p:pRg st="2" end="2"/>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 calcmode="lin" valueType="num">
                                      <p:cBhvr>
                                        <p:cTn id="17"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4">
                                            <p:txEl>
                                              <p:pRg st="3" end="3"/>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 calcmode="lin" valueType="num">
                                      <p:cBhvr>
                                        <p:cTn id="22"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008BD99-BE93-41D4-BB15-3CD81A091FD9}" type="slidenum">
              <a:rPr lang="en-US" smtClean="0"/>
              <a:pPr/>
              <a:t>15</a:t>
            </a:fld>
            <a:endParaRPr lang="en-US" dirty="0"/>
          </a:p>
        </p:txBody>
      </p:sp>
      <p:sp>
        <p:nvSpPr>
          <p:cNvPr id="4" name="Content Placeholder 3"/>
          <p:cNvSpPr>
            <a:spLocks noGrp="1"/>
          </p:cNvSpPr>
          <p:nvPr>
            <p:ph sz="quarter" idx="1"/>
          </p:nvPr>
        </p:nvSpPr>
        <p:spPr/>
        <p:txBody>
          <a:bodyPr>
            <a:normAutofit/>
          </a:bodyPr>
          <a:lstStyle/>
          <a:p>
            <a:pPr lvl="1" algn="justLow" rtl="1">
              <a:lnSpc>
                <a:spcPct val="150000"/>
              </a:lnSpc>
              <a:buClr>
                <a:schemeClr val="tx1"/>
              </a:buClr>
              <a:buFont typeface="Wingdings" pitchFamily="2" charset="2"/>
              <a:buChar char="v"/>
            </a:pPr>
            <a:r>
              <a:rPr lang="fa-IR" b="1" u="sng" dirty="0" smtClean="0">
                <a:solidFill>
                  <a:schemeClr val="tx1"/>
                </a:solidFill>
              </a:rPr>
              <a:t>ماده یک قانون مسئولیت مدنی:</a:t>
            </a:r>
          </a:p>
          <a:p>
            <a:pPr lvl="1" algn="r" rtl="1">
              <a:lnSpc>
                <a:spcPct val="150000"/>
              </a:lnSpc>
              <a:buClr>
                <a:schemeClr val="tx1"/>
              </a:buClr>
              <a:buNone/>
            </a:pPr>
            <a:r>
              <a:rPr lang="fa-IR" b="1" dirty="0" smtClean="0">
                <a:solidFill>
                  <a:schemeClr val="tx1"/>
                </a:solidFill>
              </a:rPr>
              <a:t>هرکس بدون مجوز قانونی عمدأ یا در نتیجه بی احتیاطی به جان یا سلامتی یا مال یا</a:t>
            </a:r>
          </a:p>
          <a:p>
            <a:pPr lvl="1" algn="r" rtl="1">
              <a:lnSpc>
                <a:spcPct val="150000"/>
              </a:lnSpc>
              <a:buClr>
                <a:schemeClr val="tx1"/>
              </a:buClr>
              <a:buNone/>
            </a:pPr>
            <a:r>
              <a:rPr lang="fa-IR" b="1" dirty="0" smtClean="0">
                <a:solidFill>
                  <a:schemeClr val="tx1"/>
                </a:solidFill>
              </a:rPr>
              <a:t>آزادی یا حیثیت یا شهرت تجاری ویا به هر حق دیگری که به موجب قانون برای افراد </a:t>
            </a:r>
          </a:p>
          <a:p>
            <a:pPr lvl="1" algn="r" rtl="1">
              <a:lnSpc>
                <a:spcPct val="150000"/>
              </a:lnSpc>
              <a:buClr>
                <a:schemeClr val="tx1"/>
              </a:buClr>
              <a:buNone/>
            </a:pPr>
            <a:r>
              <a:rPr lang="fa-IR" b="1" dirty="0" smtClean="0">
                <a:solidFill>
                  <a:schemeClr val="tx1"/>
                </a:solidFill>
              </a:rPr>
              <a:t>ایجاد گردیده لطمه ای وارد نماید که موجب ضرر مادی یا معنوی دیگری شود مسئول</a:t>
            </a:r>
          </a:p>
          <a:p>
            <a:pPr lvl="1" algn="r" rtl="1">
              <a:lnSpc>
                <a:spcPct val="150000"/>
              </a:lnSpc>
              <a:buClr>
                <a:schemeClr val="tx1"/>
              </a:buClr>
              <a:buNone/>
            </a:pPr>
            <a:r>
              <a:rPr lang="fa-IR" b="1" dirty="0" smtClean="0">
                <a:solidFill>
                  <a:schemeClr val="tx1"/>
                </a:solidFill>
              </a:rPr>
              <a:t>جبران خسارت ناشی از عمل خود می باشد. </a:t>
            </a:r>
          </a:p>
          <a:p>
            <a:pPr algn="r" rtl="1">
              <a:buNone/>
            </a:pPr>
            <a:endParaRPr lang="en-US" sz="2200"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r" rtl="1">
              <a:lnSpc>
                <a:spcPct val="150000"/>
              </a:lnSpc>
              <a:buClrTx/>
              <a:buSzPct val="70000"/>
              <a:buFont typeface="Wingdings" pitchFamily="2" charset="2"/>
              <a:buChar char="v"/>
            </a:pPr>
            <a:r>
              <a:rPr lang="fa-IR" b="1" u="sng" dirty="0" smtClean="0"/>
              <a:t> </a:t>
            </a:r>
            <a:r>
              <a:rPr lang="fa-IR" sz="2200" b="1" u="sng" dirty="0" smtClean="0"/>
              <a:t>ارکان مسئولیت مدنی پزشکان:</a:t>
            </a:r>
          </a:p>
          <a:p>
            <a:pPr marL="457200" indent="-457200" algn="r" rtl="1">
              <a:lnSpc>
                <a:spcPct val="150000"/>
              </a:lnSpc>
              <a:buClrTx/>
              <a:buSzPct val="70000"/>
              <a:buFont typeface="+mj-lt"/>
              <a:buAutoNum type="arabicPeriod"/>
            </a:pPr>
            <a:r>
              <a:rPr lang="fa-IR" sz="3600" b="1" dirty="0" smtClean="0"/>
              <a:t> خطای پزشکی</a:t>
            </a:r>
          </a:p>
          <a:p>
            <a:pPr marL="457200" indent="-457200" algn="r" rtl="1">
              <a:lnSpc>
                <a:spcPct val="150000"/>
              </a:lnSpc>
              <a:buClrTx/>
              <a:buSzPct val="70000"/>
              <a:buFont typeface="+mj-lt"/>
              <a:buAutoNum type="arabicPeriod"/>
            </a:pPr>
            <a:r>
              <a:rPr lang="fa-IR" sz="3600" b="1" dirty="0" smtClean="0"/>
              <a:t> وجود ضرر</a:t>
            </a:r>
          </a:p>
          <a:p>
            <a:pPr marL="457200" indent="-457200" algn="r" rtl="1">
              <a:lnSpc>
                <a:spcPct val="150000"/>
              </a:lnSpc>
              <a:buClrTx/>
              <a:buSzPct val="70000"/>
              <a:buFont typeface="+mj-lt"/>
              <a:buAutoNum type="arabicPeriod"/>
            </a:pPr>
            <a:r>
              <a:rPr lang="fa-IR" sz="3600" b="1" dirty="0" smtClean="0"/>
              <a:t> رابطه سببیت بین خطای پزشکی وضرر</a:t>
            </a:r>
          </a:p>
          <a:p>
            <a:pPr marL="457200" indent="-457200" algn="r" rtl="1">
              <a:lnSpc>
                <a:spcPct val="150000"/>
              </a:lnSpc>
              <a:buClr>
                <a:schemeClr val="tx2"/>
              </a:buClr>
              <a:buSzPct val="70000"/>
              <a:buNone/>
            </a:pPr>
            <a:endParaRPr lang="fa-IR" sz="2200" dirty="0" smtClean="0"/>
          </a:p>
          <a:p>
            <a:pPr algn="r" rtl="1">
              <a:lnSpc>
                <a:spcPct val="150000"/>
              </a:lnSpc>
              <a:buClr>
                <a:schemeClr val="tx2"/>
              </a:buClr>
              <a:buFont typeface="Wingdings" pitchFamily="2" charset="2"/>
              <a:buChar char="v"/>
            </a:pPr>
            <a:endParaRPr lang="en-US" b="1" u="sng" dirty="0"/>
          </a:p>
        </p:txBody>
      </p:sp>
      <p:sp>
        <p:nvSpPr>
          <p:cNvPr id="11" name="Slide Number Placeholder 10"/>
          <p:cNvSpPr>
            <a:spLocks noGrp="1"/>
          </p:cNvSpPr>
          <p:nvPr>
            <p:ph type="sldNum" sz="quarter" idx="12"/>
          </p:nvPr>
        </p:nvSpPr>
        <p:spPr/>
        <p:txBody>
          <a:bodyPr/>
          <a:lstStyle/>
          <a:p>
            <a:fld id="{0008BD99-BE93-41D4-BB15-3CD81A091FD9}" type="slidenum">
              <a:rPr lang="en-US" smtClean="0"/>
              <a:pPr/>
              <a:t>16</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r" rtl="1">
              <a:lnSpc>
                <a:spcPct val="150000"/>
              </a:lnSpc>
              <a:buClrTx/>
              <a:buFont typeface="Wingdings" pitchFamily="2" charset="2"/>
              <a:buChar char="v"/>
            </a:pPr>
            <a:r>
              <a:rPr lang="fa-IR" sz="2200" b="1" u="sng" dirty="0" smtClean="0"/>
              <a:t> مسئولیت کیفری پزشکان:</a:t>
            </a:r>
          </a:p>
          <a:p>
            <a:pPr algn="r" rtl="1">
              <a:lnSpc>
                <a:spcPct val="150000"/>
              </a:lnSpc>
              <a:buClrTx/>
              <a:buNone/>
            </a:pPr>
            <a:endParaRPr lang="fa-IR" sz="2200" b="1" u="sng" dirty="0" smtClean="0"/>
          </a:p>
          <a:p>
            <a:pPr algn="ctr" rtl="1">
              <a:lnSpc>
                <a:spcPct val="150000"/>
              </a:lnSpc>
              <a:buClr>
                <a:schemeClr val="tx2"/>
              </a:buClr>
              <a:buNone/>
            </a:pPr>
            <a:r>
              <a:rPr lang="fa-IR" sz="3600" b="1" dirty="0" smtClean="0"/>
              <a:t>مسئولیتی که از جرائم و تخلفات پزشکی ناشی می شود.</a:t>
            </a:r>
            <a:endParaRPr lang="en-US" sz="3600" b="1" dirty="0"/>
          </a:p>
        </p:txBody>
      </p:sp>
      <p:sp>
        <p:nvSpPr>
          <p:cNvPr id="11" name="Slide Number Placeholder 10"/>
          <p:cNvSpPr>
            <a:spLocks noGrp="1"/>
          </p:cNvSpPr>
          <p:nvPr>
            <p:ph type="sldNum" sz="quarter" idx="12"/>
          </p:nvPr>
        </p:nvSpPr>
        <p:spPr/>
        <p:txBody>
          <a:bodyPr/>
          <a:lstStyle/>
          <a:p>
            <a:fld id="{0008BD99-BE93-41D4-BB15-3CD81A091FD9}" type="slidenum">
              <a:rPr lang="en-US" smtClean="0"/>
              <a:pPr/>
              <a:t>17</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r" rtl="1">
              <a:lnSpc>
                <a:spcPct val="150000"/>
              </a:lnSpc>
              <a:buClrTx/>
              <a:buFont typeface="Wingdings" pitchFamily="2" charset="2"/>
              <a:buChar char="v"/>
            </a:pPr>
            <a:r>
              <a:rPr lang="fa-IR" sz="2200" b="1" u="sng" dirty="0" smtClean="0"/>
              <a:t> ارکان مسئولیت کیفری پزشکان:</a:t>
            </a:r>
          </a:p>
          <a:p>
            <a:pPr marL="457200" indent="-457200" algn="r" rtl="1">
              <a:lnSpc>
                <a:spcPct val="150000"/>
              </a:lnSpc>
              <a:buClrTx/>
              <a:buFont typeface="+mj-lt"/>
              <a:buAutoNum type="arabicPeriod"/>
            </a:pPr>
            <a:r>
              <a:rPr lang="fa-IR" sz="3600" b="1" dirty="0" smtClean="0"/>
              <a:t> فعل زیانبار</a:t>
            </a:r>
          </a:p>
          <a:p>
            <a:pPr marL="457200" indent="-457200" algn="r" rtl="1">
              <a:lnSpc>
                <a:spcPct val="150000"/>
              </a:lnSpc>
              <a:buClrTx/>
              <a:buFont typeface="+mj-lt"/>
              <a:buAutoNum type="arabicPeriod"/>
            </a:pPr>
            <a:r>
              <a:rPr lang="fa-IR" sz="3600" b="1" dirty="0" smtClean="0"/>
              <a:t> تحقق خسارت ( خسارت جانی منجر به  مسئولیت کیفری است )</a:t>
            </a:r>
          </a:p>
          <a:p>
            <a:pPr marL="457200" indent="-457200" algn="r" rtl="1">
              <a:lnSpc>
                <a:spcPct val="150000"/>
              </a:lnSpc>
              <a:buClrTx/>
              <a:buFont typeface="+mj-lt"/>
              <a:buAutoNum type="arabicPeriod"/>
            </a:pPr>
            <a:r>
              <a:rPr lang="fa-IR" sz="3600" b="1" dirty="0" smtClean="0"/>
              <a:t> اثبات رابطه علیت</a:t>
            </a:r>
          </a:p>
        </p:txBody>
      </p:sp>
      <p:sp>
        <p:nvSpPr>
          <p:cNvPr id="11" name="Slide Number Placeholder 10"/>
          <p:cNvSpPr>
            <a:spLocks noGrp="1"/>
          </p:cNvSpPr>
          <p:nvPr>
            <p:ph type="sldNum" sz="quarter" idx="12"/>
          </p:nvPr>
        </p:nvSpPr>
        <p:spPr/>
        <p:txBody>
          <a:bodyPr/>
          <a:lstStyle/>
          <a:p>
            <a:fld id="{0008BD99-BE93-41D4-BB15-3CD81A091FD9}" type="slidenum">
              <a:rPr lang="en-US" smtClean="0"/>
              <a:pPr/>
              <a:t>18</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ctr" rtl="1">
              <a:lnSpc>
                <a:spcPct val="150000"/>
              </a:lnSpc>
              <a:buClr>
                <a:schemeClr val="tx2"/>
              </a:buClr>
              <a:buNone/>
            </a:pPr>
            <a:endParaRPr lang="fa-IR" b="1" dirty="0" smtClean="0"/>
          </a:p>
          <a:p>
            <a:pPr algn="ctr" rtl="1">
              <a:lnSpc>
                <a:spcPct val="150000"/>
              </a:lnSpc>
              <a:buClr>
                <a:schemeClr val="tx2"/>
              </a:buClr>
              <a:buNone/>
            </a:pPr>
            <a:r>
              <a:rPr lang="fa-IR" sz="3600" b="1" dirty="0" smtClean="0">
                <a:effectLst>
                  <a:outerShdw blurRad="38100" dist="38100" dir="2700000" algn="tl">
                    <a:srgbClr val="000000">
                      <a:alpha val="43137"/>
                    </a:srgbClr>
                  </a:outerShdw>
                </a:effectLst>
              </a:rPr>
              <a:t>گاهأ مسئولیت پزشک در قبال بیمار شامل هر دو جنبه </a:t>
            </a:r>
          </a:p>
          <a:p>
            <a:pPr algn="ctr" rtl="1">
              <a:lnSpc>
                <a:spcPct val="150000"/>
              </a:lnSpc>
              <a:buClr>
                <a:schemeClr val="tx2"/>
              </a:buClr>
              <a:buNone/>
            </a:pPr>
            <a:r>
              <a:rPr lang="fa-IR" sz="3600" b="1" dirty="0" smtClean="0">
                <a:effectLst>
                  <a:outerShdw blurRad="38100" dist="38100" dir="2700000" algn="tl">
                    <a:srgbClr val="000000">
                      <a:alpha val="43137"/>
                    </a:srgbClr>
                  </a:outerShdw>
                </a:effectLst>
              </a:rPr>
              <a:t>کیفری و مدنی </a:t>
            </a:r>
          </a:p>
          <a:p>
            <a:pPr algn="ctr" rtl="1">
              <a:lnSpc>
                <a:spcPct val="150000"/>
              </a:lnSpc>
              <a:buClr>
                <a:schemeClr val="tx2"/>
              </a:buClr>
              <a:buNone/>
            </a:pPr>
            <a:r>
              <a:rPr lang="fa-IR" sz="3600" b="1" dirty="0" smtClean="0">
                <a:effectLst>
                  <a:outerShdw blurRad="38100" dist="38100" dir="2700000" algn="tl">
                    <a:srgbClr val="000000">
                      <a:alpha val="43137"/>
                    </a:srgbClr>
                  </a:outerShdw>
                </a:effectLst>
              </a:rPr>
              <a:t>است</a:t>
            </a:r>
            <a:r>
              <a:rPr lang="en-US" sz="3600" b="1" dirty="0" smtClean="0">
                <a:effectLst>
                  <a:outerShdw blurRad="38100" dist="38100" dir="2700000" algn="tl">
                    <a:srgbClr val="000000">
                      <a:alpha val="43137"/>
                    </a:srgbClr>
                  </a:outerShdw>
                </a:effectLst>
              </a:rPr>
              <a:t>.</a:t>
            </a:r>
            <a:endParaRPr lang="en-US" sz="3600" b="1" dirty="0">
              <a:effectLst>
                <a:outerShdw blurRad="38100" dist="38100" dir="2700000" algn="tl">
                  <a:srgbClr val="000000">
                    <a:alpha val="43137"/>
                  </a:srgbClr>
                </a:outerShdw>
              </a:effectLst>
            </a:endParaRPr>
          </a:p>
        </p:txBody>
      </p:sp>
      <p:sp>
        <p:nvSpPr>
          <p:cNvPr id="11" name="Slide Number Placeholder 10"/>
          <p:cNvSpPr>
            <a:spLocks noGrp="1"/>
          </p:cNvSpPr>
          <p:nvPr>
            <p:ph type="sldNum" sz="quarter" idx="12"/>
          </p:nvPr>
        </p:nvSpPr>
        <p:spPr/>
        <p:txBody>
          <a:bodyPr/>
          <a:lstStyle/>
          <a:p>
            <a:fld id="{0008BD99-BE93-41D4-BB15-3CD81A091FD9}" type="slidenum">
              <a:rPr lang="en-US" smtClean="0"/>
              <a:pPr/>
              <a:t>19</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008BD99-BE93-41D4-BB15-3CD81A091FD9}" type="slidenum">
              <a:rPr lang="en-US" smtClean="0"/>
              <a:pPr/>
              <a:t>2</a:t>
            </a:fld>
            <a:endParaRPr lang="en-US" dirty="0"/>
          </a:p>
        </p:txBody>
      </p:sp>
      <p:sp>
        <p:nvSpPr>
          <p:cNvPr id="4" name="Content Placeholder 3"/>
          <p:cNvSpPr>
            <a:spLocks noGrp="1"/>
          </p:cNvSpPr>
          <p:nvPr>
            <p:ph sz="quarter" idx="1"/>
          </p:nvPr>
        </p:nvSpPr>
        <p:spPr/>
        <p:txBody>
          <a:bodyPr/>
          <a:lstStyle/>
          <a:p>
            <a:pPr algn="just" rtl="1">
              <a:lnSpc>
                <a:spcPct val="150000"/>
              </a:lnSpc>
              <a:buClrTx/>
              <a:buFont typeface="Wingdings" pitchFamily="2" charset="2"/>
              <a:buChar char="v"/>
            </a:pPr>
            <a:r>
              <a:rPr lang="fa-IR" dirty="0" smtClean="0"/>
              <a:t> </a:t>
            </a:r>
            <a:r>
              <a:rPr lang="fa-IR" sz="3300" b="1" dirty="0" smtClean="0"/>
              <a:t>رضایت و برائت</a:t>
            </a:r>
          </a:p>
          <a:p>
            <a:pPr algn="just" rtl="1">
              <a:lnSpc>
                <a:spcPct val="150000"/>
              </a:lnSpc>
              <a:buClrTx/>
              <a:buFont typeface="Wingdings" pitchFamily="2" charset="2"/>
              <a:buChar char="v"/>
            </a:pPr>
            <a:r>
              <a:rPr lang="fa-IR" sz="3300" b="1" dirty="0" smtClean="0"/>
              <a:t> قصور پزشکی</a:t>
            </a:r>
          </a:p>
          <a:p>
            <a:pPr algn="just" rtl="1">
              <a:lnSpc>
                <a:spcPct val="150000"/>
              </a:lnSpc>
              <a:buClrTx/>
              <a:buFont typeface="Wingdings" pitchFamily="2" charset="2"/>
              <a:buChar char="v"/>
            </a:pPr>
            <a:r>
              <a:rPr lang="fa-IR" sz="3300" b="1" dirty="0" smtClean="0"/>
              <a:t> راز داری پزشکی</a:t>
            </a:r>
          </a:p>
          <a:p>
            <a:pPr algn="just" rtl="1">
              <a:lnSpc>
                <a:spcPct val="150000"/>
              </a:lnSpc>
              <a:buClrTx/>
              <a:buFont typeface="Wingdings" pitchFamily="2" charset="2"/>
              <a:buChar char="v"/>
            </a:pPr>
            <a:r>
              <a:rPr lang="fa-IR" sz="3300" b="1" dirty="0" smtClean="0"/>
              <a:t> گواهی نویسی پزشکی</a:t>
            </a:r>
          </a:p>
          <a:p>
            <a:pPr algn="just" rtl="1">
              <a:lnSpc>
                <a:spcPct val="150000"/>
              </a:lnSpc>
              <a:buClrTx/>
              <a:buFont typeface="Wingdings" pitchFamily="2" charset="2"/>
              <a:buChar char="v"/>
            </a:pPr>
            <a:r>
              <a:rPr lang="fa-IR" sz="3300" b="1" dirty="0" smtClean="0"/>
              <a:t> گواهی فوت</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checkerboard(across)">
                                      <p:cBhvr>
                                        <p:cTn id="10" dur="500"/>
                                        <p:tgtEl>
                                          <p:spTgt spid="4">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heckerboard(across)">
                                      <p:cBhvr>
                                        <p:cTn id="13" dur="500"/>
                                        <p:tgtEl>
                                          <p:spTgt spid="4">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checkerboard(across)">
                                      <p:cBhvr>
                                        <p:cTn id="16" dur="500"/>
                                        <p:tgtEl>
                                          <p:spTgt spid="4">
                                            <p:txEl>
                                              <p:pRg st="3" end="3"/>
                                            </p:txEl>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checkerboard(across)">
                                      <p:cBhvr>
                                        <p:cTn id="19"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r" rtl="1">
              <a:lnSpc>
                <a:spcPct val="150000"/>
              </a:lnSpc>
              <a:buClrTx/>
              <a:buFont typeface="Wingdings" pitchFamily="2" charset="2"/>
              <a:buChar char="v"/>
            </a:pPr>
            <a:r>
              <a:rPr lang="fa-IR" sz="2200" b="1" u="sng" dirty="0" smtClean="0"/>
              <a:t> شرایط اختصاصی عدم مسئولیت در امور پزشکی:</a:t>
            </a:r>
            <a:endParaRPr lang="fa-IR" sz="2200" dirty="0" smtClean="0"/>
          </a:p>
          <a:p>
            <a:pPr marL="457200" indent="-457200" algn="r" rtl="1">
              <a:lnSpc>
                <a:spcPct val="150000"/>
              </a:lnSpc>
              <a:buClrTx/>
              <a:buFont typeface="+mj-lt"/>
              <a:buAutoNum type="arabicPeriod"/>
            </a:pPr>
            <a:r>
              <a:rPr lang="fa-IR" sz="2400" b="1" dirty="0" smtClean="0"/>
              <a:t> اجازه قانون گذاز </a:t>
            </a:r>
          </a:p>
          <a:p>
            <a:pPr marL="457200" indent="-457200" algn="r" rtl="1">
              <a:lnSpc>
                <a:spcPct val="150000"/>
              </a:lnSpc>
              <a:buClrTx/>
              <a:buFont typeface="+mj-lt"/>
              <a:buAutoNum type="arabicPeriod"/>
            </a:pPr>
            <a:r>
              <a:rPr lang="fa-IR" sz="2400" b="1" dirty="0" smtClean="0"/>
              <a:t> قصد درمان</a:t>
            </a:r>
          </a:p>
          <a:p>
            <a:pPr marL="457200" indent="-457200" algn="r" rtl="1">
              <a:lnSpc>
                <a:spcPct val="150000"/>
              </a:lnSpc>
              <a:buClrTx/>
              <a:buFont typeface="+mj-lt"/>
              <a:buAutoNum type="arabicPeriod"/>
            </a:pPr>
            <a:r>
              <a:rPr lang="fa-IR" sz="2400" b="1" dirty="0" smtClean="0"/>
              <a:t> مشروع بودن</a:t>
            </a:r>
          </a:p>
          <a:p>
            <a:pPr marL="457200" indent="-457200" algn="r" rtl="1">
              <a:lnSpc>
                <a:spcPct val="150000"/>
              </a:lnSpc>
              <a:buClrTx/>
              <a:buFont typeface="+mj-lt"/>
              <a:buAutoNum type="arabicPeriod"/>
            </a:pPr>
            <a:r>
              <a:rPr lang="fa-IR" sz="2400" b="1" dirty="0" smtClean="0"/>
              <a:t> رعایت موازین</a:t>
            </a:r>
          </a:p>
          <a:p>
            <a:pPr marL="457200" indent="-457200" algn="r" rtl="1">
              <a:lnSpc>
                <a:spcPct val="150000"/>
              </a:lnSpc>
              <a:buClrTx/>
              <a:buFont typeface="+mj-lt"/>
              <a:buAutoNum type="arabicPeriod"/>
            </a:pPr>
            <a:r>
              <a:rPr lang="fa-IR" sz="2400" b="1" dirty="0" smtClean="0"/>
              <a:t> رضایت آگاهانه</a:t>
            </a:r>
          </a:p>
          <a:p>
            <a:pPr marL="457200" indent="-457200" algn="r" rtl="1">
              <a:lnSpc>
                <a:spcPct val="150000"/>
              </a:lnSpc>
              <a:buClrTx/>
              <a:buFont typeface="+mj-lt"/>
              <a:buAutoNum type="arabicPeriod"/>
            </a:pPr>
            <a:r>
              <a:rPr lang="fa-IR" sz="2400" b="1" dirty="0" smtClean="0"/>
              <a:t> برائت</a:t>
            </a:r>
          </a:p>
        </p:txBody>
      </p:sp>
      <p:sp>
        <p:nvSpPr>
          <p:cNvPr id="11" name="Slide Number Placeholder 10"/>
          <p:cNvSpPr>
            <a:spLocks noGrp="1"/>
          </p:cNvSpPr>
          <p:nvPr>
            <p:ph type="sldNum" sz="quarter" idx="12"/>
          </p:nvPr>
        </p:nvSpPr>
        <p:spPr/>
        <p:txBody>
          <a:bodyPr/>
          <a:lstStyle/>
          <a:p>
            <a:fld id="{0008BD99-BE93-41D4-BB15-3CD81A091FD9}" type="slidenum">
              <a:rPr lang="en-US" smtClean="0"/>
              <a:pPr/>
              <a:t>20</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3">
                                            <p:txEl>
                                              <p:pRg st="4" end="4"/>
                                            </p:txEl>
                                          </p:spTgt>
                                        </p:tgtEl>
                                      </p:cBhvr>
                                    </p:animEffect>
                                  </p:childTnLst>
                                </p:cTn>
                              </p:par>
                              <p:par>
                                <p:cTn id="25" presetID="53"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9" dur="500"/>
                                        <p:tgtEl>
                                          <p:spTgt spid="3">
                                            <p:txEl>
                                              <p:pRg st="5" end="5"/>
                                            </p:txEl>
                                          </p:spTgt>
                                        </p:tgtEl>
                                      </p:cBhvr>
                                    </p:animEffect>
                                  </p:childTnLst>
                                </p:cTn>
                              </p:par>
                              <p:par>
                                <p:cTn id="30" presetID="53" presetClass="entr" presetSubtype="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p:cTn id="3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r" rtl="1">
              <a:lnSpc>
                <a:spcPct val="150000"/>
              </a:lnSpc>
              <a:buClrTx/>
              <a:buFont typeface="Wingdings" pitchFamily="2" charset="2"/>
              <a:buChar char="v"/>
            </a:pPr>
            <a:r>
              <a:rPr lang="fa-IR" dirty="0" smtClean="0"/>
              <a:t> </a:t>
            </a:r>
            <a:r>
              <a:rPr lang="fa-IR" sz="2200" b="1" u="sng" dirty="0" smtClean="0"/>
              <a:t>ماده 590:</a:t>
            </a:r>
          </a:p>
          <a:p>
            <a:pPr marL="514350" indent="-514350" algn="r" rtl="1">
              <a:lnSpc>
                <a:spcPct val="150000"/>
              </a:lnSpc>
              <a:buClrTx/>
              <a:buFont typeface="+mj-lt"/>
              <a:buAutoNum type="arabicPeriod"/>
            </a:pPr>
            <a:r>
              <a:rPr lang="fa-IR" sz="2400" b="1" dirty="0" smtClean="0"/>
              <a:t> هر اقدام پزشکی باید با اذن و رضایت بیمار باشد.</a:t>
            </a:r>
          </a:p>
          <a:p>
            <a:pPr marL="514350" indent="-514350" algn="r" rtl="1">
              <a:lnSpc>
                <a:spcPct val="150000"/>
              </a:lnSpc>
              <a:buClrTx/>
              <a:buFont typeface="+mj-lt"/>
              <a:buAutoNum type="arabicPeriod"/>
            </a:pPr>
            <a:r>
              <a:rPr lang="fa-IR" sz="2400" b="1" dirty="0" smtClean="0"/>
              <a:t> مشروع باشد.</a:t>
            </a:r>
          </a:p>
          <a:p>
            <a:pPr marL="514350" indent="-514350" algn="r" rtl="1">
              <a:lnSpc>
                <a:spcPct val="150000"/>
              </a:lnSpc>
              <a:buClrTx/>
              <a:buFont typeface="+mj-lt"/>
              <a:buAutoNum type="arabicPeriod"/>
            </a:pPr>
            <a:r>
              <a:rPr lang="fa-IR" sz="2400" b="1" dirty="0" smtClean="0"/>
              <a:t> در صورت عدم رضایت پزشک مجاز به معالجه نیست و ضامن است.</a:t>
            </a:r>
          </a:p>
          <a:p>
            <a:pPr marL="514350" indent="-514350" algn="r" rtl="1">
              <a:lnSpc>
                <a:spcPct val="150000"/>
              </a:lnSpc>
              <a:buClrTx/>
              <a:buFont typeface="+mj-lt"/>
              <a:buAutoNum type="arabicPeriod"/>
            </a:pPr>
            <a:r>
              <a:rPr lang="fa-IR" sz="2400" b="1" dirty="0" smtClean="0"/>
              <a:t> منظور از نظامات دولتی کلیه قوانین و آئین نامه های پزشکی و دستور العمل های وزارت بهداشت ودرمان و آموزش پزشکی است.</a:t>
            </a:r>
          </a:p>
          <a:p>
            <a:pPr marL="514350" indent="-514350" algn="r" rtl="1">
              <a:lnSpc>
                <a:spcPct val="150000"/>
              </a:lnSpc>
              <a:buClrTx/>
              <a:buNone/>
            </a:pPr>
            <a:r>
              <a:rPr lang="fa-IR" sz="2400" b="1" dirty="0" smtClean="0"/>
              <a:t> </a:t>
            </a:r>
          </a:p>
        </p:txBody>
      </p:sp>
      <p:sp>
        <p:nvSpPr>
          <p:cNvPr id="11" name="Slide Number Placeholder 10"/>
          <p:cNvSpPr>
            <a:spLocks noGrp="1"/>
          </p:cNvSpPr>
          <p:nvPr>
            <p:ph type="sldNum" sz="quarter" idx="12"/>
          </p:nvPr>
        </p:nvSpPr>
        <p:spPr/>
        <p:txBody>
          <a:bodyPr/>
          <a:lstStyle/>
          <a:p>
            <a:fld id="{0008BD99-BE93-41D4-BB15-3CD81A091FD9}" type="slidenum">
              <a:rPr lang="en-US" smtClean="0"/>
              <a:pPr/>
              <a:t>21</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3">
                                            <p:txEl>
                                              <p:pRg st="4" end="4"/>
                                            </p:txEl>
                                          </p:spTgt>
                                        </p:tgtEl>
                                      </p:cBhvr>
                                    </p:animEffect>
                                  </p:childTnLst>
                                </p:cTn>
                              </p:par>
                              <p:par>
                                <p:cTn id="25" presetID="53"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r" rtl="1">
              <a:lnSpc>
                <a:spcPct val="150000"/>
              </a:lnSpc>
              <a:buClrTx/>
              <a:buFont typeface="Wingdings" pitchFamily="2" charset="2"/>
              <a:buChar char="v"/>
            </a:pPr>
            <a:r>
              <a:rPr lang="fa-IR" sz="2200" b="1" dirty="0" smtClean="0"/>
              <a:t> پزشک رضایت و برائت گرفته                         </a:t>
            </a:r>
            <a:r>
              <a:rPr lang="fa-IR" sz="1800" b="1" dirty="0" smtClean="0">
                <a:effectLst>
                  <a:outerShdw blurRad="38100" dist="38100" dir="2700000" algn="tl">
                    <a:srgbClr val="000000">
                      <a:alpha val="43137"/>
                    </a:srgbClr>
                  </a:outerShdw>
                </a:effectLst>
              </a:rPr>
              <a:t>فاقد مسئولیت کیفری و مدنی است </a:t>
            </a:r>
          </a:p>
          <a:p>
            <a:pPr algn="r" rtl="1">
              <a:lnSpc>
                <a:spcPct val="150000"/>
              </a:lnSpc>
              <a:buClrTx/>
              <a:buFont typeface="Wingdings" pitchFamily="2" charset="2"/>
              <a:buChar char="v"/>
            </a:pPr>
            <a:endParaRPr lang="fa-IR" sz="1800" b="1" dirty="0" smtClean="0"/>
          </a:p>
          <a:p>
            <a:pPr algn="r" rtl="1">
              <a:lnSpc>
                <a:spcPct val="150000"/>
              </a:lnSpc>
              <a:buClrTx/>
              <a:buFont typeface="Wingdings" pitchFamily="2" charset="2"/>
              <a:buChar char="v"/>
            </a:pPr>
            <a:r>
              <a:rPr lang="fa-IR" sz="2200" b="1" dirty="0" smtClean="0"/>
              <a:t> فقط رضایت گرفته                               </a:t>
            </a:r>
            <a:r>
              <a:rPr lang="fa-IR" sz="1800" b="1" dirty="0" smtClean="0">
                <a:effectLst>
                  <a:outerShdw blurRad="38100" dist="38100" dir="2700000" algn="tl">
                    <a:srgbClr val="000000">
                      <a:alpha val="43137"/>
                    </a:srgbClr>
                  </a:outerShdw>
                </a:effectLst>
              </a:rPr>
              <a:t>فاقد مسئولیت کیفری است،ولی از نظر مدنی ضامن است</a:t>
            </a:r>
          </a:p>
          <a:p>
            <a:pPr algn="r" rtl="1">
              <a:lnSpc>
                <a:spcPct val="150000"/>
              </a:lnSpc>
              <a:buClrTx/>
              <a:buFont typeface="Wingdings" pitchFamily="2" charset="2"/>
              <a:buChar char="v"/>
            </a:pPr>
            <a:endParaRPr lang="fa-IR" sz="1800" b="1" dirty="0" smtClean="0"/>
          </a:p>
          <a:p>
            <a:pPr algn="r" rtl="1">
              <a:lnSpc>
                <a:spcPct val="150000"/>
              </a:lnSpc>
              <a:buClrTx/>
              <a:buFont typeface="Wingdings" pitchFamily="2" charset="2"/>
              <a:buChar char="v"/>
            </a:pPr>
            <a:r>
              <a:rPr lang="fa-IR" sz="1800" b="1" dirty="0" smtClean="0"/>
              <a:t> </a:t>
            </a:r>
            <a:r>
              <a:rPr lang="fa-IR" sz="2200" b="1" dirty="0" smtClean="0"/>
              <a:t>رضایت نگرفته + برائت گرفته                   </a:t>
            </a:r>
            <a:r>
              <a:rPr lang="fa-IR" sz="1800" dirty="0" smtClean="0"/>
              <a:t> </a:t>
            </a:r>
            <a:r>
              <a:rPr lang="fa-IR" sz="1800" b="1" dirty="0" smtClean="0">
                <a:effectLst>
                  <a:outerShdw blurRad="38100" dist="38100" dir="2700000" algn="tl">
                    <a:srgbClr val="000000">
                      <a:alpha val="43137"/>
                    </a:srgbClr>
                  </a:outerShdw>
                </a:effectLst>
              </a:rPr>
              <a:t>پزشک ضامن است چون معالجه مشروع نبوده </a:t>
            </a:r>
          </a:p>
          <a:p>
            <a:pPr algn="ctr" rtl="1">
              <a:buClrTx/>
              <a:buNone/>
            </a:pPr>
            <a:r>
              <a:rPr lang="fa-IR" sz="1800" b="1" dirty="0" smtClean="0">
                <a:effectLst>
                  <a:outerShdw blurRad="38100" dist="38100" dir="2700000" algn="tl">
                    <a:srgbClr val="000000">
                      <a:alpha val="43137"/>
                    </a:srgbClr>
                  </a:outerShdw>
                </a:effectLst>
              </a:rPr>
              <a:t>                                                                 ( مسئولیت کیفری دارد ولی مدنی ندارد)    </a:t>
            </a:r>
          </a:p>
          <a:p>
            <a:pPr algn="ctr" rtl="1">
              <a:buClrTx/>
              <a:buNone/>
            </a:pPr>
            <a:endParaRPr lang="fa-IR" sz="1800" dirty="0" smtClean="0"/>
          </a:p>
          <a:p>
            <a:pPr algn="r" rtl="1">
              <a:buClrTx/>
              <a:buFont typeface="Wingdings" pitchFamily="2" charset="2"/>
              <a:buChar char="v"/>
            </a:pPr>
            <a:r>
              <a:rPr lang="fa-IR" sz="2200" dirty="0" smtClean="0"/>
              <a:t> </a:t>
            </a:r>
            <a:r>
              <a:rPr lang="fa-IR" sz="2200" b="1" dirty="0" smtClean="0"/>
              <a:t>نه رضایت گرفته نه برائت                            </a:t>
            </a:r>
            <a:r>
              <a:rPr lang="fa-IR" sz="1800" b="1" dirty="0" smtClean="0">
                <a:effectLst>
                  <a:outerShdw blurRad="38100" dist="38100" dir="2700000" algn="tl">
                    <a:srgbClr val="000000">
                      <a:alpha val="43137"/>
                    </a:srgbClr>
                  </a:outerShdw>
                </a:effectLst>
              </a:rPr>
              <a:t>ضامن است(هم کیفری و هم مدنی)</a:t>
            </a:r>
          </a:p>
        </p:txBody>
      </p:sp>
      <p:sp>
        <p:nvSpPr>
          <p:cNvPr id="5" name="Left Arrow 4"/>
          <p:cNvSpPr/>
          <p:nvPr/>
        </p:nvSpPr>
        <p:spPr>
          <a:xfrm>
            <a:off x="4786314" y="1643050"/>
            <a:ext cx="764094"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Left Arrow 5"/>
          <p:cNvSpPr/>
          <p:nvPr/>
        </p:nvSpPr>
        <p:spPr>
          <a:xfrm>
            <a:off x="4786314" y="4857760"/>
            <a:ext cx="764094"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Left Arrow 6"/>
          <p:cNvSpPr/>
          <p:nvPr/>
        </p:nvSpPr>
        <p:spPr>
          <a:xfrm>
            <a:off x="4786314" y="2714620"/>
            <a:ext cx="764094"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Left Arrow 8"/>
          <p:cNvSpPr/>
          <p:nvPr/>
        </p:nvSpPr>
        <p:spPr>
          <a:xfrm>
            <a:off x="4786314" y="3714752"/>
            <a:ext cx="764094"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Slide Number Placeholder 15"/>
          <p:cNvSpPr>
            <a:spLocks noGrp="1"/>
          </p:cNvSpPr>
          <p:nvPr>
            <p:ph type="sldNum" sz="quarter" idx="12"/>
          </p:nvPr>
        </p:nvSpPr>
        <p:spPr/>
        <p:txBody>
          <a:bodyPr/>
          <a:lstStyle/>
          <a:p>
            <a:fld id="{0008BD99-BE93-41D4-BB15-3CD81A091FD9}" type="slidenum">
              <a:rPr lang="en-US" smtClean="0"/>
              <a:pPr/>
              <a:t>22</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strVal val="#ppt_w*0.70"/>
                                          </p:val>
                                        </p:tav>
                                        <p:tav tm="100000">
                                          <p:val>
                                            <p:strVal val="#ppt_w"/>
                                          </p:val>
                                        </p:tav>
                                      </p:tavLst>
                                    </p:anim>
                                    <p:anim calcmode="lin" valueType="num">
                                      <p:cBhvr>
                                        <p:cTn id="13" dur="1000" fill="hold"/>
                                        <p:tgtEl>
                                          <p:spTgt spid="7"/>
                                        </p:tgtEl>
                                        <p:attrNameLst>
                                          <p:attrName>ppt_h</p:attrName>
                                        </p:attrNameLst>
                                      </p:cBhvr>
                                      <p:tavLst>
                                        <p:tav tm="0">
                                          <p:val>
                                            <p:strVal val="#ppt_h"/>
                                          </p:val>
                                        </p:tav>
                                        <p:tav tm="100000">
                                          <p:val>
                                            <p:strVal val="#ppt_h"/>
                                          </p:val>
                                        </p:tav>
                                      </p:tavLst>
                                    </p:anim>
                                    <p:animEffect transition="in" filter="fade">
                                      <p:cBhvr>
                                        <p:cTn id="14" dur="1000"/>
                                        <p:tgtEl>
                                          <p:spTgt spid="7"/>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1000" fill="hold"/>
                                        <p:tgtEl>
                                          <p:spTgt spid="9"/>
                                        </p:tgtEl>
                                        <p:attrNameLst>
                                          <p:attrName>ppt_w</p:attrName>
                                        </p:attrNameLst>
                                      </p:cBhvr>
                                      <p:tavLst>
                                        <p:tav tm="0">
                                          <p:val>
                                            <p:strVal val="#ppt_w*0.70"/>
                                          </p:val>
                                        </p:tav>
                                        <p:tav tm="100000">
                                          <p:val>
                                            <p:strVal val="#ppt_w"/>
                                          </p:val>
                                        </p:tav>
                                      </p:tavLst>
                                    </p:anim>
                                    <p:anim calcmode="lin" valueType="num">
                                      <p:cBhvr>
                                        <p:cTn id="18" dur="1000" fill="hold"/>
                                        <p:tgtEl>
                                          <p:spTgt spid="9"/>
                                        </p:tgtEl>
                                        <p:attrNameLst>
                                          <p:attrName>ppt_h</p:attrName>
                                        </p:attrNameLst>
                                      </p:cBhvr>
                                      <p:tavLst>
                                        <p:tav tm="0">
                                          <p:val>
                                            <p:strVal val="#ppt_h"/>
                                          </p:val>
                                        </p:tav>
                                        <p:tav tm="100000">
                                          <p:val>
                                            <p:strVal val="#ppt_h"/>
                                          </p:val>
                                        </p:tav>
                                      </p:tavLst>
                                    </p:anim>
                                    <p:animEffect transition="in" filter="fade">
                                      <p:cBhvr>
                                        <p:cTn id="19" dur="1000"/>
                                        <p:tgtEl>
                                          <p:spTgt spid="9"/>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1000" fill="hold"/>
                                        <p:tgtEl>
                                          <p:spTgt spid="6"/>
                                        </p:tgtEl>
                                        <p:attrNameLst>
                                          <p:attrName>ppt_w</p:attrName>
                                        </p:attrNameLst>
                                      </p:cBhvr>
                                      <p:tavLst>
                                        <p:tav tm="0">
                                          <p:val>
                                            <p:strVal val="#ppt_w*0.70"/>
                                          </p:val>
                                        </p:tav>
                                        <p:tav tm="100000">
                                          <p:val>
                                            <p:strVal val="#ppt_w"/>
                                          </p:val>
                                        </p:tav>
                                      </p:tavLst>
                                    </p:anim>
                                    <p:anim calcmode="lin" valueType="num">
                                      <p:cBhvr>
                                        <p:cTn id="23" dur="1000" fill="hold"/>
                                        <p:tgtEl>
                                          <p:spTgt spid="6"/>
                                        </p:tgtEl>
                                        <p:attrNameLst>
                                          <p:attrName>ppt_h</p:attrName>
                                        </p:attrNameLst>
                                      </p:cBhvr>
                                      <p:tavLst>
                                        <p:tav tm="0">
                                          <p:val>
                                            <p:strVal val="#ppt_h"/>
                                          </p:val>
                                        </p:tav>
                                        <p:tav tm="100000">
                                          <p:val>
                                            <p:strVal val="#ppt_h"/>
                                          </p:val>
                                        </p:tav>
                                      </p:tavLst>
                                    </p:anim>
                                    <p:animEffect transition="in" filter="fade">
                                      <p:cBhvr>
                                        <p:cTn id="2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numCol="1">
            <a:normAutofit/>
          </a:bodyPr>
          <a:lstStyle/>
          <a:p>
            <a:pPr algn="ctr" rtl="1">
              <a:lnSpc>
                <a:spcPct val="150000"/>
              </a:lnSpc>
              <a:buNone/>
            </a:pPr>
            <a:endParaRPr lang="fa-IR" sz="3300" b="1" dirty="0" smtClean="0"/>
          </a:p>
          <a:p>
            <a:pPr algn="ctr" rtl="1">
              <a:lnSpc>
                <a:spcPct val="150000"/>
              </a:lnSpc>
              <a:buNone/>
            </a:pPr>
            <a:endParaRPr lang="fa-IR" sz="3300" b="1" dirty="0" smtClean="0"/>
          </a:p>
          <a:p>
            <a:pPr algn="ctr" rtl="1">
              <a:lnSpc>
                <a:spcPct val="150000"/>
              </a:lnSpc>
              <a:buNone/>
            </a:pPr>
            <a:r>
              <a:rPr lang="fa-IR" sz="3600" b="1" dirty="0" smtClean="0">
                <a:effectLst>
                  <a:outerShdw blurRad="38100" dist="38100" dir="2700000" algn="tl">
                    <a:srgbClr val="000000">
                      <a:alpha val="43137"/>
                    </a:srgbClr>
                  </a:outerShdw>
                </a:effectLst>
              </a:rPr>
              <a:t>پزشک مسئول تیم پزشکی زیر دست خود است.</a:t>
            </a:r>
            <a:endParaRPr lang="en-US" sz="3600" b="1" dirty="0">
              <a:effectLst>
                <a:outerShdw blurRad="38100" dist="38100" dir="2700000" algn="tl">
                  <a:srgbClr val="000000">
                    <a:alpha val="43137"/>
                  </a:srgbClr>
                </a:outerShdw>
              </a:effectLst>
            </a:endParaRPr>
          </a:p>
        </p:txBody>
      </p:sp>
      <p:sp>
        <p:nvSpPr>
          <p:cNvPr id="11" name="Slide Number Placeholder 10"/>
          <p:cNvSpPr>
            <a:spLocks noGrp="1"/>
          </p:cNvSpPr>
          <p:nvPr>
            <p:ph type="sldNum" sz="quarter" idx="12"/>
          </p:nvPr>
        </p:nvSpPr>
        <p:spPr/>
        <p:txBody>
          <a:bodyPr/>
          <a:lstStyle/>
          <a:p>
            <a:fld id="{0008BD99-BE93-41D4-BB15-3CD81A091FD9}" type="slidenum">
              <a:rPr lang="en-US" smtClean="0"/>
              <a:pPr/>
              <a:t>23</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pPr algn="ctr" rtl="1">
              <a:lnSpc>
                <a:spcPct val="150000"/>
              </a:lnSpc>
              <a:buNone/>
            </a:pPr>
            <a:endParaRPr lang="fa-IR" sz="3300" b="1" dirty="0" smtClean="0"/>
          </a:p>
          <a:p>
            <a:pPr algn="ctr" rtl="1">
              <a:lnSpc>
                <a:spcPct val="150000"/>
              </a:lnSpc>
              <a:buNone/>
            </a:pPr>
            <a:r>
              <a:rPr lang="fa-IR" sz="3600" b="1" dirty="0" smtClean="0">
                <a:effectLst>
                  <a:outerShdw blurRad="38100" dist="38100" dir="2700000" algn="tl">
                    <a:srgbClr val="000000">
                      <a:alpha val="43137"/>
                    </a:srgbClr>
                  </a:outerShdw>
                </a:effectLst>
              </a:rPr>
              <a:t>هرگاه طبیب و مانند آن قبل از شروع به درمان </a:t>
            </a:r>
          </a:p>
          <a:p>
            <a:pPr algn="ctr" rtl="1">
              <a:lnSpc>
                <a:spcPct val="150000"/>
              </a:lnSpc>
              <a:buNone/>
            </a:pPr>
            <a:r>
              <a:rPr lang="fa-IR" sz="3600" b="1" dirty="0" smtClean="0">
                <a:effectLst>
                  <a:outerShdw blurRad="38100" dist="38100" dir="2700000" algn="tl">
                    <a:srgbClr val="000000">
                      <a:alpha val="43137"/>
                    </a:srgbClr>
                  </a:outerShdw>
                </a:effectLst>
              </a:rPr>
              <a:t>از مریض یا ولی برائت حاصل نماید</a:t>
            </a:r>
          </a:p>
          <a:p>
            <a:pPr algn="ctr" rtl="1">
              <a:lnSpc>
                <a:spcPct val="150000"/>
              </a:lnSpc>
              <a:buNone/>
            </a:pPr>
            <a:r>
              <a:rPr lang="fa-IR" sz="3600" b="1" dirty="0" smtClean="0">
                <a:effectLst>
                  <a:outerShdw blurRad="38100" dist="38100" dir="2700000" algn="tl">
                    <a:srgbClr val="000000">
                      <a:alpha val="43137"/>
                    </a:srgbClr>
                  </a:outerShdw>
                </a:effectLst>
              </a:rPr>
              <a:t>عهده دار خسارت پدیدآمده</a:t>
            </a:r>
          </a:p>
          <a:p>
            <a:pPr algn="ctr" rtl="1">
              <a:lnSpc>
                <a:spcPct val="150000"/>
              </a:lnSpc>
              <a:buNone/>
            </a:pPr>
            <a:r>
              <a:rPr lang="fa-IR" sz="3600" b="1" dirty="0" smtClean="0">
                <a:effectLst>
                  <a:outerShdw blurRad="38100" dist="38100" dir="2700000" algn="tl">
                    <a:srgbClr val="000000">
                      <a:alpha val="43137"/>
                    </a:srgbClr>
                  </a:outerShdw>
                </a:effectLst>
              </a:rPr>
              <a:t>نخواهد بود.</a:t>
            </a:r>
          </a:p>
        </p:txBody>
      </p:sp>
      <p:sp>
        <p:nvSpPr>
          <p:cNvPr id="12" name="Slide Number Placeholder 11"/>
          <p:cNvSpPr>
            <a:spLocks noGrp="1"/>
          </p:cNvSpPr>
          <p:nvPr>
            <p:ph type="sldNum" sz="quarter" idx="12"/>
          </p:nvPr>
        </p:nvSpPr>
        <p:spPr/>
        <p:txBody>
          <a:bodyPr/>
          <a:lstStyle/>
          <a:p>
            <a:fld id="{0008BD99-BE93-41D4-BB15-3CD81A091FD9}" type="slidenum">
              <a:rPr lang="en-US" smtClean="0"/>
              <a:pPr/>
              <a:t>24</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ctr">
              <a:lnSpc>
                <a:spcPct val="150000"/>
              </a:lnSpc>
              <a:buNone/>
            </a:pPr>
            <a:endParaRPr lang="fa-IR" sz="3600" b="1" dirty="0" smtClean="0">
              <a:effectLst>
                <a:outerShdw blurRad="38100" dist="38100" dir="2700000" algn="tl">
                  <a:srgbClr val="000000">
                    <a:alpha val="43137"/>
                  </a:srgbClr>
                </a:outerShdw>
              </a:effectLst>
            </a:endParaRPr>
          </a:p>
          <a:p>
            <a:pPr algn="ctr">
              <a:lnSpc>
                <a:spcPct val="150000"/>
              </a:lnSpc>
              <a:buNone/>
            </a:pPr>
            <a:r>
              <a:rPr lang="fa-IR" sz="3600" b="1" dirty="0" smtClean="0">
                <a:effectLst>
                  <a:outerShdw blurRad="38100" dist="38100" dir="2700000" algn="tl">
                    <a:srgbClr val="000000">
                      <a:alpha val="43137"/>
                    </a:srgbClr>
                  </a:outerShdw>
                </a:effectLst>
              </a:rPr>
              <a:t>اذن مربوط به رضایت برای عمل است </a:t>
            </a:r>
          </a:p>
          <a:p>
            <a:pPr algn="ctr">
              <a:lnSpc>
                <a:spcPct val="150000"/>
              </a:lnSpc>
              <a:buNone/>
            </a:pPr>
            <a:r>
              <a:rPr lang="fa-IR" sz="3600" b="1" dirty="0" smtClean="0">
                <a:effectLst>
                  <a:outerShdw blurRad="38100" dist="38100" dir="2700000" algn="tl">
                    <a:srgbClr val="000000">
                      <a:alpha val="43137"/>
                    </a:srgbClr>
                  </a:outerShdw>
                </a:effectLst>
              </a:rPr>
              <a:t>و برائت مربوط به رفع ذمه از نتیجه عمل.</a:t>
            </a:r>
            <a:endParaRPr lang="en-US" sz="3600" b="1" dirty="0" smtClean="0">
              <a:effectLst>
                <a:outerShdw blurRad="38100" dist="38100" dir="2700000" algn="tl">
                  <a:srgbClr val="000000">
                    <a:alpha val="43137"/>
                  </a:srgbClr>
                </a:outerShdw>
              </a:effectLst>
            </a:endParaRPr>
          </a:p>
          <a:p>
            <a:pPr algn="ctr">
              <a:lnSpc>
                <a:spcPct val="150000"/>
              </a:lnSpc>
              <a:buNone/>
            </a:pPr>
            <a:endParaRPr lang="en-US" sz="3600" b="1" dirty="0">
              <a:effectLst>
                <a:outerShdw blurRad="38100" dist="38100" dir="2700000" algn="tl">
                  <a:srgbClr val="000000">
                    <a:alpha val="43137"/>
                  </a:srgbClr>
                </a:outerShdw>
              </a:effectLst>
            </a:endParaRPr>
          </a:p>
        </p:txBody>
      </p:sp>
      <p:sp>
        <p:nvSpPr>
          <p:cNvPr id="11" name="Slide Number Placeholder 10"/>
          <p:cNvSpPr>
            <a:spLocks noGrp="1"/>
          </p:cNvSpPr>
          <p:nvPr>
            <p:ph type="sldNum" sz="quarter" idx="12"/>
          </p:nvPr>
        </p:nvSpPr>
        <p:spPr/>
        <p:txBody>
          <a:bodyPr/>
          <a:lstStyle/>
          <a:p>
            <a:fld id="{0008BD99-BE93-41D4-BB15-3CD81A091FD9}" type="slidenum">
              <a:rPr lang="en-US" smtClean="0"/>
              <a:pPr/>
              <a:t>25</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ctr">
              <a:lnSpc>
                <a:spcPct val="150000"/>
              </a:lnSpc>
              <a:buNone/>
            </a:pPr>
            <a:endParaRPr lang="fa-IR" sz="3600" b="1" dirty="0" smtClean="0">
              <a:effectLst>
                <a:outerShdw blurRad="38100" dist="38100" dir="2700000" algn="tl">
                  <a:srgbClr val="000000">
                    <a:alpha val="43137"/>
                  </a:srgbClr>
                </a:outerShdw>
              </a:effectLst>
            </a:endParaRPr>
          </a:p>
          <a:p>
            <a:pPr algn="ctr">
              <a:lnSpc>
                <a:spcPct val="150000"/>
              </a:lnSpc>
              <a:buNone/>
            </a:pPr>
            <a:r>
              <a:rPr lang="fa-IR" sz="3600" b="1" dirty="0" smtClean="0">
                <a:effectLst>
                  <a:outerShdw blurRad="38100" dist="38100" dir="2700000" algn="tl">
                    <a:srgbClr val="000000">
                      <a:alpha val="43137"/>
                    </a:srgbClr>
                  </a:outerShdw>
                </a:effectLst>
              </a:rPr>
              <a:t>درمان بیمار بدون رضایت او به جز در موارد اورژانس </a:t>
            </a:r>
          </a:p>
          <a:p>
            <a:pPr algn="ctr">
              <a:lnSpc>
                <a:spcPct val="150000"/>
              </a:lnSpc>
              <a:buNone/>
            </a:pPr>
            <a:r>
              <a:rPr lang="fa-IR" sz="3600" b="1" dirty="0" smtClean="0">
                <a:effectLst>
                  <a:outerShdw blurRad="38100" dist="38100" dir="2700000" algn="tl">
                    <a:srgbClr val="000000">
                      <a:alpha val="43137"/>
                    </a:srgbClr>
                  </a:outerShdw>
                </a:effectLst>
              </a:rPr>
              <a:t>غیر قانونی است.</a:t>
            </a:r>
            <a:endParaRPr lang="en-US" sz="3600" b="1" dirty="0" smtClean="0">
              <a:effectLst>
                <a:outerShdw blurRad="38100" dist="38100" dir="2700000" algn="tl">
                  <a:srgbClr val="000000">
                    <a:alpha val="43137"/>
                  </a:srgbClr>
                </a:outerShdw>
              </a:effectLst>
            </a:endParaRPr>
          </a:p>
          <a:p>
            <a:pPr algn="ctr">
              <a:lnSpc>
                <a:spcPct val="150000"/>
              </a:lnSpc>
              <a:buNone/>
            </a:pPr>
            <a:endParaRPr lang="en-US" sz="3600" b="1" dirty="0">
              <a:effectLst>
                <a:outerShdw blurRad="38100" dist="38100" dir="2700000" algn="tl">
                  <a:srgbClr val="000000">
                    <a:alpha val="43137"/>
                  </a:srgbClr>
                </a:outerShdw>
              </a:effectLst>
            </a:endParaRPr>
          </a:p>
        </p:txBody>
      </p:sp>
      <p:sp>
        <p:nvSpPr>
          <p:cNvPr id="11" name="Slide Number Placeholder 10"/>
          <p:cNvSpPr>
            <a:spLocks noGrp="1"/>
          </p:cNvSpPr>
          <p:nvPr>
            <p:ph type="sldNum" sz="quarter" idx="12"/>
          </p:nvPr>
        </p:nvSpPr>
        <p:spPr/>
        <p:txBody>
          <a:bodyPr/>
          <a:lstStyle/>
          <a:p>
            <a:fld id="{0008BD99-BE93-41D4-BB15-3CD81A091FD9}" type="slidenum">
              <a:rPr lang="en-US" smtClean="0"/>
              <a:pPr/>
              <a:t>26</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pPr algn="r" rtl="1">
              <a:buClrTx/>
              <a:buFont typeface="Wingdings" pitchFamily="2" charset="2"/>
              <a:buChar char="v"/>
            </a:pPr>
            <a:r>
              <a:rPr lang="fa-IR" sz="2200" dirty="0" smtClean="0"/>
              <a:t> </a:t>
            </a:r>
            <a:r>
              <a:rPr lang="fa-IR" sz="2200" b="1" u="sng" dirty="0" smtClean="0"/>
              <a:t>شرایط رضایت دهنده:</a:t>
            </a:r>
          </a:p>
          <a:p>
            <a:pPr marL="457200" indent="-457200" algn="r" rtl="1">
              <a:lnSpc>
                <a:spcPct val="150000"/>
              </a:lnSpc>
              <a:buClrTx/>
              <a:buFont typeface="+mj-lt"/>
              <a:buAutoNum type="arabicPeriod"/>
            </a:pPr>
            <a:r>
              <a:rPr lang="fa-IR" sz="2200" b="1" dirty="0" smtClean="0"/>
              <a:t> عاقل و بالغ </a:t>
            </a:r>
            <a:r>
              <a:rPr lang="fa-IR" sz="2200" b="1" dirty="0" smtClean="0"/>
              <a:t>باشد</a:t>
            </a:r>
            <a:r>
              <a:rPr lang="en-US" sz="2200" b="1" dirty="0" smtClean="0"/>
              <a:t>.</a:t>
            </a:r>
            <a:endParaRPr lang="fa-IR" sz="2200" b="1" dirty="0" smtClean="0"/>
          </a:p>
          <a:p>
            <a:pPr marL="457200" indent="-457200" algn="r" rtl="1">
              <a:lnSpc>
                <a:spcPct val="150000"/>
              </a:lnSpc>
              <a:buClrTx/>
              <a:buFont typeface="+mj-lt"/>
              <a:buAutoNum type="arabicPeriod"/>
            </a:pPr>
            <a:r>
              <a:rPr lang="fa-IR" sz="2200" b="1" dirty="0" smtClean="0"/>
              <a:t> در موارد اورژانس رضایت لازم نیست ،ولی همراهان و مسئولان اداری را آگاه نمود.</a:t>
            </a:r>
          </a:p>
          <a:p>
            <a:pPr marL="457200" indent="-457200" algn="r" rtl="1">
              <a:lnSpc>
                <a:spcPct val="150000"/>
              </a:lnSpc>
              <a:buClrTx/>
              <a:buFont typeface="+mj-lt"/>
              <a:buAutoNum type="arabicPeriod"/>
            </a:pPr>
            <a:r>
              <a:rPr lang="fa-IR" sz="2200" b="1" dirty="0" smtClean="0"/>
              <a:t> اگر قطع عضو فوری لازم باشد کمیسیونی مرکب از سه طبیب آن را تأیید کند و پرستاران بعنوان شاهد باشند.</a:t>
            </a:r>
          </a:p>
          <a:p>
            <a:pPr marL="457200" indent="-457200" algn="r" rtl="1">
              <a:lnSpc>
                <a:spcPct val="150000"/>
              </a:lnSpc>
              <a:buClrTx/>
              <a:buFont typeface="+mj-lt"/>
              <a:buAutoNum type="arabicPeriod"/>
            </a:pPr>
            <a:r>
              <a:rPr lang="fa-IR" sz="2200" b="1" dirty="0" smtClean="0"/>
              <a:t> اگر نیاز به اقدام عمل فوری است و اولیاء حاضر به رضایت نیستند از طریق مراجع قضائی و گواهی قانونی اقدامات درمانی لازم صورت پذیرد.</a:t>
            </a:r>
          </a:p>
          <a:p>
            <a:pPr marL="457200" indent="-457200" algn="r" rtl="1">
              <a:lnSpc>
                <a:spcPct val="150000"/>
              </a:lnSpc>
              <a:buClrTx/>
              <a:buFont typeface="+mj-lt"/>
              <a:buAutoNum type="arabicPeriod"/>
            </a:pPr>
            <a:r>
              <a:rPr lang="fa-IR" sz="2200" b="1" dirty="0" smtClean="0"/>
              <a:t> در بعضی موارد رضایت همسر لازم است (اعمال زیبایی ،بستن لوله ها)</a:t>
            </a:r>
          </a:p>
          <a:p>
            <a:pPr marL="457200" indent="-457200" algn="r" rtl="1">
              <a:lnSpc>
                <a:spcPct val="150000"/>
              </a:lnSpc>
              <a:buClrTx/>
              <a:buNone/>
            </a:pPr>
            <a:r>
              <a:rPr lang="fa-IR" sz="2200" b="1" dirty="0" smtClean="0"/>
              <a:t>      اگر خطر جانی مطرح باشد اخذ تأییدیه های قانونی لازم است.</a:t>
            </a:r>
            <a:endParaRPr lang="en-US" sz="2200" b="1" dirty="0"/>
          </a:p>
        </p:txBody>
      </p:sp>
      <p:sp>
        <p:nvSpPr>
          <p:cNvPr id="11" name="Slide Number Placeholder 10"/>
          <p:cNvSpPr>
            <a:spLocks noGrp="1"/>
          </p:cNvSpPr>
          <p:nvPr>
            <p:ph type="sldNum" sz="quarter" idx="12"/>
          </p:nvPr>
        </p:nvSpPr>
        <p:spPr/>
        <p:txBody>
          <a:bodyPr/>
          <a:lstStyle/>
          <a:p>
            <a:fld id="{0008BD99-BE93-41D4-BB15-3CD81A091FD9}" type="slidenum">
              <a:rPr lang="en-US" smtClean="0"/>
              <a:pPr/>
              <a:t>27</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3">
                                            <p:txEl>
                                              <p:pRg st="4" end="4"/>
                                            </p:txEl>
                                          </p:spTgt>
                                        </p:tgtEl>
                                      </p:cBhvr>
                                    </p:animEffect>
                                  </p:childTnLst>
                                </p:cTn>
                              </p:par>
                              <p:par>
                                <p:cTn id="25" presetID="53"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9" dur="500"/>
                                        <p:tgtEl>
                                          <p:spTgt spid="3">
                                            <p:txEl>
                                              <p:pRg st="5" end="5"/>
                                            </p:txEl>
                                          </p:spTgt>
                                        </p:tgtEl>
                                      </p:cBhvr>
                                    </p:animEffect>
                                  </p:childTnLst>
                                </p:cTn>
                              </p:par>
                              <p:par>
                                <p:cTn id="30" presetID="53" presetClass="entr" presetSubtype="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p:cTn id="3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r" rtl="1">
              <a:lnSpc>
                <a:spcPct val="150000"/>
              </a:lnSpc>
              <a:buClrTx/>
              <a:buFont typeface="Wingdings" pitchFamily="2" charset="2"/>
              <a:buChar char="v"/>
            </a:pPr>
            <a:r>
              <a:rPr lang="fa-IR" sz="2200" b="1" u="sng" dirty="0" smtClean="0"/>
              <a:t> رضایت نامه معتبر:</a:t>
            </a:r>
          </a:p>
          <a:p>
            <a:pPr marL="457200" indent="-457200" algn="r" rtl="1">
              <a:lnSpc>
                <a:spcPct val="150000"/>
              </a:lnSpc>
              <a:buClrTx/>
              <a:buFont typeface="+mj-lt"/>
              <a:buAutoNum type="arabicPeriod"/>
            </a:pPr>
            <a:r>
              <a:rPr lang="fa-IR" sz="2400" b="1" dirty="0" smtClean="0"/>
              <a:t>بالغ و عاقل (یا قیم و ولی).</a:t>
            </a:r>
          </a:p>
          <a:p>
            <a:pPr marL="457200" indent="-457200" algn="r" rtl="1">
              <a:lnSpc>
                <a:spcPct val="150000"/>
              </a:lnSpc>
              <a:buClrTx/>
              <a:buFont typeface="+mj-lt"/>
              <a:buAutoNum type="arabicPeriod"/>
            </a:pPr>
            <a:r>
              <a:rPr lang="fa-IR" sz="2400" b="1" dirty="0" smtClean="0"/>
              <a:t>آگاهی بر جریان بیماری ودرمان آن.</a:t>
            </a:r>
          </a:p>
          <a:p>
            <a:pPr marL="457200" indent="-457200" algn="r" rtl="1">
              <a:lnSpc>
                <a:spcPct val="150000"/>
              </a:lnSpc>
              <a:buClrTx/>
              <a:buFont typeface="+mj-lt"/>
              <a:buAutoNum type="arabicPeriod"/>
            </a:pPr>
            <a:r>
              <a:rPr lang="fa-IR" sz="2400" b="1" dirty="0" smtClean="0"/>
              <a:t> ساده و روشن باشد و مقید به قید خاصی از پزشک و یا بیمار نباشد.</a:t>
            </a:r>
          </a:p>
          <a:p>
            <a:pPr marL="457200" indent="-457200" algn="r" rtl="1">
              <a:lnSpc>
                <a:spcPct val="150000"/>
              </a:lnSpc>
              <a:buClrTx/>
              <a:buFont typeface="+mj-lt"/>
              <a:buAutoNum type="arabicPeriod"/>
            </a:pPr>
            <a:r>
              <a:rPr lang="fa-IR" sz="2400" b="1" dirty="0" smtClean="0"/>
              <a:t> رضایت نامه باید آزادانه و به خط خودش باشد.</a:t>
            </a:r>
          </a:p>
          <a:p>
            <a:pPr marL="457200" indent="-457200" algn="r" rtl="1">
              <a:lnSpc>
                <a:spcPct val="150000"/>
              </a:lnSpc>
              <a:buClrTx/>
              <a:buFont typeface="+mj-lt"/>
              <a:buAutoNum type="arabicPeriod"/>
            </a:pPr>
            <a:r>
              <a:rPr lang="fa-IR" sz="2400" b="1" dirty="0" smtClean="0"/>
              <a:t> رضایت باید قبل از عمل باشد.</a:t>
            </a:r>
          </a:p>
        </p:txBody>
      </p:sp>
      <p:sp>
        <p:nvSpPr>
          <p:cNvPr id="11" name="Slide Number Placeholder 10"/>
          <p:cNvSpPr>
            <a:spLocks noGrp="1"/>
          </p:cNvSpPr>
          <p:nvPr>
            <p:ph type="sldNum" sz="quarter" idx="12"/>
          </p:nvPr>
        </p:nvSpPr>
        <p:spPr/>
        <p:txBody>
          <a:bodyPr/>
          <a:lstStyle/>
          <a:p>
            <a:fld id="{0008BD99-BE93-41D4-BB15-3CD81A091FD9}" type="slidenum">
              <a:rPr lang="en-US" smtClean="0"/>
              <a:pPr/>
              <a:t>28</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3">
                                            <p:txEl>
                                              <p:pRg st="4" end="4"/>
                                            </p:txEl>
                                          </p:spTgt>
                                        </p:tgtEl>
                                      </p:cBhvr>
                                    </p:animEffect>
                                  </p:childTnLst>
                                </p:cTn>
                              </p:par>
                              <p:par>
                                <p:cTn id="25" presetID="53"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r" rtl="1">
              <a:lnSpc>
                <a:spcPct val="150000"/>
              </a:lnSpc>
              <a:buClrTx/>
              <a:buFont typeface="Wingdings" pitchFamily="2" charset="2"/>
              <a:buChar char="v"/>
            </a:pPr>
            <a:r>
              <a:rPr lang="fa-IR" sz="2200" b="1" u="sng" dirty="0" smtClean="0"/>
              <a:t>در موارد زیر رضایت لازم نیست:</a:t>
            </a:r>
          </a:p>
          <a:p>
            <a:pPr marL="457200" indent="-457200" algn="r" rtl="1">
              <a:lnSpc>
                <a:spcPct val="150000"/>
              </a:lnSpc>
              <a:buClrTx/>
              <a:buFont typeface="+mj-lt"/>
              <a:buAutoNum type="arabicPeriod"/>
            </a:pPr>
            <a:r>
              <a:rPr lang="fa-IR" sz="2400" b="1" dirty="0" smtClean="0"/>
              <a:t> معاینه دانش آموزان مدارس از نظر بهداشت عمومی.</a:t>
            </a:r>
          </a:p>
          <a:p>
            <a:pPr marL="457200" indent="-457200" algn="r" rtl="1">
              <a:lnSpc>
                <a:spcPct val="150000"/>
              </a:lnSpc>
              <a:buClrTx/>
              <a:buFont typeface="+mj-lt"/>
              <a:buAutoNum type="arabicPeriod"/>
            </a:pPr>
            <a:r>
              <a:rPr lang="fa-IR" sz="2400" b="1" dirty="0" smtClean="0"/>
              <a:t> معاینه زندانیان و اردوهای کادر آموزش.</a:t>
            </a:r>
          </a:p>
          <a:p>
            <a:pPr marL="457200" indent="-457200" algn="r" rtl="1">
              <a:lnSpc>
                <a:spcPct val="150000"/>
              </a:lnSpc>
              <a:buClrTx/>
              <a:buFont typeface="+mj-lt"/>
              <a:buAutoNum type="arabicPeriod"/>
            </a:pPr>
            <a:r>
              <a:rPr lang="fa-IR" sz="2400" b="1" dirty="0" smtClean="0"/>
              <a:t> معاینه بهداشتی کسبه و داوطلبان ازدواج.</a:t>
            </a:r>
          </a:p>
          <a:p>
            <a:pPr marL="457200" indent="-457200" algn="r" rtl="1">
              <a:lnSpc>
                <a:spcPct val="150000"/>
              </a:lnSpc>
              <a:buClrTx/>
              <a:buFont typeface="+mj-lt"/>
              <a:buAutoNum type="arabicPeriod"/>
            </a:pPr>
            <a:r>
              <a:rPr lang="fa-IR" sz="2400" b="1" dirty="0" smtClean="0"/>
              <a:t> بیماران اورژانس که جانشان در خطر است.</a:t>
            </a:r>
          </a:p>
          <a:p>
            <a:pPr marL="457200" indent="-457200" algn="r" rtl="1">
              <a:lnSpc>
                <a:spcPct val="150000"/>
              </a:lnSpc>
              <a:buClrTx/>
              <a:buFont typeface="+mj-lt"/>
              <a:buAutoNum type="arabicPeriod"/>
            </a:pPr>
            <a:r>
              <a:rPr lang="fa-IR" sz="2400" b="1" dirty="0" smtClean="0"/>
              <a:t> خودکشی و اعتصاب غذا.</a:t>
            </a:r>
          </a:p>
          <a:p>
            <a:pPr marL="457200" indent="-457200" algn="r" rtl="1">
              <a:lnSpc>
                <a:spcPct val="150000"/>
              </a:lnSpc>
              <a:buClrTx/>
              <a:buFont typeface="+mj-lt"/>
              <a:buAutoNum type="arabicPeriod"/>
            </a:pPr>
            <a:r>
              <a:rPr lang="fa-IR" sz="2400" b="1" dirty="0" smtClean="0"/>
              <a:t> معاینه و آزمایش عموم اهالی به دستور دادسرا.</a:t>
            </a:r>
            <a:endParaRPr lang="en-US" sz="2400" b="1" dirty="0"/>
          </a:p>
        </p:txBody>
      </p:sp>
      <p:sp>
        <p:nvSpPr>
          <p:cNvPr id="11" name="Slide Number Placeholder 10"/>
          <p:cNvSpPr>
            <a:spLocks noGrp="1"/>
          </p:cNvSpPr>
          <p:nvPr>
            <p:ph type="sldNum" sz="quarter" idx="12"/>
          </p:nvPr>
        </p:nvSpPr>
        <p:spPr/>
        <p:txBody>
          <a:bodyPr/>
          <a:lstStyle/>
          <a:p>
            <a:fld id="{0008BD99-BE93-41D4-BB15-3CD81A091FD9}" type="slidenum">
              <a:rPr lang="en-US" smtClean="0"/>
              <a:pPr/>
              <a:t>29</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3">
                                            <p:txEl>
                                              <p:pRg st="4" end="4"/>
                                            </p:txEl>
                                          </p:spTgt>
                                        </p:tgtEl>
                                      </p:cBhvr>
                                    </p:animEffect>
                                  </p:childTnLst>
                                </p:cTn>
                              </p:par>
                              <p:par>
                                <p:cTn id="25" presetID="53"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9" dur="500"/>
                                        <p:tgtEl>
                                          <p:spTgt spid="3">
                                            <p:txEl>
                                              <p:pRg st="5" end="5"/>
                                            </p:txEl>
                                          </p:spTgt>
                                        </p:tgtEl>
                                      </p:cBhvr>
                                    </p:animEffect>
                                  </p:childTnLst>
                                </p:cTn>
                              </p:par>
                              <p:par>
                                <p:cTn id="30" presetID="53" presetClass="entr" presetSubtype="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p:cTn id="3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pPr algn="ctr" rtl="1">
              <a:lnSpc>
                <a:spcPct val="150000"/>
              </a:lnSpc>
              <a:buClr>
                <a:schemeClr val="tx2"/>
              </a:buClr>
              <a:buNone/>
            </a:pPr>
            <a:endParaRPr lang="fa-IR" b="1" dirty="0" smtClean="0"/>
          </a:p>
          <a:p>
            <a:pPr algn="ctr" rtl="1">
              <a:lnSpc>
                <a:spcPct val="150000"/>
              </a:lnSpc>
              <a:buClr>
                <a:schemeClr val="tx2"/>
              </a:buClr>
              <a:buNone/>
            </a:pPr>
            <a:endParaRPr lang="fa-IR" b="1" dirty="0" smtClean="0"/>
          </a:p>
          <a:p>
            <a:pPr algn="ctr" rtl="1">
              <a:lnSpc>
                <a:spcPct val="150000"/>
              </a:lnSpc>
              <a:buClr>
                <a:schemeClr val="tx2"/>
              </a:buClr>
              <a:buNone/>
            </a:pPr>
            <a:r>
              <a:rPr lang="fa-IR" sz="7200" b="1" dirty="0" smtClean="0">
                <a:effectLst>
                  <a:outerShdw blurRad="38100" dist="38100" dir="2700000" algn="tl">
                    <a:srgbClr val="000000">
                      <a:alpha val="43137"/>
                    </a:srgbClr>
                  </a:outerShdw>
                </a:effectLst>
              </a:rPr>
              <a:t>رضایت و برائت</a:t>
            </a:r>
            <a:endParaRPr lang="en-US" sz="7200" dirty="0">
              <a:effectLst>
                <a:outerShdw blurRad="38100" dist="38100" dir="2700000" algn="tl">
                  <a:srgbClr val="000000">
                    <a:alpha val="43137"/>
                  </a:srgbClr>
                </a:outerShdw>
              </a:effectLst>
            </a:endParaRPr>
          </a:p>
        </p:txBody>
      </p:sp>
      <p:sp>
        <p:nvSpPr>
          <p:cNvPr id="10" name="Slide Number Placeholder 9"/>
          <p:cNvSpPr>
            <a:spLocks noGrp="1"/>
          </p:cNvSpPr>
          <p:nvPr>
            <p:ph type="sldNum" sz="quarter" idx="12"/>
          </p:nvPr>
        </p:nvSpPr>
        <p:spPr/>
        <p:txBody>
          <a:bodyPr/>
          <a:lstStyle/>
          <a:p>
            <a:fld id="{0008BD99-BE93-41D4-BB15-3CD81A091FD9}" type="slidenum">
              <a:rPr lang="en-US" smtClean="0"/>
              <a:pPr/>
              <a:t>3</a:t>
            </a:fld>
            <a:endParaRPr lang="en-US" dirty="0"/>
          </a:p>
        </p:txBody>
      </p:sp>
      <p:pic>
        <p:nvPicPr>
          <p:cNvPr id="6" name="Picture 5" descr="0fb66e4480f742db397b6228ef830ffa.jpg"/>
          <p:cNvPicPr>
            <a:picLocks noChangeAspect="1"/>
          </p:cNvPicPr>
          <p:nvPr/>
        </p:nvPicPr>
        <p:blipFill>
          <a:blip r:embed="rId2"/>
          <a:stretch>
            <a:fillRect/>
          </a:stretch>
        </p:blipFill>
        <p:spPr>
          <a:xfrm>
            <a:off x="142844" y="214290"/>
            <a:ext cx="1214446" cy="107157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par>
                                <p:cTn id="11" presetID="53"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ctr" rtl="1">
              <a:lnSpc>
                <a:spcPct val="150000"/>
              </a:lnSpc>
              <a:buNone/>
            </a:pPr>
            <a:endParaRPr lang="fa-IR" sz="3300" b="1" dirty="0" smtClean="0"/>
          </a:p>
          <a:p>
            <a:pPr algn="ctr" rtl="1">
              <a:lnSpc>
                <a:spcPct val="150000"/>
              </a:lnSpc>
              <a:buNone/>
            </a:pPr>
            <a:r>
              <a:rPr lang="fa-IR" sz="3600" b="1" dirty="0" smtClean="0">
                <a:effectLst>
                  <a:outerShdw blurRad="38100" dist="38100" dir="2700000" algn="tl">
                    <a:srgbClr val="000000">
                      <a:alpha val="43137"/>
                    </a:srgbClr>
                  </a:outerShdw>
                </a:effectLst>
              </a:rPr>
              <a:t>رضایت مجنون ،سفیه و کودک </a:t>
            </a:r>
          </a:p>
          <a:p>
            <a:pPr algn="ctr" rtl="1">
              <a:lnSpc>
                <a:spcPct val="150000"/>
              </a:lnSpc>
              <a:buNone/>
            </a:pPr>
            <a:r>
              <a:rPr lang="fa-IR" sz="3600" b="1" dirty="0" smtClean="0">
                <a:effectLst>
                  <a:outerShdw blurRad="38100" dist="38100" dir="2700000" algn="tl">
                    <a:srgbClr val="000000">
                      <a:alpha val="43137"/>
                    </a:srgbClr>
                  </a:outerShdw>
                </a:effectLst>
              </a:rPr>
              <a:t>از ولی و قیم آنها </a:t>
            </a:r>
          </a:p>
          <a:p>
            <a:pPr algn="ctr" rtl="1">
              <a:lnSpc>
                <a:spcPct val="150000"/>
              </a:lnSpc>
              <a:buNone/>
            </a:pPr>
            <a:r>
              <a:rPr lang="fa-IR" sz="3600" b="1" dirty="0" smtClean="0">
                <a:effectLst>
                  <a:outerShdw blurRad="38100" dist="38100" dir="2700000" algn="tl">
                    <a:srgbClr val="000000">
                      <a:alpha val="43137"/>
                    </a:srgbClr>
                  </a:outerShdw>
                </a:effectLst>
              </a:rPr>
              <a:t>گرفته می شود.</a:t>
            </a:r>
          </a:p>
          <a:p>
            <a:pPr algn="ctr" rtl="1">
              <a:lnSpc>
                <a:spcPct val="150000"/>
              </a:lnSpc>
              <a:buNone/>
            </a:pPr>
            <a:endParaRPr lang="en-US" sz="3300" b="1" dirty="0"/>
          </a:p>
        </p:txBody>
      </p:sp>
      <p:sp>
        <p:nvSpPr>
          <p:cNvPr id="11" name="Slide Number Placeholder 10"/>
          <p:cNvSpPr>
            <a:spLocks noGrp="1"/>
          </p:cNvSpPr>
          <p:nvPr>
            <p:ph type="sldNum" sz="quarter" idx="12"/>
          </p:nvPr>
        </p:nvSpPr>
        <p:spPr/>
        <p:txBody>
          <a:bodyPr/>
          <a:lstStyle/>
          <a:p>
            <a:fld id="{0008BD99-BE93-41D4-BB15-3CD81A091FD9}" type="slidenum">
              <a:rPr lang="en-US" smtClean="0"/>
              <a:pPr/>
              <a:t>30</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ctr" rtl="1">
              <a:lnSpc>
                <a:spcPct val="150000"/>
              </a:lnSpc>
              <a:buNone/>
            </a:pPr>
            <a:endParaRPr lang="fa-IR" sz="3300" b="1" dirty="0" smtClean="0"/>
          </a:p>
          <a:p>
            <a:pPr algn="ctr" rtl="1">
              <a:lnSpc>
                <a:spcPct val="150000"/>
              </a:lnSpc>
              <a:buNone/>
            </a:pPr>
            <a:r>
              <a:rPr lang="fa-IR" sz="3600" b="1" dirty="0" smtClean="0">
                <a:effectLst>
                  <a:outerShdw blurRad="38100" dist="38100" dir="2700000" algn="tl">
                    <a:srgbClr val="000000">
                      <a:alpha val="43137"/>
                    </a:srgbClr>
                  </a:outerShdw>
                </a:effectLst>
              </a:rPr>
              <a:t>رضایت زن و شوهر </a:t>
            </a:r>
          </a:p>
          <a:p>
            <a:pPr algn="ctr" rtl="1">
              <a:lnSpc>
                <a:spcPct val="150000"/>
              </a:lnSpc>
              <a:buNone/>
            </a:pPr>
            <a:r>
              <a:rPr lang="fa-IR" sz="3600" b="1" dirty="0" smtClean="0">
                <a:effectLst>
                  <a:outerShdw blurRad="38100" dist="38100" dir="2700000" algn="tl">
                    <a:srgbClr val="000000">
                      <a:alpha val="43137"/>
                    </a:srgbClr>
                  </a:outerShdw>
                </a:effectLst>
              </a:rPr>
              <a:t>در موارد توانایی باروری ،عقیم کردن و زیبایی</a:t>
            </a:r>
          </a:p>
          <a:p>
            <a:pPr algn="ctr" rtl="1">
              <a:lnSpc>
                <a:spcPct val="150000"/>
              </a:lnSpc>
              <a:buNone/>
            </a:pPr>
            <a:r>
              <a:rPr lang="fa-IR" sz="3600" b="1" dirty="0" smtClean="0">
                <a:effectLst>
                  <a:outerShdw blurRad="38100" dist="38100" dir="2700000" algn="tl">
                    <a:srgbClr val="000000">
                      <a:alpha val="43137"/>
                    </a:srgbClr>
                  </a:outerShdw>
                </a:effectLst>
              </a:rPr>
              <a:t> لازم است.</a:t>
            </a:r>
            <a:endParaRPr lang="en-US" sz="3600" b="1" dirty="0">
              <a:effectLst>
                <a:outerShdw blurRad="38100" dist="38100" dir="2700000" algn="tl">
                  <a:srgbClr val="000000">
                    <a:alpha val="43137"/>
                  </a:srgbClr>
                </a:outerShdw>
              </a:effectLst>
            </a:endParaRPr>
          </a:p>
        </p:txBody>
      </p:sp>
      <p:sp>
        <p:nvSpPr>
          <p:cNvPr id="11" name="Slide Number Placeholder 10"/>
          <p:cNvSpPr>
            <a:spLocks noGrp="1"/>
          </p:cNvSpPr>
          <p:nvPr>
            <p:ph type="sldNum" sz="quarter" idx="12"/>
          </p:nvPr>
        </p:nvSpPr>
        <p:spPr/>
        <p:txBody>
          <a:bodyPr/>
          <a:lstStyle/>
          <a:p>
            <a:fld id="{0008BD99-BE93-41D4-BB15-3CD81A091FD9}" type="slidenum">
              <a:rPr lang="en-US" smtClean="0"/>
              <a:pPr/>
              <a:t>31</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r" rtl="1">
              <a:lnSpc>
                <a:spcPct val="150000"/>
              </a:lnSpc>
              <a:buClrTx/>
              <a:buFont typeface="Wingdings" pitchFamily="2" charset="2"/>
              <a:buChar char="v"/>
            </a:pPr>
            <a:r>
              <a:rPr lang="fa-IR" sz="2200" b="1" u="sng" dirty="0" smtClean="0"/>
              <a:t> حق امتناع از درمان:</a:t>
            </a:r>
          </a:p>
          <a:p>
            <a:pPr marL="457200" indent="-457200" algn="r" rtl="1">
              <a:lnSpc>
                <a:spcPct val="150000"/>
              </a:lnSpc>
              <a:buClrTx/>
              <a:buFont typeface="+mj-lt"/>
              <a:buAutoNum type="arabicPeriod"/>
            </a:pPr>
            <a:r>
              <a:rPr lang="fa-IR" sz="2800" b="1" dirty="0" smtClean="0"/>
              <a:t> فرم تکمیل شود.</a:t>
            </a:r>
          </a:p>
          <a:p>
            <a:pPr marL="457200" indent="-457200" algn="r" rtl="1">
              <a:lnSpc>
                <a:spcPct val="150000"/>
              </a:lnSpc>
              <a:buClrTx/>
              <a:buFont typeface="+mj-lt"/>
              <a:buAutoNum type="arabicPeriod"/>
            </a:pPr>
            <a:r>
              <a:rPr lang="fa-IR" sz="2800" b="1" dirty="0" smtClean="0"/>
              <a:t> دلایل اقامت و عواقب ناشی از ترک بیمارستان ذکر شود.</a:t>
            </a:r>
          </a:p>
          <a:p>
            <a:pPr marL="457200" indent="-457200" algn="r" rtl="1">
              <a:lnSpc>
                <a:spcPct val="150000"/>
              </a:lnSpc>
              <a:buClrTx/>
              <a:buFont typeface="+mj-lt"/>
              <a:buAutoNum type="arabicPeriod"/>
            </a:pPr>
            <a:r>
              <a:rPr lang="fa-IR" sz="2800" b="1" dirty="0" smtClean="0"/>
              <a:t> در موارد اورژانس پزشک نباید توجه به امتناع کند.</a:t>
            </a:r>
          </a:p>
          <a:p>
            <a:pPr marL="457200" indent="-457200" algn="r" rtl="1">
              <a:lnSpc>
                <a:spcPct val="150000"/>
              </a:lnSpc>
              <a:buClrTx/>
              <a:buFont typeface="+mj-lt"/>
              <a:buAutoNum type="arabicPeriod"/>
            </a:pPr>
            <a:endParaRPr lang="en-US" sz="2200" dirty="0"/>
          </a:p>
        </p:txBody>
      </p:sp>
      <p:sp>
        <p:nvSpPr>
          <p:cNvPr id="11" name="Slide Number Placeholder 10"/>
          <p:cNvSpPr>
            <a:spLocks noGrp="1"/>
          </p:cNvSpPr>
          <p:nvPr>
            <p:ph type="sldNum" sz="quarter" idx="12"/>
          </p:nvPr>
        </p:nvSpPr>
        <p:spPr/>
        <p:txBody>
          <a:bodyPr/>
          <a:lstStyle/>
          <a:p>
            <a:fld id="{0008BD99-BE93-41D4-BB15-3CD81A091FD9}" type="slidenum">
              <a:rPr lang="en-US" smtClean="0"/>
              <a:pPr/>
              <a:t>32</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Autofit/>
          </a:bodyPr>
          <a:lstStyle/>
          <a:p>
            <a:pPr algn="just" rtl="1">
              <a:lnSpc>
                <a:spcPct val="150000"/>
              </a:lnSpc>
              <a:buClrTx/>
              <a:buFont typeface="Wingdings" pitchFamily="2" charset="2"/>
              <a:buChar char="v"/>
            </a:pPr>
            <a:r>
              <a:rPr lang="fa-IR" sz="2200" dirty="0" smtClean="0"/>
              <a:t> </a:t>
            </a:r>
            <a:r>
              <a:rPr lang="fa-IR" sz="2200" b="1" dirty="0" smtClean="0"/>
              <a:t>کودکی با ضعف و بی حالی و سابقه تروما به شکم همراه والدین خود به بیمارستانی مراجعه می کند .در معاینات به عمل‌ آمده ،کاهش شدید فشار خون ،درد شکمی ،کاهش هوشیاری مشهود بود .بیمار با تشخیص احتمالی خونریزی داخلی کاندید تزریق خون واقدامات اولیه احیا می شود .ولی والدین از دادن رضایت به این امر امتناع می ورزند و تمایل به خارج کردن کودک از بیمارستان دارند .پزشک معالج نیز پس از اخذ رضایت بیمار را مرخص می کند .بیمار در راه رسیدن به منزل فوت می کند .</a:t>
            </a:r>
            <a:endParaRPr lang="en-US" sz="2200" b="1" dirty="0"/>
          </a:p>
        </p:txBody>
      </p:sp>
      <p:sp>
        <p:nvSpPr>
          <p:cNvPr id="11" name="Slide Number Placeholder 10"/>
          <p:cNvSpPr>
            <a:spLocks noGrp="1"/>
          </p:cNvSpPr>
          <p:nvPr>
            <p:ph type="sldNum" sz="quarter" idx="12"/>
          </p:nvPr>
        </p:nvSpPr>
        <p:spPr/>
        <p:txBody>
          <a:bodyPr/>
          <a:lstStyle/>
          <a:p>
            <a:fld id="{0008BD99-BE93-41D4-BB15-3CD81A091FD9}" type="slidenum">
              <a:rPr lang="en-US" smtClean="0"/>
              <a:pPr/>
              <a:t>33</a:t>
            </a:fld>
            <a:endParaRPr lang="en-US"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0008BD99-BE93-41D4-BB15-3CD81A091FD9}" type="slidenum">
              <a:rPr lang="en-US" smtClean="0"/>
              <a:pPr/>
              <a:t>34</a:t>
            </a:fld>
            <a:endParaRPr lang="en-US" dirty="0"/>
          </a:p>
        </p:txBody>
      </p:sp>
      <p:sp>
        <p:nvSpPr>
          <p:cNvPr id="4" name="Content Placeholder 3"/>
          <p:cNvSpPr>
            <a:spLocks noGrp="1"/>
          </p:cNvSpPr>
          <p:nvPr>
            <p:ph sz="quarter" idx="1"/>
          </p:nvPr>
        </p:nvSpPr>
        <p:spPr/>
        <p:txBody>
          <a:bodyPr>
            <a:normAutofit/>
          </a:bodyPr>
          <a:lstStyle/>
          <a:p>
            <a:pPr algn="just" rtl="1">
              <a:lnSpc>
                <a:spcPct val="150000"/>
              </a:lnSpc>
              <a:buNone/>
            </a:pPr>
            <a:r>
              <a:rPr lang="fa-IR" sz="2200" b="1" dirty="0" smtClean="0"/>
              <a:t>والدین از پزشک معالج و کادر درمانی بعلت سهل انگاری در پذیرش ،بستری و درمان بیمار شکایت می کنند .پس از چندین جلسه دادرسی و کمیسیونهای مکرر در نهایت پزشک معالج بعلت عدم اقدام مناسب در شرایط اورژانس (عدم نیاز به اخذ رضایت نامه ) محکوم به پرداخت دیه می شود.</a:t>
            </a:r>
            <a:endParaRPr lang="en-US" sz="2200" b="1"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r" rtl="1">
              <a:lnSpc>
                <a:spcPct val="150000"/>
              </a:lnSpc>
              <a:buClr>
                <a:schemeClr val="tx1"/>
              </a:buClr>
              <a:buFont typeface="Wingdings" pitchFamily="2" charset="2"/>
              <a:buChar char="v"/>
            </a:pPr>
            <a:r>
              <a:rPr lang="fa-IR" sz="2200" dirty="0" smtClean="0"/>
              <a:t> </a:t>
            </a:r>
            <a:r>
              <a:rPr lang="fa-IR" sz="2200" b="1" u="sng" dirty="0" smtClean="0"/>
              <a:t>توقیف بیمار</a:t>
            </a:r>
          </a:p>
          <a:p>
            <a:pPr marL="457200" indent="-457200" algn="r" rtl="1">
              <a:lnSpc>
                <a:spcPct val="150000"/>
              </a:lnSpc>
              <a:buClr>
                <a:schemeClr val="tx1"/>
              </a:buClr>
              <a:buFont typeface="+mj-lt"/>
              <a:buAutoNum type="arabicPeriod"/>
            </a:pPr>
            <a:r>
              <a:rPr lang="fa-IR" sz="2800" b="1" dirty="0" smtClean="0"/>
              <a:t> در مورد عدم صلاحیت بیمار به تصمیم گیری.</a:t>
            </a:r>
          </a:p>
          <a:p>
            <a:pPr marL="457200" indent="-457200" algn="r" rtl="1">
              <a:lnSpc>
                <a:spcPct val="150000"/>
              </a:lnSpc>
              <a:buClr>
                <a:schemeClr val="tx1"/>
              </a:buClr>
              <a:buFont typeface="+mj-lt"/>
              <a:buAutoNum type="arabicPeriod"/>
            </a:pPr>
            <a:r>
              <a:rPr lang="fa-IR" sz="2800" b="1" dirty="0" smtClean="0"/>
              <a:t> یادداشتهای دقیقی در مورد شرایط موجود نوشته شود.</a:t>
            </a:r>
            <a:endParaRPr lang="en-US" sz="2800" b="1" dirty="0"/>
          </a:p>
        </p:txBody>
      </p:sp>
      <p:sp>
        <p:nvSpPr>
          <p:cNvPr id="11" name="Slide Number Placeholder 10"/>
          <p:cNvSpPr>
            <a:spLocks noGrp="1"/>
          </p:cNvSpPr>
          <p:nvPr>
            <p:ph type="sldNum" sz="quarter" idx="12"/>
          </p:nvPr>
        </p:nvSpPr>
        <p:spPr/>
        <p:txBody>
          <a:bodyPr/>
          <a:lstStyle/>
          <a:p>
            <a:fld id="{0008BD99-BE93-41D4-BB15-3CD81A091FD9}" type="slidenum">
              <a:rPr lang="en-US" smtClean="0"/>
              <a:pPr/>
              <a:t>35</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r" rtl="1">
              <a:lnSpc>
                <a:spcPct val="150000"/>
              </a:lnSpc>
              <a:buClr>
                <a:schemeClr val="tx1"/>
              </a:buClr>
              <a:buFont typeface="Wingdings" pitchFamily="2" charset="2"/>
              <a:buChar char="v"/>
            </a:pPr>
            <a:r>
              <a:rPr lang="fa-IR" sz="2200" b="1" u="sng" dirty="0" smtClean="0"/>
              <a:t> اورژانس و رضایت:</a:t>
            </a:r>
          </a:p>
          <a:p>
            <a:pPr marL="457200" indent="-457200" algn="r" rtl="1">
              <a:lnSpc>
                <a:spcPct val="150000"/>
              </a:lnSpc>
              <a:buClr>
                <a:schemeClr val="tx1"/>
              </a:buClr>
              <a:buFont typeface="+mj-lt"/>
              <a:buAutoNum type="arabicPeriod"/>
            </a:pPr>
            <a:r>
              <a:rPr lang="fa-IR" sz="2200" dirty="0" smtClean="0"/>
              <a:t> </a:t>
            </a:r>
            <a:r>
              <a:rPr lang="fa-IR" sz="2800" b="1" dirty="0" smtClean="0"/>
              <a:t>مسئله مرگ و حفظ زندگی قطعی باشد.</a:t>
            </a:r>
          </a:p>
          <a:p>
            <a:pPr marL="457200" indent="-457200" algn="r" rtl="1">
              <a:lnSpc>
                <a:spcPct val="150000"/>
              </a:lnSpc>
              <a:buClr>
                <a:schemeClr val="tx1"/>
              </a:buClr>
              <a:buFont typeface="+mj-lt"/>
              <a:buAutoNum type="arabicPeriod"/>
            </a:pPr>
            <a:r>
              <a:rPr lang="fa-IR" sz="2800" b="1" dirty="0" smtClean="0"/>
              <a:t> عدم توانایی اخذ رضایت از بیمار و یا قیم او.</a:t>
            </a:r>
          </a:p>
          <a:p>
            <a:pPr marL="457200" indent="-457200" algn="r" rtl="1">
              <a:lnSpc>
                <a:spcPct val="150000"/>
              </a:lnSpc>
              <a:buClr>
                <a:schemeClr val="tx1"/>
              </a:buClr>
              <a:buFont typeface="+mj-lt"/>
              <a:buAutoNum type="arabicPeriod"/>
            </a:pPr>
            <a:r>
              <a:rPr lang="fa-IR" sz="2800" b="1" dirty="0" smtClean="0"/>
              <a:t> بیمار قبلأ هیچگونه تصمیمی جهت انجام مراقبت خود ارائه نداده باشد.</a:t>
            </a:r>
          </a:p>
        </p:txBody>
      </p:sp>
      <p:sp>
        <p:nvSpPr>
          <p:cNvPr id="11" name="Slide Number Placeholder 10"/>
          <p:cNvSpPr>
            <a:spLocks noGrp="1"/>
          </p:cNvSpPr>
          <p:nvPr>
            <p:ph type="sldNum" sz="quarter" idx="12"/>
          </p:nvPr>
        </p:nvSpPr>
        <p:spPr/>
        <p:txBody>
          <a:bodyPr/>
          <a:lstStyle/>
          <a:p>
            <a:fld id="{0008BD99-BE93-41D4-BB15-3CD81A091FD9}" type="slidenum">
              <a:rPr lang="en-US" smtClean="0"/>
              <a:pPr/>
              <a:t>36</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a:bodyPr>
          <a:lstStyle/>
          <a:p>
            <a:pPr algn="r" rtl="1">
              <a:lnSpc>
                <a:spcPct val="150000"/>
              </a:lnSpc>
              <a:buClrTx/>
              <a:buFont typeface="Wingdings" pitchFamily="2" charset="2"/>
              <a:buChar char="v"/>
            </a:pPr>
            <a:r>
              <a:rPr lang="fa-IR" sz="2200" b="1" u="sng" dirty="0" smtClean="0"/>
              <a:t> اخذ رضایت و برائت:</a:t>
            </a:r>
          </a:p>
          <a:p>
            <a:pPr marL="457200" indent="-457200" algn="r" rtl="1">
              <a:lnSpc>
                <a:spcPct val="150000"/>
              </a:lnSpc>
              <a:buClrTx/>
              <a:buFont typeface="+mj-lt"/>
              <a:buAutoNum type="arabicPeriod"/>
            </a:pPr>
            <a:r>
              <a:rPr lang="fa-IR" sz="2200" dirty="0" smtClean="0"/>
              <a:t> </a:t>
            </a:r>
            <a:r>
              <a:rPr lang="fa-IR" sz="2400" b="1" dirty="0" smtClean="0"/>
              <a:t>صرف وقت .این زمان کمتر از زمانی است که صرف دادگاه می شود</a:t>
            </a:r>
          </a:p>
          <a:p>
            <a:pPr marL="457200" indent="-457200" algn="r" rtl="1">
              <a:lnSpc>
                <a:spcPct val="150000"/>
              </a:lnSpc>
              <a:buClrTx/>
              <a:buFont typeface="+mj-lt"/>
              <a:buAutoNum type="arabicPeriod"/>
            </a:pPr>
            <a:r>
              <a:rPr lang="fa-IR" sz="2400" b="1" dirty="0" smtClean="0"/>
              <a:t> تنها امضاء کردن فرم کافی نیست</a:t>
            </a:r>
          </a:p>
          <a:p>
            <a:pPr marL="457200" indent="-457200" algn="r" rtl="1">
              <a:lnSpc>
                <a:spcPct val="150000"/>
              </a:lnSpc>
              <a:buClrTx/>
              <a:buFont typeface="+mj-lt"/>
              <a:buAutoNum type="arabicPeriod"/>
            </a:pPr>
            <a:r>
              <a:rPr lang="fa-IR" sz="2400" b="1" dirty="0" smtClean="0"/>
              <a:t> رضایت نامه به تفصیل زیاد نیاز ندارد</a:t>
            </a:r>
          </a:p>
          <a:p>
            <a:pPr marL="457200" indent="-457200" algn="r" rtl="1">
              <a:lnSpc>
                <a:spcPct val="150000"/>
              </a:lnSpc>
              <a:buClrTx/>
              <a:buFont typeface="+mj-lt"/>
              <a:buAutoNum type="arabicPeriod"/>
            </a:pPr>
            <a:r>
              <a:rPr lang="fa-IR" sz="2400" b="1" dirty="0" smtClean="0"/>
              <a:t> پرسنل شاهدان خوبی هستند و باید سؤالات زیر را بپرسند:</a:t>
            </a:r>
          </a:p>
          <a:p>
            <a:pPr marL="457200" indent="-457200" algn="r" rtl="1">
              <a:lnSpc>
                <a:spcPct val="150000"/>
              </a:lnSpc>
              <a:buClrTx/>
              <a:buNone/>
            </a:pPr>
            <a:r>
              <a:rPr lang="fa-IR" sz="2400" b="1" dirty="0" smtClean="0"/>
              <a:t>الف- آیا فرم را خوانده اید؟</a:t>
            </a:r>
          </a:p>
          <a:p>
            <a:pPr marL="457200" indent="-457200" algn="r" rtl="1">
              <a:lnSpc>
                <a:spcPct val="150000"/>
              </a:lnSpc>
              <a:buClrTx/>
              <a:buNone/>
            </a:pPr>
            <a:r>
              <a:rPr lang="fa-IR" sz="2400" b="1" dirty="0" smtClean="0"/>
              <a:t>ب- محتویات آن را فهمیده اید؟</a:t>
            </a:r>
          </a:p>
          <a:p>
            <a:pPr marL="457200" indent="-457200" algn="r" rtl="1">
              <a:lnSpc>
                <a:spcPct val="150000"/>
              </a:lnSpc>
              <a:buClrTx/>
              <a:buNone/>
            </a:pPr>
            <a:r>
              <a:rPr lang="fa-IR" sz="2400" b="1" dirty="0" smtClean="0"/>
              <a:t>ج- سوال دیگری درباره آن ندارید؟</a:t>
            </a:r>
            <a:endParaRPr lang="en-US" sz="2400" b="1" dirty="0"/>
          </a:p>
        </p:txBody>
      </p:sp>
      <p:sp>
        <p:nvSpPr>
          <p:cNvPr id="11" name="Slide Number Placeholder 10"/>
          <p:cNvSpPr>
            <a:spLocks noGrp="1"/>
          </p:cNvSpPr>
          <p:nvPr>
            <p:ph type="sldNum" sz="quarter" idx="12"/>
          </p:nvPr>
        </p:nvSpPr>
        <p:spPr/>
        <p:txBody>
          <a:bodyPr/>
          <a:lstStyle/>
          <a:p>
            <a:fld id="{0008BD99-BE93-41D4-BB15-3CD81A091FD9}" type="slidenum">
              <a:rPr lang="en-US" smtClean="0"/>
              <a:pPr/>
              <a:t>37</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3">
                                            <p:txEl>
                                              <p:pRg st="4" end="4"/>
                                            </p:txEl>
                                          </p:spTgt>
                                        </p:tgtEl>
                                      </p:cBhvr>
                                    </p:animEffect>
                                  </p:childTnLst>
                                </p:cTn>
                              </p:par>
                              <p:par>
                                <p:cTn id="25" presetID="53"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9" dur="500"/>
                                        <p:tgtEl>
                                          <p:spTgt spid="3">
                                            <p:txEl>
                                              <p:pRg st="5" end="5"/>
                                            </p:txEl>
                                          </p:spTgt>
                                        </p:tgtEl>
                                      </p:cBhvr>
                                    </p:animEffect>
                                  </p:childTnLst>
                                </p:cTn>
                              </p:par>
                              <p:par>
                                <p:cTn id="30" presetID="53" presetClass="entr" presetSubtype="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p:cTn id="3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4" dur="500"/>
                                        <p:tgtEl>
                                          <p:spTgt spid="3">
                                            <p:txEl>
                                              <p:pRg st="6" end="6"/>
                                            </p:txEl>
                                          </p:spTgt>
                                        </p:tgtEl>
                                      </p:cBhvr>
                                    </p:animEffect>
                                  </p:childTnLst>
                                </p:cTn>
                              </p:par>
                              <p:par>
                                <p:cTn id="35" presetID="53" presetClass="entr" presetSubtype="0"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p:cTn id="3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3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r" rtl="1">
              <a:lnSpc>
                <a:spcPct val="150000"/>
              </a:lnSpc>
              <a:buClrTx/>
              <a:buFont typeface="Wingdings" pitchFamily="2" charset="2"/>
              <a:buChar char="v"/>
            </a:pPr>
            <a:r>
              <a:rPr lang="fa-IR" sz="2200" b="1" u="sng" dirty="0" smtClean="0"/>
              <a:t> چرا گاهی اوقات رضایت نامه مورد قبول دادگاه نیست؟</a:t>
            </a:r>
          </a:p>
          <a:p>
            <a:pPr marL="457200" indent="-457200" algn="r" rtl="1">
              <a:lnSpc>
                <a:spcPct val="150000"/>
              </a:lnSpc>
              <a:buClrTx/>
              <a:buFont typeface="+mj-lt"/>
              <a:buAutoNum type="arabicPeriod"/>
            </a:pPr>
            <a:r>
              <a:rPr lang="fa-IR" sz="2200" dirty="0" smtClean="0"/>
              <a:t> </a:t>
            </a:r>
            <a:r>
              <a:rPr lang="fa-IR" sz="2800" b="1" dirty="0" smtClean="0"/>
              <a:t>چون فرم ها متعدد است و بیمار متوجه اهمیت رضایت نامه نمی شود.</a:t>
            </a:r>
          </a:p>
          <a:p>
            <a:pPr marL="457200" indent="-457200" algn="r" rtl="1">
              <a:lnSpc>
                <a:spcPct val="150000"/>
              </a:lnSpc>
              <a:buClrTx/>
              <a:buFont typeface="+mj-lt"/>
              <a:buAutoNum type="arabicPeriod"/>
            </a:pPr>
            <a:r>
              <a:rPr lang="fa-IR" sz="2800" b="1" dirty="0" smtClean="0"/>
              <a:t> خطرات اصلی عمل در فرم ذکر نشده است.</a:t>
            </a:r>
          </a:p>
          <a:p>
            <a:pPr marL="457200" indent="-457200" algn="r" rtl="1">
              <a:lnSpc>
                <a:spcPct val="150000"/>
              </a:lnSpc>
              <a:buClrTx/>
              <a:buFont typeface="+mj-lt"/>
              <a:buAutoNum type="arabicPeriod"/>
            </a:pPr>
            <a:r>
              <a:rPr lang="fa-IR" sz="2800" b="1" dirty="0" smtClean="0"/>
              <a:t> شاهد اظهار می کند که از درک محتویات فرم توسط بیمار غافل</a:t>
            </a:r>
          </a:p>
          <a:p>
            <a:pPr marL="457200" indent="-457200" algn="r" rtl="1">
              <a:lnSpc>
                <a:spcPct val="150000"/>
              </a:lnSpc>
              <a:buClrTx/>
              <a:buNone/>
            </a:pPr>
            <a:r>
              <a:rPr lang="fa-IR" sz="2800" b="1" dirty="0" smtClean="0"/>
              <a:t>      بوده است.</a:t>
            </a:r>
          </a:p>
        </p:txBody>
      </p:sp>
      <p:sp>
        <p:nvSpPr>
          <p:cNvPr id="11" name="Slide Number Placeholder 10"/>
          <p:cNvSpPr>
            <a:spLocks noGrp="1"/>
          </p:cNvSpPr>
          <p:nvPr>
            <p:ph type="sldNum" sz="quarter" idx="12"/>
          </p:nvPr>
        </p:nvSpPr>
        <p:spPr/>
        <p:txBody>
          <a:bodyPr/>
          <a:lstStyle/>
          <a:p>
            <a:fld id="{0008BD99-BE93-41D4-BB15-3CD81A091FD9}" type="slidenum">
              <a:rPr lang="en-US" smtClean="0"/>
              <a:pPr/>
              <a:t>38</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endParaRPr lang="en-US" b="1" dirty="0">
              <a:solidFill>
                <a:schemeClr val="tx1"/>
              </a:solidFill>
            </a:endParaRPr>
          </a:p>
        </p:txBody>
      </p:sp>
      <p:sp>
        <p:nvSpPr>
          <p:cNvPr id="3" name="Content Placeholder 2"/>
          <p:cNvSpPr>
            <a:spLocks noGrp="1"/>
          </p:cNvSpPr>
          <p:nvPr>
            <p:ph sz="quarter" idx="1"/>
          </p:nvPr>
        </p:nvSpPr>
        <p:spPr/>
        <p:txBody>
          <a:bodyPr>
            <a:normAutofit/>
          </a:bodyPr>
          <a:lstStyle/>
          <a:p>
            <a:pPr algn="ctr" rtl="1">
              <a:lnSpc>
                <a:spcPct val="150000"/>
              </a:lnSpc>
              <a:buClr>
                <a:schemeClr val="tx1"/>
              </a:buClr>
              <a:buNone/>
            </a:pPr>
            <a:endParaRPr lang="fa-IR" sz="2400" b="1" dirty="0" smtClean="0"/>
          </a:p>
          <a:p>
            <a:pPr algn="ctr" rtl="1">
              <a:lnSpc>
                <a:spcPct val="150000"/>
              </a:lnSpc>
              <a:buClr>
                <a:schemeClr val="tx1"/>
              </a:buClr>
              <a:buNone/>
            </a:pPr>
            <a:endParaRPr lang="fa-IR" sz="2400" b="1" dirty="0" smtClean="0"/>
          </a:p>
          <a:p>
            <a:pPr algn="ctr" rtl="1">
              <a:lnSpc>
                <a:spcPct val="150000"/>
              </a:lnSpc>
              <a:buClr>
                <a:schemeClr val="tx1"/>
              </a:buClr>
              <a:buNone/>
            </a:pPr>
            <a:r>
              <a:rPr lang="fa-IR" sz="7200" b="1" dirty="0" smtClean="0">
                <a:effectLst>
                  <a:outerShdw blurRad="38100" dist="38100" dir="2700000" algn="tl">
                    <a:srgbClr val="000000">
                      <a:alpha val="43137"/>
                    </a:srgbClr>
                  </a:outerShdw>
                </a:effectLst>
              </a:rPr>
              <a:t>قصور پزشکی</a:t>
            </a:r>
          </a:p>
          <a:p>
            <a:pPr algn="ctr" rtl="1">
              <a:lnSpc>
                <a:spcPct val="150000"/>
              </a:lnSpc>
              <a:buClr>
                <a:schemeClr val="tx1"/>
              </a:buClr>
              <a:buNone/>
            </a:pPr>
            <a:endParaRPr lang="en-US" sz="2200" dirty="0"/>
          </a:p>
        </p:txBody>
      </p:sp>
      <p:sp>
        <p:nvSpPr>
          <p:cNvPr id="11" name="Slide Number Placeholder 10"/>
          <p:cNvSpPr>
            <a:spLocks noGrp="1"/>
          </p:cNvSpPr>
          <p:nvPr>
            <p:ph type="sldNum" sz="quarter" idx="12"/>
          </p:nvPr>
        </p:nvSpPr>
        <p:spPr/>
        <p:txBody>
          <a:bodyPr/>
          <a:lstStyle/>
          <a:p>
            <a:fld id="{0008BD99-BE93-41D4-BB15-3CD81A091FD9}" type="slidenum">
              <a:rPr lang="en-US" smtClean="0"/>
              <a:pPr/>
              <a:t>39</a:t>
            </a:fld>
            <a:endParaRPr lang="en-US" dirty="0"/>
          </a:p>
        </p:txBody>
      </p:sp>
      <p:pic>
        <p:nvPicPr>
          <p:cNvPr id="5" name="Picture 4" descr="0fb66e4480f742db397b6228ef830ffa.jpg"/>
          <p:cNvPicPr>
            <a:picLocks noChangeAspect="1"/>
          </p:cNvPicPr>
          <p:nvPr/>
        </p:nvPicPr>
        <p:blipFill>
          <a:blip r:embed="rId2"/>
          <a:stretch>
            <a:fillRect/>
          </a:stretch>
        </p:blipFill>
        <p:spPr>
          <a:xfrm>
            <a:off x="142844" y="214290"/>
            <a:ext cx="1214446" cy="107157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par>
                                <p:cTn id="11" presetID="3" presetClass="entr" presetSubtype="1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linds(horizontal)">
                                      <p:cBhvr>
                                        <p:cTn id="13" dur="500"/>
                                        <p:tgtEl>
                                          <p:spTgt spid="5"/>
                                        </p:tgtEl>
                                      </p:cBhvr>
                                    </p:animEffect>
                                  </p:childTnLst>
                                </p:cTn>
                              </p:par>
                              <p:par>
                                <p:cTn id="14" presetID="53" presetClass="entr" presetSubtype="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p:cTn id="1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008BD99-BE93-41D4-BB15-3CD81A091FD9}" type="slidenum">
              <a:rPr lang="en-US" smtClean="0"/>
              <a:pPr/>
              <a:t>4</a:t>
            </a:fld>
            <a:endParaRPr lang="en-US" dirty="0"/>
          </a:p>
        </p:txBody>
      </p:sp>
      <p:sp>
        <p:nvSpPr>
          <p:cNvPr id="4" name="Content Placeholder 3"/>
          <p:cNvSpPr>
            <a:spLocks noGrp="1"/>
          </p:cNvSpPr>
          <p:nvPr>
            <p:ph sz="quarter" idx="1"/>
          </p:nvPr>
        </p:nvSpPr>
        <p:spPr/>
        <p:txBody>
          <a:bodyPr>
            <a:normAutofit/>
          </a:bodyPr>
          <a:lstStyle/>
          <a:p>
            <a:pPr algn="just" rtl="1">
              <a:lnSpc>
                <a:spcPct val="150000"/>
              </a:lnSpc>
              <a:buClrTx/>
              <a:buFont typeface="Wingdings" pitchFamily="2" charset="2"/>
              <a:buChar char="v"/>
            </a:pPr>
            <a:r>
              <a:rPr lang="fa-IR" sz="2200" b="1" u="sng" dirty="0" smtClean="0"/>
              <a:t>تحریر الوسیله جلد دوم صفحه 56 حکم  ششم :</a:t>
            </a:r>
          </a:p>
          <a:p>
            <a:pPr lvl="1" algn="just" rtl="1">
              <a:lnSpc>
                <a:spcPct val="150000"/>
              </a:lnSpc>
              <a:buNone/>
            </a:pPr>
            <a:r>
              <a:rPr lang="fa-IR" sz="2700" dirty="0" smtClean="0">
                <a:solidFill>
                  <a:schemeClr val="tx1"/>
                </a:solidFill>
                <a:cs typeface="B Nazanin" pitchFamily="2" charset="-78"/>
              </a:rPr>
              <a:t>   </a:t>
            </a:r>
            <a:r>
              <a:rPr lang="fa-IR" sz="2400" b="1" dirty="0" smtClean="0">
                <a:solidFill>
                  <a:schemeClr val="tx1"/>
                </a:solidFill>
              </a:rPr>
              <a:t>طبیبی که بدون اذن اقدام به معالجه بیمار نماید ولو اینکه از نظر علمی و عملی حاذق بوده و کوتاهی هم نکرده باشد،ضامن آسیبی است که به بیمار وارد نموده  و باید از مال خودش دیه بپردازد ولی قصاص نمی شود.</a:t>
            </a:r>
            <a:endParaRPr lang="en-US" sz="2400" b="1" dirty="0" smtClean="0">
              <a:solidFill>
                <a:schemeClr val="tx1"/>
              </a:solidFill>
            </a:endParaRPr>
          </a:p>
          <a:p>
            <a:pPr algn="just" rtl="1">
              <a:lnSpc>
                <a:spcPct val="150000"/>
              </a:lnSpc>
              <a:buClr>
                <a:schemeClr val="tx2"/>
              </a:buClr>
              <a:buNone/>
            </a:pPr>
            <a:endParaRPr lang="en-US" dirty="0" smtClean="0"/>
          </a:p>
          <a:p>
            <a:pPr algn="r" rtl="1">
              <a:lnSpc>
                <a:spcPct val="150000"/>
              </a:lnSpc>
              <a:buNone/>
            </a:pPr>
            <a:endParaRPr lang="en-US" sz="22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0008BD99-BE93-41D4-BB15-3CD81A091FD9}" type="slidenum">
              <a:rPr lang="en-US" smtClean="0"/>
              <a:pPr/>
              <a:t>40</a:t>
            </a:fld>
            <a:endParaRPr lang="en-US" dirty="0"/>
          </a:p>
        </p:txBody>
      </p:sp>
      <p:sp>
        <p:nvSpPr>
          <p:cNvPr id="4" name="Content Placeholder 3"/>
          <p:cNvSpPr>
            <a:spLocks noGrp="1"/>
          </p:cNvSpPr>
          <p:nvPr>
            <p:ph sz="quarter" idx="1"/>
          </p:nvPr>
        </p:nvSpPr>
        <p:spPr/>
        <p:txBody>
          <a:bodyPr>
            <a:normAutofit/>
          </a:bodyPr>
          <a:lstStyle/>
          <a:p>
            <a:pPr algn="just" rtl="1">
              <a:lnSpc>
                <a:spcPct val="150000"/>
              </a:lnSpc>
              <a:buClr>
                <a:schemeClr val="tx1"/>
              </a:buClr>
              <a:buFont typeface="Wingdings" pitchFamily="2" charset="2"/>
              <a:buChar char="v"/>
            </a:pPr>
            <a:r>
              <a:rPr lang="fa-IR" sz="2200" dirty="0" smtClean="0"/>
              <a:t> </a:t>
            </a:r>
            <a:r>
              <a:rPr lang="fa-IR" sz="2200" b="1" u="sng" dirty="0" smtClean="0"/>
              <a:t>خطای شغلی:</a:t>
            </a:r>
          </a:p>
          <a:p>
            <a:pPr algn="just" rtl="1">
              <a:lnSpc>
                <a:spcPct val="150000"/>
              </a:lnSpc>
              <a:buClr>
                <a:schemeClr val="tx1"/>
              </a:buClr>
              <a:buNone/>
            </a:pPr>
            <a:endParaRPr lang="fa-IR" sz="2200" b="1" u="sng" dirty="0" smtClean="0">
              <a:effectLst>
                <a:outerShdw blurRad="38100" dist="38100" dir="2700000" algn="tl">
                  <a:srgbClr val="000000">
                    <a:alpha val="43137"/>
                  </a:srgbClr>
                </a:outerShdw>
              </a:effectLst>
            </a:endParaRPr>
          </a:p>
          <a:p>
            <a:pPr algn="ctr" rtl="1">
              <a:lnSpc>
                <a:spcPct val="150000"/>
              </a:lnSpc>
              <a:buClr>
                <a:schemeClr val="tx1"/>
              </a:buClr>
              <a:buNone/>
            </a:pPr>
            <a:r>
              <a:rPr lang="fa-IR" sz="2800" b="1" dirty="0" smtClean="0">
                <a:effectLst>
                  <a:outerShdw blurRad="38100" dist="38100" dir="2700000" algn="tl">
                    <a:srgbClr val="000000">
                      <a:alpha val="43137"/>
                    </a:srgbClr>
                  </a:outerShdw>
                </a:effectLst>
              </a:rPr>
              <a:t> خطایی است که صاحبان حرف در هنگام اجرای شغل مرتکب می شوند و از روش استاندارد آن شغل تجاوز می نمایند.</a:t>
            </a:r>
            <a:endParaRPr lang="en-US" sz="2800" b="1" dirty="0" smtClean="0">
              <a:effectLst>
                <a:outerShdw blurRad="38100" dist="38100" dir="2700000" algn="tl">
                  <a:srgbClr val="000000">
                    <a:alpha val="43137"/>
                  </a:srgbClr>
                </a:outerShdw>
              </a:effectLst>
            </a:endParaRPr>
          </a:p>
          <a:p>
            <a:pPr algn="r" rtl="1">
              <a:lnSpc>
                <a:spcPct val="150000"/>
              </a:lnSpc>
              <a:buNone/>
            </a:pPr>
            <a:endParaRPr lang="en-US" sz="22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just" rtl="1">
              <a:lnSpc>
                <a:spcPct val="150000"/>
              </a:lnSpc>
              <a:buClrTx/>
              <a:buFont typeface="Wingdings" pitchFamily="2" charset="2"/>
              <a:buChar char="v"/>
            </a:pPr>
            <a:r>
              <a:rPr lang="fa-IR" sz="2200" b="1" u="sng" dirty="0" smtClean="0"/>
              <a:t> معیار:</a:t>
            </a:r>
          </a:p>
          <a:p>
            <a:pPr algn="just" rtl="1">
              <a:lnSpc>
                <a:spcPct val="150000"/>
              </a:lnSpc>
              <a:buClrTx/>
              <a:buNone/>
            </a:pPr>
            <a:endParaRPr lang="fa-IR" sz="2200" b="1" u="sng" dirty="0" smtClean="0"/>
          </a:p>
          <a:p>
            <a:pPr algn="ctr" rtl="1">
              <a:lnSpc>
                <a:spcPct val="150000"/>
              </a:lnSpc>
              <a:buClrTx/>
              <a:buNone/>
            </a:pPr>
            <a:r>
              <a:rPr lang="fa-IR" sz="2800" b="1" dirty="0" smtClean="0">
                <a:effectLst>
                  <a:outerShdw blurRad="38100" dist="38100" dir="2700000" algn="tl">
                    <a:srgbClr val="000000">
                      <a:alpha val="43137"/>
                    </a:srgbClr>
                  </a:outerShdw>
                </a:effectLst>
              </a:rPr>
              <a:t>رفتار شخص متوسطی از همان صنف از لحاظ علمی و صلاحیت و آگاهی معیار وجود خطا است.</a:t>
            </a:r>
            <a:endParaRPr lang="en-US" sz="2800" b="1" dirty="0">
              <a:effectLst>
                <a:outerShdw blurRad="38100" dist="38100" dir="2700000" algn="tl">
                  <a:srgbClr val="000000">
                    <a:alpha val="43137"/>
                  </a:srgbClr>
                </a:outerShdw>
              </a:effectLst>
            </a:endParaRPr>
          </a:p>
        </p:txBody>
      </p:sp>
      <p:sp>
        <p:nvSpPr>
          <p:cNvPr id="11" name="Slide Number Placeholder 10"/>
          <p:cNvSpPr>
            <a:spLocks noGrp="1"/>
          </p:cNvSpPr>
          <p:nvPr>
            <p:ph type="sldNum" sz="quarter" idx="12"/>
          </p:nvPr>
        </p:nvSpPr>
        <p:spPr/>
        <p:txBody>
          <a:bodyPr/>
          <a:lstStyle/>
          <a:p>
            <a:fld id="{0008BD99-BE93-41D4-BB15-3CD81A091FD9}" type="slidenum">
              <a:rPr lang="en-US" smtClean="0"/>
              <a:pPr/>
              <a:t>41</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ctr">
              <a:lnSpc>
                <a:spcPct val="150000"/>
              </a:lnSpc>
              <a:buNone/>
            </a:pPr>
            <a:endParaRPr lang="fa-IR" sz="3600" b="1" dirty="0" smtClean="0">
              <a:effectLst>
                <a:outerShdw blurRad="38100" dist="38100" dir="2700000" algn="tl">
                  <a:srgbClr val="000000">
                    <a:alpha val="43137"/>
                  </a:srgbClr>
                </a:outerShdw>
              </a:effectLst>
            </a:endParaRPr>
          </a:p>
          <a:p>
            <a:pPr algn="ctr">
              <a:lnSpc>
                <a:spcPct val="150000"/>
              </a:lnSpc>
              <a:buNone/>
            </a:pPr>
            <a:r>
              <a:rPr lang="fa-IR" sz="3600" b="1" dirty="0" smtClean="0">
                <a:effectLst>
                  <a:outerShdw blurRad="38100" dist="38100" dir="2700000" algn="tl">
                    <a:srgbClr val="000000">
                      <a:alpha val="43137"/>
                    </a:srgbClr>
                  </a:outerShdw>
                </a:effectLst>
              </a:rPr>
              <a:t>خطای پزشکی </a:t>
            </a:r>
          </a:p>
          <a:p>
            <a:pPr algn="ctr">
              <a:lnSpc>
                <a:spcPct val="150000"/>
              </a:lnSpc>
              <a:buNone/>
            </a:pPr>
            <a:r>
              <a:rPr lang="fa-IR" sz="3600" b="1" dirty="0" smtClean="0">
                <a:effectLst>
                  <a:outerShdw blurRad="38100" dist="38100" dir="2700000" algn="tl">
                    <a:srgbClr val="000000">
                      <a:alpha val="43137"/>
                    </a:srgbClr>
                  </a:outerShdw>
                </a:effectLst>
              </a:rPr>
              <a:t>انحراف از مراقبتهای پزشکی استاندارد </a:t>
            </a:r>
          </a:p>
          <a:p>
            <a:pPr algn="ctr">
              <a:buNone/>
            </a:pPr>
            <a:r>
              <a:rPr lang="en-US" sz="3600" b="1" dirty="0" smtClean="0">
                <a:effectLst>
                  <a:outerShdw blurRad="38100" dist="38100" dir="2700000" algn="tl">
                    <a:srgbClr val="000000">
                      <a:alpha val="43137"/>
                    </a:srgbClr>
                  </a:outerShdw>
                </a:effectLst>
              </a:rPr>
              <a:t>.</a:t>
            </a:r>
            <a:r>
              <a:rPr lang="fa-IR" sz="3600" b="1" dirty="0" smtClean="0">
                <a:effectLst>
                  <a:outerShdw blurRad="38100" dist="38100" dir="2700000" algn="tl">
                    <a:srgbClr val="000000">
                      <a:alpha val="43137"/>
                    </a:srgbClr>
                  </a:outerShdw>
                </a:effectLst>
              </a:rPr>
              <a:t>است</a:t>
            </a:r>
            <a:endParaRPr lang="en-US" sz="3600" b="1" dirty="0" smtClean="0">
              <a:effectLst>
                <a:outerShdw blurRad="38100" dist="38100" dir="2700000" algn="tl">
                  <a:srgbClr val="000000">
                    <a:alpha val="43137"/>
                  </a:srgbClr>
                </a:outerShdw>
              </a:effectLst>
            </a:endParaRPr>
          </a:p>
          <a:p>
            <a:pPr algn="ctr">
              <a:lnSpc>
                <a:spcPct val="150000"/>
              </a:lnSpc>
              <a:buNone/>
            </a:pPr>
            <a:endParaRPr lang="en-US" sz="3600" b="1" dirty="0">
              <a:effectLst>
                <a:outerShdw blurRad="38100" dist="38100" dir="2700000" algn="tl">
                  <a:srgbClr val="000000">
                    <a:alpha val="43137"/>
                  </a:srgbClr>
                </a:outerShdw>
              </a:effectLst>
            </a:endParaRPr>
          </a:p>
        </p:txBody>
      </p:sp>
      <p:sp>
        <p:nvSpPr>
          <p:cNvPr id="11" name="Slide Number Placeholder 10"/>
          <p:cNvSpPr>
            <a:spLocks noGrp="1"/>
          </p:cNvSpPr>
          <p:nvPr>
            <p:ph type="sldNum" sz="quarter" idx="12"/>
          </p:nvPr>
        </p:nvSpPr>
        <p:spPr/>
        <p:txBody>
          <a:bodyPr/>
          <a:lstStyle/>
          <a:p>
            <a:fld id="{0008BD99-BE93-41D4-BB15-3CD81A091FD9}" type="slidenum">
              <a:rPr lang="en-US" smtClean="0"/>
              <a:pPr/>
              <a:t>42</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4" dur="500"/>
                                        <p:tgtEl>
                                          <p:spTgt spid="3">
                                            <p:txEl>
                                              <p:pRg st="1" end="1"/>
                                            </p:txEl>
                                          </p:spTgt>
                                        </p:tgtEl>
                                      </p:cBhvr>
                                    </p:animEffect>
                                  </p:childTnLst>
                                </p:cTn>
                              </p:par>
                              <p:par>
                                <p:cTn id="25" presetID="53" presetClass="entr" presetSubtype="0" fill="hold"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9" dur="500"/>
                                        <p:tgtEl>
                                          <p:spTgt spid="3">
                                            <p:txEl>
                                              <p:pRg st="2" end="2"/>
                                            </p:txEl>
                                          </p:spTgt>
                                        </p:tgtEl>
                                      </p:cBhvr>
                                    </p:animEffect>
                                  </p:childTnLst>
                                </p:cTn>
                              </p:par>
                              <p:par>
                                <p:cTn id="30" presetID="53" presetClass="entr" presetSubtype="0" fill="hold" nodeType="with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p:cTn id="3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ctr" rtl="1">
              <a:lnSpc>
                <a:spcPct val="150000"/>
              </a:lnSpc>
              <a:buNone/>
            </a:pPr>
            <a:endParaRPr lang="en-US" sz="3300" b="1" dirty="0" smtClean="0">
              <a:effectLst>
                <a:outerShdw blurRad="38100" dist="38100" dir="2700000" algn="tl">
                  <a:srgbClr val="000000">
                    <a:alpha val="43137"/>
                  </a:srgbClr>
                </a:outerShdw>
              </a:effectLst>
            </a:endParaRPr>
          </a:p>
          <a:p>
            <a:pPr algn="ctr" rtl="1">
              <a:lnSpc>
                <a:spcPct val="150000"/>
              </a:lnSpc>
              <a:buNone/>
            </a:pPr>
            <a:r>
              <a:rPr lang="fa-IR" sz="3600" b="1" dirty="0" smtClean="0">
                <a:effectLst>
                  <a:outerShdw blurRad="38100" dist="38100" dir="2700000" algn="tl">
                    <a:srgbClr val="000000">
                      <a:alpha val="43137"/>
                    </a:srgbClr>
                  </a:outerShdw>
                </a:effectLst>
              </a:rPr>
              <a:t>معیار قصور پزشکی رفتار مناسب پزشکی از همان گروه و رده با همان توان علمی ،مهارت و آگاهی و با در نظر گرفتن شرایط خارجی و شغلی پزشک خاطی در زمان وقوع حادثه است</a:t>
            </a:r>
            <a:r>
              <a:rPr lang="en-US" sz="3600" b="1" dirty="0" smtClean="0">
                <a:effectLst>
                  <a:outerShdw blurRad="38100" dist="38100" dir="2700000" algn="tl">
                    <a:srgbClr val="000000">
                      <a:alpha val="43137"/>
                    </a:srgbClr>
                  </a:outerShdw>
                </a:effectLst>
              </a:rPr>
              <a:t>.</a:t>
            </a:r>
            <a:endParaRPr lang="fa-IR" sz="3600" b="1" dirty="0" smtClean="0">
              <a:effectLst>
                <a:outerShdw blurRad="38100" dist="38100" dir="2700000" algn="tl">
                  <a:srgbClr val="000000">
                    <a:alpha val="43137"/>
                  </a:srgbClr>
                </a:outerShdw>
              </a:effectLst>
            </a:endParaRPr>
          </a:p>
        </p:txBody>
      </p:sp>
      <p:sp>
        <p:nvSpPr>
          <p:cNvPr id="11" name="Slide Number Placeholder 10"/>
          <p:cNvSpPr>
            <a:spLocks noGrp="1"/>
          </p:cNvSpPr>
          <p:nvPr>
            <p:ph type="sldNum" sz="quarter" idx="12"/>
          </p:nvPr>
        </p:nvSpPr>
        <p:spPr/>
        <p:txBody>
          <a:bodyPr/>
          <a:lstStyle/>
          <a:p>
            <a:fld id="{0008BD99-BE93-41D4-BB15-3CD81A091FD9}" type="slidenum">
              <a:rPr lang="en-US" smtClean="0"/>
              <a:pPr/>
              <a:t>43</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r" rtl="1">
              <a:lnSpc>
                <a:spcPct val="150000"/>
              </a:lnSpc>
              <a:buClrTx/>
              <a:buFont typeface="Wingdings" pitchFamily="2" charset="2"/>
              <a:buChar char="v"/>
            </a:pPr>
            <a:r>
              <a:rPr lang="fa-IR" sz="2200" b="1" u="sng" dirty="0" smtClean="0"/>
              <a:t> جهت تحقق مسئولیت پزشک وجود سه عنصر لازم است:</a:t>
            </a:r>
          </a:p>
          <a:p>
            <a:pPr marL="457200" indent="-457200" algn="r" rtl="1">
              <a:lnSpc>
                <a:spcPct val="150000"/>
              </a:lnSpc>
              <a:buClrTx/>
              <a:buFont typeface="+mj-lt"/>
              <a:buAutoNum type="arabicPeriod"/>
            </a:pPr>
            <a:r>
              <a:rPr lang="fa-IR" sz="2800" b="1" dirty="0" smtClean="0"/>
              <a:t> خطای پزشکی</a:t>
            </a:r>
          </a:p>
          <a:p>
            <a:pPr marL="457200" indent="-457200" algn="r" rtl="1">
              <a:lnSpc>
                <a:spcPct val="150000"/>
              </a:lnSpc>
              <a:buClrTx/>
              <a:buFont typeface="+mj-lt"/>
              <a:buAutoNum type="arabicPeriod"/>
            </a:pPr>
            <a:r>
              <a:rPr lang="fa-IR" sz="2800" b="1" dirty="0" smtClean="0"/>
              <a:t> وجود ضرر</a:t>
            </a:r>
          </a:p>
          <a:p>
            <a:pPr marL="457200" indent="-457200" algn="r" rtl="1">
              <a:lnSpc>
                <a:spcPct val="150000"/>
              </a:lnSpc>
              <a:buClrTx/>
              <a:buFont typeface="+mj-lt"/>
              <a:buAutoNum type="arabicPeriod"/>
            </a:pPr>
            <a:r>
              <a:rPr lang="fa-IR" sz="2800" b="1" dirty="0" smtClean="0"/>
              <a:t> رابطه سببیت بین خطای پزشکی و ضرر ایجاد شده</a:t>
            </a:r>
            <a:endParaRPr lang="en-US" sz="2800" b="1" dirty="0"/>
          </a:p>
        </p:txBody>
      </p:sp>
      <p:sp>
        <p:nvSpPr>
          <p:cNvPr id="11" name="Slide Number Placeholder 10"/>
          <p:cNvSpPr>
            <a:spLocks noGrp="1"/>
          </p:cNvSpPr>
          <p:nvPr>
            <p:ph type="sldNum" sz="quarter" idx="12"/>
          </p:nvPr>
        </p:nvSpPr>
        <p:spPr/>
        <p:txBody>
          <a:bodyPr/>
          <a:lstStyle/>
          <a:p>
            <a:fld id="{0008BD99-BE93-41D4-BB15-3CD81A091FD9}" type="slidenum">
              <a:rPr lang="en-US" smtClean="0"/>
              <a:pPr/>
              <a:t>44</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r" rtl="1">
              <a:lnSpc>
                <a:spcPct val="150000"/>
              </a:lnSpc>
              <a:buClrTx/>
              <a:buFont typeface="Wingdings" pitchFamily="2" charset="2"/>
              <a:buChar char="v"/>
            </a:pPr>
            <a:r>
              <a:rPr lang="fa-IR" sz="2200" b="1" u="sng" dirty="0" smtClean="0"/>
              <a:t> شاکی باید چهار عنصر را ثابت کند:</a:t>
            </a:r>
          </a:p>
          <a:p>
            <a:pPr marL="457200" indent="-457200" algn="r" rtl="1">
              <a:lnSpc>
                <a:spcPct val="150000"/>
              </a:lnSpc>
              <a:buClrTx/>
              <a:buFont typeface="+mj-lt"/>
              <a:buAutoNum type="arabicPeriod"/>
            </a:pPr>
            <a:r>
              <a:rPr lang="fa-IR" sz="2200" dirty="0" smtClean="0"/>
              <a:t> </a:t>
            </a:r>
            <a:r>
              <a:rPr lang="fa-IR" sz="2800" b="1" dirty="0" smtClean="0"/>
              <a:t>مسئولیت                  </a:t>
            </a:r>
            <a:r>
              <a:rPr lang="en-US" sz="2800" b="1" dirty="0" smtClean="0"/>
              <a:t>Duty</a:t>
            </a:r>
          </a:p>
          <a:p>
            <a:pPr marL="457200" indent="-457200" algn="r" rtl="1">
              <a:lnSpc>
                <a:spcPct val="150000"/>
              </a:lnSpc>
              <a:buClrTx/>
              <a:buFont typeface="+mj-lt"/>
              <a:buAutoNum type="arabicPeriod"/>
            </a:pPr>
            <a:r>
              <a:rPr lang="en-US" sz="2800" b="1" dirty="0" smtClean="0"/>
              <a:t> </a:t>
            </a:r>
            <a:r>
              <a:rPr lang="fa-IR" sz="2800" b="1" dirty="0" smtClean="0"/>
              <a:t>کوتاهی در مسئولیت  </a:t>
            </a:r>
            <a:r>
              <a:rPr lang="en-US" sz="2800" b="1" dirty="0" smtClean="0"/>
              <a:t>Breach of duty</a:t>
            </a:r>
          </a:p>
          <a:p>
            <a:pPr marL="457200" indent="-457200" algn="r" rtl="1">
              <a:lnSpc>
                <a:spcPct val="150000"/>
              </a:lnSpc>
              <a:buClrTx/>
              <a:buFont typeface="+mj-lt"/>
              <a:buAutoNum type="arabicPeriod"/>
            </a:pPr>
            <a:r>
              <a:rPr lang="en-US" sz="2800" b="1" dirty="0" smtClean="0"/>
              <a:t> </a:t>
            </a:r>
            <a:r>
              <a:rPr lang="fa-IR" sz="2800" b="1" dirty="0" smtClean="0"/>
              <a:t>علیت                     </a:t>
            </a:r>
            <a:r>
              <a:rPr lang="en-US" sz="2800" b="1" dirty="0" smtClean="0"/>
              <a:t>Causation</a:t>
            </a:r>
          </a:p>
          <a:p>
            <a:pPr marL="457200" indent="-457200" algn="r" rtl="1">
              <a:lnSpc>
                <a:spcPct val="150000"/>
              </a:lnSpc>
              <a:buClrTx/>
              <a:buFont typeface="+mj-lt"/>
              <a:buAutoNum type="arabicPeriod"/>
            </a:pPr>
            <a:r>
              <a:rPr lang="en-US" sz="2800" b="1" dirty="0" smtClean="0"/>
              <a:t> </a:t>
            </a:r>
            <a:r>
              <a:rPr lang="fa-IR" sz="2800" b="1" dirty="0" smtClean="0"/>
              <a:t>آسیب                     </a:t>
            </a:r>
            <a:r>
              <a:rPr lang="en-US" sz="2800" b="1" dirty="0" smtClean="0"/>
              <a:t>Damage</a:t>
            </a:r>
            <a:endParaRPr lang="en-US" sz="2800" b="1" dirty="0"/>
          </a:p>
        </p:txBody>
      </p:sp>
      <p:sp>
        <p:nvSpPr>
          <p:cNvPr id="11" name="Slide Number Placeholder 10"/>
          <p:cNvSpPr>
            <a:spLocks noGrp="1"/>
          </p:cNvSpPr>
          <p:nvPr>
            <p:ph type="sldNum" sz="quarter" idx="12"/>
          </p:nvPr>
        </p:nvSpPr>
        <p:spPr/>
        <p:txBody>
          <a:bodyPr/>
          <a:lstStyle/>
          <a:p>
            <a:fld id="{0008BD99-BE93-41D4-BB15-3CD81A091FD9}" type="slidenum">
              <a:rPr lang="en-US" smtClean="0"/>
              <a:pPr/>
              <a:t>45</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r" rtl="1">
              <a:lnSpc>
                <a:spcPct val="150000"/>
              </a:lnSpc>
              <a:buClrTx/>
              <a:buFont typeface="Wingdings" pitchFamily="2" charset="2"/>
              <a:buChar char="v"/>
            </a:pPr>
            <a:r>
              <a:rPr lang="en-US" sz="2200" b="1" u="sng" dirty="0" smtClean="0"/>
              <a:t> </a:t>
            </a:r>
            <a:r>
              <a:rPr lang="fa-IR" sz="2200" b="1" u="sng" dirty="0" smtClean="0"/>
              <a:t>تقسیم بندی حقوقی قصور پزشکی:</a:t>
            </a:r>
          </a:p>
          <a:p>
            <a:pPr marL="457200" indent="-457200" algn="r" rtl="1">
              <a:lnSpc>
                <a:spcPct val="150000"/>
              </a:lnSpc>
              <a:buClrTx/>
              <a:buFont typeface="+mj-lt"/>
              <a:buAutoNum type="arabicPeriod"/>
            </a:pPr>
            <a:r>
              <a:rPr lang="fa-IR" sz="2200" dirty="0" smtClean="0"/>
              <a:t> </a:t>
            </a:r>
            <a:r>
              <a:rPr lang="fa-IR" sz="2800" b="1" dirty="0" smtClean="0"/>
              <a:t>بی مبالاتی</a:t>
            </a:r>
          </a:p>
          <a:p>
            <a:pPr marL="457200" indent="-457200" algn="r" rtl="1">
              <a:lnSpc>
                <a:spcPct val="150000"/>
              </a:lnSpc>
              <a:buClrTx/>
              <a:buFont typeface="+mj-lt"/>
              <a:buAutoNum type="arabicPeriod"/>
            </a:pPr>
            <a:r>
              <a:rPr lang="fa-IR" sz="2800" b="1" dirty="0" smtClean="0"/>
              <a:t> بی احتیاطی</a:t>
            </a:r>
          </a:p>
          <a:p>
            <a:pPr marL="457200" indent="-457200" algn="r" rtl="1">
              <a:lnSpc>
                <a:spcPct val="150000"/>
              </a:lnSpc>
              <a:buClrTx/>
              <a:buFont typeface="+mj-lt"/>
              <a:buAutoNum type="arabicPeriod"/>
            </a:pPr>
            <a:r>
              <a:rPr lang="fa-IR" sz="2800" b="1" dirty="0" smtClean="0"/>
              <a:t> عدم تبحر (مهارت )</a:t>
            </a:r>
          </a:p>
          <a:p>
            <a:pPr marL="457200" indent="-457200" algn="r" rtl="1">
              <a:lnSpc>
                <a:spcPct val="150000"/>
              </a:lnSpc>
              <a:buClrTx/>
              <a:buFont typeface="+mj-lt"/>
              <a:buAutoNum type="arabicPeriod"/>
            </a:pPr>
            <a:r>
              <a:rPr lang="fa-IR" sz="2800" b="1" dirty="0" smtClean="0"/>
              <a:t> عدم رعایت نظامات دولتی</a:t>
            </a:r>
            <a:endParaRPr lang="en-US" sz="2800" b="1" dirty="0"/>
          </a:p>
        </p:txBody>
      </p:sp>
      <p:sp>
        <p:nvSpPr>
          <p:cNvPr id="11" name="Slide Number Placeholder 10"/>
          <p:cNvSpPr>
            <a:spLocks noGrp="1"/>
          </p:cNvSpPr>
          <p:nvPr>
            <p:ph type="sldNum" sz="quarter" idx="12"/>
          </p:nvPr>
        </p:nvSpPr>
        <p:spPr/>
        <p:txBody>
          <a:bodyPr/>
          <a:lstStyle/>
          <a:p>
            <a:fld id="{0008BD99-BE93-41D4-BB15-3CD81A091FD9}" type="slidenum">
              <a:rPr lang="en-US" smtClean="0"/>
              <a:pPr/>
              <a:t>46</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r" rtl="1">
              <a:lnSpc>
                <a:spcPct val="150000"/>
              </a:lnSpc>
              <a:buClrTx/>
              <a:buFont typeface="Wingdings" pitchFamily="2" charset="2"/>
              <a:buChar char="v"/>
            </a:pPr>
            <a:r>
              <a:rPr lang="fa-IR" sz="2200" b="1" u="sng" dirty="0" smtClean="0"/>
              <a:t> پزشک موقعی مرتکب قصورات است که:</a:t>
            </a:r>
          </a:p>
          <a:p>
            <a:pPr marL="457200" indent="-457200" algn="r" rtl="1">
              <a:lnSpc>
                <a:spcPct val="150000"/>
              </a:lnSpc>
              <a:buClrTx/>
              <a:buFont typeface="+mj-lt"/>
              <a:buAutoNum type="arabicPeriod"/>
            </a:pPr>
            <a:r>
              <a:rPr lang="fa-IR" sz="2800" b="1" dirty="0" smtClean="0"/>
              <a:t> مسئول بیمار باشد</a:t>
            </a:r>
            <a:r>
              <a:rPr lang="en-US" sz="2800" b="1" dirty="0" smtClean="0"/>
              <a:t>.</a:t>
            </a:r>
            <a:endParaRPr lang="fa-IR" sz="2800" b="1" dirty="0" smtClean="0"/>
          </a:p>
          <a:p>
            <a:pPr marL="457200" indent="-457200" algn="r" rtl="1">
              <a:lnSpc>
                <a:spcPct val="150000"/>
              </a:lnSpc>
              <a:buClrTx/>
              <a:buFont typeface="+mj-lt"/>
              <a:buAutoNum type="arabicPeriod"/>
            </a:pPr>
            <a:r>
              <a:rPr lang="fa-IR" sz="2800" b="1" dirty="0" smtClean="0"/>
              <a:t> مرتکب سهل انگاری و مسامحه در مسئولیت شده است</a:t>
            </a:r>
            <a:r>
              <a:rPr lang="en-US" sz="2800" b="1" dirty="0" smtClean="0"/>
              <a:t>.</a:t>
            </a:r>
            <a:endParaRPr lang="fa-IR" sz="2800" b="1" dirty="0" smtClean="0"/>
          </a:p>
          <a:p>
            <a:pPr marL="457200" indent="-457200" algn="r" rtl="1">
              <a:lnSpc>
                <a:spcPct val="150000"/>
              </a:lnSpc>
              <a:buClrTx/>
              <a:buFont typeface="+mj-lt"/>
              <a:buAutoNum type="arabicPeriod"/>
            </a:pPr>
            <a:r>
              <a:rPr lang="fa-IR" sz="2800" b="1" dirty="0" smtClean="0"/>
              <a:t> خسارت مادی و معنوی بیمار را باعث شده است</a:t>
            </a:r>
            <a:r>
              <a:rPr lang="en-US" sz="2800" b="1" dirty="0" smtClean="0"/>
              <a:t>.</a:t>
            </a:r>
            <a:endParaRPr lang="fa-IR" sz="2800" b="1" dirty="0" smtClean="0"/>
          </a:p>
        </p:txBody>
      </p:sp>
      <p:sp>
        <p:nvSpPr>
          <p:cNvPr id="11" name="Slide Number Placeholder 10"/>
          <p:cNvSpPr>
            <a:spLocks noGrp="1"/>
          </p:cNvSpPr>
          <p:nvPr>
            <p:ph type="sldNum" sz="quarter" idx="12"/>
          </p:nvPr>
        </p:nvSpPr>
        <p:spPr/>
        <p:txBody>
          <a:bodyPr/>
          <a:lstStyle/>
          <a:p>
            <a:fld id="{0008BD99-BE93-41D4-BB15-3CD81A091FD9}" type="slidenum">
              <a:rPr lang="en-US" smtClean="0"/>
              <a:pPr/>
              <a:t>47</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just" rtl="1">
              <a:lnSpc>
                <a:spcPct val="150000"/>
              </a:lnSpc>
              <a:buClrTx/>
              <a:buFont typeface="Wingdings" pitchFamily="2" charset="2"/>
              <a:buChar char="v"/>
            </a:pPr>
            <a:r>
              <a:rPr lang="fa-IR" sz="2200" b="1" u="sng" dirty="0" smtClean="0"/>
              <a:t> ماده 295 :</a:t>
            </a:r>
          </a:p>
          <a:p>
            <a:pPr marL="457200" indent="-457200" algn="just" rtl="1">
              <a:lnSpc>
                <a:spcPct val="150000"/>
              </a:lnSpc>
              <a:buClrTx/>
              <a:buNone/>
            </a:pPr>
            <a:r>
              <a:rPr lang="fa-IR" sz="2200" dirty="0" smtClean="0"/>
              <a:t>      هرگاه کسی فعلی که انجام آن را بر عهده گرفته یا وظیفه خاصی را که قانون بر عهده او گذاشته است ترک کند و به سبب آن جنایتی واقع شود ،چنانچه توانایی انجام آن فعل را داشته است جنایت حاصل به او مستند می شود و حسب مورد عمدی ،شبه عمدی یا خطای محض است .مانند اینکه مادر یا دایه ای که شیر دادن را بر عهده گرفته است ،کودک را شیر ندهد یا پزشک یا پرستار وظیفه قانونی خود را ترک کند.</a:t>
            </a:r>
          </a:p>
        </p:txBody>
      </p:sp>
      <p:sp>
        <p:nvSpPr>
          <p:cNvPr id="11" name="Slide Number Placeholder 10"/>
          <p:cNvSpPr>
            <a:spLocks noGrp="1"/>
          </p:cNvSpPr>
          <p:nvPr>
            <p:ph type="sldNum" sz="quarter" idx="12"/>
          </p:nvPr>
        </p:nvSpPr>
        <p:spPr/>
        <p:txBody>
          <a:bodyPr/>
          <a:lstStyle/>
          <a:p>
            <a:fld id="{0008BD99-BE93-41D4-BB15-3CD81A091FD9}" type="slidenum">
              <a:rPr lang="en-US" smtClean="0"/>
              <a:pPr/>
              <a:t>48</a:t>
            </a:fld>
            <a:endParaRPr lang="en-US" dirty="0"/>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r" rtl="1">
              <a:lnSpc>
                <a:spcPct val="150000"/>
              </a:lnSpc>
              <a:buClrTx/>
              <a:buFont typeface="Wingdings" pitchFamily="2" charset="2"/>
              <a:buChar char="v"/>
            </a:pPr>
            <a:r>
              <a:rPr lang="fa-IR" sz="2200" b="1" u="sng" dirty="0" smtClean="0"/>
              <a:t> بی احتیاطی ( </a:t>
            </a:r>
            <a:r>
              <a:rPr lang="en-US" sz="2200" b="1" u="sng" dirty="0" smtClean="0"/>
              <a:t>Inattention</a:t>
            </a:r>
            <a:r>
              <a:rPr lang="fa-IR" sz="2200" b="1" u="sng" dirty="0" smtClean="0"/>
              <a:t>):</a:t>
            </a:r>
          </a:p>
          <a:p>
            <a:pPr algn="r" rtl="1">
              <a:lnSpc>
                <a:spcPct val="150000"/>
              </a:lnSpc>
              <a:buClrTx/>
              <a:buNone/>
            </a:pPr>
            <a:r>
              <a:rPr lang="fa-IR" sz="2200" dirty="0" smtClean="0"/>
              <a:t> </a:t>
            </a:r>
            <a:r>
              <a:rPr lang="fa-IR" sz="2400" b="1" dirty="0" smtClean="0"/>
              <a:t>عرف خبرگان و اهل فن و نظریه کارشناس معتبر است.</a:t>
            </a:r>
          </a:p>
          <a:p>
            <a:pPr algn="r" rtl="1">
              <a:lnSpc>
                <a:spcPct val="150000"/>
              </a:lnSpc>
              <a:buClrTx/>
              <a:buNone/>
            </a:pPr>
            <a:endParaRPr lang="fa-IR" sz="2200" dirty="0" smtClean="0"/>
          </a:p>
          <a:p>
            <a:pPr algn="r" rtl="1">
              <a:lnSpc>
                <a:spcPct val="150000"/>
              </a:lnSpc>
              <a:buClrTx/>
              <a:buFont typeface="Wingdings" pitchFamily="2" charset="2"/>
              <a:buChar char="v"/>
            </a:pPr>
            <a:r>
              <a:rPr lang="fa-IR" sz="2200" b="1" u="sng" dirty="0" smtClean="0"/>
              <a:t> بی مبالاتی ( </a:t>
            </a:r>
            <a:r>
              <a:rPr lang="en-US" sz="2200" b="1" u="sng" dirty="0" smtClean="0"/>
              <a:t>Negligence</a:t>
            </a:r>
            <a:r>
              <a:rPr lang="fa-IR" sz="2200" b="1" u="sng" dirty="0" smtClean="0"/>
              <a:t>):</a:t>
            </a:r>
          </a:p>
          <a:p>
            <a:pPr algn="r" rtl="1">
              <a:lnSpc>
                <a:spcPct val="150000"/>
              </a:lnSpc>
              <a:buClrTx/>
              <a:buNone/>
            </a:pPr>
            <a:r>
              <a:rPr lang="fa-IR" sz="2200" dirty="0" smtClean="0"/>
              <a:t> </a:t>
            </a:r>
            <a:r>
              <a:rPr lang="fa-IR" sz="2400" b="1" dirty="0" smtClean="0"/>
              <a:t>بی تدبیری ،بی قیدی ،بی فکری ،بی توجهی وغفلت و اهمال فاحش.</a:t>
            </a:r>
          </a:p>
        </p:txBody>
      </p:sp>
      <p:sp>
        <p:nvSpPr>
          <p:cNvPr id="11" name="Slide Number Placeholder 10"/>
          <p:cNvSpPr>
            <a:spLocks noGrp="1"/>
          </p:cNvSpPr>
          <p:nvPr>
            <p:ph type="sldNum" sz="quarter" idx="12"/>
          </p:nvPr>
        </p:nvSpPr>
        <p:spPr/>
        <p:txBody>
          <a:bodyPr/>
          <a:lstStyle/>
          <a:p>
            <a:fld id="{0008BD99-BE93-41D4-BB15-3CD81A091FD9}" type="slidenum">
              <a:rPr lang="en-US" smtClean="0"/>
              <a:pPr/>
              <a:t>49</a:t>
            </a:fld>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008BD99-BE93-41D4-BB15-3CD81A091FD9}" type="slidenum">
              <a:rPr lang="en-US" smtClean="0"/>
              <a:pPr/>
              <a:t>5</a:t>
            </a:fld>
            <a:endParaRPr lang="en-US" dirty="0"/>
          </a:p>
        </p:txBody>
      </p:sp>
      <p:sp>
        <p:nvSpPr>
          <p:cNvPr id="4" name="Content Placeholder 3"/>
          <p:cNvSpPr>
            <a:spLocks noGrp="1"/>
          </p:cNvSpPr>
          <p:nvPr>
            <p:ph sz="quarter" idx="1"/>
          </p:nvPr>
        </p:nvSpPr>
        <p:spPr/>
        <p:txBody>
          <a:bodyPr>
            <a:normAutofit/>
          </a:bodyPr>
          <a:lstStyle/>
          <a:p>
            <a:pPr algn="just" rtl="1">
              <a:lnSpc>
                <a:spcPct val="150000"/>
              </a:lnSpc>
              <a:buClrTx/>
              <a:buFont typeface="Wingdings" pitchFamily="2" charset="2"/>
              <a:buChar char="v"/>
            </a:pPr>
            <a:r>
              <a:rPr lang="en-US" sz="2200" u="sng" dirty="0" smtClean="0"/>
              <a:t> </a:t>
            </a:r>
            <a:r>
              <a:rPr lang="fa-IR" u="sng" dirty="0" smtClean="0"/>
              <a:t> </a:t>
            </a:r>
            <a:r>
              <a:rPr lang="fa-IR" sz="2200" b="1" u="sng" dirty="0" smtClean="0"/>
              <a:t>ماده 495:</a:t>
            </a:r>
          </a:p>
          <a:p>
            <a:pPr lvl="1" algn="just" rtl="1">
              <a:lnSpc>
                <a:spcPct val="150000"/>
              </a:lnSpc>
              <a:buNone/>
            </a:pPr>
            <a:r>
              <a:rPr lang="fa-IR" sz="2400" b="1" dirty="0" smtClean="0">
                <a:solidFill>
                  <a:schemeClr val="tx1"/>
                </a:solidFill>
                <a:cs typeface="B Titr" pitchFamily="2" charset="-78"/>
              </a:rPr>
              <a:t>   </a:t>
            </a:r>
            <a:r>
              <a:rPr lang="fa-IR" sz="2400" b="1" dirty="0" smtClean="0">
                <a:solidFill>
                  <a:schemeClr val="tx1"/>
                </a:solidFill>
              </a:rPr>
              <a:t>هرگاه پزشک در معالجاتی که انجام می دهد موجب تلف یا صدمه بدنی گردد ضامن دیه است مگر آنکه عمل او مطابق مقررات پزشکی و موازین فنی باشد ،یا اینکه قبل از معالجه برائت گرفته باشد و چنانچه اخذ برائت از مریض به دلیل نابالغ و یا مجنون بودن وی معتبر نباشد ویا تحصیل برائت از اوبدلیل بی هوشی و مانند آن ممکن نگردد،برائت از ولی مریض تحصیل می شود.</a:t>
            </a:r>
            <a:endParaRPr lang="en-US" sz="2400" b="1" dirty="0" smtClean="0">
              <a:solidFill>
                <a:schemeClr val="tx1"/>
              </a:solidFill>
            </a:endParaRPr>
          </a:p>
          <a:p>
            <a:pPr algn="just" rtl="1">
              <a:lnSpc>
                <a:spcPct val="150000"/>
              </a:lnSpc>
              <a:buClrTx/>
              <a:buNone/>
            </a:pPr>
            <a:endParaRPr lang="en-US" sz="22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ctr" rtl="1">
              <a:lnSpc>
                <a:spcPct val="150000"/>
              </a:lnSpc>
              <a:buNone/>
            </a:pPr>
            <a:r>
              <a:rPr lang="fa-IR" sz="3600" b="1" dirty="0" smtClean="0">
                <a:effectLst>
                  <a:outerShdw blurRad="38100" dist="38100" dir="2700000" algn="tl">
                    <a:srgbClr val="000000">
                      <a:alpha val="43137"/>
                    </a:srgbClr>
                  </a:outerShdw>
                </a:effectLst>
              </a:rPr>
              <a:t>بی مبالاتی </a:t>
            </a:r>
          </a:p>
          <a:p>
            <a:pPr algn="ctr" rtl="1">
              <a:lnSpc>
                <a:spcPct val="150000"/>
              </a:lnSpc>
              <a:buNone/>
            </a:pPr>
            <a:r>
              <a:rPr lang="fa-IR" sz="3600" b="1" dirty="0" smtClean="0">
                <a:effectLst>
                  <a:outerShdw blurRad="38100" dist="38100" dir="2700000" algn="tl">
                    <a:srgbClr val="000000">
                      <a:alpha val="43137"/>
                    </a:srgbClr>
                  </a:outerShdw>
                </a:effectLst>
              </a:rPr>
              <a:t>مهم تر از بی احتیاطی و</a:t>
            </a:r>
          </a:p>
          <a:p>
            <a:pPr algn="ctr" rtl="1">
              <a:lnSpc>
                <a:spcPct val="150000"/>
              </a:lnSpc>
              <a:buNone/>
            </a:pPr>
            <a:r>
              <a:rPr lang="fa-IR" sz="3600" b="1" dirty="0" smtClean="0">
                <a:effectLst>
                  <a:outerShdw blurRad="38100" dist="38100" dir="2700000" algn="tl">
                    <a:srgbClr val="000000">
                      <a:alpha val="43137"/>
                    </a:srgbClr>
                  </a:outerShdw>
                </a:effectLst>
              </a:rPr>
              <a:t>شایع ترین و شدیدترین </a:t>
            </a:r>
          </a:p>
          <a:p>
            <a:pPr algn="ctr" rtl="1">
              <a:lnSpc>
                <a:spcPct val="150000"/>
              </a:lnSpc>
              <a:buNone/>
            </a:pPr>
            <a:r>
              <a:rPr lang="fa-IR" sz="3600" b="1" dirty="0" smtClean="0">
                <a:effectLst>
                  <a:outerShdw blurRad="38100" dist="38100" dir="2700000" algn="tl">
                    <a:srgbClr val="000000">
                      <a:alpha val="43137"/>
                    </a:srgbClr>
                  </a:outerShdw>
                </a:effectLst>
              </a:rPr>
              <a:t>خطای جزائی است</a:t>
            </a:r>
            <a:r>
              <a:rPr lang="en-US" sz="3600" b="1" dirty="0" smtClean="0">
                <a:effectLst>
                  <a:outerShdw blurRad="38100" dist="38100" dir="2700000" algn="tl">
                    <a:srgbClr val="000000">
                      <a:alpha val="43137"/>
                    </a:srgbClr>
                  </a:outerShdw>
                </a:effectLst>
              </a:rPr>
              <a:t>.</a:t>
            </a:r>
            <a:endParaRPr lang="en-US" sz="3600" b="1" dirty="0">
              <a:effectLst>
                <a:outerShdw blurRad="38100" dist="38100" dir="2700000" algn="tl">
                  <a:srgbClr val="000000">
                    <a:alpha val="43137"/>
                  </a:srgbClr>
                </a:outerShdw>
              </a:effectLst>
            </a:endParaRPr>
          </a:p>
        </p:txBody>
      </p:sp>
      <p:sp>
        <p:nvSpPr>
          <p:cNvPr id="11" name="Slide Number Placeholder 10"/>
          <p:cNvSpPr>
            <a:spLocks noGrp="1"/>
          </p:cNvSpPr>
          <p:nvPr>
            <p:ph type="sldNum" sz="quarter" idx="12"/>
          </p:nvPr>
        </p:nvSpPr>
        <p:spPr/>
        <p:txBody>
          <a:bodyPr/>
          <a:lstStyle/>
          <a:p>
            <a:fld id="{0008BD99-BE93-41D4-BB15-3CD81A091FD9}" type="slidenum">
              <a:rPr lang="en-US" smtClean="0"/>
              <a:pPr/>
              <a:t>50</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ctr" rtl="1">
              <a:lnSpc>
                <a:spcPct val="150000"/>
              </a:lnSpc>
              <a:buNone/>
            </a:pPr>
            <a:r>
              <a:rPr lang="fa-IR" sz="3600" b="1" dirty="0" smtClean="0">
                <a:effectLst>
                  <a:outerShdw blurRad="38100" dist="38100" dir="2700000" algn="tl">
                    <a:srgbClr val="000000">
                      <a:alpha val="43137"/>
                    </a:srgbClr>
                  </a:outerShdw>
                </a:effectLst>
              </a:rPr>
              <a:t>بی مبالاتی</a:t>
            </a:r>
          </a:p>
          <a:p>
            <a:pPr algn="ctr" rtl="1">
              <a:lnSpc>
                <a:spcPct val="150000"/>
              </a:lnSpc>
              <a:buNone/>
            </a:pPr>
            <a:r>
              <a:rPr lang="fa-IR" sz="3600" b="1" dirty="0" smtClean="0">
                <a:effectLst>
                  <a:outerShdw blurRad="38100" dist="38100" dir="2700000" algn="tl">
                    <a:srgbClr val="000000">
                      <a:alpha val="43137"/>
                    </a:srgbClr>
                  </a:outerShdw>
                </a:effectLst>
              </a:rPr>
              <a:t>ترک فعلی است که از طرف قانونگذار </a:t>
            </a:r>
          </a:p>
          <a:p>
            <a:pPr algn="ctr" rtl="1">
              <a:lnSpc>
                <a:spcPct val="150000"/>
              </a:lnSpc>
              <a:buNone/>
            </a:pPr>
            <a:r>
              <a:rPr lang="fa-IR" sz="3600" b="1" dirty="0" smtClean="0">
                <a:effectLst>
                  <a:outerShdw blurRad="38100" dist="38100" dir="2700000" algn="tl">
                    <a:srgbClr val="000000">
                      <a:alpha val="43137"/>
                    </a:srgbClr>
                  </a:outerShdw>
                </a:effectLst>
              </a:rPr>
              <a:t>امر به انجام آن شده است </a:t>
            </a:r>
          </a:p>
          <a:p>
            <a:pPr algn="ctr" rtl="1">
              <a:lnSpc>
                <a:spcPct val="150000"/>
              </a:lnSpc>
              <a:buNone/>
            </a:pPr>
            <a:r>
              <a:rPr lang="fa-IR" sz="3600" b="1" dirty="0" smtClean="0">
                <a:effectLst>
                  <a:outerShdw blurRad="38100" dist="38100" dir="2700000" algn="tl">
                    <a:srgbClr val="000000">
                      <a:alpha val="43137"/>
                    </a:srgbClr>
                  </a:outerShdw>
                </a:effectLst>
              </a:rPr>
              <a:t>بنابراین خطای جزائی است</a:t>
            </a:r>
            <a:r>
              <a:rPr lang="en-US" sz="3600" b="1" dirty="0" smtClean="0">
                <a:effectLst>
                  <a:outerShdw blurRad="38100" dist="38100" dir="2700000" algn="tl">
                    <a:srgbClr val="000000">
                      <a:alpha val="43137"/>
                    </a:srgbClr>
                  </a:outerShdw>
                </a:effectLst>
              </a:rPr>
              <a:t>.</a:t>
            </a:r>
            <a:endParaRPr lang="fa-IR" sz="3600" b="1" dirty="0" smtClean="0">
              <a:effectLst>
                <a:outerShdw blurRad="38100" dist="38100" dir="2700000" algn="tl">
                  <a:srgbClr val="000000">
                    <a:alpha val="43137"/>
                  </a:srgbClr>
                </a:outerShdw>
              </a:effectLst>
            </a:endParaRPr>
          </a:p>
        </p:txBody>
      </p:sp>
      <p:sp>
        <p:nvSpPr>
          <p:cNvPr id="11" name="Slide Number Placeholder 10"/>
          <p:cNvSpPr>
            <a:spLocks noGrp="1"/>
          </p:cNvSpPr>
          <p:nvPr>
            <p:ph type="sldNum" sz="quarter" idx="12"/>
          </p:nvPr>
        </p:nvSpPr>
        <p:spPr/>
        <p:txBody>
          <a:bodyPr/>
          <a:lstStyle/>
          <a:p>
            <a:fld id="{0008BD99-BE93-41D4-BB15-3CD81A091FD9}" type="slidenum">
              <a:rPr lang="en-US" smtClean="0"/>
              <a:pPr/>
              <a:t>51</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r" rtl="1">
              <a:lnSpc>
                <a:spcPct val="150000"/>
              </a:lnSpc>
              <a:buClrTx/>
              <a:buFont typeface="Wingdings" pitchFamily="2" charset="2"/>
              <a:buChar char="v"/>
            </a:pPr>
            <a:r>
              <a:rPr lang="fa-IR" sz="2200" b="1" u="sng" dirty="0" smtClean="0"/>
              <a:t> عدم مهارت بر دو گونه است:</a:t>
            </a:r>
          </a:p>
          <a:p>
            <a:pPr marL="457200" indent="-457200" algn="r" rtl="1">
              <a:lnSpc>
                <a:spcPct val="150000"/>
              </a:lnSpc>
              <a:buClrTx/>
              <a:buFont typeface="+mj-lt"/>
              <a:buAutoNum type="arabicPeriod"/>
            </a:pPr>
            <a:r>
              <a:rPr lang="fa-IR" sz="2800" b="1" dirty="0" smtClean="0"/>
              <a:t> مادی یا عملی : که زبر دستی و ورزیدگی در حسن انجام امور است</a:t>
            </a:r>
            <a:r>
              <a:rPr lang="en-US" sz="2800" b="1" dirty="0" smtClean="0"/>
              <a:t>.</a:t>
            </a:r>
            <a:endParaRPr lang="fa-IR" sz="2800" b="1" dirty="0" smtClean="0"/>
          </a:p>
          <a:p>
            <a:pPr marL="457200" indent="-457200" algn="r" rtl="1">
              <a:lnSpc>
                <a:spcPct val="150000"/>
              </a:lnSpc>
              <a:buClrTx/>
              <a:buFont typeface="+mj-lt"/>
              <a:buAutoNum type="arabicPeriod"/>
            </a:pPr>
            <a:r>
              <a:rPr lang="fa-IR" sz="2800" b="1" dirty="0" smtClean="0"/>
              <a:t> معنوی یا علمی : نادانی نسبی حرفه ای و فقدان اطلاعات علمی و فنی</a:t>
            </a:r>
            <a:r>
              <a:rPr lang="en-US" sz="2800" b="1" dirty="0" smtClean="0"/>
              <a:t>.</a:t>
            </a:r>
            <a:endParaRPr lang="en-US" sz="2800" b="1" dirty="0"/>
          </a:p>
        </p:txBody>
      </p:sp>
      <p:sp>
        <p:nvSpPr>
          <p:cNvPr id="11" name="Slide Number Placeholder 10"/>
          <p:cNvSpPr>
            <a:spLocks noGrp="1"/>
          </p:cNvSpPr>
          <p:nvPr>
            <p:ph type="sldNum" sz="quarter" idx="12"/>
          </p:nvPr>
        </p:nvSpPr>
        <p:spPr/>
        <p:txBody>
          <a:bodyPr/>
          <a:lstStyle/>
          <a:p>
            <a:fld id="{0008BD99-BE93-41D4-BB15-3CD81A091FD9}" type="slidenum">
              <a:rPr lang="en-US" smtClean="0"/>
              <a:pPr/>
              <a:t>52</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ctr" rtl="1">
              <a:lnSpc>
                <a:spcPct val="150000"/>
              </a:lnSpc>
              <a:buNone/>
            </a:pPr>
            <a:endParaRPr lang="en-US" sz="3300" b="1" dirty="0" smtClean="0">
              <a:effectLst>
                <a:outerShdw blurRad="38100" dist="38100" dir="2700000" algn="tl">
                  <a:srgbClr val="000000">
                    <a:alpha val="43137"/>
                  </a:srgbClr>
                </a:outerShdw>
              </a:effectLst>
            </a:endParaRPr>
          </a:p>
          <a:p>
            <a:pPr algn="ctr" rtl="1">
              <a:lnSpc>
                <a:spcPct val="150000"/>
              </a:lnSpc>
              <a:buNone/>
            </a:pPr>
            <a:r>
              <a:rPr lang="fa-IR" sz="3600" b="1" dirty="0" smtClean="0">
                <a:effectLst>
                  <a:outerShdw blurRad="38100" dist="38100" dir="2700000" algn="tl">
                    <a:srgbClr val="000000">
                      <a:alpha val="43137"/>
                    </a:srgbClr>
                  </a:outerShdw>
                </a:effectLst>
              </a:rPr>
              <a:t>عدم مهارت</a:t>
            </a:r>
          </a:p>
          <a:p>
            <a:pPr algn="ctr" rtl="1">
              <a:lnSpc>
                <a:spcPct val="150000"/>
              </a:lnSpc>
              <a:buNone/>
            </a:pPr>
            <a:r>
              <a:rPr lang="fa-IR" sz="3600" b="1" dirty="0" smtClean="0">
                <a:effectLst>
                  <a:outerShdw blurRad="38100" dist="38100" dir="2700000" algn="tl">
                    <a:srgbClr val="000000">
                      <a:alpha val="43137"/>
                    </a:srgbClr>
                  </a:outerShdw>
                </a:effectLst>
              </a:rPr>
              <a:t> موجب خطای جزائی</a:t>
            </a:r>
          </a:p>
          <a:p>
            <a:pPr algn="ctr" rtl="1">
              <a:lnSpc>
                <a:spcPct val="150000"/>
              </a:lnSpc>
              <a:buNone/>
            </a:pPr>
            <a:r>
              <a:rPr lang="fa-IR" sz="3600" b="1" dirty="0" smtClean="0">
                <a:effectLst>
                  <a:outerShdw blurRad="38100" dist="38100" dir="2700000" algn="tl">
                    <a:srgbClr val="000000">
                      <a:alpha val="43137"/>
                    </a:srgbClr>
                  </a:outerShdw>
                </a:effectLst>
              </a:rPr>
              <a:t> خواهد شد</a:t>
            </a:r>
            <a:r>
              <a:rPr lang="en-US" sz="3600" b="1" dirty="0" smtClean="0">
                <a:effectLst>
                  <a:outerShdw blurRad="38100" dist="38100" dir="2700000" algn="tl">
                    <a:srgbClr val="000000">
                      <a:alpha val="43137"/>
                    </a:srgbClr>
                  </a:outerShdw>
                </a:effectLst>
              </a:rPr>
              <a:t>.</a:t>
            </a:r>
            <a:endParaRPr lang="en-US" sz="3600" b="1" dirty="0">
              <a:effectLst>
                <a:outerShdw blurRad="38100" dist="38100" dir="2700000" algn="tl">
                  <a:srgbClr val="000000">
                    <a:alpha val="43137"/>
                  </a:srgbClr>
                </a:outerShdw>
              </a:effectLst>
            </a:endParaRPr>
          </a:p>
        </p:txBody>
      </p:sp>
      <p:sp>
        <p:nvSpPr>
          <p:cNvPr id="11" name="Slide Number Placeholder 10"/>
          <p:cNvSpPr>
            <a:spLocks noGrp="1"/>
          </p:cNvSpPr>
          <p:nvPr>
            <p:ph type="sldNum" sz="quarter" idx="12"/>
          </p:nvPr>
        </p:nvSpPr>
        <p:spPr/>
        <p:txBody>
          <a:bodyPr/>
          <a:lstStyle/>
          <a:p>
            <a:fld id="{0008BD99-BE93-41D4-BB15-3CD81A091FD9}" type="slidenum">
              <a:rPr lang="en-US" smtClean="0"/>
              <a:pPr/>
              <a:t>53</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ctr" rtl="1">
              <a:lnSpc>
                <a:spcPct val="150000"/>
              </a:lnSpc>
              <a:buNone/>
            </a:pPr>
            <a:endParaRPr lang="en-US" sz="3300" b="1" dirty="0" smtClean="0">
              <a:effectLst>
                <a:outerShdw blurRad="38100" dist="38100" dir="2700000" algn="tl">
                  <a:srgbClr val="000000">
                    <a:alpha val="43137"/>
                  </a:srgbClr>
                </a:outerShdw>
              </a:effectLst>
            </a:endParaRPr>
          </a:p>
          <a:p>
            <a:pPr algn="ctr" rtl="1">
              <a:lnSpc>
                <a:spcPct val="150000"/>
              </a:lnSpc>
              <a:buNone/>
            </a:pPr>
            <a:r>
              <a:rPr lang="fa-IR" sz="3300" b="1" dirty="0" smtClean="0">
                <a:effectLst>
                  <a:outerShdw blurRad="38100" dist="38100" dir="2700000" algn="tl">
                    <a:srgbClr val="000000">
                      <a:alpha val="43137"/>
                    </a:srgbClr>
                  </a:outerShdw>
                </a:effectLst>
              </a:rPr>
              <a:t>عدم مهارت دست زدن به عملی است </a:t>
            </a:r>
          </a:p>
          <a:p>
            <a:pPr algn="ctr" rtl="1">
              <a:lnSpc>
                <a:spcPct val="150000"/>
              </a:lnSpc>
              <a:buNone/>
            </a:pPr>
            <a:r>
              <a:rPr lang="fa-IR" sz="3300" b="1" dirty="0" smtClean="0">
                <a:effectLst>
                  <a:outerShdw blurRad="38100" dist="38100" dir="2700000" algn="tl">
                    <a:srgbClr val="000000">
                      <a:alpha val="43137"/>
                    </a:srgbClr>
                  </a:outerShdw>
                </a:effectLst>
              </a:rPr>
              <a:t>که مرتکب از نظر مادی و معنوی بر آن تسلط ندارد</a:t>
            </a:r>
          </a:p>
          <a:p>
            <a:pPr algn="ctr" rtl="1">
              <a:lnSpc>
                <a:spcPct val="150000"/>
              </a:lnSpc>
              <a:buNone/>
            </a:pPr>
            <a:r>
              <a:rPr lang="fa-IR" sz="3300" b="1" dirty="0" smtClean="0">
                <a:effectLst>
                  <a:outerShdw blurRad="38100" dist="38100" dir="2700000" algn="tl">
                    <a:srgbClr val="000000">
                      <a:alpha val="43137"/>
                    </a:srgbClr>
                  </a:outerShdw>
                </a:effectLst>
              </a:rPr>
              <a:t>مثل عمل جراحی قلب توسط رزیدنت جراحی</a:t>
            </a:r>
          </a:p>
          <a:p>
            <a:pPr algn="ctr" rtl="1">
              <a:lnSpc>
                <a:spcPct val="150000"/>
              </a:lnSpc>
              <a:buNone/>
            </a:pPr>
            <a:r>
              <a:rPr lang="fa-IR" sz="3300" b="1" dirty="0" smtClean="0">
                <a:effectLst>
                  <a:outerShdw blurRad="38100" dist="38100" dir="2700000" algn="tl">
                    <a:srgbClr val="000000">
                      <a:alpha val="43137"/>
                    </a:srgbClr>
                  </a:outerShdw>
                </a:effectLst>
              </a:rPr>
              <a:t> که منجر به فوت بیمار گردد</a:t>
            </a:r>
            <a:r>
              <a:rPr lang="en-US" sz="3300" b="1" dirty="0" smtClean="0">
                <a:effectLst>
                  <a:outerShdw blurRad="38100" dist="38100" dir="2700000" algn="tl">
                    <a:srgbClr val="000000">
                      <a:alpha val="43137"/>
                    </a:srgbClr>
                  </a:outerShdw>
                </a:effectLst>
              </a:rPr>
              <a:t>.</a:t>
            </a:r>
            <a:endParaRPr lang="en-US" sz="3300" b="1" dirty="0">
              <a:effectLst>
                <a:outerShdw blurRad="38100" dist="38100" dir="2700000" algn="tl">
                  <a:srgbClr val="000000">
                    <a:alpha val="43137"/>
                  </a:srgbClr>
                </a:outerShdw>
              </a:effectLst>
            </a:endParaRPr>
          </a:p>
        </p:txBody>
      </p:sp>
      <p:sp>
        <p:nvSpPr>
          <p:cNvPr id="11" name="Slide Number Placeholder 10"/>
          <p:cNvSpPr>
            <a:spLocks noGrp="1"/>
          </p:cNvSpPr>
          <p:nvPr>
            <p:ph type="sldNum" sz="quarter" idx="12"/>
          </p:nvPr>
        </p:nvSpPr>
        <p:spPr/>
        <p:txBody>
          <a:bodyPr/>
          <a:lstStyle/>
          <a:p>
            <a:fld id="{0008BD99-BE93-41D4-BB15-3CD81A091FD9}" type="slidenum">
              <a:rPr lang="en-US" smtClean="0"/>
              <a:pPr/>
              <a:t>54</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numCol="1">
            <a:normAutofit/>
          </a:bodyPr>
          <a:lstStyle/>
          <a:p>
            <a:pPr algn="just" rtl="1">
              <a:lnSpc>
                <a:spcPct val="150000"/>
              </a:lnSpc>
              <a:buClrTx/>
              <a:buFont typeface="Wingdings" pitchFamily="2" charset="2"/>
              <a:buChar char="v"/>
            </a:pPr>
            <a:r>
              <a:rPr lang="fa-IR" sz="2200" b="1" u="sng" dirty="0" smtClean="0"/>
              <a:t> خطا در تشخیص (</a:t>
            </a:r>
            <a:r>
              <a:rPr lang="en-US" sz="2200" b="1" u="sng" dirty="0" smtClean="0"/>
              <a:t> Misdiagnosis</a:t>
            </a:r>
            <a:r>
              <a:rPr lang="fa-IR" sz="2200" b="1" u="sng" dirty="0" smtClean="0"/>
              <a:t>):</a:t>
            </a:r>
            <a:endParaRPr lang="en-US" sz="2200" b="1" u="sng" dirty="0" smtClean="0"/>
          </a:p>
          <a:p>
            <a:pPr algn="just" rtl="1">
              <a:lnSpc>
                <a:spcPct val="150000"/>
              </a:lnSpc>
              <a:buClrTx/>
              <a:buNone/>
            </a:pPr>
            <a:endParaRPr lang="fa-IR" sz="2200" b="1" u="sng" dirty="0" smtClean="0"/>
          </a:p>
          <a:p>
            <a:pPr algn="ctr" rtl="1">
              <a:lnSpc>
                <a:spcPct val="150000"/>
              </a:lnSpc>
              <a:buClrTx/>
              <a:buNone/>
            </a:pPr>
            <a:r>
              <a:rPr lang="fa-IR" sz="2200" dirty="0" smtClean="0"/>
              <a:t> </a:t>
            </a:r>
            <a:r>
              <a:rPr lang="fa-IR" sz="2800" b="1" dirty="0" smtClean="0">
                <a:effectLst>
                  <a:outerShdw blurRad="38100" dist="38100" dir="2700000" algn="tl">
                    <a:srgbClr val="000000">
                      <a:alpha val="43137"/>
                    </a:srgbClr>
                  </a:outerShdw>
                </a:effectLst>
              </a:rPr>
              <a:t>اگر پزشک در تشخیص بیماری از روشهای قابل دسترس و پذیرفته شده و استاندارد علمی استفاده نکند خطا کار است.</a:t>
            </a:r>
          </a:p>
        </p:txBody>
      </p:sp>
      <p:sp>
        <p:nvSpPr>
          <p:cNvPr id="11" name="Slide Number Placeholder 10"/>
          <p:cNvSpPr>
            <a:spLocks noGrp="1"/>
          </p:cNvSpPr>
          <p:nvPr>
            <p:ph type="sldNum" sz="quarter" idx="12"/>
          </p:nvPr>
        </p:nvSpPr>
        <p:spPr/>
        <p:txBody>
          <a:bodyPr/>
          <a:lstStyle/>
          <a:p>
            <a:fld id="{0008BD99-BE93-41D4-BB15-3CD81A091FD9}" type="slidenum">
              <a:rPr lang="en-US" smtClean="0"/>
              <a:pPr/>
              <a:t>55</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just" rtl="1">
              <a:lnSpc>
                <a:spcPct val="150000"/>
              </a:lnSpc>
              <a:buClrTx/>
              <a:buFont typeface="Wingdings" pitchFamily="2" charset="2"/>
              <a:buChar char="v"/>
            </a:pPr>
            <a:r>
              <a:rPr lang="fa-IR" sz="2200" b="1" u="sng" dirty="0" smtClean="0"/>
              <a:t> تبصره 3 ماده 295: </a:t>
            </a:r>
            <a:endParaRPr lang="en-US" sz="2200" b="1" u="sng" dirty="0" smtClean="0"/>
          </a:p>
          <a:p>
            <a:pPr algn="just" rtl="1">
              <a:lnSpc>
                <a:spcPct val="150000"/>
              </a:lnSpc>
              <a:buClrTx/>
              <a:buNone/>
            </a:pPr>
            <a:endParaRPr lang="fa-IR" sz="2200" b="1" u="sng" dirty="0" smtClean="0"/>
          </a:p>
          <a:p>
            <a:pPr algn="ctr" rtl="1">
              <a:lnSpc>
                <a:spcPct val="150000"/>
              </a:lnSpc>
              <a:buClrTx/>
              <a:buNone/>
            </a:pPr>
            <a:r>
              <a:rPr lang="fa-IR" sz="2800" b="1" dirty="0" smtClean="0">
                <a:effectLst>
                  <a:outerShdw blurRad="38100" dist="38100" dir="2700000" algn="tl">
                    <a:srgbClr val="000000">
                      <a:alpha val="43137"/>
                    </a:srgbClr>
                  </a:outerShdw>
                </a:effectLst>
              </a:rPr>
              <a:t> هرگاه بر اثر عدم رعایت مقررات مربوط به امری قتل و یا ضرب و جرح واقع شود به نحوی که اگر آن مقررات رعایت می شد حادثه ای اتفاق نمی افتاد ،قتل و یا ضرب و یا جرح در حکم شبه عمد خواهد بود.</a:t>
            </a:r>
            <a:endParaRPr lang="en-US" sz="2800" b="1" dirty="0">
              <a:effectLst>
                <a:outerShdw blurRad="38100" dist="38100" dir="2700000" algn="tl">
                  <a:srgbClr val="000000">
                    <a:alpha val="43137"/>
                  </a:srgbClr>
                </a:outerShdw>
              </a:effectLst>
            </a:endParaRPr>
          </a:p>
        </p:txBody>
      </p:sp>
      <p:sp>
        <p:nvSpPr>
          <p:cNvPr id="11" name="Slide Number Placeholder 10"/>
          <p:cNvSpPr>
            <a:spLocks noGrp="1"/>
          </p:cNvSpPr>
          <p:nvPr>
            <p:ph type="sldNum" sz="quarter" idx="12"/>
          </p:nvPr>
        </p:nvSpPr>
        <p:spPr/>
        <p:txBody>
          <a:bodyPr/>
          <a:lstStyle/>
          <a:p>
            <a:fld id="{0008BD99-BE93-41D4-BB15-3CD81A091FD9}" type="slidenum">
              <a:rPr lang="en-US" smtClean="0"/>
              <a:pPr/>
              <a:t>56</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pPr algn="ctr" rtl="1">
              <a:lnSpc>
                <a:spcPct val="150000"/>
              </a:lnSpc>
              <a:buClrTx/>
              <a:buNone/>
            </a:pPr>
            <a:endParaRPr lang="en-US" sz="3300" b="1" dirty="0" smtClean="0"/>
          </a:p>
          <a:p>
            <a:pPr algn="ctr" rtl="1">
              <a:lnSpc>
                <a:spcPct val="150000"/>
              </a:lnSpc>
              <a:buClrTx/>
              <a:buNone/>
            </a:pPr>
            <a:r>
              <a:rPr lang="fa-IR" sz="3600" b="1" dirty="0" smtClean="0">
                <a:effectLst>
                  <a:outerShdw blurRad="38100" dist="38100" dir="2700000" algn="tl">
                    <a:srgbClr val="000000">
                      <a:alpha val="43137"/>
                    </a:srgbClr>
                  </a:outerShdw>
                </a:effectLst>
              </a:rPr>
              <a:t>عدم رعایت نظامات دولتی</a:t>
            </a:r>
          </a:p>
          <a:p>
            <a:pPr algn="ctr" rtl="1">
              <a:lnSpc>
                <a:spcPct val="150000"/>
              </a:lnSpc>
              <a:buClrTx/>
              <a:buNone/>
            </a:pPr>
            <a:r>
              <a:rPr lang="fa-IR" sz="3600" b="1" dirty="0" smtClean="0">
                <a:effectLst>
                  <a:outerShdw blurRad="38100" dist="38100" dir="2700000" algn="tl">
                    <a:srgbClr val="000000">
                      <a:alpha val="43137"/>
                    </a:srgbClr>
                  </a:outerShdw>
                </a:effectLst>
              </a:rPr>
              <a:t> منجر به محکومیت کیفری و همچنین</a:t>
            </a:r>
          </a:p>
          <a:p>
            <a:pPr algn="ctr" rtl="1">
              <a:lnSpc>
                <a:spcPct val="150000"/>
              </a:lnSpc>
              <a:buClrTx/>
              <a:buNone/>
            </a:pPr>
            <a:r>
              <a:rPr lang="fa-IR" sz="3600" b="1" dirty="0" smtClean="0">
                <a:effectLst>
                  <a:outerShdw blurRad="38100" dist="38100" dir="2700000" algn="tl">
                    <a:srgbClr val="000000">
                      <a:alpha val="43137"/>
                    </a:srgbClr>
                  </a:outerShdw>
                </a:effectLst>
              </a:rPr>
              <a:t> تنبیه انضباطی پزشکان و صاحبان حرف</a:t>
            </a:r>
          </a:p>
          <a:p>
            <a:pPr algn="ctr" rtl="1">
              <a:lnSpc>
                <a:spcPct val="150000"/>
              </a:lnSpc>
              <a:buClrTx/>
              <a:buNone/>
            </a:pPr>
            <a:r>
              <a:rPr lang="fa-IR" sz="3600" b="1" dirty="0" smtClean="0">
                <a:effectLst>
                  <a:outerShdw blurRad="38100" dist="38100" dir="2700000" algn="tl">
                    <a:srgbClr val="000000">
                      <a:alpha val="43137"/>
                    </a:srgbClr>
                  </a:outerShdw>
                </a:effectLst>
              </a:rPr>
              <a:t> وابسته می گردد</a:t>
            </a:r>
            <a:r>
              <a:rPr lang="en-US" sz="3600" b="1" dirty="0" smtClean="0">
                <a:effectLst>
                  <a:outerShdw blurRad="38100" dist="38100" dir="2700000" algn="tl">
                    <a:srgbClr val="000000">
                      <a:alpha val="43137"/>
                    </a:srgbClr>
                  </a:outerShdw>
                </a:effectLst>
              </a:rPr>
              <a:t>.</a:t>
            </a:r>
            <a:endParaRPr lang="en-US" sz="3600" b="1" dirty="0">
              <a:effectLst>
                <a:outerShdw blurRad="38100" dist="38100" dir="2700000" algn="tl">
                  <a:srgbClr val="000000">
                    <a:alpha val="43137"/>
                  </a:srgbClr>
                </a:outerShdw>
              </a:effectLst>
            </a:endParaRPr>
          </a:p>
        </p:txBody>
      </p:sp>
      <p:sp>
        <p:nvSpPr>
          <p:cNvPr id="11" name="Slide Number Placeholder 10"/>
          <p:cNvSpPr>
            <a:spLocks noGrp="1"/>
          </p:cNvSpPr>
          <p:nvPr>
            <p:ph type="sldNum" sz="quarter" idx="12"/>
          </p:nvPr>
        </p:nvSpPr>
        <p:spPr/>
        <p:txBody>
          <a:bodyPr/>
          <a:lstStyle/>
          <a:p>
            <a:fld id="{0008BD99-BE93-41D4-BB15-3CD81A091FD9}" type="slidenum">
              <a:rPr lang="en-US" smtClean="0"/>
              <a:pPr/>
              <a:t>57</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r" rtl="1">
              <a:lnSpc>
                <a:spcPct val="150000"/>
              </a:lnSpc>
              <a:buClrTx/>
              <a:buFont typeface="Wingdings" pitchFamily="2" charset="2"/>
              <a:buChar char="v"/>
            </a:pPr>
            <a:r>
              <a:rPr lang="fa-IR" sz="2200" b="1" u="sng" dirty="0" smtClean="0"/>
              <a:t> مثال عدم رعایت نظامات دولتی:</a:t>
            </a:r>
          </a:p>
          <a:p>
            <a:pPr marL="457200" indent="-457200" algn="r" rtl="1">
              <a:lnSpc>
                <a:spcPct val="150000"/>
              </a:lnSpc>
              <a:buClrTx/>
              <a:buFont typeface="+mj-lt"/>
              <a:buAutoNum type="arabicPeriod"/>
            </a:pPr>
            <a:r>
              <a:rPr lang="fa-IR" sz="2800" b="1" dirty="0" smtClean="0"/>
              <a:t> مراجعه بیمار و بستری نکردن غیر موجه او</a:t>
            </a:r>
            <a:r>
              <a:rPr lang="en-US" sz="2800" b="1" dirty="0" smtClean="0"/>
              <a:t>.</a:t>
            </a:r>
            <a:endParaRPr lang="fa-IR" sz="2800" b="1" dirty="0" smtClean="0"/>
          </a:p>
          <a:p>
            <a:pPr marL="457200" indent="-457200" algn="r" rtl="1">
              <a:lnSpc>
                <a:spcPct val="150000"/>
              </a:lnSpc>
              <a:buClrTx/>
              <a:buFont typeface="+mj-lt"/>
              <a:buAutoNum type="arabicPeriod"/>
            </a:pPr>
            <a:r>
              <a:rPr lang="fa-IR" sz="2800" b="1" dirty="0" smtClean="0"/>
              <a:t> جراحی غیر اورژانس بدون اخذ رضایت از بیمار</a:t>
            </a:r>
            <a:r>
              <a:rPr lang="en-US" sz="2800" b="1" dirty="0" smtClean="0"/>
              <a:t>.</a:t>
            </a:r>
            <a:endParaRPr lang="en-US" sz="2800" b="1" dirty="0"/>
          </a:p>
        </p:txBody>
      </p:sp>
      <p:sp>
        <p:nvSpPr>
          <p:cNvPr id="11" name="Slide Number Placeholder 10"/>
          <p:cNvSpPr>
            <a:spLocks noGrp="1"/>
          </p:cNvSpPr>
          <p:nvPr>
            <p:ph type="sldNum" sz="quarter" idx="12"/>
          </p:nvPr>
        </p:nvSpPr>
        <p:spPr/>
        <p:txBody>
          <a:bodyPr/>
          <a:lstStyle/>
          <a:p>
            <a:fld id="{0008BD99-BE93-41D4-BB15-3CD81A091FD9}" type="slidenum">
              <a:rPr lang="en-US" smtClean="0"/>
              <a:pPr/>
              <a:t>58</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r" rtl="1">
              <a:lnSpc>
                <a:spcPct val="150000"/>
              </a:lnSpc>
              <a:buClrTx/>
              <a:buFont typeface="Wingdings" pitchFamily="2" charset="2"/>
              <a:buChar char="v"/>
            </a:pPr>
            <a:r>
              <a:rPr lang="fa-IR" sz="2200" b="1" u="sng" dirty="0" smtClean="0"/>
              <a:t> سوء رفتار حرفه ای:</a:t>
            </a:r>
          </a:p>
          <a:p>
            <a:pPr algn="just" rtl="1">
              <a:lnSpc>
                <a:spcPct val="150000"/>
              </a:lnSpc>
              <a:buClrTx/>
              <a:buNone/>
            </a:pPr>
            <a:r>
              <a:rPr lang="fa-IR" sz="2200" dirty="0" smtClean="0"/>
              <a:t> </a:t>
            </a:r>
            <a:r>
              <a:rPr lang="fa-IR" sz="2200" b="1" dirty="0" smtClean="0"/>
              <a:t>تخلفات پزشکی است که همراه با قصور نیست و نتیجه عدم رعایت اخلاق و مقررات پزشکی است که در آن کوتاهی در مسئولیت و آسیب به  بیمار وجود ندارد.</a:t>
            </a:r>
          </a:p>
          <a:p>
            <a:pPr algn="just" rtl="1">
              <a:lnSpc>
                <a:spcPct val="150000"/>
              </a:lnSpc>
              <a:buClrTx/>
              <a:buNone/>
            </a:pPr>
            <a:r>
              <a:rPr lang="fa-IR" sz="2200" b="1" dirty="0" smtClean="0"/>
              <a:t>رسیدگی اینگونه تخلفات تحت نظر نظام پزشکی و یا تعذیرات حکومتی انجام می شود و مجازات آن تذکر ،توبیخ و یا ثبت در پرونده و ... می باشد.</a:t>
            </a:r>
          </a:p>
        </p:txBody>
      </p:sp>
      <p:sp>
        <p:nvSpPr>
          <p:cNvPr id="11" name="Slide Number Placeholder 10"/>
          <p:cNvSpPr>
            <a:spLocks noGrp="1"/>
          </p:cNvSpPr>
          <p:nvPr>
            <p:ph type="sldNum" sz="quarter" idx="12"/>
          </p:nvPr>
        </p:nvSpPr>
        <p:spPr/>
        <p:txBody>
          <a:bodyPr/>
          <a:lstStyle/>
          <a:p>
            <a:fld id="{0008BD99-BE93-41D4-BB15-3CD81A091FD9}" type="slidenum">
              <a:rPr lang="en-US" smtClean="0"/>
              <a:pPr/>
              <a:t>59</a:t>
            </a:fld>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008BD99-BE93-41D4-BB15-3CD81A091FD9}" type="slidenum">
              <a:rPr lang="en-US" smtClean="0"/>
              <a:pPr/>
              <a:t>6</a:t>
            </a:fld>
            <a:endParaRPr lang="en-US" dirty="0"/>
          </a:p>
        </p:txBody>
      </p:sp>
      <p:pic>
        <p:nvPicPr>
          <p:cNvPr id="5" name="Picture 2"/>
          <p:cNvPicPr>
            <a:picLocks noGrp="1" noChangeAspect="1" noChangeArrowheads="1"/>
          </p:cNvPicPr>
          <p:nvPr>
            <p:ph sz="quarter" idx="1"/>
          </p:nvPr>
        </p:nvPicPr>
        <p:blipFill>
          <a:blip r:embed="rId2"/>
          <a:srcRect/>
          <a:stretch>
            <a:fillRect/>
          </a:stretch>
        </p:blipFill>
        <p:spPr bwMode="auto">
          <a:xfrm>
            <a:off x="2714612" y="1500174"/>
            <a:ext cx="3786213" cy="4786345"/>
          </a:xfrm>
          <a:prstGeom prst="rect">
            <a:avLst/>
          </a:prstGeom>
          <a:ln>
            <a:noFill/>
          </a:ln>
          <a:effectLst>
            <a:outerShdw blurRad="292100" dist="139700" dir="2700000" algn="tl" rotWithShape="0">
              <a:srgbClr val="333333">
                <a:alpha val="65000"/>
              </a:srgbClr>
            </a:outerShdw>
          </a:effectLst>
        </p:spPr>
      </p:pic>
      <p:pic>
        <p:nvPicPr>
          <p:cNvPr id="6" name="Picture 5" descr="81345662-6007646.jpg"/>
          <p:cNvPicPr>
            <a:picLocks noChangeAspect="1"/>
          </p:cNvPicPr>
          <p:nvPr/>
        </p:nvPicPr>
        <p:blipFill>
          <a:blip r:embed="rId3"/>
          <a:stretch>
            <a:fillRect/>
          </a:stretch>
        </p:blipFill>
        <p:spPr>
          <a:xfrm>
            <a:off x="214282" y="285728"/>
            <a:ext cx="1071570" cy="928694"/>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just" rtl="1">
              <a:lnSpc>
                <a:spcPct val="150000"/>
              </a:lnSpc>
              <a:buClrTx/>
              <a:buFont typeface="Wingdings" pitchFamily="2" charset="2"/>
              <a:buChar char="v"/>
            </a:pPr>
            <a:r>
              <a:rPr lang="fa-IR" sz="2200" b="1" u="sng" dirty="0" smtClean="0"/>
              <a:t> مثالی برای قصور:</a:t>
            </a:r>
          </a:p>
          <a:p>
            <a:pPr algn="just" rtl="1">
              <a:lnSpc>
                <a:spcPct val="150000"/>
              </a:lnSpc>
              <a:buClrTx/>
              <a:buNone/>
            </a:pPr>
            <a:r>
              <a:rPr lang="fa-IR" sz="2200" u="sng" dirty="0" smtClean="0"/>
              <a:t>شرح حال </a:t>
            </a:r>
            <a:r>
              <a:rPr lang="fa-IR" sz="2200" b="1" dirty="0" smtClean="0"/>
              <a:t>: پیرمردی که سابقه دیابت داشته با اتومبیل تصادف می کند و دچار پارگی شریان ران و خونریزی می شود و به بیمارستان </a:t>
            </a:r>
            <a:r>
              <a:rPr lang="en-US" sz="2200" b="1" dirty="0" smtClean="0"/>
              <a:t>A</a:t>
            </a:r>
            <a:r>
              <a:rPr lang="fa-IR" sz="2200" b="1" dirty="0" smtClean="0"/>
              <a:t> منتقل می شود. پزشک کشیک هیچگونه اقدامی جهت جلوگیری از خونریزی و رفع حالت نیمه شوک نمیکند و بیمار را با وسیله نقلیه متفرقه به بیمارستان </a:t>
            </a:r>
            <a:r>
              <a:rPr lang="en-US" sz="2200" b="1" dirty="0" smtClean="0"/>
              <a:t> B</a:t>
            </a:r>
            <a:r>
              <a:rPr lang="fa-IR" sz="2200" b="1" dirty="0" smtClean="0"/>
              <a:t> راهنمایی میکند. بیمار در بیمارستان </a:t>
            </a:r>
            <a:r>
              <a:rPr lang="en-US" sz="2200" b="1" dirty="0" smtClean="0"/>
              <a:t>B </a:t>
            </a:r>
            <a:r>
              <a:rPr lang="fa-IR" sz="2200" b="1" dirty="0" smtClean="0"/>
              <a:t> در حالت نیمه شوک به اطاق عمل منتقل و اقدامات جراحی صورت میگیرد .جراح به علت عدم مهارت در تکنیک جراحی عروق ،هموستاز(جلوگیری از خونریزی) را به خوبی انجام نمی دهد و خونریزی ادامه پیدا می کند .</a:t>
            </a:r>
          </a:p>
        </p:txBody>
      </p:sp>
      <p:sp>
        <p:nvSpPr>
          <p:cNvPr id="11" name="Slide Number Placeholder 10"/>
          <p:cNvSpPr>
            <a:spLocks noGrp="1"/>
          </p:cNvSpPr>
          <p:nvPr>
            <p:ph type="sldNum" sz="quarter" idx="12"/>
          </p:nvPr>
        </p:nvSpPr>
        <p:spPr/>
        <p:txBody>
          <a:bodyPr/>
          <a:lstStyle/>
          <a:p>
            <a:fld id="{0008BD99-BE93-41D4-BB15-3CD81A091FD9}" type="slidenum">
              <a:rPr lang="en-US" smtClean="0"/>
              <a:pPr/>
              <a:t>60</a:t>
            </a:fld>
            <a:endParaRPr lang="en-US" dirty="0"/>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008BD99-BE93-41D4-BB15-3CD81A091FD9}" type="slidenum">
              <a:rPr lang="en-US" smtClean="0"/>
              <a:pPr/>
              <a:t>61</a:t>
            </a:fld>
            <a:endParaRPr lang="en-US" dirty="0"/>
          </a:p>
        </p:txBody>
      </p:sp>
      <p:sp>
        <p:nvSpPr>
          <p:cNvPr id="4" name="Content Placeholder 3"/>
          <p:cNvSpPr>
            <a:spLocks noGrp="1"/>
          </p:cNvSpPr>
          <p:nvPr>
            <p:ph sz="quarter" idx="1"/>
          </p:nvPr>
        </p:nvSpPr>
        <p:spPr/>
        <p:txBody>
          <a:bodyPr>
            <a:normAutofit/>
          </a:bodyPr>
          <a:lstStyle/>
          <a:p>
            <a:pPr algn="just" rtl="1">
              <a:lnSpc>
                <a:spcPct val="150000"/>
              </a:lnSpc>
              <a:buNone/>
            </a:pPr>
            <a:r>
              <a:rPr lang="fa-IR" sz="2200" b="1" dirty="0" smtClean="0"/>
              <a:t>بیهوشی دهنده نیاز خون را به موقع اعلام نمیکند و بیمارستان نیز در تهیه خون امکانات ندارد و در اطاق عمل سرم کافی و داروی بالا برنده فشار خون موجود نبوده است .بیمار بعلت سقوط فشار خون دچار هیپوکسی و اغماء شده وفوت میکند. جسد به سازمان پزشکی قانونی منتقل و معاینه و کالبد گشائی می شود .در کالبد گشائی علائم سقوط فشار خون و عوارض هیپوکسیک آن در ارگانهای حساس(مغز،قلب،ریه،کلیه ،کبد)دیده میشود و در آزمایشگاه آسیب شناسی آن را تأیید میکند و علت مرگ شوک هیپوولمیک و عوارض مغزی ناشی از آن تعیین می گردد.</a:t>
            </a:r>
            <a:endParaRPr lang="en-US" sz="2200" b="1" dirty="0"/>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20000"/>
          </a:bodyPr>
          <a:lstStyle/>
          <a:p>
            <a:pPr algn="r" rtl="1">
              <a:lnSpc>
                <a:spcPct val="150000"/>
              </a:lnSpc>
              <a:buClrTx/>
              <a:buFont typeface="Wingdings" pitchFamily="2" charset="2"/>
              <a:buChar char="v"/>
            </a:pPr>
            <a:r>
              <a:rPr lang="fa-IR" sz="2200" b="1" u="sng" dirty="0" smtClean="0"/>
              <a:t> چرا شکایات از پزشکان و تیم درمانی رو به افزایش است؟</a:t>
            </a:r>
          </a:p>
          <a:p>
            <a:pPr marL="457200" indent="-457200" algn="r" rtl="1">
              <a:lnSpc>
                <a:spcPct val="150000"/>
              </a:lnSpc>
              <a:buClrTx/>
              <a:buFont typeface="+mj-lt"/>
              <a:buAutoNum type="arabicPeriod"/>
            </a:pPr>
            <a:r>
              <a:rPr lang="fa-IR" sz="2200" dirty="0" smtClean="0"/>
              <a:t> </a:t>
            </a:r>
            <a:r>
              <a:rPr lang="fa-IR" sz="2400" b="1" dirty="0" smtClean="0"/>
              <a:t>از دست رفتن اعتماد عمومی به حرفه پزشکی</a:t>
            </a:r>
          </a:p>
          <a:p>
            <a:pPr marL="457200" indent="-457200" algn="r" rtl="1">
              <a:lnSpc>
                <a:spcPct val="150000"/>
              </a:lnSpc>
              <a:buClrTx/>
              <a:buFont typeface="+mj-lt"/>
              <a:buAutoNum type="arabicPeriod"/>
            </a:pPr>
            <a:r>
              <a:rPr lang="fa-IR" sz="2400" b="1" dirty="0" smtClean="0"/>
              <a:t> افزایش هزینه درمان</a:t>
            </a:r>
          </a:p>
          <a:p>
            <a:pPr marL="457200" indent="-457200" algn="r" rtl="1">
              <a:lnSpc>
                <a:spcPct val="150000"/>
              </a:lnSpc>
              <a:buClrTx/>
              <a:buFont typeface="+mj-lt"/>
              <a:buAutoNum type="arabicPeriod"/>
            </a:pPr>
            <a:r>
              <a:rPr lang="fa-IR" sz="2400" b="1" dirty="0" smtClean="0"/>
              <a:t> بالا رفتن انتظارات مردم و فشار همکاران</a:t>
            </a:r>
          </a:p>
          <a:p>
            <a:pPr marL="457200" indent="-457200" algn="r" rtl="1">
              <a:lnSpc>
                <a:spcPct val="150000"/>
              </a:lnSpc>
              <a:buClrTx/>
              <a:buFont typeface="+mj-lt"/>
              <a:buAutoNum type="arabicPeriod"/>
            </a:pPr>
            <a:r>
              <a:rPr lang="fa-IR" sz="2400" b="1" dirty="0" smtClean="0"/>
              <a:t> عدم تفهیم  </a:t>
            </a:r>
            <a:r>
              <a:rPr lang="en-US" sz="2400" b="1" dirty="0" smtClean="0"/>
              <a:t>Lack of understanding</a:t>
            </a:r>
            <a:r>
              <a:rPr lang="fa-IR" sz="2400" b="1" dirty="0" smtClean="0"/>
              <a:t> (عدم درک صحیح بیمار از روند درمان)</a:t>
            </a:r>
          </a:p>
          <a:p>
            <a:pPr marL="457200" indent="-457200" algn="r" rtl="1">
              <a:lnSpc>
                <a:spcPct val="150000"/>
              </a:lnSpc>
              <a:buClrTx/>
              <a:buFont typeface="+mj-lt"/>
              <a:buAutoNum type="arabicPeriod"/>
            </a:pPr>
            <a:r>
              <a:rPr lang="fa-IR" sz="2400" b="1" dirty="0" smtClean="0"/>
              <a:t> پاسخ هیجانی به نتیجه درمان ناموفق و یا غیر منتظره (</a:t>
            </a:r>
            <a:r>
              <a:rPr lang="en-US" sz="2400" b="1" dirty="0" smtClean="0"/>
              <a:t>Emotional response</a:t>
            </a:r>
            <a:r>
              <a:rPr lang="fa-IR" sz="2400" b="1" dirty="0" smtClean="0"/>
              <a:t>)</a:t>
            </a:r>
          </a:p>
          <a:p>
            <a:pPr marL="457200" indent="-457200" algn="r" rtl="1">
              <a:lnSpc>
                <a:spcPct val="150000"/>
              </a:lnSpc>
              <a:buClrTx/>
              <a:buFont typeface="+mj-lt"/>
              <a:buAutoNum type="arabicPeriod"/>
            </a:pPr>
            <a:r>
              <a:rPr lang="fa-IR" sz="2400" b="1" dirty="0" smtClean="0"/>
              <a:t> قصور واقعی(</a:t>
            </a:r>
            <a:r>
              <a:rPr lang="en-US" sz="2400" b="1" dirty="0" smtClean="0"/>
              <a:t> Malpractice</a:t>
            </a:r>
            <a:r>
              <a:rPr lang="fa-IR" sz="2400" b="1" dirty="0" smtClean="0"/>
              <a:t>)</a:t>
            </a:r>
            <a:endParaRPr lang="en-US" sz="2400" b="1" dirty="0"/>
          </a:p>
        </p:txBody>
      </p:sp>
      <p:sp>
        <p:nvSpPr>
          <p:cNvPr id="11" name="Slide Number Placeholder 10"/>
          <p:cNvSpPr>
            <a:spLocks noGrp="1"/>
          </p:cNvSpPr>
          <p:nvPr>
            <p:ph type="sldNum" sz="quarter" idx="12"/>
          </p:nvPr>
        </p:nvSpPr>
        <p:spPr/>
        <p:txBody>
          <a:bodyPr/>
          <a:lstStyle/>
          <a:p>
            <a:fld id="{0008BD99-BE93-41D4-BB15-3CD81A091FD9}" type="slidenum">
              <a:rPr lang="en-US" smtClean="0"/>
              <a:pPr/>
              <a:t>62</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3">
                                            <p:txEl>
                                              <p:pRg st="4" end="4"/>
                                            </p:txEl>
                                          </p:spTgt>
                                        </p:tgtEl>
                                      </p:cBhvr>
                                    </p:animEffect>
                                  </p:childTnLst>
                                </p:cTn>
                              </p:par>
                              <p:par>
                                <p:cTn id="25" presetID="53"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9" dur="500"/>
                                        <p:tgtEl>
                                          <p:spTgt spid="3">
                                            <p:txEl>
                                              <p:pRg st="5" end="5"/>
                                            </p:txEl>
                                          </p:spTgt>
                                        </p:tgtEl>
                                      </p:cBhvr>
                                    </p:animEffect>
                                  </p:childTnLst>
                                </p:cTn>
                              </p:par>
                              <p:par>
                                <p:cTn id="30" presetID="53" presetClass="entr" presetSubtype="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p:cTn id="3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r" rtl="1">
              <a:lnSpc>
                <a:spcPct val="150000"/>
              </a:lnSpc>
              <a:buClrTx/>
              <a:buFont typeface="Wingdings" pitchFamily="2" charset="2"/>
              <a:buChar char="v"/>
            </a:pPr>
            <a:r>
              <a:rPr lang="fa-IR" sz="2200" b="1" u="sng" dirty="0" smtClean="0"/>
              <a:t> راه های پیشگیری از شکایات:</a:t>
            </a:r>
          </a:p>
          <a:p>
            <a:pPr marL="457200" indent="-457200" algn="r" rtl="1">
              <a:lnSpc>
                <a:spcPct val="150000"/>
              </a:lnSpc>
              <a:buClrTx/>
              <a:buFont typeface="+mj-lt"/>
              <a:buAutoNum type="arabicPeriod"/>
            </a:pPr>
            <a:r>
              <a:rPr lang="fa-IR" sz="2200" dirty="0" smtClean="0"/>
              <a:t> </a:t>
            </a:r>
            <a:r>
              <a:rPr lang="fa-IR" sz="2800" b="1" dirty="0" smtClean="0"/>
              <a:t>اقدامات پزشکی مناسب</a:t>
            </a:r>
          </a:p>
          <a:p>
            <a:pPr marL="457200" indent="-457200" algn="r" rtl="1">
              <a:lnSpc>
                <a:spcPct val="150000"/>
              </a:lnSpc>
              <a:buClrTx/>
              <a:buFont typeface="+mj-lt"/>
              <a:buAutoNum type="arabicPeriod"/>
            </a:pPr>
            <a:r>
              <a:rPr lang="fa-IR" sz="2800" b="1" dirty="0" smtClean="0"/>
              <a:t> مستند سازی مطلوب</a:t>
            </a:r>
          </a:p>
          <a:p>
            <a:pPr marL="457200" indent="-457200" algn="r" rtl="1">
              <a:lnSpc>
                <a:spcPct val="150000"/>
              </a:lnSpc>
              <a:buClrTx/>
              <a:buFont typeface="+mj-lt"/>
              <a:buAutoNum type="arabicPeriod"/>
            </a:pPr>
            <a:r>
              <a:rPr lang="fa-IR" sz="2800" b="1" dirty="0" smtClean="0"/>
              <a:t> طب انسان دوستانه</a:t>
            </a:r>
          </a:p>
          <a:p>
            <a:pPr marL="457200" indent="-457200" algn="r" rtl="1">
              <a:lnSpc>
                <a:spcPct val="150000"/>
              </a:lnSpc>
              <a:buClrTx/>
              <a:buFont typeface="+mj-lt"/>
              <a:buAutoNum type="arabicPeriod"/>
            </a:pPr>
            <a:r>
              <a:rPr lang="fa-IR" sz="2800" b="1" dirty="0" smtClean="0"/>
              <a:t> رضایت آگاهانه</a:t>
            </a:r>
            <a:endParaRPr lang="en-US" sz="2800" b="1" dirty="0"/>
          </a:p>
        </p:txBody>
      </p:sp>
      <p:sp>
        <p:nvSpPr>
          <p:cNvPr id="11" name="Slide Number Placeholder 10"/>
          <p:cNvSpPr>
            <a:spLocks noGrp="1"/>
          </p:cNvSpPr>
          <p:nvPr>
            <p:ph type="sldNum" sz="quarter" idx="12"/>
          </p:nvPr>
        </p:nvSpPr>
        <p:spPr/>
        <p:txBody>
          <a:bodyPr/>
          <a:lstStyle/>
          <a:p>
            <a:fld id="{0008BD99-BE93-41D4-BB15-3CD81A091FD9}" type="slidenum">
              <a:rPr lang="en-US" smtClean="0"/>
              <a:pPr/>
              <a:t>63</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r" rtl="1">
              <a:lnSpc>
                <a:spcPct val="150000"/>
              </a:lnSpc>
              <a:buClrTx/>
              <a:buFont typeface="Wingdings" pitchFamily="2" charset="2"/>
              <a:buChar char="v"/>
            </a:pPr>
            <a:r>
              <a:rPr lang="fa-IR" sz="2200" b="1" u="sng" dirty="0" smtClean="0"/>
              <a:t> برای پیشگیری از قصور اقدامات زیر لازم است:</a:t>
            </a:r>
          </a:p>
          <a:p>
            <a:pPr marL="457200" indent="-457200" algn="r" rtl="1">
              <a:lnSpc>
                <a:spcPct val="150000"/>
              </a:lnSpc>
              <a:buClrTx/>
              <a:buFont typeface="+mj-lt"/>
              <a:buAutoNum type="arabicPeriod"/>
            </a:pPr>
            <a:r>
              <a:rPr lang="fa-IR" sz="2200" dirty="0" smtClean="0"/>
              <a:t> </a:t>
            </a:r>
            <a:r>
              <a:rPr lang="fa-IR" sz="2800" b="1" dirty="0" smtClean="0"/>
              <a:t>ارتباط صحیح و مناسب با بیمار</a:t>
            </a:r>
            <a:r>
              <a:rPr lang="en-US" sz="2800" b="1" dirty="0" smtClean="0"/>
              <a:t>.</a:t>
            </a:r>
            <a:endParaRPr lang="fa-IR" sz="2800" b="1" dirty="0" smtClean="0"/>
          </a:p>
          <a:p>
            <a:pPr marL="457200" indent="-457200" algn="r" rtl="1">
              <a:lnSpc>
                <a:spcPct val="150000"/>
              </a:lnSpc>
              <a:buClrTx/>
              <a:buFont typeface="+mj-lt"/>
              <a:buAutoNum type="arabicPeriod"/>
            </a:pPr>
            <a:r>
              <a:rPr lang="fa-IR" sz="2800" b="1" dirty="0" smtClean="0"/>
              <a:t> داشتن مدرک قابل استناد از مکاتبات و مذاکرات فی مابین</a:t>
            </a:r>
            <a:r>
              <a:rPr lang="en-US" sz="2800" b="1" dirty="0" smtClean="0"/>
              <a:t>.</a:t>
            </a:r>
            <a:endParaRPr lang="fa-IR" sz="2800" b="1" dirty="0" smtClean="0"/>
          </a:p>
          <a:p>
            <a:pPr marL="457200" indent="-457200" algn="r" rtl="1">
              <a:lnSpc>
                <a:spcPct val="150000"/>
              </a:lnSpc>
              <a:buClrTx/>
              <a:buFont typeface="+mj-lt"/>
              <a:buAutoNum type="arabicPeriod"/>
            </a:pPr>
            <a:r>
              <a:rPr lang="fa-IR" sz="2800" b="1" dirty="0" smtClean="0"/>
              <a:t> آگاهی و آمادگی از احتمال طرح دعوی قصور</a:t>
            </a:r>
            <a:r>
              <a:rPr lang="en-US" sz="2800" b="1" dirty="0" smtClean="0"/>
              <a:t>.</a:t>
            </a:r>
            <a:endParaRPr lang="fa-IR" sz="2800" b="1" dirty="0" smtClean="0"/>
          </a:p>
          <a:p>
            <a:pPr marL="457200" indent="-457200" algn="r" rtl="1">
              <a:lnSpc>
                <a:spcPct val="150000"/>
              </a:lnSpc>
              <a:buClrTx/>
              <a:buFont typeface="+mj-lt"/>
              <a:buAutoNum type="arabicPeriod"/>
            </a:pPr>
            <a:r>
              <a:rPr lang="fa-IR" sz="2800" b="1" dirty="0" smtClean="0"/>
              <a:t> برای درمان بیمار یک تیم پزشکی تشکیل بدهید</a:t>
            </a:r>
            <a:r>
              <a:rPr lang="en-US" sz="2800" b="1" dirty="0" smtClean="0"/>
              <a:t>.</a:t>
            </a:r>
            <a:endParaRPr lang="en-US" sz="2800" b="1" dirty="0"/>
          </a:p>
        </p:txBody>
      </p:sp>
      <p:sp>
        <p:nvSpPr>
          <p:cNvPr id="11" name="Slide Number Placeholder 10"/>
          <p:cNvSpPr>
            <a:spLocks noGrp="1"/>
          </p:cNvSpPr>
          <p:nvPr>
            <p:ph type="sldNum" sz="quarter" idx="12"/>
          </p:nvPr>
        </p:nvSpPr>
        <p:spPr/>
        <p:txBody>
          <a:bodyPr/>
          <a:lstStyle/>
          <a:p>
            <a:fld id="{0008BD99-BE93-41D4-BB15-3CD81A091FD9}" type="slidenum">
              <a:rPr lang="en-US" smtClean="0"/>
              <a:pPr/>
              <a:t>64</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r" rtl="1">
              <a:lnSpc>
                <a:spcPct val="150000"/>
              </a:lnSpc>
              <a:buClrTx/>
              <a:buFont typeface="Wingdings" pitchFamily="2" charset="2"/>
              <a:buChar char="v"/>
            </a:pPr>
            <a:r>
              <a:rPr lang="fa-IR" sz="2200" b="1" u="sng" dirty="0" smtClean="0"/>
              <a:t> مزایای تشکیل تیم پزشکی:</a:t>
            </a:r>
          </a:p>
          <a:p>
            <a:pPr marL="457200" indent="-457200" algn="r" rtl="1">
              <a:lnSpc>
                <a:spcPct val="150000"/>
              </a:lnSpc>
              <a:buClrTx/>
              <a:buFont typeface="+mj-lt"/>
              <a:buAutoNum type="arabicPeriod"/>
            </a:pPr>
            <a:r>
              <a:rPr lang="fa-IR" sz="2800" b="1" dirty="0" smtClean="0"/>
              <a:t> اشتراک مسئولیت با مراقبت مداوم</a:t>
            </a:r>
            <a:r>
              <a:rPr lang="en-US" sz="2800" b="1" dirty="0" smtClean="0"/>
              <a:t>.</a:t>
            </a:r>
            <a:endParaRPr lang="fa-IR" sz="2800" b="1" dirty="0" smtClean="0"/>
          </a:p>
          <a:p>
            <a:pPr marL="457200" indent="-457200" algn="r" rtl="1">
              <a:lnSpc>
                <a:spcPct val="150000"/>
              </a:lnSpc>
              <a:buClrTx/>
              <a:buFont typeface="+mj-lt"/>
              <a:buAutoNum type="arabicPeriod"/>
            </a:pPr>
            <a:r>
              <a:rPr lang="fa-IR" sz="2800" b="1" dirty="0" smtClean="0"/>
              <a:t> ارتباط آزاد و ملاقاتهای مکرر</a:t>
            </a:r>
            <a:r>
              <a:rPr lang="en-US" sz="2800" b="1" dirty="0" smtClean="0"/>
              <a:t>.</a:t>
            </a:r>
            <a:endParaRPr lang="fa-IR" sz="2800" b="1" dirty="0" smtClean="0"/>
          </a:p>
          <a:p>
            <a:pPr marL="457200" indent="-457200" algn="r" rtl="1">
              <a:lnSpc>
                <a:spcPct val="150000"/>
              </a:lnSpc>
              <a:buClrTx/>
              <a:buFont typeface="+mj-lt"/>
              <a:buAutoNum type="arabicPeriod"/>
            </a:pPr>
            <a:r>
              <a:rPr lang="fa-IR" sz="2800" b="1" dirty="0" smtClean="0"/>
              <a:t> مراقبت دقیق تر توسط پرسنل</a:t>
            </a:r>
            <a:r>
              <a:rPr lang="en-US" sz="2800" b="1" dirty="0" smtClean="0"/>
              <a:t>.</a:t>
            </a:r>
            <a:endParaRPr lang="fa-IR" sz="2800" b="1" dirty="0" smtClean="0"/>
          </a:p>
          <a:p>
            <a:pPr marL="457200" indent="-457200" algn="r" rtl="1">
              <a:lnSpc>
                <a:spcPct val="150000"/>
              </a:lnSpc>
              <a:buClrTx/>
              <a:buFont typeface="+mj-lt"/>
              <a:buAutoNum type="arabicPeriod"/>
            </a:pPr>
            <a:r>
              <a:rPr lang="fa-IR" sz="2800" b="1" dirty="0" smtClean="0"/>
              <a:t> تجربه بیمار از محیطی امن و پر مراقبت</a:t>
            </a:r>
            <a:r>
              <a:rPr lang="en-US" sz="2800" b="1" dirty="0" smtClean="0"/>
              <a:t>.</a:t>
            </a:r>
            <a:endParaRPr lang="fa-IR" sz="2800" b="1" dirty="0" smtClean="0"/>
          </a:p>
          <a:p>
            <a:pPr algn="r" rtl="1">
              <a:lnSpc>
                <a:spcPct val="150000"/>
              </a:lnSpc>
              <a:buClrTx/>
              <a:buNone/>
            </a:pPr>
            <a:endParaRPr lang="fa-IR" sz="2200" b="1" u="sng" dirty="0" smtClean="0"/>
          </a:p>
        </p:txBody>
      </p:sp>
      <p:sp>
        <p:nvSpPr>
          <p:cNvPr id="11" name="Slide Number Placeholder 10"/>
          <p:cNvSpPr>
            <a:spLocks noGrp="1"/>
          </p:cNvSpPr>
          <p:nvPr>
            <p:ph type="sldNum" sz="quarter" idx="12"/>
          </p:nvPr>
        </p:nvSpPr>
        <p:spPr/>
        <p:txBody>
          <a:bodyPr/>
          <a:lstStyle/>
          <a:p>
            <a:fld id="{0008BD99-BE93-41D4-BB15-3CD81A091FD9}" type="slidenum">
              <a:rPr lang="en-US" smtClean="0"/>
              <a:pPr/>
              <a:t>65</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r" rtl="1">
              <a:lnSpc>
                <a:spcPct val="150000"/>
              </a:lnSpc>
              <a:buClrTx/>
              <a:buFont typeface="Wingdings" pitchFamily="2" charset="2"/>
              <a:buChar char="v"/>
            </a:pPr>
            <a:r>
              <a:rPr lang="fa-IR" sz="2200" b="1" u="sng" dirty="0" smtClean="0"/>
              <a:t> پرسنل باید موارد زیر را در پرونده ها درج نمایند:</a:t>
            </a:r>
          </a:p>
          <a:p>
            <a:pPr marL="457200" indent="-457200" algn="r" rtl="1">
              <a:lnSpc>
                <a:spcPct val="150000"/>
              </a:lnSpc>
              <a:buClrTx/>
              <a:buFont typeface="+mj-lt"/>
              <a:buAutoNum type="arabicPeriod"/>
            </a:pPr>
            <a:r>
              <a:rPr lang="fa-IR" sz="2800" b="1" dirty="0" smtClean="0"/>
              <a:t> مکالمات تلفنی</a:t>
            </a:r>
          </a:p>
          <a:p>
            <a:pPr marL="457200" indent="-457200" algn="r" rtl="1">
              <a:lnSpc>
                <a:spcPct val="150000"/>
              </a:lnSpc>
              <a:buClrTx/>
              <a:buFont typeface="+mj-lt"/>
              <a:buAutoNum type="arabicPeriod"/>
            </a:pPr>
            <a:r>
              <a:rPr lang="fa-IR" sz="2800" b="1" dirty="0" smtClean="0"/>
              <a:t> اتفاقات</a:t>
            </a:r>
          </a:p>
          <a:p>
            <a:pPr marL="457200" indent="-457200" algn="r" rtl="1">
              <a:lnSpc>
                <a:spcPct val="150000"/>
              </a:lnSpc>
              <a:buClrTx/>
              <a:buFont typeface="+mj-lt"/>
              <a:buAutoNum type="arabicPeriod"/>
            </a:pPr>
            <a:r>
              <a:rPr lang="fa-IR" sz="2800" b="1" dirty="0" smtClean="0"/>
              <a:t> ویزیت های لغو شده</a:t>
            </a:r>
          </a:p>
          <a:p>
            <a:pPr marL="457200" indent="-457200" algn="r" rtl="1">
              <a:lnSpc>
                <a:spcPct val="150000"/>
              </a:lnSpc>
              <a:buClrTx/>
              <a:buFont typeface="+mj-lt"/>
              <a:buAutoNum type="arabicPeriod"/>
            </a:pPr>
            <a:r>
              <a:rPr lang="fa-IR" sz="2800" b="1" dirty="0" smtClean="0"/>
              <a:t> شکایات بیمار</a:t>
            </a:r>
            <a:endParaRPr lang="en-US" sz="2800" b="1" dirty="0"/>
          </a:p>
        </p:txBody>
      </p:sp>
      <p:sp>
        <p:nvSpPr>
          <p:cNvPr id="11" name="Slide Number Placeholder 10"/>
          <p:cNvSpPr>
            <a:spLocks noGrp="1"/>
          </p:cNvSpPr>
          <p:nvPr>
            <p:ph type="sldNum" sz="quarter" idx="12"/>
          </p:nvPr>
        </p:nvSpPr>
        <p:spPr/>
        <p:txBody>
          <a:bodyPr/>
          <a:lstStyle/>
          <a:p>
            <a:fld id="{0008BD99-BE93-41D4-BB15-3CD81A091FD9}" type="slidenum">
              <a:rPr lang="en-US" smtClean="0"/>
              <a:pPr/>
              <a:t>66</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just" rtl="1">
              <a:lnSpc>
                <a:spcPct val="150000"/>
              </a:lnSpc>
              <a:buClrTx/>
              <a:buFont typeface="Wingdings" pitchFamily="2" charset="2"/>
              <a:buChar char="v"/>
            </a:pPr>
            <a:r>
              <a:rPr lang="fa-IR" sz="2200" b="1" dirty="0" smtClean="0"/>
              <a:t>پزشک بدون نوشتن وضعیت فعلی بیمار و اعمال انجام شده نمی تواند پیگیری مناسب داشته باشد.</a:t>
            </a:r>
          </a:p>
          <a:p>
            <a:pPr algn="just" rtl="1">
              <a:lnSpc>
                <a:spcPct val="150000"/>
              </a:lnSpc>
              <a:buClrTx/>
              <a:buFont typeface="Wingdings" pitchFamily="2" charset="2"/>
              <a:buChar char="v"/>
            </a:pPr>
            <a:r>
              <a:rPr lang="fa-IR" sz="2200" b="1" dirty="0" smtClean="0"/>
              <a:t>پزشک اگر جزئیات را ثبت نکند بعدها نمی تواند آنها را بخاطر آورد.</a:t>
            </a:r>
          </a:p>
          <a:p>
            <a:pPr algn="just" rtl="1">
              <a:lnSpc>
                <a:spcPct val="150000"/>
              </a:lnSpc>
              <a:buClrTx/>
              <a:buFont typeface="Wingdings" pitchFamily="2" charset="2"/>
              <a:buChar char="v"/>
            </a:pPr>
            <a:r>
              <a:rPr lang="fa-IR" sz="2200" b="1" dirty="0" smtClean="0"/>
              <a:t> در غیاب پزشک در صورتی که نوشتن و ثبت اتفاقات نباشد ،همکار او نمی تواند از احوال قبلی بیمار اطلاع یابد.</a:t>
            </a:r>
          </a:p>
          <a:p>
            <a:pPr algn="just" rtl="1">
              <a:lnSpc>
                <a:spcPct val="150000"/>
              </a:lnSpc>
              <a:buClrTx/>
              <a:buFont typeface="Wingdings" pitchFamily="2" charset="2"/>
              <a:buChar char="v"/>
            </a:pPr>
            <a:r>
              <a:rPr lang="fa-IR" sz="2200" b="1" dirty="0" smtClean="0"/>
              <a:t> نوشتن باید کامل ،دقیق و شامل جزئیات باشد.</a:t>
            </a:r>
          </a:p>
          <a:p>
            <a:pPr algn="just" rtl="1">
              <a:lnSpc>
                <a:spcPct val="150000"/>
              </a:lnSpc>
              <a:buClrTx/>
              <a:buFont typeface="Wingdings" pitchFamily="2" charset="2"/>
              <a:buChar char="v"/>
            </a:pPr>
            <a:r>
              <a:rPr lang="fa-IR" sz="2200" b="1" dirty="0" smtClean="0"/>
              <a:t> در صورت ناقص بودن پرونده هیئت کارشناسی حرف بیمار را بیش از سخنان پزشک باور می کند.</a:t>
            </a:r>
          </a:p>
          <a:p>
            <a:pPr algn="just" rtl="1">
              <a:lnSpc>
                <a:spcPct val="150000"/>
              </a:lnSpc>
              <a:buClrTx/>
              <a:buFont typeface="Wingdings" pitchFamily="2" charset="2"/>
              <a:buChar char="v"/>
            </a:pPr>
            <a:endParaRPr lang="en-US" sz="2200" dirty="0"/>
          </a:p>
        </p:txBody>
      </p:sp>
      <p:sp>
        <p:nvSpPr>
          <p:cNvPr id="11" name="Slide Number Placeholder 10"/>
          <p:cNvSpPr>
            <a:spLocks noGrp="1"/>
          </p:cNvSpPr>
          <p:nvPr>
            <p:ph type="sldNum" sz="quarter" idx="12"/>
          </p:nvPr>
        </p:nvSpPr>
        <p:spPr/>
        <p:txBody>
          <a:bodyPr/>
          <a:lstStyle/>
          <a:p>
            <a:fld id="{0008BD99-BE93-41D4-BB15-3CD81A091FD9}" type="slidenum">
              <a:rPr lang="en-US" smtClean="0"/>
              <a:pPr/>
              <a:t>67</a:t>
            </a:fld>
            <a:endParaRPr lang="en-US" dirty="0"/>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10000"/>
          </a:bodyPr>
          <a:lstStyle/>
          <a:p>
            <a:pPr algn="just" rtl="1">
              <a:lnSpc>
                <a:spcPct val="150000"/>
              </a:lnSpc>
              <a:buClrTx/>
              <a:buFont typeface="Wingdings" pitchFamily="2" charset="2"/>
              <a:buChar char="v"/>
            </a:pPr>
            <a:r>
              <a:rPr lang="fa-IR" sz="2200" b="1" u="sng" dirty="0" smtClean="0"/>
              <a:t> چه بیمارانی شکایت می کنند؟</a:t>
            </a:r>
          </a:p>
          <a:p>
            <a:pPr marL="457200" indent="-457200" algn="just" rtl="1">
              <a:lnSpc>
                <a:spcPct val="150000"/>
              </a:lnSpc>
              <a:buClrTx/>
              <a:buFont typeface="+mj-lt"/>
              <a:buAutoNum type="arabicPeriod"/>
            </a:pPr>
            <a:r>
              <a:rPr lang="fa-IR" sz="2600" b="1" dirty="0" smtClean="0"/>
              <a:t> بیماران مرافعه جو</a:t>
            </a:r>
          </a:p>
          <a:p>
            <a:pPr marL="457200" indent="-457200" algn="just" rtl="1">
              <a:lnSpc>
                <a:spcPct val="150000"/>
              </a:lnSpc>
              <a:buClrTx/>
              <a:buNone/>
            </a:pPr>
            <a:r>
              <a:rPr lang="fa-IR" sz="2600" b="1" dirty="0" smtClean="0"/>
              <a:t>الف- سابقه شکایت بر علیه پزشک</a:t>
            </a:r>
          </a:p>
          <a:p>
            <a:pPr marL="457200" indent="-457200" algn="just" rtl="1">
              <a:lnSpc>
                <a:spcPct val="150000"/>
              </a:lnSpc>
              <a:buClrTx/>
              <a:buNone/>
            </a:pPr>
            <a:r>
              <a:rPr lang="fa-IR" sz="2600" b="1" dirty="0" smtClean="0"/>
              <a:t>ب- ارتباط با مراجع قانونی</a:t>
            </a:r>
          </a:p>
          <a:p>
            <a:pPr marL="457200" indent="-457200" algn="just" rtl="1">
              <a:lnSpc>
                <a:spcPct val="150000"/>
              </a:lnSpc>
              <a:buClrTx/>
              <a:buNone/>
            </a:pPr>
            <a:r>
              <a:rPr lang="fa-IR" sz="2600" b="1" dirty="0" smtClean="0"/>
              <a:t>ج- خلق مرافعه جو</a:t>
            </a:r>
          </a:p>
          <a:p>
            <a:pPr marL="457200" indent="-457200" algn="just" rtl="1">
              <a:lnSpc>
                <a:spcPct val="150000"/>
              </a:lnSpc>
              <a:buClrTx/>
              <a:buNone/>
            </a:pPr>
            <a:r>
              <a:rPr lang="fa-IR" sz="2600" b="1" dirty="0" smtClean="0"/>
              <a:t>2.بیماران ناراضی که مشکلات شخصی و خانوادگی دارند</a:t>
            </a:r>
          </a:p>
          <a:p>
            <a:pPr marL="457200" indent="-457200" algn="just" rtl="1">
              <a:lnSpc>
                <a:spcPct val="150000"/>
              </a:lnSpc>
              <a:buClrTx/>
              <a:buNone/>
            </a:pPr>
            <a:r>
              <a:rPr lang="fa-IR" sz="2600" b="1" dirty="0" smtClean="0"/>
              <a:t>3.بیمارانی که در برقراری ارتباط مشکل دارند (تحصیلات پائین ،هوش کم ،ضعف زبان و...) </a:t>
            </a:r>
            <a:endParaRPr lang="en-US" sz="2600" b="1" dirty="0"/>
          </a:p>
        </p:txBody>
      </p:sp>
      <p:sp>
        <p:nvSpPr>
          <p:cNvPr id="11" name="Slide Number Placeholder 10"/>
          <p:cNvSpPr>
            <a:spLocks noGrp="1"/>
          </p:cNvSpPr>
          <p:nvPr>
            <p:ph type="sldNum" sz="quarter" idx="12"/>
          </p:nvPr>
        </p:nvSpPr>
        <p:spPr/>
        <p:txBody>
          <a:bodyPr/>
          <a:lstStyle/>
          <a:p>
            <a:fld id="{0008BD99-BE93-41D4-BB15-3CD81A091FD9}" type="slidenum">
              <a:rPr lang="en-US" smtClean="0"/>
              <a:pPr/>
              <a:t>68</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3">
                                            <p:txEl>
                                              <p:pRg st="4" end="4"/>
                                            </p:txEl>
                                          </p:spTgt>
                                        </p:tgtEl>
                                      </p:cBhvr>
                                    </p:animEffect>
                                  </p:childTnLst>
                                </p:cTn>
                              </p:par>
                              <p:par>
                                <p:cTn id="25" presetID="53"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9" dur="500"/>
                                        <p:tgtEl>
                                          <p:spTgt spid="3">
                                            <p:txEl>
                                              <p:pRg st="5" end="5"/>
                                            </p:txEl>
                                          </p:spTgt>
                                        </p:tgtEl>
                                      </p:cBhvr>
                                    </p:animEffect>
                                  </p:childTnLst>
                                </p:cTn>
                              </p:par>
                              <p:par>
                                <p:cTn id="30" presetID="53" presetClass="entr" presetSubtype="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p:cTn id="3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r" rtl="1">
              <a:lnSpc>
                <a:spcPct val="150000"/>
              </a:lnSpc>
              <a:buClrTx/>
              <a:buFont typeface="Wingdings" pitchFamily="2" charset="2"/>
              <a:buChar char="v"/>
            </a:pPr>
            <a:r>
              <a:rPr lang="fa-IR" sz="2200" b="1" u="sng" dirty="0" smtClean="0"/>
              <a:t> ساعات و ایام پر خطر:</a:t>
            </a:r>
          </a:p>
          <a:p>
            <a:pPr marL="457200" indent="-457200" algn="r" rtl="1">
              <a:lnSpc>
                <a:spcPct val="150000"/>
              </a:lnSpc>
              <a:buClrTx/>
              <a:buFont typeface="+mj-lt"/>
              <a:buAutoNum type="arabicPeriod"/>
            </a:pPr>
            <a:r>
              <a:rPr lang="fa-IR" sz="2800" b="1" dirty="0" smtClean="0"/>
              <a:t> روز قبل از روزهای تعطیل</a:t>
            </a:r>
            <a:r>
              <a:rPr lang="en-US" sz="2800" b="1" dirty="0" smtClean="0"/>
              <a:t>.</a:t>
            </a:r>
            <a:endParaRPr lang="fa-IR" sz="2800" b="1" dirty="0" smtClean="0"/>
          </a:p>
          <a:p>
            <a:pPr marL="457200" indent="-457200" algn="r" rtl="1">
              <a:lnSpc>
                <a:spcPct val="150000"/>
              </a:lnSpc>
              <a:buClrTx/>
              <a:buFont typeface="+mj-lt"/>
              <a:buAutoNum type="arabicPeriod"/>
            </a:pPr>
            <a:r>
              <a:rPr lang="fa-IR" sz="2800" b="1" dirty="0" smtClean="0"/>
              <a:t> تعطیلات رسمی چند روزه</a:t>
            </a:r>
            <a:r>
              <a:rPr lang="en-US" sz="2800" b="1" dirty="0" smtClean="0"/>
              <a:t>.</a:t>
            </a:r>
            <a:endParaRPr lang="fa-IR" sz="2800" b="1" dirty="0" smtClean="0"/>
          </a:p>
          <a:p>
            <a:pPr marL="457200" indent="-457200" algn="r" rtl="1">
              <a:lnSpc>
                <a:spcPct val="150000"/>
              </a:lnSpc>
              <a:buClrTx/>
              <a:buFont typeface="+mj-lt"/>
              <a:buAutoNum type="arabicPeriod"/>
            </a:pPr>
            <a:r>
              <a:rPr lang="fa-IR" sz="2800" b="1" dirty="0" smtClean="0"/>
              <a:t> هنگام تعویض شیفت</a:t>
            </a:r>
            <a:r>
              <a:rPr lang="en-US" sz="2800" b="1" dirty="0" smtClean="0"/>
              <a:t>.</a:t>
            </a:r>
            <a:endParaRPr lang="fa-IR" sz="2800" b="1" dirty="0" smtClean="0"/>
          </a:p>
          <a:p>
            <a:pPr marL="457200" indent="-457200" algn="r" rtl="1">
              <a:lnSpc>
                <a:spcPct val="150000"/>
              </a:lnSpc>
              <a:buClrTx/>
              <a:buFont typeface="+mj-lt"/>
              <a:buAutoNum type="arabicPeriod"/>
            </a:pPr>
            <a:r>
              <a:rPr lang="fa-IR" sz="2800" b="1" dirty="0" smtClean="0"/>
              <a:t> مواقعی که چند پزشک وظیفه مراقبت از یک بیمار را به عهده دارند</a:t>
            </a:r>
            <a:r>
              <a:rPr lang="en-US" sz="2800" b="1" dirty="0" smtClean="0"/>
              <a:t>.</a:t>
            </a:r>
            <a:endParaRPr lang="en-US" sz="2800" b="1" dirty="0"/>
          </a:p>
        </p:txBody>
      </p:sp>
      <p:sp>
        <p:nvSpPr>
          <p:cNvPr id="11" name="Slide Number Placeholder 10"/>
          <p:cNvSpPr>
            <a:spLocks noGrp="1"/>
          </p:cNvSpPr>
          <p:nvPr>
            <p:ph type="sldNum" sz="quarter" idx="12"/>
          </p:nvPr>
        </p:nvSpPr>
        <p:spPr/>
        <p:txBody>
          <a:bodyPr/>
          <a:lstStyle/>
          <a:p>
            <a:fld id="{0008BD99-BE93-41D4-BB15-3CD81A091FD9}" type="slidenum">
              <a:rPr lang="en-US" smtClean="0"/>
              <a:pPr/>
              <a:t>69</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008BD99-BE93-41D4-BB15-3CD81A091FD9}" type="slidenum">
              <a:rPr lang="en-US" smtClean="0"/>
              <a:pPr/>
              <a:t>7</a:t>
            </a:fld>
            <a:endParaRPr lang="en-US" dirty="0"/>
          </a:p>
        </p:txBody>
      </p:sp>
      <p:sp>
        <p:nvSpPr>
          <p:cNvPr id="4" name="Content Placeholder 3"/>
          <p:cNvSpPr>
            <a:spLocks noGrp="1"/>
          </p:cNvSpPr>
          <p:nvPr>
            <p:ph sz="quarter" idx="1"/>
          </p:nvPr>
        </p:nvSpPr>
        <p:spPr/>
        <p:txBody>
          <a:bodyPr>
            <a:normAutofit/>
          </a:bodyPr>
          <a:lstStyle/>
          <a:p>
            <a:pPr algn="ctr" rtl="1">
              <a:lnSpc>
                <a:spcPct val="150000"/>
              </a:lnSpc>
              <a:buNone/>
            </a:pPr>
            <a:endParaRPr lang="fa-IR" sz="4000" b="1" dirty="0" smtClean="0">
              <a:effectLst>
                <a:outerShdw blurRad="38100" dist="38100" dir="2700000" algn="tl">
                  <a:srgbClr val="000000">
                    <a:alpha val="43137"/>
                  </a:srgbClr>
                </a:outerShdw>
              </a:effectLst>
              <a:cs typeface="B Titr" pitchFamily="2" charset="-78"/>
            </a:endParaRPr>
          </a:p>
          <a:p>
            <a:pPr algn="ctr" rtl="1">
              <a:lnSpc>
                <a:spcPct val="150000"/>
              </a:lnSpc>
              <a:buNone/>
            </a:pPr>
            <a:r>
              <a:rPr lang="fa-IR" sz="4000" b="1" dirty="0" smtClean="0">
                <a:effectLst>
                  <a:outerShdw blurRad="38100" dist="38100" dir="2700000" algn="tl">
                    <a:srgbClr val="000000">
                      <a:alpha val="43137"/>
                    </a:srgbClr>
                  </a:outerShdw>
                </a:effectLst>
                <a:cs typeface="B Titr" pitchFamily="2" charset="-78"/>
              </a:rPr>
              <a:t> </a:t>
            </a:r>
            <a:r>
              <a:rPr lang="fa-IR" sz="4000" b="1" dirty="0" smtClean="0">
                <a:effectLst>
                  <a:outerShdw blurRad="38100" dist="38100" dir="2700000" algn="tl">
                    <a:srgbClr val="000000">
                      <a:alpha val="43137"/>
                    </a:srgbClr>
                  </a:outerShdw>
                </a:effectLst>
              </a:rPr>
              <a:t>اگر پزشک رضایت نامه و برائت نامه صحیح قبل از شروع درمان اخذ ننماید مقصر است</a:t>
            </a:r>
          </a:p>
          <a:p>
            <a:pPr algn="ctr" rtl="1">
              <a:lnSpc>
                <a:spcPct val="150000"/>
              </a:lnSpc>
              <a:buNone/>
            </a:pPr>
            <a:r>
              <a:rPr lang="fa-IR" sz="4000" b="1" dirty="0" smtClean="0">
                <a:effectLst>
                  <a:outerShdw blurRad="38100" dist="38100" dir="2700000" algn="tl">
                    <a:srgbClr val="000000">
                      <a:alpha val="43137"/>
                    </a:srgbClr>
                  </a:outerShdw>
                </a:effectLst>
              </a:rPr>
              <a:t>(بی مبالاتی) و باید پاسخگو باشد.</a:t>
            </a:r>
            <a:endParaRPr lang="en-US" sz="4000" b="1" dirty="0">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 calcmode="lin" valueType="num">
                                      <p:cBhvr>
                                        <p:cTn id="12"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a:bodyPr>
          <a:lstStyle/>
          <a:p>
            <a:pPr algn="r" rtl="1">
              <a:lnSpc>
                <a:spcPct val="150000"/>
              </a:lnSpc>
              <a:buClrTx/>
              <a:buFont typeface="Wingdings" pitchFamily="2" charset="2"/>
              <a:buChar char="v"/>
            </a:pPr>
            <a:r>
              <a:rPr lang="fa-IR" sz="2200" b="1" u="sng" dirty="0" smtClean="0"/>
              <a:t> وقتی تهدید به شکایت شدیم چه کار انجام دهیم؟</a:t>
            </a:r>
          </a:p>
          <a:p>
            <a:pPr marL="457200" indent="-457200" algn="r" rtl="1">
              <a:lnSpc>
                <a:spcPct val="150000"/>
              </a:lnSpc>
              <a:buClrTx/>
              <a:buFont typeface="+mj-lt"/>
              <a:buAutoNum type="arabicPeriod"/>
            </a:pPr>
            <a:r>
              <a:rPr lang="fa-IR" sz="2200" dirty="0" smtClean="0"/>
              <a:t> </a:t>
            </a:r>
            <a:r>
              <a:rPr lang="fa-IR" sz="2800" b="1" dirty="0" smtClean="0"/>
              <a:t>باید در کمال خونسردی برخورد نمود</a:t>
            </a:r>
            <a:r>
              <a:rPr lang="en-US" sz="2800" b="1" dirty="0" smtClean="0"/>
              <a:t>.</a:t>
            </a:r>
            <a:endParaRPr lang="fa-IR" sz="2800" b="1" dirty="0" smtClean="0"/>
          </a:p>
          <a:p>
            <a:pPr marL="457200" indent="-457200" algn="r" rtl="1">
              <a:lnSpc>
                <a:spcPct val="150000"/>
              </a:lnSpc>
              <a:buClrTx/>
              <a:buFont typeface="+mj-lt"/>
              <a:buAutoNum type="arabicPeriod"/>
            </a:pPr>
            <a:r>
              <a:rPr lang="fa-IR" sz="2800" b="1" dirty="0" smtClean="0"/>
              <a:t> در صورت درخواست مدارک پزشکی ،آنها را برای درخواست کننده ارسال نمایید</a:t>
            </a:r>
            <a:r>
              <a:rPr lang="en-US" sz="2800" b="1" dirty="0" smtClean="0"/>
              <a:t>.</a:t>
            </a:r>
            <a:endParaRPr lang="fa-IR" sz="2800" b="1" dirty="0" smtClean="0"/>
          </a:p>
          <a:p>
            <a:pPr marL="457200" indent="-457200" algn="r" rtl="1">
              <a:lnSpc>
                <a:spcPct val="150000"/>
              </a:lnSpc>
              <a:buClrTx/>
              <a:buFont typeface="+mj-lt"/>
              <a:buAutoNum type="arabicPeriod"/>
            </a:pPr>
            <a:r>
              <a:rPr lang="fa-IR" sz="2800" b="1" dirty="0" smtClean="0"/>
              <a:t> تلاشی برای توجیه مراقبت و درمان انجام شده برای بیمار انجام ندهید</a:t>
            </a:r>
            <a:r>
              <a:rPr lang="en-US" sz="2800" b="1" dirty="0" smtClean="0"/>
              <a:t>.</a:t>
            </a:r>
            <a:endParaRPr lang="fa-IR" sz="2800" b="1" dirty="0" smtClean="0"/>
          </a:p>
          <a:p>
            <a:pPr marL="457200" indent="-457200" algn="r" rtl="1">
              <a:lnSpc>
                <a:spcPct val="150000"/>
              </a:lnSpc>
              <a:buClrTx/>
              <a:buFont typeface="+mj-lt"/>
              <a:buAutoNum type="arabicPeriod"/>
            </a:pPr>
            <a:r>
              <a:rPr lang="fa-IR" sz="2800" b="1" dirty="0" smtClean="0"/>
              <a:t> برای تماس با بیمار و بستگانش هیچ گونه تلاشی نکنید</a:t>
            </a:r>
            <a:r>
              <a:rPr lang="en-US" sz="2800" b="1" dirty="0" smtClean="0"/>
              <a:t>.</a:t>
            </a:r>
            <a:endParaRPr lang="fa-IR" sz="2800" b="1" dirty="0" smtClean="0"/>
          </a:p>
          <a:p>
            <a:pPr marL="457200" indent="-457200" algn="r" rtl="1">
              <a:lnSpc>
                <a:spcPct val="150000"/>
              </a:lnSpc>
              <a:buClrTx/>
              <a:buFont typeface="+mj-lt"/>
              <a:buAutoNum type="arabicPeriod"/>
            </a:pPr>
            <a:r>
              <a:rPr lang="fa-IR" sz="2800" b="1" dirty="0" smtClean="0"/>
              <a:t> بیمه خود را کامل کنید و به بیمه اطلاع دهید</a:t>
            </a:r>
            <a:r>
              <a:rPr lang="en-US" sz="2800" b="1" dirty="0" smtClean="0"/>
              <a:t>.</a:t>
            </a:r>
            <a:endParaRPr lang="en-US" sz="2800" b="1" dirty="0"/>
          </a:p>
        </p:txBody>
      </p:sp>
      <p:sp>
        <p:nvSpPr>
          <p:cNvPr id="11" name="Slide Number Placeholder 10"/>
          <p:cNvSpPr>
            <a:spLocks noGrp="1"/>
          </p:cNvSpPr>
          <p:nvPr>
            <p:ph type="sldNum" sz="quarter" idx="12"/>
          </p:nvPr>
        </p:nvSpPr>
        <p:spPr/>
        <p:txBody>
          <a:bodyPr/>
          <a:lstStyle/>
          <a:p>
            <a:fld id="{0008BD99-BE93-41D4-BB15-3CD81A091FD9}" type="slidenum">
              <a:rPr lang="en-US" smtClean="0"/>
              <a:pPr/>
              <a:t>70</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3">
                                            <p:txEl>
                                              <p:pRg st="4" end="4"/>
                                            </p:txEl>
                                          </p:spTgt>
                                        </p:tgtEl>
                                      </p:cBhvr>
                                    </p:animEffect>
                                  </p:childTnLst>
                                </p:cTn>
                              </p:par>
                              <p:par>
                                <p:cTn id="25" presetID="53"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Autofit/>
          </a:bodyPr>
          <a:lstStyle/>
          <a:p>
            <a:pPr algn="r" rtl="1">
              <a:lnSpc>
                <a:spcPct val="160000"/>
              </a:lnSpc>
              <a:buClrTx/>
              <a:buFont typeface="Wingdings" pitchFamily="2" charset="2"/>
              <a:buChar char="v"/>
            </a:pPr>
            <a:r>
              <a:rPr lang="fa-IR" sz="2800" b="1" u="sng" dirty="0" smtClean="0"/>
              <a:t> توصیه های ایمنی:</a:t>
            </a:r>
          </a:p>
          <a:p>
            <a:pPr marL="457200" indent="-457200" algn="r" rtl="1">
              <a:lnSpc>
                <a:spcPct val="160000"/>
              </a:lnSpc>
              <a:buClrTx/>
              <a:buFont typeface="+mj-lt"/>
              <a:buAutoNum type="arabicPeriod"/>
            </a:pPr>
            <a:r>
              <a:rPr lang="fa-IR" sz="2800" b="1" dirty="0" smtClean="0"/>
              <a:t> هرگز به بیمار تضمین صد در صد ندهید.</a:t>
            </a:r>
          </a:p>
          <a:p>
            <a:pPr marL="457200" indent="-457200" algn="r" rtl="1">
              <a:lnSpc>
                <a:spcPct val="160000"/>
              </a:lnSpc>
              <a:buClrTx/>
              <a:buFont typeface="+mj-lt"/>
              <a:buAutoNum type="arabicPeriod"/>
            </a:pPr>
            <a:r>
              <a:rPr lang="fa-IR" sz="2800" b="1" dirty="0" smtClean="0"/>
              <a:t> رضایت و برائت کتبی بگیرید.</a:t>
            </a:r>
          </a:p>
          <a:p>
            <a:pPr marL="457200" indent="-457200" algn="r" rtl="1">
              <a:lnSpc>
                <a:spcPct val="160000"/>
              </a:lnSpc>
              <a:buClrTx/>
              <a:buFont typeface="+mj-lt"/>
              <a:buAutoNum type="arabicPeriod"/>
            </a:pPr>
            <a:r>
              <a:rPr lang="fa-IR" sz="2800" b="1" dirty="0" smtClean="0"/>
              <a:t> از مشاوره های بیشتر و تست تشخیصی بیشتر غافل نشوید.</a:t>
            </a:r>
          </a:p>
          <a:p>
            <a:pPr marL="457200" indent="-457200" algn="r" rtl="1">
              <a:lnSpc>
                <a:spcPct val="160000"/>
              </a:lnSpc>
              <a:buClrTx/>
              <a:buFont typeface="+mj-lt"/>
              <a:buAutoNum type="arabicPeriod"/>
            </a:pPr>
            <a:r>
              <a:rPr lang="fa-IR" sz="2800" b="1" dirty="0" smtClean="0"/>
              <a:t> وضعیت بیمار ودرمان های انجام شده را بطور منظم ثبت کنید.</a:t>
            </a:r>
          </a:p>
          <a:p>
            <a:pPr marL="457200" indent="-457200" algn="r" rtl="1">
              <a:lnSpc>
                <a:spcPct val="160000"/>
              </a:lnSpc>
              <a:buClrTx/>
              <a:buFont typeface="+mj-lt"/>
              <a:buAutoNum type="arabicPeriod"/>
            </a:pPr>
            <a:r>
              <a:rPr lang="fa-IR" sz="2800" b="1" dirty="0" smtClean="0"/>
              <a:t> بیمار اورژانس را تنها نگذارید.</a:t>
            </a:r>
          </a:p>
        </p:txBody>
      </p:sp>
      <p:sp>
        <p:nvSpPr>
          <p:cNvPr id="11" name="Slide Number Placeholder 10"/>
          <p:cNvSpPr>
            <a:spLocks noGrp="1"/>
          </p:cNvSpPr>
          <p:nvPr>
            <p:ph type="sldNum" sz="quarter" idx="12"/>
          </p:nvPr>
        </p:nvSpPr>
        <p:spPr/>
        <p:txBody>
          <a:bodyPr/>
          <a:lstStyle/>
          <a:p>
            <a:fld id="{0008BD99-BE93-41D4-BB15-3CD81A091FD9}" type="slidenum">
              <a:rPr lang="en-US" smtClean="0"/>
              <a:pPr/>
              <a:t>71</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3">
                                            <p:txEl>
                                              <p:pRg st="4" end="4"/>
                                            </p:txEl>
                                          </p:spTgt>
                                        </p:tgtEl>
                                      </p:cBhvr>
                                    </p:animEffect>
                                  </p:childTnLst>
                                </p:cTn>
                              </p:par>
                              <p:par>
                                <p:cTn id="25" presetID="53"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008BD99-BE93-41D4-BB15-3CD81A091FD9}" type="slidenum">
              <a:rPr lang="en-US" smtClean="0"/>
              <a:pPr/>
              <a:t>72</a:t>
            </a:fld>
            <a:endParaRPr lang="en-US" dirty="0"/>
          </a:p>
        </p:txBody>
      </p:sp>
      <p:sp>
        <p:nvSpPr>
          <p:cNvPr id="4" name="Content Placeholder 3"/>
          <p:cNvSpPr>
            <a:spLocks noGrp="1"/>
          </p:cNvSpPr>
          <p:nvPr>
            <p:ph sz="quarter" idx="1"/>
          </p:nvPr>
        </p:nvSpPr>
        <p:spPr/>
        <p:txBody>
          <a:bodyPr>
            <a:normAutofit/>
          </a:bodyPr>
          <a:lstStyle/>
          <a:p>
            <a:pPr marL="457200" indent="-457200" algn="r" rtl="1">
              <a:lnSpc>
                <a:spcPct val="160000"/>
              </a:lnSpc>
              <a:buClrTx/>
              <a:buNone/>
            </a:pPr>
            <a:r>
              <a:rPr lang="fa-IR" sz="2400" b="1" dirty="0" smtClean="0"/>
              <a:t> 6.  فراتر از تخصص و مهارت خود اقدام نکنید.</a:t>
            </a:r>
          </a:p>
          <a:p>
            <a:pPr marL="457200" indent="-457200" algn="r" rtl="1">
              <a:lnSpc>
                <a:spcPct val="160000"/>
              </a:lnSpc>
              <a:buClrTx/>
              <a:buNone/>
            </a:pPr>
            <a:r>
              <a:rPr lang="fa-IR" sz="2400" b="1" dirty="0" smtClean="0"/>
              <a:t> 7.  از مشاوره و توصیه تلفنی بپرهیزید.</a:t>
            </a:r>
          </a:p>
          <a:p>
            <a:pPr marL="457200" indent="-457200" algn="r" rtl="1">
              <a:lnSpc>
                <a:spcPct val="160000"/>
              </a:lnSpc>
              <a:buClrTx/>
              <a:buNone/>
            </a:pPr>
            <a:r>
              <a:rPr lang="fa-IR" sz="2400" b="1" dirty="0" smtClean="0"/>
              <a:t> 8.  از عملکرد همکار خود در حضور بیمار انتقاد نکنید.</a:t>
            </a:r>
          </a:p>
          <a:p>
            <a:pPr marL="457200" indent="-457200" algn="r" rtl="1">
              <a:lnSpc>
                <a:spcPct val="160000"/>
              </a:lnSpc>
              <a:buClrTx/>
              <a:buNone/>
            </a:pPr>
            <a:r>
              <a:rPr lang="fa-IR" sz="2400" b="1" dirty="0" smtClean="0"/>
              <a:t> 9.  کلیه اقدامات را با خط خوانا با تاریخ وساعت یادداشت کنید.</a:t>
            </a:r>
          </a:p>
          <a:p>
            <a:pPr marL="457200" indent="-457200" algn="r" rtl="1">
              <a:lnSpc>
                <a:spcPct val="160000"/>
              </a:lnSpc>
              <a:buClrTx/>
              <a:buNone/>
            </a:pPr>
            <a:r>
              <a:rPr lang="fa-IR" sz="2400" b="1" dirty="0" smtClean="0"/>
              <a:t> 10. از ارجاع بیمار به پزشک بهتر یا بیمارستان بهتر پرهیز نکنید.</a:t>
            </a:r>
          </a:p>
          <a:p>
            <a:pPr marL="457200" indent="-457200" algn="r" rtl="1">
              <a:lnSpc>
                <a:spcPct val="160000"/>
              </a:lnSpc>
              <a:buClrTx/>
              <a:buNone/>
            </a:pPr>
            <a:r>
              <a:rPr lang="fa-IR" sz="2400" b="1" dirty="0" smtClean="0"/>
              <a:t> 11. پس از اطلاع از شکایت هرگز با بیمار یا وکیل اش تماس نگیرید و این کار را به عهده وکیل تان بگذارید.</a:t>
            </a:r>
            <a:endParaRPr lang="en-US" sz="2400" b="1" dirty="0" smtClean="0"/>
          </a:p>
          <a:p>
            <a:pPr marL="457200" indent="-457200" algn="r" rtl="1">
              <a:lnSpc>
                <a:spcPct val="150000"/>
              </a:lnSpc>
              <a:buNone/>
            </a:pPr>
            <a:endParaRPr lang="en-US" sz="22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p:cTn id="12"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4">
                                            <p:txEl>
                                              <p:pRg st="1" end="1"/>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p:cTn id="1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4">
                                            <p:txEl>
                                              <p:pRg st="2" end="2"/>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 calcmode="lin" valueType="num">
                                      <p:cBhvr>
                                        <p:cTn id="22"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4">
                                            <p:txEl>
                                              <p:pRg st="3" end="3"/>
                                            </p:txEl>
                                          </p:spTgt>
                                        </p:tgtEl>
                                      </p:cBhvr>
                                    </p:animEffect>
                                  </p:childTnLst>
                                </p:cTn>
                              </p:par>
                              <p:par>
                                <p:cTn id="25" presetID="53" presetClass="entr" presetSubtype="0" fill="hold"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 calcmode="lin" valueType="num">
                                      <p:cBhvr>
                                        <p:cTn id="27"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4">
                                            <p:txEl>
                                              <p:pRg st="4" end="4"/>
                                            </p:txEl>
                                          </p:spTgt>
                                        </p:tgtEl>
                                      </p:cBhvr>
                                    </p:animEffect>
                                  </p:childTnLst>
                                </p:cTn>
                              </p:par>
                              <p:par>
                                <p:cTn id="30" presetID="53" presetClass="entr" presetSubtype="0" fill="hold" nodeType="with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 calcmode="lin" valueType="num">
                                      <p:cBhvr>
                                        <p:cTn id="32"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endParaRPr lang="en-US" b="1" dirty="0">
              <a:solidFill>
                <a:schemeClr val="tx1"/>
              </a:solidFill>
            </a:endParaRPr>
          </a:p>
        </p:txBody>
      </p:sp>
      <p:sp>
        <p:nvSpPr>
          <p:cNvPr id="3" name="Content Placeholder 2"/>
          <p:cNvSpPr>
            <a:spLocks noGrp="1"/>
          </p:cNvSpPr>
          <p:nvPr>
            <p:ph sz="quarter" idx="1"/>
          </p:nvPr>
        </p:nvSpPr>
        <p:spPr/>
        <p:txBody>
          <a:bodyPr>
            <a:normAutofit/>
          </a:bodyPr>
          <a:lstStyle/>
          <a:p>
            <a:pPr algn="ctr" rtl="1">
              <a:lnSpc>
                <a:spcPct val="150000"/>
              </a:lnSpc>
              <a:buClrTx/>
              <a:buNone/>
            </a:pPr>
            <a:endParaRPr lang="fa-IR" sz="2400" b="1" dirty="0" smtClean="0"/>
          </a:p>
          <a:p>
            <a:pPr algn="ctr" rtl="1">
              <a:lnSpc>
                <a:spcPct val="150000"/>
              </a:lnSpc>
              <a:buClrTx/>
              <a:buNone/>
            </a:pPr>
            <a:endParaRPr lang="fa-IR" sz="2400" b="1" dirty="0" smtClean="0"/>
          </a:p>
          <a:p>
            <a:pPr algn="ctr" rtl="1">
              <a:lnSpc>
                <a:spcPct val="150000"/>
              </a:lnSpc>
              <a:buClrTx/>
              <a:buNone/>
            </a:pPr>
            <a:r>
              <a:rPr lang="fa-IR" sz="7200" b="1" dirty="0" smtClean="0">
                <a:effectLst>
                  <a:outerShdw blurRad="38100" dist="38100" dir="2700000" algn="tl">
                    <a:srgbClr val="000000">
                      <a:alpha val="43137"/>
                    </a:srgbClr>
                  </a:outerShdw>
                </a:effectLst>
              </a:rPr>
              <a:t>راز داری پزشکی</a:t>
            </a:r>
            <a:endParaRPr lang="fa-IR" sz="7200" dirty="0" smtClean="0">
              <a:effectLst>
                <a:outerShdw blurRad="38100" dist="38100" dir="2700000" algn="tl">
                  <a:srgbClr val="000000">
                    <a:alpha val="43137"/>
                  </a:srgbClr>
                </a:outerShdw>
              </a:effectLst>
            </a:endParaRPr>
          </a:p>
        </p:txBody>
      </p:sp>
      <p:sp>
        <p:nvSpPr>
          <p:cNvPr id="11" name="Slide Number Placeholder 10"/>
          <p:cNvSpPr>
            <a:spLocks noGrp="1"/>
          </p:cNvSpPr>
          <p:nvPr>
            <p:ph type="sldNum" sz="quarter" idx="12"/>
          </p:nvPr>
        </p:nvSpPr>
        <p:spPr/>
        <p:txBody>
          <a:bodyPr/>
          <a:lstStyle/>
          <a:p>
            <a:fld id="{0008BD99-BE93-41D4-BB15-3CD81A091FD9}" type="slidenum">
              <a:rPr lang="en-US" smtClean="0"/>
              <a:pPr/>
              <a:t>73</a:t>
            </a:fld>
            <a:endParaRPr lang="en-US" dirty="0"/>
          </a:p>
        </p:txBody>
      </p:sp>
      <p:pic>
        <p:nvPicPr>
          <p:cNvPr id="5" name="Picture 4" descr="0fb66e4480f742db397b6228ef830ffa.jpg"/>
          <p:cNvPicPr>
            <a:picLocks noChangeAspect="1"/>
          </p:cNvPicPr>
          <p:nvPr/>
        </p:nvPicPr>
        <p:blipFill>
          <a:blip r:embed="rId2"/>
          <a:stretch>
            <a:fillRect/>
          </a:stretch>
        </p:blipFill>
        <p:spPr>
          <a:xfrm>
            <a:off x="142844" y="214290"/>
            <a:ext cx="1214446" cy="107157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par>
                                <p:cTn id="11" presetID="53"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008BD99-BE93-41D4-BB15-3CD81A091FD9}" type="slidenum">
              <a:rPr lang="en-US" smtClean="0"/>
              <a:pPr/>
              <a:t>74</a:t>
            </a:fld>
            <a:endParaRPr lang="en-US" dirty="0"/>
          </a:p>
        </p:txBody>
      </p:sp>
      <p:sp>
        <p:nvSpPr>
          <p:cNvPr id="4" name="Content Placeholder 3"/>
          <p:cNvSpPr>
            <a:spLocks noGrp="1"/>
          </p:cNvSpPr>
          <p:nvPr>
            <p:ph sz="quarter" idx="1"/>
          </p:nvPr>
        </p:nvSpPr>
        <p:spPr/>
        <p:txBody>
          <a:bodyPr>
            <a:normAutofit/>
          </a:bodyPr>
          <a:lstStyle/>
          <a:p>
            <a:pPr algn="just" rtl="1">
              <a:lnSpc>
                <a:spcPct val="150000"/>
              </a:lnSpc>
              <a:buClrTx/>
              <a:buFont typeface="Wingdings" pitchFamily="2" charset="2"/>
              <a:buChar char="v"/>
            </a:pPr>
            <a:r>
              <a:rPr lang="fa-IR" sz="2200" b="1" u="sng" dirty="0" smtClean="0"/>
              <a:t> ماده 648:</a:t>
            </a:r>
          </a:p>
          <a:p>
            <a:pPr algn="ctr" rtl="1">
              <a:lnSpc>
                <a:spcPct val="150000"/>
              </a:lnSpc>
              <a:buClrTx/>
              <a:buNone/>
            </a:pPr>
            <a:r>
              <a:rPr lang="fa-IR" sz="2200" dirty="0" smtClean="0"/>
              <a:t> </a:t>
            </a:r>
            <a:r>
              <a:rPr lang="fa-IR" sz="2800" b="1" dirty="0" smtClean="0">
                <a:effectLst>
                  <a:outerShdw blurRad="38100" dist="38100" dir="2700000" algn="tl">
                    <a:srgbClr val="000000">
                      <a:alpha val="43137"/>
                    </a:srgbClr>
                  </a:outerShdw>
                </a:effectLst>
              </a:rPr>
              <a:t>اطباء و جراحان و ماماها و داروفروشان و کلیه کسانی که به مناسبت شغل و یا حرفه خود محرم اسرار می شوند هرگاه غیر از موارد قانونی ،اسرار مردم را افشاء کنند به سه ماه ویک روز تا یک سال حبس و به یک میلیون وپانصد هزار تا شش میلیون ریال جزاء نقدی محکوم می شوند.</a:t>
            </a:r>
          </a:p>
          <a:p>
            <a:pPr algn="just" rtl="1">
              <a:lnSpc>
                <a:spcPct val="150000"/>
              </a:lnSpc>
              <a:buNone/>
            </a:pPr>
            <a:endParaRPr lang="en-US" sz="22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just" rtl="1">
              <a:lnSpc>
                <a:spcPct val="150000"/>
              </a:lnSpc>
              <a:buClrTx/>
              <a:buFont typeface="Wingdings" pitchFamily="2" charset="2"/>
              <a:buChar char="v"/>
            </a:pPr>
            <a:r>
              <a:rPr lang="fa-IR" sz="2200" b="1" u="sng" dirty="0" smtClean="0"/>
              <a:t> سوگند نامه بقراط:</a:t>
            </a:r>
          </a:p>
          <a:p>
            <a:pPr algn="just" rtl="1">
              <a:lnSpc>
                <a:spcPct val="150000"/>
              </a:lnSpc>
              <a:buClrTx/>
              <a:buNone/>
            </a:pPr>
            <a:endParaRPr lang="fa-IR" sz="2200" b="1" u="sng" dirty="0" smtClean="0"/>
          </a:p>
          <a:p>
            <a:pPr algn="ctr" rtl="1">
              <a:lnSpc>
                <a:spcPct val="150000"/>
              </a:lnSpc>
              <a:buClrTx/>
              <a:buNone/>
            </a:pPr>
            <a:r>
              <a:rPr lang="fa-IR" sz="2800" b="1" dirty="0" smtClean="0">
                <a:effectLst>
                  <a:outerShdw blurRad="38100" dist="38100" dir="2700000" algn="tl">
                    <a:srgbClr val="000000">
                      <a:alpha val="43137"/>
                    </a:srgbClr>
                  </a:outerShdw>
                </a:effectLst>
              </a:rPr>
              <a:t> هرچه ببینم و یا بشنوم ،چه در جریان درمان بیمار و چه در مراوده با مردم که نباید فاش شود ،به هیچکس نخواهم گفت و به گنجینه اسرار می سپارم.</a:t>
            </a:r>
          </a:p>
        </p:txBody>
      </p:sp>
      <p:sp>
        <p:nvSpPr>
          <p:cNvPr id="11" name="Slide Number Placeholder 10"/>
          <p:cNvSpPr>
            <a:spLocks noGrp="1"/>
          </p:cNvSpPr>
          <p:nvPr>
            <p:ph type="sldNum" sz="quarter" idx="12"/>
          </p:nvPr>
        </p:nvSpPr>
        <p:spPr/>
        <p:txBody>
          <a:bodyPr/>
          <a:lstStyle/>
          <a:p>
            <a:fld id="{0008BD99-BE93-41D4-BB15-3CD81A091FD9}" type="slidenum">
              <a:rPr lang="en-US" smtClean="0"/>
              <a:pPr/>
              <a:t>75</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008BD99-BE93-41D4-BB15-3CD81A091FD9}" type="slidenum">
              <a:rPr lang="en-US" smtClean="0"/>
              <a:pPr/>
              <a:t>76</a:t>
            </a:fld>
            <a:endParaRPr lang="en-US" dirty="0"/>
          </a:p>
        </p:txBody>
      </p:sp>
      <p:sp>
        <p:nvSpPr>
          <p:cNvPr id="4" name="Content Placeholder 3"/>
          <p:cNvSpPr>
            <a:spLocks noGrp="1"/>
          </p:cNvSpPr>
          <p:nvPr>
            <p:ph sz="quarter" idx="1"/>
          </p:nvPr>
        </p:nvSpPr>
        <p:spPr/>
        <p:txBody>
          <a:bodyPr>
            <a:normAutofit/>
          </a:bodyPr>
          <a:lstStyle/>
          <a:p>
            <a:pPr algn="r" rtl="1">
              <a:lnSpc>
                <a:spcPct val="150000"/>
              </a:lnSpc>
              <a:buClrTx/>
              <a:buFont typeface="Wingdings" pitchFamily="2" charset="2"/>
              <a:buChar char="v"/>
            </a:pPr>
            <a:r>
              <a:rPr lang="fa-IR" sz="2200" b="1" u="sng" dirty="0" smtClean="0"/>
              <a:t> راز پزشکی عبارت است از:</a:t>
            </a:r>
          </a:p>
          <a:p>
            <a:pPr algn="r" rtl="1">
              <a:lnSpc>
                <a:spcPct val="150000"/>
              </a:lnSpc>
              <a:buClrTx/>
              <a:buNone/>
            </a:pPr>
            <a:endParaRPr lang="fa-IR" sz="2200" b="1" u="sng" dirty="0" smtClean="0"/>
          </a:p>
          <a:p>
            <a:pPr marL="457200" indent="-457200" algn="ctr" rtl="1">
              <a:lnSpc>
                <a:spcPct val="150000"/>
              </a:lnSpc>
              <a:buClrTx/>
              <a:buNone/>
            </a:pPr>
            <a:r>
              <a:rPr lang="fa-IR" sz="2200" dirty="0" smtClean="0"/>
              <a:t> </a:t>
            </a:r>
            <a:r>
              <a:rPr lang="fa-IR" sz="2800" b="1" dirty="0" smtClean="0">
                <a:effectLst>
                  <a:outerShdw blurRad="38100" dist="38100" dir="2700000" algn="tl">
                    <a:srgbClr val="000000">
                      <a:alpha val="43137"/>
                    </a:srgbClr>
                  </a:outerShdw>
                </a:effectLst>
              </a:rPr>
              <a:t>آنچه که بیمار درباره خود به پزشک می گوید .آنچه که پزشک با معاینه بیمار خود درمی یابد و آنچه که پزشک در منزل یا محل بستری شدن بیمار و مشاهده اوضاع و احوال بیمار درمی یابد.</a:t>
            </a:r>
            <a:endParaRPr lang="en-US" sz="2800" b="1" dirty="0">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a:bodyPr>
          <a:lstStyle/>
          <a:p>
            <a:pPr algn="r" rtl="1">
              <a:lnSpc>
                <a:spcPct val="150000"/>
              </a:lnSpc>
              <a:buClrTx/>
              <a:buFont typeface="Wingdings" pitchFamily="2" charset="2"/>
              <a:buChar char="v"/>
            </a:pPr>
            <a:r>
              <a:rPr lang="fa-IR" sz="2200" b="1" u="sng" dirty="0" smtClean="0"/>
              <a:t> رازپوشی نسبی است و در مواردی پزشک مجاز به افشاء سر حرفه ای خواهد بود: </a:t>
            </a:r>
          </a:p>
          <a:p>
            <a:pPr marL="457200" indent="-457200" algn="r" rtl="1">
              <a:lnSpc>
                <a:spcPct val="150000"/>
              </a:lnSpc>
              <a:buClrTx/>
              <a:buFont typeface="+mj-lt"/>
              <a:buAutoNum type="arabicPeriod"/>
            </a:pPr>
            <a:r>
              <a:rPr lang="fa-IR" sz="2200" dirty="0" smtClean="0"/>
              <a:t> </a:t>
            </a:r>
            <a:r>
              <a:rPr lang="fa-IR" sz="2400" b="1" dirty="0" smtClean="0"/>
              <a:t>نیازهای قانونی و اداری</a:t>
            </a:r>
          </a:p>
          <a:p>
            <a:pPr marL="457200" indent="-457200" algn="r" rtl="1">
              <a:lnSpc>
                <a:spcPct val="150000"/>
              </a:lnSpc>
              <a:buClrTx/>
              <a:buFont typeface="+mj-lt"/>
              <a:buAutoNum type="arabicPeriod"/>
            </a:pPr>
            <a:r>
              <a:rPr lang="fa-IR" sz="2400" b="1" dirty="0" smtClean="0"/>
              <a:t> محاکم قضائی و به خواست قاضی</a:t>
            </a:r>
          </a:p>
          <a:p>
            <a:pPr marL="457200" indent="-457200" algn="r" rtl="1">
              <a:lnSpc>
                <a:spcPct val="150000"/>
              </a:lnSpc>
              <a:buClrTx/>
              <a:buFont typeface="+mj-lt"/>
              <a:buAutoNum type="arabicPeriod"/>
            </a:pPr>
            <a:r>
              <a:rPr lang="fa-IR" sz="2400" b="1" dirty="0" smtClean="0"/>
              <a:t> منافع جامعه</a:t>
            </a:r>
          </a:p>
          <a:p>
            <a:pPr marL="457200" indent="-457200" algn="r" rtl="1">
              <a:lnSpc>
                <a:spcPct val="150000"/>
              </a:lnSpc>
              <a:buClrTx/>
              <a:buFont typeface="+mj-lt"/>
              <a:buAutoNum type="arabicPeriod"/>
            </a:pPr>
            <a:r>
              <a:rPr lang="fa-IR" sz="2400" b="1" dirty="0" smtClean="0"/>
              <a:t> برای مشاوره با سایر پزشکان</a:t>
            </a:r>
          </a:p>
          <a:p>
            <a:pPr marL="457200" indent="-457200" algn="r" rtl="1">
              <a:lnSpc>
                <a:spcPct val="150000"/>
              </a:lnSpc>
              <a:buClrTx/>
              <a:buFont typeface="+mj-lt"/>
              <a:buAutoNum type="arabicPeriod"/>
            </a:pPr>
            <a:r>
              <a:rPr lang="fa-IR" sz="2400" b="1" dirty="0" smtClean="0"/>
              <a:t> برای بستگان بیمار در حد نیاز</a:t>
            </a:r>
          </a:p>
          <a:p>
            <a:pPr marL="457200" indent="-457200" algn="r" rtl="1">
              <a:lnSpc>
                <a:spcPct val="150000"/>
              </a:lnSpc>
              <a:buClrTx/>
              <a:buFont typeface="+mj-lt"/>
              <a:buAutoNum type="arabicPeriod"/>
            </a:pPr>
            <a:r>
              <a:rPr lang="fa-IR" sz="2400" b="1" dirty="0" smtClean="0"/>
              <a:t> پزشک ملزم به افشاء راز بیمار برای پلیس ،نیروی انتظامی و وکلا نمی باشد</a:t>
            </a:r>
          </a:p>
          <a:p>
            <a:pPr marL="457200" indent="-457200" algn="r" rtl="1">
              <a:lnSpc>
                <a:spcPct val="150000"/>
              </a:lnSpc>
              <a:buClrTx/>
              <a:buFont typeface="+mj-lt"/>
              <a:buAutoNum type="arabicPeriod"/>
            </a:pPr>
            <a:r>
              <a:rPr lang="fa-IR" sz="2400" b="1" dirty="0" smtClean="0"/>
              <a:t> اعلام بیماری واگیر ،گواهی ولادت ،گواهی فوت</a:t>
            </a:r>
            <a:endParaRPr lang="en-US" sz="2400" b="1" dirty="0"/>
          </a:p>
        </p:txBody>
      </p:sp>
      <p:sp>
        <p:nvSpPr>
          <p:cNvPr id="11" name="Slide Number Placeholder 10"/>
          <p:cNvSpPr>
            <a:spLocks noGrp="1"/>
          </p:cNvSpPr>
          <p:nvPr>
            <p:ph type="sldNum" sz="quarter" idx="12"/>
          </p:nvPr>
        </p:nvSpPr>
        <p:spPr/>
        <p:txBody>
          <a:bodyPr/>
          <a:lstStyle/>
          <a:p>
            <a:fld id="{0008BD99-BE93-41D4-BB15-3CD81A091FD9}" type="slidenum">
              <a:rPr lang="en-US" smtClean="0"/>
              <a:pPr/>
              <a:t>77</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3">
                                            <p:txEl>
                                              <p:pRg st="4" end="4"/>
                                            </p:txEl>
                                          </p:spTgt>
                                        </p:tgtEl>
                                      </p:cBhvr>
                                    </p:animEffect>
                                  </p:childTnLst>
                                </p:cTn>
                              </p:par>
                              <p:par>
                                <p:cTn id="25" presetID="53"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9" dur="500"/>
                                        <p:tgtEl>
                                          <p:spTgt spid="3">
                                            <p:txEl>
                                              <p:pRg st="5" end="5"/>
                                            </p:txEl>
                                          </p:spTgt>
                                        </p:tgtEl>
                                      </p:cBhvr>
                                    </p:animEffect>
                                  </p:childTnLst>
                                </p:cTn>
                              </p:par>
                              <p:par>
                                <p:cTn id="30" presetID="53" presetClass="entr" presetSubtype="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p:cTn id="3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4" dur="500"/>
                                        <p:tgtEl>
                                          <p:spTgt spid="3">
                                            <p:txEl>
                                              <p:pRg st="6" end="6"/>
                                            </p:txEl>
                                          </p:spTgt>
                                        </p:tgtEl>
                                      </p:cBhvr>
                                    </p:animEffect>
                                  </p:childTnLst>
                                </p:cTn>
                              </p:par>
                              <p:par>
                                <p:cTn id="35" presetID="53" presetClass="entr" presetSubtype="0"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p:cTn id="3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3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pPr algn="ctr" rtl="1">
              <a:lnSpc>
                <a:spcPct val="150000"/>
              </a:lnSpc>
              <a:buNone/>
            </a:pPr>
            <a:endParaRPr lang="fa-IR" sz="3300" b="1" dirty="0" smtClean="0"/>
          </a:p>
          <a:p>
            <a:pPr algn="ctr" rtl="1">
              <a:lnSpc>
                <a:spcPct val="150000"/>
              </a:lnSpc>
              <a:buNone/>
            </a:pPr>
            <a:r>
              <a:rPr lang="fa-IR" sz="3600" b="1" dirty="0" smtClean="0">
                <a:effectLst>
                  <a:outerShdw blurRad="38100" dist="38100" dir="2700000" algn="tl">
                    <a:srgbClr val="000000">
                      <a:alpha val="43137"/>
                    </a:srgbClr>
                  </a:outerShdw>
                </a:effectLst>
              </a:rPr>
              <a:t>مسئولیت کسانی که پزشک به کار می گمارد </a:t>
            </a:r>
          </a:p>
          <a:p>
            <a:pPr algn="ctr" rtl="1">
              <a:lnSpc>
                <a:spcPct val="150000"/>
              </a:lnSpc>
              <a:buNone/>
            </a:pPr>
            <a:r>
              <a:rPr lang="fa-IR" sz="3600" b="1" dirty="0" smtClean="0">
                <a:effectLst>
                  <a:outerShdw blurRad="38100" dist="38100" dir="2700000" algn="tl">
                    <a:srgbClr val="000000">
                      <a:alpha val="43137"/>
                    </a:srgbClr>
                  </a:outerShdw>
                </a:effectLst>
              </a:rPr>
              <a:t>مثل پرستار یا منشی</a:t>
            </a:r>
          </a:p>
          <a:p>
            <a:pPr algn="ctr" rtl="1">
              <a:lnSpc>
                <a:spcPct val="150000"/>
              </a:lnSpc>
              <a:buNone/>
            </a:pPr>
            <a:r>
              <a:rPr lang="fa-IR" sz="3600" b="1" dirty="0" smtClean="0">
                <a:effectLst>
                  <a:outerShdw blurRad="38100" dist="38100" dir="2700000" algn="tl">
                    <a:srgbClr val="000000">
                      <a:alpha val="43137"/>
                    </a:srgbClr>
                  </a:outerShdw>
                </a:effectLst>
              </a:rPr>
              <a:t> بعهده اوست و ایشان نیز موظف</a:t>
            </a:r>
          </a:p>
          <a:p>
            <a:pPr algn="ctr" rtl="1">
              <a:lnSpc>
                <a:spcPct val="150000"/>
              </a:lnSpc>
              <a:buNone/>
            </a:pPr>
            <a:r>
              <a:rPr lang="fa-IR" sz="3600" b="1" dirty="0" smtClean="0">
                <a:effectLst>
                  <a:outerShdw blurRad="38100" dist="38100" dir="2700000" algn="tl">
                    <a:srgbClr val="000000">
                      <a:alpha val="43137"/>
                    </a:srgbClr>
                  </a:outerShdw>
                </a:effectLst>
              </a:rPr>
              <a:t> به حفظ اسرار می باشند.</a:t>
            </a:r>
            <a:endParaRPr lang="en-US" sz="3600" b="1" dirty="0">
              <a:effectLst>
                <a:outerShdw blurRad="38100" dist="38100" dir="2700000" algn="tl">
                  <a:srgbClr val="000000">
                    <a:alpha val="43137"/>
                  </a:srgbClr>
                </a:outerShdw>
              </a:effectLst>
            </a:endParaRPr>
          </a:p>
        </p:txBody>
      </p:sp>
      <p:sp>
        <p:nvSpPr>
          <p:cNvPr id="11" name="Slide Number Placeholder 10"/>
          <p:cNvSpPr>
            <a:spLocks noGrp="1"/>
          </p:cNvSpPr>
          <p:nvPr>
            <p:ph type="sldNum" sz="quarter" idx="12"/>
          </p:nvPr>
        </p:nvSpPr>
        <p:spPr/>
        <p:txBody>
          <a:bodyPr/>
          <a:lstStyle/>
          <a:p>
            <a:fld id="{0008BD99-BE93-41D4-BB15-3CD81A091FD9}" type="slidenum">
              <a:rPr lang="en-US" smtClean="0"/>
              <a:pPr/>
              <a:t>78</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ctr" rtl="1">
              <a:lnSpc>
                <a:spcPct val="150000"/>
              </a:lnSpc>
              <a:buNone/>
            </a:pPr>
            <a:endParaRPr lang="fa-IR" sz="3300" b="1" dirty="0" smtClean="0"/>
          </a:p>
          <a:p>
            <a:pPr algn="ctr" rtl="1">
              <a:lnSpc>
                <a:spcPct val="150000"/>
              </a:lnSpc>
              <a:buNone/>
            </a:pPr>
            <a:r>
              <a:rPr lang="fa-IR" sz="3600" b="1" dirty="0" smtClean="0">
                <a:effectLst>
                  <a:outerShdw blurRad="38100" dist="38100" dir="2700000" algn="tl">
                    <a:srgbClr val="000000">
                      <a:alpha val="43137"/>
                    </a:srgbClr>
                  </a:outerShdw>
                </a:effectLst>
              </a:rPr>
              <a:t>افشاء راز</a:t>
            </a:r>
          </a:p>
          <a:p>
            <a:pPr algn="ctr" rtl="1">
              <a:lnSpc>
                <a:spcPct val="150000"/>
              </a:lnSpc>
              <a:buNone/>
            </a:pPr>
            <a:r>
              <a:rPr lang="fa-IR" sz="3600" b="1" dirty="0" smtClean="0">
                <a:effectLst>
                  <a:outerShdw blurRad="38100" dist="38100" dir="2700000" algn="tl">
                    <a:srgbClr val="000000">
                      <a:alpha val="43137"/>
                    </a:srgbClr>
                  </a:outerShdw>
                </a:effectLst>
              </a:rPr>
              <a:t> فقط به فرد یا مقامات مسئول</a:t>
            </a:r>
          </a:p>
          <a:p>
            <a:pPr algn="ctr" rtl="1">
              <a:lnSpc>
                <a:spcPct val="150000"/>
              </a:lnSpc>
              <a:buNone/>
            </a:pPr>
            <a:r>
              <a:rPr lang="fa-IR" sz="3600" b="1" dirty="0" smtClean="0">
                <a:effectLst>
                  <a:outerShdw blurRad="38100" dist="38100" dir="2700000" algn="tl">
                    <a:srgbClr val="000000">
                      <a:alpha val="43137"/>
                    </a:srgbClr>
                  </a:outerShdw>
                </a:effectLst>
              </a:rPr>
              <a:t> و در حداقل لازم انجام گیرد.</a:t>
            </a:r>
            <a:endParaRPr lang="en-US" sz="3600" b="1" dirty="0">
              <a:effectLst>
                <a:outerShdw blurRad="38100" dist="38100" dir="2700000" algn="tl">
                  <a:srgbClr val="000000">
                    <a:alpha val="43137"/>
                  </a:srgbClr>
                </a:outerShdw>
              </a:effectLst>
            </a:endParaRPr>
          </a:p>
        </p:txBody>
      </p:sp>
      <p:sp>
        <p:nvSpPr>
          <p:cNvPr id="11" name="Slide Number Placeholder 10"/>
          <p:cNvSpPr>
            <a:spLocks noGrp="1"/>
          </p:cNvSpPr>
          <p:nvPr>
            <p:ph type="sldNum" sz="quarter" idx="12"/>
          </p:nvPr>
        </p:nvSpPr>
        <p:spPr/>
        <p:txBody>
          <a:bodyPr/>
          <a:lstStyle/>
          <a:p>
            <a:fld id="{0008BD99-BE93-41D4-BB15-3CD81A091FD9}" type="slidenum">
              <a:rPr lang="en-US" smtClean="0"/>
              <a:pPr/>
              <a:t>79</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008BD99-BE93-41D4-BB15-3CD81A091FD9}" type="slidenum">
              <a:rPr lang="en-US" smtClean="0"/>
              <a:pPr/>
              <a:t>8</a:t>
            </a:fld>
            <a:endParaRPr lang="en-US" dirty="0"/>
          </a:p>
        </p:txBody>
      </p:sp>
      <p:sp>
        <p:nvSpPr>
          <p:cNvPr id="4" name="Content Placeholder 3"/>
          <p:cNvSpPr>
            <a:spLocks noGrp="1"/>
          </p:cNvSpPr>
          <p:nvPr>
            <p:ph sz="quarter" idx="1"/>
          </p:nvPr>
        </p:nvSpPr>
        <p:spPr>
          <a:xfrm>
            <a:off x="301752" y="1527048"/>
            <a:ext cx="8503920" cy="4830910"/>
          </a:xfrm>
        </p:spPr>
        <p:txBody>
          <a:bodyPr>
            <a:noAutofit/>
          </a:bodyPr>
          <a:lstStyle/>
          <a:p>
            <a:pPr algn="just" rtl="1">
              <a:lnSpc>
                <a:spcPct val="150000"/>
              </a:lnSpc>
              <a:buClrTx/>
              <a:buFont typeface="Wingdings" pitchFamily="2" charset="2"/>
              <a:buChar char="v"/>
            </a:pPr>
            <a:r>
              <a:rPr lang="fa-IR" sz="2200" b="1" dirty="0" smtClean="0"/>
              <a:t>با توجه به اینکه رشته تخصصی پزشکی قانونی از قدمت زیادی در کشور ما برخوردار نیست لذا پزشکان ومتخصصان سایر رشته ها و همچنین سایر رده ای پزشکی و پیرا پزشکی اطلاعات چندان زیادی در خصوص شرح وظایف ،اختیارات و توانمندیهای متخصصان پزشکی قانونی ندارند  ودر بسیاری از موارد حتی همکاران پزشک نیز پزشکی قانونی را مساوی با جنازه و جسد می دانند و این در حالی است که تنها 6% کار پزشکی قانونی بررسی اجساد و کارشناسی درخصوص علت فوت است. </a:t>
            </a:r>
            <a:endParaRPr lang="en-US" sz="2200" b="1" dirty="0" smtClean="0"/>
          </a:p>
          <a:p>
            <a:pPr algn="just" rtl="1">
              <a:lnSpc>
                <a:spcPct val="150000"/>
              </a:lnSpc>
              <a:buClrTx/>
              <a:buFont typeface="Wingdings" pitchFamily="2" charset="2"/>
              <a:buChar char="v"/>
            </a:pPr>
            <a:endParaRPr lang="en-US" sz="2200" dirty="0" smtClean="0"/>
          </a:p>
          <a:p>
            <a:pPr algn="r" rtl="1">
              <a:lnSpc>
                <a:spcPct val="150000"/>
              </a:lnSpc>
              <a:buClrTx/>
              <a:buFont typeface="Wingdings" pitchFamily="2" charset="2"/>
              <a:buChar char="v"/>
            </a:pPr>
            <a:endParaRPr lang="en-US" sz="2200" dirty="0"/>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r" rtl="1">
              <a:lnSpc>
                <a:spcPct val="150000"/>
              </a:lnSpc>
              <a:buClrTx/>
              <a:buFont typeface="Wingdings" pitchFamily="2" charset="2"/>
              <a:buChar char="v"/>
            </a:pPr>
            <a:r>
              <a:rPr lang="fa-IR" sz="2200" b="1" u="sng" dirty="0" smtClean="0"/>
              <a:t> خلاصه 3 مورد زیر در راز داری استثناء است:</a:t>
            </a:r>
          </a:p>
          <a:p>
            <a:pPr marL="457200" indent="-457200" algn="r" rtl="1">
              <a:lnSpc>
                <a:spcPct val="150000"/>
              </a:lnSpc>
              <a:buClrTx/>
              <a:buFont typeface="+mj-lt"/>
              <a:buAutoNum type="arabicPeriod"/>
            </a:pPr>
            <a:r>
              <a:rPr lang="fa-IR" sz="2800" b="1" dirty="0" smtClean="0"/>
              <a:t> اگر قانون بخواهد.</a:t>
            </a:r>
          </a:p>
          <a:p>
            <a:pPr marL="457200" indent="-457200" algn="r" rtl="1">
              <a:lnSpc>
                <a:spcPct val="150000"/>
              </a:lnSpc>
              <a:buClrTx/>
              <a:buFont typeface="+mj-lt"/>
              <a:buAutoNum type="arabicPeriod"/>
            </a:pPr>
            <a:r>
              <a:rPr lang="fa-IR" sz="2800" b="1" dirty="0" smtClean="0"/>
              <a:t> هرگاه نفع جامعه ایجاب کند.</a:t>
            </a:r>
          </a:p>
          <a:p>
            <a:pPr marL="457200" indent="-457200" algn="r" rtl="1">
              <a:lnSpc>
                <a:spcPct val="150000"/>
              </a:lnSpc>
              <a:buClrTx/>
              <a:buFont typeface="+mj-lt"/>
              <a:buAutoNum type="arabicPeriod"/>
            </a:pPr>
            <a:r>
              <a:rPr lang="fa-IR" sz="2800" b="1" dirty="0" smtClean="0"/>
              <a:t> نفع بیمار در آن باشد که پرده از راز بیمار برداشته شود.</a:t>
            </a:r>
            <a:endParaRPr lang="en-US" sz="2800" b="1" dirty="0"/>
          </a:p>
        </p:txBody>
      </p:sp>
      <p:sp>
        <p:nvSpPr>
          <p:cNvPr id="11" name="Slide Number Placeholder 10"/>
          <p:cNvSpPr>
            <a:spLocks noGrp="1"/>
          </p:cNvSpPr>
          <p:nvPr>
            <p:ph type="sldNum" sz="quarter" idx="12"/>
          </p:nvPr>
        </p:nvSpPr>
        <p:spPr/>
        <p:txBody>
          <a:bodyPr/>
          <a:lstStyle/>
          <a:p>
            <a:fld id="{0008BD99-BE93-41D4-BB15-3CD81A091FD9}" type="slidenum">
              <a:rPr lang="en-US" smtClean="0"/>
              <a:pPr/>
              <a:t>80</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endParaRPr lang="en-US" b="1" dirty="0">
              <a:solidFill>
                <a:schemeClr val="tx1"/>
              </a:solidFill>
            </a:endParaRPr>
          </a:p>
        </p:txBody>
      </p:sp>
      <p:sp>
        <p:nvSpPr>
          <p:cNvPr id="3" name="Content Placeholder 2"/>
          <p:cNvSpPr>
            <a:spLocks noGrp="1"/>
          </p:cNvSpPr>
          <p:nvPr>
            <p:ph sz="quarter" idx="1"/>
          </p:nvPr>
        </p:nvSpPr>
        <p:spPr/>
        <p:txBody>
          <a:bodyPr>
            <a:normAutofit/>
          </a:bodyPr>
          <a:lstStyle/>
          <a:p>
            <a:pPr algn="ctr" rtl="1">
              <a:lnSpc>
                <a:spcPct val="150000"/>
              </a:lnSpc>
              <a:buClrTx/>
              <a:buNone/>
            </a:pPr>
            <a:endParaRPr lang="fa-IR" sz="2400" b="1" dirty="0" smtClean="0"/>
          </a:p>
          <a:p>
            <a:pPr algn="ctr" rtl="1">
              <a:lnSpc>
                <a:spcPct val="150000"/>
              </a:lnSpc>
              <a:buClrTx/>
              <a:buNone/>
            </a:pPr>
            <a:endParaRPr lang="fa-IR" sz="2400" b="1" dirty="0" smtClean="0"/>
          </a:p>
          <a:p>
            <a:pPr algn="ctr" rtl="1">
              <a:lnSpc>
                <a:spcPct val="150000"/>
              </a:lnSpc>
              <a:buClrTx/>
              <a:buNone/>
            </a:pPr>
            <a:r>
              <a:rPr lang="fa-IR" sz="7200" b="1" dirty="0" smtClean="0">
                <a:effectLst>
                  <a:outerShdw blurRad="38100" dist="38100" dir="2700000" algn="tl">
                    <a:srgbClr val="000000">
                      <a:alpha val="43137"/>
                    </a:srgbClr>
                  </a:outerShdw>
                </a:effectLst>
              </a:rPr>
              <a:t>گواهی نویسی پزشکی</a:t>
            </a:r>
          </a:p>
          <a:p>
            <a:pPr algn="ctr" rtl="1">
              <a:lnSpc>
                <a:spcPct val="150000"/>
              </a:lnSpc>
              <a:buClrTx/>
              <a:buNone/>
            </a:pPr>
            <a:endParaRPr lang="en-US" sz="2200" dirty="0"/>
          </a:p>
        </p:txBody>
      </p:sp>
      <p:sp>
        <p:nvSpPr>
          <p:cNvPr id="11" name="Slide Number Placeholder 10"/>
          <p:cNvSpPr>
            <a:spLocks noGrp="1"/>
          </p:cNvSpPr>
          <p:nvPr>
            <p:ph type="sldNum" sz="quarter" idx="12"/>
          </p:nvPr>
        </p:nvSpPr>
        <p:spPr/>
        <p:txBody>
          <a:bodyPr/>
          <a:lstStyle/>
          <a:p>
            <a:fld id="{0008BD99-BE93-41D4-BB15-3CD81A091FD9}" type="slidenum">
              <a:rPr lang="en-US" smtClean="0"/>
              <a:pPr/>
              <a:t>81</a:t>
            </a:fld>
            <a:endParaRPr lang="en-US" dirty="0"/>
          </a:p>
        </p:txBody>
      </p:sp>
      <p:pic>
        <p:nvPicPr>
          <p:cNvPr id="5" name="Picture 4" descr="0fb66e4480f742db397b6228ef830ffa.jpg"/>
          <p:cNvPicPr>
            <a:picLocks noChangeAspect="1"/>
          </p:cNvPicPr>
          <p:nvPr/>
        </p:nvPicPr>
        <p:blipFill>
          <a:blip r:embed="rId2"/>
          <a:stretch>
            <a:fillRect/>
          </a:stretch>
        </p:blipFill>
        <p:spPr>
          <a:xfrm>
            <a:off x="142844" y="214290"/>
            <a:ext cx="1214446" cy="107157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par>
                                <p:cTn id="11" presetID="53"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0008BD99-BE93-41D4-BB15-3CD81A091FD9}" type="slidenum">
              <a:rPr lang="en-US" smtClean="0"/>
              <a:pPr/>
              <a:t>82</a:t>
            </a:fld>
            <a:endParaRPr lang="en-US" dirty="0"/>
          </a:p>
        </p:txBody>
      </p:sp>
      <p:sp>
        <p:nvSpPr>
          <p:cNvPr id="4" name="Content Placeholder 3"/>
          <p:cNvSpPr>
            <a:spLocks noGrp="1"/>
          </p:cNvSpPr>
          <p:nvPr>
            <p:ph sz="quarter" idx="1"/>
          </p:nvPr>
        </p:nvSpPr>
        <p:spPr/>
        <p:txBody>
          <a:bodyPr>
            <a:normAutofit/>
          </a:bodyPr>
          <a:lstStyle/>
          <a:p>
            <a:pPr algn="just" rtl="1">
              <a:lnSpc>
                <a:spcPct val="150000"/>
              </a:lnSpc>
              <a:buClrTx/>
              <a:buFont typeface="Wingdings" pitchFamily="2" charset="2"/>
              <a:buChar char="v"/>
            </a:pPr>
            <a:r>
              <a:rPr lang="fa-IR" sz="2800" b="1" dirty="0" smtClean="0"/>
              <a:t> یکی از روش های غیر اخلاقی برای فرار از انجام تکالیف قانونی ،تمسک به عذر بیماری است.</a:t>
            </a:r>
          </a:p>
          <a:p>
            <a:pPr algn="just" rtl="1">
              <a:lnSpc>
                <a:spcPct val="150000"/>
              </a:lnSpc>
              <a:buClrTx/>
              <a:buFont typeface="Wingdings" pitchFamily="2" charset="2"/>
              <a:buChar char="v"/>
            </a:pPr>
            <a:r>
              <a:rPr lang="fa-IR" sz="2800" b="1" dirty="0" smtClean="0"/>
              <a:t> گواهی پزشکی سند معتبری است که درباره سلامت یا بیماری یا امری مربوط به پزشکی ،توسط پزشک تنظیم می شود.</a:t>
            </a:r>
            <a:endParaRPr lang="en-US" sz="2800" b="1" dirty="0" smtClean="0"/>
          </a:p>
          <a:p>
            <a:pPr algn="just" rtl="1">
              <a:lnSpc>
                <a:spcPct val="150000"/>
              </a:lnSpc>
              <a:buNone/>
            </a:pPr>
            <a:endParaRPr lang="en-US" sz="2800" b="1" dirty="0"/>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just" rtl="1">
              <a:lnSpc>
                <a:spcPct val="150000"/>
              </a:lnSpc>
              <a:buClrTx/>
              <a:buFont typeface="Wingdings" pitchFamily="2" charset="2"/>
              <a:buChar char="v"/>
            </a:pPr>
            <a:r>
              <a:rPr lang="en-US" sz="2200" b="1" u="sng" dirty="0" smtClean="0"/>
              <a:t> </a:t>
            </a:r>
            <a:r>
              <a:rPr lang="fa-IR" sz="2200" b="1" u="sng" dirty="0" smtClean="0"/>
              <a:t>انواع گواهی:</a:t>
            </a:r>
          </a:p>
          <a:p>
            <a:pPr marL="457200" indent="-457200" algn="just" rtl="1">
              <a:lnSpc>
                <a:spcPct val="150000"/>
              </a:lnSpc>
              <a:buClrTx/>
              <a:buFont typeface="+mj-lt"/>
              <a:buAutoNum type="arabicPeriod"/>
            </a:pPr>
            <a:r>
              <a:rPr lang="fa-IR" sz="2200" dirty="0" smtClean="0"/>
              <a:t> </a:t>
            </a:r>
            <a:r>
              <a:rPr lang="fa-IR" sz="2200" b="1" u="sng" dirty="0" smtClean="0"/>
              <a:t>معمولی:</a:t>
            </a:r>
          </a:p>
          <a:p>
            <a:pPr marL="457200" indent="-457200" algn="just" rtl="1">
              <a:lnSpc>
                <a:spcPct val="150000"/>
              </a:lnSpc>
              <a:buClrTx/>
              <a:buNone/>
            </a:pPr>
            <a:r>
              <a:rPr lang="fa-IR" sz="2200" b="1" dirty="0" smtClean="0"/>
              <a:t>شخص مستقیما با مراجعه به پزشک معالجش درخواست صدور گواهی می کند وبه درخواست خود بیمار یا ولی وی صادر می شود مثل گواهی استعلاجی.</a:t>
            </a:r>
          </a:p>
          <a:p>
            <a:pPr marL="457200" indent="-457200" algn="just" rtl="1">
              <a:lnSpc>
                <a:spcPct val="150000"/>
              </a:lnSpc>
              <a:buClrTx/>
              <a:buAutoNum type="arabicPeriod" startAt="2"/>
            </a:pPr>
            <a:r>
              <a:rPr lang="fa-IR" sz="2200" b="1" u="sng" dirty="0" smtClean="0"/>
              <a:t>رسمی:</a:t>
            </a:r>
          </a:p>
          <a:p>
            <a:pPr marL="457200" indent="-457200" algn="just" rtl="1">
              <a:lnSpc>
                <a:spcPct val="150000"/>
              </a:lnSpc>
              <a:buClrTx/>
              <a:buNone/>
            </a:pPr>
            <a:r>
              <a:rPr lang="fa-IR" sz="2200" b="1" dirty="0" smtClean="0"/>
              <a:t>در پاسخ به استعلامات مراجع قضائی و قانونی توسط پزشک صادر می شود .مثل گواهی برای معافیت سربازی ،برای از کارافتادگی ،استخدام ،تأیید مرگ مغزی.</a:t>
            </a:r>
          </a:p>
          <a:p>
            <a:pPr marL="457200" indent="-457200" algn="just" rtl="1">
              <a:lnSpc>
                <a:spcPct val="150000"/>
              </a:lnSpc>
              <a:buClrTx/>
              <a:buAutoNum type="arabicPeriod" startAt="2"/>
            </a:pPr>
            <a:endParaRPr lang="en-US" sz="2200" dirty="0"/>
          </a:p>
        </p:txBody>
      </p:sp>
      <p:sp>
        <p:nvSpPr>
          <p:cNvPr id="11" name="Slide Number Placeholder 10"/>
          <p:cNvSpPr>
            <a:spLocks noGrp="1"/>
          </p:cNvSpPr>
          <p:nvPr>
            <p:ph type="sldNum" sz="quarter" idx="12"/>
          </p:nvPr>
        </p:nvSpPr>
        <p:spPr/>
        <p:txBody>
          <a:bodyPr/>
          <a:lstStyle/>
          <a:p>
            <a:fld id="{0008BD99-BE93-41D4-BB15-3CD81A091FD9}" type="slidenum">
              <a:rPr lang="en-US" smtClean="0"/>
              <a:pPr/>
              <a:t>83</a:t>
            </a:fld>
            <a:endParaRPr lang="en-US" dirty="0"/>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just" rtl="1">
              <a:lnSpc>
                <a:spcPct val="150000"/>
              </a:lnSpc>
              <a:buClrTx/>
              <a:buFont typeface="Wingdings" pitchFamily="2" charset="2"/>
              <a:buChar char="v"/>
            </a:pPr>
            <a:r>
              <a:rPr lang="fa-IR" sz="2200" b="1" u="sng" dirty="0" smtClean="0"/>
              <a:t> ماده 538:</a:t>
            </a:r>
          </a:p>
          <a:p>
            <a:pPr algn="just" rtl="1">
              <a:lnSpc>
                <a:spcPct val="150000"/>
              </a:lnSpc>
              <a:buClrTx/>
              <a:buNone/>
            </a:pPr>
            <a:endParaRPr lang="fa-IR" sz="2200" b="1" u="sng" dirty="0" smtClean="0"/>
          </a:p>
          <a:p>
            <a:pPr algn="ctr" rtl="1">
              <a:lnSpc>
                <a:spcPct val="150000"/>
              </a:lnSpc>
              <a:buClrTx/>
              <a:buNone/>
            </a:pPr>
            <a:r>
              <a:rPr lang="fa-IR" sz="2800" b="1" dirty="0" smtClean="0"/>
              <a:t> </a:t>
            </a:r>
            <a:r>
              <a:rPr lang="fa-IR" sz="2800" b="1" dirty="0" smtClean="0">
                <a:effectLst>
                  <a:outerShdw blurRad="38100" dist="38100" dir="2700000" algn="tl">
                    <a:srgbClr val="000000">
                      <a:alpha val="43137"/>
                    </a:srgbClr>
                  </a:outerShdw>
                </a:effectLst>
              </a:rPr>
              <a:t>هرکس شخصأ یا توسط دیگری برای معافیت خود یا شخص دیگری از خدمت دولت یا نظام وظیفه یا برای تقدیم به دادگاه گواهی پزشکی به اسم طبیب جعل کند به حبس ابد از شش ماه تا یکسال یا سه تا شش میلیون ریال جزای نقدی محکوم خواهد شد.</a:t>
            </a:r>
            <a:endParaRPr lang="en-US" sz="2800" b="1" dirty="0">
              <a:effectLst>
                <a:outerShdw blurRad="38100" dist="38100" dir="2700000" algn="tl">
                  <a:srgbClr val="000000">
                    <a:alpha val="43137"/>
                  </a:srgbClr>
                </a:outerShdw>
              </a:effectLst>
            </a:endParaRPr>
          </a:p>
        </p:txBody>
      </p:sp>
      <p:sp>
        <p:nvSpPr>
          <p:cNvPr id="11" name="Slide Number Placeholder 10"/>
          <p:cNvSpPr>
            <a:spLocks noGrp="1"/>
          </p:cNvSpPr>
          <p:nvPr>
            <p:ph type="sldNum" sz="quarter" idx="12"/>
          </p:nvPr>
        </p:nvSpPr>
        <p:spPr/>
        <p:txBody>
          <a:bodyPr/>
          <a:lstStyle/>
          <a:p>
            <a:fld id="{0008BD99-BE93-41D4-BB15-3CD81A091FD9}" type="slidenum">
              <a:rPr lang="en-US" smtClean="0"/>
              <a:pPr/>
              <a:t>84</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just" rtl="1">
              <a:lnSpc>
                <a:spcPct val="150000"/>
              </a:lnSpc>
              <a:buClrTx/>
              <a:buFont typeface="Wingdings" pitchFamily="2" charset="2"/>
              <a:buChar char="v"/>
            </a:pPr>
            <a:r>
              <a:rPr lang="fa-IR" sz="2200" b="1" u="sng" dirty="0" smtClean="0"/>
              <a:t> ماده 539:</a:t>
            </a:r>
          </a:p>
          <a:p>
            <a:pPr algn="ctr" rtl="1">
              <a:lnSpc>
                <a:spcPct val="150000"/>
              </a:lnSpc>
              <a:buClrTx/>
              <a:buNone/>
            </a:pPr>
            <a:endParaRPr lang="fa-IR" sz="2800" b="1" u="sng" dirty="0" smtClean="0">
              <a:effectLst>
                <a:outerShdw blurRad="38100" dist="38100" dir="2700000" algn="tl">
                  <a:srgbClr val="000000">
                    <a:alpha val="43137"/>
                  </a:srgbClr>
                </a:outerShdw>
              </a:effectLst>
            </a:endParaRPr>
          </a:p>
          <a:p>
            <a:pPr algn="ctr" rtl="1">
              <a:lnSpc>
                <a:spcPct val="150000"/>
              </a:lnSpc>
              <a:buClrTx/>
              <a:buNone/>
            </a:pPr>
            <a:r>
              <a:rPr lang="fa-IR" sz="2800" b="1" dirty="0" smtClean="0">
                <a:effectLst>
                  <a:outerShdw blurRad="38100" dist="38100" dir="2700000" algn="tl">
                    <a:srgbClr val="000000">
                      <a:alpha val="43137"/>
                    </a:srgbClr>
                  </a:outerShdw>
                </a:effectLst>
              </a:rPr>
              <a:t> هرگاه طبیب تصدیق نامه بر خلاف واقع درباره شخصی برای معافیت از خدمت در ادارات رسمی یا نظام وظیفه یا برای تقدیم به مراجع قضائی بدهد به حبس از شش ماه تا دو سال یا به سه تا دوازده میلیون ریال جزای نقدی محکوم خواهد شد.</a:t>
            </a:r>
            <a:endParaRPr lang="en-US" sz="2800" b="1" dirty="0">
              <a:effectLst>
                <a:outerShdw blurRad="38100" dist="38100" dir="2700000" algn="tl">
                  <a:srgbClr val="000000">
                    <a:alpha val="43137"/>
                  </a:srgbClr>
                </a:outerShdw>
              </a:effectLst>
            </a:endParaRPr>
          </a:p>
        </p:txBody>
      </p:sp>
      <p:sp>
        <p:nvSpPr>
          <p:cNvPr id="11" name="Slide Number Placeholder 10"/>
          <p:cNvSpPr>
            <a:spLocks noGrp="1"/>
          </p:cNvSpPr>
          <p:nvPr>
            <p:ph type="sldNum" sz="quarter" idx="12"/>
          </p:nvPr>
        </p:nvSpPr>
        <p:spPr/>
        <p:txBody>
          <a:bodyPr/>
          <a:lstStyle/>
          <a:p>
            <a:fld id="{0008BD99-BE93-41D4-BB15-3CD81A091FD9}" type="slidenum">
              <a:rPr lang="en-US" smtClean="0"/>
              <a:pPr/>
              <a:t>85</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just" rtl="1">
              <a:lnSpc>
                <a:spcPct val="150000"/>
              </a:lnSpc>
              <a:buClrTx/>
              <a:buFont typeface="Wingdings" pitchFamily="2" charset="2"/>
              <a:buChar char="v"/>
            </a:pPr>
            <a:r>
              <a:rPr lang="fa-IR" sz="2200" b="1" u="sng" dirty="0" smtClean="0"/>
              <a:t> ماده 540:</a:t>
            </a:r>
          </a:p>
          <a:p>
            <a:pPr algn="just" rtl="1">
              <a:lnSpc>
                <a:spcPct val="150000"/>
              </a:lnSpc>
              <a:buClrTx/>
              <a:buNone/>
            </a:pPr>
            <a:endParaRPr lang="fa-IR" sz="2200" b="1" u="sng" dirty="0" smtClean="0"/>
          </a:p>
          <a:p>
            <a:pPr algn="ctr" rtl="1">
              <a:lnSpc>
                <a:spcPct val="150000"/>
              </a:lnSpc>
              <a:buClrTx/>
              <a:buNone/>
            </a:pPr>
            <a:r>
              <a:rPr lang="fa-IR" sz="2800" b="1" dirty="0" smtClean="0">
                <a:effectLst>
                  <a:outerShdw blurRad="38100" dist="38100" dir="2700000" algn="tl">
                    <a:srgbClr val="000000">
                      <a:alpha val="43137"/>
                    </a:srgbClr>
                  </a:outerShdw>
                </a:effectLst>
              </a:rPr>
              <a:t>برای سایر تصدیق نامه های خلاف واقع که موجب ضرر شخص ثالثی باشد یا آنکه خسارتی به خزانه دولت وارد آید مرتکب علاوه برجبران خسارت وارده به شلاق تا 74 ضربه یا به دویست هزار تا دو میلیون ریال جزای نقدی محکوم خواهد شد.</a:t>
            </a:r>
            <a:endParaRPr lang="en-US" sz="2800" b="1" dirty="0">
              <a:effectLst>
                <a:outerShdw blurRad="38100" dist="38100" dir="2700000" algn="tl">
                  <a:srgbClr val="000000">
                    <a:alpha val="43137"/>
                  </a:srgbClr>
                </a:outerShdw>
              </a:effectLst>
            </a:endParaRPr>
          </a:p>
        </p:txBody>
      </p:sp>
      <p:sp>
        <p:nvSpPr>
          <p:cNvPr id="11" name="Slide Number Placeholder 10"/>
          <p:cNvSpPr>
            <a:spLocks noGrp="1"/>
          </p:cNvSpPr>
          <p:nvPr>
            <p:ph type="sldNum" sz="quarter" idx="12"/>
          </p:nvPr>
        </p:nvSpPr>
        <p:spPr/>
        <p:txBody>
          <a:bodyPr/>
          <a:lstStyle/>
          <a:p>
            <a:fld id="{0008BD99-BE93-41D4-BB15-3CD81A091FD9}" type="slidenum">
              <a:rPr lang="en-US" smtClean="0"/>
              <a:pPr/>
              <a:t>86</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r" rtl="1">
              <a:lnSpc>
                <a:spcPct val="150000"/>
              </a:lnSpc>
              <a:buClrTx/>
              <a:buFont typeface="Wingdings" pitchFamily="2" charset="2"/>
              <a:buChar char="v"/>
            </a:pPr>
            <a:r>
              <a:rPr lang="fa-IR" sz="2200" b="1" u="sng" dirty="0" smtClean="0"/>
              <a:t> گواهی خلاف واقع در اسناد سجلی و شناسنامه:</a:t>
            </a:r>
          </a:p>
          <a:p>
            <a:pPr algn="r" rtl="1">
              <a:lnSpc>
                <a:spcPct val="150000"/>
              </a:lnSpc>
              <a:buClrTx/>
              <a:buNone/>
            </a:pPr>
            <a:r>
              <a:rPr lang="fa-IR" sz="2200" dirty="0" smtClean="0"/>
              <a:t> حبس از 91 روز الی یکسال و باید پرداخت جزای نقدی از دویست هزار ریال تا یک میلیون ریال یابد هر دو محکوم خواهند شد.</a:t>
            </a:r>
          </a:p>
          <a:p>
            <a:pPr marL="457200" indent="-457200" algn="r" rtl="1">
              <a:lnSpc>
                <a:spcPct val="150000"/>
              </a:lnSpc>
              <a:buClrTx/>
              <a:buFont typeface="+mj-lt"/>
              <a:buAutoNum type="arabicPeriod"/>
            </a:pPr>
            <a:r>
              <a:rPr lang="fa-IR" sz="2200" dirty="0" smtClean="0"/>
              <a:t> </a:t>
            </a:r>
            <a:r>
              <a:rPr lang="fa-IR" sz="2800" b="1" dirty="0" smtClean="0"/>
              <a:t>اشخاصی که در اعلام ولادت یا وفات بر خلاف واقع اظهاری نمایند.</a:t>
            </a:r>
          </a:p>
          <a:p>
            <a:pPr marL="457200" indent="-457200" algn="r" rtl="1">
              <a:lnSpc>
                <a:spcPct val="150000"/>
              </a:lnSpc>
              <a:buClrTx/>
              <a:buFont typeface="+mj-lt"/>
              <a:buAutoNum type="arabicPeriod"/>
            </a:pPr>
            <a:r>
              <a:rPr lang="fa-IR" sz="2800" b="1" dirty="0" smtClean="0"/>
              <a:t> ماما یا پزشکی که در مورد ولادت یا وفات گواهی خلاف واقع صادر کند.</a:t>
            </a:r>
            <a:endParaRPr lang="en-US" sz="2800" b="1" dirty="0"/>
          </a:p>
        </p:txBody>
      </p:sp>
      <p:sp>
        <p:nvSpPr>
          <p:cNvPr id="11" name="Slide Number Placeholder 10"/>
          <p:cNvSpPr>
            <a:spLocks noGrp="1"/>
          </p:cNvSpPr>
          <p:nvPr>
            <p:ph type="sldNum" sz="quarter" idx="12"/>
          </p:nvPr>
        </p:nvSpPr>
        <p:spPr/>
        <p:txBody>
          <a:bodyPr/>
          <a:lstStyle/>
          <a:p>
            <a:fld id="{0008BD99-BE93-41D4-BB15-3CD81A091FD9}" type="slidenum">
              <a:rPr lang="en-US" smtClean="0"/>
              <a:pPr/>
              <a:t>87</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p:cTn id="1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just" rtl="1">
              <a:lnSpc>
                <a:spcPct val="150000"/>
              </a:lnSpc>
              <a:buClrTx/>
              <a:buFont typeface="Wingdings" pitchFamily="2" charset="2"/>
              <a:buChar char="v"/>
            </a:pPr>
            <a:r>
              <a:rPr lang="fa-IR" sz="2200" b="1" u="sng" dirty="0" smtClean="0"/>
              <a:t> گواهی خلاف واقع برای ازدواج:</a:t>
            </a:r>
          </a:p>
          <a:p>
            <a:pPr algn="just" rtl="1">
              <a:lnSpc>
                <a:spcPct val="150000"/>
              </a:lnSpc>
              <a:buClrTx/>
              <a:buNone/>
            </a:pPr>
            <a:endParaRPr lang="fa-IR" sz="2200" b="1" u="sng" dirty="0" smtClean="0"/>
          </a:p>
          <a:p>
            <a:pPr algn="ctr" rtl="1">
              <a:lnSpc>
                <a:spcPct val="150000"/>
              </a:lnSpc>
              <a:buClrTx/>
              <a:buNone/>
            </a:pPr>
            <a:r>
              <a:rPr lang="fa-IR" sz="2800" b="1" dirty="0" smtClean="0">
                <a:effectLst>
                  <a:outerShdw blurRad="38100" dist="38100" dir="2700000" algn="tl">
                    <a:srgbClr val="000000">
                      <a:alpha val="43137"/>
                    </a:srgbClr>
                  </a:outerShdw>
                </a:effectLst>
              </a:rPr>
              <a:t>هر پزشکی که گواهی خلاف واقع برای تندرستی ازدواج بدهد یا بدون جهت از دادن گواهی نامه خودداری نماید به حبس تأدیبی از شش ماه تا دو سال محکوم خواهد شد.</a:t>
            </a:r>
            <a:endParaRPr lang="en-US" sz="2800" b="1" dirty="0">
              <a:effectLst>
                <a:outerShdw blurRad="38100" dist="38100" dir="2700000" algn="tl">
                  <a:srgbClr val="000000">
                    <a:alpha val="43137"/>
                  </a:srgbClr>
                </a:outerShdw>
              </a:effectLst>
            </a:endParaRPr>
          </a:p>
        </p:txBody>
      </p:sp>
      <p:sp>
        <p:nvSpPr>
          <p:cNvPr id="11" name="Slide Number Placeholder 10"/>
          <p:cNvSpPr>
            <a:spLocks noGrp="1"/>
          </p:cNvSpPr>
          <p:nvPr>
            <p:ph type="sldNum" sz="quarter" idx="12"/>
          </p:nvPr>
        </p:nvSpPr>
        <p:spPr/>
        <p:txBody>
          <a:bodyPr/>
          <a:lstStyle/>
          <a:p>
            <a:fld id="{0008BD99-BE93-41D4-BB15-3CD81A091FD9}" type="slidenum">
              <a:rPr lang="en-US" smtClean="0"/>
              <a:pPr/>
              <a:t>88</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10000"/>
          </a:bodyPr>
          <a:lstStyle/>
          <a:p>
            <a:pPr algn="r" rtl="1">
              <a:lnSpc>
                <a:spcPct val="150000"/>
              </a:lnSpc>
              <a:buClrTx/>
              <a:buFont typeface="Wingdings" pitchFamily="2" charset="2"/>
              <a:buChar char="v"/>
            </a:pPr>
            <a:r>
              <a:rPr lang="fa-IR" sz="2200" b="1" u="sng" dirty="0" smtClean="0"/>
              <a:t> نکاتی که در صدور گواهی باید رعایت کرد:</a:t>
            </a:r>
          </a:p>
          <a:p>
            <a:pPr marL="457200" indent="-457200" algn="r" rtl="1">
              <a:lnSpc>
                <a:spcPct val="150000"/>
              </a:lnSpc>
              <a:buClrTx/>
              <a:buFont typeface="+mj-lt"/>
              <a:buAutoNum type="arabicPeriod"/>
            </a:pPr>
            <a:r>
              <a:rPr lang="fa-IR" sz="2800" b="1" dirty="0" smtClean="0"/>
              <a:t> احراز هویت.</a:t>
            </a:r>
          </a:p>
          <a:p>
            <a:pPr marL="457200" indent="-457200" algn="r" rtl="1">
              <a:lnSpc>
                <a:spcPct val="150000"/>
              </a:lnSpc>
              <a:buClrTx/>
              <a:buFont typeface="+mj-lt"/>
              <a:buAutoNum type="arabicPeriod"/>
            </a:pPr>
            <a:r>
              <a:rPr lang="fa-IR" sz="2800" b="1" dirty="0" smtClean="0"/>
              <a:t> ثبت دقیق زمان انجام معاینه و صدور گواهی.</a:t>
            </a:r>
          </a:p>
          <a:p>
            <a:pPr marL="457200" indent="-457200" algn="r" rtl="1">
              <a:lnSpc>
                <a:spcPct val="150000"/>
              </a:lnSpc>
              <a:buClrTx/>
              <a:buFont typeface="+mj-lt"/>
              <a:buAutoNum type="arabicPeriod"/>
            </a:pPr>
            <a:r>
              <a:rPr lang="fa-IR" sz="2800" b="1" dirty="0" smtClean="0"/>
              <a:t> عدم اعلام نوع بیماری در گواهی ( رازداری پزشکی ).</a:t>
            </a:r>
          </a:p>
          <a:p>
            <a:pPr marL="457200" indent="-457200" algn="r" rtl="1">
              <a:lnSpc>
                <a:spcPct val="150000"/>
              </a:lnSpc>
              <a:buClrTx/>
              <a:buFont typeface="+mj-lt"/>
              <a:buAutoNum type="arabicPeriod"/>
            </a:pPr>
            <a:r>
              <a:rPr lang="fa-IR" sz="2800" b="1" dirty="0" smtClean="0"/>
              <a:t> تعیین علت صدور گواهی و مرجعی که گواهی به آن ارائه می شود.</a:t>
            </a:r>
          </a:p>
          <a:p>
            <a:pPr marL="457200" indent="-457200" algn="r" rtl="1">
              <a:lnSpc>
                <a:spcPct val="150000"/>
              </a:lnSpc>
              <a:buClrTx/>
              <a:buFont typeface="+mj-lt"/>
              <a:buAutoNum type="arabicPeriod"/>
            </a:pPr>
            <a:r>
              <a:rPr lang="fa-IR" sz="2800" b="1" dirty="0" smtClean="0"/>
              <a:t> ابتدا و انتهای تمام خطوط بسته شود.</a:t>
            </a:r>
          </a:p>
          <a:p>
            <a:pPr marL="457200" indent="-457200" algn="r" rtl="1">
              <a:lnSpc>
                <a:spcPct val="150000"/>
              </a:lnSpc>
              <a:buClrTx/>
              <a:buFont typeface="+mj-lt"/>
              <a:buAutoNum type="arabicPeriod"/>
            </a:pPr>
            <a:r>
              <a:rPr lang="fa-IR" sz="2800" b="1" dirty="0" smtClean="0"/>
              <a:t> فاصله سطرها مساوی باشد و امکان اضافه کردن سطری نباشد.</a:t>
            </a:r>
          </a:p>
        </p:txBody>
      </p:sp>
      <p:sp>
        <p:nvSpPr>
          <p:cNvPr id="11" name="Slide Number Placeholder 10"/>
          <p:cNvSpPr>
            <a:spLocks noGrp="1"/>
          </p:cNvSpPr>
          <p:nvPr>
            <p:ph type="sldNum" sz="quarter" idx="12"/>
          </p:nvPr>
        </p:nvSpPr>
        <p:spPr/>
        <p:txBody>
          <a:bodyPr/>
          <a:lstStyle/>
          <a:p>
            <a:fld id="{0008BD99-BE93-41D4-BB15-3CD81A091FD9}" type="slidenum">
              <a:rPr lang="en-US" smtClean="0"/>
              <a:pPr/>
              <a:t>89</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3">
                                            <p:txEl>
                                              <p:pRg st="4" end="4"/>
                                            </p:txEl>
                                          </p:spTgt>
                                        </p:tgtEl>
                                      </p:cBhvr>
                                    </p:animEffect>
                                  </p:childTnLst>
                                </p:cTn>
                              </p:par>
                              <p:par>
                                <p:cTn id="25" presetID="53"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9" dur="500"/>
                                        <p:tgtEl>
                                          <p:spTgt spid="3">
                                            <p:txEl>
                                              <p:pRg st="5" end="5"/>
                                            </p:txEl>
                                          </p:spTgt>
                                        </p:tgtEl>
                                      </p:cBhvr>
                                    </p:animEffect>
                                  </p:childTnLst>
                                </p:cTn>
                              </p:par>
                              <p:par>
                                <p:cTn id="30" presetID="53" presetClass="entr" presetSubtype="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p:cTn id="3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0008BD99-BE93-41D4-BB15-3CD81A091FD9}" type="slidenum">
              <a:rPr lang="en-US" smtClean="0"/>
              <a:pPr/>
              <a:t>9</a:t>
            </a:fld>
            <a:endParaRPr lang="en-US" dirty="0"/>
          </a:p>
        </p:txBody>
      </p:sp>
      <p:sp>
        <p:nvSpPr>
          <p:cNvPr id="4" name="Content Placeholder 3"/>
          <p:cNvSpPr>
            <a:spLocks noGrp="1"/>
          </p:cNvSpPr>
          <p:nvPr>
            <p:ph sz="quarter" idx="1"/>
          </p:nvPr>
        </p:nvSpPr>
        <p:spPr/>
        <p:txBody>
          <a:bodyPr>
            <a:normAutofit/>
          </a:bodyPr>
          <a:lstStyle/>
          <a:p>
            <a:pPr algn="just" rtl="1">
              <a:lnSpc>
                <a:spcPct val="150000"/>
              </a:lnSpc>
              <a:buClrTx/>
              <a:buFont typeface="Wingdings" pitchFamily="2" charset="2"/>
              <a:buChar char="v"/>
            </a:pPr>
            <a:r>
              <a:rPr lang="fa-IR" sz="2200" b="1" dirty="0" smtClean="0"/>
              <a:t>رشته تخصصی پزشکی قانونی بالینی یا </a:t>
            </a:r>
            <a:r>
              <a:rPr lang="en-US" sz="2200" b="1" dirty="0" smtClean="0"/>
              <a:t> Clinical forensic medicine</a:t>
            </a:r>
            <a:r>
              <a:rPr lang="fa-IR" sz="2200" b="1" dirty="0" smtClean="0"/>
              <a:t> چیزی جدا و فرا تر از رشته تخصصی فورنسیک پاتولوژی می باشد  همانگونه که می دانید فورنسیک پاتولوژیست متخصصی است که بیشتر با جسد و اتوپسی و پاتولوژی میکروسکپی و ماکروسکپی و جرائم مربوطه سر و کار دارد اما  رشته تخصصی </a:t>
            </a:r>
            <a:r>
              <a:rPr lang="en-US" sz="2200" b="1" dirty="0" smtClean="0"/>
              <a:t>Clinical forensic medicine</a:t>
            </a:r>
            <a:r>
              <a:rPr lang="fa-IR" sz="2200" b="1" dirty="0" smtClean="0"/>
              <a:t> در واقع افرادی را جهت ارائه خدمات تخصصی در مراکز درمانی تربیت می نماید  به گونه ای که این متخصصان مشکلات قانونی و پزشکی قانونی مراکز درمانی را گره گشایی خواهند کرد .</a:t>
            </a:r>
            <a:endParaRPr lang="en-US" sz="2200" b="1" dirty="0" smtClean="0"/>
          </a:p>
          <a:p>
            <a:pPr algn="just" rtl="1">
              <a:lnSpc>
                <a:spcPct val="150000"/>
              </a:lnSpc>
              <a:buClrTx/>
              <a:buFont typeface="Wingdings" pitchFamily="2" charset="2"/>
              <a:buChar char="v"/>
            </a:pPr>
            <a:endParaRPr lang="en-US" sz="2200" dirty="0"/>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008BD99-BE93-41D4-BB15-3CD81A091FD9}" type="slidenum">
              <a:rPr lang="en-US" smtClean="0"/>
              <a:pPr/>
              <a:t>90</a:t>
            </a:fld>
            <a:endParaRPr lang="en-US" dirty="0"/>
          </a:p>
        </p:txBody>
      </p:sp>
      <p:sp>
        <p:nvSpPr>
          <p:cNvPr id="4" name="Content Placeholder 3"/>
          <p:cNvSpPr>
            <a:spLocks noGrp="1"/>
          </p:cNvSpPr>
          <p:nvPr>
            <p:ph sz="quarter" idx="1"/>
          </p:nvPr>
        </p:nvSpPr>
        <p:spPr/>
        <p:txBody>
          <a:bodyPr>
            <a:normAutofit/>
          </a:bodyPr>
          <a:lstStyle/>
          <a:p>
            <a:pPr marL="457200" indent="-457200" algn="just" rtl="1">
              <a:lnSpc>
                <a:spcPct val="150000"/>
              </a:lnSpc>
              <a:buClrTx/>
              <a:buNone/>
            </a:pPr>
            <a:r>
              <a:rPr lang="fa-IR" sz="2200" b="1" dirty="0" smtClean="0"/>
              <a:t> 7.  در گواهی از سربرگ مخصوص پزشک استفاده شود و اگر از سربرگ بیمارستان استفاده می شود با مهر آن مرکز مهمور گردد.</a:t>
            </a:r>
          </a:p>
          <a:p>
            <a:pPr marL="457200" indent="-457200" algn="just" rtl="1">
              <a:lnSpc>
                <a:spcPct val="150000"/>
              </a:lnSpc>
              <a:buClrTx/>
              <a:buNone/>
            </a:pPr>
            <a:r>
              <a:rPr lang="fa-IR" sz="2200" b="1" dirty="0" smtClean="0"/>
              <a:t> 8.  قلم خوردگی نداشته باشد .در غیر این صورت به تغییر ایجاد شده اشاره شده و مهر و امضاء شود.</a:t>
            </a:r>
          </a:p>
          <a:p>
            <a:pPr marL="457200" indent="-457200" algn="just" rtl="1">
              <a:lnSpc>
                <a:spcPct val="150000"/>
              </a:lnSpc>
              <a:buClrTx/>
              <a:buNone/>
            </a:pPr>
            <a:r>
              <a:rPr lang="fa-IR" sz="2200" b="1" dirty="0" smtClean="0"/>
              <a:t> 9.  فرق بین طول درمان و طول استراحت .معمولأ طول درمان طولانی تر از مدت استراحت است. طول استراحت مدت زمانی است که فرد می تواند از محل کار خود غیبت نماید .از به کار بردن واژه طول درمان در گواهی ها خودداری شود.</a:t>
            </a:r>
          </a:p>
          <a:p>
            <a:pPr marL="457200" indent="-457200" algn="just" rtl="1">
              <a:lnSpc>
                <a:spcPct val="150000"/>
              </a:lnSpc>
              <a:buClrTx/>
              <a:buNone/>
            </a:pPr>
            <a:r>
              <a:rPr lang="fa-IR" sz="2200" b="1" dirty="0" smtClean="0"/>
              <a:t>10. گواهی را به خود فرد درخواست کننده و یا قیم و ولی وی تحویل می دهیم.</a:t>
            </a:r>
          </a:p>
          <a:p>
            <a:pPr marL="457200" indent="-457200" algn="just" rtl="1">
              <a:lnSpc>
                <a:spcPct val="150000"/>
              </a:lnSpc>
              <a:buNone/>
            </a:pPr>
            <a:endParaRPr lang="en-US" sz="22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p:cTn id="12"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4">
                                            <p:txEl>
                                              <p:pRg st="1" end="1"/>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p:cTn id="1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4">
                                            <p:txEl>
                                              <p:pRg st="2" end="2"/>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 calcmode="lin" valueType="num">
                                      <p:cBhvr>
                                        <p:cTn id="22"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008BD99-BE93-41D4-BB15-3CD81A091FD9}" type="slidenum">
              <a:rPr lang="en-US" smtClean="0"/>
              <a:pPr/>
              <a:t>91</a:t>
            </a:fld>
            <a:endParaRPr lang="en-US" dirty="0"/>
          </a:p>
        </p:txBody>
      </p:sp>
      <p:sp>
        <p:nvSpPr>
          <p:cNvPr id="4" name="Content Placeholder 3"/>
          <p:cNvSpPr>
            <a:spLocks noGrp="1"/>
          </p:cNvSpPr>
          <p:nvPr>
            <p:ph sz="quarter" idx="1"/>
          </p:nvPr>
        </p:nvSpPr>
        <p:spPr/>
        <p:txBody>
          <a:bodyPr>
            <a:normAutofit/>
          </a:bodyPr>
          <a:lstStyle/>
          <a:p>
            <a:pPr marL="457200" indent="-457200" algn="r" rtl="1">
              <a:lnSpc>
                <a:spcPct val="150000"/>
              </a:lnSpc>
              <a:buClrTx/>
              <a:buNone/>
            </a:pPr>
            <a:r>
              <a:rPr lang="fa-IR" sz="2400" b="1" dirty="0" smtClean="0"/>
              <a:t>11</a:t>
            </a:r>
            <a:r>
              <a:rPr lang="fa-IR" sz="2800" b="1" dirty="0" smtClean="0"/>
              <a:t>. درج مشخصات پزشک صادر کننده گواهی.</a:t>
            </a:r>
          </a:p>
          <a:p>
            <a:pPr marL="457200" indent="-457200" algn="r" rtl="1">
              <a:lnSpc>
                <a:spcPct val="150000"/>
              </a:lnSpc>
              <a:buClrTx/>
              <a:buFont typeface="+mj-lt"/>
              <a:buAutoNum type="arabicPeriod" startAt="21"/>
            </a:pPr>
            <a:r>
              <a:rPr lang="fa-IR" sz="2800" b="1" dirty="0" smtClean="0"/>
              <a:t> توجه به چپ و راست بودن عضو آسیب دیده.</a:t>
            </a:r>
          </a:p>
          <a:p>
            <a:pPr marL="457200" indent="-457200" algn="r" rtl="1">
              <a:lnSpc>
                <a:spcPct val="150000"/>
              </a:lnSpc>
              <a:buClrTx/>
              <a:buFont typeface="+mj-lt"/>
              <a:buAutoNum type="arabicPeriod" startAt="31"/>
            </a:pPr>
            <a:r>
              <a:rPr lang="fa-IR" sz="2800" b="1" dirty="0" smtClean="0"/>
              <a:t> کمک گرفتن از سایر همکاران برای صدور گواهی های مهم مثل گواهی بکارت.</a:t>
            </a:r>
          </a:p>
          <a:p>
            <a:pPr marL="457200" indent="-457200" algn="r" rtl="1">
              <a:lnSpc>
                <a:spcPct val="150000"/>
              </a:lnSpc>
              <a:buClrTx/>
              <a:buFont typeface="+mj-lt"/>
              <a:buAutoNum type="arabicPeriod" startAt="41"/>
            </a:pPr>
            <a:r>
              <a:rPr lang="fa-IR" sz="2800" b="1" dirty="0" smtClean="0"/>
              <a:t> کلمه ( تا ) یعنی ابتدای روز و ( لغایت ) یعنی انتهای روز.</a:t>
            </a:r>
            <a:endParaRPr lang="en-US" sz="2800" b="1" dirty="0" smtClean="0"/>
          </a:p>
          <a:p>
            <a:pPr algn="r" rtl="1">
              <a:lnSpc>
                <a:spcPct val="150000"/>
              </a:lnSpc>
              <a:buNone/>
            </a:pPr>
            <a:endParaRPr lang="en-US" sz="28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p:cTn id="12"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4">
                                            <p:txEl>
                                              <p:pRg st="1" end="1"/>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p:cTn id="1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4">
                                            <p:txEl>
                                              <p:pRg st="2" end="2"/>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 calcmode="lin" valueType="num">
                                      <p:cBhvr>
                                        <p:cTn id="22"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ctr" rtl="1">
              <a:lnSpc>
                <a:spcPct val="150000"/>
              </a:lnSpc>
              <a:buClrTx/>
              <a:buNone/>
            </a:pPr>
            <a:endParaRPr lang="fa-IR" sz="2400" b="1" dirty="0" smtClean="0"/>
          </a:p>
          <a:p>
            <a:pPr algn="ctr" rtl="1">
              <a:lnSpc>
                <a:spcPct val="150000"/>
              </a:lnSpc>
              <a:buClrTx/>
              <a:buNone/>
            </a:pPr>
            <a:endParaRPr lang="fa-IR" sz="2400" b="1" dirty="0" smtClean="0"/>
          </a:p>
          <a:p>
            <a:pPr algn="ctr" rtl="1">
              <a:lnSpc>
                <a:spcPct val="150000"/>
              </a:lnSpc>
              <a:buClrTx/>
              <a:buNone/>
            </a:pPr>
            <a:r>
              <a:rPr lang="fa-IR" sz="7200" b="1" dirty="0" smtClean="0">
                <a:effectLst>
                  <a:outerShdw blurRad="38100" dist="38100" dir="2700000" algn="tl">
                    <a:srgbClr val="000000">
                      <a:alpha val="43137"/>
                    </a:srgbClr>
                  </a:outerShdw>
                </a:effectLst>
              </a:rPr>
              <a:t>گواهی فوت</a:t>
            </a:r>
            <a:endParaRPr lang="fa-IR" sz="7200" dirty="0" smtClean="0">
              <a:effectLst>
                <a:outerShdw blurRad="38100" dist="38100" dir="2700000" algn="tl">
                  <a:srgbClr val="000000">
                    <a:alpha val="43137"/>
                  </a:srgbClr>
                </a:outerShdw>
              </a:effectLst>
            </a:endParaRPr>
          </a:p>
        </p:txBody>
      </p:sp>
      <p:sp>
        <p:nvSpPr>
          <p:cNvPr id="11" name="Slide Number Placeholder 10"/>
          <p:cNvSpPr>
            <a:spLocks noGrp="1"/>
          </p:cNvSpPr>
          <p:nvPr>
            <p:ph type="sldNum" sz="quarter" idx="12"/>
          </p:nvPr>
        </p:nvSpPr>
        <p:spPr/>
        <p:txBody>
          <a:bodyPr/>
          <a:lstStyle/>
          <a:p>
            <a:fld id="{0008BD99-BE93-41D4-BB15-3CD81A091FD9}" type="slidenum">
              <a:rPr lang="en-US" smtClean="0"/>
              <a:pPr/>
              <a:t>92</a:t>
            </a:fld>
            <a:endParaRPr lang="en-US" dirty="0"/>
          </a:p>
        </p:txBody>
      </p:sp>
      <p:pic>
        <p:nvPicPr>
          <p:cNvPr id="5" name="Picture 4" descr="0fb66e4480f742db397b6228ef830ffa.jpg"/>
          <p:cNvPicPr>
            <a:picLocks noChangeAspect="1"/>
          </p:cNvPicPr>
          <p:nvPr/>
        </p:nvPicPr>
        <p:blipFill>
          <a:blip r:embed="rId2"/>
          <a:stretch>
            <a:fillRect/>
          </a:stretch>
        </p:blipFill>
        <p:spPr>
          <a:xfrm>
            <a:off x="142844" y="214290"/>
            <a:ext cx="1214446" cy="107157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53"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 calcmode="lin" valueType="num">
                                      <p:cBhvr>
                                        <p:cTn id="10"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1"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008BD99-BE93-41D4-BB15-3CD81A091FD9}" type="slidenum">
              <a:rPr lang="en-US" smtClean="0"/>
              <a:pPr/>
              <a:t>93</a:t>
            </a:fld>
            <a:endParaRPr lang="en-US" dirty="0"/>
          </a:p>
        </p:txBody>
      </p:sp>
      <p:sp>
        <p:nvSpPr>
          <p:cNvPr id="4" name="Content Placeholder 3"/>
          <p:cNvSpPr>
            <a:spLocks noGrp="1"/>
          </p:cNvSpPr>
          <p:nvPr>
            <p:ph sz="quarter" idx="1"/>
          </p:nvPr>
        </p:nvSpPr>
        <p:spPr/>
        <p:txBody>
          <a:bodyPr>
            <a:normAutofit/>
          </a:bodyPr>
          <a:lstStyle/>
          <a:p>
            <a:pPr algn="just" rtl="1">
              <a:lnSpc>
                <a:spcPct val="150000"/>
              </a:lnSpc>
              <a:buClrTx/>
              <a:buFont typeface="Wingdings" pitchFamily="2" charset="2"/>
              <a:buChar char="v"/>
            </a:pPr>
            <a:r>
              <a:rPr lang="fa-IR" sz="2800" b="1" dirty="0" smtClean="0"/>
              <a:t> در دوره پزشکی دوره آموزش برای تعیین علت مرگ وجود ندارد.</a:t>
            </a:r>
          </a:p>
          <a:p>
            <a:pPr algn="just" rtl="1">
              <a:lnSpc>
                <a:spcPct val="150000"/>
              </a:lnSpc>
              <a:buClrTx/>
              <a:buFont typeface="Wingdings" pitchFamily="2" charset="2"/>
              <a:buChar char="v"/>
            </a:pPr>
            <a:r>
              <a:rPr lang="fa-IR" sz="2800" b="1" dirty="0" smtClean="0"/>
              <a:t> علت مرگ ثبت شده مرجع بسیاری از آمار و اطلاعات می باشد که سازمان های بیمه ای ،سازمانهای بین المللی بهداشت و پژوهشگران اپیدمیولوژی از آن استفاده می کنند.</a:t>
            </a:r>
          </a:p>
          <a:p>
            <a:pPr algn="r" rtl="1">
              <a:lnSpc>
                <a:spcPct val="150000"/>
              </a:lnSpc>
              <a:buNone/>
            </a:pPr>
            <a:endParaRPr lang="en-US" sz="2200" dirty="0"/>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just" rtl="1">
              <a:lnSpc>
                <a:spcPct val="150000"/>
              </a:lnSpc>
              <a:buClrTx/>
              <a:buFont typeface="Wingdings" pitchFamily="2" charset="2"/>
              <a:buChar char="v"/>
            </a:pPr>
            <a:r>
              <a:rPr lang="fa-IR" sz="2200" b="1" u="sng" dirty="0" smtClean="0"/>
              <a:t> مرگ:</a:t>
            </a:r>
          </a:p>
          <a:p>
            <a:pPr algn="just" rtl="1">
              <a:lnSpc>
                <a:spcPct val="150000"/>
              </a:lnSpc>
              <a:buClrTx/>
              <a:buNone/>
            </a:pPr>
            <a:endParaRPr lang="fa-IR" sz="2200" b="1" u="sng" dirty="0" smtClean="0"/>
          </a:p>
          <a:p>
            <a:pPr algn="ctr" rtl="1">
              <a:lnSpc>
                <a:spcPct val="150000"/>
              </a:lnSpc>
              <a:buClrTx/>
              <a:buNone/>
            </a:pPr>
            <a:r>
              <a:rPr lang="fa-IR" sz="2800" b="1" dirty="0" smtClean="0">
                <a:effectLst>
                  <a:outerShdw blurRad="38100" dist="38100" dir="2700000" algn="tl">
                    <a:srgbClr val="000000">
                      <a:alpha val="43137"/>
                    </a:srgbClr>
                  </a:outerShdw>
                </a:effectLst>
              </a:rPr>
              <a:t> انقطاع دائمی و غیر قابل بازگشت اعمال حیاتی بدن که با فقدان ضربان قلب ،توقف تنفس خود به خودی و مرگ مغزی مشخص می شود.</a:t>
            </a:r>
            <a:endParaRPr lang="en-US" sz="2800" b="1" dirty="0">
              <a:effectLst>
                <a:outerShdw blurRad="38100" dist="38100" dir="2700000" algn="tl">
                  <a:srgbClr val="000000">
                    <a:alpha val="43137"/>
                  </a:srgbClr>
                </a:outerShdw>
              </a:effectLst>
            </a:endParaRPr>
          </a:p>
        </p:txBody>
      </p:sp>
      <p:sp>
        <p:nvSpPr>
          <p:cNvPr id="11" name="Slide Number Placeholder 10"/>
          <p:cNvSpPr>
            <a:spLocks noGrp="1"/>
          </p:cNvSpPr>
          <p:nvPr>
            <p:ph type="sldNum" sz="quarter" idx="12"/>
          </p:nvPr>
        </p:nvSpPr>
        <p:spPr/>
        <p:txBody>
          <a:bodyPr/>
          <a:lstStyle/>
          <a:p>
            <a:fld id="{0008BD99-BE93-41D4-BB15-3CD81A091FD9}" type="slidenum">
              <a:rPr lang="en-US" smtClean="0"/>
              <a:pPr/>
              <a:t>94</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r" rtl="1">
              <a:lnSpc>
                <a:spcPct val="150000"/>
              </a:lnSpc>
              <a:buClrTx/>
              <a:buFont typeface="Wingdings" pitchFamily="2" charset="2"/>
              <a:buChar char="v"/>
            </a:pPr>
            <a:r>
              <a:rPr lang="fa-IR" sz="2200" b="1" u="sng" dirty="0" smtClean="0"/>
              <a:t> صدور گواهی فوت نیاز به معاینه دقیق جسد دارد:</a:t>
            </a:r>
          </a:p>
          <a:p>
            <a:pPr marL="457200" indent="-457200" algn="r" rtl="1">
              <a:lnSpc>
                <a:spcPct val="150000"/>
              </a:lnSpc>
              <a:buClrTx/>
              <a:buFont typeface="+mj-lt"/>
              <a:buAutoNum type="arabicPeriod"/>
            </a:pPr>
            <a:r>
              <a:rPr lang="fa-IR" sz="2800" b="1" dirty="0" smtClean="0"/>
              <a:t> از نظر تأیید قطعی فوت.</a:t>
            </a:r>
          </a:p>
          <a:p>
            <a:pPr marL="457200" indent="-457200" algn="r" rtl="1">
              <a:lnSpc>
                <a:spcPct val="150000"/>
              </a:lnSpc>
              <a:buClrTx/>
              <a:buFont typeface="+mj-lt"/>
              <a:buAutoNum type="arabicPeriod"/>
            </a:pPr>
            <a:r>
              <a:rPr lang="fa-IR" sz="2800" b="1" dirty="0" smtClean="0"/>
              <a:t> احراز هویت دقیق جسد.</a:t>
            </a:r>
          </a:p>
          <a:p>
            <a:pPr marL="457200" indent="-457200" algn="r" rtl="1">
              <a:lnSpc>
                <a:spcPct val="150000"/>
              </a:lnSpc>
              <a:buClrTx/>
              <a:buFont typeface="+mj-lt"/>
              <a:buAutoNum type="arabicPeriod"/>
            </a:pPr>
            <a:r>
              <a:rPr lang="fa-IR" sz="2800" b="1" dirty="0" smtClean="0"/>
              <a:t> معاینه از نظر بررسی آثار ضرب و جرح احتمالی به منظور تأیید یا رد طبیعی و غیر مشکوک بودن علت مرگ.</a:t>
            </a:r>
            <a:endParaRPr lang="en-US" sz="2800" b="1" dirty="0"/>
          </a:p>
        </p:txBody>
      </p:sp>
      <p:sp>
        <p:nvSpPr>
          <p:cNvPr id="11" name="Slide Number Placeholder 10"/>
          <p:cNvSpPr>
            <a:spLocks noGrp="1"/>
          </p:cNvSpPr>
          <p:nvPr>
            <p:ph type="sldNum" sz="quarter" idx="12"/>
          </p:nvPr>
        </p:nvSpPr>
        <p:spPr/>
        <p:txBody>
          <a:bodyPr/>
          <a:lstStyle/>
          <a:p>
            <a:fld id="{0008BD99-BE93-41D4-BB15-3CD81A091FD9}" type="slidenum">
              <a:rPr lang="en-US" smtClean="0"/>
              <a:pPr/>
              <a:t>95</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r" rtl="1">
              <a:lnSpc>
                <a:spcPct val="150000"/>
              </a:lnSpc>
              <a:buClrTx/>
              <a:buFont typeface="Wingdings" pitchFamily="2" charset="2"/>
              <a:buChar char="v"/>
            </a:pPr>
            <a:r>
              <a:rPr lang="fa-IR" sz="2200" b="1" u="sng" dirty="0" smtClean="0"/>
              <a:t> در صورتی مجازیم جواز دفن صادر کنیم که:</a:t>
            </a:r>
          </a:p>
          <a:p>
            <a:pPr marL="457200" indent="-457200" algn="r" rtl="1">
              <a:lnSpc>
                <a:spcPct val="150000"/>
              </a:lnSpc>
              <a:buClrTx/>
              <a:buFont typeface="+mj-lt"/>
              <a:buAutoNum type="arabicPeriod"/>
            </a:pPr>
            <a:r>
              <a:rPr lang="fa-IR" sz="2800" b="1" dirty="0" smtClean="0"/>
              <a:t> علت فوت متوفی را تشخیص داده باشیم.</a:t>
            </a:r>
          </a:p>
          <a:p>
            <a:pPr marL="457200" indent="-457200" algn="r" rtl="1">
              <a:lnSpc>
                <a:spcPct val="150000"/>
              </a:lnSpc>
              <a:buClrTx/>
              <a:buFont typeface="+mj-lt"/>
              <a:buAutoNum type="arabicPeriod"/>
            </a:pPr>
            <a:r>
              <a:rPr lang="fa-IR" sz="2800" b="1" dirty="0" smtClean="0"/>
              <a:t> علت فوت طبیعی باشد ( مرگ طبیعی ).</a:t>
            </a:r>
          </a:p>
          <a:p>
            <a:pPr marL="457200" indent="-457200" algn="r" rtl="1">
              <a:lnSpc>
                <a:spcPct val="150000"/>
              </a:lnSpc>
              <a:buClrTx/>
              <a:buFont typeface="+mj-lt"/>
              <a:buAutoNum type="arabicPeriod"/>
            </a:pPr>
            <a:r>
              <a:rPr lang="fa-IR" sz="2800" b="1" dirty="0" smtClean="0"/>
              <a:t> در خصوص وقوع مرگ به نظر نرسد که شکایتی در آینده طرح نشود.</a:t>
            </a:r>
          </a:p>
        </p:txBody>
      </p:sp>
      <p:sp>
        <p:nvSpPr>
          <p:cNvPr id="11" name="Slide Number Placeholder 10"/>
          <p:cNvSpPr>
            <a:spLocks noGrp="1"/>
          </p:cNvSpPr>
          <p:nvPr>
            <p:ph type="sldNum" sz="quarter" idx="12"/>
          </p:nvPr>
        </p:nvSpPr>
        <p:spPr/>
        <p:txBody>
          <a:bodyPr/>
          <a:lstStyle/>
          <a:p>
            <a:fld id="{0008BD99-BE93-41D4-BB15-3CD81A091FD9}" type="slidenum">
              <a:rPr lang="en-US" smtClean="0"/>
              <a:pPr/>
              <a:t>96</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marL="457200" indent="-457200" algn="r" rtl="1">
              <a:lnSpc>
                <a:spcPct val="110000"/>
              </a:lnSpc>
              <a:buClrTx/>
              <a:buFont typeface="Wingdings" pitchFamily="2" charset="2"/>
              <a:buChar char="v"/>
            </a:pPr>
            <a:r>
              <a:rPr lang="fa-IR" sz="2200" b="1" u="sng" dirty="0" smtClean="0"/>
              <a:t> چه مرگهایی باید به پزشک قانونی ارجاع شود:</a:t>
            </a:r>
          </a:p>
          <a:p>
            <a:pPr marL="457200" indent="-457200" algn="r" rtl="1">
              <a:lnSpc>
                <a:spcPct val="110000"/>
              </a:lnSpc>
              <a:buClrTx/>
              <a:buFont typeface="+mj-lt"/>
              <a:buAutoNum type="arabicPeriod"/>
            </a:pPr>
            <a:r>
              <a:rPr lang="fa-IR" sz="2200" dirty="0" smtClean="0"/>
              <a:t> </a:t>
            </a:r>
            <a:r>
              <a:rPr lang="fa-IR" sz="2800" b="1" dirty="0" smtClean="0"/>
              <a:t>هر نوع مرگی که سؤال مقام قضائی راجع به نحوه فوت مطرح باشد.</a:t>
            </a:r>
          </a:p>
          <a:p>
            <a:pPr marL="457200" indent="-457200" algn="r" rtl="1">
              <a:lnSpc>
                <a:spcPct val="110000"/>
              </a:lnSpc>
              <a:buClrTx/>
              <a:buFont typeface="+mj-lt"/>
              <a:buAutoNum type="arabicPeriod"/>
            </a:pPr>
            <a:r>
              <a:rPr lang="fa-IR" sz="2800" b="1" dirty="0" smtClean="0"/>
              <a:t> مرگ حین عمل جراحی.</a:t>
            </a:r>
          </a:p>
          <a:p>
            <a:pPr marL="457200" indent="-457200" algn="r" rtl="1">
              <a:lnSpc>
                <a:spcPct val="110000"/>
              </a:lnSpc>
              <a:buClrTx/>
              <a:buFont typeface="+mj-lt"/>
              <a:buAutoNum type="arabicPeriod"/>
            </a:pPr>
            <a:r>
              <a:rPr lang="fa-IR" sz="2800" b="1" dirty="0" smtClean="0"/>
              <a:t> مرگ حین و یا بعد از بی هوشی.</a:t>
            </a:r>
          </a:p>
          <a:p>
            <a:pPr marL="457200" indent="-457200" algn="r" rtl="1">
              <a:lnSpc>
                <a:spcPct val="110000"/>
              </a:lnSpc>
              <a:buClrTx/>
              <a:buFont typeface="+mj-lt"/>
              <a:buAutoNum type="arabicPeriod"/>
            </a:pPr>
            <a:r>
              <a:rPr lang="fa-IR" sz="2800" b="1" dirty="0" smtClean="0"/>
              <a:t> مرگ به دنبال اقدامات درمانی خاص.</a:t>
            </a:r>
          </a:p>
          <a:p>
            <a:pPr marL="457200" indent="-457200" algn="r" rtl="1">
              <a:lnSpc>
                <a:spcPct val="110000"/>
              </a:lnSpc>
              <a:buClrTx/>
              <a:buFont typeface="+mj-lt"/>
              <a:buAutoNum type="arabicPeriod"/>
            </a:pPr>
            <a:r>
              <a:rPr lang="fa-IR" sz="2800" b="1" dirty="0" smtClean="0"/>
              <a:t> مرگ به دنبال اشتباهات پزشکی.</a:t>
            </a:r>
          </a:p>
          <a:p>
            <a:pPr marL="457200" indent="-457200" algn="r" rtl="1">
              <a:lnSpc>
                <a:spcPct val="110000"/>
              </a:lnSpc>
              <a:buClrTx/>
              <a:buFont typeface="+mj-lt"/>
              <a:buAutoNum type="arabicPeriod"/>
            </a:pPr>
            <a:r>
              <a:rPr lang="fa-IR" sz="2800" b="1" dirty="0" smtClean="0"/>
              <a:t> مرگ حین درمان که بیم طرح شکایت می رود.</a:t>
            </a:r>
          </a:p>
          <a:p>
            <a:pPr marL="457200" indent="-457200" algn="r" rtl="1">
              <a:lnSpc>
                <a:spcPct val="110000"/>
              </a:lnSpc>
              <a:buClrTx/>
              <a:buNone/>
            </a:pPr>
            <a:r>
              <a:rPr lang="fa-IR" sz="2200" dirty="0" smtClean="0"/>
              <a:t> </a:t>
            </a:r>
          </a:p>
        </p:txBody>
      </p:sp>
      <p:sp>
        <p:nvSpPr>
          <p:cNvPr id="11" name="Slide Number Placeholder 10"/>
          <p:cNvSpPr>
            <a:spLocks noGrp="1"/>
          </p:cNvSpPr>
          <p:nvPr>
            <p:ph type="sldNum" sz="quarter" idx="12"/>
          </p:nvPr>
        </p:nvSpPr>
        <p:spPr/>
        <p:txBody>
          <a:bodyPr/>
          <a:lstStyle/>
          <a:p>
            <a:fld id="{0008BD99-BE93-41D4-BB15-3CD81A091FD9}" type="slidenum">
              <a:rPr lang="en-US" smtClean="0"/>
              <a:pPr/>
              <a:t>97</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3">
                                            <p:txEl>
                                              <p:pRg st="4" end="4"/>
                                            </p:txEl>
                                          </p:spTgt>
                                        </p:tgtEl>
                                      </p:cBhvr>
                                    </p:animEffect>
                                  </p:childTnLst>
                                </p:cTn>
                              </p:par>
                              <p:par>
                                <p:cTn id="25" presetID="53"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9" dur="500"/>
                                        <p:tgtEl>
                                          <p:spTgt spid="3">
                                            <p:txEl>
                                              <p:pRg st="5" end="5"/>
                                            </p:txEl>
                                          </p:spTgt>
                                        </p:tgtEl>
                                      </p:cBhvr>
                                    </p:animEffect>
                                  </p:childTnLst>
                                </p:cTn>
                              </p:par>
                              <p:par>
                                <p:cTn id="30" presetID="53" presetClass="entr" presetSubtype="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p:cTn id="3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0008BD99-BE93-41D4-BB15-3CD81A091FD9}" type="slidenum">
              <a:rPr lang="en-US" smtClean="0"/>
              <a:pPr/>
              <a:t>98</a:t>
            </a:fld>
            <a:endParaRPr lang="en-US" dirty="0"/>
          </a:p>
        </p:txBody>
      </p:sp>
      <p:sp>
        <p:nvSpPr>
          <p:cNvPr id="4" name="Content Placeholder 3"/>
          <p:cNvSpPr>
            <a:spLocks noGrp="1"/>
          </p:cNvSpPr>
          <p:nvPr>
            <p:ph sz="quarter" idx="1"/>
          </p:nvPr>
        </p:nvSpPr>
        <p:spPr/>
        <p:txBody>
          <a:bodyPr>
            <a:normAutofit/>
          </a:bodyPr>
          <a:lstStyle/>
          <a:p>
            <a:pPr marL="457200" indent="-457200" algn="r" rtl="1">
              <a:lnSpc>
                <a:spcPct val="110000"/>
              </a:lnSpc>
              <a:buClrTx/>
              <a:buNone/>
            </a:pPr>
            <a:r>
              <a:rPr lang="fa-IR" sz="2800" b="1" dirty="0" smtClean="0"/>
              <a:t>7.  مرگ متعاقب تصادف و حادثه ( حتی اگر بیمار چند ماه بعد از تصادف فوت کند )</a:t>
            </a:r>
          </a:p>
          <a:p>
            <a:pPr marL="457200" indent="-457200" algn="r" rtl="1">
              <a:lnSpc>
                <a:spcPct val="110000"/>
              </a:lnSpc>
              <a:buClrTx/>
              <a:buNone/>
            </a:pPr>
            <a:r>
              <a:rPr lang="fa-IR" sz="2800" b="1" dirty="0" smtClean="0"/>
              <a:t> 8.  خودکشی</a:t>
            </a:r>
          </a:p>
          <a:p>
            <a:pPr marL="457200" indent="-457200" algn="r" rtl="1">
              <a:lnSpc>
                <a:spcPct val="110000"/>
              </a:lnSpc>
              <a:buClrTx/>
              <a:buNone/>
            </a:pPr>
            <a:r>
              <a:rPr lang="fa-IR" sz="2800" b="1" dirty="0" smtClean="0"/>
              <a:t> 9.  مرگ ناگهانی ،غیر منتظره و غیر قابل توجیه</a:t>
            </a:r>
          </a:p>
          <a:p>
            <a:pPr marL="457200" indent="-457200" algn="r" rtl="1">
              <a:lnSpc>
                <a:spcPct val="110000"/>
              </a:lnSpc>
              <a:buClrTx/>
              <a:buNone/>
            </a:pPr>
            <a:r>
              <a:rPr lang="fa-IR" sz="2800" b="1" dirty="0" smtClean="0"/>
              <a:t>10. مرگ متعاقب نزاع و مشاجره</a:t>
            </a:r>
          </a:p>
          <a:p>
            <a:pPr marL="457200" indent="-457200" algn="r" rtl="1">
              <a:lnSpc>
                <a:spcPct val="110000"/>
              </a:lnSpc>
              <a:buClrTx/>
              <a:buNone/>
            </a:pPr>
            <a:r>
              <a:rPr lang="fa-IR" sz="2800" b="1" dirty="0" smtClean="0"/>
              <a:t>11. کودک آزاری یا شک به آن</a:t>
            </a:r>
          </a:p>
          <a:p>
            <a:pPr marL="457200" indent="-457200" algn="r" rtl="1">
              <a:lnSpc>
                <a:spcPct val="110000"/>
              </a:lnSpc>
              <a:buClrTx/>
              <a:buNone/>
            </a:pPr>
            <a:r>
              <a:rPr lang="fa-IR" sz="2800" b="1" dirty="0" smtClean="0"/>
              <a:t>12. مرگ حین کار</a:t>
            </a:r>
          </a:p>
          <a:p>
            <a:pPr algn="r" rtl="1">
              <a:lnSpc>
                <a:spcPct val="150000"/>
              </a:lnSpc>
              <a:buNone/>
            </a:pPr>
            <a:endParaRPr lang="en-US" sz="2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p:cTn id="12"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4">
                                            <p:txEl>
                                              <p:pRg st="1" end="1"/>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p:cTn id="1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4">
                                            <p:txEl>
                                              <p:pRg st="2" end="2"/>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 calcmode="lin" valueType="num">
                                      <p:cBhvr>
                                        <p:cTn id="22"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4">
                                            <p:txEl>
                                              <p:pRg st="3" end="3"/>
                                            </p:txEl>
                                          </p:spTgt>
                                        </p:tgtEl>
                                      </p:cBhvr>
                                    </p:animEffect>
                                  </p:childTnLst>
                                </p:cTn>
                              </p:par>
                              <p:par>
                                <p:cTn id="25" presetID="53" presetClass="entr" presetSubtype="0" fill="hold"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 calcmode="lin" valueType="num">
                                      <p:cBhvr>
                                        <p:cTn id="27"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4">
                                            <p:txEl>
                                              <p:pRg st="4" end="4"/>
                                            </p:txEl>
                                          </p:spTgt>
                                        </p:tgtEl>
                                      </p:cBhvr>
                                    </p:animEffect>
                                  </p:childTnLst>
                                </p:cTn>
                              </p:par>
                              <p:par>
                                <p:cTn id="30" presetID="53" presetClass="entr" presetSubtype="0" fill="hold" nodeType="with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 calcmode="lin" valueType="num">
                                      <p:cBhvr>
                                        <p:cTn id="32"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0008BD99-BE93-41D4-BB15-3CD81A091FD9}" type="slidenum">
              <a:rPr lang="en-US" smtClean="0"/>
              <a:pPr/>
              <a:t>99</a:t>
            </a:fld>
            <a:endParaRPr lang="en-US" dirty="0"/>
          </a:p>
        </p:txBody>
      </p:sp>
      <p:sp>
        <p:nvSpPr>
          <p:cNvPr id="4" name="Content Placeholder 3"/>
          <p:cNvSpPr>
            <a:spLocks noGrp="1"/>
          </p:cNvSpPr>
          <p:nvPr>
            <p:ph sz="quarter" idx="1"/>
          </p:nvPr>
        </p:nvSpPr>
        <p:spPr/>
        <p:txBody>
          <a:bodyPr>
            <a:normAutofit/>
          </a:bodyPr>
          <a:lstStyle/>
          <a:p>
            <a:pPr marL="457200" indent="-457200" algn="r" rtl="1">
              <a:lnSpc>
                <a:spcPct val="110000"/>
              </a:lnSpc>
              <a:buClrTx/>
              <a:buFont typeface="+mj-lt"/>
              <a:buAutoNum type="arabicPeriod" startAt="31"/>
            </a:pPr>
            <a:r>
              <a:rPr lang="fa-IR" sz="2800" b="1" dirty="0" smtClean="0"/>
              <a:t> مرگ متعاقب سقط جنین</a:t>
            </a:r>
          </a:p>
          <a:p>
            <a:pPr marL="457200" indent="-457200" algn="r" rtl="1">
              <a:lnSpc>
                <a:spcPct val="110000"/>
              </a:lnSpc>
              <a:buClrTx/>
              <a:buFont typeface="+mj-lt"/>
              <a:buAutoNum type="arabicPeriod" startAt="41"/>
            </a:pPr>
            <a:r>
              <a:rPr lang="fa-IR" sz="2800" b="1" dirty="0" smtClean="0"/>
              <a:t> مرگ در بازداشتگاهها و زندان ها</a:t>
            </a:r>
          </a:p>
          <a:p>
            <a:pPr marL="457200" indent="-457200" algn="r" rtl="1">
              <a:lnSpc>
                <a:spcPct val="110000"/>
              </a:lnSpc>
              <a:buClrTx/>
              <a:buFont typeface="+mj-lt"/>
              <a:buAutoNum type="arabicPeriod" startAt="51"/>
            </a:pPr>
            <a:r>
              <a:rPr lang="fa-IR" sz="2800" b="1" dirty="0" smtClean="0"/>
              <a:t> مرگ در خانه سالمندان و مراکز بهزیستی</a:t>
            </a:r>
          </a:p>
          <a:p>
            <a:pPr marL="457200" indent="-457200" algn="r" rtl="1">
              <a:lnSpc>
                <a:spcPct val="110000"/>
              </a:lnSpc>
              <a:buClrTx/>
              <a:buFont typeface="+mj-lt"/>
              <a:buAutoNum type="arabicPeriod" startAt="61"/>
            </a:pPr>
            <a:r>
              <a:rPr lang="fa-IR" sz="2800" b="1" dirty="0" smtClean="0"/>
              <a:t> مرگ در خوابگاهها و مراکز نظامی</a:t>
            </a:r>
          </a:p>
          <a:p>
            <a:pPr marL="457200" indent="-457200" algn="r" rtl="1">
              <a:lnSpc>
                <a:spcPct val="110000"/>
              </a:lnSpc>
              <a:buClrTx/>
              <a:buFont typeface="+mj-lt"/>
              <a:buAutoNum type="arabicPeriod" startAt="71"/>
            </a:pPr>
            <a:r>
              <a:rPr lang="fa-IR" sz="2800" b="1" dirty="0" smtClean="0"/>
              <a:t> مرگ در مناطق دور افتاده و غیرمعمول</a:t>
            </a:r>
          </a:p>
          <a:p>
            <a:pPr algn="r" rtl="1">
              <a:lnSpc>
                <a:spcPct val="150000"/>
              </a:lnSpc>
              <a:buNone/>
            </a:pPr>
            <a:endParaRPr lang="en-US" sz="28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p:cTn id="12"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4">
                                            <p:txEl>
                                              <p:pRg st="1" end="1"/>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p:cTn id="1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4">
                                            <p:txEl>
                                              <p:pRg st="2" end="2"/>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 calcmode="lin" valueType="num">
                                      <p:cBhvr>
                                        <p:cTn id="22"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4">
                                            <p:txEl>
                                              <p:pRg st="3" end="3"/>
                                            </p:txEl>
                                          </p:spTgt>
                                        </p:tgtEl>
                                      </p:cBhvr>
                                    </p:animEffect>
                                  </p:childTnLst>
                                </p:cTn>
                              </p:par>
                              <p:par>
                                <p:cTn id="25" presetID="53" presetClass="entr" presetSubtype="0" fill="hold"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 calcmode="lin" valueType="num">
                                      <p:cBhvr>
                                        <p:cTn id="27"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4">
      <a:dk1>
        <a:sysClr val="windowText" lastClr="000000"/>
      </a:dk1>
      <a:lt1>
        <a:sysClr val="window" lastClr="FFFFFF"/>
      </a:lt1>
      <a:dk2>
        <a:srgbClr val="B13F9A"/>
      </a:dk2>
      <a:lt2>
        <a:srgbClr val="F4E7ED"/>
      </a:lt2>
      <a:accent1>
        <a:srgbClr val="B83D68"/>
      </a:accent1>
      <a:accent2>
        <a:srgbClr val="AC66BB"/>
      </a:accent2>
      <a:accent3>
        <a:srgbClr val="AC66BB"/>
      </a:accent3>
      <a:accent4>
        <a:srgbClr val="F9B639"/>
      </a:accent4>
      <a:accent5>
        <a:srgbClr val="CF6DA4"/>
      </a:accent5>
      <a:accent6>
        <a:srgbClr val="FA8D3D"/>
      </a:accent6>
      <a:hlink>
        <a:srgbClr val="FFDE66"/>
      </a:hlink>
      <a:folHlink>
        <a:srgbClr val="D490C5"/>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1015</TotalTime>
  <Words>4546</Words>
  <Application>Microsoft Office PowerPoint</Application>
  <PresentationFormat>On-screen Show (4:3)</PresentationFormat>
  <Paragraphs>501</Paragraphs>
  <Slides>100</Slides>
  <Notes>2</Notes>
  <HiddenSlides>0</HiddenSlides>
  <MMClips>0</MMClips>
  <ScaleCrop>false</ScaleCrop>
  <HeadingPairs>
    <vt:vector size="4" baseType="variant">
      <vt:variant>
        <vt:lpstr>Theme</vt:lpstr>
      </vt:variant>
      <vt:variant>
        <vt:i4>1</vt:i4>
      </vt:variant>
      <vt:variant>
        <vt:lpstr>Slide Titles</vt:lpstr>
      </vt:variant>
      <vt:variant>
        <vt:i4>100</vt:i4>
      </vt:variant>
    </vt:vector>
  </HeadingPairs>
  <TitlesOfParts>
    <vt:vector size="101" baseType="lpstr">
      <vt:lpstr>Civic</vt:lpstr>
      <vt:lpstr>به نام خدا</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271</cp:revision>
  <dcterms:created xsi:type="dcterms:W3CDTF">2014-12-28T11:46:01Z</dcterms:created>
  <dcterms:modified xsi:type="dcterms:W3CDTF">2014-12-30T21:34:07Z</dcterms:modified>
</cp:coreProperties>
</file>