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32" autoAdjust="0"/>
  </p:normalViewPr>
  <p:slideViewPr>
    <p:cSldViewPr>
      <p:cViewPr varScale="1">
        <p:scale>
          <a:sx n="57" d="100"/>
          <a:sy n="57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9E0AF-BDB7-4DA7-A435-FB5DF3966DBF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0F0C5-D7F4-47B6-80B0-CAF079A930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0C5-D7F4-47B6-80B0-CAF079A9308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نوسانات برق =تعویض بردپاور-سوختن</a:t>
            </a:r>
            <a:r>
              <a:rPr lang="fa-IR" baseline="0" dirty="0" smtClean="0"/>
              <a:t> رگولاتور-سوختن پل دیود</a:t>
            </a:r>
          </a:p>
          <a:p>
            <a:r>
              <a:rPr lang="fa-IR" baseline="0" dirty="0" smtClean="0"/>
              <a:t>مسولیت ناپذیری کاربر=جابه جایی نامناسب تختها-ریختن اب روی الکتروکاردیوگراف-ویلچرها</a:t>
            </a:r>
          </a:p>
          <a:p>
            <a:r>
              <a:rPr lang="fa-IR" baseline="0" dirty="0" smtClean="0"/>
              <a:t>فرسودگی= ماموگرافی</a:t>
            </a:r>
          </a:p>
          <a:p>
            <a:r>
              <a:rPr lang="fa-IR" baseline="0" dirty="0" smtClean="0"/>
              <a:t>نیازبه قطعات= کابلها-پروبها-کاسه دارو نبولایزر-</a:t>
            </a:r>
          </a:p>
          <a:p>
            <a:r>
              <a:rPr lang="fa-IR" baseline="0" dirty="0" smtClean="0"/>
              <a:t>کاربری نامناسب=سرریزشدن ساکشن-</a:t>
            </a:r>
          </a:p>
          <a:p>
            <a:r>
              <a:rPr lang="fa-IR" baseline="0" dirty="0" smtClean="0"/>
              <a:t>طراحی ضعیف=تختها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0C5-D7F4-47B6-80B0-CAF079A9308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0C5-D7F4-47B6-80B0-CAF079A9308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0F0C5-D7F4-47B6-80B0-CAF079A9308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نگارش و ویرایش خط مشی ها</a:t>
            </a:r>
            <a:endParaRPr lang="en-US" b="1" i="1" dirty="0"/>
          </a:p>
        </p:txBody>
      </p:sp>
      <p:pic>
        <p:nvPicPr>
          <p:cNvPr id="4" name="Content Placeholder 3" descr="imgsize.ph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4114800" cy="4571999"/>
          </a:xfrm>
        </p:spPr>
      </p:pic>
      <p:sp>
        <p:nvSpPr>
          <p:cNvPr id="6" name="TextBox 5"/>
          <p:cNvSpPr txBox="1"/>
          <p:nvPr/>
        </p:nvSpPr>
        <p:spPr>
          <a:xfrm>
            <a:off x="6553200" y="1881664"/>
            <a:ext cx="2362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i="1" dirty="0" smtClean="0"/>
              <a:t>پراکندگی زمانی</a:t>
            </a:r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r>
              <a:rPr lang="fa-IR" sz="2400" b="1" i="1" dirty="0" smtClean="0"/>
              <a:t>واقعیت نگاری</a:t>
            </a:r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endParaRPr lang="en-US" dirty="0"/>
          </a:p>
        </p:txBody>
      </p:sp>
      <p:sp>
        <p:nvSpPr>
          <p:cNvPr id="8" name="Minus 7"/>
          <p:cNvSpPr/>
          <p:nvPr/>
        </p:nvSpPr>
        <p:spPr>
          <a:xfrm>
            <a:off x="8382000" y="1752600"/>
            <a:ext cx="533400" cy="7620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8305800" y="3276600"/>
            <a:ext cx="609600" cy="6096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تعمیرات           اقتصادسنجی</a:t>
            </a:r>
            <a:endParaRPr lang="en-US" b="1" i="1" dirty="0"/>
          </a:p>
        </p:txBody>
      </p:sp>
      <p:pic>
        <p:nvPicPr>
          <p:cNvPr id="5" name="Content Placeholder 4" descr="images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5025231"/>
            <a:ext cx="3810000" cy="1832769"/>
          </a:xfrm>
        </p:spPr>
      </p:pic>
      <p:sp>
        <p:nvSpPr>
          <p:cNvPr id="4" name="Left-Right Arrow 3"/>
          <p:cNvSpPr/>
          <p:nvPr/>
        </p:nvSpPr>
        <p:spPr>
          <a:xfrm>
            <a:off x="4343400" y="6096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447800"/>
            <a:ext cx="8686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i="1" dirty="0" smtClean="0"/>
              <a:t>ارایه انالیزهای دوره ای(حداکثرسالیانه)از هزینه ها                       </a:t>
            </a:r>
          </a:p>
          <a:p>
            <a:r>
              <a:rPr lang="fa-IR" sz="2400" b="1" i="1" dirty="0" smtClean="0"/>
              <a:t>یافتن علت نیازبه تعمیرات و درصدها                          </a:t>
            </a:r>
          </a:p>
          <a:p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نوسانات برق   0.3%</a:t>
            </a:r>
          </a:p>
          <a:p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مسئولیت ناپذیری کاربر 13%</a:t>
            </a:r>
          </a:p>
          <a:p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فرسودگی 12%</a:t>
            </a:r>
          </a:p>
          <a:p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نیازبه قطعات یدکی53%</a:t>
            </a:r>
          </a:p>
          <a:p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کاربری نامناسب 12%</a:t>
            </a:r>
          </a:p>
          <a:p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طراحی ضعیف 10%</a:t>
            </a:r>
          </a:p>
          <a:p>
            <a:endParaRPr lang="fa-IR" dirty="0" smtClean="0"/>
          </a:p>
          <a:p>
            <a:r>
              <a:rPr lang="fa-IR" sz="2800" b="1" i="1" dirty="0" smtClean="0"/>
              <a:t>امار تعدادتعمیرات به کل دستگاههای بخش                                  </a:t>
            </a:r>
          </a:p>
          <a:p>
            <a:r>
              <a:rPr lang="fa-IR" sz="2800" b="1" i="1" dirty="0" smtClean="0"/>
              <a:t>امارنسبت تعمیرات به کل تعمیرات انجام شده                                </a:t>
            </a:r>
          </a:p>
          <a:p>
            <a:r>
              <a:rPr lang="fa-IR" sz="2000" b="1" i="1" dirty="0" smtClean="0">
                <a:solidFill>
                  <a:schemeClr val="accent2">
                    <a:lumMod val="75000"/>
                  </a:schemeClr>
                </a:solidFill>
              </a:rPr>
              <a:t>اتاق عمل15.5%                                                                       </a:t>
            </a:r>
          </a:p>
          <a:p>
            <a:r>
              <a:rPr lang="fa-IR" sz="2000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اورزانس14.4%                                                                       </a:t>
            </a:r>
          </a:p>
          <a:p>
            <a:r>
              <a:rPr lang="fa-IR" sz="2800" b="1" i="1" dirty="0" smtClean="0"/>
              <a:t>                         </a:t>
            </a:r>
            <a:endParaRPr lang="en-US" sz="2800" b="1" i="1" dirty="0"/>
          </a:p>
        </p:txBody>
      </p:sp>
      <p:sp>
        <p:nvSpPr>
          <p:cNvPr id="7" name="Plus 6"/>
          <p:cNvSpPr/>
          <p:nvPr/>
        </p:nvSpPr>
        <p:spPr>
          <a:xfrm>
            <a:off x="8686800" y="15240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8686800" y="48006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8686800" y="5257800"/>
            <a:ext cx="4572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9-فراخوان</a:t>
            </a:r>
            <a:endParaRPr lang="en-US" b="1" i="1" dirty="0"/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48001"/>
            <a:ext cx="8153400" cy="3429000"/>
          </a:xfrm>
        </p:spPr>
      </p:pic>
      <p:sp>
        <p:nvSpPr>
          <p:cNvPr id="5" name="TextBox 4"/>
          <p:cNvSpPr txBox="1"/>
          <p:nvPr/>
        </p:nvSpPr>
        <p:spPr>
          <a:xfrm>
            <a:off x="0" y="1828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b="1" i="1" dirty="0" smtClean="0"/>
              <a:t>       بدون شرح                                                           </a:t>
            </a:r>
            <a:endParaRPr lang="en-US" sz="3200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10-گزارش حوادث ناگوار</a:t>
            </a:r>
            <a:endParaRPr lang="en-US" dirty="0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1" y="1371600"/>
            <a:ext cx="4419599" cy="5029200"/>
          </a:xfrm>
        </p:spPr>
      </p:pic>
      <p:sp>
        <p:nvSpPr>
          <p:cNvPr id="5" name="TextBox 4"/>
          <p:cNvSpPr txBox="1"/>
          <p:nvPr/>
        </p:nvSpPr>
        <p:spPr>
          <a:xfrm>
            <a:off x="4800600" y="1447800"/>
            <a:ext cx="43434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i="1" dirty="0" smtClean="0"/>
              <a:t>شناسایی حالات خطرناک توسط مسوولین بخشها</a:t>
            </a:r>
          </a:p>
          <a:p>
            <a:endParaRPr lang="fa-IR" sz="2800" b="1" i="1" dirty="0" smtClean="0"/>
          </a:p>
          <a:p>
            <a:r>
              <a:rPr lang="fa-IR" sz="2800" b="1" i="1" dirty="0" smtClean="0"/>
              <a:t>استفاده ازفرم گزارش           </a:t>
            </a:r>
          </a:p>
          <a:p>
            <a:endParaRPr lang="fa-IR" dirty="0" smtClean="0"/>
          </a:p>
          <a:p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-بسته شدن والو اکسیژن دراتاق عمل                    </a:t>
            </a:r>
          </a:p>
          <a:p>
            <a:r>
              <a:rPr lang="fa-IR" sz="2400" dirty="0" smtClean="0">
                <a:solidFill>
                  <a:schemeClr val="accent2">
                    <a:lumMod val="75000"/>
                  </a:schemeClr>
                </a:solidFill>
              </a:rPr>
              <a:t>-پوزیشن نگرفتن تخت الکترومکانیکی دراورژانس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Plus 5"/>
          <p:cNvSpPr/>
          <p:nvPr/>
        </p:nvSpPr>
        <p:spPr>
          <a:xfrm>
            <a:off x="8686800" y="15240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686800" y="27432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11-مستندات تجهیزات</a:t>
            </a:r>
            <a:endParaRPr lang="en-US" dirty="0"/>
          </a:p>
        </p:txBody>
      </p:sp>
      <p:pic>
        <p:nvPicPr>
          <p:cNvPr id="4" name="Content Placeholder 3" descr="download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1" y="1371601"/>
            <a:ext cx="4114799" cy="5105400"/>
          </a:xfrm>
        </p:spPr>
      </p:pic>
      <p:sp>
        <p:nvSpPr>
          <p:cNvPr id="5" name="TextBox 4"/>
          <p:cNvSpPr txBox="1"/>
          <p:nvPr/>
        </p:nvSpPr>
        <p:spPr>
          <a:xfrm>
            <a:off x="4114800" y="1600200"/>
            <a:ext cx="480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b="1" i="1" dirty="0" smtClean="0"/>
              <a:t>تهیه جدول شش قلمی از روی فایل شناسنامه</a:t>
            </a:r>
          </a:p>
          <a:p>
            <a:endParaRPr lang="fa-IR" sz="3200" b="1" i="1" dirty="0" smtClean="0"/>
          </a:p>
          <a:p>
            <a:r>
              <a:rPr lang="fa-IR" sz="3200" b="1" i="1" dirty="0" smtClean="0"/>
              <a:t>پرینت جداول                         </a:t>
            </a:r>
          </a:p>
          <a:p>
            <a:endParaRPr lang="fa-IR" sz="3200" b="1" i="1" dirty="0" smtClean="0"/>
          </a:p>
          <a:p>
            <a:r>
              <a:rPr lang="fa-IR" sz="3200" b="1" i="1" dirty="0" smtClean="0"/>
              <a:t>سفارش چاپ و پرس کاری         </a:t>
            </a:r>
          </a:p>
          <a:p>
            <a:endParaRPr lang="fa-IR" sz="3200" b="1" i="1" dirty="0" smtClean="0"/>
          </a:p>
          <a:p>
            <a:r>
              <a:rPr lang="fa-IR" sz="3200" b="1" i="1" dirty="0" smtClean="0"/>
              <a:t>                 </a:t>
            </a:r>
            <a:r>
              <a:rPr lang="en-US" sz="3200" b="1" i="1" dirty="0" smtClean="0"/>
              <a:t>PM</a:t>
            </a:r>
            <a:r>
              <a:rPr lang="fa-IR" sz="3200" b="1" i="1" dirty="0" smtClean="0"/>
              <a:t>نصب در زمان </a:t>
            </a:r>
            <a:endParaRPr lang="en-US" sz="3200" b="1" i="1" dirty="0"/>
          </a:p>
        </p:txBody>
      </p:sp>
      <p:sp>
        <p:nvSpPr>
          <p:cNvPr id="6" name="Plus 5"/>
          <p:cNvSpPr/>
          <p:nvPr/>
        </p:nvSpPr>
        <p:spPr>
          <a:xfrm>
            <a:off x="8877300" y="1752600"/>
            <a:ext cx="2667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877300" y="3200400"/>
            <a:ext cx="2667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8877300" y="4191000"/>
            <a:ext cx="2667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8877300" y="5181600"/>
            <a:ext cx="2667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راهنمای کاربری</a:t>
            </a:r>
            <a:endParaRPr lang="en-US" dirty="0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3733800" cy="4419599"/>
          </a:xfrm>
        </p:spPr>
      </p:pic>
      <p:sp>
        <p:nvSpPr>
          <p:cNvPr id="5" name="TextBox 4"/>
          <p:cNvSpPr txBox="1"/>
          <p:nvPr/>
        </p:nvSpPr>
        <p:spPr>
          <a:xfrm>
            <a:off x="3733800" y="1905000"/>
            <a:ext cx="502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/>
              <a:t> </a:t>
            </a:r>
            <a:r>
              <a:rPr lang="fa-IR" sz="3200" b="1" i="1" dirty="0" smtClean="0"/>
              <a:t>پرینت فایل 6قلمی کل تجهیزات   </a:t>
            </a:r>
          </a:p>
          <a:p>
            <a:endParaRPr lang="fa-IR" sz="3200" b="1" i="1" dirty="0" smtClean="0"/>
          </a:p>
          <a:p>
            <a:endParaRPr lang="fa-IR" sz="3200" b="1" i="1" dirty="0" smtClean="0"/>
          </a:p>
          <a:p>
            <a:r>
              <a:rPr lang="fa-IR" sz="3200" b="1" i="1" dirty="0" smtClean="0"/>
              <a:t>   مقایسه با لیست منوالهای موجود</a:t>
            </a:r>
          </a:p>
          <a:p>
            <a:endParaRPr lang="fa-IR" sz="3200" b="1" i="1" dirty="0" smtClean="0"/>
          </a:p>
          <a:p>
            <a:endParaRPr lang="fa-IR" sz="3200" b="1" i="1" dirty="0" smtClean="0"/>
          </a:p>
          <a:p>
            <a:r>
              <a:rPr lang="fa-IR" sz="3200" b="1" i="1" dirty="0" smtClean="0"/>
              <a:t>مکاتبه وپیگیری مواردفاقد منوال</a:t>
            </a:r>
            <a:endParaRPr lang="en-US" sz="3200" b="1" i="1" dirty="0"/>
          </a:p>
        </p:txBody>
      </p:sp>
      <p:sp>
        <p:nvSpPr>
          <p:cNvPr id="6" name="Plus 5"/>
          <p:cNvSpPr/>
          <p:nvPr/>
        </p:nvSpPr>
        <p:spPr>
          <a:xfrm>
            <a:off x="8458200" y="20574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382000" y="35052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8458200" y="49530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12-راهنمای سریع</a:t>
            </a:r>
            <a:endParaRPr lang="en-US" dirty="0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1447800"/>
            <a:ext cx="3276599" cy="4876800"/>
          </a:xfrm>
        </p:spPr>
      </p:pic>
      <p:sp>
        <p:nvSpPr>
          <p:cNvPr id="5" name="TextBox 4"/>
          <p:cNvSpPr txBox="1"/>
          <p:nvPr/>
        </p:nvSpPr>
        <p:spPr>
          <a:xfrm>
            <a:off x="3810000" y="1524000"/>
            <a:ext cx="533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3200" b="1" i="1" dirty="0" smtClean="0"/>
              <a:t>پرینت جدول 6قلمی ازفایل شناسنامه</a:t>
            </a:r>
          </a:p>
          <a:p>
            <a:endParaRPr lang="fa-IR" sz="3200" b="1" i="1" dirty="0" smtClean="0"/>
          </a:p>
          <a:p>
            <a:r>
              <a:rPr lang="fa-IR" sz="3200" b="1" i="1" dirty="0" smtClean="0"/>
              <a:t>نگارش راهنمای سریع               </a:t>
            </a:r>
          </a:p>
          <a:p>
            <a:r>
              <a:rPr lang="fa-IR" sz="3200" b="1" i="1" dirty="0" smtClean="0"/>
              <a:t>(شامل تصویر-روش روشن و خاموش-ضدعفونی-کاربری عمده)</a:t>
            </a:r>
          </a:p>
          <a:p>
            <a:endParaRPr lang="fa-IR" sz="2800" b="1" i="1" dirty="0" smtClean="0"/>
          </a:p>
          <a:p>
            <a:r>
              <a:rPr lang="fa-IR" sz="2800" b="1" i="1" dirty="0" smtClean="0"/>
              <a:t>امکان درخواست از شرکتهای کنترل کیفی</a:t>
            </a:r>
          </a:p>
          <a:p>
            <a:endParaRPr lang="fa-IR" sz="2800" b="1" i="1" dirty="0" smtClean="0"/>
          </a:p>
          <a:p>
            <a:r>
              <a:rPr lang="fa-IR" sz="3200" b="1" i="1" dirty="0" smtClean="0"/>
              <a:t>                 </a:t>
            </a:r>
            <a:r>
              <a:rPr lang="en-US" sz="3200" b="1" i="1" dirty="0" smtClean="0"/>
              <a:t>PM</a:t>
            </a:r>
            <a:r>
              <a:rPr lang="fa-IR" sz="3200" b="1" i="1" dirty="0" smtClean="0"/>
              <a:t>نصب در هنگام </a:t>
            </a:r>
          </a:p>
          <a:p>
            <a:endParaRPr lang="fa-IR" sz="3200" b="1" i="1" dirty="0" smtClean="0"/>
          </a:p>
        </p:txBody>
      </p:sp>
      <p:sp>
        <p:nvSpPr>
          <p:cNvPr id="6" name="Plus 5"/>
          <p:cNvSpPr/>
          <p:nvPr/>
        </p:nvSpPr>
        <p:spPr>
          <a:xfrm>
            <a:off x="8763000" y="17526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763000" y="26670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8763000" y="54102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8839200" y="4495800"/>
            <a:ext cx="3048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49362"/>
          </a:xfrm>
        </p:spPr>
        <p:txBody>
          <a:bodyPr>
            <a:normAutofit/>
          </a:bodyPr>
          <a:lstStyle/>
          <a:p>
            <a:r>
              <a:rPr lang="fa-IR" sz="2400" b="1" i="1" dirty="0" smtClean="0"/>
              <a:t>        ضامن وجوداگاهی ازروش صحیح کاربری</a:t>
            </a:r>
            <a:r>
              <a:rPr lang="en-US" sz="2400" b="1" i="1" dirty="0" smtClean="0"/>
              <a:t>PM</a:t>
            </a:r>
            <a:r>
              <a:rPr lang="fa-IR" sz="2400" b="1" i="1" dirty="0" smtClean="0"/>
              <a:t>پرسشهای متفرقه ازکاربر درزمان</a:t>
            </a:r>
            <a:endParaRPr lang="en-US" sz="2400" b="1" i="1" dirty="0"/>
          </a:p>
        </p:txBody>
      </p:sp>
      <p:pic>
        <p:nvPicPr>
          <p:cNvPr id="6" name="Content Placeholder 5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7848599" cy="4267199"/>
          </a:xfrm>
        </p:spPr>
      </p:pic>
      <p:sp>
        <p:nvSpPr>
          <p:cNvPr id="4" name="Left-Right Arrow 3"/>
          <p:cNvSpPr/>
          <p:nvPr/>
        </p:nvSpPr>
        <p:spPr>
          <a:xfrm>
            <a:off x="4495800" y="762000"/>
            <a:ext cx="457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13-راهنمای سرویس</a:t>
            </a:r>
            <a:endParaRPr lang="en-US" dirty="0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1447801"/>
            <a:ext cx="6934200" cy="48768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Preventive Maintenance </a:t>
            </a:r>
            <a:r>
              <a:rPr lang="fa-IR" dirty="0" smtClean="0"/>
              <a:t>14-</a:t>
            </a:r>
            <a:endParaRPr lang="en-US" dirty="0"/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399"/>
            <a:ext cx="3276600" cy="4495801"/>
          </a:xfrm>
        </p:spPr>
      </p:pic>
      <p:sp>
        <p:nvSpPr>
          <p:cNvPr id="6" name="TextBox 5"/>
          <p:cNvSpPr txBox="1"/>
          <p:nvPr/>
        </p:nvSpPr>
        <p:spPr>
          <a:xfrm>
            <a:off x="3657600" y="1676400"/>
            <a:ext cx="52578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i="1" dirty="0" smtClean="0"/>
              <a:t>تنظیم چک لیست اولیه ازروی فایل شناسنامه    </a:t>
            </a:r>
          </a:p>
          <a:p>
            <a:endParaRPr lang="fa-IR" sz="2800" dirty="0" smtClean="0"/>
          </a:p>
          <a:p>
            <a:r>
              <a:rPr lang="fa-IR" sz="2800" b="1" i="1" dirty="0" smtClean="0"/>
              <a:t>                 </a:t>
            </a:r>
            <a:r>
              <a:rPr lang="en-US" sz="2800" b="1" i="1" dirty="0" smtClean="0"/>
              <a:t>PM</a:t>
            </a:r>
            <a:r>
              <a:rPr lang="fa-IR" sz="2400" b="1" i="1" dirty="0" smtClean="0"/>
              <a:t>پس از نهادینه شدن سنت</a:t>
            </a:r>
            <a:r>
              <a:rPr lang="fa-IR" sz="2800" b="1" i="1" dirty="0" smtClean="0"/>
              <a:t> </a:t>
            </a:r>
          </a:p>
          <a:p>
            <a:r>
              <a:rPr lang="fa-IR" dirty="0" smtClean="0"/>
              <a:t>   </a:t>
            </a:r>
          </a:p>
          <a:p>
            <a:r>
              <a:rPr lang="fa-IR" sz="2400" dirty="0" smtClean="0"/>
              <a:t> -</a:t>
            </a:r>
            <a:r>
              <a:rPr lang="fa-IR" sz="2400" b="1" i="1" dirty="0" smtClean="0"/>
              <a:t>پرینت جدول 6قلمی                         </a:t>
            </a:r>
          </a:p>
          <a:p>
            <a:r>
              <a:rPr lang="fa-IR" sz="2400" b="1" i="1" dirty="0" smtClean="0"/>
              <a:t> -مکاتبه با شرکتهای نمایندگی ودرخواست      چک لیست                                  </a:t>
            </a:r>
          </a:p>
          <a:p>
            <a:r>
              <a:rPr lang="fa-IR" sz="2400" b="1" i="1" dirty="0" smtClean="0"/>
              <a:t>-تشکیل چک لیست ایده ال                   </a:t>
            </a:r>
            <a:endParaRPr lang="fa-IR" sz="2400" b="1" i="1" dirty="0" smtClean="0"/>
          </a:p>
        </p:txBody>
      </p:sp>
      <p:sp>
        <p:nvSpPr>
          <p:cNvPr id="7" name="Plus 6"/>
          <p:cNvSpPr/>
          <p:nvPr/>
        </p:nvSpPr>
        <p:spPr>
          <a:xfrm>
            <a:off x="8610600" y="1676400"/>
            <a:ext cx="5334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8610600" y="2514600"/>
            <a:ext cx="5334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15-خرید</a:t>
            </a:r>
            <a:endParaRPr lang="en-US" dirty="0"/>
          </a:p>
        </p:txBody>
      </p:sp>
      <p:pic>
        <p:nvPicPr>
          <p:cNvPr id="4" name="Content Placeholder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41910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4572000" y="1524000"/>
            <a:ext cx="457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i="1" dirty="0" smtClean="0"/>
              <a:t>نیازسنجی سالیانه                    </a:t>
            </a:r>
          </a:p>
          <a:p>
            <a:endParaRPr lang="fa-IR" sz="2800" b="1" i="1" dirty="0" smtClean="0"/>
          </a:p>
          <a:p>
            <a:r>
              <a:rPr lang="fa-IR" sz="2800" b="1" i="1" dirty="0" smtClean="0"/>
              <a:t>کارشناسی خرید                      </a:t>
            </a:r>
          </a:p>
          <a:p>
            <a:r>
              <a:rPr lang="fa-IR" sz="2800" b="1" i="1" dirty="0" smtClean="0"/>
              <a:t> </a:t>
            </a:r>
            <a:r>
              <a:rPr lang="fa-IR" sz="2800" b="1" i="1" dirty="0" smtClean="0"/>
              <a:t> </a:t>
            </a:r>
          </a:p>
          <a:p>
            <a:r>
              <a:rPr lang="fa-IR" sz="2800" b="1" i="1" dirty="0" smtClean="0"/>
              <a:t>تعامل با مسولین در کلیه مراحل    </a:t>
            </a:r>
          </a:p>
          <a:p>
            <a:r>
              <a:rPr lang="fa-IR" sz="2800" b="1" i="1" dirty="0" smtClean="0"/>
              <a:t>     </a:t>
            </a:r>
          </a:p>
          <a:p>
            <a:r>
              <a:rPr lang="fa-IR" sz="2400" b="1" i="1" dirty="0" smtClean="0"/>
              <a:t>درنظرگرفتن سیاستهای کلان              </a:t>
            </a:r>
          </a:p>
          <a:p>
            <a:r>
              <a:rPr lang="fa-IR" sz="2400" b="1" i="1" dirty="0" smtClean="0"/>
              <a:t>اقتصادمقاومتی</a:t>
            </a:r>
          </a:p>
          <a:p>
            <a:r>
              <a:rPr lang="fa-IR" sz="2400" b="1" i="1" dirty="0" smtClean="0"/>
              <a:t>تحریمها</a:t>
            </a:r>
            <a:endParaRPr lang="en-US" sz="2400" b="1" i="1" dirty="0"/>
          </a:p>
        </p:txBody>
      </p:sp>
      <p:sp>
        <p:nvSpPr>
          <p:cNvPr id="6" name="Plus 5"/>
          <p:cNvSpPr/>
          <p:nvPr/>
        </p:nvSpPr>
        <p:spPr>
          <a:xfrm>
            <a:off x="8763000" y="16764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763000" y="25146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8763000" y="33528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lus 9"/>
          <p:cNvSpPr/>
          <p:nvPr/>
        </p:nvSpPr>
        <p:spPr>
          <a:xfrm>
            <a:off x="8763000" y="41910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1-شناسنامه ها</a:t>
            </a:r>
            <a:endParaRPr lang="en-US" b="1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2971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572000" y="1447800"/>
            <a:ext cx="3886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i="1" dirty="0" smtClean="0"/>
              <a:t>       </a:t>
            </a:r>
            <a:r>
              <a:rPr lang="en-US" sz="2400" b="1" i="1" dirty="0" smtClean="0"/>
              <a:t>Excel</a:t>
            </a:r>
            <a:r>
              <a:rPr lang="fa-IR" sz="2400" b="1" i="1" dirty="0" smtClean="0"/>
              <a:t>فا یل فریادرس  =</a:t>
            </a:r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r>
              <a:rPr lang="en-US" sz="2400" b="1" i="1" dirty="0" smtClean="0"/>
              <a:t>Pm</a:t>
            </a:r>
            <a:r>
              <a:rPr lang="fa-IR" sz="2400" b="1" i="1" dirty="0" smtClean="0"/>
              <a:t>به روزرسانی مداوم درزمان</a:t>
            </a:r>
          </a:p>
          <a:p>
            <a:endParaRPr lang="fa-IR" sz="2000" b="1" i="1" dirty="0" smtClean="0"/>
          </a:p>
          <a:p>
            <a:endParaRPr lang="fa-IR" sz="2000" b="1" i="1" dirty="0" smtClean="0"/>
          </a:p>
          <a:p>
            <a:endParaRPr lang="fa-IR" sz="2000" b="1" i="1" dirty="0" smtClean="0"/>
          </a:p>
          <a:p>
            <a:r>
              <a:rPr lang="fa-IR" sz="2800" b="1" i="1" dirty="0" smtClean="0"/>
              <a:t>سالی  یکبار                </a:t>
            </a:r>
            <a:endParaRPr lang="en-US" sz="2800" b="1" i="1" dirty="0"/>
          </a:p>
        </p:txBody>
      </p:sp>
      <p:sp>
        <p:nvSpPr>
          <p:cNvPr id="6" name="Plus 5"/>
          <p:cNvSpPr/>
          <p:nvPr/>
        </p:nvSpPr>
        <p:spPr>
          <a:xfrm>
            <a:off x="7848600" y="1447800"/>
            <a:ext cx="5334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7924800" y="2590800"/>
            <a:ext cx="5334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>
            <a:off x="7924800" y="3810000"/>
            <a:ext cx="533400" cy="533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16-شرکت فعال در کلیه جلسات</a:t>
            </a:r>
            <a:endParaRPr lang="en-US" dirty="0"/>
          </a:p>
        </p:txBody>
      </p:sp>
      <p:pic>
        <p:nvPicPr>
          <p:cNvPr id="4" name="Content Placeholder 3" descr="images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676400"/>
            <a:ext cx="7620000" cy="4572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17-وجود برنامه</a:t>
            </a:r>
            <a:endParaRPr lang="en-US" b="1" i="1" dirty="0"/>
          </a:p>
        </p:txBody>
      </p:sp>
      <p:pic>
        <p:nvPicPr>
          <p:cNvPr id="5" name="Content Placeholder 4" descr="images (8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1" y="1600200"/>
            <a:ext cx="4267199" cy="4876799"/>
          </a:xfrm>
        </p:spPr>
      </p:pic>
      <p:sp>
        <p:nvSpPr>
          <p:cNvPr id="6" name="TextBox 5"/>
          <p:cNvSpPr txBox="1"/>
          <p:nvPr/>
        </p:nvSpPr>
        <p:spPr>
          <a:xfrm>
            <a:off x="4724400" y="1524000"/>
            <a:ext cx="4191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i="1" dirty="0" smtClean="0"/>
              <a:t>نوشتن دو برنامه اصلی درابتدای هرسال:</a:t>
            </a:r>
          </a:p>
          <a:p>
            <a:r>
              <a:rPr lang="fa-IR" sz="2400" b="1" i="1" dirty="0" smtClean="0"/>
              <a:t>1-برنامه نگهداشت داخلی(پیشنهاد سه ماهه)</a:t>
            </a:r>
          </a:p>
          <a:p>
            <a:r>
              <a:rPr lang="fa-IR" sz="2400" b="1" i="1" dirty="0" smtClean="0"/>
              <a:t>2-برنامه  کنترل  کیفی (کلیه تجهیزات   نیازمند</a:t>
            </a:r>
            <a:r>
              <a:rPr lang="fa-IR" dirty="0" smtClean="0"/>
              <a:t>)   </a:t>
            </a:r>
          </a:p>
          <a:p>
            <a:endParaRPr lang="fa-IR" dirty="0" smtClean="0"/>
          </a:p>
          <a:p>
            <a:r>
              <a:rPr lang="fa-IR" sz="2800" b="1" i="1" dirty="0" smtClean="0"/>
              <a:t>دردستورکاربودن قراردادنگهداشت تجهیزات حیاتی </a:t>
            </a:r>
            <a:endParaRPr lang="en-US" sz="2800" b="1" i="1" dirty="0"/>
          </a:p>
        </p:txBody>
      </p:sp>
      <p:sp>
        <p:nvSpPr>
          <p:cNvPr id="7" name="Plus 6"/>
          <p:cNvSpPr/>
          <p:nvPr/>
        </p:nvSpPr>
        <p:spPr>
          <a:xfrm>
            <a:off x="8763000" y="1676400"/>
            <a:ext cx="3810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18-لیست سیاه</a:t>
            </a:r>
            <a:endParaRPr lang="en-US" b="1" i="1" dirty="0"/>
          </a:p>
        </p:txBody>
      </p:sp>
      <p:pic>
        <p:nvPicPr>
          <p:cNvPr id="4" name="Content Placeholder 3" descr="images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295401"/>
            <a:ext cx="3886199" cy="4953000"/>
          </a:xfrm>
        </p:spPr>
      </p:pic>
      <p:sp>
        <p:nvSpPr>
          <p:cNvPr id="5" name="TextBox 4"/>
          <p:cNvSpPr txBox="1"/>
          <p:nvPr/>
        </p:nvSpPr>
        <p:spPr>
          <a:xfrm>
            <a:off x="3886200" y="2133600"/>
            <a:ext cx="5257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i="1" dirty="0" smtClean="0"/>
              <a:t>دستنویس موارد نامطوب مشاهده شده از شرکتها   جهت انجام مداخلات اتی</a:t>
            </a:r>
          </a:p>
          <a:p>
            <a:endParaRPr lang="en-US" dirty="0"/>
          </a:p>
        </p:txBody>
      </p:sp>
      <p:sp>
        <p:nvSpPr>
          <p:cNvPr id="6" name="Plus 5"/>
          <p:cNvSpPr/>
          <p:nvPr/>
        </p:nvSpPr>
        <p:spPr>
          <a:xfrm>
            <a:off x="8763000" y="2286000"/>
            <a:ext cx="381000" cy="3048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19-دردسترس بودن</a:t>
            </a:r>
            <a:endParaRPr lang="en-US" b="1" i="1" dirty="0"/>
          </a:p>
        </p:txBody>
      </p:sp>
      <p:pic>
        <p:nvPicPr>
          <p:cNvPr id="4" name="Content Placeholder 3" descr="download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4495800" cy="4724400"/>
          </a:xfrm>
        </p:spPr>
      </p:pic>
      <p:sp>
        <p:nvSpPr>
          <p:cNvPr id="5" name="TextBox 4"/>
          <p:cNvSpPr txBox="1"/>
          <p:nvPr/>
        </p:nvSpPr>
        <p:spPr>
          <a:xfrm>
            <a:off x="4953000" y="22098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i="1" dirty="0" smtClean="0"/>
              <a:t>تقسیم روزها بین همه پرسنل</a:t>
            </a:r>
          </a:p>
          <a:p>
            <a:endParaRPr lang="fa-IR" sz="2800" b="1" i="1" dirty="0" smtClean="0"/>
          </a:p>
          <a:p>
            <a:r>
              <a:rPr lang="fa-IR" sz="2800" b="1" i="1" dirty="0" smtClean="0"/>
              <a:t>پاسخگوی اصلی مسوول واحد</a:t>
            </a:r>
            <a:endParaRPr lang="en-US" sz="2800" b="1" i="1" dirty="0"/>
          </a:p>
        </p:txBody>
      </p:sp>
      <p:sp>
        <p:nvSpPr>
          <p:cNvPr id="6" name="Plus 5"/>
          <p:cNvSpPr/>
          <p:nvPr/>
        </p:nvSpPr>
        <p:spPr>
          <a:xfrm>
            <a:off x="8534400" y="2286000"/>
            <a:ext cx="6096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534400" y="3200400"/>
            <a:ext cx="6096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باتشکرازتوجه شما!</a:t>
            </a:r>
            <a:endParaRPr lang="en-US" b="1" i="1" dirty="0"/>
          </a:p>
        </p:txBody>
      </p:sp>
      <p:pic>
        <p:nvPicPr>
          <p:cNvPr id="4" name="Content Placeholder 3" descr="images (10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600200"/>
            <a:ext cx="8382000" cy="4876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2-کنترل کیفی</a:t>
            </a:r>
            <a:endParaRPr lang="en-US" b="1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324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48200" y="1600200"/>
            <a:ext cx="426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i="1" dirty="0" smtClean="0"/>
              <a:t>انتخاب اگاهانه شرکت ذی صلاح</a:t>
            </a:r>
          </a:p>
          <a:p>
            <a:r>
              <a:rPr lang="fa-IR" sz="2400" b="1" i="1" dirty="0" smtClean="0"/>
              <a:t>-نرم افزارقوی </a:t>
            </a:r>
          </a:p>
          <a:p>
            <a:r>
              <a:rPr lang="fa-IR" sz="2400" b="1" i="1" dirty="0" smtClean="0"/>
              <a:t>-دقت و تعهد   </a:t>
            </a:r>
          </a:p>
          <a:p>
            <a:r>
              <a:rPr lang="fa-IR" sz="2400" b="1" i="1" dirty="0" smtClean="0"/>
              <a:t>-انعطاف پذیری</a:t>
            </a:r>
          </a:p>
          <a:p>
            <a:r>
              <a:rPr lang="fa-IR" sz="2400" b="1" i="1" dirty="0" smtClean="0"/>
              <a:t>        -...</a:t>
            </a:r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r>
              <a:rPr lang="fa-IR" sz="2400" b="1" i="1" dirty="0" smtClean="0"/>
              <a:t>        بررسی امکان صدور کارت 6قلمی</a:t>
            </a:r>
            <a:r>
              <a:rPr lang="fa-IR" sz="2000" b="1" i="1" dirty="0" smtClean="0"/>
              <a:t> </a:t>
            </a:r>
          </a:p>
          <a:p>
            <a:endParaRPr lang="fa-IR" sz="2400" b="1" i="1" dirty="0" smtClean="0"/>
          </a:p>
          <a:p>
            <a:endParaRPr lang="en-US" sz="2400" b="1" i="1" dirty="0"/>
          </a:p>
        </p:txBody>
      </p:sp>
      <p:sp>
        <p:nvSpPr>
          <p:cNvPr id="6" name="Plus 5"/>
          <p:cNvSpPr/>
          <p:nvPr/>
        </p:nvSpPr>
        <p:spPr>
          <a:xfrm>
            <a:off x="8153400" y="1524000"/>
            <a:ext cx="6096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229600" y="4114800"/>
            <a:ext cx="4572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3-اقتصادسنجی</a:t>
            </a:r>
            <a:endParaRPr lang="en-US" b="1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1295400"/>
            <a:ext cx="441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876800" y="1295400"/>
            <a:ext cx="3962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i="1" dirty="0" smtClean="0"/>
              <a:t>اعتبارات:                             </a:t>
            </a:r>
          </a:p>
          <a:p>
            <a:r>
              <a:rPr lang="fa-IR" sz="2400" b="1" i="1" dirty="0" smtClean="0"/>
              <a:t>قطعات یدکی</a:t>
            </a:r>
            <a:r>
              <a:rPr lang="en-US" sz="2400" b="1" i="1" dirty="0" smtClean="0"/>
              <a:t> , pm</a:t>
            </a:r>
            <a:r>
              <a:rPr lang="fa-IR" sz="2400" b="1" i="1" dirty="0" smtClean="0"/>
              <a:t>  </a:t>
            </a:r>
            <a:endParaRPr lang="en-US" sz="2400" b="1" i="1" dirty="0" smtClean="0"/>
          </a:p>
          <a:p>
            <a:r>
              <a:rPr lang="fa-IR" sz="2400" b="1" i="1" dirty="0" smtClean="0"/>
              <a:t>کنترل کیفی       </a:t>
            </a:r>
          </a:p>
          <a:p>
            <a:r>
              <a:rPr lang="fa-IR" sz="2400" b="1" i="1" dirty="0" smtClean="0"/>
              <a:t>تعمیرات            </a:t>
            </a:r>
          </a:p>
          <a:p>
            <a:r>
              <a:rPr lang="fa-IR" dirty="0" smtClean="0"/>
              <a:t>  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 smtClean="0"/>
          </a:p>
          <a:p>
            <a:r>
              <a:rPr lang="fa-IR" sz="2800" b="1" i="1" dirty="0" smtClean="0"/>
              <a:t>جابه جایی اولویت هزینه ها</a:t>
            </a:r>
          </a:p>
          <a:p>
            <a:endParaRPr lang="fa-IR" sz="2800" b="1" i="1" dirty="0" smtClean="0"/>
          </a:p>
          <a:p>
            <a:r>
              <a:rPr lang="fa-IR" sz="2800" b="1" i="1" dirty="0" smtClean="0"/>
              <a:t>    </a:t>
            </a:r>
            <a:r>
              <a:rPr lang="en-US" sz="2800" b="1" i="1" dirty="0" smtClean="0"/>
              <a:t>Excel </a:t>
            </a:r>
            <a:r>
              <a:rPr lang="fa-IR" sz="2800" b="1" i="1" dirty="0" smtClean="0"/>
              <a:t>ثبت هزینه ها در</a:t>
            </a:r>
            <a:endParaRPr lang="en-US" sz="2800" b="1" i="1" dirty="0"/>
          </a:p>
        </p:txBody>
      </p:sp>
      <p:sp>
        <p:nvSpPr>
          <p:cNvPr id="12" name="Oval 11"/>
          <p:cNvSpPr/>
          <p:nvPr/>
        </p:nvSpPr>
        <p:spPr>
          <a:xfrm>
            <a:off x="7010400" y="19050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10400" y="22098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V="1">
            <a:off x="7010400" y="26670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lus 14"/>
          <p:cNvSpPr/>
          <p:nvPr/>
        </p:nvSpPr>
        <p:spPr>
          <a:xfrm>
            <a:off x="8229600" y="3962400"/>
            <a:ext cx="5334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lus 15"/>
          <p:cNvSpPr/>
          <p:nvPr/>
        </p:nvSpPr>
        <p:spPr>
          <a:xfrm>
            <a:off x="8153400" y="4800600"/>
            <a:ext cx="6096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4-اموزش فنی کادر مهندسی پزشکی</a:t>
            </a:r>
            <a:endParaRPr lang="en-US" b="1" i="1" dirty="0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905000"/>
            <a:ext cx="3581400" cy="4114800"/>
          </a:xfrm>
        </p:spPr>
      </p:pic>
      <p:sp>
        <p:nvSpPr>
          <p:cNvPr id="11" name="TextBox 10"/>
          <p:cNvSpPr txBox="1"/>
          <p:nvPr/>
        </p:nvSpPr>
        <p:spPr>
          <a:xfrm>
            <a:off x="4038600" y="1905000"/>
            <a:ext cx="510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i="1" dirty="0" smtClean="0"/>
              <a:t>روز اموزش = روزاستراحت و نشاط           </a:t>
            </a:r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r>
              <a:rPr lang="fa-IR" sz="2400" b="1" i="1" dirty="0" smtClean="0"/>
              <a:t>استراحت انتهای روز = مطالعه مجلات مربوط</a:t>
            </a:r>
          </a:p>
          <a:p>
            <a:r>
              <a:rPr lang="fa-IR" sz="2400" b="1" i="1" dirty="0" smtClean="0"/>
              <a:t>   </a:t>
            </a:r>
          </a:p>
          <a:p>
            <a:endParaRPr lang="fa-IR" sz="2400" b="1" i="1" dirty="0" smtClean="0"/>
          </a:p>
          <a:p>
            <a:r>
              <a:rPr lang="fa-IR" sz="2400" b="1" i="1" dirty="0" smtClean="0"/>
              <a:t>ارتقای تحصیلی بعداز هر5تا 10سال          </a:t>
            </a:r>
            <a:endParaRPr lang="fa-IR" sz="2400" b="1" i="1" dirty="0" smtClean="0"/>
          </a:p>
          <a:p>
            <a:r>
              <a:rPr lang="fa-IR" sz="2400" b="1" i="1" dirty="0" smtClean="0"/>
              <a:t> </a:t>
            </a:r>
            <a:endParaRPr lang="en-US" sz="2400" b="1" i="1" dirty="0"/>
          </a:p>
        </p:txBody>
      </p:sp>
      <p:sp>
        <p:nvSpPr>
          <p:cNvPr id="12" name="Plus 11"/>
          <p:cNvSpPr/>
          <p:nvPr/>
        </p:nvSpPr>
        <p:spPr>
          <a:xfrm>
            <a:off x="8763000" y="1905000"/>
            <a:ext cx="3810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lus 12"/>
          <p:cNvSpPr/>
          <p:nvPr/>
        </p:nvSpPr>
        <p:spPr>
          <a:xfrm>
            <a:off x="8763000" y="2971800"/>
            <a:ext cx="3810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13"/>
          <p:cNvSpPr/>
          <p:nvPr/>
        </p:nvSpPr>
        <p:spPr>
          <a:xfrm>
            <a:off x="8763000" y="4114800"/>
            <a:ext cx="3810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5-اموزش کاربران</a:t>
            </a:r>
            <a:endParaRPr lang="en-US" b="1" i="1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4114800" cy="4114800"/>
          </a:xfrm>
        </p:spPr>
      </p:pic>
      <p:sp>
        <p:nvSpPr>
          <p:cNvPr id="5" name="TextBox 4"/>
          <p:cNvSpPr txBox="1"/>
          <p:nvPr/>
        </p:nvSpPr>
        <p:spPr>
          <a:xfrm>
            <a:off x="4648200" y="1524000"/>
            <a:ext cx="4114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a-IR" dirty="0" smtClean="0"/>
          </a:p>
          <a:p>
            <a:r>
              <a:rPr lang="fa-IR" sz="2400" b="1" i="1" dirty="0" smtClean="0"/>
              <a:t>                         </a:t>
            </a:r>
            <a:r>
              <a:rPr lang="en-US" sz="2400" b="1" i="1" dirty="0" smtClean="0"/>
              <a:t>Pm</a:t>
            </a:r>
            <a:r>
              <a:rPr lang="fa-IR" sz="2400" b="1" i="1" dirty="0" smtClean="0"/>
              <a:t>در زمان  </a:t>
            </a:r>
            <a:r>
              <a:rPr lang="fa-IR" dirty="0" smtClean="0"/>
              <a:t> </a:t>
            </a:r>
          </a:p>
          <a:p>
            <a:endParaRPr lang="fa-IR" sz="2000" b="1" i="1" dirty="0" smtClean="0"/>
          </a:p>
          <a:p>
            <a:r>
              <a:rPr lang="fa-IR" sz="2400" b="1" i="1" dirty="0" smtClean="0"/>
              <a:t>ثبت ایرادهای مشاهده شده            </a:t>
            </a:r>
          </a:p>
          <a:p>
            <a:r>
              <a:rPr lang="fa-IR" sz="2000" b="1" i="1" dirty="0" smtClean="0"/>
              <a:t>(ژل الودبودن دستبند و پوار)    </a:t>
            </a:r>
          </a:p>
          <a:p>
            <a:endParaRPr lang="fa-IR" dirty="0" smtClean="0"/>
          </a:p>
          <a:p>
            <a:r>
              <a:rPr lang="fa-IR" sz="2400" b="1" i="1" dirty="0" smtClean="0"/>
              <a:t>پس از بروز خطا                      </a:t>
            </a:r>
          </a:p>
          <a:p>
            <a:endParaRPr lang="fa-IR" dirty="0" smtClean="0"/>
          </a:p>
          <a:p>
            <a:r>
              <a:rPr lang="fa-IR" sz="2400" b="1" i="1" dirty="0" smtClean="0"/>
              <a:t>     ثبت نام گیرندگان اموزش در فرم   </a:t>
            </a:r>
            <a:endParaRPr lang="fa-IR" sz="2400" b="1" i="1" dirty="0" smtClean="0"/>
          </a:p>
        </p:txBody>
      </p:sp>
      <p:sp>
        <p:nvSpPr>
          <p:cNvPr id="6" name="Plus 5"/>
          <p:cNvSpPr/>
          <p:nvPr/>
        </p:nvSpPr>
        <p:spPr>
          <a:xfrm>
            <a:off x="8534400" y="18288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8534400" y="25146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8534400" y="40386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inus 9"/>
          <p:cNvSpPr/>
          <p:nvPr/>
        </p:nvSpPr>
        <p:spPr>
          <a:xfrm>
            <a:off x="8534400" y="3352800"/>
            <a:ext cx="381000" cy="685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6-اسقاط</a:t>
            </a:r>
            <a:endParaRPr lang="en-US" b="1" i="1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371600"/>
            <a:ext cx="4343400" cy="4952999"/>
          </a:xfrm>
        </p:spPr>
      </p:pic>
      <p:sp>
        <p:nvSpPr>
          <p:cNvPr id="5" name="TextBox 4"/>
          <p:cNvSpPr txBox="1"/>
          <p:nvPr/>
        </p:nvSpPr>
        <p:spPr>
          <a:xfrm>
            <a:off x="4876800" y="1371600"/>
            <a:ext cx="42672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i="1" dirty="0" smtClean="0"/>
              <a:t>تشخیص صحیح کالای اسقاطی:</a:t>
            </a:r>
          </a:p>
          <a:p>
            <a:r>
              <a:rPr lang="fa-IR" sz="2400" b="1" i="1" dirty="0" smtClean="0"/>
              <a:t>   -</a:t>
            </a:r>
            <a:r>
              <a:rPr lang="fa-IR" sz="2000" b="1" i="1" dirty="0" smtClean="0"/>
              <a:t>هزینه های بالا(پمپ سرنگ بران)         </a:t>
            </a:r>
            <a:r>
              <a:rPr lang="en-US" sz="2000" b="1" i="1" dirty="0" smtClean="0"/>
              <a:t> </a:t>
            </a:r>
          </a:p>
          <a:p>
            <a:r>
              <a:rPr lang="fa-IR" sz="2000" b="1" i="1" dirty="0" smtClean="0"/>
              <a:t>         </a:t>
            </a:r>
            <a:r>
              <a:rPr lang="en-US" sz="2000" b="1" i="1" dirty="0" smtClean="0"/>
              <a:t>GE DASH2000</a:t>
            </a:r>
            <a:r>
              <a:rPr lang="fa-IR" sz="2000" b="1" i="1" dirty="0" smtClean="0"/>
              <a:t>-پشتیبانی ضعیف </a:t>
            </a:r>
          </a:p>
          <a:p>
            <a:r>
              <a:rPr lang="fa-IR" sz="2000" b="1" i="1" dirty="0" smtClean="0"/>
              <a:t> -تکنولوژی مرده (مانیتورهای نهون کودن</a:t>
            </a:r>
            <a:r>
              <a:rPr lang="fa-IR" sz="2400" b="1" i="1" dirty="0" smtClean="0"/>
              <a:t>)</a:t>
            </a:r>
          </a:p>
          <a:p>
            <a:endParaRPr lang="fa-IR" sz="2400" b="1" i="1" dirty="0" smtClean="0"/>
          </a:p>
          <a:p>
            <a:endParaRPr lang="fa-IR" sz="2400" b="1" i="1" dirty="0" smtClean="0"/>
          </a:p>
          <a:p>
            <a:r>
              <a:rPr lang="fa-IR" sz="2800" b="1" i="1" dirty="0" smtClean="0"/>
              <a:t>ثبت دلایل اسقاط در فرم اسقاط</a:t>
            </a:r>
          </a:p>
          <a:p>
            <a:endParaRPr lang="en-US" dirty="0"/>
          </a:p>
        </p:txBody>
      </p:sp>
      <p:sp>
        <p:nvSpPr>
          <p:cNvPr id="6" name="Plus 5"/>
          <p:cNvSpPr/>
          <p:nvPr/>
        </p:nvSpPr>
        <p:spPr>
          <a:xfrm>
            <a:off x="8610600" y="1447800"/>
            <a:ext cx="5334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534400" y="3657600"/>
            <a:ext cx="6096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7-انبارش</a:t>
            </a:r>
            <a:endParaRPr lang="en-US" b="1" i="1" dirty="0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1" y="1371600"/>
            <a:ext cx="3505199" cy="4800600"/>
          </a:xfrm>
        </p:spPr>
      </p:pic>
      <p:sp>
        <p:nvSpPr>
          <p:cNvPr id="5" name="TextBox 4"/>
          <p:cNvSpPr txBox="1"/>
          <p:nvPr/>
        </p:nvSpPr>
        <p:spPr>
          <a:xfrm>
            <a:off x="4114800" y="1295400"/>
            <a:ext cx="4800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 smtClean="0"/>
              <a:t> </a:t>
            </a:r>
            <a:r>
              <a:rPr lang="fa-IR" sz="4000" dirty="0" smtClean="0">
                <a:solidFill>
                  <a:srgbClr val="0070C0"/>
                </a:solidFill>
              </a:rPr>
              <a:t>!</a:t>
            </a:r>
            <a:r>
              <a:rPr lang="fa-IR" sz="4000" dirty="0" smtClean="0">
                <a:solidFill>
                  <a:srgbClr val="0070C0"/>
                </a:solidFill>
              </a:rPr>
              <a:t> </a:t>
            </a:r>
            <a:r>
              <a:rPr lang="fa-IR" sz="2800" dirty="0" smtClean="0"/>
              <a:t>ازوظایف جدید واحدمهندسی پزشکی</a:t>
            </a:r>
          </a:p>
          <a:p>
            <a:endParaRPr lang="fa-IR" sz="2800" dirty="0" smtClean="0"/>
          </a:p>
          <a:p>
            <a:r>
              <a:rPr lang="fa-IR" sz="2800" dirty="0" smtClean="0"/>
              <a:t>خروج از نیازبه نظارت داروسازان</a:t>
            </a:r>
          </a:p>
          <a:p>
            <a:endParaRPr lang="fa-IR" sz="2800" dirty="0" smtClean="0"/>
          </a:p>
          <a:p>
            <a:r>
              <a:rPr lang="fa-IR" sz="2800" dirty="0" smtClean="0"/>
              <a:t>افزایش حجم کاری                   </a:t>
            </a:r>
          </a:p>
          <a:p>
            <a:endParaRPr lang="fa-IR" sz="2800" dirty="0" smtClean="0"/>
          </a:p>
          <a:p>
            <a:r>
              <a:rPr lang="fa-IR" sz="2800" dirty="0" smtClean="0"/>
              <a:t>انبارداری بهتر                       </a:t>
            </a:r>
            <a:endParaRPr lang="fa-IR" sz="2800" dirty="0" smtClean="0"/>
          </a:p>
          <a:p>
            <a:endParaRPr lang="fa-IR" sz="2800" dirty="0" smtClean="0"/>
          </a:p>
          <a:p>
            <a:r>
              <a:rPr lang="fa-IR" sz="2800" dirty="0" smtClean="0"/>
              <a:t>                                 </a:t>
            </a:r>
            <a:endParaRPr lang="en-US" sz="2800" dirty="0"/>
          </a:p>
        </p:txBody>
      </p:sp>
      <p:sp>
        <p:nvSpPr>
          <p:cNvPr id="6" name="Plus 5"/>
          <p:cNvSpPr/>
          <p:nvPr/>
        </p:nvSpPr>
        <p:spPr>
          <a:xfrm>
            <a:off x="8229600" y="2286000"/>
            <a:ext cx="6096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153400" y="4191000"/>
            <a:ext cx="609600" cy="381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inus 7"/>
          <p:cNvSpPr/>
          <p:nvPr/>
        </p:nvSpPr>
        <p:spPr>
          <a:xfrm>
            <a:off x="8229600" y="3352800"/>
            <a:ext cx="609600" cy="3048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i="1" dirty="0" smtClean="0"/>
              <a:t>8-تعمیرات</a:t>
            </a:r>
            <a:endParaRPr lang="en-US" b="1" i="1" dirty="0"/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1" y="1524000"/>
            <a:ext cx="3733799" cy="4572000"/>
          </a:xfrm>
        </p:spPr>
      </p:pic>
      <p:sp>
        <p:nvSpPr>
          <p:cNvPr id="5" name="TextBox 4"/>
          <p:cNvSpPr txBox="1"/>
          <p:nvPr/>
        </p:nvSpPr>
        <p:spPr>
          <a:xfrm>
            <a:off x="4114800" y="1524000"/>
            <a:ext cx="5029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b="1" i="1" dirty="0" smtClean="0"/>
              <a:t>تعمیرات بدون اگاهی (کوشش و خطا)</a:t>
            </a:r>
          </a:p>
          <a:p>
            <a:endParaRPr lang="fa-IR" sz="2800" b="1" i="1" dirty="0" smtClean="0"/>
          </a:p>
          <a:p>
            <a:endParaRPr lang="fa-IR" sz="2800" b="1" i="1" dirty="0" smtClean="0"/>
          </a:p>
          <a:p>
            <a:r>
              <a:rPr lang="fa-IR" sz="2400" b="1" i="1" dirty="0" smtClean="0"/>
              <a:t>حضوردرزمان انجام تعمیرات توسط نمایندگی</a:t>
            </a:r>
          </a:p>
          <a:p>
            <a:endParaRPr lang="fa-IR" sz="2800" b="1" i="1" dirty="0" smtClean="0"/>
          </a:p>
          <a:p>
            <a:endParaRPr lang="fa-IR" sz="2800" b="1" i="1" dirty="0" smtClean="0"/>
          </a:p>
          <a:p>
            <a:r>
              <a:rPr lang="fa-IR" sz="2800" b="1" i="1" dirty="0" smtClean="0"/>
              <a:t>ثبت تعمیرات داخلی درفرمها         </a:t>
            </a:r>
          </a:p>
          <a:p>
            <a:endParaRPr lang="fa-IR" sz="2800" b="1" i="1" dirty="0" smtClean="0"/>
          </a:p>
          <a:p>
            <a:endParaRPr lang="fa-IR" sz="2800" b="1" i="1" dirty="0" smtClean="0"/>
          </a:p>
          <a:p>
            <a:r>
              <a:rPr lang="fa-IR" sz="2800" b="1" i="1" dirty="0" smtClean="0"/>
              <a:t>اسکن فاکتورهای خریدخدمت        </a:t>
            </a:r>
            <a:endParaRPr lang="en-US" sz="2800" b="1" i="1" dirty="0"/>
          </a:p>
        </p:txBody>
      </p:sp>
      <p:sp>
        <p:nvSpPr>
          <p:cNvPr id="6" name="Minus 5"/>
          <p:cNvSpPr/>
          <p:nvPr/>
        </p:nvSpPr>
        <p:spPr>
          <a:xfrm>
            <a:off x="8686800" y="1600200"/>
            <a:ext cx="457200" cy="457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lus 6"/>
          <p:cNvSpPr/>
          <p:nvPr/>
        </p:nvSpPr>
        <p:spPr>
          <a:xfrm>
            <a:off x="8686800" y="289560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us 7"/>
          <p:cNvSpPr/>
          <p:nvPr/>
        </p:nvSpPr>
        <p:spPr>
          <a:xfrm>
            <a:off x="8534400" y="4114800"/>
            <a:ext cx="6096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lus 8"/>
          <p:cNvSpPr/>
          <p:nvPr/>
        </p:nvSpPr>
        <p:spPr>
          <a:xfrm>
            <a:off x="8534400" y="5334000"/>
            <a:ext cx="6096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517</Words>
  <Application>Microsoft Office PowerPoint</Application>
  <PresentationFormat>On-screen Show (4:3)</PresentationFormat>
  <Paragraphs>180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نگارش و ویرایش خط مشی ها</vt:lpstr>
      <vt:lpstr>1-شناسنامه ها</vt:lpstr>
      <vt:lpstr>2-کنترل کیفی</vt:lpstr>
      <vt:lpstr>3-اقتصادسنجی</vt:lpstr>
      <vt:lpstr>4-اموزش فنی کادر مهندسی پزشکی</vt:lpstr>
      <vt:lpstr>5-اموزش کاربران</vt:lpstr>
      <vt:lpstr>6-اسقاط</vt:lpstr>
      <vt:lpstr>7-انبارش</vt:lpstr>
      <vt:lpstr>8-تعمیرات</vt:lpstr>
      <vt:lpstr>تعمیرات           اقتصادسنجی</vt:lpstr>
      <vt:lpstr>9-فراخوان</vt:lpstr>
      <vt:lpstr>10-گزارش حوادث ناگوار</vt:lpstr>
      <vt:lpstr>11-مستندات تجهیزات</vt:lpstr>
      <vt:lpstr>راهنمای کاربری</vt:lpstr>
      <vt:lpstr>12-راهنمای سریع</vt:lpstr>
      <vt:lpstr>        ضامن وجوداگاهی ازروش صحیح کاربریPMپرسشهای متفرقه ازکاربر درزمان</vt:lpstr>
      <vt:lpstr>13-راهنمای سرویس</vt:lpstr>
      <vt:lpstr>Preventive Maintenance 14-</vt:lpstr>
      <vt:lpstr>15-خرید</vt:lpstr>
      <vt:lpstr>16-شرکت فعال در کلیه جلسات</vt:lpstr>
      <vt:lpstr>17-وجود برنامه</vt:lpstr>
      <vt:lpstr>18-لیست سیاه</vt:lpstr>
      <vt:lpstr>19-دردسترس بودن</vt:lpstr>
      <vt:lpstr>باتشکرازتوجه شما!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نگارش و ویرایش خط مشی ها</dc:title>
  <dc:creator>leila</dc:creator>
  <cp:lastModifiedBy>leila</cp:lastModifiedBy>
  <cp:revision>40</cp:revision>
  <dcterms:created xsi:type="dcterms:W3CDTF">2006-08-16T00:00:00Z</dcterms:created>
  <dcterms:modified xsi:type="dcterms:W3CDTF">2015-02-17T20:25:55Z</dcterms:modified>
</cp:coreProperties>
</file>