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8"/>
  </p:notesMasterIdLst>
  <p:handoutMasterIdLst>
    <p:handoutMasterId r:id="rId99"/>
  </p:handoutMasterIdLst>
  <p:sldIdLst>
    <p:sldId id="256" r:id="rId2"/>
    <p:sldId id="260" r:id="rId3"/>
    <p:sldId id="264" r:id="rId4"/>
    <p:sldId id="472" r:id="rId5"/>
    <p:sldId id="473" r:id="rId6"/>
    <p:sldId id="261" r:id="rId7"/>
    <p:sldId id="262" r:id="rId8"/>
    <p:sldId id="267" r:id="rId9"/>
    <p:sldId id="408" r:id="rId10"/>
    <p:sldId id="422" r:id="rId11"/>
    <p:sldId id="424" r:id="rId12"/>
    <p:sldId id="425" r:id="rId13"/>
    <p:sldId id="423" r:id="rId14"/>
    <p:sldId id="426" r:id="rId15"/>
    <p:sldId id="428" r:id="rId16"/>
    <p:sldId id="509" r:id="rId17"/>
    <p:sldId id="491" r:id="rId18"/>
    <p:sldId id="430" r:id="rId19"/>
    <p:sldId id="321" r:id="rId20"/>
    <p:sldId id="452" r:id="rId21"/>
    <p:sldId id="435" r:id="rId22"/>
    <p:sldId id="431" r:id="rId23"/>
    <p:sldId id="323" r:id="rId24"/>
    <p:sldId id="455" r:id="rId25"/>
    <p:sldId id="456" r:id="rId26"/>
    <p:sldId id="324" r:id="rId27"/>
    <p:sldId id="466" r:id="rId28"/>
    <p:sldId id="443" r:id="rId29"/>
    <p:sldId id="444" r:id="rId30"/>
    <p:sldId id="445" r:id="rId31"/>
    <p:sldId id="446" r:id="rId32"/>
    <p:sldId id="447" r:id="rId33"/>
    <p:sldId id="448" r:id="rId34"/>
    <p:sldId id="451" r:id="rId35"/>
    <p:sldId id="457" r:id="rId36"/>
    <p:sldId id="458" r:id="rId37"/>
    <p:sldId id="459" r:id="rId38"/>
    <p:sldId id="460" r:id="rId39"/>
    <p:sldId id="461" r:id="rId40"/>
    <p:sldId id="462" r:id="rId41"/>
    <p:sldId id="463" r:id="rId42"/>
    <p:sldId id="325" r:id="rId43"/>
    <p:sldId id="464" r:id="rId44"/>
    <p:sldId id="326" r:id="rId45"/>
    <p:sldId id="332" r:id="rId46"/>
    <p:sldId id="510" r:id="rId47"/>
    <p:sldId id="511" r:id="rId48"/>
    <p:sldId id="512" r:id="rId49"/>
    <p:sldId id="513" r:id="rId50"/>
    <p:sldId id="514" r:id="rId51"/>
    <p:sldId id="515" r:id="rId52"/>
    <p:sldId id="516" r:id="rId53"/>
    <p:sldId id="371" r:id="rId54"/>
    <p:sldId id="363" r:id="rId55"/>
    <p:sldId id="372" r:id="rId56"/>
    <p:sldId id="374" r:id="rId57"/>
    <p:sldId id="375" r:id="rId58"/>
    <p:sldId id="376" r:id="rId59"/>
    <p:sldId id="378" r:id="rId60"/>
    <p:sldId id="379" r:id="rId61"/>
    <p:sldId id="377" r:id="rId62"/>
    <p:sldId id="364" r:id="rId63"/>
    <p:sldId id="470" r:id="rId64"/>
    <p:sldId id="474" r:id="rId65"/>
    <p:sldId id="475" r:id="rId66"/>
    <p:sldId id="493" r:id="rId67"/>
    <p:sldId id="494" r:id="rId68"/>
    <p:sldId id="476" r:id="rId69"/>
    <p:sldId id="469" r:id="rId70"/>
    <p:sldId id="393" r:id="rId71"/>
    <p:sldId id="467" r:id="rId72"/>
    <p:sldId id="468" r:id="rId73"/>
    <p:sldId id="395" r:id="rId74"/>
    <p:sldId id="396" r:id="rId75"/>
    <p:sldId id="397" r:id="rId76"/>
    <p:sldId id="398" r:id="rId77"/>
    <p:sldId id="399" r:id="rId78"/>
    <p:sldId id="400" r:id="rId79"/>
    <p:sldId id="401" r:id="rId80"/>
    <p:sldId id="403" r:id="rId81"/>
    <p:sldId id="402" r:id="rId82"/>
    <p:sldId id="404" r:id="rId83"/>
    <p:sldId id="471" r:id="rId84"/>
    <p:sldId id="477" r:id="rId85"/>
    <p:sldId id="479" r:id="rId86"/>
    <p:sldId id="478" r:id="rId87"/>
    <p:sldId id="508" r:id="rId88"/>
    <p:sldId id="481" r:id="rId89"/>
    <p:sldId id="480" r:id="rId90"/>
    <p:sldId id="482" r:id="rId91"/>
    <p:sldId id="506" r:id="rId92"/>
    <p:sldId id="507" r:id="rId93"/>
    <p:sldId id="484" r:id="rId94"/>
    <p:sldId id="485" r:id="rId95"/>
    <p:sldId id="486" r:id="rId96"/>
    <p:sldId id="518" r:id="rId9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2043" autoAdjust="0"/>
    <p:restoredTop sz="76554" autoAdjust="0"/>
  </p:normalViewPr>
  <p:slideViewPr>
    <p:cSldViewPr>
      <p:cViewPr>
        <p:scale>
          <a:sx n="70" d="100"/>
          <a:sy n="70"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DB8F2727-875A-40B6-93BF-AE71C1B1DDFD}" type="datetimeFigureOut">
              <a:rPr lang="fa-IR" smtClean="0"/>
              <a:pPr/>
              <a:t>10/01/1473</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1221891-5D85-414B-9F67-8E1477C12E46}" type="slidenum">
              <a:rPr lang="fa-IR" smtClean="0"/>
              <a:pPr/>
              <a:t>‹#›</a:t>
            </a:fld>
            <a:endParaRPr lang="fa-IR"/>
          </a:p>
        </p:txBody>
      </p:sp>
    </p:spTree>
    <p:extLst>
      <p:ext uri="{BB962C8B-B14F-4D97-AF65-F5344CB8AC3E}">
        <p14:creationId xmlns:p14="http://schemas.microsoft.com/office/powerpoint/2010/main" val="2491098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80368F-0F2C-4B74-B973-0836E2407CBC}" type="datetimeFigureOut">
              <a:rPr lang="fa-IR" smtClean="0"/>
              <a:pPr/>
              <a:t>10/01/1473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F610C5C-F168-463E-8A79-6EECF21A0A0F}" type="slidenum">
              <a:rPr lang="fa-IR" smtClean="0"/>
              <a:pPr/>
              <a:t>‹#›</a:t>
            </a:fld>
            <a:endParaRPr lang="fa-IR"/>
          </a:p>
        </p:txBody>
      </p:sp>
    </p:spTree>
    <p:extLst>
      <p:ext uri="{BB962C8B-B14F-4D97-AF65-F5344CB8AC3E}">
        <p14:creationId xmlns:p14="http://schemas.microsoft.com/office/powerpoint/2010/main" val="14297691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fa-IR" sz="1200" b="1" kern="1200" dirty="0" smtClean="0">
                <a:solidFill>
                  <a:schemeClr val="tx1"/>
                </a:solidFill>
                <a:latin typeface="+mn-lt"/>
                <a:ea typeface="+mn-ea"/>
                <a:cs typeface="+mn-cs"/>
              </a:rPr>
              <a:t>نگهداری (</a:t>
            </a:r>
            <a:r>
              <a:rPr lang="en-US" sz="1200" b="1" kern="1200" dirty="0" smtClean="0">
                <a:solidFill>
                  <a:schemeClr val="tx1"/>
                </a:solidFill>
                <a:latin typeface="+mn-lt"/>
                <a:ea typeface="+mn-ea"/>
                <a:cs typeface="+mn-cs"/>
              </a:rPr>
              <a:t>retention</a:t>
            </a:r>
            <a:r>
              <a:rPr lang="fa-IR"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fa-IR" sz="1200" b="1" kern="1200" dirty="0" smtClean="0">
                <a:solidFill>
                  <a:schemeClr val="tx1"/>
                </a:solidFill>
                <a:latin typeface="+mn-lt"/>
                <a:ea typeface="+mn-ea"/>
                <a:cs typeface="+mn-cs"/>
              </a:rPr>
              <a:t>تعریف نظری:</a:t>
            </a:r>
            <a:r>
              <a:rPr lang="fa-IR" sz="1200" kern="1200" dirty="0" smtClean="0">
                <a:solidFill>
                  <a:schemeClr val="tx1"/>
                </a:solidFill>
                <a:latin typeface="+mn-lt"/>
                <a:ea typeface="+mn-ea"/>
                <a:cs typeface="+mn-cs"/>
              </a:rPr>
              <a:t> محافظت و ذخیره سازی مستمر مدارک  بوسیله سازمان ایجاد کننده یا نگهدارنده</a:t>
            </a:r>
            <a:endParaRPr lang="en-US" sz="1200" kern="1200" dirty="0" smtClean="0">
              <a:solidFill>
                <a:schemeClr val="tx1"/>
              </a:solidFill>
              <a:latin typeface="+mn-lt"/>
              <a:ea typeface="+mn-ea"/>
              <a:cs typeface="+mn-cs"/>
            </a:endParaRPr>
          </a:p>
          <a:p>
            <a:pPr rtl="1"/>
            <a:r>
              <a:rPr lang="fa-IR" sz="1200" b="1" kern="1200" dirty="0" smtClean="0">
                <a:solidFill>
                  <a:schemeClr val="tx1"/>
                </a:solidFill>
                <a:latin typeface="+mn-lt"/>
                <a:ea typeface="+mn-ea"/>
                <a:cs typeface="+mn-cs"/>
              </a:rPr>
              <a:t>تعریف عملی: </a:t>
            </a:r>
            <a:r>
              <a:rPr lang="fa-IR" sz="1200" kern="1200" dirty="0" smtClean="0">
                <a:solidFill>
                  <a:schemeClr val="tx1"/>
                </a:solidFill>
                <a:latin typeface="+mn-lt"/>
                <a:ea typeface="+mn-ea"/>
                <a:cs typeface="+mn-cs"/>
              </a:rPr>
              <a:t>منظور مدت زمانی است که پرونده به شکل فعال یا غیر فعال نگهداری میگردد.</a:t>
            </a:r>
            <a:endParaRPr lang="en-US" sz="1200" kern="1200" dirty="0" smtClean="0">
              <a:solidFill>
                <a:schemeClr val="tx1"/>
              </a:solidFill>
              <a:latin typeface="+mn-lt"/>
              <a:ea typeface="+mn-ea"/>
              <a:cs typeface="+mn-cs"/>
            </a:endParaRPr>
          </a:p>
          <a:p>
            <a:pPr rtl="1"/>
            <a:r>
              <a:rPr lang="fa-IR" sz="1200" b="1" kern="1200" dirty="0" smtClean="0">
                <a:solidFill>
                  <a:schemeClr val="tx1"/>
                </a:solidFill>
                <a:latin typeface="+mn-lt"/>
                <a:ea typeface="+mn-ea"/>
                <a:cs typeface="+mn-cs"/>
              </a:rPr>
              <a:t>امحاء (</a:t>
            </a:r>
            <a:r>
              <a:rPr lang="en-US" sz="1200" b="1" kern="1200" dirty="0" smtClean="0">
                <a:solidFill>
                  <a:schemeClr val="tx1"/>
                </a:solidFill>
                <a:latin typeface="+mn-lt"/>
                <a:ea typeface="+mn-ea"/>
                <a:cs typeface="+mn-cs"/>
              </a:rPr>
              <a:t>destruction</a:t>
            </a:r>
            <a:r>
              <a:rPr lang="fa-IR"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 </a:t>
            </a:r>
            <a:r>
              <a:rPr lang="fa-IR" sz="1200" b="1" kern="1200" dirty="0" smtClean="0">
                <a:solidFill>
                  <a:schemeClr val="tx1"/>
                </a:solidFill>
                <a:latin typeface="+mn-lt"/>
                <a:ea typeface="+mn-ea"/>
                <a:cs typeface="+mn-cs"/>
              </a:rPr>
              <a:t>تعریف نظری:</a:t>
            </a:r>
            <a:r>
              <a:rPr lang="fa-IR" sz="1200" kern="1200" dirty="0" smtClean="0">
                <a:solidFill>
                  <a:schemeClr val="tx1"/>
                </a:solidFill>
                <a:latin typeface="+mn-lt"/>
                <a:ea typeface="+mn-ea"/>
                <a:cs typeface="+mn-cs"/>
              </a:rPr>
              <a:t> فرایند محو کردن یا حذف کردن مدارک ، بدون امکان بازسازی دوباره آنها(24)</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dirty="0" smtClean="0">
                <a:latin typeface="+mn-lt"/>
                <a:ea typeface="Calibri"/>
                <a:cs typeface="B Nazanin" pitchFamily="2" charset="-78"/>
              </a:rPr>
              <a:t> بيماريهاي نوظهور: (تب كنگو- سارس-آنفولانزاري خوكي </a:t>
            </a:r>
            <a:r>
              <a:rPr lang="en-US" sz="1200" b="1" dirty="0" smtClean="0">
                <a:latin typeface="+mn-lt"/>
                <a:ea typeface="Calibri"/>
                <a:cs typeface="B Nazanin" pitchFamily="2" charset="-78"/>
              </a:rPr>
              <a:t>H1N1</a:t>
            </a:r>
            <a:r>
              <a:rPr lang="fa-IR" sz="1200" b="1" dirty="0" smtClean="0">
                <a:latin typeface="+mn-lt"/>
                <a:ea typeface="Calibri"/>
                <a:cs typeface="B Nazanin" pitchFamily="2" charset="-78"/>
              </a:rPr>
              <a:t>) –ايدز چندان هم نوظهور نيست- كل عبارت مبهم است. بيماريهاي بعد ارز</a:t>
            </a:r>
            <a:r>
              <a:rPr lang="fa-IR" sz="1200" b="1" baseline="0" dirty="0" smtClean="0">
                <a:latin typeface="+mn-lt"/>
                <a:ea typeface="Calibri"/>
                <a:cs typeface="B Nazanin" pitchFamily="2" charset="-78"/>
              </a:rPr>
              <a:t> ايدز كدامند چون آنها هم نوظهورند.</a:t>
            </a:r>
          </a:p>
          <a:p>
            <a:r>
              <a:rPr lang="fa-IR" sz="1200" b="1" baseline="0" dirty="0" smtClean="0">
                <a:latin typeface="+mn-lt"/>
                <a:cs typeface="B Nazanin" pitchFamily="2" charset="-78"/>
              </a:rPr>
              <a:t>مجروحين جنگي هم همان 25 سال ظاهرا- و به روايتي با توجه به درخواست بنياد جانبازان هميشگي</a:t>
            </a:r>
          </a:p>
          <a:p>
            <a:r>
              <a:rPr lang="fa-IR" sz="1200" b="1" baseline="0" dirty="0" smtClean="0">
                <a:latin typeface="+mn-lt"/>
                <a:cs typeface="B Nazanin" pitchFamily="2" charset="-78"/>
              </a:rPr>
              <a:t>1- فوت مواردي مثل نيروهاي نظامي،زايماني، رواني چقدر نگهداري شود. (در انگليس همه فوتي ها 8 سال صرفنظر از نوع بيماري مثل روانپزشكي</a:t>
            </a:r>
          </a:p>
          <a:p>
            <a:r>
              <a:rPr lang="fa-IR" sz="1200" b="1" baseline="0" dirty="0" smtClean="0">
                <a:latin typeface="+mn-lt"/>
                <a:cs typeface="B Nazanin" pitchFamily="2" charset="-78"/>
              </a:rPr>
              <a:t>2- به چه دليل مواردي مثل فوتي قلبي و سوختگي بايد 5 سال بماند. خصوصا اينكه هر مورد سوختگي قاعدتا يك حادثه تلقي ميگردد.</a:t>
            </a:r>
          </a:p>
          <a:p>
            <a:r>
              <a:rPr lang="fa-IR" sz="1200" b="1" baseline="0" dirty="0" smtClean="0">
                <a:latin typeface="+mn-lt"/>
                <a:cs typeface="B Nazanin" pitchFamily="2" charset="-78"/>
              </a:rPr>
              <a:t>3- در موارد زير 18 مثلا تصادفي ملاك 10 بعد از بلوغ است يا 15 سال؟ اگر فوت هم شده بود چه (قاعدتا ملاك همان 8 است چون قرار نيست بعد از بلوغش شكايت كند)</a:t>
            </a:r>
          </a:p>
          <a:p>
            <a:r>
              <a:rPr lang="fa-IR" sz="1200" b="1" baseline="0" dirty="0" smtClean="0">
                <a:latin typeface="+mn-lt"/>
                <a:cs typeface="B Nazanin" pitchFamily="2" charset="-78"/>
              </a:rPr>
              <a:t>4- نگهداري مجروحين جنگي دائمي است اشاره به نامه اش. در ليست مجوزهاي قديم هم به چيزي از تامين اجتماعي اشاره شده است.</a:t>
            </a: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18</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(يا زمان درك ارتباط يك مشكل با يك حادثه)-</a:t>
            </a:r>
          </a:p>
          <a:p>
            <a:r>
              <a:rPr lang="fa-IR" sz="1200" b="0" i="0" u="none" strike="noStrike" kern="1200" baseline="0" dirty="0" smtClean="0">
                <a:solidFill>
                  <a:schemeClr val="tx1"/>
                </a:solidFill>
                <a:latin typeface="+mn-lt"/>
                <a:ea typeface="+mn-ea"/>
                <a:cs typeface="+mn-cs"/>
              </a:rPr>
              <a:t>همچنین بر اساس قانون عمر پرونده پزشکی مجروحین جنگ، بیماران روانی و افراد سفیه، بیماران قلبی عروقی و برخی دیگر از انواع بیماران مبتلا به جراحات یا </a:t>
            </a:r>
            <a:r>
              <a:rPr lang="fa-IR" sz="1200" b="0" i="0" u="none" strike="noStrike" kern="1200" baseline="0" dirty="0" err="1" smtClean="0">
                <a:solidFill>
                  <a:schemeClr val="tx1"/>
                </a:solidFill>
                <a:latin typeface="+mn-lt"/>
                <a:ea typeface="+mn-ea"/>
                <a:cs typeface="+mn-cs"/>
              </a:rPr>
              <a:t>بیماري</a:t>
            </a:r>
            <a:r>
              <a:rPr lang="fa-IR" sz="1200" b="0" i="0" u="none" strike="noStrike" kern="1200" baseline="0" dirty="0" smtClean="0">
                <a:solidFill>
                  <a:schemeClr val="tx1"/>
                </a:solidFill>
                <a:latin typeface="+mn-lt"/>
                <a:ea typeface="+mn-ea"/>
                <a:cs typeface="+mn-cs"/>
              </a:rPr>
              <a:t> </a:t>
            </a:r>
            <a:r>
              <a:rPr lang="fa-IR" sz="1200" b="0" i="0" u="none" strike="noStrike" kern="1200" baseline="0" dirty="0" err="1" smtClean="0">
                <a:solidFill>
                  <a:schemeClr val="tx1"/>
                </a:solidFill>
                <a:latin typeface="+mn-lt"/>
                <a:ea typeface="+mn-ea"/>
                <a:cs typeface="+mn-cs"/>
              </a:rPr>
              <a:t>هاي</a:t>
            </a:r>
            <a:r>
              <a:rPr lang="fa-IR" sz="1200" b="0" i="0" u="none" strike="noStrike" kern="1200" baseline="0" dirty="0" smtClean="0">
                <a:solidFill>
                  <a:schemeClr val="tx1"/>
                </a:solidFill>
                <a:latin typeface="+mn-lt"/>
                <a:ea typeface="+mn-ea"/>
                <a:cs typeface="+mn-cs"/>
              </a:rPr>
              <a:t> مزمن (البته بر حسب تشخیص قانون) باید از زمان سلامتی کامل ایشان شمارش شود.</a:t>
            </a:r>
            <a:r>
              <a:rPr lang="fa-IR" b="1" dirty="0" smtClean="0"/>
              <a:t> لازم به توضیح است که عمر پرونده پزشکی یا اطلاعات</a:t>
            </a:r>
          </a:p>
          <a:p>
            <a:r>
              <a:rPr lang="fa-IR" b="1" dirty="0" smtClean="0"/>
              <a:t>مراقبت بهداشتی از تاریخ آخرین مراجعه بیمار محاسبه میشود و</a:t>
            </a:r>
          </a:p>
          <a:p>
            <a:r>
              <a:rPr lang="fa-IR" b="1" dirty="0" smtClean="0"/>
              <a:t>اگر قبل از اتمام عمر تعیین شده برای اطلاعات مجددا بیمار به</a:t>
            </a:r>
          </a:p>
          <a:p>
            <a:r>
              <a:rPr lang="fa-IR" b="1" dirty="0" smtClean="0"/>
              <a:t>سازمان مراقبت بهداشتی مراجعه کند آنگاه </a:t>
            </a:r>
            <a:r>
              <a:rPr lang="fa-IR" b="1" dirty="0" err="1" smtClean="0"/>
              <a:t>شمارشگر</a:t>
            </a:r>
            <a:r>
              <a:rPr lang="fa-IR" b="1" dirty="0" smtClean="0"/>
              <a:t> ارقام به صفر</a:t>
            </a:r>
          </a:p>
          <a:p>
            <a:r>
              <a:rPr lang="fa-IR" b="1" dirty="0" smtClean="0"/>
              <a:t>تبدیل میگردد و عمر پرونده بیمار از نو آغاز می گردد .</a:t>
            </a:r>
            <a:endParaRPr lang="fa-IR" dirty="0" smtClean="0"/>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22</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وضعیت نگهداری مدارک کودکان در پرونده</a:t>
            </a:r>
            <a:r>
              <a:rPr lang="fa-IR" baseline="0" dirty="0" smtClean="0"/>
              <a:t> های سرپایی و </a:t>
            </a:r>
            <a:r>
              <a:rPr lang="fa-IR" baseline="0" dirty="0" err="1" smtClean="0"/>
              <a:t>اورزانس</a:t>
            </a:r>
            <a:r>
              <a:rPr lang="fa-IR" baseline="0" dirty="0" smtClean="0"/>
              <a:t> نامشخص است.</a:t>
            </a:r>
          </a:p>
          <a:p>
            <a:r>
              <a:rPr lang="fa-IR" baseline="0" dirty="0" smtClean="0"/>
              <a:t>شرط 10 بعد از بلوغ یا 15 سال هر کدام که طولانی است را الزام نکرده است</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25</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endParaRPr lang="fa-IR" sz="1200" kern="1200" dirty="0" smtClean="0">
              <a:solidFill>
                <a:schemeClr val="tx1"/>
              </a:solidFill>
              <a:latin typeface="+mn-lt"/>
              <a:ea typeface="+mn-ea"/>
              <a:cs typeface="+mn-cs"/>
            </a:endParaRP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fa-IR" sz="1200" kern="1200" dirty="0" smtClean="0">
                <a:solidFill>
                  <a:schemeClr val="tx1"/>
                </a:solidFill>
                <a:latin typeface="+mn-lt"/>
                <a:ea typeface="+mn-ea"/>
                <a:cs typeface="+mn-cs"/>
              </a:rPr>
              <a:t>اولا منظور كسي است كه در مدت مراقبت در بيمارستان</a:t>
            </a:r>
            <a:r>
              <a:rPr lang="fa-IR" sz="1200" kern="1200" baseline="0" dirty="0" smtClean="0">
                <a:solidFill>
                  <a:schemeClr val="tx1"/>
                </a:solidFill>
                <a:latin typeface="+mn-lt"/>
                <a:ea typeface="+mn-ea"/>
                <a:cs typeface="+mn-cs"/>
              </a:rPr>
              <a:t> فوت كرده نه جاي ديگر</a:t>
            </a:r>
            <a:endParaRPr lang="fa-IR" sz="1200" kern="1200" dirty="0" smtClean="0">
              <a:solidFill>
                <a:schemeClr val="tx1"/>
              </a:solidFill>
              <a:latin typeface="+mn-lt"/>
              <a:ea typeface="+mn-ea"/>
              <a:cs typeface="+mn-cs"/>
            </a:endParaRP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fa-IR" sz="1200" kern="1200" dirty="0" smtClean="0">
                <a:solidFill>
                  <a:schemeClr val="tx1"/>
                </a:solidFill>
                <a:latin typeface="+mn-lt"/>
                <a:ea typeface="+mn-ea"/>
                <a:cs typeface="+mn-cs"/>
              </a:rPr>
              <a:t>در انگلستان برای نگهداری پرونده های فوت ناشی از قتل نیز دوره نگهداری 30 سال تعیین شده است.</a:t>
            </a:r>
          </a:p>
          <a:p>
            <a:pPr marL="228600" marR="0" indent="-228600" algn="r" defTabSz="914400" rtl="1" eaLnBrk="1" fontAlgn="auto" latinLnBrk="0" hangingPunct="1">
              <a:lnSpc>
                <a:spcPct val="100000"/>
              </a:lnSpc>
              <a:spcBef>
                <a:spcPts val="0"/>
              </a:spcBef>
              <a:spcAft>
                <a:spcPts val="0"/>
              </a:spcAft>
              <a:buClrTx/>
              <a:buSzTx/>
              <a:buFont typeface="+mj-lt"/>
              <a:buAutoNum type="arabicPeriod"/>
              <a:tabLst/>
              <a:defRPr/>
            </a:pPr>
            <a:r>
              <a:rPr lang="fa-IR" sz="1200" kern="1200" dirty="0" smtClean="0">
                <a:solidFill>
                  <a:schemeClr val="tx1"/>
                </a:solidFill>
                <a:latin typeface="+mn-lt"/>
                <a:ea typeface="+mn-ea"/>
                <a:cs typeface="+mn-cs"/>
              </a:rPr>
              <a:t> در انگلستان مدت نگهداری پرونده بیماران فوتی ربطی به سن یا تخصص ندارد بعنوان مثال برای بعضی بیماران خاص مانند بیماران روانی که دوره نگهداری پرونده آنها 20 سال است، در صورت فوت بیمار، مدت نگهداری همان 8 سال خواهد بود و نه 20 سال.( به استثنای </a:t>
            </a:r>
            <a:r>
              <a:rPr lang="ar-SA" sz="1200" kern="1200" dirty="0" smtClean="0">
                <a:solidFill>
                  <a:schemeClr val="tx1"/>
                </a:solidFill>
                <a:latin typeface="+mn-lt"/>
                <a:ea typeface="+mn-ea"/>
                <a:cs typeface="+mn-cs"/>
              </a:rPr>
              <a:t>بیماری کرتزفلت جاکوب که پرونده بیماران فوتی نیز باید 30 سال نگهداری شود</a:t>
            </a:r>
            <a:r>
              <a:rPr lang="fa-IR" sz="1200" kern="1200" dirty="0" smtClean="0">
                <a:solidFill>
                  <a:schemeClr val="tx1"/>
                </a:solidFill>
                <a:latin typeface="+mn-lt"/>
                <a:ea typeface="+mn-ea"/>
                <a:cs typeface="+mn-cs"/>
              </a:rPr>
              <a:t>)(50).</a:t>
            </a:r>
            <a:endParaRPr lang="en-US" sz="1200" kern="1200" dirty="0" smtClean="0">
              <a:solidFill>
                <a:schemeClr val="tx1"/>
              </a:solidFill>
              <a:latin typeface="+mn-lt"/>
              <a:ea typeface="+mn-ea"/>
              <a:cs typeface="+mn-cs"/>
            </a:endParaRPr>
          </a:p>
          <a:p>
            <a:pPr marL="228600" indent="-228600">
              <a:buFont typeface="+mj-lt"/>
              <a:buAutoNum type="arabicPeriod"/>
            </a:pPr>
            <a:r>
              <a:rPr lang="fa-IR" sz="1200" kern="1200" dirty="0" smtClean="0">
                <a:solidFill>
                  <a:schemeClr val="tx1"/>
                </a:solidFill>
                <a:latin typeface="+mn-lt"/>
                <a:ea typeface="+mn-ea"/>
                <a:cs typeface="+mn-cs"/>
              </a:rPr>
              <a:t>از طرف دیگر همانطور که در بالا ذکر گردید در انگلیس الزام شده که اگر پرونده یک بیمار فوتی دارای کاربردهای ژنتیک برای خانواده متوفی باشد، فقط با نظر متخصصان بالینی میتوان پرونده را امحا کرد </a:t>
            </a:r>
          </a:p>
          <a:p>
            <a:pPr marL="228600" indent="-228600">
              <a:buFont typeface="+mj-lt"/>
              <a:buAutoNum type="arabicPeriod"/>
            </a:pPr>
            <a:r>
              <a:rPr lang="fa-IR" sz="1200" kern="1200" dirty="0" smtClean="0">
                <a:solidFill>
                  <a:schemeClr val="tx1"/>
                </a:solidFill>
                <a:latin typeface="+mn-lt"/>
                <a:ea typeface="+mn-ea"/>
                <a:cs typeface="+mn-cs"/>
              </a:rPr>
              <a:t>به نظر محقق نگهداری پرونده بیماران فوتی به مدت 15 سال بعد از تاریخ فوت، به نظر کاری محتاطانه می آید ولی نگهداری پرونده های بیماران فوت شده قلبی، سوختگی و روانی و مجروحین جنگی به مدت 25 سال (در صورتیکه درگیر در مسائل قانونی خاصی نباشد)، احتمالا ضرورتی ندارد </a:t>
            </a:r>
          </a:p>
          <a:p>
            <a:r>
              <a:rPr lang="fa-IR" sz="1200" b="1" baseline="0" dirty="0" smtClean="0">
                <a:latin typeface="+mn-lt"/>
                <a:cs typeface="B Nazanin" pitchFamily="2" charset="-78"/>
              </a:rPr>
              <a:t>1- فوت مواردي مثل نيروهاي نظامي،زايماني، رواني چقدر نگهداري شود. (در انگليس همه فوتي ها 8 سال صرفنظر از نوع بيماري مثل روانپزشكي</a:t>
            </a:r>
          </a:p>
          <a:p>
            <a:r>
              <a:rPr lang="fa-IR" sz="1200" b="1" baseline="0" dirty="0" smtClean="0">
                <a:latin typeface="+mn-lt"/>
                <a:cs typeface="B Nazanin" pitchFamily="2" charset="-78"/>
              </a:rPr>
              <a:t>2- به چه دليل مواردي مثل فوتي قلبي و سوختگي بايد 5 سال بماند. خصوصا اينكه هر مورد سوختگي قاعدتا يك حادثه تلقي ميگردد.</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26</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ولی نگهداری پرونده های بیماران فوت شده قلبی، سوختگی و روانی و مجروحین جنگی به مدت 25 سال (در صورتیکه درگیر در مسائل قانونی خاصی نباشد)، احتمالا </a:t>
            </a:r>
            <a:r>
              <a:rPr lang="fa-IR" dirty="0" err="1" smtClean="0"/>
              <a:t>ضرورتی</a:t>
            </a:r>
            <a:r>
              <a:rPr lang="fa-IR" dirty="0" smtClean="0"/>
              <a:t> ندارد </a:t>
            </a:r>
          </a:p>
          <a:p>
            <a:r>
              <a:rPr lang="fa-IR" dirty="0" smtClean="0"/>
              <a:t>جالب اینکه قبلا سوختگی و قبل 25 سال بود حالا شد 5</a:t>
            </a:r>
            <a:r>
              <a:rPr lang="fa-IR" baseline="0" dirty="0" smtClean="0"/>
              <a:t> سال</a:t>
            </a:r>
          </a:p>
          <a:p>
            <a:r>
              <a:rPr lang="fa-IR" baseline="0" dirty="0" smtClean="0"/>
              <a:t>یا تصادفی با جراحت متوسط و منجر به بستری 15 سال ولی جراحت شدید و فوت در </a:t>
            </a:r>
            <a:r>
              <a:rPr lang="fa-IR" baseline="0" dirty="0" err="1" smtClean="0"/>
              <a:t>اورزانس</a:t>
            </a:r>
            <a:r>
              <a:rPr lang="fa-IR" baseline="0" dirty="0" smtClean="0"/>
              <a:t> شده 5 سال</a:t>
            </a:r>
          </a:p>
          <a:p>
            <a:r>
              <a:rPr lang="fa-IR" baseline="0" dirty="0" smtClean="0"/>
              <a:t>فوت روانی و زایمانی نامشخص است.</a:t>
            </a:r>
          </a:p>
          <a:p>
            <a:r>
              <a:rPr lang="fa-IR" baseline="0" dirty="0" smtClean="0"/>
              <a:t>فوت قتل 5 سال در </a:t>
            </a:r>
            <a:r>
              <a:rPr lang="fa-IR" baseline="0" dirty="0" err="1" smtClean="0"/>
              <a:t>اورزانس</a:t>
            </a:r>
            <a:r>
              <a:rPr lang="fa-IR" baseline="0" dirty="0" smtClean="0"/>
              <a:t> و 10 سال در بخش بدون در نظر گرفتن اختتام دادرسی و ..</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27</a:t>
            </a:fld>
            <a:endParaRPr lang="fa-IR"/>
          </a:p>
        </p:txBody>
      </p:sp>
    </p:spTree>
    <p:extLst>
      <p:ext uri="{BB962C8B-B14F-4D97-AF65-F5344CB8AC3E}">
        <p14:creationId xmlns:p14="http://schemas.microsoft.com/office/powerpoint/2010/main" val="41495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به نظر شما چرا در ايران 7 سال شده، صرفنظر از نتيجه زايمان (زنده- سالم –بيمار- مرده)، وجود حوادث حين زايمان، عوارض مادري- فوت مادر</a:t>
            </a:r>
          </a:p>
          <a:p>
            <a:r>
              <a:rPr lang="fa-IR" dirty="0" smtClean="0"/>
              <a:t>طبق سفارش كدام ارگان حمايتي اعم از بيمه ها/كميسونهاي طب و كار و ... مدت نگهداي بيماريهاي</a:t>
            </a:r>
            <a:r>
              <a:rPr lang="fa-IR" baseline="0" dirty="0" smtClean="0"/>
              <a:t> شغلي 15 شده- مسئوليت شناسايي موارد با چه كسي است- از كجا مشخص ميشود يك بيماري شغلي است؟ و ...</a:t>
            </a:r>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28</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توجيه استراليا براي نگهداري رواني و ..:</a:t>
            </a:r>
            <a:r>
              <a:rPr lang="fa-IR" sz="1200" kern="1200" dirty="0" smtClean="0">
                <a:solidFill>
                  <a:schemeClr val="tx1"/>
                </a:solidFill>
                <a:latin typeface="+mn-lt"/>
                <a:ea typeface="+mn-ea"/>
                <a:cs typeface="+mn-cs"/>
              </a:rPr>
              <a:t>در استرالیای غربی مدارک بیماران روانی باید تا 7 سال بعد از مرگ نگهداری شود. دلیل آن این است که این بیماران ممکن است در هر دوره از زندگی ظرفیتهای ذهنی خود را بازیابند و لذا مهم است که برای اهداف معالجه مستمر مدارک این بیماران در تمام طول زندگی نگهداری شود(51).</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طبق كدام پيشنهاد يا مشاوره يا راهنمايي</a:t>
            </a:r>
            <a:r>
              <a:rPr lang="fa-IR" sz="1200" kern="1200" baseline="0" dirty="0" smtClean="0">
                <a:solidFill>
                  <a:schemeClr val="tx1"/>
                </a:solidFill>
                <a:latin typeface="+mn-lt"/>
                <a:ea typeface="+mn-ea"/>
                <a:cs typeface="+mn-cs"/>
              </a:rPr>
              <a:t> از انجمن هاي تخصصي اعصاب و روان  يا انكولوژيستها اين مدت نگهداري مشخص گرديده است؟</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baseline="0" dirty="0" smtClean="0">
                <a:solidFill>
                  <a:schemeClr val="tx1"/>
                </a:solidFill>
                <a:latin typeface="+mn-lt"/>
                <a:ea typeface="+mn-ea"/>
                <a:cs typeface="+mn-cs"/>
              </a:rPr>
              <a:t>فرقي بين نوع سرطان، درمان شده يا نشده بودن و .. نيست؟</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29</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ولی مراکز دانشگاهی و بیمارستانها خودشان با توجه به نیازهای داخلی خط مشی هایی برای مستثنی کردن دوره نگهداری  بعضی  از بیماریها (مثل ایدز، مدارک زایمان و مدارک مربوط به بیماریها یا جراحات شغلی بوجود آورده اند). اما در کل با توجه به تخصصی بودن موسسات، نگهداری مدارک بر اساس نوع بیماریها در آنها رایج نمیباشد.</a:t>
            </a:r>
            <a:endParaRPr lang="en-US" sz="1200" kern="1200" dirty="0" smtClean="0">
              <a:solidFill>
                <a:schemeClr val="tx1"/>
              </a:solidFill>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31</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Low"/>
            <a:r>
              <a:rPr lang="fa-IR" dirty="0" smtClean="0"/>
              <a:t>قلبي و 1- ابهاماتي در تعريف و شناسايي اینگونه مدارک وجود دارد و لازم است مراجع مسئول </a:t>
            </a:r>
            <a:r>
              <a:rPr lang="fa-IR" u="sng" dirty="0" smtClean="0">
                <a:solidFill>
                  <a:srgbClr val="FF0000"/>
                </a:solidFill>
              </a:rPr>
              <a:t>تعریف مشخصی از بیماریهای فوق </a:t>
            </a:r>
            <a:r>
              <a:rPr lang="fa-IR" dirty="0" smtClean="0"/>
              <a:t>ارائه دهند تا معیار استانداردی برای جداسازی اینگونه مدارک از سایر مدارک باشد (مثلا ارائه تعریف مشخصی از بیماریهای روانی، قلبی و .. همراه با مشخص نمودن رده ها یا فصول مربوط به آنها بر اساس سیستمهای طبقه بندی بین المللی بیماریها )</a:t>
            </a:r>
            <a:endParaRPr lang="en-US" dirty="0" smtClean="0"/>
          </a:p>
          <a:p>
            <a:pPr lvl="0" algn="justLow"/>
            <a:r>
              <a:rPr lang="fa-IR" dirty="0" smtClean="0"/>
              <a:t>با توجه به اينكه ظاهرا در تعيين دوره هاي نگهداري براي مدارك خاص </a:t>
            </a:r>
            <a:r>
              <a:rPr lang="fa-IR" u="sng" dirty="0" smtClean="0">
                <a:solidFill>
                  <a:srgbClr val="FF0000"/>
                </a:solidFill>
              </a:rPr>
              <a:t>نگاه علمي و تخصصي </a:t>
            </a:r>
            <a:r>
              <a:rPr lang="fa-IR" dirty="0" smtClean="0"/>
              <a:t>به موضوع نشده است لذا لازم است دوره نگهداری بر اساس کاربردها، جنبه های قانونی و پیشنهادات کمیته های تخصصی و انجمن های حرفه ای مربوط به بیماران سوختگی، اعصاب و روان و بیماریهای قلبی و ...مورد بازنگری و اصلاح قرار گیرد</a:t>
            </a:r>
          </a:p>
          <a:p>
            <a:pPr lvl="0" algn="justLow"/>
            <a:r>
              <a:rPr lang="fa-IR" dirty="0" smtClean="0"/>
              <a:t> 3- نتایج كميته هاي تخصصي فوق همراه با </a:t>
            </a:r>
            <a:r>
              <a:rPr lang="fa-IR" u="sng" dirty="0" smtClean="0">
                <a:solidFill>
                  <a:srgbClr val="FF0000"/>
                </a:solidFill>
              </a:rPr>
              <a:t>دلایل  و مستندات علمی </a:t>
            </a:r>
            <a:r>
              <a:rPr lang="fa-IR" dirty="0" smtClean="0"/>
              <a:t>و قانوني ، ابلاغ و اطلاع رسانی گردد تا بیمارستانها انگیزه بیشتری در اجرای این قوانین داشته باشند</a:t>
            </a:r>
            <a:endParaRPr lang="en-US" dirty="0" smtClean="0"/>
          </a:p>
          <a:p>
            <a:r>
              <a:rPr lang="fa-IR" dirty="0" smtClean="0"/>
              <a:t>رواني كدامند- رده كدهاي خاصي از </a:t>
            </a:r>
            <a:r>
              <a:rPr lang="en-US" dirty="0" err="1" smtClean="0"/>
              <a:t>icd</a:t>
            </a:r>
            <a:r>
              <a:rPr lang="en-US" dirty="0" smtClean="0"/>
              <a:t>- </a:t>
            </a:r>
            <a:r>
              <a:rPr lang="fa-IR" baseline="0" dirty="0" smtClean="0"/>
              <a:t> - پزشك معالج قلب يا روان باشد- در بخش قلب يا روان بوده باشد- و ..</a:t>
            </a:r>
          </a:p>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پیشنهاد میگردد با توجه به پیشرفتها و تغییرات عصر حاضر خصوصا در تشخیص بیماریها و تکنیکهای معالجه و جنبه های قانونی مربوط با آنها ، وزارت بهداشت با همکاری انجمن های حرفه ای مربوطه، برای بعضی موارد مثل </a:t>
            </a:r>
            <a:r>
              <a:rPr lang="en-US" dirty="0" smtClean="0"/>
              <a:t>HIV</a:t>
            </a:r>
            <a:r>
              <a:rPr lang="fa-IR" dirty="0" smtClean="0"/>
              <a:t>، مدارک خودکشی یا</a:t>
            </a:r>
            <a:r>
              <a:rPr lang="fa-IR" dirty="0" smtClean="0">
                <a:solidFill>
                  <a:srgbClr val="FF0000"/>
                </a:solidFill>
              </a:rPr>
              <a:t> قتل</a:t>
            </a:r>
            <a:r>
              <a:rPr lang="fa-IR" dirty="0" smtClean="0"/>
              <a:t>، </a:t>
            </a:r>
            <a:r>
              <a:rPr lang="fa-IR" dirty="0" smtClean="0">
                <a:solidFill>
                  <a:srgbClr val="FF0000"/>
                </a:solidFill>
              </a:rPr>
              <a:t>بدرفتاری با کودکان</a:t>
            </a:r>
            <a:r>
              <a:rPr lang="fa-IR" dirty="0" smtClean="0"/>
              <a:t>، </a:t>
            </a:r>
            <a:r>
              <a:rPr lang="fa-IR" dirty="0" smtClean="0">
                <a:solidFill>
                  <a:srgbClr val="FF0000"/>
                </a:solidFill>
              </a:rPr>
              <a:t>مدارک پیوند اعضا</a:t>
            </a:r>
            <a:r>
              <a:rPr lang="fa-IR" dirty="0" smtClean="0"/>
              <a:t>، </a:t>
            </a:r>
            <a:r>
              <a:rPr lang="fa-IR" dirty="0" smtClean="0">
                <a:solidFill>
                  <a:srgbClr val="FF0000"/>
                </a:solidFill>
              </a:rPr>
              <a:t>تکنولوژیهای باروری مصنوعی</a:t>
            </a:r>
            <a:r>
              <a:rPr lang="fa-IR" dirty="0" smtClean="0"/>
              <a:t> ، </a:t>
            </a:r>
            <a:r>
              <a:rPr lang="fa-IR" dirty="0" smtClean="0">
                <a:solidFill>
                  <a:srgbClr val="FF0000"/>
                </a:solidFill>
              </a:rPr>
              <a:t>بیماریهای ژنتیکی</a:t>
            </a:r>
            <a:r>
              <a:rPr lang="fa-IR" dirty="0" smtClean="0"/>
              <a:t>، مدارک مربوط به حاملگی و زایمان، بیماریهای شغلی ، </a:t>
            </a:r>
            <a:r>
              <a:rPr lang="fa-IR" dirty="0" smtClean="0">
                <a:solidFill>
                  <a:srgbClr val="FF0000"/>
                </a:solidFill>
              </a:rPr>
              <a:t>مدارک رادیوتراپی و شیمی درمانی </a:t>
            </a:r>
            <a:r>
              <a:rPr lang="fa-IR" dirty="0" smtClean="0"/>
              <a:t>و ... دوره های نگهداری را بازنگری نماید و خصوصا دوره های نگهداری طولانی تری را برای بعضی موارد فوق اتخاذ نمایند.</a:t>
            </a:r>
            <a:endParaRPr lang="en-US" dirty="0" smtClean="0"/>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34</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با توجه به گفته هافمن، قاعدتا مدارك سرپايي اورژانس بايد ضميمه پرونده تحت نظر وي و مدارك تحت نظر اورژانس بايد ضميمه پرونده بستري وي گردد ولي فعلا مدت نگهداري سرپايي كه كم اهميت تر است 3 سال، اورژانس موارد</a:t>
            </a:r>
            <a:r>
              <a:rPr lang="fa-IR" baseline="0" dirty="0" smtClean="0"/>
              <a:t> عادي 3 سال؟ و موارد قانوني احتمالا همان 15 سال است هرچند در مجوز صراحت وجود ندارد.(هرچند سرپايي اورژانس موارد خاص قانوني 5 سال شده است).</a:t>
            </a:r>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35</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این اهداف عبارتند از: ارائه مراقبت پزشکی مستمر به بیماران ، بعنوان یک وسیله ارتباطی بین ارائه دهندگان مراقبت سلامت، به عنوان پایه ای برای برنامه ریزی مراحل درمانی بیمار، برای بررسی کیفیت مراقبت ارائه شده، بعنوان منبع اطلاعاتی برای اهداف آماری ،پژوهشی، و آموزشی، بعنوان یک منبع برای صورتحساب و گزارشات و اطلاعات مالی و همچنین در اقدامات قانونی با ارزش است . </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dead on arrival</a:t>
            </a:r>
          </a:p>
          <a:p>
            <a:r>
              <a:rPr lang="ar-SA" dirty="0" smtClean="0"/>
              <a:t>- </a:t>
            </a:r>
            <a:r>
              <a:rPr lang="en-US" dirty="0" smtClean="0"/>
              <a:t>Emergency Department Information System</a:t>
            </a:r>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38</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مسئله دار از 15 به 5؟ صرفنظر</a:t>
            </a:r>
            <a:r>
              <a:rPr lang="fa-IR" baseline="0" dirty="0" smtClean="0"/>
              <a:t> از وجود يا عدم وجود اقدام قانوني در جريان</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39</a:t>
            </a:fld>
            <a:endParaRPr lang="fa-IR"/>
          </a:p>
        </p:txBody>
      </p:sp>
    </p:spTree>
    <p:extLst>
      <p:ext uri="{BB962C8B-B14F-4D97-AF65-F5344CB8AC3E}">
        <p14:creationId xmlns:p14="http://schemas.microsoft.com/office/powerpoint/2010/main" val="698862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1"/>
            <a:r>
              <a:rPr lang="fa-IR" sz="1200" kern="1200" dirty="0" smtClean="0">
                <a:solidFill>
                  <a:schemeClr val="tx1"/>
                </a:solidFill>
                <a:latin typeface="+mn-lt"/>
                <a:ea typeface="+mn-ea"/>
                <a:cs typeface="+mn-cs"/>
              </a:rPr>
              <a:t>اولا: مطابق با نامه شماره 349 مورخ 17/1/77 که از دفتر وزیر وقت ابلاغ گردیده پرونده های بیماران مسئله دار اورژانس باید با تشخیص پزشک اورژانس از پرونده بیماران عادی اورژانس جدا گردد(53). که البته علاوه بر اینکه در اجرا کاری بس مشکل مینماید ، با توجه به نبودن دستورالعمل شفاف برای شناسایی پرونده های مسئله دار،  در صورتی که بخواهد اجرا شود، بر اساس سلیقه پزشک اورژانس رویکردهای متفاوتی وجود خواهد داشت.</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ثانیا : مطابق با  دستورالعمل راهنمای امحا و اسکن اوراق که توسط دانشگاه علوم پزشکی اصفهان و هرمزگان ابلاغ گردیده است پرونده های مسئله دار اورژانس شامل: تصادفات، ضرب و جرح ، خودکشی و سایر مواردی که بار قانونی دارد ، میباشند </a:t>
            </a:r>
            <a:r>
              <a:rPr lang="ar-SA" sz="1200" kern="1200" dirty="0" smtClean="0">
                <a:solidFill>
                  <a:schemeClr val="tx1"/>
                </a:solidFill>
                <a:latin typeface="+mn-lt"/>
                <a:ea typeface="+mn-ea"/>
                <a:cs typeface="+mn-cs"/>
              </a:rPr>
              <a:t>(56 و57)</a:t>
            </a:r>
            <a:r>
              <a:rPr lang="fa-IR" sz="1200" kern="1200" dirty="0" smtClean="0">
                <a:solidFill>
                  <a:schemeClr val="tx1"/>
                </a:solidFill>
                <a:latin typeface="+mn-lt"/>
                <a:ea typeface="+mn-ea"/>
                <a:cs typeface="+mn-cs"/>
              </a:rPr>
              <a:t>و باید 15 سال پس از ترخیص بیمار نگهداری شود</a:t>
            </a:r>
            <a:r>
              <a:rPr lang="ar-SA" sz="1200" kern="1200" dirty="0" smtClean="0">
                <a:solidFill>
                  <a:schemeClr val="tx1"/>
                </a:solidFill>
                <a:latin typeface="+mn-lt"/>
                <a:ea typeface="+mn-ea"/>
                <a:cs typeface="+mn-cs"/>
              </a:rPr>
              <a:t>(56و57و53)</a:t>
            </a:r>
            <a:r>
              <a:rPr lang="fa-IR" sz="1200" kern="1200" dirty="0" smtClean="0">
                <a:solidFill>
                  <a:schemeClr val="tx1"/>
                </a:solidFill>
                <a:latin typeface="+mn-lt"/>
                <a:ea typeface="+mn-ea"/>
                <a:cs typeface="+mn-cs"/>
              </a:rPr>
              <a:t>. در این راهنما هرچند تا حدی ابهام موجود برای شناسایی موارد مسئله دار حل گردیده است ولی با توجه به نواقص زیادی که در ثبت شرح حال بیمار و خصوصا عدم ثبت دقیق تشخیص ها و علت حوادث وجود دارد، جداسازی موارد مسئله دار کاری پیچیده و غیر ممکن خواهد بود. مثلا اگر پزشک به جای ثبت "چاقوخوردگی" عبارت " بریدگی با جسم برنده" را ثبت نماید از کجا میتوان فهمید که مثلا فرد هنگام کار در آشپزخانه منزل دچار بریدگی شده است یا در یک نزاع چاقو خورده است؟! یا اگر به جای ثبت "سقوط از ساختمان هنگام کار" عبارت "سقوط از ارتفاع" ثبت گردد چه کسی متوجه خواهد شد که پرونده بار قانونی پیدا خواهد کرد یا نه؟ شاید یک رویکرد این باشد که مثلا پرونده بیماران داخلی را به عنوان پرونده بیمارانی که مسئله خاصی ندارند در نظر بگیریم که باز هم این سئوال مطرح است که اگر فردی با سکته قلبی مراجعه کرد شاید بعدا مدعی شود که به دنبال مشاجره لفظی دچار دگرگونی حالات روحی و عصبی شده و سکته کرده است.</a:t>
            </a:r>
            <a:endParaRPr lang="en-US" sz="1200" kern="1200" dirty="0" smtClean="0">
              <a:solidFill>
                <a:schemeClr val="tx1"/>
              </a:solidFill>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40</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baseline="0" dirty="0" smtClean="0">
                <a:latin typeface="+mn-lt"/>
                <a:cs typeface="B Nazanin" pitchFamily="2" charset="-78"/>
              </a:rPr>
              <a:t>قبلا بيماران عادي سرپايي درمانگاه هاي 5 سال بود كه حالا 3 سال شده است-موراد خاص نيز كه نامشخص است.- قبلا موارد جراحي سرپايي را نيز در همين گزينه در نظر ميگرفتند ولي حالا جدا شده و 5 سال در نظر گرفته شده است.</a:t>
            </a:r>
          </a:p>
          <a:p>
            <a:r>
              <a:rPr lang="fa-IR" sz="1200" b="1" baseline="0" dirty="0" smtClean="0">
                <a:latin typeface="+mn-lt"/>
                <a:cs typeface="B Nazanin" pitchFamily="2" charset="-78"/>
              </a:rPr>
              <a:t>3- در موارد زير 18 مثلا تصادفي ملاك 10 بعد از بلوغ است يا 15 سال؟ اگر فوت هم شده بود چه (قاعدتا ملاك همان 8 است چون قرار نيست بعد از بلوغش شكايت كند)</a:t>
            </a:r>
          </a:p>
          <a:p>
            <a:r>
              <a:rPr lang="fa-IR" sz="1200" b="1" baseline="0" dirty="0" smtClean="0">
                <a:latin typeface="+mn-lt"/>
                <a:cs typeface="B Nazanin" pitchFamily="2" charset="-78"/>
              </a:rPr>
              <a:t>1- منظور از اورژانس سرپايي دقيقا چيست؟ </a:t>
            </a:r>
            <a:r>
              <a:rPr lang="ar-SA" sz="1200" b="1" kern="1200" dirty="0" smtClean="0">
                <a:solidFill>
                  <a:schemeClr val="tx1"/>
                </a:solidFill>
                <a:latin typeface="+mn-lt"/>
                <a:ea typeface="+mn-ea"/>
                <a:cs typeface="+mn-cs"/>
              </a:rPr>
              <a:t>اورژانس تحت نظر چي؟</a:t>
            </a:r>
            <a:r>
              <a:rPr lang="fa-IR" sz="1200" b="1" kern="1200" dirty="0" smtClean="0">
                <a:solidFill>
                  <a:schemeClr val="tx1"/>
                </a:solidFill>
                <a:latin typeface="+mn-lt"/>
                <a:ea typeface="+mn-ea"/>
                <a:cs typeface="+mn-cs"/>
              </a:rPr>
              <a:t> آيا منظور از اورژانس سرپايي همان اورژانس تحت نظر يا به قول ما كارتهاي اورژانس است.؟ نكند اورژانس تحت نظر به نوعي همان بستري محسوب ميشود و قوانين نگهداري 10 و 15 سال(موارد خاص) صدق ميكند.</a:t>
            </a:r>
          </a:p>
          <a:p>
            <a:r>
              <a:rPr lang="fa-IR" sz="1200" b="1" kern="1200" baseline="0" dirty="0" smtClean="0">
                <a:solidFill>
                  <a:schemeClr val="tx1"/>
                </a:solidFill>
                <a:latin typeface="+mn-lt"/>
                <a:ea typeface="+mn-ea"/>
                <a:cs typeface="+mn-cs"/>
              </a:rPr>
              <a:t>آيا نبايد صريح قيد ميكرد مدارك اورژانس در صورت بستري بودن بيمار به اندازه پرونده بستري نگهداري شود؟</a:t>
            </a:r>
            <a:endParaRPr lang="fa-IR" sz="1200" b="1" baseline="0" dirty="0" smtClean="0">
              <a:latin typeface="+mn-lt"/>
              <a:cs typeface="B Nazanin" pitchFamily="2" charset="-78"/>
            </a:endParaRPr>
          </a:p>
          <a:p>
            <a:r>
              <a:rPr lang="fa-IR" sz="1200" b="1" kern="1200" dirty="0" smtClean="0">
                <a:solidFill>
                  <a:schemeClr val="tx1"/>
                </a:solidFill>
                <a:latin typeface="+mn-lt"/>
                <a:ea typeface="+mn-ea"/>
                <a:cs typeface="+mn-cs"/>
              </a:rPr>
              <a:t>1-</a:t>
            </a:r>
            <a:r>
              <a:rPr lang="ar-SA" sz="1200" b="1" kern="1200" dirty="0" smtClean="0">
                <a:solidFill>
                  <a:schemeClr val="tx1"/>
                </a:solidFill>
                <a:latin typeface="+mn-lt"/>
                <a:ea typeface="+mn-ea"/>
                <a:cs typeface="+mn-cs"/>
              </a:rPr>
              <a:t>موراد خاص قانوني</a:t>
            </a:r>
            <a:r>
              <a:rPr lang="fa-IR" sz="1200" b="1" kern="1200" dirty="0" smtClean="0">
                <a:solidFill>
                  <a:schemeClr val="tx1"/>
                </a:solidFill>
                <a:latin typeface="+mn-lt"/>
                <a:ea typeface="+mn-ea"/>
                <a:cs typeface="+mn-cs"/>
              </a:rPr>
              <a:t> دقيقا</a:t>
            </a:r>
            <a:r>
              <a:rPr lang="ar-SA" sz="1200" b="1" kern="1200" dirty="0" smtClean="0">
                <a:solidFill>
                  <a:schemeClr val="tx1"/>
                </a:solidFill>
                <a:latin typeface="+mn-lt"/>
                <a:ea typeface="+mn-ea"/>
                <a:cs typeface="+mn-cs"/>
              </a:rPr>
              <a:t> چيست؟</a:t>
            </a:r>
            <a:r>
              <a:rPr lang="fa-IR" sz="1200" b="1" kern="1200" dirty="0" smtClean="0">
                <a:solidFill>
                  <a:schemeClr val="tx1"/>
                </a:solidFill>
                <a:latin typeface="+mn-lt"/>
                <a:ea typeface="+mn-ea"/>
                <a:cs typeface="+mn-cs"/>
              </a:rPr>
              <a:t> و با توجه به ناقص بودن مستندات پرونده مسئوليت جداسازي اين پرونده هابا چه كسي است؟ آيا براي موراد خاص قانوني كه قبلا به اندازه پرونده بستري (15 سال) نگهداري ميشد حالا 5 سال كفايت دارد؟</a:t>
            </a:r>
          </a:p>
          <a:p>
            <a:r>
              <a:rPr lang="fa-IR" sz="1200" b="1" kern="1200" dirty="0" smtClean="0">
                <a:solidFill>
                  <a:schemeClr val="tx1"/>
                </a:solidFill>
                <a:latin typeface="+mn-lt"/>
                <a:ea typeface="+mn-ea"/>
                <a:cs typeface="+mn-cs"/>
              </a:rPr>
              <a:t>2- </a:t>
            </a:r>
            <a:r>
              <a:rPr lang="ar-SA" sz="1200" b="1" kern="1200" dirty="0" smtClean="0">
                <a:solidFill>
                  <a:schemeClr val="tx1"/>
                </a:solidFill>
                <a:latin typeface="+mn-lt"/>
                <a:ea typeface="+mn-ea"/>
                <a:cs typeface="+mn-cs"/>
              </a:rPr>
              <a:t> موارد غير خاص غير قانوني چند سال؟</a:t>
            </a:r>
            <a:r>
              <a:rPr lang="fa-IR" sz="1200" b="1" kern="1200" dirty="0" smtClean="0">
                <a:solidFill>
                  <a:schemeClr val="tx1"/>
                </a:solidFill>
                <a:latin typeface="+mn-lt"/>
                <a:ea typeface="+mn-ea"/>
                <a:cs typeface="+mn-cs"/>
              </a:rPr>
              <a:t> طبق مجوز قبلي قاعدتا همان سه سال است ولي اي كاش به صراحت اشاره ميكرد</a:t>
            </a:r>
            <a:endParaRPr lang="fa-IR" sz="1200" b="1" baseline="0" dirty="0" smtClean="0">
              <a:latin typeface="+mn-lt"/>
              <a:cs typeface="B 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mn-lt"/>
                <a:ea typeface="+mn-ea"/>
                <a:cs typeface="+mn-cs"/>
              </a:rPr>
              <a:t>2- خودم فكر ميكنم منظور از اين مجوز صرفا موارد سرپايي (صرفا</a:t>
            </a:r>
            <a:r>
              <a:rPr lang="fa-IR" sz="1200" b="1" kern="1200" baseline="0" dirty="0" smtClean="0">
                <a:solidFill>
                  <a:schemeClr val="tx1"/>
                </a:solidFill>
                <a:latin typeface="+mn-lt"/>
                <a:ea typeface="+mn-ea"/>
                <a:cs typeface="+mn-cs"/>
              </a:rPr>
              <a:t> ويزيت</a:t>
            </a:r>
            <a:r>
              <a:rPr lang="fa-IR" sz="1200" b="1" kern="1200" dirty="0" smtClean="0">
                <a:solidFill>
                  <a:schemeClr val="tx1"/>
                </a:solidFill>
                <a:latin typeface="+mn-lt"/>
                <a:ea typeface="+mn-ea"/>
                <a:cs typeface="+mn-cs"/>
              </a:rPr>
              <a:t>) است پس با اين حساب موارد غير خاص سرپايي همان سه سال است- موارد</a:t>
            </a:r>
            <a:r>
              <a:rPr lang="fa-IR" sz="1200" b="1" kern="1200" baseline="0" dirty="0" smtClean="0">
                <a:solidFill>
                  <a:schemeClr val="tx1"/>
                </a:solidFill>
                <a:latin typeface="+mn-lt"/>
                <a:ea typeface="+mn-ea"/>
                <a:cs typeface="+mn-cs"/>
              </a:rPr>
              <a:t> اورژانس عادي نيز طبق مجوز هاي قديم سه سال است؟ و موارد اورژانس تحت نظر و مسئله دار بايد به اندازه بستري و همان 15 سال باشد.</a:t>
            </a:r>
            <a:endParaRPr lang="fa-IR" sz="1200" b="1"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kern="1200" dirty="0" smtClean="0">
                <a:solidFill>
                  <a:schemeClr val="tx1"/>
                </a:solidFill>
                <a:latin typeface="+mn-lt"/>
                <a:ea typeface="+mn-ea"/>
                <a:cs typeface="+mn-cs"/>
              </a:rPr>
              <a:t>3- </a:t>
            </a: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41</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1"/>
            <a:r>
              <a:rPr lang="ar-SA" sz="1200" kern="1200" dirty="0" smtClean="0">
                <a:solidFill>
                  <a:schemeClr val="tx1"/>
                </a:solidFill>
                <a:latin typeface="+mn-lt"/>
                <a:ea typeface="+mn-ea"/>
                <a:cs typeface="+mn-cs"/>
              </a:rPr>
              <a:t>در تمامی دستورالعملها و مجوز های فوق الذکر منظور از پرونده های سرپایی ، پرونده ی بیمارانی است که به مراجعات سرپایی مکرر نیاز دارند (مانند مراجعات سرپایی درمانگاه ها یا مراجعات بیماران شیمی درمانی و ..) و نه پرونده جراحی های سرپایی. متاسفانه در حال حاضر اغلب بیمارستانها کلیه پرونده های مربوط به جراحی های سرپایی را با استناد به مجوزهای فوق الذکر امحا مینمایند.</a:t>
            </a:r>
            <a:endParaRPr lang="en-US" sz="1200" kern="1200" dirty="0" smtClean="0">
              <a:solidFill>
                <a:schemeClr val="tx1"/>
              </a:solidFill>
              <a:latin typeface="+mn-lt"/>
              <a:ea typeface="+mn-ea"/>
              <a:cs typeface="+mn-cs"/>
            </a:endParaRPr>
          </a:p>
          <a:p>
            <a:pPr lvl="0" rtl="1"/>
            <a:r>
              <a:rPr lang="ar-SA" sz="1200" kern="1200" dirty="0" smtClean="0">
                <a:solidFill>
                  <a:schemeClr val="tx1"/>
                </a:solidFill>
                <a:latin typeface="+mn-lt"/>
                <a:ea typeface="+mn-ea"/>
                <a:cs typeface="+mn-cs"/>
              </a:rPr>
              <a:t>با توجه به دستورالعمل  استانداردها و ضوابط ارزشیابی بیمارستانها  و نیز راهنماهایی که دانشگاه علوم پزشکی اصفهان و هرمزگان منتشر نموده اند امحا اینگونه پرونده ها نیز منوط به</a:t>
            </a:r>
            <a:r>
              <a:rPr lang="fa-IR" sz="1200" kern="1200" dirty="0" smtClean="0">
                <a:solidFill>
                  <a:schemeClr val="tx1"/>
                </a:solidFill>
                <a:latin typeface="+mn-lt"/>
                <a:ea typeface="+mn-ea"/>
                <a:cs typeface="+mn-cs"/>
              </a:rPr>
              <a:t> حفظ اطلاعات هویتی و خلاصه اطلاعات پزشکی میباشد(21،56،57) که اجرای آن نیازمند ابلاغ رویه های یکسان توسط وزارتخانه یا دانشگاهها به موسسات درمانی میباشد چراکه مبهم بوده و اجرای آن در عمل با مشکل مواجه خواهد شد و سئوالاتی را به ذهن متبادر میکند مانند اینکه چه کسی اطلاعات پزشکی را خلاصه نماید؟ تا چه حدی خلاصه شود؟ خلاصه ها تا کی نگهداری شوند؟ و...</a:t>
            </a:r>
            <a:endParaRPr lang="en-US" sz="1200" kern="1200" dirty="0" smtClean="0">
              <a:solidFill>
                <a:schemeClr val="tx1"/>
              </a:solidFill>
              <a:latin typeface="+mn-lt"/>
              <a:ea typeface="+mn-ea"/>
              <a:cs typeface="+mn-cs"/>
            </a:endParaRPr>
          </a:p>
          <a:p>
            <a:pPr lvl="0" rtl="1"/>
            <a:r>
              <a:rPr lang="en-US" sz="1200" kern="1200" dirty="0" smtClean="0">
                <a:solidFill>
                  <a:schemeClr val="tx1"/>
                </a:solidFill>
                <a:latin typeface="+mn-lt"/>
                <a:ea typeface="+mn-ea"/>
                <a:cs typeface="+mn-cs"/>
              </a:rPr>
              <a:t> </a:t>
            </a:r>
            <a:r>
              <a:rPr lang="fa-IR" sz="1200" kern="1200" dirty="0" smtClean="0">
                <a:solidFill>
                  <a:schemeClr val="tx1"/>
                </a:solidFill>
                <a:latin typeface="+mn-lt"/>
                <a:ea typeface="+mn-ea"/>
                <a:cs typeface="+mn-cs"/>
              </a:rPr>
              <a:t>نباید از نظر دور داشت که معمولا پرونده های سرپایی استاندارد محتوایی مشخصی ندارند و بیمارستانها بسیار سلیقه ای فرمهای این پرونده ها را طراحی مینمایند و بسیار هم ناقص تکمیل میشوند تا حدی که بعضی اوقات حتی ضروری ترین اطلاعات هم (مانند تشخیص یا  نوع اقدام) در آنها وجود ندارد و لازم است مراجع مسئول قبل از اینکه در مورد مدت نگهداری آنها تصمیمی بگیرند به تدوین استانداردهایی برای ثبت اطلاعات در آنها همت گمارند.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43</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هرچند بهترین سیاست نگهداری دائمی مدارک است</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64</a:t>
            </a:fld>
            <a:endParaRPr lang="fa-IR"/>
          </a:p>
        </p:txBody>
      </p:sp>
    </p:spTree>
    <p:extLst>
      <p:ext uri="{BB962C8B-B14F-4D97-AF65-F5344CB8AC3E}">
        <p14:creationId xmlns:p14="http://schemas.microsoft.com/office/powerpoint/2010/main" val="4200649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و لیکن </a:t>
            </a:r>
            <a:r>
              <a:rPr lang="fa-IR" b="1" dirty="0" smtClean="0"/>
              <a:t>عوامل </a:t>
            </a:r>
            <a:r>
              <a:rPr lang="fa-IR" b="1" dirty="0" err="1" smtClean="0"/>
              <a:t>وشاخصهایی</a:t>
            </a:r>
            <a:r>
              <a:rPr lang="fa-IR" b="1" dirty="0" smtClean="0"/>
              <a:t> مانند نوع بیماری ، نوع حادثه، محل وقوع حادثه، سن بیمار، فوت </a:t>
            </a:r>
            <a:r>
              <a:rPr lang="fa-IR" b="1" dirty="0" err="1" smtClean="0"/>
              <a:t>یاعدم</a:t>
            </a:r>
            <a:r>
              <a:rPr lang="fa-IR" b="1" dirty="0" smtClean="0"/>
              <a:t> فوت بیمار، نوع مراجعه، نوع عمل و..... </a:t>
            </a:r>
            <a:r>
              <a:rPr lang="fa-IR" b="1" dirty="0" err="1" smtClean="0"/>
              <a:t>وهمچنین</a:t>
            </a:r>
            <a:r>
              <a:rPr lang="fa-IR" b="1" dirty="0" smtClean="0"/>
              <a:t> تاثیری که این عوامل در تعیین نیازهای درمانی ، قانونی و علمی میگذارند، در تعیین مدت زمان قانونی نگهداری پرونده ها دخالت دارند.</a:t>
            </a:r>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65</a:t>
            </a:fld>
            <a:endParaRPr lang="fa-IR"/>
          </a:p>
        </p:txBody>
      </p:sp>
    </p:spTree>
    <p:extLst>
      <p:ext uri="{BB962C8B-B14F-4D97-AF65-F5344CB8AC3E}">
        <p14:creationId xmlns:p14="http://schemas.microsoft.com/office/powerpoint/2010/main" val="2300324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a-IR" sz="1200" kern="1200" dirty="0" smtClean="0">
                <a:solidFill>
                  <a:schemeClr val="tx1"/>
                </a:solidFill>
                <a:latin typeface="+mn-lt"/>
                <a:ea typeface="+mn-ea"/>
                <a:cs typeface="+mn-cs"/>
              </a:rPr>
              <a:t>گرچه بهترین خط مشی  این است که موسسات مدارک پذیرش ها و همه مراجعات را برای همیشه نگهداری نمایند، ولی از نقطه نظر مالی وفضای مورد نیاز، برای هر موسسه ای امکان پذیر نمی باشد(6</a:t>
            </a:r>
          </a:p>
          <a:p>
            <a:pPr rtl="1"/>
            <a:r>
              <a:rPr lang="fa-IR" sz="1200" kern="1200" dirty="0" smtClean="0">
                <a:solidFill>
                  <a:schemeClr val="tx1"/>
                </a:solidFill>
                <a:latin typeface="+mn-lt"/>
                <a:ea typeface="+mn-ea"/>
                <a:cs typeface="+mn-cs"/>
              </a:rPr>
              <a:t>1-الزامات قانونی حاکم  بر محتوی، نگهداری و امحا اطلاعات سلامت بیشترین شباهت را به یک لحاف وصله دوزی (چهل تکه) دارد: یک تعداد متنوعی از قوانین و مقررات ایالتی و فدرال موضوعات مربوط به اطلاعات سلامت را در برگرفته اند. </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تا وقتی که یک رویه و طرح کاملی ایجاد گردد ، مدیران اطلاعات سلامت باید آندسته از الزامات قانونی را که برای وضعیت منحصر به فردخودشان کاربرد دارد را بررسی و درک نمایند. بازنگری باید همچنین شامل الزامات شبه قانونی مانند استانداردهای سازمانی و اعتبار بخشی و راهنمایی های حرفه ای باشد. </a:t>
            </a:r>
          </a:p>
          <a:p>
            <a:pPr rtl="1"/>
            <a:r>
              <a:rPr lang="fa-IR" sz="1200" kern="1200" dirty="0" smtClean="0">
                <a:solidFill>
                  <a:schemeClr val="tx1"/>
                </a:solidFill>
                <a:latin typeface="+mn-lt"/>
                <a:ea typeface="+mn-ea"/>
                <a:cs typeface="+mn-cs"/>
              </a:rPr>
              <a:t>2-همه مدارک باید مطابق با قوانین و مقررات ایالتی و فدرال نگهداری شوند و مدارک الکترونیکی نیز باید مطابق با همان جدول نگهداری مدارک کاغذی نگهداری شوند(33).</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 از نظر عملی نیز خط مشی جداگانه ای بر پایه نوع مدارک سلامت (کاغذیِ، تصویری و الکترونیکی) ندارند  ولذا اینگونه نتیجه گیری کرده که: وجود خط مشی های نگهداری مدارک به تفکیک نوع رسانه (کاغذی، تصویری، الکترونیکی) معمول نمیباشد(32).</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در انگلستان نیز راهنما برای همه انواع مدارک، صرف نظر از نوع رسانه ذخیره سازی، تدارک دیده شده است و مشمول مدارک کاغذی و الکترونیکی است(24). البته در تمام کشورهای مورد بررسی عزم راسخی برای گذار از مدارک کاغذی به مدارک الکترونیکی وجود دارد. </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در انگلیس موسسه ای وابسته به خدمات سلامت ملی به نام</a:t>
            </a:r>
            <a:r>
              <a:rPr lang="en-US" sz="1200" kern="1200" dirty="0" smtClean="0">
                <a:solidFill>
                  <a:schemeClr val="tx1"/>
                </a:solidFill>
                <a:latin typeface="+mn-lt"/>
                <a:ea typeface="+mn-ea"/>
                <a:cs typeface="+mn-cs"/>
              </a:rPr>
              <a:t>NHS CFH </a:t>
            </a:r>
            <a:r>
              <a:rPr lang="fa-IR" sz="1200" kern="1200" dirty="0" smtClean="0">
                <a:solidFill>
                  <a:schemeClr val="tx1"/>
                </a:solidFill>
                <a:latin typeface="+mn-lt"/>
                <a:ea typeface="+mn-ea"/>
                <a:cs typeface="+mn-cs"/>
              </a:rPr>
              <a:t> مشغول کار بر روی برنامه ای است که در آینده همه مدارک بیماران در فرمت الکترونیکی بوده و قابل دسترس در هر زمان و هر مکان باشد (24).</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البته مساله چالش برانگیز این است که با توجه به ظرفیت ذخیره سازی عظیمی که در سیستمهای کامپیوتری موجود است چه دلیلی دارد که دوره نگهداری آنها همانند مدارک کاغذی باشد. بعضی از طراحان سیستم های کامپیوتری هیچ دلیلی را برای پاک کردن و امحا داده های کامپیوتری نیافته اند چراکه این فرایند ممکن است خیلی پرخرج تراز نگهداری باشد (3</a:t>
            </a:r>
            <a:r>
              <a:rPr lang="ar-SA" sz="1200" kern="1200" dirty="0" smtClean="0">
                <a:solidFill>
                  <a:schemeClr val="tx1"/>
                </a:solidFill>
                <a:latin typeface="+mn-lt"/>
                <a:ea typeface="+mn-ea"/>
                <a:cs typeface="+mn-cs"/>
              </a:rPr>
              <a:t>) . میلتون نیز معتقد است مدارک کلینیکی بیمارانمان یک کتابخانه باارزشی را تشکیل میدهد که نباید اجازه داد سوزانده یا نابود شوند و بیان میدارد با اینکه فضای ذخیره سازی عظیمی برای نگهداری اطلاعات کلینیکی الکترونیکی، در اختیار است ولی امحا و پاک کردن اطلاعاتی که زمان آنها گذشته، همچنان موضوع ضروری و مهمی است که البته از نظر وی نیاز به تجدید نظر دارد (31).</a:t>
            </a:r>
            <a:endParaRPr lang="fa-IR"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3-قانون مرور زمان عبارت است از دوره زمانی که یک شخص میتواند یک دادخواست را به دادگاه ارائه بدهد(5). یا برای موسسات مراقبت سلامت میتوان گفت: قانون مرور زمان، دوره زمانی را که یک اقدام قانونی(شکایت) میتواند بر علیه یک موسسه برای جراحت، مراقبت نامناسب، یا نقض قرارداد آورده شود را مشخص میکند. قانون مرور زمان از زمان حادثه شروع میشود یا درصورتیکه بیمار معالجه شده یک کودک باشد از سن بلوغ شروع میشود(6). </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قانون ممکن است از وقتی که یک  شاکی بالقوه رابطه اتفاقی بین یک جراحت با یک مراقبت ارائه شده را بفهمد، شروع شود(3).</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 در بعضی موارد، سازمان ممکن است یک دوره نگهداری را اتخاذ نماید که از دوره نگهداری  الزام شده توسط قانون ایالت طولانی تر است. </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نگهداری پرونده های پزشکی برای دوره ای بیشتر باید بر اساس نیازهای مدیریتی و پزشکی، همراه با در نظر گرفتن محدودیتهای مالی، تکنولوژیکی و فضای بایگانی، تصمیم  گیری شود(9).</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در انگلستان نیز قانونی تحت عنوان </a:t>
            </a:r>
            <a:r>
              <a:rPr lang="en-US" sz="1200" kern="1200" dirty="0" smtClean="0">
                <a:solidFill>
                  <a:schemeClr val="tx1"/>
                </a:solidFill>
                <a:latin typeface="+mn-lt"/>
                <a:ea typeface="+mn-ea"/>
                <a:cs typeface="+mn-cs"/>
              </a:rPr>
              <a:t>The Limitation Act 1980</a:t>
            </a:r>
            <a:r>
              <a:rPr lang="fa-IR" sz="1200" kern="1200" dirty="0" smtClean="0">
                <a:solidFill>
                  <a:schemeClr val="tx1"/>
                </a:solidFill>
                <a:latin typeface="+mn-lt"/>
                <a:ea typeface="+mn-ea"/>
                <a:cs typeface="+mn-cs"/>
              </a:rPr>
              <a:t> (قانون مرور زمان سال 1980)  وجود دارد که محدوده ارائه دادخواست (شکایت) را 3 سال مشخص کرده است ولی این دوره از وقتی که شخص متوجه جراحت گردید شروع میشود  به عبارت دیگر زمان بین وقوع جراحت تا فهمیدن جراحت مشمول هیچ محدوده زمانی نیست و برای کودکان نیز قانون مرور زمان بعد از رسیدن کودک به سن 18 سالگی شروع میشود. و یا مطابق با قانون حمایت از مصرف کننده(</a:t>
            </a:r>
            <a:r>
              <a:rPr lang="en-US" sz="1200" kern="1200" dirty="0" smtClean="0">
                <a:solidFill>
                  <a:schemeClr val="tx1"/>
                </a:solidFill>
                <a:latin typeface="+mn-lt"/>
                <a:ea typeface="+mn-ea"/>
                <a:cs typeface="+mn-cs"/>
              </a:rPr>
              <a:t>Consumer Protection Act</a:t>
            </a:r>
            <a:r>
              <a:rPr lang="fa-IR" sz="1200" kern="1200" dirty="0" smtClean="0">
                <a:solidFill>
                  <a:schemeClr val="tx1"/>
                </a:solidFill>
                <a:latin typeface="+mn-lt"/>
                <a:ea typeface="+mn-ea"/>
                <a:cs typeface="+mn-cs"/>
              </a:rPr>
              <a:t>)  شکایت میتواند تا 10 سال بعد از استفاده از  یک محصول که در آن نقصی پیدا شده است نیز آورده شود. . به علاوه تحت قانون شکایت دروغ، شاکی ممکن است  تا 7 سال  بعد از حادثه (یا عارضه) دادخواست خود را به دادگاه تحویل دهد. (گرچه، در صورت لزوم، تا 10 سال نیز دادخواست پذیرفته میگردد(23</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4-سازمانهای اعتبار بخشی زمان خاصی را برای نگهداری مدارک اجبار نکرده اند(5).</a:t>
            </a:r>
          </a:p>
          <a:p>
            <a:pPr rtl="1"/>
            <a:r>
              <a:rPr lang="fa-IR" sz="1200" kern="1200" dirty="0" smtClean="0">
                <a:solidFill>
                  <a:schemeClr val="tx1"/>
                </a:solidFill>
                <a:latin typeface="+mn-lt"/>
                <a:ea typeface="+mn-ea"/>
                <a:cs typeface="+mn-cs"/>
              </a:rPr>
              <a:t>5-یک موسسه باید همچنین در تصمیم گیری نهایی برای نگهداری، به میزان پذیرش مجدد بیماران و سطح تعهد برای آموزش و تحقیقات ، توجه داشته باشد. سازمان بهداشت جهانی نیز در کتابچه راهنمای مدارک پزشکی خود بیان میدارد که بیمارستان یا دولت موقع تدوین یک خط مشی نگهداری ، باید موارد زیر را در نظر بگیرد:</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هزینه فضا برای بایگانی غیر فعال</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هزینه ذخیره سازی های جایگزین مثل میکروفیلم، دیسک نوری، یا دیگر سیستمهای کامپیوتری ، </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هزینه امحا مدارک پزشکی</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6-مثلا انجمن مدیریت اطلاعات سلامت امریکا</a:t>
            </a:r>
            <a:r>
              <a:rPr lang="en-US" sz="1200" kern="1200" dirty="0" smtClean="0">
                <a:solidFill>
                  <a:schemeClr val="tx1"/>
                </a:solidFill>
                <a:latin typeface="+mn-lt"/>
                <a:ea typeface="+mn-ea"/>
                <a:cs typeface="+mn-cs"/>
              </a:rPr>
              <a:t>AHIMA </a:t>
            </a:r>
            <a:r>
              <a:rPr lang="fa-IR" sz="1200" kern="1200" dirty="0" smtClean="0">
                <a:solidFill>
                  <a:schemeClr val="tx1"/>
                </a:solidFill>
                <a:latin typeface="+mn-lt"/>
                <a:ea typeface="+mn-ea"/>
                <a:cs typeface="+mn-cs"/>
              </a:rPr>
              <a:t> یک دوره 10 ساله را برای نگهداری مدارک بیماران بزرگسال (از تاریخ آخرین معالجه) توصیه کرده است. بعلاوه</a:t>
            </a:r>
            <a:r>
              <a:rPr lang="en-US" sz="1200" kern="1200" dirty="0" smtClean="0">
                <a:solidFill>
                  <a:schemeClr val="tx1"/>
                </a:solidFill>
                <a:latin typeface="+mn-lt"/>
                <a:ea typeface="+mn-ea"/>
                <a:cs typeface="+mn-cs"/>
              </a:rPr>
              <a:t>AHIMA  </a:t>
            </a:r>
            <a:r>
              <a:rPr lang="fa-IR" sz="1200" kern="1200" dirty="0" smtClean="0">
                <a:solidFill>
                  <a:schemeClr val="tx1"/>
                </a:solidFill>
                <a:latin typeface="+mn-lt"/>
                <a:ea typeface="+mn-ea"/>
                <a:cs typeface="+mn-cs"/>
              </a:rPr>
              <a:t>سفارش کرده که مدارک بیماران نابالغ نیز تا رسیدن بیمار به سن بلوغ، به اضافه دوره قانون مرور زمان حاکم برای دعاوی سوء معالجه، نگهداری شود.</a:t>
            </a:r>
          </a:p>
          <a:p>
            <a:pPr rtl="1"/>
            <a:r>
              <a:rPr lang="fa-IR" sz="1200" kern="1200" dirty="0" smtClean="0">
                <a:solidFill>
                  <a:schemeClr val="tx1"/>
                </a:solidFill>
                <a:latin typeface="+mn-lt"/>
                <a:ea typeface="+mn-ea"/>
                <a:cs typeface="+mn-cs"/>
              </a:rPr>
              <a:t>7-الزاماتی است که شرکتهای بیمه (خصوصا مدیکیر و مدیکید در امریکا) تعیین میکنند</a:t>
            </a:r>
            <a:r>
              <a:rPr lang="en-US" sz="1200" kern="1200" dirty="0" smtClean="0">
                <a:solidFill>
                  <a:schemeClr val="tx1"/>
                </a:solidFill>
                <a:latin typeface="+mn-lt"/>
                <a:ea typeface="+mn-ea"/>
                <a:cs typeface="+mn-cs"/>
              </a:rPr>
              <a:t>[</a:t>
            </a:r>
            <a:r>
              <a:rPr lang="fa-IR" sz="1200" kern="1200" dirty="0" smtClean="0">
                <a:solidFill>
                  <a:schemeClr val="tx1"/>
                </a:solidFill>
                <a:latin typeface="+mn-lt"/>
                <a:ea typeface="+mn-ea"/>
                <a:cs typeface="+mn-cs"/>
              </a:rPr>
              <a:t>. </a:t>
            </a:r>
          </a:p>
          <a:p>
            <a:pPr rtl="1"/>
            <a:r>
              <a:rPr lang="fa-IR" sz="1200" kern="1200" dirty="0" smtClean="0">
                <a:solidFill>
                  <a:schemeClr val="tx1"/>
                </a:solidFill>
                <a:latin typeface="+mn-lt"/>
                <a:ea typeface="+mn-ea"/>
                <a:cs typeface="+mn-cs"/>
              </a:rPr>
              <a:t>8-همانطور که قبلا گفته شد یک موسسه ای که اختصاصا به اطفال مراقبت ارائه میدهد، ممکن است خط مشی های متفاوتی نسبت به یک آژانس  مراقبت در منزل داشته باشد، ویا یک موسسه مراقبت حاد دارای خط مشی های خیلی متفاوتی با یک موسسه مراقبت طولانی مدتی که خدمات پرستاری سالمندان را ارائه میدهد، داشته باشد(23). دولتي/خصوصي-</a:t>
            </a:r>
            <a:r>
              <a:rPr lang="fa-IR" sz="1200" kern="1200" baseline="0" dirty="0" smtClean="0">
                <a:solidFill>
                  <a:schemeClr val="tx1"/>
                </a:solidFill>
                <a:latin typeface="+mn-lt"/>
                <a:ea typeface="+mn-ea"/>
                <a:cs typeface="+mn-cs"/>
              </a:rPr>
              <a:t> اموزشي /درماني-</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به جز ایران در هر سه کشور امریکا، انگلیس و استرالیا در مورد نگهداری مدارک کودکان قوانین جداگانه ای وجود دارد .). </a:t>
            </a:r>
            <a:r>
              <a:rPr lang="ar-SA" sz="1200" kern="1200" dirty="0" smtClean="0">
                <a:solidFill>
                  <a:schemeClr val="tx1"/>
                </a:solidFill>
                <a:latin typeface="+mn-lt"/>
                <a:ea typeface="+mn-ea"/>
                <a:cs typeface="+mn-cs"/>
              </a:rPr>
              <a:t>در استرالیا نیز در ایالت نیوسات ولز در مورد نگهداری مدارک بزرگسالان و کودکان آمده است: برای بزرگسالان- مدارک باید حداقل به مدت 7 سال از آخرین تاریخی که بیمار برای معالجه یا خدمات پزشکی مراجعه کرده نگهداری شود و برای کودکان- ( کمتر ا ز 18 سال)- مدارک باید تا وقتی که بیمار به سن 25 سالگی برسد نگهداری شود (15).</a:t>
            </a:r>
            <a:endParaRPr lang="en-US" sz="1200" kern="1200" dirty="0" smtClean="0">
              <a:solidFill>
                <a:schemeClr val="tx1"/>
              </a:solidFill>
              <a:latin typeface="+mn-lt"/>
              <a:ea typeface="+mn-ea"/>
              <a:cs typeface="+mn-cs"/>
            </a:endParaRPr>
          </a:p>
          <a:p>
            <a:pPr rtl="1"/>
            <a:r>
              <a:rPr lang="ar-SA" sz="1200" kern="1200" dirty="0" smtClean="0">
                <a:solidFill>
                  <a:schemeClr val="tx1"/>
                </a:solidFill>
                <a:latin typeface="+mn-lt"/>
                <a:ea typeface="+mn-ea"/>
                <a:cs typeface="+mn-cs"/>
              </a:rPr>
              <a:t>درخصوص نوع بیماری ، در انگلستان سازمان سلامت ملی این کشور(</a:t>
            </a:r>
            <a:r>
              <a:rPr lang="en-US" sz="1200" kern="1200" dirty="0" smtClean="0">
                <a:solidFill>
                  <a:schemeClr val="tx1"/>
                </a:solidFill>
                <a:latin typeface="+mn-lt"/>
                <a:ea typeface="+mn-ea"/>
                <a:cs typeface="+mn-cs"/>
              </a:rPr>
              <a:t>NHS</a:t>
            </a:r>
            <a:r>
              <a:rPr lang="ar-SA" sz="1200" kern="1200" dirty="0" smtClean="0">
                <a:solidFill>
                  <a:schemeClr val="tx1"/>
                </a:solidFill>
                <a:latin typeface="+mn-lt"/>
                <a:ea typeface="+mn-ea"/>
                <a:cs typeface="+mn-cs"/>
              </a:rPr>
              <a:t>) برای نگهداری هر کدام از مدارک ذیل دوره نگهداری مشخصی را الزام نموده است  شامل : مدارک قتل/ مدارک رویداد تبه کارانه شدید، مدارک عفونت اکتسابی بیمارستانی، مدارک لقاح انسانی و مدارک رویان شناسی، چارتهای بخش مراقبتهای ویژه (</a:t>
            </a:r>
            <a:r>
              <a:rPr lang="en-US" sz="1200" kern="1200" dirty="0" smtClean="0">
                <a:solidFill>
                  <a:schemeClr val="tx1"/>
                </a:solidFill>
                <a:latin typeface="+mn-lt"/>
                <a:ea typeface="+mn-ea"/>
                <a:cs typeface="+mn-cs"/>
              </a:rPr>
              <a:t>ICU</a:t>
            </a:r>
            <a:r>
              <a:rPr lang="ar-SA" sz="1200" kern="1200" dirty="0" smtClean="0">
                <a:solidFill>
                  <a:schemeClr val="tx1"/>
                </a:solidFill>
                <a:latin typeface="+mn-lt"/>
                <a:ea typeface="+mn-ea"/>
                <a:cs typeface="+mn-cs"/>
              </a:rPr>
              <a:t>)، مدارک تعویض مفصل، معاینات ماموگرافی(ماموگرافی ها و گزارشات)، مدارک زایمان و مامایی، بیماری جاکوب کرتزفلت، مدارک بیماران روانی، مدارک بیماریهای مربوط به شغل مانند آزبستوزیس، مدارک انکولوژی، مدارک خودکشی،  مدارک بیماران سرطانی و ... (34). که در فصل چهار به تفصیل به آنها پرداخته میشود.</a:t>
            </a:r>
            <a:endParaRPr lang="en-US" sz="1200" kern="1200" dirty="0" smtClean="0">
              <a:solidFill>
                <a:schemeClr val="tx1"/>
              </a:solidFill>
              <a:latin typeface="+mn-lt"/>
              <a:ea typeface="+mn-ea"/>
              <a:cs typeface="+mn-cs"/>
            </a:endParaRPr>
          </a:p>
          <a:p>
            <a:pPr rtl="1"/>
            <a:r>
              <a:rPr lang="ar-SA" sz="1200" kern="1200" dirty="0" smtClean="0">
                <a:solidFill>
                  <a:schemeClr val="tx1"/>
                </a:solidFill>
                <a:latin typeface="+mn-lt"/>
                <a:ea typeface="+mn-ea"/>
                <a:cs typeface="+mn-cs"/>
              </a:rPr>
              <a:t> در ایران برای بعضی از انواع بیماری ها الزامات خاصی وجود دارد پرونده های قلبی، روانی، سوختگی و مجروحین جنگی دوره نگهداری خاص(25 سال در بایگانی فعال) بیماران کاتاراکتی و پرونده های زایمانی به ترتیب 5 و 10 سال الزام شده</a:t>
            </a:r>
            <a:endParaRPr lang="en-US" sz="1200" kern="1200" dirty="0" smtClean="0">
              <a:solidFill>
                <a:schemeClr val="tx1"/>
              </a:solidFill>
              <a:latin typeface="+mn-lt"/>
              <a:ea typeface="+mn-ea"/>
              <a:cs typeface="+mn-cs"/>
            </a:endParaRPr>
          </a:p>
          <a:p>
            <a:pPr rtl="1"/>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66</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smtClean="0"/>
              <a:t>لازم به توضیح است که عمر پرونده پزشکی یا اطلاعات مراقبت بهداشتی از تاریخ آخرین مراجعه بیمار محاسبه میشود </a:t>
            </a:r>
            <a:r>
              <a:rPr lang="fa-IR" b="1" dirty="0" err="1" smtClean="0"/>
              <a:t>واگر</a:t>
            </a:r>
            <a:r>
              <a:rPr lang="fa-IR" b="1" dirty="0" smtClean="0"/>
              <a:t> قبل از اتمام عمر تعیین شده برای اطلاعات مجددا بیمار به سازمان مراقبت بهداشتی مراجعه کند آنگاه </a:t>
            </a:r>
            <a:r>
              <a:rPr lang="fa-IR" b="1" dirty="0" err="1" smtClean="0"/>
              <a:t>شمارشگر</a:t>
            </a:r>
            <a:r>
              <a:rPr lang="fa-IR" b="1" dirty="0" smtClean="0"/>
              <a:t> ارقام به صفر تبدیل میگردد و عمر پرونده بیمار از نو آغاز می گردد .</a:t>
            </a:r>
            <a:endParaRPr lang="fa-IR" dirty="0" smtClean="0"/>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67</a:t>
            </a:fld>
            <a:endParaRPr lang="fa-IR"/>
          </a:p>
        </p:txBody>
      </p:sp>
    </p:spTree>
    <p:extLst>
      <p:ext uri="{BB962C8B-B14F-4D97-AF65-F5344CB8AC3E}">
        <p14:creationId xmlns:p14="http://schemas.microsoft.com/office/powerpoint/2010/main" val="1544620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البته فرایند شناسایی مدارک برای نگهداری یا </a:t>
            </a:r>
            <a:r>
              <a:rPr lang="fa-IR" dirty="0" err="1" smtClean="0"/>
              <a:t>امحا</a:t>
            </a:r>
            <a:r>
              <a:rPr lang="fa-IR" dirty="0" smtClean="0"/>
              <a:t>  نیز میتواند خسته کننده و زمان بر باشد ، </a:t>
            </a:r>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69</a:t>
            </a:fld>
            <a:endParaRPr lang="fa-IR"/>
          </a:p>
        </p:txBody>
      </p:sp>
    </p:spTree>
    <p:extLst>
      <p:ext uri="{BB962C8B-B14F-4D97-AF65-F5344CB8AC3E}">
        <p14:creationId xmlns:p14="http://schemas.microsoft.com/office/powerpoint/2010/main" val="129297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بدیهی است شدت نیاز بیمارستانهای دولتی </a:t>
            </a:r>
            <a:r>
              <a:rPr lang="fa-IR" dirty="0" err="1" smtClean="0"/>
              <a:t>وخصوصی</a:t>
            </a:r>
            <a:r>
              <a:rPr lang="fa-IR" dirty="0" smtClean="0"/>
              <a:t> به اطلاعات مراقبت بهداشتی از حیث قانونی و درمانی به یک اندازه است . لیکن از لحاظ علمی به ویژه در ابعاد آموزشی شدت نیاز آنها یکسان نبوده و بیمارستان های دولتی به منظور آموزش دانشجویان علوم پزشکی به تجارب مستند یا همان پرونده پزشکی احتیاج دارند .</a:t>
            </a:r>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4</a:t>
            </a:fld>
            <a:endParaRPr lang="fa-IR"/>
          </a:p>
        </p:txBody>
      </p:sp>
    </p:spTree>
    <p:extLst>
      <p:ext uri="{BB962C8B-B14F-4D97-AF65-F5344CB8AC3E}">
        <p14:creationId xmlns:p14="http://schemas.microsoft.com/office/powerpoint/2010/main" val="3835720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1" dirty="0" smtClean="0"/>
              <a:t>خلاصه برداری )خلاصه سازی( </a:t>
            </a:r>
            <a:r>
              <a:rPr lang="fa-IR" b="1" dirty="0" err="1" smtClean="0"/>
              <a:t>وتهیه</a:t>
            </a:r>
            <a:r>
              <a:rPr lang="fa-IR" b="1" dirty="0" smtClean="0"/>
              <a:t> </a:t>
            </a:r>
            <a:r>
              <a:rPr lang="fa-IR" b="1" dirty="0" err="1" smtClean="0"/>
              <a:t>ایندکس</a:t>
            </a:r>
            <a:r>
              <a:rPr lang="fa-IR" b="1" dirty="0" smtClean="0"/>
              <a:t> برای کلیه پرونده </a:t>
            </a:r>
            <a:r>
              <a:rPr lang="fa-IR" b="1" dirty="0" err="1" smtClean="0"/>
              <a:t>هایی</a:t>
            </a:r>
            <a:r>
              <a:rPr lang="fa-IR" b="1" dirty="0" smtClean="0"/>
              <a:t> که امحاء می شوند انجام گیرد.</a:t>
            </a:r>
          </a:p>
          <a:p>
            <a:r>
              <a:rPr lang="fa-IR" sz="1200" b="1" i="0" u="none" strike="noStrike" kern="1200" baseline="0" dirty="0" smtClean="0">
                <a:solidFill>
                  <a:schemeClr val="tx1"/>
                </a:solidFill>
                <a:latin typeface="+mn-lt"/>
                <a:ea typeface="+mn-ea"/>
                <a:cs typeface="+mn-cs"/>
              </a:rPr>
              <a:t>د ) تشکیل کمیته </a:t>
            </a:r>
            <a:r>
              <a:rPr lang="fa-IR" sz="1200" b="1" i="0" u="none" strike="noStrike" kern="1200" baseline="0" dirty="0" err="1" smtClean="0">
                <a:solidFill>
                  <a:schemeClr val="tx1"/>
                </a:solidFill>
                <a:latin typeface="+mn-lt"/>
                <a:ea typeface="+mn-ea"/>
                <a:cs typeface="+mn-cs"/>
              </a:rPr>
              <a:t>مدارك</a:t>
            </a:r>
            <a:r>
              <a:rPr lang="fa-IR" sz="1200" b="1" i="0" u="none" strike="noStrike" kern="1200" baseline="0" dirty="0" smtClean="0">
                <a:solidFill>
                  <a:schemeClr val="tx1"/>
                </a:solidFill>
                <a:latin typeface="+mn-lt"/>
                <a:ea typeface="+mn-ea"/>
                <a:cs typeface="+mn-cs"/>
              </a:rPr>
              <a:t> پزشکی در بیمارستان ، در این جلسه سعی شود که یک نفر نماینده از هر</a:t>
            </a:r>
          </a:p>
          <a:p>
            <a:r>
              <a:rPr lang="fa-IR" sz="1200" b="1" i="0" u="none" strike="noStrike" kern="1200" baseline="0" dirty="0" smtClean="0">
                <a:solidFill>
                  <a:schemeClr val="tx1"/>
                </a:solidFill>
                <a:latin typeface="+mn-lt"/>
                <a:ea typeface="+mn-ea"/>
                <a:cs typeface="+mn-cs"/>
              </a:rPr>
              <a:t>فیلد تخصصی پزشکی شرکت داشته باشد و در خصوص اوراقی که می بایست بطور فیزیکی</a:t>
            </a:r>
          </a:p>
          <a:p>
            <a:r>
              <a:rPr lang="fa-IR" sz="1200" b="1" i="0" u="none" strike="noStrike" kern="1200" baseline="0" dirty="0" err="1" smtClean="0">
                <a:solidFill>
                  <a:schemeClr val="tx1"/>
                </a:solidFill>
                <a:latin typeface="+mn-lt"/>
                <a:ea typeface="+mn-ea"/>
                <a:cs typeface="+mn-cs"/>
              </a:rPr>
              <a:t>نگهداري</a:t>
            </a:r>
            <a:r>
              <a:rPr lang="fa-IR" sz="1200" b="1" i="0" u="none" strike="noStrike" kern="1200" baseline="0" dirty="0" smtClean="0">
                <a:solidFill>
                  <a:schemeClr val="tx1"/>
                </a:solidFill>
                <a:latin typeface="+mn-lt"/>
                <a:ea typeface="+mn-ea"/>
                <a:cs typeface="+mn-cs"/>
              </a:rPr>
              <a:t> شوند و یا </a:t>
            </a:r>
            <a:r>
              <a:rPr lang="fa-IR" sz="1200" b="1" i="0" u="none" strike="noStrike" kern="1200" baseline="0" dirty="0" err="1" smtClean="0">
                <a:solidFill>
                  <a:schemeClr val="tx1"/>
                </a:solidFill>
                <a:latin typeface="+mn-lt"/>
                <a:ea typeface="+mn-ea"/>
                <a:cs typeface="+mn-cs"/>
              </a:rPr>
              <a:t>بصورت</a:t>
            </a:r>
            <a:r>
              <a:rPr lang="fa-IR" sz="1200" b="1" i="0" u="none" strike="noStrike" kern="1200" baseline="0" dirty="0" smtClean="0">
                <a:solidFill>
                  <a:schemeClr val="tx1"/>
                </a:solidFill>
                <a:latin typeface="+mn-lt"/>
                <a:ea typeface="+mn-ea"/>
                <a:cs typeface="+mn-cs"/>
              </a:rPr>
              <a:t> اسکن قابل بازیابی باشند اظهارنظر نمایند .(شماره و مورخ بخشنامه داده</a:t>
            </a:r>
          </a:p>
          <a:p>
            <a:r>
              <a:rPr lang="fa-IR" sz="1200" b="1" i="0" u="none" strike="noStrike" kern="1200" baseline="0" dirty="0" smtClean="0">
                <a:solidFill>
                  <a:schemeClr val="tx1"/>
                </a:solidFill>
                <a:latin typeface="+mn-lt"/>
                <a:ea typeface="+mn-ea"/>
                <a:cs typeface="+mn-cs"/>
              </a:rPr>
              <a:t>شود.)- </a:t>
            </a:r>
            <a:r>
              <a:rPr lang="fa-IR" sz="1200" b="1" i="0" u="none" strike="noStrike" kern="1200" baseline="0" dirty="0" err="1" smtClean="0">
                <a:solidFill>
                  <a:schemeClr val="tx1"/>
                </a:solidFill>
                <a:latin typeface="+mn-lt"/>
                <a:ea typeface="+mn-ea"/>
                <a:cs typeface="+mn-cs"/>
              </a:rPr>
              <a:t>بیشنهاد</a:t>
            </a:r>
            <a:r>
              <a:rPr lang="fa-IR" sz="1200" b="1" i="0" u="none" strike="noStrike" kern="1200" baseline="0" dirty="0" smtClean="0">
                <a:solidFill>
                  <a:schemeClr val="tx1"/>
                </a:solidFill>
                <a:latin typeface="+mn-lt"/>
                <a:ea typeface="+mn-ea"/>
                <a:cs typeface="+mn-cs"/>
              </a:rPr>
              <a:t> شیراز</a:t>
            </a:r>
            <a:endParaRPr lang="fa-IR" b="1"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83</a:t>
            </a:fld>
            <a:endParaRPr lang="fa-IR"/>
          </a:p>
        </p:txBody>
      </p:sp>
    </p:spTree>
    <p:extLst>
      <p:ext uri="{BB962C8B-B14F-4D97-AF65-F5344CB8AC3E}">
        <p14:creationId xmlns:p14="http://schemas.microsoft.com/office/powerpoint/2010/main" val="1816115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1" i="0" u="none" strike="noStrike" kern="1200" baseline="0" dirty="0" smtClean="0">
                <a:solidFill>
                  <a:schemeClr val="tx1"/>
                </a:solidFill>
                <a:latin typeface="+mn-lt"/>
                <a:ea typeface="+mn-ea"/>
                <a:cs typeface="+mn-cs"/>
              </a:rPr>
              <a:t>ممکن است بیمارستان بسته به نوع بیماران خود از فرم های تخصصی دیگری نیز</a:t>
            </a:r>
          </a:p>
          <a:p>
            <a:r>
              <a:rPr lang="fa-IR" sz="1200" b="1" i="0" u="none" strike="noStrike" kern="1200" baseline="0" dirty="0" smtClean="0">
                <a:solidFill>
                  <a:schemeClr val="tx1"/>
                </a:solidFill>
                <a:latin typeface="+mn-lt"/>
                <a:ea typeface="+mn-ea"/>
                <a:cs typeface="+mn-cs"/>
              </a:rPr>
              <a:t>استفاده کند. و تجربه فعالیت گذشته بیمارستان نشان داده باشد که حتی پس از گذشت مدت زمان قانونی نیز این فرم ها</a:t>
            </a:r>
          </a:p>
          <a:p>
            <a:r>
              <a:rPr lang="fa-IR" sz="1200" b="1" i="0" u="none" strike="noStrike" kern="1200" baseline="0" dirty="0" smtClean="0">
                <a:solidFill>
                  <a:schemeClr val="tx1"/>
                </a:solidFill>
                <a:latin typeface="+mn-lt"/>
                <a:ea typeface="+mn-ea"/>
                <a:cs typeface="+mn-cs"/>
              </a:rPr>
              <a:t>دارای اهمیت بوده، و دارای مراجعه می باشد. لذا بسته به تشخیص بیمارستان، </a:t>
            </a:r>
            <a:r>
              <a:rPr lang="fa-IR" sz="1200" b="1" i="0" u="none" strike="noStrike" kern="1200" baseline="0" dirty="0" err="1" smtClean="0">
                <a:solidFill>
                  <a:schemeClr val="tx1"/>
                </a:solidFill>
                <a:latin typeface="+mn-lt"/>
                <a:ea typeface="+mn-ea"/>
                <a:cs typeface="+mn-cs"/>
              </a:rPr>
              <a:t>بایداین</a:t>
            </a:r>
            <a:r>
              <a:rPr lang="fa-IR" sz="1200" b="1" i="0" u="none" strike="noStrike" kern="1200" baseline="0" dirty="0" smtClean="0">
                <a:solidFill>
                  <a:schemeClr val="tx1"/>
                </a:solidFill>
                <a:latin typeface="+mn-lt"/>
                <a:ea typeface="+mn-ea"/>
                <a:cs typeface="+mn-cs"/>
              </a:rPr>
              <a:t> فرم ها نگهداری شود.</a:t>
            </a:r>
            <a:r>
              <a:rPr lang="fa-IR" sz="1200" b="0" i="0" u="none" strike="noStrike" kern="1200" baseline="0" dirty="0" smtClean="0">
                <a:solidFill>
                  <a:schemeClr val="tx1"/>
                </a:solidFill>
                <a:latin typeface="+mn-lt"/>
                <a:ea typeface="+mn-ea"/>
                <a:cs typeface="+mn-cs"/>
              </a:rPr>
              <a:t>)به عنوان مثال</a:t>
            </a:r>
          </a:p>
          <a:p>
            <a:r>
              <a:rPr lang="fa-IR" sz="1200" b="0" i="0" u="none" strike="noStrike" kern="1200" baseline="0" dirty="0" smtClean="0">
                <a:solidFill>
                  <a:schemeClr val="tx1"/>
                </a:solidFill>
                <a:latin typeface="+mn-lt"/>
                <a:ea typeface="+mn-ea"/>
                <a:cs typeface="+mn-cs"/>
              </a:rPr>
              <a:t>پرونده های زایمانی(- یا </a:t>
            </a:r>
            <a:r>
              <a:rPr lang="fa-IR" sz="1200" b="0" i="0" u="none" strike="noStrike" kern="1200" baseline="0" dirty="0" err="1" smtClean="0">
                <a:solidFill>
                  <a:schemeClr val="tx1"/>
                </a:solidFill>
                <a:latin typeface="+mn-lt"/>
                <a:ea typeface="+mn-ea"/>
                <a:cs typeface="+mn-cs"/>
              </a:rPr>
              <a:t>جوابهای</a:t>
            </a:r>
            <a:r>
              <a:rPr lang="fa-IR" sz="1200" b="0" i="0" u="none" strike="noStrike" kern="1200" baseline="0" dirty="0" smtClean="0">
                <a:solidFill>
                  <a:schemeClr val="tx1"/>
                </a:solidFill>
                <a:latin typeface="+mn-lt"/>
                <a:ea typeface="+mn-ea"/>
                <a:cs typeface="+mn-cs"/>
              </a:rPr>
              <a:t> </a:t>
            </a:r>
            <a:r>
              <a:rPr lang="fa-IR" sz="1200" b="0" i="0" u="none" strike="noStrike" kern="1200" baseline="0" dirty="0" err="1" smtClean="0">
                <a:solidFill>
                  <a:schemeClr val="tx1"/>
                </a:solidFill>
                <a:latin typeface="+mn-lt"/>
                <a:ea typeface="+mn-ea"/>
                <a:cs typeface="+mn-cs"/>
              </a:rPr>
              <a:t>پرارکلینیک</a:t>
            </a:r>
            <a:r>
              <a:rPr lang="fa-IR" sz="1200" b="0" i="0" u="none" strike="noStrike" kern="1200" baseline="0" dirty="0" smtClean="0">
                <a:solidFill>
                  <a:schemeClr val="tx1"/>
                </a:solidFill>
                <a:latin typeface="+mn-lt"/>
                <a:ea typeface="+mn-ea"/>
                <a:cs typeface="+mn-cs"/>
              </a:rPr>
              <a:t> </a:t>
            </a:r>
            <a:r>
              <a:rPr lang="fa-IR" sz="1200" b="0" i="0" u="none" strike="noStrike" kern="1200" baseline="0" dirty="0" err="1" smtClean="0">
                <a:solidFill>
                  <a:schemeClr val="tx1"/>
                </a:solidFill>
                <a:latin typeface="+mn-lt"/>
                <a:ea typeface="+mn-ea"/>
                <a:cs typeface="+mn-cs"/>
              </a:rPr>
              <a:t>مث</a:t>
            </a:r>
            <a:r>
              <a:rPr lang="fa-IR" sz="1200" b="0" i="0" u="none" strike="noStrike" kern="1200" baseline="0" dirty="0" smtClean="0">
                <a:solidFill>
                  <a:schemeClr val="tx1"/>
                </a:solidFill>
                <a:latin typeface="+mn-lt"/>
                <a:ea typeface="+mn-ea"/>
                <a:cs typeface="+mn-cs"/>
              </a:rPr>
              <a:t> گزارش اندوسکپی- </a:t>
            </a:r>
            <a:r>
              <a:rPr lang="fa-IR" sz="1200" b="0" i="0" u="none" strike="noStrike" kern="1200" baseline="0" dirty="0" err="1" smtClean="0">
                <a:solidFill>
                  <a:schemeClr val="tx1"/>
                </a:solidFill>
                <a:latin typeface="+mn-lt"/>
                <a:ea typeface="+mn-ea"/>
                <a:cs typeface="+mn-cs"/>
              </a:rPr>
              <a:t>اکو</a:t>
            </a:r>
            <a:r>
              <a:rPr lang="fa-IR" sz="1200" b="0" i="0" u="none" strike="noStrike" kern="1200" baseline="0" dirty="0" smtClean="0">
                <a:solidFill>
                  <a:schemeClr val="tx1"/>
                </a:solidFill>
                <a:latin typeface="+mn-lt"/>
                <a:ea typeface="+mn-ea"/>
                <a:cs typeface="+mn-cs"/>
              </a:rPr>
              <a:t>- گرافی-سی تی- ام ار ای و..</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86</a:t>
            </a:fld>
            <a:endParaRPr lang="fa-IR"/>
          </a:p>
        </p:txBody>
      </p:sp>
    </p:spTree>
    <p:extLst>
      <p:ext uri="{BB962C8B-B14F-4D97-AF65-F5344CB8AC3E}">
        <p14:creationId xmlns:p14="http://schemas.microsoft.com/office/powerpoint/2010/main" val="38255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a-IR" dirty="0" smtClean="0"/>
              <a:t>در دستورالعمل ارزشیابی بیمارستانها  وجود دارد در این دستورالعمل چنین </a:t>
            </a:r>
            <a:r>
              <a:rPr lang="fa-IR" dirty="0" err="1" smtClean="0"/>
              <a:t>امده</a:t>
            </a:r>
            <a:r>
              <a:rPr lang="fa-IR" dirty="0" smtClean="0"/>
              <a:t> است:" ضروریست، پرونده های بیمارستانی به مدت 15 سال پس از آخرین مراجعه بیمار ، در بایگانی فعال بیمارستان نگهداری شود. پس از انقضای این مدت ورقه </a:t>
            </a:r>
            <a:r>
              <a:rPr lang="fa-IR" u="sng" dirty="0" smtClean="0"/>
              <a:t>خلاصه پرونده، شرح عمل جراحی و گزارش آسیب </a:t>
            </a:r>
            <a:r>
              <a:rPr lang="fa-IR" u="sng" dirty="0" err="1" smtClean="0"/>
              <a:t>شناسی</a:t>
            </a:r>
            <a:r>
              <a:rPr lang="fa-IR" dirty="0" smtClean="0"/>
              <a:t> باید در بایگانی راکد بیمارستان نگهداری شود"(21). </a:t>
            </a:r>
          </a:p>
          <a:p>
            <a:pPr lvl="0"/>
            <a:r>
              <a:rPr lang="fa-IR" dirty="0" smtClean="0"/>
              <a:t>در دستورالعمل </a:t>
            </a:r>
            <a:r>
              <a:rPr lang="fa-IR" dirty="0" err="1" smtClean="0"/>
              <a:t>ابلاغی</a:t>
            </a:r>
            <a:r>
              <a:rPr lang="fa-IR" dirty="0" smtClean="0"/>
              <a:t> دانشگاه علوم پزشکی اصفهان جداسازی </a:t>
            </a:r>
            <a:r>
              <a:rPr lang="fa-IR" u="sng" dirty="0" smtClean="0"/>
              <a:t>اوراق پذیرش را نیز(علاوه بر خلاصه پرونده، شرح عمل و گزارش پاتولوژی)</a:t>
            </a:r>
            <a:r>
              <a:rPr lang="fa-IR" dirty="0" smtClean="0"/>
              <a:t> الزام نموده و همچنین سفارش شده که در صورت </a:t>
            </a:r>
            <a:r>
              <a:rPr lang="fa-IR" dirty="0" smtClean="0">
                <a:solidFill>
                  <a:srgbClr val="FF0000"/>
                </a:solidFill>
              </a:rPr>
              <a:t>عدم وجود خلاصه پرونده ، یک از شرح </a:t>
            </a:r>
            <a:r>
              <a:rPr lang="fa-IR" dirty="0" err="1" smtClean="0">
                <a:solidFill>
                  <a:srgbClr val="FF0000"/>
                </a:solidFill>
              </a:rPr>
              <a:t>حالهای</a:t>
            </a:r>
            <a:r>
              <a:rPr lang="fa-IR" dirty="0" smtClean="0">
                <a:solidFill>
                  <a:srgbClr val="FF0000"/>
                </a:solidFill>
              </a:rPr>
              <a:t> صحیح (جهت هر بار بستری) اضافه گردد. </a:t>
            </a:r>
          </a:p>
          <a:p>
            <a:pPr lvl="0"/>
            <a:r>
              <a:rPr lang="fa-IR" dirty="0" smtClean="0"/>
              <a:t>در این دستورالعمل همچنین </a:t>
            </a:r>
            <a:r>
              <a:rPr lang="fa-IR" dirty="0" err="1" smtClean="0"/>
              <a:t>امحا</a:t>
            </a:r>
            <a:r>
              <a:rPr lang="fa-IR" dirty="0" smtClean="0"/>
              <a:t> پرونده های اورژانس و سرپایی پس از سپری شدن دوره حداقل نگهداری را منوط به حفظ اطلاعات هویتی و خلاصه اطلاعات پزشکی میداند که در خصوص مشکلات و ابهامات آن قبلا </a:t>
            </a:r>
            <a:r>
              <a:rPr lang="fa-IR" dirty="0" err="1" smtClean="0"/>
              <a:t>مواردی</a:t>
            </a:r>
            <a:r>
              <a:rPr lang="fa-IR" dirty="0" smtClean="0"/>
              <a:t> ذکر گردید(57).</a:t>
            </a:r>
            <a:endParaRPr lang="en-US" dirty="0" smtClean="0"/>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87</a:t>
            </a:fld>
            <a:endParaRPr lang="fa-IR"/>
          </a:p>
        </p:txBody>
      </p:sp>
    </p:spTree>
    <p:extLst>
      <p:ext uri="{BB962C8B-B14F-4D97-AF65-F5344CB8AC3E}">
        <p14:creationId xmlns:p14="http://schemas.microsoft.com/office/powerpoint/2010/main" val="2044111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0" i="0" u="none" strike="noStrike" kern="1200" baseline="0" dirty="0" smtClean="0">
                <a:solidFill>
                  <a:schemeClr val="tx1"/>
                </a:solidFill>
                <a:latin typeface="+mn-lt"/>
                <a:ea typeface="+mn-ea"/>
                <a:cs typeface="+mn-cs"/>
              </a:rPr>
              <a:t>• </a:t>
            </a:r>
            <a:r>
              <a:rPr lang="fa-IR" sz="1200" b="1" i="0" u="none" strike="noStrike" kern="1200" baseline="0" dirty="0" smtClean="0">
                <a:solidFill>
                  <a:schemeClr val="tx1"/>
                </a:solidFill>
                <a:latin typeface="+mn-lt"/>
                <a:ea typeface="+mn-ea"/>
                <a:cs typeface="+mn-cs"/>
              </a:rPr>
              <a:t>حل مشکل کمبود فضای بایگانی</a:t>
            </a:r>
          </a:p>
          <a:p>
            <a:r>
              <a:rPr lang="fa-IR" sz="1200" b="0" i="0" u="none" strike="noStrike" kern="1200" baseline="0" dirty="0" smtClean="0">
                <a:solidFill>
                  <a:schemeClr val="tx1"/>
                </a:solidFill>
                <a:latin typeface="+mn-lt"/>
                <a:ea typeface="+mn-ea"/>
                <a:cs typeface="+mn-cs"/>
              </a:rPr>
              <a:t>• </a:t>
            </a:r>
            <a:r>
              <a:rPr lang="fa-IR" sz="1200" b="1" i="0" u="none" strike="noStrike" kern="1200" baseline="0" dirty="0" smtClean="0">
                <a:solidFill>
                  <a:schemeClr val="tx1"/>
                </a:solidFill>
                <a:latin typeface="+mn-lt"/>
                <a:ea typeface="+mn-ea"/>
                <a:cs typeface="+mn-cs"/>
              </a:rPr>
              <a:t>تسهیل در بازیابی و دسترسی به </a:t>
            </a:r>
            <a:r>
              <a:rPr lang="fa-IR" sz="1200" b="1" i="0" u="none" strike="noStrike" kern="1200" baseline="0" dirty="0" err="1" smtClean="0">
                <a:solidFill>
                  <a:schemeClr val="tx1"/>
                </a:solidFill>
                <a:latin typeface="+mn-lt"/>
                <a:ea typeface="+mn-ea"/>
                <a:cs typeface="+mn-cs"/>
              </a:rPr>
              <a:t>مدارك</a:t>
            </a:r>
            <a:r>
              <a:rPr lang="fa-IR" sz="1200" b="1" i="0" u="none" strike="noStrike" kern="1200" baseline="0" dirty="0" smtClean="0">
                <a:solidFill>
                  <a:schemeClr val="tx1"/>
                </a:solidFill>
                <a:latin typeface="+mn-lt"/>
                <a:ea typeface="+mn-ea"/>
                <a:cs typeface="+mn-cs"/>
              </a:rPr>
              <a:t> پزشکی</a:t>
            </a:r>
          </a:p>
          <a:p>
            <a:r>
              <a:rPr lang="fa-IR" sz="1200" b="0" i="0" u="none" strike="noStrike" kern="1200" baseline="0" dirty="0" smtClean="0">
                <a:solidFill>
                  <a:schemeClr val="tx1"/>
                </a:solidFill>
                <a:latin typeface="+mn-lt"/>
                <a:ea typeface="+mn-ea"/>
                <a:cs typeface="+mn-cs"/>
              </a:rPr>
              <a:t>• </a:t>
            </a:r>
            <a:r>
              <a:rPr lang="fa-IR" sz="1200" b="1" i="0" u="none" strike="noStrike" kern="1200" baseline="0" dirty="0" smtClean="0">
                <a:solidFill>
                  <a:schemeClr val="tx1"/>
                </a:solidFill>
                <a:latin typeface="+mn-lt"/>
                <a:ea typeface="+mn-ea"/>
                <a:cs typeface="+mn-cs"/>
              </a:rPr>
              <a:t>صرفه جویی در نیروی انسانی و تجهیزات بایگانی</a:t>
            </a:r>
          </a:p>
          <a:p>
            <a:r>
              <a:rPr lang="fa-IR" sz="1200" b="0" i="0" u="none" strike="noStrike" kern="1200" baseline="0" dirty="0" smtClean="0">
                <a:solidFill>
                  <a:schemeClr val="tx1"/>
                </a:solidFill>
                <a:latin typeface="+mn-lt"/>
                <a:ea typeface="+mn-ea"/>
                <a:cs typeface="+mn-cs"/>
              </a:rPr>
              <a:t>• </a:t>
            </a:r>
            <a:r>
              <a:rPr lang="fa-IR" sz="1200" b="1" i="0" u="none" strike="noStrike" kern="1200" baseline="0" dirty="0" smtClean="0">
                <a:solidFill>
                  <a:schemeClr val="tx1"/>
                </a:solidFill>
                <a:latin typeface="+mn-lt"/>
                <a:ea typeface="+mn-ea"/>
                <a:cs typeface="+mn-cs"/>
              </a:rPr>
              <a:t>ایجاد محیط کاری بهتر و افزایش رضایت شغلی کارکنان بخش</a:t>
            </a:r>
          </a:p>
          <a:p>
            <a:r>
              <a:rPr lang="fa-IR" sz="1200" b="1" i="0" u="none" strike="noStrike" kern="1200" baseline="0" dirty="0" err="1" smtClean="0">
                <a:solidFill>
                  <a:schemeClr val="tx1"/>
                </a:solidFill>
                <a:latin typeface="+mn-lt"/>
                <a:ea typeface="+mn-ea"/>
                <a:cs typeface="+mn-cs"/>
              </a:rPr>
              <a:t>مدارك</a:t>
            </a:r>
            <a:r>
              <a:rPr lang="fa-IR" sz="1200" b="1" i="0" u="none" strike="noStrike" kern="1200" baseline="0" dirty="0" smtClean="0">
                <a:solidFill>
                  <a:schemeClr val="tx1"/>
                </a:solidFill>
                <a:latin typeface="+mn-lt"/>
                <a:ea typeface="+mn-ea"/>
                <a:cs typeface="+mn-cs"/>
              </a:rPr>
              <a:t> پزشکی</a:t>
            </a:r>
          </a:p>
          <a:p>
            <a:r>
              <a:rPr lang="fa-IR" sz="1200" b="0" i="0" u="none" strike="noStrike" kern="1200" baseline="0" dirty="0" smtClean="0">
                <a:solidFill>
                  <a:schemeClr val="tx1"/>
                </a:solidFill>
                <a:latin typeface="+mn-lt"/>
                <a:ea typeface="+mn-ea"/>
                <a:cs typeface="+mn-cs"/>
              </a:rPr>
              <a:t>• </a:t>
            </a:r>
            <a:r>
              <a:rPr lang="fa-IR" sz="1200" b="1" i="0" u="none" strike="noStrike" kern="1200" baseline="0" dirty="0" smtClean="0">
                <a:solidFill>
                  <a:schemeClr val="tx1"/>
                </a:solidFill>
                <a:latin typeface="+mn-lt"/>
                <a:ea typeface="+mn-ea"/>
                <a:cs typeface="+mn-cs"/>
              </a:rPr>
              <a:t>امکان تهیه گزارشات مختلف برای اهداف پژوهشی، آماری و ....</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89</a:t>
            </a:fld>
            <a:endParaRPr lang="fa-IR"/>
          </a:p>
        </p:txBody>
      </p:sp>
    </p:spTree>
    <p:extLst>
      <p:ext uri="{BB962C8B-B14F-4D97-AF65-F5344CB8AC3E}">
        <p14:creationId xmlns:p14="http://schemas.microsoft.com/office/powerpoint/2010/main" val="3410406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بھترین رویكرد براي رفع مشكلات مربوط به نگھداري مدارك پزشكي در ایران برنامھ ریزي جھت ایجاد مدارك پزشكي الكترونیك بھ جاي پرونده كاغذي در بیمارستان ھاي كشوراست</a:t>
            </a: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95</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96</a:t>
            </a:fld>
            <a:endParaRPr lang="fa-IR"/>
          </a:p>
        </p:txBody>
      </p:sp>
    </p:spTree>
    <p:extLst>
      <p:ext uri="{BB962C8B-B14F-4D97-AF65-F5344CB8AC3E}">
        <p14:creationId xmlns:p14="http://schemas.microsoft.com/office/powerpoint/2010/main" val="117383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kern="1200" dirty="0" smtClean="0">
                <a:solidFill>
                  <a:schemeClr val="tx1"/>
                </a:solidFill>
                <a:latin typeface="+mn-lt"/>
                <a:ea typeface="+mn-ea"/>
                <a:cs typeface="+mn-cs"/>
              </a:rPr>
              <a:t>). مدت زمان نگهداری اطلاعات سلامت هم از عوامل داخلی و هم از عوامل خارجی تاثیر میپذیرد. قوانین و مقررات ویژه الزامات خاصی را برای نگهداری مدارک تدارک دیده اند. توانایی یک ارائه دهنده مراقبت سلامت برای برآورده نمودن نیازهای مراقبت مستمر بیمار، آموزش، تحقیقات، و دفاع از عملکرد حرفه ای بر مدت زمانی که اطلاعات سلامت نگهداری خواهند شد تاثیر میگذارد. به علاوه، محدودیتهای محل ذخیره سازی، تکنولوژیهای جدید، و همچنین مسائل مالی در رسیدن به یک تصمیم در باره این موضوع نقش ایفا میکنند(7). </a:t>
            </a:r>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6</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fa-IR" sz="1200" kern="1200" dirty="0" smtClean="0">
                <a:solidFill>
                  <a:schemeClr val="tx1"/>
                </a:solidFill>
                <a:latin typeface="+mn-lt"/>
                <a:ea typeface="+mn-ea"/>
                <a:cs typeface="+mn-cs"/>
              </a:rPr>
              <a:t>در بعضی موارد نیز الزامات موجود با هم تطابق ندارند مثلا در قسمتي از دستورالعمل ارزشیابی بیمارستانها آمده است:"پرونده مجروحین جنگی، بیماران مبتلا به سوختگی، بیماران قلبی و بیماران اعصاب و روان باید حداقل به مدت 25 سال در بایگانی فعال نگهداری شوند"(21). ولی در دستورالعمل امحای سازمان اسناد ملی به جز برای پرونده های کاتاراکتی(آن هم بدون ذکر استثنائات)، و پرونده های زایمان طبیعی و سزارین، هیچ استثنای دیگری در مورد نوع بیماری ها قائل نشده است و فقط نوع مراجعه را (بستری، سرپایی یا اورژانسی) را تفکیک کرده است(22). </a:t>
            </a:r>
            <a:endParaRPr lang="en-US" sz="1200" kern="1200" dirty="0" smtClean="0">
              <a:solidFill>
                <a:schemeClr val="tx1"/>
              </a:solidFill>
              <a:latin typeface="+mn-lt"/>
              <a:ea typeface="+mn-ea"/>
              <a:cs typeface="+mn-cs"/>
            </a:endParaRPr>
          </a:p>
          <a:p>
            <a:pPr rtl="1"/>
            <a:r>
              <a:rPr lang="en-US" sz="1200" kern="1200" dirty="0" smtClean="0">
                <a:solidFill>
                  <a:schemeClr val="tx1"/>
                </a:solidFill>
                <a:latin typeface="+mn-lt"/>
                <a:ea typeface="+mn-ea"/>
                <a:cs typeface="+mn-cs"/>
              </a:rPr>
              <a:t> </a:t>
            </a:r>
            <a:r>
              <a:rPr lang="fa-IR" sz="1200" kern="1200" dirty="0" smtClean="0">
                <a:solidFill>
                  <a:schemeClr val="tx1"/>
                </a:solidFill>
                <a:latin typeface="+mn-lt"/>
                <a:ea typeface="+mn-ea"/>
                <a:cs typeface="+mn-cs"/>
              </a:rPr>
              <a:t>در عین حال ابهامات موجود در دستورالعمل ارزشیابی نیز زیاد هستند مثلا : (1) آیا منظور هر نوع سوختگی با هر درجه و هر سطح در گیر است یا درجه و سطح خاصی از سوختگی مد نظر است؟ (2) در مورد بیماران قلبی ملاک تشخیص این بیماریها کدامند؟ آیا یک تاکی کاردی ساده نیز بیماری قلبی محسوب میشود یا مثلا فصول یا رده های خاصی از  </a:t>
            </a:r>
            <a:r>
              <a:rPr lang="en-US" sz="1200" kern="1200" dirty="0" smtClean="0">
                <a:solidFill>
                  <a:schemeClr val="tx1"/>
                </a:solidFill>
                <a:latin typeface="+mn-lt"/>
                <a:ea typeface="+mn-ea"/>
                <a:cs typeface="+mn-cs"/>
              </a:rPr>
              <a:t>ICD 10  </a:t>
            </a:r>
            <a:r>
              <a:rPr lang="fa-IR" sz="1200" kern="1200" dirty="0" smtClean="0">
                <a:solidFill>
                  <a:schemeClr val="tx1"/>
                </a:solidFill>
                <a:latin typeface="+mn-lt"/>
                <a:ea typeface="+mn-ea"/>
                <a:cs typeface="+mn-cs"/>
              </a:rPr>
              <a:t>(دهمین ویرایش طبقه بندی بین المللی بیماریها) هستند ؟ (3) آیا منظور از عبارت "اعصاب و روان" در دستورالعمل ارزشیابی به معنی نگهداری بیماریهای سیستم عصبی و بیماریهای روانی است یا فقط منظور بیماریهای روانی است ؟ در مورد بیماران روانی هم وضع پیچیده تر است چراکه در ابتدا باید تعریف مشخصی از این بیماریها داشت و...</a:t>
            </a:r>
            <a:endParaRPr lang="en-US" sz="1200" kern="1200" dirty="0" smtClean="0">
              <a:solidFill>
                <a:schemeClr val="tx1"/>
              </a:solidFill>
              <a:latin typeface="+mn-lt"/>
              <a:ea typeface="+mn-ea"/>
              <a:cs typeface="+mn-cs"/>
            </a:endParaRPr>
          </a:p>
          <a:p>
            <a:pPr rtl="1"/>
            <a:r>
              <a:rPr lang="fa-IR" sz="1200" kern="1200" dirty="0" smtClean="0">
                <a:solidFill>
                  <a:schemeClr val="tx1"/>
                </a:solidFill>
                <a:latin typeface="+mn-lt"/>
                <a:ea typeface="+mn-ea"/>
                <a:cs typeface="+mn-cs"/>
              </a:rPr>
              <a:t>نکته دیگری که بلافاصله به ذهن خطور میکند این است که آیا در مورد بیماران سرطانی ، بیماران مبتلا به ایدز ، بیماران پیوندی و .. که ممکن است تا آخر عمر درگیر بیماریشان باشند دستورالعمل خاصی لازم نیست؟ آیا برای کودکان و نیز کسانی که دچار ناتوانی و عقب افتادگی های ذهنی هستند به قوانین جداگانه ای نیاز نداریم؟ یا در مورد پرونده های زایمانی (وابسته به نوع زایمان، نتیجه زایمان ، یا بروز مشکلات حین زایمان ) باید چگونه رفتار کنیم؟ در مورد پرونده های فوتی باید تابع چه قوانینی باشیم؟ در کشور انگلستان در رابطه با تمام موارد فوق دستورالعملهای صریح وجود دارد.</a:t>
            </a:r>
            <a:endParaRPr lang="en-US" sz="1200" kern="1200" dirty="0" smtClean="0">
              <a:solidFill>
                <a:schemeClr val="tx1"/>
              </a:solidFill>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8</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SA" sz="1200" kern="1200" dirty="0" smtClean="0">
                <a:solidFill>
                  <a:schemeClr val="tx1"/>
                </a:solidFill>
                <a:latin typeface="+mn-lt"/>
                <a:ea typeface="+mn-ea"/>
                <a:cs typeface="+mn-cs"/>
              </a:rPr>
              <a:t>سازمان اسناد ملي ايران از تاريخ 1381 از سازمان مديريت و برنامه ريزي كشور منتزع و با كتابخانه ملي جمهوري  اسلامي ايران ادغام، و عنوان آن به « سازمان اسناد و كتابخانه ملي جمهوري اسلامي ايران » تغيير یافت</a:t>
            </a:r>
            <a:endParaRPr lang="en-US" sz="1200" kern="1200" dirty="0" smtClean="0">
              <a:solidFill>
                <a:schemeClr val="tx1"/>
              </a:solidFill>
              <a:latin typeface="+mn-lt"/>
              <a:ea typeface="+mn-ea"/>
              <a:cs typeface="+mn-cs"/>
            </a:endParaRPr>
          </a:p>
          <a:p>
            <a:pPr rtl="1"/>
            <a:r>
              <a:rPr lang="ar-SA" sz="1200" kern="1200" dirty="0" smtClean="0">
                <a:solidFill>
                  <a:schemeClr val="tx1"/>
                </a:solidFill>
                <a:latin typeface="+mn-lt"/>
                <a:ea typeface="+mn-ea"/>
                <a:cs typeface="+mn-cs"/>
              </a:rPr>
              <a:t>همچنین در تبصره 1 این تصویبنامه امده است: سازمان اسناد و كتابخانه ملي جمهوري اسلامي ايران مي تواند وظايف اجرايي سازمان اسناد ملي ايران در زمينه فروش و امحاء اوراق و اسناد زائد را به دستگاههاي اجرايي واگذار نمايد.</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10</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11</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b="1" dirty="0" smtClean="0"/>
              <a:t>تبصره2 : </a:t>
            </a:r>
            <a:r>
              <a:rPr lang="ar-SA" dirty="0" smtClean="0"/>
              <a:t>منظور از </a:t>
            </a:r>
            <a:r>
              <a:rPr lang="ar-SA" u="sng" dirty="0" smtClean="0"/>
              <a:t>جداول زماني</a:t>
            </a:r>
            <a:r>
              <a:rPr lang="ar-SA" dirty="0" smtClean="0"/>
              <a:t> در اين آئين نامه، جدولهايي است كه برحسب مشخصات رديفهاي اسناد راكد، مواعد معيني براي امحاي آنها تعيين شده باشد.</a:t>
            </a:r>
            <a:endParaRPr lang="en-US" dirty="0" smtClean="0"/>
          </a:p>
          <a:p>
            <a:r>
              <a:rPr lang="ar-SA" b="1" dirty="0" smtClean="0"/>
              <a:t>ماده 2 </a:t>
            </a:r>
            <a:r>
              <a:rPr lang="fa-IR" b="1" dirty="0" smtClean="0"/>
              <a:t>: </a:t>
            </a:r>
            <a:r>
              <a:rPr lang="ar-SA" dirty="0" smtClean="0"/>
              <a:t>اوراق زائد عبارت است از هرگونه اوراق و نسخه هاي اضافي و مجلدات چاپي و نشريه و جزوه و مانند آنها و همچنين اسناد و اوراق راكد كه با رعايت مفاد قانون تأسيس سازمان اسناد ملي ايران و مقررات اين آئين نامه، ارزش نگهداري نداشته باشد.</a:t>
            </a:r>
            <a:endParaRPr lang="en-US" dirty="0" smtClean="0"/>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14</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1"/>
            <a:r>
              <a:rPr lang="fa-IR" sz="1200" kern="1200" dirty="0" smtClean="0">
                <a:solidFill>
                  <a:schemeClr val="tx1"/>
                </a:solidFill>
                <a:latin typeface="+mn-lt"/>
                <a:ea typeface="+mn-ea"/>
                <a:cs typeface="+mn-cs"/>
              </a:rPr>
              <a:t>مدیران و مسئولین مدارک پزشکی بیمارستانها از قوانین و دستورالعملهای موجود اطلاع کافی ندارند یا در صورت داشتن اطلاع، توجه کافی به آنها ندارند.</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فعالیت حوزه های ستادی دانشگاهها در تهیه راهنما و تدوین خط مشی و رویه های استاندارد کافی نبوده است.</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انجمن علمی مدارک پزشکی ایران در تمام مدت فعالیت نسبت به این امر مهم، راهنما و پیشنهادی منتشر ننموده است.</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حوزه های مسئول در وزارت بهداشت جهت تکمیل، اصلاح، به روز رسانی و اطلاع رسانی مناسب جداول نگهداری مدارک پزشکی، اقدامی موثری انجام نداده اند.</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 رویه های ابلاغ شده سازمان اسناد ملی برای نگهداری و امحای  مدارک، غیر شفاف و پیچیده بوده که پیامد آن رفتار غیر قانونی توسط بعضی بیمارستانها بوده است.</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اقدامات دفاتر حقوقی دانشگاهها نیز در اطلاع رسانی مناسب و شفاف سازی قوانین به اندازه کافی موثر نبوده است.</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اعمال مجازات برای امحای غیر قانونی مدارک  ضعیف بوده  و بطور عملی موارد امحای غیر قانونی مورد پیگرد قانونی قرار نگرفته است.</a:t>
            </a:r>
            <a:endParaRPr lang="en-US" sz="1200" kern="1200" dirty="0" smtClean="0">
              <a:solidFill>
                <a:schemeClr val="tx1"/>
              </a:solidFill>
              <a:latin typeface="+mn-lt"/>
              <a:ea typeface="+mn-ea"/>
              <a:cs typeface="+mn-cs"/>
            </a:endParaRPr>
          </a:p>
          <a:p>
            <a:pPr lvl="0" rtl="1"/>
            <a:r>
              <a:rPr lang="fa-IR" sz="1200" kern="1200" dirty="0" smtClean="0">
                <a:solidFill>
                  <a:schemeClr val="tx1"/>
                </a:solidFill>
                <a:latin typeface="+mn-lt"/>
                <a:ea typeface="+mn-ea"/>
                <a:cs typeface="+mn-cs"/>
              </a:rPr>
              <a:t>هیچ سازمان مشخصی برای بازرسی, نظارت و ارائه راهنمایی های لازمه در خصوص نگهداری و امحای مدارک مشخص نگردیده است یا اگر مشخص شده اقدام موثری انجام نداده است.</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610C5C-F168-463E-8A79-6EECF21A0A0F}" type="slidenum">
              <a:rPr lang="fa-IR" smtClean="0"/>
              <a:pPr/>
              <a:t>16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273A5C-DE4B-424C-B980-FA75322ECE1C}" type="datetimeFigureOut">
              <a:rPr lang="fa-IR" smtClean="0"/>
              <a:pPr/>
              <a:t>10/01/1473</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81FF5BB-F180-4EAA-B1D7-6C2D850C66F9}"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D81FF5BB-F180-4EAA-B1D7-6C2D850C66F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D81FF5BB-F180-4EAA-B1D7-6C2D850C66F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D81FF5BB-F180-4EAA-B1D7-6C2D850C66F9}"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D81FF5BB-F180-4EAA-B1D7-6C2D850C66F9}"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D81FF5BB-F180-4EAA-B1D7-6C2D850C66F9}"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D81FF5BB-F180-4EAA-B1D7-6C2D850C66F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D81FF5BB-F180-4EAA-B1D7-6C2D850C66F9}"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273A5C-DE4B-424C-B980-FA75322ECE1C}" type="datetimeFigureOut">
              <a:rPr lang="fa-IR" smtClean="0"/>
              <a:pPr/>
              <a:t>10/01/1473</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D81FF5BB-F180-4EAA-B1D7-6C2D850C66F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0273A5C-DE4B-424C-B980-FA75322ECE1C}" type="datetimeFigureOut">
              <a:rPr lang="fa-IR" smtClean="0"/>
              <a:pPr/>
              <a:t>10/01/1473</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D81FF5BB-F180-4EAA-B1D7-6C2D850C66F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273A5C-DE4B-424C-B980-FA75322ECE1C}" type="datetimeFigureOut">
              <a:rPr lang="fa-IR" smtClean="0"/>
              <a:pPr/>
              <a:t>10/01/1473</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81FF5BB-F180-4EAA-B1D7-6C2D850C66F9}"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273A5C-DE4B-424C-B980-FA75322ECE1C}" type="datetimeFigureOut">
              <a:rPr lang="fa-IR" smtClean="0"/>
              <a:pPr/>
              <a:t>10/01/1473</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1FF5BB-F180-4EAA-B1D7-6C2D850C66F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link/zayeman/02.docx" TargetMode="External"/><Relationship Id="rId2" Type="http://schemas.openxmlformats.org/officeDocument/2006/relationships/hyperlink" Target="link/zayeman/03.JPG" TargetMode="External"/><Relationship Id="rId1" Type="http://schemas.openxmlformats.org/officeDocument/2006/relationships/slideLayout" Target="../slideLayouts/slideLayout2.xml"/><Relationship Id="rId6" Type="http://schemas.openxmlformats.org/officeDocument/2006/relationships/hyperlink" Target="link/zayeman/01.pdf" TargetMode="External"/><Relationship Id="rId5" Type="http://schemas.openxmlformats.org/officeDocument/2006/relationships/hyperlink" Target="link/zayeman/05.JPG" TargetMode="External"/><Relationship Id="rId4" Type="http://schemas.openxmlformats.org/officeDocument/2006/relationships/hyperlink" Target="link/zayeman/04.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link/&#1602;&#1608;&#1575;&#1606;&#1740;&#1606;%5b1%5d&#1608;%20&#1606;&#1575;&#1605;&#1607;%20&#1607;&#1575;%20&#1602;&#1583;&#1610;&#1605;&#1610;%20.doc" TargetMode="External"/><Relationship Id="rId7" Type="http://schemas.openxmlformats.org/officeDocument/2006/relationships/hyperlink" Target="link/emha2&#1605;&#1580;&#1608;&#1586;&#1607;&#1575;&#1610;%20&#1580;&#1583;&#1610;&#1583;-19%20&#1605;&#1608;&#1585;&#158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link/&#1603;&#1604;%20&#1605;&#1580;&#1608;&#1586;&#1607;&#1575;.docx" TargetMode="External"/><Relationship Id="rId5" Type="http://schemas.openxmlformats.org/officeDocument/2006/relationships/hyperlink" Target="link/ZAYEMAN.JPG" TargetMode="External"/><Relationship Id="rId4" Type="http://schemas.openxmlformats.org/officeDocument/2006/relationships/hyperlink" Target="link/mojavez_emha_ghalbi_amar.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link/emha_dastorolamalhormozga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link/&#1575;&#1587;&#1578;&#1579;&#1606;&#1575;&#1574;&#1575;&#1578;%20&#1606;&#1711;&#1607;&#1583;&#1575;&#1585;&#1610;%20&#1575;&#1606;&#1711;&#1604;&#1610;&#1587;%20&#1608;%20&#1575;&#1587;&#1578;&#1585;&#1575;&#1604;&#1610;&#1575;%20&#1608;%20&#1575;&#1610;&#1585;&#1575;&#1606;.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link/&#1575;&#1587;&#1578;&#1579;&#1606;&#1575;&#1574;&#1575;&#1578;%20&#1606;&#1711;&#1607;&#1583;&#1575;&#1585;&#1610;%20&#1575;&#1606;&#1711;&#1604;&#1610;&#1587;%20&#1608;%20&#1575;&#1587;&#1578;&#1585;&#1575;&#1604;&#1610;&#1575;%20&#1608;%20&#1575;&#1610;&#1585;&#1575;&#1606;.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link/&#1603;&#1604;%20&#1605;&#1580;&#1608;&#1586;&#1607;&#1575;.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link/emha2&#1605;&#1580;&#1608;&#1586;&#1607;&#1575;&#1610;%20&#1580;&#1583;&#1610;&#1583;-19%20&#1605;&#1608;&#1585;&#1583;.pdf" TargetMode="External"/><Relationship Id="rId4" Type="http://schemas.openxmlformats.org/officeDocument/2006/relationships/hyperlink" Target="link/emha_dastorolamalhormozgan.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link/fehres_oragh_daraye_mojavez.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link/soratjalase_oragh_emha.pdf" TargetMode="External"/><Relationship Id="rId4" Type="http://schemas.openxmlformats.org/officeDocument/2006/relationships/hyperlink" Target="link/akhz_mojavez_lazem.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642918"/>
            <a:ext cx="8572560" cy="2571767"/>
          </a:xfrm>
          <a:solidFill>
            <a:schemeClr val="accent2">
              <a:lumMod val="20000"/>
              <a:lumOff val="80000"/>
            </a:schemeClr>
          </a:solidFill>
        </p:spPr>
        <p:txBody>
          <a:bodyPr>
            <a:normAutofit/>
          </a:bodyPr>
          <a:lstStyle/>
          <a:p>
            <a:pPr algn="ctr" rtl="0"/>
            <a:r>
              <a:rPr lang="fa-IR" sz="3200" dirty="0" smtClean="0"/>
              <a:t/>
            </a:r>
            <a:br>
              <a:rPr lang="fa-IR" sz="3200" dirty="0" smtClean="0"/>
            </a:br>
            <a:r>
              <a:rPr lang="fa-IR" sz="3200" dirty="0" smtClean="0"/>
              <a:t> قوانين و رويه هاي نگهداری و امحای مدارک پزشكي</a:t>
            </a:r>
            <a:br>
              <a:rPr lang="fa-IR" sz="3200" dirty="0" smtClean="0"/>
            </a:br>
            <a:r>
              <a:rPr lang="fa-IR" sz="3200" b="1" dirty="0" smtClean="0"/>
              <a:t/>
            </a:r>
            <a:br>
              <a:rPr lang="fa-IR" sz="3200" b="1" dirty="0" smtClean="0"/>
            </a:br>
            <a:r>
              <a:rPr lang="en-US" sz="3100" b="0" dirty="0" smtClean="0">
                <a:latin typeface="Times New Roman" pitchFamily="18" charset="0"/>
                <a:cs typeface="Times New Roman" pitchFamily="18" charset="0"/>
              </a:rPr>
              <a:t>laws and procedures pertaining to</a:t>
            </a:r>
            <a:r>
              <a:rPr lang="fa-IR" sz="3100" dirty="0" smtClean="0">
                <a:latin typeface="Times New Roman" pitchFamily="18" charset="0"/>
                <a:cs typeface="Times New Roman" pitchFamily="18" charset="0"/>
              </a:rPr>
              <a:t/>
            </a:r>
            <a:br>
              <a:rPr lang="fa-IR"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retention and destruction of medical records </a:t>
            </a:r>
            <a:r>
              <a:rPr lang="fa-IR" sz="3100" b="1" dirty="0" smtClean="0">
                <a:latin typeface="Times New Roman" pitchFamily="18" charset="0"/>
                <a:cs typeface="Times New Roman" pitchFamily="18" charset="0"/>
              </a:rPr>
              <a:t> </a:t>
            </a:r>
            <a:endParaRPr lang="fa-IR" sz="3100"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3571876"/>
            <a:ext cx="7772400" cy="1714512"/>
          </a:xfrm>
        </p:spPr>
        <p:txBody>
          <a:bodyPr>
            <a:normAutofit/>
          </a:bodyPr>
          <a:lstStyle/>
          <a:p>
            <a:pPr algn="ctr"/>
            <a:r>
              <a:rPr lang="fa-IR" sz="2400" b="1" dirty="0" smtClean="0">
                <a:cs typeface="+mj-cs"/>
              </a:rPr>
              <a:t>معاونت درمان دانشگاه علوم پزشكي اصفهان</a:t>
            </a:r>
          </a:p>
          <a:p>
            <a:pPr algn="ctr"/>
            <a:r>
              <a:rPr lang="fa-IR" sz="2400" b="1" dirty="0" smtClean="0">
                <a:cs typeface="+mj-cs"/>
              </a:rPr>
              <a:t>مردادماه 96</a:t>
            </a:r>
            <a:endParaRPr lang="en-US" sz="2400" dirty="0"/>
          </a:p>
          <a:p>
            <a:pPr algn="ctr"/>
            <a:r>
              <a:rPr lang="fa-IR" sz="2400" b="1" dirty="0" smtClean="0"/>
              <a:t>ارائه دهنده : </a:t>
            </a:r>
            <a:r>
              <a:rPr lang="ar-SA" sz="2400" b="1" dirty="0" smtClean="0"/>
              <a:t>محمدرضا حبیبی</a:t>
            </a:r>
            <a:r>
              <a:rPr lang="fa-IR" sz="2400" b="1" dirty="0" smtClean="0"/>
              <a:t> </a:t>
            </a:r>
            <a:endParaRPr lang="en-US" sz="2400" dirty="0"/>
          </a:p>
          <a:p>
            <a:endParaRPr lang="fa-IR" sz="4300" dirty="0"/>
          </a:p>
        </p:txBody>
      </p:sp>
      <p:pic>
        <p:nvPicPr>
          <p:cNvPr id="4" name="Picture 2050" descr="85800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ar-SA" b="1" dirty="0" smtClean="0">
                <a:cs typeface="B Nazanin" pitchFamily="2" charset="-78"/>
              </a:rPr>
              <a:t>سازمان اسناد ملی ایران در سال 1349 تاسیس گردید برای روشن شدن حوزه عملکرد و شرح وظایف این سازمان  در ذیل عینا مواد و تبصره هایی از قانون تأسيس سازمان اسناد ملي ايران مصوب 17/2/1349 آورده شده است:</a:t>
            </a:r>
            <a:endParaRPr lang="en-US" b="1" dirty="0" smtClean="0">
              <a:cs typeface="B Nazanin" pitchFamily="2" charset="-78"/>
            </a:endParaRPr>
          </a:p>
          <a:p>
            <a:pPr algn="justLow">
              <a:buNone/>
            </a:pPr>
            <a:r>
              <a:rPr lang="ar-SA" b="1" dirty="0" smtClean="0">
                <a:cs typeface="B Nazanin" pitchFamily="2" charset="-78"/>
              </a:rPr>
              <a:t>ماده اول </a:t>
            </a:r>
            <a:r>
              <a:rPr lang="fa-IR" b="1" dirty="0" smtClean="0">
                <a:cs typeface="B Nazanin" pitchFamily="2" charset="-78"/>
              </a:rPr>
              <a:t>: </a:t>
            </a:r>
            <a:r>
              <a:rPr lang="ar-SA" b="1" dirty="0" smtClean="0">
                <a:solidFill>
                  <a:srgbClr val="C00000"/>
                </a:solidFill>
                <a:cs typeface="B Nazanin" pitchFamily="2" charset="-78"/>
              </a:rPr>
              <a:t>به منظور جمع آوري و حفظ اسناد ملي ايران </a:t>
            </a:r>
            <a:r>
              <a:rPr lang="ar-SA" b="1" dirty="0" smtClean="0">
                <a:cs typeface="B Nazanin" pitchFamily="2" charset="-78"/>
              </a:rPr>
              <a:t>در سازمان واحد </a:t>
            </a:r>
            <a:endParaRPr lang="fa-IR" b="1" dirty="0" smtClean="0">
              <a:cs typeface="B Nazanin" pitchFamily="2" charset="-78"/>
            </a:endParaRPr>
          </a:p>
          <a:p>
            <a:pPr algn="justLow">
              <a:buNone/>
            </a:pPr>
            <a:r>
              <a:rPr lang="ar-SA" b="1" dirty="0" smtClean="0">
                <a:cs typeface="B Nazanin" pitchFamily="2" charset="-78"/>
              </a:rPr>
              <a:t>و فراهم آوردن شرايط و امكانات مناسب براي دسترسي عموم به اين اسناد و</a:t>
            </a:r>
            <a:endParaRPr lang="fa-IR" b="1" dirty="0" smtClean="0">
              <a:cs typeface="B Nazanin" pitchFamily="2" charset="-78"/>
            </a:endParaRPr>
          </a:p>
          <a:p>
            <a:pPr algn="justLow">
              <a:buNone/>
            </a:pPr>
            <a:r>
              <a:rPr lang="ar-SA" b="1" dirty="0" smtClean="0">
                <a:cs typeface="B Nazanin" pitchFamily="2" charset="-78"/>
              </a:rPr>
              <a:t>همچنين </a:t>
            </a:r>
            <a:r>
              <a:rPr lang="ar-SA" b="1" dirty="0" smtClean="0">
                <a:solidFill>
                  <a:srgbClr val="C00000"/>
                </a:solidFill>
                <a:cs typeface="B Nazanin" pitchFamily="2" charset="-78"/>
              </a:rPr>
              <a:t>صرفه جويي در هزينه هاي اداري </a:t>
            </a:r>
            <a:r>
              <a:rPr lang="ar-SA" b="1" dirty="0" smtClean="0">
                <a:cs typeface="B Nazanin" pitchFamily="2" charset="-78"/>
              </a:rPr>
              <a:t>و استخدامي از طريق تمركز پرونده هاي راكد وزارتخانه ها و موسسات دولتي و وابسته به دولت و </a:t>
            </a:r>
            <a:r>
              <a:rPr lang="ar-SA" b="1" dirty="0" smtClean="0">
                <a:solidFill>
                  <a:srgbClr val="C00000"/>
                </a:solidFill>
                <a:cs typeface="B Nazanin" pitchFamily="2" charset="-78"/>
              </a:rPr>
              <a:t>امحاء اوراق زائد، </a:t>
            </a:r>
            <a:endParaRPr lang="fa-IR" b="1" dirty="0">
              <a:solidFill>
                <a:srgbClr val="C00000"/>
              </a:solidFill>
              <a:cs typeface="B Nazanin" pitchFamily="2" charset="-78"/>
            </a:endParaRPr>
          </a:p>
          <a:p>
            <a:pPr algn="justLow">
              <a:buNone/>
            </a:pPr>
            <a:r>
              <a:rPr lang="ar-SA" b="1" dirty="0" smtClean="0">
                <a:cs typeface="B Nazanin" pitchFamily="2" charset="-78"/>
              </a:rPr>
              <a:t>سازماني به نام سازمان اسناد ملي ايران وابسته به سازمان امور اداري و استخدامي كشور تأسيس مي گردد(22)</a:t>
            </a:r>
            <a:r>
              <a:rPr lang="en-US" b="1" dirty="0" smtClean="0">
                <a:cs typeface="B Nazanin" pitchFamily="2" charset="-78"/>
              </a:rPr>
              <a:t>.</a:t>
            </a:r>
          </a:p>
          <a:p>
            <a:endParaRPr lang="en-US" dirty="0"/>
          </a:p>
        </p:txBody>
      </p:sp>
      <p:sp>
        <p:nvSpPr>
          <p:cNvPr id="3" name="Title 2"/>
          <p:cNvSpPr>
            <a:spLocks noGrp="1"/>
          </p:cNvSpPr>
          <p:nvPr>
            <p:ph type="title"/>
          </p:nvPr>
        </p:nvSpPr>
        <p:spPr>
          <a:xfrm>
            <a:off x="395536" y="188640"/>
            <a:ext cx="8229600" cy="1143000"/>
          </a:xfrm>
        </p:spPr>
        <p:txBody>
          <a:bodyPr>
            <a:normAutofit fontScale="90000"/>
          </a:bodyPr>
          <a:lstStyle/>
          <a:p>
            <a:pPr algn="r"/>
            <a:r>
              <a:rPr lang="fa-IR" sz="3100" dirty="0" smtClean="0">
                <a:solidFill>
                  <a:srgbClr val="FF0000"/>
                </a:solidFill>
              </a:rPr>
              <a:t>مسئولیت تهیه جداول زمان بندی نگهداری مدارک و نظارت بر </a:t>
            </a:r>
            <a:r>
              <a:rPr lang="fa-IR" sz="3100" dirty="0" err="1" smtClean="0">
                <a:solidFill>
                  <a:srgbClr val="FF0000"/>
                </a:solidFill>
              </a:rPr>
              <a:t>امحا</a:t>
            </a: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r>
              <a:rPr lang="ar-SA" b="1" dirty="0" smtClean="0">
                <a:cs typeface="B Nazanin" pitchFamily="2" charset="-78"/>
              </a:rPr>
              <a:t>تبصره: اسناد مذكور در اين ماده شامل كليه اوراق، مراسلات، دفاتر، پرونده ها، عكسها، نقشه ها، كليشه ها، نمودارها، فيلمها، ميكروفيلمها، نوارهاي ضبط صوت و ساير اسنادي است كه در دستگاه دولت تهيه شده و يا به دستگاه دولت رسيده است و بطور مداوم يا غيرمداوم در تصرف دولت بوده و</a:t>
            </a:r>
            <a:endParaRPr lang="fa-IR" b="1" dirty="0" smtClean="0">
              <a:cs typeface="B Nazanin" pitchFamily="2" charset="-78"/>
            </a:endParaRPr>
          </a:p>
          <a:p>
            <a:pPr algn="justLow">
              <a:buNone/>
            </a:pPr>
            <a:r>
              <a:rPr lang="ar-SA" b="1" dirty="0" smtClean="0">
                <a:cs typeface="B Nazanin" pitchFamily="2" charset="-78"/>
              </a:rPr>
              <a:t> </a:t>
            </a:r>
            <a:endParaRPr lang="fa-IR" b="1" dirty="0" smtClean="0">
              <a:cs typeface="B Nazanin" pitchFamily="2" charset="-78"/>
            </a:endParaRPr>
          </a:p>
          <a:p>
            <a:pPr algn="justLow"/>
            <a:r>
              <a:rPr lang="ar-SA" b="1" dirty="0" smtClean="0">
                <a:cs typeface="B Nazanin" pitchFamily="2" charset="-78"/>
              </a:rPr>
              <a:t>از لحاظ اداري، مالي، اقتصادي، قضائي، سياسي، فرهنگي، علمي، فني و تاريخي به تشخيص سازمان اسناد ملي ايران، </a:t>
            </a:r>
            <a:r>
              <a:rPr lang="ar-SA" b="1" dirty="0" smtClean="0">
                <a:solidFill>
                  <a:srgbClr val="C00000"/>
                </a:solidFill>
                <a:cs typeface="B Nazanin" pitchFamily="2" charset="-78"/>
              </a:rPr>
              <a:t>ارزش نگهداري دائمي </a:t>
            </a:r>
            <a:r>
              <a:rPr lang="ar-SA" b="1" dirty="0" smtClean="0">
                <a:cs typeface="B Nazanin" pitchFamily="2" charset="-78"/>
              </a:rPr>
              <a:t>داشته باشند.</a:t>
            </a:r>
            <a:endParaRPr lang="en-US" b="1" dirty="0" smtClean="0">
              <a:cs typeface="B Nazanin" pitchFamily="2" charset="-78"/>
            </a:endParaRP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lnSpc>
                <a:spcPct val="150000"/>
              </a:lnSpc>
            </a:pPr>
            <a:r>
              <a:rPr lang="ar-SA" dirty="0" smtClean="0"/>
              <a:t> </a:t>
            </a:r>
            <a:r>
              <a:rPr lang="ar-SA" b="1" dirty="0" smtClean="0">
                <a:cs typeface="B Nazanin" pitchFamily="2" charset="-78"/>
              </a:rPr>
              <a:t>هرچند هدف اصلی از تشکیل این سازمان نگهداری از اوراقی است که دارای ارزش نگهداری دائمی میباشند ولی شناسایی و </a:t>
            </a:r>
            <a:r>
              <a:rPr lang="ar-SA" b="1" dirty="0" smtClean="0">
                <a:solidFill>
                  <a:srgbClr val="FF0000"/>
                </a:solidFill>
                <a:cs typeface="B Nazanin" pitchFamily="2" charset="-78"/>
              </a:rPr>
              <a:t>تعیین تکلیف اوراق زائد قابل امحا </a:t>
            </a:r>
            <a:r>
              <a:rPr lang="ar-SA" b="1" dirty="0" smtClean="0">
                <a:cs typeface="B Nazanin" pitchFamily="2" charset="-78"/>
              </a:rPr>
              <a:t>نیز بر عهده این سازمان میباشد </a:t>
            </a:r>
            <a:r>
              <a:rPr lang="fa-IR" b="1" dirty="0" smtClean="0">
                <a:cs typeface="B Nazanin" pitchFamily="2" charset="-78"/>
              </a:rPr>
              <a:t>.</a:t>
            </a:r>
            <a:endParaRPr lang="en-US" b="1" dirty="0">
              <a:cs typeface="B Nazanin" pitchFamily="2" charset="-78"/>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ar-SA" b="1" dirty="0" smtClean="0">
                <a:cs typeface="B Nazanin" pitchFamily="2" charset="-78"/>
              </a:rPr>
              <a:t>ماده پنجم </a:t>
            </a:r>
            <a:r>
              <a:rPr lang="fa-IR" b="1" dirty="0" smtClean="0">
                <a:cs typeface="B Nazanin" pitchFamily="2" charset="-78"/>
              </a:rPr>
              <a:t>: </a:t>
            </a:r>
            <a:r>
              <a:rPr lang="ar-SA" b="1" dirty="0" smtClean="0">
                <a:cs typeface="B Nazanin" pitchFamily="2" charset="-78"/>
              </a:rPr>
              <a:t>وظايف شورا به شرح زير است:</a:t>
            </a:r>
            <a:endParaRPr lang="en-US" b="1" dirty="0" smtClean="0">
              <a:cs typeface="B Nazanin" pitchFamily="2" charset="-78"/>
            </a:endParaRPr>
          </a:p>
          <a:p>
            <a:pPr marL="624078" lvl="0" indent="-514350" algn="justLow">
              <a:buFont typeface="+mj-lt"/>
              <a:buAutoNum type="arabicPeriod"/>
            </a:pPr>
            <a:r>
              <a:rPr lang="ar-SA" b="1" dirty="0" smtClean="0">
                <a:solidFill>
                  <a:srgbClr val="C00000"/>
                </a:solidFill>
                <a:cs typeface="B Nazanin" pitchFamily="2" charset="-78"/>
              </a:rPr>
              <a:t>تشخيص اوراق زائد قابل امحا و تصويب فهرست مشروح آنها </a:t>
            </a:r>
            <a:r>
              <a:rPr lang="ar-SA" b="1" dirty="0" smtClean="0">
                <a:cs typeface="B Nazanin" pitchFamily="2" charset="-78"/>
              </a:rPr>
              <a:t>كه قبلاً از طرف سازمان اسناد ملي و وزارتخانه يا موسسه دولتي ذيربط تهيه شده باشد.</a:t>
            </a:r>
            <a:endParaRPr lang="en-US" b="1" dirty="0" smtClean="0">
              <a:cs typeface="B Nazanin" pitchFamily="2" charset="-78"/>
            </a:endParaRPr>
          </a:p>
          <a:p>
            <a:pPr marL="624078" lvl="0" indent="-514350" algn="justLow">
              <a:buFont typeface="+mj-lt"/>
              <a:buAutoNum type="arabicPeriod"/>
            </a:pPr>
            <a:r>
              <a:rPr lang="ar-SA" b="1" dirty="0" smtClean="0">
                <a:cs typeface="B Nazanin" pitchFamily="2" charset="-78"/>
              </a:rPr>
              <a:t>تصويب آئين نامه هاي مربوط به نحوه بررسي و نقل و انتقال پروند ههاي راكد و اسناد ملي.</a:t>
            </a:r>
            <a:endParaRPr lang="en-US" b="1" dirty="0" smtClean="0">
              <a:cs typeface="B Nazanin" pitchFamily="2" charset="-78"/>
            </a:endParaRPr>
          </a:p>
          <a:p>
            <a:pPr marL="624078" lvl="0" indent="-514350" algn="justLow">
              <a:buFont typeface="+mj-lt"/>
              <a:buAutoNum type="arabicPeriod"/>
            </a:pPr>
            <a:r>
              <a:rPr lang="ar-SA" b="1" dirty="0" smtClean="0">
                <a:cs typeface="B Nazanin" pitchFamily="2" charset="-78"/>
              </a:rPr>
              <a:t>تصويب آئين نامه هاي مربوط به تنظيم و نگهداري اسناد ملي و گذاشتن آنها در دسترس عامه و همچنين مقررات مربوط به اسناد محرمانه و نحوه مراجعه به آنها.</a:t>
            </a:r>
            <a:endParaRPr lang="en-US" b="1" dirty="0" smtClean="0">
              <a:cs typeface="B Nazanin" pitchFamily="2" charset="-78"/>
            </a:endParaRPr>
          </a:p>
          <a:p>
            <a:pPr marL="624078" lvl="0" indent="-514350" algn="justLow">
              <a:buFont typeface="+mj-lt"/>
              <a:buAutoNum type="arabicPeriod"/>
            </a:pPr>
            <a:r>
              <a:rPr lang="ar-SA" b="1" dirty="0" smtClean="0">
                <a:cs typeface="B Nazanin" pitchFamily="2" charset="-78"/>
              </a:rPr>
              <a:t>تصويب مقررات و ضوابط و معيارهايي كه وز ارتخانه ها و موسسات وابسته به دولت بايد در تنظيم و ضبط و نگهداري پرونده ها و اسناد و مدارك رعايت كنند.</a:t>
            </a:r>
            <a:endParaRPr lang="en-US" b="1" dirty="0" smtClean="0">
              <a:cs typeface="B Nazanin" pitchFamily="2" charset="-78"/>
            </a:endParaRP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Low"/>
            <a:r>
              <a:rPr lang="ar-SA" b="1" dirty="0" smtClean="0">
                <a:cs typeface="B Nazanin" pitchFamily="2" charset="-78"/>
              </a:rPr>
              <a:t> مطابق با آئين نامه تشخيص اوراق زائد </a:t>
            </a:r>
            <a:r>
              <a:rPr lang="fa-IR" b="1" dirty="0" smtClean="0">
                <a:cs typeface="B Nazanin" pitchFamily="2" charset="-78"/>
              </a:rPr>
              <a:t>، </a:t>
            </a:r>
            <a:r>
              <a:rPr lang="ar-SA" b="1" dirty="0" smtClean="0">
                <a:solidFill>
                  <a:srgbClr val="FF0000"/>
                </a:solidFill>
                <a:cs typeface="B Nazanin" pitchFamily="2" charset="-78"/>
              </a:rPr>
              <a:t>وزارتخانه ها و مؤسسات دولتي </a:t>
            </a:r>
            <a:r>
              <a:rPr lang="ar-SA" b="1" dirty="0" smtClean="0">
                <a:cs typeface="B Nazanin" pitchFamily="2" charset="-78"/>
              </a:rPr>
              <a:t>و وابسته به دولت پس از ارزشیابی اسناد و اوراق خود، فهرستی از آنها  را به همراه جداول زمانی آنها به سازمان اسناد ملی ارسال نمایند</a:t>
            </a:r>
            <a:endParaRPr lang="fa-IR" b="1" dirty="0" smtClean="0">
              <a:cs typeface="B Nazanin" pitchFamily="2" charset="-78"/>
            </a:endParaRPr>
          </a:p>
          <a:p>
            <a:pPr algn="justLow"/>
            <a:endParaRPr lang="en-US" b="1" dirty="0" smtClean="0">
              <a:cs typeface="B Nazanin" pitchFamily="2" charset="-78"/>
            </a:endParaRPr>
          </a:p>
          <a:p>
            <a:pPr algn="justLow"/>
            <a:r>
              <a:rPr lang="ar-SA" b="1" dirty="0" smtClean="0">
                <a:cs typeface="B Nazanin" pitchFamily="2" charset="-78"/>
              </a:rPr>
              <a:t>ماده 3 </a:t>
            </a:r>
            <a:r>
              <a:rPr lang="fa-IR" b="1" dirty="0" smtClean="0">
                <a:cs typeface="B Nazanin" pitchFamily="2" charset="-78"/>
              </a:rPr>
              <a:t>: </a:t>
            </a:r>
            <a:r>
              <a:rPr lang="ar-SA" b="1" dirty="0" smtClean="0">
                <a:solidFill>
                  <a:srgbClr val="FF0000"/>
                </a:solidFill>
                <a:cs typeface="B Nazanin" pitchFamily="2" charset="-78"/>
              </a:rPr>
              <a:t>سازمان اسناد ملي ايران </a:t>
            </a:r>
            <a:r>
              <a:rPr lang="ar-SA" b="1" dirty="0" smtClean="0">
                <a:cs typeface="B Nazanin" pitchFamily="2" charset="-78"/>
              </a:rPr>
              <a:t>پس از بررسي فهرستها و جداولي و حصول اطمينان از اينكه اين اوراق فاقد هرگونه ارزش اداري، مالي، اقتصادي، قضايي، سياسي، فرهنگي، علمي، فني و تاريخي است ، آنها را براي بررسي و اتخاذ تصميم نهايي به </a:t>
            </a:r>
            <a:r>
              <a:rPr lang="ar-SA" b="1" dirty="0" smtClean="0">
                <a:solidFill>
                  <a:srgbClr val="FF0000"/>
                </a:solidFill>
                <a:cs typeface="B Nazanin" pitchFamily="2" charset="-78"/>
              </a:rPr>
              <a:t>شوراي سازمان اسناد ملي ايران </a:t>
            </a:r>
            <a:r>
              <a:rPr lang="ar-SA" b="1" dirty="0" smtClean="0">
                <a:cs typeface="B Nazanin" pitchFamily="2" charset="-78"/>
              </a:rPr>
              <a:t>تسليم مي كند.</a:t>
            </a:r>
            <a:endParaRPr lang="fa-IR" b="1" dirty="0" smtClean="0">
              <a:cs typeface="B Nazanin" pitchFamily="2" charset="-78"/>
            </a:endParaRPr>
          </a:p>
          <a:p>
            <a:pPr algn="justLow"/>
            <a:endParaRPr lang="en-US" b="1" dirty="0" smtClean="0">
              <a:cs typeface="B Nazanin" pitchFamily="2" charset="-78"/>
            </a:endParaRPr>
          </a:p>
          <a:p>
            <a:pPr algn="justLow"/>
            <a:r>
              <a:rPr lang="ar-SA" b="1" dirty="0" smtClean="0">
                <a:cs typeface="B Nazanin" pitchFamily="2" charset="-78"/>
              </a:rPr>
              <a:t>ماده 4 </a:t>
            </a:r>
            <a:r>
              <a:rPr lang="fa-IR" b="1" dirty="0" smtClean="0">
                <a:cs typeface="B Nazanin" pitchFamily="2" charset="-78"/>
              </a:rPr>
              <a:t>: </a:t>
            </a:r>
            <a:r>
              <a:rPr lang="ar-SA" b="1" dirty="0" smtClean="0">
                <a:cs typeface="B Nazanin" pitchFamily="2" charset="-78"/>
              </a:rPr>
              <a:t>شورا فهرستها و جداول زماني اسنادي را كه براي امحاء پيشنهاد مي شود با حضور نماينده تام الاختيار وزارتخانه يا مؤسسه مربوط و با توجه به كليه جوانب ، شرايط و مقررات و موازين قانوني، مورد بررسي و اخذ تصميم قرار ميدهد. </a:t>
            </a:r>
            <a:endParaRPr lang="en-US" b="1" dirty="0" smtClean="0">
              <a:cs typeface="B Nazanin" pitchFamily="2" charset="-78"/>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ar-SA" dirty="0" smtClean="0"/>
              <a:t> </a:t>
            </a:r>
            <a:endParaRPr lang="en-US" dirty="0" smtClean="0"/>
          </a:p>
          <a:p>
            <a:pPr algn="justLow">
              <a:lnSpc>
                <a:spcPct val="150000"/>
              </a:lnSpc>
            </a:pPr>
            <a:r>
              <a:rPr lang="ar-SA" b="1" dirty="0" smtClean="0"/>
              <a:t>همانگونه که در آیین نامه فوق ملاحظه میگردد </a:t>
            </a:r>
            <a:r>
              <a:rPr lang="ar-SA" b="1" dirty="0" smtClean="0">
                <a:solidFill>
                  <a:srgbClr val="FF0000"/>
                </a:solidFill>
              </a:rPr>
              <a:t>مسئول تهیه جداول نگهداری پیشنهادی، وزارتخانه ها هستند </a:t>
            </a:r>
            <a:r>
              <a:rPr lang="ar-SA" b="1" dirty="0" smtClean="0"/>
              <a:t>و تصمیم گیری و تصویب این جداول به عهده سازمان اسناد ملی میباشد.</a:t>
            </a:r>
            <a:endParaRPr lang="fa-IR" b="1" dirty="0" smtClean="0"/>
          </a:p>
          <a:p>
            <a:pPr algn="justLow">
              <a:lnSpc>
                <a:spcPct val="150000"/>
              </a:lnSpc>
            </a:pPr>
            <a:r>
              <a:rPr lang="ar-SA" b="1" dirty="0" smtClean="0"/>
              <a:t> لذا میتوان اینگونه نتیجه گرفت که  مسئولیت ناشی ازکامل نبودن و به روز نبودن جداول  نگهداری یا وجود هرگونه مغایرت بین جداول نگهداری تایید شده با بعضی از دستورالعمل های وزارتی،  به عهده وزارتخانه مربوطه میباشد.</a:t>
            </a:r>
            <a:endParaRPr lang="fa-IR" b="1" dirty="0" smtClean="0"/>
          </a:p>
          <a:p>
            <a:pPr algn="justLow">
              <a:lnSpc>
                <a:spcPct val="150000"/>
              </a:lnSpc>
            </a:pPr>
            <a:r>
              <a:rPr lang="fa-IR" b="1" dirty="0" smtClean="0">
                <a:hlinkClick r:id="rId2" action="ppaction://hlinkfile"/>
              </a:rPr>
              <a:t>1-</a:t>
            </a:r>
            <a:r>
              <a:rPr lang="fa-IR" b="1" dirty="0" smtClean="0"/>
              <a:t> </a:t>
            </a:r>
            <a:r>
              <a:rPr lang="fa-IR" b="1" dirty="0" smtClean="0">
                <a:hlinkClick r:id="rId3" action="ppaction://hlinkfile"/>
              </a:rPr>
              <a:t>2-</a:t>
            </a:r>
            <a:r>
              <a:rPr lang="fa-IR" b="1" dirty="0" smtClean="0"/>
              <a:t> </a:t>
            </a:r>
            <a:r>
              <a:rPr lang="fa-IR" b="1" dirty="0" smtClean="0">
                <a:hlinkClick r:id="rId4" action="ppaction://hlinkfile"/>
              </a:rPr>
              <a:t>3-</a:t>
            </a:r>
            <a:r>
              <a:rPr lang="fa-IR" b="1" dirty="0" smtClean="0"/>
              <a:t> </a:t>
            </a:r>
            <a:r>
              <a:rPr lang="fa-IR" b="1" dirty="0" smtClean="0">
                <a:hlinkClick r:id="rId5" action="ppaction://hlinkfile"/>
              </a:rPr>
              <a:t>4-</a:t>
            </a:r>
            <a:r>
              <a:rPr lang="fa-IR" b="1" dirty="0" smtClean="0"/>
              <a:t> </a:t>
            </a:r>
            <a:r>
              <a:rPr lang="fa-IR" b="1" dirty="0" smtClean="0">
                <a:hlinkClick r:id="rId6" action="ppaction://hlinkfile"/>
              </a:rPr>
              <a:t>5-</a:t>
            </a:r>
            <a:r>
              <a:rPr lang="fa-IR" b="1" dirty="0" smtClean="0"/>
              <a:t> </a:t>
            </a:r>
            <a:endParaRPr lang="en-US" b="1"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lgn="justLow">
              <a:lnSpc>
                <a:spcPct val="120000"/>
              </a:lnSpc>
              <a:buFont typeface="Wingdings" pitchFamily="2" charset="2"/>
              <a:buChar char="ü"/>
            </a:pPr>
            <a:r>
              <a:rPr lang="fa-IR" b="1" dirty="0" smtClean="0">
                <a:cs typeface="B Nazanin" pitchFamily="2" charset="-78"/>
              </a:rPr>
              <a:t>عدم آگاهي </a:t>
            </a:r>
            <a:r>
              <a:rPr lang="fa-IR" b="1" dirty="0" smtClean="0">
                <a:solidFill>
                  <a:srgbClr val="FF0000"/>
                </a:solidFill>
                <a:cs typeface="B Nazanin" pitchFamily="2" charset="-78"/>
              </a:rPr>
              <a:t>مدیران و مسئولین مدارک پزشکی </a:t>
            </a:r>
            <a:r>
              <a:rPr lang="fa-IR" b="1" dirty="0" smtClean="0">
                <a:cs typeface="B Nazanin" pitchFamily="2" charset="-78"/>
              </a:rPr>
              <a:t>بیمارستانها از قوانین و دستورالعملهای موجود</a:t>
            </a:r>
            <a:endParaRPr lang="en-US" b="1" dirty="0" smtClean="0">
              <a:cs typeface="B Nazanin" pitchFamily="2" charset="-78"/>
            </a:endParaRPr>
          </a:p>
          <a:p>
            <a:pPr lvl="0" algn="justLow">
              <a:lnSpc>
                <a:spcPct val="120000"/>
              </a:lnSpc>
              <a:buFont typeface="Wingdings" pitchFamily="2" charset="2"/>
              <a:buChar char="ü"/>
            </a:pPr>
            <a:r>
              <a:rPr lang="fa-IR" b="1" dirty="0" smtClean="0">
                <a:cs typeface="B Nazanin" pitchFamily="2" charset="-78"/>
              </a:rPr>
              <a:t> عدم  تهيه و تدوين راهنما هاي استاندارد توسط </a:t>
            </a:r>
            <a:r>
              <a:rPr lang="fa-IR" b="1" dirty="0" smtClean="0">
                <a:solidFill>
                  <a:srgbClr val="FF0000"/>
                </a:solidFill>
                <a:cs typeface="B Nazanin" pitchFamily="2" charset="-78"/>
              </a:rPr>
              <a:t>حوزه های ستادی دانشگاهها</a:t>
            </a:r>
            <a:endParaRPr lang="en-US" b="1" dirty="0" smtClean="0">
              <a:solidFill>
                <a:srgbClr val="FF0000"/>
              </a:solidFill>
              <a:cs typeface="B Nazanin" pitchFamily="2" charset="-78"/>
            </a:endParaRPr>
          </a:p>
          <a:p>
            <a:pPr lvl="0" algn="justLow">
              <a:lnSpc>
                <a:spcPct val="120000"/>
              </a:lnSpc>
              <a:buFont typeface="Wingdings" pitchFamily="2" charset="2"/>
              <a:buChar char="ü"/>
            </a:pPr>
            <a:r>
              <a:rPr lang="fa-IR" b="1" dirty="0" smtClean="0">
                <a:cs typeface="B Nazanin" pitchFamily="2" charset="-78"/>
              </a:rPr>
              <a:t>عدم ارائه </a:t>
            </a:r>
            <a:r>
              <a:rPr lang="fa-IR" b="1" dirty="0" err="1" smtClean="0">
                <a:cs typeface="B Nazanin" pitchFamily="2" charset="-78"/>
              </a:rPr>
              <a:t>پيشنهادات</a:t>
            </a:r>
            <a:r>
              <a:rPr lang="fa-IR" b="1" dirty="0" smtClean="0">
                <a:cs typeface="B Nazanin" pitchFamily="2" charset="-78"/>
              </a:rPr>
              <a:t> </a:t>
            </a:r>
            <a:r>
              <a:rPr lang="fa-IR" b="1" dirty="0" err="1" smtClean="0">
                <a:cs typeface="B Nazanin" pitchFamily="2" charset="-78"/>
              </a:rPr>
              <a:t>علمي</a:t>
            </a:r>
            <a:r>
              <a:rPr lang="fa-IR" b="1" dirty="0" smtClean="0">
                <a:cs typeface="B Nazanin" pitchFamily="2" charset="-78"/>
              </a:rPr>
              <a:t> و حرفه </a:t>
            </a:r>
            <a:r>
              <a:rPr lang="fa-IR" b="1" dirty="0" err="1" smtClean="0">
                <a:cs typeface="B Nazanin" pitchFamily="2" charset="-78"/>
              </a:rPr>
              <a:t>اي</a:t>
            </a:r>
            <a:r>
              <a:rPr lang="fa-IR" b="1" dirty="0" smtClean="0">
                <a:cs typeface="B Nazanin" pitchFamily="2" charset="-78"/>
              </a:rPr>
              <a:t>  توسط </a:t>
            </a:r>
            <a:r>
              <a:rPr lang="fa-IR" b="1" dirty="0" smtClean="0">
                <a:solidFill>
                  <a:srgbClr val="FF0000"/>
                </a:solidFill>
                <a:cs typeface="B Nazanin" pitchFamily="2" charset="-78"/>
              </a:rPr>
              <a:t>انجمن علمی مدارک پزشکی ایران</a:t>
            </a:r>
            <a:endParaRPr lang="en-US" b="1" dirty="0" smtClean="0">
              <a:solidFill>
                <a:srgbClr val="FF0000"/>
              </a:solidFill>
              <a:cs typeface="B Nazanin" pitchFamily="2" charset="-78"/>
            </a:endParaRPr>
          </a:p>
          <a:p>
            <a:pPr lvl="0" algn="justLow">
              <a:lnSpc>
                <a:spcPct val="120000"/>
              </a:lnSpc>
              <a:buFont typeface="Wingdings" pitchFamily="2" charset="2"/>
              <a:buChar char="ü"/>
            </a:pPr>
            <a:r>
              <a:rPr lang="fa-IR" b="1" dirty="0" smtClean="0">
                <a:cs typeface="B Nazanin" pitchFamily="2" charset="-78"/>
              </a:rPr>
              <a:t>حوزه های مسئول در </a:t>
            </a:r>
            <a:r>
              <a:rPr lang="fa-IR" b="1" dirty="0" smtClean="0">
                <a:solidFill>
                  <a:srgbClr val="FF0000"/>
                </a:solidFill>
                <a:cs typeface="B Nazanin" pitchFamily="2" charset="-78"/>
              </a:rPr>
              <a:t>وزارت بهداشت </a:t>
            </a:r>
            <a:r>
              <a:rPr lang="fa-IR" b="1" dirty="0" smtClean="0">
                <a:cs typeface="B Nazanin" pitchFamily="2" charset="-78"/>
              </a:rPr>
              <a:t>جهت تکمیل، اصلاح، به روز رسانی و اطلاع رسانی مناسب جداول نگهداری مدارک پزشکی، اقدامی موثری انجام نداده </a:t>
            </a:r>
            <a:r>
              <a:rPr lang="fa-IR" b="1" dirty="0" err="1" smtClean="0">
                <a:cs typeface="B Nazanin" pitchFamily="2" charset="-78"/>
              </a:rPr>
              <a:t>اند</a:t>
            </a:r>
            <a:r>
              <a:rPr lang="fa-IR" b="1" dirty="0" smtClean="0">
                <a:cs typeface="B Nazanin" pitchFamily="2" charset="-78"/>
              </a:rPr>
              <a:t>.</a:t>
            </a:r>
            <a:endParaRPr lang="en-US" b="1" dirty="0" smtClean="0">
              <a:cs typeface="B Nazanin" pitchFamily="2" charset="-78"/>
            </a:endParaRPr>
          </a:p>
          <a:p>
            <a:pPr lvl="0" algn="justLow">
              <a:lnSpc>
                <a:spcPct val="120000"/>
              </a:lnSpc>
              <a:buFont typeface="Wingdings" pitchFamily="2" charset="2"/>
              <a:buChar char="ü"/>
            </a:pPr>
            <a:r>
              <a:rPr lang="fa-IR" b="1" dirty="0" err="1" smtClean="0">
                <a:cs typeface="B Nazanin" pitchFamily="2" charset="-78"/>
              </a:rPr>
              <a:t>عد</a:t>
            </a:r>
            <a:r>
              <a:rPr lang="fa-IR" b="1" dirty="0" smtClean="0">
                <a:cs typeface="B Nazanin" pitchFamily="2" charset="-78"/>
              </a:rPr>
              <a:t> م </a:t>
            </a:r>
            <a:r>
              <a:rPr lang="fa-IR" b="1" dirty="0" err="1" smtClean="0">
                <a:cs typeface="B Nazanin" pitchFamily="2" charset="-78"/>
              </a:rPr>
              <a:t>شفافيت</a:t>
            </a:r>
            <a:r>
              <a:rPr lang="fa-IR" b="1" dirty="0" smtClean="0">
                <a:cs typeface="B Nazanin" pitchFamily="2" charset="-78"/>
              </a:rPr>
              <a:t> رویه های ابلاغ شده </a:t>
            </a:r>
            <a:r>
              <a:rPr lang="fa-IR" b="1" dirty="0" smtClean="0">
                <a:solidFill>
                  <a:srgbClr val="FF0000"/>
                </a:solidFill>
                <a:cs typeface="B Nazanin" pitchFamily="2" charset="-78"/>
              </a:rPr>
              <a:t>سازمان اسناد ملی </a:t>
            </a:r>
            <a:r>
              <a:rPr lang="fa-IR" b="1" dirty="0" smtClean="0">
                <a:cs typeface="B Nazanin" pitchFamily="2" charset="-78"/>
              </a:rPr>
              <a:t>برای نگهداری و </a:t>
            </a:r>
            <a:r>
              <a:rPr lang="fa-IR" b="1" dirty="0" err="1" smtClean="0">
                <a:cs typeface="B Nazanin" pitchFamily="2" charset="-78"/>
              </a:rPr>
              <a:t>امحای</a:t>
            </a:r>
            <a:r>
              <a:rPr lang="fa-IR" b="1" dirty="0" smtClean="0">
                <a:cs typeface="B Nazanin" pitchFamily="2" charset="-78"/>
              </a:rPr>
              <a:t>  مدارک، </a:t>
            </a:r>
            <a:endParaRPr lang="en-US" b="1" dirty="0" smtClean="0">
              <a:cs typeface="B Nazanin" pitchFamily="2" charset="-78"/>
            </a:endParaRPr>
          </a:p>
          <a:p>
            <a:pPr lvl="0" algn="justLow">
              <a:lnSpc>
                <a:spcPct val="120000"/>
              </a:lnSpc>
              <a:buFont typeface="Wingdings" pitchFamily="2" charset="2"/>
              <a:buChar char="ü"/>
            </a:pPr>
            <a:r>
              <a:rPr lang="fa-IR" b="1" dirty="0" smtClean="0">
                <a:cs typeface="B Nazanin" pitchFamily="2" charset="-78"/>
              </a:rPr>
              <a:t> ناكافي بودن اقدامات </a:t>
            </a:r>
            <a:r>
              <a:rPr lang="fa-IR" b="1" dirty="0" smtClean="0">
                <a:solidFill>
                  <a:srgbClr val="FF0000"/>
                </a:solidFill>
                <a:cs typeface="B Nazanin" pitchFamily="2" charset="-78"/>
              </a:rPr>
              <a:t>دفاتر حقوقی و مدیریت اسناد دانشگاهها </a:t>
            </a:r>
            <a:r>
              <a:rPr lang="fa-IR" b="1" dirty="0" smtClean="0">
                <a:cs typeface="B Nazanin" pitchFamily="2" charset="-78"/>
              </a:rPr>
              <a:t>نیز شفاف سازی قوانین</a:t>
            </a:r>
            <a:endParaRPr lang="en-US" b="1" dirty="0" smtClean="0">
              <a:cs typeface="B Nazanin" pitchFamily="2" charset="-78"/>
            </a:endParaRPr>
          </a:p>
          <a:p>
            <a:pPr lvl="0" algn="justLow">
              <a:lnSpc>
                <a:spcPct val="120000"/>
              </a:lnSpc>
              <a:buFont typeface="Wingdings" pitchFamily="2" charset="2"/>
              <a:buChar char="ü"/>
            </a:pPr>
            <a:r>
              <a:rPr lang="fa-IR" b="1" dirty="0" smtClean="0">
                <a:cs typeface="B Nazanin" pitchFamily="2" charset="-78"/>
              </a:rPr>
              <a:t>نبود </a:t>
            </a:r>
            <a:r>
              <a:rPr lang="fa-IR" b="1" dirty="0" smtClean="0">
                <a:solidFill>
                  <a:srgbClr val="FF0000"/>
                </a:solidFill>
                <a:cs typeface="B Nazanin" pitchFamily="2" charset="-78"/>
              </a:rPr>
              <a:t>سازمان یا واحد مشخصی برای بازرسی, نظارت </a:t>
            </a:r>
            <a:r>
              <a:rPr lang="fa-IR" b="1" dirty="0" smtClean="0">
                <a:cs typeface="B Nazanin" pitchFamily="2" charset="-78"/>
              </a:rPr>
              <a:t>و ارائه راهنمایی های لازمه در خصوص نگهداری و </a:t>
            </a:r>
            <a:r>
              <a:rPr lang="fa-IR" b="1" dirty="0" err="1" smtClean="0">
                <a:cs typeface="B Nazanin" pitchFamily="2" charset="-78"/>
              </a:rPr>
              <a:t>امحای</a:t>
            </a:r>
            <a:r>
              <a:rPr lang="fa-IR" b="1" dirty="0" smtClean="0">
                <a:cs typeface="B Nazanin" pitchFamily="2" charset="-78"/>
              </a:rPr>
              <a:t> مدارک</a:t>
            </a:r>
            <a:endParaRPr lang="en-US" b="1" dirty="0" smtClean="0">
              <a:cs typeface="B Nazanin" pitchFamily="2" charset="-78"/>
            </a:endParaRPr>
          </a:p>
          <a:p>
            <a:pPr lvl="0" algn="justLow">
              <a:lnSpc>
                <a:spcPct val="120000"/>
              </a:lnSpc>
              <a:buFont typeface="Wingdings" pitchFamily="2" charset="2"/>
              <a:buChar char="ü"/>
            </a:pPr>
            <a:r>
              <a:rPr lang="fa-IR" b="1" dirty="0" smtClean="0">
                <a:solidFill>
                  <a:srgbClr val="FF0000"/>
                </a:solidFill>
                <a:cs typeface="B Nazanin" pitchFamily="2" charset="-78"/>
              </a:rPr>
              <a:t>عدم اعمال مجازات </a:t>
            </a:r>
            <a:r>
              <a:rPr lang="fa-IR" b="1" dirty="0" smtClean="0">
                <a:cs typeface="B Nazanin" pitchFamily="2" charset="-78"/>
              </a:rPr>
              <a:t>برای امحای غیر قانونی مدارک</a:t>
            </a:r>
            <a:endParaRPr lang="en-US" b="1" dirty="0" smtClean="0">
              <a:cs typeface="B Nazanin" pitchFamily="2" charset="-78"/>
            </a:endParaRPr>
          </a:p>
          <a:p>
            <a:endParaRPr lang="en-US" dirty="0"/>
          </a:p>
        </p:txBody>
      </p:sp>
      <p:sp>
        <p:nvSpPr>
          <p:cNvPr id="3" name="Title 2"/>
          <p:cNvSpPr>
            <a:spLocks noGrp="1"/>
          </p:cNvSpPr>
          <p:nvPr>
            <p:ph type="title"/>
          </p:nvPr>
        </p:nvSpPr>
        <p:spPr/>
        <p:txBody>
          <a:bodyPr>
            <a:noAutofit/>
          </a:bodyPr>
          <a:lstStyle/>
          <a:p>
            <a:pPr algn="ctr"/>
            <a:r>
              <a:rPr lang="fa-IR" sz="2000" dirty="0" smtClean="0">
                <a:solidFill>
                  <a:srgbClr val="FF0000"/>
                </a:solidFill>
              </a:rPr>
              <a:t>برخي معضلات نگهداري و امحا مدارك پزشكي</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lvl="0" indent="-514350" algn="just">
              <a:buFont typeface="+mj-lt"/>
              <a:buAutoNum type="arabicParenR"/>
            </a:pPr>
            <a:r>
              <a:rPr lang="fa-IR" b="1" dirty="0" smtClean="0">
                <a:cs typeface="B Nazanin" pitchFamily="2" charset="-78"/>
              </a:rPr>
              <a:t>دوره نگهداری پرونده پزشکی افراد بالغ</a:t>
            </a:r>
          </a:p>
          <a:p>
            <a:pPr marL="624078" indent="-514350" algn="just">
              <a:buFont typeface="+mj-lt"/>
              <a:buAutoNum type="arabicParenR"/>
            </a:pPr>
            <a:r>
              <a:rPr lang="fa-IR" b="1" dirty="0" smtClean="0">
                <a:cs typeface="B Nazanin" pitchFamily="2" charset="-78"/>
              </a:rPr>
              <a:t>دوره نگهداری مدارک کودکان</a:t>
            </a:r>
            <a:endParaRPr lang="en-US" dirty="0" smtClean="0">
              <a:cs typeface="B Nazanin" pitchFamily="2" charset="-78"/>
            </a:endParaRPr>
          </a:p>
          <a:p>
            <a:pPr marL="624078" indent="-514350" algn="just">
              <a:buFont typeface="+mj-lt"/>
              <a:buAutoNum type="arabicParenR"/>
            </a:pPr>
            <a:r>
              <a:rPr lang="ar-SA" b="1" dirty="0" smtClean="0">
                <a:cs typeface="B Nazanin" pitchFamily="2" charset="-78"/>
              </a:rPr>
              <a:t>دوره نگهداری پرونده بیماران فوت شده</a:t>
            </a:r>
            <a:endParaRPr lang="en-US" dirty="0" smtClean="0">
              <a:cs typeface="B Nazanin" pitchFamily="2" charset="-78"/>
            </a:endParaRPr>
          </a:p>
          <a:p>
            <a:pPr marL="624078" indent="-514350" algn="just">
              <a:buFont typeface="+mj-lt"/>
              <a:buAutoNum type="arabicParenR"/>
            </a:pPr>
            <a:r>
              <a:rPr lang="fa-IR" b="1" dirty="0" smtClean="0">
                <a:cs typeface="B Nazanin" pitchFamily="2" charset="-78"/>
              </a:rPr>
              <a:t>دوره نگهداری پرونده های اورژانس</a:t>
            </a:r>
            <a:endParaRPr lang="en-US" dirty="0" smtClean="0">
              <a:cs typeface="B Nazanin" pitchFamily="2" charset="-78"/>
            </a:endParaRPr>
          </a:p>
          <a:p>
            <a:pPr marL="624078" indent="-514350" algn="just">
              <a:buFont typeface="+mj-lt"/>
              <a:buAutoNum type="arabicParenR"/>
            </a:pPr>
            <a:r>
              <a:rPr lang="fa-IR" b="1" dirty="0" smtClean="0">
                <a:cs typeface="B Nazanin" pitchFamily="2" charset="-78"/>
              </a:rPr>
              <a:t>دوره نگهداری پرونده های سرپایی</a:t>
            </a:r>
            <a:endParaRPr lang="en-US" dirty="0" smtClean="0">
              <a:cs typeface="B Nazanin" pitchFamily="2" charset="-78"/>
            </a:endParaRPr>
          </a:p>
          <a:p>
            <a:pPr marL="624078" indent="-514350" algn="just">
              <a:buFont typeface="+mj-lt"/>
              <a:buAutoNum type="arabicParenR"/>
            </a:pPr>
            <a:r>
              <a:rPr lang="fa-IR" b="1" dirty="0" smtClean="0">
                <a:cs typeface="B Nazanin" pitchFamily="2" charset="-78"/>
              </a:rPr>
              <a:t>مقایسه رسانه ذخیره سازی در کشورهای مختلف</a:t>
            </a:r>
            <a:endParaRPr lang="en-US" dirty="0" smtClean="0">
              <a:cs typeface="B Nazanin" pitchFamily="2" charset="-78"/>
            </a:endParaRPr>
          </a:p>
          <a:p>
            <a:pPr marL="624078" indent="-514350" algn="just">
              <a:buFont typeface="+mj-lt"/>
              <a:buAutoNum type="arabicParenR"/>
            </a:pPr>
            <a:r>
              <a:rPr lang="ar-SA" b="1" dirty="0" smtClean="0">
                <a:cs typeface="B Nazanin" pitchFamily="2" charset="-78"/>
              </a:rPr>
              <a:t>استثنائات دوره های نگهداری (یا دوره نگهداری تخصص های مختلف)</a:t>
            </a:r>
            <a:endParaRPr lang="en-US" dirty="0" smtClean="0">
              <a:cs typeface="B Nazanin" pitchFamily="2" charset="-78"/>
            </a:endParaRPr>
          </a:p>
          <a:p>
            <a:pPr marL="624078" indent="-514350" algn="just">
              <a:buFont typeface="+mj-lt"/>
              <a:buAutoNum type="arabicParenR"/>
            </a:pPr>
            <a:r>
              <a:rPr lang="fa-IR" b="1" dirty="0" smtClean="0">
                <a:cs typeface="B Nazanin" pitchFamily="2" charset="-78"/>
              </a:rPr>
              <a:t>دوره نگهداری فیلمهای رادیولوژی و سایر تصاویر تشخیصی</a:t>
            </a:r>
            <a:endParaRPr lang="en-US" dirty="0" smtClean="0">
              <a:cs typeface="B Nazanin" pitchFamily="2" charset="-78"/>
            </a:endParaRPr>
          </a:p>
          <a:p>
            <a:pPr marL="624078" indent="-514350" algn="just">
              <a:buFont typeface="+mj-lt"/>
              <a:buAutoNum type="arabicParenR"/>
            </a:pPr>
            <a:r>
              <a:rPr lang="fa-IR" b="1" dirty="0" smtClean="0">
                <a:cs typeface="B Nazanin" pitchFamily="2" charset="-78"/>
              </a:rPr>
              <a:t>نگهداری مدارک پایه:</a:t>
            </a:r>
            <a:endParaRPr lang="en-US" dirty="0" smtClean="0">
              <a:cs typeface="B Nazanin" pitchFamily="2" charset="-78"/>
            </a:endParaRPr>
          </a:p>
          <a:p>
            <a:pPr marL="624078" lvl="0" indent="-514350" algn="just">
              <a:buFont typeface="+mj-lt"/>
              <a:buAutoNum type="arabicParenR"/>
            </a:pPr>
            <a:r>
              <a:rPr lang="fa-IR" b="1" dirty="0" smtClean="0">
                <a:cs typeface="B Nazanin" pitchFamily="2" charset="-78"/>
              </a:rPr>
              <a:t>امحا مدارک سلامت: </a:t>
            </a:r>
            <a:endParaRPr lang="en-US" dirty="0">
              <a:cs typeface="B Nazanin"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rPr>
              <a:t>بررسي جدول نگهداي مدارك پزشكي </a:t>
            </a:r>
            <a:endParaRPr lang="fa-IR" sz="3600" dirty="0">
              <a:solidFill>
                <a:srgbClr val="FF0000"/>
              </a:solidFill>
            </a:endParaRPr>
          </a:p>
        </p:txBody>
      </p:sp>
    </p:spTree>
    <p:extLst>
      <p:ext uri="{BB962C8B-B14F-4D97-AF65-F5344CB8AC3E}">
        <p14:creationId xmlns:p14="http://schemas.microsoft.com/office/powerpoint/2010/main" val="3060389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28669"/>
          <a:ext cx="8229600" cy="5929331"/>
        </p:xfrm>
        <a:graphic>
          <a:graphicData uri="http://schemas.openxmlformats.org/drawingml/2006/table">
            <a:tbl>
              <a:tblPr firstRow="1" bandRow="1">
                <a:tableStyleId>{5C22544A-7EE6-4342-B048-85BDC9FD1C3A}</a:tableStyleId>
              </a:tblPr>
              <a:tblGrid>
                <a:gridCol w="1400156"/>
                <a:gridCol w="1571636"/>
                <a:gridCol w="1571636"/>
                <a:gridCol w="2428892"/>
                <a:gridCol w="1257280"/>
              </a:tblGrid>
              <a:tr h="750369">
                <a:tc>
                  <a:txBody>
                    <a:bodyPr/>
                    <a:lstStyle/>
                    <a:p>
                      <a:pPr algn="ctr"/>
                      <a:r>
                        <a:rPr lang="fa-IR" sz="1800" dirty="0" smtClean="0"/>
                        <a:t>مدت نگهداري قبلي</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مدت نگهداري فوتي</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مدت نگهداري فعلي</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نوع مدارك</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تاريخ مجوز</a:t>
                      </a:r>
                      <a:endParaRPr lang="en-US" sz="1800" dirty="0"/>
                    </a:p>
                  </a:txBody>
                  <a:tcPr anchor="ctr">
                    <a:lnB w="12700" cap="flat" cmpd="sng" algn="ctr">
                      <a:solidFill>
                        <a:schemeClr val="tx1"/>
                      </a:solidFill>
                      <a:prstDash val="solid"/>
                      <a:round/>
                      <a:headEnd type="none" w="med" len="med"/>
                      <a:tailEnd type="none" w="med" len="med"/>
                    </a:lnB>
                  </a:tcPr>
                </a:tc>
              </a:tr>
              <a:tr h="575282">
                <a:tc>
                  <a:txBody>
                    <a:bodyPr/>
                    <a:lstStyle/>
                    <a:p>
                      <a:pPr algn="ctr">
                        <a:lnSpc>
                          <a:spcPct val="115000"/>
                        </a:lnSpc>
                        <a:spcAft>
                          <a:spcPts val="0"/>
                        </a:spcAft>
                      </a:pPr>
                      <a:r>
                        <a:rPr lang="fa-IR" sz="1400" b="1" dirty="0" smtClean="0">
                          <a:latin typeface="Calibri"/>
                          <a:ea typeface="Calibri"/>
                          <a:cs typeface="B Nazanin" pitchFamily="2" charset="-78"/>
                        </a:rPr>
                        <a:t>15</a:t>
                      </a:r>
                      <a:endParaRPr lang="en-US" sz="1400" b="1" dirty="0">
                        <a:latin typeface="Calibri"/>
                        <a:ea typeface="Calibri"/>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dirty="0" smtClean="0">
                          <a:latin typeface="Calibri"/>
                          <a:ea typeface="Calibri"/>
                          <a:cs typeface="B Nazanin" pitchFamily="2" charset="-78"/>
                        </a:rPr>
                        <a:t>8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dirty="0" smtClean="0">
                          <a:latin typeface="Calibri"/>
                          <a:ea typeface="Calibri"/>
                          <a:cs typeface="B Nazanin" pitchFamily="2" charset="-78"/>
                        </a:rPr>
                        <a:t>10 سال بعد از سن قانوني</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smtClean="0">
                          <a:latin typeface="Calibri"/>
                          <a:ea typeface="Calibri"/>
                          <a:cs typeface="B Nazanin" pitchFamily="2" charset="-78"/>
                        </a:rPr>
                        <a:t>زير 18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rtl="1"/>
                      <a:r>
                        <a:rPr kumimoji="0" lang="fa-IR" sz="1200" b="1" kern="1200" dirty="0" smtClean="0">
                          <a:solidFill>
                            <a:schemeClr val="dk1"/>
                          </a:solidFill>
                          <a:latin typeface="+mn-lt"/>
                          <a:ea typeface="+mn-ea"/>
                          <a:cs typeface="B Nazanin" pitchFamily="2" charset="-78"/>
                        </a:rPr>
                        <a:t>1391/05/12</a:t>
                      </a:r>
                      <a:endParaRPr lang="en-US" sz="12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319">
                <a:tc>
                  <a:txBody>
                    <a:bodyPr/>
                    <a:lstStyle/>
                    <a:p>
                      <a:pPr algn="ctr"/>
                      <a:r>
                        <a:rPr lang="fa-IR" sz="1400" b="1" dirty="0" smtClean="0">
                          <a:cs typeface="B Nazanin" pitchFamily="2" charset="-78"/>
                        </a:rPr>
                        <a:t>15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smtClean="0">
                          <a:latin typeface="Calibri"/>
                          <a:ea typeface="Calibri"/>
                          <a:cs typeface="B Nazanin" pitchFamily="2" charset="-78"/>
                        </a:rPr>
                        <a:t>10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smtClean="0">
                          <a:latin typeface="Calibri"/>
                          <a:ea typeface="Calibri"/>
                          <a:cs typeface="B Nazanin" pitchFamily="2" charset="-78"/>
                        </a:rPr>
                        <a:t>10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smtClean="0">
                          <a:latin typeface="Calibri"/>
                          <a:ea typeface="Calibri"/>
                          <a:cs typeface="B Nazanin" pitchFamily="2" charset="-78"/>
                        </a:rPr>
                        <a:t>عادي بالاي 18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394837">
                <a:tc>
                  <a:txBody>
                    <a:bodyPr/>
                    <a:lstStyle/>
                    <a:p>
                      <a:pPr algn="ctr" rtl="1">
                        <a:lnSpc>
                          <a:spcPct val="115000"/>
                        </a:lnSpc>
                        <a:spcAft>
                          <a:spcPts val="0"/>
                        </a:spcAft>
                      </a:pPr>
                      <a:r>
                        <a:rPr lang="fa-IR" sz="1400" b="1" dirty="0" smtClean="0">
                          <a:latin typeface="Calibri"/>
                          <a:ea typeface="Calibri"/>
                          <a:cs typeface="B Nazanin" pitchFamily="2" charset="-78"/>
                        </a:rPr>
                        <a:t>15</a:t>
                      </a:r>
                      <a:endParaRPr lang="en-US" sz="1400" b="1" dirty="0">
                        <a:latin typeface="Calibri"/>
                        <a:ea typeface="Calibri"/>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10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15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400" b="1" dirty="0" smtClean="0">
                          <a:latin typeface="Calibri"/>
                          <a:ea typeface="Calibri"/>
                          <a:cs typeface="B Nazanin" pitchFamily="2" charset="-78"/>
                        </a:rPr>
                        <a:t>تصادفي</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575282">
                <a:tc>
                  <a:txBody>
                    <a:bodyPr/>
                    <a:lstStyle/>
                    <a:p>
                      <a:pPr algn="ctr"/>
                      <a:r>
                        <a:rPr lang="fa-IR" sz="1400" b="1" dirty="0" smtClean="0">
                          <a:cs typeface="B Nazanin" pitchFamily="2" charset="-78"/>
                        </a:rPr>
                        <a:t>15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10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15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نزاع-خودكشي-مسموميت-تجاوز- </a:t>
                      </a:r>
                      <a:r>
                        <a:rPr lang="fa-IR" sz="1400" b="1" dirty="0" smtClean="0">
                          <a:latin typeface="Calibri"/>
                          <a:ea typeface="Calibri"/>
                          <a:cs typeface="B Nazanin" pitchFamily="2" charset="-78"/>
                        </a:rPr>
                        <a:t> و تمامي </a:t>
                      </a:r>
                      <a:r>
                        <a:rPr lang="ar-SA" sz="1400" b="1" dirty="0" smtClean="0">
                          <a:latin typeface="Calibri"/>
                          <a:ea typeface="Calibri"/>
                          <a:cs typeface="B Nazanin" pitchFamily="2" charset="-78"/>
                        </a:rPr>
                        <a:t>آسيبهاي </a:t>
                      </a:r>
                      <a:r>
                        <a:rPr lang="ar-SA" sz="1400" b="1" dirty="0">
                          <a:latin typeface="Calibri"/>
                          <a:ea typeface="Calibri"/>
                          <a:cs typeface="B Nazanin" pitchFamily="2" charset="-78"/>
                        </a:rPr>
                        <a:t>عمدي</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357319">
                <a:tc>
                  <a:txBody>
                    <a:bodyPr/>
                    <a:lstStyle/>
                    <a:p>
                      <a:pPr algn="ctr"/>
                      <a:r>
                        <a:rPr lang="fa-IR" sz="1400" b="1" dirty="0" smtClean="0">
                          <a:cs typeface="B Nazanin" pitchFamily="2" charset="-78"/>
                        </a:rPr>
                        <a:t>15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10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15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بيماريهاي نوظهور مثل ايدز و </a:t>
                      </a:r>
                      <a:r>
                        <a:rPr lang="en-US" sz="1400" b="1" dirty="0">
                          <a:latin typeface="Calibri"/>
                          <a:ea typeface="Calibri"/>
                          <a:cs typeface="B Nazanin" pitchFamily="2" charset="-78"/>
                        </a:rPr>
                        <a:t>HIV</a:t>
                      </a:r>
                      <a:r>
                        <a:rPr lang="en-US" sz="1400" b="1" dirty="0" smtClean="0">
                          <a:latin typeface="Calibri"/>
                          <a:ea typeface="Calibri"/>
                          <a:cs typeface="B Nazanin" pitchFamily="2" charset="-78"/>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357319">
                <a:tc>
                  <a:txBody>
                    <a:bodyPr/>
                    <a:lstStyle/>
                    <a:p>
                      <a:pPr algn="ctr"/>
                      <a:r>
                        <a:rPr lang="fa-IR" sz="1400" b="1" dirty="0" smtClean="0">
                          <a:cs typeface="B Nazanin" pitchFamily="2" charset="-78"/>
                        </a:rPr>
                        <a:t>15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10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15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بيماريهاي شغلي و جوادث حين كار</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357319">
                <a:tc>
                  <a:txBody>
                    <a:bodyPr/>
                    <a:lstStyle/>
                    <a:p>
                      <a:pPr algn="ctr"/>
                      <a:r>
                        <a:rPr lang="fa-IR" sz="1400" b="1" dirty="0" smtClean="0">
                          <a:cs typeface="B Nazanin" pitchFamily="2" charset="-78"/>
                        </a:rPr>
                        <a:t>25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a:latin typeface="Calibri"/>
                          <a:ea typeface="Calibri"/>
                          <a:cs typeface="B Nazanin" pitchFamily="2" charset="-78"/>
                        </a:rPr>
                        <a:t>5 سال</a:t>
                      </a:r>
                      <a:endParaRPr lang="en-US" sz="1400" b="1">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a:latin typeface="Calibri"/>
                          <a:ea typeface="Calibri"/>
                          <a:cs typeface="B Nazanin" pitchFamily="2" charset="-78"/>
                        </a:rPr>
                        <a:t>10 سال</a:t>
                      </a:r>
                      <a:endParaRPr lang="en-US" sz="1400" b="1">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سوختگي</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575282">
                <a:tc>
                  <a:txBody>
                    <a:bodyPr/>
                    <a:lstStyle/>
                    <a:p>
                      <a:pPr algn="ctr"/>
                      <a:r>
                        <a:rPr lang="fa-IR" sz="1400" b="1" dirty="0" smtClean="0">
                          <a:cs typeface="B Nazanin" pitchFamily="2" charset="-78"/>
                        </a:rPr>
                        <a:t>15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400" b="1" dirty="0" smtClean="0">
                          <a:latin typeface="Calibri"/>
                          <a:ea typeface="Calibri"/>
                          <a:cs typeface="B Nazanin" pitchFamily="2" charset="-78"/>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400" b="1" dirty="0">
                          <a:latin typeface="Calibri"/>
                          <a:ea typeface="Calibri"/>
                          <a:cs typeface="B Nazanin" pitchFamily="2" charset="-78"/>
                        </a:rPr>
                        <a:t>20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بستري نيروي نظامي و انتظامي از جمله سربازان حين </a:t>
                      </a:r>
                      <a:r>
                        <a:rPr lang="ar-SA" sz="1400" b="1" dirty="0" smtClean="0">
                          <a:latin typeface="Calibri"/>
                          <a:ea typeface="Calibri"/>
                          <a:cs typeface="B Nazanin" pitchFamily="2" charset="-78"/>
                        </a:rPr>
                        <a:t>ماموريت</a:t>
                      </a:r>
                      <a:r>
                        <a:rPr lang="fa-IR" sz="1400" b="1" dirty="0" smtClean="0">
                          <a:latin typeface="Calibri"/>
                          <a:ea typeface="Calibri"/>
                          <a:cs typeface="B Nazanin" pitchFamily="2" charset="-78"/>
                          <a:hlinkClick r:id="rId3" action="ppaction://hlinkfile"/>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357319">
                <a:tc>
                  <a:txBody>
                    <a:bodyPr/>
                    <a:lstStyle/>
                    <a:p>
                      <a:pPr algn="ctr"/>
                      <a:r>
                        <a:rPr lang="fa-IR" sz="1400" b="1" dirty="0" smtClean="0">
                          <a:cs typeface="B Nazanin" pitchFamily="2" charset="-78"/>
                        </a:rPr>
                        <a:t>25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400" b="1" dirty="0" smtClean="0">
                          <a:latin typeface="Calibri"/>
                          <a:ea typeface="Calibri"/>
                          <a:cs typeface="B Nazanin" pitchFamily="2" charset="-78"/>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a:latin typeface="Calibri"/>
                          <a:ea typeface="Calibri"/>
                          <a:cs typeface="B Nazanin" pitchFamily="2" charset="-78"/>
                        </a:rPr>
                        <a:t>15 سال</a:t>
                      </a:r>
                      <a:endParaRPr lang="en-US" sz="1400" b="1">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رواني</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357319">
                <a:tc>
                  <a:txBody>
                    <a:bodyPr/>
                    <a:lstStyle/>
                    <a:p>
                      <a:pPr algn="ctr"/>
                      <a:r>
                        <a:rPr lang="fa-IR" sz="1400" b="1" dirty="0" smtClean="0">
                          <a:cs typeface="B Nazanin" pitchFamily="2" charset="-78"/>
                        </a:rPr>
                        <a:t>25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a:latin typeface="Calibri"/>
                          <a:ea typeface="Calibri"/>
                          <a:cs typeface="B Nazanin" pitchFamily="2" charset="-78"/>
                        </a:rPr>
                        <a:t>5 سال</a:t>
                      </a:r>
                      <a:endParaRPr lang="en-US" sz="1400" b="1">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a:latin typeface="Calibri"/>
                          <a:ea typeface="Calibri"/>
                          <a:cs typeface="B Nazanin" pitchFamily="2" charset="-78"/>
                        </a:rPr>
                        <a:t>15 سال</a:t>
                      </a:r>
                      <a:endParaRPr lang="en-US" sz="1400" b="1">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بستري قلب و </a:t>
                      </a:r>
                      <a:r>
                        <a:rPr lang="ar-SA" sz="1400" b="1" dirty="0" smtClean="0">
                          <a:latin typeface="Calibri"/>
                          <a:ea typeface="Calibri"/>
                          <a:cs typeface="B Nazanin" pitchFamily="2" charset="-78"/>
                        </a:rPr>
                        <a:t>عروق</a:t>
                      </a:r>
                      <a:r>
                        <a:rPr lang="fa-IR" sz="1400" b="1" dirty="0" smtClean="0">
                          <a:latin typeface="Calibri"/>
                          <a:ea typeface="Calibri"/>
                          <a:cs typeface="B Nazanin" pitchFamily="2" charset="-78"/>
                        </a:rPr>
                        <a:t> </a:t>
                      </a:r>
                      <a:r>
                        <a:rPr lang="fa-IR" sz="1400" b="1" dirty="0" smtClean="0">
                          <a:latin typeface="Calibri"/>
                          <a:ea typeface="Calibri"/>
                          <a:cs typeface="B Nazanin" pitchFamily="2" charset="-78"/>
                          <a:hlinkClick r:id="rId4" action="ppaction://hlinkfile"/>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a-IR" sz="1200" b="1" dirty="0" smtClean="0">
                          <a:latin typeface="Calibri"/>
                          <a:ea typeface="Calibri"/>
                          <a:cs typeface="B Nazanin" pitchFamily="2" charset="-78"/>
                        </a:rPr>
                        <a:t>1391/06/18</a:t>
                      </a:r>
                      <a:endParaRPr lang="en-US" sz="12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46">
                <a:tc>
                  <a:txBody>
                    <a:bodyPr/>
                    <a:lstStyle/>
                    <a:p>
                      <a:pPr algn="ctr"/>
                      <a:r>
                        <a:rPr lang="fa-IR" sz="1400" b="1" dirty="0" smtClean="0">
                          <a:cs typeface="B Nazanin" pitchFamily="2" charset="-78"/>
                        </a:rPr>
                        <a:t>15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400" b="1" dirty="0" smtClean="0">
                          <a:latin typeface="Calibri"/>
                          <a:ea typeface="Calibri"/>
                          <a:cs typeface="B Nazanin" pitchFamily="2" charset="-78"/>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7 سال</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400" b="1" dirty="0">
                          <a:latin typeface="Calibri"/>
                          <a:ea typeface="Calibri"/>
                          <a:cs typeface="B Nazanin" pitchFamily="2" charset="-78"/>
                        </a:rPr>
                        <a:t>پرونده هاي زايمان(طبيعي و سزارين</a:t>
                      </a:r>
                      <a:r>
                        <a:rPr lang="ar-SA" sz="1400" b="1" dirty="0" smtClean="0">
                          <a:latin typeface="Calibri"/>
                          <a:ea typeface="Calibri"/>
                          <a:cs typeface="B Nazanin" pitchFamily="2" charset="-78"/>
                        </a:rPr>
                        <a:t>)</a:t>
                      </a:r>
                      <a:r>
                        <a:rPr lang="fa-IR" sz="1400" b="1" dirty="0" smtClean="0">
                          <a:latin typeface="Calibri"/>
                          <a:ea typeface="Calibri"/>
                          <a:cs typeface="B Nazanin" pitchFamily="2" charset="-78"/>
                        </a:rPr>
                        <a:t> </a:t>
                      </a:r>
                      <a:r>
                        <a:rPr lang="fa-IR" sz="1400" b="1" dirty="0" smtClean="0">
                          <a:latin typeface="Calibri"/>
                          <a:ea typeface="Calibri"/>
                          <a:cs typeface="B Nazanin" pitchFamily="2" charset="-78"/>
                          <a:hlinkClick r:id="rId5" action="ppaction://hlinkfile"/>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a-IR" sz="1200" b="1" dirty="0" smtClean="0">
                          <a:latin typeface="Calibri"/>
                          <a:ea typeface="Calibri"/>
                          <a:cs typeface="B Nazanin" pitchFamily="2" charset="-78"/>
                        </a:rPr>
                        <a:t>1395/09/20</a:t>
                      </a:r>
                      <a:endParaRPr lang="en-US" sz="12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319">
                <a:tc>
                  <a:txBody>
                    <a:bodyPr/>
                    <a:lstStyle/>
                    <a:p>
                      <a:pPr algn="ctr"/>
                      <a:r>
                        <a:rPr lang="fa-IR" sz="1400" b="1" dirty="0" smtClean="0">
                          <a:cs typeface="B Nazanin" pitchFamily="2" charset="-78"/>
                        </a:rPr>
                        <a:t>5</a:t>
                      </a:r>
                      <a:endParaRPr lang="en-US" sz="14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400" b="1" dirty="0" smtClean="0">
                          <a:latin typeface="Calibri"/>
                          <a:ea typeface="Calibri"/>
                          <a:cs typeface="B Nazanin" pitchFamily="2" charset="-78"/>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400" b="1" dirty="0" smtClean="0">
                          <a:latin typeface="Calibri"/>
                          <a:ea typeface="Calibri"/>
                          <a:cs typeface="B Nazanin" pitchFamily="2" charset="-78"/>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400" b="1" dirty="0" smtClean="0">
                          <a:latin typeface="Calibri"/>
                          <a:ea typeface="Calibri"/>
                          <a:cs typeface="B Nazanin" pitchFamily="2" charset="-78"/>
                        </a:rPr>
                        <a:t>بيماران كاتاركتي </a:t>
                      </a:r>
                      <a:r>
                        <a:rPr lang="fa-IR" sz="1400" b="1" dirty="0" smtClean="0">
                          <a:latin typeface="Calibri"/>
                          <a:ea typeface="Calibri"/>
                          <a:cs typeface="B Nazanin" pitchFamily="2" charset="-78"/>
                          <a:hlinkClick r:id="rId6" action="ppaction://hlinkfile"/>
                        </a:rPr>
                        <a:t>#</a:t>
                      </a:r>
                      <a:endParaRPr lang="en-US" sz="14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a-IR" sz="1200" b="1" dirty="0" smtClean="0">
                          <a:latin typeface="Calibri"/>
                          <a:ea typeface="Calibri"/>
                          <a:cs typeface="B Nazanin" pitchFamily="2" charset="-78"/>
                        </a:rPr>
                        <a:t>1380/02/15</a:t>
                      </a:r>
                      <a:endParaRPr lang="en-US" sz="12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274638"/>
            <a:ext cx="8229600" cy="725470"/>
          </a:xfrm>
        </p:spPr>
        <p:txBody>
          <a:bodyPr>
            <a:normAutofit/>
          </a:bodyPr>
          <a:lstStyle/>
          <a:p>
            <a:pPr algn="ctr"/>
            <a:r>
              <a:rPr lang="fa-IR" sz="2800" dirty="0" smtClean="0">
                <a:solidFill>
                  <a:srgbClr val="FF0000"/>
                </a:solidFill>
                <a:hlinkClick r:id="rId7" action="ppaction://hlinkfile"/>
              </a:rPr>
              <a:t>جدول</a:t>
            </a:r>
            <a:r>
              <a:rPr lang="fa-IR" sz="2800" dirty="0" smtClean="0">
                <a:solidFill>
                  <a:srgbClr val="FF0000"/>
                </a:solidFill>
              </a:rPr>
              <a:t> نگهداري پرونده بيماران بستري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071546"/>
          <a:ext cx="8229600" cy="4879808"/>
        </p:xfrm>
        <a:graphic>
          <a:graphicData uri="http://schemas.openxmlformats.org/drawingml/2006/table">
            <a:tbl>
              <a:tblPr rtl="1" firstRow="1" bandRow="1">
                <a:tableStyleId>{5C22544A-7EE6-4342-B048-85BDC9FD1C3A}</a:tableStyleId>
              </a:tblPr>
              <a:tblGrid>
                <a:gridCol w="1606568"/>
                <a:gridCol w="1685272"/>
                <a:gridCol w="1645920"/>
                <a:gridCol w="1645920"/>
                <a:gridCol w="1645920"/>
              </a:tblGrid>
              <a:tr h="857256">
                <a:tc>
                  <a:txBody>
                    <a:bodyPr/>
                    <a:lstStyle/>
                    <a:p>
                      <a:pPr algn="ctr" rtl="1">
                        <a:lnSpc>
                          <a:spcPct val="115000"/>
                        </a:lnSpc>
                        <a:spcAft>
                          <a:spcPts val="0"/>
                        </a:spcAft>
                      </a:pPr>
                      <a:endParaRPr lang="en-US" sz="1100" dirty="0">
                        <a:latin typeface="Calibri"/>
                        <a:ea typeface="Times New Roman"/>
                        <a:cs typeface="Times New Roman"/>
                      </a:endParaRPr>
                    </a:p>
                  </a:txBody>
                  <a:tcPr marL="68580" marR="68580" marT="0" marB="0"/>
                </a:tc>
                <a:tc>
                  <a:txBody>
                    <a:bodyPr/>
                    <a:lstStyle/>
                    <a:p>
                      <a:pPr algn="ctr" rtl="1">
                        <a:lnSpc>
                          <a:spcPct val="115000"/>
                        </a:lnSpc>
                        <a:spcAft>
                          <a:spcPts val="0"/>
                        </a:spcAft>
                      </a:pPr>
                      <a:r>
                        <a:rPr lang="ar-SA" sz="2400" b="1">
                          <a:latin typeface="Cambria"/>
                          <a:ea typeface="Times New Roman"/>
                          <a:cs typeface="B Zar"/>
                        </a:rPr>
                        <a:t>امریکا</a:t>
                      </a:r>
                      <a:endParaRPr lang="en-US" sz="2000">
                        <a:latin typeface="Calibri"/>
                        <a:ea typeface="Times New Roman"/>
                        <a:cs typeface="Times New Roman"/>
                      </a:endParaRPr>
                    </a:p>
                  </a:txBody>
                  <a:tcPr marL="68580" marR="68580" marT="0" marB="0" anchor="ctr"/>
                </a:tc>
                <a:tc>
                  <a:txBody>
                    <a:bodyPr/>
                    <a:lstStyle/>
                    <a:p>
                      <a:pPr algn="ctr" rtl="1">
                        <a:lnSpc>
                          <a:spcPct val="115000"/>
                        </a:lnSpc>
                        <a:spcAft>
                          <a:spcPts val="0"/>
                        </a:spcAft>
                      </a:pPr>
                      <a:r>
                        <a:rPr lang="ar-SA" sz="2400" b="1" dirty="0">
                          <a:latin typeface="Cambria"/>
                          <a:ea typeface="Times New Roman"/>
                          <a:cs typeface="B Zar"/>
                        </a:rPr>
                        <a:t>انگلیس</a:t>
                      </a:r>
                      <a:endParaRPr lang="en-US" sz="2000" dirty="0">
                        <a:latin typeface="Calibri"/>
                        <a:ea typeface="Times New Roman"/>
                        <a:cs typeface="Times New Roman"/>
                      </a:endParaRPr>
                    </a:p>
                  </a:txBody>
                  <a:tcPr marL="68580" marR="68580" marT="0" marB="0" anchor="ctr"/>
                </a:tc>
                <a:tc>
                  <a:txBody>
                    <a:bodyPr/>
                    <a:lstStyle/>
                    <a:p>
                      <a:pPr algn="ctr" rtl="1">
                        <a:lnSpc>
                          <a:spcPct val="115000"/>
                        </a:lnSpc>
                        <a:spcAft>
                          <a:spcPts val="0"/>
                        </a:spcAft>
                      </a:pPr>
                      <a:r>
                        <a:rPr lang="ar-SA" sz="2400" b="1">
                          <a:latin typeface="Cambria"/>
                          <a:ea typeface="Times New Roman"/>
                          <a:cs typeface="B Zar"/>
                        </a:rPr>
                        <a:t>استرالیا</a:t>
                      </a:r>
                      <a:endParaRPr lang="en-US" sz="2000">
                        <a:latin typeface="Calibri"/>
                        <a:ea typeface="Times New Roman"/>
                        <a:cs typeface="Times New Roman"/>
                      </a:endParaRPr>
                    </a:p>
                  </a:txBody>
                  <a:tcPr marL="68580" marR="68580" marT="0" marB="0" anchor="ctr"/>
                </a:tc>
                <a:tc>
                  <a:txBody>
                    <a:bodyPr/>
                    <a:lstStyle/>
                    <a:p>
                      <a:pPr algn="ctr" rtl="1">
                        <a:lnSpc>
                          <a:spcPct val="115000"/>
                        </a:lnSpc>
                        <a:spcAft>
                          <a:spcPts val="0"/>
                        </a:spcAft>
                      </a:pPr>
                      <a:r>
                        <a:rPr lang="ar-SA" sz="2400" b="1" dirty="0">
                          <a:latin typeface="Cambria"/>
                          <a:ea typeface="Times New Roman"/>
                          <a:cs typeface="B Zar"/>
                        </a:rPr>
                        <a:t>ایران</a:t>
                      </a:r>
                      <a:endParaRPr lang="en-US" sz="2000" dirty="0">
                        <a:latin typeface="Calibri"/>
                        <a:ea typeface="Times New Roman"/>
                        <a:cs typeface="Times New Roman"/>
                      </a:endParaRPr>
                    </a:p>
                  </a:txBody>
                  <a:tcPr marL="68580" marR="68580" marT="0" marB="0" anchor="ctr"/>
                </a:tc>
              </a:tr>
              <a:tr h="4022552">
                <a:tc>
                  <a:txBody>
                    <a:bodyPr/>
                    <a:lstStyle/>
                    <a:p>
                      <a:pPr algn="ctr" rtl="1">
                        <a:lnSpc>
                          <a:spcPct val="115000"/>
                        </a:lnSpc>
                        <a:spcAft>
                          <a:spcPts val="0"/>
                        </a:spcAft>
                      </a:pPr>
                      <a:endParaRPr lang="en-US" sz="2000" b="1" dirty="0">
                        <a:latin typeface="Calibri"/>
                        <a:ea typeface="Times New Roman"/>
                        <a:cs typeface="B Nazanin" pitchFamily="2" charset="-78"/>
                      </a:endParaRPr>
                    </a:p>
                    <a:p>
                      <a:pPr algn="ctr" rtl="1">
                        <a:lnSpc>
                          <a:spcPct val="115000"/>
                        </a:lnSpc>
                        <a:spcAft>
                          <a:spcPts val="0"/>
                        </a:spcAft>
                      </a:pPr>
                      <a:r>
                        <a:rPr lang="ar-SA" sz="2000" b="1" dirty="0" smtClean="0">
                          <a:latin typeface="Cambria"/>
                          <a:ea typeface="Times New Roman"/>
                          <a:cs typeface="B Nazanin" pitchFamily="2" charset="-78"/>
                        </a:rPr>
                        <a:t>مدارک پزشکی</a:t>
                      </a:r>
                      <a:r>
                        <a:rPr lang="ar-SA" sz="2000" b="1" dirty="0" smtClean="0">
                          <a:latin typeface="B Zar"/>
                          <a:ea typeface="Times New Roman"/>
                          <a:cs typeface="B Nazanin" pitchFamily="2" charset="-78"/>
                        </a:rPr>
                        <a:t> </a:t>
                      </a:r>
                      <a:r>
                        <a:rPr lang="fa-IR" sz="2000" b="1" dirty="0" smtClean="0">
                          <a:latin typeface="Cambria"/>
                          <a:ea typeface="Times New Roman"/>
                          <a:cs typeface="B Nazanin" pitchFamily="2" charset="-78"/>
                        </a:rPr>
                        <a:t>بزرگسالان</a:t>
                      </a:r>
                      <a:endParaRPr lang="en-US" sz="2000" b="1" dirty="0">
                        <a:latin typeface="Calibri"/>
                        <a:ea typeface="Times New Roman"/>
                        <a:cs typeface="B Nazanin" pitchFamily="2" charset="-78"/>
                      </a:endParaRPr>
                    </a:p>
                  </a:txBody>
                  <a:tcPr marL="68580" marR="68580" marT="0" marB="0" anchor="ctr"/>
                </a:tc>
                <a:tc>
                  <a:txBody>
                    <a:bodyPr/>
                    <a:lstStyle/>
                    <a:p>
                      <a:pPr algn="ctr" rtl="1">
                        <a:lnSpc>
                          <a:spcPct val="115000"/>
                        </a:lnSpc>
                        <a:spcAft>
                          <a:spcPts val="0"/>
                        </a:spcAft>
                      </a:pPr>
                      <a:r>
                        <a:rPr lang="fa-IR" sz="2000" b="1" dirty="0">
                          <a:latin typeface="Cambria"/>
                          <a:ea typeface="Times New Roman"/>
                          <a:cs typeface="B Nazanin" pitchFamily="2" charset="-78"/>
                        </a:rPr>
                        <a:t>در ایالات مختلف متفاوت است از 5 سال بعد از ترخیص تا </a:t>
                      </a:r>
                      <a:r>
                        <a:rPr lang="fa-IR" sz="2000" b="1" dirty="0" smtClean="0">
                          <a:latin typeface="Cambria"/>
                          <a:ea typeface="Times New Roman"/>
                          <a:cs typeface="B Nazanin" pitchFamily="2" charset="-78"/>
                        </a:rPr>
                        <a:t>دائم</a:t>
                      </a:r>
                    </a:p>
                    <a:p>
                      <a:pPr algn="ctr" rtl="1">
                        <a:lnSpc>
                          <a:spcPct val="115000"/>
                        </a:lnSpc>
                        <a:spcAft>
                          <a:spcPts val="0"/>
                        </a:spcAft>
                      </a:pPr>
                      <a:endParaRPr lang="en-US" sz="2000" b="1" dirty="0">
                        <a:latin typeface="Calibri"/>
                        <a:ea typeface="Times New Roman"/>
                        <a:cs typeface="B Nazanin" pitchFamily="2" charset="-78"/>
                      </a:endParaRPr>
                    </a:p>
                    <a:p>
                      <a:pPr algn="ctr" rtl="1">
                        <a:lnSpc>
                          <a:spcPct val="115000"/>
                        </a:lnSpc>
                        <a:spcAft>
                          <a:spcPts val="0"/>
                        </a:spcAft>
                      </a:pPr>
                      <a:r>
                        <a:rPr lang="fa-IR" sz="2000" b="1" dirty="0">
                          <a:latin typeface="Cambria"/>
                          <a:ea typeface="Times New Roman"/>
                          <a:cs typeface="B Nazanin" pitchFamily="2" charset="-78"/>
                        </a:rPr>
                        <a:t>پیشنهاد </a:t>
                      </a:r>
                      <a:r>
                        <a:rPr lang="en-US" sz="2000" b="1" dirty="0">
                          <a:latin typeface="Cambria"/>
                          <a:ea typeface="Times New Roman"/>
                          <a:cs typeface="B Nazanin" pitchFamily="2" charset="-78"/>
                        </a:rPr>
                        <a:t>AHIMA </a:t>
                      </a:r>
                      <a:r>
                        <a:rPr lang="fa-IR" sz="2000" b="1" dirty="0">
                          <a:latin typeface="Cambria"/>
                          <a:ea typeface="Times New Roman"/>
                          <a:cs typeface="B Nazanin" pitchFamily="2" charset="-78"/>
                        </a:rPr>
                        <a:t> :</a:t>
                      </a:r>
                      <a:endParaRPr lang="en-US" sz="2000" b="1" dirty="0">
                        <a:latin typeface="Calibri"/>
                        <a:ea typeface="Times New Roman"/>
                        <a:cs typeface="B Nazanin" pitchFamily="2" charset="-78"/>
                      </a:endParaRPr>
                    </a:p>
                    <a:p>
                      <a:pPr algn="ctr" rtl="1">
                        <a:lnSpc>
                          <a:spcPct val="115000"/>
                        </a:lnSpc>
                        <a:spcAft>
                          <a:spcPts val="0"/>
                        </a:spcAft>
                      </a:pPr>
                      <a:r>
                        <a:rPr lang="fa-IR" sz="2000" b="1" dirty="0">
                          <a:latin typeface="Cambria"/>
                          <a:ea typeface="Times New Roman"/>
                          <a:cs typeface="B Nazanin" pitchFamily="2" charset="-78"/>
                        </a:rPr>
                        <a:t>10 سال بعد از آخرین مراجعه بیمار</a:t>
                      </a:r>
                      <a:endParaRPr lang="en-US" sz="2000" b="1" dirty="0">
                        <a:latin typeface="Calibri"/>
                        <a:ea typeface="Times New Roman"/>
                        <a:cs typeface="B Nazanin" pitchFamily="2" charset="-78"/>
                      </a:endParaRPr>
                    </a:p>
                  </a:txBody>
                  <a:tcPr marL="68580" marR="68580" marT="0" marB="0" anchor="ctr"/>
                </a:tc>
                <a:tc>
                  <a:txBody>
                    <a:bodyPr/>
                    <a:lstStyle/>
                    <a:p>
                      <a:pPr algn="ctr" rtl="1">
                        <a:lnSpc>
                          <a:spcPct val="115000"/>
                        </a:lnSpc>
                        <a:spcAft>
                          <a:spcPts val="0"/>
                        </a:spcAft>
                      </a:pPr>
                      <a:r>
                        <a:rPr lang="ar-SA" sz="2000" b="1" dirty="0">
                          <a:latin typeface="B Zar"/>
                          <a:ea typeface="Times New Roman"/>
                          <a:cs typeface="B Nazanin" pitchFamily="2" charset="-78"/>
                        </a:rPr>
                        <a:t>8 </a:t>
                      </a:r>
                      <a:r>
                        <a:rPr lang="ar-SA" sz="2000" b="1" dirty="0">
                          <a:latin typeface="Cambria"/>
                          <a:ea typeface="Times New Roman"/>
                          <a:cs typeface="B Nazanin" pitchFamily="2" charset="-78"/>
                        </a:rPr>
                        <a:t>سال</a:t>
                      </a:r>
                      <a:endParaRPr lang="en-US" sz="2000" b="1" dirty="0">
                        <a:latin typeface="Calibri"/>
                        <a:ea typeface="Times New Roman"/>
                        <a:cs typeface="B Nazanin" pitchFamily="2" charset="-78"/>
                      </a:endParaRPr>
                    </a:p>
                    <a:p>
                      <a:pPr algn="ctr" rtl="1">
                        <a:lnSpc>
                          <a:spcPct val="115000"/>
                        </a:lnSpc>
                        <a:spcAft>
                          <a:spcPts val="0"/>
                        </a:spcAft>
                      </a:pPr>
                      <a:r>
                        <a:rPr lang="ar-SA" sz="2000" b="1" dirty="0">
                          <a:latin typeface="Cambria"/>
                          <a:ea typeface="Times New Roman"/>
                          <a:cs typeface="B Nazanin" pitchFamily="2" charset="-78"/>
                        </a:rPr>
                        <a:t>به استثنای بعضی تخصصها مانند بیماران روانی، زنان زایمان، مواردقتل، خودکشی، بیماری کرتزفلت جاکوب و</a:t>
                      </a:r>
                      <a:r>
                        <a:rPr lang="ar-SA" sz="2000" b="1" dirty="0">
                          <a:latin typeface="B Zar"/>
                          <a:ea typeface="Times New Roman"/>
                          <a:cs typeface="B Nazanin" pitchFamily="2" charset="-78"/>
                        </a:rPr>
                        <a:t>.... </a:t>
                      </a:r>
                      <a:endParaRPr lang="en-US" sz="2000" b="1" dirty="0">
                        <a:latin typeface="Calibri"/>
                        <a:ea typeface="Times New Roman"/>
                        <a:cs typeface="B Nazanin" pitchFamily="2" charset="-78"/>
                      </a:endParaRPr>
                    </a:p>
                  </a:txBody>
                  <a:tcPr marL="68580" marR="68580" marT="0" marB="0" anchor="ctr"/>
                </a:tc>
                <a:tc>
                  <a:txBody>
                    <a:bodyPr/>
                    <a:lstStyle/>
                    <a:p>
                      <a:pPr algn="ctr" rtl="1">
                        <a:lnSpc>
                          <a:spcPct val="115000"/>
                        </a:lnSpc>
                        <a:spcAft>
                          <a:spcPts val="0"/>
                        </a:spcAft>
                      </a:pPr>
                      <a:r>
                        <a:rPr lang="ar-SA" sz="2000" b="1" dirty="0">
                          <a:latin typeface="Cambria"/>
                          <a:ea typeface="Times New Roman"/>
                          <a:cs typeface="B Nazanin" pitchFamily="2" charset="-78"/>
                        </a:rPr>
                        <a:t>بیمارستانهای آموزشی</a:t>
                      </a:r>
                      <a:r>
                        <a:rPr lang="ar-SA" sz="2000" b="1" dirty="0">
                          <a:latin typeface="B Zar"/>
                          <a:ea typeface="Times New Roman"/>
                          <a:cs typeface="B Nazanin" pitchFamily="2" charset="-78"/>
                        </a:rPr>
                        <a:t>: 15</a:t>
                      </a:r>
                      <a:r>
                        <a:rPr lang="ar-SA" sz="2000" b="1" dirty="0">
                          <a:latin typeface="Cambria"/>
                          <a:ea typeface="Times New Roman"/>
                          <a:cs typeface="B Nazanin" pitchFamily="2" charset="-78"/>
                        </a:rPr>
                        <a:t>  سال بعد از آخرین حضور</a:t>
                      </a:r>
                      <a:endParaRPr lang="en-US" sz="2000" b="1" dirty="0">
                        <a:latin typeface="Calibri"/>
                        <a:ea typeface="Times New Roman"/>
                        <a:cs typeface="B Nazanin" pitchFamily="2" charset="-78"/>
                      </a:endParaRPr>
                    </a:p>
                    <a:p>
                      <a:pPr algn="ctr" rtl="1">
                        <a:lnSpc>
                          <a:spcPct val="115000"/>
                        </a:lnSpc>
                        <a:spcAft>
                          <a:spcPts val="0"/>
                        </a:spcAft>
                      </a:pPr>
                      <a:r>
                        <a:rPr lang="ar-SA" sz="2000" b="1" dirty="0">
                          <a:latin typeface="Cambria"/>
                          <a:ea typeface="Times New Roman"/>
                          <a:cs typeface="B Nazanin" pitchFamily="2" charset="-78"/>
                        </a:rPr>
                        <a:t>سایر بیمارستانها</a:t>
                      </a:r>
                      <a:r>
                        <a:rPr lang="ar-SA" sz="2000" b="1" dirty="0">
                          <a:latin typeface="B Zar"/>
                          <a:ea typeface="Times New Roman"/>
                          <a:cs typeface="B Nazanin" pitchFamily="2" charset="-78"/>
                        </a:rPr>
                        <a:t> 10 </a:t>
                      </a:r>
                      <a:r>
                        <a:rPr lang="ar-SA" sz="2000" b="1" dirty="0">
                          <a:latin typeface="Cambria"/>
                          <a:ea typeface="Times New Roman"/>
                          <a:cs typeface="B Nazanin" pitchFamily="2" charset="-78"/>
                        </a:rPr>
                        <a:t>سال بعد از آخرین حضور </a:t>
                      </a:r>
                      <a:endParaRPr lang="en-US" sz="2000" b="1" dirty="0">
                        <a:latin typeface="Calibri"/>
                        <a:ea typeface="Times New Roman"/>
                        <a:cs typeface="B Nazanin" pitchFamily="2" charset="-78"/>
                      </a:endParaRPr>
                    </a:p>
                    <a:p>
                      <a:pPr algn="ctr" rtl="1">
                        <a:lnSpc>
                          <a:spcPct val="115000"/>
                        </a:lnSpc>
                        <a:spcAft>
                          <a:spcPts val="0"/>
                        </a:spcAft>
                      </a:pPr>
                      <a:r>
                        <a:rPr lang="ar-SA" sz="2000" b="1" dirty="0">
                          <a:latin typeface="B Zar"/>
                          <a:ea typeface="Times New Roman"/>
                          <a:cs typeface="B Nazanin" pitchFamily="2" charset="-78"/>
                        </a:rPr>
                        <a:t>(</a:t>
                      </a:r>
                      <a:r>
                        <a:rPr lang="ar-SA" sz="2000" b="1" dirty="0">
                          <a:latin typeface="Cambria"/>
                          <a:ea typeface="Times New Roman"/>
                          <a:cs typeface="B Nazanin" pitchFamily="2" charset="-78"/>
                        </a:rPr>
                        <a:t>به استثنای بیماران روانپزشکی، زایمان، باروری مصنوعی و</a:t>
                      </a:r>
                      <a:r>
                        <a:rPr lang="ar-SA" sz="2000" b="1" dirty="0">
                          <a:latin typeface="B Zar"/>
                          <a:ea typeface="Times New Roman"/>
                          <a:cs typeface="B Nazanin" pitchFamily="2" charset="-78"/>
                        </a:rPr>
                        <a:t>..</a:t>
                      </a:r>
                      <a:r>
                        <a:rPr lang="fa-IR" sz="2000" b="1" dirty="0">
                          <a:latin typeface="B Zar"/>
                          <a:ea typeface="Times New Roman"/>
                          <a:cs typeface="B Nazanin" pitchFamily="2" charset="-78"/>
                        </a:rPr>
                        <a:t>)</a:t>
                      </a:r>
                      <a:endParaRPr lang="en-US" sz="2000" b="1" dirty="0">
                        <a:latin typeface="Calibri"/>
                        <a:ea typeface="Times New Roman"/>
                        <a:cs typeface="B Nazanin" pitchFamily="2" charset="-78"/>
                      </a:endParaRPr>
                    </a:p>
                  </a:txBody>
                  <a:tcPr marL="68580" marR="68580" marT="0" marB="0" anchor="ctr"/>
                </a:tc>
                <a:tc>
                  <a:txBody>
                    <a:bodyPr/>
                    <a:lstStyle/>
                    <a:p>
                      <a:pPr algn="ctr" rtl="1">
                        <a:lnSpc>
                          <a:spcPct val="115000"/>
                        </a:lnSpc>
                        <a:spcAft>
                          <a:spcPts val="0"/>
                        </a:spcAft>
                      </a:pPr>
                      <a:r>
                        <a:rPr lang="ar-SA" sz="2000" b="1" dirty="0">
                          <a:latin typeface="Cambria"/>
                          <a:ea typeface="Times New Roman"/>
                          <a:cs typeface="B Nazanin" pitchFamily="2" charset="-78"/>
                        </a:rPr>
                        <a:t>برای همه سنین</a:t>
                      </a:r>
                      <a:r>
                        <a:rPr lang="ar-SA" sz="2000" b="1" dirty="0">
                          <a:latin typeface="B Zar"/>
                          <a:ea typeface="Times New Roman"/>
                          <a:cs typeface="B Nazanin" pitchFamily="2" charset="-78"/>
                        </a:rPr>
                        <a:t>:</a:t>
                      </a:r>
                      <a:endParaRPr lang="en-US" sz="2000" b="1" dirty="0">
                        <a:latin typeface="Calibri"/>
                        <a:ea typeface="Times New Roman"/>
                        <a:cs typeface="B Nazanin" pitchFamily="2" charset="-78"/>
                      </a:endParaRPr>
                    </a:p>
                    <a:p>
                      <a:pPr algn="ctr" rtl="1">
                        <a:lnSpc>
                          <a:spcPct val="115000"/>
                        </a:lnSpc>
                        <a:spcAft>
                          <a:spcPts val="0"/>
                        </a:spcAft>
                      </a:pPr>
                      <a:r>
                        <a:rPr lang="fa-IR" sz="2000" b="1" dirty="0" smtClean="0">
                          <a:latin typeface="B Zar"/>
                          <a:ea typeface="Times New Roman"/>
                          <a:cs typeface="B Nazanin" pitchFamily="2" charset="-78"/>
                        </a:rPr>
                        <a:t>10</a:t>
                      </a:r>
                      <a:r>
                        <a:rPr lang="ar-SA" sz="2000" b="1" dirty="0" smtClean="0">
                          <a:latin typeface="Cambria"/>
                          <a:ea typeface="Times New Roman"/>
                          <a:cs typeface="B Nazanin" pitchFamily="2" charset="-78"/>
                        </a:rPr>
                        <a:t>سال </a:t>
                      </a:r>
                      <a:r>
                        <a:rPr lang="ar-SA" sz="2000" b="1" dirty="0">
                          <a:latin typeface="Cambria"/>
                          <a:ea typeface="Times New Roman"/>
                          <a:cs typeface="B Nazanin" pitchFamily="2" charset="-78"/>
                        </a:rPr>
                        <a:t>بعد از آخرین مراجعه</a:t>
                      </a:r>
                      <a:r>
                        <a:rPr lang="ar-SA" sz="2000" b="1" dirty="0">
                          <a:latin typeface="B Zar"/>
                          <a:ea typeface="Times New Roman"/>
                          <a:cs typeface="B Nazanin" pitchFamily="2" charset="-78"/>
                        </a:rPr>
                        <a:t> (</a:t>
                      </a:r>
                      <a:r>
                        <a:rPr lang="ar-SA" sz="2000" b="1" dirty="0">
                          <a:latin typeface="Cambria"/>
                          <a:ea typeface="Times New Roman"/>
                          <a:cs typeface="B Nazanin" pitchFamily="2" charset="-78"/>
                        </a:rPr>
                        <a:t>به </a:t>
                      </a:r>
                      <a:r>
                        <a:rPr lang="fa-IR" sz="2000" b="1" dirty="0">
                          <a:latin typeface="Cambria"/>
                          <a:ea typeface="Times New Roman"/>
                          <a:cs typeface="B Nazanin" pitchFamily="2" charset="-78"/>
                        </a:rPr>
                        <a:t>استثنای </a:t>
                      </a:r>
                      <a:r>
                        <a:rPr lang="ar-SA" sz="2000" b="1" dirty="0">
                          <a:latin typeface="Cambria"/>
                          <a:ea typeface="Times New Roman"/>
                          <a:cs typeface="B Nazanin" pitchFamily="2" charset="-78"/>
                        </a:rPr>
                        <a:t>پرونده بیماران قلبی، </a:t>
                      </a:r>
                      <a:r>
                        <a:rPr lang="fa-IR" sz="2000" b="1" dirty="0" smtClean="0">
                          <a:latin typeface="Cambria"/>
                          <a:ea typeface="Times New Roman"/>
                          <a:cs typeface="B Nazanin" pitchFamily="2" charset="-78"/>
                        </a:rPr>
                        <a:t>رواني</a:t>
                      </a:r>
                      <a:r>
                        <a:rPr lang="ar-SA" sz="2000" b="1" dirty="0" smtClean="0">
                          <a:latin typeface="Cambria"/>
                          <a:ea typeface="Times New Roman"/>
                          <a:cs typeface="B Nazanin" pitchFamily="2" charset="-78"/>
                        </a:rPr>
                        <a:t>، </a:t>
                      </a:r>
                      <a:r>
                        <a:rPr lang="fa-IR" sz="2000" b="1" dirty="0" smtClean="0">
                          <a:latin typeface="Cambria"/>
                          <a:ea typeface="Times New Roman"/>
                          <a:cs typeface="B Nazanin" pitchFamily="2" charset="-78"/>
                        </a:rPr>
                        <a:t>شغلي</a:t>
                      </a:r>
                      <a:r>
                        <a:rPr lang="ar-SA" sz="2000" b="1" dirty="0" smtClean="0">
                          <a:latin typeface="Cambria"/>
                          <a:ea typeface="Times New Roman"/>
                          <a:cs typeface="B Nazanin" pitchFamily="2" charset="-78"/>
                        </a:rPr>
                        <a:t>، </a:t>
                      </a:r>
                      <a:r>
                        <a:rPr lang="fa-IR" sz="2000" b="1" dirty="0" smtClean="0">
                          <a:latin typeface="Cambria"/>
                          <a:ea typeface="Times New Roman"/>
                          <a:cs typeface="B Nazanin" pitchFamily="2" charset="-78"/>
                        </a:rPr>
                        <a:t>نظامي</a:t>
                      </a:r>
                      <a:r>
                        <a:rPr lang="fa-IR" sz="2000" b="1" baseline="0" dirty="0" smtClean="0">
                          <a:latin typeface="Cambria"/>
                          <a:ea typeface="Times New Roman"/>
                          <a:cs typeface="B Nazanin" pitchFamily="2" charset="-78"/>
                        </a:rPr>
                        <a:t> ها و .. كه از 5 تا 20 سال متفاوت است</a:t>
                      </a:r>
                      <a:r>
                        <a:rPr lang="ar-SA" sz="2000" b="1" dirty="0" smtClean="0">
                          <a:latin typeface="B Zar"/>
                          <a:ea typeface="Times New Roman"/>
                          <a:cs typeface="B Nazanin" pitchFamily="2" charset="-78"/>
                        </a:rPr>
                        <a:t> </a:t>
                      </a:r>
                      <a:r>
                        <a:rPr lang="ar-SA" sz="2000" b="1" dirty="0">
                          <a:latin typeface="B Zar"/>
                          <a:ea typeface="Times New Roman"/>
                          <a:cs typeface="B Nazanin" pitchFamily="2" charset="-78"/>
                        </a:rPr>
                        <a:t>)</a:t>
                      </a:r>
                      <a:endParaRPr lang="en-US" sz="2000" b="1" dirty="0">
                        <a:latin typeface="Calibri"/>
                        <a:ea typeface="Times New Roman"/>
                        <a:cs typeface="B Nazanin" pitchFamily="2" charset="-78"/>
                      </a:endParaRPr>
                    </a:p>
                  </a:txBody>
                  <a:tcPr marL="68580" marR="68580" marT="0" marB="0" anchor="ctr"/>
                </a:tc>
              </a:tr>
            </a:tbl>
          </a:graphicData>
        </a:graphic>
      </p:graphicFrame>
      <p:sp>
        <p:nvSpPr>
          <p:cNvPr id="3" name="Title 2"/>
          <p:cNvSpPr>
            <a:spLocks noGrp="1"/>
          </p:cNvSpPr>
          <p:nvPr>
            <p:ph type="title"/>
          </p:nvPr>
        </p:nvSpPr>
        <p:spPr>
          <a:xfrm>
            <a:off x="457200" y="274638"/>
            <a:ext cx="8229600" cy="868346"/>
          </a:xfrm>
        </p:spPr>
        <p:txBody>
          <a:bodyPr>
            <a:normAutofit fontScale="90000"/>
          </a:bodyPr>
          <a:lstStyle/>
          <a:p>
            <a:pPr algn="ctr"/>
            <a:r>
              <a:rPr lang="ar-SA" sz="3600" dirty="0" smtClean="0"/>
              <a:t>5-  </a:t>
            </a:r>
            <a:r>
              <a:rPr lang="ar-SA" sz="2200" dirty="0" smtClean="0"/>
              <a:t>مقایسه قوانین و رویه های نگهداری مدارک سلامت در کشورهای امریکا، انگلیس، استرالیا و ایران</a:t>
            </a: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txBody>
          <a:bodyPr>
            <a:normAutofit/>
          </a:bodyPr>
          <a:lstStyle/>
          <a:p>
            <a:pPr algn="justLow">
              <a:buNone/>
            </a:pPr>
            <a:r>
              <a:rPr lang="fa-IR" sz="3200" b="1" dirty="0" smtClean="0">
                <a:latin typeface="B Zar"/>
                <a:cs typeface="B Nazanin" pitchFamily="2" charset="-78"/>
              </a:rPr>
              <a:t>پرونده </a:t>
            </a:r>
            <a:r>
              <a:rPr lang="fa-IR" sz="3200" b="1" dirty="0">
                <a:latin typeface="B Zar"/>
                <a:cs typeface="B Nazanin" pitchFamily="2" charset="-78"/>
              </a:rPr>
              <a:t>های پزشکی به عنوان یک منبع رسمی ومعتبر جهت یاسخگویی به نیازهای مختلف بیماران ، پزشکان ، بیمارستانها وسایر ادارات می باشند وبعد ازترخیص بیمار ازبیمارستان به دفعات مورد درخواست قرار می گیرند </a:t>
            </a:r>
            <a:r>
              <a:rPr lang="fa-IR" sz="3200" b="1" dirty="0" smtClean="0">
                <a:latin typeface="B Zar"/>
                <a:cs typeface="B Nazanin" pitchFamily="2" charset="-78"/>
              </a:rPr>
              <a:t>،</a:t>
            </a:r>
          </a:p>
          <a:p>
            <a:pPr algn="justLow">
              <a:buNone/>
            </a:pPr>
            <a:endParaRPr lang="fa-IR" sz="3200" b="1" dirty="0" smtClean="0">
              <a:latin typeface="B Zar"/>
              <a:cs typeface="B Nazanin" pitchFamily="2" charset="-78"/>
            </a:endParaRPr>
          </a:p>
          <a:p>
            <a:pPr marL="109728" indent="0" algn="justLow">
              <a:buNone/>
            </a:pPr>
            <a:r>
              <a:rPr lang="fa-IR" sz="3200" dirty="0" smtClean="0">
                <a:latin typeface="B Zar"/>
                <a:cs typeface="B Nazanin" pitchFamily="2" charset="-78"/>
              </a:rPr>
              <a:t> </a:t>
            </a:r>
            <a:r>
              <a:rPr lang="fa-IR" sz="3200" b="1" dirty="0">
                <a:solidFill>
                  <a:srgbClr val="FF0000"/>
                </a:solidFill>
                <a:latin typeface="B Zar"/>
                <a:cs typeface="B Nazanin" pitchFamily="2" charset="-78"/>
              </a:rPr>
              <a:t>بنابراین بیمارستانها موظفند براساس قانون اسناد </a:t>
            </a:r>
            <a:r>
              <a:rPr lang="fa-IR" sz="3200" b="1" dirty="0" smtClean="0">
                <a:solidFill>
                  <a:srgbClr val="FF0000"/>
                </a:solidFill>
                <a:latin typeface="B Zar"/>
                <a:cs typeface="B Nazanin" pitchFamily="2" charset="-78"/>
              </a:rPr>
              <a:t>و پرونده های </a:t>
            </a:r>
            <a:r>
              <a:rPr lang="fa-IR" sz="3200" b="1" dirty="0">
                <a:solidFill>
                  <a:srgbClr val="FF0000"/>
                </a:solidFill>
                <a:latin typeface="B Zar"/>
                <a:cs typeface="B Nazanin" pitchFamily="2" charset="-78"/>
              </a:rPr>
              <a:t>بیماران خود را برای مدت زمان معینی نگهداری </a:t>
            </a:r>
            <a:r>
              <a:rPr lang="fa-IR" sz="3200" b="1" dirty="0" smtClean="0">
                <a:solidFill>
                  <a:srgbClr val="FF0000"/>
                </a:solidFill>
                <a:latin typeface="B Zar"/>
                <a:cs typeface="B Nazanin" pitchFamily="2" charset="-78"/>
              </a:rPr>
              <a:t>نمایند.</a:t>
            </a:r>
          </a:p>
          <a:p>
            <a:pPr algn="justLow">
              <a:buNone/>
            </a:pPr>
            <a:endParaRPr lang="fa-IR" dirty="0" smtClean="0"/>
          </a:p>
        </p:txBody>
      </p:sp>
      <p:sp>
        <p:nvSpPr>
          <p:cNvPr id="3" name="Title 2"/>
          <p:cNvSpPr>
            <a:spLocks noGrp="1"/>
          </p:cNvSpPr>
          <p:nvPr>
            <p:ph type="title"/>
          </p:nvPr>
        </p:nvSpPr>
        <p:spPr/>
        <p:txBody>
          <a:bodyPr>
            <a:normAutofit fontScale="90000"/>
          </a:bodyPr>
          <a:lstStyle/>
          <a:p>
            <a:pPr algn="r"/>
            <a:r>
              <a:rPr lang="fa-IR" dirty="0" smtClean="0"/>
              <a:t/>
            </a:r>
            <a:br>
              <a:rPr lang="fa-IR" dirty="0" smtClean="0"/>
            </a:br>
            <a:r>
              <a:rPr lang="fa-IR" sz="2700" dirty="0" smtClean="0"/>
              <a:t/>
            </a:r>
            <a:br>
              <a:rPr lang="fa-IR" sz="2700" dirty="0" smtClean="0"/>
            </a:br>
            <a:r>
              <a:rPr lang="fa-IR" dirty="0" smtClean="0"/>
              <a:t/>
            </a:r>
            <a:br>
              <a:rPr lang="fa-IR" dirty="0" smtClean="0"/>
            </a:br>
            <a:r>
              <a:rPr lang="fa-IR" dirty="0" smtClean="0"/>
              <a:t>مقدمه:</a:t>
            </a: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785795"/>
          <a:ext cx="8043890" cy="5810446"/>
        </p:xfrm>
        <a:graphic>
          <a:graphicData uri="http://schemas.openxmlformats.org/drawingml/2006/table">
            <a:tbl>
              <a:tblPr rtl="1" firstRow="1" bandRow="1">
                <a:tableStyleId>{5C22544A-7EE6-4342-B048-85BDC9FD1C3A}</a:tableStyleId>
              </a:tblPr>
              <a:tblGrid>
                <a:gridCol w="3870324"/>
                <a:gridCol w="4173566"/>
              </a:tblGrid>
              <a:tr h="365556">
                <a:tc>
                  <a:txBody>
                    <a:bodyPr/>
                    <a:lstStyle/>
                    <a:p>
                      <a:pPr algn="ctr" rtl="1">
                        <a:lnSpc>
                          <a:spcPct val="115000"/>
                        </a:lnSpc>
                        <a:spcAft>
                          <a:spcPts val="0"/>
                        </a:spcAft>
                      </a:pPr>
                      <a:r>
                        <a:rPr lang="ar-SA" sz="1600" b="1" dirty="0">
                          <a:latin typeface="Cambria"/>
                          <a:ea typeface="Times New Roman"/>
                          <a:cs typeface="B Zar"/>
                        </a:rPr>
                        <a:t>ایالت</a:t>
                      </a:r>
                      <a:endParaRPr lang="en-US" sz="1600" b="1" dirty="0">
                        <a:latin typeface="Calibri"/>
                        <a:ea typeface="Times New Roman"/>
                        <a:cs typeface="Times New Roman"/>
                      </a:endParaRPr>
                    </a:p>
                  </a:txBody>
                  <a:tcPr marL="68580" marR="68580" marT="0" marB="0"/>
                </a:tc>
                <a:tc>
                  <a:txBody>
                    <a:bodyPr/>
                    <a:lstStyle/>
                    <a:p>
                      <a:pPr algn="ctr" rtl="1">
                        <a:lnSpc>
                          <a:spcPct val="115000"/>
                        </a:lnSpc>
                        <a:spcAft>
                          <a:spcPts val="0"/>
                        </a:spcAft>
                      </a:pPr>
                      <a:r>
                        <a:rPr lang="ar-SA" sz="1600" b="1">
                          <a:latin typeface="Cambria"/>
                          <a:ea typeface="Times New Roman"/>
                          <a:cs typeface="B Zar"/>
                        </a:rPr>
                        <a:t>مدت نگهداری</a:t>
                      </a:r>
                      <a:endParaRPr lang="en-US" sz="1600" b="1">
                        <a:latin typeface="Calibri"/>
                        <a:ea typeface="Times New Roman"/>
                        <a:cs typeface="Times New Roman"/>
                      </a:endParaRPr>
                    </a:p>
                  </a:txBody>
                  <a:tcPr marL="68580" marR="68580" marT="0" marB="0"/>
                </a:tc>
              </a:tr>
              <a:tr h="365556">
                <a:tc>
                  <a:txBody>
                    <a:bodyPr/>
                    <a:lstStyle/>
                    <a:p>
                      <a:pPr algn="justLow" rtl="1">
                        <a:lnSpc>
                          <a:spcPct val="115000"/>
                        </a:lnSpc>
                        <a:spcAft>
                          <a:spcPts val="0"/>
                        </a:spcAft>
                      </a:pPr>
                      <a:r>
                        <a:rPr lang="fa-IR" sz="1600" b="1">
                          <a:latin typeface="Cambria"/>
                          <a:ea typeface="Times New Roman"/>
                          <a:cs typeface="B Nazanin" pitchFamily="2" charset="-78"/>
                        </a:rPr>
                        <a:t>آیووا- میسوری- آریزونا</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مطابق با قانون مرور زمان</a:t>
                      </a:r>
                      <a:endParaRPr lang="en-US" sz="1600" b="1">
                        <a:latin typeface="Calibri"/>
                        <a:ea typeface="Times New Roman"/>
                        <a:cs typeface="B Nazanin" pitchFamily="2" charset="-78"/>
                      </a:endParaRPr>
                    </a:p>
                  </a:txBody>
                  <a:tcPr marL="68580" marR="68580" marT="0" marB="0"/>
                </a:tc>
              </a:tr>
              <a:tr h="552842">
                <a:tc>
                  <a:txBody>
                    <a:bodyPr/>
                    <a:lstStyle/>
                    <a:p>
                      <a:pPr algn="justLow" rtl="1">
                        <a:lnSpc>
                          <a:spcPct val="115000"/>
                        </a:lnSpc>
                        <a:spcAft>
                          <a:spcPts val="0"/>
                        </a:spcAft>
                      </a:pPr>
                      <a:r>
                        <a:rPr lang="fa-IR" sz="1600" b="1">
                          <a:latin typeface="Cambria"/>
                          <a:ea typeface="Times New Roman"/>
                          <a:cs typeface="B Nazanin" pitchFamily="2" charset="-78"/>
                        </a:rPr>
                        <a:t>ویسکانسین- ویرجینیا- رود ایسلند- پورتوریکو- نوادا- مریلند- کنتاکی- آلاباما</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5 سال بعد از ترخیص</a:t>
                      </a:r>
                      <a:endParaRPr lang="en-US" sz="1600" b="1">
                        <a:latin typeface="Calibri"/>
                        <a:ea typeface="Times New Roman"/>
                        <a:cs typeface="B Nazanin" pitchFamily="2" charset="-78"/>
                      </a:endParaRPr>
                    </a:p>
                  </a:txBody>
                  <a:tcPr marL="68580" marR="68580" marT="0" marB="0"/>
                </a:tc>
              </a:tr>
              <a:tr h="508108">
                <a:tc>
                  <a:txBody>
                    <a:bodyPr/>
                    <a:lstStyle/>
                    <a:p>
                      <a:pPr algn="justLow" rtl="1">
                        <a:lnSpc>
                          <a:spcPct val="115000"/>
                        </a:lnSpc>
                        <a:spcAft>
                          <a:spcPts val="0"/>
                        </a:spcAft>
                      </a:pPr>
                      <a:r>
                        <a:rPr lang="fa-IR" sz="1600" b="1">
                          <a:latin typeface="Cambria"/>
                          <a:ea typeface="Times New Roman"/>
                          <a:cs typeface="B Nazanin" pitchFamily="2" charset="-78"/>
                        </a:rPr>
                        <a:t>اکلاهاما</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5 سال بعد از آخرین تاریخ مراقبت</a:t>
                      </a:r>
                      <a:endParaRPr lang="en-US" sz="1600" b="1">
                        <a:latin typeface="Calibri"/>
                        <a:ea typeface="Times New Roman"/>
                        <a:cs typeface="B Nazanin" pitchFamily="2" charset="-78"/>
                      </a:endParaRPr>
                    </a:p>
                  </a:txBody>
                  <a:tcPr marL="68580" marR="68580" marT="0" marB="0"/>
                </a:tc>
              </a:tr>
              <a:tr h="365556">
                <a:tc>
                  <a:txBody>
                    <a:bodyPr/>
                    <a:lstStyle/>
                    <a:p>
                      <a:pPr algn="justLow" rtl="1">
                        <a:lnSpc>
                          <a:spcPct val="115000"/>
                        </a:lnSpc>
                        <a:spcAft>
                          <a:spcPts val="0"/>
                        </a:spcAft>
                      </a:pPr>
                      <a:r>
                        <a:rPr lang="fa-IR" sz="1600" b="1">
                          <a:latin typeface="Cambria"/>
                          <a:ea typeface="Times New Roman"/>
                          <a:cs typeface="B Nazanin" pitchFamily="2" charset="-78"/>
                        </a:rPr>
                        <a:t>نیویورک- میشیگان- جورجیا</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6 سال بعد از ترخیص</a:t>
                      </a:r>
                      <a:endParaRPr lang="en-US" sz="1600" b="1">
                        <a:latin typeface="Calibri"/>
                        <a:ea typeface="Times New Roman"/>
                        <a:cs typeface="B Nazanin" pitchFamily="2" charset="-78"/>
                      </a:endParaRPr>
                    </a:p>
                  </a:txBody>
                  <a:tcPr marL="68580" marR="68580" marT="0" marB="0"/>
                </a:tc>
              </a:tr>
              <a:tr h="552842">
                <a:tc>
                  <a:txBody>
                    <a:bodyPr/>
                    <a:lstStyle/>
                    <a:p>
                      <a:pPr algn="justLow" rtl="1">
                        <a:lnSpc>
                          <a:spcPct val="115000"/>
                        </a:lnSpc>
                        <a:spcAft>
                          <a:spcPts val="0"/>
                        </a:spcAft>
                      </a:pPr>
                      <a:r>
                        <a:rPr lang="fa-IR" sz="1600" b="1">
                          <a:latin typeface="Cambria"/>
                          <a:ea typeface="Times New Roman"/>
                          <a:cs typeface="B Nazanin" pitchFamily="2" charset="-78"/>
                        </a:rPr>
                        <a:t>پنسیلوانیا- اوهایو- نیوهمپشایر- مینه سوتا- ماین- ایندیانا- آیداهو- کالیفرنیا- آلاسکا</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7 سال بعد از ترخیص</a:t>
                      </a:r>
                      <a:endParaRPr lang="en-US" sz="1600" b="1">
                        <a:latin typeface="Calibri"/>
                        <a:ea typeface="Times New Roman"/>
                        <a:cs typeface="B Nazanin" pitchFamily="2" charset="-78"/>
                      </a:endParaRPr>
                    </a:p>
                  </a:txBody>
                  <a:tcPr marL="68580" marR="68580" marT="0" marB="0"/>
                </a:tc>
              </a:tr>
              <a:tr h="508108">
                <a:tc>
                  <a:txBody>
                    <a:bodyPr/>
                    <a:lstStyle/>
                    <a:p>
                      <a:pPr algn="justLow" rtl="1">
                        <a:lnSpc>
                          <a:spcPct val="115000"/>
                        </a:lnSpc>
                        <a:spcAft>
                          <a:spcPts val="0"/>
                        </a:spcAft>
                      </a:pPr>
                      <a:r>
                        <a:rPr lang="fa-IR" sz="1600" b="1">
                          <a:latin typeface="Cambria"/>
                          <a:ea typeface="Times New Roman"/>
                          <a:cs typeface="B Nazanin" pitchFamily="2" charset="-78"/>
                        </a:rPr>
                        <a:t>یوتا- هاوایی- منطقه کلمبیا- فلوریدا</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dirty="0">
                          <a:latin typeface="Cambria"/>
                          <a:ea typeface="Times New Roman"/>
                          <a:cs typeface="B Nazanin" pitchFamily="2" charset="-78"/>
                        </a:rPr>
                        <a:t>7 سال بعد از آخرین تاریخ مراقبت</a:t>
                      </a:r>
                      <a:endParaRPr lang="en-US" sz="1600" b="1" dirty="0">
                        <a:latin typeface="Calibri"/>
                        <a:ea typeface="Times New Roman"/>
                        <a:cs typeface="B Nazanin" pitchFamily="2" charset="-78"/>
                      </a:endParaRPr>
                    </a:p>
                  </a:txBody>
                  <a:tcPr marL="68580" marR="68580" marT="0" marB="0"/>
                </a:tc>
              </a:tr>
              <a:tr h="552842">
                <a:tc>
                  <a:txBody>
                    <a:bodyPr/>
                    <a:lstStyle/>
                    <a:p>
                      <a:pPr algn="justLow" rtl="1">
                        <a:lnSpc>
                          <a:spcPct val="115000"/>
                        </a:lnSpc>
                        <a:spcAft>
                          <a:spcPts val="0"/>
                        </a:spcAft>
                      </a:pPr>
                      <a:r>
                        <a:rPr lang="fa-IR" sz="1600" b="1">
                          <a:latin typeface="Cambria"/>
                          <a:ea typeface="Times New Roman"/>
                          <a:cs typeface="B Nazanin" pitchFamily="2" charset="-78"/>
                        </a:rPr>
                        <a:t>واشنگتن- ورمونت- تگزاس- تنسی- کارولینای جنوبی-نبراسکا- مونتانا- میسی سیپی- لوایزیانا- ایلینویز</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dirty="0">
                          <a:latin typeface="Cambria"/>
                          <a:ea typeface="Times New Roman"/>
                          <a:cs typeface="B Nazanin" pitchFamily="2" charset="-78"/>
                        </a:rPr>
                        <a:t>10 سال بعد از ترخیص</a:t>
                      </a:r>
                      <a:endParaRPr lang="en-US" sz="1600" b="1" dirty="0">
                        <a:latin typeface="Calibri"/>
                        <a:ea typeface="Times New Roman"/>
                        <a:cs typeface="B Nazanin" pitchFamily="2" charset="-78"/>
                      </a:endParaRPr>
                    </a:p>
                  </a:txBody>
                  <a:tcPr marL="68580" marR="68580" marT="0" marB="0"/>
                </a:tc>
              </a:tr>
              <a:tr h="552842">
                <a:tc>
                  <a:txBody>
                    <a:bodyPr/>
                    <a:lstStyle/>
                    <a:p>
                      <a:pPr algn="justLow" rtl="1">
                        <a:lnSpc>
                          <a:spcPct val="115000"/>
                        </a:lnSpc>
                        <a:spcAft>
                          <a:spcPts val="0"/>
                        </a:spcAft>
                      </a:pPr>
                      <a:r>
                        <a:rPr lang="fa-IR" sz="1600" b="1">
                          <a:latin typeface="Cambria"/>
                          <a:ea typeface="Times New Roman"/>
                          <a:cs typeface="B Nazanin" pitchFamily="2" charset="-78"/>
                        </a:rPr>
                        <a:t>داکوتای جنوبی- اورگن- داکوتای شمالی- نیومکزیکو- نیوجرسی- کانزاس- کلرادو- آرکانزاس</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10 سال بعد از آخرین تاریخ مراقبت</a:t>
                      </a:r>
                      <a:endParaRPr lang="en-US" sz="1600" b="1">
                        <a:latin typeface="Calibri"/>
                        <a:ea typeface="Times New Roman"/>
                        <a:cs typeface="B Nazanin" pitchFamily="2" charset="-78"/>
                      </a:endParaRPr>
                    </a:p>
                  </a:txBody>
                  <a:tcPr marL="68580" marR="68580" marT="0" marB="0"/>
                </a:tc>
              </a:tr>
              <a:tr h="365556">
                <a:tc>
                  <a:txBody>
                    <a:bodyPr/>
                    <a:lstStyle/>
                    <a:p>
                      <a:pPr algn="justLow" rtl="1">
                        <a:lnSpc>
                          <a:spcPct val="115000"/>
                        </a:lnSpc>
                        <a:spcAft>
                          <a:spcPts val="0"/>
                        </a:spcAft>
                      </a:pPr>
                      <a:r>
                        <a:rPr lang="fa-IR" sz="1600" b="1">
                          <a:latin typeface="Cambria"/>
                          <a:ea typeface="Times New Roman"/>
                          <a:cs typeface="B Nazanin" pitchFamily="2" charset="-78"/>
                        </a:rPr>
                        <a:t>کارولینای شمالی</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11 سال بعد از ترخیص</a:t>
                      </a:r>
                      <a:endParaRPr lang="en-US" sz="1600" b="1">
                        <a:latin typeface="Calibri"/>
                        <a:ea typeface="Times New Roman"/>
                        <a:cs typeface="B Nazanin" pitchFamily="2" charset="-78"/>
                      </a:endParaRPr>
                    </a:p>
                  </a:txBody>
                  <a:tcPr marL="68580" marR="68580" marT="0" marB="0"/>
                </a:tc>
              </a:tr>
              <a:tr h="365556">
                <a:tc>
                  <a:txBody>
                    <a:bodyPr/>
                    <a:lstStyle/>
                    <a:p>
                      <a:pPr algn="justLow" rtl="1">
                        <a:lnSpc>
                          <a:spcPct val="115000"/>
                        </a:lnSpc>
                        <a:spcAft>
                          <a:spcPts val="0"/>
                        </a:spcAft>
                      </a:pPr>
                      <a:r>
                        <a:rPr lang="fa-IR" sz="1600" b="1">
                          <a:latin typeface="Cambria"/>
                          <a:ea typeface="Times New Roman"/>
                          <a:cs typeface="B Nazanin" pitchFamily="2" charset="-78"/>
                        </a:rPr>
                        <a:t>کانکتی کات</a:t>
                      </a:r>
                      <a:endParaRPr lang="en-US" sz="1600" b="1">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25 سال بعد از ترخیص</a:t>
                      </a:r>
                      <a:endParaRPr lang="en-US" sz="1600" b="1">
                        <a:latin typeface="Calibri"/>
                        <a:ea typeface="Times New Roman"/>
                        <a:cs typeface="B Nazanin" pitchFamily="2" charset="-78"/>
                      </a:endParaRPr>
                    </a:p>
                  </a:txBody>
                  <a:tcPr marL="68580" marR="68580" marT="0" marB="0"/>
                </a:tc>
              </a:tr>
              <a:tr h="365556">
                <a:tc>
                  <a:txBody>
                    <a:bodyPr/>
                    <a:lstStyle/>
                    <a:p>
                      <a:pPr algn="justLow" rtl="1">
                        <a:lnSpc>
                          <a:spcPct val="115000"/>
                        </a:lnSpc>
                        <a:spcAft>
                          <a:spcPts val="0"/>
                        </a:spcAft>
                      </a:pPr>
                      <a:r>
                        <a:rPr lang="fa-IR" sz="1600" b="1" dirty="0">
                          <a:latin typeface="Cambria"/>
                          <a:ea typeface="Times New Roman"/>
                          <a:cs typeface="B Nazanin" pitchFamily="2" charset="-78"/>
                        </a:rPr>
                        <a:t>وایومینگ- ماساچوست</a:t>
                      </a:r>
                      <a:endParaRPr lang="en-US" sz="1600" b="1" dirty="0">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a:latin typeface="Cambria"/>
                          <a:ea typeface="Times New Roman"/>
                          <a:cs typeface="B Nazanin" pitchFamily="2" charset="-78"/>
                        </a:rPr>
                        <a:t>30 سال</a:t>
                      </a:r>
                      <a:endParaRPr lang="en-US" sz="1600" b="1">
                        <a:latin typeface="Calibri"/>
                        <a:ea typeface="Times New Roman"/>
                        <a:cs typeface="B Nazanin" pitchFamily="2" charset="-78"/>
                      </a:endParaRPr>
                    </a:p>
                  </a:txBody>
                  <a:tcPr marL="68580" marR="68580" marT="0" marB="0"/>
                </a:tc>
              </a:tr>
              <a:tr h="365556">
                <a:tc>
                  <a:txBody>
                    <a:bodyPr/>
                    <a:lstStyle/>
                    <a:p>
                      <a:pPr algn="justLow" rtl="1">
                        <a:lnSpc>
                          <a:spcPct val="115000"/>
                        </a:lnSpc>
                        <a:spcAft>
                          <a:spcPts val="0"/>
                        </a:spcAft>
                      </a:pPr>
                      <a:r>
                        <a:rPr kumimoji="0" lang="fa-IR" sz="1600" b="1" kern="1200" dirty="0" smtClean="0">
                          <a:solidFill>
                            <a:schemeClr val="dk1"/>
                          </a:solidFill>
                          <a:latin typeface="+mn-lt"/>
                          <a:ea typeface="+mn-ea"/>
                          <a:cs typeface="B Nazanin" pitchFamily="2" charset="-78"/>
                        </a:rPr>
                        <a:t>ویرجینیای غربی</a:t>
                      </a:r>
                      <a:endParaRPr lang="en-US" sz="1600" b="1" dirty="0">
                        <a:latin typeface="Calibri"/>
                        <a:ea typeface="Times New Roman"/>
                        <a:cs typeface="B Nazanin" pitchFamily="2" charset="-78"/>
                      </a:endParaRPr>
                    </a:p>
                  </a:txBody>
                  <a:tcPr marL="68580" marR="68580" marT="0" marB="0"/>
                </a:tc>
                <a:tc>
                  <a:txBody>
                    <a:bodyPr/>
                    <a:lstStyle/>
                    <a:p>
                      <a:pPr algn="justLow" rtl="1">
                        <a:lnSpc>
                          <a:spcPct val="115000"/>
                        </a:lnSpc>
                        <a:spcAft>
                          <a:spcPts val="0"/>
                        </a:spcAft>
                      </a:pPr>
                      <a:r>
                        <a:rPr lang="fa-IR" sz="1600" b="1" dirty="0">
                          <a:latin typeface="Cambria"/>
                          <a:ea typeface="Times New Roman"/>
                          <a:cs typeface="B Nazanin" pitchFamily="2" charset="-78"/>
                        </a:rPr>
                        <a:t>دائمی</a:t>
                      </a:r>
                      <a:endParaRPr lang="en-US" sz="1600" b="1" dirty="0">
                        <a:latin typeface="Calibri"/>
                        <a:ea typeface="Times New Roman"/>
                        <a:cs typeface="B Nazanin" pitchFamily="2" charset="-78"/>
                      </a:endParaRPr>
                    </a:p>
                  </a:txBody>
                  <a:tcPr marL="68580" marR="68580" marT="0" marB="0"/>
                </a:tc>
              </a:tr>
            </a:tbl>
          </a:graphicData>
        </a:graphic>
      </p:graphicFrame>
      <p:sp>
        <p:nvSpPr>
          <p:cNvPr id="3" name="Title 2"/>
          <p:cNvSpPr>
            <a:spLocks noGrp="1"/>
          </p:cNvSpPr>
          <p:nvPr>
            <p:ph type="title"/>
          </p:nvPr>
        </p:nvSpPr>
        <p:spPr>
          <a:xfrm>
            <a:off x="457200" y="274638"/>
            <a:ext cx="8229600" cy="796908"/>
          </a:xfrm>
        </p:spPr>
        <p:txBody>
          <a:bodyPr>
            <a:normAutofit fontScale="90000"/>
          </a:bodyPr>
          <a:lstStyle/>
          <a:p>
            <a:pPr lvl="0" algn="r"/>
            <a:r>
              <a:rPr lang="fa-IR" dirty="0" smtClean="0"/>
              <a:t>1- دوره نگهداری پرونده پزشکی افراد بالغ</a:t>
            </a:r>
            <a:br>
              <a:rPr lang="fa-IR" dirty="0" smtClean="0"/>
            </a:b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58204" cy="4189740"/>
        </p:xfrm>
        <a:graphic>
          <a:graphicData uri="http://schemas.openxmlformats.org/drawingml/2006/table">
            <a:tbl>
              <a:tblPr firstRow="1" bandRow="1">
                <a:tableStyleId>{5C22544A-7EE6-4342-B048-85BDC9FD1C3A}</a:tableStyleId>
              </a:tblPr>
              <a:tblGrid>
                <a:gridCol w="2372996"/>
                <a:gridCol w="2220847"/>
                <a:gridCol w="3664361"/>
              </a:tblGrid>
              <a:tr h="370840">
                <a:tc gridSpan="2">
                  <a:txBody>
                    <a:bodyPr/>
                    <a:lstStyle/>
                    <a:p>
                      <a:pPr algn="ctr" rtl="1" fontAlgn="t"/>
                      <a:r>
                        <a:rPr lang="ar-SA" sz="1100" b="1" i="0" u="none" strike="noStrike" dirty="0">
                          <a:solidFill>
                            <a:srgbClr val="000000"/>
                          </a:solidFill>
                          <a:latin typeface="B Zar"/>
                        </a:rPr>
                        <a:t>مدت نگهداری</a:t>
                      </a:r>
                      <a:endParaRPr lang="en-US" sz="1100" b="1" i="0" u="none" strike="noStrike" dirty="0">
                        <a:solidFill>
                          <a:srgbClr val="000000"/>
                        </a:solidFill>
                        <a:latin typeface="B Zar"/>
                      </a:endParaRPr>
                    </a:p>
                  </a:txBody>
                  <a:tcPr marL="9525" marR="9525" marT="9525" marB="0" anchor="ctr"/>
                </a:tc>
                <a:tc hMerge="1">
                  <a:txBody>
                    <a:bodyPr/>
                    <a:lstStyle/>
                    <a:p>
                      <a:endParaRPr lang="en-US"/>
                    </a:p>
                  </a:txBody>
                  <a:tcPr/>
                </a:tc>
                <a:tc>
                  <a:txBody>
                    <a:bodyPr/>
                    <a:lstStyle/>
                    <a:p>
                      <a:pPr algn="ctr" rtl="1" fontAlgn="t"/>
                      <a:r>
                        <a:rPr lang="ar-SA" sz="1100" b="1" i="0" u="none" strike="noStrike">
                          <a:solidFill>
                            <a:srgbClr val="000000"/>
                          </a:solidFill>
                          <a:latin typeface="B Zar"/>
                        </a:rPr>
                        <a:t>ایالت</a:t>
                      </a:r>
                      <a:endParaRPr lang="en-US" sz="1100" b="1" i="0" u="none" strike="noStrike">
                        <a:solidFill>
                          <a:srgbClr val="000000"/>
                        </a:solidFill>
                        <a:latin typeface="B Zar"/>
                      </a:endParaRPr>
                    </a:p>
                  </a:txBody>
                  <a:tcPr marL="9525" marR="9525" marT="9525" marB="0" anchor="ctr"/>
                </a:tc>
              </a:tr>
              <a:tr h="370840">
                <a:tc rowSpan="7">
                  <a:txBody>
                    <a:bodyPr/>
                    <a:lstStyle/>
                    <a:p>
                      <a:pPr algn="ctr" rtl="1" fontAlgn="t"/>
                      <a:r>
                        <a:rPr lang="ar-SA" sz="1200" b="0" i="0" u="none" strike="noStrike" dirty="0">
                          <a:solidFill>
                            <a:srgbClr val="000000"/>
                          </a:solidFill>
                          <a:latin typeface="B Zar"/>
                        </a:rPr>
                        <a:t> </a:t>
                      </a:r>
                      <a:endParaRPr lang="en-US" sz="1200" b="0" i="0" u="none" strike="noStrike" dirty="0">
                        <a:solidFill>
                          <a:srgbClr val="000000"/>
                        </a:solidFill>
                        <a:latin typeface="B Zar"/>
                      </a:endParaRPr>
                    </a:p>
                    <a:p>
                      <a:pPr algn="ctr" rtl="1" fontAlgn="t"/>
                      <a:r>
                        <a:rPr lang="ar-SA" sz="1200" b="0" i="0" u="none" strike="noStrike" dirty="0">
                          <a:solidFill>
                            <a:srgbClr val="000000"/>
                          </a:solidFill>
                          <a:latin typeface="B Zar"/>
                        </a:rPr>
                        <a:t> </a:t>
                      </a:r>
                      <a:endParaRPr lang="en-US" sz="1200" b="0" i="0" u="none" strike="noStrike" dirty="0">
                        <a:solidFill>
                          <a:srgbClr val="000000"/>
                        </a:solidFill>
                        <a:latin typeface="B Zar"/>
                      </a:endParaRPr>
                    </a:p>
                    <a:p>
                      <a:pPr algn="ctr" rtl="1" fontAlgn="t"/>
                      <a:r>
                        <a:rPr lang="ar-SA" sz="1200" b="0" i="0" u="none" strike="noStrike" dirty="0">
                          <a:solidFill>
                            <a:srgbClr val="000000"/>
                          </a:solidFill>
                          <a:latin typeface="B Zar"/>
                        </a:rPr>
                        <a:t>یا دوره نگهداری مدارک بزرگسالان- هرکدام که طولانی تر است</a:t>
                      </a:r>
                      <a:endParaRPr lang="en-US" sz="1200" b="0" i="0" u="none" strike="noStrike" dirty="0">
                        <a:solidFill>
                          <a:srgbClr val="000000"/>
                        </a:solidFill>
                        <a:latin typeface="B Zar"/>
                      </a:endParaRPr>
                    </a:p>
                    <a:p>
                      <a:pPr algn="ctr" rtl="0" fontAlgn="t"/>
                      <a:r>
                        <a:rPr lang="en-US" sz="1100" b="0" i="0" u="none" strike="noStrike" dirty="0">
                          <a:solidFill>
                            <a:srgbClr val="000000"/>
                          </a:solidFill>
                          <a:latin typeface="Calibri"/>
                        </a:rPr>
                        <a:t> </a:t>
                      </a:r>
                    </a:p>
                    <a:p>
                      <a:pPr algn="ctr" rtl="0" fontAlgn="t"/>
                      <a:r>
                        <a:rPr lang="en-US" sz="1100" b="0" i="0" u="none" strike="noStrike" dirty="0">
                          <a:solidFill>
                            <a:srgbClr val="000000"/>
                          </a:solidFill>
                          <a:latin typeface="Calibri"/>
                        </a:rPr>
                        <a:t> </a:t>
                      </a:r>
                    </a:p>
                    <a:p>
                      <a:pPr algn="ctr" rtl="0" fontAlgn="t"/>
                      <a:r>
                        <a:rPr lang="en-US" sz="1100" b="0" i="0" u="none" strike="noStrike" dirty="0">
                          <a:solidFill>
                            <a:srgbClr val="000000"/>
                          </a:solidFill>
                          <a:latin typeface="Calibri"/>
                        </a:rPr>
                        <a:t> </a:t>
                      </a:r>
                    </a:p>
                    <a:p>
                      <a:pPr algn="ctr" rtl="0" fontAlgn="t"/>
                      <a:r>
                        <a:rPr lang="en-US" sz="1100" b="0" i="0" u="none" strike="noStrike" dirty="0">
                          <a:solidFill>
                            <a:srgbClr val="000000"/>
                          </a:solidFill>
                          <a:latin typeface="Calibri"/>
                        </a:rPr>
                        <a:t> </a:t>
                      </a:r>
                    </a:p>
                  </a:txBody>
                  <a:tcPr marL="9525" marR="9525" marT="9525" marB="0" anchor="ctr"/>
                </a:tc>
                <a:tc>
                  <a:txBody>
                    <a:bodyPr/>
                    <a:lstStyle/>
                    <a:p>
                      <a:pPr algn="ctr" rtl="1" fontAlgn="t"/>
                      <a:r>
                        <a:rPr lang="fa-IR" sz="1200" b="0" i="0" u="none" strike="noStrike">
                          <a:solidFill>
                            <a:srgbClr val="000000"/>
                          </a:solidFill>
                          <a:latin typeface="B Zar"/>
                        </a:rPr>
                        <a:t>سن بلوغ به اضافه 1 سال </a:t>
                      </a:r>
                      <a:endParaRPr lang="en-US" sz="1200" b="0" i="0" u="none" strike="noStrike">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کالیفرنیا- کارولینای جنوبی- تنسی- پورتوریکو(سن بلوغ این ایالت 21 سال است)</a:t>
                      </a:r>
                      <a:endParaRPr lang="en-US" sz="1200" b="0" i="0" u="none" strike="noStrike">
                        <a:solidFill>
                          <a:srgbClr val="000000"/>
                        </a:solidFill>
                        <a:latin typeface="B Zar"/>
                      </a:endParaRPr>
                    </a:p>
                  </a:txBody>
                  <a:tcPr marL="9525" marR="9525" marT="9525" marB="0" anchor="ctr"/>
                </a:tc>
              </a:tr>
              <a:tr h="370840">
                <a:tc vMerge="1">
                  <a:txBody>
                    <a:bodyPr/>
                    <a:lstStyle/>
                    <a:p>
                      <a:pPr algn="just" rtl="1" fontAlgn="t"/>
                      <a:endParaRPr lang="en-US" sz="1200" b="0" i="0" u="none" strike="noStrike" dirty="0">
                        <a:solidFill>
                          <a:srgbClr val="000000"/>
                        </a:solidFill>
                        <a:latin typeface="B Zar"/>
                      </a:endParaRPr>
                    </a:p>
                  </a:txBody>
                  <a:tcPr marL="9525" marR="9525" marT="9525" marB="0"/>
                </a:tc>
                <a:tc>
                  <a:txBody>
                    <a:bodyPr/>
                    <a:lstStyle/>
                    <a:p>
                      <a:pPr algn="ctr" rtl="1" fontAlgn="t"/>
                      <a:r>
                        <a:rPr lang="fa-IR" sz="1200" b="0" i="0" u="none" strike="noStrike" dirty="0">
                          <a:solidFill>
                            <a:srgbClr val="000000"/>
                          </a:solidFill>
                          <a:latin typeface="B Zar"/>
                        </a:rPr>
                        <a:t>سن بلوغ به اضافه 2 سال</a:t>
                      </a:r>
                      <a:endParaRPr lang="en-US" sz="1200" b="0" i="0" u="none" strike="noStrike" dirty="0">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آلاسکا (سن بلوغ 19 سالگی)-آریزونا- آرکانزاس- داکوتای جنوبی- تگزاس</a:t>
                      </a:r>
                      <a:endParaRPr lang="en-US" sz="1200" b="0" i="0" u="none" strike="noStrike">
                        <a:solidFill>
                          <a:srgbClr val="000000"/>
                        </a:solidFill>
                        <a:latin typeface="B Zar"/>
                      </a:endParaRPr>
                    </a:p>
                  </a:txBody>
                  <a:tcPr marL="9525" marR="9525" marT="9525" marB="0" anchor="ctr"/>
                </a:tc>
              </a:tr>
              <a:tr h="370840">
                <a:tc vMerge="1">
                  <a:txBody>
                    <a:bodyPr/>
                    <a:lstStyle/>
                    <a:p>
                      <a:pPr algn="just" rtl="1" fontAlgn="t"/>
                      <a:endParaRPr lang="en-US" sz="1200" b="0" i="0" u="none" strike="noStrike" dirty="0">
                        <a:solidFill>
                          <a:srgbClr val="000000"/>
                        </a:solidFill>
                        <a:latin typeface="B Zar"/>
                      </a:endParaRPr>
                    </a:p>
                  </a:txBody>
                  <a:tcPr marL="9525" marR="9525" marT="9525" marB="0"/>
                </a:tc>
                <a:tc>
                  <a:txBody>
                    <a:bodyPr/>
                    <a:lstStyle/>
                    <a:p>
                      <a:pPr algn="ctr" rtl="1" fontAlgn="t"/>
                      <a:r>
                        <a:rPr lang="fa-IR" sz="1200" b="0" i="0" u="none" strike="noStrike">
                          <a:solidFill>
                            <a:srgbClr val="000000"/>
                          </a:solidFill>
                          <a:latin typeface="B Zar"/>
                        </a:rPr>
                        <a:t>سن بلوغ  به اضافه 3 سال</a:t>
                      </a:r>
                      <a:endParaRPr lang="en-US" sz="1200" b="0" i="0" u="none" strike="noStrike">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مریلند- میشیگان- نبراسکا- نیویورک- یوتا- واشنگتن- داکوتای شمالی- کنتاکی</a:t>
                      </a:r>
                      <a:endParaRPr lang="en-US" sz="1200" b="0" i="0" u="none" strike="noStrike">
                        <a:solidFill>
                          <a:srgbClr val="000000"/>
                        </a:solidFill>
                        <a:latin typeface="B Zar"/>
                      </a:endParaRPr>
                    </a:p>
                  </a:txBody>
                  <a:tcPr marL="9525" marR="9525" marT="9525" marB="0" anchor="ctr"/>
                </a:tc>
              </a:tr>
              <a:tr h="370840">
                <a:tc vMerge="1">
                  <a:txBody>
                    <a:bodyPr/>
                    <a:lstStyle/>
                    <a:p>
                      <a:pPr algn="l" rtl="0" fontAlgn="t"/>
                      <a:endParaRPr lang="en-US" sz="1100" b="0" i="0" u="none" strike="noStrike" dirty="0">
                        <a:solidFill>
                          <a:srgbClr val="000000"/>
                        </a:solidFill>
                        <a:latin typeface="Calibri"/>
                      </a:endParaRPr>
                    </a:p>
                  </a:txBody>
                  <a:tcPr marL="9525" marR="9525" marT="9525" marB="0"/>
                </a:tc>
                <a:tc>
                  <a:txBody>
                    <a:bodyPr/>
                    <a:lstStyle/>
                    <a:p>
                      <a:pPr algn="ctr" rtl="1" fontAlgn="t"/>
                      <a:r>
                        <a:rPr lang="fa-IR" sz="1200" b="0" i="0" u="none" strike="noStrike">
                          <a:solidFill>
                            <a:srgbClr val="000000"/>
                          </a:solidFill>
                          <a:latin typeface="B Zar"/>
                        </a:rPr>
                        <a:t>سن بلوغ به اضافه 5 سال</a:t>
                      </a:r>
                      <a:endParaRPr lang="en-US" sz="1200" b="0" i="0" u="none" strike="noStrike">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رود ایسلند- ویرجینیا- نیوجرسی(تا 23 سالگی)</a:t>
                      </a:r>
                      <a:endParaRPr lang="en-US" sz="1200" b="0" i="0" u="none" strike="noStrike">
                        <a:solidFill>
                          <a:srgbClr val="000000"/>
                        </a:solidFill>
                        <a:latin typeface="B Zar"/>
                      </a:endParaRPr>
                    </a:p>
                  </a:txBody>
                  <a:tcPr marL="9525" marR="9525" marT="9525" marB="0" anchor="ctr"/>
                </a:tc>
              </a:tr>
              <a:tr h="370840">
                <a:tc vMerge="1">
                  <a:txBody>
                    <a:bodyPr/>
                    <a:lstStyle/>
                    <a:p>
                      <a:pPr algn="l" rtl="0" fontAlgn="t"/>
                      <a:endParaRPr lang="en-US" sz="1100" b="0" i="0" u="none" strike="noStrike" dirty="0">
                        <a:solidFill>
                          <a:srgbClr val="000000"/>
                        </a:solidFill>
                        <a:latin typeface="Calibri"/>
                      </a:endParaRPr>
                    </a:p>
                  </a:txBody>
                  <a:tcPr marL="9525" marR="9525" marT="9525" marB="0"/>
                </a:tc>
                <a:tc>
                  <a:txBody>
                    <a:bodyPr/>
                    <a:lstStyle/>
                    <a:p>
                      <a:pPr algn="ctr" rtl="1" fontAlgn="t"/>
                      <a:r>
                        <a:rPr lang="ar-SA" sz="1200" b="0" i="0" u="none" strike="noStrike">
                          <a:solidFill>
                            <a:srgbClr val="000000"/>
                          </a:solidFill>
                          <a:latin typeface="B Zar"/>
                        </a:rPr>
                        <a:t>سن بلوغ به اضافه 6 سال</a:t>
                      </a:r>
                      <a:endParaRPr lang="en-US" sz="1200" b="0" i="0" u="none" strike="noStrike">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جورجیا- ماین</a:t>
                      </a:r>
                      <a:endParaRPr lang="en-US" sz="1200" b="0" i="0" u="none" strike="noStrike">
                        <a:solidFill>
                          <a:srgbClr val="000000"/>
                        </a:solidFill>
                        <a:latin typeface="B Zar"/>
                      </a:endParaRPr>
                    </a:p>
                  </a:txBody>
                  <a:tcPr marL="9525" marR="9525" marT="9525" marB="0" anchor="ctr"/>
                </a:tc>
              </a:tr>
              <a:tr h="370840">
                <a:tc vMerge="1">
                  <a:txBody>
                    <a:bodyPr/>
                    <a:lstStyle/>
                    <a:p>
                      <a:pPr algn="l" rtl="0" fontAlgn="t"/>
                      <a:endParaRPr lang="en-US" sz="1100" b="0" i="0" u="none" strike="noStrike" dirty="0">
                        <a:solidFill>
                          <a:srgbClr val="000000"/>
                        </a:solidFill>
                        <a:latin typeface="Calibri"/>
                      </a:endParaRPr>
                    </a:p>
                  </a:txBody>
                  <a:tcPr marL="9525" marR="9525" marT="9525" marB="0"/>
                </a:tc>
                <a:tc>
                  <a:txBody>
                    <a:bodyPr/>
                    <a:lstStyle/>
                    <a:p>
                      <a:pPr algn="ctr" rtl="1" fontAlgn="t"/>
                      <a:r>
                        <a:rPr lang="fa-IR" sz="1200" b="0" i="0" u="none" strike="noStrike">
                          <a:solidFill>
                            <a:srgbClr val="000000"/>
                          </a:solidFill>
                          <a:latin typeface="B Zar"/>
                        </a:rPr>
                        <a:t>سن بلوغ به اضافه 7 سال</a:t>
                      </a:r>
                      <a:endParaRPr lang="en-US" sz="1200" b="0" i="0" u="none" strike="noStrike">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هاوایی- آیداهو- مینه سوتا- میسی سیپی- نیوهمپشایر- پنسیلوانیا</a:t>
                      </a:r>
                      <a:endParaRPr lang="en-US" sz="1200" b="0" i="0" u="none" strike="noStrike">
                        <a:solidFill>
                          <a:srgbClr val="000000"/>
                        </a:solidFill>
                        <a:latin typeface="B Zar"/>
                      </a:endParaRPr>
                    </a:p>
                  </a:txBody>
                  <a:tcPr marL="9525" marR="9525" marT="9525" marB="0" anchor="ctr"/>
                </a:tc>
              </a:tr>
              <a:tr h="838845">
                <a:tc vMerge="1">
                  <a:txBody>
                    <a:bodyPr/>
                    <a:lstStyle/>
                    <a:p>
                      <a:pPr algn="l" rtl="0" fontAlgn="t"/>
                      <a:endParaRPr lang="en-US" sz="1100" b="0" i="0" u="none" strike="noStrike" dirty="0">
                        <a:solidFill>
                          <a:srgbClr val="000000"/>
                        </a:solidFill>
                        <a:latin typeface="Calibri"/>
                      </a:endParaRPr>
                    </a:p>
                  </a:txBody>
                  <a:tcPr marL="9525" marR="9525" marT="9525" marB="0"/>
                </a:tc>
                <a:tc>
                  <a:txBody>
                    <a:bodyPr/>
                    <a:lstStyle/>
                    <a:p>
                      <a:pPr algn="ctr" rtl="1" fontAlgn="t"/>
                      <a:r>
                        <a:rPr lang="ar-SA" sz="1200" b="0" i="0" u="none" strike="noStrike">
                          <a:solidFill>
                            <a:srgbClr val="000000"/>
                          </a:solidFill>
                          <a:latin typeface="B Zar"/>
                        </a:rPr>
                        <a:t>سن بلوغ به اضافه قانون مرور زمان (نتیجه گیری غیر مستقیم)</a:t>
                      </a:r>
                      <a:endParaRPr lang="en-US" sz="1200" b="0" i="0" u="none" strike="noStrike">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آلاباما- کانکتی کات- منطقه کلمبیا- ایندیانا- آیووا- لوایزیانا- کانزاس- ماساچوست- میسوری- اوهایو- اکلاهاما- اورگن- ورمونت- نوادا- ویرجینیای غربی- وایومینگ- ویسکانسین- مونتانا- نیومکزیکو- ایلینویز</a:t>
                      </a:r>
                      <a:endParaRPr lang="en-US" sz="1200" b="0" i="0" u="none" strike="noStrike">
                        <a:solidFill>
                          <a:srgbClr val="000000"/>
                        </a:solidFill>
                        <a:latin typeface="B Zar"/>
                      </a:endParaRPr>
                    </a:p>
                  </a:txBody>
                  <a:tcPr marL="9525" marR="9525" marT="9525" marB="0" anchor="ctr"/>
                </a:tc>
              </a:tr>
              <a:tr h="370840">
                <a:tc>
                  <a:txBody>
                    <a:bodyPr/>
                    <a:lstStyle/>
                    <a:p>
                      <a:pPr algn="ctr" rtl="1" fontAlgn="t"/>
                      <a:r>
                        <a:rPr lang="en-US" sz="1200" b="0" i="0" u="none" strike="noStrike">
                          <a:solidFill>
                            <a:srgbClr val="000000"/>
                          </a:solidFill>
                          <a:latin typeface="Cambria"/>
                        </a:rPr>
                        <a:t> </a:t>
                      </a:r>
                    </a:p>
                  </a:txBody>
                  <a:tcPr marL="9525" marR="9525" marT="9525" marB="0" anchor="ctr"/>
                </a:tc>
                <a:tc>
                  <a:txBody>
                    <a:bodyPr/>
                    <a:lstStyle/>
                    <a:p>
                      <a:pPr algn="ctr" rtl="1" fontAlgn="t"/>
                      <a:r>
                        <a:rPr lang="fa-IR" sz="1200" b="0" i="0" u="none" strike="noStrike">
                          <a:solidFill>
                            <a:srgbClr val="000000"/>
                          </a:solidFill>
                          <a:latin typeface="B Zar"/>
                        </a:rPr>
                        <a:t>سن بلوغ به اضافه 10 سال</a:t>
                      </a:r>
                      <a:endParaRPr lang="en-US" sz="1200" b="0" i="0" u="none" strike="noStrike">
                        <a:solidFill>
                          <a:srgbClr val="000000"/>
                        </a:solidFill>
                        <a:latin typeface="B Zar"/>
                      </a:endParaRPr>
                    </a:p>
                  </a:txBody>
                  <a:tcPr marL="9525" marR="9525" marT="9525" marB="0" anchor="ctr"/>
                </a:tc>
                <a:tc>
                  <a:txBody>
                    <a:bodyPr/>
                    <a:lstStyle/>
                    <a:p>
                      <a:pPr algn="ctr" rtl="1" fontAlgn="t"/>
                      <a:r>
                        <a:rPr lang="fa-IR" sz="1200" b="0" i="0" u="none" strike="noStrike">
                          <a:solidFill>
                            <a:srgbClr val="000000"/>
                          </a:solidFill>
                          <a:latin typeface="B Zar"/>
                        </a:rPr>
                        <a:t>کلرادو</a:t>
                      </a:r>
                      <a:endParaRPr lang="en-US" sz="1200" b="0" i="0" u="none" strike="noStrike">
                        <a:solidFill>
                          <a:srgbClr val="000000"/>
                        </a:solidFill>
                        <a:latin typeface="B Zar"/>
                      </a:endParaRPr>
                    </a:p>
                  </a:txBody>
                  <a:tcPr marL="9525" marR="9525" marT="9525" marB="0" anchor="ctr"/>
                </a:tc>
              </a:tr>
              <a:tr h="370840">
                <a:tc>
                  <a:txBody>
                    <a:bodyPr/>
                    <a:lstStyle/>
                    <a:p>
                      <a:pPr algn="ctr" rtl="1" fontAlgn="t"/>
                      <a:r>
                        <a:rPr lang="fa-IR" sz="1200" b="0" i="0" u="none" strike="noStrike" dirty="0">
                          <a:solidFill>
                            <a:srgbClr val="000000"/>
                          </a:solidFill>
                          <a:latin typeface="B Zar"/>
                        </a:rPr>
                        <a:t> </a:t>
                      </a:r>
                      <a:endParaRPr lang="en-US" sz="1200" b="0" i="0" u="none" strike="noStrike" dirty="0">
                        <a:solidFill>
                          <a:srgbClr val="000000"/>
                        </a:solidFill>
                        <a:latin typeface="B Zar"/>
                      </a:endParaRPr>
                    </a:p>
                  </a:txBody>
                  <a:tcPr marL="9525" marR="9525" marT="9525" marB="0" anchor="ctr"/>
                </a:tc>
                <a:tc>
                  <a:txBody>
                    <a:bodyPr/>
                    <a:lstStyle/>
                    <a:p>
                      <a:pPr algn="ctr" rtl="1" fontAlgn="t"/>
                      <a:r>
                        <a:rPr lang="fa-IR" sz="1200" b="0" i="0" u="none" strike="noStrike" dirty="0">
                          <a:solidFill>
                            <a:srgbClr val="000000"/>
                          </a:solidFill>
                          <a:latin typeface="B Zar"/>
                        </a:rPr>
                        <a:t>تا سن 30 سالگی</a:t>
                      </a:r>
                      <a:endParaRPr lang="en-US" sz="1200" b="0" i="0" u="none" strike="noStrike" dirty="0">
                        <a:solidFill>
                          <a:srgbClr val="000000"/>
                        </a:solidFill>
                        <a:latin typeface="B Zar"/>
                      </a:endParaRPr>
                    </a:p>
                  </a:txBody>
                  <a:tcPr marL="9525" marR="9525" marT="9525" marB="0" anchor="ctr"/>
                </a:tc>
                <a:tc>
                  <a:txBody>
                    <a:bodyPr/>
                    <a:lstStyle/>
                    <a:p>
                      <a:pPr algn="ctr" rtl="1" fontAlgn="t"/>
                      <a:r>
                        <a:rPr lang="fa-IR" sz="1200" b="0" i="0" u="none" strike="noStrike" dirty="0">
                          <a:solidFill>
                            <a:srgbClr val="000000"/>
                          </a:solidFill>
                          <a:latin typeface="B Zar"/>
                        </a:rPr>
                        <a:t>کارولینای شمالی</a:t>
                      </a:r>
                      <a:endParaRPr lang="en-US" sz="1200" b="0" i="0" u="none" strike="noStrike" dirty="0">
                        <a:solidFill>
                          <a:srgbClr val="000000"/>
                        </a:solidFill>
                        <a:latin typeface="B Zar"/>
                      </a:endParaRPr>
                    </a:p>
                  </a:txBody>
                  <a:tcPr marL="9525" marR="9525" marT="9525" marB="0" anchor="ctr"/>
                </a:tc>
              </a:tr>
            </a:tbl>
          </a:graphicData>
        </a:graphic>
      </p:graphicFrame>
      <p:sp>
        <p:nvSpPr>
          <p:cNvPr id="3" name="Title 2"/>
          <p:cNvSpPr>
            <a:spLocks noGrp="1"/>
          </p:cNvSpPr>
          <p:nvPr>
            <p:ph type="title"/>
          </p:nvPr>
        </p:nvSpPr>
        <p:spPr/>
        <p:txBody>
          <a:bodyPr>
            <a:normAutofit/>
          </a:bodyPr>
          <a:lstStyle/>
          <a:p>
            <a:pPr algn="ctr"/>
            <a:r>
              <a:rPr lang="fa-IR" sz="2800" dirty="0" smtClean="0">
                <a:solidFill>
                  <a:srgbClr val="FF0000"/>
                </a:solidFill>
              </a:rPr>
              <a:t>مدت نگهداري مدارك كودكان در ايالات مختلف امريكا</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Low">
              <a:lnSpc>
                <a:spcPct val="150000"/>
              </a:lnSpc>
            </a:pPr>
            <a:r>
              <a:rPr lang="fa-IR" b="1" dirty="0" smtClean="0">
                <a:cs typeface="B Nazanin" pitchFamily="2" charset="-78"/>
              </a:rPr>
              <a:t>یکی از عوامل مهمی که در اتخاذ مدت زمان نگهداری مناسب برای مدارک باید مورد توجه قرار گیرد امکان دعوی قضایی بیمار در آینده است(3).</a:t>
            </a:r>
            <a:endParaRPr lang="en-US" b="1" dirty="0" smtClean="0">
              <a:cs typeface="B Nazanin" pitchFamily="2" charset="-78"/>
            </a:endParaRPr>
          </a:p>
          <a:p>
            <a:pPr algn="justLow">
              <a:lnSpc>
                <a:spcPct val="150000"/>
              </a:lnSpc>
            </a:pPr>
            <a:r>
              <a:rPr lang="fa-IR" b="1" dirty="0" smtClean="0">
                <a:cs typeface="B Nazanin" pitchFamily="2" charset="-78"/>
              </a:rPr>
              <a:t> قانون مرور زمان عبارت است از دوره زمانی که یک شخص میتواند یک دادخواست را به دادگاه ارائه دهد(5). يا دوره زماني كه يك شكايت ميتواند بر عليه يك موسسه براي جراحت،مراقبت نامناسب و ...ارائه شود</a:t>
            </a:r>
            <a:endParaRPr lang="en-US" b="1" dirty="0" smtClean="0">
              <a:cs typeface="B Nazanin" pitchFamily="2" charset="-78"/>
            </a:endParaRPr>
          </a:p>
          <a:p>
            <a:pPr algn="justLow">
              <a:lnSpc>
                <a:spcPct val="150000"/>
              </a:lnSpc>
            </a:pPr>
            <a:r>
              <a:rPr lang="fa-IR" b="1" dirty="0" smtClean="0">
                <a:cs typeface="B Nazanin" pitchFamily="2" charset="-78"/>
              </a:rPr>
              <a:t>قانون مرور زمان از زمان شروع حادثه شروع میشود و </a:t>
            </a:r>
            <a:r>
              <a:rPr lang="fa-IR" b="1" dirty="0" smtClean="0">
                <a:solidFill>
                  <a:srgbClr val="FF0000"/>
                </a:solidFill>
                <a:cs typeface="B Nazanin" pitchFamily="2" charset="-78"/>
              </a:rPr>
              <a:t>در مورد کودکان از سن بلوغ شروع میشود</a:t>
            </a:r>
            <a:r>
              <a:rPr lang="fa-IR" b="1" dirty="0" smtClean="0">
                <a:cs typeface="B Nazanin" pitchFamily="2" charset="-78"/>
              </a:rPr>
              <a:t>(6). </a:t>
            </a:r>
            <a:endParaRPr lang="en-US" b="1" dirty="0" smtClean="0">
              <a:cs typeface="B Nazanin" pitchFamily="2" charset="-78"/>
            </a:endParaRPr>
          </a:p>
          <a:p>
            <a:pPr algn="justLow">
              <a:lnSpc>
                <a:spcPct val="150000"/>
              </a:lnSpc>
            </a:pPr>
            <a:r>
              <a:rPr lang="fa-IR" b="1" dirty="0" smtClean="0">
                <a:cs typeface="B Nazanin" pitchFamily="2" charset="-78"/>
              </a:rPr>
              <a:t>لذا جراحات وارده به یک کودک تا سالهای مشخصي بعد از رسیدن او به سن بلوغ قابل پیگیری است(3). </a:t>
            </a:r>
            <a:endParaRPr lang="en-US" b="1" dirty="0">
              <a:cs typeface="B Nazanin" pitchFamily="2" charset="-78"/>
            </a:endParaRPr>
          </a:p>
        </p:txBody>
      </p:sp>
      <p:sp>
        <p:nvSpPr>
          <p:cNvPr id="3" name="Title 2"/>
          <p:cNvSpPr>
            <a:spLocks noGrp="1"/>
          </p:cNvSpPr>
          <p:nvPr>
            <p:ph type="title"/>
          </p:nvPr>
        </p:nvSpPr>
        <p:spPr/>
        <p:txBody>
          <a:bodyPr>
            <a:normAutofit fontScale="90000"/>
          </a:bodyPr>
          <a:lstStyle/>
          <a:p>
            <a:r>
              <a:rPr lang="fa-IR" dirty="0" smtClean="0"/>
              <a:t>قانون مرور زمان(</a:t>
            </a:r>
            <a:r>
              <a:rPr lang="en-US" dirty="0" smtClean="0"/>
              <a:t>limitation of statue</a:t>
            </a:r>
            <a:r>
              <a:rPr lang="fa-IR"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8057412"/>
              </p:ext>
            </p:extLst>
          </p:nvPr>
        </p:nvGraphicFramePr>
        <p:xfrm>
          <a:off x="457200" y="1481138"/>
          <a:ext cx="8229600" cy="3770938"/>
        </p:xfrm>
        <a:graphic>
          <a:graphicData uri="http://schemas.openxmlformats.org/drawingml/2006/table">
            <a:tbl>
              <a:tblPr rtl="1" firstRow="1" bandRow="1">
                <a:tableStyleId>{5C22544A-7EE6-4342-B048-85BDC9FD1C3A}</a:tableStyleId>
              </a:tblPr>
              <a:tblGrid>
                <a:gridCol w="950590"/>
                <a:gridCol w="1636696"/>
                <a:gridCol w="2350474"/>
                <a:gridCol w="1981728"/>
                <a:gridCol w="1310112"/>
              </a:tblGrid>
              <a:tr h="661978">
                <a:tc>
                  <a:txBody>
                    <a:bodyPr/>
                    <a:lstStyle/>
                    <a:p>
                      <a:pPr rtl="1"/>
                      <a:endParaRPr lang="fa-IR" dirty="0"/>
                    </a:p>
                  </a:txBody>
                  <a:tcPr/>
                </a:tc>
                <a:tc>
                  <a:txBody>
                    <a:bodyPr/>
                    <a:lstStyle/>
                    <a:p>
                      <a:pPr rtl="1"/>
                      <a:r>
                        <a:rPr kumimoji="0" lang="ar-SA" sz="2800" b="1" kern="1200" dirty="0" smtClean="0">
                          <a:solidFill>
                            <a:schemeClr val="lt1"/>
                          </a:solidFill>
                          <a:latin typeface="+mn-lt"/>
                          <a:ea typeface="+mn-ea"/>
                          <a:cs typeface="+mn-cs"/>
                        </a:rPr>
                        <a:t>امریکا</a:t>
                      </a:r>
                      <a:endParaRPr lang="fa-IR" sz="2800" dirty="0"/>
                    </a:p>
                  </a:txBody>
                  <a:tcPr/>
                </a:tc>
                <a:tc>
                  <a:txBody>
                    <a:bodyPr/>
                    <a:lstStyle/>
                    <a:p>
                      <a:pPr rtl="1"/>
                      <a:r>
                        <a:rPr kumimoji="0" lang="ar-SA" sz="2800" b="1" kern="1200" dirty="0" smtClean="0">
                          <a:solidFill>
                            <a:schemeClr val="lt1"/>
                          </a:solidFill>
                          <a:latin typeface="+mn-lt"/>
                          <a:ea typeface="+mn-ea"/>
                          <a:cs typeface="+mn-cs"/>
                        </a:rPr>
                        <a:t>انگلیس</a:t>
                      </a:r>
                      <a:endParaRPr lang="fa-IR" sz="2800" dirty="0"/>
                    </a:p>
                  </a:txBody>
                  <a:tcPr/>
                </a:tc>
                <a:tc>
                  <a:txBody>
                    <a:bodyPr/>
                    <a:lstStyle/>
                    <a:p>
                      <a:pPr rtl="1"/>
                      <a:r>
                        <a:rPr kumimoji="0" lang="ar-SA" sz="2800" b="1" kern="1200" dirty="0" smtClean="0">
                          <a:solidFill>
                            <a:schemeClr val="lt1"/>
                          </a:solidFill>
                          <a:latin typeface="+mn-lt"/>
                          <a:ea typeface="+mn-ea"/>
                          <a:cs typeface="+mn-cs"/>
                        </a:rPr>
                        <a:t>استرالیا</a:t>
                      </a:r>
                      <a:endParaRPr lang="fa-IR" sz="2800" dirty="0"/>
                    </a:p>
                  </a:txBody>
                  <a:tcPr/>
                </a:tc>
                <a:tc>
                  <a:txBody>
                    <a:bodyPr/>
                    <a:lstStyle/>
                    <a:p>
                      <a:pPr rtl="1"/>
                      <a:r>
                        <a:rPr kumimoji="0" lang="ar-SA" sz="2800" b="1" kern="1200" dirty="0" smtClean="0">
                          <a:solidFill>
                            <a:schemeClr val="lt1"/>
                          </a:solidFill>
                          <a:latin typeface="+mn-lt"/>
                          <a:ea typeface="+mn-ea"/>
                          <a:cs typeface="+mn-cs"/>
                        </a:rPr>
                        <a:t>ایران</a:t>
                      </a:r>
                      <a:endParaRPr lang="fa-IR" sz="2800" dirty="0"/>
                    </a:p>
                  </a:txBody>
                  <a:tcPr/>
                </a:tc>
              </a:tr>
              <a:tr h="1795468">
                <a:tc>
                  <a:txBody>
                    <a:bodyPr/>
                    <a:lstStyle/>
                    <a:p>
                      <a:pPr algn="ctr"/>
                      <a:r>
                        <a:rPr kumimoji="0" lang="ar-SA" sz="1800" b="1" kern="1200" dirty="0" smtClean="0">
                          <a:solidFill>
                            <a:schemeClr val="dk1"/>
                          </a:solidFill>
                          <a:latin typeface="+mn-lt"/>
                          <a:ea typeface="+mn-ea"/>
                          <a:cs typeface="B Nazanin" pitchFamily="2" charset="-78"/>
                        </a:rPr>
                        <a:t>مدارک پزشکی کودکان</a:t>
                      </a:r>
                      <a:endParaRPr lang="fa-IR" b="1" dirty="0">
                        <a:cs typeface="B Nazanin" pitchFamily="2" charset="-78"/>
                      </a:endParaRPr>
                    </a:p>
                  </a:txBody>
                  <a:tcPr anchor="ctr"/>
                </a:tc>
                <a:tc>
                  <a:txBody>
                    <a:bodyPr/>
                    <a:lstStyle/>
                    <a:p>
                      <a:pPr algn="ctr" rtl="1"/>
                      <a:r>
                        <a:rPr kumimoji="0" lang="ar-SA" sz="1800" b="1" kern="1200" dirty="0" smtClean="0">
                          <a:solidFill>
                            <a:schemeClr val="dk1"/>
                          </a:solidFill>
                          <a:latin typeface="+mn-lt"/>
                          <a:ea typeface="+mn-ea"/>
                          <a:cs typeface="B Nazanin" pitchFamily="2" charset="-78"/>
                        </a:rPr>
                        <a:t>در ایالات مختلف از یک سال بعد از بلوغ تا رسیدن به سن 30 سال متفاوت است.</a:t>
                      </a:r>
                      <a:endParaRPr kumimoji="0" lang="en-US" sz="1800" b="1" kern="1200" dirty="0" smtClean="0">
                        <a:solidFill>
                          <a:schemeClr val="dk1"/>
                        </a:solidFill>
                        <a:latin typeface="+mn-lt"/>
                        <a:ea typeface="+mn-ea"/>
                        <a:cs typeface="B Nazanin" pitchFamily="2" charset="-78"/>
                      </a:endParaRPr>
                    </a:p>
                    <a:p>
                      <a:pPr algn="ctr"/>
                      <a:r>
                        <a:rPr kumimoji="0" lang="fa-IR" sz="1800" b="1" kern="1200" dirty="0" smtClean="0">
                          <a:solidFill>
                            <a:schemeClr val="dk1"/>
                          </a:solidFill>
                          <a:latin typeface="+mn-lt"/>
                          <a:ea typeface="+mn-ea"/>
                          <a:cs typeface="B Nazanin" pitchFamily="2" charset="-78"/>
                        </a:rPr>
                        <a:t>پیشنهاد </a:t>
                      </a:r>
                      <a:r>
                        <a:rPr kumimoji="0" lang="en-US" sz="1800" b="1" kern="1200" dirty="0" smtClean="0">
                          <a:solidFill>
                            <a:schemeClr val="dk1"/>
                          </a:solidFill>
                          <a:latin typeface="+mn-lt"/>
                          <a:ea typeface="+mn-ea"/>
                          <a:cs typeface="B Nazanin" pitchFamily="2" charset="-78"/>
                        </a:rPr>
                        <a:t>AHIMA </a:t>
                      </a:r>
                      <a:r>
                        <a:rPr kumimoji="0" lang="fa-IR" sz="1800" b="1" kern="1200" dirty="0" smtClean="0">
                          <a:solidFill>
                            <a:schemeClr val="dk1"/>
                          </a:solidFill>
                          <a:latin typeface="+mn-lt"/>
                          <a:ea typeface="+mn-ea"/>
                          <a:cs typeface="B Nazanin" pitchFamily="2" charset="-78"/>
                        </a:rPr>
                        <a:t> : سن بلوغ به اضافه قانون مرور زمان</a:t>
                      </a:r>
                      <a:endParaRPr lang="fa-IR" b="1" dirty="0">
                        <a:cs typeface="B Nazanin" pitchFamily="2" charset="-78"/>
                      </a:endParaRPr>
                    </a:p>
                  </a:txBody>
                  <a:tcPr anchor="ctr"/>
                </a:tc>
                <a:tc>
                  <a:txBody>
                    <a:bodyPr/>
                    <a:lstStyle/>
                    <a:p>
                      <a:pPr algn="ctr" rtl="1"/>
                      <a:r>
                        <a:rPr kumimoji="0" lang="ar-SA" sz="1800" b="1" kern="1200" dirty="0" smtClean="0">
                          <a:solidFill>
                            <a:schemeClr val="dk1"/>
                          </a:solidFill>
                          <a:latin typeface="+mn-lt"/>
                          <a:ea typeface="+mn-ea"/>
                          <a:cs typeface="B Nazanin" pitchFamily="2" charset="-78"/>
                        </a:rPr>
                        <a:t>8 سال یا تا رسیدن کودک به سن 25 سالگی</a:t>
                      </a:r>
                      <a:endParaRPr kumimoji="0" lang="en-US" sz="1800" b="1" kern="1200" dirty="0" smtClean="0">
                        <a:solidFill>
                          <a:schemeClr val="dk1"/>
                        </a:solidFill>
                        <a:latin typeface="+mn-lt"/>
                        <a:ea typeface="+mn-ea"/>
                        <a:cs typeface="B Nazanin" pitchFamily="2" charset="-78"/>
                      </a:endParaRPr>
                    </a:p>
                    <a:p>
                      <a:pPr algn="ctr" rtl="1"/>
                      <a:r>
                        <a:rPr kumimoji="0" lang="ar-SA" sz="1800" b="1" kern="1200" dirty="0" smtClean="0">
                          <a:solidFill>
                            <a:schemeClr val="dk1"/>
                          </a:solidFill>
                          <a:latin typeface="+mn-lt"/>
                          <a:ea typeface="+mn-ea"/>
                          <a:cs typeface="B Nazanin" pitchFamily="2" charset="-78"/>
                        </a:rPr>
                        <a:t>هرکدام که طولانی تر است.</a:t>
                      </a:r>
                      <a:endParaRPr kumimoji="0" lang="fa-IR" sz="1800" b="1" kern="1200" dirty="0" smtClean="0">
                        <a:solidFill>
                          <a:schemeClr val="dk1"/>
                        </a:solidFill>
                        <a:latin typeface="+mn-lt"/>
                        <a:ea typeface="+mn-ea"/>
                        <a:cs typeface="B Nazanin" pitchFamily="2" charset="-78"/>
                      </a:endParaRPr>
                    </a:p>
                    <a:p>
                      <a:pPr algn="ctr" rtl="1"/>
                      <a:r>
                        <a:rPr kumimoji="0" lang="fa-IR" sz="1800" b="1" kern="1200" dirty="0" smtClean="0">
                          <a:solidFill>
                            <a:schemeClr val="dk1"/>
                          </a:solidFill>
                          <a:latin typeface="+mn-lt"/>
                          <a:ea typeface="+mn-ea"/>
                          <a:cs typeface="B Nazanin" pitchFamily="2" charset="-78"/>
                        </a:rPr>
                        <a:t>تبصره: </a:t>
                      </a:r>
                    </a:p>
                    <a:p>
                      <a:pPr algn="ctr" rtl="1"/>
                      <a:r>
                        <a:rPr lang="ar-SA" b="1" dirty="0" smtClean="0">
                          <a:cs typeface="B Nazanin" pitchFamily="2" charset="-78"/>
                        </a:rPr>
                        <a:t>البته اگر بیماری یا فوت ارتباط بالقوه ای برای وضعیتهای بزرگسالی داشته باشد یا کاربردهای ژنتیکی برای خانواده متوفی داشته باشد، باید نظر متخصصان بالینی در مورد اینکه آیا نیاز است مدارک برای مدت طولانی تری نگهداری شوند یا نه، پیگیری شو</a:t>
                      </a:r>
                      <a:r>
                        <a:rPr lang="fa-IR" b="1" dirty="0" smtClean="0">
                          <a:cs typeface="B Nazanin" pitchFamily="2" charset="-78"/>
                        </a:rPr>
                        <a:t>د</a:t>
                      </a:r>
                      <a:endParaRPr kumimoji="0" lang="en-US" sz="1800" b="1" kern="1200" dirty="0" smtClean="0">
                        <a:solidFill>
                          <a:schemeClr val="dk1"/>
                        </a:solidFill>
                        <a:latin typeface="+mn-lt"/>
                        <a:ea typeface="+mn-ea"/>
                        <a:cs typeface="B Nazanin" pitchFamily="2" charset="-78"/>
                      </a:endParaRPr>
                    </a:p>
                  </a:txBody>
                  <a:tcPr anchor="ctr"/>
                </a:tc>
                <a:tc>
                  <a:txBody>
                    <a:bodyPr/>
                    <a:lstStyle/>
                    <a:p>
                      <a:pPr algn="ctr" rtl="1"/>
                      <a:r>
                        <a:rPr kumimoji="0" lang="ar-SA" sz="1800" b="1" kern="1200" dirty="0" smtClean="0">
                          <a:solidFill>
                            <a:schemeClr val="dk1"/>
                          </a:solidFill>
                          <a:latin typeface="+mn-lt"/>
                          <a:ea typeface="+mn-ea"/>
                          <a:cs typeface="B Nazanin" pitchFamily="2" charset="-78"/>
                        </a:rPr>
                        <a:t>در ایالات مختلف متفاوت است</a:t>
                      </a:r>
                      <a:r>
                        <a:rPr kumimoji="0" lang="fa-IR" sz="1800" b="1" kern="1200" dirty="0" smtClean="0">
                          <a:solidFill>
                            <a:schemeClr val="dk1"/>
                          </a:solidFill>
                          <a:latin typeface="+mn-lt"/>
                          <a:ea typeface="+mn-ea"/>
                          <a:cs typeface="B Nazanin" pitchFamily="2" charset="-78"/>
                        </a:rPr>
                        <a:t>.</a:t>
                      </a:r>
                      <a:r>
                        <a:rPr kumimoji="0" lang="ar-SA" sz="1800" b="1" kern="1200" dirty="0" smtClean="0">
                          <a:solidFill>
                            <a:schemeClr val="dk1"/>
                          </a:solidFill>
                          <a:latin typeface="+mn-lt"/>
                          <a:ea typeface="+mn-ea"/>
                          <a:cs typeface="B Nazanin" pitchFamily="2" charset="-78"/>
                        </a:rPr>
                        <a:t>در نیوسات ولز: 15 سال بعد از آخرین حضور </a:t>
                      </a:r>
                      <a:endParaRPr kumimoji="0" lang="en-US" sz="1800" b="1" kern="1200" dirty="0" smtClean="0">
                        <a:solidFill>
                          <a:schemeClr val="dk1"/>
                        </a:solidFill>
                        <a:latin typeface="+mn-lt"/>
                        <a:ea typeface="+mn-ea"/>
                        <a:cs typeface="B Nazanin" pitchFamily="2" charset="-78"/>
                      </a:endParaRPr>
                    </a:p>
                    <a:p>
                      <a:pPr algn="ctr" rtl="1"/>
                      <a:r>
                        <a:rPr kumimoji="0" lang="ar-SA" sz="1800" b="1" kern="1200" dirty="0" smtClean="0">
                          <a:solidFill>
                            <a:schemeClr val="dk1"/>
                          </a:solidFill>
                          <a:latin typeface="+mn-lt"/>
                          <a:ea typeface="+mn-ea"/>
                          <a:cs typeface="B Nazanin" pitchFamily="2" charset="-78"/>
                        </a:rPr>
                        <a:t>یا تا وقتی که بیمار به سن 25 سالگی برسد ، هرکدام که طولانی تر است.</a:t>
                      </a:r>
                      <a:endParaRPr kumimoji="0" lang="en-US" sz="1800" b="1" kern="1200" dirty="0" smtClean="0">
                        <a:solidFill>
                          <a:schemeClr val="dk1"/>
                        </a:solidFill>
                        <a:latin typeface="+mn-lt"/>
                        <a:ea typeface="+mn-ea"/>
                        <a:cs typeface="B Nazanin" pitchFamily="2" charset="-78"/>
                      </a:endParaRPr>
                    </a:p>
                    <a:p>
                      <a:pPr algn="ctr" rtl="1"/>
                      <a:r>
                        <a:rPr kumimoji="0" lang="ar-SA" sz="1800" b="1" kern="1200" dirty="0" smtClean="0">
                          <a:solidFill>
                            <a:schemeClr val="dk1"/>
                          </a:solidFill>
                          <a:latin typeface="+mn-lt"/>
                          <a:ea typeface="+mn-ea"/>
                          <a:cs typeface="B Nazanin" pitchFamily="2" charset="-78"/>
                        </a:rPr>
                        <a:t>در استرالیای غربی: 15 سال بعد از سن 25 سالگی</a:t>
                      </a:r>
                      <a:endParaRPr kumimoji="0" lang="en-US" sz="1800" b="1" kern="1200" dirty="0" smtClean="0">
                        <a:solidFill>
                          <a:schemeClr val="dk1"/>
                        </a:solidFill>
                        <a:latin typeface="+mn-lt"/>
                        <a:ea typeface="+mn-ea"/>
                        <a:cs typeface="B Nazanin" pitchFamily="2" charset="-78"/>
                      </a:endParaRPr>
                    </a:p>
                    <a:p>
                      <a:pPr algn="ctr"/>
                      <a:r>
                        <a:rPr kumimoji="0" lang="ar-SA" sz="1800" b="1" kern="1200" dirty="0" smtClean="0">
                          <a:solidFill>
                            <a:schemeClr val="dk1"/>
                          </a:solidFill>
                          <a:latin typeface="+mn-lt"/>
                          <a:ea typeface="+mn-ea"/>
                          <a:cs typeface="B Nazanin" pitchFamily="2" charset="-78"/>
                        </a:rPr>
                        <a:t>پیشنهاد خدمات بهداشتی استرالیا: 15 سال بعد از رسیدن به سن بلوغ</a:t>
                      </a:r>
                      <a:endParaRPr lang="fa-IR" b="1" dirty="0">
                        <a:cs typeface="B Nazanin" pitchFamily="2" charset="-78"/>
                      </a:endParaRPr>
                    </a:p>
                  </a:txBody>
                  <a:tcPr anchor="ctr"/>
                </a:tc>
                <a:tc>
                  <a:txBody>
                    <a:bodyPr/>
                    <a:lstStyle/>
                    <a:p>
                      <a:pPr algn="ctr" rtl="1"/>
                      <a:r>
                        <a:rPr kumimoji="0" lang="ar-SA" sz="1800" b="1" kern="1200" dirty="0" smtClean="0">
                          <a:solidFill>
                            <a:schemeClr val="dk1"/>
                          </a:solidFill>
                          <a:latin typeface="+mn-lt"/>
                          <a:ea typeface="+mn-ea"/>
                          <a:cs typeface="B Nazanin" pitchFamily="2" charset="-78"/>
                        </a:rPr>
                        <a:t>برای همه سنین:</a:t>
                      </a:r>
                      <a:endParaRPr kumimoji="0" lang="en-US" sz="1800" b="1" kern="1200" dirty="0" smtClean="0">
                        <a:solidFill>
                          <a:schemeClr val="dk1"/>
                        </a:solidFill>
                        <a:latin typeface="+mn-lt"/>
                        <a:ea typeface="+mn-ea"/>
                        <a:cs typeface="B Nazanin" pitchFamily="2" charset="-78"/>
                      </a:endParaRPr>
                    </a:p>
                    <a:p>
                      <a:pPr algn="ctr" rtl="1"/>
                      <a:r>
                        <a:rPr kumimoji="0" lang="fa-IR" sz="1800" b="1" kern="1200" dirty="0" smtClean="0">
                          <a:solidFill>
                            <a:schemeClr val="dk1"/>
                          </a:solidFill>
                          <a:latin typeface="+mn-lt"/>
                          <a:ea typeface="+mn-ea"/>
                          <a:cs typeface="B Nazanin" pitchFamily="2" charset="-78"/>
                        </a:rPr>
                        <a:t>10 سال بعد از بلوغ- </a:t>
                      </a:r>
                      <a:r>
                        <a:rPr kumimoji="0" lang="fa-IR" sz="1800" b="1" kern="1200" dirty="0" smtClean="0">
                          <a:solidFill>
                            <a:schemeClr val="dk1"/>
                          </a:solidFill>
                          <a:latin typeface="+mn-lt"/>
                          <a:ea typeface="+mn-ea"/>
                          <a:cs typeface="B Nazanin" pitchFamily="2" charset="-78"/>
                          <a:hlinkClick r:id="rId2" action="ppaction://hlinkfile"/>
                        </a:rPr>
                        <a:t>#</a:t>
                      </a:r>
                      <a:endParaRPr lang="fa-IR" b="1" dirty="0">
                        <a:cs typeface="B Nazanin" pitchFamily="2" charset="-78"/>
                      </a:endParaRPr>
                    </a:p>
                  </a:txBody>
                  <a:tcPr anchor="ctr"/>
                </a:tc>
              </a:tr>
            </a:tbl>
          </a:graphicData>
        </a:graphic>
      </p:graphicFrame>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b="1" dirty="0" smtClean="0">
                <a:cs typeface="B Nazanin" pitchFamily="2" charset="-78"/>
              </a:rPr>
              <a:t>نتایج مطالعه تامپسون تحت عنوان "عملکردهای نگهداری مدارک در بیمارستانهای امریکا" در مورد اینکه بیمارستانهای امریکا در عمل مدارک کودکان را چه مدت نگهداری میکنند نشان داد  </a:t>
            </a:r>
            <a:r>
              <a:rPr lang="fa-IR" b="1" dirty="0" smtClean="0">
                <a:solidFill>
                  <a:srgbClr val="FF0000"/>
                </a:solidFill>
                <a:cs typeface="B Nazanin" pitchFamily="2" charset="-78"/>
              </a:rPr>
              <a:t>که  52.5 درصد بیمارستانهای تحت مطالعه مدارک کودکان را دائمی نگهداری میکردند </a:t>
            </a:r>
            <a:r>
              <a:rPr lang="fa-IR" b="1" dirty="0" smtClean="0">
                <a:cs typeface="B Nazanin" pitchFamily="2" charset="-78"/>
              </a:rPr>
              <a:t>، 35 درصد حداقل 20 سال و 5 درصد از بیمارستانها تا سالهای مشخصی بعد از بلوغ (از 2 تا 30 سال بعد از بلوغ با میانگین 4/10 سال)(32).</a:t>
            </a:r>
          </a:p>
          <a:p>
            <a:endParaRPr lang="fa-IR"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000077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lnSpc>
                <a:spcPct val="150000"/>
              </a:lnSpc>
            </a:pPr>
            <a:r>
              <a:rPr lang="ar-SA" b="1" dirty="0" smtClean="0">
                <a:cs typeface="B Nazanin" pitchFamily="2" charset="-78"/>
              </a:rPr>
              <a:t>پیشنهاد میگردد با توجه به اینکه  بعضی از بیماریها (مانند بیماریهای ژنتیکی</a:t>
            </a:r>
            <a:r>
              <a:rPr lang="fa-IR" b="1" dirty="0" smtClean="0">
                <a:cs typeface="B Nazanin" pitchFamily="2" charset="-78"/>
              </a:rPr>
              <a:t> و مادرزادی، ناتواني ذهني</a:t>
            </a:r>
            <a:r>
              <a:rPr lang="ar-SA" b="1" dirty="0" smtClean="0">
                <a:cs typeface="B Nazanin" pitchFamily="2" charset="-78"/>
              </a:rPr>
              <a:t>)، بر وضعیتهای دوران بزرگسالی نیز موثر هستند ،  ضمن مشخص نمودن این بیماریها (</a:t>
            </a:r>
            <a:r>
              <a:rPr lang="fa-IR" b="1" dirty="0" smtClean="0">
                <a:cs typeface="B Nazanin" pitchFamily="2" charset="-78"/>
              </a:rPr>
              <a:t>و</a:t>
            </a:r>
            <a:r>
              <a:rPr lang="ar-SA" b="1" dirty="0" smtClean="0">
                <a:cs typeface="B Nazanin" pitchFamily="2" charset="-78"/>
              </a:rPr>
              <a:t> معیار شناسایی آنها) دوره نگهداری طولانی تری برای آنها اتخاذ شود(همانند انگلستان).</a:t>
            </a:r>
            <a:endParaRPr lang="en-US" b="1" dirty="0">
              <a:cs typeface="B Nazanin" pitchFamily="2" charset="-78"/>
            </a:endParaRPr>
          </a:p>
        </p:txBody>
      </p:sp>
      <p:sp>
        <p:nvSpPr>
          <p:cNvPr id="3" name="Title 2"/>
          <p:cNvSpPr>
            <a:spLocks noGrp="1"/>
          </p:cNvSpPr>
          <p:nvPr>
            <p:ph type="title"/>
          </p:nvPr>
        </p:nvSpPr>
        <p:spPr/>
        <p:txBody>
          <a:bodyPr/>
          <a:lstStyle/>
          <a:p>
            <a:pPr algn="r"/>
            <a:r>
              <a:rPr lang="fa-IR" dirty="0" smtClean="0"/>
              <a:t>پيشنهاد:</a:t>
            </a:r>
            <a:endParaRPr lang="fa-IR" dirty="0"/>
          </a:p>
        </p:txBody>
      </p:sp>
    </p:spTree>
    <p:extLst>
      <p:ext uri="{BB962C8B-B14F-4D97-AF65-F5344CB8AC3E}">
        <p14:creationId xmlns:p14="http://schemas.microsoft.com/office/powerpoint/2010/main" val="2829638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1214423"/>
          <a:ext cx="8401080" cy="5643578"/>
        </p:xfrm>
        <a:graphic>
          <a:graphicData uri="http://schemas.openxmlformats.org/drawingml/2006/table">
            <a:tbl>
              <a:tblPr rtl="1" firstRow="1" bandRow="1">
                <a:tableStyleId>{5C22544A-7EE6-4342-B048-85BDC9FD1C3A}</a:tableStyleId>
              </a:tblPr>
              <a:tblGrid>
                <a:gridCol w="1374810"/>
                <a:gridCol w="1806932"/>
                <a:gridCol w="1972231"/>
                <a:gridCol w="1676208"/>
                <a:gridCol w="1570899"/>
              </a:tblGrid>
              <a:tr h="649669">
                <a:tc>
                  <a:txBody>
                    <a:bodyPr/>
                    <a:lstStyle/>
                    <a:p>
                      <a:pPr rtl="1"/>
                      <a:endParaRPr lang="fa-IR" sz="2400" dirty="0"/>
                    </a:p>
                  </a:txBody>
                  <a:tcPr/>
                </a:tc>
                <a:tc>
                  <a:txBody>
                    <a:bodyPr/>
                    <a:lstStyle/>
                    <a:p>
                      <a:pPr rtl="1"/>
                      <a:r>
                        <a:rPr kumimoji="0" lang="ar-SA" sz="2400" b="1" kern="1200" dirty="0" smtClean="0">
                          <a:solidFill>
                            <a:schemeClr val="lt1"/>
                          </a:solidFill>
                          <a:latin typeface="+mn-lt"/>
                          <a:ea typeface="+mn-ea"/>
                          <a:cs typeface="+mn-cs"/>
                        </a:rPr>
                        <a:t>امریکا</a:t>
                      </a:r>
                      <a:endParaRPr lang="fa-IR" sz="2400" dirty="0"/>
                    </a:p>
                  </a:txBody>
                  <a:tcPr/>
                </a:tc>
                <a:tc>
                  <a:txBody>
                    <a:bodyPr/>
                    <a:lstStyle/>
                    <a:p>
                      <a:pPr rtl="1"/>
                      <a:r>
                        <a:rPr kumimoji="0" lang="ar-SA" sz="2400" b="1" kern="1200" dirty="0" smtClean="0">
                          <a:solidFill>
                            <a:schemeClr val="lt1"/>
                          </a:solidFill>
                          <a:latin typeface="+mn-lt"/>
                          <a:ea typeface="+mn-ea"/>
                          <a:cs typeface="+mn-cs"/>
                        </a:rPr>
                        <a:t>انگلیس</a:t>
                      </a:r>
                      <a:endParaRPr lang="fa-IR" sz="2400" dirty="0"/>
                    </a:p>
                  </a:txBody>
                  <a:tcPr/>
                </a:tc>
                <a:tc>
                  <a:txBody>
                    <a:bodyPr/>
                    <a:lstStyle/>
                    <a:p>
                      <a:pPr rtl="1"/>
                      <a:r>
                        <a:rPr kumimoji="0" lang="ar-SA" sz="2400" b="1" kern="1200" dirty="0" smtClean="0">
                          <a:solidFill>
                            <a:schemeClr val="lt1"/>
                          </a:solidFill>
                          <a:latin typeface="+mn-lt"/>
                          <a:ea typeface="+mn-ea"/>
                          <a:cs typeface="+mn-cs"/>
                        </a:rPr>
                        <a:t>استرالیا</a:t>
                      </a:r>
                      <a:endParaRPr lang="fa-IR" sz="2400" dirty="0"/>
                    </a:p>
                  </a:txBody>
                  <a:tcPr/>
                </a:tc>
                <a:tc>
                  <a:txBody>
                    <a:bodyPr/>
                    <a:lstStyle/>
                    <a:p>
                      <a:pPr rtl="1"/>
                      <a:r>
                        <a:rPr kumimoji="0" lang="ar-SA" sz="2400" b="1" kern="1200" dirty="0" smtClean="0">
                          <a:solidFill>
                            <a:schemeClr val="lt1"/>
                          </a:solidFill>
                          <a:latin typeface="+mn-lt"/>
                          <a:ea typeface="+mn-ea"/>
                          <a:cs typeface="+mn-cs"/>
                        </a:rPr>
                        <a:t>ایران</a:t>
                      </a:r>
                      <a:endParaRPr lang="fa-IR" sz="2400" dirty="0"/>
                    </a:p>
                  </a:txBody>
                  <a:tcPr/>
                </a:tc>
              </a:tr>
              <a:tr h="4993909">
                <a:tc>
                  <a:txBody>
                    <a:bodyPr/>
                    <a:lstStyle/>
                    <a:p>
                      <a:pPr algn="ctr" rtl="1"/>
                      <a:r>
                        <a:rPr kumimoji="0" lang="ar-SA" sz="1800" b="1" kern="1200" dirty="0" smtClean="0">
                          <a:solidFill>
                            <a:schemeClr val="dk1"/>
                          </a:solidFill>
                          <a:latin typeface="+mn-lt"/>
                          <a:ea typeface="+mn-ea"/>
                          <a:cs typeface="B Nazanin" pitchFamily="2" charset="-78"/>
                        </a:rPr>
                        <a:t>مدارک پزشکی فوت شدگان</a:t>
                      </a:r>
                      <a:endParaRPr lang="fa-IR" b="1" dirty="0">
                        <a:cs typeface="B Nazanin" pitchFamily="2" charset="-78"/>
                      </a:endParaRPr>
                    </a:p>
                  </a:txBody>
                  <a:tcPr anchor="ctr"/>
                </a:tc>
                <a:tc>
                  <a:txBody>
                    <a:bodyPr/>
                    <a:lstStyle/>
                    <a:p>
                      <a:pPr algn="ctr" rtl="1"/>
                      <a:r>
                        <a:rPr kumimoji="0" lang="fa-IR" sz="1800" b="1" kern="1200" dirty="0" smtClean="0">
                          <a:solidFill>
                            <a:schemeClr val="dk1"/>
                          </a:solidFill>
                          <a:latin typeface="+mn-lt"/>
                          <a:ea typeface="+mn-ea"/>
                          <a:cs typeface="B Nazanin" pitchFamily="2" charset="-78"/>
                        </a:rPr>
                        <a:t>در ایالات مختلف متفاوت است بیشتر ایالات دوره نگهداری جداگانهای را الزام نکرده اند.</a:t>
                      </a:r>
                      <a:endParaRPr kumimoji="0" lang="en-US" sz="1800" b="1" kern="1200" dirty="0" smtClean="0">
                        <a:solidFill>
                          <a:schemeClr val="dk1"/>
                        </a:solidFill>
                        <a:latin typeface="+mn-lt"/>
                        <a:ea typeface="+mn-ea"/>
                        <a:cs typeface="B Nazanin" pitchFamily="2" charset="-78"/>
                      </a:endParaRPr>
                    </a:p>
                    <a:p>
                      <a:pPr algn="ctr" rtl="1"/>
                      <a:r>
                        <a:rPr kumimoji="0" lang="fa-IR" sz="1800" b="1" kern="1200" dirty="0" smtClean="0">
                          <a:solidFill>
                            <a:schemeClr val="dk1"/>
                          </a:solidFill>
                          <a:latin typeface="+mn-lt"/>
                          <a:ea typeface="+mn-ea"/>
                          <a:cs typeface="B Nazanin" pitchFamily="2" charset="-78"/>
                        </a:rPr>
                        <a:t>فقط دو ایالت دوره نگهداری کوتاهتری را نسبت به سایر پرونده ها الزام نموده اند شامل:</a:t>
                      </a:r>
                      <a:endParaRPr kumimoji="0" lang="en-US" sz="1800" b="1" kern="1200" dirty="0" smtClean="0">
                        <a:solidFill>
                          <a:schemeClr val="dk1"/>
                        </a:solidFill>
                        <a:latin typeface="+mn-lt"/>
                        <a:ea typeface="+mn-ea"/>
                        <a:cs typeface="B Nazanin" pitchFamily="2" charset="-78"/>
                      </a:endParaRPr>
                    </a:p>
                    <a:p>
                      <a:pPr algn="ctr" rtl="1"/>
                      <a:r>
                        <a:rPr kumimoji="0" lang="fa-IR" sz="1800" b="1" kern="1200" dirty="0" smtClean="0">
                          <a:solidFill>
                            <a:schemeClr val="dk1"/>
                          </a:solidFill>
                          <a:latin typeface="+mn-lt"/>
                          <a:ea typeface="+mn-ea"/>
                          <a:cs typeface="B Nazanin" pitchFamily="2" charset="-78"/>
                        </a:rPr>
                        <a:t>ایالت می سی سی پی 7 سال وایالت اکلاهاما 3 سال</a:t>
                      </a:r>
                      <a:endParaRPr kumimoji="0" lang="en-US" sz="1800" b="1" kern="1200" dirty="0" smtClean="0">
                        <a:solidFill>
                          <a:schemeClr val="dk1"/>
                        </a:solidFill>
                        <a:latin typeface="+mn-lt"/>
                        <a:ea typeface="+mn-ea"/>
                        <a:cs typeface="B Nazanin" pitchFamily="2" charset="-78"/>
                      </a:endParaRPr>
                    </a:p>
                    <a:p>
                      <a:pPr algn="ctr"/>
                      <a:r>
                        <a:rPr kumimoji="0" lang="en-US" sz="1800" b="1" kern="1200" dirty="0" smtClean="0">
                          <a:solidFill>
                            <a:schemeClr val="dk1"/>
                          </a:solidFill>
                          <a:latin typeface="+mn-lt"/>
                          <a:ea typeface="+mn-ea"/>
                          <a:cs typeface="B Nazanin" pitchFamily="2" charset="-78"/>
                        </a:rPr>
                        <a:t>AHIMA</a:t>
                      </a:r>
                      <a:r>
                        <a:rPr kumimoji="0" lang="fa-IR" sz="1800" b="1" kern="1200" dirty="0" smtClean="0">
                          <a:solidFill>
                            <a:schemeClr val="dk1"/>
                          </a:solidFill>
                          <a:latin typeface="+mn-lt"/>
                          <a:ea typeface="+mn-ea"/>
                          <a:cs typeface="B Nazanin" pitchFamily="2" charset="-78"/>
                        </a:rPr>
                        <a:t> نیز دوره نگهداری جداگانه ای را توصیه نکرده است.</a:t>
                      </a:r>
                      <a:endParaRPr lang="fa-IR" b="1" dirty="0">
                        <a:cs typeface="B Nazanin" pitchFamily="2" charset="-78"/>
                      </a:endParaRPr>
                    </a:p>
                  </a:txBody>
                  <a:tcPr anchor="ctr"/>
                </a:tc>
                <a:tc>
                  <a:txBody>
                    <a:bodyPr/>
                    <a:lstStyle/>
                    <a:p>
                      <a:pPr algn="ctr" rtl="1"/>
                      <a:r>
                        <a:rPr kumimoji="0" lang="ar-SA" sz="1800" b="1" kern="1200" dirty="0" smtClean="0">
                          <a:solidFill>
                            <a:srgbClr val="FF0000"/>
                          </a:solidFill>
                          <a:latin typeface="+mn-lt"/>
                          <a:ea typeface="+mn-ea"/>
                          <a:cs typeface="B Nazanin" pitchFamily="2" charset="-78"/>
                        </a:rPr>
                        <a:t>8 سال بعد از فوت</a:t>
                      </a:r>
                      <a:endParaRPr kumimoji="0" lang="en-US" sz="1800" b="1" kern="1200" dirty="0" smtClean="0">
                        <a:solidFill>
                          <a:srgbClr val="FF0000"/>
                        </a:solidFill>
                        <a:latin typeface="+mn-lt"/>
                        <a:ea typeface="+mn-ea"/>
                        <a:cs typeface="B Nazanin" pitchFamily="2" charset="-78"/>
                      </a:endParaRPr>
                    </a:p>
                    <a:p>
                      <a:pPr algn="ctr" rtl="1"/>
                      <a:r>
                        <a:rPr kumimoji="0" lang="ar-SA" sz="1800" b="1" kern="1200" dirty="0" smtClean="0">
                          <a:solidFill>
                            <a:schemeClr val="dk1"/>
                          </a:solidFill>
                          <a:latin typeface="+mn-lt"/>
                          <a:ea typeface="+mn-ea"/>
                          <a:cs typeface="B Nazanin" pitchFamily="2" charset="-78"/>
                        </a:rPr>
                        <a:t>(برای همه رده های سنی و همه تخصصها به جز موارد قتل، خودکشی و بیماری کرتز فلت جاکوب)</a:t>
                      </a:r>
                      <a:endParaRPr kumimoji="0" lang="en-US" sz="1800" b="1" kern="1200" dirty="0" smtClean="0">
                        <a:solidFill>
                          <a:schemeClr val="dk1"/>
                        </a:solidFill>
                        <a:latin typeface="+mn-lt"/>
                        <a:ea typeface="+mn-ea"/>
                        <a:cs typeface="B Nazanin" pitchFamily="2" charset="-78"/>
                      </a:endParaRPr>
                    </a:p>
                    <a:p>
                      <a:pPr algn="ctr"/>
                      <a:r>
                        <a:rPr kumimoji="0" lang="ar-SA" sz="1800" b="1" kern="1200" dirty="0" smtClean="0">
                          <a:solidFill>
                            <a:schemeClr val="dk1"/>
                          </a:solidFill>
                          <a:latin typeface="+mn-lt"/>
                          <a:ea typeface="+mn-ea"/>
                          <a:cs typeface="B Nazanin" pitchFamily="2" charset="-78"/>
                        </a:rPr>
                        <a:t>توصیه</a:t>
                      </a:r>
                      <a:r>
                        <a:rPr kumimoji="0" lang="en-US" sz="1800" b="1" kern="1200" dirty="0" smtClean="0">
                          <a:solidFill>
                            <a:schemeClr val="dk1"/>
                          </a:solidFill>
                          <a:latin typeface="+mn-lt"/>
                          <a:ea typeface="+mn-ea"/>
                          <a:cs typeface="B Nazanin" pitchFamily="2" charset="-78"/>
                        </a:rPr>
                        <a:t>NHS</a:t>
                      </a:r>
                      <a:r>
                        <a:rPr kumimoji="0" lang="ar-SA" sz="1800" b="1" kern="1200" dirty="0" smtClean="0">
                          <a:solidFill>
                            <a:schemeClr val="dk1"/>
                          </a:solidFill>
                          <a:latin typeface="+mn-lt"/>
                          <a:ea typeface="+mn-ea"/>
                          <a:cs typeface="B Nazanin" pitchFamily="2" charset="-78"/>
                        </a:rPr>
                        <a:t>: </a:t>
                      </a:r>
                      <a:r>
                        <a:rPr kumimoji="0" lang="fa-IR" sz="1800" b="1" kern="1200" dirty="0" smtClean="0">
                          <a:solidFill>
                            <a:schemeClr val="dk1"/>
                          </a:solidFill>
                          <a:latin typeface="+mn-lt"/>
                          <a:ea typeface="+mn-ea"/>
                          <a:cs typeface="B Nazanin" pitchFamily="2" charset="-78"/>
                        </a:rPr>
                        <a:t>اگر </a:t>
                      </a:r>
                      <a:r>
                        <a:rPr kumimoji="0" lang="ar-SA" sz="1800" b="1" kern="1200" dirty="0" smtClean="0">
                          <a:solidFill>
                            <a:schemeClr val="dk1"/>
                          </a:solidFill>
                          <a:latin typeface="+mn-lt"/>
                          <a:ea typeface="+mn-ea"/>
                          <a:cs typeface="B Nazanin" pitchFamily="2" charset="-78"/>
                        </a:rPr>
                        <a:t>فوت کاربردهای ژنتیکی برای خانواده متوفی داشته باشد، باید نظر متخصصان بالینی در مورد لزوم نگهداری بیشتر پیگیری شود.</a:t>
                      </a:r>
                      <a:endParaRPr lang="fa-IR" b="1" dirty="0">
                        <a:cs typeface="B Nazanin" pitchFamily="2" charset="-78"/>
                      </a:endParaRPr>
                    </a:p>
                  </a:txBody>
                  <a:tcPr anchor="ctr"/>
                </a:tc>
                <a:tc>
                  <a:txBody>
                    <a:bodyPr/>
                    <a:lstStyle/>
                    <a:p>
                      <a:pPr algn="ctr" rtl="1"/>
                      <a:r>
                        <a:rPr kumimoji="0" lang="fa-IR" sz="1800" b="1" kern="1200" dirty="0" smtClean="0">
                          <a:solidFill>
                            <a:schemeClr val="dk1"/>
                          </a:solidFill>
                          <a:latin typeface="+mn-lt"/>
                          <a:ea typeface="+mn-ea"/>
                          <a:cs typeface="B Nazanin" pitchFamily="2" charset="-78"/>
                        </a:rPr>
                        <a:t>در ایالت نیوسات ولز تفاوتی در مدت نگهداری پرونده بیماران فوتی با دیگران وجود ندارد. </a:t>
                      </a:r>
                      <a:endParaRPr kumimoji="0" lang="en-US" sz="1800" b="1" kern="1200" dirty="0" smtClean="0">
                        <a:solidFill>
                          <a:schemeClr val="dk1"/>
                        </a:solidFill>
                        <a:latin typeface="+mn-lt"/>
                        <a:ea typeface="+mn-ea"/>
                        <a:cs typeface="B Nazanin" pitchFamily="2" charset="-78"/>
                      </a:endParaRPr>
                    </a:p>
                    <a:p>
                      <a:pPr algn="ctr" rtl="1"/>
                      <a:r>
                        <a:rPr kumimoji="0" lang="fa-IR" sz="1800" b="1" kern="1200" dirty="0" smtClean="0">
                          <a:solidFill>
                            <a:schemeClr val="dk1"/>
                          </a:solidFill>
                          <a:latin typeface="+mn-lt"/>
                          <a:ea typeface="+mn-ea"/>
                          <a:cs typeface="B Nazanin" pitchFamily="2" charset="-78"/>
                        </a:rPr>
                        <a:t>اما در ایالت استرالیای غربی  تا10 سال بعد از تاریخ فوت ، (که 5 سال از مدت نگهداری پرونده بیماران زنده ترخیص شده، کمتر میباشد).</a:t>
                      </a:r>
                      <a:endParaRPr kumimoji="0" lang="en-US" sz="1800" b="1" kern="1200" dirty="0" smtClean="0">
                        <a:solidFill>
                          <a:schemeClr val="dk1"/>
                        </a:solidFill>
                        <a:latin typeface="+mn-lt"/>
                        <a:ea typeface="+mn-ea"/>
                        <a:cs typeface="B Nazanin" pitchFamily="2" charset="-78"/>
                      </a:endParaRPr>
                    </a:p>
                    <a:p>
                      <a:pPr algn="ctr" rtl="1"/>
                      <a:endParaRPr lang="fa-IR" b="1" dirty="0">
                        <a:cs typeface="B Nazanin" pitchFamily="2" charset="-78"/>
                      </a:endParaRPr>
                    </a:p>
                  </a:txBody>
                  <a:tcPr anchor="ctr"/>
                </a:tc>
                <a:tc>
                  <a:txBody>
                    <a:bodyPr/>
                    <a:lstStyle/>
                    <a:p>
                      <a:pPr algn="ctr" rtl="1"/>
                      <a:r>
                        <a:rPr kumimoji="0" lang="fa-IR" sz="1800" b="1" kern="1200" dirty="0" smtClean="0">
                          <a:solidFill>
                            <a:schemeClr val="dk1"/>
                          </a:solidFill>
                          <a:latin typeface="+mn-lt"/>
                          <a:ea typeface="+mn-ea"/>
                          <a:cs typeface="B Nazanin" pitchFamily="2" charset="-78"/>
                        </a:rPr>
                        <a:t>مدت نگهداری پرونده به نوع ترخیص (فوت شده یا زنده مرخص شده) بستگی نداشت ولي اخيرا دوره هاي نگهداري كمتري نسبت به موارد غير فوتي ارائه شده است.</a:t>
                      </a:r>
                      <a:endParaRPr lang="fa-IR" b="1" dirty="0">
                        <a:cs typeface="B Nazanin" pitchFamily="2" charset="-78"/>
                      </a:endParaRPr>
                    </a:p>
                  </a:txBody>
                  <a:tcPr anchor="ctr"/>
                </a:tc>
              </a:tr>
            </a:tbl>
          </a:graphicData>
        </a:graphic>
      </p:graphicFrame>
      <p:sp>
        <p:nvSpPr>
          <p:cNvPr id="3" name="Title 2"/>
          <p:cNvSpPr>
            <a:spLocks noGrp="1"/>
          </p:cNvSpPr>
          <p:nvPr>
            <p:ph type="title"/>
          </p:nvPr>
        </p:nvSpPr>
        <p:spPr>
          <a:xfrm>
            <a:off x="457200" y="274638"/>
            <a:ext cx="8229600" cy="725470"/>
          </a:xfrm>
        </p:spPr>
        <p:txBody>
          <a:bodyPr/>
          <a:lstStyle/>
          <a:p>
            <a:r>
              <a:rPr lang="fa-IR" dirty="0" smtClean="0"/>
              <a:t>مقايسه مدت نگهداري مدارك فوت شدگان</a:t>
            </a:r>
            <a:endParaRPr lang="fa-I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lnSpc>
                <a:spcPct val="150000"/>
              </a:lnSpc>
            </a:pPr>
            <a:r>
              <a:rPr lang="fa-IR" b="1" dirty="0" smtClean="0">
                <a:cs typeface="B Nazanin" pitchFamily="2" charset="-78"/>
              </a:rPr>
              <a:t>به نظر میرسد در صورت مشخص نمودن موارد استثنا، نگهداری پرونده بیماران فوتی به اندازه سایر بیماران ضرورتی ندارد.</a:t>
            </a:r>
          </a:p>
          <a:p>
            <a:pPr algn="justLow">
              <a:lnSpc>
                <a:spcPct val="150000"/>
              </a:lnSpc>
              <a:buNone/>
            </a:pPr>
            <a:endParaRPr lang="en-US" b="1" dirty="0" smtClean="0">
              <a:cs typeface="B Nazanin" pitchFamily="2" charset="-78"/>
            </a:endParaRPr>
          </a:p>
          <a:p>
            <a:pPr algn="justLow">
              <a:lnSpc>
                <a:spcPct val="150000"/>
              </a:lnSpc>
            </a:pPr>
            <a:r>
              <a:rPr lang="fa-IR" b="1" dirty="0">
                <a:cs typeface="B Nazanin" pitchFamily="2" charset="-78"/>
              </a:rPr>
              <a:t>پیشنهاد بررسی کارشناسانه </a:t>
            </a:r>
            <a:r>
              <a:rPr lang="fa-IR" b="1" dirty="0" smtClean="0">
                <a:cs typeface="B Nazanin" pitchFamily="2" charset="-78"/>
              </a:rPr>
              <a:t>تر و </a:t>
            </a:r>
            <a:r>
              <a:rPr lang="fa-IR" b="1" dirty="0">
                <a:cs typeface="B Nazanin" pitchFamily="2" charset="-78"/>
              </a:rPr>
              <a:t>بررسی کلیه جوانب قانونی ، درمانی، تحقیقاتی، آموزشی و .. خصوصا در موارد </a:t>
            </a:r>
            <a:r>
              <a:rPr lang="fa-IR" b="1" dirty="0">
                <a:solidFill>
                  <a:srgbClr val="FF0000"/>
                </a:solidFill>
                <a:cs typeface="B Nazanin" pitchFamily="2" charset="-78"/>
              </a:rPr>
              <a:t>بیماریهای ژنتیکی- قلبی- سوختگی- قتل و ..</a:t>
            </a:r>
            <a:endParaRPr lang="en-US" b="1" dirty="0">
              <a:solidFill>
                <a:srgbClr val="FF0000"/>
              </a:solidFill>
              <a:cs typeface="B Nazanin" pitchFamily="2" charset="-78"/>
            </a:endParaRPr>
          </a:p>
          <a:p>
            <a:endParaRPr lang="fa-IR" dirty="0"/>
          </a:p>
        </p:txBody>
      </p:sp>
      <p:sp>
        <p:nvSpPr>
          <p:cNvPr id="3" name="Title 2"/>
          <p:cNvSpPr>
            <a:spLocks noGrp="1"/>
          </p:cNvSpPr>
          <p:nvPr>
            <p:ph type="title"/>
          </p:nvPr>
        </p:nvSpPr>
        <p:spPr/>
        <p:txBody>
          <a:bodyPr/>
          <a:lstStyle/>
          <a:p>
            <a:pPr algn="r"/>
            <a:r>
              <a:rPr lang="fa-IR" dirty="0"/>
              <a:t>پرونده های فوتی</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322994"/>
        </p:xfrm>
        <a:graphic>
          <a:graphicData uri="http://schemas.openxmlformats.org/drawingml/2006/table">
            <a:tbl>
              <a:tblPr rtl="1" firstRow="1" bandRow="1">
                <a:tableStyleId>{5C22544A-7EE6-4342-B048-85BDC9FD1C3A}</a:tableStyleId>
              </a:tblPr>
              <a:tblGrid>
                <a:gridCol w="1645920"/>
                <a:gridCol w="1645920"/>
                <a:gridCol w="1645920"/>
                <a:gridCol w="1645920"/>
                <a:gridCol w="1645920"/>
              </a:tblGrid>
              <a:tr h="528667">
                <a:tc>
                  <a:txBody>
                    <a:bodyPr/>
                    <a:lstStyle/>
                    <a:p>
                      <a:pPr rtl="1"/>
                      <a:endParaRPr lang="fa-IR" dirty="0"/>
                    </a:p>
                  </a:txBody>
                  <a:tcPr/>
                </a:tc>
                <a:tc>
                  <a:txBody>
                    <a:bodyPr/>
                    <a:lstStyle/>
                    <a:p>
                      <a:pPr rtl="1"/>
                      <a:r>
                        <a:rPr kumimoji="0" lang="ar-SA" sz="1800" b="1" kern="1200" dirty="0" smtClean="0">
                          <a:solidFill>
                            <a:schemeClr val="lt1"/>
                          </a:solidFill>
                          <a:latin typeface="+mn-lt"/>
                          <a:ea typeface="+mn-ea"/>
                          <a:cs typeface="+mn-cs"/>
                        </a:rPr>
                        <a:t>امریکا</a:t>
                      </a:r>
                      <a:endParaRPr lang="fa-IR" dirty="0"/>
                    </a:p>
                  </a:txBody>
                  <a:tcPr/>
                </a:tc>
                <a:tc>
                  <a:txBody>
                    <a:bodyPr/>
                    <a:lstStyle/>
                    <a:p>
                      <a:pPr rtl="1"/>
                      <a:r>
                        <a:rPr kumimoji="0" lang="ar-SA" sz="1800" b="1" kern="1200" dirty="0" smtClean="0">
                          <a:solidFill>
                            <a:schemeClr val="lt1"/>
                          </a:solidFill>
                          <a:latin typeface="+mn-lt"/>
                          <a:ea typeface="+mn-ea"/>
                          <a:cs typeface="+mn-cs"/>
                        </a:rPr>
                        <a:t>انگلیس</a:t>
                      </a:r>
                      <a:endParaRPr lang="fa-IR" dirty="0"/>
                    </a:p>
                  </a:txBody>
                  <a:tcPr/>
                </a:tc>
                <a:tc>
                  <a:txBody>
                    <a:bodyPr/>
                    <a:lstStyle/>
                    <a:p>
                      <a:pPr rtl="1"/>
                      <a:r>
                        <a:rPr kumimoji="0" lang="ar-SA" sz="1800" b="1" kern="1200" dirty="0" smtClean="0">
                          <a:solidFill>
                            <a:schemeClr val="lt1"/>
                          </a:solidFill>
                          <a:latin typeface="+mn-lt"/>
                          <a:ea typeface="+mn-ea"/>
                          <a:cs typeface="+mn-cs"/>
                        </a:rPr>
                        <a:t>استرالیا</a:t>
                      </a:r>
                      <a:endParaRPr lang="fa-IR" dirty="0"/>
                    </a:p>
                  </a:txBody>
                  <a:tcPr/>
                </a:tc>
                <a:tc>
                  <a:txBody>
                    <a:bodyPr/>
                    <a:lstStyle/>
                    <a:p>
                      <a:pPr rtl="1"/>
                      <a:r>
                        <a:rPr kumimoji="0" lang="ar-SA" sz="1800" b="1" kern="1200" dirty="0" smtClean="0">
                          <a:solidFill>
                            <a:schemeClr val="lt1"/>
                          </a:solidFill>
                          <a:latin typeface="+mn-lt"/>
                          <a:ea typeface="+mn-ea"/>
                          <a:cs typeface="+mn-cs"/>
                        </a:rPr>
                        <a:t>ایران</a:t>
                      </a:r>
                      <a:endParaRPr lang="fa-IR" dirty="0"/>
                    </a:p>
                  </a:txBody>
                  <a:tcPr/>
                </a:tc>
              </a:tr>
              <a:tr h="2490765">
                <a:tc>
                  <a:txBody>
                    <a:bodyPr/>
                    <a:lstStyle/>
                    <a:p>
                      <a:pPr algn="ctr" rtl="1"/>
                      <a:r>
                        <a:rPr kumimoji="0" lang="ar-SA" sz="1800" b="1" kern="1200" dirty="0" smtClean="0">
                          <a:solidFill>
                            <a:schemeClr val="dk1"/>
                          </a:solidFill>
                          <a:latin typeface="+mn-lt"/>
                          <a:ea typeface="+mn-ea"/>
                          <a:cs typeface="B Nazanin" pitchFamily="2" charset="-78"/>
                        </a:rPr>
                        <a:t>مدارک بیماریهای شغلی</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30 سال</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مدارک بیماریهای مربوط به شغل مانند آزبستوزیس، پنوموکونیوزیس، بیزینوزیس</a:t>
                      </a:r>
                      <a:endParaRPr kumimoji="0" lang="en-US" sz="1800" kern="1200" dirty="0" smtClean="0">
                        <a:solidFill>
                          <a:schemeClr val="dk1"/>
                        </a:solidFill>
                        <a:latin typeface="+mn-lt"/>
                        <a:ea typeface="+mn-ea"/>
                        <a:cs typeface="B Nazanin" pitchFamily="2" charset="-78"/>
                      </a:endParaRPr>
                    </a:p>
                    <a:p>
                      <a:pPr algn="ctr"/>
                      <a:r>
                        <a:rPr kumimoji="0" lang="ar-SA" sz="1800" kern="1200" dirty="0" smtClean="0">
                          <a:solidFill>
                            <a:schemeClr val="dk1"/>
                          </a:solidFill>
                          <a:latin typeface="+mn-lt"/>
                          <a:ea typeface="+mn-ea"/>
                          <a:cs typeface="B Nazanin" pitchFamily="2" charset="-78"/>
                        </a:rPr>
                        <a:t>10  سال بعد از تاریخ آخرین ورود در پرونده</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قانون نگهداری جداگانه ای ندارد</a:t>
                      </a:r>
                      <a:endParaRPr lang="fa-IR" dirty="0">
                        <a:cs typeface="B Nazanin" pitchFamily="2" charset="-78"/>
                      </a:endParaRPr>
                    </a:p>
                  </a:txBody>
                  <a:tcPr anchor="ctr"/>
                </a:tc>
                <a:tc>
                  <a:txBody>
                    <a:bodyPr/>
                    <a:lstStyle/>
                    <a:p>
                      <a:pPr algn="ctr" rtl="1"/>
                      <a:r>
                        <a:rPr kumimoji="0" lang="fa-IR" sz="1800" kern="1200" dirty="0" smtClean="0">
                          <a:solidFill>
                            <a:schemeClr val="dk1"/>
                          </a:solidFill>
                          <a:latin typeface="+mn-lt"/>
                          <a:ea typeface="+mn-ea"/>
                          <a:cs typeface="B Nazanin" pitchFamily="2" charset="-78"/>
                        </a:rPr>
                        <a:t>15 سال</a:t>
                      </a:r>
                      <a:endParaRPr lang="fa-IR" dirty="0">
                        <a:cs typeface="B Nazanin" pitchFamily="2" charset="-78"/>
                      </a:endParaRPr>
                    </a:p>
                  </a:txBody>
                  <a:tcPr anchor="ctr"/>
                </a:tc>
              </a:tr>
              <a:tr h="1303562">
                <a:tc>
                  <a:txBody>
                    <a:bodyPr/>
                    <a:lstStyle/>
                    <a:p>
                      <a:pPr algn="ctr" rtl="1"/>
                      <a:r>
                        <a:rPr kumimoji="0" lang="ar-SA" sz="1800" b="1" kern="1200" dirty="0" smtClean="0">
                          <a:solidFill>
                            <a:schemeClr val="dk1"/>
                          </a:solidFill>
                          <a:latin typeface="+mn-lt"/>
                          <a:ea typeface="+mn-ea"/>
                          <a:cs typeface="B Nazanin" pitchFamily="2" charset="-78"/>
                        </a:rPr>
                        <a:t>مدارک زایمانی</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قانون نگهداری جداگانه ای ندارد</a:t>
                      </a:r>
                      <a:endParaRPr lang="fa-IR" dirty="0">
                        <a:cs typeface="B Nazanin" pitchFamily="2" charset="-78"/>
                      </a:endParaRPr>
                    </a:p>
                  </a:txBody>
                  <a:tcPr anchor="ctr"/>
                </a:tc>
                <a:tc>
                  <a:txBody>
                    <a:bodyPr/>
                    <a:lstStyle/>
                    <a:p>
                      <a:pPr algn="ctr"/>
                      <a:r>
                        <a:rPr kumimoji="0" lang="ar-SA" sz="1800" kern="1200" dirty="0" smtClean="0">
                          <a:solidFill>
                            <a:schemeClr val="dk1"/>
                          </a:solidFill>
                          <a:latin typeface="+mn-lt"/>
                          <a:ea typeface="+mn-ea"/>
                          <a:cs typeface="B Nazanin" pitchFamily="2" charset="-78"/>
                        </a:rPr>
                        <a:t>25 سال  بعد از تولد آخرین نوزاد</a:t>
                      </a:r>
                      <a:endParaRPr lang="fa-IR" dirty="0">
                        <a:cs typeface="B Nazanin" pitchFamily="2" charset="-78"/>
                      </a:endParaRPr>
                    </a:p>
                  </a:txBody>
                  <a:tcPr anchor="ctr"/>
                </a:tc>
                <a:tc>
                  <a:txBody>
                    <a:bodyPr/>
                    <a:lstStyle/>
                    <a:p>
                      <a:pPr algn="ctr" rtl="1"/>
                      <a:r>
                        <a:rPr kumimoji="0" lang="fa-IR" sz="1800" kern="1200" dirty="0" smtClean="0">
                          <a:solidFill>
                            <a:schemeClr val="dk1"/>
                          </a:solidFill>
                          <a:latin typeface="+mn-lt"/>
                          <a:ea typeface="+mn-ea"/>
                          <a:cs typeface="B Nazanin" pitchFamily="2" charset="-78"/>
                        </a:rPr>
                        <a:t>دائمی</a:t>
                      </a:r>
                      <a:endParaRPr lang="fa-IR" dirty="0">
                        <a:cs typeface="B Nazanin" pitchFamily="2" charset="-78"/>
                      </a:endParaRPr>
                    </a:p>
                  </a:txBody>
                  <a:tcPr anchor="ctr"/>
                </a:tc>
                <a:tc>
                  <a:txBody>
                    <a:bodyPr/>
                    <a:lstStyle/>
                    <a:p>
                      <a:pPr algn="ctr" rtl="1"/>
                      <a:r>
                        <a:rPr kumimoji="0" lang="fa-IR" sz="1800" kern="1200" dirty="0" smtClean="0">
                          <a:solidFill>
                            <a:schemeClr val="dk1"/>
                          </a:solidFill>
                          <a:latin typeface="+mn-lt"/>
                          <a:ea typeface="+mn-ea"/>
                          <a:cs typeface="B Nazanin" pitchFamily="2" charset="-78"/>
                        </a:rPr>
                        <a:t>7</a:t>
                      </a:r>
                      <a:r>
                        <a:rPr kumimoji="0" lang="ar-SA" sz="1800" kern="1200" dirty="0" smtClean="0">
                          <a:solidFill>
                            <a:schemeClr val="dk1"/>
                          </a:solidFill>
                          <a:latin typeface="+mn-lt"/>
                          <a:ea typeface="+mn-ea"/>
                          <a:cs typeface="B Nazanin" pitchFamily="2" charset="-78"/>
                        </a:rPr>
                        <a:t> سال (مطابق با آخرین مجوز شورای اسناد ملی) </a:t>
                      </a:r>
                      <a:endParaRPr lang="fa-IR" dirty="0">
                        <a:cs typeface="B Nazanin" pitchFamily="2" charset="-78"/>
                      </a:endParaRPr>
                    </a:p>
                  </a:txBody>
                  <a:tcPr anchor="ctr"/>
                </a:tc>
              </a:tr>
            </a:tbl>
          </a:graphicData>
        </a:graphic>
      </p:graphicFrame>
      <p:sp>
        <p:nvSpPr>
          <p:cNvPr id="3" name="Title 2"/>
          <p:cNvSpPr>
            <a:spLocks noGrp="1"/>
          </p:cNvSpPr>
          <p:nvPr>
            <p:ph type="title"/>
          </p:nvPr>
        </p:nvSpPr>
        <p:spPr/>
        <p:txBody>
          <a:bodyPr>
            <a:normAutofit/>
          </a:bodyPr>
          <a:lstStyle/>
          <a:p>
            <a:pPr algn="ctr"/>
            <a:r>
              <a:rPr lang="fa-IR" sz="2800" dirty="0" smtClean="0"/>
              <a:t> مقايسه </a:t>
            </a:r>
            <a:r>
              <a:rPr lang="ar-SA" sz="2800" dirty="0" smtClean="0"/>
              <a:t>استثنائات دوره های نگهداری در کشورهای مختلف</a:t>
            </a:r>
            <a:endParaRPr lang="fa-I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785794"/>
          <a:ext cx="8229600" cy="5388161"/>
        </p:xfrm>
        <a:graphic>
          <a:graphicData uri="http://schemas.openxmlformats.org/drawingml/2006/table">
            <a:tbl>
              <a:tblPr rtl="1" firstRow="1" bandRow="1">
                <a:tableStyleId>{5C22544A-7EE6-4342-B048-85BDC9FD1C3A}</a:tableStyleId>
              </a:tblPr>
              <a:tblGrid>
                <a:gridCol w="1645920"/>
                <a:gridCol w="1406850"/>
                <a:gridCol w="1638288"/>
                <a:gridCol w="1892622"/>
                <a:gridCol w="1645920"/>
              </a:tblGrid>
              <a:tr h="628288">
                <a:tc>
                  <a:txBody>
                    <a:bodyPr/>
                    <a:lstStyle/>
                    <a:p>
                      <a:pPr rtl="1"/>
                      <a:endParaRPr lang="fa-IR" dirty="0"/>
                    </a:p>
                  </a:txBody>
                  <a:tcPr/>
                </a:tc>
                <a:tc>
                  <a:txBody>
                    <a:bodyPr/>
                    <a:lstStyle/>
                    <a:p>
                      <a:pPr rtl="1"/>
                      <a:r>
                        <a:rPr kumimoji="0" lang="ar-SA" sz="2400" b="1" kern="1200" dirty="0" smtClean="0">
                          <a:solidFill>
                            <a:schemeClr val="lt1"/>
                          </a:solidFill>
                          <a:latin typeface="+mn-lt"/>
                          <a:ea typeface="+mn-ea"/>
                          <a:cs typeface="+mn-cs"/>
                        </a:rPr>
                        <a:t>امریکا</a:t>
                      </a:r>
                      <a:endParaRPr lang="fa-IR" sz="2400" dirty="0"/>
                    </a:p>
                  </a:txBody>
                  <a:tcPr/>
                </a:tc>
                <a:tc>
                  <a:txBody>
                    <a:bodyPr/>
                    <a:lstStyle/>
                    <a:p>
                      <a:pPr rtl="1"/>
                      <a:r>
                        <a:rPr kumimoji="0" lang="ar-SA" sz="2400" b="1" kern="1200" dirty="0" smtClean="0">
                          <a:solidFill>
                            <a:schemeClr val="lt1"/>
                          </a:solidFill>
                          <a:latin typeface="+mn-lt"/>
                          <a:ea typeface="+mn-ea"/>
                          <a:cs typeface="+mn-cs"/>
                        </a:rPr>
                        <a:t>انگلیس</a:t>
                      </a:r>
                      <a:endParaRPr lang="fa-IR" sz="2400" dirty="0"/>
                    </a:p>
                  </a:txBody>
                  <a:tcPr/>
                </a:tc>
                <a:tc>
                  <a:txBody>
                    <a:bodyPr/>
                    <a:lstStyle/>
                    <a:p>
                      <a:pPr rtl="1"/>
                      <a:r>
                        <a:rPr kumimoji="0" lang="ar-SA" sz="2400" b="1" kern="1200" dirty="0" smtClean="0">
                          <a:solidFill>
                            <a:schemeClr val="lt1"/>
                          </a:solidFill>
                          <a:latin typeface="+mn-lt"/>
                          <a:ea typeface="+mn-ea"/>
                          <a:cs typeface="+mn-cs"/>
                        </a:rPr>
                        <a:t>استرالیا</a:t>
                      </a:r>
                      <a:endParaRPr lang="fa-IR" sz="2400" dirty="0"/>
                    </a:p>
                  </a:txBody>
                  <a:tcPr/>
                </a:tc>
                <a:tc>
                  <a:txBody>
                    <a:bodyPr/>
                    <a:lstStyle/>
                    <a:p>
                      <a:pPr rtl="1"/>
                      <a:r>
                        <a:rPr kumimoji="0" lang="ar-SA" sz="2400" b="1" kern="1200" dirty="0" smtClean="0">
                          <a:solidFill>
                            <a:schemeClr val="lt1"/>
                          </a:solidFill>
                          <a:latin typeface="+mn-lt"/>
                          <a:ea typeface="+mn-ea"/>
                          <a:cs typeface="+mn-cs"/>
                        </a:rPr>
                        <a:t>ایران</a:t>
                      </a:r>
                      <a:endParaRPr lang="fa-IR" sz="2400" dirty="0"/>
                    </a:p>
                  </a:txBody>
                  <a:tcPr/>
                </a:tc>
              </a:tr>
              <a:tr h="2229232">
                <a:tc>
                  <a:txBody>
                    <a:bodyPr/>
                    <a:lstStyle/>
                    <a:p>
                      <a:pPr algn="ctr" rtl="1"/>
                      <a:r>
                        <a:rPr kumimoji="0" lang="fa-IR" sz="1800" b="1" kern="1200" dirty="0" smtClean="0">
                          <a:solidFill>
                            <a:schemeClr val="dk1"/>
                          </a:solidFill>
                          <a:latin typeface="+mn-lt"/>
                          <a:ea typeface="+mn-ea"/>
                          <a:cs typeface="B Nazanin" pitchFamily="2" charset="-78"/>
                        </a:rPr>
                        <a:t>مدارک بیماران روانی</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قانون نگهداری جداگانه ای ندارد</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20 سال بعد از تاریخ آخرین مراقبت ، یا 8 سال  بعد از مرگ </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 نیوسات ولز: حداقل 15 سال بعد از آخرین مراجعه، یا تا سن 25 سالگی برسد ، هر کدام که طولانی تر است.</a:t>
                      </a:r>
                      <a:endParaRPr kumimoji="0" lang="en-US" sz="1800" kern="1200" dirty="0" smtClean="0">
                        <a:solidFill>
                          <a:schemeClr val="dk1"/>
                        </a:solidFill>
                        <a:latin typeface="+mn-lt"/>
                        <a:ea typeface="+mn-ea"/>
                        <a:cs typeface="B Nazanin" pitchFamily="2" charset="-78"/>
                      </a:endParaRPr>
                    </a:p>
                    <a:p>
                      <a:pPr algn="ctr"/>
                      <a:r>
                        <a:rPr kumimoji="0" lang="ar-SA" sz="1800" kern="1200" dirty="0" smtClean="0">
                          <a:solidFill>
                            <a:schemeClr val="dk1"/>
                          </a:solidFill>
                          <a:latin typeface="+mn-lt"/>
                          <a:ea typeface="+mn-ea"/>
                          <a:cs typeface="B Nazanin" pitchFamily="2" charset="-78"/>
                        </a:rPr>
                        <a:t>- استرالیای غربی : 7</a:t>
                      </a:r>
                      <a:r>
                        <a:rPr kumimoji="0" lang="fa-IR" sz="1800" kern="1200" dirty="0" smtClean="0">
                          <a:solidFill>
                            <a:schemeClr val="dk1"/>
                          </a:solidFill>
                          <a:latin typeface="+mn-lt"/>
                          <a:ea typeface="+mn-ea"/>
                          <a:cs typeface="B Nazanin" pitchFamily="2" charset="-78"/>
                        </a:rPr>
                        <a:t>دائمي يا </a:t>
                      </a:r>
                      <a:r>
                        <a:rPr kumimoji="0" lang="ar-SA" sz="1800" kern="1200" dirty="0" smtClean="0">
                          <a:solidFill>
                            <a:schemeClr val="dk1"/>
                          </a:solidFill>
                          <a:latin typeface="+mn-lt"/>
                          <a:ea typeface="+mn-ea"/>
                          <a:cs typeface="B Nazanin" pitchFamily="2" charset="-78"/>
                        </a:rPr>
                        <a:t> سال بعد از مرگ</a:t>
                      </a:r>
                      <a:endParaRPr lang="fa-IR" dirty="0">
                        <a:cs typeface="B Nazanin" pitchFamily="2" charset="-78"/>
                      </a:endParaRPr>
                    </a:p>
                  </a:txBody>
                  <a:tcPr anchor="ctr"/>
                </a:tc>
                <a:tc>
                  <a:txBody>
                    <a:bodyPr/>
                    <a:lstStyle/>
                    <a:p>
                      <a:pPr algn="ctr" rtl="1"/>
                      <a:r>
                        <a:rPr kumimoji="0" lang="fa-IR" sz="1800" kern="1200" dirty="0" smtClean="0">
                          <a:solidFill>
                            <a:schemeClr val="dk1"/>
                          </a:solidFill>
                          <a:latin typeface="+mn-lt"/>
                          <a:ea typeface="+mn-ea"/>
                          <a:cs typeface="B Nazanin" pitchFamily="2" charset="-78"/>
                        </a:rPr>
                        <a:t>15</a:t>
                      </a:r>
                      <a:r>
                        <a:rPr kumimoji="0" lang="ar-SA" sz="1800" kern="1200" dirty="0" smtClean="0">
                          <a:solidFill>
                            <a:schemeClr val="dk1"/>
                          </a:solidFill>
                          <a:latin typeface="+mn-lt"/>
                          <a:ea typeface="+mn-ea"/>
                          <a:cs typeface="B Nazanin" pitchFamily="2" charset="-78"/>
                        </a:rPr>
                        <a:t> سال</a:t>
                      </a:r>
                      <a:endParaRPr lang="fa-IR" dirty="0">
                        <a:cs typeface="B Nazanin" pitchFamily="2" charset="-78"/>
                      </a:endParaRPr>
                    </a:p>
                  </a:txBody>
                  <a:tcPr anchor="ctr"/>
                </a:tc>
              </a:tr>
              <a:tr h="2530641">
                <a:tc>
                  <a:txBody>
                    <a:bodyPr/>
                    <a:lstStyle/>
                    <a:p>
                      <a:pPr algn="ctr" rtl="1"/>
                      <a:r>
                        <a:rPr kumimoji="0" lang="fa-IR" sz="1800" b="1" kern="1200" dirty="0" smtClean="0">
                          <a:solidFill>
                            <a:schemeClr val="dk1"/>
                          </a:solidFill>
                          <a:latin typeface="+mn-lt"/>
                          <a:ea typeface="+mn-ea"/>
                          <a:cs typeface="B Nazanin" pitchFamily="2" charset="-78"/>
                        </a:rPr>
                        <a:t>معالجات رادیوتراپی </a:t>
                      </a:r>
                      <a:r>
                        <a:rPr kumimoji="0" lang="ar-SA" sz="1800" b="1" kern="1200" dirty="0" smtClean="0">
                          <a:solidFill>
                            <a:schemeClr val="dk1"/>
                          </a:solidFill>
                          <a:latin typeface="+mn-lt"/>
                          <a:ea typeface="+mn-ea"/>
                          <a:cs typeface="B Nazanin" pitchFamily="2" charset="-78"/>
                        </a:rPr>
                        <a:t>(مدارک دوز اشعه داده شده)</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قانون نگهداری جداگانه ای ندارد</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30 سال</a:t>
                      </a:r>
                      <a:endParaRPr kumimoji="0" lang="en-US" sz="1800" kern="1200" dirty="0" smtClean="0">
                        <a:solidFill>
                          <a:schemeClr val="dk1"/>
                        </a:solidFill>
                        <a:latin typeface="+mn-lt"/>
                        <a:ea typeface="+mn-ea"/>
                        <a:cs typeface="B Nazanin" pitchFamily="2" charset="-78"/>
                      </a:endParaRPr>
                    </a:p>
                    <a:p>
                      <a:pPr algn="ctr" rtl="1"/>
                      <a:r>
                        <a:rPr kumimoji="0" lang="ar-SA" sz="1800" kern="1200" dirty="0" smtClean="0">
                          <a:solidFill>
                            <a:schemeClr val="dk1"/>
                          </a:solidFill>
                          <a:latin typeface="+mn-lt"/>
                          <a:ea typeface="+mn-ea"/>
                          <a:cs typeface="B Nazanin" pitchFamily="2" charset="-78"/>
                        </a:rPr>
                        <a:t>(برای فوتی ها 8 سال بعد از فوت)</a:t>
                      </a:r>
                      <a:endParaRPr kumimoji="0" lang="en-US" sz="1800" kern="1200" dirty="0" smtClean="0">
                        <a:solidFill>
                          <a:schemeClr val="dk1"/>
                        </a:solidFill>
                        <a:latin typeface="+mn-lt"/>
                        <a:ea typeface="+mn-ea"/>
                        <a:cs typeface="B Nazanin" pitchFamily="2" charset="-78"/>
                      </a:endParaRPr>
                    </a:p>
                    <a:p>
                      <a:pPr algn="ctr" rtl="1"/>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حداقل نگهداری:</a:t>
                      </a:r>
                      <a:endParaRPr kumimoji="0" lang="en-US" sz="1800" kern="1200" dirty="0" smtClean="0">
                        <a:solidFill>
                          <a:schemeClr val="dk1"/>
                        </a:solidFill>
                        <a:latin typeface="+mn-lt"/>
                        <a:ea typeface="+mn-ea"/>
                        <a:cs typeface="B Nazanin" pitchFamily="2" charset="-78"/>
                      </a:endParaRPr>
                    </a:p>
                    <a:p>
                      <a:pPr algn="ctr"/>
                      <a:r>
                        <a:rPr kumimoji="0" lang="ar-SA" sz="1800" kern="1200" dirty="0" smtClean="0">
                          <a:solidFill>
                            <a:schemeClr val="dk1"/>
                          </a:solidFill>
                          <a:latin typeface="+mn-lt"/>
                          <a:ea typeface="+mn-ea"/>
                          <a:cs typeface="B Nazanin" pitchFamily="2" charset="-78"/>
                        </a:rPr>
                        <a:t>10 سال بعد از اینکه بیمار به سن 70 سال برسد یا 10 سال بعد از آخرین حضور ، هر کدام که طولانی تر است ، یا 10 سال بعد از تاریخ فوت </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قانون نگهداری جداگانه ای ندارد</a:t>
                      </a:r>
                      <a:endParaRPr lang="fa-IR" dirty="0">
                        <a:cs typeface="B Nazanin" pitchFamily="2" charset="-78"/>
                      </a:endParaRPr>
                    </a:p>
                  </a:txBody>
                  <a:tcPr anchor="ctr"/>
                </a:tc>
              </a:tr>
            </a:tbl>
          </a:graphicData>
        </a:graphic>
      </p:graphicFrame>
      <p:sp>
        <p:nvSpPr>
          <p:cNvPr id="3" name="Title 2"/>
          <p:cNvSpPr>
            <a:spLocks noGrp="1"/>
          </p:cNvSpPr>
          <p:nvPr>
            <p:ph type="title"/>
          </p:nvPr>
        </p:nvSpPr>
        <p:spPr>
          <a:xfrm>
            <a:off x="457200" y="274638"/>
            <a:ext cx="8229600" cy="368280"/>
          </a:xfrm>
        </p:spPr>
        <p:txBody>
          <a:bodyPr>
            <a:normAutofit fontScale="90000"/>
          </a:bodyPr>
          <a:lstStyle/>
          <a:p>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dirty="0"/>
              <a:t>کارکنان بخش اطلاعات سلامت بطور مکرر درباره اینکه اطلاعات سلامت چه مدت باید نگهداری شوند سئوالاتی میپرسند</a:t>
            </a:r>
            <a:r>
              <a:rPr lang="fa-IR" b="1" dirty="0">
                <a:solidFill>
                  <a:srgbClr val="FF0000"/>
                </a:solidFill>
              </a:rPr>
              <a:t>. هیچ پاسخ جهانی برای این سئوال وجود ندارد. </a:t>
            </a:r>
            <a:r>
              <a:rPr lang="fa-IR" dirty="0"/>
              <a:t>لازم است فاکتورهای متعددی مورد نظر قرار گیرند(6). </a:t>
            </a:r>
          </a:p>
          <a:p>
            <a:pPr algn="justLow"/>
            <a:endParaRPr lang="fa-IR" dirty="0" smtClean="0"/>
          </a:p>
          <a:p>
            <a:endParaRPr lang="fa-IR" dirty="0"/>
          </a:p>
        </p:txBody>
      </p:sp>
      <p:sp>
        <p:nvSpPr>
          <p:cNvPr id="3" name="Title 2"/>
          <p:cNvSpPr>
            <a:spLocks noGrp="1"/>
          </p:cNvSpPr>
          <p:nvPr>
            <p:ph type="title"/>
          </p:nvPr>
        </p:nvSpPr>
        <p:spPr/>
        <p:txBody>
          <a:bodyPr>
            <a:normAutofit fontScale="90000"/>
          </a:bodyPr>
          <a:lstStyle/>
          <a:p>
            <a:pPr algn="r"/>
            <a:r>
              <a:rPr lang="fa-IR" dirty="0" smtClean="0"/>
              <a:t>بیان مسئله</a:t>
            </a:r>
            <a:r>
              <a:rPr lang="en-US" dirty="0" smtClean="0"/>
              <a:t>:</a:t>
            </a:r>
            <a:br>
              <a:rPr lang="en-US" dirty="0" smtClean="0"/>
            </a:b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2931160"/>
        </p:xfrm>
        <a:graphic>
          <a:graphicData uri="http://schemas.openxmlformats.org/drawingml/2006/table">
            <a:tbl>
              <a:tblPr rtl="1" firstRow="1" bandRow="1">
                <a:tableStyleId>{5C22544A-7EE6-4342-B048-85BDC9FD1C3A}</a:tableStyleId>
              </a:tblPr>
              <a:tblGrid>
                <a:gridCol w="1645920"/>
                <a:gridCol w="1645920"/>
                <a:gridCol w="1645920"/>
                <a:gridCol w="1645920"/>
                <a:gridCol w="1645920"/>
              </a:tblGrid>
              <a:tr h="370840">
                <a:tc>
                  <a:txBody>
                    <a:bodyPr/>
                    <a:lstStyle/>
                    <a:p>
                      <a:pPr rtl="1"/>
                      <a:endParaRPr lang="fa-IR" dirty="0"/>
                    </a:p>
                  </a:txBody>
                  <a:tcPr/>
                </a:tc>
                <a:tc>
                  <a:txBody>
                    <a:bodyPr/>
                    <a:lstStyle/>
                    <a:p>
                      <a:pPr rtl="1"/>
                      <a:r>
                        <a:rPr kumimoji="0" lang="ar-SA" sz="1800" b="1" kern="1200" dirty="0" smtClean="0">
                          <a:solidFill>
                            <a:schemeClr val="lt1"/>
                          </a:solidFill>
                          <a:latin typeface="+mn-lt"/>
                          <a:ea typeface="+mn-ea"/>
                          <a:cs typeface="+mn-cs"/>
                        </a:rPr>
                        <a:t>امریکا</a:t>
                      </a:r>
                      <a:endParaRPr lang="fa-IR" dirty="0"/>
                    </a:p>
                  </a:txBody>
                  <a:tcPr/>
                </a:tc>
                <a:tc>
                  <a:txBody>
                    <a:bodyPr/>
                    <a:lstStyle/>
                    <a:p>
                      <a:pPr rtl="1"/>
                      <a:r>
                        <a:rPr kumimoji="0" lang="ar-SA" sz="1800" b="1" kern="1200" dirty="0" smtClean="0">
                          <a:solidFill>
                            <a:schemeClr val="lt1"/>
                          </a:solidFill>
                          <a:latin typeface="+mn-lt"/>
                          <a:ea typeface="+mn-ea"/>
                          <a:cs typeface="+mn-cs"/>
                        </a:rPr>
                        <a:t>انگلیس</a:t>
                      </a:r>
                      <a:endParaRPr lang="fa-IR" dirty="0"/>
                    </a:p>
                  </a:txBody>
                  <a:tcPr/>
                </a:tc>
                <a:tc>
                  <a:txBody>
                    <a:bodyPr/>
                    <a:lstStyle/>
                    <a:p>
                      <a:pPr rtl="1"/>
                      <a:r>
                        <a:rPr kumimoji="0" lang="ar-SA" sz="1800" b="1" kern="1200" dirty="0" smtClean="0">
                          <a:solidFill>
                            <a:schemeClr val="lt1"/>
                          </a:solidFill>
                          <a:latin typeface="+mn-lt"/>
                          <a:ea typeface="+mn-ea"/>
                          <a:cs typeface="+mn-cs"/>
                        </a:rPr>
                        <a:t>استرالیا</a:t>
                      </a:r>
                      <a:endParaRPr lang="fa-IR" dirty="0"/>
                    </a:p>
                  </a:txBody>
                  <a:tcPr/>
                </a:tc>
                <a:tc>
                  <a:txBody>
                    <a:bodyPr/>
                    <a:lstStyle/>
                    <a:p>
                      <a:pPr rtl="1"/>
                      <a:r>
                        <a:rPr kumimoji="0" lang="ar-SA" sz="1800" b="1" kern="1200" dirty="0" smtClean="0">
                          <a:solidFill>
                            <a:schemeClr val="lt1"/>
                          </a:solidFill>
                          <a:latin typeface="+mn-lt"/>
                          <a:ea typeface="+mn-ea"/>
                          <a:cs typeface="+mn-cs"/>
                        </a:rPr>
                        <a:t>ایران</a:t>
                      </a:r>
                      <a:endParaRPr lang="fa-IR" dirty="0"/>
                    </a:p>
                  </a:txBody>
                  <a:tcPr/>
                </a:tc>
              </a:tr>
              <a:tr h="370840">
                <a:tc>
                  <a:txBody>
                    <a:bodyPr/>
                    <a:lstStyle/>
                    <a:p>
                      <a:pPr algn="ctr" rtl="1"/>
                      <a:r>
                        <a:rPr kumimoji="0" lang="ar-SA" sz="1800" b="1" kern="1200" dirty="0" smtClean="0">
                          <a:solidFill>
                            <a:schemeClr val="dk1"/>
                          </a:solidFill>
                          <a:latin typeface="+mn-lt"/>
                          <a:ea typeface="+mn-ea"/>
                          <a:cs typeface="B Nazanin" pitchFamily="2" charset="-78"/>
                        </a:rPr>
                        <a:t>مدارک لقاح انسانی، شامل مدارک رویان شناسی</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قانون نگهداری جداگانه ای ندارد</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1-  اگر نتیجه تولد بچه بوده: 25 سال بعد از تولد بچه</a:t>
                      </a:r>
                      <a:endParaRPr kumimoji="0" lang="en-US" sz="1800" kern="1200" dirty="0" smtClean="0">
                        <a:solidFill>
                          <a:schemeClr val="dk1"/>
                        </a:solidFill>
                        <a:latin typeface="+mn-lt"/>
                        <a:ea typeface="+mn-ea"/>
                        <a:cs typeface="B Nazanin" pitchFamily="2" charset="-78"/>
                      </a:endParaRPr>
                    </a:p>
                    <a:p>
                      <a:pPr algn="ctr" rtl="1"/>
                      <a:r>
                        <a:rPr kumimoji="0" lang="ar-SA" sz="1800" kern="1200" dirty="0" smtClean="0">
                          <a:solidFill>
                            <a:schemeClr val="dk1"/>
                          </a:solidFill>
                          <a:latin typeface="+mn-lt"/>
                          <a:ea typeface="+mn-ea"/>
                          <a:cs typeface="B Nazanin" pitchFamily="2" charset="-78"/>
                        </a:rPr>
                        <a:t>2- اگر نتیجه تولد بچه نبوده- 8 سال بعد از اختتام معالجه</a:t>
                      </a:r>
                      <a:endParaRPr kumimoji="0" lang="en-US" sz="1800" kern="1200" dirty="0" smtClean="0">
                        <a:solidFill>
                          <a:schemeClr val="dk1"/>
                        </a:solidFill>
                        <a:latin typeface="+mn-lt"/>
                        <a:ea typeface="+mn-ea"/>
                        <a:cs typeface="B Nazanin" pitchFamily="2" charset="-78"/>
                      </a:endParaRPr>
                    </a:p>
                    <a:p>
                      <a:pPr algn="ctr"/>
                      <a:r>
                        <a:rPr kumimoji="0" lang="ar-SA" sz="1800" kern="1200" dirty="0" smtClean="0">
                          <a:solidFill>
                            <a:schemeClr val="dk1"/>
                          </a:solidFill>
                          <a:latin typeface="+mn-lt"/>
                          <a:ea typeface="+mn-ea"/>
                          <a:cs typeface="B Nazanin" pitchFamily="2" charset="-78"/>
                        </a:rPr>
                        <a:t>3- اگر نتیجه نامشخص است-50 سال بعد ثبت اولین اطلاعات</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 ایالت نیوسات ولز: نگهداری تا 75 سال از تاریخ تولد </a:t>
                      </a:r>
                      <a:endParaRPr kumimoji="0" lang="en-US" sz="1800" kern="1200" dirty="0" smtClean="0">
                        <a:solidFill>
                          <a:schemeClr val="dk1"/>
                        </a:solidFill>
                        <a:latin typeface="+mn-lt"/>
                        <a:ea typeface="+mn-ea"/>
                        <a:cs typeface="B Nazanin" pitchFamily="2" charset="-78"/>
                      </a:endParaRPr>
                    </a:p>
                    <a:p>
                      <a:pPr algn="ctr"/>
                      <a:r>
                        <a:rPr kumimoji="0" lang="fa-IR" sz="1800" kern="1200" dirty="0" smtClean="0">
                          <a:solidFill>
                            <a:schemeClr val="dk1"/>
                          </a:solidFill>
                          <a:latin typeface="+mn-lt"/>
                          <a:ea typeface="+mn-ea"/>
                          <a:cs typeface="B Nazanin" pitchFamily="2" charset="-78"/>
                        </a:rPr>
                        <a:t> ایالت استرالیای غربی: نگهداری دائمی- بعد از 25 سال انتقال به کمیسیون مدارک ایالت</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قانون نگهداری جداگانه ای ندارد</a:t>
                      </a:r>
                      <a:endParaRPr lang="fa-IR" dirty="0">
                        <a:cs typeface="B Nazanin" pitchFamily="2" charset="-78"/>
                      </a:endParaRPr>
                    </a:p>
                  </a:txBody>
                  <a:tcPr anchor="ctr"/>
                </a:tc>
              </a:tr>
            </a:tbl>
          </a:graphicData>
        </a:graphic>
      </p:graphicFrame>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ar-SA" dirty="0" smtClean="0">
                <a:cs typeface="B Nazanin" pitchFamily="2" charset="-78"/>
              </a:rPr>
              <a:t>سیستم بهداشت و درمان امریکا خیلی متنوع و تخصصی میباشد و در ایالات مختلف امریکا دوره های نگهداری مدارک بیشتر بر اساس </a:t>
            </a:r>
            <a:r>
              <a:rPr lang="ar-SA" b="1" dirty="0" smtClean="0">
                <a:solidFill>
                  <a:srgbClr val="FF0000"/>
                </a:solidFill>
                <a:cs typeface="B Nazanin" pitchFamily="2" charset="-78"/>
              </a:rPr>
              <a:t>نوع موسسسه </a:t>
            </a:r>
            <a:r>
              <a:rPr lang="ar-SA" dirty="0" smtClean="0">
                <a:cs typeface="B Nazanin" pitchFamily="2" charset="-78"/>
              </a:rPr>
              <a:t>می باشد. </a:t>
            </a:r>
            <a:endParaRPr lang="fa-IR" dirty="0" smtClean="0">
              <a:cs typeface="B Nazanin" pitchFamily="2" charset="-78"/>
            </a:endParaRPr>
          </a:p>
          <a:p>
            <a:pPr algn="justLow"/>
            <a:r>
              <a:rPr lang="ar-SA" dirty="0" smtClean="0">
                <a:cs typeface="B Nazanin" pitchFamily="2" charset="-78"/>
              </a:rPr>
              <a:t>این موسسات شامل بیمارستانها، موسسات اختلالات خواب، مراکز توانبخشی، موسسات پرستاری حرفه ای،</a:t>
            </a:r>
            <a:r>
              <a:rPr lang="fa-IR" dirty="0" smtClean="0">
                <a:cs typeface="B Nazanin" pitchFamily="2" charset="-78"/>
              </a:rPr>
              <a:t> مراکز مراقبت جراحی سرپایی، مراکز پیوند ودرمان بیماری کلیوی مرحله نهایی(مراکز دیالیز)</a:t>
            </a:r>
            <a:r>
              <a:rPr lang="en-US" dirty="0" smtClean="0">
                <a:cs typeface="B Nazanin" pitchFamily="2" charset="-78"/>
              </a:rPr>
              <a:t>ESRD  </a:t>
            </a:r>
            <a:r>
              <a:rPr lang="fa-IR" dirty="0" smtClean="0">
                <a:cs typeface="B Nazanin" pitchFamily="2" charset="-78"/>
              </a:rPr>
              <a:t>، مراکز تولد  ، بیمارستانهای روانپزشکی حاد، موسسات مراقبت میانی، آژانسهای سلامت خانگی، کلینیک های مراقبت اولیه، کلینیکهای روانشناسی، موسسات روانپزشکی، خانه های سالمندان و آسایشگاهها، خانه های پرستاری، موسسات مراقبت طولانی، سازمانهای نگهدارنده سلامتی، موسسات مراقبت جامع، خدمات سرپایی، مراکز معالجه سوء مصرف مواد ( شامل الکل و دارو)، خانه های مربوط به زایمان(زایشگاه)، موسسات عقب افتادگان ذهنی، کلینیکهای سقط، سلامت رفتاری  بزرگسالان و.. می باشد. </a:t>
            </a:r>
            <a:endParaRPr lang="fa-IR" dirty="0">
              <a:cs typeface="B Nazanin" pitchFamily="2" charset="-78"/>
            </a:endParaRPr>
          </a:p>
        </p:txBody>
      </p:sp>
      <p:sp>
        <p:nvSpPr>
          <p:cNvPr id="3" name="Title 2"/>
          <p:cNvSpPr>
            <a:spLocks noGrp="1"/>
          </p:cNvSpPr>
          <p:nvPr>
            <p:ph type="title"/>
          </p:nvPr>
        </p:nvSpPr>
        <p:spPr/>
        <p:txBody>
          <a:bodyPr>
            <a:normAutofit/>
          </a:bodyPr>
          <a:lstStyle/>
          <a:p>
            <a:pPr lvl="0" algn="r"/>
            <a:r>
              <a:rPr lang="ar-SA" sz="2400" dirty="0" smtClean="0"/>
              <a:t>استثنائات دوره های نگهداری (یا دوره نگهداری تخصص های مختلف)</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162438"/>
        </p:xfrm>
        <a:graphic>
          <a:graphicData uri="http://schemas.openxmlformats.org/drawingml/2006/table">
            <a:tbl>
              <a:tblPr rtl="1" firstRow="1" bandRow="1">
                <a:tableStyleId>{5C22544A-7EE6-4342-B048-85BDC9FD1C3A}</a:tableStyleId>
              </a:tblPr>
              <a:tblGrid>
                <a:gridCol w="4114800"/>
                <a:gridCol w="4114800"/>
              </a:tblGrid>
              <a:tr h="594634">
                <a:tc>
                  <a:txBody>
                    <a:bodyPr/>
                    <a:lstStyle/>
                    <a:p>
                      <a:pPr algn="ctr" rtl="1">
                        <a:lnSpc>
                          <a:spcPct val="115000"/>
                        </a:lnSpc>
                        <a:spcAft>
                          <a:spcPts val="0"/>
                        </a:spcAft>
                      </a:pPr>
                      <a:r>
                        <a:rPr lang="ar-SA" sz="1600" b="1" dirty="0">
                          <a:latin typeface="Cambria"/>
                          <a:ea typeface="Times New Roman"/>
                          <a:cs typeface="B Zar"/>
                        </a:rPr>
                        <a:t>نوع مدرک</a:t>
                      </a:r>
                      <a:endParaRPr lang="en-US" sz="1400" b="1" dirty="0">
                        <a:latin typeface="Calibri"/>
                        <a:ea typeface="Times New Roman"/>
                        <a:cs typeface="Times New Roman"/>
                      </a:endParaRPr>
                    </a:p>
                  </a:txBody>
                  <a:tcPr marL="68580" marR="68580" marT="0" marB="0"/>
                </a:tc>
                <a:tc>
                  <a:txBody>
                    <a:bodyPr/>
                    <a:lstStyle/>
                    <a:p>
                      <a:pPr algn="ctr" rtl="1">
                        <a:lnSpc>
                          <a:spcPct val="115000"/>
                        </a:lnSpc>
                        <a:spcAft>
                          <a:spcPts val="0"/>
                        </a:spcAft>
                      </a:pPr>
                      <a:r>
                        <a:rPr lang="ar-SA" sz="1600" b="1">
                          <a:latin typeface="Cambria"/>
                          <a:ea typeface="Times New Roman"/>
                          <a:cs typeface="B Zar"/>
                        </a:rPr>
                        <a:t>مدت نگهداری</a:t>
                      </a:r>
                      <a:endParaRPr lang="en-US" sz="1400" b="1">
                        <a:latin typeface="Calibri"/>
                        <a:ea typeface="Times New Roman"/>
                        <a:cs typeface="Times New Roman"/>
                      </a:endParaRPr>
                    </a:p>
                  </a:txBody>
                  <a:tcPr marL="68580" marR="68580" marT="0" marB="0"/>
                </a:tc>
              </a:tr>
              <a:tr h="594634">
                <a:tc>
                  <a:txBody>
                    <a:bodyPr/>
                    <a:lstStyle/>
                    <a:p>
                      <a:pPr algn="justLow" rtl="1">
                        <a:lnSpc>
                          <a:spcPct val="115000"/>
                        </a:lnSpc>
                        <a:spcAft>
                          <a:spcPts val="0"/>
                        </a:spcAft>
                      </a:pPr>
                      <a:r>
                        <a:rPr lang="ar-SA" sz="1600" b="1">
                          <a:latin typeface="Cambria"/>
                          <a:ea typeface="Times New Roman"/>
                          <a:cs typeface="B Zar"/>
                        </a:rPr>
                        <a:t>مدارک پیوند</a:t>
                      </a:r>
                      <a:endParaRPr lang="en-US" sz="1400" b="1">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600" b="1">
                          <a:latin typeface="Cambria"/>
                          <a:ea typeface="Times New Roman"/>
                          <a:cs typeface="B Zar"/>
                        </a:rPr>
                        <a:t>30 سال </a:t>
                      </a:r>
                      <a:endParaRPr lang="en-US" sz="1400" b="1">
                        <a:latin typeface="Calibri"/>
                        <a:ea typeface="Times New Roman"/>
                        <a:cs typeface="Times New Roman"/>
                      </a:endParaRPr>
                    </a:p>
                  </a:txBody>
                  <a:tcPr marL="68580" marR="68580" marT="0" marB="0"/>
                </a:tc>
              </a:tr>
              <a:tr h="594634">
                <a:tc>
                  <a:txBody>
                    <a:bodyPr/>
                    <a:lstStyle/>
                    <a:p>
                      <a:pPr algn="justLow" rtl="1">
                        <a:lnSpc>
                          <a:spcPct val="115000"/>
                        </a:lnSpc>
                        <a:spcAft>
                          <a:spcPts val="0"/>
                        </a:spcAft>
                      </a:pPr>
                      <a:r>
                        <a:rPr lang="ar-SA" sz="1600" b="1">
                          <a:latin typeface="Cambria"/>
                          <a:ea typeface="Times New Roman"/>
                          <a:cs typeface="B Zar"/>
                        </a:rPr>
                        <a:t> مدارک بیماران مرتکب خودکشی</a:t>
                      </a:r>
                      <a:r>
                        <a:rPr lang="ar-SA" sz="1600" b="1">
                          <a:latin typeface="Cambria"/>
                          <a:ea typeface="Times New Roman"/>
                          <a:cs typeface="Times New Roman"/>
                        </a:rPr>
                        <a:t> </a:t>
                      </a:r>
                      <a:endParaRPr lang="en-US" sz="1400" b="1">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600" b="1">
                          <a:latin typeface="Cambria"/>
                          <a:ea typeface="Times New Roman"/>
                          <a:cs typeface="B Zar"/>
                        </a:rPr>
                        <a:t>10 سال</a:t>
                      </a:r>
                      <a:endParaRPr lang="en-US" sz="1400" b="1">
                        <a:latin typeface="Calibri"/>
                        <a:ea typeface="Times New Roman"/>
                        <a:cs typeface="Times New Roman"/>
                      </a:endParaRPr>
                    </a:p>
                  </a:txBody>
                  <a:tcPr marL="68580" marR="68580" marT="0" marB="0"/>
                </a:tc>
              </a:tr>
              <a:tr h="594634">
                <a:tc>
                  <a:txBody>
                    <a:bodyPr/>
                    <a:lstStyle/>
                    <a:p>
                      <a:pPr algn="justLow" rtl="1">
                        <a:lnSpc>
                          <a:spcPct val="115000"/>
                        </a:lnSpc>
                        <a:spcAft>
                          <a:spcPts val="0"/>
                        </a:spcAft>
                      </a:pPr>
                      <a:r>
                        <a:rPr lang="ar-SA" sz="1600" b="1">
                          <a:latin typeface="Cambria"/>
                          <a:ea typeface="Times New Roman"/>
                          <a:cs typeface="B Zar"/>
                        </a:rPr>
                        <a:t>مدارک  روانشناسی</a:t>
                      </a:r>
                      <a:endParaRPr lang="en-US" sz="1400" b="1">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600" b="1">
                          <a:latin typeface="Cambria"/>
                          <a:ea typeface="Times New Roman"/>
                          <a:cs typeface="B Zar"/>
                        </a:rPr>
                        <a:t>20 سال پس از ترخیص یا 8 سال بعد از مرگ </a:t>
                      </a:r>
                      <a:endParaRPr lang="en-US" sz="1400" b="1">
                        <a:latin typeface="Calibri"/>
                        <a:ea typeface="Times New Roman"/>
                        <a:cs typeface="Times New Roman"/>
                      </a:endParaRPr>
                    </a:p>
                  </a:txBody>
                  <a:tcPr marL="68580" marR="68580" marT="0" marB="0"/>
                </a:tc>
              </a:tr>
              <a:tr h="594634">
                <a:tc>
                  <a:txBody>
                    <a:bodyPr/>
                    <a:lstStyle/>
                    <a:p>
                      <a:pPr algn="justLow" rtl="1">
                        <a:lnSpc>
                          <a:spcPct val="115000"/>
                        </a:lnSpc>
                        <a:spcAft>
                          <a:spcPts val="0"/>
                        </a:spcAft>
                      </a:pPr>
                      <a:r>
                        <a:rPr lang="ar-SA" sz="1600" b="1">
                          <a:latin typeface="Cambria"/>
                          <a:ea typeface="Times New Roman"/>
                          <a:cs typeface="B Zar"/>
                        </a:rPr>
                        <a:t>مدارک  روان درمانی</a:t>
                      </a:r>
                      <a:endParaRPr lang="en-US" sz="1400" b="1">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600" b="1">
                          <a:latin typeface="Cambria"/>
                          <a:ea typeface="Times New Roman"/>
                          <a:cs typeface="B Zar"/>
                        </a:rPr>
                        <a:t>20 سال پس از ترخیص یا 8 سال بعد از مرگ</a:t>
                      </a:r>
                      <a:endParaRPr lang="en-US" sz="1400" b="1">
                        <a:latin typeface="Calibri"/>
                        <a:ea typeface="Times New Roman"/>
                        <a:cs typeface="Times New Roman"/>
                      </a:endParaRPr>
                    </a:p>
                  </a:txBody>
                  <a:tcPr marL="68580" marR="68580" marT="0" marB="0"/>
                </a:tc>
              </a:tr>
              <a:tr h="594634">
                <a:tc>
                  <a:txBody>
                    <a:bodyPr/>
                    <a:lstStyle/>
                    <a:p>
                      <a:pPr algn="justLow" rtl="1">
                        <a:lnSpc>
                          <a:spcPct val="115000"/>
                        </a:lnSpc>
                        <a:spcAft>
                          <a:spcPts val="0"/>
                        </a:spcAft>
                      </a:pPr>
                      <a:r>
                        <a:rPr lang="ar-SA" sz="1600" b="1">
                          <a:latin typeface="Cambria"/>
                          <a:ea typeface="Times New Roman"/>
                          <a:cs typeface="B Zar"/>
                        </a:rPr>
                        <a:t>انکولوژی(شامل رادیوتراپی و شیمی درمانی)</a:t>
                      </a:r>
                      <a:endParaRPr lang="en-US" sz="1400" b="1">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600" b="1">
                          <a:latin typeface="Cambria"/>
                          <a:ea typeface="Times New Roman"/>
                          <a:cs typeface="B Zar"/>
                        </a:rPr>
                        <a:t>20 سال پس از ترخیص یا 8 سال بعد از مرگ</a:t>
                      </a:r>
                      <a:endParaRPr lang="en-US" sz="1400" b="1">
                        <a:latin typeface="Calibri"/>
                        <a:ea typeface="Times New Roman"/>
                        <a:cs typeface="Times New Roman"/>
                      </a:endParaRPr>
                    </a:p>
                  </a:txBody>
                  <a:tcPr marL="68580" marR="68580" marT="0" marB="0"/>
                </a:tc>
              </a:tr>
              <a:tr h="594634">
                <a:tc>
                  <a:txBody>
                    <a:bodyPr/>
                    <a:lstStyle/>
                    <a:p>
                      <a:pPr algn="justLow" rtl="1">
                        <a:lnSpc>
                          <a:spcPct val="115000"/>
                        </a:lnSpc>
                        <a:spcAft>
                          <a:spcPts val="0"/>
                        </a:spcAft>
                      </a:pPr>
                      <a:r>
                        <a:rPr lang="ar-SA" sz="1600" b="1" dirty="0">
                          <a:latin typeface="Cambria"/>
                          <a:ea typeface="Times New Roman"/>
                          <a:cs typeface="B Zar"/>
                        </a:rPr>
                        <a:t>مدارک بیماریهای مربوط به شغل مانند آزبستوزیس،پنوموکونیوزیس، بیزینوزیس</a:t>
                      </a:r>
                      <a:endParaRPr lang="en-US" sz="1400" b="1" dirty="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600" b="1" dirty="0">
                          <a:latin typeface="Cambria"/>
                          <a:ea typeface="Times New Roman"/>
                          <a:cs typeface="B Zar"/>
                        </a:rPr>
                        <a:t>10 سال بعد از تاریخ آخرین ورود در پرونده</a:t>
                      </a:r>
                      <a:endParaRPr lang="en-US" sz="1400" b="1" dirty="0">
                        <a:latin typeface="Calibri"/>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normAutofit/>
          </a:bodyPr>
          <a:lstStyle/>
          <a:p>
            <a:pPr algn="ctr"/>
            <a:r>
              <a:rPr lang="fa-IR" sz="3200" dirty="0" smtClean="0">
                <a:solidFill>
                  <a:srgbClr val="FF0000"/>
                </a:solidFill>
                <a:hlinkClick r:id="rId2" action="ppaction://hlinkfile"/>
              </a:rPr>
              <a:t>استثنائات</a:t>
            </a:r>
            <a:r>
              <a:rPr lang="fa-IR" sz="3200" dirty="0" smtClean="0">
                <a:solidFill>
                  <a:srgbClr val="FF0000"/>
                </a:solidFill>
              </a:rPr>
              <a:t> دوره هاي نگهداري مدارك در انگليس</a:t>
            </a:r>
            <a:endParaRPr lang="fa-IR"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71543"/>
          <a:ext cx="8229600" cy="5990745"/>
        </p:xfrm>
        <a:graphic>
          <a:graphicData uri="http://schemas.openxmlformats.org/drawingml/2006/table">
            <a:tbl>
              <a:tblPr rtl="1" firstRow="1" bandRow="1">
                <a:tableStyleId>{5C22544A-7EE6-4342-B048-85BDC9FD1C3A}</a:tableStyleId>
              </a:tblPr>
              <a:tblGrid>
                <a:gridCol w="3052770"/>
                <a:gridCol w="5176830"/>
              </a:tblGrid>
              <a:tr h="461957">
                <a:tc>
                  <a:txBody>
                    <a:bodyPr/>
                    <a:lstStyle/>
                    <a:p>
                      <a:pPr algn="justLow" rtl="1">
                        <a:lnSpc>
                          <a:spcPct val="115000"/>
                        </a:lnSpc>
                        <a:spcAft>
                          <a:spcPts val="0"/>
                        </a:spcAft>
                      </a:pPr>
                      <a:r>
                        <a:rPr lang="ar-SA" sz="1800" dirty="0">
                          <a:latin typeface="Cambria"/>
                          <a:ea typeface="Times New Roman"/>
                          <a:cs typeface="B Zar"/>
                        </a:rPr>
                        <a:t>مدارک معاینه نوزاد</a:t>
                      </a:r>
                      <a:endParaRPr lang="en-US" sz="1600" dirty="0">
                        <a:latin typeface="Calibri"/>
                        <a:ea typeface="Times New Roman"/>
                        <a:cs typeface="Times New Roman"/>
                      </a:endParaRPr>
                    </a:p>
                  </a:txBody>
                  <a:tcPr marL="68580" marR="68580" marT="0" marB="0"/>
                </a:tc>
                <a:tc>
                  <a:txBody>
                    <a:bodyPr/>
                    <a:lstStyle/>
                    <a:p>
                      <a:pPr rtl="1"/>
                      <a:r>
                        <a:rPr kumimoji="0" lang="ar-SA" sz="2800" b="1" kern="1200" dirty="0" smtClean="0">
                          <a:solidFill>
                            <a:schemeClr val="lt1"/>
                          </a:solidFill>
                          <a:latin typeface="+mn-lt"/>
                          <a:ea typeface="+mn-ea"/>
                          <a:cs typeface="+mn-cs"/>
                        </a:rPr>
                        <a:t>25 سال </a:t>
                      </a:r>
                      <a:endParaRPr lang="fa-IR" sz="2800" dirty="0"/>
                    </a:p>
                  </a:txBody>
                  <a:tcPr/>
                </a:tc>
              </a:tr>
              <a:tr h="461957">
                <a:tc>
                  <a:txBody>
                    <a:bodyPr/>
                    <a:lstStyle/>
                    <a:p>
                      <a:pPr algn="justLow" rtl="1">
                        <a:lnSpc>
                          <a:spcPct val="115000"/>
                        </a:lnSpc>
                        <a:spcAft>
                          <a:spcPts val="0"/>
                        </a:spcAft>
                      </a:pPr>
                      <a:r>
                        <a:rPr lang="ar-SA" sz="1800" b="1" dirty="0">
                          <a:latin typeface="Cambria"/>
                          <a:ea typeface="Times New Roman"/>
                          <a:cs typeface="B Nazanin" pitchFamily="2" charset="-78"/>
                        </a:rPr>
                        <a:t>مدارک مامایی</a:t>
                      </a:r>
                      <a:endParaRPr lang="en-US" sz="1600" b="1" dirty="0">
                        <a:latin typeface="Calibri"/>
                        <a:ea typeface="Times New Roman"/>
                        <a:cs typeface="B Nazanin" pitchFamily="2" charset="-78"/>
                      </a:endParaRPr>
                    </a:p>
                  </a:txBody>
                  <a:tcPr marL="68580" marR="68580" marT="0" marB="0" anchor="ctr"/>
                </a:tc>
                <a:tc>
                  <a:txBody>
                    <a:bodyPr/>
                    <a:lstStyle/>
                    <a:p>
                      <a:pPr algn="justLow" rtl="1">
                        <a:lnSpc>
                          <a:spcPct val="115000"/>
                        </a:lnSpc>
                        <a:spcAft>
                          <a:spcPts val="0"/>
                        </a:spcAft>
                      </a:pPr>
                      <a:r>
                        <a:rPr lang="ar-SA" sz="1800" b="1" dirty="0" smtClean="0">
                          <a:latin typeface="Cambria"/>
                          <a:ea typeface="Times New Roman"/>
                          <a:cs typeface="B Nazanin" pitchFamily="2" charset="-78"/>
                        </a:rPr>
                        <a:t>25 سال بعد از تولد آخرین بچه</a:t>
                      </a: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pPr>
                      <a:r>
                        <a:rPr lang="ar-SA" sz="1800" b="1" dirty="0">
                          <a:latin typeface="Cambria"/>
                          <a:ea typeface="Times New Roman"/>
                          <a:cs typeface="B Nazanin" pitchFamily="2" charset="-78"/>
                        </a:rPr>
                        <a:t>بیماران روانی</a:t>
                      </a:r>
                      <a:endParaRPr lang="en-US" sz="1600" b="1" dirty="0">
                        <a:latin typeface="Calibri"/>
                        <a:ea typeface="Times New Roman"/>
                        <a:cs typeface="B Nazanin" pitchFamily="2" charset="-78"/>
                      </a:endParaRPr>
                    </a:p>
                  </a:txBody>
                  <a:tcPr marL="68580" marR="68580" marT="0" marB="0" anchor="ct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Cambria"/>
                          <a:ea typeface="Times New Roman"/>
                          <a:cs typeface="B Nazanin" pitchFamily="2" charset="-78"/>
                        </a:rPr>
                        <a:t>20 سال بعد از تاریخ آخرین تماس ، یا 8 سال  بعد از مرگ  </a:t>
                      </a:r>
                      <a:endParaRPr lang="en-US" sz="1400" b="1" dirty="0" smtClean="0">
                        <a:latin typeface="Calibri"/>
                        <a:ea typeface="Times New Roman"/>
                        <a:cs typeface="B Nazanin" pitchFamily="2" charset="-78"/>
                      </a:endParaRPr>
                    </a:p>
                    <a:p>
                      <a:pPr algn="justLow" rtl="1">
                        <a:lnSpc>
                          <a:spcPct val="115000"/>
                        </a:lnSpc>
                        <a:spcAft>
                          <a:spcPts val="0"/>
                        </a:spcAft>
                      </a:pP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pPr>
                      <a:r>
                        <a:rPr lang="ar-SA" sz="1800" b="1" dirty="0">
                          <a:latin typeface="Cambria"/>
                          <a:ea typeface="Times New Roman"/>
                          <a:cs typeface="B Nazanin" pitchFamily="2" charset="-78"/>
                        </a:rPr>
                        <a:t>مدارک تعویض مفصل</a:t>
                      </a:r>
                      <a:endParaRPr lang="en-US" sz="1600" b="1" dirty="0">
                        <a:latin typeface="Calibri"/>
                        <a:ea typeface="Times New Roman"/>
                        <a:cs typeface="B Nazanin" pitchFamily="2" charset="-78"/>
                      </a:endParaRPr>
                    </a:p>
                  </a:txBody>
                  <a:tcPr marL="68580" marR="68580" marT="0" marB="0" anchor="ct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Cambria"/>
                          <a:ea typeface="Times New Roman"/>
                          <a:cs typeface="B Nazanin" pitchFamily="2" charset="-78"/>
                        </a:rPr>
                        <a:t>10 سال</a:t>
                      </a:r>
                      <a:endParaRPr lang="en-US" sz="1400" b="1" dirty="0" smtClean="0">
                        <a:latin typeface="Calibri"/>
                        <a:ea typeface="Times New Roman"/>
                        <a:cs typeface="B Nazanin" pitchFamily="2" charset="-78"/>
                      </a:endParaRPr>
                    </a:p>
                    <a:p>
                      <a:pPr algn="justLow" rtl="1">
                        <a:lnSpc>
                          <a:spcPct val="115000"/>
                        </a:lnSpc>
                        <a:spcAft>
                          <a:spcPts val="0"/>
                        </a:spcAft>
                      </a:pP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pPr>
                      <a:r>
                        <a:rPr lang="ar-SA" sz="1800" b="1" dirty="0">
                          <a:latin typeface="Cambria"/>
                          <a:ea typeface="Times New Roman"/>
                          <a:cs typeface="B Nazanin" pitchFamily="2" charset="-78"/>
                        </a:rPr>
                        <a:t>مدارک مربوط به حاملگی و زایمان</a:t>
                      </a:r>
                      <a:endParaRPr lang="en-US" sz="1600" b="1" dirty="0">
                        <a:latin typeface="Calibri"/>
                        <a:ea typeface="Times New Roman"/>
                        <a:cs typeface="B Nazanin" pitchFamily="2" charset="-78"/>
                      </a:endParaRPr>
                    </a:p>
                  </a:txBody>
                  <a:tcPr marL="68580" marR="68580" marT="0" marB="0" anchor="ct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Cambria"/>
                          <a:ea typeface="Times New Roman"/>
                          <a:cs typeface="B Nazanin" pitchFamily="2" charset="-78"/>
                        </a:rPr>
                        <a:t>25 سال  بعد از تولد آخرین نوزاد</a:t>
                      </a:r>
                      <a:endParaRPr lang="en-US" sz="1400" b="1" dirty="0" smtClean="0">
                        <a:latin typeface="Calibri"/>
                        <a:ea typeface="Times New Roman"/>
                        <a:cs typeface="B Nazanin" pitchFamily="2" charset="-78"/>
                      </a:endParaRPr>
                    </a:p>
                    <a:p>
                      <a:pPr algn="justLow" rtl="1">
                        <a:lnSpc>
                          <a:spcPct val="115000"/>
                        </a:lnSpc>
                        <a:spcAft>
                          <a:spcPts val="0"/>
                        </a:spcAft>
                      </a:pP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pPr>
                      <a:r>
                        <a:rPr lang="ar-SA" sz="1800" b="1" dirty="0">
                          <a:latin typeface="Cambria"/>
                          <a:ea typeface="Times New Roman"/>
                          <a:cs typeface="B Nazanin" pitchFamily="2" charset="-78"/>
                        </a:rPr>
                        <a:t>مدارک قتل /مدارک رویدارد تبه کارانه شدید</a:t>
                      </a:r>
                      <a:endParaRPr lang="en-US" sz="1600" b="1" dirty="0">
                        <a:latin typeface="Calibri"/>
                        <a:ea typeface="Times New Roman"/>
                        <a:cs typeface="B Nazanin" pitchFamily="2" charset="-78"/>
                      </a:endParaRPr>
                    </a:p>
                  </a:txBody>
                  <a:tcPr marL="68580" marR="68580" marT="0" marB="0" anchor="ct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Cambria"/>
                          <a:ea typeface="Times New Roman"/>
                          <a:cs typeface="B Nazanin" pitchFamily="2" charset="-78"/>
                        </a:rPr>
                        <a:t>30 سال </a:t>
                      </a:r>
                      <a:endParaRPr lang="en-US" sz="1400" b="1" dirty="0" smtClean="0">
                        <a:latin typeface="Calibri"/>
                        <a:ea typeface="Times New Roman"/>
                        <a:cs typeface="B Nazanin" pitchFamily="2" charset="-78"/>
                      </a:endParaRPr>
                    </a:p>
                    <a:p>
                      <a:pPr algn="justLow" rtl="1">
                        <a:lnSpc>
                          <a:spcPct val="115000"/>
                        </a:lnSpc>
                        <a:spcAft>
                          <a:spcPts val="0"/>
                        </a:spcAft>
                      </a:pP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pPr>
                      <a:r>
                        <a:rPr lang="ar-SA" sz="1800" b="1" dirty="0">
                          <a:latin typeface="Cambria"/>
                          <a:ea typeface="Times New Roman"/>
                          <a:cs typeface="B Nazanin" pitchFamily="2" charset="-78"/>
                        </a:rPr>
                        <a:t>مدارک ژنتیک</a:t>
                      </a:r>
                      <a:endParaRPr lang="en-US" sz="1600" b="1" dirty="0">
                        <a:latin typeface="Calibri"/>
                        <a:ea typeface="Times New Roman"/>
                        <a:cs typeface="B Nazanin" pitchFamily="2" charset="-78"/>
                      </a:endParaRPr>
                    </a:p>
                  </a:txBody>
                  <a:tcPr marL="68580" marR="68580" marT="0" marB="0" anchor="ct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Cambria"/>
                          <a:ea typeface="Times New Roman"/>
                          <a:cs typeface="B Nazanin" pitchFamily="2" charset="-78"/>
                        </a:rPr>
                        <a:t>30 سال بعد از آخرین مراجعه</a:t>
                      </a:r>
                      <a:endParaRPr lang="en-US" sz="1400" b="1" dirty="0" smtClean="0">
                        <a:latin typeface="Calibri"/>
                        <a:ea typeface="Times New Roman"/>
                        <a:cs typeface="B Nazanin" pitchFamily="2" charset="-78"/>
                      </a:endParaRPr>
                    </a:p>
                    <a:p>
                      <a:pPr algn="justLow" rtl="1">
                        <a:lnSpc>
                          <a:spcPct val="115000"/>
                        </a:lnSpc>
                        <a:spcAft>
                          <a:spcPts val="0"/>
                        </a:spcAft>
                      </a:pP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tabLst>
                          <a:tab pos="1734185" algn="r"/>
                        </a:tabLst>
                      </a:pPr>
                      <a:r>
                        <a:rPr lang="ar-SA" sz="1800" b="1" dirty="0">
                          <a:latin typeface="Cambria"/>
                          <a:ea typeface="Times New Roman"/>
                          <a:cs typeface="B Nazanin" pitchFamily="2" charset="-78"/>
                        </a:rPr>
                        <a:t>بیماری کرتزفلت جاکوب	</a:t>
                      </a:r>
                      <a:endParaRPr lang="en-US" sz="1600" b="1" dirty="0">
                        <a:latin typeface="Calibri"/>
                        <a:ea typeface="Times New Roman"/>
                        <a:cs typeface="B Nazanin" pitchFamily="2" charset="-78"/>
                      </a:endParaRPr>
                    </a:p>
                  </a:txBody>
                  <a:tcPr marL="68580" marR="68580" marT="0" marB="0" anchor="ct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Cambria"/>
                          <a:ea typeface="Times New Roman"/>
                          <a:cs typeface="B Nazanin" pitchFamily="2" charset="-78"/>
                        </a:rPr>
                        <a:t>30 سال از تاریخ تشخیص ، همچنین </a:t>
                      </a:r>
                      <a:r>
                        <a:rPr lang="fa-IR" sz="1600" b="1" dirty="0" smtClean="0">
                          <a:latin typeface="Cambria"/>
                          <a:ea typeface="Times New Roman"/>
                          <a:cs typeface="B Nazanin" pitchFamily="2" charset="-78"/>
                        </a:rPr>
                        <a:t>شامل</a:t>
                      </a:r>
                      <a:r>
                        <a:rPr lang="ar-SA" sz="1600" b="1" dirty="0" smtClean="0">
                          <a:latin typeface="Cambria"/>
                          <a:ea typeface="Times New Roman"/>
                          <a:cs typeface="B Nazanin" pitchFamily="2" charset="-78"/>
                        </a:rPr>
                        <a:t> فوت شدگان</a:t>
                      </a:r>
                      <a:endParaRPr lang="en-US" sz="1400" b="1" dirty="0" smtClean="0">
                        <a:latin typeface="Calibri"/>
                        <a:ea typeface="Times New Roman"/>
                        <a:cs typeface="B Nazanin" pitchFamily="2" charset="-78"/>
                      </a:endParaRPr>
                    </a:p>
                    <a:p>
                      <a:pPr algn="justLow" rtl="1">
                        <a:lnSpc>
                          <a:spcPct val="115000"/>
                        </a:lnSpc>
                        <a:spcAft>
                          <a:spcPts val="0"/>
                        </a:spcAft>
                      </a:pP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pPr>
                      <a:r>
                        <a:rPr lang="ar-SA" sz="1800" b="1" dirty="0">
                          <a:latin typeface="Cambria"/>
                          <a:ea typeface="Times New Roman"/>
                          <a:cs typeface="B Nazanin" pitchFamily="2" charset="-78"/>
                        </a:rPr>
                        <a:t>روانشناسی بالینی</a:t>
                      </a:r>
                      <a:endParaRPr lang="en-US" sz="1600" b="1" dirty="0">
                        <a:latin typeface="Calibri"/>
                        <a:ea typeface="Times New Roman"/>
                        <a:cs typeface="B Nazanin" pitchFamily="2" charset="-78"/>
                      </a:endParaRPr>
                    </a:p>
                  </a:txBody>
                  <a:tcPr marL="68580" marR="68580" marT="0" marB="0" anchor="ctr"/>
                </a:tc>
                <a:tc>
                  <a:txBody>
                    <a:bodyPr/>
                    <a:lstStyle/>
                    <a:p>
                      <a:pPr marL="0" marR="0" indent="0" algn="justLow" defTabSz="914400" rtl="1" eaLnBrk="1" fontAlgn="auto" latinLnBrk="0" hangingPunct="1">
                        <a:lnSpc>
                          <a:spcPct val="115000"/>
                        </a:lnSpc>
                        <a:spcBef>
                          <a:spcPts val="0"/>
                        </a:spcBef>
                        <a:spcAft>
                          <a:spcPts val="0"/>
                        </a:spcAft>
                        <a:buClrTx/>
                        <a:buSzTx/>
                        <a:buFontTx/>
                        <a:buNone/>
                        <a:tabLst/>
                        <a:defRPr/>
                      </a:pPr>
                      <a:r>
                        <a:rPr lang="ar-SA" sz="1600" b="1" dirty="0" smtClean="0">
                          <a:latin typeface="Cambria"/>
                          <a:ea typeface="Times New Roman"/>
                          <a:cs typeface="B Nazanin" pitchFamily="2" charset="-78"/>
                        </a:rPr>
                        <a:t>20 سال</a:t>
                      </a:r>
                      <a:endParaRPr lang="en-US" sz="1400" b="1" dirty="0" smtClean="0">
                        <a:latin typeface="Calibri"/>
                        <a:ea typeface="Times New Roman"/>
                        <a:cs typeface="B Nazanin" pitchFamily="2" charset="-78"/>
                      </a:endParaRPr>
                    </a:p>
                    <a:p>
                      <a:pPr algn="justLow" rtl="1">
                        <a:lnSpc>
                          <a:spcPct val="115000"/>
                        </a:lnSpc>
                        <a:spcAft>
                          <a:spcPts val="0"/>
                        </a:spcAft>
                      </a:pPr>
                      <a:endParaRPr lang="en-US" sz="1600" b="1" dirty="0">
                        <a:latin typeface="Calibri"/>
                        <a:ea typeface="Times New Roman"/>
                        <a:cs typeface="B Nazanin" pitchFamily="2" charset="-78"/>
                      </a:endParaRPr>
                    </a:p>
                  </a:txBody>
                  <a:tcPr marL="68580" marR="68580" marT="0" marB="0" anchor="ctr"/>
                </a:tc>
              </a:tr>
              <a:tr h="461957">
                <a:tc>
                  <a:txBody>
                    <a:bodyPr/>
                    <a:lstStyle/>
                    <a:p>
                      <a:pPr algn="justLow" rtl="1">
                        <a:lnSpc>
                          <a:spcPct val="115000"/>
                        </a:lnSpc>
                        <a:spcAft>
                          <a:spcPts val="0"/>
                        </a:spcAft>
                      </a:pPr>
                      <a:r>
                        <a:rPr lang="fa-IR" sz="1800" b="1" dirty="0">
                          <a:latin typeface="Cambria"/>
                          <a:ea typeface="Times New Roman"/>
                          <a:cs typeface="B Nazanin" pitchFamily="2" charset="-78"/>
                        </a:rPr>
                        <a:t>مدارک</a:t>
                      </a:r>
                      <a:r>
                        <a:rPr lang="ar-SA" sz="1800" b="1" dirty="0">
                          <a:latin typeface="Cambria"/>
                          <a:ea typeface="Times New Roman"/>
                          <a:cs typeface="B Nazanin" pitchFamily="2" charset="-78"/>
                        </a:rPr>
                        <a:t> سلامت جنسی و </a:t>
                      </a:r>
                      <a:r>
                        <a:rPr lang="en-US" sz="1800" b="1" dirty="0">
                          <a:latin typeface="Cambria"/>
                          <a:ea typeface="Times New Roman"/>
                          <a:cs typeface="B Nazanin" pitchFamily="2" charset="-78"/>
                        </a:rPr>
                        <a:t>HIV</a:t>
                      </a:r>
                      <a:endParaRPr lang="en-US" sz="1600" b="1" dirty="0">
                        <a:latin typeface="Calibri"/>
                        <a:ea typeface="Times New Roman"/>
                        <a:cs typeface="B Nazanin" pitchFamily="2" charset="-78"/>
                      </a:endParaRPr>
                    </a:p>
                  </a:txBody>
                  <a:tcPr marL="68580" marR="68580" marT="0" marB="0" anchor="ctr"/>
                </a:tc>
                <a:tc>
                  <a:txBody>
                    <a:bodyPr/>
                    <a:lstStyle/>
                    <a:p>
                      <a:pPr algn="justLow" rtl="1">
                        <a:lnSpc>
                          <a:spcPct val="115000"/>
                        </a:lnSpc>
                        <a:spcAft>
                          <a:spcPts val="0"/>
                        </a:spcAft>
                      </a:pPr>
                      <a:r>
                        <a:rPr lang="ar-SA" sz="1600" b="1" dirty="0" smtClean="0">
                          <a:latin typeface="Cambria"/>
                          <a:ea typeface="Times New Roman"/>
                          <a:cs typeface="B Nazanin" pitchFamily="2" charset="-78"/>
                        </a:rPr>
                        <a:t>10 سال در بزرگسالان یا تا 25 مین سالروز تولد در یک کودک ( و تا 26 سالگی اگر موقع ورود سن نوجوان 17 بوده)، یا 8 سال بعد از مرگ</a:t>
                      </a:r>
                      <a:endParaRPr lang="en-US" sz="1400" b="1" dirty="0">
                        <a:latin typeface="Calibri"/>
                        <a:ea typeface="Times New Roman"/>
                        <a:cs typeface="B Nazanin" pitchFamily="2" charset="-78"/>
                      </a:endParaRPr>
                    </a:p>
                  </a:txBody>
                  <a:tcPr marL="68580" marR="68580" marT="0" marB="0" anchor="ctr"/>
                </a:tc>
              </a:tr>
              <a:tr h="523972">
                <a:tc>
                  <a:txBody>
                    <a:bodyPr/>
                    <a:lstStyle/>
                    <a:p>
                      <a:pPr algn="justLow" rtl="1">
                        <a:lnSpc>
                          <a:spcPct val="115000"/>
                        </a:lnSpc>
                        <a:spcAft>
                          <a:spcPts val="0"/>
                        </a:spcAft>
                      </a:pPr>
                      <a:r>
                        <a:rPr lang="fa-IR" sz="1800" dirty="0">
                          <a:latin typeface="Cambria"/>
                          <a:ea typeface="Times New Roman"/>
                          <a:cs typeface="B Zar"/>
                        </a:rPr>
                        <a:t>مدارک لقاح انسانی</a:t>
                      </a:r>
                      <a:endParaRPr lang="en-US" sz="1600" dirty="0">
                        <a:latin typeface="Calibri"/>
                        <a:ea typeface="Times New Roman"/>
                        <a:cs typeface="Times New Roman"/>
                      </a:endParaRPr>
                    </a:p>
                  </a:txBody>
                  <a:tcPr marL="68580" marR="68580" marT="0" marB="0" anchor="ctr"/>
                </a:tc>
                <a:tc>
                  <a:txBody>
                    <a:bodyPr/>
                    <a:lstStyle/>
                    <a:p>
                      <a:pPr algn="justLow" rtl="1">
                        <a:lnSpc>
                          <a:spcPct val="115000"/>
                        </a:lnSpc>
                        <a:spcAft>
                          <a:spcPts val="0"/>
                        </a:spcAft>
                      </a:pPr>
                      <a:r>
                        <a:rPr lang="fa-IR" sz="1600" dirty="0" smtClean="0">
                          <a:latin typeface="Calibri"/>
                          <a:ea typeface="Times New Roman"/>
                          <a:cs typeface="Times New Roman"/>
                        </a:rPr>
                        <a:t>25 سال</a:t>
                      </a:r>
                      <a:endParaRPr lang="en-US" sz="1600" dirty="0">
                        <a:latin typeface="Calibri"/>
                        <a:ea typeface="Times New Roman"/>
                        <a:cs typeface="Times New Roman"/>
                      </a:endParaRPr>
                    </a:p>
                  </a:txBody>
                  <a:tcPr marL="68580" marR="68580" marT="0" marB="0" anchor="ctr"/>
                </a:tc>
              </a:tr>
            </a:tbl>
          </a:graphicData>
        </a:graphic>
      </p:graphicFrame>
      <p:sp>
        <p:nvSpPr>
          <p:cNvPr id="3" name="Title 2"/>
          <p:cNvSpPr>
            <a:spLocks noGrp="1"/>
          </p:cNvSpPr>
          <p:nvPr>
            <p:ph type="title"/>
          </p:nvPr>
        </p:nvSpPr>
        <p:spPr>
          <a:xfrm>
            <a:off x="457200" y="274638"/>
            <a:ext cx="8229600" cy="582594"/>
          </a:xfrm>
        </p:spPr>
        <p:txBody>
          <a:bodyPr>
            <a:noAutofit/>
          </a:bodyPr>
          <a:lstStyle/>
          <a:p>
            <a:pPr algn="ctr"/>
            <a:r>
              <a:rPr lang="fa-IR" sz="3200" dirty="0" smtClean="0">
                <a:solidFill>
                  <a:srgbClr val="FF0000"/>
                </a:solidFill>
                <a:hlinkClick r:id="rId2" action="ppaction://hlinkfile"/>
              </a:rPr>
              <a:t>استثنائات</a:t>
            </a:r>
            <a:r>
              <a:rPr lang="fa-IR" sz="3200" dirty="0" smtClean="0">
                <a:solidFill>
                  <a:srgbClr val="FF0000"/>
                </a:solidFill>
              </a:rPr>
              <a:t> دوره هاي نگهداري مدارك در انگليس</a:t>
            </a:r>
            <a:endParaRPr lang="fa-IR" sz="32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lvl="0" indent="-514350" algn="justLow">
              <a:lnSpc>
                <a:spcPct val="150000"/>
              </a:lnSpc>
              <a:buFont typeface="+mj-lt"/>
              <a:buAutoNum type="arabicPeriod"/>
            </a:pPr>
            <a:r>
              <a:rPr lang="fa-IR" b="1" dirty="0" smtClean="0">
                <a:cs typeface="B Nazanin" pitchFamily="2" charset="-78"/>
              </a:rPr>
              <a:t>بازنگري و اصلاح قوانين با نگاه علمي و تخصصي به موارد فعلي مثل مدارک مربوط به حاملگی و زایمان، سوختگي و ..</a:t>
            </a:r>
          </a:p>
          <a:p>
            <a:pPr marL="624078" indent="-514350" algn="justLow">
              <a:lnSpc>
                <a:spcPct val="150000"/>
              </a:lnSpc>
              <a:buFont typeface="+mj-lt"/>
              <a:buAutoNum type="arabicPeriod"/>
            </a:pPr>
            <a:r>
              <a:rPr lang="fa-IR" b="1" dirty="0" smtClean="0">
                <a:cs typeface="B Nazanin" pitchFamily="2" charset="-78"/>
              </a:rPr>
              <a:t>ارائه مجوزهاي علمي و قانوني براي مواردي مانند قتل، بدرفتاری با کودکان، مدارک پیوند اعضا، تکنولوژیهای باروری مصنوعی ، بیماریهای ژنتیکی، مدارک رادیوتراپی و شیمی درمانی و ... </a:t>
            </a:r>
          </a:p>
          <a:p>
            <a:pPr marL="624078" lvl="0" indent="-514350" algn="justLow">
              <a:lnSpc>
                <a:spcPct val="150000"/>
              </a:lnSpc>
              <a:buFont typeface="+mj-lt"/>
              <a:buAutoNum type="arabicPeriod"/>
            </a:pPr>
            <a:r>
              <a:rPr lang="fa-IR" b="1" dirty="0" smtClean="0">
                <a:cs typeface="B Nazanin" pitchFamily="2" charset="-78"/>
              </a:rPr>
              <a:t>تعریف مشخصی از بیماریهای فوق</a:t>
            </a:r>
          </a:p>
          <a:p>
            <a:pPr marL="624078" indent="-514350" algn="justLow">
              <a:lnSpc>
                <a:spcPct val="150000"/>
              </a:lnSpc>
              <a:buFont typeface="+mj-lt"/>
              <a:buAutoNum type="arabicPeriod"/>
            </a:pPr>
            <a:r>
              <a:rPr lang="fa-IR" b="1" dirty="0" smtClean="0">
                <a:cs typeface="B Nazanin" pitchFamily="2" charset="-78"/>
              </a:rPr>
              <a:t>ارائه دلایل  و مستندات علمی و قانوني ، جهت توجيه دوره هاي نگهداري متفاوت</a:t>
            </a:r>
            <a:endParaRPr lang="en-US" b="1" dirty="0" smtClean="0">
              <a:cs typeface="B Nazanin" pitchFamily="2" charset="-78"/>
            </a:endParaRPr>
          </a:p>
          <a:p>
            <a:endParaRPr lang="fa-IR" dirty="0"/>
          </a:p>
        </p:txBody>
      </p:sp>
      <p:sp>
        <p:nvSpPr>
          <p:cNvPr id="3" name="Title 2"/>
          <p:cNvSpPr>
            <a:spLocks noGrp="1"/>
          </p:cNvSpPr>
          <p:nvPr>
            <p:ph type="title"/>
          </p:nvPr>
        </p:nvSpPr>
        <p:spPr/>
        <p:txBody>
          <a:bodyPr>
            <a:noAutofit/>
          </a:bodyPr>
          <a:lstStyle/>
          <a:p>
            <a:pPr algn="ctr"/>
            <a:r>
              <a:rPr lang="fa-IR" sz="2400" dirty="0" smtClean="0">
                <a:solidFill>
                  <a:srgbClr val="FF0000"/>
                </a:solidFill>
              </a:rPr>
              <a:t>با توجه تهيه جدول نگهداري جديد بر مبناي نوع بيماري پيشنهاد ميگردد :</a:t>
            </a:r>
            <a:endParaRPr lang="fa-IR" sz="24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b="1" dirty="0" smtClean="0">
                <a:cs typeface="B Nazanin" pitchFamily="2" charset="-78"/>
              </a:rPr>
              <a:t>اگر بیمار در یک وضعیت خطرناک قرار داشته باشد، مدارک بخش اورژانس باید بعد از پذیرش بیمار در بیمارستان، جزیی از پرونده پزشکی بیمار گردند و به همان مدت نگهداری مدارک پزشکی نگهداری شوند (8).</a:t>
            </a:r>
            <a:endParaRPr lang="en-US" b="1" dirty="0" smtClean="0">
              <a:cs typeface="B Nazanin" pitchFamily="2" charset="-78"/>
            </a:endParaRPr>
          </a:p>
          <a:p>
            <a:pPr algn="justLow"/>
            <a:r>
              <a:rPr lang="fa-IR" b="1" dirty="0" smtClean="0">
                <a:cs typeface="B Nazanin" pitchFamily="2" charset="-78"/>
              </a:rPr>
              <a:t>هافمن معتقد است مدارک بخش اورژانس برای پاسخگویی  دادخواستهای قصور و سوء معالجه، فقط لازم است تا برای مدت قانون مرور زمان هر ایالت نگهداری شود ، مگر در مواردی که برای </a:t>
            </a:r>
            <a:r>
              <a:rPr lang="fa-IR" b="1" dirty="0" smtClean="0">
                <a:solidFill>
                  <a:srgbClr val="FF0000"/>
                </a:solidFill>
                <a:cs typeface="B Nazanin" pitchFamily="2" charset="-78"/>
              </a:rPr>
              <a:t>اثبات خدمات بیمارستانی </a:t>
            </a:r>
            <a:r>
              <a:rPr lang="fa-IR" b="1" dirty="0" smtClean="0">
                <a:cs typeface="B Nazanin" pitchFamily="2" charset="-78"/>
              </a:rPr>
              <a:t>نیاز شود یا وقتی که </a:t>
            </a:r>
            <a:r>
              <a:rPr lang="fa-IR" b="1" dirty="0" smtClean="0">
                <a:solidFill>
                  <a:srgbClr val="FF0000"/>
                </a:solidFill>
                <a:cs typeface="B Nazanin" pitchFamily="2" charset="-78"/>
              </a:rPr>
              <a:t>یک اقدام قانونی </a:t>
            </a:r>
            <a:r>
              <a:rPr lang="fa-IR" b="1" dirty="0" smtClean="0">
                <a:cs typeface="B Nazanin" pitchFamily="2" charset="-78"/>
              </a:rPr>
              <a:t>در جریان باشد(که لازم است مدت بیشتری نگهداری شوند) . </a:t>
            </a:r>
            <a:endParaRPr lang="en-US" b="1" dirty="0" smtClean="0">
              <a:cs typeface="B Nazanin" pitchFamily="2" charset="-78"/>
            </a:endParaRPr>
          </a:p>
          <a:p>
            <a:endParaRPr lang="fa-IR" dirty="0"/>
          </a:p>
        </p:txBody>
      </p:sp>
      <p:sp>
        <p:nvSpPr>
          <p:cNvPr id="3" name="Title 2"/>
          <p:cNvSpPr>
            <a:spLocks noGrp="1"/>
          </p:cNvSpPr>
          <p:nvPr>
            <p:ph type="title"/>
          </p:nvPr>
        </p:nvSpPr>
        <p:spPr/>
        <p:txBody>
          <a:bodyPr>
            <a:normAutofit fontScale="90000"/>
          </a:bodyPr>
          <a:lstStyle/>
          <a:p>
            <a:pPr lvl="0" algn="r"/>
            <a:r>
              <a:rPr lang="fa-IR" dirty="0" smtClean="0">
                <a:solidFill>
                  <a:srgbClr val="FF0000"/>
                </a:solidFill>
              </a:rPr>
              <a:t>پرونده های اورژانس: </a:t>
            </a: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dirty="0" smtClean="0">
                <a:cs typeface="B Nazanin" pitchFamily="2" charset="-78"/>
              </a:rPr>
              <a:t>علی رغم مطالب فوق در هیچکدام از ایالات امریکا قانونی مبنی بر اینکه پرونده های بخش اورژانس کمتر از سایر پرونده ها نگهداری شوند یافت نگردید. بیشتر ایالات بطور غیر مستقیم بر نگهداری انها مطابق با سایر مدارک اشاره دارند مثلادر مقررات ایالت نیو مکزیکو آمده است: "بیمارستانها باید همه مدارکی را که بطور مستقیم  به مراقبت و معالجه یک بیمار مربوط است را به مدت 10 سال پس از آخرین ترخیص بیمار نگهداری کنند.” </a:t>
            </a:r>
          </a:p>
          <a:p>
            <a:pPr algn="justLow"/>
            <a:r>
              <a:rPr lang="fa-IR" dirty="0" smtClean="0">
                <a:cs typeface="B Nazanin" pitchFamily="2" charset="-78"/>
              </a:rPr>
              <a:t>البته در ایالت فلوریدا به صراحت به پرونده های بخش اورژانس اشاره گردیده است . :" بیمارستان باید مدارک پزشکی بیماران بستری، مدارک بخش اورژانس و مدارک کلینیکی/ سرپایی را بمدت 7 سال بعد از آخرین مراجعه نگهداری نماید"(46).</a:t>
            </a:r>
          </a:p>
          <a:p>
            <a:pPr algn="justLow"/>
            <a:r>
              <a:rPr lang="fa-IR" dirty="0" smtClean="0">
                <a:cs typeface="B Nazanin" pitchFamily="2" charset="-78"/>
              </a:rPr>
              <a:t> </a:t>
            </a:r>
            <a:r>
              <a:rPr lang="fa-IR" b="1" dirty="0" smtClean="0">
                <a:solidFill>
                  <a:srgbClr val="FF0000"/>
                </a:solidFill>
                <a:cs typeface="B Nazanin" pitchFamily="2" charset="-78"/>
              </a:rPr>
              <a:t>لذا میتوان گفت در امریکا عملا تفاوتی بین مدت نگهداری پرونده بیماران بستری و اورژانسی وجود ندارد.</a:t>
            </a:r>
            <a:endParaRPr lang="en-US" b="1" dirty="0" smtClean="0">
              <a:solidFill>
                <a:srgbClr val="FF0000"/>
              </a:solidFill>
              <a:cs typeface="B Nazanin" pitchFamily="2" charset="-78"/>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r>
              <a:rPr lang="fa-IR" b="1" dirty="0" smtClean="0">
                <a:cs typeface="B Nazanin" pitchFamily="2" charset="-78"/>
              </a:rPr>
              <a:t>در انگلستان مطابق با دستورالعمل </a:t>
            </a:r>
            <a:r>
              <a:rPr lang="en-US" b="1" dirty="0" smtClean="0">
                <a:cs typeface="B Nazanin" pitchFamily="2" charset="-78"/>
              </a:rPr>
              <a:t>NHS  </a:t>
            </a:r>
            <a:r>
              <a:rPr lang="fa-IR" b="1" dirty="0" smtClean="0">
                <a:cs typeface="B Nazanin" pitchFamily="2" charset="-78"/>
              </a:rPr>
              <a:t>بطور واضح اشاره شده که "</a:t>
            </a:r>
            <a:r>
              <a:rPr lang="ar-SA" b="1" dirty="0" smtClean="0">
                <a:cs typeface="B Nazanin" pitchFamily="2" charset="-78"/>
              </a:rPr>
              <a:t>مدارک حوادث و اورژانس (در جایی که جدای از پرونده اصلی بیمار ذخیره میشوند)، برای دوره زمانی متناسب با بیمار/ تخصص نگهداری شود ، برای مثال مدارک حوادث و اورژانس کودکان باید مطابق با دوره نگهداری مدارک کودکان ، نگهداری شود" (50). </a:t>
            </a:r>
            <a:endParaRPr lang="fa-IR" b="1" dirty="0" smtClean="0">
              <a:cs typeface="B Nazanin" pitchFamily="2" charset="-78"/>
            </a:endParaRPr>
          </a:p>
          <a:p>
            <a:pPr algn="justLow"/>
            <a:r>
              <a:rPr lang="ar-SA" b="1" dirty="0" smtClean="0">
                <a:cs typeface="B Nazanin" pitchFamily="2" charset="-78"/>
              </a:rPr>
              <a:t>همانگونه که ملاحظه میشود </a:t>
            </a:r>
            <a:endParaRPr lang="fa-IR" b="1" dirty="0" smtClean="0">
              <a:cs typeface="B Nazanin" pitchFamily="2" charset="-78"/>
            </a:endParaRPr>
          </a:p>
          <a:p>
            <a:pPr algn="justLow">
              <a:buNone/>
            </a:pPr>
            <a:r>
              <a:rPr lang="ar-SA" b="1" dirty="0" smtClean="0">
                <a:solidFill>
                  <a:srgbClr val="FF0000"/>
                </a:solidFill>
                <a:cs typeface="B Nazanin" pitchFamily="2" charset="-78"/>
              </a:rPr>
              <a:t>در انگلستان نیز مانند امریکا مدت نگهداری مدارک بیماران اورژانس و بستری تفاوتی با هم ندارند</a:t>
            </a:r>
            <a:r>
              <a:rPr lang="ar-SA" b="1" dirty="0" smtClean="0">
                <a:cs typeface="B Nazanin" pitchFamily="2" charset="-78"/>
              </a:rPr>
              <a:t>.</a:t>
            </a:r>
            <a:endParaRPr lang="en-US" b="1" dirty="0" smtClean="0">
              <a:cs typeface="B Nazanin" pitchFamily="2" charset="-78"/>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ar-SA" b="1" dirty="0" smtClean="0">
                <a:cs typeface="B Nazanin" pitchFamily="2" charset="-78"/>
              </a:rPr>
              <a:t>در استرالیا نیز در دستورالعملهای ایالت نیو سات ولز عینا آمده است: مدارک بیماران مراجعه کننده به اورژانس یا بخشهای سرپایی (که بستری نگردیده اند) حداقل </a:t>
            </a:r>
            <a:r>
              <a:rPr lang="ar-SA" b="1" dirty="0" smtClean="0">
                <a:solidFill>
                  <a:srgbClr val="FF0000"/>
                </a:solidFill>
                <a:cs typeface="B Nazanin" pitchFamily="2" charset="-78"/>
              </a:rPr>
              <a:t>7 سال </a:t>
            </a:r>
            <a:r>
              <a:rPr lang="ar-SA" b="1" dirty="0" smtClean="0">
                <a:cs typeface="B Nazanin" pitchFamily="2" charset="-78"/>
              </a:rPr>
              <a:t>بعد از آخرین حضور یا آخرین تماس رسمی یا آخرین دسترسی توسط بیمار یا نماینده او، یا تا وقتی که بیمار به سن 25 سالگی برسد ، هرکدام که طولانی تر است ، نگهداری شود و سپس امحا گردد. </a:t>
            </a:r>
            <a:r>
              <a:rPr lang="fa-IR" b="1" dirty="0" smtClean="0">
                <a:cs typeface="B Nazanin" pitchFamily="2" charset="-78"/>
              </a:rPr>
              <a:t>(52).</a:t>
            </a:r>
          </a:p>
          <a:p>
            <a:r>
              <a:rPr lang="fa-IR" b="1" dirty="0" smtClean="0">
                <a:cs typeface="B Nazanin" pitchFamily="2" charset="-78"/>
              </a:rPr>
              <a:t> لذا با توجه به اینکه مدت نگهداری پرونده بیماران بستری در این ایالت بر اساس نوع بیمارستان 10 یا 15 سال میباشد، مشاهده میشود که در این ایالت مدت نگهداری پرونده بیماران اورژانسی نسبت به پرونده بیماران بستری، کمتر میباشد. </a:t>
            </a:r>
          </a:p>
          <a:p>
            <a:r>
              <a:rPr lang="fa-IR" b="1" dirty="0" smtClean="0">
                <a:cs typeface="B Nazanin" pitchFamily="2" charset="-78"/>
              </a:rPr>
              <a:t>در</a:t>
            </a:r>
            <a:r>
              <a:rPr lang="ar-SA" b="1" dirty="0" smtClean="0">
                <a:cs typeface="B Nazanin" pitchFamily="2" charset="-78"/>
              </a:rPr>
              <a:t> ایالت استرالیای جنوبی نیز بطور صریح ذکر گردیده که مدارک پزشکی بخش اورژانس</a:t>
            </a:r>
            <a:r>
              <a:rPr lang="fa-IR" b="1" dirty="0" smtClean="0">
                <a:cs typeface="B Nazanin" pitchFamily="2" charset="-78"/>
              </a:rPr>
              <a:t>15  سال بعد از آخرین مراجعه (در صورتیکه بیمار به سن 25 سالگی رسیده باشد) </a:t>
            </a:r>
            <a:r>
              <a:rPr lang="ar-SA" b="1" dirty="0" smtClean="0">
                <a:cs typeface="B Nazanin" pitchFamily="2" charset="-78"/>
              </a:rPr>
              <a:t>قابل امحا میباشند(51). به عبارتی مطابق با قوانین این ایالت تفاوتی بین </a:t>
            </a:r>
            <a:r>
              <a:rPr lang="ar-SA" b="1" dirty="0" smtClean="0">
                <a:solidFill>
                  <a:srgbClr val="FF0000"/>
                </a:solidFill>
                <a:cs typeface="B Nazanin" pitchFamily="2" charset="-78"/>
              </a:rPr>
              <a:t>مدت نگهداری پرونده های اورژانسی و بستری وجود ندارد.</a:t>
            </a:r>
            <a:endParaRPr lang="en-US" b="1" dirty="0" smtClean="0">
              <a:solidFill>
                <a:srgbClr val="FF0000"/>
              </a:solidFill>
              <a:cs typeface="B Nazanin" pitchFamily="2" charset="-78"/>
            </a:endParaRPr>
          </a:p>
          <a:p>
            <a:pPr>
              <a:buNone/>
            </a:pPr>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lnSpc>
                <a:spcPct val="150000"/>
              </a:lnSpc>
            </a:pPr>
            <a:r>
              <a:rPr lang="fa-IR" b="1" dirty="0" smtClean="0">
                <a:cs typeface="B Nazanin" pitchFamily="2" charset="-78"/>
              </a:rPr>
              <a:t>و اما در ایران مطابق با مجوز شماره 2459/51/301/ش که در تاریخ 1376/12/9 به تصویب شورای اسناد ملی ایران رسیده است " پرونده بیماران عادی اورژانس سراسر کشور که مسئله خاصی ندارند تا </a:t>
            </a:r>
            <a:r>
              <a:rPr lang="fa-IR" b="1" dirty="0" smtClean="0">
                <a:solidFill>
                  <a:srgbClr val="FF0000"/>
                </a:solidFill>
                <a:cs typeface="B Nazanin" pitchFamily="2" charset="-78"/>
              </a:rPr>
              <a:t>3 سال </a:t>
            </a:r>
            <a:r>
              <a:rPr lang="fa-IR" b="1" dirty="0" smtClean="0">
                <a:cs typeface="B Nazanin" pitchFamily="2" charset="-78"/>
              </a:rPr>
              <a:t>پس از ترخیص بیمار از و طبق مجوز جديد </a:t>
            </a:r>
            <a:r>
              <a:rPr lang="fa-IR" b="1" dirty="0" smtClean="0">
                <a:solidFill>
                  <a:srgbClr val="FF0000"/>
                </a:solidFill>
                <a:cs typeface="B Nazanin" pitchFamily="2" charset="-78"/>
              </a:rPr>
              <a:t>5 سال براي موارد مسئله دار</a:t>
            </a:r>
            <a:r>
              <a:rPr lang="fa-IR" b="1" dirty="0" smtClean="0">
                <a:cs typeface="B Nazanin" pitchFamily="2" charset="-78"/>
              </a:rPr>
              <a:t># ؟!</a:t>
            </a:r>
          </a:p>
          <a:p>
            <a:pPr algn="justLow">
              <a:lnSpc>
                <a:spcPct val="150000"/>
              </a:lnSpc>
            </a:pPr>
            <a:r>
              <a:rPr lang="fa-IR" b="1" dirty="0" smtClean="0">
                <a:cs typeface="B Nazanin" pitchFamily="2" charset="-78"/>
              </a:rPr>
              <a:t>ولی علی رغم صراحت ظاهری مجوز فوق، مشکلات زیادی در مورد شناسایی پرونده های مسئله دار اورژانس وجود دارد.</a:t>
            </a:r>
            <a:endParaRPr lang="en-US" b="1" dirty="0" smtClean="0">
              <a:cs typeface="B Nazanin" pitchFamily="2" charset="-78"/>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52736"/>
            <a:ext cx="8229600" cy="4954555"/>
          </a:xfrm>
        </p:spPr>
        <p:txBody>
          <a:bodyPr>
            <a:normAutofit/>
          </a:bodyPr>
          <a:lstStyle/>
          <a:p>
            <a:pPr algn="justLow"/>
            <a:r>
              <a:rPr lang="fa-IR" b="1" dirty="0" smtClean="0">
                <a:cs typeface="B Nazanin" pitchFamily="2" charset="-78"/>
              </a:rPr>
              <a:t>به </a:t>
            </a:r>
            <a:r>
              <a:rPr lang="fa-IR" b="1" dirty="0">
                <a:cs typeface="B Nazanin" pitchFamily="2" charset="-78"/>
              </a:rPr>
              <a:t>عنوان یک قاعده کلی </a:t>
            </a:r>
            <a:r>
              <a:rPr lang="fa-IR" b="1" dirty="0" smtClean="0">
                <a:cs typeface="B Nazanin" pitchFamily="2" charset="-78"/>
              </a:rPr>
              <a:t>مدت نگهداری </a:t>
            </a:r>
            <a:r>
              <a:rPr lang="fa-IR" b="1" dirty="0">
                <a:cs typeface="B Nazanin" pitchFamily="2" charset="-78"/>
              </a:rPr>
              <a:t>هر گونه سند </a:t>
            </a:r>
            <a:r>
              <a:rPr lang="fa-IR" b="1" dirty="0" err="1">
                <a:cs typeface="B Nazanin" pitchFamily="2" charset="-78"/>
              </a:rPr>
              <a:t>ومدرک</a:t>
            </a:r>
            <a:r>
              <a:rPr lang="fa-IR" b="1" dirty="0">
                <a:cs typeface="B Nazanin" pitchFamily="2" charset="-78"/>
              </a:rPr>
              <a:t> ایجاد شده </a:t>
            </a:r>
            <a:r>
              <a:rPr lang="fa-IR" b="1" dirty="0" err="1">
                <a:cs typeface="B Nazanin" pitchFamily="2" charset="-78"/>
              </a:rPr>
              <a:t>درسازمانها</a:t>
            </a:r>
            <a:r>
              <a:rPr lang="fa-IR" b="1" dirty="0">
                <a:cs typeface="B Nazanin" pitchFamily="2" charset="-78"/>
              </a:rPr>
              <a:t>، بستگی به </a:t>
            </a:r>
            <a:r>
              <a:rPr lang="fa-IR" b="1" dirty="0">
                <a:solidFill>
                  <a:srgbClr val="FF0000"/>
                </a:solidFill>
                <a:cs typeface="B Nazanin" pitchFamily="2" charset="-78"/>
              </a:rPr>
              <a:t>نوع نیاز </a:t>
            </a:r>
            <a:r>
              <a:rPr lang="fa-IR" b="1" dirty="0">
                <a:cs typeface="B Nazanin" pitchFamily="2" charset="-78"/>
              </a:rPr>
              <a:t>و </a:t>
            </a:r>
            <a:r>
              <a:rPr lang="fa-IR" b="1" dirty="0">
                <a:solidFill>
                  <a:srgbClr val="FF0000"/>
                </a:solidFill>
                <a:cs typeface="B Nazanin" pitchFamily="2" charset="-78"/>
              </a:rPr>
              <a:t>شدت نیاز </a:t>
            </a:r>
            <a:r>
              <a:rPr lang="fa-IR" b="1" dirty="0">
                <a:cs typeface="B Nazanin" pitchFamily="2" charset="-78"/>
              </a:rPr>
              <a:t>به آن سند دارد</a:t>
            </a:r>
            <a:r>
              <a:rPr lang="fa-IR" b="1" dirty="0" smtClean="0">
                <a:cs typeface="B Nazanin" pitchFamily="2" charset="-78"/>
              </a:rPr>
              <a:t>.</a:t>
            </a:r>
          </a:p>
          <a:p>
            <a:pPr algn="justLow"/>
            <a:endParaRPr lang="fa-IR" b="1" dirty="0" smtClean="0">
              <a:cs typeface="B Nazanin" pitchFamily="2" charset="-78"/>
            </a:endParaRPr>
          </a:p>
          <a:p>
            <a:pPr algn="justLow">
              <a:buNone/>
            </a:pPr>
            <a:r>
              <a:rPr lang="fa-IR" b="1" dirty="0" smtClean="0">
                <a:cs typeface="B Nazanin" pitchFamily="2" charset="-78"/>
              </a:rPr>
              <a:t>انواع </a:t>
            </a:r>
            <a:r>
              <a:rPr lang="fa-IR" b="1" dirty="0">
                <a:cs typeface="B Nazanin" pitchFamily="2" charset="-78"/>
              </a:rPr>
              <a:t>نیازبه پرونده های پزشکی </a:t>
            </a:r>
            <a:r>
              <a:rPr lang="fa-IR" b="1" dirty="0" smtClean="0">
                <a:cs typeface="B Nazanin" pitchFamily="2" charset="-78"/>
              </a:rPr>
              <a:t>:</a:t>
            </a:r>
          </a:p>
          <a:p>
            <a:pPr marL="624078" indent="-514350" algn="justLow">
              <a:buFont typeface="+mj-lt"/>
              <a:buAutoNum type="arabicParenR"/>
            </a:pPr>
            <a:r>
              <a:rPr lang="fa-IR" b="1" dirty="0" smtClean="0">
                <a:cs typeface="B Nazanin" pitchFamily="2" charset="-78"/>
              </a:rPr>
              <a:t>درمانی</a:t>
            </a:r>
          </a:p>
          <a:p>
            <a:pPr marL="624078" indent="-514350" algn="justLow">
              <a:buFont typeface="+mj-lt"/>
              <a:buAutoNum type="arabicParenR"/>
            </a:pPr>
            <a:r>
              <a:rPr lang="fa-IR" b="1" dirty="0" smtClean="0">
                <a:cs typeface="B Nazanin" pitchFamily="2" charset="-78"/>
              </a:rPr>
              <a:t>قانونی </a:t>
            </a:r>
          </a:p>
          <a:p>
            <a:pPr marL="624078" indent="-514350" algn="justLow">
              <a:buFont typeface="+mj-lt"/>
              <a:buAutoNum type="arabicParenR"/>
            </a:pPr>
            <a:r>
              <a:rPr lang="fa-IR" b="1" dirty="0" smtClean="0">
                <a:cs typeface="B Nazanin" pitchFamily="2" charset="-78"/>
              </a:rPr>
              <a:t>علمی</a:t>
            </a:r>
            <a:endParaRPr lang="fa-IR" b="1" dirty="0">
              <a:cs typeface="B Nazanin" pitchFamily="2" charset="-78"/>
            </a:endParaRPr>
          </a:p>
          <a:p>
            <a:pPr algn="justLow">
              <a:buNone/>
            </a:pPr>
            <a:r>
              <a:rPr lang="fa-IR" b="1" dirty="0">
                <a:cs typeface="B Nazanin" pitchFamily="2" charset="-78"/>
              </a:rPr>
              <a:t>شدت نیاز به پرونده های پزشکی </a:t>
            </a:r>
            <a:r>
              <a:rPr lang="fa-IR" b="1" dirty="0" err="1">
                <a:cs typeface="B Nazanin" pitchFamily="2" charset="-78"/>
              </a:rPr>
              <a:t>باتوجه</a:t>
            </a:r>
            <a:r>
              <a:rPr lang="fa-IR" b="1" dirty="0">
                <a:cs typeface="B Nazanin" pitchFamily="2" charset="-78"/>
              </a:rPr>
              <a:t> به نوع بیمارستان </a:t>
            </a:r>
            <a:r>
              <a:rPr lang="fa-IR" b="1" dirty="0" smtClean="0">
                <a:cs typeface="B Nazanin" pitchFamily="2" charset="-78"/>
              </a:rPr>
              <a:t>(آموزشی/ درمانی) متفاوت </a:t>
            </a:r>
            <a:r>
              <a:rPr lang="fa-IR" b="1" dirty="0">
                <a:cs typeface="B Nazanin" pitchFamily="2" charset="-78"/>
              </a:rPr>
              <a:t>میباشد . </a:t>
            </a:r>
          </a:p>
        </p:txBody>
      </p:sp>
      <p:sp>
        <p:nvSpPr>
          <p:cNvPr id="3" name="Title 2"/>
          <p:cNvSpPr>
            <a:spLocks noGrp="1"/>
          </p:cNvSpPr>
          <p:nvPr>
            <p:ph type="title"/>
          </p:nvPr>
        </p:nvSpPr>
        <p:spPr>
          <a:xfrm>
            <a:off x="457200" y="274638"/>
            <a:ext cx="8229600" cy="850106"/>
          </a:xfrm>
        </p:spPr>
        <p:txBody>
          <a:bodyPr>
            <a:normAutofit fontScale="90000"/>
          </a:bodyPr>
          <a:lstStyle/>
          <a:p>
            <a:pPr algn="r"/>
            <a:r>
              <a:rPr lang="fa-IR" dirty="0" smtClean="0"/>
              <a:t> مدت نگهداری پرونده </a:t>
            </a:r>
            <a:r>
              <a:rPr lang="fa-IR" dirty="0"/>
              <a:t>پزشکی</a:t>
            </a:r>
            <a:br>
              <a:rPr lang="fa-IR" dirty="0"/>
            </a:br>
            <a:endParaRPr lang="fa-IR" dirty="0"/>
          </a:p>
        </p:txBody>
      </p:sp>
    </p:spTree>
    <p:extLst>
      <p:ext uri="{BB962C8B-B14F-4D97-AF65-F5344CB8AC3E}">
        <p14:creationId xmlns:p14="http://schemas.microsoft.com/office/powerpoint/2010/main" val="3433591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lvl="0" indent="-514350" algn="justLow">
              <a:buFont typeface="+mj-lt"/>
              <a:buAutoNum type="arabicPeriod"/>
            </a:pPr>
            <a:r>
              <a:rPr lang="fa-IR" b="1" dirty="0" smtClean="0">
                <a:cs typeface="B Nazanin" pitchFamily="2" charset="-78"/>
              </a:rPr>
              <a:t>نبودن معیار مناسبی برای شناسایی پرونده های مسئله دار</a:t>
            </a:r>
            <a:endParaRPr lang="en-US" b="1" dirty="0" smtClean="0">
              <a:cs typeface="B Nazanin" pitchFamily="2" charset="-78"/>
            </a:endParaRPr>
          </a:p>
          <a:p>
            <a:pPr marL="624078" lvl="0" indent="-514350" algn="justLow">
              <a:buFont typeface="+mj-lt"/>
              <a:buAutoNum type="arabicPeriod"/>
            </a:pPr>
            <a:r>
              <a:rPr lang="fa-IR" b="1" dirty="0" smtClean="0">
                <a:cs typeface="B Nazanin" pitchFamily="2" charset="-78"/>
              </a:rPr>
              <a:t>مسئولیتهای قانونی ناشی از اشتباه در انتخاب پرونده های مسئله دار </a:t>
            </a:r>
            <a:endParaRPr lang="en-US" b="1" dirty="0" smtClean="0">
              <a:cs typeface="B Nazanin" pitchFamily="2" charset="-78"/>
            </a:endParaRPr>
          </a:p>
          <a:p>
            <a:pPr marL="624078" lvl="0" indent="-514350" algn="justLow">
              <a:buFont typeface="+mj-lt"/>
              <a:buAutoNum type="arabicPeriod"/>
            </a:pPr>
            <a:r>
              <a:rPr lang="fa-IR" b="1" dirty="0" smtClean="0">
                <a:cs typeface="B Nazanin" pitchFamily="2" charset="-78"/>
              </a:rPr>
              <a:t>صرف وقت و هزینه زیاد برای انجام اینگونه جداسازی ها ،</a:t>
            </a:r>
          </a:p>
          <a:p>
            <a:pPr marL="624078" lvl="0" indent="-514350" algn="justLow">
              <a:buFont typeface="+mj-lt"/>
              <a:buAutoNum type="arabicPeriod"/>
            </a:pPr>
            <a:r>
              <a:rPr lang="fa-IR" b="1" dirty="0" smtClean="0">
                <a:cs typeface="B Nazanin" pitchFamily="2" charset="-78"/>
              </a:rPr>
              <a:t>ابهام در چگونگي خلاصه برداري اين پرونده هاي در زمان امحا</a:t>
            </a:r>
          </a:p>
          <a:p>
            <a:pPr marL="624078" lvl="0" indent="-514350" algn="justLow">
              <a:buNone/>
            </a:pPr>
            <a:endParaRPr lang="en-US" dirty="0" smtClean="0">
              <a:cs typeface="B Nazanin" pitchFamily="2" charset="-78"/>
            </a:endParaRPr>
          </a:p>
          <a:p>
            <a:pPr marL="624078" lvl="0" indent="-514350" algn="justLow">
              <a:buFont typeface="Wingdings" pitchFamily="2" charset="2"/>
              <a:buChar char="ü"/>
            </a:pPr>
            <a:r>
              <a:rPr lang="fa-IR" dirty="0" smtClean="0">
                <a:cs typeface="B Nazanin" pitchFamily="2" charset="-78"/>
              </a:rPr>
              <a:t>لذا با عنایت  به این واقعیت که معمولا بیمارستانها بدون جداسازی موراد مسئله دار و بدون خلاصه برداري اقدام به امحای پرونده های اورژانس مینمایند و همچنین با در نظر گرفتن این نکته که در هیچکدام از سه کشور امریکا، انگلیس و استرالیا، مدت نگهداری پرونده های اورژانس کمتر از 7 سال نیست،لذا پیشنهاد میگردد در تعیین مدت نگهداری مدارک اورژانس تجدید نظر صورت گیرد و </a:t>
            </a:r>
            <a:r>
              <a:rPr lang="fa-IR" b="1" dirty="0" smtClean="0">
                <a:solidFill>
                  <a:srgbClr val="FF0000"/>
                </a:solidFill>
                <a:cs typeface="B Nazanin" pitchFamily="2" charset="-78"/>
              </a:rPr>
              <a:t>دوره نگهداری طولانی تری </a:t>
            </a:r>
            <a:r>
              <a:rPr lang="fa-IR" dirty="0" smtClean="0">
                <a:cs typeface="B Nazanin" pitchFamily="2" charset="-78"/>
              </a:rPr>
              <a:t>برای آنها اتخاذ شود.</a:t>
            </a:r>
            <a:endParaRPr lang="en-US" dirty="0" smtClean="0">
              <a:cs typeface="B Nazanin" pitchFamily="2" charset="-78"/>
            </a:endParaRPr>
          </a:p>
          <a:p>
            <a:endParaRPr lang="fa-IR" dirty="0"/>
          </a:p>
        </p:txBody>
      </p:sp>
      <p:sp>
        <p:nvSpPr>
          <p:cNvPr id="3" name="Title 2"/>
          <p:cNvSpPr>
            <a:spLocks noGrp="1"/>
          </p:cNvSpPr>
          <p:nvPr>
            <p:ph type="title"/>
          </p:nvPr>
        </p:nvSpPr>
        <p:spPr/>
        <p:txBody>
          <a:bodyPr/>
          <a:lstStyle/>
          <a:p>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091003"/>
        </p:xfrm>
        <a:graphic>
          <a:graphicData uri="http://schemas.openxmlformats.org/drawingml/2006/table">
            <a:tbl>
              <a:tblPr firstRow="1" bandRow="1">
                <a:tableStyleId>{5C22544A-7EE6-4342-B048-85BDC9FD1C3A}</a:tableStyleId>
              </a:tblPr>
              <a:tblGrid>
                <a:gridCol w="1400156"/>
                <a:gridCol w="1571636"/>
                <a:gridCol w="1571636"/>
                <a:gridCol w="2428892"/>
                <a:gridCol w="1257280"/>
              </a:tblGrid>
              <a:tr h="1494104">
                <a:tc>
                  <a:txBody>
                    <a:bodyPr/>
                    <a:lstStyle/>
                    <a:p>
                      <a:pPr algn="ctr"/>
                      <a:r>
                        <a:rPr lang="fa-IR" sz="1800" dirty="0" smtClean="0"/>
                        <a:t>مدت نگهداري قبلي</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مدت نگهداري فوتي</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مدت نگهداري فعلي</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نوع مدارك</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fa-IR" sz="1800" dirty="0" smtClean="0"/>
                        <a:t>تاريخ مجوز</a:t>
                      </a:r>
                      <a:endParaRPr lang="en-US" sz="1800" dirty="0"/>
                    </a:p>
                  </a:txBody>
                  <a:tcPr anchor="ctr">
                    <a:lnB w="12700" cap="flat" cmpd="sng" algn="ctr">
                      <a:solidFill>
                        <a:schemeClr val="tx1"/>
                      </a:solidFill>
                      <a:prstDash val="solid"/>
                      <a:round/>
                      <a:headEnd type="none" w="med" len="med"/>
                      <a:tailEnd type="none" w="med" len="med"/>
                    </a:lnB>
                  </a:tcPr>
                </a:tc>
              </a:tr>
              <a:tr h="865633">
                <a:tc>
                  <a:txBody>
                    <a:bodyPr/>
                    <a:lstStyle/>
                    <a:p>
                      <a:pPr algn="ctr">
                        <a:lnSpc>
                          <a:spcPct val="115000"/>
                        </a:lnSpc>
                        <a:spcAft>
                          <a:spcPts val="0"/>
                        </a:spcAft>
                      </a:pPr>
                      <a:r>
                        <a:rPr lang="fa-IR" sz="1800" b="1" dirty="0" smtClean="0">
                          <a:latin typeface="Calibri"/>
                          <a:ea typeface="Calibri"/>
                          <a:cs typeface="B Nazanin" pitchFamily="2" charset="-78"/>
                        </a:rPr>
                        <a:t>؟</a:t>
                      </a:r>
                      <a:endParaRPr lang="en-US" sz="1800" b="1" dirty="0">
                        <a:latin typeface="Calibri"/>
                        <a:ea typeface="Calibri"/>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800" b="1" dirty="0" smtClean="0">
                          <a:latin typeface="Calibri"/>
                          <a:ea typeface="Calibri"/>
                          <a:cs typeface="B Nazanin" pitchFamily="2" charset="-78"/>
                        </a:rPr>
                        <a:t>؟</a:t>
                      </a:r>
                      <a:endParaRPr lang="en-US" sz="18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ar-SA" sz="1800" b="1">
                          <a:latin typeface="Calibri"/>
                          <a:ea typeface="Calibri"/>
                          <a:cs typeface="B Nazanin"/>
                        </a:rPr>
                        <a:t>5 سال</a:t>
                      </a:r>
                      <a:endParaRPr lang="en-US" sz="180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800" b="1" dirty="0" smtClean="0">
                          <a:latin typeface="Calibri"/>
                          <a:ea typeface="Calibri"/>
                          <a:cs typeface="B Nazanin"/>
                        </a:rPr>
                        <a:t> پرونده هاي </a:t>
                      </a:r>
                      <a:r>
                        <a:rPr lang="ar-SA" sz="1800" b="1" dirty="0" smtClean="0">
                          <a:latin typeface="Calibri"/>
                          <a:ea typeface="Calibri"/>
                          <a:cs typeface="B Nazanin"/>
                        </a:rPr>
                        <a:t>جراحي </a:t>
                      </a:r>
                      <a:r>
                        <a:rPr lang="ar-SA" sz="1800" b="1" dirty="0">
                          <a:latin typeface="Calibri"/>
                          <a:ea typeface="Calibri"/>
                          <a:cs typeface="B Nazanin"/>
                        </a:rPr>
                        <a:t>سرپايي</a:t>
                      </a:r>
                      <a:endParaRPr lang="en-US" sz="180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1"/>
                      <a:r>
                        <a:rPr kumimoji="0" lang="fa-IR" sz="1200" b="1" kern="1200" dirty="0" smtClean="0">
                          <a:solidFill>
                            <a:schemeClr val="dk1"/>
                          </a:solidFill>
                          <a:latin typeface="+mn-lt"/>
                          <a:ea typeface="+mn-ea"/>
                          <a:cs typeface="B Nazanin" pitchFamily="2" charset="-78"/>
                        </a:rPr>
                        <a:t>1391/05/12</a:t>
                      </a:r>
                      <a:endParaRPr lang="en-US" sz="12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633">
                <a:tc>
                  <a:txBody>
                    <a:bodyPr/>
                    <a:lstStyle/>
                    <a:p>
                      <a:pPr algn="ctr"/>
                      <a:r>
                        <a:rPr lang="fa-IR" sz="1800" b="1" dirty="0" smtClean="0">
                          <a:cs typeface="B Nazanin" pitchFamily="2" charset="-78"/>
                        </a:rPr>
                        <a:t>15</a:t>
                      </a:r>
                      <a:endParaRPr lang="en-US" sz="1800" b="1" dirty="0">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800" b="1" dirty="0" smtClean="0">
                          <a:latin typeface="Calibri"/>
                          <a:ea typeface="Calibri"/>
                          <a:cs typeface="B Nazanin" pitchFamily="2" charset="-78"/>
                        </a:rPr>
                        <a:t>؟</a:t>
                      </a:r>
                      <a:endParaRPr lang="en-US" sz="18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800" b="1">
                          <a:latin typeface="Calibri"/>
                          <a:ea typeface="Calibri"/>
                          <a:cs typeface="B Nazanin"/>
                        </a:rPr>
                        <a:t>5 سال</a:t>
                      </a:r>
                      <a:endParaRPr lang="en-US" sz="180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800" b="1" dirty="0" smtClean="0">
                          <a:latin typeface="Calibri"/>
                          <a:ea typeface="Calibri"/>
                          <a:cs typeface="B Nazanin"/>
                        </a:rPr>
                        <a:t>پرونده هاي </a:t>
                      </a:r>
                      <a:r>
                        <a:rPr lang="ar-SA" sz="1800" b="1" dirty="0" smtClean="0">
                          <a:latin typeface="Calibri"/>
                          <a:ea typeface="Calibri"/>
                          <a:cs typeface="B Nazanin"/>
                        </a:rPr>
                        <a:t>اورژانسي </a:t>
                      </a:r>
                      <a:r>
                        <a:rPr lang="ar-SA" sz="1800" b="1" dirty="0">
                          <a:latin typeface="Calibri"/>
                          <a:ea typeface="Calibri"/>
                          <a:cs typeface="B Nazanin"/>
                        </a:rPr>
                        <a:t>سرپايي موارد خاص </a:t>
                      </a:r>
                      <a:r>
                        <a:rPr lang="ar-SA" sz="1800" b="1" dirty="0" smtClean="0">
                          <a:latin typeface="Calibri"/>
                          <a:ea typeface="Calibri"/>
                          <a:cs typeface="B Nazanin"/>
                        </a:rPr>
                        <a:t>قانوني</a:t>
                      </a:r>
                      <a:r>
                        <a:rPr lang="fa-IR" sz="1800" b="1" dirty="0" smtClean="0">
                          <a:latin typeface="Calibri"/>
                          <a:ea typeface="Calibri"/>
                          <a:cs typeface="B Nazanin"/>
                        </a:rPr>
                        <a:t> </a:t>
                      </a:r>
                      <a:r>
                        <a:rPr lang="fa-IR" sz="1800" b="1" dirty="0" smtClean="0">
                          <a:latin typeface="Calibri"/>
                          <a:ea typeface="Calibri"/>
                          <a:cs typeface="B Nazanin"/>
                          <a:hlinkClick r:id="rId3" action="ppaction://hlinkfile"/>
                        </a:rPr>
                        <a:t>#</a:t>
                      </a:r>
                      <a:r>
                        <a:rPr lang="fa-IR" sz="1800" b="1" dirty="0" smtClean="0">
                          <a:latin typeface="Calibri"/>
                          <a:ea typeface="Calibri"/>
                          <a:cs typeface="B Nazanin"/>
                        </a:rPr>
                        <a:t> </a:t>
                      </a:r>
                      <a:r>
                        <a:rPr lang="fa-IR" sz="1800" b="1" dirty="0" smtClean="0">
                          <a:latin typeface="Calibri"/>
                          <a:ea typeface="Calibri"/>
                          <a:cs typeface="B Nazanin"/>
                          <a:hlinkClick r:id="rId4" action="ppaction://hlinkfile"/>
                        </a:rPr>
                        <a:t>#</a:t>
                      </a:r>
                      <a:endParaRPr lang="en-US" sz="180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r h="865633">
                <a:tc>
                  <a:txBody>
                    <a:bodyPr/>
                    <a:lstStyle/>
                    <a:p>
                      <a:pPr algn="ctr" rtl="1">
                        <a:lnSpc>
                          <a:spcPct val="115000"/>
                        </a:lnSpc>
                        <a:spcAft>
                          <a:spcPts val="0"/>
                        </a:spcAft>
                      </a:pPr>
                      <a:r>
                        <a:rPr lang="fa-IR" sz="1800" b="1" dirty="0" smtClean="0">
                          <a:latin typeface="Calibri"/>
                          <a:ea typeface="Calibri"/>
                          <a:cs typeface="B Nazanin" pitchFamily="2" charset="-78"/>
                        </a:rPr>
                        <a:t>5</a:t>
                      </a:r>
                      <a:endParaRPr lang="en-US" sz="1800" b="1" dirty="0">
                        <a:latin typeface="Calibri"/>
                        <a:ea typeface="Calibri"/>
                        <a:cs typeface="B Nazanin"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800" b="1" dirty="0" smtClean="0">
                          <a:latin typeface="Calibri"/>
                          <a:ea typeface="Calibri"/>
                          <a:cs typeface="B Nazanin" pitchFamily="2" charset="-78"/>
                        </a:rPr>
                        <a:t>؟</a:t>
                      </a:r>
                      <a:endParaRPr lang="en-US" sz="1800" b="1" dirty="0">
                        <a:latin typeface="Calibri"/>
                        <a:ea typeface="Calibri"/>
                        <a:cs typeface="B Nazanin"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r-SA" sz="1800" b="1" dirty="0">
                          <a:latin typeface="Calibri"/>
                          <a:ea typeface="Calibri"/>
                          <a:cs typeface="B Nazanin"/>
                        </a:rPr>
                        <a:t>3 سال</a:t>
                      </a:r>
                      <a:endParaRPr lang="en-US" sz="180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a-IR" sz="1800" b="1" dirty="0" smtClean="0">
                          <a:latin typeface="Calibri"/>
                          <a:ea typeface="Calibri"/>
                          <a:cs typeface="B Nazanin"/>
                        </a:rPr>
                        <a:t> پرونده هاي سرپايي </a:t>
                      </a:r>
                      <a:r>
                        <a:rPr lang="ar-SA" sz="1800" b="1" dirty="0" smtClean="0">
                          <a:latin typeface="Calibri"/>
                          <a:ea typeface="Calibri"/>
                          <a:cs typeface="B Nazanin"/>
                        </a:rPr>
                        <a:t>درمانگاه</a:t>
                      </a:r>
                      <a:r>
                        <a:rPr lang="fa-IR" sz="1800" b="1" dirty="0" smtClean="0">
                          <a:latin typeface="Calibri"/>
                          <a:ea typeface="Calibri"/>
                          <a:cs typeface="B Nazanin"/>
                        </a:rPr>
                        <a:t> ها</a:t>
                      </a:r>
                      <a:r>
                        <a:rPr lang="ar-SA" sz="1800" b="1" dirty="0" smtClean="0">
                          <a:latin typeface="Calibri"/>
                          <a:ea typeface="Calibri"/>
                          <a:cs typeface="B Nazanin"/>
                        </a:rPr>
                        <a:t>ي </a:t>
                      </a:r>
                      <a:r>
                        <a:rPr lang="ar-SA" sz="1800" b="1" dirty="0">
                          <a:latin typeface="Calibri"/>
                          <a:ea typeface="Calibri"/>
                          <a:cs typeface="B Nazanin"/>
                        </a:rPr>
                        <a:t>زير مجموعه بيمارستان</a:t>
                      </a:r>
                      <a:endParaRPr lang="en-US" sz="1800" dirty="0">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r>
            </a:tbl>
          </a:graphicData>
        </a:graphic>
      </p:graphicFrame>
      <p:sp>
        <p:nvSpPr>
          <p:cNvPr id="3" name="Title 2"/>
          <p:cNvSpPr>
            <a:spLocks noGrp="1"/>
          </p:cNvSpPr>
          <p:nvPr>
            <p:ph type="title"/>
          </p:nvPr>
        </p:nvSpPr>
        <p:spPr/>
        <p:txBody>
          <a:bodyPr>
            <a:normAutofit/>
          </a:bodyPr>
          <a:lstStyle/>
          <a:p>
            <a:pPr algn="ctr"/>
            <a:r>
              <a:rPr lang="fa-IR" sz="2800" dirty="0" smtClean="0">
                <a:solidFill>
                  <a:srgbClr val="FF0000"/>
                </a:solidFill>
                <a:hlinkClick r:id="rId5" action="ppaction://hlinkfile"/>
              </a:rPr>
              <a:t>جدول</a:t>
            </a:r>
            <a:r>
              <a:rPr lang="fa-IR" sz="2800" dirty="0" smtClean="0">
                <a:solidFill>
                  <a:srgbClr val="FF0000"/>
                </a:solidFill>
              </a:rPr>
              <a:t> نگهداري پرونده </a:t>
            </a:r>
            <a:r>
              <a:rPr lang="fa-IR" sz="2800" dirty="0" err="1" smtClean="0">
                <a:solidFill>
                  <a:srgbClr val="FF0000"/>
                </a:solidFill>
              </a:rPr>
              <a:t>بيماران</a:t>
            </a:r>
            <a:r>
              <a:rPr lang="fa-IR" sz="2800" dirty="0" smtClean="0">
                <a:solidFill>
                  <a:srgbClr val="FF0000"/>
                </a:solidFill>
              </a:rPr>
              <a:t> سرپایی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57232"/>
          <a:ext cx="8229600" cy="5909320"/>
        </p:xfrm>
        <a:graphic>
          <a:graphicData uri="http://schemas.openxmlformats.org/drawingml/2006/table">
            <a:tbl>
              <a:tblPr rtl="1" firstRow="1" bandRow="1">
                <a:tableStyleId>{5C22544A-7EE6-4342-B048-85BDC9FD1C3A}</a:tableStyleId>
              </a:tblPr>
              <a:tblGrid>
                <a:gridCol w="1056768"/>
                <a:gridCol w="1382172"/>
                <a:gridCol w="1547802"/>
                <a:gridCol w="2414042"/>
                <a:gridCol w="1828816"/>
              </a:tblGrid>
              <a:tr h="899861">
                <a:tc>
                  <a:txBody>
                    <a:bodyPr/>
                    <a:lstStyle/>
                    <a:p>
                      <a:pPr rtl="1"/>
                      <a:endParaRPr lang="fa-IR" sz="3200" dirty="0"/>
                    </a:p>
                  </a:txBody>
                  <a:tcPr/>
                </a:tc>
                <a:tc>
                  <a:txBody>
                    <a:bodyPr/>
                    <a:lstStyle/>
                    <a:p>
                      <a:pPr rtl="1"/>
                      <a:r>
                        <a:rPr kumimoji="0" lang="ar-SA" sz="3200" b="1" kern="1200" dirty="0" smtClean="0">
                          <a:solidFill>
                            <a:schemeClr val="lt1"/>
                          </a:solidFill>
                          <a:latin typeface="+mn-lt"/>
                          <a:ea typeface="+mn-ea"/>
                          <a:cs typeface="+mn-cs"/>
                        </a:rPr>
                        <a:t>امریکا</a:t>
                      </a:r>
                      <a:endParaRPr lang="fa-IR" sz="3200" dirty="0"/>
                    </a:p>
                  </a:txBody>
                  <a:tcPr/>
                </a:tc>
                <a:tc>
                  <a:txBody>
                    <a:bodyPr/>
                    <a:lstStyle/>
                    <a:p>
                      <a:pPr rtl="1"/>
                      <a:r>
                        <a:rPr kumimoji="0" lang="ar-SA" sz="3200" b="1" kern="1200" dirty="0" smtClean="0">
                          <a:solidFill>
                            <a:schemeClr val="lt1"/>
                          </a:solidFill>
                          <a:latin typeface="+mn-lt"/>
                          <a:ea typeface="+mn-ea"/>
                          <a:cs typeface="+mn-cs"/>
                        </a:rPr>
                        <a:t>انگلیس</a:t>
                      </a:r>
                      <a:endParaRPr lang="fa-IR" sz="3200" dirty="0"/>
                    </a:p>
                  </a:txBody>
                  <a:tcPr/>
                </a:tc>
                <a:tc>
                  <a:txBody>
                    <a:bodyPr/>
                    <a:lstStyle/>
                    <a:p>
                      <a:pPr rtl="1"/>
                      <a:r>
                        <a:rPr kumimoji="0" lang="ar-SA" sz="3200" b="1" kern="1200" dirty="0" smtClean="0">
                          <a:solidFill>
                            <a:schemeClr val="lt1"/>
                          </a:solidFill>
                          <a:latin typeface="+mn-lt"/>
                          <a:ea typeface="+mn-ea"/>
                          <a:cs typeface="+mn-cs"/>
                        </a:rPr>
                        <a:t>استرالیا</a:t>
                      </a:r>
                      <a:endParaRPr lang="fa-IR" sz="3200" dirty="0"/>
                    </a:p>
                  </a:txBody>
                  <a:tcPr/>
                </a:tc>
                <a:tc>
                  <a:txBody>
                    <a:bodyPr/>
                    <a:lstStyle/>
                    <a:p>
                      <a:pPr rtl="1"/>
                      <a:r>
                        <a:rPr kumimoji="0" lang="ar-SA" sz="3200" b="1" kern="1200" dirty="0" smtClean="0">
                          <a:solidFill>
                            <a:schemeClr val="lt1"/>
                          </a:solidFill>
                          <a:latin typeface="+mn-lt"/>
                          <a:ea typeface="+mn-ea"/>
                          <a:cs typeface="+mn-cs"/>
                        </a:rPr>
                        <a:t>ایران</a:t>
                      </a:r>
                      <a:endParaRPr lang="fa-IR" sz="3200" dirty="0"/>
                    </a:p>
                  </a:txBody>
                  <a:tcPr/>
                </a:tc>
              </a:tr>
              <a:tr h="5009459">
                <a:tc>
                  <a:txBody>
                    <a:bodyPr/>
                    <a:lstStyle/>
                    <a:p>
                      <a:pPr algn="ctr" rtl="1"/>
                      <a:r>
                        <a:rPr kumimoji="0" lang="ar-SA" sz="1800" b="1" kern="1200" dirty="0" smtClean="0">
                          <a:solidFill>
                            <a:schemeClr val="dk1"/>
                          </a:solidFill>
                          <a:latin typeface="+mn-lt"/>
                          <a:ea typeface="+mn-ea"/>
                          <a:cs typeface="B Nazanin" pitchFamily="2" charset="-78"/>
                        </a:rPr>
                        <a:t>مدارک بیماران سرپایی و اورژانسی</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هم مدارک بیماران سرپایی و هم اورژانس:</a:t>
                      </a:r>
                      <a:endParaRPr kumimoji="0" lang="en-US" sz="1800" kern="1200" dirty="0" smtClean="0">
                        <a:solidFill>
                          <a:schemeClr val="dk1"/>
                        </a:solidFill>
                        <a:latin typeface="+mn-lt"/>
                        <a:ea typeface="+mn-ea"/>
                        <a:cs typeface="B Nazanin" pitchFamily="2" charset="-78"/>
                      </a:endParaRPr>
                    </a:p>
                    <a:p>
                      <a:pPr algn="ctr"/>
                      <a:r>
                        <a:rPr kumimoji="0" lang="ar-SA" sz="1800" kern="1200" dirty="0" smtClean="0">
                          <a:solidFill>
                            <a:schemeClr val="dk1"/>
                          </a:solidFill>
                          <a:latin typeface="+mn-lt"/>
                          <a:ea typeface="+mn-ea"/>
                          <a:cs typeface="B Nazanin" pitchFamily="2" charset="-78"/>
                        </a:rPr>
                        <a:t> نگهداری مطابق با پرونده های بیماران بستری</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هم مدارک بیماران سرپایی و هم اورژانس:</a:t>
                      </a:r>
                      <a:r>
                        <a:rPr kumimoji="0" lang="fa-IR" sz="1800" kern="1200" baseline="0" dirty="0" smtClean="0">
                          <a:solidFill>
                            <a:schemeClr val="dk1"/>
                          </a:solidFill>
                          <a:latin typeface="+mn-lt"/>
                          <a:ea typeface="+mn-ea"/>
                          <a:cs typeface="B Nazanin" pitchFamily="2" charset="-78"/>
                        </a:rPr>
                        <a:t> </a:t>
                      </a:r>
                      <a:r>
                        <a:rPr kumimoji="0" lang="ar-SA" sz="1800" kern="1200" dirty="0" smtClean="0">
                          <a:solidFill>
                            <a:schemeClr val="dk1"/>
                          </a:solidFill>
                          <a:latin typeface="+mn-lt"/>
                          <a:ea typeface="+mn-ea"/>
                          <a:cs typeface="B Nazanin" pitchFamily="2" charset="-78"/>
                        </a:rPr>
                        <a:t>نگهداری مطابق با پرونده های بیماران بستری(8 سال) </a:t>
                      </a:r>
                      <a:endParaRPr kumimoji="0" lang="en-US" sz="1800" kern="1200" dirty="0" smtClean="0">
                        <a:solidFill>
                          <a:schemeClr val="dk1"/>
                        </a:solidFill>
                        <a:latin typeface="+mn-lt"/>
                        <a:ea typeface="+mn-ea"/>
                        <a:cs typeface="B Nazanin" pitchFamily="2" charset="-78"/>
                      </a:endParaRPr>
                    </a:p>
                    <a:p>
                      <a:pPr algn="ctr"/>
                      <a:r>
                        <a:rPr kumimoji="0" lang="ar-SA" sz="1800" kern="1200" dirty="0" smtClean="0">
                          <a:solidFill>
                            <a:schemeClr val="dk1"/>
                          </a:solidFill>
                          <a:latin typeface="+mn-lt"/>
                          <a:ea typeface="+mn-ea"/>
                          <a:cs typeface="B Nazanin" pitchFamily="2" charset="-78"/>
                        </a:rPr>
                        <a:t>- </a:t>
                      </a:r>
                      <a:r>
                        <a:rPr kumimoji="0" lang="fa-IR" sz="1800" kern="1200" dirty="0" smtClean="0">
                          <a:solidFill>
                            <a:schemeClr val="dk1"/>
                          </a:solidFill>
                          <a:latin typeface="+mn-lt"/>
                          <a:ea typeface="+mn-ea"/>
                          <a:cs typeface="B Nazanin" pitchFamily="2" charset="-78"/>
                        </a:rPr>
                        <a:t>و</a:t>
                      </a:r>
                      <a:r>
                        <a:rPr kumimoji="0" lang="ar-SA" sz="1800" kern="1200" dirty="0" smtClean="0">
                          <a:solidFill>
                            <a:schemeClr val="dk1"/>
                          </a:solidFill>
                          <a:latin typeface="+mn-lt"/>
                          <a:ea typeface="+mn-ea"/>
                          <a:cs typeface="B Nazanin" pitchFamily="2" charset="-78"/>
                        </a:rPr>
                        <a:t> متناسب با بیمار/ تخصص، برای مثال مدارک سرپایی یا اورژانس کودکان باید مطابق با دوره نگهداری مدارک کودکان نگهداری شود.</a:t>
                      </a:r>
                      <a:endParaRPr lang="fa-IR" dirty="0">
                        <a:cs typeface="B Nazanin" pitchFamily="2" charset="-78"/>
                      </a:endParaRPr>
                    </a:p>
                  </a:txBody>
                  <a:tcPr anchor="ctr"/>
                </a:tc>
                <a:tc>
                  <a:txBody>
                    <a:bodyPr/>
                    <a:lstStyle/>
                    <a:p>
                      <a:pPr algn="ctr" rtl="1">
                        <a:buFont typeface="Arial" pitchFamily="34" charset="0"/>
                        <a:buChar char="•"/>
                      </a:pPr>
                      <a:r>
                        <a:rPr kumimoji="0" lang="ar-SA" sz="1800" kern="1200" dirty="0" smtClean="0">
                          <a:solidFill>
                            <a:schemeClr val="dk1"/>
                          </a:solidFill>
                          <a:latin typeface="+mn-lt"/>
                          <a:ea typeface="+mn-ea"/>
                          <a:cs typeface="B Nazanin" pitchFamily="2" charset="-78"/>
                        </a:rPr>
                        <a:t>هم مدارک بیماران سرپایی و هم اورژانس:پیشنهاد خدمات بهداشتی استرالیا: 7 سال بعد از آخرین مراجعه</a:t>
                      </a:r>
                      <a:endParaRPr kumimoji="0" lang="en-US" sz="1800" kern="1200" dirty="0" smtClean="0">
                        <a:solidFill>
                          <a:schemeClr val="dk1"/>
                        </a:solidFill>
                        <a:latin typeface="+mn-lt"/>
                        <a:ea typeface="+mn-ea"/>
                        <a:cs typeface="B Nazanin" pitchFamily="2" charset="-78"/>
                      </a:endParaRPr>
                    </a:p>
                    <a:p>
                      <a:pPr algn="ctr" rtl="1">
                        <a:buFont typeface="Arial" pitchFamily="34" charset="0"/>
                        <a:buChar char="•"/>
                      </a:pPr>
                      <a:r>
                        <a:rPr kumimoji="0" lang="ar-SA" sz="1800" kern="1200" dirty="0" smtClean="0">
                          <a:solidFill>
                            <a:schemeClr val="dk1"/>
                          </a:solidFill>
                          <a:latin typeface="+mn-lt"/>
                          <a:ea typeface="+mn-ea"/>
                          <a:cs typeface="B Nazanin" pitchFamily="2" charset="-78"/>
                        </a:rPr>
                        <a:t>- ایالت نیو سات ولز: 7 سال بعد از آخرین حضور ، یا تا وقتی که بیمار به سن 25 سالگی برسد ، هرکدام که طولانی تر است .</a:t>
                      </a:r>
                      <a:endParaRPr kumimoji="0" lang="en-US" sz="1800" kern="1200" dirty="0" smtClean="0">
                        <a:solidFill>
                          <a:schemeClr val="dk1"/>
                        </a:solidFill>
                        <a:latin typeface="+mn-lt"/>
                        <a:ea typeface="+mn-ea"/>
                        <a:cs typeface="B Nazanin" pitchFamily="2" charset="-78"/>
                      </a:endParaRPr>
                    </a:p>
                    <a:p>
                      <a:pPr algn="ctr">
                        <a:buFont typeface="Arial" pitchFamily="34" charset="0"/>
                        <a:buChar char="•"/>
                      </a:pPr>
                      <a:r>
                        <a:rPr kumimoji="0" lang="fa-IR" sz="1800" kern="1200" dirty="0" smtClean="0">
                          <a:solidFill>
                            <a:schemeClr val="dk1"/>
                          </a:solidFill>
                          <a:latin typeface="+mn-lt"/>
                          <a:ea typeface="+mn-ea"/>
                          <a:cs typeface="B Nazanin" pitchFamily="2" charset="-78"/>
                        </a:rPr>
                        <a:t>- ایالت استرالیای غربی: 15  سال بعد از آخرین مراجعه (در صورتیکه بیمار به سن 25 سالگی رسیده باشد)</a:t>
                      </a:r>
                      <a:endParaRPr lang="fa-IR" dirty="0">
                        <a:cs typeface="B Nazanin" pitchFamily="2" charset="-78"/>
                      </a:endParaRPr>
                    </a:p>
                  </a:txBody>
                  <a:tcPr anchor="ctr"/>
                </a:tc>
                <a:tc>
                  <a:txBody>
                    <a:bodyPr/>
                    <a:lstStyle/>
                    <a:p>
                      <a:pPr algn="ctr" rtl="1"/>
                      <a:r>
                        <a:rPr kumimoji="0" lang="ar-SA" sz="1800" kern="1200" dirty="0" smtClean="0">
                          <a:solidFill>
                            <a:schemeClr val="dk1"/>
                          </a:solidFill>
                          <a:latin typeface="+mn-lt"/>
                          <a:ea typeface="+mn-ea"/>
                          <a:cs typeface="B Nazanin" pitchFamily="2" charset="-78"/>
                        </a:rPr>
                        <a:t>مدارک بیماران سرپایی درمانگاه: </a:t>
                      </a:r>
                      <a:r>
                        <a:rPr kumimoji="0" lang="fa-IR" sz="1800" kern="1200" dirty="0" smtClean="0">
                          <a:solidFill>
                            <a:schemeClr val="dk1"/>
                          </a:solidFill>
                          <a:latin typeface="+mn-lt"/>
                          <a:ea typeface="+mn-ea"/>
                          <a:cs typeface="B Nazanin" pitchFamily="2" charset="-78"/>
                        </a:rPr>
                        <a:t>3 </a:t>
                      </a:r>
                      <a:r>
                        <a:rPr kumimoji="0" lang="ar-SA" sz="1800" kern="1200" dirty="0" smtClean="0">
                          <a:solidFill>
                            <a:schemeClr val="dk1"/>
                          </a:solidFill>
                          <a:latin typeface="+mn-lt"/>
                          <a:ea typeface="+mn-ea"/>
                          <a:cs typeface="B Nazanin" pitchFamily="2" charset="-78"/>
                        </a:rPr>
                        <a:t>سال پس از آخرین مراجعه</a:t>
                      </a:r>
                      <a:endParaRPr kumimoji="0" lang="en-US" sz="1800" kern="1200" dirty="0" smtClean="0">
                        <a:solidFill>
                          <a:schemeClr val="dk1"/>
                        </a:solidFill>
                        <a:latin typeface="+mn-lt"/>
                        <a:ea typeface="+mn-ea"/>
                        <a:cs typeface="B Nazanin" pitchFamily="2" charset="-78"/>
                      </a:endParaRPr>
                    </a:p>
                    <a:p>
                      <a:pPr algn="ctr" rtl="1"/>
                      <a:r>
                        <a:rPr kumimoji="0" lang="fa-IR" sz="1800" kern="1200" dirty="0" smtClean="0">
                          <a:solidFill>
                            <a:schemeClr val="dk1"/>
                          </a:solidFill>
                          <a:latin typeface="+mn-lt"/>
                          <a:ea typeface="+mn-ea"/>
                          <a:cs typeface="B Nazanin" pitchFamily="2" charset="-78"/>
                        </a:rPr>
                        <a:t>و</a:t>
                      </a:r>
                      <a:endParaRPr kumimoji="0" lang="en-US" sz="1800" kern="1200" dirty="0" smtClean="0">
                        <a:solidFill>
                          <a:schemeClr val="dk1"/>
                        </a:solidFill>
                        <a:latin typeface="+mn-lt"/>
                        <a:ea typeface="+mn-ea"/>
                        <a:cs typeface="B Nazanin" pitchFamily="2" charset="-78"/>
                      </a:endParaRPr>
                    </a:p>
                    <a:p>
                      <a:pPr algn="ctr">
                        <a:buFont typeface="Arial" pitchFamily="34" charset="0"/>
                        <a:buChar char="•"/>
                      </a:pPr>
                      <a:r>
                        <a:rPr kumimoji="0" lang="fa-IR" sz="1800" kern="1200" dirty="0" smtClean="0">
                          <a:solidFill>
                            <a:schemeClr val="dk1"/>
                          </a:solidFill>
                          <a:latin typeface="+mn-lt"/>
                          <a:ea typeface="+mn-ea"/>
                          <a:cs typeface="B Nazanin" pitchFamily="2" charset="-78"/>
                        </a:rPr>
                        <a:t>مدارک بیماران عادي اورژانس:</a:t>
                      </a:r>
                      <a:r>
                        <a:rPr kumimoji="0" lang="ar-SA" sz="1800" kern="1200" dirty="0" smtClean="0">
                          <a:solidFill>
                            <a:schemeClr val="dk1"/>
                          </a:solidFill>
                          <a:latin typeface="+mn-lt"/>
                          <a:ea typeface="+mn-ea"/>
                          <a:cs typeface="B Nazanin" pitchFamily="2" charset="-78"/>
                        </a:rPr>
                        <a:t> 3 سال </a:t>
                      </a:r>
                      <a:endParaRPr kumimoji="0" lang="fa-IR" sz="1800" kern="1200" dirty="0" smtClean="0">
                        <a:solidFill>
                          <a:schemeClr val="dk1"/>
                        </a:solidFill>
                        <a:latin typeface="+mn-lt"/>
                        <a:ea typeface="+mn-ea"/>
                        <a:cs typeface="B Nazanin" pitchFamily="2" charset="-78"/>
                      </a:endParaRPr>
                    </a:p>
                    <a:p>
                      <a:pPr algn="ctr">
                        <a:buFont typeface="Arial" pitchFamily="34" charset="0"/>
                        <a:buChar char="•"/>
                      </a:pPr>
                      <a:r>
                        <a:rPr kumimoji="0" lang="fa-IR" sz="1800" kern="1200" dirty="0" smtClean="0">
                          <a:solidFill>
                            <a:schemeClr val="dk1"/>
                          </a:solidFill>
                          <a:latin typeface="+mn-lt"/>
                          <a:ea typeface="+mn-ea"/>
                          <a:cs typeface="B Nazanin" pitchFamily="2" charset="-78"/>
                        </a:rPr>
                        <a:t>سرپايي اورژانس مسئله دار 5 سال </a:t>
                      </a:r>
                    </a:p>
                    <a:p>
                      <a:pPr algn="ctr">
                        <a:buFont typeface="Arial" pitchFamily="34" charset="0"/>
                        <a:buChar char="•"/>
                      </a:pPr>
                      <a:r>
                        <a:rPr kumimoji="0" lang="fa-IR" sz="1800" kern="1200" dirty="0" smtClean="0">
                          <a:solidFill>
                            <a:schemeClr val="dk1"/>
                          </a:solidFill>
                          <a:latin typeface="+mn-lt"/>
                          <a:ea typeface="+mn-ea"/>
                          <a:cs typeface="B Nazanin" pitchFamily="2" charset="-78"/>
                        </a:rPr>
                        <a:t>بستري تحت نظر اورژانس مسئله دار (</a:t>
                      </a:r>
                      <a:r>
                        <a:rPr kumimoji="0" lang="ar-SA" sz="1800" kern="1200" dirty="0" smtClean="0">
                          <a:solidFill>
                            <a:schemeClr val="dk1"/>
                          </a:solidFill>
                          <a:latin typeface="+mn-lt"/>
                          <a:ea typeface="+mn-ea"/>
                          <a:cs typeface="B Nazanin" pitchFamily="2" charset="-78"/>
                        </a:rPr>
                        <a:t>موارد ضرب و جرح، تصادفات، خودکشی و سایر موارد قانونی همان 15 سال</a:t>
                      </a:r>
                      <a:r>
                        <a:rPr kumimoji="0" lang="fa-IR" sz="1800" kern="1200" dirty="0" smtClean="0">
                          <a:solidFill>
                            <a:schemeClr val="dk1"/>
                          </a:solidFill>
                          <a:latin typeface="+mn-lt"/>
                          <a:ea typeface="+mn-ea"/>
                          <a:cs typeface="B Nazanin" pitchFamily="2" charset="-78"/>
                        </a:rPr>
                        <a:t>)</a:t>
                      </a:r>
                      <a:r>
                        <a:rPr kumimoji="0" lang="ar-SA" sz="1800" kern="1200" dirty="0" smtClean="0">
                          <a:solidFill>
                            <a:schemeClr val="dk1"/>
                          </a:solidFill>
                          <a:latin typeface="+mn-lt"/>
                          <a:ea typeface="+mn-ea"/>
                          <a:cs typeface="B Nazanin" pitchFamily="2" charset="-78"/>
                        </a:rPr>
                        <a:t>(مطابق نامه وزارتی)</a:t>
                      </a:r>
                      <a:endParaRPr lang="fa-IR" dirty="0">
                        <a:cs typeface="B Nazanin" pitchFamily="2" charset="-78"/>
                      </a:endParaRPr>
                    </a:p>
                  </a:txBody>
                  <a:tcPr anchor="ctr"/>
                </a:tc>
              </a:tr>
            </a:tbl>
          </a:graphicData>
        </a:graphic>
      </p:graphicFrame>
      <p:sp>
        <p:nvSpPr>
          <p:cNvPr id="3" name="Title 2"/>
          <p:cNvSpPr>
            <a:spLocks noGrp="1"/>
          </p:cNvSpPr>
          <p:nvPr>
            <p:ph type="title"/>
          </p:nvPr>
        </p:nvSpPr>
        <p:spPr>
          <a:xfrm>
            <a:off x="457200" y="274638"/>
            <a:ext cx="8229600" cy="511156"/>
          </a:xfrm>
        </p:spPr>
        <p:txBody>
          <a:bodyPr>
            <a:normAutofit fontScale="90000"/>
          </a:bodyPr>
          <a:lstStyle/>
          <a:p>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lnSpc>
                <a:spcPct val="150000"/>
              </a:lnSpc>
            </a:pPr>
            <a:r>
              <a:rPr lang="fa-IR" dirty="0" smtClean="0">
                <a:cs typeface="B Nazanin" pitchFamily="2" charset="-78"/>
              </a:rPr>
              <a:t>با توجه به ماهیت و ارزش قانونی و درمانی مدارک مربوط به جراحی های سرپایی ، و با توجه به اینکه در هیچکدام از کشورهای مورد مطالعه مدت نگهداری آنها کمتر ا ز 7 سال نمیباشد و تقریبا ارزشی معادل با پرونده های بستری برای آنها قائل شده اند، پیشنهاد میگردد در تعیین مدت نگهداری پرونده های سرپایی (هم درمانگاهی و هم جراحی ها و اقدامات سرپایی) تجدید نظر صورت گیرد و </a:t>
            </a:r>
            <a:r>
              <a:rPr lang="fa-IR" b="1" dirty="0" smtClean="0">
                <a:solidFill>
                  <a:srgbClr val="FF0000"/>
                </a:solidFill>
                <a:cs typeface="B Nazanin" pitchFamily="2" charset="-78"/>
              </a:rPr>
              <a:t>دوره نگهداری طولانی تری </a:t>
            </a:r>
            <a:r>
              <a:rPr lang="fa-IR" dirty="0" smtClean="0">
                <a:cs typeface="B Nazanin" pitchFamily="2" charset="-78"/>
              </a:rPr>
              <a:t>برای آنها اتخاذ شود.</a:t>
            </a:r>
            <a:endParaRPr lang="en-US" dirty="0" smtClean="0">
              <a:cs typeface="B Nazanin" pitchFamily="2" charset="-78"/>
            </a:endParaRPr>
          </a:p>
          <a:p>
            <a:endParaRPr lang="fa-IR" dirty="0"/>
          </a:p>
        </p:txBody>
      </p:sp>
      <p:sp>
        <p:nvSpPr>
          <p:cNvPr id="3" name="Title 2"/>
          <p:cNvSpPr>
            <a:spLocks noGrp="1"/>
          </p:cNvSpPr>
          <p:nvPr>
            <p:ph type="title"/>
          </p:nvPr>
        </p:nvSpPr>
        <p:spPr/>
        <p:txBody>
          <a:bodyPr/>
          <a:lstStyle/>
          <a:p>
            <a:pPr algn="justLow"/>
            <a:r>
              <a:rPr lang="fa-IR" dirty="0" smtClean="0"/>
              <a:t>پرونده هاي سرپايي</a:t>
            </a:r>
            <a:endParaRPr lang="fa-I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28670"/>
          <a:ext cx="8229600" cy="5929330"/>
        </p:xfrm>
        <a:graphic>
          <a:graphicData uri="http://schemas.openxmlformats.org/drawingml/2006/table">
            <a:tbl>
              <a:tblPr rtl="1" firstRow="1" bandRow="1">
                <a:tableStyleId>{5C22544A-7EE6-4342-B048-85BDC9FD1C3A}</a:tableStyleId>
              </a:tblPr>
              <a:tblGrid>
                <a:gridCol w="1056768"/>
                <a:gridCol w="1510230"/>
                <a:gridCol w="2259526"/>
                <a:gridCol w="2252118"/>
                <a:gridCol w="1150958"/>
              </a:tblGrid>
              <a:tr h="387503">
                <a:tc>
                  <a:txBody>
                    <a:bodyPr/>
                    <a:lstStyle/>
                    <a:p>
                      <a:pPr rtl="1"/>
                      <a:endParaRPr lang="fa-IR" dirty="0"/>
                    </a:p>
                  </a:txBody>
                  <a:tcPr/>
                </a:tc>
                <a:tc>
                  <a:txBody>
                    <a:bodyPr/>
                    <a:lstStyle/>
                    <a:p>
                      <a:pPr rtl="1"/>
                      <a:r>
                        <a:rPr kumimoji="0" lang="ar-SA" sz="1800" b="1" kern="1200" dirty="0" smtClean="0">
                          <a:solidFill>
                            <a:schemeClr val="lt1"/>
                          </a:solidFill>
                          <a:latin typeface="+mn-lt"/>
                          <a:ea typeface="+mn-ea"/>
                          <a:cs typeface="+mn-cs"/>
                        </a:rPr>
                        <a:t>امریکا</a:t>
                      </a:r>
                      <a:endParaRPr lang="fa-IR" dirty="0"/>
                    </a:p>
                  </a:txBody>
                  <a:tcPr/>
                </a:tc>
                <a:tc>
                  <a:txBody>
                    <a:bodyPr/>
                    <a:lstStyle/>
                    <a:p>
                      <a:pPr rtl="1"/>
                      <a:r>
                        <a:rPr kumimoji="0" lang="ar-SA" sz="1800" b="1" kern="1200" dirty="0" smtClean="0">
                          <a:solidFill>
                            <a:schemeClr val="lt1"/>
                          </a:solidFill>
                          <a:latin typeface="+mn-lt"/>
                          <a:ea typeface="+mn-ea"/>
                          <a:cs typeface="+mn-cs"/>
                        </a:rPr>
                        <a:t>انگلیس</a:t>
                      </a:r>
                      <a:endParaRPr lang="fa-IR" dirty="0"/>
                    </a:p>
                  </a:txBody>
                  <a:tcPr/>
                </a:tc>
                <a:tc>
                  <a:txBody>
                    <a:bodyPr/>
                    <a:lstStyle/>
                    <a:p>
                      <a:pPr rtl="1"/>
                      <a:r>
                        <a:rPr kumimoji="0" lang="ar-SA" sz="1800" b="1" kern="1200" dirty="0" smtClean="0">
                          <a:solidFill>
                            <a:schemeClr val="lt1"/>
                          </a:solidFill>
                          <a:latin typeface="+mn-lt"/>
                          <a:ea typeface="+mn-ea"/>
                          <a:cs typeface="+mn-cs"/>
                        </a:rPr>
                        <a:t>استرالیا</a:t>
                      </a:r>
                      <a:endParaRPr lang="fa-IR" dirty="0"/>
                    </a:p>
                  </a:txBody>
                  <a:tcPr/>
                </a:tc>
                <a:tc>
                  <a:txBody>
                    <a:bodyPr/>
                    <a:lstStyle/>
                    <a:p>
                      <a:pPr rtl="1"/>
                      <a:r>
                        <a:rPr kumimoji="0" lang="ar-SA" sz="1800" b="1" kern="1200" dirty="0" smtClean="0">
                          <a:solidFill>
                            <a:schemeClr val="lt1"/>
                          </a:solidFill>
                          <a:latin typeface="+mn-lt"/>
                          <a:ea typeface="+mn-ea"/>
                          <a:cs typeface="+mn-cs"/>
                        </a:rPr>
                        <a:t>ایران</a:t>
                      </a:r>
                      <a:endParaRPr lang="fa-IR" dirty="0"/>
                    </a:p>
                  </a:txBody>
                  <a:tcPr/>
                </a:tc>
              </a:tr>
              <a:tr h="5541827">
                <a:tc>
                  <a:txBody>
                    <a:bodyPr/>
                    <a:lstStyle/>
                    <a:p>
                      <a:pPr rtl="1"/>
                      <a:r>
                        <a:rPr kumimoji="0" lang="ar-SA" sz="1800" b="1" kern="1200" dirty="0" smtClean="0">
                          <a:solidFill>
                            <a:schemeClr val="dk1"/>
                          </a:solidFill>
                          <a:latin typeface="+mn-lt"/>
                          <a:ea typeface="+mn-ea"/>
                          <a:cs typeface="+mn-cs"/>
                        </a:rPr>
                        <a:t>فیلمهای رادیولوژی </a:t>
                      </a:r>
                      <a:endParaRPr kumimoji="0" lang="en-US" sz="1800" kern="1200" dirty="0" smtClean="0">
                        <a:solidFill>
                          <a:schemeClr val="dk1"/>
                        </a:solidFill>
                        <a:latin typeface="+mn-lt"/>
                        <a:ea typeface="+mn-ea"/>
                        <a:cs typeface="+mn-cs"/>
                      </a:endParaRPr>
                    </a:p>
                    <a:p>
                      <a:pPr rtl="1"/>
                      <a:r>
                        <a:rPr kumimoji="0" lang="fa-IR" sz="1800" b="1" kern="1200" dirty="0" smtClean="0">
                          <a:solidFill>
                            <a:schemeClr val="dk1"/>
                          </a:solidFill>
                          <a:latin typeface="+mn-lt"/>
                          <a:ea typeface="+mn-ea"/>
                          <a:cs typeface="+mn-cs"/>
                        </a:rPr>
                        <a:t> </a:t>
                      </a:r>
                      <a:endParaRPr kumimoji="0" lang="en-US" sz="1800" kern="1200" dirty="0" smtClean="0">
                        <a:solidFill>
                          <a:schemeClr val="dk1"/>
                        </a:solidFill>
                        <a:latin typeface="+mn-lt"/>
                        <a:ea typeface="+mn-ea"/>
                        <a:cs typeface="+mn-cs"/>
                      </a:endParaRPr>
                    </a:p>
                    <a:p>
                      <a:r>
                        <a:rPr kumimoji="0" lang="fa-IR" sz="1800" b="1" kern="1200" dirty="0" smtClean="0">
                          <a:solidFill>
                            <a:schemeClr val="dk1"/>
                          </a:solidFill>
                          <a:latin typeface="+mn-lt"/>
                          <a:ea typeface="+mn-ea"/>
                          <a:cs typeface="+mn-cs"/>
                        </a:rPr>
                        <a:t>شامل همه تصاویر تشخیصی</a:t>
                      </a:r>
                      <a:endParaRPr lang="fa-IR" dirty="0"/>
                    </a:p>
                  </a:txBody>
                  <a:tcPr/>
                </a:tc>
                <a:tc>
                  <a:txBody>
                    <a:bodyPr/>
                    <a:lstStyle/>
                    <a:p>
                      <a:pPr rtl="1"/>
                      <a:r>
                        <a:rPr kumimoji="0" lang="fa-IR" sz="1800" kern="1200" dirty="0" smtClean="0">
                          <a:solidFill>
                            <a:schemeClr val="dk1"/>
                          </a:solidFill>
                          <a:latin typeface="+mn-lt"/>
                          <a:ea typeface="+mn-ea"/>
                          <a:cs typeface="+mn-cs"/>
                        </a:rPr>
                        <a:t>پیشنهاد </a:t>
                      </a:r>
                      <a:r>
                        <a:rPr kumimoji="0" lang="en-US" sz="1800" kern="1200" dirty="0" smtClean="0">
                          <a:solidFill>
                            <a:schemeClr val="dk1"/>
                          </a:solidFill>
                          <a:latin typeface="+mn-lt"/>
                          <a:ea typeface="+mn-ea"/>
                          <a:cs typeface="+mn-cs"/>
                        </a:rPr>
                        <a:t>AHIMA </a:t>
                      </a:r>
                      <a:r>
                        <a:rPr kumimoji="0" lang="fa-IR" sz="1800" kern="1200" dirty="0" smtClean="0">
                          <a:solidFill>
                            <a:schemeClr val="dk1"/>
                          </a:solidFill>
                          <a:latin typeface="+mn-lt"/>
                          <a:ea typeface="+mn-ea"/>
                          <a:cs typeface="+mn-cs"/>
                        </a:rPr>
                        <a:t> : 5 سال</a:t>
                      </a:r>
                      <a:endParaRPr kumimoji="0" lang="en-US" sz="1800" kern="1200" dirty="0" smtClean="0">
                        <a:solidFill>
                          <a:schemeClr val="dk1"/>
                        </a:solidFill>
                        <a:latin typeface="+mn-lt"/>
                        <a:ea typeface="+mn-ea"/>
                        <a:cs typeface="+mn-cs"/>
                      </a:endParaRPr>
                    </a:p>
                    <a:p>
                      <a:pPr rtl="1"/>
                      <a:r>
                        <a:rPr kumimoji="0" lang="fa-IR" sz="1800" kern="1200" dirty="0" smtClean="0">
                          <a:solidFill>
                            <a:schemeClr val="dk1"/>
                          </a:solidFill>
                          <a:latin typeface="+mn-lt"/>
                          <a:ea typeface="+mn-ea"/>
                          <a:cs typeface="+mn-cs"/>
                        </a:rPr>
                        <a:t>قانون فدرال: 5 سال</a:t>
                      </a:r>
                      <a:endParaRPr kumimoji="0" lang="en-US" sz="1800" kern="1200" dirty="0" smtClean="0">
                        <a:solidFill>
                          <a:schemeClr val="dk1"/>
                        </a:solidFill>
                        <a:latin typeface="+mn-lt"/>
                        <a:ea typeface="+mn-ea"/>
                        <a:cs typeface="+mn-cs"/>
                      </a:endParaRPr>
                    </a:p>
                    <a:p>
                      <a:pPr rtl="1"/>
                      <a:r>
                        <a:rPr kumimoji="0" lang="fa-IR" sz="1800" kern="1200" dirty="0" smtClean="0">
                          <a:solidFill>
                            <a:schemeClr val="dk1"/>
                          </a:solidFill>
                          <a:latin typeface="+mn-lt"/>
                          <a:ea typeface="+mn-ea"/>
                          <a:cs typeface="+mn-cs"/>
                        </a:rPr>
                        <a:t>در ایالات مختلف از 3 تا 7 سال متفاوت است</a:t>
                      </a:r>
                      <a:endParaRPr kumimoji="0" lang="en-US" sz="1800" kern="1200" dirty="0" smtClean="0">
                        <a:solidFill>
                          <a:schemeClr val="dk1"/>
                        </a:solidFill>
                        <a:latin typeface="+mn-lt"/>
                        <a:ea typeface="+mn-ea"/>
                        <a:cs typeface="+mn-cs"/>
                      </a:endParaRPr>
                    </a:p>
                    <a:p>
                      <a:pPr rtl="1"/>
                      <a:endParaRPr lang="fa-IR" dirty="0"/>
                    </a:p>
                  </a:txBody>
                  <a:tcPr/>
                </a:tc>
                <a:tc>
                  <a:txBody>
                    <a:bodyPr/>
                    <a:lstStyle/>
                    <a:p>
                      <a:pPr rtl="1"/>
                      <a:r>
                        <a:rPr kumimoji="0" lang="ar-SA" sz="1800" kern="1200" dirty="0" smtClean="0">
                          <a:solidFill>
                            <a:schemeClr val="dk1"/>
                          </a:solidFill>
                          <a:latin typeface="+mn-lt"/>
                          <a:ea typeface="+mn-ea"/>
                          <a:cs typeface="+mn-cs"/>
                        </a:rPr>
                        <a:t>مدارک بیماران عمومی: 8 سال بعد از اختتام درمان</a:t>
                      </a:r>
                      <a:endParaRPr kumimoji="0" lang="en-US" sz="1800" kern="1200" dirty="0" smtClean="0">
                        <a:solidFill>
                          <a:schemeClr val="dk1"/>
                        </a:solidFill>
                        <a:latin typeface="+mn-lt"/>
                        <a:ea typeface="+mn-ea"/>
                        <a:cs typeface="+mn-cs"/>
                      </a:endParaRPr>
                    </a:p>
                    <a:p>
                      <a:pPr rtl="1"/>
                      <a:r>
                        <a:rPr kumimoji="0" lang="ar-SA" sz="1800" kern="1200" dirty="0" smtClean="0">
                          <a:solidFill>
                            <a:schemeClr val="dk1"/>
                          </a:solidFill>
                          <a:latin typeface="+mn-lt"/>
                          <a:ea typeface="+mn-ea"/>
                          <a:cs typeface="+mn-cs"/>
                        </a:rPr>
                        <a:t>کودکان و جوانان: تا 25 سالگی بیمار، و اگر بیمار در زمان خاتمه درمان 17 ساله بوده تا 26 سالگی ، یا تا 8 سال بعد از فوت بیمار اگر زودتر بوده است</a:t>
                      </a:r>
                      <a:endParaRPr kumimoji="0" lang="en-US" sz="1800" kern="1200" dirty="0" smtClean="0">
                        <a:solidFill>
                          <a:schemeClr val="dk1"/>
                        </a:solidFill>
                        <a:latin typeface="+mn-lt"/>
                        <a:ea typeface="+mn-ea"/>
                        <a:cs typeface="+mn-cs"/>
                      </a:endParaRPr>
                    </a:p>
                    <a:p>
                      <a:pPr rtl="1"/>
                      <a:r>
                        <a:rPr kumimoji="0" lang="ar-SA" sz="1800" kern="1200" dirty="0" smtClean="0">
                          <a:solidFill>
                            <a:schemeClr val="dk1"/>
                          </a:solidFill>
                          <a:latin typeface="+mn-lt"/>
                          <a:ea typeface="+mn-ea"/>
                          <a:cs typeface="+mn-cs"/>
                        </a:rPr>
                        <a:t>مادری: 25سال بعد از تولد یا فوت بچه</a:t>
                      </a:r>
                      <a:endParaRPr kumimoji="0" lang="en-US" sz="1800" kern="1200" dirty="0" smtClean="0">
                        <a:solidFill>
                          <a:schemeClr val="dk1"/>
                        </a:solidFill>
                        <a:latin typeface="+mn-lt"/>
                        <a:ea typeface="+mn-ea"/>
                        <a:cs typeface="+mn-cs"/>
                      </a:endParaRPr>
                    </a:p>
                    <a:p>
                      <a:pPr rtl="1"/>
                      <a:r>
                        <a:rPr kumimoji="0" lang="ar-SA" sz="1800" kern="1200" dirty="0" smtClean="0">
                          <a:solidFill>
                            <a:schemeClr val="dk1"/>
                          </a:solidFill>
                          <a:latin typeface="+mn-lt"/>
                          <a:ea typeface="+mn-ea"/>
                          <a:cs typeface="+mn-cs"/>
                        </a:rPr>
                        <a:t>پژوهشهای بالینی: 15 سال بعد از کامل شدن درمان</a:t>
                      </a:r>
                      <a:endParaRPr kumimoji="0" lang="en-US" sz="1800" kern="1200" dirty="0" smtClean="0">
                        <a:solidFill>
                          <a:schemeClr val="dk1"/>
                        </a:solidFill>
                        <a:latin typeface="+mn-lt"/>
                        <a:ea typeface="+mn-ea"/>
                        <a:cs typeface="+mn-cs"/>
                      </a:endParaRPr>
                    </a:p>
                    <a:p>
                      <a:pPr rtl="1"/>
                      <a:r>
                        <a:rPr kumimoji="0" lang="ar-SA" sz="1800" kern="1200" dirty="0" smtClean="0">
                          <a:solidFill>
                            <a:schemeClr val="dk1"/>
                          </a:solidFill>
                          <a:latin typeface="+mn-lt"/>
                          <a:ea typeface="+mn-ea"/>
                          <a:cs typeface="+mn-cs"/>
                        </a:rPr>
                        <a:t>دعاوی قضایی: 10 سال بعد از اختتام دعوی</a:t>
                      </a:r>
                      <a:endParaRPr kumimoji="0" lang="en-US" sz="1800" kern="1200" dirty="0" smtClean="0">
                        <a:solidFill>
                          <a:schemeClr val="dk1"/>
                        </a:solidFill>
                        <a:latin typeface="+mn-lt"/>
                        <a:ea typeface="+mn-ea"/>
                        <a:cs typeface="+mn-cs"/>
                      </a:endParaRPr>
                    </a:p>
                    <a:p>
                      <a:r>
                        <a:rPr kumimoji="0" lang="fa-IR" sz="1800" kern="1200" dirty="0" smtClean="0">
                          <a:solidFill>
                            <a:schemeClr val="dk1"/>
                          </a:solidFill>
                          <a:latin typeface="+mn-lt"/>
                          <a:ea typeface="+mn-ea"/>
                          <a:cs typeface="+mn-cs"/>
                        </a:rPr>
                        <a:t>س</a:t>
                      </a:r>
                      <a:r>
                        <a:rPr kumimoji="0" lang="ar-SA" sz="1800" kern="1200" dirty="0" smtClean="0">
                          <a:solidFill>
                            <a:schemeClr val="dk1"/>
                          </a:solidFill>
                          <a:latin typeface="+mn-lt"/>
                          <a:ea typeface="+mn-ea"/>
                          <a:cs typeface="+mn-cs"/>
                        </a:rPr>
                        <a:t>لامت روان: 20 سال بعد از اینکه معالجه بیشتری لازم نیست یا 8 سال بعد از مرگ</a:t>
                      </a:r>
                      <a:endParaRPr lang="fa-IR" dirty="0"/>
                    </a:p>
                  </a:txBody>
                  <a:tcPr/>
                </a:tc>
                <a:tc>
                  <a:txBody>
                    <a:bodyPr/>
                    <a:lstStyle/>
                    <a:p>
                      <a:pPr rtl="1"/>
                      <a:r>
                        <a:rPr kumimoji="0" lang="ar-SA" sz="1800" kern="1200" dirty="0" smtClean="0">
                          <a:solidFill>
                            <a:schemeClr val="dk1"/>
                          </a:solidFill>
                          <a:latin typeface="+mn-lt"/>
                          <a:ea typeface="+mn-ea"/>
                          <a:cs typeface="+mn-cs"/>
                        </a:rPr>
                        <a:t>پیشنهاد خدمات بهداشتی استرالیا: 3 سال</a:t>
                      </a:r>
                      <a:endParaRPr kumimoji="0" lang="en-US" sz="1800" kern="1200" dirty="0" smtClean="0">
                        <a:solidFill>
                          <a:schemeClr val="dk1"/>
                        </a:solidFill>
                        <a:latin typeface="+mn-lt"/>
                        <a:ea typeface="+mn-ea"/>
                        <a:cs typeface="+mn-cs"/>
                      </a:endParaRPr>
                    </a:p>
                    <a:p>
                      <a:pPr rtl="1"/>
                      <a:r>
                        <a:rPr kumimoji="0" lang="fa-IR" sz="1800" kern="1200" dirty="0" smtClean="0">
                          <a:solidFill>
                            <a:schemeClr val="dk1"/>
                          </a:solidFill>
                          <a:latin typeface="+mn-lt"/>
                          <a:ea typeface="+mn-ea"/>
                          <a:cs typeface="+mn-cs"/>
                        </a:rPr>
                        <a:t>در ایالات مختلف متفاوت است</a:t>
                      </a:r>
                      <a:endParaRPr kumimoji="0" lang="en-US" sz="1800" kern="1200" dirty="0" smtClean="0">
                        <a:solidFill>
                          <a:schemeClr val="dk1"/>
                        </a:solidFill>
                        <a:latin typeface="+mn-lt"/>
                        <a:ea typeface="+mn-ea"/>
                        <a:cs typeface="+mn-cs"/>
                      </a:endParaRPr>
                    </a:p>
                    <a:p>
                      <a:pPr rtl="1"/>
                      <a:r>
                        <a:rPr kumimoji="0" lang="ar-SA" sz="1800" kern="1200" dirty="0" smtClean="0">
                          <a:solidFill>
                            <a:schemeClr val="dk1"/>
                          </a:solidFill>
                          <a:latin typeface="+mn-lt"/>
                          <a:ea typeface="+mn-ea"/>
                          <a:cs typeface="+mn-cs"/>
                        </a:rPr>
                        <a:t>در ایالت نیو سات ولز: ارائه به بیمار یا نگهداری برای: حداقل 7 سال بعد از آخرین حضور برای اقدام تشخیصی، یا تا وقتی که بیمار به سن 25 سالگی برسد، هرکدام که طولانی تر است.</a:t>
                      </a:r>
                      <a:endParaRPr kumimoji="0" lang="en-US" sz="1800" kern="1200" dirty="0" smtClean="0">
                        <a:solidFill>
                          <a:schemeClr val="dk1"/>
                        </a:solidFill>
                        <a:latin typeface="+mn-lt"/>
                        <a:ea typeface="+mn-ea"/>
                        <a:cs typeface="+mn-cs"/>
                      </a:endParaRPr>
                    </a:p>
                    <a:p>
                      <a:pPr rtl="1"/>
                      <a:r>
                        <a:rPr kumimoji="0" lang="fa-IR" sz="1800" kern="1200" dirty="0" smtClean="0">
                          <a:solidFill>
                            <a:schemeClr val="dk1"/>
                          </a:solidFill>
                          <a:latin typeface="+mn-lt"/>
                          <a:ea typeface="+mn-ea"/>
                          <a:cs typeface="+mn-cs"/>
                        </a:rPr>
                        <a:t>ولی </a:t>
                      </a:r>
                      <a:r>
                        <a:rPr kumimoji="0" lang="ar-SA" sz="1800" kern="1200" dirty="0" smtClean="0">
                          <a:solidFill>
                            <a:schemeClr val="dk1"/>
                          </a:solidFill>
                          <a:latin typeface="+mn-lt"/>
                          <a:ea typeface="+mn-ea"/>
                          <a:cs typeface="+mn-cs"/>
                        </a:rPr>
                        <a:t>در مواردی که یافته غیر طبیعی وجود نداشته باشد و نتایج در مدارک بیمار منعکس باشد نگهداری تا وقتی که برای اهداف مدیریتی لازم است </a:t>
                      </a:r>
                      <a:endParaRPr kumimoji="0" lang="en-US" sz="1800" kern="1200" dirty="0" smtClean="0">
                        <a:solidFill>
                          <a:schemeClr val="dk1"/>
                        </a:solidFill>
                        <a:latin typeface="+mn-lt"/>
                        <a:ea typeface="+mn-ea"/>
                        <a:cs typeface="+mn-cs"/>
                      </a:endParaRPr>
                    </a:p>
                    <a:p>
                      <a:pPr rtl="1"/>
                      <a:endParaRPr lang="fa-IR" dirty="0"/>
                    </a:p>
                  </a:txBody>
                  <a:tcPr/>
                </a:tc>
                <a:tc>
                  <a:txBody>
                    <a:bodyPr/>
                    <a:lstStyle/>
                    <a:p>
                      <a:pPr rtl="1"/>
                      <a:r>
                        <a:rPr kumimoji="0" lang="ar-SA" sz="1800" kern="1200" dirty="0" smtClean="0">
                          <a:solidFill>
                            <a:schemeClr val="dk1"/>
                          </a:solidFill>
                          <a:latin typeface="+mn-lt"/>
                          <a:ea typeface="+mn-ea"/>
                          <a:cs typeface="+mn-cs"/>
                        </a:rPr>
                        <a:t>فیلمهای عادی: 10 سال</a:t>
                      </a:r>
                      <a:endParaRPr kumimoji="0" lang="en-US" sz="1800" kern="1200" dirty="0" smtClean="0">
                        <a:solidFill>
                          <a:schemeClr val="dk1"/>
                        </a:solidFill>
                        <a:latin typeface="+mn-lt"/>
                        <a:ea typeface="+mn-ea"/>
                        <a:cs typeface="+mn-cs"/>
                      </a:endParaRPr>
                    </a:p>
                    <a:p>
                      <a:r>
                        <a:rPr kumimoji="0" lang="ar-SA" sz="1800" kern="1200" dirty="0" smtClean="0">
                          <a:solidFill>
                            <a:schemeClr val="dk1"/>
                          </a:solidFill>
                          <a:latin typeface="+mn-lt"/>
                          <a:ea typeface="+mn-ea"/>
                          <a:cs typeface="+mn-cs"/>
                        </a:rPr>
                        <a:t>فیلمهای آموزشی: 15 سال (در ایران اشاره ای به سایر تصاویر تشخیصی نشده است)</a:t>
                      </a:r>
                      <a:endParaRPr lang="fa-IR" dirty="0"/>
                    </a:p>
                  </a:txBody>
                  <a:tcPr/>
                </a:tc>
              </a:tr>
            </a:tbl>
          </a:graphicData>
        </a:graphic>
      </p:graphicFrame>
      <p:sp>
        <p:nvSpPr>
          <p:cNvPr id="3" name="Title 2"/>
          <p:cNvSpPr>
            <a:spLocks noGrp="1"/>
          </p:cNvSpPr>
          <p:nvPr>
            <p:ph type="title"/>
          </p:nvPr>
        </p:nvSpPr>
        <p:spPr>
          <a:xfrm>
            <a:off x="457200" y="274638"/>
            <a:ext cx="8229600" cy="439718"/>
          </a:xfrm>
        </p:spPr>
        <p:txBody>
          <a:bodyPr>
            <a:normAutofit fontScale="90000"/>
          </a:bodyPr>
          <a:lstStyle/>
          <a:p>
            <a:endParaRPr lang="fa-I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078480"/>
        </p:xfrm>
        <a:graphic>
          <a:graphicData uri="http://schemas.openxmlformats.org/drawingml/2006/table">
            <a:tbl>
              <a:tblPr rtl="1" firstRow="1" bandRow="1">
                <a:tableStyleId>{5C22544A-7EE6-4342-B048-85BDC9FD1C3A}</a:tableStyleId>
              </a:tblPr>
              <a:tblGrid>
                <a:gridCol w="1645920"/>
                <a:gridCol w="1645920"/>
                <a:gridCol w="1645920"/>
                <a:gridCol w="1645920"/>
                <a:gridCol w="1645920"/>
              </a:tblGrid>
              <a:tr h="370840">
                <a:tc>
                  <a:txBody>
                    <a:bodyPr/>
                    <a:lstStyle/>
                    <a:p>
                      <a:pPr rtl="1"/>
                      <a:endParaRPr lang="fa-IR" dirty="0"/>
                    </a:p>
                  </a:txBody>
                  <a:tcPr/>
                </a:tc>
                <a:tc>
                  <a:txBody>
                    <a:bodyPr/>
                    <a:lstStyle/>
                    <a:p>
                      <a:pPr rtl="1"/>
                      <a:r>
                        <a:rPr kumimoji="0" lang="ar-SA" sz="2800" b="1" kern="1200" dirty="0" smtClean="0">
                          <a:solidFill>
                            <a:schemeClr val="lt1"/>
                          </a:solidFill>
                          <a:latin typeface="+mn-lt"/>
                          <a:ea typeface="+mn-ea"/>
                          <a:cs typeface="+mn-cs"/>
                        </a:rPr>
                        <a:t>امریکا</a:t>
                      </a:r>
                      <a:endParaRPr lang="fa-IR" sz="2800" dirty="0"/>
                    </a:p>
                  </a:txBody>
                  <a:tcPr/>
                </a:tc>
                <a:tc>
                  <a:txBody>
                    <a:bodyPr/>
                    <a:lstStyle/>
                    <a:p>
                      <a:pPr rtl="1"/>
                      <a:r>
                        <a:rPr kumimoji="0" lang="ar-SA" sz="2800" b="1" kern="1200" dirty="0" smtClean="0">
                          <a:solidFill>
                            <a:schemeClr val="lt1"/>
                          </a:solidFill>
                          <a:latin typeface="+mn-lt"/>
                          <a:ea typeface="+mn-ea"/>
                          <a:cs typeface="+mn-cs"/>
                        </a:rPr>
                        <a:t>انگلیس</a:t>
                      </a:r>
                      <a:endParaRPr lang="fa-IR" sz="2800" dirty="0"/>
                    </a:p>
                  </a:txBody>
                  <a:tcPr/>
                </a:tc>
                <a:tc>
                  <a:txBody>
                    <a:bodyPr/>
                    <a:lstStyle/>
                    <a:p>
                      <a:pPr rtl="1"/>
                      <a:r>
                        <a:rPr kumimoji="0" lang="ar-SA" sz="2800" b="1" kern="1200" dirty="0" smtClean="0">
                          <a:solidFill>
                            <a:schemeClr val="lt1"/>
                          </a:solidFill>
                          <a:latin typeface="+mn-lt"/>
                          <a:ea typeface="+mn-ea"/>
                          <a:cs typeface="+mn-cs"/>
                        </a:rPr>
                        <a:t>استرالیا</a:t>
                      </a:r>
                      <a:endParaRPr lang="fa-IR" sz="2800" dirty="0"/>
                    </a:p>
                  </a:txBody>
                  <a:tcPr/>
                </a:tc>
                <a:tc>
                  <a:txBody>
                    <a:bodyPr/>
                    <a:lstStyle/>
                    <a:p>
                      <a:pPr rtl="1"/>
                      <a:r>
                        <a:rPr kumimoji="0" lang="ar-SA" sz="2800" b="1" kern="1200" dirty="0" smtClean="0">
                          <a:solidFill>
                            <a:schemeClr val="lt1"/>
                          </a:solidFill>
                          <a:latin typeface="+mn-lt"/>
                          <a:ea typeface="+mn-ea"/>
                          <a:cs typeface="+mn-cs"/>
                        </a:rPr>
                        <a:t>ایران</a:t>
                      </a:r>
                      <a:endParaRPr lang="fa-IR" sz="2800" dirty="0"/>
                    </a:p>
                  </a:txBody>
                  <a:tcPr/>
                </a:tc>
              </a:tr>
              <a:tr h="370840">
                <a:tc>
                  <a:txBody>
                    <a:bodyPr/>
                    <a:lstStyle/>
                    <a:p>
                      <a:pPr rtl="1"/>
                      <a:r>
                        <a:rPr kumimoji="0" lang="ar-SA" sz="1800" b="1" kern="1200" dirty="0" smtClean="0">
                          <a:solidFill>
                            <a:schemeClr val="dk1"/>
                          </a:solidFill>
                          <a:latin typeface="+mn-lt"/>
                          <a:ea typeface="+mn-ea"/>
                          <a:cs typeface="+mn-cs"/>
                        </a:rPr>
                        <a:t>گزارشات پرستاری</a:t>
                      </a:r>
                      <a:endParaRPr lang="fa-IR" dirty="0"/>
                    </a:p>
                  </a:txBody>
                  <a:tcPr/>
                </a:tc>
                <a:tc>
                  <a:txBody>
                    <a:bodyPr/>
                    <a:lstStyle/>
                    <a:p>
                      <a:pPr rtl="1"/>
                      <a:r>
                        <a:rPr kumimoji="0" lang="ar-SA" sz="1800" kern="1200" dirty="0" smtClean="0">
                          <a:solidFill>
                            <a:schemeClr val="dk1"/>
                          </a:solidFill>
                          <a:latin typeface="+mn-lt"/>
                          <a:ea typeface="+mn-ea"/>
                          <a:cs typeface="+mn-cs"/>
                        </a:rPr>
                        <a:t>در ایالات مختلف متفاوت است: مثلا در</a:t>
                      </a:r>
                      <a:r>
                        <a:rPr kumimoji="0" lang="fa-IR" sz="1800" kern="1200" dirty="0" smtClean="0">
                          <a:solidFill>
                            <a:schemeClr val="dk1"/>
                          </a:solidFill>
                          <a:latin typeface="+mn-lt"/>
                          <a:ea typeface="+mn-ea"/>
                          <a:cs typeface="+mn-cs"/>
                        </a:rPr>
                        <a:t> وایومینگ کمتر از سایر قسمتهای پرونده (سه سال) ولی در می سی سی پی مشابه سایر قسمتهای پرونده (30سال)</a:t>
                      </a:r>
                      <a:endParaRPr lang="fa-IR" dirty="0"/>
                    </a:p>
                  </a:txBody>
                  <a:tcPr/>
                </a:tc>
                <a:tc>
                  <a:txBody>
                    <a:bodyPr/>
                    <a:lstStyle/>
                    <a:p>
                      <a:pPr rtl="1"/>
                      <a:r>
                        <a:rPr kumimoji="0" lang="ar-SA" sz="1800" kern="1200" dirty="0" smtClean="0">
                          <a:solidFill>
                            <a:schemeClr val="dk1"/>
                          </a:solidFill>
                          <a:latin typeface="+mn-lt"/>
                          <a:ea typeface="+mn-ea"/>
                          <a:cs typeface="+mn-cs"/>
                        </a:rPr>
                        <a:t>بعنوان قسمتی از پرونده است و تا زمان نگهداری پرونده نگهداری میشود</a:t>
                      </a:r>
                      <a:endParaRPr lang="fa-IR" dirty="0"/>
                    </a:p>
                  </a:txBody>
                  <a:tcPr/>
                </a:tc>
                <a:tc>
                  <a:txBody>
                    <a:bodyPr/>
                    <a:lstStyle/>
                    <a:p>
                      <a:pPr rtl="1"/>
                      <a:r>
                        <a:rPr kumimoji="0" lang="ar-SA" sz="1800" kern="1200" dirty="0" smtClean="0">
                          <a:solidFill>
                            <a:schemeClr val="dk1"/>
                          </a:solidFill>
                          <a:latin typeface="+mn-lt"/>
                          <a:ea typeface="+mn-ea"/>
                          <a:cs typeface="+mn-cs"/>
                        </a:rPr>
                        <a:t>بعنوان قسمتی از پرونده است و تا زمان نگهداری پرونده نگهداری میشود</a:t>
                      </a:r>
                      <a:endParaRPr lang="fa-IR" dirty="0"/>
                    </a:p>
                  </a:txBody>
                  <a:tcPr/>
                </a:tc>
                <a:tc>
                  <a:txBody>
                    <a:bodyPr/>
                    <a:lstStyle/>
                    <a:p>
                      <a:pPr rtl="1"/>
                      <a:r>
                        <a:rPr kumimoji="0" lang="ar-SA" sz="1800" kern="1200" dirty="0" smtClean="0">
                          <a:solidFill>
                            <a:schemeClr val="dk1"/>
                          </a:solidFill>
                          <a:latin typeface="+mn-lt"/>
                          <a:ea typeface="+mn-ea"/>
                          <a:cs typeface="+mn-cs"/>
                        </a:rPr>
                        <a:t>بعنوان قسمتی از پرونده است و تا زمان نگهداری پرونده نگهداری میشود</a:t>
                      </a:r>
                      <a:endParaRPr lang="fa-IR" dirty="0"/>
                    </a:p>
                  </a:txBody>
                  <a:tcPr/>
                </a:tc>
              </a:tr>
            </a:tbl>
          </a:graphicData>
        </a:graphic>
      </p:graphicFrame>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AHIMA  </a:t>
            </a:r>
            <a:r>
              <a:rPr lang="fa-IR" dirty="0" smtClean="0"/>
              <a:t>دوره نگهداری کلیه تصاویر تشخیصی از جمله فیلمهای رادیولوژی را 5 سال پیشنهاد داده است. قانون فدرال </a:t>
            </a:r>
            <a:r>
              <a:rPr lang="en-US" dirty="0" smtClean="0"/>
              <a:t>42 CFR 801.482.26(D)</a:t>
            </a:r>
            <a:r>
              <a:rPr lang="fa-IR" dirty="0" smtClean="0"/>
              <a:t> نیز دوره نگهداری کلیه خدمات رادیولوژی را 5 سال الزام نموده است (46). ولی در ایالات مختلف امریکا قوانین متفاوتی در این مورد وجود دارد که در جدول زیر به آنها اشاره گردیده است:</a:t>
            </a:r>
            <a:endParaRPr lang="en-US" dirty="0" smtClean="0"/>
          </a:p>
          <a:p>
            <a:endParaRPr lang="fa-IR" dirty="0"/>
          </a:p>
        </p:txBody>
      </p:sp>
      <p:sp>
        <p:nvSpPr>
          <p:cNvPr id="3" name="Title 2"/>
          <p:cNvSpPr>
            <a:spLocks noGrp="1"/>
          </p:cNvSpPr>
          <p:nvPr>
            <p:ph type="title"/>
          </p:nvPr>
        </p:nvSpPr>
        <p:spPr/>
        <p:txBody>
          <a:bodyPr>
            <a:noAutofit/>
          </a:bodyPr>
          <a:lstStyle/>
          <a:p>
            <a:pPr lvl="0" algn="r"/>
            <a:r>
              <a:rPr lang="fa-IR" sz="2800" dirty="0" smtClean="0"/>
              <a:t>دوره نگهداری فیلمهای رادیولوژی و سایر تصاویر تشخیصی</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071823"/>
        </p:xfrm>
        <a:graphic>
          <a:graphicData uri="http://schemas.openxmlformats.org/drawingml/2006/table">
            <a:tbl>
              <a:tblPr rtl="1" firstRow="1" bandRow="1">
                <a:tableStyleId>{5C22544A-7EE6-4342-B048-85BDC9FD1C3A}</a:tableStyleId>
              </a:tblPr>
              <a:tblGrid>
                <a:gridCol w="4532838"/>
                <a:gridCol w="3696762"/>
              </a:tblGrid>
              <a:tr h="646115">
                <a:tc>
                  <a:txBody>
                    <a:bodyPr/>
                    <a:lstStyle/>
                    <a:p>
                      <a:pPr algn="ctr" rtl="1">
                        <a:lnSpc>
                          <a:spcPct val="115000"/>
                        </a:lnSpc>
                        <a:spcAft>
                          <a:spcPts val="0"/>
                        </a:spcAft>
                      </a:pPr>
                      <a:r>
                        <a:rPr lang="ar-SA" sz="2400" b="1">
                          <a:latin typeface="Cambria"/>
                          <a:ea typeface="Times New Roman"/>
                          <a:cs typeface="B Zar"/>
                        </a:rPr>
                        <a:t>ایالت</a:t>
                      </a:r>
                      <a:endParaRPr lang="en-US" sz="2400">
                        <a:latin typeface="Calibri"/>
                        <a:ea typeface="Times New Roman"/>
                        <a:cs typeface="Times New Roman"/>
                      </a:endParaRPr>
                    </a:p>
                  </a:txBody>
                  <a:tcPr marL="68580" marR="68580" marT="0" marB="0"/>
                </a:tc>
                <a:tc>
                  <a:txBody>
                    <a:bodyPr/>
                    <a:lstStyle/>
                    <a:p>
                      <a:pPr algn="ctr" rtl="1">
                        <a:lnSpc>
                          <a:spcPct val="115000"/>
                        </a:lnSpc>
                        <a:spcAft>
                          <a:spcPts val="0"/>
                        </a:spcAft>
                      </a:pPr>
                      <a:r>
                        <a:rPr lang="ar-SA" sz="2400" b="0">
                          <a:latin typeface="Cambria"/>
                          <a:ea typeface="Times New Roman"/>
                          <a:cs typeface="B Zar"/>
                        </a:rPr>
                        <a:t>مدت نگهداری</a:t>
                      </a:r>
                      <a:endParaRPr lang="en-US" sz="2400" b="0">
                        <a:latin typeface="Calibri"/>
                        <a:ea typeface="Times New Roman"/>
                        <a:cs typeface="Times New Roman"/>
                      </a:endParaRPr>
                    </a:p>
                  </a:txBody>
                  <a:tcPr marL="68580" marR="68580" marT="0" marB="0"/>
                </a:tc>
              </a:tr>
              <a:tr h="646115">
                <a:tc>
                  <a:txBody>
                    <a:bodyPr/>
                    <a:lstStyle/>
                    <a:p>
                      <a:pPr algn="justLow" rtl="1">
                        <a:lnSpc>
                          <a:spcPct val="115000"/>
                        </a:lnSpc>
                        <a:spcAft>
                          <a:spcPts val="0"/>
                        </a:spcAft>
                      </a:pPr>
                      <a:r>
                        <a:rPr lang="fa-IR" sz="2400">
                          <a:latin typeface="Cambria"/>
                          <a:ea typeface="Times New Roman"/>
                          <a:cs typeface="B Zar"/>
                        </a:rPr>
                        <a:t>آلاسکا- آیداهو- ایلینویز- ماین- مریلند- مونتانا- نیوجرسی- ویسکانسین</a:t>
                      </a:r>
                      <a:endParaRPr lang="en-US" sz="24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400" b="0">
                          <a:latin typeface="Cambria"/>
                          <a:ea typeface="Times New Roman"/>
                          <a:cs typeface="B Zar"/>
                        </a:rPr>
                        <a:t>5 سال</a:t>
                      </a:r>
                      <a:endParaRPr lang="en-US" sz="2400" b="0">
                        <a:latin typeface="Calibri"/>
                        <a:ea typeface="Times New Roman"/>
                        <a:cs typeface="Times New Roman"/>
                      </a:endParaRPr>
                    </a:p>
                  </a:txBody>
                  <a:tcPr marL="68580" marR="68580" marT="0" marB="0"/>
                </a:tc>
              </a:tr>
              <a:tr h="646115">
                <a:tc>
                  <a:txBody>
                    <a:bodyPr/>
                    <a:lstStyle/>
                    <a:p>
                      <a:pPr algn="justLow" rtl="1">
                        <a:lnSpc>
                          <a:spcPct val="115000"/>
                        </a:lnSpc>
                        <a:spcAft>
                          <a:spcPts val="0"/>
                        </a:spcAft>
                      </a:pPr>
                      <a:r>
                        <a:rPr lang="fa-IR" sz="2400">
                          <a:latin typeface="Cambria"/>
                          <a:ea typeface="Times New Roman"/>
                          <a:cs typeface="B Zar"/>
                        </a:rPr>
                        <a:t>فلوریدا- هاوایی- نیوهمپشایر- اورگن</a:t>
                      </a:r>
                      <a:endParaRPr lang="en-US" sz="24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2400" b="0">
                          <a:latin typeface="Cambria"/>
                          <a:ea typeface="Times New Roman"/>
                          <a:cs typeface="B Zar"/>
                        </a:rPr>
                        <a:t>7 سال</a:t>
                      </a:r>
                      <a:endParaRPr lang="en-US" sz="2400" b="0">
                        <a:latin typeface="Calibri"/>
                        <a:ea typeface="Times New Roman"/>
                        <a:cs typeface="Times New Roman"/>
                      </a:endParaRPr>
                    </a:p>
                  </a:txBody>
                  <a:tcPr marL="68580" marR="68580" marT="0" marB="0"/>
                </a:tc>
              </a:tr>
              <a:tr h="646115">
                <a:tc>
                  <a:txBody>
                    <a:bodyPr/>
                    <a:lstStyle/>
                    <a:p>
                      <a:pPr algn="justLow" rtl="1">
                        <a:lnSpc>
                          <a:spcPct val="115000"/>
                        </a:lnSpc>
                        <a:spcAft>
                          <a:spcPts val="0"/>
                        </a:spcAft>
                      </a:pPr>
                      <a:r>
                        <a:rPr lang="fa-IR" sz="2400" dirty="0">
                          <a:latin typeface="Cambria"/>
                          <a:ea typeface="Times New Roman"/>
                          <a:cs typeface="B Zar"/>
                        </a:rPr>
                        <a:t>لوایزیانا</a:t>
                      </a:r>
                      <a:endParaRPr lang="en-US" sz="2400" dirty="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2400" b="0">
                          <a:latin typeface="Cambria"/>
                          <a:ea typeface="Times New Roman"/>
                          <a:cs typeface="B Zar"/>
                        </a:rPr>
                        <a:t>3 سال</a:t>
                      </a:r>
                      <a:endParaRPr lang="en-US" sz="2400" b="0">
                        <a:latin typeface="Calibri"/>
                        <a:ea typeface="Times New Roman"/>
                        <a:cs typeface="Times New Roman"/>
                      </a:endParaRPr>
                    </a:p>
                  </a:txBody>
                  <a:tcPr marL="68580" marR="68580" marT="0" marB="0"/>
                </a:tc>
              </a:tr>
              <a:tr h="646115">
                <a:tc>
                  <a:txBody>
                    <a:bodyPr/>
                    <a:lstStyle/>
                    <a:p>
                      <a:pPr algn="justLow" rtl="1">
                        <a:lnSpc>
                          <a:spcPct val="115000"/>
                        </a:lnSpc>
                        <a:spcAft>
                          <a:spcPts val="0"/>
                        </a:spcAft>
                      </a:pPr>
                      <a:r>
                        <a:rPr lang="fa-IR" sz="2400">
                          <a:latin typeface="Cambria"/>
                          <a:ea typeface="Times New Roman"/>
                          <a:cs typeface="B Zar"/>
                        </a:rPr>
                        <a:t>میسی سیپی- نیومکزیکو- تنسی</a:t>
                      </a:r>
                      <a:endParaRPr lang="en-US" sz="24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400" b="0">
                          <a:latin typeface="Cambria"/>
                          <a:ea typeface="Times New Roman"/>
                          <a:cs typeface="B Zar"/>
                        </a:rPr>
                        <a:t>4 سال</a:t>
                      </a:r>
                      <a:endParaRPr lang="en-US" sz="2400" b="0">
                        <a:latin typeface="Calibri"/>
                        <a:ea typeface="Times New Roman"/>
                        <a:cs typeface="Times New Roman"/>
                      </a:endParaRPr>
                    </a:p>
                  </a:txBody>
                  <a:tcPr marL="68580" marR="68580" marT="0" marB="0"/>
                </a:tc>
              </a:tr>
              <a:tr h="646115">
                <a:tc>
                  <a:txBody>
                    <a:bodyPr/>
                    <a:lstStyle/>
                    <a:p>
                      <a:pPr algn="justLow" rtl="1">
                        <a:lnSpc>
                          <a:spcPct val="115000"/>
                        </a:lnSpc>
                        <a:spcAft>
                          <a:spcPts val="0"/>
                        </a:spcAft>
                      </a:pPr>
                      <a:r>
                        <a:rPr lang="fa-IR" sz="2400" dirty="0">
                          <a:latin typeface="Cambria"/>
                          <a:ea typeface="Times New Roman"/>
                          <a:cs typeface="B Zar"/>
                        </a:rPr>
                        <a:t>سایر ایالات </a:t>
                      </a:r>
                      <a:endParaRPr lang="en-US" sz="2400" dirty="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400" b="0" dirty="0">
                          <a:latin typeface="Cambria"/>
                          <a:ea typeface="Times New Roman"/>
                          <a:cs typeface="B Zar"/>
                        </a:rPr>
                        <a:t>دوره نگهداری مشخص نشده است</a:t>
                      </a:r>
                      <a:endParaRPr lang="en-US" sz="2400" b="0" dirty="0">
                        <a:latin typeface="Calibri"/>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noAutofit/>
          </a:bodyPr>
          <a:lstStyle/>
          <a:p>
            <a:pPr algn="r"/>
            <a:r>
              <a:rPr lang="ar-SA" sz="2400" dirty="0" smtClean="0"/>
              <a:t>دوره نگهداری فیلمهای رادیولوژی در ایالات مختلف امریکا</a:t>
            </a:r>
            <a:endParaRPr lang="fa-IR"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475736"/>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ctr" rtl="1">
                        <a:lnSpc>
                          <a:spcPct val="115000"/>
                        </a:lnSpc>
                        <a:spcAft>
                          <a:spcPts val="0"/>
                        </a:spcAft>
                      </a:pPr>
                      <a:r>
                        <a:rPr lang="fa-IR" sz="1200" b="1">
                          <a:latin typeface="Cambria"/>
                          <a:ea typeface="Times New Roman"/>
                          <a:cs typeface="B Zar"/>
                        </a:rPr>
                        <a:t>نوع مدرک</a:t>
                      </a:r>
                      <a:endParaRPr lang="en-US" sz="1100">
                        <a:latin typeface="Calibri"/>
                        <a:ea typeface="Times New Roman"/>
                        <a:cs typeface="Times New Roman"/>
                      </a:endParaRPr>
                    </a:p>
                  </a:txBody>
                  <a:tcPr marL="68580" marR="68580" marT="0" marB="0"/>
                </a:tc>
                <a:tc>
                  <a:txBody>
                    <a:bodyPr/>
                    <a:lstStyle/>
                    <a:p>
                      <a:pPr algn="ctr" rtl="1">
                        <a:lnSpc>
                          <a:spcPct val="115000"/>
                        </a:lnSpc>
                        <a:spcAft>
                          <a:spcPts val="0"/>
                        </a:spcAft>
                      </a:pPr>
                      <a:r>
                        <a:rPr lang="ar-SA" sz="1200" b="1">
                          <a:latin typeface="Cambria"/>
                          <a:ea typeface="Times New Roman"/>
                          <a:cs typeface="B Zar"/>
                        </a:rPr>
                        <a:t>مدت نگهداری</a:t>
                      </a:r>
                      <a:endParaRPr lang="en-US" sz="1100">
                        <a:latin typeface="Calibri"/>
                        <a:ea typeface="Times New Roman"/>
                        <a:cs typeface="Times New Roman"/>
                      </a:endParaRPr>
                    </a:p>
                  </a:txBody>
                  <a:tcPr marL="68580" marR="68580" marT="0" marB="0"/>
                </a:tc>
              </a:tr>
              <a:tr h="370840">
                <a:tc>
                  <a:txBody>
                    <a:bodyPr/>
                    <a:lstStyle/>
                    <a:p>
                      <a:pPr algn="justLow" rtl="1">
                        <a:lnSpc>
                          <a:spcPct val="115000"/>
                        </a:lnSpc>
                        <a:spcAft>
                          <a:spcPts val="0"/>
                        </a:spcAft>
                      </a:pPr>
                      <a:r>
                        <a:rPr lang="fa-IR" sz="1200">
                          <a:latin typeface="Cambria"/>
                          <a:ea typeface="Times New Roman"/>
                          <a:cs typeface="B Zar"/>
                        </a:rPr>
                        <a:t>فیلمهای اشعه ایکس (شامل دیگر اشکال تصویری برای همه تصاویر تشخیصی/وضعیتی)</a:t>
                      </a:r>
                      <a:endParaRPr lang="en-US" sz="11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a:latin typeface="Cambria"/>
                          <a:ea typeface="Times New Roman"/>
                          <a:cs typeface="B Zar"/>
                        </a:rPr>
                        <a:t>مدارک بیماران عمومی: 8 سال بعد از اختتام درمان</a:t>
                      </a:r>
                      <a:endParaRPr lang="en-US" sz="1100">
                        <a:latin typeface="Calibri"/>
                        <a:ea typeface="Times New Roman"/>
                        <a:cs typeface="Times New Roman"/>
                      </a:endParaRPr>
                    </a:p>
                    <a:p>
                      <a:pPr algn="justLow" rtl="1">
                        <a:lnSpc>
                          <a:spcPct val="115000"/>
                        </a:lnSpc>
                        <a:spcAft>
                          <a:spcPts val="0"/>
                        </a:spcAft>
                      </a:pPr>
                      <a:r>
                        <a:rPr lang="ar-SA" sz="1200">
                          <a:latin typeface="Cambria"/>
                          <a:ea typeface="Times New Roman"/>
                          <a:cs typeface="B Zar"/>
                        </a:rPr>
                        <a:t>کودکان و جوانان: تا 25 سالگی بیمار، و اگر بیمار در زمان خاتمه درمان 17 ساله بوده تا 26 سالگی ، یا تا 8 سال بعد از فوت بیمار اگر زودتر بوده است</a:t>
                      </a:r>
                      <a:endParaRPr lang="en-US" sz="1100">
                        <a:latin typeface="Calibri"/>
                        <a:ea typeface="Times New Roman"/>
                        <a:cs typeface="Times New Roman"/>
                      </a:endParaRPr>
                    </a:p>
                    <a:p>
                      <a:pPr algn="justLow" rtl="1">
                        <a:lnSpc>
                          <a:spcPct val="115000"/>
                        </a:lnSpc>
                        <a:spcAft>
                          <a:spcPts val="0"/>
                        </a:spcAft>
                      </a:pPr>
                      <a:r>
                        <a:rPr lang="ar-SA" sz="1200">
                          <a:latin typeface="Cambria"/>
                          <a:ea typeface="Times New Roman"/>
                          <a:cs typeface="B Zar"/>
                        </a:rPr>
                        <a:t>مادری: 25سال بعد از تولد یا فوت بچه</a:t>
                      </a:r>
                      <a:endParaRPr lang="en-US" sz="1100">
                        <a:latin typeface="Calibri"/>
                        <a:ea typeface="Times New Roman"/>
                        <a:cs typeface="Times New Roman"/>
                      </a:endParaRPr>
                    </a:p>
                    <a:p>
                      <a:pPr algn="justLow" rtl="1">
                        <a:lnSpc>
                          <a:spcPct val="115000"/>
                        </a:lnSpc>
                        <a:spcAft>
                          <a:spcPts val="0"/>
                        </a:spcAft>
                      </a:pPr>
                      <a:r>
                        <a:rPr lang="ar-SA" sz="1200">
                          <a:latin typeface="Cambria"/>
                          <a:ea typeface="Times New Roman"/>
                          <a:cs typeface="B Zar"/>
                        </a:rPr>
                        <a:t>پژوهشهای بالینی: 15 سال بعد از کامل شدن درمان</a:t>
                      </a:r>
                      <a:endParaRPr lang="en-US" sz="1100">
                        <a:latin typeface="Calibri"/>
                        <a:ea typeface="Times New Roman"/>
                        <a:cs typeface="Times New Roman"/>
                      </a:endParaRPr>
                    </a:p>
                    <a:p>
                      <a:pPr algn="justLow" rtl="1">
                        <a:lnSpc>
                          <a:spcPct val="115000"/>
                        </a:lnSpc>
                        <a:spcAft>
                          <a:spcPts val="0"/>
                        </a:spcAft>
                      </a:pPr>
                      <a:r>
                        <a:rPr lang="ar-SA" sz="1200">
                          <a:latin typeface="Cambria"/>
                          <a:ea typeface="Times New Roman"/>
                          <a:cs typeface="B Zar"/>
                        </a:rPr>
                        <a:t>دعاوی قضایی: مدارک باید 10 سال  بعد از اینکه پرونده بسته شد مورد بازبینی قرار گیرند . اگر دعوی قضایی اعلام شده بود ( یا یک شکایت رسمی دریافت شده بود) مدارک باید تا 10 سال بعد از اینکه پرونده بسته شد، نگهداری شوند.</a:t>
                      </a:r>
                      <a:endParaRPr lang="en-US" sz="1100">
                        <a:latin typeface="Calibri"/>
                        <a:ea typeface="Times New Roman"/>
                        <a:cs typeface="Times New Roman"/>
                      </a:endParaRPr>
                    </a:p>
                    <a:p>
                      <a:pPr algn="justLow" rtl="1">
                        <a:lnSpc>
                          <a:spcPct val="115000"/>
                        </a:lnSpc>
                        <a:spcAft>
                          <a:spcPts val="0"/>
                        </a:spcAft>
                      </a:pPr>
                      <a:r>
                        <a:rPr lang="fa-IR" sz="1200">
                          <a:latin typeface="Cambria"/>
                          <a:ea typeface="Times New Roman"/>
                          <a:cs typeface="B Zar"/>
                        </a:rPr>
                        <a:t>س</a:t>
                      </a:r>
                      <a:r>
                        <a:rPr lang="ar-SA" sz="1200">
                          <a:latin typeface="Cambria"/>
                          <a:ea typeface="Times New Roman"/>
                          <a:cs typeface="B Zar"/>
                        </a:rPr>
                        <a:t>لامت روان: 20 سال بعد از اینکه معالجه بیشتری لازم نیست یا 8 سال بعد از مرگ</a:t>
                      </a:r>
                      <a:endParaRPr lang="en-US" sz="1100">
                        <a:latin typeface="Calibri"/>
                        <a:ea typeface="Times New Roman"/>
                        <a:cs typeface="Times New Roman"/>
                      </a:endParaRPr>
                    </a:p>
                    <a:p>
                      <a:pPr algn="justLow" rtl="1">
                        <a:lnSpc>
                          <a:spcPct val="115000"/>
                        </a:lnSpc>
                        <a:spcAft>
                          <a:spcPts val="0"/>
                        </a:spcAft>
                      </a:pPr>
                      <a:r>
                        <a:rPr lang="ar-SA" sz="1200">
                          <a:latin typeface="Cambria"/>
                          <a:ea typeface="Times New Roman"/>
                          <a:cs typeface="B Zar"/>
                        </a:rPr>
                        <a:t>انکولوژی:  مطابق با مدارک انکولوژی</a:t>
                      </a:r>
                      <a:endParaRPr lang="en-US" sz="1100">
                        <a:latin typeface="Calibri"/>
                        <a:ea typeface="Times New Roman"/>
                        <a:cs typeface="Times New Roman"/>
                      </a:endParaRPr>
                    </a:p>
                  </a:txBody>
                  <a:tcPr marL="68580" marR="68580" marT="0" marB="0"/>
                </a:tc>
              </a:tr>
              <a:tr h="370840">
                <a:tc>
                  <a:txBody>
                    <a:bodyPr/>
                    <a:lstStyle/>
                    <a:p>
                      <a:pPr algn="justLow" rtl="1">
                        <a:lnSpc>
                          <a:spcPct val="115000"/>
                        </a:lnSpc>
                        <a:spcAft>
                          <a:spcPts val="0"/>
                        </a:spcAft>
                      </a:pPr>
                      <a:r>
                        <a:rPr lang="fa-IR" sz="1200">
                          <a:latin typeface="Cambria"/>
                          <a:ea typeface="Times New Roman"/>
                          <a:cs typeface="B Zar"/>
                        </a:rPr>
                        <a:t>دفاتر ثبت اشعه ایکس( اگر به فرمت کاغذی موجودند)</a:t>
                      </a:r>
                      <a:endParaRPr lang="en-US" sz="11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a:latin typeface="Cambria"/>
                          <a:ea typeface="Times New Roman"/>
                          <a:cs typeface="B Zar"/>
                        </a:rPr>
                        <a:t>30 سال</a:t>
                      </a:r>
                      <a:endParaRPr lang="en-US" sz="1100">
                        <a:latin typeface="Calibri"/>
                        <a:ea typeface="Times New Roman"/>
                        <a:cs typeface="Times New Roman"/>
                      </a:endParaRPr>
                    </a:p>
                  </a:txBody>
                  <a:tcPr marL="68580" marR="68580" marT="0" marB="0"/>
                </a:tc>
              </a:tr>
              <a:tr h="370840">
                <a:tc>
                  <a:txBody>
                    <a:bodyPr/>
                    <a:lstStyle/>
                    <a:p>
                      <a:pPr algn="justLow" rtl="1">
                        <a:lnSpc>
                          <a:spcPct val="115000"/>
                        </a:lnSpc>
                        <a:spcAft>
                          <a:spcPts val="0"/>
                        </a:spcAft>
                      </a:pPr>
                      <a:r>
                        <a:rPr lang="fa-IR" sz="1100" dirty="0">
                          <a:latin typeface="Cambria"/>
                          <a:ea typeface="Times New Roman"/>
                          <a:cs typeface="B Zar"/>
                        </a:rPr>
                        <a:t>گزارشات اشعه ایکس (شامل گزارشات برای همه روشهای تصویربرداری)</a:t>
                      </a:r>
                      <a:endParaRPr lang="en-US" sz="1100" dirty="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dirty="0">
                          <a:latin typeface="Cambria"/>
                          <a:ea typeface="Times New Roman"/>
                          <a:cs typeface="B Zar"/>
                        </a:rPr>
                        <a:t> باید بعنوان یک قسمت از پرونده بیمار مورد توجه باشد و برای دوره زمانی مناسب نگهداری شود</a:t>
                      </a:r>
                      <a:endParaRPr lang="en-US" sz="1100" dirty="0">
                        <a:latin typeface="Calibri"/>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noAutofit/>
          </a:bodyPr>
          <a:lstStyle/>
          <a:p>
            <a:pPr algn="r"/>
            <a:r>
              <a:rPr lang="fa-IR" sz="2400" dirty="0" smtClean="0"/>
              <a:t>جدول 18:</a:t>
            </a:r>
            <a:r>
              <a:rPr lang="ar-SA" sz="2400" dirty="0" smtClean="0"/>
              <a:t> دوره نگهداری فیلمهای رادیولوژی در انگلیس</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233746"/>
        </p:xfrm>
        <a:graphic>
          <a:graphicData uri="http://schemas.openxmlformats.org/drawingml/2006/table">
            <a:tbl>
              <a:tblPr rtl="1" firstRow="1" bandRow="1">
                <a:tableStyleId>{5C22544A-7EE6-4342-B048-85BDC9FD1C3A}</a:tableStyleId>
              </a:tblPr>
              <a:tblGrid>
                <a:gridCol w="4114800"/>
                <a:gridCol w="4114800"/>
              </a:tblGrid>
              <a:tr h="782185">
                <a:tc>
                  <a:txBody>
                    <a:bodyPr/>
                    <a:lstStyle/>
                    <a:p>
                      <a:pPr rtl="1"/>
                      <a:r>
                        <a:rPr kumimoji="0" lang="fa-IR" sz="1800" b="1" kern="1200" dirty="0" smtClean="0">
                          <a:solidFill>
                            <a:schemeClr val="lt1"/>
                          </a:solidFill>
                          <a:latin typeface="+mn-lt"/>
                          <a:ea typeface="+mn-ea"/>
                          <a:cs typeface="+mn-cs"/>
                        </a:rPr>
                        <a:t>نوع مدرک</a:t>
                      </a:r>
                      <a:endParaRPr lang="fa-IR" dirty="0"/>
                    </a:p>
                  </a:txBody>
                  <a:tcPr/>
                </a:tc>
                <a:tc>
                  <a:txBody>
                    <a:bodyPr/>
                    <a:lstStyle/>
                    <a:p>
                      <a:pPr rtl="1"/>
                      <a:r>
                        <a:rPr kumimoji="0" lang="ar-SA" sz="1800" b="1" kern="1200" dirty="0" smtClean="0">
                          <a:solidFill>
                            <a:schemeClr val="lt1"/>
                          </a:solidFill>
                          <a:latin typeface="+mn-lt"/>
                          <a:ea typeface="+mn-ea"/>
                          <a:cs typeface="+mn-cs"/>
                        </a:rPr>
                        <a:t>مدت نگهداری</a:t>
                      </a:r>
                      <a:endParaRPr lang="fa-IR" dirty="0"/>
                    </a:p>
                  </a:txBody>
                  <a:tcPr/>
                </a:tc>
              </a:tr>
              <a:tr h="782185">
                <a:tc>
                  <a:txBody>
                    <a:bodyPr/>
                    <a:lstStyle/>
                    <a:p>
                      <a:pPr algn="justLow" rtl="1">
                        <a:lnSpc>
                          <a:spcPct val="115000"/>
                        </a:lnSpc>
                        <a:spcAft>
                          <a:spcPts val="0"/>
                        </a:spcAft>
                      </a:pPr>
                      <a:r>
                        <a:rPr lang="ar-SA" sz="1200">
                          <a:latin typeface="Cambria"/>
                          <a:ea typeface="Times New Roman"/>
                          <a:cs typeface="B Zar"/>
                        </a:rPr>
                        <a:t>کپی درخواستهای اقدامات تصویری</a:t>
                      </a:r>
                      <a:endParaRPr lang="en-US" sz="11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a:latin typeface="Cambria"/>
                          <a:ea typeface="Times New Roman"/>
                          <a:cs typeface="B Zar"/>
                        </a:rPr>
                        <a:t>نگهداری شود برای حداقل 3 سال بعد از دریافت درخواست، سپس امحا گردد</a:t>
                      </a:r>
                      <a:endParaRPr lang="en-US" sz="1100">
                        <a:latin typeface="Calibri"/>
                        <a:ea typeface="Times New Roman"/>
                        <a:cs typeface="Times New Roman"/>
                      </a:endParaRPr>
                    </a:p>
                  </a:txBody>
                  <a:tcPr marL="68580" marR="68580" marT="0" marB="0"/>
                </a:tc>
              </a:tr>
              <a:tr h="782185">
                <a:tc>
                  <a:txBody>
                    <a:bodyPr/>
                    <a:lstStyle/>
                    <a:p>
                      <a:pPr algn="justLow" rtl="1">
                        <a:lnSpc>
                          <a:spcPct val="115000"/>
                        </a:lnSpc>
                        <a:spcAft>
                          <a:spcPts val="0"/>
                        </a:spcAft>
                      </a:pPr>
                      <a:r>
                        <a:rPr lang="ar-SA" sz="1200">
                          <a:latin typeface="Cambria"/>
                          <a:ea typeface="Times New Roman"/>
                          <a:cs typeface="B Zar"/>
                        </a:rPr>
                        <a:t>گزارشات و تفسیر یافته ها  ( کپی  مخصوص پرونده بیمار)</a:t>
                      </a:r>
                      <a:endParaRPr lang="en-US" sz="11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1200">
                          <a:latin typeface="Cambria"/>
                          <a:ea typeface="Times New Roman"/>
                          <a:cs typeface="B Zar"/>
                        </a:rPr>
                        <a:t>نگهداری و امحا مطابق با الزامات موجود بر اساس نوع مدارک</a:t>
                      </a:r>
                      <a:endParaRPr lang="en-US" sz="1100">
                        <a:latin typeface="Calibri"/>
                        <a:ea typeface="Times New Roman"/>
                        <a:cs typeface="Times New Roman"/>
                      </a:endParaRPr>
                    </a:p>
                  </a:txBody>
                  <a:tcPr marL="68580" marR="68580" marT="0" marB="0"/>
                </a:tc>
              </a:tr>
              <a:tr h="887191">
                <a:tc>
                  <a:txBody>
                    <a:bodyPr/>
                    <a:lstStyle/>
                    <a:p>
                      <a:pPr algn="justLow" rtl="1">
                        <a:lnSpc>
                          <a:spcPct val="115000"/>
                        </a:lnSpc>
                        <a:spcAft>
                          <a:spcPts val="0"/>
                        </a:spcAft>
                      </a:pPr>
                      <a:r>
                        <a:rPr lang="ar-SA" sz="1200" dirty="0">
                          <a:latin typeface="Cambria"/>
                          <a:ea typeface="Times New Roman"/>
                          <a:cs typeface="B Zar"/>
                        </a:rPr>
                        <a:t>کپی مخصوص سرویس تشخیصی(که شامل اصل یا کپی گزارشات  یافته های تشخیصی  نگهداری شده بوسیله سرویس تشخیصی میباشد)</a:t>
                      </a:r>
                      <a:endParaRPr lang="en-US" sz="1100" dirty="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dirty="0">
                          <a:latin typeface="Cambria"/>
                          <a:ea typeface="Times New Roman"/>
                          <a:cs typeface="B Zar"/>
                        </a:rPr>
                        <a:t>نگهداری برای حداقل 3 سال بعد از تاریخ گزارش ، سپس امحا شود</a:t>
                      </a:r>
                      <a:endParaRPr lang="en-US" sz="1100" dirty="0">
                        <a:latin typeface="Calibri"/>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noAutofit/>
          </a:bodyPr>
          <a:lstStyle/>
          <a:p>
            <a:pPr algn="r"/>
            <a:r>
              <a:rPr lang="fa-IR" sz="2400" dirty="0" smtClean="0"/>
              <a:t>جدول 19:</a:t>
            </a:r>
            <a:r>
              <a:rPr lang="ar-SA" sz="2400" dirty="0" smtClean="0"/>
              <a:t> دوره نگهداری فیلمهای رادیولوژی در </a:t>
            </a:r>
            <a:r>
              <a:rPr lang="fa-IR" sz="2400" dirty="0" smtClean="0"/>
              <a:t>ایالت نیوسات ولز استرالیا</a:t>
            </a:r>
            <a:r>
              <a:rPr lang="en-US" sz="2400" dirty="0" smtClean="0"/>
              <a:t/>
            </a:r>
            <a:br>
              <a:rPr lang="en-US" sz="2400" dirty="0" smtClean="0"/>
            </a:br>
            <a:endParaRPr lang="fa-I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078621"/>
          </a:xfrm>
        </p:spPr>
        <p:txBody>
          <a:bodyPr>
            <a:normAutofit/>
          </a:bodyPr>
          <a:lstStyle/>
          <a:p>
            <a:pPr algn="justLow"/>
            <a:r>
              <a:rPr lang="fa-IR" b="1" dirty="0">
                <a:cs typeface="B Nazanin" pitchFamily="2" charset="-78"/>
              </a:rPr>
              <a:t>آنچه مشخص است اینکه نخستین و </a:t>
            </a:r>
            <a:r>
              <a:rPr lang="fa-IR" b="1" dirty="0" err="1">
                <a:cs typeface="B Nazanin" pitchFamily="2" charset="-78"/>
              </a:rPr>
              <a:t>اصلیترین</a:t>
            </a:r>
            <a:r>
              <a:rPr lang="fa-IR" b="1" dirty="0">
                <a:cs typeface="B Nazanin" pitchFamily="2" charset="-78"/>
              </a:rPr>
              <a:t> عامل حفظ اطلاعات مراقبت بهداشتی، </a:t>
            </a:r>
            <a:r>
              <a:rPr lang="fa-IR" b="1" dirty="0" smtClean="0">
                <a:cs typeface="B Nazanin" pitchFamily="2" charset="-78"/>
              </a:rPr>
              <a:t>نیاز از </a:t>
            </a:r>
            <a:r>
              <a:rPr lang="fa-IR" b="1" dirty="0">
                <a:cs typeface="B Nazanin" pitchFamily="2" charset="-78"/>
              </a:rPr>
              <a:t>نوع </a:t>
            </a:r>
            <a:r>
              <a:rPr lang="fa-IR" b="1" dirty="0">
                <a:solidFill>
                  <a:srgbClr val="FF0000"/>
                </a:solidFill>
                <a:cs typeface="B Nazanin" pitchFamily="2" charset="-78"/>
              </a:rPr>
              <a:t>درمانی </a:t>
            </a:r>
            <a:r>
              <a:rPr lang="fa-IR" b="1" dirty="0">
                <a:cs typeface="B Nazanin" pitchFamily="2" charset="-78"/>
              </a:rPr>
              <a:t>است که با </a:t>
            </a:r>
            <a:r>
              <a:rPr lang="fa-IR" b="1" dirty="0" smtClean="0">
                <a:cs typeface="B Nazanin" pitchFamily="2" charset="-78"/>
              </a:rPr>
              <a:t>هدف بهبود </a:t>
            </a:r>
            <a:r>
              <a:rPr lang="fa-IR" b="1" dirty="0">
                <a:cs typeface="B Nazanin" pitchFamily="2" charset="-78"/>
              </a:rPr>
              <a:t>کیفیت و مدیریت مراقبت از طریق حل مسائل فعلی بیمار با تکیه بر </a:t>
            </a:r>
            <a:r>
              <a:rPr lang="fa-IR" b="1" dirty="0" err="1">
                <a:cs typeface="B Nazanin" pitchFamily="2" charset="-78"/>
              </a:rPr>
              <a:t>اگاهی</a:t>
            </a:r>
            <a:r>
              <a:rPr lang="fa-IR" b="1" dirty="0">
                <a:cs typeface="B Nazanin" pitchFamily="2" charset="-78"/>
              </a:rPr>
              <a:t> از مشکلات او شکل میگیرد . </a:t>
            </a:r>
            <a:endParaRPr lang="fa-IR" b="1" dirty="0" smtClean="0">
              <a:cs typeface="B Nazanin" pitchFamily="2" charset="-78"/>
            </a:endParaRPr>
          </a:p>
          <a:p>
            <a:pPr algn="justLow"/>
            <a:r>
              <a:rPr lang="fa-IR" b="1" dirty="0" smtClean="0">
                <a:cs typeface="B Nazanin" pitchFamily="2" charset="-78"/>
              </a:rPr>
              <a:t>پس </a:t>
            </a:r>
            <a:r>
              <a:rPr lang="fa-IR" b="1" dirty="0">
                <a:cs typeface="B Nazanin" pitchFamily="2" charset="-78"/>
              </a:rPr>
              <a:t>از آن </a:t>
            </a:r>
            <a:r>
              <a:rPr lang="fa-IR" b="1" dirty="0" smtClean="0">
                <a:cs typeface="B Nazanin" pitchFamily="2" charset="-78"/>
              </a:rPr>
              <a:t>نیاز </a:t>
            </a:r>
            <a:r>
              <a:rPr lang="fa-IR" b="1" dirty="0" smtClean="0">
                <a:solidFill>
                  <a:srgbClr val="FF0000"/>
                </a:solidFill>
                <a:cs typeface="B Nazanin" pitchFamily="2" charset="-78"/>
              </a:rPr>
              <a:t>قانونی</a:t>
            </a:r>
            <a:r>
              <a:rPr lang="fa-IR" b="1" dirty="0" smtClean="0">
                <a:cs typeface="B Nazanin" pitchFamily="2" charset="-78"/>
              </a:rPr>
              <a:t> </a:t>
            </a:r>
            <a:r>
              <a:rPr lang="fa-IR" b="1" dirty="0">
                <a:cs typeface="B Nazanin" pitchFamily="2" charset="-78"/>
              </a:rPr>
              <a:t>با هدف بهبود قضاوت در مورد </a:t>
            </a:r>
            <a:r>
              <a:rPr lang="fa-IR" b="1" dirty="0" err="1">
                <a:cs typeface="B Nazanin" pitchFamily="2" charset="-78"/>
              </a:rPr>
              <a:t>دعاوی</a:t>
            </a:r>
            <a:r>
              <a:rPr lang="fa-IR" b="1" dirty="0">
                <a:cs typeface="B Nazanin" pitchFamily="2" charset="-78"/>
              </a:rPr>
              <a:t> و شکایات مربوط به کیفیت خدمات ارائه شده به بیمار عامل بقای پرونده </a:t>
            </a:r>
            <a:r>
              <a:rPr lang="fa-IR" b="1" dirty="0" smtClean="0">
                <a:cs typeface="B Nazanin" pitchFamily="2" charset="-78"/>
              </a:rPr>
              <a:t>پزشکی می </a:t>
            </a:r>
            <a:r>
              <a:rPr lang="fa-IR" b="1" dirty="0">
                <a:cs typeface="B Nazanin" pitchFamily="2" charset="-78"/>
              </a:rPr>
              <a:t>باشد .</a:t>
            </a:r>
          </a:p>
          <a:p>
            <a:pPr algn="justLow"/>
            <a:r>
              <a:rPr lang="fa-IR" b="1" dirty="0">
                <a:cs typeface="B Nazanin" pitchFamily="2" charset="-78"/>
              </a:rPr>
              <a:t>نیاز </a:t>
            </a:r>
            <a:r>
              <a:rPr lang="fa-IR" b="1" dirty="0">
                <a:solidFill>
                  <a:srgbClr val="FF0000"/>
                </a:solidFill>
                <a:cs typeface="B Nazanin" pitchFamily="2" charset="-78"/>
              </a:rPr>
              <a:t>علمی</a:t>
            </a:r>
            <a:r>
              <a:rPr lang="fa-IR" b="1" dirty="0">
                <a:cs typeface="B Nazanin" pitchFamily="2" charset="-78"/>
              </a:rPr>
              <a:t> </a:t>
            </a:r>
            <a:r>
              <a:rPr lang="fa-IR" b="1" dirty="0" smtClean="0">
                <a:cs typeface="B Nazanin" pitchFamily="2" charset="-78"/>
              </a:rPr>
              <a:t>(آموزشی </a:t>
            </a:r>
            <a:r>
              <a:rPr lang="fa-IR" b="1" dirty="0">
                <a:cs typeface="B Nazanin" pitchFamily="2" charset="-78"/>
              </a:rPr>
              <a:t>پژوهشی </a:t>
            </a:r>
            <a:r>
              <a:rPr lang="fa-IR" b="1" dirty="0" smtClean="0">
                <a:cs typeface="B Nazanin" pitchFamily="2" charset="-78"/>
              </a:rPr>
              <a:t>) نیز </a:t>
            </a:r>
            <a:r>
              <a:rPr lang="fa-IR" b="1" dirty="0">
                <a:cs typeface="B Nazanin" pitchFamily="2" charset="-78"/>
              </a:rPr>
              <a:t>که در رتبه سوم قرار دارد با هدف توسعه دانش پزشکی </a:t>
            </a:r>
            <a:r>
              <a:rPr lang="fa-IR" b="1" dirty="0" smtClean="0">
                <a:cs typeface="B Nazanin" pitchFamily="2" charset="-78"/>
              </a:rPr>
              <a:t>و کشف </a:t>
            </a:r>
            <a:r>
              <a:rPr lang="fa-IR" b="1" dirty="0">
                <a:cs typeface="B Nazanin" pitchFamily="2" charset="-78"/>
              </a:rPr>
              <a:t>حقایق مربوط به آن مطرح است</a:t>
            </a:r>
          </a:p>
          <a:p>
            <a:endParaRPr lang="fa-IR" dirty="0"/>
          </a:p>
        </p:txBody>
      </p:sp>
      <p:sp>
        <p:nvSpPr>
          <p:cNvPr id="3" name="Title 2"/>
          <p:cNvSpPr>
            <a:spLocks noGrp="1"/>
          </p:cNvSpPr>
          <p:nvPr>
            <p:ph type="title"/>
          </p:nvPr>
        </p:nvSpPr>
        <p:spPr>
          <a:xfrm>
            <a:off x="457200" y="274638"/>
            <a:ext cx="8229600" cy="368280"/>
          </a:xfrm>
        </p:spPr>
        <p:txBody>
          <a:bodyPr>
            <a:normAutofit fontScale="90000"/>
          </a:bodyPr>
          <a:lstStyle/>
          <a:p>
            <a:endParaRPr lang="fa-IR" dirty="0"/>
          </a:p>
        </p:txBody>
      </p:sp>
    </p:spTree>
    <p:extLst>
      <p:ext uri="{BB962C8B-B14F-4D97-AF65-F5344CB8AC3E}">
        <p14:creationId xmlns:p14="http://schemas.microsoft.com/office/powerpoint/2010/main" val="4087293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2733681"/>
        </p:xfrm>
        <a:graphic>
          <a:graphicData uri="http://schemas.openxmlformats.org/drawingml/2006/table">
            <a:tbl>
              <a:tblPr rtl="1" firstRow="1" bandRow="1">
                <a:tableStyleId>{5C22544A-7EE6-4342-B048-85BDC9FD1C3A}</a:tableStyleId>
              </a:tblPr>
              <a:tblGrid>
                <a:gridCol w="4114800"/>
                <a:gridCol w="4114800"/>
              </a:tblGrid>
              <a:tr h="447843">
                <a:tc>
                  <a:txBody>
                    <a:bodyPr/>
                    <a:lstStyle/>
                    <a:p>
                      <a:pPr rtl="1"/>
                      <a:endParaRPr lang="fa-IR" dirty="0"/>
                    </a:p>
                  </a:txBody>
                  <a:tcPr/>
                </a:tc>
                <a:tc>
                  <a:txBody>
                    <a:bodyPr/>
                    <a:lstStyle/>
                    <a:p>
                      <a:pPr rtl="1"/>
                      <a:endParaRPr lang="fa-IR"/>
                    </a:p>
                  </a:txBody>
                  <a:tcPr/>
                </a:tc>
              </a:tr>
              <a:tr h="761946">
                <a:tc>
                  <a:txBody>
                    <a:bodyPr/>
                    <a:lstStyle/>
                    <a:p>
                      <a:pPr algn="justLow" rtl="1">
                        <a:lnSpc>
                          <a:spcPct val="115000"/>
                        </a:lnSpc>
                        <a:spcAft>
                          <a:spcPts val="0"/>
                        </a:spcAft>
                      </a:pPr>
                      <a:r>
                        <a:rPr lang="ar-SA" sz="1200">
                          <a:latin typeface="Cambria"/>
                          <a:ea typeface="Times New Roman"/>
                          <a:cs typeface="B Zar"/>
                        </a:rPr>
                        <a:t> مدارک تشخیصی بصری، عکس یا هر گونه تصویر. این شامل اشعه ایکس، نوارهای ویدئویی، فیلمها، عکسبرداری ها یا مدارک تصویری مشابه میباشد.</a:t>
                      </a:r>
                      <a:endParaRPr lang="en-US" sz="11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a:latin typeface="Cambria"/>
                          <a:ea typeface="Times New Roman"/>
                          <a:cs typeface="B Zar"/>
                        </a:rPr>
                        <a:t>ارائه شود به بیمار بر اساس درخواست وی یا نگهداری شود برای: حداقل 7 سال بعد از آخرین حضور برای اقدام تشخیصی، یا تا وقتی که بیمار به سن 25 سالگی برسد، هرکدام که طولانی تر است،  سپس بازیافت یا امحا گردد</a:t>
                      </a:r>
                      <a:endParaRPr lang="en-US" sz="1100">
                        <a:latin typeface="Calibri"/>
                        <a:ea typeface="Times New Roman"/>
                        <a:cs typeface="Times New Roman"/>
                      </a:endParaRPr>
                    </a:p>
                  </a:txBody>
                  <a:tcPr marL="68580" marR="68580" marT="0" marB="0"/>
                </a:tc>
              </a:tr>
              <a:tr h="1015928">
                <a:tc>
                  <a:txBody>
                    <a:bodyPr/>
                    <a:lstStyle/>
                    <a:p>
                      <a:pPr algn="justLow" rtl="1">
                        <a:lnSpc>
                          <a:spcPct val="115000"/>
                        </a:lnSpc>
                        <a:spcAft>
                          <a:spcPts val="0"/>
                        </a:spcAft>
                      </a:pPr>
                      <a:r>
                        <a:rPr lang="fa-IR" sz="1200">
                          <a:latin typeface="Cambria"/>
                          <a:ea typeface="Times New Roman"/>
                          <a:cs typeface="B Zar"/>
                        </a:rPr>
                        <a:t>مدارک گرافیکی تشخیصی، که ثبتیات  یا ترسیم هایی هستند از یک ماهیت گرافیکی ایجاد شده از طریق فرایندهای سنجش تشخیصی،  برای مثال،  الکترو انسفالوگرام ها، الکتروکاردیوگرام ها، الکترو میوگرامها، یا کاردیو توکوگرامها، در جاییکه یک یافته غیر طبیعی مشاهده شود </a:t>
                      </a:r>
                      <a:endParaRPr lang="en-US" sz="11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dirty="0">
                          <a:latin typeface="Cambria"/>
                          <a:ea typeface="Times New Roman"/>
                          <a:cs typeface="B Zar"/>
                        </a:rPr>
                        <a:t>نگهداری : حداقل 7 سال بعد از آخرین حضور برای اقدام تشخیصی، یا تا وقتی که بیمار به سن 25 سالگی برسد، هرکدام که طولانی تر است،  سپس بازیافت یا امحا گردد</a:t>
                      </a:r>
                      <a:endParaRPr lang="en-US" sz="1100" dirty="0">
                        <a:latin typeface="Calibri"/>
                        <a:ea typeface="Times New Roman"/>
                        <a:cs typeface="Times New Roman"/>
                      </a:endParaRPr>
                    </a:p>
                  </a:txBody>
                  <a:tcPr marL="68580" marR="68580" marT="0" marB="0"/>
                </a:tc>
              </a:tr>
              <a:tr h="507964">
                <a:tc>
                  <a:txBody>
                    <a:bodyPr/>
                    <a:lstStyle/>
                    <a:p>
                      <a:pPr algn="justLow" rtl="1">
                        <a:lnSpc>
                          <a:spcPct val="115000"/>
                        </a:lnSpc>
                        <a:spcAft>
                          <a:spcPts val="0"/>
                        </a:spcAft>
                      </a:pPr>
                      <a:r>
                        <a:rPr lang="ar-SA" sz="1200" dirty="0">
                          <a:latin typeface="Cambria"/>
                          <a:ea typeface="Times New Roman"/>
                          <a:cs typeface="B Zar"/>
                        </a:rPr>
                        <a:t>مدارک تشخیصی گرافیکی وقتی که یافته غیر طبیعی وجود نداشته باشد</a:t>
                      </a:r>
                      <a:endParaRPr lang="en-US" sz="1100" dirty="0">
                        <a:latin typeface="Calibri"/>
                        <a:ea typeface="Times New Roman"/>
                        <a:cs typeface="Times New Roman"/>
                      </a:endParaRPr>
                    </a:p>
                  </a:txBody>
                  <a:tcPr marL="68580" marR="68580" marT="0" marB="0"/>
                </a:tc>
                <a:tc>
                  <a:txBody>
                    <a:bodyPr/>
                    <a:lstStyle/>
                    <a:p>
                      <a:pPr algn="justLow" rtl="1">
                        <a:lnSpc>
                          <a:spcPct val="115000"/>
                        </a:lnSpc>
                        <a:spcAft>
                          <a:spcPts val="0"/>
                        </a:spcAft>
                      </a:pPr>
                      <a:r>
                        <a:rPr lang="ar-SA" sz="1200" dirty="0">
                          <a:latin typeface="Cambria"/>
                          <a:ea typeface="Times New Roman"/>
                          <a:cs typeface="B Zar"/>
                        </a:rPr>
                        <a:t>اگر نتایج در مدارک پزشکی بیمار موجودند، نگهداری شود تا وقتی که برای اهداف مدیریتی لازم است، سپس امحا شود. </a:t>
                      </a:r>
                      <a:endParaRPr lang="en-US" sz="1100" dirty="0">
                        <a:latin typeface="Calibri"/>
                        <a:ea typeface="Times New Roman"/>
                        <a:cs typeface="Times New Roman"/>
                      </a:endParaRPr>
                    </a:p>
                  </a:txBody>
                  <a:tcPr marL="68580" marR="68580" marT="0" marB="0"/>
                </a:tc>
              </a:tr>
            </a:tbl>
          </a:graphicData>
        </a:graphic>
      </p:graphicFrame>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fa-IR" dirty="0" smtClean="0"/>
              <a:t>و اما در ایران نیز مطابق مجوزهای شماره 2683/57/3001/ش  و 2683/57/3001/ش مورخ 7/3/79 مصوب شورای اسناد ملی  فیلمهای رادیوگرافی بیماران عادی 10 سال و فیلمهای آموزشی 15 سال پس از تاریخ تهیه فیلم قابل امحا هستند . علاوه بر آن چند نامه وزارتی نیز موجود هستند که همین مدت نگهداری را ابلاغ نموده اند .  در دستورالعمل ضوابط ارزشیابی بیمارستانها از مدت نگهداری فیلمهای رادیولوژی سخنی به میان نیامده است  ولی اشاره شده: " کلیه تصویربرداریها باید در زمان ترخیص بیمار به وی تحویل گردد ولی در صورت موافقت بیمار کلیشه های رادیولوژی میتواند در بایگانی رادیولوژی بیمارستان نگهداری شود، و نیز در صورت درخواست بیمار لازم است یک نسخه از گزارشات تحویل بیمار گردد، ولی در همه موارد نسخه اصلی گزارشات باید در پرونده بیمار درج گردد و به عنوان مدارک پزشکی توسط بیمارستان محفوظ و نگهداری شود."</a:t>
            </a:r>
            <a:endParaRPr lang="en-US" dirty="0" smtClean="0"/>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fa-IR" dirty="0" smtClean="0"/>
              <a:t>در دستورالعملهای موجود فقط در مورد نگهداری فیلمهای رادیولوژی الزاماتی وجود دارد و در مورد سایر مدارک تصویری مانند سونوگرافی، سی تی اسکن، ام آر آی، ماموگرافی ها، نوارهای الکتروکاردیوگرافی، الکترومیوگرافی، الکترو انسفالوگرافی، نوارهای ویدئویی ، توموگرافی، پزشکی هسته ای، بررسی تشعشعی ایزوتوپها، </a:t>
            </a:r>
            <a:r>
              <a:rPr lang="ar-SA" dirty="0" smtClean="0"/>
              <a:t>اقدامات تشخیصی تصویری دیجیتالی دیگر </a:t>
            </a:r>
            <a:r>
              <a:rPr lang="fa-IR" dirty="0" smtClean="0"/>
              <a:t>و ... بطور صریح مقررات مشخصی وجود ندارد و فقط  در دستورالعمل ارزشیابی یک عبارت کلی وجود داد و آن اینکه باید گزارش </a:t>
            </a:r>
            <a:r>
              <a:rPr lang="fa-IR" u="sng" dirty="0" smtClean="0"/>
              <a:t>کلیه تصویر برداریها</a:t>
            </a:r>
            <a:r>
              <a:rPr lang="fa-IR" dirty="0" smtClean="0"/>
              <a:t> در پرونده درج شده و اصل آنها نیز به بیمار تحول گردد که معلوم نیست آیا منظور از کلیه تصویر برداریها ، شامل همه موارد فوق الذکر می باشد؟</a:t>
            </a:r>
            <a:endParaRPr lang="en-US" dirty="0" smtClean="0"/>
          </a:p>
          <a:p>
            <a:pPr lvl="0"/>
            <a:r>
              <a:rPr lang="fa-IR" dirty="0" smtClean="0"/>
              <a:t>با توجه به پیشرفتها و تغییرات تکنولوژیکی سریع عصر حاضر  در ارائه تکنیکهای جدید تشخیصی و درمانی و بالطبع جنبه های قانونی ناشی از آنها ، تهیه جداول نگهداری کامل و به روز نگهداشتن آنها، خصوصا در مورد نگهداری گرافها و سایر مدارک تصویری کاغذی و دیجیتالی و ... ضروری به نظر میرسد.</a:t>
            </a:r>
            <a:endParaRPr lang="en-US" dirty="0" smtClean="0"/>
          </a:p>
          <a:p>
            <a:pPr lvl="0"/>
            <a:r>
              <a:rPr lang="fa-IR" dirty="0" smtClean="0"/>
              <a:t>به نظر میرسد باز هم جای انجمن های حرفه ای خصوصا رادیولوژیست ها ، مراجع قانونی و سایرکمیته های تخصصی مربوطه برای اظهار نظرهای تخصصی  در این زمینه خالی است. لذا ضروری است وزارت بهداشت بعنوان متولی تهیه جداول پیشنهادی با تشکیل  کمیسیون های تخصصی و با در نظر گرفتن شرایط عصر حاضر و  نیز کلیه مسائل قانونی و .. ، جداول نگهداری پیشنهادی مربوط به کلیه گزارشات تصویری را تهیه و پس از اخذ تایید از شورای اسناد ملی آنها را بطور صریح به مراکز درمانی ابلاغ نماید و البته در روزآمد نمودن آنها نیز تعلل ننماید.</a:t>
            </a:r>
            <a:endParaRPr lang="en-US" dirty="0" smtClean="0"/>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dirty="0" smtClean="0">
                <a:cs typeface="B Nazanin" pitchFamily="2" charset="-78"/>
              </a:rPr>
              <a:t>بیمارستانها بايد برای حل مشکلات فضا وبایگانی دستی از روشهای جایگزین مانند میکروفیلم و ذخیره سازی الکترونیکی نمايند(6). </a:t>
            </a:r>
          </a:p>
          <a:p>
            <a:pPr algn="justLow"/>
            <a:endParaRPr lang="fa-IR" dirty="0" smtClean="0">
              <a:cs typeface="B Nazanin" pitchFamily="2" charset="-78"/>
            </a:endParaRPr>
          </a:p>
          <a:p>
            <a:pPr algn="justLow"/>
            <a:r>
              <a:rPr lang="fa-IR" dirty="0" smtClean="0">
                <a:cs typeface="B Nazanin" pitchFamily="2" charset="-78"/>
              </a:rPr>
              <a:t>میکروفیلم یکی از تکنیکهای رسانه های ریز تصویر میباشد که با استفاده از آنها میتوان تصاویر بسیار کوچکی از فرمهای کاغذی تهیه کرد (8)</a:t>
            </a:r>
          </a:p>
          <a:p>
            <a:pPr algn="justLow"/>
            <a:r>
              <a:rPr lang="fa-IR" dirty="0" smtClean="0">
                <a:cs typeface="B Nazanin" pitchFamily="2" charset="-78"/>
              </a:rPr>
              <a:t> </a:t>
            </a:r>
          </a:p>
          <a:p>
            <a:pPr algn="justLow"/>
            <a:r>
              <a:rPr lang="fa-IR" dirty="0" smtClean="0">
                <a:cs typeface="B Nazanin" pitchFamily="2" charset="-78"/>
              </a:rPr>
              <a:t> ذخیره سازی الکترونیکی نیز با اسکن مدارک پزشکی کاغذی ایجاد میشود. در این شیوه مدارک کاغذی اسکن شده و به صورت الکترونیکی بر روی مجموعه ای از سخت افزارها و رسانه های ذخیره سازی کامپیوتری پیاده سازی میگردد (59).</a:t>
            </a:r>
            <a:endParaRPr lang="en-US" dirty="0" smtClean="0">
              <a:cs typeface="B Nazanin" pitchFamily="2" charset="-78"/>
            </a:endParaRPr>
          </a:p>
          <a:p>
            <a:endParaRPr lang="fa-IR" dirty="0"/>
          </a:p>
        </p:txBody>
      </p:sp>
      <p:sp>
        <p:nvSpPr>
          <p:cNvPr id="3" name="Title 2"/>
          <p:cNvSpPr>
            <a:spLocks noGrp="1"/>
          </p:cNvSpPr>
          <p:nvPr>
            <p:ph type="title"/>
          </p:nvPr>
        </p:nvSpPr>
        <p:spPr/>
        <p:txBody>
          <a:bodyPr>
            <a:normAutofit/>
          </a:bodyPr>
          <a:lstStyle/>
          <a:p>
            <a:pPr algn="r"/>
            <a:r>
              <a:rPr lang="fa-IR" sz="2800" dirty="0" smtClean="0">
                <a:solidFill>
                  <a:srgbClr val="FF0000"/>
                </a:solidFill>
              </a:rPr>
              <a:t>رسانه هاي ذخيره سازي ديگر به جز كاغذ</a:t>
            </a:r>
            <a:endParaRPr lang="fa-IR" sz="2800"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Low">
              <a:lnSpc>
                <a:spcPct val="150000"/>
              </a:lnSpc>
            </a:pPr>
            <a:r>
              <a:rPr lang="fa-IR" b="1" dirty="0" smtClean="0"/>
              <a:t>در هر سه کشور مورد بررسی مدارک پزشکی ا</a:t>
            </a:r>
            <a:r>
              <a:rPr lang="fa-IR" b="1" dirty="0" smtClean="0">
                <a:solidFill>
                  <a:srgbClr val="FF0000"/>
                </a:solidFill>
              </a:rPr>
              <a:t>سکن شده تحت شرایطی دارای مقبولیت قانونی میباشند</a:t>
            </a:r>
            <a:r>
              <a:rPr lang="fa-IR" b="1" dirty="0" smtClean="0"/>
              <a:t> و با توجه به مزیتهای متعدد بایگانی الکترونیکی (اسکن) خصوصا صرفه جویی در فضا و هزینه نگهداری:</a:t>
            </a:r>
          </a:p>
          <a:p>
            <a:pPr algn="justLow">
              <a:lnSpc>
                <a:spcPct val="150000"/>
              </a:lnSpc>
            </a:pPr>
            <a:r>
              <a:rPr lang="fa-IR" b="1" dirty="0" smtClean="0"/>
              <a:t> پیشنهاد میشود مراجع قانونی، وزارت بهداشت و سازمان اسناد ملی یا...، با تدوین قوانین و استانداردهای لازمه شرایط استفاده از این تکنولوژی  نه چندان نوین  را فراهم نمایند چرا که </a:t>
            </a:r>
            <a:r>
              <a:rPr lang="fa-IR" b="1" dirty="0" smtClean="0">
                <a:solidFill>
                  <a:srgbClr val="FF0000"/>
                </a:solidFill>
              </a:rPr>
              <a:t>راهکار اصلی </a:t>
            </a:r>
            <a:r>
              <a:rPr lang="fa-IR" b="1" dirty="0" smtClean="0"/>
              <a:t>برای حل مشکل  کمبود فضای بایگانی تبدیل مدارک کاغذی به تصاویر الکترونیکی میباشد.</a:t>
            </a:r>
            <a:endParaRPr lang="fa-IR" b="1" dirty="0"/>
          </a:p>
        </p:txBody>
      </p:sp>
      <p:sp>
        <p:nvSpPr>
          <p:cNvPr id="3" name="Title 2"/>
          <p:cNvSpPr>
            <a:spLocks noGrp="1"/>
          </p:cNvSpPr>
          <p:nvPr>
            <p:ph type="title"/>
          </p:nvPr>
        </p:nvSpPr>
        <p:spPr/>
        <p:txBody>
          <a:bodyPr>
            <a:normAutofit/>
          </a:bodyPr>
          <a:lstStyle/>
          <a:p>
            <a:pPr lvl="0" algn="ctr"/>
            <a:r>
              <a:rPr lang="fa-IR" sz="3200" dirty="0" smtClean="0">
                <a:solidFill>
                  <a:srgbClr val="FF0000"/>
                </a:solidFill>
              </a:rPr>
              <a:t>مقایسه رسانه ذخیره سازی در کشورهای مختلف</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806478"/>
        </p:xfrm>
        <a:graphic>
          <a:graphicData uri="http://schemas.openxmlformats.org/drawingml/2006/table">
            <a:tbl>
              <a:tblPr rtl="1" firstRow="1" bandRow="1">
                <a:tableStyleId>{5C22544A-7EE6-4342-B048-85BDC9FD1C3A}</a:tableStyleId>
              </a:tblPr>
              <a:tblGrid>
                <a:gridCol w="4536544"/>
                <a:gridCol w="3693056"/>
              </a:tblGrid>
              <a:tr h="733416">
                <a:tc>
                  <a:txBody>
                    <a:bodyPr/>
                    <a:lstStyle/>
                    <a:p>
                      <a:pPr algn="ctr" rtl="1">
                        <a:lnSpc>
                          <a:spcPct val="115000"/>
                        </a:lnSpc>
                        <a:spcAft>
                          <a:spcPts val="0"/>
                        </a:spcAft>
                      </a:pPr>
                      <a:r>
                        <a:rPr lang="ar-SA" sz="2000" b="1" dirty="0">
                          <a:latin typeface="Cambria"/>
                          <a:ea typeface="Times New Roman"/>
                          <a:cs typeface="B Zar"/>
                        </a:rPr>
                        <a:t>ایالت</a:t>
                      </a:r>
                      <a:endParaRPr lang="en-US" sz="1800" dirty="0">
                        <a:latin typeface="Calibri"/>
                        <a:ea typeface="Times New Roman"/>
                        <a:cs typeface="Times New Roman"/>
                      </a:endParaRPr>
                    </a:p>
                  </a:txBody>
                  <a:tcPr marL="68580" marR="68580" marT="0" marB="0"/>
                </a:tc>
                <a:tc>
                  <a:txBody>
                    <a:bodyPr/>
                    <a:lstStyle/>
                    <a:p>
                      <a:pPr algn="ctr" rtl="1">
                        <a:lnSpc>
                          <a:spcPct val="115000"/>
                        </a:lnSpc>
                        <a:spcAft>
                          <a:spcPts val="0"/>
                        </a:spcAft>
                      </a:pPr>
                      <a:r>
                        <a:rPr lang="ar-SA" sz="2000" b="1" dirty="0">
                          <a:latin typeface="Cambria"/>
                          <a:ea typeface="Times New Roman"/>
                          <a:cs typeface="B Zar"/>
                        </a:rPr>
                        <a:t>رسانه نگهداری</a:t>
                      </a:r>
                      <a:endParaRPr lang="en-US" sz="1800" dirty="0">
                        <a:latin typeface="Calibri"/>
                        <a:ea typeface="Times New Roman"/>
                        <a:cs typeface="Times New Roman"/>
                      </a:endParaRPr>
                    </a:p>
                  </a:txBody>
                  <a:tcPr marL="68580" marR="68580" marT="0" marB="0"/>
                </a:tc>
              </a:tr>
              <a:tr h="1433848">
                <a:tc>
                  <a:txBody>
                    <a:bodyPr/>
                    <a:lstStyle/>
                    <a:p>
                      <a:pPr algn="ctr" rtl="1">
                        <a:lnSpc>
                          <a:spcPct val="115000"/>
                        </a:lnSpc>
                        <a:spcAft>
                          <a:spcPts val="0"/>
                        </a:spcAft>
                      </a:pPr>
                      <a:r>
                        <a:rPr lang="fa-IR" sz="1600" b="1" dirty="0">
                          <a:latin typeface="Cambria"/>
                          <a:ea typeface="Times New Roman"/>
                          <a:cs typeface="B Zar"/>
                        </a:rPr>
                        <a:t>آلاباما- آلاسکا- آریزونا- کالیفرنیا- دلاویر- منطقه کلمبیا- آیداهو- هاوایی- آیووا- کانزاس- کنتاکی- مریلند- ماساچوست- میشیگان- میسی سیپی- میسوری- مونتانا- نوادا- نیوهمپشایر- نیوجرسی- نیومکزیکو- کارولینای جنوبی- وایومینگ- ویسکانسین- واشنگتن- یوتا- داکوتای جنوبی- اوهایو- اکلاهاما- اورگن- تگزاس</a:t>
                      </a:r>
                      <a:endParaRPr lang="en-US" sz="1400" b="1" dirty="0">
                        <a:latin typeface="Calibri"/>
                        <a:ea typeface="Times New Roman"/>
                        <a:cs typeface="Times New Roman"/>
                      </a:endParaRPr>
                    </a:p>
                  </a:txBody>
                  <a:tcPr marL="68580" marR="68580" marT="0" marB="0" anchor="ctr"/>
                </a:tc>
                <a:tc>
                  <a:txBody>
                    <a:bodyPr/>
                    <a:lstStyle/>
                    <a:p>
                      <a:pPr algn="ctr" rtl="1">
                        <a:lnSpc>
                          <a:spcPct val="115000"/>
                        </a:lnSpc>
                        <a:spcAft>
                          <a:spcPts val="0"/>
                        </a:spcAft>
                      </a:pPr>
                      <a:r>
                        <a:rPr lang="ar-SA" sz="1600" b="1">
                          <a:latin typeface="Cambria"/>
                          <a:ea typeface="Times New Roman"/>
                          <a:cs typeface="B Zar"/>
                        </a:rPr>
                        <a:t>نوع رسانه ذخیره سازی مشخص نشده است.</a:t>
                      </a:r>
                      <a:endParaRPr lang="en-US" sz="1400" b="1">
                        <a:latin typeface="Calibri"/>
                        <a:ea typeface="Times New Roman"/>
                        <a:cs typeface="Times New Roman"/>
                      </a:endParaRPr>
                    </a:p>
                  </a:txBody>
                  <a:tcPr marL="68580" marR="68580" marT="0" marB="0" anchor="ctr"/>
                </a:tc>
              </a:tr>
              <a:tr h="1195283">
                <a:tc>
                  <a:txBody>
                    <a:bodyPr/>
                    <a:lstStyle/>
                    <a:p>
                      <a:pPr algn="ctr" rtl="1">
                        <a:lnSpc>
                          <a:spcPct val="115000"/>
                        </a:lnSpc>
                        <a:spcAft>
                          <a:spcPts val="0"/>
                        </a:spcAft>
                      </a:pPr>
                      <a:r>
                        <a:rPr lang="fa-IR" sz="1600" b="1" dirty="0">
                          <a:latin typeface="Cambria"/>
                          <a:ea typeface="Times New Roman"/>
                          <a:cs typeface="B Zar"/>
                        </a:rPr>
                        <a:t>کلرادو- کانکتی کات- ایندیانا- مینه سوتا- ایلینویز</a:t>
                      </a:r>
                      <a:endParaRPr lang="en-US" sz="1400" b="1" dirty="0">
                        <a:latin typeface="Calibri"/>
                        <a:ea typeface="Times New Roman"/>
                        <a:cs typeface="Times New Roman"/>
                      </a:endParaRPr>
                    </a:p>
                  </a:txBody>
                  <a:tcPr marL="68580" marR="68580" marT="0" marB="0" anchor="ctr"/>
                </a:tc>
                <a:tc>
                  <a:txBody>
                    <a:bodyPr/>
                    <a:lstStyle/>
                    <a:p>
                      <a:pPr algn="ctr" rtl="1">
                        <a:lnSpc>
                          <a:spcPct val="115000"/>
                        </a:lnSpc>
                        <a:spcAft>
                          <a:spcPts val="0"/>
                        </a:spcAft>
                      </a:pPr>
                      <a:r>
                        <a:rPr lang="fa-IR" sz="1600" b="1">
                          <a:latin typeface="Cambria"/>
                          <a:ea typeface="Times New Roman"/>
                          <a:cs typeface="B Zar"/>
                        </a:rPr>
                        <a:t>فرم اصلی یا میکروفیلم</a:t>
                      </a:r>
                      <a:endParaRPr lang="en-US" sz="1400" b="1">
                        <a:latin typeface="Calibri"/>
                        <a:ea typeface="Times New Roman"/>
                        <a:cs typeface="Times New Roman"/>
                      </a:endParaRPr>
                    </a:p>
                  </a:txBody>
                  <a:tcPr marL="68580" marR="68580" marT="0" marB="0" anchor="ctr"/>
                </a:tc>
              </a:tr>
              <a:tr h="1195283">
                <a:tc>
                  <a:txBody>
                    <a:bodyPr/>
                    <a:lstStyle/>
                    <a:p>
                      <a:pPr marL="457200" algn="ctr" rtl="1">
                        <a:lnSpc>
                          <a:spcPct val="115000"/>
                        </a:lnSpc>
                        <a:spcAft>
                          <a:spcPts val="0"/>
                        </a:spcAft>
                      </a:pPr>
                      <a:r>
                        <a:rPr lang="fa-IR" sz="1600" b="1" dirty="0">
                          <a:latin typeface="Cambria"/>
                          <a:ea typeface="Times New Roman"/>
                          <a:cs typeface="B Zar"/>
                        </a:rPr>
                        <a:t>ویرجینیا- تنسی- رود ایسلند- داکوتای شمالی- نیویورک- نبراسکا- لوایزیانا- جورجیا- ویرجینیای غربی- پورتوریکو- پنسیلوانیا- کارولینای شمالی- ماین- آرکانزاس</a:t>
                      </a:r>
                      <a:endParaRPr lang="en-US" sz="1400" b="1" dirty="0">
                        <a:latin typeface="Calibri"/>
                        <a:ea typeface="Times New Roman"/>
                        <a:cs typeface="Times New Roman"/>
                      </a:endParaRPr>
                    </a:p>
                  </a:txBody>
                  <a:tcPr marL="68580" marR="68580" marT="0" marB="0" anchor="ctr"/>
                </a:tc>
                <a:tc>
                  <a:txBody>
                    <a:bodyPr/>
                    <a:lstStyle/>
                    <a:p>
                      <a:pPr algn="ctr" rtl="1">
                        <a:lnSpc>
                          <a:spcPct val="115000"/>
                        </a:lnSpc>
                        <a:spcAft>
                          <a:spcPts val="0"/>
                        </a:spcAft>
                        <a:tabLst>
                          <a:tab pos="895350" algn="l"/>
                        </a:tabLst>
                      </a:pPr>
                      <a:r>
                        <a:rPr lang="fa-IR" sz="1600" b="1" dirty="0">
                          <a:latin typeface="Cambria"/>
                          <a:ea typeface="Times New Roman"/>
                          <a:cs typeface="B Zar"/>
                        </a:rPr>
                        <a:t>فرم اصلی یا میکروفیلم یا بصورت داده های الکترونیک یا دیگرکپی های مورد تایید یا دیگر روشهای قابل قبول</a:t>
                      </a:r>
                      <a:endParaRPr lang="en-US" sz="1400" b="1" dirty="0">
                        <a:latin typeface="Calibri"/>
                        <a:ea typeface="Times New Roman"/>
                        <a:cs typeface="Times New Roman"/>
                      </a:endParaRPr>
                    </a:p>
                  </a:txBody>
                  <a:tcPr marL="68580" marR="68580" marT="0" marB="0" anchor="ctr"/>
                </a:tc>
              </a:tr>
            </a:tbl>
          </a:graphicData>
        </a:graphic>
      </p:graphicFrame>
      <p:sp>
        <p:nvSpPr>
          <p:cNvPr id="3" name="Title 2"/>
          <p:cNvSpPr>
            <a:spLocks noGrp="1"/>
          </p:cNvSpPr>
          <p:nvPr>
            <p:ph type="title"/>
          </p:nvPr>
        </p:nvSpPr>
        <p:spPr>
          <a:xfrm>
            <a:off x="457200" y="274638"/>
            <a:ext cx="8229600" cy="654032"/>
          </a:xfrm>
        </p:spPr>
        <p:txBody>
          <a:bodyPr>
            <a:normAutofit fontScale="90000"/>
          </a:bodyPr>
          <a:lstStyle/>
          <a:p>
            <a:pPr algn="ctr"/>
            <a:r>
              <a:rPr lang="ar-SA" sz="2700" dirty="0" smtClean="0"/>
              <a:t>انواع رسانه  ذخیره سازی مدارک پزشکی در ایالات مختلف امریکا</a:t>
            </a: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5292935"/>
          </a:xfrm>
        </p:spPr>
        <p:txBody>
          <a:bodyPr>
            <a:normAutofit/>
          </a:bodyPr>
          <a:lstStyle/>
          <a:p>
            <a:pPr algn="justLow"/>
            <a:r>
              <a:rPr lang="fa-IR" dirty="0" smtClean="0"/>
              <a:t> </a:t>
            </a:r>
            <a:r>
              <a:rPr lang="fa-IR" b="1" dirty="0" smtClean="0">
                <a:cs typeface="B Nazanin" pitchFamily="2" charset="-78"/>
              </a:rPr>
              <a:t>در انگلستان نیز در راهنمای مدیریت مدارک </a:t>
            </a:r>
            <a:r>
              <a:rPr lang="en-US" b="1" dirty="0" smtClean="0">
                <a:cs typeface="B Nazanin" pitchFamily="2" charset="-78"/>
              </a:rPr>
              <a:t>NHS</a:t>
            </a:r>
            <a:r>
              <a:rPr lang="fa-IR" b="1" dirty="0" smtClean="0">
                <a:cs typeface="B Nazanin" pitchFamily="2" charset="-78"/>
              </a:rPr>
              <a:t> آمده است : سازمانهای تحت پو شش </a:t>
            </a:r>
            <a:r>
              <a:rPr lang="en-US" b="1" dirty="0" smtClean="0">
                <a:cs typeface="B Nazanin" pitchFamily="2" charset="-78"/>
              </a:rPr>
              <a:t>NHS </a:t>
            </a:r>
            <a:r>
              <a:rPr lang="fa-IR" b="1" dirty="0" smtClean="0">
                <a:cs typeface="B Nazanin" pitchFamily="2" charset="-78"/>
              </a:rPr>
              <a:t>برای افزایش کارایی شغلی و یا به منظور رفع مشکل فضای بایگانی، می توانند اقدام به اسکن مدارک کاغذی و تبدیل آنها به فرمت الکترونیکی نمایند. ولی باید فاکتورهای زیر را در نظر بگیرند:</a:t>
            </a:r>
            <a:endParaRPr lang="en-US" b="1" dirty="0" smtClean="0">
              <a:cs typeface="B Nazanin" pitchFamily="2" charset="-78"/>
            </a:endParaRPr>
          </a:p>
          <a:p>
            <a:pPr lvl="0" algn="justLow"/>
            <a:r>
              <a:rPr lang="fa-IR" b="1" dirty="0" smtClean="0">
                <a:cs typeface="B Nazanin" pitchFamily="2" charset="-78"/>
              </a:rPr>
              <a:t>نیاز به مشاوره با مرکز ذخیره سازی محلی یا آرشیو ملی در مورد مدارکی که ممکن است ارزش آرشیوی داشته باشند ، و این ارزش ممکن است شامل فرمتی باشد که در آن ایجاد شده اند.</a:t>
            </a:r>
          </a:p>
          <a:p>
            <a:pPr lvl="0" algn="justLow"/>
            <a:endParaRPr lang="en-US" b="1" dirty="0" smtClean="0">
              <a:cs typeface="B Nazanin" pitchFamily="2" charset="-78"/>
            </a:endParaRPr>
          </a:p>
          <a:p>
            <a:pPr lvl="0" algn="justLow"/>
            <a:r>
              <a:rPr lang="fa-IR" b="1" dirty="0" smtClean="0">
                <a:cs typeface="B Nazanin" pitchFamily="2" charset="-78"/>
              </a:rPr>
              <a:t>نیاز به حفاظت از ارزش شهودی مدارک (بعنوان گواه و شاهد در دادگاه) با کپی و ذخیره مدارک مطابق با استانداردهای انگلیس، طبق آیین نامه "</a:t>
            </a:r>
            <a:r>
              <a:rPr lang="fa-IR" b="1" dirty="0" smtClean="0">
                <a:solidFill>
                  <a:srgbClr val="FF0000"/>
                </a:solidFill>
                <a:cs typeface="B Nazanin" pitchFamily="2" charset="-78"/>
              </a:rPr>
              <a:t>قابلیت پذیرش قانونی و شهودی مدارک الکترونیکي"</a:t>
            </a:r>
            <a:endParaRPr lang="en-US" b="1" dirty="0" smtClean="0">
              <a:solidFill>
                <a:srgbClr val="FF0000"/>
              </a:solidFill>
              <a:cs typeface="B Nazanin" pitchFamily="2" charset="-78"/>
            </a:endParaRPr>
          </a:p>
          <a:p>
            <a:endParaRPr lang="fa-IR" dirty="0"/>
          </a:p>
        </p:txBody>
      </p:sp>
      <p:sp>
        <p:nvSpPr>
          <p:cNvPr id="3" name="Title 2"/>
          <p:cNvSpPr>
            <a:spLocks noGrp="1"/>
          </p:cNvSpPr>
          <p:nvPr>
            <p:ph type="title"/>
          </p:nvPr>
        </p:nvSpPr>
        <p:spPr>
          <a:xfrm>
            <a:off x="457200" y="274638"/>
            <a:ext cx="8229600" cy="225404"/>
          </a:xfrm>
        </p:spPr>
        <p:txBody>
          <a:bodyPr>
            <a:normAutofit fontScale="90000"/>
          </a:bodyPr>
          <a:lstStyle/>
          <a:p>
            <a:endParaRPr lang="fa-I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lnSpc>
                <a:spcPct val="200000"/>
              </a:lnSpc>
            </a:pPr>
            <a:r>
              <a:rPr lang="fa-IR" b="1" dirty="0" smtClean="0">
                <a:cs typeface="B Nazanin" pitchFamily="2" charset="-78"/>
              </a:rPr>
              <a:t>پس از انجام اسکن به منظور حصول کامل فواید ناشی از کاهش فضای ذخیره سازی و کارایی شغلی، سازمانها </a:t>
            </a:r>
            <a:r>
              <a:rPr lang="fa-IR" b="1" dirty="0" smtClean="0">
                <a:solidFill>
                  <a:srgbClr val="FF0000"/>
                </a:solidFill>
                <a:cs typeface="B Nazanin" pitchFamily="2" charset="-78"/>
              </a:rPr>
              <a:t>باید</a:t>
            </a:r>
            <a:r>
              <a:rPr lang="fa-IR" b="1" dirty="0" smtClean="0">
                <a:cs typeface="B Nazanin" pitchFamily="2" charset="-78"/>
              </a:rPr>
              <a:t> به امحا مدارک کاغذی که به فرمت الکترونیک منتقل شده اند مطابق با استانداردهای لازمه اقدام نمایند(50).</a:t>
            </a:r>
            <a:endParaRPr lang="fa-IR" b="1" dirty="0">
              <a:cs typeface="B Nazanin" pitchFamily="2" charset="-78"/>
            </a:endParaRP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buNone/>
            </a:pPr>
            <a:r>
              <a:rPr lang="fa-IR" dirty="0" smtClean="0">
                <a:cs typeface="B Nazanin" pitchFamily="2" charset="-78"/>
              </a:rPr>
              <a:t>در استرالیا نیز مطابق با شرایطی میتوان پس از اسکن کردن مدارک، مدارک اصلی را امحا نمود. </a:t>
            </a:r>
            <a:r>
              <a:rPr lang="ar-SA" dirty="0" smtClean="0">
                <a:cs typeface="B Nazanin" pitchFamily="2" charset="-78"/>
              </a:rPr>
              <a:t>مطابق با الزامات </a:t>
            </a:r>
            <a:r>
              <a:rPr lang="en-US" dirty="0" smtClean="0">
                <a:latin typeface="Times New Roman" pitchFamily="18" charset="0"/>
                <a:cs typeface="Times New Roman" pitchFamily="18" charset="0"/>
              </a:rPr>
              <a:t>Evidence Act 1995</a:t>
            </a:r>
            <a:r>
              <a:rPr lang="ar-SA" dirty="0" smtClean="0">
                <a:latin typeface="Times New Roman" pitchFamily="18" charset="0"/>
                <a:cs typeface="Times New Roman" pitchFamily="18" charset="0"/>
              </a:rPr>
              <a:t> </a:t>
            </a:r>
            <a:r>
              <a:rPr lang="ar-SA" dirty="0" smtClean="0">
                <a:cs typeface="B Nazanin" pitchFamily="2" charset="-78"/>
              </a:rPr>
              <a:t>باشد</a:t>
            </a:r>
            <a:r>
              <a:rPr lang="ar-SA" i="1" dirty="0" smtClean="0">
                <a:cs typeface="B Nazanin" pitchFamily="2" charset="-78"/>
              </a:rPr>
              <a:t> </a:t>
            </a:r>
            <a:r>
              <a:rPr lang="ar-SA" dirty="0" smtClean="0">
                <a:cs typeface="B Nazanin" pitchFamily="2" charset="-78"/>
              </a:rPr>
              <a:t>میتوان مدارک اصل را امحا نمود</a:t>
            </a:r>
            <a:r>
              <a:rPr lang="fa-IR" dirty="0" smtClean="0">
                <a:cs typeface="B Nazanin" pitchFamily="2" charset="-78"/>
              </a:rPr>
              <a:t> به شرطي كه:</a:t>
            </a:r>
          </a:p>
          <a:p>
            <a:pPr algn="justLow">
              <a:buNone/>
            </a:pPr>
            <a:endParaRPr lang="en-US" dirty="0" smtClean="0">
              <a:cs typeface="B Nazanin" pitchFamily="2" charset="-78"/>
            </a:endParaRPr>
          </a:p>
          <a:p>
            <a:pPr lvl="0" algn="justLow">
              <a:buFont typeface="Wingdings" pitchFamily="2" charset="2"/>
              <a:buChar char="ü"/>
            </a:pPr>
            <a:r>
              <a:rPr lang="ar-SA" dirty="0" smtClean="0">
                <a:cs typeface="B Nazanin" pitchFamily="2" charset="-78"/>
              </a:rPr>
              <a:t>مدارک امحایی جزء آرشیوهای ایالتی نباشند</a:t>
            </a:r>
            <a:endParaRPr lang="en-US" dirty="0" smtClean="0">
              <a:cs typeface="B Nazanin" pitchFamily="2" charset="-78"/>
            </a:endParaRPr>
          </a:p>
          <a:p>
            <a:pPr lvl="0" algn="justLow">
              <a:buFont typeface="Wingdings" pitchFamily="2" charset="2"/>
              <a:buChar char="ü"/>
            </a:pPr>
            <a:r>
              <a:rPr lang="ar-SA" dirty="0" smtClean="0">
                <a:cs typeface="B Nazanin" pitchFamily="2" charset="-78"/>
              </a:rPr>
              <a:t>مدارک در گروه استثنائات </a:t>
            </a:r>
            <a:r>
              <a:rPr lang="en-US" sz="2400" dirty="0" smtClean="0">
                <a:latin typeface="Times New Roman" pitchFamily="18" charset="0"/>
                <a:cs typeface="Times New Roman" pitchFamily="18" charset="0"/>
              </a:rPr>
              <a:t>(GDA 24)  </a:t>
            </a:r>
            <a:r>
              <a:rPr lang="fa-IR" dirty="0" smtClean="0">
                <a:cs typeface="B Nazanin" pitchFamily="2" charset="-78"/>
              </a:rPr>
              <a:t>نباشند </a:t>
            </a:r>
            <a:endParaRPr lang="en-US" dirty="0" smtClean="0">
              <a:cs typeface="B Nazanin" pitchFamily="2" charset="-78"/>
            </a:endParaRPr>
          </a:p>
          <a:p>
            <a:pPr lvl="0" algn="justLow">
              <a:buFont typeface="Wingdings" pitchFamily="2" charset="2"/>
              <a:buChar char="ü"/>
            </a:pPr>
            <a:r>
              <a:rPr lang="fa-IR" dirty="0" smtClean="0">
                <a:cs typeface="B Nazanin" pitchFamily="2" charset="-78"/>
              </a:rPr>
              <a:t>همه الزامات نگهداری مدارک اصل رعایت شده باشد</a:t>
            </a:r>
            <a:endParaRPr lang="en-US" dirty="0" smtClean="0">
              <a:cs typeface="B Nazanin" pitchFamily="2" charset="-78"/>
            </a:endParaRPr>
          </a:p>
          <a:p>
            <a:pPr lvl="0" algn="justLow">
              <a:buFont typeface="Wingdings" pitchFamily="2" charset="2"/>
              <a:buChar char="ü"/>
            </a:pPr>
            <a:r>
              <a:rPr lang="fa-IR" dirty="0" smtClean="0">
                <a:cs typeface="B Nazanin" pitchFamily="2" charset="-78"/>
              </a:rPr>
              <a:t>کپی ها/تصاوير الكترونيكي ایجاد شده </a:t>
            </a:r>
            <a:r>
              <a:rPr lang="fa-IR" b="1" dirty="0" smtClean="0">
                <a:solidFill>
                  <a:srgbClr val="FF0000"/>
                </a:solidFill>
                <a:cs typeface="B Nazanin" pitchFamily="2" charset="-78"/>
              </a:rPr>
              <a:t>مطابق با مجوز، </a:t>
            </a:r>
            <a:r>
              <a:rPr lang="fa-IR" dirty="0" smtClean="0">
                <a:cs typeface="B Nazanin" pitchFamily="2" charset="-78"/>
              </a:rPr>
              <a:t>کامل و قابل دسترس باشند</a:t>
            </a:r>
            <a:endParaRPr lang="en-US" dirty="0" smtClean="0">
              <a:cs typeface="B Nazanin" pitchFamily="2" charset="-78"/>
            </a:endParaRPr>
          </a:p>
          <a:p>
            <a:pPr lvl="0" algn="justLow">
              <a:buFont typeface="Wingdings" pitchFamily="2" charset="2"/>
              <a:buChar char="ü"/>
            </a:pPr>
            <a:r>
              <a:rPr lang="fa-IR" dirty="0" smtClean="0">
                <a:cs typeface="B Nazanin" pitchFamily="2" charset="-78"/>
              </a:rPr>
              <a:t>مدارک اصل جهت اهداف کنترل کیفیت تا یک دوره زمانی مقتضی نگهداری شوند</a:t>
            </a:r>
            <a:r>
              <a:rPr lang="ar-SA" dirty="0" smtClean="0">
                <a:cs typeface="B Nazanin" pitchFamily="2" charset="-78"/>
              </a:rPr>
              <a:t> (52).</a:t>
            </a:r>
            <a:endParaRPr lang="en-US" dirty="0" smtClean="0">
              <a:cs typeface="B Nazanin" pitchFamily="2" charset="-78"/>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lnSpc>
                <a:spcPct val="150000"/>
              </a:lnSpc>
            </a:pPr>
            <a:r>
              <a:rPr lang="fa-IR" b="1" dirty="0" smtClean="0">
                <a:solidFill>
                  <a:srgbClr val="FF0000"/>
                </a:solidFill>
                <a:cs typeface="B Nazanin" pitchFamily="2" charset="-78"/>
              </a:rPr>
              <a:t>در ایران هنوز در قوانین به بحث میکروفیلم و اسکن توجه نشده است</a:t>
            </a:r>
            <a:r>
              <a:rPr lang="fa-IR" dirty="0" smtClean="0">
                <a:cs typeface="B Nazanin" pitchFamily="2" charset="-78"/>
              </a:rPr>
              <a:t>. علی رغم اینکه استفاده از آرشیو الکترونیکی میتواند مشکلات فعلی بخشهای مدارک پزشکی کشور در مورد کمبود فضای بایگانی و بازیابی اطلاعات پرونده های پزشکی را حل کند(59) ولی در حال حاضر بخش های مدارک پزشکی در کشور به دلیل فقدان مدیریت علمی در بخش مدارک پزشکی، نبود استاندارد و دستورالعمل مشخصی در زمینه پیاده سازی بایگانی الکترونیکی و عدم وجود نهاد یا معاونتی پاسخگو در وزارت بهداشت و درمان، با چالشهای زیادی مواجه میباشند (18) .</a:t>
            </a:r>
            <a:endParaRPr lang="en-US" dirty="0">
              <a:cs typeface="B Nazanin" pitchFamily="2" charset="-78"/>
            </a:endParaRP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sz="2800" dirty="0" smtClean="0">
                <a:cs typeface="B Nazanin" pitchFamily="2" charset="-78"/>
              </a:rPr>
              <a:t>دانستن اینکه یک موسسه مراقبت سلامتی چه مدتی باید مدارک سلامت را نگهداری کند ، مهم است. مدت زمانی که یک مدرک بوسیله یک موسسه نگهداری میشود را </a:t>
            </a:r>
            <a:r>
              <a:rPr lang="fa-IR" sz="2800" b="1" dirty="0" smtClean="0">
                <a:solidFill>
                  <a:srgbClr val="FF0000"/>
                </a:solidFill>
                <a:cs typeface="B Nazanin" pitchFamily="2" charset="-78"/>
              </a:rPr>
              <a:t>جدول زمانبندی نگهداری   مدارک</a:t>
            </a:r>
            <a:r>
              <a:rPr lang="fa-IR" sz="2800" dirty="0" smtClean="0">
                <a:cs typeface="B Nazanin" pitchFamily="2" charset="-78"/>
              </a:rPr>
              <a:t> </a:t>
            </a:r>
            <a:r>
              <a:rPr lang="fa-IR" sz="2800" dirty="0" smtClean="0">
                <a:solidFill>
                  <a:srgbClr val="FF0000"/>
                </a:solidFill>
                <a:cs typeface="B Nazanin" pitchFamily="2" charset="-78"/>
              </a:rPr>
              <a:t>(</a:t>
            </a:r>
            <a:r>
              <a:rPr lang="en-US" sz="2800" b="1" dirty="0" smtClean="0">
                <a:solidFill>
                  <a:srgbClr val="FF0000"/>
                </a:solidFill>
                <a:cs typeface="B Nazanin" pitchFamily="2" charset="-78"/>
              </a:rPr>
              <a:t>Retention schedule</a:t>
            </a:r>
            <a:r>
              <a:rPr lang="fa-IR" sz="2800" b="1" dirty="0" smtClean="0">
                <a:solidFill>
                  <a:srgbClr val="FF0000"/>
                </a:solidFill>
                <a:cs typeface="B Nazanin" pitchFamily="2" charset="-78"/>
              </a:rPr>
              <a:t>) </a:t>
            </a:r>
            <a:r>
              <a:rPr lang="fa-IR" sz="2800" dirty="0" smtClean="0">
                <a:cs typeface="B Nazanin" pitchFamily="2" charset="-78"/>
              </a:rPr>
              <a:t>مشخص مینماید(4). </a:t>
            </a:r>
          </a:p>
          <a:p>
            <a:pPr algn="justLow"/>
            <a:endParaRPr lang="fa-IR" sz="2800" dirty="0" smtClean="0">
              <a:cs typeface="B Nazanin" pitchFamily="2" charset="-78"/>
            </a:endParaRPr>
          </a:p>
          <a:p>
            <a:pPr algn="justLow"/>
            <a:r>
              <a:rPr lang="fa-IR" sz="2800" dirty="0">
                <a:cs typeface="B Nazanin" pitchFamily="2" charset="-78"/>
              </a:rPr>
              <a:t>بسیاری از کشورها در سراسر جهان </a:t>
            </a:r>
            <a:r>
              <a:rPr lang="fa-IR" sz="2800" b="1" u="sng" dirty="0">
                <a:solidFill>
                  <a:srgbClr val="FF0000"/>
                </a:solidFill>
                <a:cs typeface="B Nazanin" pitchFamily="2" charset="-78"/>
              </a:rPr>
              <a:t>برنامه زمانبندی ملی </a:t>
            </a:r>
            <a:r>
              <a:rPr lang="fa-IR" sz="2800" dirty="0">
                <a:cs typeface="B Nazanin" pitchFamily="2" charset="-78"/>
              </a:rPr>
              <a:t>برای نگهداری مدارک سلامت دارند هرچند بیمارستانها ممکن است مدارک را برای مدت طولانی تری نگهداری نمایند(10).</a:t>
            </a:r>
          </a:p>
          <a:p>
            <a:pPr algn="justLow"/>
            <a:endParaRPr lang="fa-IR" dirty="0" smtClean="0"/>
          </a:p>
          <a:p>
            <a:pPr algn="justLow">
              <a:buNone/>
            </a:pPr>
            <a:endParaRPr lang="fa-IR" dirty="0" smtClean="0"/>
          </a:p>
        </p:txBody>
      </p:sp>
      <p:sp>
        <p:nvSpPr>
          <p:cNvPr id="3" name="Title 2"/>
          <p:cNvSpPr>
            <a:spLocks noGrp="1"/>
          </p:cNvSpPr>
          <p:nvPr>
            <p:ph type="title"/>
          </p:nvPr>
        </p:nvSpPr>
        <p:spPr/>
        <p:txBody>
          <a:bodyPr>
            <a:normAutofit fontScale="90000"/>
          </a:bodyPr>
          <a:lstStyle/>
          <a:p>
            <a:pPr algn="justLow"/>
            <a:r>
              <a:rPr lang="fa-IR" dirty="0" smtClean="0">
                <a:solidFill>
                  <a:srgbClr val="FF0000"/>
                </a:solidFill>
              </a:rPr>
              <a:t/>
            </a:r>
            <a:br>
              <a:rPr lang="fa-IR" dirty="0" smtClean="0">
                <a:solidFill>
                  <a:srgbClr val="FF0000"/>
                </a:solidFill>
              </a:rPr>
            </a:br>
            <a:endParaRPr lang="fa-I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lgn="justLow"/>
            <a:r>
              <a:rPr lang="fa-IR" b="1" dirty="0" smtClean="0">
                <a:solidFill>
                  <a:srgbClr val="FF0000"/>
                </a:solidFill>
                <a:cs typeface="B Nazanin" pitchFamily="2" charset="-78"/>
              </a:rPr>
              <a:t>نگهداری اصل </a:t>
            </a:r>
            <a:r>
              <a:rPr lang="fa-IR" b="1" dirty="0" smtClean="0">
                <a:cs typeface="B Nazanin" pitchFamily="2" charset="-78"/>
              </a:rPr>
              <a:t>پرونده های بیمارستانی و مدارک بالینی بیماران مطابق با مجوز شماره 51 مورخ 16/6/1369 دفتر وزارتی وزارت بهداشت و درمان و آموزش پزشکی تا رسیدن به زمان امحاء و همچنین </a:t>
            </a:r>
            <a:r>
              <a:rPr lang="fa-IR" b="1" dirty="0" smtClean="0">
                <a:solidFill>
                  <a:srgbClr val="FF0000"/>
                </a:solidFill>
                <a:cs typeface="B Nazanin" pitchFamily="2" charset="-78"/>
              </a:rPr>
              <a:t>نگهداری اوراق خلاصه برداری شده </a:t>
            </a:r>
            <a:r>
              <a:rPr lang="fa-IR" b="1" dirty="0" smtClean="0">
                <a:cs typeface="B Nazanin" pitchFamily="2" charset="-78"/>
              </a:rPr>
              <a:t>پس از زمان امحا در محل بایگانی قابل دسترس و مناسب، </a:t>
            </a:r>
            <a:r>
              <a:rPr lang="fa-IR" b="1" dirty="0" smtClean="0">
                <a:solidFill>
                  <a:srgbClr val="FF0000"/>
                </a:solidFill>
                <a:cs typeface="B Nazanin" pitchFamily="2" charset="-78"/>
              </a:rPr>
              <a:t>امری اجتناب ناپذیر است</a:t>
            </a:r>
            <a:r>
              <a:rPr lang="fa-IR" b="1" dirty="0" smtClean="0">
                <a:cs typeface="B Nazanin" pitchFamily="2" charset="-78"/>
              </a:rPr>
              <a:t>.</a:t>
            </a:r>
            <a:endParaRPr lang="en-US" dirty="0" smtClean="0">
              <a:cs typeface="B Nazanin" pitchFamily="2" charset="-78"/>
            </a:endParaRPr>
          </a:p>
          <a:p>
            <a:pPr lvl="0" algn="justLow"/>
            <a:r>
              <a:rPr lang="fa-IR" dirty="0" smtClean="0">
                <a:cs typeface="B Nazanin" pitchFamily="2" charset="-78"/>
              </a:rPr>
              <a:t>در مواردی که اصل پرونده بیمارستانی و مدارک بالینی مورد نیاز مراجع قانونی و قضایی نبوده و تصویر پرونده بالینی را درخواست نمایند در این صورت میتوان مدارک بالینی اسکن شده را پس از تهیه پرینت کاغذی با رعایت مواردی که در هنگام ارسال تصویر پرونده بالینی در نظر گرفته میشود، شامل: برگ شماری اوراق، ممهور نمودن اوراق به مهر برابر با اصل مرکز درمانی و یا بیمارستان، تایید موارد توسط رئیس یا مدیر مرکز درمانی و یا بیمارستان، ارسال نمود.</a:t>
            </a:r>
          </a:p>
          <a:p>
            <a:pPr lvl="0" algn="justLow"/>
            <a:r>
              <a:rPr lang="fa-IR" dirty="0" smtClean="0">
                <a:cs typeface="B Nazanin" pitchFamily="2" charset="-78"/>
              </a:rPr>
              <a:t> </a:t>
            </a:r>
            <a:r>
              <a:rPr lang="fa-IR" b="1" dirty="0" smtClean="0">
                <a:cs typeface="B Nazanin" pitchFamily="2" charset="-78"/>
              </a:rPr>
              <a:t>بدیهی است پرونده های بیمارستانی و مدارک بالینی اسکن شده به صورت دیجیتالی و ارسال در قالب لوح فشرده، فلاپی، فلش مموری و یا از طریق پست الکترونیکی </a:t>
            </a:r>
            <a:r>
              <a:rPr lang="fa-IR" b="1" dirty="0" smtClean="0">
                <a:solidFill>
                  <a:srgbClr val="FF0000"/>
                </a:solidFill>
                <a:cs typeface="B Nazanin" pitchFamily="2" charset="-78"/>
              </a:rPr>
              <a:t>از نظر حقوقی و قضایی به موجب ماده 1284 قانون مدنی ایران دارای سندیت نمیباشد </a:t>
            </a:r>
            <a:r>
              <a:rPr lang="fa-IR" dirty="0" smtClean="0">
                <a:cs typeface="B Nazanin" pitchFamily="2" charset="-78"/>
              </a:rPr>
              <a:t>(36) .</a:t>
            </a:r>
            <a:endParaRPr lang="en-US" dirty="0" smtClean="0">
              <a:cs typeface="B Nazanin" pitchFamily="2" charset="-78"/>
            </a:endParaRPr>
          </a:p>
          <a:p>
            <a:endParaRPr lang="fa-IR" dirty="0"/>
          </a:p>
        </p:txBody>
      </p:sp>
      <p:sp>
        <p:nvSpPr>
          <p:cNvPr id="3" name="Title 2"/>
          <p:cNvSpPr>
            <a:spLocks noGrp="1"/>
          </p:cNvSpPr>
          <p:nvPr>
            <p:ph type="title"/>
          </p:nvPr>
        </p:nvSpPr>
        <p:spPr/>
        <p:txBody>
          <a:bodyPr>
            <a:noAutofit/>
          </a:bodyPr>
          <a:lstStyle/>
          <a:p>
            <a:pPr algn="justLow"/>
            <a:r>
              <a:rPr lang="fa-IR" sz="1800" dirty="0" smtClean="0">
                <a:cs typeface="B Nazanin" pitchFamily="2" charset="-78"/>
              </a:rPr>
              <a:t>مطابق با استعلامی که از سازمان پزشکی قانونی کشور در خصوص میزان مقبولیت پرونده های بیمارستانی و مدارک بالینی اسکن شده انجام شده است این سازمان طی نامه شماره 19465/2/1 مورخ 1/11/1386 جوابیه زیر را ارائه نمودند که  به دلیل اهمیت عینا در ذیل آورده شده است:</a:t>
            </a:r>
            <a:r>
              <a:rPr lang="en-US" sz="1800" dirty="0" smtClean="0"/>
              <a:t/>
            </a:r>
            <a:br>
              <a:rPr lang="en-US" sz="1800" dirty="0" smtClean="0"/>
            </a:br>
            <a:endParaRPr lang="fa-IR" sz="1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dirty="0" smtClean="0">
                <a:cs typeface="B Nazanin" pitchFamily="2" charset="-78"/>
              </a:rPr>
              <a:t>با توجه به </a:t>
            </a:r>
            <a:r>
              <a:rPr lang="fa-IR" dirty="0" smtClean="0">
                <a:solidFill>
                  <a:srgbClr val="FF0000"/>
                </a:solidFill>
                <a:cs typeface="B Nazanin" pitchFamily="2" charset="-78"/>
              </a:rPr>
              <a:t>عدم مقبولیت قانونی اسکن  (به جای مدارک اصلی) در ایران </a:t>
            </a:r>
            <a:r>
              <a:rPr lang="fa-IR" dirty="0" smtClean="0">
                <a:cs typeface="B Nazanin" pitchFamily="2" charset="-78"/>
              </a:rPr>
              <a:t>، در حال حاضر  اسکن کردن مدارک فقط برای تسهیل فرایند ها و انجام کارهای مدیریتی کاربرد دارد و در شرایط فعلی با توجه به هزینه های اسکن،  اسکن مدارک توجیه مناسبی نخواهد داشت چون مدارک اصلی همچنان قابل امحا نمیباشند. </a:t>
            </a:r>
          </a:p>
          <a:p>
            <a:pPr algn="justLow"/>
            <a:endParaRPr lang="fa-IR" dirty="0" smtClean="0">
              <a:cs typeface="B Nazanin" pitchFamily="2" charset="-78"/>
            </a:endParaRPr>
          </a:p>
          <a:p>
            <a:pPr algn="justLow"/>
            <a:r>
              <a:rPr lang="fa-IR" dirty="0" smtClean="0">
                <a:cs typeface="B Nazanin" pitchFamily="2" charset="-78"/>
              </a:rPr>
              <a:t>لذا پیشنهاد میشود  با توجه به مزیتهای استفاده از بایگانی الکترونیکی خصوصا صرفه جویی در فضا و هزینه نگهداری، با تدوین قوانین و استانداردهای لازمه توسط مراجع قانونی و وزارت بهداشت و سازمان اسناد ملی یا...، </a:t>
            </a:r>
            <a:r>
              <a:rPr lang="fa-IR" b="1" dirty="0" smtClean="0">
                <a:solidFill>
                  <a:srgbClr val="FF0000"/>
                </a:solidFill>
                <a:cs typeface="B Nazanin" pitchFamily="2" charset="-78"/>
              </a:rPr>
              <a:t>شرایط استفاده از تکنولوژی اسکن فراهم گردد.</a:t>
            </a:r>
            <a:endParaRPr lang="en-US" b="1" dirty="0">
              <a:solidFill>
                <a:srgbClr val="FF0000"/>
              </a:solidFill>
              <a:cs typeface="B Nazanin" pitchFamily="2" charset="-78"/>
            </a:endParaRP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lnSpc>
                <a:spcPct val="150000"/>
              </a:lnSpc>
            </a:pPr>
            <a:r>
              <a:rPr lang="fa-IR" dirty="0" smtClean="0">
                <a:cs typeface="B Nazanin" pitchFamily="2" charset="-78"/>
              </a:rPr>
              <a:t>از نظر محقق تدوین و تصویب قوانینی برای مقبولیت قانونی مدارک پزشکی الکترونیکی به جای مدارک اصلی ،  </a:t>
            </a:r>
            <a:r>
              <a:rPr lang="fa-IR" b="1" dirty="0" smtClean="0">
                <a:solidFill>
                  <a:srgbClr val="FF0000"/>
                </a:solidFill>
                <a:cs typeface="B Nazanin" pitchFamily="2" charset="-78"/>
              </a:rPr>
              <a:t>مهمترین و ضروری ترین اصلاحی</a:t>
            </a:r>
            <a:r>
              <a:rPr lang="fa-IR" dirty="0" smtClean="0">
                <a:cs typeface="B Nazanin" pitchFamily="2" charset="-78"/>
              </a:rPr>
              <a:t> است که باید  در قوانین نگهداری مدارک سلامت در ایران انجام گردد، چراکه در صورت تبدیل مدارک به فرمت الکترونیکی دیگر مشکلی برای نگهداری مدارک مطابق با مدت زمان الزام شده و یا افزایش مدت نگهداری بعضی مدارک خاص، نخواهیم داشت</a:t>
            </a:r>
            <a:endParaRPr lang="fa-IR" dirty="0">
              <a:cs typeface="B Nazanin" pitchFamily="2" charset="-78"/>
            </a:endParaRP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lnSpc>
                <a:spcPct val="150000"/>
              </a:lnSpc>
            </a:pPr>
            <a:r>
              <a:rPr lang="fa-IR" b="1" dirty="0" smtClean="0">
                <a:cs typeface="B Nazanin" pitchFamily="2" charset="-78"/>
              </a:rPr>
              <a:t>اسنادی </a:t>
            </a:r>
            <a:r>
              <a:rPr lang="fa-IR" b="1" dirty="0">
                <a:cs typeface="B Nazanin" pitchFamily="2" charset="-78"/>
              </a:rPr>
              <a:t>که فراتر از تاریخ امحا نگهداری میشوند فضای باارزش بایگانی را اشغال میکنند و منجر به افزاش هزینه میشوند(3). هر موسسه ای که مدارک پزشکی را نگهداری میکند با مسئله </a:t>
            </a:r>
            <a:r>
              <a:rPr lang="fa-IR" b="1" dirty="0" err="1">
                <a:cs typeface="B Nazanin" pitchFamily="2" charset="-78"/>
              </a:rPr>
              <a:t>امحا</a:t>
            </a:r>
            <a:r>
              <a:rPr lang="fa-IR" b="1" dirty="0">
                <a:cs typeface="B Nazanin" pitchFamily="2" charset="-78"/>
              </a:rPr>
              <a:t>  آن مدارک در آینده نیز مواجه میشود. وقتی که زمان </a:t>
            </a:r>
            <a:r>
              <a:rPr lang="fa-IR" b="1" dirty="0" err="1">
                <a:cs typeface="B Nazanin" pitchFamily="2" charset="-78"/>
              </a:rPr>
              <a:t>امحا</a:t>
            </a:r>
            <a:r>
              <a:rPr lang="fa-IR" b="1" dirty="0">
                <a:cs typeface="B Nazanin" pitchFamily="2" charset="-78"/>
              </a:rPr>
              <a:t> فرا میرسد </a:t>
            </a:r>
            <a:r>
              <a:rPr lang="fa-IR" b="1" u="sng" dirty="0">
                <a:solidFill>
                  <a:srgbClr val="FF0000"/>
                </a:solidFill>
                <a:cs typeface="B Nazanin" pitchFamily="2" charset="-78"/>
              </a:rPr>
              <a:t>موسسه باید دارای یک خط مشی امحاء باشد.</a:t>
            </a:r>
          </a:p>
          <a:p>
            <a:endParaRPr lang="fa-IR" dirty="0"/>
          </a:p>
        </p:txBody>
      </p:sp>
      <p:sp>
        <p:nvSpPr>
          <p:cNvPr id="3" name="Title 2"/>
          <p:cNvSpPr>
            <a:spLocks noGrp="1"/>
          </p:cNvSpPr>
          <p:nvPr>
            <p:ph type="title"/>
          </p:nvPr>
        </p:nvSpPr>
        <p:spPr/>
        <p:txBody>
          <a:bodyPr>
            <a:normAutofit fontScale="90000"/>
          </a:bodyPr>
          <a:lstStyle/>
          <a:p>
            <a:pPr algn="ctr"/>
            <a:r>
              <a:rPr lang="fa-IR" dirty="0" smtClean="0"/>
              <a:t>بخش دوم : امحا مدارک سلامت</a:t>
            </a:r>
            <a:br>
              <a:rPr lang="fa-IR" dirty="0" smtClean="0"/>
            </a:br>
            <a:endParaRPr lang="fa-IR" dirty="0"/>
          </a:p>
        </p:txBody>
      </p:sp>
    </p:spTree>
    <p:extLst>
      <p:ext uri="{BB962C8B-B14F-4D97-AF65-F5344CB8AC3E}">
        <p14:creationId xmlns:p14="http://schemas.microsoft.com/office/powerpoint/2010/main" val="1462708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lgn="justLow">
              <a:buNone/>
            </a:pPr>
            <a:r>
              <a:rPr lang="fa-IR" dirty="0" smtClean="0">
                <a:cs typeface="B Nazanin" pitchFamily="2" charset="-78"/>
              </a:rPr>
              <a:t>علی رغم اینکه بیمارستانها </a:t>
            </a:r>
            <a:r>
              <a:rPr lang="fa-IR" dirty="0">
                <a:cs typeface="B Nazanin" pitchFamily="2" charset="-78"/>
              </a:rPr>
              <a:t>جهت پاسخگویی به موارد گوناگون باید پرونده های بیماران را نگهداری نمایند، </a:t>
            </a:r>
            <a:r>
              <a:rPr lang="fa-IR" dirty="0" smtClean="0">
                <a:cs typeface="B Nazanin" pitchFamily="2" charset="-78"/>
              </a:rPr>
              <a:t>اما </a:t>
            </a:r>
            <a:r>
              <a:rPr lang="fa-IR" dirty="0" err="1">
                <a:cs typeface="B Nazanin" pitchFamily="2" charset="-78"/>
              </a:rPr>
              <a:t>قادربه</a:t>
            </a:r>
            <a:r>
              <a:rPr lang="fa-IR" dirty="0">
                <a:cs typeface="B Nazanin" pitchFamily="2" charset="-78"/>
              </a:rPr>
              <a:t> </a:t>
            </a:r>
            <a:r>
              <a:rPr lang="fa-IR" dirty="0" smtClean="0">
                <a:cs typeface="B Nazanin" pitchFamily="2" charset="-78"/>
              </a:rPr>
              <a:t>نگهداری پرونده </a:t>
            </a:r>
            <a:r>
              <a:rPr lang="fa-IR" dirty="0">
                <a:cs typeface="B Nazanin" pitchFamily="2" charset="-78"/>
              </a:rPr>
              <a:t>ها </a:t>
            </a:r>
            <a:r>
              <a:rPr lang="fa-IR" dirty="0" err="1">
                <a:cs typeface="B Nazanin" pitchFamily="2" charset="-78"/>
              </a:rPr>
              <a:t>بصورت</a:t>
            </a:r>
            <a:r>
              <a:rPr lang="fa-IR" dirty="0">
                <a:cs typeface="B Nazanin" pitchFamily="2" charset="-78"/>
              </a:rPr>
              <a:t> دائمی </a:t>
            </a:r>
            <a:r>
              <a:rPr lang="fa-IR" dirty="0" err="1">
                <a:cs typeface="B Nazanin" pitchFamily="2" charset="-78"/>
              </a:rPr>
              <a:t>نمی</a:t>
            </a:r>
            <a:r>
              <a:rPr lang="fa-IR" dirty="0">
                <a:cs typeface="B Nazanin" pitchFamily="2" charset="-78"/>
              </a:rPr>
              <a:t> باشند </a:t>
            </a:r>
            <a:r>
              <a:rPr lang="fa-IR" dirty="0" smtClean="0">
                <a:cs typeface="B Nazanin" pitchFamily="2" charset="-78"/>
              </a:rPr>
              <a:t>و بایستی </a:t>
            </a:r>
            <a:r>
              <a:rPr lang="fa-IR" dirty="0">
                <a:cs typeface="B Nazanin" pitchFamily="2" charset="-78"/>
              </a:rPr>
              <a:t>براساس قانون </a:t>
            </a:r>
            <a:r>
              <a:rPr lang="fa-IR" dirty="0" smtClean="0">
                <a:cs typeface="B Nazanin" pitchFamily="2" charset="-78"/>
              </a:rPr>
              <a:t>و به </a:t>
            </a:r>
            <a:r>
              <a:rPr lang="fa-IR" dirty="0">
                <a:cs typeface="B Nazanin" pitchFamily="2" charset="-78"/>
              </a:rPr>
              <a:t>دلایل زیر نسبت به امحاء پرونده های خود اقدام </a:t>
            </a:r>
            <a:r>
              <a:rPr lang="fa-IR" dirty="0" smtClean="0">
                <a:cs typeface="B Nazanin" pitchFamily="2" charset="-78"/>
              </a:rPr>
              <a:t>نمایند:</a:t>
            </a:r>
            <a:endParaRPr lang="fa-IR" dirty="0">
              <a:cs typeface="B Nazanin" pitchFamily="2" charset="-78"/>
            </a:endParaRPr>
          </a:p>
          <a:p>
            <a:pPr marL="624078" indent="-514350" algn="justLow">
              <a:buFont typeface="+mj-lt"/>
              <a:buAutoNum type="arabicPeriod"/>
            </a:pPr>
            <a:r>
              <a:rPr lang="fa-IR" b="1" dirty="0" smtClean="0">
                <a:cs typeface="B Nazanin" pitchFamily="2" charset="-78"/>
              </a:rPr>
              <a:t>بسیاری از اوراق و مدارک </a:t>
            </a:r>
            <a:r>
              <a:rPr lang="fa-IR" b="1" dirty="0">
                <a:cs typeface="B Nazanin" pitchFamily="2" charset="-78"/>
              </a:rPr>
              <a:t>موجود </a:t>
            </a:r>
            <a:r>
              <a:rPr lang="fa-IR" b="1" dirty="0" smtClean="0">
                <a:cs typeface="B Nazanin" pitchFamily="2" charset="-78"/>
              </a:rPr>
              <a:t>در پرونده </a:t>
            </a:r>
            <a:r>
              <a:rPr lang="fa-IR" b="1" dirty="0">
                <a:cs typeface="B Nazanin" pitchFamily="2" charset="-78"/>
              </a:rPr>
              <a:t>های پزشکی پس از انقضاء مدتی ارزش خودرا ازدست می دهند </a:t>
            </a:r>
            <a:r>
              <a:rPr lang="fa-IR" b="1" dirty="0" smtClean="0">
                <a:cs typeface="B Nazanin" pitchFamily="2" charset="-78"/>
              </a:rPr>
              <a:t>ونگهداری</a:t>
            </a:r>
            <a:r>
              <a:rPr lang="fa-IR" b="1" dirty="0">
                <a:cs typeface="B Nazanin" pitchFamily="2" charset="-78"/>
              </a:rPr>
              <a:t> </a:t>
            </a:r>
            <a:r>
              <a:rPr lang="fa-IR" b="1" dirty="0" smtClean="0">
                <a:cs typeface="B Nazanin" pitchFamily="2" charset="-78"/>
              </a:rPr>
              <a:t>آنها </a:t>
            </a:r>
            <a:r>
              <a:rPr lang="fa-IR" b="1" dirty="0">
                <a:cs typeface="B Nazanin" pitchFamily="2" charset="-78"/>
              </a:rPr>
              <a:t>عملاً بی فایده </a:t>
            </a:r>
            <a:r>
              <a:rPr lang="fa-IR" b="1" dirty="0" smtClean="0">
                <a:cs typeface="B Nazanin" pitchFamily="2" charset="-78"/>
              </a:rPr>
              <a:t>است.</a:t>
            </a:r>
            <a:endParaRPr lang="fa-IR" b="1" dirty="0">
              <a:cs typeface="B Nazanin" pitchFamily="2" charset="-78"/>
            </a:endParaRPr>
          </a:p>
          <a:p>
            <a:pPr marL="624078" indent="-514350" algn="justLow">
              <a:buFont typeface="+mj-lt"/>
              <a:buAutoNum type="arabicPeriod"/>
            </a:pPr>
            <a:r>
              <a:rPr lang="fa-IR" b="1" dirty="0" smtClean="0">
                <a:cs typeface="B Nazanin" pitchFamily="2" charset="-78"/>
              </a:rPr>
              <a:t>کمبود </a:t>
            </a:r>
            <a:r>
              <a:rPr lang="fa-IR" b="1" dirty="0">
                <a:cs typeface="B Nazanin" pitchFamily="2" charset="-78"/>
              </a:rPr>
              <a:t>فضای </a:t>
            </a:r>
            <a:r>
              <a:rPr lang="fa-IR" b="1" dirty="0" smtClean="0">
                <a:cs typeface="B Nazanin" pitchFamily="2" charset="-78"/>
              </a:rPr>
              <a:t>مناسب: در اغلب </a:t>
            </a:r>
            <a:r>
              <a:rPr lang="fa-IR" b="1" dirty="0">
                <a:cs typeface="B Nazanin" pitchFamily="2" charset="-78"/>
              </a:rPr>
              <a:t>مراکز به دلیل </a:t>
            </a:r>
            <a:r>
              <a:rPr lang="fa-IR" b="1" dirty="0" smtClean="0">
                <a:cs typeface="B Nazanin" pitchFamily="2" charset="-78"/>
              </a:rPr>
              <a:t>با ارزش </a:t>
            </a:r>
            <a:r>
              <a:rPr lang="fa-IR" b="1" dirty="0">
                <a:cs typeface="B Nazanin" pitchFamily="2" charset="-78"/>
              </a:rPr>
              <a:t>بودن فضای </a:t>
            </a:r>
            <a:r>
              <a:rPr lang="fa-IR" b="1" dirty="0" smtClean="0">
                <a:cs typeface="B Nazanin" pitchFamily="2" charset="-78"/>
              </a:rPr>
              <a:t>موجود، </a:t>
            </a:r>
            <a:r>
              <a:rPr lang="fa-IR" b="1" dirty="0">
                <a:cs typeface="B Nazanin" pitchFamily="2" charset="-78"/>
              </a:rPr>
              <a:t>معمولاً فضایی که برای تولید درآمد استفاده نمی شود </a:t>
            </a:r>
            <a:r>
              <a:rPr lang="fa-IR" b="1" dirty="0" smtClean="0">
                <a:cs typeface="B Nazanin" pitchFamily="2" charset="-78"/>
              </a:rPr>
              <a:t>درحداقل</a:t>
            </a:r>
            <a:r>
              <a:rPr lang="fa-IR" b="1" dirty="0">
                <a:cs typeface="B Nazanin" pitchFamily="2" charset="-78"/>
              </a:rPr>
              <a:t> </a:t>
            </a:r>
            <a:r>
              <a:rPr lang="fa-IR" b="1" dirty="0" smtClean="0">
                <a:cs typeface="B Nazanin" pitchFamily="2" charset="-78"/>
              </a:rPr>
              <a:t>نگه </a:t>
            </a:r>
            <a:r>
              <a:rPr lang="fa-IR" b="1" dirty="0">
                <a:cs typeface="B Nazanin" pitchFamily="2" charset="-78"/>
              </a:rPr>
              <a:t>داشته می شود.</a:t>
            </a:r>
          </a:p>
          <a:p>
            <a:pPr marL="624078" indent="-514350" algn="justLow">
              <a:buFont typeface="+mj-lt"/>
              <a:buAutoNum type="arabicPeriod"/>
            </a:pPr>
            <a:r>
              <a:rPr lang="fa-IR" b="1" dirty="0" smtClean="0">
                <a:cs typeface="B Nazanin" pitchFamily="2" charset="-78"/>
              </a:rPr>
              <a:t>افزایش </a:t>
            </a:r>
            <a:r>
              <a:rPr lang="fa-IR" b="1" dirty="0">
                <a:cs typeface="B Nazanin" pitchFamily="2" charset="-78"/>
              </a:rPr>
              <a:t>هزینه</a:t>
            </a:r>
          </a:p>
          <a:p>
            <a:pPr marL="624078" indent="-514350" algn="justLow">
              <a:buFont typeface="+mj-lt"/>
              <a:buAutoNum type="arabicPeriod"/>
            </a:pPr>
            <a:r>
              <a:rPr lang="fa-IR" b="1" dirty="0" smtClean="0">
                <a:cs typeface="B Nazanin" pitchFamily="2" charset="-78"/>
              </a:rPr>
              <a:t>تاثیر </a:t>
            </a:r>
            <a:r>
              <a:rPr lang="fa-IR" b="1" dirty="0">
                <a:cs typeface="B Nazanin" pitchFamily="2" charset="-78"/>
              </a:rPr>
              <a:t>روانی بر پرسنل</a:t>
            </a:r>
          </a:p>
        </p:txBody>
      </p:sp>
      <p:sp>
        <p:nvSpPr>
          <p:cNvPr id="3" name="Title 2"/>
          <p:cNvSpPr>
            <a:spLocks noGrp="1"/>
          </p:cNvSpPr>
          <p:nvPr>
            <p:ph type="title"/>
          </p:nvPr>
        </p:nvSpPr>
        <p:spPr/>
        <p:txBody>
          <a:bodyPr/>
          <a:lstStyle/>
          <a:p>
            <a:pPr algn="r"/>
            <a:r>
              <a:rPr lang="fa-IR" dirty="0" smtClean="0">
                <a:cs typeface="B Nazanin" pitchFamily="2" charset="-78"/>
              </a:rPr>
              <a:t>دلائل امحاء مدارک سلامت :</a:t>
            </a:r>
            <a:endParaRPr lang="fa-IR" dirty="0">
              <a:cs typeface="B Nazanin" pitchFamily="2" charset="-78"/>
            </a:endParaRPr>
          </a:p>
        </p:txBody>
      </p:sp>
    </p:spTree>
    <p:extLst>
      <p:ext uri="{BB962C8B-B14F-4D97-AF65-F5344CB8AC3E}">
        <p14:creationId xmlns:p14="http://schemas.microsoft.com/office/powerpoint/2010/main" val="1857749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dirty="0" smtClean="0">
                <a:cs typeface="B Nazanin" pitchFamily="2" charset="-78"/>
              </a:rPr>
              <a:t>هرگونه </a:t>
            </a:r>
            <a:r>
              <a:rPr lang="fa-IR" dirty="0">
                <a:cs typeface="B Nazanin" pitchFamily="2" charset="-78"/>
              </a:rPr>
              <a:t>امحاء اوراق </a:t>
            </a:r>
            <a:r>
              <a:rPr lang="fa-IR" dirty="0" smtClean="0">
                <a:cs typeface="B Nazanin" pitchFamily="2" charset="-78"/>
              </a:rPr>
              <a:t>یا پرونده </a:t>
            </a:r>
            <a:r>
              <a:rPr lang="fa-IR" dirty="0">
                <a:cs typeface="B Nazanin" pitchFamily="2" charset="-78"/>
              </a:rPr>
              <a:t>ها </a:t>
            </a:r>
            <a:r>
              <a:rPr lang="fa-IR" dirty="0" smtClean="0">
                <a:cs typeface="B Nazanin" pitchFamily="2" charset="-78"/>
              </a:rPr>
              <a:t>در بیمارستان بایستی دقیقاً </a:t>
            </a:r>
            <a:r>
              <a:rPr lang="fa-IR" dirty="0">
                <a:cs typeface="B Nazanin" pitchFamily="2" charset="-78"/>
              </a:rPr>
              <a:t>براساس زمانبندی اعلام شده </a:t>
            </a:r>
            <a:r>
              <a:rPr lang="fa-IR" dirty="0" smtClean="0">
                <a:cs typeface="B Nazanin" pitchFamily="2" charset="-78"/>
              </a:rPr>
              <a:t>در مجوزهای </a:t>
            </a:r>
            <a:r>
              <a:rPr lang="fa-IR" dirty="0">
                <a:cs typeface="B Nazanin" pitchFamily="2" charset="-78"/>
              </a:rPr>
              <a:t>صادره توسط سازمان اسناد ملی انجام </a:t>
            </a:r>
            <a:r>
              <a:rPr lang="fa-IR" dirty="0" smtClean="0">
                <a:cs typeface="B Nazanin" pitchFamily="2" charset="-78"/>
              </a:rPr>
              <a:t>گردد و </a:t>
            </a:r>
            <a:r>
              <a:rPr lang="fa-IR" sz="2400" b="1" dirty="0" smtClean="0">
                <a:solidFill>
                  <a:srgbClr val="FF0000"/>
                </a:solidFill>
                <a:cs typeface="B Nazanin" pitchFamily="2" charset="-78"/>
              </a:rPr>
              <a:t>هرگونه </a:t>
            </a:r>
            <a:r>
              <a:rPr lang="fa-IR" sz="2400" b="1" dirty="0">
                <a:solidFill>
                  <a:srgbClr val="FF0000"/>
                </a:solidFill>
                <a:cs typeface="B Nazanin" pitchFamily="2" charset="-78"/>
              </a:rPr>
              <a:t>امحاء قبل از انقضاء مدت قانونی نگهداری پرونده، غیرقانونی </a:t>
            </a:r>
            <a:r>
              <a:rPr lang="fa-IR" sz="2400" b="1" dirty="0" smtClean="0">
                <a:solidFill>
                  <a:srgbClr val="FF0000"/>
                </a:solidFill>
                <a:cs typeface="B Nazanin" pitchFamily="2" charset="-78"/>
              </a:rPr>
              <a:t>و ممنوع </a:t>
            </a:r>
            <a:r>
              <a:rPr lang="fa-IR" sz="2400" b="1" dirty="0">
                <a:solidFill>
                  <a:srgbClr val="FF0000"/>
                </a:solidFill>
                <a:cs typeface="B Nazanin" pitchFamily="2" charset="-78"/>
              </a:rPr>
              <a:t>می باشد.</a:t>
            </a:r>
            <a:endParaRPr lang="fa-IR" b="1" dirty="0">
              <a:solidFill>
                <a:srgbClr val="FF0000"/>
              </a:solidFill>
              <a:cs typeface="B Nazanin" pitchFamily="2" charset="-78"/>
            </a:endParaRPr>
          </a:p>
          <a:p>
            <a:pPr algn="justLow"/>
            <a:r>
              <a:rPr lang="fa-IR" dirty="0" smtClean="0">
                <a:cs typeface="B Nazanin" pitchFamily="2" charset="-78"/>
              </a:rPr>
              <a:t>اما بیمارستانها </a:t>
            </a:r>
            <a:r>
              <a:rPr lang="fa-IR" dirty="0">
                <a:cs typeface="B Nazanin" pitchFamily="2" charset="-78"/>
              </a:rPr>
              <a:t>ممکن است پس ازطی شدن مدت زمان قانونی نگهداری پرونده ها نسبت به </a:t>
            </a:r>
            <a:r>
              <a:rPr lang="fa-IR" dirty="0" smtClean="0">
                <a:cs typeface="B Nazanin" pitchFamily="2" charset="-78"/>
              </a:rPr>
              <a:t>امحاء آنها </a:t>
            </a:r>
            <a:r>
              <a:rPr lang="fa-IR" dirty="0">
                <a:cs typeface="B Nazanin" pitchFamily="2" charset="-78"/>
              </a:rPr>
              <a:t>اقدام </a:t>
            </a:r>
            <a:r>
              <a:rPr lang="fa-IR" dirty="0" smtClean="0">
                <a:cs typeface="B Nazanin" pitchFamily="2" charset="-78"/>
              </a:rPr>
              <a:t>ننمایند و پرونده های خود را برای </a:t>
            </a:r>
            <a:r>
              <a:rPr lang="fa-IR" dirty="0">
                <a:cs typeface="B Nazanin" pitchFamily="2" charset="-78"/>
              </a:rPr>
              <a:t>مدت زمان بیشتری نگهداری </a:t>
            </a:r>
            <a:r>
              <a:rPr lang="fa-IR" dirty="0" smtClean="0">
                <a:cs typeface="B Nazanin" pitchFamily="2" charset="-78"/>
              </a:rPr>
              <a:t>نمایند.</a:t>
            </a:r>
            <a:endParaRPr lang="en-US" dirty="0" smtClean="0">
              <a:cs typeface="B Nazanin" pitchFamily="2" charset="-78"/>
            </a:endParaRPr>
          </a:p>
          <a:p>
            <a:pPr algn="justLow"/>
            <a:r>
              <a:rPr lang="fa-IR" dirty="0" smtClean="0">
                <a:cs typeface="B Nazanin" pitchFamily="2" charset="-78"/>
              </a:rPr>
              <a:t>لازم </a:t>
            </a:r>
            <a:r>
              <a:rPr lang="fa-IR" dirty="0">
                <a:cs typeface="B Nazanin" pitchFamily="2" charset="-78"/>
              </a:rPr>
              <a:t>به ذکراست که این مدت زمان به عنوان حد اقل زمان تعیین شده </a:t>
            </a:r>
            <a:r>
              <a:rPr lang="fa-IR" dirty="0" smtClean="0">
                <a:cs typeface="B Nazanin" pitchFamily="2" charset="-78"/>
              </a:rPr>
              <a:t>است و </a:t>
            </a:r>
            <a:r>
              <a:rPr lang="fa-IR" b="1" dirty="0" smtClean="0">
                <a:solidFill>
                  <a:srgbClr val="FF0000"/>
                </a:solidFill>
                <a:cs typeface="B Nazanin" pitchFamily="2" charset="-78"/>
              </a:rPr>
              <a:t>نگهداری </a:t>
            </a:r>
            <a:r>
              <a:rPr lang="fa-IR" b="1" dirty="0">
                <a:solidFill>
                  <a:srgbClr val="FF0000"/>
                </a:solidFill>
                <a:cs typeface="B Nazanin" pitchFamily="2" charset="-78"/>
              </a:rPr>
              <a:t>بیشتر ازاین زمان </a:t>
            </a:r>
            <a:r>
              <a:rPr lang="fa-IR" b="1" dirty="0" smtClean="0">
                <a:solidFill>
                  <a:srgbClr val="FF0000"/>
                </a:solidFill>
                <a:cs typeface="B Nazanin" pitchFamily="2" charset="-78"/>
              </a:rPr>
              <a:t>از اختیارات </a:t>
            </a:r>
            <a:r>
              <a:rPr lang="fa-IR" b="1" dirty="0">
                <a:solidFill>
                  <a:srgbClr val="FF0000"/>
                </a:solidFill>
                <a:cs typeface="B Nazanin" pitchFamily="2" charset="-78"/>
              </a:rPr>
              <a:t>بیمارستان است. </a:t>
            </a:r>
          </a:p>
        </p:txBody>
      </p:sp>
      <p:sp>
        <p:nvSpPr>
          <p:cNvPr id="4" name="Title 3"/>
          <p:cNvSpPr>
            <a:spLocks noGrp="1"/>
          </p:cNvSpPr>
          <p:nvPr>
            <p:ph type="title"/>
          </p:nvPr>
        </p:nvSpPr>
        <p:spPr/>
        <p:txBody>
          <a:bodyPr/>
          <a:lstStyle/>
          <a:p>
            <a:endParaRPr lang="fa-IR" dirty="0"/>
          </a:p>
        </p:txBody>
      </p:sp>
      <p:sp>
        <p:nvSpPr>
          <p:cNvPr id="5" name="Title 2"/>
          <p:cNvSpPr txBox="1">
            <a:spLocks/>
          </p:cNvSpPr>
          <p:nvPr/>
        </p:nvSpPr>
        <p:spPr>
          <a:xfrm>
            <a:off x="609600" y="427038"/>
            <a:ext cx="8229600" cy="697706"/>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dirty="0" smtClean="0">
                <a:cs typeface="B Nazanin"/>
              </a:rPr>
              <a:t>زمان </a:t>
            </a:r>
            <a:r>
              <a:rPr lang="fa-IR" dirty="0" smtClean="0">
                <a:cs typeface="B Nazanin"/>
              </a:rPr>
              <a:t>امحاء</a:t>
            </a:r>
            <a:r>
              <a:rPr lang="fa-IR" dirty="0">
                <a:cs typeface="B Nazanin"/>
              </a:rPr>
              <a:t> </a:t>
            </a:r>
            <a:r>
              <a:rPr lang="fa-IR" b="0" dirty="0" smtClean="0">
                <a:cs typeface="B Nazanin"/>
              </a:rPr>
              <a:t>مدارک.</a:t>
            </a:r>
            <a:endParaRPr lang="fa-IR" dirty="0">
              <a:cs typeface="B Nazanin"/>
            </a:endParaRPr>
          </a:p>
        </p:txBody>
      </p:sp>
    </p:spTree>
    <p:extLst>
      <p:ext uri="{BB962C8B-B14F-4D97-AF65-F5344CB8AC3E}">
        <p14:creationId xmlns:p14="http://schemas.microsoft.com/office/powerpoint/2010/main" val="16520678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lvl="0" indent="-514350" algn="justLow">
              <a:buFont typeface="+mj-lt"/>
              <a:buAutoNum type="arabicParenR"/>
            </a:pPr>
            <a:r>
              <a:rPr lang="fa-IR" sz="2800" b="1" dirty="0" smtClean="0">
                <a:latin typeface="B Nazanin"/>
                <a:cs typeface="B Nazanin"/>
              </a:rPr>
              <a:t>قوانین نگهداری مدارک پزشکی</a:t>
            </a:r>
            <a:endParaRPr lang="en-US" sz="2800" b="1" dirty="0" smtClean="0">
              <a:latin typeface="B Nazanin"/>
              <a:cs typeface="B Nazanin"/>
            </a:endParaRPr>
          </a:p>
          <a:p>
            <a:pPr marL="624078" lvl="0" indent="-514350" algn="justLow">
              <a:buFont typeface="+mj-lt"/>
              <a:buAutoNum type="arabicParenR"/>
            </a:pPr>
            <a:r>
              <a:rPr lang="fa-IR" sz="2800" b="1" dirty="0" smtClean="0">
                <a:latin typeface="B Nazanin"/>
                <a:cs typeface="B Nazanin"/>
              </a:rPr>
              <a:t>قانون مرور زمان</a:t>
            </a:r>
            <a:endParaRPr lang="en-US" sz="2800" b="1" dirty="0" smtClean="0">
              <a:latin typeface="B Nazanin"/>
              <a:cs typeface="B Nazanin"/>
            </a:endParaRPr>
          </a:p>
          <a:p>
            <a:pPr marL="624078" lvl="0" indent="-514350" algn="justLow">
              <a:buFont typeface="+mj-lt"/>
              <a:buAutoNum type="arabicParenR"/>
            </a:pPr>
            <a:r>
              <a:rPr lang="fa-IR" sz="2800" b="1" dirty="0" smtClean="0">
                <a:latin typeface="B Nazanin"/>
                <a:cs typeface="B Nazanin"/>
              </a:rPr>
              <a:t>الزامات اعتبار بخشی</a:t>
            </a:r>
            <a:endParaRPr lang="en-US" sz="2800" b="1" dirty="0" smtClean="0">
              <a:latin typeface="B Nazanin"/>
              <a:cs typeface="B Nazanin"/>
            </a:endParaRPr>
          </a:p>
          <a:p>
            <a:pPr marL="624078" lvl="0" indent="-514350" algn="justLow">
              <a:buFont typeface="+mj-lt"/>
              <a:buAutoNum type="arabicParenR"/>
            </a:pPr>
            <a:r>
              <a:rPr lang="fa-IR" sz="2800" b="1" dirty="0" smtClean="0">
                <a:latin typeface="B Nazanin"/>
                <a:cs typeface="B Nazanin"/>
              </a:rPr>
              <a:t>استانداردهای حرفه ای</a:t>
            </a:r>
            <a:endParaRPr lang="en-US" sz="2800" b="1" dirty="0" smtClean="0">
              <a:latin typeface="B Nazanin"/>
              <a:cs typeface="B Nazanin"/>
            </a:endParaRPr>
          </a:p>
          <a:p>
            <a:pPr marL="624078" lvl="0" indent="-514350" algn="justLow">
              <a:buFont typeface="+mj-lt"/>
              <a:buAutoNum type="arabicParenR"/>
            </a:pPr>
            <a:r>
              <a:rPr lang="fa-IR" sz="2800" b="1" dirty="0" smtClean="0">
                <a:latin typeface="B Nazanin"/>
                <a:cs typeface="B Nazanin"/>
              </a:rPr>
              <a:t>شرایط مشارکت بیمه ها</a:t>
            </a:r>
            <a:endParaRPr lang="en-US" sz="2800" b="1" dirty="0" smtClean="0">
              <a:latin typeface="B Nazanin"/>
              <a:cs typeface="B Nazanin"/>
            </a:endParaRPr>
          </a:p>
          <a:p>
            <a:pPr marL="624078" indent="-514350" algn="justLow">
              <a:buFont typeface="+mj-lt"/>
              <a:buAutoNum type="arabicParenR"/>
            </a:pPr>
            <a:r>
              <a:rPr lang="fa-IR" sz="2800" b="1" dirty="0" smtClean="0">
                <a:latin typeface="B Nazanin"/>
                <a:cs typeface="B Nazanin"/>
              </a:rPr>
              <a:t>سن بیماران ، نوع بیماری، نوع خروج، نوع مراجعه(بستري،اورژانس،سرپايي)، نوع مدارک (گزارشات پرستاري و ..)</a:t>
            </a:r>
          </a:p>
          <a:p>
            <a:pPr marL="624078" lvl="0" indent="-514350" algn="justLow">
              <a:buFont typeface="+mj-lt"/>
              <a:buAutoNum type="arabicParenR"/>
            </a:pPr>
            <a:r>
              <a:rPr lang="fa-IR" sz="2800" b="1" dirty="0">
                <a:latin typeface="B Nazanin"/>
                <a:cs typeface="B Nazanin"/>
              </a:rPr>
              <a:t>نوع و نیازهای </a:t>
            </a:r>
            <a:r>
              <a:rPr lang="fa-IR" sz="2800" b="1" dirty="0" smtClean="0">
                <a:latin typeface="B Nazanin"/>
                <a:cs typeface="B Nazanin"/>
              </a:rPr>
              <a:t>موسسه(آموزشی، تحقیقاتی و ..)</a:t>
            </a:r>
          </a:p>
          <a:p>
            <a:pPr marL="624078" lvl="0" indent="-514350" algn="justLow">
              <a:buFont typeface="+mj-lt"/>
              <a:buAutoNum type="arabicParenR"/>
            </a:pPr>
            <a:r>
              <a:rPr lang="fa-IR" sz="2800" b="1" dirty="0">
                <a:latin typeface="B Nazanin"/>
                <a:cs typeface="B Nazanin"/>
              </a:rPr>
              <a:t>تعداد پرونده های غیر فعال، میزان افزایش سالانه و میزان مراجعه به آنها و رسانه ذخیره سازی، هزینه نگهداری و فضای ذخیره سازی</a:t>
            </a:r>
            <a:endParaRPr lang="en-US" sz="2800" b="1" dirty="0">
              <a:latin typeface="B Nazanin"/>
              <a:cs typeface="B Nazanin"/>
            </a:endParaRPr>
          </a:p>
          <a:p>
            <a:pPr marL="624078" indent="-514350" algn="justLow">
              <a:buFont typeface="+mj-lt"/>
              <a:buAutoNum type="arabicParenR"/>
            </a:pPr>
            <a:endParaRPr lang="en-US" sz="2800" b="1" dirty="0" smtClean="0"/>
          </a:p>
          <a:p>
            <a:pPr marL="624078" lvl="0" indent="-514350" algn="justLow">
              <a:buFont typeface="+mj-lt"/>
              <a:buAutoNum type="arabicParenR"/>
            </a:pPr>
            <a:endParaRPr lang="en-US" sz="2800" b="1" dirty="0" smtClean="0"/>
          </a:p>
          <a:p>
            <a:endParaRPr lang="en-US" dirty="0"/>
          </a:p>
        </p:txBody>
      </p:sp>
      <p:sp>
        <p:nvSpPr>
          <p:cNvPr id="3" name="Title 2"/>
          <p:cNvSpPr>
            <a:spLocks noGrp="1"/>
          </p:cNvSpPr>
          <p:nvPr>
            <p:ph type="title"/>
          </p:nvPr>
        </p:nvSpPr>
        <p:spPr/>
        <p:txBody>
          <a:bodyPr>
            <a:normAutofit fontScale="90000"/>
          </a:bodyPr>
          <a:lstStyle/>
          <a:p>
            <a:pPr lvl="0" algn="justLow"/>
            <a:r>
              <a:rPr lang="ar-SA" sz="3100" dirty="0" smtClean="0">
                <a:cs typeface="B Nazanin"/>
              </a:rPr>
              <a:t>عوامل موثر بر مدت نگهداری مدارک سلامت</a:t>
            </a:r>
            <a:r>
              <a:rPr lang="fa-IR" sz="3100" dirty="0" smtClean="0">
                <a:cs typeface="B Nazanin"/>
              </a:rPr>
              <a:t> در یک موسسه</a:t>
            </a:r>
            <a:r>
              <a:rPr lang="en-US" sz="4000" dirty="0" smtClean="0"/>
              <a:t/>
            </a:r>
            <a:br>
              <a:rPr lang="en-US" sz="4000" dirty="0" smtClean="0"/>
            </a:br>
            <a:endParaRPr lang="en-US" dirty="0"/>
          </a:p>
        </p:txBody>
      </p:sp>
    </p:spTree>
    <p:extLst>
      <p:ext uri="{BB962C8B-B14F-4D97-AF65-F5344CB8AC3E}">
        <p14:creationId xmlns:p14="http://schemas.microsoft.com/office/powerpoint/2010/main" val="26494561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Low">
              <a:buNone/>
            </a:pPr>
            <a:r>
              <a:rPr lang="fa-IR" b="1" dirty="0"/>
              <a:t>قانون مرور زمان </a:t>
            </a:r>
            <a:r>
              <a:rPr lang="fa-IR" b="1" dirty="0" smtClean="0"/>
              <a:t>موسوم </a:t>
            </a:r>
            <a:r>
              <a:rPr lang="fa-IR" b="1" dirty="0"/>
              <a:t>است بیانگر مدت زمانی است که یک سند </a:t>
            </a:r>
            <a:r>
              <a:rPr lang="fa-IR" b="1" dirty="0" smtClean="0"/>
              <a:t>توان دادخواهی </a:t>
            </a:r>
            <a:r>
              <a:rPr lang="fa-IR" b="1" dirty="0"/>
              <a:t>داشته باشد و با گذشت زمان تعیین شده </a:t>
            </a:r>
            <a:r>
              <a:rPr lang="fa-IR" b="1" dirty="0" smtClean="0"/>
              <a:t>توان دادخواهی </a:t>
            </a:r>
            <a:r>
              <a:rPr lang="fa-IR" b="1" dirty="0"/>
              <a:t>آن از بین خواهد رفت . این قانون در امریکا حاکی </a:t>
            </a:r>
            <a:r>
              <a:rPr lang="fa-IR" b="1" dirty="0" smtClean="0"/>
              <a:t>از مدت </a:t>
            </a:r>
            <a:r>
              <a:rPr lang="fa-IR" b="1" dirty="0"/>
              <a:t>زمان یکتا دو سال برای ایالات مختلف کشور است و در </a:t>
            </a:r>
            <a:r>
              <a:rPr lang="fa-IR" b="1" dirty="0" smtClean="0"/>
              <a:t>ایران به </a:t>
            </a:r>
            <a:r>
              <a:rPr lang="fa-IR" b="1" dirty="0"/>
              <a:t>مدت دو سال تاکید دارد . به این ترتیب عمر پرونده پزشکی </a:t>
            </a:r>
            <a:r>
              <a:rPr lang="fa-IR" b="1" dirty="0" smtClean="0"/>
              <a:t>در ایران </a:t>
            </a:r>
            <a:r>
              <a:rPr lang="fa-IR" b="1" dirty="0"/>
              <a:t>2 سال است </a:t>
            </a:r>
            <a:r>
              <a:rPr lang="fa-IR" b="1" dirty="0" smtClean="0"/>
              <a:t>(مگر </a:t>
            </a:r>
            <a:r>
              <a:rPr lang="fa-IR" b="1" dirty="0"/>
              <a:t>در موارد </a:t>
            </a:r>
            <a:r>
              <a:rPr lang="fa-IR" b="1" dirty="0" err="1"/>
              <a:t>استثناء</a:t>
            </a:r>
            <a:r>
              <a:rPr lang="fa-IR" b="1" dirty="0"/>
              <a:t> که تابع </a:t>
            </a:r>
            <a:r>
              <a:rPr lang="fa-IR" b="1" dirty="0" err="1"/>
              <a:t>ازالزامات</a:t>
            </a:r>
            <a:r>
              <a:rPr lang="fa-IR" b="1" dirty="0"/>
              <a:t> قانونی </a:t>
            </a:r>
            <a:r>
              <a:rPr lang="fa-IR" b="1" dirty="0" smtClean="0"/>
              <a:t>میباشد ) .</a:t>
            </a:r>
          </a:p>
        </p:txBody>
      </p:sp>
      <p:sp>
        <p:nvSpPr>
          <p:cNvPr id="3" name="Title 2"/>
          <p:cNvSpPr>
            <a:spLocks noGrp="1"/>
          </p:cNvSpPr>
          <p:nvPr>
            <p:ph type="title"/>
          </p:nvPr>
        </p:nvSpPr>
        <p:spPr/>
        <p:txBody>
          <a:bodyPr>
            <a:normAutofit fontScale="90000"/>
          </a:bodyPr>
          <a:lstStyle/>
          <a:p>
            <a:r>
              <a:rPr lang="fa-IR" dirty="0"/>
              <a:t>قانون مرور زمان </a:t>
            </a:r>
            <a:r>
              <a:rPr lang="en-US" dirty="0" smtClean="0"/>
              <a:t>LIMITATIONOFSTATUE</a:t>
            </a:r>
            <a:endParaRPr lang="fa-IR" dirty="0"/>
          </a:p>
        </p:txBody>
      </p:sp>
    </p:spTree>
    <p:extLst>
      <p:ext uri="{BB962C8B-B14F-4D97-AF65-F5344CB8AC3E}">
        <p14:creationId xmlns:p14="http://schemas.microsoft.com/office/powerpoint/2010/main" val="38628438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sz="2600" b="1" dirty="0" smtClean="0">
                <a:cs typeface="B Nazanin" pitchFamily="2" charset="-78"/>
              </a:rPr>
              <a:t>هزینه </a:t>
            </a:r>
            <a:r>
              <a:rPr lang="fa-IR" sz="2600" b="1" dirty="0">
                <a:cs typeface="B Nazanin" pitchFamily="2" charset="-78"/>
              </a:rPr>
              <a:t>امحاء : شامل هزینه پرسنل ، واگذاری ، .....</a:t>
            </a:r>
          </a:p>
          <a:p>
            <a:r>
              <a:rPr lang="fa-IR" sz="2600" b="1" dirty="0" smtClean="0">
                <a:cs typeface="B Nazanin" pitchFamily="2" charset="-78"/>
              </a:rPr>
              <a:t>هزینه </a:t>
            </a:r>
            <a:r>
              <a:rPr lang="fa-IR" sz="2600" b="1" dirty="0">
                <a:cs typeface="B Nazanin" pitchFamily="2" charset="-78"/>
              </a:rPr>
              <a:t>اسکن</a:t>
            </a:r>
            <a:r>
              <a:rPr lang="fa-IR" sz="2600" b="1" dirty="0" smtClean="0">
                <a:cs typeface="B Nazanin" pitchFamily="2" charset="-78"/>
              </a:rPr>
              <a:t>، میکروفیلم، .....</a:t>
            </a:r>
            <a:endParaRPr lang="fa-IR" sz="2600" b="1" dirty="0">
              <a:cs typeface="B Nazanin" pitchFamily="2" charset="-78"/>
            </a:endParaRPr>
          </a:p>
          <a:p>
            <a:r>
              <a:rPr lang="fa-IR" sz="2600" b="1" dirty="0" smtClean="0">
                <a:cs typeface="B Nazanin" pitchFamily="2" charset="-78"/>
              </a:rPr>
              <a:t>عدم </a:t>
            </a:r>
            <a:r>
              <a:rPr lang="fa-IR" sz="2600" b="1" dirty="0">
                <a:cs typeface="B Nazanin" pitchFamily="2" charset="-78"/>
              </a:rPr>
              <a:t>دسترسی به مجوزهای </a:t>
            </a:r>
            <a:r>
              <a:rPr lang="fa-IR" sz="2600" b="1" dirty="0" smtClean="0">
                <a:cs typeface="B Nazanin" pitchFamily="2" charset="-78"/>
              </a:rPr>
              <a:t>صادر شده </a:t>
            </a:r>
            <a:r>
              <a:rPr lang="fa-IR" sz="2600" b="1" dirty="0">
                <a:cs typeface="B Nazanin" pitchFamily="2" charset="-78"/>
              </a:rPr>
              <a:t>توسط مراجع قانونی</a:t>
            </a:r>
          </a:p>
          <a:p>
            <a:r>
              <a:rPr lang="fa-IR" sz="2600" b="1" dirty="0" smtClean="0">
                <a:cs typeface="B Nazanin" pitchFamily="2" charset="-78"/>
              </a:rPr>
              <a:t>عدم </a:t>
            </a:r>
            <a:r>
              <a:rPr lang="fa-IR" sz="2600" b="1" dirty="0">
                <a:cs typeface="B Nazanin" pitchFamily="2" charset="-78"/>
              </a:rPr>
              <a:t>وجود دستورالعمل مدون </a:t>
            </a:r>
            <a:r>
              <a:rPr lang="fa-IR" sz="2600" b="1" dirty="0" smtClean="0">
                <a:cs typeface="B Nazanin" pitchFamily="2" charset="-78"/>
              </a:rPr>
              <a:t>در خصوص </a:t>
            </a:r>
            <a:r>
              <a:rPr lang="fa-IR" sz="2600" b="1" dirty="0">
                <a:cs typeface="B Nazanin" pitchFamily="2" charset="-78"/>
              </a:rPr>
              <a:t>امحاء</a:t>
            </a:r>
          </a:p>
          <a:p>
            <a:r>
              <a:rPr lang="fa-IR" sz="2600" b="1" dirty="0" smtClean="0">
                <a:cs typeface="B Nazanin" pitchFamily="2" charset="-78"/>
              </a:rPr>
              <a:t>عدم </a:t>
            </a:r>
            <a:r>
              <a:rPr lang="fa-IR" sz="2600" b="1" dirty="0">
                <a:cs typeface="B Nazanin" pitchFamily="2" charset="-78"/>
              </a:rPr>
              <a:t>تدوین خط مشی </a:t>
            </a:r>
            <a:r>
              <a:rPr lang="fa-IR" sz="2600" b="1" dirty="0" smtClean="0">
                <a:cs typeface="B Nazanin" pitchFamily="2" charset="-78"/>
              </a:rPr>
              <a:t>و روش </a:t>
            </a:r>
            <a:r>
              <a:rPr lang="fa-IR" sz="2600" b="1" dirty="0">
                <a:cs typeface="B Nazanin" pitchFamily="2" charset="-78"/>
              </a:rPr>
              <a:t>مشخص برای امحاء </a:t>
            </a:r>
            <a:r>
              <a:rPr lang="fa-IR" sz="2600" b="1" dirty="0" smtClean="0">
                <a:cs typeface="B Nazanin" pitchFamily="2" charset="-78"/>
              </a:rPr>
              <a:t>در بیمارستان</a:t>
            </a:r>
            <a:endParaRPr lang="fa-IR" sz="2600" b="1" dirty="0">
              <a:cs typeface="B Nazanin" pitchFamily="2" charset="-78"/>
            </a:endParaRPr>
          </a:p>
          <a:p>
            <a:r>
              <a:rPr lang="fa-IR" sz="2600" b="1" dirty="0" smtClean="0">
                <a:cs typeface="B Nazanin" pitchFamily="2" charset="-78"/>
              </a:rPr>
              <a:t>میزان </a:t>
            </a:r>
            <a:r>
              <a:rPr lang="fa-IR" sz="2600" b="1" dirty="0">
                <a:cs typeface="B Nazanin" pitchFamily="2" charset="-78"/>
              </a:rPr>
              <a:t>فضای قابل دسترس</a:t>
            </a:r>
          </a:p>
          <a:p>
            <a:r>
              <a:rPr lang="fa-IR" sz="2600" b="1" dirty="0" smtClean="0">
                <a:cs typeface="B Nazanin" pitchFamily="2" charset="-78"/>
              </a:rPr>
              <a:t>میزان </a:t>
            </a:r>
            <a:r>
              <a:rPr lang="fa-IR" sz="2600" b="1" dirty="0">
                <a:cs typeface="B Nazanin" pitchFamily="2" charset="-78"/>
              </a:rPr>
              <a:t>استفاده از پرونده ها برای تحقیقات</a:t>
            </a:r>
          </a:p>
          <a:p>
            <a:r>
              <a:rPr lang="fa-IR" sz="2600" b="1" dirty="0" smtClean="0">
                <a:cs typeface="B Nazanin" pitchFamily="2" charset="-78"/>
              </a:rPr>
              <a:t>میزان </a:t>
            </a:r>
            <a:r>
              <a:rPr lang="fa-IR" sz="2600" b="1" dirty="0">
                <a:cs typeface="B Nazanin" pitchFamily="2" charset="-78"/>
              </a:rPr>
              <a:t>تقاضای پرونده توسط پزشکی قانونی </a:t>
            </a:r>
            <a:r>
              <a:rPr lang="fa-IR" sz="2600" b="1" dirty="0" smtClean="0">
                <a:cs typeface="B Nazanin" pitchFamily="2" charset="-78"/>
              </a:rPr>
              <a:t>و سایر </a:t>
            </a:r>
            <a:r>
              <a:rPr lang="fa-IR" sz="2600" b="1" dirty="0">
                <a:cs typeface="B Nazanin" pitchFamily="2" charset="-78"/>
              </a:rPr>
              <a:t>ادارات</a:t>
            </a:r>
          </a:p>
          <a:p>
            <a:r>
              <a:rPr lang="fa-IR" sz="2600" b="1" dirty="0" smtClean="0">
                <a:cs typeface="B Nazanin" pitchFamily="2" charset="-78"/>
              </a:rPr>
              <a:t>میزان </a:t>
            </a:r>
            <a:r>
              <a:rPr lang="fa-IR" sz="2600" b="1" dirty="0">
                <a:cs typeface="B Nazanin" pitchFamily="2" charset="-78"/>
              </a:rPr>
              <a:t>افزایش سالانه پرونده ها</a:t>
            </a:r>
          </a:p>
          <a:p>
            <a:r>
              <a:rPr lang="fa-IR" sz="2600" b="1" dirty="0" smtClean="0">
                <a:cs typeface="B Nazanin" pitchFamily="2" charset="-78"/>
              </a:rPr>
              <a:t>نوع </a:t>
            </a:r>
            <a:r>
              <a:rPr lang="fa-IR" sz="2600" b="1" dirty="0">
                <a:cs typeface="B Nazanin" pitchFamily="2" charset="-78"/>
              </a:rPr>
              <a:t>فعالیت موسسه بهداشتی درمانی</a:t>
            </a:r>
          </a:p>
          <a:p>
            <a:r>
              <a:rPr lang="fa-IR" sz="2600" b="1" dirty="0" smtClean="0">
                <a:cs typeface="B Nazanin" pitchFamily="2" charset="-78"/>
              </a:rPr>
              <a:t>سایر </a:t>
            </a:r>
            <a:r>
              <a:rPr lang="fa-IR" sz="2600" b="1" dirty="0">
                <a:cs typeface="B Nazanin" pitchFamily="2" charset="-78"/>
              </a:rPr>
              <a:t>قوانین </a:t>
            </a:r>
            <a:r>
              <a:rPr lang="fa-IR" sz="2600" b="1" dirty="0" smtClean="0">
                <a:cs typeface="B Nazanin" pitchFamily="2" charset="-78"/>
              </a:rPr>
              <a:t>و مقررات</a:t>
            </a:r>
            <a:endParaRPr lang="fa-IR" sz="2600" b="1" dirty="0">
              <a:cs typeface="B Nazanin" pitchFamily="2" charset="-78"/>
            </a:endParaRPr>
          </a:p>
          <a:p>
            <a:endParaRPr lang="fa-IR" dirty="0"/>
          </a:p>
        </p:txBody>
      </p:sp>
      <p:sp>
        <p:nvSpPr>
          <p:cNvPr id="3" name="Title 2"/>
          <p:cNvSpPr>
            <a:spLocks noGrp="1"/>
          </p:cNvSpPr>
          <p:nvPr>
            <p:ph type="title"/>
          </p:nvPr>
        </p:nvSpPr>
        <p:spPr/>
        <p:txBody>
          <a:bodyPr>
            <a:noAutofit/>
          </a:bodyPr>
          <a:lstStyle/>
          <a:p>
            <a:pPr algn="r"/>
            <a:r>
              <a:rPr lang="fa-IR" sz="2000" dirty="0">
                <a:solidFill>
                  <a:srgbClr val="FF0000"/>
                </a:solidFill>
                <a:cs typeface="B Nazanin" pitchFamily="2" charset="-78"/>
              </a:rPr>
              <a:t>دلایل </a:t>
            </a:r>
            <a:r>
              <a:rPr lang="fa-IR" sz="2000" dirty="0" smtClean="0">
                <a:solidFill>
                  <a:srgbClr val="FF0000"/>
                </a:solidFill>
                <a:cs typeface="B Nazanin" pitchFamily="2" charset="-78"/>
              </a:rPr>
              <a:t>و عوامل </a:t>
            </a:r>
            <a:r>
              <a:rPr lang="fa-IR" sz="2000" dirty="0">
                <a:solidFill>
                  <a:srgbClr val="FF0000"/>
                </a:solidFill>
                <a:cs typeface="B Nazanin" pitchFamily="2" charset="-78"/>
              </a:rPr>
              <a:t>متعددی باعث می گردد که بیمارستانها درزمان قانونی نسبت به </a:t>
            </a:r>
            <a:r>
              <a:rPr lang="fa-IR" sz="2000" dirty="0" smtClean="0">
                <a:solidFill>
                  <a:srgbClr val="FF0000"/>
                </a:solidFill>
                <a:cs typeface="B Nazanin" pitchFamily="2" charset="-78"/>
              </a:rPr>
              <a:t>امحاء پرونده </a:t>
            </a:r>
            <a:r>
              <a:rPr lang="fa-IR" sz="2000" dirty="0">
                <a:solidFill>
                  <a:srgbClr val="FF0000"/>
                </a:solidFill>
                <a:cs typeface="B Nazanin" pitchFamily="2" charset="-78"/>
              </a:rPr>
              <a:t>ها اقدام ننموده </a:t>
            </a:r>
            <a:r>
              <a:rPr lang="fa-IR" sz="2000" dirty="0" smtClean="0">
                <a:solidFill>
                  <a:srgbClr val="FF0000"/>
                </a:solidFill>
                <a:cs typeface="B Nazanin" pitchFamily="2" charset="-78"/>
              </a:rPr>
              <a:t>و مدت زمان نگهداری </a:t>
            </a:r>
            <a:r>
              <a:rPr lang="fa-IR" sz="2000" dirty="0">
                <a:solidFill>
                  <a:srgbClr val="FF0000"/>
                </a:solidFill>
                <a:cs typeface="B Nazanin" pitchFamily="2" charset="-78"/>
              </a:rPr>
              <a:t>پرونده های بیماران طولانی </a:t>
            </a:r>
            <a:r>
              <a:rPr lang="fa-IR" sz="2000" dirty="0" smtClean="0">
                <a:solidFill>
                  <a:srgbClr val="FF0000"/>
                </a:solidFill>
                <a:cs typeface="B Nazanin" pitchFamily="2" charset="-78"/>
              </a:rPr>
              <a:t>تر گردد </a:t>
            </a:r>
            <a:r>
              <a:rPr lang="fa-IR" sz="2000" dirty="0">
                <a:solidFill>
                  <a:srgbClr val="FF0000"/>
                </a:solidFill>
                <a:cs typeface="B Nazanin" pitchFamily="2" charset="-78"/>
              </a:rPr>
              <a:t>. </a:t>
            </a:r>
            <a:r>
              <a:rPr lang="fa-IR" sz="2000" dirty="0" smtClean="0">
                <a:solidFill>
                  <a:srgbClr val="FF0000"/>
                </a:solidFill>
                <a:cs typeface="B Nazanin" pitchFamily="2" charset="-78"/>
              </a:rPr>
              <a:t>از این </a:t>
            </a:r>
            <a:r>
              <a:rPr lang="fa-IR" sz="2000" dirty="0">
                <a:solidFill>
                  <a:srgbClr val="FF0000"/>
                </a:solidFill>
                <a:cs typeface="B Nazanin" pitchFamily="2" charset="-78"/>
              </a:rPr>
              <a:t>عوامل می توان به موارد زیر اشاره کرد.</a:t>
            </a:r>
          </a:p>
        </p:txBody>
      </p:sp>
    </p:spTree>
    <p:extLst>
      <p:ext uri="{BB962C8B-B14F-4D97-AF65-F5344CB8AC3E}">
        <p14:creationId xmlns:p14="http://schemas.microsoft.com/office/powerpoint/2010/main" val="10527816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fontScale="92500"/>
          </a:bodyPr>
          <a:lstStyle/>
          <a:p>
            <a:pPr algn="justLow">
              <a:lnSpc>
                <a:spcPct val="150000"/>
              </a:lnSpc>
            </a:pPr>
            <a:r>
              <a:rPr lang="fa-IR" b="1" dirty="0" smtClean="0">
                <a:cs typeface="B Nazanin" pitchFamily="2" charset="-78"/>
              </a:rPr>
              <a:t>اسنادی </a:t>
            </a:r>
            <a:r>
              <a:rPr lang="fa-IR" b="1" dirty="0">
                <a:cs typeface="B Nazanin" pitchFamily="2" charset="-78"/>
              </a:rPr>
              <a:t>که فراتر از تاریخ امحا نگهداری میشوند فضای </a:t>
            </a:r>
            <a:r>
              <a:rPr lang="fa-IR" b="1" dirty="0" smtClean="0">
                <a:cs typeface="B Nazanin" pitchFamily="2" charset="-78"/>
              </a:rPr>
              <a:t>با ارزش </a:t>
            </a:r>
            <a:r>
              <a:rPr lang="fa-IR" b="1" dirty="0">
                <a:cs typeface="B Nazanin" pitchFamily="2" charset="-78"/>
              </a:rPr>
              <a:t>بایگانی را اشغال میکنند و منجر به </a:t>
            </a:r>
            <a:r>
              <a:rPr lang="fa-IR" b="1" dirty="0" smtClean="0">
                <a:cs typeface="B Nazanin" pitchFamily="2" charset="-78"/>
              </a:rPr>
              <a:t>افزایش </a:t>
            </a:r>
            <a:r>
              <a:rPr lang="fa-IR" b="1" dirty="0">
                <a:cs typeface="B Nazanin" pitchFamily="2" charset="-78"/>
              </a:rPr>
              <a:t>هزینه میشوند. (با این وجود مدارکی که ارتباطی با دعوی قضایی یا هر بررسی و بازرسی دیگری دارند نباید امحا شوند، حتی اگر مطابق با جدول نگهداری به زمان امحا رسیده باشند(3و 6) </a:t>
            </a:r>
            <a:endParaRPr lang="fa-IR" b="1" dirty="0" smtClean="0">
              <a:cs typeface="B Nazanin" pitchFamily="2" charset="-78"/>
            </a:endParaRPr>
          </a:p>
          <a:p>
            <a:pPr algn="justLow">
              <a:lnSpc>
                <a:spcPct val="150000"/>
              </a:lnSpc>
              <a:buNone/>
            </a:pPr>
            <a:endParaRPr lang="fa-IR" b="1" dirty="0" smtClean="0">
              <a:cs typeface="B Nazanin" pitchFamily="2" charset="-78"/>
            </a:endParaRPr>
          </a:p>
          <a:p>
            <a:pPr algn="justLow">
              <a:lnSpc>
                <a:spcPct val="150000"/>
              </a:lnSpc>
            </a:pPr>
            <a:r>
              <a:rPr lang="fa-IR" b="1" dirty="0" smtClean="0">
                <a:solidFill>
                  <a:srgbClr val="FF0000"/>
                </a:solidFill>
                <a:cs typeface="B Nazanin" pitchFamily="2" charset="-78"/>
              </a:rPr>
              <a:t>مدارکی </a:t>
            </a:r>
            <a:r>
              <a:rPr lang="fa-IR" b="1" dirty="0">
                <a:solidFill>
                  <a:srgbClr val="FF0000"/>
                </a:solidFill>
                <a:cs typeface="B Nazanin" pitchFamily="2" charset="-78"/>
              </a:rPr>
              <a:t>نیز که درگیر مسائل مربوط به </a:t>
            </a:r>
            <a:r>
              <a:rPr lang="fa-IR" b="1" dirty="0" err="1">
                <a:solidFill>
                  <a:srgbClr val="FF0000"/>
                </a:solidFill>
                <a:cs typeface="B Nazanin" pitchFamily="2" charset="-78"/>
              </a:rPr>
              <a:t>دعاوی</a:t>
            </a:r>
            <a:r>
              <a:rPr lang="fa-IR" b="1" dirty="0">
                <a:solidFill>
                  <a:srgbClr val="FF0000"/>
                </a:solidFill>
                <a:cs typeface="B Nazanin" pitchFamily="2" charset="-78"/>
              </a:rPr>
              <a:t> قضایی یا بررسی های دولتی هستند قابل </a:t>
            </a:r>
            <a:r>
              <a:rPr lang="fa-IR" b="1" dirty="0" err="1">
                <a:solidFill>
                  <a:srgbClr val="FF0000"/>
                </a:solidFill>
                <a:cs typeface="B Nazanin" pitchFamily="2" charset="-78"/>
              </a:rPr>
              <a:t>امحا</a:t>
            </a:r>
            <a:r>
              <a:rPr lang="fa-IR" b="1" dirty="0">
                <a:solidFill>
                  <a:srgbClr val="FF0000"/>
                </a:solidFill>
                <a:cs typeface="B Nazanin" pitchFamily="2" charset="-78"/>
              </a:rPr>
              <a:t> نیستند و باید تا </a:t>
            </a:r>
            <a:r>
              <a:rPr lang="fa-IR" b="1" dirty="0" err="1">
                <a:solidFill>
                  <a:srgbClr val="FF0000"/>
                </a:solidFill>
                <a:cs typeface="B Nazanin" pitchFamily="2" charset="-78"/>
              </a:rPr>
              <a:t>تا</a:t>
            </a:r>
            <a:r>
              <a:rPr lang="fa-IR" b="1" dirty="0">
                <a:solidFill>
                  <a:srgbClr val="FF0000"/>
                </a:solidFill>
                <a:cs typeface="B Nazanin" pitchFamily="2" charset="-78"/>
              </a:rPr>
              <a:t> خاتمه محاکمه و بررسی نگهداری شوند </a:t>
            </a:r>
            <a:r>
              <a:rPr lang="fa-IR" b="1" dirty="0">
                <a:cs typeface="B Nazanin" pitchFamily="2" charset="-78"/>
              </a:rPr>
              <a:t>و نکته قابل توجه در این مورد این است که </a:t>
            </a:r>
            <a:r>
              <a:rPr lang="fa-IR" b="1" dirty="0" err="1">
                <a:cs typeface="B Nazanin" pitchFamily="2" charset="-78"/>
              </a:rPr>
              <a:t>هرگاه</a:t>
            </a:r>
            <a:r>
              <a:rPr lang="fa-IR" b="1" dirty="0">
                <a:cs typeface="B Nazanin" pitchFamily="2" charset="-78"/>
              </a:rPr>
              <a:t> مدارک در یک دادگاه به عنوان شاهد و گواه مورد استفاده قرار گیرند، حتی پس از اختتام دادرسی نیز باید مدارک مذکور تا یک تعداد سال معینی نگهداری شوند (33</a:t>
            </a:r>
            <a:r>
              <a:rPr lang="fa-IR" b="1" dirty="0" smtClean="0">
                <a:cs typeface="B Nazanin" pitchFamily="2" charset="-78"/>
              </a:rPr>
              <a:t>).</a:t>
            </a:r>
            <a:endParaRPr lang="en-US" b="1" dirty="0">
              <a:cs typeface="B Nazanin" pitchFamily="2" charset="-78"/>
            </a:endParaRPr>
          </a:p>
        </p:txBody>
      </p:sp>
      <p:sp>
        <p:nvSpPr>
          <p:cNvPr id="3" name="Title 2"/>
          <p:cNvSpPr>
            <a:spLocks noGrp="1"/>
          </p:cNvSpPr>
          <p:nvPr>
            <p:ph type="title"/>
          </p:nvPr>
        </p:nvSpPr>
        <p:spPr>
          <a:xfrm>
            <a:off x="467544" y="274638"/>
            <a:ext cx="8219256" cy="634082"/>
          </a:xfrm>
        </p:spPr>
        <p:txBody>
          <a:bodyPr>
            <a:normAutofit fontScale="90000"/>
          </a:bodyPr>
          <a:lstStyle/>
          <a:p>
            <a:pPr algn="r"/>
            <a:r>
              <a:rPr lang="en-US" dirty="0">
                <a:solidFill>
                  <a:srgbClr val="FF0000"/>
                </a:solidFill>
              </a:rPr>
              <a:t/>
            </a:r>
            <a:br>
              <a:rPr lang="en-US" dirty="0">
                <a:solidFill>
                  <a:srgbClr val="FF0000"/>
                </a:solidFill>
              </a:rPr>
            </a:br>
            <a:r>
              <a:rPr lang="fa-IR" sz="3600" dirty="0">
                <a:solidFill>
                  <a:srgbClr val="FF0000"/>
                </a:solidFill>
                <a:cs typeface="B Nazanin" pitchFamily="2" charset="-78"/>
              </a:rPr>
              <a:t>لزوم داشتن برنامه و خط مشی برای </a:t>
            </a:r>
            <a:r>
              <a:rPr lang="fa-IR" sz="3600" dirty="0" err="1">
                <a:solidFill>
                  <a:srgbClr val="FF0000"/>
                </a:solidFill>
                <a:cs typeface="B Nazanin" pitchFamily="2" charset="-78"/>
              </a:rPr>
              <a:t>امحا</a:t>
            </a:r>
            <a:r>
              <a:rPr lang="en-US" dirty="0">
                <a:solidFill>
                  <a:srgbClr val="FF0000"/>
                </a:solidFill>
              </a:rPr>
              <a:t/>
            </a:r>
            <a:br>
              <a:rPr lang="en-US" dirty="0">
                <a:solidFill>
                  <a:srgbClr val="FF0000"/>
                </a:solidFill>
              </a:rPr>
            </a:br>
            <a:endParaRPr lang="fa-IR" dirty="0">
              <a:solidFill>
                <a:srgbClr val="FF0000"/>
              </a:solidFill>
            </a:endParaRPr>
          </a:p>
        </p:txBody>
      </p:sp>
    </p:spTree>
    <p:extLst>
      <p:ext uri="{BB962C8B-B14F-4D97-AF65-F5344CB8AC3E}">
        <p14:creationId xmlns:p14="http://schemas.microsoft.com/office/powerpoint/2010/main" val="2091809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lnSpc>
                <a:spcPct val="150000"/>
              </a:lnSpc>
              <a:buNone/>
            </a:pPr>
            <a:r>
              <a:rPr lang="fa-IR" sz="2800" b="1" dirty="0">
                <a:cs typeface="B Nazanin" pitchFamily="2" charset="-78"/>
              </a:rPr>
              <a:t>آنچه مسلم است، مدارک پزشکی باید تا زمانی که برای مراقبت از بیمار، پزشکی قانونی و اهداف آموزشی و تحقیقاتی کاربرد دارند، نگهداری شوند ولی هیچ بخش مدارک پزشکی فضای بی پایان برای نگهداری مدارک بیماران ندارد بنابراین برنامه ریزی دقیق برای </a:t>
            </a:r>
            <a:r>
              <a:rPr lang="fa-IR" sz="2800" b="1" u="sng" dirty="0">
                <a:solidFill>
                  <a:srgbClr val="FF0000"/>
                </a:solidFill>
                <a:cs typeface="B Nazanin" pitchFamily="2" charset="-78"/>
              </a:rPr>
              <a:t>فهرست زمانبندی نگهداری مدارک </a:t>
            </a:r>
            <a:r>
              <a:rPr lang="fa-IR" sz="2800" b="1" dirty="0">
                <a:cs typeface="B Nazanin" pitchFamily="2" charset="-78"/>
              </a:rPr>
              <a:t>جهت جلوگیری از تراکم و ازدحام پرونده ها ضروری است(10).</a:t>
            </a:r>
            <a:endParaRPr lang="en-US" sz="2800" b="1" dirty="0">
              <a:cs typeface="B Nazanin" pitchFamily="2" charset="-78"/>
            </a:endParaRPr>
          </a:p>
          <a:p>
            <a:pPr algn="justLow">
              <a:buNone/>
            </a:pPr>
            <a:endParaRPr lang="fa-IR" dirty="0" smtClean="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92500" lnSpcReduction="10000"/>
          </a:bodyPr>
          <a:lstStyle/>
          <a:p>
            <a:pPr marL="624078" lvl="0" indent="-514350">
              <a:buFont typeface="+mj-lt"/>
              <a:buAutoNum type="arabicParenR"/>
            </a:pPr>
            <a:r>
              <a:rPr lang="fa-IR" dirty="0" smtClean="0">
                <a:cs typeface="B Nazanin" pitchFamily="2" charset="-78"/>
              </a:rPr>
              <a:t>بطور کلی هر سازمان باید </a:t>
            </a:r>
            <a:r>
              <a:rPr lang="fa-IR" b="1" dirty="0" smtClean="0">
                <a:solidFill>
                  <a:srgbClr val="FF0000"/>
                </a:solidFill>
                <a:cs typeface="B Nazanin" pitchFamily="2" charset="-78"/>
              </a:rPr>
              <a:t>سیاست و رویه ای </a:t>
            </a:r>
            <a:r>
              <a:rPr lang="fa-IR" dirty="0" smtClean="0">
                <a:cs typeface="B Nazanin" pitchFamily="2" charset="-78"/>
              </a:rPr>
              <a:t>را به کار گیرد تا بعد از سپری شدن زمان نگهداری ، اطلاعات پرونده را از بین ببرند.</a:t>
            </a:r>
            <a:endParaRPr lang="en-US" dirty="0" smtClean="0">
              <a:cs typeface="B Nazanin" pitchFamily="2" charset="-78"/>
            </a:endParaRPr>
          </a:p>
          <a:p>
            <a:pPr marL="624078" lvl="0" indent="-514350">
              <a:buFont typeface="+mj-lt"/>
              <a:buAutoNum type="arabicParenR"/>
            </a:pPr>
            <a:r>
              <a:rPr lang="fa-IR" dirty="0" smtClean="0">
                <a:cs typeface="B Nazanin" pitchFamily="2" charset="-78"/>
              </a:rPr>
              <a:t>مدارک قبل از امحا باید </a:t>
            </a:r>
            <a:r>
              <a:rPr lang="fa-IR" b="1" dirty="0" smtClean="0">
                <a:solidFill>
                  <a:srgbClr val="FF0000"/>
                </a:solidFill>
                <a:cs typeface="B Nazanin" pitchFamily="2" charset="-78"/>
              </a:rPr>
              <a:t>خلاصه سازی </a:t>
            </a:r>
            <a:r>
              <a:rPr lang="fa-IR" dirty="0" smtClean="0">
                <a:cs typeface="B Nazanin" pitchFamily="2" charset="-78"/>
              </a:rPr>
              <a:t>شوند.</a:t>
            </a:r>
            <a:endParaRPr lang="en-US" dirty="0" smtClean="0">
              <a:cs typeface="B Nazanin" pitchFamily="2" charset="-78"/>
            </a:endParaRPr>
          </a:p>
          <a:p>
            <a:pPr marL="624078" lvl="0" indent="-514350">
              <a:buFont typeface="+mj-lt"/>
              <a:buAutoNum type="arabicParenR"/>
            </a:pPr>
            <a:r>
              <a:rPr lang="fa-IR" dirty="0" smtClean="0">
                <a:cs typeface="B Nazanin" pitchFamily="2" charset="-78"/>
              </a:rPr>
              <a:t>حفظ </a:t>
            </a:r>
            <a:r>
              <a:rPr lang="fa-IR" b="1" dirty="0" smtClean="0">
                <a:solidFill>
                  <a:srgbClr val="FF0000"/>
                </a:solidFill>
                <a:cs typeface="B Nazanin" pitchFamily="2" charset="-78"/>
              </a:rPr>
              <a:t>محرمانگی و امنیت </a:t>
            </a:r>
            <a:r>
              <a:rPr lang="fa-IR" dirty="0" smtClean="0">
                <a:cs typeface="B Nazanin" pitchFamily="2" charset="-78"/>
              </a:rPr>
              <a:t>پرونده های پزشکی در زمان امحا باید رعایت گردد.</a:t>
            </a:r>
            <a:endParaRPr lang="en-US" dirty="0" smtClean="0">
              <a:cs typeface="B Nazanin" pitchFamily="2" charset="-78"/>
            </a:endParaRPr>
          </a:p>
          <a:p>
            <a:pPr marL="624078" lvl="0" indent="-514350">
              <a:buFont typeface="+mj-lt"/>
              <a:buAutoNum type="arabicParenR"/>
            </a:pPr>
            <a:r>
              <a:rPr lang="fa-IR" dirty="0" smtClean="0">
                <a:cs typeface="B Nazanin" pitchFamily="2" charset="-78"/>
              </a:rPr>
              <a:t>اطلاعات باید به گونه ای از بین بروند که </a:t>
            </a:r>
            <a:r>
              <a:rPr lang="fa-IR" b="1" dirty="0" smtClean="0">
                <a:solidFill>
                  <a:srgbClr val="FF0000"/>
                </a:solidFill>
                <a:cs typeface="B Nazanin" pitchFamily="2" charset="-78"/>
              </a:rPr>
              <a:t>قابل بازیابی نباشد</a:t>
            </a:r>
            <a:r>
              <a:rPr lang="fa-IR" dirty="0" smtClean="0">
                <a:cs typeface="B Nazanin" pitchFamily="2" charset="-78"/>
              </a:rPr>
              <a:t>.</a:t>
            </a:r>
            <a:endParaRPr lang="en-US" dirty="0" smtClean="0">
              <a:cs typeface="B Nazanin" pitchFamily="2" charset="-78"/>
            </a:endParaRPr>
          </a:p>
          <a:p>
            <a:pPr marL="624078" lvl="0" indent="-514350">
              <a:buFont typeface="+mj-lt"/>
              <a:buAutoNum type="arabicParenR"/>
            </a:pPr>
            <a:r>
              <a:rPr lang="fa-IR" b="1" dirty="0" smtClean="0">
                <a:solidFill>
                  <a:srgbClr val="FF0000"/>
                </a:solidFill>
                <a:cs typeface="B Nazanin" pitchFamily="2" charset="-78"/>
              </a:rPr>
              <a:t>یک لیست </a:t>
            </a:r>
            <a:r>
              <a:rPr lang="fa-IR" dirty="0" smtClean="0">
                <a:cs typeface="B Nazanin" pitchFamily="2" charset="-78"/>
              </a:rPr>
              <a:t>باید قبل از امحا تشکیل گردد که شامل: نام مدارک، طول مدت نگهداری, فردی که اجازه امحا را صادر کرده ، شاهدان امحا، و تاریخ امحا می باشد.</a:t>
            </a:r>
            <a:endParaRPr lang="en-US" dirty="0" smtClean="0">
              <a:cs typeface="B Nazanin" pitchFamily="2" charset="-78"/>
            </a:endParaRPr>
          </a:p>
          <a:p>
            <a:pPr marL="624078" lvl="0" indent="-514350">
              <a:buFont typeface="+mj-lt"/>
              <a:buAutoNum type="arabicParenR"/>
            </a:pPr>
            <a:r>
              <a:rPr lang="fa-IR" dirty="0" smtClean="0">
                <a:cs typeface="B Nazanin" pitchFamily="2" charset="-78"/>
              </a:rPr>
              <a:t> وقتی پرونده ای امحا میشود، اطلاعات دموگرافیک بیمار باید در یک </a:t>
            </a:r>
            <a:r>
              <a:rPr lang="fa-IR" b="1" dirty="0" smtClean="0">
                <a:solidFill>
                  <a:srgbClr val="FF0000"/>
                </a:solidFill>
                <a:cs typeface="B Nazanin" pitchFamily="2" charset="-78"/>
              </a:rPr>
              <a:t>فهرست امحا </a:t>
            </a:r>
            <a:r>
              <a:rPr lang="fa-IR" dirty="0" smtClean="0">
                <a:cs typeface="B Nazanin" pitchFamily="2" charset="-78"/>
              </a:rPr>
              <a:t>ثبت شود . این اطلاعات شامل: نام بیمار، شماره پرونده، تاریخ پذیرش و تاریخ ترخیص میباشد.</a:t>
            </a:r>
            <a:endParaRPr lang="en-US" dirty="0" smtClean="0">
              <a:cs typeface="B Nazanin" pitchFamily="2" charset="-78"/>
            </a:endParaRPr>
          </a:p>
          <a:p>
            <a:pPr marL="624078" lvl="0" indent="-514350">
              <a:buFont typeface="+mj-lt"/>
              <a:buAutoNum type="arabicParenR"/>
            </a:pPr>
            <a:r>
              <a:rPr lang="fa-IR" dirty="0" smtClean="0">
                <a:cs typeface="B Nazanin" pitchFamily="2" charset="-78"/>
              </a:rPr>
              <a:t>یک </a:t>
            </a:r>
            <a:r>
              <a:rPr lang="fa-IR" b="1" dirty="0" smtClean="0">
                <a:solidFill>
                  <a:srgbClr val="FF0000"/>
                </a:solidFill>
                <a:cs typeface="B Nazanin" pitchFamily="2" charset="-78"/>
              </a:rPr>
              <a:t>گواهی امحا </a:t>
            </a:r>
            <a:r>
              <a:rPr lang="fa-IR" dirty="0" smtClean="0">
                <a:cs typeface="B Nazanin" pitchFamily="2" charset="-78"/>
              </a:rPr>
              <a:t>نیز باید تهیه شود که در آن تاریخ امحا، توصیف پرونده هایی که امحا شده اند، روش امحا، فرد یا شرکت امحا کننده ، امضای شاهدان و امضای مدیر واحد وجود داشته باشد . علاوه بر این بیانیه ای نیز مبنی بر اینکه امحا مطابق با جریان روتین کار و مطابق با جدول زمانی نگهداری و سیاستها و رویه های امحا  از بین رفته اند، باید وجود داشته باشد(60) .</a:t>
            </a:r>
            <a:endParaRPr lang="en-US" dirty="0">
              <a:cs typeface="B Nazanin" pitchFamily="2" charset="-78"/>
            </a:endParaRPr>
          </a:p>
        </p:txBody>
      </p:sp>
      <p:sp>
        <p:nvSpPr>
          <p:cNvPr id="3" name="Title 2"/>
          <p:cNvSpPr>
            <a:spLocks noGrp="1"/>
          </p:cNvSpPr>
          <p:nvPr>
            <p:ph type="title"/>
          </p:nvPr>
        </p:nvSpPr>
        <p:spPr>
          <a:xfrm>
            <a:off x="457200" y="260648"/>
            <a:ext cx="8229600" cy="576064"/>
          </a:xfrm>
        </p:spPr>
        <p:txBody>
          <a:bodyPr>
            <a:noAutofit/>
          </a:bodyPr>
          <a:lstStyle/>
          <a:p>
            <a:pPr algn="r"/>
            <a:r>
              <a:rPr lang="fa-IR" sz="2000" dirty="0" smtClean="0"/>
              <a:t>راهنمایی </a:t>
            </a:r>
            <a:r>
              <a:rPr lang="fa-IR" sz="2000" dirty="0"/>
              <a:t>های انجمن مدیریت اطلاعات بهداشتی </a:t>
            </a:r>
            <a:r>
              <a:rPr lang="fa-IR" sz="2000" dirty="0" smtClean="0"/>
              <a:t>امریکا</a:t>
            </a:r>
            <a:r>
              <a:rPr lang="en-US" sz="2000" dirty="0"/>
              <a:t>AHIMA</a:t>
            </a:r>
            <a:r>
              <a:rPr lang="fa-IR" sz="2000" dirty="0"/>
              <a:t>در مورد </a:t>
            </a:r>
            <a:r>
              <a:rPr lang="fa-IR" sz="2000" dirty="0" err="1"/>
              <a:t>امحا</a:t>
            </a:r>
            <a:r>
              <a:rPr lang="fa-IR" sz="2000" dirty="0"/>
              <a:t> مدارک</a:t>
            </a:r>
            <a:r>
              <a:rPr lang="en-US" sz="2000" dirty="0"/>
              <a:t/>
            </a:r>
            <a:br>
              <a:rPr lang="en-US" sz="2000" dirty="0"/>
            </a:br>
            <a:r>
              <a:rPr lang="fa-IR" sz="2000" dirty="0" smtClean="0"/>
              <a:t/>
            </a:r>
            <a:br>
              <a:rPr lang="fa-IR" sz="2000" dirty="0" smtClean="0"/>
            </a:b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08720"/>
            <a:ext cx="8229600" cy="5102027"/>
          </a:xfrm>
        </p:spPr>
        <p:txBody>
          <a:bodyPr>
            <a:normAutofit fontScale="92500" lnSpcReduction="10000"/>
          </a:bodyPr>
          <a:lstStyle/>
          <a:p>
            <a:pPr algn="justLow"/>
            <a:r>
              <a:rPr lang="fa-IR" dirty="0" smtClean="0">
                <a:cs typeface="B Nazanin"/>
              </a:rPr>
              <a:t>از </a:t>
            </a:r>
            <a:r>
              <a:rPr lang="fa-IR" dirty="0">
                <a:cs typeface="B Nazanin"/>
              </a:rPr>
              <a:t>آنجاییکه یک بیمارستان یا موسسه مراقبت سلامتی دیگر به ندرت لازم است که مدارک پزشکی را برای مدتی بیش از 10 سال برای اهداف </a:t>
            </a:r>
            <a:r>
              <a:rPr lang="fa-IR" dirty="0" err="1">
                <a:cs typeface="B Nazanin"/>
              </a:rPr>
              <a:t>بالینی،علمی</a:t>
            </a:r>
            <a:r>
              <a:rPr lang="fa-IR" dirty="0">
                <a:cs typeface="B Nazanin"/>
              </a:rPr>
              <a:t>، قانونی یا بازرسی نگهداری کند، </a:t>
            </a:r>
            <a:r>
              <a:rPr lang="fa-IR" dirty="0" smtClean="0">
                <a:cs typeface="B Nazanin"/>
              </a:rPr>
              <a:t>لذا، </a:t>
            </a:r>
            <a:r>
              <a:rPr lang="fa-IR" dirty="0">
                <a:cs typeface="B Nazanin"/>
              </a:rPr>
              <a:t>توصیه میشود که کل پرونده پزشکی بیمار  </a:t>
            </a:r>
            <a:r>
              <a:rPr lang="fa-IR" dirty="0" smtClean="0">
                <a:cs typeface="B Nazanin"/>
              </a:rPr>
              <a:t>بعد </a:t>
            </a:r>
            <a:r>
              <a:rPr lang="fa-IR" dirty="0">
                <a:cs typeface="B Nazanin"/>
              </a:rPr>
              <a:t>از این دوره، </a:t>
            </a:r>
            <a:r>
              <a:rPr lang="fa-IR" dirty="0" err="1" smtClean="0">
                <a:cs typeface="B Nazanin"/>
              </a:rPr>
              <a:t>امحا</a:t>
            </a:r>
            <a:r>
              <a:rPr lang="fa-IR" dirty="0" smtClean="0">
                <a:cs typeface="B Nazanin"/>
              </a:rPr>
              <a:t> </a:t>
            </a:r>
            <a:r>
              <a:rPr lang="fa-IR" dirty="0">
                <a:cs typeface="B Nazanin"/>
              </a:rPr>
              <a:t>شود </a:t>
            </a:r>
            <a:r>
              <a:rPr lang="fa-IR" dirty="0" smtClean="0">
                <a:cs typeface="B Nazanin"/>
              </a:rPr>
              <a:t>موسسه </a:t>
            </a:r>
            <a:r>
              <a:rPr lang="fa-IR" dirty="0">
                <a:cs typeface="B Nazanin"/>
              </a:rPr>
              <a:t>باید:</a:t>
            </a:r>
            <a:endParaRPr lang="en-US" dirty="0">
              <a:cs typeface="B Nazanin"/>
            </a:endParaRPr>
          </a:p>
          <a:p>
            <a:pPr marL="624078" lvl="0" indent="-514350" algn="justLow">
              <a:buFont typeface="+mj-lt"/>
              <a:buAutoNum type="arabicParenR"/>
            </a:pPr>
            <a:r>
              <a:rPr lang="fa-IR" b="1" dirty="0">
                <a:solidFill>
                  <a:srgbClr val="FF0000"/>
                </a:solidFill>
                <a:cs typeface="B Nazanin"/>
              </a:rPr>
              <a:t>اطلاعات اساسی </a:t>
            </a:r>
            <a:r>
              <a:rPr lang="fa-IR" dirty="0">
                <a:cs typeface="B Nazanin"/>
              </a:rPr>
              <a:t>مانند تاریخهای پذیرش و ترخیص، نام پزشکان مسئول، مدارک تشخیصها و اعمال جراحی، گزارشات اتاق عمل، گزارشات پاتولوژی ، و خلاصه ترخیص را برای همه مدارکی که </a:t>
            </a:r>
            <a:r>
              <a:rPr lang="fa-IR" dirty="0" err="1">
                <a:cs typeface="B Nazanin"/>
              </a:rPr>
              <a:t>امحا</a:t>
            </a:r>
            <a:r>
              <a:rPr lang="fa-IR" dirty="0">
                <a:cs typeface="B Nazanin"/>
              </a:rPr>
              <a:t> میشوند، نگهداری </a:t>
            </a:r>
            <a:r>
              <a:rPr lang="fa-IR" dirty="0" smtClean="0">
                <a:cs typeface="B Nazanin"/>
              </a:rPr>
              <a:t>کند</a:t>
            </a:r>
            <a:endParaRPr lang="en-US" dirty="0">
              <a:cs typeface="B Nazanin"/>
            </a:endParaRPr>
          </a:p>
          <a:p>
            <a:pPr marL="624078" lvl="0" indent="-514350" algn="justLow">
              <a:buFont typeface="+mj-lt"/>
              <a:buAutoNum type="arabicParenR"/>
            </a:pPr>
            <a:r>
              <a:rPr lang="fa-IR" dirty="0">
                <a:cs typeface="B Nazanin"/>
              </a:rPr>
              <a:t>پرونده پزشکی کامل </a:t>
            </a:r>
            <a:r>
              <a:rPr lang="fa-IR" b="1" dirty="0">
                <a:solidFill>
                  <a:srgbClr val="FF0000"/>
                </a:solidFill>
                <a:cs typeface="B Nazanin"/>
              </a:rPr>
              <a:t>افراد </a:t>
            </a:r>
            <a:r>
              <a:rPr lang="fa-IR" b="1" dirty="0" err="1">
                <a:solidFill>
                  <a:srgbClr val="FF0000"/>
                </a:solidFill>
                <a:cs typeface="B Nazanin"/>
              </a:rPr>
              <a:t>نابالغ</a:t>
            </a:r>
            <a:r>
              <a:rPr lang="fa-IR" b="1" dirty="0">
                <a:solidFill>
                  <a:srgbClr val="FF0000"/>
                </a:solidFill>
                <a:cs typeface="B Nazanin"/>
              </a:rPr>
              <a:t> </a:t>
            </a:r>
            <a:r>
              <a:rPr lang="fa-IR" dirty="0">
                <a:cs typeface="B Nazanin"/>
              </a:rPr>
              <a:t>را تا دوره بلوغ به اضافه مدت زمان تعیین شده در قانون مرور زمان مربوط به ایالتی که مدارک در آن قرار دارند، نگهداری کند</a:t>
            </a:r>
            <a:endParaRPr lang="en-US" dirty="0">
              <a:cs typeface="B Nazanin"/>
            </a:endParaRPr>
          </a:p>
          <a:p>
            <a:pPr marL="624078" lvl="0" indent="-514350" algn="justLow">
              <a:buFont typeface="+mj-lt"/>
              <a:buAutoNum type="arabicParenR"/>
            </a:pPr>
            <a:r>
              <a:rPr lang="fa-IR" dirty="0">
                <a:cs typeface="B Nazanin"/>
              </a:rPr>
              <a:t>پرونده پزشکی کامل افراد دارای </a:t>
            </a:r>
            <a:r>
              <a:rPr lang="fa-IR" b="1" dirty="0">
                <a:solidFill>
                  <a:srgbClr val="FF0000"/>
                </a:solidFill>
                <a:cs typeface="B Nazanin"/>
              </a:rPr>
              <a:t>ناتوانی ذهنی  </a:t>
            </a:r>
            <a:r>
              <a:rPr lang="fa-IR" dirty="0">
                <a:cs typeface="B Nazanin"/>
              </a:rPr>
              <a:t>نیز به مانند پرونده افراد نا بالغ نگهداری شود </a:t>
            </a:r>
            <a:endParaRPr lang="en-US" dirty="0">
              <a:cs typeface="B Nazanin"/>
            </a:endParaRPr>
          </a:p>
          <a:p>
            <a:pPr marL="624078" lvl="0" indent="-514350" algn="justLow">
              <a:buFont typeface="+mj-lt"/>
              <a:buAutoNum type="arabicParenR"/>
            </a:pPr>
            <a:r>
              <a:rPr lang="fa-IR" dirty="0">
                <a:cs typeface="B Nazanin"/>
              </a:rPr>
              <a:t>نگهداری پرونده پزشکی بیمار برای </a:t>
            </a:r>
            <a:r>
              <a:rPr lang="fa-IR" b="1" dirty="0">
                <a:solidFill>
                  <a:srgbClr val="FF0000"/>
                </a:solidFill>
                <a:cs typeface="B Nazanin"/>
              </a:rPr>
              <a:t>مدت طولانی تر، </a:t>
            </a:r>
            <a:r>
              <a:rPr lang="fa-IR" dirty="0">
                <a:cs typeface="B Nazanin"/>
              </a:rPr>
              <a:t>بنا به درخواست کتبی ارائه شده توسط افراد ذیل باشد:</a:t>
            </a:r>
            <a:endParaRPr lang="en-US" dirty="0">
              <a:cs typeface="B Nazanin"/>
            </a:endParaRPr>
          </a:p>
          <a:p>
            <a:pPr algn="justLow"/>
            <a:r>
              <a:rPr lang="fa-IR" dirty="0">
                <a:cs typeface="B Nazanin"/>
              </a:rPr>
              <a:t>الف- پزشک معالج یا پزشک مشاور </a:t>
            </a:r>
            <a:r>
              <a:rPr lang="fa-IR" dirty="0" err="1" smtClean="0">
                <a:cs typeface="B Nazanin"/>
              </a:rPr>
              <a:t>بیمارب</a:t>
            </a:r>
            <a:r>
              <a:rPr lang="fa-IR" dirty="0" smtClean="0">
                <a:cs typeface="B Nazanin"/>
              </a:rPr>
              <a:t>- </a:t>
            </a:r>
            <a:r>
              <a:rPr lang="fa-IR" dirty="0">
                <a:cs typeface="B Nazanin"/>
              </a:rPr>
              <a:t>بیمار یا نماینده قانونی </a:t>
            </a:r>
            <a:r>
              <a:rPr lang="fa-IR" dirty="0" smtClean="0">
                <a:cs typeface="B Nazanin"/>
              </a:rPr>
              <a:t>وی</a:t>
            </a:r>
            <a:r>
              <a:rPr lang="fa-IR" dirty="0">
                <a:cs typeface="B Nazanin"/>
              </a:rPr>
              <a:t> </a:t>
            </a:r>
            <a:r>
              <a:rPr lang="fa-IR" dirty="0" smtClean="0">
                <a:cs typeface="B Nazanin"/>
              </a:rPr>
              <a:t>پ- </a:t>
            </a:r>
            <a:r>
              <a:rPr lang="fa-IR" dirty="0">
                <a:cs typeface="B Nazanin"/>
              </a:rPr>
              <a:t>مشاور قانونی </a:t>
            </a:r>
            <a:r>
              <a:rPr lang="fa-IR" dirty="0" err="1">
                <a:cs typeface="B Nazanin"/>
              </a:rPr>
              <a:t>ودستور</a:t>
            </a:r>
            <a:r>
              <a:rPr lang="fa-IR" dirty="0">
                <a:cs typeface="B Nazanin"/>
              </a:rPr>
              <a:t> قضایی (8</a:t>
            </a:r>
            <a:r>
              <a:rPr lang="fa-IR" dirty="0">
                <a:cs typeface="B Nazanin" pitchFamily="2" charset="-78"/>
              </a:rPr>
              <a:t>)</a:t>
            </a:r>
            <a:endParaRPr lang="en-US" dirty="0">
              <a:cs typeface="B Nazanin" pitchFamily="2" charset="-78"/>
            </a:endParaRPr>
          </a:p>
          <a:p>
            <a:endParaRPr lang="fa-IR" dirty="0"/>
          </a:p>
        </p:txBody>
      </p:sp>
      <p:sp>
        <p:nvSpPr>
          <p:cNvPr id="3" name="Title 2"/>
          <p:cNvSpPr>
            <a:spLocks noGrp="1"/>
          </p:cNvSpPr>
          <p:nvPr>
            <p:ph type="title"/>
          </p:nvPr>
        </p:nvSpPr>
        <p:spPr>
          <a:xfrm>
            <a:off x="457200" y="404664"/>
            <a:ext cx="8229600" cy="576064"/>
          </a:xfrm>
        </p:spPr>
        <p:txBody>
          <a:bodyPr>
            <a:normAutofit fontScale="90000"/>
          </a:bodyPr>
          <a:lstStyle/>
          <a:p>
            <a:r>
              <a:rPr lang="fa-IR" sz="2700" dirty="0"/>
              <a:t>بیانیه انجمن بیمارستانی امریکا (</a:t>
            </a:r>
            <a:r>
              <a:rPr lang="en-US" sz="2700" dirty="0"/>
              <a:t>AHA</a:t>
            </a:r>
            <a:r>
              <a:rPr lang="fa-IR" sz="2700" dirty="0"/>
              <a:t>)در مورد نگهداری مدارک پزشکی</a:t>
            </a:r>
            <a:r>
              <a:rPr lang="en-US" sz="2700" dirty="0"/>
              <a:t/>
            </a:r>
            <a:br>
              <a:rPr lang="en-US" sz="2700" dirty="0"/>
            </a:br>
            <a:endParaRPr lang="fa-IR" dirty="0"/>
          </a:p>
        </p:txBody>
      </p:sp>
    </p:spTree>
    <p:extLst>
      <p:ext uri="{BB962C8B-B14F-4D97-AF65-F5344CB8AC3E}">
        <p14:creationId xmlns:p14="http://schemas.microsoft.com/office/powerpoint/2010/main" val="6123382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a:bodyPr>
          <a:lstStyle/>
          <a:p>
            <a:pPr algn="justLow"/>
            <a:r>
              <a:rPr lang="fa-IR" dirty="0" smtClean="0">
                <a:cs typeface="B Nazanin" pitchFamily="2" charset="-78"/>
              </a:rPr>
              <a:t>چه </a:t>
            </a:r>
            <a:r>
              <a:rPr lang="fa-IR" dirty="0" err="1">
                <a:cs typeface="B Nazanin" pitchFamily="2" charset="-78"/>
              </a:rPr>
              <a:t>امحا</a:t>
            </a:r>
            <a:r>
              <a:rPr lang="fa-IR" dirty="0">
                <a:cs typeface="B Nazanin" pitchFamily="2" charset="-78"/>
              </a:rPr>
              <a:t> داخلی یا خارجی باشد، موسسه باید مدارکی را از اینکه </a:t>
            </a:r>
            <a:r>
              <a:rPr lang="fa-IR" dirty="0" err="1">
                <a:cs typeface="B Nazanin" pitchFamily="2" charset="-78"/>
              </a:rPr>
              <a:t>امحا</a:t>
            </a:r>
            <a:r>
              <a:rPr lang="fa-IR" dirty="0">
                <a:cs typeface="B Nazanin" pitchFamily="2" charset="-78"/>
              </a:rPr>
              <a:t> طبق شرایط معمول انجام شده </a:t>
            </a:r>
            <a:r>
              <a:rPr lang="fa-IR" b="1" dirty="0" err="1">
                <a:solidFill>
                  <a:srgbClr val="FF0000"/>
                </a:solidFill>
                <a:cs typeface="B Nazanin" pitchFamily="2" charset="-78"/>
              </a:rPr>
              <a:t>بصورت</a:t>
            </a:r>
            <a:r>
              <a:rPr lang="fa-IR" b="1" dirty="0">
                <a:solidFill>
                  <a:srgbClr val="FF0000"/>
                </a:solidFill>
                <a:cs typeface="B Nazanin" pitchFamily="2" charset="-78"/>
              </a:rPr>
              <a:t> دائمی </a:t>
            </a:r>
            <a:r>
              <a:rPr lang="fa-IR" dirty="0">
                <a:cs typeface="B Nazanin" pitchFamily="2" charset="-78"/>
              </a:rPr>
              <a:t>نگهداری نماید. این مدرک دائمی، گواهی نشان دهنده </a:t>
            </a:r>
            <a:r>
              <a:rPr lang="fa-IR" dirty="0" err="1">
                <a:cs typeface="B Nazanin" pitchFamily="2" charset="-78"/>
              </a:rPr>
              <a:t>امحا</a:t>
            </a:r>
            <a:r>
              <a:rPr lang="fa-IR" dirty="0">
                <a:cs typeface="B Nazanin" pitchFamily="2" charset="-78"/>
              </a:rPr>
              <a:t> یک مدرک خاص در یک تاریخ مشخص میباشد. این گواهی میتواند برای دفاع از یک ارائه دهنده مراقبت سلامتی در بازرسی یک آژانس دولتی، یا در یک دادخواست سوء معالجه که در غیاب پرونده پزشکی به جریان میافتد، مورد استفاده قرار گیرد(7). </a:t>
            </a:r>
            <a:endParaRPr lang="fa-IR" dirty="0" smtClean="0">
              <a:cs typeface="B Nazanin" pitchFamily="2" charset="-78"/>
            </a:endParaRPr>
          </a:p>
          <a:p>
            <a:pPr algn="justLow"/>
            <a:r>
              <a:rPr lang="fa-IR" dirty="0" smtClean="0">
                <a:cs typeface="B Nazanin" pitchFamily="2" charset="-78"/>
              </a:rPr>
              <a:t>این </a:t>
            </a:r>
            <a:r>
              <a:rPr lang="fa-IR" dirty="0">
                <a:cs typeface="B Nazanin" pitchFamily="2" charset="-78"/>
              </a:rPr>
              <a:t>گواهی ها میتواند به عنوان </a:t>
            </a:r>
            <a:r>
              <a:rPr lang="fa-IR" b="1" dirty="0">
                <a:solidFill>
                  <a:srgbClr val="FF0000"/>
                </a:solidFill>
                <a:cs typeface="B Nazanin" pitchFamily="2" charset="-78"/>
              </a:rPr>
              <a:t>سندی برای نشان دادن مدارکی که </a:t>
            </a:r>
            <a:r>
              <a:rPr lang="fa-IR" b="1" dirty="0" err="1">
                <a:solidFill>
                  <a:srgbClr val="FF0000"/>
                </a:solidFill>
                <a:cs typeface="B Nazanin" pitchFamily="2" charset="-78"/>
              </a:rPr>
              <a:t>امحا</a:t>
            </a:r>
            <a:r>
              <a:rPr lang="fa-IR" b="1" dirty="0">
                <a:solidFill>
                  <a:srgbClr val="FF0000"/>
                </a:solidFill>
                <a:cs typeface="B Nazanin" pitchFamily="2" charset="-78"/>
              </a:rPr>
              <a:t> شده </a:t>
            </a:r>
            <a:r>
              <a:rPr lang="fa-IR" b="1" dirty="0" err="1">
                <a:solidFill>
                  <a:srgbClr val="FF0000"/>
                </a:solidFill>
                <a:cs typeface="B Nazanin" pitchFamily="2" charset="-78"/>
              </a:rPr>
              <a:t>اند</a:t>
            </a:r>
            <a:r>
              <a:rPr lang="fa-IR" dirty="0">
                <a:cs typeface="B Nazanin" pitchFamily="2" charset="-78"/>
              </a:rPr>
              <a:t> بکار روند(3</a:t>
            </a:r>
            <a:r>
              <a:rPr lang="fa-IR" dirty="0" smtClean="0">
                <a:cs typeface="B Nazanin" pitchFamily="2" charset="-78"/>
              </a:rPr>
              <a:t>).</a:t>
            </a:r>
          </a:p>
          <a:p>
            <a:pPr algn="justLow"/>
            <a:r>
              <a:rPr lang="fa-IR" dirty="0" smtClean="0">
                <a:cs typeface="B Nazanin" pitchFamily="2" charset="-78"/>
              </a:rPr>
              <a:t>گواهی  </a:t>
            </a:r>
            <a:r>
              <a:rPr lang="fa-IR" dirty="0" err="1">
                <a:cs typeface="B Nazanin" pitchFamily="2" charset="-78"/>
              </a:rPr>
              <a:t>امحا</a:t>
            </a:r>
            <a:r>
              <a:rPr lang="fa-IR" dirty="0">
                <a:cs typeface="B Nazanin" pitchFamily="2" charset="-78"/>
              </a:rPr>
              <a:t> مدارک باید بطور دائم توسط موسسه نگهداری شود چون ممکن است برای اقدامات دادگاه و اقدامات قانونی مورد رجوع قرار گیرد(5).</a:t>
            </a:r>
            <a:endParaRPr lang="en-US" dirty="0">
              <a:cs typeface="B Nazanin" pitchFamily="2" charset="-78"/>
            </a:endParaRPr>
          </a:p>
          <a:p>
            <a:endParaRPr lang="fa-IR" dirty="0"/>
          </a:p>
        </p:txBody>
      </p:sp>
      <p:sp>
        <p:nvSpPr>
          <p:cNvPr id="3" name="Title 2"/>
          <p:cNvSpPr>
            <a:spLocks noGrp="1"/>
          </p:cNvSpPr>
          <p:nvPr>
            <p:ph type="title"/>
          </p:nvPr>
        </p:nvSpPr>
        <p:spPr>
          <a:xfrm>
            <a:off x="457200" y="274638"/>
            <a:ext cx="8229600" cy="850106"/>
          </a:xfrm>
        </p:spPr>
        <p:txBody>
          <a:bodyPr>
            <a:normAutofit fontScale="90000"/>
          </a:bodyPr>
          <a:lstStyle/>
          <a:p>
            <a:pPr algn="r"/>
            <a:r>
              <a:rPr lang="fa-IR" dirty="0"/>
              <a:t>اهمیت گواهی </a:t>
            </a:r>
            <a:r>
              <a:rPr lang="fa-IR" dirty="0" err="1"/>
              <a:t>امحا</a:t>
            </a:r>
            <a:r>
              <a:rPr lang="en-US" dirty="0"/>
              <a:t/>
            </a:r>
            <a:br>
              <a:rPr lang="en-US" dirty="0"/>
            </a:br>
            <a:endParaRPr lang="fa-IR" dirty="0"/>
          </a:p>
        </p:txBody>
      </p:sp>
    </p:spTree>
    <p:extLst>
      <p:ext uri="{BB962C8B-B14F-4D97-AF65-F5344CB8AC3E}">
        <p14:creationId xmlns:p14="http://schemas.microsoft.com/office/powerpoint/2010/main" val="36418060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lgn="justLow"/>
            <a:r>
              <a:rPr lang="ar-SA" dirty="0" smtClean="0">
                <a:latin typeface="B Nazanin"/>
              </a:rPr>
              <a:t>هر سازمانی باید یک </a:t>
            </a:r>
            <a:r>
              <a:rPr lang="ar-SA" b="1" dirty="0" smtClean="0">
                <a:solidFill>
                  <a:srgbClr val="FF0000"/>
                </a:solidFill>
                <a:latin typeface="B Nazanin"/>
              </a:rPr>
              <a:t>خط مشی نگهداری و امحا بر پایه جدول نگهداری </a:t>
            </a:r>
            <a:r>
              <a:rPr lang="en-US" b="1" dirty="0" smtClean="0">
                <a:solidFill>
                  <a:srgbClr val="FF0000"/>
                </a:solidFill>
                <a:latin typeface="B Nazanin"/>
              </a:rPr>
              <a:t>NHS</a:t>
            </a:r>
            <a:r>
              <a:rPr lang="fa-IR" dirty="0" smtClean="0">
                <a:latin typeface="B Nazanin"/>
              </a:rPr>
              <a:t> داشته باشد. </a:t>
            </a:r>
            <a:endParaRPr lang="en-US" dirty="0" smtClean="0">
              <a:latin typeface="B Nazanin"/>
            </a:endParaRPr>
          </a:p>
          <a:p>
            <a:pPr lvl="0" algn="justLow"/>
            <a:r>
              <a:rPr lang="fa-IR" dirty="0" smtClean="0">
                <a:latin typeface="B Nazanin"/>
              </a:rPr>
              <a:t>خط مشی باید الزامات جدول نگهداری را برآورده نماید و شامل همه مدارک سازمان از جمله مدارک الکترونیکی نیز باشد.</a:t>
            </a:r>
            <a:endParaRPr lang="en-US" dirty="0" smtClean="0">
              <a:latin typeface="B Nazanin"/>
            </a:endParaRPr>
          </a:p>
          <a:p>
            <a:pPr lvl="0" algn="justLow"/>
            <a:r>
              <a:rPr lang="fa-IR" dirty="0" smtClean="0">
                <a:latin typeface="B Nazanin"/>
              </a:rPr>
              <a:t> خط مشی باید به وضوح همه فعالیتهای مربوط به امحا را مانند اینکه "مشاوره با آرشیو ملی بعد از چند سال" و "امحا بعد از چند سال" را نشان دهد.</a:t>
            </a:r>
            <a:endParaRPr lang="en-US" dirty="0" smtClean="0">
              <a:latin typeface="B Nazanin"/>
            </a:endParaRPr>
          </a:p>
          <a:p>
            <a:pPr lvl="0" algn="justLow"/>
            <a:r>
              <a:rPr lang="fa-IR" dirty="0" smtClean="0">
                <a:latin typeface="B Nazanin"/>
              </a:rPr>
              <a:t>مدارکی که برای نگهداری دائمی انتخاب میشوند  و دیگر در سازمان مورد استفاده نیستند باید به یک آرشیو که دارای فضای کافی بوده و  دارای امکان دسترسی عمومی است انتقال داده شود.</a:t>
            </a:r>
            <a:endParaRPr lang="en-US" dirty="0" smtClean="0">
              <a:latin typeface="B Nazanin"/>
            </a:endParaRPr>
          </a:p>
          <a:p>
            <a:pPr lvl="0" algn="justLow"/>
            <a:r>
              <a:rPr lang="fa-IR" dirty="0" smtClean="0">
                <a:latin typeface="B Nazanin"/>
              </a:rPr>
              <a:t>مطابق با قانون مدارک عمومی مدارک غیر فعال نباید دیرتر از 30 سال به آرشیو های ملی منتقل شوند.</a:t>
            </a:r>
            <a:endParaRPr lang="en-US" dirty="0" smtClean="0">
              <a:latin typeface="B Nazanin"/>
            </a:endParaRPr>
          </a:p>
          <a:p>
            <a:pPr lvl="0" algn="justLow"/>
            <a:r>
              <a:rPr lang="fa-IR" dirty="0" smtClean="0">
                <a:latin typeface="B Nazanin"/>
              </a:rPr>
              <a:t>مدارکی که برای نگهداری دائمی انتخاب نمیشوند و به انتهای چرخه زندگیشان میرسند باید با </a:t>
            </a:r>
            <a:r>
              <a:rPr lang="fa-IR" b="1" dirty="0" smtClean="0">
                <a:solidFill>
                  <a:srgbClr val="FF0000"/>
                </a:solidFill>
                <a:latin typeface="B Nazanin"/>
              </a:rPr>
              <a:t>یک روش ایمن متناسب با سطح محرمانگی شان امحا شوند </a:t>
            </a:r>
            <a:r>
              <a:rPr lang="fa-IR" dirty="0" smtClean="0">
                <a:latin typeface="B Nazanin"/>
              </a:rPr>
              <a:t>. که این امحا میتواند در داخل سازمان یا از طریق یک پیمانکار تایید شده انجام شود.</a:t>
            </a:r>
            <a:endParaRPr lang="en-US" dirty="0" smtClean="0">
              <a:latin typeface="B Nazanin"/>
            </a:endParaRPr>
          </a:p>
          <a:p>
            <a:endParaRPr lang="fa-IR" dirty="0"/>
          </a:p>
        </p:txBody>
      </p:sp>
      <p:sp>
        <p:nvSpPr>
          <p:cNvPr id="3" name="Title 2"/>
          <p:cNvSpPr>
            <a:spLocks noGrp="1"/>
          </p:cNvSpPr>
          <p:nvPr>
            <p:ph type="title"/>
          </p:nvPr>
        </p:nvSpPr>
        <p:spPr/>
        <p:txBody>
          <a:bodyPr>
            <a:normAutofit/>
          </a:bodyPr>
          <a:lstStyle/>
          <a:p>
            <a:pPr algn="r"/>
            <a:r>
              <a:rPr lang="fa-IR" sz="2200" dirty="0" smtClean="0"/>
              <a:t> در انگلستان نیز در دستورالعمل </a:t>
            </a:r>
            <a:r>
              <a:rPr lang="en-US" sz="2200" dirty="0" smtClean="0"/>
              <a:t>NHS  </a:t>
            </a:r>
            <a:r>
              <a:rPr lang="fa-IR" sz="2200" dirty="0" smtClean="0"/>
              <a:t>به اصولی اشاره شده است که عبارتند از: </a:t>
            </a: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lgn="justLow"/>
            <a:r>
              <a:rPr lang="fa-IR" dirty="0" smtClean="0">
                <a:latin typeface="B Nazanin"/>
              </a:rPr>
              <a:t>این مسئولیت سازمانهای </a:t>
            </a:r>
            <a:r>
              <a:rPr lang="en-US" dirty="0" smtClean="0">
                <a:latin typeface="B Nazanin"/>
              </a:rPr>
              <a:t>NHS</a:t>
            </a:r>
            <a:r>
              <a:rPr lang="fa-IR" dirty="0" smtClean="0">
                <a:latin typeface="B Nazanin"/>
              </a:rPr>
              <a:t> است که تضمین کنند روشهای بکار گرفته برای فرایند امحا از افشای محتویات مدارک یا گم شدن تصادفی مدارک جلوگیری میکند. بیشتر مدارک </a:t>
            </a:r>
            <a:r>
              <a:rPr lang="en-US" dirty="0" smtClean="0">
                <a:latin typeface="B Nazanin"/>
              </a:rPr>
              <a:t>NHS</a:t>
            </a:r>
            <a:r>
              <a:rPr lang="fa-IR" dirty="0" smtClean="0">
                <a:latin typeface="B Nazanin"/>
              </a:rPr>
              <a:t> محرمانه هستند. اگر از پیمانکاران استفاده میشود، باید </a:t>
            </a:r>
            <a:r>
              <a:rPr lang="fa-IR" b="1" dirty="0" smtClean="0">
                <a:solidFill>
                  <a:srgbClr val="FF0000"/>
                </a:solidFill>
                <a:latin typeface="B Nazanin"/>
              </a:rPr>
              <a:t>تعهد محرمانگی </a:t>
            </a:r>
            <a:r>
              <a:rPr lang="fa-IR" dirty="0" smtClean="0">
                <a:latin typeface="B Nazanin"/>
              </a:rPr>
              <a:t>اخذ شود و یک گواهی امحا نیز برای تایید امحا تهیه شود.</a:t>
            </a:r>
            <a:endParaRPr lang="en-US" dirty="0" smtClean="0">
              <a:latin typeface="B Nazanin"/>
            </a:endParaRPr>
          </a:p>
          <a:p>
            <a:pPr lvl="0" algn="justLow"/>
            <a:r>
              <a:rPr lang="fa-IR" dirty="0" smtClean="0">
                <a:latin typeface="B Nazanin"/>
              </a:rPr>
              <a:t>یک </a:t>
            </a:r>
            <a:r>
              <a:rPr lang="fa-IR" b="1" dirty="0" smtClean="0">
                <a:solidFill>
                  <a:srgbClr val="FF0000"/>
                </a:solidFill>
                <a:latin typeface="B Nazanin"/>
              </a:rPr>
              <a:t>گواهی ازامحا </a:t>
            </a:r>
            <a:r>
              <a:rPr lang="fa-IR" dirty="0" smtClean="0">
                <a:latin typeface="B Nazanin"/>
              </a:rPr>
              <a:t>مدارک شامل: ارجاع آنها، توصیف و تاریخ امحا،  باید بوسیله مدیر مدارک نگهداری شود بطوریکه سازمان از مدارکی که امحا شده اند و در دسترس نیستند آگاه باشد.</a:t>
            </a:r>
            <a:endParaRPr lang="en-US" dirty="0" smtClean="0">
              <a:latin typeface="B Nazanin"/>
            </a:endParaRPr>
          </a:p>
          <a:p>
            <a:pPr lvl="0" algn="justLow"/>
            <a:r>
              <a:rPr lang="fa-IR" dirty="0" smtClean="0">
                <a:latin typeface="B Nazanin"/>
              </a:rPr>
              <a:t>اگر یک مدرک مشمول امحا ، مورد درخواست اطلاعات قرا بگیرد یا یک اقدام قانونی در جریان باشد باید امحا آن تا وقتی که اطلاعات واگذار شود یا اقدام قانونی به نتیجه برسد، به </a:t>
            </a:r>
            <a:r>
              <a:rPr lang="fa-IR" b="1" dirty="0" smtClean="0">
                <a:solidFill>
                  <a:srgbClr val="FF0000"/>
                </a:solidFill>
                <a:latin typeface="B Nazanin"/>
              </a:rPr>
              <a:t>تعویق</a:t>
            </a:r>
            <a:r>
              <a:rPr lang="fa-IR" dirty="0" smtClean="0">
                <a:latin typeface="B Nazanin"/>
              </a:rPr>
              <a:t> افتد (50).</a:t>
            </a:r>
            <a:endParaRPr lang="en-US" dirty="0" smtClean="0">
              <a:latin typeface="B Nazanin"/>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buNone/>
            </a:pPr>
            <a:r>
              <a:rPr lang="fa-IR" dirty="0" smtClean="0">
                <a:latin typeface="B Nazanin"/>
              </a:rPr>
              <a:t>در استرالیا  نیز مطابق با استانداردهای موسسه بهداشت جمعی (</a:t>
            </a:r>
            <a:r>
              <a:rPr lang="en-US" dirty="0" smtClean="0">
                <a:latin typeface="B Nazanin"/>
              </a:rPr>
              <a:t>COMMUNITY HEALTH FACILITIES</a:t>
            </a:r>
            <a:r>
              <a:rPr lang="fa-IR" dirty="0" smtClean="0">
                <a:latin typeface="B Nazanin"/>
              </a:rPr>
              <a:t>)،</a:t>
            </a:r>
            <a:r>
              <a:rPr lang="en-US" dirty="0" smtClean="0">
                <a:latin typeface="B Nazanin"/>
              </a:rPr>
              <a:t>:</a:t>
            </a:r>
          </a:p>
          <a:p>
            <a:pPr algn="justLow">
              <a:buNone/>
            </a:pPr>
            <a:endParaRPr lang="en-US" dirty="0" smtClean="0">
              <a:latin typeface="B Nazanin"/>
            </a:endParaRPr>
          </a:p>
          <a:p>
            <a:pPr algn="justLow">
              <a:buNone/>
            </a:pPr>
            <a:r>
              <a:rPr lang="fa-IR" dirty="0" smtClean="0">
                <a:latin typeface="B Nazanin"/>
              </a:rPr>
              <a:t> اغلب مدارک بعد از سپری شدن مدت نگهداری میتوانند امحا شوند و برای نگهداری بیشتر پرونده ها باید دلایل قانونی، مدیریتی و تحقیقاتی یا دستوراتی از مراجع قانونی موجود باشد (60).</a:t>
            </a:r>
            <a:endParaRPr lang="en-US" dirty="0" smtClean="0">
              <a:latin typeface="B Nazanin"/>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r>
              <a:rPr lang="fa-IR" dirty="0" smtClean="0">
                <a:latin typeface="B Nazanin"/>
              </a:rPr>
              <a:t>مطابق با این استانداردها:</a:t>
            </a:r>
            <a:endParaRPr lang="en-US" dirty="0" smtClean="0">
              <a:latin typeface="B Nazanin"/>
            </a:endParaRPr>
          </a:p>
          <a:p>
            <a:pPr lvl="0" algn="justLow"/>
            <a:r>
              <a:rPr lang="fa-IR" dirty="0" smtClean="0">
                <a:latin typeface="B Nazanin"/>
              </a:rPr>
              <a:t>بعد از سپری شدن مدت نگهداری ، پرونده ها قابل امحا هستند. اما موسسات مراقبت بهداشتی </a:t>
            </a:r>
            <a:r>
              <a:rPr lang="fa-IR" b="1" dirty="0" smtClean="0">
                <a:solidFill>
                  <a:srgbClr val="FF0000"/>
                </a:solidFill>
                <a:latin typeface="B Nazanin"/>
              </a:rPr>
              <a:t>باید قبل از امحا با هیئت نظارت ایالتی یا استانی مشورت کنند.</a:t>
            </a:r>
            <a:endParaRPr lang="en-US" b="1" dirty="0" smtClean="0">
              <a:solidFill>
                <a:srgbClr val="FF0000"/>
              </a:solidFill>
              <a:latin typeface="B Nazanin"/>
            </a:endParaRPr>
          </a:p>
          <a:p>
            <a:pPr lvl="0" algn="justLow"/>
            <a:r>
              <a:rPr lang="fa-IR" dirty="0" smtClean="0">
                <a:latin typeface="B Nazanin"/>
              </a:rPr>
              <a:t>امحا اطلاعات </a:t>
            </a:r>
            <a:r>
              <a:rPr lang="fa-IR" b="1" dirty="0" smtClean="0">
                <a:solidFill>
                  <a:srgbClr val="FF0000"/>
                </a:solidFill>
                <a:latin typeface="B Nazanin"/>
              </a:rPr>
              <a:t>باید محرمانگی و امنیت مدارک پزشکی </a:t>
            </a:r>
            <a:r>
              <a:rPr lang="fa-IR" dirty="0" smtClean="0">
                <a:latin typeface="B Nazanin"/>
              </a:rPr>
              <a:t>را تضمین کند.</a:t>
            </a:r>
            <a:endParaRPr lang="en-US" dirty="0" smtClean="0">
              <a:latin typeface="B Nazanin"/>
            </a:endParaRPr>
          </a:p>
          <a:p>
            <a:pPr lvl="0" algn="justLow"/>
            <a:r>
              <a:rPr lang="fa-IR" dirty="0" smtClean="0">
                <a:latin typeface="B Nazanin"/>
              </a:rPr>
              <a:t>موسسات باید برای برآورده نمودن نیازهای قانونی، </a:t>
            </a:r>
            <a:r>
              <a:rPr lang="fa-IR" b="1" dirty="0" smtClean="0">
                <a:solidFill>
                  <a:srgbClr val="FF0000"/>
                </a:solidFill>
                <a:latin typeface="B Nazanin"/>
              </a:rPr>
              <a:t>مدارک مربوط به  اطلاعات امحا شده را نگهداری کنند. </a:t>
            </a:r>
            <a:endParaRPr lang="en-US" b="1" dirty="0" smtClean="0">
              <a:solidFill>
                <a:srgbClr val="FF0000"/>
              </a:solidFill>
              <a:latin typeface="B Nazanin"/>
            </a:endParaRPr>
          </a:p>
          <a:p>
            <a:pPr lvl="0" algn="justLow"/>
            <a:r>
              <a:rPr lang="fa-IR" dirty="0" smtClean="0">
                <a:latin typeface="B Nazanin"/>
              </a:rPr>
              <a:t>روش امحا رنده کردن یا سوزاندن میباشد (60).</a:t>
            </a:r>
            <a:endParaRPr lang="en-US" dirty="0" smtClean="0">
              <a:latin typeface="B Nazanin"/>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Low"/>
            <a:r>
              <a:rPr lang="ar-SA" dirty="0" smtClean="0">
                <a:latin typeface="B Nazanin"/>
              </a:rPr>
              <a:t>در دستورالعملهای ایالت نیوسات ولز نیز در خصوص امحا مدارک سلامت آمده است: </a:t>
            </a:r>
            <a:endParaRPr lang="en-US" dirty="0" smtClean="0">
              <a:latin typeface="B Nazanin"/>
            </a:endParaRPr>
          </a:p>
          <a:p>
            <a:pPr algn="justLow">
              <a:buNone/>
            </a:pPr>
            <a:r>
              <a:rPr lang="en-US" dirty="0" smtClean="0">
                <a:latin typeface="B Nazanin"/>
              </a:rPr>
              <a:t>  </a:t>
            </a:r>
            <a:r>
              <a:rPr lang="ar-SA" dirty="0" smtClean="0">
                <a:latin typeface="B Nazanin"/>
              </a:rPr>
              <a:t>موقعی که مدارک به انتهای دوره حداقل نگهداری رسیدند، با توجه به مجوز ایالتی قابل امحا هستند. </a:t>
            </a:r>
            <a:endParaRPr lang="fa-IR" dirty="0" smtClean="0">
              <a:latin typeface="B Nazanin"/>
            </a:endParaRPr>
          </a:p>
          <a:p>
            <a:pPr algn="justLow">
              <a:buNone/>
            </a:pPr>
            <a:endParaRPr lang="en-US" dirty="0" smtClean="0">
              <a:latin typeface="B Nazanin"/>
            </a:endParaRPr>
          </a:p>
          <a:p>
            <a:pPr algn="justLow">
              <a:buNone/>
            </a:pPr>
            <a:r>
              <a:rPr lang="ar-SA" dirty="0" smtClean="0">
                <a:latin typeface="B Nazanin"/>
              </a:rPr>
              <a:t>مسئولیت موسسه است که تضمین کند تمامی الزامات قانونی  وسازمانی نگهداری مدارک ، قبل از امحا آنها برآورده شده اند.</a:t>
            </a:r>
            <a:endParaRPr lang="fa-IR" dirty="0" smtClean="0">
              <a:latin typeface="B Nazanin"/>
            </a:endParaRPr>
          </a:p>
          <a:p>
            <a:pPr algn="justLow">
              <a:buNone/>
            </a:pPr>
            <a:endParaRPr lang="en-US" dirty="0" smtClean="0">
              <a:latin typeface="B Nazanin"/>
            </a:endParaRPr>
          </a:p>
          <a:p>
            <a:pPr algn="justLow">
              <a:buNone/>
            </a:pPr>
            <a:r>
              <a:rPr lang="ar-SA" dirty="0" smtClean="0">
                <a:latin typeface="B Nazanin"/>
              </a:rPr>
              <a:t> ضمنا یک موسسه نباید مدارکی را که درگیر در هر اقدام قانونی ، بازرسی  یا مورد استفاده بعنوان شاهد و مدرک است را امحا نماید(52).</a:t>
            </a:r>
            <a:endParaRPr lang="fa-IR" dirty="0">
              <a:latin typeface="B Nazanin"/>
            </a:endParaRP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Low"/>
            <a:r>
              <a:rPr lang="fa-IR" dirty="0" smtClean="0">
                <a:latin typeface="B Nazanin"/>
              </a:rPr>
              <a:t>در استرالیای غربی نیز مدارک مطابق با جدول زمانی بعد ازسپری شدن دوره حداقلی قابل </a:t>
            </a:r>
            <a:r>
              <a:rPr lang="fa-IR" dirty="0" err="1" smtClean="0">
                <a:latin typeface="B Nazanin"/>
              </a:rPr>
              <a:t>امحا</a:t>
            </a:r>
            <a:r>
              <a:rPr lang="fa-IR" dirty="0" smtClean="0">
                <a:latin typeface="B Nazanin"/>
              </a:rPr>
              <a:t> هستند</a:t>
            </a:r>
          </a:p>
          <a:p>
            <a:pPr algn="justLow"/>
            <a:endParaRPr lang="fa-IR" dirty="0" smtClean="0">
              <a:latin typeface="B Nazanin"/>
            </a:endParaRPr>
          </a:p>
          <a:p>
            <a:pPr algn="justLow"/>
            <a:r>
              <a:rPr lang="ar-SA" dirty="0" smtClean="0">
                <a:latin typeface="B Nazanin"/>
              </a:rPr>
              <a:t>درقوانین این ایالت اطلاعات جامعی در مورد امحا ارائه شده است در این ایالت علاوه بر تاکید بر </a:t>
            </a:r>
            <a:r>
              <a:rPr lang="ar-SA" b="1" dirty="0" smtClean="0">
                <a:solidFill>
                  <a:srgbClr val="FF0000"/>
                </a:solidFill>
                <a:latin typeface="B Nazanin"/>
              </a:rPr>
              <a:t>رعایت ایمنی و محرمانگی </a:t>
            </a:r>
            <a:r>
              <a:rPr lang="ar-SA" dirty="0" smtClean="0">
                <a:latin typeface="B Nazanin"/>
              </a:rPr>
              <a:t>در زمان امحا روشهای پیشنهادی برای امحا ی انواع مدارک را نیز ذکر کرده است.</a:t>
            </a:r>
            <a:endParaRPr lang="fa-IR" dirty="0" smtClean="0">
              <a:latin typeface="B Nazanin"/>
            </a:endParaRPr>
          </a:p>
          <a:p>
            <a:pPr algn="justLow"/>
            <a:endParaRPr lang="en-US" dirty="0" smtClean="0">
              <a:latin typeface="B Nazanin"/>
            </a:endParaRPr>
          </a:p>
          <a:p>
            <a:pPr algn="justLow"/>
            <a:r>
              <a:rPr lang="ar-SA" dirty="0" smtClean="0">
                <a:latin typeface="B Nazanin"/>
              </a:rPr>
              <a:t> همچنین بر </a:t>
            </a:r>
            <a:r>
              <a:rPr lang="ar-SA" b="1" dirty="0" smtClean="0">
                <a:solidFill>
                  <a:srgbClr val="FF0000"/>
                </a:solidFill>
                <a:latin typeface="B Nazanin"/>
              </a:rPr>
              <a:t>نگهداری مدارک امحا </a:t>
            </a:r>
            <a:r>
              <a:rPr lang="ar-SA" dirty="0" smtClean="0">
                <a:latin typeface="B Nazanin"/>
              </a:rPr>
              <a:t>تاکید دارد. در این مورد آمده است:</a:t>
            </a:r>
            <a:r>
              <a:rPr lang="fa-IR" dirty="0" smtClean="0">
                <a:latin typeface="B Nazanin"/>
              </a:rPr>
              <a:t> برای ارجاع در آینده، و برای قابلیت پاسخگویی، ضروری است که یک لیست از مدارک امحا شده توسط موسسه نگهداری شود.</a:t>
            </a:r>
          </a:p>
          <a:p>
            <a:pPr algn="justLow"/>
            <a:endParaRPr lang="en-US" dirty="0" smtClean="0">
              <a:latin typeface="B Nazanin"/>
            </a:endParaRPr>
          </a:p>
          <a:p>
            <a:pPr algn="justLow"/>
            <a:r>
              <a:rPr lang="fa-IR" dirty="0" smtClean="0">
                <a:latin typeface="B Nazanin"/>
              </a:rPr>
              <a:t> قویا توصیه شده در  لیست امحا به جای اینکه به توصیف یک دسته یا گروه از مدارک پرداخته شود ، جزئیات هر مدرک امحایی ثبت شود  و به مجوز نگهداری و امحای مربوطه نیز ارجاع داده شود. لیست امحا باید شامل تاریخ مدارک امحایی نیز باشد و اگر امحا توسط شرکتهای خارجی است باید نام و محل شرکت نیز قید شود(51).</a:t>
            </a:r>
            <a:endParaRPr lang="en-US" dirty="0" smtClean="0">
              <a:latin typeface="B Nazanin"/>
            </a:endParaRP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71546"/>
          <a:ext cx="8229600" cy="6205713"/>
        </p:xfrm>
        <a:graphic>
          <a:graphicData uri="http://schemas.openxmlformats.org/drawingml/2006/table">
            <a:tbl>
              <a:tblPr rtl="1" firstRow="1" bandRow="1">
                <a:tableStyleId>{5C22544A-7EE6-4342-B048-85BDC9FD1C3A}</a:tableStyleId>
              </a:tblPr>
              <a:tblGrid>
                <a:gridCol w="2442646"/>
                <a:gridCol w="5786954"/>
              </a:tblGrid>
              <a:tr h="384264">
                <a:tc>
                  <a:txBody>
                    <a:bodyPr/>
                    <a:lstStyle/>
                    <a:p>
                      <a:pPr algn="ctr" rtl="1">
                        <a:lnSpc>
                          <a:spcPct val="115000"/>
                        </a:lnSpc>
                        <a:spcAft>
                          <a:spcPts val="0"/>
                        </a:spcAft>
                      </a:pPr>
                      <a:r>
                        <a:rPr lang="fa-IR" sz="2000" b="1" dirty="0">
                          <a:latin typeface="Cambria"/>
                          <a:ea typeface="Times New Roman"/>
                          <a:cs typeface="B Zar"/>
                        </a:rPr>
                        <a:t>نوع اطلاعات</a:t>
                      </a:r>
                      <a:endParaRPr lang="en-US" sz="2000" dirty="0">
                        <a:latin typeface="Calibri"/>
                        <a:ea typeface="Times New Roman"/>
                        <a:cs typeface="Times New Roman"/>
                      </a:endParaRPr>
                    </a:p>
                  </a:txBody>
                  <a:tcPr marL="68580" marR="68580" marT="0" marB="0"/>
                </a:tc>
                <a:tc>
                  <a:txBody>
                    <a:bodyPr/>
                    <a:lstStyle/>
                    <a:p>
                      <a:pPr algn="ctr" rtl="1">
                        <a:lnSpc>
                          <a:spcPct val="115000"/>
                        </a:lnSpc>
                        <a:spcAft>
                          <a:spcPts val="0"/>
                        </a:spcAft>
                      </a:pPr>
                      <a:r>
                        <a:rPr lang="fa-IR" sz="2000" b="1">
                          <a:latin typeface="Cambria"/>
                          <a:ea typeface="Times New Roman"/>
                          <a:cs typeface="B Zar"/>
                        </a:rPr>
                        <a:t>توصیف</a:t>
                      </a:r>
                      <a:endParaRPr lang="en-US" sz="2000">
                        <a:latin typeface="Calibri"/>
                        <a:ea typeface="Times New Roman"/>
                        <a:cs typeface="Times New Roman"/>
                      </a:endParaRPr>
                    </a:p>
                  </a:txBody>
                  <a:tcPr marL="68580" marR="68580" marT="0" marB="0"/>
                </a:tc>
              </a:tr>
              <a:tr h="703060">
                <a:tc>
                  <a:txBody>
                    <a:bodyPr/>
                    <a:lstStyle/>
                    <a:p>
                      <a:pPr algn="justLow" rtl="1">
                        <a:lnSpc>
                          <a:spcPct val="115000"/>
                        </a:lnSpc>
                        <a:spcAft>
                          <a:spcPts val="0"/>
                        </a:spcAft>
                      </a:pPr>
                      <a:r>
                        <a:rPr lang="fa-IR" sz="2000">
                          <a:latin typeface="Cambria"/>
                          <a:ea typeface="Times New Roman"/>
                          <a:cs typeface="B Zar"/>
                        </a:rPr>
                        <a:t>شماره مجوز امحا</a:t>
                      </a:r>
                      <a:endParaRPr lang="en-US" sz="20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dirty="0">
                          <a:latin typeface="Cambria"/>
                          <a:ea typeface="Times New Roman"/>
                          <a:cs typeface="B Zar"/>
                        </a:rPr>
                        <a:t>جدول نگهداری و امحایی که اجازه امحا مدارک را داده، نشان میدهد مانند </a:t>
                      </a:r>
                      <a:r>
                        <a:rPr lang="en-US" sz="2000" dirty="0">
                          <a:latin typeface="Cambria"/>
                          <a:ea typeface="Times New Roman"/>
                          <a:cs typeface="B Zar"/>
                        </a:rPr>
                        <a:t>RD 1999035</a:t>
                      </a:r>
                      <a:endParaRPr lang="en-US" sz="2000" dirty="0">
                        <a:latin typeface="Calibri"/>
                        <a:ea typeface="Times New Roman"/>
                        <a:cs typeface="Times New Roman"/>
                      </a:endParaRPr>
                    </a:p>
                  </a:txBody>
                  <a:tcPr marL="68580" marR="68580" marT="0" marB="0"/>
                </a:tc>
              </a:tr>
              <a:tr h="384264">
                <a:tc>
                  <a:txBody>
                    <a:bodyPr/>
                    <a:lstStyle/>
                    <a:p>
                      <a:pPr algn="justLow" rtl="1">
                        <a:lnSpc>
                          <a:spcPct val="115000"/>
                        </a:lnSpc>
                        <a:spcAft>
                          <a:spcPts val="0"/>
                        </a:spcAft>
                      </a:pPr>
                      <a:r>
                        <a:rPr lang="fa-IR" sz="2000">
                          <a:latin typeface="Cambria"/>
                          <a:ea typeface="Times New Roman"/>
                          <a:cs typeface="B Zar"/>
                        </a:rPr>
                        <a:t>شماره ایندکس</a:t>
                      </a:r>
                      <a:endParaRPr lang="en-US" sz="20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a:latin typeface="Cambria"/>
                          <a:ea typeface="Times New Roman"/>
                          <a:cs typeface="B Zar"/>
                        </a:rPr>
                        <a:t>ارجاع به نوع یا طبقه مدارک</a:t>
                      </a:r>
                      <a:endParaRPr lang="en-US" sz="2000">
                        <a:latin typeface="Calibri"/>
                        <a:ea typeface="Times New Roman"/>
                        <a:cs typeface="Times New Roman"/>
                      </a:endParaRPr>
                    </a:p>
                  </a:txBody>
                  <a:tcPr marL="68580" marR="68580" marT="0" marB="0"/>
                </a:tc>
              </a:tr>
              <a:tr h="384264">
                <a:tc>
                  <a:txBody>
                    <a:bodyPr/>
                    <a:lstStyle/>
                    <a:p>
                      <a:pPr algn="justLow" rtl="1">
                        <a:lnSpc>
                          <a:spcPct val="115000"/>
                        </a:lnSpc>
                        <a:spcAft>
                          <a:spcPts val="0"/>
                        </a:spcAft>
                      </a:pPr>
                      <a:r>
                        <a:rPr lang="fa-IR" sz="2000">
                          <a:latin typeface="Cambria"/>
                          <a:ea typeface="Times New Roman"/>
                          <a:cs typeface="B Zar"/>
                        </a:rPr>
                        <a:t>توصیف</a:t>
                      </a:r>
                      <a:endParaRPr lang="en-US" sz="20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a:latin typeface="Cambria"/>
                          <a:ea typeface="Times New Roman"/>
                          <a:cs typeface="B Zar"/>
                        </a:rPr>
                        <a:t>نام اشخاصی که پرونده آنها امحا میشود ثبت میگردد</a:t>
                      </a:r>
                      <a:endParaRPr lang="en-US" sz="2000">
                        <a:latin typeface="Calibri"/>
                        <a:ea typeface="Times New Roman"/>
                        <a:cs typeface="Times New Roman"/>
                      </a:endParaRPr>
                    </a:p>
                  </a:txBody>
                  <a:tcPr marL="68580" marR="68580" marT="0" marB="0"/>
                </a:tc>
              </a:tr>
              <a:tr h="384264">
                <a:tc>
                  <a:txBody>
                    <a:bodyPr/>
                    <a:lstStyle/>
                    <a:p>
                      <a:pPr algn="justLow" rtl="1">
                        <a:lnSpc>
                          <a:spcPct val="115000"/>
                        </a:lnSpc>
                        <a:spcAft>
                          <a:spcPts val="0"/>
                        </a:spcAft>
                      </a:pPr>
                      <a:r>
                        <a:rPr lang="fa-IR" sz="2000">
                          <a:latin typeface="Cambria"/>
                          <a:ea typeface="Times New Roman"/>
                          <a:cs typeface="B Zar"/>
                        </a:rPr>
                        <a:t>ترتیب تاریخ</a:t>
                      </a:r>
                      <a:endParaRPr lang="en-US" sz="20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a:latin typeface="Cambria"/>
                          <a:ea typeface="Times New Roman"/>
                          <a:cs typeface="B Zar"/>
                        </a:rPr>
                        <a:t> تاریخ مدارکی را که امحا میشوند، نشان میدهد (برای مثال 1950 تا 1955)</a:t>
                      </a:r>
                      <a:endParaRPr lang="en-US" sz="2000">
                        <a:latin typeface="Calibri"/>
                        <a:ea typeface="Times New Roman"/>
                        <a:cs typeface="Times New Roman"/>
                      </a:endParaRPr>
                    </a:p>
                  </a:txBody>
                  <a:tcPr marL="68580" marR="68580" marT="0" marB="0"/>
                </a:tc>
              </a:tr>
              <a:tr h="384264">
                <a:tc>
                  <a:txBody>
                    <a:bodyPr/>
                    <a:lstStyle/>
                    <a:p>
                      <a:pPr algn="justLow" rtl="1">
                        <a:lnSpc>
                          <a:spcPct val="115000"/>
                        </a:lnSpc>
                        <a:spcAft>
                          <a:spcPts val="0"/>
                        </a:spcAft>
                      </a:pPr>
                      <a:r>
                        <a:rPr lang="fa-IR" sz="2000">
                          <a:latin typeface="Cambria"/>
                          <a:ea typeface="Times New Roman"/>
                          <a:cs typeface="B Zar"/>
                        </a:rPr>
                        <a:t>تاریخ امحا</a:t>
                      </a:r>
                      <a:endParaRPr lang="en-US" sz="20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a:latin typeface="Cambria"/>
                          <a:ea typeface="Times New Roman"/>
                          <a:cs typeface="B Zar"/>
                        </a:rPr>
                        <a:t>اشاره دارد به تاریخی که مدارک امحا میشوند</a:t>
                      </a:r>
                      <a:endParaRPr lang="en-US" sz="2000">
                        <a:latin typeface="Calibri"/>
                        <a:ea typeface="Times New Roman"/>
                        <a:cs typeface="Times New Roman"/>
                      </a:endParaRPr>
                    </a:p>
                  </a:txBody>
                  <a:tcPr marL="68580" marR="68580" marT="0" marB="0"/>
                </a:tc>
              </a:tr>
              <a:tr h="384264">
                <a:tc>
                  <a:txBody>
                    <a:bodyPr/>
                    <a:lstStyle/>
                    <a:p>
                      <a:pPr algn="justLow" rtl="1">
                        <a:lnSpc>
                          <a:spcPct val="115000"/>
                        </a:lnSpc>
                        <a:spcAft>
                          <a:spcPts val="0"/>
                        </a:spcAft>
                      </a:pPr>
                      <a:r>
                        <a:rPr lang="fa-IR" sz="2000">
                          <a:latin typeface="Cambria"/>
                          <a:ea typeface="Times New Roman"/>
                          <a:cs typeface="B Zar"/>
                        </a:rPr>
                        <a:t>شرکت</a:t>
                      </a:r>
                      <a:endParaRPr lang="en-US" sz="20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a:latin typeface="Cambria"/>
                          <a:ea typeface="Times New Roman"/>
                          <a:cs typeface="B Zar"/>
                        </a:rPr>
                        <a:t>اشاره دارد به نام و محل شرکتی که قرارداد امحا با او منعقد شده است.</a:t>
                      </a:r>
                      <a:endParaRPr lang="en-US" sz="2000">
                        <a:latin typeface="Calibri"/>
                        <a:ea typeface="Times New Roman"/>
                        <a:cs typeface="Times New Roman"/>
                      </a:endParaRPr>
                    </a:p>
                  </a:txBody>
                  <a:tcPr marL="68580" marR="68580" marT="0" marB="0"/>
                </a:tc>
              </a:tr>
              <a:tr h="384264">
                <a:tc>
                  <a:txBody>
                    <a:bodyPr/>
                    <a:lstStyle/>
                    <a:p>
                      <a:pPr algn="justLow" rtl="1">
                        <a:lnSpc>
                          <a:spcPct val="115000"/>
                        </a:lnSpc>
                        <a:spcAft>
                          <a:spcPts val="0"/>
                        </a:spcAft>
                      </a:pPr>
                      <a:r>
                        <a:rPr lang="fa-IR" sz="2000">
                          <a:latin typeface="Cambria"/>
                          <a:ea typeface="Times New Roman"/>
                          <a:cs typeface="B Zar"/>
                        </a:rPr>
                        <a:t>روش امحا</a:t>
                      </a:r>
                      <a:endParaRPr lang="en-US" sz="200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a:latin typeface="Cambria"/>
                          <a:ea typeface="Times New Roman"/>
                          <a:cs typeface="B Zar"/>
                        </a:rPr>
                        <a:t>توضیح اینکه مدارک چگونه امحا میشوند. برای مثال خرد کردن</a:t>
                      </a:r>
                      <a:endParaRPr lang="en-US" sz="2000">
                        <a:latin typeface="Calibri"/>
                        <a:ea typeface="Times New Roman"/>
                        <a:cs typeface="Times New Roman"/>
                      </a:endParaRPr>
                    </a:p>
                  </a:txBody>
                  <a:tcPr marL="68580" marR="68580" marT="0" marB="0"/>
                </a:tc>
              </a:tr>
              <a:tr h="2179253">
                <a:tc>
                  <a:txBody>
                    <a:bodyPr/>
                    <a:lstStyle/>
                    <a:p>
                      <a:pPr algn="justLow" rtl="1">
                        <a:lnSpc>
                          <a:spcPct val="115000"/>
                        </a:lnSpc>
                        <a:spcAft>
                          <a:spcPts val="0"/>
                        </a:spcAft>
                      </a:pPr>
                      <a:r>
                        <a:rPr lang="fa-IR" sz="2000" dirty="0">
                          <a:latin typeface="Cambria"/>
                          <a:ea typeface="Times New Roman"/>
                          <a:cs typeface="B Zar"/>
                        </a:rPr>
                        <a:t>تایید</a:t>
                      </a:r>
                      <a:endParaRPr lang="en-US" sz="2000" dirty="0">
                        <a:latin typeface="Calibri"/>
                        <a:ea typeface="Times New Roman"/>
                        <a:cs typeface="Times New Roman"/>
                      </a:endParaRPr>
                    </a:p>
                  </a:txBody>
                  <a:tcPr marL="68580" marR="68580" marT="0" marB="0"/>
                </a:tc>
                <a:tc>
                  <a:txBody>
                    <a:bodyPr/>
                    <a:lstStyle/>
                    <a:p>
                      <a:pPr algn="justLow" rtl="1">
                        <a:lnSpc>
                          <a:spcPct val="115000"/>
                        </a:lnSpc>
                        <a:spcAft>
                          <a:spcPts val="0"/>
                        </a:spcAft>
                      </a:pPr>
                      <a:r>
                        <a:rPr lang="fa-IR" sz="2000" dirty="0">
                          <a:latin typeface="Cambria"/>
                          <a:ea typeface="Times New Roman"/>
                          <a:cs typeface="B Zar"/>
                        </a:rPr>
                        <a:t>نشان میدهد که مدارک مطابق روشهای طراحی شده در جدول نگهداری و امحای تایید شده انجام شده اند. یک مامور به نمایندگی از مرجع صلاحیت دار برای امحاء مدارک، یا کسی که شاهد امحای مدارک توسط یک پیمانکار میباشد، این قسمت را امضا مینمایند.</a:t>
                      </a:r>
                      <a:endParaRPr lang="en-US" sz="2000" dirty="0">
                        <a:latin typeface="Calibri"/>
                        <a:ea typeface="Times New Roman"/>
                        <a:cs typeface="Times New Roman"/>
                      </a:endParaRPr>
                    </a:p>
                    <a:p>
                      <a:pPr algn="justLow" rtl="1">
                        <a:lnSpc>
                          <a:spcPct val="115000"/>
                        </a:lnSpc>
                        <a:spcAft>
                          <a:spcPts val="0"/>
                        </a:spcAft>
                      </a:pPr>
                      <a:r>
                        <a:rPr lang="fa-IR" sz="2000" dirty="0">
                          <a:latin typeface="Cambria"/>
                          <a:ea typeface="Times New Roman"/>
                          <a:cs typeface="B Zar"/>
                        </a:rPr>
                        <a:t> ممکن است امضای این قسمت از گواهی بعنوان تصدیق مستندات دیگر نیز باشد.</a:t>
                      </a:r>
                      <a:endParaRPr lang="en-US" sz="2000" dirty="0">
                        <a:latin typeface="Calibri"/>
                        <a:ea typeface="Times New Roman"/>
                        <a:cs typeface="Times New Roman"/>
                      </a:endParaRPr>
                    </a:p>
                  </a:txBody>
                  <a:tcPr marL="68580" marR="68580" marT="0" marB="0"/>
                </a:tc>
              </a:tr>
            </a:tbl>
          </a:graphicData>
        </a:graphic>
      </p:graphicFrame>
      <p:sp>
        <p:nvSpPr>
          <p:cNvPr id="3" name="Title 2"/>
          <p:cNvSpPr>
            <a:spLocks noGrp="1"/>
          </p:cNvSpPr>
          <p:nvPr>
            <p:ph type="title"/>
          </p:nvPr>
        </p:nvSpPr>
        <p:spPr>
          <a:xfrm>
            <a:off x="457200" y="274638"/>
            <a:ext cx="8229600" cy="582594"/>
          </a:xfrm>
        </p:spPr>
        <p:txBody>
          <a:bodyPr>
            <a:normAutofit fontScale="90000"/>
          </a:bodyPr>
          <a:lstStyle/>
          <a:p>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lnSpc>
                <a:spcPct val="150000"/>
              </a:lnSpc>
            </a:pPr>
            <a:r>
              <a:rPr lang="fa-IR" b="1" dirty="0" smtClean="0">
                <a:cs typeface="B Nazanin" pitchFamily="2" charset="-78"/>
              </a:rPr>
              <a:t>در ایران </a:t>
            </a:r>
            <a:r>
              <a:rPr lang="fa-IR" b="1" dirty="0" err="1" smtClean="0">
                <a:cs typeface="B Nazanin" pitchFamily="2" charset="-78"/>
              </a:rPr>
              <a:t>نیزتقریبا</a:t>
            </a:r>
            <a:r>
              <a:rPr lang="fa-IR" b="1" dirty="0" smtClean="0">
                <a:cs typeface="B Nazanin" pitchFamily="2" charset="-78"/>
              </a:rPr>
              <a:t> برنامه زمانبندی ملی در خصوص نوع مدارکی که در بیمارستانها باید نگهداری شود و مدت زمانی که آنها باید نگهداری شوند وجود دارد </a:t>
            </a:r>
          </a:p>
          <a:p>
            <a:pPr marL="109728" indent="0" algn="justLow">
              <a:lnSpc>
                <a:spcPct val="150000"/>
              </a:lnSpc>
              <a:buNone/>
            </a:pPr>
            <a:r>
              <a:rPr lang="fa-IR" b="1" dirty="0" smtClean="0">
                <a:cs typeface="B Nazanin" pitchFamily="2" charset="-78"/>
              </a:rPr>
              <a:t>ولی این دستورالعمل علاوه بر غیر علمی بودن، ناقص بوده ، شفافیت لازم را نیز نداشته و خود باعث سردرگمی بیشتر مراکز درمانی گردیده </a:t>
            </a:r>
            <a:r>
              <a:rPr lang="fa-IR" b="1" dirty="0" err="1" smtClean="0">
                <a:cs typeface="B Nazanin" pitchFamily="2" charset="-78"/>
              </a:rPr>
              <a:t>اند</a:t>
            </a:r>
            <a:r>
              <a:rPr lang="fa-IR" b="1" dirty="0">
                <a:cs typeface="B Nazanin" pitchFamily="2" charset="-78"/>
              </a:rPr>
              <a:t>. </a:t>
            </a:r>
            <a:r>
              <a:rPr lang="fa-IR" b="1" dirty="0" smtClean="0">
                <a:cs typeface="B Nazanin" pitchFamily="2" charset="-78"/>
              </a:rPr>
              <a:t>و باعث شده در </a:t>
            </a:r>
            <a:r>
              <a:rPr lang="fa-IR" b="1" u="sng" dirty="0" smtClean="0">
                <a:solidFill>
                  <a:srgbClr val="FF0000"/>
                </a:solidFill>
                <a:cs typeface="B Nazanin" pitchFamily="2" charset="-78"/>
              </a:rPr>
              <a:t>حال </a:t>
            </a:r>
            <a:r>
              <a:rPr lang="fa-IR" b="1" u="sng" dirty="0">
                <a:solidFill>
                  <a:srgbClr val="FF0000"/>
                </a:solidFill>
                <a:cs typeface="B Nazanin" pitchFamily="2" charset="-78"/>
              </a:rPr>
              <a:t>حاضر رویه منظم و یکسانی در بیمارستانهای </a:t>
            </a:r>
            <a:r>
              <a:rPr lang="fa-IR" b="1" u="sng" dirty="0" err="1">
                <a:solidFill>
                  <a:srgbClr val="FF0000"/>
                </a:solidFill>
                <a:cs typeface="B Nazanin" pitchFamily="2" charset="-78"/>
              </a:rPr>
              <a:t>کشوربرای</a:t>
            </a:r>
            <a:r>
              <a:rPr lang="fa-IR" b="1" u="sng" dirty="0">
                <a:solidFill>
                  <a:srgbClr val="FF0000"/>
                </a:solidFill>
                <a:cs typeface="B Nazanin" pitchFamily="2" charset="-78"/>
              </a:rPr>
              <a:t> فرایند مهم نگهداری و </a:t>
            </a:r>
            <a:r>
              <a:rPr lang="fa-IR" b="1" u="sng" dirty="0" err="1">
                <a:solidFill>
                  <a:srgbClr val="FF0000"/>
                </a:solidFill>
                <a:cs typeface="B Nazanin" pitchFamily="2" charset="-78"/>
              </a:rPr>
              <a:t>امحا</a:t>
            </a:r>
            <a:r>
              <a:rPr lang="fa-IR" b="1" u="sng" dirty="0">
                <a:solidFill>
                  <a:srgbClr val="FF0000"/>
                </a:solidFill>
                <a:cs typeface="B Nazanin" pitchFamily="2" charset="-78"/>
              </a:rPr>
              <a:t> ی مدارک پزشکی وجود </a:t>
            </a:r>
            <a:r>
              <a:rPr lang="fa-IR" b="1" u="sng" dirty="0" smtClean="0">
                <a:solidFill>
                  <a:srgbClr val="FF0000"/>
                </a:solidFill>
                <a:cs typeface="B Nazanin" pitchFamily="2" charset="-78"/>
              </a:rPr>
              <a:t>نداشته باشد</a:t>
            </a:r>
            <a:endParaRPr lang="en-US" b="1" u="sng" dirty="0">
              <a:solidFill>
                <a:srgbClr val="FF0000"/>
              </a:solidFill>
              <a:cs typeface="B Nazanin" pitchFamily="2" charset="-78"/>
            </a:endParaRPr>
          </a:p>
          <a:p>
            <a:pPr marL="109728" indent="0" algn="justLow">
              <a:buNone/>
            </a:pPr>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ar-SA" dirty="0" smtClean="0">
                <a:latin typeface="B Nazanin"/>
              </a:rPr>
              <a:t>ایران نیز مطابق  با  ماده 1 دستورالعمل اجرایی آیین نامه تشخیص اوراق زائد مصوب شوراي اسناد ملی دستگاهها، مکلفند براي آن دسته از اسناد، مکاتبات، پرونده ها و اوراق خود(به استثناي اسناد الکترونیکی) که مراحل جاري و نیمه جاري آنها طی شده و به حالت راکد درآمده اند و مورد نیاز آنها نمی باشند ، </a:t>
            </a:r>
            <a:r>
              <a:rPr lang="ar-SA" b="1" dirty="0" smtClean="0">
                <a:solidFill>
                  <a:srgbClr val="FF0000"/>
                </a:solidFill>
                <a:latin typeface="B Nazanin"/>
              </a:rPr>
              <a:t>فرم درخواست مجوز امحا اوراق راکد</a:t>
            </a:r>
            <a:r>
              <a:rPr lang="ar-SA" dirty="0" smtClean="0">
                <a:latin typeface="B Nazanin"/>
              </a:rPr>
              <a:t> را تکمیل و همراه با نمونه اي از آنها به سازمان ارسال نمایند. </a:t>
            </a:r>
            <a:endParaRPr lang="fa-IR" dirty="0" smtClean="0">
              <a:latin typeface="B Nazanin"/>
            </a:endParaRPr>
          </a:p>
          <a:p>
            <a:pPr algn="justLow"/>
            <a:r>
              <a:rPr lang="ar-SA" dirty="0" smtClean="0">
                <a:latin typeface="B Nazanin"/>
              </a:rPr>
              <a:t>مطابق با ماده 3 این دستورالعمل چنانچه شورا مجوز امحاي اوراق را صادر کند، دستگاه ایجاد کننده باید طبق دستورالعمل </a:t>
            </a:r>
            <a:r>
              <a:rPr lang="ar-SA" b="1" dirty="0" smtClean="0">
                <a:solidFill>
                  <a:srgbClr val="FF0000"/>
                </a:solidFill>
                <a:latin typeface="B Nazanin"/>
              </a:rPr>
              <a:t>امحاي اوراق داراي مجوز </a:t>
            </a:r>
            <a:r>
              <a:rPr lang="ar-SA" dirty="0" smtClean="0">
                <a:latin typeface="B Nazanin"/>
              </a:rPr>
              <a:t>در آن باره اقدام نمایند(22).</a:t>
            </a:r>
            <a:endParaRPr lang="fa-IR" dirty="0">
              <a:latin typeface="B Nazanin"/>
            </a:endParaRP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ar-SA" dirty="0" smtClean="0"/>
              <a:t>همچنین دستگاهها موظفند فرم </a:t>
            </a:r>
            <a:r>
              <a:rPr lang="ar-SA" b="1" dirty="0" smtClean="0">
                <a:solidFill>
                  <a:srgbClr val="FF0000"/>
                </a:solidFill>
              </a:rPr>
              <a:t>صورتجلسه اوراق امحایی  </a:t>
            </a:r>
            <a:r>
              <a:rPr lang="ar-SA" dirty="0" smtClean="0"/>
              <a:t>را جهت درج مشخصات اوراق امحایی که طبق مجوزهاي مصوب شوراي اسناد ملی امحایی شناخته شده اند، تکمیل کرده ویک نسخه ازآن را به سازمان اسناد وکتابخانه ملی ایران ارسال نمایند. </a:t>
            </a:r>
            <a:endParaRPr lang="fa-IR" dirty="0" smtClean="0"/>
          </a:p>
          <a:p>
            <a:pPr algn="justLow"/>
            <a:endParaRPr lang="en-US" dirty="0" smtClean="0"/>
          </a:p>
          <a:p>
            <a:pPr algn="justLow"/>
            <a:r>
              <a:rPr lang="fa-IR" dirty="0" smtClean="0"/>
              <a:t>مسئولیت ارزش اولیه ( اداري و استنادي اسناد وسوابق ) به عهده دستگاه مربوط می باشد، ضمنا" باید به این نکته نیز توجه شود که با تکمیل فرم مذکور و امحاي اوراق مندرج درآن ، هیچگونه خللی در انجام وظایف اداري دستگاه به وجود نیاید و همچنین حقی از اشخاص حقیقی ، حقوقی و دولت تضییع نگردد</a:t>
            </a:r>
            <a:r>
              <a:rPr lang="ar-SA" dirty="0" smtClean="0"/>
              <a:t>(22).</a:t>
            </a:r>
            <a:endParaRPr lang="en-US" dirty="0" smtClean="0"/>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به موجب ماده 544 قانون مجازات اسلامی، ربودن، تخریب و </a:t>
            </a:r>
            <a:r>
              <a:rPr lang="fa-IR" b="1" dirty="0" smtClean="0">
                <a:solidFill>
                  <a:srgbClr val="FF0000"/>
                </a:solidFill>
              </a:rPr>
              <a:t>معدوم کردن اسناد، اوراق و دفاتر دولتی برخلاف مقررات قانونی </a:t>
            </a:r>
            <a:r>
              <a:rPr lang="fa-IR" dirty="0" smtClean="0"/>
              <a:t>واجد وصف کیفري و مستلزم محکومیت به تحمل حبس از 6 ماه تا 2 سال میباشد</a:t>
            </a:r>
            <a:r>
              <a:rPr lang="ar-SA" dirty="0" smtClean="0"/>
              <a:t>(22).</a:t>
            </a:r>
            <a:endParaRPr lang="fa-IR" dirty="0" smtClean="0"/>
          </a:p>
          <a:p>
            <a:r>
              <a:rPr lang="fa-IR" dirty="0" smtClean="0"/>
              <a:t>در ایران در مورد نگهداری فهرست امحا ، نگهداری گواهی امحا ، شرایط واگذاری امحا به شرکتهای خصوصی و..  مقرراتی مشاهده نگردید.</a:t>
            </a:r>
            <a:endParaRPr lang="en-US" dirty="0" smtClean="0"/>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fontScale="85000" lnSpcReduction="20000"/>
          </a:bodyPr>
          <a:lstStyle/>
          <a:p>
            <a:pPr algn="justLow">
              <a:buNone/>
            </a:pPr>
            <a:r>
              <a:rPr lang="fa-IR" b="1" dirty="0" smtClean="0">
                <a:latin typeface="B Nazanin"/>
              </a:rPr>
              <a:t>1</a:t>
            </a:r>
            <a:r>
              <a:rPr lang="fa-IR" b="1" dirty="0">
                <a:latin typeface="B Nazanin"/>
              </a:rPr>
              <a:t>. گذشت مدت زمان </a:t>
            </a:r>
            <a:r>
              <a:rPr lang="fa-IR" b="1" dirty="0" err="1">
                <a:latin typeface="B Nazanin"/>
              </a:rPr>
              <a:t>نگهداري</a:t>
            </a:r>
            <a:r>
              <a:rPr lang="fa-IR" b="1" dirty="0">
                <a:latin typeface="B Nazanin"/>
              </a:rPr>
              <a:t> قانونی بر اساس نوع </a:t>
            </a:r>
            <a:r>
              <a:rPr lang="fa-IR" b="1" dirty="0" smtClean="0">
                <a:latin typeface="B Nazanin"/>
              </a:rPr>
              <a:t>پرونده مطابق قوانین و بخشنامه های موجود</a:t>
            </a:r>
          </a:p>
          <a:p>
            <a:pPr algn="justLow">
              <a:buNone/>
            </a:pPr>
            <a:r>
              <a:rPr lang="fa-IR" b="1" dirty="0">
                <a:latin typeface="B Nazanin"/>
              </a:rPr>
              <a:t>2. </a:t>
            </a:r>
            <a:r>
              <a:rPr lang="fa-IR" b="1" dirty="0" smtClean="0">
                <a:latin typeface="B Nazanin"/>
              </a:rPr>
              <a:t>گزارش </a:t>
            </a:r>
            <a:r>
              <a:rPr lang="fa-IR" b="1" dirty="0">
                <a:latin typeface="B Nazanin"/>
              </a:rPr>
              <a:t>شرایط بایگانی </a:t>
            </a:r>
            <a:r>
              <a:rPr lang="fa-IR" b="1" dirty="0" err="1">
                <a:latin typeface="B Nazanin"/>
              </a:rPr>
              <a:t>ولزوم</a:t>
            </a:r>
            <a:r>
              <a:rPr lang="fa-IR" b="1" dirty="0">
                <a:latin typeface="B Nazanin"/>
              </a:rPr>
              <a:t> امحاء پرونده ها </a:t>
            </a:r>
            <a:r>
              <a:rPr lang="fa-IR" b="1" dirty="0" smtClean="0">
                <a:latin typeface="B Nazanin"/>
              </a:rPr>
              <a:t>و بررسی </a:t>
            </a:r>
            <a:r>
              <a:rPr lang="fa-IR" b="1" dirty="0">
                <a:latin typeface="B Nazanin"/>
              </a:rPr>
              <a:t>نحوه امحاء </a:t>
            </a:r>
            <a:r>
              <a:rPr lang="fa-IR" b="1" dirty="0" smtClean="0">
                <a:latin typeface="B Nazanin"/>
              </a:rPr>
              <a:t>در کمیته </a:t>
            </a:r>
            <a:r>
              <a:rPr lang="fa-IR" b="1" dirty="0">
                <a:latin typeface="B Nazanin"/>
              </a:rPr>
              <a:t>مدارک پزشکی </a:t>
            </a:r>
            <a:r>
              <a:rPr lang="fa-IR" b="1" dirty="0" err="1">
                <a:latin typeface="B Nazanin"/>
              </a:rPr>
              <a:t>وتصویب</a:t>
            </a:r>
            <a:r>
              <a:rPr lang="fa-IR" b="1" dirty="0">
                <a:latin typeface="B Nazanin"/>
              </a:rPr>
              <a:t> آن </a:t>
            </a:r>
            <a:r>
              <a:rPr lang="fa-IR" b="1" dirty="0" smtClean="0">
                <a:latin typeface="B Nazanin"/>
              </a:rPr>
              <a:t>.</a:t>
            </a:r>
            <a:endParaRPr lang="fa-IR" b="1" dirty="0">
              <a:latin typeface="B Nazanin"/>
            </a:endParaRPr>
          </a:p>
          <a:p>
            <a:pPr algn="justLow">
              <a:buNone/>
            </a:pPr>
            <a:r>
              <a:rPr lang="fa-IR" b="1" dirty="0" smtClean="0">
                <a:latin typeface="B Nazanin"/>
              </a:rPr>
              <a:t>2</a:t>
            </a:r>
            <a:r>
              <a:rPr lang="fa-IR" b="1" dirty="0">
                <a:latin typeface="B Nazanin"/>
              </a:rPr>
              <a:t>. تهیه خلاصه پرونده </a:t>
            </a:r>
            <a:r>
              <a:rPr lang="fa-IR" b="1" dirty="0" smtClean="0">
                <a:latin typeface="B Nazanin"/>
              </a:rPr>
              <a:t>(یا </a:t>
            </a:r>
            <a:r>
              <a:rPr lang="fa-IR" b="1" dirty="0" err="1">
                <a:latin typeface="B Nazanin"/>
              </a:rPr>
              <a:t>جداسازي</a:t>
            </a:r>
            <a:r>
              <a:rPr lang="fa-IR" b="1" dirty="0">
                <a:latin typeface="B Nazanin"/>
              </a:rPr>
              <a:t> اوراق </a:t>
            </a:r>
            <a:r>
              <a:rPr lang="fa-IR" b="1" dirty="0" smtClean="0">
                <a:latin typeface="B Nazanin"/>
              </a:rPr>
              <a:t>پایه) و تهیه </a:t>
            </a:r>
            <a:r>
              <a:rPr lang="fa-IR" b="1" dirty="0" err="1" smtClean="0">
                <a:latin typeface="B Nazanin"/>
              </a:rPr>
              <a:t>ایندکس</a:t>
            </a:r>
            <a:r>
              <a:rPr lang="fa-IR" b="1" dirty="0" smtClean="0">
                <a:latin typeface="B Nazanin"/>
              </a:rPr>
              <a:t> آنها</a:t>
            </a:r>
            <a:endParaRPr lang="fa-IR" b="1" dirty="0">
              <a:latin typeface="B Nazanin"/>
            </a:endParaRPr>
          </a:p>
          <a:p>
            <a:pPr algn="justLow">
              <a:buNone/>
            </a:pPr>
            <a:r>
              <a:rPr lang="fa-IR" b="1" dirty="0">
                <a:latin typeface="B Nazanin"/>
              </a:rPr>
              <a:t>3. جدا نمودن اوراق قابل امحاء از اوراقی که باید </a:t>
            </a:r>
            <a:r>
              <a:rPr lang="fa-IR" b="1" dirty="0" err="1">
                <a:latin typeface="B Nazanin"/>
              </a:rPr>
              <a:t>نگهداري</a:t>
            </a:r>
            <a:r>
              <a:rPr lang="fa-IR" b="1" dirty="0">
                <a:latin typeface="B Nazanin"/>
              </a:rPr>
              <a:t> گردد.</a:t>
            </a:r>
          </a:p>
          <a:p>
            <a:pPr algn="justLow">
              <a:buNone/>
            </a:pPr>
            <a:r>
              <a:rPr lang="fa-IR" b="1" dirty="0">
                <a:latin typeface="B Nazanin"/>
              </a:rPr>
              <a:t>4. تکمیل فرم </a:t>
            </a:r>
            <a:r>
              <a:rPr lang="fa-IR" b="1" dirty="0" smtClean="0">
                <a:latin typeface="B Nazanin"/>
              </a:rPr>
              <a:t>«فهرست اوراق دارای مجوز </a:t>
            </a:r>
            <a:r>
              <a:rPr lang="fa-IR" b="1" dirty="0" err="1" smtClean="0">
                <a:latin typeface="B Nazanin"/>
              </a:rPr>
              <a:t>امحا</a:t>
            </a:r>
            <a:r>
              <a:rPr lang="fa-IR" b="1" dirty="0" smtClean="0">
                <a:latin typeface="B Nazanin"/>
              </a:rPr>
              <a:t>» </a:t>
            </a:r>
            <a:r>
              <a:rPr lang="fa-IR" b="1" dirty="0" smtClean="0">
                <a:latin typeface="B Nazanin"/>
                <a:hlinkClick r:id="rId3" action="ppaction://hlinkfile"/>
              </a:rPr>
              <a:t>#</a:t>
            </a:r>
            <a:r>
              <a:rPr lang="fa-IR" b="1" dirty="0" smtClean="0">
                <a:latin typeface="B Nazanin"/>
              </a:rPr>
              <a:t>  </a:t>
            </a:r>
            <a:r>
              <a:rPr lang="fa-IR" b="1" dirty="0" smtClean="0">
                <a:latin typeface="B Nazanin"/>
                <a:hlinkClick r:id="rId4" action="ppaction://hlinkfile"/>
              </a:rPr>
              <a:t>#</a:t>
            </a:r>
            <a:endParaRPr lang="fa-IR" b="1" dirty="0" smtClean="0">
              <a:latin typeface="B Nazanin"/>
            </a:endParaRPr>
          </a:p>
          <a:p>
            <a:pPr algn="justLow">
              <a:buNone/>
            </a:pPr>
            <a:r>
              <a:rPr lang="fa-IR" b="1" dirty="0" smtClean="0">
                <a:latin typeface="B Nazanin"/>
              </a:rPr>
              <a:t>5</a:t>
            </a:r>
            <a:r>
              <a:rPr lang="fa-IR" b="1" dirty="0">
                <a:latin typeface="B Nazanin"/>
              </a:rPr>
              <a:t>. ارسال فرم درخواست امحاء اوراق به واحد اسناد </a:t>
            </a:r>
            <a:r>
              <a:rPr lang="fa-IR" b="1" dirty="0" smtClean="0">
                <a:latin typeface="B Nazanin"/>
              </a:rPr>
              <a:t>دانشگاه </a:t>
            </a:r>
            <a:r>
              <a:rPr lang="fa-IR" b="1" dirty="0">
                <a:latin typeface="B Nazanin"/>
              </a:rPr>
              <a:t>مربوطه</a:t>
            </a:r>
          </a:p>
          <a:p>
            <a:pPr algn="justLow">
              <a:buNone/>
            </a:pPr>
            <a:r>
              <a:rPr lang="fa-IR" b="1" dirty="0">
                <a:latin typeface="B Nazanin"/>
              </a:rPr>
              <a:t>6. دریافت مجوز امحاء</a:t>
            </a:r>
          </a:p>
          <a:p>
            <a:pPr algn="justLow">
              <a:buNone/>
            </a:pPr>
            <a:r>
              <a:rPr lang="fa-IR" b="1" dirty="0">
                <a:latin typeface="B Nazanin"/>
              </a:rPr>
              <a:t>7. امحاء اوراق </a:t>
            </a:r>
            <a:r>
              <a:rPr lang="fa-IR" b="1" dirty="0" smtClean="0">
                <a:latin typeface="B Nazanin"/>
              </a:rPr>
              <a:t>به روش مورد نظر سازمان اسناد ملی (سوزاندن </a:t>
            </a:r>
            <a:r>
              <a:rPr lang="fa-IR" b="1" dirty="0">
                <a:latin typeface="B Nazanin"/>
              </a:rPr>
              <a:t>یا </a:t>
            </a:r>
            <a:r>
              <a:rPr lang="fa-IR" b="1" dirty="0" smtClean="0">
                <a:latin typeface="B Nazanin"/>
              </a:rPr>
              <a:t>خمیر </a:t>
            </a:r>
            <a:r>
              <a:rPr lang="fa-IR" b="1" dirty="0">
                <a:latin typeface="B Nazanin"/>
              </a:rPr>
              <a:t>در کارخانه </a:t>
            </a:r>
            <a:r>
              <a:rPr lang="fa-IR" b="1" dirty="0" err="1" smtClean="0">
                <a:latin typeface="B Nazanin"/>
              </a:rPr>
              <a:t>مقواسازي،خرد</a:t>
            </a:r>
            <a:r>
              <a:rPr lang="fa-IR" b="1" dirty="0" smtClean="0">
                <a:latin typeface="B Nazanin"/>
              </a:rPr>
              <a:t> کردن و..) </a:t>
            </a:r>
            <a:r>
              <a:rPr lang="fa-IR" b="1" dirty="0">
                <a:latin typeface="B Nazanin"/>
              </a:rPr>
              <a:t>با حضور نمایندگان اسناد ملی دانشگاه </a:t>
            </a:r>
            <a:r>
              <a:rPr lang="fa-IR" b="1" dirty="0" smtClean="0">
                <a:latin typeface="B Nazanin"/>
              </a:rPr>
              <a:t>و بیمارستان</a:t>
            </a:r>
            <a:endParaRPr lang="fa-IR" b="1" dirty="0">
              <a:latin typeface="B Nazanin"/>
            </a:endParaRPr>
          </a:p>
          <a:p>
            <a:pPr algn="justLow">
              <a:buNone/>
            </a:pPr>
            <a:r>
              <a:rPr lang="fa-IR" b="1" dirty="0">
                <a:latin typeface="B Nazanin"/>
              </a:rPr>
              <a:t>8. تکمیل و تأیید صورتجلسه امحاء </a:t>
            </a:r>
            <a:r>
              <a:rPr lang="fa-IR" b="1" dirty="0" smtClean="0">
                <a:latin typeface="B Nazanin"/>
              </a:rPr>
              <a:t>اوراق </a:t>
            </a:r>
            <a:r>
              <a:rPr lang="fa-IR" b="1" dirty="0" smtClean="0">
                <a:latin typeface="B Nazanin"/>
                <a:hlinkClick r:id="rId5" action="ppaction://hlinkfile"/>
              </a:rPr>
              <a:t>#</a:t>
            </a:r>
            <a:endParaRPr lang="fa-IR" b="1" dirty="0">
              <a:latin typeface="B Nazanin"/>
            </a:endParaRPr>
          </a:p>
          <a:p>
            <a:pPr algn="justLow">
              <a:buNone/>
            </a:pPr>
            <a:r>
              <a:rPr lang="fa-IR" b="1" dirty="0">
                <a:latin typeface="B Nazanin"/>
              </a:rPr>
              <a:t>9. </a:t>
            </a:r>
            <a:r>
              <a:rPr lang="fa-IR" b="1" dirty="0" err="1">
                <a:latin typeface="B Nazanin"/>
              </a:rPr>
              <a:t>نگهداري</a:t>
            </a:r>
            <a:r>
              <a:rPr lang="fa-IR" b="1" dirty="0">
                <a:latin typeface="B Nazanin"/>
              </a:rPr>
              <a:t> صورتجلسه امحاء </a:t>
            </a:r>
            <a:r>
              <a:rPr lang="fa-IR" b="1" dirty="0" err="1">
                <a:latin typeface="B Nazanin"/>
              </a:rPr>
              <a:t>براي</a:t>
            </a:r>
            <a:r>
              <a:rPr lang="fa-IR" b="1" dirty="0">
                <a:latin typeface="B Nazanin"/>
              </a:rPr>
              <a:t> همیشه</a:t>
            </a:r>
          </a:p>
          <a:p>
            <a:pPr algn="justLow">
              <a:buNone/>
            </a:pPr>
            <a:r>
              <a:rPr lang="fa-IR" b="1" dirty="0" smtClean="0">
                <a:latin typeface="B Nazanin"/>
              </a:rPr>
              <a:t>10. </a:t>
            </a:r>
            <a:r>
              <a:rPr lang="fa-IR" b="1" dirty="0" err="1">
                <a:latin typeface="B Nazanin"/>
              </a:rPr>
              <a:t>نگهداري</a:t>
            </a:r>
            <a:r>
              <a:rPr lang="fa-IR" b="1" dirty="0">
                <a:latin typeface="B Nazanin"/>
              </a:rPr>
              <a:t> خلاصه پرونده </a:t>
            </a:r>
            <a:r>
              <a:rPr lang="fa-IR" b="1" dirty="0" err="1">
                <a:latin typeface="B Nazanin"/>
              </a:rPr>
              <a:t>هاي</a:t>
            </a:r>
            <a:r>
              <a:rPr lang="fa-IR" b="1" dirty="0">
                <a:latin typeface="B Nazanin"/>
              </a:rPr>
              <a:t> تهیه </a:t>
            </a:r>
            <a:r>
              <a:rPr lang="fa-IR" b="1" dirty="0" smtClean="0">
                <a:latin typeface="B Nazanin"/>
              </a:rPr>
              <a:t>شده (درصورت امکان اسکن آنها)</a:t>
            </a:r>
            <a:endParaRPr lang="fa-IR" dirty="0">
              <a:latin typeface="B Nazanin"/>
            </a:endParaRPr>
          </a:p>
        </p:txBody>
      </p:sp>
      <p:sp>
        <p:nvSpPr>
          <p:cNvPr id="3" name="Title 2"/>
          <p:cNvSpPr>
            <a:spLocks noGrp="1"/>
          </p:cNvSpPr>
          <p:nvPr>
            <p:ph type="title"/>
          </p:nvPr>
        </p:nvSpPr>
        <p:spPr>
          <a:xfrm>
            <a:off x="457200" y="274638"/>
            <a:ext cx="8229600" cy="562074"/>
          </a:xfrm>
        </p:spPr>
        <p:txBody>
          <a:bodyPr>
            <a:normAutofit fontScale="90000"/>
          </a:bodyPr>
          <a:lstStyle/>
          <a:p>
            <a:pPr algn="r"/>
            <a:r>
              <a:rPr lang="fa-IR" dirty="0"/>
              <a:t>مراحل امحاء پرونده</a:t>
            </a:r>
            <a:br>
              <a:rPr lang="fa-IR" dirty="0"/>
            </a:br>
            <a:endParaRPr lang="fa-IR" dirty="0"/>
          </a:p>
        </p:txBody>
      </p:sp>
    </p:spTree>
    <p:extLst>
      <p:ext uri="{BB962C8B-B14F-4D97-AF65-F5344CB8AC3E}">
        <p14:creationId xmlns:p14="http://schemas.microsoft.com/office/powerpoint/2010/main" val="2466081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b="1" dirty="0" smtClean="0"/>
              <a:t>تهیه </a:t>
            </a:r>
            <a:r>
              <a:rPr lang="fa-IR" b="1" dirty="0" err="1"/>
              <a:t>ایندکس</a:t>
            </a:r>
            <a:r>
              <a:rPr lang="fa-IR" b="1" dirty="0"/>
              <a:t> جهت دسترسی به </a:t>
            </a:r>
            <a:r>
              <a:rPr lang="fa-IR" b="1" dirty="0" smtClean="0"/>
              <a:t>اطلاعات(دستی یا رایانه ای).</a:t>
            </a:r>
            <a:endParaRPr lang="fa-IR" b="1" dirty="0"/>
          </a:p>
          <a:p>
            <a:pPr marL="109728" indent="0" algn="justLow">
              <a:buNone/>
            </a:pPr>
            <a:r>
              <a:rPr lang="fa-IR" b="1" dirty="0" err="1"/>
              <a:t>درخصوص</a:t>
            </a:r>
            <a:r>
              <a:rPr lang="fa-IR" b="1" dirty="0"/>
              <a:t> این پرونده ها بایستی اطلاعات </a:t>
            </a:r>
            <a:r>
              <a:rPr lang="fa-IR" b="1" dirty="0" smtClean="0"/>
              <a:t>زیر از پرونده استخراج و نگهداری </a:t>
            </a:r>
            <a:r>
              <a:rPr lang="fa-IR" b="1" dirty="0"/>
              <a:t>گردد:</a:t>
            </a:r>
          </a:p>
          <a:p>
            <a:pPr marL="624078" indent="-514350" algn="justLow">
              <a:buFont typeface="+mj-lt"/>
              <a:buAutoNum type="arabicParenR"/>
            </a:pPr>
            <a:r>
              <a:rPr lang="fa-IR" b="1" dirty="0" smtClean="0"/>
              <a:t>نام </a:t>
            </a:r>
            <a:r>
              <a:rPr lang="fa-IR" b="1" dirty="0" err="1"/>
              <a:t>ونام</a:t>
            </a:r>
            <a:r>
              <a:rPr lang="fa-IR" b="1" dirty="0"/>
              <a:t> خانوادگی بیمار</a:t>
            </a:r>
          </a:p>
          <a:p>
            <a:pPr marL="624078" indent="-514350" algn="justLow">
              <a:buFont typeface="+mj-lt"/>
              <a:buAutoNum type="arabicParenR"/>
            </a:pPr>
            <a:r>
              <a:rPr lang="fa-IR" b="1" dirty="0" smtClean="0"/>
              <a:t>نام </a:t>
            </a:r>
            <a:r>
              <a:rPr lang="fa-IR" b="1" dirty="0"/>
              <a:t>پدر</a:t>
            </a:r>
          </a:p>
          <a:p>
            <a:pPr marL="624078" indent="-514350" algn="justLow">
              <a:buFont typeface="+mj-lt"/>
              <a:buAutoNum type="arabicParenR"/>
            </a:pPr>
            <a:r>
              <a:rPr lang="fa-IR" b="1" dirty="0" smtClean="0"/>
              <a:t>شماره </a:t>
            </a:r>
            <a:r>
              <a:rPr lang="fa-IR" b="1" dirty="0"/>
              <a:t>پرونده</a:t>
            </a:r>
          </a:p>
          <a:p>
            <a:pPr marL="624078" indent="-514350" algn="justLow">
              <a:buFont typeface="+mj-lt"/>
              <a:buAutoNum type="arabicParenR"/>
            </a:pPr>
            <a:r>
              <a:rPr lang="fa-IR" b="1" dirty="0" smtClean="0"/>
              <a:t>تاریخ </a:t>
            </a:r>
            <a:r>
              <a:rPr lang="fa-IR" b="1" dirty="0"/>
              <a:t>پذیرش</a:t>
            </a:r>
          </a:p>
          <a:p>
            <a:pPr marL="624078" indent="-514350" algn="justLow">
              <a:buFont typeface="+mj-lt"/>
              <a:buAutoNum type="arabicParenR"/>
            </a:pPr>
            <a:r>
              <a:rPr lang="fa-IR" b="1" dirty="0" smtClean="0"/>
              <a:t>تاریخ </a:t>
            </a:r>
            <a:r>
              <a:rPr lang="fa-IR" b="1" dirty="0"/>
              <a:t>ترخیص</a:t>
            </a:r>
          </a:p>
          <a:p>
            <a:pPr marL="624078" indent="-514350" algn="justLow">
              <a:buFont typeface="+mj-lt"/>
              <a:buAutoNum type="arabicParenR"/>
            </a:pPr>
            <a:r>
              <a:rPr lang="fa-IR" b="1" dirty="0" smtClean="0"/>
              <a:t>پزشک </a:t>
            </a:r>
            <a:r>
              <a:rPr lang="fa-IR" b="1" dirty="0"/>
              <a:t>معالج</a:t>
            </a:r>
          </a:p>
          <a:p>
            <a:pPr marL="624078" indent="-514350" algn="justLow">
              <a:buFont typeface="+mj-lt"/>
              <a:buAutoNum type="arabicParenR"/>
            </a:pPr>
            <a:r>
              <a:rPr lang="fa-IR" b="1" dirty="0" smtClean="0"/>
              <a:t>تشخیص</a:t>
            </a:r>
            <a:endParaRPr lang="fa-IR" b="1" dirty="0"/>
          </a:p>
          <a:p>
            <a:pPr marL="624078" indent="-514350" algn="justLow">
              <a:buFont typeface="+mj-lt"/>
              <a:buAutoNum type="arabicParenR"/>
            </a:pPr>
            <a:r>
              <a:rPr lang="fa-IR" b="1" dirty="0" smtClean="0"/>
              <a:t>خلاصه </a:t>
            </a:r>
            <a:r>
              <a:rPr lang="fa-IR" b="1" dirty="0"/>
              <a:t>ای </a:t>
            </a:r>
            <a:r>
              <a:rPr lang="fa-IR" b="1" dirty="0" err="1"/>
              <a:t>ازاقدامات</a:t>
            </a:r>
            <a:r>
              <a:rPr lang="fa-IR" b="1" dirty="0"/>
              <a:t> </a:t>
            </a:r>
            <a:r>
              <a:rPr lang="fa-IR" b="1" dirty="0" err="1"/>
              <a:t>واعمال</a:t>
            </a:r>
            <a:r>
              <a:rPr lang="fa-IR" b="1" dirty="0"/>
              <a:t> جراحی </a:t>
            </a:r>
            <a:r>
              <a:rPr lang="fa-IR" b="1" dirty="0" smtClean="0"/>
              <a:t>(سرپایی) </a:t>
            </a:r>
            <a:r>
              <a:rPr lang="fa-IR" b="1" dirty="0"/>
              <a:t>انجام شده</a:t>
            </a:r>
            <a:endParaRPr lang="fa-IR" dirty="0"/>
          </a:p>
        </p:txBody>
      </p:sp>
      <p:sp>
        <p:nvSpPr>
          <p:cNvPr id="3" name="Title 2"/>
          <p:cNvSpPr>
            <a:spLocks noGrp="1"/>
          </p:cNvSpPr>
          <p:nvPr>
            <p:ph type="title"/>
          </p:nvPr>
        </p:nvSpPr>
        <p:spPr/>
        <p:txBody>
          <a:bodyPr>
            <a:normAutofit fontScale="90000"/>
          </a:bodyPr>
          <a:lstStyle/>
          <a:p>
            <a:r>
              <a:rPr lang="fa-IR" sz="2200" dirty="0"/>
              <a:t>الف – خلاصه برداری اطلاعات پرونده های بستری </a:t>
            </a:r>
            <a:r>
              <a:rPr lang="fa-IR" sz="2200" dirty="0" smtClean="0"/>
              <a:t>موقت(تحت نظر) </a:t>
            </a:r>
            <a:r>
              <a:rPr lang="fa-IR" sz="2200" dirty="0"/>
              <a:t>اورژانس </a:t>
            </a:r>
            <a:r>
              <a:rPr lang="fa-IR" sz="2200" dirty="0" err="1"/>
              <a:t>وپرونده</a:t>
            </a:r>
            <a:r>
              <a:rPr lang="fa-IR" sz="2200" dirty="0"/>
              <a:t> های سرپایی </a:t>
            </a:r>
            <a:r>
              <a:rPr lang="fa-IR" sz="2200" dirty="0" smtClean="0"/>
              <a:t>(درمانگاهها </a:t>
            </a:r>
            <a:r>
              <a:rPr lang="fa-IR" sz="2200" dirty="0" err="1" smtClean="0"/>
              <a:t>واورژانس</a:t>
            </a:r>
            <a:r>
              <a:rPr lang="fa-IR" sz="2200" dirty="0" smtClean="0"/>
              <a:t>)</a:t>
            </a:r>
            <a:r>
              <a:rPr lang="fa-IR" sz="2200" dirty="0"/>
              <a:t/>
            </a:r>
            <a:br>
              <a:rPr lang="fa-IR" sz="2200" dirty="0"/>
            </a:br>
            <a:endParaRPr lang="fa-IR" dirty="0"/>
          </a:p>
        </p:txBody>
      </p:sp>
    </p:spTree>
    <p:extLst>
      <p:ext uri="{BB962C8B-B14F-4D97-AF65-F5344CB8AC3E}">
        <p14:creationId xmlns:p14="http://schemas.microsoft.com/office/powerpoint/2010/main" val="20867005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Low"/>
            <a:r>
              <a:rPr lang="fa-IR" b="1" dirty="0">
                <a:latin typeface="B Nazanin"/>
              </a:rPr>
              <a:t>- در صورتی که </a:t>
            </a:r>
            <a:r>
              <a:rPr lang="fa-IR" b="1" dirty="0" err="1">
                <a:latin typeface="B Nazanin"/>
              </a:rPr>
              <a:t>بیمارمراجعات</a:t>
            </a:r>
            <a:r>
              <a:rPr lang="fa-IR" b="1" dirty="0">
                <a:latin typeface="B Nazanin"/>
              </a:rPr>
              <a:t> متعدد بستری </a:t>
            </a:r>
            <a:r>
              <a:rPr lang="fa-IR" b="1" dirty="0" err="1">
                <a:latin typeface="B Nazanin"/>
              </a:rPr>
              <a:t>دربیمارستان</a:t>
            </a:r>
            <a:r>
              <a:rPr lang="fa-IR" b="1" dirty="0">
                <a:latin typeface="B Nazanin"/>
              </a:rPr>
              <a:t> داشته باشد، خلاصه برداری برای </a:t>
            </a:r>
            <a:r>
              <a:rPr lang="fa-IR" b="1" dirty="0" err="1">
                <a:latin typeface="B Nazanin"/>
              </a:rPr>
              <a:t>هرمراجعه</a:t>
            </a:r>
            <a:r>
              <a:rPr lang="fa-IR" b="1" dirty="0">
                <a:latin typeface="B Nazanin"/>
              </a:rPr>
              <a:t> </a:t>
            </a:r>
            <a:r>
              <a:rPr lang="fa-IR" b="1" dirty="0" err="1">
                <a:latin typeface="B Nazanin"/>
              </a:rPr>
              <a:t>بصورت</a:t>
            </a:r>
            <a:r>
              <a:rPr lang="fa-IR" b="1" dirty="0">
                <a:latin typeface="B Nazanin"/>
              </a:rPr>
              <a:t> مستقل انجام می گیرد.</a:t>
            </a:r>
          </a:p>
          <a:p>
            <a:pPr algn="justLow"/>
            <a:r>
              <a:rPr lang="fa-IR" b="1" dirty="0">
                <a:latin typeface="B Nazanin"/>
              </a:rPr>
              <a:t>- برای بیمارانی که مراجعات متعدد بستری </a:t>
            </a:r>
            <a:r>
              <a:rPr lang="fa-IR" b="1" dirty="0" err="1">
                <a:latin typeface="B Nazanin"/>
              </a:rPr>
              <a:t>دربیمارستان</a:t>
            </a:r>
            <a:r>
              <a:rPr lang="fa-IR" b="1" dirty="0">
                <a:latin typeface="B Nazanin"/>
              </a:rPr>
              <a:t> داشته باشند</a:t>
            </a:r>
            <a:r>
              <a:rPr lang="fa-IR" b="1" dirty="0" smtClean="0">
                <a:latin typeface="B Nazanin"/>
              </a:rPr>
              <a:t>، مدت </a:t>
            </a:r>
            <a:r>
              <a:rPr lang="fa-IR" b="1" dirty="0">
                <a:latin typeface="B Nazanin"/>
              </a:rPr>
              <a:t>زمان نگهداری پرونده بر اساس تاریخ آخرین </a:t>
            </a:r>
            <a:r>
              <a:rPr lang="fa-IR" b="1" dirty="0" smtClean="0">
                <a:latin typeface="B Nazanin"/>
              </a:rPr>
              <a:t>ترخیص محاسبه </a:t>
            </a:r>
            <a:r>
              <a:rPr lang="fa-IR" b="1" dirty="0">
                <a:latin typeface="B Nazanin"/>
              </a:rPr>
              <a:t>می گردد.</a:t>
            </a:r>
          </a:p>
          <a:p>
            <a:pPr algn="justLow"/>
            <a:r>
              <a:rPr lang="fa-IR" b="1" dirty="0">
                <a:latin typeface="B Nazanin"/>
              </a:rPr>
              <a:t>- درصورتیکه اطلاعات فرم های </a:t>
            </a:r>
            <a:r>
              <a:rPr lang="fa-IR" b="1" dirty="0" err="1">
                <a:latin typeface="B Nazanin"/>
              </a:rPr>
              <a:t>ذکرشده</a:t>
            </a:r>
            <a:r>
              <a:rPr lang="fa-IR" b="1" dirty="0">
                <a:latin typeface="B Nazanin"/>
              </a:rPr>
              <a:t> ناقص </a:t>
            </a:r>
            <a:r>
              <a:rPr lang="fa-IR" b="1" dirty="0" err="1">
                <a:latin typeface="B Nazanin"/>
              </a:rPr>
              <a:t>باشد،باید</a:t>
            </a:r>
            <a:r>
              <a:rPr lang="fa-IR" b="1" dirty="0">
                <a:latin typeface="B Nazanin"/>
              </a:rPr>
              <a:t> توسط یک پزشک تکمیل </a:t>
            </a:r>
            <a:r>
              <a:rPr lang="fa-IR" b="1" dirty="0" err="1">
                <a:latin typeface="B Nazanin"/>
              </a:rPr>
              <a:t>وتایید</a:t>
            </a:r>
            <a:r>
              <a:rPr lang="fa-IR" b="1" dirty="0">
                <a:latin typeface="B Nazanin"/>
              </a:rPr>
              <a:t> گردد.</a:t>
            </a:r>
          </a:p>
          <a:p>
            <a:pPr algn="justLow"/>
            <a:r>
              <a:rPr lang="fa-IR" b="1" dirty="0">
                <a:latin typeface="B Nazanin"/>
              </a:rPr>
              <a:t>- درج شماره پرونده و نام و نام خانوادگی بیمار در هر دو سمت </a:t>
            </a:r>
            <a:r>
              <a:rPr lang="fa-IR" b="1" dirty="0" err="1">
                <a:latin typeface="B Nazanin"/>
              </a:rPr>
              <a:t>فرمها</a:t>
            </a:r>
            <a:r>
              <a:rPr lang="fa-IR" b="1" dirty="0">
                <a:latin typeface="B Nazanin"/>
              </a:rPr>
              <a:t> </a:t>
            </a:r>
            <a:r>
              <a:rPr lang="fa-IR" b="1" dirty="0" smtClean="0">
                <a:latin typeface="B Nazanin"/>
              </a:rPr>
              <a:t>(</a:t>
            </a:r>
            <a:r>
              <a:rPr lang="fa-IR" b="1" dirty="0" err="1" smtClean="0">
                <a:latin typeface="B Nazanin"/>
              </a:rPr>
              <a:t>درخصوص</a:t>
            </a:r>
            <a:r>
              <a:rPr lang="fa-IR" b="1" dirty="0" smtClean="0">
                <a:latin typeface="B Nazanin"/>
              </a:rPr>
              <a:t> </a:t>
            </a:r>
            <a:r>
              <a:rPr lang="fa-IR" b="1" dirty="0">
                <a:latin typeface="B Nazanin"/>
              </a:rPr>
              <a:t>فرمهای پشت و </a:t>
            </a:r>
            <a:r>
              <a:rPr lang="fa-IR" b="1" dirty="0" smtClean="0">
                <a:latin typeface="B Nazanin"/>
              </a:rPr>
              <a:t>رو).</a:t>
            </a:r>
            <a:endParaRPr lang="fa-IR" b="1" dirty="0">
              <a:latin typeface="B Nazanin"/>
            </a:endParaRPr>
          </a:p>
          <a:p>
            <a:pPr algn="justLow"/>
            <a:r>
              <a:rPr lang="fa-IR" b="1" dirty="0">
                <a:latin typeface="B Nazanin"/>
              </a:rPr>
              <a:t>- برگ شماره جز از کل اوراق جدا شده </a:t>
            </a:r>
            <a:r>
              <a:rPr lang="fa-IR" b="1" dirty="0" smtClean="0">
                <a:latin typeface="B Nazanin"/>
              </a:rPr>
              <a:t>(مثلا برگ </a:t>
            </a:r>
            <a:r>
              <a:rPr lang="fa-IR" b="1" dirty="0">
                <a:latin typeface="B Nazanin"/>
              </a:rPr>
              <a:t>پذیرش ، </a:t>
            </a:r>
            <a:r>
              <a:rPr lang="fa-IR" b="1" dirty="0" smtClean="0">
                <a:latin typeface="B Nazanin"/>
              </a:rPr>
              <a:t>1 </a:t>
            </a:r>
            <a:r>
              <a:rPr lang="fa-IR" b="1" dirty="0">
                <a:latin typeface="B Nazanin"/>
              </a:rPr>
              <a:t>از 5 برگ جدا </a:t>
            </a:r>
            <a:r>
              <a:rPr lang="fa-IR" b="1" dirty="0" smtClean="0">
                <a:latin typeface="B Nazanin"/>
              </a:rPr>
              <a:t>شده)</a:t>
            </a:r>
            <a:endParaRPr lang="fa-IR" dirty="0">
              <a:latin typeface="B Nazanin"/>
            </a:endParaRPr>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39769704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Low"/>
            <a:r>
              <a:rPr lang="fa-IR" b="1" dirty="0" smtClean="0"/>
              <a:t>- </a:t>
            </a:r>
            <a:r>
              <a:rPr lang="fa-IR" b="1" dirty="0" err="1">
                <a:latin typeface="B Nazanin"/>
              </a:rPr>
              <a:t>درخصوص</a:t>
            </a:r>
            <a:r>
              <a:rPr lang="fa-IR" b="1" dirty="0">
                <a:latin typeface="B Nazanin"/>
              </a:rPr>
              <a:t> پرونده های بستری، منظور </a:t>
            </a:r>
            <a:r>
              <a:rPr lang="fa-IR" b="1" dirty="0" err="1">
                <a:latin typeface="B Nazanin"/>
              </a:rPr>
              <a:t>ازخلاصه</a:t>
            </a:r>
            <a:r>
              <a:rPr lang="fa-IR" b="1" dirty="0">
                <a:latin typeface="B Nazanin"/>
              </a:rPr>
              <a:t> سازی، جداسازی </a:t>
            </a:r>
            <a:r>
              <a:rPr lang="fa-IR" b="1" dirty="0" err="1">
                <a:latin typeface="B Nazanin"/>
              </a:rPr>
              <a:t>ونگهداری</a:t>
            </a:r>
            <a:r>
              <a:rPr lang="fa-IR" b="1" dirty="0">
                <a:latin typeface="B Nazanin"/>
              </a:rPr>
              <a:t> برخی </a:t>
            </a:r>
            <a:r>
              <a:rPr lang="fa-IR" b="1" dirty="0" err="1">
                <a:latin typeface="B Nazanin"/>
              </a:rPr>
              <a:t>ازفرم</a:t>
            </a:r>
            <a:r>
              <a:rPr lang="fa-IR" b="1" dirty="0">
                <a:latin typeface="B Nazanin"/>
              </a:rPr>
              <a:t> های مهم پرونده می باشد که بایستی </a:t>
            </a:r>
            <a:r>
              <a:rPr lang="fa-IR" b="1" dirty="0" smtClean="0">
                <a:latin typeface="B Nazanin"/>
              </a:rPr>
              <a:t>پس </a:t>
            </a:r>
            <a:r>
              <a:rPr lang="fa-IR" b="1" dirty="0" err="1" smtClean="0">
                <a:latin typeface="B Nazanin"/>
              </a:rPr>
              <a:t>ازامحاءپرونده</a:t>
            </a:r>
            <a:r>
              <a:rPr lang="fa-IR" b="1" dirty="0" smtClean="0">
                <a:latin typeface="B Nazanin"/>
              </a:rPr>
              <a:t> </a:t>
            </a:r>
            <a:r>
              <a:rPr lang="fa-IR" b="1" dirty="0">
                <a:latin typeface="B Nazanin"/>
              </a:rPr>
              <a:t>نگهداری گردد</a:t>
            </a:r>
            <a:r>
              <a:rPr lang="fa-IR" b="1" dirty="0" smtClean="0">
                <a:latin typeface="B Nazanin"/>
              </a:rPr>
              <a:t>. لازم </a:t>
            </a:r>
            <a:r>
              <a:rPr lang="fa-IR" b="1" dirty="0">
                <a:latin typeface="B Nazanin"/>
              </a:rPr>
              <a:t>به </a:t>
            </a:r>
            <a:r>
              <a:rPr lang="fa-IR" b="1" dirty="0" err="1">
                <a:latin typeface="B Nazanin"/>
              </a:rPr>
              <a:t>ذکراست</a:t>
            </a:r>
            <a:r>
              <a:rPr lang="fa-IR" b="1" dirty="0">
                <a:latin typeface="B Nazanin"/>
              </a:rPr>
              <a:t> مدت زمان نگهداری این فرم ها در مجوزهای صادر شده مشخص نشده است </a:t>
            </a:r>
            <a:r>
              <a:rPr lang="fa-IR" b="1" dirty="0" err="1">
                <a:latin typeface="B Nazanin"/>
              </a:rPr>
              <a:t>وپیگیری</a:t>
            </a:r>
            <a:r>
              <a:rPr lang="fa-IR" b="1" dirty="0">
                <a:latin typeface="B Nazanin"/>
              </a:rPr>
              <a:t> </a:t>
            </a:r>
            <a:r>
              <a:rPr lang="fa-IR" b="1" dirty="0" smtClean="0">
                <a:latin typeface="B Nazanin"/>
              </a:rPr>
              <a:t>جهت تعیین </a:t>
            </a:r>
            <a:r>
              <a:rPr lang="fa-IR" b="1" dirty="0">
                <a:latin typeface="B Nazanin"/>
              </a:rPr>
              <a:t>تکلیف آنها </a:t>
            </a:r>
            <a:r>
              <a:rPr lang="fa-IR" b="1" dirty="0" err="1">
                <a:latin typeface="B Nazanin"/>
              </a:rPr>
              <a:t>دروزارت</a:t>
            </a:r>
            <a:r>
              <a:rPr lang="fa-IR" b="1" dirty="0">
                <a:latin typeface="B Nazanin"/>
              </a:rPr>
              <a:t> متبوع </a:t>
            </a:r>
            <a:r>
              <a:rPr lang="fa-IR" b="1" dirty="0" smtClean="0">
                <a:latin typeface="B Nazanin"/>
              </a:rPr>
              <a:t>باید انجام شود. </a:t>
            </a:r>
            <a:r>
              <a:rPr lang="fa-IR" b="1" dirty="0">
                <a:latin typeface="B Nazanin"/>
              </a:rPr>
              <a:t>این </a:t>
            </a:r>
            <a:r>
              <a:rPr lang="fa-IR" b="1" dirty="0" err="1">
                <a:latin typeface="B Nazanin"/>
              </a:rPr>
              <a:t>فرمها</a:t>
            </a:r>
            <a:r>
              <a:rPr lang="fa-IR" b="1" dirty="0">
                <a:latin typeface="B Nazanin"/>
              </a:rPr>
              <a:t> شامل:</a:t>
            </a:r>
          </a:p>
          <a:p>
            <a:pPr marL="624078" indent="-514350" algn="justLow">
              <a:buFont typeface="+mj-lt"/>
              <a:buAutoNum type="arabicParenR"/>
            </a:pPr>
            <a:r>
              <a:rPr lang="fa-IR" b="1" dirty="0" smtClean="0">
                <a:latin typeface="B Nazanin"/>
              </a:rPr>
              <a:t>فرم </a:t>
            </a:r>
            <a:r>
              <a:rPr lang="fa-IR" b="1" dirty="0">
                <a:latin typeface="B Nazanin"/>
              </a:rPr>
              <a:t>پذیرش </a:t>
            </a:r>
            <a:r>
              <a:rPr lang="fa-IR" b="1" dirty="0" err="1">
                <a:latin typeface="B Nazanin"/>
              </a:rPr>
              <a:t>وخلاصه</a:t>
            </a:r>
            <a:r>
              <a:rPr lang="fa-IR" b="1" dirty="0">
                <a:latin typeface="B Nazanin"/>
              </a:rPr>
              <a:t> </a:t>
            </a:r>
            <a:r>
              <a:rPr lang="fa-IR" b="1" dirty="0" smtClean="0">
                <a:latin typeface="B Nazanin"/>
              </a:rPr>
              <a:t>ترخیص</a:t>
            </a:r>
          </a:p>
          <a:p>
            <a:pPr marL="624078" indent="-514350" algn="justLow">
              <a:buFont typeface="+mj-lt"/>
              <a:buAutoNum type="arabicParenR"/>
            </a:pPr>
            <a:r>
              <a:rPr lang="fa-IR" b="1" dirty="0" smtClean="0">
                <a:latin typeface="B Nazanin"/>
              </a:rPr>
              <a:t>فرم </a:t>
            </a:r>
            <a:r>
              <a:rPr lang="fa-IR" b="1" dirty="0">
                <a:latin typeface="B Nazanin"/>
              </a:rPr>
              <a:t>خلاصه پرونده</a:t>
            </a:r>
          </a:p>
          <a:p>
            <a:pPr marL="624078" indent="-514350" algn="justLow">
              <a:buFont typeface="+mj-lt"/>
              <a:buAutoNum type="arabicParenR"/>
            </a:pPr>
            <a:r>
              <a:rPr lang="fa-IR" b="1" dirty="0" smtClean="0">
                <a:latin typeface="B Nazanin"/>
              </a:rPr>
              <a:t>فرم </a:t>
            </a:r>
            <a:r>
              <a:rPr lang="fa-IR" b="1" dirty="0">
                <a:latin typeface="B Nazanin"/>
              </a:rPr>
              <a:t>شرح حال</a:t>
            </a:r>
          </a:p>
          <a:p>
            <a:pPr marL="624078" indent="-514350" algn="justLow">
              <a:buFont typeface="+mj-lt"/>
              <a:buAutoNum type="arabicParenR"/>
            </a:pPr>
            <a:r>
              <a:rPr lang="fa-IR" b="1" dirty="0" smtClean="0">
                <a:latin typeface="B Nazanin"/>
              </a:rPr>
              <a:t>فرم </a:t>
            </a:r>
            <a:r>
              <a:rPr lang="fa-IR" b="1" dirty="0">
                <a:latin typeface="B Nazanin"/>
              </a:rPr>
              <a:t>شرح عمل </a:t>
            </a:r>
            <a:r>
              <a:rPr lang="fa-IR" b="1" dirty="0" smtClean="0">
                <a:latin typeface="B Nazanin"/>
              </a:rPr>
              <a:t>جراحی(درصورت عمل)</a:t>
            </a:r>
            <a:endParaRPr lang="fa-IR" b="1" dirty="0">
              <a:latin typeface="B Nazanin"/>
            </a:endParaRPr>
          </a:p>
          <a:p>
            <a:pPr marL="624078" indent="-514350" algn="justLow">
              <a:buFont typeface="+mj-lt"/>
              <a:buAutoNum type="arabicParenR"/>
            </a:pPr>
            <a:r>
              <a:rPr lang="fa-IR" b="1" dirty="0" smtClean="0">
                <a:latin typeface="B Nazanin"/>
              </a:rPr>
              <a:t>فرم </a:t>
            </a:r>
            <a:r>
              <a:rPr lang="fa-IR" b="1" dirty="0">
                <a:latin typeface="B Nazanin"/>
              </a:rPr>
              <a:t>گزارش </a:t>
            </a:r>
            <a:r>
              <a:rPr lang="fa-IR" b="1" dirty="0" smtClean="0">
                <a:latin typeface="B Nazanin"/>
              </a:rPr>
              <a:t>پاتولوژی(درصورت وجود)</a:t>
            </a:r>
            <a:endParaRPr lang="fa-IR" b="1" dirty="0">
              <a:latin typeface="B Nazanin"/>
            </a:endParaRPr>
          </a:p>
          <a:p>
            <a:pPr marL="624078" indent="-514350" algn="justLow">
              <a:buFont typeface="+mj-lt"/>
              <a:buAutoNum type="arabicParenR"/>
            </a:pPr>
            <a:r>
              <a:rPr lang="fa-IR" b="1" dirty="0" smtClean="0">
                <a:latin typeface="B Nazanin"/>
              </a:rPr>
              <a:t>فرم </a:t>
            </a:r>
            <a:r>
              <a:rPr lang="fa-IR" b="1" dirty="0">
                <a:latin typeface="B Nazanin"/>
              </a:rPr>
              <a:t>گواهی یا گزارش مبنی </a:t>
            </a:r>
            <a:r>
              <a:rPr lang="fa-IR" b="1" dirty="0" err="1">
                <a:latin typeface="B Nazanin"/>
              </a:rPr>
              <a:t>برفوت</a:t>
            </a:r>
            <a:r>
              <a:rPr lang="fa-IR" b="1" dirty="0">
                <a:latin typeface="B Nazanin"/>
              </a:rPr>
              <a:t> </a:t>
            </a:r>
            <a:r>
              <a:rPr lang="fa-IR" b="1" dirty="0" smtClean="0">
                <a:latin typeface="B Nazanin"/>
              </a:rPr>
              <a:t>(</a:t>
            </a:r>
            <a:r>
              <a:rPr lang="fa-IR" b="1" dirty="0" err="1" smtClean="0">
                <a:latin typeface="B Nazanin"/>
              </a:rPr>
              <a:t>دربیماران</a:t>
            </a:r>
            <a:r>
              <a:rPr lang="fa-IR" b="1" dirty="0" smtClean="0">
                <a:latin typeface="B Nazanin"/>
              </a:rPr>
              <a:t> </a:t>
            </a:r>
            <a:r>
              <a:rPr lang="fa-IR" b="1" dirty="0">
                <a:latin typeface="B Nazanin"/>
              </a:rPr>
              <a:t>فوت </a:t>
            </a:r>
            <a:r>
              <a:rPr lang="fa-IR" b="1" dirty="0" smtClean="0">
                <a:latin typeface="B Nazanin"/>
              </a:rPr>
              <a:t>شده)</a:t>
            </a:r>
            <a:endParaRPr lang="fa-IR" b="1" dirty="0">
              <a:latin typeface="B Nazanin"/>
            </a:endParaRPr>
          </a:p>
          <a:p>
            <a:pPr marL="624078" indent="-514350" algn="justLow">
              <a:buFont typeface="+mj-lt"/>
              <a:buAutoNum type="arabicParenR"/>
            </a:pPr>
            <a:r>
              <a:rPr lang="fa-IR" b="1" dirty="0" smtClean="0">
                <a:latin typeface="B Nazanin"/>
              </a:rPr>
              <a:t>فرم </a:t>
            </a:r>
            <a:r>
              <a:rPr lang="fa-IR" b="1" dirty="0">
                <a:latin typeface="B Nazanin"/>
              </a:rPr>
              <a:t>گواهی ولادت </a:t>
            </a:r>
            <a:r>
              <a:rPr lang="fa-IR" b="1" dirty="0" smtClean="0">
                <a:latin typeface="B Nazanin"/>
              </a:rPr>
              <a:t>–شرح زایمان- برگ </a:t>
            </a:r>
            <a:r>
              <a:rPr lang="fa-IR" b="1" dirty="0" err="1" smtClean="0">
                <a:latin typeface="B Nazanin"/>
              </a:rPr>
              <a:t>آپکار</a:t>
            </a:r>
            <a:r>
              <a:rPr lang="fa-IR" b="1" dirty="0" smtClean="0">
                <a:latin typeface="B Nazanin"/>
              </a:rPr>
              <a:t> نوزاد (</a:t>
            </a:r>
            <a:r>
              <a:rPr lang="fa-IR" b="1" dirty="0" err="1" smtClean="0">
                <a:latin typeface="B Nazanin"/>
              </a:rPr>
              <a:t>درپرونده</a:t>
            </a:r>
            <a:r>
              <a:rPr lang="fa-IR" b="1" dirty="0" smtClean="0">
                <a:latin typeface="B Nazanin"/>
              </a:rPr>
              <a:t> </a:t>
            </a:r>
            <a:r>
              <a:rPr lang="fa-IR" b="1" dirty="0">
                <a:latin typeface="B Nazanin"/>
              </a:rPr>
              <a:t>های </a:t>
            </a:r>
            <a:r>
              <a:rPr lang="fa-IR" b="1" dirty="0" smtClean="0">
                <a:latin typeface="B Nazanin"/>
              </a:rPr>
              <a:t>زایمانی)</a:t>
            </a:r>
            <a:endParaRPr lang="fa-IR" b="1" dirty="0">
              <a:latin typeface="B Nazanin"/>
            </a:endParaRPr>
          </a:p>
          <a:p>
            <a:pPr marL="624078" indent="-514350" algn="justLow">
              <a:buFont typeface="+mj-lt"/>
              <a:buAutoNum type="arabicParenR"/>
            </a:pPr>
            <a:r>
              <a:rPr lang="fa-IR" b="1" dirty="0" smtClean="0">
                <a:latin typeface="B Nazanin"/>
              </a:rPr>
              <a:t>فرم </a:t>
            </a:r>
            <a:r>
              <a:rPr lang="fa-IR" b="1" dirty="0">
                <a:latin typeface="B Nazanin"/>
              </a:rPr>
              <a:t>نمودار سطح سوختگی </a:t>
            </a:r>
            <a:r>
              <a:rPr lang="fa-IR" b="1" dirty="0" smtClean="0">
                <a:latin typeface="B Nazanin"/>
              </a:rPr>
              <a:t>(</a:t>
            </a:r>
            <a:r>
              <a:rPr lang="fa-IR" b="1" dirty="0" err="1" smtClean="0">
                <a:latin typeface="B Nazanin"/>
              </a:rPr>
              <a:t>دربیماران</a:t>
            </a:r>
            <a:r>
              <a:rPr lang="fa-IR" b="1" dirty="0" smtClean="0">
                <a:latin typeface="B Nazanin"/>
              </a:rPr>
              <a:t> سوختگی)</a:t>
            </a:r>
            <a:endParaRPr lang="fa-IR" b="1" dirty="0">
              <a:latin typeface="B Nazanin"/>
            </a:endParaRPr>
          </a:p>
          <a:p>
            <a:pPr marL="624078" indent="-514350" algn="justLow">
              <a:buFont typeface="+mj-lt"/>
              <a:buAutoNum type="arabicParenR"/>
            </a:pPr>
            <a:r>
              <a:rPr lang="fa-IR" b="1" dirty="0" smtClean="0">
                <a:latin typeface="B Nazanin"/>
              </a:rPr>
              <a:t>فرم </a:t>
            </a:r>
            <a:r>
              <a:rPr lang="fa-IR" b="1" dirty="0">
                <a:latin typeface="B Nazanin"/>
              </a:rPr>
              <a:t>اعزام </a:t>
            </a:r>
            <a:r>
              <a:rPr lang="fa-IR" b="1" dirty="0" smtClean="0">
                <a:latin typeface="B Nazanin"/>
              </a:rPr>
              <a:t>بیمار(درصورت وجود)</a:t>
            </a:r>
          </a:p>
          <a:p>
            <a:pPr marL="624078" indent="-514350" algn="justLow">
              <a:buFont typeface="+mj-lt"/>
              <a:buAutoNum type="arabicParenR"/>
            </a:pPr>
            <a:r>
              <a:rPr lang="fa-IR" b="1" dirty="0" smtClean="0">
                <a:latin typeface="B Nazanin"/>
              </a:rPr>
              <a:t>سایر فرمهای تخصصی مهم از </a:t>
            </a:r>
            <a:r>
              <a:rPr lang="fa-IR" b="1" dirty="0" err="1" smtClean="0">
                <a:latin typeface="B Nazanin"/>
              </a:rPr>
              <a:t>نظربیمارستان</a:t>
            </a:r>
            <a:endParaRPr lang="fa-IR" dirty="0">
              <a:latin typeface="B Nazanin"/>
            </a:endParaRPr>
          </a:p>
        </p:txBody>
      </p:sp>
      <p:sp>
        <p:nvSpPr>
          <p:cNvPr id="3" name="Title 2"/>
          <p:cNvSpPr>
            <a:spLocks noGrp="1"/>
          </p:cNvSpPr>
          <p:nvPr>
            <p:ph type="title"/>
          </p:nvPr>
        </p:nvSpPr>
        <p:spPr/>
        <p:txBody>
          <a:bodyPr>
            <a:noAutofit/>
          </a:bodyPr>
          <a:lstStyle/>
          <a:p>
            <a:pPr algn="r"/>
            <a:r>
              <a:rPr lang="fa-IR" sz="3200" dirty="0"/>
              <a:t>ب - خلاصه سازی اطلاعات پرونده های بستری </a:t>
            </a:r>
            <a:r>
              <a:rPr lang="fa-IR" sz="3200" dirty="0" err="1"/>
              <a:t>وتهیه</a:t>
            </a:r>
            <a:r>
              <a:rPr lang="fa-IR" sz="3200" dirty="0"/>
              <a:t> </a:t>
            </a:r>
            <a:r>
              <a:rPr lang="fa-IR" sz="3200" dirty="0" err="1"/>
              <a:t>ایندکس</a:t>
            </a:r>
            <a:r>
              <a:rPr lang="fa-IR" sz="3200" dirty="0"/>
              <a:t> جهت دسترسی به پرونده ها </a:t>
            </a:r>
            <a:r>
              <a:rPr lang="fa-IR" sz="3200" dirty="0" smtClean="0"/>
              <a:t>(دستی </a:t>
            </a:r>
            <a:r>
              <a:rPr lang="fa-IR" sz="3200" dirty="0" err="1"/>
              <a:t>یارایانه</a:t>
            </a:r>
            <a:r>
              <a:rPr lang="fa-IR" sz="3200" dirty="0"/>
              <a:t> </a:t>
            </a:r>
            <a:r>
              <a:rPr lang="fa-IR" sz="3200" dirty="0" smtClean="0"/>
              <a:t>ای).</a:t>
            </a:r>
            <a:endParaRPr lang="fa-IR" sz="3200" dirty="0"/>
          </a:p>
        </p:txBody>
      </p:sp>
    </p:spTree>
    <p:extLst>
      <p:ext uri="{BB962C8B-B14F-4D97-AF65-F5344CB8AC3E}">
        <p14:creationId xmlns:p14="http://schemas.microsoft.com/office/powerpoint/2010/main" val="8831071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fontScale="77500" lnSpcReduction="20000"/>
          </a:bodyPr>
          <a:lstStyle/>
          <a:p>
            <a:pPr lvl="0" algn="justLow"/>
            <a:r>
              <a:rPr lang="ar-SA" dirty="0" smtClean="0"/>
              <a:t> </a:t>
            </a:r>
            <a:r>
              <a:rPr lang="fa-IR" dirty="0" smtClean="0"/>
              <a:t>با </a:t>
            </a:r>
            <a:r>
              <a:rPr lang="fa-IR" dirty="0" smtClean="0">
                <a:latin typeface="B Nazanin"/>
              </a:rPr>
              <a:t>توجه اينكه  طبق مجوزهاي امحاي سازمان اسناد  منظور از عبارت كلي ”امحا با نگهداري خلاصه پرونده“ به معناي نگهداري مدارك خلاصه اي از كل پرونده ميباشد لذا با توجه به استاندارد بودن فرمهاي مدارك پزشكي در سراسر كشور بهتر است </a:t>
            </a:r>
            <a:r>
              <a:rPr lang="fa-IR" b="1" dirty="0" smtClean="0">
                <a:solidFill>
                  <a:srgbClr val="FF0000"/>
                </a:solidFill>
                <a:latin typeface="B Nazanin"/>
              </a:rPr>
              <a:t>اوراق پايه حداقلي بطور واضح مشخص گردد</a:t>
            </a:r>
            <a:r>
              <a:rPr lang="fa-IR" b="1" dirty="0" smtClean="0">
                <a:latin typeface="B Nazanin"/>
              </a:rPr>
              <a:t>هرچند موسسات باید مختار باشند با توجه به نیازهایشان هر مدرک دیگری را که لازم میدانند بعنوان مدارک پایه نگهداری نمایند.</a:t>
            </a:r>
          </a:p>
          <a:p>
            <a:pPr lvl="0" algn="justLow"/>
            <a:endParaRPr lang="fa-IR" dirty="0" smtClean="0">
              <a:latin typeface="B Nazanin"/>
            </a:endParaRPr>
          </a:p>
          <a:p>
            <a:pPr lvl="0" algn="justLow"/>
            <a:r>
              <a:rPr lang="fa-IR" dirty="0" smtClean="0">
                <a:latin typeface="B Nazanin"/>
              </a:rPr>
              <a:t>که </a:t>
            </a:r>
            <a:r>
              <a:rPr lang="fa-IR" dirty="0">
                <a:latin typeface="B Nazanin"/>
              </a:rPr>
              <a:t>با توجه به اینکه در </a:t>
            </a:r>
            <a:r>
              <a:rPr lang="fa-IR" dirty="0" smtClean="0">
                <a:latin typeface="B Nazanin"/>
              </a:rPr>
              <a:t>هیچ دستورالعملی مدت </a:t>
            </a:r>
            <a:r>
              <a:rPr lang="fa-IR" dirty="0">
                <a:latin typeface="B Nazanin"/>
              </a:rPr>
              <a:t>نگهداری مدارک پایه مشخص نشده میتوان بطور غیر مستقیم نتیجه گرفت که مدت نگهداری آنها در ایران همیشگی </a:t>
            </a:r>
            <a:r>
              <a:rPr lang="fa-IR" dirty="0" smtClean="0">
                <a:latin typeface="B Nazanin"/>
              </a:rPr>
              <a:t>است.</a:t>
            </a:r>
            <a:r>
              <a:rPr lang="fa-IR" dirty="0">
                <a:latin typeface="B Nazanin"/>
              </a:rPr>
              <a:t> به هر حال </a:t>
            </a:r>
            <a:r>
              <a:rPr lang="fa-IR" b="1" dirty="0">
                <a:solidFill>
                  <a:srgbClr val="FF0000"/>
                </a:solidFill>
                <a:latin typeface="B Nazanin"/>
              </a:rPr>
              <a:t>مدت نگهداری مدارک پایه نیز باید به وضوح در قوانین مشخص گردد.</a:t>
            </a:r>
            <a:endParaRPr lang="en-US" b="1" dirty="0">
              <a:solidFill>
                <a:srgbClr val="FF0000"/>
              </a:solidFill>
              <a:latin typeface="B Nazanin"/>
            </a:endParaRPr>
          </a:p>
          <a:p>
            <a:pPr algn="justLow"/>
            <a:endParaRPr lang="en-US" dirty="0">
              <a:latin typeface="B Nazanin"/>
            </a:endParaRPr>
          </a:p>
          <a:p>
            <a:pPr algn="justLow"/>
            <a:r>
              <a:rPr lang="fa-IR" dirty="0">
                <a:latin typeface="B Nazanin"/>
              </a:rPr>
              <a:t> به نظر میرسد با توجه به سپری شدن قانون مرور زمان، نیازی نیست که  مدارک پایه در فرمت اصلی باقی بمانند ولی بهتر است در خصوص </a:t>
            </a:r>
            <a:r>
              <a:rPr lang="fa-IR" b="1" dirty="0">
                <a:solidFill>
                  <a:srgbClr val="FF0000"/>
                </a:solidFill>
                <a:latin typeface="B Nazanin"/>
              </a:rPr>
              <a:t>نوع رسانه ذخیره سازی این مدارک </a:t>
            </a:r>
            <a:r>
              <a:rPr lang="fa-IR" dirty="0">
                <a:latin typeface="B Nazanin"/>
              </a:rPr>
              <a:t>، دستورالعمل صریح وجود داشته باشد. </a:t>
            </a:r>
          </a:p>
          <a:p>
            <a:pPr lvl="0" algn="justLow"/>
            <a:endParaRPr lang="en-US" dirty="0" smtClean="0">
              <a:latin typeface="B Nazanin"/>
            </a:endParaRPr>
          </a:p>
          <a:p>
            <a:pPr lvl="0" algn="justLow"/>
            <a:r>
              <a:rPr lang="fa-IR" dirty="0" smtClean="0">
                <a:latin typeface="B Nazanin"/>
              </a:rPr>
              <a:t>در مورد چگونگی شناسایی ، و مدت نگهداری مدارک پایه در پرونده های اورژانس یا سرپایی نیز (یا عدم الزام نگهداری مدارک پایه در این پرونده ها)،  به وضوح قوانین و دستورالعملهای مربوطه وضع گردد. </a:t>
            </a:r>
          </a:p>
          <a:p>
            <a:pPr lvl="0"/>
            <a:endParaRPr lang="en-US" dirty="0" smtClean="0"/>
          </a:p>
          <a:p>
            <a:pPr lvl="0"/>
            <a:endParaRPr lang="fa-IR" dirty="0"/>
          </a:p>
        </p:txBody>
      </p:sp>
      <p:sp>
        <p:nvSpPr>
          <p:cNvPr id="3" name="Title 2"/>
          <p:cNvSpPr>
            <a:spLocks noGrp="1"/>
          </p:cNvSpPr>
          <p:nvPr>
            <p:ph type="title"/>
          </p:nvPr>
        </p:nvSpPr>
        <p:spPr>
          <a:xfrm>
            <a:off x="457200" y="274638"/>
            <a:ext cx="8229600" cy="706090"/>
          </a:xfrm>
        </p:spPr>
        <p:txBody>
          <a:bodyPr>
            <a:normAutofit/>
          </a:bodyPr>
          <a:lstStyle/>
          <a:p>
            <a:pPr algn="r"/>
            <a:r>
              <a:rPr lang="fa-IR" sz="2800" dirty="0"/>
              <a:t>نگهداری مدارک پایه در ایران</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lgn="justLow">
              <a:buNone/>
            </a:pPr>
            <a:r>
              <a:rPr lang="fa-IR" dirty="0" smtClean="0">
                <a:latin typeface="B Nazanin"/>
              </a:rPr>
              <a:t>با توجه </a:t>
            </a:r>
            <a:r>
              <a:rPr lang="fa-IR" dirty="0">
                <a:latin typeface="B Nazanin"/>
              </a:rPr>
              <a:t>به اینکه تعدادی </a:t>
            </a:r>
            <a:r>
              <a:rPr lang="fa-IR" dirty="0" smtClean="0">
                <a:latin typeface="B Nazanin"/>
              </a:rPr>
              <a:t>از بیمارستانها </a:t>
            </a:r>
            <a:r>
              <a:rPr lang="fa-IR" dirty="0">
                <a:latin typeface="B Nazanin"/>
              </a:rPr>
              <a:t>بلافاصله بعد </a:t>
            </a:r>
            <a:r>
              <a:rPr lang="fa-IR" dirty="0" smtClean="0">
                <a:latin typeface="B Nazanin"/>
              </a:rPr>
              <a:t>از ترخیص </a:t>
            </a:r>
            <a:r>
              <a:rPr lang="fa-IR" dirty="0">
                <a:latin typeface="B Nazanin"/>
              </a:rPr>
              <a:t>بیمار، اقدام به اسکن </a:t>
            </a:r>
            <a:r>
              <a:rPr lang="fa-IR" dirty="0" smtClean="0">
                <a:latin typeface="B Nazanin"/>
              </a:rPr>
              <a:t>و نگهداری </a:t>
            </a:r>
            <a:r>
              <a:rPr lang="fa-IR" dirty="0">
                <a:latin typeface="B Nazanin"/>
              </a:rPr>
              <a:t>پرونده تمامی بیماران </a:t>
            </a:r>
            <a:r>
              <a:rPr lang="fa-IR" dirty="0" err="1" smtClean="0">
                <a:latin typeface="B Nazanin"/>
              </a:rPr>
              <a:t>بصورت</a:t>
            </a:r>
            <a:r>
              <a:rPr lang="fa-IR" dirty="0">
                <a:latin typeface="B Nazanin"/>
              </a:rPr>
              <a:t> </a:t>
            </a:r>
            <a:r>
              <a:rPr lang="fa-IR" dirty="0" smtClean="0">
                <a:latin typeface="B Nazanin"/>
              </a:rPr>
              <a:t>الکترونیکی </a:t>
            </a:r>
            <a:r>
              <a:rPr lang="fa-IR" dirty="0">
                <a:latin typeface="B Nazanin"/>
              </a:rPr>
              <a:t>می </a:t>
            </a:r>
            <a:r>
              <a:rPr lang="fa-IR" dirty="0" smtClean="0">
                <a:latin typeface="B Nazanin"/>
              </a:rPr>
              <a:t>نمایند، درصورتیکه </a:t>
            </a:r>
            <a:r>
              <a:rPr lang="fa-IR" dirty="0">
                <a:latin typeface="B Nazanin"/>
              </a:rPr>
              <a:t>پرونده </a:t>
            </a:r>
            <a:r>
              <a:rPr lang="fa-IR" dirty="0" smtClean="0">
                <a:latin typeface="B Nazanin"/>
              </a:rPr>
              <a:t>بیمار قبلاً </a:t>
            </a:r>
            <a:r>
              <a:rPr lang="fa-IR" dirty="0">
                <a:latin typeface="B Nazanin"/>
              </a:rPr>
              <a:t>اسکن شده باشد، این مرحله </a:t>
            </a:r>
            <a:r>
              <a:rPr lang="fa-IR" dirty="0" smtClean="0">
                <a:latin typeface="B Nazanin"/>
              </a:rPr>
              <a:t>از مراحل </a:t>
            </a:r>
            <a:r>
              <a:rPr lang="fa-IR" dirty="0">
                <a:latin typeface="B Nazanin"/>
              </a:rPr>
              <a:t>امحاء حذف می گردد. ولیکن </a:t>
            </a:r>
            <a:r>
              <a:rPr lang="fa-IR" dirty="0" smtClean="0">
                <a:latin typeface="B Nazanin"/>
              </a:rPr>
              <a:t>درمورد پرونده </a:t>
            </a:r>
            <a:r>
              <a:rPr lang="fa-IR" dirty="0">
                <a:latin typeface="B Nazanin"/>
              </a:rPr>
              <a:t>های قدیمی </a:t>
            </a:r>
            <a:r>
              <a:rPr lang="fa-IR" dirty="0" smtClean="0">
                <a:latin typeface="B Nazanin"/>
              </a:rPr>
              <a:t>و پرونده </a:t>
            </a:r>
            <a:r>
              <a:rPr lang="fa-IR" dirty="0" err="1">
                <a:latin typeface="B Nazanin"/>
              </a:rPr>
              <a:t>هایی</a:t>
            </a:r>
            <a:r>
              <a:rPr lang="fa-IR" dirty="0">
                <a:latin typeface="B Nazanin"/>
              </a:rPr>
              <a:t> که اسکن نشده </a:t>
            </a:r>
            <a:r>
              <a:rPr lang="fa-IR" dirty="0" err="1">
                <a:latin typeface="B Nazanin"/>
              </a:rPr>
              <a:t>اند</a:t>
            </a:r>
            <a:r>
              <a:rPr lang="fa-IR" dirty="0">
                <a:latin typeface="B Nazanin"/>
              </a:rPr>
              <a:t>، بایستی به دلایل زیر خلاصه های تهیه شده اسکن </a:t>
            </a:r>
            <a:r>
              <a:rPr lang="fa-IR" dirty="0" smtClean="0">
                <a:latin typeface="B Nazanin"/>
              </a:rPr>
              <a:t>و </a:t>
            </a:r>
            <a:r>
              <a:rPr lang="fa-IR" dirty="0" err="1" smtClean="0">
                <a:latin typeface="B Nazanin"/>
              </a:rPr>
              <a:t>درکامپیوتر</a:t>
            </a:r>
            <a:r>
              <a:rPr lang="fa-IR" dirty="0" smtClean="0">
                <a:latin typeface="B Nazanin"/>
              </a:rPr>
              <a:t> ذخیره گردد</a:t>
            </a:r>
            <a:r>
              <a:rPr lang="fa-IR" dirty="0">
                <a:latin typeface="B Nazanin"/>
              </a:rPr>
              <a:t>.</a:t>
            </a:r>
          </a:p>
          <a:p>
            <a:pPr algn="justLow">
              <a:buFont typeface="Wingdings" pitchFamily="2" charset="2"/>
              <a:buChar char="ü"/>
            </a:pPr>
            <a:r>
              <a:rPr lang="fa-IR" b="1" dirty="0" err="1" smtClean="0">
                <a:solidFill>
                  <a:srgbClr val="FF0000"/>
                </a:solidFill>
                <a:latin typeface="B Nazanin"/>
              </a:rPr>
              <a:t>تاٌکید</a:t>
            </a:r>
            <a:r>
              <a:rPr lang="fa-IR" b="1" dirty="0" smtClean="0">
                <a:solidFill>
                  <a:srgbClr val="FF0000"/>
                </a:solidFill>
                <a:latin typeface="B Nazanin"/>
              </a:rPr>
              <a:t> </a:t>
            </a:r>
            <a:r>
              <a:rPr lang="fa-IR" b="1" dirty="0">
                <a:solidFill>
                  <a:srgbClr val="FF0000"/>
                </a:solidFill>
                <a:latin typeface="B Nazanin"/>
              </a:rPr>
              <a:t>بر ثبت کامپیوتری </a:t>
            </a:r>
            <a:r>
              <a:rPr lang="fa-IR" dirty="0">
                <a:latin typeface="B Nazanin"/>
              </a:rPr>
              <a:t>خلاصه های تهیه شده </a:t>
            </a:r>
            <a:r>
              <a:rPr lang="fa-IR" dirty="0" err="1">
                <a:latin typeface="B Nazanin"/>
              </a:rPr>
              <a:t>درمجوزهای</a:t>
            </a:r>
            <a:r>
              <a:rPr lang="fa-IR" dirty="0">
                <a:latin typeface="B Nazanin"/>
              </a:rPr>
              <a:t> قانونی.</a:t>
            </a:r>
          </a:p>
          <a:p>
            <a:pPr algn="justLow">
              <a:buFont typeface="Wingdings" pitchFamily="2" charset="2"/>
              <a:buChar char="ü"/>
            </a:pPr>
            <a:r>
              <a:rPr lang="fa-IR" dirty="0" smtClean="0">
                <a:latin typeface="B Nazanin"/>
              </a:rPr>
              <a:t>مشخص </a:t>
            </a:r>
            <a:r>
              <a:rPr lang="fa-IR" dirty="0">
                <a:latin typeface="B Nazanin"/>
              </a:rPr>
              <a:t>نبودن مدت زمان نگهداری خلاصه های تهیه شده </a:t>
            </a:r>
            <a:r>
              <a:rPr lang="fa-IR" b="1" dirty="0" err="1">
                <a:solidFill>
                  <a:srgbClr val="FF0000"/>
                </a:solidFill>
                <a:latin typeface="B Nazanin"/>
              </a:rPr>
              <a:t>وامکان</a:t>
            </a:r>
            <a:r>
              <a:rPr lang="fa-IR" b="1" dirty="0">
                <a:solidFill>
                  <a:srgbClr val="FF0000"/>
                </a:solidFill>
                <a:latin typeface="B Nazanin"/>
              </a:rPr>
              <a:t> </a:t>
            </a:r>
            <a:r>
              <a:rPr lang="fa-IR" b="1" dirty="0" err="1">
                <a:solidFill>
                  <a:srgbClr val="FF0000"/>
                </a:solidFill>
                <a:latin typeface="B Nazanin"/>
              </a:rPr>
              <a:t>ازبین</a:t>
            </a:r>
            <a:r>
              <a:rPr lang="fa-IR" b="1" dirty="0">
                <a:solidFill>
                  <a:srgbClr val="FF0000"/>
                </a:solidFill>
                <a:latin typeface="B Nazanin"/>
              </a:rPr>
              <a:t> رفتن خلاصه ها </a:t>
            </a:r>
            <a:r>
              <a:rPr lang="fa-IR" dirty="0">
                <a:latin typeface="B Nazanin"/>
              </a:rPr>
              <a:t>به دلیل عوامل </a:t>
            </a:r>
            <a:r>
              <a:rPr lang="fa-IR" dirty="0" smtClean="0">
                <a:latin typeface="B Nazanin"/>
              </a:rPr>
              <a:t>محیطی </a:t>
            </a:r>
            <a:r>
              <a:rPr lang="fa-IR" dirty="0" err="1" smtClean="0">
                <a:latin typeface="B Nazanin"/>
              </a:rPr>
              <a:t>درطولانی</a:t>
            </a:r>
            <a:r>
              <a:rPr lang="fa-IR" dirty="0" smtClean="0">
                <a:latin typeface="B Nazanin"/>
              </a:rPr>
              <a:t> </a:t>
            </a:r>
            <a:r>
              <a:rPr lang="fa-IR" dirty="0">
                <a:latin typeface="B Nazanin"/>
              </a:rPr>
              <a:t>مدت</a:t>
            </a:r>
            <a:r>
              <a:rPr lang="fa-IR" dirty="0" smtClean="0">
                <a:latin typeface="B Nazanin"/>
              </a:rPr>
              <a:t>.</a:t>
            </a:r>
          </a:p>
          <a:p>
            <a:pPr algn="justLow">
              <a:buFont typeface="Wingdings" pitchFamily="2" charset="2"/>
              <a:buChar char="ü"/>
            </a:pPr>
            <a:r>
              <a:rPr lang="fa-IR" b="1" dirty="0" smtClean="0">
                <a:solidFill>
                  <a:srgbClr val="FF0000"/>
                </a:solidFill>
                <a:latin typeface="B Nazanin"/>
              </a:rPr>
              <a:t>تسهیل </a:t>
            </a:r>
            <a:r>
              <a:rPr lang="fa-IR" b="1" dirty="0" err="1">
                <a:solidFill>
                  <a:srgbClr val="FF0000"/>
                </a:solidFill>
                <a:latin typeface="B Nazanin"/>
              </a:rPr>
              <a:t>درامحاء</a:t>
            </a:r>
            <a:r>
              <a:rPr lang="fa-IR" b="1" dirty="0">
                <a:solidFill>
                  <a:srgbClr val="FF0000"/>
                </a:solidFill>
                <a:latin typeface="B Nazanin"/>
              </a:rPr>
              <a:t> خلاصه های </a:t>
            </a:r>
            <a:r>
              <a:rPr lang="fa-IR" dirty="0">
                <a:latin typeface="B Nazanin"/>
              </a:rPr>
              <a:t>تهیه شده پس </a:t>
            </a:r>
            <a:r>
              <a:rPr lang="fa-IR" dirty="0" err="1">
                <a:latin typeface="B Nazanin"/>
              </a:rPr>
              <a:t>ازمشخص</a:t>
            </a:r>
            <a:r>
              <a:rPr lang="fa-IR" dirty="0">
                <a:latin typeface="B Nazanin"/>
              </a:rPr>
              <a:t> شدن مدت زمان نگهداری قانونی آنها </a:t>
            </a:r>
            <a:r>
              <a:rPr lang="fa-IR" dirty="0" smtClean="0">
                <a:latin typeface="B Nazanin"/>
              </a:rPr>
              <a:t>) به </a:t>
            </a:r>
            <a:r>
              <a:rPr lang="fa-IR" dirty="0">
                <a:latin typeface="B Nazanin"/>
              </a:rPr>
              <a:t>دلیل اینکه پیش </a:t>
            </a:r>
            <a:r>
              <a:rPr lang="fa-IR" dirty="0" smtClean="0">
                <a:latin typeface="B Nazanin"/>
              </a:rPr>
              <a:t>بینی می </a:t>
            </a:r>
            <a:r>
              <a:rPr lang="fa-IR" dirty="0">
                <a:latin typeface="B Nazanin"/>
              </a:rPr>
              <a:t>گردد درصورت </a:t>
            </a:r>
            <a:r>
              <a:rPr lang="fa-IR" dirty="0" smtClean="0">
                <a:latin typeface="B Nazanin"/>
              </a:rPr>
              <a:t>صدور مجوز امحاء برای </a:t>
            </a:r>
            <a:r>
              <a:rPr lang="fa-IR" dirty="0">
                <a:latin typeface="B Nazanin"/>
              </a:rPr>
              <a:t>خلاصه های تهیه شده، مسلماً </a:t>
            </a:r>
            <a:r>
              <a:rPr lang="fa-IR" dirty="0" smtClean="0">
                <a:latin typeface="B Nazanin"/>
              </a:rPr>
              <a:t>بر اسکن و ثبت </a:t>
            </a:r>
            <a:r>
              <a:rPr lang="fa-IR" dirty="0">
                <a:latin typeface="B Nazanin"/>
              </a:rPr>
              <a:t>کامپیوتری آنها </a:t>
            </a:r>
            <a:r>
              <a:rPr lang="fa-IR" dirty="0" err="1" smtClean="0">
                <a:latin typeface="B Nazanin"/>
              </a:rPr>
              <a:t>تاٌکید</a:t>
            </a:r>
            <a:r>
              <a:rPr lang="fa-IR" dirty="0" smtClean="0">
                <a:latin typeface="B Nazanin"/>
              </a:rPr>
              <a:t> می گردد.</a:t>
            </a:r>
            <a:endParaRPr lang="fa-IR" dirty="0">
              <a:latin typeface="B Nazanin"/>
            </a:endParaRPr>
          </a:p>
        </p:txBody>
      </p:sp>
      <p:sp>
        <p:nvSpPr>
          <p:cNvPr id="3" name="Title 2"/>
          <p:cNvSpPr>
            <a:spLocks noGrp="1"/>
          </p:cNvSpPr>
          <p:nvPr>
            <p:ph type="title"/>
          </p:nvPr>
        </p:nvSpPr>
        <p:spPr>
          <a:xfrm>
            <a:off x="467544" y="188640"/>
            <a:ext cx="8229600" cy="1143000"/>
          </a:xfrm>
        </p:spPr>
        <p:txBody>
          <a:bodyPr>
            <a:normAutofit fontScale="90000"/>
          </a:bodyPr>
          <a:lstStyle/>
          <a:p>
            <a:pPr algn="r"/>
            <a:r>
              <a:rPr lang="fa-IR" sz="3100" dirty="0" smtClean="0"/>
              <a:t>اسکن </a:t>
            </a:r>
            <a:r>
              <a:rPr lang="fa-IR" sz="3100" dirty="0"/>
              <a:t>فرمهای استخراج شده </a:t>
            </a:r>
            <a:r>
              <a:rPr lang="fa-IR" sz="3100" dirty="0" err="1"/>
              <a:t>ازپرونده</a:t>
            </a:r>
            <a:r>
              <a:rPr lang="fa-IR" sz="3100" dirty="0"/>
              <a:t> های بستری </a:t>
            </a:r>
            <a:r>
              <a:rPr lang="fa-IR" sz="3100" dirty="0" smtClean="0"/>
              <a:t>(</a:t>
            </a:r>
            <a:r>
              <a:rPr lang="fa-IR" sz="3100" dirty="0" err="1" smtClean="0"/>
              <a:t>غیرامحایی</a:t>
            </a:r>
            <a:r>
              <a:rPr lang="fa-IR" sz="3100" dirty="0" smtClean="0"/>
              <a:t>)</a:t>
            </a:r>
            <a:r>
              <a:rPr lang="fa-IR" sz="3600" dirty="0"/>
              <a:t/>
            </a:r>
            <a:br>
              <a:rPr lang="fa-IR" sz="3600" dirty="0"/>
            </a:br>
            <a:endParaRPr lang="fa-IR" dirty="0"/>
          </a:p>
        </p:txBody>
      </p:sp>
    </p:spTree>
    <p:extLst>
      <p:ext uri="{BB962C8B-B14F-4D97-AF65-F5344CB8AC3E}">
        <p14:creationId xmlns:p14="http://schemas.microsoft.com/office/powerpoint/2010/main" val="18033023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fontScale="70000" lnSpcReduction="20000"/>
          </a:bodyPr>
          <a:lstStyle/>
          <a:p>
            <a:pPr marL="109728" indent="0" algn="justLow">
              <a:buNone/>
            </a:pPr>
            <a:r>
              <a:rPr lang="fa-IR" dirty="0" smtClean="0"/>
              <a:t>ازجم</a:t>
            </a:r>
            <a:r>
              <a:rPr lang="fa-IR" dirty="0" smtClean="0">
                <a:latin typeface="B Nazanin"/>
              </a:rPr>
              <a:t>له مزایای تهیه اسکن شامل:</a:t>
            </a:r>
          </a:p>
          <a:p>
            <a:pPr marL="624078" indent="-514350" algn="justLow">
              <a:buFont typeface="+mj-lt"/>
              <a:buAutoNum type="arabicParenR"/>
            </a:pPr>
            <a:r>
              <a:rPr lang="fa-IR" sz="3100" dirty="0" smtClean="0">
                <a:latin typeface="B Nazanin"/>
              </a:rPr>
              <a:t>تسهیل در بازیابی و دسترسی به </a:t>
            </a:r>
            <a:r>
              <a:rPr lang="fa-IR" sz="3100" dirty="0" err="1" smtClean="0">
                <a:latin typeface="B Nazanin"/>
              </a:rPr>
              <a:t>مدارك</a:t>
            </a:r>
            <a:r>
              <a:rPr lang="fa-IR" sz="3100" dirty="0" smtClean="0">
                <a:latin typeface="B Nazanin"/>
              </a:rPr>
              <a:t> (پاسخگویی سریعتر به مراجعین)</a:t>
            </a:r>
          </a:p>
          <a:p>
            <a:pPr marL="624078" indent="-514350" algn="justLow">
              <a:buFont typeface="+mj-lt"/>
              <a:buAutoNum type="arabicParenR"/>
            </a:pPr>
            <a:r>
              <a:rPr lang="fa-IR" sz="3100" dirty="0" smtClean="0">
                <a:latin typeface="B Nazanin"/>
              </a:rPr>
              <a:t>صرفه جویی در وقت پرسنل و تجهیزات بایگانی</a:t>
            </a:r>
          </a:p>
          <a:p>
            <a:pPr marL="624078" indent="-514350" algn="justLow">
              <a:buFont typeface="+mj-lt"/>
              <a:buAutoNum type="arabicParenR"/>
            </a:pPr>
            <a:r>
              <a:rPr lang="fa-IR" sz="3100" dirty="0" smtClean="0">
                <a:latin typeface="B Nazanin"/>
              </a:rPr>
              <a:t>عدم خروج پرونده از مدارک پزشکی</a:t>
            </a:r>
          </a:p>
          <a:p>
            <a:pPr marL="624078" indent="-514350" algn="justLow">
              <a:buFont typeface="+mj-lt"/>
              <a:buAutoNum type="arabicParenR"/>
            </a:pPr>
            <a:r>
              <a:rPr lang="fa-IR" sz="3100" dirty="0" smtClean="0">
                <a:latin typeface="B Nazanin"/>
              </a:rPr>
              <a:t>امکان دسترسی همزمان چند نفر به پرونده(به اشتراک گذاشتن پرونده)</a:t>
            </a:r>
          </a:p>
          <a:p>
            <a:pPr marL="624078" indent="-514350" algn="justLow">
              <a:buFont typeface="+mj-lt"/>
              <a:buAutoNum type="arabicParenR"/>
            </a:pPr>
            <a:r>
              <a:rPr lang="fa-IR" sz="3100" dirty="0" smtClean="0">
                <a:latin typeface="B Nazanin"/>
              </a:rPr>
              <a:t>بهبود </a:t>
            </a:r>
            <a:r>
              <a:rPr lang="fa-IR" sz="3100" dirty="0" err="1" smtClean="0">
                <a:latin typeface="B Nazanin"/>
              </a:rPr>
              <a:t>محرمانگی</a:t>
            </a:r>
            <a:r>
              <a:rPr lang="fa-IR" sz="3100" dirty="0" smtClean="0">
                <a:latin typeface="B Nazanin"/>
              </a:rPr>
              <a:t> اطلاعات بیماران</a:t>
            </a:r>
          </a:p>
          <a:p>
            <a:pPr marL="624078" indent="-514350" algn="justLow">
              <a:buFont typeface="+mj-lt"/>
              <a:buAutoNum type="arabicParenR"/>
            </a:pPr>
            <a:r>
              <a:rPr lang="fa-IR" sz="3100" dirty="0" smtClean="0">
                <a:latin typeface="B Nazanin"/>
              </a:rPr>
              <a:t>حفاظت از پرونده کاغذی (به دلیل عدم مراجعه مستقیم به پرونده </a:t>
            </a:r>
            <a:r>
              <a:rPr lang="fa-IR" sz="3100" dirty="0" err="1" smtClean="0">
                <a:latin typeface="B Nazanin"/>
              </a:rPr>
              <a:t>درهنگام</a:t>
            </a:r>
            <a:r>
              <a:rPr lang="fa-IR" sz="3100" dirty="0" smtClean="0">
                <a:latin typeface="B Nazanin"/>
              </a:rPr>
              <a:t> نیاز)</a:t>
            </a:r>
          </a:p>
          <a:p>
            <a:pPr marL="624078" indent="-514350" algn="justLow">
              <a:buFont typeface="+mj-lt"/>
              <a:buAutoNum type="arabicParenR"/>
            </a:pPr>
            <a:r>
              <a:rPr lang="fa-IR" sz="3100" dirty="0" smtClean="0">
                <a:latin typeface="B Nazanin"/>
              </a:rPr>
              <a:t>امکان تهیه نسخه پشتیبان </a:t>
            </a:r>
            <a:r>
              <a:rPr lang="fa-IR" sz="3100" dirty="0" err="1" smtClean="0">
                <a:latin typeface="B Nazanin"/>
              </a:rPr>
              <a:t>ازپرونده</a:t>
            </a:r>
            <a:r>
              <a:rPr lang="fa-IR" sz="3100" dirty="0" smtClean="0">
                <a:latin typeface="B Nazanin"/>
              </a:rPr>
              <a:t> ها و در نتیجه بهبود امنیت آنها</a:t>
            </a:r>
          </a:p>
          <a:p>
            <a:pPr marL="624078" indent="-514350" algn="justLow">
              <a:buFont typeface="+mj-lt"/>
              <a:buAutoNum type="arabicParenR"/>
            </a:pPr>
            <a:r>
              <a:rPr lang="fa-IR" sz="3100" dirty="0" smtClean="0">
                <a:latin typeface="B Nazanin"/>
              </a:rPr>
              <a:t>مکان پاسخگویی بیمارستان </a:t>
            </a:r>
            <a:r>
              <a:rPr lang="fa-IR" sz="3100" dirty="0" err="1" smtClean="0">
                <a:latin typeface="B Nazanin"/>
              </a:rPr>
              <a:t>درمواقعی</a:t>
            </a:r>
            <a:r>
              <a:rPr lang="fa-IR" sz="3100" dirty="0" smtClean="0">
                <a:latin typeface="B Nazanin"/>
              </a:rPr>
              <a:t> که به دلیل عوامل محیطی پرونده های کاغذی دچار آسیب شده باشند.</a:t>
            </a:r>
          </a:p>
          <a:p>
            <a:pPr marL="624078" indent="-514350" algn="justLow">
              <a:buFont typeface="+mj-lt"/>
              <a:buAutoNum type="arabicParenR"/>
            </a:pPr>
            <a:r>
              <a:rPr lang="fa-IR" sz="3100" dirty="0" smtClean="0">
                <a:latin typeface="B Nazanin"/>
              </a:rPr>
              <a:t>تسهیل امور در زمان امحاء خلاصه های تهیه شده</a:t>
            </a:r>
          </a:p>
          <a:p>
            <a:pPr marL="624078" indent="-514350" algn="justLow">
              <a:buFont typeface="+mj-lt"/>
              <a:buAutoNum type="arabicParenR"/>
            </a:pPr>
            <a:r>
              <a:rPr lang="fa-IR" sz="3100" dirty="0" smtClean="0">
                <a:latin typeface="B Nazanin"/>
              </a:rPr>
              <a:t>ایجاد محیط کاری بهتر و افزایش رضایت شغلی کارکنان بخش </a:t>
            </a:r>
            <a:r>
              <a:rPr lang="fa-IR" sz="3100" dirty="0" err="1" smtClean="0">
                <a:latin typeface="B Nazanin"/>
              </a:rPr>
              <a:t>مدارك</a:t>
            </a:r>
            <a:r>
              <a:rPr lang="fa-IR" sz="3100" dirty="0" smtClean="0">
                <a:latin typeface="B Nazanin"/>
              </a:rPr>
              <a:t> پزشکی</a:t>
            </a:r>
          </a:p>
          <a:p>
            <a:pPr marL="624078" indent="-514350" algn="justLow">
              <a:buFont typeface="+mj-lt"/>
              <a:buAutoNum type="arabicParenR"/>
            </a:pPr>
            <a:r>
              <a:rPr lang="fa-IR" sz="3100" dirty="0">
                <a:latin typeface="B Nazanin"/>
              </a:rPr>
              <a:t>امکان تهیه گزارشات مختلف برای اهداف پژوهشی، آماری و ....</a:t>
            </a:r>
            <a:endParaRPr lang="fa-IR" sz="3100" dirty="0" smtClean="0">
              <a:latin typeface="B Nazanin"/>
            </a:endParaRPr>
          </a:p>
          <a:p>
            <a:endParaRPr lang="fa-IR" sz="2800" b="1" dirty="0" smtClean="0"/>
          </a:p>
          <a:p>
            <a:pPr marL="624078" indent="-514350">
              <a:buFont typeface="+mj-lt"/>
              <a:buAutoNum type="arabicParenR"/>
            </a:pPr>
            <a:endParaRPr lang="fa-IR" dirty="0"/>
          </a:p>
        </p:txBody>
      </p:sp>
      <p:sp>
        <p:nvSpPr>
          <p:cNvPr id="3" name="Title 2"/>
          <p:cNvSpPr>
            <a:spLocks noGrp="1"/>
          </p:cNvSpPr>
          <p:nvPr>
            <p:ph type="title"/>
          </p:nvPr>
        </p:nvSpPr>
        <p:spPr/>
        <p:txBody>
          <a:bodyPr>
            <a:normAutofit fontScale="90000"/>
          </a:bodyPr>
          <a:lstStyle/>
          <a:p>
            <a:pPr algn="r"/>
            <a:r>
              <a:rPr lang="fa-IR" sz="3100" dirty="0"/>
              <a:t>- مزایای فراوانی که استفاده </a:t>
            </a:r>
            <a:r>
              <a:rPr lang="fa-IR" sz="3100" dirty="0" err="1"/>
              <a:t>ازفناوری</a:t>
            </a:r>
            <a:r>
              <a:rPr lang="fa-IR" sz="3100" dirty="0"/>
              <a:t> های جدید جهت ذخیره </a:t>
            </a:r>
            <a:r>
              <a:rPr lang="fa-IR" sz="3100" dirty="0" err="1"/>
              <a:t>وبازیابی</a:t>
            </a:r>
            <a:r>
              <a:rPr lang="fa-IR" sz="3100" dirty="0"/>
              <a:t> اطلاعات به همراه دارد .</a:t>
            </a:r>
            <a:br>
              <a:rPr lang="fa-IR" sz="3100" dirty="0"/>
            </a:br>
            <a:endParaRPr lang="fa-IR" dirty="0"/>
          </a:p>
        </p:txBody>
      </p:sp>
    </p:spTree>
    <p:extLst>
      <p:ext uri="{BB962C8B-B14F-4D97-AF65-F5344CB8AC3E}">
        <p14:creationId xmlns:p14="http://schemas.microsoft.com/office/powerpoint/2010/main" val="367110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b="1" dirty="0" smtClean="0">
                <a:cs typeface="B Nazanin" pitchFamily="2" charset="-78"/>
              </a:rPr>
              <a:t>توکلی نیز در پژوهشی تحت عنوان "بررسی فرآیند نگهداری و امحای مدارک پزشکی و تدوین دستورالعملهای مربوطه در بیمارستانهای شهر اصفهان " نتیجه گیری کرده :</a:t>
            </a:r>
          </a:p>
          <a:p>
            <a:pPr algn="justLow"/>
            <a:endParaRPr lang="fa-IR" b="1" dirty="0" smtClean="0">
              <a:cs typeface="B Nazanin" pitchFamily="2" charset="-78"/>
            </a:endParaRPr>
          </a:p>
          <a:p>
            <a:pPr algn="justLow"/>
            <a:r>
              <a:rPr lang="fa-IR" b="1" dirty="0" smtClean="0">
                <a:cs typeface="B Nazanin" pitchFamily="2" charset="-78"/>
              </a:rPr>
              <a:t>صرف هزینه، زمان و پرسنل جهت حفظ و نگهداری مدارک پزشکی، اشغال فضا به دلیل وجود پرونده های بسیار قدیمی و نبودن دستورالعمل جهت امحا آنها و کمبود فضا برای نگهداری پرونده های فعال که هنوز مدت زمان لازم را برای انتقال یا امحا سپری نکرده اند، از جمله مشکلات موجود در کشور ما در رابطه با موضوع نگهداری مدارک پزشکی است(17).</a:t>
            </a:r>
            <a:endParaRPr lang="en-US" b="1" dirty="0" smtClean="0">
              <a:cs typeface="B Nazanin" pitchFamily="2" charset="-78"/>
            </a:endParaRP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lgn="justLow">
              <a:buNone/>
            </a:pPr>
            <a:r>
              <a:rPr lang="fa-IR" dirty="0" smtClean="0">
                <a:latin typeface="B Nazanin"/>
              </a:rPr>
              <a:t>1- برای </a:t>
            </a:r>
            <a:r>
              <a:rPr lang="fa-IR" dirty="0">
                <a:latin typeface="B Nazanin"/>
              </a:rPr>
              <a:t>تمام پرونده </a:t>
            </a:r>
            <a:r>
              <a:rPr lang="fa-IR" dirty="0" err="1">
                <a:latin typeface="B Nazanin"/>
              </a:rPr>
              <a:t>هایی</a:t>
            </a:r>
            <a:r>
              <a:rPr lang="fa-IR" dirty="0">
                <a:latin typeface="B Nazanin"/>
              </a:rPr>
              <a:t> که اسکن می گردند پیش از اسکن، بانک اطلاعاتی با قابلیت جستجو و حاوی </a:t>
            </a:r>
            <a:r>
              <a:rPr lang="fa-IR" dirty="0" err="1">
                <a:latin typeface="B Nazanin"/>
              </a:rPr>
              <a:t>فیلدهای</a:t>
            </a:r>
            <a:r>
              <a:rPr lang="fa-IR" dirty="0">
                <a:latin typeface="B Nazanin"/>
              </a:rPr>
              <a:t> زیر </a:t>
            </a:r>
            <a:r>
              <a:rPr lang="fa-IR" dirty="0" smtClean="0">
                <a:latin typeface="B Nazanin"/>
              </a:rPr>
              <a:t>تهیه گردد </a:t>
            </a:r>
            <a:r>
              <a:rPr lang="fa-IR" dirty="0">
                <a:latin typeface="B Nazanin"/>
              </a:rPr>
              <a:t>:</a:t>
            </a:r>
          </a:p>
          <a:p>
            <a:pPr marL="109728" indent="0" algn="justLow">
              <a:buNone/>
            </a:pPr>
            <a:r>
              <a:rPr lang="fa-IR" b="1" dirty="0" smtClean="0">
                <a:latin typeface="B Nazanin"/>
              </a:rPr>
              <a:t>        نام </a:t>
            </a:r>
            <a:r>
              <a:rPr lang="fa-IR" b="1" dirty="0" err="1">
                <a:latin typeface="B Nazanin"/>
              </a:rPr>
              <a:t>ونام</a:t>
            </a:r>
            <a:r>
              <a:rPr lang="fa-IR" b="1" dirty="0">
                <a:latin typeface="B Nazanin"/>
              </a:rPr>
              <a:t> خانوادگی بیمار</a:t>
            </a:r>
          </a:p>
          <a:p>
            <a:pPr marL="109728" indent="0" algn="justLow">
              <a:buNone/>
            </a:pPr>
            <a:r>
              <a:rPr lang="fa-IR" b="1" dirty="0" smtClean="0">
                <a:latin typeface="B Nazanin"/>
              </a:rPr>
              <a:t>        نام پدر</a:t>
            </a:r>
          </a:p>
          <a:p>
            <a:pPr marL="109728" indent="0" algn="justLow">
              <a:buNone/>
            </a:pPr>
            <a:r>
              <a:rPr lang="fa-IR" b="1" dirty="0">
                <a:latin typeface="B Nazanin"/>
              </a:rPr>
              <a:t> </a:t>
            </a:r>
            <a:r>
              <a:rPr lang="fa-IR" b="1" dirty="0" smtClean="0">
                <a:latin typeface="B Nazanin"/>
              </a:rPr>
              <a:t>       شماره </a:t>
            </a:r>
            <a:r>
              <a:rPr lang="fa-IR" b="1" dirty="0">
                <a:latin typeface="B Nazanin"/>
              </a:rPr>
              <a:t>پرونده</a:t>
            </a:r>
          </a:p>
          <a:p>
            <a:pPr marL="109728" indent="0" algn="justLow">
              <a:buNone/>
            </a:pPr>
            <a:r>
              <a:rPr lang="fa-IR" b="1" dirty="0" smtClean="0">
                <a:latin typeface="B Nazanin"/>
              </a:rPr>
              <a:t>        </a:t>
            </a:r>
            <a:r>
              <a:rPr lang="fa-IR" b="1" dirty="0" err="1" smtClean="0">
                <a:latin typeface="B Nazanin"/>
              </a:rPr>
              <a:t>کدملی</a:t>
            </a:r>
            <a:endParaRPr lang="fa-IR" b="1" dirty="0">
              <a:latin typeface="B Nazanin"/>
            </a:endParaRPr>
          </a:p>
          <a:p>
            <a:pPr marL="109728" indent="0" algn="justLow">
              <a:buNone/>
            </a:pPr>
            <a:r>
              <a:rPr lang="fa-IR" b="1" dirty="0" smtClean="0">
                <a:latin typeface="B Nazanin"/>
              </a:rPr>
              <a:t>        تاریخ </a:t>
            </a:r>
            <a:r>
              <a:rPr lang="fa-IR" b="1" dirty="0">
                <a:latin typeface="B Nazanin"/>
              </a:rPr>
              <a:t>تولد</a:t>
            </a:r>
          </a:p>
          <a:p>
            <a:pPr marL="109728" indent="0" algn="justLow">
              <a:buNone/>
            </a:pPr>
            <a:r>
              <a:rPr lang="fa-IR" b="1" dirty="0" smtClean="0">
                <a:latin typeface="B Nazanin"/>
              </a:rPr>
              <a:t>        سال </a:t>
            </a:r>
            <a:r>
              <a:rPr lang="fa-IR" b="1" dirty="0">
                <a:latin typeface="B Nazanin"/>
              </a:rPr>
              <a:t>اولین پذیرش</a:t>
            </a:r>
          </a:p>
          <a:p>
            <a:pPr marL="109728" indent="0" algn="justLow">
              <a:buNone/>
            </a:pPr>
            <a:r>
              <a:rPr lang="fa-IR" b="1" dirty="0" smtClean="0">
                <a:latin typeface="B Nazanin"/>
              </a:rPr>
              <a:t>        تعداد </a:t>
            </a:r>
            <a:r>
              <a:rPr lang="fa-IR" b="1" dirty="0">
                <a:latin typeface="B Nazanin"/>
              </a:rPr>
              <a:t>دفعات بستری</a:t>
            </a:r>
          </a:p>
          <a:p>
            <a:pPr marL="109728" indent="0" algn="justLow">
              <a:buNone/>
            </a:pPr>
            <a:r>
              <a:rPr lang="fa-IR" dirty="0" smtClean="0">
                <a:latin typeface="B Nazanin"/>
              </a:rPr>
              <a:t>2- تمام </a:t>
            </a:r>
            <a:r>
              <a:rPr lang="fa-IR" dirty="0">
                <a:latin typeface="B Nazanin"/>
              </a:rPr>
              <a:t>فرمهای پرونده </a:t>
            </a:r>
            <a:r>
              <a:rPr lang="fa-IR" dirty="0" err="1">
                <a:latin typeface="B Nazanin"/>
              </a:rPr>
              <a:t>بیماردرقالب</a:t>
            </a:r>
            <a:r>
              <a:rPr lang="fa-IR" dirty="0">
                <a:latin typeface="B Nazanin"/>
              </a:rPr>
              <a:t> یک فایل اسکن </a:t>
            </a:r>
            <a:r>
              <a:rPr lang="fa-IR" dirty="0" err="1">
                <a:latin typeface="B Nazanin"/>
              </a:rPr>
              <a:t>وذخیره</a:t>
            </a:r>
            <a:r>
              <a:rPr lang="fa-IR" dirty="0">
                <a:latin typeface="B Nazanin"/>
              </a:rPr>
              <a:t> گردد.</a:t>
            </a:r>
          </a:p>
          <a:p>
            <a:pPr marL="109728" indent="0" algn="justLow">
              <a:buNone/>
            </a:pPr>
            <a:r>
              <a:rPr lang="fa-IR" dirty="0" smtClean="0">
                <a:latin typeface="B Nazanin"/>
              </a:rPr>
              <a:t>3- درصورتیکه </a:t>
            </a:r>
            <a:r>
              <a:rPr lang="fa-IR" dirty="0" err="1">
                <a:latin typeface="B Nazanin"/>
              </a:rPr>
              <a:t>بیمارمراجعات</a:t>
            </a:r>
            <a:r>
              <a:rPr lang="fa-IR" dirty="0">
                <a:latin typeface="B Nazanin"/>
              </a:rPr>
              <a:t> متعدد داشته باشد، تمام سوابق او </a:t>
            </a:r>
            <a:r>
              <a:rPr lang="fa-IR" dirty="0" err="1">
                <a:latin typeface="B Nazanin"/>
              </a:rPr>
              <a:t>درقالب</a:t>
            </a:r>
            <a:r>
              <a:rPr lang="fa-IR" dirty="0">
                <a:latin typeface="B Nazanin"/>
              </a:rPr>
              <a:t> یک فایل اسکن </a:t>
            </a:r>
            <a:r>
              <a:rPr lang="fa-IR" dirty="0" err="1">
                <a:latin typeface="B Nazanin"/>
              </a:rPr>
              <a:t>وذخیره</a:t>
            </a:r>
            <a:r>
              <a:rPr lang="fa-IR" dirty="0">
                <a:latin typeface="B Nazanin"/>
              </a:rPr>
              <a:t> می گردد.</a:t>
            </a:r>
          </a:p>
          <a:p>
            <a:pPr marL="109728" indent="0" algn="justLow">
              <a:buNone/>
            </a:pPr>
            <a:r>
              <a:rPr lang="fa-IR" dirty="0" smtClean="0">
                <a:latin typeface="B Nazanin"/>
              </a:rPr>
              <a:t>4- برنامه </a:t>
            </a:r>
            <a:r>
              <a:rPr lang="fa-IR" dirty="0">
                <a:latin typeface="B Nazanin"/>
              </a:rPr>
              <a:t>اسکن باید قابلیت تهیه </a:t>
            </a:r>
            <a:r>
              <a:rPr lang="fa-IR" dirty="0" err="1">
                <a:latin typeface="B Nazanin"/>
              </a:rPr>
              <a:t>پرینت</a:t>
            </a:r>
            <a:r>
              <a:rPr lang="fa-IR" dirty="0">
                <a:latin typeface="B Nazanin"/>
              </a:rPr>
              <a:t> </a:t>
            </a:r>
            <a:r>
              <a:rPr lang="fa-IR" dirty="0" err="1">
                <a:latin typeface="B Nazanin"/>
              </a:rPr>
              <a:t>ازهرکدام</a:t>
            </a:r>
            <a:r>
              <a:rPr lang="fa-IR" dirty="0">
                <a:latin typeface="B Nazanin"/>
              </a:rPr>
              <a:t> </a:t>
            </a:r>
            <a:r>
              <a:rPr lang="fa-IR" dirty="0" err="1">
                <a:latin typeface="B Nazanin"/>
              </a:rPr>
              <a:t>ازفرمها</a:t>
            </a:r>
            <a:r>
              <a:rPr lang="fa-IR" dirty="0">
                <a:latin typeface="B Nazanin"/>
              </a:rPr>
              <a:t> </a:t>
            </a:r>
            <a:r>
              <a:rPr lang="fa-IR" dirty="0" err="1">
                <a:latin typeface="B Nazanin"/>
              </a:rPr>
              <a:t>بصورت</a:t>
            </a:r>
            <a:r>
              <a:rPr lang="fa-IR" dirty="0">
                <a:latin typeface="B Nazanin"/>
              </a:rPr>
              <a:t> انتخابی </a:t>
            </a:r>
            <a:r>
              <a:rPr lang="fa-IR" dirty="0" smtClean="0">
                <a:latin typeface="B Nazanin"/>
              </a:rPr>
              <a:t>را داشته </a:t>
            </a:r>
            <a:r>
              <a:rPr lang="fa-IR" dirty="0">
                <a:latin typeface="B Nazanin"/>
              </a:rPr>
              <a:t>باشد.</a:t>
            </a:r>
          </a:p>
          <a:p>
            <a:pPr marL="109728" indent="0" algn="justLow">
              <a:buNone/>
            </a:pPr>
            <a:r>
              <a:rPr lang="fa-IR" dirty="0" smtClean="0">
                <a:latin typeface="B Nazanin"/>
              </a:rPr>
              <a:t>5- </a:t>
            </a:r>
            <a:r>
              <a:rPr lang="fa-IR" dirty="0" err="1" smtClean="0">
                <a:latin typeface="B Nazanin"/>
              </a:rPr>
              <a:t>درطول</a:t>
            </a:r>
            <a:r>
              <a:rPr lang="fa-IR" dirty="0" smtClean="0">
                <a:latin typeface="B Nazanin"/>
              </a:rPr>
              <a:t> </a:t>
            </a:r>
            <a:r>
              <a:rPr lang="fa-IR" dirty="0">
                <a:latin typeface="B Nazanin"/>
              </a:rPr>
              <a:t>دوره اسکن </a:t>
            </a:r>
            <a:r>
              <a:rPr lang="fa-IR" dirty="0" smtClean="0">
                <a:latin typeface="B Nazanin"/>
              </a:rPr>
              <a:t>(جهت احتیاط) </a:t>
            </a:r>
            <a:r>
              <a:rPr lang="fa-IR" dirty="0">
                <a:latin typeface="B Nazanin"/>
              </a:rPr>
              <a:t>بایستی </a:t>
            </a:r>
            <a:r>
              <a:rPr lang="fa-IR" dirty="0" err="1">
                <a:latin typeface="B Nazanin"/>
              </a:rPr>
              <a:t>ازفایلها</a:t>
            </a:r>
            <a:r>
              <a:rPr lang="fa-IR" dirty="0">
                <a:latin typeface="B Nazanin"/>
              </a:rPr>
              <a:t> نسخه پشتیبان تهیه گردد. </a:t>
            </a:r>
            <a:r>
              <a:rPr lang="fa-IR" dirty="0" smtClean="0">
                <a:latin typeface="B Nazanin"/>
              </a:rPr>
              <a:t>و </a:t>
            </a:r>
            <a:r>
              <a:rPr lang="fa-IR" dirty="0" err="1" smtClean="0">
                <a:latin typeface="B Nazanin"/>
              </a:rPr>
              <a:t>درزمانی</a:t>
            </a:r>
            <a:r>
              <a:rPr lang="fa-IR" dirty="0" smtClean="0">
                <a:latin typeface="B Nazanin"/>
              </a:rPr>
              <a:t> </a:t>
            </a:r>
            <a:r>
              <a:rPr lang="fa-IR" dirty="0">
                <a:latin typeface="B Nazanin"/>
              </a:rPr>
              <a:t>که تمام پرونده ها </a:t>
            </a:r>
            <a:r>
              <a:rPr lang="fa-IR" dirty="0" smtClean="0">
                <a:latin typeface="B Nazanin"/>
              </a:rPr>
              <a:t>اسکن </a:t>
            </a:r>
            <a:r>
              <a:rPr lang="fa-IR" dirty="0" err="1" smtClean="0">
                <a:latin typeface="B Nazanin"/>
              </a:rPr>
              <a:t>گردید،بایستی</a:t>
            </a:r>
            <a:r>
              <a:rPr lang="fa-IR" dirty="0" smtClean="0">
                <a:latin typeface="B Nazanin"/>
              </a:rPr>
              <a:t> </a:t>
            </a:r>
            <a:r>
              <a:rPr lang="fa-IR" dirty="0">
                <a:latin typeface="B Nazanin"/>
              </a:rPr>
              <a:t>حداقل دو نسخه پشتیبان </a:t>
            </a:r>
            <a:r>
              <a:rPr lang="fa-IR" dirty="0" err="1">
                <a:latin typeface="B Nazanin"/>
              </a:rPr>
              <a:t>ازکل</a:t>
            </a:r>
            <a:r>
              <a:rPr lang="fa-IR" dirty="0">
                <a:latin typeface="B Nazanin"/>
              </a:rPr>
              <a:t> فایلها تهیه گردد و در شرایط مناسب فیزیکی و امنیتی نگهداری شود</a:t>
            </a:r>
          </a:p>
        </p:txBody>
      </p:sp>
      <p:sp>
        <p:nvSpPr>
          <p:cNvPr id="3" name="Title 2"/>
          <p:cNvSpPr>
            <a:spLocks noGrp="1"/>
          </p:cNvSpPr>
          <p:nvPr>
            <p:ph type="title"/>
          </p:nvPr>
        </p:nvSpPr>
        <p:spPr/>
        <p:txBody>
          <a:bodyPr/>
          <a:lstStyle/>
          <a:p>
            <a:pPr algn="r"/>
            <a:r>
              <a:rPr lang="fa-IR" dirty="0" smtClean="0"/>
              <a:t>شرایط و الزامات برنامه اسکن پرونده:</a:t>
            </a:r>
            <a:endParaRPr lang="fa-IR" dirty="0"/>
          </a:p>
        </p:txBody>
      </p:sp>
    </p:spTree>
    <p:extLst>
      <p:ext uri="{BB962C8B-B14F-4D97-AF65-F5344CB8AC3E}">
        <p14:creationId xmlns:p14="http://schemas.microsoft.com/office/powerpoint/2010/main" val="21106024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cap="all" dirty="0" smtClean="0">
                <a:latin typeface="B Nazanin"/>
              </a:rPr>
              <a:t>تمام سازمانهای تحت پوشش </a:t>
            </a:r>
            <a:r>
              <a:rPr lang="en-US" cap="all" dirty="0" err="1" smtClean="0">
                <a:latin typeface="B Nazanin"/>
              </a:rPr>
              <a:t>nhs</a:t>
            </a:r>
            <a:r>
              <a:rPr lang="en-US" cap="all" dirty="0" smtClean="0">
                <a:latin typeface="B Nazanin"/>
              </a:rPr>
              <a:t> </a:t>
            </a:r>
            <a:r>
              <a:rPr lang="fa-IR" cap="all" dirty="0" smtClean="0">
                <a:latin typeface="B Nazanin"/>
              </a:rPr>
              <a:t>باید</a:t>
            </a:r>
            <a:r>
              <a:rPr lang="fa-IR" dirty="0" smtClean="0">
                <a:latin typeface="B Nazanin"/>
              </a:rPr>
              <a:t> رویه هایی را برای انجام  ارزیابی مدارک در زمان مناسب و توسط پرسنل آموزش دیده تدوین کنند  . </a:t>
            </a:r>
          </a:p>
          <a:p>
            <a:pPr algn="justLow"/>
            <a:r>
              <a:rPr lang="fa-IR" dirty="0" smtClean="0">
                <a:latin typeface="B Nazanin"/>
              </a:rPr>
              <a:t>هدف این ارزیابی تضمین این است که  مدارک مورد بررسی قرار گیرند برای تعیین اینکه ایا آنها </a:t>
            </a:r>
            <a:r>
              <a:rPr lang="fa-IR" b="1" dirty="0" smtClean="0">
                <a:solidFill>
                  <a:srgbClr val="FF0000"/>
                </a:solidFill>
                <a:latin typeface="B Nazanin"/>
              </a:rPr>
              <a:t>ارزش نگهداری دائمی </a:t>
            </a:r>
            <a:r>
              <a:rPr lang="fa-IR" dirty="0" smtClean="0">
                <a:latin typeface="B Nazanin"/>
              </a:rPr>
              <a:t>یا ارزش نگهداری طولانی تر را دارند یا باید امحا شوند (24) . </a:t>
            </a:r>
          </a:p>
          <a:p>
            <a:pPr algn="justLow"/>
            <a:endParaRPr lang="fa-IR" dirty="0" smtClean="0">
              <a:latin typeface="B Nazanin"/>
            </a:endParaRPr>
          </a:p>
          <a:p>
            <a:pPr algn="justLow"/>
            <a:r>
              <a:rPr lang="fa-IR" dirty="0" smtClean="0">
                <a:latin typeface="B Nazanin"/>
              </a:rPr>
              <a:t>موسسات با توجه به شرایط و نیازهایشان مدارک را بعد از اتمام دوره حداقل نگهداری ارزیابی نموده و در مورد نگهداری همه یا قسمتی از آن به مدت طولانی تر  بصورت اختیاری، تصمیم میگیرند.</a:t>
            </a:r>
            <a:endParaRPr lang="en-US" dirty="0" smtClean="0">
              <a:latin typeface="B Nazanin"/>
            </a:endParaRPr>
          </a:p>
          <a:p>
            <a:endParaRPr lang="fa-IR" dirty="0"/>
          </a:p>
        </p:txBody>
      </p:sp>
      <p:sp>
        <p:nvSpPr>
          <p:cNvPr id="3" name="Title 2"/>
          <p:cNvSpPr>
            <a:spLocks noGrp="1"/>
          </p:cNvSpPr>
          <p:nvPr>
            <p:ph type="title"/>
          </p:nvPr>
        </p:nvSpPr>
        <p:spPr/>
        <p:txBody>
          <a:bodyPr>
            <a:normAutofit/>
          </a:bodyPr>
          <a:lstStyle/>
          <a:p>
            <a:pPr algn="r"/>
            <a:r>
              <a:rPr lang="fa-IR" sz="3200" dirty="0" smtClean="0"/>
              <a:t>ارزيابي مدارك قبل از امحا:</a:t>
            </a:r>
            <a:endParaRPr lang="fa-IR" sz="3200" dirty="0"/>
          </a:p>
        </p:txBody>
      </p:sp>
    </p:spTree>
    <p:extLst>
      <p:ext uri="{BB962C8B-B14F-4D97-AF65-F5344CB8AC3E}">
        <p14:creationId xmlns:p14="http://schemas.microsoft.com/office/powerpoint/2010/main" val="17779955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Low">
              <a:buFont typeface="Wingdings" pitchFamily="2" charset="2"/>
              <a:buChar char="ü"/>
            </a:pPr>
            <a:r>
              <a:rPr lang="fa-IR" b="1" dirty="0" smtClean="0">
                <a:latin typeface="B Nazanin"/>
              </a:rPr>
              <a:t>تشخیصهایی که بحث برانگیز، جدید یا کمیاب هستند</a:t>
            </a:r>
            <a:endParaRPr lang="en-US" b="1" dirty="0" smtClean="0">
              <a:latin typeface="B Nazanin"/>
            </a:endParaRPr>
          </a:p>
          <a:p>
            <a:pPr lvl="0" algn="justLow">
              <a:buFont typeface="Wingdings" pitchFamily="2" charset="2"/>
              <a:buChar char="ü"/>
            </a:pPr>
            <a:r>
              <a:rPr lang="fa-IR" b="1" dirty="0" smtClean="0">
                <a:latin typeface="B Nazanin"/>
              </a:rPr>
              <a:t>مداخلات تشخیصی یا درمانی که بحث برانگیز بوده یا ابتکاری و بدعت آمیز هستند</a:t>
            </a:r>
            <a:endParaRPr lang="en-US" b="1" dirty="0" smtClean="0">
              <a:latin typeface="B Nazanin"/>
            </a:endParaRPr>
          </a:p>
          <a:p>
            <a:pPr lvl="0" algn="justLow">
              <a:buFont typeface="Wingdings" pitchFamily="2" charset="2"/>
              <a:buChar char="ü"/>
            </a:pPr>
            <a:r>
              <a:rPr lang="fa-IR" b="1" dirty="0" smtClean="0">
                <a:latin typeface="B Nazanin"/>
              </a:rPr>
              <a:t>تشخیصها یا معالجاتی که در دعاوی قضایی مورد توجه هستند</a:t>
            </a:r>
            <a:endParaRPr lang="en-US" b="1" dirty="0" smtClean="0">
              <a:latin typeface="B Nazanin"/>
            </a:endParaRPr>
          </a:p>
          <a:p>
            <a:pPr lvl="0" algn="justLow">
              <a:buFont typeface="Wingdings" pitchFamily="2" charset="2"/>
              <a:buChar char="ü"/>
            </a:pPr>
            <a:r>
              <a:rPr lang="fa-IR" b="1" dirty="0" smtClean="0">
                <a:latin typeface="B Nazanin"/>
              </a:rPr>
              <a:t>موضوعات بحث برانگیز</a:t>
            </a:r>
            <a:endParaRPr lang="en-US" b="1" dirty="0" smtClean="0">
              <a:latin typeface="B Nazanin"/>
            </a:endParaRPr>
          </a:p>
          <a:p>
            <a:pPr lvl="0" algn="justLow">
              <a:buFont typeface="Wingdings" pitchFamily="2" charset="2"/>
              <a:buChar char="ü"/>
            </a:pPr>
            <a:r>
              <a:rPr lang="fa-IR" b="1" dirty="0" smtClean="0">
                <a:latin typeface="B Nazanin"/>
              </a:rPr>
              <a:t>در رابطه با تعهدات و مسئولیتهای اصلی موسسه یا ایالت هستند</a:t>
            </a:r>
            <a:endParaRPr lang="en-US" b="1" dirty="0" smtClean="0">
              <a:latin typeface="B Nazanin"/>
            </a:endParaRPr>
          </a:p>
          <a:p>
            <a:pPr lvl="0" algn="justLow">
              <a:buFont typeface="Wingdings" pitchFamily="2" charset="2"/>
              <a:buChar char="ü"/>
            </a:pPr>
            <a:r>
              <a:rPr lang="fa-IR" b="1" dirty="0" smtClean="0">
                <a:latin typeface="B Nazanin"/>
              </a:rPr>
              <a:t>در رابطه با موضوعاتی است که علاقه اجتماعی به آنها وجود دارد</a:t>
            </a:r>
            <a:endParaRPr lang="en-US" b="1" dirty="0" smtClean="0">
              <a:latin typeface="B Nazanin"/>
            </a:endParaRPr>
          </a:p>
          <a:p>
            <a:pPr lvl="0" algn="justLow">
              <a:buFont typeface="Wingdings" pitchFamily="2" charset="2"/>
              <a:buChar char="ü"/>
            </a:pPr>
            <a:r>
              <a:rPr lang="fa-IR" b="1" dirty="0" smtClean="0">
                <a:latin typeface="B Nazanin"/>
              </a:rPr>
              <a:t>نتایج و تاثیرات مهم فعالیتهای موسسه</a:t>
            </a:r>
            <a:endParaRPr lang="en-US" b="1" dirty="0" smtClean="0">
              <a:latin typeface="B Nazanin"/>
            </a:endParaRPr>
          </a:p>
          <a:p>
            <a:endParaRPr lang="fa-IR" dirty="0"/>
          </a:p>
        </p:txBody>
      </p:sp>
      <p:sp>
        <p:nvSpPr>
          <p:cNvPr id="3" name="Title 2"/>
          <p:cNvSpPr>
            <a:spLocks noGrp="1"/>
          </p:cNvSpPr>
          <p:nvPr>
            <p:ph type="title"/>
          </p:nvPr>
        </p:nvSpPr>
        <p:spPr/>
        <p:txBody>
          <a:bodyPr>
            <a:noAutofit/>
          </a:bodyPr>
          <a:lstStyle/>
          <a:p>
            <a:pPr algn="r"/>
            <a:r>
              <a:rPr lang="fa-IR" sz="1800" dirty="0" smtClean="0"/>
              <a:t>در استراليا نيزبر بررسی مدارک  قبل از امحا ، و نگهداری دائمی بعضی از مدارک  و انتقال آنها به آرشیو ایالتی تاکید دارد. </a:t>
            </a:r>
            <a:br>
              <a:rPr lang="fa-IR" sz="1800" dirty="0" smtClean="0"/>
            </a:br>
            <a:r>
              <a:rPr lang="fa-IR" sz="1800" dirty="0" smtClean="0"/>
              <a:t>در این ایالت در مورد شناسایی مدارک با اهمیت آمده است: "به عنوان یک راهنمایی غیر جامع فاکتورهای زیر ممکن برای شناسایی مدارکی که دارای ارزش تاریخی یا ارزش بالقوه حرفه ای هستند مد نظر قرار گیرد"(51).</a:t>
            </a:r>
            <a:r>
              <a:rPr lang="en-US" sz="1800" dirty="0" smtClean="0"/>
              <a:t/>
            </a:r>
            <a:br>
              <a:rPr lang="en-US" sz="1800" dirty="0" smtClean="0"/>
            </a:br>
            <a:endParaRPr lang="fa-IR" sz="1800" dirty="0"/>
          </a:p>
        </p:txBody>
      </p:sp>
    </p:spTree>
    <p:extLst>
      <p:ext uri="{BB962C8B-B14F-4D97-AF65-F5344CB8AC3E}">
        <p14:creationId xmlns:p14="http://schemas.microsoft.com/office/powerpoint/2010/main" val="10529634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1328"/>
            <a:ext cx="8219256" cy="5376671"/>
          </a:xfrm>
        </p:spPr>
        <p:txBody>
          <a:bodyPr/>
          <a:lstStyle/>
          <a:p>
            <a:endParaRPr lang="fa-IR" dirty="0"/>
          </a:p>
        </p:txBody>
      </p:sp>
      <p:sp>
        <p:nvSpPr>
          <p:cNvPr id="3" name="Title 2"/>
          <p:cNvSpPr>
            <a:spLocks noGrp="1"/>
          </p:cNvSpPr>
          <p:nvPr>
            <p:ph type="title"/>
          </p:nvPr>
        </p:nvSpPr>
        <p:spPr>
          <a:xfrm>
            <a:off x="395536" y="70913"/>
            <a:ext cx="8291264" cy="45719"/>
          </a:xfrm>
        </p:spPr>
        <p:txBody>
          <a:bodyPr>
            <a:normAutofit fontScale="90000"/>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7128791" cy="432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522536"/>
            <a:ext cx="4302275" cy="243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6504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a:xfrm>
            <a:off x="457200" y="274638"/>
            <a:ext cx="8229600" cy="274042"/>
          </a:xfrm>
        </p:spPr>
        <p:txBody>
          <a:bodyPr>
            <a:normAutofit fontScale="90000"/>
          </a:bodyPr>
          <a:lstStyle/>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295400"/>
            <a:ext cx="81629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215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lgn="justLow">
              <a:buFont typeface="+mj-lt"/>
              <a:buAutoNum type="arabicParenR"/>
            </a:pPr>
            <a:r>
              <a:rPr lang="fa-IR" b="1" dirty="0" smtClean="0"/>
              <a:t>ح</a:t>
            </a:r>
            <a:r>
              <a:rPr lang="fa-IR" b="1" dirty="0" smtClean="0">
                <a:latin typeface="B Nazanin"/>
              </a:rPr>
              <a:t>ركت </a:t>
            </a:r>
            <a:r>
              <a:rPr lang="fa-IR" b="1" dirty="0">
                <a:latin typeface="B Nazanin"/>
              </a:rPr>
              <a:t>ازسمت مدارك پزشكي كاغذي </a:t>
            </a:r>
            <a:r>
              <a:rPr lang="fa-IR" b="1" dirty="0" smtClean="0">
                <a:latin typeface="B Nazanin"/>
              </a:rPr>
              <a:t>به </a:t>
            </a:r>
            <a:r>
              <a:rPr lang="fa-IR" b="1" dirty="0">
                <a:latin typeface="B Nazanin"/>
              </a:rPr>
              <a:t>سمت </a:t>
            </a:r>
            <a:r>
              <a:rPr lang="fa-IR" b="1" dirty="0">
                <a:solidFill>
                  <a:srgbClr val="FF0000"/>
                </a:solidFill>
                <a:latin typeface="B Nazanin"/>
              </a:rPr>
              <a:t>مدارك </a:t>
            </a:r>
            <a:r>
              <a:rPr lang="fa-IR" b="1" dirty="0" err="1" smtClean="0">
                <a:solidFill>
                  <a:srgbClr val="FF0000"/>
                </a:solidFill>
                <a:latin typeface="B Nazanin"/>
              </a:rPr>
              <a:t>پزشكي</a:t>
            </a:r>
            <a:r>
              <a:rPr lang="fa-IR" b="1" dirty="0">
                <a:solidFill>
                  <a:srgbClr val="FF0000"/>
                </a:solidFill>
                <a:latin typeface="B Nazanin"/>
              </a:rPr>
              <a:t> </a:t>
            </a:r>
            <a:r>
              <a:rPr lang="fa-IR" b="1" dirty="0" err="1" smtClean="0">
                <a:solidFill>
                  <a:srgbClr val="FF0000"/>
                </a:solidFill>
                <a:latin typeface="B Nazanin"/>
              </a:rPr>
              <a:t>الكترونیك</a:t>
            </a:r>
            <a:endParaRPr lang="fa-IR" b="1" dirty="0">
              <a:latin typeface="B Nazanin"/>
            </a:endParaRPr>
          </a:p>
          <a:p>
            <a:pPr marL="624078" indent="-514350" algn="justLow">
              <a:buFont typeface="+mj-lt"/>
              <a:buAutoNum type="arabicParenR"/>
            </a:pPr>
            <a:endParaRPr lang="en-US" b="1" dirty="0" smtClean="0">
              <a:latin typeface="B Nazanin"/>
            </a:endParaRPr>
          </a:p>
          <a:p>
            <a:pPr marL="624078" indent="-514350" algn="justLow">
              <a:buFont typeface="+mj-lt"/>
              <a:buAutoNum type="arabicParenR"/>
            </a:pPr>
            <a:r>
              <a:rPr lang="fa-IR" b="1" dirty="0" smtClean="0">
                <a:latin typeface="B Nazanin"/>
              </a:rPr>
              <a:t>تدوین </a:t>
            </a:r>
            <a:r>
              <a:rPr lang="fa-IR" b="1" dirty="0">
                <a:latin typeface="B Nazanin"/>
              </a:rPr>
              <a:t>استانداردھاي ملي </a:t>
            </a:r>
            <a:r>
              <a:rPr lang="fa-IR" b="1" dirty="0" smtClean="0">
                <a:latin typeface="B Nazanin"/>
              </a:rPr>
              <a:t>در </a:t>
            </a:r>
            <a:r>
              <a:rPr lang="fa-IR" b="1" dirty="0">
                <a:latin typeface="B Nazanin"/>
              </a:rPr>
              <a:t>خصوص نگھداري </a:t>
            </a:r>
            <a:r>
              <a:rPr lang="fa-IR" b="1" dirty="0" smtClean="0">
                <a:latin typeface="B Nazanin"/>
              </a:rPr>
              <a:t>مدارك</a:t>
            </a:r>
            <a:r>
              <a:rPr lang="fa-IR" b="1" dirty="0">
                <a:latin typeface="B Nazanin"/>
              </a:rPr>
              <a:t> </a:t>
            </a:r>
            <a:r>
              <a:rPr lang="fa-IR" b="1" dirty="0" smtClean="0">
                <a:latin typeface="B Nazanin"/>
              </a:rPr>
              <a:t>پزشكي و تهيه جداول زمانبندي به روز و </a:t>
            </a:r>
            <a:r>
              <a:rPr lang="fa-IR" b="1" dirty="0" err="1" smtClean="0">
                <a:latin typeface="B Nazanin"/>
              </a:rPr>
              <a:t>كارشناسي</a:t>
            </a:r>
            <a:r>
              <a:rPr lang="fa-IR" b="1" dirty="0" smtClean="0">
                <a:latin typeface="B Nazanin"/>
              </a:rPr>
              <a:t> شده</a:t>
            </a:r>
          </a:p>
          <a:p>
            <a:pPr marL="624078" indent="-514350" algn="justLow">
              <a:buFont typeface="+mj-lt"/>
              <a:buAutoNum type="arabicParenR"/>
            </a:pPr>
            <a:endParaRPr lang="fa-IR" b="1" dirty="0" smtClean="0">
              <a:latin typeface="B Nazanin"/>
            </a:endParaRPr>
          </a:p>
          <a:p>
            <a:pPr marL="624078" lvl="0" indent="-514350" algn="justLow">
              <a:buFont typeface="+mj-lt"/>
              <a:buAutoNum type="arabicParenR"/>
            </a:pPr>
            <a:r>
              <a:rPr lang="fa-IR" b="1" dirty="0" smtClean="0">
                <a:solidFill>
                  <a:srgbClr val="FF0000"/>
                </a:solidFill>
                <a:latin typeface="B Nazanin"/>
              </a:rPr>
              <a:t>تدوين و ابلاغ </a:t>
            </a:r>
            <a:r>
              <a:rPr lang="fa-IR" b="1" dirty="0" smtClean="0">
                <a:latin typeface="B Nazanin"/>
              </a:rPr>
              <a:t>مراحل و رویه های امحا مدارک بیمارستانی توسط وزارتخانه (با تاييد سازمان اسناد </a:t>
            </a:r>
            <a:r>
              <a:rPr lang="fa-IR" b="1" dirty="0" err="1" smtClean="0">
                <a:latin typeface="B Nazanin"/>
              </a:rPr>
              <a:t>ملي</a:t>
            </a:r>
            <a:r>
              <a:rPr lang="fa-IR" b="1" dirty="0" smtClean="0">
                <a:latin typeface="B Nazanin"/>
              </a:rPr>
              <a:t>)</a:t>
            </a:r>
          </a:p>
          <a:p>
            <a:pPr marL="624078" lvl="0" indent="-514350" algn="justLow">
              <a:buFont typeface="+mj-lt"/>
              <a:buAutoNum type="arabicParenR"/>
            </a:pPr>
            <a:endParaRPr lang="en-US" b="1" dirty="0" smtClean="0">
              <a:latin typeface="B Nazanin"/>
            </a:endParaRPr>
          </a:p>
          <a:p>
            <a:pPr marL="624078" lvl="0" indent="-514350" algn="justLow">
              <a:buFont typeface="+mj-lt"/>
              <a:buAutoNum type="arabicParenR"/>
            </a:pPr>
            <a:r>
              <a:rPr lang="fa-IR" b="1" dirty="0" smtClean="0">
                <a:solidFill>
                  <a:srgbClr val="FF0000"/>
                </a:solidFill>
                <a:latin typeface="B Nazanin"/>
              </a:rPr>
              <a:t>شفاف سازي و آموزش </a:t>
            </a:r>
            <a:r>
              <a:rPr lang="fa-IR" b="1" dirty="0" smtClean="0">
                <a:latin typeface="B Nazanin"/>
              </a:rPr>
              <a:t>رویه های امحای مدارک توسط حوزه های ستادی دانشگاه (با تاكيد بر مواردي مانند:</a:t>
            </a:r>
            <a:r>
              <a:rPr lang="fa-IR" b="1" dirty="0" smtClean="0">
                <a:solidFill>
                  <a:srgbClr val="FF0000"/>
                </a:solidFill>
                <a:latin typeface="B Nazanin"/>
              </a:rPr>
              <a:t>ایمن بودن و محرمانه بودن </a:t>
            </a:r>
            <a:r>
              <a:rPr lang="fa-IR" b="1" dirty="0" smtClean="0">
                <a:latin typeface="B Nazanin"/>
              </a:rPr>
              <a:t>تمامی مراحل </a:t>
            </a:r>
            <a:r>
              <a:rPr lang="fa-IR" b="1" dirty="0" err="1" smtClean="0">
                <a:latin typeface="B Nazanin"/>
              </a:rPr>
              <a:t>امحا</a:t>
            </a:r>
            <a:r>
              <a:rPr lang="fa-IR" b="1" dirty="0" smtClean="0">
                <a:latin typeface="B Nazanin"/>
              </a:rPr>
              <a:t> – نگهداری فهرست امحا و یا نگهداری </a:t>
            </a:r>
            <a:r>
              <a:rPr lang="fa-IR" b="1" dirty="0" smtClean="0">
                <a:solidFill>
                  <a:srgbClr val="FF0000"/>
                </a:solidFill>
                <a:latin typeface="B Nazanin"/>
              </a:rPr>
              <a:t>گواهی امحا </a:t>
            </a:r>
            <a:r>
              <a:rPr lang="fa-IR" b="1" dirty="0" smtClean="0">
                <a:latin typeface="B Nazanin"/>
              </a:rPr>
              <a:t>– تدوين </a:t>
            </a:r>
            <a:r>
              <a:rPr lang="fa-IR" b="1" dirty="0" smtClean="0">
                <a:solidFill>
                  <a:srgbClr val="FF0000"/>
                </a:solidFill>
                <a:latin typeface="B Nazanin"/>
              </a:rPr>
              <a:t>شرایط واگذاری امحا</a:t>
            </a:r>
            <a:r>
              <a:rPr lang="fa-IR" b="1" dirty="0" smtClean="0">
                <a:latin typeface="B Nazanin"/>
              </a:rPr>
              <a:t> به شرکتهای خصوصی و..  )</a:t>
            </a:r>
            <a:endParaRPr lang="en-US" b="1" dirty="0" smtClean="0">
              <a:latin typeface="B Nazanin"/>
            </a:endParaRPr>
          </a:p>
          <a:p>
            <a:pPr marL="109728" indent="0" algn="justLow">
              <a:buNone/>
            </a:pPr>
            <a:endParaRPr lang="fa-IR" b="1" dirty="0" smtClean="0">
              <a:solidFill>
                <a:srgbClr val="FF0000"/>
              </a:solidFill>
            </a:endParaRPr>
          </a:p>
          <a:p>
            <a:pPr marL="109728" indent="0" algn="justLow">
              <a:buNone/>
            </a:pPr>
            <a:endParaRPr lang="fa-IR" b="1" dirty="0" smtClean="0">
              <a:solidFill>
                <a:srgbClr val="FF0000"/>
              </a:solidFill>
            </a:endParaRPr>
          </a:p>
          <a:p>
            <a:pPr marL="109728" indent="0" algn="justLow">
              <a:buNone/>
            </a:pPr>
            <a:endParaRPr lang="fa-IR" b="1" dirty="0">
              <a:solidFill>
                <a:srgbClr val="FF0000"/>
              </a:solidFill>
            </a:endParaRPr>
          </a:p>
        </p:txBody>
      </p:sp>
      <p:sp>
        <p:nvSpPr>
          <p:cNvPr id="3" name="Title 2"/>
          <p:cNvSpPr>
            <a:spLocks noGrp="1"/>
          </p:cNvSpPr>
          <p:nvPr>
            <p:ph type="title"/>
          </p:nvPr>
        </p:nvSpPr>
        <p:spPr/>
        <p:txBody>
          <a:bodyPr>
            <a:normAutofit fontScale="90000"/>
          </a:bodyPr>
          <a:lstStyle/>
          <a:p>
            <a:pPr algn="r"/>
            <a:r>
              <a:rPr lang="fa-IR" sz="2000" dirty="0" smtClean="0">
                <a:solidFill>
                  <a:srgbClr val="FF0000"/>
                </a:solidFill>
              </a:rPr>
              <a:t>بنابراین </a:t>
            </a:r>
            <a:r>
              <a:rPr lang="fa-IR" sz="2000" dirty="0">
                <a:solidFill>
                  <a:srgbClr val="FF0000"/>
                </a:solidFill>
              </a:rPr>
              <a:t>براي حل مشكلات مربوط بھ نگھداري </a:t>
            </a:r>
            <a:r>
              <a:rPr lang="fa-IR" sz="2000" dirty="0" smtClean="0">
                <a:solidFill>
                  <a:srgbClr val="FF0000"/>
                </a:solidFill>
              </a:rPr>
              <a:t>مدارك</a:t>
            </a:r>
            <a:r>
              <a:rPr lang="en-US" sz="2000" dirty="0" smtClean="0">
                <a:solidFill>
                  <a:srgbClr val="FF0000"/>
                </a:solidFill>
              </a:rPr>
              <a:t> </a:t>
            </a:r>
            <a:r>
              <a:rPr lang="fa-IR" sz="2000" dirty="0" smtClean="0">
                <a:solidFill>
                  <a:srgbClr val="FF0000"/>
                </a:solidFill>
              </a:rPr>
              <a:t>پزشكي </a:t>
            </a:r>
            <a:r>
              <a:rPr lang="fa-IR" sz="2000" dirty="0">
                <a:solidFill>
                  <a:srgbClr val="FF0000"/>
                </a:solidFill>
              </a:rPr>
              <a:t>در ایران پیشنھادات زیرتوصیھ ميشود</a:t>
            </a:r>
            <a:r>
              <a:rPr lang="fa-IR" dirty="0"/>
              <a:t/>
            </a:r>
            <a:br>
              <a:rPr lang="fa-IR" dirty="0"/>
            </a:br>
            <a:endParaRPr lang="fa-IR" dirty="0"/>
          </a:p>
        </p:txBody>
      </p:sp>
    </p:spTree>
    <p:extLst>
      <p:ext uri="{BB962C8B-B14F-4D97-AF65-F5344CB8AC3E}">
        <p14:creationId xmlns:p14="http://schemas.microsoft.com/office/powerpoint/2010/main" val="12089926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858008"/>
          <p:cNvPicPr>
            <a:picLocks noChangeAspect="1" noChangeArrowheads="1"/>
          </p:cNvPicPr>
          <p:nvPr/>
        </p:nvPicPr>
        <p:blipFill>
          <a:blip r:embed="rId3">
            <a:lum bright="42000"/>
          </a:blip>
          <a:srcRect/>
          <a:stretch>
            <a:fillRect/>
          </a:stretch>
        </p:blipFill>
        <p:spPr bwMode="auto">
          <a:xfrm>
            <a:off x="0" y="0"/>
            <a:ext cx="9144000" cy="6858000"/>
          </a:xfrm>
          <a:prstGeom prst="rect">
            <a:avLst/>
          </a:prstGeom>
          <a:noFill/>
          <a:ln w="9525">
            <a:noFill/>
            <a:miter lim="800000"/>
            <a:headEnd/>
            <a:tailEnd/>
          </a:ln>
        </p:spPr>
      </p:pic>
      <p:sp>
        <p:nvSpPr>
          <p:cNvPr id="236547" name="Text Box 3"/>
          <p:cNvSpPr txBox="1">
            <a:spLocks noChangeArrowheads="1"/>
          </p:cNvSpPr>
          <p:nvPr/>
        </p:nvSpPr>
        <p:spPr bwMode="auto">
          <a:xfrm>
            <a:off x="179512" y="2392363"/>
            <a:ext cx="6248400" cy="1189037"/>
          </a:xfrm>
          <a:prstGeom prst="rect">
            <a:avLst/>
          </a:prstGeom>
          <a:noFill/>
          <a:ln w="9525">
            <a:noFill/>
            <a:miter lim="800000"/>
            <a:headEnd/>
            <a:tailEnd/>
          </a:ln>
          <a:effectLst/>
        </p:spPr>
        <p:txBody>
          <a:bodyPr>
            <a:spAutoFit/>
          </a:bodyPr>
          <a:lstStyle/>
          <a:p>
            <a:pPr rtl="1">
              <a:spcBef>
                <a:spcPct val="0"/>
              </a:spcBef>
              <a:spcAft>
                <a:spcPct val="0"/>
              </a:spcAft>
              <a:defRPr/>
            </a:pPr>
            <a:r>
              <a:rPr lang="fa-IR" altLang="en-US" sz="7200" dirty="0" smtClean="0">
                <a:solidFill>
                  <a:srgbClr val="003399"/>
                </a:solidFill>
                <a:effectLst>
                  <a:outerShdw blurRad="38100" dist="38100" dir="2700000" algn="tl">
                    <a:srgbClr val="000000"/>
                  </a:outerShdw>
                </a:effectLst>
                <a:cs typeface="Homa" pitchFamily="2" charset="-78"/>
              </a:rPr>
              <a:t>با سپاس از توجه شما</a:t>
            </a:r>
            <a:endParaRPr lang="en-US" altLang="en-US" sz="7200" dirty="0">
              <a:solidFill>
                <a:srgbClr val="003399"/>
              </a:solidFill>
              <a:effectLst>
                <a:outerShdw blurRad="38100" dist="38100" dir="2700000" algn="tl">
                  <a:srgbClr val="000000"/>
                </a:outerShdw>
              </a:effectLst>
              <a:cs typeface="Homa" pitchFamily="2" charset="-78"/>
            </a:endParaRPr>
          </a:p>
        </p:txBody>
      </p:sp>
    </p:spTree>
    <p:extLst>
      <p:ext uri="{BB962C8B-B14F-4D97-AF65-F5344CB8AC3E}">
        <p14:creationId xmlns:p14="http://schemas.microsoft.com/office/powerpoint/2010/main" val="3282667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2456</TotalTime>
  <Words>15232</Words>
  <Application>Microsoft Office PowerPoint</Application>
  <PresentationFormat>On-screen Show (4:3)</PresentationFormat>
  <Paragraphs>899</Paragraphs>
  <Slides>96</Slides>
  <Notes>35</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Concourse</vt:lpstr>
      <vt:lpstr>  قوانين و رويه هاي نگهداری و امحای مدارک پزشكي  laws and procedures pertaining to retention and destruction of medical records  </vt:lpstr>
      <vt:lpstr>   مقدمه: </vt:lpstr>
      <vt:lpstr>بیان مسئله: </vt:lpstr>
      <vt:lpstr> مدت نگهداری پرونده پزشکی </vt:lpstr>
      <vt:lpstr>PowerPoint Presentation</vt:lpstr>
      <vt:lpstr> </vt:lpstr>
      <vt:lpstr>PowerPoint Presentation</vt:lpstr>
      <vt:lpstr>PowerPoint Presentation</vt:lpstr>
      <vt:lpstr>PowerPoint Presentation</vt:lpstr>
      <vt:lpstr>مسئولیت تهیه جداول زمان بندی نگهداری مدارک و نظارت بر امحا </vt:lpstr>
      <vt:lpstr>PowerPoint Presentation</vt:lpstr>
      <vt:lpstr>PowerPoint Presentation</vt:lpstr>
      <vt:lpstr>PowerPoint Presentation</vt:lpstr>
      <vt:lpstr>PowerPoint Presentation</vt:lpstr>
      <vt:lpstr>PowerPoint Presentation</vt:lpstr>
      <vt:lpstr>برخي معضلات نگهداري و امحا مدارك پزشكي</vt:lpstr>
      <vt:lpstr>بررسي جدول نگهداي مدارك پزشكي </vt:lpstr>
      <vt:lpstr>جدول نگهداري پرونده بيماران بستري  </vt:lpstr>
      <vt:lpstr>5-  مقایسه قوانین و رویه های نگهداری مدارک سلامت در کشورهای امریکا، انگلیس، استرالیا و ایران </vt:lpstr>
      <vt:lpstr>1- دوره نگهداری پرونده پزشکی افراد بالغ </vt:lpstr>
      <vt:lpstr>مدت نگهداري مدارك كودكان در ايالات مختلف امريكا</vt:lpstr>
      <vt:lpstr>قانون مرور زمان(limitation of statue)</vt:lpstr>
      <vt:lpstr>PowerPoint Presentation</vt:lpstr>
      <vt:lpstr>PowerPoint Presentation</vt:lpstr>
      <vt:lpstr>پيشنهاد:</vt:lpstr>
      <vt:lpstr>مقايسه مدت نگهداري مدارك فوت شدگان</vt:lpstr>
      <vt:lpstr>پرونده های فوتی</vt:lpstr>
      <vt:lpstr> مقايسه استثنائات دوره های نگهداری در کشورهای مختلف</vt:lpstr>
      <vt:lpstr>PowerPoint Presentation</vt:lpstr>
      <vt:lpstr>PowerPoint Presentation</vt:lpstr>
      <vt:lpstr>استثنائات دوره های نگهداری (یا دوره نگهداری تخصص های مختلف)</vt:lpstr>
      <vt:lpstr>استثنائات دوره هاي نگهداري مدارك در انگليس</vt:lpstr>
      <vt:lpstr>استثنائات دوره هاي نگهداري مدارك در انگليس</vt:lpstr>
      <vt:lpstr>با توجه تهيه جدول نگهداري جديد بر مبناي نوع بيماري پيشنهاد ميگردد :</vt:lpstr>
      <vt:lpstr>پرونده های اورژانس:  </vt:lpstr>
      <vt:lpstr>PowerPoint Presentation</vt:lpstr>
      <vt:lpstr>PowerPoint Presentation</vt:lpstr>
      <vt:lpstr>PowerPoint Presentation</vt:lpstr>
      <vt:lpstr>PowerPoint Presentation</vt:lpstr>
      <vt:lpstr>PowerPoint Presentation</vt:lpstr>
      <vt:lpstr>جدول نگهداري پرونده بيماران سرپایی  </vt:lpstr>
      <vt:lpstr>PowerPoint Presentation</vt:lpstr>
      <vt:lpstr>پرونده هاي سرپايي</vt:lpstr>
      <vt:lpstr>PowerPoint Presentation</vt:lpstr>
      <vt:lpstr>PowerPoint Presentation</vt:lpstr>
      <vt:lpstr>دوره نگهداری فیلمهای رادیولوژی و سایر تصاویر تشخیصی</vt:lpstr>
      <vt:lpstr>دوره نگهداری فیلمهای رادیولوژی در ایالات مختلف امریکا</vt:lpstr>
      <vt:lpstr>جدول 18: دوره نگهداری فیلمهای رادیولوژی در انگلیس</vt:lpstr>
      <vt:lpstr>جدول 19: دوره نگهداری فیلمهای رادیولوژی در ایالت نیوسات ولز استرالیا </vt:lpstr>
      <vt:lpstr>PowerPoint Presentation</vt:lpstr>
      <vt:lpstr>PowerPoint Presentation</vt:lpstr>
      <vt:lpstr>PowerPoint Presentation</vt:lpstr>
      <vt:lpstr>رسانه هاي ذخيره سازي ديگر به جز كاغذ</vt:lpstr>
      <vt:lpstr>مقایسه رسانه ذخیره سازی در کشورهای مختلف</vt:lpstr>
      <vt:lpstr>انواع رسانه  ذخیره سازی مدارک پزشکی در ایالات مختلف امریکا </vt:lpstr>
      <vt:lpstr>PowerPoint Presentation</vt:lpstr>
      <vt:lpstr>PowerPoint Presentation</vt:lpstr>
      <vt:lpstr>PowerPoint Presentation</vt:lpstr>
      <vt:lpstr>PowerPoint Presentation</vt:lpstr>
      <vt:lpstr>مطابق با استعلامی که از سازمان پزشکی قانونی کشور در خصوص میزان مقبولیت پرونده های بیمارستانی و مدارک بالینی اسکن شده انجام شده است این سازمان طی نامه شماره 19465/2/1 مورخ 1/11/1386 جوابیه زیر را ارائه نمودند که  به دلیل اهمیت عینا در ذیل آورده شده است: </vt:lpstr>
      <vt:lpstr>PowerPoint Presentation</vt:lpstr>
      <vt:lpstr>PowerPoint Presentation</vt:lpstr>
      <vt:lpstr>بخش دوم : امحا مدارک سلامت </vt:lpstr>
      <vt:lpstr>دلائل امحاء مدارک سلامت :</vt:lpstr>
      <vt:lpstr>PowerPoint Presentation</vt:lpstr>
      <vt:lpstr>عوامل موثر بر مدت نگهداری مدارک سلامت در یک موسسه </vt:lpstr>
      <vt:lpstr>قانون مرور زمان LIMITATIONOFSTATUE</vt:lpstr>
      <vt:lpstr>دلایل و عوامل متعددی باعث می گردد که بیمارستانها درزمان قانونی نسبت به امحاء پرونده ها اقدام ننموده و مدت زمان نگهداری پرونده های بیماران طولانی تر گردد . از این عوامل می توان به موارد زیر اشاره کرد.</vt:lpstr>
      <vt:lpstr> لزوم داشتن برنامه و خط مشی برای امحا </vt:lpstr>
      <vt:lpstr>راهنمایی های انجمن مدیریت اطلاعات بهداشتی امریکاAHIMAدر مورد امحا مدارک  </vt:lpstr>
      <vt:lpstr>بیانیه انجمن بیمارستانی امریکا (AHA)در مورد نگهداری مدارک پزشکی </vt:lpstr>
      <vt:lpstr>اهمیت گواهی امحا </vt:lpstr>
      <vt:lpstr> در انگلستان نیز در دستورالعمل NHS  به اصولی اشاره شده است که عبارتند از: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مراحل امحاء پرونده </vt:lpstr>
      <vt:lpstr>الف – خلاصه برداری اطلاعات پرونده های بستری موقت(تحت نظر) اورژانس وپرونده های سرپایی (درمانگاهها واورژانس) </vt:lpstr>
      <vt:lpstr>PowerPoint Presentation</vt:lpstr>
      <vt:lpstr>ب - خلاصه سازی اطلاعات پرونده های بستری وتهیه ایندکس جهت دسترسی به پرونده ها (دستی یارایانه ای).</vt:lpstr>
      <vt:lpstr>نگهداری مدارک پایه در ایران</vt:lpstr>
      <vt:lpstr>اسکن فرمهای استخراج شده ازپرونده های بستری (غیرامحایی) </vt:lpstr>
      <vt:lpstr>- مزایای فراوانی که استفاده ازفناوری های جدید جهت ذخیره وبازیابی اطلاعات به همراه دارد . </vt:lpstr>
      <vt:lpstr>شرایط و الزامات برنامه اسکن پرونده:</vt:lpstr>
      <vt:lpstr>ارزيابي مدارك قبل از امحا:</vt:lpstr>
      <vt:lpstr>در استراليا نيزبر بررسی مدارک  قبل از امحا ، و نگهداری دائمی بعضی از مدارک  و انتقال آنها به آرشیو ایالتی تاکید دارد.  در این ایالت در مورد شناسایی مدارک با اهمیت آمده است: "به عنوان یک راهنمایی غیر جامع فاکتورهای زیر ممکن برای شناسایی مدارکی که دارای ارزش تاریخی یا ارزش بالقوه حرفه ای هستند مد نظر قرار گیرد"(51). </vt:lpstr>
      <vt:lpstr>PowerPoint Presentation</vt:lpstr>
      <vt:lpstr>PowerPoint Presentation</vt:lpstr>
      <vt:lpstr>بنابراین براي حل مشكلات مربوط بھ نگھداري مدارك پزشكي در ایران پیشنھادات زیرتوصیھ ميشود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تطبیقی قوانین و رویه های مربوط به نگهداری و امحای مدارک سلامت در کشورهای منتخب  و ارائه راهکار پیشنهادی برای ایران</dc:title>
  <dc:creator>his1</dc:creator>
  <cp:lastModifiedBy>computer shahr</cp:lastModifiedBy>
  <cp:revision>232</cp:revision>
  <dcterms:created xsi:type="dcterms:W3CDTF">2012-02-13T11:34:54Z</dcterms:created>
  <dcterms:modified xsi:type="dcterms:W3CDTF">2051-06-10T14:32:42Z</dcterms:modified>
</cp:coreProperties>
</file>