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2A80E6-6858-49DA-910B-70E8DF57AF1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BECA9A-0C8B-4E81-B89E-92DD8070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A80E6-6858-49DA-910B-70E8DF57AF1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ECA9A-0C8B-4E81-B89E-92DD8070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A80E6-6858-49DA-910B-70E8DF57AF1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ECA9A-0C8B-4E81-B89E-92DD8070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A80E6-6858-49DA-910B-70E8DF57AF1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ECA9A-0C8B-4E81-B89E-92DD807042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A80E6-6858-49DA-910B-70E8DF57AF1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ECA9A-0C8B-4E81-B89E-92DD807042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A80E6-6858-49DA-910B-70E8DF57AF1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ECA9A-0C8B-4E81-B89E-92DD807042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A80E6-6858-49DA-910B-70E8DF57AF1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ECA9A-0C8B-4E81-B89E-92DD807042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A80E6-6858-49DA-910B-70E8DF57AF1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ECA9A-0C8B-4E81-B89E-92DD8070421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A80E6-6858-49DA-910B-70E8DF57AF1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ECA9A-0C8B-4E81-B89E-92DD8070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52A80E6-6858-49DA-910B-70E8DF57AF1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ECA9A-0C8B-4E81-B89E-92DD807042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2A80E6-6858-49DA-910B-70E8DF57AF1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BECA9A-0C8B-4E81-B89E-92DD807042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2A80E6-6858-49DA-910B-70E8DF57AF1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BECA9A-0C8B-4E81-B89E-92DD807042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Write a Critical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Dr. Reza Rezayatmand</a:t>
            </a:r>
          </a:p>
          <a:p>
            <a:r>
              <a:rPr lang="en-US" dirty="0" smtClean="0"/>
              <a:t>Olympiad preparation course</a:t>
            </a:r>
          </a:p>
          <a:p>
            <a:r>
              <a:rPr lang="en-US" dirty="0" smtClean="0"/>
              <a:t>27 </a:t>
            </a:r>
            <a:r>
              <a:rPr lang="en-US" dirty="0" err="1" smtClean="0"/>
              <a:t>Tir</a:t>
            </a:r>
            <a:r>
              <a:rPr lang="en-US" dirty="0" smtClean="0"/>
              <a:t> 1396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2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 Did the methodology of one study </a:t>
            </a:r>
            <a:r>
              <a:rPr lang="en-US" dirty="0" smtClean="0"/>
              <a:t>produce more </a:t>
            </a:r>
            <a:r>
              <a:rPr lang="en-US" dirty="0"/>
              <a:t>valid results than another study?</a:t>
            </a:r>
          </a:p>
          <a:p>
            <a:r>
              <a:rPr lang="en-US" dirty="0"/>
              <a:t> Does one study have more </a:t>
            </a:r>
            <a:r>
              <a:rPr lang="en-US" dirty="0" smtClean="0"/>
              <a:t>practical relevance </a:t>
            </a:r>
            <a:r>
              <a:rPr lang="en-US" dirty="0"/>
              <a:t>than another study?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to be considered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1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most popular way of structuring a critical review</a:t>
            </a:r>
          </a:p>
          <a:p>
            <a:r>
              <a:rPr lang="en-US" dirty="0" smtClean="0"/>
              <a:t>Identify themes within the literature</a:t>
            </a:r>
          </a:p>
          <a:p>
            <a:r>
              <a:rPr lang="en-US" dirty="0" smtClean="0"/>
              <a:t>For Examples pain with themes of:</a:t>
            </a:r>
          </a:p>
          <a:p>
            <a:pPr lvl="1"/>
            <a:r>
              <a:rPr lang="en-US" dirty="0"/>
              <a:t>Theories of pain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Assessment of pain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Management of pain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Nurses’ attitude to pain and their </a:t>
            </a:r>
            <a:r>
              <a:rPr lang="en-US" dirty="0" smtClean="0"/>
              <a:t>effect upon </a:t>
            </a:r>
            <a:r>
              <a:rPr lang="en-US" dirty="0"/>
              <a:t>decision-making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Cultural aspects of pain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Dividing the literature into content themes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5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Is the evidence conclusive, or is </a:t>
            </a:r>
            <a:r>
              <a:rPr lang="en-US" dirty="0" smtClean="0"/>
              <a:t>there theoretical </a:t>
            </a:r>
            <a:r>
              <a:rPr lang="en-US" dirty="0"/>
              <a:t>consensus?</a:t>
            </a:r>
          </a:p>
          <a:p>
            <a:r>
              <a:rPr lang="en-US" dirty="0" smtClean="0"/>
              <a:t> </a:t>
            </a:r>
            <a:r>
              <a:rPr lang="en-US" dirty="0"/>
              <a:t>Are there counter-arguments or </a:t>
            </a:r>
            <a:r>
              <a:rPr lang="en-US" dirty="0" smtClean="0"/>
              <a:t>counterevidence</a:t>
            </a:r>
            <a:r>
              <a:rPr lang="en-US" dirty="0"/>
              <a:t>?</a:t>
            </a:r>
          </a:p>
          <a:p>
            <a:r>
              <a:rPr lang="en-US" dirty="0" smtClean="0"/>
              <a:t> </a:t>
            </a:r>
            <a:r>
              <a:rPr lang="en-US" dirty="0"/>
              <a:t>If there is no counter-argument or </a:t>
            </a:r>
            <a:r>
              <a:rPr lang="en-US" dirty="0" smtClean="0"/>
              <a:t>counterevidence presented</a:t>
            </a:r>
            <a:r>
              <a:rPr lang="en-US" dirty="0"/>
              <a:t>, can you think of any?</a:t>
            </a:r>
          </a:p>
          <a:p>
            <a:r>
              <a:rPr lang="en-US" dirty="0" smtClean="0"/>
              <a:t> </a:t>
            </a:r>
            <a:r>
              <a:rPr lang="en-US" dirty="0"/>
              <a:t>If there are multiple viewpoints or </a:t>
            </a:r>
            <a:r>
              <a:rPr lang="en-US" dirty="0" smtClean="0"/>
              <a:t>positions </a:t>
            </a:r>
            <a:endParaRPr lang="en-US" dirty="0"/>
          </a:p>
          <a:p>
            <a:r>
              <a:rPr lang="en-US" dirty="0"/>
              <a:t>regarding the topic, what is </a:t>
            </a:r>
            <a:r>
              <a:rPr lang="en-US" dirty="0" smtClean="0"/>
              <a:t>your considered </a:t>
            </a:r>
            <a:r>
              <a:rPr lang="en-US" dirty="0"/>
              <a:t>view?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to be considered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3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used approach</a:t>
            </a:r>
          </a:p>
          <a:p>
            <a:r>
              <a:rPr lang="en-US" dirty="0" smtClean="0"/>
              <a:t>Used when a subject has been evolved over time period both in terms of theories and empirical evidence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Examining the literature chronologically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39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do expect as the output of a critical review:</a:t>
            </a:r>
          </a:p>
          <a:p>
            <a:r>
              <a:rPr lang="en-US" dirty="0" smtClean="0"/>
              <a:t>To justify the need for the/a new study</a:t>
            </a:r>
          </a:p>
          <a:p>
            <a:r>
              <a:rPr lang="en-US" dirty="0" smtClean="0"/>
              <a:t>A conceptual framework for the/a new study</a:t>
            </a:r>
          </a:p>
          <a:p>
            <a:r>
              <a:rPr lang="en-US" dirty="0" smtClean="0"/>
              <a:t>A theoretical framework for the/ a new study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36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conceptual framework </a:t>
            </a:r>
            <a:r>
              <a:rPr lang="en-US" dirty="0" smtClean="0"/>
              <a:t>involves identifying </a:t>
            </a:r>
            <a:r>
              <a:rPr lang="en-US" dirty="0"/>
              <a:t>the main concepts within </a:t>
            </a:r>
            <a:r>
              <a:rPr lang="en-US" dirty="0" smtClean="0"/>
              <a:t>the literature </a:t>
            </a:r>
            <a:r>
              <a:rPr lang="en-US" dirty="0"/>
              <a:t>and connecting these together (in </a:t>
            </a:r>
            <a:r>
              <a:rPr lang="en-US" dirty="0" smtClean="0"/>
              <a:t>the form </a:t>
            </a:r>
            <a:r>
              <a:rPr lang="en-US" dirty="0"/>
              <a:t>of a diagram) to demonstrate how </a:t>
            </a:r>
            <a:r>
              <a:rPr lang="en-US" dirty="0" smtClean="0"/>
              <a:t>they might </a:t>
            </a:r>
            <a:r>
              <a:rPr lang="en-US" dirty="0"/>
              <a:t>be used to inform a future study.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conceptual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2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theories rather than concepts are used </a:t>
            </a:r>
            <a:r>
              <a:rPr lang="en-US" dirty="0" smtClean="0"/>
              <a:t>to underpin </a:t>
            </a:r>
            <a:r>
              <a:rPr lang="en-US" dirty="0"/>
              <a:t>a future study, this suggests that </a:t>
            </a:r>
            <a:r>
              <a:rPr lang="en-US" dirty="0" smtClean="0"/>
              <a:t>the theories </a:t>
            </a:r>
            <a:r>
              <a:rPr lang="en-US" dirty="0"/>
              <a:t>around the topic of interest are </a:t>
            </a:r>
            <a:r>
              <a:rPr lang="en-US" dirty="0" smtClean="0"/>
              <a:t>well developed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this is the case, then a </a:t>
            </a:r>
            <a:r>
              <a:rPr lang="en-US" dirty="0" smtClean="0"/>
              <a:t>small number </a:t>
            </a:r>
            <a:r>
              <a:rPr lang="en-US" dirty="0"/>
              <a:t>of key theories pertinent to </a:t>
            </a:r>
            <a:r>
              <a:rPr lang="en-US" dirty="0" smtClean="0"/>
              <a:t>the planned </a:t>
            </a:r>
            <a:r>
              <a:rPr lang="en-US" dirty="0"/>
              <a:t>study may be used, rather than </a:t>
            </a:r>
            <a:r>
              <a:rPr lang="en-US" dirty="0" smtClean="0"/>
              <a:t>a broader </a:t>
            </a:r>
            <a:r>
              <a:rPr lang="en-US" dirty="0"/>
              <a:t>array of concepts from a range </a:t>
            </a:r>
            <a:r>
              <a:rPr lang="en-US" dirty="0" smtClean="0"/>
              <a:t>of literature</a:t>
            </a:r>
            <a:r>
              <a:rPr lang="en-US" dirty="0"/>
              <a:t>, that are less well developed.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Theoretical or conceptual framework?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21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should be critical and not merely descriptive</a:t>
            </a:r>
          </a:p>
          <a:p>
            <a:r>
              <a:rPr lang="en-US" dirty="0" smtClean="0"/>
              <a:t>It should not be underestimated as it is a very important part of research process and very vital to</a:t>
            </a:r>
          </a:p>
          <a:p>
            <a:pPr lvl="1"/>
            <a:r>
              <a:rPr lang="en-US" dirty="0" smtClean="0"/>
              <a:t>Define and refine the research question, And</a:t>
            </a:r>
          </a:p>
          <a:p>
            <a:pPr lvl="1"/>
            <a:r>
              <a:rPr lang="en-US" dirty="0" smtClean="0"/>
              <a:t>Design the future study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note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28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Defining the scope of the review</a:t>
            </a:r>
          </a:p>
          <a:p>
            <a:r>
              <a:rPr lang="en-US" dirty="0"/>
              <a:t> Identifying the sources of </a:t>
            </a:r>
            <a:r>
              <a:rPr lang="en-US" dirty="0" smtClean="0"/>
              <a:t>relevant information</a:t>
            </a:r>
            <a:endParaRPr lang="en-US" dirty="0"/>
          </a:p>
          <a:p>
            <a:r>
              <a:rPr lang="en-US" dirty="0"/>
              <a:t> Reviewing the literature</a:t>
            </a:r>
          </a:p>
          <a:p>
            <a:r>
              <a:rPr lang="en-US" dirty="0"/>
              <a:t> Writing the review</a:t>
            </a:r>
          </a:p>
          <a:p>
            <a:r>
              <a:rPr lang="en-US" dirty="0"/>
              <a:t> Applying the literature to the proposed study.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of conducting a critical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88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Reading</a:t>
            </a:r>
          </a:p>
          <a:p>
            <a:r>
              <a:rPr lang="en-US" dirty="0" smtClean="0"/>
              <a:t>Preliminary skim reading to provide insight into</a:t>
            </a:r>
          </a:p>
          <a:p>
            <a:pPr lvl="1"/>
            <a:r>
              <a:rPr lang="en-US" dirty="0" smtClean="0"/>
              <a:t>What has been done</a:t>
            </a:r>
          </a:p>
          <a:p>
            <a:pPr lvl="1"/>
            <a:r>
              <a:rPr lang="en-US" dirty="0" smtClean="0"/>
              <a:t>Why it was done</a:t>
            </a:r>
          </a:p>
          <a:p>
            <a:pPr lvl="1"/>
            <a:r>
              <a:rPr lang="en-US" dirty="0" smtClean="0"/>
              <a:t>How it was done</a:t>
            </a:r>
          </a:p>
          <a:p>
            <a:pPr marL="457200" lvl="1" indent="0">
              <a:buNone/>
            </a:pPr>
            <a:r>
              <a:rPr lang="en-US" dirty="0" smtClean="0"/>
              <a:t>Outcome</a:t>
            </a:r>
          </a:p>
          <a:p>
            <a:pPr marL="457200" lvl="1" indent="0">
              <a:buNone/>
            </a:pPr>
            <a:r>
              <a:rPr lang="en-US" dirty="0" smtClean="0"/>
              <a:t>Current state of knowledge</a:t>
            </a:r>
          </a:p>
          <a:p>
            <a:pPr marL="457200" lvl="1" indent="0">
              <a:buNone/>
            </a:pPr>
            <a:r>
              <a:rPr lang="en-US" dirty="0" smtClean="0"/>
              <a:t>Possible gap in the theoretical knowledge</a:t>
            </a:r>
          </a:p>
          <a:p>
            <a:pPr marL="457200" lvl="1" indent="0">
              <a:buNone/>
            </a:pPr>
            <a:r>
              <a:rPr lang="en-US" dirty="0" smtClean="0"/>
              <a:t>Methodological limitations</a:t>
            </a:r>
          </a:p>
          <a:p>
            <a:pPr marL="457200" lvl="1" indent="0">
              <a:buNone/>
            </a:pPr>
            <a:r>
              <a:rPr lang="en-US" dirty="0" smtClean="0"/>
              <a:t>Identify themes within literature that can bring some sense of structure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the literature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73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Remember </a:t>
            </a:r>
          </a:p>
          <a:p>
            <a:r>
              <a:rPr lang="en-US" dirty="0"/>
              <a:t>the main </a:t>
            </a:r>
            <a:r>
              <a:rPr lang="en-US" dirty="0" smtClean="0"/>
              <a:t>purpose of </a:t>
            </a:r>
            <a:r>
              <a:rPr lang="en-US" dirty="0"/>
              <a:t>a critical review is to demonstrate </a:t>
            </a:r>
            <a:r>
              <a:rPr lang="en-US" dirty="0" smtClean="0"/>
              <a:t>insight into </a:t>
            </a:r>
            <a:r>
              <a:rPr lang="en-US" dirty="0"/>
              <a:t>the </a:t>
            </a:r>
            <a:r>
              <a:rPr lang="en-US" b="1" dirty="0"/>
              <a:t>current state of knowledge in the </a:t>
            </a:r>
            <a:r>
              <a:rPr lang="en-US" b="1" dirty="0" smtClean="0"/>
              <a:t>field </a:t>
            </a:r>
            <a:r>
              <a:rPr lang="en-US" dirty="0" smtClean="0"/>
              <a:t>and </a:t>
            </a:r>
            <a:r>
              <a:rPr lang="en-US" b="1" dirty="0"/>
              <a:t>the major questions being investigated</a:t>
            </a:r>
            <a:r>
              <a:rPr lang="en-US" dirty="0"/>
              <a:t>, </a:t>
            </a:r>
            <a:r>
              <a:rPr lang="en-US" dirty="0" smtClean="0"/>
              <a:t>so that </a:t>
            </a:r>
            <a:r>
              <a:rPr lang="en-US" b="1" dirty="0"/>
              <a:t>gaps </a:t>
            </a:r>
            <a:r>
              <a:rPr lang="en-US" dirty="0"/>
              <a:t>pertaining to current knowledge </a:t>
            </a:r>
            <a:r>
              <a:rPr lang="en-US" dirty="0" smtClean="0"/>
              <a:t>can be </a:t>
            </a:r>
            <a:r>
              <a:rPr lang="en-US" dirty="0"/>
              <a:t>identified with confidence.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47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IMRaD</a:t>
            </a:r>
            <a:r>
              <a:rPr lang="en-US" dirty="0" smtClean="0"/>
              <a:t> format</a:t>
            </a:r>
            <a:endParaRPr lang="en-US" dirty="0" smtClean="0"/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23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Methods of structuring results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Examining the theoretical literature then methodological literature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Examining the theoretical literature then empirical literature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Dividing the literature into content themes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Examining the literature chronologically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structuring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65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purpose of this kind of analysis</a:t>
            </a:r>
          </a:p>
          <a:p>
            <a:r>
              <a:rPr lang="en-US" dirty="0" smtClean="0"/>
              <a:t>Review the theories</a:t>
            </a:r>
          </a:p>
          <a:p>
            <a:r>
              <a:rPr lang="en-US" dirty="0" smtClean="0"/>
              <a:t>Implication of this theories to develop an appropriate methodology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pPr marL="914400" lvl="1" indent="-514350"/>
            <a:r>
              <a:rPr lang="en-US" sz="3600" dirty="0" smtClean="0">
                <a:latin typeface="+mj-lt"/>
              </a:rPr>
              <a:t>Examining the theoretical literature then methodological literature</a:t>
            </a:r>
            <a:endParaRPr lang="en-US" sz="3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852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 there a consensus regarding the meaning</a:t>
            </a:r>
            <a:r>
              <a:rPr lang="en-US" dirty="0" smtClean="0"/>
              <a:t>, nature </a:t>
            </a:r>
            <a:r>
              <a:rPr lang="en-US" dirty="0"/>
              <a:t>or constitution of the topic?</a:t>
            </a:r>
          </a:p>
          <a:p>
            <a:r>
              <a:rPr lang="en-US" dirty="0"/>
              <a:t> Are there counter-arguments as to </a:t>
            </a:r>
            <a:r>
              <a:rPr lang="en-US" dirty="0" smtClean="0"/>
              <a:t>the meaning</a:t>
            </a:r>
            <a:r>
              <a:rPr lang="en-US" dirty="0"/>
              <a:t>, nature and constitution of </a:t>
            </a:r>
            <a:r>
              <a:rPr lang="en-US" dirty="0" smtClean="0"/>
              <a:t>the topic</a:t>
            </a:r>
            <a:r>
              <a:rPr lang="en-US" dirty="0"/>
              <a:t>, if so what are they?</a:t>
            </a:r>
          </a:p>
          <a:p>
            <a:r>
              <a:rPr lang="en-US" dirty="0"/>
              <a:t> Do you agree with these counter-arguments?</a:t>
            </a:r>
          </a:p>
          <a:p>
            <a:r>
              <a:rPr lang="en-US" dirty="0"/>
              <a:t> If there are no counter-arguments, can </a:t>
            </a:r>
            <a:r>
              <a:rPr lang="en-US" dirty="0" smtClean="0"/>
              <a:t>you think </a:t>
            </a:r>
            <a:r>
              <a:rPr lang="en-US" dirty="0"/>
              <a:t>of any? These could be based </a:t>
            </a:r>
            <a:r>
              <a:rPr lang="en-US" dirty="0" smtClean="0"/>
              <a:t>upon theory </a:t>
            </a:r>
            <a:r>
              <a:rPr lang="en-US" dirty="0"/>
              <a:t>or experience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to be asked while reviewing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63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section reviewing the theoretical literature</a:t>
            </a:r>
          </a:p>
          <a:p>
            <a:r>
              <a:rPr lang="en-US" dirty="0" smtClean="0"/>
              <a:t>Second section empirical literature related to those theoretical background</a:t>
            </a:r>
          </a:p>
          <a:p>
            <a:pPr lvl="1"/>
            <a:r>
              <a:rPr lang="en-US" dirty="0" smtClean="0"/>
              <a:t>Critical appraisal of methodologies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Examining theoretical then empirical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39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205</TotalTime>
  <Words>660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How to Write a Critical Review</vt:lpstr>
      <vt:lpstr>Phase of conducting a critical review</vt:lpstr>
      <vt:lpstr>Reviewing the literature</vt:lpstr>
      <vt:lpstr>PowerPoint Presentation</vt:lpstr>
      <vt:lpstr>Start writing</vt:lpstr>
      <vt:lpstr>Start structuring</vt:lpstr>
      <vt:lpstr>Examining the theoretical literature then methodological literature</vt:lpstr>
      <vt:lpstr>Question to be asked while reviewing</vt:lpstr>
      <vt:lpstr>Examining theoretical then empirical evidence</vt:lpstr>
      <vt:lpstr>Question to be considered</vt:lpstr>
      <vt:lpstr>Dividing the literature into content themes</vt:lpstr>
      <vt:lpstr>Question to be considered</vt:lpstr>
      <vt:lpstr>Examining the literature chronologically</vt:lpstr>
      <vt:lpstr>Conclusion</vt:lpstr>
      <vt:lpstr>What is a conceptual framework</vt:lpstr>
      <vt:lpstr>Theoretical or conceptual framework?</vt:lpstr>
      <vt:lpstr>Please note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Rezayatmand Reza (HSR)</dc:creator>
  <cp:lastModifiedBy>Rezayatmand Reza (HSR)</cp:lastModifiedBy>
  <cp:revision>11</cp:revision>
  <dcterms:created xsi:type="dcterms:W3CDTF">2017-07-18T05:54:54Z</dcterms:created>
  <dcterms:modified xsi:type="dcterms:W3CDTF">2017-07-18T09:20:29Z</dcterms:modified>
</cp:coreProperties>
</file>