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5663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 غیبت دانش آموزان 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1404/7/21</c:v>
                </c:pt>
                <c:pt idx="1">
                  <c:v>1404/7/28</c:v>
                </c:pt>
                <c:pt idx="2">
                  <c:v>1404/8/5</c:v>
                </c:pt>
                <c:pt idx="3">
                  <c:v>1404/8/12</c:v>
                </c:pt>
                <c:pt idx="4">
                  <c:v>1404/8/19</c:v>
                </c:pt>
                <c:pt idx="5">
                  <c:v>1404-8-26</c:v>
                </c:pt>
              </c:strCache>
            </c:strRef>
          </c:cat>
          <c:val>
            <c:numRef>
              <c:f>Sheet1!$B$2:$B$7</c:f>
              <c:numCache>
                <c:formatCode>0.0</c:formatCode>
                <c:ptCount val="6"/>
                <c:pt idx="0">
                  <c:v>3.3</c:v>
                </c:pt>
                <c:pt idx="1">
                  <c:v>3.2</c:v>
                </c:pt>
                <c:pt idx="2">
                  <c:v>3</c:v>
                </c:pt>
                <c:pt idx="3">
                  <c:v>3.1</c:v>
                </c:pt>
                <c:pt idx="4">
                  <c:v>3.6</c:v>
                </c:pt>
                <c:pt idx="5">
                  <c:v>4.5999999999999996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042-4178-A785-EB40DD2885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17327160"/>
        <c:axId val="417327488"/>
      </c:lineChart>
      <c:catAx>
        <c:axId val="417327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7327488"/>
        <c:crosses val="autoZero"/>
        <c:auto val="1"/>
        <c:lblAlgn val="ctr"/>
        <c:lblOffset val="100"/>
        <c:noMultiLvlLbl val="0"/>
      </c:catAx>
      <c:valAx>
        <c:axId val="41732748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solidFill>
              <a:schemeClr val="bg2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7327160"/>
        <c:crosses val="autoZero"/>
        <c:crossBetween val="between"/>
      </c:valAx>
      <c:spPr>
        <a:noFill/>
        <a:ln>
          <a:solidFill>
            <a:schemeClr val="bg2">
              <a:lumMod val="75000"/>
            </a:schemeClr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2">
              <a:lumMod val="75000"/>
            </a:schemeClr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1FBBC6-E7CA-4A3D-8930-11F81BCB02CF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24E969-61BF-47AF-98AB-FDF9F61289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866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DE7933F-04F1-45EF-BC60-0A0846C04D60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086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53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1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967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4958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0094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2446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63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718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36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82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717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621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34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196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57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5293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0C8A72DF-091A-4CC3-BF85-332597F892BB}" type="datetimeFigureOut">
              <a:rPr lang="en-US" smtClean="0"/>
              <a:t>11/18/2025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4A450C8C-C6DE-4628-84D0-1AAD50A8A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75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EA86A-9104-4116-9140-1D91A9D08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AFACB-564D-4310-877C-3F6551A881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 rtl="1">
              <a:buNone/>
            </a:pPr>
            <a:endParaRPr lang="fa-IR" sz="3200" dirty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نتایج سامانه غیبت دانش آموزان جهت کنترل و مدیریت بیماری های حادتنفسی در مدارس</a:t>
            </a:r>
          </a:p>
          <a:p>
            <a:pPr marL="0" indent="0" algn="ctr" rtl="1">
              <a:buNone/>
            </a:pPr>
            <a:r>
              <a:rPr lang="fa-IR" sz="32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در سال تحصیلی 1405-1404</a:t>
            </a:r>
            <a:endParaRPr lang="en-US" sz="3200" dirty="0">
              <a:solidFill>
                <a:schemeClr val="accent1">
                  <a:lumMod val="75000"/>
                </a:schemeClr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7674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12778-DC8E-458C-B4EF-098FF97E8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20144" y="692696"/>
            <a:ext cx="7596336" cy="1368152"/>
          </a:xfrm>
        </p:spPr>
        <p:txBody>
          <a:bodyPr/>
          <a:lstStyle/>
          <a:p>
            <a:pPr algn="ctr" rtl="1"/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درصد غیبت دانش آموزان جهت کنترل و مدیریت بیماری های حادتنفسی در مدارس ابتدایی(دوشنبه هرهفته)</a:t>
            </a:r>
            <a:b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</a:br>
            <a: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  <a:t>از تاریخ 1404/7/21 تا 1404/08/26 </a:t>
            </a:r>
            <a:br>
              <a:rPr lang="fa-IR" sz="2400" dirty="0">
                <a:solidFill>
                  <a:schemeClr val="bg1"/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12" name="Content Placeholder 5">
            <a:extLst>
              <a:ext uri="{FF2B5EF4-FFF2-40B4-BE49-F238E27FC236}">
                <a16:creationId xmlns:a16="http://schemas.microsoft.com/office/drawing/2014/main" id="{E128516B-9607-43F3-ACBD-8D234B84F4B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4080812"/>
              </p:ext>
            </p:extLst>
          </p:nvPr>
        </p:nvGraphicFramePr>
        <p:xfrm>
          <a:off x="1927274" y="2352930"/>
          <a:ext cx="8750104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6817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1E84DD-8217-4C06-BE7B-FF3EC402E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564" y="607908"/>
            <a:ext cx="8761413" cy="706964"/>
          </a:xfrm>
        </p:spPr>
        <p:txBody>
          <a:bodyPr/>
          <a:lstStyle/>
          <a:p>
            <a:pPr algn="ctr" rtl="1"/>
            <a:r>
              <a:rPr lang="fa-IR" sz="2400" dirty="0">
                <a:cs typeface="B Titr" panose="00000700000000000000" pitchFamily="2" charset="-78"/>
              </a:rPr>
              <a:t>نتایج سامانه غیبت دانش آموزان جهت کنترل و مدیریت بیماری های حادتنفسی در مدارس</a:t>
            </a:r>
            <a:endParaRPr lang="en-US" sz="2400" dirty="0">
              <a:cs typeface="B Titr" panose="00000700000000000000" pitchFamily="2" charset="-7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979B597-8A3A-493D-B8F8-399B42EF2C3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3837629"/>
              </p:ext>
            </p:extLst>
          </p:nvPr>
        </p:nvGraphicFramePr>
        <p:xfrm>
          <a:off x="511125" y="1427414"/>
          <a:ext cx="11169749" cy="52226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1581">
                  <a:extLst>
                    <a:ext uri="{9D8B030D-6E8A-4147-A177-3AD203B41FA5}">
                      <a16:colId xmlns:a16="http://schemas.microsoft.com/office/drawing/2014/main" val="2950855195"/>
                    </a:ext>
                  </a:extLst>
                </a:gridCol>
                <a:gridCol w="1340073">
                  <a:extLst>
                    <a:ext uri="{9D8B030D-6E8A-4147-A177-3AD203B41FA5}">
                      <a16:colId xmlns:a16="http://schemas.microsoft.com/office/drawing/2014/main" val="2150676370"/>
                    </a:ext>
                  </a:extLst>
                </a:gridCol>
                <a:gridCol w="1692758">
                  <a:extLst>
                    <a:ext uri="{9D8B030D-6E8A-4147-A177-3AD203B41FA5}">
                      <a16:colId xmlns:a16="http://schemas.microsoft.com/office/drawing/2014/main" val="11925261"/>
                    </a:ext>
                  </a:extLst>
                </a:gridCol>
                <a:gridCol w="1491209">
                  <a:extLst>
                    <a:ext uri="{9D8B030D-6E8A-4147-A177-3AD203B41FA5}">
                      <a16:colId xmlns:a16="http://schemas.microsoft.com/office/drawing/2014/main" val="2275811993"/>
                    </a:ext>
                  </a:extLst>
                </a:gridCol>
                <a:gridCol w="1652487">
                  <a:extLst>
                    <a:ext uri="{9D8B030D-6E8A-4147-A177-3AD203B41FA5}">
                      <a16:colId xmlns:a16="http://schemas.microsoft.com/office/drawing/2014/main" val="2316520253"/>
                    </a:ext>
                  </a:extLst>
                </a:gridCol>
                <a:gridCol w="1918460">
                  <a:extLst>
                    <a:ext uri="{9D8B030D-6E8A-4147-A177-3AD203B41FA5}">
                      <a16:colId xmlns:a16="http://schemas.microsoft.com/office/drawing/2014/main" val="3188877212"/>
                    </a:ext>
                  </a:extLst>
                </a:gridCol>
                <a:gridCol w="1483181">
                  <a:extLst>
                    <a:ext uri="{9D8B030D-6E8A-4147-A177-3AD203B41FA5}">
                      <a16:colId xmlns:a16="http://schemas.microsoft.com/office/drawing/2014/main" val="854224744"/>
                    </a:ext>
                  </a:extLst>
                </a:gridCol>
              </a:tblGrid>
              <a:tr h="58539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تعدادثبت مدارس </a:t>
                      </a:r>
                    </a:p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در سامانه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درصد غائبین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تعداد کل  غائبین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تعداد غائبین دختر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تعداد غائبین پسر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تعداد کل دانش آموزان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B Titr" panose="00000700000000000000" pitchFamily="2" charset="-78"/>
                        </a:rPr>
                        <a:t>تاریخ ثیت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74517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289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3.3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2028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1091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937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61401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1404/7/21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54591464"/>
                  </a:ext>
                </a:extLst>
              </a:tr>
              <a:tr h="415827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350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3.2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2335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1385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950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72947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1404/7/28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256862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385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2621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1503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1118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86839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1404/8/5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26763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453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3.1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3160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1683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1477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103418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en-US" sz="16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1404/8/12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2377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554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3.6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4332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2228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2104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120032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1404/8/19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9427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593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4.6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6125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3398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2727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131904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Mitra" panose="00000400000000000000" pitchFamily="2" charset="-78"/>
                          <a:cs typeface="B Titr" panose="00000700000000000000" pitchFamily="2" charset="-78"/>
                        </a:rPr>
                        <a:t>1404/8/26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12801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4917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54620725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57738165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71448749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93606523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50854320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kern="1200" dirty="0">
                        <a:solidFill>
                          <a:srgbClr val="000000"/>
                        </a:solidFill>
                        <a:effectLst/>
                        <a:latin typeface="B Mitra" panose="00000400000000000000" pitchFamily="2" charset="-78"/>
                        <a:ea typeface="+mn-ea"/>
                        <a:cs typeface="B Mitra" panose="00000400000000000000" pitchFamily="2" charset="-78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531586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3468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87</TotalTime>
  <Words>121</Words>
  <Application>Microsoft Office PowerPoint</Application>
  <PresentationFormat>Widescreen</PresentationFormat>
  <Paragraphs>56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B Mitra</vt:lpstr>
      <vt:lpstr>Calibri</vt:lpstr>
      <vt:lpstr>Century Gothic</vt:lpstr>
      <vt:lpstr>Wingdings 3</vt:lpstr>
      <vt:lpstr>Ion Boardroom</vt:lpstr>
      <vt:lpstr>PowerPoint Presentation</vt:lpstr>
      <vt:lpstr>درصد غیبت دانش آموزان جهت کنترل و مدیریت بیماری های حادتنفسی در مدارس ابتدایی(دوشنبه هرهفته) از تاریخ 1404/7/21 تا 1404/08/26  </vt:lpstr>
      <vt:lpstr>نتایج سامانه غیبت دانش آموزان جهت کنترل و مدیریت بیماری های حادتنفسی در مدارس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A.R.I</dc:creator>
  <cp:lastModifiedBy>A.R.I</cp:lastModifiedBy>
  <cp:revision>30</cp:revision>
  <dcterms:created xsi:type="dcterms:W3CDTF">2025-01-07T07:01:27Z</dcterms:created>
  <dcterms:modified xsi:type="dcterms:W3CDTF">2025-11-19T05:15:16Z</dcterms:modified>
</cp:coreProperties>
</file>