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64" r:id="rId2"/>
    <p:sldId id="281" r:id="rId3"/>
    <p:sldId id="269" r:id="rId4"/>
    <p:sldId id="270" r:id="rId5"/>
    <p:sldId id="266" r:id="rId6"/>
    <p:sldId id="282" r:id="rId7"/>
    <p:sldId id="309" r:id="rId8"/>
    <p:sldId id="307" r:id="rId9"/>
    <p:sldId id="296" r:id="rId10"/>
    <p:sldId id="297" r:id="rId11"/>
    <p:sldId id="300" r:id="rId12"/>
    <p:sldId id="298" r:id="rId13"/>
    <p:sldId id="301" r:id="rId14"/>
    <p:sldId id="299" r:id="rId15"/>
    <p:sldId id="302" r:id="rId16"/>
    <p:sldId id="303" r:id="rId17"/>
    <p:sldId id="304" r:id="rId18"/>
    <p:sldId id="305" r:id="rId19"/>
    <p:sldId id="306" r:id="rId20"/>
    <p:sldId id="283" r:id="rId21"/>
    <p:sldId id="285" r:id="rId22"/>
    <p:sldId id="295" r:id="rId23"/>
    <p:sldId id="310" r:id="rId24"/>
    <p:sldId id="311" r:id="rId25"/>
    <p:sldId id="334"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0" r:id="rId45"/>
    <p:sldId id="336" r:id="rId46"/>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5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280" autoAdjust="0"/>
  </p:normalViewPr>
  <p:slideViewPr>
    <p:cSldViewPr showGuides="1">
      <p:cViewPr varScale="1">
        <p:scale>
          <a:sx n="119" d="100"/>
          <a:sy n="119" d="100"/>
        </p:scale>
        <p:origin x="180" y="96"/>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3C59C-4E16-4A64-A766-34DB213E11B3}" type="datetimeFigureOut">
              <a:rPr lang="en-US">
                <a:solidFill>
                  <a:schemeClr val="tx2"/>
                </a:solidFill>
              </a:rPr>
              <a:t>10/7/2024</a:t>
            </a:fld>
            <a:endParaRPr>
              <a:solidFill>
                <a:schemeClr val="tx2"/>
              </a:solidFil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en-US"/>
              <a:pPr/>
              <a:t>10/7/2024</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5</a:t>
            </a:fld>
            <a:endParaRPr lang="en-US"/>
          </a:p>
        </p:txBody>
      </p:sp>
    </p:spTree>
    <p:extLst>
      <p:ext uri="{BB962C8B-B14F-4D97-AF65-F5344CB8AC3E}">
        <p14:creationId xmlns:p14="http://schemas.microsoft.com/office/powerpoint/2010/main" val="2646662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15</a:t>
            </a:fld>
            <a:endParaRPr lang="en-US"/>
          </a:p>
        </p:txBody>
      </p:sp>
    </p:spTree>
    <p:extLst>
      <p:ext uri="{BB962C8B-B14F-4D97-AF65-F5344CB8AC3E}">
        <p14:creationId xmlns:p14="http://schemas.microsoft.com/office/powerpoint/2010/main" val="42585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16</a:t>
            </a:fld>
            <a:endParaRPr lang="en-US"/>
          </a:p>
        </p:txBody>
      </p:sp>
    </p:spTree>
    <p:extLst>
      <p:ext uri="{BB962C8B-B14F-4D97-AF65-F5344CB8AC3E}">
        <p14:creationId xmlns:p14="http://schemas.microsoft.com/office/powerpoint/2010/main" val="164150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17</a:t>
            </a:fld>
            <a:endParaRPr lang="en-US"/>
          </a:p>
        </p:txBody>
      </p:sp>
    </p:spTree>
    <p:extLst>
      <p:ext uri="{BB962C8B-B14F-4D97-AF65-F5344CB8AC3E}">
        <p14:creationId xmlns:p14="http://schemas.microsoft.com/office/powerpoint/2010/main" val="1801970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18</a:t>
            </a:fld>
            <a:endParaRPr lang="en-US"/>
          </a:p>
        </p:txBody>
      </p:sp>
    </p:spTree>
    <p:extLst>
      <p:ext uri="{BB962C8B-B14F-4D97-AF65-F5344CB8AC3E}">
        <p14:creationId xmlns:p14="http://schemas.microsoft.com/office/powerpoint/2010/main" val="3691397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19</a:t>
            </a:fld>
            <a:endParaRPr lang="en-US"/>
          </a:p>
        </p:txBody>
      </p:sp>
    </p:spTree>
    <p:extLst>
      <p:ext uri="{BB962C8B-B14F-4D97-AF65-F5344CB8AC3E}">
        <p14:creationId xmlns:p14="http://schemas.microsoft.com/office/powerpoint/2010/main" val="4054805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7</a:t>
            </a:fld>
            <a:endParaRPr lang="en-US"/>
          </a:p>
        </p:txBody>
      </p:sp>
    </p:spTree>
    <p:extLst>
      <p:ext uri="{BB962C8B-B14F-4D97-AF65-F5344CB8AC3E}">
        <p14:creationId xmlns:p14="http://schemas.microsoft.com/office/powerpoint/2010/main" val="2129794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8</a:t>
            </a:fld>
            <a:endParaRPr lang="en-US"/>
          </a:p>
        </p:txBody>
      </p:sp>
    </p:spTree>
    <p:extLst>
      <p:ext uri="{BB962C8B-B14F-4D97-AF65-F5344CB8AC3E}">
        <p14:creationId xmlns:p14="http://schemas.microsoft.com/office/powerpoint/2010/main" val="41650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9</a:t>
            </a:fld>
            <a:endParaRPr lang="en-US"/>
          </a:p>
        </p:txBody>
      </p:sp>
    </p:spTree>
    <p:extLst>
      <p:ext uri="{BB962C8B-B14F-4D97-AF65-F5344CB8AC3E}">
        <p14:creationId xmlns:p14="http://schemas.microsoft.com/office/powerpoint/2010/main" val="2113125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10</a:t>
            </a:fld>
            <a:endParaRPr lang="en-US"/>
          </a:p>
        </p:txBody>
      </p:sp>
    </p:spTree>
    <p:extLst>
      <p:ext uri="{BB962C8B-B14F-4D97-AF65-F5344CB8AC3E}">
        <p14:creationId xmlns:p14="http://schemas.microsoft.com/office/powerpoint/2010/main" val="2478670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11</a:t>
            </a:fld>
            <a:endParaRPr lang="en-US"/>
          </a:p>
        </p:txBody>
      </p:sp>
    </p:spTree>
    <p:extLst>
      <p:ext uri="{BB962C8B-B14F-4D97-AF65-F5344CB8AC3E}">
        <p14:creationId xmlns:p14="http://schemas.microsoft.com/office/powerpoint/2010/main" val="3768783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12</a:t>
            </a:fld>
            <a:endParaRPr lang="en-US"/>
          </a:p>
        </p:txBody>
      </p:sp>
    </p:spTree>
    <p:extLst>
      <p:ext uri="{BB962C8B-B14F-4D97-AF65-F5344CB8AC3E}">
        <p14:creationId xmlns:p14="http://schemas.microsoft.com/office/powerpoint/2010/main" val="1104000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13</a:t>
            </a:fld>
            <a:endParaRPr lang="en-US"/>
          </a:p>
        </p:txBody>
      </p:sp>
    </p:spTree>
    <p:extLst>
      <p:ext uri="{BB962C8B-B14F-4D97-AF65-F5344CB8AC3E}">
        <p14:creationId xmlns:p14="http://schemas.microsoft.com/office/powerpoint/2010/main" val="1335885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14</a:t>
            </a:fld>
            <a:endParaRPr lang="en-US"/>
          </a:p>
        </p:txBody>
      </p:sp>
    </p:spTree>
    <p:extLst>
      <p:ext uri="{BB962C8B-B14F-4D97-AF65-F5344CB8AC3E}">
        <p14:creationId xmlns:p14="http://schemas.microsoft.com/office/powerpoint/2010/main" val="34427984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10/7/2024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10/7/2024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a:t>10/7/2024</a:t>
            </a:fld>
            <a:endParaRPr dirty="0"/>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A60BA0E-20D0-4E7C-B286-26C960A6788F}" type="slidenum">
              <a:rPr/>
              <a:t>‹#›</a:t>
            </a:fld>
            <a:endParaRPr/>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a:t>Click to edit Master title style</a:t>
            </a:r>
            <a:endParaRPr dirty="0"/>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1706581" indent="0">
              <a:buNone/>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a:t>10/7/2024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a:t>10/7/2024</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a:t>10/7/2024</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a:t>10/7/2024</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a:t>Click to edit Master title style</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126BF754-515F-40B9-8D24-D54D5825B3D0}" type="datetimeFigureOut">
              <a:rPr lang="en-US"/>
              <a:t>10/7/2024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10/7/2024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baseline="0">
                <a:solidFill>
                  <a:schemeClr val="tx2">
                    <a:lumMod val="65000"/>
                    <a:lumOff val="35000"/>
                  </a:schemeClr>
                </a:solidFill>
              </a:defRPr>
            </a:lvl1pPr>
          </a:lstStyle>
          <a:p>
            <a:fld id="{2DD204D1-F9BD-4643-8480-6EA41EB484F1}" type="datetimeFigureOut">
              <a:rPr lang="en-US" smtClean="0"/>
              <a:pPr/>
              <a:t>10/7/2024</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baseline="0">
                <a:solidFill>
                  <a:schemeClr val="tx2">
                    <a:lumMod val="65000"/>
                    <a:lumOff val="35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baseline="0">
                <a:solidFill>
                  <a:schemeClr val="tx2">
                    <a:lumMod val="65000"/>
                    <a:lumOff val="35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1"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r" defTabSz="1218987" rtl="1"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r" defTabSz="1218987" rtl="1"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r" defTabSz="1218987" rtl="1"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r" defTabSz="1218987" rtl="1"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r" defTabSz="1218987" rtl="1"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r" defTabSz="1218987" rtl="1"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r" defTabSz="1218987" rtl="1"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r" defTabSz="1218987" rtl="1"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r" defTabSz="1218987" rtl="1"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r" defTabSz="1218987" rtl="1" eaLnBrk="1" latinLnBrk="0" hangingPunct="1">
        <a:defRPr sz="2400" kern="1200">
          <a:solidFill>
            <a:schemeClr val="tx1"/>
          </a:solidFill>
          <a:latin typeface="+mn-lt"/>
          <a:ea typeface="+mn-ea"/>
          <a:cs typeface="+mn-cs"/>
        </a:defRPr>
      </a:lvl1pPr>
      <a:lvl2pPr marL="609493" algn="r" defTabSz="1218987" rtl="1" eaLnBrk="1" latinLnBrk="0" hangingPunct="1">
        <a:defRPr sz="2400" kern="1200">
          <a:solidFill>
            <a:schemeClr val="tx1"/>
          </a:solidFill>
          <a:latin typeface="+mn-lt"/>
          <a:ea typeface="+mn-ea"/>
          <a:cs typeface="+mn-cs"/>
        </a:defRPr>
      </a:lvl2pPr>
      <a:lvl3pPr marL="1218987" algn="r" defTabSz="1218987" rtl="1" eaLnBrk="1" latinLnBrk="0" hangingPunct="1">
        <a:defRPr sz="2400" kern="1200">
          <a:solidFill>
            <a:schemeClr val="tx1"/>
          </a:solidFill>
          <a:latin typeface="+mn-lt"/>
          <a:ea typeface="+mn-ea"/>
          <a:cs typeface="+mn-cs"/>
        </a:defRPr>
      </a:lvl3pPr>
      <a:lvl4pPr marL="1828480" algn="r" defTabSz="1218987" rtl="1" eaLnBrk="1" latinLnBrk="0" hangingPunct="1">
        <a:defRPr sz="2400" kern="1200">
          <a:solidFill>
            <a:schemeClr val="tx1"/>
          </a:solidFill>
          <a:latin typeface="+mn-lt"/>
          <a:ea typeface="+mn-ea"/>
          <a:cs typeface="+mn-cs"/>
        </a:defRPr>
      </a:lvl4pPr>
      <a:lvl5pPr marL="2437973" algn="r" defTabSz="1218987" rtl="1" eaLnBrk="1" latinLnBrk="0" hangingPunct="1">
        <a:defRPr sz="2400" kern="1200">
          <a:solidFill>
            <a:schemeClr val="tx1"/>
          </a:solidFill>
          <a:latin typeface="+mn-lt"/>
          <a:ea typeface="+mn-ea"/>
          <a:cs typeface="+mn-cs"/>
        </a:defRPr>
      </a:lvl5pPr>
      <a:lvl6pPr marL="3047467" algn="r" defTabSz="1218987" rtl="1" eaLnBrk="1" latinLnBrk="0" hangingPunct="1">
        <a:defRPr sz="2400" kern="1200">
          <a:solidFill>
            <a:schemeClr val="tx1"/>
          </a:solidFill>
          <a:latin typeface="+mn-lt"/>
          <a:ea typeface="+mn-ea"/>
          <a:cs typeface="+mn-cs"/>
        </a:defRPr>
      </a:lvl6pPr>
      <a:lvl7pPr marL="3656960" algn="r" defTabSz="1218987" rtl="1" eaLnBrk="1" latinLnBrk="0" hangingPunct="1">
        <a:defRPr sz="2400" kern="1200">
          <a:solidFill>
            <a:schemeClr val="tx1"/>
          </a:solidFill>
          <a:latin typeface="+mn-lt"/>
          <a:ea typeface="+mn-ea"/>
          <a:cs typeface="+mn-cs"/>
        </a:defRPr>
      </a:lvl7pPr>
      <a:lvl8pPr marL="4266453" algn="r" defTabSz="1218987" rtl="1" eaLnBrk="1" latinLnBrk="0" hangingPunct="1">
        <a:defRPr sz="2400" kern="1200">
          <a:solidFill>
            <a:schemeClr val="tx1"/>
          </a:solidFill>
          <a:latin typeface="+mn-lt"/>
          <a:ea typeface="+mn-ea"/>
          <a:cs typeface="+mn-cs"/>
        </a:defRPr>
      </a:lvl8pPr>
      <a:lvl9pPr marL="4875947" algn="r" defTabSz="1218987" rtl="1"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620689"/>
            <a:ext cx="7008574" cy="1800199"/>
          </a:xfrm>
        </p:spPr>
        <p:txBody>
          <a:bodyPr>
            <a:normAutofit/>
          </a:bodyPr>
          <a:lstStyle/>
          <a:p>
            <a:r>
              <a:rPr lang="en-US" sz="4400" dirty="0">
                <a:solidFill>
                  <a:schemeClr val="bg2">
                    <a:lumMod val="10000"/>
                  </a:schemeClr>
                </a:solidFill>
              </a:rPr>
              <a:t>ALCOHOL USE DISORDER</a:t>
            </a:r>
          </a:p>
        </p:txBody>
      </p:sp>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621804" y="2060848"/>
            <a:ext cx="7992888" cy="1930400"/>
          </a:xfrm>
        </p:spPr>
        <p:txBody>
          <a:bodyPr>
            <a:normAutofit/>
          </a:bodyPr>
          <a:lstStyle/>
          <a:p>
            <a:endParaRPr lang="fa-IR" sz="3200" dirty="0"/>
          </a:p>
        </p:txBody>
      </p:sp>
      <p:pic>
        <p:nvPicPr>
          <p:cNvPr id="3" name="Picture 2">
            <a:extLst>
              <a:ext uri="{FF2B5EF4-FFF2-40B4-BE49-F238E27FC236}">
                <a16:creationId xmlns:a16="http://schemas.microsoft.com/office/drawing/2014/main" id="{89BBD4AF-63D7-4CF3-9C9B-1E399ED99505}"/>
              </a:ext>
            </a:extLst>
          </p:cNvPr>
          <p:cNvPicPr>
            <a:picLocks noChangeAspect="1"/>
          </p:cNvPicPr>
          <p:nvPr/>
        </p:nvPicPr>
        <p:blipFill>
          <a:blip r:embed="rId3"/>
          <a:stretch>
            <a:fillRect/>
          </a:stretch>
        </p:blipFill>
        <p:spPr>
          <a:xfrm>
            <a:off x="183198" y="1196752"/>
            <a:ext cx="8424936" cy="3390900"/>
          </a:xfrm>
          <a:prstGeom prst="rect">
            <a:avLst/>
          </a:prstGeom>
        </p:spPr>
      </p:pic>
      <p:pic>
        <p:nvPicPr>
          <p:cNvPr id="6" name="Picture 5">
            <a:extLst>
              <a:ext uri="{FF2B5EF4-FFF2-40B4-BE49-F238E27FC236}">
                <a16:creationId xmlns:a16="http://schemas.microsoft.com/office/drawing/2014/main" id="{84A5FBE3-0D5F-47B2-A52A-8F2E05FB4F10}"/>
              </a:ext>
            </a:extLst>
          </p:cNvPr>
          <p:cNvPicPr>
            <a:picLocks noChangeAspect="1"/>
          </p:cNvPicPr>
          <p:nvPr/>
        </p:nvPicPr>
        <p:blipFill>
          <a:blip r:embed="rId4"/>
          <a:stretch>
            <a:fillRect/>
          </a:stretch>
        </p:blipFill>
        <p:spPr>
          <a:xfrm>
            <a:off x="183198" y="4587652"/>
            <a:ext cx="8431494" cy="800100"/>
          </a:xfrm>
          <a:prstGeom prst="rect">
            <a:avLst/>
          </a:prstGeom>
        </p:spPr>
      </p:pic>
    </p:spTree>
    <p:extLst>
      <p:ext uri="{BB962C8B-B14F-4D97-AF65-F5344CB8AC3E}">
        <p14:creationId xmlns:p14="http://schemas.microsoft.com/office/powerpoint/2010/main" val="383212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1" y="2060848"/>
            <a:ext cx="2854052" cy="1930400"/>
          </a:xfrm>
        </p:spPr>
        <p:txBody>
          <a:bodyPr>
            <a:normAutofit fontScale="90000"/>
          </a:bodyPr>
          <a:lstStyle/>
          <a:p>
            <a:r>
              <a:rPr lang="fa-IR" sz="4000" dirty="0">
                <a:solidFill>
                  <a:srgbClr val="FF0000"/>
                </a:solidFill>
                <a:latin typeface="MV Boli" panose="02000500030200090000" pitchFamily="2" charset="0"/>
              </a:rPr>
              <a:t>Alcohol</a:t>
            </a:r>
            <a:br>
              <a:rPr lang="fa-IR" sz="4000" dirty="0">
                <a:solidFill>
                  <a:srgbClr val="FF0000"/>
                </a:solidFill>
                <a:latin typeface="MV Boli" panose="02000500030200090000" pitchFamily="2" charset="0"/>
              </a:rPr>
            </a:br>
            <a:r>
              <a:rPr lang="fa-IR" sz="4000" dirty="0">
                <a:solidFill>
                  <a:srgbClr val="FF0000"/>
                </a:solidFill>
                <a:latin typeface="MV Boli" panose="02000500030200090000" pitchFamily="2" charset="0"/>
              </a:rPr>
              <a:t> Intoxication </a:t>
            </a:r>
            <a:br>
              <a:rPr lang="fa-IR" sz="3200" dirty="0">
                <a:solidFill>
                  <a:srgbClr val="FF0000"/>
                </a:solidFill>
                <a:latin typeface="MV Boli" panose="02000500030200090000" pitchFamily="2" charset="0"/>
              </a:rPr>
            </a:br>
            <a:endParaRPr lang="fa-IR" sz="3200" dirty="0"/>
          </a:p>
        </p:txBody>
      </p:sp>
      <p:pic>
        <p:nvPicPr>
          <p:cNvPr id="3" name="Picture 2">
            <a:extLst>
              <a:ext uri="{FF2B5EF4-FFF2-40B4-BE49-F238E27FC236}">
                <a16:creationId xmlns:a16="http://schemas.microsoft.com/office/drawing/2014/main" id="{8EA537D6-524D-47DE-A506-F9FB41B60D41}"/>
              </a:ext>
            </a:extLst>
          </p:cNvPr>
          <p:cNvPicPr>
            <a:picLocks noChangeAspect="1"/>
          </p:cNvPicPr>
          <p:nvPr/>
        </p:nvPicPr>
        <p:blipFill>
          <a:blip r:embed="rId3"/>
          <a:stretch>
            <a:fillRect/>
          </a:stretch>
        </p:blipFill>
        <p:spPr>
          <a:xfrm>
            <a:off x="3086829" y="0"/>
            <a:ext cx="9115425" cy="6858000"/>
          </a:xfrm>
          <a:prstGeom prst="rect">
            <a:avLst/>
          </a:prstGeom>
        </p:spPr>
      </p:pic>
    </p:spTree>
    <p:extLst>
      <p:ext uri="{BB962C8B-B14F-4D97-AF65-F5344CB8AC3E}">
        <p14:creationId xmlns:p14="http://schemas.microsoft.com/office/powerpoint/2010/main" val="149856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621804" y="2060848"/>
            <a:ext cx="7992888" cy="1930400"/>
          </a:xfrm>
        </p:spPr>
        <p:txBody>
          <a:bodyPr>
            <a:normAutofit fontScale="90000"/>
          </a:bodyPr>
          <a:lstStyle/>
          <a:p>
            <a:r>
              <a:rPr lang="en-US" sz="3200" dirty="0"/>
              <a:t>Ataxia                  100 mg/dl</a:t>
            </a:r>
            <a:br>
              <a:rPr lang="fa-IR" sz="3200" dirty="0"/>
            </a:br>
            <a:br>
              <a:rPr lang="en-US" sz="3200" dirty="0"/>
            </a:br>
            <a:r>
              <a:rPr lang="en-US" sz="3200" dirty="0"/>
              <a:t>Confusion             200 mg/dl</a:t>
            </a:r>
            <a:br>
              <a:rPr lang="en-US" sz="3200" dirty="0"/>
            </a:br>
            <a:br>
              <a:rPr lang="en-US" sz="3200" dirty="0"/>
            </a:br>
            <a:r>
              <a:rPr lang="en-US" sz="3200" dirty="0"/>
              <a:t>stupor                    300 mg/dl</a:t>
            </a:r>
            <a:br>
              <a:rPr lang="en-US" sz="3200" dirty="0"/>
            </a:br>
            <a:br>
              <a:rPr lang="en-US" sz="3200" dirty="0"/>
            </a:br>
            <a:r>
              <a:rPr lang="en-US" sz="3200" dirty="0"/>
              <a:t>Death                    400 mg/dl       </a:t>
            </a:r>
            <a:endParaRPr lang="fa-IR" sz="3200" dirty="0"/>
          </a:p>
        </p:txBody>
      </p:sp>
    </p:spTree>
    <p:extLst>
      <p:ext uri="{BB962C8B-B14F-4D97-AF65-F5344CB8AC3E}">
        <p14:creationId xmlns:p14="http://schemas.microsoft.com/office/powerpoint/2010/main" val="370380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621804" y="2060848"/>
            <a:ext cx="2232248" cy="1930400"/>
          </a:xfrm>
        </p:spPr>
        <p:txBody>
          <a:bodyPr>
            <a:normAutofit/>
          </a:bodyPr>
          <a:lstStyle/>
          <a:p>
            <a:r>
              <a:rPr lang="en-US" sz="3200" dirty="0" err="1">
                <a:latin typeface="MV Boli" panose="02000500030200090000" pitchFamily="2" charset="0"/>
                <a:cs typeface="MV Boli" panose="02000500030200090000" pitchFamily="2" charset="0"/>
              </a:rPr>
              <a:t>Mellanby</a:t>
            </a:r>
            <a:r>
              <a:rPr lang="en-US" sz="3200" dirty="0">
                <a:latin typeface="MV Boli" panose="02000500030200090000" pitchFamily="2" charset="0"/>
                <a:cs typeface="MV Boli" panose="02000500030200090000" pitchFamily="2" charset="0"/>
              </a:rPr>
              <a:t>  effect</a:t>
            </a:r>
            <a:endParaRPr lang="fa-IR" sz="3200" dirty="0">
              <a:latin typeface="MV Boli" panose="02000500030200090000" pitchFamily="2" charset="0"/>
            </a:endParaRPr>
          </a:p>
        </p:txBody>
      </p:sp>
      <p:pic>
        <p:nvPicPr>
          <p:cNvPr id="3" name="Picture 2">
            <a:extLst>
              <a:ext uri="{FF2B5EF4-FFF2-40B4-BE49-F238E27FC236}">
                <a16:creationId xmlns:a16="http://schemas.microsoft.com/office/drawing/2014/main" id="{39BE0A03-66DD-48E3-BD53-9C0EB0636C42}"/>
              </a:ext>
            </a:extLst>
          </p:cNvPr>
          <p:cNvPicPr>
            <a:picLocks noChangeAspect="1"/>
          </p:cNvPicPr>
          <p:nvPr/>
        </p:nvPicPr>
        <p:blipFill>
          <a:blip r:embed="rId3"/>
          <a:stretch>
            <a:fillRect/>
          </a:stretch>
        </p:blipFill>
        <p:spPr>
          <a:xfrm>
            <a:off x="3286100" y="0"/>
            <a:ext cx="9111382" cy="6858000"/>
          </a:xfrm>
          <a:prstGeom prst="rect">
            <a:avLst/>
          </a:prstGeom>
        </p:spPr>
      </p:pic>
    </p:spTree>
    <p:extLst>
      <p:ext uri="{BB962C8B-B14F-4D97-AF65-F5344CB8AC3E}">
        <p14:creationId xmlns:p14="http://schemas.microsoft.com/office/powerpoint/2010/main" val="125185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621804" y="2060848"/>
            <a:ext cx="7992888" cy="1930400"/>
          </a:xfrm>
        </p:spPr>
        <p:txBody>
          <a:bodyPr>
            <a:normAutofit/>
          </a:bodyPr>
          <a:lstStyle/>
          <a:p>
            <a:r>
              <a:rPr lang="en-US" sz="3200" dirty="0"/>
              <a:t>Black out</a:t>
            </a:r>
            <a:br>
              <a:rPr lang="en-US" sz="3200" dirty="0"/>
            </a:br>
            <a:br>
              <a:rPr lang="en-US" sz="3200" dirty="0"/>
            </a:br>
            <a:br>
              <a:rPr lang="en-US" sz="3200" dirty="0"/>
            </a:br>
            <a:r>
              <a:rPr lang="en-US" sz="3200" dirty="0"/>
              <a:t>what happens!</a:t>
            </a:r>
            <a:endParaRPr lang="fa-IR" sz="3200" dirty="0"/>
          </a:p>
        </p:txBody>
      </p:sp>
      <p:pic>
        <p:nvPicPr>
          <p:cNvPr id="3" name="Picture 2">
            <a:extLst>
              <a:ext uri="{FF2B5EF4-FFF2-40B4-BE49-F238E27FC236}">
                <a16:creationId xmlns:a16="http://schemas.microsoft.com/office/drawing/2014/main" id="{3004DDF2-BF7B-4DA4-9358-3562E4F76E79}"/>
              </a:ext>
            </a:extLst>
          </p:cNvPr>
          <p:cNvPicPr>
            <a:picLocks noChangeAspect="1"/>
          </p:cNvPicPr>
          <p:nvPr/>
        </p:nvPicPr>
        <p:blipFill>
          <a:blip r:embed="rId3"/>
          <a:stretch>
            <a:fillRect/>
          </a:stretch>
        </p:blipFill>
        <p:spPr>
          <a:xfrm>
            <a:off x="4294212" y="0"/>
            <a:ext cx="7894613" cy="6858000"/>
          </a:xfrm>
          <a:prstGeom prst="rect">
            <a:avLst/>
          </a:prstGeom>
        </p:spPr>
      </p:pic>
      <p:pic>
        <p:nvPicPr>
          <p:cNvPr id="6" name="Picture 5">
            <a:extLst>
              <a:ext uri="{FF2B5EF4-FFF2-40B4-BE49-F238E27FC236}">
                <a16:creationId xmlns:a16="http://schemas.microsoft.com/office/drawing/2014/main" id="{DBCBB9A4-1C72-4D82-B511-6D372D99D76E}"/>
              </a:ext>
            </a:extLst>
          </p:cNvPr>
          <p:cNvPicPr>
            <a:picLocks noChangeAspect="1"/>
          </p:cNvPicPr>
          <p:nvPr/>
        </p:nvPicPr>
        <p:blipFill>
          <a:blip r:embed="rId4"/>
          <a:stretch>
            <a:fillRect/>
          </a:stretch>
        </p:blipFill>
        <p:spPr>
          <a:xfrm>
            <a:off x="4294212" y="0"/>
            <a:ext cx="7894613" cy="6858000"/>
          </a:xfrm>
          <a:prstGeom prst="rect">
            <a:avLst/>
          </a:prstGeom>
        </p:spPr>
      </p:pic>
    </p:spTree>
    <p:extLst>
      <p:ext uri="{BB962C8B-B14F-4D97-AF65-F5344CB8AC3E}">
        <p14:creationId xmlns:p14="http://schemas.microsoft.com/office/powerpoint/2010/main" val="224037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117748" y="620688"/>
            <a:ext cx="5040560" cy="5616624"/>
          </a:xfrm>
        </p:spPr>
        <p:txBody>
          <a:bodyPr>
            <a:normAutofit/>
          </a:bodyPr>
          <a:lstStyle/>
          <a:p>
            <a:r>
              <a:rPr lang="en-US" sz="3200" dirty="0">
                <a:solidFill>
                  <a:schemeClr val="accent6"/>
                </a:solidFill>
                <a:latin typeface="MV Boli" panose="02000500030200090000" pitchFamily="2" charset="0"/>
                <a:cs typeface="MV Boli" panose="02000500030200090000" pitchFamily="2" charset="0"/>
              </a:rPr>
              <a:t>Sleep impairment</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2400" dirty="0">
                <a:latin typeface="MV Boli" panose="02000500030200090000" pitchFamily="2" charset="0"/>
                <a:cs typeface="MV Boli" panose="02000500030200090000" pitchFamily="2" charset="0"/>
              </a:rPr>
              <a:t>suppresses  REM</a:t>
            </a:r>
            <a:br>
              <a:rPr lang="fa-IR" sz="2400" dirty="0">
                <a:latin typeface="MV Boli" panose="02000500030200090000" pitchFamily="2" charset="0"/>
                <a:cs typeface="MV Boli" panose="02000500030200090000" pitchFamily="2" charset="0"/>
              </a:rPr>
            </a:br>
            <a:br>
              <a:rPr lang="en-US" sz="2400" dirty="0">
                <a:latin typeface="MV Boli" panose="02000500030200090000" pitchFamily="2" charset="0"/>
                <a:cs typeface="MV Boli" panose="02000500030200090000" pitchFamily="2" charset="0"/>
              </a:rPr>
            </a:br>
            <a:r>
              <a:rPr lang="en-US" sz="2400" dirty="0">
                <a:latin typeface="MV Boli" panose="02000500030200090000" pitchFamily="2" charset="0"/>
                <a:cs typeface="MV Boli" panose="02000500030200090000" pitchFamily="2" charset="0"/>
              </a:rPr>
              <a:t>suppresses stage 4</a:t>
            </a:r>
            <a:br>
              <a:rPr lang="en-US" sz="2400" dirty="0">
                <a:latin typeface="MV Boli" panose="02000500030200090000" pitchFamily="2" charset="0"/>
                <a:cs typeface="MV Boli" panose="02000500030200090000" pitchFamily="2" charset="0"/>
              </a:rPr>
            </a:br>
            <a:br>
              <a:rPr lang="en-US" sz="2400" dirty="0">
                <a:latin typeface="MV Boli" panose="02000500030200090000" pitchFamily="2" charset="0"/>
                <a:cs typeface="MV Boli" panose="02000500030200090000" pitchFamily="2" charset="0"/>
              </a:rPr>
            </a:br>
            <a:r>
              <a:rPr lang="en-US" sz="2400" dirty="0">
                <a:latin typeface="MV Boli" panose="02000500030200090000" pitchFamily="2" charset="0"/>
                <a:cs typeface="MV Boli" panose="02000500030200090000" pitchFamily="2" charset="0"/>
              </a:rPr>
              <a:t>sleep fragmentation</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2400" dirty="0">
                <a:latin typeface="MV Boli" panose="02000500030200090000" pitchFamily="2" charset="0"/>
                <a:cs typeface="MV Boli" panose="02000500030200090000" pitchFamily="2" charset="0"/>
              </a:rPr>
              <a:t>intense and disrupting dreams</a:t>
            </a:r>
            <a:r>
              <a:rPr lang="fa-IR" sz="2400" dirty="0">
                <a:latin typeface="MV Boli" panose="02000500030200090000" pitchFamily="2" charset="0"/>
                <a:cs typeface="MV Boli" panose="02000500030200090000" pitchFamily="2" charset="0"/>
              </a:rPr>
              <a:t>      </a:t>
            </a:r>
            <a:endParaRPr lang="fa-IR" sz="2400" dirty="0">
              <a:latin typeface="MV Boli" panose="02000500030200090000" pitchFamily="2" charset="0"/>
            </a:endParaRPr>
          </a:p>
        </p:txBody>
      </p:sp>
      <p:pic>
        <p:nvPicPr>
          <p:cNvPr id="3" name="Picture 2">
            <a:extLst>
              <a:ext uri="{FF2B5EF4-FFF2-40B4-BE49-F238E27FC236}">
                <a16:creationId xmlns:a16="http://schemas.microsoft.com/office/drawing/2014/main" id="{57FC1CB0-A9FD-4CC8-AEE3-9700B26AB05F}"/>
              </a:ext>
            </a:extLst>
          </p:cNvPr>
          <p:cNvPicPr>
            <a:picLocks noChangeAspect="1"/>
          </p:cNvPicPr>
          <p:nvPr/>
        </p:nvPicPr>
        <p:blipFill>
          <a:blip r:embed="rId3"/>
          <a:stretch>
            <a:fillRect/>
          </a:stretch>
        </p:blipFill>
        <p:spPr>
          <a:xfrm>
            <a:off x="5086300" y="0"/>
            <a:ext cx="7102525" cy="6858000"/>
          </a:xfrm>
          <a:prstGeom prst="rect">
            <a:avLst/>
          </a:prstGeom>
        </p:spPr>
      </p:pic>
    </p:spTree>
    <p:extLst>
      <p:ext uri="{BB962C8B-B14F-4D97-AF65-F5344CB8AC3E}">
        <p14:creationId xmlns:p14="http://schemas.microsoft.com/office/powerpoint/2010/main" val="83765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29679" y="908720"/>
            <a:ext cx="9118748" cy="1930400"/>
          </a:xfrm>
        </p:spPr>
        <p:txBody>
          <a:bodyPr>
            <a:normAutofit fontScale="90000"/>
          </a:bodyPr>
          <a:lstStyle/>
          <a:p>
            <a:r>
              <a:rPr lang="en-US" sz="2800" dirty="0">
                <a:latin typeface="MV Boli" panose="02000500030200090000" pitchFamily="2" charset="0"/>
                <a:cs typeface="MV Boli" panose="02000500030200090000" pitchFamily="2" charset="0"/>
              </a:rPr>
              <a:t>Neurologic and Medical Complications of Alcohol Use</a:t>
            </a:r>
            <a:br>
              <a:rPr lang="en-US" sz="2800" dirty="0">
                <a:latin typeface="MV Boli" panose="02000500030200090000" pitchFamily="2" charset="0"/>
                <a:cs typeface="MV Boli" panose="02000500030200090000" pitchFamily="2" charset="0"/>
              </a:rPr>
            </a:br>
            <a:br>
              <a:rPr lang="en-US"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Cerebellar degeneration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Wernicke–Korsakoff syndrome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Peripheral neuropathy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Alcoholic dementia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Optic neuropathy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err="1">
                <a:solidFill>
                  <a:srgbClr val="B30547"/>
                </a:solidFill>
                <a:latin typeface="MV Boli" panose="02000500030200090000" pitchFamily="2" charset="0"/>
                <a:cs typeface="MV Boli" panose="02000500030200090000" pitchFamily="2" charset="0"/>
              </a:rPr>
              <a:t>Marchiafava</a:t>
            </a:r>
            <a:r>
              <a:rPr lang="en-US" sz="2800" dirty="0">
                <a:solidFill>
                  <a:srgbClr val="B30547"/>
                </a:solidFill>
                <a:latin typeface="MV Boli" panose="02000500030200090000" pitchFamily="2" charset="0"/>
                <a:cs typeface="MV Boli" panose="02000500030200090000" pitchFamily="2" charset="0"/>
              </a:rPr>
              <a:t>–</a:t>
            </a:r>
            <a:r>
              <a:rPr lang="en-US" sz="2800" dirty="0" err="1">
                <a:solidFill>
                  <a:srgbClr val="B30547"/>
                </a:solidFill>
                <a:latin typeface="MV Boli" panose="02000500030200090000" pitchFamily="2" charset="0"/>
                <a:cs typeface="MV Boli" panose="02000500030200090000" pitchFamily="2" charset="0"/>
              </a:rPr>
              <a:t>Bignami</a:t>
            </a:r>
            <a:r>
              <a:rPr lang="en-US" sz="2800" dirty="0">
                <a:solidFill>
                  <a:srgbClr val="B30547"/>
                </a:solidFill>
                <a:latin typeface="MV Boli" panose="02000500030200090000" pitchFamily="2" charset="0"/>
                <a:cs typeface="MV Boli" panose="02000500030200090000" pitchFamily="2" charset="0"/>
              </a:rPr>
              <a:t> disease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Central pontine myelinolysis </a:t>
            </a:r>
            <a:br>
              <a:rPr lang="fa-IR" sz="2800" dirty="0">
                <a:solidFill>
                  <a:srgbClr val="B30547"/>
                </a:solidFill>
                <a:latin typeface="MV Boli" panose="02000500030200090000" pitchFamily="2" charset="0"/>
                <a:cs typeface="MV Boli" panose="02000500030200090000" pitchFamily="2" charset="0"/>
              </a:rPr>
            </a:br>
            <a:br>
              <a:rPr lang="fa-IR" sz="2800" dirty="0">
                <a:solidFill>
                  <a:srgbClr val="B30547"/>
                </a:solidFill>
                <a:latin typeface="MV Boli" panose="02000500030200090000" pitchFamily="2" charset="0"/>
                <a:cs typeface="MV Boli" panose="02000500030200090000" pitchFamily="2" charset="0"/>
              </a:rPr>
            </a:br>
            <a:r>
              <a:rPr lang="en-US" sz="2800" dirty="0">
                <a:solidFill>
                  <a:srgbClr val="B30547"/>
                </a:solidFill>
                <a:latin typeface="MV Boli" panose="02000500030200090000" pitchFamily="2" charset="0"/>
                <a:cs typeface="MV Boli" panose="02000500030200090000" pitchFamily="2" charset="0"/>
              </a:rPr>
              <a:t>Alcoholic cerebral atrophy </a:t>
            </a:r>
            <a:endParaRPr lang="fa-IR" sz="2800" dirty="0">
              <a:solidFill>
                <a:srgbClr val="B30547"/>
              </a:solidFill>
              <a:latin typeface="MV Boli" panose="02000500030200090000" pitchFamily="2" charset="0"/>
            </a:endParaRPr>
          </a:p>
        </p:txBody>
      </p:sp>
    </p:spTree>
    <p:extLst>
      <p:ext uri="{BB962C8B-B14F-4D97-AF65-F5344CB8AC3E}">
        <p14:creationId xmlns:p14="http://schemas.microsoft.com/office/powerpoint/2010/main" val="196706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05780" y="332656"/>
            <a:ext cx="7992888" cy="1930400"/>
          </a:xfrm>
        </p:spPr>
        <p:txBody>
          <a:bodyPr>
            <a:normAutofit fontScale="90000"/>
          </a:bodyPr>
          <a:lstStyle/>
          <a:p>
            <a:r>
              <a:rPr lang="en-US" sz="3200" dirty="0">
                <a:latin typeface="MV Boli" panose="02000500030200090000" pitchFamily="2" charset="0"/>
                <a:cs typeface="MV Boli" panose="02000500030200090000" pitchFamily="2" charset="0"/>
              </a:rPr>
              <a:t>Liver disease</a:t>
            </a: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 </a:t>
            </a: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Hepatic encephalopathy</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Gastrointestinal diseases</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Cardiomyopathy</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Myopathy</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Anemia, leukopenia, thrombocytopenia </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Respiratory depression and associated hypoxia </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 </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endParaRPr lang="fa-IR" sz="3200" dirty="0">
              <a:latin typeface="MV Boli" panose="02000500030200090000" pitchFamily="2" charset="0"/>
            </a:endParaRPr>
          </a:p>
        </p:txBody>
      </p:sp>
    </p:spTree>
    <p:extLst>
      <p:ext uri="{BB962C8B-B14F-4D97-AF65-F5344CB8AC3E}">
        <p14:creationId xmlns:p14="http://schemas.microsoft.com/office/powerpoint/2010/main" val="422584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05780" y="620688"/>
            <a:ext cx="7992888" cy="1930400"/>
          </a:xfrm>
        </p:spPr>
        <p:txBody>
          <a:bodyPr>
            <a:normAutofit fontScale="90000"/>
          </a:bodyPr>
          <a:lstStyle/>
          <a:p>
            <a:r>
              <a:rPr lang="en-US" sz="3200" dirty="0">
                <a:latin typeface="MV Boli" panose="02000500030200090000" pitchFamily="2" charset="0"/>
                <a:cs typeface="MV Boli" panose="02000500030200090000" pitchFamily="2" charset="0"/>
              </a:rPr>
              <a:t>Electrolyte imbalances</a:t>
            </a:r>
            <a:r>
              <a:rPr lang="en-US" sz="1800" dirty="0">
                <a:solidFill>
                  <a:srgbClr val="FF0000"/>
                </a:solidFill>
                <a:latin typeface="MV Boli" panose="02000500030200090000" pitchFamily="2" charset="0"/>
                <a:cs typeface="MV Boli" panose="02000500030200090000" pitchFamily="2" charset="0"/>
              </a:rPr>
              <a:t>(Hypoglycemia -Hyperglycemia Hyponatremia Hypercalcemia Hypomagnesemia Hypophosphatemia) </a:t>
            </a:r>
            <a:br>
              <a:rPr lang="en-US" sz="1800" dirty="0">
                <a:solidFill>
                  <a:srgbClr val="FF0000"/>
                </a:solidFill>
                <a:latin typeface="MV Boli" panose="02000500030200090000" pitchFamily="2" charset="0"/>
                <a:cs typeface="MV Boli" panose="02000500030200090000" pitchFamily="2" charset="0"/>
              </a:rPr>
            </a:br>
            <a:br>
              <a:rPr lang="en-US" sz="1800" dirty="0">
                <a:solidFill>
                  <a:srgbClr val="FF0000"/>
                </a:solidFill>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Increased incidence of trauma</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cancer  </a:t>
            </a:r>
            <a:endParaRPr lang="fa-IR" sz="3200" dirty="0">
              <a:latin typeface="MV Boli" panose="02000500030200090000" pitchFamily="2" charset="0"/>
            </a:endParaRPr>
          </a:p>
        </p:txBody>
      </p:sp>
    </p:spTree>
    <p:extLst>
      <p:ext uri="{BB962C8B-B14F-4D97-AF65-F5344CB8AC3E}">
        <p14:creationId xmlns:p14="http://schemas.microsoft.com/office/powerpoint/2010/main" val="262434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549796" y="764704"/>
            <a:ext cx="7992888" cy="1930400"/>
          </a:xfrm>
        </p:spPr>
        <p:txBody>
          <a:bodyPr>
            <a:normAutofit fontScale="90000"/>
          </a:bodyPr>
          <a:lstStyle/>
          <a:p>
            <a:r>
              <a:rPr lang="en-US" sz="3200" dirty="0">
                <a:latin typeface="MV Boli" panose="02000500030200090000" pitchFamily="2" charset="0"/>
                <a:cs typeface="MV Boli" panose="02000500030200090000" pitchFamily="2" charset="0"/>
              </a:rPr>
              <a:t>Alcohol-Induced Psychotic Disorder</a:t>
            </a:r>
            <a:br>
              <a:rPr lang="en-US" sz="3200" dirty="0">
                <a:latin typeface="MV Boli" panose="02000500030200090000" pitchFamily="2" charset="0"/>
                <a:cs typeface="MV Boli" panose="02000500030200090000" pitchFamily="2" charset="0"/>
              </a:rPr>
            </a:br>
            <a:br>
              <a:rPr lang="en-US"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Alcohol-Induced Mood Disorder</a:t>
            </a:r>
            <a:br>
              <a:rPr lang="fa-IR" sz="3200" dirty="0">
                <a:latin typeface="MV Boli" panose="02000500030200090000" pitchFamily="2" charset="0"/>
                <a:cs typeface="MV Boli" panose="02000500030200090000" pitchFamily="2" charset="0"/>
              </a:rPr>
            </a:br>
            <a:br>
              <a:rPr lang="fa-IR" sz="3200" dirty="0">
                <a:latin typeface="MV Boli" panose="02000500030200090000" pitchFamily="2" charset="0"/>
                <a:cs typeface="MV Boli" panose="02000500030200090000" pitchFamily="2" charset="0"/>
              </a:rPr>
            </a:br>
            <a:r>
              <a:rPr lang="en-US" sz="3200" dirty="0">
                <a:latin typeface="MV Boli" panose="02000500030200090000" pitchFamily="2" charset="0"/>
                <a:cs typeface="MV Boli" panose="02000500030200090000" pitchFamily="2" charset="0"/>
              </a:rPr>
              <a:t>Alcohol-Induced Anxiety Disorder</a:t>
            </a:r>
            <a:br>
              <a:rPr lang="fa-IR" sz="3200" dirty="0">
                <a:latin typeface="MV Boli" panose="02000500030200090000" pitchFamily="2" charset="0"/>
                <a:cs typeface="MV Boli" panose="02000500030200090000" pitchFamily="2" charset="0"/>
              </a:rPr>
            </a:br>
            <a:br>
              <a:rPr lang="fa-IR" sz="3200" dirty="0">
                <a:latin typeface="MV Boli" panose="02000500030200090000" pitchFamily="2" charset="0"/>
                <a:cs typeface="MV Boli" panose="02000500030200090000" pitchFamily="2" charset="0"/>
              </a:rPr>
            </a:br>
            <a:br>
              <a:rPr lang="fa-IR" sz="3200" dirty="0">
                <a:latin typeface="MV Boli" panose="02000500030200090000" pitchFamily="2" charset="0"/>
                <a:cs typeface="MV Boli" panose="02000500030200090000" pitchFamily="2" charset="0"/>
              </a:rPr>
            </a:br>
            <a:br>
              <a:rPr lang="fa-IR" sz="3200" dirty="0">
                <a:latin typeface="MV Boli" panose="02000500030200090000" pitchFamily="2" charset="0"/>
                <a:cs typeface="MV Boli" panose="02000500030200090000" pitchFamily="2" charset="0"/>
              </a:rPr>
            </a:br>
            <a:endParaRPr lang="fa-IR" sz="3200" dirty="0">
              <a:latin typeface="MV Boli" panose="02000500030200090000" pitchFamily="2" charset="0"/>
            </a:endParaRPr>
          </a:p>
        </p:txBody>
      </p:sp>
    </p:spTree>
    <p:extLst>
      <p:ext uri="{BB962C8B-B14F-4D97-AF65-F5344CB8AC3E}">
        <p14:creationId xmlns:p14="http://schemas.microsoft.com/office/powerpoint/2010/main" val="426318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AB127033-1A5B-4631-80EC-9BF6054F559B}"/>
              </a:ext>
            </a:extLst>
          </p:cNvPr>
          <p:cNvGraphicFramePr>
            <a:graphicFrameLocks noGrp="1"/>
          </p:cNvGraphicFramePr>
          <p:nvPr>
            <p:ph idx="1"/>
            <p:extLst>
              <p:ext uri="{D42A27DB-BD31-4B8C-83A1-F6EECF244321}">
                <p14:modId xmlns:p14="http://schemas.microsoft.com/office/powerpoint/2010/main" val="517526280"/>
              </p:ext>
            </p:extLst>
          </p:nvPr>
        </p:nvGraphicFramePr>
        <p:xfrm>
          <a:off x="501162" y="2132856"/>
          <a:ext cx="11409762" cy="3312369"/>
        </p:xfrm>
        <a:graphic>
          <a:graphicData uri="http://schemas.openxmlformats.org/drawingml/2006/table">
            <a:tbl>
              <a:tblPr rtl="1" firstRow="1" bandRow="1">
                <a:tableStyleId>{69012ECD-51FC-41F1-AA8D-1B2483CD663E}</a:tableStyleId>
              </a:tblPr>
              <a:tblGrid>
                <a:gridCol w="7844684">
                  <a:extLst>
                    <a:ext uri="{9D8B030D-6E8A-4147-A177-3AD203B41FA5}">
                      <a16:colId xmlns:a16="http://schemas.microsoft.com/office/drawing/2014/main" val="3126125569"/>
                    </a:ext>
                  </a:extLst>
                </a:gridCol>
                <a:gridCol w="3565078">
                  <a:extLst>
                    <a:ext uri="{9D8B030D-6E8A-4147-A177-3AD203B41FA5}">
                      <a16:colId xmlns:a16="http://schemas.microsoft.com/office/drawing/2014/main" val="726772299"/>
                    </a:ext>
                  </a:extLst>
                </a:gridCol>
              </a:tblGrid>
              <a:tr h="1027977">
                <a:tc>
                  <a:txBody>
                    <a:bodyPr/>
                    <a:lstStyle/>
                    <a:p>
                      <a:pPr rtl="1"/>
                      <a:r>
                        <a:rPr lang="en-US" dirty="0"/>
                        <a:t>  POPULATION                 </a:t>
                      </a:r>
                      <a:endParaRPr lang="fa-IR" dirty="0"/>
                    </a:p>
                  </a:txBody>
                  <a:tcPr/>
                </a:tc>
                <a:tc>
                  <a:txBody>
                    <a:bodyPr/>
                    <a:lstStyle/>
                    <a:p>
                      <a:pPr rtl="1"/>
                      <a:r>
                        <a:rPr lang="en-US" dirty="0"/>
                        <a:t>   CONDITION                 </a:t>
                      </a:r>
                      <a:endParaRPr lang="fa-IR" dirty="0"/>
                    </a:p>
                  </a:txBody>
                  <a:tcPr/>
                </a:tc>
                <a:extLst>
                  <a:ext uri="{0D108BD9-81ED-4DB2-BD59-A6C34878D82A}">
                    <a16:rowId xmlns:a16="http://schemas.microsoft.com/office/drawing/2014/main" val="3494428874"/>
                  </a:ext>
                </a:extLst>
              </a:tr>
              <a:tr h="571098">
                <a:tc>
                  <a:txBody>
                    <a:bodyPr/>
                    <a:lstStyle/>
                    <a:p>
                      <a:pPr rtl="1"/>
                      <a:r>
                        <a:rPr lang="en-US" dirty="0"/>
                        <a:t>90                       </a:t>
                      </a:r>
                      <a:endParaRPr lang="fa-IR" dirty="0"/>
                    </a:p>
                  </a:txBody>
                  <a:tcPr/>
                </a:tc>
                <a:tc>
                  <a:txBody>
                    <a:bodyPr/>
                    <a:lstStyle/>
                    <a:p>
                      <a:pPr rtl="1"/>
                      <a:r>
                        <a:rPr lang="en-US" dirty="0"/>
                        <a:t>Ever had a drink           </a:t>
                      </a:r>
                      <a:endParaRPr lang="fa-IR" dirty="0"/>
                    </a:p>
                  </a:txBody>
                  <a:tcPr/>
                </a:tc>
                <a:extLst>
                  <a:ext uri="{0D108BD9-81ED-4DB2-BD59-A6C34878D82A}">
                    <a16:rowId xmlns:a16="http://schemas.microsoft.com/office/drawing/2014/main" val="1673398672"/>
                  </a:ext>
                </a:extLst>
              </a:tr>
              <a:tr h="571098">
                <a:tc>
                  <a:txBody>
                    <a:bodyPr/>
                    <a:lstStyle/>
                    <a:p>
                      <a:pPr rtl="1"/>
                      <a:r>
                        <a:rPr lang="en-US" dirty="0"/>
                        <a:t>60-70                     </a:t>
                      </a:r>
                      <a:endParaRPr lang="fa-IR" dirty="0"/>
                    </a:p>
                  </a:txBody>
                  <a:tcPr/>
                </a:tc>
                <a:tc>
                  <a:txBody>
                    <a:bodyPr/>
                    <a:lstStyle/>
                    <a:p>
                      <a:pPr rtl="1"/>
                      <a:r>
                        <a:rPr lang="en-US" dirty="0"/>
                        <a:t>Current drinker             </a:t>
                      </a:r>
                      <a:endParaRPr lang="fa-IR" dirty="0"/>
                    </a:p>
                  </a:txBody>
                  <a:tcPr/>
                </a:tc>
                <a:extLst>
                  <a:ext uri="{0D108BD9-81ED-4DB2-BD59-A6C34878D82A}">
                    <a16:rowId xmlns:a16="http://schemas.microsoft.com/office/drawing/2014/main" val="715875051"/>
                  </a:ext>
                </a:extLst>
              </a:tr>
              <a:tr h="571098">
                <a:tc>
                  <a:txBody>
                    <a:bodyPr/>
                    <a:lstStyle/>
                    <a:p>
                      <a:pPr rtl="1"/>
                      <a:r>
                        <a:rPr lang="en-US" dirty="0"/>
                        <a:t>  Male&gt;10%                             female&gt;5%                </a:t>
                      </a:r>
                      <a:endParaRPr lang="fa-IR" dirty="0"/>
                    </a:p>
                  </a:txBody>
                  <a:tcPr/>
                </a:tc>
                <a:tc>
                  <a:txBody>
                    <a:bodyPr/>
                    <a:lstStyle/>
                    <a:p>
                      <a:pPr rtl="1"/>
                      <a:r>
                        <a:rPr lang="en-US" dirty="0"/>
                        <a:t>Abuse                           </a:t>
                      </a:r>
                      <a:endParaRPr lang="fa-IR" dirty="0"/>
                    </a:p>
                  </a:txBody>
                  <a:tcPr/>
                </a:tc>
                <a:extLst>
                  <a:ext uri="{0D108BD9-81ED-4DB2-BD59-A6C34878D82A}">
                    <a16:rowId xmlns:a16="http://schemas.microsoft.com/office/drawing/2014/main" val="3340415357"/>
                  </a:ext>
                </a:extLst>
              </a:tr>
              <a:tr h="571098">
                <a:tc>
                  <a:txBody>
                    <a:bodyPr/>
                    <a:lstStyle/>
                    <a:p>
                      <a:pPr rtl="1"/>
                      <a:r>
                        <a:rPr lang="en-US" dirty="0"/>
                        <a:t>Male&gt;10%                                   Female&gt;3-5%       </a:t>
                      </a:r>
                      <a:endParaRPr lang="fa-IR" dirty="0"/>
                    </a:p>
                  </a:txBody>
                  <a:tcPr/>
                </a:tc>
                <a:tc>
                  <a:txBody>
                    <a:bodyPr/>
                    <a:lstStyle/>
                    <a:p>
                      <a:pPr rtl="1"/>
                      <a:r>
                        <a:rPr lang="en-US" dirty="0"/>
                        <a:t>Dependence              </a:t>
                      </a:r>
                      <a:endParaRPr lang="fa-IR" dirty="0"/>
                    </a:p>
                  </a:txBody>
                  <a:tcPr/>
                </a:tc>
                <a:extLst>
                  <a:ext uri="{0D108BD9-81ED-4DB2-BD59-A6C34878D82A}">
                    <a16:rowId xmlns:a16="http://schemas.microsoft.com/office/drawing/2014/main" val="3399549126"/>
                  </a:ext>
                </a:extLst>
              </a:tr>
            </a:tbl>
          </a:graphicData>
        </a:graphic>
      </p:graphicFrame>
      <p:sp>
        <p:nvSpPr>
          <p:cNvPr id="6" name="Title 5">
            <a:extLst>
              <a:ext uri="{FF2B5EF4-FFF2-40B4-BE49-F238E27FC236}">
                <a16:creationId xmlns:a16="http://schemas.microsoft.com/office/drawing/2014/main" id="{8B87931F-4A9C-4579-B093-B8986A95C460}"/>
              </a:ext>
            </a:extLst>
          </p:cNvPr>
          <p:cNvSpPr>
            <a:spLocks noGrp="1"/>
          </p:cNvSpPr>
          <p:nvPr>
            <p:ph type="title"/>
          </p:nvPr>
        </p:nvSpPr>
        <p:spPr/>
        <p:txBody>
          <a:bodyPr/>
          <a:lstStyle/>
          <a:p>
            <a:r>
              <a:rPr lang="en-US" dirty="0">
                <a:solidFill>
                  <a:schemeClr val="bg2">
                    <a:lumMod val="10000"/>
                  </a:schemeClr>
                </a:solidFill>
                <a:latin typeface="MV Boli" panose="02000500030200090000" pitchFamily="2" charset="0"/>
                <a:cs typeface="MV Boli" panose="02000500030200090000" pitchFamily="2" charset="0"/>
              </a:rPr>
              <a:t>ALCOHOL  EPIDEMIOLOGY</a:t>
            </a:r>
            <a:endParaRPr lang="fa-IR" dirty="0">
              <a:solidFill>
                <a:schemeClr val="bg2">
                  <a:lumMod val="10000"/>
                </a:schemeClr>
              </a:solidFill>
              <a:latin typeface="MV Boli" panose="02000500030200090000" pitchFamily="2" charset="0"/>
            </a:endParaRPr>
          </a:p>
        </p:txBody>
      </p:sp>
    </p:spTree>
    <p:extLst>
      <p:ext uri="{BB962C8B-B14F-4D97-AF65-F5344CB8AC3E}">
        <p14:creationId xmlns:p14="http://schemas.microsoft.com/office/powerpoint/2010/main" val="3347619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B3E759C-1CEC-4681-9DAB-C046B51F4B84}"/>
              </a:ext>
            </a:extLst>
          </p:cNvPr>
          <p:cNvSpPr txBox="1"/>
          <p:nvPr/>
        </p:nvSpPr>
        <p:spPr>
          <a:xfrm>
            <a:off x="477788" y="836712"/>
            <a:ext cx="11089232" cy="1815882"/>
          </a:xfrm>
          <a:prstGeom prst="rect">
            <a:avLst/>
          </a:prstGeom>
          <a:noFill/>
        </p:spPr>
        <p:txBody>
          <a:bodyPr wrap="square">
            <a:spAutoFit/>
          </a:bodyPr>
          <a:lstStyle/>
          <a:p>
            <a:r>
              <a:rPr lang="fa-IR" sz="2800" dirty="0">
                <a:latin typeface="MV Boli" panose="02000500030200090000" pitchFamily="2" charset="0"/>
              </a:rPr>
              <a:t>Pathologic intoxication (atypical, complicated, unusual(</a:t>
            </a:r>
          </a:p>
          <a:p>
            <a:endParaRPr lang="fa-IR" sz="2800" dirty="0">
              <a:latin typeface="MV Boli" panose="02000500030200090000" pitchFamily="2" charset="0"/>
            </a:endParaRPr>
          </a:p>
          <a:p>
            <a:r>
              <a:rPr lang="en-US" sz="2800" dirty="0">
                <a:latin typeface="MV Boli" panose="02000500030200090000" pitchFamily="2" charset="0"/>
              </a:rPr>
              <a:t>Sudden change of consciousness with aggressive behavior and amnesia</a:t>
            </a:r>
            <a:endParaRPr lang="fa-IR" sz="2800" dirty="0">
              <a:latin typeface="MV Boli" panose="02000500030200090000" pitchFamily="2" charset="0"/>
            </a:endParaRPr>
          </a:p>
        </p:txBody>
      </p:sp>
      <p:pic>
        <p:nvPicPr>
          <p:cNvPr id="7" name="Picture 6">
            <a:extLst>
              <a:ext uri="{FF2B5EF4-FFF2-40B4-BE49-F238E27FC236}">
                <a16:creationId xmlns:a16="http://schemas.microsoft.com/office/drawing/2014/main" id="{53AFB8C1-F1B9-4E1F-BCE2-35FC587299A5}"/>
              </a:ext>
            </a:extLst>
          </p:cNvPr>
          <p:cNvPicPr>
            <a:picLocks noChangeAspect="1"/>
          </p:cNvPicPr>
          <p:nvPr/>
        </p:nvPicPr>
        <p:blipFill>
          <a:blip r:embed="rId2"/>
          <a:stretch>
            <a:fillRect/>
          </a:stretch>
        </p:blipFill>
        <p:spPr>
          <a:xfrm>
            <a:off x="5518348" y="2543294"/>
            <a:ext cx="5695950" cy="3324225"/>
          </a:xfrm>
          <a:prstGeom prst="rect">
            <a:avLst/>
          </a:prstGeom>
        </p:spPr>
      </p:pic>
    </p:spTree>
    <p:extLst>
      <p:ext uri="{BB962C8B-B14F-4D97-AF65-F5344CB8AC3E}">
        <p14:creationId xmlns:p14="http://schemas.microsoft.com/office/powerpoint/2010/main" val="290368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357709-C49F-46DB-A726-A51BBE60782C}"/>
              </a:ext>
            </a:extLst>
          </p:cNvPr>
          <p:cNvSpPr txBox="1"/>
          <p:nvPr/>
        </p:nvSpPr>
        <p:spPr>
          <a:xfrm>
            <a:off x="549796" y="332656"/>
            <a:ext cx="11161240" cy="646331"/>
          </a:xfrm>
          <a:prstGeom prst="rect">
            <a:avLst/>
          </a:prstGeom>
          <a:noFill/>
        </p:spPr>
        <p:txBody>
          <a:bodyPr wrap="square">
            <a:spAutoFit/>
          </a:bodyPr>
          <a:lstStyle/>
          <a:p>
            <a:r>
              <a:rPr lang="fa-IR" sz="3600" dirty="0">
                <a:latin typeface="MV Boli" panose="02000500030200090000" pitchFamily="2" charset="0"/>
              </a:rPr>
              <a:t>Laboratory Test Associated with Heavy Drinking </a:t>
            </a:r>
          </a:p>
        </p:txBody>
      </p:sp>
      <p:pic>
        <p:nvPicPr>
          <p:cNvPr id="5" name="Picture 4">
            <a:extLst>
              <a:ext uri="{FF2B5EF4-FFF2-40B4-BE49-F238E27FC236}">
                <a16:creationId xmlns:a16="http://schemas.microsoft.com/office/drawing/2014/main" id="{25C34DE0-E7AD-41FE-87FA-B9A937E4EC59}"/>
              </a:ext>
            </a:extLst>
          </p:cNvPr>
          <p:cNvPicPr>
            <a:picLocks noChangeAspect="1"/>
          </p:cNvPicPr>
          <p:nvPr/>
        </p:nvPicPr>
        <p:blipFill>
          <a:blip r:embed="rId2"/>
          <a:stretch>
            <a:fillRect/>
          </a:stretch>
        </p:blipFill>
        <p:spPr>
          <a:xfrm>
            <a:off x="0" y="1844824"/>
            <a:ext cx="5948189" cy="5013176"/>
          </a:xfrm>
          <a:prstGeom prst="rect">
            <a:avLst/>
          </a:prstGeom>
        </p:spPr>
      </p:pic>
      <p:pic>
        <p:nvPicPr>
          <p:cNvPr id="7" name="Picture 6">
            <a:extLst>
              <a:ext uri="{FF2B5EF4-FFF2-40B4-BE49-F238E27FC236}">
                <a16:creationId xmlns:a16="http://schemas.microsoft.com/office/drawing/2014/main" id="{00265246-7695-42CF-8969-7C75C9CD908E}"/>
              </a:ext>
            </a:extLst>
          </p:cNvPr>
          <p:cNvPicPr>
            <a:picLocks noChangeAspect="1"/>
          </p:cNvPicPr>
          <p:nvPr/>
        </p:nvPicPr>
        <p:blipFill>
          <a:blip r:embed="rId3"/>
          <a:stretch>
            <a:fillRect/>
          </a:stretch>
        </p:blipFill>
        <p:spPr>
          <a:xfrm>
            <a:off x="6022404" y="1844824"/>
            <a:ext cx="6166421" cy="5013176"/>
          </a:xfrm>
          <a:prstGeom prst="rect">
            <a:avLst/>
          </a:prstGeom>
        </p:spPr>
      </p:pic>
    </p:spTree>
    <p:extLst>
      <p:ext uri="{BB962C8B-B14F-4D97-AF65-F5344CB8AC3E}">
        <p14:creationId xmlns:p14="http://schemas.microsoft.com/office/powerpoint/2010/main" val="364743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229B3C-583C-46F9-9A98-95FEB145F045}"/>
              </a:ext>
            </a:extLst>
          </p:cNvPr>
          <p:cNvPicPr>
            <a:picLocks noChangeAspect="1"/>
          </p:cNvPicPr>
          <p:nvPr/>
        </p:nvPicPr>
        <p:blipFill>
          <a:blip r:embed="rId2"/>
          <a:stretch>
            <a:fillRect/>
          </a:stretch>
        </p:blipFill>
        <p:spPr>
          <a:xfrm>
            <a:off x="3656012" y="66675"/>
            <a:ext cx="4876800" cy="6724650"/>
          </a:xfrm>
          <a:prstGeom prst="rect">
            <a:avLst/>
          </a:prstGeom>
        </p:spPr>
      </p:pic>
    </p:spTree>
    <p:extLst>
      <p:ext uri="{BB962C8B-B14F-4D97-AF65-F5344CB8AC3E}">
        <p14:creationId xmlns:p14="http://schemas.microsoft.com/office/powerpoint/2010/main" val="93941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BED697-B333-4921-8D67-AADA66E0674E}"/>
              </a:ext>
            </a:extLst>
          </p:cNvPr>
          <p:cNvSpPr txBox="1"/>
          <p:nvPr/>
        </p:nvSpPr>
        <p:spPr>
          <a:xfrm>
            <a:off x="3047281" y="3198168"/>
            <a:ext cx="6094562" cy="461665"/>
          </a:xfrm>
          <a:prstGeom prst="rect">
            <a:avLst/>
          </a:prstGeom>
          <a:noFill/>
        </p:spPr>
        <p:txBody>
          <a:bodyPr wrap="square">
            <a:spAutoFit/>
          </a:bodyPr>
          <a:lstStyle/>
          <a:p>
            <a:r>
              <a:rPr lang="en-US" dirty="0">
                <a:solidFill>
                  <a:srgbClr val="00B0F0"/>
                </a:solidFill>
              </a:rPr>
              <a:t> </a:t>
            </a:r>
            <a:endParaRPr lang="fa-IR" dirty="0"/>
          </a:p>
        </p:txBody>
      </p:sp>
      <p:sp>
        <p:nvSpPr>
          <p:cNvPr id="8" name="TextBox 7">
            <a:extLst>
              <a:ext uri="{FF2B5EF4-FFF2-40B4-BE49-F238E27FC236}">
                <a16:creationId xmlns:a16="http://schemas.microsoft.com/office/drawing/2014/main" id="{2531A422-D066-4B62-ADAF-6798F18A8CED}"/>
              </a:ext>
            </a:extLst>
          </p:cNvPr>
          <p:cNvSpPr txBox="1"/>
          <p:nvPr/>
        </p:nvSpPr>
        <p:spPr>
          <a:xfrm>
            <a:off x="356965" y="1340768"/>
            <a:ext cx="8352928" cy="2554545"/>
          </a:xfrm>
          <a:prstGeom prst="rect">
            <a:avLst/>
          </a:prstGeom>
          <a:noFill/>
        </p:spPr>
        <p:txBody>
          <a:bodyPr wrap="square">
            <a:spAutoFit/>
          </a:bodyPr>
          <a:lstStyle/>
          <a:p>
            <a:r>
              <a:rPr lang="en-US" sz="4000" dirty="0">
                <a:solidFill>
                  <a:srgbClr val="00B0F0"/>
                </a:solidFill>
                <a:latin typeface="MV Boli" panose="02000500030200090000" pitchFamily="2" charset="0"/>
                <a:cs typeface="MV Boli" panose="02000500030200090000" pitchFamily="2" charset="0"/>
              </a:rPr>
              <a:t>withdrawal:</a:t>
            </a:r>
          </a:p>
          <a:p>
            <a:endParaRPr lang="en-US" sz="4000" dirty="0">
              <a:solidFill>
                <a:srgbClr val="00B0F0"/>
              </a:solidFill>
              <a:latin typeface="MV Boli" panose="02000500030200090000" pitchFamily="2" charset="0"/>
              <a:cs typeface="MV Boli" panose="02000500030200090000" pitchFamily="2" charset="0"/>
            </a:endParaRPr>
          </a:p>
          <a:p>
            <a:r>
              <a:rPr lang="en-GB" sz="4000" b="1" dirty="0">
                <a:solidFill>
                  <a:srgbClr val="000000"/>
                </a:solidFill>
                <a:latin typeface="MV Boli" panose="02000500030200090000" pitchFamily="2" charset="0"/>
                <a:cs typeface="MV Boli" panose="02000500030200090000" pitchFamily="2" charset="0"/>
              </a:rPr>
              <a:t>Diminished GABA activity with enhanced</a:t>
            </a:r>
            <a:r>
              <a:rPr lang="en-GB" sz="4000" dirty="0">
                <a:latin typeface="MV Boli" panose="02000500030200090000" pitchFamily="2" charset="0"/>
                <a:cs typeface="MV Boli" panose="02000500030200090000" pitchFamily="2" charset="0"/>
              </a:rPr>
              <a:t> </a:t>
            </a:r>
            <a:r>
              <a:rPr lang="en-GB" sz="4000" b="1" dirty="0">
                <a:latin typeface="MV Boli" panose="02000500030200090000" pitchFamily="2" charset="0"/>
                <a:cs typeface="MV Boli" panose="02000500030200090000" pitchFamily="2" charset="0"/>
              </a:rPr>
              <a:t>NMDA activity</a:t>
            </a:r>
            <a:endParaRPr lang="fa-IR" sz="4000" dirty="0">
              <a:solidFill>
                <a:srgbClr val="00B0F0"/>
              </a:solidFill>
              <a:latin typeface="MV Boli" panose="02000500030200090000" pitchFamily="2" charset="0"/>
            </a:endParaRPr>
          </a:p>
        </p:txBody>
      </p:sp>
      <p:pic>
        <p:nvPicPr>
          <p:cNvPr id="9" name="Picture 8">
            <a:extLst>
              <a:ext uri="{FF2B5EF4-FFF2-40B4-BE49-F238E27FC236}">
                <a16:creationId xmlns:a16="http://schemas.microsoft.com/office/drawing/2014/main" id="{86FF8DFE-9331-437A-BCC0-4B38C47078DB}"/>
              </a:ext>
            </a:extLst>
          </p:cNvPr>
          <p:cNvPicPr>
            <a:picLocks noChangeAspect="1"/>
          </p:cNvPicPr>
          <p:nvPr/>
        </p:nvPicPr>
        <p:blipFill>
          <a:blip r:embed="rId2"/>
          <a:stretch>
            <a:fillRect/>
          </a:stretch>
        </p:blipFill>
        <p:spPr>
          <a:xfrm>
            <a:off x="8326660" y="1015602"/>
            <a:ext cx="3505200" cy="4524375"/>
          </a:xfrm>
          <a:prstGeom prst="rect">
            <a:avLst/>
          </a:prstGeom>
        </p:spPr>
      </p:pic>
    </p:spTree>
    <p:extLst>
      <p:ext uri="{BB962C8B-B14F-4D97-AF65-F5344CB8AC3E}">
        <p14:creationId xmlns:p14="http://schemas.microsoft.com/office/powerpoint/2010/main" val="2989075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68A0A81-AAE6-44A9-9ADA-981E2B1B0CCC}"/>
              </a:ext>
            </a:extLst>
          </p:cNvPr>
          <p:cNvPicPr>
            <a:picLocks noChangeAspect="1"/>
          </p:cNvPicPr>
          <p:nvPr/>
        </p:nvPicPr>
        <p:blipFill>
          <a:blip r:embed="rId2"/>
          <a:stretch>
            <a:fillRect/>
          </a:stretch>
        </p:blipFill>
        <p:spPr>
          <a:xfrm>
            <a:off x="1989956" y="1052736"/>
            <a:ext cx="8928992" cy="4489474"/>
          </a:xfrm>
          <a:prstGeom prst="rect">
            <a:avLst/>
          </a:prstGeom>
        </p:spPr>
      </p:pic>
    </p:spTree>
    <p:extLst>
      <p:ext uri="{BB962C8B-B14F-4D97-AF65-F5344CB8AC3E}">
        <p14:creationId xmlns:p14="http://schemas.microsoft.com/office/powerpoint/2010/main" val="2188915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FFBDE1-DD39-43A8-A105-DB48ACDB3F6D}"/>
              </a:ext>
            </a:extLst>
          </p:cNvPr>
          <p:cNvPicPr>
            <a:picLocks noChangeAspect="1"/>
          </p:cNvPicPr>
          <p:nvPr/>
        </p:nvPicPr>
        <p:blipFill>
          <a:blip r:embed="rId2"/>
          <a:stretch>
            <a:fillRect/>
          </a:stretch>
        </p:blipFill>
        <p:spPr>
          <a:xfrm>
            <a:off x="2965450" y="1362075"/>
            <a:ext cx="6257925" cy="4133850"/>
          </a:xfrm>
          <a:prstGeom prst="rect">
            <a:avLst/>
          </a:prstGeom>
        </p:spPr>
      </p:pic>
      <p:sp>
        <p:nvSpPr>
          <p:cNvPr id="5" name="TextBox 4">
            <a:extLst>
              <a:ext uri="{FF2B5EF4-FFF2-40B4-BE49-F238E27FC236}">
                <a16:creationId xmlns:a16="http://schemas.microsoft.com/office/drawing/2014/main" id="{8B31839A-A692-4890-B866-6136503A9548}"/>
              </a:ext>
            </a:extLst>
          </p:cNvPr>
          <p:cNvSpPr txBox="1"/>
          <p:nvPr/>
        </p:nvSpPr>
        <p:spPr>
          <a:xfrm>
            <a:off x="3070076" y="908720"/>
            <a:ext cx="6598618" cy="707886"/>
          </a:xfrm>
          <a:prstGeom prst="rect">
            <a:avLst/>
          </a:prstGeom>
          <a:noFill/>
        </p:spPr>
        <p:txBody>
          <a:bodyPr wrap="square">
            <a:spAutoFit/>
          </a:bodyPr>
          <a:lstStyle/>
          <a:p>
            <a:r>
              <a:rPr lang="en-US" sz="4000" dirty="0">
                <a:solidFill>
                  <a:srgbClr val="00B0F0"/>
                </a:solidFill>
                <a:latin typeface="MV Boli" panose="02000500030200090000" pitchFamily="2" charset="0"/>
                <a:cs typeface="MV Boli" panose="02000500030200090000" pitchFamily="2" charset="0"/>
              </a:rPr>
              <a:t>withdrawal:</a:t>
            </a:r>
          </a:p>
        </p:txBody>
      </p:sp>
    </p:spTree>
    <p:extLst>
      <p:ext uri="{BB962C8B-B14F-4D97-AF65-F5344CB8AC3E}">
        <p14:creationId xmlns:p14="http://schemas.microsoft.com/office/powerpoint/2010/main" val="109975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2B5435-6A5C-4806-8022-2AF6A2038BC6}"/>
              </a:ext>
            </a:extLst>
          </p:cNvPr>
          <p:cNvPicPr>
            <a:picLocks noChangeAspect="1"/>
          </p:cNvPicPr>
          <p:nvPr/>
        </p:nvPicPr>
        <p:blipFill>
          <a:blip r:embed="rId2"/>
          <a:stretch>
            <a:fillRect/>
          </a:stretch>
        </p:blipFill>
        <p:spPr>
          <a:xfrm>
            <a:off x="2065337" y="723900"/>
            <a:ext cx="8058150" cy="5410200"/>
          </a:xfrm>
          <a:prstGeom prst="rect">
            <a:avLst/>
          </a:prstGeom>
        </p:spPr>
      </p:pic>
    </p:spTree>
    <p:extLst>
      <p:ext uri="{BB962C8B-B14F-4D97-AF65-F5344CB8AC3E}">
        <p14:creationId xmlns:p14="http://schemas.microsoft.com/office/powerpoint/2010/main" val="63599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2CA347-F454-4D37-B364-DB9CE7171E29}"/>
              </a:ext>
            </a:extLst>
          </p:cNvPr>
          <p:cNvSpPr txBox="1"/>
          <p:nvPr/>
        </p:nvSpPr>
        <p:spPr>
          <a:xfrm>
            <a:off x="3934172" y="620688"/>
            <a:ext cx="6094562" cy="461665"/>
          </a:xfrm>
          <a:prstGeom prst="rect">
            <a:avLst/>
          </a:prstGeom>
          <a:noFill/>
        </p:spPr>
        <p:txBody>
          <a:bodyPr wrap="square">
            <a:spAutoFit/>
          </a:bodyPr>
          <a:lstStyle/>
          <a:p>
            <a:r>
              <a:rPr lang="en-US" sz="2400" dirty="0">
                <a:latin typeface="Segoe Print" panose="02000600000000000000" pitchFamily="2" charset="0"/>
              </a:rPr>
              <a:t>Supportive care</a:t>
            </a:r>
            <a:endParaRPr lang="fa-IR" sz="2400" dirty="0">
              <a:latin typeface="Segoe Print" panose="02000600000000000000" pitchFamily="2" charset="0"/>
            </a:endParaRPr>
          </a:p>
        </p:txBody>
      </p:sp>
      <p:sp>
        <p:nvSpPr>
          <p:cNvPr id="5" name="TextBox 4">
            <a:extLst>
              <a:ext uri="{FF2B5EF4-FFF2-40B4-BE49-F238E27FC236}">
                <a16:creationId xmlns:a16="http://schemas.microsoft.com/office/drawing/2014/main" id="{0C941694-C293-4D93-8C03-36C3AA72FB0B}"/>
              </a:ext>
            </a:extLst>
          </p:cNvPr>
          <p:cNvSpPr txBox="1"/>
          <p:nvPr/>
        </p:nvSpPr>
        <p:spPr>
          <a:xfrm>
            <a:off x="1917948" y="1772816"/>
            <a:ext cx="6094562" cy="461665"/>
          </a:xfrm>
          <a:prstGeom prst="rect">
            <a:avLst/>
          </a:prstGeom>
          <a:noFill/>
        </p:spPr>
        <p:txBody>
          <a:bodyPr wrap="square">
            <a:spAutoFit/>
          </a:bodyPr>
          <a:lstStyle/>
          <a:p>
            <a:r>
              <a:rPr lang="en-US" sz="2400" dirty="0">
                <a:ln w="22225">
                  <a:solidFill>
                    <a:schemeClr val="tx2"/>
                  </a:solidFill>
                  <a:prstDash val="solid"/>
                </a:ln>
                <a:solidFill>
                  <a:schemeClr val="tx2"/>
                </a:solidFill>
                <a:latin typeface="Segoe Print" panose="02000600000000000000" pitchFamily="2" charset="0"/>
                <a:ea typeface="+mj-ea"/>
                <a:cs typeface="+mj-cs"/>
              </a:rPr>
              <a:t>Patient information</a:t>
            </a:r>
            <a:endParaRPr lang="fa-IR" sz="2400" dirty="0">
              <a:ln w="22225">
                <a:solidFill>
                  <a:schemeClr val="tx2"/>
                </a:solidFill>
                <a:prstDash val="solid"/>
              </a:ln>
              <a:solidFill>
                <a:schemeClr val="tx2"/>
              </a:solidFill>
              <a:latin typeface="Segoe Print" panose="02000600000000000000" pitchFamily="2" charset="0"/>
              <a:ea typeface="+mj-ea"/>
              <a:cs typeface="+mj-cs"/>
            </a:endParaRPr>
          </a:p>
        </p:txBody>
      </p:sp>
      <p:sp>
        <p:nvSpPr>
          <p:cNvPr id="7" name="TextBox 6">
            <a:extLst>
              <a:ext uri="{FF2B5EF4-FFF2-40B4-BE49-F238E27FC236}">
                <a16:creationId xmlns:a16="http://schemas.microsoft.com/office/drawing/2014/main" id="{84372594-43A1-44CB-9FED-271B2D5C1AED}"/>
              </a:ext>
            </a:extLst>
          </p:cNvPr>
          <p:cNvSpPr txBox="1"/>
          <p:nvPr/>
        </p:nvSpPr>
        <p:spPr>
          <a:xfrm>
            <a:off x="1893598" y="2348880"/>
            <a:ext cx="7729205" cy="3416320"/>
          </a:xfrm>
          <a:prstGeom prst="rect">
            <a:avLst/>
          </a:prstGeom>
          <a:noFill/>
        </p:spPr>
        <p:txBody>
          <a:bodyPr wrap="square">
            <a:spAutoFit/>
          </a:bodyPr>
          <a:lstStyle/>
          <a:p>
            <a:r>
              <a:rPr lang="en-US" sz="2400" dirty="0">
                <a:ln w="22225">
                  <a:solidFill>
                    <a:schemeClr val="tx2"/>
                  </a:solidFill>
                  <a:prstDash val="solid"/>
                </a:ln>
                <a:solidFill>
                  <a:schemeClr val="tx2"/>
                </a:solidFill>
                <a:latin typeface="Segoe Print" panose="02000600000000000000" pitchFamily="2" charset="0"/>
                <a:ea typeface="+mj-ea"/>
                <a:cs typeface="+mj-cs"/>
              </a:rPr>
              <a:t>Environment</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Supportive counselling(coping with craving)</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Diet , nutrition and rehydration</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Thiamin and other supplements</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Sleep and relaxation</a:t>
            </a:r>
            <a:endParaRPr lang="fa-IR" sz="2400" dirty="0">
              <a:ln w="22225">
                <a:solidFill>
                  <a:schemeClr val="tx2"/>
                </a:solidFill>
                <a:prstDash val="solid"/>
              </a:ln>
              <a:solidFill>
                <a:schemeClr val="tx2"/>
              </a:solidFill>
              <a:latin typeface="Segoe Print" panose="02000600000000000000" pitchFamily="2" charset="0"/>
              <a:ea typeface="+mj-ea"/>
              <a:cs typeface="+mj-cs"/>
            </a:endParaRPr>
          </a:p>
        </p:txBody>
      </p:sp>
    </p:spTree>
    <p:extLst>
      <p:ext uri="{BB962C8B-B14F-4D97-AF65-F5344CB8AC3E}">
        <p14:creationId xmlns:p14="http://schemas.microsoft.com/office/powerpoint/2010/main" val="400910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3115F2-2335-4BA1-9D1F-12B221307AAE}"/>
              </a:ext>
            </a:extLst>
          </p:cNvPr>
          <p:cNvSpPr txBox="1"/>
          <p:nvPr/>
        </p:nvSpPr>
        <p:spPr>
          <a:xfrm>
            <a:off x="2205980" y="1124744"/>
            <a:ext cx="8159849" cy="461665"/>
          </a:xfrm>
          <a:prstGeom prst="rect">
            <a:avLst/>
          </a:prstGeom>
          <a:noFill/>
        </p:spPr>
        <p:txBody>
          <a:bodyPr wrap="square">
            <a:spAutoFit/>
          </a:bodyPr>
          <a:lstStyle/>
          <a:p>
            <a:r>
              <a:rPr lang="en-US" sz="2400" dirty="0">
                <a:latin typeface="Segoe Print" panose="02000600000000000000" pitchFamily="2" charset="0"/>
              </a:rPr>
              <a:t>Medications for managing alcohol withdrawal</a:t>
            </a:r>
            <a:endParaRPr lang="fa-IR" sz="2400" dirty="0">
              <a:latin typeface="Segoe Print" panose="02000600000000000000" pitchFamily="2" charset="0"/>
            </a:endParaRPr>
          </a:p>
        </p:txBody>
      </p:sp>
      <p:sp>
        <p:nvSpPr>
          <p:cNvPr id="5" name="TextBox 4">
            <a:extLst>
              <a:ext uri="{FF2B5EF4-FFF2-40B4-BE49-F238E27FC236}">
                <a16:creationId xmlns:a16="http://schemas.microsoft.com/office/drawing/2014/main" id="{9D89F254-1BC2-418D-830F-6FCA60059DB8}"/>
              </a:ext>
            </a:extLst>
          </p:cNvPr>
          <p:cNvSpPr txBox="1"/>
          <p:nvPr/>
        </p:nvSpPr>
        <p:spPr>
          <a:xfrm>
            <a:off x="1629916" y="2276872"/>
            <a:ext cx="8159848" cy="2677656"/>
          </a:xfrm>
          <a:prstGeom prst="rect">
            <a:avLst/>
          </a:prstGeom>
          <a:noFill/>
        </p:spPr>
        <p:txBody>
          <a:bodyPr wrap="square">
            <a:spAutoFit/>
          </a:bodyPr>
          <a:lstStyle/>
          <a:p>
            <a:pPr lvl="1" algn="l" rtl="0"/>
            <a:r>
              <a:rPr lang="en-US" sz="2400" dirty="0">
                <a:ln w="22225">
                  <a:solidFill>
                    <a:schemeClr val="tx2"/>
                  </a:solidFill>
                  <a:prstDash val="solid"/>
                </a:ln>
                <a:solidFill>
                  <a:schemeClr val="tx2"/>
                </a:solidFill>
                <a:latin typeface="Segoe Print" panose="02000600000000000000" pitchFamily="2" charset="0"/>
                <a:ea typeface="+mj-ea"/>
                <a:cs typeface="+mj-cs"/>
              </a:rPr>
              <a:t>Benzodiazepines (</a:t>
            </a:r>
            <a:r>
              <a:rPr lang="en-US" sz="2400" dirty="0">
                <a:solidFill>
                  <a:srgbClr val="FFC000"/>
                </a:solidFill>
                <a:latin typeface="Segoe Print" panose="02000600000000000000" pitchFamily="2" charset="0"/>
              </a:rPr>
              <a:t>Diazepam , chlordiazepoxide</a:t>
            </a:r>
            <a:r>
              <a:rPr lang="en-US" sz="2400" dirty="0">
                <a:ln w="22225">
                  <a:solidFill>
                    <a:schemeClr val="tx2"/>
                  </a:solidFill>
                  <a:prstDash val="solid"/>
                </a:ln>
                <a:solidFill>
                  <a:schemeClr val="tx2"/>
                </a:solidFill>
                <a:latin typeface="Segoe Print" panose="02000600000000000000" pitchFamily="2" charset="0"/>
                <a:ea typeface="+mj-ea"/>
                <a:cs typeface="+mj-cs"/>
              </a:rPr>
              <a:t>)</a:t>
            </a:r>
          </a:p>
          <a:p>
            <a:pPr lvl="1" algn="l" rtl="0"/>
            <a:endParaRPr lang="en-US" sz="2400" dirty="0">
              <a:ln w="22225">
                <a:solidFill>
                  <a:schemeClr val="tx2"/>
                </a:solidFill>
                <a:prstDash val="solid"/>
              </a:ln>
              <a:solidFill>
                <a:schemeClr val="tx2"/>
              </a:solidFill>
              <a:latin typeface="Segoe Print" panose="02000600000000000000" pitchFamily="2" charset="0"/>
              <a:ea typeface="+mj-ea"/>
              <a:cs typeface="+mj-cs"/>
            </a:endParaRPr>
          </a:p>
          <a:p>
            <a:pPr lvl="1" algn="l" rtl="0"/>
            <a:r>
              <a:rPr lang="en-US" sz="2400" dirty="0">
                <a:ln w="22225">
                  <a:solidFill>
                    <a:schemeClr val="tx2"/>
                  </a:solidFill>
                  <a:prstDash val="solid"/>
                </a:ln>
                <a:solidFill>
                  <a:schemeClr val="tx2"/>
                </a:solidFill>
                <a:latin typeface="Segoe Print" panose="02000600000000000000" pitchFamily="2" charset="0"/>
                <a:ea typeface="+mj-ea"/>
                <a:cs typeface="+mj-cs"/>
              </a:rPr>
              <a:t>Anticonvulsants</a:t>
            </a:r>
          </a:p>
          <a:p>
            <a:pPr lvl="1" algn="l" rtl="0"/>
            <a:endParaRPr lang="en-US" sz="2400" dirty="0">
              <a:ln w="22225">
                <a:solidFill>
                  <a:schemeClr val="tx2"/>
                </a:solidFill>
                <a:prstDash val="solid"/>
              </a:ln>
              <a:solidFill>
                <a:schemeClr val="tx2"/>
              </a:solidFill>
              <a:latin typeface="Segoe Print" panose="02000600000000000000" pitchFamily="2" charset="0"/>
              <a:ea typeface="+mj-ea"/>
              <a:cs typeface="+mj-cs"/>
            </a:endParaRPr>
          </a:p>
          <a:p>
            <a:pPr lvl="1" algn="l" rtl="0"/>
            <a:r>
              <a:rPr lang="en-US" sz="2400" dirty="0">
                <a:ln w="22225">
                  <a:solidFill>
                    <a:schemeClr val="tx2"/>
                  </a:solidFill>
                  <a:prstDash val="solid"/>
                </a:ln>
                <a:solidFill>
                  <a:schemeClr val="tx2"/>
                </a:solidFill>
                <a:latin typeface="Segoe Print" panose="02000600000000000000" pitchFamily="2" charset="0"/>
                <a:ea typeface="+mj-ea"/>
                <a:cs typeface="+mj-cs"/>
              </a:rPr>
              <a:t>Antipsychotic medications</a:t>
            </a:r>
          </a:p>
          <a:p>
            <a:pPr lvl="1" algn="l" rtl="0"/>
            <a:endParaRPr lang="en-US" sz="2400" dirty="0">
              <a:ln w="22225">
                <a:solidFill>
                  <a:schemeClr val="tx2"/>
                </a:solidFill>
                <a:prstDash val="solid"/>
              </a:ln>
              <a:solidFill>
                <a:schemeClr val="tx2"/>
              </a:solidFill>
              <a:latin typeface="Segoe Print" panose="02000600000000000000" pitchFamily="2" charset="0"/>
              <a:ea typeface="+mj-ea"/>
              <a:cs typeface="+mj-cs"/>
            </a:endParaRPr>
          </a:p>
          <a:p>
            <a:pPr lvl="1" algn="l" rtl="0"/>
            <a:r>
              <a:rPr lang="en-US" sz="2400" dirty="0">
                <a:ln w="22225">
                  <a:solidFill>
                    <a:schemeClr val="tx2"/>
                  </a:solidFill>
                  <a:prstDash val="solid"/>
                </a:ln>
                <a:solidFill>
                  <a:schemeClr val="tx2"/>
                </a:solidFill>
                <a:latin typeface="Segoe Print" panose="02000600000000000000" pitchFamily="2" charset="0"/>
                <a:ea typeface="+mj-ea"/>
                <a:cs typeface="+mj-cs"/>
              </a:rPr>
              <a:t>Anti-hypertensive agents </a:t>
            </a:r>
            <a:endParaRPr lang="fa-IR" sz="2400" dirty="0">
              <a:ln w="22225">
                <a:solidFill>
                  <a:schemeClr val="tx2"/>
                </a:solidFill>
                <a:prstDash val="solid"/>
              </a:ln>
              <a:solidFill>
                <a:schemeClr val="tx2"/>
              </a:solidFill>
              <a:latin typeface="Segoe Print" panose="02000600000000000000" pitchFamily="2" charset="0"/>
              <a:ea typeface="+mj-ea"/>
              <a:cs typeface="+mj-cs"/>
            </a:endParaRPr>
          </a:p>
        </p:txBody>
      </p:sp>
    </p:spTree>
    <p:extLst>
      <p:ext uri="{BB962C8B-B14F-4D97-AF65-F5344CB8AC3E}">
        <p14:creationId xmlns:p14="http://schemas.microsoft.com/office/powerpoint/2010/main" val="53023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3411F5-9BE1-4C32-BA64-97E9E2CDCF13}"/>
              </a:ext>
            </a:extLst>
          </p:cNvPr>
          <p:cNvSpPr txBox="1"/>
          <p:nvPr/>
        </p:nvSpPr>
        <p:spPr>
          <a:xfrm>
            <a:off x="1557908" y="836712"/>
            <a:ext cx="8352928" cy="461665"/>
          </a:xfrm>
          <a:prstGeom prst="rect">
            <a:avLst/>
          </a:prstGeom>
          <a:noFill/>
        </p:spPr>
        <p:txBody>
          <a:bodyPr wrap="square">
            <a:spAutoFit/>
          </a:bodyPr>
          <a:lstStyle/>
          <a:p>
            <a:r>
              <a:rPr lang="en-US" sz="2400" dirty="0">
                <a:latin typeface="Segoe Print" panose="02000600000000000000" pitchFamily="2" charset="0"/>
              </a:rPr>
              <a:t>Treating severe withdrawal complications</a:t>
            </a:r>
            <a:endParaRPr lang="fa-IR" sz="2400" dirty="0"/>
          </a:p>
        </p:txBody>
      </p:sp>
      <p:sp>
        <p:nvSpPr>
          <p:cNvPr id="5" name="TextBox 4">
            <a:extLst>
              <a:ext uri="{FF2B5EF4-FFF2-40B4-BE49-F238E27FC236}">
                <a16:creationId xmlns:a16="http://schemas.microsoft.com/office/drawing/2014/main" id="{408A95CF-B908-4A93-AF10-023FB0424186}"/>
              </a:ext>
            </a:extLst>
          </p:cNvPr>
          <p:cNvSpPr txBox="1"/>
          <p:nvPr/>
        </p:nvSpPr>
        <p:spPr>
          <a:xfrm>
            <a:off x="1438393" y="1916832"/>
            <a:ext cx="9793087" cy="4278094"/>
          </a:xfrm>
          <a:prstGeom prst="rect">
            <a:avLst/>
          </a:prstGeom>
          <a:noFill/>
        </p:spPr>
        <p:txBody>
          <a:bodyPr wrap="square">
            <a:spAutoFit/>
          </a:bodyPr>
          <a:lstStyle/>
          <a:p>
            <a:r>
              <a:rPr lang="en-US" sz="3200" b="1" dirty="0">
                <a:solidFill>
                  <a:srgbClr val="FFC000"/>
                </a:solidFill>
                <a:latin typeface="Segoe Print" panose="02000600000000000000" pitchFamily="2" charset="0"/>
              </a:rPr>
              <a:t>Alcohol withdrawal seizures</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Alcohol withdrawal seizures typically occur 6 to 48 hours after the last drink is consumed (50% between 13 and 24 hours; 90% within 48 hours)</a:t>
            </a:r>
          </a:p>
          <a:p>
            <a:endParaRPr lang="en-US" sz="2400" dirty="0">
              <a:ln w="22225">
                <a:solidFill>
                  <a:schemeClr val="tx2"/>
                </a:solidFill>
                <a:prstDash val="solid"/>
              </a:ln>
              <a:solidFill>
                <a:schemeClr val="tx2"/>
              </a:solidFill>
              <a:latin typeface="Segoe Print" panose="02000600000000000000" pitchFamily="2" charset="0"/>
              <a:ea typeface="+mj-ea"/>
              <a:cs typeface="+mj-cs"/>
            </a:endParaRPr>
          </a:p>
          <a:p>
            <a:r>
              <a:rPr lang="en-US" sz="2400" dirty="0">
                <a:ln w="22225">
                  <a:solidFill>
                    <a:schemeClr val="tx2"/>
                  </a:solidFill>
                  <a:prstDash val="solid"/>
                </a:ln>
                <a:solidFill>
                  <a:schemeClr val="tx2"/>
                </a:solidFill>
                <a:latin typeface="Segoe Print" panose="02000600000000000000" pitchFamily="2" charset="0"/>
                <a:ea typeface="+mj-ea"/>
                <a:cs typeface="+mj-cs"/>
              </a:rPr>
              <a:t>Other causes of seizures in heavy drinkers Heavy alcohol use can also contribute to seizures through other conditions including: s concurrent metabolic, infectious, traumatic, neoplastic or cerebrovascular conditions s concomitant use of other substances (particularly benzodiazepines)</a:t>
            </a:r>
          </a:p>
        </p:txBody>
      </p:sp>
    </p:spTree>
    <p:extLst>
      <p:ext uri="{BB962C8B-B14F-4D97-AF65-F5344CB8AC3E}">
        <p14:creationId xmlns:p14="http://schemas.microsoft.com/office/powerpoint/2010/main" val="260292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22CEA3A-A933-4E51-9F1B-8A9CE418E4BF}"/>
              </a:ext>
            </a:extLst>
          </p:cNvPr>
          <p:cNvSpPr txBox="1"/>
          <p:nvPr/>
        </p:nvSpPr>
        <p:spPr>
          <a:xfrm>
            <a:off x="1053852" y="2053335"/>
            <a:ext cx="4032448" cy="3416320"/>
          </a:xfrm>
          <a:prstGeom prst="rect">
            <a:avLst/>
          </a:prstGeom>
          <a:noFill/>
        </p:spPr>
        <p:txBody>
          <a:bodyPr wrap="square">
            <a:spAutoFit/>
          </a:bodyPr>
          <a:lstStyle/>
          <a:p>
            <a:r>
              <a:rPr lang="en-US" sz="5400" dirty="0">
                <a:solidFill>
                  <a:schemeClr val="bg2">
                    <a:lumMod val="10000"/>
                  </a:schemeClr>
                </a:solidFill>
                <a:latin typeface="MV Boli" panose="02000500030200090000" pitchFamily="2" charset="0"/>
                <a:cs typeface="MV Boli" panose="02000500030200090000" pitchFamily="2" charset="0"/>
              </a:rPr>
              <a:t>AUD  in psychiatric patients  </a:t>
            </a:r>
            <a:r>
              <a:rPr lang="en-US" sz="5400" dirty="0">
                <a:solidFill>
                  <a:srgbClr val="FF0000"/>
                </a:solidFill>
                <a:latin typeface="MV Boli" panose="02000500030200090000" pitchFamily="2" charset="0"/>
                <a:cs typeface="MV Boli" panose="02000500030200090000" pitchFamily="2" charset="0"/>
              </a:rPr>
              <a:t>30%</a:t>
            </a:r>
            <a:endParaRPr lang="fa-IR" sz="5400" dirty="0">
              <a:solidFill>
                <a:srgbClr val="FF0000"/>
              </a:solidFill>
              <a:latin typeface="MV Boli" panose="02000500030200090000" pitchFamily="2" charset="0"/>
            </a:endParaRPr>
          </a:p>
        </p:txBody>
      </p:sp>
      <p:pic>
        <p:nvPicPr>
          <p:cNvPr id="8" name="Picture 7">
            <a:extLst>
              <a:ext uri="{FF2B5EF4-FFF2-40B4-BE49-F238E27FC236}">
                <a16:creationId xmlns:a16="http://schemas.microsoft.com/office/drawing/2014/main" id="{1E155200-E366-4E16-AB7F-B455EC0300D6}"/>
              </a:ext>
            </a:extLst>
          </p:cNvPr>
          <p:cNvPicPr>
            <a:picLocks noChangeAspect="1"/>
          </p:cNvPicPr>
          <p:nvPr/>
        </p:nvPicPr>
        <p:blipFill>
          <a:blip r:embed="rId2"/>
          <a:stretch>
            <a:fillRect/>
          </a:stretch>
        </p:blipFill>
        <p:spPr>
          <a:xfrm>
            <a:off x="5878388" y="234769"/>
            <a:ext cx="4968552" cy="6192688"/>
          </a:xfrm>
          <a:prstGeom prst="rect">
            <a:avLst/>
          </a:prstGeom>
        </p:spPr>
      </p:pic>
    </p:spTree>
    <p:extLst>
      <p:ext uri="{BB962C8B-B14F-4D97-AF65-F5344CB8AC3E}">
        <p14:creationId xmlns:p14="http://schemas.microsoft.com/office/powerpoint/2010/main" val="1653943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id="{287F5FEF-A58A-4CF5-9AC2-CF34322142E7}"/>
              </a:ext>
            </a:extLst>
          </p:cNvPr>
          <p:cNvPicPr>
            <a:picLocks noChangeAspect="1"/>
          </p:cNvPicPr>
          <p:nvPr/>
        </p:nvPicPr>
        <p:blipFill>
          <a:blip r:embed="rId2"/>
          <a:stretch>
            <a:fillRect/>
          </a:stretch>
        </p:blipFill>
        <p:spPr>
          <a:xfrm>
            <a:off x="1917948" y="1714798"/>
            <a:ext cx="8549010" cy="3428404"/>
          </a:xfrm>
          <a:prstGeom prst="rect">
            <a:avLst/>
          </a:prstGeom>
        </p:spPr>
      </p:pic>
    </p:spTree>
    <p:extLst>
      <p:ext uri="{BB962C8B-B14F-4D97-AF65-F5344CB8AC3E}">
        <p14:creationId xmlns:p14="http://schemas.microsoft.com/office/powerpoint/2010/main" val="256577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948B7F-CC07-4C89-A68E-EF5DB44B2EE5}"/>
              </a:ext>
            </a:extLst>
          </p:cNvPr>
          <p:cNvSpPr txBox="1"/>
          <p:nvPr/>
        </p:nvSpPr>
        <p:spPr>
          <a:xfrm>
            <a:off x="1701924" y="548680"/>
            <a:ext cx="6094562" cy="738664"/>
          </a:xfrm>
          <a:prstGeom prst="rect">
            <a:avLst/>
          </a:prstGeom>
          <a:noFill/>
        </p:spPr>
        <p:txBody>
          <a:bodyPr wrap="square">
            <a:spAutoFit/>
          </a:bodyPr>
          <a:lstStyle/>
          <a:p>
            <a:pPr>
              <a:lnSpc>
                <a:spcPct val="200000"/>
              </a:lnSpc>
            </a:pPr>
            <a:r>
              <a:rPr lang="en-US" sz="2400" b="1" dirty="0">
                <a:solidFill>
                  <a:srgbClr val="FFC000"/>
                </a:solidFill>
                <a:latin typeface="Segoe Print" panose="02000600000000000000" pitchFamily="2" charset="0"/>
              </a:rPr>
              <a:t>Investigations should include:</a:t>
            </a:r>
          </a:p>
        </p:txBody>
      </p:sp>
      <p:sp>
        <p:nvSpPr>
          <p:cNvPr id="5" name="TextBox 4">
            <a:extLst>
              <a:ext uri="{FF2B5EF4-FFF2-40B4-BE49-F238E27FC236}">
                <a16:creationId xmlns:a16="http://schemas.microsoft.com/office/drawing/2014/main" id="{C2A4AEB8-D213-4F3A-9A4D-8E27FFDB92A8}"/>
              </a:ext>
            </a:extLst>
          </p:cNvPr>
          <p:cNvSpPr txBox="1"/>
          <p:nvPr/>
        </p:nvSpPr>
        <p:spPr>
          <a:xfrm>
            <a:off x="621804" y="1484784"/>
            <a:ext cx="11305256" cy="3693319"/>
          </a:xfrm>
          <a:prstGeom prst="rect">
            <a:avLst/>
          </a:prstGeom>
          <a:noFill/>
        </p:spPr>
        <p:txBody>
          <a:bodyPr wrap="square">
            <a:spAutoFit/>
          </a:bodyPr>
          <a:lstStyle/>
          <a:p>
            <a:pPr>
              <a:lnSpc>
                <a:spcPct val="200000"/>
              </a:lnSpc>
            </a:pPr>
            <a:r>
              <a:rPr lang="en-US" sz="2400" dirty="0">
                <a:ln w="22225">
                  <a:solidFill>
                    <a:schemeClr val="tx2"/>
                  </a:solidFill>
                  <a:prstDash val="solid"/>
                </a:ln>
                <a:solidFill>
                  <a:schemeClr val="tx2"/>
                </a:solidFill>
                <a:latin typeface="Segoe Print" panose="02000600000000000000" pitchFamily="2" charset="0"/>
                <a:ea typeface="+mj-ea"/>
                <a:cs typeface="+mj-cs"/>
              </a:rPr>
              <a:t>Brain imaging (such as CT,MRI)</a:t>
            </a:r>
          </a:p>
          <a:p>
            <a:pPr>
              <a:lnSpc>
                <a:spcPct val="200000"/>
              </a:lnSpc>
            </a:pPr>
            <a:r>
              <a:rPr lang="en-US" sz="2400" dirty="0">
                <a:ln w="22225">
                  <a:solidFill>
                    <a:schemeClr val="tx2"/>
                  </a:solidFill>
                  <a:prstDash val="solid"/>
                </a:ln>
                <a:solidFill>
                  <a:schemeClr val="tx2"/>
                </a:solidFill>
                <a:latin typeface="Segoe Print" panose="02000600000000000000" pitchFamily="2" charset="0"/>
                <a:ea typeface="+mj-ea"/>
                <a:cs typeface="+mj-cs"/>
              </a:rPr>
              <a:t>Biochemical investigations ,including breath/blood alcohol estimate </a:t>
            </a:r>
          </a:p>
          <a:p>
            <a:pPr>
              <a:lnSpc>
                <a:spcPct val="200000"/>
              </a:lnSpc>
            </a:pPr>
            <a:r>
              <a:rPr lang="en-US" sz="2400" dirty="0">
                <a:ln w="22225">
                  <a:solidFill>
                    <a:schemeClr val="tx2"/>
                  </a:solidFill>
                  <a:prstDash val="solid"/>
                </a:ln>
                <a:solidFill>
                  <a:schemeClr val="tx2"/>
                </a:solidFill>
                <a:latin typeface="Segoe Print" panose="02000600000000000000" pitchFamily="2" charset="0"/>
                <a:ea typeface="+mj-ea"/>
                <a:cs typeface="+mj-cs"/>
              </a:rPr>
              <a:t>EEG</a:t>
            </a:r>
          </a:p>
          <a:p>
            <a:pPr>
              <a:lnSpc>
                <a:spcPct val="200000"/>
              </a:lnSpc>
            </a:pPr>
            <a:r>
              <a:rPr lang="en-US" sz="2400" dirty="0">
                <a:ln w="22225">
                  <a:solidFill>
                    <a:schemeClr val="tx2"/>
                  </a:solidFill>
                  <a:prstDash val="solid"/>
                </a:ln>
                <a:solidFill>
                  <a:schemeClr val="tx2"/>
                </a:solidFill>
                <a:latin typeface="Segoe Print" panose="02000600000000000000" pitchFamily="2" charset="0"/>
                <a:ea typeface="+mj-ea"/>
                <a:cs typeface="+mj-cs"/>
              </a:rPr>
              <a:t>Urine collected for drug screening (benzodiazepines ,cocaine , amphetamines , TCA</a:t>
            </a:r>
            <a:endParaRPr lang="fa-IR" sz="2400" dirty="0">
              <a:ln w="22225">
                <a:solidFill>
                  <a:schemeClr val="tx2"/>
                </a:solidFill>
                <a:prstDash val="solid"/>
              </a:ln>
              <a:solidFill>
                <a:schemeClr val="tx2"/>
              </a:solidFill>
              <a:latin typeface="Segoe Print" panose="02000600000000000000" pitchFamily="2" charset="0"/>
              <a:ea typeface="+mj-ea"/>
              <a:cs typeface="+mj-cs"/>
            </a:endParaRPr>
          </a:p>
        </p:txBody>
      </p:sp>
    </p:spTree>
    <p:extLst>
      <p:ext uri="{BB962C8B-B14F-4D97-AF65-F5344CB8AC3E}">
        <p14:creationId xmlns:p14="http://schemas.microsoft.com/office/powerpoint/2010/main" val="69165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65EB1D-1412-42A4-8FC1-1A16CFF0034E}"/>
              </a:ext>
            </a:extLst>
          </p:cNvPr>
          <p:cNvSpPr txBox="1"/>
          <p:nvPr/>
        </p:nvSpPr>
        <p:spPr>
          <a:xfrm>
            <a:off x="1773932" y="1124744"/>
            <a:ext cx="8232007" cy="461665"/>
          </a:xfrm>
          <a:prstGeom prst="rect">
            <a:avLst/>
          </a:prstGeom>
          <a:noFill/>
        </p:spPr>
        <p:txBody>
          <a:bodyPr wrap="square">
            <a:spAutoFit/>
          </a:bodyPr>
          <a:lstStyle/>
          <a:p>
            <a:r>
              <a:rPr lang="en-US" sz="2400" dirty="0">
                <a:latin typeface="Segoe Print" panose="02000600000000000000" pitchFamily="2" charset="0"/>
              </a:rPr>
              <a:t>Pharmacological approaches to preventing seizures</a:t>
            </a:r>
            <a:endParaRPr lang="fa-IR" sz="2400" dirty="0">
              <a:latin typeface="Segoe Print" panose="02000600000000000000" pitchFamily="2" charset="0"/>
            </a:endParaRPr>
          </a:p>
        </p:txBody>
      </p:sp>
      <p:sp>
        <p:nvSpPr>
          <p:cNvPr id="5" name="TextBox 4">
            <a:extLst>
              <a:ext uri="{FF2B5EF4-FFF2-40B4-BE49-F238E27FC236}">
                <a16:creationId xmlns:a16="http://schemas.microsoft.com/office/drawing/2014/main" id="{E8197833-746C-4CD7-8352-D125A295B1FF}"/>
              </a:ext>
            </a:extLst>
          </p:cNvPr>
          <p:cNvSpPr txBox="1"/>
          <p:nvPr/>
        </p:nvSpPr>
        <p:spPr>
          <a:xfrm>
            <a:off x="1701924" y="1772816"/>
            <a:ext cx="8159999" cy="3785652"/>
          </a:xfrm>
          <a:prstGeom prst="rect">
            <a:avLst/>
          </a:prstGeom>
          <a:noFill/>
        </p:spPr>
        <p:txBody>
          <a:bodyPr wrap="square">
            <a:spAutoFit/>
          </a:bodyPr>
          <a:lstStyle/>
          <a:p>
            <a:pPr rtl="0"/>
            <a:r>
              <a:rPr lang="en-US" b="1" dirty="0">
                <a:solidFill>
                  <a:srgbClr val="FFC000"/>
                </a:solidFill>
                <a:latin typeface="Segoe Print" panose="02000600000000000000" pitchFamily="2" charset="0"/>
              </a:rPr>
              <a:t>Benzodiazepines</a:t>
            </a:r>
            <a:r>
              <a:rPr lang="en-US" dirty="0">
                <a:latin typeface="Segoe Print" panose="02000600000000000000" pitchFamily="2" charset="0"/>
              </a:rPr>
              <a:t> effectively prevent alcohol withdrawal seizures, and are effective in preventing recurrent (further) seizures in a withdrawal episode</a:t>
            </a:r>
          </a:p>
          <a:p>
            <a:pPr rtl="0"/>
            <a:r>
              <a:rPr lang="en-US" dirty="0">
                <a:latin typeface="Segoe Print" panose="02000600000000000000" pitchFamily="2" charset="0"/>
              </a:rPr>
              <a:t>Benzodiazepines with rapid onset (such as </a:t>
            </a:r>
            <a:r>
              <a:rPr lang="en-US" b="1" dirty="0">
                <a:solidFill>
                  <a:srgbClr val="FFC000"/>
                </a:solidFill>
                <a:latin typeface="Segoe Print" panose="02000600000000000000" pitchFamily="2" charset="0"/>
              </a:rPr>
              <a:t>diazepam, lorazepam</a:t>
            </a:r>
            <a:r>
              <a:rPr lang="en-US" dirty="0">
                <a:latin typeface="Segoe Print" panose="02000600000000000000" pitchFamily="2" charset="0"/>
              </a:rPr>
              <a:t>) are recommended</a:t>
            </a:r>
          </a:p>
          <a:p>
            <a:pPr rtl="0"/>
            <a:r>
              <a:rPr lang="en-US" dirty="0">
                <a:latin typeface="Segoe Print" panose="02000600000000000000" pitchFamily="2" charset="0"/>
              </a:rPr>
              <a:t>short-acting benzodiazepine (such as lorazepam, midazolam) may be preferred where the diagnosis is unclear (for example, possible head injury), or due to severe hepatic failure</a:t>
            </a:r>
            <a:endParaRPr lang="fa-IR" dirty="0">
              <a:latin typeface="Segoe Print" panose="02000600000000000000" pitchFamily="2" charset="0"/>
            </a:endParaRPr>
          </a:p>
        </p:txBody>
      </p:sp>
    </p:spTree>
    <p:extLst>
      <p:ext uri="{BB962C8B-B14F-4D97-AF65-F5344CB8AC3E}">
        <p14:creationId xmlns:p14="http://schemas.microsoft.com/office/powerpoint/2010/main" val="436963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1D91F8-8B42-4BBA-88A2-63E6F54EB62B}"/>
              </a:ext>
            </a:extLst>
          </p:cNvPr>
          <p:cNvSpPr txBox="1"/>
          <p:nvPr/>
        </p:nvSpPr>
        <p:spPr>
          <a:xfrm>
            <a:off x="1629916" y="1720840"/>
            <a:ext cx="8568952" cy="2677656"/>
          </a:xfrm>
          <a:prstGeom prst="rect">
            <a:avLst/>
          </a:prstGeom>
          <a:noFill/>
        </p:spPr>
        <p:txBody>
          <a:bodyPr wrap="square">
            <a:spAutoFit/>
          </a:bodyPr>
          <a:lstStyle/>
          <a:p>
            <a:pPr rtl="0"/>
            <a:r>
              <a:rPr lang="en-US" b="1" dirty="0">
                <a:solidFill>
                  <a:srgbClr val="FFC000"/>
                </a:solidFill>
                <a:latin typeface="Segoe Print" panose="02000600000000000000" pitchFamily="2" charset="0"/>
              </a:rPr>
              <a:t>Carbamazepine</a:t>
            </a:r>
            <a:r>
              <a:rPr lang="en-US" dirty="0">
                <a:latin typeface="Segoe Print" panose="02000600000000000000" pitchFamily="2" charset="0"/>
              </a:rPr>
              <a:t> effectively prevents alcohol withdrawal seizures, but is not effective in preventing recurrent (further) seizures in a withdrawal episode.</a:t>
            </a:r>
          </a:p>
          <a:p>
            <a:pPr rtl="0"/>
            <a:endParaRPr lang="en-US" dirty="0">
              <a:latin typeface="Segoe Print" panose="02000600000000000000" pitchFamily="2" charset="0"/>
            </a:endParaRPr>
          </a:p>
          <a:p>
            <a:pPr rtl="0"/>
            <a:r>
              <a:rPr lang="en-US" b="1" dirty="0">
                <a:solidFill>
                  <a:srgbClr val="FFC000"/>
                </a:solidFill>
                <a:latin typeface="Segoe Print" panose="02000600000000000000" pitchFamily="2" charset="0"/>
              </a:rPr>
              <a:t>Phenytoin and valproate</a:t>
            </a:r>
            <a:r>
              <a:rPr lang="en-US" dirty="0">
                <a:latin typeface="Segoe Print" panose="02000600000000000000" pitchFamily="2" charset="0"/>
              </a:rPr>
              <a:t> </a:t>
            </a:r>
            <a:r>
              <a:rPr lang="en-US" dirty="0">
                <a:solidFill>
                  <a:srgbClr val="FF0000"/>
                </a:solidFill>
                <a:latin typeface="Segoe Print" panose="02000600000000000000" pitchFamily="2" charset="0"/>
              </a:rPr>
              <a:t>do not</a:t>
            </a:r>
            <a:r>
              <a:rPr lang="en-US" dirty="0">
                <a:latin typeface="Segoe Print" panose="02000600000000000000" pitchFamily="2" charset="0"/>
              </a:rPr>
              <a:t> effectively prevent the onset of alcohol withdrawal seizures and are not recommended.</a:t>
            </a:r>
          </a:p>
        </p:txBody>
      </p:sp>
    </p:spTree>
    <p:extLst>
      <p:ext uri="{BB962C8B-B14F-4D97-AF65-F5344CB8AC3E}">
        <p14:creationId xmlns:p14="http://schemas.microsoft.com/office/powerpoint/2010/main" val="1345001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241BC3-3804-47DB-8184-8CAFE0902B73}"/>
              </a:ext>
            </a:extLst>
          </p:cNvPr>
          <p:cNvSpPr txBox="1"/>
          <p:nvPr/>
        </p:nvSpPr>
        <p:spPr>
          <a:xfrm>
            <a:off x="1629916" y="980728"/>
            <a:ext cx="6094562" cy="523220"/>
          </a:xfrm>
          <a:prstGeom prst="rect">
            <a:avLst/>
          </a:prstGeom>
          <a:noFill/>
        </p:spPr>
        <p:txBody>
          <a:bodyPr wrap="square">
            <a:spAutoFit/>
          </a:bodyPr>
          <a:lstStyle/>
          <a:p>
            <a:r>
              <a:rPr lang="en-US" sz="2800" dirty="0">
                <a:latin typeface="Segoe Print" panose="02000600000000000000" pitchFamily="2" charset="0"/>
              </a:rPr>
              <a:t>Hallucinations</a:t>
            </a:r>
            <a:endParaRPr lang="fa-IR" sz="2800" dirty="0"/>
          </a:p>
        </p:txBody>
      </p:sp>
      <p:sp>
        <p:nvSpPr>
          <p:cNvPr id="5" name="TextBox 4">
            <a:extLst>
              <a:ext uri="{FF2B5EF4-FFF2-40B4-BE49-F238E27FC236}">
                <a16:creationId xmlns:a16="http://schemas.microsoft.com/office/drawing/2014/main" id="{8A468264-EA01-481B-B767-C152B3F402C4}"/>
              </a:ext>
            </a:extLst>
          </p:cNvPr>
          <p:cNvSpPr txBox="1"/>
          <p:nvPr/>
        </p:nvSpPr>
        <p:spPr>
          <a:xfrm>
            <a:off x="981844" y="1720840"/>
            <a:ext cx="9145016" cy="2308324"/>
          </a:xfrm>
          <a:prstGeom prst="rect">
            <a:avLst/>
          </a:prstGeom>
          <a:noFill/>
        </p:spPr>
        <p:txBody>
          <a:bodyPr wrap="square">
            <a:spAutoFit/>
          </a:bodyPr>
          <a:lstStyle/>
          <a:p>
            <a:pPr rtl="0"/>
            <a:r>
              <a:rPr lang="en-US" b="1" dirty="0">
                <a:solidFill>
                  <a:schemeClr val="tx2"/>
                </a:solidFill>
                <a:latin typeface="Segoe Print" panose="02000600000000000000" pitchFamily="2" charset="0"/>
              </a:rPr>
              <a:t>Hallucinations may be visual, tactile or auditory. Tactile perceptual changes include pins and needles, itching, burning, numbness, crawling sensations and ‘electric fleas’. Hallucinations may be accompanied by paranoid ideation or delusions, and abnormal affect (agitation, anxiety, dysphoria).</a:t>
            </a:r>
          </a:p>
        </p:txBody>
      </p:sp>
    </p:spTree>
    <p:extLst>
      <p:ext uri="{BB962C8B-B14F-4D97-AF65-F5344CB8AC3E}">
        <p14:creationId xmlns:p14="http://schemas.microsoft.com/office/powerpoint/2010/main" val="700033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F7285C-4EFC-4F56-A2EB-10465A28B2F9}"/>
              </a:ext>
            </a:extLst>
          </p:cNvPr>
          <p:cNvSpPr txBox="1"/>
          <p:nvPr/>
        </p:nvSpPr>
        <p:spPr>
          <a:xfrm>
            <a:off x="3047131" y="1340768"/>
            <a:ext cx="6094562" cy="584775"/>
          </a:xfrm>
          <a:prstGeom prst="rect">
            <a:avLst/>
          </a:prstGeom>
          <a:noFill/>
        </p:spPr>
        <p:txBody>
          <a:bodyPr wrap="square">
            <a:spAutoFit/>
          </a:bodyPr>
          <a:lstStyle/>
          <a:p>
            <a:r>
              <a:rPr lang="en-US" sz="3200" dirty="0">
                <a:solidFill>
                  <a:schemeClr val="tx2"/>
                </a:solidFill>
                <a:latin typeface="Segoe Print" panose="02000600000000000000" pitchFamily="2" charset="0"/>
              </a:rPr>
              <a:t>Assessment and monitoring</a:t>
            </a:r>
            <a:endParaRPr lang="fa-IR" sz="3200" dirty="0">
              <a:solidFill>
                <a:schemeClr val="tx2"/>
              </a:solidFill>
              <a:latin typeface="Segoe Print" panose="02000600000000000000" pitchFamily="2" charset="0"/>
            </a:endParaRPr>
          </a:p>
        </p:txBody>
      </p:sp>
      <p:sp>
        <p:nvSpPr>
          <p:cNvPr id="5" name="TextBox 4">
            <a:extLst>
              <a:ext uri="{FF2B5EF4-FFF2-40B4-BE49-F238E27FC236}">
                <a16:creationId xmlns:a16="http://schemas.microsoft.com/office/drawing/2014/main" id="{09FE8117-7E68-43D7-B3DD-4C96300B2DB2}"/>
              </a:ext>
            </a:extLst>
          </p:cNvPr>
          <p:cNvSpPr txBox="1"/>
          <p:nvPr/>
        </p:nvSpPr>
        <p:spPr>
          <a:xfrm>
            <a:off x="1701924" y="2090172"/>
            <a:ext cx="9865096" cy="1938992"/>
          </a:xfrm>
          <a:prstGeom prst="rect">
            <a:avLst/>
          </a:prstGeom>
          <a:noFill/>
        </p:spPr>
        <p:txBody>
          <a:bodyPr wrap="square">
            <a:spAutoFit/>
          </a:bodyPr>
          <a:lstStyle/>
          <a:p>
            <a:pPr rtl="0"/>
            <a:r>
              <a:rPr lang="en-US" b="1" dirty="0">
                <a:solidFill>
                  <a:srgbClr val="FFC000"/>
                </a:solidFill>
                <a:latin typeface="Segoe Print" panose="02000600000000000000" pitchFamily="2" charset="0"/>
              </a:rPr>
              <a:t>frequent monitoring</a:t>
            </a:r>
          </a:p>
          <a:p>
            <a:pPr rtl="0"/>
            <a:r>
              <a:rPr lang="en-US" dirty="0">
                <a:latin typeface="Segoe Print" panose="02000600000000000000" pitchFamily="2" charset="0"/>
              </a:rPr>
              <a:t>ensure adequate </a:t>
            </a:r>
            <a:r>
              <a:rPr lang="en-US" b="1" dirty="0">
                <a:solidFill>
                  <a:srgbClr val="FFC000"/>
                </a:solidFill>
                <a:latin typeface="Segoe Print" panose="02000600000000000000" pitchFamily="2" charset="0"/>
              </a:rPr>
              <a:t>hydration</a:t>
            </a:r>
            <a:r>
              <a:rPr lang="en-US" dirty="0">
                <a:latin typeface="Segoe Print" panose="02000600000000000000" pitchFamily="2" charset="0"/>
              </a:rPr>
              <a:t> through oral fluids (and intravenously if necessary)</a:t>
            </a:r>
          </a:p>
          <a:p>
            <a:pPr rtl="0"/>
            <a:r>
              <a:rPr lang="en-US" dirty="0">
                <a:latin typeface="Segoe Print" panose="02000600000000000000" pitchFamily="2" charset="0"/>
              </a:rPr>
              <a:t>patient should be managed in a </a:t>
            </a:r>
            <a:r>
              <a:rPr lang="en-US" b="1" dirty="0">
                <a:solidFill>
                  <a:srgbClr val="FFC000"/>
                </a:solidFill>
                <a:latin typeface="Segoe Print" panose="02000600000000000000" pitchFamily="2" charset="0"/>
              </a:rPr>
              <a:t>quiet</a:t>
            </a:r>
            <a:r>
              <a:rPr lang="en-US" dirty="0">
                <a:latin typeface="Segoe Print" panose="02000600000000000000" pitchFamily="2" charset="0"/>
              </a:rPr>
              <a:t> </a:t>
            </a:r>
            <a:r>
              <a:rPr lang="en-US" b="1" dirty="0">
                <a:solidFill>
                  <a:srgbClr val="FFC000"/>
                </a:solidFill>
                <a:latin typeface="Segoe Print" panose="02000600000000000000" pitchFamily="2" charset="0"/>
              </a:rPr>
              <a:t>room</a:t>
            </a:r>
            <a:r>
              <a:rPr lang="en-US" dirty="0">
                <a:latin typeface="Segoe Print" panose="02000600000000000000" pitchFamily="2" charset="0"/>
              </a:rPr>
              <a:t> with minimal sensory stimulation</a:t>
            </a:r>
          </a:p>
        </p:txBody>
      </p:sp>
    </p:spTree>
    <p:extLst>
      <p:ext uri="{BB962C8B-B14F-4D97-AF65-F5344CB8AC3E}">
        <p14:creationId xmlns:p14="http://schemas.microsoft.com/office/powerpoint/2010/main" val="317074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4895BB-B32F-4D54-8913-9F28B3034135}"/>
              </a:ext>
            </a:extLst>
          </p:cNvPr>
          <p:cNvSpPr txBox="1"/>
          <p:nvPr/>
        </p:nvSpPr>
        <p:spPr>
          <a:xfrm>
            <a:off x="1989956" y="1052736"/>
            <a:ext cx="6094562" cy="523220"/>
          </a:xfrm>
          <a:prstGeom prst="rect">
            <a:avLst/>
          </a:prstGeom>
          <a:noFill/>
        </p:spPr>
        <p:txBody>
          <a:bodyPr wrap="square">
            <a:spAutoFit/>
          </a:bodyPr>
          <a:lstStyle/>
          <a:p>
            <a:r>
              <a:rPr lang="en-US" sz="2800" dirty="0">
                <a:latin typeface="Segoe Print" panose="02000600000000000000" pitchFamily="2" charset="0"/>
              </a:rPr>
              <a:t>Medication</a:t>
            </a:r>
            <a:endParaRPr lang="fa-IR" sz="2800" dirty="0">
              <a:latin typeface="Segoe Print" panose="02000600000000000000" pitchFamily="2" charset="0"/>
            </a:endParaRPr>
          </a:p>
        </p:txBody>
      </p:sp>
      <p:sp>
        <p:nvSpPr>
          <p:cNvPr id="5" name="TextBox 4">
            <a:extLst>
              <a:ext uri="{FF2B5EF4-FFF2-40B4-BE49-F238E27FC236}">
                <a16:creationId xmlns:a16="http://schemas.microsoft.com/office/drawing/2014/main" id="{9CD8370E-4845-4BC7-8E69-04D282205E4B}"/>
              </a:ext>
            </a:extLst>
          </p:cNvPr>
          <p:cNvSpPr txBox="1"/>
          <p:nvPr/>
        </p:nvSpPr>
        <p:spPr>
          <a:xfrm>
            <a:off x="693812" y="1988840"/>
            <a:ext cx="9455843" cy="1938992"/>
          </a:xfrm>
          <a:prstGeom prst="rect">
            <a:avLst/>
          </a:prstGeom>
          <a:noFill/>
        </p:spPr>
        <p:txBody>
          <a:bodyPr wrap="square">
            <a:spAutoFit/>
          </a:bodyPr>
          <a:lstStyle/>
          <a:p>
            <a:pPr rtl="0"/>
            <a:r>
              <a:rPr lang="en-US" dirty="0">
                <a:latin typeface="Segoe Print" panose="02000600000000000000" pitchFamily="2" charset="0"/>
              </a:rPr>
              <a:t>Benzodiazepine(</a:t>
            </a:r>
            <a:r>
              <a:rPr lang="en-US" b="1" dirty="0">
                <a:solidFill>
                  <a:srgbClr val="FFC000"/>
                </a:solidFill>
                <a:latin typeface="Segoe Print" panose="02000600000000000000" pitchFamily="2" charset="0"/>
              </a:rPr>
              <a:t>diazepam</a:t>
            </a:r>
            <a:r>
              <a:rPr lang="en-US" dirty="0">
                <a:latin typeface="Segoe Print" panose="02000600000000000000" pitchFamily="2" charset="0"/>
              </a:rPr>
              <a:t>)</a:t>
            </a:r>
          </a:p>
          <a:p>
            <a:pPr rtl="0"/>
            <a:r>
              <a:rPr lang="en-US" dirty="0">
                <a:latin typeface="Segoe Print" panose="02000600000000000000" pitchFamily="2" charset="0"/>
              </a:rPr>
              <a:t>Antipsychotic medications should be used as an adjunct to adequate benzodiazepine doses if the patient is agitated or distressed by their hallucinations.</a:t>
            </a:r>
          </a:p>
          <a:p>
            <a:pPr rtl="0"/>
            <a:r>
              <a:rPr lang="en-US" b="1" dirty="0">
                <a:solidFill>
                  <a:srgbClr val="FFC000"/>
                </a:solidFill>
                <a:latin typeface="Segoe Print" panose="02000600000000000000" pitchFamily="2" charset="0"/>
              </a:rPr>
              <a:t>Antipsychotic</a:t>
            </a:r>
            <a:r>
              <a:rPr lang="en-US" dirty="0">
                <a:latin typeface="Segoe Print" panose="02000600000000000000" pitchFamily="2" charset="0"/>
              </a:rPr>
              <a:t> medication </a:t>
            </a:r>
            <a:r>
              <a:rPr lang="en-US" dirty="0">
                <a:solidFill>
                  <a:srgbClr val="FF0000"/>
                </a:solidFill>
                <a:latin typeface="Segoe Print" panose="02000600000000000000" pitchFamily="2" charset="0"/>
              </a:rPr>
              <a:t>should not be </a:t>
            </a:r>
            <a:r>
              <a:rPr lang="en-US" dirty="0">
                <a:latin typeface="Segoe Print" panose="02000600000000000000" pitchFamily="2" charset="0"/>
              </a:rPr>
              <a:t>used in isolation .</a:t>
            </a:r>
          </a:p>
        </p:txBody>
      </p:sp>
    </p:spTree>
    <p:extLst>
      <p:ext uri="{BB962C8B-B14F-4D97-AF65-F5344CB8AC3E}">
        <p14:creationId xmlns:p14="http://schemas.microsoft.com/office/powerpoint/2010/main" val="3508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671878-2DD1-4DE1-AED1-801C33245E2F}"/>
              </a:ext>
            </a:extLst>
          </p:cNvPr>
          <p:cNvSpPr txBox="1"/>
          <p:nvPr/>
        </p:nvSpPr>
        <p:spPr>
          <a:xfrm>
            <a:off x="3047131" y="1844824"/>
            <a:ext cx="6094562" cy="461665"/>
          </a:xfrm>
          <a:prstGeom prst="rect">
            <a:avLst/>
          </a:prstGeom>
          <a:noFill/>
        </p:spPr>
        <p:txBody>
          <a:bodyPr wrap="square">
            <a:spAutoFit/>
          </a:bodyPr>
          <a:lstStyle/>
          <a:p>
            <a:r>
              <a:rPr lang="en-US" dirty="0">
                <a:latin typeface="Segoe Print" panose="02000600000000000000" pitchFamily="2" charset="0"/>
              </a:rPr>
              <a:t>Alcohol withdrawal delirium</a:t>
            </a:r>
            <a:endParaRPr lang="fa-IR" dirty="0">
              <a:latin typeface="Segoe Print" panose="02000600000000000000" pitchFamily="2" charset="0"/>
            </a:endParaRPr>
          </a:p>
        </p:txBody>
      </p:sp>
      <p:sp>
        <p:nvSpPr>
          <p:cNvPr id="5" name="TextBox 4">
            <a:extLst>
              <a:ext uri="{FF2B5EF4-FFF2-40B4-BE49-F238E27FC236}">
                <a16:creationId xmlns:a16="http://schemas.microsoft.com/office/drawing/2014/main" id="{C1CF9E63-0E34-490E-84C4-20EA9778DA7D}"/>
              </a:ext>
            </a:extLst>
          </p:cNvPr>
          <p:cNvSpPr txBox="1"/>
          <p:nvPr/>
        </p:nvSpPr>
        <p:spPr>
          <a:xfrm>
            <a:off x="1125860" y="3013502"/>
            <a:ext cx="8015983" cy="461665"/>
          </a:xfrm>
          <a:prstGeom prst="rect">
            <a:avLst/>
          </a:prstGeom>
          <a:noFill/>
        </p:spPr>
        <p:txBody>
          <a:bodyPr wrap="square">
            <a:spAutoFit/>
          </a:bodyPr>
          <a:lstStyle/>
          <a:p>
            <a:r>
              <a:rPr lang="en-US" sz="2400" dirty="0">
                <a:latin typeface="Segoe Print" panose="02000600000000000000" pitchFamily="2" charset="0"/>
              </a:rPr>
              <a:t>delirium tremens (DTs) may occur in up to 5%.</a:t>
            </a:r>
            <a:endParaRPr lang="fa-IR" dirty="0"/>
          </a:p>
        </p:txBody>
      </p:sp>
      <p:sp>
        <p:nvSpPr>
          <p:cNvPr id="7" name="TextBox 6">
            <a:extLst>
              <a:ext uri="{FF2B5EF4-FFF2-40B4-BE49-F238E27FC236}">
                <a16:creationId xmlns:a16="http://schemas.microsoft.com/office/drawing/2014/main" id="{932B6791-AE31-4F78-B0E5-09B943BAC15A}"/>
              </a:ext>
            </a:extLst>
          </p:cNvPr>
          <p:cNvSpPr txBox="1"/>
          <p:nvPr/>
        </p:nvSpPr>
        <p:spPr>
          <a:xfrm>
            <a:off x="2205980" y="3951347"/>
            <a:ext cx="6264696" cy="461665"/>
          </a:xfrm>
          <a:prstGeom prst="rect">
            <a:avLst/>
          </a:prstGeom>
          <a:noFill/>
        </p:spPr>
        <p:txBody>
          <a:bodyPr wrap="square">
            <a:spAutoFit/>
          </a:bodyPr>
          <a:lstStyle/>
          <a:p>
            <a:r>
              <a:rPr lang="fa-IR" dirty="0">
                <a:latin typeface="Segoe Print" panose="02000600000000000000" pitchFamily="2" charset="0"/>
              </a:rPr>
              <a:t>MORTALITY RATE AS </a:t>
            </a:r>
            <a:r>
              <a:rPr lang="fa-IR" b="1" dirty="0">
                <a:solidFill>
                  <a:srgbClr val="FFC000"/>
                </a:solidFill>
                <a:latin typeface="Segoe Print" panose="02000600000000000000" pitchFamily="2" charset="0"/>
              </a:rPr>
              <a:t>HIGH AS </a:t>
            </a:r>
            <a:r>
              <a:rPr lang="en-US" b="1" dirty="0">
                <a:solidFill>
                  <a:srgbClr val="FFC000"/>
                </a:solidFill>
                <a:latin typeface="Segoe Print" panose="02000600000000000000" pitchFamily="2" charset="0"/>
              </a:rPr>
              <a:t>15%</a:t>
            </a:r>
            <a:endParaRPr lang="fa-IR" dirty="0"/>
          </a:p>
        </p:txBody>
      </p:sp>
    </p:spTree>
    <p:extLst>
      <p:ext uri="{BB962C8B-B14F-4D97-AF65-F5344CB8AC3E}">
        <p14:creationId xmlns:p14="http://schemas.microsoft.com/office/powerpoint/2010/main" val="284685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63F7D7-24C3-4AE4-AC25-0D9C4866DF4B}"/>
              </a:ext>
            </a:extLst>
          </p:cNvPr>
          <p:cNvSpPr txBox="1"/>
          <p:nvPr/>
        </p:nvSpPr>
        <p:spPr>
          <a:xfrm>
            <a:off x="2854052" y="1628800"/>
            <a:ext cx="6094562" cy="584775"/>
          </a:xfrm>
          <a:prstGeom prst="rect">
            <a:avLst/>
          </a:prstGeom>
          <a:noFill/>
        </p:spPr>
        <p:txBody>
          <a:bodyPr wrap="square">
            <a:spAutoFit/>
          </a:bodyPr>
          <a:lstStyle/>
          <a:p>
            <a:r>
              <a:rPr lang="en-US" sz="3200" dirty="0">
                <a:latin typeface="Segoe Print" panose="02000600000000000000" pitchFamily="2" charset="0"/>
              </a:rPr>
              <a:t>Clinical features </a:t>
            </a:r>
            <a:endParaRPr lang="fa-IR" sz="3200" dirty="0">
              <a:latin typeface="Segoe Print" panose="02000600000000000000" pitchFamily="2" charset="0"/>
            </a:endParaRPr>
          </a:p>
        </p:txBody>
      </p:sp>
      <p:sp>
        <p:nvSpPr>
          <p:cNvPr id="5" name="TextBox 4">
            <a:extLst>
              <a:ext uri="{FF2B5EF4-FFF2-40B4-BE49-F238E27FC236}">
                <a16:creationId xmlns:a16="http://schemas.microsoft.com/office/drawing/2014/main" id="{2CD0385F-C0EA-4025-8EC7-E08B6839EC49}"/>
              </a:ext>
            </a:extLst>
          </p:cNvPr>
          <p:cNvSpPr txBox="1"/>
          <p:nvPr/>
        </p:nvSpPr>
        <p:spPr>
          <a:xfrm>
            <a:off x="549796" y="2613392"/>
            <a:ext cx="10441160" cy="2554545"/>
          </a:xfrm>
          <a:prstGeom prst="rect">
            <a:avLst/>
          </a:prstGeom>
          <a:noFill/>
        </p:spPr>
        <p:txBody>
          <a:bodyPr wrap="square">
            <a:spAutoFit/>
          </a:bodyPr>
          <a:lstStyle/>
          <a:p>
            <a:pPr rtl="0"/>
            <a:r>
              <a:rPr lang="en-US" sz="3200" dirty="0">
                <a:solidFill>
                  <a:schemeClr val="tx2"/>
                </a:solidFill>
                <a:latin typeface="Segoe Print" panose="02000600000000000000" pitchFamily="2" charset="0"/>
              </a:rPr>
              <a:t>Disorientation and confusion</a:t>
            </a:r>
          </a:p>
          <a:p>
            <a:pPr rtl="0"/>
            <a:r>
              <a:rPr lang="en-US" sz="3200" dirty="0">
                <a:solidFill>
                  <a:schemeClr val="tx2"/>
                </a:solidFill>
                <a:latin typeface="Segoe Print" panose="02000600000000000000" pitchFamily="2" charset="0"/>
              </a:rPr>
              <a:t> hallucinations</a:t>
            </a:r>
          </a:p>
          <a:p>
            <a:pPr rtl="0"/>
            <a:r>
              <a:rPr lang="en-US" sz="3200" dirty="0">
                <a:solidFill>
                  <a:schemeClr val="tx2"/>
                </a:solidFill>
                <a:latin typeface="Segoe Print" panose="02000600000000000000" pitchFamily="2" charset="0"/>
              </a:rPr>
              <a:t>extreme tremulousness</a:t>
            </a:r>
          </a:p>
          <a:p>
            <a:pPr rtl="0"/>
            <a:r>
              <a:rPr lang="en-US" sz="3200" dirty="0">
                <a:solidFill>
                  <a:schemeClr val="tx2"/>
                </a:solidFill>
                <a:latin typeface="Segoe Print" panose="02000600000000000000" pitchFamily="2" charset="0"/>
              </a:rPr>
              <a:t>autonomic hyperactivity, sweating, tachycardia</a:t>
            </a:r>
          </a:p>
          <a:p>
            <a:pPr rtl="0"/>
            <a:r>
              <a:rPr lang="en-US" sz="3200" dirty="0">
                <a:solidFill>
                  <a:schemeClr val="tx2"/>
                </a:solidFill>
                <a:latin typeface="Segoe Print" panose="02000600000000000000" pitchFamily="2" charset="0"/>
              </a:rPr>
              <a:t> agitation</a:t>
            </a:r>
          </a:p>
        </p:txBody>
      </p:sp>
    </p:spTree>
    <p:extLst>
      <p:ext uri="{BB962C8B-B14F-4D97-AF65-F5344CB8AC3E}">
        <p14:creationId xmlns:p14="http://schemas.microsoft.com/office/powerpoint/2010/main" val="400044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E9607C-E043-41B2-97AA-BFE0A7073AB9}"/>
              </a:ext>
            </a:extLst>
          </p:cNvPr>
          <p:cNvSpPr txBox="1"/>
          <p:nvPr/>
        </p:nvSpPr>
        <p:spPr>
          <a:xfrm>
            <a:off x="1845940" y="1340768"/>
            <a:ext cx="8784975" cy="523220"/>
          </a:xfrm>
          <a:prstGeom prst="rect">
            <a:avLst/>
          </a:prstGeom>
          <a:noFill/>
        </p:spPr>
        <p:txBody>
          <a:bodyPr wrap="square">
            <a:spAutoFit/>
          </a:bodyPr>
          <a:lstStyle/>
          <a:p>
            <a:r>
              <a:rPr lang="en-US" sz="2800" dirty="0">
                <a:latin typeface="Segoe Print" panose="02000600000000000000" pitchFamily="2" charset="0"/>
              </a:rPr>
              <a:t>RISK FACTORS FOR DELIRIUM TREMENS </a:t>
            </a:r>
            <a:endParaRPr lang="fa-IR" sz="2800" dirty="0">
              <a:latin typeface="Segoe Print" panose="02000600000000000000" pitchFamily="2" charset="0"/>
            </a:endParaRPr>
          </a:p>
        </p:txBody>
      </p:sp>
      <p:sp>
        <p:nvSpPr>
          <p:cNvPr id="5" name="TextBox 4">
            <a:extLst>
              <a:ext uri="{FF2B5EF4-FFF2-40B4-BE49-F238E27FC236}">
                <a16:creationId xmlns:a16="http://schemas.microsoft.com/office/drawing/2014/main" id="{CBFA455E-57AC-43B2-BA7C-169E62E63B72}"/>
              </a:ext>
            </a:extLst>
          </p:cNvPr>
          <p:cNvSpPr txBox="1"/>
          <p:nvPr/>
        </p:nvSpPr>
        <p:spPr>
          <a:xfrm>
            <a:off x="1845940" y="2100912"/>
            <a:ext cx="10081120" cy="2677656"/>
          </a:xfrm>
          <a:prstGeom prst="rect">
            <a:avLst/>
          </a:prstGeom>
          <a:noFill/>
        </p:spPr>
        <p:txBody>
          <a:bodyPr wrap="square">
            <a:spAutoFit/>
          </a:bodyPr>
          <a:lstStyle/>
          <a:p>
            <a:pPr rtl="0"/>
            <a:r>
              <a:rPr lang="en-US" sz="2400" dirty="0">
                <a:solidFill>
                  <a:schemeClr val="tx2"/>
                </a:solidFill>
                <a:latin typeface="Segoe Print" panose="02000600000000000000" pitchFamily="2" charset="0"/>
              </a:rPr>
              <a:t>Comorbid medical illness (with electrolyte, fluid abnormalities)</a:t>
            </a:r>
          </a:p>
          <a:p>
            <a:pPr rtl="0"/>
            <a:r>
              <a:rPr lang="en-US" sz="2400" dirty="0">
                <a:solidFill>
                  <a:schemeClr val="tx2"/>
                </a:solidFill>
                <a:latin typeface="Segoe Print" panose="02000600000000000000" pitchFamily="2" charset="0"/>
              </a:rPr>
              <a:t>History of delirium tremens</a:t>
            </a:r>
          </a:p>
          <a:p>
            <a:pPr rtl="0"/>
            <a:r>
              <a:rPr lang="en-US" sz="2400" dirty="0">
                <a:solidFill>
                  <a:schemeClr val="tx2"/>
                </a:solidFill>
                <a:latin typeface="Segoe Print" panose="02000600000000000000" pitchFamily="2" charset="0"/>
              </a:rPr>
              <a:t>Presentation after an alcohol withdrawal seizure</a:t>
            </a:r>
          </a:p>
          <a:p>
            <a:pPr rtl="0"/>
            <a:r>
              <a:rPr lang="en-US" sz="2400" dirty="0">
                <a:solidFill>
                  <a:schemeClr val="tx2"/>
                </a:solidFill>
                <a:latin typeface="Segoe Print" panose="02000600000000000000" pitchFamily="2" charset="0"/>
              </a:rPr>
              <a:t>Older age</a:t>
            </a:r>
          </a:p>
          <a:p>
            <a:pPr rtl="0"/>
            <a:r>
              <a:rPr lang="en-US" sz="2400" dirty="0">
                <a:solidFill>
                  <a:schemeClr val="tx2"/>
                </a:solidFill>
                <a:latin typeface="Segoe Print" panose="02000600000000000000" pitchFamily="2" charset="0"/>
              </a:rPr>
              <a:t>Longer history of alcohol dependence </a:t>
            </a:r>
          </a:p>
          <a:p>
            <a:pPr rtl="0"/>
            <a:r>
              <a:rPr lang="en-US" sz="2400" dirty="0">
                <a:solidFill>
                  <a:schemeClr val="tx2"/>
                </a:solidFill>
                <a:latin typeface="Segoe Print" panose="02000600000000000000" pitchFamily="2" charset="0"/>
              </a:rPr>
              <a:t>Intense alcohol craving </a:t>
            </a:r>
          </a:p>
          <a:p>
            <a:pPr rtl="0"/>
            <a:r>
              <a:rPr lang="en-US" sz="2400" dirty="0">
                <a:solidFill>
                  <a:schemeClr val="tx2"/>
                </a:solidFill>
                <a:latin typeface="Segoe Print" panose="02000600000000000000" pitchFamily="2" charset="0"/>
              </a:rPr>
              <a:t>Abnormal liver function</a:t>
            </a:r>
          </a:p>
        </p:txBody>
      </p:sp>
    </p:spTree>
    <p:extLst>
      <p:ext uri="{BB962C8B-B14F-4D97-AF65-F5344CB8AC3E}">
        <p14:creationId xmlns:p14="http://schemas.microsoft.com/office/powerpoint/2010/main" val="3454441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93FA1-541F-4ABF-A2FD-8AC893B08ED4}"/>
              </a:ext>
            </a:extLst>
          </p:cNvPr>
          <p:cNvPicPr>
            <a:picLocks noChangeAspect="1"/>
          </p:cNvPicPr>
          <p:nvPr/>
        </p:nvPicPr>
        <p:blipFill>
          <a:blip r:embed="rId2"/>
          <a:stretch>
            <a:fillRect/>
          </a:stretch>
        </p:blipFill>
        <p:spPr>
          <a:xfrm>
            <a:off x="1845940" y="1556792"/>
            <a:ext cx="8208912" cy="5040560"/>
          </a:xfrm>
          <a:prstGeom prst="rect">
            <a:avLst/>
          </a:prstGeom>
        </p:spPr>
      </p:pic>
      <p:sp>
        <p:nvSpPr>
          <p:cNvPr id="4" name="Title 4">
            <a:extLst>
              <a:ext uri="{FF2B5EF4-FFF2-40B4-BE49-F238E27FC236}">
                <a16:creationId xmlns:a16="http://schemas.microsoft.com/office/drawing/2014/main" id="{6E5AF248-4105-4112-B2C0-A49D5C08AEF0}"/>
              </a:ext>
            </a:extLst>
          </p:cNvPr>
          <p:cNvSpPr txBox="1">
            <a:spLocks/>
          </p:cNvSpPr>
          <p:nvPr/>
        </p:nvSpPr>
        <p:spPr>
          <a:xfrm>
            <a:off x="2494012" y="735608"/>
            <a:ext cx="8928992" cy="1930400"/>
          </a:xfrm>
          <a:prstGeom prst="rect">
            <a:avLst/>
          </a:prstGeom>
        </p:spPr>
        <p:txBody>
          <a:bodyPr>
            <a:normAutofit/>
          </a:bodyPr>
          <a:lstStyle>
            <a:lvl1pPr algn="l" defTabSz="1218987" rtl="1" eaLnBrk="1" latinLnBrk="0" hangingPunct="1">
              <a:lnSpc>
                <a:spcPct val="85000"/>
              </a:lnSpc>
              <a:spcBef>
                <a:spcPct val="0"/>
              </a:spcBef>
              <a:buNone/>
              <a:tabLst/>
              <a:defRPr sz="4400" kern="1200" cap="none" baseline="0">
                <a:solidFill>
                  <a:schemeClr val="tx1"/>
                </a:solidFill>
                <a:latin typeface="+mj-lt"/>
                <a:ea typeface="+mj-ea"/>
                <a:cs typeface="+mj-cs"/>
              </a:defRPr>
            </a:lvl1pPr>
          </a:lstStyle>
          <a:p>
            <a:r>
              <a:rPr lang="en-US" sz="3600" dirty="0">
                <a:latin typeface="MV Boli" panose="02000500030200090000" pitchFamily="2" charset="0"/>
                <a:cs typeface="MV Boli" panose="02000500030200090000" pitchFamily="2" charset="0"/>
              </a:rPr>
              <a:t>Neurochemical effect of ethanol</a:t>
            </a:r>
            <a:endParaRPr lang="fa-IR" sz="3600" dirty="0">
              <a:latin typeface="MV Boli" panose="02000500030200090000" pitchFamily="2" charset="0"/>
            </a:endParaRPr>
          </a:p>
        </p:txBody>
      </p:sp>
    </p:spTree>
    <p:extLst>
      <p:ext uri="{BB962C8B-B14F-4D97-AF65-F5344CB8AC3E}">
        <p14:creationId xmlns:p14="http://schemas.microsoft.com/office/powerpoint/2010/main" val="3030984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61AD18-0B54-4DEB-8F4C-E1C884539133}"/>
              </a:ext>
            </a:extLst>
          </p:cNvPr>
          <p:cNvSpPr txBox="1"/>
          <p:nvPr/>
        </p:nvSpPr>
        <p:spPr>
          <a:xfrm>
            <a:off x="2913785" y="836712"/>
            <a:ext cx="6094562" cy="584775"/>
          </a:xfrm>
          <a:prstGeom prst="rect">
            <a:avLst/>
          </a:prstGeom>
          <a:noFill/>
        </p:spPr>
        <p:txBody>
          <a:bodyPr wrap="square">
            <a:spAutoFit/>
          </a:bodyPr>
          <a:lstStyle/>
          <a:p>
            <a:r>
              <a:rPr lang="en-US" sz="3200" dirty="0">
                <a:latin typeface="Segoe Print" panose="02000600000000000000" pitchFamily="2" charset="0"/>
              </a:rPr>
              <a:t>Monitoring and assessment </a:t>
            </a:r>
            <a:endParaRPr lang="fa-IR" sz="3200" dirty="0">
              <a:latin typeface="Segoe Print" panose="02000600000000000000" pitchFamily="2" charset="0"/>
            </a:endParaRPr>
          </a:p>
        </p:txBody>
      </p:sp>
      <p:sp>
        <p:nvSpPr>
          <p:cNvPr id="5" name="TextBox 4">
            <a:extLst>
              <a:ext uri="{FF2B5EF4-FFF2-40B4-BE49-F238E27FC236}">
                <a16:creationId xmlns:a16="http://schemas.microsoft.com/office/drawing/2014/main" id="{08D51947-C13D-4B92-A68E-1C3480388626}"/>
              </a:ext>
            </a:extLst>
          </p:cNvPr>
          <p:cNvSpPr txBox="1"/>
          <p:nvPr/>
        </p:nvSpPr>
        <p:spPr>
          <a:xfrm>
            <a:off x="1989956" y="2060848"/>
            <a:ext cx="8208912" cy="3293209"/>
          </a:xfrm>
          <a:prstGeom prst="rect">
            <a:avLst/>
          </a:prstGeom>
          <a:noFill/>
        </p:spPr>
        <p:txBody>
          <a:bodyPr wrap="square">
            <a:spAutoFit/>
          </a:bodyPr>
          <a:lstStyle/>
          <a:p>
            <a:pPr rtl="0"/>
            <a:r>
              <a:rPr lang="en-US" dirty="0">
                <a:latin typeface="Segoe Print" panose="02000600000000000000" pitchFamily="2" charset="0"/>
              </a:rPr>
              <a:t>medical evaluation</a:t>
            </a:r>
            <a:r>
              <a:rPr lang="en-US" sz="1600" dirty="0">
                <a:latin typeface="Segoe Print" panose="02000600000000000000" pitchFamily="2" charset="0"/>
              </a:rPr>
              <a:t>(</a:t>
            </a:r>
            <a:r>
              <a:rPr lang="en-US" sz="1600" b="1" dirty="0">
                <a:solidFill>
                  <a:srgbClr val="FFC000"/>
                </a:solidFill>
                <a:latin typeface="Segoe Print" panose="02000600000000000000" pitchFamily="2" charset="0"/>
              </a:rPr>
              <a:t>Dehydration, Electrolyte abnormalities : hypomagnesaemia</a:t>
            </a:r>
            <a:r>
              <a:rPr lang="en-US" sz="1600" dirty="0">
                <a:latin typeface="Segoe Print" panose="02000600000000000000" pitchFamily="2" charset="0"/>
              </a:rPr>
              <a:t>)</a:t>
            </a:r>
          </a:p>
          <a:p>
            <a:pPr rtl="0"/>
            <a:r>
              <a:rPr lang="en-US" dirty="0">
                <a:latin typeface="Segoe Print" panose="02000600000000000000" pitchFamily="2" charset="0"/>
              </a:rPr>
              <a:t>Close monitoring and supervision</a:t>
            </a:r>
          </a:p>
          <a:p>
            <a:pPr rtl="0"/>
            <a:r>
              <a:rPr lang="en-US" sz="2400" dirty="0">
                <a:latin typeface="Segoe Print" panose="02000600000000000000" pitchFamily="2" charset="0"/>
              </a:rPr>
              <a:t>Vital signs (including pulse, blood pressure, temperature)</a:t>
            </a:r>
          </a:p>
          <a:p>
            <a:pPr rtl="0"/>
            <a:r>
              <a:rPr lang="en-US" sz="2400" dirty="0">
                <a:latin typeface="Segoe Print" panose="02000600000000000000" pitchFamily="2" charset="0"/>
              </a:rPr>
              <a:t>Patient should be managed in a quiet room with minimal sensory stimulation. Good lighting and environmental cues (such as a clock and/or calendar) may reduce disorientation</a:t>
            </a:r>
          </a:p>
        </p:txBody>
      </p:sp>
    </p:spTree>
    <p:extLst>
      <p:ext uri="{BB962C8B-B14F-4D97-AF65-F5344CB8AC3E}">
        <p14:creationId xmlns:p14="http://schemas.microsoft.com/office/powerpoint/2010/main" val="2083748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D7FA3E-F2A0-4BDC-8D71-785F9E38C541}"/>
              </a:ext>
            </a:extLst>
          </p:cNvPr>
          <p:cNvSpPr txBox="1"/>
          <p:nvPr/>
        </p:nvSpPr>
        <p:spPr>
          <a:xfrm>
            <a:off x="3574132" y="548680"/>
            <a:ext cx="6094562" cy="707886"/>
          </a:xfrm>
          <a:prstGeom prst="rect">
            <a:avLst/>
          </a:prstGeom>
          <a:noFill/>
        </p:spPr>
        <p:txBody>
          <a:bodyPr wrap="square">
            <a:spAutoFit/>
          </a:bodyPr>
          <a:lstStyle/>
          <a:p>
            <a:r>
              <a:rPr lang="en-US" sz="4000" dirty="0">
                <a:latin typeface="Segoe Print" panose="02000600000000000000" pitchFamily="2" charset="0"/>
              </a:rPr>
              <a:t>Medication</a:t>
            </a:r>
            <a:endParaRPr lang="fa-IR" sz="4000" dirty="0">
              <a:latin typeface="Segoe Print" panose="02000600000000000000" pitchFamily="2" charset="0"/>
            </a:endParaRPr>
          </a:p>
        </p:txBody>
      </p:sp>
      <p:sp>
        <p:nvSpPr>
          <p:cNvPr id="5" name="TextBox 4">
            <a:extLst>
              <a:ext uri="{FF2B5EF4-FFF2-40B4-BE49-F238E27FC236}">
                <a16:creationId xmlns:a16="http://schemas.microsoft.com/office/drawing/2014/main" id="{8293E9C6-E038-4CAF-B261-3FFC5DA4CC6C}"/>
              </a:ext>
            </a:extLst>
          </p:cNvPr>
          <p:cNvSpPr txBox="1"/>
          <p:nvPr/>
        </p:nvSpPr>
        <p:spPr>
          <a:xfrm>
            <a:off x="765820" y="1340768"/>
            <a:ext cx="11017223" cy="3477875"/>
          </a:xfrm>
          <a:prstGeom prst="rect">
            <a:avLst/>
          </a:prstGeom>
          <a:noFill/>
        </p:spPr>
        <p:txBody>
          <a:bodyPr wrap="square">
            <a:spAutoFit/>
          </a:bodyPr>
          <a:lstStyle/>
          <a:p>
            <a:r>
              <a:rPr lang="en-US" sz="2000" dirty="0">
                <a:latin typeface="Segoe Print" panose="02000600000000000000" pitchFamily="2" charset="0"/>
              </a:rPr>
              <a:t>Benzodiazepines, having fewer delirium, reducing mortality, and duration er complications than neuroleptics, are recommended as the primary medication in managing alcohol withdrawal of delirium</a:t>
            </a:r>
            <a:r>
              <a:rPr lang="en-US" sz="2000" dirty="0">
                <a:solidFill>
                  <a:srgbClr val="FFC000"/>
                </a:solidFill>
                <a:latin typeface="Segoe Print" panose="02000600000000000000" pitchFamily="2" charset="0"/>
              </a:rPr>
              <a:t>.(Benzodiazepines are the first line of treatment)</a:t>
            </a:r>
          </a:p>
          <a:p>
            <a:pPr rtl="0"/>
            <a:r>
              <a:rPr lang="en-US" sz="2000" dirty="0">
                <a:latin typeface="Segoe Print" panose="02000600000000000000" pitchFamily="2" charset="0"/>
              </a:rPr>
              <a:t>Rapidly acting benzodiazepines should be used(</a:t>
            </a:r>
            <a:r>
              <a:rPr lang="en-US" sz="2000" dirty="0">
                <a:solidFill>
                  <a:srgbClr val="FFC000"/>
                </a:solidFill>
                <a:latin typeface="Segoe Print" panose="02000600000000000000" pitchFamily="2" charset="0"/>
              </a:rPr>
              <a:t>diazepam</a:t>
            </a:r>
            <a:r>
              <a:rPr lang="en-US" sz="2000" dirty="0">
                <a:latin typeface="Segoe Print" panose="02000600000000000000" pitchFamily="2" charset="0"/>
              </a:rPr>
              <a:t>)</a:t>
            </a:r>
          </a:p>
          <a:p>
            <a:pPr rtl="0"/>
            <a:r>
              <a:rPr lang="en-US" sz="2000" dirty="0">
                <a:latin typeface="Segoe Print" panose="02000600000000000000" pitchFamily="2" charset="0"/>
              </a:rPr>
              <a:t>Short-acting benzodiazepines (</a:t>
            </a:r>
            <a:r>
              <a:rPr lang="en-US" sz="2000" dirty="0">
                <a:solidFill>
                  <a:srgbClr val="FFC000"/>
                </a:solidFill>
                <a:latin typeface="Segoe Print" panose="02000600000000000000" pitchFamily="2" charset="0"/>
              </a:rPr>
              <a:t>such as midazolam, lorazepam, oxazepam</a:t>
            </a:r>
            <a:r>
              <a:rPr lang="en-US" sz="2000" dirty="0">
                <a:latin typeface="Segoe Print" panose="02000600000000000000" pitchFamily="2" charset="0"/>
              </a:rPr>
              <a:t>) should be used where clinicians are concerned about prolonged sedation, such as in the elderly, recent head injury, liver failure, or other serious medical illness. </a:t>
            </a:r>
          </a:p>
          <a:p>
            <a:pPr rtl="0"/>
            <a:r>
              <a:rPr lang="en-US" sz="2000" dirty="0">
                <a:latin typeface="Segoe Print" panose="02000600000000000000" pitchFamily="2" charset="0"/>
              </a:rPr>
              <a:t>Antipsychotic medications should be used as second-line medication in controlling agitation of alcohol withdrawal, as an adjunct to (not instead of) adequate benzodiazepine doses.</a:t>
            </a:r>
            <a:endParaRPr lang="fa-IR" sz="2000" dirty="0">
              <a:latin typeface="Segoe Print" panose="02000600000000000000" pitchFamily="2" charset="0"/>
            </a:endParaRPr>
          </a:p>
        </p:txBody>
      </p:sp>
    </p:spTree>
    <p:extLst>
      <p:ext uri="{BB962C8B-B14F-4D97-AF65-F5344CB8AC3E}">
        <p14:creationId xmlns:p14="http://schemas.microsoft.com/office/powerpoint/2010/main" val="121286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7FFE1F-874E-442D-852E-739DC4E142A4}"/>
              </a:ext>
            </a:extLst>
          </p:cNvPr>
          <p:cNvSpPr txBox="1"/>
          <p:nvPr/>
        </p:nvSpPr>
        <p:spPr>
          <a:xfrm>
            <a:off x="2998068" y="1124744"/>
            <a:ext cx="7871667" cy="461665"/>
          </a:xfrm>
          <a:prstGeom prst="rect">
            <a:avLst/>
          </a:prstGeom>
          <a:noFill/>
        </p:spPr>
        <p:txBody>
          <a:bodyPr wrap="square">
            <a:spAutoFit/>
          </a:bodyPr>
          <a:lstStyle/>
          <a:p>
            <a:r>
              <a:rPr lang="en-GB" sz="2400" dirty="0">
                <a:solidFill>
                  <a:schemeClr val="tx2"/>
                </a:solidFill>
                <a:latin typeface="MV Boli" panose="02000500030200090000" pitchFamily="2" charset="0"/>
                <a:cs typeface="MV Boli" panose="02000500030200090000" pitchFamily="2" charset="0"/>
              </a:rPr>
              <a:t>MEDICATIONS FOR REHABILITATION</a:t>
            </a:r>
            <a:endParaRPr lang="fa-IR" sz="2400" dirty="0">
              <a:solidFill>
                <a:schemeClr val="tx2"/>
              </a:solidFill>
              <a:latin typeface="MV Boli" panose="02000500030200090000" pitchFamily="2" charset="0"/>
            </a:endParaRPr>
          </a:p>
        </p:txBody>
      </p:sp>
      <p:sp>
        <p:nvSpPr>
          <p:cNvPr id="5" name="TextBox 4">
            <a:extLst>
              <a:ext uri="{FF2B5EF4-FFF2-40B4-BE49-F238E27FC236}">
                <a16:creationId xmlns:a16="http://schemas.microsoft.com/office/drawing/2014/main" id="{3C13A5F9-E9E1-4369-A81A-D97941E00238}"/>
              </a:ext>
            </a:extLst>
          </p:cNvPr>
          <p:cNvSpPr txBox="1"/>
          <p:nvPr/>
        </p:nvSpPr>
        <p:spPr>
          <a:xfrm>
            <a:off x="1341884" y="1951002"/>
            <a:ext cx="8856983" cy="3785652"/>
          </a:xfrm>
          <a:prstGeom prst="rect">
            <a:avLst/>
          </a:prstGeom>
          <a:noFill/>
        </p:spPr>
        <p:txBody>
          <a:bodyPr wrap="square">
            <a:spAutoFit/>
          </a:bodyPr>
          <a:lstStyle/>
          <a:p>
            <a:r>
              <a:rPr lang="en-GB" sz="2000" dirty="0">
                <a:solidFill>
                  <a:srgbClr val="000000"/>
                </a:solidFill>
                <a:latin typeface="MV Boli" panose="02000500030200090000" pitchFamily="2" charset="0"/>
                <a:cs typeface="MV Boli" panose="02000500030200090000" pitchFamily="2" charset="0"/>
              </a:rPr>
              <a:t>1. </a:t>
            </a:r>
            <a:r>
              <a:rPr lang="en-GB" sz="2000" b="1" dirty="0">
                <a:solidFill>
                  <a:srgbClr val="FF0000"/>
                </a:solidFill>
                <a:latin typeface="MV Boli" panose="02000500030200090000" pitchFamily="2" charset="0"/>
                <a:cs typeface="MV Boli" panose="02000500030200090000" pitchFamily="2" charset="0"/>
              </a:rPr>
              <a:t>Naltrexone</a:t>
            </a:r>
            <a:r>
              <a:rPr lang="en-GB" sz="2000" b="1" dirty="0">
                <a:solidFill>
                  <a:srgbClr val="000000"/>
                </a:solidFill>
                <a:latin typeface="MV Boli" panose="02000500030200090000" pitchFamily="2" charset="0"/>
                <a:cs typeface="MV Boli" panose="02000500030200090000" pitchFamily="2" charset="0"/>
              </a:rPr>
              <a:t>(</a:t>
            </a:r>
            <a:r>
              <a:rPr lang="en-GB" sz="2000" dirty="0">
                <a:solidFill>
                  <a:srgbClr val="000000"/>
                </a:solidFill>
                <a:latin typeface="MV Boli" panose="02000500030200090000" pitchFamily="2" charset="0"/>
                <a:cs typeface="MV Boli" panose="02000500030200090000" pitchFamily="2" charset="0"/>
              </a:rPr>
              <a:t>Opioid antagonist) 50–150 mg/d orally  shorten</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relapses, oral form or as once per month 380-mg injection</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  - blocking opioid receptors, decreases dopaminergic activity in the ventral tegmental reward system &amp; decreases pleasure .</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2. </a:t>
            </a:r>
            <a:r>
              <a:rPr lang="en-GB" sz="2000" b="1" dirty="0">
                <a:solidFill>
                  <a:srgbClr val="FF0000"/>
                </a:solidFill>
                <a:latin typeface="MV Boli" panose="02000500030200090000" pitchFamily="2" charset="0"/>
                <a:cs typeface="MV Boli" panose="02000500030200090000" pitchFamily="2" charset="0"/>
              </a:rPr>
              <a:t>Acamprosate</a:t>
            </a:r>
            <a:r>
              <a:rPr lang="en-GB" sz="2000" b="1" dirty="0">
                <a:solidFill>
                  <a:srgbClr val="000000"/>
                </a:solidFill>
                <a:latin typeface="MV Boli" panose="02000500030200090000" pitchFamily="2" charset="0"/>
                <a:cs typeface="MV Boli" panose="02000500030200090000" pitchFamily="2" charset="0"/>
              </a:rPr>
              <a:t> </a:t>
            </a:r>
            <a:r>
              <a:rPr lang="en-GB" sz="2000" dirty="0">
                <a:solidFill>
                  <a:srgbClr val="000000"/>
                </a:solidFill>
                <a:latin typeface="MV Boli" panose="02000500030200090000" pitchFamily="2" charset="0"/>
                <a:cs typeface="MV Boli" panose="02000500030200090000" pitchFamily="2" charset="0"/>
              </a:rPr>
              <a:t>~2 g/d divided into three oral doses : similar effects</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   - inhibits NMDA receptors, decreasing symptoms of withdrawal.</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3. </a:t>
            </a:r>
            <a:r>
              <a:rPr lang="en-GB" sz="2000" b="1" dirty="0">
                <a:solidFill>
                  <a:srgbClr val="FF0000"/>
                </a:solidFill>
                <a:latin typeface="MV Boli" panose="02000500030200090000" pitchFamily="2" charset="0"/>
                <a:cs typeface="MV Boli" panose="02000500030200090000" pitchFamily="2" charset="0"/>
              </a:rPr>
              <a:t>Disulfiram</a:t>
            </a:r>
            <a:r>
              <a:rPr lang="en-GB" sz="2000" b="1" dirty="0">
                <a:solidFill>
                  <a:srgbClr val="000000"/>
                </a:solidFill>
                <a:latin typeface="MV Boli" panose="02000500030200090000" pitchFamily="2" charset="0"/>
                <a:cs typeface="MV Boli" panose="02000500030200090000" pitchFamily="2" charset="0"/>
              </a:rPr>
              <a:t> </a:t>
            </a:r>
            <a:r>
              <a:rPr lang="en-GB" sz="2000" dirty="0">
                <a:solidFill>
                  <a:srgbClr val="000000"/>
                </a:solidFill>
                <a:latin typeface="MV Boli" panose="02000500030200090000" pitchFamily="2" charset="0"/>
                <a:cs typeface="MV Boli" panose="02000500030200090000" pitchFamily="2" charset="0"/>
              </a:rPr>
              <a:t>(ALDH inhibitor) 250 mg/d : produces vomiting and</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autonomic nervous system instability with alcohol.</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Can be dangerous in patients with heart disease, stroke, diabetes mellitus or hypertension.</a:t>
            </a:r>
            <a:br>
              <a:rPr lang="en-GB" sz="2000" dirty="0">
                <a:solidFill>
                  <a:srgbClr val="000000"/>
                </a:solidFill>
                <a:latin typeface="MV Boli" panose="02000500030200090000" pitchFamily="2" charset="0"/>
                <a:cs typeface="MV Boli" panose="02000500030200090000" pitchFamily="2" charset="0"/>
              </a:rPr>
            </a:br>
            <a:r>
              <a:rPr lang="en-GB" sz="2000" dirty="0">
                <a:solidFill>
                  <a:srgbClr val="000000"/>
                </a:solidFill>
                <a:latin typeface="MV Boli" panose="02000500030200090000" pitchFamily="2" charset="0"/>
                <a:cs typeface="MV Boli" panose="02000500030200090000" pitchFamily="2" charset="0"/>
              </a:rPr>
              <a:t>S/E:- depression, psychotic symptoms, peripheral neuropathy, and liver damage</a:t>
            </a:r>
            <a:r>
              <a:rPr lang="en-GB" sz="2000" dirty="0">
                <a:latin typeface="MV Boli" panose="02000500030200090000" pitchFamily="2" charset="0"/>
                <a:cs typeface="MV Boli" panose="02000500030200090000" pitchFamily="2" charset="0"/>
              </a:rPr>
              <a:t> </a:t>
            </a:r>
            <a:endParaRPr lang="fa-IR" sz="2000" dirty="0">
              <a:latin typeface="MV Boli" panose="02000500030200090000" pitchFamily="2" charset="0"/>
            </a:endParaRPr>
          </a:p>
        </p:txBody>
      </p:sp>
    </p:spTree>
    <p:extLst>
      <p:ext uri="{BB962C8B-B14F-4D97-AF65-F5344CB8AC3E}">
        <p14:creationId xmlns:p14="http://schemas.microsoft.com/office/powerpoint/2010/main" val="28760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7F6562-6456-477A-AA6C-54827E902D54}"/>
              </a:ext>
            </a:extLst>
          </p:cNvPr>
          <p:cNvSpPr txBox="1"/>
          <p:nvPr/>
        </p:nvSpPr>
        <p:spPr>
          <a:xfrm>
            <a:off x="981844" y="1351508"/>
            <a:ext cx="10441160" cy="3970318"/>
          </a:xfrm>
          <a:prstGeom prst="rect">
            <a:avLst/>
          </a:prstGeom>
          <a:noFill/>
        </p:spPr>
        <p:txBody>
          <a:bodyPr wrap="square">
            <a:spAutoFit/>
          </a:bodyPr>
          <a:lstStyle/>
          <a:p>
            <a:r>
              <a:rPr lang="en-US" sz="2800" dirty="0">
                <a:solidFill>
                  <a:srgbClr val="000000"/>
                </a:solidFill>
                <a:latin typeface="MV Boli" panose="02000500030200090000" pitchFamily="2" charset="0"/>
                <a:cs typeface="MV Boli" panose="02000500030200090000" pitchFamily="2" charset="0"/>
              </a:rPr>
              <a:t>≥60% of alcoholics, maintain abstinence for at least a year, and many achieve lifetime.</a:t>
            </a:r>
            <a:br>
              <a:rPr lang="en-US" sz="2800" dirty="0">
                <a:solidFill>
                  <a:srgbClr val="000000"/>
                </a:solidFill>
                <a:latin typeface="MV Boli" panose="02000500030200090000" pitchFamily="2" charset="0"/>
                <a:cs typeface="MV Boli" panose="02000500030200090000" pitchFamily="2" charset="0"/>
              </a:rPr>
            </a:br>
            <a:r>
              <a:rPr lang="en-US" sz="2800" dirty="0">
                <a:solidFill>
                  <a:srgbClr val="FF0000"/>
                </a:solidFill>
                <a:latin typeface="MV Boli" panose="02000500030200090000" pitchFamily="2" charset="0"/>
                <a:cs typeface="MV Boli" panose="02000500030200090000" pitchFamily="2" charset="0"/>
              </a:rPr>
              <a:t>The core of treatment: </a:t>
            </a:r>
            <a:br>
              <a:rPr lang="en-US" sz="2800" dirty="0">
                <a:solidFill>
                  <a:srgbClr val="000000"/>
                </a:solidFill>
                <a:latin typeface="MV Boli" panose="02000500030200090000" pitchFamily="2" charset="0"/>
                <a:cs typeface="MV Boli" panose="02000500030200090000" pitchFamily="2" charset="0"/>
              </a:rPr>
            </a:br>
            <a:r>
              <a:rPr lang="en-US" sz="2800" dirty="0">
                <a:solidFill>
                  <a:srgbClr val="000000"/>
                </a:solidFill>
                <a:latin typeface="MV Boli" panose="02000500030200090000" pitchFamily="2" charset="0"/>
                <a:cs typeface="MV Boli" panose="02000500030200090000" pitchFamily="2" charset="0"/>
              </a:rPr>
              <a:t>-Cognitive-behavioral approaches</a:t>
            </a:r>
            <a:br>
              <a:rPr lang="en-US" sz="2800" dirty="0">
                <a:solidFill>
                  <a:srgbClr val="000000"/>
                </a:solidFill>
                <a:latin typeface="MV Boli" panose="02000500030200090000" pitchFamily="2" charset="0"/>
                <a:cs typeface="MV Boli" panose="02000500030200090000" pitchFamily="2" charset="0"/>
              </a:rPr>
            </a:br>
            <a:r>
              <a:rPr lang="en-US" sz="2800" dirty="0">
                <a:solidFill>
                  <a:srgbClr val="000000"/>
                </a:solidFill>
                <a:latin typeface="MV Boli" panose="02000500030200090000" pitchFamily="2" charset="0"/>
                <a:cs typeface="MV Boli" panose="02000500030200090000" pitchFamily="2" charset="0"/>
              </a:rPr>
              <a:t>-motivation toward abstinence</a:t>
            </a:r>
            <a:br>
              <a:rPr lang="en-US" sz="2800" dirty="0">
                <a:solidFill>
                  <a:srgbClr val="000000"/>
                </a:solidFill>
                <a:latin typeface="MV Boli" panose="02000500030200090000" pitchFamily="2" charset="0"/>
                <a:cs typeface="MV Boli" panose="02000500030200090000" pitchFamily="2" charset="0"/>
              </a:rPr>
            </a:br>
            <a:r>
              <a:rPr lang="en-US" sz="2800" dirty="0">
                <a:solidFill>
                  <a:srgbClr val="000000"/>
                </a:solidFill>
                <a:latin typeface="MV Boli" panose="02000500030200090000" pitchFamily="2" charset="0"/>
                <a:cs typeface="MV Boli" panose="02000500030200090000" pitchFamily="2" charset="0"/>
              </a:rPr>
              <a:t>-Instructing family members to stop protecting the patient from problems caused by alcohol.</a:t>
            </a:r>
            <a:br>
              <a:rPr lang="en-US" sz="2800" dirty="0">
                <a:solidFill>
                  <a:srgbClr val="000000"/>
                </a:solidFill>
                <a:latin typeface="MV Boli" panose="02000500030200090000" pitchFamily="2" charset="0"/>
                <a:cs typeface="MV Boli" panose="02000500030200090000" pitchFamily="2" charset="0"/>
              </a:rPr>
            </a:br>
            <a:r>
              <a:rPr lang="en-US" sz="2800" dirty="0">
                <a:solidFill>
                  <a:srgbClr val="000000"/>
                </a:solidFill>
                <a:latin typeface="MV Boli" panose="02000500030200090000" pitchFamily="2" charset="0"/>
                <a:cs typeface="MV Boli" panose="02000500030200090000" pitchFamily="2" charset="0"/>
              </a:rPr>
              <a:t>- try self-help groups as Alcoholics Anonymous (AA) to help them to learn how to deal with life’s stresses</a:t>
            </a:r>
            <a:r>
              <a:rPr lang="en-US" sz="2800" dirty="0">
                <a:latin typeface="MV Boli" panose="02000500030200090000" pitchFamily="2" charset="0"/>
                <a:cs typeface="MV Boli" panose="02000500030200090000" pitchFamily="2" charset="0"/>
              </a:rPr>
              <a:t> </a:t>
            </a:r>
            <a:endParaRPr lang="fa-IR" sz="2800" dirty="0">
              <a:latin typeface="MV Boli" panose="02000500030200090000" pitchFamily="2" charset="0"/>
            </a:endParaRPr>
          </a:p>
        </p:txBody>
      </p:sp>
    </p:spTree>
    <p:extLst>
      <p:ext uri="{BB962C8B-B14F-4D97-AF65-F5344CB8AC3E}">
        <p14:creationId xmlns:p14="http://schemas.microsoft.com/office/powerpoint/2010/main" val="277448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68399E-8610-4909-84E0-3E65A64CCFCA}"/>
              </a:ext>
            </a:extLst>
          </p:cNvPr>
          <p:cNvSpPr txBox="1"/>
          <p:nvPr/>
        </p:nvSpPr>
        <p:spPr>
          <a:xfrm>
            <a:off x="765820" y="1700808"/>
            <a:ext cx="9721079" cy="3046988"/>
          </a:xfrm>
          <a:prstGeom prst="rect">
            <a:avLst/>
          </a:prstGeom>
          <a:noFill/>
        </p:spPr>
        <p:txBody>
          <a:bodyPr wrap="square">
            <a:spAutoFit/>
          </a:bodyPr>
          <a:lstStyle/>
          <a:p>
            <a:r>
              <a:rPr lang="en-US" dirty="0">
                <a:solidFill>
                  <a:srgbClr val="000000"/>
                </a:solidFill>
                <a:latin typeface="MV Boli" panose="02000500030200090000" pitchFamily="2" charset="0"/>
                <a:cs typeface="MV Boli" panose="02000500030200090000" pitchFamily="2" charset="0"/>
              </a:rPr>
              <a:t>1- helps the patient identify situations in which a return to drinking is likely formulate ways of managing these risks</a:t>
            </a:r>
            <a:br>
              <a:rPr lang="en-US" dirty="0">
                <a:solidFill>
                  <a:srgbClr val="000000"/>
                </a:solidFill>
                <a:latin typeface="MV Boli" panose="02000500030200090000" pitchFamily="2" charset="0"/>
                <a:cs typeface="MV Boli" panose="02000500030200090000" pitchFamily="2" charset="0"/>
              </a:rPr>
            </a:br>
            <a:r>
              <a:rPr lang="en-US" dirty="0">
                <a:solidFill>
                  <a:srgbClr val="000000"/>
                </a:solidFill>
                <a:latin typeface="MV Boli" panose="02000500030200090000" pitchFamily="2" charset="0"/>
                <a:cs typeface="MV Boli" panose="02000500030200090000" pitchFamily="2" charset="0"/>
              </a:rPr>
              <a:t>2- develop coping strategies that increase the chances of a return to abstinence if a slip occurs.</a:t>
            </a:r>
            <a:br>
              <a:rPr lang="en-US" dirty="0">
                <a:solidFill>
                  <a:srgbClr val="000000"/>
                </a:solidFill>
                <a:latin typeface="MV Boli" panose="02000500030200090000" pitchFamily="2" charset="0"/>
                <a:cs typeface="MV Boli" panose="02000500030200090000" pitchFamily="2" charset="0"/>
              </a:rPr>
            </a:br>
            <a:r>
              <a:rPr lang="en-US" dirty="0">
                <a:solidFill>
                  <a:srgbClr val="000000"/>
                </a:solidFill>
                <a:latin typeface="MV Boli" panose="02000500030200090000" pitchFamily="2" charset="0"/>
                <a:cs typeface="MV Boli" panose="02000500030200090000" pitchFamily="2" charset="0"/>
              </a:rPr>
              <a:t>3- Counseling focuses on improving functioning in the absence of alcohol</a:t>
            </a:r>
            <a:br>
              <a:rPr lang="en-US" dirty="0">
                <a:solidFill>
                  <a:srgbClr val="000000"/>
                </a:solidFill>
                <a:latin typeface="MV Boli" panose="02000500030200090000" pitchFamily="2" charset="0"/>
                <a:cs typeface="MV Boli" panose="02000500030200090000" pitchFamily="2" charset="0"/>
              </a:rPr>
            </a:br>
            <a:r>
              <a:rPr lang="en-US" dirty="0">
                <a:solidFill>
                  <a:srgbClr val="000000"/>
                </a:solidFill>
                <a:latin typeface="MV Boli" panose="02000500030200090000" pitchFamily="2" charset="0"/>
                <a:cs typeface="MV Boli" panose="02000500030200090000" pitchFamily="2" charset="0"/>
              </a:rPr>
              <a:t>4- Helping to manage free time without alcohol</a:t>
            </a:r>
            <a:br>
              <a:rPr lang="en-US" dirty="0">
                <a:solidFill>
                  <a:srgbClr val="000000"/>
                </a:solidFill>
                <a:latin typeface="MV Boli" panose="02000500030200090000" pitchFamily="2" charset="0"/>
                <a:cs typeface="MV Boli" panose="02000500030200090000" pitchFamily="2" charset="0"/>
              </a:rPr>
            </a:br>
            <a:r>
              <a:rPr lang="en-US" dirty="0">
                <a:solidFill>
                  <a:srgbClr val="000000"/>
                </a:solidFill>
                <a:latin typeface="MV Boli" panose="02000500030200090000" pitchFamily="2" charset="0"/>
                <a:cs typeface="MV Boli" panose="02000500030200090000" pitchFamily="2" charset="0"/>
              </a:rPr>
              <a:t>5- Develop a nondrinking peer group &amp; handle stresses.</a:t>
            </a:r>
            <a:r>
              <a:rPr lang="en-US" dirty="0">
                <a:latin typeface="MV Boli" panose="02000500030200090000" pitchFamily="2" charset="0"/>
                <a:cs typeface="MV Boli" panose="02000500030200090000" pitchFamily="2" charset="0"/>
              </a:rPr>
              <a:t> </a:t>
            </a:r>
            <a:endParaRPr lang="fa-IR" dirty="0">
              <a:latin typeface="MV Boli" panose="02000500030200090000" pitchFamily="2" charset="0"/>
            </a:endParaRPr>
          </a:p>
        </p:txBody>
      </p:sp>
      <p:sp>
        <p:nvSpPr>
          <p:cNvPr id="5" name="TextBox 4">
            <a:extLst>
              <a:ext uri="{FF2B5EF4-FFF2-40B4-BE49-F238E27FC236}">
                <a16:creationId xmlns:a16="http://schemas.microsoft.com/office/drawing/2014/main" id="{0E40B309-5A54-4A4C-92A4-3AC64438C4A9}"/>
              </a:ext>
            </a:extLst>
          </p:cNvPr>
          <p:cNvSpPr txBox="1"/>
          <p:nvPr/>
        </p:nvSpPr>
        <p:spPr>
          <a:xfrm>
            <a:off x="1845940" y="836712"/>
            <a:ext cx="7295753" cy="707886"/>
          </a:xfrm>
          <a:prstGeom prst="rect">
            <a:avLst/>
          </a:prstGeom>
          <a:noFill/>
        </p:spPr>
        <p:txBody>
          <a:bodyPr wrap="square">
            <a:spAutoFit/>
          </a:bodyPr>
          <a:lstStyle/>
          <a:p>
            <a:r>
              <a:rPr lang="en-US" sz="4000" dirty="0">
                <a:solidFill>
                  <a:srgbClr val="D1282E"/>
                </a:solidFill>
                <a:latin typeface="MV Boli" panose="02000500030200090000" pitchFamily="2" charset="0"/>
                <a:cs typeface="MV Boli" panose="02000500030200090000" pitchFamily="2" charset="0"/>
              </a:rPr>
              <a:t>RELAPSE PREVENTION</a:t>
            </a:r>
            <a:endParaRPr lang="fa-IR" sz="4000" dirty="0">
              <a:latin typeface="MV Boli" panose="02000500030200090000" pitchFamily="2" charset="0"/>
            </a:endParaRPr>
          </a:p>
        </p:txBody>
      </p:sp>
    </p:spTree>
    <p:extLst>
      <p:ext uri="{BB962C8B-B14F-4D97-AF65-F5344CB8AC3E}">
        <p14:creationId xmlns:p14="http://schemas.microsoft.com/office/powerpoint/2010/main" val="138191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4CA3AA-8316-4FC3-B48A-71310BCD01D8}"/>
              </a:ext>
            </a:extLst>
          </p:cNvPr>
          <p:cNvPicPr>
            <a:picLocks noChangeAspect="1"/>
          </p:cNvPicPr>
          <p:nvPr/>
        </p:nvPicPr>
        <p:blipFill>
          <a:blip r:embed="rId2"/>
          <a:stretch>
            <a:fillRect/>
          </a:stretch>
        </p:blipFill>
        <p:spPr>
          <a:xfrm>
            <a:off x="0" y="0"/>
            <a:ext cx="12188825" cy="6858000"/>
          </a:xfrm>
          <a:prstGeom prst="rect">
            <a:avLst/>
          </a:prstGeom>
        </p:spPr>
      </p:pic>
    </p:spTree>
    <p:extLst>
      <p:ext uri="{BB962C8B-B14F-4D97-AF65-F5344CB8AC3E}">
        <p14:creationId xmlns:p14="http://schemas.microsoft.com/office/powerpoint/2010/main" val="48433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77788" y="620688"/>
            <a:ext cx="7992888" cy="1930400"/>
          </a:xfrm>
        </p:spPr>
        <p:txBody>
          <a:bodyPr>
            <a:normAutofit fontScale="90000"/>
          </a:bodyPr>
          <a:lstStyle/>
          <a:p>
            <a:r>
              <a:rPr lang="en-US" sz="3600" dirty="0">
                <a:latin typeface="MV Boli" panose="02000500030200090000" pitchFamily="2" charset="0"/>
                <a:cs typeface="MV Boli" panose="02000500030200090000" pitchFamily="2" charset="0"/>
              </a:rPr>
              <a:t>Neurochemical effect of ethanol</a:t>
            </a:r>
            <a:br>
              <a:rPr lang="fa-IR" sz="3600" dirty="0">
                <a:latin typeface="MV Boli" panose="02000500030200090000" pitchFamily="2" charset="0"/>
                <a:cs typeface="MV Boli" panose="02000500030200090000" pitchFamily="2" charset="0"/>
              </a:rPr>
            </a:br>
            <a:br>
              <a:rPr lang="fa-IR" sz="3600" dirty="0">
                <a:latin typeface="MV Boli" panose="02000500030200090000" pitchFamily="2" charset="0"/>
                <a:cs typeface="MV Boli" panose="02000500030200090000" pitchFamily="2" charset="0"/>
              </a:rPr>
            </a:br>
            <a:r>
              <a:rPr lang="en-US" sz="3600" dirty="0">
                <a:latin typeface="MV Boli" panose="02000500030200090000" pitchFamily="2" charset="0"/>
                <a:cs typeface="MV Boli" panose="02000500030200090000" pitchFamily="2" charset="0"/>
              </a:rPr>
              <a:t>Dopamine</a:t>
            </a:r>
            <a:br>
              <a:rPr lang="en-US" sz="3600" dirty="0">
                <a:latin typeface="MV Boli" panose="02000500030200090000" pitchFamily="2" charset="0"/>
                <a:cs typeface="MV Boli" panose="02000500030200090000" pitchFamily="2" charset="0"/>
              </a:rPr>
            </a:br>
            <a:br>
              <a:rPr lang="en-US" sz="3600" dirty="0">
                <a:latin typeface="MV Boli" panose="02000500030200090000" pitchFamily="2" charset="0"/>
                <a:cs typeface="MV Boli" panose="02000500030200090000" pitchFamily="2" charset="0"/>
              </a:rPr>
            </a:br>
            <a:r>
              <a:rPr lang="en-US" sz="3600" dirty="0">
                <a:latin typeface="MV Boli" panose="02000500030200090000" pitchFamily="2" charset="0"/>
                <a:cs typeface="MV Boli" panose="02000500030200090000" pitchFamily="2" charset="0"/>
              </a:rPr>
              <a:t>GABA</a:t>
            </a:r>
            <a:br>
              <a:rPr lang="en-US" sz="3600" dirty="0">
                <a:latin typeface="MV Boli" panose="02000500030200090000" pitchFamily="2" charset="0"/>
                <a:cs typeface="MV Boli" panose="02000500030200090000" pitchFamily="2" charset="0"/>
              </a:rPr>
            </a:br>
            <a:br>
              <a:rPr lang="en-US" sz="3600" dirty="0">
                <a:latin typeface="MV Boli" panose="02000500030200090000" pitchFamily="2" charset="0"/>
                <a:cs typeface="MV Boli" panose="02000500030200090000" pitchFamily="2" charset="0"/>
              </a:rPr>
            </a:br>
            <a:r>
              <a:rPr lang="en-US" sz="3600" dirty="0">
                <a:latin typeface="MV Boli" panose="02000500030200090000" pitchFamily="2" charset="0"/>
                <a:cs typeface="MV Boli" panose="02000500030200090000" pitchFamily="2" charset="0"/>
              </a:rPr>
              <a:t>Glutamate</a:t>
            </a:r>
            <a:br>
              <a:rPr lang="en-US" sz="3600" dirty="0">
                <a:latin typeface="MV Boli" panose="02000500030200090000" pitchFamily="2" charset="0"/>
                <a:cs typeface="MV Boli" panose="02000500030200090000" pitchFamily="2" charset="0"/>
              </a:rPr>
            </a:br>
            <a:br>
              <a:rPr lang="en-US" sz="3600" dirty="0">
                <a:latin typeface="MV Boli" panose="02000500030200090000" pitchFamily="2" charset="0"/>
                <a:cs typeface="MV Boli" panose="02000500030200090000" pitchFamily="2" charset="0"/>
              </a:rPr>
            </a:br>
            <a:r>
              <a:rPr lang="en-US" sz="3600" dirty="0">
                <a:latin typeface="MV Boli" panose="02000500030200090000" pitchFamily="2" charset="0"/>
                <a:cs typeface="MV Boli" panose="02000500030200090000" pitchFamily="2" charset="0"/>
              </a:rPr>
              <a:t>endorphin  system</a:t>
            </a:r>
            <a:br>
              <a:rPr lang="en-US" sz="3600" dirty="0">
                <a:latin typeface="MV Boli" panose="02000500030200090000" pitchFamily="2" charset="0"/>
                <a:cs typeface="MV Boli" panose="02000500030200090000" pitchFamily="2" charset="0"/>
              </a:rPr>
            </a:br>
            <a:br>
              <a:rPr lang="en-US" sz="3600" dirty="0">
                <a:latin typeface="MV Boli" panose="02000500030200090000" pitchFamily="2" charset="0"/>
                <a:cs typeface="MV Boli" panose="02000500030200090000" pitchFamily="2" charset="0"/>
              </a:rPr>
            </a:br>
            <a:r>
              <a:rPr lang="en-US" sz="3600" dirty="0">
                <a:latin typeface="MV Boli" panose="02000500030200090000" pitchFamily="2" charset="0"/>
                <a:cs typeface="MV Boli" panose="02000500030200090000" pitchFamily="2" charset="0"/>
              </a:rPr>
              <a:t>serotonin</a:t>
            </a:r>
            <a:endParaRPr lang="fa-IR" sz="3600" dirty="0">
              <a:latin typeface="MV Boli" panose="02000500030200090000" pitchFamily="2" charset="0"/>
            </a:endParaRPr>
          </a:p>
        </p:txBody>
      </p:sp>
    </p:spTree>
    <p:extLst>
      <p:ext uri="{BB962C8B-B14F-4D97-AF65-F5344CB8AC3E}">
        <p14:creationId xmlns:p14="http://schemas.microsoft.com/office/powerpoint/2010/main" val="199769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B1AE72-E539-4C12-92DC-9EC03A98A532}"/>
              </a:ext>
            </a:extLst>
          </p:cNvPr>
          <p:cNvPicPr>
            <a:picLocks noChangeAspect="1"/>
          </p:cNvPicPr>
          <p:nvPr/>
        </p:nvPicPr>
        <p:blipFill>
          <a:blip r:embed="rId2"/>
          <a:stretch>
            <a:fillRect/>
          </a:stretch>
        </p:blipFill>
        <p:spPr>
          <a:xfrm>
            <a:off x="2133972" y="980728"/>
            <a:ext cx="7704856" cy="4896544"/>
          </a:xfrm>
          <a:prstGeom prst="rect">
            <a:avLst/>
          </a:prstGeom>
        </p:spPr>
      </p:pic>
      <p:sp>
        <p:nvSpPr>
          <p:cNvPr id="4" name="TextBox 3">
            <a:extLst>
              <a:ext uri="{FF2B5EF4-FFF2-40B4-BE49-F238E27FC236}">
                <a16:creationId xmlns:a16="http://schemas.microsoft.com/office/drawing/2014/main" id="{04D4D5CC-8EAE-4506-A124-48D462D4B0D6}"/>
              </a:ext>
            </a:extLst>
          </p:cNvPr>
          <p:cNvSpPr txBox="1"/>
          <p:nvPr/>
        </p:nvSpPr>
        <p:spPr>
          <a:xfrm>
            <a:off x="2422004" y="6165304"/>
            <a:ext cx="7416824" cy="461665"/>
          </a:xfrm>
          <a:prstGeom prst="rect">
            <a:avLst/>
          </a:prstGeom>
          <a:noFill/>
        </p:spPr>
        <p:txBody>
          <a:bodyPr wrap="square">
            <a:spAutoFit/>
          </a:bodyPr>
          <a:lstStyle/>
          <a:p>
            <a:r>
              <a:rPr lang="en-US" dirty="0">
                <a:latin typeface="MV Boli" panose="02000500030200090000" pitchFamily="2" charset="0"/>
                <a:cs typeface="MV Boli" panose="02000500030200090000" pitchFamily="2" charset="0"/>
              </a:rPr>
              <a:t>3-8%               8-12%           30-60%</a:t>
            </a:r>
            <a:endParaRPr lang="fa-IR" sz="2400" dirty="0">
              <a:latin typeface="MV Boli" panose="02000500030200090000" pitchFamily="2" charset="0"/>
            </a:endParaRPr>
          </a:p>
        </p:txBody>
      </p:sp>
    </p:spTree>
    <p:extLst>
      <p:ext uri="{BB962C8B-B14F-4D97-AF65-F5344CB8AC3E}">
        <p14:creationId xmlns:p14="http://schemas.microsoft.com/office/powerpoint/2010/main" val="3127841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77788" y="620688"/>
            <a:ext cx="7992888" cy="1930400"/>
          </a:xfrm>
        </p:spPr>
        <p:txBody>
          <a:bodyPr>
            <a:normAutofit fontScale="90000"/>
          </a:bodyPr>
          <a:lstStyle/>
          <a:p>
            <a:r>
              <a:rPr lang="en-US" sz="2800" dirty="0">
                <a:solidFill>
                  <a:srgbClr val="0070C0"/>
                </a:solidFill>
                <a:latin typeface="MV Boli" panose="02000500030200090000" pitchFamily="2" charset="0"/>
                <a:cs typeface="MV Boli" panose="02000500030200090000" pitchFamily="2" charset="0"/>
              </a:rPr>
              <a:t>ABSORBTION OF ALCOHOL</a:t>
            </a:r>
            <a:br>
              <a:rPr lang="fa-IR" sz="2800" dirty="0">
                <a:solidFill>
                  <a:srgbClr val="0070C0"/>
                </a:solidFill>
                <a:latin typeface="MV Boli" panose="02000500030200090000" pitchFamily="2" charset="0"/>
                <a:cs typeface="MV Boli" panose="02000500030200090000" pitchFamily="2" charset="0"/>
              </a:rPr>
            </a:br>
            <a:br>
              <a:rPr lang="fa-IR" sz="2800" dirty="0">
                <a:solidFill>
                  <a:srgbClr val="0070C0"/>
                </a:solidFill>
                <a:latin typeface="MV Boli" panose="02000500030200090000" pitchFamily="2" charset="0"/>
                <a:cs typeface="MV Boli" panose="02000500030200090000" pitchFamily="2" charset="0"/>
              </a:rPr>
            </a:br>
            <a:r>
              <a:rPr lang="en-US" sz="2000" b="1" dirty="0">
                <a:solidFill>
                  <a:srgbClr val="000000"/>
                </a:solidFill>
                <a:latin typeface="MV Boli" panose="02000500030200090000" pitchFamily="2" charset="0"/>
                <a:cs typeface="MV Boli" panose="02000500030200090000" pitchFamily="2" charset="0"/>
              </a:rPr>
              <a:t>Absorbed from</a:t>
            </a:r>
            <a:br>
              <a:rPr lang="en-US" sz="2000" b="1"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1. </a:t>
            </a:r>
            <a:r>
              <a:rPr lang="en-US" sz="2000" dirty="0">
                <a:solidFill>
                  <a:srgbClr val="000000"/>
                </a:solidFill>
                <a:latin typeface="MV Boli" panose="02000500030200090000" pitchFamily="2" charset="0"/>
                <a:cs typeface="MV Boli" panose="02000500030200090000" pitchFamily="2" charset="0"/>
              </a:rPr>
              <a:t>Mucous membranes of mouth &amp; esophagus (in small amounts)</a:t>
            </a:r>
            <a:br>
              <a:rPr lang="en-US" sz="2000"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2. </a:t>
            </a:r>
            <a:r>
              <a:rPr lang="en-US" sz="2000" dirty="0">
                <a:solidFill>
                  <a:srgbClr val="000000"/>
                </a:solidFill>
                <a:latin typeface="MV Boli" panose="02000500030200090000" pitchFamily="2" charset="0"/>
                <a:cs typeface="MV Boli" panose="02000500030200090000" pitchFamily="2" charset="0"/>
              </a:rPr>
              <a:t>Stomach and large bowel (in modest amounts)</a:t>
            </a:r>
            <a:br>
              <a:rPr lang="en-US" sz="2000"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3. </a:t>
            </a:r>
            <a:r>
              <a:rPr lang="en-US" sz="2000" dirty="0">
                <a:solidFill>
                  <a:srgbClr val="000000"/>
                </a:solidFill>
                <a:latin typeface="MV Boli" panose="02000500030200090000" pitchFamily="2" charset="0"/>
                <a:cs typeface="MV Boli" panose="02000500030200090000" pitchFamily="2" charset="0"/>
              </a:rPr>
              <a:t>Proximal portion of the small intestine (</a:t>
            </a:r>
            <a:r>
              <a:rPr lang="en-US" sz="2000" dirty="0">
                <a:solidFill>
                  <a:srgbClr val="FF0000"/>
                </a:solidFill>
                <a:latin typeface="MV Boli" panose="02000500030200090000" pitchFamily="2" charset="0"/>
                <a:cs typeface="MV Boli" panose="02000500030200090000" pitchFamily="2" charset="0"/>
              </a:rPr>
              <a:t>the major site</a:t>
            </a:r>
            <a:r>
              <a:rPr lang="en-US" sz="2000" dirty="0">
                <a:solidFill>
                  <a:srgbClr val="000000"/>
                </a:solidFill>
                <a:latin typeface="MV Boli" panose="02000500030200090000" pitchFamily="2" charset="0"/>
                <a:cs typeface="MV Boli" panose="02000500030200090000" pitchFamily="2" charset="0"/>
              </a:rPr>
              <a:t>).</a:t>
            </a:r>
            <a:br>
              <a:rPr lang="fa-IR" sz="2000" dirty="0">
                <a:solidFill>
                  <a:srgbClr val="000000"/>
                </a:solidFill>
                <a:latin typeface="MV Boli" panose="02000500030200090000" pitchFamily="2" charset="0"/>
                <a:cs typeface="MV Boli" panose="02000500030200090000" pitchFamily="2" charset="0"/>
              </a:rPr>
            </a:br>
            <a:br>
              <a:rPr lang="fa-IR" sz="2000" dirty="0">
                <a:solidFill>
                  <a:srgbClr val="000000"/>
                </a:solidFill>
                <a:latin typeface="MV Boli" panose="02000500030200090000" pitchFamily="2" charset="0"/>
                <a:cs typeface="MV Boli" panose="02000500030200090000" pitchFamily="2" charset="0"/>
              </a:rPr>
            </a:br>
            <a:br>
              <a:rPr lang="fa-IR" sz="2000" dirty="0">
                <a:solidFill>
                  <a:srgbClr val="000000"/>
                </a:solidFill>
                <a:latin typeface="MV Boli" panose="02000500030200090000" pitchFamily="2" charset="0"/>
                <a:cs typeface="MV Boli" panose="02000500030200090000" pitchFamily="2" charset="0"/>
              </a:rPr>
            </a:br>
            <a:r>
              <a:rPr lang="en-US" sz="2000" b="1" dirty="0">
                <a:solidFill>
                  <a:srgbClr val="000000"/>
                </a:solidFill>
                <a:latin typeface="MV Boli" panose="02000500030200090000" pitchFamily="2" charset="0"/>
                <a:cs typeface="MV Boli" panose="02000500030200090000" pitchFamily="2" charset="0"/>
              </a:rPr>
              <a:t>The rate of absorption is increased by</a:t>
            </a:r>
            <a:br>
              <a:rPr lang="en-US" sz="2000" b="1"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1. </a:t>
            </a:r>
            <a:r>
              <a:rPr lang="en-US" sz="2000" dirty="0">
                <a:solidFill>
                  <a:srgbClr val="000000"/>
                </a:solidFill>
                <a:latin typeface="MV Boli" panose="02000500030200090000" pitchFamily="2" charset="0"/>
                <a:cs typeface="MV Boli" panose="02000500030200090000" pitchFamily="2" charset="0"/>
              </a:rPr>
              <a:t>Rapid gastric emptying (as seen with carbonation)</a:t>
            </a:r>
            <a:br>
              <a:rPr lang="en-US" sz="2000"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2. </a:t>
            </a:r>
            <a:r>
              <a:rPr lang="en-US" sz="2000" dirty="0">
                <a:solidFill>
                  <a:srgbClr val="000000"/>
                </a:solidFill>
                <a:latin typeface="MV Boli" panose="02000500030200090000" pitchFamily="2" charset="0"/>
                <a:cs typeface="MV Boli" panose="02000500030200090000" pitchFamily="2" charset="0"/>
              </a:rPr>
              <a:t>Absence of proteins, fats or carbohydrates (which interfere with absorption)</a:t>
            </a:r>
            <a:br>
              <a:rPr lang="en-US" sz="2000" dirty="0">
                <a:solidFill>
                  <a:srgbClr val="000000"/>
                </a:solidFill>
                <a:latin typeface="MV Boli" panose="02000500030200090000" pitchFamily="2" charset="0"/>
                <a:cs typeface="MV Boli" panose="02000500030200090000" pitchFamily="2" charset="0"/>
              </a:rPr>
            </a:br>
            <a:r>
              <a:rPr lang="en-US" sz="2000" dirty="0">
                <a:solidFill>
                  <a:srgbClr val="D1282E"/>
                </a:solidFill>
                <a:latin typeface="MV Boli" panose="02000500030200090000" pitchFamily="2" charset="0"/>
                <a:cs typeface="MV Boli" panose="02000500030200090000" pitchFamily="2" charset="0"/>
              </a:rPr>
              <a:t>3. </a:t>
            </a:r>
            <a:r>
              <a:rPr lang="en-US" sz="2000" dirty="0">
                <a:solidFill>
                  <a:srgbClr val="000000"/>
                </a:solidFill>
                <a:latin typeface="MV Boli" panose="02000500030200090000" pitchFamily="2" charset="0"/>
                <a:cs typeface="MV Boli" panose="02000500030200090000" pitchFamily="2" charset="0"/>
              </a:rPr>
              <a:t>Dilution to a modest percentage of ethanol (maximum at ~20% by volume).</a:t>
            </a:r>
            <a:endParaRPr lang="fa-IR" sz="2000" dirty="0">
              <a:latin typeface="MV Boli" panose="02000500030200090000" pitchFamily="2" charset="0"/>
            </a:endParaRPr>
          </a:p>
        </p:txBody>
      </p:sp>
    </p:spTree>
    <p:extLst>
      <p:ext uri="{BB962C8B-B14F-4D97-AF65-F5344CB8AC3E}">
        <p14:creationId xmlns:p14="http://schemas.microsoft.com/office/powerpoint/2010/main" val="2213569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77788" y="620688"/>
            <a:ext cx="7992888" cy="1930400"/>
          </a:xfrm>
        </p:spPr>
        <p:txBody>
          <a:bodyPr>
            <a:normAutofit/>
          </a:bodyPr>
          <a:lstStyle/>
          <a:p>
            <a:r>
              <a:rPr lang="en-US" sz="2800" dirty="0">
                <a:latin typeface="MV Boli" panose="02000500030200090000" pitchFamily="2" charset="0"/>
                <a:cs typeface="MV Boli" panose="02000500030200090000" pitchFamily="2" charset="0"/>
              </a:rPr>
              <a:t>METABOLISM OF ALCOHOL</a:t>
            </a:r>
            <a:endParaRPr lang="fa-IR" sz="3600" dirty="0">
              <a:latin typeface="MV Boli" panose="02000500030200090000" pitchFamily="2" charset="0"/>
            </a:endParaRPr>
          </a:p>
        </p:txBody>
      </p:sp>
      <p:pic>
        <p:nvPicPr>
          <p:cNvPr id="3" name="Picture 2">
            <a:extLst>
              <a:ext uri="{FF2B5EF4-FFF2-40B4-BE49-F238E27FC236}">
                <a16:creationId xmlns:a16="http://schemas.microsoft.com/office/drawing/2014/main" id="{69E55A9F-6658-4502-8A41-41894721DDF8}"/>
              </a:ext>
            </a:extLst>
          </p:cNvPr>
          <p:cNvPicPr>
            <a:picLocks noChangeAspect="1"/>
          </p:cNvPicPr>
          <p:nvPr/>
        </p:nvPicPr>
        <p:blipFill>
          <a:blip r:embed="rId3"/>
          <a:stretch>
            <a:fillRect/>
          </a:stretch>
        </p:blipFill>
        <p:spPr>
          <a:xfrm>
            <a:off x="261764" y="1124744"/>
            <a:ext cx="7992889" cy="5583835"/>
          </a:xfrm>
          <a:prstGeom prst="rect">
            <a:avLst/>
          </a:prstGeom>
        </p:spPr>
      </p:pic>
    </p:spTree>
    <p:extLst>
      <p:ext uri="{BB962C8B-B14F-4D97-AF65-F5344CB8AC3E}">
        <p14:creationId xmlns:p14="http://schemas.microsoft.com/office/powerpoint/2010/main" val="917043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9E2CDA-B28B-4570-973E-0511BA0CB769}"/>
              </a:ext>
            </a:extLst>
          </p:cNvPr>
          <p:cNvSpPr>
            <a:spLocks noGrp="1"/>
          </p:cNvSpPr>
          <p:nvPr>
            <p:ph type="title"/>
          </p:nvPr>
        </p:nvSpPr>
        <p:spPr>
          <a:xfrm>
            <a:off x="477788" y="908720"/>
            <a:ext cx="7992888" cy="1930400"/>
          </a:xfrm>
        </p:spPr>
        <p:txBody>
          <a:bodyPr>
            <a:normAutofit fontScale="90000"/>
          </a:bodyPr>
          <a:lstStyle/>
          <a:p>
            <a:r>
              <a:rPr lang="en-US" sz="4000" dirty="0">
                <a:solidFill>
                  <a:srgbClr val="0070C0"/>
                </a:solidFill>
                <a:latin typeface="MV Boli" panose="02000500030200090000" pitchFamily="2" charset="0"/>
                <a:cs typeface="MV Boli" panose="02000500030200090000" pitchFamily="2" charset="0"/>
              </a:rPr>
              <a:t>TOLERANCE</a:t>
            </a:r>
            <a:br>
              <a:rPr lang="fa-IR" sz="4000" dirty="0">
                <a:solidFill>
                  <a:srgbClr val="0070C0"/>
                </a:solidFill>
                <a:latin typeface="MV Boli" panose="02000500030200090000" pitchFamily="2" charset="0"/>
                <a:cs typeface="MV Boli" panose="02000500030200090000" pitchFamily="2" charset="0"/>
              </a:rPr>
            </a:br>
            <a:br>
              <a:rPr lang="en-US" sz="4000" dirty="0">
                <a:solidFill>
                  <a:srgbClr val="0070C0"/>
                </a:solidFill>
                <a:latin typeface="MV Boli" panose="02000500030200090000" pitchFamily="2" charset="0"/>
                <a:cs typeface="MV Boli" panose="02000500030200090000" pitchFamily="2" charset="0"/>
              </a:rPr>
            </a:br>
            <a:r>
              <a:rPr lang="en-US" sz="2200" b="1" dirty="0">
                <a:solidFill>
                  <a:srgbClr val="000000"/>
                </a:solidFill>
                <a:latin typeface="MV Boli" panose="02000500030200090000" pitchFamily="2" charset="0"/>
                <a:cs typeface="MV Boli" panose="02000500030200090000" pitchFamily="2" charset="0"/>
              </a:rPr>
              <a:t>(1) </a:t>
            </a:r>
            <a:r>
              <a:rPr lang="en-US" sz="2200" b="1" dirty="0">
                <a:solidFill>
                  <a:srgbClr val="FF0000"/>
                </a:solidFill>
                <a:latin typeface="MV Boli" panose="02000500030200090000" pitchFamily="2" charset="0"/>
                <a:cs typeface="MV Boli" panose="02000500030200090000" pitchFamily="2" charset="0"/>
              </a:rPr>
              <a:t>Metabolic tolerance </a:t>
            </a:r>
            <a:r>
              <a:rPr lang="en-US" sz="2200" b="1" dirty="0">
                <a:solidFill>
                  <a:srgbClr val="000000"/>
                </a:solidFill>
                <a:latin typeface="MV Boli" panose="02000500030200090000" pitchFamily="2" charset="0"/>
                <a:cs typeface="MV Boli" panose="02000500030200090000" pitchFamily="2" charset="0"/>
              </a:rPr>
              <a:t>After 1–2 weeks of daily drinking, up to 30% increase in the rate of hepatic ethanol metabolism</a:t>
            </a:r>
            <a:br>
              <a:rPr lang="fa-IR" sz="2200" b="1" dirty="0">
                <a:solidFill>
                  <a:srgbClr val="000000"/>
                </a:solidFill>
                <a:latin typeface="MV Boli" panose="02000500030200090000" pitchFamily="2" charset="0"/>
                <a:cs typeface="MV Boli" panose="02000500030200090000" pitchFamily="2" charset="0"/>
              </a:rPr>
            </a:br>
            <a:br>
              <a:rPr lang="fa-IR" sz="2200" b="1" dirty="0">
                <a:solidFill>
                  <a:srgbClr val="000000"/>
                </a:solidFill>
                <a:latin typeface="MV Boli" panose="02000500030200090000" pitchFamily="2" charset="0"/>
                <a:cs typeface="MV Boli" panose="02000500030200090000" pitchFamily="2" charset="0"/>
              </a:rPr>
            </a:br>
            <a:r>
              <a:rPr lang="en-US" sz="2000" b="1" dirty="0">
                <a:solidFill>
                  <a:srgbClr val="000000"/>
                </a:solidFill>
                <a:latin typeface="MV Boli" panose="02000500030200090000" pitchFamily="2" charset="0"/>
                <a:cs typeface="MV Boli" panose="02000500030200090000" pitchFamily="2" charset="0"/>
              </a:rPr>
              <a:t>(2) </a:t>
            </a:r>
            <a:r>
              <a:rPr lang="en-US" sz="2000" b="1" dirty="0">
                <a:solidFill>
                  <a:srgbClr val="FF0000"/>
                </a:solidFill>
                <a:latin typeface="MV Boli" panose="02000500030200090000" pitchFamily="2" charset="0"/>
                <a:cs typeface="MV Boli" panose="02000500030200090000" pitchFamily="2" charset="0"/>
              </a:rPr>
              <a:t>Cellular tolerance </a:t>
            </a:r>
            <a:r>
              <a:rPr lang="en-US" sz="2000" b="1" dirty="0">
                <a:solidFill>
                  <a:srgbClr val="000000"/>
                </a:solidFill>
                <a:latin typeface="MV Boli" panose="02000500030200090000" pitchFamily="2" charset="0"/>
                <a:cs typeface="MV Boli" panose="02000500030200090000" pitchFamily="2" charset="0"/>
              </a:rPr>
              <a:t>develops through neurochemical changes that maintains relatively normal physiologic functioning despite the presence of alcohol. </a:t>
            </a:r>
            <a:r>
              <a:rPr lang="en-US" sz="2000" b="1" dirty="0">
                <a:solidFill>
                  <a:srgbClr val="00B0F0"/>
                </a:solidFill>
                <a:latin typeface="MV Boli" panose="02000500030200090000" pitchFamily="2" charset="0"/>
                <a:cs typeface="MV Boli" panose="02000500030200090000" pitchFamily="2" charset="0"/>
              </a:rPr>
              <a:t>Subsequent decreases in blood levels contribute to symptoms of withdrawal</a:t>
            </a:r>
            <a:br>
              <a:rPr lang="fa-IR" sz="2000" b="1" dirty="0">
                <a:solidFill>
                  <a:srgbClr val="00B0F0"/>
                </a:solidFill>
                <a:latin typeface="MV Boli" panose="02000500030200090000" pitchFamily="2" charset="0"/>
                <a:cs typeface="MV Boli" panose="02000500030200090000" pitchFamily="2" charset="0"/>
              </a:rPr>
            </a:br>
            <a:br>
              <a:rPr lang="fa-IR" sz="2000" b="1" dirty="0">
                <a:solidFill>
                  <a:srgbClr val="00B0F0"/>
                </a:solidFill>
                <a:latin typeface="MV Boli" panose="02000500030200090000" pitchFamily="2" charset="0"/>
                <a:cs typeface="MV Boli" panose="02000500030200090000" pitchFamily="2" charset="0"/>
              </a:rPr>
            </a:br>
            <a:r>
              <a:rPr lang="en-US" sz="2000" b="1" dirty="0">
                <a:solidFill>
                  <a:srgbClr val="000000"/>
                </a:solidFill>
                <a:latin typeface="MV Boli" panose="02000500030200090000" pitchFamily="2" charset="0"/>
                <a:cs typeface="MV Boli" panose="02000500030200090000" pitchFamily="2" charset="0"/>
              </a:rPr>
              <a:t>(3) </a:t>
            </a:r>
            <a:r>
              <a:rPr lang="en-US" sz="2000" b="1" dirty="0">
                <a:solidFill>
                  <a:srgbClr val="FF0000"/>
                </a:solidFill>
                <a:latin typeface="MV Boli" panose="02000500030200090000" pitchFamily="2" charset="0"/>
                <a:cs typeface="MV Boli" panose="02000500030200090000" pitchFamily="2" charset="0"/>
              </a:rPr>
              <a:t>Behavioral tolerance </a:t>
            </a:r>
            <a:r>
              <a:rPr lang="en-US" sz="2000" b="1" dirty="0">
                <a:solidFill>
                  <a:srgbClr val="000000"/>
                </a:solidFill>
                <a:latin typeface="MV Boli" panose="02000500030200090000" pitchFamily="2" charset="0"/>
                <a:cs typeface="MV Boli" panose="02000500030200090000" pitchFamily="2" charset="0"/>
              </a:rPr>
              <a:t>Individuals learn to adapt their behavior so that they can function better than expected under influence of the drug (learned T.)</a:t>
            </a:r>
            <a:br>
              <a:rPr lang="en-US" sz="4000" b="1" dirty="0">
                <a:solidFill>
                  <a:srgbClr val="00B0F0"/>
                </a:solidFill>
                <a:latin typeface="Arial" panose="020B0604020202020204" pitchFamily="34" charset="0"/>
              </a:rPr>
            </a:br>
            <a:br>
              <a:rPr lang="en-US" sz="4000" b="1" dirty="0">
                <a:solidFill>
                  <a:srgbClr val="000000"/>
                </a:solidFill>
                <a:latin typeface="Arial" panose="020B0604020202020204" pitchFamily="34" charset="0"/>
              </a:rPr>
            </a:br>
            <a:endParaRPr lang="fa-IR" sz="4000" dirty="0">
              <a:latin typeface="MV Boli" panose="02000500030200090000" pitchFamily="2" charset="0"/>
            </a:endParaRPr>
          </a:p>
        </p:txBody>
      </p:sp>
    </p:spTree>
    <p:extLst>
      <p:ext uri="{BB962C8B-B14F-4D97-AF65-F5344CB8AC3E}">
        <p14:creationId xmlns:p14="http://schemas.microsoft.com/office/powerpoint/2010/main" val="60007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ooks 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TF02787940.potx" id="{9A4E33EC-D715-440E-9062-8AFA4CC9E341}" vid="{0DFBCB81-4ACA-49F1-BA1C-2B43B27F1FC4}"/>
    </a:ext>
  </a:ext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Blue bookstack presentation (widescreen)</Template>
  <TotalTime>716</TotalTime>
  <Words>1418</Words>
  <Application>Microsoft Office PowerPoint</Application>
  <PresentationFormat>Custom</PresentationFormat>
  <Paragraphs>130</Paragraphs>
  <Slides>45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Century Gothic</vt:lpstr>
      <vt:lpstr>MV Boli</vt:lpstr>
      <vt:lpstr>Segoe Print</vt:lpstr>
      <vt:lpstr>Books 16x9</vt:lpstr>
      <vt:lpstr>ALCOHOL USE DISORDER</vt:lpstr>
      <vt:lpstr>ALCOHOL  EPIDEMIOLOGY</vt:lpstr>
      <vt:lpstr>PowerPoint Presentation</vt:lpstr>
      <vt:lpstr>PowerPoint Presentation</vt:lpstr>
      <vt:lpstr>Neurochemical effect of ethanol  Dopamine  GABA  Glutamate  endorphin  system  serotonin</vt:lpstr>
      <vt:lpstr>PowerPoint Presentation</vt:lpstr>
      <vt:lpstr>ABSORBTION OF ALCOHOL  Absorbed from 1. Mucous membranes of mouth &amp; esophagus (in small amounts) 2. Stomach and large bowel (in modest amounts) 3. Proximal portion of the small intestine (the major site).   The rate of absorption is increased by 1. Rapid gastric emptying (as seen with carbonation) 2. Absence of proteins, fats or carbohydrates (which interfere with absorption) 3. Dilution to a modest percentage of ethanol (maximum at ~20% by volume).</vt:lpstr>
      <vt:lpstr>METABOLISM OF ALCOHOL</vt:lpstr>
      <vt:lpstr>TOLERANCE  (1) Metabolic tolerance After 1–2 weeks of daily drinking, up to 30% increase in the rate of hepatic ethanol metabolism  (2) Cellular tolerance develops through neurochemical changes that maintains relatively normal physiologic functioning despite the presence of alcohol. Subsequent decreases in blood levels contribute to symptoms of withdrawal  (3) Behavioral tolerance Individuals learn to adapt their behavior so that they can function better than expected under influence of the drug (learned T.)  </vt:lpstr>
      <vt:lpstr>PowerPoint Presentation</vt:lpstr>
      <vt:lpstr>Alcohol  Intoxication  </vt:lpstr>
      <vt:lpstr>Ataxia                  100 mg/dl  Confusion             200 mg/dl  stupor                    300 mg/dl  Death                    400 mg/dl       </vt:lpstr>
      <vt:lpstr>Mellanby  effect</vt:lpstr>
      <vt:lpstr>Black out   what happens!</vt:lpstr>
      <vt:lpstr>Sleep impairment  suppresses  REM  suppresses stage 4  sleep fragmentation  intense and disrupting dreams      </vt:lpstr>
      <vt:lpstr>Neurologic and Medical Complications of Alcohol Use  Cerebellar degeneration   Wernicke–Korsakoff syndrome   Peripheral neuropathy   Alcoholic dementia   Optic neuropathy   Marchiafava–Bignami disease   Central pontine myelinolysis   Alcoholic cerebral atrophy </vt:lpstr>
      <vt:lpstr>Liver disease   Hepatic encephalopathy  Gastrointestinal diseases  Cardiomyopathy  Myopathy  Anemia, leukopenia, thrombocytopenia   Respiratory depression and associated hypoxia      </vt:lpstr>
      <vt:lpstr>Electrolyte imbalances(Hypoglycemia -Hyperglycemia Hyponatremia Hypercalcemia Hypomagnesemia Hypophosphatemia)   Increased incidence of trauma  cancer  </vt:lpstr>
      <vt:lpstr>Alcohol-Induced Psychotic Disorder  Alcohol-Induced Mood Disorder  Alcohol-Induced Anxiety Disorder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elham mohabati</dc:creator>
  <cp:lastModifiedBy>m n</cp:lastModifiedBy>
  <cp:revision>27</cp:revision>
  <dcterms:created xsi:type="dcterms:W3CDTF">2022-01-23T14:40:49Z</dcterms:created>
  <dcterms:modified xsi:type="dcterms:W3CDTF">2024-10-07T14:41:04Z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