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8" r:id="rId6"/>
    <p:sldId id="264" r:id="rId7"/>
    <p:sldId id="263" r:id="rId8"/>
    <p:sldId id="267" r:id="rId9"/>
    <p:sldId id="261" r:id="rId10"/>
    <p:sldId id="262" r:id="rId11"/>
    <p:sldId id="266" r:id="rId12"/>
  </p:sldIdLst>
  <p:sldSz cx="12192000" cy="6858000"/>
  <p:notesSz cx="6858000" cy="9144000"/>
  <p:embeddedFontLst>
    <p:embeddedFont>
      <p:font typeface="Calibri Light" panose="020F0302020204030204" pitchFamily="34" charset="0"/>
      <p:regular r:id="rId14"/>
      <p: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2  Nazanin" panose="00000400000000000000" pitchFamily="2" charset="-78"/>
      <p:regular r:id="rId20"/>
      <p:bold r:id="rId21"/>
    </p:embeddedFont>
  </p:embeddedFontLst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57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3C8982B-BB09-49C1-ABFE-189A138893D3}" type="datetimeFigureOut">
              <a:rPr lang="fa-IR" smtClean="0"/>
              <a:t>02/13/1446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333BA69-79D9-41CB-BD4C-CA5274237BA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6953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8819E-62E5-45AD-A18A-304BD83F48E4}" type="datetime8">
              <a:rPr lang="fa-IR" smtClean="0"/>
              <a:t>اوت 18،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5327903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7383D-BDED-4C4F-AC1C-AE41E6E17712}" type="datetime8">
              <a:rPr lang="fa-IR" smtClean="0"/>
              <a:t>اوت 18،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85734773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D43D-E281-4615-9508-F1B766E282A7}" type="datetime8">
              <a:rPr lang="fa-IR" smtClean="0"/>
              <a:t>اوت 18،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2123363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25AE2-D675-44CF-9852-9F0A6FC70E6C}" type="datetime8">
              <a:rPr lang="fa-IR" smtClean="0"/>
              <a:t>اوت 18،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025832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C11F2-5989-4755-A766-55A672437C28}" type="datetime8">
              <a:rPr lang="fa-IR" smtClean="0"/>
              <a:t>اوت 18،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276282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F1AF7-C454-43C4-82DD-B3F3818C3FEE}" type="datetime8">
              <a:rPr lang="fa-IR" smtClean="0"/>
              <a:t>اوت 18،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512598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D17F6-8DC1-474F-8F4D-481367936675}" type="datetime8">
              <a:rPr lang="fa-IR" smtClean="0"/>
              <a:t>اوت 18، 24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34056904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6ABEF-0AC7-4414-8646-A11D44FC5248}" type="datetime8">
              <a:rPr lang="fa-IR" smtClean="0"/>
              <a:t>اوت 18، 24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6964177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4B34C-FCC4-46F2-8665-4EAFDB3EE5CC}" type="datetime8">
              <a:rPr lang="fa-IR" smtClean="0"/>
              <a:t>اوت 18، 24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3933111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E6B4B-8A71-46DD-9717-B12E7874EE32}" type="datetime8">
              <a:rPr lang="fa-IR" smtClean="0"/>
              <a:t>اوت 18،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71909582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58D31-EC41-4C6C-9706-2A9C078BC412}" type="datetime8">
              <a:rPr lang="fa-IR" smtClean="0"/>
              <a:t>اوت 18، 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10793994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3995B-28DB-43FD-97B6-56083F6697FA}" type="datetime8">
              <a:rPr lang="fa-IR" smtClean="0"/>
              <a:t>اوت 18، 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0D1BE-C348-4B91-98AD-F9917157D74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9681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6252" y="4883150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>
                <a:cs typeface="2  Nazanin" panose="00000400000000000000" pitchFamily="2" charset="-78"/>
              </a:rPr>
              <a:t>Dr. Shahrzad Shahidi</a:t>
            </a:r>
          </a:p>
          <a:p>
            <a:r>
              <a:rPr lang="en-US" sz="3200" dirty="0" smtClean="0">
                <a:cs typeface="2  Nazanin" panose="00000400000000000000" pitchFamily="2" charset="-78"/>
              </a:rPr>
              <a:t>Professor of Nephrology</a:t>
            </a:r>
          </a:p>
          <a:p>
            <a:r>
              <a:rPr lang="en-US" sz="3200" dirty="0" smtClean="0">
                <a:cs typeface="2  Nazanin" panose="00000400000000000000" pitchFamily="2" charset="-78"/>
              </a:rPr>
              <a:t>Isfahan University of Medical Sciences</a:t>
            </a:r>
            <a:endParaRPr lang="fa-IR" sz="3200" dirty="0">
              <a:cs typeface="2 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07" y="0"/>
            <a:ext cx="1823605" cy="2437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1"/>
          <a:stretch/>
        </p:blipFill>
        <p:spPr>
          <a:xfrm>
            <a:off x="9730672" y="0"/>
            <a:ext cx="2362614" cy="238298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451810" y="1982066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 smtClean="0"/>
              <a:t>Volume Management in</a:t>
            </a:r>
            <a:br>
              <a:rPr lang="en-US" sz="7200" b="1" dirty="0" smtClean="0"/>
            </a:br>
            <a:r>
              <a:rPr lang="en-US" sz="7200" b="1" dirty="0" smtClean="0"/>
              <a:t>Hemodialysis Patients </a:t>
            </a:r>
            <a:endParaRPr lang="fa-IR" sz="7200" b="1" dirty="0"/>
          </a:p>
        </p:txBody>
      </p:sp>
    </p:spTree>
    <p:extLst>
      <p:ext uri="{BB962C8B-B14F-4D97-AF65-F5344CB8AC3E}">
        <p14:creationId xmlns:p14="http://schemas.microsoft.com/office/powerpoint/2010/main" val="183648901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/>
          </p:nvPr>
        </p:nvGraphicFramePr>
        <p:xfrm>
          <a:off x="1108363" y="1510144"/>
          <a:ext cx="9781309" cy="450148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983363">
                  <a:extLst>
                    <a:ext uri="{9D8B030D-6E8A-4147-A177-3AD203B41FA5}">
                      <a16:colId xmlns:a16="http://schemas.microsoft.com/office/drawing/2014/main" val="3081816498"/>
                    </a:ext>
                  </a:extLst>
                </a:gridCol>
                <a:gridCol w="4638528">
                  <a:extLst>
                    <a:ext uri="{9D8B030D-6E8A-4147-A177-3AD203B41FA5}">
                      <a16:colId xmlns:a16="http://schemas.microsoft.com/office/drawing/2014/main" val="1093018212"/>
                    </a:ext>
                  </a:extLst>
                </a:gridCol>
                <a:gridCol w="2159418">
                  <a:extLst>
                    <a:ext uri="{9D8B030D-6E8A-4147-A177-3AD203B41FA5}">
                      <a16:colId xmlns:a16="http://schemas.microsoft.com/office/drawing/2014/main" val="1806337862"/>
                    </a:ext>
                  </a:extLst>
                </a:gridCol>
              </a:tblGrid>
              <a:tr h="721968">
                <a:tc>
                  <a:txBody>
                    <a:bodyPr/>
                    <a:lstStyle/>
                    <a:p>
                      <a:pPr algn="ctr" rtl="1"/>
                      <a:endParaRPr lang="fa-IR" sz="20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600" b="1" dirty="0" smtClean="0">
                          <a:cs typeface="2  Nazanin" panose="00000400000000000000" pitchFamily="2" charset="-78"/>
                        </a:rPr>
                        <a:t>وزن خروج</a:t>
                      </a:r>
                      <a:endParaRPr lang="fa-IR" sz="3600" b="1" dirty="0">
                        <a:cs typeface="2  Nazani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3600" b="1" dirty="0" smtClean="0">
                          <a:cs typeface="2  Nazanin" panose="00000400000000000000" pitchFamily="2" charset="-78"/>
                        </a:rPr>
                        <a:t>وزن ورود</a:t>
                      </a:r>
                      <a:endParaRPr lang="fa-IR" sz="3600" b="1" dirty="0">
                        <a:cs typeface="2 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18364635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92.5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95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1862083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92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94.5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9398753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91.5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94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8887090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91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93.5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85255860"/>
                  </a:ext>
                </a:extLst>
              </a:tr>
              <a:tr h="421393">
                <a:tc>
                  <a:txBody>
                    <a:bodyPr/>
                    <a:lstStyle/>
                    <a:p>
                      <a:pPr algn="ctr" rtl="1"/>
                      <a:endParaRPr lang="fa-IR" sz="2000" b="1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…</a:t>
                      </a:r>
                      <a:endParaRPr lang="fa-IR" sz="2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 smtClean="0"/>
                        <a:t>…</a:t>
                      </a:r>
                      <a:endParaRPr lang="fa-IR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20306890"/>
                  </a:ext>
                </a:extLst>
              </a:tr>
              <a:tr h="745541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2  Nazanin" panose="00000400000000000000" pitchFamily="2" charset="-78"/>
                        </a:rPr>
                        <a:t> </a:t>
                      </a:r>
                      <a:r>
                        <a:rPr lang="en-US" sz="2400" b="1" dirty="0" smtClean="0">
                          <a:cs typeface="2  Nazanin" panose="00000400000000000000" pitchFamily="2" charset="-78"/>
                        </a:rPr>
                        <a:t>0.5 kg = Dry Weight</a:t>
                      </a:r>
                      <a:r>
                        <a:rPr lang="fa-IR" sz="2400" b="1" dirty="0" smtClean="0">
                          <a:cs typeface="2  Nazanin" panose="00000400000000000000" pitchFamily="2" charset="-78"/>
                        </a:rPr>
                        <a:t> </a:t>
                      </a:r>
                      <a:r>
                        <a:rPr lang="fa-IR" sz="2800" b="1" dirty="0" smtClean="0">
                          <a:cs typeface="2  Nazanin" panose="00000400000000000000" pitchFamily="2" charset="-78"/>
                        </a:rPr>
                        <a:t>+</a:t>
                      </a:r>
                      <a:r>
                        <a:rPr lang="fa-IR" sz="2400" b="1" dirty="0" smtClean="0">
                          <a:cs typeface="2  Nazanin" panose="00000400000000000000" pitchFamily="2" charset="-78"/>
                        </a:rPr>
                        <a:t> </a:t>
                      </a:r>
                      <a:endParaRPr lang="fa-IR" sz="2400" b="1" dirty="0">
                        <a:cs typeface="2 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2  Nazanin" panose="00000400000000000000" pitchFamily="2" charset="-78"/>
                        </a:rPr>
                        <a:t>وزنی</a:t>
                      </a:r>
                      <a:r>
                        <a:rPr lang="fa-IR" sz="2400" b="1" baseline="0" dirty="0" smtClean="0">
                          <a:cs typeface="2  Nazanin" panose="00000400000000000000" pitchFamily="2" charset="-78"/>
                        </a:rPr>
                        <a:t> که با آن دچار افت فشارخون یا گرقتگی عضله شوید ( به شرط قطع داروهای ضد فشارخون)</a:t>
                      </a:r>
                      <a:endParaRPr lang="fa-IR" sz="2400" b="1" dirty="0">
                        <a:cs typeface="2  Nazanin" panose="00000400000000000000" pitchFamily="2" charset="-7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0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9947780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09170-406A-4356-A150-4178844C9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Case</a:t>
            </a:r>
            <a:endParaRPr kumimoji="0" lang="fa-IR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770909" y="2466109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770906" y="4626344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770906" y="2995775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770907" y="3539298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770906" y="4082821"/>
            <a:ext cx="2161309" cy="138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660073" y="2541772"/>
            <a:ext cx="2272143" cy="4124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660073" y="3082096"/>
            <a:ext cx="2272143" cy="4124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665" y="4152400"/>
            <a:ext cx="2371550" cy="5243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665" y="3612076"/>
            <a:ext cx="2371550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2635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1084" y="1876927"/>
            <a:ext cx="4567989" cy="2133600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/>
              <a:t>Thanks for your attention</a:t>
            </a:r>
            <a:endParaRPr lang="fa-IR" sz="5400" b="1" dirty="0"/>
          </a:p>
        </p:txBody>
      </p:sp>
      <p:pic>
        <p:nvPicPr>
          <p:cNvPr id="1026" name="Picture 2" descr="Dry Weight in Dialysis - All Things Kidney ~ Offic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7" y="0"/>
            <a:ext cx="69301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663111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6000" b="1" dirty="0"/>
              <a:t>V</a:t>
            </a:r>
            <a:r>
              <a:rPr lang="en-US" sz="6000" b="1" dirty="0" smtClean="0"/>
              <a:t>olume overload</a:t>
            </a:r>
            <a:endParaRPr lang="fa-IR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931434" cy="4351338"/>
          </a:xfrm>
        </p:spPr>
        <p:txBody>
          <a:bodyPr>
            <a:noAutofit/>
          </a:bodyPr>
          <a:lstStyle/>
          <a:p>
            <a:r>
              <a:rPr lang="en-US" b="1" dirty="0" smtClean="0"/>
              <a:t>is </a:t>
            </a:r>
            <a:r>
              <a:rPr lang="en-US" b="1" dirty="0"/>
              <a:t>associated with morbid conditions such as lower extremity </a:t>
            </a:r>
            <a:r>
              <a:rPr lang="en-US" b="1" dirty="0" smtClean="0"/>
              <a:t>edema, anasarca</a:t>
            </a:r>
            <a:r>
              <a:rPr lang="en-US" b="1" dirty="0"/>
              <a:t>, ascites, pulmonary congestion/edema, </a:t>
            </a:r>
            <a:r>
              <a:rPr lang="en-US" b="1" dirty="0" smtClean="0"/>
              <a:t>HTN &amp; worsening </a:t>
            </a:r>
            <a:r>
              <a:rPr lang="en-US" b="1" dirty="0"/>
              <a:t>heart failure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In </a:t>
            </a:r>
            <a:r>
              <a:rPr lang="en-US" b="1" dirty="0"/>
              <a:t>the absence of clinical features of volume overload, </a:t>
            </a:r>
            <a:r>
              <a:rPr lang="en-US" b="1" dirty="0" smtClean="0"/>
              <a:t>HTN requiring </a:t>
            </a:r>
            <a:r>
              <a:rPr lang="en-US" b="1" dirty="0"/>
              <a:t>more </a:t>
            </a:r>
            <a:r>
              <a:rPr lang="en-US" b="1" dirty="0" smtClean="0"/>
              <a:t>&amp; </a:t>
            </a:r>
            <a:r>
              <a:rPr lang="en-US" b="1" dirty="0"/>
              <a:t>more medications may itself be the indicator </a:t>
            </a:r>
            <a:r>
              <a:rPr lang="en-US" b="1" dirty="0" smtClean="0"/>
              <a:t>of volume </a:t>
            </a:r>
            <a:r>
              <a:rPr lang="en-US" b="1" dirty="0"/>
              <a:t>overload. </a:t>
            </a:r>
            <a:endParaRPr lang="en-US" b="1" dirty="0" smtClean="0"/>
          </a:p>
          <a:p>
            <a:r>
              <a:rPr lang="en-US" b="1" dirty="0" smtClean="0"/>
              <a:t>Increasing </a:t>
            </a:r>
            <a:r>
              <a:rPr lang="en-US" b="1" dirty="0"/>
              <a:t>anti-</a:t>
            </a:r>
            <a:r>
              <a:rPr lang="en-US" b="1" dirty="0" err="1"/>
              <a:t>hypertensives</a:t>
            </a:r>
            <a:r>
              <a:rPr lang="en-US" b="1" dirty="0"/>
              <a:t>, in the setting </a:t>
            </a:r>
            <a:r>
              <a:rPr lang="en-US" b="1" dirty="0" smtClean="0"/>
              <a:t>of volume </a:t>
            </a:r>
            <a:r>
              <a:rPr lang="en-US" b="1" dirty="0"/>
              <a:t>overload, may fail in controlling </a:t>
            </a:r>
            <a:r>
              <a:rPr lang="en-US" b="1" dirty="0" smtClean="0"/>
              <a:t>BP.</a:t>
            </a:r>
          </a:p>
          <a:p>
            <a:r>
              <a:rPr lang="en-US" b="1" dirty="0" smtClean="0"/>
              <a:t>Volume </a:t>
            </a:r>
            <a:r>
              <a:rPr lang="en-US" b="1" dirty="0"/>
              <a:t>overload has significant associations with mortality outcomes</a:t>
            </a:r>
            <a:br>
              <a:rPr lang="en-US" b="1" dirty="0"/>
            </a:br>
            <a:r>
              <a:rPr lang="en-US" b="1" dirty="0" smtClean="0"/>
              <a:t>&amp; </a:t>
            </a:r>
            <a:r>
              <a:rPr lang="en-US" b="1" dirty="0"/>
              <a:t>clinical consequences.</a:t>
            </a:r>
            <a:r>
              <a:rPr lang="en-US" b="1" dirty="0" smtClean="0"/>
              <a:t> </a:t>
            </a:r>
            <a:br>
              <a:rPr lang="en-US" b="1" dirty="0" smtClean="0"/>
            </a:br>
            <a:endParaRPr lang="fa-I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299581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b="1" dirty="0" smtClean="0"/>
              <a:t>Dry Weight</a:t>
            </a:r>
            <a:endParaRPr lang="fa-IR" sz="8800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3987048"/>
            <a:ext cx="9144000" cy="1655762"/>
          </a:xfrm>
        </p:spPr>
        <p:txBody>
          <a:bodyPr>
            <a:normAutofit/>
          </a:bodyPr>
          <a:lstStyle/>
          <a:p>
            <a:r>
              <a:rPr lang="en-US" sz="4800" dirty="0" smtClean="0"/>
              <a:t>Optimum </a:t>
            </a:r>
            <a:r>
              <a:rPr lang="en-US" sz="4800" dirty="0" err="1" smtClean="0"/>
              <a:t>Postdialysis</a:t>
            </a:r>
            <a:r>
              <a:rPr lang="en-US" sz="4800" dirty="0" smtClean="0"/>
              <a:t> Weight</a:t>
            </a:r>
            <a:endParaRPr lang="fa-IR" sz="4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0928809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6600" b="1" dirty="0" smtClean="0"/>
              <a:t>Fluid Status Exam</a:t>
            </a:r>
            <a:endParaRPr lang="fa-IR" sz="6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b="1" dirty="0" smtClean="0"/>
              <a:t>Trial-and-error</a:t>
            </a:r>
          </a:p>
          <a:p>
            <a:r>
              <a:rPr lang="en-US" sz="4000" dirty="0" smtClean="0"/>
              <a:t>Bioelectric </a:t>
            </a:r>
            <a:r>
              <a:rPr lang="en-US" sz="4000" dirty="0"/>
              <a:t>Impedance </a:t>
            </a:r>
            <a:r>
              <a:rPr lang="en-US" sz="4000" dirty="0" smtClean="0"/>
              <a:t>Analysis</a:t>
            </a:r>
          </a:p>
          <a:p>
            <a:r>
              <a:rPr lang="en-US" sz="4000" dirty="0" smtClean="0"/>
              <a:t>Lung </a:t>
            </a:r>
            <a:r>
              <a:rPr lang="en-US" sz="4000" dirty="0"/>
              <a:t>Water </a:t>
            </a:r>
            <a:r>
              <a:rPr lang="en-US" sz="4000" dirty="0" smtClean="0"/>
              <a:t>Ultrasound</a:t>
            </a:r>
          </a:p>
          <a:p>
            <a:r>
              <a:rPr lang="en-US" sz="4000" dirty="0" smtClean="0"/>
              <a:t>Inferior </a:t>
            </a:r>
            <a:r>
              <a:rPr lang="en-US" sz="4000" dirty="0"/>
              <a:t>Vena Cava Ultrasound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385915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7560"/>
            <a:ext cx="10515600" cy="1325563"/>
          </a:xfrm>
          <a:ln w="381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5400" b="1" dirty="0"/>
              <a:t>Clinical </a:t>
            </a:r>
            <a:r>
              <a:rPr lang="en-US" sz="5400" b="1" dirty="0" smtClean="0"/>
              <a:t>Assessment </a:t>
            </a:r>
            <a:r>
              <a:rPr lang="en-US" sz="5400" b="1" dirty="0"/>
              <a:t>of </a:t>
            </a:r>
            <a:r>
              <a:rPr lang="en-US" sz="5400" b="1" dirty="0" smtClean="0"/>
              <a:t>Dry Weight </a:t>
            </a:r>
            <a:endParaRPr lang="fa-IR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47247"/>
            <a:ext cx="10515600" cy="4875621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/>
              <a:t>In clinical practice, the </a:t>
            </a:r>
            <a:r>
              <a:rPr lang="en-US" sz="3500" b="1" dirty="0"/>
              <a:t>“dry weight” </a:t>
            </a:r>
            <a:r>
              <a:rPr lang="en-US" sz="3500" dirty="0"/>
              <a:t>is defined </a:t>
            </a:r>
            <a:r>
              <a:rPr lang="en-US" sz="3500" dirty="0" smtClean="0"/>
              <a:t>as the </a:t>
            </a:r>
            <a:r>
              <a:rPr lang="en-US" sz="3500" dirty="0"/>
              <a:t>level below which further fluid removal would </a:t>
            </a:r>
            <a:r>
              <a:rPr lang="en-US" sz="3500" dirty="0" smtClean="0"/>
              <a:t>produce hypotension</a:t>
            </a:r>
            <a:r>
              <a:rPr lang="en-US" sz="3500" dirty="0"/>
              <a:t>, muscle cramps, nausea, </a:t>
            </a:r>
            <a:r>
              <a:rPr lang="en-US" sz="3500" dirty="0" smtClean="0"/>
              <a:t>&amp; </a:t>
            </a:r>
            <a:r>
              <a:rPr lang="en-US" sz="3500" dirty="0"/>
              <a:t>vomiting.</a:t>
            </a:r>
            <a:r>
              <a:rPr lang="en-US" sz="3500" dirty="0" smtClean="0"/>
              <a:t> </a:t>
            </a:r>
            <a:br>
              <a:rPr lang="en-US" sz="3500" dirty="0" smtClean="0"/>
            </a:br>
            <a:endParaRPr lang="en-US" sz="3500" dirty="0" smtClean="0"/>
          </a:p>
          <a:p>
            <a:r>
              <a:rPr lang="en-US" sz="3500" dirty="0" smtClean="0"/>
              <a:t>The </a:t>
            </a:r>
            <a:r>
              <a:rPr lang="en-US" sz="3500" dirty="0"/>
              <a:t>occurrence of such symptoms depends </a:t>
            </a:r>
            <a:r>
              <a:rPr lang="en-US" sz="3500" dirty="0" smtClean="0"/>
              <a:t>on:</a:t>
            </a:r>
          </a:p>
          <a:p>
            <a:pPr lvl="1"/>
            <a:r>
              <a:rPr lang="en-US" sz="3000" dirty="0" smtClean="0"/>
              <a:t>How quickly </a:t>
            </a:r>
            <a:r>
              <a:rPr lang="en-US" sz="3000" dirty="0"/>
              <a:t>fluid is </a:t>
            </a:r>
            <a:r>
              <a:rPr lang="en-US" sz="3000" dirty="0" smtClean="0"/>
              <a:t>removed</a:t>
            </a:r>
          </a:p>
          <a:p>
            <a:pPr lvl="1"/>
            <a:r>
              <a:rPr lang="en-US" sz="3000" dirty="0" smtClean="0"/>
              <a:t>The </a:t>
            </a:r>
            <a:r>
              <a:rPr lang="en-US" sz="3000" dirty="0"/>
              <a:t>dialysis strategy </a:t>
            </a:r>
            <a:r>
              <a:rPr lang="en-US" sz="3000" dirty="0" smtClean="0"/>
              <a:t>used</a:t>
            </a:r>
          </a:p>
          <a:p>
            <a:pPr lvl="1"/>
            <a:r>
              <a:rPr lang="en-US" sz="3000" dirty="0" smtClean="0"/>
              <a:t>The </a:t>
            </a:r>
            <a:r>
              <a:rPr lang="en-US" sz="3000" dirty="0" err="1"/>
              <a:t>predialysis</a:t>
            </a:r>
            <a:r>
              <a:rPr lang="en-US" sz="3000" dirty="0"/>
              <a:t> volume </a:t>
            </a:r>
            <a:r>
              <a:rPr lang="en-US" sz="3000" dirty="0" smtClean="0"/>
              <a:t>status</a:t>
            </a:r>
          </a:p>
          <a:p>
            <a:pPr lvl="1"/>
            <a:r>
              <a:rPr lang="en-US" sz="3000" dirty="0" smtClean="0"/>
              <a:t>Concomitant drug treatment </a:t>
            </a:r>
            <a:r>
              <a:rPr lang="en-US" sz="3000" dirty="0"/>
              <a:t>(many antihypertensive drugs impair the </a:t>
            </a:r>
            <a:r>
              <a:rPr lang="en-US" sz="3000" dirty="0" smtClean="0"/>
              <a:t>reflex cardiovascular </a:t>
            </a:r>
            <a:r>
              <a:rPr lang="en-US" sz="3000" dirty="0"/>
              <a:t>adjustments to volume removal).</a:t>
            </a:r>
            <a:r>
              <a:rPr lang="en-US" sz="3000" dirty="0" smtClean="0"/>
              <a:t> </a:t>
            </a:r>
            <a:br>
              <a:rPr lang="en-US" sz="3000" dirty="0" smtClean="0"/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297014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5400" b="1" dirty="0"/>
              <a:t>Dry </a:t>
            </a:r>
            <a:r>
              <a:rPr lang="en-US" sz="5400" b="1" dirty="0" smtClean="0"/>
              <a:t>Weight Reevaluation</a:t>
            </a:r>
            <a:endParaRPr lang="fa-IR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25633"/>
            <a:ext cx="10515600" cy="35513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 smtClean="0"/>
              <a:t>At least every 2 weeks</a:t>
            </a:r>
            <a:endParaRPr lang="fa-IR" sz="5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938961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4800" b="1" dirty="0" smtClean="0"/>
              <a:t>Management of Volume Overload</a:t>
            </a:r>
            <a:endParaRPr lang="fa-IR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Diet regimen</a:t>
            </a:r>
          </a:p>
          <a:p>
            <a:r>
              <a:rPr lang="en-US" sz="4400" dirty="0" smtClean="0"/>
              <a:t>Diuretics</a:t>
            </a:r>
          </a:p>
          <a:p>
            <a:r>
              <a:rPr lang="en-US" sz="4400" dirty="0" smtClean="0"/>
              <a:t>Ultrafiltration (10 ml/kg/</a:t>
            </a:r>
            <a:r>
              <a:rPr lang="en-US" sz="4400" dirty="0" err="1" smtClean="0"/>
              <a:t>hr</a:t>
            </a:r>
            <a:r>
              <a:rPr lang="en-US" sz="4400" dirty="0" smtClean="0"/>
              <a:t>)</a:t>
            </a:r>
            <a:endParaRPr lang="fa-IR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652096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C00000"/>
            </a:solidFill>
          </a:ln>
        </p:spPr>
        <p:txBody>
          <a:bodyPr/>
          <a:lstStyle/>
          <a:p>
            <a:pPr algn="ctr"/>
            <a:r>
              <a:rPr lang="en-US" b="1" dirty="0" smtClean="0"/>
              <a:t>Time delay in BP fall after correction of fluid overload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31849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There may </a:t>
            </a:r>
            <a:r>
              <a:rPr lang="en-US" sz="3200" dirty="0"/>
              <a:t>be a time delay between lowering </a:t>
            </a:r>
            <a:r>
              <a:rPr lang="en-US" sz="3200" dirty="0" smtClean="0"/>
              <a:t>ECF &amp; </a:t>
            </a:r>
            <a:r>
              <a:rPr lang="en-US" sz="3200" dirty="0"/>
              <a:t>correction of markedly elevated </a:t>
            </a:r>
            <a:r>
              <a:rPr lang="en-US" sz="3200" dirty="0" smtClean="0"/>
              <a:t>BP.</a:t>
            </a:r>
          </a:p>
          <a:p>
            <a:r>
              <a:rPr lang="en-US" sz="3200" dirty="0" smtClean="0"/>
              <a:t>For </a:t>
            </a:r>
            <a:r>
              <a:rPr lang="en-US" sz="3200" dirty="0"/>
              <a:t>this reason, if BP does not reduce initially after lowering the dry weight, this does not exclude </a:t>
            </a:r>
            <a:r>
              <a:rPr lang="en-US" sz="3200" dirty="0" smtClean="0"/>
              <a:t>hypervolemia as </a:t>
            </a:r>
            <a:r>
              <a:rPr lang="en-US" sz="3200" dirty="0"/>
              <a:t>a cause of the </a:t>
            </a:r>
            <a:r>
              <a:rPr lang="en-US" sz="3200" dirty="0" smtClean="0"/>
              <a:t>HTN. </a:t>
            </a:r>
          </a:p>
          <a:p>
            <a:r>
              <a:rPr lang="en-US" sz="3200" dirty="0" smtClean="0"/>
              <a:t>Probable etiology:</a:t>
            </a:r>
          </a:p>
          <a:p>
            <a:pPr lvl="1"/>
            <a:r>
              <a:rPr lang="en-US" sz="2800" dirty="0" err="1" smtClean="0"/>
              <a:t>Nonosmotic</a:t>
            </a:r>
            <a:r>
              <a:rPr lang="en-US" sz="2800" dirty="0" smtClean="0"/>
              <a:t> </a:t>
            </a:r>
            <a:r>
              <a:rPr lang="en-US" sz="2800" dirty="0"/>
              <a:t>sodium accumulation </a:t>
            </a:r>
            <a:endParaRPr lang="en-US" sz="2800" dirty="0" smtClean="0"/>
          </a:p>
          <a:p>
            <a:pPr lvl="1"/>
            <a:r>
              <a:rPr lang="en-US" sz="2800" dirty="0"/>
              <a:t>V</a:t>
            </a:r>
            <a:r>
              <a:rPr lang="en-US" sz="2800" dirty="0" smtClean="0"/>
              <a:t>ascular </a:t>
            </a:r>
            <a:r>
              <a:rPr lang="en-US" sz="2800" dirty="0"/>
              <a:t>remodeling</a:t>
            </a:r>
            <a:r>
              <a:rPr lang="en-US" sz="28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0D1BE-C348-4B91-98AD-F9917157D748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848465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b="1" dirty="0" smtClean="0">
                <a:cs typeface="2  Nazanin" panose="00000400000000000000" pitchFamily="2" charset="-78"/>
              </a:rPr>
              <a:t>مرد 60 ساله به علت نفروپاتی دیابت دچار نارسائی مزمن کلیه شده و از 1 هفته قبل با ادم قابل توجه همودیالیز وی شروع شده است. </a:t>
            </a:r>
            <a:r>
              <a:rPr lang="fa-IR" sz="3600" b="1" dirty="0" smtClean="0">
                <a:cs typeface="2  Nazanin" panose="00000400000000000000" pitchFamily="2" charset="-78"/>
              </a:rPr>
              <a:t>چگونه </a:t>
            </a:r>
            <a:r>
              <a:rPr lang="fa-IR" sz="3600" b="1" dirty="0" smtClean="0">
                <a:cs typeface="2  Nazanin" panose="00000400000000000000" pitchFamily="2" charset="-78"/>
              </a:rPr>
              <a:t>رسیدن به وزن خشک را به بیمار آموزش می دهید؟</a:t>
            </a:r>
            <a:endParaRPr lang="fa-IR" sz="3600" b="1" dirty="0">
              <a:cs typeface="2  Nazanin" panose="00000400000000000000" pitchFamily="2" charset="-78"/>
            </a:endParaRPr>
          </a:p>
          <a:p>
            <a:pPr algn="r" rt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9170-406A-4356-A150-4178844C9952}" type="slidenum">
              <a:rPr lang="en-US" smtClean="0"/>
              <a:t>9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23562"/>
            <a:ext cx="10515600" cy="1145019"/>
          </a:xfrm>
          <a:prstGeom prst="rect">
            <a:avLst/>
          </a:prstGeom>
          <a:ln w="38100">
            <a:solidFill>
              <a:srgbClr val="C00000"/>
            </a:solidFill>
            <a:prstDash val="sysDot"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 smtClean="0">
                <a:solidFill>
                  <a:srgbClr val="FF0000"/>
                </a:solidFill>
              </a:rPr>
              <a:t>Case</a:t>
            </a:r>
            <a:endParaRPr lang="fa-IR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9311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323</Words>
  <Application>Microsoft Office PowerPoint</Application>
  <PresentationFormat>Widescreen</PresentationFormat>
  <Paragraphs>64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Calibri Light</vt:lpstr>
      <vt:lpstr>Calibri</vt:lpstr>
      <vt:lpstr>Times New Roman</vt:lpstr>
      <vt:lpstr>2  Nazanin</vt:lpstr>
      <vt:lpstr>Arial</vt:lpstr>
      <vt:lpstr>Office Theme</vt:lpstr>
      <vt:lpstr>PowerPoint Presentation</vt:lpstr>
      <vt:lpstr>Volume overload</vt:lpstr>
      <vt:lpstr>Dry Weight</vt:lpstr>
      <vt:lpstr>Fluid Status Exam</vt:lpstr>
      <vt:lpstr>Clinical Assessment of Dry Weight </vt:lpstr>
      <vt:lpstr>Dry Weight Reevaluation</vt:lpstr>
      <vt:lpstr>Management of Volume Overload</vt:lpstr>
      <vt:lpstr>Time delay in BP fall after correction of fluid overload</vt:lpstr>
      <vt:lpstr>PowerPoint Presentation</vt:lpstr>
      <vt:lpstr>PowerPoint Presentation</vt:lpstr>
      <vt:lpstr>Thanks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Mohammadi</dc:creator>
  <cp:lastModifiedBy>Mohammadi</cp:lastModifiedBy>
  <cp:revision>12</cp:revision>
  <dcterms:created xsi:type="dcterms:W3CDTF">2024-08-18T04:08:35Z</dcterms:created>
  <dcterms:modified xsi:type="dcterms:W3CDTF">2024-08-18T04:51:00Z</dcterms:modified>
</cp:coreProperties>
</file>