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5" r:id="rId1"/>
    <p:sldMasterId id="2147483681" r:id="rId2"/>
  </p:sldMasterIdLst>
  <p:notesMasterIdLst>
    <p:notesMasterId r:id="rId99"/>
  </p:notesMasterIdLst>
  <p:handoutMasterIdLst>
    <p:handoutMasterId r:id="rId100"/>
  </p:handoutMasterIdLst>
  <p:sldIdLst>
    <p:sldId id="256" r:id="rId3"/>
    <p:sldId id="353" r:id="rId4"/>
    <p:sldId id="411" r:id="rId5"/>
    <p:sldId id="412" r:id="rId6"/>
    <p:sldId id="413" r:id="rId7"/>
    <p:sldId id="354" r:id="rId8"/>
    <p:sldId id="355" r:id="rId9"/>
    <p:sldId id="356" r:id="rId10"/>
    <p:sldId id="357" r:id="rId11"/>
    <p:sldId id="334" r:id="rId12"/>
    <p:sldId id="358" r:id="rId13"/>
    <p:sldId id="359" r:id="rId14"/>
    <p:sldId id="360" r:id="rId15"/>
    <p:sldId id="361" r:id="rId16"/>
    <p:sldId id="362" r:id="rId17"/>
    <p:sldId id="364" r:id="rId18"/>
    <p:sldId id="365" r:id="rId19"/>
    <p:sldId id="416" r:id="rId20"/>
    <p:sldId id="426" r:id="rId21"/>
    <p:sldId id="419" r:id="rId22"/>
    <p:sldId id="367" r:id="rId23"/>
    <p:sldId id="368" r:id="rId24"/>
    <p:sldId id="369" r:id="rId25"/>
    <p:sldId id="370" r:id="rId26"/>
    <p:sldId id="371" r:id="rId27"/>
    <p:sldId id="410" r:id="rId28"/>
    <p:sldId id="418" r:id="rId29"/>
    <p:sldId id="373" r:id="rId30"/>
    <p:sldId id="379" r:id="rId31"/>
    <p:sldId id="421" r:id="rId32"/>
    <p:sldId id="375" r:id="rId33"/>
    <p:sldId id="422" r:id="rId34"/>
    <p:sldId id="423" r:id="rId35"/>
    <p:sldId id="424" r:id="rId36"/>
    <p:sldId id="380" r:id="rId37"/>
    <p:sldId id="383" r:id="rId38"/>
    <p:sldId id="385" r:id="rId39"/>
    <p:sldId id="386" r:id="rId40"/>
    <p:sldId id="388" r:id="rId41"/>
    <p:sldId id="389" r:id="rId42"/>
    <p:sldId id="387" r:id="rId43"/>
    <p:sldId id="392" r:id="rId44"/>
    <p:sldId id="394" r:id="rId45"/>
    <p:sldId id="425" r:id="rId46"/>
    <p:sldId id="393" r:id="rId47"/>
    <p:sldId id="397" r:id="rId48"/>
    <p:sldId id="398" r:id="rId49"/>
    <p:sldId id="399" r:id="rId50"/>
    <p:sldId id="400" r:id="rId51"/>
    <p:sldId id="401" r:id="rId52"/>
    <p:sldId id="402" r:id="rId53"/>
    <p:sldId id="403" r:id="rId54"/>
    <p:sldId id="404" r:id="rId55"/>
    <p:sldId id="405" r:id="rId56"/>
    <p:sldId id="407" r:id="rId57"/>
    <p:sldId id="280" r:id="rId58"/>
    <p:sldId id="431" r:id="rId59"/>
    <p:sldId id="428" r:id="rId60"/>
    <p:sldId id="429" r:id="rId61"/>
    <p:sldId id="430" r:id="rId62"/>
    <p:sldId id="432" r:id="rId63"/>
    <p:sldId id="282" r:id="rId64"/>
    <p:sldId id="433" r:id="rId65"/>
    <p:sldId id="283" r:id="rId66"/>
    <p:sldId id="284" r:id="rId67"/>
    <p:sldId id="434" r:id="rId68"/>
    <p:sldId id="435" r:id="rId69"/>
    <p:sldId id="436" r:id="rId70"/>
    <p:sldId id="437" r:id="rId71"/>
    <p:sldId id="438" r:id="rId72"/>
    <p:sldId id="290" r:id="rId73"/>
    <p:sldId id="291" r:id="rId74"/>
    <p:sldId id="439" r:id="rId75"/>
    <p:sldId id="440" r:id="rId76"/>
    <p:sldId id="441" r:id="rId77"/>
    <p:sldId id="442" r:id="rId78"/>
    <p:sldId id="443" r:id="rId79"/>
    <p:sldId id="444" r:id="rId80"/>
    <p:sldId id="451" r:id="rId81"/>
    <p:sldId id="452" r:id="rId82"/>
    <p:sldId id="453" r:id="rId83"/>
    <p:sldId id="275" r:id="rId84"/>
    <p:sldId id="276" r:id="rId85"/>
    <p:sldId id="277" r:id="rId86"/>
    <p:sldId id="278" r:id="rId87"/>
    <p:sldId id="279" r:id="rId88"/>
    <p:sldId id="454" r:id="rId89"/>
    <p:sldId id="313" r:id="rId90"/>
    <p:sldId id="455" r:id="rId91"/>
    <p:sldId id="315" r:id="rId92"/>
    <p:sldId id="456" r:id="rId93"/>
    <p:sldId id="457" r:id="rId94"/>
    <p:sldId id="458" r:id="rId95"/>
    <p:sldId id="459" r:id="rId96"/>
    <p:sldId id="460" r:id="rId97"/>
    <p:sldId id="408" r:id="rId98"/>
  </p:sldIdLst>
  <p:sldSz cx="9144000" cy="6858000" type="screen4x3"/>
  <p:notesSz cx="6858000" cy="9144000"/>
  <p:defaultTextStyle>
    <a:defPPr>
      <a:defRPr lang="en-US"/>
    </a:defPPr>
    <a:lvl1pPr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Times New Roman" panose="02020603050405020304" pitchFamily="18" charset="0"/>
        <a:ea typeface="+mn-ea"/>
        <a:cs typeface="+mn-cs"/>
      </a:defRPr>
    </a:lvl6pPr>
    <a:lvl7pPr marL="2743200" algn="l" defTabSz="914400" rtl="0" eaLnBrk="1" latinLnBrk="0" hangingPunct="1">
      <a:defRPr sz="1200" kern="1200">
        <a:solidFill>
          <a:schemeClr val="tx1"/>
        </a:solidFill>
        <a:latin typeface="Times New Roman" panose="02020603050405020304" pitchFamily="18" charset="0"/>
        <a:ea typeface="+mn-ea"/>
        <a:cs typeface="+mn-cs"/>
      </a:defRPr>
    </a:lvl7pPr>
    <a:lvl8pPr marL="3200400" algn="l" defTabSz="914400" rtl="0" eaLnBrk="1" latinLnBrk="0" hangingPunct="1">
      <a:defRPr sz="1200" kern="1200">
        <a:solidFill>
          <a:schemeClr val="tx1"/>
        </a:solidFill>
        <a:latin typeface="Times New Roman" panose="02020603050405020304" pitchFamily="18" charset="0"/>
        <a:ea typeface="+mn-ea"/>
        <a:cs typeface="+mn-cs"/>
      </a:defRPr>
    </a:lvl8pPr>
    <a:lvl9pPr marL="3657600" algn="l" defTabSz="914400" rtl="0" eaLnBrk="1" latinLnBrk="0" hangingPunct="1">
      <a:defRPr sz="12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FF"/>
    <a:srgbClr val="FFFF00"/>
    <a:srgbClr val="FF6600"/>
    <a:srgbClr val="CC0000"/>
    <a:srgbClr val="FF0000"/>
    <a:srgbClr val="0066C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5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736"/>
    </p:cViewPr>
  </p:sorterViewPr>
  <p:notesViewPr>
    <p:cSldViewPr>
      <p:cViewPr varScale="1">
        <p:scale>
          <a:sx n="36" d="100"/>
          <a:sy n="36" d="100"/>
        </p:scale>
        <p:origin x="-789" y="-86"/>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D191387-774B-74B3-AF8A-2682E89A7ED0}"/>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rtl="0" eaLnBrk="0" hangingPunct="0">
              <a:defRPr sz="1000" i="1">
                <a:latin typeface="Times New Roman" panose="02020603050405020304" pitchFamily="18" charset="0"/>
              </a:defRPr>
            </a:lvl1pPr>
          </a:lstStyle>
          <a:p>
            <a:endParaRPr lang="en-US" altLang="en-US"/>
          </a:p>
        </p:txBody>
      </p:sp>
      <p:sp>
        <p:nvSpPr>
          <p:cNvPr id="2051" name="Rectangle 3">
            <a:extLst>
              <a:ext uri="{FF2B5EF4-FFF2-40B4-BE49-F238E27FC236}">
                <a16:creationId xmlns:a16="http://schemas.microsoft.com/office/drawing/2014/main" id="{6EABFA2F-29DC-CD20-3672-960B76C2D9B3}"/>
              </a:ext>
            </a:extLst>
          </p:cNvPr>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rtl="0" eaLnBrk="0" hangingPunct="0">
              <a:defRPr sz="1000" i="1">
                <a:latin typeface="Times New Roman" panose="02020603050405020304" pitchFamily="18" charset="0"/>
              </a:defRPr>
            </a:lvl1pPr>
          </a:lstStyle>
          <a:p>
            <a:endParaRPr lang="en-US" altLang="en-US"/>
          </a:p>
        </p:txBody>
      </p:sp>
      <p:sp>
        <p:nvSpPr>
          <p:cNvPr id="2052" name="Rectangle 4">
            <a:extLst>
              <a:ext uri="{FF2B5EF4-FFF2-40B4-BE49-F238E27FC236}">
                <a16:creationId xmlns:a16="http://schemas.microsoft.com/office/drawing/2014/main" id="{27B806FC-3C7A-A205-43C7-1B5A552812A2}"/>
              </a:ext>
            </a:extLst>
          </p:cNvPr>
          <p:cNvSpPr>
            <a:spLocks noChangeArrowheads="1" noTextEdit="1"/>
          </p:cNvSpPr>
          <p:nvPr>
            <p:ph type="sldImg" idx="2"/>
          </p:nvPr>
        </p:nvSpPr>
        <p:spPr bwMode="auto">
          <a:xfrm>
            <a:off x="1149350" y="692150"/>
            <a:ext cx="4559300" cy="3416300"/>
          </a:xfrm>
          <a:prstGeom prst="rect">
            <a:avLst/>
          </a:prstGeom>
          <a:noFill/>
          <a:ln w="12699">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3" name="Rectangle 5">
            <a:extLst>
              <a:ext uri="{FF2B5EF4-FFF2-40B4-BE49-F238E27FC236}">
                <a16:creationId xmlns:a16="http://schemas.microsoft.com/office/drawing/2014/main" id="{70F36C21-5BB2-2740-2BF4-761BE8D15A45}"/>
              </a:ext>
            </a:extLst>
          </p:cNvPr>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54" name="Rectangle 6">
            <a:extLst>
              <a:ext uri="{FF2B5EF4-FFF2-40B4-BE49-F238E27FC236}">
                <a16:creationId xmlns:a16="http://schemas.microsoft.com/office/drawing/2014/main" id="{11741F95-C09B-DFFB-C405-DF91681B2F44}"/>
              </a:ext>
            </a:extLst>
          </p:cNvPr>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rtl="0" eaLnBrk="0" hangingPunct="0">
              <a:defRPr sz="1000" i="1">
                <a:latin typeface="Times New Roman" panose="02020603050405020304" pitchFamily="18" charset="0"/>
              </a:defRPr>
            </a:lvl1pPr>
          </a:lstStyle>
          <a:p>
            <a:endParaRPr lang="en-US" altLang="en-US"/>
          </a:p>
        </p:txBody>
      </p:sp>
      <p:sp>
        <p:nvSpPr>
          <p:cNvPr id="2055" name="Rectangle 7">
            <a:extLst>
              <a:ext uri="{FF2B5EF4-FFF2-40B4-BE49-F238E27FC236}">
                <a16:creationId xmlns:a16="http://schemas.microsoft.com/office/drawing/2014/main" id="{1AFDCADB-62C6-FBE8-3A4D-ADE91C91F83E}"/>
              </a:ext>
            </a:extLst>
          </p:cNvPr>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rtl="0" eaLnBrk="0" hangingPunct="0">
              <a:defRPr sz="1000" i="1">
                <a:latin typeface="Times New Roman" panose="02020603050405020304" pitchFamily="18" charset="0"/>
                <a:cs typeface="Times New Roman" panose="02020603050405020304" pitchFamily="18" charset="0"/>
              </a:defRPr>
            </a:lvl1pPr>
          </a:lstStyle>
          <a:p>
            <a:fld id="{981167A0-D9BE-44B1-BBA9-73688A51234B}" type="slidenum">
              <a:rPr lang="ar-SA" altLang="en-US"/>
              <a:pPr/>
              <a:t>‹#›</a:t>
            </a:fld>
            <a:endParaRPr lang="en-US" altLang="en-US">
              <a:cs typeface="Arial" panose="020B0604020202020204" pitchFamily="34" charset="0"/>
            </a:endParaRPr>
          </a:p>
        </p:txBody>
      </p:sp>
    </p:spTree>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1pPr>
    <a:lvl2pPr marL="457200" algn="r" rtl="1" fontAlgn="base">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2pPr>
    <a:lvl3pPr marL="914400" algn="r" rtl="1" fontAlgn="base">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3pPr>
    <a:lvl4pPr marL="1371600" algn="r" rtl="1" fontAlgn="base">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4pPr>
    <a:lvl5pPr marL="1828800" algn="r" rtl="1" fontAlgn="base">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2A73504-5C3E-8B18-2C2E-2FE1E3DAE140}"/>
              </a:ext>
            </a:extLst>
          </p:cNvPr>
          <p:cNvSpPr>
            <a:spLocks noGrp="1" noChangeArrowheads="1"/>
          </p:cNvSpPr>
          <p:nvPr>
            <p:ph type="sldNum" sz="quarter" idx="5"/>
          </p:nvPr>
        </p:nvSpPr>
        <p:spPr>
          <a:ln/>
        </p:spPr>
        <p:txBody>
          <a:bodyPr/>
          <a:lstStyle/>
          <a:p>
            <a:fld id="{DF76ECBD-43E7-42E6-A4FB-F5943B361171}" type="slidenum">
              <a:rPr lang="ar-SA" altLang="en-US"/>
              <a:pPr/>
              <a:t>1</a:t>
            </a:fld>
            <a:endParaRPr lang="en-US" altLang="en-US"/>
          </a:p>
        </p:txBody>
      </p:sp>
      <p:sp>
        <p:nvSpPr>
          <p:cNvPr id="6146" name="Rectangle 2">
            <a:extLst>
              <a:ext uri="{FF2B5EF4-FFF2-40B4-BE49-F238E27FC236}">
                <a16:creationId xmlns:a16="http://schemas.microsoft.com/office/drawing/2014/main" id="{DE662E08-431B-21AB-72B4-6B2634B129E1}"/>
              </a:ext>
            </a:extLst>
          </p:cNvPr>
          <p:cNvSpPr>
            <a:spLocks noChangeArrowheads="1" noTextEdit="1"/>
          </p:cNvSpPr>
          <p:nvPr>
            <p:ph type="sldImg"/>
          </p:nvPr>
        </p:nvSpPr>
        <p:spPr>
          <a:xfrm>
            <a:off x="1150938" y="692150"/>
            <a:ext cx="4556125" cy="3416300"/>
          </a:xfrm>
          <a:ln cap="flat"/>
        </p:spPr>
      </p:sp>
      <p:sp>
        <p:nvSpPr>
          <p:cNvPr id="6147" name="Rectangle 3">
            <a:extLst>
              <a:ext uri="{FF2B5EF4-FFF2-40B4-BE49-F238E27FC236}">
                <a16:creationId xmlns:a16="http://schemas.microsoft.com/office/drawing/2014/main" id="{BFB215C8-9CB8-B371-2238-296DD1C07E4D}"/>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C9F24F-60F9-46C3-93AE-8014C53F9749}" type="slidenum">
              <a:rPr lang="ar-SA" altLang="en-US" smtClean="0">
                <a:latin typeface="Arial" panose="020B0604020202020204" pitchFamily="34" charset="0"/>
              </a:rPr>
              <a:pPr>
                <a:spcBef>
                  <a:spcPct val="0"/>
                </a:spcBef>
              </a:pPr>
              <a:t>10</a:t>
            </a:fld>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241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9D19BB8-D9B5-072A-FB72-03CF262DC5F2}"/>
              </a:ext>
            </a:extLst>
          </p:cNvPr>
          <p:cNvSpPr>
            <a:spLocks noGrp="1" noChangeArrowheads="1"/>
          </p:cNvSpPr>
          <p:nvPr>
            <p:ph type="sldNum" sz="quarter" idx="5"/>
          </p:nvPr>
        </p:nvSpPr>
        <p:spPr>
          <a:ln/>
        </p:spPr>
        <p:txBody>
          <a:bodyPr/>
          <a:lstStyle/>
          <a:p>
            <a:fld id="{42A241B1-6E7E-4C91-AA5A-7D4B4E46C461}" type="slidenum">
              <a:rPr lang="ar-SA" altLang="en-US"/>
              <a:pPr/>
              <a:t>11</a:t>
            </a:fld>
            <a:endParaRPr lang="en-US" altLang="en-US"/>
          </a:p>
        </p:txBody>
      </p:sp>
      <p:sp>
        <p:nvSpPr>
          <p:cNvPr id="233474" name="Rectangle 2">
            <a:extLst>
              <a:ext uri="{FF2B5EF4-FFF2-40B4-BE49-F238E27FC236}">
                <a16:creationId xmlns:a16="http://schemas.microsoft.com/office/drawing/2014/main" id="{44AFEC0E-41D4-50EF-A9BD-ACF775B20C89}"/>
              </a:ext>
            </a:extLst>
          </p:cNvPr>
          <p:cNvSpPr>
            <a:spLocks noChangeArrowheads="1" noTextEdit="1"/>
          </p:cNvSpPr>
          <p:nvPr>
            <p:ph type="sldImg"/>
          </p:nvPr>
        </p:nvSpPr>
        <p:spPr>
          <a:xfrm>
            <a:off x="1150938" y="692150"/>
            <a:ext cx="4556125" cy="3416300"/>
          </a:xfrm>
          <a:ln/>
        </p:spPr>
      </p:sp>
      <p:sp>
        <p:nvSpPr>
          <p:cNvPr id="233475" name="Rectangle 3">
            <a:extLst>
              <a:ext uri="{FF2B5EF4-FFF2-40B4-BE49-F238E27FC236}">
                <a16:creationId xmlns:a16="http://schemas.microsoft.com/office/drawing/2014/main" id="{06F5473C-8788-FDB2-3DC7-F4C65D9D93F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43E0049-9AAB-5B8C-99B8-8851DC070ACE}"/>
              </a:ext>
            </a:extLst>
          </p:cNvPr>
          <p:cNvSpPr>
            <a:spLocks noGrp="1" noChangeArrowheads="1"/>
          </p:cNvSpPr>
          <p:nvPr>
            <p:ph type="sldNum" sz="quarter" idx="5"/>
          </p:nvPr>
        </p:nvSpPr>
        <p:spPr>
          <a:ln/>
        </p:spPr>
        <p:txBody>
          <a:bodyPr/>
          <a:lstStyle/>
          <a:p>
            <a:fld id="{571B2E65-4B63-4180-886E-76DBA76F5B5B}" type="slidenum">
              <a:rPr lang="ar-SA" altLang="en-US"/>
              <a:pPr/>
              <a:t>12</a:t>
            </a:fld>
            <a:endParaRPr lang="en-US" altLang="en-US"/>
          </a:p>
        </p:txBody>
      </p:sp>
      <p:sp>
        <p:nvSpPr>
          <p:cNvPr id="234498" name="Rectangle 2">
            <a:extLst>
              <a:ext uri="{FF2B5EF4-FFF2-40B4-BE49-F238E27FC236}">
                <a16:creationId xmlns:a16="http://schemas.microsoft.com/office/drawing/2014/main" id="{349B6D75-8980-B612-20B3-3673D602C2EF}"/>
              </a:ext>
            </a:extLst>
          </p:cNvPr>
          <p:cNvSpPr>
            <a:spLocks noChangeArrowheads="1" noTextEdit="1"/>
          </p:cNvSpPr>
          <p:nvPr>
            <p:ph type="sldImg"/>
          </p:nvPr>
        </p:nvSpPr>
        <p:spPr>
          <a:xfrm>
            <a:off x="1150938" y="692150"/>
            <a:ext cx="4556125" cy="3416300"/>
          </a:xfrm>
          <a:ln/>
        </p:spPr>
      </p:sp>
      <p:sp>
        <p:nvSpPr>
          <p:cNvPr id="234499" name="Rectangle 3">
            <a:extLst>
              <a:ext uri="{FF2B5EF4-FFF2-40B4-BE49-F238E27FC236}">
                <a16:creationId xmlns:a16="http://schemas.microsoft.com/office/drawing/2014/main" id="{4ED8C819-414D-1FD9-6072-B25072C8746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9DD679A-D602-51CF-E0E2-DE4AD2D1EEF8}"/>
              </a:ext>
            </a:extLst>
          </p:cNvPr>
          <p:cNvSpPr>
            <a:spLocks noGrp="1" noChangeArrowheads="1"/>
          </p:cNvSpPr>
          <p:nvPr>
            <p:ph type="sldNum" sz="quarter" idx="5"/>
          </p:nvPr>
        </p:nvSpPr>
        <p:spPr>
          <a:ln/>
        </p:spPr>
        <p:txBody>
          <a:bodyPr/>
          <a:lstStyle/>
          <a:p>
            <a:fld id="{7DFE76F3-141A-4FBC-8505-BBDACB457E50}" type="slidenum">
              <a:rPr lang="ar-SA" altLang="en-US"/>
              <a:pPr/>
              <a:t>13</a:t>
            </a:fld>
            <a:endParaRPr lang="en-US" altLang="en-US"/>
          </a:p>
        </p:txBody>
      </p:sp>
      <p:sp>
        <p:nvSpPr>
          <p:cNvPr id="235522" name="Rectangle 2">
            <a:extLst>
              <a:ext uri="{FF2B5EF4-FFF2-40B4-BE49-F238E27FC236}">
                <a16:creationId xmlns:a16="http://schemas.microsoft.com/office/drawing/2014/main" id="{B3488302-23CF-6BAD-0961-D9957133CCA3}"/>
              </a:ext>
            </a:extLst>
          </p:cNvPr>
          <p:cNvSpPr>
            <a:spLocks noChangeArrowheads="1" noTextEdit="1"/>
          </p:cNvSpPr>
          <p:nvPr>
            <p:ph type="sldImg"/>
          </p:nvPr>
        </p:nvSpPr>
        <p:spPr>
          <a:xfrm>
            <a:off x="1150938" y="692150"/>
            <a:ext cx="4556125" cy="3416300"/>
          </a:xfrm>
          <a:ln/>
        </p:spPr>
      </p:sp>
      <p:sp>
        <p:nvSpPr>
          <p:cNvPr id="235523" name="Rectangle 3">
            <a:extLst>
              <a:ext uri="{FF2B5EF4-FFF2-40B4-BE49-F238E27FC236}">
                <a16:creationId xmlns:a16="http://schemas.microsoft.com/office/drawing/2014/main" id="{28316376-892C-47CE-E0CB-2F2B9FFCE11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84C16C6-E4AC-4280-C03E-8728E007FEF8}"/>
              </a:ext>
            </a:extLst>
          </p:cNvPr>
          <p:cNvSpPr>
            <a:spLocks noGrp="1" noChangeArrowheads="1"/>
          </p:cNvSpPr>
          <p:nvPr>
            <p:ph type="sldNum" sz="quarter" idx="5"/>
          </p:nvPr>
        </p:nvSpPr>
        <p:spPr>
          <a:ln/>
        </p:spPr>
        <p:txBody>
          <a:bodyPr/>
          <a:lstStyle/>
          <a:p>
            <a:fld id="{45B8AE72-83CE-42DC-AF68-EBA4EBBFCB94}" type="slidenum">
              <a:rPr lang="ar-SA" altLang="en-US"/>
              <a:pPr/>
              <a:t>14</a:t>
            </a:fld>
            <a:endParaRPr lang="en-US" altLang="en-US"/>
          </a:p>
        </p:txBody>
      </p:sp>
      <p:sp>
        <p:nvSpPr>
          <p:cNvPr id="236546" name="Rectangle 2">
            <a:extLst>
              <a:ext uri="{FF2B5EF4-FFF2-40B4-BE49-F238E27FC236}">
                <a16:creationId xmlns:a16="http://schemas.microsoft.com/office/drawing/2014/main" id="{8187F24B-8F05-9C9D-FE32-A1A0F3FA1373}"/>
              </a:ext>
            </a:extLst>
          </p:cNvPr>
          <p:cNvSpPr>
            <a:spLocks noChangeArrowheads="1" noTextEdit="1"/>
          </p:cNvSpPr>
          <p:nvPr>
            <p:ph type="sldImg"/>
          </p:nvPr>
        </p:nvSpPr>
        <p:spPr>
          <a:xfrm>
            <a:off x="1150938" y="692150"/>
            <a:ext cx="4556125" cy="3416300"/>
          </a:xfrm>
          <a:ln/>
        </p:spPr>
      </p:sp>
      <p:sp>
        <p:nvSpPr>
          <p:cNvPr id="236547" name="Rectangle 3">
            <a:extLst>
              <a:ext uri="{FF2B5EF4-FFF2-40B4-BE49-F238E27FC236}">
                <a16:creationId xmlns:a16="http://schemas.microsoft.com/office/drawing/2014/main" id="{CCF11040-066A-701B-D40E-D16C4334EAA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2AFAE56-C57D-2C24-D222-1ED2F4FCA830}"/>
              </a:ext>
            </a:extLst>
          </p:cNvPr>
          <p:cNvSpPr>
            <a:spLocks noGrp="1" noChangeArrowheads="1"/>
          </p:cNvSpPr>
          <p:nvPr>
            <p:ph type="sldNum" sz="quarter" idx="5"/>
          </p:nvPr>
        </p:nvSpPr>
        <p:spPr>
          <a:ln/>
        </p:spPr>
        <p:txBody>
          <a:bodyPr/>
          <a:lstStyle/>
          <a:p>
            <a:fld id="{E5C15B04-C7C0-4D7A-BC70-B2BBB35F4439}" type="slidenum">
              <a:rPr lang="ar-SA" altLang="en-US"/>
              <a:pPr/>
              <a:t>15</a:t>
            </a:fld>
            <a:endParaRPr lang="en-US" altLang="en-US"/>
          </a:p>
        </p:txBody>
      </p:sp>
      <p:sp>
        <p:nvSpPr>
          <p:cNvPr id="237570" name="Rectangle 2">
            <a:extLst>
              <a:ext uri="{FF2B5EF4-FFF2-40B4-BE49-F238E27FC236}">
                <a16:creationId xmlns:a16="http://schemas.microsoft.com/office/drawing/2014/main" id="{D4003345-0AF0-C40C-F504-EECB2EBFFFC8}"/>
              </a:ext>
            </a:extLst>
          </p:cNvPr>
          <p:cNvSpPr>
            <a:spLocks noChangeArrowheads="1" noTextEdit="1"/>
          </p:cNvSpPr>
          <p:nvPr>
            <p:ph type="sldImg"/>
          </p:nvPr>
        </p:nvSpPr>
        <p:spPr>
          <a:xfrm>
            <a:off x="1150938" y="692150"/>
            <a:ext cx="4556125" cy="3416300"/>
          </a:xfrm>
          <a:ln/>
        </p:spPr>
      </p:sp>
      <p:sp>
        <p:nvSpPr>
          <p:cNvPr id="237571" name="Rectangle 3">
            <a:extLst>
              <a:ext uri="{FF2B5EF4-FFF2-40B4-BE49-F238E27FC236}">
                <a16:creationId xmlns:a16="http://schemas.microsoft.com/office/drawing/2014/main" id="{6CD25250-F681-1128-44E3-C9AB7A129EB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728C1193-E591-30BD-11E2-82CAFBDAECC3}"/>
              </a:ext>
            </a:extLst>
          </p:cNvPr>
          <p:cNvSpPr>
            <a:spLocks noGrp="1" noChangeArrowheads="1"/>
          </p:cNvSpPr>
          <p:nvPr>
            <p:ph type="sldNum" sz="quarter" idx="5"/>
          </p:nvPr>
        </p:nvSpPr>
        <p:spPr>
          <a:ln/>
        </p:spPr>
        <p:txBody>
          <a:bodyPr/>
          <a:lstStyle/>
          <a:p>
            <a:fld id="{51B2C077-8B6B-492D-97BD-F879EEFCD2BC}" type="slidenum">
              <a:rPr lang="ar-SA" altLang="en-US"/>
              <a:pPr/>
              <a:t>16</a:t>
            </a:fld>
            <a:endParaRPr lang="en-US" altLang="en-US"/>
          </a:p>
        </p:txBody>
      </p:sp>
      <p:sp>
        <p:nvSpPr>
          <p:cNvPr id="240642" name="Rectangle 2">
            <a:extLst>
              <a:ext uri="{FF2B5EF4-FFF2-40B4-BE49-F238E27FC236}">
                <a16:creationId xmlns:a16="http://schemas.microsoft.com/office/drawing/2014/main" id="{64EC3275-4106-47B4-9A63-88F13B1741A7}"/>
              </a:ext>
            </a:extLst>
          </p:cNvPr>
          <p:cNvSpPr>
            <a:spLocks noChangeArrowheads="1" noTextEdit="1"/>
          </p:cNvSpPr>
          <p:nvPr>
            <p:ph type="sldImg"/>
          </p:nvPr>
        </p:nvSpPr>
        <p:spPr>
          <a:xfrm>
            <a:off x="1150938" y="692150"/>
            <a:ext cx="4556125" cy="3416300"/>
          </a:xfrm>
          <a:ln/>
        </p:spPr>
      </p:sp>
      <p:sp>
        <p:nvSpPr>
          <p:cNvPr id="240643" name="Rectangle 3">
            <a:extLst>
              <a:ext uri="{FF2B5EF4-FFF2-40B4-BE49-F238E27FC236}">
                <a16:creationId xmlns:a16="http://schemas.microsoft.com/office/drawing/2014/main" id="{E55A6F17-DFED-C45C-0659-C18225F44EC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39B3CDB-42BE-03D6-768D-735C3A654A05}"/>
              </a:ext>
            </a:extLst>
          </p:cNvPr>
          <p:cNvSpPr>
            <a:spLocks noGrp="1" noChangeArrowheads="1"/>
          </p:cNvSpPr>
          <p:nvPr>
            <p:ph type="sldNum" sz="quarter" idx="5"/>
          </p:nvPr>
        </p:nvSpPr>
        <p:spPr>
          <a:ln/>
        </p:spPr>
        <p:txBody>
          <a:bodyPr/>
          <a:lstStyle/>
          <a:p>
            <a:fld id="{64537C95-0971-4CFD-A7AC-F082AC100528}" type="slidenum">
              <a:rPr lang="ar-SA" altLang="en-US"/>
              <a:pPr/>
              <a:t>17</a:t>
            </a:fld>
            <a:endParaRPr lang="en-US" altLang="en-US"/>
          </a:p>
        </p:txBody>
      </p:sp>
      <p:sp>
        <p:nvSpPr>
          <p:cNvPr id="242690" name="Rectangle 2">
            <a:extLst>
              <a:ext uri="{FF2B5EF4-FFF2-40B4-BE49-F238E27FC236}">
                <a16:creationId xmlns:a16="http://schemas.microsoft.com/office/drawing/2014/main" id="{5AE987B0-2869-275F-AEA3-4BB310C2BB20}"/>
              </a:ext>
            </a:extLst>
          </p:cNvPr>
          <p:cNvSpPr>
            <a:spLocks noChangeArrowheads="1" noTextEdit="1"/>
          </p:cNvSpPr>
          <p:nvPr>
            <p:ph type="sldImg"/>
          </p:nvPr>
        </p:nvSpPr>
        <p:spPr>
          <a:xfrm>
            <a:off x="1150938" y="692150"/>
            <a:ext cx="4556125" cy="3416300"/>
          </a:xfrm>
          <a:ln/>
        </p:spPr>
      </p:sp>
      <p:sp>
        <p:nvSpPr>
          <p:cNvPr id="242691" name="Rectangle 3">
            <a:extLst>
              <a:ext uri="{FF2B5EF4-FFF2-40B4-BE49-F238E27FC236}">
                <a16:creationId xmlns:a16="http://schemas.microsoft.com/office/drawing/2014/main" id="{00F67BE9-27DB-AB30-137D-675ED6204FA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B6167E5-9BF1-8B37-305C-BC13E118AB39}"/>
              </a:ext>
            </a:extLst>
          </p:cNvPr>
          <p:cNvSpPr>
            <a:spLocks noGrp="1" noChangeArrowheads="1"/>
          </p:cNvSpPr>
          <p:nvPr>
            <p:ph type="sldNum" sz="quarter" idx="5"/>
          </p:nvPr>
        </p:nvSpPr>
        <p:spPr>
          <a:ln/>
        </p:spPr>
        <p:txBody>
          <a:bodyPr/>
          <a:lstStyle/>
          <a:p>
            <a:fld id="{B21F7CA9-4CCA-4C80-9C47-B5C9B8B859B4}" type="slidenum">
              <a:rPr lang="ar-SA" altLang="en-US"/>
              <a:pPr/>
              <a:t>21</a:t>
            </a:fld>
            <a:endParaRPr lang="en-US" altLang="en-US"/>
          </a:p>
        </p:txBody>
      </p:sp>
      <p:sp>
        <p:nvSpPr>
          <p:cNvPr id="246786" name="Rectangle 2">
            <a:extLst>
              <a:ext uri="{FF2B5EF4-FFF2-40B4-BE49-F238E27FC236}">
                <a16:creationId xmlns:a16="http://schemas.microsoft.com/office/drawing/2014/main" id="{3078E7FC-4117-47E2-E13B-68CF67CDE413}"/>
              </a:ext>
            </a:extLst>
          </p:cNvPr>
          <p:cNvSpPr>
            <a:spLocks noChangeArrowheads="1" noTextEdit="1"/>
          </p:cNvSpPr>
          <p:nvPr>
            <p:ph type="sldImg"/>
          </p:nvPr>
        </p:nvSpPr>
        <p:spPr>
          <a:xfrm>
            <a:off x="1150938" y="692150"/>
            <a:ext cx="4556125" cy="3416300"/>
          </a:xfrm>
          <a:ln/>
        </p:spPr>
      </p:sp>
      <p:sp>
        <p:nvSpPr>
          <p:cNvPr id="246787" name="Rectangle 3">
            <a:extLst>
              <a:ext uri="{FF2B5EF4-FFF2-40B4-BE49-F238E27FC236}">
                <a16:creationId xmlns:a16="http://schemas.microsoft.com/office/drawing/2014/main" id="{FEAB790E-6A89-3232-AF8E-01B8A242B0F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5FCB17E-7D7E-B431-20F3-A4450C4A1838}"/>
              </a:ext>
            </a:extLst>
          </p:cNvPr>
          <p:cNvSpPr>
            <a:spLocks noGrp="1" noChangeArrowheads="1"/>
          </p:cNvSpPr>
          <p:nvPr>
            <p:ph type="sldNum" sz="quarter" idx="5"/>
          </p:nvPr>
        </p:nvSpPr>
        <p:spPr>
          <a:ln/>
        </p:spPr>
        <p:txBody>
          <a:bodyPr/>
          <a:lstStyle/>
          <a:p>
            <a:fld id="{7752BED6-5CB4-4A02-8989-19F91A51B782}" type="slidenum">
              <a:rPr lang="ar-SA" altLang="en-US"/>
              <a:pPr/>
              <a:t>22</a:t>
            </a:fld>
            <a:endParaRPr lang="en-US" altLang="en-US"/>
          </a:p>
        </p:txBody>
      </p:sp>
      <p:sp>
        <p:nvSpPr>
          <p:cNvPr id="248834" name="Rectangle 2">
            <a:extLst>
              <a:ext uri="{FF2B5EF4-FFF2-40B4-BE49-F238E27FC236}">
                <a16:creationId xmlns:a16="http://schemas.microsoft.com/office/drawing/2014/main" id="{F5865F9D-DF9C-07BC-9E18-1C43E5D50125}"/>
              </a:ext>
            </a:extLst>
          </p:cNvPr>
          <p:cNvSpPr>
            <a:spLocks noChangeArrowheads="1" noTextEdit="1"/>
          </p:cNvSpPr>
          <p:nvPr>
            <p:ph type="sldImg"/>
          </p:nvPr>
        </p:nvSpPr>
        <p:spPr>
          <a:xfrm>
            <a:off x="1150938" y="692150"/>
            <a:ext cx="4556125" cy="3416300"/>
          </a:xfrm>
          <a:ln/>
        </p:spPr>
      </p:sp>
      <p:sp>
        <p:nvSpPr>
          <p:cNvPr id="248835" name="Rectangle 3">
            <a:extLst>
              <a:ext uri="{FF2B5EF4-FFF2-40B4-BE49-F238E27FC236}">
                <a16:creationId xmlns:a16="http://schemas.microsoft.com/office/drawing/2014/main" id="{9BBA15BD-5DD6-0E90-72F1-C0862903C6B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2F88C6A-FC39-1ADC-EE73-4B626201A71F}"/>
              </a:ext>
            </a:extLst>
          </p:cNvPr>
          <p:cNvSpPr>
            <a:spLocks noGrp="1" noChangeArrowheads="1"/>
          </p:cNvSpPr>
          <p:nvPr>
            <p:ph type="sldNum" sz="quarter" idx="5"/>
          </p:nvPr>
        </p:nvSpPr>
        <p:spPr>
          <a:ln/>
        </p:spPr>
        <p:txBody>
          <a:bodyPr/>
          <a:lstStyle/>
          <a:p>
            <a:fld id="{614FFBB4-2EAE-4B3B-8E57-425491D79D76}" type="slidenum">
              <a:rPr lang="ar-SA" altLang="en-US"/>
              <a:pPr/>
              <a:t>2</a:t>
            </a:fld>
            <a:endParaRPr lang="en-US" altLang="en-US"/>
          </a:p>
        </p:txBody>
      </p:sp>
      <p:sp>
        <p:nvSpPr>
          <p:cNvPr id="228354" name="Rectangle 2">
            <a:extLst>
              <a:ext uri="{FF2B5EF4-FFF2-40B4-BE49-F238E27FC236}">
                <a16:creationId xmlns:a16="http://schemas.microsoft.com/office/drawing/2014/main" id="{38EE773A-2997-5A46-0396-310E0669F44E}"/>
              </a:ext>
            </a:extLst>
          </p:cNvPr>
          <p:cNvSpPr>
            <a:spLocks noChangeArrowheads="1" noTextEdit="1"/>
          </p:cNvSpPr>
          <p:nvPr>
            <p:ph type="sldImg"/>
          </p:nvPr>
        </p:nvSpPr>
        <p:spPr>
          <a:xfrm>
            <a:off x="1150938" y="692150"/>
            <a:ext cx="4556125" cy="3416300"/>
          </a:xfrm>
          <a:ln/>
        </p:spPr>
      </p:sp>
      <p:sp>
        <p:nvSpPr>
          <p:cNvPr id="228355" name="Rectangle 3">
            <a:extLst>
              <a:ext uri="{FF2B5EF4-FFF2-40B4-BE49-F238E27FC236}">
                <a16:creationId xmlns:a16="http://schemas.microsoft.com/office/drawing/2014/main" id="{730C4BC7-4DB2-BAB2-6449-894CEA783E1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6B4D726-49D6-4734-A79E-FFB6437875C2}"/>
              </a:ext>
            </a:extLst>
          </p:cNvPr>
          <p:cNvSpPr>
            <a:spLocks noGrp="1" noChangeArrowheads="1"/>
          </p:cNvSpPr>
          <p:nvPr>
            <p:ph type="sldNum" sz="quarter" idx="5"/>
          </p:nvPr>
        </p:nvSpPr>
        <p:spPr>
          <a:ln/>
        </p:spPr>
        <p:txBody>
          <a:bodyPr/>
          <a:lstStyle/>
          <a:p>
            <a:fld id="{1A3D0B5C-8203-4914-9083-88E051A22700}" type="slidenum">
              <a:rPr lang="ar-SA" altLang="en-US"/>
              <a:pPr/>
              <a:t>23</a:t>
            </a:fld>
            <a:endParaRPr lang="en-US" altLang="en-US"/>
          </a:p>
        </p:txBody>
      </p:sp>
      <p:sp>
        <p:nvSpPr>
          <p:cNvPr id="250882" name="Rectangle 2">
            <a:extLst>
              <a:ext uri="{FF2B5EF4-FFF2-40B4-BE49-F238E27FC236}">
                <a16:creationId xmlns:a16="http://schemas.microsoft.com/office/drawing/2014/main" id="{53F2F4DE-928B-B568-8EED-C76E5126128E}"/>
              </a:ext>
            </a:extLst>
          </p:cNvPr>
          <p:cNvSpPr>
            <a:spLocks noChangeArrowheads="1" noTextEdit="1"/>
          </p:cNvSpPr>
          <p:nvPr>
            <p:ph type="sldImg"/>
          </p:nvPr>
        </p:nvSpPr>
        <p:spPr>
          <a:xfrm>
            <a:off x="1150938" y="692150"/>
            <a:ext cx="4556125" cy="3416300"/>
          </a:xfrm>
          <a:ln/>
        </p:spPr>
      </p:sp>
      <p:sp>
        <p:nvSpPr>
          <p:cNvPr id="250883" name="Rectangle 3">
            <a:extLst>
              <a:ext uri="{FF2B5EF4-FFF2-40B4-BE49-F238E27FC236}">
                <a16:creationId xmlns:a16="http://schemas.microsoft.com/office/drawing/2014/main" id="{96BA8859-6022-230A-B3EC-6D93A61AAAD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06D4C84-234C-A261-3847-79B6CC69A201}"/>
              </a:ext>
            </a:extLst>
          </p:cNvPr>
          <p:cNvSpPr>
            <a:spLocks noGrp="1" noChangeArrowheads="1"/>
          </p:cNvSpPr>
          <p:nvPr>
            <p:ph type="sldNum" sz="quarter" idx="5"/>
          </p:nvPr>
        </p:nvSpPr>
        <p:spPr>
          <a:ln/>
        </p:spPr>
        <p:txBody>
          <a:bodyPr/>
          <a:lstStyle/>
          <a:p>
            <a:fld id="{DCF8A6CD-4065-4391-8064-2FF2504D71D5}" type="slidenum">
              <a:rPr lang="ar-SA" altLang="en-US"/>
              <a:pPr/>
              <a:t>24</a:t>
            </a:fld>
            <a:endParaRPr lang="en-US" altLang="en-US"/>
          </a:p>
        </p:txBody>
      </p:sp>
      <p:sp>
        <p:nvSpPr>
          <p:cNvPr id="252930" name="Rectangle 2">
            <a:extLst>
              <a:ext uri="{FF2B5EF4-FFF2-40B4-BE49-F238E27FC236}">
                <a16:creationId xmlns:a16="http://schemas.microsoft.com/office/drawing/2014/main" id="{8A6D964C-111D-EA0B-B7DB-75582E7A200D}"/>
              </a:ext>
            </a:extLst>
          </p:cNvPr>
          <p:cNvSpPr>
            <a:spLocks noChangeArrowheads="1" noTextEdit="1"/>
          </p:cNvSpPr>
          <p:nvPr>
            <p:ph type="sldImg"/>
          </p:nvPr>
        </p:nvSpPr>
        <p:spPr>
          <a:xfrm>
            <a:off x="1150938" y="692150"/>
            <a:ext cx="4556125" cy="3416300"/>
          </a:xfrm>
          <a:ln/>
        </p:spPr>
      </p:sp>
      <p:sp>
        <p:nvSpPr>
          <p:cNvPr id="252931" name="Rectangle 3">
            <a:extLst>
              <a:ext uri="{FF2B5EF4-FFF2-40B4-BE49-F238E27FC236}">
                <a16:creationId xmlns:a16="http://schemas.microsoft.com/office/drawing/2014/main" id="{EB122D97-8E7B-F10D-8443-CA95C8E6534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FFBD49F0-D46A-0909-1A3B-B82F124A00DD}"/>
              </a:ext>
            </a:extLst>
          </p:cNvPr>
          <p:cNvSpPr>
            <a:spLocks noGrp="1" noChangeArrowheads="1"/>
          </p:cNvSpPr>
          <p:nvPr>
            <p:ph type="sldNum" sz="quarter" idx="5"/>
          </p:nvPr>
        </p:nvSpPr>
        <p:spPr>
          <a:ln/>
        </p:spPr>
        <p:txBody>
          <a:bodyPr/>
          <a:lstStyle/>
          <a:p>
            <a:fld id="{352D397F-58E8-4861-835B-EA6A305481CF}" type="slidenum">
              <a:rPr lang="ar-SA" altLang="en-US"/>
              <a:pPr/>
              <a:t>25</a:t>
            </a:fld>
            <a:endParaRPr lang="en-US" altLang="en-US"/>
          </a:p>
        </p:txBody>
      </p:sp>
      <p:sp>
        <p:nvSpPr>
          <p:cNvPr id="254978" name="Rectangle 2">
            <a:extLst>
              <a:ext uri="{FF2B5EF4-FFF2-40B4-BE49-F238E27FC236}">
                <a16:creationId xmlns:a16="http://schemas.microsoft.com/office/drawing/2014/main" id="{57BB4414-0A7B-0D35-5288-0730EBA043B2}"/>
              </a:ext>
            </a:extLst>
          </p:cNvPr>
          <p:cNvSpPr>
            <a:spLocks noChangeArrowheads="1" noTextEdit="1"/>
          </p:cNvSpPr>
          <p:nvPr>
            <p:ph type="sldImg"/>
          </p:nvPr>
        </p:nvSpPr>
        <p:spPr>
          <a:xfrm>
            <a:off x="1150938" y="692150"/>
            <a:ext cx="4556125" cy="3416300"/>
          </a:xfrm>
          <a:ln/>
        </p:spPr>
      </p:sp>
      <p:sp>
        <p:nvSpPr>
          <p:cNvPr id="254979" name="Rectangle 3">
            <a:extLst>
              <a:ext uri="{FF2B5EF4-FFF2-40B4-BE49-F238E27FC236}">
                <a16:creationId xmlns:a16="http://schemas.microsoft.com/office/drawing/2014/main" id="{1C7E0C11-73FB-ECFE-58AB-F4F7FE959C4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05279AC-B3A9-3986-68E5-279F44E0C64F}"/>
              </a:ext>
            </a:extLst>
          </p:cNvPr>
          <p:cNvSpPr>
            <a:spLocks noGrp="1" noChangeArrowheads="1"/>
          </p:cNvSpPr>
          <p:nvPr>
            <p:ph type="sldNum" sz="quarter" idx="5"/>
          </p:nvPr>
        </p:nvSpPr>
        <p:spPr>
          <a:ln/>
        </p:spPr>
        <p:txBody>
          <a:bodyPr/>
          <a:lstStyle/>
          <a:p>
            <a:fld id="{6908B9FA-6E4C-46CE-A965-2985AEAB084C}" type="slidenum">
              <a:rPr lang="ar-SA" altLang="en-US"/>
              <a:pPr/>
              <a:t>26</a:t>
            </a:fld>
            <a:endParaRPr lang="en-US" altLang="en-US"/>
          </a:p>
        </p:txBody>
      </p:sp>
      <p:sp>
        <p:nvSpPr>
          <p:cNvPr id="334850" name="Rectangle 2">
            <a:extLst>
              <a:ext uri="{FF2B5EF4-FFF2-40B4-BE49-F238E27FC236}">
                <a16:creationId xmlns:a16="http://schemas.microsoft.com/office/drawing/2014/main" id="{F9EF475B-5BFB-53F2-448D-6A91A23811D5}"/>
              </a:ext>
            </a:extLst>
          </p:cNvPr>
          <p:cNvSpPr>
            <a:spLocks noChangeArrowheads="1" noTextEdit="1"/>
          </p:cNvSpPr>
          <p:nvPr>
            <p:ph type="sldImg"/>
          </p:nvPr>
        </p:nvSpPr>
        <p:spPr>
          <a:xfrm>
            <a:off x="1150938" y="692150"/>
            <a:ext cx="4556125" cy="3416300"/>
          </a:xfrm>
          <a:ln/>
        </p:spPr>
      </p:sp>
      <p:sp>
        <p:nvSpPr>
          <p:cNvPr id="334851" name="Rectangle 3">
            <a:extLst>
              <a:ext uri="{FF2B5EF4-FFF2-40B4-BE49-F238E27FC236}">
                <a16:creationId xmlns:a16="http://schemas.microsoft.com/office/drawing/2014/main" id="{FE6530FB-A4EE-F9CB-678F-18C84A035871}"/>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44380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170F02A-9041-E343-EDA0-5053DAF54C1F}"/>
              </a:ext>
            </a:extLst>
          </p:cNvPr>
          <p:cNvSpPr>
            <a:spLocks noGrp="1" noChangeArrowheads="1"/>
          </p:cNvSpPr>
          <p:nvPr>
            <p:ph type="sldNum" sz="quarter" idx="5"/>
          </p:nvPr>
        </p:nvSpPr>
        <p:spPr>
          <a:ln/>
        </p:spPr>
        <p:txBody>
          <a:bodyPr/>
          <a:lstStyle/>
          <a:p>
            <a:fld id="{DC06C4AD-2D28-44C9-84AA-6236CF0C68D7}" type="slidenum">
              <a:rPr lang="ar-SA" altLang="en-US"/>
              <a:pPr/>
              <a:t>28</a:t>
            </a:fld>
            <a:endParaRPr lang="en-US" altLang="en-US"/>
          </a:p>
        </p:txBody>
      </p:sp>
      <p:sp>
        <p:nvSpPr>
          <p:cNvPr id="259074" name="Rectangle 2">
            <a:extLst>
              <a:ext uri="{FF2B5EF4-FFF2-40B4-BE49-F238E27FC236}">
                <a16:creationId xmlns:a16="http://schemas.microsoft.com/office/drawing/2014/main" id="{1E546789-2D30-223E-8F91-AA772241AD55}"/>
              </a:ext>
            </a:extLst>
          </p:cNvPr>
          <p:cNvSpPr>
            <a:spLocks noChangeArrowheads="1" noTextEdit="1"/>
          </p:cNvSpPr>
          <p:nvPr>
            <p:ph type="sldImg"/>
          </p:nvPr>
        </p:nvSpPr>
        <p:spPr>
          <a:xfrm>
            <a:off x="1150938" y="692150"/>
            <a:ext cx="4556125" cy="3416300"/>
          </a:xfrm>
          <a:ln/>
        </p:spPr>
      </p:sp>
      <p:sp>
        <p:nvSpPr>
          <p:cNvPr id="259075" name="Rectangle 3">
            <a:extLst>
              <a:ext uri="{FF2B5EF4-FFF2-40B4-BE49-F238E27FC236}">
                <a16:creationId xmlns:a16="http://schemas.microsoft.com/office/drawing/2014/main" id="{F7120754-E37D-88E6-ECF5-947D5CD934F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2A30D42-8747-C47E-EBAB-2F533B0DFD93}"/>
              </a:ext>
            </a:extLst>
          </p:cNvPr>
          <p:cNvSpPr>
            <a:spLocks noGrp="1" noChangeArrowheads="1"/>
          </p:cNvSpPr>
          <p:nvPr>
            <p:ph type="sldNum" sz="quarter" idx="5"/>
          </p:nvPr>
        </p:nvSpPr>
        <p:spPr>
          <a:ln/>
        </p:spPr>
        <p:txBody>
          <a:bodyPr/>
          <a:lstStyle/>
          <a:p>
            <a:fld id="{1D022D89-690A-457D-A6E3-CAF2CA55C41E}" type="slidenum">
              <a:rPr lang="ar-SA" altLang="en-US"/>
              <a:pPr/>
              <a:t>29</a:t>
            </a:fld>
            <a:endParaRPr lang="en-US" altLang="en-US"/>
          </a:p>
        </p:txBody>
      </p:sp>
      <p:sp>
        <p:nvSpPr>
          <p:cNvPr id="271362" name="Rectangle 2">
            <a:extLst>
              <a:ext uri="{FF2B5EF4-FFF2-40B4-BE49-F238E27FC236}">
                <a16:creationId xmlns:a16="http://schemas.microsoft.com/office/drawing/2014/main" id="{9967C0A1-E447-DAC1-D513-A2FB22599DA1}"/>
              </a:ext>
            </a:extLst>
          </p:cNvPr>
          <p:cNvSpPr>
            <a:spLocks noChangeArrowheads="1" noTextEdit="1"/>
          </p:cNvSpPr>
          <p:nvPr>
            <p:ph type="sldImg"/>
          </p:nvPr>
        </p:nvSpPr>
        <p:spPr>
          <a:xfrm>
            <a:off x="1150938" y="692150"/>
            <a:ext cx="4556125" cy="3416300"/>
          </a:xfrm>
          <a:ln/>
        </p:spPr>
      </p:sp>
      <p:sp>
        <p:nvSpPr>
          <p:cNvPr id="271363" name="Rectangle 3">
            <a:extLst>
              <a:ext uri="{FF2B5EF4-FFF2-40B4-BE49-F238E27FC236}">
                <a16:creationId xmlns:a16="http://schemas.microsoft.com/office/drawing/2014/main" id="{F65738ED-5365-3C58-08C5-41C0FA0F1FB3}"/>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40503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93AC0-D59C-D947-1217-573BC094DADD}"/>
            </a:ext>
          </a:extLst>
        </p:cNvPr>
        <p:cNvGrpSpPr/>
        <p:nvPr/>
      </p:nvGrpSpPr>
      <p:grpSpPr>
        <a:xfrm>
          <a:off x="0" y="0"/>
          <a:ext cx="0" cy="0"/>
          <a:chOff x="0" y="0"/>
          <a:chExt cx="0" cy="0"/>
        </a:xfrm>
      </p:grpSpPr>
      <p:sp>
        <p:nvSpPr>
          <p:cNvPr id="5" name="Rectangle 7">
            <a:extLst>
              <a:ext uri="{FF2B5EF4-FFF2-40B4-BE49-F238E27FC236}">
                <a16:creationId xmlns:a16="http://schemas.microsoft.com/office/drawing/2014/main" id="{ECA59A07-EFCD-9DF1-5391-D746BE3B6A11}"/>
              </a:ext>
            </a:extLst>
          </p:cNvPr>
          <p:cNvSpPr>
            <a:spLocks noGrp="1" noChangeArrowheads="1"/>
          </p:cNvSpPr>
          <p:nvPr>
            <p:ph type="sldNum" sz="quarter" idx="5"/>
          </p:nvPr>
        </p:nvSpPr>
        <p:spPr>
          <a:ln/>
        </p:spPr>
        <p:txBody>
          <a:bodyPr/>
          <a:lstStyle/>
          <a:p>
            <a:fld id="{8F3A1C00-B531-437E-856D-B6D30F5BF80B}" type="slidenum">
              <a:rPr lang="ar-SA" altLang="en-US"/>
              <a:pPr/>
              <a:t>30</a:t>
            </a:fld>
            <a:endParaRPr lang="en-US" altLang="en-US"/>
          </a:p>
        </p:txBody>
      </p:sp>
      <p:sp>
        <p:nvSpPr>
          <p:cNvPr id="261122" name="Rectangle 2">
            <a:extLst>
              <a:ext uri="{FF2B5EF4-FFF2-40B4-BE49-F238E27FC236}">
                <a16:creationId xmlns:a16="http://schemas.microsoft.com/office/drawing/2014/main" id="{FA89D2ED-EDF3-5571-EC4F-FA031DFC095F}"/>
              </a:ext>
            </a:extLst>
          </p:cNvPr>
          <p:cNvSpPr>
            <a:spLocks noGrp="1" noRot="1" noChangeAspect="1" noChangeArrowheads="1" noTextEdit="1"/>
          </p:cNvSpPr>
          <p:nvPr>
            <p:ph type="sldImg"/>
          </p:nvPr>
        </p:nvSpPr>
        <p:spPr>
          <a:xfrm>
            <a:off x="1150938" y="692150"/>
            <a:ext cx="4556125" cy="3416300"/>
          </a:xfrm>
          <a:ln/>
        </p:spPr>
      </p:sp>
      <p:sp>
        <p:nvSpPr>
          <p:cNvPr id="261123" name="Rectangle 3">
            <a:extLst>
              <a:ext uri="{FF2B5EF4-FFF2-40B4-BE49-F238E27FC236}">
                <a16:creationId xmlns:a16="http://schemas.microsoft.com/office/drawing/2014/main" id="{6132600F-97C6-88DA-C4F2-1D79313B7F02}"/>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788146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BF36B24-36F4-DB74-C2C9-1A644D16F8C3}"/>
              </a:ext>
            </a:extLst>
          </p:cNvPr>
          <p:cNvSpPr>
            <a:spLocks noGrp="1" noChangeArrowheads="1"/>
          </p:cNvSpPr>
          <p:nvPr>
            <p:ph type="sldNum" sz="quarter" idx="5"/>
          </p:nvPr>
        </p:nvSpPr>
        <p:spPr>
          <a:ln/>
        </p:spPr>
        <p:txBody>
          <a:bodyPr/>
          <a:lstStyle/>
          <a:p>
            <a:fld id="{2147CBFA-A5F3-499D-A4CB-54861263FB7F}" type="slidenum">
              <a:rPr lang="ar-SA" altLang="en-US"/>
              <a:pPr/>
              <a:t>31</a:t>
            </a:fld>
            <a:endParaRPr lang="en-US" altLang="en-US"/>
          </a:p>
        </p:txBody>
      </p:sp>
      <p:sp>
        <p:nvSpPr>
          <p:cNvPr id="263170" name="Rectangle 2">
            <a:extLst>
              <a:ext uri="{FF2B5EF4-FFF2-40B4-BE49-F238E27FC236}">
                <a16:creationId xmlns:a16="http://schemas.microsoft.com/office/drawing/2014/main" id="{0CCA8835-E995-1161-8E2F-7CBEAC44CFC8}"/>
              </a:ext>
            </a:extLst>
          </p:cNvPr>
          <p:cNvSpPr>
            <a:spLocks noChangeArrowheads="1" noTextEdit="1"/>
          </p:cNvSpPr>
          <p:nvPr>
            <p:ph type="sldImg"/>
          </p:nvPr>
        </p:nvSpPr>
        <p:spPr>
          <a:xfrm>
            <a:off x="1150938" y="692150"/>
            <a:ext cx="4556125" cy="3416300"/>
          </a:xfrm>
          <a:ln/>
        </p:spPr>
      </p:sp>
      <p:sp>
        <p:nvSpPr>
          <p:cNvPr id="263171" name="Rectangle 3">
            <a:extLst>
              <a:ext uri="{FF2B5EF4-FFF2-40B4-BE49-F238E27FC236}">
                <a16:creationId xmlns:a16="http://schemas.microsoft.com/office/drawing/2014/main" id="{BE6DFA27-237A-B3F6-7F76-C14F76F0FF4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75C32-7C7C-15BE-EA2A-BCCF7CECE4F1}"/>
            </a:ext>
          </a:extLst>
        </p:cNvPr>
        <p:cNvGrpSpPr/>
        <p:nvPr/>
      </p:nvGrpSpPr>
      <p:grpSpPr>
        <a:xfrm>
          <a:off x="0" y="0"/>
          <a:ext cx="0" cy="0"/>
          <a:chOff x="0" y="0"/>
          <a:chExt cx="0" cy="0"/>
        </a:xfrm>
      </p:grpSpPr>
      <p:sp>
        <p:nvSpPr>
          <p:cNvPr id="5" name="Rectangle 7">
            <a:extLst>
              <a:ext uri="{FF2B5EF4-FFF2-40B4-BE49-F238E27FC236}">
                <a16:creationId xmlns:a16="http://schemas.microsoft.com/office/drawing/2014/main" id="{42EF9E6F-F5C3-D84A-DE4E-30B234CAAF1D}"/>
              </a:ext>
            </a:extLst>
          </p:cNvPr>
          <p:cNvSpPr>
            <a:spLocks noGrp="1" noChangeArrowheads="1"/>
          </p:cNvSpPr>
          <p:nvPr>
            <p:ph type="sldNum" sz="quarter" idx="5"/>
          </p:nvPr>
        </p:nvSpPr>
        <p:spPr>
          <a:ln/>
        </p:spPr>
        <p:txBody>
          <a:bodyPr/>
          <a:lstStyle/>
          <a:p>
            <a:fld id="{2147CBFA-A5F3-499D-A4CB-54861263FB7F}" type="slidenum">
              <a:rPr lang="ar-SA" altLang="en-US"/>
              <a:pPr/>
              <a:t>32</a:t>
            </a:fld>
            <a:endParaRPr lang="en-US" altLang="en-US"/>
          </a:p>
        </p:txBody>
      </p:sp>
      <p:sp>
        <p:nvSpPr>
          <p:cNvPr id="263170" name="Rectangle 2">
            <a:extLst>
              <a:ext uri="{FF2B5EF4-FFF2-40B4-BE49-F238E27FC236}">
                <a16:creationId xmlns:a16="http://schemas.microsoft.com/office/drawing/2014/main" id="{A4EEDF0B-7BCD-6701-FE5F-10DD325AAD40}"/>
              </a:ext>
            </a:extLst>
          </p:cNvPr>
          <p:cNvSpPr>
            <a:spLocks noGrp="1" noRot="1" noChangeAspect="1" noChangeArrowheads="1" noTextEdit="1"/>
          </p:cNvSpPr>
          <p:nvPr>
            <p:ph type="sldImg"/>
          </p:nvPr>
        </p:nvSpPr>
        <p:spPr>
          <a:xfrm>
            <a:off x="1150938" y="692150"/>
            <a:ext cx="4556125" cy="3416300"/>
          </a:xfrm>
          <a:ln/>
        </p:spPr>
      </p:sp>
      <p:sp>
        <p:nvSpPr>
          <p:cNvPr id="263171" name="Rectangle 3">
            <a:extLst>
              <a:ext uri="{FF2B5EF4-FFF2-40B4-BE49-F238E27FC236}">
                <a16:creationId xmlns:a16="http://schemas.microsoft.com/office/drawing/2014/main" id="{42D4F359-1FB4-51A9-BD95-EEAB4439C70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2224249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64335-5628-E031-31CF-02D4010EB1AF}"/>
            </a:ext>
          </a:extLst>
        </p:cNvPr>
        <p:cNvGrpSpPr/>
        <p:nvPr/>
      </p:nvGrpSpPr>
      <p:grpSpPr>
        <a:xfrm>
          <a:off x="0" y="0"/>
          <a:ext cx="0" cy="0"/>
          <a:chOff x="0" y="0"/>
          <a:chExt cx="0" cy="0"/>
        </a:xfrm>
      </p:grpSpPr>
      <p:sp>
        <p:nvSpPr>
          <p:cNvPr id="5" name="Rectangle 7">
            <a:extLst>
              <a:ext uri="{FF2B5EF4-FFF2-40B4-BE49-F238E27FC236}">
                <a16:creationId xmlns:a16="http://schemas.microsoft.com/office/drawing/2014/main" id="{9C05B573-A30A-9E65-0B8B-6E586086E160}"/>
              </a:ext>
            </a:extLst>
          </p:cNvPr>
          <p:cNvSpPr>
            <a:spLocks noGrp="1" noChangeArrowheads="1"/>
          </p:cNvSpPr>
          <p:nvPr>
            <p:ph type="sldNum" sz="quarter" idx="5"/>
          </p:nvPr>
        </p:nvSpPr>
        <p:spPr>
          <a:ln/>
        </p:spPr>
        <p:txBody>
          <a:bodyPr/>
          <a:lstStyle/>
          <a:p>
            <a:fld id="{2147CBFA-A5F3-499D-A4CB-54861263FB7F}" type="slidenum">
              <a:rPr lang="ar-SA" altLang="en-US"/>
              <a:pPr/>
              <a:t>33</a:t>
            </a:fld>
            <a:endParaRPr lang="en-US" altLang="en-US"/>
          </a:p>
        </p:txBody>
      </p:sp>
      <p:sp>
        <p:nvSpPr>
          <p:cNvPr id="263170" name="Rectangle 2">
            <a:extLst>
              <a:ext uri="{FF2B5EF4-FFF2-40B4-BE49-F238E27FC236}">
                <a16:creationId xmlns:a16="http://schemas.microsoft.com/office/drawing/2014/main" id="{8B820C80-BD45-61BB-7173-D98F5874CCEF}"/>
              </a:ext>
            </a:extLst>
          </p:cNvPr>
          <p:cNvSpPr>
            <a:spLocks noGrp="1" noRot="1" noChangeAspect="1" noChangeArrowheads="1" noTextEdit="1"/>
          </p:cNvSpPr>
          <p:nvPr>
            <p:ph type="sldImg"/>
          </p:nvPr>
        </p:nvSpPr>
        <p:spPr>
          <a:xfrm>
            <a:off x="1150938" y="692150"/>
            <a:ext cx="4556125" cy="3416300"/>
          </a:xfrm>
          <a:ln/>
        </p:spPr>
      </p:sp>
      <p:sp>
        <p:nvSpPr>
          <p:cNvPr id="263171" name="Rectangle 3">
            <a:extLst>
              <a:ext uri="{FF2B5EF4-FFF2-40B4-BE49-F238E27FC236}">
                <a16:creationId xmlns:a16="http://schemas.microsoft.com/office/drawing/2014/main" id="{1CA926F7-DF06-72DE-6B4D-FC176237C80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754993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FB32604-1BEA-15AE-10CF-4628E9FD3FBC}"/>
              </a:ext>
            </a:extLst>
          </p:cNvPr>
          <p:cNvSpPr>
            <a:spLocks noGrp="1" noChangeArrowheads="1"/>
          </p:cNvSpPr>
          <p:nvPr>
            <p:ph type="sldNum" sz="quarter" idx="5"/>
          </p:nvPr>
        </p:nvSpPr>
        <p:spPr>
          <a:ln/>
        </p:spPr>
        <p:txBody>
          <a:bodyPr/>
          <a:lstStyle/>
          <a:p>
            <a:fld id="{C20DCA98-B527-42EE-98CB-8AF6826AA919}" type="slidenum">
              <a:rPr lang="ar-SA" altLang="en-US"/>
              <a:pPr/>
              <a:t>3</a:t>
            </a:fld>
            <a:endParaRPr lang="en-US" altLang="en-US"/>
          </a:p>
        </p:txBody>
      </p:sp>
      <p:sp>
        <p:nvSpPr>
          <p:cNvPr id="346114" name="Rectangle 2">
            <a:extLst>
              <a:ext uri="{FF2B5EF4-FFF2-40B4-BE49-F238E27FC236}">
                <a16:creationId xmlns:a16="http://schemas.microsoft.com/office/drawing/2014/main" id="{A59CD39E-B480-8278-8041-0321CBC82ED8}"/>
              </a:ext>
            </a:extLst>
          </p:cNvPr>
          <p:cNvSpPr>
            <a:spLocks noChangeArrowheads="1" noTextEdit="1"/>
          </p:cNvSpPr>
          <p:nvPr>
            <p:ph type="sldImg"/>
          </p:nvPr>
        </p:nvSpPr>
        <p:spPr>
          <a:xfrm>
            <a:off x="1150938" y="692150"/>
            <a:ext cx="4556125" cy="3416300"/>
          </a:xfrm>
          <a:ln/>
        </p:spPr>
      </p:sp>
      <p:sp>
        <p:nvSpPr>
          <p:cNvPr id="346115" name="Rectangle 3">
            <a:extLst>
              <a:ext uri="{FF2B5EF4-FFF2-40B4-BE49-F238E27FC236}">
                <a16:creationId xmlns:a16="http://schemas.microsoft.com/office/drawing/2014/main" id="{A3F68CA0-6641-2BBF-7404-66EFBD50A47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91350-160F-AD1E-B100-3156A721623B}"/>
            </a:ext>
          </a:extLst>
        </p:cNvPr>
        <p:cNvGrpSpPr/>
        <p:nvPr/>
      </p:nvGrpSpPr>
      <p:grpSpPr>
        <a:xfrm>
          <a:off x="0" y="0"/>
          <a:ext cx="0" cy="0"/>
          <a:chOff x="0" y="0"/>
          <a:chExt cx="0" cy="0"/>
        </a:xfrm>
      </p:grpSpPr>
      <p:sp>
        <p:nvSpPr>
          <p:cNvPr id="5" name="Rectangle 7">
            <a:extLst>
              <a:ext uri="{FF2B5EF4-FFF2-40B4-BE49-F238E27FC236}">
                <a16:creationId xmlns:a16="http://schemas.microsoft.com/office/drawing/2014/main" id="{06055712-070A-6A9A-97E0-73518268666F}"/>
              </a:ext>
            </a:extLst>
          </p:cNvPr>
          <p:cNvSpPr>
            <a:spLocks noGrp="1" noChangeArrowheads="1"/>
          </p:cNvSpPr>
          <p:nvPr>
            <p:ph type="sldNum" sz="quarter" idx="5"/>
          </p:nvPr>
        </p:nvSpPr>
        <p:spPr>
          <a:ln/>
        </p:spPr>
        <p:txBody>
          <a:bodyPr/>
          <a:lstStyle/>
          <a:p>
            <a:fld id="{2147CBFA-A5F3-499D-A4CB-54861263FB7F}" type="slidenum">
              <a:rPr lang="ar-SA" altLang="en-US"/>
              <a:pPr/>
              <a:t>34</a:t>
            </a:fld>
            <a:endParaRPr lang="en-US" altLang="en-US"/>
          </a:p>
        </p:txBody>
      </p:sp>
      <p:sp>
        <p:nvSpPr>
          <p:cNvPr id="263170" name="Rectangle 2">
            <a:extLst>
              <a:ext uri="{FF2B5EF4-FFF2-40B4-BE49-F238E27FC236}">
                <a16:creationId xmlns:a16="http://schemas.microsoft.com/office/drawing/2014/main" id="{52150B2B-9137-A935-0C6B-3EA30B55797B}"/>
              </a:ext>
            </a:extLst>
          </p:cNvPr>
          <p:cNvSpPr>
            <a:spLocks noGrp="1" noRot="1" noChangeAspect="1" noChangeArrowheads="1" noTextEdit="1"/>
          </p:cNvSpPr>
          <p:nvPr>
            <p:ph type="sldImg"/>
          </p:nvPr>
        </p:nvSpPr>
        <p:spPr>
          <a:xfrm>
            <a:off x="1150938" y="692150"/>
            <a:ext cx="4556125" cy="3416300"/>
          </a:xfrm>
          <a:ln/>
        </p:spPr>
      </p:sp>
      <p:sp>
        <p:nvSpPr>
          <p:cNvPr id="263171" name="Rectangle 3">
            <a:extLst>
              <a:ext uri="{FF2B5EF4-FFF2-40B4-BE49-F238E27FC236}">
                <a16:creationId xmlns:a16="http://schemas.microsoft.com/office/drawing/2014/main" id="{ED8D9B04-C0B0-A20B-9A32-71138D997B0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54706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810BCFC-FEFC-C92B-40CB-6593A28D9AD9}"/>
              </a:ext>
            </a:extLst>
          </p:cNvPr>
          <p:cNvSpPr>
            <a:spLocks noGrp="1" noChangeArrowheads="1"/>
          </p:cNvSpPr>
          <p:nvPr>
            <p:ph type="sldNum" sz="quarter" idx="5"/>
          </p:nvPr>
        </p:nvSpPr>
        <p:spPr>
          <a:ln/>
        </p:spPr>
        <p:txBody>
          <a:bodyPr/>
          <a:lstStyle/>
          <a:p>
            <a:fld id="{4779DFF5-4643-48AC-A08D-31284C10DD08}" type="slidenum">
              <a:rPr lang="ar-SA" altLang="en-US"/>
              <a:pPr/>
              <a:t>35</a:t>
            </a:fld>
            <a:endParaRPr lang="en-US" altLang="en-US"/>
          </a:p>
        </p:txBody>
      </p:sp>
      <p:sp>
        <p:nvSpPr>
          <p:cNvPr id="273410" name="Rectangle 2">
            <a:extLst>
              <a:ext uri="{FF2B5EF4-FFF2-40B4-BE49-F238E27FC236}">
                <a16:creationId xmlns:a16="http://schemas.microsoft.com/office/drawing/2014/main" id="{B62EA44C-22E0-190D-F30C-BB399779E284}"/>
              </a:ext>
            </a:extLst>
          </p:cNvPr>
          <p:cNvSpPr>
            <a:spLocks noChangeArrowheads="1" noTextEdit="1"/>
          </p:cNvSpPr>
          <p:nvPr>
            <p:ph type="sldImg"/>
          </p:nvPr>
        </p:nvSpPr>
        <p:spPr>
          <a:xfrm>
            <a:off x="1150938" y="692150"/>
            <a:ext cx="4556125" cy="3416300"/>
          </a:xfrm>
          <a:ln/>
        </p:spPr>
      </p:sp>
      <p:sp>
        <p:nvSpPr>
          <p:cNvPr id="273411" name="Rectangle 3">
            <a:extLst>
              <a:ext uri="{FF2B5EF4-FFF2-40B4-BE49-F238E27FC236}">
                <a16:creationId xmlns:a16="http://schemas.microsoft.com/office/drawing/2014/main" id="{FFC4294C-04E2-B8D8-98A3-9604DA39E7F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295A09A-2081-66C9-1CDF-50197B089ED3}"/>
              </a:ext>
            </a:extLst>
          </p:cNvPr>
          <p:cNvSpPr>
            <a:spLocks noGrp="1" noChangeArrowheads="1"/>
          </p:cNvSpPr>
          <p:nvPr>
            <p:ph type="sldNum" sz="quarter" idx="5"/>
          </p:nvPr>
        </p:nvSpPr>
        <p:spPr>
          <a:ln/>
        </p:spPr>
        <p:txBody>
          <a:bodyPr/>
          <a:lstStyle/>
          <a:p>
            <a:fld id="{FC885622-5426-4FF4-88DB-B877FD3B903F}" type="slidenum">
              <a:rPr lang="ar-SA" altLang="en-US"/>
              <a:pPr/>
              <a:t>36</a:t>
            </a:fld>
            <a:endParaRPr lang="en-US" altLang="en-US"/>
          </a:p>
        </p:txBody>
      </p:sp>
      <p:sp>
        <p:nvSpPr>
          <p:cNvPr id="279554" name="Rectangle 2">
            <a:extLst>
              <a:ext uri="{FF2B5EF4-FFF2-40B4-BE49-F238E27FC236}">
                <a16:creationId xmlns:a16="http://schemas.microsoft.com/office/drawing/2014/main" id="{9FAE86BF-1089-3E5A-7749-1B55D755C20E}"/>
              </a:ext>
            </a:extLst>
          </p:cNvPr>
          <p:cNvSpPr>
            <a:spLocks noChangeArrowheads="1" noTextEdit="1"/>
          </p:cNvSpPr>
          <p:nvPr>
            <p:ph type="sldImg"/>
          </p:nvPr>
        </p:nvSpPr>
        <p:spPr>
          <a:xfrm>
            <a:off x="1150938" y="692150"/>
            <a:ext cx="4556125" cy="3416300"/>
          </a:xfrm>
          <a:ln/>
        </p:spPr>
      </p:sp>
      <p:sp>
        <p:nvSpPr>
          <p:cNvPr id="279555" name="Rectangle 3">
            <a:extLst>
              <a:ext uri="{FF2B5EF4-FFF2-40B4-BE49-F238E27FC236}">
                <a16:creationId xmlns:a16="http://schemas.microsoft.com/office/drawing/2014/main" id="{233AABF1-2965-A969-345F-76901DFD9B0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C9F83FC-926D-3B23-A3E4-2681A85C5F93}"/>
              </a:ext>
            </a:extLst>
          </p:cNvPr>
          <p:cNvSpPr>
            <a:spLocks noGrp="1" noChangeArrowheads="1"/>
          </p:cNvSpPr>
          <p:nvPr>
            <p:ph type="sldNum" sz="quarter" idx="5"/>
          </p:nvPr>
        </p:nvSpPr>
        <p:spPr>
          <a:ln/>
        </p:spPr>
        <p:txBody>
          <a:bodyPr/>
          <a:lstStyle/>
          <a:p>
            <a:fld id="{C6F837AD-977B-483A-BCDB-F8EAA5C67CB4}" type="slidenum">
              <a:rPr lang="ar-SA" altLang="en-US"/>
              <a:pPr/>
              <a:t>37</a:t>
            </a:fld>
            <a:endParaRPr lang="en-US" altLang="en-US"/>
          </a:p>
        </p:txBody>
      </p:sp>
      <p:sp>
        <p:nvSpPr>
          <p:cNvPr id="283650" name="Rectangle 2">
            <a:extLst>
              <a:ext uri="{FF2B5EF4-FFF2-40B4-BE49-F238E27FC236}">
                <a16:creationId xmlns:a16="http://schemas.microsoft.com/office/drawing/2014/main" id="{B1C4015E-CF55-1E69-D737-57EA011B79E8}"/>
              </a:ext>
            </a:extLst>
          </p:cNvPr>
          <p:cNvSpPr>
            <a:spLocks noChangeArrowheads="1" noTextEdit="1"/>
          </p:cNvSpPr>
          <p:nvPr>
            <p:ph type="sldImg"/>
          </p:nvPr>
        </p:nvSpPr>
        <p:spPr>
          <a:xfrm>
            <a:off x="1150938" y="692150"/>
            <a:ext cx="4556125" cy="3416300"/>
          </a:xfrm>
          <a:ln/>
        </p:spPr>
      </p:sp>
      <p:sp>
        <p:nvSpPr>
          <p:cNvPr id="283651" name="Rectangle 3">
            <a:extLst>
              <a:ext uri="{FF2B5EF4-FFF2-40B4-BE49-F238E27FC236}">
                <a16:creationId xmlns:a16="http://schemas.microsoft.com/office/drawing/2014/main" id="{489F996E-4528-7A3F-EE54-09CA84F87E4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DE7A355-EEEA-1CD6-CCAA-A20980D39A91}"/>
              </a:ext>
            </a:extLst>
          </p:cNvPr>
          <p:cNvSpPr>
            <a:spLocks noGrp="1" noChangeArrowheads="1"/>
          </p:cNvSpPr>
          <p:nvPr>
            <p:ph type="sldNum" sz="quarter" idx="5"/>
          </p:nvPr>
        </p:nvSpPr>
        <p:spPr>
          <a:ln/>
        </p:spPr>
        <p:txBody>
          <a:bodyPr/>
          <a:lstStyle/>
          <a:p>
            <a:fld id="{0ACF4E99-F2BB-4E91-B894-7D1A720BD181}" type="slidenum">
              <a:rPr lang="ar-SA" altLang="en-US"/>
              <a:pPr/>
              <a:t>38</a:t>
            </a:fld>
            <a:endParaRPr lang="en-US" altLang="en-US"/>
          </a:p>
        </p:txBody>
      </p:sp>
      <p:sp>
        <p:nvSpPr>
          <p:cNvPr id="285698" name="Rectangle 2">
            <a:extLst>
              <a:ext uri="{FF2B5EF4-FFF2-40B4-BE49-F238E27FC236}">
                <a16:creationId xmlns:a16="http://schemas.microsoft.com/office/drawing/2014/main" id="{6256236F-3892-A23C-41F9-DA94719C0A02}"/>
              </a:ext>
            </a:extLst>
          </p:cNvPr>
          <p:cNvSpPr>
            <a:spLocks noChangeArrowheads="1" noTextEdit="1"/>
          </p:cNvSpPr>
          <p:nvPr>
            <p:ph type="sldImg"/>
          </p:nvPr>
        </p:nvSpPr>
        <p:spPr>
          <a:xfrm>
            <a:off x="1150938" y="692150"/>
            <a:ext cx="4556125" cy="3416300"/>
          </a:xfrm>
          <a:ln/>
        </p:spPr>
      </p:sp>
      <p:sp>
        <p:nvSpPr>
          <p:cNvPr id="285699" name="Rectangle 3">
            <a:extLst>
              <a:ext uri="{FF2B5EF4-FFF2-40B4-BE49-F238E27FC236}">
                <a16:creationId xmlns:a16="http://schemas.microsoft.com/office/drawing/2014/main" id="{2D43D7E2-989D-D4B0-7B35-5CDB84B88A0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05B6B21-BDC7-4F5D-AFDC-20AA2D094C2B}"/>
              </a:ext>
            </a:extLst>
          </p:cNvPr>
          <p:cNvSpPr>
            <a:spLocks noGrp="1" noChangeArrowheads="1"/>
          </p:cNvSpPr>
          <p:nvPr>
            <p:ph type="sldNum" sz="quarter" idx="5"/>
          </p:nvPr>
        </p:nvSpPr>
        <p:spPr>
          <a:ln/>
        </p:spPr>
        <p:txBody>
          <a:bodyPr/>
          <a:lstStyle/>
          <a:p>
            <a:fld id="{D3BEA3CD-18E3-486D-B540-9605BB05E5B5}" type="slidenum">
              <a:rPr lang="ar-SA" altLang="en-US"/>
              <a:pPr/>
              <a:t>39</a:t>
            </a:fld>
            <a:endParaRPr lang="en-US" altLang="en-US"/>
          </a:p>
        </p:txBody>
      </p:sp>
      <p:sp>
        <p:nvSpPr>
          <p:cNvPr id="289794" name="Rectangle 2">
            <a:extLst>
              <a:ext uri="{FF2B5EF4-FFF2-40B4-BE49-F238E27FC236}">
                <a16:creationId xmlns:a16="http://schemas.microsoft.com/office/drawing/2014/main" id="{8F602622-1D09-F92A-57B9-01794A6E3E7E}"/>
              </a:ext>
            </a:extLst>
          </p:cNvPr>
          <p:cNvSpPr>
            <a:spLocks noChangeArrowheads="1" noTextEdit="1"/>
          </p:cNvSpPr>
          <p:nvPr>
            <p:ph type="sldImg"/>
          </p:nvPr>
        </p:nvSpPr>
        <p:spPr>
          <a:xfrm>
            <a:off x="1150938" y="692150"/>
            <a:ext cx="4556125" cy="3416300"/>
          </a:xfrm>
          <a:ln/>
        </p:spPr>
      </p:sp>
      <p:sp>
        <p:nvSpPr>
          <p:cNvPr id="289795" name="Rectangle 3">
            <a:extLst>
              <a:ext uri="{FF2B5EF4-FFF2-40B4-BE49-F238E27FC236}">
                <a16:creationId xmlns:a16="http://schemas.microsoft.com/office/drawing/2014/main" id="{8C940413-8C67-E6DE-E8D3-838044C4398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0B6B6B3-0D6B-18CA-AE37-B1D7B82202AA}"/>
              </a:ext>
            </a:extLst>
          </p:cNvPr>
          <p:cNvSpPr>
            <a:spLocks noGrp="1" noChangeArrowheads="1"/>
          </p:cNvSpPr>
          <p:nvPr>
            <p:ph type="sldNum" sz="quarter" idx="5"/>
          </p:nvPr>
        </p:nvSpPr>
        <p:spPr>
          <a:ln/>
        </p:spPr>
        <p:txBody>
          <a:bodyPr/>
          <a:lstStyle/>
          <a:p>
            <a:fld id="{EB8029DE-5F36-41C4-BE95-402CA2F8D522}" type="slidenum">
              <a:rPr lang="ar-SA" altLang="en-US"/>
              <a:pPr/>
              <a:t>40</a:t>
            </a:fld>
            <a:endParaRPr lang="en-US" altLang="en-US"/>
          </a:p>
        </p:txBody>
      </p:sp>
      <p:sp>
        <p:nvSpPr>
          <p:cNvPr id="291842" name="Rectangle 2">
            <a:extLst>
              <a:ext uri="{FF2B5EF4-FFF2-40B4-BE49-F238E27FC236}">
                <a16:creationId xmlns:a16="http://schemas.microsoft.com/office/drawing/2014/main" id="{74868A3A-E8FA-DFB5-9B3A-14129AF7EA59}"/>
              </a:ext>
            </a:extLst>
          </p:cNvPr>
          <p:cNvSpPr>
            <a:spLocks noChangeArrowheads="1" noTextEdit="1"/>
          </p:cNvSpPr>
          <p:nvPr>
            <p:ph type="sldImg"/>
          </p:nvPr>
        </p:nvSpPr>
        <p:spPr>
          <a:xfrm>
            <a:off x="1150938" y="692150"/>
            <a:ext cx="4556125" cy="3416300"/>
          </a:xfrm>
          <a:ln/>
        </p:spPr>
      </p:sp>
      <p:sp>
        <p:nvSpPr>
          <p:cNvPr id="291843" name="Rectangle 3">
            <a:extLst>
              <a:ext uri="{FF2B5EF4-FFF2-40B4-BE49-F238E27FC236}">
                <a16:creationId xmlns:a16="http://schemas.microsoft.com/office/drawing/2014/main" id="{09BBEA39-2BD2-68A0-42D2-2406C698050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5BA71EF-C37D-5E2F-60E1-C6D4FBD4578E}"/>
              </a:ext>
            </a:extLst>
          </p:cNvPr>
          <p:cNvSpPr>
            <a:spLocks noGrp="1" noChangeArrowheads="1"/>
          </p:cNvSpPr>
          <p:nvPr>
            <p:ph type="sldNum" sz="quarter" idx="5"/>
          </p:nvPr>
        </p:nvSpPr>
        <p:spPr>
          <a:ln/>
        </p:spPr>
        <p:txBody>
          <a:bodyPr/>
          <a:lstStyle/>
          <a:p>
            <a:fld id="{E0CBCE24-50A3-45D9-95FA-AAAD043049D5}" type="slidenum">
              <a:rPr lang="ar-SA" altLang="en-US"/>
              <a:pPr/>
              <a:t>41</a:t>
            </a:fld>
            <a:endParaRPr lang="en-US" altLang="en-US"/>
          </a:p>
        </p:txBody>
      </p:sp>
      <p:sp>
        <p:nvSpPr>
          <p:cNvPr id="287746" name="Rectangle 2">
            <a:extLst>
              <a:ext uri="{FF2B5EF4-FFF2-40B4-BE49-F238E27FC236}">
                <a16:creationId xmlns:a16="http://schemas.microsoft.com/office/drawing/2014/main" id="{8001886E-0D5F-99BB-0C82-29F8E6BCC0DE}"/>
              </a:ext>
            </a:extLst>
          </p:cNvPr>
          <p:cNvSpPr>
            <a:spLocks noChangeArrowheads="1" noTextEdit="1"/>
          </p:cNvSpPr>
          <p:nvPr>
            <p:ph type="sldImg"/>
          </p:nvPr>
        </p:nvSpPr>
        <p:spPr>
          <a:xfrm>
            <a:off x="1150938" y="692150"/>
            <a:ext cx="4556125" cy="3416300"/>
          </a:xfrm>
          <a:ln/>
        </p:spPr>
      </p:sp>
      <p:sp>
        <p:nvSpPr>
          <p:cNvPr id="287747" name="Rectangle 3">
            <a:extLst>
              <a:ext uri="{FF2B5EF4-FFF2-40B4-BE49-F238E27FC236}">
                <a16:creationId xmlns:a16="http://schemas.microsoft.com/office/drawing/2014/main" id="{25C19B12-5C74-4C8A-FC17-6A0CBAAC822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EB57A2F-B189-E42B-31DD-0EAB1D1A0272}"/>
              </a:ext>
            </a:extLst>
          </p:cNvPr>
          <p:cNvSpPr>
            <a:spLocks noGrp="1" noChangeArrowheads="1"/>
          </p:cNvSpPr>
          <p:nvPr>
            <p:ph type="sldNum" sz="quarter" idx="5"/>
          </p:nvPr>
        </p:nvSpPr>
        <p:spPr>
          <a:ln/>
        </p:spPr>
        <p:txBody>
          <a:bodyPr/>
          <a:lstStyle/>
          <a:p>
            <a:fld id="{36B179CD-938E-4818-99FD-9671490F4C70}" type="slidenum">
              <a:rPr lang="ar-SA" altLang="en-US"/>
              <a:pPr/>
              <a:t>42</a:t>
            </a:fld>
            <a:endParaRPr lang="en-US" altLang="en-US"/>
          </a:p>
        </p:txBody>
      </p:sp>
      <p:sp>
        <p:nvSpPr>
          <p:cNvPr id="297986" name="Rectangle 2">
            <a:extLst>
              <a:ext uri="{FF2B5EF4-FFF2-40B4-BE49-F238E27FC236}">
                <a16:creationId xmlns:a16="http://schemas.microsoft.com/office/drawing/2014/main" id="{0A187671-5534-BB92-6F79-765FAB0584D2}"/>
              </a:ext>
            </a:extLst>
          </p:cNvPr>
          <p:cNvSpPr>
            <a:spLocks noChangeArrowheads="1" noTextEdit="1"/>
          </p:cNvSpPr>
          <p:nvPr>
            <p:ph type="sldImg"/>
          </p:nvPr>
        </p:nvSpPr>
        <p:spPr>
          <a:xfrm>
            <a:off x="1150938" y="692150"/>
            <a:ext cx="4556125" cy="3416300"/>
          </a:xfrm>
          <a:ln/>
        </p:spPr>
      </p:sp>
      <p:sp>
        <p:nvSpPr>
          <p:cNvPr id="297987" name="Rectangle 3">
            <a:extLst>
              <a:ext uri="{FF2B5EF4-FFF2-40B4-BE49-F238E27FC236}">
                <a16:creationId xmlns:a16="http://schemas.microsoft.com/office/drawing/2014/main" id="{CCD6B58B-67B5-DC27-5832-D68F06F073F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B25FCDD-0D26-2146-ECDD-23E78FA620BF}"/>
              </a:ext>
            </a:extLst>
          </p:cNvPr>
          <p:cNvSpPr>
            <a:spLocks noGrp="1" noChangeArrowheads="1"/>
          </p:cNvSpPr>
          <p:nvPr>
            <p:ph type="sldNum" sz="quarter" idx="5"/>
          </p:nvPr>
        </p:nvSpPr>
        <p:spPr>
          <a:ln/>
        </p:spPr>
        <p:txBody>
          <a:bodyPr/>
          <a:lstStyle/>
          <a:p>
            <a:fld id="{BD658F9C-6F15-4570-91E7-3D9D1D8D32C3}" type="slidenum">
              <a:rPr lang="ar-SA" altLang="en-US"/>
              <a:pPr/>
              <a:t>43</a:t>
            </a:fld>
            <a:endParaRPr lang="en-US" altLang="en-US"/>
          </a:p>
        </p:txBody>
      </p:sp>
      <p:sp>
        <p:nvSpPr>
          <p:cNvPr id="302082" name="Rectangle 2">
            <a:extLst>
              <a:ext uri="{FF2B5EF4-FFF2-40B4-BE49-F238E27FC236}">
                <a16:creationId xmlns:a16="http://schemas.microsoft.com/office/drawing/2014/main" id="{1884570B-E3A8-5C3F-2B7C-E428F23827BF}"/>
              </a:ext>
            </a:extLst>
          </p:cNvPr>
          <p:cNvSpPr>
            <a:spLocks noChangeArrowheads="1" noTextEdit="1"/>
          </p:cNvSpPr>
          <p:nvPr>
            <p:ph type="sldImg"/>
          </p:nvPr>
        </p:nvSpPr>
        <p:spPr>
          <a:xfrm>
            <a:off x="1150938" y="692150"/>
            <a:ext cx="4556125" cy="3416300"/>
          </a:xfrm>
          <a:ln/>
        </p:spPr>
      </p:sp>
      <p:sp>
        <p:nvSpPr>
          <p:cNvPr id="302083" name="Rectangle 3">
            <a:extLst>
              <a:ext uri="{FF2B5EF4-FFF2-40B4-BE49-F238E27FC236}">
                <a16:creationId xmlns:a16="http://schemas.microsoft.com/office/drawing/2014/main" id="{6AF81F80-A262-BC08-7DE7-7EBBD689E4F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BD3A000-CBD8-7E2C-7885-65A000B175C2}"/>
              </a:ext>
            </a:extLst>
          </p:cNvPr>
          <p:cNvSpPr>
            <a:spLocks noGrp="1" noChangeArrowheads="1"/>
          </p:cNvSpPr>
          <p:nvPr>
            <p:ph type="sldNum" sz="quarter" idx="5"/>
          </p:nvPr>
        </p:nvSpPr>
        <p:spPr>
          <a:ln/>
        </p:spPr>
        <p:txBody>
          <a:bodyPr/>
          <a:lstStyle/>
          <a:p>
            <a:fld id="{0038F86F-278D-4146-B891-A3B07282E46C}" type="slidenum">
              <a:rPr lang="ar-SA" altLang="en-US"/>
              <a:pPr/>
              <a:t>4</a:t>
            </a:fld>
            <a:endParaRPr lang="en-US" altLang="en-US"/>
          </a:p>
        </p:txBody>
      </p:sp>
      <p:sp>
        <p:nvSpPr>
          <p:cNvPr id="347138" name="Rectangle 2">
            <a:extLst>
              <a:ext uri="{FF2B5EF4-FFF2-40B4-BE49-F238E27FC236}">
                <a16:creationId xmlns:a16="http://schemas.microsoft.com/office/drawing/2014/main" id="{AE60FE32-327B-7A8B-0AF4-4C71698ED297}"/>
              </a:ext>
            </a:extLst>
          </p:cNvPr>
          <p:cNvSpPr>
            <a:spLocks noChangeArrowheads="1" noTextEdit="1"/>
          </p:cNvSpPr>
          <p:nvPr>
            <p:ph type="sldImg"/>
          </p:nvPr>
        </p:nvSpPr>
        <p:spPr>
          <a:xfrm>
            <a:off x="1150938" y="692150"/>
            <a:ext cx="4556125" cy="3416300"/>
          </a:xfrm>
          <a:ln/>
        </p:spPr>
      </p:sp>
      <p:sp>
        <p:nvSpPr>
          <p:cNvPr id="347139" name="Rectangle 3">
            <a:extLst>
              <a:ext uri="{FF2B5EF4-FFF2-40B4-BE49-F238E27FC236}">
                <a16:creationId xmlns:a16="http://schemas.microsoft.com/office/drawing/2014/main" id="{2AE41C10-AB48-0D57-A040-451538BFF84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4BE49E4-74A4-ECC8-131D-6D26134DCE98}"/>
              </a:ext>
            </a:extLst>
          </p:cNvPr>
          <p:cNvSpPr>
            <a:spLocks noGrp="1" noChangeArrowheads="1"/>
          </p:cNvSpPr>
          <p:nvPr>
            <p:ph type="sldNum" sz="quarter" idx="5"/>
          </p:nvPr>
        </p:nvSpPr>
        <p:spPr>
          <a:ln/>
        </p:spPr>
        <p:txBody>
          <a:bodyPr/>
          <a:lstStyle/>
          <a:p>
            <a:fld id="{8E3C2C7D-A2DC-424F-B63A-5B8882150B38}" type="slidenum">
              <a:rPr lang="ar-SA" altLang="en-US"/>
              <a:pPr/>
              <a:t>45</a:t>
            </a:fld>
            <a:endParaRPr lang="en-US" altLang="en-US"/>
          </a:p>
        </p:txBody>
      </p:sp>
      <p:sp>
        <p:nvSpPr>
          <p:cNvPr id="300034" name="Rectangle 2">
            <a:extLst>
              <a:ext uri="{FF2B5EF4-FFF2-40B4-BE49-F238E27FC236}">
                <a16:creationId xmlns:a16="http://schemas.microsoft.com/office/drawing/2014/main" id="{2A1C3FAD-9E2B-49CF-E99D-4E35441F6F78}"/>
              </a:ext>
            </a:extLst>
          </p:cNvPr>
          <p:cNvSpPr>
            <a:spLocks noChangeArrowheads="1" noTextEdit="1"/>
          </p:cNvSpPr>
          <p:nvPr>
            <p:ph type="sldImg"/>
          </p:nvPr>
        </p:nvSpPr>
        <p:spPr>
          <a:xfrm>
            <a:off x="1150938" y="692150"/>
            <a:ext cx="4556125" cy="3416300"/>
          </a:xfrm>
          <a:ln/>
        </p:spPr>
      </p:sp>
      <p:sp>
        <p:nvSpPr>
          <p:cNvPr id="300035" name="Rectangle 3">
            <a:extLst>
              <a:ext uri="{FF2B5EF4-FFF2-40B4-BE49-F238E27FC236}">
                <a16:creationId xmlns:a16="http://schemas.microsoft.com/office/drawing/2014/main" id="{B493DFEE-FC87-969B-7148-C3A8A30CD30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457EFC4-5311-8F3E-0A33-8C6F271C33E7}"/>
              </a:ext>
            </a:extLst>
          </p:cNvPr>
          <p:cNvSpPr>
            <a:spLocks noGrp="1" noChangeArrowheads="1"/>
          </p:cNvSpPr>
          <p:nvPr>
            <p:ph type="sldNum" sz="quarter" idx="5"/>
          </p:nvPr>
        </p:nvSpPr>
        <p:spPr>
          <a:ln/>
        </p:spPr>
        <p:txBody>
          <a:bodyPr/>
          <a:lstStyle/>
          <a:p>
            <a:fld id="{436F2D3B-8E4A-4799-ABA3-89F441F66D0B}" type="slidenum">
              <a:rPr lang="ar-SA" altLang="en-US"/>
              <a:pPr/>
              <a:t>46</a:t>
            </a:fld>
            <a:endParaRPr lang="en-US" altLang="en-US"/>
          </a:p>
        </p:txBody>
      </p:sp>
      <p:sp>
        <p:nvSpPr>
          <p:cNvPr id="308226" name="Rectangle 2">
            <a:extLst>
              <a:ext uri="{FF2B5EF4-FFF2-40B4-BE49-F238E27FC236}">
                <a16:creationId xmlns:a16="http://schemas.microsoft.com/office/drawing/2014/main" id="{8EE82CBC-5E54-39A6-44E9-2ABE9AEF5554}"/>
              </a:ext>
            </a:extLst>
          </p:cNvPr>
          <p:cNvSpPr>
            <a:spLocks noChangeArrowheads="1" noTextEdit="1"/>
          </p:cNvSpPr>
          <p:nvPr>
            <p:ph type="sldImg"/>
          </p:nvPr>
        </p:nvSpPr>
        <p:spPr>
          <a:xfrm>
            <a:off x="1150938" y="692150"/>
            <a:ext cx="4556125" cy="3416300"/>
          </a:xfrm>
          <a:ln/>
        </p:spPr>
      </p:sp>
      <p:sp>
        <p:nvSpPr>
          <p:cNvPr id="308227" name="Rectangle 3">
            <a:extLst>
              <a:ext uri="{FF2B5EF4-FFF2-40B4-BE49-F238E27FC236}">
                <a16:creationId xmlns:a16="http://schemas.microsoft.com/office/drawing/2014/main" id="{C7457C4C-2335-92E9-4F9A-A5ACE39790E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6D94E2B-7FAF-A110-F40E-D9BAB93A3EB3}"/>
              </a:ext>
            </a:extLst>
          </p:cNvPr>
          <p:cNvSpPr>
            <a:spLocks noGrp="1" noChangeArrowheads="1"/>
          </p:cNvSpPr>
          <p:nvPr>
            <p:ph type="sldNum" sz="quarter" idx="5"/>
          </p:nvPr>
        </p:nvSpPr>
        <p:spPr>
          <a:ln/>
        </p:spPr>
        <p:txBody>
          <a:bodyPr/>
          <a:lstStyle/>
          <a:p>
            <a:fld id="{3D404221-34C8-45A4-9005-A0EB1351114B}" type="slidenum">
              <a:rPr lang="ar-SA" altLang="en-US"/>
              <a:pPr/>
              <a:t>47</a:t>
            </a:fld>
            <a:endParaRPr lang="en-US" altLang="en-US"/>
          </a:p>
        </p:txBody>
      </p:sp>
      <p:sp>
        <p:nvSpPr>
          <p:cNvPr id="310274" name="Rectangle 2">
            <a:extLst>
              <a:ext uri="{FF2B5EF4-FFF2-40B4-BE49-F238E27FC236}">
                <a16:creationId xmlns:a16="http://schemas.microsoft.com/office/drawing/2014/main" id="{3FE5C71A-9B01-2182-E61A-56A1ACF357C3}"/>
              </a:ext>
            </a:extLst>
          </p:cNvPr>
          <p:cNvSpPr>
            <a:spLocks noChangeArrowheads="1" noTextEdit="1"/>
          </p:cNvSpPr>
          <p:nvPr>
            <p:ph type="sldImg"/>
          </p:nvPr>
        </p:nvSpPr>
        <p:spPr>
          <a:xfrm>
            <a:off x="1150938" y="692150"/>
            <a:ext cx="4556125" cy="3416300"/>
          </a:xfrm>
          <a:ln/>
        </p:spPr>
      </p:sp>
      <p:sp>
        <p:nvSpPr>
          <p:cNvPr id="310275" name="Rectangle 3">
            <a:extLst>
              <a:ext uri="{FF2B5EF4-FFF2-40B4-BE49-F238E27FC236}">
                <a16:creationId xmlns:a16="http://schemas.microsoft.com/office/drawing/2014/main" id="{7D59B485-53E0-3ACC-54CF-3C4788E6F30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2732607-4C23-37E9-4577-23C34A4FAEAF}"/>
              </a:ext>
            </a:extLst>
          </p:cNvPr>
          <p:cNvSpPr>
            <a:spLocks noGrp="1" noChangeArrowheads="1"/>
          </p:cNvSpPr>
          <p:nvPr>
            <p:ph type="sldNum" sz="quarter" idx="5"/>
          </p:nvPr>
        </p:nvSpPr>
        <p:spPr>
          <a:ln/>
        </p:spPr>
        <p:txBody>
          <a:bodyPr/>
          <a:lstStyle/>
          <a:p>
            <a:fld id="{0F1EA789-BDD9-44DC-B130-EA06A2C5D469}" type="slidenum">
              <a:rPr lang="ar-SA" altLang="en-US"/>
              <a:pPr/>
              <a:t>48</a:t>
            </a:fld>
            <a:endParaRPr lang="en-US" altLang="en-US"/>
          </a:p>
        </p:txBody>
      </p:sp>
      <p:sp>
        <p:nvSpPr>
          <p:cNvPr id="312322" name="Rectangle 2">
            <a:extLst>
              <a:ext uri="{FF2B5EF4-FFF2-40B4-BE49-F238E27FC236}">
                <a16:creationId xmlns:a16="http://schemas.microsoft.com/office/drawing/2014/main" id="{7C95D4F2-99CC-E53D-8310-1CE855C298BA}"/>
              </a:ext>
            </a:extLst>
          </p:cNvPr>
          <p:cNvSpPr>
            <a:spLocks noChangeArrowheads="1" noTextEdit="1"/>
          </p:cNvSpPr>
          <p:nvPr>
            <p:ph type="sldImg"/>
          </p:nvPr>
        </p:nvSpPr>
        <p:spPr>
          <a:xfrm>
            <a:off x="1150938" y="692150"/>
            <a:ext cx="4556125" cy="3416300"/>
          </a:xfrm>
          <a:ln/>
        </p:spPr>
      </p:sp>
      <p:sp>
        <p:nvSpPr>
          <p:cNvPr id="312323" name="Rectangle 3">
            <a:extLst>
              <a:ext uri="{FF2B5EF4-FFF2-40B4-BE49-F238E27FC236}">
                <a16:creationId xmlns:a16="http://schemas.microsoft.com/office/drawing/2014/main" id="{66FD7BEC-E09B-D114-9AD9-68210AADBAD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D4F8376-E794-A0D5-E05A-300ECC1F02E6}"/>
              </a:ext>
            </a:extLst>
          </p:cNvPr>
          <p:cNvSpPr>
            <a:spLocks noGrp="1" noChangeArrowheads="1"/>
          </p:cNvSpPr>
          <p:nvPr>
            <p:ph type="sldNum" sz="quarter" idx="5"/>
          </p:nvPr>
        </p:nvSpPr>
        <p:spPr>
          <a:ln/>
        </p:spPr>
        <p:txBody>
          <a:bodyPr/>
          <a:lstStyle/>
          <a:p>
            <a:fld id="{5643FE83-C0E2-4E00-BB66-03E8B3901615}" type="slidenum">
              <a:rPr lang="ar-SA" altLang="en-US"/>
              <a:pPr/>
              <a:t>49</a:t>
            </a:fld>
            <a:endParaRPr lang="en-US" altLang="en-US"/>
          </a:p>
        </p:txBody>
      </p:sp>
      <p:sp>
        <p:nvSpPr>
          <p:cNvPr id="314370" name="Rectangle 2">
            <a:extLst>
              <a:ext uri="{FF2B5EF4-FFF2-40B4-BE49-F238E27FC236}">
                <a16:creationId xmlns:a16="http://schemas.microsoft.com/office/drawing/2014/main" id="{EFE72BD3-BA17-BD9C-5EFD-EA605A366072}"/>
              </a:ext>
            </a:extLst>
          </p:cNvPr>
          <p:cNvSpPr>
            <a:spLocks noChangeArrowheads="1" noTextEdit="1"/>
          </p:cNvSpPr>
          <p:nvPr>
            <p:ph type="sldImg"/>
          </p:nvPr>
        </p:nvSpPr>
        <p:spPr>
          <a:xfrm>
            <a:off x="1150938" y="692150"/>
            <a:ext cx="4556125" cy="3416300"/>
          </a:xfrm>
          <a:ln/>
        </p:spPr>
      </p:sp>
      <p:sp>
        <p:nvSpPr>
          <p:cNvPr id="314371" name="Rectangle 3">
            <a:extLst>
              <a:ext uri="{FF2B5EF4-FFF2-40B4-BE49-F238E27FC236}">
                <a16:creationId xmlns:a16="http://schemas.microsoft.com/office/drawing/2014/main" id="{D045FB16-FB3A-0288-ED92-297A89E41DB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D90DBFD-66E1-B841-795A-0246D2CFD352}"/>
              </a:ext>
            </a:extLst>
          </p:cNvPr>
          <p:cNvSpPr>
            <a:spLocks noGrp="1" noChangeArrowheads="1"/>
          </p:cNvSpPr>
          <p:nvPr>
            <p:ph type="sldNum" sz="quarter" idx="5"/>
          </p:nvPr>
        </p:nvSpPr>
        <p:spPr>
          <a:ln/>
        </p:spPr>
        <p:txBody>
          <a:bodyPr/>
          <a:lstStyle/>
          <a:p>
            <a:fld id="{21D1FE29-7535-49D1-8A01-06C62E9485BB}" type="slidenum">
              <a:rPr lang="ar-SA" altLang="en-US"/>
              <a:pPr/>
              <a:t>50</a:t>
            </a:fld>
            <a:endParaRPr lang="en-US" altLang="en-US"/>
          </a:p>
        </p:txBody>
      </p:sp>
      <p:sp>
        <p:nvSpPr>
          <p:cNvPr id="316418" name="Rectangle 2">
            <a:extLst>
              <a:ext uri="{FF2B5EF4-FFF2-40B4-BE49-F238E27FC236}">
                <a16:creationId xmlns:a16="http://schemas.microsoft.com/office/drawing/2014/main" id="{562687BE-9059-7878-FCA7-2EADAEDAAD6C}"/>
              </a:ext>
            </a:extLst>
          </p:cNvPr>
          <p:cNvSpPr>
            <a:spLocks noChangeArrowheads="1" noTextEdit="1"/>
          </p:cNvSpPr>
          <p:nvPr>
            <p:ph type="sldImg"/>
          </p:nvPr>
        </p:nvSpPr>
        <p:spPr>
          <a:xfrm>
            <a:off x="1150938" y="692150"/>
            <a:ext cx="4556125" cy="3416300"/>
          </a:xfrm>
          <a:ln/>
        </p:spPr>
      </p:sp>
      <p:sp>
        <p:nvSpPr>
          <p:cNvPr id="316419" name="Rectangle 3">
            <a:extLst>
              <a:ext uri="{FF2B5EF4-FFF2-40B4-BE49-F238E27FC236}">
                <a16:creationId xmlns:a16="http://schemas.microsoft.com/office/drawing/2014/main" id="{E36EFC49-323F-9193-A1D5-9F96506CE68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F1CCE94-58E6-0A29-D9BF-E5CBB025E67E}"/>
              </a:ext>
            </a:extLst>
          </p:cNvPr>
          <p:cNvSpPr>
            <a:spLocks noGrp="1" noChangeArrowheads="1"/>
          </p:cNvSpPr>
          <p:nvPr>
            <p:ph type="sldNum" sz="quarter" idx="5"/>
          </p:nvPr>
        </p:nvSpPr>
        <p:spPr>
          <a:ln/>
        </p:spPr>
        <p:txBody>
          <a:bodyPr/>
          <a:lstStyle/>
          <a:p>
            <a:fld id="{2FD8A911-2BAB-4C0E-8953-B0BCF9581A68}" type="slidenum">
              <a:rPr lang="ar-SA" altLang="en-US"/>
              <a:pPr/>
              <a:t>51</a:t>
            </a:fld>
            <a:endParaRPr lang="en-US" altLang="en-US"/>
          </a:p>
        </p:txBody>
      </p:sp>
      <p:sp>
        <p:nvSpPr>
          <p:cNvPr id="318466" name="Rectangle 2">
            <a:extLst>
              <a:ext uri="{FF2B5EF4-FFF2-40B4-BE49-F238E27FC236}">
                <a16:creationId xmlns:a16="http://schemas.microsoft.com/office/drawing/2014/main" id="{560D6C1E-40DE-6FA6-7166-2ED98FCC9444}"/>
              </a:ext>
            </a:extLst>
          </p:cNvPr>
          <p:cNvSpPr>
            <a:spLocks noChangeArrowheads="1" noTextEdit="1"/>
          </p:cNvSpPr>
          <p:nvPr>
            <p:ph type="sldImg"/>
          </p:nvPr>
        </p:nvSpPr>
        <p:spPr>
          <a:xfrm>
            <a:off x="1150938" y="692150"/>
            <a:ext cx="4556125" cy="3416300"/>
          </a:xfrm>
          <a:ln/>
        </p:spPr>
      </p:sp>
      <p:sp>
        <p:nvSpPr>
          <p:cNvPr id="318467" name="Rectangle 3">
            <a:extLst>
              <a:ext uri="{FF2B5EF4-FFF2-40B4-BE49-F238E27FC236}">
                <a16:creationId xmlns:a16="http://schemas.microsoft.com/office/drawing/2014/main" id="{054E5BAA-E292-87B0-F82E-076753BABA7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727FF19F-AD8D-7E30-7670-3C4085D60170}"/>
              </a:ext>
            </a:extLst>
          </p:cNvPr>
          <p:cNvSpPr>
            <a:spLocks noGrp="1" noChangeArrowheads="1"/>
          </p:cNvSpPr>
          <p:nvPr>
            <p:ph type="sldNum" sz="quarter" idx="5"/>
          </p:nvPr>
        </p:nvSpPr>
        <p:spPr>
          <a:ln/>
        </p:spPr>
        <p:txBody>
          <a:bodyPr/>
          <a:lstStyle/>
          <a:p>
            <a:fld id="{8A6B94CC-8582-4A8A-9031-4C8A82E3ED98}" type="slidenum">
              <a:rPr lang="ar-SA" altLang="en-US"/>
              <a:pPr/>
              <a:t>52</a:t>
            </a:fld>
            <a:endParaRPr lang="en-US" altLang="en-US"/>
          </a:p>
        </p:txBody>
      </p:sp>
      <p:sp>
        <p:nvSpPr>
          <p:cNvPr id="320514" name="Rectangle 2">
            <a:extLst>
              <a:ext uri="{FF2B5EF4-FFF2-40B4-BE49-F238E27FC236}">
                <a16:creationId xmlns:a16="http://schemas.microsoft.com/office/drawing/2014/main" id="{96B32A74-FCBA-5476-FDAD-918DEAC72643}"/>
              </a:ext>
            </a:extLst>
          </p:cNvPr>
          <p:cNvSpPr>
            <a:spLocks noChangeArrowheads="1" noTextEdit="1"/>
          </p:cNvSpPr>
          <p:nvPr>
            <p:ph type="sldImg"/>
          </p:nvPr>
        </p:nvSpPr>
        <p:spPr>
          <a:xfrm>
            <a:off x="1150938" y="692150"/>
            <a:ext cx="4556125" cy="3416300"/>
          </a:xfrm>
          <a:ln/>
        </p:spPr>
      </p:sp>
      <p:sp>
        <p:nvSpPr>
          <p:cNvPr id="320515" name="Rectangle 3">
            <a:extLst>
              <a:ext uri="{FF2B5EF4-FFF2-40B4-BE49-F238E27FC236}">
                <a16:creationId xmlns:a16="http://schemas.microsoft.com/office/drawing/2014/main" id="{24D275F4-2BE6-E70C-5664-3940D6655DD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C878C9D-8E1B-9475-D6C1-1D02498E63CE}"/>
              </a:ext>
            </a:extLst>
          </p:cNvPr>
          <p:cNvSpPr>
            <a:spLocks noGrp="1" noChangeArrowheads="1"/>
          </p:cNvSpPr>
          <p:nvPr>
            <p:ph type="sldNum" sz="quarter" idx="5"/>
          </p:nvPr>
        </p:nvSpPr>
        <p:spPr>
          <a:ln/>
        </p:spPr>
        <p:txBody>
          <a:bodyPr/>
          <a:lstStyle/>
          <a:p>
            <a:fld id="{3108DFC0-1A6B-484C-AB96-932165421ED7}" type="slidenum">
              <a:rPr lang="ar-SA" altLang="en-US"/>
              <a:pPr/>
              <a:t>53</a:t>
            </a:fld>
            <a:endParaRPr lang="en-US" altLang="en-US"/>
          </a:p>
        </p:txBody>
      </p:sp>
      <p:sp>
        <p:nvSpPr>
          <p:cNvPr id="322562" name="Rectangle 2">
            <a:extLst>
              <a:ext uri="{FF2B5EF4-FFF2-40B4-BE49-F238E27FC236}">
                <a16:creationId xmlns:a16="http://schemas.microsoft.com/office/drawing/2014/main" id="{46550ABB-F033-0247-1C6F-5CA954B78235}"/>
              </a:ext>
            </a:extLst>
          </p:cNvPr>
          <p:cNvSpPr>
            <a:spLocks noChangeArrowheads="1" noTextEdit="1"/>
          </p:cNvSpPr>
          <p:nvPr>
            <p:ph type="sldImg"/>
          </p:nvPr>
        </p:nvSpPr>
        <p:spPr>
          <a:xfrm>
            <a:off x="1150938" y="692150"/>
            <a:ext cx="4556125" cy="3416300"/>
          </a:xfrm>
          <a:ln/>
        </p:spPr>
      </p:sp>
      <p:sp>
        <p:nvSpPr>
          <p:cNvPr id="322563" name="Rectangle 3">
            <a:extLst>
              <a:ext uri="{FF2B5EF4-FFF2-40B4-BE49-F238E27FC236}">
                <a16:creationId xmlns:a16="http://schemas.microsoft.com/office/drawing/2014/main" id="{A8176161-11FA-43F6-1C82-34F5CC8AA34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DB54EF5-DA55-7609-C851-949CC96EDE2D}"/>
              </a:ext>
            </a:extLst>
          </p:cNvPr>
          <p:cNvSpPr>
            <a:spLocks noGrp="1" noChangeArrowheads="1"/>
          </p:cNvSpPr>
          <p:nvPr>
            <p:ph type="sldNum" sz="quarter" idx="5"/>
          </p:nvPr>
        </p:nvSpPr>
        <p:spPr>
          <a:ln/>
        </p:spPr>
        <p:txBody>
          <a:bodyPr/>
          <a:lstStyle/>
          <a:p>
            <a:fld id="{F956C620-0060-4DC3-85E3-FCCFFD10CDFC}" type="slidenum">
              <a:rPr lang="ar-SA" altLang="en-US"/>
              <a:pPr/>
              <a:t>54</a:t>
            </a:fld>
            <a:endParaRPr lang="en-US" altLang="en-US"/>
          </a:p>
        </p:txBody>
      </p:sp>
      <p:sp>
        <p:nvSpPr>
          <p:cNvPr id="324610" name="Rectangle 2">
            <a:extLst>
              <a:ext uri="{FF2B5EF4-FFF2-40B4-BE49-F238E27FC236}">
                <a16:creationId xmlns:a16="http://schemas.microsoft.com/office/drawing/2014/main" id="{EE434E03-2C84-537E-79C1-7F0E066A7E32}"/>
              </a:ext>
            </a:extLst>
          </p:cNvPr>
          <p:cNvSpPr>
            <a:spLocks noChangeArrowheads="1" noTextEdit="1"/>
          </p:cNvSpPr>
          <p:nvPr>
            <p:ph type="sldImg"/>
          </p:nvPr>
        </p:nvSpPr>
        <p:spPr>
          <a:xfrm>
            <a:off x="1150938" y="692150"/>
            <a:ext cx="4556125" cy="3416300"/>
          </a:xfrm>
          <a:ln/>
        </p:spPr>
      </p:sp>
      <p:sp>
        <p:nvSpPr>
          <p:cNvPr id="324611" name="Rectangle 3">
            <a:extLst>
              <a:ext uri="{FF2B5EF4-FFF2-40B4-BE49-F238E27FC236}">
                <a16:creationId xmlns:a16="http://schemas.microsoft.com/office/drawing/2014/main" id="{10B1B9B7-607A-81C2-ACAF-244707A0D54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9495747-975A-8A58-E69F-B3B44BDAE965}"/>
              </a:ext>
            </a:extLst>
          </p:cNvPr>
          <p:cNvSpPr>
            <a:spLocks noGrp="1" noChangeArrowheads="1"/>
          </p:cNvSpPr>
          <p:nvPr>
            <p:ph type="sldNum" sz="quarter" idx="5"/>
          </p:nvPr>
        </p:nvSpPr>
        <p:spPr>
          <a:ln/>
        </p:spPr>
        <p:txBody>
          <a:bodyPr/>
          <a:lstStyle/>
          <a:p>
            <a:fld id="{4B7D051F-79B5-4C43-B8C7-345E66AD0D27}" type="slidenum">
              <a:rPr lang="ar-SA" altLang="en-US"/>
              <a:pPr/>
              <a:t>5</a:t>
            </a:fld>
            <a:endParaRPr lang="en-US" altLang="en-US"/>
          </a:p>
        </p:txBody>
      </p:sp>
      <p:sp>
        <p:nvSpPr>
          <p:cNvPr id="348162" name="Rectangle 2">
            <a:extLst>
              <a:ext uri="{FF2B5EF4-FFF2-40B4-BE49-F238E27FC236}">
                <a16:creationId xmlns:a16="http://schemas.microsoft.com/office/drawing/2014/main" id="{CC2BAD03-094E-4B02-9174-FD387EA7643B}"/>
              </a:ext>
            </a:extLst>
          </p:cNvPr>
          <p:cNvSpPr>
            <a:spLocks noChangeArrowheads="1" noTextEdit="1"/>
          </p:cNvSpPr>
          <p:nvPr>
            <p:ph type="sldImg"/>
          </p:nvPr>
        </p:nvSpPr>
        <p:spPr>
          <a:xfrm>
            <a:off x="1150938" y="692150"/>
            <a:ext cx="4556125" cy="3416300"/>
          </a:xfrm>
          <a:ln/>
        </p:spPr>
      </p:sp>
      <p:sp>
        <p:nvSpPr>
          <p:cNvPr id="348163" name="Rectangle 3">
            <a:extLst>
              <a:ext uri="{FF2B5EF4-FFF2-40B4-BE49-F238E27FC236}">
                <a16:creationId xmlns:a16="http://schemas.microsoft.com/office/drawing/2014/main" id="{40ED6166-A9B8-C0D9-0295-179E477E49F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A76F4A9-B7F5-1D23-403B-6F7ABA5342CC}"/>
              </a:ext>
            </a:extLst>
          </p:cNvPr>
          <p:cNvSpPr>
            <a:spLocks noGrp="1" noChangeArrowheads="1"/>
          </p:cNvSpPr>
          <p:nvPr>
            <p:ph type="sldNum" sz="quarter" idx="5"/>
          </p:nvPr>
        </p:nvSpPr>
        <p:spPr>
          <a:ln/>
        </p:spPr>
        <p:txBody>
          <a:bodyPr/>
          <a:lstStyle/>
          <a:p>
            <a:fld id="{432A354E-60D1-48F9-87C2-339DDE5C0FC1}" type="slidenum">
              <a:rPr lang="ar-SA" altLang="en-US"/>
              <a:pPr/>
              <a:t>55</a:t>
            </a:fld>
            <a:endParaRPr lang="en-US" altLang="en-US"/>
          </a:p>
        </p:txBody>
      </p:sp>
      <p:sp>
        <p:nvSpPr>
          <p:cNvPr id="328706" name="Rectangle 2">
            <a:extLst>
              <a:ext uri="{FF2B5EF4-FFF2-40B4-BE49-F238E27FC236}">
                <a16:creationId xmlns:a16="http://schemas.microsoft.com/office/drawing/2014/main" id="{B52933EE-7000-E57A-4D57-BAAEA17CAEDB}"/>
              </a:ext>
            </a:extLst>
          </p:cNvPr>
          <p:cNvSpPr>
            <a:spLocks noChangeArrowheads="1" noTextEdit="1"/>
          </p:cNvSpPr>
          <p:nvPr>
            <p:ph type="sldImg"/>
          </p:nvPr>
        </p:nvSpPr>
        <p:spPr>
          <a:xfrm>
            <a:off x="1150938" y="692150"/>
            <a:ext cx="4556125" cy="3416300"/>
          </a:xfrm>
          <a:ln/>
        </p:spPr>
      </p:sp>
      <p:sp>
        <p:nvSpPr>
          <p:cNvPr id="328707" name="Rectangle 3">
            <a:extLst>
              <a:ext uri="{FF2B5EF4-FFF2-40B4-BE49-F238E27FC236}">
                <a16:creationId xmlns:a16="http://schemas.microsoft.com/office/drawing/2014/main" id="{49514D52-8C4D-0B5F-441A-7FE4A154972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616F39A4-F600-BE33-BEE3-5EEDEA2BA935}"/>
              </a:ext>
            </a:extLst>
          </p:cNvPr>
          <p:cNvSpPr>
            <a:spLocks noGrp="1" noRot="1" noChangeAspect="1" noTextEdit="1"/>
          </p:cNvSpPr>
          <p:nvPr>
            <p:ph type="sldImg"/>
          </p:nvPr>
        </p:nvSpPr>
        <p:spPr bwMode="auto">
          <a:xfrm>
            <a:off x="1150938" y="692150"/>
            <a:ext cx="4556125" cy="341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9499E2F-39FE-6A2E-D700-6686E55E3A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8132" name="Slide Number Placeholder 3">
            <a:extLst>
              <a:ext uri="{FF2B5EF4-FFF2-40B4-BE49-F238E27FC236}">
                <a16:creationId xmlns:a16="http://schemas.microsoft.com/office/drawing/2014/main" id="{7AB2CF03-F1C8-3633-A352-C428E934542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585185-2899-4842-994F-56DDA928421A}" type="slidenum">
              <a:rPr lang="en-US" altLang="en-US">
                <a:latin typeface="Calibri" panose="020F0502020204030204" pitchFamily="34" charset="0"/>
              </a:rPr>
              <a:pPr eaLnBrk="1" hangingPunct="1"/>
              <a:t>56</a:t>
            </a:fld>
            <a:endParaRPr lang="en-US" altLang="en-US">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1A98C5F-8050-47D6-9025-1C6C87A4709D}" type="slidenum">
              <a:rPr kumimoji="0" lang="fa-IR" altLang="en-US" sz="1000" b="0" i="1"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pPr marL="0" marR="0" lvl="0" indent="0" algn="r" defTabSz="914400" rtl="0" eaLnBrk="0" fontAlgn="base" latinLnBrk="0" hangingPunct="0">
                <a:lnSpc>
                  <a:spcPct val="100000"/>
                </a:lnSpc>
                <a:spcBef>
                  <a:spcPct val="0"/>
                </a:spcBef>
                <a:spcAft>
                  <a:spcPct val="0"/>
                </a:spcAft>
                <a:buClrTx/>
                <a:buSzTx/>
                <a:buFontTx/>
                <a:buNone/>
                <a:tabLst/>
                <a:defRPr/>
              </a:pPr>
              <a:t>57</a:t>
            </a:fld>
            <a:endParaRPr kumimoji="0" lang="en-US" altLang="en-US" sz="1000" b="0" i="1"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156674" name="Rectangle 2"/>
          <p:cNvSpPr>
            <a:spLocks noGrp="1" noRot="1" noChangeAspect="1" noChangeArrowheads="1" noTextEdit="1"/>
          </p:cNvSpPr>
          <p:nvPr>
            <p:ph type="sldImg"/>
          </p:nvPr>
        </p:nvSpPr>
        <p:spPr>
          <a:xfrm>
            <a:off x="1150938" y="692150"/>
            <a:ext cx="4556125" cy="3416300"/>
          </a:xfrm>
          <a:ln/>
        </p:spPr>
      </p:sp>
      <p:sp>
        <p:nvSpPr>
          <p:cNvPr id="15667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220206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1631C197-2DDA-16C3-3722-74549E19B149}"/>
              </a:ext>
            </a:extLst>
          </p:cNvPr>
          <p:cNvSpPr>
            <a:spLocks noGrp="1" noRot="1" noChangeAspect="1" noTextEdit="1"/>
          </p:cNvSpPr>
          <p:nvPr>
            <p:ph type="sldImg"/>
          </p:nvPr>
        </p:nvSpPr>
        <p:spPr bwMode="auto">
          <a:xfrm>
            <a:off x="1150938" y="692150"/>
            <a:ext cx="4556125" cy="341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F8572CB1-F48A-E583-0685-35F28DE647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6" name="Slide Number Placeholder 3">
            <a:extLst>
              <a:ext uri="{FF2B5EF4-FFF2-40B4-BE49-F238E27FC236}">
                <a16:creationId xmlns:a16="http://schemas.microsoft.com/office/drawing/2014/main" id="{D5DF8309-A932-3E01-1EF9-B901A578F43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C661B2-923C-45DA-AE8A-356608A585B1}" type="slidenum">
              <a:rPr lang="en-US" altLang="en-US">
                <a:latin typeface="Calibri" panose="020F0502020204030204" pitchFamily="34" charset="0"/>
              </a:rPr>
              <a:pPr eaLnBrk="1" hangingPunct="1"/>
              <a:t>80</a:t>
            </a:fld>
            <a:endParaRPr lang="en-US" altLang="en-US">
              <a:latin typeface="Calibri" panose="020F050202020403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833690A-751E-998B-F4A4-07E3ED5A8B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D3CE5299-9724-A60D-DF03-EE637286E6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0180" name="Slide Number Placeholder 3">
            <a:extLst>
              <a:ext uri="{FF2B5EF4-FFF2-40B4-BE49-F238E27FC236}">
                <a16:creationId xmlns:a16="http://schemas.microsoft.com/office/drawing/2014/main" id="{9E700B3F-7449-C6FE-3E29-4FCBFD311EB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7D1B37-A8BD-4F83-8E48-BAC013E2A191}" type="slidenum">
              <a:rPr lang="en-US" altLang="en-US">
                <a:latin typeface="Calibri" panose="020F0502020204030204" pitchFamily="34" charset="0"/>
              </a:rPr>
              <a:pPr eaLnBrk="1" hangingPunct="1"/>
              <a:t>85</a:t>
            </a:fld>
            <a:endParaRPr lang="en-US" altLang="en-US">
              <a:latin typeface="Calibri" panose="020F050202020403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1A74DF9-11B5-4C7F-A61F-2FABAAC83475}" type="slidenum">
              <a:rPr lang="en-US" altLang="en-US">
                <a:latin typeface="Tahoma" panose="020B0604030504040204" pitchFamily="34" charset="0"/>
              </a:rPr>
              <a:pPr>
                <a:spcBef>
                  <a:spcPct val="0"/>
                </a:spcBef>
              </a:pPr>
              <a:t>96</a:t>
            </a:fld>
            <a:endParaRPr lang="en-US" altLang="en-US">
              <a:latin typeface="Tahoma" panose="020B0604030504040204" pitchFamily="34" charset="0"/>
            </a:endParaRPr>
          </a:p>
        </p:txBody>
      </p:sp>
    </p:spTree>
    <p:extLst>
      <p:ext uri="{BB962C8B-B14F-4D97-AF65-F5344CB8AC3E}">
        <p14:creationId xmlns:p14="http://schemas.microsoft.com/office/powerpoint/2010/main" val="2615332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FAB83D30-D28E-8C17-C657-CD1C882BF29F}"/>
              </a:ext>
            </a:extLst>
          </p:cNvPr>
          <p:cNvSpPr>
            <a:spLocks noGrp="1" noChangeArrowheads="1"/>
          </p:cNvSpPr>
          <p:nvPr>
            <p:ph type="sldNum" sz="quarter" idx="5"/>
          </p:nvPr>
        </p:nvSpPr>
        <p:spPr>
          <a:ln/>
        </p:spPr>
        <p:txBody>
          <a:bodyPr/>
          <a:lstStyle/>
          <a:p>
            <a:fld id="{BFA81DFD-C713-41BF-B815-BB3691EF3A1F}" type="slidenum">
              <a:rPr lang="ar-SA" altLang="en-US"/>
              <a:pPr/>
              <a:t>6</a:t>
            </a:fld>
            <a:endParaRPr lang="en-US" altLang="en-US"/>
          </a:p>
        </p:txBody>
      </p:sp>
      <p:sp>
        <p:nvSpPr>
          <p:cNvPr id="229378" name="Rectangle 2">
            <a:extLst>
              <a:ext uri="{FF2B5EF4-FFF2-40B4-BE49-F238E27FC236}">
                <a16:creationId xmlns:a16="http://schemas.microsoft.com/office/drawing/2014/main" id="{B0E72DCC-96DD-19D8-CB9B-E998446BD94E}"/>
              </a:ext>
            </a:extLst>
          </p:cNvPr>
          <p:cNvSpPr>
            <a:spLocks noChangeArrowheads="1" noTextEdit="1"/>
          </p:cNvSpPr>
          <p:nvPr>
            <p:ph type="sldImg"/>
          </p:nvPr>
        </p:nvSpPr>
        <p:spPr>
          <a:xfrm>
            <a:off x="1150938" y="692150"/>
            <a:ext cx="4556125" cy="3416300"/>
          </a:xfrm>
          <a:ln/>
        </p:spPr>
      </p:sp>
      <p:sp>
        <p:nvSpPr>
          <p:cNvPr id="229379" name="Rectangle 3">
            <a:extLst>
              <a:ext uri="{FF2B5EF4-FFF2-40B4-BE49-F238E27FC236}">
                <a16:creationId xmlns:a16="http://schemas.microsoft.com/office/drawing/2014/main" id="{FEA5133F-7897-0FA1-FFA6-20BA3CA1A0F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3757D1A-8282-9A9E-3069-F883F8428086}"/>
              </a:ext>
            </a:extLst>
          </p:cNvPr>
          <p:cNvSpPr>
            <a:spLocks noGrp="1" noChangeArrowheads="1"/>
          </p:cNvSpPr>
          <p:nvPr>
            <p:ph type="sldNum" sz="quarter" idx="5"/>
          </p:nvPr>
        </p:nvSpPr>
        <p:spPr>
          <a:ln/>
        </p:spPr>
        <p:txBody>
          <a:bodyPr/>
          <a:lstStyle/>
          <a:p>
            <a:fld id="{CDD8A17D-2253-475C-8B61-93A1472B206B}" type="slidenum">
              <a:rPr lang="ar-SA" altLang="en-US"/>
              <a:pPr/>
              <a:t>7</a:t>
            </a:fld>
            <a:endParaRPr lang="en-US" altLang="en-US"/>
          </a:p>
        </p:txBody>
      </p:sp>
      <p:sp>
        <p:nvSpPr>
          <p:cNvPr id="230402" name="Rectangle 2">
            <a:extLst>
              <a:ext uri="{FF2B5EF4-FFF2-40B4-BE49-F238E27FC236}">
                <a16:creationId xmlns:a16="http://schemas.microsoft.com/office/drawing/2014/main" id="{C584BBAE-E879-25F2-B57B-750D43A196C2}"/>
              </a:ext>
            </a:extLst>
          </p:cNvPr>
          <p:cNvSpPr>
            <a:spLocks noChangeArrowheads="1" noTextEdit="1"/>
          </p:cNvSpPr>
          <p:nvPr>
            <p:ph type="sldImg"/>
          </p:nvPr>
        </p:nvSpPr>
        <p:spPr>
          <a:xfrm>
            <a:off x="1150938" y="692150"/>
            <a:ext cx="4556125" cy="3416300"/>
          </a:xfrm>
          <a:ln/>
        </p:spPr>
      </p:sp>
      <p:sp>
        <p:nvSpPr>
          <p:cNvPr id="230403" name="Rectangle 3">
            <a:extLst>
              <a:ext uri="{FF2B5EF4-FFF2-40B4-BE49-F238E27FC236}">
                <a16:creationId xmlns:a16="http://schemas.microsoft.com/office/drawing/2014/main" id="{2F477010-E2F3-19D4-EB7B-1487187B82D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F10B13D9-B5B3-AA81-76D5-473ABC47C612}"/>
              </a:ext>
            </a:extLst>
          </p:cNvPr>
          <p:cNvSpPr>
            <a:spLocks noGrp="1" noChangeArrowheads="1"/>
          </p:cNvSpPr>
          <p:nvPr>
            <p:ph type="sldNum" sz="quarter" idx="5"/>
          </p:nvPr>
        </p:nvSpPr>
        <p:spPr>
          <a:ln/>
        </p:spPr>
        <p:txBody>
          <a:bodyPr/>
          <a:lstStyle/>
          <a:p>
            <a:fld id="{7BD4BE1D-6825-476B-8DBF-47A714C38B60}" type="slidenum">
              <a:rPr lang="ar-SA" altLang="en-US"/>
              <a:pPr/>
              <a:t>8</a:t>
            </a:fld>
            <a:endParaRPr lang="en-US" altLang="en-US"/>
          </a:p>
        </p:txBody>
      </p:sp>
      <p:sp>
        <p:nvSpPr>
          <p:cNvPr id="231426" name="Rectangle 2">
            <a:extLst>
              <a:ext uri="{FF2B5EF4-FFF2-40B4-BE49-F238E27FC236}">
                <a16:creationId xmlns:a16="http://schemas.microsoft.com/office/drawing/2014/main" id="{2BFA04FF-5CFD-615C-B5A5-E124015C432A}"/>
              </a:ext>
            </a:extLst>
          </p:cNvPr>
          <p:cNvSpPr>
            <a:spLocks noChangeArrowheads="1" noTextEdit="1"/>
          </p:cNvSpPr>
          <p:nvPr>
            <p:ph type="sldImg"/>
          </p:nvPr>
        </p:nvSpPr>
        <p:spPr>
          <a:xfrm>
            <a:off x="1150938" y="692150"/>
            <a:ext cx="4556125" cy="3416300"/>
          </a:xfrm>
          <a:ln/>
        </p:spPr>
      </p:sp>
      <p:sp>
        <p:nvSpPr>
          <p:cNvPr id="231427" name="Rectangle 3">
            <a:extLst>
              <a:ext uri="{FF2B5EF4-FFF2-40B4-BE49-F238E27FC236}">
                <a16:creationId xmlns:a16="http://schemas.microsoft.com/office/drawing/2014/main" id="{AD6AE7D1-3D06-4128-70BD-77C5EBBC092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B76D25E-4079-94AC-49AB-236572EEB3A4}"/>
              </a:ext>
            </a:extLst>
          </p:cNvPr>
          <p:cNvSpPr>
            <a:spLocks noGrp="1" noChangeArrowheads="1"/>
          </p:cNvSpPr>
          <p:nvPr>
            <p:ph type="sldNum" sz="quarter" idx="5"/>
          </p:nvPr>
        </p:nvSpPr>
        <p:spPr>
          <a:ln/>
        </p:spPr>
        <p:txBody>
          <a:bodyPr/>
          <a:lstStyle/>
          <a:p>
            <a:fld id="{15777038-0DFA-45AF-AB46-7B08829F637F}" type="slidenum">
              <a:rPr lang="ar-SA" altLang="en-US"/>
              <a:pPr/>
              <a:t>9</a:t>
            </a:fld>
            <a:endParaRPr lang="en-US" altLang="en-US"/>
          </a:p>
        </p:txBody>
      </p:sp>
      <p:sp>
        <p:nvSpPr>
          <p:cNvPr id="232450" name="Rectangle 2">
            <a:extLst>
              <a:ext uri="{FF2B5EF4-FFF2-40B4-BE49-F238E27FC236}">
                <a16:creationId xmlns:a16="http://schemas.microsoft.com/office/drawing/2014/main" id="{4BD9D80E-3456-1B35-DD18-5DA2B60F064A}"/>
              </a:ext>
            </a:extLst>
          </p:cNvPr>
          <p:cNvSpPr>
            <a:spLocks noChangeArrowheads="1" noTextEdit="1"/>
          </p:cNvSpPr>
          <p:nvPr>
            <p:ph type="sldImg"/>
          </p:nvPr>
        </p:nvSpPr>
        <p:spPr>
          <a:xfrm>
            <a:off x="1150938" y="692150"/>
            <a:ext cx="4556125" cy="3416300"/>
          </a:xfrm>
          <a:ln/>
        </p:spPr>
      </p:sp>
      <p:sp>
        <p:nvSpPr>
          <p:cNvPr id="232451" name="Rectangle 3">
            <a:extLst>
              <a:ext uri="{FF2B5EF4-FFF2-40B4-BE49-F238E27FC236}">
                <a16:creationId xmlns:a16="http://schemas.microsoft.com/office/drawing/2014/main" id="{6CC5657B-F858-5BC5-9C46-897AE4141F5E}"/>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915"/>
          <p:cNvGrpSpPr>
            <a:grpSpLocks/>
          </p:cNvGrpSpPr>
          <p:nvPr/>
        </p:nvGrpSpPr>
        <p:grpSpPr bwMode="auto">
          <a:xfrm>
            <a:off x="0" y="0"/>
            <a:ext cx="9144000" cy="6858000"/>
            <a:chOff x="0" y="0"/>
            <a:chExt cx="5760" cy="4320"/>
          </a:xfrm>
        </p:grpSpPr>
        <p:grpSp>
          <p:nvGrpSpPr>
            <p:cNvPr id="5" name="Group 914"/>
            <p:cNvGrpSpPr>
              <a:grpSpLocks/>
            </p:cNvGrpSpPr>
            <p:nvPr userDrawn="1"/>
          </p:nvGrpSpPr>
          <p:grpSpPr bwMode="auto">
            <a:xfrm>
              <a:off x="0" y="0"/>
              <a:ext cx="5760" cy="4320"/>
              <a:chOff x="0" y="0"/>
              <a:chExt cx="5760" cy="4320"/>
            </a:xfrm>
          </p:grpSpPr>
          <p:sp>
            <p:nvSpPr>
              <p:cNvPr id="7" name="Rectangle 2"/>
              <p:cNvSpPr>
                <a:spLocks noChangeArrowheads="1"/>
              </p:cNvSpPr>
              <p:nvPr userDrawn="1"/>
            </p:nvSpPr>
            <p:spPr bwMode="ltGray">
              <a:xfrm>
                <a:off x="0" y="1248"/>
                <a:ext cx="5760" cy="11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8" name="Rectangle 4" descr="Cacback"/>
              <p:cNvSpPr>
                <a:spLocks noChangeArrowheads="1"/>
              </p:cNvSpPr>
              <p:nvPr userDrawn="1"/>
            </p:nvSpPr>
            <p:spPr bwMode="ltGray">
              <a:xfrm>
                <a:off x="0" y="0"/>
                <a:ext cx="1119" cy="4320"/>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grpSp>
        <p:sp>
          <p:nvSpPr>
            <p:cNvPr id="6" name="Rectangle 904"/>
            <p:cNvSpPr>
              <a:spLocks noChangeArrowheads="1"/>
            </p:cNvSpPr>
            <p:nvPr/>
          </p:nvSpPr>
          <p:spPr bwMode="white">
            <a:xfrm>
              <a:off x="816" y="2592"/>
              <a:ext cx="701" cy="1728"/>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grpSp>
      <p:grpSp>
        <p:nvGrpSpPr>
          <p:cNvPr id="9" name="Group 912"/>
          <p:cNvGrpSpPr>
            <a:grpSpLocks/>
          </p:cNvGrpSpPr>
          <p:nvPr/>
        </p:nvGrpSpPr>
        <p:grpSpPr bwMode="auto">
          <a:xfrm>
            <a:off x="0" y="1371600"/>
            <a:ext cx="8405813" cy="1246188"/>
            <a:chOff x="0" y="864"/>
            <a:chExt cx="5295" cy="785"/>
          </a:xfrm>
        </p:grpSpPr>
        <p:sp>
          <p:nvSpPr>
            <p:cNvPr id="10" name="Freeform 892"/>
            <p:cNvSpPr>
              <a:spLocks/>
            </p:cNvSpPr>
            <p:nvPr userDrawn="1"/>
          </p:nvSpPr>
          <p:spPr bwMode="auto">
            <a:xfrm rot="-507431">
              <a:off x="0" y="1477"/>
              <a:ext cx="1059" cy="172"/>
            </a:xfrm>
            <a:custGeom>
              <a:avLst/>
              <a:gdLst>
                <a:gd name="T0" fmla="*/ 1059 w 1059"/>
                <a:gd name="T1" fmla="*/ 0 h 172"/>
                <a:gd name="T2" fmla="*/ 147 w 1059"/>
                <a:gd name="T3" fmla="*/ 144 h 172"/>
                <a:gd name="T4" fmla="*/ 177 w 1059"/>
                <a:gd name="T5" fmla="*/ 171 h 172"/>
                <a:gd name="T6" fmla="*/ 1059 w 1059"/>
                <a:gd name="T7" fmla="*/ 24 h 172"/>
                <a:gd name="T8" fmla="*/ 1059 w 1059"/>
                <a:gd name="T9" fmla="*/ 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9" h="172">
                  <a:moveTo>
                    <a:pt x="1059" y="0"/>
                  </a:moveTo>
                  <a:cubicBezTo>
                    <a:pt x="543" y="45"/>
                    <a:pt x="291" y="112"/>
                    <a:pt x="147" y="144"/>
                  </a:cubicBezTo>
                  <a:cubicBezTo>
                    <a:pt x="0" y="172"/>
                    <a:pt x="153" y="147"/>
                    <a:pt x="177" y="171"/>
                  </a:cubicBezTo>
                  <a:cubicBezTo>
                    <a:pt x="329" y="151"/>
                    <a:pt x="339" y="99"/>
                    <a:pt x="1059" y="24"/>
                  </a:cubicBezTo>
                  <a:cubicBezTo>
                    <a:pt x="1059" y="24"/>
                    <a:pt x="1059" y="0"/>
                    <a:pt x="1059" y="0"/>
                  </a:cubicBezTo>
                  <a:close/>
                </a:path>
              </a:pathLst>
            </a:custGeom>
            <a:gradFill rotWithShape="0">
              <a:gsLst>
                <a:gs pos="0">
                  <a:schemeClr val="accent1"/>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1" name="Freeform 893"/>
            <p:cNvSpPr>
              <a:spLocks/>
            </p:cNvSpPr>
            <p:nvPr userDrawn="1"/>
          </p:nvSpPr>
          <p:spPr bwMode="auto">
            <a:xfrm rot="-507431">
              <a:off x="1173" y="864"/>
              <a:ext cx="4122" cy="630"/>
            </a:xfrm>
            <a:custGeom>
              <a:avLst/>
              <a:gdLst>
                <a:gd name="T0" fmla="*/ 0 w 4122"/>
                <a:gd name="T1" fmla="*/ 204 h 630"/>
                <a:gd name="T2" fmla="*/ 3544 w 4122"/>
                <a:gd name="T3" fmla="*/ 348 h 630"/>
                <a:gd name="T4" fmla="*/ 3680 w 4122"/>
                <a:gd name="T5" fmla="*/ 630 h 630"/>
                <a:gd name="T6" fmla="*/ 3616 w 4122"/>
                <a:gd name="T7" fmla="*/ 624 h 630"/>
                <a:gd name="T8" fmla="*/ 3534 w 4122"/>
                <a:gd name="T9" fmla="*/ 368 h 630"/>
                <a:gd name="T10" fmla="*/ 17 w 4122"/>
                <a:gd name="T11" fmla="*/ 231 h 630"/>
                <a:gd name="T12" fmla="*/ 0 w 4122"/>
                <a:gd name="T13" fmla="*/ 204 h 6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22" h="630">
                  <a:moveTo>
                    <a:pt x="0" y="204"/>
                  </a:moveTo>
                  <a:cubicBezTo>
                    <a:pt x="255" y="198"/>
                    <a:pt x="1686" y="0"/>
                    <a:pt x="3544" y="348"/>
                  </a:cubicBezTo>
                  <a:cubicBezTo>
                    <a:pt x="4122" y="464"/>
                    <a:pt x="3754" y="614"/>
                    <a:pt x="3680" y="630"/>
                  </a:cubicBezTo>
                  <a:cubicBezTo>
                    <a:pt x="3680" y="630"/>
                    <a:pt x="3642" y="626"/>
                    <a:pt x="3616" y="624"/>
                  </a:cubicBezTo>
                  <a:cubicBezTo>
                    <a:pt x="3678" y="612"/>
                    <a:pt x="4118" y="488"/>
                    <a:pt x="3534" y="368"/>
                  </a:cubicBezTo>
                  <a:cubicBezTo>
                    <a:pt x="2029" y="98"/>
                    <a:pt x="696" y="156"/>
                    <a:pt x="17" y="231"/>
                  </a:cubicBezTo>
                  <a:cubicBezTo>
                    <a:pt x="17" y="231"/>
                    <a:pt x="0" y="204"/>
                    <a:pt x="0" y="2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nvGrpSpPr>
            <p:cNvPr id="12" name="Group 894"/>
            <p:cNvGrpSpPr>
              <a:grpSpLocks/>
            </p:cNvGrpSpPr>
            <p:nvPr userDrawn="1"/>
          </p:nvGrpSpPr>
          <p:grpSpPr bwMode="auto">
            <a:xfrm>
              <a:off x="1008" y="1248"/>
              <a:ext cx="288" cy="288"/>
              <a:chOff x="1033" y="326"/>
              <a:chExt cx="192" cy="192"/>
            </a:xfrm>
          </p:grpSpPr>
          <p:sp>
            <p:nvSpPr>
              <p:cNvPr id="13" name="Oval 895"/>
              <p:cNvSpPr>
                <a:spLocks noChangeArrowheads="1"/>
              </p:cNvSpPr>
              <p:nvPr/>
            </p:nvSpPr>
            <p:spPr bwMode="auto">
              <a:xfrm>
                <a:off x="1033" y="326"/>
                <a:ext cx="192" cy="192"/>
              </a:xfrm>
              <a:prstGeom prst="ellipse">
                <a:avLst/>
              </a:prstGeom>
              <a:gradFill rotWithShape="0">
                <a:gsLst>
                  <a:gs pos="0">
                    <a:schemeClr val="bg2"/>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4" name="Oval 896"/>
              <p:cNvSpPr>
                <a:spLocks noChangeArrowheads="1"/>
              </p:cNvSpPr>
              <p:nvPr/>
            </p:nvSpPr>
            <p:spPr bwMode="auto">
              <a:xfrm>
                <a:off x="1129" y="377"/>
                <a:ext cx="47" cy="48"/>
              </a:xfrm>
              <a:prstGeom prst="ellipse">
                <a:avLst/>
              </a:prstGeom>
              <a:gradFill rotWithShape="0">
                <a:gsLst>
                  <a:gs pos="0">
                    <a:srgbClr val="FFFFCC"/>
                  </a:gs>
                  <a:gs pos="100000">
                    <a:schemeClr val="bg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5" name="Oval 897"/>
              <p:cNvSpPr>
                <a:spLocks noChangeArrowheads="1"/>
              </p:cNvSpPr>
              <p:nvPr/>
            </p:nvSpPr>
            <p:spPr bwMode="auto">
              <a:xfrm>
                <a:off x="1063" y="350"/>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6" name="Oval 898"/>
              <p:cNvSpPr>
                <a:spLocks noChangeArrowheads="1"/>
              </p:cNvSpPr>
              <p:nvPr/>
            </p:nvSpPr>
            <p:spPr bwMode="auto">
              <a:xfrm>
                <a:off x="1063" y="404"/>
                <a:ext cx="47" cy="48"/>
              </a:xfrm>
              <a:prstGeom prst="ellipse">
                <a:avLst/>
              </a:prstGeom>
              <a:gradFill rotWithShape="0">
                <a:gsLst>
                  <a:gs pos="0">
                    <a:srgbClr val="FFFFCC"/>
                  </a:gs>
                  <a:gs pos="100000">
                    <a:schemeClr val="bg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7" name="Oval 899"/>
              <p:cNvSpPr>
                <a:spLocks noChangeArrowheads="1"/>
              </p:cNvSpPr>
              <p:nvPr/>
            </p:nvSpPr>
            <p:spPr bwMode="auto">
              <a:xfrm>
                <a:off x="1108" y="422"/>
                <a:ext cx="47" cy="48"/>
              </a:xfrm>
              <a:prstGeom prst="ellipse">
                <a:avLst/>
              </a:prstGeom>
              <a:gradFill rotWithShape="0">
                <a:gsLst>
                  <a:gs pos="0">
                    <a:srgbClr val="FFFFCC"/>
                  </a:gs>
                  <a:gs pos="100000">
                    <a:schemeClr val="bg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8" name="Oval 900"/>
              <p:cNvSpPr>
                <a:spLocks noChangeArrowheads="1"/>
              </p:cNvSpPr>
              <p:nvPr/>
            </p:nvSpPr>
            <p:spPr bwMode="auto">
              <a:xfrm>
                <a:off x="1168" y="416"/>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9" name="Oval 901"/>
              <p:cNvSpPr>
                <a:spLocks noChangeArrowheads="1"/>
              </p:cNvSpPr>
              <p:nvPr/>
            </p:nvSpPr>
            <p:spPr bwMode="auto">
              <a:xfrm>
                <a:off x="1120" y="461"/>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20" name="Oval 902"/>
              <p:cNvSpPr>
                <a:spLocks noChangeArrowheads="1"/>
              </p:cNvSpPr>
              <p:nvPr/>
            </p:nvSpPr>
            <p:spPr bwMode="auto">
              <a:xfrm>
                <a:off x="1063" y="452"/>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21" name="Oval 903"/>
              <p:cNvSpPr>
                <a:spLocks noChangeArrowheads="1"/>
              </p:cNvSpPr>
              <p:nvPr/>
            </p:nvSpPr>
            <p:spPr bwMode="auto">
              <a:xfrm>
                <a:off x="1117" y="329"/>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grpSp>
      </p:grpSp>
      <p:sp>
        <p:nvSpPr>
          <p:cNvPr id="36745" name="Rectangle 905"/>
          <p:cNvSpPr>
            <a:spLocks noGrp="1" noChangeArrowheads="1"/>
          </p:cNvSpPr>
          <p:nvPr>
            <p:ph type="ctrTitle"/>
          </p:nvPr>
        </p:nvSpPr>
        <p:spPr>
          <a:xfrm>
            <a:off x="1828800" y="2133600"/>
            <a:ext cx="7315200" cy="1600200"/>
          </a:xfrm>
        </p:spPr>
        <p:txBody>
          <a:bodyPr/>
          <a:lstStyle>
            <a:lvl1pPr algn="l">
              <a:defRPr/>
            </a:lvl1pPr>
          </a:lstStyle>
          <a:p>
            <a:r>
              <a:rPr lang="en-US"/>
              <a:t>Click to edit Master title style</a:t>
            </a:r>
          </a:p>
        </p:txBody>
      </p:sp>
      <p:sp>
        <p:nvSpPr>
          <p:cNvPr id="36746" name="Rectangle 906"/>
          <p:cNvSpPr>
            <a:spLocks noGrp="1" noChangeArrowheads="1"/>
          </p:cNvSpPr>
          <p:nvPr>
            <p:ph type="subTitle" idx="1"/>
          </p:nvPr>
        </p:nvSpPr>
        <p:spPr>
          <a:xfrm>
            <a:off x="1371600" y="4267200"/>
            <a:ext cx="6400800" cy="1752600"/>
          </a:xfrm>
        </p:spPr>
        <p:txBody>
          <a:bodyPr/>
          <a:lstStyle>
            <a:lvl1pPr marL="0" indent="0">
              <a:buFontTx/>
              <a:buNone/>
              <a:defRPr/>
            </a:lvl1pPr>
          </a:lstStyle>
          <a:p>
            <a:r>
              <a:rPr lang="en-US"/>
              <a:t>Click to edit Master subtitle style</a:t>
            </a:r>
          </a:p>
        </p:txBody>
      </p:sp>
      <p:sp>
        <p:nvSpPr>
          <p:cNvPr id="22" name="Rectangle 907"/>
          <p:cNvSpPr>
            <a:spLocks noGrp="1" noChangeArrowheads="1"/>
          </p:cNvSpPr>
          <p:nvPr>
            <p:ph type="dt" sz="half" idx="10"/>
          </p:nvPr>
        </p:nvSpPr>
        <p:spPr>
          <a:xfrm>
            <a:off x="1371600" y="6248400"/>
            <a:ext cx="1905000" cy="457200"/>
          </a:xfrm>
        </p:spPr>
        <p:txBody>
          <a:bodyPr/>
          <a:lstStyle>
            <a:lvl1pPr>
              <a:defRPr/>
            </a:lvl1pPr>
          </a:lstStyle>
          <a:p>
            <a:endParaRPr lang="en-US" altLang="en-US"/>
          </a:p>
        </p:txBody>
      </p:sp>
      <p:sp>
        <p:nvSpPr>
          <p:cNvPr id="23" name="Rectangle 908"/>
          <p:cNvSpPr>
            <a:spLocks noGrp="1" noChangeArrowheads="1"/>
          </p:cNvSpPr>
          <p:nvPr>
            <p:ph type="ftr" sz="quarter" idx="11"/>
          </p:nvPr>
        </p:nvSpPr>
        <p:spPr>
          <a:xfrm>
            <a:off x="3733800" y="6248400"/>
            <a:ext cx="2895600" cy="457200"/>
          </a:xfrm>
        </p:spPr>
        <p:txBody>
          <a:bodyPr/>
          <a:lstStyle>
            <a:lvl1pPr>
              <a:defRPr/>
            </a:lvl1pPr>
          </a:lstStyle>
          <a:p>
            <a:endParaRPr lang="en-US" altLang="en-US"/>
          </a:p>
        </p:txBody>
      </p:sp>
      <p:sp>
        <p:nvSpPr>
          <p:cNvPr id="24" name="Rectangle 909"/>
          <p:cNvSpPr>
            <a:spLocks noGrp="1" noChangeArrowheads="1"/>
          </p:cNvSpPr>
          <p:nvPr>
            <p:ph type="sldNum" sz="quarter" idx="12"/>
          </p:nvPr>
        </p:nvSpPr>
        <p:spPr>
          <a:xfrm>
            <a:off x="7086600" y="6248400"/>
            <a:ext cx="1905000" cy="457200"/>
          </a:xfrm>
        </p:spPr>
        <p:txBody>
          <a:bodyPr/>
          <a:lstStyle>
            <a:lvl1pPr>
              <a:defRPr/>
            </a:lvl1pPr>
          </a:lstStyle>
          <a:p>
            <a:fld id="{8EC6F1EA-8CD7-4AEE-A5F3-42DE3099845F}" type="slidenum">
              <a:rPr lang="ar-SA" altLang="en-US" smtClean="0"/>
              <a:pPr/>
              <a:t>‹#›</a:t>
            </a:fld>
            <a:endParaRPr lang="en-US" altLang="en-US"/>
          </a:p>
        </p:txBody>
      </p:sp>
    </p:spTree>
    <p:extLst>
      <p:ext uri="{BB962C8B-B14F-4D97-AF65-F5344CB8AC3E}">
        <p14:creationId xmlns:p14="http://schemas.microsoft.com/office/powerpoint/2010/main" val="301404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907"/>
          <p:cNvSpPr>
            <a:spLocks noGrp="1" noChangeArrowheads="1"/>
          </p:cNvSpPr>
          <p:nvPr>
            <p:ph type="dt" sz="half" idx="10"/>
          </p:nvPr>
        </p:nvSpPr>
        <p:spPr>
          <a:ln/>
        </p:spPr>
        <p:txBody>
          <a:bodyPr/>
          <a:lstStyle>
            <a:lvl1pPr>
              <a:defRPr/>
            </a:lvl1pPr>
          </a:lstStyle>
          <a:p>
            <a:endParaRPr lang="en-US" altLang="en-US"/>
          </a:p>
        </p:txBody>
      </p:sp>
      <p:sp>
        <p:nvSpPr>
          <p:cNvPr id="5" name="Rectangle 908"/>
          <p:cNvSpPr>
            <a:spLocks noGrp="1" noChangeArrowheads="1"/>
          </p:cNvSpPr>
          <p:nvPr>
            <p:ph type="ftr" sz="quarter" idx="11"/>
          </p:nvPr>
        </p:nvSpPr>
        <p:spPr>
          <a:ln/>
        </p:spPr>
        <p:txBody>
          <a:bodyPr/>
          <a:lstStyle>
            <a:lvl1pPr>
              <a:defRPr/>
            </a:lvl1pPr>
          </a:lstStyle>
          <a:p>
            <a:endParaRPr lang="en-US" altLang="en-US"/>
          </a:p>
        </p:txBody>
      </p:sp>
      <p:sp>
        <p:nvSpPr>
          <p:cNvPr id="6" name="Rectangle 909"/>
          <p:cNvSpPr>
            <a:spLocks noGrp="1" noChangeArrowheads="1"/>
          </p:cNvSpPr>
          <p:nvPr>
            <p:ph type="sldNum" sz="quarter" idx="12"/>
          </p:nvPr>
        </p:nvSpPr>
        <p:spPr>
          <a:ln/>
        </p:spPr>
        <p:txBody>
          <a:bodyPr/>
          <a:lstStyle>
            <a:lvl1pPr>
              <a:defRPr/>
            </a:lvl1pPr>
          </a:lstStyle>
          <a:p>
            <a:fld id="{67FCB912-21D8-4F3E-9C1E-6B1E8FF0FE15}" type="slidenum">
              <a:rPr lang="ar-SA" altLang="en-US" smtClean="0"/>
              <a:pPr/>
              <a:t>‹#›</a:t>
            </a:fld>
            <a:endParaRPr lang="en-US" altLang="en-US"/>
          </a:p>
        </p:txBody>
      </p:sp>
    </p:spTree>
    <p:extLst>
      <p:ext uri="{BB962C8B-B14F-4D97-AF65-F5344CB8AC3E}">
        <p14:creationId xmlns:p14="http://schemas.microsoft.com/office/powerpoint/2010/main" val="1077471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67525" y="457200"/>
            <a:ext cx="2058988" cy="5638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457200"/>
            <a:ext cx="6029325"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907"/>
          <p:cNvSpPr>
            <a:spLocks noGrp="1" noChangeArrowheads="1"/>
          </p:cNvSpPr>
          <p:nvPr>
            <p:ph type="dt" sz="half" idx="10"/>
          </p:nvPr>
        </p:nvSpPr>
        <p:spPr>
          <a:ln/>
        </p:spPr>
        <p:txBody>
          <a:bodyPr/>
          <a:lstStyle>
            <a:lvl1pPr>
              <a:defRPr/>
            </a:lvl1pPr>
          </a:lstStyle>
          <a:p>
            <a:endParaRPr lang="en-US" altLang="en-US"/>
          </a:p>
        </p:txBody>
      </p:sp>
      <p:sp>
        <p:nvSpPr>
          <p:cNvPr id="5" name="Rectangle 908"/>
          <p:cNvSpPr>
            <a:spLocks noGrp="1" noChangeArrowheads="1"/>
          </p:cNvSpPr>
          <p:nvPr>
            <p:ph type="ftr" sz="quarter" idx="11"/>
          </p:nvPr>
        </p:nvSpPr>
        <p:spPr>
          <a:ln/>
        </p:spPr>
        <p:txBody>
          <a:bodyPr/>
          <a:lstStyle>
            <a:lvl1pPr>
              <a:defRPr/>
            </a:lvl1pPr>
          </a:lstStyle>
          <a:p>
            <a:endParaRPr lang="en-US" altLang="en-US"/>
          </a:p>
        </p:txBody>
      </p:sp>
      <p:sp>
        <p:nvSpPr>
          <p:cNvPr id="6" name="Rectangle 909"/>
          <p:cNvSpPr>
            <a:spLocks noGrp="1" noChangeArrowheads="1"/>
          </p:cNvSpPr>
          <p:nvPr>
            <p:ph type="sldNum" sz="quarter" idx="12"/>
          </p:nvPr>
        </p:nvSpPr>
        <p:spPr>
          <a:ln/>
        </p:spPr>
        <p:txBody>
          <a:bodyPr/>
          <a:lstStyle>
            <a:lvl1pPr>
              <a:defRPr/>
            </a:lvl1pPr>
          </a:lstStyle>
          <a:p>
            <a:fld id="{910591C1-1036-401B-84B5-EA0C419B6C2B}" type="slidenum">
              <a:rPr lang="ar-SA" altLang="en-US" smtClean="0"/>
              <a:pPr/>
              <a:t>‹#›</a:t>
            </a:fld>
            <a:endParaRPr lang="en-US" altLang="en-US"/>
          </a:p>
        </p:txBody>
      </p:sp>
    </p:spTree>
    <p:extLst>
      <p:ext uri="{BB962C8B-B14F-4D97-AF65-F5344CB8AC3E}">
        <p14:creationId xmlns:p14="http://schemas.microsoft.com/office/powerpoint/2010/main" val="2249796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4113" y="4572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r>
              <a:rPr lang="en-US" noProof="0"/>
              <a:t>Click icon to add online image</a:t>
            </a:r>
          </a:p>
        </p:txBody>
      </p:sp>
      <p:sp>
        <p:nvSpPr>
          <p:cNvPr id="5" name="Rectangle 907"/>
          <p:cNvSpPr>
            <a:spLocks noGrp="1" noChangeArrowheads="1"/>
          </p:cNvSpPr>
          <p:nvPr>
            <p:ph type="dt" sz="half" idx="10"/>
          </p:nvPr>
        </p:nvSpPr>
        <p:spPr>
          <a:ln/>
        </p:spPr>
        <p:txBody>
          <a:bodyPr/>
          <a:lstStyle>
            <a:lvl1pPr>
              <a:defRPr/>
            </a:lvl1pPr>
          </a:lstStyle>
          <a:p>
            <a:endParaRPr lang="en-US" altLang="en-US"/>
          </a:p>
        </p:txBody>
      </p:sp>
      <p:sp>
        <p:nvSpPr>
          <p:cNvPr id="6" name="Rectangle 908"/>
          <p:cNvSpPr>
            <a:spLocks noGrp="1" noChangeArrowheads="1"/>
          </p:cNvSpPr>
          <p:nvPr>
            <p:ph type="ftr" sz="quarter" idx="11"/>
          </p:nvPr>
        </p:nvSpPr>
        <p:spPr>
          <a:ln/>
        </p:spPr>
        <p:txBody>
          <a:bodyPr/>
          <a:lstStyle>
            <a:lvl1pPr>
              <a:defRPr/>
            </a:lvl1pPr>
          </a:lstStyle>
          <a:p>
            <a:endParaRPr lang="en-US" altLang="en-US"/>
          </a:p>
        </p:txBody>
      </p:sp>
      <p:sp>
        <p:nvSpPr>
          <p:cNvPr id="7" name="Rectangle 909"/>
          <p:cNvSpPr>
            <a:spLocks noGrp="1" noChangeArrowheads="1"/>
          </p:cNvSpPr>
          <p:nvPr>
            <p:ph type="sldNum" sz="quarter" idx="12"/>
          </p:nvPr>
        </p:nvSpPr>
        <p:spPr>
          <a:ln/>
        </p:spPr>
        <p:txBody>
          <a:bodyPr/>
          <a:lstStyle>
            <a:lvl1pPr>
              <a:defRPr/>
            </a:lvl1pPr>
          </a:lstStyle>
          <a:p>
            <a:fld id="{2B7471AA-0BD8-4BDE-8916-67674428CB35}" type="slidenum">
              <a:rPr lang="ar-SA" altLang="en-US" smtClean="0"/>
              <a:pPr/>
              <a:t>‹#›</a:t>
            </a:fld>
            <a:endParaRPr lang="en-US" altLang="en-US"/>
          </a:p>
        </p:txBody>
      </p:sp>
    </p:spTree>
    <p:extLst>
      <p:ext uri="{BB962C8B-B14F-4D97-AF65-F5344CB8AC3E}">
        <p14:creationId xmlns:p14="http://schemas.microsoft.com/office/powerpoint/2010/main" val="155689139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113" y="4572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07"/>
          <p:cNvSpPr>
            <a:spLocks noGrp="1" noChangeArrowheads="1"/>
          </p:cNvSpPr>
          <p:nvPr>
            <p:ph type="dt" sz="half" idx="10"/>
          </p:nvPr>
        </p:nvSpPr>
        <p:spPr>
          <a:ln/>
        </p:spPr>
        <p:txBody>
          <a:bodyPr/>
          <a:lstStyle>
            <a:lvl1pPr>
              <a:defRPr/>
            </a:lvl1pPr>
          </a:lstStyle>
          <a:p>
            <a:endParaRPr lang="en-US" altLang="en-US"/>
          </a:p>
        </p:txBody>
      </p:sp>
      <p:sp>
        <p:nvSpPr>
          <p:cNvPr id="6" name="Rectangle 908"/>
          <p:cNvSpPr>
            <a:spLocks noGrp="1" noChangeArrowheads="1"/>
          </p:cNvSpPr>
          <p:nvPr>
            <p:ph type="ftr" sz="quarter" idx="11"/>
          </p:nvPr>
        </p:nvSpPr>
        <p:spPr>
          <a:ln/>
        </p:spPr>
        <p:txBody>
          <a:bodyPr/>
          <a:lstStyle>
            <a:lvl1pPr>
              <a:defRPr/>
            </a:lvl1pPr>
          </a:lstStyle>
          <a:p>
            <a:endParaRPr lang="en-US" altLang="en-US"/>
          </a:p>
        </p:txBody>
      </p:sp>
      <p:sp>
        <p:nvSpPr>
          <p:cNvPr id="7" name="Rectangle 909"/>
          <p:cNvSpPr>
            <a:spLocks noGrp="1" noChangeArrowheads="1"/>
          </p:cNvSpPr>
          <p:nvPr>
            <p:ph type="sldNum" sz="quarter" idx="12"/>
          </p:nvPr>
        </p:nvSpPr>
        <p:spPr>
          <a:ln/>
        </p:spPr>
        <p:txBody>
          <a:bodyPr/>
          <a:lstStyle>
            <a:lvl1pPr>
              <a:defRPr/>
            </a:lvl1pPr>
          </a:lstStyle>
          <a:p>
            <a:fld id="{2B7471AA-0BD8-4BDE-8916-67674428CB35}" type="slidenum">
              <a:rPr lang="ar-SA" altLang="en-US" smtClean="0"/>
              <a:pPr/>
              <a:t>‹#›</a:t>
            </a:fld>
            <a:endParaRPr lang="en-US" altLang="en-US"/>
          </a:p>
        </p:txBody>
      </p:sp>
    </p:spTree>
    <p:extLst>
      <p:ext uri="{BB962C8B-B14F-4D97-AF65-F5344CB8AC3E}">
        <p14:creationId xmlns:p14="http://schemas.microsoft.com/office/powerpoint/2010/main" val="127263328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9"/>
          <p:cNvSpPr>
            <a:spLocks noGrp="1" noChangeArrowheads="1"/>
          </p:cNvSpPr>
          <p:nvPr>
            <p:ph type="dt" sz="half" idx="10"/>
          </p:nvPr>
        </p:nvSpPr>
        <p:spPr>
          <a:ln/>
        </p:spPr>
        <p:txBody>
          <a:bodyPr/>
          <a:lstStyle>
            <a:lvl1pPr>
              <a:defRPr/>
            </a:lvl1pPr>
          </a:lstStyle>
          <a:p>
            <a:endParaRPr lang="en-US" altLang="en-US"/>
          </a:p>
        </p:txBody>
      </p:sp>
      <p:sp>
        <p:nvSpPr>
          <p:cNvPr id="8" name="Rectangle 20"/>
          <p:cNvSpPr>
            <a:spLocks noGrp="1" noChangeArrowheads="1"/>
          </p:cNvSpPr>
          <p:nvPr>
            <p:ph type="ftr" sz="quarter" idx="11"/>
          </p:nvPr>
        </p:nvSpPr>
        <p:spPr>
          <a:ln/>
        </p:spPr>
        <p:txBody>
          <a:bodyPr/>
          <a:lstStyle>
            <a:lvl1pPr>
              <a:defRPr/>
            </a:lvl1pPr>
          </a:lstStyle>
          <a:p>
            <a:endParaRPr lang="en-US" altLang="en-US"/>
          </a:p>
        </p:txBody>
      </p:sp>
      <p:sp>
        <p:nvSpPr>
          <p:cNvPr id="9" name="Rectangle 21"/>
          <p:cNvSpPr>
            <a:spLocks noGrp="1" noChangeArrowheads="1"/>
          </p:cNvSpPr>
          <p:nvPr>
            <p:ph type="sldNum" sz="quarter" idx="12"/>
          </p:nvPr>
        </p:nvSpPr>
        <p:spPr>
          <a:ln/>
        </p:spPr>
        <p:txBody>
          <a:bodyPr/>
          <a:lstStyle>
            <a:lvl1pPr>
              <a:defRPr/>
            </a:lvl1pPr>
          </a:lstStyle>
          <a:p>
            <a:fld id="{2B7471AA-0BD8-4BDE-8916-67674428CB35}" type="slidenum">
              <a:rPr lang="ar-SA" altLang="en-US" smtClean="0"/>
              <a:pPr/>
              <a:t>‹#›</a:t>
            </a:fld>
            <a:endParaRPr lang="en-US" altLang="en-US"/>
          </a:p>
        </p:txBody>
      </p:sp>
    </p:spTree>
    <p:extLst>
      <p:ext uri="{BB962C8B-B14F-4D97-AF65-F5344CB8AC3E}">
        <p14:creationId xmlns:p14="http://schemas.microsoft.com/office/powerpoint/2010/main" val="4243302809"/>
      </p:ext>
    </p:extLst>
  </p:cSld>
  <p:clrMapOvr>
    <a:masterClrMapping/>
  </p:clrMapOvr>
  <p:transition>
    <p:fade thruBlk="1"/>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467600" cy="838200"/>
          </a:xfrm>
        </p:spPr>
        <p:txBody>
          <a:bodyPr/>
          <a:lstStyle/>
          <a:p>
            <a:r>
              <a:rPr lang="en-US"/>
              <a:t>Click to edit Master title style</a:t>
            </a:r>
          </a:p>
        </p:txBody>
      </p:sp>
      <p:sp>
        <p:nvSpPr>
          <p:cNvPr id="3" name="Content Placeholder 2"/>
          <p:cNvSpPr>
            <a:spLocks noGrp="1"/>
          </p:cNvSpPr>
          <p:nvPr>
            <p:ph sz="half" idx="1"/>
          </p:nvPr>
        </p:nvSpPr>
        <p:spPr>
          <a:xfrm>
            <a:off x="685800" y="1828800"/>
            <a:ext cx="38100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828800"/>
            <a:ext cx="38100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F9E4C8-04AF-7535-26FB-9C7272E5E40B}"/>
              </a:ext>
            </a:extLst>
          </p:cNvPr>
          <p:cNvSpPr>
            <a:spLocks noGrp="1"/>
          </p:cNvSpPr>
          <p:nvPr>
            <p:ph type="dt" sz="half" idx="10"/>
          </p:nvPr>
        </p:nvSpPr>
        <p:spPr>
          <a:xfrm>
            <a:off x="685800" y="6400800"/>
            <a:ext cx="1905000" cy="457200"/>
          </a:xfrm>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3563906A-0A45-F0EA-9256-12BFD437B02A}"/>
              </a:ext>
            </a:extLst>
          </p:cNvPr>
          <p:cNvSpPr>
            <a:spLocks noGrp="1"/>
          </p:cNvSpPr>
          <p:nvPr>
            <p:ph type="ftr" sz="quarter" idx="11"/>
          </p:nvPr>
        </p:nvSpPr>
        <p:spPr>
          <a:xfrm>
            <a:off x="3124200" y="6400800"/>
            <a:ext cx="2895600" cy="457200"/>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131BC874-AB72-3849-AB22-61BF096B4DA0}"/>
              </a:ext>
            </a:extLst>
          </p:cNvPr>
          <p:cNvSpPr>
            <a:spLocks noGrp="1"/>
          </p:cNvSpPr>
          <p:nvPr>
            <p:ph type="sldNum" sz="quarter" idx="12"/>
          </p:nvPr>
        </p:nvSpPr>
        <p:spPr>
          <a:xfrm>
            <a:off x="6553200" y="6400800"/>
            <a:ext cx="1905000" cy="457200"/>
          </a:xfrm>
        </p:spPr>
        <p:txBody>
          <a:bodyPr/>
          <a:lstStyle>
            <a:lvl1pPr>
              <a:defRPr/>
            </a:lvl1pPr>
          </a:lstStyle>
          <a:p>
            <a:fld id="{D18DB780-B474-4C94-AA2C-3AC79893CD5A}" type="slidenum">
              <a:rPr lang="en-US" altLang="en-US"/>
              <a:pPr/>
              <a:t>‹#›</a:t>
            </a:fld>
            <a:endParaRPr lang="en-US" altLang="en-US"/>
          </a:p>
        </p:txBody>
      </p:sp>
    </p:spTree>
    <p:extLst>
      <p:ext uri="{BB962C8B-B14F-4D97-AF65-F5344CB8AC3E}">
        <p14:creationId xmlns:p14="http://schemas.microsoft.com/office/powerpoint/2010/main" val="2578917265"/>
      </p:ext>
    </p:extLst>
  </p:cSld>
  <p:clrMapOvr>
    <a:masterClrMapping/>
  </p:clrMapOvr>
  <p:transition spd="med">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06498" name="Group 2"/>
          <p:cNvGrpSpPr>
            <a:grpSpLocks/>
          </p:cNvGrpSpPr>
          <p:nvPr/>
        </p:nvGrpSpPr>
        <p:grpSpPr bwMode="auto">
          <a:xfrm>
            <a:off x="0" y="0"/>
            <a:ext cx="9140825" cy="6850063"/>
            <a:chOff x="0" y="0"/>
            <a:chExt cx="5758" cy="4315"/>
          </a:xfrm>
        </p:grpSpPr>
        <p:grpSp>
          <p:nvGrpSpPr>
            <p:cNvPr id="106499" name="Group 3"/>
            <p:cNvGrpSpPr>
              <a:grpSpLocks/>
            </p:cNvGrpSpPr>
            <p:nvPr userDrawn="1"/>
          </p:nvGrpSpPr>
          <p:grpSpPr bwMode="auto">
            <a:xfrm>
              <a:off x="1728" y="2230"/>
              <a:ext cx="4027" cy="2085"/>
              <a:chOff x="1728" y="2230"/>
              <a:chExt cx="4027" cy="2085"/>
            </a:xfrm>
          </p:grpSpPr>
          <p:sp>
            <p:nvSpPr>
              <p:cNvPr id="106500"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501"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502"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503"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504"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6505"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506"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6507"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a:t>Click to edit Master title style</a:t>
            </a:r>
          </a:p>
        </p:txBody>
      </p:sp>
      <p:sp>
        <p:nvSpPr>
          <p:cNvPr id="10650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a:t>Click to edit Master subtitle style</a:t>
            </a:r>
          </a:p>
        </p:txBody>
      </p:sp>
      <p:sp>
        <p:nvSpPr>
          <p:cNvPr id="106509" name="Rectangle 13"/>
          <p:cNvSpPr>
            <a:spLocks noGrp="1" noChangeArrowheads="1"/>
          </p:cNvSpPr>
          <p:nvPr>
            <p:ph type="dt" sz="quarter" idx="2"/>
          </p:nvPr>
        </p:nvSpPr>
        <p:spPr>
          <a:xfrm>
            <a:off x="457200" y="6248400"/>
            <a:ext cx="2133600" cy="476250"/>
          </a:xfrm>
        </p:spPr>
        <p:txBody>
          <a:bodyPr/>
          <a:lstStyle>
            <a:lvl1pPr>
              <a:defRPr/>
            </a:lvl1pPr>
          </a:lstStyle>
          <a:p>
            <a:endParaRPr lang="en-US" altLang="en-US"/>
          </a:p>
        </p:txBody>
      </p:sp>
      <p:sp>
        <p:nvSpPr>
          <p:cNvPr id="106510" name="Rectangle 14"/>
          <p:cNvSpPr>
            <a:spLocks noGrp="1" noChangeArrowheads="1"/>
          </p:cNvSpPr>
          <p:nvPr>
            <p:ph type="ftr" sz="quarter" idx="3"/>
          </p:nvPr>
        </p:nvSpPr>
        <p:spPr>
          <a:xfrm>
            <a:off x="3124200" y="6251575"/>
            <a:ext cx="2895600" cy="476250"/>
          </a:xfrm>
        </p:spPr>
        <p:txBody>
          <a:bodyPr/>
          <a:lstStyle>
            <a:lvl1pPr>
              <a:defRPr/>
            </a:lvl1pPr>
          </a:lstStyle>
          <a:p>
            <a:endParaRPr lang="en-US" altLang="en-US"/>
          </a:p>
        </p:txBody>
      </p:sp>
      <p:sp>
        <p:nvSpPr>
          <p:cNvPr id="106511" name="Rectangle 15"/>
          <p:cNvSpPr>
            <a:spLocks noGrp="1" noChangeArrowheads="1"/>
          </p:cNvSpPr>
          <p:nvPr>
            <p:ph type="sldNum" sz="quarter" idx="4"/>
          </p:nvPr>
        </p:nvSpPr>
        <p:spPr>
          <a:xfrm>
            <a:off x="6553200" y="6254750"/>
            <a:ext cx="2133600" cy="476250"/>
          </a:xfrm>
        </p:spPr>
        <p:txBody>
          <a:bodyPr/>
          <a:lstStyle>
            <a:lvl1pPr>
              <a:defRPr/>
            </a:lvl1pPr>
          </a:lstStyle>
          <a:p>
            <a:fld id="{F0AD0912-6E94-46B6-9AEB-1753FF81B96C}" type="slidenum">
              <a:rPr lang="fa-IR" altLang="en-US"/>
              <a:pPr/>
              <a:t>‹#›</a:t>
            </a:fld>
            <a:endParaRPr lang="en-US" altLang="en-US"/>
          </a:p>
        </p:txBody>
      </p:sp>
    </p:spTree>
    <p:extLst>
      <p:ext uri="{BB962C8B-B14F-4D97-AF65-F5344CB8AC3E}">
        <p14:creationId xmlns:p14="http://schemas.microsoft.com/office/powerpoint/2010/main" val="3910654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42FC6CAE-0582-421F-B186-6DDED2CDCC25}" type="slidenum">
              <a:rPr lang="fa-IR"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12778295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75251AF3-504B-4BFC-ACC7-52D63138E219}" type="slidenum">
              <a:rPr lang="fa-IR"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6038708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CF7B783E-F73D-4DCD-8CB9-ADE874E7F263}" type="slidenum">
              <a:rPr lang="fa-IR"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208455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907"/>
          <p:cNvSpPr>
            <a:spLocks noGrp="1" noChangeArrowheads="1"/>
          </p:cNvSpPr>
          <p:nvPr>
            <p:ph type="dt" sz="half" idx="10"/>
          </p:nvPr>
        </p:nvSpPr>
        <p:spPr>
          <a:ln/>
        </p:spPr>
        <p:txBody>
          <a:bodyPr/>
          <a:lstStyle>
            <a:lvl1pPr>
              <a:defRPr/>
            </a:lvl1pPr>
          </a:lstStyle>
          <a:p>
            <a:endParaRPr lang="en-US" altLang="en-US"/>
          </a:p>
        </p:txBody>
      </p:sp>
      <p:sp>
        <p:nvSpPr>
          <p:cNvPr id="5" name="Rectangle 908"/>
          <p:cNvSpPr>
            <a:spLocks noGrp="1" noChangeArrowheads="1"/>
          </p:cNvSpPr>
          <p:nvPr>
            <p:ph type="ftr" sz="quarter" idx="11"/>
          </p:nvPr>
        </p:nvSpPr>
        <p:spPr>
          <a:ln/>
        </p:spPr>
        <p:txBody>
          <a:bodyPr/>
          <a:lstStyle>
            <a:lvl1pPr>
              <a:defRPr/>
            </a:lvl1pPr>
          </a:lstStyle>
          <a:p>
            <a:endParaRPr lang="en-US" altLang="en-US"/>
          </a:p>
        </p:txBody>
      </p:sp>
      <p:sp>
        <p:nvSpPr>
          <p:cNvPr id="6" name="Rectangle 909"/>
          <p:cNvSpPr>
            <a:spLocks noGrp="1" noChangeArrowheads="1"/>
          </p:cNvSpPr>
          <p:nvPr>
            <p:ph type="sldNum" sz="quarter" idx="12"/>
          </p:nvPr>
        </p:nvSpPr>
        <p:spPr>
          <a:ln/>
        </p:spPr>
        <p:txBody>
          <a:bodyPr/>
          <a:lstStyle>
            <a:lvl1pPr>
              <a:defRPr/>
            </a:lvl1pPr>
          </a:lstStyle>
          <a:p>
            <a:fld id="{278AE320-F3A5-466A-B82A-79E682FFFA0A}" type="slidenum">
              <a:rPr lang="ar-SA" altLang="en-US" smtClean="0"/>
              <a:pPr/>
              <a:t>‹#›</a:t>
            </a:fld>
            <a:endParaRPr lang="en-US" altLang="en-US"/>
          </a:p>
        </p:txBody>
      </p:sp>
    </p:spTree>
    <p:extLst>
      <p:ext uri="{BB962C8B-B14F-4D97-AF65-F5344CB8AC3E}">
        <p14:creationId xmlns:p14="http://schemas.microsoft.com/office/powerpoint/2010/main" val="1084872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Slide Number Placeholder 7"/>
          <p:cNvSpPr>
            <a:spLocks noGrp="1"/>
          </p:cNvSpPr>
          <p:nvPr>
            <p:ph type="sldNum" sz="quarter" idx="11"/>
          </p:nvPr>
        </p:nvSpPr>
        <p:spPr/>
        <p:txBody>
          <a:bodyPr/>
          <a:lstStyle>
            <a:lvl1pPr>
              <a:defRPr/>
            </a:lvl1pPr>
          </a:lstStyle>
          <a:p>
            <a:fld id="{9503B5FA-2130-4DBD-A4A1-C3CDAC1A472B}" type="slidenum">
              <a:rPr lang="fa-IR" altLang="en-US"/>
              <a:pPr/>
              <a:t>‹#›</a:t>
            </a:fld>
            <a:endParaRPr lang="en-US" altLang="en-US"/>
          </a:p>
        </p:txBody>
      </p:sp>
      <p:sp>
        <p:nvSpPr>
          <p:cNvPr id="9" name="Footer Placeholder 8"/>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033556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Slide Number Placeholder 3"/>
          <p:cNvSpPr>
            <a:spLocks noGrp="1"/>
          </p:cNvSpPr>
          <p:nvPr>
            <p:ph type="sldNum" sz="quarter" idx="11"/>
          </p:nvPr>
        </p:nvSpPr>
        <p:spPr/>
        <p:txBody>
          <a:bodyPr/>
          <a:lstStyle>
            <a:lvl1pPr>
              <a:defRPr/>
            </a:lvl1pPr>
          </a:lstStyle>
          <a:p>
            <a:fld id="{60E4F951-F19E-44A3-8DBE-94CBA979758D}" type="slidenum">
              <a:rPr lang="fa-IR" altLang="en-US"/>
              <a:pPr/>
              <a:t>‹#›</a:t>
            </a:fld>
            <a:endParaRPr lang="en-US" altLang="en-US"/>
          </a:p>
        </p:txBody>
      </p:sp>
      <p:sp>
        <p:nvSpPr>
          <p:cNvPr id="5" name="Footer Placeholder 4"/>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4224423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Slide Number Placeholder 2"/>
          <p:cNvSpPr>
            <a:spLocks noGrp="1"/>
          </p:cNvSpPr>
          <p:nvPr>
            <p:ph type="sldNum" sz="quarter" idx="11"/>
          </p:nvPr>
        </p:nvSpPr>
        <p:spPr/>
        <p:txBody>
          <a:bodyPr/>
          <a:lstStyle>
            <a:lvl1pPr>
              <a:defRPr/>
            </a:lvl1pPr>
          </a:lstStyle>
          <a:p>
            <a:fld id="{BF791682-F67A-4031-95CB-8CF15A21C75D}" type="slidenum">
              <a:rPr lang="fa-IR" altLang="en-US"/>
              <a:pPr/>
              <a:t>‹#›</a:t>
            </a:fld>
            <a:endParaRPr lang="en-US" altLang="en-US"/>
          </a:p>
        </p:txBody>
      </p:sp>
      <p:sp>
        <p:nvSpPr>
          <p:cNvPr id="4" name="Footer Placeholder 3"/>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1851009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5F8194FA-8BF2-4414-93F3-F14EE2A2E0D9}" type="slidenum">
              <a:rPr lang="fa-IR"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0078918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6F558A6C-092D-48B0-B1F9-C9C3306A14F6}" type="slidenum">
              <a:rPr lang="fa-IR"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7235147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3788995F-4BD2-415D-926D-708F18CAF803}" type="slidenum">
              <a:rPr lang="fa-IR"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18285405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517610DF-6007-4473-94BB-978B416AD7B4}" type="slidenum">
              <a:rPr lang="fa-IR"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7632521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4" name="Slide Number Placeholder 3"/>
          <p:cNvSpPr>
            <a:spLocks noGrp="1"/>
          </p:cNvSpPr>
          <p:nvPr>
            <p:ph type="sldNum" sz="quarter" idx="11"/>
          </p:nvPr>
        </p:nvSpPr>
        <p:spPr>
          <a:xfrm>
            <a:off x="6553200" y="6248400"/>
            <a:ext cx="2133600" cy="476250"/>
          </a:xfrm>
        </p:spPr>
        <p:txBody>
          <a:bodyPr/>
          <a:lstStyle>
            <a:lvl1pPr>
              <a:defRPr/>
            </a:lvl1pPr>
          </a:lstStyle>
          <a:p>
            <a:fld id="{B0A906CB-2734-4796-BFEF-637DCCC92D5C}" type="slidenum">
              <a:rPr lang="fa-IR" altLang="en-US"/>
              <a:pPr/>
              <a:t>‹#›</a:t>
            </a:fld>
            <a:endParaRPr lang="en-US" altLang="en-US"/>
          </a:p>
        </p:txBody>
      </p:sp>
      <p:sp>
        <p:nvSpPr>
          <p:cNvPr id="5" name="Footer Placeholder 4"/>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26780565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9"/>
          <p:cNvSpPr>
            <a:spLocks noGrp="1" noChangeArrowheads="1"/>
          </p:cNvSpPr>
          <p:nvPr>
            <p:ph type="dt" sz="half" idx="10"/>
          </p:nvPr>
        </p:nvSpPr>
        <p:spPr>
          <a:ln/>
        </p:spPr>
        <p:txBody>
          <a:bodyPr/>
          <a:lstStyle>
            <a:lvl1pPr>
              <a:defRPr/>
            </a:lvl1pPr>
          </a:lstStyle>
          <a:p>
            <a:pPr>
              <a:defRPr/>
            </a:pPr>
            <a:endParaRPr lang="en-US"/>
          </a:p>
        </p:txBody>
      </p:sp>
      <p:sp>
        <p:nvSpPr>
          <p:cNvPr id="7" name="Rectangle 20"/>
          <p:cNvSpPr>
            <a:spLocks noGrp="1" noChangeArrowheads="1"/>
          </p:cNvSpPr>
          <p:nvPr>
            <p:ph type="ftr" sz="quarter" idx="11"/>
          </p:nvPr>
        </p:nvSpPr>
        <p:spPr>
          <a:ln/>
        </p:spPr>
        <p:txBody>
          <a:bodyPr/>
          <a:lstStyle>
            <a:lvl1pPr>
              <a:defRPr/>
            </a:lvl1pPr>
          </a:lstStyle>
          <a:p>
            <a:pPr>
              <a:defRPr/>
            </a:pPr>
            <a:endParaRPr lang="en-US"/>
          </a:p>
        </p:txBody>
      </p:sp>
      <p:sp>
        <p:nvSpPr>
          <p:cNvPr id="8" name="Rectangle 21"/>
          <p:cNvSpPr>
            <a:spLocks noGrp="1" noChangeArrowheads="1"/>
          </p:cNvSpPr>
          <p:nvPr>
            <p:ph type="sldNum" sz="quarter" idx="12"/>
          </p:nvPr>
        </p:nvSpPr>
        <p:spPr>
          <a:ln/>
        </p:spPr>
        <p:txBody>
          <a:bodyPr/>
          <a:lstStyle>
            <a:lvl1pPr>
              <a:defRPr/>
            </a:lvl1pPr>
          </a:lstStyle>
          <a:p>
            <a:pPr>
              <a:defRPr/>
            </a:pPr>
            <a:fld id="{594F3876-5DBC-475A-9AE0-DCFDB033DD8E}" type="slidenum">
              <a:rPr lang="ar-SA"/>
              <a:pPr>
                <a:defRPr/>
              </a:pPr>
              <a:t>‹#›</a:t>
            </a:fld>
            <a:endParaRPr lang="en-US"/>
          </a:p>
        </p:txBody>
      </p:sp>
    </p:spTree>
    <p:extLst>
      <p:ext uri="{BB962C8B-B14F-4D97-AF65-F5344CB8AC3E}">
        <p14:creationId xmlns:p14="http://schemas.microsoft.com/office/powerpoint/2010/main" val="3123911232"/>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113" y="4572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07"/>
          <p:cNvSpPr>
            <a:spLocks noGrp="1" noChangeArrowheads="1"/>
          </p:cNvSpPr>
          <p:nvPr>
            <p:ph type="dt" sz="half" idx="10"/>
          </p:nvPr>
        </p:nvSpPr>
        <p:spPr>
          <a:ln/>
        </p:spPr>
        <p:txBody>
          <a:bodyPr/>
          <a:lstStyle>
            <a:lvl1pPr>
              <a:defRPr/>
            </a:lvl1pPr>
          </a:lstStyle>
          <a:p>
            <a:pPr>
              <a:defRPr/>
            </a:pPr>
            <a:endParaRPr lang="en-US"/>
          </a:p>
        </p:txBody>
      </p:sp>
      <p:sp>
        <p:nvSpPr>
          <p:cNvPr id="6" name="Rectangle 908"/>
          <p:cNvSpPr>
            <a:spLocks noGrp="1" noChangeArrowheads="1"/>
          </p:cNvSpPr>
          <p:nvPr>
            <p:ph type="ftr" sz="quarter" idx="11"/>
          </p:nvPr>
        </p:nvSpPr>
        <p:spPr>
          <a:ln/>
        </p:spPr>
        <p:txBody>
          <a:bodyPr/>
          <a:lstStyle>
            <a:lvl1pPr>
              <a:defRPr/>
            </a:lvl1pPr>
          </a:lstStyle>
          <a:p>
            <a:pPr>
              <a:defRPr/>
            </a:pPr>
            <a:endParaRPr lang="en-US"/>
          </a:p>
        </p:txBody>
      </p:sp>
      <p:sp>
        <p:nvSpPr>
          <p:cNvPr id="7" name="Rectangle 909"/>
          <p:cNvSpPr>
            <a:spLocks noGrp="1" noChangeArrowheads="1"/>
          </p:cNvSpPr>
          <p:nvPr>
            <p:ph type="sldNum" sz="quarter" idx="12"/>
          </p:nvPr>
        </p:nvSpPr>
        <p:spPr>
          <a:ln/>
        </p:spPr>
        <p:txBody>
          <a:bodyPr/>
          <a:lstStyle>
            <a:lvl1pPr>
              <a:defRPr/>
            </a:lvl1pPr>
          </a:lstStyle>
          <a:p>
            <a:pPr>
              <a:defRPr/>
            </a:pPr>
            <a:fld id="{0A0309D8-F7D1-47BD-90AE-857AD6C12A28}" type="slidenum">
              <a:rPr lang="en-US" smtClean="0"/>
              <a:pPr>
                <a:defRPr/>
              </a:pPr>
              <a:t>‹#›</a:t>
            </a:fld>
            <a:endParaRPr lang="en-US"/>
          </a:p>
        </p:txBody>
      </p:sp>
    </p:spTree>
    <p:extLst>
      <p:ext uri="{BB962C8B-B14F-4D97-AF65-F5344CB8AC3E}">
        <p14:creationId xmlns:p14="http://schemas.microsoft.com/office/powerpoint/2010/main" val="1397250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907"/>
          <p:cNvSpPr>
            <a:spLocks noGrp="1" noChangeArrowheads="1"/>
          </p:cNvSpPr>
          <p:nvPr>
            <p:ph type="dt" sz="half" idx="10"/>
          </p:nvPr>
        </p:nvSpPr>
        <p:spPr>
          <a:ln/>
        </p:spPr>
        <p:txBody>
          <a:bodyPr/>
          <a:lstStyle>
            <a:lvl1pPr>
              <a:defRPr/>
            </a:lvl1pPr>
          </a:lstStyle>
          <a:p>
            <a:endParaRPr lang="en-US" altLang="en-US"/>
          </a:p>
        </p:txBody>
      </p:sp>
      <p:sp>
        <p:nvSpPr>
          <p:cNvPr id="5" name="Rectangle 908"/>
          <p:cNvSpPr>
            <a:spLocks noGrp="1" noChangeArrowheads="1"/>
          </p:cNvSpPr>
          <p:nvPr>
            <p:ph type="ftr" sz="quarter" idx="11"/>
          </p:nvPr>
        </p:nvSpPr>
        <p:spPr>
          <a:ln/>
        </p:spPr>
        <p:txBody>
          <a:bodyPr/>
          <a:lstStyle>
            <a:lvl1pPr>
              <a:defRPr/>
            </a:lvl1pPr>
          </a:lstStyle>
          <a:p>
            <a:endParaRPr lang="en-US" altLang="en-US"/>
          </a:p>
        </p:txBody>
      </p:sp>
      <p:sp>
        <p:nvSpPr>
          <p:cNvPr id="6" name="Rectangle 909"/>
          <p:cNvSpPr>
            <a:spLocks noGrp="1" noChangeArrowheads="1"/>
          </p:cNvSpPr>
          <p:nvPr>
            <p:ph type="sldNum" sz="quarter" idx="12"/>
          </p:nvPr>
        </p:nvSpPr>
        <p:spPr>
          <a:ln/>
        </p:spPr>
        <p:txBody>
          <a:bodyPr/>
          <a:lstStyle>
            <a:lvl1pPr>
              <a:defRPr/>
            </a:lvl1pPr>
          </a:lstStyle>
          <a:p>
            <a:fld id="{E5469C78-AFE7-4352-9AF7-3E819943EDFF}" type="slidenum">
              <a:rPr lang="ar-SA" altLang="en-US" smtClean="0"/>
              <a:pPr/>
              <a:t>‹#›</a:t>
            </a:fld>
            <a:endParaRPr lang="en-US" altLang="en-US"/>
          </a:p>
        </p:txBody>
      </p:sp>
    </p:spTree>
    <p:extLst>
      <p:ext uri="{BB962C8B-B14F-4D97-AF65-F5344CB8AC3E}">
        <p14:creationId xmlns:p14="http://schemas.microsoft.com/office/powerpoint/2010/main" val="34936458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9"/>
          <p:cNvSpPr>
            <a:spLocks noGrp="1" noChangeArrowheads="1"/>
          </p:cNvSpPr>
          <p:nvPr>
            <p:ph type="dt" sz="half" idx="10"/>
          </p:nvPr>
        </p:nvSpPr>
        <p:spPr>
          <a:ln/>
        </p:spPr>
        <p:txBody>
          <a:bodyPr/>
          <a:lstStyle>
            <a:lvl1pPr>
              <a:defRPr/>
            </a:lvl1pPr>
          </a:lstStyle>
          <a:p>
            <a:pPr>
              <a:defRPr/>
            </a:pPr>
            <a:endParaRPr lang="en-US"/>
          </a:p>
        </p:txBody>
      </p:sp>
      <p:sp>
        <p:nvSpPr>
          <p:cNvPr id="7" name="Rectangle 20"/>
          <p:cNvSpPr>
            <a:spLocks noGrp="1" noChangeArrowheads="1"/>
          </p:cNvSpPr>
          <p:nvPr>
            <p:ph type="ftr" sz="quarter" idx="11"/>
          </p:nvPr>
        </p:nvSpPr>
        <p:spPr>
          <a:ln/>
        </p:spPr>
        <p:txBody>
          <a:bodyPr/>
          <a:lstStyle>
            <a:lvl1pPr>
              <a:defRPr/>
            </a:lvl1pPr>
          </a:lstStyle>
          <a:p>
            <a:pPr>
              <a:defRPr/>
            </a:pPr>
            <a:endParaRPr lang="en-US"/>
          </a:p>
        </p:txBody>
      </p:sp>
      <p:sp>
        <p:nvSpPr>
          <p:cNvPr id="8" name="Rectangle 21"/>
          <p:cNvSpPr>
            <a:spLocks noGrp="1" noChangeArrowheads="1"/>
          </p:cNvSpPr>
          <p:nvPr>
            <p:ph type="sldNum" sz="quarter" idx="12"/>
          </p:nvPr>
        </p:nvSpPr>
        <p:spPr>
          <a:ln/>
        </p:spPr>
        <p:txBody>
          <a:bodyPr/>
          <a:lstStyle>
            <a:lvl1pPr>
              <a:defRPr/>
            </a:lvl1pPr>
          </a:lstStyle>
          <a:p>
            <a:pPr>
              <a:defRPr/>
            </a:pPr>
            <a:fld id="{4CC927B2-A7F8-4C64-B42E-C6DB8A5A99D6}" type="slidenum">
              <a:rPr lang="ar-SA"/>
              <a:pPr>
                <a:defRPr/>
              </a:pPr>
              <a:t>‹#›</a:t>
            </a:fld>
            <a:endParaRPr lang="en-US"/>
          </a:p>
        </p:txBody>
      </p:sp>
    </p:spTree>
    <p:extLst>
      <p:ext uri="{BB962C8B-B14F-4D97-AF65-F5344CB8AC3E}">
        <p14:creationId xmlns:p14="http://schemas.microsoft.com/office/powerpoint/2010/main" val="3700221263"/>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9"/>
          <p:cNvSpPr>
            <a:spLocks noGrp="1" noChangeArrowheads="1"/>
          </p:cNvSpPr>
          <p:nvPr>
            <p:ph type="dt" sz="half" idx="10"/>
          </p:nvPr>
        </p:nvSpPr>
        <p:spPr>
          <a:ln/>
        </p:spPr>
        <p:txBody>
          <a:bodyPr/>
          <a:lstStyle>
            <a:lvl1pPr>
              <a:defRPr/>
            </a:lvl1pPr>
          </a:lstStyle>
          <a:p>
            <a:pPr>
              <a:defRPr/>
            </a:pPr>
            <a:endParaRPr lang="en-US"/>
          </a:p>
        </p:txBody>
      </p:sp>
      <p:sp>
        <p:nvSpPr>
          <p:cNvPr id="8" name="Rectangle 20"/>
          <p:cNvSpPr>
            <a:spLocks noGrp="1" noChangeArrowheads="1"/>
          </p:cNvSpPr>
          <p:nvPr>
            <p:ph type="ftr" sz="quarter" idx="11"/>
          </p:nvPr>
        </p:nvSpPr>
        <p:spPr>
          <a:ln/>
        </p:spPr>
        <p:txBody>
          <a:bodyPr/>
          <a:lstStyle>
            <a:lvl1pPr>
              <a:defRPr/>
            </a:lvl1pPr>
          </a:lstStyle>
          <a:p>
            <a:pPr>
              <a:defRPr/>
            </a:pPr>
            <a:endParaRPr lang="en-US"/>
          </a:p>
        </p:txBody>
      </p:sp>
      <p:sp>
        <p:nvSpPr>
          <p:cNvPr id="9" name="Rectangle 21"/>
          <p:cNvSpPr>
            <a:spLocks noGrp="1" noChangeArrowheads="1"/>
          </p:cNvSpPr>
          <p:nvPr>
            <p:ph type="sldNum" sz="quarter" idx="12"/>
          </p:nvPr>
        </p:nvSpPr>
        <p:spPr>
          <a:ln/>
        </p:spPr>
        <p:txBody>
          <a:bodyPr/>
          <a:lstStyle>
            <a:lvl1pPr>
              <a:defRPr/>
            </a:lvl1pPr>
          </a:lstStyle>
          <a:p>
            <a:pPr>
              <a:defRPr/>
            </a:pPr>
            <a:fld id="{02F8ECD5-BFFE-4528-B9BC-8694FD7E0D3B}" type="slidenum">
              <a:rPr lang="ar-SA"/>
              <a:pPr>
                <a:defRPr/>
              </a:pPr>
              <a:t>‹#›</a:t>
            </a:fld>
            <a:endParaRPr lang="en-US"/>
          </a:p>
        </p:txBody>
      </p:sp>
    </p:spTree>
    <p:extLst>
      <p:ext uri="{BB962C8B-B14F-4D97-AF65-F5344CB8AC3E}">
        <p14:creationId xmlns:p14="http://schemas.microsoft.com/office/powerpoint/2010/main" val="340503843"/>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07"/>
          <p:cNvSpPr>
            <a:spLocks noGrp="1" noChangeArrowheads="1"/>
          </p:cNvSpPr>
          <p:nvPr>
            <p:ph type="dt" sz="half" idx="10"/>
          </p:nvPr>
        </p:nvSpPr>
        <p:spPr>
          <a:ln/>
        </p:spPr>
        <p:txBody>
          <a:bodyPr/>
          <a:lstStyle>
            <a:lvl1pPr>
              <a:defRPr/>
            </a:lvl1pPr>
          </a:lstStyle>
          <a:p>
            <a:endParaRPr lang="en-US" altLang="en-US"/>
          </a:p>
        </p:txBody>
      </p:sp>
      <p:sp>
        <p:nvSpPr>
          <p:cNvPr id="6" name="Rectangle 908"/>
          <p:cNvSpPr>
            <a:spLocks noGrp="1" noChangeArrowheads="1"/>
          </p:cNvSpPr>
          <p:nvPr>
            <p:ph type="ftr" sz="quarter" idx="11"/>
          </p:nvPr>
        </p:nvSpPr>
        <p:spPr>
          <a:ln/>
        </p:spPr>
        <p:txBody>
          <a:bodyPr/>
          <a:lstStyle>
            <a:lvl1pPr>
              <a:defRPr/>
            </a:lvl1pPr>
          </a:lstStyle>
          <a:p>
            <a:endParaRPr lang="en-US" altLang="en-US"/>
          </a:p>
        </p:txBody>
      </p:sp>
      <p:sp>
        <p:nvSpPr>
          <p:cNvPr id="7" name="Rectangle 909"/>
          <p:cNvSpPr>
            <a:spLocks noGrp="1" noChangeArrowheads="1"/>
          </p:cNvSpPr>
          <p:nvPr>
            <p:ph type="sldNum" sz="quarter" idx="12"/>
          </p:nvPr>
        </p:nvSpPr>
        <p:spPr>
          <a:ln/>
        </p:spPr>
        <p:txBody>
          <a:bodyPr/>
          <a:lstStyle>
            <a:lvl1pPr>
              <a:defRPr/>
            </a:lvl1pPr>
          </a:lstStyle>
          <a:p>
            <a:fld id="{5F95B811-84FA-46FE-A32E-BD9882A07157}" type="slidenum">
              <a:rPr lang="ar-SA" altLang="en-US" smtClean="0"/>
              <a:pPr/>
              <a:t>‹#›</a:t>
            </a:fld>
            <a:endParaRPr lang="en-US" altLang="en-US"/>
          </a:p>
        </p:txBody>
      </p:sp>
    </p:spTree>
    <p:extLst>
      <p:ext uri="{BB962C8B-B14F-4D97-AF65-F5344CB8AC3E}">
        <p14:creationId xmlns:p14="http://schemas.microsoft.com/office/powerpoint/2010/main" val="2438840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907"/>
          <p:cNvSpPr>
            <a:spLocks noGrp="1" noChangeArrowheads="1"/>
          </p:cNvSpPr>
          <p:nvPr>
            <p:ph type="dt" sz="half" idx="10"/>
          </p:nvPr>
        </p:nvSpPr>
        <p:spPr>
          <a:ln/>
        </p:spPr>
        <p:txBody>
          <a:bodyPr/>
          <a:lstStyle>
            <a:lvl1pPr>
              <a:defRPr/>
            </a:lvl1pPr>
          </a:lstStyle>
          <a:p>
            <a:endParaRPr lang="en-US" altLang="en-US"/>
          </a:p>
        </p:txBody>
      </p:sp>
      <p:sp>
        <p:nvSpPr>
          <p:cNvPr id="8" name="Rectangle 908"/>
          <p:cNvSpPr>
            <a:spLocks noGrp="1" noChangeArrowheads="1"/>
          </p:cNvSpPr>
          <p:nvPr>
            <p:ph type="ftr" sz="quarter" idx="11"/>
          </p:nvPr>
        </p:nvSpPr>
        <p:spPr>
          <a:ln/>
        </p:spPr>
        <p:txBody>
          <a:bodyPr/>
          <a:lstStyle>
            <a:lvl1pPr>
              <a:defRPr/>
            </a:lvl1pPr>
          </a:lstStyle>
          <a:p>
            <a:endParaRPr lang="en-US" altLang="en-US"/>
          </a:p>
        </p:txBody>
      </p:sp>
      <p:sp>
        <p:nvSpPr>
          <p:cNvPr id="9" name="Rectangle 909"/>
          <p:cNvSpPr>
            <a:spLocks noGrp="1" noChangeArrowheads="1"/>
          </p:cNvSpPr>
          <p:nvPr>
            <p:ph type="sldNum" sz="quarter" idx="12"/>
          </p:nvPr>
        </p:nvSpPr>
        <p:spPr>
          <a:ln/>
        </p:spPr>
        <p:txBody>
          <a:bodyPr/>
          <a:lstStyle>
            <a:lvl1pPr>
              <a:defRPr/>
            </a:lvl1pPr>
          </a:lstStyle>
          <a:p>
            <a:fld id="{E4C106C2-59A3-4864-A77E-CACD25917C59}" type="slidenum">
              <a:rPr lang="ar-SA" altLang="en-US" smtClean="0"/>
              <a:pPr/>
              <a:t>‹#›</a:t>
            </a:fld>
            <a:endParaRPr lang="en-US" altLang="en-US"/>
          </a:p>
        </p:txBody>
      </p:sp>
    </p:spTree>
    <p:extLst>
      <p:ext uri="{BB962C8B-B14F-4D97-AF65-F5344CB8AC3E}">
        <p14:creationId xmlns:p14="http://schemas.microsoft.com/office/powerpoint/2010/main" val="2699656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907"/>
          <p:cNvSpPr>
            <a:spLocks noGrp="1" noChangeArrowheads="1"/>
          </p:cNvSpPr>
          <p:nvPr>
            <p:ph type="dt" sz="half" idx="10"/>
          </p:nvPr>
        </p:nvSpPr>
        <p:spPr>
          <a:ln/>
        </p:spPr>
        <p:txBody>
          <a:bodyPr/>
          <a:lstStyle>
            <a:lvl1pPr>
              <a:defRPr/>
            </a:lvl1pPr>
          </a:lstStyle>
          <a:p>
            <a:endParaRPr lang="en-US" altLang="en-US"/>
          </a:p>
        </p:txBody>
      </p:sp>
      <p:sp>
        <p:nvSpPr>
          <p:cNvPr id="4" name="Rectangle 908"/>
          <p:cNvSpPr>
            <a:spLocks noGrp="1" noChangeArrowheads="1"/>
          </p:cNvSpPr>
          <p:nvPr>
            <p:ph type="ftr" sz="quarter" idx="11"/>
          </p:nvPr>
        </p:nvSpPr>
        <p:spPr>
          <a:ln/>
        </p:spPr>
        <p:txBody>
          <a:bodyPr/>
          <a:lstStyle>
            <a:lvl1pPr>
              <a:defRPr/>
            </a:lvl1pPr>
          </a:lstStyle>
          <a:p>
            <a:endParaRPr lang="en-US" altLang="en-US"/>
          </a:p>
        </p:txBody>
      </p:sp>
      <p:sp>
        <p:nvSpPr>
          <p:cNvPr id="5" name="Rectangle 909"/>
          <p:cNvSpPr>
            <a:spLocks noGrp="1" noChangeArrowheads="1"/>
          </p:cNvSpPr>
          <p:nvPr>
            <p:ph type="sldNum" sz="quarter" idx="12"/>
          </p:nvPr>
        </p:nvSpPr>
        <p:spPr>
          <a:ln/>
        </p:spPr>
        <p:txBody>
          <a:bodyPr/>
          <a:lstStyle>
            <a:lvl1pPr>
              <a:defRPr/>
            </a:lvl1pPr>
          </a:lstStyle>
          <a:p>
            <a:fld id="{660600F4-2255-47FC-8135-9473060D701C}" type="slidenum">
              <a:rPr lang="ar-SA" altLang="en-US" smtClean="0"/>
              <a:pPr/>
              <a:t>‹#›</a:t>
            </a:fld>
            <a:endParaRPr lang="en-US" altLang="en-US"/>
          </a:p>
        </p:txBody>
      </p:sp>
    </p:spTree>
    <p:extLst>
      <p:ext uri="{BB962C8B-B14F-4D97-AF65-F5344CB8AC3E}">
        <p14:creationId xmlns:p14="http://schemas.microsoft.com/office/powerpoint/2010/main" val="4205670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07"/>
          <p:cNvSpPr>
            <a:spLocks noGrp="1" noChangeArrowheads="1"/>
          </p:cNvSpPr>
          <p:nvPr>
            <p:ph type="dt" sz="half" idx="10"/>
          </p:nvPr>
        </p:nvSpPr>
        <p:spPr>
          <a:ln/>
        </p:spPr>
        <p:txBody>
          <a:bodyPr/>
          <a:lstStyle>
            <a:lvl1pPr>
              <a:defRPr/>
            </a:lvl1pPr>
          </a:lstStyle>
          <a:p>
            <a:endParaRPr lang="en-US" altLang="en-US"/>
          </a:p>
        </p:txBody>
      </p:sp>
      <p:sp>
        <p:nvSpPr>
          <p:cNvPr id="3" name="Rectangle 908"/>
          <p:cNvSpPr>
            <a:spLocks noGrp="1" noChangeArrowheads="1"/>
          </p:cNvSpPr>
          <p:nvPr>
            <p:ph type="ftr" sz="quarter" idx="11"/>
          </p:nvPr>
        </p:nvSpPr>
        <p:spPr>
          <a:ln/>
        </p:spPr>
        <p:txBody>
          <a:bodyPr/>
          <a:lstStyle>
            <a:lvl1pPr>
              <a:defRPr/>
            </a:lvl1pPr>
          </a:lstStyle>
          <a:p>
            <a:endParaRPr lang="en-US" altLang="en-US"/>
          </a:p>
        </p:txBody>
      </p:sp>
      <p:sp>
        <p:nvSpPr>
          <p:cNvPr id="4" name="Rectangle 909"/>
          <p:cNvSpPr>
            <a:spLocks noGrp="1" noChangeArrowheads="1"/>
          </p:cNvSpPr>
          <p:nvPr>
            <p:ph type="sldNum" sz="quarter" idx="12"/>
          </p:nvPr>
        </p:nvSpPr>
        <p:spPr>
          <a:ln/>
        </p:spPr>
        <p:txBody>
          <a:bodyPr/>
          <a:lstStyle>
            <a:lvl1pPr>
              <a:defRPr/>
            </a:lvl1pPr>
          </a:lstStyle>
          <a:p>
            <a:fld id="{EC71E563-139A-44C2-BD60-474FFE91F1DB}" type="slidenum">
              <a:rPr lang="ar-SA" altLang="en-US" smtClean="0"/>
              <a:pPr/>
              <a:t>‹#›</a:t>
            </a:fld>
            <a:endParaRPr lang="en-US" altLang="en-US"/>
          </a:p>
        </p:txBody>
      </p:sp>
    </p:spTree>
    <p:extLst>
      <p:ext uri="{BB962C8B-B14F-4D97-AF65-F5344CB8AC3E}">
        <p14:creationId xmlns:p14="http://schemas.microsoft.com/office/powerpoint/2010/main" val="1004986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907"/>
          <p:cNvSpPr>
            <a:spLocks noGrp="1" noChangeArrowheads="1"/>
          </p:cNvSpPr>
          <p:nvPr>
            <p:ph type="dt" sz="half" idx="10"/>
          </p:nvPr>
        </p:nvSpPr>
        <p:spPr>
          <a:ln/>
        </p:spPr>
        <p:txBody>
          <a:bodyPr/>
          <a:lstStyle>
            <a:lvl1pPr>
              <a:defRPr/>
            </a:lvl1pPr>
          </a:lstStyle>
          <a:p>
            <a:endParaRPr lang="en-US" altLang="en-US"/>
          </a:p>
        </p:txBody>
      </p:sp>
      <p:sp>
        <p:nvSpPr>
          <p:cNvPr id="6" name="Rectangle 908"/>
          <p:cNvSpPr>
            <a:spLocks noGrp="1" noChangeArrowheads="1"/>
          </p:cNvSpPr>
          <p:nvPr>
            <p:ph type="ftr" sz="quarter" idx="11"/>
          </p:nvPr>
        </p:nvSpPr>
        <p:spPr>
          <a:ln/>
        </p:spPr>
        <p:txBody>
          <a:bodyPr/>
          <a:lstStyle>
            <a:lvl1pPr>
              <a:defRPr/>
            </a:lvl1pPr>
          </a:lstStyle>
          <a:p>
            <a:endParaRPr lang="en-US" altLang="en-US"/>
          </a:p>
        </p:txBody>
      </p:sp>
      <p:sp>
        <p:nvSpPr>
          <p:cNvPr id="7" name="Rectangle 909"/>
          <p:cNvSpPr>
            <a:spLocks noGrp="1" noChangeArrowheads="1"/>
          </p:cNvSpPr>
          <p:nvPr>
            <p:ph type="sldNum" sz="quarter" idx="12"/>
          </p:nvPr>
        </p:nvSpPr>
        <p:spPr>
          <a:ln/>
        </p:spPr>
        <p:txBody>
          <a:bodyPr/>
          <a:lstStyle>
            <a:lvl1pPr>
              <a:defRPr/>
            </a:lvl1pPr>
          </a:lstStyle>
          <a:p>
            <a:fld id="{A7B4BAAF-559E-42CE-A8D8-03BACB68EE81}" type="slidenum">
              <a:rPr lang="ar-SA" altLang="en-US" smtClean="0"/>
              <a:pPr/>
              <a:t>‹#›</a:t>
            </a:fld>
            <a:endParaRPr lang="en-US" altLang="en-US"/>
          </a:p>
        </p:txBody>
      </p:sp>
    </p:spTree>
    <p:extLst>
      <p:ext uri="{BB962C8B-B14F-4D97-AF65-F5344CB8AC3E}">
        <p14:creationId xmlns:p14="http://schemas.microsoft.com/office/powerpoint/2010/main" val="4056342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907"/>
          <p:cNvSpPr>
            <a:spLocks noGrp="1" noChangeArrowheads="1"/>
          </p:cNvSpPr>
          <p:nvPr>
            <p:ph type="dt" sz="half" idx="10"/>
          </p:nvPr>
        </p:nvSpPr>
        <p:spPr>
          <a:ln/>
        </p:spPr>
        <p:txBody>
          <a:bodyPr/>
          <a:lstStyle>
            <a:lvl1pPr>
              <a:defRPr/>
            </a:lvl1pPr>
          </a:lstStyle>
          <a:p>
            <a:endParaRPr lang="en-US" altLang="en-US"/>
          </a:p>
        </p:txBody>
      </p:sp>
      <p:sp>
        <p:nvSpPr>
          <p:cNvPr id="6" name="Rectangle 908"/>
          <p:cNvSpPr>
            <a:spLocks noGrp="1" noChangeArrowheads="1"/>
          </p:cNvSpPr>
          <p:nvPr>
            <p:ph type="ftr" sz="quarter" idx="11"/>
          </p:nvPr>
        </p:nvSpPr>
        <p:spPr>
          <a:ln/>
        </p:spPr>
        <p:txBody>
          <a:bodyPr/>
          <a:lstStyle>
            <a:lvl1pPr>
              <a:defRPr/>
            </a:lvl1pPr>
          </a:lstStyle>
          <a:p>
            <a:endParaRPr lang="en-US" altLang="en-US"/>
          </a:p>
        </p:txBody>
      </p:sp>
      <p:sp>
        <p:nvSpPr>
          <p:cNvPr id="7" name="Rectangle 909"/>
          <p:cNvSpPr>
            <a:spLocks noGrp="1" noChangeArrowheads="1"/>
          </p:cNvSpPr>
          <p:nvPr>
            <p:ph type="sldNum" sz="quarter" idx="12"/>
          </p:nvPr>
        </p:nvSpPr>
        <p:spPr>
          <a:ln/>
        </p:spPr>
        <p:txBody>
          <a:bodyPr/>
          <a:lstStyle>
            <a:lvl1pPr>
              <a:defRPr/>
            </a:lvl1pPr>
          </a:lstStyle>
          <a:p>
            <a:fld id="{FE91ECF0-0871-43AE-936C-1D13D1FD1A7D}" type="slidenum">
              <a:rPr lang="ar-SA" altLang="en-US" smtClean="0"/>
              <a:pPr/>
              <a:t>‹#›</a:t>
            </a:fld>
            <a:endParaRPr lang="en-US" altLang="en-US"/>
          </a:p>
        </p:txBody>
      </p:sp>
    </p:spTree>
    <p:extLst>
      <p:ext uri="{BB962C8B-B14F-4D97-AF65-F5344CB8AC3E}">
        <p14:creationId xmlns:p14="http://schemas.microsoft.com/office/powerpoint/2010/main" val="745274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916"/>
          <p:cNvGrpSpPr>
            <a:grpSpLocks/>
          </p:cNvGrpSpPr>
          <p:nvPr/>
        </p:nvGrpSpPr>
        <p:grpSpPr bwMode="auto">
          <a:xfrm>
            <a:off x="-23813" y="-141288"/>
            <a:ext cx="9167813" cy="6999288"/>
            <a:chOff x="-15" y="-89"/>
            <a:chExt cx="5775" cy="4409"/>
          </a:xfrm>
        </p:grpSpPr>
        <p:sp>
          <p:nvSpPr>
            <p:cNvPr id="1032" name="Rectangle 2"/>
            <p:cNvSpPr>
              <a:spLocks noChangeArrowheads="1"/>
            </p:cNvSpPr>
            <p:nvPr userDrawn="1"/>
          </p:nvSpPr>
          <p:spPr bwMode="ltGray">
            <a:xfrm>
              <a:off x="0" y="301"/>
              <a:ext cx="5760" cy="72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33" name="Rectangle 4" descr="Cacback"/>
            <p:cNvSpPr>
              <a:spLocks noChangeArrowheads="1"/>
            </p:cNvSpPr>
            <p:nvPr userDrawn="1"/>
          </p:nvSpPr>
          <p:spPr bwMode="ltGray">
            <a:xfrm>
              <a:off x="0" y="0"/>
              <a:ext cx="1119" cy="4320"/>
            </a:xfrm>
            <a:prstGeom prst="rect">
              <a:avLst/>
            </a:prstGeom>
            <a:blipFill dpi="0" rotWithShape="0">
              <a:blip r:embed="rId1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grpSp>
          <p:nvGrpSpPr>
            <p:cNvPr id="1034" name="Group 915"/>
            <p:cNvGrpSpPr>
              <a:grpSpLocks/>
            </p:cNvGrpSpPr>
            <p:nvPr userDrawn="1"/>
          </p:nvGrpSpPr>
          <p:grpSpPr bwMode="auto">
            <a:xfrm>
              <a:off x="-15" y="-89"/>
              <a:ext cx="5295" cy="785"/>
              <a:chOff x="20" y="-89"/>
              <a:chExt cx="5295" cy="785"/>
            </a:xfrm>
          </p:grpSpPr>
          <p:sp>
            <p:nvSpPr>
              <p:cNvPr id="1036" name="Freeform 892"/>
              <p:cNvSpPr>
                <a:spLocks/>
              </p:cNvSpPr>
              <p:nvPr userDrawn="1"/>
            </p:nvSpPr>
            <p:spPr bwMode="auto">
              <a:xfrm rot="-507431">
                <a:off x="20" y="524"/>
                <a:ext cx="1059" cy="172"/>
              </a:xfrm>
              <a:custGeom>
                <a:avLst/>
                <a:gdLst>
                  <a:gd name="T0" fmla="*/ 1059 w 1059"/>
                  <a:gd name="T1" fmla="*/ 0 h 172"/>
                  <a:gd name="T2" fmla="*/ 147 w 1059"/>
                  <a:gd name="T3" fmla="*/ 144 h 172"/>
                  <a:gd name="T4" fmla="*/ 177 w 1059"/>
                  <a:gd name="T5" fmla="*/ 171 h 172"/>
                  <a:gd name="T6" fmla="*/ 1059 w 1059"/>
                  <a:gd name="T7" fmla="*/ 24 h 172"/>
                  <a:gd name="T8" fmla="*/ 1059 w 1059"/>
                  <a:gd name="T9" fmla="*/ 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9" h="172">
                    <a:moveTo>
                      <a:pt x="1059" y="0"/>
                    </a:moveTo>
                    <a:cubicBezTo>
                      <a:pt x="543" y="45"/>
                      <a:pt x="291" y="112"/>
                      <a:pt x="147" y="144"/>
                    </a:cubicBezTo>
                    <a:cubicBezTo>
                      <a:pt x="0" y="172"/>
                      <a:pt x="153" y="147"/>
                      <a:pt x="177" y="171"/>
                    </a:cubicBezTo>
                    <a:cubicBezTo>
                      <a:pt x="329" y="151"/>
                      <a:pt x="339" y="99"/>
                      <a:pt x="1059" y="24"/>
                    </a:cubicBezTo>
                    <a:cubicBezTo>
                      <a:pt x="1059" y="24"/>
                      <a:pt x="1059" y="0"/>
                      <a:pt x="1059" y="0"/>
                    </a:cubicBezTo>
                    <a:close/>
                  </a:path>
                </a:pathLst>
              </a:custGeom>
              <a:gradFill rotWithShape="0">
                <a:gsLst>
                  <a:gs pos="0">
                    <a:schemeClr val="accent1"/>
                  </a:gs>
                  <a:gs pos="100000">
                    <a:schemeClr val="bg2"/>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1037" name="Freeform 893"/>
              <p:cNvSpPr>
                <a:spLocks/>
              </p:cNvSpPr>
              <p:nvPr userDrawn="1"/>
            </p:nvSpPr>
            <p:spPr bwMode="auto">
              <a:xfrm rot="-507431">
                <a:off x="1193" y="-89"/>
                <a:ext cx="4122" cy="630"/>
              </a:xfrm>
              <a:custGeom>
                <a:avLst/>
                <a:gdLst>
                  <a:gd name="T0" fmla="*/ 0 w 4122"/>
                  <a:gd name="T1" fmla="*/ 204 h 630"/>
                  <a:gd name="T2" fmla="*/ 3544 w 4122"/>
                  <a:gd name="T3" fmla="*/ 348 h 630"/>
                  <a:gd name="T4" fmla="*/ 3680 w 4122"/>
                  <a:gd name="T5" fmla="*/ 630 h 630"/>
                  <a:gd name="T6" fmla="*/ 3616 w 4122"/>
                  <a:gd name="T7" fmla="*/ 624 h 630"/>
                  <a:gd name="T8" fmla="*/ 3534 w 4122"/>
                  <a:gd name="T9" fmla="*/ 368 h 630"/>
                  <a:gd name="T10" fmla="*/ 17 w 4122"/>
                  <a:gd name="T11" fmla="*/ 231 h 630"/>
                  <a:gd name="T12" fmla="*/ 0 w 4122"/>
                  <a:gd name="T13" fmla="*/ 204 h 6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22" h="630">
                    <a:moveTo>
                      <a:pt x="0" y="204"/>
                    </a:moveTo>
                    <a:cubicBezTo>
                      <a:pt x="255" y="198"/>
                      <a:pt x="1686" y="0"/>
                      <a:pt x="3544" y="348"/>
                    </a:cubicBezTo>
                    <a:cubicBezTo>
                      <a:pt x="4122" y="464"/>
                      <a:pt x="3754" y="614"/>
                      <a:pt x="3680" y="630"/>
                    </a:cubicBezTo>
                    <a:cubicBezTo>
                      <a:pt x="3680" y="630"/>
                      <a:pt x="3642" y="626"/>
                      <a:pt x="3616" y="624"/>
                    </a:cubicBezTo>
                    <a:cubicBezTo>
                      <a:pt x="3678" y="612"/>
                      <a:pt x="4118" y="488"/>
                      <a:pt x="3534" y="368"/>
                    </a:cubicBezTo>
                    <a:cubicBezTo>
                      <a:pt x="2029" y="98"/>
                      <a:pt x="696" y="156"/>
                      <a:pt x="17" y="231"/>
                    </a:cubicBezTo>
                    <a:cubicBezTo>
                      <a:pt x="17" y="231"/>
                      <a:pt x="0" y="204"/>
                      <a:pt x="0" y="2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nvGrpSpPr>
              <p:cNvPr id="1038" name="Group 894"/>
              <p:cNvGrpSpPr>
                <a:grpSpLocks/>
              </p:cNvGrpSpPr>
              <p:nvPr userDrawn="1"/>
            </p:nvGrpSpPr>
            <p:grpSpPr bwMode="auto">
              <a:xfrm>
                <a:off x="1033" y="326"/>
                <a:ext cx="192" cy="192"/>
                <a:chOff x="1033" y="326"/>
                <a:chExt cx="192" cy="192"/>
              </a:xfrm>
            </p:grpSpPr>
            <p:sp>
              <p:nvSpPr>
                <p:cNvPr id="1039" name="Oval 895"/>
                <p:cNvSpPr>
                  <a:spLocks noChangeArrowheads="1"/>
                </p:cNvSpPr>
                <p:nvPr/>
              </p:nvSpPr>
              <p:spPr bwMode="auto">
                <a:xfrm>
                  <a:off x="1033" y="326"/>
                  <a:ext cx="192" cy="192"/>
                </a:xfrm>
                <a:prstGeom prst="ellipse">
                  <a:avLst/>
                </a:prstGeom>
                <a:gradFill rotWithShape="0">
                  <a:gsLst>
                    <a:gs pos="0">
                      <a:schemeClr val="bg2"/>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0" name="Oval 896"/>
                <p:cNvSpPr>
                  <a:spLocks noChangeArrowheads="1"/>
                </p:cNvSpPr>
                <p:nvPr/>
              </p:nvSpPr>
              <p:spPr bwMode="auto">
                <a:xfrm>
                  <a:off x="1129" y="377"/>
                  <a:ext cx="47" cy="48"/>
                </a:xfrm>
                <a:prstGeom prst="ellipse">
                  <a:avLst/>
                </a:prstGeom>
                <a:gradFill rotWithShape="0">
                  <a:gsLst>
                    <a:gs pos="0">
                      <a:srgbClr val="FFFFCC"/>
                    </a:gs>
                    <a:gs pos="100000">
                      <a:schemeClr val="bg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1" name="Oval 897"/>
                <p:cNvSpPr>
                  <a:spLocks noChangeArrowheads="1"/>
                </p:cNvSpPr>
                <p:nvPr/>
              </p:nvSpPr>
              <p:spPr bwMode="auto">
                <a:xfrm>
                  <a:off x="1063" y="350"/>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2" name="Oval 898"/>
                <p:cNvSpPr>
                  <a:spLocks noChangeArrowheads="1"/>
                </p:cNvSpPr>
                <p:nvPr/>
              </p:nvSpPr>
              <p:spPr bwMode="auto">
                <a:xfrm>
                  <a:off x="1063" y="404"/>
                  <a:ext cx="47" cy="48"/>
                </a:xfrm>
                <a:prstGeom prst="ellipse">
                  <a:avLst/>
                </a:prstGeom>
                <a:gradFill rotWithShape="0">
                  <a:gsLst>
                    <a:gs pos="0">
                      <a:srgbClr val="FFFFCC"/>
                    </a:gs>
                    <a:gs pos="100000">
                      <a:schemeClr val="bg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3" name="Oval 899"/>
                <p:cNvSpPr>
                  <a:spLocks noChangeArrowheads="1"/>
                </p:cNvSpPr>
                <p:nvPr/>
              </p:nvSpPr>
              <p:spPr bwMode="auto">
                <a:xfrm>
                  <a:off x="1108" y="422"/>
                  <a:ext cx="47" cy="48"/>
                </a:xfrm>
                <a:prstGeom prst="ellipse">
                  <a:avLst/>
                </a:prstGeom>
                <a:gradFill rotWithShape="0">
                  <a:gsLst>
                    <a:gs pos="0">
                      <a:srgbClr val="FFFFCC"/>
                    </a:gs>
                    <a:gs pos="100000">
                      <a:schemeClr val="bg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4" name="Oval 900"/>
                <p:cNvSpPr>
                  <a:spLocks noChangeArrowheads="1"/>
                </p:cNvSpPr>
                <p:nvPr/>
              </p:nvSpPr>
              <p:spPr bwMode="auto">
                <a:xfrm>
                  <a:off x="1168" y="416"/>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5" name="Oval 901"/>
                <p:cNvSpPr>
                  <a:spLocks noChangeArrowheads="1"/>
                </p:cNvSpPr>
                <p:nvPr/>
              </p:nvSpPr>
              <p:spPr bwMode="auto">
                <a:xfrm>
                  <a:off x="1120" y="461"/>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6" name="Oval 902"/>
                <p:cNvSpPr>
                  <a:spLocks noChangeArrowheads="1"/>
                </p:cNvSpPr>
                <p:nvPr/>
              </p:nvSpPr>
              <p:spPr bwMode="auto">
                <a:xfrm>
                  <a:off x="1063" y="452"/>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sp>
              <p:nvSpPr>
                <p:cNvPr id="1047" name="Oval 903"/>
                <p:cNvSpPr>
                  <a:spLocks noChangeArrowheads="1"/>
                </p:cNvSpPr>
                <p:nvPr/>
              </p:nvSpPr>
              <p:spPr bwMode="auto">
                <a:xfrm>
                  <a:off x="1117" y="329"/>
                  <a:ext cx="47" cy="48"/>
                </a:xfrm>
                <a:prstGeom prst="ellipse">
                  <a:avLst/>
                </a:prstGeom>
                <a:gradFill rotWithShape="0">
                  <a:gsLst>
                    <a:gs pos="0">
                      <a:srgbClr val="FFFFCC"/>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grpSp>
        </p:grpSp>
        <p:sp>
          <p:nvSpPr>
            <p:cNvPr id="1035" name="Rectangle 904"/>
            <p:cNvSpPr>
              <a:spLocks noChangeArrowheads="1"/>
            </p:cNvSpPr>
            <p:nvPr userDrawn="1"/>
          </p:nvSpPr>
          <p:spPr bwMode="white">
            <a:xfrm>
              <a:off x="426" y="1185"/>
              <a:ext cx="701" cy="313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200">
                  <a:solidFill>
                    <a:schemeClr val="tx1"/>
                  </a:solidFill>
                  <a:latin typeface="Times New Roman" panose="02020603050405020304" pitchFamily="18" charset="0"/>
                </a:defRPr>
              </a:lvl1pPr>
              <a:lvl2pPr marL="742950" indent="-285750" eaLnBrk="0" hangingPunct="0">
                <a:defRPr sz="1200">
                  <a:solidFill>
                    <a:schemeClr val="tx1"/>
                  </a:solidFill>
                  <a:latin typeface="Times New Roman" panose="02020603050405020304" pitchFamily="18" charset="0"/>
                </a:defRPr>
              </a:lvl2pPr>
              <a:lvl3pPr marL="1143000" indent="-228600" eaLnBrk="0" hangingPunct="0">
                <a:defRPr sz="1200">
                  <a:solidFill>
                    <a:schemeClr val="tx1"/>
                  </a:solidFill>
                  <a:latin typeface="Times New Roman" panose="02020603050405020304" pitchFamily="18" charset="0"/>
                </a:defRPr>
              </a:lvl3pPr>
              <a:lvl4pPr marL="1600200" indent="-228600" eaLnBrk="0" hangingPunct="0">
                <a:defRPr sz="1200">
                  <a:solidFill>
                    <a:schemeClr val="tx1"/>
                  </a:solidFill>
                  <a:latin typeface="Times New Roman" panose="02020603050405020304" pitchFamily="18" charset="0"/>
                </a:defRPr>
              </a:lvl4pPr>
              <a:lvl5pPr marL="2057400" indent="-228600" eaLnBrk="0" hangingPunct="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eaLnBrk="1" hangingPunct="1">
                <a:defRPr/>
              </a:pPr>
              <a:endParaRPr lang="en-US"/>
            </a:p>
          </p:txBody>
        </p:sp>
      </p:grpSp>
      <p:sp>
        <p:nvSpPr>
          <p:cNvPr id="1027" name="Rectangle 905"/>
          <p:cNvSpPr>
            <a:spLocks noGrp="1" noChangeArrowheads="1"/>
          </p:cNvSpPr>
          <p:nvPr>
            <p:ph type="title"/>
          </p:nvPr>
        </p:nvSpPr>
        <p:spPr bwMode="auto">
          <a:xfrm>
            <a:off x="1154113" y="457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906"/>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3435" name="Rectangle 90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endParaRPr lang="en-US" altLang="en-US"/>
          </a:p>
        </p:txBody>
      </p:sp>
      <p:sp>
        <p:nvSpPr>
          <p:cNvPr id="23436" name="Rectangle 90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endParaRPr lang="en-US" altLang="en-US"/>
          </a:p>
        </p:txBody>
      </p:sp>
      <p:sp>
        <p:nvSpPr>
          <p:cNvPr id="23437" name="Rectangle 909"/>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Narrow" panose="020B0606020202030204" pitchFamily="34" charset="0"/>
                <a:cs typeface="Arial" panose="020B0604020202020204" pitchFamily="34" charset="0"/>
              </a:defRPr>
            </a:lvl1pPr>
          </a:lstStyle>
          <a:p>
            <a:fld id="{2B7471AA-0BD8-4BDE-8916-67674428CB35}" type="slidenum">
              <a:rPr lang="ar-SA" altLang="en-US" smtClean="0"/>
              <a:pPr/>
              <a:t>‹#›</a:t>
            </a:fld>
            <a:endParaRPr lang="en-US" altLang="en-US"/>
          </a:p>
        </p:txBody>
      </p:sp>
    </p:spTree>
    <p:extLst>
      <p:ext uri="{BB962C8B-B14F-4D97-AF65-F5344CB8AC3E}">
        <p14:creationId xmlns:p14="http://schemas.microsoft.com/office/powerpoint/2010/main" val="233559278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98" r:id="rId15"/>
  </p:sldLayoutIdLst>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Narrow" pitchFamily="34" charset="0"/>
        </a:defRPr>
      </a:lvl2pPr>
      <a:lvl3pPr algn="ctr" rtl="0" eaLnBrk="1" fontAlgn="base" hangingPunct="1">
        <a:spcBef>
          <a:spcPct val="0"/>
        </a:spcBef>
        <a:spcAft>
          <a:spcPct val="0"/>
        </a:spcAft>
        <a:defRPr sz="4400">
          <a:solidFill>
            <a:schemeClr val="tx2"/>
          </a:solidFill>
          <a:latin typeface="Arial Narrow" pitchFamily="34" charset="0"/>
        </a:defRPr>
      </a:lvl3pPr>
      <a:lvl4pPr algn="ctr" rtl="0" eaLnBrk="1" fontAlgn="base" hangingPunct="1">
        <a:spcBef>
          <a:spcPct val="0"/>
        </a:spcBef>
        <a:spcAft>
          <a:spcPct val="0"/>
        </a:spcAft>
        <a:defRPr sz="4400">
          <a:solidFill>
            <a:schemeClr val="tx2"/>
          </a:solidFill>
          <a:latin typeface="Arial Narrow" pitchFamily="34" charset="0"/>
        </a:defRPr>
      </a:lvl4pPr>
      <a:lvl5pPr algn="ctr" rtl="0" eaLnBrk="1" fontAlgn="base" hangingPunct="1">
        <a:spcBef>
          <a:spcPct val="0"/>
        </a:spcBef>
        <a:spcAft>
          <a:spcPct val="0"/>
        </a:spcAft>
        <a:defRPr sz="4400">
          <a:solidFill>
            <a:schemeClr val="tx2"/>
          </a:solidFill>
          <a:latin typeface="Arial Narrow" pitchFamily="34" charset="0"/>
        </a:defRPr>
      </a:lvl5pPr>
      <a:lvl6pPr marL="457200" algn="ctr" rtl="0" eaLnBrk="1" fontAlgn="base" hangingPunct="1">
        <a:spcBef>
          <a:spcPct val="0"/>
        </a:spcBef>
        <a:spcAft>
          <a:spcPct val="0"/>
        </a:spcAft>
        <a:defRPr sz="4400">
          <a:solidFill>
            <a:schemeClr val="tx2"/>
          </a:solidFill>
          <a:latin typeface="Arial Narrow" pitchFamily="34" charset="0"/>
        </a:defRPr>
      </a:lvl6pPr>
      <a:lvl7pPr marL="914400" algn="ctr" rtl="0" eaLnBrk="1" fontAlgn="base" hangingPunct="1">
        <a:spcBef>
          <a:spcPct val="0"/>
        </a:spcBef>
        <a:spcAft>
          <a:spcPct val="0"/>
        </a:spcAft>
        <a:defRPr sz="4400">
          <a:solidFill>
            <a:schemeClr val="tx2"/>
          </a:solidFill>
          <a:latin typeface="Arial Narrow" pitchFamily="34" charset="0"/>
        </a:defRPr>
      </a:lvl7pPr>
      <a:lvl8pPr marL="1371600" algn="ctr" rtl="0" eaLnBrk="1" fontAlgn="base" hangingPunct="1">
        <a:spcBef>
          <a:spcPct val="0"/>
        </a:spcBef>
        <a:spcAft>
          <a:spcPct val="0"/>
        </a:spcAft>
        <a:defRPr sz="4400">
          <a:solidFill>
            <a:schemeClr val="tx2"/>
          </a:solidFill>
          <a:latin typeface="Arial Narrow" pitchFamily="34" charset="0"/>
        </a:defRPr>
      </a:lvl8pPr>
      <a:lvl9pPr marL="1828800" algn="ctr" rtl="0" eaLnBrk="1" fontAlgn="base" hangingPunct="1">
        <a:spcBef>
          <a:spcPct val="0"/>
        </a:spcBef>
        <a:spcAft>
          <a:spcPct val="0"/>
        </a:spcAft>
        <a:defRPr sz="4400">
          <a:solidFill>
            <a:schemeClr val="tx2"/>
          </a:solidFill>
          <a:latin typeface="Arial Narrow" pitchFamily="34" charset="0"/>
        </a:defRPr>
      </a:lvl9pPr>
    </p:titleStyle>
    <p:bodyStyle>
      <a:lvl1pPr marL="342900" indent="-342900" algn="l" rtl="0" eaLnBrk="1" fontAlgn="base" hangingPunct="1">
        <a:spcBef>
          <a:spcPct val="20000"/>
        </a:spcBef>
        <a:spcAft>
          <a:spcPct val="0"/>
        </a:spcAft>
        <a:buBlip>
          <a:blip r:embed="rId18"/>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66CC"/>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a:defRPr sz="1200">
                <a:latin typeface="Arial" panose="020B0604020202020204" pitchFamily="34" charset="0"/>
              </a:defRPr>
            </a:lvl1pPr>
          </a:lstStyle>
          <a:p>
            <a:endParaRPr lang="en-US" altLang="en-US"/>
          </a:p>
        </p:txBody>
      </p:sp>
      <p:sp>
        <p:nvSpPr>
          <p:cNvPr id="105475"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200">
                <a:latin typeface="Arial" panose="020B0604020202020204" pitchFamily="34" charset="0"/>
              </a:defRPr>
            </a:lvl1pPr>
          </a:lstStyle>
          <a:p>
            <a:fld id="{DD06D298-0F0C-4148-8826-717F5B402C87}" type="slidenum">
              <a:rPr lang="fa-IR" altLang="en-US"/>
              <a:pPr/>
              <a:t>‹#›</a:t>
            </a:fld>
            <a:endParaRPr lang="en-US" altLang="en-US"/>
          </a:p>
        </p:txBody>
      </p:sp>
      <p:grpSp>
        <p:nvGrpSpPr>
          <p:cNvPr id="105476" name="Group 4"/>
          <p:cNvGrpSpPr>
            <a:grpSpLocks/>
          </p:cNvGrpSpPr>
          <p:nvPr/>
        </p:nvGrpSpPr>
        <p:grpSpPr bwMode="auto">
          <a:xfrm>
            <a:off x="0" y="0"/>
            <a:ext cx="9140825" cy="6850063"/>
            <a:chOff x="0" y="0"/>
            <a:chExt cx="5758" cy="4315"/>
          </a:xfrm>
        </p:grpSpPr>
        <p:grpSp>
          <p:nvGrpSpPr>
            <p:cNvPr id="105477" name="Group 5"/>
            <p:cNvGrpSpPr>
              <a:grpSpLocks/>
            </p:cNvGrpSpPr>
            <p:nvPr userDrawn="1"/>
          </p:nvGrpSpPr>
          <p:grpSpPr bwMode="auto">
            <a:xfrm>
              <a:off x="1728" y="2230"/>
              <a:ext cx="4027" cy="2085"/>
              <a:chOff x="1728" y="2230"/>
              <a:chExt cx="4027" cy="2085"/>
            </a:xfrm>
          </p:grpSpPr>
          <p:sp>
            <p:nvSpPr>
              <p:cNvPr id="105478"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79"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80"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81"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82"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5483"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8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5485"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5486"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200">
                <a:latin typeface="Arial" panose="020B0604020202020204" pitchFamily="34" charset="0"/>
              </a:defRPr>
            </a:lvl1pPr>
          </a:lstStyle>
          <a:p>
            <a:endParaRPr lang="en-US" altLang="en-US"/>
          </a:p>
        </p:txBody>
      </p:sp>
      <p:sp>
        <p:nvSpPr>
          <p:cNvPr id="105487"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566402584"/>
      </p:ext>
    </p:extLst>
  </p:cSld>
  <p:clrMap bg1="dk2" tx1="lt1" bg2="dk1"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Lst>
  <p:hf hdr="0" ftr="0" dt="0"/>
  <p:txStyles>
    <p:titleStyle>
      <a:lvl1pPr algn="ctr" rtl="1"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r" rtl="1"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r" rtl="1" fontAlgn="base">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r" rtl="1" fontAlgn="base">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r" rtl="1" fontAlgn="base">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r" rtl="1"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hyperlink" Target="https://www.liebertpub.com/doi/full/10.1089/thy.2015.0020#core-B53" TargetMode="External"/><Relationship Id="rId3" Type="http://schemas.openxmlformats.org/officeDocument/2006/relationships/hyperlink" Target="https://www.liebertpub.com/doi/full/10.1089/thy.2015.0020#tf14" TargetMode="External"/><Relationship Id="rId7" Type="http://schemas.openxmlformats.org/officeDocument/2006/relationships/hyperlink" Target="https://www.liebertpub.com/doi/full/10.1089/thy.2015.0020#core-B14" TargetMode="External"/><Relationship Id="rId2" Type="http://schemas.openxmlformats.org/officeDocument/2006/relationships/hyperlink" Target="https://www.liebertpub.com/doi/full/10.1089/thy.2015.0020#tf13" TargetMode="External"/><Relationship Id="rId1" Type="http://schemas.openxmlformats.org/officeDocument/2006/relationships/slideLayout" Target="../slideLayouts/slideLayout2.xml"/><Relationship Id="rId6" Type="http://schemas.openxmlformats.org/officeDocument/2006/relationships/hyperlink" Target="https://www.liebertpub.com/doi/full/10.1089/thy.2015.0020#core-B6" TargetMode="External"/><Relationship Id="rId5" Type="http://schemas.openxmlformats.org/officeDocument/2006/relationships/hyperlink" Target="https://www.liebertpub.com/doi/full/10.1089/thy.2015.0020#core-B1" TargetMode="External"/><Relationship Id="rId4" Type="http://schemas.openxmlformats.org/officeDocument/2006/relationships/hyperlink" Target="https://www.liebertpub.com/doi/full/10.1089/thy.2015.0020#core-B9" TargetMode="External"/><Relationship Id="rId9" Type="http://schemas.openxmlformats.org/officeDocument/2006/relationships/hyperlink" Target="https://www.liebertpub.com/doi/full/10.1089/thy.2015.0020#core-B94"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s://www.liebertpub.com/doi/full/10.1089/thy.2015.0020#fv-tf16"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AD5A15F-FB72-FD97-A6C6-94020C7CA292}"/>
              </a:ext>
            </a:extLst>
          </p:cNvPr>
          <p:cNvSpPr>
            <a:spLocks noGrp="1" noChangeArrowheads="1"/>
          </p:cNvSpPr>
          <p:nvPr>
            <p:ph type="ctrTitle"/>
          </p:nvPr>
        </p:nvSpPr>
        <p:spPr>
          <a:xfrm>
            <a:off x="685800" y="2514600"/>
            <a:ext cx="7772400" cy="1736725"/>
          </a:xfrm>
          <a:noFill/>
          <a:ln/>
        </p:spPr>
        <p:txBody>
          <a:bodyPr lIns="92075" tIns="46038" rIns="92075" bIns="46038" anchor="b"/>
          <a:lstStyle/>
          <a:p>
            <a:br>
              <a:rPr lang="en-US" altLang="en-US" sz="7200" b="0">
                <a:latin typeface="Times New Roman" panose="02020603050405020304" pitchFamily="18" charset="0"/>
                <a:cs typeface="Times New Roman" panose="02020603050405020304" pitchFamily="18" charset="0"/>
              </a:rPr>
            </a:br>
            <a:br>
              <a:rPr lang="en-US" altLang="en-US" sz="7200" b="0">
                <a:latin typeface="Times New Roman" panose="02020603050405020304" pitchFamily="18" charset="0"/>
                <a:cs typeface="Times New Roman" panose="02020603050405020304" pitchFamily="18" charset="0"/>
              </a:rPr>
            </a:br>
            <a:br>
              <a:rPr lang="en-US" altLang="en-US" sz="7200" b="0">
                <a:latin typeface="Times New Roman" panose="02020603050405020304" pitchFamily="18" charset="0"/>
                <a:cs typeface="Times New Roman" panose="02020603050405020304" pitchFamily="18" charset="0"/>
              </a:rPr>
            </a:br>
            <a:br>
              <a:rPr lang="en-US" altLang="en-US" sz="7200" b="0">
                <a:latin typeface="Times New Roman" panose="02020603050405020304" pitchFamily="18" charset="0"/>
                <a:cs typeface="Times New Roman" panose="02020603050405020304" pitchFamily="18" charset="0"/>
              </a:rPr>
            </a:br>
            <a:br>
              <a:rPr lang="en-US" altLang="en-US" sz="5400" b="0"/>
            </a:br>
            <a:br>
              <a:rPr lang="en-US" altLang="en-US" sz="5400" b="0"/>
            </a:br>
            <a:endParaRPr lang="en-US" altLang="en-US" sz="4000" b="0"/>
          </a:p>
        </p:txBody>
      </p:sp>
      <p:sp>
        <p:nvSpPr>
          <p:cNvPr id="5124" name="Rectangle 4">
            <a:extLst>
              <a:ext uri="{FF2B5EF4-FFF2-40B4-BE49-F238E27FC236}">
                <a16:creationId xmlns:a16="http://schemas.microsoft.com/office/drawing/2014/main" id="{12714FEB-F5F8-9B49-B386-2356867E454D}"/>
              </a:ext>
            </a:extLst>
          </p:cNvPr>
          <p:cNvSpPr>
            <a:spLocks noGrp="1" noChangeArrowheads="1"/>
          </p:cNvSpPr>
          <p:nvPr>
            <p:ph type="subTitle" idx="1"/>
          </p:nvPr>
        </p:nvSpPr>
        <p:spPr>
          <a:xfrm>
            <a:off x="1863987" y="3960404"/>
            <a:ext cx="3892026" cy="1752600"/>
          </a:xfrm>
        </p:spPr>
        <p:txBody>
          <a:bodyPr/>
          <a:lstStyle/>
          <a:p>
            <a:pPr eaLnBrk="1" hangingPunct="1"/>
            <a:r>
              <a:rPr lang="en-US" altLang="en-US" sz="2000" dirty="0" err="1"/>
              <a:t>M.Siavash</a:t>
            </a:r>
            <a:endParaRPr lang="en-US" altLang="en-US" sz="2000" dirty="0"/>
          </a:p>
          <a:p>
            <a:pPr eaLnBrk="1" hangingPunct="1"/>
            <a:r>
              <a:rPr lang="en-US" altLang="en-US" sz="2000" dirty="0"/>
              <a:t>Professor of endocrinology</a:t>
            </a:r>
          </a:p>
          <a:p>
            <a:pPr eaLnBrk="1" hangingPunct="1"/>
            <a:r>
              <a:rPr lang="en-US" altLang="en-US" sz="2000" dirty="0"/>
              <a:t>Isfahan university of medical sciences</a:t>
            </a:r>
          </a:p>
          <a:p>
            <a:pPr eaLnBrk="1" hangingPunct="1"/>
            <a:r>
              <a:rPr lang="en-US" altLang="en-US" sz="2000" dirty="0"/>
              <a:t>2024</a:t>
            </a:r>
          </a:p>
        </p:txBody>
      </p:sp>
      <p:sp>
        <p:nvSpPr>
          <p:cNvPr id="2" name="Rectangle 15">
            <a:extLst>
              <a:ext uri="{FF2B5EF4-FFF2-40B4-BE49-F238E27FC236}">
                <a16:creationId xmlns:a16="http://schemas.microsoft.com/office/drawing/2014/main" id="{0E31DB1A-6BD3-93A2-9B0A-FCDA50F69E30}"/>
              </a:ext>
            </a:extLst>
          </p:cNvPr>
          <p:cNvSpPr>
            <a:spLocks noGrp="1" noChangeArrowheads="1"/>
          </p:cNvSpPr>
          <p:nvPr>
            <p:ph type="sldNum" sz="quarter" idx="12"/>
          </p:nvPr>
        </p:nvSpPr>
        <p:spPr/>
        <p:txBody>
          <a:bodyPr/>
          <a:lstStyle/>
          <a:p>
            <a:fld id="{8B6A9C8B-225C-44E3-B487-C3EF6629E68E}" type="slidenum">
              <a:rPr lang="ar-SA" altLang="en-US"/>
              <a:pPr/>
              <a:t>1</a:t>
            </a:fld>
            <a:endParaRPr lang="en-US" altLang="en-US"/>
          </a:p>
        </p:txBody>
      </p:sp>
      <p:pic>
        <p:nvPicPr>
          <p:cNvPr id="5125" name="Picture 5">
            <a:extLst>
              <a:ext uri="{FF2B5EF4-FFF2-40B4-BE49-F238E27FC236}">
                <a16:creationId xmlns:a16="http://schemas.microsoft.com/office/drawing/2014/main" id="{EBBD3A17-5B15-34CF-7136-084304A25AD7}"/>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4038600"/>
            <a:ext cx="1600200" cy="1392238"/>
          </a:xfrm>
          <a:prstGeom prst="rect">
            <a:avLst/>
          </a:prstGeom>
          <a:noFill/>
          <a:extLst>
            <a:ext uri="{909E8E84-426E-40DD-AFC4-6F175D3DCCD1}">
              <a14:hiddenFill xmlns:a14="http://schemas.microsoft.com/office/drawing/2010/main">
                <a:solidFill>
                  <a:srgbClr val="FFFFFF"/>
                </a:solidFill>
              </a14:hiddenFill>
            </a:ext>
          </a:extLst>
        </p:spPr>
      </p:pic>
      <p:sp>
        <p:nvSpPr>
          <p:cNvPr id="5128" name="Rectangle 8">
            <a:extLst>
              <a:ext uri="{FF2B5EF4-FFF2-40B4-BE49-F238E27FC236}">
                <a16:creationId xmlns:a16="http://schemas.microsoft.com/office/drawing/2014/main" id="{DDEFBED7-770D-ECB8-A98C-2B29E3A8CAD8}"/>
              </a:ext>
            </a:extLst>
          </p:cNvPr>
          <p:cNvSpPr>
            <a:spLocks noChangeArrowheads="1"/>
          </p:cNvSpPr>
          <p:nvPr/>
        </p:nvSpPr>
        <p:spPr bwMode="auto">
          <a:xfrm>
            <a:off x="1371600" y="1942237"/>
            <a:ext cx="742315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5400" dirty="0">
                <a:solidFill>
                  <a:schemeClr val="tx2"/>
                </a:solidFill>
              </a:rPr>
              <a:t>Thyroid nodules and malignancy</a:t>
            </a:r>
          </a:p>
        </p:txBody>
      </p:sp>
      <p:sp>
        <p:nvSpPr>
          <p:cNvPr id="3" name="TextBox 2">
            <a:extLst>
              <a:ext uri="{FF2B5EF4-FFF2-40B4-BE49-F238E27FC236}">
                <a16:creationId xmlns:a16="http://schemas.microsoft.com/office/drawing/2014/main" id="{5C3FAFEE-B87F-DCBB-AD5D-2E73FEA17229}"/>
              </a:ext>
            </a:extLst>
          </p:cNvPr>
          <p:cNvSpPr txBox="1"/>
          <p:nvPr/>
        </p:nvSpPr>
        <p:spPr>
          <a:xfrm>
            <a:off x="2743200" y="391266"/>
            <a:ext cx="4525598" cy="769441"/>
          </a:xfrm>
          <a:prstGeom prst="rect">
            <a:avLst/>
          </a:prstGeom>
          <a:solidFill>
            <a:schemeClr val="accent2">
              <a:lumMod val="60000"/>
              <a:lumOff val="40000"/>
            </a:schemeClr>
          </a:solid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بنام خداوند جان و خرد</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title"/>
          </p:nvPr>
        </p:nvSpPr>
        <p:spPr/>
        <p:txBody>
          <a:bodyPr/>
          <a:lstStyle/>
          <a:p>
            <a:r>
              <a:rPr lang="en-US" altLang="en-US" sz="6000">
                <a:solidFill>
                  <a:srgbClr val="993300"/>
                </a:solidFill>
              </a:rPr>
              <a:t>Thyroid examination </a:t>
            </a:r>
          </a:p>
        </p:txBody>
      </p:sp>
      <p:pic>
        <p:nvPicPr>
          <p:cNvPr id="6758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43063"/>
            <a:ext cx="77724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a:extLst>
              <a:ext uri="{FF2B5EF4-FFF2-40B4-BE49-F238E27FC236}">
                <a16:creationId xmlns:a16="http://schemas.microsoft.com/office/drawing/2014/main" id="{93152C7B-F5CC-3F59-00B0-CDF52FEC8F5E}"/>
              </a:ext>
            </a:extLst>
          </p:cNvPr>
          <p:cNvSpPr>
            <a:spLocks noGrp="1" noRot="1" noChangeArrowheads="1"/>
          </p:cNvSpPr>
          <p:nvPr>
            <p:ph type="title"/>
          </p:nvPr>
        </p:nvSpPr>
        <p:spPr/>
        <p:txBody>
          <a:bodyPr/>
          <a:lstStyle/>
          <a:p>
            <a:endParaRPr lang="en-US" altLang="en-US"/>
          </a:p>
        </p:txBody>
      </p:sp>
      <p:sp>
        <p:nvSpPr>
          <p:cNvPr id="222211" name="Rectangle 3">
            <a:extLst>
              <a:ext uri="{FF2B5EF4-FFF2-40B4-BE49-F238E27FC236}">
                <a16:creationId xmlns:a16="http://schemas.microsoft.com/office/drawing/2014/main" id="{A379F254-A05D-4FF6-24E8-4BC2770ED417}"/>
              </a:ext>
            </a:extLst>
          </p:cNvPr>
          <p:cNvSpPr>
            <a:spLocks noGrp="1" noChangeArrowheads="1"/>
          </p:cNvSpPr>
          <p:nvPr>
            <p:ph idx="1"/>
          </p:nvPr>
        </p:nvSpPr>
        <p:spPr/>
        <p:txBody>
          <a:bodyPr/>
          <a:lstStyle/>
          <a:p>
            <a:pPr algn="l" rtl="0">
              <a:lnSpc>
                <a:spcPct val="90000"/>
              </a:lnSpc>
            </a:pPr>
            <a:r>
              <a:rPr lang="en-US" altLang="en-US" sz="2800">
                <a:effectLst/>
              </a:rPr>
              <a:t>a complete history and physical examination focusing on the thyroid gland and adjacent cervical lymph nodes should be performed.</a:t>
            </a:r>
          </a:p>
          <a:p>
            <a:pPr algn="l" rtl="0">
              <a:lnSpc>
                <a:spcPct val="90000"/>
              </a:lnSpc>
            </a:pPr>
            <a:r>
              <a:rPr lang="en-US" altLang="en-US" sz="2800">
                <a:effectLst/>
              </a:rPr>
              <a:t>Pertinent historical factors predicting malignancy include: </a:t>
            </a:r>
          </a:p>
          <a:p>
            <a:pPr lvl="1" algn="l" rtl="0">
              <a:lnSpc>
                <a:spcPct val="90000"/>
              </a:lnSpc>
            </a:pPr>
            <a:r>
              <a:rPr lang="en-US" altLang="en-US" sz="2400">
                <a:effectLst/>
              </a:rPr>
              <a:t>a history of head and neck irradiation, </a:t>
            </a:r>
          </a:p>
          <a:p>
            <a:pPr lvl="1" algn="l" rtl="0">
              <a:lnSpc>
                <a:spcPct val="90000"/>
              </a:lnSpc>
            </a:pPr>
            <a:r>
              <a:rPr lang="en-US" altLang="en-US" sz="2400">
                <a:effectLst/>
              </a:rPr>
              <a:t>total body irradiation for bone marrow transplantation , </a:t>
            </a:r>
          </a:p>
          <a:p>
            <a:pPr lvl="1" algn="l" rtl="0">
              <a:lnSpc>
                <a:spcPct val="90000"/>
              </a:lnSpc>
            </a:pPr>
            <a:r>
              <a:rPr lang="en-US" altLang="en-US" sz="2400">
                <a:effectLst/>
              </a:rPr>
              <a:t>family history of thyroid carcinoma in a first-degree relative, </a:t>
            </a:r>
          </a:p>
          <a:p>
            <a:pPr lvl="1" algn="l" rtl="0">
              <a:lnSpc>
                <a:spcPct val="90000"/>
              </a:lnSpc>
            </a:pPr>
            <a:r>
              <a:rPr lang="en-US" altLang="en-US" sz="2400">
                <a:effectLst/>
              </a:rPr>
              <a:t>exposure to fallout from Chernobyl under the age of 14 years , and </a:t>
            </a:r>
          </a:p>
          <a:p>
            <a:pPr lvl="1" algn="l" rtl="0">
              <a:lnSpc>
                <a:spcPct val="90000"/>
              </a:lnSpc>
            </a:pPr>
            <a:r>
              <a:rPr lang="en-US" altLang="en-US" sz="2400">
                <a:effectLst/>
              </a:rPr>
              <a:t>rapid growth and hoarseness.</a:t>
            </a:r>
          </a:p>
          <a:p>
            <a:pPr algn="l" rtl="0">
              <a:lnSpc>
                <a:spcPct val="90000"/>
              </a:lnSpc>
            </a:pPr>
            <a:endParaRPr lang="en-US" altLang="en-US" sz="2800">
              <a:effectLst/>
            </a:endParaRPr>
          </a:p>
          <a:p>
            <a:pPr algn="l" rtl="0">
              <a:lnSpc>
                <a:spcPct val="90000"/>
              </a:lnSpc>
            </a:pPr>
            <a:endParaRPr lang="en-US" altLang="en-US" sz="2800"/>
          </a:p>
        </p:txBody>
      </p:sp>
      <p:sp>
        <p:nvSpPr>
          <p:cNvPr id="2" name="Slide Number Placeholder 4">
            <a:extLst>
              <a:ext uri="{FF2B5EF4-FFF2-40B4-BE49-F238E27FC236}">
                <a16:creationId xmlns:a16="http://schemas.microsoft.com/office/drawing/2014/main" id="{5264859F-94DB-FA4A-D81B-D2ACBA0F08FF}"/>
              </a:ext>
            </a:extLst>
          </p:cNvPr>
          <p:cNvSpPr>
            <a:spLocks noGrp="1"/>
          </p:cNvSpPr>
          <p:nvPr>
            <p:ph type="sldNum" sz="quarter" idx="12"/>
          </p:nvPr>
        </p:nvSpPr>
        <p:spPr/>
        <p:txBody>
          <a:bodyPr/>
          <a:lstStyle/>
          <a:p>
            <a:fld id="{039BED75-1F8B-4D19-B110-E154663C5F18}" type="slidenum">
              <a:rPr lang="ar-SA" altLang="en-US"/>
              <a:pPr/>
              <a:t>11</a:t>
            </a:fld>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a:extLst>
              <a:ext uri="{FF2B5EF4-FFF2-40B4-BE49-F238E27FC236}">
                <a16:creationId xmlns:a16="http://schemas.microsoft.com/office/drawing/2014/main" id="{96AA9FEF-9B72-9B05-2ADF-E9857297A1C3}"/>
              </a:ext>
            </a:extLst>
          </p:cNvPr>
          <p:cNvSpPr>
            <a:spLocks noGrp="1" noRot="1" noChangeArrowheads="1"/>
          </p:cNvSpPr>
          <p:nvPr>
            <p:ph type="title"/>
          </p:nvPr>
        </p:nvSpPr>
        <p:spPr/>
        <p:txBody>
          <a:bodyPr/>
          <a:lstStyle/>
          <a:p>
            <a:endParaRPr lang="en-US" altLang="en-US"/>
          </a:p>
        </p:txBody>
      </p:sp>
      <p:sp>
        <p:nvSpPr>
          <p:cNvPr id="223235" name="Rectangle 3">
            <a:extLst>
              <a:ext uri="{FF2B5EF4-FFF2-40B4-BE49-F238E27FC236}">
                <a16:creationId xmlns:a16="http://schemas.microsoft.com/office/drawing/2014/main" id="{EA39B007-4D87-ACD3-F76F-70F9DBF6F172}"/>
              </a:ext>
            </a:extLst>
          </p:cNvPr>
          <p:cNvSpPr>
            <a:spLocks noGrp="1" noChangeArrowheads="1"/>
          </p:cNvSpPr>
          <p:nvPr>
            <p:ph idx="1"/>
          </p:nvPr>
        </p:nvSpPr>
        <p:spPr/>
        <p:txBody>
          <a:bodyPr/>
          <a:lstStyle/>
          <a:p>
            <a:pPr algn="l" rtl="0"/>
            <a:r>
              <a:rPr lang="en-US" altLang="en-US">
                <a:effectLst/>
              </a:rPr>
              <a:t>Pertinent physical findings suggesting possible malignancy include: </a:t>
            </a:r>
          </a:p>
          <a:p>
            <a:pPr lvl="1" algn="l" rtl="0"/>
            <a:r>
              <a:rPr lang="en-US" altLang="en-US">
                <a:effectLst/>
              </a:rPr>
              <a:t>vocal cord paralysis, </a:t>
            </a:r>
          </a:p>
          <a:p>
            <a:pPr lvl="1" algn="l" rtl="0"/>
            <a:r>
              <a:rPr lang="en-US" altLang="en-US">
                <a:effectLst/>
              </a:rPr>
              <a:t>Ipsilateral cervical lymphadenopathy and </a:t>
            </a:r>
          </a:p>
          <a:p>
            <a:pPr lvl="1" algn="l" rtl="0"/>
            <a:r>
              <a:rPr lang="en-US" altLang="en-US">
                <a:effectLst/>
              </a:rPr>
              <a:t>fixation of the nodule to surrounding tissues.</a:t>
            </a:r>
          </a:p>
          <a:p>
            <a:pPr algn="l" rtl="0"/>
            <a:endParaRPr lang="en-US" altLang="en-US"/>
          </a:p>
        </p:txBody>
      </p:sp>
      <p:sp>
        <p:nvSpPr>
          <p:cNvPr id="2" name="Slide Number Placeholder 4">
            <a:extLst>
              <a:ext uri="{FF2B5EF4-FFF2-40B4-BE49-F238E27FC236}">
                <a16:creationId xmlns:a16="http://schemas.microsoft.com/office/drawing/2014/main" id="{DBE6771C-51B4-9FEB-B62D-B3B3345BDC92}"/>
              </a:ext>
            </a:extLst>
          </p:cNvPr>
          <p:cNvSpPr>
            <a:spLocks noGrp="1"/>
          </p:cNvSpPr>
          <p:nvPr>
            <p:ph type="sldNum" sz="quarter" idx="12"/>
          </p:nvPr>
        </p:nvSpPr>
        <p:spPr/>
        <p:txBody>
          <a:bodyPr/>
          <a:lstStyle/>
          <a:p>
            <a:fld id="{F9D1A3CA-4FBE-422A-8375-C7B4C548C8E9}" type="slidenum">
              <a:rPr lang="ar-SA" altLang="en-US"/>
              <a:pPr/>
              <a:t>12</a:t>
            </a:fld>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id="{D569B3CC-21CB-EBCF-32CE-143A8BEA794F}"/>
              </a:ext>
            </a:extLst>
          </p:cNvPr>
          <p:cNvSpPr>
            <a:spLocks noGrp="1" noRot="1" noChangeArrowheads="1"/>
          </p:cNvSpPr>
          <p:nvPr>
            <p:ph type="title"/>
          </p:nvPr>
        </p:nvSpPr>
        <p:spPr/>
        <p:txBody>
          <a:bodyPr/>
          <a:lstStyle/>
          <a:p>
            <a:endParaRPr lang="en-US" altLang="en-US"/>
          </a:p>
        </p:txBody>
      </p:sp>
      <p:sp>
        <p:nvSpPr>
          <p:cNvPr id="224259" name="Rectangle 3">
            <a:extLst>
              <a:ext uri="{FF2B5EF4-FFF2-40B4-BE49-F238E27FC236}">
                <a16:creationId xmlns:a16="http://schemas.microsoft.com/office/drawing/2014/main" id="{2468369D-8871-B6A8-7F2C-0E476BEB6215}"/>
              </a:ext>
            </a:extLst>
          </p:cNvPr>
          <p:cNvSpPr>
            <a:spLocks noGrp="1" noChangeArrowheads="1"/>
          </p:cNvSpPr>
          <p:nvPr>
            <p:ph idx="1"/>
          </p:nvPr>
        </p:nvSpPr>
        <p:spPr/>
        <p:txBody>
          <a:bodyPr/>
          <a:lstStyle/>
          <a:p>
            <a:pPr algn="l" rtl="0"/>
            <a:r>
              <a:rPr lang="en-US" altLang="en-US" sz="4400" i="1">
                <a:solidFill>
                  <a:srgbClr val="FF6600"/>
                </a:solidFill>
                <a:effectLst/>
              </a:rPr>
              <a:t>What laboratory tests and imaging modalities are indicated?</a:t>
            </a:r>
            <a:endParaRPr lang="en-US" altLang="en-US" sz="4400">
              <a:solidFill>
                <a:srgbClr val="FF6600"/>
              </a:solidFill>
              <a:effectLst/>
            </a:endParaRPr>
          </a:p>
          <a:p>
            <a:pPr algn="l" rtl="0"/>
            <a:endParaRPr lang="en-US" altLang="en-US" sz="4400">
              <a:solidFill>
                <a:srgbClr val="FF6600"/>
              </a:solidFill>
            </a:endParaRPr>
          </a:p>
        </p:txBody>
      </p:sp>
      <p:sp>
        <p:nvSpPr>
          <p:cNvPr id="2" name="Slide Number Placeholder 4">
            <a:extLst>
              <a:ext uri="{FF2B5EF4-FFF2-40B4-BE49-F238E27FC236}">
                <a16:creationId xmlns:a16="http://schemas.microsoft.com/office/drawing/2014/main" id="{D7A54FB8-E066-56BA-6C7B-52CE8C89F855}"/>
              </a:ext>
            </a:extLst>
          </p:cNvPr>
          <p:cNvSpPr>
            <a:spLocks noGrp="1"/>
          </p:cNvSpPr>
          <p:nvPr>
            <p:ph type="sldNum" sz="quarter" idx="12"/>
          </p:nvPr>
        </p:nvSpPr>
        <p:spPr/>
        <p:txBody>
          <a:bodyPr/>
          <a:lstStyle/>
          <a:p>
            <a:fld id="{014C7B88-1F37-4E38-B8FA-BC19D2F8E57B}" type="slidenum">
              <a:rPr lang="ar-SA" altLang="en-US"/>
              <a:pPr/>
              <a:t>13</a:t>
            </a:fld>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a:extLst>
              <a:ext uri="{FF2B5EF4-FFF2-40B4-BE49-F238E27FC236}">
                <a16:creationId xmlns:a16="http://schemas.microsoft.com/office/drawing/2014/main" id="{350D5BC6-CC0B-4C69-1E5B-556FDFE631C9}"/>
              </a:ext>
            </a:extLst>
          </p:cNvPr>
          <p:cNvSpPr>
            <a:spLocks noGrp="1" noRot="1" noChangeArrowheads="1"/>
          </p:cNvSpPr>
          <p:nvPr>
            <p:ph type="title"/>
          </p:nvPr>
        </p:nvSpPr>
        <p:spPr/>
        <p:txBody>
          <a:bodyPr/>
          <a:lstStyle/>
          <a:p>
            <a:r>
              <a:rPr lang="en-US" altLang="en-US" sz="4000" b="0" dirty="0">
                <a:effectLst/>
              </a:rPr>
              <a:t>Serum thyrotropin and imaging studies.</a:t>
            </a:r>
          </a:p>
        </p:txBody>
      </p:sp>
      <p:sp>
        <p:nvSpPr>
          <p:cNvPr id="225283" name="Rectangle 3">
            <a:extLst>
              <a:ext uri="{FF2B5EF4-FFF2-40B4-BE49-F238E27FC236}">
                <a16:creationId xmlns:a16="http://schemas.microsoft.com/office/drawing/2014/main" id="{E4E29339-7B01-41FF-9D00-C525537DF432}"/>
              </a:ext>
            </a:extLst>
          </p:cNvPr>
          <p:cNvSpPr>
            <a:spLocks noGrp="1" noChangeArrowheads="1"/>
          </p:cNvSpPr>
          <p:nvPr>
            <p:ph idx="1"/>
          </p:nvPr>
        </p:nvSpPr>
        <p:spPr/>
        <p:txBody>
          <a:bodyPr/>
          <a:lstStyle/>
          <a:p>
            <a:pPr algn="l" rtl="0"/>
            <a:r>
              <a:rPr lang="en-US" altLang="en-US" sz="2800">
                <a:effectLst/>
              </a:rPr>
              <a:t>With the discovery of a thyroid nodule larger than 1</a:t>
            </a:r>
            <a:r>
              <a:rPr lang="en-US" altLang="en-US" sz="2800">
                <a:effectLst/>
                <a:latin typeface="Arial" panose="020B0604020202020204" pitchFamily="34" charset="0"/>
              </a:rPr>
              <a:t>–</a:t>
            </a:r>
            <a:r>
              <a:rPr lang="en-US" altLang="en-US" sz="2800">
                <a:effectLst/>
              </a:rPr>
              <a:t>1.5 cm in any diameter, a serum thyrotropin (TSH) level should be obtained. </a:t>
            </a:r>
          </a:p>
          <a:p>
            <a:pPr algn="l" rtl="0"/>
            <a:r>
              <a:rPr lang="en-US" altLang="en-US" sz="2800">
                <a:effectLst/>
              </a:rPr>
              <a:t>If the serum TSH is subnormal, a </a:t>
            </a:r>
            <a:r>
              <a:rPr lang="en-US" altLang="en-US" sz="2800">
                <a:solidFill>
                  <a:srgbClr val="FF6600"/>
                </a:solidFill>
                <a:effectLst/>
              </a:rPr>
              <a:t>radionuclide</a:t>
            </a:r>
            <a:r>
              <a:rPr lang="en-US" altLang="en-US" sz="2800">
                <a:effectLst/>
              </a:rPr>
              <a:t> thyroid scan should be obtained to document whether the nodule is functioning (i.e., has tracer uptake greater than the surrounding normal thyroid), isofunctioning or </a:t>
            </a:r>
            <a:r>
              <a:rPr lang="en-US" altLang="en-US" sz="2800">
                <a:effectLst/>
                <a:latin typeface="Arial" panose="020B0604020202020204" pitchFamily="34" charset="0"/>
              </a:rPr>
              <a:t>“</a:t>
            </a:r>
            <a:r>
              <a:rPr lang="en-US" altLang="en-US" sz="2800">
                <a:effectLst/>
              </a:rPr>
              <a:t>warm</a:t>
            </a:r>
            <a:r>
              <a:rPr lang="en-US" altLang="en-US" sz="2800">
                <a:effectLst/>
                <a:latin typeface="Arial" panose="020B0604020202020204" pitchFamily="34" charset="0"/>
              </a:rPr>
              <a:t>”</a:t>
            </a:r>
            <a:r>
              <a:rPr lang="en-US" altLang="en-US" sz="2800">
                <a:effectLst/>
              </a:rPr>
              <a:t> (i.e., has tracer uptake equal to the surrounding thyroid), or nonfunctioning (i.e., has uptake less than the surrounding thyroid tissue). </a:t>
            </a:r>
            <a:endParaRPr lang="en-US" altLang="en-US" sz="2800"/>
          </a:p>
        </p:txBody>
      </p:sp>
      <p:sp>
        <p:nvSpPr>
          <p:cNvPr id="2" name="Slide Number Placeholder 4">
            <a:extLst>
              <a:ext uri="{FF2B5EF4-FFF2-40B4-BE49-F238E27FC236}">
                <a16:creationId xmlns:a16="http://schemas.microsoft.com/office/drawing/2014/main" id="{6137CE7A-0328-229D-394D-57C4EF74AC47}"/>
              </a:ext>
            </a:extLst>
          </p:cNvPr>
          <p:cNvSpPr>
            <a:spLocks noGrp="1"/>
          </p:cNvSpPr>
          <p:nvPr>
            <p:ph type="sldNum" sz="quarter" idx="12"/>
          </p:nvPr>
        </p:nvSpPr>
        <p:spPr/>
        <p:txBody>
          <a:bodyPr/>
          <a:lstStyle/>
          <a:p>
            <a:fld id="{4E40B39E-7501-4963-8058-3151DBB025D1}" type="slidenum">
              <a:rPr lang="ar-SA" altLang="en-US"/>
              <a:pPr/>
              <a:t>14</a:t>
            </a:fld>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a:extLst>
              <a:ext uri="{FF2B5EF4-FFF2-40B4-BE49-F238E27FC236}">
                <a16:creationId xmlns:a16="http://schemas.microsoft.com/office/drawing/2014/main" id="{1A0D24B4-C1A7-4BE5-F0DE-A37CFC946C65}"/>
              </a:ext>
            </a:extLst>
          </p:cNvPr>
          <p:cNvSpPr>
            <a:spLocks noGrp="1" noRot="1" noChangeArrowheads="1"/>
          </p:cNvSpPr>
          <p:nvPr>
            <p:ph type="title"/>
          </p:nvPr>
        </p:nvSpPr>
        <p:spPr/>
        <p:txBody>
          <a:bodyPr/>
          <a:lstStyle/>
          <a:p>
            <a:endParaRPr lang="en-US" altLang="en-US"/>
          </a:p>
        </p:txBody>
      </p:sp>
      <p:sp>
        <p:nvSpPr>
          <p:cNvPr id="226307" name="Rectangle 3">
            <a:extLst>
              <a:ext uri="{FF2B5EF4-FFF2-40B4-BE49-F238E27FC236}">
                <a16:creationId xmlns:a16="http://schemas.microsoft.com/office/drawing/2014/main" id="{9F6340F5-F34B-8832-870D-DA0002A977FD}"/>
              </a:ext>
            </a:extLst>
          </p:cNvPr>
          <p:cNvSpPr>
            <a:spLocks noGrp="1" noChangeArrowheads="1"/>
          </p:cNvSpPr>
          <p:nvPr>
            <p:ph idx="1"/>
          </p:nvPr>
        </p:nvSpPr>
        <p:spPr/>
        <p:txBody>
          <a:bodyPr/>
          <a:lstStyle/>
          <a:p>
            <a:pPr algn="l" rtl="0"/>
            <a:r>
              <a:rPr lang="en-US" altLang="en-US">
                <a:effectLst/>
              </a:rPr>
              <a:t>Because functioning nodules rarely harbor malignancy, if one is found that corresponds to the clinical nodule, no additional cytologic evaluation is necessary. </a:t>
            </a:r>
          </a:p>
          <a:p>
            <a:pPr algn="l" rtl="0"/>
            <a:r>
              <a:rPr lang="en-US" altLang="en-US">
                <a:effectLst/>
              </a:rPr>
              <a:t>If overt or subclinical hyperthyroidism is present, additional evaluation is required.</a:t>
            </a:r>
          </a:p>
          <a:p>
            <a:pPr algn="l" rtl="0"/>
            <a:endParaRPr lang="en-US" altLang="en-US"/>
          </a:p>
          <a:p>
            <a:pPr algn="l" rtl="0"/>
            <a:endParaRPr lang="en-US" altLang="en-US"/>
          </a:p>
        </p:txBody>
      </p:sp>
      <p:sp>
        <p:nvSpPr>
          <p:cNvPr id="2" name="Slide Number Placeholder 4">
            <a:extLst>
              <a:ext uri="{FF2B5EF4-FFF2-40B4-BE49-F238E27FC236}">
                <a16:creationId xmlns:a16="http://schemas.microsoft.com/office/drawing/2014/main" id="{D70F3A29-CF86-CD59-07CF-DB3399F53EE1}"/>
              </a:ext>
            </a:extLst>
          </p:cNvPr>
          <p:cNvSpPr>
            <a:spLocks noGrp="1"/>
          </p:cNvSpPr>
          <p:nvPr>
            <p:ph type="sldNum" sz="quarter" idx="12"/>
          </p:nvPr>
        </p:nvSpPr>
        <p:spPr/>
        <p:txBody>
          <a:bodyPr/>
          <a:lstStyle/>
          <a:p>
            <a:fld id="{982571D0-3BA2-457E-8076-3A6A52E595DF}" type="slidenum">
              <a:rPr lang="ar-SA" altLang="en-US"/>
              <a:pPr/>
              <a:t>15</a:t>
            </a:fld>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a:extLst>
              <a:ext uri="{FF2B5EF4-FFF2-40B4-BE49-F238E27FC236}">
                <a16:creationId xmlns:a16="http://schemas.microsoft.com/office/drawing/2014/main" id="{AD99576A-C1D0-380A-1CAD-F7818948DE20}"/>
              </a:ext>
            </a:extLst>
          </p:cNvPr>
          <p:cNvSpPr>
            <a:spLocks noGrp="1" noRot="1" noChangeArrowheads="1"/>
          </p:cNvSpPr>
          <p:nvPr>
            <p:ph type="title"/>
          </p:nvPr>
        </p:nvSpPr>
        <p:spPr/>
        <p:txBody>
          <a:bodyPr/>
          <a:lstStyle/>
          <a:p>
            <a:endParaRPr lang="en-US" altLang="en-US"/>
          </a:p>
        </p:txBody>
      </p:sp>
      <p:sp>
        <p:nvSpPr>
          <p:cNvPr id="239619" name="Rectangle 3">
            <a:extLst>
              <a:ext uri="{FF2B5EF4-FFF2-40B4-BE49-F238E27FC236}">
                <a16:creationId xmlns:a16="http://schemas.microsoft.com/office/drawing/2014/main" id="{D8AECEEF-A4FA-51CE-00D8-F160161C3D04}"/>
              </a:ext>
            </a:extLst>
          </p:cNvPr>
          <p:cNvSpPr>
            <a:spLocks noGrp="1" noChangeArrowheads="1"/>
          </p:cNvSpPr>
          <p:nvPr>
            <p:ph idx="1"/>
          </p:nvPr>
        </p:nvSpPr>
        <p:spPr/>
        <p:txBody>
          <a:bodyPr/>
          <a:lstStyle/>
          <a:p>
            <a:pPr algn="l" rtl="0">
              <a:lnSpc>
                <a:spcPct val="90000"/>
              </a:lnSpc>
            </a:pPr>
            <a:r>
              <a:rPr lang="en-US" altLang="en-US">
                <a:effectLst/>
              </a:rPr>
              <a:t>Diagnostic thyroid ultrasound should be performed unless the serum TSH is suppressed. </a:t>
            </a:r>
          </a:p>
          <a:p>
            <a:pPr algn="l" rtl="0">
              <a:lnSpc>
                <a:spcPct val="90000"/>
              </a:lnSpc>
            </a:pPr>
            <a:r>
              <a:rPr lang="en-US" altLang="en-US">
                <a:effectLst/>
              </a:rPr>
              <a:t>Thyroid ultrasound can answer the following questions: </a:t>
            </a:r>
          </a:p>
          <a:p>
            <a:pPr lvl="1" algn="l" rtl="0">
              <a:lnSpc>
                <a:spcPct val="90000"/>
              </a:lnSpc>
            </a:pPr>
            <a:r>
              <a:rPr lang="en-US" altLang="en-US">
                <a:effectLst/>
              </a:rPr>
              <a:t>Is there truly a nodule that corresponds to the palpable abnormality? </a:t>
            </a:r>
          </a:p>
          <a:p>
            <a:pPr lvl="1" algn="l" rtl="0">
              <a:lnSpc>
                <a:spcPct val="90000"/>
              </a:lnSpc>
            </a:pPr>
            <a:r>
              <a:rPr lang="en-US" altLang="en-US">
                <a:effectLst/>
              </a:rPr>
              <a:t>Is the nodule greater than 50% cystic? </a:t>
            </a:r>
          </a:p>
          <a:p>
            <a:pPr lvl="1" algn="l" rtl="0">
              <a:lnSpc>
                <a:spcPct val="90000"/>
              </a:lnSpc>
            </a:pPr>
            <a:r>
              <a:rPr lang="en-US" altLang="en-US">
                <a:effectLst/>
              </a:rPr>
              <a:t>Is the nodule located posteriorly in the thyroid gland?</a:t>
            </a:r>
          </a:p>
          <a:p>
            <a:pPr algn="l" rtl="0">
              <a:lnSpc>
                <a:spcPct val="90000"/>
              </a:lnSpc>
            </a:pPr>
            <a:endParaRPr lang="en-US" altLang="en-US">
              <a:effectLst/>
            </a:endParaRPr>
          </a:p>
          <a:p>
            <a:pPr algn="l" rtl="0">
              <a:lnSpc>
                <a:spcPct val="90000"/>
              </a:lnSpc>
            </a:pPr>
            <a:endParaRPr lang="en-US" altLang="en-US"/>
          </a:p>
        </p:txBody>
      </p:sp>
      <p:sp>
        <p:nvSpPr>
          <p:cNvPr id="2" name="Slide Number Placeholder 4">
            <a:extLst>
              <a:ext uri="{FF2B5EF4-FFF2-40B4-BE49-F238E27FC236}">
                <a16:creationId xmlns:a16="http://schemas.microsoft.com/office/drawing/2014/main" id="{66BADE9D-42A8-6AAE-A51B-5E69B40B70BD}"/>
              </a:ext>
            </a:extLst>
          </p:cNvPr>
          <p:cNvSpPr>
            <a:spLocks noGrp="1"/>
          </p:cNvSpPr>
          <p:nvPr>
            <p:ph type="sldNum" sz="quarter" idx="12"/>
          </p:nvPr>
        </p:nvSpPr>
        <p:spPr/>
        <p:txBody>
          <a:bodyPr/>
          <a:lstStyle/>
          <a:p>
            <a:fld id="{931DCDCD-A370-4AC5-A46B-66D9E9F2DF32}" type="slidenum">
              <a:rPr lang="ar-SA" altLang="en-US"/>
              <a:pPr/>
              <a:t>16</a:t>
            </a:fld>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a:extLst>
              <a:ext uri="{FF2B5EF4-FFF2-40B4-BE49-F238E27FC236}">
                <a16:creationId xmlns:a16="http://schemas.microsoft.com/office/drawing/2014/main" id="{536389E5-8095-F442-77C1-F36F0E2792C4}"/>
              </a:ext>
            </a:extLst>
          </p:cNvPr>
          <p:cNvSpPr>
            <a:spLocks noGrp="1" noRot="1" noChangeArrowheads="1"/>
          </p:cNvSpPr>
          <p:nvPr>
            <p:ph type="title"/>
          </p:nvPr>
        </p:nvSpPr>
        <p:spPr/>
        <p:txBody>
          <a:bodyPr/>
          <a:lstStyle/>
          <a:p>
            <a:endParaRPr lang="en-US" altLang="en-US"/>
          </a:p>
        </p:txBody>
      </p:sp>
      <p:sp>
        <p:nvSpPr>
          <p:cNvPr id="241667" name="Rectangle 3">
            <a:extLst>
              <a:ext uri="{FF2B5EF4-FFF2-40B4-BE49-F238E27FC236}">
                <a16:creationId xmlns:a16="http://schemas.microsoft.com/office/drawing/2014/main" id="{115057BE-20B2-DBEE-6CEA-382C999CB02D}"/>
              </a:ext>
            </a:extLst>
          </p:cNvPr>
          <p:cNvSpPr>
            <a:spLocks noGrp="1" noChangeArrowheads="1"/>
          </p:cNvSpPr>
          <p:nvPr>
            <p:ph idx="1"/>
          </p:nvPr>
        </p:nvSpPr>
        <p:spPr/>
        <p:txBody>
          <a:bodyPr/>
          <a:lstStyle/>
          <a:p>
            <a:pPr algn="l" rtl="0"/>
            <a:r>
              <a:rPr lang="en-US" altLang="en-US" sz="2800">
                <a:effectLst/>
              </a:rPr>
              <a:t>These last two features might decrease the accuracy of fine needle aspiration biopsy performed with palpation . </a:t>
            </a:r>
          </a:p>
          <a:p>
            <a:pPr algn="l" rtl="0"/>
            <a:r>
              <a:rPr lang="en-US" altLang="en-US" sz="2800">
                <a:effectLst/>
              </a:rPr>
              <a:t>Also, there may be other thyroid nodules present that require biopsy based on their size and appearance. </a:t>
            </a:r>
          </a:p>
          <a:p>
            <a:pPr algn="l" rtl="0"/>
            <a:r>
              <a:rPr lang="en-US" altLang="en-US" sz="2800">
                <a:effectLst/>
              </a:rPr>
              <a:t>Even if the TSH is elevated, FNA is recommended because the rate of malignancy in nodules is similar in thyroid glands involved with Hashimoto</a:t>
            </a:r>
            <a:r>
              <a:rPr lang="en-US" altLang="en-US" sz="2800">
                <a:effectLst/>
                <a:latin typeface="Arial" panose="020B0604020202020204" pitchFamily="34" charset="0"/>
              </a:rPr>
              <a:t>’</a:t>
            </a:r>
            <a:r>
              <a:rPr lang="en-US" altLang="en-US" sz="2800">
                <a:effectLst/>
              </a:rPr>
              <a:t>s thyroiditis as in normal thyroid glands .</a:t>
            </a:r>
          </a:p>
          <a:p>
            <a:pPr algn="l" rtl="0"/>
            <a:endParaRPr lang="en-US" altLang="en-US" sz="2800"/>
          </a:p>
        </p:txBody>
      </p:sp>
      <p:sp>
        <p:nvSpPr>
          <p:cNvPr id="2" name="Slide Number Placeholder 4">
            <a:extLst>
              <a:ext uri="{FF2B5EF4-FFF2-40B4-BE49-F238E27FC236}">
                <a16:creationId xmlns:a16="http://schemas.microsoft.com/office/drawing/2014/main" id="{F4AF21FA-8480-E4F8-73D9-ACDA4E6D75F3}"/>
              </a:ext>
            </a:extLst>
          </p:cNvPr>
          <p:cNvSpPr>
            <a:spLocks noGrp="1"/>
          </p:cNvSpPr>
          <p:nvPr>
            <p:ph type="sldNum" sz="quarter" idx="12"/>
          </p:nvPr>
        </p:nvSpPr>
        <p:spPr/>
        <p:txBody>
          <a:bodyPr/>
          <a:lstStyle/>
          <a:p>
            <a:fld id="{3EA5F0DB-2064-4B65-AE5F-B862BEF2B3C3}" type="slidenum">
              <a:rPr lang="ar-SA" altLang="en-US"/>
              <a:pPr/>
              <a:t>17</a:t>
            </a:fld>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6624C-2C49-0897-F539-1FBAABE9BB68}"/>
              </a:ext>
            </a:extLst>
          </p:cNvPr>
          <p:cNvSpPr>
            <a:spLocks noGrp="1"/>
          </p:cNvSpPr>
          <p:nvPr>
            <p:ph type="title"/>
          </p:nvPr>
        </p:nvSpPr>
        <p:spPr/>
        <p:txBody>
          <a:bodyPr/>
          <a:lstStyle/>
          <a:p>
            <a:r>
              <a:rPr lang="en-US" sz="3600" dirty="0"/>
              <a:t>Sonography  evaluation of thyroid nodules</a:t>
            </a:r>
          </a:p>
        </p:txBody>
      </p:sp>
      <p:pic>
        <p:nvPicPr>
          <p:cNvPr id="5" name="Content Placeholder 4">
            <a:extLst>
              <a:ext uri="{FF2B5EF4-FFF2-40B4-BE49-F238E27FC236}">
                <a16:creationId xmlns:a16="http://schemas.microsoft.com/office/drawing/2014/main" id="{A46210B4-E3BC-7EAA-41F3-A1BBA272B580}"/>
              </a:ext>
            </a:extLst>
          </p:cNvPr>
          <p:cNvPicPr>
            <a:picLocks noGrp="1" noChangeAspect="1"/>
          </p:cNvPicPr>
          <p:nvPr>
            <p:ph idx="1"/>
          </p:nvPr>
        </p:nvPicPr>
        <p:blipFill>
          <a:blip r:embed="rId2"/>
          <a:stretch>
            <a:fillRect/>
          </a:stretch>
        </p:blipFill>
        <p:spPr>
          <a:xfrm>
            <a:off x="685801" y="1696569"/>
            <a:ext cx="7239000" cy="5056655"/>
          </a:xfrm>
          <a:prstGeom prst="rect">
            <a:avLst/>
          </a:prstGeom>
        </p:spPr>
      </p:pic>
      <p:sp>
        <p:nvSpPr>
          <p:cNvPr id="4" name="Slide Number Placeholder 3">
            <a:extLst>
              <a:ext uri="{FF2B5EF4-FFF2-40B4-BE49-F238E27FC236}">
                <a16:creationId xmlns:a16="http://schemas.microsoft.com/office/drawing/2014/main" id="{81DE4BF9-4EDB-227C-3988-7A95C890C494}"/>
              </a:ext>
            </a:extLst>
          </p:cNvPr>
          <p:cNvSpPr>
            <a:spLocks noGrp="1"/>
          </p:cNvSpPr>
          <p:nvPr>
            <p:ph type="sldNum" sz="quarter" idx="12"/>
          </p:nvPr>
        </p:nvSpPr>
        <p:spPr/>
        <p:txBody>
          <a:bodyPr/>
          <a:lstStyle/>
          <a:p>
            <a:fld id="{278AE320-F3A5-466A-B82A-79E682FFFA0A}" type="slidenum">
              <a:rPr lang="ar-SA" altLang="en-US" smtClean="0"/>
              <a:pPr/>
              <a:t>18</a:t>
            </a:fld>
            <a:endParaRPr lang="en-US" altLang="en-US"/>
          </a:p>
        </p:txBody>
      </p:sp>
    </p:spTree>
    <p:extLst>
      <p:ext uri="{BB962C8B-B14F-4D97-AF65-F5344CB8AC3E}">
        <p14:creationId xmlns:p14="http://schemas.microsoft.com/office/powerpoint/2010/main" val="763716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D274B-7DBD-C7F7-BAD1-6AEA3210189A}"/>
              </a:ext>
            </a:extLst>
          </p:cNvPr>
          <p:cNvSpPr>
            <a:spLocks noGrp="1"/>
          </p:cNvSpPr>
          <p:nvPr>
            <p:ph type="title"/>
          </p:nvPr>
        </p:nvSpPr>
        <p:spPr/>
        <p:txBody>
          <a:bodyPr/>
          <a:lstStyle/>
          <a:p>
            <a:r>
              <a:rPr lang="en-US" dirty="0"/>
              <a:t>TI-RADS categories</a:t>
            </a:r>
          </a:p>
        </p:txBody>
      </p:sp>
      <p:sp>
        <p:nvSpPr>
          <p:cNvPr id="3" name="Content Placeholder 2">
            <a:extLst>
              <a:ext uri="{FF2B5EF4-FFF2-40B4-BE49-F238E27FC236}">
                <a16:creationId xmlns:a16="http://schemas.microsoft.com/office/drawing/2014/main" id="{AA6B65DD-EC2B-2476-D468-A4A8C00E0B29}"/>
              </a:ext>
            </a:extLst>
          </p:cNvPr>
          <p:cNvSpPr>
            <a:spLocks noGrp="1"/>
          </p:cNvSpPr>
          <p:nvPr>
            <p:ph idx="1"/>
          </p:nvPr>
        </p:nvSpPr>
        <p:spPr>
          <a:xfrm>
            <a:off x="136690" y="1676400"/>
            <a:ext cx="8774112" cy="4572000"/>
          </a:xfrm>
        </p:spPr>
        <p:txBody>
          <a:bodyPr/>
          <a:lstStyle/>
          <a:p>
            <a:r>
              <a:rPr lang="en-US" sz="1800" dirty="0"/>
              <a:t>The five ultrasound features of thyroid nodules used in TI-RADS are: composition, echogenicity, shape, margin and punctate echogenic foci. Each item is given points.</a:t>
            </a:r>
          </a:p>
          <a:p>
            <a:r>
              <a:rPr lang="en-US" sz="1800" dirty="0"/>
              <a:t>The points are added from all categories to determine the TI-RADS level, each with a recommendation.</a:t>
            </a:r>
          </a:p>
          <a:p>
            <a:r>
              <a:rPr lang="en-US" sz="1800" dirty="0"/>
              <a:t>Nodules smaller than 5 mm do not need any follow-up, even if they are TI-RADS 5.</a:t>
            </a:r>
          </a:p>
          <a:p>
            <a:r>
              <a:rPr lang="en-US" sz="1800" dirty="0"/>
              <a:t>This is because it is very unlikely that nodules smaller than 5 mm will become a clinical significant malignancy.</a:t>
            </a:r>
          </a:p>
          <a:p>
            <a:r>
              <a:rPr lang="en-US" sz="1800" dirty="0"/>
              <a:t>The cutoff point of 2.5 cm for fine needle aspiration (FNA) in mildly suspicious TR3 lesions is based on studies showing that thyroid carcinomas don’t have a decreased survival until they reach this threshold value.</a:t>
            </a:r>
          </a:p>
          <a:p>
            <a:r>
              <a:rPr lang="en-US" sz="1400" dirty="0">
                <a:solidFill>
                  <a:srgbClr val="C00000"/>
                </a:solidFill>
              </a:rPr>
              <a:t>The ACR-TIRADS category has been shown to have good correlation with the malignancy risk in large studies. </a:t>
            </a:r>
          </a:p>
          <a:p>
            <a:r>
              <a:rPr lang="en-US" sz="1400" dirty="0">
                <a:solidFill>
                  <a:srgbClr val="C00000"/>
                </a:solidFill>
              </a:rPr>
              <a:t>The risk of malignancy is:</a:t>
            </a:r>
          </a:p>
          <a:p>
            <a:r>
              <a:rPr lang="en-US" sz="1400" dirty="0">
                <a:solidFill>
                  <a:srgbClr val="C00000"/>
                </a:solidFill>
              </a:rPr>
              <a:t>TR1: 0.3%</a:t>
            </a:r>
          </a:p>
          <a:p>
            <a:r>
              <a:rPr lang="en-US" sz="1400" dirty="0">
                <a:solidFill>
                  <a:srgbClr val="C00000"/>
                </a:solidFill>
              </a:rPr>
              <a:t>TR2: 1.5%</a:t>
            </a:r>
          </a:p>
          <a:p>
            <a:r>
              <a:rPr lang="en-US" sz="1400" dirty="0">
                <a:solidFill>
                  <a:srgbClr val="C00000"/>
                </a:solidFill>
              </a:rPr>
              <a:t>TR3: 4.8%</a:t>
            </a:r>
          </a:p>
          <a:p>
            <a:r>
              <a:rPr lang="en-US" sz="1400" dirty="0">
                <a:solidFill>
                  <a:srgbClr val="C00000"/>
                </a:solidFill>
              </a:rPr>
              <a:t>TR4: 9.1%</a:t>
            </a:r>
          </a:p>
          <a:p>
            <a:r>
              <a:rPr lang="en-US" sz="1400" dirty="0">
                <a:solidFill>
                  <a:srgbClr val="C00000"/>
                </a:solidFill>
              </a:rPr>
              <a:t>TR5: 35%</a:t>
            </a:r>
          </a:p>
        </p:txBody>
      </p:sp>
    </p:spTree>
    <p:extLst>
      <p:ext uri="{BB962C8B-B14F-4D97-AF65-F5344CB8AC3E}">
        <p14:creationId xmlns:p14="http://schemas.microsoft.com/office/powerpoint/2010/main" val="358994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8" name="Rectangle 4">
            <a:extLst>
              <a:ext uri="{FF2B5EF4-FFF2-40B4-BE49-F238E27FC236}">
                <a16:creationId xmlns:a16="http://schemas.microsoft.com/office/drawing/2014/main" id="{7E4644EE-8C6D-C04B-B7B4-2A71E3DF60EC}"/>
              </a:ext>
            </a:extLst>
          </p:cNvPr>
          <p:cNvSpPr>
            <a:spLocks noGrp="1" noChangeArrowheads="1"/>
          </p:cNvSpPr>
          <p:nvPr>
            <p:ph type="ctrTitle"/>
          </p:nvPr>
        </p:nvSpPr>
        <p:spPr/>
        <p:txBody>
          <a:bodyPr/>
          <a:lstStyle/>
          <a:p>
            <a:r>
              <a:rPr lang="en-US" altLang="en-US"/>
              <a:t>Introduction </a:t>
            </a:r>
          </a:p>
        </p:txBody>
      </p:sp>
      <p:sp>
        <p:nvSpPr>
          <p:cNvPr id="216069" name="Rectangle 5">
            <a:extLst>
              <a:ext uri="{FF2B5EF4-FFF2-40B4-BE49-F238E27FC236}">
                <a16:creationId xmlns:a16="http://schemas.microsoft.com/office/drawing/2014/main" id="{20319ACC-737D-DBD0-FA8A-903920AC7A31}"/>
              </a:ext>
            </a:extLst>
          </p:cNvPr>
          <p:cNvSpPr>
            <a:spLocks noGrp="1" noChangeArrowheads="1"/>
          </p:cNvSpPr>
          <p:nvPr>
            <p:ph type="subTitle" idx="1"/>
          </p:nvPr>
        </p:nvSpPr>
        <p:spPr/>
        <p:txBody>
          <a:bodyPr/>
          <a:lstStyle/>
          <a:p>
            <a:endParaRPr lang="en-US" altLang="en-US"/>
          </a:p>
        </p:txBody>
      </p:sp>
      <p:sp>
        <p:nvSpPr>
          <p:cNvPr id="2" name="Rectangle 15">
            <a:extLst>
              <a:ext uri="{FF2B5EF4-FFF2-40B4-BE49-F238E27FC236}">
                <a16:creationId xmlns:a16="http://schemas.microsoft.com/office/drawing/2014/main" id="{1279FAC6-A0C6-93F9-3E73-F1A7893C8C31}"/>
              </a:ext>
            </a:extLst>
          </p:cNvPr>
          <p:cNvSpPr>
            <a:spLocks noGrp="1" noChangeArrowheads="1"/>
          </p:cNvSpPr>
          <p:nvPr>
            <p:ph type="sldNum" sz="quarter" idx="12"/>
          </p:nvPr>
        </p:nvSpPr>
        <p:spPr/>
        <p:txBody>
          <a:bodyPr/>
          <a:lstStyle/>
          <a:p>
            <a:fld id="{DA54E87F-0261-4002-A15B-05D571F53298}" type="slidenum">
              <a:rPr lang="ar-SA" altLang="en-US"/>
              <a:pPr/>
              <a:t>2</a:t>
            </a:fld>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8EE4F-D5B8-13C5-01F5-782D90F45365}"/>
              </a:ext>
            </a:extLst>
          </p:cNvPr>
          <p:cNvSpPr>
            <a:spLocks noGrp="1"/>
          </p:cNvSpPr>
          <p:nvPr>
            <p:ph type="title"/>
          </p:nvPr>
        </p:nvSpPr>
        <p:spPr>
          <a:xfrm>
            <a:off x="1219200" y="609600"/>
            <a:ext cx="7772400" cy="1143000"/>
          </a:xfrm>
        </p:spPr>
        <p:txBody>
          <a:bodyPr/>
          <a:lstStyle/>
          <a:p>
            <a:r>
              <a:rPr lang="en-US" sz="2400" dirty="0"/>
              <a:t>Ultrasound Features of Lymph Nodes Predictive of Malignant Involvement</a:t>
            </a:r>
          </a:p>
        </p:txBody>
      </p:sp>
      <p:sp>
        <p:nvSpPr>
          <p:cNvPr id="4" name="Slide Number Placeholder 3">
            <a:extLst>
              <a:ext uri="{FF2B5EF4-FFF2-40B4-BE49-F238E27FC236}">
                <a16:creationId xmlns:a16="http://schemas.microsoft.com/office/drawing/2014/main" id="{F52EAE62-8123-E223-36CD-5E7130F567E6}"/>
              </a:ext>
            </a:extLst>
          </p:cNvPr>
          <p:cNvSpPr>
            <a:spLocks noGrp="1"/>
          </p:cNvSpPr>
          <p:nvPr>
            <p:ph type="sldNum" sz="quarter" idx="12"/>
          </p:nvPr>
        </p:nvSpPr>
        <p:spPr/>
        <p:txBody>
          <a:bodyPr/>
          <a:lstStyle/>
          <a:p>
            <a:fld id="{278AE320-F3A5-466A-B82A-79E682FFFA0A}" type="slidenum">
              <a:rPr lang="ar-SA" altLang="en-US" smtClean="0"/>
              <a:pPr/>
              <a:t>20</a:t>
            </a:fld>
            <a:endParaRPr lang="en-US" altLang="en-US"/>
          </a:p>
        </p:txBody>
      </p:sp>
      <p:graphicFrame>
        <p:nvGraphicFramePr>
          <p:cNvPr id="5" name="Table 4">
            <a:extLst>
              <a:ext uri="{FF2B5EF4-FFF2-40B4-BE49-F238E27FC236}">
                <a16:creationId xmlns:a16="http://schemas.microsoft.com/office/drawing/2014/main" id="{3E14E686-D52B-6849-D2FC-852672BB4947}"/>
              </a:ext>
            </a:extLst>
          </p:cNvPr>
          <p:cNvGraphicFramePr>
            <a:graphicFrameLocks noGrp="1"/>
          </p:cNvGraphicFramePr>
          <p:nvPr>
            <p:extLst>
              <p:ext uri="{D42A27DB-BD31-4B8C-83A1-F6EECF244321}">
                <p14:modId xmlns:p14="http://schemas.microsoft.com/office/powerpoint/2010/main" val="4278640629"/>
              </p:ext>
            </p:extLst>
          </p:nvPr>
        </p:nvGraphicFramePr>
        <p:xfrm>
          <a:off x="1066800" y="2514600"/>
          <a:ext cx="7620000" cy="3276600"/>
        </p:xfrm>
        <a:graphic>
          <a:graphicData uri="http://schemas.openxmlformats.org/drawingml/2006/table">
            <a:tbl>
              <a:tblPr/>
              <a:tblGrid>
                <a:gridCol w="2540000">
                  <a:extLst>
                    <a:ext uri="{9D8B030D-6E8A-4147-A177-3AD203B41FA5}">
                      <a16:colId xmlns:a16="http://schemas.microsoft.com/office/drawing/2014/main" val="1389007994"/>
                    </a:ext>
                  </a:extLst>
                </a:gridCol>
                <a:gridCol w="2540000">
                  <a:extLst>
                    <a:ext uri="{9D8B030D-6E8A-4147-A177-3AD203B41FA5}">
                      <a16:colId xmlns:a16="http://schemas.microsoft.com/office/drawing/2014/main" val="2119707650"/>
                    </a:ext>
                  </a:extLst>
                </a:gridCol>
                <a:gridCol w="2540000">
                  <a:extLst>
                    <a:ext uri="{9D8B030D-6E8A-4147-A177-3AD203B41FA5}">
                      <a16:colId xmlns:a16="http://schemas.microsoft.com/office/drawing/2014/main" val="6197575"/>
                    </a:ext>
                  </a:extLst>
                </a:gridCol>
              </a:tblGrid>
              <a:tr h="546100">
                <a:tc>
                  <a:txBody>
                    <a:bodyPr/>
                    <a:lstStyle/>
                    <a:p>
                      <a:pPr algn="l"/>
                      <a:r>
                        <a:rPr lang="en-US" i="1">
                          <a:solidFill>
                            <a:srgbClr val="892035"/>
                          </a:solidFill>
                          <a:effectLst/>
                        </a:rPr>
                        <a:t>Sign</a:t>
                      </a:r>
                      <a:endParaRPr lang="en-US">
                        <a:solidFill>
                          <a:srgbClr val="892035"/>
                        </a:solidFill>
                        <a:effectLst/>
                      </a:endParaRP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i="1">
                          <a:solidFill>
                            <a:srgbClr val="892035"/>
                          </a:solidFill>
                          <a:effectLst/>
                        </a:rPr>
                        <a:t>Reported sensitivity, %</a:t>
                      </a:r>
                      <a:endParaRPr lang="en-US">
                        <a:solidFill>
                          <a:srgbClr val="892035"/>
                        </a:solidFill>
                        <a:effectLst/>
                      </a:endParaRP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i="1">
                          <a:solidFill>
                            <a:srgbClr val="892035"/>
                          </a:solidFill>
                          <a:effectLst/>
                        </a:rPr>
                        <a:t>Reported specificity, %</a:t>
                      </a:r>
                      <a:endParaRPr lang="en-US">
                        <a:solidFill>
                          <a:srgbClr val="892035"/>
                        </a:solidFill>
                        <a:effectLst/>
                      </a:endParaRP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558415586"/>
                  </a:ext>
                </a:extLst>
              </a:tr>
              <a:tr h="546100">
                <a:tc>
                  <a:txBody>
                    <a:bodyPr/>
                    <a:lstStyle/>
                    <a:p>
                      <a:pPr algn="l"/>
                      <a:r>
                        <a:rPr lang="en-US" b="0">
                          <a:effectLst/>
                        </a:rPr>
                        <a:t>Microcalcifications</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b="0">
                          <a:effectLst/>
                        </a:rPr>
                        <a:t>5–69</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b="0">
                          <a:effectLst/>
                        </a:rPr>
                        <a:t>93–100</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1116687766"/>
                  </a:ext>
                </a:extLst>
              </a:tr>
              <a:tr h="546100">
                <a:tc>
                  <a:txBody>
                    <a:bodyPr/>
                    <a:lstStyle/>
                    <a:p>
                      <a:pPr algn="l"/>
                      <a:r>
                        <a:rPr lang="en-US" b="0">
                          <a:effectLst/>
                        </a:rPr>
                        <a:t>Cystic aspect</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b="0">
                          <a:effectLst/>
                        </a:rPr>
                        <a:t>10–34</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b="0">
                          <a:effectLst/>
                        </a:rPr>
                        <a:t>91–100</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extLst>
                  <a:ext uri="{0D108BD9-81ED-4DB2-BD59-A6C34878D82A}">
                    <a16:rowId xmlns:a16="http://schemas.microsoft.com/office/drawing/2014/main" val="2689361800"/>
                  </a:ext>
                </a:extLst>
              </a:tr>
              <a:tr h="546100">
                <a:tc>
                  <a:txBody>
                    <a:bodyPr/>
                    <a:lstStyle/>
                    <a:p>
                      <a:pPr algn="l"/>
                      <a:r>
                        <a:rPr lang="en-US" b="0">
                          <a:effectLst/>
                        </a:rPr>
                        <a:t>Peripheral vascularity</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b="0">
                          <a:effectLst/>
                        </a:rPr>
                        <a:t>40–86</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b="0">
                          <a:effectLst/>
                        </a:rPr>
                        <a:t>57–93</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199862591"/>
                  </a:ext>
                </a:extLst>
              </a:tr>
              <a:tr h="546100">
                <a:tc>
                  <a:txBody>
                    <a:bodyPr/>
                    <a:lstStyle/>
                    <a:p>
                      <a:pPr algn="l"/>
                      <a:r>
                        <a:rPr lang="en-US" b="0">
                          <a:effectLst/>
                        </a:rPr>
                        <a:t>Hyperechogenicity</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b="0">
                          <a:effectLst/>
                        </a:rPr>
                        <a:t>30–87</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b="0">
                          <a:effectLst/>
                        </a:rPr>
                        <a:t>43–95</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extLst>
                  <a:ext uri="{0D108BD9-81ED-4DB2-BD59-A6C34878D82A}">
                    <a16:rowId xmlns:a16="http://schemas.microsoft.com/office/drawing/2014/main" val="1637849843"/>
                  </a:ext>
                </a:extLst>
              </a:tr>
              <a:tr h="546100">
                <a:tc>
                  <a:txBody>
                    <a:bodyPr/>
                    <a:lstStyle/>
                    <a:p>
                      <a:pPr algn="l"/>
                      <a:r>
                        <a:rPr lang="en-US" b="0">
                          <a:effectLst/>
                        </a:rPr>
                        <a:t>Round shape</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b="0">
                          <a:effectLst/>
                        </a:rPr>
                        <a:t>37</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b="0" dirty="0">
                          <a:effectLst/>
                        </a:rPr>
                        <a:t>70</a:t>
                      </a:r>
                    </a:p>
                  </a:txBody>
                  <a:tcPr>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434655897"/>
                  </a:ext>
                </a:extLst>
              </a:tr>
            </a:tbl>
          </a:graphicData>
        </a:graphic>
      </p:graphicFrame>
    </p:spTree>
    <p:extLst>
      <p:ext uri="{BB962C8B-B14F-4D97-AF65-F5344CB8AC3E}">
        <p14:creationId xmlns:p14="http://schemas.microsoft.com/office/powerpoint/2010/main" val="2924551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a:extLst>
              <a:ext uri="{FF2B5EF4-FFF2-40B4-BE49-F238E27FC236}">
                <a16:creationId xmlns:a16="http://schemas.microsoft.com/office/drawing/2014/main" id="{4060DD38-D53E-991E-0249-35AA95E80204}"/>
              </a:ext>
            </a:extLst>
          </p:cNvPr>
          <p:cNvSpPr>
            <a:spLocks noGrp="1" noRot="1" noChangeArrowheads="1"/>
          </p:cNvSpPr>
          <p:nvPr>
            <p:ph type="title"/>
          </p:nvPr>
        </p:nvSpPr>
        <p:spPr/>
        <p:txBody>
          <a:bodyPr/>
          <a:lstStyle/>
          <a:p>
            <a:r>
              <a:rPr lang="en-US" altLang="en-US" sz="4000" b="0">
                <a:effectLst/>
              </a:rPr>
              <a:t>Other laboratory testing:</a:t>
            </a:r>
            <a:br>
              <a:rPr lang="en-US" altLang="en-US" sz="4000" b="0">
                <a:effectLst/>
              </a:rPr>
            </a:br>
            <a:endParaRPr lang="en-US" altLang="en-US" sz="4000" b="0">
              <a:effectLst/>
            </a:endParaRPr>
          </a:p>
        </p:txBody>
      </p:sp>
      <p:sp>
        <p:nvSpPr>
          <p:cNvPr id="245763" name="Rectangle 3">
            <a:extLst>
              <a:ext uri="{FF2B5EF4-FFF2-40B4-BE49-F238E27FC236}">
                <a16:creationId xmlns:a16="http://schemas.microsoft.com/office/drawing/2014/main" id="{1EB5FF66-7C80-80ED-AEDE-51ACB08CE0EB}"/>
              </a:ext>
            </a:extLst>
          </p:cNvPr>
          <p:cNvSpPr>
            <a:spLocks noGrp="1" noChangeArrowheads="1"/>
          </p:cNvSpPr>
          <p:nvPr>
            <p:ph idx="1"/>
          </p:nvPr>
        </p:nvSpPr>
        <p:spPr/>
        <p:txBody>
          <a:bodyPr/>
          <a:lstStyle/>
          <a:p>
            <a:pPr algn="l" rtl="0"/>
            <a:r>
              <a:rPr lang="en-US" altLang="en-US" i="1">
                <a:effectLst/>
              </a:rPr>
              <a:t>Serum thyroglobulin measurement. </a:t>
            </a:r>
          </a:p>
          <a:p>
            <a:pPr lvl="1" algn="l" rtl="0"/>
            <a:r>
              <a:rPr lang="en-US" altLang="en-US">
                <a:effectLst/>
              </a:rPr>
              <a:t>Serum thyroglobulin levels can be elevated in most thyroid diseases and is an insensitive and nonspecific test for thyroid cancer .</a:t>
            </a:r>
          </a:p>
          <a:p>
            <a:pPr algn="l" rtl="0"/>
            <a:endParaRPr lang="en-US" altLang="en-US"/>
          </a:p>
        </p:txBody>
      </p:sp>
      <p:sp>
        <p:nvSpPr>
          <p:cNvPr id="2" name="Slide Number Placeholder 4">
            <a:extLst>
              <a:ext uri="{FF2B5EF4-FFF2-40B4-BE49-F238E27FC236}">
                <a16:creationId xmlns:a16="http://schemas.microsoft.com/office/drawing/2014/main" id="{BF4F946E-1DA1-F036-79F6-7DBDBE9A8240}"/>
              </a:ext>
            </a:extLst>
          </p:cNvPr>
          <p:cNvSpPr>
            <a:spLocks noGrp="1"/>
          </p:cNvSpPr>
          <p:nvPr>
            <p:ph type="sldNum" sz="quarter" idx="12"/>
          </p:nvPr>
        </p:nvSpPr>
        <p:spPr/>
        <p:txBody>
          <a:bodyPr/>
          <a:lstStyle/>
          <a:p>
            <a:fld id="{29BC6A7F-B695-446E-B192-2DA555DA2ADE}" type="slidenum">
              <a:rPr lang="ar-SA" altLang="en-US"/>
              <a:pPr/>
              <a:t>21</a:t>
            </a:fld>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a:extLst>
              <a:ext uri="{FF2B5EF4-FFF2-40B4-BE49-F238E27FC236}">
                <a16:creationId xmlns:a16="http://schemas.microsoft.com/office/drawing/2014/main" id="{748B35C5-037D-9170-8991-6847D8881972}"/>
              </a:ext>
            </a:extLst>
          </p:cNvPr>
          <p:cNvSpPr>
            <a:spLocks noGrp="1" noRot="1" noChangeArrowheads="1"/>
          </p:cNvSpPr>
          <p:nvPr>
            <p:ph type="title"/>
          </p:nvPr>
        </p:nvSpPr>
        <p:spPr/>
        <p:txBody>
          <a:bodyPr/>
          <a:lstStyle/>
          <a:p>
            <a:endParaRPr lang="en-US" altLang="en-US" dirty="0">
              <a:effectLst/>
            </a:endParaRPr>
          </a:p>
        </p:txBody>
      </p:sp>
      <p:sp>
        <p:nvSpPr>
          <p:cNvPr id="247811" name="Rectangle 3">
            <a:extLst>
              <a:ext uri="{FF2B5EF4-FFF2-40B4-BE49-F238E27FC236}">
                <a16:creationId xmlns:a16="http://schemas.microsoft.com/office/drawing/2014/main" id="{7DDF6EA9-B887-39DD-0E16-49E9EA86FD10}"/>
              </a:ext>
            </a:extLst>
          </p:cNvPr>
          <p:cNvSpPr>
            <a:spLocks noGrp="1" noChangeArrowheads="1"/>
          </p:cNvSpPr>
          <p:nvPr>
            <p:ph idx="1"/>
          </p:nvPr>
        </p:nvSpPr>
        <p:spPr/>
        <p:txBody>
          <a:bodyPr/>
          <a:lstStyle/>
          <a:p>
            <a:pPr algn="l" rtl="0"/>
            <a:r>
              <a:rPr lang="en-US" altLang="en-US" dirty="0">
                <a:solidFill>
                  <a:srgbClr val="C00000"/>
                </a:solidFill>
                <a:effectLst/>
              </a:rPr>
              <a:t>Routine measurement of serum thyroglobulin for initial evaluation of thyroid nodules is not recommended.</a:t>
            </a:r>
          </a:p>
          <a:p>
            <a:pPr algn="l" rtl="0"/>
            <a:endParaRPr lang="en-US" altLang="en-US" dirty="0">
              <a:solidFill>
                <a:srgbClr val="66FFFF"/>
              </a:solidFill>
            </a:endParaRPr>
          </a:p>
        </p:txBody>
      </p:sp>
      <p:sp>
        <p:nvSpPr>
          <p:cNvPr id="2" name="Slide Number Placeholder 4">
            <a:extLst>
              <a:ext uri="{FF2B5EF4-FFF2-40B4-BE49-F238E27FC236}">
                <a16:creationId xmlns:a16="http://schemas.microsoft.com/office/drawing/2014/main" id="{2EB54BC3-86CC-36A8-03E7-E17839F0F6B5}"/>
              </a:ext>
            </a:extLst>
          </p:cNvPr>
          <p:cNvSpPr>
            <a:spLocks noGrp="1"/>
          </p:cNvSpPr>
          <p:nvPr>
            <p:ph type="sldNum" sz="quarter" idx="12"/>
          </p:nvPr>
        </p:nvSpPr>
        <p:spPr/>
        <p:txBody>
          <a:bodyPr/>
          <a:lstStyle/>
          <a:p>
            <a:fld id="{3BB1B86F-C397-4C90-85FB-198685FB71E2}" type="slidenum">
              <a:rPr lang="ar-SA" altLang="en-US"/>
              <a:pPr/>
              <a:t>22</a:t>
            </a:fld>
            <a:endParaRPr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a:extLst>
              <a:ext uri="{FF2B5EF4-FFF2-40B4-BE49-F238E27FC236}">
                <a16:creationId xmlns:a16="http://schemas.microsoft.com/office/drawing/2014/main" id="{143201F0-7226-4B2C-4CEB-A495E7D62AF5}"/>
              </a:ext>
            </a:extLst>
          </p:cNvPr>
          <p:cNvSpPr>
            <a:spLocks noGrp="1" noRot="1" noChangeArrowheads="1"/>
          </p:cNvSpPr>
          <p:nvPr>
            <p:ph type="title"/>
          </p:nvPr>
        </p:nvSpPr>
        <p:spPr/>
        <p:txBody>
          <a:bodyPr/>
          <a:lstStyle/>
          <a:p>
            <a:endParaRPr lang="en-US" altLang="en-US"/>
          </a:p>
        </p:txBody>
      </p:sp>
      <p:sp>
        <p:nvSpPr>
          <p:cNvPr id="249859" name="Rectangle 3">
            <a:extLst>
              <a:ext uri="{FF2B5EF4-FFF2-40B4-BE49-F238E27FC236}">
                <a16:creationId xmlns:a16="http://schemas.microsoft.com/office/drawing/2014/main" id="{12A3A6EC-D9D3-2481-4DAD-910850139ADF}"/>
              </a:ext>
            </a:extLst>
          </p:cNvPr>
          <p:cNvSpPr>
            <a:spLocks noGrp="1" noChangeArrowheads="1"/>
          </p:cNvSpPr>
          <p:nvPr>
            <p:ph idx="1"/>
          </p:nvPr>
        </p:nvSpPr>
        <p:spPr/>
        <p:txBody>
          <a:bodyPr/>
          <a:lstStyle/>
          <a:p>
            <a:pPr algn="l" rtl="0">
              <a:lnSpc>
                <a:spcPct val="90000"/>
              </a:lnSpc>
            </a:pPr>
            <a:r>
              <a:rPr lang="en-US" altLang="en-US" sz="2400" i="1" dirty="0">
                <a:effectLst/>
              </a:rPr>
              <a:t>Serum calcitonin measurement. </a:t>
            </a:r>
          </a:p>
          <a:p>
            <a:pPr lvl="1" algn="l" rtl="0">
              <a:lnSpc>
                <a:spcPct val="90000"/>
              </a:lnSpc>
            </a:pPr>
            <a:r>
              <a:rPr lang="en-US" altLang="en-US" sz="2000" dirty="0">
                <a:effectLst/>
              </a:rPr>
              <a:t>The utility of serum calcitonin has been evaluated in a series of prospective, nonrandomized studies .</a:t>
            </a:r>
          </a:p>
          <a:p>
            <a:pPr lvl="1" algn="l" rtl="0">
              <a:lnSpc>
                <a:spcPct val="90000"/>
              </a:lnSpc>
            </a:pPr>
            <a:r>
              <a:rPr lang="en-US" altLang="en-US" sz="2000" dirty="0">
                <a:effectLst/>
              </a:rPr>
              <a:t>The data suggest that the use of routine serum calcitonin for screening may detect C-cell hyperplasia and medullary thyroid cancer at an earlier stage and overall survival may be improved. </a:t>
            </a:r>
          </a:p>
          <a:p>
            <a:pPr lvl="1" algn="l" rtl="0">
              <a:lnSpc>
                <a:spcPct val="90000"/>
              </a:lnSpc>
            </a:pPr>
            <a:r>
              <a:rPr lang="en-US" altLang="en-US" sz="2000" dirty="0">
                <a:effectLst/>
              </a:rPr>
              <a:t>However, there remain unresolved issues of sensitivity, specificity, assay performance, and cost effectiveness. Furthermore, most studies rely on </a:t>
            </a:r>
            <a:r>
              <a:rPr lang="en-US" altLang="en-US" sz="2000" dirty="0" err="1">
                <a:effectLst/>
              </a:rPr>
              <a:t>pentagastrin</a:t>
            </a:r>
            <a:r>
              <a:rPr lang="en-US" altLang="en-US" sz="2000" dirty="0">
                <a:effectLst/>
              </a:rPr>
              <a:t> stimulation testing to increase specificity and this drug is no longer available in the United States.</a:t>
            </a:r>
          </a:p>
          <a:p>
            <a:pPr lvl="1" algn="l" rtl="0">
              <a:lnSpc>
                <a:spcPct val="90000"/>
              </a:lnSpc>
            </a:pPr>
            <a:r>
              <a:rPr lang="en-US" altLang="en-US" sz="2000" dirty="0">
                <a:effectLst/>
              </a:rPr>
              <a:t>However, if the unstimulated serum calcitonin determination has been obtained and the level is greater than 100 </a:t>
            </a:r>
            <a:r>
              <a:rPr lang="en-US" altLang="en-US" sz="2000" dirty="0" err="1">
                <a:effectLst/>
              </a:rPr>
              <a:t>pg</a:t>
            </a:r>
            <a:r>
              <a:rPr lang="en-US" altLang="en-US" sz="2000" dirty="0">
                <a:effectLst/>
              </a:rPr>
              <a:t>/mL, medullary cancer is likely present .</a:t>
            </a:r>
          </a:p>
          <a:p>
            <a:pPr lvl="1" algn="l" rtl="0">
              <a:lnSpc>
                <a:spcPct val="90000"/>
              </a:lnSpc>
            </a:pPr>
            <a:endParaRPr lang="en-US" altLang="en-US" sz="2000" dirty="0"/>
          </a:p>
        </p:txBody>
      </p:sp>
      <p:sp>
        <p:nvSpPr>
          <p:cNvPr id="2" name="Slide Number Placeholder 4">
            <a:extLst>
              <a:ext uri="{FF2B5EF4-FFF2-40B4-BE49-F238E27FC236}">
                <a16:creationId xmlns:a16="http://schemas.microsoft.com/office/drawing/2014/main" id="{FCBF49AE-CBBD-54E3-E4CE-BD0340C146FC}"/>
              </a:ext>
            </a:extLst>
          </p:cNvPr>
          <p:cNvSpPr>
            <a:spLocks noGrp="1"/>
          </p:cNvSpPr>
          <p:nvPr>
            <p:ph type="sldNum" sz="quarter" idx="12"/>
          </p:nvPr>
        </p:nvSpPr>
        <p:spPr/>
        <p:txBody>
          <a:bodyPr/>
          <a:lstStyle/>
          <a:p>
            <a:fld id="{027E9DDA-F3CA-4EF2-A42C-2557D2847920}" type="slidenum">
              <a:rPr lang="ar-SA" altLang="en-US"/>
              <a:pPr/>
              <a:t>23</a:t>
            </a:fld>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a:extLst>
              <a:ext uri="{FF2B5EF4-FFF2-40B4-BE49-F238E27FC236}">
                <a16:creationId xmlns:a16="http://schemas.microsoft.com/office/drawing/2014/main" id="{EF0DCA0D-2F59-57EB-C289-FDFE5FFD2896}"/>
              </a:ext>
            </a:extLst>
          </p:cNvPr>
          <p:cNvSpPr>
            <a:spLocks noGrp="1" noRot="1" noChangeArrowheads="1"/>
          </p:cNvSpPr>
          <p:nvPr>
            <p:ph type="title"/>
          </p:nvPr>
        </p:nvSpPr>
        <p:spPr/>
        <p:txBody>
          <a:bodyPr/>
          <a:lstStyle/>
          <a:p>
            <a:endParaRPr lang="en-US" altLang="en-US" dirty="0">
              <a:effectLst/>
            </a:endParaRPr>
          </a:p>
        </p:txBody>
      </p:sp>
      <p:sp>
        <p:nvSpPr>
          <p:cNvPr id="251907" name="Rectangle 3">
            <a:extLst>
              <a:ext uri="{FF2B5EF4-FFF2-40B4-BE49-F238E27FC236}">
                <a16:creationId xmlns:a16="http://schemas.microsoft.com/office/drawing/2014/main" id="{AA978318-6982-388A-B95A-60E8F8910641}"/>
              </a:ext>
            </a:extLst>
          </p:cNvPr>
          <p:cNvSpPr>
            <a:spLocks noGrp="1" noChangeArrowheads="1"/>
          </p:cNvSpPr>
          <p:nvPr>
            <p:ph idx="1"/>
          </p:nvPr>
        </p:nvSpPr>
        <p:spPr/>
        <p:txBody>
          <a:bodyPr/>
          <a:lstStyle/>
          <a:p>
            <a:pPr algn="l" rtl="0"/>
            <a:r>
              <a:rPr lang="en-US" altLang="en-US" dirty="0">
                <a:solidFill>
                  <a:srgbClr val="C00000"/>
                </a:solidFill>
                <a:effectLst/>
              </a:rPr>
              <a:t>The panel cannot recommend either for or against the routine measurement of serum calcitonin.</a:t>
            </a:r>
          </a:p>
          <a:p>
            <a:pPr algn="l" rtl="0"/>
            <a:endParaRPr lang="en-US" altLang="en-US" dirty="0">
              <a:solidFill>
                <a:srgbClr val="66FFFF"/>
              </a:solidFill>
            </a:endParaRPr>
          </a:p>
        </p:txBody>
      </p:sp>
      <p:sp>
        <p:nvSpPr>
          <p:cNvPr id="2" name="Slide Number Placeholder 4">
            <a:extLst>
              <a:ext uri="{FF2B5EF4-FFF2-40B4-BE49-F238E27FC236}">
                <a16:creationId xmlns:a16="http://schemas.microsoft.com/office/drawing/2014/main" id="{E64939C9-EA20-3A55-2C38-7B95A2E84941}"/>
              </a:ext>
            </a:extLst>
          </p:cNvPr>
          <p:cNvSpPr>
            <a:spLocks noGrp="1"/>
          </p:cNvSpPr>
          <p:nvPr>
            <p:ph type="sldNum" sz="quarter" idx="12"/>
          </p:nvPr>
        </p:nvSpPr>
        <p:spPr/>
        <p:txBody>
          <a:bodyPr/>
          <a:lstStyle/>
          <a:p>
            <a:fld id="{8F728963-ECAF-41AA-A007-ED0BAC8C468E}" type="slidenum">
              <a:rPr lang="ar-SA" altLang="en-US"/>
              <a:pPr/>
              <a:t>24</a:t>
            </a:fld>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a:extLst>
              <a:ext uri="{FF2B5EF4-FFF2-40B4-BE49-F238E27FC236}">
                <a16:creationId xmlns:a16="http://schemas.microsoft.com/office/drawing/2014/main" id="{DBDC0222-65CC-DD09-AF75-198716DFA3E5}"/>
              </a:ext>
            </a:extLst>
          </p:cNvPr>
          <p:cNvSpPr>
            <a:spLocks noGrp="1" noRot="1" noChangeArrowheads="1"/>
          </p:cNvSpPr>
          <p:nvPr>
            <p:ph type="title"/>
          </p:nvPr>
        </p:nvSpPr>
        <p:spPr/>
        <p:txBody>
          <a:bodyPr/>
          <a:lstStyle/>
          <a:p>
            <a:r>
              <a:rPr lang="en-US" altLang="en-US" sz="4000" b="0" i="1" dirty="0">
                <a:effectLst/>
              </a:rPr>
              <a:t>What is the role of FNA biopsy?</a:t>
            </a:r>
            <a:endParaRPr lang="en-US" altLang="en-US" sz="4000" b="0" dirty="0">
              <a:effectLst/>
            </a:endParaRPr>
          </a:p>
        </p:txBody>
      </p:sp>
      <p:sp>
        <p:nvSpPr>
          <p:cNvPr id="253955" name="Rectangle 3">
            <a:extLst>
              <a:ext uri="{FF2B5EF4-FFF2-40B4-BE49-F238E27FC236}">
                <a16:creationId xmlns:a16="http://schemas.microsoft.com/office/drawing/2014/main" id="{1C35ED4F-5C05-BD07-23DB-43F61D2CC3D1}"/>
              </a:ext>
            </a:extLst>
          </p:cNvPr>
          <p:cNvSpPr>
            <a:spLocks noGrp="1" noChangeArrowheads="1"/>
          </p:cNvSpPr>
          <p:nvPr>
            <p:ph idx="1"/>
          </p:nvPr>
        </p:nvSpPr>
        <p:spPr>
          <a:xfrm>
            <a:off x="685800" y="1981200"/>
            <a:ext cx="8077200" cy="4114800"/>
          </a:xfrm>
        </p:spPr>
        <p:txBody>
          <a:bodyPr/>
          <a:lstStyle/>
          <a:p>
            <a:pPr algn="l" rtl="0">
              <a:lnSpc>
                <a:spcPct val="90000"/>
              </a:lnSpc>
            </a:pPr>
            <a:r>
              <a:rPr lang="en-US" altLang="en-US" sz="1800" dirty="0">
                <a:effectLst/>
              </a:rPr>
              <a:t>FNA is the most accurate and cost effective method for evaluating thyroid nodules. Thyroid nodule FNA cytology should be reported using diagnostic groups outlined in the Bethesda System for Reporting Thyroid Cytopathology. </a:t>
            </a:r>
          </a:p>
          <a:p>
            <a:pPr algn="l" rtl="0">
              <a:lnSpc>
                <a:spcPct val="90000"/>
              </a:lnSpc>
            </a:pPr>
            <a:r>
              <a:rPr lang="en-US" altLang="en-US" sz="1800" dirty="0">
                <a:effectLst/>
              </a:rPr>
              <a:t>The Bethesda system recognizes six diagnostic categories and provides an estimation of cancer risk within each category based upon literature review and expert opinion</a:t>
            </a:r>
          </a:p>
          <a:p>
            <a:pPr algn="l" rtl="0">
              <a:lnSpc>
                <a:spcPct val="90000"/>
              </a:lnSpc>
            </a:pPr>
            <a:r>
              <a:rPr lang="en-US" altLang="en-US" sz="1800" dirty="0">
                <a:effectLst/>
              </a:rPr>
              <a:t>These categories are (</a:t>
            </a:r>
            <a:r>
              <a:rPr lang="en-US" altLang="en-US" sz="1800" dirty="0" err="1">
                <a:effectLst/>
              </a:rPr>
              <a:t>i</a:t>
            </a:r>
            <a:r>
              <a:rPr lang="en-US" altLang="en-US" sz="1800" dirty="0">
                <a:effectLst/>
              </a:rPr>
              <a:t>) nondiagnostic/unsatisfactory; (ii) benign; (iii) atypia of undetermined significance/follicular lesion of undetermined significance (AUS/FLUS); (iv) follicular neoplasm/suspicious for follicular neoplasm (FN/SFN), a category that also encompasses the diagnosis of </a:t>
            </a:r>
            <a:r>
              <a:rPr lang="en-US" altLang="en-US" sz="1800" dirty="0" err="1">
                <a:effectLst/>
              </a:rPr>
              <a:t>Hürthle</a:t>
            </a:r>
            <a:r>
              <a:rPr lang="en-US" altLang="en-US" sz="1800" dirty="0">
                <a:effectLst/>
              </a:rPr>
              <a:t> cell neoplasm/suspicious for </a:t>
            </a:r>
            <a:r>
              <a:rPr lang="en-US" altLang="en-US" sz="1800" dirty="0" err="1">
                <a:effectLst/>
              </a:rPr>
              <a:t>Hürthle</a:t>
            </a:r>
            <a:r>
              <a:rPr lang="en-US" altLang="en-US" sz="1800" dirty="0">
                <a:effectLst/>
              </a:rPr>
              <a:t> cell neoplasm; (v) suspicious for malignancy (SUSP), and (vi) malignant.</a:t>
            </a:r>
          </a:p>
          <a:p>
            <a:pPr algn="l" rtl="0">
              <a:lnSpc>
                <a:spcPct val="90000"/>
              </a:lnSpc>
            </a:pPr>
            <a:r>
              <a:rPr lang="en-US" altLang="en-US" sz="1800" dirty="0">
                <a:effectLst/>
              </a:rPr>
              <a:t>Nondiagnostic biopsies are those that fail to meet specified criteria for adequacy that have been previously established.</a:t>
            </a:r>
          </a:p>
          <a:p>
            <a:pPr algn="l" rtl="0">
              <a:lnSpc>
                <a:spcPct val="90000"/>
              </a:lnSpc>
            </a:pPr>
            <a:r>
              <a:rPr lang="en-US" altLang="en-US" sz="1800" dirty="0">
                <a:solidFill>
                  <a:srgbClr val="C00000"/>
                </a:solidFill>
                <a:effectLst/>
              </a:rPr>
              <a:t>Such biopsies need to be repeated using ultrasound guidance.</a:t>
            </a:r>
          </a:p>
          <a:p>
            <a:pPr algn="l" rtl="0">
              <a:lnSpc>
                <a:spcPct val="90000"/>
              </a:lnSpc>
            </a:pPr>
            <a:r>
              <a:rPr lang="en-US" altLang="en-US" sz="1800" dirty="0">
                <a:effectLst/>
              </a:rPr>
              <a:t>Some nodules, particularly those that are cystic, continue to yield nondiagnostic cytology results despite repeated biopsies, and may be malignant at the time of surgery.</a:t>
            </a:r>
            <a:endParaRPr lang="en-US" altLang="en-US" sz="1800" dirty="0"/>
          </a:p>
        </p:txBody>
      </p:sp>
      <p:sp>
        <p:nvSpPr>
          <p:cNvPr id="2" name="Slide Number Placeholder 4">
            <a:extLst>
              <a:ext uri="{FF2B5EF4-FFF2-40B4-BE49-F238E27FC236}">
                <a16:creationId xmlns:a16="http://schemas.microsoft.com/office/drawing/2014/main" id="{1C1D5589-FD8C-AB28-138A-F5CB1AFB26F3}"/>
              </a:ext>
            </a:extLst>
          </p:cNvPr>
          <p:cNvSpPr>
            <a:spLocks noGrp="1"/>
          </p:cNvSpPr>
          <p:nvPr>
            <p:ph type="sldNum" sz="quarter" idx="12"/>
          </p:nvPr>
        </p:nvSpPr>
        <p:spPr/>
        <p:txBody>
          <a:bodyPr/>
          <a:lstStyle/>
          <a:p>
            <a:fld id="{D8EE64FF-2920-42D5-8113-73F67433C7BB}" type="slidenum">
              <a:rPr lang="ar-SA" altLang="en-US"/>
              <a:pPr/>
              <a:t>25</a:t>
            </a:fld>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7" name="Rectangle 3">
            <a:extLst>
              <a:ext uri="{FF2B5EF4-FFF2-40B4-BE49-F238E27FC236}">
                <a16:creationId xmlns:a16="http://schemas.microsoft.com/office/drawing/2014/main" id="{08DBF6C9-A5F7-93E6-E8DC-AE63E75E665C}"/>
              </a:ext>
            </a:extLst>
          </p:cNvPr>
          <p:cNvSpPr>
            <a:spLocks noGrp="1" noRot="1" noChangeArrowheads="1"/>
          </p:cNvSpPr>
          <p:nvPr>
            <p:ph type="title"/>
          </p:nvPr>
        </p:nvSpPr>
        <p:spPr/>
        <p:txBody>
          <a:bodyPr/>
          <a:lstStyle/>
          <a:p>
            <a:r>
              <a:rPr lang="en-US" altLang="en-US" sz="4000"/>
              <a:t>Sonographically guided thyroid nodule fine-needle aspiration</a:t>
            </a:r>
            <a:r>
              <a:rPr lang="ar-SA" altLang="en-US" sz="4000"/>
              <a:t> </a:t>
            </a:r>
            <a:endParaRPr lang="en-US" altLang="en-US" sz="4000"/>
          </a:p>
        </p:txBody>
      </p:sp>
      <p:sp>
        <p:nvSpPr>
          <p:cNvPr id="2" name="Slide Number Placeholder 3">
            <a:extLst>
              <a:ext uri="{FF2B5EF4-FFF2-40B4-BE49-F238E27FC236}">
                <a16:creationId xmlns:a16="http://schemas.microsoft.com/office/drawing/2014/main" id="{B383ED6C-661E-8D40-E81F-F0BF96812782}"/>
              </a:ext>
            </a:extLst>
          </p:cNvPr>
          <p:cNvSpPr>
            <a:spLocks noGrp="1"/>
          </p:cNvSpPr>
          <p:nvPr>
            <p:ph type="sldNum" sz="quarter" idx="12"/>
          </p:nvPr>
        </p:nvSpPr>
        <p:spPr/>
        <p:txBody>
          <a:bodyPr/>
          <a:lstStyle/>
          <a:p>
            <a:fld id="{DDB11325-F8A0-4EA9-90DA-E3EB23887CF3}" type="slidenum">
              <a:rPr lang="ar-SA" altLang="en-US"/>
              <a:pPr/>
              <a:t>26</a:t>
            </a:fld>
            <a:endParaRPr lang="en-US" altLang="en-US"/>
          </a:p>
        </p:txBody>
      </p:sp>
      <p:pic>
        <p:nvPicPr>
          <p:cNvPr id="333826" name="Picture 2">
            <a:extLst>
              <a:ext uri="{FF2B5EF4-FFF2-40B4-BE49-F238E27FC236}">
                <a16:creationId xmlns:a16="http://schemas.microsoft.com/office/drawing/2014/main" id="{F790900F-A856-15A3-31C8-BFD087091538}"/>
              </a:ext>
            </a:extLst>
          </p:cNvPr>
          <p:cNvPicPr>
            <a:picLocks noChangeAspect="1" noChangeArrowheads="1"/>
          </p:cNvPicPr>
          <p:nvPr/>
        </p:nvPicPr>
        <p:blipFill>
          <a:blip r:embed="rId3">
            <a:lum bright="-18000" contrast="14000"/>
            <a:extLst>
              <a:ext uri="{28A0092B-C50C-407E-A947-70E740481C1C}">
                <a14:useLocalDpi xmlns:a14="http://schemas.microsoft.com/office/drawing/2010/main" val="0"/>
              </a:ext>
            </a:extLst>
          </a:blip>
          <a:srcRect/>
          <a:stretch>
            <a:fillRect/>
          </a:stretch>
        </p:blipFill>
        <p:spPr bwMode="auto">
          <a:xfrm>
            <a:off x="228600" y="2133600"/>
            <a:ext cx="8686800" cy="4059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7815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91255-F39B-98FF-46BF-4BDD2E71DF76}"/>
              </a:ext>
            </a:extLst>
          </p:cNvPr>
          <p:cNvSpPr>
            <a:spLocks noGrp="1"/>
          </p:cNvSpPr>
          <p:nvPr>
            <p:ph type="title"/>
          </p:nvPr>
        </p:nvSpPr>
        <p:spPr>
          <a:xfrm>
            <a:off x="1143000" y="533400"/>
            <a:ext cx="7772400" cy="1143000"/>
          </a:xfrm>
        </p:spPr>
        <p:txBody>
          <a:bodyPr/>
          <a:lstStyle/>
          <a:p>
            <a:r>
              <a:rPr lang="en-US" sz="2000" dirty="0"/>
              <a:t>The Bethesda System for Reporting Thyroid Cytopathology: Diagnostic Categories and Risk of Malignancy</a:t>
            </a:r>
          </a:p>
        </p:txBody>
      </p:sp>
      <p:sp>
        <p:nvSpPr>
          <p:cNvPr id="4" name="Slide Number Placeholder 3">
            <a:extLst>
              <a:ext uri="{FF2B5EF4-FFF2-40B4-BE49-F238E27FC236}">
                <a16:creationId xmlns:a16="http://schemas.microsoft.com/office/drawing/2014/main" id="{FA7DA48A-A66E-896F-C8E7-B7123E8605ED}"/>
              </a:ext>
            </a:extLst>
          </p:cNvPr>
          <p:cNvSpPr>
            <a:spLocks noGrp="1"/>
          </p:cNvSpPr>
          <p:nvPr>
            <p:ph type="sldNum" sz="quarter" idx="12"/>
          </p:nvPr>
        </p:nvSpPr>
        <p:spPr/>
        <p:txBody>
          <a:bodyPr/>
          <a:lstStyle/>
          <a:p>
            <a:fld id="{278AE320-F3A5-466A-B82A-79E682FFFA0A}" type="slidenum">
              <a:rPr lang="ar-SA" altLang="en-US" smtClean="0"/>
              <a:pPr/>
              <a:t>27</a:t>
            </a:fld>
            <a:endParaRPr lang="en-US" altLang="en-US"/>
          </a:p>
        </p:txBody>
      </p:sp>
      <p:graphicFrame>
        <p:nvGraphicFramePr>
          <p:cNvPr id="5" name="Table 4">
            <a:extLst>
              <a:ext uri="{FF2B5EF4-FFF2-40B4-BE49-F238E27FC236}">
                <a16:creationId xmlns:a16="http://schemas.microsoft.com/office/drawing/2014/main" id="{67EFC2C2-3378-95C4-3F15-47227F6D2545}"/>
              </a:ext>
            </a:extLst>
          </p:cNvPr>
          <p:cNvGraphicFramePr>
            <a:graphicFrameLocks noGrp="1"/>
          </p:cNvGraphicFramePr>
          <p:nvPr>
            <p:extLst>
              <p:ext uri="{D42A27DB-BD31-4B8C-83A1-F6EECF244321}">
                <p14:modId xmlns:p14="http://schemas.microsoft.com/office/powerpoint/2010/main" val="2299930778"/>
              </p:ext>
            </p:extLst>
          </p:nvPr>
        </p:nvGraphicFramePr>
        <p:xfrm>
          <a:off x="609600" y="1976736"/>
          <a:ext cx="8229600" cy="4584716"/>
        </p:xfrm>
        <a:graphic>
          <a:graphicData uri="http://schemas.openxmlformats.org/drawingml/2006/table">
            <a:tbl>
              <a:tblPr/>
              <a:tblGrid>
                <a:gridCol w="2743200">
                  <a:extLst>
                    <a:ext uri="{9D8B030D-6E8A-4147-A177-3AD203B41FA5}">
                      <a16:colId xmlns:a16="http://schemas.microsoft.com/office/drawing/2014/main" val="3544581892"/>
                    </a:ext>
                  </a:extLst>
                </a:gridCol>
                <a:gridCol w="2743200">
                  <a:extLst>
                    <a:ext uri="{9D8B030D-6E8A-4147-A177-3AD203B41FA5}">
                      <a16:colId xmlns:a16="http://schemas.microsoft.com/office/drawing/2014/main" val="1594286118"/>
                    </a:ext>
                  </a:extLst>
                </a:gridCol>
                <a:gridCol w="2743200">
                  <a:extLst>
                    <a:ext uri="{9D8B030D-6E8A-4147-A177-3AD203B41FA5}">
                      <a16:colId xmlns:a16="http://schemas.microsoft.com/office/drawing/2014/main" val="2624180079"/>
                    </a:ext>
                  </a:extLst>
                </a:gridCol>
              </a:tblGrid>
              <a:tr h="937884">
                <a:tc>
                  <a:txBody>
                    <a:bodyPr/>
                    <a:lstStyle/>
                    <a:p>
                      <a:pPr algn="l"/>
                      <a:r>
                        <a:rPr lang="en-US" sz="1800" i="1">
                          <a:solidFill>
                            <a:srgbClr val="892035"/>
                          </a:solidFill>
                          <a:effectLst/>
                        </a:rPr>
                        <a:t>Diagnostic category</a:t>
                      </a:r>
                      <a:endParaRPr lang="en-US" sz="1800">
                        <a:solidFill>
                          <a:srgbClr val="892035"/>
                        </a:solidFill>
                        <a:effectLst/>
                      </a:endParaRP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i="1">
                          <a:solidFill>
                            <a:srgbClr val="892035"/>
                          </a:solidFill>
                          <a:effectLst/>
                        </a:rPr>
                        <a:t>Estimated/predicted risk of malignancy by the Bethesda system, %</a:t>
                      </a:r>
                      <a:r>
                        <a:rPr lang="en-US" sz="1800" u="sng" baseline="30000">
                          <a:solidFill>
                            <a:srgbClr val="892035"/>
                          </a:solidFill>
                          <a:effectLst/>
                          <a:hlinkClick r:id="rId2"/>
                        </a:rPr>
                        <a:t>a</a:t>
                      </a:r>
                      <a:endParaRPr lang="en-US" sz="1800">
                        <a:solidFill>
                          <a:srgbClr val="892035"/>
                        </a:solidFill>
                        <a:effectLst/>
                      </a:endParaRP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i="1">
                          <a:solidFill>
                            <a:srgbClr val="892035"/>
                          </a:solidFill>
                          <a:effectLst/>
                        </a:rPr>
                        <a:t>Actual risk of malignancy in nodules surgically excised, % median (range)</a:t>
                      </a:r>
                      <a:r>
                        <a:rPr lang="en-US" sz="1800" u="sng" baseline="30000">
                          <a:solidFill>
                            <a:srgbClr val="892035"/>
                          </a:solidFill>
                          <a:effectLst/>
                          <a:hlinkClick r:id="rId3"/>
                        </a:rPr>
                        <a:t>b</a:t>
                      </a:r>
                      <a:endParaRPr lang="en-US" sz="1800">
                        <a:solidFill>
                          <a:srgbClr val="892035"/>
                        </a:solidFill>
                        <a:effectLst/>
                      </a:endParaRP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3824554827"/>
                  </a:ext>
                </a:extLst>
              </a:tr>
              <a:tr h="504932">
                <a:tc>
                  <a:txBody>
                    <a:bodyPr/>
                    <a:lstStyle/>
                    <a:p>
                      <a:pPr algn="l"/>
                      <a:r>
                        <a:rPr lang="en-US" sz="1800" b="0">
                          <a:effectLst/>
                        </a:rPr>
                        <a:t>Nondiagnostic or unsatisfactory</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b="0">
                          <a:effectLst/>
                        </a:rPr>
                        <a:t>1–4</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b="0">
                          <a:effectLst/>
                        </a:rPr>
                        <a:t>20 (</a:t>
                      </a:r>
                      <a:r>
                        <a:rPr lang="en-US" sz="1800" b="0" u="sng">
                          <a:solidFill>
                            <a:srgbClr val="892035"/>
                          </a:solidFill>
                          <a:effectLst/>
                          <a:hlinkClick r:id="rId4"/>
                        </a:rPr>
                        <a:t>9–32</a:t>
                      </a:r>
                      <a:r>
                        <a:rPr lang="en-US" sz="1800" b="0">
                          <a:effectLst/>
                        </a:rPr>
                        <a: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972963942"/>
                  </a:ext>
                </a:extLst>
              </a:tr>
              <a:tr h="294211">
                <a:tc>
                  <a:txBody>
                    <a:bodyPr/>
                    <a:lstStyle/>
                    <a:p>
                      <a:pPr algn="l"/>
                      <a:r>
                        <a:rPr lang="en-US" sz="1800" b="0">
                          <a:effectLst/>
                        </a:rPr>
                        <a:t>Benign</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800" b="0">
                          <a:effectLst/>
                        </a:rPr>
                        <a:t>0–3</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800" b="0">
                          <a:effectLst/>
                        </a:rPr>
                        <a:t>2.5 (</a:t>
                      </a:r>
                      <a:r>
                        <a:rPr lang="en-US" sz="1800" b="0" u="sng">
                          <a:solidFill>
                            <a:srgbClr val="892035"/>
                          </a:solidFill>
                          <a:effectLst/>
                          <a:hlinkClick r:id="rId5"/>
                        </a:rPr>
                        <a:t>1–10</a:t>
                      </a:r>
                      <a:r>
                        <a:rPr lang="en-US" sz="1800" b="0">
                          <a:effectLst/>
                        </a:rPr>
                        <a: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extLst>
                  <a:ext uri="{0D108BD9-81ED-4DB2-BD59-A6C34878D82A}">
                    <a16:rowId xmlns:a16="http://schemas.microsoft.com/office/drawing/2014/main" val="3145772764"/>
                  </a:ext>
                </a:extLst>
              </a:tr>
              <a:tr h="937884">
                <a:tc>
                  <a:txBody>
                    <a:bodyPr/>
                    <a:lstStyle/>
                    <a:p>
                      <a:pPr algn="l"/>
                      <a:r>
                        <a:rPr lang="en-US" sz="1800" b="0">
                          <a:effectLst/>
                        </a:rPr>
                        <a:t>Atypia of undetermined significance or follicular lesion of undetermined significance</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b="0">
                          <a:effectLst/>
                        </a:rPr>
                        <a:t>5–15</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b="0">
                          <a:effectLst/>
                        </a:rPr>
                        <a:t>14 (</a:t>
                      </a:r>
                      <a:r>
                        <a:rPr lang="en-US" sz="1800" b="0" u="sng">
                          <a:solidFill>
                            <a:srgbClr val="892035"/>
                          </a:solidFill>
                          <a:effectLst/>
                          <a:hlinkClick r:id="rId6"/>
                        </a:rPr>
                        <a:t>6–48</a:t>
                      </a:r>
                      <a:r>
                        <a:rPr lang="en-US" sz="1800" b="0">
                          <a:effectLst/>
                        </a:rPr>
                        <a: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240370310"/>
                  </a:ext>
                </a:extLst>
              </a:tr>
              <a:tr h="721409">
                <a:tc>
                  <a:txBody>
                    <a:bodyPr/>
                    <a:lstStyle/>
                    <a:p>
                      <a:pPr algn="l"/>
                      <a:r>
                        <a:rPr lang="en-US" sz="1800" b="0">
                          <a:effectLst/>
                        </a:rPr>
                        <a:t>Follicular neoplasm or suspicious for a follicular neoplasm</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800" b="0">
                          <a:effectLst/>
                        </a:rPr>
                        <a:t>15–30</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800" b="0">
                          <a:effectLst/>
                        </a:rPr>
                        <a:t>25 (</a:t>
                      </a:r>
                      <a:r>
                        <a:rPr lang="en-US" sz="1800" b="0" u="sng">
                          <a:solidFill>
                            <a:srgbClr val="892035"/>
                          </a:solidFill>
                          <a:effectLst/>
                          <a:hlinkClick r:id="rId7"/>
                        </a:rPr>
                        <a:t>14–34</a:t>
                      </a:r>
                      <a:r>
                        <a:rPr lang="en-US" sz="1800" b="0">
                          <a:effectLst/>
                        </a:rPr>
                        <a: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extLst>
                  <a:ext uri="{0D108BD9-81ED-4DB2-BD59-A6C34878D82A}">
                    <a16:rowId xmlns:a16="http://schemas.microsoft.com/office/drawing/2014/main" val="1053479117"/>
                  </a:ext>
                </a:extLst>
              </a:tr>
              <a:tr h="504932">
                <a:tc>
                  <a:txBody>
                    <a:bodyPr/>
                    <a:lstStyle/>
                    <a:p>
                      <a:pPr algn="l"/>
                      <a:r>
                        <a:rPr lang="en-US" sz="1800" b="0">
                          <a:effectLst/>
                        </a:rPr>
                        <a:t>Suspicious for malignancy</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b="0">
                          <a:effectLst/>
                        </a:rPr>
                        <a:t>60–75</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800" b="0">
                          <a:effectLst/>
                        </a:rPr>
                        <a:t>70 (</a:t>
                      </a:r>
                      <a:r>
                        <a:rPr lang="en-US" sz="1800" b="0" u="sng">
                          <a:solidFill>
                            <a:srgbClr val="892035"/>
                          </a:solidFill>
                          <a:effectLst/>
                          <a:hlinkClick r:id="rId8"/>
                        </a:rPr>
                        <a:t>53–97</a:t>
                      </a:r>
                      <a:r>
                        <a:rPr lang="en-US" sz="1800" b="0">
                          <a:effectLst/>
                        </a:rPr>
                        <a: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3837791513"/>
                  </a:ext>
                </a:extLst>
              </a:tr>
              <a:tr h="294211">
                <a:tc>
                  <a:txBody>
                    <a:bodyPr/>
                    <a:lstStyle/>
                    <a:p>
                      <a:pPr algn="l"/>
                      <a:r>
                        <a:rPr lang="en-US" sz="1800" b="0">
                          <a:effectLst/>
                        </a:rPr>
                        <a:t>Malignant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800" b="0">
                          <a:effectLst/>
                        </a:rPr>
                        <a:t>97–99</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800" b="0" dirty="0">
                          <a:effectLst/>
                        </a:rPr>
                        <a:t>99 (</a:t>
                      </a:r>
                      <a:r>
                        <a:rPr lang="en-US" sz="1800" b="0" u="sng" dirty="0">
                          <a:solidFill>
                            <a:srgbClr val="892035"/>
                          </a:solidFill>
                          <a:effectLst/>
                          <a:hlinkClick r:id="rId9"/>
                        </a:rPr>
                        <a:t>94–100</a:t>
                      </a:r>
                      <a:r>
                        <a:rPr lang="en-US" sz="1800" b="0" dirty="0">
                          <a:effectLst/>
                        </a:rPr>
                        <a:t>)</a:t>
                      </a:r>
                    </a:p>
                  </a:txBody>
                  <a:tcPr marL="70945" marR="70945" marT="35472" marB="35472">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extLst>
                  <a:ext uri="{0D108BD9-81ED-4DB2-BD59-A6C34878D82A}">
                    <a16:rowId xmlns:a16="http://schemas.microsoft.com/office/drawing/2014/main" val="3971098409"/>
                  </a:ext>
                </a:extLst>
              </a:tr>
            </a:tbl>
          </a:graphicData>
        </a:graphic>
      </p:graphicFrame>
    </p:spTree>
    <p:extLst>
      <p:ext uri="{BB962C8B-B14F-4D97-AF65-F5344CB8AC3E}">
        <p14:creationId xmlns:p14="http://schemas.microsoft.com/office/powerpoint/2010/main" val="12392605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a:extLst>
              <a:ext uri="{FF2B5EF4-FFF2-40B4-BE49-F238E27FC236}">
                <a16:creationId xmlns:a16="http://schemas.microsoft.com/office/drawing/2014/main" id="{DF0D4DD6-0D2D-3A3B-6F6E-601855B12131}"/>
              </a:ext>
            </a:extLst>
          </p:cNvPr>
          <p:cNvSpPr>
            <a:spLocks noGrp="1" noRot="1" noChangeArrowheads="1"/>
          </p:cNvSpPr>
          <p:nvPr>
            <p:ph type="title"/>
          </p:nvPr>
        </p:nvSpPr>
        <p:spPr/>
        <p:txBody>
          <a:bodyPr/>
          <a:lstStyle/>
          <a:p>
            <a:r>
              <a:rPr lang="en-US" altLang="en-US">
                <a:effectLst/>
              </a:rPr>
              <a:t>Nondiagnostic aspirates</a:t>
            </a:r>
          </a:p>
        </p:txBody>
      </p:sp>
      <p:sp>
        <p:nvSpPr>
          <p:cNvPr id="258051" name="Rectangle 3">
            <a:extLst>
              <a:ext uri="{FF2B5EF4-FFF2-40B4-BE49-F238E27FC236}">
                <a16:creationId xmlns:a16="http://schemas.microsoft.com/office/drawing/2014/main" id="{F6772B65-01A6-B6C6-3A20-74C4D1FD1F12}"/>
              </a:ext>
            </a:extLst>
          </p:cNvPr>
          <p:cNvSpPr>
            <a:spLocks noGrp="1" noChangeArrowheads="1"/>
          </p:cNvSpPr>
          <p:nvPr>
            <p:ph idx="1"/>
          </p:nvPr>
        </p:nvSpPr>
        <p:spPr/>
        <p:txBody>
          <a:bodyPr/>
          <a:lstStyle/>
          <a:p>
            <a:pPr algn="l" rtl="0"/>
            <a:r>
              <a:rPr lang="en-US" altLang="en-US" sz="2200" dirty="0">
                <a:effectLst/>
              </a:rPr>
              <a:t>For a nodule with an initial nondiagnostic cytology result, FNA should be repeated with US guidance and, if available, on-site cytologic evaluation.</a:t>
            </a:r>
          </a:p>
          <a:p>
            <a:pPr algn="l" rtl="0"/>
            <a:r>
              <a:rPr lang="en-US" altLang="en-US" sz="2200" dirty="0">
                <a:solidFill>
                  <a:srgbClr val="C00000"/>
                </a:solidFill>
                <a:effectLst/>
              </a:rPr>
              <a:t>Repeatedly nondiagnostic nodules without a high suspicion sonographic pattern require close observation or surgical excision for histopathologic diagnosis.</a:t>
            </a:r>
          </a:p>
          <a:p>
            <a:pPr algn="l" rtl="0"/>
            <a:r>
              <a:rPr lang="en-US" altLang="en-US" sz="2200" dirty="0"/>
              <a:t>Surgery should be considered for histopathologic diagnosis if the cytologically nondiagnostic nodule has a high suspicion sonographic pattern, growth of the nodule (&gt;20% in two dimensions) is detected during US surveillance, or clinical risk factors for malignancy are present</a:t>
            </a:r>
          </a:p>
        </p:txBody>
      </p:sp>
      <p:sp>
        <p:nvSpPr>
          <p:cNvPr id="2" name="Slide Number Placeholder 4">
            <a:extLst>
              <a:ext uri="{FF2B5EF4-FFF2-40B4-BE49-F238E27FC236}">
                <a16:creationId xmlns:a16="http://schemas.microsoft.com/office/drawing/2014/main" id="{E40B2395-C202-9A43-3F61-8A817E82274F}"/>
              </a:ext>
            </a:extLst>
          </p:cNvPr>
          <p:cNvSpPr>
            <a:spLocks noGrp="1"/>
          </p:cNvSpPr>
          <p:nvPr>
            <p:ph type="sldNum" sz="quarter" idx="12"/>
          </p:nvPr>
        </p:nvSpPr>
        <p:spPr/>
        <p:txBody>
          <a:bodyPr/>
          <a:lstStyle/>
          <a:p>
            <a:fld id="{3C244CAD-7C2E-4AB9-A78D-A7570A2158BE}" type="slidenum">
              <a:rPr lang="ar-SA" altLang="en-US"/>
              <a:pPr/>
              <a:t>28</a:t>
            </a:fld>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AD18A1F3-5EAD-A0B1-ED1B-0B43888912A7}"/>
              </a:ext>
            </a:extLst>
          </p:cNvPr>
          <p:cNvSpPr>
            <a:spLocks noGrp="1" noRot="1" noChangeArrowheads="1"/>
          </p:cNvSpPr>
          <p:nvPr>
            <p:ph type="title"/>
          </p:nvPr>
        </p:nvSpPr>
        <p:spPr/>
        <p:txBody>
          <a:bodyPr/>
          <a:lstStyle/>
          <a:p>
            <a:r>
              <a:rPr lang="en-US" altLang="en-US">
                <a:effectLst/>
              </a:rPr>
              <a:t>Benign cytology</a:t>
            </a:r>
          </a:p>
        </p:txBody>
      </p:sp>
      <p:sp>
        <p:nvSpPr>
          <p:cNvPr id="270339" name="Rectangle 3">
            <a:extLst>
              <a:ext uri="{FF2B5EF4-FFF2-40B4-BE49-F238E27FC236}">
                <a16:creationId xmlns:a16="http://schemas.microsoft.com/office/drawing/2014/main" id="{78B1D28A-5CC8-8A81-3DEF-5A85ABDDF913}"/>
              </a:ext>
            </a:extLst>
          </p:cNvPr>
          <p:cNvSpPr>
            <a:spLocks noGrp="1" noChangeArrowheads="1"/>
          </p:cNvSpPr>
          <p:nvPr>
            <p:ph idx="1"/>
          </p:nvPr>
        </p:nvSpPr>
        <p:spPr>
          <a:xfrm>
            <a:off x="457200" y="2133600"/>
            <a:ext cx="8229600" cy="4525963"/>
          </a:xfrm>
        </p:spPr>
        <p:txBody>
          <a:bodyPr/>
          <a:lstStyle/>
          <a:p>
            <a:pPr algn="l" rtl="0"/>
            <a:r>
              <a:rPr lang="en-US" altLang="en-US" dirty="0">
                <a:solidFill>
                  <a:srgbClr val="C00000"/>
                </a:solidFill>
                <a:effectLst/>
              </a:rPr>
              <a:t>If the nodule is benign on cytology, further immediate diagnostic studies or treatment are not required.</a:t>
            </a:r>
            <a:endParaRPr lang="en-US" altLang="en-US" dirty="0">
              <a:solidFill>
                <a:srgbClr val="66FFFF"/>
              </a:solidFill>
            </a:endParaRPr>
          </a:p>
        </p:txBody>
      </p:sp>
      <p:sp>
        <p:nvSpPr>
          <p:cNvPr id="2" name="Slide Number Placeholder 4">
            <a:extLst>
              <a:ext uri="{FF2B5EF4-FFF2-40B4-BE49-F238E27FC236}">
                <a16:creationId xmlns:a16="http://schemas.microsoft.com/office/drawing/2014/main" id="{1623B54E-DDEF-7F40-1F69-ECD5662C9EAA}"/>
              </a:ext>
            </a:extLst>
          </p:cNvPr>
          <p:cNvSpPr>
            <a:spLocks noGrp="1"/>
          </p:cNvSpPr>
          <p:nvPr>
            <p:ph type="sldNum" sz="quarter" idx="12"/>
          </p:nvPr>
        </p:nvSpPr>
        <p:spPr/>
        <p:txBody>
          <a:bodyPr/>
          <a:lstStyle/>
          <a:p>
            <a:fld id="{E1363FF8-DD9B-4018-A910-3C95C96DB543}" type="slidenum">
              <a:rPr lang="ar-SA" altLang="en-US"/>
              <a:pPr/>
              <a:t>29</a:t>
            </a:fld>
            <a:endParaRPr lang="en-US" altLang="en-US"/>
          </a:p>
        </p:txBody>
      </p:sp>
    </p:spTree>
    <p:extLst>
      <p:ext uri="{BB962C8B-B14F-4D97-AF65-F5344CB8AC3E}">
        <p14:creationId xmlns:p14="http://schemas.microsoft.com/office/powerpoint/2010/main" val="3876817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a:extLst>
              <a:ext uri="{FF2B5EF4-FFF2-40B4-BE49-F238E27FC236}">
                <a16:creationId xmlns:a16="http://schemas.microsoft.com/office/drawing/2014/main" id="{C7B83520-797B-4E2E-9CA8-E9300FADC269}"/>
              </a:ext>
            </a:extLst>
          </p:cNvPr>
          <p:cNvSpPr>
            <a:spLocks noGrp="1" noRot="1" noChangeArrowheads="1"/>
          </p:cNvSpPr>
          <p:nvPr>
            <p:ph type="title"/>
          </p:nvPr>
        </p:nvSpPr>
        <p:spPr/>
        <p:txBody>
          <a:bodyPr/>
          <a:lstStyle/>
          <a:p>
            <a:endParaRPr lang="en-US" altLang="en-US"/>
          </a:p>
        </p:txBody>
      </p:sp>
      <p:sp>
        <p:nvSpPr>
          <p:cNvPr id="338947" name="Rectangle 3">
            <a:extLst>
              <a:ext uri="{FF2B5EF4-FFF2-40B4-BE49-F238E27FC236}">
                <a16:creationId xmlns:a16="http://schemas.microsoft.com/office/drawing/2014/main" id="{D4F69E82-9E64-B26A-30FB-1D06C7D78B2A}"/>
              </a:ext>
            </a:extLst>
          </p:cNvPr>
          <p:cNvSpPr>
            <a:spLocks noGrp="1" noChangeArrowheads="1"/>
          </p:cNvSpPr>
          <p:nvPr>
            <p:ph idx="1"/>
          </p:nvPr>
        </p:nvSpPr>
        <p:spPr/>
        <p:txBody>
          <a:bodyPr/>
          <a:lstStyle/>
          <a:p>
            <a:pPr algn="l" rtl="0">
              <a:lnSpc>
                <a:spcPct val="90000"/>
              </a:lnSpc>
            </a:pPr>
            <a:r>
              <a:rPr lang="en-US" altLang="en-US">
                <a:effectLst/>
              </a:rPr>
              <a:t>Thyroid nodules are a common clinical problem. </a:t>
            </a:r>
          </a:p>
          <a:p>
            <a:pPr algn="l" rtl="0">
              <a:lnSpc>
                <a:spcPct val="90000"/>
              </a:lnSpc>
            </a:pPr>
            <a:r>
              <a:rPr lang="en-US" altLang="en-US">
                <a:effectLst/>
              </a:rPr>
              <a:t>Epidemiologic studies have shown the prevalence of palpable thyroid nodules to be approximately 5% in women and 1% in men living in iodine-sufficient parts of the world.</a:t>
            </a:r>
          </a:p>
          <a:p>
            <a:pPr algn="l" rtl="0">
              <a:lnSpc>
                <a:spcPct val="90000"/>
              </a:lnSpc>
            </a:pPr>
            <a:r>
              <a:rPr lang="en-US" altLang="en-US">
                <a:effectLst/>
              </a:rPr>
              <a:t>In contrast, high-resolution ultrasound can detect thyroid nodules in 19%</a:t>
            </a:r>
            <a:r>
              <a:rPr lang="en-US" altLang="en-US">
                <a:effectLst/>
                <a:latin typeface="Arial" panose="020B0604020202020204" pitchFamily="34" charset="0"/>
              </a:rPr>
              <a:t>–</a:t>
            </a:r>
            <a:r>
              <a:rPr lang="en-US" altLang="en-US">
                <a:effectLst/>
              </a:rPr>
              <a:t>67% of randomly selected individuals with higher frequencies in women and the elderly.</a:t>
            </a:r>
          </a:p>
          <a:p>
            <a:pPr algn="l" rtl="0">
              <a:lnSpc>
                <a:spcPct val="90000"/>
              </a:lnSpc>
            </a:pPr>
            <a:endParaRPr lang="en-US" altLang="en-US"/>
          </a:p>
        </p:txBody>
      </p:sp>
      <p:sp>
        <p:nvSpPr>
          <p:cNvPr id="2" name="Slide Number Placeholder 4">
            <a:extLst>
              <a:ext uri="{FF2B5EF4-FFF2-40B4-BE49-F238E27FC236}">
                <a16:creationId xmlns:a16="http://schemas.microsoft.com/office/drawing/2014/main" id="{51724280-CE5C-2CFB-9C04-929D758FAEBE}"/>
              </a:ext>
            </a:extLst>
          </p:cNvPr>
          <p:cNvSpPr>
            <a:spLocks noGrp="1"/>
          </p:cNvSpPr>
          <p:nvPr>
            <p:ph type="sldNum" sz="quarter" idx="12"/>
          </p:nvPr>
        </p:nvSpPr>
        <p:spPr/>
        <p:txBody>
          <a:bodyPr/>
          <a:lstStyle/>
          <a:p>
            <a:fld id="{5E5DB7F6-AE82-4C31-A268-940DF67DF12D}" type="slidenum">
              <a:rPr lang="ar-SA" altLang="en-US"/>
              <a:pPr/>
              <a:t>3</a:t>
            </a:fld>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8223C-4251-644C-2A54-8E5A5CCB4AA1}"/>
            </a:ext>
          </a:extLst>
        </p:cNvPr>
        <p:cNvGrpSpPr/>
        <p:nvPr/>
      </p:nvGrpSpPr>
      <p:grpSpPr>
        <a:xfrm>
          <a:off x="0" y="0"/>
          <a:ext cx="0" cy="0"/>
          <a:chOff x="0" y="0"/>
          <a:chExt cx="0" cy="0"/>
        </a:xfrm>
      </p:grpSpPr>
      <p:sp>
        <p:nvSpPr>
          <p:cNvPr id="260098" name="Rectangle 2">
            <a:extLst>
              <a:ext uri="{FF2B5EF4-FFF2-40B4-BE49-F238E27FC236}">
                <a16:creationId xmlns:a16="http://schemas.microsoft.com/office/drawing/2014/main" id="{B2B2736B-E910-CCE6-F494-66E187E9730C}"/>
              </a:ext>
            </a:extLst>
          </p:cNvPr>
          <p:cNvSpPr>
            <a:spLocks noGrp="1" noRot="1" noChangeArrowheads="1"/>
          </p:cNvSpPr>
          <p:nvPr>
            <p:ph type="title"/>
          </p:nvPr>
        </p:nvSpPr>
        <p:spPr/>
        <p:txBody>
          <a:bodyPr/>
          <a:lstStyle/>
          <a:p>
            <a:r>
              <a:rPr lang="en-US" altLang="en-US">
                <a:effectLst/>
              </a:rPr>
              <a:t>Aspirates suggesting malignancy</a:t>
            </a:r>
          </a:p>
        </p:txBody>
      </p:sp>
      <p:sp>
        <p:nvSpPr>
          <p:cNvPr id="4" name="Content Placeholder 3">
            <a:extLst>
              <a:ext uri="{FF2B5EF4-FFF2-40B4-BE49-F238E27FC236}">
                <a16:creationId xmlns:a16="http://schemas.microsoft.com/office/drawing/2014/main" id="{A553958B-FA6A-C266-1744-AF4E7BBE20DE}"/>
              </a:ext>
            </a:extLst>
          </p:cNvPr>
          <p:cNvSpPr>
            <a:spLocks noGrp="1"/>
          </p:cNvSpPr>
          <p:nvPr>
            <p:ph idx="1"/>
          </p:nvPr>
        </p:nvSpPr>
        <p:spPr>
          <a:xfrm>
            <a:off x="685800" y="1981200"/>
            <a:ext cx="7924800" cy="4343400"/>
          </a:xfrm>
        </p:spPr>
        <p:txBody>
          <a:bodyPr/>
          <a:lstStyle/>
          <a:p>
            <a:r>
              <a:rPr lang="en-US" sz="2000" dirty="0"/>
              <a:t>If a cytology result is diagnostic for primary thyroid malignancy, surgery is generally recommended.</a:t>
            </a:r>
          </a:p>
          <a:p>
            <a:r>
              <a:rPr lang="en-US" sz="2000" dirty="0"/>
              <a:t>A cytology diagnostic for a primary thyroid malignancy will almost always lead to thyroid surgery. However, an active surveillance management approach can be considered as an alternative to immediate surgery in:</a:t>
            </a:r>
          </a:p>
          <a:p>
            <a:r>
              <a:rPr lang="en-US" sz="1800" dirty="0">
                <a:solidFill>
                  <a:srgbClr val="C00000"/>
                </a:solidFill>
              </a:rPr>
              <a:t>(A) patients with very low risk tumors (e.g., papillary microcarcinomas without clinically evident metastases or local invasion, and no convincing cytologic evidence of aggressive disease),</a:t>
            </a:r>
          </a:p>
          <a:p>
            <a:r>
              <a:rPr lang="en-US" sz="1800" dirty="0">
                <a:solidFill>
                  <a:srgbClr val="C00000"/>
                </a:solidFill>
              </a:rPr>
              <a:t>(B) patients at high surgical risk because of comorbid conditions,</a:t>
            </a:r>
          </a:p>
          <a:p>
            <a:r>
              <a:rPr lang="en-US" sz="1800" dirty="0">
                <a:solidFill>
                  <a:srgbClr val="C00000"/>
                </a:solidFill>
              </a:rPr>
              <a:t>(C) patients expected to have a relatively short remaining life span (e.g., serious cardiopulmonary disease, other malignancies, very advanced age), or</a:t>
            </a:r>
          </a:p>
          <a:p>
            <a:r>
              <a:rPr lang="en-US" sz="1800" dirty="0">
                <a:solidFill>
                  <a:srgbClr val="C00000"/>
                </a:solidFill>
              </a:rPr>
              <a:t>(D) patients with concurrent medical or surgical issues that need to be addressed prior to thyroid surgery.</a:t>
            </a:r>
          </a:p>
        </p:txBody>
      </p:sp>
      <p:sp>
        <p:nvSpPr>
          <p:cNvPr id="2" name="Slide Number Placeholder 4">
            <a:extLst>
              <a:ext uri="{FF2B5EF4-FFF2-40B4-BE49-F238E27FC236}">
                <a16:creationId xmlns:a16="http://schemas.microsoft.com/office/drawing/2014/main" id="{C2C90443-8FCF-90CB-8991-6E141D86DB9E}"/>
              </a:ext>
            </a:extLst>
          </p:cNvPr>
          <p:cNvSpPr>
            <a:spLocks noGrp="1"/>
          </p:cNvSpPr>
          <p:nvPr>
            <p:ph type="sldNum" sz="quarter" idx="12"/>
          </p:nvPr>
        </p:nvSpPr>
        <p:spPr/>
        <p:txBody>
          <a:bodyPr/>
          <a:lstStyle/>
          <a:p>
            <a:fld id="{DF5A3EEE-7369-4836-BD97-D043E7BEC10B}" type="slidenum">
              <a:rPr lang="ar-SA" altLang="en-US"/>
              <a:pPr/>
              <a:t>30</a:t>
            </a:fld>
            <a:endParaRPr lang="en-US" altLang="en-US"/>
          </a:p>
        </p:txBody>
      </p:sp>
    </p:spTree>
    <p:extLst>
      <p:ext uri="{BB962C8B-B14F-4D97-AF65-F5344CB8AC3E}">
        <p14:creationId xmlns:p14="http://schemas.microsoft.com/office/powerpoint/2010/main" val="2506803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a:extLst>
              <a:ext uri="{FF2B5EF4-FFF2-40B4-BE49-F238E27FC236}">
                <a16:creationId xmlns:a16="http://schemas.microsoft.com/office/drawing/2014/main" id="{CAC3611D-8550-8174-35F1-6D6F055FC966}"/>
              </a:ext>
            </a:extLst>
          </p:cNvPr>
          <p:cNvSpPr>
            <a:spLocks noGrp="1" noRot="1" noChangeArrowheads="1"/>
          </p:cNvSpPr>
          <p:nvPr>
            <p:ph type="title"/>
          </p:nvPr>
        </p:nvSpPr>
        <p:spPr/>
        <p:txBody>
          <a:bodyPr/>
          <a:lstStyle/>
          <a:p>
            <a:r>
              <a:rPr lang="en-US" altLang="en-US">
                <a:effectLst/>
              </a:rPr>
              <a:t>Indeterminate cytology</a:t>
            </a:r>
          </a:p>
        </p:txBody>
      </p:sp>
      <p:sp>
        <p:nvSpPr>
          <p:cNvPr id="262147" name="Rectangle 3">
            <a:extLst>
              <a:ext uri="{FF2B5EF4-FFF2-40B4-BE49-F238E27FC236}">
                <a16:creationId xmlns:a16="http://schemas.microsoft.com/office/drawing/2014/main" id="{8EC48DA3-8639-7C6A-5AF4-7FC324FF31E7}"/>
              </a:ext>
            </a:extLst>
          </p:cNvPr>
          <p:cNvSpPr>
            <a:spLocks noGrp="1" noChangeArrowheads="1"/>
          </p:cNvSpPr>
          <p:nvPr>
            <p:ph idx="1"/>
          </p:nvPr>
        </p:nvSpPr>
        <p:spPr/>
        <p:txBody>
          <a:bodyPr/>
          <a:lstStyle/>
          <a:p>
            <a:pPr algn="l" rtl="0">
              <a:lnSpc>
                <a:spcPct val="80000"/>
              </a:lnSpc>
            </a:pPr>
            <a:r>
              <a:rPr lang="en-US" altLang="en-US" sz="2200" dirty="0">
                <a:effectLst/>
              </a:rPr>
              <a:t>Indeterminate cytology, often reported as </a:t>
            </a:r>
            <a:r>
              <a:rPr lang="en-US" altLang="en-US" sz="2200" dirty="0">
                <a:effectLst/>
                <a:latin typeface="Arial" panose="020B0604020202020204" pitchFamily="34" charset="0"/>
              </a:rPr>
              <a:t>“</a:t>
            </a:r>
            <a:r>
              <a:rPr lang="en-US" altLang="en-US" sz="2200" dirty="0">
                <a:effectLst/>
              </a:rPr>
              <a:t>suspicious,</a:t>
            </a:r>
            <a:r>
              <a:rPr lang="en-US" altLang="en-US" sz="2200" dirty="0">
                <a:effectLst/>
                <a:latin typeface="Arial" panose="020B0604020202020204" pitchFamily="34" charset="0"/>
              </a:rPr>
              <a:t>”</a:t>
            </a:r>
            <a:r>
              <a:rPr lang="en-US" altLang="en-US" sz="2200" dirty="0">
                <a:effectLst/>
              </a:rPr>
              <a:t> </a:t>
            </a:r>
            <a:r>
              <a:rPr lang="en-US" altLang="en-US" sz="2200" dirty="0">
                <a:effectLst/>
                <a:latin typeface="Arial" panose="020B0604020202020204" pitchFamily="34" charset="0"/>
              </a:rPr>
              <a:t>“</a:t>
            </a:r>
            <a:r>
              <a:rPr lang="en-US" altLang="en-US" sz="2200" dirty="0">
                <a:effectLst/>
              </a:rPr>
              <a:t>follicular lesion,</a:t>
            </a:r>
            <a:r>
              <a:rPr lang="en-US" altLang="en-US" sz="2200" dirty="0">
                <a:effectLst/>
                <a:latin typeface="Arial" panose="020B0604020202020204" pitchFamily="34" charset="0"/>
              </a:rPr>
              <a:t>”</a:t>
            </a:r>
            <a:r>
              <a:rPr lang="en-US" altLang="en-US" sz="2200" dirty="0">
                <a:effectLst/>
              </a:rPr>
              <a:t> or </a:t>
            </a:r>
            <a:r>
              <a:rPr lang="en-US" altLang="en-US" sz="2200" dirty="0">
                <a:effectLst/>
                <a:latin typeface="Arial" panose="020B0604020202020204" pitchFamily="34" charset="0"/>
              </a:rPr>
              <a:t>“</a:t>
            </a:r>
            <a:r>
              <a:rPr lang="en-US" altLang="en-US" sz="2200" dirty="0">
                <a:effectLst/>
              </a:rPr>
              <a:t>follicular neoplasm,</a:t>
            </a:r>
            <a:r>
              <a:rPr lang="en-US" altLang="en-US" sz="2200" dirty="0">
                <a:effectLst/>
                <a:latin typeface="Arial" panose="020B0604020202020204" pitchFamily="34" charset="0"/>
              </a:rPr>
              <a:t>”</a:t>
            </a:r>
            <a:r>
              <a:rPr lang="en-US" altLang="en-US" sz="2200" dirty="0">
                <a:effectLst/>
              </a:rPr>
              <a:t> can often be found in 15%</a:t>
            </a:r>
            <a:r>
              <a:rPr lang="en-US" altLang="en-US" sz="2200" dirty="0">
                <a:effectLst/>
                <a:latin typeface="Arial" panose="020B0604020202020204" pitchFamily="34" charset="0"/>
              </a:rPr>
              <a:t>–</a:t>
            </a:r>
            <a:r>
              <a:rPr lang="en-US" altLang="en-US" sz="2200" dirty="0">
                <a:effectLst/>
              </a:rPr>
              <a:t>30% of FNA specimens. </a:t>
            </a:r>
          </a:p>
          <a:p>
            <a:pPr algn="l" rtl="0">
              <a:lnSpc>
                <a:spcPct val="80000"/>
              </a:lnSpc>
            </a:pPr>
            <a:r>
              <a:rPr lang="en-US" altLang="en-US" sz="2200" dirty="0">
                <a:effectLst/>
              </a:rPr>
              <a:t>While certain clinical features such as gender and nodule size or cytologic features such as presence of atypia can improve the diagnostic accuracy in patients with indeterminate cytology, overall predictive values are still low. </a:t>
            </a:r>
          </a:p>
          <a:p>
            <a:pPr algn="l" rtl="0">
              <a:lnSpc>
                <a:spcPct val="80000"/>
              </a:lnSpc>
            </a:pPr>
            <a:r>
              <a:rPr lang="en-US" altLang="en-US" sz="2200" dirty="0">
                <a:effectLst/>
              </a:rPr>
              <a:t>Many molecular markers have been evaluated to improve diagnostic accuracy for indeterminate nodules.</a:t>
            </a:r>
          </a:p>
          <a:p>
            <a:pPr algn="l" rtl="0">
              <a:lnSpc>
                <a:spcPct val="80000"/>
              </a:lnSpc>
            </a:pPr>
            <a:r>
              <a:rPr lang="en-US" altLang="en-US" sz="2200" dirty="0">
                <a:effectLst/>
              </a:rPr>
              <a:t>If intended for clinical use, molecular testing should be performed in Clinical Laboratory Improvement Amendments/College of American Pathologists (CLIA/CAP)-certified molecular laboratories, or the international equivalent, because reported quality assurance practices may be superior compared to other settings.</a:t>
            </a:r>
            <a:endParaRPr lang="en-US" altLang="en-US" sz="2200" dirty="0"/>
          </a:p>
        </p:txBody>
      </p:sp>
      <p:sp>
        <p:nvSpPr>
          <p:cNvPr id="2" name="Slide Number Placeholder 4">
            <a:extLst>
              <a:ext uri="{FF2B5EF4-FFF2-40B4-BE49-F238E27FC236}">
                <a16:creationId xmlns:a16="http://schemas.microsoft.com/office/drawing/2014/main" id="{695DF03C-8B26-0AB9-F960-A76B3BCAC6C1}"/>
              </a:ext>
            </a:extLst>
          </p:cNvPr>
          <p:cNvSpPr>
            <a:spLocks noGrp="1"/>
          </p:cNvSpPr>
          <p:nvPr>
            <p:ph type="sldNum" sz="quarter" idx="12"/>
          </p:nvPr>
        </p:nvSpPr>
        <p:spPr/>
        <p:txBody>
          <a:bodyPr/>
          <a:lstStyle/>
          <a:p>
            <a:fld id="{93A06B38-F6C3-46AC-84F2-E4B13053DE34}" type="slidenum">
              <a:rPr lang="ar-SA" altLang="en-US"/>
              <a:pPr/>
              <a:t>31</a:t>
            </a:fld>
            <a:endParaRPr lang="en-US"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F23EF-E44B-A835-FD50-6D95D184B3BD}"/>
            </a:ext>
          </a:extLst>
        </p:cNvPr>
        <p:cNvGrpSpPr/>
        <p:nvPr/>
      </p:nvGrpSpPr>
      <p:grpSpPr>
        <a:xfrm>
          <a:off x="0" y="0"/>
          <a:ext cx="0" cy="0"/>
          <a:chOff x="0" y="0"/>
          <a:chExt cx="0" cy="0"/>
        </a:xfrm>
      </p:grpSpPr>
      <p:sp>
        <p:nvSpPr>
          <p:cNvPr id="262146" name="Rectangle 2">
            <a:extLst>
              <a:ext uri="{FF2B5EF4-FFF2-40B4-BE49-F238E27FC236}">
                <a16:creationId xmlns:a16="http://schemas.microsoft.com/office/drawing/2014/main" id="{F61034A3-521F-CA17-885F-EF68DD9A3F32}"/>
              </a:ext>
            </a:extLst>
          </p:cNvPr>
          <p:cNvSpPr>
            <a:spLocks noGrp="1" noRot="1" noChangeArrowheads="1"/>
          </p:cNvSpPr>
          <p:nvPr>
            <p:ph type="title"/>
          </p:nvPr>
        </p:nvSpPr>
        <p:spPr/>
        <p:txBody>
          <a:bodyPr/>
          <a:lstStyle/>
          <a:p>
            <a:r>
              <a:rPr lang="en-US" altLang="en-US" dirty="0">
                <a:effectLst/>
              </a:rPr>
              <a:t>AUS/FLUS cytology</a:t>
            </a:r>
          </a:p>
        </p:txBody>
      </p:sp>
      <p:sp>
        <p:nvSpPr>
          <p:cNvPr id="262147" name="Rectangle 3">
            <a:extLst>
              <a:ext uri="{FF2B5EF4-FFF2-40B4-BE49-F238E27FC236}">
                <a16:creationId xmlns:a16="http://schemas.microsoft.com/office/drawing/2014/main" id="{BD797DFD-135A-DD6B-2269-939668783D08}"/>
              </a:ext>
            </a:extLst>
          </p:cNvPr>
          <p:cNvSpPr>
            <a:spLocks noGrp="1" noChangeArrowheads="1"/>
          </p:cNvSpPr>
          <p:nvPr>
            <p:ph idx="1"/>
          </p:nvPr>
        </p:nvSpPr>
        <p:spPr/>
        <p:txBody>
          <a:bodyPr/>
          <a:lstStyle/>
          <a:p>
            <a:pPr algn="l" rtl="0">
              <a:lnSpc>
                <a:spcPct val="80000"/>
              </a:lnSpc>
            </a:pPr>
            <a:r>
              <a:rPr lang="en-US" altLang="en-US" sz="2200" dirty="0">
                <a:effectLst/>
              </a:rPr>
              <a:t>For nodules with AUS/FLUS cytology, after consideration of worrisome clinical and sonographic features, investigations such as repeat FNA or molecular testing may be used to supplement malignancy risk assessment in lieu of proceeding directly with a strategy of either surveillance or diagnostic surgery. </a:t>
            </a:r>
          </a:p>
          <a:p>
            <a:pPr algn="l" rtl="0">
              <a:lnSpc>
                <a:spcPct val="80000"/>
              </a:lnSpc>
            </a:pPr>
            <a:r>
              <a:rPr lang="en-US" altLang="en-US" sz="2200" dirty="0">
                <a:effectLst/>
              </a:rPr>
              <a:t>Informed patient preference and feasibility should be considered in clinical decision-making.</a:t>
            </a:r>
          </a:p>
          <a:p>
            <a:pPr algn="l" rtl="0">
              <a:lnSpc>
                <a:spcPct val="80000"/>
              </a:lnSpc>
            </a:pPr>
            <a:r>
              <a:rPr lang="en-US" altLang="en-US" sz="2200" dirty="0"/>
              <a:t>If repeat FNA cytology, molecular testing, or both are not performed or inconclusive, either surveillance or diagnostic surgical excision may be performed for an AUS/FLUS thyroid nodule, depending on clinical risk factors, sonographic pattern, and patient preference.</a:t>
            </a:r>
          </a:p>
        </p:txBody>
      </p:sp>
      <p:sp>
        <p:nvSpPr>
          <p:cNvPr id="2" name="Slide Number Placeholder 4">
            <a:extLst>
              <a:ext uri="{FF2B5EF4-FFF2-40B4-BE49-F238E27FC236}">
                <a16:creationId xmlns:a16="http://schemas.microsoft.com/office/drawing/2014/main" id="{F6BEAE55-AAC2-F3DA-C9D3-67CCA383E36D}"/>
              </a:ext>
            </a:extLst>
          </p:cNvPr>
          <p:cNvSpPr>
            <a:spLocks noGrp="1"/>
          </p:cNvSpPr>
          <p:nvPr>
            <p:ph type="sldNum" sz="quarter" idx="12"/>
          </p:nvPr>
        </p:nvSpPr>
        <p:spPr/>
        <p:txBody>
          <a:bodyPr/>
          <a:lstStyle/>
          <a:p>
            <a:fld id="{93A06B38-F6C3-46AC-84F2-E4B13053DE34}" type="slidenum">
              <a:rPr lang="ar-SA" altLang="en-US"/>
              <a:pPr/>
              <a:t>32</a:t>
            </a:fld>
            <a:endParaRPr lang="en-US" altLang="en-US"/>
          </a:p>
        </p:txBody>
      </p:sp>
    </p:spTree>
    <p:extLst>
      <p:ext uri="{BB962C8B-B14F-4D97-AF65-F5344CB8AC3E}">
        <p14:creationId xmlns:p14="http://schemas.microsoft.com/office/powerpoint/2010/main" val="3840408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BD915-7D92-D143-D0B1-81921F021879}"/>
            </a:ext>
          </a:extLst>
        </p:cNvPr>
        <p:cNvGrpSpPr/>
        <p:nvPr/>
      </p:nvGrpSpPr>
      <p:grpSpPr>
        <a:xfrm>
          <a:off x="0" y="0"/>
          <a:ext cx="0" cy="0"/>
          <a:chOff x="0" y="0"/>
          <a:chExt cx="0" cy="0"/>
        </a:xfrm>
      </p:grpSpPr>
      <p:sp>
        <p:nvSpPr>
          <p:cNvPr id="262146" name="Rectangle 2">
            <a:extLst>
              <a:ext uri="{FF2B5EF4-FFF2-40B4-BE49-F238E27FC236}">
                <a16:creationId xmlns:a16="http://schemas.microsoft.com/office/drawing/2014/main" id="{011787BD-0B23-E52F-BDE4-DC2D742B06A3}"/>
              </a:ext>
            </a:extLst>
          </p:cNvPr>
          <p:cNvSpPr>
            <a:spLocks noGrp="1" noRot="1" noChangeArrowheads="1"/>
          </p:cNvSpPr>
          <p:nvPr>
            <p:ph type="title"/>
          </p:nvPr>
        </p:nvSpPr>
        <p:spPr>
          <a:xfrm>
            <a:off x="1154113" y="533400"/>
            <a:ext cx="7772400" cy="1143000"/>
          </a:xfrm>
        </p:spPr>
        <p:txBody>
          <a:bodyPr/>
          <a:lstStyle/>
          <a:p>
            <a:r>
              <a:rPr lang="en-US" altLang="en-US" sz="3200" dirty="0">
                <a:effectLst/>
              </a:rPr>
              <a:t>Follicular neoplasm/suspicious for follicular neoplasm cytology</a:t>
            </a:r>
          </a:p>
        </p:txBody>
      </p:sp>
      <p:sp>
        <p:nvSpPr>
          <p:cNvPr id="262147" name="Rectangle 3">
            <a:extLst>
              <a:ext uri="{FF2B5EF4-FFF2-40B4-BE49-F238E27FC236}">
                <a16:creationId xmlns:a16="http://schemas.microsoft.com/office/drawing/2014/main" id="{68A6C818-9B9C-2CA3-3488-834B65B1FFE8}"/>
              </a:ext>
            </a:extLst>
          </p:cNvPr>
          <p:cNvSpPr>
            <a:spLocks noGrp="1" noChangeArrowheads="1"/>
          </p:cNvSpPr>
          <p:nvPr>
            <p:ph idx="1"/>
          </p:nvPr>
        </p:nvSpPr>
        <p:spPr/>
        <p:txBody>
          <a:bodyPr/>
          <a:lstStyle/>
          <a:p>
            <a:pPr algn="l" rtl="0">
              <a:lnSpc>
                <a:spcPct val="80000"/>
              </a:lnSpc>
            </a:pPr>
            <a:r>
              <a:rPr lang="en-US" altLang="en-US" sz="2200" dirty="0">
                <a:effectLst/>
              </a:rPr>
              <a:t>Diagnostic surgical excision is the long-established standard of care for the management of FN/SFN cytology nodules. </a:t>
            </a:r>
          </a:p>
          <a:p>
            <a:pPr algn="l" rtl="0">
              <a:lnSpc>
                <a:spcPct val="80000"/>
              </a:lnSpc>
            </a:pPr>
            <a:r>
              <a:rPr lang="en-US" altLang="en-US" sz="2200" dirty="0">
                <a:effectLst/>
              </a:rPr>
              <a:t>However, after consideration of clinical and sonographic features, molecular testing may be used to supplement malignancy risk assessment data in lieu of proceeding directly with surgery. </a:t>
            </a:r>
          </a:p>
          <a:p>
            <a:pPr algn="l" rtl="0">
              <a:lnSpc>
                <a:spcPct val="80000"/>
              </a:lnSpc>
            </a:pPr>
            <a:r>
              <a:rPr lang="en-US" altLang="en-US" sz="2200" dirty="0">
                <a:effectLst/>
              </a:rPr>
              <a:t>Informed patient preference and feasibility should be considered in clinical decision-making.</a:t>
            </a:r>
          </a:p>
          <a:p>
            <a:pPr algn="l" rtl="0">
              <a:lnSpc>
                <a:spcPct val="80000"/>
              </a:lnSpc>
            </a:pPr>
            <a:r>
              <a:rPr lang="en-US" altLang="en-US" sz="2200" dirty="0"/>
              <a:t>If molecular testing is either not performed or inconclusive, surgical excision may be considered for removal and definitive diagnosis of an FN/SFN thyroid nodule.</a:t>
            </a:r>
          </a:p>
        </p:txBody>
      </p:sp>
      <p:sp>
        <p:nvSpPr>
          <p:cNvPr id="2" name="Slide Number Placeholder 4">
            <a:extLst>
              <a:ext uri="{FF2B5EF4-FFF2-40B4-BE49-F238E27FC236}">
                <a16:creationId xmlns:a16="http://schemas.microsoft.com/office/drawing/2014/main" id="{414C1980-7DA3-A4C5-EC23-3B82E3B41159}"/>
              </a:ext>
            </a:extLst>
          </p:cNvPr>
          <p:cNvSpPr>
            <a:spLocks noGrp="1"/>
          </p:cNvSpPr>
          <p:nvPr>
            <p:ph type="sldNum" sz="quarter" idx="12"/>
          </p:nvPr>
        </p:nvSpPr>
        <p:spPr/>
        <p:txBody>
          <a:bodyPr/>
          <a:lstStyle/>
          <a:p>
            <a:fld id="{93A06B38-F6C3-46AC-84F2-E4B13053DE34}" type="slidenum">
              <a:rPr lang="ar-SA" altLang="en-US"/>
              <a:pPr/>
              <a:t>33</a:t>
            </a:fld>
            <a:endParaRPr lang="en-US" altLang="en-US"/>
          </a:p>
        </p:txBody>
      </p:sp>
    </p:spTree>
    <p:extLst>
      <p:ext uri="{BB962C8B-B14F-4D97-AF65-F5344CB8AC3E}">
        <p14:creationId xmlns:p14="http://schemas.microsoft.com/office/powerpoint/2010/main" val="1452096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77DD8-B519-BE70-3DF2-3551685F2122}"/>
            </a:ext>
          </a:extLst>
        </p:cNvPr>
        <p:cNvGrpSpPr/>
        <p:nvPr/>
      </p:nvGrpSpPr>
      <p:grpSpPr>
        <a:xfrm>
          <a:off x="0" y="0"/>
          <a:ext cx="0" cy="0"/>
          <a:chOff x="0" y="0"/>
          <a:chExt cx="0" cy="0"/>
        </a:xfrm>
      </p:grpSpPr>
      <p:sp>
        <p:nvSpPr>
          <p:cNvPr id="262146" name="Rectangle 2">
            <a:extLst>
              <a:ext uri="{FF2B5EF4-FFF2-40B4-BE49-F238E27FC236}">
                <a16:creationId xmlns:a16="http://schemas.microsoft.com/office/drawing/2014/main" id="{C49D636D-08EA-0027-FC46-AFB2888B8F38}"/>
              </a:ext>
            </a:extLst>
          </p:cNvPr>
          <p:cNvSpPr>
            <a:spLocks noGrp="1" noRot="1" noChangeArrowheads="1"/>
          </p:cNvSpPr>
          <p:nvPr>
            <p:ph type="title"/>
          </p:nvPr>
        </p:nvSpPr>
        <p:spPr>
          <a:xfrm>
            <a:off x="1154113" y="533400"/>
            <a:ext cx="7772400" cy="1143000"/>
          </a:xfrm>
        </p:spPr>
        <p:txBody>
          <a:bodyPr/>
          <a:lstStyle/>
          <a:p>
            <a:r>
              <a:rPr lang="en-US" altLang="en-US" sz="3200" dirty="0">
                <a:effectLst/>
              </a:rPr>
              <a:t>Suspicious for malignancy cytology</a:t>
            </a:r>
          </a:p>
        </p:txBody>
      </p:sp>
      <p:sp>
        <p:nvSpPr>
          <p:cNvPr id="262147" name="Rectangle 3">
            <a:extLst>
              <a:ext uri="{FF2B5EF4-FFF2-40B4-BE49-F238E27FC236}">
                <a16:creationId xmlns:a16="http://schemas.microsoft.com/office/drawing/2014/main" id="{21296F5E-3DEE-B5AA-F641-5DDB084E4BA2}"/>
              </a:ext>
            </a:extLst>
          </p:cNvPr>
          <p:cNvSpPr>
            <a:spLocks noGrp="1" noChangeArrowheads="1"/>
          </p:cNvSpPr>
          <p:nvPr>
            <p:ph idx="1"/>
          </p:nvPr>
        </p:nvSpPr>
        <p:spPr/>
        <p:txBody>
          <a:bodyPr/>
          <a:lstStyle/>
          <a:p>
            <a:pPr algn="l" rtl="0">
              <a:lnSpc>
                <a:spcPct val="80000"/>
              </a:lnSpc>
            </a:pPr>
            <a:r>
              <a:rPr lang="en-US" altLang="en-US" sz="2000" dirty="0">
                <a:effectLst/>
              </a:rPr>
              <a:t>If the cytology is reported as suspicious for papillary carcinoma (SUSP), surgical management should be similar to that of malignant cytology, depending on clinical risk factors, sonographic features, patient preference, and possibly results of mutational testing (if performed).</a:t>
            </a:r>
          </a:p>
          <a:p>
            <a:pPr algn="l" rtl="0">
              <a:lnSpc>
                <a:spcPct val="80000"/>
              </a:lnSpc>
            </a:pPr>
            <a:r>
              <a:rPr lang="en-US" altLang="en-US" sz="2000" dirty="0"/>
              <a:t>After consideration of clinical and sonographic features, mutational testing for BRAF or the seven-gene mutation marker panel (BRAF, RAS, RET/PTC, PAX8/</a:t>
            </a:r>
            <a:r>
              <a:rPr lang="en-US" altLang="en-US" sz="2000" dirty="0" err="1"/>
              <a:t>PPARγ</a:t>
            </a:r>
            <a:r>
              <a:rPr lang="en-US" altLang="en-US" sz="2000" dirty="0"/>
              <a:t>) may be considered in nodules with SUSP cytology if such data would be expected to alter surgical decision-making.</a:t>
            </a:r>
          </a:p>
          <a:p>
            <a:pPr algn="l" rtl="0">
              <a:lnSpc>
                <a:spcPct val="80000"/>
              </a:lnSpc>
            </a:pPr>
            <a:r>
              <a:rPr lang="en-US" altLang="en-US" sz="2000" dirty="0"/>
              <a:t>18FDG-PET imaging is not routinely recommended for the evaluation of thyroid nodules with indeterminate cytology.</a:t>
            </a:r>
          </a:p>
          <a:p>
            <a:pPr algn="l" rtl="0">
              <a:lnSpc>
                <a:spcPct val="80000"/>
              </a:lnSpc>
            </a:pPr>
            <a:r>
              <a:rPr lang="en-US" altLang="en-US" sz="2000" dirty="0"/>
              <a:t>When surgery is considered for patients with a solitary, cytologically indeterminate nodule, thyroid lobectomy is the recommended initial surgical approach.</a:t>
            </a:r>
          </a:p>
        </p:txBody>
      </p:sp>
      <p:sp>
        <p:nvSpPr>
          <p:cNvPr id="2" name="Slide Number Placeholder 4">
            <a:extLst>
              <a:ext uri="{FF2B5EF4-FFF2-40B4-BE49-F238E27FC236}">
                <a16:creationId xmlns:a16="http://schemas.microsoft.com/office/drawing/2014/main" id="{9DD4846A-38C1-7FBF-57F5-96D97E5749CA}"/>
              </a:ext>
            </a:extLst>
          </p:cNvPr>
          <p:cNvSpPr>
            <a:spLocks noGrp="1"/>
          </p:cNvSpPr>
          <p:nvPr>
            <p:ph type="sldNum" sz="quarter" idx="12"/>
          </p:nvPr>
        </p:nvSpPr>
        <p:spPr/>
        <p:txBody>
          <a:bodyPr/>
          <a:lstStyle/>
          <a:p>
            <a:fld id="{93A06B38-F6C3-46AC-84F2-E4B13053DE34}" type="slidenum">
              <a:rPr lang="ar-SA" altLang="en-US"/>
              <a:pPr/>
              <a:t>34</a:t>
            </a:fld>
            <a:endParaRPr lang="en-US" altLang="en-US"/>
          </a:p>
        </p:txBody>
      </p:sp>
    </p:spTree>
    <p:extLst>
      <p:ext uri="{BB962C8B-B14F-4D97-AF65-F5344CB8AC3E}">
        <p14:creationId xmlns:p14="http://schemas.microsoft.com/office/powerpoint/2010/main" val="15173575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a:extLst>
              <a:ext uri="{FF2B5EF4-FFF2-40B4-BE49-F238E27FC236}">
                <a16:creationId xmlns:a16="http://schemas.microsoft.com/office/drawing/2014/main" id="{CA7C2C85-8FF4-BBFC-AE4D-5591BDC04458}"/>
              </a:ext>
            </a:extLst>
          </p:cNvPr>
          <p:cNvSpPr>
            <a:spLocks noGrp="1" noRot="1" noChangeArrowheads="1"/>
          </p:cNvSpPr>
          <p:nvPr>
            <p:ph type="title"/>
          </p:nvPr>
        </p:nvSpPr>
        <p:spPr/>
        <p:txBody>
          <a:bodyPr/>
          <a:lstStyle/>
          <a:p>
            <a:r>
              <a:rPr lang="en-US" altLang="en-US">
                <a:effectLst/>
              </a:rPr>
              <a:t>Multinodular goiters</a:t>
            </a:r>
          </a:p>
        </p:txBody>
      </p:sp>
      <p:sp>
        <p:nvSpPr>
          <p:cNvPr id="272387" name="Rectangle 3">
            <a:extLst>
              <a:ext uri="{FF2B5EF4-FFF2-40B4-BE49-F238E27FC236}">
                <a16:creationId xmlns:a16="http://schemas.microsoft.com/office/drawing/2014/main" id="{F8A016C6-9906-843B-0627-70A771508B19}"/>
              </a:ext>
            </a:extLst>
          </p:cNvPr>
          <p:cNvSpPr>
            <a:spLocks noGrp="1" noChangeArrowheads="1"/>
          </p:cNvSpPr>
          <p:nvPr>
            <p:ph idx="1"/>
          </p:nvPr>
        </p:nvSpPr>
        <p:spPr/>
        <p:txBody>
          <a:bodyPr/>
          <a:lstStyle/>
          <a:p>
            <a:pPr algn="l" rtl="0"/>
            <a:r>
              <a:rPr lang="en-US" altLang="en-US">
                <a:effectLst/>
              </a:rPr>
              <a:t>Patients with multiple thyroid nodules have the same risk of malignancy as those with solitary nodules . </a:t>
            </a:r>
          </a:p>
          <a:p>
            <a:pPr algn="l" rtl="0"/>
            <a:r>
              <a:rPr lang="en-US" altLang="en-US">
                <a:effectLst/>
              </a:rPr>
              <a:t>A diagnostic ultrasound should be performed to delineate the nodules, but if only the </a:t>
            </a:r>
            <a:r>
              <a:rPr lang="en-US" altLang="en-US">
                <a:effectLst/>
                <a:latin typeface="Arial" panose="020B0604020202020204" pitchFamily="34" charset="0"/>
              </a:rPr>
              <a:t>“</a:t>
            </a:r>
            <a:r>
              <a:rPr lang="en-US" altLang="en-US">
                <a:effectLst/>
              </a:rPr>
              <a:t>dominant</a:t>
            </a:r>
            <a:r>
              <a:rPr lang="en-US" altLang="en-US">
                <a:effectLst/>
                <a:latin typeface="Arial" panose="020B0604020202020204" pitchFamily="34" charset="0"/>
              </a:rPr>
              <a:t>”</a:t>
            </a:r>
            <a:r>
              <a:rPr lang="en-US" altLang="en-US">
                <a:effectLst/>
              </a:rPr>
              <a:t> or largest nodule is aspirated, the thyroid cancer may be missed</a:t>
            </a:r>
          </a:p>
          <a:p>
            <a:pPr algn="l" rtl="0"/>
            <a:endParaRPr lang="en-US" altLang="en-US"/>
          </a:p>
        </p:txBody>
      </p:sp>
      <p:sp>
        <p:nvSpPr>
          <p:cNvPr id="2" name="Slide Number Placeholder 4">
            <a:extLst>
              <a:ext uri="{FF2B5EF4-FFF2-40B4-BE49-F238E27FC236}">
                <a16:creationId xmlns:a16="http://schemas.microsoft.com/office/drawing/2014/main" id="{229957D8-6D96-F823-E2B9-71E943230A89}"/>
              </a:ext>
            </a:extLst>
          </p:cNvPr>
          <p:cNvSpPr>
            <a:spLocks noGrp="1"/>
          </p:cNvSpPr>
          <p:nvPr>
            <p:ph type="sldNum" sz="quarter" idx="12"/>
          </p:nvPr>
        </p:nvSpPr>
        <p:spPr/>
        <p:txBody>
          <a:bodyPr/>
          <a:lstStyle/>
          <a:p>
            <a:fld id="{A224481C-B9CD-4FFE-B522-4E37A0393B68}" type="slidenum">
              <a:rPr lang="ar-SA" altLang="en-US"/>
              <a:pPr/>
              <a:t>35</a:t>
            </a:fld>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86F3D9C2-FDD5-7A63-41FD-0E7F9AEE6F64}"/>
              </a:ext>
            </a:extLst>
          </p:cNvPr>
          <p:cNvSpPr>
            <a:spLocks noGrp="1" noRot="1" noChangeArrowheads="1"/>
          </p:cNvSpPr>
          <p:nvPr>
            <p:ph type="title"/>
          </p:nvPr>
        </p:nvSpPr>
        <p:spPr/>
        <p:txBody>
          <a:bodyPr/>
          <a:lstStyle/>
          <a:p>
            <a:endParaRPr lang="en-US" altLang="en-US" dirty="0">
              <a:effectLst/>
            </a:endParaRPr>
          </a:p>
        </p:txBody>
      </p:sp>
      <p:sp>
        <p:nvSpPr>
          <p:cNvPr id="278531" name="Rectangle 3">
            <a:extLst>
              <a:ext uri="{FF2B5EF4-FFF2-40B4-BE49-F238E27FC236}">
                <a16:creationId xmlns:a16="http://schemas.microsoft.com/office/drawing/2014/main" id="{87559FE6-3FF3-F78D-13C7-C96EA5E997DD}"/>
              </a:ext>
            </a:extLst>
          </p:cNvPr>
          <p:cNvSpPr>
            <a:spLocks noGrp="1" noChangeArrowheads="1"/>
          </p:cNvSpPr>
          <p:nvPr>
            <p:ph idx="1"/>
          </p:nvPr>
        </p:nvSpPr>
        <p:spPr/>
        <p:txBody>
          <a:bodyPr/>
          <a:lstStyle/>
          <a:p>
            <a:pPr algn="l" rtl="0"/>
            <a:r>
              <a:rPr lang="en-US" altLang="en-US" dirty="0">
                <a:solidFill>
                  <a:srgbClr val="C00000"/>
                </a:solidFill>
                <a:effectLst/>
              </a:rPr>
              <a:t>If none of the nodules has a suspicious sonographic appearance and multiple </a:t>
            </a:r>
            <a:r>
              <a:rPr lang="en-US" altLang="en-US" dirty="0" err="1">
                <a:solidFill>
                  <a:srgbClr val="C00000"/>
                </a:solidFill>
                <a:effectLst/>
              </a:rPr>
              <a:t>sonographically</a:t>
            </a:r>
            <a:r>
              <a:rPr lang="en-US" altLang="en-US" dirty="0">
                <a:solidFill>
                  <a:srgbClr val="C00000"/>
                </a:solidFill>
                <a:effectLst/>
              </a:rPr>
              <a:t> similar coalescent nodules are present, the likelihood of malignancy is low and it is reasonable to aspirate the largest nodules only.</a:t>
            </a:r>
          </a:p>
          <a:p>
            <a:pPr algn="l" rtl="0"/>
            <a:endParaRPr lang="en-US" altLang="en-US" dirty="0">
              <a:solidFill>
                <a:srgbClr val="66FFFF"/>
              </a:solidFill>
            </a:endParaRPr>
          </a:p>
        </p:txBody>
      </p:sp>
      <p:sp>
        <p:nvSpPr>
          <p:cNvPr id="2" name="Slide Number Placeholder 4">
            <a:extLst>
              <a:ext uri="{FF2B5EF4-FFF2-40B4-BE49-F238E27FC236}">
                <a16:creationId xmlns:a16="http://schemas.microsoft.com/office/drawing/2014/main" id="{AAA8A111-0B2A-28FD-5994-62A5DBE48FD0}"/>
              </a:ext>
            </a:extLst>
          </p:cNvPr>
          <p:cNvSpPr>
            <a:spLocks noGrp="1"/>
          </p:cNvSpPr>
          <p:nvPr>
            <p:ph type="sldNum" sz="quarter" idx="12"/>
          </p:nvPr>
        </p:nvSpPr>
        <p:spPr/>
        <p:txBody>
          <a:bodyPr/>
          <a:lstStyle/>
          <a:p>
            <a:fld id="{BD31142A-038B-4244-B3EC-AE68B05A132A}" type="slidenum">
              <a:rPr lang="ar-SA" altLang="en-US"/>
              <a:pPr/>
              <a:t>36</a:t>
            </a:fld>
            <a:endParaRPr lang="en-US"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a:extLst>
              <a:ext uri="{FF2B5EF4-FFF2-40B4-BE49-F238E27FC236}">
                <a16:creationId xmlns:a16="http://schemas.microsoft.com/office/drawing/2014/main" id="{E4F82896-7A71-CF40-6A73-4264D4D3988A}"/>
              </a:ext>
            </a:extLst>
          </p:cNvPr>
          <p:cNvSpPr>
            <a:spLocks noGrp="1" noRot="1" noChangeArrowheads="1"/>
          </p:cNvSpPr>
          <p:nvPr>
            <p:ph type="title"/>
          </p:nvPr>
        </p:nvSpPr>
        <p:spPr/>
        <p:txBody>
          <a:bodyPr/>
          <a:lstStyle/>
          <a:p>
            <a:endParaRPr lang="en-US" altLang="en-US"/>
          </a:p>
        </p:txBody>
      </p:sp>
      <p:sp>
        <p:nvSpPr>
          <p:cNvPr id="282627" name="Rectangle 3">
            <a:extLst>
              <a:ext uri="{FF2B5EF4-FFF2-40B4-BE49-F238E27FC236}">
                <a16:creationId xmlns:a16="http://schemas.microsoft.com/office/drawing/2014/main" id="{090E3E0F-E12E-54FB-780A-41A6340D27F7}"/>
              </a:ext>
            </a:extLst>
          </p:cNvPr>
          <p:cNvSpPr>
            <a:spLocks noGrp="1" noChangeArrowheads="1"/>
          </p:cNvSpPr>
          <p:nvPr>
            <p:ph idx="1"/>
          </p:nvPr>
        </p:nvSpPr>
        <p:spPr/>
        <p:txBody>
          <a:bodyPr/>
          <a:lstStyle/>
          <a:p>
            <a:pPr algn="l" rtl="0"/>
            <a:r>
              <a:rPr lang="en-US" altLang="en-US" sz="4400" i="1">
                <a:solidFill>
                  <a:srgbClr val="FF6600"/>
                </a:solidFill>
                <a:effectLst/>
              </a:rPr>
              <a:t>What is the best method of long-term follow-up of patients with thyroid nodules?</a:t>
            </a:r>
            <a:endParaRPr lang="en-US" altLang="en-US" sz="4400">
              <a:solidFill>
                <a:srgbClr val="FF6600"/>
              </a:solidFill>
              <a:effectLst/>
            </a:endParaRPr>
          </a:p>
          <a:p>
            <a:pPr algn="l" rtl="0"/>
            <a:endParaRPr lang="en-US" altLang="en-US" sz="4400">
              <a:solidFill>
                <a:srgbClr val="FF6600"/>
              </a:solidFill>
            </a:endParaRPr>
          </a:p>
        </p:txBody>
      </p:sp>
      <p:sp>
        <p:nvSpPr>
          <p:cNvPr id="2" name="Slide Number Placeholder 4">
            <a:extLst>
              <a:ext uri="{FF2B5EF4-FFF2-40B4-BE49-F238E27FC236}">
                <a16:creationId xmlns:a16="http://schemas.microsoft.com/office/drawing/2014/main" id="{E82F2AA0-4F5C-371D-A662-BBCD12258FDE}"/>
              </a:ext>
            </a:extLst>
          </p:cNvPr>
          <p:cNvSpPr>
            <a:spLocks noGrp="1"/>
          </p:cNvSpPr>
          <p:nvPr>
            <p:ph type="sldNum" sz="quarter" idx="12"/>
          </p:nvPr>
        </p:nvSpPr>
        <p:spPr/>
        <p:txBody>
          <a:bodyPr/>
          <a:lstStyle/>
          <a:p>
            <a:fld id="{83995C62-A65A-4613-A138-ED8FF79D0E78}" type="slidenum">
              <a:rPr lang="ar-SA" altLang="en-US"/>
              <a:pPr/>
              <a:t>37</a:t>
            </a:fld>
            <a:endParaRPr lang="en-US"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a:extLst>
              <a:ext uri="{FF2B5EF4-FFF2-40B4-BE49-F238E27FC236}">
                <a16:creationId xmlns:a16="http://schemas.microsoft.com/office/drawing/2014/main" id="{9B2F0F9C-DD88-A2E5-A9F1-0C7D0D4CFB61}"/>
              </a:ext>
            </a:extLst>
          </p:cNvPr>
          <p:cNvSpPr>
            <a:spLocks noGrp="1" noRot="1" noChangeArrowheads="1"/>
          </p:cNvSpPr>
          <p:nvPr>
            <p:ph type="title"/>
          </p:nvPr>
        </p:nvSpPr>
        <p:spPr/>
        <p:txBody>
          <a:bodyPr/>
          <a:lstStyle/>
          <a:p>
            <a:endParaRPr lang="en-US" altLang="en-US"/>
          </a:p>
        </p:txBody>
      </p:sp>
      <p:sp>
        <p:nvSpPr>
          <p:cNvPr id="284675" name="Rectangle 3">
            <a:extLst>
              <a:ext uri="{FF2B5EF4-FFF2-40B4-BE49-F238E27FC236}">
                <a16:creationId xmlns:a16="http://schemas.microsoft.com/office/drawing/2014/main" id="{A16F50B5-E7B0-3375-2E8E-25A442AB449A}"/>
              </a:ext>
            </a:extLst>
          </p:cNvPr>
          <p:cNvSpPr>
            <a:spLocks noGrp="1" noChangeArrowheads="1"/>
          </p:cNvSpPr>
          <p:nvPr>
            <p:ph idx="1"/>
          </p:nvPr>
        </p:nvSpPr>
        <p:spPr/>
        <p:txBody>
          <a:bodyPr/>
          <a:lstStyle/>
          <a:p>
            <a:pPr algn="l" rtl="0"/>
            <a:r>
              <a:rPr lang="en-US" altLang="en-US">
                <a:effectLst/>
              </a:rPr>
              <a:t>Thyroid nodules diagnosed as benign require follow-up because of a low, but not negligible, false-negative rate of up to 5% with FNA. </a:t>
            </a:r>
          </a:p>
          <a:p>
            <a:pPr algn="l" rtl="0"/>
            <a:r>
              <a:rPr lang="en-US" altLang="en-US">
                <a:effectLst/>
              </a:rPr>
              <a:t>While benign nodules may decrease in size, they often increase in size, albeit slowly.</a:t>
            </a:r>
          </a:p>
          <a:p>
            <a:pPr algn="l" rtl="0"/>
            <a:endParaRPr lang="en-US" altLang="en-US"/>
          </a:p>
        </p:txBody>
      </p:sp>
      <p:sp>
        <p:nvSpPr>
          <p:cNvPr id="2" name="Slide Number Placeholder 4">
            <a:extLst>
              <a:ext uri="{FF2B5EF4-FFF2-40B4-BE49-F238E27FC236}">
                <a16:creationId xmlns:a16="http://schemas.microsoft.com/office/drawing/2014/main" id="{DDEA6118-7389-1B3C-0F87-198EA110AB85}"/>
              </a:ext>
            </a:extLst>
          </p:cNvPr>
          <p:cNvSpPr>
            <a:spLocks noGrp="1"/>
          </p:cNvSpPr>
          <p:nvPr>
            <p:ph type="sldNum" sz="quarter" idx="12"/>
          </p:nvPr>
        </p:nvSpPr>
        <p:spPr/>
        <p:txBody>
          <a:bodyPr/>
          <a:lstStyle/>
          <a:p>
            <a:fld id="{75F2C584-7193-4D47-927E-E9185022516B}" type="slidenum">
              <a:rPr lang="ar-SA" altLang="en-US"/>
              <a:pPr/>
              <a:t>38</a:t>
            </a:fld>
            <a:endParaRPr lang="en-US"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a:extLst>
              <a:ext uri="{FF2B5EF4-FFF2-40B4-BE49-F238E27FC236}">
                <a16:creationId xmlns:a16="http://schemas.microsoft.com/office/drawing/2014/main" id="{20A72DC4-36A9-1F41-64D0-70F8A7C19C64}"/>
              </a:ext>
            </a:extLst>
          </p:cNvPr>
          <p:cNvSpPr>
            <a:spLocks noGrp="1" noRot="1" noChangeArrowheads="1"/>
          </p:cNvSpPr>
          <p:nvPr>
            <p:ph type="title"/>
          </p:nvPr>
        </p:nvSpPr>
        <p:spPr/>
        <p:txBody>
          <a:bodyPr/>
          <a:lstStyle/>
          <a:p>
            <a:endParaRPr lang="en-US" altLang="en-US"/>
          </a:p>
        </p:txBody>
      </p:sp>
      <p:sp>
        <p:nvSpPr>
          <p:cNvPr id="288771" name="Rectangle 3">
            <a:extLst>
              <a:ext uri="{FF2B5EF4-FFF2-40B4-BE49-F238E27FC236}">
                <a16:creationId xmlns:a16="http://schemas.microsoft.com/office/drawing/2014/main" id="{DE433EA4-BCC6-676E-F46A-C8FF71D6314B}"/>
              </a:ext>
            </a:extLst>
          </p:cNvPr>
          <p:cNvSpPr>
            <a:spLocks noGrp="1" noChangeArrowheads="1"/>
          </p:cNvSpPr>
          <p:nvPr>
            <p:ph idx="1"/>
          </p:nvPr>
        </p:nvSpPr>
        <p:spPr/>
        <p:txBody>
          <a:bodyPr/>
          <a:lstStyle/>
          <a:p>
            <a:pPr algn="l" rtl="0"/>
            <a:r>
              <a:rPr lang="en-US" altLang="en-US">
                <a:effectLst/>
              </a:rPr>
              <a:t>Nodule growth is not in and of itself an indication of malignancy, but growth is an indication for repeat biopsy. </a:t>
            </a:r>
          </a:p>
          <a:p>
            <a:pPr algn="l" rtl="0"/>
            <a:r>
              <a:rPr lang="en-US" altLang="en-US">
                <a:effectLst/>
              </a:rPr>
              <a:t>For nodules with benign cytologic results, recent series report a higher false negative rate with palpation FNA (1%</a:t>
            </a:r>
            <a:r>
              <a:rPr lang="en-US" altLang="en-US">
                <a:effectLst/>
                <a:latin typeface="Arial" panose="020B0604020202020204" pitchFamily="34" charset="0"/>
              </a:rPr>
              <a:t>–</a:t>
            </a:r>
            <a:r>
              <a:rPr lang="en-US" altLang="en-US">
                <a:effectLst/>
              </a:rPr>
              <a:t>3%) than with ultrasound FNA (0.6%) .</a:t>
            </a:r>
          </a:p>
          <a:p>
            <a:pPr algn="l" rtl="0"/>
            <a:endParaRPr lang="en-US" altLang="en-US"/>
          </a:p>
        </p:txBody>
      </p:sp>
      <p:sp>
        <p:nvSpPr>
          <p:cNvPr id="2" name="Slide Number Placeholder 4">
            <a:extLst>
              <a:ext uri="{FF2B5EF4-FFF2-40B4-BE49-F238E27FC236}">
                <a16:creationId xmlns:a16="http://schemas.microsoft.com/office/drawing/2014/main" id="{B70FE8D6-1D8D-EDEB-E0BA-B29DBB2B6342}"/>
              </a:ext>
            </a:extLst>
          </p:cNvPr>
          <p:cNvSpPr>
            <a:spLocks noGrp="1"/>
          </p:cNvSpPr>
          <p:nvPr>
            <p:ph type="sldNum" sz="quarter" idx="12"/>
          </p:nvPr>
        </p:nvSpPr>
        <p:spPr/>
        <p:txBody>
          <a:bodyPr/>
          <a:lstStyle/>
          <a:p>
            <a:fld id="{3938E756-3D2A-4348-BE24-D038B0768A33}" type="slidenum">
              <a:rPr lang="ar-SA" altLang="en-US"/>
              <a:pPr/>
              <a:t>39</a:t>
            </a:fld>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a:extLst>
              <a:ext uri="{FF2B5EF4-FFF2-40B4-BE49-F238E27FC236}">
                <a16:creationId xmlns:a16="http://schemas.microsoft.com/office/drawing/2014/main" id="{27B5B5A9-BBF4-6436-0795-15B46986D5B1}"/>
              </a:ext>
            </a:extLst>
          </p:cNvPr>
          <p:cNvSpPr>
            <a:spLocks noGrp="1" noRot="1" noChangeArrowheads="1"/>
          </p:cNvSpPr>
          <p:nvPr>
            <p:ph type="title"/>
          </p:nvPr>
        </p:nvSpPr>
        <p:spPr/>
        <p:txBody>
          <a:bodyPr/>
          <a:lstStyle/>
          <a:p>
            <a:endParaRPr lang="en-US" altLang="en-US"/>
          </a:p>
        </p:txBody>
      </p:sp>
      <p:sp>
        <p:nvSpPr>
          <p:cNvPr id="339971" name="Rectangle 3">
            <a:extLst>
              <a:ext uri="{FF2B5EF4-FFF2-40B4-BE49-F238E27FC236}">
                <a16:creationId xmlns:a16="http://schemas.microsoft.com/office/drawing/2014/main" id="{C51625F1-948A-CEE2-9CDF-527A62729B5A}"/>
              </a:ext>
            </a:extLst>
          </p:cNvPr>
          <p:cNvSpPr>
            <a:spLocks noGrp="1" noChangeArrowheads="1"/>
          </p:cNvSpPr>
          <p:nvPr>
            <p:ph idx="1"/>
          </p:nvPr>
        </p:nvSpPr>
        <p:spPr/>
        <p:txBody>
          <a:bodyPr/>
          <a:lstStyle/>
          <a:p>
            <a:pPr algn="l" rtl="0"/>
            <a:r>
              <a:rPr lang="en-US" altLang="en-US">
                <a:effectLst/>
              </a:rPr>
              <a:t>The clinical importance of thyroid nodules rests with the need to exclude thyroid cancer that occurs in 5%</a:t>
            </a:r>
            <a:r>
              <a:rPr lang="en-US" altLang="en-US">
                <a:effectLst/>
                <a:latin typeface="Arial" panose="020B0604020202020204" pitchFamily="34" charset="0"/>
              </a:rPr>
              <a:t>–</a:t>
            </a:r>
            <a:r>
              <a:rPr lang="en-US" altLang="en-US">
                <a:effectLst/>
              </a:rPr>
              <a:t>10% depending on age, gender, radiation exposure history, family history, and other factors.</a:t>
            </a:r>
            <a:endParaRPr lang="en-US" altLang="en-US"/>
          </a:p>
        </p:txBody>
      </p:sp>
      <p:sp>
        <p:nvSpPr>
          <p:cNvPr id="2" name="Slide Number Placeholder 4">
            <a:extLst>
              <a:ext uri="{FF2B5EF4-FFF2-40B4-BE49-F238E27FC236}">
                <a16:creationId xmlns:a16="http://schemas.microsoft.com/office/drawing/2014/main" id="{9D758A39-B848-7CD1-E79F-7AA7806EA4D5}"/>
              </a:ext>
            </a:extLst>
          </p:cNvPr>
          <p:cNvSpPr>
            <a:spLocks noGrp="1"/>
          </p:cNvSpPr>
          <p:nvPr>
            <p:ph type="sldNum" sz="quarter" idx="12"/>
          </p:nvPr>
        </p:nvSpPr>
        <p:spPr/>
        <p:txBody>
          <a:bodyPr/>
          <a:lstStyle/>
          <a:p>
            <a:fld id="{94F13552-8E15-4D38-95DA-586D234529B6}" type="slidenum">
              <a:rPr lang="ar-SA" altLang="en-US"/>
              <a:pPr/>
              <a:t>4</a:t>
            </a:fld>
            <a:endParaRPr lang="en-US"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a:extLst>
              <a:ext uri="{FF2B5EF4-FFF2-40B4-BE49-F238E27FC236}">
                <a16:creationId xmlns:a16="http://schemas.microsoft.com/office/drawing/2014/main" id="{E9EE4091-BAB5-9387-50C6-42813ADBF3D2}"/>
              </a:ext>
            </a:extLst>
          </p:cNvPr>
          <p:cNvSpPr>
            <a:spLocks noGrp="1" noRot="1" noChangeArrowheads="1"/>
          </p:cNvSpPr>
          <p:nvPr>
            <p:ph type="title"/>
          </p:nvPr>
        </p:nvSpPr>
        <p:spPr/>
        <p:txBody>
          <a:bodyPr/>
          <a:lstStyle/>
          <a:p>
            <a:endParaRPr lang="en-US" altLang="en-US"/>
          </a:p>
        </p:txBody>
      </p:sp>
      <p:sp>
        <p:nvSpPr>
          <p:cNvPr id="290819" name="Rectangle 3">
            <a:extLst>
              <a:ext uri="{FF2B5EF4-FFF2-40B4-BE49-F238E27FC236}">
                <a16:creationId xmlns:a16="http://schemas.microsoft.com/office/drawing/2014/main" id="{C596A6B6-5326-0383-074D-68AC7A80B686}"/>
              </a:ext>
            </a:extLst>
          </p:cNvPr>
          <p:cNvSpPr>
            <a:spLocks noGrp="1" noChangeArrowheads="1"/>
          </p:cNvSpPr>
          <p:nvPr>
            <p:ph idx="1"/>
          </p:nvPr>
        </p:nvSpPr>
        <p:spPr/>
        <p:txBody>
          <a:bodyPr/>
          <a:lstStyle/>
          <a:p>
            <a:pPr algn="l" rtl="0">
              <a:lnSpc>
                <a:spcPct val="80000"/>
              </a:lnSpc>
            </a:pPr>
            <a:r>
              <a:rPr lang="en-US" altLang="en-US" sz="2800">
                <a:effectLst/>
              </a:rPr>
              <a:t>In one study investigating the value of routine reaspirations of benign nodules, the nodule grew in the three patients who were subsequently found to have thyroid cancer. </a:t>
            </a:r>
          </a:p>
          <a:p>
            <a:pPr algn="l" rtl="0">
              <a:lnSpc>
                <a:spcPct val="80000"/>
              </a:lnSpc>
            </a:pPr>
            <a:r>
              <a:rPr lang="en-US" altLang="en-US" sz="2800">
                <a:effectLst/>
              </a:rPr>
              <a:t>Because the accuracy of physical examination for nodule size is likely inferior to that of ultrasound, it is recommended that serial ultrasound be used in follow-up of thyroid nodules to detect clinically significant changes in size.</a:t>
            </a:r>
          </a:p>
          <a:p>
            <a:pPr algn="l" rtl="0">
              <a:lnSpc>
                <a:spcPct val="80000"/>
              </a:lnSpc>
            </a:pPr>
            <a:endParaRPr lang="en-US" altLang="en-US" sz="2800">
              <a:effectLst/>
            </a:endParaRPr>
          </a:p>
          <a:p>
            <a:pPr algn="l" rtl="0">
              <a:lnSpc>
                <a:spcPct val="80000"/>
              </a:lnSpc>
            </a:pPr>
            <a:endParaRPr lang="en-US" altLang="en-US" sz="2800"/>
          </a:p>
        </p:txBody>
      </p:sp>
      <p:sp>
        <p:nvSpPr>
          <p:cNvPr id="2" name="Slide Number Placeholder 4">
            <a:extLst>
              <a:ext uri="{FF2B5EF4-FFF2-40B4-BE49-F238E27FC236}">
                <a16:creationId xmlns:a16="http://schemas.microsoft.com/office/drawing/2014/main" id="{0D29BDA3-CE88-FEA2-F3E3-6B543F85E462}"/>
              </a:ext>
            </a:extLst>
          </p:cNvPr>
          <p:cNvSpPr>
            <a:spLocks noGrp="1"/>
          </p:cNvSpPr>
          <p:nvPr>
            <p:ph type="sldNum" sz="quarter" idx="12"/>
          </p:nvPr>
        </p:nvSpPr>
        <p:spPr/>
        <p:txBody>
          <a:bodyPr/>
          <a:lstStyle/>
          <a:p>
            <a:fld id="{A4A7804A-C6E6-4C99-BF09-408C134C9702}" type="slidenum">
              <a:rPr lang="ar-SA" altLang="en-US"/>
              <a:pPr/>
              <a:t>40</a:t>
            </a:fld>
            <a:endParaRPr lang="en-US"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a:extLst>
              <a:ext uri="{FF2B5EF4-FFF2-40B4-BE49-F238E27FC236}">
                <a16:creationId xmlns:a16="http://schemas.microsoft.com/office/drawing/2014/main" id="{CC48D4FF-DD86-C1BA-318A-EF85C3FC1957}"/>
              </a:ext>
            </a:extLst>
          </p:cNvPr>
          <p:cNvSpPr>
            <a:spLocks noGrp="1" noRot="1" noChangeArrowheads="1"/>
          </p:cNvSpPr>
          <p:nvPr>
            <p:ph type="title"/>
          </p:nvPr>
        </p:nvSpPr>
        <p:spPr/>
        <p:txBody>
          <a:bodyPr/>
          <a:lstStyle/>
          <a:p>
            <a:endParaRPr lang="en-US" altLang="en-US"/>
          </a:p>
        </p:txBody>
      </p:sp>
      <p:sp>
        <p:nvSpPr>
          <p:cNvPr id="286723" name="Rectangle 3">
            <a:extLst>
              <a:ext uri="{FF2B5EF4-FFF2-40B4-BE49-F238E27FC236}">
                <a16:creationId xmlns:a16="http://schemas.microsoft.com/office/drawing/2014/main" id="{4FF6B6F9-7BAD-4F90-E642-6E0C330E1F64}"/>
              </a:ext>
            </a:extLst>
          </p:cNvPr>
          <p:cNvSpPr>
            <a:spLocks noGrp="1" noChangeArrowheads="1"/>
          </p:cNvSpPr>
          <p:nvPr>
            <p:ph idx="1"/>
          </p:nvPr>
        </p:nvSpPr>
        <p:spPr/>
        <p:txBody>
          <a:bodyPr/>
          <a:lstStyle/>
          <a:p>
            <a:pPr algn="l" rtl="0">
              <a:lnSpc>
                <a:spcPct val="80000"/>
              </a:lnSpc>
            </a:pPr>
            <a:r>
              <a:rPr lang="en-US" altLang="en-US" sz="2800">
                <a:effectLst/>
              </a:rPr>
              <a:t>There is no consensus on the definition of nodule growth, however, or the threshold that would require rebiopsy. </a:t>
            </a:r>
          </a:p>
          <a:p>
            <a:pPr algn="l" rtl="0">
              <a:lnSpc>
                <a:spcPct val="80000"/>
              </a:lnSpc>
            </a:pPr>
            <a:r>
              <a:rPr lang="en-US" altLang="en-US" sz="2800">
                <a:effectLst/>
              </a:rPr>
              <a:t>Some groups suggest a 15% increase in nodule volume, while others recommend measuring a change in the mean nodule diameter . </a:t>
            </a:r>
          </a:p>
          <a:p>
            <a:pPr algn="l" rtl="0">
              <a:lnSpc>
                <a:spcPct val="80000"/>
              </a:lnSpc>
            </a:pPr>
            <a:r>
              <a:rPr lang="en-US" altLang="en-US" sz="2800">
                <a:effectLst/>
              </a:rPr>
              <a:t>One reasonable definition of growth is a 20% increase in nodule diameter with a minimum increase in two or more dimensions of at least 2 mm. </a:t>
            </a:r>
          </a:p>
          <a:p>
            <a:pPr algn="l" rtl="0">
              <a:lnSpc>
                <a:spcPct val="80000"/>
              </a:lnSpc>
            </a:pPr>
            <a:r>
              <a:rPr lang="en-US" altLang="en-US" sz="2800">
                <a:effectLst/>
              </a:rPr>
              <a:t>The false-negative rate for benign thyroid nodules on repeat FNA is low .</a:t>
            </a:r>
          </a:p>
          <a:p>
            <a:pPr algn="l" rtl="0">
              <a:lnSpc>
                <a:spcPct val="80000"/>
              </a:lnSpc>
            </a:pPr>
            <a:endParaRPr lang="en-US" altLang="en-US" sz="2800"/>
          </a:p>
        </p:txBody>
      </p:sp>
      <p:sp>
        <p:nvSpPr>
          <p:cNvPr id="2" name="Slide Number Placeholder 4">
            <a:extLst>
              <a:ext uri="{FF2B5EF4-FFF2-40B4-BE49-F238E27FC236}">
                <a16:creationId xmlns:a16="http://schemas.microsoft.com/office/drawing/2014/main" id="{CDAC05EA-74B6-612A-48D9-DDB999920B29}"/>
              </a:ext>
            </a:extLst>
          </p:cNvPr>
          <p:cNvSpPr>
            <a:spLocks noGrp="1"/>
          </p:cNvSpPr>
          <p:nvPr>
            <p:ph type="sldNum" sz="quarter" idx="12"/>
          </p:nvPr>
        </p:nvSpPr>
        <p:spPr/>
        <p:txBody>
          <a:bodyPr/>
          <a:lstStyle/>
          <a:p>
            <a:fld id="{3E03EEDE-DE65-4D31-BE40-25AD7E9C8960}" type="slidenum">
              <a:rPr lang="ar-SA" altLang="en-US"/>
              <a:pPr/>
              <a:t>41</a:t>
            </a:fld>
            <a:endParaRPr lang="en-US"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a:extLst>
              <a:ext uri="{FF2B5EF4-FFF2-40B4-BE49-F238E27FC236}">
                <a16:creationId xmlns:a16="http://schemas.microsoft.com/office/drawing/2014/main" id="{67F6E5B7-5316-9AAB-1B19-0B890EB28458}"/>
              </a:ext>
            </a:extLst>
          </p:cNvPr>
          <p:cNvSpPr>
            <a:spLocks noGrp="1" noRot="1" noChangeArrowheads="1"/>
          </p:cNvSpPr>
          <p:nvPr>
            <p:ph type="title"/>
          </p:nvPr>
        </p:nvSpPr>
        <p:spPr/>
        <p:txBody>
          <a:bodyPr/>
          <a:lstStyle/>
          <a:p>
            <a:endParaRPr lang="en-US" altLang="en-US"/>
          </a:p>
        </p:txBody>
      </p:sp>
      <p:sp>
        <p:nvSpPr>
          <p:cNvPr id="296963" name="Rectangle 3">
            <a:extLst>
              <a:ext uri="{FF2B5EF4-FFF2-40B4-BE49-F238E27FC236}">
                <a16:creationId xmlns:a16="http://schemas.microsoft.com/office/drawing/2014/main" id="{3F5F638C-D920-9779-6CAB-7C5A88B375B0}"/>
              </a:ext>
            </a:extLst>
          </p:cNvPr>
          <p:cNvSpPr>
            <a:spLocks noGrp="1" noChangeArrowheads="1"/>
          </p:cNvSpPr>
          <p:nvPr>
            <p:ph idx="1"/>
          </p:nvPr>
        </p:nvSpPr>
        <p:spPr/>
        <p:txBody>
          <a:bodyPr/>
          <a:lstStyle/>
          <a:p>
            <a:pPr algn="l" rtl="0"/>
            <a:r>
              <a:rPr lang="en-US" altLang="en-US" sz="4400" i="1">
                <a:solidFill>
                  <a:srgbClr val="FF6600"/>
                </a:solidFill>
                <a:effectLst/>
              </a:rPr>
              <a:t>What is the role of medical therapy for benign thyroid nodules?</a:t>
            </a:r>
            <a:endParaRPr lang="en-US" altLang="en-US" sz="4400">
              <a:solidFill>
                <a:srgbClr val="FF6600"/>
              </a:solidFill>
              <a:effectLst/>
            </a:endParaRPr>
          </a:p>
          <a:p>
            <a:pPr algn="l" rtl="0"/>
            <a:endParaRPr lang="en-US" altLang="en-US" sz="4400">
              <a:solidFill>
                <a:srgbClr val="FF6600"/>
              </a:solidFill>
            </a:endParaRPr>
          </a:p>
        </p:txBody>
      </p:sp>
      <p:sp>
        <p:nvSpPr>
          <p:cNvPr id="2" name="Slide Number Placeholder 4">
            <a:extLst>
              <a:ext uri="{FF2B5EF4-FFF2-40B4-BE49-F238E27FC236}">
                <a16:creationId xmlns:a16="http://schemas.microsoft.com/office/drawing/2014/main" id="{17F62050-3240-E058-559D-C044B2B4B2D0}"/>
              </a:ext>
            </a:extLst>
          </p:cNvPr>
          <p:cNvSpPr>
            <a:spLocks noGrp="1"/>
          </p:cNvSpPr>
          <p:nvPr>
            <p:ph type="sldNum" sz="quarter" idx="12"/>
          </p:nvPr>
        </p:nvSpPr>
        <p:spPr/>
        <p:txBody>
          <a:bodyPr/>
          <a:lstStyle/>
          <a:p>
            <a:fld id="{24DF5816-66B0-4F52-9471-6F071CD6EB79}" type="slidenum">
              <a:rPr lang="ar-SA" altLang="en-US"/>
              <a:pPr/>
              <a:t>42</a:t>
            </a:fld>
            <a:endParaRPr lang="en-US"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a:extLst>
              <a:ext uri="{FF2B5EF4-FFF2-40B4-BE49-F238E27FC236}">
                <a16:creationId xmlns:a16="http://schemas.microsoft.com/office/drawing/2014/main" id="{E3A6EED7-E407-7FA6-D223-5C815E7F776F}"/>
              </a:ext>
            </a:extLst>
          </p:cNvPr>
          <p:cNvSpPr>
            <a:spLocks noGrp="1" noRot="1" noChangeArrowheads="1"/>
          </p:cNvSpPr>
          <p:nvPr>
            <p:ph type="title"/>
          </p:nvPr>
        </p:nvSpPr>
        <p:spPr/>
        <p:txBody>
          <a:bodyPr/>
          <a:lstStyle/>
          <a:p>
            <a:endParaRPr lang="en-US" altLang="en-US"/>
          </a:p>
        </p:txBody>
      </p:sp>
      <p:sp>
        <p:nvSpPr>
          <p:cNvPr id="301059" name="Rectangle 3">
            <a:extLst>
              <a:ext uri="{FF2B5EF4-FFF2-40B4-BE49-F238E27FC236}">
                <a16:creationId xmlns:a16="http://schemas.microsoft.com/office/drawing/2014/main" id="{57C07AC1-BCBD-2171-2579-870EE33F1CF5}"/>
              </a:ext>
            </a:extLst>
          </p:cNvPr>
          <p:cNvSpPr>
            <a:spLocks noGrp="1" noChangeArrowheads="1"/>
          </p:cNvSpPr>
          <p:nvPr>
            <p:ph idx="1"/>
          </p:nvPr>
        </p:nvSpPr>
        <p:spPr/>
        <p:txBody>
          <a:bodyPr/>
          <a:lstStyle/>
          <a:p>
            <a:pPr algn="l" rtl="0"/>
            <a:r>
              <a:rPr lang="en-US" altLang="en-US" sz="2400" dirty="0">
                <a:effectLst/>
              </a:rPr>
              <a:t>Routine TSH suppression therapy for benign thyroid nodules in iodine sufficient populations is not recommended. </a:t>
            </a:r>
          </a:p>
          <a:p>
            <a:pPr algn="l" rtl="0"/>
            <a:r>
              <a:rPr lang="en-US" altLang="en-US" sz="2400" dirty="0">
                <a:effectLst/>
              </a:rPr>
              <a:t>Though modest responses to therapy can be detected, the potential harm outweighs benefit for most patients.</a:t>
            </a:r>
          </a:p>
          <a:p>
            <a:pPr algn="l" rtl="0"/>
            <a:r>
              <a:rPr lang="en-US" altLang="en-US" sz="2400" dirty="0"/>
              <a:t>Surgery may be considered for growing nodules that are benign after repeat FNA if they are large (&gt;4 cm), causing compressive or structural symptoms, or based upon clinical concern.</a:t>
            </a:r>
          </a:p>
        </p:txBody>
      </p:sp>
      <p:sp>
        <p:nvSpPr>
          <p:cNvPr id="2" name="Slide Number Placeholder 4">
            <a:extLst>
              <a:ext uri="{FF2B5EF4-FFF2-40B4-BE49-F238E27FC236}">
                <a16:creationId xmlns:a16="http://schemas.microsoft.com/office/drawing/2014/main" id="{4C29BA55-F48D-91DC-3AF3-5ED981018DAF}"/>
              </a:ext>
            </a:extLst>
          </p:cNvPr>
          <p:cNvSpPr>
            <a:spLocks noGrp="1"/>
          </p:cNvSpPr>
          <p:nvPr>
            <p:ph type="sldNum" sz="quarter" idx="12"/>
          </p:nvPr>
        </p:nvSpPr>
        <p:spPr/>
        <p:txBody>
          <a:bodyPr/>
          <a:lstStyle/>
          <a:p>
            <a:fld id="{8405E7BC-8B77-499C-815E-FF23369F3363}" type="slidenum">
              <a:rPr lang="ar-SA" altLang="en-US"/>
              <a:pPr/>
              <a:t>43</a:t>
            </a:fld>
            <a:endParaRPr lang="en-US"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E536A-22D2-3CB0-7716-60507B0B778F}"/>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39D8ECA-4114-57F8-9525-2F01BF2993CC}"/>
              </a:ext>
            </a:extLst>
          </p:cNvPr>
          <p:cNvPicPr>
            <a:picLocks noGrp="1" noChangeAspect="1"/>
          </p:cNvPicPr>
          <p:nvPr>
            <p:ph idx="1"/>
          </p:nvPr>
        </p:nvPicPr>
        <p:blipFill>
          <a:blip r:embed="rId2"/>
          <a:stretch>
            <a:fillRect/>
          </a:stretch>
        </p:blipFill>
        <p:spPr>
          <a:xfrm>
            <a:off x="533400" y="294894"/>
            <a:ext cx="8253760" cy="6268212"/>
          </a:xfrm>
          <a:prstGeom prst="rect">
            <a:avLst/>
          </a:prstGeom>
        </p:spPr>
      </p:pic>
      <p:sp>
        <p:nvSpPr>
          <p:cNvPr id="4" name="Slide Number Placeholder 3">
            <a:extLst>
              <a:ext uri="{FF2B5EF4-FFF2-40B4-BE49-F238E27FC236}">
                <a16:creationId xmlns:a16="http://schemas.microsoft.com/office/drawing/2014/main" id="{F2FDADF5-73F1-90F3-6FBD-32CF5F2893FF}"/>
              </a:ext>
            </a:extLst>
          </p:cNvPr>
          <p:cNvSpPr>
            <a:spLocks noGrp="1"/>
          </p:cNvSpPr>
          <p:nvPr>
            <p:ph type="sldNum" sz="quarter" idx="12"/>
          </p:nvPr>
        </p:nvSpPr>
        <p:spPr/>
        <p:txBody>
          <a:bodyPr/>
          <a:lstStyle/>
          <a:p>
            <a:fld id="{278AE320-F3A5-466A-B82A-79E682FFFA0A}" type="slidenum">
              <a:rPr lang="ar-SA" altLang="en-US" smtClean="0"/>
              <a:pPr/>
              <a:t>44</a:t>
            </a:fld>
            <a:endParaRPr lang="en-US" altLang="en-US"/>
          </a:p>
        </p:txBody>
      </p:sp>
    </p:spTree>
    <p:extLst>
      <p:ext uri="{BB962C8B-B14F-4D97-AF65-F5344CB8AC3E}">
        <p14:creationId xmlns:p14="http://schemas.microsoft.com/office/powerpoint/2010/main" val="34036597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a:extLst>
              <a:ext uri="{FF2B5EF4-FFF2-40B4-BE49-F238E27FC236}">
                <a16:creationId xmlns:a16="http://schemas.microsoft.com/office/drawing/2014/main" id="{78F11BF9-D7E2-55EA-4365-5573A1158FDB}"/>
              </a:ext>
            </a:extLst>
          </p:cNvPr>
          <p:cNvSpPr>
            <a:spLocks noGrp="1" noRot="1" noChangeArrowheads="1"/>
          </p:cNvSpPr>
          <p:nvPr>
            <p:ph type="title"/>
          </p:nvPr>
        </p:nvSpPr>
        <p:spPr/>
        <p:txBody>
          <a:bodyPr/>
          <a:lstStyle/>
          <a:p>
            <a:endParaRPr lang="en-US" altLang="en-US"/>
          </a:p>
        </p:txBody>
      </p:sp>
      <p:sp>
        <p:nvSpPr>
          <p:cNvPr id="299011" name="Rectangle 3">
            <a:extLst>
              <a:ext uri="{FF2B5EF4-FFF2-40B4-BE49-F238E27FC236}">
                <a16:creationId xmlns:a16="http://schemas.microsoft.com/office/drawing/2014/main" id="{3AABE028-A2DD-64B8-EDA5-71D8DEEC0756}"/>
              </a:ext>
            </a:extLst>
          </p:cNvPr>
          <p:cNvSpPr>
            <a:spLocks noGrp="1" noChangeArrowheads="1"/>
          </p:cNvSpPr>
          <p:nvPr>
            <p:ph idx="1"/>
          </p:nvPr>
        </p:nvSpPr>
        <p:spPr/>
        <p:txBody>
          <a:bodyPr/>
          <a:lstStyle/>
          <a:p>
            <a:pPr algn="l" rtl="0"/>
            <a:r>
              <a:rPr lang="en-US" altLang="en-US" sz="4400" i="1">
                <a:solidFill>
                  <a:srgbClr val="FF6600"/>
                </a:solidFill>
                <a:effectLst/>
              </a:rPr>
              <a:t>How should thyroid nodules in children and pregnant women be managed?</a:t>
            </a:r>
            <a:endParaRPr lang="en-US" altLang="en-US" sz="4400">
              <a:solidFill>
                <a:srgbClr val="FF6600"/>
              </a:solidFill>
              <a:effectLst/>
            </a:endParaRPr>
          </a:p>
          <a:p>
            <a:pPr algn="l" rtl="0"/>
            <a:endParaRPr lang="en-US" altLang="en-US" sz="4400">
              <a:solidFill>
                <a:srgbClr val="FF6600"/>
              </a:solidFill>
            </a:endParaRPr>
          </a:p>
        </p:txBody>
      </p:sp>
      <p:sp>
        <p:nvSpPr>
          <p:cNvPr id="2" name="Slide Number Placeholder 4">
            <a:extLst>
              <a:ext uri="{FF2B5EF4-FFF2-40B4-BE49-F238E27FC236}">
                <a16:creationId xmlns:a16="http://schemas.microsoft.com/office/drawing/2014/main" id="{B16B614E-87D4-C030-0167-BB18D4EAB2B6}"/>
              </a:ext>
            </a:extLst>
          </p:cNvPr>
          <p:cNvSpPr>
            <a:spLocks noGrp="1"/>
          </p:cNvSpPr>
          <p:nvPr>
            <p:ph type="sldNum" sz="quarter" idx="12"/>
          </p:nvPr>
        </p:nvSpPr>
        <p:spPr/>
        <p:txBody>
          <a:bodyPr/>
          <a:lstStyle/>
          <a:p>
            <a:fld id="{D7609AB1-47F3-41A5-8C7B-3A653C727AE1}" type="slidenum">
              <a:rPr lang="ar-SA" altLang="en-US"/>
              <a:pPr/>
              <a:t>45</a:t>
            </a:fld>
            <a:endParaRPr lang="en-US"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a:extLst>
              <a:ext uri="{FF2B5EF4-FFF2-40B4-BE49-F238E27FC236}">
                <a16:creationId xmlns:a16="http://schemas.microsoft.com/office/drawing/2014/main" id="{EF683405-3F37-A049-370D-46C1804CCBAD}"/>
              </a:ext>
            </a:extLst>
          </p:cNvPr>
          <p:cNvSpPr>
            <a:spLocks noGrp="1" noRot="1" noChangeArrowheads="1"/>
          </p:cNvSpPr>
          <p:nvPr>
            <p:ph type="title"/>
          </p:nvPr>
        </p:nvSpPr>
        <p:spPr/>
        <p:txBody>
          <a:bodyPr/>
          <a:lstStyle/>
          <a:p>
            <a:r>
              <a:rPr lang="en-US" altLang="en-US">
                <a:effectLst/>
              </a:rPr>
              <a:t>Thyroid nodules in children</a:t>
            </a:r>
          </a:p>
        </p:txBody>
      </p:sp>
      <p:sp>
        <p:nvSpPr>
          <p:cNvPr id="307203" name="Rectangle 3">
            <a:extLst>
              <a:ext uri="{FF2B5EF4-FFF2-40B4-BE49-F238E27FC236}">
                <a16:creationId xmlns:a16="http://schemas.microsoft.com/office/drawing/2014/main" id="{50CBE5D6-0F31-60CD-1B96-B67DFF42A26D}"/>
              </a:ext>
            </a:extLst>
          </p:cNvPr>
          <p:cNvSpPr>
            <a:spLocks noGrp="1" noChangeArrowheads="1"/>
          </p:cNvSpPr>
          <p:nvPr>
            <p:ph idx="1"/>
          </p:nvPr>
        </p:nvSpPr>
        <p:spPr/>
        <p:txBody>
          <a:bodyPr/>
          <a:lstStyle/>
          <a:p>
            <a:pPr algn="l" rtl="0"/>
            <a:r>
              <a:rPr lang="en-US" altLang="en-US">
                <a:effectLst/>
              </a:rPr>
              <a:t>Thyroid nodules occur less frequently in children than in adults. </a:t>
            </a:r>
          </a:p>
          <a:p>
            <a:pPr algn="l" rtl="0"/>
            <a:r>
              <a:rPr lang="en-US" altLang="en-US">
                <a:effectLst/>
              </a:rPr>
              <a:t>In one study in which approximately 5000 children aged 11 to 18 were assessed annually in the southwestern United States, palpable thyroid nodules occurred in approximately 20 per 1000 children, with an annual incidence of 7 new cases per 1000 children.</a:t>
            </a:r>
            <a:endParaRPr lang="en-US" altLang="en-US"/>
          </a:p>
        </p:txBody>
      </p:sp>
      <p:sp>
        <p:nvSpPr>
          <p:cNvPr id="2" name="Slide Number Placeholder 4">
            <a:extLst>
              <a:ext uri="{FF2B5EF4-FFF2-40B4-BE49-F238E27FC236}">
                <a16:creationId xmlns:a16="http://schemas.microsoft.com/office/drawing/2014/main" id="{4FF9EADC-256C-76E3-FF31-AE123DC97430}"/>
              </a:ext>
            </a:extLst>
          </p:cNvPr>
          <p:cNvSpPr>
            <a:spLocks noGrp="1"/>
          </p:cNvSpPr>
          <p:nvPr>
            <p:ph type="sldNum" sz="quarter" idx="12"/>
          </p:nvPr>
        </p:nvSpPr>
        <p:spPr/>
        <p:txBody>
          <a:bodyPr/>
          <a:lstStyle/>
          <a:p>
            <a:fld id="{8979676A-6076-438D-8DF5-AEB9ED817AFF}" type="slidenum">
              <a:rPr lang="ar-SA" altLang="en-US"/>
              <a:pPr/>
              <a:t>46</a:t>
            </a:fld>
            <a:endParaRPr lang="en-US"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a:extLst>
              <a:ext uri="{FF2B5EF4-FFF2-40B4-BE49-F238E27FC236}">
                <a16:creationId xmlns:a16="http://schemas.microsoft.com/office/drawing/2014/main" id="{B93F46D8-5F7B-A523-D113-96BD3B17F8CD}"/>
              </a:ext>
            </a:extLst>
          </p:cNvPr>
          <p:cNvSpPr>
            <a:spLocks noGrp="1" noRot="1" noChangeArrowheads="1"/>
          </p:cNvSpPr>
          <p:nvPr>
            <p:ph type="title"/>
          </p:nvPr>
        </p:nvSpPr>
        <p:spPr/>
        <p:txBody>
          <a:bodyPr/>
          <a:lstStyle/>
          <a:p>
            <a:endParaRPr lang="en-US" altLang="en-US"/>
          </a:p>
        </p:txBody>
      </p:sp>
      <p:sp>
        <p:nvSpPr>
          <p:cNvPr id="309251" name="Rectangle 3">
            <a:extLst>
              <a:ext uri="{FF2B5EF4-FFF2-40B4-BE49-F238E27FC236}">
                <a16:creationId xmlns:a16="http://schemas.microsoft.com/office/drawing/2014/main" id="{DA5DDDB6-6D3A-CF70-E741-CD667A62F72A}"/>
              </a:ext>
            </a:extLst>
          </p:cNvPr>
          <p:cNvSpPr>
            <a:spLocks noGrp="1" noChangeArrowheads="1"/>
          </p:cNvSpPr>
          <p:nvPr>
            <p:ph idx="1"/>
          </p:nvPr>
        </p:nvSpPr>
        <p:spPr/>
        <p:txBody>
          <a:bodyPr/>
          <a:lstStyle/>
          <a:p>
            <a:pPr algn="l" rtl="0"/>
            <a:r>
              <a:rPr lang="en-US" altLang="en-US">
                <a:effectLst/>
              </a:rPr>
              <a:t>Some studies have shown the frequency of malignancy to be higher in children than adults, in the 15%</a:t>
            </a:r>
            <a:r>
              <a:rPr lang="en-US" altLang="en-US">
                <a:effectLst/>
                <a:latin typeface="Arial" panose="020B0604020202020204" pitchFamily="34" charset="0"/>
              </a:rPr>
              <a:t>–</a:t>
            </a:r>
            <a:r>
              <a:rPr lang="en-US" altLang="en-US">
                <a:effectLst/>
              </a:rPr>
              <a:t>20% range whereas other data have suggested that the frequency of thyroid cancer in childhood thyroid nodules is similar to that of adults. </a:t>
            </a:r>
          </a:p>
          <a:p>
            <a:pPr algn="l" rtl="0"/>
            <a:r>
              <a:rPr lang="en-US" altLang="en-US">
                <a:effectLst/>
              </a:rPr>
              <a:t>FNA biopsy is sensitive and specific in the diagnosis of childhood thyroid nodules.</a:t>
            </a:r>
            <a:endParaRPr lang="en-US" altLang="en-US"/>
          </a:p>
        </p:txBody>
      </p:sp>
      <p:sp>
        <p:nvSpPr>
          <p:cNvPr id="2" name="Slide Number Placeholder 4">
            <a:extLst>
              <a:ext uri="{FF2B5EF4-FFF2-40B4-BE49-F238E27FC236}">
                <a16:creationId xmlns:a16="http://schemas.microsoft.com/office/drawing/2014/main" id="{40773890-E8D1-557C-6550-9AAECCEFC13D}"/>
              </a:ext>
            </a:extLst>
          </p:cNvPr>
          <p:cNvSpPr>
            <a:spLocks noGrp="1"/>
          </p:cNvSpPr>
          <p:nvPr>
            <p:ph type="sldNum" sz="quarter" idx="12"/>
          </p:nvPr>
        </p:nvSpPr>
        <p:spPr/>
        <p:txBody>
          <a:bodyPr/>
          <a:lstStyle/>
          <a:p>
            <a:fld id="{E3B13C64-E162-4297-B810-19ECA38A5B44}" type="slidenum">
              <a:rPr lang="ar-SA" altLang="en-US"/>
              <a:pPr/>
              <a:t>47</a:t>
            </a:fld>
            <a:endParaRPr lang="en-US"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a:extLst>
              <a:ext uri="{FF2B5EF4-FFF2-40B4-BE49-F238E27FC236}">
                <a16:creationId xmlns:a16="http://schemas.microsoft.com/office/drawing/2014/main" id="{0084842C-DBCE-E1B0-42FF-0E75B8C87225}"/>
              </a:ext>
            </a:extLst>
          </p:cNvPr>
          <p:cNvSpPr>
            <a:spLocks noGrp="1" noRot="1" noChangeArrowheads="1"/>
          </p:cNvSpPr>
          <p:nvPr>
            <p:ph type="title"/>
          </p:nvPr>
        </p:nvSpPr>
        <p:spPr/>
        <p:txBody>
          <a:bodyPr/>
          <a:lstStyle/>
          <a:p>
            <a:endParaRPr lang="en-US" altLang="en-US" dirty="0">
              <a:effectLst/>
            </a:endParaRPr>
          </a:p>
        </p:txBody>
      </p:sp>
      <p:sp>
        <p:nvSpPr>
          <p:cNvPr id="311299" name="Rectangle 3">
            <a:extLst>
              <a:ext uri="{FF2B5EF4-FFF2-40B4-BE49-F238E27FC236}">
                <a16:creationId xmlns:a16="http://schemas.microsoft.com/office/drawing/2014/main" id="{3F9FB781-0D27-B4B1-3DFC-AD2BC66DCE4D}"/>
              </a:ext>
            </a:extLst>
          </p:cNvPr>
          <p:cNvSpPr>
            <a:spLocks noGrp="1" noChangeArrowheads="1"/>
          </p:cNvSpPr>
          <p:nvPr>
            <p:ph idx="1"/>
          </p:nvPr>
        </p:nvSpPr>
        <p:spPr/>
        <p:txBody>
          <a:bodyPr/>
          <a:lstStyle/>
          <a:p>
            <a:pPr algn="l" rtl="0"/>
            <a:r>
              <a:rPr lang="en-US" altLang="en-US" dirty="0">
                <a:solidFill>
                  <a:srgbClr val="C00000"/>
                </a:solidFill>
                <a:effectLst/>
              </a:rPr>
              <a:t>The diagnostic and therapeutic approach to one or more thyroid nodules in a child should be the same as it would be in an adult (clinical evaluation, serum TSH, ultrasound, FNA).</a:t>
            </a:r>
          </a:p>
          <a:p>
            <a:pPr lvl="1" algn="l" rtl="0"/>
            <a:r>
              <a:rPr lang="en-US" altLang="en-US" dirty="0">
                <a:solidFill>
                  <a:srgbClr val="66FFFF"/>
                </a:solidFill>
                <a:effectLst/>
              </a:rPr>
              <a:t>Recommendation A</a:t>
            </a:r>
          </a:p>
          <a:p>
            <a:pPr algn="l" rtl="0"/>
            <a:endParaRPr lang="en-US" altLang="en-US" dirty="0"/>
          </a:p>
        </p:txBody>
      </p:sp>
      <p:sp>
        <p:nvSpPr>
          <p:cNvPr id="2" name="Slide Number Placeholder 4">
            <a:extLst>
              <a:ext uri="{FF2B5EF4-FFF2-40B4-BE49-F238E27FC236}">
                <a16:creationId xmlns:a16="http://schemas.microsoft.com/office/drawing/2014/main" id="{C16DE3CC-51C7-509B-D9D1-235C00869360}"/>
              </a:ext>
            </a:extLst>
          </p:cNvPr>
          <p:cNvSpPr>
            <a:spLocks noGrp="1"/>
          </p:cNvSpPr>
          <p:nvPr>
            <p:ph type="sldNum" sz="quarter" idx="12"/>
          </p:nvPr>
        </p:nvSpPr>
        <p:spPr/>
        <p:txBody>
          <a:bodyPr/>
          <a:lstStyle/>
          <a:p>
            <a:fld id="{E768D97B-C3F1-4B24-A8C6-A508E7988CE9}" type="slidenum">
              <a:rPr lang="ar-SA" altLang="en-US"/>
              <a:pPr/>
              <a:t>48</a:t>
            </a:fld>
            <a:endParaRPr lang="en-US"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a:extLst>
              <a:ext uri="{FF2B5EF4-FFF2-40B4-BE49-F238E27FC236}">
                <a16:creationId xmlns:a16="http://schemas.microsoft.com/office/drawing/2014/main" id="{3DCAE796-129D-1024-71EB-D7585A97F0AF}"/>
              </a:ext>
            </a:extLst>
          </p:cNvPr>
          <p:cNvSpPr>
            <a:spLocks noGrp="1" noRot="1" noChangeArrowheads="1"/>
          </p:cNvSpPr>
          <p:nvPr>
            <p:ph type="title"/>
          </p:nvPr>
        </p:nvSpPr>
        <p:spPr/>
        <p:txBody>
          <a:bodyPr/>
          <a:lstStyle/>
          <a:p>
            <a:r>
              <a:rPr lang="en-US" altLang="en-US" sz="4000">
                <a:effectLst/>
              </a:rPr>
              <a:t>Thyroid nodules in pregnant women</a:t>
            </a:r>
          </a:p>
        </p:txBody>
      </p:sp>
      <p:sp>
        <p:nvSpPr>
          <p:cNvPr id="313347" name="Rectangle 3">
            <a:extLst>
              <a:ext uri="{FF2B5EF4-FFF2-40B4-BE49-F238E27FC236}">
                <a16:creationId xmlns:a16="http://schemas.microsoft.com/office/drawing/2014/main" id="{B6FFC38D-9F0B-1C2C-9E46-17EDF7B18513}"/>
              </a:ext>
            </a:extLst>
          </p:cNvPr>
          <p:cNvSpPr>
            <a:spLocks noGrp="1" noChangeArrowheads="1"/>
          </p:cNvSpPr>
          <p:nvPr>
            <p:ph idx="1"/>
          </p:nvPr>
        </p:nvSpPr>
        <p:spPr/>
        <p:txBody>
          <a:bodyPr/>
          <a:lstStyle/>
          <a:p>
            <a:pPr algn="l" rtl="0"/>
            <a:r>
              <a:rPr lang="en-US" altLang="en-US">
                <a:effectLst/>
              </a:rPr>
              <a:t>It is uncertain if thyroid nodules discovered in pregnant women are more likely to be malignant than those found in nonpregnant women, because there are no population-based studies on this question. </a:t>
            </a:r>
          </a:p>
          <a:p>
            <a:pPr algn="l" rtl="0"/>
            <a:r>
              <a:rPr lang="en-US" altLang="en-US">
                <a:effectLst/>
              </a:rPr>
              <a:t>The evaluation is the same as for a nonpregnant patient, with the exception that a radionuclide scan is contraindicated.</a:t>
            </a:r>
          </a:p>
          <a:p>
            <a:pPr algn="l" rtl="0"/>
            <a:endParaRPr lang="en-US" altLang="en-US"/>
          </a:p>
        </p:txBody>
      </p:sp>
      <p:sp>
        <p:nvSpPr>
          <p:cNvPr id="2" name="Slide Number Placeholder 4">
            <a:extLst>
              <a:ext uri="{FF2B5EF4-FFF2-40B4-BE49-F238E27FC236}">
                <a16:creationId xmlns:a16="http://schemas.microsoft.com/office/drawing/2014/main" id="{E1875576-9FD5-545E-22B9-B22456DCD136}"/>
              </a:ext>
            </a:extLst>
          </p:cNvPr>
          <p:cNvSpPr>
            <a:spLocks noGrp="1"/>
          </p:cNvSpPr>
          <p:nvPr>
            <p:ph type="sldNum" sz="quarter" idx="12"/>
          </p:nvPr>
        </p:nvSpPr>
        <p:spPr/>
        <p:txBody>
          <a:bodyPr/>
          <a:lstStyle/>
          <a:p>
            <a:fld id="{EDD99801-90D9-4187-AD40-0EFA433DD8C0}" type="slidenum">
              <a:rPr lang="ar-SA" altLang="en-US"/>
              <a:pPr/>
              <a:t>49</a:t>
            </a:fld>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a:extLst>
              <a:ext uri="{FF2B5EF4-FFF2-40B4-BE49-F238E27FC236}">
                <a16:creationId xmlns:a16="http://schemas.microsoft.com/office/drawing/2014/main" id="{92E957DB-D0C1-36FA-73F6-869C91ECABB9}"/>
              </a:ext>
            </a:extLst>
          </p:cNvPr>
          <p:cNvSpPr>
            <a:spLocks noGrp="1" noRot="1" noChangeArrowheads="1"/>
          </p:cNvSpPr>
          <p:nvPr>
            <p:ph type="title"/>
          </p:nvPr>
        </p:nvSpPr>
        <p:spPr/>
        <p:txBody>
          <a:bodyPr/>
          <a:lstStyle/>
          <a:p>
            <a:endParaRPr lang="en-US" altLang="en-US"/>
          </a:p>
        </p:txBody>
      </p:sp>
      <p:sp>
        <p:nvSpPr>
          <p:cNvPr id="340995" name="Rectangle 3">
            <a:extLst>
              <a:ext uri="{FF2B5EF4-FFF2-40B4-BE49-F238E27FC236}">
                <a16:creationId xmlns:a16="http://schemas.microsoft.com/office/drawing/2014/main" id="{991ED0BF-ADEC-661E-30AE-745D0AD3F2B3}"/>
              </a:ext>
            </a:extLst>
          </p:cNvPr>
          <p:cNvSpPr>
            <a:spLocks noGrp="1" noChangeArrowheads="1"/>
          </p:cNvSpPr>
          <p:nvPr>
            <p:ph idx="1"/>
          </p:nvPr>
        </p:nvSpPr>
        <p:spPr/>
        <p:txBody>
          <a:bodyPr/>
          <a:lstStyle/>
          <a:p>
            <a:pPr algn="l" rtl="0"/>
            <a:r>
              <a:rPr lang="en-US" altLang="en-US">
                <a:effectLst/>
              </a:rPr>
              <a:t>Differentiated thyroid cancer, which includes papillary and follicular cancer, comprises the vast majority (90%) of all thyroid cancers (6). </a:t>
            </a:r>
          </a:p>
          <a:p>
            <a:pPr algn="l" rtl="0"/>
            <a:r>
              <a:rPr lang="en-US" altLang="en-US">
                <a:effectLst/>
              </a:rPr>
              <a:t>In the United States, approximately 23,500 cases of differentiated thyroid cancer are diagnosed each year, and the yearly incidence may be increasing.</a:t>
            </a:r>
          </a:p>
          <a:p>
            <a:pPr algn="l" rtl="0"/>
            <a:endParaRPr lang="en-US" altLang="en-US"/>
          </a:p>
        </p:txBody>
      </p:sp>
      <p:sp>
        <p:nvSpPr>
          <p:cNvPr id="2" name="Slide Number Placeholder 4">
            <a:extLst>
              <a:ext uri="{FF2B5EF4-FFF2-40B4-BE49-F238E27FC236}">
                <a16:creationId xmlns:a16="http://schemas.microsoft.com/office/drawing/2014/main" id="{8C1E7C5C-C144-66C9-9396-FC1B4214D653}"/>
              </a:ext>
            </a:extLst>
          </p:cNvPr>
          <p:cNvSpPr>
            <a:spLocks noGrp="1"/>
          </p:cNvSpPr>
          <p:nvPr>
            <p:ph type="sldNum" sz="quarter" idx="12"/>
          </p:nvPr>
        </p:nvSpPr>
        <p:spPr/>
        <p:txBody>
          <a:bodyPr/>
          <a:lstStyle/>
          <a:p>
            <a:fld id="{A1089ABC-3DB3-480D-A565-12F055CFA0BF}" type="slidenum">
              <a:rPr lang="ar-SA" altLang="en-US"/>
              <a:pPr/>
              <a:t>5</a:t>
            </a:fld>
            <a:endParaRPr lang="en-US"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a:extLst>
              <a:ext uri="{FF2B5EF4-FFF2-40B4-BE49-F238E27FC236}">
                <a16:creationId xmlns:a16="http://schemas.microsoft.com/office/drawing/2014/main" id="{2B7B2145-632E-D301-0312-A661EF168D3F}"/>
              </a:ext>
            </a:extLst>
          </p:cNvPr>
          <p:cNvSpPr>
            <a:spLocks noGrp="1" noRot="1" noChangeArrowheads="1"/>
          </p:cNvSpPr>
          <p:nvPr>
            <p:ph type="title"/>
          </p:nvPr>
        </p:nvSpPr>
        <p:spPr/>
        <p:txBody>
          <a:bodyPr/>
          <a:lstStyle/>
          <a:p>
            <a:endParaRPr lang="en-US" altLang="en-US" dirty="0">
              <a:effectLst/>
            </a:endParaRPr>
          </a:p>
        </p:txBody>
      </p:sp>
      <p:sp>
        <p:nvSpPr>
          <p:cNvPr id="315395" name="Rectangle 3">
            <a:extLst>
              <a:ext uri="{FF2B5EF4-FFF2-40B4-BE49-F238E27FC236}">
                <a16:creationId xmlns:a16="http://schemas.microsoft.com/office/drawing/2014/main" id="{01A5256C-692E-1A69-2AA1-73FB21FB5AC6}"/>
              </a:ext>
            </a:extLst>
          </p:cNvPr>
          <p:cNvSpPr>
            <a:spLocks noGrp="1" noChangeArrowheads="1"/>
          </p:cNvSpPr>
          <p:nvPr>
            <p:ph idx="1"/>
          </p:nvPr>
        </p:nvSpPr>
        <p:spPr/>
        <p:txBody>
          <a:bodyPr/>
          <a:lstStyle/>
          <a:p>
            <a:pPr algn="l" rtl="0">
              <a:lnSpc>
                <a:spcPct val="90000"/>
              </a:lnSpc>
            </a:pPr>
            <a:r>
              <a:rPr lang="en-US" altLang="en-US" dirty="0">
                <a:solidFill>
                  <a:srgbClr val="C00000"/>
                </a:solidFill>
                <a:effectLst/>
              </a:rPr>
              <a:t>For euthyroid and hypothyroid pregnant women with thyroid nodules, FNA should be performed. </a:t>
            </a:r>
          </a:p>
          <a:p>
            <a:pPr algn="l" rtl="0">
              <a:lnSpc>
                <a:spcPct val="90000"/>
              </a:lnSpc>
            </a:pPr>
            <a:r>
              <a:rPr lang="en-US" altLang="en-US" dirty="0">
                <a:solidFill>
                  <a:srgbClr val="C00000"/>
                </a:solidFill>
                <a:effectLst/>
              </a:rPr>
              <a:t>For women with suppressed serum TSH levels that persist after the first trimester, FNA may be deferred until after pregnancy and lactation when a radionuclide scan can be performed to evaluate nodule function</a:t>
            </a:r>
            <a:r>
              <a:rPr lang="en-US" altLang="en-US" dirty="0">
                <a:solidFill>
                  <a:srgbClr val="C00000"/>
                </a:solidFill>
              </a:rPr>
              <a:t>.</a:t>
            </a:r>
            <a:endParaRPr lang="en-US" altLang="en-US" dirty="0">
              <a:solidFill>
                <a:srgbClr val="C00000"/>
              </a:solidFill>
              <a:effectLst/>
            </a:endParaRPr>
          </a:p>
        </p:txBody>
      </p:sp>
      <p:sp>
        <p:nvSpPr>
          <p:cNvPr id="2" name="Slide Number Placeholder 4">
            <a:extLst>
              <a:ext uri="{FF2B5EF4-FFF2-40B4-BE49-F238E27FC236}">
                <a16:creationId xmlns:a16="http://schemas.microsoft.com/office/drawing/2014/main" id="{1425F0A9-1228-67EA-3815-08EE66F3B060}"/>
              </a:ext>
            </a:extLst>
          </p:cNvPr>
          <p:cNvSpPr>
            <a:spLocks noGrp="1"/>
          </p:cNvSpPr>
          <p:nvPr>
            <p:ph type="sldNum" sz="quarter" idx="12"/>
          </p:nvPr>
        </p:nvSpPr>
        <p:spPr/>
        <p:txBody>
          <a:bodyPr/>
          <a:lstStyle/>
          <a:p>
            <a:fld id="{3E2EA472-8082-42C3-8CAD-4FCA29A96E59}" type="slidenum">
              <a:rPr lang="ar-SA" altLang="en-US"/>
              <a:pPr/>
              <a:t>50</a:t>
            </a:fld>
            <a:endParaRPr lang="en-US"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a:extLst>
              <a:ext uri="{FF2B5EF4-FFF2-40B4-BE49-F238E27FC236}">
                <a16:creationId xmlns:a16="http://schemas.microsoft.com/office/drawing/2014/main" id="{8548D1CC-120D-9006-D2F3-56D122AFACB0}"/>
              </a:ext>
            </a:extLst>
          </p:cNvPr>
          <p:cNvSpPr>
            <a:spLocks noGrp="1" noRot="1" noChangeArrowheads="1"/>
          </p:cNvSpPr>
          <p:nvPr>
            <p:ph type="title"/>
          </p:nvPr>
        </p:nvSpPr>
        <p:spPr/>
        <p:txBody>
          <a:bodyPr/>
          <a:lstStyle/>
          <a:p>
            <a:endParaRPr lang="en-US" altLang="en-US"/>
          </a:p>
        </p:txBody>
      </p:sp>
      <p:sp>
        <p:nvSpPr>
          <p:cNvPr id="317443" name="Rectangle 3">
            <a:extLst>
              <a:ext uri="{FF2B5EF4-FFF2-40B4-BE49-F238E27FC236}">
                <a16:creationId xmlns:a16="http://schemas.microsoft.com/office/drawing/2014/main" id="{C1EE9BE1-7171-2A9A-D615-179DDD90FEBB}"/>
              </a:ext>
            </a:extLst>
          </p:cNvPr>
          <p:cNvSpPr>
            <a:spLocks noGrp="1" noChangeArrowheads="1"/>
          </p:cNvSpPr>
          <p:nvPr>
            <p:ph idx="1"/>
          </p:nvPr>
        </p:nvSpPr>
        <p:spPr/>
        <p:txBody>
          <a:bodyPr/>
          <a:lstStyle/>
          <a:p>
            <a:pPr algn="l" rtl="0"/>
            <a:r>
              <a:rPr lang="en-US" altLang="en-US">
                <a:effectLst/>
              </a:rPr>
              <a:t>If the FNA cytology is consistent with thyroid cancer, surgery is recommended. </a:t>
            </a:r>
          </a:p>
          <a:p>
            <a:pPr algn="l" rtl="0"/>
            <a:r>
              <a:rPr lang="en-US" altLang="en-US">
                <a:effectLst/>
              </a:rPr>
              <a:t>However, there is no consensus about whether surgery should be performed during pregnancy or after delivery. </a:t>
            </a:r>
          </a:p>
          <a:p>
            <a:pPr algn="l" rtl="0"/>
            <a:r>
              <a:rPr lang="en-US" altLang="en-US">
                <a:effectLst/>
              </a:rPr>
              <a:t>To minimize the risk of miscarriage, surgery during pregnancy should be done before 24 weeks</a:t>
            </a:r>
            <a:r>
              <a:rPr lang="en-US" altLang="en-US">
                <a:effectLst/>
                <a:latin typeface="Arial" panose="020B0604020202020204" pitchFamily="34" charset="0"/>
              </a:rPr>
              <a:t>’</a:t>
            </a:r>
            <a:r>
              <a:rPr lang="en-US" altLang="en-US">
                <a:effectLst/>
              </a:rPr>
              <a:t> gestation.</a:t>
            </a:r>
            <a:endParaRPr lang="en-US" altLang="en-US"/>
          </a:p>
        </p:txBody>
      </p:sp>
      <p:sp>
        <p:nvSpPr>
          <p:cNvPr id="2" name="Slide Number Placeholder 4">
            <a:extLst>
              <a:ext uri="{FF2B5EF4-FFF2-40B4-BE49-F238E27FC236}">
                <a16:creationId xmlns:a16="http://schemas.microsoft.com/office/drawing/2014/main" id="{89079696-A961-83B5-40F5-893D2FE48DED}"/>
              </a:ext>
            </a:extLst>
          </p:cNvPr>
          <p:cNvSpPr>
            <a:spLocks noGrp="1"/>
          </p:cNvSpPr>
          <p:nvPr>
            <p:ph type="sldNum" sz="quarter" idx="12"/>
          </p:nvPr>
        </p:nvSpPr>
        <p:spPr/>
        <p:txBody>
          <a:bodyPr/>
          <a:lstStyle/>
          <a:p>
            <a:fld id="{97480DDD-5247-4E54-A68C-5DAC329D5427}" type="slidenum">
              <a:rPr lang="ar-SA" altLang="en-US"/>
              <a:pPr/>
              <a:t>51</a:t>
            </a:fld>
            <a:endParaRPr lang="en-US"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a:extLst>
              <a:ext uri="{FF2B5EF4-FFF2-40B4-BE49-F238E27FC236}">
                <a16:creationId xmlns:a16="http://schemas.microsoft.com/office/drawing/2014/main" id="{C9753ADE-E29B-AB8C-4BCC-69A6D69EC2EC}"/>
              </a:ext>
            </a:extLst>
          </p:cNvPr>
          <p:cNvSpPr>
            <a:spLocks noGrp="1" noRot="1" noChangeArrowheads="1"/>
          </p:cNvSpPr>
          <p:nvPr>
            <p:ph type="title"/>
          </p:nvPr>
        </p:nvSpPr>
        <p:spPr/>
        <p:txBody>
          <a:bodyPr/>
          <a:lstStyle/>
          <a:p>
            <a:endParaRPr lang="en-US" altLang="en-US"/>
          </a:p>
        </p:txBody>
      </p:sp>
      <p:sp>
        <p:nvSpPr>
          <p:cNvPr id="319491" name="Rectangle 3">
            <a:extLst>
              <a:ext uri="{FF2B5EF4-FFF2-40B4-BE49-F238E27FC236}">
                <a16:creationId xmlns:a16="http://schemas.microsoft.com/office/drawing/2014/main" id="{E956019D-4295-EBC8-043F-EBE4F4EB1717}"/>
              </a:ext>
            </a:extLst>
          </p:cNvPr>
          <p:cNvSpPr>
            <a:spLocks noGrp="1" noChangeArrowheads="1"/>
          </p:cNvSpPr>
          <p:nvPr>
            <p:ph idx="1"/>
          </p:nvPr>
        </p:nvSpPr>
        <p:spPr/>
        <p:txBody>
          <a:bodyPr/>
          <a:lstStyle/>
          <a:p>
            <a:pPr algn="l" rtl="0">
              <a:lnSpc>
                <a:spcPct val="90000"/>
              </a:lnSpc>
            </a:pPr>
            <a:r>
              <a:rPr lang="en-US" altLang="en-US">
                <a:effectLst/>
              </a:rPr>
              <a:t>However, thyroid cancer discovered during pregnancy does not behave more aggressively than that diagnosed in a similar aged group of nonpregnant women.</a:t>
            </a:r>
          </a:p>
          <a:p>
            <a:pPr algn="l" rtl="0">
              <a:lnSpc>
                <a:spcPct val="90000"/>
              </a:lnSpc>
            </a:pPr>
            <a:r>
              <a:rPr lang="en-US" altLang="en-US">
                <a:effectLst/>
              </a:rPr>
              <a:t>A retrospective study of pregnant women with differentiated thyroid cancer found there to be no difference in either recurrence or survival rates between women operated on during or after their pregnancy.</a:t>
            </a:r>
            <a:endParaRPr lang="en-US" altLang="en-US"/>
          </a:p>
        </p:txBody>
      </p:sp>
      <p:sp>
        <p:nvSpPr>
          <p:cNvPr id="2" name="Slide Number Placeholder 4">
            <a:extLst>
              <a:ext uri="{FF2B5EF4-FFF2-40B4-BE49-F238E27FC236}">
                <a16:creationId xmlns:a16="http://schemas.microsoft.com/office/drawing/2014/main" id="{C67129F9-4DF4-7B15-527A-505A55E80169}"/>
              </a:ext>
            </a:extLst>
          </p:cNvPr>
          <p:cNvSpPr>
            <a:spLocks noGrp="1"/>
          </p:cNvSpPr>
          <p:nvPr>
            <p:ph type="sldNum" sz="quarter" idx="12"/>
          </p:nvPr>
        </p:nvSpPr>
        <p:spPr/>
        <p:txBody>
          <a:bodyPr/>
          <a:lstStyle/>
          <a:p>
            <a:fld id="{D40468A9-358E-4C32-85CD-977150250F81}" type="slidenum">
              <a:rPr lang="ar-SA" altLang="en-US"/>
              <a:pPr/>
              <a:t>52</a:t>
            </a:fld>
            <a:endParaRPr lang="en-US"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a:extLst>
              <a:ext uri="{FF2B5EF4-FFF2-40B4-BE49-F238E27FC236}">
                <a16:creationId xmlns:a16="http://schemas.microsoft.com/office/drawing/2014/main" id="{17FC5114-2114-6D0C-07EC-2E7104EA3D77}"/>
              </a:ext>
            </a:extLst>
          </p:cNvPr>
          <p:cNvSpPr>
            <a:spLocks noGrp="1" noRot="1" noChangeArrowheads="1"/>
          </p:cNvSpPr>
          <p:nvPr>
            <p:ph type="title"/>
          </p:nvPr>
        </p:nvSpPr>
        <p:spPr/>
        <p:txBody>
          <a:bodyPr/>
          <a:lstStyle/>
          <a:p>
            <a:endParaRPr lang="en-US" altLang="en-US"/>
          </a:p>
        </p:txBody>
      </p:sp>
      <p:sp>
        <p:nvSpPr>
          <p:cNvPr id="321539" name="Rectangle 3">
            <a:extLst>
              <a:ext uri="{FF2B5EF4-FFF2-40B4-BE49-F238E27FC236}">
                <a16:creationId xmlns:a16="http://schemas.microsoft.com/office/drawing/2014/main" id="{C712C6C2-70EB-4C5B-09D6-E7F977FDCFC9}"/>
              </a:ext>
            </a:extLst>
          </p:cNvPr>
          <p:cNvSpPr>
            <a:spLocks noGrp="1" noChangeArrowheads="1"/>
          </p:cNvSpPr>
          <p:nvPr>
            <p:ph idx="1"/>
          </p:nvPr>
        </p:nvSpPr>
        <p:spPr/>
        <p:txBody>
          <a:bodyPr/>
          <a:lstStyle/>
          <a:p>
            <a:pPr algn="l" rtl="0"/>
            <a:r>
              <a:rPr lang="en-US" altLang="en-US">
                <a:effectLst/>
              </a:rPr>
              <a:t>Furthermore, retrospective data suggest that treatment delays of less than 1 year from the time of thyroid cancer discovery do not adversely effect patient outcome.</a:t>
            </a:r>
          </a:p>
          <a:p>
            <a:pPr algn="l" rtl="0"/>
            <a:endParaRPr lang="en-US" altLang="en-US"/>
          </a:p>
        </p:txBody>
      </p:sp>
      <p:sp>
        <p:nvSpPr>
          <p:cNvPr id="2" name="Slide Number Placeholder 4">
            <a:extLst>
              <a:ext uri="{FF2B5EF4-FFF2-40B4-BE49-F238E27FC236}">
                <a16:creationId xmlns:a16="http://schemas.microsoft.com/office/drawing/2014/main" id="{9F593A9D-038C-15D6-4AA2-68736615F48B}"/>
              </a:ext>
            </a:extLst>
          </p:cNvPr>
          <p:cNvSpPr>
            <a:spLocks noGrp="1"/>
          </p:cNvSpPr>
          <p:nvPr>
            <p:ph type="sldNum" sz="quarter" idx="12"/>
          </p:nvPr>
        </p:nvSpPr>
        <p:spPr/>
        <p:txBody>
          <a:bodyPr/>
          <a:lstStyle/>
          <a:p>
            <a:fld id="{F3DD5F97-6BF7-46B6-9FD1-ADA5EA9D7E83}" type="slidenum">
              <a:rPr lang="ar-SA" altLang="en-US"/>
              <a:pPr/>
              <a:t>53</a:t>
            </a:fld>
            <a:endParaRPr lang="en-US"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a:extLst>
              <a:ext uri="{FF2B5EF4-FFF2-40B4-BE49-F238E27FC236}">
                <a16:creationId xmlns:a16="http://schemas.microsoft.com/office/drawing/2014/main" id="{EECAFCED-3148-CEBA-8BDC-4DDC2C72C640}"/>
              </a:ext>
            </a:extLst>
          </p:cNvPr>
          <p:cNvSpPr>
            <a:spLocks noGrp="1" noRot="1" noChangeArrowheads="1"/>
          </p:cNvSpPr>
          <p:nvPr>
            <p:ph type="title"/>
          </p:nvPr>
        </p:nvSpPr>
        <p:spPr/>
        <p:txBody>
          <a:bodyPr/>
          <a:lstStyle/>
          <a:p>
            <a:endParaRPr lang="en-US" altLang="en-US" dirty="0">
              <a:effectLst/>
            </a:endParaRPr>
          </a:p>
        </p:txBody>
      </p:sp>
      <p:sp>
        <p:nvSpPr>
          <p:cNvPr id="323587" name="Rectangle 3">
            <a:extLst>
              <a:ext uri="{FF2B5EF4-FFF2-40B4-BE49-F238E27FC236}">
                <a16:creationId xmlns:a16="http://schemas.microsoft.com/office/drawing/2014/main" id="{697885DB-4312-8B5A-A88C-4DBA1CD57C32}"/>
              </a:ext>
            </a:extLst>
          </p:cNvPr>
          <p:cNvSpPr>
            <a:spLocks noGrp="1" noChangeArrowheads="1"/>
          </p:cNvSpPr>
          <p:nvPr>
            <p:ph idx="1"/>
          </p:nvPr>
        </p:nvSpPr>
        <p:spPr/>
        <p:txBody>
          <a:bodyPr/>
          <a:lstStyle/>
          <a:p>
            <a:pPr algn="l" rtl="0"/>
            <a:r>
              <a:rPr lang="en-US" altLang="en-US" sz="2800" dirty="0">
                <a:solidFill>
                  <a:srgbClr val="C00000"/>
                </a:solidFill>
                <a:effectLst/>
              </a:rPr>
              <a:t>A nodule with malignant cytology discovered early in pregnancy should be monitored </a:t>
            </a:r>
            <a:r>
              <a:rPr lang="en-US" altLang="en-US" sz="2800" dirty="0" err="1">
                <a:solidFill>
                  <a:srgbClr val="C00000"/>
                </a:solidFill>
                <a:effectLst/>
              </a:rPr>
              <a:t>sonographically</a:t>
            </a:r>
            <a:r>
              <a:rPr lang="en-US" altLang="en-US" sz="2800" dirty="0">
                <a:solidFill>
                  <a:srgbClr val="C00000"/>
                </a:solidFill>
                <a:effectLst/>
              </a:rPr>
              <a:t> and if it grows substantially (as defined above) by 24 weeks</a:t>
            </a:r>
            <a:r>
              <a:rPr lang="en-US" altLang="en-US" sz="2800" dirty="0">
                <a:solidFill>
                  <a:srgbClr val="C00000"/>
                </a:solidFill>
                <a:effectLst/>
                <a:latin typeface="Arial" panose="020B0604020202020204" pitchFamily="34" charset="0"/>
              </a:rPr>
              <a:t>’</a:t>
            </a:r>
            <a:r>
              <a:rPr lang="en-US" altLang="en-US" sz="2800" dirty="0">
                <a:solidFill>
                  <a:srgbClr val="C00000"/>
                </a:solidFill>
                <a:effectLst/>
              </a:rPr>
              <a:t> gestation, surgery should be performed at that point. </a:t>
            </a:r>
          </a:p>
          <a:p>
            <a:pPr algn="l" rtl="0"/>
            <a:r>
              <a:rPr lang="en-US" altLang="en-US" sz="2800" dirty="0">
                <a:solidFill>
                  <a:srgbClr val="C00000"/>
                </a:solidFill>
                <a:effectLst/>
              </a:rPr>
              <a:t>However, if it remains stable by </a:t>
            </a:r>
            <a:r>
              <a:rPr lang="en-US" altLang="en-US" sz="2800" dirty="0" err="1">
                <a:solidFill>
                  <a:srgbClr val="C00000"/>
                </a:solidFill>
                <a:effectLst/>
              </a:rPr>
              <a:t>midgestation</a:t>
            </a:r>
            <a:r>
              <a:rPr lang="en-US" altLang="en-US" sz="2800" dirty="0">
                <a:solidFill>
                  <a:srgbClr val="C00000"/>
                </a:solidFill>
                <a:effectLst/>
              </a:rPr>
              <a:t> or if it is diagnosed in the second half of pregnancy, surgery may be performed after delivery.</a:t>
            </a:r>
          </a:p>
          <a:p>
            <a:pPr marL="0" indent="0" algn="l" rtl="0">
              <a:buNone/>
            </a:pPr>
            <a:endParaRPr lang="en-US" altLang="en-US" sz="2800" dirty="0">
              <a:solidFill>
                <a:srgbClr val="66FFFF"/>
              </a:solidFill>
            </a:endParaRPr>
          </a:p>
        </p:txBody>
      </p:sp>
      <p:sp>
        <p:nvSpPr>
          <p:cNvPr id="2" name="Slide Number Placeholder 4">
            <a:extLst>
              <a:ext uri="{FF2B5EF4-FFF2-40B4-BE49-F238E27FC236}">
                <a16:creationId xmlns:a16="http://schemas.microsoft.com/office/drawing/2014/main" id="{1736E379-5C15-CAD8-470B-637BEB3F688F}"/>
              </a:ext>
            </a:extLst>
          </p:cNvPr>
          <p:cNvSpPr>
            <a:spLocks noGrp="1"/>
          </p:cNvSpPr>
          <p:nvPr>
            <p:ph type="sldNum" sz="quarter" idx="12"/>
          </p:nvPr>
        </p:nvSpPr>
        <p:spPr/>
        <p:txBody>
          <a:bodyPr/>
          <a:lstStyle/>
          <a:p>
            <a:fld id="{B5DF670C-E9C6-4494-B4B6-A467C149DA08}" type="slidenum">
              <a:rPr lang="ar-SA" altLang="en-US"/>
              <a:pPr/>
              <a:t>54</a:t>
            </a:fld>
            <a:endParaRPr lang="en-US"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4" name="Rectangle 4">
            <a:extLst>
              <a:ext uri="{FF2B5EF4-FFF2-40B4-BE49-F238E27FC236}">
                <a16:creationId xmlns:a16="http://schemas.microsoft.com/office/drawing/2014/main" id="{E9CCDA07-D8E0-AAB6-394A-8FA3611B99FA}"/>
              </a:ext>
            </a:extLst>
          </p:cNvPr>
          <p:cNvSpPr>
            <a:spLocks noGrp="1" noChangeArrowheads="1"/>
          </p:cNvSpPr>
          <p:nvPr>
            <p:ph type="ctrTitle"/>
          </p:nvPr>
        </p:nvSpPr>
        <p:spPr/>
        <p:txBody>
          <a:bodyPr/>
          <a:lstStyle/>
          <a:p>
            <a:r>
              <a:rPr lang="en-US" altLang="en-US"/>
              <a:t>Thyroid cancer</a:t>
            </a:r>
          </a:p>
        </p:txBody>
      </p:sp>
      <p:sp>
        <p:nvSpPr>
          <p:cNvPr id="327685" name="Rectangle 5">
            <a:extLst>
              <a:ext uri="{FF2B5EF4-FFF2-40B4-BE49-F238E27FC236}">
                <a16:creationId xmlns:a16="http://schemas.microsoft.com/office/drawing/2014/main" id="{CE2E7C0B-EEC2-0F6F-429E-A21794FA2AA8}"/>
              </a:ext>
            </a:extLst>
          </p:cNvPr>
          <p:cNvSpPr>
            <a:spLocks noGrp="1" noChangeArrowheads="1"/>
          </p:cNvSpPr>
          <p:nvPr>
            <p:ph type="subTitle" idx="1"/>
          </p:nvPr>
        </p:nvSpPr>
        <p:spPr/>
        <p:txBody>
          <a:bodyPr/>
          <a:lstStyle/>
          <a:p>
            <a:endParaRPr lang="en-US" altLang="en-US"/>
          </a:p>
        </p:txBody>
      </p:sp>
      <p:sp>
        <p:nvSpPr>
          <p:cNvPr id="2" name="Rectangle 15">
            <a:extLst>
              <a:ext uri="{FF2B5EF4-FFF2-40B4-BE49-F238E27FC236}">
                <a16:creationId xmlns:a16="http://schemas.microsoft.com/office/drawing/2014/main" id="{0C18CD13-1626-2021-62C7-6BEB077EA19F}"/>
              </a:ext>
            </a:extLst>
          </p:cNvPr>
          <p:cNvSpPr>
            <a:spLocks noGrp="1" noChangeArrowheads="1"/>
          </p:cNvSpPr>
          <p:nvPr>
            <p:ph type="sldNum" sz="quarter" idx="12"/>
          </p:nvPr>
        </p:nvSpPr>
        <p:spPr/>
        <p:txBody>
          <a:bodyPr/>
          <a:lstStyle/>
          <a:p>
            <a:fld id="{89691147-D546-4D21-8305-5D4D502786EC}" type="slidenum">
              <a:rPr lang="ar-SA" altLang="en-US"/>
              <a:pPr/>
              <a:t>55</a:t>
            </a:fld>
            <a:endParaRPr lang="en-US"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4ACF2019-0C01-B38A-78A7-72C463C2284E}"/>
              </a:ext>
            </a:extLst>
          </p:cNvPr>
          <p:cNvSpPr>
            <a:spLocks noGrp="1" noChangeArrowheads="1"/>
          </p:cNvSpPr>
          <p:nvPr>
            <p:ph type="title"/>
          </p:nvPr>
        </p:nvSpPr>
        <p:spPr>
          <a:xfrm>
            <a:off x="2209800" y="609600"/>
            <a:ext cx="6553200" cy="868362"/>
          </a:xfrm>
          <a:solidFill>
            <a:schemeClr val="tx2"/>
          </a:solidFill>
        </p:spPr>
        <p:txBody>
          <a:bodyPr/>
          <a:lstStyle/>
          <a:p>
            <a:pPr eaLnBrk="1" hangingPunct="1"/>
            <a:r>
              <a:rPr lang="en-US" altLang="en-US" dirty="0">
                <a:solidFill>
                  <a:schemeClr val="bg1"/>
                </a:solidFill>
              </a:rPr>
              <a:t>Thyroid Neoplasms</a:t>
            </a:r>
          </a:p>
        </p:txBody>
      </p:sp>
      <p:sp>
        <p:nvSpPr>
          <p:cNvPr id="5123" name="Rectangle 3">
            <a:extLst>
              <a:ext uri="{FF2B5EF4-FFF2-40B4-BE49-F238E27FC236}">
                <a16:creationId xmlns:a16="http://schemas.microsoft.com/office/drawing/2014/main" id="{2CBC5B22-C66D-A8E9-040E-D338C8B88BF6}"/>
              </a:ext>
            </a:extLst>
          </p:cNvPr>
          <p:cNvSpPr>
            <a:spLocks noGrp="1" noChangeArrowheads="1"/>
          </p:cNvSpPr>
          <p:nvPr>
            <p:ph type="body" idx="1"/>
          </p:nvPr>
        </p:nvSpPr>
        <p:spPr/>
        <p:txBody>
          <a:bodyPr/>
          <a:lstStyle/>
          <a:p>
            <a:pPr marL="812800" indent="-812800" eaLnBrk="1" hangingPunct="1">
              <a:buFontTx/>
              <a:buNone/>
            </a:pPr>
            <a:r>
              <a:rPr lang="en-US" altLang="en-US" sz="3600"/>
              <a:t>Primary  Tumours</a:t>
            </a:r>
            <a:endParaRPr lang="en-US" altLang="en-US" sz="2800"/>
          </a:p>
          <a:p>
            <a:pPr marL="1524000" lvl="2" indent="-609600" eaLnBrk="1" hangingPunct="1"/>
            <a:r>
              <a:rPr lang="en-US" altLang="en-US" sz="3200"/>
              <a:t>Epithelial</a:t>
            </a:r>
          </a:p>
          <a:p>
            <a:pPr marL="1524000" lvl="2" indent="-609600" eaLnBrk="1" hangingPunct="1"/>
            <a:r>
              <a:rPr lang="en-US" altLang="en-US" sz="3200"/>
              <a:t>Malignant Lymphomas</a:t>
            </a:r>
          </a:p>
          <a:p>
            <a:pPr marL="1524000" lvl="2" indent="-609600" eaLnBrk="1" hangingPunct="1"/>
            <a:r>
              <a:rPr lang="en-US" altLang="en-US" sz="3200"/>
              <a:t>Mesenchymal tumours</a:t>
            </a:r>
          </a:p>
          <a:p>
            <a:pPr marL="1524000" lvl="2" indent="-609600" eaLnBrk="1" hangingPunct="1">
              <a:buFontTx/>
              <a:buNone/>
            </a:pPr>
            <a:endParaRPr lang="en-US" altLang="en-US" sz="2000"/>
          </a:p>
          <a:p>
            <a:pPr marL="812800" indent="-812800" eaLnBrk="1" hangingPunct="1">
              <a:buFontTx/>
              <a:buNone/>
            </a:pPr>
            <a:r>
              <a:rPr lang="en-US" altLang="en-US" sz="3600"/>
              <a:t>Metastatic Tumours</a:t>
            </a:r>
            <a:endParaRPr lang="en-US" altLang="en-US" sz="2800"/>
          </a:p>
          <a:p>
            <a:pPr marL="1524000" lvl="2" indent="-609600" eaLnBrk="1" hangingPunct="1"/>
            <a:endParaRPr lang="en-US" altLang="en-US" sz="2000"/>
          </a:p>
          <a:p>
            <a:pPr marL="1524000" lvl="2" indent="-609600" eaLnBrk="1" hangingPunct="1"/>
            <a:endParaRPr lang="en-US" altLang="en-US" sz="2000"/>
          </a:p>
          <a:p>
            <a:pPr marL="1524000" lvl="2" indent="-609600" eaLnBrk="1" hangingPunct="1"/>
            <a:endParaRPr lang="en-US" altLang="en-US" sz="200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3F19CFD-9C4C-422F-806B-F1B0567B4B89}" type="slidenum">
              <a:rPr kumimoji="0" lang="fa-IR" alt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33794" name="Rectangle 2"/>
          <p:cNvSpPr>
            <a:spLocks noGrp="1" noRot="1" noChangeArrowheads="1"/>
          </p:cNvSpPr>
          <p:nvPr>
            <p:ph type="title"/>
          </p:nvPr>
        </p:nvSpPr>
        <p:spPr>
          <a:xfrm>
            <a:off x="685800" y="228600"/>
            <a:ext cx="7772400" cy="1219200"/>
          </a:xfrm>
          <a:noFill/>
          <a:ln/>
        </p:spPr>
        <p:txBody>
          <a:bodyPr lIns="92075" tIns="46038" rIns="92075" bIns="46038" anchor="b"/>
          <a:lstStyle/>
          <a:p>
            <a:r>
              <a:rPr lang="en-US" altLang="en-US" sz="3600"/>
              <a:t>Classification of Malignant Thyroid Neoplasms</a:t>
            </a:r>
          </a:p>
        </p:txBody>
      </p:sp>
      <p:sp>
        <p:nvSpPr>
          <p:cNvPr id="33795" name="Rectangle 3"/>
          <p:cNvSpPr>
            <a:spLocks noGrp="1" noChangeArrowheads="1"/>
          </p:cNvSpPr>
          <p:nvPr>
            <p:ph type="body" sz="half" idx="1"/>
          </p:nvPr>
        </p:nvSpPr>
        <p:spPr>
          <a:xfrm>
            <a:off x="381000" y="1676400"/>
            <a:ext cx="4267200" cy="4876800"/>
          </a:xfrm>
          <a:noFill/>
          <a:ln/>
          <a:effectLst>
            <a:outerShdw dist="35921" dir="2700000" algn="ctr" rotWithShape="0">
              <a:schemeClr val="bg2"/>
            </a:outerShdw>
          </a:effectLst>
        </p:spPr>
        <p:txBody>
          <a:bodyPr lIns="92075" tIns="46038" rIns="92075" bIns="46038"/>
          <a:lstStyle/>
          <a:p>
            <a:pPr algn="l" rtl="0">
              <a:lnSpc>
                <a:spcPct val="40000"/>
              </a:lnSpc>
            </a:pPr>
            <a:r>
              <a:rPr lang="en-US" altLang="en-US" sz="2800">
                <a:solidFill>
                  <a:schemeClr val="hlink"/>
                </a:solidFill>
              </a:rPr>
              <a:t>Papillary carcinoma</a:t>
            </a:r>
          </a:p>
          <a:p>
            <a:pPr lvl="2" algn="l" rtl="0"/>
            <a:r>
              <a:rPr lang="en-US" altLang="en-US" sz="2000"/>
              <a:t>Follicular variant</a:t>
            </a:r>
          </a:p>
          <a:p>
            <a:pPr lvl="2" algn="l" rtl="0"/>
            <a:r>
              <a:rPr lang="en-US" altLang="en-US" sz="2000"/>
              <a:t>Tall cell</a:t>
            </a:r>
          </a:p>
          <a:p>
            <a:pPr lvl="2" algn="l" rtl="0"/>
            <a:r>
              <a:rPr lang="en-US" altLang="en-US" sz="2000"/>
              <a:t>Diffuse sclerosing</a:t>
            </a:r>
          </a:p>
          <a:p>
            <a:pPr lvl="2" algn="l" rtl="0"/>
            <a:r>
              <a:rPr lang="en-US" altLang="en-US" sz="2000"/>
              <a:t>Encapsulated</a:t>
            </a:r>
          </a:p>
          <a:p>
            <a:pPr algn="l" rtl="0">
              <a:lnSpc>
                <a:spcPct val="80000"/>
              </a:lnSpc>
            </a:pPr>
            <a:r>
              <a:rPr lang="en-US" altLang="en-US" sz="2800">
                <a:solidFill>
                  <a:schemeClr val="hlink"/>
                </a:solidFill>
              </a:rPr>
              <a:t>Follicular carcinoma</a:t>
            </a:r>
          </a:p>
          <a:p>
            <a:pPr lvl="2" algn="l" rtl="0"/>
            <a:r>
              <a:rPr lang="en-US" altLang="en-US" sz="2000"/>
              <a:t>Overtly invasive</a:t>
            </a:r>
          </a:p>
          <a:p>
            <a:pPr lvl="2" algn="l" rtl="0"/>
            <a:r>
              <a:rPr lang="en-US" altLang="en-US" sz="2000"/>
              <a:t>Minimally invasive</a:t>
            </a:r>
          </a:p>
          <a:p>
            <a:pPr algn="l" rtl="0">
              <a:lnSpc>
                <a:spcPct val="80000"/>
              </a:lnSpc>
            </a:pPr>
            <a:r>
              <a:rPr lang="en-US" altLang="en-US" sz="2800">
                <a:solidFill>
                  <a:schemeClr val="hlink"/>
                </a:solidFill>
              </a:rPr>
              <a:t>Hurthle cell carcinoma</a:t>
            </a:r>
          </a:p>
          <a:p>
            <a:pPr algn="l" rtl="0">
              <a:lnSpc>
                <a:spcPct val="80000"/>
              </a:lnSpc>
            </a:pPr>
            <a:r>
              <a:rPr lang="en-US" altLang="en-US" sz="2800">
                <a:solidFill>
                  <a:schemeClr val="hlink"/>
                </a:solidFill>
              </a:rPr>
              <a:t>Anaplastic carcinoma</a:t>
            </a:r>
          </a:p>
          <a:p>
            <a:pPr lvl="2" algn="l" rtl="0"/>
            <a:r>
              <a:rPr lang="en-US" altLang="en-US" sz="2000"/>
              <a:t>Giant cell</a:t>
            </a:r>
          </a:p>
          <a:p>
            <a:pPr lvl="2" algn="l" rtl="0"/>
            <a:r>
              <a:rPr lang="en-US" altLang="en-US" sz="2000"/>
              <a:t>Small cell</a:t>
            </a:r>
          </a:p>
          <a:p>
            <a:pPr algn="l" rtl="0"/>
            <a:endParaRPr lang="en-US" altLang="en-US" sz="2000"/>
          </a:p>
        </p:txBody>
      </p:sp>
      <p:sp>
        <p:nvSpPr>
          <p:cNvPr id="33796" name="Rectangle 4"/>
          <p:cNvSpPr>
            <a:spLocks noGrp="1" noChangeArrowheads="1"/>
          </p:cNvSpPr>
          <p:nvPr>
            <p:ph type="body" sz="half" idx="2"/>
          </p:nvPr>
        </p:nvSpPr>
        <p:spPr>
          <a:xfrm>
            <a:off x="4648200" y="1676400"/>
            <a:ext cx="4267200" cy="4876800"/>
          </a:xfrm>
          <a:noFill/>
          <a:ln/>
          <a:effectLst>
            <a:outerShdw dist="35921" dir="2700000" algn="ctr" rotWithShape="0">
              <a:schemeClr val="bg2"/>
            </a:outerShdw>
          </a:effectLst>
        </p:spPr>
        <p:txBody>
          <a:bodyPr lIns="92075" tIns="46038" rIns="92075" bIns="46038"/>
          <a:lstStyle/>
          <a:p>
            <a:pPr algn="l" rtl="0">
              <a:lnSpc>
                <a:spcPct val="40000"/>
              </a:lnSpc>
            </a:pPr>
            <a:r>
              <a:rPr lang="en-US" altLang="en-US" sz="2800">
                <a:solidFill>
                  <a:schemeClr val="hlink"/>
                </a:solidFill>
              </a:rPr>
              <a:t>Medullary Carcinoma</a:t>
            </a:r>
          </a:p>
          <a:p>
            <a:pPr algn="l" rtl="0">
              <a:lnSpc>
                <a:spcPct val="70000"/>
              </a:lnSpc>
            </a:pPr>
            <a:r>
              <a:rPr lang="en-US" altLang="en-US" sz="2800">
                <a:solidFill>
                  <a:schemeClr val="hlink"/>
                </a:solidFill>
              </a:rPr>
              <a:t>Miscellaneous</a:t>
            </a:r>
          </a:p>
          <a:p>
            <a:pPr lvl="2" algn="l" rtl="0"/>
            <a:r>
              <a:rPr lang="en-US" altLang="en-US" sz="2000"/>
              <a:t>Sarcoma</a:t>
            </a:r>
          </a:p>
          <a:p>
            <a:pPr lvl="2" algn="l" rtl="0"/>
            <a:r>
              <a:rPr lang="en-US" altLang="en-US" sz="2000"/>
              <a:t>Lymphoma</a:t>
            </a:r>
          </a:p>
          <a:p>
            <a:pPr lvl="2" algn="l" rtl="0"/>
            <a:r>
              <a:rPr lang="en-US" altLang="en-US" sz="2000"/>
              <a:t>Squamous cell carcinoma</a:t>
            </a:r>
          </a:p>
          <a:p>
            <a:pPr lvl="2" algn="l" rtl="0"/>
            <a:r>
              <a:rPr lang="en-US" altLang="en-US" sz="2000"/>
              <a:t>Mucoepidermoid carcinoma</a:t>
            </a:r>
          </a:p>
          <a:p>
            <a:pPr lvl="2" algn="l" rtl="0"/>
            <a:r>
              <a:rPr lang="en-US" altLang="en-US" sz="2000"/>
              <a:t>Clear cell tumors</a:t>
            </a:r>
          </a:p>
          <a:p>
            <a:pPr lvl="2" algn="l" rtl="0"/>
            <a:r>
              <a:rPr lang="en-US" altLang="en-US" sz="2000"/>
              <a:t>Pasma cell tumors</a:t>
            </a:r>
          </a:p>
          <a:p>
            <a:pPr lvl="2" algn="l" rtl="0"/>
            <a:r>
              <a:rPr lang="en-US" altLang="en-US" sz="2000"/>
              <a:t>Metastatic</a:t>
            </a:r>
          </a:p>
          <a:p>
            <a:pPr lvl="3" algn="l" rtl="0"/>
            <a:r>
              <a:rPr lang="en-US" altLang="en-US" sz="1800"/>
              <a:t>Direct extention</a:t>
            </a:r>
          </a:p>
          <a:p>
            <a:pPr lvl="3" algn="l" rtl="0"/>
            <a:r>
              <a:rPr lang="en-US" altLang="en-US" sz="1800"/>
              <a:t>Kidney</a:t>
            </a:r>
          </a:p>
          <a:p>
            <a:pPr lvl="3" algn="l" rtl="0"/>
            <a:r>
              <a:rPr lang="en-US" altLang="en-US" sz="1800"/>
              <a:t>Colon</a:t>
            </a:r>
          </a:p>
          <a:p>
            <a:pPr lvl="3" algn="l" rtl="0"/>
            <a:r>
              <a:rPr lang="en-US" altLang="en-US" sz="1800"/>
              <a:t>Melanoma</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6407" y="474876"/>
            <a:ext cx="8229600" cy="1143000"/>
          </a:xfrm>
        </p:spPr>
        <p:txBody>
          <a:bodyPr/>
          <a:lstStyle/>
          <a:p>
            <a:r>
              <a:rPr lang="en-US" dirty="0"/>
              <a:t>Thyroid carcinoma</a:t>
            </a:r>
          </a:p>
        </p:txBody>
      </p:sp>
      <p:sp>
        <p:nvSpPr>
          <p:cNvPr id="5" name="Text Placeholder 4"/>
          <p:cNvSpPr>
            <a:spLocks noGrp="1"/>
          </p:cNvSpPr>
          <p:nvPr>
            <p:ph type="body" idx="1"/>
          </p:nvPr>
        </p:nvSpPr>
        <p:spPr/>
        <p:txBody>
          <a:bodyPr/>
          <a:lstStyle/>
          <a:p>
            <a:r>
              <a:rPr lang="en-US" sz="1800" dirty="0"/>
              <a:t>FOLLICULAR THYROID CARCINOMA</a:t>
            </a:r>
          </a:p>
        </p:txBody>
      </p:sp>
      <p:pic>
        <p:nvPicPr>
          <p:cNvPr id="10" name="Content Placeholder 9"/>
          <p:cNvPicPr>
            <a:picLocks noGrp="1" noChangeAspect="1"/>
          </p:cNvPicPr>
          <p:nvPr>
            <p:ph sz="half" idx="2"/>
          </p:nvPr>
        </p:nvPicPr>
        <p:blipFill>
          <a:blip r:embed="rId2"/>
          <a:stretch>
            <a:fillRect/>
          </a:stretch>
        </p:blipFill>
        <p:spPr>
          <a:xfrm>
            <a:off x="1177627" y="2203876"/>
            <a:ext cx="3112897" cy="4654124"/>
          </a:xfrm>
          <a:prstGeom prst="rect">
            <a:avLst/>
          </a:prstGeom>
        </p:spPr>
      </p:pic>
      <p:sp>
        <p:nvSpPr>
          <p:cNvPr id="7" name="Text Placeholder 6"/>
          <p:cNvSpPr>
            <a:spLocks noGrp="1"/>
          </p:cNvSpPr>
          <p:nvPr>
            <p:ph type="body" sz="quarter" idx="3"/>
          </p:nvPr>
        </p:nvSpPr>
        <p:spPr/>
        <p:txBody>
          <a:bodyPr/>
          <a:lstStyle/>
          <a:p>
            <a:r>
              <a:rPr lang="en-US" sz="1800" dirty="0"/>
              <a:t>PAPILLARY THYROID CARCINOMA</a:t>
            </a:r>
          </a:p>
        </p:txBody>
      </p:sp>
      <p:pic>
        <p:nvPicPr>
          <p:cNvPr id="9" name="Content Placeholder 8"/>
          <p:cNvPicPr>
            <a:picLocks noGrp="1" noChangeAspect="1"/>
          </p:cNvPicPr>
          <p:nvPr>
            <p:ph sz="quarter" idx="4"/>
          </p:nvPr>
        </p:nvPicPr>
        <p:blipFill>
          <a:blip r:embed="rId3"/>
          <a:stretch>
            <a:fillRect/>
          </a:stretch>
        </p:blipFill>
        <p:spPr>
          <a:xfrm>
            <a:off x="5334000" y="2203876"/>
            <a:ext cx="3168927" cy="4654124"/>
          </a:xfrm>
          <a:prstGeom prst="rect">
            <a:avLst/>
          </a:prstGeom>
        </p:spPr>
      </p:pic>
    </p:spTree>
    <p:extLst>
      <p:ext uri="{BB962C8B-B14F-4D97-AF65-F5344CB8AC3E}">
        <p14:creationId xmlns:p14="http://schemas.microsoft.com/office/powerpoint/2010/main" val="21875530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396124"/>
            <a:ext cx="8229600" cy="1143000"/>
          </a:xfrm>
        </p:spPr>
        <p:txBody>
          <a:bodyPr/>
          <a:lstStyle/>
          <a:p>
            <a:r>
              <a:rPr lang="en-US" dirty="0"/>
              <a:t>Thyroid carcinoma</a:t>
            </a:r>
          </a:p>
        </p:txBody>
      </p:sp>
      <p:sp>
        <p:nvSpPr>
          <p:cNvPr id="10" name="Text Placeholder 9"/>
          <p:cNvSpPr>
            <a:spLocks noGrp="1"/>
          </p:cNvSpPr>
          <p:nvPr>
            <p:ph type="body" idx="1"/>
          </p:nvPr>
        </p:nvSpPr>
        <p:spPr/>
        <p:txBody>
          <a:bodyPr/>
          <a:lstStyle/>
          <a:p>
            <a:r>
              <a:rPr lang="en-US" sz="1800" dirty="0"/>
              <a:t>MEDULLARY THYROID CARCINOMA</a:t>
            </a:r>
          </a:p>
        </p:txBody>
      </p:sp>
      <p:pic>
        <p:nvPicPr>
          <p:cNvPr id="8" name="Content Placeholder 7"/>
          <p:cNvPicPr>
            <a:picLocks noGrp="1" noChangeAspect="1"/>
          </p:cNvPicPr>
          <p:nvPr>
            <p:ph sz="half" idx="2"/>
          </p:nvPr>
        </p:nvPicPr>
        <p:blipFill>
          <a:blip r:embed="rId2"/>
          <a:stretch>
            <a:fillRect/>
          </a:stretch>
        </p:blipFill>
        <p:spPr>
          <a:xfrm>
            <a:off x="685800" y="2174874"/>
            <a:ext cx="3125239" cy="4629339"/>
          </a:xfrm>
          <a:prstGeom prst="rect">
            <a:avLst/>
          </a:prstGeom>
        </p:spPr>
      </p:pic>
      <p:sp>
        <p:nvSpPr>
          <p:cNvPr id="11" name="Text Placeholder 10"/>
          <p:cNvSpPr>
            <a:spLocks noGrp="1"/>
          </p:cNvSpPr>
          <p:nvPr>
            <p:ph type="body" sz="quarter" idx="3"/>
          </p:nvPr>
        </p:nvSpPr>
        <p:spPr/>
        <p:txBody>
          <a:bodyPr/>
          <a:lstStyle/>
          <a:p>
            <a:r>
              <a:rPr lang="en-US" sz="1800" dirty="0"/>
              <a:t>ANAPLASTIC THYROID CARCINOMA</a:t>
            </a:r>
          </a:p>
        </p:txBody>
      </p:sp>
      <p:pic>
        <p:nvPicPr>
          <p:cNvPr id="7" name="Content Placeholder 6"/>
          <p:cNvPicPr>
            <a:picLocks noGrp="1" noChangeAspect="1"/>
          </p:cNvPicPr>
          <p:nvPr>
            <p:ph sz="quarter" idx="4"/>
          </p:nvPr>
        </p:nvPicPr>
        <p:blipFill>
          <a:blip r:embed="rId3"/>
          <a:stretch>
            <a:fillRect/>
          </a:stretch>
        </p:blipFill>
        <p:spPr>
          <a:xfrm>
            <a:off x="5338108" y="2174874"/>
            <a:ext cx="3120092" cy="4642395"/>
          </a:xfrm>
          <a:prstGeom prst="rect">
            <a:avLst/>
          </a:prstGeom>
        </p:spPr>
      </p:pic>
    </p:spTree>
    <p:extLst>
      <p:ext uri="{BB962C8B-B14F-4D97-AF65-F5344CB8AC3E}">
        <p14:creationId xmlns:p14="http://schemas.microsoft.com/office/powerpoint/2010/main" val="3846752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a:extLst>
              <a:ext uri="{FF2B5EF4-FFF2-40B4-BE49-F238E27FC236}">
                <a16:creationId xmlns:a16="http://schemas.microsoft.com/office/drawing/2014/main" id="{FBF3FFC7-CC86-103E-344C-869A67C55CF4}"/>
              </a:ext>
            </a:extLst>
          </p:cNvPr>
          <p:cNvSpPr>
            <a:spLocks noGrp="1" noRot="1" noChangeArrowheads="1"/>
          </p:cNvSpPr>
          <p:nvPr>
            <p:ph type="title"/>
          </p:nvPr>
        </p:nvSpPr>
        <p:spPr/>
        <p:txBody>
          <a:bodyPr/>
          <a:lstStyle/>
          <a:p>
            <a:r>
              <a:rPr lang="en-US" altLang="en-US" sz="4000" b="0" i="1" dirty="0">
                <a:effectLst/>
              </a:rPr>
              <a:t>Thyroid nodules</a:t>
            </a:r>
            <a:endParaRPr lang="en-US" altLang="en-US" sz="4000" b="0" dirty="0">
              <a:effectLst/>
            </a:endParaRPr>
          </a:p>
        </p:txBody>
      </p:sp>
      <p:sp>
        <p:nvSpPr>
          <p:cNvPr id="218115" name="Rectangle 3">
            <a:extLst>
              <a:ext uri="{FF2B5EF4-FFF2-40B4-BE49-F238E27FC236}">
                <a16:creationId xmlns:a16="http://schemas.microsoft.com/office/drawing/2014/main" id="{8D885EAB-B479-36E1-CB1F-5DE4AB8CB8E6}"/>
              </a:ext>
            </a:extLst>
          </p:cNvPr>
          <p:cNvSpPr>
            <a:spLocks noGrp="1" noChangeArrowheads="1"/>
          </p:cNvSpPr>
          <p:nvPr>
            <p:ph idx="1"/>
          </p:nvPr>
        </p:nvSpPr>
        <p:spPr/>
        <p:txBody>
          <a:bodyPr/>
          <a:lstStyle/>
          <a:p>
            <a:pPr algn="l" rtl="0"/>
            <a:r>
              <a:rPr lang="en-US" altLang="en-US">
                <a:effectLst/>
              </a:rPr>
              <a:t>A thyroid nodule is a discrete lesion within the thyroid gland that is palpably and/or ultrasonographically distinct from the surrounding thyroid parenchyma. </a:t>
            </a:r>
          </a:p>
          <a:p>
            <a:pPr algn="l" rtl="0"/>
            <a:r>
              <a:rPr lang="en-US" altLang="en-US">
                <a:effectLst/>
              </a:rPr>
              <a:t>However, some palpable lesions may not correspond to distinct radiologic abnormalities . </a:t>
            </a:r>
          </a:p>
          <a:p>
            <a:pPr algn="l" rtl="0"/>
            <a:r>
              <a:rPr lang="en-US" altLang="en-US">
                <a:effectLst/>
              </a:rPr>
              <a:t>Such abnormalities do not meet the strict definition for thyroid nodules. </a:t>
            </a:r>
          </a:p>
          <a:p>
            <a:pPr algn="l" rtl="0"/>
            <a:endParaRPr lang="en-US" altLang="en-US">
              <a:effectLst/>
            </a:endParaRPr>
          </a:p>
          <a:p>
            <a:pPr algn="l" rtl="0"/>
            <a:endParaRPr lang="en-US" altLang="en-US"/>
          </a:p>
        </p:txBody>
      </p:sp>
      <p:sp>
        <p:nvSpPr>
          <p:cNvPr id="2" name="Slide Number Placeholder 4">
            <a:extLst>
              <a:ext uri="{FF2B5EF4-FFF2-40B4-BE49-F238E27FC236}">
                <a16:creationId xmlns:a16="http://schemas.microsoft.com/office/drawing/2014/main" id="{777AFAB8-1E42-28E3-69D9-8183BCF79035}"/>
              </a:ext>
            </a:extLst>
          </p:cNvPr>
          <p:cNvSpPr>
            <a:spLocks noGrp="1"/>
          </p:cNvSpPr>
          <p:nvPr>
            <p:ph type="sldNum" sz="quarter" idx="12"/>
          </p:nvPr>
        </p:nvSpPr>
        <p:spPr/>
        <p:txBody>
          <a:bodyPr/>
          <a:lstStyle/>
          <a:p>
            <a:fld id="{D765FC3E-5B1F-45F8-A898-4E70497E69A1}" type="slidenum">
              <a:rPr lang="ar-SA" altLang="en-US"/>
              <a:pPr/>
              <a:t>6</a:t>
            </a:fld>
            <a:endParaRPr lang="en-US"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idx="1"/>
          </p:nvPr>
        </p:nvSpPr>
        <p:spPr/>
        <p:txBody>
          <a:bodyPr/>
          <a:lstStyle/>
          <a:p>
            <a:r>
              <a:rPr lang="en-US" sz="2200" dirty="0"/>
              <a:t>Thyroid nodule and thyroid cancer diagnostics should be organized as a pathway. </a:t>
            </a:r>
          </a:p>
          <a:p>
            <a:r>
              <a:rPr lang="en-US" sz="2200" dirty="0"/>
              <a:t>Deficiencies for one of the diagnostic steps or expertise cannot</a:t>
            </a:r>
          </a:p>
          <a:p>
            <a:pPr marL="0" indent="0">
              <a:buNone/>
            </a:pPr>
            <a:r>
              <a:rPr lang="en-US" sz="2200" dirty="0"/>
              <a:t>     be compensated for by (over)emphasizing any other step or expertise.  </a:t>
            </a:r>
          </a:p>
          <a:p>
            <a:r>
              <a:rPr lang="en-US" sz="2200" dirty="0"/>
              <a:t>As part of an integrated approach of careful clinical, ultrasound, and fine needle aspiration cytology assessment with local outcome data, molecular testing may be able to improve diagnostic outcomes for thyroid nodules</a:t>
            </a:r>
          </a:p>
        </p:txBody>
      </p:sp>
    </p:spTree>
    <p:extLst>
      <p:ext uri="{BB962C8B-B14F-4D97-AF65-F5344CB8AC3E}">
        <p14:creationId xmlns:p14="http://schemas.microsoft.com/office/powerpoint/2010/main" val="20841471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4F466-B4CD-09CB-1BC1-C5974AD78886}"/>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51B4FC02-50AF-55AE-8038-80653D59EE50}"/>
              </a:ext>
            </a:extLst>
          </p:cNvPr>
          <p:cNvSpPr>
            <a:spLocks noGrp="1"/>
          </p:cNvSpPr>
          <p:nvPr>
            <p:ph type="sldNum" sz="quarter" idx="12"/>
          </p:nvPr>
        </p:nvSpPr>
        <p:spPr/>
        <p:txBody>
          <a:bodyPr/>
          <a:lstStyle/>
          <a:p>
            <a:fld id="{278AE320-F3A5-466A-B82A-79E682FFFA0A}" type="slidenum">
              <a:rPr lang="ar-SA" altLang="en-US" smtClean="0"/>
              <a:pPr/>
              <a:t>61</a:t>
            </a:fld>
            <a:endParaRPr lang="en-US" altLang="en-US"/>
          </a:p>
        </p:txBody>
      </p:sp>
      <p:graphicFrame>
        <p:nvGraphicFramePr>
          <p:cNvPr id="5" name="Table 4">
            <a:extLst>
              <a:ext uri="{FF2B5EF4-FFF2-40B4-BE49-F238E27FC236}">
                <a16:creationId xmlns:a16="http://schemas.microsoft.com/office/drawing/2014/main" id="{023C1F01-E06A-0D78-A0D0-8A181C09B182}"/>
              </a:ext>
            </a:extLst>
          </p:cNvPr>
          <p:cNvGraphicFramePr>
            <a:graphicFrameLocks noGrp="1"/>
          </p:cNvGraphicFramePr>
          <p:nvPr>
            <p:extLst>
              <p:ext uri="{D42A27DB-BD31-4B8C-83A1-F6EECF244321}">
                <p14:modId xmlns:p14="http://schemas.microsoft.com/office/powerpoint/2010/main" val="74435637"/>
              </p:ext>
            </p:extLst>
          </p:nvPr>
        </p:nvGraphicFramePr>
        <p:xfrm>
          <a:off x="609599" y="1676400"/>
          <a:ext cx="8316913" cy="4660392"/>
        </p:xfrm>
        <a:graphic>
          <a:graphicData uri="http://schemas.openxmlformats.org/drawingml/2006/table">
            <a:tbl>
              <a:tblPr/>
              <a:tblGrid>
                <a:gridCol w="1286121">
                  <a:extLst>
                    <a:ext uri="{9D8B030D-6E8A-4147-A177-3AD203B41FA5}">
                      <a16:colId xmlns:a16="http://schemas.microsoft.com/office/drawing/2014/main" val="882143028"/>
                    </a:ext>
                  </a:extLst>
                </a:gridCol>
                <a:gridCol w="7030792">
                  <a:extLst>
                    <a:ext uri="{9D8B030D-6E8A-4147-A177-3AD203B41FA5}">
                      <a16:colId xmlns:a16="http://schemas.microsoft.com/office/drawing/2014/main" val="3247982449"/>
                    </a:ext>
                  </a:extLst>
                </a:gridCol>
              </a:tblGrid>
              <a:tr h="2316480">
                <a:tc>
                  <a:txBody>
                    <a:bodyPr/>
                    <a:lstStyle/>
                    <a:p>
                      <a:pPr algn="l"/>
                      <a:r>
                        <a:rPr lang="en-US" sz="1200" b="0">
                          <a:effectLst/>
                        </a:rPr>
                        <a:t>ATA low risk</a:t>
                      </a:r>
                    </a:p>
                  </a:txBody>
                  <a:tcPr marL="27432" marR="27432" marT="13716" marB="13716">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200" b="0">
                          <a:effectLst/>
                        </a:rPr>
                        <a:t>Papillary thyroid cancer (with all of the following):</a:t>
                      </a:r>
                      <a:br>
                        <a:rPr lang="en-US" sz="1200" b="0">
                          <a:effectLst/>
                        </a:rPr>
                      </a:br>
                      <a:r>
                        <a:rPr lang="en-US" sz="1200" b="0">
                          <a:effectLst/>
                        </a:rPr>
                        <a:t> • No local or distant metastases;</a:t>
                      </a:r>
                      <a:br>
                        <a:rPr lang="en-US" sz="1200" b="0">
                          <a:effectLst/>
                        </a:rPr>
                      </a:br>
                      <a:r>
                        <a:rPr lang="en-US" sz="1200" b="0">
                          <a:effectLst/>
                        </a:rPr>
                        <a:t> • All macroscopic tumor has been resected</a:t>
                      </a:r>
                      <a:br>
                        <a:rPr lang="en-US" sz="1200" b="0">
                          <a:effectLst/>
                        </a:rPr>
                      </a:br>
                      <a:r>
                        <a:rPr lang="en-US" sz="1200" b="0">
                          <a:effectLst/>
                        </a:rPr>
                        <a:t> • No tumor invasion of loco-regional tissues or structures</a:t>
                      </a:r>
                      <a:br>
                        <a:rPr lang="en-US" sz="1200" b="0">
                          <a:effectLst/>
                        </a:rPr>
                      </a:br>
                      <a:r>
                        <a:rPr lang="en-US" sz="1200" b="0">
                          <a:effectLst/>
                        </a:rPr>
                        <a:t> • The tumor does not have aggressive histology (e.g., tall cell, hobnail variant, columnar cell carcinoma)</a:t>
                      </a:r>
                      <a:br>
                        <a:rPr lang="en-US" sz="1200" b="0">
                          <a:effectLst/>
                        </a:rPr>
                      </a:br>
                      <a:r>
                        <a:rPr lang="en-US" sz="1200" b="0">
                          <a:effectLst/>
                        </a:rPr>
                        <a:t> • If </a:t>
                      </a:r>
                      <a:r>
                        <a:rPr lang="en-US" sz="1200" b="0" baseline="30000">
                          <a:effectLst/>
                        </a:rPr>
                        <a:t>131</a:t>
                      </a:r>
                      <a:r>
                        <a:rPr lang="en-US" sz="1200" b="0">
                          <a:effectLst/>
                        </a:rPr>
                        <a:t>I is given, there are no RAI-avid metastatic foci outside the thyroid bed on the first posttreatment whole-body RAI scan</a:t>
                      </a:r>
                      <a:br>
                        <a:rPr lang="en-US" sz="1200" b="0">
                          <a:effectLst/>
                        </a:rPr>
                      </a:br>
                      <a:r>
                        <a:rPr lang="en-US" sz="1200" b="0">
                          <a:effectLst/>
                        </a:rPr>
                        <a:t> • No vascular invasion</a:t>
                      </a:r>
                      <a:br>
                        <a:rPr lang="en-US" sz="1200" b="0">
                          <a:effectLst/>
                        </a:rPr>
                      </a:br>
                      <a:r>
                        <a:rPr lang="en-US" sz="1200" b="0">
                          <a:effectLst/>
                        </a:rPr>
                        <a:t> • Clinical N0 or ≤5 pathologic N1 micrometastases (&lt;0.2 cm in largest dimension)</a:t>
                      </a:r>
                      <a:r>
                        <a:rPr lang="en-US" sz="1200" b="0" u="sng" baseline="30000">
                          <a:effectLst/>
                          <a:hlinkClick r:id="rId2"/>
                        </a:rPr>
                        <a:t>a</a:t>
                      </a:r>
                      <a:br>
                        <a:rPr lang="en-US" sz="1200" b="0">
                          <a:effectLst/>
                        </a:rPr>
                      </a:br>
                      <a:r>
                        <a:rPr lang="en-US" sz="1200" b="0">
                          <a:effectLst/>
                        </a:rPr>
                        <a:t>Intrathyroidal, encapsulated follicular variant of papillary thyroid cancer</a:t>
                      </a:r>
                      <a:r>
                        <a:rPr lang="en-US" sz="1200" b="0" u="sng" baseline="30000">
                          <a:effectLst/>
                          <a:hlinkClick r:id="rId2"/>
                        </a:rPr>
                        <a:t>a</a:t>
                      </a:r>
                      <a:br>
                        <a:rPr lang="en-US" sz="1200" b="0">
                          <a:effectLst/>
                        </a:rPr>
                      </a:br>
                      <a:r>
                        <a:rPr lang="en-US" sz="1200" b="0">
                          <a:effectLst/>
                        </a:rPr>
                        <a:t>Intrathyroidal, well differentiated follicular thyroid cancer with capsular invasion and no or minimal (&lt;4 foci) vascular invasion</a:t>
                      </a:r>
                      <a:r>
                        <a:rPr lang="en-US" sz="1200" b="0" u="sng" baseline="30000">
                          <a:effectLst/>
                          <a:hlinkClick r:id="rId2"/>
                        </a:rPr>
                        <a:t>a</a:t>
                      </a:r>
                      <a:br>
                        <a:rPr lang="en-US" sz="1200" b="0">
                          <a:effectLst/>
                        </a:rPr>
                      </a:br>
                      <a:r>
                        <a:rPr lang="en-US" sz="1200" b="0">
                          <a:effectLst/>
                        </a:rPr>
                        <a:t>Intrathyroidal, papillary microcarcinoma, unifocal or multifocal, including </a:t>
                      </a:r>
                      <a:r>
                        <a:rPr lang="en-US" sz="1200" b="0" i="1">
                          <a:effectLst/>
                        </a:rPr>
                        <a:t>BRAF</a:t>
                      </a:r>
                      <a:r>
                        <a:rPr lang="en-US" sz="1200" b="0" i="1" baseline="30000">
                          <a:effectLst/>
                        </a:rPr>
                        <a:t>V600E</a:t>
                      </a:r>
                      <a:r>
                        <a:rPr lang="en-US" sz="1200" b="0">
                          <a:effectLst/>
                        </a:rPr>
                        <a:t> mutated (if known)</a:t>
                      </a:r>
                      <a:r>
                        <a:rPr lang="en-US" sz="1200" b="0" u="sng" baseline="30000">
                          <a:effectLst/>
                          <a:hlinkClick r:id="rId2"/>
                        </a:rPr>
                        <a:t>a</a:t>
                      </a:r>
                      <a:endParaRPr lang="en-US" sz="1200" b="0">
                        <a:effectLst/>
                      </a:endParaRPr>
                    </a:p>
                  </a:txBody>
                  <a:tcPr marL="27432" marR="27432" marT="13716" marB="13716">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820155786"/>
                  </a:ext>
                </a:extLst>
              </a:tr>
              <a:tr h="1219200">
                <a:tc>
                  <a:txBody>
                    <a:bodyPr/>
                    <a:lstStyle/>
                    <a:p>
                      <a:pPr algn="l"/>
                      <a:r>
                        <a:rPr lang="en-US" sz="1200" b="0">
                          <a:effectLst/>
                        </a:rPr>
                        <a:t>ATA intermediate risk</a:t>
                      </a:r>
                    </a:p>
                  </a:txBody>
                  <a:tcPr marL="27432" marR="27432" marT="13716" marB="13716">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tc>
                  <a:txBody>
                    <a:bodyPr/>
                    <a:lstStyle/>
                    <a:p>
                      <a:pPr algn="l"/>
                      <a:r>
                        <a:rPr lang="en-US" sz="1200" b="0">
                          <a:effectLst/>
                        </a:rPr>
                        <a:t>Microscopic invasion of tumor into the perithyroidal soft tissues</a:t>
                      </a:r>
                      <a:br>
                        <a:rPr lang="en-US" sz="1200" b="0">
                          <a:effectLst/>
                        </a:rPr>
                      </a:br>
                      <a:r>
                        <a:rPr lang="en-US" sz="1200" b="0">
                          <a:effectLst/>
                        </a:rPr>
                        <a:t>RAI-avid metastatic foci in the neck on the first posttreatment whole-body RAI scan</a:t>
                      </a:r>
                      <a:br>
                        <a:rPr lang="en-US" sz="1200" b="0">
                          <a:effectLst/>
                        </a:rPr>
                      </a:br>
                      <a:r>
                        <a:rPr lang="en-US" sz="1200" b="0">
                          <a:effectLst/>
                        </a:rPr>
                        <a:t>Aggressive histology (e.g., tall cell, hobnail variant, columnar cell carcinoma)</a:t>
                      </a:r>
                      <a:br>
                        <a:rPr lang="en-US" sz="1200" b="0">
                          <a:effectLst/>
                        </a:rPr>
                      </a:br>
                      <a:r>
                        <a:rPr lang="en-US" sz="1200" b="0">
                          <a:effectLst/>
                        </a:rPr>
                        <a:t>Papillary thyroid cancer with vascular invasion</a:t>
                      </a:r>
                      <a:br>
                        <a:rPr lang="en-US" sz="1200" b="0">
                          <a:effectLst/>
                        </a:rPr>
                      </a:br>
                      <a:r>
                        <a:rPr lang="en-US" sz="1200" b="0">
                          <a:effectLst/>
                        </a:rPr>
                        <a:t>Clinical N1 or &gt;5 pathologic N1 with all involved lymph nodes &lt;3 cm in largest dimension</a:t>
                      </a:r>
                      <a:r>
                        <a:rPr lang="en-US" sz="1200" b="0" u="sng" baseline="30000">
                          <a:effectLst/>
                          <a:hlinkClick r:id="rId2"/>
                        </a:rPr>
                        <a:t>a</a:t>
                      </a:r>
                      <a:br>
                        <a:rPr lang="en-US" sz="1200" b="0">
                          <a:effectLst/>
                        </a:rPr>
                      </a:br>
                      <a:r>
                        <a:rPr lang="en-US" sz="1200" b="0">
                          <a:effectLst/>
                        </a:rPr>
                        <a:t>Multifocal papillary microcarcinoma with ETE and </a:t>
                      </a:r>
                      <a:r>
                        <a:rPr lang="en-US" sz="1200" b="0" i="1">
                          <a:effectLst/>
                        </a:rPr>
                        <a:t>BRAF</a:t>
                      </a:r>
                      <a:r>
                        <a:rPr lang="en-US" sz="1200" b="0" i="1" baseline="30000">
                          <a:effectLst/>
                        </a:rPr>
                        <a:t>V600E</a:t>
                      </a:r>
                      <a:r>
                        <a:rPr lang="en-US" sz="1200" b="0">
                          <a:effectLst/>
                        </a:rPr>
                        <a:t> mutated (if known)</a:t>
                      </a:r>
                      <a:r>
                        <a:rPr lang="en-US" sz="1200" b="0" u="sng" baseline="30000">
                          <a:effectLst/>
                          <a:hlinkClick r:id="rId2"/>
                        </a:rPr>
                        <a:t>a</a:t>
                      </a:r>
                      <a:endParaRPr lang="en-US" sz="1200" b="0">
                        <a:effectLst/>
                      </a:endParaRPr>
                    </a:p>
                  </a:txBody>
                  <a:tcPr marL="27432" marR="27432" marT="13716" marB="13716">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0F0F0"/>
                    </a:solidFill>
                  </a:tcPr>
                </a:tc>
                <a:extLst>
                  <a:ext uri="{0D108BD9-81ED-4DB2-BD59-A6C34878D82A}">
                    <a16:rowId xmlns:a16="http://schemas.microsoft.com/office/drawing/2014/main" val="2112499204"/>
                  </a:ext>
                </a:extLst>
              </a:tr>
              <a:tr h="1036320">
                <a:tc>
                  <a:txBody>
                    <a:bodyPr/>
                    <a:lstStyle/>
                    <a:p>
                      <a:pPr algn="l"/>
                      <a:r>
                        <a:rPr lang="en-US" sz="1200" b="0">
                          <a:effectLst/>
                        </a:rPr>
                        <a:t>ATA high risk</a:t>
                      </a:r>
                    </a:p>
                  </a:txBody>
                  <a:tcPr marL="27432" marR="27432" marT="13716" marB="13716">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tc>
                  <a:txBody>
                    <a:bodyPr/>
                    <a:lstStyle/>
                    <a:p>
                      <a:pPr algn="l"/>
                      <a:r>
                        <a:rPr lang="en-US" sz="1200" b="0" dirty="0">
                          <a:effectLst/>
                        </a:rPr>
                        <a:t>Macroscopic invasion of tumor into the perithyroidal soft tissues (gross ETE)</a:t>
                      </a:r>
                      <a:br>
                        <a:rPr lang="en-US" sz="1200" b="0" dirty="0">
                          <a:effectLst/>
                        </a:rPr>
                      </a:br>
                      <a:r>
                        <a:rPr lang="en-US" sz="1200" b="0" dirty="0">
                          <a:effectLst/>
                        </a:rPr>
                        <a:t>Incomplete tumor resection</a:t>
                      </a:r>
                      <a:br>
                        <a:rPr lang="en-US" sz="1200" b="0" dirty="0">
                          <a:effectLst/>
                        </a:rPr>
                      </a:br>
                      <a:r>
                        <a:rPr lang="en-US" sz="1200" b="0" dirty="0">
                          <a:effectLst/>
                        </a:rPr>
                        <a:t>Distant metastases</a:t>
                      </a:r>
                      <a:br>
                        <a:rPr lang="en-US" sz="1200" b="0" dirty="0">
                          <a:effectLst/>
                        </a:rPr>
                      </a:br>
                      <a:r>
                        <a:rPr lang="en-US" sz="1200" b="0" dirty="0">
                          <a:effectLst/>
                        </a:rPr>
                        <a:t>Postoperative serum thyroglobulin suggestive of distant metastases</a:t>
                      </a:r>
                      <a:br>
                        <a:rPr lang="en-US" sz="1200" b="0" dirty="0">
                          <a:effectLst/>
                        </a:rPr>
                      </a:br>
                      <a:r>
                        <a:rPr lang="en-US" sz="1200" b="0" dirty="0">
                          <a:effectLst/>
                        </a:rPr>
                        <a:t>Pathologic N1 with any metastatic lymph node ≥3 cm in largest </a:t>
                      </a:r>
                      <a:r>
                        <a:rPr lang="en-US" sz="1200" b="0" dirty="0" err="1">
                          <a:effectLst/>
                        </a:rPr>
                        <a:t>dimension</a:t>
                      </a:r>
                      <a:r>
                        <a:rPr lang="en-US" sz="1200" b="0" u="sng" baseline="30000" dirty="0" err="1">
                          <a:effectLst/>
                          <a:hlinkClick r:id="rId2"/>
                        </a:rPr>
                        <a:t>a</a:t>
                      </a:r>
                      <a:br>
                        <a:rPr lang="en-US" sz="1200" b="0" dirty="0">
                          <a:effectLst/>
                        </a:rPr>
                      </a:br>
                      <a:r>
                        <a:rPr lang="en-US" sz="1200" b="0" dirty="0">
                          <a:effectLst/>
                        </a:rPr>
                        <a:t>Follicular thyroid cancer with extensive vascular invasion (&gt; 4 foci of vascular invasion)</a:t>
                      </a:r>
                      <a:r>
                        <a:rPr lang="en-US" sz="1200" b="0" u="sng" baseline="30000" dirty="0">
                          <a:effectLst/>
                          <a:hlinkClick r:id="rId2"/>
                        </a:rPr>
                        <a:t>a</a:t>
                      </a:r>
                      <a:endParaRPr lang="en-US" sz="1200" b="0" dirty="0">
                        <a:effectLst/>
                      </a:endParaRPr>
                    </a:p>
                  </a:txBody>
                  <a:tcPr marL="27432" marR="27432" marT="13716" marB="13716">
                    <a:lnL w="7620" cap="flat" cmpd="sng" algn="ctr">
                      <a:solidFill>
                        <a:srgbClr val="D9D9D9"/>
                      </a:solidFill>
                      <a:prstDash val="solid"/>
                      <a:round/>
                      <a:headEnd type="none" w="med" len="med"/>
                      <a:tailEnd type="none" w="med" len="med"/>
                    </a:lnL>
                    <a:lnR w="7620" cap="flat" cmpd="sng" algn="ctr">
                      <a:solidFill>
                        <a:srgbClr val="D9D9D9"/>
                      </a:solidFill>
                      <a:prstDash val="solid"/>
                      <a:round/>
                      <a:headEnd type="none" w="med" len="med"/>
                      <a:tailEnd type="none" w="med" len="med"/>
                    </a:lnR>
                    <a:lnT w="7620" cap="flat" cmpd="sng" algn="ctr">
                      <a:solidFill>
                        <a:srgbClr val="D9D9D9"/>
                      </a:solidFill>
                      <a:prstDash val="solid"/>
                      <a:round/>
                      <a:headEnd type="none" w="med" len="med"/>
                      <a:tailEnd type="none" w="med" len="med"/>
                    </a:lnT>
                    <a:lnB w="762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706289753"/>
                  </a:ext>
                </a:extLst>
              </a:tr>
            </a:tbl>
          </a:graphicData>
        </a:graphic>
      </p:graphicFrame>
    </p:spTree>
    <p:extLst>
      <p:ext uri="{BB962C8B-B14F-4D97-AF65-F5344CB8AC3E}">
        <p14:creationId xmlns:p14="http://schemas.microsoft.com/office/powerpoint/2010/main" val="17834377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0D9D9C7-CEF9-A18C-24AA-AFEE78CD8EB0}"/>
              </a:ext>
            </a:extLst>
          </p:cNvPr>
          <p:cNvSpPr>
            <a:spLocks noGrp="1" noChangeArrowheads="1"/>
          </p:cNvSpPr>
          <p:nvPr>
            <p:ph type="title"/>
          </p:nvPr>
        </p:nvSpPr>
        <p:spPr>
          <a:xfrm>
            <a:off x="1905000" y="609600"/>
            <a:ext cx="7162800" cy="944562"/>
          </a:xfrm>
          <a:solidFill>
            <a:schemeClr val="tx2"/>
          </a:solidFill>
        </p:spPr>
        <p:txBody>
          <a:bodyPr/>
          <a:lstStyle/>
          <a:p>
            <a:pPr eaLnBrk="1" hangingPunct="1"/>
            <a:r>
              <a:rPr lang="en-US" altLang="en-US" sz="4000">
                <a:solidFill>
                  <a:schemeClr val="bg1"/>
                </a:solidFill>
              </a:rPr>
              <a:t>Epithelial Thyroid Neoplasms</a:t>
            </a:r>
          </a:p>
        </p:txBody>
      </p:sp>
      <p:sp>
        <p:nvSpPr>
          <p:cNvPr id="6147" name="Rectangle 3">
            <a:extLst>
              <a:ext uri="{FF2B5EF4-FFF2-40B4-BE49-F238E27FC236}">
                <a16:creationId xmlns:a16="http://schemas.microsoft.com/office/drawing/2014/main" id="{1A95ADC5-DB4F-D6F2-6496-C56201D49D95}"/>
              </a:ext>
            </a:extLst>
          </p:cNvPr>
          <p:cNvSpPr>
            <a:spLocks noGrp="1" noChangeArrowheads="1"/>
          </p:cNvSpPr>
          <p:nvPr>
            <p:ph type="body" idx="1"/>
          </p:nvPr>
        </p:nvSpPr>
        <p:spPr/>
        <p:txBody>
          <a:bodyPr/>
          <a:lstStyle/>
          <a:p>
            <a:pPr eaLnBrk="1" hangingPunct="1"/>
            <a:r>
              <a:rPr lang="en-US" altLang="en-US"/>
              <a:t>Tumours of follicular cells</a:t>
            </a:r>
          </a:p>
          <a:p>
            <a:pPr lvl="1" eaLnBrk="1" hangingPunct="1"/>
            <a:r>
              <a:rPr lang="en-US" altLang="en-US"/>
              <a:t>Benign (adenomas)</a:t>
            </a:r>
          </a:p>
          <a:p>
            <a:pPr lvl="2" eaLnBrk="1" hangingPunct="1"/>
            <a:r>
              <a:rPr lang="en-US" altLang="en-US"/>
              <a:t>Follicular adenoma</a:t>
            </a:r>
          </a:p>
          <a:p>
            <a:pPr lvl="1" eaLnBrk="1" hangingPunct="1"/>
            <a:r>
              <a:rPr lang="en-US" altLang="en-US"/>
              <a:t>Malignant (carcinomas)</a:t>
            </a:r>
          </a:p>
          <a:p>
            <a:pPr lvl="2" eaLnBrk="1" hangingPunct="1"/>
            <a:r>
              <a:rPr lang="en-US" altLang="en-US"/>
              <a:t>Follicular carcinoma (10-20%)</a:t>
            </a:r>
          </a:p>
          <a:p>
            <a:pPr lvl="2" eaLnBrk="1" hangingPunct="1"/>
            <a:r>
              <a:rPr lang="en-US" altLang="en-US"/>
              <a:t>Papillary carcinoma (75-85%)</a:t>
            </a:r>
          </a:p>
          <a:p>
            <a:pPr lvl="2" eaLnBrk="1" hangingPunct="1"/>
            <a:r>
              <a:rPr lang="en-US" altLang="en-US"/>
              <a:t>Undifferentiated (anaplastic) carcinoma (&lt;5%)</a:t>
            </a:r>
          </a:p>
          <a:p>
            <a:pPr eaLnBrk="1" hangingPunct="1"/>
            <a:r>
              <a:rPr lang="en-US" altLang="en-US"/>
              <a:t>Tumours of C-cells</a:t>
            </a:r>
          </a:p>
          <a:p>
            <a:pPr lvl="1" eaLnBrk="1" hangingPunct="1"/>
            <a:r>
              <a:rPr lang="en-US" altLang="en-US"/>
              <a:t>Medullary thyroid carcinoma (MTC - 5%)</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BC3C1-B52B-7F53-AB65-ED4125356231}"/>
              </a:ext>
            </a:extLst>
          </p:cNvPr>
          <p:cNvSpPr>
            <a:spLocks noGrp="1"/>
          </p:cNvSpPr>
          <p:nvPr>
            <p:ph type="title"/>
          </p:nvPr>
        </p:nvSpPr>
        <p:spPr>
          <a:xfrm>
            <a:off x="1371600" y="609600"/>
            <a:ext cx="7620000" cy="868362"/>
          </a:xfrm>
          <a:solidFill>
            <a:schemeClr val="tx2"/>
          </a:solidFill>
        </p:spPr>
        <p:txBody>
          <a:bodyPr rtlCol="0">
            <a:normAutofit fontScale="90000"/>
          </a:bodyPr>
          <a:lstStyle/>
          <a:p>
            <a:pPr eaLnBrk="1" fontAlgn="auto" hangingPunct="1">
              <a:spcAft>
                <a:spcPts val="0"/>
              </a:spcAft>
              <a:defRPr/>
            </a:pPr>
            <a:br>
              <a:rPr lang="en-US" dirty="0">
                <a:solidFill>
                  <a:schemeClr val="bg1"/>
                </a:solidFill>
              </a:rPr>
            </a:br>
            <a:r>
              <a:rPr lang="en-US" dirty="0">
                <a:solidFill>
                  <a:schemeClr val="bg1"/>
                </a:solidFill>
              </a:rPr>
              <a:t>Risk Factors for Thyroid Cancer</a:t>
            </a:r>
            <a:br>
              <a:rPr lang="en-US" dirty="0">
                <a:solidFill>
                  <a:schemeClr val="bg1"/>
                </a:solidFill>
              </a:rPr>
            </a:br>
            <a:endParaRPr lang="en-US" dirty="0">
              <a:solidFill>
                <a:schemeClr val="bg1"/>
              </a:solidFill>
            </a:endParaRPr>
          </a:p>
        </p:txBody>
      </p:sp>
      <p:sp>
        <p:nvSpPr>
          <p:cNvPr id="3" name="Content Placeholder 2">
            <a:extLst>
              <a:ext uri="{FF2B5EF4-FFF2-40B4-BE49-F238E27FC236}">
                <a16:creationId xmlns:a16="http://schemas.microsoft.com/office/drawing/2014/main" id="{A7A73D5D-E530-266B-0A39-582EFF93D839}"/>
              </a:ext>
            </a:extLst>
          </p:cNvPr>
          <p:cNvSpPr>
            <a:spLocks noGrp="1"/>
          </p:cNvSpPr>
          <p:nvPr>
            <p:ph idx="1"/>
          </p:nvPr>
        </p:nvSpPr>
        <p:spPr>
          <a:xfrm>
            <a:off x="304800" y="1600200"/>
            <a:ext cx="8686800" cy="4525963"/>
          </a:xfrm>
        </p:spPr>
        <p:txBody>
          <a:bodyPr rtlCol="0">
            <a:normAutofit lnSpcReduction="10000"/>
          </a:bodyPr>
          <a:lstStyle/>
          <a:p>
            <a:pPr eaLnBrk="1" fontAlgn="auto" hangingPunct="1">
              <a:spcAft>
                <a:spcPts val="0"/>
              </a:spcAft>
              <a:buFont typeface="Arial" panose="020B0604020202020204" pitchFamily="34" charset="0"/>
              <a:buNone/>
              <a:defRPr/>
            </a:pPr>
            <a:r>
              <a:rPr lang="en-US" sz="2600" dirty="0"/>
              <a:t>The only well-established risk factor for differentiated thyroid </a:t>
            </a:r>
          </a:p>
          <a:p>
            <a:pPr eaLnBrk="1" fontAlgn="auto" hangingPunct="1">
              <a:spcAft>
                <a:spcPts val="0"/>
              </a:spcAft>
              <a:buFont typeface="Arial" panose="020B0604020202020204" pitchFamily="34" charset="0"/>
              <a:buNone/>
              <a:defRPr/>
            </a:pPr>
            <a:r>
              <a:rPr lang="en-US" sz="2600" dirty="0"/>
              <a:t>cancer is head and neck </a:t>
            </a:r>
            <a:r>
              <a:rPr lang="en-US" sz="2600" dirty="0" err="1"/>
              <a:t>Radiation,especially</a:t>
            </a:r>
            <a:r>
              <a:rPr lang="en-US" sz="2600" dirty="0"/>
              <a:t> during infancy</a:t>
            </a:r>
          </a:p>
          <a:p>
            <a:pPr eaLnBrk="1" fontAlgn="auto" hangingPunct="1">
              <a:spcAft>
                <a:spcPts val="0"/>
              </a:spcAft>
              <a:buFont typeface="Arial" panose="020B0604020202020204" pitchFamily="34" charset="0"/>
              <a:buNone/>
              <a:defRPr/>
            </a:pPr>
            <a:endParaRPr lang="en-US" sz="2600" dirty="0"/>
          </a:p>
          <a:p>
            <a:pPr eaLnBrk="1" fontAlgn="auto" hangingPunct="1">
              <a:spcAft>
                <a:spcPts val="0"/>
              </a:spcAft>
              <a:buFont typeface="Arial" panose="020B0604020202020204" pitchFamily="34" charset="0"/>
              <a:buNone/>
              <a:defRPr/>
            </a:pPr>
            <a:r>
              <a:rPr lang="en-US" sz="2600" dirty="0"/>
              <a:t>Papillary thyroid carcinoma may occur in several rare inherited </a:t>
            </a:r>
          </a:p>
          <a:p>
            <a:pPr eaLnBrk="1" fontAlgn="auto" hangingPunct="1">
              <a:spcAft>
                <a:spcPts val="0"/>
              </a:spcAft>
              <a:buFont typeface="Arial" panose="020B0604020202020204" pitchFamily="34" charset="0"/>
              <a:buNone/>
              <a:defRPr/>
            </a:pPr>
            <a:r>
              <a:rPr lang="en-US" sz="2600" dirty="0"/>
              <a:t>syndromes, including familial </a:t>
            </a:r>
            <a:r>
              <a:rPr lang="en-US" sz="2600" dirty="0" err="1"/>
              <a:t>adenomatous</a:t>
            </a:r>
            <a:r>
              <a:rPr lang="en-US" sz="2600" dirty="0"/>
              <a:t> </a:t>
            </a:r>
            <a:r>
              <a:rPr lang="en-US" sz="2600" dirty="0" err="1"/>
              <a:t>polyposis</a:t>
            </a:r>
            <a:r>
              <a:rPr lang="en-US" sz="2600" dirty="0"/>
              <a:t>, </a:t>
            </a:r>
          </a:p>
          <a:p>
            <a:pPr eaLnBrk="1" fontAlgn="auto" hangingPunct="1">
              <a:spcAft>
                <a:spcPts val="0"/>
              </a:spcAft>
              <a:buFont typeface="Arial" panose="020B0604020202020204" pitchFamily="34" charset="0"/>
              <a:buNone/>
              <a:defRPr/>
            </a:pPr>
            <a:r>
              <a:rPr lang="en-US" sz="2600" dirty="0"/>
              <a:t>Gardner's syndrome, and Cowden's disease</a:t>
            </a:r>
          </a:p>
          <a:p>
            <a:pPr eaLnBrk="1" fontAlgn="auto" hangingPunct="1">
              <a:spcAft>
                <a:spcPts val="0"/>
              </a:spcAft>
              <a:buFont typeface="Arial" panose="020B0604020202020204" pitchFamily="34" charset="0"/>
              <a:buNone/>
              <a:defRPr/>
            </a:pPr>
            <a:endParaRPr lang="en-US" sz="2600" dirty="0"/>
          </a:p>
          <a:p>
            <a:pPr eaLnBrk="1" fontAlgn="auto" hangingPunct="1">
              <a:spcAft>
                <a:spcPts val="0"/>
              </a:spcAft>
              <a:buFont typeface="Arial" panose="020B0604020202020204" pitchFamily="34" charset="0"/>
              <a:buNone/>
              <a:defRPr/>
            </a:pPr>
            <a:r>
              <a:rPr lang="en-US" sz="2600" dirty="0"/>
              <a:t>Patient’s Age and Gender</a:t>
            </a:r>
          </a:p>
          <a:p>
            <a:pPr lvl="1" eaLnBrk="1" fontAlgn="auto" hangingPunct="1">
              <a:spcAft>
                <a:spcPts val="0"/>
              </a:spcAft>
              <a:defRPr/>
            </a:pPr>
            <a:r>
              <a:rPr lang="en-US" sz="2600" dirty="0"/>
              <a:t>Malignancy more common in children and adults &gt;60</a:t>
            </a:r>
          </a:p>
          <a:p>
            <a:pPr lvl="1" eaLnBrk="1" fontAlgn="auto" hangingPunct="1">
              <a:spcAft>
                <a:spcPts val="0"/>
              </a:spcAft>
              <a:defRPr/>
            </a:pPr>
            <a:r>
              <a:rPr lang="en-US" sz="2600" dirty="0"/>
              <a:t>Men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DEC78C0-0A99-7998-5BC8-72C71048E35B}"/>
              </a:ext>
            </a:extLst>
          </p:cNvPr>
          <p:cNvSpPr>
            <a:spLocks noGrp="1" noChangeArrowheads="1"/>
          </p:cNvSpPr>
          <p:nvPr>
            <p:ph type="title"/>
          </p:nvPr>
        </p:nvSpPr>
        <p:spPr>
          <a:xfrm>
            <a:off x="2971800" y="685800"/>
            <a:ext cx="5791200" cy="792162"/>
          </a:xfrm>
          <a:solidFill>
            <a:schemeClr val="tx2"/>
          </a:solidFill>
        </p:spPr>
        <p:txBody>
          <a:bodyPr/>
          <a:lstStyle/>
          <a:p>
            <a:pPr eaLnBrk="1" hangingPunct="1"/>
            <a:r>
              <a:rPr lang="en-US" altLang="en-US" sz="3600">
                <a:solidFill>
                  <a:schemeClr val="bg1"/>
                </a:solidFill>
              </a:rPr>
              <a:t>Follicular Carcinoma</a:t>
            </a:r>
          </a:p>
        </p:txBody>
      </p:sp>
      <p:sp>
        <p:nvSpPr>
          <p:cNvPr id="43011" name="Rectangle 3">
            <a:extLst>
              <a:ext uri="{FF2B5EF4-FFF2-40B4-BE49-F238E27FC236}">
                <a16:creationId xmlns:a16="http://schemas.microsoft.com/office/drawing/2014/main" id="{0DD19F00-0E85-130A-F883-FFBC4702FF8A}"/>
              </a:ext>
            </a:extLst>
          </p:cNvPr>
          <p:cNvSpPr>
            <a:spLocks noGrp="1" noChangeArrowheads="1"/>
          </p:cNvSpPr>
          <p:nvPr>
            <p:ph type="body" idx="1"/>
          </p:nvPr>
        </p:nvSpPr>
        <p:spPr/>
        <p:txBody>
          <a:bodyPr rtlCol="0">
            <a:normAutofit fontScale="85000" lnSpcReduction="20000"/>
          </a:bodyPr>
          <a:lstStyle/>
          <a:p>
            <a:pPr eaLnBrk="1" fontAlgn="auto" hangingPunct="1">
              <a:spcAft>
                <a:spcPts val="0"/>
              </a:spcAft>
              <a:defRPr/>
            </a:pPr>
            <a:r>
              <a:rPr lang="en-US" sz="2800" dirty="0"/>
              <a:t>Second most common form, 10-20%</a:t>
            </a:r>
          </a:p>
          <a:p>
            <a:pPr eaLnBrk="1" fontAlgn="auto" hangingPunct="1">
              <a:spcAft>
                <a:spcPts val="0"/>
              </a:spcAft>
              <a:defRPr/>
            </a:pPr>
            <a:endParaRPr lang="en-US" sz="2800" dirty="0"/>
          </a:p>
          <a:p>
            <a:pPr eaLnBrk="1" fontAlgn="auto" hangingPunct="1">
              <a:spcAft>
                <a:spcPts val="0"/>
              </a:spcAft>
              <a:defRPr/>
            </a:pPr>
            <a:r>
              <a:rPr lang="en-US" sz="2800" dirty="0"/>
              <a:t>Females &gt; Males, average age = 45 - 55 yr</a:t>
            </a:r>
          </a:p>
          <a:p>
            <a:pPr eaLnBrk="1" fontAlgn="auto" hangingPunct="1">
              <a:spcAft>
                <a:spcPts val="0"/>
              </a:spcAft>
              <a:defRPr/>
            </a:pPr>
            <a:endParaRPr lang="en-US" sz="2800" dirty="0"/>
          </a:p>
          <a:p>
            <a:pPr eaLnBrk="1" fontAlgn="auto" hangingPunct="1">
              <a:spcAft>
                <a:spcPts val="0"/>
              </a:spcAft>
              <a:defRPr/>
            </a:pPr>
            <a:r>
              <a:rPr lang="en-US" sz="2800" dirty="0"/>
              <a:t>Rare in children</a:t>
            </a:r>
          </a:p>
          <a:p>
            <a:pPr eaLnBrk="1" fontAlgn="auto" hangingPunct="1">
              <a:spcAft>
                <a:spcPts val="0"/>
              </a:spcAft>
              <a:defRPr/>
            </a:pPr>
            <a:endParaRPr lang="en-US" sz="2800" dirty="0"/>
          </a:p>
          <a:p>
            <a:pPr eaLnBrk="1" fontAlgn="auto" hangingPunct="1">
              <a:spcAft>
                <a:spcPts val="0"/>
              </a:spcAft>
              <a:defRPr/>
            </a:pPr>
            <a:r>
              <a:rPr lang="en-US" sz="2800" dirty="0"/>
              <a:t>Solitary nodule, painless, cold on isotopic scan</a:t>
            </a:r>
          </a:p>
          <a:p>
            <a:pPr eaLnBrk="1" fontAlgn="auto" hangingPunct="1">
              <a:spcAft>
                <a:spcPts val="0"/>
              </a:spcAft>
              <a:defRPr/>
            </a:pPr>
            <a:endParaRPr lang="en-US" sz="2800" dirty="0"/>
          </a:p>
          <a:p>
            <a:pPr eaLnBrk="1" fontAlgn="auto" hangingPunct="1">
              <a:spcAft>
                <a:spcPts val="0"/>
              </a:spcAft>
              <a:defRPr/>
            </a:pPr>
            <a:r>
              <a:rPr lang="en-US" sz="2800" dirty="0"/>
              <a:t>50% 10 yr survival Vs 90%10 yr survival</a:t>
            </a:r>
          </a:p>
          <a:p>
            <a:pPr eaLnBrk="1" fontAlgn="auto" hangingPunct="1">
              <a:spcAft>
                <a:spcPts val="0"/>
              </a:spcAft>
              <a:defRPr/>
            </a:pPr>
            <a:endParaRPr lang="en-US" sz="2800" dirty="0"/>
          </a:p>
          <a:p>
            <a:pPr eaLnBrk="1" fontAlgn="auto" hangingPunct="1">
              <a:spcAft>
                <a:spcPts val="0"/>
              </a:spcAft>
              <a:defRPr/>
            </a:pPr>
            <a:r>
              <a:rPr lang="en-US" sz="2800" dirty="0" err="1"/>
              <a:t>Haematogenous</a:t>
            </a:r>
            <a:r>
              <a:rPr lang="en-US" sz="2800" dirty="0"/>
              <a:t> route is preferred mode of spread</a:t>
            </a:r>
          </a:p>
          <a:p>
            <a:pPr eaLnBrk="1" fontAlgn="auto" hangingPunct="1">
              <a:spcAft>
                <a:spcPts val="0"/>
              </a:spcAft>
              <a:defRPr/>
            </a:pPr>
            <a:endParaRPr lang="en-US" sz="2800" dirty="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F4EA7EC-9107-5F9B-110B-C777524D84CF}"/>
              </a:ext>
            </a:extLst>
          </p:cNvPr>
          <p:cNvSpPr>
            <a:spLocks noGrp="1" noChangeArrowheads="1"/>
          </p:cNvSpPr>
          <p:nvPr>
            <p:ph type="title"/>
          </p:nvPr>
        </p:nvSpPr>
        <p:spPr>
          <a:xfrm>
            <a:off x="990600" y="609600"/>
            <a:ext cx="7467600" cy="838200"/>
          </a:xfrm>
        </p:spPr>
        <p:txBody>
          <a:bodyPr/>
          <a:lstStyle/>
          <a:p>
            <a:pPr eaLnBrk="1" hangingPunct="1"/>
            <a:r>
              <a:rPr lang="en-US" altLang="en-US" sz="3200" u="sng"/>
              <a:t>Follicular Carcinoma</a:t>
            </a:r>
          </a:p>
        </p:txBody>
      </p:sp>
      <p:sp>
        <p:nvSpPr>
          <p:cNvPr id="9219" name="Rectangle 4">
            <a:extLst>
              <a:ext uri="{FF2B5EF4-FFF2-40B4-BE49-F238E27FC236}">
                <a16:creationId xmlns:a16="http://schemas.microsoft.com/office/drawing/2014/main" id="{83252D33-20E0-73A3-3A1F-F00527CA92EA}"/>
              </a:ext>
            </a:extLst>
          </p:cNvPr>
          <p:cNvSpPr>
            <a:spLocks noGrp="1" noChangeArrowheads="1"/>
          </p:cNvSpPr>
          <p:nvPr>
            <p:ph type="body" sz="half" idx="2"/>
          </p:nvPr>
        </p:nvSpPr>
        <p:spPr/>
        <p:txBody>
          <a:bodyPr/>
          <a:lstStyle/>
          <a:p>
            <a:pPr eaLnBrk="1" hangingPunct="1"/>
            <a:r>
              <a:rPr lang="en-US" altLang="en-US" sz="2800"/>
              <a:t>Solitary round or oval nodule</a:t>
            </a:r>
          </a:p>
          <a:p>
            <a:pPr eaLnBrk="1" hangingPunct="1"/>
            <a:r>
              <a:rPr lang="en-US" altLang="en-US" sz="2800"/>
              <a:t>Thick capsule</a:t>
            </a:r>
          </a:p>
          <a:p>
            <a:pPr eaLnBrk="1" hangingPunct="1"/>
            <a:r>
              <a:rPr lang="en-US" altLang="en-US" sz="2800"/>
              <a:t>Composed of follicles</a:t>
            </a:r>
          </a:p>
          <a:p>
            <a:pPr eaLnBrk="1" hangingPunct="1"/>
            <a:r>
              <a:rPr lang="en-US" altLang="en-US" sz="2800"/>
              <a:t>Capsular invasion or vascular invasion within or outside capsular wall</a:t>
            </a:r>
          </a:p>
        </p:txBody>
      </p:sp>
      <p:pic>
        <p:nvPicPr>
          <p:cNvPr id="9220" name="Picture 5">
            <a:extLst>
              <a:ext uri="{FF2B5EF4-FFF2-40B4-BE49-F238E27FC236}">
                <a16:creationId xmlns:a16="http://schemas.microsoft.com/office/drawing/2014/main" id="{8170FE15-3486-E5E5-5857-2A3EF391B6E7}"/>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85800" y="2362200"/>
            <a:ext cx="3810000" cy="2657475"/>
          </a:xfrm>
        </p:spPr>
      </p:pic>
    </p:spTree>
  </p:cSld>
  <p:clrMapOvr>
    <a:masterClrMapping/>
  </p:clrMapOvr>
  <p:transition spd="med">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51883F4-2EF7-AA6E-4B7A-C11A52B4A699}"/>
              </a:ext>
            </a:extLst>
          </p:cNvPr>
          <p:cNvSpPr>
            <a:spLocks noGrp="1" noChangeArrowheads="1"/>
          </p:cNvSpPr>
          <p:nvPr>
            <p:ph type="title"/>
          </p:nvPr>
        </p:nvSpPr>
        <p:spPr>
          <a:xfrm>
            <a:off x="2590800" y="734505"/>
            <a:ext cx="6019800" cy="715962"/>
          </a:xfrm>
          <a:solidFill>
            <a:schemeClr val="tx2"/>
          </a:solidFill>
        </p:spPr>
        <p:txBody>
          <a:bodyPr rtlCol="0">
            <a:normAutofit fontScale="90000"/>
          </a:bodyPr>
          <a:lstStyle/>
          <a:p>
            <a:pPr eaLnBrk="1" fontAlgn="auto" hangingPunct="1">
              <a:spcAft>
                <a:spcPts val="0"/>
              </a:spcAft>
              <a:defRPr/>
            </a:pPr>
            <a:r>
              <a:rPr lang="en-US" dirty="0">
                <a:solidFill>
                  <a:schemeClr val="bg1"/>
                </a:solidFill>
              </a:rPr>
              <a:t>Papillary Carcinoma</a:t>
            </a:r>
          </a:p>
        </p:txBody>
      </p:sp>
      <p:sp>
        <p:nvSpPr>
          <p:cNvPr id="44035" name="Rectangle 3">
            <a:extLst>
              <a:ext uri="{FF2B5EF4-FFF2-40B4-BE49-F238E27FC236}">
                <a16:creationId xmlns:a16="http://schemas.microsoft.com/office/drawing/2014/main" id="{B1D0EBCB-605B-261E-CF5D-3DF03727E7D8}"/>
              </a:ext>
            </a:extLst>
          </p:cNvPr>
          <p:cNvSpPr>
            <a:spLocks noGrp="1" noChangeArrowheads="1"/>
          </p:cNvSpPr>
          <p:nvPr>
            <p:ph type="body" idx="1"/>
          </p:nvPr>
        </p:nvSpPr>
        <p:spPr/>
        <p:txBody>
          <a:bodyPr rtlCol="0">
            <a:normAutofit fontScale="92500" lnSpcReduction="10000"/>
          </a:bodyPr>
          <a:lstStyle/>
          <a:p>
            <a:pPr eaLnBrk="1" fontAlgn="auto" hangingPunct="1">
              <a:lnSpc>
                <a:spcPct val="90000"/>
              </a:lnSpc>
              <a:spcAft>
                <a:spcPts val="0"/>
              </a:spcAft>
              <a:defRPr/>
            </a:pPr>
            <a:r>
              <a:rPr lang="en-US" sz="2400" dirty="0"/>
              <a:t>Commonest thyroid malignancy, 75-85%</a:t>
            </a:r>
          </a:p>
          <a:p>
            <a:pPr eaLnBrk="1" fontAlgn="auto" hangingPunct="1">
              <a:lnSpc>
                <a:spcPct val="90000"/>
              </a:lnSpc>
              <a:spcAft>
                <a:spcPts val="0"/>
              </a:spcAft>
              <a:defRPr/>
            </a:pPr>
            <a:endParaRPr lang="en-US" sz="2400" dirty="0"/>
          </a:p>
          <a:p>
            <a:pPr eaLnBrk="1" fontAlgn="auto" hangingPunct="1">
              <a:lnSpc>
                <a:spcPct val="90000"/>
              </a:lnSpc>
              <a:spcAft>
                <a:spcPts val="0"/>
              </a:spcAft>
              <a:defRPr/>
            </a:pPr>
            <a:r>
              <a:rPr lang="en-US" sz="2400" dirty="0" err="1"/>
              <a:t>Female:Male</a:t>
            </a:r>
            <a:r>
              <a:rPr lang="en-US" sz="2400" dirty="0"/>
              <a:t> = 2.5:1</a:t>
            </a:r>
          </a:p>
          <a:p>
            <a:pPr eaLnBrk="1" fontAlgn="auto" hangingPunct="1">
              <a:lnSpc>
                <a:spcPct val="90000"/>
              </a:lnSpc>
              <a:spcAft>
                <a:spcPts val="0"/>
              </a:spcAft>
              <a:defRPr/>
            </a:pPr>
            <a:endParaRPr lang="en-US" sz="2400" dirty="0"/>
          </a:p>
          <a:p>
            <a:pPr eaLnBrk="1" fontAlgn="auto" hangingPunct="1">
              <a:lnSpc>
                <a:spcPct val="90000"/>
              </a:lnSpc>
              <a:spcAft>
                <a:spcPts val="0"/>
              </a:spcAft>
              <a:defRPr/>
            </a:pPr>
            <a:r>
              <a:rPr lang="en-US" sz="2400" dirty="0"/>
              <a:t>Mean age at onset = 20 - 40 yr</a:t>
            </a:r>
          </a:p>
          <a:p>
            <a:pPr eaLnBrk="1" fontAlgn="auto" hangingPunct="1">
              <a:lnSpc>
                <a:spcPct val="90000"/>
              </a:lnSpc>
              <a:spcAft>
                <a:spcPts val="0"/>
              </a:spcAft>
              <a:defRPr/>
            </a:pPr>
            <a:endParaRPr lang="en-US" sz="2400" dirty="0"/>
          </a:p>
          <a:p>
            <a:pPr eaLnBrk="1" fontAlgn="auto" hangingPunct="1">
              <a:lnSpc>
                <a:spcPct val="90000"/>
              </a:lnSpc>
              <a:spcAft>
                <a:spcPts val="0"/>
              </a:spcAft>
              <a:defRPr/>
            </a:pPr>
            <a:r>
              <a:rPr lang="en-US" sz="2400" dirty="0"/>
              <a:t>May affect children</a:t>
            </a:r>
          </a:p>
          <a:p>
            <a:pPr eaLnBrk="1" fontAlgn="auto" hangingPunct="1">
              <a:lnSpc>
                <a:spcPct val="90000"/>
              </a:lnSpc>
              <a:spcAft>
                <a:spcPts val="0"/>
              </a:spcAft>
              <a:defRPr/>
            </a:pPr>
            <a:endParaRPr lang="en-US" sz="2400" dirty="0"/>
          </a:p>
          <a:p>
            <a:pPr eaLnBrk="1" fontAlgn="auto" hangingPunct="1">
              <a:lnSpc>
                <a:spcPct val="90000"/>
              </a:lnSpc>
              <a:spcAft>
                <a:spcPts val="0"/>
              </a:spcAft>
              <a:defRPr/>
            </a:pPr>
            <a:r>
              <a:rPr lang="en-US" sz="2400" dirty="0"/>
              <a:t>Prior head &amp; neck radiation exposure</a:t>
            </a:r>
          </a:p>
          <a:p>
            <a:pPr eaLnBrk="1" fontAlgn="auto" hangingPunct="1">
              <a:lnSpc>
                <a:spcPct val="90000"/>
              </a:lnSpc>
              <a:spcAft>
                <a:spcPts val="0"/>
              </a:spcAft>
              <a:defRPr/>
            </a:pPr>
            <a:endParaRPr lang="en-US" sz="2400" dirty="0"/>
          </a:p>
          <a:p>
            <a:pPr eaLnBrk="1" fontAlgn="auto" hangingPunct="1">
              <a:lnSpc>
                <a:spcPct val="90000"/>
              </a:lnSpc>
              <a:spcAft>
                <a:spcPts val="0"/>
              </a:spcAft>
              <a:defRPr/>
            </a:pPr>
            <a:r>
              <a:rPr lang="en-US" sz="2400" dirty="0"/>
              <a:t>Indolent, slow-growing painless mass cold on isotopic scan</a:t>
            </a:r>
          </a:p>
          <a:p>
            <a:pPr eaLnBrk="1" fontAlgn="auto" hangingPunct="1">
              <a:lnSpc>
                <a:spcPct val="90000"/>
              </a:lnSpc>
              <a:spcAft>
                <a:spcPts val="0"/>
              </a:spcAft>
              <a:defRPr/>
            </a:pPr>
            <a:r>
              <a:rPr lang="en-US" sz="2400" dirty="0"/>
              <a:t>Cervical lymphadenopathy may be presenting feature</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8A238FA-830A-5597-E3F9-C76E64387E73}"/>
              </a:ext>
            </a:extLst>
          </p:cNvPr>
          <p:cNvSpPr>
            <a:spLocks noGrp="1" noChangeArrowheads="1"/>
          </p:cNvSpPr>
          <p:nvPr>
            <p:ph type="title"/>
          </p:nvPr>
        </p:nvSpPr>
        <p:spPr/>
        <p:txBody>
          <a:bodyPr/>
          <a:lstStyle/>
          <a:p>
            <a:pPr eaLnBrk="1" hangingPunct="1"/>
            <a:r>
              <a:rPr lang="en-US" altLang="en-US" sz="3600" u="sng"/>
              <a:t>Papillary Carcinoma</a:t>
            </a:r>
          </a:p>
        </p:txBody>
      </p:sp>
      <p:sp>
        <p:nvSpPr>
          <p:cNvPr id="11267" name="Rectangle 4">
            <a:extLst>
              <a:ext uri="{FF2B5EF4-FFF2-40B4-BE49-F238E27FC236}">
                <a16:creationId xmlns:a16="http://schemas.microsoft.com/office/drawing/2014/main" id="{0904A231-3CC8-70A7-CF99-B309177721EA}"/>
              </a:ext>
            </a:extLst>
          </p:cNvPr>
          <p:cNvSpPr>
            <a:spLocks noGrp="1" noChangeArrowheads="1"/>
          </p:cNvSpPr>
          <p:nvPr>
            <p:ph type="body" sz="half" idx="2"/>
          </p:nvPr>
        </p:nvSpPr>
        <p:spPr/>
        <p:txBody>
          <a:bodyPr/>
          <a:lstStyle/>
          <a:p>
            <a:pPr eaLnBrk="1" hangingPunct="1"/>
            <a:r>
              <a:rPr lang="en-US" altLang="en-US" sz="2800"/>
              <a:t>Variable size (microscopic to several cm)</a:t>
            </a:r>
          </a:p>
          <a:p>
            <a:pPr eaLnBrk="1" hangingPunct="1"/>
            <a:r>
              <a:rPr lang="en-US" altLang="en-US" sz="2800"/>
              <a:t>Solid or cystic</a:t>
            </a:r>
          </a:p>
          <a:p>
            <a:pPr eaLnBrk="1" hangingPunct="1"/>
            <a:r>
              <a:rPr lang="en-US" altLang="en-US" sz="2800"/>
              <a:t>Infiltrative or encapsulated</a:t>
            </a:r>
          </a:p>
          <a:p>
            <a:pPr eaLnBrk="1" hangingPunct="1"/>
            <a:r>
              <a:rPr lang="en-US" altLang="en-US" sz="2800"/>
              <a:t>Solitary or multicentric (20%)</a:t>
            </a:r>
          </a:p>
        </p:txBody>
      </p:sp>
      <p:pic>
        <p:nvPicPr>
          <p:cNvPr id="11268" name="Picture 5">
            <a:extLst>
              <a:ext uri="{FF2B5EF4-FFF2-40B4-BE49-F238E27FC236}">
                <a16:creationId xmlns:a16="http://schemas.microsoft.com/office/drawing/2014/main" id="{E0540772-317B-F27B-2084-87C30BB6A7EA}"/>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217613" y="1828800"/>
            <a:ext cx="2744787" cy="4495800"/>
          </a:xfrm>
        </p:spPr>
      </p:pic>
    </p:spTree>
  </p:cSld>
  <p:clrMapOvr>
    <a:masterClrMapping/>
  </p:clrMapOvr>
  <p:transition spd="med">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B0BABB5-A6DB-03F1-9F00-742D1A71ECCD}"/>
              </a:ext>
            </a:extLst>
          </p:cNvPr>
          <p:cNvSpPr>
            <a:spLocks noGrp="1" noChangeArrowheads="1"/>
          </p:cNvSpPr>
          <p:nvPr>
            <p:ph type="title"/>
          </p:nvPr>
        </p:nvSpPr>
        <p:spPr>
          <a:xfrm>
            <a:off x="1219200" y="685800"/>
            <a:ext cx="7467600" cy="838200"/>
          </a:xfrm>
        </p:spPr>
        <p:txBody>
          <a:bodyPr/>
          <a:lstStyle/>
          <a:p>
            <a:pPr eaLnBrk="1" hangingPunct="1"/>
            <a:r>
              <a:rPr lang="en-US" altLang="en-US" sz="3200" u="sng" dirty="0"/>
              <a:t>Papillary Carcinoma</a:t>
            </a:r>
          </a:p>
        </p:txBody>
      </p:sp>
      <p:sp>
        <p:nvSpPr>
          <p:cNvPr id="12291" name="Rectangle 4">
            <a:extLst>
              <a:ext uri="{FF2B5EF4-FFF2-40B4-BE49-F238E27FC236}">
                <a16:creationId xmlns:a16="http://schemas.microsoft.com/office/drawing/2014/main" id="{005382EE-13E3-FBAE-086E-FC725F66313A}"/>
              </a:ext>
            </a:extLst>
          </p:cNvPr>
          <p:cNvSpPr>
            <a:spLocks noGrp="1" noChangeArrowheads="1"/>
          </p:cNvSpPr>
          <p:nvPr>
            <p:ph type="body" sz="half" idx="2"/>
          </p:nvPr>
        </p:nvSpPr>
        <p:spPr/>
        <p:txBody>
          <a:bodyPr/>
          <a:lstStyle/>
          <a:p>
            <a:pPr eaLnBrk="1" hangingPunct="1">
              <a:buFontTx/>
              <a:buNone/>
            </a:pPr>
            <a:endParaRPr lang="en-US" altLang="en-US" sz="2800"/>
          </a:p>
          <a:p>
            <a:pPr eaLnBrk="1" hangingPunct="1">
              <a:buFontTx/>
              <a:buNone/>
            </a:pPr>
            <a:r>
              <a:rPr lang="en-US" altLang="en-US" sz="2800"/>
              <a:t>Nuclear Features</a:t>
            </a:r>
          </a:p>
          <a:p>
            <a:pPr lvl="1" eaLnBrk="1" hangingPunct="1"/>
            <a:r>
              <a:rPr lang="en-US" altLang="en-US" sz="2400"/>
              <a:t>Optically clear (ground glass, Orphan Annie) nuclei</a:t>
            </a:r>
          </a:p>
          <a:p>
            <a:pPr lvl="1" eaLnBrk="1" hangingPunct="1"/>
            <a:r>
              <a:rPr lang="en-US" altLang="en-US" sz="2400"/>
              <a:t>Nuclear pseudoinclusions or nuclear grooves </a:t>
            </a:r>
          </a:p>
          <a:p>
            <a:pPr lvl="1" eaLnBrk="1" hangingPunct="1">
              <a:buFont typeface="Wingdings" panose="05000000000000000000" pitchFamily="2" charset="2"/>
              <a:buNone/>
            </a:pPr>
            <a:endParaRPr lang="en-US" altLang="en-US" sz="2400"/>
          </a:p>
        </p:txBody>
      </p:sp>
      <p:pic>
        <p:nvPicPr>
          <p:cNvPr id="12292" name="Picture 5">
            <a:extLst>
              <a:ext uri="{FF2B5EF4-FFF2-40B4-BE49-F238E27FC236}">
                <a16:creationId xmlns:a16="http://schemas.microsoft.com/office/drawing/2014/main" id="{580A580B-8B42-0798-CB30-3F7E7AC18C85}"/>
              </a:ext>
            </a:extLst>
          </p:cNvPr>
          <p:cNvPicPr>
            <a:picLocks noGrp="1" noChangeAspect="1" noChangeArrowheads="1"/>
          </p:cNvPicPr>
          <p:nvPr>
            <p:ph sz="half" idx="1"/>
          </p:nvPr>
        </p:nvPicPr>
        <p:blipFill>
          <a:blip r:embed="rId2">
            <a:lum contrast="42000"/>
            <a:extLst>
              <a:ext uri="{28A0092B-C50C-407E-A947-70E740481C1C}">
                <a14:useLocalDpi xmlns:a14="http://schemas.microsoft.com/office/drawing/2010/main" val="0"/>
              </a:ext>
            </a:extLst>
          </a:blip>
          <a:srcRect/>
          <a:stretch>
            <a:fillRect/>
          </a:stretch>
        </p:blipFill>
        <p:spPr>
          <a:xfrm>
            <a:off x="977900" y="1828800"/>
            <a:ext cx="3225800" cy="4495800"/>
          </a:xfrm>
        </p:spPr>
      </p:pic>
    </p:spTree>
  </p:cSld>
  <p:clrMapOvr>
    <a:masterClrMapping/>
  </p:clrMapOvr>
  <p:transition spd="med">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B09E29DA-B7C1-D613-0FA2-6E1B9A4138F2}"/>
              </a:ext>
            </a:extLst>
          </p:cNvPr>
          <p:cNvSpPr>
            <a:spLocks noGrp="1" noChangeArrowheads="1"/>
          </p:cNvSpPr>
          <p:nvPr>
            <p:ph type="title"/>
          </p:nvPr>
        </p:nvSpPr>
        <p:spPr>
          <a:xfrm>
            <a:off x="3352800" y="762000"/>
            <a:ext cx="3657600" cy="715962"/>
          </a:xfrm>
          <a:solidFill>
            <a:schemeClr val="tx2"/>
          </a:solidFill>
        </p:spPr>
        <p:txBody>
          <a:bodyPr rtlCol="0">
            <a:normAutofit/>
          </a:bodyPr>
          <a:lstStyle/>
          <a:p>
            <a:pPr eaLnBrk="1" fontAlgn="auto" hangingPunct="1">
              <a:spcAft>
                <a:spcPts val="0"/>
              </a:spcAft>
              <a:defRPr/>
            </a:pPr>
            <a:r>
              <a:rPr lang="en-US" sz="2400" dirty="0">
                <a:solidFill>
                  <a:schemeClr val="bg1"/>
                </a:solidFill>
              </a:rPr>
              <a:t>Papillary Carcinoma Prognosis</a:t>
            </a:r>
          </a:p>
        </p:txBody>
      </p:sp>
      <p:sp>
        <p:nvSpPr>
          <p:cNvPr id="13315" name="Rectangle 3">
            <a:extLst>
              <a:ext uri="{FF2B5EF4-FFF2-40B4-BE49-F238E27FC236}">
                <a16:creationId xmlns:a16="http://schemas.microsoft.com/office/drawing/2014/main" id="{901B155D-2068-0D3F-7F09-17CF19D33B62}"/>
              </a:ext>
            </a:extLst>
          </p:cNvPr>
          <p:cNvSpPr>
            <a:spLocks noGrp="1" noChangeArrowheads="1"/>
          </p:cNvSpPr>
          <p:nvPr>
            <p:ph type="body" idx="1"/>
          </p:nvPr>
        </p:nvSpPr>
        <p:spPr/>
        <p:txBody>
          <a:bodyPr/>
          <a:lstStyle/>
          <a:p>
            <a:pPr eaLnBrk="1" hangingPunct="1">
              <a:lnSpc>
                <a:spcPct val="90000"/>
              </a:lnSpc>
              <a:buFontTx/>
              <a:buNone/>
            </a:pPr>
            <a:r>
              <a:rPr lang="en-US" altLang="en-US" sz="2800"/>
              <a:t>Excellent but following factors play important role:</a:t>
            </a:r>
          </a:p>
          <a:p>
            <a:pPr lvl="1" eaLnBrk="1" hangingPunct="1">
              <a:lnSpc>
                <a:spcPct val="90000"/>
              </a:lnSpc>
            </a:pPr>
            <a:r>
              <a:rPr lang="en-US" altLang="en-US" sz="2400"/>
              <a:t>Age and sex</a:t>
            </a:r>
          </a:p>
          <a:p>
            <a:pPr lvl="1" eaLnBrk="1" hangingPunct="1">
              <a:lnSpc>
                <a:spcPct val="90000"/>
              </a:lnSpc>
            </a:pPr>
            <a:r>
              <a:rPr lang="en-US" altLang="en-US" sz="2400"/>
              <a:t>Size</a:t>
            </a:r>
          </a:p>
          <a:p>
            <a:pPr lvl="1" eaLnBrk="1" hangingPunct="1">
              <a:lnSpc>
                <a:spcPct val="90000"/>
              </a:lnSpc>
            </a:pPr>
            <a:r>
              <a:rPr lang="en-US" altLang="en-US" sz="2400"/>
              <a:t>Multicentricity</a:t>
            </a:r>
          </a:p>
          <a:p>
            <a:pPr lvl="1" eaLnBrk="1" hangingPunct="1">
              <a:lnSpc>
                <a:spcPct val="90000"/>
              </a:lnSpc>
            </a:pPr>
            <a:r>
              <a:rPr lang="en-US" altLang="en-US" sz="2400"/>
              <a:t>Extra-thyroid extension</a:t>
            </a:r>
          </a:p>
          <a:p>
            <a:pPr lvl="1" eaLnBrk="1" hangingPunct="1">
              <a:lnSpc>
                <a:spcPct val="90000"/>
              </a:lnSpc>
            </a:pPr>
            <a:r>
              <a:rPr lang="en-US" altLang="en-US" sz="2400"/>
              <a:t>Distant metastasis</a:t>
            </a:r>
          </a:p>
          <a:p>
            <a:pPr lvl="1" eaLnBrk="1" hangingPunct="1">
              <a:lnSpc>
                <a:spcPct val="90000"/>
              </a:lnSpc>
            </a:pPr>
            <a:r>
              <a:rPr lang="en-US" altLang="en-US" sz="2400"/>
              <a:t>Total encapsulation, pushing margin of growth &amp; cystic change</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a:extLst>
              <a:ext uri="{FF2B5EF4-FFF2-40B4-BE49-F238E27FC236}">
                <a16:creationId xmlns:a16="http://schemas.microsoft.com/office/drawing/2014/main" id="{A6CBCB8B-1272-8991-8441-ADBB58BA51CB}"/>
              </a:ext>
            </a:extLst>
          </p:cNvPr>
          <p:cNvSpPr>
            <a:spLocks noGrp="1" noRot="1" noChangeArrowheads="1"/>
          </p:cNvSpPr>
          <p:nvPr>
            <p:ph type="title"/>
          </p:nvPr>
        </p:nvSpPr>
        <p:spPr/>
        <p:txBody>
          <a:bodyPr/>
          <a:lstStyle/>
          <a:p>
            <a:endParaRPr lang="en-US" altLang="en-US"/>
          </a:p>
        </p:txBody>
      </p:sp>
      <p:sp>
        <p:nvSpPr>
          <p:cNvPr id="219139" name="Rectangle 3">
            <a:extLst>
              <a:ext uri="{FF2B5EF4-FFF2-40B4-BE49-F238E27FC236}">
                <a16:creationId xmlns:a16="http://schemas.microsoft.com/office/drawing/2014/main" id="{E5EE3DAA-4D4B-4906-B0F0-0A440869EF10}"/>
              </a:ext>
            </a:extLst>
          </p:cNvPr>
          <p:cNvSpPr>
            <a:spLocks noGrp="1" noChangeArrowheads="1"/>
          </p:cNvSpPr>
          <p:nvPr>
            <p:ph idx="1"/>
          </p:nvPr>
        </p:nvSpPr>
        <p:spPr/>
        <p:txBody>
          <a:bodyPr/>
          <a:lstStyle/>
          <a:p>
            <a:pPr algn="l" rtl="0"/>
            <a:r>
              <a:rPr lang="en-US" altLang="en-US" sz="2800">
                <a:effectLst/>
              </a:rPr>
              <a:t>Other nonpalpable nodules are easily seen on ultrasound or other anatomic imaging studies, and are termed incidentally discovered nodules or </a:t>
            </a:r>
            <a:r>
              <a:rPr lang="en-US" altLang="en-US" sz="2800">
                <a:effectLst/>
                <a:latin typeface="Arial" panose="020B0604020202020204" pitchFamily="34" charset="0"/>
              </a:rPr>
              <a:t>“</a:t>
            </a:r>
            <a:r>
              <a:rPr lang="en-US" altLang="en-US" sz="2800">
                <a:effectLst/>
              </a:rPr>
              <a:t>incidentalomas.</a:t>
            </a:r>
            <a:r>
              <a:rPr lang="en-US" altLang="en-US" sz="2800">
                <a:effectLst/>
                <a:latin typeface="Arial" panose="020B0604020202020204" pitchFamily="34" charset="0"/>
              </a:rPr>
              <a:t>”</a:t>
            </a:r>
            <a:r>
              <a:rPr lang="en-US" altLang="en-US" sz="2800">
                <a:effectLst/>
              </a:rPr>
              <a:t> </a:t>
            </a:r>
          </a:p>
          <a:p>
            <a:pPr algn="l" rtl="0"/>
            <a:r>
              <a:rPr lang="en-US" altLang="en-US" sz="2800">
                <a:effectLst/>
              </a:rPr>
              <a:t>Nonpalpable nodules have the same risk of malignancy as palpable nodules with the same size .</a:t>
            </a:r>
          </a:p>
          <a:p>
            <a:pPr algn="l" rtl="0"/>
            <a:r>
              <a:rPr lang="en-US" altLang="en-US" sz="2800">
                <a:effectLst/>
              </a:rPr>
              <a:t>Generally, only nodules larger than 1 cm should be evaluated, because they have the potential to be clinically significant cancers. </a:t>
            </a:r>
          </a:p>
        </p:txBody>
      </p:sp>
      <p:sp>
        <p:nvSpPr>
          <p:cNvPr id="2" name="Slide Number Placeholder 4">
            <a:extLst>
              <a:ext uri="{FF2B5EF4-FFF2-40B4-BE49-F238E27FC236}">
                <a16:creationId xmlns:a16="http://schemas.microsoft.com/office/drawing/2014/main" id="{2BA0E8FA-90A4-2F38-B60C-16EA82E79F90}"/>
              </a:ext>
            </a:extLst>
          </p:cNvPr>
          <p:cNvSpPr>
            <a:spLocks noGrp="1"/>
          </p:cNvSpPr>
          <p:nvPr>
            <p:ph type="sldNum" sz="quarter" idx="12"/>
          </p:nvPr>
        </p:nvSpPr>
        <p:spPr/>
        <p:txBody>
          <a:bodyPr/>
          <a:lstStyle/>
          <a:p>
            <a:fld id="{BF37A109-96E9-4641-9F37-F651EDDD95FC}" type="slidenum">
              <a:rPr lang="ar-SA" altLang="en-US"/>
              <a:pPr/>
              <a:t>7</a:t>
            </a:fld>
            <a:endParaRPr lang="en-US"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5342A362-DFB4-DB03-D751-3B769E6E5BAE}"/>
              </a:ext>
            </a:extLst>
          </p:cNvPr>
          <p:cNvSpPr>
            <a:spLocks noGrp="1" noChangeArrowheads="1"/>
          </p:cNvSpPr>
          <p:nvPr>
            <p:ph type="title"/>
          </p:nvPr>
        </p:nvSpPr>
        <p:spPr>
          <a:xfrm>
            <a:off x="2743200" y="655638"/>
            <a:ext cx="6019800" cy="868362"/>
          </a:xfrm>
          <a:solidFill>
            <a:schemeClr val="tx2"/>
          </a:solidFill>
        </p:spPr>
        <p:txBody>
          <a:bodyPr/>
          <a:lstStyle/>
          <a:p>
            <a:pPr eaLnBrk="1" hangingPunct="1"/>
            <a:r>
              <a:rPr lang="en-US" altLang="en-US" sz="4000">
                <a:solidFill>
                  <a:schemeClr val="bg1"/>
                </a:solidFill>
              </a:rPr>
              <a:t>Anaplastic Carcinoma</a:t>
            </a:r>
          </a:p>
        </p:txBody>
      </p:sp>
      <p:sp>
        <p:nvSpPr>
          <p:cNvPr id="46083" name="Rectangle 3">
            <a:extLst>
              <a:ext uri="{FF2B5EF4-FFF2-40B4-BE49-F238E27FC236}">
                <a16:creationId xmlns:a16="http://schemas.microsoft.com/office/drawing/2014/main" id="{C801B4D2-B9C1-0B7E-EC09-E71E51DCC80D}"/>
              </a:ext>
            </a:extLst>
          </p:cNvPr>
          <p:cNvSpPr>
            <a:spLocks noGrp="1" noChangeArrowheads="1"/>
          </p:cNvSpPr>
          <p:nvPr>
            <p:ph type="body" idx="1"/>
          </p:nvPr>
        </p:nvSpPr>
        <p:spPr>
          <a:xfrm>
            <a:off x="685800" y="2285999"/>
            <a:ext cx="8229600" cy="3916363"/>
          </a:xfrm>
        </p:spPr>
        <p:txBody>
          <a:bodyPr rtlCol="0">
            <a:normAutofit fontScale="85000" lnSpcReduction="20000"/>
          </a:bodyPr>
          <a:lstStyle/>
          <a:p>
            <a:pPr eaLnBrk="1" fontAlgn="auto" hangingPunct="1">
              <a:spcAft>
                <a:spcPts val="0"/>
              </a:spcAft>
              <a:defRPr/>
            </a:pPr>
            <a:r>
              <a:rPr lang="en-US" dirty="0"/>
              <a:t>Rare; &lt; 5% of thyroid carcinomas</a:t>
            </a:r>
          </a:p>
          <a:p>
            <a:pPr eaLnBrk="1" fontAlgn="auto" hangingPunct="1">
              <a:spcAft>
                <a:spcPts val="0"/>
              </a:spcAft>
              <a:defRPr/>
            </a:pPr>
            <a:endParaRPr lang="en-US" dirty="0"/>
          </a:p>
          <a:p>
            <a:pPr eaLnBrk="1" fontAlgn="auto" hangingPunct="1">
              <a:spcAft>
                <a:spcPts val="0"/>
              </a:spcAft>
              <a:defRPr/>
            </a:pPr>
            <a:r>
              <a:rPr lang="en-US" dirty="0"/>
              <a:t>Highly malignant and generally fatal &lt; 1yr.</a:t>
            </a:r>
          </a:p>
          <a:p>
            <a:pPr eaLnBrk="1" fontAlgn="auto" hangingPunct="1">
              <a:spcAft>
                <a:spcPts val="0"/>
              </a:spcAft>
              <a:defRPr/>
            </a:pPr>
            <a:endParaRPr lang="en-US" dirty="0"/>
          </a:p>
          <a:p>
            <a:pPr eaLnBrk="1" fontAlgn="auto" hangingPunct="1">
              <a:spcAft>
                <a:spcPts val="0"/>
              </a:spcAft>
              <a:defRPr/>
            </a:pPr>
            <a:r>
              <a:rPr lang="en-US" dirty="0"/>
              <a:t>Elderly </a:t>
            </a:r>
            <a:r>
              <a:rPr lang="en-US" dirty="0">
                <a:sym typeface="Symbol" pitchFamily="18" charset="2"/>
              </a:rPr>
              <a:t> 65 yrs</a:t>
            </a:r>
            <a:r>
              <a:rPr lang="en-US" dirty="0"/>
              <a:t>; females slightly &gt; males</a:t>
            </a:r>
          </a:p>
          <a:p>
            <a:pPr eaLnBrk="1" fontAlgn="auto" hangingPunct="1">
              <a:spcAft>
                <a:spcPts val="0"/>
              </a:spcAft>
              <a:defRPr/>
            </a:pPr>
            <a:endParaRPr lang="en-US" dirty="0"/>
          </a:p>
          <a:p>
            <a:pPr eaLnBrk="1" fontAlgn="auto" hangingPunct="1">
              <a:spcAft>
                <a:spcPts val="0"/>
              </a:spcAft>
              <a:defRPr/>
            </a:pPr>
            <a:r>
              <a:rPr lang="en-US" dirty="0"/>
              <a:t>Rapidly enlarging bulky neck mass</a:t>
            </a:r>
          </a:p>
          <a:p>
            <a:pPr eaLnBrk="1" fontAlgn="auto" hangingPunct="1">
              <a:spcAft>
                <a:spcPts val="0"/>
              </a:spcAft>
              <a:defRPr/>
            </a:pPr>
            <a:endParaRPr lang="en-US" dirty="0"/>
          </a:p>
          <a:p>
            <a:pPr eaLnBrk="1" fontAlgn="auto" hangingPunct="1">
              <a:spcAft>
                <a:spcPts val="0"/>
              </a:spcAft>
              <a:defRPr/>
            </a:pPr>
            <a:r>
              <a:rPr lang="en-US" dirty="0" err="1"/>
              <a:t>Dysphagia</a:t>
            </a:r>
            <a:r>
              <a:rPr lang="en-US" dirty="0"/>
              <a:t>, </a:t>
            </a:r>
            <a:r>
              <a:rPr lang="en-US" dirty="0" err="1"/>
              <a:t>dyspnoea</a:t>
            </a:r>
            <a:r>
              <a:rPr lang="en-US" dirty="0"/>
              <a:t>, hoarseness</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15CAFBB-9538-E84B-8F3D-AE3646CE5D6D}"/>
              </a:ext>
            </a:extLst>
          </p:cNvPr>
          <p:cNvSpPr>
            <a:spLocks noGrp="1" noChangeArrowheads="1"/>
          </p:cNvSpPr>
          <p:nvPr>
            <p:ph type="title"/>
          </p:nvPr>
        </p:nvSpPr>
        <p:spPr/>
        <p:txBody>
          <a:bodyPr/>
          <a:lstStyle/>
          <a:p>
            <a:pPr eaLnBrk="1" hangingPunct="1"/>
            <a:r>
              <a:rPr lang="en-US" altLang="en-US" sz="3600" u="sng"/>
              <a:t> Anaplastic Carcinoma</a:t>
            </a:r>
          </a:p>
        </p:txBody>
      </p:sp>
      <p:sp>
        <p:nvSpPr>
          <p:cNvPr id="47107" name="Rectangle 3">
            <a:extLst>
              <a:ext uri="{FF2B5EF4-FFF2-40B4-BE49-F238E27FC236}">
                <a16:creationId xmlns:a16="http://schemas.microsoft.com/office/drawing/2014/main" id="{662C8D38-335E-437C-AF8B-B96255A6A5D8}"/>
              </a:ext>
            </a:extLst>
          </p:cNvPr>
          <p:cNvSpPr>
            <a:spLocks noGrp="1" noChangeArrowheads="1"/>
          </p:cNvSpPr>
          <p:nvPr>
            <p:ph type="body" idx="1"/>
          </p:nvPr>
        </p:nvSpPr>
        <p:spPr>
          <a:xfrm>
            <a:off x="838200" y="2362200"/>
            <a:ext cx="8229600" cy="3810000"/>
          </a:xfrm>
        </p:spPr>
        <p:txBody>
          <a:bodyPr rtlCol="0">
            <a:normAutofit fontScale="85000" lnSpcReduction="20000"/>
          </a:bodyPr>
          <a:lstStyle/>
          <a:p>
            <a:pPr eaLnBrk="1" fontAlgn="auto" hangingPunct="1">
              <a:lnSpc>
                <a:spcPct val="90000"/>
              </a:lnSpc>
              <a:spcAft>
                <a:spcPts val="0"/>
              </a:spcAft>
              <a:defRPr/>
            </a:pPr>
            <a:endParaRPr lang="en-US" dirty="0"/>
          </a:p>
          <a:p>
            <a:pPr eaLnBrk="1" fontAlgn="auto" hangingPunct="1">
              <a:lnSpc>
                <a:spcPct val="90000"/>
              </a:lnSpc>
              <a:spcAft>
                <a:spcPts val="0"/>
              </a:spcAft>
              <a:defRPr/>
            </a:pPr>
            <a:r>
              <a:rPr lang="en-US" sz="2800" dirty="0"/>
              <a:t>Large, firm, necrotic mass</a:t>
            </a:r>
          </a:p>
          <a:p>
            <a:pPr eaLnBrk="1" fontAlgn="auto" hangingPunct="1">
              <a:lnSpc>
                <a:spcPct val="90000"/>
              </a:lnSpc>
              <a:spcAft>
                <a:spcPts val="0"/>
              </a:spcAft>
              <a:defRPr/>
            </a:pPr>
            <a:endParaRPr lang="en-US" sz="2800" dirty="0"/>
          </a:p>
          <a:p>
            <a:pPr eaLnBrk="1" fontAlgn="auto" hangingPunct="1">
              <a:lnSpc>
                <a:spcPct val="90000"/>
              </a:lnSpc>
              <a:spcAft>
                <a:spcPts val="0"/>
              </a:spcAft>
              <a:defRPr/>
            </a:pPr>
            <a:r>
              <a:rPr lang="en-US" sz="2800" dirty="0"/>
              <a:t>Frequently replaces entire thyroid gland</a:t>
            </a:r>
          </a:p>
          <a:p>
            <a:pPr eaLnBrk="1" fontAlgn="auto" hangingPunct="1">
              <a:lnSpc>
                <a:spcPct val="90000"/>
              </a:lnSpc>
              <a:spcAft>
                <a:spcPts val="0"/>
              </a:spcAft>
              <a:defRPr/>
            </a:pPr>
            <a:endParaRPr lang="en-US" sz="2800" dirty="0"/>
          </a:p>
          <a:p>
            <a:pPr eaLnBrk="1" fontAlgn="auto" hangingPunct="1">
              <a:lnSpc>
                <a:spcPct val="90000"/>
              </a:lnSpc>
              <a:spcAft>
                <a:spcPts val="0"/>
              </a:spcAft>
              <a:defRPr/>
            </a:pPr>
            <a:r>
              <a:rPr lang="en-US" sz="2800" dirty="0"/>
              <a:t>Extends into adjacent soft tissue, trachea and </a:t>
            </a:r>
            <a:r>
              <a:rPr lang="en-US" sz="2800" dirty="0" err="1"/>
              <a:t>oesophagus</a:t>
            </a:r>
            <a:endParaRPr lang="en-US" sz="2800" dirty="0"/>
          </a:p>
          <a:p>
            <a:pPr eaLnBrk="1" fontAlgn="auto" hangingPunct="1">
              <a:lnSpc>
                <a:spcPct val="90000"/>
              </a:lnSpc>
              <a:spcAft>
                <a:spcPts val="0"/>
              </a:spcAft>
              <a:defRPr/>
            </a:pPr>
            <a:endParaRPr lang="en-US" sz="2800" dirty="0"/>
          </a:p>
          <a:p>
            <a:pPr eaLnBrk="1" fontAlgn="auto" hangingPunct="1">
              <a:lnSpc>
                <a:spcPct val="90000"/>
              </a:lnSpc>
              <a:spcAft>
                <a:spcPts val="0"/>
              </a:spcAft>
              <a:defRPr/>
            </a:pPr>
            <a:r>
              <a:rPr lang="en-US" sz="2800" dirty="0"/>
              <a:t>Highly </a:t>
            </a:r>
            <a:r>
              <a:rPr lang="en-US" sz="2800" dirty="0" err="1"/>
              <a:t>anaplastic</a:t>
            </a:r>
            <a:r>
              <a:rPr lang="en-US" sz="2800" dirty="0"/>
              <a:t> cell on histology with:</a:t>
            </a:r>
          </a:p>
          <a:p>
            <a:pPr lvl="1" eaLnBrk="1" fontAlgn="auto" hangingPunct="1">
              <a:lnSpc>
                <a:spcPct val="90000"/>
              </a:lnSpc>
              <a:spcAft>
                <a:spcPts val="0"/>
              </a:spcAft>
              <a:defRPr/>
            </a:pPr>
            <a:r>
              <a:rPr lang="en-US" sz="2400" dirty="0"/>
              <a:t>Giant, </a:t>
            </a:r>
            <a:r>
              <a:rPr lang="en-US" sz="2400" dirty="0" err="1"/>
              <a:t>spindle,small</a:t>
            </a:r>
            <a:r>
              <a:rPr lang="en-US" sz="2400" dirty="0"/>
              <a:t> or mix cell population </a:t>
            </a:r>
          </a:p>
          <a:p>
            <a:pPr lvl="1" eaLnBrk="1" fontAlgn="auto" hangingPunct="1">
              <a:lnSpc>
                <a:spcPct val="90000"/>
              </a:lnSpc>
              <a:spcAft>
                <a:spcPts val="0"/>
              </a:spcAft>
              <a:defRPr/>
            </a:pPr>
            <a:endParaRPr lang="en-US" sz="2400" dirty="0"/>
          </a:p>
          <a:p>
            <a:pPr eaLnBrk="1" fontAlgn="auto" hangingPunct="1">
              <a:lnSpc>
                <a:spcPct val="90000"/>
              </a:lnSpc>
              <a:spcAft>
                <a:spcPts val="0"/>
              </a:spcAft>
              <a:defRPr/>
            </a:pPr>
            <a:r>
              <a:rPr lang="en-US" sz="2800" dirty="0"/>
              <a:t>Foci of papillary or follicular differentiation</a:t>
            </a:r>
            <a:endParaRPr lang="en-US"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9FDB10BA-B238-A61D-7B03-F1A1F997D318}"/>
              </a:ext>
            </a:extLst>
          </p:cNvPr>
          <p:cNvSpPr>
            <a:spLocks noGrp="1" noChangeArrowheads="1"/>
          </p:cNvSpPr>
          <p:nvPr>
            <p:ph type="title"/>
          </p:nvPr>
        </p:nvSpPr>
        <p:spPr>
          <a:xfrm>
            <a:off x="990600" y="614362"/>
            <a:ext cx="7467600" cy="838200"/>
          </a:xfrm>
        </p:spPr>
        <p:txBody>
          <a:bodyPr/>
          <a:lstStyle/>
          <a:p>
            <a:pPr eaLnBrk="1" hangingPunct="1"/>
            <a:r>
              <a:rPr lang="en-US" altLang="en-US" sz="3600" u="sng" dirty="0"/>
              <a:t> Anaplastic Carcinoma</a:t>
            </a:r>
          </a:p>
        </p:txBody>
      </p:sp>
      <p:sp>
        <p:nvSpPr>
          <p:cNvPr id="16387" name="Rectangle 4">
            <a:extLst>
              <a:ext uri="{FF2B5EF4-FFF2-40B4-BE49-F238E27FC236}">
                <a16:creationId xmlns:a16="http://schemas.microsoft.com/office/drawing/2014/main" id="{1DCB3489-7A41-4CE9-B053-28FC5582CF96}"/>
              </a:ext>
            </a:extLst>
          </p:cNvPr>
          <p:cNvSpPr>
            <a:spLocks noGrp="1" noChangeArrowheads="1"/>
          </p:cNvSpPr>
          <p:nvPr>
            <p:ph type="body" sz="half" idx="2"/>
          </p:nvPr>
        </p:nvSpPr>
        <p:spPr/>
        <p:txBody>
          <a:bodyPr/>
          <a:lstStyle/>
          <a:p>
            <a:pPr eaLnBrk="1" hangingPunct="1"/>
            <a:endParaRPr lang="en-US" altLang="en-US" sz="2800"/>
          </a:p>
          <a:p>
            <a:pPr eaLnBrk="1" hangingPunct="1"/>
            <a:r>
              <a:rPr lang="en-US" altLang="en-US" sz="2800"/>
              <a:t>Cellular pleomorphism</a:t>
            </a:r>
          </a:p>
          <a:p>
            <a:pPr eaLnBrk="1" hangingPunct="1"/>
            <a:r>
              <a:rPr lang="en-US" altLang="en-US" sz="2800"/>
              <a:t>+/- multinucleated giant cells</a:t>
            </a:r>
          </a:p>
          <a:p>
            <a:pPr eaLnBrk="1" hangingPunct="1"/>
            <a:r>
              <a:rPr lang="en-US" altLang="en-US" sz="2800"/>
              <a:t>High mitotic activity</a:t>
            </a:r>
          </a:p>
          <a:p>
            <a:pPr eaLnBrk="1" hangingPunct="1"/>
            <a:r>
              <a:rPr lang="en-US" altLang="en-US" sz="2800"/>
              <a:t>Necrosis</a:t>
            </a:r>
          </a:p>
        </p:txBody>
      </p:sp>
      <p:pic>
        <p:nvPicPr>
          <p:cNvPr id="16388" name="Picture 5">
            <a:extLst>
              <a:ext uri="{FF2B5EF4-FFF2-40B4-BE49-F238E27FC236}">
                <a16:creationId xmlns:a16="http://schemas.microsoft.com/office/drawing/2014/main" id="{31DF0067-D561-428B-BF29-CEE526231D8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85800" y="2747963"/>
            <a:ext cx="3810000" cy="2657475"/>
          </a:xfrm>
        </p:spPr>
      </p:pic>
    </p:spTree>
  </p:cSld>
  <p:clrMapOvr>
    <a:masterClrMapping/>
  </p:clrMapOvr>
  <p:transition spd="med">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A163FD1-36E5-5F87-5A9B-EF06D37F39BF}"/>
              </a:ext>
            </a:extLst>
          </p:cNvPr>
          <p:cNvSpPr>
            <a:spLocks noGrp="1" noChangeArrowheads="1"/>
          </p:cNvSpPr>
          <p:nvPr>
            <p:ph type="title"/>
          </p:nvPr>
        </p:nvSpPr>
        <p:spPr>
          <a:xfrm>
            <a:off x="2057400" y="609600"/>
            <a:ext cx="6477000" cy="914400"/>
          </a:xfrm>
          <a:solidFill>
            <a:schemeClr val="tx2"/>
          </a:solidFill>
        </p:spPr>
        <p:txBody>
          <a:bodyPr/>
          <a:lstStyle/>
          <a:p>
            <a:pPr eaLnBrk="1" hangingPunct="1"/>
            <a:r>
              <a:rPr lang="en-US" altLang="en-US" sz="3200">
                <a:solidFill>
                  <a:schemeClr val="bg1"/>
                </a:solidFill>
              </a:rPr>
              <a:t>Medullary Thyroid Carcinoma (MTC)</a:t>
            </a:r>
          </a:p>
        </p:txBody>
      </p:sp>
      <p:sp>
        <p:nvSpPr>
          <p:cNvPr id="49155" name="Rectangle 3">
            <a:extLst>
              <a:ext uri="{FF2B5EF4-FFF2-40B4-BE49-F238E27FC236}">
                <a16:creationId xmlns:a16="http://schemas.microsoft.com/office/drawing/2014/main" id="{F34346DE-494A-5BA8-ECE8-8CA06A4614EA}"/>
              </a:ext>
            </a:extLst>
          </p:cNvPr>
          <p:cNvSpPr>
            <a:spLocks noGrp="1" noChangeArrowheads="1"/>
          </p:cNvSpPr>
          <p:nvPr>
            <p:ph type="body" idx="1"/>
          </p:nvPr>
        </p:nvSpPr>
        <p:spPr>
          <a:xfrm>
            <a:off x="457200" y="2209800"/>
            <a:ext cx="8229600" cy="3916363"/>
          </a:xfrm>
        </p:spPr>
        <p:txBody>
          <a:bodyPr rtlCol="0">
            <a:normAutofit fontScale="85000" lnSpcReduction="10000"/>
          </a:bodyPr>
          <a:lstStyle/>
          <a:p>
            <a:pPr eaLnBrk="1" fontAlgn="auto" hangingPunct="1">
              <a:spcAft>
                <a:spcPts val="0"/>
              </a:spcAft>
              <a:defRPr/>
            </a:pPr>
            <a:r>
              <a:rPr lang="en-US" dirty="0"/>
              <a:t>Malignant tumour of thyroid C cells producing </a:t>
            </a:r>
            <a:r>
              <a:rPr lang="en-US" dirty="0" err="1"/>
              <a:t>Calcitonin</a:t>
            </a:r>
            <a:endParaRPr lang="en-US" dirty="0"/>
          </a:p>
          <a:p>
            <a:pPr eaLnBrk="1" fontAlgn="auto" hangingPunct="1">
              <a:spcAft>
                <a:spcPts val="0"/>
              </a:spcAft>
              <a:defRPr/>
            </a:pPr>
            <a:endParaRPr lang="en-US" dirty="0"/>
          </a:p>
          <a:p>
            <a:pPr eaLnBrk="1" fontAlgn="auto" hangingPunct="1">
              <a:spcAft>
                <a:spcPts val="0"/>
              </a:spcAft>
              <a:defRPr/>
            </a:pPr>
            <a:r>
              <a:rPr lang="en-US" dirty="0"/>
              <a:t>5 % of all thyroid malignancies</a:t>
            </a:r>
          </a:p>
          <a:p>
            <a:pPr eaLnBrk="1" fontAlgn="auto" hangingPunct="1">
              <a:spcAft>
                <a:spcPts val="0"/>
              </a:spcAft>
              <a:defRPr/>
            </a:pPr>
            <a:endParaRPr lang="en-US" dirty="0"/>
          </a:p>
          <a:p>
            <a:pPr eaLnBrk="1" fontAlgn="auto" hangingPunct="1">
              <a:spcAft>
                <a:spcPts val="0"/>
              </a:spcAft>
              <a:defRPr/>
            </a:pPr>
            <a:r>
              <a:rPr lang="en-US" dirty="0"/>
              <a:t>Sporadic (80%)</a:t>
            </a:r>
          </a:p>
          <a:p>
            <a:pPr eaLnBrk="1" fontAlgn="auto" hangingPunct="1">
              <a:spcAft>
                <a:spcPts val="0"/>
              </a:spcAft>
              <a:defRPr/>
            </a:pPr>
            <a:endParaRPr lang="en-US" dirty="0"/>
          </a:p>
          <a:p>
            <a:pPr eaLnBrk="1" fontAlgn="auto" hangingPunct="1">
              <a:spcAft>
                <a:spcPts val="0"/>
              </a:spcAft>
              <a:defRPr/>
            </a:pPr>
            <a:r>
              <a:rPr lang="en-US" dirty="0"/>
              <a:t>Rest in the setting of MEN IIA or B or as familial without</a:t>
            </a:r>
          </a:p>
          <a:p>
            <a:pPr eaLnBrk="1" fontAlgn="auto" hangingPunct="1">
              <a:spcAft>
                <a:spcPts val="0"/>
              </a:spcAft>
              <a:buFont typeface="Arial" panose="020B0604020202020204" pitchFamily="34" charset="0"/>
              <a:buNone/>
              <a:defRPr/>
            </a:pPr>
            <a:r>
              <a:rPr lang="en-US" dirty="0"/>
              <a:t>associated MEN syndrome</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52B4FB09-85E2-E2D7-397D-D13B2D1F2474}"/>
              </a:ext>
            </a:extLst>
          </p:cNvPr>
          <p:cNvSpPr>
            <a:spLocks noGrp="1" noChangeArrowheads="1"/>
          </p:cNvSpPr>
          <p:nvPr>
            <p:ph type="title"/>
          </p:nvPr>
        </p:nvSpPr>
        <p:spPr/>
        <p:txBody>
          <a:bodyPr/>
          <a:lstStyle/>
          <a:p>
            <a:pPr eaLnBrk="1" hangingPunct="1"/>
            <a:r>
              <a:rPr lang="en-US" altLang="en-US" sz="3200" u="sng"/>
              <a:t>Medullary Thyroid Carcinoma (MTC)</a:t>
            </a:r>
          </a:p>
        </p:txBody>
      </p:sp>
      <p:sp>
        <p:nvSpPr>
          <p:cNvPr id="18435" name="Rectangle 3">
            <a:extLst>
              <a:ext uri="{FF2B5EF4-FFF2-40B4-BE49-F238E27FC236}">
                <a16:creationId xmlns:a16="http://schemas.microsoft.com/office/drawing/2014/main" id="{A44325B7-0271-70AA-7EB0-DDD3424B44BF}"/>
              </a:ext>
            </a:extLst>
          </p:cNvPr>
          <p:cNvSpPr>
            <a:spLocks noGrp="1" noChangeArrowheads="1"/>
          </p:cNvSpPr>
          <p:nvPr>
            <p:ph type="body" idx="1"/>
          </p:nvPr>
        </p:nvSpPr>
        <p:spPr/>
        <p:txBody>
          <a:bodyPr/>
          <a:lstStyle/>
          <a:p>
            <a:pPr eaLnBrk="1" hangingPunct="1">
              <a:buFontTx/>
              <a:buNone/>
            </a:pPr>
            <a:r>
              <a:rPr lang="en-US" altLang="en-US"/>
              <a:t>Sporadic MTC</a:t>
            </a:r>
          </a:p>
          <a:p>
            <a:pPr lvl="1" eaLnBrk="1" hangingPunct="1"/>
            <a:r>
              <a:rPr lang="en-US" altLang="en-US"/>
              <a:t>Middle-aged adults</a:t>
            </a:r>
          </a:p>
          <a:p>
            <a:pPr lvl="1" eaLnBrk="1" hangingPunct="1"/>
            <a:r>
              <a:rPr lang="en-US" altLang="en-US"/>
              <a:t>Female:male = 1.3:1</a:t>
            </a:r>
          </a:p>
          <a:p>
            <a:pPr lvl="1" eaLnBrk="1" hangingPunct="1"/>
            <a:r>
              <a:rPr lang="en-US" altLang="en-US"/>
              <a:t>Unilateral involvement of gland</a:t>
            </a:r>
          </a:p>
          <a:p>
            <a:pPr lvl="1" eaLnBrk="1" hangingPunct="1"/>
            <a:r>
              <a:rPr lang="en-US" altLang="en-US"/>
              <a:t>+/- cervical lymph node metastases</a:t>
            </a:r>
          </a:p>
          <a:p>
            <a:pPr lvl="1" eaLnBrk="1" hangingPunct="1"/>
            <a:r>
              <a:rPr lang="en-US" altLang="en-US"/>
              <a:t>Indolent course with 60-70% 5-yr survival after thyroidectomy </a:t>
            </a:r>
          </a:p>
          <a:p>
            <a:pPr eaLnBrk="1" hangingPunct="1">
              <a:buFontTx/>
              <a:buNone/>
            </a:pPr>
            <a:endParaRPr lang="en-US" altLang="en-US"/>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1924848-0D3F-2AE3-95CA-F316310B554B}"/>
              </a:ext>
            </a:extLst>
          </p:cNvPr>
          <p:cNvSpPr>
            <a:spLocks noGrp="1" noChangeArrowheads="1"/>
          </p:cNvSpPr>
          <p:nvPr>
            <p:ph type="title"/>
          </p:nvPr>
        </p:nvSpPr>
        <p:spPr>
          <a:solidFill>
            <a:schemeClr val="tx2"/>
          </a:solidFill>
        </p:spPr>
        <p:txBody>
          <a:bodyPr/>
          <a:lstStyle/>
          <a:p>
            <a:pPr eaLnBrk="1" hangingPunct="1"/>
            <a:r>
              <a:rPr lang="en-US" altLang="en-US" sz="2800">
                <a:solidFill>
                  <a:schemeClr val="bg1"/>
                </a:solidFill>
              </a:rPr>
              <a:t>Multiple Endocrine Neoplasia Types IIA &amp; IIB</a:t>
            </a:r>
          </a:p>
        </p:txBody>
      </p:sp>
      <p:sp>
        <p:nvSpPr>
          <p:cNvPr id="19459" name="Rectangle 4">
            <a:extLst>
              <a:ext uri="{FF2B5EF4-FFF2-40B4-BE49-F238E27FC236}">
                <a16:creationId xmlns:a16="http://schemas.microsoft.com/office/drawing/2014/main" id="{70A22106-13DC-6929-434E-CBFE7D2F9340}"/>
              </a:ext>
            </a:extLst>
          </p:cNvPr>
          <p:cNvSpPr>
            <a:spLocks noGrp="1" noChangeArrowheads="1"/>
          </p:cNvSpPr>
          <p:nvPr>
            <p:ph type="body" idx="1"/>
          </p:nvPr>
        </p:nvSpPr>
        <p:spPr/>
        <p:txBody>
          <a:bodyPr/>
          <a:lstStyle/>
          <a:p>
            <a:pPr eaLnBrk="1" hangingPunct="1"/>
            <a:r>
              <a:rPr lang="en-US" altLang="en-US" sz="2800" b="1" i="1"/>
              <a:t>Germ-line mutation in Ret</a:t>
            </a:r>
            <a:r>
              <a:rPr lang="en-US" altLang="en-US" sz="2800"/>
              <a:t> protooncogene on chromosome 10q11.2</a:t>
            </a:r>
          </a:p>
          <a:p>
            <a:pPr eaLnBrk="1" hangingPunct="1"/>
            <a:endParaRPr lang="en-US" altLang="en-US" sz="2800"/>
          </a:p>
          <a:p>
            <a:pPr eaLnBrk="1" hangingPunct="1"/>
            <a:r>
              <a:rPr lang="en-US" altLang="en-US" sz="2800"/>
              <a:t>MEN IIA: MTC, phaeochromocytoma, parathyroid adenoma or hyperplasia</a:t>
            </a:r>
          </a:p>
          <a:p>
            <a:pPr eaLnBrk="1" hangingPunct="1"/>
            <a:endParaRPr lang="en-US" altLang="en-US" sz="2800"/>
          </a:p>
          <a:p>
            <a:pPr eaLnBrk="1" hangingPunct="1"/>
            <a:r>
              <a:rPr lang="en-US" altLang="en-US" sz="2800"/>
              <a:t>MEN IIB: MTC, phaeochromocytoma, mucosal ganglioneuromas, Marfanoid habitus, other skeletal abnormalities</a:t>
            </a:r>
          </a:p>
          <a:p>
            <a:pPr eaLnBrk="1" hangingPunct="1"/>
            <a:endParaRPr lang="en-US" altLang="en-US" sz="280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7F7569B-7CE5-D3E0-17C9-7071A134D74B}"/>
              </a:ext>
            </a:extLst>
          </p:cNvPr>
          <p:cNvSpPr>
            <a:spLocks noGrp="1" noChangeArrowheads="1"/>
          </p:cNvSpPr>
          <p:nvPr>
            <p:ph type="title"/>
          </p:nvPr>
        </p:nvSpPr>
        <p:spPr>
          <a:xfrm>
            <a:off x="990600" y="762000"/>
            <a:ext cx="7467600" cy="838200"/>
          </a:xfrm>
        </p:spPr>
        <p:txBody>
          <a:bodyPr/>
          <a:lstStyle/>
          <a:p>
            <a:pPr eaLnBrk="1" hangingPunct="1"/>
            <a:r>
              <a:rPr lang="en-US" altLang="en-US" sz="3200" u="sng" dirty="0"/>
              <a:t>Medullary Thyroid Carcinoma (MTC)</a:t>
            </a:r>
          </a:p>
        </p:txBody>
      </p:sp>
      <p:sp>
        <p:nvSpPr>
          <p:cNvPr id="39940" name="Rectangle 4">
            <a:extLst>
              <a:ext uri="{FF2B5EF4-FFF2-40B4-BE49-F238E27FC236}">
                <a16:creationId xmlns:a16="http://schemas.microsoft.com/office/drawing/2014/main" id="{B6748AC4-209B-5545-FD19-5B6F029019F0}"/>
              </a:ext>
            </a:extLst>
          </p:cNvPr>
          <p:cNvSpPr>
            <a:spLocks noGrp="1" noChangeArrowheads="1"/>
          </p:cNvSpPr>
          <p:nvPr>
            <p:ph type="body" sz="half" idx="2"/>
          </p:nvPr>
        </p:nvSpPr>
        <p:spPr/>
        <p:txBody>
          <a:bodyPr rtlCol="0">
            <a:normAutofit/>
          </a:bodyPr>
          <a:lstStyle/>
          <a:p>
            <a:pPr eaLnBrk="1" fontAlgn="auto" hangingPunct="1">
              <a:spcAft>
                <a:spcPts val="0"/>
              </a:spcAft>
              <a:defRPr/>
            </a:pPr>
            <a:r>
              <a:rPr lang="en-US" sz="2800"/>
              <a:t>Histology same for sporadic &amp; familial</a:t>
            </a:r>
          </a:p>
          <a:p>
            <a:pPr eaLnBrk="1" fontAlgn="auto" hangingPunct="1">
              <a:spcAft>
                <a:spcPts val="0"/>
              </a:spcAft>
              <a:defRPr/>
            </a:pPr>
            <a:r>
              <a:rPr lang="en-US" sz="2800"/>
              <a:t>Solid, lobular or insular growth patterns</a:t>
            </a:r>
          </a:p>
          <a:p>
            <a:pPr eaLnBrk="1" fontAlgn="auto" hangingPunct="1">
              <a:spcAft>
                <a:spcPts val="0"/>
              </a:spcAft>
              <a:defRPr/>
            </a:pPr>
            <a:r>
              <a:rPr lang="en-US" sz="2800"/>
              <a:t>Tumour cells round, polygonal or spindle-shaped</a:t>
            </a:r>
          </a:p>
          <a:p>
            <a:pPr eaLnBrk="1" fontAlgn="auto" hangingPunct="1">
              <a:spcAft>
                <a:spcPts val="0"/>
              </a:spcAft>
              <a:defRPr/>
            </a:pPr>
            <a:r>
              <a:rPr lang="en-US" sz="2800"/>
              <a:t>Amyloid deposits in many cases</a:t>
            </a:r>
          </a:p>
        </p:txBody>
      </p:sp>
      <p:pic>
        <p:nvPicPr>
          <p:cNvPr id="20484" name="Picture 5">
            <a:extLst>
              <a:ext uri="{FF2B5EF4-FFF2-40B4-BE49-F238E27FC236}">
                <a16:creationId xmlns:a16="http://schemas.microsoft.com/office/drawing/2014/main" id="{5FAB74D8-FFFE-981A-7684-139DD6A0664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85800" y="2284413"/>
            <a:ext cx="3810000" cy="3582987"/>
          </a:xfrm>
        </p:spPr>
      </p:pic>
    </p:spTree>
  </p:cSld>
  <p:clrMapOvr>
    <a:masterClrMapping/>
  </p:clrMapOvr>
  <p:transition spd="med">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3BF772DD-0182-2941-73BB-16D30D63285D}"/>
              </a:ext>
            </a:extLst>
          </p:cNvPr>
          <p:cNvSpPr>
            <a:spLocks noGrp="1" noChangeArrowheads="1"/>
          </p:cNvSpPr>
          <p:nvPr>
            <p:ph type="title"/>
          </p:nvPr>
        </p:nvSpPr>
        <p:spPr>
          <a:xfrm>
            <a:off x="990600" y="641350"/>
            <a:ext cx="7467600" cy="838200"/>
          </a:xfrm>
        </p:spPr>
        <p:txBody>
          <a:bodyPr/>
          <a:lstStyle/>
          <a:p>
            <a:pPr eaLnBrk="1" hangingPunct="1"/>
            <a:r>
              <a:rPr lang="en-US" altLang="en-US" sz="2800" u="sng" dirty="0"/>
              <a:t>Medullary Thyroid Carcinoma (MTC)</a:t>
            </a:r>
          </a:p>
        </p:txBody>
      </p:sp>
      <p:sp>
        <p:nvSpPr>
          <p:cNvPr id="21507" name="Rectangle 4">
            <a:extLst>
              <a:ext uri="{FF2B5EF4-FFF2-40B4-BE49-F238E27FC236}">
                <a16:creationId xmlns:a16="http://schemas.microsoft.com/office/drawing/2014/main" id="{4952C482-6B03-114B-F728-02EDA8B81D26}"/>
              </a:ext>
            </a:extLst>
          </p:cNvPr>
          <p:cNvSpPr>
            <a:spLocks noGrp="1" noChangeArrowheads="1"/>
          </p:cNvSpPr>
          <p:nvPr>
            <p:ph type="body" sz="half" idx="2"/>
          </p:nvPr>
        </p:nvSpPr>
        <p:spPr/>
        <p:txBody>
          <a:bodyPr/>
          <a:lstStyle/>
          <a:p>
            <a:pPr eaLnBrk="1" hangingPunct="1"/>
            <a:endParaRPr lang="en-US" altLang="en-US" sz="2800"/>
          </a:p>
          <a:p>
            <a:pPr eaLnBrk="1" hangingPunct="1"/>
            <a:endParaRPr lang="en-US" altLang="en-US" sz="2800"/>
          </a:p>
          <a:p>
            <a:pPr eaLnBrk="1" hangingPunct="1"/>
            <a:endParaRPr lang="en-US" altLang="en-US" sz="2800"/>
          </a:p>
          <a:p>
            <a:pPr eaLnBrk="1" hangingPunct="1"/>
            <a:r>
              <a:rPr lang="en-US" altLang="en-US" sz="2800"/>
              <a:t>Amyloid deposits stain orange-red with Congo Red stain</a:t>
            </a:r>
          </a:p>
        </p:txBody>
      </p:sp>
      <p:pic>
        <p:nvPicPr>
          <p:cNvPr id="21508" name="Picture 5">
            <a:extLst>
              <a:ext uri="{FF2B5EF4-FFF2-40B4-BE49-F238E27FC236}">
                <a16:creationId xmlns:a16="http://schemas.microsoft.com/office/drawing/2014/main" id="{9C76C2A6-C634-DF16-C7A1-7E39D4CC73B9}"/>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85800" y="2773363"/>
            <a:ext cx="3810000" cy="2605087"/>
          </a:xfrm>
        </p:spPr>
      </p:pic>
    </p:spTree>
  </p:cSld>
  <p:clrMapOvr>
    <a:masterClrMapping/>
  </p:clrMapOvr>
  <p:transition spd="med">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03D7C-33C8-DA2D-E66D-EBDD4F802E6C}"/>
              </a:ext>
            </a:extLst>
          </p:cNvPr>
          <p:cNvSpPr>
            <a:spLocks noGrp="1"/>
          </p:cNvSpPr>
          <p:nvPr>
            <p:ph type="title"/>
          </p:nvPr>
        </p:nvSpPr>
        <p:spPr>
          <a:xfrm>
            <a:off x="2286000" y="609600"/>
            <a:ext cx="6248400" cy="838200"/>
          </a:xfrm>
          <a:solidFill>
            <a:schemeClr val="tx2"/>
          </a:solidFill>
        </p:spPr>
        <p:txBody>
          <a:bodyPr rtlCol="0">
            <a:normAutofit fontScale="90000"/>
          </a:bodyPr>
          <a:lstStyle/>
          <a:p>
            <a:pPr eaLnBrk="1" fontAlgn="auto" hangingPunct="1">
              <a:spcAft>
                <a:spcPts val="0"/>
              </a:spcAft>
              <a:defRPr/>
            </a:pPr>
            <a:br>
              <a:rPr lang="en-US" dirty="0">
                <a:solidFill>
                  <a:schemeClr val="bg1"/>
                </a:solidFill>
              </a:rPr>
            </a:br>
            <a:r>
              <a:rPr lang="en-US" dirty="0">
                <a:solidFill>
                  <a:schemeClr val="bg1"/>
                </a:solidFill>
              </a:rPr>
              <a:t>Clinical Manifestation</a:t>
            </a:r>
            <a:br>
              <a:rPr lang="en-US" dirty="0">
                <a:solidFill>
                  <a:schemeClr val="bg1"/>
                </a:solidFill>
              </a:rPr>
            </a:br>
            <a:endParaRPr lang="en-US" dirty="0">
              <a:solidFill>
                <a:schemeClr val="bg1"/>
              </a:solidFill>
            </a:endParaRPr>
          </a:p>
        </p:txBody>
      </p:sp>
      <p:sp>
        <p:nvSpPr>
          <p:cNvPr id="22531" name="Content Placeholder 2">
            <a:extLst>
              <a:ext uri="{FF2B5EF4-FFF2-40B4-BE49-F238E27FC236}">
                <a16:creationId xmlns:a16="http://schemas.microsoft.com/office/drawing/2014/main" id="{E4851A2E-43FD-2621-853E-1DF70F02438D}"/>
              </a:ext>
            </a:extLst>
          </p:cNvPr>
          <p:cNvSpPr>
            <a:spLocks noGrp="1"/>
          </p:cNvSpPr>
          <p:nvPr>
            <p:ph idx="1"/>
          </p:nvPr>
        </p:nvSpPr>
        <p:spPr>
          <a:xfrm>
            <a:off x="457200" y="1600200"/>
            <a:ext cx="8382000" cy="4525963"/>
          </a:xfrm>
        </p:spPr>
        <p:txBody>
          <a:bodyPr/>
          <a:lstStyle/>
          <a:p>
            <a:pPr eaLnBrk="1" hangingPunct="1"/>
            <a:r>
              <a:rPr lang="en-US" altLang="en-US" sz="2800"/>
              <a:t>Most patients are euthyroid and present with a thyroid nodule</a:t>
            </a:r>
          </a:p>
          <a:p>
            <a:pPr eaLnBrk="1" hangingPunct="1"/>
            <a:endParaRPr lang="en-US" altLang="en-US" sz="2800"/>
          </a:p>
          <a:p>
            <a:pPr eaLnBrk="1" hangingPunct="1"/>
            <a:r>
              <a:rPr lang="en-US" altLang="en-US" sz="2800"/>
              <a:t>Symptoms such as dysphagia, dyspnea and hoarseness usually indicate advanced disease</a:t>
            </a:r>
          </a:p>
          <a:p>
            <a:pPr eaLnBrk="1" hangingPunct="1"/>
            <a:endParaRPr lang="en-US" altLang="en-US" sz="2800"/>
          </a:p>
          <a:p>
            <a:pPr eaLnBrk="1" hangingPunct="1"/>
            <a:r>
              <a:rPr lang="en-US" altLang="en-US" sz="2800"/>
              <a:t>Ipsilateral Cervical lymph glands may also be present.</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ABABCB49-9C64-20D7-B49B-89AA50C824B8}"/>
              </a:ext>
            </a:extLst>
          </p:cNvPr>
          <p:cNvSpPr>
            <a:spLocks noGrp="1" noChangeArrowheads="1"/>
          </p:cNvSpPr>
          <p:nvPr>
            <p:ph type="title"/>
          </p:nvPr>
        </p:nvSpPr>
        <p:spPr>
          <a:xfrm>
            <a:off x="2209800" y="609600"/>
            <a:ext cx="6781800" cy="868362"/>
          </a:xfrm>
          <a:solidFill>
            <a:schemeClr val="tx2"/>
          </a:solidFill>
        </p:spPr>
        <p:txBody>
          <a:bodyPr/>
          <a:lstStyle/>
          <a:p>
            <a:pPr eaLnBrk="1" hangingPunct="1"/>
            <a:r>
              <a:rPr lang="en-US" altLang="en-US" sz="3600">
                <a:solidFill>
                  <a:schemeClr val="bg1"/>
                </a:solidFill>
              </a:rPr>
              <a:t>Prognosis of Thyroid Carcinomas</a:t>
            </a:r>
          </a:p>
        </p:txBody>
      </p:sp>
      <p:sp>
        <p:nvSpPr>
          <p:cNvPr id="30723" name="Rectangle 4">
            <a:extLst>
              <a:ext uri="{FF2B5EF4-FFF2-40B4-BE49-F238E27FC236}">
                <a16:creationId xmlns:a16="http://schemas.microsoft.com/office/drawing/2014/main" id="{48B2C8B2-141F-8541-8C46-0356884FCEBE}"/>
              </a:ext>
            </a:extLst>
          </p:cNvPr>
          <p:cNvSpPr>
            <a:spLocks noGrp="1" noChangeArrowheads="1"/>
          </p:cNvSpPr>
          <p:nvPr>
            <p:ph type="body" idx="1"/>
          </p:nvPr>
        </p:nvSpPr>
        <p:spPr/>
        <p:txBody>
          <a:bodyPr/>
          <a:lstStyle/>
          <a:p>
            <a:pPr eaLnBrk="1" hangingPunct="1">
              <a:lnSpc>
                <a:spcPct val="90000"/>
              </a:lnSpc>
              <a:buFontTx/>
              <a:buNone/>
            </a:pPr>
            <a:r>
              <a:rPr lang="en-US" altLang="en-US"/>
              <a:t>Papillary			Best prognosis</a:t>
            </a:r>
          </a:p>
          <a:p>
            <a:pPr eaLnBrk="1" hangingPunct="1">
              <a:lnSpc>
                <a:spcPct val="90000"/>
              </a:lnSpc>
              <a:buFontTx/>
              <a:buNone/>
            </a:pPr>
            <a:endParaRPr lang="en-US" altLang="en-US"/>
          </a:p>
          <a:p>
            <a:pPr eaLnBrk="1" hangingPunct="1">
              <a:lnSpc>
                <a:spcPct val="90000"/>
              </a:lnSpc>
              <a:buFontTx/>
              <a:buNone/>
            </a:pPr>
            <a:r>
              <a:rPr lang="en-US" altLang="en-US"/>
              <a:t>Follicular</a:t>
            </a:r>
          </a:p>
          <a:p>
            <a:pPr eaLnBrk="1" hangingPunct="1">
              <a:lnSpc>
                <a:spcPct val="90000"/>
              </a:lnSpc>
              <a:buFontTx/>
              <a:buNone/>
            </a:pPr>
            <a:endParaRPr lang="en-US" altLang="en-US"/>
          </a:p>
          <a:p>
            <a:pPr eaLnBrk="1" hangingPunct="1">
              <a:lnSpc>
                <a:spcPct val="90000"/>
              </a:lnSpc>
              <a:buFontTx/>
              <a:buNone/>
            </a:pPr>
            <a:r>
              <a:rPr lang="en-US" altLang="en-US"/>
              <a:t>Medullary</a:t>
            </a:r>
          </a:p>
          <a:p>
            <a:pPr eaLnBrk="1" hangingPunct="1">
              <a:lnSpc>
                <a:spcPct val="90000"/>
              </a:lnSpc>
              <a:buFontTx/>
              <a:buNone/>
            </a:pPr>
            <a:endParaRPr lang="en-US" altLang="en-US"/>
          </a:p>
          <a:p>
            <a:pPr eaLnBrk="1" hangingPunct="1">
              <a:lnSpc>
                <a:spcPct val="90000"/>
              </a:lnSpc>
              <a:buFontTx/>
              <a:buNone/>
            </a:pPr>
            <a:r>
              <a:rPr lang="en-US" altLang="en-US"/>
              <a:t>Anaplastic			Worst prognosis</a:t>
            </a:r>
          </a:p>
          <a:p>
            <a:pPr eaLnBrk="1" hangingPunct="1">
              <a:lnSpc>
                <a:spcPct val="90000"/>
              </a:lnSpc>
              <a:buFontTx/>
              <a:buNone/>
            </a:pPr>
            <a:endParaRPr lang="en-US" altLang="en-US"/>
          </a:p>
        </p:txBody>
      </p:sp>
      <p:sp>
        <p:nvSpPr>
          <p:cNvPr id="5" name="Down Arrow 4">
            <a:extLst>
              <a:ext uri="{FF2B5EF4-FFF2-40B4-BE49-F238E27FC236}">
                <a16:creationId xmlns:a16="http://schemas.microsoft.com/office/drawing/2014/main" id="{5D4EF4A6-340F-245A-C741-7B0185CE0163}"/>
              </a:ext>
            </a:extLst>
          </p:cNvPr>
          <p:cNvSpPr/>
          <p:nvPr/>
        </p:nvSpPr>
        <p:spPr>
          <a:xfrm>
            <a:off x="4953000" y="2286000"/>
            <a:ext cx="990600" cy="2438400"/>
          </a:xfrm>
          <a:prstGeom prst="downArrow">
            <a:avLst>
              <a:gd name="adj1" fmla="val 7143"/>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BD79EC64-7A07-8956-B6FA-76A951F8721C}"/>
              </a:ext>
            </a:extLst>
          </p:cNvPr>
          <p:cNvSpPr>
            <a:spLocks noGrp="1" noRot="1" noChangeArrowheads="1"/>
          </p:cNvSpPr>
          <p:nvPr>
            <p:ph type="title"/>
          </p:nvPr>
        </p:nvSpPr>
        <p:spPr/>
        <p:txBody>
          <a:bodyPr/>
          <a:lstStyle/>
          <a:p>
            <a:endParaRPr lang="en-US" altLang="en-US"/>
          </a:p>
        </p:txBody>
      </p:sp>
      <p:sp>
        <p:nvSpPr>
          <p:cNvPr id="220163" name="Rectangle 3">
            <a:extLst>
              <a:ext uri="{FF2B5EF4-FFF2-40B4-BE49-F238E27FC236}">
                <a16:creationId xmlns:a16="http://schemas.microsoft.com/office/drawing/2014/main" id="{1ADF7B17-5A8E-931C-0AF7-45A1F8FB3075}"/>
              </a:ext>
            </a:extLst>
          </p:cNvPr>
          <p:cNvSpPr>
            <a:spLocks noGrp="1" noChangeArrowheads="1"/>
          </p:cNvSpPr>
          <p:nvPr>
            <p:ph idx="1"/>
          </p:nvPr>
        </p:nvSpPr>
        <p:spPr/>
        <p:txBody>
          <a:bodyPr/>
          <a:lstStyle/>
          <a:p>
            <a:pPr algn="l" rtl="0"/>
            <a:r>
              <a:rPr lang="en-US" altLang="en-US" dirty="0">
                <a:effectLst/>
              </a:rPr>
              <a:t>Occasionally, there may be nodules smaller than 1 cm that require evaluation, because of : </a:t>
            </a:r>
          </a:p>
          <a:p>
            <a:pPr lvl="1" algn="l" rtl="0"/>
            <a:r>
              <a:rPr lang="en-US" altLang="en-US" dirty="0">
                <a:effectLst/>
              </a:rPr>
              <a:t>suspicious ultrasound findings</a:t>
            </a:r>
          </a:p>
          <a:p>
            <a:pPr lvl="1" algn="l" rtl="0"/>
            <a:r>
              <a:rPr lang="en-US" altLang="en-US" dirty="0">
                <a:effectLst/>
              </a:rPr>
              <a:t>Specially in patients with nodule invasion to nearby tissues or ipsilateral lymphadenopathy </a:t>
            </a:r>
          </a:p>
          <a:p>
            <a:pPr lvl="1" algn="l" rtl="0"/>
            <a:r>
              <a:rPr lang="en-US" altLang="en-US" dirty="0">
                <a:effectLst/>
              </a:rPr>
              <a:t>a history of head and neck irradiation, or </a:t>
            </a:r>
          </a:p>
          <a:p>
            <a:pPr lvl="1" algn="l" rtl="0"/>
            <a:r>
              <a:rPr lang="en-US" altLang="en-US" dirty="0">
                <a:effectLst/>
              </a:rPr>
              <a:t>a positive family history of thyroid cancer</a:t>
            </a:r>
            <a:endParaRPr lang="en-US" altLang="en-US" dirty="0"/>
          </a:p>
          <a:p>
            <a:pPr algn="l" rtl="0"/>
            <a:endParaRPr lang="en-US" altLang="en-US" dirty="0"/>
          </a:p>
        </p:txBody>
      </p:sp>
      <p:sp>
        <p:nvSpPr>
          <p:cNvPr id="2" name="Slide Number Placeholder 4">
            <a:extLst>
              <a:ext uri="{FF2B5EF4-FFF2-40B4-BE49-F238E27FC236}">
                <a16:creationId xmlns:a16="http://schemas.microsoft.com/office/drawing/2014/main" id="{2686B381-1EF3-6088-3A48-5961953759B1}"/>
              </a:ext>
            </a:extLst>
          </p:cNvPr>
          <p:cNvSpPr>
            <a:spLocks noGrp="1"/>
          </p:cNvSpPr>
          <p:nvPr>
            <p:ph type="sldNum" sz="quarter" idx="12"/>
          </p:nvPr>
        </p:nvSpPr>
        <p:spPr/>
        <p:txBody>
          <a:bodyPr/>
          <a:lstStyle/>
          <a:p>
            <a:fld id="{93A7F33E-D9D1-4A4F-845B-7F44930360C2}" type="slidenum">
              <a:rPr lang="ar-SA" altLang="en-US"/>
              <a:pPr/>
              <a:t>8</a:t>
            </a:fld>
            <a:endParaRPr lang="en-US"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93EC4-D6FD-74A8-5D23-D6BEC5975DB8}"/>
              </a:ext>
            </a:extLst>
          </p:cNvPr>
          <p:cNvSpPr>
            <a:spLocks noGrp="1"/>
          </p:cNvSpPr>
          <p:nvPr>
            <p:ph type="title"/>
          </p:nvPr>
        </p:nvSpPr>
        <p:spPr>
          <a:xfrm>
            <a:off x="1600200" y="914400"/>
            <a:ext cx="6934200" cy="563563"/>
          </a:xfrm>
          <a:solidFill>
            <a:schemeClr val="tx2"/>
          </a:solidFill>
        </p:spPr>
        <p:txBody>
          <a:bodyPr rtlCol="0">
            <a:normAutofit fontScale="90000"/>
          </a:bodyPr>
          <a:lstStyle/>
          <a:p>
            <a:pPr eaLnBrk="1" fontAlgn="auto" hangingPunct="1">
              <a:spcAft>
                <a:spcPts val="0"/>
              </a:spcAft>
              <a:defRPr/>
            </a:pPr>
            <a:br>
              <a:rPr lang="en-US" sz="3600" dirty="0">
                <a:solidFill>
                  <a:schemeClr val="bg1"/>
                </a:solidFill>
              </a:rPr>
            </a:br>
            <a:r>
              <a:rPr lang="en-US" sz="3600" dirty="0" err="1">
                <a:solidFill>
                  <a:schemeClr val="bg1"/>
                </a:solidFill>
              </a:rPr>
              <a:t>Hürthle</a:t>
            </a:r>
            <a:r>
              <a:rPr lang="en-US" sz="3600" dirty="0">
                <a:solidFill>
                  <a:schemeClr val="bg1"/>
                </a:solidFill>
              </a:rPr>
              <a:t> Cell Neoplasms</a:t>
            </a:r>
            <a:br>
              <a:rPr lang="en-US" b="1" dirty="0">
                <a:solidFill>
                  <a:schemeClr val="bg1"/>
                </a:solidFill>
              </a:rPr>
            </a:br>
            <a:endParaRPr lang="en-US" dirty="0">
              <a:solidFill>
                <a:schemeClr val="bg1"/>
              </a:solidFill>
            </a:endParaRPr>
          </a:p>
        </p:txBody>
      </p:sp>
      <p:sp>
        <p:nvSpPr>
          <p:cNvPr id="3" name="Content Placeholder 2">
            <a:extLst>
              <a:ext uri="{FF2B5EF4-FFF2-40B4-BE49-F238E27FC236}">
                <a16:creationId xmlns:a16="http://schemas.microsoft.com/office/drawing/2014/main" id="{8F593DFD-596B-0224-61FB-2D3154275184}"/>
              </a:ext>
            </a:extLst>
          </p:cNvPr>
          <p:cNvSpPr>
            <a:spLocks noGrp="1"/>
          </p:cNvSpPr>
          <p:nvPr>
            <p:ph idx="1"/>
          </p:nvPr>
        </p:nvSpPr>
        <p:spPr>
          <a:xfrm>
            <a:off x="460342" y="2133600"/>
            <a:ext cx="8229600" cy="4297363"/>
          </a:xfrm>
        </p:spPr>
        <p:txBody>
          <a:bodyPr rtlCol="0">
            <a:normAutofit fontScale="85000" lnSpcReduction="10000"/>
          </a:bodyPr>
          <a:lstStyle/>
          <a:p>
            <a:pPr eaLnBrk="1" fontAlgn="auto" hangingPunct="1">
              <a:spcAft>
                <a:spcPts val="0"/>
              </a:spcAft>
              <a:defRPr/>
            </a:pPr>
            <a:r>
              <a:rPr lang="en-US" sz="2600" dirty="0"/>
              <a:t>More aggressive than other differentiated thyroid carcinomas (higher </a:t>
            </a:r>
            <a:r>
              <a:rPr lang="en-US" sz="2600" dirty="0" err="1"/>
              <a:t>mets</a:t>
            </a:r>
            <a:r>
              <a:rPr lang="en-US" sz="2600" dirty="0"/>
              <a:t>/lower survival rates)</a:t>
            </a:r>
          </a:p>
          <a:p>
            <a:pPr eaLnBrk="1" fontAlgn="auto" hangingPunct="1">
              <a:spcAft>
                <a:spcPts val="0"/>
              </a:spcAft>
              <a:buFont typeface="Arial" panose="020B0604020202020204" pitchFamily="34" charset="0"/>
              <a:buNone/>
              <a:defRPr/>
            </a:pPr>
            <a:endParaRPr lang="en-US" sz="2600" dirty="0"/>
          </a:p>
          <a:p>
            <a:pPr eaLnBrk="1" fontAlgn="auto" hangingPunct="1">
              <a:spcAft>
                <a:spcPts val="0"/>
              </a:spcAft>
              <a:defRPr/>
            </a:pPr>
            <a:r>
              <a:rPr lang="en-US" sz="2600" dirty="0"/>
              <a:t>Decreased affinity for I</a:t>
            </a:r>
            <a:r>
              <a:rPr lang="en-US" sz="2600" baseline="30000" dirty="0"/>
              <a:t>131</a:t>
            </a:r>
          </a:p>
          <a:p>
            <a:pPr eaLnBrk="1" fontAlgn="auto" hangingPunct="1">
              <a:spcAft>
                <a:spcPts val="0"/>
              </a:spcAft>
              <a:defRPr/>
            </a:pPr>
            <a:endParaRPr lang="en-US" sz="2600" baseline="30000" dirty="0"/>
          </a:p>
          <a:p>
            <a:pPr eaLnBrk="1" fontAlgn="auto" hangingPunct="1">
              <a:spcAft>
                <a:spcPts val="0"/>
              </a:spcAft>
              <a:defRPr/>
            </a:pPr>
            <a:r>
              <a:rPr lang="en-US" sz="2600" dirty="0"/>
              <a:t>Need to differentiate from benign/malignant</a:t>
            </a:r>
          </a:p>
          <a:p>
            <a:pPr eaLnBrk="1" fontAlgn="auto" hangingPunct="1">
              <a:spcAft>
                <a:spcPts val="0"/>
              </a:spcAft>
              <a:defRPr/>
            </a:pPr>
            <a:endParaRPr lang="en-US" sz="2600" dirty="0"/>
          </a:p>
          <a:p>
            <a:pPr eaLnBrk="1" fontAlgn="auto" hangingPunct="1">
              <a:spcAft>
                <a:spcPts val="0"/>
              </a:spcAft>
              <a:defRPr/>
            </a:pPr>
            <a:r>
              <a:rPr lang="en-US" sz="2600" dirty="0"/>
              <a:t>65% of tumors &gt; 4cm are malignant</a:t>
            </a:r>
          </a:p>
          <a:p>
            <a:pPr eaLnBrk="1" fontAlgn="auto" hangingPunct="1">
              <a:spcAft>
                <a:spcPts val="0"/>
              </a:spcAft>
              <a:defRPr/>
            </a:pPr>
            <a:endParaRPr lang="en-US" sz="2600" dirty="0"/>
          </a:p>
          <a:p>
            <a:pPr eaLnBrk="1" fontAlgn="auto" hangingPunct="1">
              <a:spcAft>
                <a:spcPts val="0"/>
              </a:spcAft>
              <a:defRPr/>
            </a:pPr>
            <a:r>
              <a:rPr lang="en-US" sz="2600" dirty="0"/>
              <a:t>If malignant, needs total </a:t>
            </a:r>
            <a:r>
              <a:rPr lang="en-US" sz="2600" dirty="0" err="1"/>
              <a:t>thyroidectomy</a:t>
            </a:r>
            <a:r>
              <a:rPr lang="en-US" sz="2600" dirty="0"/>
              <a:t> and I</a:t>
            </a:r>
            <a:r>
              <a:rPr lang="en-US" sz="2600" baseline="30000" dirty="0"/>
              <a:t>131</a:t>
            </a:r>
            <a:r>
              <a:rPr lang="en-US" sz="2600" dirty="0"/>
              <a:t> with </a:t>
            </a:r>
            <a:r>
              <a:rPr lang="en-US" sz="2600" dirty="0" err="1"/>
              <a:t>thyroglobulin</a:t>
            </a:r>
            <a:r>
              <a:rPr lang="en-US" sz="2600" dirty="0"/>
              <a:t> assays</a:t>
            </a:r>
          </a:p>
          <a:p>
            <a:pPr eaLnBrk="1" fontAlgn="auto" hangingPunct="1">
              <a:spcAft>
                <a:spcPts val="0"/>
              </a:spcAft>
              <a:defRPr/>
            </a:pPr>
            <a:endParaRPr lang="en-US" sz="2600" dirty="0"/>
          </a:p>
          <a:p>
            <a:pPr eaLnBrk="1" fontAlgn="auto" hangingPunct="1">
              <a:spcAft>
                <a:spcPts val="0"/>
              </a:spcAft>
              <a:defRPr/>
            </a:pPr>
            <a:r>
              <a:rPr lang="en-US" sz="2600" dirty="0"/>
              <a:t> Mets may be more sensitive to I</a:t>
            </a:r>
            <a:r>
              <a:rPr lang="en-US" sz="2600" baseline="30000" dirty="0"/>
              <a:t>131 </a:t>
            </a:r>
            <a:r>
              <a:rPr lang="en-US" sz="2600" dirty="0"/>
              <a:t>than primary</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C376BFE6-47ED-E009-5F94-4EB928778D23}"/>
              </a:ext>
            </a:extLst>
          </p:cNvPr>
          <p:cNvSpPr>
            <a:spLocks noGrp="1" noChangeArrowheads="1"/>
          </p:cNvSpPr>
          <p:nvPr>
            <p:ph type="title"/>
          </p:nvPr>
        </p:nvSpPr>
        <p:spPr>
          <a:xfrm>
            <a:off x="2590800" y="770330"/>
            <a:ext cx="5791200" cy="715962"/>
          </a:xfrm>
          <a:solidFill>
            <a:schemeClr val="tx2"/>
          </a:solidFill>
        </p:spPr>
        <p:txBody>
          <a:bodyPr/>
          <a:lstStyle/>
          <a:p>
            <a:pPr eaLnBrk="1" hangingPunct="1"/>
            <a:r>
              <a:rPr lang="en-US" altLang="en-US" sz="3200">
                <a:solidFill>
                  <a:schemeClr val="bg1"/>
                </a:solidFill>
              </a:rPr>
              <a:t>Secondary  Tumours</a:t>
            </a:r>
          </a:p>
        </p:txBody>
      </p:sp>
      <p:sp>
        <p:nvSpPr>
          <p:cNvPr id="32771" name="Rectangle 3">
            <a:extLst>
              <a:ext uri="{FF2B5EF4-FFF2-40B4-BE49-F238E27FC236}">
                <a16:creationId xmlns:a16="http://schemas.microsoft.com/office/drawing/2014/main" id="{633DAADB-1120-460F-C173-2D2DED53AC6C}"/>
              </a:ext>
            </a:extLst>
          </p:cNvPr>
          <p:cNvSpPr>
            <a:spLocks noGrp="1" noChangeArrowheads="1"/>
          </p:cNvSpPr>
          <p:nvPr>
            <p:ph type="body" idx="1"/>
          </p:nvPr>
        </p:nvSpPr>
        <p:spPr>
          <a:xfrm>
            <a:off x="304800" y="1828800"/>
            <a:ext cx="8534400" cy="4297363"/>
          </a:xfrm>
        </p:spPr>
        <p:txBody>
          <a:bodyPr/>
          <a:lstStyle/>
          <a:p>
            <a:pPr eaLnBrk="1" hangingPunct="1">
              <a:buFont typeface="Arial" panose="020B0604020202020204" pitchFamily="34" charset="0"/>
              <a:buNone/>
            </a:pPr>
            <a:r>
              <a:rPr lang="en-US" altLang="en-US" sz="2800"/>
              <a:t>Direct extensions from: </a:t>
            </a:r>
            <a:r>
              <a:rPr lang="en-US" altLang="en-US" sz="2400"/>
              <a:t>larynx, pharynx, oesophagus</a:t>
            </a:r>
            <a:endParaRPr lang="en-US" altLang="en-US" sz="2800"/>
          </a:p>
          <a:p>
            <a:pPr eaLnBrk="1" hangingPunct="1">
              <a:buFont typeface="Arial" panose="020B0604020202020204" pitchFamily="34" charset="0"/>
              <a:buNone/>
            </a:pPr>
            <a:r>
              <a:rPr lang="en-US" altLang="en-US" sz="2800"/>
              <a:t> </a:t>
            </a:r>
          </a:p>
          <a:p>
            <a:pPr eaLnBrk="1" hangingPunct="1"/>
            <a:endParaRPr lang="en-US" altLang="en-US" sz="2800"/>
          </a:p>
          <a:p>
            <a:pPr eaLnBrk="1" hangingPunct="1">
              <a:buFont typeface="Arial" panose="020B0604020202020204" pitchFamily="34" charset="0"/>
              <a:buNone/>
            </a:pPr>
            <a:r>
              <a:rPr lang="en-US" altLang="en-US" sz="2800"/>
              <a:t>Metastasis from:  </a:t>
            </a:r>
            <a:r>
              <a:rPr lang="en-US" altLang="en-US" sz="2400"/>
              <a:t>renal cell carcinoma, large bowel carcinoma, </a:t>
            </a:r>
          </a:p>
          <a:p>
            <a:pPr eaLnBrk="1" hangingPunct="1">
              <a:buFont typeface="Arial" panose="020B0604020202020204" pitchFamily="34" charset="0"/>
              <a:buNone/>
            </a:pPr>
            <a:r>
              <a:rPr lang="en-US" altLang="en-US" sz="2400"/>
              <a:t>malignant melanoma, lung carcinoma, breast carcinoma </a:t>
            </a:r>
            <a:endParaRPr lang="en-US" altLang="en-US" sz="2800"/>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7E21F4B0-C7C7-6EF1-C1F8-66272832DF15}"/>
              </a:ext>
            </a:extLst>
          </p:cNvPr>
          <p:cNvSpPr>
            <a:spLocks noGrp="1"/>
          </p:cNvSpPr>
          <p:nvPr>
            <p:ph type="title"/>
          </p:nvPr>
        </p:nvSpPr>
        <p:spPr>
          <a:xfrm>
            <a:off x="1905000" y="762000"/>
            <a:ext cx="5334000" cy="639762"/>
          </a:xfrm>
          <a:solidFill>
            <a:schemeClr val="tx2"/>
          </a:solidFill>
        </p:spPr>
        <p:txBody>
          <a:bodyPr/>
          <a:lstStyle/>
          <a:p>
            <a:pPr eaLnBrk="1" hangingPunct="1"/>
            <a:br>
              <a:rPr lang="en-US" altLang="en-US" sz="3600"/>
            </a:br>
            <a:r>
              <a:rPr lang="en-US" altLang="en-US" sz="3600">
                <a:solidFill>
                  <a:schemeClr val="bg1"/>
                </a:solidFill>
              </a:rPr>
              <a:t>Treatment</a:t>
            </a:r>
            <a:br>
              <a:rPr lang="en-US" altLang="en-US" sz="3600"/>
            </a:br>
            <a:endParaRPr lang="en-US" altLang="en-US" sz="3600"/>
          </a:p>
        </p:txBody>
      </p:sp>
      <p:sp>
        <p:nvSpPr>
          <p:cNvPr id="3" name="Content Placeholder 2">
            <a:extLst>
              <a:ext uri="{FF2B5EF4-FFF2-40B4-BE49-F238E27FC236}">
                <a16:creationId xmlns:a16="http://schemas.microsoft.com/office/drawing/2014/main" id="{A6779FB7-0050-8CA4-E20D-3FC9B26A331C}"/>
              </a:ext>
            </a:extLst>
          </p:cNvPr>
          <p:cNvSpPr>
            <a:spLocks noGrp="1"/>
          </p:cNvSpPr>
          <p:nvPr>
            <p:ph idx="1"/>
          </p:nvPr>
        </p:nvSpPr>
        <p:spPr>
          <a:xfrm>
            <a:off x="533400" y="2057399"/>
            <a:ext cx="8229600" cy="4525963"/>
          </a:xfrm>
        </p:spPr>
        <p:txBody>
          <a:bodyPr rtlCol="0">
            <a:normAutofit lnSpcReduction="10000"/>
          </a:bodyPr>
          <a:lstStyle/>
          <a:p>
            <a:pPr eaLnBrk="1" fontAlgn="auto" hangingPunct="1">
              <a:spcAft>
                <a:spcPts val="0"/>
              </a:spcAft>
              <a:buFont typeface="Arial" panose="020B0604020202020204" pitchFamily="34" charset="0"/>
              <a:buNone/>
              <a:defRPr/>
            </a:pPr>
            <a:r>
              <a:rPr lang="en-US" sz="2400" dirty="0"/>
              <a:t>The main treatment of papillary carcinoma of the thyroid is </a:t>
            </a:r>
          </a:p>
          <a:p>
            <a:pPr eaLnBrk="1" fontAlgn="auto" hangingPunct="1">
              <a:spcAft>
                <a:spcPts val="0"/>
              </a:spcAft>
              <a:buFont typeface="Arial" panose="020B0604020202020204" pitchFamily="34" charset="0"/>
              <a:buNone/>
              <a:defRPr/>
            </a:pPr>
            <a:r>
              <a:rPr lang="en-US" sz="2400" dirty="0"/>
              <a:t>surgical resection.</a:t>
            </a:r>
          </a:p>
          <a:p>
            <a:pPr eaLnBrk="1" fontAlgn="auto" hangingPunct="1">
              <a:spcAft>
                <a:spcPts val="0"/>
              </a:spcAft>
              <a:buFont typeface="Arial" panose="020B0604020202020204" pitchFamily="34" charset="0"/>
              <a:buNone/>
              <a:defRPr/>
            </a:pPr>
            <a:endParaRPr lang="en-US" sz="2400" dirty="0"/>
          </a:p>
          <a:p>
            <a:pPr eaLnBrk="1" fontAlgn="auto" hangingPunct="1">
              <a:spcAft>
                <a:spcPts val="0"/>
              </a:spcAft>
              <a:buFont typeface="Arial" panose="020B0604020202020204" pitchFamily="34" charset="0"/>
              <a:buNone/>
              <a:defRPr/>
            </a:pPr>
            <a:r>
              <a:rPr lang="en-US" sz="2400" dirty="0"/>
              <a:t>For lesions &lt;1 cm, there is general agreement in the literature </a:t>
            </a:r>
          </a:p>
          <a:p>
            <a:pPr eaLnBrk="1" fontAlgn="auto" hangingPunct="1">
              <a:spcAft>
                <a:spcPts val="0"/>
              </a:spcAft>
              <a:buFont typeface="Arial" panose="020B0604020202020204" pitchFamily="34" charset="0"/>
              <a:buNone/>
              <a:defRPr/>
            </a:pPr>
            <a:r>
              <a:rPr lang="en-US" sz="2400" dirty="0"/>
              <a:t>that </a:t>
            </a:r>
            <a:r>
              <a:rPr lang="en-US" sz="2400" dirty="0" err="1"/>
              <a:t>lobectomy</a:t>
            </a:r>
            <a:r>
              <a:rPr lang="en-US" sz="2400" dirty="0"/>
              <a:t> plus </a:t>
            </a:r>
            <a:r>
              <a:rPr lang="en-US" sz="2400" dirty="0" err="1"/>
              <a:t>isthmectomy</a:t>
            </a:r>
            <a:r>
              <a:rPr lang="en-US" sz="2400" dirty="0"/>
              <a:t> is the appropriate treatment.</a:t>
            </a:r>
          </a:p>
          <a:p>
            <a:pPr eaLnBrk="1" fontAlgn="auto" hangingPunct="1">
              <a:spcAft>
                <a:spcPts val="0"/>
              </a:spcAft>
              <a:buFont typeface="Arial" panose="020B0604020202020204" pitchFamily="34" charset="0"/>
              <a:buNone/>
              <a:defRPr/>
            </a:pPr>
            <a:endParaRPr lang="en-US" sz="2400" dirty="0"/>
          </a:p>
          <a:p>
            <a:pPr eaLnBrk="1" fontAlgn="auto" hangingPunct="1">
              <a:spcAft>
                <a:spcPts val="0"/>
              </a:spcAft>
              <a:buFont typeface="Arial" panose="020B0604020202020204" pitchFamily="34" charset="0"/>
              <a:buNone/>
              <a:defRPr/>
            </a:pPr>
            <a:r>
              <a:rPr lang="en-US" sz="2400" dirty="0"/>
              <a:t>For adults with lesions larger than 2 cm, a total </a:t>
            </a:r>
            <a:r>
              <a:rPr lang="en-US" sz="2400" dirty="0" err="1"/>
              <a:t>thyroidectomy</a:t>
            </a:r>
            <a:r>
              <a:rPr lang="en-US" sz="2400" dirty="0"/>
              <a:t> is </a:t>
            </a:r>
          </a:p>
          <a:p>
            <a:pPr eaLnBrk="1" fontAlgn="auto" hangingPunct="1">
              <a:spcAft>
                <a:spcPts val="0"/>
              </a:spcAft>
              <a:buFont typeface="Arial" panose="020B0604020202020204" pitchFamily="34" charset="0"/>
              <a:buNone/>
              <a:defRPr/>
            </a:pPr>
            <a:r>
              <a:rPr lang="en-US" sz="2400" dirty="0"/>
              <a:t>favored by most surgeons.</a:t>
            </a:r>
          </a:p>
          <a:p>
            <a:pPr eaLnBrk="1" fontAlgn="auto" hangingPunct="1">
              <a:spcAft>
                <a:spcPts val="0"/>
              </a:spcAft>
              <a:buFont typeface="Arial" panose="020B0604020202020204" pitchFamily="34" charset="0"/>
              <a:buNone/>
              <a:defRPr/>
            </a:pPr>
            <a:endParaRPr lang="en-US" sz="2400" dirty="0"/>
          </a:p>
          <a:p>
            <a:pPr eaLnBrk="1" fontAlgn="auto" hangingPunct="1">
              <a:spcAft>
                <a:spcPts val="0"/>
              </a:spcAft>
              <a:buFont typeface="Arial" panose="020B0604020202020204" pitchFamily="34" charset="0"/>
              <a:buNone/>
              <a:defRPr/>
            </a:pPr>
            <a:r>
              <a:rPr lang="en-US" sz="2400" dirty="0"/>
              <a:t>Patients with history of exposure to ionizing radiation of the </a:t>
            </a:r>
          </a:p>
          <a:p>
            <a:pPr eaLnBrk="1" fontAlgn="auto" hangingPunct="1">
              <a:spcAft>
                <a:spcPts val="0"/>
              </a:spcAft>
              <a:buFont typeface="Arial" panose="020B0604020202020204" pitchFamily="34" charset="0"/>
              <a:buNone/>
              <a:defRPr/>
            </a:pPr>
            <a:r>
              <a:rPr lang="en-US" sz="2400" dirty="0"/>
              <a:t>head and neck should have total </a:t>
            </a:r>
            <a:r>
              <a:rPr lang="en-US" sz="2400" dirty="0" err="1"/>
              <a:t>thyroidectomy</a:t>
            </a:r>
            <a:endParaRPr lang="en-US" sz="24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B30DB-0C6B-C0E6-3639-71465122E51E}"/>
              </a:ext>
            </a:extLst>
          </p:cNvPr>
          <p:cNvSpPr>
            <a:spLocks noGrp="1"/>
          </p:cNvSpPr>
          <p:nvPr>
            <p:ph type="title"/>
          </p:nvPr>
        </p:nvSpPr>
        <p:spPr>
          <a:xfrm>
            <a:off x="457200" y="762000"/>
            <a:ext cx="8229600" cy="639762"/>
          </a:xfrm>
        </p:spPr>
        <p:txBody>
          <a:bodyPr rtlCol="0">
            <a:normAutofit fontScale="90000"/>
          </a:bodyPr>
          <a:lstStyle/>
          <a:p>
            <a:pPr eaLnBrk="1" fontAlgn="auto" hangingPunct="1">
              <a:spcAft>
                <a:spcPts val="0"/>
              </a:spcAft>
              <a:defRPr/>
            </a:pPr>
            <a:br>
              <a:rPr lang="en-US" sz="3600" u="sng" dirty="0"/>
            </a:br>
            <a:r>
              <a:rPr lang="en-US" sz="3600" u="sng" dirty="0"/>
              <a:t>Controversies in Treatment</a:t>
            </a:r>
            <a:br>
              <a:rPr lang="en-US" b="1" u="sng" dirty="0"/>
            </a:br>
            <a:endParaRPr lang="en-US" u="sng" dirty="0"/>
          </a:p>
        </p:txBody>
      </p:sp>
      <p:sp>
        <p:nvSpPr>
          <p:cNvPr id="34819" name="Content Placeholder 2">
            <a:extLst>
              <a:ext uri="{FF2B5EF4-FFF2-40B4-BE49-F238E27FC236}">
                <a16:creationId xmlns:a16="http://schemas.microsoft.com/office/drawing/2014/main" id="{3941C4F2-4F88-2892-3B93-925C51755310}"/>
              </a:ext>
            </a:extLst>
          </p:cNvPr>
          <p:cNvSpPr>
            <a:spLocks noGrp="1"/>
          </p:cNvSpPr>
          <p:nvPr>
            <p:ph idx="1"/>
          </p:nvPr>
        </p:nvSpPr>
        <p:spPr>
          <a:xfrm>
            <a:off x="266700" y="2031475"/>
            <a:ext cx="8610600" cy="4525963"/>
          </a:xfrm>
        </p:spPr>
        <p:txBody>
          <a:bodyPr/>
          <a:lstStyle/>
          <a:p>
            <a:pPr eaLnBrk="1" hangingPunct="1">
              <a:buFont typeface="Arial" panose="020B0604020202020204" pitchFamily="34" charset="0"/>
              <a:buNone/>
            </a:pPr>
            <a:r>
              <a:rPr lang="en-US" altLang="en-US" b="1" dirty="0"/>
              <a:t>Total Vs Lobectomy</a:t>
            </a:r>
          </a:p>
          <a:p>
            <a:pPr eaLnBrk="1" hangingPunct="1">
              <a:buFont typeface="Arial" panose="020B0604020202020204" pitchFamily="34" charset="0"/>
              <a:buNone/>
            </a:pPr>
            <a:endParaRPr lang="en-US" altLang="en-US" b="1" dirty="0"/>
          </a:p>
          <a:p>
            <a:pPr eaLnBrk="1" hangingPunct="1"/>
            <a:r>
              <a:rPr lang="en-US" altLang="en-US" sz="2800" dirty="0"/>
              <a:t>Controversy exists about the use of total thyroidectomy versus lobectomy and isthmectomy in adults with a 1- to 2-cm lesions</a:t>
            </a:r>
          </a:p>
          <a:p>
            <a:pPr eaLnBrk="1" hangingPunct="1"/>
            <a:endParaRPr lang="en-US" altLang="en-US" sz="2800" dirty="0"/>
          </a:p>
          <a:p>
            <a:pPr eaLnBrk="1" hangingPunct="1"/>
            <a:r>
              <a:rPr lang="en-US" altLang="en-US" sz="2800" dirty="0"/>
              <a:t> Role of Lymph node dissection also debated</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52CCB2AE-A6B9-60CF-17E9-6D79046B3CB7}"/>
              </a:ext>
            </a:extLst>
          </p:cNvPr>
          <p:cNvSpPr>
            <a:spLocks noGrp="1"/>
          </p:cNvSpPr>
          <p:nvPr>
            <p:ph type="title"/>
          </p:nvPr>
        </p:nvSpPr>
        <p:spPr>
          <a:xfrm>
            <a:off x="495300" y="731837"/>
            <a:ext cx="8229600" cy="868362"/>
          </a:xfrm>
        </p:spPr>
        <p:txBody>
          <a:bodyPr/>
          <a:lstStyle/>
          <a:p>
            <a:pPr eaLnBrk="1" hangingPunct="1"/>
            <a:r>
              <a:rPr lang="en-US" altLang="en-US" sz="3200" i="1" u="sng" dirty="0"/>
              <a:t>Central Lymph Node Dissection</a:t>
            </a:r>
          </a:p>
        </p:txBody>
      </p:sp>
      <p:sp>
        <p:nvSpPr>
          <p:cNvPr id="35843" name="Content Placeholder 2">
            <a:extLst>
              <a:ext uri="{FF2B5EF4-FFF2-40B4-BE49-F238E27FC236}">
                <a16:creationId xmlns:a16="http://schemas.microsoft.com/office/drawing/2014/main" id="{5C482BE4-3D3C-07EC-AE2C-7EE83E4CDF12}"/>
              </a:ext>
            </a:extLst>
          </p:cNvPr>
          <p:cNvSpPr>
            <a:spLocks noGrp="1"/>
          </p:cNvSpPr>
          <p:nvPr>
            <p:ph idx="1"/>
          </p:nvPr>
        </p:nvSpPr>
        <p:spPr>
          <a:xfrm>
            <a:off x="457200" y="1981200"/>
            <a:ext cx="8305800" cy="4525963"/>
          </a:xfrm>
        </p:spPr>
        <p:txBody>
          <a:bodyPr/>
          <a:lstStyle/>
          <a:p>
            <a:pPr eaLnBrk="1" hangingPunct="1">
              <a:buFont typeface="Arial" panose="020B0604020202020204" pitchFamily="34" charset="0"/>
              <a:buNone/>
            </a:pPr>
            <a:r>
              <a:rPr lang="en-US" altLang="en-US" sz="2800" dirty="0"/>
              <a:t>Central compartment =the region bounded by the</a:t>
            </a:r>
          </a:p>
          <a:p>
            <a:pPr eaLnBrk="1" hangingPunct="1">
              <a:buFont typeface="Arial" panose="020B0604020202020204" pitchFamily="34" charset="0"/>
              <a:buNone/>
            </a:pPr>
            <a:r>
              <a:rPr lang="en-US" altLang="en-US" sz="2800" dirty="0"/>
              <a:t>jugular veins, the hyoid bone, and the sternal notch</a:t>
            </a:r>
          </a:p>
          <a:p>
            <a:pPr eaLnBrk="1" hangingPunct="1">
              <a:buFont typeface="Arial" panose="020B0604020202020204" pitchFamily="34" charset="0"/>
              <a:buNone/>
            </a:pPr>
            <a:endParaRPr lang="en-US" altLang="en-US" sz="2800" dirty="0"/>
          </a:p>
          <a:p>
            <a:pPr eaLnBrk="1" hangingPunct="1">
              <a:buFont typeface="Arial" panose="020B0604020202020204" pitchFamily="34" charset="0"/>
              <a:buNone/>
            </a:pPr>
            <a:r>
              <a:rPr lang="en-US" altLang="en-US" sz="2800" dirty="0"/>
              <a:t>All central nodes removed at time or procedure</a:t>
            </a:r>
          </a:p>
          <a:p>
            <a:pPr eaLnBrk="1" hangingPunct="1">
              <a:buFont typeface="Arial" panose="020B0604020202020204" pitchFamily="34" charset="0"/>
              <a:buNone/>
            </a:pPr>
            <a:endParaRPr lang="en-US" altLang="en-US" sz="2800" dirty="0"/>
          </a:p>
          <a:p>
            <a:pPr eaLnBrk="1" hangingPunct="1">
              <a:buFont typeface="Arial" panose="020B0604020202020204" pitchFamily="34" charset="0"/>
              <a:buNone/>
            </a:pPr>
            <a:r>
              <a:rPr lang="en-US" altLang="en-US" sz="2800" dirty="0"/>
              <a:t>Removal of Central Nodes important in medullary and </a:t>
            </a:r>
            <a:r>
              <a:rPr lang="en-US" altLang="en-US" sz="2800" dirty="0" err="1"/>
              <a:t>Hurthle</a:t>
            </a:r>
            <a:r>
              <a:rPr lang="en-US" altLang="en-US" sz="2800" dirty="0"/>
              <a:t> Cell Ca</a:t>
            </a:r>
          </a:p>
          <a:p>
            <a:pPr lvl="2" eaLnBrk="1" hangingPunct="1"/>
            <a:r>
              <a:rPr lang="en-US" altLang="en-US" dirty="0"/>
              <a:t>Microscopic spread is high</a:t>
            </a:r>
          </a:p>
          <a:p>
            <a:pPr lvl="2" eaLnBrk="1" hangingPunct="1"/>
            <a:r>
              <a:rPr lang="en-US" altLang="en-US" dirty="0"/>
              <a:t> Do not take up I</a:t>
            </a:r>
            <a:r>
              <a:rPr lang="en-US" altLang="en-US" baseline="30000" dirty="0"/>
              <a:t>131</a:t>
            </a:r>
            <a:r>
              <a:rPr lang="en-US" altLang="en-US" dirty="0"/>
              <a:t> and cannot be ablated</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97A8A0C4-2101-33E5-7968-1A15BC6E06A2}"/>
              </a:ext>
            </a:extLst>
          </p:cNvPr>
          <p:cNvSpPr>
            <a:spLocks noGrp="1"/>
          </p:cNvSpPr>
          <p:nvPr>
            <p:ph type="title"/>
          </p:nvPr>
        </p:nvSpPr>
        <p:spPr>
          <a:xfrm>
            <a:off x="457200" y="274638"/>
            <a:ext cx="8229600" cy="715962"/>
          </a:xfrm>
        </p:spPr>
        <p:txBody>
          <a:bodyPr/>
          <a:lstStyle/>
          <a:p>
            <a:pPr eaLnBrk="1" hangingPunct="1"/>
            <a:r>
              <a:rPr lang="en-US" altLang="en-US" sz="2800" u="sng"/>
              <a:t>Lateral Lymph Node Dissection</a:t>
            </a:r>
            <a:br>
              <a:rPr lang="en-US" altLang="en-US" sz="2800" u="sng"/>
            </a:br>
            <a:endParaRPr lang="en-US" altLang="en-US" sz="2800" u="sng"/>
          </a:p>
        </p:txBody>
      </p:sp>
      <p:sp>
        <p:nvSpPr>
          <p:cNvPr id="36867" name="Content Placeholder 2">
            <a:extLst>
              <a:ext uri="{FF2B5EF4-FFF2-40B4-BE49-F238E27FC236}">
                <a16:creationId xmlns:a16="http://schemas.microsoft.com/office/drawing/2014/main" id="{EA4F1C04-0BB2-54FA-A281-B68E9B3E5066}"/>
              </a:ext>
            </a:extLst>
          </p:cNvPr>
          <p:cNvSpPr>
            <a:spLocks noGrp="1"/>
          </p:cNvSpPr>
          <p:nvPr>
            <p:ph idx="1"/>
          </p:nvPr>
        </p:nvSpPr>
        <p:spPr>
          <a:xfrm>
            <a:off x="533400" y="1295400"/>
            <a:ext cx="8229600" cy="4525963"/>
          </a:xfrm>
        </p:spPr>
        <p:txBody>
          <a:bodyPr/>
          <a:lstStyle/>
          <a:p>
            <a:pPr eaLnBrk="1" hangingPunct="1">
              <a:buFont typeface="Arial" panose="020B0604020202020204" pitchFamily="34" charset="0"/>
              <a:buNone/>
            </a:pPr>
            <a:r>
              <a:rPr lang="en-US" altLang="en-US" sz="2600"/>
              <a:t>Diseased nodes lateral to the jugular vein =modified </a:t>
            </a:r>
          </a:p>
          <a:p>
            <a:pPr eaLnBrk="1" hangingPunct="1">
              <a:buFont typeface="Arial" panose="020B0604020202020204" pitchFamily="34" charset="0"/>
              <a:buNone/>
            </a:pPr>
            <a:r>
              <a:rPr lang="en-US" altLang="en-US" sz="2600"/>
              <a:t>radical neck dissection</a:t>
            </a:r>
          </a:p>
          <a:p>
            <a:pPr eaLnBrk="1" hangingPunct="1">
              <a:buFont typeface="Arial" panose="020B0604020202020204" pitchFamily="34" charset="0"/>
              <a:buNone/>
            </a:pPr>
            <a:endParaRPr lang="en-US" altLang="en-US" sz="2600"/>
          </a:p>
          <a:p>
            <a:pPr eaLnBrk="1" hangingPunct="1">
              <a:buFont typeface="Arial" panose="020B0604020202020204" pitchFamily="34" charset="0"/>
              <a:buNone/>
            </a:pPr>
            <a:r>
              <a:rPr lang="en-US" altLang="en-US" sz="2600"/>
              <a:t>Removal of LN’s anterior and posterolateral to the IJV from </a:t>
            </a:r>
          </a:p>
          <a:p>
            <a:pPr eaLnBrk="1" hangingPunct="1">
              <a:buFont typeface="Arial" panose="020B0604020202020204" pitchFamily="34" charset="0"/>
              <a:buNone/>
            </a:pPr>
            <a:r>
              <a:rPr lang="en-US" altLang="en-US" sz="2600"/>
              <a:t>the mastoid to the subclavian vessels inferiorly and laterally </a:t>
            </a:r>
          </a:p>
          <a:p>
            <a:pPr eaLnBrk="1" hangingPunct="1">
              <a:buFont typeface="Arial" panose="020B0604020202020204" pitchFamily="34" charset="0"/>
              <a:buNone/>
            </a:pPr>
            <a:r>
              <a:rPr lang="en-US" altLang="en-US" sz="2600"/>
              <a:t>to spinal accessory nerve (Level 2-5)</a:t>
            </a:r>
          </a:p>
          <a:p>
            <a:pPr eaLnBrk="1" hangingPunct="1">
              <a:buFont typeface="Arial" panose="020B0604020202020204" pitchFamily="34" charset="0"/>
              <a:buNone/>
            </a:pPr>
            <a:r>
              <a:rPr lang="en-US" altLang="en-US" sz="2600"/>
              <a:t> </a:t>
            </a:r>
          </a:p>
          <a:p>
            <a:pPr eaLnBrk="1" hangingPunct="1">
              <a:buFont typeface="Arial" panose="020B0604020202020204" pitchFamily="34" charset="0"/>
              <a:buNone/>
            </a:pPr>
            <a:r>
              <a:rPr lang="en-US" altLang="en-US" sz="2600"/>
              <a:t>Sparing the internal jugular vein, spinal accessory nerve, </a:t>
            </a:r>
          </a:p>
          <a:p>
            <a:pPr eaLnBrk="1" hangingPunct="1">
              <a:buFont typeface="Arial" panose="020B0604020202020204" pitchFamily="34" charset="0"/>
              <a:buNone/>
            </a:pPr>
            <a:r>
              <a:rPr lang="en-US" altLang="en-US" sz="2600"/>
              <a:t>and sternocleidomastoid muscle</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496AF-F45E-788F-9900-A052F9BCEC65}"/>
              </a:ext>
            </a:extLst>
          </p:cNvPr>
          <p:cNvSpPr>
            <a:spLocks noGrp="1"/>
          </p:cNvSpPr>
          <p:nvPr>
            <p:ph type="title"/>
          </p:nvPr>
        </p:nvSpPr>
        <p:spPr>
          <a:xfrm>
            <a:off x="2819400" y="838200"/>
            <a:ext cx="4114800" cy="487362"/>
          </a:xfrm>
          <a:solidFill>
            <a:schemeClr val="tx2"/>
          </a:solidFill>
        </p:spPr>
        <p:txBody>
          <a:bodyPr rtlCol="0">
            <a:normAutofit fontScale="90000"/>
          </a:bodyPr>
          <a:lstStyle/>
          <a:p>
            <a:pPr eaLnBrk="1" fontAlgn="auto" hangingPunct="1">
              <a:spcAft>
                <a:spcPts val="0"/>
              </a:spcAft>
              <a:defRPr/>
            </a:pPr>
            <a:r>
              <a:rPr lang="en-US" dirty="0">
                <a:solidFill>
                  <a:schemeClr val="bg1"/>
                </a:solidFill>
              </a:rPr>
              <a:t>Treatment </a:t>
            </a:r>
          </a:p>
        </p:txBody>
      </p:sp>
      <p:pic>
        <p:nvPicPr>
          <p:cNvPr id="5123" name="Picture 3">
            <a:extLst>
              <a:ext uri="{FF2B5EF4-FFF2-40B4-BE49-F238E27FC236}">
                <a16:creationId xmlns:a16="http://schemas.microsoft.com/office/drawing/2014/main" id="{5AD521BA-F58B-9EAC-4689-52CD67DDB8A4}"/>
              </a:ext>
            </a:extLst>
          </p:cNvPr>
          <p:cNvPicPr>
            <a:picLocks noGrp="1" noChangeAspect="1" noChangeArrowheads="1"/>
          </p:cNvPicPr>
          <p:nvPr>
            <p:ph idx="1"/>
          </p:nvPr>
        </p:nvPicPr>
        <p:blipFill>
          <a:blip r:embed="rId2"/>
          <a:srcRect/>
          <a:stretch>
            <a:fillRect/>
          </a:stretch>
        </p:blipFill>
        <p:spPr>
          <a:xfrm>
            <a:off x="457200" y="1885950"/>
            <a:ext cx="7543800" cy="4819650"/>
          </a:xfrm>
          <a:ln w="38100" cap="sq">
            <a:solidFill>
              <a:srgbClr val="000000"/>
            </a:solidFill>
          </a:ln>
          <a:effectLst>
            <a:outerShdw blurRad="50800" dist="38100" dir="2700000" algn="tl" rotWithShape="0">
              <a:srgbClr val="000000">
                <a:alpha val="43000"/>
              </a:srgbClr>
            </a:outerShdw>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DF39A954-4083-2FAD-2BD9-539643F0A718}"/>
              </a:ext>
            </a:extLst>
          </p:cNvPr>
          <p:cNvSpPr>
            <a:spLocks noGrp="1"/>
          </p:cNvSpPr>
          <p:nvPr>
            <p:ph type="title"/>
          </p:nvPr>
        </p:nvSpPr>
        <p:spPr/>
        <p:txBody>
          <a:bodyPr/>
          <a:lstStyle/>
          <a:p>
            <a:pPr eaLnBrk="1" hangingPunct="1"/>
            <a:r>
              <a:rPr lang="en-US" altLang="en-US" sz="3200" u="sng" dirty="0"/>
              <a:t>Complications of Surgery</a:t>
            </a:r>
          </a:p>
        </p:txBody>
      </p:sp>
      <p:sp>
        <p:nvSpPr>
          <p:cNvPr id="38915" name="Content Placeholder 2">
            <a:extLst>
              <a:ext uri="{FF2B5EF4-FFF2-40B4-BE49-F238E27FC236}">
                <a16:creationId xmlns:a16="http://schemas.microsoft.com/office/drawing/2014/main" id="{28FF62E6-4B2C-6856-0855-DBD6010C5A5B}"/>
              </a:ext>
            </a:extLst>
          </p:cNvPr>
          <p:cNvSpPr>
            <a:spLocks noGrp="1"/>
          </p:cNvSpPr>
          <p:nvPr>
            <p:ph idx="1"/>
          </p:nvPr>
        </p:nvSpPr>
        <p:spPr>
          <a:xfrm>
            <a:off x="381000" y="1905000"/>
            <a:ext cx="8382000" cy="4800600"/>
          </a:xfrm>
        </p:spPr>
        <p:txBody>
          <a:bodyPr/>
          <a:lstStyle/>
          <a:p>
            <a:pPr eaLnBrk="1" hangingPunct="1">
              <a:buFont typeface="Arial" panose="020B0604020202020204" pitchFamily="34" charset="0"/>
              <a:buNone/>
            </a:pPr>
            <a:r>
              <a:rPr lang="en-US" altLang="en-US" sz="2800" b="1" dirty="0"/>
              <a:t>Hypocalcemia -devascularization of parathyroid</a:t>
            </a:r>
          </a:p>
          <a:p>
            <a:pPr eaLnBrk="1" hangingPunct="1">
              <a:buFont typeface="Arial" panose="020B0604020202020204" pitchFamily="34" charset="0"/>
              <a:buNone/>
            </a:pPr>
            <a:r>
              <a:rPr lang="en-US" altLang="en-US" dirty="0"/>
              <a:t>	</a:t>
            </a:r>
            <a:r>
              <a:rPr lang="en-US" altLang="en-US" sz="2400" dirty="0"/>
              <a:t>about 5%, which resolves in 80% of these cases in about 12 months</a:t>
            </a:r>
          </a:p>
          <a:p>
            <a:pPr eaLnBrk="1" hangingPunct="1">
              <a:buFont typeface="Arial" panose="020B0604020202020204" pitchFamily="34" charset="0"/>
              <a:buNone/>
            </a:pPr>
            <a:r>
              <a:rPr lang="en-US" altLang="en-US" sz="2800" b="1" dirty="0"/>
              <a:t>Recurrent Laryngeal Nerve Injury-either traction </a:t>
            </a:r>
          </a:p>
          <a:p>
            <a:pPr eaLnBrk="1" hangingPunct="1">
              <a:buFont typeface="Arial" panose="020B0604020202020204" pitchFamily="34" charset="0"/>
              <a:buNone/>
            </a:pPr>
            <a:r>
              <a:rPr lang="en-US" altLang="en-US" sz="2800" b="1" dirty="0"/>
              <a:t>induced or division</a:t>
            </a:r>
            <a:r>
              <a:rPr lang="en-US" altLang="en-US" b="1" dirty="0"/>
              <a:t>.</a:t>
            </a:r>
          </a:p>
          <a:p>
            <a:pPr eaLnBrk="1" hangingPunct="1">
              <a:buFont typeface="Arial" panose="020B0604020202020204" pitchFamily="34" charset="0"/>
              <a:buNone/>
            </a:pPr>
            <a:r>
              <a:rPr lang="en-US" altLang="en-US" dirty="0"/>
              <a:t>	</a:t>
            </a:r>
            <a:r>
              <a:rPr lang="en-US" altLang="en-US" sz="2400" dirty="0"/>
              <a:t>less than 3%</a:t>
            </a:r>
            <a:endParaRPr lang="en-US" altLang="en-US" dirty="0"/>
          </a:p>
          <a:p>
            <a:pPr eaLnBrk="1" hangingPunct="1">
              <a:buFont typeface="Arial" panose="020B0604020202020204" pitchFamily="34" charset="0"/>
              <a:buNone/>
            </a:pPr>
            <a:r>
              <a:rPr lang="en-US" altLang="en-US" sz="2800" b="1" dirty="0"/>
              <a:t>Bleeding</a:t>
            </a:r>
          </a:p>
          <a:p>
            <a:pPr eaLnBrk="1" hangingPunct="1">
              <a:buFont typeface="Arial" panose="020B0604020202020204" pitchFamily="34" charset="0"/>
              <a:buNone/>
            </a:pPr>
            <a:r>
              <a:rPr lang="en-US" altLang="en-US" b="1" dirty="0"/>
              <a:t>	</a:t>
            </a:r>
            <a:r>
              <a:rPr lang="en-US" altLang="en-US" sz="2400" dirty="0"/>
              <a:t>wound hematomas</a:t>
            </a:r>
            <a:endParaRPr lang="en-US"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33B1112C-A239-9922-DCE1-F7C474372BB7}"/>
              </a:ext>
            </a:extLst>
          </p:cNvPr>
          <p:cNvSpPr>
            <a:spLocks noGrp="1"/>
          </p:cNvSpPr>
          <p:nvPr>
            <p:ph type="title"/>
          </p:nvPr>
        </p:nvSpPr>
        <p:spPr>
          <a:xfrm>
            <a:off x="1828800" y="457200"/>
            <a:ext cx="7239000" cy="1143000"/>
          </a:xfrm>
          <a:solidFill>
            <a:schemeClr val="tx2"/>
          </a:solidFill>
        </p:spPr>
        <p:txBody>
          <a:bodyPr/>
          <a:lstStyle/>
          <a:p>
            <a:pPr eaLnBrk="1" hangingPunct="1"/>
            <a:r>
              <a:rPr lang="en-US" altLang="en-US" sz="2800">
                <a:solidFill>
                  <a:schemeClr val="bg1"/>
                </a:solidFill>
              </a:rPr>
              <a:t>Postoperative management for</a:t>
            </a:r>
            <a:br>
              <a:rPr lang="en-US" altLang="en-US" sz="2800">
                <a:solidFill>
                  <a:schemeClr val="bg1"/>
                </a:solidFill>
              </a:rPr>
            </a:br>
            <a:r>
              <a:rPr lang="en-US" altLang="en-US" sz="2800">
                <a:solidFill>
                  <a:schemeClr val="bg1"/>
                </a:solidFill>
              </a:rPr>
              <a:t>thyroid cancer</a:t>
            </a:r>
          </a:p>
        </p:txBody>
      </p:sp>
      <p:sp>
        <p:nvSpPr>
          <p:cNvPr id="3" name="Content Placeholder 2">
            <a:extLst>
              <a:ext uri="{FF2B5EF4-FFF2-40B4-BE49-F238E27FC236}">
                <a16:creationId xmlns:a16="http://schemas.microsoft.com/office/drawing/2014/main" id="{C174E95A-0BB6-A650-9425-1F71253E9819}"/>
              </a:ext>
            </a:extLst>
          </p:cNvPr>
          <p:cNvSpPr>
            <a:spLocks noGrp="1"/>
          </p:cNvSpPr>
          <p:nvPr>
            <p:ph idx="1"/>
          </p:nvPr>
        </p:nvSpPr>
        <p:spPr/>
        <p:txBody>
          <a:bodyPr rtlCol="0">
            <a:normAutofit fontScale="85000" lnSpcReduction="20000"/>
          </a:bodyPr>
          <a:lstStyle/>
          <a:p>
            <a:pPr eaLnBrk="1" fontAlgn="auto" hangingPunct="1">
              <a:spcAft>
                <a:spcPts val="0"/>
              </a:spcAft>
              <a:buFont typeface="Arial" panose="020B0604020202020204" pitchFamily="34" charset="0"/>
              <a:buNone/>
              <a:defRPr/>
            </a:pPr>
            <a:r>
              <a:rPr lang="en-US" dirty="0"/>
              <a:t>Two principles:</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defRPr/>
            </a:pPr>
            <a:r>
              <a:rPr lang="en-US" sz="2800" dirty="0"/>
              <a:t>Radioiodine remnant ablation</a:t>
            </a:r>
          </a:p>
          <a:p>
            <a:pPr eaLnBrk="1" fontAlgn="auto" hangingPunct="1">
              <a:spcAft>
                <a:spcPts val="0"/>
              </a:spcAft>
              <a:defRPr/>
            </a:pPr>
            <a:endParaRPr lang="en-US" sz="2800" dirty="0"/>
          </a:p>
          <a:p>
            <a:pPr eaLnBrk="1" fontAlgn="auto" hangingPunct="1">
              <a:spcAft>
                <a:spcPts val="0"/>
              </a:spcAft>
              <a:defRPr/>
            </a:pPr>
            <a:r>
              <a:rPr lang="en-US" sz="2800" dirty="0" err="1"/>
              <a:t>Adminstration</a:t>
            </a:r>
            <a:r>
              <a:rPr lang="en-US" sz="2800" dirty="0"/>
              <a:t> of Thyroid Hormone</a:t>
            </a:r>
          </a:p>
          <a:p>
            <a:pPr eaLnBrk="1" fontAlgn="auto" hangingPunct="1">
              <a:spcAft>
                <a:spcPts val="0"/>
              </a:spcAft>
              <a:defRPr/>
            </a:pPr>
            <a:endParaRPr lang="en-US" sz="2800" dirty="0"/>
          </a:p>
          <a:p>
            <a:pPr lvl="1" eaLnBrk="1" fontAlgn="auto" hangingPunct="1">
              <a:spcAft>
                <a:spcPts val="0"/>
              </a:spcAft>
              <a:defRPr/>
            </a:pPr>
            <a:r>
              <a:rPr lang="en-US" sz="2400" dirty="0"/>
              <a:t>To suppress TSH and growth of any residual thyroid</a:t>
            </a:r>
          </a:p>
          <a:p>
            <a:pPr lvl="1" eaLnBrk="1" fontAlgn="auto" hangingPunct="1">
              <a:spcAft>
                <a:spcPts val="0"/>
              </a:spcAft>
              <a:defRPr/>
            </a:pPr>
            <a:r>
              <a:rPr lang="en-US" sz="2400" dirty="0"/>
              <a:t> To maintain patient </a:t>
            </a:r>
            <a:r>
              <a:rPr lang="en-US" sz="2400" dirty="0" err="1"/>
              <a:t>euthyroid</a:t>
            </a:r>
            <a:endParaRPr lang="en-US" sz="2400" dirty="0"/>
          </a:p>
          <a:p>
            <a:pPr lvl="1" eaLnBrk="1" fontAlgn="auto" hangingPunct="1">
              <a:spcAft>
                <a:spcPts val="0"/>
              </a:spcAft>
              <a:defRPr/>
            </a:pPr>
            <a:endParaRPr lang="en-US" sz="2400" dirty="0"/>
          </a:p>
          <a:p>
            <a:pPr lvl="2" eaLnBrk="1" fontAlgn="auto" hangingPunct="1">
              <a:spcAft>
                <a:spcPts val="0"/>
              </a:spcAft>
              <a:defRPr/>
            </a:pPr>
            <a:r>
              <a:rPr lang="en-US" dirty="0"/>
              <a:t>Maintain TSH level 0.1uU/ml in low risk pts</a:t>
            </a:r>
          </a:p>
          <a:p>
            <a:pPr lvl="2" eaLnBrk="1" fontAlgn="auto" hangingPunct="1">
              <a:spcAft>
                <a:spcPts val="0"/>
              </a:spcAft>
              <a:defRPr/>
            </a:pPr>
            <a:r>
              <a:rPr lang="en-US" dirty="0"/>
              <a:t>Maintain TSH Level &lt; 0.1uU/ml in high risk pts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EE18010-0F81-74EF-48D3-4D0CD6C29A8E}"/>
              </a:ext>
            </a:extLst>
          </p:cNvPr>
          <p:cNvSpPr>
            <a:spLocks noGrp="1"/>
          </p:cNvSpPr>
          <p:nvPr>
            <p:ph type="title"/>
          </p:nvPr>
        </p:nvSpPr>
        <p:spPr>
          <a:xfrm>
            <a:off x="2819400" y="838200"/>
            <a:ext cx="4724400" cy="639762"/>
          </a:xfrm>
          <a:solidFill>
            <a:schemeClr val="tx2"/>
          </a:solidFill>
        </p:spPr>
        <p:txBody>
          <a:bodyPr/>
          <a:lstStyle/>
          <a:p>
            <a:pPr eaLnBrk="1" hangingPunct="1"/>
            <a:br>
              <a:rPr lang="en-US" altLang="en-US" sz="3600">
                <a:solidFill>
                  <a:schemeClr val="bg1"/>
                </a:solidFill>
              </a:rPr>
            </a:br>
            <a:r>
              <a:rPr lang="en-US" altLang="en-US" sz="3600">
                <a:solidFill>
                  <a:schemeClr val="bg1"/>
                </a:solidFill>
              </a:rPr>
              <a:t>Postoperative RAI</a:t>
            </a:r>
            <a:br>
              <a:rPr lang="en-US" altLang="en-US" sz="3600">
                <a:solidFill>
                  <a:schemeClr val="bg1"/>
                </a:solidFill>
              </a:rPr>
            </a:br>
            <a:endParaRPr lang="en-US" altLang="en-US" sz="3600">
              <a:solidFill>
                <a:schemeClr val="bg1"/>
              </a:solidFill>
            </a:endParaRPr>
          </a:p>
        </p:txBody>
      </p:sp>
      <p:sp>
        <p:nvSpPr>
          <p:cNvPr id="40963" name="Content Placeholder 2">
            <a:extLst>
              <a:ext uri="{FF2B5EF4-FFF2-40B4-BE49-F238E27FC236}">
                <a16:creationId xmlns:a16="http://schemas.microsoft.com/office/drawing/2014/main" id="{9921A470-39DE-294B-9BA5-7F1E2C3A6DFA}"/>
              </a:ext>
            </a:extLst>
          </p:cNvPr>
          <p:cNvSpPr>
            <a:spLocks noGrp="1"/>
          </p:cNvSpPr>
          <p:nvPr>
            <p:ph idx="1"/>
          </p:nvPr>
        </p:nvSpPr>
        <p:spPr>
          <a:xfrm>
            <a:off x="457200" y="2057399"/>
            <a:ext cx="8229600" cy="4525963"/>
          </a:xfrm>
        </p:spPr>
        <p:txBody>
          <a:bodyPr/>
          <a:lstStyle/>
          <a:p>
            <a:pPr eaLnBrk="1" hangingPunct="1">
              <a:buFont typeface="Arial" panose="020B0604020202020204" pitchFamily="34" charset="0"/>
              <a:buNone/>
            </a:pPr>
            <a:r>
              <a:rPr lang="en-US" altLang="en-US" sz="2800" b="1" dirty="0"/>
              <a:t>Recommendations:</a:t>
            </a:r>
          </a:p>
          <a:p>
            <a:pPr eaLnBrk="1" hangingPunct="1"/>
            <a:r>
              <a:rPr lang="en-US" altLang="en-US" sz="2600" dirty="0"/>
              <a:t>Postoperative remnant ablation for all patients with differentiated thyroid carcinoma 45 years of age or older</a:t>
            </a:r>
          </a:p>
          <a:p>
            <a:pPr eaLnBrk="1" hangingPunct="1"/>
            <a:endParaRPr lang="en-US" altLang="en-US" sz="2600" dirty="0"/>
          </a:p>
          <a:p>
            <a:pPr eaLnBrk="1" hangingPunct="1"/>
            <a:r>
              <a:rPr lang="en-US" altLang="en-US" sz="2600" dirty="0"/>
              <a:t>Those  with primary tumor 1.5 cm in diameter or more</a:t>
            </a:r>
          </a:p>
          <a:p>
            <a:pPr eaLnBrk="1" hangingPunct="1"/>
            <a:endParaRPr lang="en-US" altLang="en-US" sz="2600" dirty="0"/>
          </a:p>
          <a:p>
            <a:pPr eaLnBrk="1" hangingPunct="1"/>
            <a:r>
              <a:rPr lang="en-US" altLang="en-US" sz="2600" dirty="0"/>
              <a:t>Extrathyroidal  disease, whether manifested by direct invasion through the capsule of the gland or local or regional metastases</a:t>
            </a:r>
            <a:r>
              <a:rPr lang="en-US" altLang="en-US" b="1" dirty="0"/>
              <a:t>.</a:t>
            </a:r>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a:extLst>
              <a:ext uri="{FF2B5EF4-FFF2-40B4-BE49-F238E27FC236}">
                <a16:creationId xmlns:a16="http://schemas.microsoft.com/office/drawing/2014/main" id="{652428F5-DDAA-780C-584A-38F84076CBB7}"/>
              </a:ext>
            </a:extLst>
          </p:cNvPr>
          <p:cNvSpPr>
            <a:spLocks noGrp="1" noRot="1" noChangeArrowheads="1"/>
          </p:cNvSpPr>
          <p:nvPr>
            <p:ph type="title"/>
          </p:nvPr>
        </p:nvSpPr>
        <p:spPr/>
        <p:txBody>
          <a:bodyPr/>
          <a:lstStyle/>
          <a:p>
            <a:endParaRPr lang="en-US" altLang="en-US"/>
          </a:p>
        </p:txBody>
      </p:sp>
      <p:sp>
        <p:nvSpPr>
          <p:cNvPr id="221187" name="Rectangle 3">
            <a:extLst>
              <a:ext uri="{FF2B5EF4-FFF2-40B4-BE49-F238E27FC236}">
                <a16:creationId xmlns:a16="http://schemas.microsoft.com/office/drawing/2014/main" id="{F23D773A-8BDF-BCA8-9CDE-7EC59350F1DB}"/>
              </a:ext>
            </a:extLst>
          </p:cNvPr>
          <p:cNvSpPr>
            <a:spLocks noGrp="1" noChangeArrowheads="1"/>
          </p:cNvSpPr>
          <p:nvPr>
            <p:ph idx="1"/>
          </p:nvPr>
        </p:nvSpPr>
        <p:spPr/>
        <p:txBody>
          <a:bodyPr/>
          <a:lstStyle/>
          <a:p>
            <a:pPr algn="l" rtl="0"/>
            <a:r>
              <a:rPr lang="en-US" altLang="en-US" sz="4400" i="1">
                <a:solidFill>
                  <a:srgbClr val="FF6600"/>
                </a:solidFill>
                <a:effectLst/>
              </a:rPr>
              <a:t>What is the appropriate evaluation of clinically or incidentally discovered thyroid nodule(s)?</a:t>
            </a:r>
            <a:endParaRPr lang="en-US" altLang="en-US" sz="4400">
              <a:solidFill>
                <a:srgbClr val="FF6600"/>
              </a:solidFill>
              <a:effectLst/>
            </a:endParaRPr>
          </a:p>
          <a:p>
            <a:pPr algn="l" rtl="0"/>
            <a:endParaRPr lang="en-US" altLang="en-US" sz="4400">
              <a:solidFill>
                <a:srgbClr val="FF6600"/>
              </a:solidFill>
            </a:endParaRPr>
          </a:p>
        </p:txBody>
      </p:sp>
      <p:sp>
        <p:nvSpPr>
          <p:cNvPr id="2" name="Slide Number Placeholder 4">
            <a:extLst>
              <a:ext uri="{FF2B5EF4-FFF2-40B4-BE49-F238E27FC236}">
                <a16:creationId xmlns:a16="http://schemas.microsoft.com/office/drawing/2014/main" id="{B93F9A9B-631B-5C8F-BF2F-BC49E45A6999}"/>
              </a:ext>
            </a:extLst>
          </p:cNvPr>
          <p:cNvSpPr>
            <a:spLocks noGrp="1"/>
          </p:cNvSpPr>
          <p:nvPr>
            <p:ph type="sldNum" sz="quarter" idx="12"/>
          </p:nvPr>
        </p:nvSpPr>
        <p:spPr/>
        <p:txBody>
          <a:bodyPr/>
          <a:lstStyle/>
          <a:p>
            <a:fld id="{7C460311-E455-4E63-BDE8-83957AF813F6}" type="slidenum">
              <a:rPr lang="ar-SA" altLang="en-US"/>
              <a:pPr/>
              <a:t>9</a:t>
            </a:fld>
            <a:endParaRPr lang="en-US"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817B44F3-DBA6-CB77-5943-3BA908166E5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304800"/>
            <a:ext cx="8229600" cy="6172200"/>
          </a:xfr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DED5D229-442D-3D76-79C5-F4A875BD73EB}"/>
              </a:ext>
            </a:extLst>
          </p:cNvPr>
          <p:cNvSpPr>
            <a:spLocks noGrp="1"/>
          </p:cNvSpPr>
          <p:nvPr>
            <p:ph type="title"/>
          </p:nvPr>
        </p:nvSpPr>
        <p:spPr>
          <a:xfrm>
            <a:off x="2438400" y="609600"/>
            <a:ext cx="5410200" cy="868362"/>
          </a:xfrm>
          <a:solidFill>
            <a:schemeClr val="tx2"/>
          </a:solidFill>
        </p:spPr>
        <p:txBody>
          <a:bodyPr/>
          <a:lstStyle/>
          <a:p>
            <a:pPr eaLnBrk="1" hangingPunct="1"/>
            <a:br>
              <a:rPr lang="en-US" altLang="en-US" sz="3600">
                <a:solidFill>
                  <a:schemeClr val="bg1"/>
                </a:solidFill>
              </a:rPr>
            </a:br>
            <a:r>
              <a:rPr lang="en-US" altLang="en-US" sz="3600">
                <a:solidFill>
                  <a:schemeClr val="bg1"/>
                </a:solidFill>
              </a:rPr>
              <a:t>Radioiodine therapy</a:t>
            </a:r>
            <a:br>
              <a:rPr lang="en-US" altLang="en-US" sz="3600">
                <a:solidFill>
                  <a:schemeClr val="bg1"/>
                </a:solidFill>
              </a:rPr>
            </a:br>
            <a:endParaRPr lang="en-US" altLang="en-US" sz="3600">
              <a:solidFill>
                <a:schemeClr val="bg1"/>
              </a:solidFill>
            </a:endParaRPr>
          </a:p>
        </p:txBody>
      </p:sp>
      <p:sp>
        <p:nvSpPr>
          <p:cNvPr id="3" name="Content Placeholder 2">
            <a:extLst>
              <a:ext uri="{FF2B5EF4-FFF2-40B4-BE49-F238E27FC236}">
                <a16:creationId xmlns:a16="http://schemas.microsoft.com/office/drawing/2014/main" id="{BA96ED0C-B39B-4A7D-BDD2-7AD072E3BAE0}"/>
              </a:ext>
            </a:extLst>
          </p:cNvPr>
          <p:cNvSpPr>
            <a:spLocks noGrp="1"/>
          </p:cNvSpPr>
          <p:nvPr>
            <p:ph idx="1"/>
          </p:nvPr>
        </p:nvSpPr>
        <p:spPr>
          <a:xfrm>
            <a:off x="448559" y="2060541"/>
            <a:ext cx="8229600" cy="4525963"/>
          </a:xfrm>
        </p:spPr>
        <p:txBody>
          <a:bodyPr rtlCol="0">
            <a:normAutofit fontScale="92500" lnSpcReduction="10000"/>
          </a:bodyPr>
          <a:lstStyle/>
          <a:p>
            <a:pPr eaLnBrk="1" fontAlgn="auto" hangingPunct="1">
              <a:spcAft>
                <a:spcPts val="0"/>
              </a:spcAft>
              <a:buFont typeface="Arial" panose="020B0604020202020204" pitchFamily="34" charset="0"/>
              <a:buNone/>
              <a:defRPr/>
            </a:pPr>
            <a:r>
              <a:rPr lang="en-US" sz="3000" dirty="0"/>
              <a:t>The nonsurgical treatment for papillary thyroid </a:t>
            </a:r>
          </a:p>
          <a:p>
            <a:pPr eaLnBrk="1" fontAlgn="auto" hangingPunct="1">
              <a:spcAft>
                <a:spcPts val="0"/>
              </a:spcAft>
              <a:buFont typeface="Arial" panose="020B0604020202020204" pitchFamily="34" charset="0"/>
              <a:buNone/>
              <a:defRPr/>
            </a:pPr>
            <a:r>
              <a:rPr lang="en-US" sz="3000" dirty="0"/>
              <a:t>carcinoma is radioiodine (131-I).</a:t>
            </a:r>
          </a:p>
          <a:p>
            <a:pPr eaLnBrk="1" fontAlgn="auto" hangingPunct="1">
              <a:spcAft>
                <a:spcPts val="0"/>
              </a:spcAft>
              <a:buFont typeface="Arial" panose="020B0604020202020204" pitchFamily="34" charset="0"/>
              <a:buNone/>
              <a:defRPr/>
            </a:pPr>
            <a:endParaRPr lang="en-US" sz="3000" dirty="0"/>
          </a:p>
          <a:p>
            <a:pPr eaLnBrk="1" fontAlgn="auto" hangingPunct="1">
              <a:spcAft>
                <a:spcPts val="0"/>
              </a:spcAft>
              <a:buFont typeface="Arial" panose="020B0604020202020204" pitchFamily="34" charset="0"/>
              <a:buNone/>
              <a:defRPr/>
            </a:pPr>
            <a:r>
              <a:rPr lang="en-US" sz="3000" dirty="0"/>
              <a:t>Radioiodine has three uses in the postoperative</a:t>
            </a:r>
          </a:p>
          <a:p>
            <a:pPr eaLnBrk="1" fontAlgn="auto" hangingPunct="1">
              <a:spcAft>
                <a:spcPts val="0"/>
              </a:spcAft>
              <a:buFont typeface="Arial" panose="020B0604020202020204" pitchFamily="34" charset="0"/>
              <a:buNone/>
              <a:defRPr/>
            </a:pPr>
            <a:r>
              <a:rPr lang="en-US" sz="3000" dirty="0"/>
              <a:t>treatment of patients with thyroid cancer:</a:t>
            </a:r>
          </a:p>
          <a:p>
            <a:pPr eaLnBrk="1" fontAlgn="auto" hangingPunct="1">
              <a:spcAft>
                <a:spcPts val="0"/>
              </a:spcAft>
              <a:buFont typeface="Arial" panose="020B0604020202020204" pitchFamily="34" charset="0"/>
              <a:buNone/>
              <a:defRPr/>
            </a:pPr>
            <a:endParaRPr lang="en-US" dirty="0"/>
          </a:p>
          <a:p>
            <a:pPr lvl="1" eaLnBrk="1" fontAlgn="auto" hangingPunct="1">
              <a:spcAft>
                <a:spcPts val="0"/>
              </a:spcAft>
              <a:defRPr/>
            </a:pPr>
            <a:r>
              <a:rPr lang="en-US" dirty="0"/>
              <a:t>ablation of residual thyroid tissue</a:t>
            </a:r>
          </a:p>
          <a:p>
            <a:pPr lvl="1" eaLnBrk="1" fontAlgn="auto" hangingPunct="1">
              <a:spcAft>
                <a:spcPts val="0"/>
              </a:spcAft>
              <a:defRPr/>
            </a:pPr>
            <a:r>
              <a:rPr lang="en-US" dirty="0"/>
              <a:t>imaging for possible recurrent disease</a:t>
            </a:r>
          </a:p>
          <a:p>
            <a:pPr lvl="1" eaLnBrk="1" fontAlgn="auto" hangingPunct="1">
              <a:spcAft>
                <a:spcPts val="0"/>
              </a:spcAft>
              <a:defRPr/>
            </a:pPr>
            <a:r>
              <a:rPr lang="en-US" dirty="0"/>
              <a:t>treatment of residual or recurrent thyroid cancer</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9F41C-3777-8B4C-430D-A5A30B1D3FF7}"/>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FBF9C3D7-1023-2457-5B0C-91218D669860}"/>
              </a:ext>
            </a:extLst>
          </p:cNvPr>
          <p:cNvSpPr>
            <a:spLocks noGrp="1"/>
          </p:cNvSpPr>
          <p:nvPr>
            <p:ph type="sldNum" sz="quarter" idx="12"/>
          </p:nvPr>
        </p:nvSpPr>
        <p:spPr/>
        <p:txBody>
          <a:bodyPr/>
          <a:lstStyle/>
          <a:p>
            <a:fld id="{278AE320-F3A5-466A-B82A-79E682FFFA0A}" type="slidenum">
              <a:rPr lang="ar-SA" altLang="en-US" smtClean="0"/>
              <a:pPr/>
              <a:t>92</a:t>
            </a:fld>
            <a:endParaRPr lang="en-US" altLang="en-US"/>
          </a:p>
        </p:txBody>
      </p:sp>
      <p:pic>
        <p:nvPicPr>
          <p:cNvPr id="5" name="Picture 4">
            <a:extLst>
              <a:ext uri="{FF2B5EF4-FFF2-40B4-BE49-F238E27FC236}">
                <a16:creationId xmlns:a16="http://schemas.microsoft.com/office/drawing/2014/main" id="{C7B327B3-44A4-D5B9-6842-7FF2AB545CC8}"/>
              </a:ext>
            </a:extLst>
          </p:cNvPr>
          <p:cNvPicPr>
            <a:picLocks noChangeAspect="1"/>
          </p:cNvPicPr>
          <p:nvPr/>
        </p:nvPicPr>
        <p:blipFill>
          <a:blip r:embed="rId2"/>
          <a:stretch>
            <a:fillRect/>
          </a:stretch>
        </p:blipFill>
        <p:spPr>
          <a:xfrm>
            <a:off x="1371599" y="152401"/>
            <a:ext cx="6597077" cy="6581684"/>
          </a:xfrm>
          <a:prstGeom prst="rect">
            <a:avLst/>
          </a:prstGeom>
        </p:spPr>
      </p:pic>
    </p:spTree>
    <p:extLst>
      <p:ext uri="{BB962C8B-B14F-4D97-AF65-F5344CB8AC3E}">
        <p14:creationId xmlns:p14="http://schemas.microsoft.com/office/powerpoint/2010/main" val="41546228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DFAE9-C82E-7A07-96D4-D61BE60937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DAAABC-00B0-CCCE-B7CB-FA1D51D635D0}"/>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70DAD83B-C000-2995-DD19-71B37CCC5276}"/>
              </a:ext>
            </a:extLst>
          </p:cNvPr>
          <p:cNvSpPr>
            <a:spLocks noGrp="1"/>
          </p:cNvSpPr>
          <p:nvPr>
            <p:ph type="sldNum" sz="quarter" idx="12"/>
          </p:nvPr>
        </p:nvSpPr>
        <p:spPr/>
        <p:txBody>
          <a:bodyPr/>
          <a:lstStyle/>
          <a:p>
            <a:fld id="{278AE320-F3A5-466A-B82A-79E682FFFA0A}" type="slidenum">
              <a:rPr lang="ar-SA" altLang="en-US" smtClean="0"/>
              <a:pPr/>
              <a:t>93</a:t>
            </a:fld>
            <a:endParaRPr lang="en-US" altLang="en-US"/>
          </a:p>
        </p:txBody>
      </p:sp>
      <p:pic>
        <p:nvPicPr>
          <p:cNvPr id="3" name="Picture 2">
            <a:extLst>
              <a:ext uri="{FF2B5EF4-FFF2-40B4-BE49-F238E27FC236}">
                <a16:creationId xmlns:a16="http://schemas.microsoft.com/office/drawing/2014/main" id="{31F49F19-95B5-A280-DAD3-914669DA2D1E}"/>
              </a:ext>
            </a:extLst>
          </p:cNvPr>
          <p:cNvPicPr>
            <a:picLocks noChangeAspect="1"/>
          </p:cNvPicPr>
          <p:nvPr/>
        </p:nvPicPr>
        <p:blipFill>
          <a:blip r:embed="rId2"/>
          <a:stretch>
            <a:fillRect/>
          </a:stretch>
        </p:blipFill>
        <p:spPr>
          <a:xfrm>
            <a:off x="612741" y="82233"/>
            <a:ext cx="8099589" cy="6547168"/>
          </a:xfrm>
          <a:prstGeom prst="rect">
            <a:avLst/>
          </a:prstGeom>
        </p:spPr>
      </p:pic>
    </p:spTree>
    <p:extLst>
      <p:ext uri="{BB962C8B-B14F-4D97-AF65-F5344CB8AC3E}">
        <p14:creationId xmlns:p14="http://schemas.microsoft.com/office/powerpoint/2010/main" val="11524591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44412-4AA5-D5FD-D870-D1CAFA80979C}"/>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A4D22362-72B1-7687-A902-AD125C633FA8}"/>
              </a:ext>
            </a:extLst>
          </p:cNvPr>
          <p:cNvSpPr>
            <a:spLocks noGrp="1"/>
          </p:cNvSpPr>
          <p:nvPr>
            <p:ph type="sldNum" sz="quarter" idx="12"/>
          </p:nvPr>
        </p:nvSpPr>
        <p:spPr/>
        <p:txBody>
          <a:bodyPr/>
          <a:lstStyle/>
          <a:p>
            <a:fld id="{278AE320-F3A5-466A-B82A-79E682FFFA0A}" type="slidenum">
              <a:rPr lang="ar-SA" altLang="en-US" smtClean="0"/>
              <a:pPr/>
              <a:t>94</a:t>
            </a:fld>
            <a:endParaRPr lang="en-US" altLang="en-US"/>
          </a:p>
        </p:txBody>
      </p:sp>
      <p:pic>
        <p:nvPicPr>
          <p:cNvPr id="5" name="Picture 4">
            <a:extLst>
              <a:ext uri="{FF2B5EF4-FFF2-40B4-BE49-F238E27FC236}">
                <a16:creationId xmlns:a16="http://schemas.microsoft.com/office/drawing/2014/main" id="{81CA743C-B84C-6B3D-636C-0450068D0E8B}"/>
              </a:ext>
            </a:extLst>
          </p:cNvPr>
          <p:cNvPicPr>
            <a:picLocks noChangeAspect="1"/>
          </p:cNvPicPr>
          <p:nvPr/>
        </p:nvPicPr>
        <p:blipFill>
          <a:blip r:embed="rId2"/>
          <a:stretch>
            <a:fillRect/>
          </a:stretch>
        </p:blipFill>
        <p:spPr>
          <a:xfrm>
            <a:off x="1981200" y="152401"/>
            <a:ext cx="5253503" cy="6587518"/>
          </a:xfrm>
          <a:prstGeom prst="rect">
            <a:avLst/>
          </a:prstGeom>
        </p:spPr>
      </p:pic>
    </p:spTree>
    <p:extLst>
      <p:ext uri="{BB962C8B-B14F-4D97-AF65-F5344CB8AC3E}">
        <p14:creationId xmlns:p14="http://schemas.microsoft.com/office/powerpoint/2010/main" val="117913195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18C95-F82E-A6BE-1060-0AEDD96D963A}"/>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15F5FD91-988B-AC68-B184-921BF9F18FB9}"/>
              </a:ext>
            </a:extLst>
          </p:cNvPr>
          <p:cNvSpPr>
            <a:spLocks noGrp="1"/>
          </p:cNvSpPr>
          <p:nvPr>
            <p:ph type="sldNum" sz="quarter" idx="12"/>
          </p:nvPr>
        </p:nvSpPr>
        <p:spPr/>
        <p:txBody>
          <a:bodyPr/>
          <a:lstStyle/>
          <a:p>
            <a:fld id="{278AE320-F3A5-466A-B82A-79E682FFFA0A}" type="slidenum">
              <a:rPr lang="ar-SA" altLang="en-US" smtClean="0"/>
              <a:pPr/>
              <a:t>95</a:t>
            </a:fld>
            <a:endParaRPr lang="en-US" altLang="en-US"/>
          </a:p>
        </p:txBody>
      </p:sp>
      <p:pic>
        <p:nvPicPr>
          <p:cNvPr id="5" name="Picture 4">
            <a:extLst>
              <a:ext uri="{FF2B5EF4-FFF2-40B4-BE49-F238E27FC236}">
                <a16:creationId xmlns:a16="http://schemas.microsoft.com/office/drawing/2014/main" id="{CB078E47-C37A-1D86-CCD1-891B22A13632}"/>
              </a:ext>
            </a:extLst>
          </p:cNvPr>
          <p:cNvPicPr>
            <a:picLocks noChangeAspect="1"/>
          </p:cNvPicPr>
          <p:nvPr/>
        </p:nvPicPr>
        <p:blipFill>
          <a:blip r:embed="rId2"/>
          <a:stretch>
            <a:fillRect/>
          </a:stretch>
        </p:blipFill>
        <p:spPr>
          <a:xfrm>
            <a:off x="1017405" y="76200"/>
            <a:ext cx="6907395" cy="6663334"/>
          </a:xfrm>
          <a:prstGeom prst="rect">
            <a:avLst/>
          </a:prstGeom>
        </p:spPr>
      </p:pic>
    </p:spTree>
    <p:extLst>
      <p:ext uri="{BB962C8B-B14F-4D97-AF65-F5344CB8AC3E}">
        <p14:creationId xmlns:p14="http://schemas.microsoft.com/office/powerpoint/2010/main" val="255989130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3" descr="E:\my document 14 mehr 87\My Pictures\birds\rain.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362200"/>
            <a:ext cx="843915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n-US" sz="4000" dirty="0"/>
              <a:t>Thank you and hope for a good rain</a:t>
            </a:r>
          </a:p>
        </p:txBody>
      </p:sp>
    </p:spTree>
    <p:extLst>
      <p:ext uri="{BB962C8B-B14F-4D97-AF65-F5344CB8AC3E}">
        <p14:creationId xmlns:p14="http://schemas.microsoft.com/office/powerpoint/2010/main" val="256873607"/>
      </p:ext>
    </p:extLst>
  </p:cSld>
  <p:clrMapOvr>
    <a:masterClrMapping/>
  </p:clrMapOvr>
</p:sld>
</file>

<file path=ppt/theme/theme1.xml><?xml version="1.0" encoding="utf-8"?>
<a:theme xmlns:a="http://schemas.openxmlformats.org/drawingml/2006/main" name="Cactus">
  <a:themeElements>
    <a:clrScheme name="Cactus 2">
      <a:dk1>
        <a:srgbClr val="000000"/>
      </a:dk1>
      <a:lt1>
        <a:srgbClr val="FFFFFF"/>
      </a:lt1>
      <a:dk2>
        <a:srgbClr val="000000"/>
      </a:dk2>
      <a:lt2>
        <a:srgbClr val="006600"/>
      </a:lt2>
      <a:accent1>
        <a:srgbClr val="F5EBC1"/>
      </a:accent1>
      <a:accent2>
        <a:srgbClr val="FFCC00"/>
      </a:accent2>
      <a:accent3>
        <a:srgbClr val="FFFFFF"/>
      </a:accent3>
      <a:accent4>
        <a:srgbClr val="000000"/>
      </a:accent4>
      <a:accent5>
        <a:srgbClr val="F9F3DD"/>
      </a:accent5>
      <a:accent6>
        <a:srgbClr val="E7B900"/>
      </a:accent6>
      <a:hlink>
        <a:srgbClr val="D4876C"/>
      </a:hlink>
      <a:folHlink>
        <a:srgbClr val="B2B2B2"/>
      </a:folHlink>
    </a:clrScheme>
    <a:fontScheme name="Cactus">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tus 1">
        <a:dk1>
          <a:srgbClr val="FF9900"/>
        </a:dk1>
        <a:lt1>
          <a:srgbClr val="FFFFCC"/>
        </a:lt1>
        <a:dk2>
          <a:srgbClr val="000000"/>
        </a:dk2>
        <a:lt2>
          <a:srgbClr val="FFCC00"/>
        </a:lt2>
        <a:accent1>
          <a:srgbClr val="6B6253"/>
        </a:accent1>
        <a:accent2>
          <a:srgbClr val="72543E"/>
        </a:accent2>
        <a:accent3>
          <a:srgbClr val="AAAAAA"/>
        </a:accent3>
        <a:accent4>
          <a:srgbClr val="DADAAE"/>
        </a:accent4>
        <a:accent5>
          <a:srgbClr val="BAB7B3"/>
        </a:accent5>
        <a:accent6>
          <a:srgbClr val="674B37"/>
        </a:accent6>
        <a:hlink>
          <a:srgbClr val="DA9880"/>
        </a:hlink>
        <a:folHlink>
          <a:srgbClr val="B2B2B2"/>
        </a:folHlink>
      </a:clrScheme>
      <a:clrMap bg1="dk2" tx1="lt1" bg2="dk1" tx2="lt2" accent1="accent1" accent2="accent2" accent3="accent3" accent4="accent4" accent5="accent5" accent6="accent6" hlink="hlink" folHlink="folHlink"/>
    </a:extraClrScheme>
    <a:extraClrScheme>
      <a:clrScheme name="Cactus 2">
        <a:dk1>
          <a:srgbClr val="000000"/>
        </a:dk1>
        <a:lt1>
          <a:srgbClr val="FFFFFF"/>
        </a:lt1>
        <a:dk2>
          <a:srgbClr val="000000"/>
        </a:dk2>
        <a:lt2>
          <a:srgbClr val="006600"/>
        </a:lt2>
        <a:accent1>
          <a:srgbClr val="F5EBC1"/>
        </a:accent1>
        <a:accent2>
          <a:srgbClr val="FFCC00"/>
        </a:accent2>
        <a:accent3>
          <a:srgbClr val="FFFFFF"/>
        </a:accent3>
        <a:accent4>
          <a:srgbClr val="000000"/>
        </a:accent4>
        <a:accent5>
          <a:srgbClr val="F9F3DD"/>
        </a:accent5>
        <a:accent6>
          <a:srgbClr val="E7B900"/>
        </a:accent6>
        <a:hlink>
          <a:srgbClr val="D4876C"/>
        </a:hlink>
        <a:folHlink>
          <a:srgbClr val="B2B2B2"/>
        </a:folHlink>
      </a:clrScheme>
      <a:clrMap bg1="lt1" tx1="dk1" bg2="lt2" tx2="dk2" accent1="accent1" accent2="accent2" accent3="accent3" accent4="accent4" accent5="accent5" accent6="accent6" hlink="hlink" folHlink="folHlink"/>
    </a:extraClrScheme>
    <a:extraClrScheme>
      <a:clrScheme name="Cactus 3">
        <a:dk1>
          <a:srgbClr val="000000"/>
        </a:dk1>
        <a:lt1>
          <a:srgbClr val="FFFFFF"/>
        </a:lt1>
        <a:dk2>
          <a:srgbClr val="000000"/>
        </a:dk2>
        <a:lt2>
          <a:srgbClr val="292929"/>
        </a:lt2>
        <a:accent1>
          <a:srgbClr val="EAEAEA"/>
        </a:accent1>
        <a:accent2>
          <a:srgbClr val="969696"/>
        </a:accent2>
        <a:accent3>
          <a:srgbClr val="FFFFFF"/>
        </a:accent3>
        <a:accent4>
          <a:srgbClr val="000000"/>
        </a:accent4>
        <a:accent5>
          <a:srgbClr val="F3F3F3"/>
        </a:accent5>
        <a:accent6>
          <a:srgbClr val="878787"/>
        </a:accent6>
        <a:hlink>
          <a:srgbClr val="5F5F5F"/>
        </a:hlink>
        <a:folHlink>
          <a:srgbClr val="B2B2B2"/>
        </a:folHlink>
      </a:clrScheme>
      <a:clrMap bg1="lt1" tx1="dk1" bg2="lt2" tx2="dk2" accent1="accent1" accent2="accent2" accent3="accent3" accent4="accent4" accent5="accent5" accent6="accent6" hlink="hlink" folHlink="folHlink"/>
    </a:extraClrScheme>
    <a:extraClrScheme>
      <a:clrScheme name="Cactus 4">
        <a:dk1>
          <a:srgbClr val="000000"/>
        </a:dk1>
        <a:lt1>
          <a:srgbClr val="FFFFFF"/>
        </a:lt1>
        <a:dk2>
          <a:srgbClr val="000000"/>
        </a:dk2>
        <a:lt2>
          <a:srgbClr val="006600"/>
        </a:lt2>
        <a:accent1>
          <a:srgbClr val="D8EBB3"/>
        </a:accent1>
        <a:accent2>
          <a:srgbClr val="CCCC00"/>
        </a:accent2>
        <a:accent3>
          <a:srgbClr val="FFFFFF"/>
        </a:accent3>
        <a:accent4>
          <a:srgbClr val="000000"/>
        </a:accent4>
        <a:accent5>
          <a:srgbClr val="E9F3D6"/>
        </a:accent5>
        <a:accent6>
          <a:srgbClr val="B9B900"/>
        </a:accent6>
        <a:hlink>
          <a:srgbClr val="FFBE7D"/>
        </a:hlink>
        <a:folHlink>
          <a:srgbClr val="B2B2B2"/>
        </a:folHlink>
      </a:clrScheme>
      <a:clrMap bg1="lt1" tx1="dk1" bg2="lt2" tx2="dk2" accent1="accent1" accent2="accent2" accent3="accent3" accent4="accent4" accent5="accent5" accent6="accent6" hlink="hlink" folHlink="folHlink"/>
    </a:extraClrScheme>
    <a:extraClrScheme>
      <a:clrScheme name="Cactus 5">
        <a:dk1>
          <a:srgbClr val="000000"/>
        </a:dk1>
        <a:lt1>
          <a:srgbClr val="E5D3B3"/>
        </a:lt1>
        <a:dk2>
          <a:srgbClr val="800000"/>
        </a:dk2>
        <a:lt2>
          <a:srgbClr val="009900"/>
        </a:lt2>
        <a:accent1>
          <a:srgbClr val="D5B095"/>
        </a:accent1>
        <a:accent2>
          <a:srgbClr val="E28666"/>
        </a:accent2>
        <a:accent3>
          <a:srgbClr val="F0E6D6"/>
        </a:accent3>
        <a:accent4>
          <a:srgbClr val="000000"/>
        </a:accent4>
        <a:accent5>
          <a:srgbClr val="E7D4C8"/>
        </a:accent5>
        <a:accent6>
          <a:srgbClr val="CD795C"/>
        </a:accent6>
        <a:hlink>
          <a:srgbClr val="B75735"/>
        </a:hlink>
        <a:folHlink>
          <a:srgbClr val="B2B2B2"/>
        </a:folHlink>
      </a:clrScheme>
      <a:clrMap bg1="lt1" tx1="dk1" bg2="lt2" tx2="dk2" accent1="accent1" accent2="accent2" accent3="accent3" accent4="accent4" accent5="accent5" accent6="accent6" hlink="hlink" folHlink="folHlink"/>
    </a:extraClrScheme>
    <a:extraClrScheme>
      <a:clrScheme name="Cactus 6">
        <a:dk1>
          <a:srgbClr val="99CC00"/>
        </a:dk1>
        <a:lt1>
          <a:srgbClr val="FFFFFF"/>
        </a:lt1>
        <a:dk2>
          <a:srgbClr val="51399D"/>
        </a:dk2>
        <a:lt2>
          <a:srgbClr val="FFFFCC"/>
        </a:lt2>
        <a:accent1>
          <a:srgbClr val="877CAA"/>
        </a:accent1>
        <a:accent2>
          <a:srgbClr val="000058"/>
        </a:accent2>
        <a:accent3>
          <a:srgbClr val="B3AECC"/>
        </a:accent3>
        <a:accent4>
          <a:srgbClr val="DADADA"/>
        </a:accent4>
        <a:accent5>
          <a:srgbClr val="C3BFD2"/>
        </a:accent5>
        <a:accent6>
          <a:srgbClr val="00004F"/>
        </a:accent6>
        <a:hlink>
          <a:srgbClr val="FFCC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Garamond" panose="02020404030301010803" pitchFamily="18"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Garamond" panose="02020404030301010803" pitchFamily="18" charset="0"/>
            <a:cs typeface="Arial" panose="020B0604020202020204" pitchFamily="34"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THYROID DISORDERS 2022</Template>
  <TotalTime>4624</TotalTime>
  <Words>4760</Words>
  <Application>Microsoft Office PowerPoint</Application>
  <PresentationFormat>On-screen Show (4:3)</PresentationFormat>
  <Paragraphs>600</Paragraphs>
  <Slides>96</Slides>
  <Notes>55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96</vt:i4>
      </vt:variant>
    </vt:vector>
  </HeadingPairs>
  <TitlesOfParts>
    <vt:vector size="102" baseType="lpstr">
      <vt:lpstr>Times New Roman</vt:lpstr>
      <vt:lpstr>Garamond</vt:lpstr>
      <vt:lpstr>Arial</vt:lpstr>
      <vt:lpstr>Wingdings</vt:lpstr>
      <vt:lpstr>Cactus</vt:lpstr>
      <vt:lpstr>Stream</vt:lpstr>
      <vt:lpstr>      </vt:lpstr>
      <vt:lpstr>Introduction </vt:lpstr>
      <vt:lpstr>PowerPoint Presentation</vt:lpstr>
      <vt:lpstr>PowerPoint Presentation</vt:lpstr>
      <vt:lpstr>PowerPoint Presentation</vt:lpstr>
      <vt:lpstr>Thyroid nodules</vt:lpstr>
      <vt:lpstr>PowerPoint Presentation</vt:lpstr>
      <vt:lpstr>PowerPoint Presentation</vt:lpstr>
      <vt:lpstr>PowerPoint Presentation</vt:lpstr>
      <vt:lpstr>Thyroid examination </vt:lpstr>
      <vt:lpstr>PowerPoint Presentation</vt:lpstr>
      <vt:lpstr>PowerPoint Presentation</vt:lpstr>
      <vt:lpstr>PowerPoint Presentation</vt:lpstr>
      <vt:lpstr>Serum thyrotropin and imaging studies.</vt:lpstr>
      <vt:lpstr>PowerPoint Presentation</vt:lpstr>
      <vt:lpstr>PowerPoint Presentation</vt:lpstr>
      <vt:lpstr>PowerPoint Presentation</vt:lpstr>
      <vt:lpstr>Sonography  evaluation of thyroid nodules</vt:lpstr>
      <vt:lpstr>TI-RADS categories</vt:lpstr>
      <vt:lpstr>Ultrasound Features of Lymph Nodes Predictive of Malignant Involvement</vt:lpstr>
      <vt:lpstr>Other laboratory testing: </vt:lpstr>
      <vt:lpstr>PowerPoint Presentation</vt:lpstr>
      <vt:lpstr>PowerPoint Presentation</vt:lpstr>
      <vt:lpstr>PowerPoint Presentation</vt:lpstr>
      <vt:lpstr>What is the role of FNA biopsy?</vt:lpstr>
      <vt:lpstr>Sonographically guided thyroid nodule fine-needle aspiration </vt:lpstr>
      <vt:lpstr>The Bethesda System for Reporting Thyroid Cytopathology: Diagnostic Categories and Risk of Malignancy</vt:lpstr>
      <vt:lpstr>Nondiagnostic aspirates</vt:lpstr>
      <vt:lpstr>Benign cytology</vt:lpstr>
      <vt:lpstr>Aspirates suggesting malignancy</vt:lpstr>
      <vt:lpstr>Indeterminate cytology</vt:lpstr>
      <vt:lpstr>AUS/FLUS cytology</vt:lpstr>
      <vt:lpstr>Follicular neoplasm/suspicious for follicular neoplasm cytology</vt:lpstr>
      <vt:lpstr>Suspicious for malignancy cytology</vt:lpstr>
      <vt:lpstr>Multinodular goiters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Thyroid nodules in children</vt:lpstr>
      <vt:lpstr>PowerPoint Presentation</vt:lpstr>
      <vt:lpstr>PowerPoint Presentation</vt:lpstr>
      <vt:lpstr>Thyroid nodules in pregnant women</vt:lpstr>
      <vt:lpstr>PowerPoint Presentation</vt:lpstr>
      <vt:lpstr>PowerPoint Presentation</vt:lpstr>
      <vt:lpstr>PowerPoint Presentation</vt:lpstr>
      <vt:lpstr>PowerPoint Presentation</vt:lpstr>
      <vt:lpstr>PowerPoint Presentation</vt:lpstr>
      <vt:lpstr>Thyroid cancer</vt:lpstr>
      <vt:lpstr>Thyroid Neoplasms</vt:lpstr>
      <vt:lpstr>Classification of Malignant Thyroid Neoplasms</vt:lpstr>
      <vt:lpstr>Thyroid carcinoma</vt:lpstr>
      <vt:lpstr>Thyroid carcinoma</vt:lpstr>
      <vt:lpstr>PowerPoint Presentation</vt:lpstr>
      <vt:lpstr>PowerPoint Presentation</vt:lpstr>
      <vt:lpstr>Epithelial Thyroid Neoplasms</vt:lpstr>
      <vt:lpstr> Risk Factors for Thyroid Cancer </vt:lpstr>
      <vt:lpstr>Follicular Carcinoma</vt:lpstr>
      <vt:lpstr>Follicular Carcinoma</vt:lpstr>
      <vt:lpstr>Papillary Carcinoma</vt:lpstr>
      <vt:lpstr>Papillary Carcinoma</vt:lpstr>
      <vt:lpstr>Papillary Carcinoma</vt:lpstr>
      <vt:lpstr>Papillary Carcinoma Prognosis</vt:lpstr>
      <vt:lpstr>Anaplastic Carcinoma</vt:lpstr>
      <vt:lpstr> Anaplastic Carcinoma</vt:lpstr>
      <vt:lpstr> Anaplastic Carcinoma</vt:lpstr>
      <vt:lpstr>Medullary Thyroid Carcinoma (MTC)</vt:lpstr>
      <vt:lpstr>Medullary Thyroid Carcinoma (MTC)</vt:lpstr>
      <vt:lpstr>Multiple Endocrine Neoplasia Types IIA &amp; IIB</vt:lpstr>
      <vt:lpstr>Medullary Thyroid Carcinoma (MTC)</vt:lpstr>
      <vt:lpstr>Medullary Thyroid Carcinoma (MTC)</vt:lpstr>
      <vt:lpstr> Clinical Manifestation </vt:lpstr>
      <vt:lpstr>Prognosis of Thyroid Carcinomas</vt:lpstr>
      <vt:lpstr> Hürthle Cell Neoplasms </vt:lpstr>
      <vt:lpstr>Secondary  Tumours</vt:lpstr>
      <vt:lpstr> Treatment </vt:lpstr>
      <vt:lpstr> Controversies in Treatment </vt:lpstr>
      <vt:lpstr>Central Lymph Node Dissection</vt:lpstr>
      <vt:lpstr>Lateral Lymph Node Dissection </vt:lpstr>
      <vt:lpstr>Treatment </vt:lpstr>
      <vt:lpstr>Complications of Surgery</vt:lpstr>
      <vt:lpstr>Postoperative management for thyroid cancer</vt:lpstr>
      <vt:lpstr> Postoperative RAI </vt:lpstr>
      <vt:lpstr>PowerPoint Presentation</vt:lpstr>
      <vt:lpstr> Radioiodine therapy </vt:lpstr>
      <vt:lpstr>PowerPoint Presentation</vt:lpstr>
      <vt:lpstr>PowerPoint Presentation</vt:lpstr>
      <vt:lpstr>PowerPoint Presentation</vt:lpstr>
      <vt:lpstr>PowerPoint Presentation</vt:lpstr>
      <vt:lpstr>Thank you and hope for a good rain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Thyroid Cancer  by Christopher Muller (MS4)</dc:title>
  <dc:creator>UTMB</dc:creator>
  <cp:lastModifiedBy>Mansour Siavash</cp:lastModifiedBy>
  <cp:revision>79</cp:revision>
  <dcterms:created xsi:type="dcterms:W3CDTF">1995-06-07T17:56:28Z</dcterms:created>
  <dcterms:modified xsi:type="dcterms:W3CDTF">2024-12-09T22:26:21Z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1</vt:i4>
  </property>
  <property fmtid="{D5CDD505-2E9C-101B-9397-08002B2CF9AE}" pid="4" name="Compression">
    <vt:i4>100</vt:i4>
  </property>
  <property fmtid="{D5CDD505-2E9C-101B-9397-08002B2CF9AE}" pid="5" name="ScreenSize">
    <vt:i4>2</vt:i4>
  </property>
  <property fmtid="{D5CDD505-2E9C-101B-9397-08002B2CF9AE}" pid="6" name="ScreenUsage">
    <vt:i4>1</vt:i4>
  </property>
  <property fmtid="{D5CDD505-2E9C-101B-9397-08002B2CF9AE}" pid="7" name="MailAddress">
    <vt:lpwstr>fbquinn@utmb.edu</vt:lpwstr>
  </property>
  <property fmtid="{D5CDD505-2E9C-101B-9397-08002B2CF9AE}" pid="8" name="HomePage">
    <vt:lpwstr>http://www.utmb.edu/oto/</vt:lpwstr>
  </property>
  <property fmtid="{D5CDD505-2E9C-101B-9397-08002B2CF9AE}" pid="9" name="Other">
    <vt:lpwstr/>
  </property>
  <property fmtid="{D5CDD505-2E9C-101B-9397-08002B2CF9AE}" pid="10" name="DownloadOriginal">
    <vt:bool>true</vt:bool>
  </property>
  <property fmtid="{D5CDD505-2E9C-101B-9397-08002B2CF9AE}" pid="11" name="DownloadIEButton">
    <vt:bool>false</vt:bool>
  </property>
  <property fmtid="{D5CDD505-2E9C-101B-9397-08002B2CF9AE}" pid="12" name="UseBrowserColor">
    <vt:bool>false</vt:bool>
  </property>
  <property fmtid="{D5CDD505-2E9C-101B-9397-08002B2CF9AE}" pid="13" name="BackColor">
    <vt:i4>15132390</vt:i4>
  </property>
  <property fmtid="{D5CDD505-2E9C-101B-9397-08002B2CF9AE}" pid="14" name="TextColor">
    <vt:i4>0</vt:i4>
  </property>
  <property fmtid="{D5CDD505-2E9C-101B-9397-08002B2CF9AE}" pid="15" name="LinkColor">
    <vt:i4>16711680</vt:i4>
  </property>
  <property fmtid="{D5CDD505-2E9C-101B-9397-08002B2CF9AE}" pid="16" name="VisitedColor">
    <vt:i4>16711680</vt:i4>
  </property>
  <property fmtid="{D5CDD505-2E9C-101B-9397-08002B2CF9AE}" pid="17" name="TransparentButton">
    <vt:i4>0</vt:i4>
  </property>
  <property fmtid="{D5CDD505-2E9C-101B-9397-08002B2CF9AE}" pid="18" name="ButtonType">
    <vt:i4>4</vt:i4>
  </property>
  <property fmtid="{D5CDD505-2E9C-101B-9397-08002B2CF9AE}" pid="19" name="ShowNotes">
    <vt:bool>false</vt:bool>
  </property>
  <property fmtid="{D5CDD505-2E9C-101B-9397-08002B2CF9AE}" pid="20" name="NavBtnPos">
    <vt:i4>1</vt:i4>
  </property>
  <property fmtid="{D5CDD505-2E9C-101B-9397-08002B2CF9AE}" pid="21" name="OutputDir">
    <vt:lpwstr>G:\WWW-temp3\ThyroidCancer-9810</vt:lpwstr>
  </property>
</Properties>
</file>