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9"/>
  </p:notesMasterIdLst>
  <p:sldIdLst>
    <p:sldId id="256" r:id="rId2"/>
    <p:sldId id="257" r:id="rId3"/>
    <p:sldId id="289" r:id="rId4"/>
    <p:sldId id="290" r:id="rId5"/>
    <p:sldId id="389" r:id="rId6"/>
    <p:sldId id="399" r:id="rId7"/>
    <p:sldId id="291" r:id="rId8"/>
    <p:sldId id="296" r:id="rId9"/>
    <p:sldId id="292" r:id="rId10"/>
    <p:sldId id="293" r:id="rId11"/>
    <p:sldId id="294" r:id="rId12"/>
    <p:sldId id="300" r:id="rId13"/>
    <p:sldId id="401" r:id="rId14"/>
    <p:sldId id="301" r:id="rId15"/>
    <p:sldId id="302" r:id="rId16"/>
    <p:sldId id="303" r:id="rId17"/>
    <p:sldId id="304" r:id="rId18"/>
    <p:sldId id="305" r:id="rId19"/>
    <p:sldId id="306" r:id="rId20"/>
    <p:sldId id="307" r:id="rId21"/>
    <p:sldId id="316" r:id="rId22"/>
    <p:sldId id="323" r:id="rId23"/>
    <p:sldId id="330" r:id="rId24"/>
    <p:sldId id="326" r:id="rId25"/>
    <p:sldId id="331" r:id="rId26"/>
    <p:sldId id="327" r:id="rId27"/>
    <p:sldId id="333" r:id="rId28"/>
    <p:sldId id="334" r:id="rId29"/>
    <p:sldId id="335" r:id="rId30"/>
    <p:sldId id="336" r:id="rId31"/>
    <p:sldId id="391" r:id="rId32"/>
    <p:sldId id="392" r:id="rId33"/>
    <p:sldId id="393" r:id="rId34"/>
    <p:sldId id="394" r:id="rId35"/>
    <p:sldId id="337" r:id="rId36"/>
    <p:sldId id="338" r:id="rId37"/>
    <p:sldId id="339" r:id="rId38"/>
    <p:sldId id="340" r:id="rId39"/>
    <p:sldId id="341" r:id="rId40"/>
    <p:sldId id="344" r:id="rId41"/>
    <p:sldId id="345" r:id="rId42"/>
    <p:sldId id="346" r:id="rId43"/>
    <p:sldId id="347" r:id="rId44"/>
    <p:sldId id="348" r:id="rId45"/>
    <p:sldId id="349" r:id="rId46"/>
    <p:sldId id="350" r:id="rId47"/>
    <p:sldId id="342" r:id="rId48"/>
    <p:sldId id="343" r:id="rId49"/>
    <p:sldId id="351" r:id="rId50"/>
    <p:sldId id="352" r:id="rId51"/>
    <p:sldId id="353" r:id="rId52"/>
    <p:sldId id="355" r:id="rId53"/>
    <p:sldId id="359" r:id="rId54"/>
    <p:sldId id="356" r:id="rId55"/>
    <p:sldId id="357" r:id="rId56"/>
    <p:sldId id="360" r:id="rId57"/>
    <p:sldId id="358" r:id="rId58"/>
    <p:sldId id="361" r:id="rId59"/>
    <p:sldId id="364" r:id="rId60"/>
    <p:sldId id="365" r:id="rId61"/>
    <p:sldId id="366" r:id="rId62"/>
    <p:sldId id="362" r:id="rId63"/>
    <p:sldId id="367" r:id="rId64"/>
    <p:sldId id="368" r:id="rId65"/>
    <p:sldId id="370" r:id="rId66"/>
    <p:sldId id="381" r:id="rId67"/>
    <p:sldId id="400" r:id="rId68"/>
    <p:sldId id="383" r:id="rId69"/>
    <p:sldId id="395" r:id="rId70"/>
    <p:sldId id="396" r:id="rId71"/>
    <p:sldId id="397" r:id="rId72"/>
    <p:sldId id="398" r:id="rId73"/>
    <p:sldId id="265" r:id="rId74"/>
    <p:sldId id="266" r:id="rId75"/>
    <p:sldId id="267" r:id="rId76"/>
    <p:sldId id="268" r:id="rId77"/>
    <p:sldId id="269" r:id="rId78"/>
    <p:sldId id="270" r:id="rId79"/>
    <p:sldId id="271" r:id="rId80"/>
    <p:sldId id="272" r:id="rId81"/>
    <p:sldId id="273" r:id="rId82"/>
    <p:sldId id="274" r:id="rId83"/>
    <p:sldId id="275" r:id="rId84"/>
    <p:sldId id="276" r:id="rId85"/>
    <p:sldId id="277" r:id="rId86"/>
    <p:sldId id="278" r:id="rId87"/>
    <p:sldId id="279" r:id="rId88"/>
    <p:sldId id="280" r:id="rId89"/>
    <p:sldId id="281" r:id="rId90"/>
    <p:sldId id="282" r:id="rId91"/>
    <p:sldId id="283" r:id="rId92"/>
    <p:sldId id="284" r:id="rId93"/>
    <p:sldId id="285" r:id="rId94"/>
    <p:sldId id="286" r:id="rId95"/>
    <p:sldId id="287" r:id="rId96"/>
    <p:sldId id="288" r:id="rId97"/>
    <p:sldId id="390" r:id="rId9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5" d="100"/>
          <a:sy n="65" d="100"/>
        </p:scale>
        <p:origin x="85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4E985D-F0BB-4765-A8C6-1DDB632626A9}" type="datetimeFigureOut">
              <a:rPr lang="en-US" smtClean="0"/>
              <a:t>12/10/2024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65D187-AB47-4EBC-99FC-ACE4B9C6CF9A}" type="slidenum">
              <a:rPr lang="en-US" smtClean="0"/>
              <a:t>‹#›</a:t>
            </a:fld>
            <a:endParaRPr lang="en-US"/>
          </a:p>
        </p:txBody>
      </p:sp>
    </p:spTree>
    <p:extLst>
      <p:ext uri="{BB962C8B-B14F-4D97-AF65-F5344CB8AC3E}">
        <p14:creationId xmlns:p14="http://schemas.microsoft.com/office/powerpoint/2010/main" val="3004853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Thyroxine-binding globulin</a:t>
            </a:r>
            <a:r>
              <a:rPr lang="en-US" sz="1200" b="0" i="0" kern="1200" dirty="0" smtClean="0">
                <a:solidFill>
                  <a:schemeClr val="tx1"/>
                </a:solidFill>
                <a:effectLst/>
                <a:latin typeface="+mn-lt"/>
                <a:ea typeface="+mn-ea"/>
                <a:cs typeface="+mn-cs"/>
              </a:rPr>
              <a:t> — During pregnancy, serum TBG concentrations rise almost twofold because estrogen increases TBG production and TBG sialylation, which results in decreased clearance of TBG [</a:t>
            </a:r>
            <a:r>
              <a:rPr lang="en-US" sz="1200" b="0" i="0" u="sng" kern="1200" dirty="0" smtClean="0">
                <a:solidFill>
                  <a:schemeClr val="tx1"/>
                </a:solidFill>
                <a:effectLst/>
                <a:latin typeface="+mn-lt"/>
                <a:ea typeface="+mn-ea"/>
                <a:cs typeface="+mn-cs"/>
              </a:rPr>
              <a:t>2</a:t>
            </a:r>
            <a:r>
              <a:rPr lang="en-US" sz="1200" b="0" i="0" kern="1200" dirty="0" smtClean="0">
                <a:solidFill>
                  <a:schemeClr val="tx1"/>
                </a:solidFill>
                <a:effectLst/>
                <a:latin typeface="+mn-lt"/>
                <a:ea typeface="+mn-ea"/>
                <a:cs typeface="+mn-cs"/>
              </a:rPr>
              <a:t>]. To maintain adequate free thyroid hormone concentrations during this period, thyroxine (T4) and triiodothyronine (T3) production by the thyroid gland must increase. The TBG excess leads to an increase in both serum total, but not free, T4 and T3 concentrations. Levels of total T4 and T3 rise by approximately 50 percent during the first half of pregnancy, plateauing at approximately 20 weeks of gestation, at which time a new steady state is reached and the overall production rate of thyroid hormones returns to </a:t>
            </a:r>
            <a:r>
              <a:rPr lang="en-US" sz="1200" b="0" i="0" kern="1200" dirty="0" err="1" smtClean="0">
                <a:solidFill>
                  <a:schemeClr val="tx1"/>
                </a:solidFill>
                <a:effectLst/>
                <a:latin typeface="+mn-lt"/>
                <a:ea typeface="+mn-ea"/>
                <a:cs typeface="+mn-cs"/>
              </a:rPr>
              <a:t>prepregnancy</a:t>
            </a:r>
            <a:r>
              <a:rPr lang="en-US" sz="1200" b="0" i="0" kern="1200" dirty="0" smtClean="0">
                <a:solidFill>
                  <a:schemeClr val="tx1"/>
                </a:solidFill>
                <a:effectLst/>
                <a:latin typeface="+mn-lt"/>
                <a:ea typeface="+mn-ea"/>
                <a:cs typeface="+mn-cs"/>
              </a:rPr>
              <a:t> rates.</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2</a:t>
            </a:fld>
            <a:endParaRPr lang="en-US"/>
          </a:p>
        </p:txBody>
      </p:sp>
    </p:spTree>
    <p:extLst>
      <p:ext uri="{BB962C8B-B14F-4D97-AF65-F5344CB8AC3E}">
        <p14:creationId xmlns:p14="http://schemas.microsoft.com/office/powerpoint/2010/main" val="19016556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24</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25</a:t>
            </a:fld>
            <a:endParaRPr lang="en-US"/>
          </a:p>
        </p:txBody>
      </p:sp>
    </p:spTree>
    <p:extLst>
      <p:ext uri="{BB962C8B-B14F-4D97-AF65-F5344CB8AC3E}">
        <p14:creationId xmlns:p14="http://schemas.microsoft.com/office/powerpoint/2010/main" val="2113138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25</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26</a:t>
            </a:fld>
            <a:endParaRPr lang="en-US"/>
          </a:p>
        </p:txBody>
      </p:sp>
    </p:spTree>
    <p:extLst>
      <p:ext uri="{BB962C8B-B14F-4D97-AF65-F5344CB8AC3E}">
        <p14:creationId xmlns:p14="http://schemas.microsoft.com/office/powerpoint/2010/main" val="29533017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26 </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27</a:t>
            </a:fld>
            <a:endParaRPr lang="en-US"/>
          </a:p>
        </p:txBody>
      </p:sp>
    </p:spTree>
    <p:extLst>
      <p:ext uri="{BB962C8B-B14F-4D97-AF65-F5344CB8AC3E}">
        <p14:creationId xmlns:p14="http://schemas.microsoft.com/office/powerpoint/2010/main" val="21729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27 </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28</a:t>
            </a:fld>
            <a:endParaRPr lang="en-US"/>
          </a:p>
        </p:txBody>
      </p:sp>
    </p:spTree>
    <p:extLst>
      <p:ext uri="{BB962C8B-B14F-4D97-AF65-F5344CB8AC3E}">
        <p14:creationId xmlns:p14="http://schemas.microsoft.com/office/powerpoint/2010/main" val="27890372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28 </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29</a:t>
            </a:fld>
            <a:endParaRPr lang="en-US"/>
          </a:p>
        </p:txBody>
      </p:sp>
    </p:spTree>
    <p:extLst>
      <p:ext uri="{BB962C8B-B14F-4D97-AF65-F5344CB8AC3E}">
        <p14:creationId xmlns:p14="http://schemas.microsoft.com/office/powerpoint/2010/main" val="33079367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30 </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30</a:t>
            </a:fld>
            <a:endParaRPr lang="en-US"/>
          </a:p>
        </p:txBody>
      </p:sp>
    </p:spTree>
    <p:extLst>
      <p:ext uri="{BB962C8B-B14F-4D97-AF65-F5344CB8AC3E}">
        <p14:creationId xmlns:p14="http://schemas.microsoft.com/office/powerpoint/2010/main" val="4083657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31 </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35</a:t>
            </a:fld>
            <a:endParaRPr lang="en-US"/>
          </a:p>
        </p:txBody>
      </p:sp>
    </p:spTree>
    <p:extLst>
      <p:ext uri="{BB962C8B-B14F-4D97-AF65-F5344CB8AC3E}">
        <p14:creationId xmlns:p14="http://schemas.microsoft.com/office/powerpoint/2010/main" val="15356886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32 </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36</a:t>
            </a:fld>
            <a:endParaRPr lang="en-US"/>
          </a:p>
        </p:txBody>
      </p:sp>
    </p:spTree>
    <p:extLst>
      <p:ext uri="{BB962C8B-B14F-4D97-AF65-F5344CB8AC3E}">
        <p14:creationId xmlns:p14="http://schemas.microsoft.com/office/powerpoint/2010/main" val="9313950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33</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37</a:t>
            </a:fld>
            <a:endParaRPr lang="en-US"/>
          </a:p>
        </p:txBody>
      </p:sp>
    </p:spTree>
    <p:extLst>
      <p:ext uri="{BB962C8B-B14F-4D97-AF65-F5344CB8AC3E}">
        <p14:creationId xmlns:p14="http://schemas.microsoft.com/office/powerpoint/2010/main" val="3454394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34</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38</a:t>
            </a:fld>
            <a:endParaRPr lang="en-US"/>
          </a:p>
        </p:txBody>
      </p:sp>
    </p:spTree>
    <p:extLst>
      <p:ext uri="{BB962C8B-B14F-4D97-AF65-F5344CB8AC3E}">
        <p14:creationId xmlns:p14="http://schemas.microsoft.com/office/powerpoint/2010/main" val="3820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RECOMMENDATION 97</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6</a:t>
            </a:fld>
            <a:endParaRPr lang="en-US"/>
          </a:p>
        </p:txBody>
      </p:sp>
    </p:spTree>
    <p:extLst>
      <p:ext uri="{BB962C8B-B14F-4D97-AF65-F5344CB8AC3E}">
        <p14:creationId xmlns:p14="http://schemas.microsoft.com/office/powerpoint/2010/main" val="18170416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35</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39</a:t>
            </a:fld>
            <a:endParaRPr lang="en-US"/>
          </a:p>
        </p:txBody>
      </p:sp>
    </p:spTree>
    <p:extLst>
      <p:ext uri="{BB962C8B-B14F-4D97-AF65-F5344CB8AC3E}">
        <p14:creationId xmlns:p14="http://schemas.microsoft.com/office/powerpoint/2010/main" val="2213177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36</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40</a:t>
            </a:fld>
            <a:endParaRPr lang="en-US"/>
          </a:p>
        </p:txBody>
      </p:sp>
    </p:spTree>
    <p:extLst>
      <p:ext uri="{BB962C8B-B14F-4D97-AF65-F5344CB8AC3E}">
        <p14:creationId xmlns:p14="http://schemas.microsoft.com/office/powerpoint/2010/main" val="2119443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37</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41</a:t>
            </a:fld>
            <a:endParaRPr lang="en-US"/>
          </a:p>
        </p:txBody>
      </p:sp>
    </p:spTree>
    <p:extLst>
      <p:ext uri="{BB962C8B-B14F-4D97-AF65-F5344CB8AC3E}">
        <p14:creationId xmlns:p14="http://schemas.microsoft.com/office/powerpoint/2010/main" val="1766357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38</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42</a:t>
            </a:fld>
            <a:endParaRPr lang="en-US"/>
          </a:p>
        </p:txBody>
      </p:sp>
    </p:spTree>
    <p:extLst>
      <p:ext uri="{BB962C8B-B14F-4D97-AF65-F5344CB8AC3E}">
        <p14:creationId xmlns:p14="http://schemas.microsoft.com/office/powerpoint/2010/main" val="8471365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39</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43</a:t>
            </a:fld>
            <a:endParaRPr lang="en-US"/>
          </a:p>
        </p:txBody>
      </p:sp>
    </p:spTree>
    <p:extLst>
      <p:ext uri="{BB962C8B-B14F-4D97-AF65-F5344CB8AC3E}">
        <p14:creationId xmlns:p14="http://schemas.microsoft.com/office/powerpoint/2010/main" val="7077656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40</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44</a:t>
            </a:fld>
            <a:endParaRPr lang="en-US"/>
          </a:p>
        </p:txBody>
      </p:sp>
    </p:spTree>
    <p:extLst>
      <p:ext uri="{BB962C8B-B14F-4D97-AF65-F5344CB8AC3E}">
        <p14:creationId xmlns:p14="http://schemas.microsoft.com/office/powerpoint/2010/main" val="2977092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41</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45</a:t>
            </a:fld>
            <a:endParaRPr lang="en-US"/>
          </a:p>
        </p:txBody>
      </p:sp>
    </p:spTree>
    <p:extLst>
      <p:ext uri="{BB962C8B-B14F-4D97-AF65-F5344CB8AC3E}">
        <p14:creationId xmlns:p14="http://schemas.microsoft.com/office/powerpoint/2010/main" val="23893205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42</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46</a:t>
            </a:fld>
            <a:endParaRPr lang="en-US"/>
          </a:p>
        </p:txBody>
      </p:sp>
    </p:spTree>
    <p:extLst>
      <p:ext uri="{BB962C8B-B14F-4D97-AF65-F5344CB8AC3E}">
        <p14:creationId xmlns:p14="http://schemas.microsoft.com/office/powerpoint/2010/main" val="11668455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43</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48</a:t>
            </a:fld>
            <a:endParaRPr lang="en-US"/>
          </a:p>
        </p:txBody>
      </p:sp>
    </p:spTree>
    <p:extLst>
      <p:ext uri="{BB962C8B-B14F-4D97-AF65-F5344CB8AC3E}">
        <p14:creationId xmlns:p14="http://schemas.microsoft.com/office/powerpoint/2010/main" val="12030731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44</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49</a:t>
            </a:fld>
            <a:endParaRPr lang="en-US"/>
          </a:p>
        </p:txBody>
      </p:sp>
    </p:spTree>
    <p:extLst>
      <p:ext uri="{BB962C8B-B14F-4D97-AF65-F5344CB8AC3E}">
        <p14:creationId xmlns:p14="http://schemas.microsoft.com/office/powerpoint/2010/main" val="1711783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solidFill>
                  <a:srgbClr val="00B050"/>
                </a:solidFill>
              </a:rPr>
              <a:t>2017 Guidelines of the American Thyroid Association for the Diagnosis and Management of Thyroid Disease During Pregnancy and the Postpartum</a:t>
            </a:r>
          </a:p>
          <a:p>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7</a:t>
            </a:fld>
            <a:endParaRPr lang="en-US"/>
          </a:p>
        </p:txBody>
      </p:sp>
    </p:spTree>
    <p:extLst>
      <p:ext uri="{BB962C8B-B14F-4D97-AF65-F5344CB8AC3E}">
        <p14:creationId xmlns:p14="http://schemas.microsoft.com/office/powerpoint/2010/main" val="8073242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45</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50</a:t>
            </a:fld>
            <a:endParaRPr lang="en-US"/>
          </a:p>
        </p:txBody>
      </p:sp>
    </p:spTree>
    <p:extLst>
      <p:ext uri="{BB962C8B-B14F-4D97-AF65-F5344CB8AC3E}">
        <p14:creationId xmlns:p14="http://schemas.microsoft.com/office/powerpoint/2010/main" val="31893202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46</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51</a:t>
            </a:fld>
            <a:endParaRPr lang="en-US"/>
          </a:p>
        </p:txBody>
      </p:sp>
    </p:spTree>
    <p:extLst>
      <p:ext uri="{BB962C8B-B14F-4D97-AF65-F5344CB8AC3E}">
        <p14:creationId xmlns:p14="http://schemas.microsoft.com/office/powerpoint/2010/main" val="25160358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46</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52</a:t>
            </a:fld>
            <a:endParaRPr lang="en-US"/>
          </a:p>
        </p:txBody>
      </p:sp>
    </p:spTree>
    <p:extLst>
      <p:ext uri="{BB962C8B-B14F-4D97-AF65-F5344CB8AC3E}">
        <p14:creationId xmlns:p14="http://schemas.microsoft.com/office/powerpoint/2010/main" val="13712323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47</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53</a:t>
            </a:fld>
            <a:endParaRPr lang="en-US"/>
          </a:p>
        </p:txBody>
      </p:sp>
    </p:spTree>
    <p:extLst>
      <p:ext uri="{BB962C8B-B14F-4D97-AF65-F5344CB8AC3E}">
        <p14:creationId xmlns:p14="http://schemas.microsoft.com/office/powerpoint/2010/main" val="41840764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47</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54</a:t>
            </a:fld>
            <a:endParaRPr lang="en-US"/>
          </a:p>
        </p:txBody>
      </p:sp>
    </p:spTree>
    <p:extLst>
      <p:ext uri="{BB962C8B-B14F-4D97-AF65-F5344CB8AC3E}">
        <p14:creationId xmlns:p14="http://schemas.microsoft.com/office/powerpoint/2010/main" val="3066715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47</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55</a:t>
            </a:fld>
            <a:endParaRPr lang="en-US"/>
          </a:p>
        </p:txBody>
      </p:sp>
    </p:spTree>
    <p:extLst>
      <p:ext uri="{BB962C8B-B14F-4D97-AF65-F5344CB8AC3E}">
        <p14:creationId xmlns:p14="http://schemas.microsoft.com/office/powerpoint/2010/main" val="20823593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47</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56</a:t>
            </a:fld>
            <a:endParaRPr lang="en-US"/>
          </a:p>
        </p:txBody>
      </p:sp>
    </p:spTree>
    <p:extLst>
      <p:ext uri="{BB962C8B-B14F-4D97-AF65-F5344CB8AC3E}">
        <p14:creationId xmlns:p14="http://schemas.microsoft.com/office/powerpoint/2010/main" val="13266990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47</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57</a:t>
            </a:fld>
            <a:endParaRPr lang="en-US"/>
          </a:p>
        </p:txBody>
      </p:sp>
    </p:spTree>
    <p:extLst>
      <p:ext uri="{BB962C8B-B14F-4D97-AF65-F5344CB8AC3E}">
        <p14:creationId xmlns:p14="http://schemas.microsoft.com/office/powerpoint/2010/main" val="13622124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48</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58</a:t>
            </a:fld>
            <a:endParaRPr lang="en-US"/>
          </a:p>
        </p:txBody>
      </p:sp>
    </p:spTree>
    <p:extLst>
      <p:ext uri="{BB962C8B-B14F-4D97-AF65-F5344CB8AC3E}">
        <p14:creationId xmlns:p14="http://schemas.microsoft.com/office/powerpoint/2010/main" val="6867743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48</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59</a:t>
            </a:fld>
            <a:endParaRPr lang="en-US"/>
          </a:p>
        </p:txBody>
      </p:sp>
    </p:spTree>
    <p:extLst>
      <p:ext uri="{BB962C8B-B14F-4D97-AF65-F5344CB8AC3E}">
        <p14:creationId xmlns:p14="http://schemas.microsoft.com/office/powerpoint/2010/main" val="3550166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8</a:t>
            </a:fld>
            <a:endParaRPr lang="en-US"/>
          </a:p>
        </p:txBody>
      </p:sp>
    </p:spTree>
    <p:extLst>
      <p:ext uri="{BB962C8B-B14F-4D97-AF65-F5344CB8AC3E}">
        <p14:creationId xmlns:p14="http://schemas.microsoft.com/office/powerpoint/2010/main" val="14730722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49</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60</a:t>
            </a:fld>
            <a:endParaRPr lang="en-US"/>
          </a:p>
        </p:txBody>
      </p:sp>
    </p:spTree>
    <p:extLst>
      <p:ext uri="{BB962C8B-B14F-4D97-AF65-F5344CB8AC3E}">
        <p14:creationId xmlns:p14="http://schemas.microsoft.com/office/powerpoint/2010/main" val="6272336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50</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61</a:t>
            </a:fld>
            <a:endParaRPr lang="en-US"/>
          </a:p>
        </p:txBody>
      </p:sp>
    </p:spTree>
    <p:extLst>
      <p:ext uri="{BB962C8B-B14F-4D97-AF65-F5344CB8AC3E}">
        <p14:creationId xmlns:p14="http://schemas.microsoft.com/office/powerpoint/2010/main" val="15868429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51</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62</a:t>
            </a:fld>
            <a:endParaRPr lang="en-US"/>
          </a:p>
        </p:txBody>
      </p:sp>
    </p:spTree>
    <p:extLst>
      <p:ext uri="{BB962C8B-B14F-4D97-AF65-F5344CB8AC3E}">
        <p14:creationId xmlns:p14="http://schemas.microsoft.com/office/powerpoint/2010/main" val="14992297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52</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63</a:t>
            </a:fld>
            <a:endParaRPr lang="en-US"/>
          </a:p>
        </p:txBody>
      </p:sp>
    </p:spTree>
    <p:extLst>
      <p:ext uri="{BB962C8B-B14F-4D97-AF65-F5344CB8AC3E}">
        <p14:creationId xmlns:p14="http://schemas.microsoft.com/office/powerpoint/2010/main" val="35707490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52</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64</a:t>
            </a:fld>
            <a:endParaRPr lang="en-US"/>
          </a:p>
        </p:txBody>
      </p:sp>
    </p:spTree>
    <p:extLst>
      <p:ext uri="{BB962C8B-B14F-4D97-AF65-F5344CB8AC3E}">
        <p14:creationId xmlns:p14="http://schemas.microsoft.com/office/powerpoint/2010/main" val="31474892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52</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65</a:t>
            </a:fld>
            <a:endParaRPr lang="en-US"/>
          </a:p>
        </p:txBody>
      </p:sp>
    </p:spTree>
    <p:extLst>
      <p:ext uri="{BB962C8B-B14F-4D97-AF65-F5344CB8AC3E}">
        <p14:creationId xmlns:p14="http://schemas.microsoft.com/office/powerpoint/2010/main" val="33259121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most common cause of thyrotoxicosis in the </a:t>
            </a:r>
            <a:r>
              <a:rPr lang="en-US" dirty="0" err="1" smtClean="0"/>
              <a:t>postpartum</a:t>
            </a:r>
            <a:r>
              <a:rPr lang="en-US" dirty="0" smtClean="0"/>
              <a:t> period is postpartum thyroiditis (PPT), with a </a:t>
            </a:r>
            <a:r>
              <a:rPr lang="en-US" dirty="0" err="1" smtClean="0"/>
              <a:t>thyrotoxicosis</a:t>
            </a:r>
            <a:r>
              <a:rPr lang="en-US" dirty="0" smtClean="0"/>
              <a:t> prevalence of 4% (431,432) (see Section XII). Many cases are mild and of short duration and spontaneously revert to </a:t>
            </a:r>
            <a:r>
              <a:rPr lang="en-US" dirty="0" err="1" smtClean="0"/>
              <a:t>euthyroidism</a:t>
            </a:r>
            <a:r>
              <a:rPr lang="en-US" dirty="0" smtClean="0"/>
              <a:t>. More severe cases in need of a short course of b-blockers are seen in patients with high levels of TPOAb, and they are often followed by a period of hypothyroidism. The majority of women return to </a:t>
            </a:r>
            <a:r>
              <a:rPr lang="en-US" dirty="0" err="1" smtClean="0"/>
              <a:t>euthyroidism</a:t>
            </a:r>
            <a:r>
              <a:rPr lang="en-US" dirty="0" smtClean="0"/>
              <a:t> by 1 year post partum</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66</a:t>
            </a:fld>
            <a:endParaRPr lang="en-US"/>
          </a:p>
        </p:txBody>
      </p:sp>
    </p:spTree>
    <p:extLst>
      <p:ext uri="{BB962C8B-B14F-4D97-AF65-F5344CB8AC3E}">
        <p14:creationId xmlns:p14="http://schemas.microsoft.com/office/powerpoint/2010/main" val="32645606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90</a:t>
            </a:fld>
            <a:endParaRPr lang="en-US"/>
          </a:p>
        </p:txBody>
      </p:sp>
    </p:spTree>
    <p:extLst>
      <p:ext uri="{BB962C8B-B14F-4D97-AF65-F5344CB8AC3E}">
        <p14:creationId xmlns:p14="http://schemas.microsoft.com/office/powerpoint/2010/main" val="135370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6 </a:t>
            </a:r>
            <a:endParaRPr lang="fa-IR" dirty="0"/>
          </a:p>
        </p:txBody>
      </p:sp>
      <p:sp>
        <p:nvSpPr>
          <p:cNvPr id="4" name="Slide Number Placeholder 3"/>
          <p:cNvSpPr>
            <a:spLocks noGrp="1"/>
          </p:cNvSpPr>
          <p:nvPr>
            <p:ph type="sldNum" sz="quarter" idx="10"/>
          </p:nvPr>
        </p:nvSpPr>
        <p:spPr/>
        <p:txBody>
          <a:bodyPr/>
          <a:lstStyle/>
          <a:p>
            <a:fld id="{9B65D187-AB47-4EBC-99FC-ACE4B9C6CF9A}" type="slidenum">
              <a:rPr lang="en-US" smtClean="0"/>
              <a:t>15</a:t>
            </a:fld>
            <a:endParaRPr lang="en-US"/>
          </a:p>
        </p:txBody>
      </p:sp>
    </p:spTree>
    <p:extLst>
      <p:ext uri="{BB962C8B-B14F-4D97-AF65-F5344CB8AC3E}">
        <p14:creationId xmlns:p14="http://schemas.microsoft.com/office/powerpoint/2010/main" val="1442193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Question 22: </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21</a:t>
            </a:fld>
            <a:endParaRPr lang="en-US"/>
          </a:p>
        </p:txBody>
      </p:sp>
    </p:spTree>
    <p:extLst>
      <p:ext uri="{BB962C8B-B14F-4D97-AF65-F5344CB8AC3E}">
        <p14:creationId xmlns:p14="http://schemas.microsoft.com/office/powerpoint/2010/main" val="1404712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20 Question 26: </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22</a:t>
            </a:fld>
            <a:endParaRPr lang="en-US"/>
          </a:p>
        </p:txBody>
      </p:sp>
    </p:spTree>
    <p:extLst>
      <p:ext uri="{BB962C8B-B14F-4D97-AF65-F5344CB8AC3E}">
        <p14:creationId xmlns:p14="http://schemas.microsoft.com/office/powerpoint/2010/main" val="297095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22</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23</a:t>
            </a:fld>
            <a:endParaRPr lang="en-US"/>
          </a:p>
        </p:txBody>
      </p:sp>
    </p:spTree>
    <p:extLst>
      <p:ext uri="{BB962C8B-B14F-4D97-AF65-F5344CB8AC3E}">
        <p14:creationId xmlns:p14="http://schemas.microsoft.com/office/powerpoint/2010/main" val="3899539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RECOMMENDATION 23</a:t>
            </a:r>
            <a:endParaRPr lang="en-US" dirty="0"/>
          </a:p>
        </p:txBody>
      </p:sp>
      <p:sp>
        <p:nvSpPr>
          <p:cNvPr id="4" name="Slide Number Placeholder 3"/>
          <p:cNvSpPr>
            <a:spLocks noGrp="1"/>
          </p:cNvSpPr>
          <p:nvPr>
            <p:ph type="sldNum" sz="quarter" idx="10"/>
          </p:nvPr>
        </p:nvSpPr>
        <p:spPr/>
        <p:txBody>
          <a:bodyPr/>
          <a:lstStyle/>
          <a:p>
            <a:fld id="{9B65D187-AB47-4EBC-99FC-ACE4B9C6CF9A}" type="slidenum">
              <a:rPr lang="en-US" smtClean="0"/>
              <a:t>24</a:t>
            </a:fld>
            <a:endParaRPr lang="en-US"/>
          </a:p>
        </p:txBody>
      </p:sp>
    </p:spTree>
    <p:extLst>
      <p:ext uri="{BB962C8B-B14F-4D97-AF65-F5344CB8AC3E}">
        <p14:creationId xmlns:p14="http://schemas.microsoft.com/office/powerpoint/2010/main" val="2348125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4000">
                <a:solidFill>
                  <a:srgbClr val="C00000"/>
                </a:solidFill>
                <a:latin typeface="Times New Roman" panose="02020603050405020304" pitchFamily="18" charset="0"/>
                <a:cs typeface="Times New Roman" panose="02020603050405020304"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800">
                <a:solidFill>
                  <a:srgbClr val="002060"/>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947CC255-6306-4E16-A866-99A3D52F025D}" type="datetimeFigureOut">
              <a:rPr lang="en-US" smtClean="0"/>
              <a:t>12/10/2024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146330-B387-487F-AB9B-1085CC3C08AC}" type="slidenum">
              <a:rPr lang="en-US" smtClean="0"/>
              <a:t>‹#›</a:t>
            </a:fld>
            <a:endParaRPr lang="en-US"/>
          </a:p>
        </p:txBody>
      </p:sp>
    </p:spTree>
    <p:extLst>
      <p:ext uri="{BB962C8B-B14F-4D97-AF65-F5344CB8AC3E}">
        <p14:creationId xmlns:p14="http://schemas.microsoft.com/office/powerpoint/2010/main" val="32656923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7CC255-6306-4E16-A866-99A3D52F025D}" type="datetimeFigureOut">
              <a:rPr lang="en-US" smtClean="0"/>
              <a:t>12/10/2024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146330-B387-487F-AB9B-1085CC3C08AC}" type="slidenum">
              <a:rPr lang="en-US" smtClean="0"/>
              <a:t>‹#›</a:t>
            </a:fld>
            <a:endParaRPr lang="en-US"/>
          </a:p>
        </p:txBody>
      </p:sp>
    </p:spTree>
    <p:extLst>
      <p:ext uri="{BB962C8B-B14F-4D97-AF65-F5344CB8AC3E}">
        <p14:creationId xmlns:p14="http://schemas.microsoft.com/office/powerpoint/2010/main" val="3031522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7CC255-6306-4E16-A866-99A3D52F025D}" type="datetimeFigureOut">
              <a:rPr lang="en-US" smtClean="0"/>
              <a:t>12/10/2024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146330-B387-487F-AB9B-1085CC3C08AC}" type="slidenum">
              <a:rPr lang="en-US" smtClean="0"/>
              <a:t>‹#›</a:t>
            </a:fld>
            <a:endParaRPr lang="en-US"/>
          </a:p>
        </p:txBody>
      </p:sp>
    </p:spTree>
    <p:extLst>
      <p:ext uri="{BB962C8B-B14F-4D97-AF65-F5344CB8AC3E}">
        <p14:creationId xmlns:p14="http://schemas.microsoft.com/office/powerpoint/2010/main" val="2508639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a:solidFill>
                  <a:srgbClr val="C00000"/>
                </a:solidFill>
                <a:latin typeface="Times New Roman" panose="02020603050405020304" pitchFamily="18" charset="0"/>
                <a:cs typeface="Times New Roman" panose="02020603050405020304"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002060"/>
                </a:solidFill>
                <a:latin typeface="Times New Roman" panose="02020603050405020304" pitchFamily="18" charset="0"/>
                <a:cs typeface="Times New Roman" panose="02020603050405020304" pitchFamily="18" charset="0"/>
              </a:defRPr>
            </a:lvl1pPr>
            <a:lvl2pPr>
              <a:defRPr>
                <a:solidFill>
                  <a:srgbClr val="002060"/>
                </a:solidFill>
                <a:latin typeface="Times New Roman" panose="02020603050405020304" pitchFamily="18" charset="0"/>
                <a:cs typeface="Times New Roman" panose="02020603050405020304" pitchFamily="18" charset="0"/>
              </a:defRPr>
            </a:lvl2pPr>
            <a:lvl3pPr>
              <a:defRPr>
                <a:solidFill>
                  <a:srgbClr val="002060"/>
                </a:solidFill>
                <a:latin typeface="Times New Roman" panose="02020603050405020304" pitchFamily="18" charset="0"/>
                <a:cs typeface="Times New Roman" panose="02020603050405020304" pitchFamily="18" charset="0"/>
              </a:defRPr>
            </a:lvl3pPr>
            <a:lvl4pPr>
              <a:defRPr>
                <a:solidFill>
                  <a:srgbClr val="002060"/>
                </a:solidFill>
                <a:latin typeface="Times New Roman" panose="02020603050405020304" pitchFamily="18" charset="0"/>
                <a:cs typeface="Times New Roman" panose="02020603050405020304" pitchFamily="18" charset="0"/>
              </a:defRPr>
            </a:lvl4pPr>
            <a:lvl5pPr>
              <a:defRPr>
                <a:solidFill>
                  <a:srgbClr val="002060"/>
                </a:solidFill>
                <a:latin typeface="Times New Roman" panose="02020603050405020304" pitchFamily="18" charset="0"/>
                <a:cs typeface="Times New Roman" panose="02020603050405020304" pitchFamily="18"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947CC255-6306-4E16-A866-99A3D52F025D}" type="datetimeFigureOut">
              <a:rPr lang="en-US" smtClean="0"/>
              <a:t>12/10/2024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146330-B387-487F-AB9B-1085CC3C08AC}" type="slidenum">
              <a:rPr lang="en-US" smtClean="0"/>
              <a:t>‹#›</a:t>
            </a:fld>
            <a:endParaRPr lang="en-US"/>
          </a:p>
        </p:txBody>
      </p:sp>
    </p:spTree>
    <p:extLst>
      <p:ext uri="{BB962C8B-B14F-4D97-AF65-F5344CB8AC3E}">
        <p14:creationId xmlns:p14="http://schemas.microsoft.com/office/powerpoint/2010/main" val="4147397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solidFill>
                  <a:srgbClr val="C00000"/>
                </a:solidFill>
                <a:latin typeface="Times New Roman" panose="02020603050405020304" pitchFamily="18" charset="0"/>
                <a:cs typeface="Times New Roman" panose="02020603050405020304" pitchFamily="18"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Times New Roman" panose="02020603050405020304" pitchFamily="18" charset="0"/>
                <a:cs typeface="Times New Roman" panose="02020603050405020304" pitchFamily="18"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Edit Master text styles</a:t>
            </a:r>
          </a:p>
        </p:txBody>
      </p:sp>
      <p:sp>
        <p:nvSpPr>
          <p:cNvPr id="4" name="Date Placeholder 3"/>
          <p:cNvSpPr>
            <a:spLocks noGrp="1"/>
          </p:cNvSpPr>
          <p:nvPr>
            <p:ph type="dt" sz="half" idx="10"/>
          </p:nvPr>
        </p:nvSpPr>
        <p:spPr/>
        <p:txBody>
          <a:bodyPr/>
          <a:lstStyle/>
          <a:p>
            <a:fld id="{947CC255-6306-4E16-A866-99A3D52F025D}" type="datetimeFigureOut">
              <a:rPr lang="en-US" smtClean="0"/>
              <a:t>12/10/2024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146330-B387-487F-AB9B-1085CC3C08AC}" type="slidenum">
              <a:rPr lang="en-US" smtClean="0"/>
              <a:t>‹#›</a:t>
            </a:fld>
            <a:endParaRPr lang="en-US"/>
          </a:p>
        </p:txBody>
      </p:sp>
    </p:spTree>
    <p:extLst>
      <p:ext uri="{BB962C8B-B14F-4D97-AF65-F5344CB8AC3E}">
        <p14:creationId xmlns:p14="http://schemas.microsoft.com/office/powerpoint/2010/main" val="2555492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C00000"/>
                </a:solidFill>
                <a:latin typeface="Times New Roman" panose="02020603050405020304" pitchFamily="18" charset="0"/>
                <a:cs typeface="Times New Roman" panose="02020603050405020304" pitchFamily="18"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lvl1pPr>
              <a:defRPr>
                <a:solidFill>
                  <a:srgbClr val="002060"/>
                </a:solidFill>
                <a:latin typeface="Times New Roman" panose="02020603050405020304" pitchFamily="18" charset="0"/>
                <a:cs typeface="Times New Roman" panose="02020603050405020304" pitchFamily="18" charset="0"/>
              </a:defRPr>
            </a:lvl1pPr>
            <a:lvl2pPr>
              <a:defRPr>
                <a:solidFill>
                  <a:srgbClr val="002060"/>
                </a:solidFill>
                <a:latin typeface="Times New Roman" panose="02020603050405020304" pitchFamily="18" charset="0"/>
                <a:cs typeface="Times New Roman" panose="02020603050405020304" pitchFamily="18" charset="0"/>
              </a:defRPr>
            </a:lvl2pPr>
            <a:lvl3pPr>
              <a:defRPr>
                <a:solidFill>
                  <a:srgbClr val="002060"/>
                </a:solidFill>
                <a:latin typeface="Times New Roman" panose="02020603050405020304" pitchFamily="18" charset="0"/>
                <a:cs typeface="Times New Roman" panose="02020603050405020304" pitchFamily="18" charset="0"/>
              </a:defRPr>
            </a:lvl3pPr>
            <a:lvl4pPr>
              <a:defRPr>
                <a:solidFill>
                  <a:srgbClr val="002060"/>
                </a:solidFill>
                <a:latin typeface="Times New Roman" panose="02020603050405020304" pitchFamily="18" charset="0"/>
                <a:cs typeface="Times New Roman" panose="02020603050405020304" pitchFamily="18" charset="0"/>
              </a:defRPr>
            </a:lvl4pPr>
            <a:lvl5pPr>
              <a:defRPr>
                <a:solidFill>
                  <a:srgbClr val="002060"/>
                </a:solidFill>
                <a:latin typeface="Times New Roman" panose="02020603050405020304" pitchFamily="18" charset="0"/>
                <a:cs typeface="Times New Roman" panose="02020603050405020304" pitchFamily="18"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lvl1pPr>
              <a:defRPr>
                <a:solidFill>
                  <a:srgbClr val="002060"/>
                </a:solidFill>
                <a:latin typeface="Times New Roman" panose="02020603050405020304" pitchFamily="18" charset="0"/>
                <a:cs typeface="Times New Roman" panose="02020603050405020304" pitchFamily="18" charset="0"/>
              </a:defRPr>
            </a:lvl1pPr>
            <a:lvl2pPr>
              <a:defRPr>
                <a:solidFill>
                  <a:srgbClr val="002060"/>
                </a:solidFill>
                <a:latin typeface="Times New Roman" panose="02020603050405020304" pitchFamily="18" charset="0"/>
                <a:cs typeface="Times New Roman" panose="02020603050405020304" pitchFamily="18" charset="0"/>
              </a:defRPr>
            </a:lvl2pPr>
            <a:lvl3pPr>
              <a:defRPr>
                <a:solidFill>
                  <a:srgbClr val="002060"/>
                </a:solidFill>
                <a:latin typeface="Times New Roman" panose="02020603050405020304" pitchFamily="18" charset="0"/>
                <a:cs typeface="Times New Roman" panose="02020603050405020304" pitchFamily="18" charset="0"/>
              </a:defRPr>
            </a:lvl3pPr>
            <a:lvl4pPr>
              <a:defRPr>
                <a:solidFill>
                  <a:srgbClr val="002060"/>
                </a:solidFill>
                <a:latin typeface="Times New Roman" panose="02020603050405020304" pitchFamily="18" charset="0"/>
                <a:cs typeface="Times New Roman" panose="02020603050405020304" pitchFamily="18" charset="0"/>
              </a:defRPr>
            </a:lvl4pPr>
            <a:lvl5pPr>
              <a:defRPr>
                <a:solidFill>
                  <a:srgbClr val="002060"/>
                </a:solidFill>
                <a:latin typeface="Times New Roman" panose="02020603050405020304" pitchFamily="18" charset="0"/>
                <a:cs typeface="Times New Roman" panose="02020603050405020304" pitchFamily="18"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947CC255-6306-4E16-A866-99A3D52F025D}" type="datetimeFigureOut">
              <a:rPr lang="en-US" smtClean="0"/>
              <a:t>12/10/2024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146330-B387-487F-AB9B-1085CC3C08AC}" type="slidenum">
              <a:rPr lang="en-US" smtClean="0"/>
              <a:t>‹#›</a:t>
            </a:fld>
            <a:endParaRPr lang="en-US"/>
          </a:p>
        </p:txBody>
      </p:sp>
    </p:spTree>
    <p:extLst>
      <p:ext uri="{BB962C8B-B14F-4D97-AF65-F5344CB8AC3E}">
        <p14:creationId xmlns:p14="http://schemas.microsoft.com/office/powerpoint/2010/main" val="258640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47CC255-6306-4E16-A866-99A3D52F025D}" type="datetimeFigureOut">
              <a:rPr lang="en-US" smtClean="0"/>
              <a:t>12/10/2024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B146330-B387-487F-AB9B-1085CC3C08AC}" type="slidenum">
              <a:rPr lang="en-US" smtClean="0"/>
              <a:t>‹#›</a:t>
            </a:fld>
            <a:endParaRPr lang="en-US"/>
          </a:p>
        </p:txBody>
      </p:sp>
    </p:spTree>
    <p:extLst>
      <p:ext uri="{BB962C8B-B14F-4D97-AF65-F5344CB8AC3E}">
        <p14:creationId xmlns:p14="http://schemas.microsoft.com/office/powerpoint/2010/main" val="4260485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47CC255-6306-4E16-A866-99A3D52F025D}" type="datetimeFigureOut">
              <a:rPr lang="en-US" smtClean="0"/>
              <a:t>12/10/2024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146330-B387-487F-AB9B-1085CC3C08AC}" type="slidenum">
              <a:rPr lang="en-US" smtClean="0"/>
              <a:t>‹#›</a:t>
            </a:fld>
            <a:endParaRPr lang="en-US"/>
          </a:p>
        </p:txBody>
      </p:sp>
    </p:spTree>
    <p:extLst>
      <p:ext uri="{BB962C8B-B14F-4D97-AF65-F5344CB8AC3E}">
        <p14:creationId xmlns:p14="http://schemas.microsoft.com/office/powerpoint/2010/main" val="3982093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7CC255-6306-4E16-A866-99A3D52F025D}" type="datetimeFigureOut">
              <a:rPr lang="en-US" smtClean="0"/>
              <a:t>12/10/2024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B146330-B387-487F-AB9B-1085CC3C08AC}" type="slidenum">
              <a:rPr lang="en-US" smtClean="0"/>
              <a:t>‹#›</a:t>
            </a:fld>
            <a:endParaRPr lang="en-US"/>
          </a:p>
        </p:txBody>
      </p:sp>
    </p:spTree>
    <p:extLst>
      <p:ext uri="{BB962C8B-B14F-4D97-AF65-F5344CB8AC3E}">
        <p14:creationId xmlns:p14="http://schemas.microsoft.com/office/powerpoint/2010/main" val="10801765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47CC255-6306-4E16-A866-99A3D52F025D}" type="datetimeFigureOut">
              <a:rPr lang="en-US" smtClean="0"/>
              <a:t>12/10/2024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146330-B387-487F-AB9B-1085CC3C08AC}" type="slidenum">
              <a:rPr lang="en-US" smtClean="0"/>
              <a:t>‹#›</a:t>
            </a:fld>
            <a:endParaRPr lang="en-US"/>
          </a:p>
        </p:txBody>
      </p:sp>
    </p:spTree>
    <p:extLst>
      <p:ext uri="{BB962C8B-B14F-4D97-AF65-F5344CB8AC3E}">
        <p14:creationId xmlns:p14="http://schemas.microsoft.com/office/powerpoint/2010/main" val="614686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47CC255-6306-4E16-A866-99A3D52F025D}" type="datetimeFigureOut">
              <a:rPr lang="en-US" smtClean="0"/>
              <a:t>12/10/2024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146330-B387-487F-AB9B-1085CC3C08AC}" type="slidenum">
              <a:rPr lang="en-US" smtClean="0"/>
              <a:t>‹#›</a:t>
            </a:fld>
            <a:endParaRPr lang="en-US"/>
          </a:p>
        </p:txBody>
      </p:sp>
    </p:spTree>
    <p:extLst>
      <p:ext uri="{BB962C8B-B14F-4D97-AF65-F5344CB8AC3E}">
        <p14:creationId xmlns:p14="http://schemas.microsoft.com/office/powerpoint/2010/main" val="3260007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7CC255-6306-4E16-A866-99A3D52F025D}" type="datetimeFigureOut">
              <a:rPr lang="en-US" smtClean="0"/>
              <a:t>12/10/2024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146330-B387-487F-AB9B-1085CC3C08AC}" type="slidenum">
              <a:rPr lang="en-US" smtClean="0"/>
              <a:t>‹#›</a:t>
            </a:fld>
            <a:endParaRPr lang="en-US"/>
          </a:p>
        </p:txBody>
      </p:sp>
    </p:spTree>
    <p:extLst>
      <p:ext uri="{BB962C8B-B14F-4D97-AF65-F5344CB8AC3E}">
        <p14:creationId xmlns:p14="http://schemas.microsoft.com/office/powerpoint/2010/main" val="12975489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0722" y="293696"/>
            <a:ext cx="11503742" cy="1182407"/>
          </a:xfrm>
        </p:spPr>
        <p:txBody>
          <a:bodyPr>
            <a:normAutofit fontScale="90000"/>
          </a:bodyPr>
          <a:lstStyle/>
          <a:p>
            <a:r>
              <a:rPr lang="en-US" sz="5300" b="1" dirty="0" smtClean="0"/>
              <a:t>IN THE NAME of GOD</a:t>
            </a:r>
            <a:br>
              <a:rPr lang="en-US" sz="5300" b="1" dirty="0" smtClean="0"/>
            </a:br>
            <a:r>
              <a:rPr lang="en-US" b="1" dirty="0" smtClean="0"/>
              <a:t>Thyroid Disease During pregnancy</a:t>
            </a:r>
            <a:endParaRPr lang="en-US" dirty="0"/>
          </a:p>
        </p:txBody>
      </p:sp>
      <p:sp>
        <p:nvSpPr>
          <p:cNvPr id="3" name="Subtitle 2"/>
          <p:cNvSpPr>
            <a:spLocks noGrp="1"/>
          </p:cNvSpPr>
          <p:nvPr>
            <p:ph type="subTitle" idx="1"/>
          </p:nvPr>
        </p:nvSpPr>
        <p:spPr>
          <a:xfrm>
            <a:off x="250722" y="3052915"/>
            <a:ext cx="5604388" cy="3421627"/>
          </a:xfrm>
        </p:spPr>
        <p:txBody>
          <a:bodyPr>
            <a:normAutofit/>
          </a:bodyPr>
          <a:lstStyle/>
          <a:p>
            <a:r>
              <a:rPr lang="en-US" sz="3200" b="1" dirty="0" err="1" smtClean="0"/>
              <a:t>Assembeled</a:t>
            </a:r>
            <a:r>
              <a:rPr lang="en-US" sz="3200" b="1" dirty="0" smtClean="0"/>
              <a:t> by :</a:t>
            </a:r>
          </a:p>
          <a:p>
            <a:r>
              <a:rPr lang="en-US" sz="4000" b="1" dirty="0" smtClean="0"/>
              <a:t>Mozhgan </a:t>
            </a:r>
            <a:r>
              <a:rPr lang="en-US" sz="4000" b="1" dirty="0" err="1" smtClean="0"/>
              <a:t>Karimifar</a:t>
            </a:r>
            <a:r>
              <a:rPr lang="en-US" sz="4000" b="1" dirty="0" smtClean="0"/>
              <a:t> </a:t>
            </a:r>
          </a:p>
          <a:p>
            <a:r>
              <a:rPr lang="en-US" sz="3200" b="1" dirty="0" smtClean="0"/>
              <a:t>MD</a:t>
            </a:r>
          </a:p>
          <a:p>
            <a:r>
              <a:rPr lang="en-US" sz="3200" b="1" dirty="0" smtClean="0"/>
              <a:t>Associate Professor</a:t>
            </a:r>
            <a:r>
              <a:rPr lang="en-US" sz="3200" dirty="0" smtClean="0"/>
              <a:t> </a:t>
            </a:r>
            <a:r>
              <a:rPr lang="en-US" sz="3200" dirty="0"/>
              <a:t> </a:t>
            </a:r>
            <a:r>
              <a:rPr lang="en-US" sz="3200" b="1" dirty="0"/>
              <a:t>of Endocrinology </a:t>
            </a:r>
          </a:p>
          <a:p>
            <a:endParaRPr lang="en-US" dirty="0"/>
          </a:p>
        </p:txBody>
      </p:sp>
      <p:pic>
        <p:nvPicPr>
          <p:cNvPr id="5" name="Picture 4"/>
          <p:cNvPicPr>
            <a:picLocks noChangeAspect="1"/>
          </p:cNvPicPr>
          <p:nvPr/>
        </p:nvPicPr>
        <p:blipFill>
          <a:blip r:embed="rId2"/>
          <a:stretch>
            <a:fillRect/>
          </a:stretch>
        </p:blipFill>
        <p:spPr>
          <a:xfrm>
            <a:off x="5855110" y="2234711"/>
            <a:ext cx="6237037" cy="4239831"/>
          </a:xfrm>
          <a:prstGeom prst="rect">
            <a:avLst/>
          </a:prstGeom>
        </p:spPr>
      </p:pic>
    </p:spTree>
    <p:extLst>
      <p:ext uri="{BB962C8B-B14F-4D97-AF65-F5344CB8AC3E}">
        <p14:creationId xmlns:p14="http://schemas.microsoft.com/office/powerpoint/2010/main" val="32747676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
            </a:r>
            <a:r>
              <a:rPr lang="en-US" dirty="0" smtClean="0"/>
              <a:t>ultiple pregnancies &amp; TSH</a:t>
            </a:r>
            <a:endParaRPr lang="en-US" dirty="0"/>
          </a:p>
        </p:txBody>
      </p:sp>
      <p:sp>
        <p:nvSpPr>
          <p:cNvPr id="3" name="Content Placeholder 2"/>
          <p:cNvSpPr>
            <a:spLocks noGrp="1"/>
          </p:cNvSpPr>
          <p:nvPr>
            <p:ph idx="1"/>
          </p:nvPr>
        </p:nvSpPr>
        <p:spPr/>
        <p:txBody>
          <a:bodyPr/>
          <a:lstStyle/>
          <a:p>
            <a:r>
              <a:rPr lang="en-US" dirty="0"/>
              <a:t>Since </a:t>
            </a:r>
            <a:r>
              <a:rPr lang="en-US" dirty="0" err="1"/>
              <a:t>hCG</a:t>
            </a:r>
            <a:r>
              <a:rPr lang="en-US" dirty="0"/>
              <a:t> concentrations are higher in multiple pregnancies than in singleton pregnancies, the downward shift in the TSH reference interval is greater in twin </a:t>
            </a:r>
            <a:r>
              <a:rPr lang="en-US" dirty="0" smtClean="0"/>
              <a:t>pregnancies.</a:t>
            </a:r>
          </a:p>
          <a:p>
            <a:endParaRPr lang="en-US" dirty="0" smtClean="0"/>
          </a:p>
          <a:p>
            <a:endParaRPr lang="en-US" dirty="0"/>
          </a:p>
          <a:p>
            <a:endParaRPr lang="en-US" dirty="0" smtClean="0"/>
          </a:p>
          <a:p>
            <a:endParaRPr lang="en-US" dirty="0"/>
          </a:p>
          <a:p>
            <a:endParaRPr lang="en-US" dirty="0" smtClean="0"/>
          </a:p>
          <a:p>
            <a:r>
              <a:rPr lang="en-US" sz="1200" dirty="0" smtClean="0">
                <a:solidFill>
                  <a:srgbClr val="00B050"/>
                </a:solidFill>
              </a:rPr>
              <a:t>ATA</a:t>
            </a:r>
            <a:endParaRPr lang="en-US" sz="1200" dirty="0">
              <a:solidFill>
                <a:srgbClr val="00B050"/>
              </a:solidFill>
            </a:endParaRPr>
          </a:p>
        </p:txBody>
      </p:sp>
      <p:sp>
        <p:nvSpPr>
          <p:cNvPr id="4" name="AutoShape 2" descr="Multiple Pregnancy: Causes, Symptoms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2"/>
          <a:stretch>
            <a:fillRect/>
          </a:stretch>
        </p:blipFill>
        <p:spPr>
          <a:xfrm>
            <a:off x="4197246" y="4221277"/>
            <a:ext cx="2784425" cy="2229759"/>
          </a:xfrm>
          <a:prstGeom prst="rect">
            <a:avLst/>
          </a:prstGeom>
        </p:spPr>
      </p:pic>
    </p:spTree>
    <p:extLst>
      <p:ext uri="{BB962C8B-B14F-4D97-AF65-F5344CB8AC3E}">
        <p14:creationId xmlns:p14="http://schemas.microsoft.com/office/powerpoint/2010/main" val="40636362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Subclinical </a:t>
            </a:r>
            <a:r>
              <a:rPr lang="en-US" dirty="0"/>
              <a:t>hyperthyroidism</a:t>
            </a:r>
          </a:p>
        </p:txBody>
      </p:sp>
      <p:sp>
        <p:nvSpPr>
          <p:cNvPr id="3" name="Content Placeholder 2"/>
          <p:cNvSpPr>
            <a:spLocks noGrp="1"/>
          </p:cNvSpPr>
          <p:nvPr>
            <p:ph idx="1"/>
          </p:nvPr>
        </p:nvSpPr>
        <p:spPr/>
        <p:txBody>
          <a:bodyPr/>
          <a:lstStyle/>
          <a:p>
            <a:r>
              <a:rPr lang="en-US" dirty="0"/>
              <a:t>In addressing the clinical importance of a reduced serum TSH during pregnancy, it is important to note that subclinical hyperthyroidism has </a:t>
            </a:r>
            <a:r>
              <a:rPr lang="en-US" b="1" dirty="0"/>
              <a:t>not been </a:t>
            </a:r>
            <a:r>
              <a:rPr lang="en-US" dirty="0"/>
              <a:t>associated with </a:t>
            </a:r>
            <a:r>
              <a:rPr lang="en-US" b="1" dirty="0"/>
              <a:t>adverse pregnancy outcomes</a:t>
            </a:r>
            <a:r>
              <a:rPr lang="en-US" dirty="0" smtClean="0"/>
              <a:t>.</a:t>
            </a:r>
          </a:p>
          <a:p>
            <a:endParaRPr lang="en-US" dirty="0" smtClean="0"/>
          </a:p>
          <a:p>
            <a:endParaRPr lang="en-US" dirty="0"/>
          </a:p>
          <a:p>
            <a:endParaRPr lang="en-US" dirty="0" smtClean="0"/>
          </a:p>
          <a:p>
            <a:endParaRPr lang="en-US" dirty="0"/>
          </a:p>
          <a:p>
            <a:endParaRPr lang="en-US" dirty="0" smtClean="0"/>
          </a:p>
          <a:p>
            <a:r>
              <a:rPr lang="en-US" sz="1200" dirty="0" smtClean="0">
                <a:solidFill>
                  <a:srgbClr val="00B050"/>
                </a:solidFill>
              </a:rPr>
              <a:t>ATA</a:t>
            </a:r>
            <a:endParaRPr lang="en-US" sz="1200" dirty="0">
              <a:solidFill>
                <a:srgbClr val="00B050"/>
              </a:solidFill>
            </a:endParaRPr>
          </a:p>
        </p:txBody>
      </p:sp>
      <p:pic>
        <p:nvPicPr>
          <p:cNvPr id="4" name="Picture 3"/>
          <p:cNvPicPr>
            <a:picLocks noChangeAspect="1"/>
          </p:cNvPicPr>
          <p:nvPr/>
        </p:nvPicPr>
        <p:blipFill>
          <a:blip r:embed="rId2"/>
          <a:stretch>
            <a:fillRect/>
          </a:stretch>
        </p:blipFill>
        <p:spPr>
          <a:xfrm>
            <a:off x="4402854" y="4784468"/>
            <a:ext cx="2619375" cy="1743075"/>
          </a:xfrm>
          <a:prstGeom prst="rect">
            <a:avLst/>
          </a:prstGeom>
        </p:spPr>
      </p:pic>
    </p:spTree>
    <p:extLst>
      <p:ext uri="{BB962C8B-B14F-4D97-AF65-F5344CB8AC3E}">
        <p14:creationId xmlns:p14="http://schemas.microsoft.com/office/powerpoint/2010/main" val="40820735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Daily </a:t>
            </a:r>
            <a:r>
              <a:rPr lang="en-US" dirty="0"/>
              <a:t>iodine intake</a:t>
            </a:r>
          </a:p>
        </p:txBody>
      </p:sp>
      <p:sp>
        <p:nvSpPr>
          <p:cNvPr id="3" name="Content Placeholder 2"/>
          <p:cNvSpPr>
            <a:spLocks noGrp="1"/>
          </p:cNvSpPr>
          <p:nvPr>
            <p:ph idx="1"/>
          </p:nvPr>
        </p:nvSpPr>
        <p:spPr/>
        <p:txBody>
          <a:bodyPr/>
          <a:lstStyle/>
          <a:p>
            <a:r>
              <a:rPr lang="en-US" dirty="0"/>
              <a:t>The World Health Organization recommends a daily iodine intake of 250 </a:t>
            </a:r>
            <a:r>
              <a:rPr lang="en-US" dirty="0" err="1"/>
              <a:t>μg</a:t>
            </a:r>
            <a:r>
              <a:rPr lang="en-US" dirty="0"/>
              <a:t> during pregnancy and lactation, and prenatal vitamins should contain 150 </a:t>
            </a:r>
            <a:r>
              <a:rPr lang="en-US" dirty="0" err="1"/>
              <a:t>μg</a:t>
            </a:r>
            <a:r>
              <a:rPr lang="en-US" dirty="0"/>
              <a:t> per tablet.</a:t>
            </a:r>
            <a:endParaRPr lang="en-US" dirty="0" smtClean="0"/>
          </a:p>
          <a:p>
            <a:endParaRPr lang="en-US" dirty="0" smtClean="0"/>
          </a:p>
          <a:p>
            <a:r>
              <a:rPr lang="en-US" dirty="0" smtClean="0"/>
              <a:t> </a:t>
            </a:r>
          </a:p>
          <a:p>
            <a:endParaRPr lang="en-US" dirty="0"/>
          </a:p>
          <a:p>
            <a:endParaRPr lang="en-US" dirty="0" smtClean="0"/>
          </a:p>
          <a:p>
            <a:endParaRPr lang="en-US" dirty="0"/>
          </a:p>
          <a:p>
            <a:r>
              <a:rPr lang="en-US" sz="1200" dirty="0" smtClean="0">
                <a:solidFill>
                  <a:srgbClr val="00B050"/>
                </a:solidFill>
              </a:rPr>
              <a:t>H</a:t>
            </a:r>
            <a:endParaRPr lang="en-US" sz="1200" dirty="0">
              <a:solidFill>
                <a:srgbClr val="00B050"/>
              </a:solidFill>
            </a:endParaRPr>
          </a:p>
        </p:txBody>
      </p:sp>
    </p:spTree>
    <p:extLst>
      <p:ext uri="{BB962C8B-B14F-4D97-AF65-F5344CB8AC3E}">
        <p14:creationId xmlns:p14="http://schemas.microsoft.com/office/powerpoint/2010/main" val="34406941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nvPr>
        </p:nvGraphicFramePr>
        <p:xfrm>
          <a:off x="838200" y="1899367"/>
          <a:ext cx="10515600" cy="1483360"/>
        </p:xfrm>
        <a:graphic>
          <a:graphicData uri="http://schemas.openxmlformats.org/drawingml/2006/table">
            <a:tbl>
              <a:tblPr firstRow="1" bandRow="1">
                <a:tableStyleId>{5C22544A-7EE6-4342-B048-85BDC9FD1C3A}</a:tableStyleId>
              </a:tblPr>
              <a:tblGrid>
                <a:gridCol w="4191000">
                  <a:extLst>
                    <a:ext uri="{9D8B030D-6E8A-4147-A177-3AD203B41FA5}">
                      <a16:colId xmlns:a16="http://schemas.microsoft.com/office/drawing/2014/main" val="2101810062"/>
                    </a:ext>
                  </a:extLst>
                </a:gridCol>
                <a:gridCol w="2819400">
                  <a:extLst>
                    <a:ext uri="{9D8B030D-6E8A-4147-A177-3AD203B41FA5}">
                      <a16:colId xmlns:a16="http://schemas.microsoft.com/office/drawing/2014/main" val="4143365905"/>
                    </a:ext>
                  </a:extLst>
                </a:gridCol>
                <a:gridCol w="3505200">
                  <a:extLst>
                    <a:ext uri="{9D8B030D-6E8A-4147-A177-3AD203B41FA5}">
                      <a16:colId xmlns:a16="http://schemas.microsoft.com/office/drawing/2014/main" val="4136622538"/>
                    </a:ext>
                  </a:extLst>
                </a:gridCol>
              </a:tblGrid>
              <a:tr h="370840">
                <a:tc>
                  <a:txBody>
                    <a:bodyPr/>
                    <a:lstStyle/>
                    <a:p>
                      <a:r>
                        <a:rPr lang="en-US" sz="1800" b="1" i="0" kern="1200" dirty="0" smtClean="0">
                          <a:solidFill>
                            <a:schemeClr val="lt1"/>
                          </a:solidFill>
                          <a:effectLst/>
                          <a:latin typeface="+mn-lt"/>
                          <a:ea typeface="+mn-ea"/>
                          <a:cs typeface="+mn-cs"/>
                        </a:rPr>
                        <a:t>Iodine requirements</a:t>
                      </a:r>
                      <a:r>
                        <a:rPr lang="en-US" sz="1800" b="0" i="0" kern="1200" dirty="0" smtClean="0">
                          <a:solidFill>
                            <a:schemeClr val="lt1"/>
                          </a:solidFill>
                          <a:effectLst/>
                          <a:latin typeface="+mn-lt"/>
                          <a:ea typeface="+mn-ea"/>
                          <a:cs typeface="+mn-cs"/>
                        </a:rPr>
                        <a:t> (</a:t>
                      </a:r>
                      <a:r>
                        <a:rPr lang="en-US" sz="1800" b="0" i="0" kern="1200" dirty="0" smtClean="0">
                          <a:solidFill>
                            <a:schemeClr val="dk1"/>
                          </a:solidFill>
                          <a:effectLst/>
                          <a:latin typeface="+mn-lt"/>
                          <a:ea typeface="+mn-ea"/>
                          <a:cs typeface="+mn-cs"/>
                        </a:rPr>
                        <a:t>mcg daily)</a:t>
                      </a:r>
                      <a:endParaRPr lang="en-US" dirty="0"/>
                    </a:p>
                  </a:txBody>
                  <a:tcPr/>
                </a:tc>
                <a:tc>
                  <a:txBody>
                    <a:bodyPr/>
                    <a:lstStyle/>
                    <a:p>
                      <a:r>
                        <a:rPr lang="en-US" sz="1800" b="0" i="0" kern="1200" dirty="0" smtClean="0">
                          <a:solidFill>
                            <a:schemeClr val="lt1"/>
                          </a:solidFill>
                          <a:effectLst/>
                          <a:latin typeface="+mn-lt"/>
                          <a:ea typeface="+mn-ea"/>
                          <a:cs typeface="+mn-cs"/>
                        </a:rPr>
                        <a:t> WHO </a:t>
                      </a:r>
                      <a:endParaRPr lang="en-US" dirty="0"/>
                    </a:p>
                  </a:txBody>
                  <a:tcPr/>
                </a:tc>
                <a:tc>
                  <a:txBody>
                    <a:bodyPr/>
                    <a:lstStyle/>
                    <a:p>
                      <a:r>
                        <a:rPr lang="en-US" sz="1800" b="0" i="0" kern="1200" dirty="0" smtClean="0">
                          <a:solidFill>
                            <a:schemeClr val="lt1"/>
                          </a:solidFill>
                          <a:effectLst/>
                          <a:latin typeface="+mn-lt"/>
                          <a:ea typeface="+mn-ea"/>
                          <a:cs typeface="+mn-cs"/>
                        </a:rPr>
                        <a:t>National Academy of Medicine</a:t>
                      </a:r>
                      <a:endParaRPr lang="en-US" dirty="0"/>
                    </a:p>
                  </a:txBody>
                  <a:tcPr/>
                </a:tc>
                <a:extLst>
                  <a:ext uri="{0D108BD9-81ED-4DB2-BD59-A6C34878D82A}">
                    <a16:rowId xmlns:a16="http://schemas.microsoft.com/office/drawing/2014/main" val="1799194109"/>
                  </a:ext>
                </a:extLst>
              </a:tr>
              <a:tr h="370840">
                <a:tc>
                  <a:txBody>
                    <a:bodyPr/>
                    <a:lstStyle/>
                    <a:p>
                      <a:r>
                        <a:rPr lang="en-US" sz="1800" b="0" i="0" kern="1200" dirty="0" smtClean="0">
                          <a:solidFill>
                            <a:schemeClr val="dk1"/>
                          </a:solidFill>
                          <a:effectLst/>
                          <a:latin typeface="+mn-lt"/>
                          <a:ea typeface="+mn-ea"/>
                          <a:cs typeface="+mn-cs"/>
                        </a:rPr>
                        <a:t>pregnancy</a:t>
                      </a:r>
                      <a:endParaRPr lang="en-US" dirty="0"/>
                    </a:p>
                  </a:txBody>
                  <a:tcPr/>
                </a:tc>
                <a:tc>
                  <a:txBody>
                    <a:bodyPr/>
                    <a:lstStyle/>
                    <a:p>
                      <a:r>
                        <a:rPr lang="en-US" sz="1800" b="0" i="0" kern="1200" dirty="0" smtClean="0">
                          <a:solidFill>
                            <a:schemeClr val="dk1"/>
                          </a:solidFill>
                          <a:effectLst/>
                          <a:latin typeface="+mn-lt"/>
                          <a:ea typeface="+mn-ea"/>
                          <a:cs typeface="+mn-cs"/>
                        </a:rPr>
                        <a:t>250 </a:t>
                      </a:r>
                      <a:endParaRPr lang="en-US" dirty="0"/>
                    </a:p>
                  </a:txBody>
                  <a:tcPr/>
                </a:tc>
                <a:tc>
                  <a:txBody>
                    <a:bodyPr/>
                    <a:lstStyle/>
                    <a:p>
                      <a:r>
                        <a:rPr lang="en-US" sz="1800" b="0" i="0" kern="1200" dirty="0" smtClean="0">
                          <a:solidFill>
                            <a:schemeClr val="dk1"/>
                          </a:solidFill>
                          <a:effectLst/>
                          <a:latin typeface="+mn-lt"/>
                          <a:ea typeface="+mn-ea"/>
                          <a:cs typeface="+mn-cs"/>
                        </a:rPr>
                        <a:t>220 mcg</a:t>
                      </a:r>
                      <a:endParaRPr lang="en-US" dirty="0"/>
                    </a:p>
                  </a:txBody>
                  <a:tcPr/>
                </a:tc>
                <a:extLst>
                  <a:ext uri="{0D108BD9-81ED-4DB2-BD59-A6C34878D82A}">
                    <a16:rowId xmlns:a16="http://schemas.microsoft.com/office/drawing/2014/main" val="101182251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kern="1200" dirty="0" smtClean="0">
                          <a:solidFill>
                            <a:schemeClr val="dk1"/>
                          </a:solidFill>
                          <a:effectLst/>
                          <a:latin typeface="+mn-lt"/>
                          <a:ea typeface="+mn-ea"/>
                          <a:cs typeface="+mn-cs"/>
                        </a:rPr>
                        <a:t>lactation</a:t>
                      </a:r>
                      <a:endParaRPr lang="en-US" dirty="0" smtClean="0"/>
                    </a:p>
                  </a:txBody>
                  <a:tcPr/>
                </a:tc>
                <a:tc>
                  <a:txBody>
                    <a:bodyPr/>
                    <a:lstStyle/>
                    <a:p>
                      <a:r>
                        <a:rPr lang="en-US" sz="1800" b="0" i="0" kern="1200" dirty="0" smtClean="0">
                          <a:solidFill>
                            <a:schemeClr val="dk1"/>
                          </a:solidFill>
                          <a:effectLst/>
                          <a:latin typeface="+mn-lt"/>
                          <a:ea typeface="+mn-ea"/>
                          <a:cs typeface="+mn-cs"/>
                        </a:rPr>
                        <a:t>250 </a:t>
                      </a:r>
                      <a:endParaRPr lang="en-US" dirty="0"/>
                    </a:p>
                  </a:txBody>
                  <a:tcPr/>
                </a:tc>
                <a:tc>
                  <a:txBody>
                    <a:bodyPr/>
                    <a:lstStyle/>
                    <a:p>
                      <a:r>
                        <a:rPr lang="en-US" sz="1800" b="0" i="0" kern="1200" dirty="0" smtClean="0">
                          <a:solidFill>
                            <a:schemeClr val="dk1"/>
                          </a:solidFill>
                          <a:effectLst/>
                          <a:latin typeface="+mn-lt"/>
                          <a:ea typeface="+mn-ea"/>
                          <a:cs typeface="+mn-cs"/>
                        </a:rPr>
                        <a:t>290 mcg </a:t>
                      </a:r>
                      <a:endParaRPr lang="en-US" dirty="0"/>
                    </a:p>
                  </a:txBody>
                  <a:tcPr/>
                </a:tc>
                <a:extLst>
                  <a:ext uri="{0D108BD9-81ED-4DB2-BD59-A6C34878D82A}">
                    <a16:rowId xmlns:a16="http://schemas.microsoft.com/office/drawing/2014/main" val="675747805"/>
                  </a:ext>
                </a:extLst>
              </a:tr>
              <a:tr h="370840">
                <a:tc>
                  <a:txBody>
                    <a:bodyPr/>
                    <a:lstStyle/>
                    <a:p>
                      <a:r>
                        <a:rPr lang="en-US" sz="1800" b="0" i="0" kern="1200" dirty="0" smtClean="0">
                          <a:solidFill>
                            <a:schemeClr val="dk1"/>
                          </a:solidFill>
                          <a:effectLst/>
                          <a:latin typeface="+mn-lt"/>
                          <a:ea typeface="+mn-ea"/>
                          <a:cs typeface="+mn-cs"/>
                        </a:rPr>
                        <a:t>tolerable upper intake amount for iodine</a:t>
                      </a:r>
                      <a:endParaRPr lang="en-US" dirty="0"/>
                    </a:p>
                  </a:txBody>
                  <a:tcPr/>
                </a:tc>
                <a:tc>
                  <a:txBody>
                    <a:bodyPr/>
                    <a:lstStyle/>
                    <a:p>
                      <a:r>
                        <a:rPr lang="en-US" sz="1800" b="0" i="0" kern="1200" dirty="0" smtClean="0">
                          <a:solidFill>
                            <a:schemeClr val="dk1"/>
                          </a:solidFill>
                          <a:effectLst/>
                          <a:latin typeface="+mn-lt"/>
                          <a:ea typeface="+mn-ea"/>
                          <a:cs typeface="+mn-cs"/>
                        </a:rPr>
                        <a:t>500</a:t>
                      </a:r>
                      <a:endParaRPr lang="en-US" dirty="0"/>
                    </a:p>
                  </a:txBody>
                  <a:tcPr/>
                </a:tc>
                <a:tc>
                  <a:txBody>
                    <a:bodyPr/>
                    <a:lstStyle/>
                    <a:p>
                      <a:r>
                        <a:rPr lang="en-US" sz="1800" b="0" i="0" kern="1200" dirty="0" smtClean="0">
                          <a:solidFill>
                            <a:schemeClr val="dk1"/>
                          </a:solidFill>
                          <a:effectLst/>
                          <a:latin typeface="+mn-lt"/>
                          <a:ea typeface="+mn-ea"/>
                          <a:cs typeface="+mn-cs"/>
                        </a:rPr>
                        <a:t>1100 mcg daily </a:t>
                      </a:r>
                      <a:endParaRPr lang="en-US" dirty="0"/>
                    </a:p>
                  </a:txBody>
                  <a:tcPr/>
                </a:tc>
                <a:extLst>
                  <a:ext uri="{0D108BD9-81ED-4DB2-BD59-A6C34878D82A}">
                    <a16:rowId xmlns:a16="http://schemas.microsoft.com/office/drawing/2014/main" val="3309493340"/>
                  </a:ext>
                </a:extLst>
              </a:tr>
            </a:tbl>
          </a:graphicData>
        </a:graphic>
      </p:graphicFrame>
      <p:sp>
        <p:nvSpPr>
          <p:cNvPr id="5" name="Rectangle 4"/>
          <p:cNvSpPr/>
          <p:nvPr/>
        </p:nvSpPr>
        <p:spPr>
          <a:xfrm>
            <a:off x="838200" y="3591406"/>
            <a:ext cx="4948791" cy="369332"/>
          </a:xfrm>
          <a:prstGeom prst="rect">
            <a:avLst/>
          </a:prstGeom>
        </p:spPr>
        <p:txBody>
          <a:bodyPr wrap="none">
            <a:spAutoFit/>
          </a:bodyPr>
          <a:lstStyle/>
          <a:p>
            <a:r>
              <a:rPr lang="en-US" b="0" i="0" dirty="0" smtClean="0">
                <a:solidFill>
                  <a:srgbClr val="000000"/>
                </a:solidFill>
                <a:effectLst/>
                <a:latin typeface="Arial" panose="020B0604020202020204" pitchFamily="34" charset="0"/>
              </a:rPr>
              <a:t> adults and pregnant women &gt;19 years of age.</a:t>
            </a:r>
            <a:endParaRPr lang="en-US" dirty="0"/>
          </a:p>
        </p:txBody>
      </p:sp>
    </p:spTree>
    <p:extLst>
      <p:ext uri="{BB962C8B-B14F-4D97-AF65-F5344CB8AC3E}">
        <p14:creationId xmlns:p14="http://schemas.microsoft.com/office/powerpoint/2010/main" val="3242036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98204"/>
          </a:xfrm>
        </p:spPr>
        <p:txBody>
          <a:bodyPr/>
          <a:lstStyle/>
          <a:p>
            <a:r>
              <a:rPr lang="en-US" dirty="0"/>
              <a:t>The recommended daily dose of iodine is </a:t>
            </a:r>
          </a:p>
        </p:txBody>
      </p:sp>
      <p:sp>
        <p:nvSpPr>
          <p:cNvPr id="3" name="Content Placeholder 2"/>
          <p:cNvSpPr>
            <a:spLocks noGrp="1"/>
          </p:cNvSpPr>
          <p:nvPr>
            <p:ph idx="1"/>
          </p:nvPr>
        </p:nvSpPr>
        <p:spPr/>
        <p:txBody>
          <a:bodyPr>
            <a:normAutofit/>
          </a:bodyPr>
          <a:lstStyle/>
          <a:p>
            <a:r>
              <a:rPr lang="en-US" dirty="0" smtClean="0"/>
              <a:t>90μg </a:t>
            </a:r>
            <a:r>
              <a:rPr lang="en-US" dirty="0"/>
              <a:t>for </a:t>
            </a:r>
            <a:r>
              <a:rPr lang="en-US" dirty="0" smtClean="0"/>
              <a:t>pre-school </a:t>
            </a:r>
            <a:r>
              <a:rPr lang="en-US" dirty="0"/>
              <a:t>children, </a:t>
            </a:r>
            <a:endParaRPr lang="en-US" dirty="0" smtClean="0"/>
          </a:p>
          <a:p>
            <a:r>
              <a:rPr lang="en-US" dirty="0" smtClean="0"/>
              <a:t>120μg </a:t>
            </a:r>
            <a:r>
              <a:rPr lang="en-US" dirty="0"/>
              <a:t>for school children, </a:t>
            </a:r>
            <a:endParaRPr lang="en-US" dirty="0" smtClean="0"/>
          </a:p>
          <a:p>
            <a:r>
              <a:rPr lang="en-US" dirty="0" smtClean="0"/>
              <a:t>150 </a:t>
            </a:r>
            <a:r>
              <a:rPr lang="en-US" dirty="0" err="1"/>
              <a:t>μg</a:t>
            </a:r>
            <a:r>
              <a:rPr lang="en-US" dirty="0"/>
              <a:t> in adults and </a:t>
            </a:r>
            <a:endParaRPr lang="en-US" dirty="0" smtClean="0"/>
          </a:p>
          <a:p>
            <a:r>
              <a:rPr lang="en-US" dirty="0" smtClean="0"/>
              <a:t>250 </a:t>
            </a:r>
            <a:r>
              <a:rPr lang="en-US" dirty="0" err="1"/>
              <a:t>μg</a:t>
            </a:r>
            <a:r>
              <a:rPr lang="en-US" dirty="0"/>
              <a:t> in </a:t>
            </a:r>
            <a:r>
              <a:rPr lang="en-US" dirty="0" smtClean="0"/>
              <a:t>pregnancy. </a:t>
            </a:r>
          </a:p>
          <a:p>
            <a:r>
              <a:rPr lang="en-US" dirty="0" smtClean="0"/>
              <a:t>Chronic </a:t>
            </a:r>
            <a:r>
              <a:rPr lang="en-US" dirty="0"/>
              <a:t>excessive iodine intake can also cause </a:t>
            </a:r>
            <a:r>
              <a:rPr lang="en-US" dirty="0" smtClean="0"/>
              <a:t>alterations </a:t>
            </a:r>
            <a:r>
              <a:rPr lang="en-US" dirty="0"/>
              <a:t>in thyroid function — usually increased serum TSH levels — in susceptible individuals. Maintaining an optimal iodine intake is crucial, particularly in </a:t>
            </a:r>
            <a:r>
              <a:rPr lang="en-US" dirty="0" smtClean="0"/>
              <a:t>pregnancy.</a:t>
            </a:r>
          </a:p>
          <a:p>
            <a:r>
              <a:rPr lang="en-US" sz="1300" dirty="0" smtClean="0">
                <a:solidFill>
                  <a:srgbClr val="00B050"/>
                </a:solidFill>
              </a:rPr>
              <a:t>Hypothyroidism</a:t>
            </a:r>
            <a:r>
              <a:rPr lang="en-US" sz="1300" dirty="0"/>
              <a:t> </a:t>
            </a:r>
            <a:endParaRPr lang="en-US" sz="1300" dirty="0" smtClean="0"/>
          </a:p>
          <a:p>
            <a:r>
              <a:rPr lang="en-US" sz="1300" dirty="0" smtClean="0">
                <a:solidFill>
                  <a:srgbClr val="00B050"/>
                </a:solidFill>
              </a:rPr>
              <a:t>NATURE </a:t>
            </a:r>
            <a:r>
              <a:rPr lang="en-US" sz="1300" dirty="0">
                <a:solidFill>
                  <a:srgbClr val="00B050"/>
                </a:solidFill>
              </a:rPr>
              <a:t>REVIEWS | DISEASE PRIMERS | Article citation I (2022) 8: 0123456789</a:t>
            </a:r>
            <a:r>
              <a:rPr lang="en-US" sz="1300" dirty="0" smtClean="0">
                <a:solidFill>
                  <a:srgbClr val="00B050"/>
                </a:solidFill>
              </a:rPr>
              <a:t>();30</a:t>
            </a:r>
            <a:endParaRPr lang="en-US" sz="1300" dirty="0">
              <a:solidFill>
                <a:srgbClr val="00B050"/>
              </a:solidFill>
            </a:endParaRPr>
          </a:p>
          <a:p>
            <a:pPr marL="0" indent="0">
              <a:buNone/>
            </a:pPr>
            <a:endParaRPr lang="en-US" dirty="0"/>
          </a:p>
        </p:txBody>
      </p:sp>
    </p:spTree>
    <p:extLst>
      <p:ext uri="{BB962C8B-B14F-4D97-AF65-F5344CB8AC3E}">
        <p14:creationId xmlns:p14="http://schemas.microsoft.com/office/powerpoint/2010/main" val="3311418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Iodine</a:t>
            </a:r>
            <a:r>
              <a:rPr lang="en-US" dirty="0" smtClean="0"/>
              <a:t> </a:t>
            </a:r>
            <a:r>
              <a:rPr lang="en-US" b="1" dirty="0" smtClean="0"/>
              <a:t>3 months </a:t>
            </a:r>
            <a:endParaRPr lang="en-US" dirty="0"/>
          </a:p>
        </p:txBody>
      </p:sp>
      <p:sp>
        <p:nvSpPr>
          <p:cNvPr id="3" name="Content Placeholder 2"/>
          <p:cNvSpPr>
            <a:spLocks noGrp="1"/>
          </p:cNvSpPr>
          <p:nvPr>
            <p:ph idx="1"/>
          </p:nvPr>
        </p:nvSpPr>
        <p:spPr/>
        <p:txBody>
          <a:bodyPr/>
          <a:lstStyle/>
          <a:p>
            <a:r>
              <a:rPr lang="en-US" dirty="0" smtClean="0"/>
              <a:t>In </a:t>
            </a:r>
            <a:r>
              <a:rPr lang="en-US" dirty="0"/>
              <a:t>most regions, including the United States, women who are planning pregnancy or currently pregnant, should </a:t>
            </a:r>
            <a:r>
              <a:rPr lang="en-US" dirty="0" smtClean="0"/>
              <a:t>supplement </a:t>
            </a:r>
            <a:r>
              <a:rPr lang="en-US" dirty="0"/>
              <a:t>their diet with a daily oral supplement that contains </a:t>
            </a:r>
            <a:r>
              <a:rPr lang="en-US" b="1" dirty="0"/>
              <a:t>150</a:t>
            </a:r>
            <a:r>
              <a:rPr lang="en-US" dirty="0"/>
              <a:t> </a:t>
            </a:r>
            <a:r>
              <a:rPr lang="en-US" dirty="0" smtClean="0"/>
              <a:t>µg </a:t>
            </a:r>
            <a:r>
              <a:rPr lang="en-US" dirty="0"/>
              <a:t>of iodine in the form of potassium iodide. This is optimally started </a:t>
            </a:r>
            <a:r>
              <a:rPr lang="en-US" b="1" dirty="0"/>
              <a:t>3 months in advance of planned pregnancy</a:t>
            </a:r>
            <a:r>
              <a:rPr lang="en-US" dirty="0"/>
              <a:t>. </a:t>
            </a:r>
            <a:endParaRPr lang="en-US" dirty="0" smtClean="0"/>
          </a:p>
          <a:p>
            <a:endParaRPr lang="en-US" dirty="0"/>
          </a:p>
          <a:p>
            <a:endParaRPr lang="en-US" dirty="0" smtClean="0"/>
          </a:p>
          <a:p>
            <a:endParaRPr lang="en-US" dirty="0"/>
          </a:p>
          <a:p>
            <a:r>
              <a:rPr lang="en-US" dirty="0" smtClean="0"/>
              <a:t>Strong </a:t>
            </a:r>
            <a:r>
              <a:rPr lang="en-US" dirty="0"/>
              <a:t>recommendation, moderate-quality evidence.</a:t>
            </a:r>
          </a:p>
        </p:txBody>
      </p:sp>
    </p:spTree>
    <p:extLst>
      <p:ext uri="{BB962C8B-B14F-4D97-AF65-F5344CB8AC3E}">
        <p14:creationId xmlns:p14="http://schemas.microsoft.com/office/powerpoint/2010/main" val="38367977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Iodine supplementation &amp; LT4</a:t>
            </a:r>
            <a:endParaRPr lang="en-US" dirty="0"/>
          </a:p>
        </p:txBody>
      </p:sp>
      <p:sp>
        <p:nvSpPr>
          <p:cNvPr id="3" name="Content Placeholder 2"/>
          <p:cNvSpPr>
            <a:spLocks noGrp="1"/>
          </p:cNvSpPr>
          <p:nvPr>
            <p:ph idx="1"/>
          </p:nvPr>
        </p:nvSpPr>
        <p:spPr/>
        <p:txBody>
          <a:bodyPr/>
          <a:lstStyle/>
          <a:p>
            <a:r>
              <a:rPr lang="en-US" dirty="0" smtClean="0"/>
              <a:t>There </a:t>
            </a:r>
            <a:r>
              <a:rPr lang="en-US" dirty="0"/>
              <a:t>is </a:t>
            </a:r>
            <a:r>
              <a:rPr lang="en-US" b="1" dirty="0"/>
              <a:t>no need </a:t>
            </a:r>
            <a:r>
              <a:rPr lang="en-US" dirty="0"/>
              <a:t>to initiate </a:t>
            </a:r>
            <a:r>
              <a:rPr lang="en-US" b="1" dirty="0"/>
              <a:t>iodine supplementation </a:t>
            </a:r>
            <a:r>
              <a:rPr lang="en-US" dirty="0"/>
              <a:t>in pregnant women who are being treated for hyperthyroidism or who are taking LT4. </a:t>
            </a:r>
            <a:endParaRPr lang="en-US" dirty="0" smtClean="0"/>
          </a:p>
          <a:p>
            <a:endParaRPr lang="en-US" dirty="0"/>
          </a:p>
          <a:p>
            <a:endParaRPr lang="en-US" dirty="0" smtClean="0"/>
          </a:p>
          <a:p>
            <a:r>
              <a:rPr lang="en-US" dirty="0" smtClean="0"/>
              <a:t>Weak </a:t>
            </a:r>
            <a:r>
              <a:rPr lang="en-US" dirty="0"/>
              <a:t>recommendation, low-quality evidence</a:t>
            </a:r>
            <a:r>
              <a:rPr lang="en-US" dirty="0" smtClean="0"/>
              <a:t>.</a:t>
            </a:r>
          </a:p>
          <a:p>
            <a:endParaRPr lang="en-US" dirty="0"/>
          </a:p>
        </p:txBody>
      </p:sp>
      <p:pic>
        <p:nvPicPr>
          <p:cNvPr id="4" name="Picture 3"/>
          <p:cNvPicPr>
            <a:picLocks noChangeAspect="1"/>
          </p:cNvPicPr>
          <p:nvPr/>
        </p:nvPicPr>
        <p:blipFill>
          <a:blip r:embed="rId2"/>
          <a:stretch>
            <a:fillRect/>
          </a:stretch>
        </p:blipFill>
        <p:spPr>
          <a:xfrm>
            <a:off x="2555619" y="4703506"/>
            <a:ext cx="2390775" cy="1905000"/>
          </a:xfrm>
          <a:prstGeom prst="rect">
            <a:avLst/>
          </a:prstGeom>
        </p:spPr>
      </p:pic>
      <p:pic>
        <p:nvPicPr>
          <p:cNvPr id="5" name="Picture 4"/>
          <p:cNvPicPr>
            <a:picLocks noChangeAspect="1"/>
          </p:cNvPicPr>
          <p:nvPr/>
        </p:nvPicPr>
        <p:blipFill>
          <a:blip r:embed="rId3"/>
          <a:stretch>
            <a:fillRect/>
          </a:stretch>
        </p:blipFill>
        <p:spPr>
          <a:xfrm>
            <a:off x="5864635" y="5147955"/>
            <a:ext cx="3028950" cy="1514475"/>
          </a:xfrm>
          <a:prstGeom prst="rect">
            <a:avLst/>
          </a:prstGeom>
        </p:spPr>
      </p:pic>
    </p:spTree>
    <p:extLst>
      <p:ext uri="{BB962C8B-B14F-4D97-AF65-F5344CB8AC3E}">
        <p14:creationId xmlns:p14="http://schemas.microsoft.com/office/powerpoint/2010/main" val="14410487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Excessive doses of iodine exposure</a:t>
            </a:r>
          </a:p>
        </p:txBody>
      </p:sp>
      <p:sp>
        <p:nvSpPr>
          <p:cNvPr id="3" name="Content Placeholder 2"/>
          <p:cNvSpPr>
            <a:spLocks noGrp="1"/>
          </p:cNvSpPr>
          <p:nvPr>
            <p:ph idx="1"/>
          </p:nvPr>
        </p:nvSpPr>
        <p:spPr/>
        <p:txBody>
          <a:bodyPr>
            <a:normAutofit/>
          </a:bodyPr>
          <a:lstStyle/>
          <a:p>
            <a:r>
              <a:rPr lang="en-US" b="1" dirty="0" smtClean="0"/>
              <a:t>Excessive </a:t>
            </a:r>
            <a:r>
              <a:rPr lang="en-US" b="1" dirty="0"/>
              <a:t>doses </a:t>
            </a:r>
            <a:r>
              <a:rPr lang="en-US" dirty="0"/>
              <a:t>of </a:t>
            </a:r>
            <a:r>
              <a:rPr lang="en-US" b="1" dirty="0"/>
              <a:t>iodine exposure </a:t>
            </a:r>
            <a:r>
              <a:rPr lang="en-US" dirty="0"/>
              <a:t>during pregnancy should be </a:t>
            </a:r>
            <a:r>
              <a:rPr lang="en-US" b="1" dirty="0"/>
              <a:t>avoided</a:t>
            </a:r>
            <a:r>
              <a:rPr lang="en-US" dirty="0"/>
              <a:t>, </a:t>
            </a:r>
            <a:r>
              <a:rPr lang="en-US" b="1" dirty="0">
                <a:solidFill>
                  <a:srgbClr val="C00000"/>
                </a:solidFill>
              </a:rPr>
              <a:t>except</a:t>
            </a:r>
            <a:r>
              <a:rPr lang="en-US" dirty="0"/>
              <a:t> in preparation for the </a:t>
            </a:r>
            <a:r>
              <a:rPr lang="en-US" b="1" i="1" dirty="0"/>
              <a:t>surgical treatment of GD</a:t>
            </a:r>
            <a:r>
              <a:rPr lang="en-US" dirty="0"/>
              <a:t>. Clinicians should carefully weigh the risks and benefits when ordering medications or </a:t>
            </a:r>
            <a:r>
              <a:rPr lang="en-US" b="1" i="1" dirty="0"/>
              <a:t>diagnostic tests </a:t>
            </a:r>
            <a:r>
              <a:rPr lang="en-US" dirty="0"/>
              <a:t>that will result in high iodine exposure. </a:t>
            </a:r>
            <a:endParaRPr lang="en-US" dirty="0" smtClean="0"/>
          </a:p>
          <a:p>
            <a:endParaRPr lang="en-US" dirty="0"/>
          </a:p>
          <a:p>
            <a:endParaRPr lang="en-US" dirty="0" smtClean="0"/>
          </a:p>
          <a:p>
            <a:endParaRPr lang="en-US" dirty="0"/>
          </a:p>
          <a:p>
            <a:endParaRPr lang="en-US" dirty="0" smtClean="0"/>
          </a:p>
          <a:p>
            <a:r>
              <a:rPr lang="en-US" dirty="0" smtClean="0"/>
              <a:t>Strong </a:t>
            </a:r>
            <a:r>
              <a:rPr lang="en-US" dirty="0"/>
              <a:t>recommendation, moderate-quality evidence.</a:t>
            </a:r>
          </a:p>
        </p:txBody>
      </p:sp>
    </p:spTree>
    <p:extLst>
      <p:ext uri="{BB962C8B-B14F-4D97-AF65-F5344CB8AC3E}">
        <p14:creationId xmlns:p14="http://schemas.microsoft.com/office/powerpoint/2010/main" val="1039874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Sustained iodine intake</a:t>
            </a:r>
            <a:endParaRPr lang="en-US" dirty="0"/>
          </a:p>
        </p:txBody>
      </p:sp>
      <p:sp>
        <p:nvSpPr>
          <p:cNvPr id="3" name="Content Placeholder 2"/>
          <p:cNvSpPr>
            <a:spLocks noGrp="1"/>
          </p:cNvSpPr>
          <p:nvPr>
            <p:ph idx="1"/>
          </p:nvPr>
        </p:nvSpPr>
        <p:spPr/>
        <p:txBody>
          <a:bodyPr/>
          <a:lstStyle/>
          <a:p>
            <a:r>
              <a:rPr lang="en-US" b="1" dirty="0" smtClean="0"/>
              <a:t>Sustained </a:t>
            </a:r>
            <a:r>
              <a:rPr lang="en-US" b="1" dirty="0"/>
              <a:t>iodine intake </a:t>
            </a:r>
            <a:r>
              <a:rPr lang="en-US" dirty="0"/>
              <a:t>from diet and dietary supplements exceeding </a:t>
            </a:r>
            <a:r>
              <a:rPr lang="en-US" b="1" dirty="0"/>
              <a:t>500 </a:t>
            </a:r>
            <a:r>
              <a:rPr lang="en-US" b="1" dirty="0" smtClean="0"/>
              <a:t>µg </a:t>
            </a:r>
            <a:r>
              <a:rPr lang="en-US" b="1" dirty="0"/>
              <a:t>daily </a:t>
            </a:r>
            <a:r>
              <a:rPr lang="en-US" dirty="0"/>
              <a:t>should be avoided during </a:t>
            </a:r>
            <a:r>
              <a:rPr lang="en-US" dirty="0" smtClean="0"/>
              <a:t>pregnancy </a:t>
            </a:r>
            <a:r>
              <a:rPr lang="en-US" dirty="0"/>
              <a:t>due to concerns about the potential for </a:t>
            </a:r>
            <a:r>
              <a:rPr lang="en-US" b="1" dirty="0"/>
              <a:t>fetal thyroid dysfunction</a:t>
            </a:r>
            <a:r>
              <a:rPr lang="en-US" dirty="0"/>
              <a:t>. </a:t>
            </a:r>
            <a:endParaRPr lang="en-US" dirty="0" smtClean="0"/>
          </a:p>
          <a:p>
            <a:endParaRPr lang="en-US" dirty="0"/>
          </a:p>
          <a:p>
            <a:endParaRPr lang="en-US" dirty="0" smtClean="0"/>
          </a:p>
          <a:p>
            <a:endParaRPr lang="en-US" dirty="0"/>
          </a:p>
          <a:p>
            <a:endParaRPr lang="en-US" dirty="0" smtClean="0"/>
          </a:p>
          <a:p>
            <a:r>
              <a:rPr lang="en-US" dirty="0" smtClean="0"/>
              <a:t>Strong </a:t>
            </a:r>
            <a:r>
              <a:rPr lang="en-US" dirty="0"/>
              <a:t>recommendation, moderate-quality evidence.</a:t>
            </a:r>
          </a:p>
        </p:txBody>
      </p:sp>
    </p:spTree>
    <p:extLst>
      <p:ext uri="{BB962C8B-B14F-4D97-AF65-F5344CB8AC3E}">
        <p14:creationId xmlns:p14="http://schemas.microsoft.com/office/powerpoint/2010/main" val="26958049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5690" y="365125"/>
            <a:ext cx="11194026" cy="1325563"/>
          </a:xfrm>
        </p:spPr>
        <p:txBody>
          <a:bodyPr/>
          <a:lstStyle/>
          <a:p>
            <a:r>
              <a:rPr lang="en-US" b="1" dirty="0"/>
              <a:t>Euthyroid pregnant </a:t>
            </a:r>
            <a:r>
              <a:rPr lang="en-US" b="1" dirty="0" smtClean="0"/>
              <a:t>women &amp; </a:t>
            </a:r>
            <a:r>
              <a:rPr lang="en-US" b="1" dirty="0"/>
              <a:t>TPOAb or </a:t>
            </a:r>
            <a:r>
              <a:rPr lang="en-US" b="1" dirty="0" err="1"/>
              <a:t>TgAb</a:t>
            </a:r>
            <a:r>
              <a:rPr lang="en-US" b="1" dirty="0"/>
              <a:t> </a:t>
            </a:r>
            <a:r>
              <a:rPr lang="en-US" baseline="30000" dirty="0" smtClean="0"/>
              <a:t>+</a:t>
            </a:r>
            <a:endParaRPr lang="en-US" baseline="30000" dirty="0"/>
          </a:p>
        </p:txBody>
      </p:sp>
      <p:sp>
        <p:nvSpPr>
          <p:cNvPr id="3" name="Content Placeholder 2"/>
          <p:cNvSpPr>
            <a:spLocks noGrp="1"/>
          </p:cNvSpPr>
          <p:nvPr>
            <p:ph idx="1"/>
          </p:nvPr>
        </p:nvSpPr>
        <p:spPr>
          <a:xfrm>
            <a:off x="545690" y="1825625"/>
            <a:ext cx="11194026" cy="4351338"/>
          </a:xfrm>
        </p:spPr>
        <p:txBody>
          <a:bodyPr/>
          <a:lstStyle/>
          <a:p>
            <a:r>
              <a:rPr lang="en-US" b="1" dirty="0" smtClean="0"/>
              <a:t>Euthyroid </a:t>
            </a:r>
            <a:r>
              <a:rPr lang="en-US" b="1" dirty="0"/>
              <a:t>pregnant women </a:t>
            </a:r>
            <a:r>
              <a:rPr lang="en-US" dirty="0"/>
              <a:t>who are </a:t>
            </a:r>
            <a:r>
              <a:rPr lang="en-US" b="1" dirty="0" smtClean="0"/>
              <a:t>TPOAb or </a:t>
            </a:r>
            <a:r>
              <a:rPr lang="en-US" b="1" dirty="0" err="1" smtClean="0"/>
              <a:t>TgAb</a:t>
            </a:r>
            <a:r>
              <a:rPr lang="en-US" b="1" dirty="0" smtClean="0"/>
              <a:t> </a:t>
            </a:r>
            <a:r>
              <a:rPr lang="en-US" b="1" dirty="0"/>
              <a:t>positive </a:t>
            </a:r>
            <a:r>
              <a:rPr lang="en-US" dirty="0"/>
              <a:t>should have measurement of serum </a:t>
            </a:r>
            <a:r>
              <a:rPr lang="en-US" b="1" dirty="0"/>
              <a:t>TSH </a:t>
            </a:r>
            <a:r>
              <a:rPr lang="en-US" dirty="0" smtClean="0"/>
              <a:t>concentration </a:t>
            </a:r>
            <a:r>
              <a:rPr lang="en-US" dirty="0"/>
              <a:t>performed </a:t>
            </a:r>
            <a:r>
              <a:rPr lang="en-US" b="1" dirty="0"/>
              <a:t>at</a:t>
            </a:r>
            <a:r>
              <a:rPr lang="en-US" dirty="0"/>
              <a:t> </a:t>
            </a:r>
            <a:r>
              <a:rPr lang="en-US" b="1" dirty="0"/>
              <a:t>time of pregnancy </a:t>
            </a:r>
            <a:r>
              <a:rPr lang="en-US" dirty="0"/>
              <a:t>confirmation and </a:t>
            </a:r>
            <a:r>
              <a:rPr lang="en-US" b="1" dirty="0"/>
              <a:t>every 4 weeks </a:t>
            </a:r>
            <a:r>
              <a:rPr lang="en-US" dirty="0"/>
              <a:t>through </a:t>
            </a:r>
            <a:r>
              <a:rPr lang="en-US" b="1" dirty="0" err="1"/>
              <a:t>midpregnancy</a:t>
            </a:r>
            <a:r>
              <a:rPr lang="en-US" dirty="0"/>
              <a:t>. </a:t>
            </a:r>
            <a:endParaRPr lang="en-US" dirty="0" smtClean="0"/>
          </a:p>
          <a:p>
            <a:endParaRPr lang="en-US" dirty="0" smtClean="0"/>
          </a:p>
          <a:p>
            <a:endParaRPr lang="en-US" dirty="0"/>
          </a:p>
          <a:p>
            <a:endParaRPr lang="en-US" dirty="0" smtClean="0"/>
          </a:p>
          <a:p>
            <a:endParaRPr lang="en-US" dirty="0"/>
          </a:p>
          <a:p>
            <a:endParaRPr lang="en-US" dirty="0"/>
          </a:p>
          <a:p>
            <a:r>
              <a:rPr lang="en-US" dirty="0" smtClean="0"/>
              <a:t>Strong </a:t>
            </a:r>
            <a:r>
              <a:rPr lang="en-US" dirty="0"/>
              <a:t>recommendation, high-quality evidence.</a:t>
            </a:r>
          </a:p>
        </p:txBody>
      </p:sp>
    </p:spTree>
    <p:extLst>
      <p:ext uri="{BB962C8B-B14F-4D97-AF65-F5344CB8AC3E}">
        <p14:creationId xmlns:p14="http://schemas.microsoft.com/office/powerpoint/2010/main" val="38105357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5690" y="105031"/>
            <a:ext cx="10972800" cy="1325563"/>
          </a:xfrm>
        </p:spPr>
        <p:txBody>
          <a:bodyPr/>
          <a:lstStyle/>
          <a:p>
            <a:r>
              <a:rPr lang="en-US" b="1" dirty="0"/>
              <a:t>Thyroid </a:t>
            </a:r>
            <a:r>
              <a:rPr lang="en-US" b="1" dirty="0" smtClean="0"/>
              <a:t>physiology</a:t>
            </a:r>
            <a:r>
              <a:rPr lang="fa-IR" b="1" dirty="0" smtClean="0"/>
              <a:t> </a:t>
            </a:r>
            <a:r>
              <a:rPr lang="en-US" b="1" dirty="0" smtClean="0"/>
              <a:t>in normal pregnancy</a:t>
            </a:r>
            <a:endParaRPr lang="en-US" dirty="0"/>
          </a:p>
        </p:txBody>
      </p:sp>
      <p:sp>
        <p:nvSpPr>
          <p:cNvPr id="3" name="Content Placeholder 2"/>
          <p:cNvSpPr>
            <a:spLocks noGrp="1"/>
          </p:cNvSpPr>
          <p:nvPr>
            <p:ph idx="1"/>
          </p:nvPr>
        </p:nvSpPr>
        <p:spPr>
          <a:xfrm>
            <a:off x="545689" y="1430594"/>
            <a:ext cx="11090787" cy="5161935"/>
          </a:xfrm>
        </p:spPr>
        <p:txBody>
          <a:bodyPr>
            <a:normAutofit lnSpcReduction="10000"/>
          </a:bodyPr>
          <a:lstStyle/>
          <a:p>
            <a:r>
              <a:rPr lang="en-US" dirty="0" smtClean="0"/>
              <a:t>Increase </a:t>
            </a:r>
            <a:r>
              <a:rPr lang="en-US" dirty="0"/>
              <a:t>in renal iodine </a:t>
            </a:r>
            <a:r>
              <a:rPr lang="en-US" dirty="0" smtClean="0"/>
              <a:t>excretion</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An </a:t>
            </a:r>
            <a:r>
              <a:rPr lang="en-US" dirty="0">
                <a:latin typeface="Times New Roman" panose="02020603050405020304" pitchFamily="18" charset="0"/>
                <a:cs typeface="Times New Roman" panose="02020603050405020304" pitchFamily="18" charset="0"/>
              </a:rPr>
              <a:t>increase in serum thyroxine-binding globulin (TBG</a:t>
            </a:r>
            <a:r>
              <a:rPr lang="en-US" dirty="0" smtClean="0">
                <a:latin typeface="Times New Roman" panose="02020603050405020304" pitchFamily="18" charset="0"/>
                <a:cs typeface="Times New Roman" panose="02020603050405020304" pitchFamily="18" charset="0"/>
              </a:rPr>
              <a:t>)</a:t>
            </a:r>
            <a:endParaRPr lang="fa-IR" dirty="0" smtClean="0">
              <a:latin typeface="Times New Roman" panose="02020603050405020304" pitchFamily="18" charset="0"/>
              <a:cs typeface="Times New Roman" panose="02020603050405020304" pitchFamily="18" charset="0"/>
            </a:endParaRPr>
          </a:p>
          <a:p>
            <a:r>
              <a:rPr lang="en-US" dirty="0" smtClean="0"/>
              <a:t>Increase </a:t>
            </a:r>
            <a:r>
              <a:rPr lang="en-US" dirty="0"/>
              <a:t>in thyroid hormone </a:t>
            </a:r>
            <a:r>
              <a:rPr lang="en-US" dirty="0" smtClean="0"/>
              <a:t>production</a:t>
            </a:r>
            <a:endParaRPr lang="en-US" dirty="0" smtClean="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Stimulation of the thyrotropin (thyroid-stimulating hormone [TSH]) </a:t>
            </a:r>
            <a:r>
              <a:rPr lang="en-US" dirty="0" smtClean="0">
                <a:latin typeface="Times New Roman" panose="02020603050405020304" pitchFamily="18" charset="0"/>
                <a:cs typeface="Times New Roman" panose="02020603050405020304" pitchFamily="18" charset="0"/>
              </a:rPr>
              <a:t>receptor </a:t>
            </a:r>
            <a:r>
              <a:rPr lang="en-US" dirty="0">
                <a:latin typeface="Times New Roman" panose="02020603050405020304" pitchFamily="18" charset="0"/>
                <a:cs typeface="Times New Roman" panose="02020603050405020304" pitchFamily="18" charset="0"/>
              </a:rPr>
              <a:t>by human chorionic gonadotropin (</a:t>
            </a:r>
            <a:r>
              <a:rPr lang="en-US" dirty="0" err="1">
                <a:latin typeface="Times New Roman" panose="02020603050405020304" pitchFamily="18" charset="0"/>
                <a:cs typeface="Times New Roman" panose="02020603050405020304" pitchFamily="18" charset="0"/>
              </a:rPr>
              <a:t>hCG</a:t>
            </a:r>
            <a:r>
              <a:rPr lang="en-US" dirty="0" smtClean="0">
                <a:latin typeface="Times New Roman" panose="02020603050405020304" pitchFamily="18" charset="0"/>
                <a:cs typeface="Times New Roman" panose="02020603050405020304" pitchFamily="18" charset="0"/>
              </a:rPr>
              <a:t>)</a:t>
            </a:r>
            <a:endParaRPr lang="fa-IR" dirty="0" smtClean="0">
              <a:latin typeface="Times New Roman" panose="02020603050405020304" pitchFamily="18" charset="0"/>
              <a:cs typeface="Times New Roman" panose="02020603050405020304" pitchFamily="18" charset="0"/>
            </a:endParaRPr>
          </a:p>
          <a:p>
            <a:r>
              <a:rPr lang="en-US" dirty="0" smtClean="0"/>
              <a:t>Increased </a:t>
            </a:r>
            <a:r>
              <a:rPr lang="en-US" dirty="0"/>
              <a:t>thyroid hormone metabolism by the placental type III deiodinase</a:t>
            </a:r>
            <a:endParaRPr lang="en-US" dirty="0" smtClean="0">
              <a:latin typeface="Times New Roman" panose="02020603050405020304" pitchFamily="18" charset="0"/>
              <a:cs typeface="Times New Roman" panose="02020603050405020304" pitchFamily="18" charset="0"/>
            </a:endParaRPr>
          </a:p>
          <a:p>
            <a:endParaRPr lang="en-US" dirty="0"/>
          </a:p>
          <a:p>
            <a:endParaRPr lang="fa-IR" dirty="0" smtClean="0">
              <a:latin typeface="Times New Roman" panose="02020603050405020304" pitchFamily="18" charset="0"/>
              <a:cs typeface="Times New Roman" panose="02020603050405020304" pitchFamily="18" charset="0"/>
            </a:endParaRPr>
          </a:p>
          <a:p>
            <a:endParaRPr lang="fa-IR" dirty="0"/>
          </a:p>
          <a:p>
            <a:endParaRPr lang="en-US" dirty="0" smtClean="0">
              <a:latin typeface="Times New Roman" panose="02020603050405020304" pitchFamily="18" charset="0"/>
              <a:cs typeface="Times New Roman" panose="02020603050405020304" pitchFamily="18" charset="0"/>
            </a:endParaRPr>
          </a:p>
          <a:p>
            <a:r>
              <a:rPr lang="en-US" sz="1200" dirty="0">
                <a:solidFill>
                  <a:srgbClr val="00B050"/>
                </a:solidFill>
              </a:rPr>
              <a:t>2017 Guidelines of the American Thyroid Association for the Diagnosis and Management of Thyroid Disease During Pregnancy and the Postpartum</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3913" y="4203290"/>
            <a:ext cx="2619375" cy="1743075"/>
          </a:xfrm>
          <a:prstGeom prst="rect">
            <a:avLst/>
          </a:prstGeom>
        </p:spPr>
      </p:pic>
    </p:spTree>
    <p:extLst>
      <p:ext uri="{BB962C8B-B14F-4D97-AF65-F5344CB8AC3E}">
        <p14:creationId xmlns:p14="http://schemas.microsoft.com/office/powerpoint/2010/main" val="9014821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Selenium supplementation</a:t>
            </a:r>
          </a:p>
        </p:txBody>
      </p:sp>
      <p:sp>
        <p:nvSpPr>
          <p:cNvPr id="3" name="Content Placeholder 2"/>
          <p:cNvSpPr>
            <a:spLocks noGrp="1"/>
          </p:cNvSpPr>
          <p:nvPr>
            <p:ph idx="1"/>
          </p:nvPr>
        </p:nvSpPr>
        <p:spPr/>
        <p:txBody>
          <a:bodyPr/>
          <a:lstStyle/>
          <a:p>
            <a:r>
              <a:rPr lang="en-US" dirty="0" smtClean="0"/>
              <a:t>Selenium </a:t>
            </a:r>
            <a:r>
              <a:rPr lang="en-US" dirty="0"/>
              <a:t>supplementation is </a:t>
            </a:r>
            <a:r>
              <a:rPr lang="en-US" b="1" dirty="0"/>
              <a:t>not recommended </a:t>
            </a:r>
            <a:r>
              <a:rPr lang="en-US" dirty="0"/>
              <a:t>for the treatment of TPOAb-positive women during pregnancy. </a:t>
            </a:r>
            <a:endParaRPr lang="en-US" dirty="0" smtClean="0"/>
          </a:p>
          <a:p>
            <a:endParaRPr lang="en-US" dirty="0" smtClean="0"/>
          </a:p>
          <a:p>
            <a:endParaRPr lang="en-US" dirty="0"/>
          </a:p>
          <a:p>
            <a:endParaRPr lang="en-US" dirty="0" smtClean="0"/>
          </a:p>
          <a:p>
            <a:endParaRPr lang="en-US" dirty="0"/>
          </a:p>
          <a:p>
            <a:r>
              <a:rPr lang="en-US" dirty="0" smtClean="0"/>
              <a:t>Weak </a:t>
            </a:r>
            <a:r>
              <a:rPr lang="en-US" dirty="0"/>
              <a:t>recommendation, moderate-quality evidence.</a:t>
            </a:r>
          </a:p>
        </p:txBody>
      </p:sp>
    </p:spTree>
    <p:extLst>
      <p:ext uri="{BB962C8B-B14F-4D97-AF65-F5344CB8AC3E}">
        <p14:creationId xmlns:p14="http://schemas.microsoft.com/office/powerpoint/2010/main" val="4281652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a:t>
            </a:r>
            <a:r>
              <a:rPr lang="en-US" dirty="0"/>
              <a:t>overt thyroid dysfunction associated with infertility in women?</a:t>
            </a:r>
          </a:p>
        </p:txBody>
      </p:sp>
      <p:sp>
        <p:nvSpPr>
          <p:cNvPr id="3" name="Content Placeholder 2"/>
          <p:cNvSpPr>
            <a:spLocks noGrp="1"/>
          </p:cNvSpPr>
          <p:nvPr>
            <p:ph idx="1"/>
          </p:nvPr>
        </p:nvSpPr>
        <p:spPr/>
        <p:txBody>
          <a:bodyPr/>
          <a:lstStyle/>
          <a:p>
            <a:r>
              <a:rPr lang="en-US" b="1" dirty="0"/>
              <a:t>Irregular menses </a:t>
            </a:r>
            <a:r>
              <a:rPr lang="en-US" dirty="0"/>
              <a:t>may occur in women with </a:t>
            </a:r>
            <a:r>
              <a:rPr lang="en-US" b="1" dirty="0"/>
              <a:t>overt </a:t>
            </a:r>
            <a:r>
              <a:rPr lang="en-US" b="1" dirty="0" err="1"/>
              <a:t>hyperthyroidism</a:t>
            </a:r>
            <a:r>
              <a:rPr lang="en-US" dirty="0"/>
              <a:t>. </a:t>
            </a:r>
            <a:r>
              <a:rPr lang="en-US" dirty="0" err="1"/>
              <a:t>Krassas</a:t>
            </a:r>
            <a:r>
              <a:rPr lang="en-US" dirty="0"/>
              <a:t> and colleagues </a:t>
            </a:r>
            <a:r>
              <a:rPr lang="en-US" dirty="0" smtClean="0"/>
              <a:t> </a:t>
            </a:r>
            <a:r>
              <a:rPr lang="en-US" dirty="0"/>
              <a:t>reported that menstrual irregularities were present in </a:t>
            </a:r>
            <a:r>
              <a:rPr lang="en-US" b="1" dirty="0"/>
              <a:t>22% </a:t>
            </a:r>
            <a:r>
              <a:rPr lang="en-US" dirty="0"/>
              <a:t>of hyperthyroid patients as compared to 8% in age- and weight-matched </a:t>
            </a:r>
            <a:r>
              <a:rPr lang="en-US" dirty="0" err="1"/>
              <a:t>euthyroid</a:t>
            </a:r>
            <a:r>
              <a:rPr lang="en-US" dirty="0"/>
              <a:t> controls. However, in a cross-sectional study, the prevalence of hyperthyroidism (both subclinical and overt) was similar in infertile women compared to fertile </a:t>
            </a:r>
            <a:r>
              <a:rPr lang="en-US" dirty="0" smtClean="0"/>
              <a:t>controls.</a:t>
            </a:r>
            <a:endParaRPr lang="en-US" dirty="0"/>
          </a:p>
        </p:txBody>
      </p:sp>
    </p:spTree>
    <p:extLst>
      <p:ext uri="{BB962C8B-B14F-4D97-AF65-F5344CB8AC3E}">
        <p14:creationId xmlns:p14="http://schemas.microsoft.com/office/powerpoint/2010/main" val="30820465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Does </a:t>
            </a:r>
            <a:r>
              <a:rPr lang="en-US" dirty="0"/>
              <a:t>treatment of </a:t>
            </a:r>
            <a:r>
              <a:rPr lang="en-US" dirty="0" err="1"/>
              <a:t>subclinically</a:t>
            </a:r>
            <a:r>
              <a:rPr lang="en-US" dirty="0"/>
              <a:t> hypothyroid women improve ART outcomes?</a:t>
            </a:r>
          </a:p>
        </p:txBody>
      </p:sp>
      <p:sp>
        <p:nvSpPr>
          <p:cNvPr id="3" name="Content Placeholder 2"/>
          <p:cNvSpPr>
            <a:spLocks noGrp="1"/>
          </p:cNvSpPr>
          <p:nvPr>
            <p:ph idx="1"/>
          </p:nvPr>
        </p:nvSpPr>
        <p:spPr/>
        <p:txBody>
          <a:bodyPr/>
          <a:lstStyle/>
          <a:p>
            <a:r>
              <a:rPr lang="en-US" dirty="0" err="1" smtClean="0"/>
              <a:t>Subclinically</a:t>
            </a:r>
            <a:r>
              <a:rPr lang="en-US" dirty="0" smtClean="0"/>
              <a:t> </a:t>
            </a:r>
            <a:r>
              <a:rPr lang="en-US" dirty="0"/>
              <a:t>hypothyroid women undergoing IVF or intracytoplasmic sperm injection (ICSI) should be treated with LT4. The goal of treatment is to achieve a TSH concentration </a:t>
            </a:r>
            <a:r>
              <a:rPr lang="en-US" dirty="0" smtClean="0"/>
              <a:t>&lt; </a:t>
            </a:r>
            <a:r>
              <a:rPr lang="en-US" dirty="0"/>
              <a:t>2.5 </a:t>
            </a:r>
            <a:r>
              <a:rPr lang="en-US" dirty="0" err="1" smtClean="0"/>
              <a:t>mU</a:t>
            </a:r>
            <a:r>
              <a:rPr lang="en-US" dirty="0" smtClean="0"/>
              <a:t>/L.</a:t>
            </a:r>
            <a:endParaRPr lang="en-US" dirty="0"/>
          </a:p>
        </p:txBody>
      </p:sp>
    </p:spTree>
    <p:extLst>
      <p:ext uri="{BB962C8B-B14F-4D97-AF65-F5344CB8AC3E}">
        <p14:creationId xmlns:p14="http://schemas.microsoft.com/office/powerpoint/2010/main" val="2590955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Glucocorticoid therapy</a:t>
            </a:r>
          </a:p>
        </p:txBody>
      </p:sp>
      <p:sp>
        <p:nvSpPr>
          <p:cNvPr id="3" name="Content Placeholder 2"/>
          <p:cNvSpPr>
            <a:spLocks noGrp="1"/>
          </p:cNvSpPr>
          <p:nvPr>
            <p:ph idx="1"/>
          </p:nvPr>
        </p:nvSpPr>
        <p:spPr/>
        <p:txBody>
          <a:bodyPr/>
          <a:lstStyle/>
          <a:p>
            <a:r>
              <a:rPr lang="en-US" dirty="0" smtClean="0"/>
              <a:t> Glucocorticoid </a:t>
            </a:r>
            <a:r>
              <a:rPr lang="en-US" dirty="0"/>
              <a:t>therapy is </a:t>
            </a:r>
            <a:r>
              <a:rPr lang="en-US" b="1" dirty="0"/>
              <a:t>not recommended </a:t>
            </a:r>
            <a:r>
              <a:rPr lang="en-US" dirty="0"/>
              <a:t>for thyroid autoantibody–positive </a:t>
            </a:r>
            <a:r>
              <a:rPr lang="en-US" dirty="0" err="1"/>
              <a:t>euthyroid</a:t>
            </a:r>
            <a:r>
              <a:rPr lang="en-US" dirty="0"/>
              <a:t> women undergoing ART. </a:t>
            </a:r>
            <a:endParaRPr lang="en-US" dirty="0" smtClean="0"/>
          </a:p>
          <a:p>
            <a:endParaRPr lang="en-US" dirty="0"/>
          </a:p>
          <a:p>
            <a:endParaRPr lang="en-US" dirty="0" smtClean="0"/>
          </a:p>
          <a:p>
            <a:r>
              <a:rPr lang="en-US" dirty="0" smtClean="0"/>
              <a:t>Weak </a:t>
            </a:r>
            <a:r>
              <a:rPr lang="en-US" dirty="0"/>
              <a:t>recommendation, moderate-quality evidence.</a:t>
            </a:r>
          </a:p>
        </p:txBody>
      </p:sp>
    </p:spTree>
    <p:extLst>
      <p:ext uri="{BB962C8B-B14F-4D97-AF65-F5344CB8AC3E}">
        <p14:creationId xmlns:p14="http://schemas.microsoft.com/office/powerpoint/2010/main" val="14736314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Ovarian </a:t>
            </a:r>
            <a:r>
              <a:rPr lang="en-US" dirty="0"/>
              <a:t>hyperstimulation</a:t>
            </a:r>
          </a:p>
        </p:txBody>
      </p:sp>
      <p:sp>
        <p:nvSpPr>
          <p:cNvPr id="3" name="Content Placeholder 2"/>
          <p:cNvSpPr>
            <a:spLocks noGrp="1"/>
          </p:cNvSpPr>
          <p:nvPr>
            <p:ph idx="1"/>
          </p:nvPr>
        </p:nvSpPr>
        <p:spPr/>
        <p:txBody>
          <a:bodyPr/>
          <a:lstStyle/>
          <a:p>
            <a:r>
              <a:rPr lang="en-US" dirty="0" smtClean="0"/>
              <a:t>When </a:t>
            </a:r>
            <a:r>
              <a:rPr lang="en-US" dirty="0"/>
              <a:t>possible, </a:t>
            </a:r>
            <a:r>
              <a:rPr lang="en-US" b="1" dirty="0"/>
              <a:t>thyroid function testing </a:t>
            </a:r>
            <a:r>
              <a:rPr lang="en-US" dirty="0"/>
              <a:t>should be performed either </a:t>
            </a:r>
            <a:r>
              <a:rPr lang="en-US" b="1" dirty="0"/>
              <a:t>before </a:t>
            </a:r>
            <a:r>
              <a:rPr lang="en-US" dirty="0"/>
              <a:t>or </a:t>
            </a:r>
            <a:r>
              <a:rPr lang="en-US" b="1" dirty="0"/>
              <a:t>1–2 weeks after </a:t>
            </a:r>
            <a:r>
              <a:rPr lang="en-US" dirty="0"/>
              <a:t>controlled ovarian hyperstimulation because results obtained during the course of controlled ovarian stimulation may be difficult to interpret. </a:t>
            </a:r>
            <a:endParaRPr lang="en-US" dirty="0" smtClean="0"/>
          </a:p>
          <a:p>
            <a:endParaRPr lang="en-US" dirty="0"/>
          </a:p>
          <a:p>
            <a:endParaRPr lang="en-US" dirty="0" smtClean="0"/>
          </a:p>
          <a:p>
            <a:r>
              <a:rPr lang="en-US" dirty="0" smtClean="0"/>
              <a:t>Weak </a:t>
            </a:r>
            <a:r>
              <a:rPr lang="en-US" dirty="0"/>
              <a:t>recommendation, moderate-quality evidence.</a:t>
            </a:r>
          </a:p>
        </p:txBody>
      </p:sp>
    </p:spTree>
    <p:extLst>
      <p:ext uri="{BB962C8B-B14F-4D97-AF65-F5344CB8AC3E}">
        <p14:creationId xmlns:p14="http://schemas.microsoft.com/office/powerpoint/2010/main" val="7225905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Pregnancy &amp; </a:t>
            </a:r>
            <a:r>
              <a:rPr lang="en-US" dirty="0"/>
              <a:t>hyperstimulation</a:t>
            </a:r>
          </a:p>
        </p:txBody>
      </p:sp>
      <p:sp>
        <p:nvSpPr>
          <p:cNvPr id="3" name="Content Placeholder 2"/>
          <p:cNvSpPr>
            <a:spLocks noGrp="1"/>
          </p:cNvSpPr>
          <p:nvPr>
            <p:ph idx="1"/>
          </p:nvPr>
        </p:nvSpPr>
        <p:spPr/>
        <p:txBody>
          <a:bodyPr/>
          <a:lstStyle/>
          <a:p>
            <a:r>
              <a:rPr lang="en-US" dirty="0" smtClean="0"/>
              <a:t>In </a:t>
            </a:r>
            <a:r>
              <a:rPr lang="en-US" dirty="0"/>
              <a:t>women who achieve </a:t>
            </a:r>
            <a:r>
              <a:rPr lang="en-US" b="1" dirty="0"/>
              <a:t>pregnancy</a:t>
            </a:r>
            <a:r>
              <a:rPr lang="en-US" dirty="0"/>
              <a:t> following controlled ovarian </a:t>
            </a:r>
            <a:r>
              <a:rPr lang="en-US" b="1" dirty="0"/>
              <a:t>hyperstimulation</a:t>
            </a:r>
            <a:r>
              <a:rPr lang="en-US" dirty="0"/>
              <a:t>, </a:t>
            </a:r>
            <a:r>
              <a:rPr lang="en-US" b="1" dirty="0"/>
              <a:t>TSH elevations </a:t>
            </a:r>
            <a:r>
              <a:rPr lang="en-US" b="1" i="1" dirty="0"/>
              <a:t>should be </a:t>
            </a:r>
            <a:r>
              <a:rPr lang="en-US" b="1" i="1" dirty="0" smtClean="0"/>
              <a:t>treated</a:t>
            </a:r>
            <a:r>
              <a:rPr lang="en-US" dirty="0" smtClean="0"/>
              <a:t>. </a:t>
            </a:r>
          </a:p>
          <a:p>
            <a:r>
              <a:rPr lang="en-US" dirty="0" smtClean="0"/>
              <a:t>In </a:t>
            </a:r>
            <a:r>
              <a:rPr lang="en-US" b="1" dirty="0" err="1">
                <a:solidFill>
                  <a:srgbClr val="7030A0"/>
                </a:solidFill>
              </a:rPr>
              <a:t>nonpregnant</a:t>
            </a:r>
            <a:r>
              <a:rPr lang="en-US" dirty="0"/>
              <a:t> women with </a:t>
            </a:r>
            <a:r>
              <a:rPr lang="en-US" b="1" dirty="0">
                <a:solidFill>
                  <a:srgbClr val="7030A0"/>
                </a:solidFill>
              </a:rPr>
              <a:t>mild TSH elevations </a:t>
            </a:r>
            <a:r>
              <a:rPr lang="en-US" dirty="0"/>
              <a:t>following controlled ovarian stimulation, serum TSH measurements should be repeated in </a:t>
            </a:r>
            <a:r>
              <a:rPr lang="en-US" b="1" dirty="0">
                <a:solidFill>
                  <a:srgbClr val="7030A0"/>
                </a:solidFill>
              </a:rPr>
              <a:t>2–4 weeks </a:t>
            </a:r>
            <a:r>
              <a:rPr lang="en-US" dirty="0"/>
              <a:t>because levels may normalize. </a:t>
            </a:r>
            <a:endParaRPr lang="en-US" dirty="0" smtClean="0"/>
          </a:p>
          <a:p>
            <a:endParaRPr lang="en-US" dirty="0"/>
          </a:p>
          <a:p>
            <a:endParaRPr lang="en-US" dirty="0" smtClean="0"/>
          </a:p>
          <a:p>
            <a:endParaRPr lang="en-US" dirty="0" smtClean="0"/>
          </a:p>
          <a:p>
            <a:r>
              <a:rPr lang="en-US" dirty="0" smtClean="0"/>
              <a:t>Weak </a:t>
            </a:r>
            <a:r>
              <a:rPr lang="en-US" dirty="0"/>
              <a:t>recommendation, moderate-quality evidence.</a:t>
            </a:r>
          </a:p>
        </p:txBody>
      </p:sp>
    </p:spTree>
    <p:extLst>
      <p:ext uri="{BB962C8B-B14F-4D97-AF65-F5344CB8AC3E}">
        <p14:creationId xmlns:p14="http://schemas.microsoft.com/office/powerpoint/2010/main" val="41334414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Maternal hypothyroidism definition </a:t>
            </a:r>
            <a:endParaRPr lang="en-US" dirty="0"/>
          </a:p>
        </p:txBody>
      </p:sp>
      <p:sp>
        <p:nvSpPr>
          <p:cNvPr id="3" name="Content Placeholder 2"/>
          <p:cNvSpPr>
            <a:spLocks noGrp="1"/>
          </p:cNvSpPr>
          <p:nvPr>
            <p:ph idx="1"/>
          </p:nvPr>
        </p:nvSpPr>
        <p:spPr/>
        <p:txBody>
          <a:bodyPr/>
          <a:lstStyle/>
          <a:p>
            <a:r>
              <a:rPr lang="en-US" dirty="0" smtClean="0"/>
              <a:t>In </a:t>
            </a:r>
            <a:r>
              <a:rPr lang="en-US" dirty="0"/>
              <a:t>the setting of pregnancy, maternal hypothyroidism is defined as a </a:t>
            </a:r>
            <a:r>
              <a:rPr lang="en-US" b="1" dirty="0"/>
              <a:t>TSH </a:t>
            </a:r>
            <a:r>
              <a:rPr lang="en-US" dirty="0"/>
              <a:t>concentration </a:t>
            </a:r>
            <a:r>
              <a:rPr lang="en-US" b="1" dirty="0"/>
              <a:t>elevated beyond the upper limit </a:t>
            </a:r>
            <a:r>
              <a:rPr lang="en-US" dirty="0"/>
              <a:t>of the pregnancy-specific reference range. </a:t>
            </a:r>
            <a:endParaRPr lang="en-US" dirty="0" smtClean="0"/>
          </a:p>
          <a:p>
            <a:endParaRPr lang="en-US" dirty="0"/>
          </a:p>
          <a:p>
            <a:endParaRPr lang="en-US" dirty="0" smtClean="0"/>
          </a:p>
          <a:p>
            <a:r>
              <a:rPr lang="en-US" dirty="0" smtClean="0"/>
              <a:t>Strong </a:t>
            </a:r>
            <a:r>
              <a:rPr lang="en-US" dirty="0"/>
              <a:t>recommendation, high-quality evidence.</a:t>
            </a:r>
          </a:p>
        </p:txBody>
      </p:sp>
    </p:spTree>
    <p:extLst>
      <p:ext uri="{BB962C8B-B14F-4D97-AF65-F5344CB8AC3E}">
        <p14:creationId xmlns:p14="http://schemas.microsoft.com/office/powerpoint/2010/main" val="32888748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a:t>
            </a:r>
            <a:r>
              <a:rPr lang="en-US" dirty="0"/>
              <a:t>pregnancy-specific TSH reference range should be defined as follows:</a:t>
            </a:r>
          </a:p>
        </p:txBody>
      </p:sp>
      <p:sp>
        <p:nvSpPr>
          <p:cNvPr id="3" name="Content Placeholder 2"/>
          <p:cNvSpPr>
            <a:spLocks noGrp="1"/>
          </p:cNvSpPr>
          <p:nvPr>
            <p:ph idx="1"/>
          </p:nvPr>
        </p:nvSpPr>
        <p:spPr/>
        <p:txBody>
          <a:bodyPr/>
          <a:lstStyle/>
          <a:p>
            <a:r>
              <a:rPr lang="en-US" dirty="0"/>
              <a:t>If internal or transferable pregnancy-specific TSH </a:t>
            </a:r>
            <a:r>
              <a:rPr lang="en-US" b="1" dirty="0"/>
              <a:t>reference ranges </a:t>
            </a:r>
            <a:r>
              <a:rPr lang="en-US" dirty="0"/>
              <a:t>are </a:t>
            </a:r>
            <a:r>
              <a:rPr lang="en-US" b="1" dirty="0"/>
              <a:t>not available</a:t>
            </a:r>
            <a:r>
              <a:rPr lang="en-US" dirty="0"/>
              <a:t>, an upper reference limit of *</a:t>
            </a:r>
            <a:r>
              <a:rPr lang="en-US" b="1" dirty="0"/>
              <a:t>4.0 </a:t>
            </a:r>
            <a:r>
              <a:rPr lang="en-US" b="1" dirty="0" err="1"/>
              <a:t>mU</a:t>
            </a:r>
            <a:r>
              <a:rPr lang="en-US" b="1" dirty="0"/>
              <a:t>/L </a:t>
            </a:r>
            <a:r>
              <a:rPr lang="en-US" dirty="0"/>
              <a:t>may be used. For most assays, this limit represents a reduction in the </a:t>
            </a:r>
            <a:r>
              <a:rPr lang="en-US" dirty="0" err="1"/>
              <a:t>nonpregnant</a:t>
            </a:r>
            <a:r>
              <a:rPr lang="en-US" dirty="0"/>
              <a:t> TSH upper reference limit of *0.5 </a:t>
            </a:r>
            <a:r>
              <a:rPr lang="en-US" dirty="0" err="1"/>
              <a:t>mU</a:t>
            </a:r>
            <a:r>
              <a:rPr lang="en-US" dirty="0"/>
              <a:t>/L. </a:t>
            </a:r>
            <a:endParaRPr lang="en-US" dirty="0" smtClean="0"/>
          </a:p>
          <a:p>
            <a:endParaRPr lang="en-US" dirty="0"/>
          </a:p>
          <a:p>
            <a:endParaRPr lang="en-US" dirty="0" smtClean="0"/>
          </a:p>
          <a:p>
            <a:endParaRPr lang="en-US" dirty="0"/>
          </a:p>
          <a:p>
            <a:endParaRPr lang="en-US" dirty="0" smtClean="0"/>
          </a:p>
          <a:p>
            <a:r>
              <a:rPr lang="en-US" dirty="0" smtClean="0"/>
              <a:t>Strong </a:t>
            </a:r>
            <a:r>
              <a:rPr lang="en-US" dirty="0"/>
              <a:t>recommendation, moderate-quality evidence.</a:t>
            </a:r>
          </a:p>
        </p:txBody>
      </p:sp>
    </p:spTree>
    <p:extLst>
      <p:ext uri="{BB962C8B-B14F-4D97-AF65-F5344CB8AC3E}">
        <p14:creationId xmlns:p14="http://schemas.microsoft.com/office/powerpoint/2010/main" val="9928980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smtClean="0"/>
              <a:t>Treatment </a:t>
            </a:r>
            <a:r>
              <a:rPr lang="en-US" dirty="0"/>
              <a:t>of </a:t>
            </a:r>
            <a:r>
              <a:rPr lang="en-US" b="1" dirty="0"/>
              <a:t>overt hypothyroidism </a:t>
            </a:r>
            <a:r>
              <a:rPr lang="en-US" dirty="0"/>
              <a:t>is recommended during pregnancy. </a:t>
            </a:r>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Strong </a:t>
            </a:r>
            <a:r>
              <a:rPr lang="en-US" dirty="0"/>
              <a:t>recommendation, moderate-quality evidence.</a:t>
            </a:r>
          </a:p>
        </p:txBody>
      </p:sp>
    </p:spTree>
    <p:extLst>
      <p:ext uri="{BB962C8B-B14F-4D97-AF65-F5344CB8AC3E}">
        <p14:creationId xmlns:p14="http://schemas.microsoft.com/office/powerpoint/2010/main" val="4849890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smtClean="0"/>
              <a:t>Pregnant </a:t>
            </a:r>
            <a:r>
              <a:rPr lang="en-US" b="1" dirty="0"/>
              <a:t>women </a:t>
            </a:r>
            <a:r>
              <a:rPr lang="en-US" dirty="0"/>
              <a:t>with TSH concentrations &gt;2.5 </a:t>
            </a:r>
            <a:r>
              <a:rPr lang="en-US" dirty="0" err="1"/>
              <a:t>mU</a:t>
            </a:r>
            <a:r>
              <a:rPr lang="en-US" dirty="0"/>
              <a:t>/L should be evaluated for TPOAb status.</a:t>
            </a:r>
          </a:p>
        </p:txBody>
      </p:sp>
    </p:spTree>
    <p:extLst>
      <p:ext uri="{BB962C8B-B14F-4D97-AF65-F5344CB8AC3E}">
        <p14:creationId xmlns:p14="http://schemas.microsoft.com/office/powerpoint/2010/main" val="1218471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↑TBG</a:t>
            </a:r>
            <a:endParaRPr lang="en-US" dirty="0"/>
          </a:p>
        </p:txBody>
      </p:sp>
      <p:sp>
        <p:nvSpPr>
          <p:cNvPr id="3" name="Content Placeholder 2"/>
          <p:cNvSpPr>
            <a:spLocks noGrp="1"/>
          </p:cNvSpPr>
          <p:nvPr>
            <p:ph idx="1"/>
          </p:nvPr>
        </p:nvSpPr>
        <p:spPr/>
        <p:txBody>
          <a:bodyPr>
            <a:normAutofit fontScale="92500" lnSpcReduction="10000"/>
          </a:bodyPr>
          <a:lstStyle/>
          <a:p>
            <a:r>
              <a:rPr lang="en-US" dirty="0"/>
              <a:t>Following conception, circulating thyroxine binding globulin (TBG) and total T4 (TT4) concentrations increase by </a:t>
            </a:r>
            <a:r>
              <a:rPr lang="en-US" b="1" dirty="0"/>
              <a:t>week 7</a:t>
            </a:r>
            <a:r>
              <a:rPr lang="en-US" dirty="0"/>
              <a:t> of gestation and reach a peak by approximately </a:t>
            </a:r>
            <a:r>
              <a:rPr lang="en-US" b="1" dirty="0"/>
              <a:t>week 16 </a:t>
            </a:r>
            <a:r>
              <a:rPr lang="en-US" dirty="0"/>
              <a:t>of gestation </a:t>
            </a:r>
            <a:r>
              <a:rPr lang="en-US" dirty="0" smtClean="0"/>
              <a:t>.</a:t>
            </a:r>
          </a:p>
          <a:p>
            <a:endParaRPr lang="en-US" dirty="0"/>
          </a:p>
          <a:p>
            <a:r>
              <a:rPr lang="en-US" dirty="0"/>
              <a:t>These concentrations then remain high </a:t>
            </a:r>
            <a:r>
              <a:rPr lang="en-US" b="1" dirty="0"/>
              <a:t>until delivery</a:t>
            </a:r>
            <a:r>
              <a:rPr lang="en-US" dirty="0"/>
              <a:t>.</a:t>
            </a:r>
            <a:endParaRPr lang="en-US" dirty="0" smtClean="0"/>
          </a:p>
          <a:p>
            <a:endParaRPr lang="en-US" dirty="0"/>
          </a:p>
          <a:p>
            <a:endParaRPr lang="en-US" dirty="0" smtClean="0"/>
          </a:p>
          <a:p>
            <a:endParaRPr lang="en-US" dirty="0"/>
          </a:p>
          <a:p>
            <a:r>
              <a:rPr lang="en-US" dirty="0">
                <a:solidFill>
                  <a:srgbClr val="00B050"/>
                </a:solidFill>
              </a:rPr>
              <a:t>2017 Guidelines of the American Thyroid Association for the Diagnosis and Management of Thyroid Disease During Pregnancy and the Postpartum</a:t>
            </a:r>
          </a:p>
          <a:p>
            <a:endParaRPr lang="en-US" dirty="0"/>
          </a:p>
        </p:txBody>
      </p:sp>
    </p:spTree>
    <p:extLst>
      <p:ext uri="{BB962C8B-B14F-4D97-AF65-F5344CB8AC3E}">
        <p14:creationId xmlns:p14="http://schemas.microsoft.com/office/powerpoint/2010/main" val="1287740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Isolated </a:t>
            </a:r>
            <a:r>
              <a:rPr lang="en-US" dirty="0" err="1"/>
              <a:t>hypothyroxinemia</a:t>
            </a:r>
            <a:endParaRPr lang="en-US" dirty="0"/>
          </a:p>
        </p:txBody>
      </p:sp>
      <p:sp>
        <p:nvSpPr>
          <p:cNvPr id="3" name="Content Placeholder 2"/>
          <p:cNvSpPr>
            <a:spLocks noGrp="1"/>
          </p:cNvSpPr>
          <p:nvPr>
            <p:ph idx="1"/>
          </p:nvPr>
        </p:nvSpPr>
        <p:spPr/>
        <p:txBody>
          <a:bodyPr>
            <a:normAutofit lnSpcReduction="10000"/>
          </a:bodyPr>
          <a:lstStyle/>
          <a:p>
            <a:r>
              <a:rPr lang="en-US" dirty="0" smtClean="0"/>
              <a:t>Isolated </a:t>
            </a:r>
            <a:r>
              <a:rPr lang="en-US" dirty="0"/>
              <a:t>hypothyroxinemia should not be routinely treated in pregnancy. </a:t>
            </a:r>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r>
              <a:rPr lang="en-US" dirty="0" smtClean="0"/>
              <a:t>Weak </a:t>
            </a:r>
            <a:r>
              <a:rPr lang="en-US" dirty="0"/>
              <a:t>recommendation, low-quality evidence.</a:t>
            </a:r>
          </a:p>
        </p:txBody>
      </p:sp>
    </p:spTree>
    <p:extLst>
      <p:ext uri="{BB962C8B-B14F-4D97-AF65-F5344CB8AC3E}">
        <p14:creationId xmlns:p14="http://schemas.microsoft.com/office/powerpoint/2010/main" val="34541103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 in pregnant women</a:t>
            </a:r>
          </a:p>
        </p:txBody>
      </p:sp>
      <p:sp>
        <p:nvSpPr>
          <p:cNvPr id="3" name="Content Placeholder 2"/>
          <p:cNvSpPr>
            <a:spLocks noGrp="1"/>
          </p:cNvSpPr>
          <p:nvPr>
            <p:ph idx="1"/>
          </p:nvPr>
        </p:nvSpPr>
        <p:spPr/>
        <p:txBody>
          <a:bodyPr/>
          <a:lstStyle/>
          <a:p>
            <a:r>
              <a:rPr lang="en-US" dirty="0"/>
              <a:t>The </a:t>
            </a:r>
            <a:r>
              <a:rPr lang="en-US" b="1" dirty="0"/>
              <a:t>developing fetus </a:t>
            </a:r>
            <a:r>
              <a:rPr lang="en-US" dirty="0"/>
              <a:t>relies entirely on </a:t>
            </a:r>
            <a:r>
              <a:rPr lang="en-US" dirty="0">
                <a:solidFill>
                  <a:srgbClr val="FF0000"/>
                </a:solidFill>
              </a:rPr>
              <a:t>maternal thyroid hormones </a:t>
            </a:r>
            <a:r>
              <a:rPr lang="en-US" dirty="0"/>
              <a:t>during critical phases of </a:t>
            </a:r>
            <a:r>
              <a:rPr lang="en-US" b="1" dirty="0"/>
              <a:t>early brain development </a:t>
            </a:r>
            <a:r>
              <a:rPr lang="en-US" dirty="0"/>
              <a:t>(usually before </a:t>
            </a:r>
            <a:r>
              <a:rPr lang="en-US" dirty="0" smtClean="0"/>
              <a:t>gestation </a:t>
            </a:r>
            <a:r>
              <a:rPr lang="en-US" dirty="0"/>
              <a:t>weeks 16–20</a:t>
            </a:r>
            <a:r>
              <a:rPr lang="en-US" dirty="0" smtClean="0"/>
              <a:t>).</a:t>
            </a:r>
          </a:p>
          <a:p>
            <a:endParaRPr lang="en-US" dirty="0" smtClean="0"/>
          </a:p>
          <a:p>
            <a:endParaRPr lang="en-US" dirty="0"/>
          </a:p>
          <a:p>
            <a:endParaRPr lang="en-US" dirty="0" smtClean="0"/>
          </a:p>
          <a:p>
            <a:endParaRPr lang="en-US" dirty="0"/>
          </a:p>
          <a:p>
            <a:endParaRPr lang="en-US" dirty="0" smtClean="0"/>
          </a:p>
          <a:p>
            <a:r>
              <a:rPr lang="en-US" sz="1200" dirty="0">
                <a:solidFill>
                  <a:srgbClr val="00B050"/>
                </a:solidFill>
              </a:rPr>
              <a:t>Hypothyroidism</a:t>
            </a:r>
            <a:r>
              <a:rPr lang="en-US" sz="1200" dirty="0" smtClean="0">
                <a:solidFill>
                  <a:srgbClr val="00B050"/>
                </a:solidFill>
              </a:rPr>
              <a:t> </a:t>
            </a:r>
            <a:r>
              <a:rPr lang="en-US" sz="1200" dirty="0" err="1" smtClean="0">
                <a:solidFill>
                  <a:srgbClr val="00B050"/>
                </a:solidFill>
              </a:rPr>
              <a:t>Azizi</a:t>
            </a:r>
            <a:r>
              <a:rPr lang="en-US" sz="1200" dirty="0" smtClean="0">
                <a:solidFill>
                  <a:srgbClr val="00B050"/>
                </a:solidFill>
              </a:rPr>
              <a:t> DR</a:t>
            </a:r>
            <a:endParaRPr lang="en-US" sz="1200" dirty="0">
              <a:solidFill>
                <a:srgbClr val="00B050"/>
              </a:solidFill>
            </a:endParaRPr>
          </a:p>
        </p:txBody>
      </p:sp>
    </p:spTree>
    <p:extLst>
      <p:ext uri="{BB962C8B-B14F-4D97-AF65-F5344CB8AC3E}">
        <p14:creationId xmlns:p14="http://schemas.microsoft.com/office/powerpoint/2010/main" val="19403370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Untreated overt hypothyroidism in pregnancy </a:t>
            </a:r>
          </a:p>
        </p:txBody>
      </p:sp>
      <p:sp>
        <p:nvSpPr>
          <p:cNvPr id="3" name="Content Placeholder 2"/>
          <p:cNvSpPr>
            <a:spLocks noGrp="1"/>
          </p:cNvSpPr>
          <p:nvPr>
            <p:ph idx="1"/>
          </p:nvPr>
        </p:nvSpPr>
        <p:spPr/>
        <p:txBody>
          <a:bodyPr/>
          <a:lstStyle/>
          <a:p>
            <a:r>
              <a:rPr lang="en-US" dirty="0" smtClean="0"/>
              <a:t>Miscarriage</a:t>
            </a:r>
          </a:p>
          <a:p>
            <a:r>
              <a:rPr lang="en-US" dirty="0" smtClean="0"/>
              <a:t>Preterm delivery</a:t>
            </a:r>
          </a:p>
          <a:p>
            <a:r>
              <a:rPr lang="en-US" dirty="0" smtClean="0"/>
              <a:t>Gestational hypertension</a:t>
            </a:r>
          </a:p>
          <a:p>
            <a:r>
              <a:rPr lang="en-US" dirty="0" smtClean="0"/>
              <a:t>Pre-eclampsia</a:t>
            </a:r>
          </a:p>
          <a:p>
            <a:r>
              <a:rPr lang="en-US" dirty="0" smtClean="0"/>
              <a:t>Low birthweight</a:t>
            </a:r>
          </a:p>
          <a:p>
            <a:r>
              <a:rPr lang="en-US" dirty="0" smtClean="0"/>
              <a:t>Fetal </a:t>
            </a:r>
            <a:r>
              <a:rPr lang="en-US" dirty="0"/>
              <a:t>death </a:t>
            </a:r>
            <a:endParaRPr lang="en-US" dirty="0" smtClean="0"/>
          </a:p>
          <a:p>
            <a:r>
              <a:rPr lang="en-US" dirty="0" smtClean="0"/>
              <a:t>Impaired </a:t>
            </a:r>
            <a:r>
              <a:rPr lang="en-US" dirty="0"/>
              <a:t>child intellectual development</a:t>
            </a:r>
          </a:p>
        </p:txBody>
      </p:sp>
    </p:spTree>
    <p:extLst>
      <p:ext uri="{BB962C8B-B14F-4D97-AF65-F5344CB8AC3E}">
        <p14:creationId xmlns:p14="http://schemas.microsoft.com/office/powerpoint/2010/main" val="1069378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Maternal subclinical hypothyroidism</a:t>
            </a:r>
          </a:p>
        </p:txBody>
      </p:sp>
      <p:sp>
        <p:nvSpPr>
          <p:cNvPr id="3" name="Content Placeholder 2"/>
          <p:cNvSpPr>
            <a:spLocks noGrp="1"/>
          </p:cNvSpPr>
          <p:nvPr>
            <p:ph idx="1"/>
          </p:nvPr>
        </p:nvSpPr>
        <p:spPr/>
        <p:txBody>
          <a:bodyPr/>
          <a:lstStyle/>
          <a:p>
            <a:r>
              <a:rPr lang="en-US" dirty="0"/>
              <a:t>increased risks for pregnancy </a:t>
            </a:r>
            <a:r>
              <a:rPr lang="en-US" dirty="0" smtClean="0"/>
              <a:t>loss</a:t>
            </a:r>
          </a:p>
          <a:p>
            <a:r>
              <a:rPr lang="en-US" dirty="0" smtClean="0"/>
              <a:t>placental abruption</a:t>
            </a:r>
          </a:p>
          <a:p>
            <a:r>
              <a:rPr lang="en-US" dirty="0" smtClean="0"/>
              <a:t>premature </a:t>
            </a:r>
            <a:r>
              <a:rPr lang="en-US" dirty="0"/>
              <a:t>rupture of </a:t>
            </a:r>
            <a:r>
              <a:rPr lang="en-US" dirty="0" smtClean="0"/>
              <a:t>membranes</a:t>
            </a:r>
          </a:p>
          <a:p>
            <a:r>
              <a:rPr lang="en-US" dirty="0" smtClean="0"/>
              <a:t>preterm delivery</a:t>
            </a:r>
          </a:p>
          <a:p>
            <a:r>
              <a:rPr lang="en-US" dirty="0" smtClean="0"/>
              <a:t>neonatal death</a:t>
            </a:r>
          </a:p>
          <a:p>
            <a:endParaRPr lang="en-US" dirty="0"/>
          </a:p>
          <a:p>
            <a:endParaRPr lang="en-US" dirty="0" smtClean="0"/>
          </a:p>
          <a:p>
            <a:r>
              <a:rPr lang="en-US" sz="1200" dirty="0" err="1" smtClean="0">
                <a:solidFill>
                  <a:srgbClr val="00B050"/>
                </a:solidFill>
              </a:rPr>
              <a:t>Azizi</a:t>
            </a:r>
            <a:endParaRPr lang="en-US" sz="1200" dirty="0">
              <a:solidFill>
                <a:srgbClr val="00B050"/>
              </a:solidFill>
            </a:endParaRPr>
          </a:p>
        </p:txBody>
      </p:sp>
    </p:spTree>
    <p:extLst>
      <p:ext uri="{BB962C8B-B14F-4D97-AF65-F5344CB8AC3E}">
        <p14:creationId xmlns:p14="http://schemas.microsoft.com/office/powerpoint/2010/main" val="26891530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 of women with subfertility.</a:t>
            </a:r>
          </a:p>
        </p:txBody>
      </p:sp>
      <p:sp>
        <p:nvSpPr>
          <p:cNvPr id="3" name="Content Placeholder 2"/>
          <p:cNvSpPr>
            <a:spLocks noGrp="1"/>
          </p:cNvSpPr>
          <p:nvPr>
            <p:ph idx="1"/>
          </p:nvPr>
        </p:nvSpPr>
        <p:spPr/>
        <p:txBody>
          <a:bodyPr>
            <a:normAutofit/>
          </a:bodyPr>
          <a:lstStyle/>
          <a:p>
            <a:r>
              <a:rPr lang="en-US" dirty="0"/>
              <a:t>Small </a:t>
            </a:r>
            <a:r>
              <a:rPr lang="en-US" dirty="0" smtClean="0"/>
              <a:t>randomized </a:t>
            </a:r>
            <a:r>
              <a:rPr lang="en-US" dirty="0"/>
              <a:t>trials have demonstrated that </a:t>
            </a:r>
            <a:r>
              <a:rPr lang="en-US" b="1" dirty="0"/>
              <a:t>LT4 treatment </a:t>
            </a:r>
            <a:r>
              <a:rPr lang="en-US" dirty="0"/>
              <a:t>started before conception improves </a:t>
            </a:r>
            <a:r>
              <a:rPr lang="en-US" b="1" dirty="0"/>
              <a:t>assisted </a:t>
            </a:r>
            <a:r>
              <a:rPr lang="en-US" b="1" dirty="0" smtClean="0"/>
              <a:t>reproductive </a:t>
            </a:r>
            <a:r>
              <a:rPr lang="en-US" b="1" dirty="0"/>
              <a:t>technology </a:t>
            </a:r>
            <a:r>
              <a:rPr lang="en-US" dirty="0"/>
              <a:t>outcomes when the baseline TSH level is </a:t>
            </a:r>
            <a:r>
              <a:rPr lang="en-US" b="1" dirty="0"/>
              <a:t>&gt;4.0mIU/l</a:t>
            </a:r>
            <a:r>
              <a:rPr lang="en-US" dirty="0"/>
              <a:t>, particularly in women who are positive for </a:t>
            </a:r>
            <a:r>
              <a:rPr lang="en-US" dirty="0" err="1" smtClean="0"/>
              <a:t>TPOAb</a:t>
            </a:r>
            <a:r>
              <a:rPr lang="en-US" dirty="0" smtClean="0"/>
              <a:t>. </a:t>
            </a:r>
            <a:r>
              <a:rPr lang="en-US" dirty="0"/>
              <a:t>The recommended TSH target level in treated women is &lt; 2.5mIU/l </a:t>
            </a:r>
            <a:r>
              <a:rPr lang="en-US" dirty="0" smtClean="0"/>
              <a:t>. Although </a:t>
            </a:r>
            <a:r>
              <a:rPr lang="en-US" dirty="0"/>
              <a:t>overt hypothyroidism should always be treated, it is </a:t>
            </a:r>
            <a:r>
              <a:rPr lang="en-US" b="1" dirty="0">
                <a:solidFill>
                  <a:srgbClr val="7030A0"/>
                </a:solidFill>
              </a:rPr>
              <a:t>not known </a:t>
            </a:r>
            <a:r>
              <a:rPr lang="en-US" dirty="0"/>
              <a:t>whether pre-conception treatment of subclinical </a:t>
            </a:r>
            <a:r>
              <a:rPr lang="en-US" dirty="0" smtClean="0"/>
              <a:t>hypothyroidism </a:t>
            </a:r>
            <a:r>
              <a:rPr lang="en-US" dirty="0"/>
              <a:t>improves fertility or pregnancy outcomes in women who conceive </a:t>
            </a:r>
            <a:r>
              <a:rPr lang="en-US" b="1" dirty="0">
                <a:solidFill>
                  <a:srgbClr val="7030A0"/>
                </a:solidFill>
              </a:rPr>
              <a:t>without assisted </a:t>
            </a:r>
            <a:r>
              <a:rPr lang="en-US" dirty="0" smtClean="0">
                <a:solidFill>
                  <a:srgbClr val="7030A0"/>
                </a:solidFill>
              </a:rPr>
              <a:t>reproduction</a:t>
            </a:r>
            <a:r>
              <a:rPr lang="en-US" dirty="0" smtClean="0"/>
              <a:t>.</a:t>
            </a:r>
          </a:p>
          <a:p>
            <a:endParaRPr lang="en-US" dirty="0"/>
          </a:p>
          <a:p>
            <a:r>
              <a:rPr lang="en-US" sz="1200" dirty="0" err="1" smtClean="0">
                <a:solidFill>
                  <a:srgbClr val="00B050"/>
                </a:solidFill>
              </a:rPr>
              <a:t>Azizi</a:t>
            </a:r>
            <a:endParaRPr lang="en-US" sz="1200" dirty="0">
              <a:solidFill>
                <a:srgbClr val="00B050"/>
              </a:solidFill>
            </a:endParaRPr>
          </a:p>
        </p:txBody>
      </p:sp>
    </p:spTree>
    <p:extLst>
      <p:ext uri="{BB962C8B-B14F-4D97-AF65-F5344CB8AC3E}">
        <p14:creationId xmlns:p14="http://schemas.microsoft.com/office/powerpoint/2010/main" val="2155076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Only </a:t>
            </a:r>
            <a:r>
              <a:rPr lang="en-US" b="1" dirty="0"/>
              <a:t>oral LT4</a:t>
            </a:r>
            <a:endParaRPr lang="en-US" b="1" dirty="0"/>
          </a:p>
        </p:txBody>
      </p:sp>
      <p:sp>
        <p:nvSpPr>
          <p:cNvPr id="3" name="Content Placeholder 2"/>
          <p:cNvSpPr>
            <a:spLocks noGrp="1"/>
          </p:cNvSpPr>
          <p:nvPr>
            <p:ph idx="1"/>
          </p:nvPr>
        </p:nvSpPr>
        <p:spPr/>
        <p:txBody>
          <a:bodyPr/>
          <a:lstStyle/>
          <a:p>
            <a:r>
              <a:rPr lang="en-US" dirty="0" smtClean="0"/>
              <a:t>The </a:t>
            </a:r>
            <a:r>
              <a:rPr lang="en-US" dirty="0"/>
              <a:t>recommended treatment of maternal hypothyroidism is administration of </a:t>
            </a:r>
            <a:r>
              <a:rPr lang="en-US" b="1" dirty="0"/>
              <a:t>oral LT4</a:t>
            </a:r>
            <a:r>
              <a:rPr lang="en-US" dirty="0"/>
              <a:t>. </a:t>
            </a:r>
            <a:endParaRPr lang="en-US" dirty="0" smtClean="0"/>
          </a:p>
          <a:p>
            <a:r>
              <a:rPr lang="en-US" b="1" dirty="0" smtClean="0"/>
              <a:t>Other </a:t>
            </a:r>
            <a:r>
              <a:rPr lang="en-US" b="1" dirty="0"/>
              <a:t>thyroid preparations </a:t>
            </a:r>
            <a:r>
              <a:rPr lang="en-US" dirty="0"/>
              <a:t>such as </a:t>
            </a:r>
            <a:r>
              <a:rPr lang="en-US" b="1" dirty="0"/>
              <a:t>T3 </a:t>
            </a:r>
            <a:r>
              <a:rPr lang="en-US" dirty="0"/>
              <a:t>or </a:t>
            </a:r>
            <a:r>
              <a:rPr lang="en-US" b="1" dirty="0"/>
              <a:t>desiccated thyroid </a:t>
            </a:r>
            <a:r>
              <a:rPr lang="en-US" dirty="0">
                <a:solidFill>
                  <a:srgbClr val="FF0000"/>
                </a:solidFill>
              </a:rPr>
              <a:t>should</a:t>
            </a:r>
            <a:r>
              <a:rPr lang="en-US" dirty="0"/>
              <a:t> </a:t>
            </a:r>
            <a:r>
              <a:rPr lang="en-US" dirty="0">
                <a:solidFill>
                  <a:srgbClr val="FF0000"/>
                </a:solidFill>
              </a:rPr>
              <a:t>not be used </a:t>
            </a:r>
            <a:r>
              <a:rPr lang="en-US" dirty="0"/>
              <a:t>in pregnancy. </a:t>
            </a:r>
            <a:endParaRPr lang="en-US" dirty="0" smtClean="0"/>
          </a:p>
          <a:p>
            <a:endParaRPr lang="en-US" dirty="0"/>
          </a:p>
          <a:p>
            <a:endParaRPr lang="en-US" dirty="0" smtClean="0"/>
          </a:p>
          <a:p>
            <a:endParaRPr lang="en-US" dirty="0"/>
          </a:p>
          <a:p>
            <a:endParaRPr lang="en-US" dirty="0" smtClean="0"/>
          </a:p>
          <a:p>
            <a:r>
              <a:rPr lang="en-US" dirty="0" smtClean="0"/>
              <a:t>Strong </a:t>
            </a:r>
            <a:r>
              <a:rPr lang="en-US" dirty="0"/>
              <a:t>recommendation, low-quality evidence.</a:t>
            </a:r>
          </a:p>
        </p:txBody>
      </p:sp>
    </p:spTree>
    <p:extLst>
      <p:ext uri="{BB962C8B-B14F-4D97-AF65-F5344CB8AC3E}">
        <p14:creationId xmlns:p14="http://schemas.microsoft.com/office/powerpoint/2010/main" val="41397170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Target </a:t>
            </a:r>
            <a:r>
              <a:rPr lang="en-US" dirty="0"/>
              <a:t>a TSH</a:t>
            </a:r>
          </a:p>
        </p:txBody>
      </p:sp>
      <p:sp>
        <p:nvSpPr>
          <p:cNvPr id="3" name="Content Placeholder 2"/>
          <p:cNvSpPr>
            <a:spLocks noGrp="1"/>
          </p:cNvSpPr>
          <p:nvPr>
            <p:ph idx="1"/>
          </p:nvPr>
        </p:nvSpPr>
        <p:spPr/>
        <p:txBody>
          <a:bodyPr>
            <a:normAutofit lnSpcReduction="10000"/>
          </a:bodyPr>
          <a:lstStyle/>
          <a:p>
            <a:r>
              <a:rPr lang="en-US" dirty="0" smtClean="0"/>
              <a:t>In </a:t>
            </a:r>
            <a:r>
              <a:rPr lang="en-US" dirty="0"/>
              <a:t>parallel to the treatment of hypothyroidism in a general population, it is reasonable to target a TSH in </a:t>
            </a:r>
            <a:r>
              <a:rPr lang="en-US" b="1" dirty="0"/>
              <a:t>the lower half of the trimester-specific </a:t>
            </a:r>
            <a:r>
              <a:rPr lang="en-US" dirty="0"/>
              <a:t>reference range. When this is not available, it is reasonable to target maternal TSH concentrations </a:t>
            </a:r>
            <a:r>
              <a:rPr lang="en-US" b="1" dirty="0"/>
              <a:t>below 2.5 </a:t>
            </a:r>
            <a:r>
              <a:rPr lang="en-US" b="1" dirty="0" err="1"/>
              <a:t>mU</a:t>
            </a:r>
            <a:r>
              <a:rPr lang="en-US" b="1" dirty="0"/>
              <a:t>/L</a:t>
            </a:r>
            <a:r>
              <a:rPr lang="en-US" dirty="0"/>
              <a:t>. </a:t>
            </a:r>
            <a:endParaRPr lang="en-US" dirty="0" smtClean="0"/>
          </a:p>
          <a:p>
            <a:endParaRPr lang="en-US" dirty="0"/>
          </a:p>
          <a:p>
            <a:endParaRPr lang="en-US" dirty="0" smtClean="0"/>
          </a:p>
          <a:p>
            <a:endParaRPr lang="en-US" dirty="0"/>
          </a:p>
          <a:p>
            <a:pPr marL="0" indent="0">
              <a:buNone/>
            </a:pPr>
            <a:endParaRPr lang="en-US" dirty="0" smtClean="0"/>
          </a:p>
          <a:p>
            <a:endParaRPr lang="en-US" dirty="0"/>
          </a:p>
          <a:p>
            <a:r>
              <a:rPr lang="en-US" dirty="0" smtClean="0"/>
              <a:t>Weak </a:t>
            </a:r>
            <a:r>
              <a:rPr lang="en-US" dirty="0"/>
              <a:t>recommendation, moderate-quality evidence.</a:t>
            </a:r>
          </a:p>
        </p:txBody>
      </p:sp>
    </p:spTree>
    <p:extLst>
      <p:ext uri="{BB962C8B-B14F-4D97-AF65-F5344CB8AC3E}">
        <p14:creationId xmlns:p14="http://schemas.microsoft.com/office/powerpoint/2010/main" val="41155819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TSH </a:t>
            </a:r>
            <a:r>
              <a:rPr lang="en-US" dirty="0" smtClean="0"/>
              <a:t>measurement during pregnancy</a:t>
            </a:r>
            <a:endParaRPr lang="en-US" dirty="0"/>
          </a:p>
        </p:txBody>
      </p:sp>
      <p:sp>
        <p:nvSpPr>
          <p:cNvPr id="3" name="Content Placeholder 2"/>
          <p:cNvSpPr>
            <a:spLocks noGrp="1"/>
          </p:cNvSpPr>
          <p:nvPr>
            <p:ph idx="1"/>
          </p:nvPr>
        </p:nvSpPr>
        <p:spPr/>
        <p:txBody>
          <a:bodyPr/>
          <a:lstStyle/>
          <a:p>
            <a:r>
              <a:rPr lang="en-US" dirty="0" smtClean="0"/>
              <a:t>Women </a:t>
            </a:r>
            <a:r>
              <a:rPr lang="en-US" dirty="0"/>
              <a:t>with </a:t>
            </a:r>
            <a:r>
              <a:rPr lang="en-US" b="1" dirty="0">
                <a:solidFill>
                  <a:srgbClr val="7030A0"/>
                </a:solidFill>
              </a:rPr>
              <a:t>overt</a:t>
            </a:r>
            <a:r>
              <a:rPr lang="en-US" dirty="0"/>
              <a:t> and </a:t>
            </a:r>
            <a:r>
              <a:rPr lang="en-US" b="1" dirty="0">
                <a:solidFill>
                  <a:srgbClr val="7030A0"/>
                </a:solidFill>
              </a:rPr>
              <a:t>subclinical hypothyroidism </a:t>
            </a:r>
            <a:r>
              <a:rPr lang="en-US" dirty="0"/>
              <a:t>(</a:t>
            </a:r>
            <a:r>
              <a:rPr lang="en-US" dirty="0" smtClean="0"/>
              <a:t>treated </a:t>
            </a:r>
            <a:r>
              <a:rPr lang="en-US" dirty="0"/>
              <a:t>or untreated) or those at </a:t>
            </a:r>
            <a:r>
              <a:rPr lang="en-US" b="1" dirty="0">
                <a:solidFill>
                  <a:srgbClr val="7030A0"/>
                </a:solidFill>
              </a:rPr>
              <a:t>risk for hypothyroidism </a:t>
            </a:r>
            <a:r>
              <a:rPr lang="en-US" dirty="0"/>
              <a:t>(e.g., patients who are </a:t>
            </a:r>
            <a:r>
              <a:rPr lang="en-US" dirty="0" err="1"/>
              <a:t>euthyroid</a:t>
            </a:r>
            <a:r>
              <a:rPr lang="en-US" dirty="0"/>
              <a:t> but </a:t>
            </a:r>
            <a:r>
              <a:rPr lang="en-US" b="1" dirty="0"/>
              <a:t>TPOAb or </a:t>
            </a:r>
            <a:r>
              <a:rPr lang="en-US" b="1" dirty="0" err="1"/>
              <a:t>TgAb</a:t>
            </a:r>
            <a:r>
              <a:rPr lang="en-US" b="1" dirty="0"/>
              <a:t> positive</a:t>
            </a:r>
            <a:r>
              <a:rPr lang="en-US" dirty="0"/>
              <a:t>, post-</a:t>
            </a:r>
            <a:r>
              <a:rPr lang="en-US" b="1" dirty="0" err="1"/>
              <a:t>hemithyroidectomy</a:t>
            </a:r>
            <a:r>
              <a:rPr lang="en-US" dirty="0"/>
              <a:t>, or treated with </a:t>
            </a:r>
            <a:r>
              <a:rPr lang="en-US" b="1" dirty="0"/>
              <a:t>radioactive </a:t>
            </a:r>
            <a:r>
              <a:rPr lang="en-US" b="1" dirty="0" smtClean="0"/>
              <a:t>iodine</a:t>
            </a:r>
            <a:r>
              <a:rPr lang="en-US" dirty="0"/>
              <a:t>) should be monitored with a serum TSH measurement approximately </a:t>
            </a:r>
            <a:r>
              <a:rPr lang="en-US" dirty="0">
                <a:solidFill>
                  <a:srgbClr val="C00000"/>
                </a:solidFill>
              </a:rPr>
              <a:t>every 4 weeks </a:t>
            </a:r>
            <a:r>
              <a:rPr lang="en-US" dirty="0"/>
              <a:t>until </a:t>
            </a:r>
            <a:r>
              <a:rPr lang="en-US" dirty="0" err="1">
                <a:solidFill>
                  <a:srgbClr val="C00000"/>
                </a:solidFill>
              </a:rPr>
              <a:t>midgestation</a:t>
            </a:r>
            <a:r>
              <a:rPr lang="en-US" dirty="0">
                <a:solidFill>
                  <a:srgbClr val="C00000"/>
                </a:solidFill>
              </a:rPr>
              <a:t> </a:t>
            </a:r>
            <a:r>
              <a:rPr lang="en-US" dirty="0"/>
              <a:t>and </a:t>
            </a:r>
            <a:r>
              <a:rPr lang="en-US" dirty="0">
                <a:solidFill>
                  <a:srgbClr val="7030A0"/>
                </a:solidFill>
              </a:rPr>
              <a:t>at least once near 30 </a:t>
            </a:r>
            <a:r>
              <a:rPr lang="en-US" dirty="0"/>
              <a:t>weeks gestation. </a:t>
            </a:r>
            <a:endParaRPr lang="en-US" dirty="0" smtClean="0"/>
          </a:p>
          <a:p>
            <a:endParaRPr lang="en-US" dirty="0"/>
          </a:p>
          <a:p>
            <a:endParaRPr lang="en-US" dirty="0" smtClean="0"/>
          </a:p>
          <a:p>
            <a:r>
              <a:rPr lang="en-US" dirty="0" smtClean="0"/>
              <a:t>Strong </a:t>
            </a:r>
            <a:r>
              <a:rPr lang="en-US" dirty="0"/>
              <a:t>recommendation, high-quality evidence.</a:t>
            </a:r>
          </a:p>
        </p:txBody>
      </p:sp>
    </p:spTree>
    <p:extLst>
      <p:ext uri="{BB962C8B-B14F-4D97-AF65-F5344CB8AC3E}">
        <p14:creationId xmlns:p14="http://schemas.microsoft.com/office/powerpoint/2010/main" val="38338933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Increased </a:t>
            </a:r>
            <a:r>
              <a:rPr lang="en-US" dirty="0"/>
              <a:t>demand for LT4 during pregnancy</a:t>
            </a:r>
          </a:p>
        </p:txBody>
      </p:sp>
      <p:sp>
        <p:nvSpPr>
          <p:cNvPr id="3" name="Content Placeholder 2"/>
          <p:cNvSpPr>
            <a:spLocks noGrp="1"/>
          </p:cNvSpPr>
          <p:nvPr>
            <p:ph idx="1"/>
          </p:nvPr>
        </p:nvSpPr>
        <p:spPr/>
        <p:txBody>
          <a:bodyPr/>
          <a:lstStyle/>
          <a:p>
            <a:r>
              <a:rPr lang="en-US" dirty="0" smtClean="0"/>
              <a:t>Treated </a:t>
            </a:r>
            <a:r>
              <a:rPr lang="en-US" dirty="0"/>
              <a:t>hypothyroid women of </a:t>
            </a:r>
            <a:r>
              <a:rPr lang="en-US" b="1" dirty="0"/>
              <a:t>reproductive age </a:t>
            </a:r>
            <a:r>
              <a:rPr lang="en-US" dirty="0"/>
              <a:t>should be counseled regarding the likelihood of increased demand for LT4 during pregnancy. Such women should also be counseled to contact their caregiver </a:t>
            </a:r>
            <a:r>
              <a:rPr lang="en-US" b="1" dirty="0"/>
              <a:t>immediately</a:t>
            </a:r>
            <a:r>
              <a:rPr lang="en-US" dirty="0"/>
              <a:t> upon a confirmed or </a:t>
            </a:r>
            <a:r>
              <a:rPr lang="en-US" b="1" dirty="0"/>
              <a:t>suspected pregnancy</a:t>
            </a:r>
            <a:r>
              <a:rPr lang="en-US" dirty="0"/>
              <a:t>. </a:t>
            </a:r>
            <a:endParaRPr lang="en-US" dirty="0" smtClean="0"/>
          </a:p>
          <a:p>
            <a:endParaRPr lang="en-US" dirty="0"/>
          </a:p>
          <a:p>
            <a:endParaRPr lang="en-US" dirty="0" smtClean="0"/>
          </a:p>
          <a:p>
            <a:endParaRPr lang="en-US" dirty="0"/>
          </a:p>
          <a:p>
            <a:r>
              <a:rPr lang="en-US" dirty="0" smtClean="0"/>
              <a:t>Strong </a:t>
            </a:r>
            <a:r>
              <a:rPr lang="en-US" dirty="0"/>
              <a:t>recommendation, high-quality evidence.</a:t>
            </a:r>
          </a:p>
        </p:txBody>
      </p:sp>
    </p:spTree>
    <p:extLst>
      <p:ext uri="{BB962C8B-B14F-4D97-AF65-F5344CB8AC3E}">
        <p14:creationId xmlns:p14="http://schemas.microsoft.com/office/powerpoint/2010/main" val="18808752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TSH &lt; </a:t>
            </a:r>
            <a:r>
              <a:rPr lang="en-US" b="1" dirty="0"/>
              <a:t>2.5 </a:t>
            </a:r>
            <a:r>
              <a:rPr lang="en-US" b="1" dirty="0" err="1"/>
              <a:t>mU</a:t>
            </a:r>
            <a:r>
              <a:rPr lang="en-US" b="1" dirty="0"/>
              <a:t>/L</a:t>
            </a:r>
          </a:p>
        </p:txBody>
      </p:sp>
      <p:sp>
        <p:nvSpPr>
          <p:cNvPr id="3" name="Content Placeholder 2"/>
          <p:cNvSpPr>
            <a:spLocks noGrp="1"/>
          </p:cNvSpPr>
          <p:nvPr>
            <p:ph idx="1"/>
          </p:nvPr>
        </p:nvSpPr>
        <p:spPr/>
        <p:txBody>
          <a:bodyPr/>
          <a:lstStyle/>
          <a:p>
            <a:r>
              <a:rPr lang="en-US" dirty="0" smtClean="0"/>
              <a:t>In </a:t>
            </a:r>
            <a:r>
              <a:rPr lang="en-US" dirty="0"/>
              <a:t>hypothyroid women treated with LT4 who are </a:t>
            </a:r>
            <a:r>
              <a:rPr lang="en-US" b="1" dirty="0"/>
              <a:t>planning pregnancy</a:t>
            </a:r>
            <a:r>
              <a:rPr lang="en-US" dirty="0"/>
              <a:t>, serum TSH should be evaluated preconception, and LT4 dose adjusted to achieve a </a:t>
            </a:r>
            <a:r>
              <a:rPr lang="en-US" b="1" dirty="0"/>
              <a:t>TSH</a:t>
            </a:r>
            <a:r>
              <a:rPr lang="en-US" dirty="0"/>
              <a:t> value between the lower reference limit and </a:t>
            </a:r>
            <a:r>
              <a:rPr lang="en-US" b="1" dirty="0"/>
              <a:t>2.5 </a:t>
            </a:r>
            <a:r>
              <a:rPr lang="en-US" b="1" dirty="0" err="1"/>
              <a:t>mU</a:t>
            </a:r>
            <a:r>
              <a:rPr lang="en-US" b="1" dirty="0"/>
              <a:t>/L</a:t>
            </a:r>
            <a:r>
              <a:rPr lang="en-US" dirty="0" smtClean="0"/>
              <a:t>.</a:t>
            </a:r>
          </a:p>
          <a:p>
            <a:r>
              <a:rPr lang="en-US" dirty="0"/>
              <a:t>Strong recommendation, moderate-quality evidence.</a:t>
            </a:r>
          </a:p>
        </p:txBody>
      </p:sp>
    </p:spTree>
    <p:extLst>
      <p:ext uri="{BB962C8B-B14F-4D97-AF65-F5344CB8AC3E}">
        <p14:creationId xmlns:p14="http://schemas.microsoft.com/office/powerpoint/2010/main" val="41841616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Lower </a:t>
            </a:r>
            <a:r>
              <a:rPr lang="en-US" dirty="0"/>
              <a:t>serum </a:t>
            </a:r>
            <a:r>
              <a:rPr lang="en-US" dirty="0" smtClean="0"/>
              <a:t>TSH during pregnancy</a:t>
            </a:r>
            <a:endParaRPr lang="en-US" dirty="0"/>
          </a:p>
        </p:txBody>
      </p:sp>
      <p:sp>
        <p:nvSpPr>
          <p:cNvPr id="3" name="Content Placeholder 2"/>
          <p:cNvSpPr>
            <a:spLocks noGrp="1"/>
          </p:cNvSpPr>
          <p:nvPr>
            <p:ph idx="1"/>
          </p:nvPr>
        </p:nvSpPr>
        <p:spPr/>
        <p:txBody>
          <a:bodyPr>
            <a:normAutofit lnSpcReduction="10000"/>
          </a:bodyPr>
          <a:lstStyle/>
          <a:p>
            <a:r>
              <a:rPr lang="en-US" dirty="0"/>
              <a:t>Therefore, during </a:t>
            </a:r>
            <a:r>
              <a:rPr lang="en-US" dirty="0" smtClean="0"/>
              <a:t>pregnancy</a:t>
            </a:r>
            <a:r>
              <a:rPr lang="en-US" dirty="0"/>
              <a:t>, women have lower </a:t>
            </a:r>
            <a:r>
              <a:rPr lang="en-US" dirty="0" smtClean="0"/>
              <a:t>serum </a:t>
            </a:r>
            <a:r>
              <a:rPr lang="en-US" dirty="0"/>
              <a:t>TSH concentrations than before pregnancy, and a </a:t>
            </a:r>
            <a:r>
              <a:rPr lang="en-US" b="1" dirty="0"/>
              <a:t>TSH below </a:t>
            </a:r>
            <a:r>
              <a:rPr lang="en-US" dirty="0"/>
              <a:t>the </a:t>
            </a:r>
            <a:r>
              <a:rPr lang="en-US" dirty="0" err="1"/>
              <a:t>nonpregnant</a:t>
            </a:r>
            <a:r>
              <a:rPr lang="en-US" dirty="0"/>
              <a:t> </a:t>
            </a:r>
            <a:r>
              <a:rPr lang="en-US" b="1" dirty="0"/>
              <a:t>lower</a:t>
            </a:r>
            <a:r>
              <a:rPr lang="en-US" dirty="0"/>
              <a:t> limit of </a:t>
            </a:r>
            <a:r>
              <a:rPr lang="en-US" b="1" dirty="0"/>
              <a:t>0.4 </a:t>
            </a:r>
            <a:r>
              <a:rPr lang="en-US" b="1" dirty="0" err="1"/>
              <a:t>mU</a:t>
            </a:r>
            <a:r>
              <a:rPr lang="en-US" b="1" dirty="0"/>
              <a:t>/L </a:t>
            </a:r>
            <a:r>
              <a:rPr lang="en-US" dirty="0"/>
              <a:t>is observed in as many as </a:t>
            </a:r>
            <a:r>
              <a:rPr lang="en-US" b="1" dirty="0">
                <a:solidFill>
                  <a:srgbClr val="FF0000"/>
                </a:solidFill>
              </a:rPr>
              <a:t>15%</a:t>
            </a:r>
            <a:r>
              <a:rPr lang="en-US" dirty="0"/>
              <a:t> of </a:t>
            </a:r>
            <a:r>
              <a:rPr lang="en-US" dirty="0">
                <a:solidFill>
                  <a:srgbClr val="FF0000"/>
                </a:solidFill>
              </a:rPr>
              <a:t>healthy women </a:t>
            </a:r>
            <a:r>
              <a:rPr lang="en-US" dirty="0"/>
              <a:t>during the first trimester of </a:t>
            </a:r>
            <a:r>
              <a:rPr lang="en-US" dirty="0" smtClean="0"/>
              <a:t>pregnancy.</a:t>
            </a:r>
          </a:p>
          <a:p>
            <a:endParaRPr lang="en-US" dirty="0"/>
          </a:p>
          <a:p>
            <a:endParaRPr lang="en-US" dirty="0" smtClean="0"/>
          </a:p>
          <a:p>
            <a:endParaRPr lang="en-US" dirty="0"/>
          </a:p>
          <a:p>
            <a:endParaRPr lang="en-US" dirty="0" smtClean="0"/>
          </a:p>
          <a:p>
            <a:endParaRPr lang="en-US" dirty="0" smtClean="0"/>
          </a:p>
          <a:p>
            <a:r>
              <a:rPr lang="en-US" sz="1200" dirty="0">
                <a:solidFill>
                  <a:srgbClr val="00B050"/>
                </a:solidFill>
              </a:rPr>
              <a:t>2017 Guidelines of the American Thyroid Association for the Diagnosis and Management of Thyroid Disease During Pregnancy and the Postpartum</a:t>
            </a:r>
          </a:p>
          <a:p>
            <a:endParaRPr lang="en-US" sz="1200" dirty="0"/>
          </a:p>
        </p:txBody>
      </p:sp>
    </p:spTree>
    <p:extLst>
      <p:ext uri="{BB962C8B-B14F-4D97-AF65-F5344CB8AC3E}">
        <p14:creationId xmlns:p14="http://schemas.microsoft.com/office/powerpoint/2010/main" val="32278006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Increase dose </a:t>
            </a:r>
            <a:r>
              <a:rPr lang="en-US" dirty="0"/>
              <a:t>of LT4 by *20%–30%</a:t>
            </a:r>
          </a:p>
        </p:txBody>
      </p:sp>
      <p:sp>
        <p:nvSpPr>
          <p:cNvPr id="3" name="Content Placeholder 2"/>
          <p:cNvSpPr>
            <a:spLocks noGrp="1"/>
          </p:cNvSpPr>
          <p:nvPr>
            <p:ph idx="1"/>
          </p:nvPr>
        </p:nvSpPr>
        <p:spPr/>
        <p:txBody>
          <a:bodyPr/>
          <a:lstStyle/>
          <a:p>
            <a:r>
              <a:rPr lang="en-US" dirty="0" smtClean="0"/>
              <a:t>Hypothyroid </a:t>
            </a:r>
            <a:r>
              <a:rPr lang="en-US" dirty="0"/>
              <a:t>patients receiving LT4 treatment with a suspected or confirmed pregnancy (e.g., positive home pregnancy test) should independently increase their dose of LT4 by *20%–30% and urgently notify their caregiver for </a:t>
            </a:r>
            <a:r>
              <a:rPr lang="en-US" b="1" dirty="0"/>
              <a:t>prompt testing </a:t>
            </a:r>
            <a:r>
              <a:rPr lang="en-US" dirty="0"/>
              <a:t>and further evaluation. One means of accomplishing this is to </a:t>
            </a:r>
            <a:r>
              <a:rPr lang="en-US" b="1" dirty="0"/>
              <a:t>administer two additional tablets weekly </a:t>
            </a:r>
            <a:r>
              <a:rPr lang="en-US" dirty="0"/>
              <a:t>of the patient’s current daily LT4 dosage. </a:t>
            </a:r>
            <a:endParaRPr lang="en-US" dirty="0" smtClean="0"/>
          </a:p>
          <a:p>
            <a:endParaRPr lang="en-US" dirty="0"/>
          </a:p>
          <a:p>
            <a:endParaRPr lang="en-US" dirty="0" smtClean="0"/>
          </a:p>
          <a:p>
            <a:r>
              <a:rPr lang="en-US" dirty="0" smtClean="0"/>
              <a:t>Strong </a:t>
            </a:r>
            <a:r>
              <a:rPr lang="en-US" dirty="0"/>
              <a:t>recommendation, high-quality evidence.</a:t>
            </a:r>
          </a:p>
        </p:txBody>
      </p:sp>
    </p:spTree>
    <p:extLst>
      <p:ext uri="{BB962C8B-B14F-4D97-AF65-F5344CB8AC3E}">
        <p14:creationId xmlns:p14="http://schemas.microsoft.com/office/powerpoint/2010/main" val="31530264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Following delivery</a:t>
            </a:r>
          </a:p>
        </p:txBody>
      </p:sp>
      <p:sp>
        <p:nvSpPr>
          <p:cNvPr id="3" name="Content Placeholder 2"/>
          <p:cNvSpPr>
            <a:spLocks noGrp="1"/>
          </p:cNvSpPr>
          <p:nvPr>
            <p:ph idx="1"/>
          </p:nvPr>
        </p:nvSpPr>
        <p:spPr/>
        <p:txBody>
          <a:bodyPr/>
          <a:lstStyle/>
          <a:p>
            <a:r>
              <a:rPr lang="en-US" dirty="0" smtClean="0"/>
              <a:t>Following </a:t>
            </a:r>
            <a:r>
              <a:rPr lang="en-US" dirty="0"/>
              <a:t>delivery, </a:t>
            </a:r>
            <a:r>
              <a:rPr lang="en-US" b="1" dirty="0"/>
              <a:t>LT4 should be reduced </a:t>
            </a:r>
            <a:r>
              <a:rPr lang="en-US" dirty="0"/>
              <a:t>to the </a:t>
            </a:r>
            <a:r>
              <a:rPr lang="en-US" dirty="0" err="1"/>
              <a:t>patient’s</a:t>
            </a:r>
            <a:r>
              <a:rPr lang="en-US" dirty="0"/>
              <a:t> preconception dose. </a:t>
            </a:r>
            <a:r>
              <a:rPr lang="en-US" b="1" dirty="0"/>
              <a:t>Additional thyroid function testing </a:t>
            </a:r>
            <a:r>
              <a:rPr lang="en-US" dirty="0"/>
              <a:t>should be performed at approximately </a:t>
            </a:r>
            <a:r>
              <a:rPr lang="en-US" b="1" dirty="0"/>
              <a:t>6 weeks post partum</a:t>
            </a:r>
            <a:r>
              <a:rPr lang="en-US" dirty="0" smtClean="0"/>
              <a:t>.</a:t>
            </a:r>
          </a:p>
          <a:p>
            <a:endParaRPr lang="en-US" dirty="0"/>
          </a:p>
          <a:p>
            <a:endParaRPr lang="en-US" dirty="0" smtClean="0"/>
          </a:p>
          <a:p>
            <a:endParaRPr lang="en-US" dirty="0"/>
          </a:p>
          <a:p>
            <a:endParaRPr lang="en-US" dirty="0" smtClean="0"/>
          </a:p>
          <a:p>
            <a:r>
              <a:rPr lang="en-US" dirty="0"/>
              <a:t>Strong recommendation, moderate-quality evidence.</a:t>
            </a:r>
          </a:p>
        </p:txBody>
      </p:sp>
    </p:spTree>
    <p:extLst>
      <p:ext uri="{BB962C8B-B14F-4D97-AF65-F5344CB8AC3E}">
        <p14:creationId xmlns:p14="http://schemas.microsoft.com/office/powerpoint/2010/main" val="9692581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LT4 dose is ≤ 50 µg/d</a:t>
            </a:r>
            <a:endParaRPr lang="en-US" dirty="0"/>
          </a:p>
        </p:txBody>
      </p:sp>
      <p:sp>
        <p:nvSpPr>
          <p:cNvPr id="3" name="Content Placeholder 2"/>
          <p:cNvSpPr>
            <a:spLocks noGrp="1"/>
          </p:cNvSpPr>
          <p:nvPr>
            <p:ph idx="1"/>
          </p:nvPr>
        </p:nvSpPr>
        <p:spPr/>
        <p:txBody>
          <a:bodyPr>
            <a:normAutofit lnSpcReduction="10000"/>
          </a:bodyPr>
          <a:lstStyle/>
          <a:p>
            <a:r>
              <a:rPr lang="en-US" dirty="0" smtClean="0"/>
              <a:t>Some </a:t>
            </a:r>
            <a:r>
              <a:rPr lang="en-US" dirty="0"/>
              <a:t>women in whom </a:t>
            </a:r>
            <a:r>
              <a:rPr lang="en-US" b="1" dirty="0"/>
              <a:t>LT4</a:t>
            </a:r>
            <a:r>
              <a:rPr lang="en-US" dirty="0"/>
              <a:t> is </a:t>
            </a:r>
            <a:r>
              <a:rPr lang="en-US" b="1" dirty="0"/>
              <a:t>initiated during pregnancy </a:t>
            </a:r>
            <a:r>
              <a:rPr lang="en-US" dirty="0"/>
              <a:t>may not require LT4 post partum. Such women are </a:t>
            </a:r>
            <a:r>
              <a:rPr lang="en-US" dirty="0" smtClean="0"/>
              <a:t>candidates </a:t>
            </a:r>
            <a:r>
              <a:rPr lang="en-US" dirty="0"/>
              <a:t>for discontinuing LT4, especially when the </a:t>
            </a:r>
            <a:r>
              <a:rPr lang="en-US" b="1" dirty="0"/>
              <a:t>LT4 dose is </a:t>
            </a:r>
            <a:r>
              <a:rPr lang="en-US" b="1" dirty="0" smtClean="0"/>
              <a:t>≤ 50 µg/d</a:t>
            </a:r>
            <a:r>
              <a:rPr lang="en-US" dirty="0"/>
              <a:t>. The decision to discontinue LT4, if </a:t>
            </a:r>
            <a:r>
              <a:rPr lang="en-US" dirty="0" smtClean="0"/>
              <a:t>desired</a:t>
            </a:r>
            <a:r>
              <a:rPr lang="en-US" dirty="0"/>
              <a:t>, should be made by the patient and their caregiver. If LT4 is discontinued, serum </a:t>
            </a:r>
            <a:r>
              <a:rPr lang="en-US" b="1" dirty="0"/>
              <a:t>TSH </a:t>
            </a:r>
            <a:r>
              <a:rPr lang="en-US" dirty="0"/>
              <a:t>should be evaluated in </a:t>
            </a:r>
            <a:r>
              <a:rPr lang="en-US" b="1" dirty="0"/>
              <a:t>approximately 6 weeks</a:t>
            </a:r>
            <a:r>
              <a:rPr lang="en-US" dirty="0"/>
              <a:t>. </a:t>
            </a:r>
            <a:endParaRPr lang="en-US" dirty="0" smtClean="0"/>
          </a:p>
          <a:p>
            <a:endParaRPr lang="en-US" dirty="0"/>
          </a:p>
          <a:p>
            <a:endParaRPr lang="en-US" dirty="0" smtClean="0"/>
          </a:p>
          <a:p>
            <a:endParaRPr lang="en-US" dirty="0" smtClean="0"/>
          </a:p>
          <a:p>
            <a:r>
              <a:rPr lang="en-US" dirty="0" smtClean="0"/>
              <a:t>Weak </a:t>
            </a:r>
            <a:r>
              <a:rPr lang="en-US" dirty="0"/>
              <a:t>recommendation, moderate-quality evidence.</a:t>
            </a:r>
          </a:p>
        </p:txBody>
      </p:sp>
    </p:spTree>
    <p:extLst>
      <p:ext uri="{BB962C8B-B14F-4D97-AF65-F5344CB8AC3E}">
        <p14:creationId xmlns:p14="http://schemas.microsoft.com/office/powerpoint/2010/main" val="7171663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a:t>
            </a:r>
            <a:r>
              <a:rPr lang="en-US" dirty="0"/>
              <a:t>maternal or fetal testing</a:t>
            </a:r>
          </a:p>
        </p:txBody>
      </p:sp>
      <p:sp>
        <p:nvSpPr>
          <p:cNvPr id="3" name="Content Placeholder 2"/>
          <p:cNvSpPr>
            <a:spLocks noGrp="1"/>
          </p:cNvSpPr>
          <p:nvPr>
            <p:ph idx="1"/>
          </p:nvPr>
        </p:nvSpPr>
        <p:spPr>
          <a:xfrm>
            <a:off x="838200" y="1690688"/>
            <a:ext cx="10515600" cy="4486275"/>
          </a:xfrm>
        </p:spPr>
        <p:txBody>
          <a:bodyPr/>
          <a:lstStyle/>
          <a:p>
            <a:r>
              <a:rPr lang="en-US" dirty="0" smtClean="0"/>
              <a:t>In </a:t>
            </a:r>
            <a:r>
              <a:rPr lang="en-US" dirty="0"/>
              <a:t>the care of women with adequately treated </a:t>
            </a:r>
            <a:r>
              <a:rPr lang="en-US" b="1" dirty="0" err="1"/>
              <a:t>hypothyroidism</a:t>
            </a:r>
            <a:r>
              <a:rPr lang="en-US" dirty="0"/>
              <a:t>, </a:t>
            </a:r>
            <a:r>
              <a:rPr lang="en-US" b="1" dirty="0"/>
              <a:t>no</a:t>
            </a:r>
            <a:r>
              <a:rPr lang="en-US" dirty="0"/>
              <a:t> other maternal or fetal testing (such as serial fetal ultrasounds, antenatal testing, and/or umbilical blood sampling) is recommended beyond measurement of </a:t>
            </a:r>
            <a:r>
              <a:rPr lang="en-US" dirty="0" err="1"/>
              <a:t>maternal</a:t>
            </a:r>
            <a:r>
              <a:rPr lang="en-US" dirty="0"/>
              <a:t> thyroid function unless needed due to other </a:t>
            </a:r>
            <a:r>
              <a:rPr lang="en-US" dirty="0" err="1"/>
              <a:t>circumstances</a:t>
            </a:r>
            <a:r>
              <a:rPr lang="en-US" dirty="0"/>
              <a:t> of pregnancy. </a:t>
            </a:r>
            <a:r>
              <a:rPr lang="en-US" dirty="0">
                <a:solidFill>
                  <a:srgbClr val="C00000"/>
                </a:solidFill>
              </a:rPr>
              <a:t>An exception </a:t>
            </a:r>
            <a:r>
              <a:rPr lang="en-US" dirty="0"/>
              <a:t>to this is women with </a:t>
            </a:r>
            <a:r>
              <a:rPr lang="en-US" dirty="0">
                <a:solidFill>
                  <a:srgbClr val="C00000"/>
                </a:solidFill>
              </a:rPr>
              <a:t>GD</a:t>
            </a:r>
            <a:r>
              <a:rPr lang="en-US" dirty="0"/>
              <a:t> effectively treated with </a:t>
            </a:r>
            <a:r>
              <a:rPr lang="en-US" dirty="0">
                <a:solidFill>
                  <a:srgbClr val="C00000"/>
                </a:solidFill>
              </a:rPr>
              <a:t>131I ablation </a:t>
            </a:r>
            <a:r>
              <a:rPr lang="en-US" dirty="0"/>
              <a:t>or </a:t>
            </a:r>
            <a:r>
              <a:rPr lang="en-US" dirty="0">
                <a:solidFill>
                  <a:srgbClr val="C00000"/>
                </a:solidFill>
              </a:rPr>
              <a:t>surgical resection</a:t>
            </a:r>
            <a:r>
              <a:rPr lang="en-US" dirty="0"/>
              <a:t>, who require TSH receptor antibody (TRAb) monitoring. </a:t>
            </a:r>
            <a:endParaRPr lang="en-US" dirty="0" smtClean="0"/>
          </a:p>
          <a:p>
            <a:endParaRPr lang="en-US" dirty="0"/>
          </a:p>
          <a:p>
            <a:endParaRPr lang="en-US" dirty="0" smtClean="0"/>
          </a:p>
          <a:p>
            <a:r>
              <a:rPr lang="en-US" dirty="0" smtClean="0"/>
              <a:t>Strong </a:t>
            </a:r>
            <a:r>
              <a:rPr lang="en-US" dirty="0"/>
              <a:t>recommendation, moderate-quality evidence.</a:t>
            </a:r>
          </a:p>
        </p:txBody>
      </p:sp>
    </p:spTree>
    <p:extLst>
      <p:ext uri="{BB962C8B-B14F-4D97-AF65-F5344CB8AC3E}">
        <p14:creationId xmlns:p14="http://schemas.microsoft.com/office/powerpoint/2010/main" val="3278675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Suppressed </a:t>
            </a:r>
            <a:r>
              <a:rPr lang="en-US" dirty="0"/>
              <a:t>serum </a:t>
            </a:r>
            <a:r>
              <a:rPr lang="en-US" dirty="0" smtClean="0"/>
              <a:t>TSH during pregnancy</a:t>
            </a:r>
            <a:endParaRPr lang="en-US" dirty="0"/>
          </a:p>
        </p:txBody>
      </p:sp>
      <p:sp>
        <p:nvSpPr>
          <p:cNvPr id="3" name="Content Placeholder 2"/>
          <p:cNvSpPr>
            <a:spLocks noGrp="1"/>
          </p:cNvSpPr>
          <p:nvPr>
            <p:ph idx="1"/>
          </p:nvPr>
        </p:nvSpPr>
        <p:spPr/>
        <p:txBody>
          <a:bodyPr>
            <a:normAutofit lnSpcReduction="10000"/>
          </a:bodyPr>
          <a:lstStyle/>
          <a:p>
            <a:r>
              <a:rPr lang="en-US" b="1" dirty="0" smtClean="0"/>
              <a:t>first </a:t>
            </a:r>
            <a:r>
              <a:rPr lang="en-US" b="1" dirty="0"/>
              <a:t>trimester </a:t>
            </a:r>
            <a:r>
              <a:rPr lang="en-US" dirty="0"/>
              <a:t>(TSH less than the reference range), </a:t>
            </a:r>
            <a:endParaRPr lang="en-US" dirty="0" smtClean="0"/>
          </a:p>
          <a:p>
            <a:r>
              <a:rPr lang="en-US" dirty="0" smtClean="0"/>
              <a:t>a </a:t>
            </a:r>
            <a:r>
              <a:rPr lang="en-US" b="1" dirty="0"/>
              <a:t>medical </a:t>
            </a:r>
            <a:r>
              <a:rPr lang="en-US" b="1" dirty="0" smtClean="0"/>
              <a:t>history</a:t>
            </a:r>
            <a:endParaRPr lang="en-US" dirty="0"/>
          </a:p>
          <a:p>
            <a:r>
              <a:rPr lang="en-US" b="1" dirty="0" smtClean="0"/>
              <a:t>physical examination</a:t>
            </a:r>
            <a:endParaRPr lang="en-US" dirty="0"/>
          </a:p>
          <a:p>
            <a:r>
              <a:rPr lang="en-US" dirty="0" smtClean="0"/>
              <a:t>measurement </a:t>
            </a:r>
            <a:r>
              <a:rPr lang="en-US" dirty="0"/>
              <a:t>of </a:t>
            </a:r>
            <a:r>
              <a:rPr lang="en-US" b="1" dirty="0"/>
              <a:t>maternal serum FT4 or TT4 </a:t>
            </a:r>
            <a:r>
              <a:rPr lang="en-US" dirty="0"/>
              <a:t>concentrations </a:t>
            </a:r>
          </a:p>
          <a:p>
            <a:r>
              <a:rPr lang="en-US" dirty="0" smtClean="0"/>
              <a:t>Measurement </a:t>
            </a:r>
            <a:r>
              <a:rPr lang="en-US" dirty="0"/>
              <a:t>of </a:t>
            </a:r>
            <a:r>
              <a:rPr lang="en-US" b="1" dirty="0"/>
              <a:t>TRAb</a:t>
            </a:r>
            <a:r>
              <a:rPr lang="en-US" dirty="0"/>
              <a:t> and </a:t>
            </a:r>
            <a:r>
              <a:rPr lang="en-US" b="1" dirty="0"/>
              <a:t>maternal TT3 </a:t>
            </a:r>
            <a:r>
              <a:rPr lang="en-US" dirty="0"/>
              <a:t>may prove helpful in clarifying the etiology of thyrotoxicosis. </a:t>
            </a:r>
            <a:endParaRPr lang="en-US" dirty="0" smtClean="0"/>
          </a:p>
          <a:p>
            <a:endParaRPr lang="en-US" dirty="0"/>
          </a:p>
          <a:p>
            <a:endParaRPr lang="en-US" dirty="0" smtClean="0"/>
          </a:p>
          <a:p>
            <a:r>
              <a:rPr lang="en-US" dirty="0" smtClean="0"/>
              <a:t>Strong </a:t>
            </a:r>
            <a:r>
              <a:rPr lang="en-US" dirty="0"/>
              <a:t>recommendation, moderate-quality evidence.</a:t>
            </a:r>
          </a:p>
        </p:txBody>
      </p:sp>
    </p:spTree>
    <p:extLst>
      <p:ext uri="{BB962C8B-B14F-4D97-AF65-F5344CB8AC3E}">
        <p14:creationId xmlns:p14="http://schemas.microsoft.com/office/powerpoint/2010/main" val="41043669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Radionuclide scintigraphy</a:t>
            </a:r>
            <a:endParaRPr lang="en-US" dirty="0"/>
          </a:p>
        </p:txBody>
      </p:sp>
      <p:sp>
        <p:nvSpPr>
          <p:cNvPr id="3" name="Content Placeholder 2"/>
          <p:cNvSpPr>
            <a:spLocks noGrp="1"/>
          </p:cNvSpPr>
          <p:nvPr>
            <p:ph idx="1"/>
          </p:nvPr>
        </p:nvSpPr>
        <p:spPr/>
        <p:txBody>
          <a:bodyPr/>
          <a:lstStyle/>
          <a:p>
            <a:r>
              <a:rPr lang="en-US" b="1" dirty="0" smtClean="0"/>
              <a:t>Radionuclide </a:t>
            </a:r>
            <a:r>
              <a:rPr lang="en-US" b="1" dirty="0"/>
              <a:t>scintigraphy </a:t>
            </a:r>
            <a:r>
              <a:rPr lang="en-US" dirty="0"/>
              <a:t>or </a:t>
            </a:r>
            <a:r>
              <a:rPr lang="en-US" b="1" dirty="0"/>
              <a:t>radioiodine uptake </a:t>
            </a:r>
            <a:r>
              <a:rPr lang="en-US" dirty="0"/>
              <a:t>determination </a:t>
            </a:r>
            <a:r>
              <a:rPr lang="en-US" b="1" dirty="0"/>
              <a:t>should not </a:t>
            </a:r>
            <a:r>
              <a:rPr lang="en-US" dirty="0"/>
              <a:t>be performed in pregnancy. </a:t>
            </a:r>
            <a:endParaRPr lang="en-US" dirty="0" smtClean="0"/>
          </a:p>
          <a:p>
            <a:endParaRPr lang="en-US" dirty="0"/>
          </a:p>
          <a:p>
            <a:endParaRPr lang="en-US" dirty="0" smtClean="0"/>
          </a:p>
          <a:p>
            <a:endParaRPr lang="en-US" dirty="0"/>
          </a:p>
          <a:p>
            <a:endParaRPr lang="en-US" dirty="0" smtClean="0"/>
          </a:p>
          <a:p>
            <a:endParaRPr lang="fa-IR" dirty="0" smtClean="0"/>
          </a:p>
          <a:p>
            <a:r>
              <a:rPr lang="en-US" dirty="0" smtClean="0"/>
              <a:t>Strong </a:t>
            </a:r>
            <a:r>
              <a:rPr lang="en-US" dirty="0"/>
              <a:t>recommendation, high-quality evidence.</a:t>
            </a:r>
          </a:p>
        </p:txBody>
      </p:sp>
    </p:spTree>
    <p:extLst>
      <p:ext uri="{BB962C8B-B14F-4D97-AF65-F5344CB8AC3E}">
        <p14:creationId xmlns:p14="http://schemas.microsoft.com/office/powerpoint/2010/main" val="13597874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Gestational </a:t>
            </a:r>
            <a:r>
              <a:rPr lang="en-US" dirty="0"/>
              <a:t>transient </a:t>
            </a:r>
            <a:r>
              <a:rPr lang="en-US" dirty="0" smtClean="0"/>
              <a:t>thyrotoxicosis</a:t>
            </a:r>
            <a:r>
              <a:rPr lang="en-US" dirty="0"/>
              <a:t> and/or hyperemesis </a:t>
            </a:r>
            <a:r>
              <a:rPr lang="en-US" dirty="0" err="1"/>
              <a:t>gravidarum</a:t>
            </a:r>
            <a:r>
              <a:rPr lang="en-US" dirty="0"/>
              <a:t> </a:t>
            </a:r>
          </a:p>
        </p:txBody>
      </p:sp>
      <p:sp>
        <p:nvSpPr>
          <p:cNvPr id="3" name="Content Placeholder 2"/>
          <p:cNvSpPr>
            <a:spLocks noGrp="1"/>
          </p:cNvSpPr>
          <p:nvPr>
            <p:ph idx="1"/>
          </p:nvPr>
        </p:nvSpPr>
        <p:spPr/>
        <p:txBody>
          <a:bodyPr/>
          <a:lstStyle/>
          <a:p>
            <a:r>
              <a:rPr lang="en-US" dirty="0" smtClean="0"/>
              <a:t>The </a:t>
            </a:r>
            <a:r>
              <a:rPr lang="en-US" dirty="0"/>
              <a:t>appropriate management of abnormal maternal </a:t>
            </a:r>
            <a:r>
              <a:rPr lang="en-US" dirty="0" smtClean="0"/>
              <a:t>thyroid </a:t>
            </a:r>
            <a:r>
              <a:rPr lang="en-US" dirty="0"/>
              <a:t>tests attributable to gestational transient </a:t>
            </a:r>
            <a:r>
              <a:rPr lang="en-US" dirty="0" smtClean="0"/>
              <a:t>thyrotoxicosis </a:t>
            </a:r>
            <a:r>
              <a:rPr lang="en-US" dirty="0"/>
              <a:t>and/or hyperemesis </a:t>
            </a:r>
            <a:r>
              <a:rPr lang="en-US" dirty="0" err="1"/>
              <a:t>gravidarum</a:t>
            </a:r>
            <a:r>
              <a:rPr lang="en-US" dirty="0"/>
              <a:t> includes </a:t>
            </a:r>
            <a:r>
              <a:rPr lang="en-US" b="1" dirty="0"/>
              <a:t>supportive therapy</a:t>
            </a:r>
            <a:r>
              <a:rPr lang="en-US" dirty="0"/>
              <a:t>, management of </a:t>
            </a:r>
            <a:r>
              <a:rPr lang="en-US" b="1" dirty="0"/>
              <a:t>dehydration</a:t>
            </a:r>
            <a:r>
              <a:rPr lang="en-US" dirty="0"/>
              <a:t>, and </a:t>
            </a:r>
            <a:r>
              <a:rPr lang="en-US" b="1" dirty="0"/>
              <a:t>hospitalization</a:t>
            </a:r>
            <a:r>
              <a:rPr lang="en-US" dirty="0"/>
              <a:t> if needed. ATDs are not recommended, though </a:t>
            </a:r>
            <a:r>
              <a:rPr lang="en-US" b="1" dirty="0"/>
              <a:t>b-blockers</a:t>
            </a:r>
            <a:r>
              <a:rPr lang="en-US" dirty="0"/>
              <a:t> may be considered. </a:t>
            </a:r>
            <a:endParaRPr lang="en-US" dirty="0" smtClean="0"/>
          </a:p>
          <a:p>
            <a:endParaRPr lang="en-US" dirty="0"/>
          </a:p>
          <a:p>
            <a:endParaRPr lang="fa-IR" dirty="0" smtClean="0"/>
          </a:p>
          <a:p>
            <a:r>
              <a:rPr lang="en-US" dirty="0" smtClean="0"/>
              <a:t>Strong </a:t>
            </a:r>
            <a:r>
              <a:rPr lang="en-US" dirty="0"/>
              <a:t>recommendation, moderate-quality evidence.</a:t>
            </a:r>
          </a:p>
        </p:txBody>
      </p:sp>
    </p:spTree>
    <p:extLst>
      <p:ext uri="{BB962C8B-B14F-4D97-AF65-F5344CB8AC3E}">
        <p14:creationId xmlns:p14="http://schemas.microsoft.com/office/powerpoint/2010/main" val="22014875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346440" y="708818"/>
            <a:ext cx="11216295" cy="5727933"/>
          </a:xfrm>
          <a:prstGeom prst="rect">
            <a:avLst/>
          </a:prstGeom>
        </p:spPr>
      </p:pic>
    </p:spTree>
    <p:extLst>
      <p:ext uri="{BB962C8B-B14F-4D97-AF65-F5344CB8AC3E}">
        <p14:creationId xmlns:p14="http://schemas.microsoft.com/office/powerpoint/2010/main" val="13873346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Pregnancy plan in </a:t>
            </a:r>
            <a:r>
              <a:rPr lang="en-US" dirty="0" err="1" smtClean="0"/>
              <a:t>thyrotoxic</a:t>
            </a:r>
            <a:r>
              <a:rPr lang="en-US" dirty="0" smtClean="0"/>
              <a:t> women</a:t>
            </a:r>
            <a:endParaRPr lang="en-US" dirty="0"/>
          </a:p>
        </p:txBody>
      </p:sp>
      <p:sp>
        <p:nvSpPr>
          <p:cNvPr id="3" name="Content Placeholder 2"/>
          <p:cNvSpPr>
            <a:spLocks noGrp="1"/>
          </p:cNvSpPr>
          <p:nvPr>
            <p:ph idx="1"/>
          </p:nvPr>
        </p:nvSpPr>
        <p:spPr/>
        <p:txBody>
          <a:bodyPr>
            <a:normAutofit lnSpcReduction="10000"/>
          </a:bodyPr>
          <a:lstStyle/>
          <a:p>
            <a:r>
              <a:rPr lang="en-US" dirty="0" smtClean="0"/>
              <a:t>In </a:t>
            </a:r>
            <a:r>
              <a:rPr lang="en-US" dirty="0"/>
              <a:t>all women of childbearing age who are </a:t>
            </a:r>
            <a:r>
              <a:rPr lang="en-US" dirty="0" err="1"/>
              <a:t>thyrotoxic</a:t>
            </a:r>
            <a:r>
              <a:rPr lang="en-US" dirty="0"/>
              <a:t>, the possibility of future pregnancy should be </a:t>
            </a:r>
            <a:r>
              <a:rPr lang="en-US" b="1" dirty="0"/>
              <a:t>discussed</a:t>
            </a:r>
            <a:r>
              <a:rPr lang="en-US" dirty="0"/>
              <a:t>. </a:t>
            </a:r>
            <a:endParaRPr lang="en-US" dirty="0" smtClean="0"/>
          </a:p>
          <a:p>
            <a:r>
              <a:rPr lang="en-US" dirty="0" smtClean="0"/>
              <a:t>Women </a:t>
            </a:r>
            <a:r>
              <a:rPr lang="en-US" dirty="0"/>
              <a:t>with GD seeking future pregnancy should be counseled regarding the </a:t>
            </a:r>
            <a:r>
              <a:rPr lang="en-US" b="1" dirty="0"/>
              <a:t>complexity of disease </a:t>
            </a:r>
            <a:r>
              <a:rPr lang="en-US" dirty="0"/>
              <a:t>management during future gestation, including the association of birth defects with ATD use. Preconception counseling should review the </a:t>
            </a:r>
            <a:r>
              <a:rPr lang="en-US" b="1" dirty="0"/>
              <a:t>risks and benefits </a:t>
            </a:r>
            <a:r>
              <a:rPr lang="en-US" dirty="0"/>
              <a:t>of all </a:t>
            </a:r>
            <a:r>
              <a:rPr lang="en-US" b="1" dirty="0"/>
              <a:t>treatment </a:t>
            </a:r>
            <a:r>
              <a:rPr lang="en-US" dirty="0"/>
              <a:t>options and the patient’s desired timeline to conception. </a:t>
            </a:r>
            <a:endParaRPr lang="en-US" dirty="0" smtClean="0"/>
          </a:p>
          <a:p>
            <a:endParaRPr lang="en-US" dirty="0"/>
          </a:p>
          <a:p>
            <a:endParaRPr lang="en-US" dirty="0" smtClean="0"/>
          </a:p>
          <a:p>
            <a:r>
              <a:rPr lang="en-US" dirty="0" smtClean="0"/>
              <a:t>Strong </a:t>
            </a:r>
            <a:r>
              <a:rPr lang="en-US" dirty="0"/>
              <a:t>recommendation, high-quality evidence.</a:t>
            </a:r>
          </a:p>
        </p:txBody>
      </p:sp>
    </p:spTree>
    <p:extLst>
      <p:ext uri="{BB962C8B-B14F-4D97-AF65-F5344CB8AC3E}">
        <p14:creationId xmlns:p14="http://schemas.microsoft.com/office/powerpoint/2010/main" val="1592978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Thyrotoxic women</a:t>
            </a:r>
          </a:p>
        </p:txBody>
      </p:sp>
      <p:sp>
        <p:nvSpPr>
          <p:cNvPr id="3" name="Content Placeholder 2"/>
          <p:cNvSpPr>
            <a:spLocks noGrp="1"/>
          </p:cNvSpPr>
          <p:nvPr>
            <p:ph idx="1"/>
          </p:nvPr>
        </p:nvSpPr>
        <p:spPr/>
        <p:txBody>
          <a:bodyPr/>
          <a:lstStyle/>
          <a:p>
            <a:r>
              <a:rPr lang="en-US" dirty="0" smtClean="0"/>
              <a:t>Thyrotoxic </a:t>
            </a:r>
            <a:r>
              <a:rPr lang="en-US" dirty="0"/>
              <a:t>women should be rendered stably </a:t>
            </a:r>
            <a:r>
              <a:rPr lang="en-US" b="1" dirty="0" err="1"/>
              <a:t>euthyroid</a:t>
            </a:r>
            <a:r>
              <a:rPr lang="en-US" b="1" dirty="0"/>
              <a:t> before </a:t>
            </a:r>
            <a:r>
              <a:rPr lang="en-US" dirty="0"/>
              <a:t>attempting </a:t>
            </a:r>
            <a:r>
              <a:rPr lang="en-US" b="1" dirty="0"/>
              <a:t>pregnancy</a:t>
            </a:r>
            <a:r>
              <a:rPr lang="en-US" dirty="0"/>
              <a:t>. Several treatment options exist, each of which are associated with risks and benefits. These include 131I ablation, surgical thyroidectomy, or ATD therapy. </a:t>
            </a:r>
            <a:endParaRPr lang="en-US" dirty="0" smtClean="0"/>
          </a:p>
          <a:p>
            <a:r>
              <a:rPr lang="en-US" dirty="0" smtClean="0"/>
              <a:t>Strong </a:t>
            </a:r>
            <a:r>
              <a:rPr lang="en-US" dirty="0"/>
              <a:t>recommendation, moderate-quality evidence.</a:t>
            </a:r>
          </a:p>
        </p:txBody>
      </p:sp>
    </p:spTree>
    <p:extLst>
      <p:ext uri="{BB962C8B-B14F-4D97-AF65-F5344CB8AC3E}">
        <p14:creationId xmlns:p14="http://schemas.microsoft.com/office/powerpoint/2010/main" val="4263673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60000"/>
              <a:lumOff val="40000"/>
            </a:schemeClr>
          </a:solidFill>
        </p:spPr>
        <p:txBody>
          <a:bodyPr/>
          <a:lstStyle/>
          <a:p>
            <a:r>
              <a:rPr lang="en-US" dirty="0" smtClean="0">
                <a:solidFill>
                  <a:srgbClr val="002060"/>
                </a:solidFill>
              </a:rPr>
              <a:t>Thyroid test in pregnancy</a:t>
            </a:r>
            <a:endParaRPr lang="en-US" dirty="0">
              <a:solidFill>
                <a:srgbClr val="002060"/>
              </a:solidFill>
            </a:endParaRP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53624" y="2309446"/>
            <a:ext cx="10600176" cy="2639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lstStyle/>
          <a:p>
            <a:pPr rtl="0"/>
            <a:fld id="{022B156B-59AE-415F-B24B-8756D48BB977}" type="slidenum">
              <a:rPr lang="en-US" smtClean="0"/>
              <a:t>5</a:t>
            </a:fld>
            <a:endParaRPr lang="en-US" dirty="0"/>
          </a:p>
        </p:txBody>
      </p:sp>
    </p:spTree>
    <p:extLst>
      <p:ext uri="{BB962C8B-B14F-4D97-AF65-F5344CB8AC3E}">
        <p14:creationId xmlns:p14="http://schemas.microsoft.com/office/powerpoint/2010/main" val="3301581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If the pregnancy test is positive</a:t>
            </a:r>
          </a:p>
        </p:txBody>
      </p:sp>
      <p:sp>
        <p:nvSpPr>
          <p:cNvPr id="3" name="Content Placeholder 2"/>
          <p:cNvSpPr>
            <a:spLocks noGrp="1"/>
          </p:cNvSpPr>
          <p:nvPr>
            <p:ph idx="1"/>
          </p:nvPr>
        </p:nvSpPr>
        <p:spPr/>
        <p:txBody>
          <a:bodyPr/>
          <a:lstStyle/>
          <a:p>
            <a:r>
              <a:rPr lang="en-US" dirty="0" smtClean="0"/>
              <a:t>Women </a:t>
            </a:r>
            <a:r>
              <a:rPr lang="en-US" dirty="0"/>
              <a:t>taking MMI or PTU should be instructed to </a:t>
            </a:r>
            <a:r>
              <a:rPr lang="en-US" dirty="0" err="1"/>
              <a:t>confirm</a:t>
            </a:r>
            <a:r>
              <a:rPr lang="en-US" dirty="0"/>
              <a:t> potential pregnancy as soon as possible. If the pregnancy test is positive, pregnant women should contact their </a:t>
            </a:r>
            <a:r>
              <a:rPr lang="en-US" b="1" dirty="0"/>
              <a:t>caregiver immediately</a:t>
            </a:r>
            <a:r>
              <a:rPr lang="en-US" dirty="0"/>
              <a:t>. </a:t>
            </a:r>
            <a:endParaRPr lang="en-US" dirty="0" smtClean="0"/>
          </a:p>
          <a:p>
            <a:endParaRPr lang="en-US" dirty="0"/>
          </a:p>
          <a:p>
            <a:endParaRPr lang="en-US" dirty="0" smtClean="0"/>
          </a:p>
          <a:p>
            <a:endParaRPr lang="en-US" dirty="0" smtClean="0"/>
          </a:p>
          <a:p>
            <a:r>
              <a:rPr lang="en-US" dirty="0" smtClean="0"/>
              <a:t>Strong </a:t>
            </a:r>
            <a:r>
              <a:rPr lang="en-US" dirty="0"/>
              <a:t>recommendation, high-quality evidence.</a:t>
            </a:r>
          </a:p>
        </p:txBody>
      </p:sp>
    </p:spTree>
    <p:extLst>
      <p:ext uri="{BB962C8B-B14F-4D97-AF65-F5344CB8AC3E}">
        <p14:creationId xmlns:p14="http://schemas.microsoft.com/office/powerpoint/2010/main" val="30898967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
            </a:r>
            <a:r>
              <a:rPr lang="en-US" dirty="0" smtClean="0"/>
              <a:t>ewly </a:t>
            </a:r>
            <a:r>
              <a:rPr lang="en-US" dirty="0"/>
              <a:t>pregnant woman with GD</a:t>
            </a:r>
          </a:p>
        </p:txBody>
      </p:sp>
      <p:sp>
        <p:nvSpPr>
          <p:cNvPr id="3" name="Content Placeholder 2"/>
          <p:cNvSpPr>
            <a:spLocks noGrp="1"/>
          </p:cNvSpPr>
          <p:nvPr>
            <p:ph idx="1"/>
          </p:nvPr>
        </p:nvSpPr>
        <p:spPr/>
        <p:txBody>
          <a:bodyPr/>
          <a:lstStyle/>
          <a:p>
            <a:r>
              <a:rPr lang="en-US" dirty="0"/>
              <a:t>(a) In a newly pregnant woman with GD, who is </a:t>
            </a:r>
            <a:r>
              <a:rPr lang="en-US" dirty="0" err="1"/>
              <a:t>euthyroid</a:t>
            </a:r>
            <a:r>
              <a:rPr lang="en-US" dirty="0"/>
              <a:t> on a low dose of MMI </a:t>
            </a:r>
            <a:r>
              <a:rPr lang="en-US" dirty="0" smtClean="0"/>
              <a:t>(≤5–10 </a:t>
            </a:r>
            <a:r>
              <a:rPr lang="en-US" dirty="0"/>
              <a:t>mg/d) or PTU </a:t>
            </a:r>
            <a:r>
              <a:rPr lang="en-US" dirty="0" smtClean="0"/>
              <a:t>(≤100</a:t>
            </a:r>
            <a:r>
              <a:rPr lang="en-US" dirty="0"/>
              <a:t>– 200 mg/d), the physician should consider </a:t>
            </a:r>
            <a:r>
              <a:rPr lang="en-US" b="1" dirty="0"/>
              <a:t>discontinuing all </a:t>
            </a:r>
            <a:r>
              <a:rPr lang="en-US" b="1" dirty="0" err="1"/>
              <a:t>antithyroid</a:t>
            </a:r>
            <a:r>
              <a:rPr lang="en-US" b="1" dirty="0"/>
              <a:t> </a:t>
            </a:r>
            <a:r>
              <a:rPr lang="en-US" dirty="0"/>
              <a:t>medication given potential </a:t>
            </a:r>
            <a:r>
              <a:rPr lang="en-US" b="1" dirty="0"/>
              <a:t>teratogenic effects</a:t>
            </a:r>
            <a:r>
              <a:rPr lang="en-US" dirty="0"/>
              <a:t>. The decision to stop medication should take into account the </a:t>
            </a:r>
            <a:r>
              <a:rPr lang="en-US" i="1" dirty="0"/>
              <a:t>disease history</a:t>
            </a:r>
            <a:r>
              <a:rPr lang="en-US" dirty="0"/>
              <a:t>, </a:t>
            </a:r>
            <a:r>
              <a:rPr lang="en-US" i="1" dirty="0"/>
              <a:t>goiter size</a:t>
            </a:r>
            <a:r>
              <a:rPr lang="en-US" dirty="0"/>
              <a:t>, </a:t>
            </a:r>
            <a:r>
              <a:rPr lang="en-US" i="1" dirty="0"/>
              <a:t>duration of therapy</a:t>
            </a:r>
            <a:r>
              <a:rPr lang="en-US" dirty="0"/>
              <a:t>, results of </a:t>
            </a:r>
            <a:r>
              <a:rPr lang="en-US" i="1" dirty="0"/>
              <a:t>recent thyroid function tests</a:t>
            </a:r>
            <a:r>
              <a:rPr lang="en-US" dirty="0"/>
              <a:t>, </a:t>
            </a:r>
            <a:r>
              <a:rPr lang="en-US" i="1" dirty="0"/>
              <a:t>TRAb measurement</a:t>
            </a:r>
            <a:r>
              <a:rPr lang="en-US" dirty="0"/>
              <a:t>, and other </a:t>
            </a:r>
            <a:r>
              <a:rPr lang="en-US" i="1" dirty="0"/>
              <a:t>clinical </a:t>
            </a:r>
            <a:r>
              <a:rPr lang="en-US" i="1" dirty="0" smtClean="0"/>
              <a:t>factors</a:t>
            </a:r>
          </a:p>
          <a:p>
            <a:endParaRPr lang="en-US" i="1" dirty="0"/>
          </a:p>
          <a:p>
            <a:endParaRPr lang="en-US" i="1" dirty="0" smtClean="0"/>
          </a:p>
          <a:p>
            <a:r>
              <a:rPr lang="en-US" dirty="0"/>
              <a:t>Weak recommendation, low-quality evidence.</a:t>
            </a:r>
          </a:p>
        </p:txBody>
      </p:sp>
    </p:spTree>
    <p:extLst>
      <p:ext uri="{BB962C8B-B14F-4D97-AF65-F5344CB8AC3E}">
        <p14:creationId xmlns:p14="http://schemas.microsoft.com/office/powerpoint/2010/main" val="5797532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Following cessation of </a:t>
            </a:r>
            <a:r>
              <a:rPr lang="en-US" dirty="0" err="1"/>
              <a:t>antithyroid</a:t>
            </a:r>
            <a:r>
              <a:rPr lang="en-US" dirty="0"/>
              <a:t> medication</a:t>
            </a:r>
          </a:p>
        </p:txBody>
      </p:sp>
      <p:sp>
        <p:nvSpPr>
          <p:cNvPr id="3" name="Content Placeholder 2"/>
          <p:cNvSpPr>
            <a:spLocks noGrp="1"/>
          </p:cNvSpPr>
          <p:nvPr>
            <p:ph idx="1"/>
          </p:nvPr>
        </p:nvSpPr>
        <p:spPr/>
        <p:txBody>
          <a:bodyPr>
            <a:normAutofit lnSpcReduction="10000"/>
          </a:bodyPr>
          <a:lstStyle/>
          <a:p>
            <a:r>
              <a:rPr lang="en-US" dirty="0"/>
              <a:t>(b) </a:t>
            </a:r>
            <a:r>
              <a:rPr lang="en-US" b="1" dirty="0"/>
              <a:t>Following cessation </a:t>
            </a:r>
            <a:r>
              <a:rPr lang="en-US" dirty="0"/>
              <a:t>of </a:t>
            </a:r>
            <a:r>
              <a:rPr lang="en-US" dirty="0" err="1"/>
              <a:t>antithyroid</a:t>
            </a:r>
            <a:r>
              <a:rPr lang="en-US" dirty="0"/>
              <a:t> medication, maternal thyroid function </a:t>
            </a:r>
            <a:r>
              <a:rPr lang="en-US" b="1" dirty="0"/>
              <a:t>testing</a:t>
            </a:r>
            <a:r>
              <a:rPr lang="en-US" dirty="0"/>
              <a:t> (TSH, and FT4 or TT4) and clinical examination should be performed every </a:t>
            </a:r>
            <a:r>
              <a:rPr lang="en-US" b="1" dirty="0"/>
              <a:t>1–2 weeks </a:t>
            </a:r>
            <a:r>
              <a:rPr lang="en-US" dirty="0"/>
              <a:t>to assess maternal and fetal thyroid status. </a:t>
            </a:r>
            <a:endParaRPr lang="en-US" dirty="0" smtClean="0"/>
          </a:p>
          <a:p>
            <a:r>
              <a:rPr lang="en-US" dirty="0" smtClean="0"/>
              <a:t>If </a:t>
            </a:r>
            <a:r>
              <a:rPr lang="en-US" dirty="0"/>
              <a:t>the pregnant woman remains clinically and biochemically </a:t>
            </a:r>
            <a:r>
              <a:rPr lang="en-US" dirty="0" err="1"/>
              <a:t>euthyroid</a:t>
            </a:r>
            <a:r>
              <a:rPr lang="en-US" dirty="0"/>
              <a:t>, test intervals may be extended to </a:t>
            </a:r>
            <a:r>
              <a:rPr lang="en-US" b="1" dirty="0"/>
              <a:t>2–4 weeks </a:t>
            </a:r>
            <a:r>
              <a:rPr lang="en-US" dirty="0"/>
              <a:t>during the </a:t>
            </a:r>
            <a:r>
              <a:rPr lang="en-US" b="1" dirty="0"/>
              <a:t>second</a:t>
            </a:r>
            <a:r>
              <a:rPr lang="en-US" dirty="0"/>
              <a:t> and </a:t>
            </a:r>
            <a:r>
              <a:rPr lang="en-US" b="1" dirty="0"/>
              <a:t>third trimester</a:t>
            </a:r>
            <a:r>
              <a:rPr lang="en-US" dirty="0" smtClean="0"/>
              <a:t>.</a:t>
            </a:r>
          </a:p>
          <a:p>
            <a:endParaRPr lang="en-US" dirty="0"/>
          </a:p>
          <a:p>
            <a:endParaRPr lang="en-US" dirty="0" smtClean="0"/>
          </a:p>
          <a:p>
            <a:r>
              <a:rPr lang="en-US" dirty="0"/>
              <a:t>Weak recommendation, low-quality evidence.</a:t>
            </a:r>
          </a:p>
        </p:txBody>
      </p:sp>
    </p:spTree>
    <p:extLst>
      <p:ext uri="{BB962C8B-B14F-4D97-AF65-F5344CB8AC3E}">
        <p14:creationId xmlns:p14="http://schemas.microsoft.com/office/powerpoint/2010/main" val="33778600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a:t>
            </a:r>
            <a:r>
              <a:rPr lang="en-US" dirty="0"/>
              <a:t>risk of developing thyrotoxicosis</a:t>
            </a:r>
          </a:p>
        </p:txBody>
      </p:sp>
      <p:sp>
        <p:nvSpPr>
          <p:cNvPr id="3" name="Content Placeholder 2"/>
          <p:cNvSpPr>
            <a:spLocks noGrp="1"/>
          </p:cNvSpPr>
          <p:nvPr>
            <p:ph idx="1"/>
          </p:nvPr>
        </p:nvSpPr>
        <p:spPr/>
        <p:txBody>
          <a:bodyPr/>
          <a:lstStyle/>
          <a:p>
            <a:r>
              <a:rPr lang="en-US" b="1" dirty="0" smtClean="0"/>
              <a:t>currently hyperthyroid</a:t>
            </a:r>
            <a:endParaRPr lang="en-US" dirty="0"/>
          </a:p>
          <a:p>
            <a:r>
              <a:rPr lang="en-US" dirty="0" smtClean="0"/>
              <a:t>requirement </a:t>
            </a:r>
            <a:r>
              <a:rPr lang="en-US" b="1" dirty="0"/>
              <a:t>of &gt;5–10 mg/d </a:t>
            </a:r>
            <a:r>
              <a:rPr lang="en-US" dirty="0"/>
              <a:t>MMI or &gt;</a:t>
            </a:r>
            <a:r>
              <a:rPr lang="en-US" b="1" dirty="0"/>
              <a:t>100–200</a:t>
            </a:r>
            <a:r>
              <a:rPr lang="en-US" dirty="0"/>
              <a:t> mg/d PTU to maintain a </a:t>
            </a:r>
            <a:r>
              <a:rPr lang="en-US" dirty="0" err="1"/>
              <a:t>euthyroid</a:t>
            </a:r>
            <a:r>
              <a:rPr lang="en-US" dirty="0"/>
              <a:t> </a:t>
            </a:r>
            <a:r>
              <a:rPr lang="en-US" dirty="0" smtClean="0"/>
              <a:t>state. </a:t>
            </a:r>
          </a:p>
          <a:p>
            <a:r>
              <a:rPr lang="en-US" dirty="0" smtClean="0"/>
              <a:t>In </a:t>
            </a:r>
            <a:r>
              <a:rPr lang="en-US" dirty="0"/>
              <a:t>such </a:t>
            </a:r>
            <a:r>
              <a:rPr lang="en-US" dirty="0" smtClean="0"/>
              <a:t>cases:</a:t>
            </a:r>
            <a:endParaRPr lang="en-US" dirty="0"/>
          </a:p>
        </p:txBody>
      </p:sp>
    </p:spTree>
    <p:extLst>
      <p:ext uri="{BB962C8B-B14F-4D97-AF65-F5344CB8AC3E}">
        <p14:creationId xmlns:p14="http://schemas.microsoft.com/office/powerpoint/2010/main" val="40445856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PTU</a:t>
            </a:r>
            <a:r>
              <a:rPr lang="en-US" dirty="0"/>
              <a:t> through 16 weeks of pregnancy</a:t>
            </a:r>
          </a:p>
        </p:txBody>
      </p:sp>
      <p:sp>
        <p:nvSpPr>
          <p:cNvPr id="3" name="Content Placeholder 2"/>
          <p:cNvSpPr>
            <a:spLocks noGrp="1"/>
          </p:cNvSpPr>
          <p:nvPr>
            <p:ph idx="1"/>
          </p:nvPr>
        </p:nvSpPr>
        <p:spPr/>
        <p:txBody>
          <a:bodyPr/>
          <a:lstStyle/>
          <a:p>
            <a:r>
              <a:rPr lang="en-US" dirty="0"/>
              <a:t>(a) PTU is recommended for the treatment of maternal hyperthyroidism through 16 weeks of pregnancy</a:t>
            </a:r>
            <a:r>
              <a:rPr lang="en-US" dirty="0" smtClean="0"/>
              <a:t>.</a:t>
            </a:r>
          </a:p>
          <a:p>
            <a:endParaRPr lang="en-US" dirty="0"/>
          </a:p>
          <a:p>
            <a:endParaRPr lang="en-US" dirty="0" smtClean="0"/>
          </a:p>
          <a:p>
            <a:endParaRPr lang="en-US" dirty="0"/>
          </a:p>
          <a:p>
            <a:endParaRPr lang="en-US" dirty="0" smtClean="0"/>
          </a:p>
          <a:p>
            <a:endParaRPr lang="en-US" dirty="0" smtClean="0"/>
          </a:p>
          <a:p>
            <a:r>
              <a:rPr lang="en-US" dirty="0"/>
              <a:t>Strong recommendation, moderate-quality evidence.</a:t>
            </a:r>
          </a:p>
        </p:txBody>
      </p:sp>
    </p:spTree>
    <p:extLst>
      <p:ext uri="{BB962C8B-B14F-4D97-AF65-F5344CB8AC3E}">
        <p14:creationId xmlns:p14="http://schemas.microsoft.com/office/powerpoint/2010/main" val="20396728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MMI should be switched to PTU </a:t>
            </a:r>
            <a:r>
              <a:rPr lang="en-US" dirty="0" smtClean="0"/>
              <a:t>(16 weeks)</a:t>
            </a:r>
            <a:endParaRPr lang="en-US" dirty="0"/>
          </a:p>
        </p:txBody>
      </p:sp>
      <p:sp>
        <p:nvSpPr>
          <p:cNvPr id="3" name="Content Placeholder 2"/>
          <p:cNvSpPr>
            <a:spLocks noGrp="1"/>
          </p:cNvSpPr>
          <p:nvPr>
            <p:ph idx="1"/>
          </p:nvPr>
        </p:nvSpPr>
        <p:spPr/>
        <p:txBody>
          <a:bodyPr/>
          <a:lstStyle/>
          <a:p>
            <a:r>
              <a:rPr lang="en-US" dirty="0"/>
              <a:t>(b) Pregnant women receiving MMI who are in need of continuing therapy during pregnancy should be switched to PTU as early as possible. </a:t>
            </a:r>
            <a:endParaRPr lang="en-US" dirty="0" smtClean="0"/>
          </a:p>
          <a:p>
            <a:endParaRPr lang="en-US" dirty="0"/>
          </a:p>
          <a:p>
            <a:endParaRPr lang="en-US" dirty="0" smtClean="0"/>
          </a:p>
          <a:p>
            <a:endParaRPr lang="en-US" dirty="0"/>
          </a:p>
          <a:p>
            <a:endParaRPr lang="en-US" dirty="0" smtClean="0"/>
          </a:p>
          <a:p>
            <a:r>
              <a:rPr lang="en-US" dirty="0" smtClean="0"/>
              <a:t>Weak </a:t>
            </a:r>
            <a:r>
              <a:rPr lang="en-US" dirty="0"/>
              <a:t>recommendation, low-quality evidence.</a:t>
            </a:r>
          </a:p>
        </p:txBody>
      </p:sp>
    </p:spTree>
    <p:extLst>
      <p:ext uri="{BB962C8B-B14F-4D97-AF65-F5344CB8AC3E}">
        <p14:creationId xmlns:p14="http://schemas.microsoft.com/office/powerpoint/2010/main" val="40504274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Dose </a:t>
            </a:r>
            <a:r>
              <a:rPr lang="en-US" dirty="0"/>
              <a:t>ratio of shifting from MMI to PTU</a:t>
            </a:r>
          </a:p>
        </p:txBody>
      </p:sp>
      <p:sp>
        <p:nvSpPr>
          <p:cNvPr id="3" name="Content Placeholder 2"/>
          <p:cNvSpPr>
            <a:spLocks noGrp="1"/>
          </p:cNvSpPr>
          <p:nvPr>
            <p:ph idx="1"/>
          </p:nvPr>
        </p:nvSpPr>
        <p:spPr/>
        <p:txBody>
          <a:bodyPr/>
          <a:lstStyle/>
          <a:p>
            <a:r>
              <a:rPr lang="en-US" dirty="0"/>
              <a:t>(c</a:t>
            </a:r>
            <a:r>
              <a:rPr lang="en-US" dirty="0" smtClean="0"/>
              <a:t>), </a:t>
            </a:r>
            <a:r>
              <a:rPr lang="en-US" dirty="0"/>
              <a:t>a dose ratio of approximately </a:t>
            </a:r>
            <a:r>
              <a:rPr lang="en-US" b="1" dirty="0"/>
              <a:t>1:20</a:t>
            </a:r>
            <a:r>
              <a:rPr lang="en-US" dirty="0"/>
              <a:t> should be used (e.g., MMI 5 mg/ d = PTU 50 mg twice daily). Strong recommendation, moderate-quality evidence.</a:t>
            </a:r>
          </a:p>
        </p:txBody>
      </p:sp>
    </p:spTree>
    <p:extLst>
      <p:ext uri="{BB962C8B-B14F-4D97-AF65-F5344CB8AC3E}">
        <p14:creationId xmlns:p14="http://schemas.microsoft.com/office/powerpoint/2010/main" val="24787077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After </a:t>
            </a:r>
            <a:r>
              <a:rPr lang="en-US" dirty="0"/>
              <a:t>16 weeks gestation</a:t>
            </a:r>
          </a:p>
        </p:txBody>
      </p:sp>
      <p:sp>
        <p:nvSpPr>
          <p:cNvPr id="3" name="Content Placeholder 2"/>
          <p:cNvSpPr>
            <a:spLocks noGrp="1"/>
          </p:cNvSpPr>
          <p:nvPr>
            <p:ph idx="1"/>
          </p:nvPr>
        </p:nvSpPr>
        <p:spPr/>
        <p:txBody>
          <a:bodyPr/>
          <a:lstStyle/>
          <a:p>
            <a:r>
              <a:rPr lang="en-US" dirty="0"/>
              <a:t>(d) If ATD therapy is required after 16 weeks gestation, it remains unclear whether PTU should be continued or therapy changed to MMI. As both medications are associated with potential adverse effects and shifting potentially may lead to a period of less-tight control, no recommendation regarding switching </a:t>
            </a:r>
            <a:r>
              <a:rPr lang="en-US" dirty="0" err="1"/>
              <a:t>antithyroid</a:t>
            </a:r>
            <a:r>
              <a:rPr lang="en-US" dirty="0"/>
              <a:t> drug medication can be made at this time. </a:t>
            </a:r>
            <a:endParaRPr lang="en-US" dirty="0" smtClean="0"/>
          </a:p>
          <a:p>
            <a:endParaRPr lang="en-US" dirty="0"/>
          </a:p>
          <a:p>
            <a:endParaRPr lang="en-US" dirty="0" smtClean="0"/>
          </a:p>
          <a:p>
            <a:r>
              <a:rPr lang="en-US" dirty="0" smtClean="0"/>
              <a:t>No </a:t>
            </a:r>
            <a:r>
              <a:rPr lang="en-US" dirty="0"/>
              <a:t>recommendation, insufficient evidence.</a:t>
            </a:r>
          </a:p>
        </p:txBody>
      </p:sp>
    </p:spTree>
    <p:extLst>
      <p:ext uri="{BB962C8B-B14F-4D97-AF65-F5344CB8AC3E}">
        <p14:creationId xmlns:p14="http://schemas.microsoft.com/office/powerpoint/2010/main" val="32522417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women being treated with ATDs in pregnancy</a:t>
            </a:r>
          </a:p>
        </p:txBody>
      </p:sp>
      <p:sp>
        <p:nvSpPr>
          <p:cNvPr id="3" name="Content Placeholder 2"/>
          <p:cNvSpPr>
            <a:spLocks noGrp="1"/>
          </p:cNvSpPr>
          <p:nvPr>
            <p:ph idx="1"/>
          </p:nvPr>
        </p:nvSpPr>
        <p:spPr/>
        <p:txBody>
          <a:bodyPr/>
          <a:lstStyle/>
          <a:p>
            <a:r>
              <a:rPr lang="en-US" dirty="0"/>
              <a:t>(a</a:t>
            </a:r>
            <a:r>
              <a:rPr lang="en-US" dirty="0" smtClean="0"/>
              <a:t>) </a:t>
            </a:r>
            <a:r>
              <a:rPr lang="en-US" b="1" dirty="0" smtClean="0"/>
              <a:t>FT4</a:t>
            </a:r>
            <a:r>
              <a:rPr lang="en-US" b="1" dirty="0"/>
              <a:t>/ TT4 </a:t>
            </a:r>
            <a:r>
              <a:rPr lang="en-US" dirty="0"/>
              <a:t>and TSH should be monitored approximately </a:t>
            </a:r>
            <a:r>
              <a:rPr lang="en-US" b="1" dirty="0"/>
              <a:t>every 4 weeks</a:t>
            </a:r>
            <a:r>
              <a:rPr lang="en-US" dirty="0"/>
              <a:t>. </a:t>
            </a:r>
            <a:endParaRPr lang="en-US" dirty="0" smtClean="0"/>
          </a:p>
          <a:p>
            <a:endParaRPr lang="en-US" dirty="0"/>
          </a:p>
          <a:p>
            <a:endParaRPr lang="en-US" dirty="0" smtClean="0"/>
          </a:p>
          <a:p>
            <a:endParaRPr lang="en-US" dirty="0"/>
          </a:p>
          <a:p>
            <a:endParaRPr lang="en-US" dirty="0" smtClean="0"/>
          </a:p>
          <a:p>
            <a:endParaRPr lang="en-US" dirty="0"/>
          </a:p>
          <a:p>
            <a:r>
              <a:rPr lang="en-US" dirty="0" smtClean="0"/>
              <a:t>Strong </a:t>
            </a:r>
            <a:r>
              <a:rPr lang="en-US" dirty="0"/>
              <a:t>recommendation, moderate-quality evidence.</a:t>
            </a:r>
          </a:p>
        </p:txBody>
      </p:sp>
    </p:spTree>
    <p:extLst>
      <p:ext uri="{BB962C8B-B14F-4D97-AF65-F5344CB8AC3E}">
        <p14:creationId xmlns:p14="http://schemas.microsoft.com/office/powerpoint/2010/main" val="10198357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Lowest </a:t>
            </a:r>
            <a:r>
              <a:rPr lang="en-US" dirty="0"/>
              <a:t>effective dose of MMI or PTU </a:t>
            </a:r>
            <a:r>
              <a:rPr lang="en-US" dirty="0" smtClean="0"/>
              <a:t>during </a:t>
            </a:r>
            <a:r>
              <a:rPr lang="en-US" dirty="0"/>
              <a:t>pregnancy</a:t>
            </a:r>
          </a:p>
        </p:txBody>
      </p:sp>
      <p:sp>
        <p:nvSpPr>
          <p:cNvPr id="3" name="Content Placeholder 2"/>
          <p:cNvSpPr>
            <a:spLocks noGrp="1"/>
          </p:cNvSpPr>
          <p:nvPr>
            <p:ph idx="1"/>
          </p:nvPr>
        </p:nvSpPr>
        <p:spPr/>
        <p:txBody>
          <a:bodyPr/>
          <a:lstStyle/>
          <a:p>
            <a:r>
              <a:rPr lang="en-US" dirty="0"/>
              <a:t>(b) Antithyroid medication during pregnancy should be administered at the </a:t>
            </a:r>
            <a:r>
              <a:rPr lang="en-US" b="1" dirty="0"/>
              <a:t>lowest effective dose </a:t>
            </a:r>
            <a:r>
              <a:rPr lang="en-US" dirty="0"/>
              <a:t>of </a:t>
            </a:r>
            <a:r>
              <a:rPr lang="en-US" b="1" dirty="0"/>
              <a:t>MMI or PTU, </a:t>
            </a:r>
            <a:r>
              <a:rPr lang="en-US" dirty="0">
                <a:solidFill>
                  <a:srgbClr val="FF0000"/>
                </a:solidFill>
              </a:rPr>
              <a:t>targeting</a:t>
            </a:r>
            <a:r>
              <a:rPr lang="en-US" dirty="0"/>
              <a:t> maternal serum </a:t>
            </a:r>
            <a:r>
              <a:rPr lang="en-US" b="1" dirty="0"/>
              <a:t>FT4/TT4 at the upper limit or moderately above </a:t>
            </a:r>
            <a:r>
              <a:rPr lang="en-US" dirty="0"/>
              <a:t>the reference range</a:t>
            </a:r>
            <a:r>
              <a:rPr lang="en-US" dirty="0" smtClean="0"/>
              <a:t>.</a:t>
            </a:r>
          </a:p>
          <a:p>
            <a:endParaRPr lang="en-US" dirty="0"/>
          </a:p>
          <a:p>
            <a:endParaRPr lang="en-US" dirty="0" smtClean="0"/>
          </a:p>
          <a:p>
            <a:endParaRPr lang="en-US" dirty="0"/>
          </a:p>
          <a:p>
            <a:endParaRPr lang="en-US" dirty="0" smtClean="0"/>
          </a:p>
          <a:p>
            <a:r>
              <a:rPr lang="en-US" dirty="0" smtClean="0"/>
              <a:t> </a:t>
            </a:r>
            <a:r>
              <a:rPr lang="en-US" dirty="0"/>
              <a:t>Strong recommendation, high-quality evidence.</a:t>
            </a:r>
          </a:p>
        </p:txBody>
      </p:sp>
    </p:spTree>
    <p:extLst>
      <p:ext uri="{BB962C8B-B14F-4D97-AF65-F5344CB8AC3E}">
        <p14:creationId xmlns:p14="http://schemas.microsoft.com/office/powerpoint/2010/main" val="3986573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0722" y="280219"/>
            <a:ext cx="11651226" cy="6386052"/>
          </a:xfrm>
        </p:spPr>
        <p:txBody>
          <a:bodyPr>
            <a:normAutofit fontScale="92500" lnSpcReduction="20000"/>
          </a:bodyPr>
          <a:lstStyle/>
          <a:p>
            <a:r>
              <a:rPr lang="en-US" dirty="0"/>
              <a:t>All patients seeking pregnancy, or newly pregnant, should undergo clinical evaluation. If any of the following risk factors are identified, </a:t>
            </a:r>
            <a:r>
              <a:rPr lang="en-US" b="1" dirty="0"/>
              <a:t>testing for serum TSH </a:t>
            </a:r>
            <a:r>
              <a:rPr lang="en-US" dirty="0"/>
              <a:t>is </a:t>
            </a:r>
            <a:r>
              <a:rPr lang="en-US" dirty="0" smtClean="0"/>
              <a:t>recommended:</a:t>
            </a:r>
          </a:p>
          <a:p>
            <a:r>
              <a:rPr lang="en-US" dirty="0"/>
              <a:t>1. A history of hypothyroidism/hyperthyroidism or </a:t>
            </a:r>
            <a:r>
              <a:rPr lang="en-US" dirty="0" smtClean="0"/>
              <a:t>current </a:t>
            </a:r>
            <a:r>
              <a:rPr lang="en-US" dirty="0"/>
              <a:t>symptoms/signs of thyroid dysfunction </a:t>
            </a:r>
            <a:endParaRPr lang="en-US" dirty="0" smtClean="0"/>
          </a:p>
          <a:p>
            <a:r>
              <a:rPr lang="en-US" dirty="0" smtClean="0"/>
              <a:t>2</a:t>
            </a:r>
            <a:r>
              <a:rPr lang="en-US" dirty="0"/>
              <a:t>. Known thyroid antibody positivity or presence of a goiter </a:t>
            </a:r>
            <a:endParaRPr lang="en-US" dirty="0" smtClean="0"/>
          </a:p>
          <a:p>
            <a:r>
              <a:rPr lang="en-US" dirty="0" smtClean="0"/>
              <a:t>3</a:t>
            </a:r>
            <a:r>
              <a:rPr lang="en-US" dirty="0"/>
              <a:t>. History of head or neck radiation or prior thyroid surgery </a:t>
            </a:r>
            <a:endParaRPr lang="en-US" dirty="0" smtClean="0"/>
          </a:p>
          <a:p>
            <a:r>
              <a:rPr lang="en-US" dirty="0" smtClean="0"/>
              <a:t>4</a:t>
            </a:r>
            <a:r>
              <a:rPr lang="en-US" dirty="0"/>
              <a:t>. Age &gt;30 years </a:t>
            </a:r>
            <a:endParaRPr lang="en-US" dirty="0" smtClean="0"/>
          </a:p>
          <a:p>
            <a:r>
              <a:rPr lang="en-US" dirty="0" smtClean="0"/>
              <a:t>5</a:t>
            </a:r>
            <a:r>
              <a:rPr lang="en-US" dirty="0"/>
              <a:t>. Type 1 diabetes or other autoimmune disorders </a:t>
            </a:r>
            <a:endParaRPr lang="en-US" dirty="0" smtClean="0"/>
          </a:p>
          <a:p>
            <a:r>
              <a:rPr lang="en-US" dirty="0" smtClean="0"/>
              <a:t>6</a:t>
            </a:r>
            <a:r>
              <a:rPr lang="en-US" dirty="0"/>
              <a:t>. History of pregnancy loss, preterm delivery, or infertility </a:t>
            </a:r>
            <a:endParaRPr lang="en-US" dirty="0" smtClean="0"/>
          </a:p>
          <a:p>
            <a:r>
              <a:rPr lang="en-US" dirty="0" smtClean="0"/>
              <a:t>7</a:t>
            </a:r>
            <a:r>
              <a:rPr lang="en-US" dirty="0"/>
              <a:t>. Multiple prior pregnancies </a:t>
            </a:r>
            <a:r>
              <a:rPr lang="en-US" dirty="0" smtClean="0"/>
              <a:t>(≥2</a:t>
            </a:r>
            <a:r>
              <a:rPr lang="en-US" dirty="0"/>
              <a:t>) </a:t>
            </a:r>
            <a:endParaRPr lang="en-US" dirty="0" smtClean="0"/>
          </a:p>
          <a:p>
            <a:r>
              <a:rPr lang="en-US" dirty="0" smtClean="0"/>
              <a:t>8</a:t>
            </a:r>
            <a:r>
              <a:rPr lang="en-US" dirty="0"/>
              <a:t>. Family history of autoimmune thyroid disease or thyroid dysfunction </a:t>
            </a:r>
            <a:endParaRPr lang="en-US" dirty="0" smtClean="0"/>
          </a:p>
          <a:p>
            <a:r>
              <a:rPr lang="en-US" dirty="0" smtClean="0"/>
              <a:t>9</a:t>
            </a:r>
            <a:r>
              <a:rPr lang="en-US" dirty="0"/>
              <a:t>. Morbid obesity (</a:t>
            </a:r>
            <a:r>
              <a:rPr lang="en-US" dirty="0" smtClean="0"/>
              <a:t>BMI↑40 </a:t>
            </a:r>
            <a:r>
              <a:rPr lang="en-US" dirty="0"/>
              <a:t>kg/m</a:t>
            </a:r>
            <a:r>
              <a:rPr lang="en-US" baseline="30000" dirty="0"/>
              <a:t>2</a:t>
            </a:r>
            <a:r>
              <a:rPr lang="en-US" dirty="0"/>
              <a:t> ) </a:t>
            </a:r>
            <a:endParaRPr lang="en-US" dirty="0" smtClean="0"/>
          </a:p>
          <a:p>
            <a:r>
              <a:rPr lang="en-US" dirty="0" smtClean="0"/>
              <a:t>10</a:t>
            </a:r>
            <a:r>
              <a:rPr lang="en-US" dirty="0"/>
              <a:t>. Use of amiodarone or lithium, or recent </a:t>
            </a:r>
            <a:r>
              <a:rPr lang="en-US" dirty="0" smtClean="0"/>
              <a:t>administration </a:t>
            </a:r>
            <a:r>
              <a:rPr lang="en-US" dirty="0"/>
              <a:t>of iodinated radiologic contrast </a:t>
            </a:r>
            <a:endParaRPr lang="en-US" dirty="0" smtClean="0"/>
          </a:p>
          <a:p>
            <a:r>
              <a:rPr lang="en-US" dirty="0" smtClean="0"/>
              <a:t>11</a:t>
            </a:r>
            <a:r>
              <a:rPr lang="en-US" dirty="0"/>
              <a:t>. Residing in an area of known moderate to severe iodine insufficiency</a:t>
            </a:r>
          </a:p>
        </p:txBody>
      </p:sp>
    </p:spTree>
    <p:extLst>
      <p:ext uri="{BB962C8B-B14F-4D97-AF65-F5344CB8AC3E}">
        <p14:creationId xmlns:p14="http://schemas.microsoft.com/office/powerpoint/2010/main" val="1578200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down)">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down)">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wipe(down)">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wipe(down)">
                                      <p:cBhvr>
                                        <p:cTn id="6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combination regimen of LT4 and an ATD</a:t>
            </a:r>
          </a:p>
        </p:txBody>
      </p:sp>
      <p:sp>
        <p:nvSpPr>
          <p:cNvPr id="3" name="Content Placeholder 2"/>
          <p:cNvSpPr>
            <a:spLocks noGrp="1"/>
          </p:cNvSpPr>
          <p:nvPr>
            <p:ph idx="1"/>
          </p:nvPr>
        </p:nvSpPr>
        <p:spPr/>
        <p:txBody>
          <a:bodyPr>
            <a:normAutofit lnSpcReduction="10000"/>
          </a:bodyPr>
          <a:lstStyle/>
          <a:p>
            <a:r>
              <a:rPr lang="en-US" b="1" dirty="0" smtClean="0"/>
              <a:t>should </a:t>
            </a:r>
            <a:r>
              <a:rPr lang="en-US" b="1" dirty="0"/>
              <a:t>not </a:t>
            </a:r>
            <a:r>
              <a:rPr lang="en-US" dirty="0"/>
              <a:t>be used in pregnancy, </a:t>
            </a:r>
            <a:r>
              <a:rPr lang="en-US" dirty="0">
                <a:solidFill>
                  <a:srgbClr val="FF0000"/>
                </a:solidFill>
              </a:rPr>
              <a:t>except</a:t>
            </a:r>
            <a:r>
              <a:rPr lang="en-US" dirty="0"/>
              <a:t> in the rare situation of </a:t>
            </a:r>
            <a:r>
              <a:rPr lang="en-US" dirty="0">
                <a:solidFill>
                  <a:srgbClr val="FF0000"/>
                </a:solidFill>
              </a:rPr>
              <a:t>isolated fetal hyperthyroidism</a:t>
            </a:r>
            <a:r>
              <a:rPr lang="en-US" dirty="0"/>
              <a:t>. </a:t>
            </a:r>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Strong </a:t>
            </a:r>
            <a:r>
              <a:rPr lang="en-US" dirty="0"/>
              <a:t>recommendation, high-quality evidence.</a:t>
            </a:r>
          </a:p>
        </p:txBody>
      </p:sp>
    </p:spTree>
    <p:extLst>
      <p:ext uri="{BB962C8B-B14F-4D97-AF65-F5344CB8AC3E}">
        <p14:creationId xmlns:p14="http://schemas.microsoft.com/office/powerpoint/2010/main" val="22646941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Thyroidectomy in pregnancy</a:t>
            </a:r>
          </a:p>
        </p:txBody>
      </p:sp>
      <p:sp>
        <p:nvSpPr>
          <p:cNvPr id="3" name="Content Placeholder 2"/>
          <p:cNvSpPr>
            <a:spLocks noGrp="1"/>
          </p:cNvSpPr>
          <p:nvPr>
            <p:ph idx="1"/>
          </p:nvPr>
        </p:nvSpPr>
        <p:spPr/>
        <p:txBody>
          <a:bodyPr>
            <a:normAutofit lnSpcReduction="10000"/>
          </a:bodyPr>
          <a:lstStyle/>
          <a:p>
            <a:r>
              <a:rPr lang="en-US" dirty="0" smtClean="0"/>
              <a:t>Thyroidectomy </a:t>
            </a:r>
            <a:r>
              <a:rPr lang="en-US" dirty="0"/>
              <a:t>in pregnancy may be indicated for unique scenarios. If required, the optimal time for thyroidectomy is in the </a:t>
            </a:r>
            <a:r>
              <a:rPr lang="en-US" b="1" dirty="0"/>
              <a:t>second trimester </a:t>
            </a:r>
            <a:r>
              <a:rPr lang="en-US" dirty="0"/>
              <a:t>of pregnancy. </a:t>
            </a:r>
            <a:endParaRPr lang="en-US" dirty="0" smtClean="0"/>
          </a:p>
          <a:p>
            <a:r>
              <a:rPr lang="en-US" dirty="0" smtClean="0"/>
              <a:t>If </a:t>
            </a:r>
            <a:r>
              <a:rPr lang="en-US" dirty="0"/>
              <a:t>maternal </a:t>
            </a:r>
            <a:r>
              <a:rPr lang="en-US" b="1" dirty="0"/>
              <a:t>TRAb concentration is high (&gt;3 times</a:t>
            </a:r>
            <a:r>
              <a:rPr lang="en-US" dirty="0"/>
              <a:t> the upper reference for the assay) the fetus should be carefully monitored for development of fetal hyperthyroidism throughout pregnancy, even if the mother is </a:t>
            </a:r>
            <a:r>
              <a:rPr lang="en-US" dirty="0" err="1"/>
              <a:t>euthyroid</a:t>
            </a:r>
            <a:r>
              <a:rPr lang="en-US" dirty="0"/>
              <a:t> post thyroidectomy. </a:t>
            </a:r>
            <a:endParaRPr lang="en-US" dirty="0" smtClean="0"/>
          </a:p>
          <a:p>
            <a:endParaRPr lang="en-US" dirty="0"/>
          </a:p>
          <a:p>
            <a:pPr marL="0" indent="0">
              <a:buNone/>
            </a:pPr>
            <a:endParaRPr lang="en-US" dirty="0" smtClean="0"/>
          </a:p>
          <a:p>
            <a:r>
              <a:rPr lang="en-US" dirty="0" smtClean="0"/>
              <a:t>Strong </a:t>
            </a:r>
            <a:r>
              <a:rPr lang="en-US" dirty="0"/>
              <a:t>recommendation, high-quality evidence.</a:t>
            </a:r>
          </a:p>
        </p:txBody>
      </p:sp>
    </p:spTree>
    <p:extLst>
      <p:ext uri="{BB962C8B-B14F-4D97-AF65-F5344CB8AC3E}">
        <p14:creationId xmlns:p14="http://schemas.microsoft.com/office/powerpoint/2010/main" val="17397759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1445" y="143899"/>
            <a:ext cx="10852355" cy="696759"/>
          </a:xfrm>
        </p:spPr>
        <p:txBody>
          <a:bodyPr/>
          <a:lstStyle/>
          <a:p>
            <a:r>
              <a:rPr lang="en-US" dirty="0" smtClean="0"/>
              <a:t>Surgery during pregnancy</a:t>
            </a:r>
            <a:endParaRPr lang="en-US" dirty="0"/>
          </a:p>
        </p:txBody>
      </p:sp>
      <p:sp>
        <p:nvSpPr>
          <p:cNvPr id="3" name="Content Placeholder 2"/>
          <p:cNvSpPr>
            <a:spLocks noGrp="1"/>
          </p:cNvSpPr>
          <p:nvPr>
            <p:ph idx="1"/>
          </p:nvPr>
        </p:nvSpPr>
        <p:spPr>
          <a:xfrm>
            <a:off x="339213" y="958645"/>
            <a:ext cx="11606981" cy="5218318"/>
          </a:xfrm>
        </p:spPr>
        <p:txBody>
          <a:bodyPr>
            <a:normAutofit/>
          </a:bodyPr>
          <a:lstStyle/>
          <a:p>
            <a:r>
              <a:rPr lang="en-US" dirty="0" smtClean="0"/>
              <a:t>We </a:t>
            </a:r>
            <a:r>
              <a:rPr lang="en-US" dirty="0"/>
              <a:t>concur with the American College of Obstetricians and Gynecologists’ Committee on Obstetric Practice </a:t>
            </a:r>
            <a:r>
              <a:rPr lang="en-US" dirty="0" smtClean="0"/>
              <a:t>consensus </a:t>
            </a:r>
            <a:r>
              <a:rPr lang="en-US" dirty="0"/>
              <a:t>guidelines (written in 2011 and revised in 2015) </a:t>
            </a:r>
            <a:r>
              <a:rPr lang="en-US" dirty="0" smtClean="0"/>
              <a:t> </a:t>
            </a:r>
            <a:r>
              <a:rPr lang="en-US" dirty="0"/>
              <a:t>which state the following: </a:t>
            </a:r>
            <a:endParaRPr lang="en-US" dirty="0" smtClean="0"/>
          </a:p>
          <a:p>
            <a:r>
              <a:rPr lang="en-US" dirty="0" smtClean="0"/>
              <a:t>‘‘</a:t>
            </a:r>
            <a:r>
              <a:rPr lang="en-US" dirty="0"/>
              <a:t>1) A pregnant woman should never be denied indicated surgery, regardless of trimester. </a:t>
            </a:r>
            <a:endParaRPr lang="en-US" dirty="0" smtClean="0"/>
          </a:p>
          <a:p>
            <a:r>
              <a:rPr lang="en-US" dirty="0" smtClean="0"/>
              <a:t>2</a:t>
            </a:r>
            <a:r>
              <a:rPr lang="en-US" dirty="0"/>
              <a:t>) </a:t>
            </a:r>
            <a:r>
              <a:rPr lang="en-US" b="1" dirty="0"/>
              <a:t>Elective surgery </a:t>
            </a:r>
            <a:r>
              <a:rPr lang="en-US" dirty="0"/>
              <a:t>should be </a:t>
            </a:r>
            <a:r>
              <a:rPr lang="en-US" b="1" dirty="0"/>
              <a:t>postponed</a:t>
            </a:r>
            <a:r>
              <a:rPr lang="en-US" dirty="0"/>
              <a:t> until </a:t>
            </a:r>
            <a:r>
              <a:rPr lang="en-US" b="1" dirty="0"/>
              <a:t>after </a:t>
            </a:r>
            <a:r>
              <a:rPr lang="en-US" b="1" dirty="0" smtClean="0"/>
              <a:t>delivery</a:t>
            </a:r>
            <a:r>
              <a:rPr lang="en-US" dirty="0"/>
              <a:t>. </a:t>
            </a:r>
            <a:endParaRPr lang="en-US" dirty="0" smtClean="0"/>
          </a:p>
          <a:p>
            <a:r>
              <a:rPr lang="en-US" dirty="0" smtClean="0"/>
              <a:t>3</a:t>
            </a:r>
            <a:r>
              <a:rPr lang="en-US" dirty="0"/>
              <a:t>) If possible, </a:t>
            </a:r>
            <a:r>
              <a:rPr lang="en-US" b="1" dirty="0" err="1"/>
              <a:t>nonurgent</a:t>
            </a:r>
            <a:r>
              <a:rPr lang="en-US" b="1" dirty="0"/>
              <a:t> surgery </a:t>
            </a:r>
            <a:r>
              <a:rPr lang="en-US" dirty="0"/>
              <a:t>should be performed in the </a:t>
            </a:r>
            <a:r>
              <a:rPr lang="en-US" b="1" dirty="0"/>
              <a:t>second trimester</a:t>
            </a:r>
            <a:r>
              <a:rPr lang="en-US" dirty="0"/>
              <a:t> when preterm contractions and spontaneous abortion are least likely.’’ In the setting of a patient with GD undergoing urgent, </a:t>
            </a:r>
            <a:r>
              <a:rPr lang="en-US" dirty="0" err="1"/>
              <a:t>nonthyroid</a:t>
            </a:r>
            <a:r>
              <a:rPr lang="en-US" dirty="0"/>
              <a:t> surgery, if the patient is well controlled on ATD, no other preparation is needed. Beta-blockade should also be utilized if needed. </a:t>
            </a:r>
            <a:endParaRPr lang="en-US" dirty="0" smtClean="0"/>
          </a:p>
          <a:p>
            <a:r>
              <a:rPr lang="en-US" dirty="0" smtClean="0"/>
              <a:t>Strong </a:t>
            </a:r>
            <a:r>
              <a:rPr lang="en-US" dirty="0"/>
              <a:t>recommendation, moderate-quality evidence.</a:t>
            </a:r>
          </a:p>
        </p:txBody>
      </p:sp>
    </p:spTree>
    <p:extLst>
      <p:ext uri="{BB962C8B-B14F-4D97-AF65-F5344CB8AC3E}">
        <p14:creationId xmlns:p14="http://schemas.microsoft.com/office/powerpoint/2010/main" val="40630438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GD &amp; </a:t>
            </a:r>
            <a:r>
              <a:rPr lang="en-US" dirty="0"/>
              <a:t>TRAb</a:t>
            </a:r>
          </a:p>
        </p:txBody>
      </p:sp>
      <p:sp>
        <p:nvSpPr>
          <p:cNvPr id="3" name="Content Placeholder 2"/>
          <p:cNvSpPr>
            <a:spLocks noGrp="1"/>
          </p:cNvSpPr>
          <p:nvPr>
            <p:ph idx="1"/>
          </p:nvPr>
        </p:nvSpPr>
        <p:spPr/>
        <p:txBody>
          <a:bodyPr/>
          <a:lstStyle/>
          <a:p>
            <a:r>
              <a:rPr lang="en-US" dirty="0"/>
              <a:t>(a) If the patient has a past history of GD treated with </a:t>
            </a:r>
            <a:r>
              <a:rPr lang="en-US" b="1" dirty="0"/>
              <a:t>ablation </a:t>
            </a:r>
            <a:r>
              <a:rPr lang="en-US" dirty="0"/>
              <a:t>(</a:t>
            </a:r>
            <a:r>
              <a:rPr lang="en-US" b="1" dirty="0"/>
              <a:t>radioiodine or surgery</a:t>
            </a:r>
            <a:r>
              <a:rPr lang="en-US" dirty="0"/>
              <a:t>), a maternal serum determination of TRAb is recommended at initial thyroid function testing during </a:t>
            </a:r>
            <a:r>
              <a:rPr lang="en-US" b="1" dirty="0"/>
              <a:t>early pregnancy</a:t>
            </a:r>
            <a:r>
              <a:rPr lang="en-US" b="1" dirty="0" smtClean="0"/>
              <a:t>.</a:t>
            </a:r>
          </a:p>
          <a:p>
            <a:endParaRPr lang="en-US" dirty="0"/>
          </a:p>
          <a:p>
            <a:endParaRPr lang="en-US" dirty="0" smtClean="0"/>
          </a:p>
          <a:p>
            <a:endParaRPr lang="en-US" dirty="0"/>
          </a:p>
          <a:p>
            <a:endParaRPr lang="en-US" dirty="0" smtClean="0"/>
          </a:p>
          <a:p>
            <a:r>
              <a:rPr lang="en-US" dirty="0"/>
              <a:t>Strong recommendation, moderate-quality evidence.</a:t>
            </a:r>
          </a:p>
        </p:txBody>
      </p:sp>
    </p:spTree>
    <p:extLst>
      <p:ext uri="{BB962C8B-B14F-4D97-AF65-F5344CB8AC3E}">
        <p14:creationId xmlns:p14="http://schemas.microsoft.com/office/powerpoint/2010/main" val="32444665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TRAb concentration</a:t>
            </a:r>
          </a:p>
        </p:txBody>
      </p:sp>
      <p:sp>
        <p:nvSpPr>
          <p:cNvPr id="3" name="Content Placeholder 2"/>
          <p:cNvSpPr>
            <a:spLocks noGrp="1"/>
          </p:cNvSpPr>
          <p:nvPr>
            <p:ph idx="1"/>
          </p:nvPr>
        </p:nvSpPr>
        <p:spPr/>
        <p:txBody>
          <a:bodyPr/>
          <a:lstStyle/>
          <a:p>
            <a:r>
              <a:rPr lang="en-US" dirty="0"/>
              <a:t>(b) If maternal TRAb concentration is elevated in early pregnancy, repeat testing should occur at </a:t>
            </a:r>
            <a:r>
              <a:rPr lang="en-US" b="1" dirty="0"/>
              <a:t>weeks 18–22</a:t>
            </a:r>
            <a:r>
              <a:rPr lang="en-US" dirty="0" smtClean="0"/>
              <a:t>.</a:t>
            </a:r>
          </a:p>
          <a:p>
            <a:r>
              <a:rPr lang="en-US" dirty="0" smtClean="0"/>
              <a:t> </a:t>
            </a:r>
            <a:r>
              <a:rPr lang="en-US" dirty="0"/>
              <a:t>Strong recommendation, moderate-quality evidence</a:t>
            </a:r>
            <a:r>
              <a:rPr lang="en-US" dirty="0" smtClean="0"/>
              <a:t>.</a:t>
            </a:r>
          </a:p>
          <a:p>
            <a:r>
              <a:rPr lang="en-US" dirty="0"/>
              <a:t>(c) If maternal TRAb is undetectable or low in early pregnancy, no further TRAb testing is needed</a:t>
            </a:r>
            <a:r>
              <a:rPr lang="en-US" dirty="0" smtClean="0"/>
              <a:t>.</a:t>
            </a:r>
          </a:p>
          <a:p>
            <a:endParaRPr lang="en-US" dirty="0"/>
          </a:p>
          <a:p>
            <a:endParaRPr lang="en-US" dirty="0" smtClean="0"/>
          </a:p>
          <a:p>
            <a:endParaRPr lang="en-US" dirty="0" smtClean="0"/>
          </a:p>
          <a:p>
            <a:r>
              <a:rPr lang="en-US" dirty="0"/>
              <a:t>Weak recommendation, moderate-quality evidence.</a:t>
            </a:r>
          </a:p>
        </p:txBody>
      </p:sp>
    </p:spTree>
    <p:extLst>
      <p:ext uri="{BB962C8B-B14F-4D97-AF65-F5344CB8AC3E}">
        <p14:creationId xmlns:p14="http://schemas.microsoft.com/office/powerpoint/2010/main" val="8546745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TRAb measurement should again</a:t>
            </a:r>
          </a:p>
        </p:txBody>
      </p:sp>
      <p:sp>
        <p:nvSpPr>
          <p:cNvPr id="3" name="Content Placeholder 2"/>
          <p:cNvSpPr>
            <a:spLocks noGrp="1"/>
          </p:cNvSpPr>
          <p:nvPr>
            <p:ph idx="1"/>
          </p:nvPr>
        </p:nvSpPr>
        <p:spPr/>
        <p:txBody>
          <a:bodyPr/>
          <a:lstStyle/>
          <a:p>
            <a:r>
              <a:rPr lang="en-US" dirty="0"/>
              <a:t>(f) If elevated TRAb is detected at weeks </a:t>
            </a:r>
            <a:r>
              <a:rPr lang="en-US" b="1" dirty="0"/>
              <a:t>18–22</a:t>
            </a:r>
            <a:r>
              <a:rPr lang="en-US" dirty="0"/>
              <a:t> or the mother is taking </a:t>
            </a:r>
            <a:r>
              <a:rPr lang="en-US" b="1" dirty="0"/>
              <a:t>ATD</a:t>
            </a:r>
            <a:r>
              <a:rPr lang="en-US" dirty="0"/>
              <a:t> in the </a:t>
            </a:r>
            <a:r>
              <a:rPr lang="en-US" b="1" dirty="0"/>
              <a:t>third trimester</a:t>
            </a:r>
            <a:r>
              <a:rPr lang="en-US" dirty="0"/>
              <a:t>, a TRAb measurement should again be performed in late </a:t>
            </a:r>
            <a:r>
              <a:rPr lang="en-US" dirty="0" smtClean="0"/>
              <a:t>pregnancy </a:t>
            </a:r>
            <a:r>
              <a:rPr lang="en-US" dirty="0"/>
              <a:t>(</a:t>
            </a:r>
            <a:r>
              <a:rPr lang="en-US" b="1" dirty="0"/>
              <a:t>weeks 30–34</a:t>
            </a:r>
            <a:r>
              <a:rPr lang="en-US" dirty="0"/>
              <a:t>) to evaluate the need for neonatal and postnatal monitoring. </a:t>
            </a:r>
            <a:endParaRPr lang="en-US" dirty="0" smtClean="0"/>
          </a:p>
          <a:p>
            <a:endParaRPr lang="en-US" dirty="0"/>
          </a:p>
          <a:p>
            <a:endParaRPr lang="en-US" dirty="0" smtClean="0"/>
          </a:p>
          <a:p>
            <a:endParaRPr lang="en-US" dirty="0"/>
          </a:p>
          <a:p>
            <a:endParaRPr lang="en-US" dirty="0" smtClean="0"/>
          </a:p>
          <a:p>
            <a:r>
              <a:rPr lang="en-US" dirty="0" smtClean="0"/>
              <a:t>Strong </a:t>
            </a:r>
            <a:r>
              <a:rPr lang="en-US" dirty="0"/>
              <a:t>recommendation, high-quality evidence.</a:t>
            </a:r>
          </a:p>
        </p:txBody>
      </p:sp>
    </p:spTree>
    <p:extLst>
      <p:ext uri="{BB962C8B-B14F-4D97-AF65-F5344CB8AC3E}">
        <p14:creationId xmlns:p14="http://schemas.microsoft.com/office/powerpoint/2010/main" val="28525981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the etiologies of thyrotoxicosis in the postpartum period?</a:t>
            </a:r>
          </a:p>
        </p:txBody>
      </p:sp>
      <p:sp>
        <p:nvSpPr>
          <p:cNvPr id="3" name="Content Placeholder 2"/>
          <p:cNvSpPr>
            <a:spLocks noGrp="1"/>
          </p:cNvSpPr>
          <p:nvPr>
            <p:ph idx="1"/>
          </p:nvPr>
        </p:nvSpPr>
        <p:spPr/>
        <p:txBody>
          <a:bodyPr/>
          <a:lstStyle/>
          <a:p>
            <a:r>
              <a:rPr lang="en-US" dirty="0"/>
              <a:t>postpartum thyroiditis (The most common </a:t>
            </a:r>
            <a:r>
              <a:rPr lang="en-US" dirty="0" smtClean="0"/>
              <a:t>cause) 4%</a:t>
            </a:r>
          </a:p>
          <a:p>
            <a:r>
              <a:rPr lang="en-US" dirty="0"/>
              <a:t>↑thyroid autoimmunity (a 3- to 4-fold </a:t>
            </a:r>
            <a:r>
              <a:rPr lang="en-US" dirty="0" smtClean="0"/>
              <a:t>↑ </a:t>
            </a:r>
            <a:r>
              <a:rPr lang="en-US" dirty="0"/>
              <a:t>in the incidence of new GD), relapse (In one study, the overall relapse rate of GD following a pregnancy was 84%, as compared to a relapse rate of 56% in women who did not become </a:t>
            </a:r>
            <a:r>
              <a:rPr lang="en-US" dirty="0" smtClean="0"/>
              <a:t>pregnant)</a:t>
            </a:r>
          </a:p>
          <a:p>
            <a:endParaRPr lang="en-US" dirty="0" smtClean="0"/>
          </a:p>
          <a:p>
            <a:endParaRPr lang="en-US" dirty="0"/>
          </a:p>
          <a:p>
            <a:endParaRPr lang="en-US" dirty="0"/>
          </a:p>
        </p:txBody>
      </p:sp>
    </p:spTree>
    <p:extLst>
      <p:ext uri="{BB962C8B-B14F-4D97-AF65-F5344CB8AC3E}">
        <p14:creationId xmlns:p14="http://schemas.microsoft.com/office/powerpoint/2010/main" val="15588761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9935" y="162232"/>
            <a:ext cx="11046542" cy="1017639"/>
          </a:xfrm>
        </p:spPr>
        <p:txBody>
          <a:bodyPr>
            <a:noAutofit/>
          </a:bodyPr>
          <a:lstStyle/>
          <a:p>
            <a:r>
              <a:rPr lang="en-US" sz="3200" dirty="0"/>
              <a:t>Determining the etiology of overt hyperthyroidism during pregnancy or lactation</a:t>
            </a:r>
          </a:p>
        </p:txBody>
      </p:sp>
      <p:pic>
        <p:nvPicPr>
          <p:cNvPr id="5" name="Content Placeholder 4"/>
          <p:cNvPicPr>
            <a:picLocks noGrp="1" noChangeAspect="1"/>
          </p:cNvPicPr>
          <p:nvPr>
            <p:ph idx="1"/>
          </p:nvPr>
        </p:nvPicPr>
        <p:blipFill>
          <a:blip r:embed="rId2"/>
          <a:stretch>
            <a:fillRect/>
          </a:stretch>
        </p:blipFill>
        <p:spPr>
          <a:xfrm>
            <a:off x="2610466" y="924476"/>
            <a:ext cx="7506928" cy="5743643"/>
          </a:xfrm>
          <a:prstGeom prst="rect">
            <a:avLst/>
          </a:prstGeom>
        </p:spPr>
      </p:pic>
    </p:spTree>
    <p:extLst>
      <p:ext uri="{BB962C8B-B14F-4D97-AF65-F5344CB8AC3E}">
        <p14:creationId xmlns:p14="http://schemas.microsoft.com/office/powerpoint/2010/main" val="164825820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941" y="147485"/>
            <a:ext cx="11400503" cy="471947"/>
          </a:xfrm>
        </p:spPr>
        <p:txBody>
          <a:bodyPr>
            <a:noAutofit/>
          </a:bodyPr>
          <a:lstStyle/>
          <a:p>
            <a:r>
              <a:rPr lang="en-US" sz="2800" b="1" dirty="0"/>
              <a:t>Management of pregnant women with or at risk for hypothyroidism*</a:t>
            </a:r>
            <a:endParaRPr lang="en-US" sz="2800" dirty="0"/>
          </a:p>
        </p:txBody>
      </p:sp>
      <p:pic>
        <p:nvPicPr>
          <p:cNvPr id="4" name="Content Placeholder 3"/>
          <p:cNvPicPr>
            <a:picLocks noGrp="1" noChangeAspect="1"/>
          </p:cNvPicPr>
          <p:nvPr>
            <p:ph idx="1"/>
          </p:nvPr>
        </p:nvPicPr>
        <p:blipFill>
          <a:blip r:embed="rId2"/>
          <a:stretch>
            <a:fillRect/>
          </a:stretch>
        </p:blipFill>
        <p:spPr>
          <a:xfrm>
            <a:off x="347979" y="752169"/>
            <a:ext cx="11701453" cy="5914104"/>
          </a:xfrm>
          <a:prstGeom prst="rect">
            <a:avLst/>
          </a:prstGeom>
        </p:spPr>
      </p:pic>
    </p:spTree>
    <p:extLst>
      <p:ext uri="{BB962C8B-B14F-4D97-AF65-F5344CB8AC3E}">
        <p14:creationId xmlns:p14="http://schemas.microsoft.com/office/powerpoint/2010/main" val="304499816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941" y="147485"/>
            <a:ext cx="11400503" cy="471947"/>
          </a:xfrm>
        </p:spPr>
        <p:txBody>
          <a:bodyPr>
            <a:noAutofit/>
          </a:bodyPr>
          <a:lstStyle/>
          <a:p>
            <a:r>
              <a:rPr lang="en-US" sz="2800" b="1" dirty="0"/>
              <a:t>Management of pregnant women with or at risk for hypothyroidism*</a:t>
            </a:r>
            <a:endParaRPr lang="en-US" sz="2800" dirty="0"/>
          </a:p>
        </p:txBody>
      </p:sp>
      <p:pic>
        <p:nvPicPr>
          <p:cNvPr id="4" name="Content Placeholder 3"/>
          <p:cNvPicPr>
            <a:picLocks noGrp="1" noChangeAspect="1"/>
          </p:cNvPicPr>
          <p:nvPr>
            <p:ph idx="1"/>
          </p:nvPr>
        </p:nvPicPr>
        <p:blipFill>
          <a:blip r:embed="rId2"/>
          <a:stretch>
            <a:fillRect/>
          </a:stretch>
        </p:blipFill>
        <p:spPr>
          <a:xfrm>
            <a:off x="347979" y="752169"/>
            <a:ext cx="11701453" cy="5914104"/>
          </a:xfrm>
          <a:prstGeom prst="rect">
            <a:avLst/>
          </a:prstGeom>
        </p:spPr>
      </p:pic>
      <p:sp>
        <p:nvSpPr>
          <p:cNvPr id="3" name="TextBox 2"/>
          <p:cNvSpPr txBox="1"/>
          <p:nvPr/>
        </p:nvSpPr>
        <p:spPr>
          <a:xfrm>
            <a:off x="7167715" y="1671948"/>
            <a:ext cx="4763729" cy="4832092"/>
          </a:xfrm>
          <a:prstGeom prst="rect">
            <a:avLst/>
          </a:prstGeom>
          <a:solidFill>
            <a:srgbClr val="FFC000"/>
          </a:solidFill>
        </p:spPr>
        <p:txBody>
          <a:bodyPr wrap="square" rtlCol="0">
            <a:spAutoFit/>
          </a:bodyPr>
          <a:lstStyle/>
          <a:p>
            <a:r>
              <a:rPr lang="en-US" dirty="0"/>
              <a:t>§ </a:t>
            </a:r>
            <a:r>
              <a:rPr lang="en-US" sz="2800" dirty="0"/>
              <a:t>For individuals at high risk for developing hypothyroidism (</a:t>
            </a:r>
            <a:r>
              <a:rPr lang="en-US" sz="2800" dirty="0" err="1"/>
              <a:t>eg</a:t>
            </a:r>
            <a:r>
              <a:rPr lang="en-US" sz="2800" dirty="0"/>
              <a:t>, radioiodine treatment, </a:t>
            </a:r>
            <a:r>
              <a:rPr lang="en-US" sz="2800" dirty="0" err="1"/>
              <a:t>hemithyroidectomy</a:t>
            </a:r>
            <a:r>
              <a:rPr lang="en-US" sz="2800" dirty="0"/>
              <a:t>, exposure to high-dose irradiation of the head and neck), monitor TSH at least once more during the first trimester and again mid-pregnancy. Treat with levothyroxine if TSH rises above 4 </a:t>
            </a:r>
            <a:r>
              <a:rPr lang="en-US" sz="2800" dirty="0" err="1"/>
              <a:t>mU</a:t>
            </a:r>
            <a:r>
              <a:rPr lang="en-US" sz="2800" dirty="0"/>
              <a:t>/L.</a:t>
            </a:r>
          </a:p>
        </p:txBody>
      </p:sp>
    </p:spTree>
    <p:extLst>
      <p:ext uri="{BB962C8B-B14F-4D97-AF65-F5344CB8AC3E}">
        <p14:creationId xmlns:p14="http://schemas.microsoft.com/office/powerpoint/2010/main" val="21419933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491220817"/>
              </p:ext>
            </p:extLst>
          </p:nvPr>
        </p:nvGraphicFramePr>
        <p:xfrm>
          <a:off x="221224" y="176975"/>
          <a:ext cx="11798710" cy="6431280"/>
        </p:xfrm>
        <a:graphic>
          <a:graphicData uri="http://schemas.openxmlformats.org/drawingml/2006/table">
            <a:tbl>
              <a:tblPr firstRow="1" bandRow="1">
                <a:tableStyleId>{5C22544A-7EE6-4342-B048-85BDC9FD1C3A}</a:tableStyleId>
              </a:tblPr>
              <a:tblGrid>
                <a:gridCol w="5899355">
                  <a:extLst>
                    <a:ext uri="{9D8B030D-6E8A-4147-A177-3AD203B41FA5}">
                      <a16:colId xmlns:a16="http://schemas.microsoft.com/office/drawing/2014/main" val="1461846016"/>
                    </a:ext>
                  </a:extLst>
                </a:gridCol>
                <a:gridCol w="5899355">
                  <a:extLst>
                    <a:ext uri="{9D8B030D-6E8A-4147-A177-3AD203B41FA5}">
                      <a16:colId xmlns:a16="http://schemas.microsoft.com/office/drawing/2014/main" val="2074967058"/>
                    </a:ext>
                  </a:extLst>
                </a:gridCol>
              </a:tblGrid>
              <a:tr h="309717">
                <a:tc gridSpan="2">
                  <a:txBody>
                    <a:bodyPr/>
                    <a:lstStyle/>
                    <a:p>
                      <a:r>
                        <a:rPr lang="en-US" sz="2800" dirty="0" smtClean="0">
                          <a:latin typeface="Times New Roman" panose="02020603050405020304" pitchFamily="18" charset="0"/>
                          <a:cs typeface="Times New Roman" panose="02020603050405020304" pitchFamily="18" charset="0"/>
                        </a:rPr>
                        <a:t>FT4 Measurement</a:t>
                      </a:r>
                      <a:endParaRPr lang="en-US" sz="2800" dirty="0">
                        <a:latin typeface="Times New Roman" panose="02020603050405020304" pitchFamily="18" charset="0"/>
                        <a:cs typeface="Times New Roman" panose="02020603050405020304" pitchFamily="18" charset="0"/>
                      </a:endParaRPr>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dirty="0" smtClean="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54910557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smtClean="0">
                          <a:latin typeface="Times New Roman" panose="02020603050405020304" pitchFamily="18" charset="0"/>
                          <a:cs typeface="Times New Roman" panose="02020603050405020304" pitchFamily="18" charset="0"/>
                        </a:rPr>
                        <a:t>Automated immunoassays for FT4 measurement</a:t>
                      </a:r>
                    </a:p>
                  </a:txBody>
                  <a:tcPr/>
                </a:tc>
                <a:tc>
                  <a:txBody>
                    <a:bodyPr/>
                    <a:lstStyle/>
                    <a:p>
                      <a:r>
                        <a:rPr lang="en-US" sz="2800" dirty="0" smtClean="0">
                          <a:latin typeface="Times New Roman" panose="02020603050405020304" pitchFamily="18" charset="0"/>
                          <a:cs typeface="Times New Roman" panose="02020603050405020304" pitchFamily="18" charset="0"/>
                        </a:rPr>
                        <a:t>Other methods of direct measurement:</a:t>
                      </a:r>
                    </a:p>
                    <a:p>
                      <a:r>
                        <a:rPr lang="en-US" sz="2800" dirty="0" smtClean="0">
                          <a:latin typeface="Times New Roman" panose="02020603050405020304" pitchFamily="18" charset="0"/>
                          <a:cs typeface="Times New Roman" panose="02020603050405020304" pitchFamily="18" charset="0"/>
                        </a:rPr>
                        <a:t>equilibrium dialysis, ultrafiltration, or liquid chromatography/tandem mass </a:t>
                      </a:r>
                      <a:r>
                        <a:rPr lang="en-US" sz="2800" dirty="0" err="1" smtClean="0">
                          <a:latin typeface="Times New Roman" panose="02020603050405020304" pitchFamily="18" charset="0"/>
                          <a:cs typeface="Times New Roman" panose="02020603050405020304" pitchFamily="18" charset="0"/>
                        </a:rPr>
                        <a:t>spectrometry</a:t>
                      </a:r>
                      <a:r>
                        <a:rPr lang="en-US" sz="2800" dirty="0" smtClean="0">
                          <a:latin typeface="Times New Roman" panose="02020603050405020304" pitchFamily="18" charset="0"/>
                          <a:cs typeface="Times New Roman" panose="02020603050405020304" pitchFamily="18" charset="0"/>
                        </a:rPr>
                        <a:t> (LC/MS/MS)</a:t>
                      </a:r>
                      <a:endParaRPr lang="en-US" sz="28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452610048"/>
                  </a:ext>
                </a:extLst>
              </a:tr>
              <a:tr h="370840">
                <a:tc>
                  <a:txBody>
                    <a:bodyPr/>
                    <a:lstStyle/>
                    <a:p>
                      <a:r>
                        <a:rPr lang="en-US" sz="2800" dirty="0" smtClean="0">
                          <a:latin typeface="Times New Roman" panose="02020603050405020304" pitchFamily="18" charset="0"/>
                          <a:cs typeface="Times New Roman" panose="02020603050405020304" pitchFamily="18" charset="0"/>
                        </a:rPr>
                        <a:t>most clinical laboratories</a:t>
                      </a:r>
                      <a:endParaRPr lang="en-US" sz="2800" dirty="0">
                        <a:latin typeface="Times New Roman" panose="02020603050405020304" pitchFamily="18" charset="0"/>
                        <a:cs typeface="Times New Roman" panose="02020603050405020304" pitchFamily="18" charset="0"/>
                      </a:endParaRPr>
                    </a:p>
                  </a:txBody>
                  <a:tcPr/>
                </a:tc>
                <a:tc>
                  <a:txBody>
                    <a:bodyPr/>
                    <a:lstStyle/>
                    <a:p>
                      <a:r>
                        <a:rPr lang="en-US" sz="2800" dirty="0" smtClean="0">
                          <a:latin typeface="Times New Roman" panose="02020603050405020304" pitchFamily="18" charset="0"/>
                          <a:cs typeface="Times New Roman" panose="02020603050405020304" pitchFamily="18" charset="0"/>
                        </a:rPr>
                        <a:t>less influenced by the pregnancy</a:t>
                      </a:r>
                      <a:r>
                        <a:rPr lang="en-US" sz="2800" baseline="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associated changes in serum proteins but are significantly more expensive and less widely available.</a:t>
                      </a:r>
                      <a:endParaRPr lang="en-US" sz="28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639218746"/>
                  </a:ext>
                </a:extLst>
              </a:tr>
              <a:tr h="370840">
                <a:tc>
                  <a:txBody>
                    <a:bodyPr/>
                    <a:lstStyle/>
                    <a:p>
                      <a:r>
                        <a:rPr lang="en-US" sz="2800" dirty="0" smtClean="0">
                          <a:latin typeface="Times New Roman" panose="02020603050405020304" pitchFamily="18" charset="0"/>
                          <a:cs typeface="Times New Roman" panose="02020603050405020304" pitchFamily="18" charset="0"/>
                        </a:rPr>
                        <a:t>complicated in pregnant women by the increase in TBG and decrease in albumin concentrations </a:t>
                      </a:r>
                      <a:endParaRPr lang="en-US" sz="2800" dirty="0">
                        <a:latin typeface="Times New Roman" panose="02020603050405020304" pitchFamily="18" charset="0"/>
                        <a:cs typeface="Times New Roman" panose="02020603050405020304" pitchFamily="18" charset="0"/>
                      </a:endParaRPr>
                    </a:p>
                  </a:txBody>
                  <a:tcPr/>
                </a:tc>
                <a:tc>
                  <a:txBody>
                    <a:bodyPr/>
                    <a:lstStyle/>
                    <a:p>
                      <a:endParaRPr lang="en-US" sz="28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680376990"/>
                  </a:ext>
                </a:extLst>
              </a:tr>
              <a:tr h="370840">
                <a:tc gridSpan="2">
                  <a:txBody>
                    <a:bodyPr/>
                    <a:lstStyle/>
                    <a:p>
                      <a:r>
                        <a:rPr lang="en-US" sz="2800" dirty="0" smtClean="0">
                          <a:latin typeface="Times New Roman" panose="02020603050405020304" pitchFamily="18" charset="0"/>
                          <a:cs typeface="Times New Roman" panose="02020603050405020304" pitchFamily="18" charset="0"/>
                        </a:rPr>
                        <a:t>The use of </a:t>
                      </a:r>
                      <a:r>
                        <a:rPr lang="en-US" sz="2800" b="1" dirty="0" smtClean="0">
                          <a:latin typeface="Times New Roman" panose="02020603050405020304" pitchFamily="18" charset="0"/>
                          <a:cs typeface="Times New Roman" panose="02020603050405020304" pitchFamily="18" charset="0"/>
                        </a:rPr>
                        <a:t>population-based, trimester-specific reference ranges</a:t>
                      </a:r>
                      <a:r>
                        <a:rPr lang="en-US" sz="2800" dirty="0" smtClean="0">
                          <a:latin typeface="Times New Roman" panose="02020603050405020304" pitchFamily="18" charset="0"/>
                          <a:cs typeface="Times New Roman" panose="02020603050405020304" pitchFamily="18" charset="0"/>
                        </a:rPr>
                        <a:t> remains the best way to handle this </a:t>
                      </a:r>
                      <a:r>
                        <a:rPr lang="en-US" sz="2800" dirty="0" err="1" smtClean="0">
                          <a:latin typeface="Times New Roman" panose="02020603050405020304" pitchFamily="18" charset="0"/>
                          <a:cs typeface="Times New Roman" panose="02020603050405020304" pitchFamily="18" charset="0"/>
                        </a:rPr>
                        <a:t>issu</a:t>
                      </a:r>
                      <a:r>
                        <a:rPr lang="en-US" sz="2800" dirty="0" smtClean="0">
                          <a:latin typeface="Times New Roman" panose="02020603050405020304" pitchFamily="18" charset="0"/>
                          <a:cs typeface="Times New Roman" panose="02020603050405020304" pitchFamily="18" charset="0"/>
                        </a:rPr>
                        <a:t>,</a:t>
                      </a:r>
                      <a:r>
                        <a:rPr lang="en-US" sz="2800" baseline="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or </a:t>
                      </a:r>
                      <a:r>
                        <a:rPr lang="en-US" sz="2800" b="1" dirty="0" smtClean="0"/>
                        <a:t>calculating a FT4 index</a:t>
                      </a:r>
                      <a:endParaRPr lang="en-US" sz="2800" dirty="0">
                        <a:latin typeface="Times New Roman" panose="02020603050405020304" pitchFamily="18" charset="0"/>
                        <a:cs typeface="Times New Roman" panose="02020603050405020304" pitchFamily="18" charset="0"/>
                      </a:endParaRPr>
                    </a:p>
                  </a:txBody>
                  <a:tcPr/>
                </a:tc>
                <a:tc hMerge="1">
                  <a:txBody>
                    <a:bodyPr/>
                    <a:lstStyle/>
                    <a:p>
                      <a:endParaRPr lang="en-US" dirty="0"/>
                    </a:p>
                  </a:txBody>
                  <a:tcPr/>
                </a:tc>
                <a:extLst>
                  <a:ext uri="{0D108BD9-81ED-4DB2-BD59-A6C34878D82A}">
                    <a16:rowId xmlns:a16="http://schemas.microsoft.com/office/drawing/2014/main" val="617811192"/>
                  </a:ext>
                </a:extLst>
              </a:tr>
            </a:tbl>
          </a:graphicData>
        </a:graphic>
      </p:graphicFrame>
    </p:spTree>
    <p:extLst>
      <p:ext uri="{BB962C8B-B14F-4D97-AF65-F5344CB8AC3E}">
        <p14:creationId xmlns:p14="http://schemas.microsoft.com/office/powerpoint/2010/main" val="360842080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941" y="147485"/>
            <a:ext cx="11400503" cy="471947"/>
          </a:xfrm>
        </p:spPr>
        <p:txBody>
          <a:bodyPr>
            <a:noAutofit/>
          </a:bodyPr>
          <a:lstStyle/>
          <a:p>
            <a:r>
              <a:rPr lang="en-US" sz="2800" b="1" dirty="0"/>
              <a:t>Management of pregnant women with or at risk for hypothyroidism*</a:t>
            </a:r>
            <a:endParaRPr lang="en-US" sz="2800" dirty="0"/>
          </a:p>
        </p:txBody>
      </p:sp>
      <p:pic>
        <p:nvPicPr>
          <p:cNvPr id="4" name="Content Placeholder 3"/>
          <p:cNvPicPr>
            <a:picLocks noGrp="1" noChangeAspect="1"/>
          </p:cNvPicPr>
          <p:nvPr>
            <p:ph idx="1"/>
          </p:nvPr>
        </p:nvPicPr>
        <p:blipFill>
          <a:blip r:embed="rId2"/>
          <a:stretch>
            <a:fillRect/>
          </a:stretch>
        </p:blipFill>
        <p:spPr>
          <a:xfrm>
            <a:off x="347979" y="752169"/>
            <a:ext cx="11701453" cy="5914104"/>
          </a:xfrm>
          <a:prstGeom prst="rect">
            <a:avLst/>
          </a:prstGeom>
        </p:spPr>
      </p:pic>
      <p:sp>
        <p:nvSpPr>
          <p:cNvPr id="3" name="TextBox 2"/>
          <p:cNvSpPr txBox="1"/>
          <p:nvPr/>
        </p:nvSpPr>
        <p:spPr>
          <a:xfrm>
            <a:off x="7462684" y="5147187"/>
            <a:ext cx="4468760" cy="923330"/>
          </a:xfrm>
          <a:prstGeom prst="rect">
            <a:avLst/>
          </a:prstGeom>
          <a:solidFill>
            <a:srgbClr val="FFC000"/>
          </a:solidFill>
        </p:spPr>
        <p:txBody>
          <a:bodyPr wrap="square" rtlCol="0">
            <a:spAutoFit/>
          </a:bodyPr>
          <a:lstStyle/>
          <a:p>
            <a:r>
              <a:rPr lang="en-US" dirty="0"/>
              <a:t>◊ Free T4 should be interpreted using assay method and trimester-specific reference ranges.</a:t>
            </a:r>
          </a:p>
        </p:txBody>
      </p:sp>
    </p:spTree>
    <p:extLst>
      <p:ext uri="{BB962C8B-B14F-4D97-AF65-F5344CB8AC3E}">
        <p14:creationId xmlns:p14="http://schemas.microsoft.com/office/powerpoint/2010/main" val="55703822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722" y="188145"/>
            <a:ext cx="11636478" cy="431287"/>
          </a:xfrm>
        </p:spPr>
        <p:txBody>
          <a:bodyPr>
            <a:normAutofit fontScale="90000"/>
          </a:bodyPr>
          <a:lstStyle/>
          <a:p>
            <a:r>
              <a:rPr lang="en-US" sz="3600" dirty="0"/>
              <a:t>RECOMMENDATION 97</a:t>
            </a:r>
          </a:p>
        </p:txBody>
      </p:sp>
      <p:sp>
        <p:nvSpPr>
          <p:cNvPr id="3" name="Content Placeholder 2"/>
          <p:cNvSpPr>
            <a:spLocks noGrp="1"/>
          </p:cNvSpPr>
          <p:nvPr>
            <p:ph idx="1"/>
          </p:nvPr>
        </p:nvSpPr>
        <p:spPr>
          <a:xfrm>
            <a:off x="250722" y="619433"/>
            <a:ext cx="11651226" cy="6046838"/>
          </a:xfrm>
        </p:spPr>
        <p:txBody>
          <a:bodyPr>
            <a:normAutofit fontScale="92500" lnSpcReduction="20000"/>
          </a:bodyPr>
          <a:lstStyle/>
          <a:p>
            <a:r>
              <a:rPr lang="en-US" dirty="0"/>
              <a:t>All patients seeking pregnancy, or newly pregnant, should undergo clinical evaluation. If any of the following risk factors are identified, testing for serum TSH is </a:t>
            </a:r>
            <a:r>
              <a:rPr lang="en-US" dirty="0" smtClean="0"/>
              <a:t>recommended:</a:t>
            </a:r>
          </a:p>
          <a:p>
            <a:r>
              <a:rPr lang="en-US" dirty="0"/>
              <a:t>1. A history of hypothyroidism/hyperthyroidism or </a:t>
            </a:r>
            <a:r>
              <a:rPr lang="en-US" dirty="0" smtClean="0"/>
              <a:t>current </a:t>
            </a:r>
            <a:r>
              <a:rPr lang="en-US" dirty="0"/>
              <a:t>symptoms/signs of thyroid dysfunction </a:t>
            </a:r>
            <a:endParaRPr lang="en-US" dirty="0" smtClean="0"/>
          </a:p>
          <a:p>
            <a:r>
              <a:rPr lang="en-US" dirty="0" smtClean="0"/>
              <a:t>2</a:t>
            </a:r>
            <a:r>
              <a:rPr lang="en-US" dirty="0"/>
              <a:t>. Known thyroid antibody positivity or presence of a goiter </a:t>
            </a:r>
            <a:endParaRPr lang="en-US" dirty="0" smtClean="0"/>
          </a:p>
          <a:p>
            <a:r>
              <a:rPr lang="en-US" dirty="0" smtClean="0"/>
              <a:t>3</a:t>
            </a:r>
            <a:r>
              <a:rPr lang="en-US" dirty="0"/>
              <a:t>. History of head or neck radiation or prior thyroid surgery </a:t>
            </a:r>
            <a:endParaRPr lang="en-US" dirty="0" smtClean="0"/>
          </a:p>
          <a:p>
            <a:r>
              <a:rPr lang="en-US" dirty="0" smtClean="0"/>
              <a:t>4</a:t>
            </a:r>
            <a:r>
              <a:rPr lang="en-US" dirty="0"/>
              <a:t>. Age &gt;30 years </a:t>
            </a:r>
            <a:endParaRPr lang="en-US" dirty="0" smtClean="0"/>
          </a:p>
          <a:p>
            <a:r>
              <a:rPr lang="en-US" dirty="0" smtClean="0"/>
              <a:t>5</a:t>
            </a:r>
            <a:r>
              <a:rPr lang="en-US" dirty="0"/>
              <a:t>. Type 1 diabetes or other autoimmune disorders </a:t>
            </a:r>
            <a:endParaRPr lang="en-US" dirty="0" smtClean="0"/>
          </a:p>
          <a:p>
            <a:r>
              <a:rPr lang="en-US" dirty="0" smtClean="0"/>
              <a:t>6</a:t>
            </a:r>
            <a:r>
              <a:rPr lang="en-US" dirty="0"/>
              <a:t>. History of pregnancy loss, preterm delivery, or infertility </a:t>
            </a:r>
            <a:endParaRPr lang="en-US" dirty="0" smtClean="0"/>
          </a:p>
          <a:p>
            <a:r>
              <a:rPr lang="en-US" dirty="0" smtClean="0"/>
              <a:t>7</a:t>
            </a:r>
            <a:r>
              <a:rPr lang="en-US" dirty="0"/>
              <a:t>. Multiple prior pregnancies </a:t>
            </a:r>
            <a:r>
              <a:rPr lang="en-US" dirty="0" smtClean="0"/>
              <a:t>(≥2</a:t>
            </a:r>
            <a:r>
              <a:rPr lang="en-US" dirty="0"/>
              <a:t>) </a:t>
            </a:r>
            <a:endParaRPr lang="en-US" dirty="0" smtClean="0"/>
          </a:p>
          <a:p>
            <a:r>
              <a:rPr lang="en-US" dirty="0" smtClean="0"/>
              <a:t>8</a:t>
            </a:r>
            <a:r>
              <a:rPr lang="en-US" dirty="0"/>
              <a:t>. Family history of autoimmune thyroid disease or thyroid dysfunction </a:t>
            </a:r>
            <a:endParaRPr lang="en-US" dirty="0" smtClean="0"/>
          </a:p>
          <a:p>
            <a:r>
              <a:rPr lang="en-US" dirty="0" smtClean="0"/>
              <a:t>9</a:t>
            </a:r>
            <a:r>
              <a:rPr lang="en-US" dirty="0"/>
              <a:t>. Morbid obesity (</a:t>
            </a:r>
            <a:r>
              <a:rPr lang="en-US" dirty="0" smtClean="0"/>
              <a:t>BMI↑40 </a:t>
            </a:r>
            <a:r>
              <a:rPr lang="en-US" dirty="0"/>
              <a:t>kg/m</a:t>
            </a:r>
            <a:r>
              <a:rPr lang="en-US" baseline="30000" dirty="0"/>
              <a:t>2</a:t>
            </a:r>
            <a:r>
              <a:rPr lang="en-US" dirty="0"/>
              <a:t> ) </a:t>
            </a:r>
            <a:endParaRPr lang="en-US" dirty="0" smtClean="0"/>
          </a:p>
          <a:p>
            <a:r>
              <a:rPr lang="en-US" dirty="0" smtClean="0"/>
              <a:t>10</a:t>
            </a:r>
            <a:r>
              <a:rPr lang="en-US" dirty="0"/>
              <a:t>. Use of amiodarone or lithium, or recent </a:t>
            </a:r>
            <a:r>
              <a:rPr lang="en-US" dirty="0" smtClean="0"/>
              <a:t>administration </a:t>
            </a:r>
            <a:r>
              <a:rPr lang="en-US" dirty="0"/>
              <a:t>of iodinated radiologic contrast </a:t>
            </a:r>
            <a:endParaRPr lang="en-US" dirty="0" smtClean="0"/>
          </a:p>
          <a:p>
            <a:r>
              <a:rPr lang="en-US" dirty="0" smtClean="0"/>
              <a:t>11</a:t>
            </a:r>
            <a:r>
              <a:rPr lang="en-US" dirty="0"/>
              <a:t>. Residing in an area of known moderate to severe iodine insufficiency</a:t>
            </a:r>
          </a:p>
        </p:txBody>
      </p:sp>
    </p:spTree>
    <p:extLst>
      <p:ext uri="{BB962C8B-B14F-4D97-AF65-F5344CB8AC3E}">
        <p14:creationId xmlns:p14="http://schemas.microsoft.com/office/powerpoint/2010/main" val="1192120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down)">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down)">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wipe(down)">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wipe(down)">
                                      <p:cBhvr>
                                        <p:cTn id="6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6415" y="117987"/>
            <a:ext cx="11932515" cy="6740013"/>
          </a:xfrm>
        </p:spPr>
      </p:pic>
      <p:sp>
        <p:nvSpPr>
          <p:cNvPr id="3" name="TextBox 2"/>
          <p:cNvSpPr txBox="1"/>
          <p:nvPr/>
        </p:nvSpPr>
        <p:spPr>
          <a:xfrm>
            <a:off x="2698955" y="4645742"/>
            <a:ext cx="7418439" cy="1015663"/>
          </a:xfrm>
          <a:prstGeom prst="rect">
            <a:avLst/>
          </a:prstGeom>
          <a:noFill/>
        </p:spPr>
        <p:txBody>
          <a:bodyPr wrap="square" rtlCol="0">
            <a:spAutoFit/>
          </a:bodyPr>
          <a:lstStyle/>
          <a:p>
            <a:r>
              <a:rPr lang="en-US" sz="6000" b="1" dirty="0" smtClean="0">
                <a:solidFill>
                  <a:srgbClr val="FFFF00"/>
                </a:solidFill>
                <a:latin typeface="Times New Roman" panose="02020603050405020304" pitchFamily="18" charset="0"/>
                <a:cs typeface="Times New Roman" panose="02020603050405020304" pitchFamily="18" charset="0"/>
              </a:rPr>
              <a:t>Thanks for Attention </a:t>
            </a:r>
            <a:endParaRPr lang="en-US" sz="60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647645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8" name="Picture 4" descr="Let's talk about... Iodine in pregnanc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14052" y="1749818"/>
            <a:ext cx="8284445" cy="4356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38242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73951602"/>
              </p:ext>
            </p:extLst>
          </p:nvPr>
        </p:nvGraphicFramePr>
        <p:xfrm>
          <a:off x="838200" y="1899367"/>
          <a:ext cx="10515600" cy="1483360"/>
        </p:xfrm>
        <a:graphic>
          <a:graphicData uri="http://schemas.openxmlformats.org/drawingml/2006/table">
            <a:tbl>
              <a:tblPr firstRow="1" bandRow="1">
                <a:tableStyleId>{5C22544A-7EE6-4342-B048-85BDC9FD1C3A}</a:tableStyleId>
              </a:tblPr>
              <a:tblGrid>
                <a:gridCol w="4191000">
                  <a:extLst>
                    <a:ext uri="{9D8B030D-6E8A-4147-A177-3AD203B41FA5}">
                      <a16:colId xmlns:a16="http://schemas.microsoft.com/office/drawing/2014/main" val="2101810062"/>
                    </a:ext>
                  </a:extLst>
                </a:gridCol>
                <a:gridCol w="2819400">
                  <a:extLst>
                    <a:ext uri="{9D8B030D-6E8A-4147-A177-3AD203B41FA5}">
                      <a16:colId xmlns:a16="http://schemas.microsoft.com/office/drawing/2014/main" val="4143365905"/>
                    </a:ext>
                  </a:extLst>
                </a:gridCol>
                <a:gridCol w="3505200">
                  <a:extLst>
                    <a:ext uri="{9D8B030D-6E8A-4147-A177-3AD203B41FA5}">
                      <a16:colId xmlns:a16="http://schemas.microsoft.com/office/drawing/2014/main" val="4136622538"/>
                    </a:ext>
                  </a:extLst>
                </a:gridCol>
              </a:tblGrid>
              <a:tr h="370840">
                <a:tc>
                  <a:txBody>
                    <a:bodyPr/>
                    <a:lstStyle/>
                    <a:p>
                      <a:r>
                        <a:rPr lang="en-US" sz="1800" b="1" i="0" kern="1200" dirty="0" smtClean="0">
                          <a:solidFill>
                            <a:schemeClr val="lt1"/>
                          </a:solidFill>
                          <a:effectLst/>
                          <a:latin typeface="+mn-lt"/>
                          <a:ea typeface="+mn-ea"/>
                          <a:cs typeface="+mn-cs"/>
                        </a:rPr>
                        <a:t>Iodine requirements</a:t>
                      </a:r>
                      <a:r>
                        <a:rPr lang="en-US" sz="1800" b="0" i="0" kern="1200" dirty="0" smtClean="0">
                          <a:solidFill>
                            <a:schemeClr val="lt1"/>
                          </a:solidFill>
                          <a:effectLst/>
                          <a:latin typeface="+mn-lt"/>
                          <a:ea typeface="+mn-ea"/>
                          <a:cs typeface="+mn-cs"/>
                        </a:rPr>
                        <a:t> (</a:t>
                      </a:r>
                      <a:r>
                        <a:rPr lang="en-US" sz="1800" b="0" i="0" kern="1200" dirty="0" smtClean="0">
                          <a:solidFill>
                            <a:schemeClr val="dk1"/>
                          </a:solidFill>
                          <a:effectLst/>
                          <a:latin typeface="+mn-lt"/>
                          <a:ea typeface="+mn-ea"/>
                          <a:cs typeface="+mn-cs"/>
                        </a:rPr>
                        <a:t>mcg daily)</a:t>
                      </a:r>
                      <a:endParaRPr lang="en-US" dirty="0"/>
                    </a:p>
                  </a:txBody>
                  <a:tcPr/>
                </a:tc>
                <a:tc>
                  <a:txBody>
                    <a:bodyPr/>
                    <a:lstStyle/>
                    <a:p>
                      <a:r>
                        <a:rPr lang="en-US" sz="1800" b="0" i="0" kern="1200" dirty="0" smtClean="0">
                          <a:solidFill>
                            <a:schemeClr val="lt1"/>
                          </a:solidFill>
                          <a:effectLst/>
                          <a:latin typeface="+mn-lt"/>
                          <a:ea typeface="+mn-ea"/>
                          <a:cs typeface="+mn-cs"/>
                        </a:rPr>
                        <a:t> WHO </a:t>
                      </a:r>
                      <a:endParaRPr lang="en-US" dirty="0"/>
                    </a:p>
                  </a:txBody>
                  <a:tcPr/>
                </a:tc>
                <a:tc>
                  <a:txBody>
                    <a:bodyPr/>
                    <a:lstStyle/>
                    <a:p>
                      <a:r>
                        <a:rPr lang="en-US" sz="1800" b="0" i="0" kern="1200" dirty="0" smtClean="0">
                          <a:solidFill>
                            <a:schemeClr val="lt1"/>
                          </a:solidFill>
                          <a:effectLst/>
                          <a:latin typeface="+mn-lt"/>
                          <a:ea typeface="+mn-ea"/>
                          <a:cs typeface="+mn-cs"/>
                        </a:rPr>
                        <a:t>National Academy of Medicine</a:t>
                      </a:r>
                      <a:endParaRPr lang="en-US" dirty="0"/>
                    </a:p>
                  </a:txBody>
                  <a:tcPr/>
                </a:tc>
                <a:extLst>
                  <a:ext uri="{0D108BD9-81ED-4DB2-BD59-A6C34878D82A}">
                    <a16:rowId xmlns:a16="http://schemas.microsoft.com/office/drawing/2014/main" val="1799194109"/>
                  </a:ext>
                </a:extLst>
              </a:tr>
              <a:tr h="370840">
                <a:tc>
                  <a:txBody>
                    <a:bodyPr/>
                    <a:lstStyle/>
                    <a:p>
                      <a:r>
                        <a:rPr lang="en-US" sz="1800" b="0" i="0" kern="1200" dirty="0" smtClean="0">
                          <a:solidFill>
                            <a:schemeClr val="dk1"/>
                          </a:solidFill>
                          <a:effectLst/>
                          <a:latin typeface="+mn-lt"/>
                          <a:ea typeface="+mn-ea"/>
                          <a:cs typeface="+mn-cs"/>
                        </a:rPr>
                        <a:t>pregnancy</a:t>
                      </a:r>
                      <a:endParaRPr lang="en-US" dirty="0"/>
                    </a:p>
                  </a:txBody>
                  <a:tcPr/>
                </a:tc>
                <a:tc>
                  <a:txBody>
                    <a:bodyPr/>
                    <a:lstStyle/>
                    <a:p>
                      <a:r>
                        <a:rPr lang="en-US" sz="1800" b="0" i="0" kern="1200" dirty="0" smtClean="0">
                          <a:solidFill>
                            <a:schemeClr val="dk1"/>
                          </a:solidFill>
                          <a:effectLst/>
                          <a:latin typeface="+mn-lt"/>
                          <a:ea typeface="+mn-ea"/>
                          <a:cs typeface="+mn-cs"/>
                        </a:rPr>
                        <a:t>250 </a:t>
                      </a:r>
                      <a:endParaRPr lang="en-US" dirty="0"/>
                    </a:p>
                  </a:txBody>
                  <a:tcPr/>
                </a:tc>
                <a:tc>
                  <a:txBody>
                    <a:bodyPr/>
                    <a:lstStyle/>
                    <a:p>
                      <a:r>
                        <a:rPr lang="en-US" sz="1800" b="0" i="0" kern="1200" dirty="0" smtClean="0">
                          <a:solidFill>
                            <a:schemeClr val="dk1"/>
                          </a:solidFill>
                          <a:effectLst/>
                          <a:latin typeface="+mn-lt"/>
                          <a:ea typeface="+mn-ea"/>
                          <a:cs typeface="+mn-cs"/>
                        </a:rPr>
                        <a:t>220 mcg</a:t>
                      </a:r>
                      <a:endParaRPr lang="en-US" dirty="0"/>
                    </a:p>
                  </a:txBody>
                  <a:tcPr/>
                </a:tc>
                <a:extLst>
                  <a:ext uri="{0D108BD9-81ED-4DB2-BD59-A6C34878D82A}">
                    <a16:rowId xmlns:a16="http://schemas.microsoft.com/office/drawing/2014/main" val="101182251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kern="1200" dirty="0" smtClean="0">
                          <a:solidFill>
                            <a:schemeClr val="dk1"/>
                          </a:solidFill>
                          <a:effectLst/>
                          <a:latin typeface="+mn-lt"/>
                          <a:ea typeface="+mn-ea"/>
                          <a:cs typeface="+mn-cs"/>
                        </a:rPr>
                        <a:t>lactation</a:t>
                      </a:r>
                      <a:endParaRPr lang="en-US" dirty="0" smtClean="0"/>
                    </a:p>
                  </a:txBody>
                  <a:tcPr/>
                </a:tc>
                <a:tc>
                  <a:txBody>
                    <a:bodyPr/>
                    <a:lstStyle/>
                    <a:p>
                      <a:r>
                        <a:rPr lang="en-US" sz="1800" b="0" i="0" kern="1200" dirty="0" smtClean="0">
                          <a:solidFill>
                            <a:schemeClr val="dk1"/>
                          </a:solidFill>
                          <a:effectLst/>
                          <a:latin typeface="+mn-lt"/>
                          <a:ea typeface="+mn-ea"/>
                          <a:cs typeface="+mn-cs"/>
                        </a:rPr>
                        <a:t>250 </a:t>
                      </a:r>
                      <a:endParaRPr lang="en-US" dirty="0"/>
                    </a:p>
                  </a:txBody>
                  <a:tcPr/>
                </a:tc>
                <a:tc>
                  <a:txBody>
                    <a:bodyPr/>
                    <a:lstStyle/>
                    <a:p>
                      <a:r>
                        <a:rPr lang="en-US" sz="1800" b="0" i="0" kern="1200" dirty="0" smtClean="0">
                          <a:solidFill>
                            <a:schemeClr val="dk1"/>
                          </a:solidFill>
                          <a:effectLst/>
                          <a:latin typeface="+mn-lt"/>
                          <a:ea typeface="+mn-ea"/>
                          <a:cs typeface="+mn-cs"/>
                        </a:rPr>
                        <a:t>290 mcg </a:t>
                      </a:r>
                      <a:endParaRPr lang="en-US" dirty="0"/>
                    </a:p>
                  </a:txBody>
                  <a:tcPr/>
                </a:tc>
                <a:extLst>
                  <a:ext uri="{0D108BD9-81ED-4DB2-BD59-A6C34878D82A}">
                    <a16:rowId xmlns:a16="http://schemas.microsoft.com/office/drawing/2014/main" val="675747805"/>
                  </a:ext>
                </a:extLst>
              </a:tr>
              <a:tr h="370840">
                <a:tc>
                  <a:txBody>
                    <a:bodyPr/>
                    <a:lstStyle/>
                    <a:p>
                      <a:r>
                        <a:rPr lang="en-US" sz="1800" b="0" i="0" kern="1200" dirty="0" smtClean="0">
                          <a:solidFill>
                            <a:schemeClr val="dk1"/>
                          </a:solidFill>
                          <a:effectLst/>
                          <a:latin typeface="+mn-lt"/>
                          <a:ea typeface="+mn-ea"/>
                          <a:cs typeface="+mn-cs"/>
                        </a:rPr>
                        <a:t>tolerable upper intake amount for iodine</a:t>
                      </a:r>
                      <a:endParaRPr lang="en-US" dirty="0"/>
                    </a:p>
                  </a:txBody>
                  <a:tcPr/>
                </a:tc>
                <a:tc>
                  <a:txBody>
                    <a:bodyPr/>
                    <a:lstStyle/>
                    <a:p>
                      <a:r>
                        <a:rPr lang="en-US" sz="1800" b="0" i="0" kern="1200" dirty="0" smtClean="0">
                          <a:solidFill>
                            <a:schemeClr val="dk1"/>
                          </a:solidFill>
                          <a:effectLst/>
                          <a:latin typeface="+mn-lt"/>
                          <a:ea typeface="+mn-ea"/>
                          <a:cs typeface="+mn-cs"/>
                        </a:rPr>
                        <a:t>500</a:t>
                      </a:r>
                      <a:endParaRPr lang="en-US" dirty="0"/>
                    </a:p>
                  </a:txBody>
                  <a:tcPr/>
                </a:tc>
                <a:tc>
                  <a:txBody>
                    <a:bodyPr/>
                    <a:lstStyle/>
                    <a:p>
                      <a:r>
                        <a:rPr lang="en-US" sz="1800" b="0" i="0" kern="1200" dirty="0" smtClean="0">
                          <a:solidFill>
                            <a:schemeClr val="dk1"/>
                          </a:solidFill>
                          <a:effectLst/>
                          <a:latin typeface="+mn-lt"/>
                          <a:ea typeface="+mn-ea"/>
                          <a:cs typeface="+mn-cs"/>
                        </a:rPr>
                        <a:t>1100 mcg daily </a:t>
                      </a:r>
                      <a:endParaRPr lang="en-US" dirty="0"/>
                    </a:p>
                  </a:txBody>
                  <a:tcPr/>
                </a:tc>
                <a:extLst>
                  <a:ext uri="{0D108BD9-81ED-4DB2-BD59-A6C34878D82A}">
                    <a16:rowId xmlns:a16="http://schemas.microsoft.com/office/drawing/2014/main" val="3309493340"/>
                  </a:ext>
                </a:extLst>
              </a:tr>
            </a:tbl>
          </a:graphicData>
        </a:graphic>
      </p:graphicFrame>
      <p:sp>
        <p:nvSpPr>
          <p:cNvPr id="5" name="Rectangle 4"/>
          <p:cNvSpPr/>
          <p:nvPr/>
        </p:nvSpPr>
        <p:spPr>
          <a:xfrm>
            <a:off x="838200" y="3591406"/>
            <a:ext cx="4948791" cy="369332"/>
          </a:xfrm>
          <a:prstGeom prst="rect">
            <a:avLst/>
          </a:prstGeom>
        </p:spPr>
        <p:txBody>
          <a:bodyPr wrap="none">
            <a:spAutoFit/>
          </a:bodyPr>
          <a:lstStyle/>
          <a:p>
            <a:r>
              <a:rPr lang="en-US" b="0" i="0" dirty="0" smtClean="0">
                <a:solidFill>
                  <a:srgbClr val="000000"/>
                </a:solidFill>
                <a:effectLst/>
                <a:latin typeface="Arial" panose="020B0604020202020204" pitchFamily="34" charset="0"/>
              </a:rPr>
              <a:t> adults and pregnant women &gt;19 years of age.</a:t>
            </a:r>
            <a:endParaRPr lang="en-US" dirty="0"/>
          </a:p>
        </p:txBody>
      </p:sp>
    </p:spTree>
    <p:extLst>
      <p:ext uri="{BB962C8B-B14F-4D97-AF65-F5344CB8AC3E}">
        <p14:creationId xmlns:p14="http://schemas.microsoft.com/office/powerpoint/2010/main" val="72278164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THYROID FUNCTION IN THE FETUS</a:t>
            </a:r>
            <a:r>
              <a:rPr lang="en-US" dirty="0"/>
              <a:t> </a:t>
            </a:r>
          </a:p>
        </p:txBody>
      </p:sp>
      <p:sp>
        <p:nvSpPr>
          <p:cNvPr id="3" name="Content Placeholder 2"/>
          <p:cNvSpPr>
            <a:spLocks noGrp="1"/>
          </p:cNvSpPr>
          <p:nvPr>
            <p:ph idx="1"/>
          </p:nvPr>
        </p:nvSpPr>
        <p:spPr/>
        <p:txBody>
          <a:bodyPr>
            <a:normAutofit fontScale="77500" lnSpcReduction="20000"/>
          </a:bodyPr>
          <a:lstStyle/>
          <a:p>
            <a:r>
              <a:rPr lang="en-US" dirty="0"/>
              <a:t>During the 10</a:t>
            </a:r>
            <a:r>
              <a:rPr lang="en-US" baseline="30000" dirty="0"/>
              <a:t>th</a:t>
            </a:r>
            <a:r>
              <a:rPr lang="en-US" dirty="0"/>
              <a:t> to 12</a:t>
            </a:r>
            <a:r>
              <a:rPr lang="en-US" baseline="30000" dirty="0"/>
              <a:t>th</a:t>
            </a:r>
            <a:r>
              <a:rPr lang="en-US" dirty="0"/>
              <a:t> week of gestation, fetal TSH appears, and the fetal thyroid is capable of concentrating iodine and synthesizing iodothyronines. However, little hormone synthesis occurs until the 18</a:t>
            </a:r>
            <a:r>
              <a:rPr lang="en-US" baseline="30000" dirty="0"/>
              <a:t>th</a:t>
            </a:r>
            <a:r>
              <a:rPr lang="en-US" dirty="0"/>
              <a:t> to 20</a:t>
            </a:r>
            <a:r>
              <a:rPr lang="en-US" baseline="30000" dirty="0"/>
              <a:t>th</a:t>
            </a:r>
            <a:r>
              <a:rPr lang="en-US" dirty="0"/>
              <a:t> week. Thereafter, fetal thyroid secretion increases gradually [</a:t>
            </a:r>
            <a:r>
              <a:rPr lang="en-US" u="sng" dirty="0"/>
              <a:t>25</a:t>
            </a:r>
            <a:r>
              <a:rPr lang="en-US" dirty="0"/>
              <a:t>].</a:t>
            </a:r>
          </a:p>
          <a:p>
            <a:r>
              <a:rPr lang="en-US" dirty="0"/>
              <a:t>At term, fetal serum T4, T3, and TSH concentrations differ substantially from those in the mothers. Serum TSH concentrations are higher, serum free T4 concentrations are lower, and serum T3 concentrations are one-half those of the mothers. Soon after birth, serum TSH concentrations rapidly increase to 50 to 80 </a:t>
            </a:r>
            <a:r>
              <a:rPr lang="en-US" dirty="0" err="1"/>
              <a:t>mU</a:t>
            </a:r>
            <a:r>
              <a:rPr lang="en-US" dirty="0"/>
              <a:t>/L and then fall to 10 to 15 </a:t>
            </a:r>
            <a:r>
              <a:rPr lang="en-US" dirty="0" err="1"/>
              <a:t>mU</a:t>
            </a:r>
            <a:r>
              <a:rPr lang="en-US" dirty="0"/>
              <a:t>/L within 48 hours. Serum T3 and T4 concentrations rapidly increase to values slightly higher than those in normal adults.</a:t>
            </a:r>
          </a:p>
          <a:p>
            <a:r>
              <a:rPr lang="en-US" dirty="0"/>
              <a:t>The extent to which maternal thyroid hormones cross the placenta is controversial, but maternal thyroid hormones are critical for growth and development in the first trimester when the fetus has no functional thyroid of its own. In infants with congenital absence of the thyroid, cord serum concentrations range from 20 to 50 percent of the concentrations in normal infants [</a:t>
            </a:r>
            <a:r>
              <a:rPr lang="en-US" u="sng" dirty="0"/>
              <a:t>26</a:t>
            </a:r>
            <a:r>
              <a:rPr lang="en-US" dirty="0"/>
              <a:t>]. TSH-receptor antibodies can cross the placenta and cause either fetal hyperthyroidism or </a:t>
            </a:r>
            <a:r>
              <a:rPr lang="en-US" dirty="0" smtClean="0"/>
              <a:t>hypothyroidism. </a:t>
            </a:r>
            <a:r>
              <a:rPr lang="en-US" dirty="0"/>
              <a:t>Little TSH crosses the placenta [</a:t>
            </a:r>
            <a:r>
              <a:rPr lang="en-US" u="sng" dirty="0"/>
              <a:t>27</a:t>
            </a:r>
            <a:r>
              <a:rPr lang="en-US" dirty="0"/>
              <a:t>].</a:t>
            </a:r>
          </a:p>
          <a:p>
            <a:endParaRPr lang="en-US" dirty="0"/>
          </a:p>
        </p:txBody>
      </p:sp>
    </p:spTree>
    <p:extLst>
      <p:ext uri="{BB962C8B-B14F-4D97-AF65-F5344CB8AC3E}">
        <p14:creationId xmlns:p14="http://schemas.microsoft.com/office/powerpoint/2010/main" val="108184297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Hyperthyroidism Complicating Pregnancy</a:t>
            </a:r>
            <a:endParaRPr lang="en-US" dirty="0"/>
          </a:p>
        </p:txBody>
      </p:sp>
      <p:sp>
        <p:nvSpPr>
          <p:cNvPr id="3" name="Content Placeholder 2"/>
          <p:cNvSpPr>
            <a:spLocks noGrp="1"/>
          </p:cNvSpPr>
          <p:nvPr>
            <p:ph idx="1"/>
          </p:nvPr>
        </p:nvSpPr>
        <p:spPr/>
        <p:txBody>
          <a:bodyPr/>
          <a:lstStyle/>
          <a:p>
            <a:r>
              <a:rPr lang="en-US" dirty="0"/>
              <a:t>Overt hyperthyroidism </a:t>
            </a:r>
            <a:endParaRPr lang="en-US" dirty="0" smtClean="0"/>
          </a:p>
          <a:p>
            <a:r>
              <a:rPr lang="en-US" dirty="0"/>
              <a:t>Subclinical hyperthyroidism</a:t>
            </a:r>
          </a:p>
        </p:txBody>
      </p:sp>
    </p:spTree>
    <p:extLst>
      <p:ext uri="{BB962C8B-B14F-4D97-AF65-F5344CB8AC3E}">
        <p14:creationId xmlns:p14="http://schemas.microsoft.com/office/powerpoint/2010/main" val="71734656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Overt hyperthyroidism during Pregnancy</a:t>
            </a:r>
            <a:endParaRPr lang="en-US" dirty="0"/>
          </a:p>
        </p:txBody>
      </p:sp>
      <p:sp>
        <p:nvSpPr>
          <p:cNvPr id="3" name="Content Placeholder 2"/>
          <p:cNvSpPr>
            <a:spLocks noGrp="1"/>
          </p:cNvSpPr>
          <p:nvPr>
            <p:ph idx="1"/>
          </p:nvPr>
        </p:nvSpPr>
        <p:spPr/>
        <p:txBody>
          <a:bodyPr/>
          <a:lstStyle/>
          <a:p>
            <a:r>
              <a:rPr lang="en-US" dirty="0"/>
              <a:t>Overt hyperthyroidism (low TSH, with free T4 and/or T3 levels that exceed trimester-specific normal reference ranges or total T4 and T3 that exceed 1.5 times the </a:t>
            </a:r>
            <a:r>
              <a:rPr lang="en-US" dirty="0" err="1"/>
              <a:t>nonpregnant</a:t>
            </a:r>
            <a:r>
              <a:rPr lang="en-US" dirty="0"/>
              <a:t> range) is </a:t>
            </a:r>
            <a:r>
              <a:rPr lang="en-US" b="1" dirty="0"/>
              <a:t>relatively uncommon </a:t>
            </a:r>
            <a:r>
              <a:rPr lang="en-US" dirty="0"/>
              <a:t>during pregnancy, occurring in </a:t>
            </a:r>
            <a:r>
              <a:rPr lang="en-US" b="1" dirty="0"/>
              <a:t>0.1 to 0.4 percent </a:t>
            </a:r>
            <a:r>
              <a:rPr lang="en-US" dirty="0"/>
              <a:t>of all pregnancies</a:t>
            </a:r>
          </a:p>
        </p:txBody>
      </p:sp>
    </p:spTree>
    <p:extLst>
      <p:ext uri="{BB962C8B-B14F-4D97-AF65-F5344CB8AC3E}">
        <p14:creationId xmlns:p14="http://schemas.microsoft.com/office/powerpoint/2010/main" val="372181842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Subclinical hyperthyroidism</a:t>
            </a:r>
            <a:endParaRPr lang="en-US" dirty="0"/>
          </a:p>
        </p:txBody>
      </p:sp>
      <p:sp>
        <p:nvSpPr>
          <p:cNvPr id="3" name="Content Placeholder 2"/>
          <p:cNvSpPr>
            <a:spLocks noGrp="1"/>
          </p:cNvSpPr>
          <p:nvPr>
            <p:ph idx="1"/>
          </p:nvPr>
        </p:nvSpPr>
        <p:spPr/>
        <p:txBody>
          <a:bodyPr/>
          <a:lstStyle/>
          <a:p>
            <a:r>
              <a:rPr lang="en-US" dirty="0"/>
              <a:t>Subclinical hyperthyroidism (low TSH, normal free T4 and T3 using trimester-specific normal reference ranges or total T4 and T3 that are less than 1.5 times the </a:t>
            </a:r>
            <a:r>
              <a:rPr lang="en-US" dirty="0" err="1"/>
              <a:t>nonpregnant</a:t>
            </a:r>
            <a:r>
              <a:rPr lang="en-US" dirty="0"/>
              <a:t> range) is </a:t>
            </a:r>
            <a:r>
              <a:rPr lang="en-US" b="1" dirty="0"/>
              <a:t>usually transient</a:t>
            </a:r>
            <a:r>
              <a:rPr lang="en-US" dirty="0"/>
              <a:t>, and in the </a:t>
            </a:r>
            <a:r>
              <a:rPr lang="en-US" dirty="0">
                <a:solidFill>
                  <a:srgbClr val="FF0000"/>
                </a:solidFill>
              </a:rPr>
              <a:t>first trimester </a:t>
            </a:r>
            <a:r>
              <a:rPr lang="en-US" dirty="0"/>
              <a:t>of pregnancy, is considered a </a:t>
            </a:r>
            <a:r>
              <a:rPr lang="en-US" dirty="0">
                <a:solidFill>
                  <a:srgbClr val="FF0000"/>
                </a:solidFill>
              </a:rPr>
              <a:t>normal physiologic </a:t>
            </a:r>
            <a:r>
              <a:rPr lang="en-US" dirty="0"/>
              <a:t>finding. </a:t>
            </a:r>
            <a:endParaRPr lang="en-US" dirty="0" smtClean="0"/>
          </a:p>
          <a:p>
            <a:r>
              <a:rPr lang="en-US" dirty="0" smtClean="0"/>
              <a:t>In </a:t>
            </a:r>
            <a:r>
              <a:rPr lang="en-US" dirty="0"/>
              <a:t>a Chinese study of 42,492 mothers, subclinical hyperthyroidism in early pregnancy was present in 1.3 percent and persisted until the third trimester in only 21 percent of cases </a:t>
            </a:r>
          </a:p>
        </p:txBody>
      </p:sp>
    </p:spTree>
    <p:extLst>
      <p:ext uri="{BB962C8B-B14F-4D97-AF65-F5344CB8AC3E}">
        <p14:creationId xmlns:p14="http://schemas.microsoft.com/office/powerpoint/2010/main" val="317699876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Although hyperthyroidism from any cause can complicate pregnancy, Graves' disease and human chorionic gonadotropin (</a:t>
            </a:r>
            <a:r>
              <a:rPr lang="en-US" dirty="0" err="1"/>
              <a:t>hCG</a:t>
            </a:r>
            <a:r>
              <a:rPr lang="en-US" dirty="0"/>
              <a:t>)-mediated hyperthyroidism are the most common causes of hyperthyroidism. Graves' disease usually becomes less severe during the later stages of pregnancy due to a reduction in TSH-receptor antibody concentrations or, rarely, mediated by a change in the activity of TSH-receptor antibodies from stimulatory to blocking. </a:t>
            </a:r>
            <a:r>
              <a:rPr lang="en-US" dirty="0" err="1"/>
              <a:t>hCG</a:t>
            </a:r>
            <a:r>
              <a:rPr lang="en-US" dirty="0"/>
              <a:t>-mediated hyperthyroidism usually occurs transiently in the first half of gestation and is typically less severe than Graves' disease.</a:t>
            </a:r>
          </a:p>
        </p:txBody>
      </p:sp>
    </p:spTree>
    <p:extLst>
      <p:ext uri="{BB962C8B-B14F-4D97-AF65-F5344CB8AC3E}">
        <p14:creationId xmlns:p14="http://schemas.microsoft.com/office/powerpoint/2010/main" val="1762013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161474" y="217552"/>
            <a:ext cx="11769971" cy="6283875"/>
          </a:xfrm>
          <a:prstGeom prst="rect">
            <a:avLst/>
          </a:prstGeom>
        </p:spPr>
      </p:pic>
    </p:spTree>
    <p:extLst>
      <p:ext uri="{BB962C8B-B14F-4D97-AF65-F5344CB8AC3E}">
        <p14:creationId xmlns:p14="http://schemas.microsoft.com/office/powerpoint/2010/main" val="94142691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Diagnosis of hyperthyroidism during pregnancy </a:t>
            </a:r>
            <a:endParaRPr lang="en-US" b="1"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3507733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dirty="0"/>
              <a:t>The diagnosis of hyperthyroidism during pregnancy should be based primarily upon a finding of a suppressed (&lt;0.1 </a:t>
            </a:r>
            <a:r>
              <a:rPr lang="en-US" dirty="0" err="1"/>
              <a:t>mU</a:t>
            </a:r>
            <a:r>
              <a:rPr lang="en-US" dirty="0"/>
              <a:t>/L) or undetectable (&lt;0.01 </a:t>
            </a:r>
            <a:r>
              <a:rPr lang="en-US" dirty="0" err="1"/>
              <a:t>mU</a:t>
            </a:r>
            <a:r>
              <a:rPr lang="en-US" dirty="0"/>
              <a:t>/L) serum TSH value and elevated thyroid hormone levels that exceed the reference ranges for pregnancy [</a:t>
            </a:r>
            <a:r>
              <a:rPr lang="en-US" u="sng" dirty="0"/>
              <a:t>9</a:t>
            </a:r>
            <a:r>
              <a:rPr lang="en-US" dirty="0"/>
              <a:t>]. If a TSH level is &lt;0.1 </a:t>
            </a:r>
            <a:r>
              <a:rPr lang="en-US" dirty="0" err="1"/>
              <a:t>mU</a:t>
            </a:r>
            <a:r>
              <a:rPr lang="en-US" dirty="0"/>
              <a:t>/L, free T4 (or free T4 index) and total T3 (or free T3) should be obtained. In the event that free thyroid hormone levels are discordant with serum TSH and clinical findings, total T4 should be measured. It should be recalled that 10 to 20 percent of normal women have a subnormal or suppressed serum TSH in the first trimester, usually in association with normal free T4 levels.</a:t>
            </a:r>
          </a:p>
          <a:p>
            <a:r>
              <a:rPr lang="en-US" dirty="0"/>
              <a:t>Most pregnant women with significant overt hyperthyroidism in the first trimester will have a serum TSH below that which is seen in asymptomatic, healthy pregnant women (</a:t>
            </a:r>
            <a:r>
              <a:rPr lang="en-US" dirty="0" err="1"/>
              <a:t>ie</a:t>
            </a:r>
            <a:r>
              <a:rPr lang="en-US" dirty="0"/>
              <a:t>, &lt;0.01 </a:t>
            </a:r>
            <a:r>
              <a:rPr lang="en-US" dirty="0" err="1"/>
              <a:t>mU</a:t>
            </a:r>
            <a:r>
              <a:rPr lang="en-US" dirty="0"/>
              <a:t>/L), associated with an elevated free T4 and/or free T3 (or total T4 and/or total T3) measurement. Establishing the diagnosis and ascertaining the cause of hyperthyroidism during pregnancy are reviewed separately. </a:t>
            </a:r>
          </a:p>
          <a:p>
            <a:endParaRPr lang="en-US" dirty="0"/>
          </a:p>
        </p:txBody>
      </p:sp>
    </p:spTree>
    <p:extLst>
      <p:ext uri="{BB962C8B-B14F-4D97-AF65-F5344CB8AC3E}">
        <p14:creationId xmlns:p14="http://schemas.microsoft.com/office/powerpoint/2010/main" val="4101712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Treatment</a:t>
            </a:r>
            <a:endParaRPr lang="en-US" dirty="0"/>
          </a:p>
        </p:txBody>
      </p:sp>
      <p:sp>
        <p:nvSpPr>
          <p:cNvPr id="3" name="Content Placeholder 2"/>
          <p:cNvSpPr>
            <a:spLocks noGrp="1"/>
          </p:cNvSpPr>
          <p:nvPr>
            <p:ph idx="1"/>
          </p:nvPr>
        </p:nvSpPr>
        <p:spPr/>
        <p:txBody>
          <a:bodyPr/>
          <a:lstStyle/>
          <a:p>
            <a:r>
              <a:rPr lang="en-US" dirty="0" err="1"/>
              <a:t>hCG</a:t>
            </a:r>
            <a:r>
              <a:rPr lang="en-US" dirty="0"/>
              <a:t>-mediated hyperthyroidism is usually transient and does not require treatment. Treatment options for pregnant women with overt hyperthyroidism due to Graves' or nodular thyroid disease are limited because therapy may be harmful to the fetus. However, a good fetal and maternal outcome depends upon controlling the mother's hyperthyroidism. Most women are treated with </a:t>
            </a:r>
            <a:r>
              <a:rPr lang="en-US" dirty="0" err="1"/>
              <a:t>thionamides</a:t>
            </a:r>
            <a:r>
              <a:rPr lang="en-US" dirty="0"/>
              <a:t>. The goal of </a:t>
            </a:r>
            <a:r>
              <a:rPr lang="en-US" dirty="0" err="1"/>
              <a:t>thionamides</a:t>
            </a:r>
            <a:r>
              <a:rPr lang="en-US" dirty="0"/>
              <a:t> is to reduce and maintain the mother's serum free T4 concentration in the high-normal range for </a:t>
            </a:r>
            <a:r>
              <a:rPr lang="en-US" dirty="0" err="1"/>
              <a:t>nonpregnant</a:t>
            </a:r>
            <a:r>
              <a:rPr lang="en-US" dirty="0"/>
              <a:t> women using the lowest dose [</a:t>
            </a:r>
            <a:r>
              <a:rPr lang="en-US" u="sng" dirty="0"/>
              <a:t>9</a:t>
            </a:r>
            <a:r>
              <a:rPr lang="en-US" dirty="0"/>
              <a:t>]. This requires assessment of free T4 (and/or total T4) frequently (</a:t>
            </a:r>
            <a:r>
              <a:rPr lang="en-US" dirty="0" err="1"/>
              <a:t>ie</a:t>
            </a:r>
            <a:r>
              <a:rPr lang="en-US" dirty="0"/>
              <a:t>, at four-week intervals) with appropriate adjustment of medication. </a:t>
            </a:r>
          </a:p>
        </p:txBody>
      </p:sp>
    </p:spTree>
    <p:extLst>
      <p:ext uri="{BB962C8B-B14F-4D97-AF65-F5344CB8AC3E}">
        <p14:creationId xmlns:p14="http://schemas.microsoft.com/office/powerpoint/2010/main" val="20212456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Fetal and neonatal Graves' disease</a:t>
            </a:r>
            <a:endParaRPr lang="en-US" dirty="0"/>
          </a:p>
        </p:txBody>
      </p:sp>
      <p:sp>
        <p:nvSpPr>
          <p:cNvPr id="3" name="Content Placeholder 2"/>
          <p:cNvSpPr>
            <a:spLocks noGrp="1"/>
          </p:cNvSpPr>
          <p:nvPr>
            <p:ph idx="1"/>
          </p:nvPr>
        </p:nvSpPr>
        <p:spPr/>
        <p:txBody>
          <a:bodyPr/>
          <a:lstStyle/>
          <a:p>
            <a:r>
              <a:rPr lang="en-US" dirty="0"/>
              <a:t> One to 5 percent of neonates born to women with Graves' disease have hyperthyroidism due to </a:t>
            </a:r>
            <a:r>
              <a:rPr lang="en-US" dirty="0" err="1"/>
              <a:t>transplacental</a:t>
            </a:r>
            <a:r>
              <a:rPr lang="en-US" dirty="0"/>
              <a:t> transfer of TSH-receptor-stimulating antibodies. The incidence is higher in women with high titers of these antibodies.</a:t>
            </a:r>
          </a:p>
          <a:p>
            <a:r>
              <a:rPr lang="en-US" dirty="0"/>
              <a:t>High fetal heart rate (&gt;160 beats/minute), fetal goiter, advanced bone age, poor growth, and </a:t>
            </a:r>
            <a:r>
              <a:rPr lang="en-US" dirty="0" err="1"/>
              <a:t>craniosynostosis</a:t>
            </a:r>
            <a:r>
              <a:rPr lang="en-US" dirty="0"/>
              <a:t> are manifestations of fetal hyperthyroidism. Cardiac failure and hydrops may occur with severe disease. All fetuses of women with Graves' disease should be monitored for signs of fetal thyrotoxicosis by determination of fetal heart rate and assessment of fetal growth</a:t>
            </a:r>
          </a:p>
          <a:p>
            <a:endParaRPr lang="en-US" dirty="0"/>
          </a:p>
        </p:txBody>
      </p:sp>
    </p:spTree>
    <p:extLst>
      <p:ext uri="{BB962C8B-B14F-4D97-AF65-F5344CB8AC3E}">
        <p14:creationId xmlns:p14="http://schemas.microsoft.com/office/powerpoint/2010/main" val="256596026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HYPOTHYROIDISM DURING PREGNANCY</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67352506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HYPOTHYROIDISM DURING PREGNANCY</a:t>
            </a:r>
            <a:endParaRPr lang="en-US" dirty="0"/>
          </a:p>
        </p:txBody>
      </p:sp>
      <p:sp>
        <p:nvSpPr>
          <p:cNvPr id="3" name="Content Placeholder 2"/>
          <p:cNvSpPr>
            <a:spLocks noGrp="1"/>
          </p:cNvSpPr>
          <p:nvPr>
            <p:ph idx="1"/>
          </p:nvPr>
        </p:nvSpPr>
        <p:spPr/>
        <p:txBody>
          <a:bodyPr/>
          <a:lstStyle/>
          <a:p>
            <a:r>
              <a:rPr lang="en-US" dirty="0"/>
              <a:t>When iodine nutrition is adequate (as in the United States), the most common cause of hypothyroidism during pregnancy is chronic autoimmune (Hashimoto's) thyroiditis. In iodine-deficient areas, iodine deficiency itself is associated with hypothyroidism and goiter. Other causes of hypothyroidism, such as prior radioiodine ablation, prior surgical removal of the thyroid, or disorders of the pituitary or hypothalamus, can also occur in pregnant women. </a:t>
            </a:r>
          </a:p>
        </p:txBody>
      </p:sp>
    </p:spTree>
    <p:extLst>
      <p:ext uri="{BB962C8B-B14F-4D97-AF65-F5344CB8AC3E}">
        <p14:creationId xmlns:p14="http://schemas.microsoft.com/office/powerpoint/2010/main" val="315407107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Diagnosis</a:t>
            </a:r>
            <a:r>
              <a:rPr lang="en-US" dirty="0"/>
              <a:t> of primary hypothyroidism during pregnancy </a:t>
            </a:r>
          </a:p>
        </p:txBody>
      </p:sp>
      <p:sp>
        <p:nvSpPr>
          <p:cNvPr id="3" name="Content Placeholder 2"/>
          <p:cNvSpPr>
            <a:spLocks noGrp="1"/>
          </p:cNvSpPr>
          <p:nvPr>
            <p:ph idx="1"/>
          </p:nvPr>
        </p:nvSpPr>
        <p:spPr/>
        <p:txBody>
          <a:bodyPr/>
          <a:lstStyle/>
          <a:p>
            <a:r>
              <a:rPr lang="en-US" dirty="0"/>
              <a:t>For women with a TSH above the population and trimester-specific upper limit of normal, or above 4.0 </a:t>
            </a:r>
            <a:r>
              <a:rPr lang="en-US" dirty="0" err="1"/>
              <a:t>mU</a:t>
            </a:r>
            <a:r>
              <a:rPr lang="en-US" dirty="0"/>
              <a:t>/L when local reference ranges are not available, we also measure a free T4.</a:t>
            </a:r>
          </a:p>
        </p:txBody>
      </p:sp>
    </p:spTree>
    <p:extLst>
      <p:ext uri="{BB962C8B-B14F-4D97-AF65-F5344CB8AC3E}">
        <p14:creationId xmlns:p14="http://schemas.microsoft.com/office/powerpoint/2010/main" val="377702817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Overt hypothyroidism</a:t>
            </a:r>
            <a:r>
              <a:rPr lang="en-US" dirty="0"/>
              <a:t> – Overt hypothyroidism is defined as an elevated population and trimester-specific TSH concentration in conjunction with a decreased free T4 concentration (below assay normal using reference range for pregnant women).</a:t>
            </a:r>
          </a:p>
          <a:p>
            <a:r>
              <a:rPr lang="en-US" dirty="0"/>
              <a:t>●</a:t>
            </a:r>
            <a:r>
              <a:rPr lang="en-US" b="1" dirty="0"/>
              <a:t>Subclinical hypothyroidism</a:t>
            </a:r>
            <a:r>
              <a:rPr lang="en-US" dirty="0"/>
              <a:t> – Subclinical hypothyroidism is defined as an elevated population and trimester-specific serum TSH concentration and a normal free T4 concentration.</a:t>
            </a:r>
          </a:p>
          <a:p>
            <a:r>
              <a:rPr lang="en-US" dirty="0"/>
              <a:t> </a:t>
            </a:r>
            <a:r>
              <a:rPr lang="en-US" b="1" dirty="0" smtClean="0"/>
              <a:t>Central hypothyroidism</a:t>
            </a:r>
            <a:r>
              <a:rPr lang="en-US" dirty="0"/>
              <a:t> Women with central hypothyroidism from pituitary or hypothalamic disease will not have elevated TSH concentrations during pregnancy.</a:t>
            </a:r>
            <a:endParaRPr lang="en-US" b="1" dirty="0"/>
          </a:p>
        </p:txBody>
      </p:sp>
    </p:spTree>
    <p:extLst>
      <p:ext uri="{BB962C8B-B14F-4D97-AF65-F5344CB8AC3E}">
        <p14:creationId xmlns:p14="http://schemas.microsoft.com/office/powerpoint/2010/main" val="19084056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Screening</a:t>
            </a:r>
            <a:r>
              <a:rPr lang="en-US" dirty="0"/>
              <a:t> </a:t>
            </a:r>
            <a:r>
              <a:rPr lang="en-US" dirty="0" smtClean="0"/>
              <a:t>of </a:t>
            </a:r>
            <a:r>
              <a:rPr lang="en-US" dirty="0"/>
              <a:t>overt and subclinical hypothyroidism</a:t>
            </a:r>
          </a:p>
        </p:txBody>
      </p:sp>
      <p:sp>
        <p:nvSpPr>
          <p:cNvPr id="3" name="Content Placeholder 2"/>
          <p:cNvSpPr>
            <a:spLocks noGrp="1"/>
          </p:cNvSpPr>
          <p:nvPr>
            <p:ph idx="1"/>
          </p:nvPr>
        </p:nvSpPr>
        <p:spPr/>
        <p:txBody>
          <a:bodyPr/>
          <a:lstStyle/>
          <a:p>
            <a:r>
              <a:rPr lang="en-US" dirty="0"/>
              <a:t>Because overt and subclinical hypothyroidism are associated with pregnancy complications, including </a:t>
            </a:r>
            <a:endParaRPr lang="en-US" dirty="0" smtClean="0"/>
          </a:p>
          <a:p>
            <a:r>
              <a:rPr lang="en-US" dirty="0" smtClean="0"/>
              <a:t>pregnancy </a:t>
            </a:r>
            <a:r>
              <a:rPr lang="en-US" dirty="0"/>
              <a:t>loss, and </a:t>
            </a:r>
            <a:endParaRPr lang="en-US" dirty="0" smtClean="0"/>
          </a:p>
          <a:p>
            <a:r>
              <a:rPr lang="en-US" dirty="0" smtClean="0"/>
              <a:t>thyroid </a:t>
            </a:r>
            <a:r>
              <a:rPr lang="en-US" dirty="0"/>
              <a:t>tests are widely available and easy to perform, there is interest in screening for thyroid dysfunction in </a:t>
            </a:r>
            <a:r>
              <a:rPr lang="en-US" b="1" dirty="0"/>
              <a:t>asymptomatic pregnant </a:t>
            </a:r>
            <a:r>
              <a:rPr lang="en-US" dirty="0"/>
              <a:t>women. The universal screening of </a:t>
            </a:r>
            <a:r>
              <a:rPr lang="en-US" b="1" dirty="0"/>
              <a:t>asymptomatic pregnant women </a:t>
            </a:r>
            <a:r>
              <a:rPr lang="en-US" dirty="0"/>
              <a:t>for thyroid dysfunction during the </a:t>
            </a:r>
            <a:r>
              <a:rPr lang="en-US" b="1" dirty="0"/>
              <a:t>first trimester </a:t>
            </a:r>
            <a:r>
              <a:rPr lang="en-US" dirty="0"/>
              <a:t>of pregnancy is </a:t>
            </a:r>
            <a:r>
              <a:rPr lang="en-US" b="1" dirty="0"/>
              <a:t>controversial</a:t>
            </a:r>
            <a:r>
              <a:rPr lang="en-US" dirty="0"/>
              <a:t>, however, because of insufficient data showing a benefit of thyroid hormone replacement. Thus, there is wide variation in screening practices </a:t>
            </a:r>
          </a:p>
        </p:txBody>
      </p:sp>
    </p:spTree>
    <p:extLst>
      <p:ext uri="{BB962C8B-B14F-4D97-AF65-F5344CB8AC3E}">
        <p14:creationId xmlns:p14="http://schemas.microsoft.com/office/powerpoint/2010/main" val="10196972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7485"/>
            <a:ext cx="10515600" cy="648928"/>
          </a:xfrm>
        </p:spPr>
        <p:txBody>
          <a:bodyPr/>
          <a:lstStyle/>
          <a:p>
            <a:r>
              <a:rPr lang="en-US" b="1" dirty="0"/>
              <a:t>Whom to screen</a:t>
            </a:r>
            <a:endParaRPr lang="en-US" dirty="0"/>
          </a:p>
        </p:txBody>
      </p:sp>
      <p:sp>
        <p:nvSpPr>
          <p:cNvPr id="3" name="Content Placeholder 2"/>
          <p:cNvSpPr>
            <a:spLocks noGrp="1"/>
          </p:cNvSpPr>
          <p:nvPr>
            <p:ph idx="1"/>
          </p:nvPr>
        </p:nvSpPr>
        <p:spPr>
          <a:xfrm>
            <a:off x="383458" y="796413"/>
            <a:ext cx="11562736" cy="5380550"/>
          </a:xfrm>
        </p:spPr>
        <p:txBody>
          <a:bodyPr>
            <a:normAutofit fontScale="85000" lnSpcReduction="20000"/>
          </a:bodyPr>
          <a:lstStyle/>
          <a:p>
            <a:r>
              <a:rPr lang="en-US" dirty="0"/>
              <a:t>Living in an area of moderate to severe iodine insufficiency</a:t>
            </a:r>
          </a:p>
          <a:p>
            <a:r>
              <a:rPr lang="en-US" dirty="0"/>
              <a:t>●Symptoms of hypothyroidism</a:t>
            </a:r>
          </a:p>
          <a:p>
            <a:r>
              <a:rPr lang="en-US" dirty="0"/>
              <a:t>●Family or personal history of thyroid disease</a:t>
            </a:r>
          </a:p>
          <a:p>
            <a:r>
              <a:rPr lang="en-US" dirty="0"/>
              <a:t>●Personal history of:</a:t>
            </a:r>
          </a:p>
          <a:p>
            <a:r>
              <a:rPr lang="en-US" dirty="0"/>
              <a:t>•Thyroid peroxidase (TPO) antibodies</a:t>
            </a:r>
          </a:p>
          <a:p>
            <a:r>
              <a:rPr lang="en-US" dirty="0"/>
              <a:t>•Goiter</a:t>
            </a:r>
          </a:p>
          <a:p>
            <a:r>
              <a:rPr lang="en-US" dirty="0"/>
              <a:t>•Age &gt;30 years</a:t>
            </a:r>
          </a:p>
          <a:p>
            <a:r>
              <a:rPr lang="en-US" dirty="0"/>
              <a:t>•Type 1 diabetes</a:t>
            </a:r>
          </a:p>
          <a:p>
            <a:r>
              <a:rPr lang="en-US" dirty="0"/>
              <a:t>•Head and neck irradiation</a:t>
            </a:r>
          </a:p>
          <a:p>
            <a:r>
              <a:rPr lang="en-US" dirty="0"/>
              <a:t>•Recurrent miscarriage or preterm delivery</a:t>
            </a:r>
          </a:p>
          <a:p>
            <a:r>
              <a:rPr lang="en-US" dirty="0"/>
              <a:t>•Multiple prior pregnancies (two or more)</a:t>
            </a:r>
          </a:p>
          <a:p>
            <a:r>
              <a:rPr lang="en-US" dirty="0"/>
              <a:t>•Class 3 obesity (body mass index [BMI] ≥40 kg/m</a:t>
            </a:r>
            <a:r>
              <a:rPr lang="en-US" baseline="30000" dirty="0"/>
              <a:t>2</a:t>
            </a:r>
            <a:r>
              <a:rPr lang="en-US" dirty="0"/>
              <a:t>)</a:t>
            </a:r>
          </a:p>
          <a:p>
            <a:r>
              <a:rPr lang="en-US" dirty="0"/>
              <a:t>•Infertility</a:t>
            </a:r>
          </a:p>
          <a:p>
            <a:r>
              <a:rPr lang="en-US" dirty="0"/>
              <a:t>•Prior thyroid surgery</a:t>
            </a:r>
          </a:p>
        </p:txBody>
      </p:sp>
    </p:spTree>
    <p:extLst>
      <p:ext uri="{BB962C8B-B14F-4D97-AF65-F5344CB8AC3E}">
        <p14:creationId xmlns:p14="http://schemas.microsoft.com/office/powerpoint/2010/main" val="12101814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the normal reference range for serum TSH concentrations in each trimester of pregnancy?</a:t>
            </a:r>
          </a:p>
        </p:txBody>
      </p:sp>
      <p:sp>
        <p:nvSpPr>
          <p:cNvPr id="3" name="Content Placeholder 2"/>
          <p:cNvSpPr>
            <a:spLocks noGrp="1"/>
          </p:cNvSpPr>
          <p:nvPr>
            <p:ph idx="1"/>
          </p:nvPr>
        </p:nvSpPr>
        <p:spPr/>
        <p:txBody>
          <a:bodyPr>
            <a:normAutofit fontScale="92500" lnSpcReduction="10000"/>
          </a:bodyPr>
          <a:lstStyle/>
          <a:p>
            <a:r>
              <a:rPr lang="en-US" sz="3500" dirty="0"/>
              <a:t>A downward shift of the TSH reference range occurs during pregnancy, with a reduction in both the lower (decreased by about 0.1–0.2 </a:t>
            </a:r>
            <a:r>
              <a:rPr lang="en-US" sz="3500" dirty="0" err="1"/>
              <a:t>mU</a:t>
            </a:r>
            <a:r>
              <a:rPr lang="en-US" sz="3500" dirty="0"/>
              <a:t>/L) and the upper limit of maternal TSH (decreased by about 0.5–1.0 </a:t>
            </a:r>
            <a:r>
              <a:rPr lang="en-US" sz="3500" dirty="0" err="1"/>
              <a:t>mU</a:t>
            </a:r>
            <a:r>
              <a:rPr lang="en-US" sz="3500" dirty="0"/>
              <a:t>/L), relative to the typical </a:t>
            </a:r>
            <a:r>
              <a:rPr lang="en-US" sz="3500" dirty="0" err="1"/>
              <a:t>nonpregnant</a:t>
            </a:r>
            <a:r>
              <a:rPr lang="en-US" sz="3500" dirty="0"/>
              <a:t> TSH reference range</a:t>
            </a:r>
            <a:r>
              <a:rPr lang="en-US" sz="3500" dirty="0" smtClean="0"/>
              <a:t>.</a:t>
            </a:r>
          </a:p>
          <a:p>
            <a:endParaRPr lang="en-US" dirty="0">
              <a:solidFill>
                <a:srgbClr val="00B050"/>
              </a:solidFill>
            </a:endParaRPr>
          </a:p>
          <a:p>
            <a:endParaRPr lang="en-US" dirty="0" smtClean="0">
              <a:solidFill>
                <a:srgbClr val="00B050"/>
              </a:solidFill>
            </a:endParaRPr>
          </a:p>
          <a:p>
            <a:endParaRPr lang="en-US" dirty="0">
              <a:solidFill>
                <a:srgbClr val="00B050"/>
              </a:solidFill>
            </a:endParaRPr>
          </a:p>
          <a:p>
            <a:endParaRPr lang="en-US" dirty="0" smtClean="0">
              <a:solidFill>
                <a:srgbClr val="00B050"/>
              </a:solidFill>
            </a:endParaRPr>
          </a:p>
          <a:p>
            <a:r>
              <a:rPr lang="en-US" sz="1200" dirty="0" smtClean="0">
                <a:solidFill>
                  <a:srgbClr val="00B050"/>
                </a:solidFill>
              </a:rPr>
              <a:t>2017 </a:t>
            </a:r>
            <a:r>
              <a:rPr lang="en-US" sz="1200" dirty="0">
                <a:solidFill>
                  <a:srgbClr val="00B050"/>
                </a:solidFill>
              </a:rPr>
              <a:t>Guidelines of the American Thyroid Association for the Diagnosis and Management of Thyroid Disease During Pregnancy and the Postpartum</a:t>
            </a:r>
          </a:p>
          <a:p>
            <a:endParaRPr lang="en-US" dirty="0"/>
          </a:p>
        </p:txBody>
      </p:sp>
    </p:spTree>
    <p:extLst>
      <p:ext uri="{BB962C8B-B14F-4D97-AF65-F5344CB8AC3E}">
        <p14:creationId xmlns:p14="http://schemas.microsoft.com/office/powerpoint/2010/main" val="156247856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21656204"/>
              </p:ext>
            </p:extLst>
          </p:nvPr>
        </p:nvGraphicFramePr>
        <p:xfrm>
          <a:off x="147482" y="102837"/>
          <a:ext cx="11916698" cy="6235437"/>
        </p:xfrm>
        <a:graphic>
          <a:graphicData uri="http://schemas.openxmlformats.org/drawingml/2006/table">
            <a:tbl>
              <a:tblPr firstRow="1" bandRow="1">
                <a:tableStyleId>{5C22544A-7EE6-4342-B048-85BDC9FD1C3A}</a:tableStyleId>
              </a:tblPr>
              <a:tblGrid>
                <a:gridCol w="5958349">
                  <a:extLst>
                    <a:ext uri="{9D8B030D-6E8A-4147-A177-3AD203B41FA5}">
                      <a16:colId xmlns:a16="http://schemas.microsoft.com/office/drawing/2014/main" val="2551460748"/>
                    </a:ext>
                  </a:extLst>
                </a:gridCol>
                <a:gridCol w="5958349">
                  <a:extLst>
                    <a:ext uri="{9D8B030D-6E8A-4147-A177-3AD203B41FA5}">
                      <a16:colId xmlns:a16="http://schemas.microsoft.com/office/drawing/2014/main" val="4062895721"/>
                    </a:ext>
                  </a:extLst>
                </a:gridCol>
              </a:tblGrid>
              <a:tr h="590337">
                <a:tc gridSpan="2">
                  <a:txBody>
                    <a:bodyPr/>
                    <a:lstStyle/>
                    <a:p>
                      <a:r>
                        <a:rPr lang="en-US" sz="3600" b="1" dirty="0" smtClean="0">
                          <a:solidFill>
                            <a:srgbClr val="FFC000"/>
                          </a:solidFill>
                          <a:latin typeface="Times New Roman" panose="02020603050405020304" pitchFamily="18" charset="0"/>
                          <a:cs typeface="Times New Roman" panose="02020603050405020304" pitchFamily="18" charset="0"/>
                        </a:rPr>
                        <a:t>Whom to screen</a:t>
                      </a:r>
                      <a:endParaRPr lang="en-US" sz="3600" dirty="0">
                        <a:solidFill>
                          <a:srgbClr val="FFC000"/>
                        </a:solidFill>
                        <a:latin typeface="Times New Roman" panose="02020603050405020304" pitchFamily="18" charset="0"/>
                        <a:cs typeface="Times New Roman" panose="02020603050405020304" pitchFamily="18" charset="0"/>
                      </a:endParaRPr>
                    </a:p>
                  </a:txBody>
                  <a:tcPr/>
                </a:tc>
                <a:tc hMerge="1">
                  <a:txBody>
                    <a:bodyPr/>
                    <a:lstStyle/>
                    <a:p>
                      <a:endParaRPr lang="en-US" sz="28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34000710"/>
                  </a:ext>
                </a:extLst>
              </a:tr>
              <a:tr h="9310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Living in an area of moderate to severe iodine insufficiency</a:t>
                      </a:r>
                    </a:p>
                  </a:txBody>
                  <a:tcPr/>
                </a:tc>
                <a:tc>
                  <a:txBody>
                    <a:bodyPr/>
                    <a:lstStyle/>
                    <a:p>
                      <a:r>
                        <a:rPr lang="en-US" sz="2400" dirty="0" smtClean="0">
                          <a:latin typeface="Times New Roman" panose="02020603050405020304" pitchFamily="18" charset="0"/>
                          <a:cs typeface="Times New Roman" panose="02020603050405020304" pitchFamily="18" charset="0"/>
                        </a:rPr>
                        <a:t>•Type 1 diabetes</a:t>
                      </a:r>
                    </a:p>
                  </a:txBody>
                  <a:tcPr/>
                </a:tc>
                <a:extLst>
                  <a:ext uri="{0D108BD9-81ED-4DB2-BD59-A6C34878D82A}">
                    <a16:rowId xmlns:a16="http://schemas.microsoft.com/office/drawing/2014/main" val="1992444814"/>
                  </a:ext>
                </a:extLst>
              </a:tr>
              <a:tr h="6242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Symptoms of hypothyroidism</a:t>
                      </a:r>
                    </a:p>
                  </a:txBody>
                  <a:tcPr/>
                </a:tc>
                <a:tc>
                  <a:txBody>
                    <a:bodyPr/>
                    <a:lstStyle/>
                    <a:p>
                      <a:r>
                        <a:rPr lang="en-US" sz="2400" dirty="0" smtClean="0">
                          <a:latin typeface="Times New Roman" panose="02020603050405020304" pitchFamily="18" charset="0"/>
                          <a:cs typeface="Times New Roman" panose="02020603050405020304" pitchFamily="18" charset="0"/>
                        </a:rPr>
                        <a:t>Head and neck irradiation</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435244290"/>
                  </a:ext>
                </a:extLst>
              </a:tr>
              <a:tr h="651441">
                <a:tc>
                  <a:txBody>
                    <a:bodyPr/>
                    <a:lstStyle/>
                    <a:p>
                      <a:r>
                        <a:rPr lang="en-US" sz="2400" dirty="0" smtClean="0">
                          <a:latin typeface="Times New Roman" panose="02020603050405020304" pitchFamily="18" charset="0"/>
                          <a:cs typeface="Times New Roman" panose="02020603050405020304" pitchFamily="18" charset="0"/>
                        </a:rPr>
                        <a:t>Family or personal history of thyroid disease</a:t>
                      </a:r>
                      <a:endParaRPr lang="en-US" sz="2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Recurrent miscarriage or preterm delivery</a:t>
                      </a:r>
                    </a:p>
                  </a:txBody>
                  <a:tcPr/>
                </a:tc>
                <a:extLst>
                  <a:ext uri="{0D108BD9-81ED-4DB2-BD59-A6C34878D82A}">
                    <a16:rowId xmlns:a16="http://schemas.microsoft.com/office/drawing/2014/main" val="3529981785"/>
                  </a:ext>
                </a:extLst>
              </a:tr>
              <a:tr h="8997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Thyroid peroxidase (TPO) antibodies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Multiple prior pregnancies (two or more)</a:t>
                      </a:r>
                    </a:p>
                  </a:txBody>
                  <a:tcPr/>
                </a:tc>
                <a:extLst>
                  <a:ext uri="{0D108BD9-81ED-4DB2-BD59-A6C34878D82A}">
                    <a16:rowId xmlns:a16="http://schemas.microsoft.com/office/drawing/2014/main" val="3064735438"/>
                  </a:ext>
                </a:extLst>
              </a:tr>
              <a:tr h="828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Goiter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Class 3 obesity (body mass index [BMI] ≥40 kg/m</a:t>
                      </a:r>
                      <a:r>
                        <a:rPr lang="en-US" sz="2400" baseline="30000" dirty="0" smtClean="0">
                          <a:latin typeface="Times New Roman" panose="02020603050405020304" pitchFamily="18" charset="0"/>
                          <a:cs typeface="Times New Roman" panose="02020603050405020304" pitchFamily="18" charset="0"/>
                        </a:rPr>
                        <a:t>2</a:t>
                      </a:r>
                      <a:r>
                        <a:rPr lang="en-US" sz="2400" dirty="0" smtClean="0">
                          <a:latin typeface="Times New Roman" panose="02020603050405020304" pitchFamily="18" charset="0"/>
                          <a:cs typeface="Times New Roman" panose="02020603050405020304" pitchFamily="18" charset="0"/>
                        </a:rPr>
                        <a:t>)</a:t>
                      </a:r>
                    </a:p>
                  </a:txBody>
                  <a:tcPr/>
                </a:tc>
                <a:extLst>
                  <a:ext uri="{0D108BD9-81ED-4DB2-BD59-A6C34878D82A}">
                    <a16:rowId xmlns:a16="http://schemas.microsoft.com/office/drawing/2014/main" val="1302529425"/>
                  </a:ext>
                </a:extLst>
              </a:tr>
              <a:tr h="4719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Age &gt;30 years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Infertility</a:t>
                      </a:r>
                    </a:p>
                  </a:txBody>
                  <a:tcPr/>
                </a:tc>
                <a:extLst>
                  <a:ext uri="{0D108BD9-81ED-4DB2-BD59-A6C34878D82A}">
                    <a16:rowId xmlns:a16="http://schemas.microsoft.com/office/drawing/2014/main" val="4078258957"/>
                  </a:ext>
                </a:extLst>
              </a:tr>
              <a:tr h="6242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0" kern="1200" dirty="0" smtClean="0">
                          <a:solidFill>
                            <a:schemeClr val="dk1"/>
                          </a:solidFill>
                          <a:effectLst/>
                          <a:latin typeface="Times New Roman" panose="02020603050405020304" pitchFamily="18" charset="0"/>
                          <a:ea typeface="+mn-ea"/>
                          <a:cs typeface="Times New Roman" panose="02020603050405020304" pitchFamily="18" charset="0"/>
                        </a:rPr>
                        <a:t>Use of </a:t>
                      </a:r>
                      <a:r>
                        <a:rPr lang="en-US" sz="2400" b="0" i="0" u="sng" kern="1200" dirty="0" smtClean="0">
                          <a:solidFill>
                            <a:schemeClr val="dk1"/>
                          </a:solidFill>
                          <a:effectLst/>
                          <a:latin typeface="Times New Roman" panose="02020603050405020304" pitchFamily="18" charset="0"/>
                          <a:ea typeface="+mn-ea"/>
                          <a:cs typeface="Times New Roman" panose="02020603050405020304" pitchFamily="18" charset="0"/>
                        </a:rPr>
                        <a:t>amiodarone</a:t>
                      </a:r>
                      <a:r>
                        <a:rPr lang="en-US" sz="2400" b="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en-US" sz="2400" b="0" i="0" u="sng" kern="1200" dirty="0" smtClean="0">
                          <a:solidFill>
                            <a:schemeClr val="dk1"/>
                          </a:solidFill>
                          <a:effectLst/>
                          <a:latin typeface="Times New Roman" panose="02020603050405020304" pitchFamily="18" charset="0"/>
                          <a:ea typeface="+mn-ea"/>
                          <a:cs typeface="Times New Roman" panose="02020603050405020304" pitchFamily="18" charset="0"/>
                        </a:rPr>
                        <a:t>lithium</a:t>
                      </a:r>
                      <a:r>
                        <a:rPr lang="en-US" sz="2400" b="0" i="0" kern="1200" dirty="0" smtClean="0">
                          <a:solidFill>
                            <a:schemeClr val="dk1"/>
                          </a:solidFill>
                          <a:effectLst/>
                          <a:latin typeface="Times New Roman" panose="02020603050405020304" pitchFamily="18" charset="0"/>
                          <a:ea typeface="+mn-ea"/>
                          <a:cs typeface="Times New Roman" panose="02020603050405020304" pitchFamily="18" charset="0"/>
                        </a:rPr>
                        <a:t>, or recent administration of iodinated radiologic contrast agents</a:t>
                      </a:r>
                      <a:endParaRPr lang="en-US" sz="2400" dirty="0" smtClean="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anose="02020603050405020304" pitchFamily="18" charset="0"/>
                          <a:cs typeface="Times New Roman" panose="02020603050405020304" pitchFamily="18" charset="0"/>
                        </a:rPr>
                        <a:t>Prior thyroid surgery</a:t>
                      </a:r>
                    </a:p>
                  </a:txBody>
                  <a:tcPr/>
                </a:tc>
                <a:extLst>
                  <a:ext uri="{0D108BD9-81ED-4DB2-BD59-A6C34878D82A}">
                    <a16:rowId xmlns:a16="http://schemas.microsoft.com/office/drawing/2014/main" val="1636318510"/>
                  </a:ext>
                </a:extLst>
              </a:tr>
            </a:tbl>
          </a:graphicData>
        </a:graphic>
      </p:graphicFrame>
    </p:spTree>
    <p:extLst>
      <p:ext uri="{BB962C8B-B14F-4D97-AF65-F5344CB8AC3E}">
        <p14:creationId xmlns:p14="http://schemas.microsoft.com/office/powerpoint/2010/main" val="21370429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Approach to </a:t>
            </a:r>
            <a:r>
              <a:rPr lang="en-US" b="1" dirty="0" smtClean="0"/>
              <a:t>screening &amp; Treatment</a:t>
            </a:r>
            <a:r>
              <a:rPr lang="en-US" dirty="0" smtClean="0"/>
              <a:t> </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97931481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941" y="147485"/>
            <a:ext cx="11400503" cy="471947"/>
          </a:xfrm>
        </p:spPr>
        <p:txBody>
          <a:bodyPr>
            <a:noAutofit/>
          </a:bodyPr>
          <a:lstStyle/>
          <a:p>
            <a:r>
              <a:rPr lang="en-US" sz="2800" b="1" dirty="0"/>
              <a:t>Management of pregnant women with or at risk for hypothyroidism*</a:t>
            </a:r>
            <a:endParaRPr lang="en-US" sz="2800" dirty="0"/>
          </a:p>
        </p:txBody>
      </p:sp>
      <p:pic>
        <p:nvPicPr>
          <p:cNvPr id="4" name="Content Placeholder 3"/>
          <p:cNvPicPr>
            <a:picLocks noGrp="1" noChangeAspect="1"/>
          </p:cNvPicPr>
          <p:nvPr>
            <p:ph idx="1"/>
          </p:nvPr>
        </p:nvPicPr>
        <p:blipFill>
          <a:blip r:embed="rId2"/>
          <a:stretch>
            <a:fillRect/>
          </a:stretch>
        </p:blipFill>
        <p:spPr>
          <a:xfrm>
            <a:off x="347979" y="752169"/>
            <a:ext cx="11701453" cy="5914104"/>
          </a:xfrm>
          <a:prstGeom prst="rect">
            <a:avLst/>
          </a:prstGeom>
        </p:spPr>
      </p:pic>
    </p:spTree>
    <p:extLst>
      <p:ext uri="{BB962C8B-B14F-4D97-AF65-F5344CB8AC3E}">
        <p14:creationId xmlns:p14="http://schemas.microsoft.com/office/powerpoint/2010/main" val="120192180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941" y="147485"/>
            <a:ext cx="11400503" cy="471947"/>
          </a:xfrm>
        </p:spPr>
        <p:txBody>
          <a:bodyPr>
            <a:noAutofit/>
          </a:bodyPr>
          <a:lstStyle/>
          <a:p>
            <a:r>
              <a:rPr lang="en-US" sz="2800" b="1" dirty="0"/>
              <a:t>Management of pregnant women with or at risk for hypothyroidism*</a:t>
            </a:r>
            <a:endParaRPr lang="en-US" sz="2800" dirty="0"/>
          </a:p>
        </p:txBody>
      </p:sp>
      <p:pic>
        <p:nvPicPr>
          <p:cNvPr id="4" name="Content Placeholder 3"/>
          <p:cNvPicPr>
            <a:picLocks noGrp="1" noChangeAspect="1"/>
          </p:cNvPicPr>
          <p:nvPr>
            <p:ph idx="1"/>
          </p:nvPr>
        </p:nvPicPr>
        <p:blipFill>
          <a:blip r:embed="rId2"/>
          <a:stretch>
            <a:fillRect/>
          </a:stretch>
        </p:blipFill>
        <p:spPr>
          <a:xfrm>
            <a:off x="347979" y="752169"/>
            <a:ext cx="11701453" cy="5914104"/>
          </a:xfrm>
          <a:prstGeom prst="rect">
            <a:avLst/>
          </a:prstGeom>
        </p:spPr>
      </p:pic>
      <p:sp>
        <p:nvSpPr>
          <p:cNvPr id="3" name="TextBox 2"/>
          <p:cNvSpPr txBox="1"/>
          <p:nvPr/>
        </p:nvSpPr>
        <p:spPr>
          <a:xfrm>
            <a:off x="7167715" y="1671948"/>
            <a:ext cx="4763729" cy="4832092"/>
          </a:xfrm>
          <a:prstGeom prst="rect">
            <a:avLst/>
          </a:prstGeom>
          <a:solidFill>
            <a:srgbClr val="FFC000"/>
          </a:solidFill>
        </p:spPr>
        <p:txBody>
          <a:bodyPr wrap="square" rtlCol="0">
            <a:spAutoFit/>
          </a:bodyPr>
          <a:lstStyle/>
          <a:p>
            <a:r>
              <a:rPr lang="en-US" dirty="0"/>
              <a:t>§ </a:t>
            </a:r>
            <a:r>
              <a:rPr lang="en-US" sz="2800" dirty="0"/>
              <a:t>For individuals at high risk for developing hypothyroidism (</a:t>
            </a:r>
            <a:r>
              <a:rPr lang="en-US" sz="2800" dirty="0" err="1"/>
              <a:t>eg</a:t>
            </a:r>
            <a:r>
              <a:rPr lang="en-US" sz="2800" dirty="0"/>
              <a:t>, radioiodine treatment, </a:t>
            </a:r>
            <a:r>
              <a:rPr lang="en-US" sz="2800" dirty="0" err="1"/>
              <a:t>hemithyroidectomy</a:t>
            </a:r>
            <a:r>
              <a:rPr lang="en-US" sz="2800" dirty="0"/>
              <a:t>, exposure to high-dose irradiation of the head and neck), monitor TSH at least once more during the first trimester and again mid-pregnancy. Treat with levothyroxine if TSH rises above 4 </a:t>
            </a:r>
            <a:r>
              <a:rPr lang="en-US" sz="2800" dirty="0" err="1"/>
              <a:t>mU</a:t>
            </a:r>
            <a:r>
              <a:rPr lang="en-US" sz="2800" dirty="0"/>
              <a:t>/L.</a:t>
            </a:r>
          </a:p>
        </p:txBody>
      </p:sp>
    </p:spTree>
    <p:extLst>
      <p:ext uri="{BB962C8B-B14F-4D97-AF65-F5344CB8AC3E}">
        <p14:creationId xmlns:p14="http://schemas.microsoft.com/office/powerpoint/2010/main" val="89386013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941" y="147485"/>
            <a:ext cx="11400503" cy="471947"/>
          </a:xfrm>
        </p:spPr>
        <p:txBody>
          <a:bodyPr>
            <a:noAutofit/>
          </a:bodyPr>
          <a:lstStyle/>
          <a:p>
            <a:r>
              <a:rPr lang="en-US" sz="2800" b="1" dirty="0"/>
              <a:t>Management of pregnant women with or at risk for hypothyroidism*</a:t>
            </a:r>
            <a:endParaRPr lang="en-US" sz="2800" dirty="0"/>
          </a:p>
        </p:txBody>
      </p:sp>
      <p:pic>
        <p:nvPicPr>
          <p:cNvPr id="4" name="Content Placeholder 3"/>
          <p:cNvPicPr>
            <a:picLocks noGrp="1" noChangeAspect="1"/>
          </p:cNvPicPr>
          <p:nvPr>
            <p:ph idx="1"/>
          </p:nvPr>
        </p:nvPicPr>
        <p:blipFill>
          <a:blip r:embed="rId2"/>
          <a:stretch>
            <a:fillRect/>
          </a:stretch>
        </p:blipFill>
        <p:spPr>
          <a:xfrm>
            <a:off x="347979" y="752169"/>
            <a:ext cx="11701453" cy="5914104"/>
          </a:xfrm>
          <a:prstGeom prst="rect">
            <a:avLst/>
          </a:prstGeom>
        </p:spPr>
      </p:pic>
      <p:sp>
        <p:nvSpPr>
          <p:cNvPr id="3" name="TextBox 2"/>
          <p:cNvSpPr txBox="1"/>
          <p:nvPr/>
        </p:nvSpPr>
        <p:spPr>
          <a:xfrm>
            <a:off x="7064477" y="972407"/>
            <a:ext cx="4866967" cy="5262979"/>
          </a:xfrm>
          <a:prstGeom prst="rect">
            <a:avLst/>
          </a:prstGeom>
          <a:solidFill>
            <a:srgbClr val="FFC000"/>
          </a:solidFill>
        </p:spPr>
        <p:txBody>
          <a:bodyPr wrap="square" rtlCol="0">
            <a:spAutoFit/>
          </a:bodyPr>
          <a:lstStyle/>
          <a:p>
            <a:r>
              <a:rPr lang="en-US" sz="2800" dirty="0"/>
              <a:t>¥ Suggestion is based upon weak evidence. The approach to management varies. If a decision is made not to treat, measure TSH approximately every 4 weeks during the first trimester, then once in each of the second and third trimesters to monitor for the development of hypothyroidism. Treat with levothyroxine if TSH rises above 4 </a:t>
            </a:r>
            <a:r>
              <a:rPr lang="en-US" sz="2800" dirty="0" err="1"/>
              <a:t>mU</a:t>
            </a:r>
            <a:r>
              <a:rPr lang="en-US" sz="2800" dirty="0"/>
              <a:t>/L.</a:t>
            </a:r>
          </a:p>
        </p:txBody>
      </p:sp>
    </p:spTree>
    <p:extLst>
      <p:ext uri="{BB962C8B-B14F-4D97-AF65-F5344CB8AC3E}">
        <p14:creationId xmlns:p14="http://schemas.microsoft.com/office/powerpoint/2010/main" val="262357349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941" y="147485"/>
            <a:ext cx="11400503" cy="471947"/>
          </a:xfrm>
        </p:spPr>
        <p:txBody>
          <a:bodyPr>
            <a:noAutofit/>
          </a:bodyPr>
          <a:lstStyle/>
          <a:p>
            <a:r>
              <a:rPr lang="en-US" sz="2800" b="1" dirty="0"/>
              <a:t>Management of pregnant women with or at risk for hypothyroidism*</a:t>
            </a:r>
            <a:endParaRPr lang="en-US" sz="2800" dirty="0"/>
          </a:p>
        </p:txBody>
      </p:sp>
      <p:pic>
        <p:nvPicPr>
          <p:cNvPr id="4" name="Content Placeholder 3"/>
          <p:cNvPicPr>
            <a:picLocks noGrp="1" noChangeAspect="1"/>
          </p:cNvPicPr>
          <p:nvPr>
            <p:ph idx="1"/>
          </p:nvPr>
        </p:nvPicPr>
        <p:blipFill>
          <a:blip r:embed="rId2"/>
          <a:stretch>
            <a:fillRect/>
          </a:stretch>
        </p:blipFill>
        <p:spPr>
          <a:xfrm>
            <a:off x="347979" y="752169"/>
            <a:ext cx="11701453" cy="5914104"/>
          </a:xfrm>
          <a:prstGeom prst="rect">
            <a:avLst/>
          </a:prstGeom>
        </p:spPr>
      </p:pic>
      <p:sp>
        <p:nvSpPr>
          <p:cNvPr id="3" name="TextBox 2"/>
          <p:cNvSpPr txBox="1"/>
          <p:nvPr/>
        </p:nvSpPr>
        <p:spPr>
          <a:xfrm>
            <a:off x="7462684" y="5147187"/>
            <a:ext cx="4468760" cy="923330"/>
          </a:xfrm>
          <a:prstGeom prst="rect">
            <a:avLst/>
          </a:prstGeom>
          <a:solidFill>
            <a:srgbClr val="FFC000"/>
          </a:solidFill>
        </p:spPr>
        <p:txBody>
          <a:bodyPr wrap="square" rtlCol="0">
            <a:spAutoFit/>
          </a:bodyPr>
          <a:lstStyle/>
          <a:p>
            <a:r>
              <a:rPr lang="en-US" dirty="0"/>
              <a:t>◊ Free T4 should be interpreted using assay method and trimester-specific reference ranges.</a:t>
            </a:r>
          </a:p>
        </p:txBody>
      </p:sp>
    </p:spTree>
    <p:extLst>
      <p:ext uri="{BB962C8B-B14F-4D97-AF65-F5344CB8AC3E}">
        <p14:creationId xmlns:p14="http://schemas.microsoft.com/office/powerpoint/2010/main" val="141040328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238090301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dirty="0"/>
              <a:t>RECOMMENDATION 29 Subclinical hypothyroidism in pregnancy should be </a:t>
            </a:r>
            <a:r>
              <a:rPr lang="en-US" dirty="0" err="1"/>
              <a:t>approached</a:t>
            </a:r>
            <a:r>
              <a:rPr lang="en-US" dirty="0"/>
              <a:t> as follows: (a) LT4 therapy is recommended for - </a:t>
            </a:r>
            <a:r>
              <a:rPr lang="en-US" dirty="0" err="1"/>
              <a:t>TPOAb</a:t>
            </a:r>
            <a:r>
              <a:rPr lang="en-US" dirty="0"/>
              <a:t>-positive women with a TSH greater than the pregnancy-specific reference range (see </a:t>
            </a:r>
            <a:r>
              <a:rPr lang="en-US" dirty="0" err="1"/>
              <a:t>Recommendation</a:t>
            </a:r>
            <a:r>
              <a:rPr lang="en-US" dirty="0"/>
              <a:t> 1). Strong recommendation, moderate-quality evidence. - </a:t>
            </a:r>
            <a:r>
              <a:rPr lang="en-US" dirty="0" err="1"/>
              <a:t>TPOAb</a:t>
            </a:r>
            <a:r>
              <a:rPr lang="en-US" dirty="0"/>
              <a:t>-negative women with a TSH greater than 10.0 </a:t>
            </a:r>
            <a:r>
              <a:rPr lang="en-US" dirty="0" err="1"/>
              <a:t>mU</a:t>
            </a:r>
            <a:r>
              <a:rPr lang="en-US" dirty="0"/>
              <a:t>/L. Strong recommendation, low-quality evidence. (b) LT4 therapy may be considered for - </a:t>
            </a:r>
            <a:r>
              <a:rPr lang="en-US" dirty="0" err="1"/>
              <a:t>TPOAb</a:t>
            </a:r>
            <a:r>
              <a:rPr lang="en-US" dirty="0"/>
              <a:t>-positive women with TSH concentrations &gt;2.5 </a:t>
            </a:r>
            <a:r>
              <a:rPr lang="en-US" dirty="0" err="1"/>
              <a:t>mU</a:t>
            </a:r>
            <a:r>
              <a:rPr lang="en-US" dirty="0"/>
              <a:t>/L and below the upper limit of the pregnancy-specific reference range. Weak recommendation, moderate-quality evidence. - </a:t>
            </a:r>
            <a:r>
              <a:rPr lang="en-US" dirty="0" err="1"/>
              <a:t>TPOAb</a:t>
            </a:r>
            <a:r>
              <a:rPr lang="en-US" dirty="0"/>
              <a:t>-negative women and </a:t>
            </a:r>
            <a:r>
              <a:rPr lang="en-US" dirty="0" err="1"/>
              <a:t>TPOAb</a:t>
            </a:r>
            <a:r>
              <a:rPr lang="en-US" dirty="0"/>
              <a:t>-negative women with TSH concentrations greater than the </a:t>
            </a:r>
            <a:r>
              <a:rPr lang="en-US" dirty="0" err="1"/>
              <a:t>pregnancyspecific</a:t>
            </a:r>
            <a:r>
              <a:rPr lang="en-US" dirty="0"/>
              <a:t> reference range and below 10.0 </a:t>
            </a:r>
            <a:r>
              <a:rPr lang="en-US" dirty="0" err="1"/>
              <a:t>mU</a:t>
            </a:r>
            <a:r>
              <a:rPr lang="en-US" dirty="0"/>
              <a:t>/L. Weak recommendation, low-quality evidence. (c) LT4 therapy is not recommended for - </a:t>
            </a:r>
            <a:r>
              <a:rPr lang="en-US" dirty="0" err="1"/>
              <a:t>TPOAb</a:t>
            </a:r>
            <a:r>
              <a:rPr lang="en-US" dirty="0"/>
              <a:t>-negative women with a normal TSH (TSH within the pregnancy-specific reference range or &lt; 4.0 </a:t>
            </a:r>
            <a:r>
              <a:rPr lang="en-US" dirty="0" err="1"/>
              <a:t>mU</a:t>
            </a:r>
            <a:r>
              <a:rPr lang="en-US" dirty="0"/>
              <a:t>/L if unavailable). Strong recommendation, high-quality evidence.</a:t>
            </a:r>
          </a:p>
        </p:txBody>
      </p:sp>
    </p:spTree>
    <p:extLst>
      <p:ext uri="{BB962C8B-B14F-4D97-AF65-F5344CB8AC3E}">
        <p14:creationId xmlns:p14="http://schemas.microsoft.com/office/powerpoint/2010/main" val="1441615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TotalTime>
  <Words>5687</Words>
  <Application>Microsoft Office PowerPoint</Application>
  <PresentationFormat>Widescreen</PresentationFormat>
  <Paragraphs>612</Paragraphs>
  <Slides>97</Slides>
  <Notes>47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97</vt:i4>
      </vt:variant>
    </vt:vector>
  </HeadingPairs>
  <TitlesOfParts>
    <vt:vector size="102" baseType="lpstr">
      <vt:lpstr>Arial</vt:lpstr>
      <vt:lpstr>Calibri</vt:lpstr>
      <vt:lpstr>Calibri Light</vt:lpstr>
      <vt:lpstr>Times New Roman</vt:lpstr>
      <vt:lpstr>Office Theme</vt:lpstr>
      <vt:lpstr>IN THE NAME of GOD Thyroid Disease During pregnancy</vt:lpstr>
      <vt:lpstr>Thyroid physiology in normal pregnancy</vt:lpstr>
      <vt:lpstr>↑TBG</vt:lpstr>
      <vt:lpstr>Lower serum TSH during pregnancy</vt:lpstr>
      <vt:lpstr>Thyroid test in pregnancy</vt:lpstr>
      <vt:lpstr>PowerPoint Presentation</vt:lpstr>
      <vt:lpstr>PowerPoint Presentation</vt:lpstr>
      <vt:lpstr>PowerPoint Presentation</vt:lpstr>
      <vt:lpstr>What is the normal reference range for serum TSH concentrations in each trimester of pregnancy?</vt:lpstr>
      <vt:lpstr>Multiple pregnancies &amp; TSH</vt:lpstr>
      <vt:lpstr>Subclinical hyperthyroidism</vt:lpstr>
      <vt:lpstr>Daily iodine intake</vt:lpstr>
      <vt:lpstr>PowerPoint Presentation</vt:lpstr>
      <vt:lpstr>The recommended daily dose of iodine is </vt:lpstr>
      <vt:lpstr>Iodine 3 months </vt:lpstr>
      <vt:lpstr>Iodine supplementation &amp; LT4</vt:lpstr>
      <vt:lpstr>Excessive doses of iodine exposure</vt:lpstr>
      <vt:lpstr>Sustained iodine intake</vt:lpstr>
      <vt:lpstr>Euthyroid pregnant women &amp; TPOAb or TgAb +</vt:lpstr>
      <vt:lpstr>Selenium supplementation</vt:lpstr>
      <vt:lpstr>Is overt thyroid dysfunction associated with infertility in women?</vt:lpstr>
      <vt:lpstr>Does treatment of subclinically hypothyroid women improve ART outcomes?</vt:lpstr>
      <vt:lpstr>Glucocorticoid therapy</vt:lpstr>
      <vt:lpstr>Ovarian hyperstimulation</vt:lpstr>
      <vt:lpstr>Pregnancy &amp; hyperstimulation</vt:lpstr>
      <vt:lpstr>Maternal hypothyroidism definition </vt:lpstr>
      <vt:lpstr>The pregnancy-specific TSH reference range should be defined as follows:</vt:lpstr>
      <vt:lpstr>PowerPoint Presentation</vt:lpstr>
      <vt:lpstr>PowerPoint Presentation</vt:lpstr>
      <vt:lpstr>Isolated hypothyroxinemia</vt:lpstr>
      <vt:lpstr>Treatment in pregnant women</vt:lpstr>
      <vt:lpstr>Untreated overt hypothyroidism in pregnancy </vt:lpstr>
      <vt:lpstr>Maternal subclinical hypothyroidism</vt:lpstr>
      <vt:lpstr>Treatment of women with subfertility.</vt:lpstr>
      <vt:lpstr>Only oral LT4</vt:lpstr>
      <vt:lpstr>Target a TSH</vt:lpstr>
      <vt:lpstr>TSH measurement during pregnancy</vt:lpstr>
      <vt:lpstr>Increased demand for LT4 during pregnancy</vt:lpstr>
      <vt:lpstr>TSH &lt; 2.5 mU/L</vt:lpstr>
      <vt:lpstr>Increase dose of LT4 by *20%–30%</vt:lpstr>
      <vt:lpstr>Following delivery</vt:lpstr>
      <vt:lpstr>LT4 dose is ≤ 50 µg/d</vt:lpstr>
      <vt:lpstr>Other maternal or fetal testing</vt:lpstr>
      <vt:lpstr>Suppressed serum TSH during pregnancy</vt:lpstr>
      <vt:lpstr>Radionuclide scintigraphy</vt:lpstr>
      <vt:lpstr>Gestational transient thyrotoxicosis and/or hyperemesis gravidarum </vt:lpstr>
      <vt:lpstr>PowerPoint Presentation</vt:lpstr>
      <vt:lpstr>Pregnancy plan in thyrotoxic women</vt:lpstr>
      <vt:lpstr>Thyrotoxic women</vt:lpstr>
      <vt:lpstr>If the pregnancy test is positive</vt:lpstr>
      <vt:lpstr>Newly pregnant woman with GD</vt:lpstr>
      <vt:lpstr>Following cessation of antithyroid medication</vt:lpstr>
      <vt:lpstr>High risk of developing thyrotoxicosis</vt:lpstr>
      <vt:lpstr>PTU through 16 weeks of pregnancy</vt:lpstr>
      <vt:lpstr>MMI should be switched to PTU (16 weeks)</vt:lpstr>
      <vt:lpstr>Dose ratio of shifting from MMI to PTU</vt:lpstr>
      <vt:lpstr>After 16 weeks gestation</vt:lpstr>
      <vt:lpstr>In women being treated with ATDs in pregnancy</vt:lpstr>
      <vt:lpstr>Lowest effective dose of MMI or PTU during pregnancy</vt:lpstr>
      <vt:lpstr>A combination regimen of LT4 and an ATD</vt:lpstr>
      <vt:lpstr>Thyroidectomy in pregnancy</vt:lpstr>
      <vt:lpstr>Surgery during pregnancy</vt:lpstr>
      <vt:lpstr>GD &amp; TRAb</vt:lpstr>
      <vt:lpstr>TRAb concentration</vt:lpstr>
      <vt:lpstr>TRAb measurement should again</vt:lpstr>
      <vt:lpstr>What are the etiologies of thyrotoxicosis in the postpartum period?</vt:lpstr>
      <vt:lpstr>Determining the etiology of overt hyperthyroidism during pregnancy or lactation</vt:lpstr>
      <vt:lpstr>Management of pregnant women with or at risk for hypothyroidism*</vt:lpstr>
      <vt:lpstr>Management of pregnant women with or at risk for hypothyroidism*</vt:lpstr>
      <vt:lpstr>Management of pregnant women with or at risk for hypothyroidism*</vt:lpstr>
      <vt:lpstr>RECOMMENDATION 97</vt:lpstr>
      <vt:lpstr>PowerPoint Presentation</vt:lpstr>
      <vt:lpstr>PowerPoint Presentation</vt:lpstr>
      <vt:lpstr>PowerPoint Presentation</vt:lpstr>
      <vt:lpstr>THYROID FUNCTION IN THE FETUS </vt:lpstr>
      <vt:lpstr>Hyperthyroidism Complicating Pregnancy</vt:lpstr>
      <vt:lpstr>Overt hyperthyroidism during Pregnancy</vt:lpstr>
      <vt:lpstr>Subclinical hyperthyroidism</vt:lpstr>
      <vt:lpstr>PowerPoint Presentation</vt:lpstr>
      <vt:lpstr>Diagnosis of hyperthyroidism during pregnancy </vt:lpstr>
      <vt:lpstr>PowerPoint Presentation</vt:lpstr>
      <vt:lpstr>Treatment</vt:lpstr>
      <vt:lpstr>Fetal and neonatal Graves' disease</vt:lpstr>
      <vt:lpstr>HYPOTHYROIDISM DURING PREGNANCY</vt:lpstr>
      <vt:lpstr>HYPOTHYROIDISM DURING PREGNANCY</vt:lpstr>
      <vt:lpstr>Diagnosis of primary hypothyroidism during pregnancy </vt:lpstr>
      <vt:lpstr>PowerPoint Presentation</vt:lpstr>
      <vt:lpstr>Screening of overt and subclinical hypothyroidism</vt:lpstr>
      <vt:lpstr>Whom to screen</vt:lpstr>
      <vt:lpstr>PowerPoint Presentation</vt:lpstr>
      <vt:lpstr>Approach to screening &amp; Treatment </vt:lpstr>
      <vt:lpstr>Management of pregnant women with or at risk for hypothyroidism*</vt:lpstr>
      <vt:lpstr>Management of pregnant women with or at risk for hypothyroidism*</vt:lpstr>
      <vt:lpstr>Management of pregnant women with or at risk for hypothyroidism*</vt:lpstr>
      <vt:lpstr>Management of pregnant women with or at risk for hypothyroidism*</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THYROID ADAPTATION DURING NORMAL PREGNANCY</dc:title>
  <dc:creator>Mozhgan</dc:creator>
  <cp:lastModifiedBy>Mozhgan</cp:lastModifiedBy>
  <cp:revision>233</cp:revision>
  <dcterms:created xsi:type="dcterms:W3CDTF">2024-12-05T04:46:38Z</dcterms:created>
  <dcterms:modified xsi:type="dcterms:W3CDTF">2024-12-10T08:24:42Z</dcterms:modified>
</cp:coreProperties>
</file>