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media/image12.jpg" ContentType="image/gif"/>
  <Override PartName="/ppt/media/image14.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36" r:id="rId1"/>
  </p:sldMasterIdLst>
  <p:notesMasterIdLst>
    <p:notesMasterId r:id="rId59"/>
  </p:notesMasterIdLst>
  <p:sldIdLst>
    <p:sldId id="264" r:id="rId2"/>
    <p:sldId id="268" r:id="rId3"/>
    <p:sldId id="269" r:id="rId4"/>
    <p:sldId id="303" r:id="rId5"/>
    <p:sldId id="304" r:id="rId6"/>
    <p:sldId id="305" r:id="rId7"/>
    <p:sldId id="306" r:id="rId8"/>
    <p:sldId id="307" r:id="rId9"/>
    <p:sldId id="308" r:id="rId10"/>
    <p:sldId id="309" r:id="rId11"/>
    <p:sldId id="310" r:id="rId12"/>
    <p:sldId id="311" r:id="rId13"/>
    <p:sldId id="312" r:id="rId14"/>
    <p:sldId id="313" r:id="rId15"/>
    <p:sldId id="266" r:id="rId16"/>
    <p:sldId id="267" r:id="rId17"/>
    <p:sldId id="271" r:id="rId18"/>
    <p:sldId id="263" r:id="rId19"/>
    <p:sldId id="257" r:id="rId20"/>
    <p:sldId id="270" r:id="rId21"/>
    <p:sldId id="274" r:id="rId22"/>
    <p:sldId id="272" r:id="rId23"/>
    <p:sldId id="275" r:id="rId24"/>
    <p:sldId id="273" r:id="rId25"/>
    <p:sldId id="262" r:id="rId26"/>
    <p:sldId id="276" r:id="rId27"/>
    <p:sldId id="277" r:id="rId28"/>
    <p:sldId id="278" r:id="rId29"/>
    <p:sldId id="280" r:id="rId30"/>
    <p:sldId id="283" r:id="rId31"/>
    <p:sldId id="286" r:id="rId32"/>
    <p:sldId id="285" r:id="rId33"/>
    <p:sldId id="288" r:id="rId34"/>
    <p:sldId id="287" r:id="rId35"/>
    <p:sldId id="282" r:id="rId36"/>
    <p:sldId id="279" r:id="rId37"/>
    <p:sldId id="289" r:id="rId38"/>
    <p:sldId id="284" r:id="rId39"/>
    <p:sldId id="290" r:id="rId40"/>
    <p:sldId id="291" r:id="rId41"/>
    <p:sldId id="297" r:id="rId42"/>
    <p:sldId id="292" r:id="rId43"/>
    <p:sldId id="295" r:id="rId44"/>
    <p:sldId id="296" r:id="rId45"/>
    <p:sldId id="293" r:id="rId46"/>
    <p:sldId id="298" r:id="rId47"/>
    <p:sldId id="300" r:id="rId48"/>
    <p:sldId id="299" r:id="rId49"/>
    <p:sldId id="294" r:id="rId50"/>
    <p:sldId id="302" r:id="rId51"/>
    <p:sldId id="301" r:id="rId52"/>
    <p:sldId id="314" r:id="rId53"/>
    <p:sldId id="317" r:id="rId54"/>
    <p:sldId id="315" r:id="rId55"/>
    <p:sldId id="316" r:id="rId56"/>
    <p:sldId id="318" r:id="rId57"/>
    <p:sldId id="319"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4" autoAdjust="0"/>
    <p:restoredTop sz="94660"/>
  </p:normalViewPr>
  <p:slideViewPr>
    <p:cSldViewPr snapToGrid="0">
      <p:cViewPr varScale="1">
        <p:scale>
          <a:sx n="70" d="100"/>
          <a:sy n="70"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E395EC-E5F6-4DB6-A95E-7082E0136C15}" type="datetimeFigureOut">
              <a:rPr lang="en-US" smtClean="0"/>
              <a:t>8/12/2025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437876-397B-4F55-B45F-811CB5A587AC}" type="slidenum">
              <a:rPr lang="en-US" smtClean="0"/>
              <a:t>‹#›</a:t>
            </a:fld>
            <a:endParaRPr lang="en-US"/>
          </a:p>
        </p:txBody>
      </p:sp>
    </p:spTree>
    <p:extLst>
      <p:ext uri="{BB962C8B-B14F-4D97-AF65-F5344CB8AC3E}">
        <p14:creationId xmlns:p14="http://schemas.microsoft.com/office/powerpoint/2010/main" val="7404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01F433-2703-47C5-A5F0-4795663CB50E}"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2299601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D13A4B5-7ED5-4AB7-B8B8-90F1DEFCFD04}"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3134440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7A34817-0B19-4812-B0C7-B063A7ED6DEF}"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585566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65A790-7D07-4B0C-B0BE-FA0DB70F5215}"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728495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13EE940-6015-4ACE-9D74-14B576350BEF}"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702261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28E34E1F-5966-4BB9-AB87-F2522362AEF5}" type="datetime1">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3582194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C20278E-BD47-4D09-9D53-BD2DDD202639}" type="datetime1">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1335137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E55FC2-D98C-47B0-A0C0-BD8E039AB9CB}"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3600401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0091C2-F732-40B1-AACB-279B0A6DD986}"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120087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973F4E9-2EF0-401A-A97E-4D2158E4F8F4}"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4018307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36F3CC-748B-4259-8419-886DCAE2CE49}"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1639390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A01579-8EBC-4211-945F-030A09E98D56}" type="datetime1">
              <a:rPr lang="en-US" smtClean="0"/>
              <a:t>8/12/2025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294319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AC85F33-8F73-43FF-B6D4-24E3FA6563C5}"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4226059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DE9AC1-B7F4-473B-A9AA-FCF0CE4B870A}" type="datetime1">
              <a:rPr lang="en-US" smtClean="0"/>
              <a:t>8/12/2025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3662248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9F4828D-7863-4036-A292-296F6386F4F6}" type="datetime1">
              <a:rPr lang="en-US" smtClean="0"/>
              <a:t>8/12/2025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2338975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7847957D-D274-40CA-916A-270EB5AC0DEF}" type="datetime1">
              <a:rPr lang="en-US" smtClean="0"/>
              <a:t>8/12/2025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236503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8610352-820E-4E25-B3E4-7CDA14DA529C}"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1293180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CD9E99D-276A-4B1D-B76C-334F9A2BA075}" type="datetime1">
              <a:rPr lang="en-US" smtClean="0"/>
              <a:t>8/12/2025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7B71F7-07CB-42F9-99A6-3965FC6C098C}" type="slidenum">
              <a:rPr lang="en-US" smtClean="0"/>
              <a:t>‹#›</a:t>
            </a:fld>
            <a:endParaRPr lang="en-US"/>
          </a:p>
        </p:txBody>
      </p:sp>
    </p:spTree>
    <p:extLst>
      <p:ext uri="{BB962C8B-B14F-4D97-AF65-F5344CB8AC3E}">
        <p14:creationId xmlns:p14="http://schemas.microsoft.com/office/powerpoint/2010/main" val="664771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628C7DF6-5E69-4E75-812F-98E89218396D}" type="datetime1">
              <a:rPr lang="en-US" smtClean="0"/>
              <a:t>8/12/2025</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0B7B71F7-07CB-42F9-99A6-3965FC6C098C}" type="slidenum">
              <a:rPr lang="en-US" smtClean="0"/>
              <a:t>‹#›</a:t>
            </a:fld>
            <a:endParaRPr lang="en-US"/>
          </a:p>
        </p:txBody>
      </p:sp>
    </p:spTree>
    <p:extLst>
      <p:ext uri="{BB962C8B-B14F-4D97-AF65-F5344CB8AC3E}">
        <p14:creationId xmlns:p14="http://schemas.microsoft.com/office/powerpoint/2010/main" val="1223492294"/>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Lst>
  <p:hf hdr="0" ftr="0" dt="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F45A09-0AD3-A31A-F3FC-1131B6D44B9D}"/>
              </a:ext>
            </a:extLst>
          </p:cNvPr>
          <p:cNvSpPr>
            <a:spLocks noGrp="1"/>
          </p:cNvSpPr>
          <p:nvPr>
            <p:ph type="title"/>
          </p:nvPr>
        </p:nvSpPr>
        <p:spPr>
          <a:xfrm>
            <a:off x="913774" y="1463661"/>
            <a:ext cx="10364451" cy="1596177"/>
          </a:xfrm>
        </p:spPr>
        <p:txBody>
          <a:bodyPr/>
          <a:lstStyle/>
          <a:p>
            <a:r>
              <a:rPr lang="fa-IR" b="1" dirty="0">
                <a:solidFill>
                  <a:srgbClr val="C00000"/>
                </a:solidFill>
                <a:cs typeface="B Nazanin" panose="00000400000000000000" pitchFamily="2" charset="-78"/>
              </a:rPr>
              <a:t>تفسیرنتایج تست های هورمونی در آزمایشگاه تشخیص طبی </a:t>
            </a:r>
            <a:endParaRPr lang="en-US" b="1" dirty="0">
              <a:solidFill>
                <a:srgbClr val="C00000"/>
              </a:solidFill>
              <a:cs typeface="B Nazanin" panose="00000400000000000000" pitchFamily="2" charset="-78"/>
            </a:endParaRPr>
          </a:p>
        </p:txBody>
      </p:sp>
      <p:sp>
        <p:nvSpPr>
          <p:cNvPr id="3" name="TextBox 2">
            <a:extLst>
              <a:ext uri="{FF2B5EF4-FFF2-40B4-BE49-F238E27FC236}">
                <a16:creationId xmlns:a16="http://schemas.microsoft.com/office/drawing/2014/main" xmlns="" id="{9831C58E-BB5E-6AF1-4C9A-2DB757B792B7}"/>
              </a:ext>
            </a:extLst>
          </p:cNvPr>
          <p:cNvSpPr txBox="1"/>
          <p:nvPr/>
        </p:nvSpPr>
        <p:spPr>
          <a:xfrm>
            <a:off x="3277771" y="557211"/>
            <a:ext cx="5065810" cy="646331"/>
          </a:xfrm>
          <a:prstGeom prst="rect">
            <a:avLst/>
          </a:prstGeom>
          <a:noFill/>
        </p:spPr>
        <p:txBody>
          <a:bodyPr wrap="none" rtlCol="0">
            <a:spAutoFit/>
          </a:bodyPr>
          <a:lstStyle/>
          <a:p>
            <a:r>
              <a:rPr lang="fa-IR" sz="3600" b="1" dirty="0">
                <a:solidFill>
                  <a:schemeClr val="tx1">
                    <a:lumMod val="65000"/>
                    <a:lumOff val="35000"/>
                  </a:schemeClr>
                </a:solidFill>
                <a:cs typeface="B Nazanin" panose="00000400000000000000" pitchFamily="2" charset="-78"/>
              </a:rPr>
              <a:t>به نام خداوند بخشنده و مهربان</a:t>
            </a:r>
            <a:endParaRPr lang="en-US" sz="3600" b="1" dirty="0">
              <a:solidFill>
                <a:schemeClr val="tx1">
                  <a:lumMod val="65000"/>
                  <a:lumOff val="35000"/>
                </a:schemeClr>
              </a:solidFill>
              <a:cs typeface="B Nazanin" panose="00000400000000000000" pitchFamily="2" charset="-78"/>
            </a:endParaRPr>
          </a:p>
        </p:txBody>
      </p:sp>
      <p:sp>
        <p:nvSpPr>
          <p:cNvPr id="7" name="TextBox 6">
            <a:extLst>
              <a:ext uri="{FF2B5EF4-FFF2-40B4-BE49-F238E27FC236}">
                <a16:creationId xmlns:a16="http://schemas.microsoft.com/office/drawing/2014/main" xmlns="" id="{78191A71-92F8-2E5B-D1F6-04FF477B2CF6}"/>
              </a:ext>
            </a:extLst>
          </p:cNvPr>
          <p:cNvSpPr txBox="1"/>
          <p:nvPr/>
        </p:nvSpPr>
        <p:spPr>
          <a:xfrm>
            <a:off x="4072860" y="3123016"/>
            <a:ext cx="3475631" cy="1508105"/>
          </a:xfrm>
          <a:prstGeom prst="rect">
            <a:avLst/>
          </a:prstGeom>
          <a:noFill/>
        </p:spPr>
        <p:txBody>
          <a:bodyPr wrap="none" rtlCol="0">
            <a:spAutoFit/>
          </a:bodyPr>
          <a:lstStyle/>
          <a:p>
            <a:pPr algn="ctr">
              <a:lnSpc>
                <a:spcPct val="150000"/>
              </a:lnSpc>
            </a:pPr>
            <a:r>
              <a:rPr lang="fa-IR" sz="3200" b="1" dirty="0">
                <a:solidFill>
                  <a:srgbClr val="002060"/>
                </a:solidFill>
                <a:cs typeface="B Nazanin" panose="00000400000000000000" pitchFamily="2" charset="-78"/>
              </a:rPr>
              <a:t>اکبر جعفرنژاد</a:t>
            </a:r>
          </a:p>
          <a:p>
            <a:pPr>
              <a:lnSpc>
                <a:spcPct val="150000"/>
              </a:lnSpc>
            </a:pPr>
            <a:r>
              <a:rPr lang="fa-IR" sz="3200" b="1" dirty="0">
                <a:solidFill>
                  <a:srgbClr val="002060"/>
                </a:solidFill>
                <a:cs typeface="B Nazanin" panose="00000400000000000000" pitchFamily="2" charset="-78"/>
              </a:rPr>
              <a:t>دکترای بیوشیمی بالینی</a:t>
            </a:r>
            <a:endParaRPr lang="en-US" sz="3200" b="1" dirty="0">
              <a:solidFill>
                <a:srgbClr val="002060"/>
              </a:solidFill>
              <a:cs typeface="B Nazanin" panose="00000400000000000000" pitchFamily="2" charset="-78"/>
            </a:endParaRPr>
          </a:p>
        </p:txBody>
      </p:sp>
      <p:sp>
        <p:nvSpPr>
          <p:cNvPr id="8" name="Slide Number Placeholder 7">
            <a:extLst>
              <a:ext uri="{FF2B5EF4-FFF2-40B4-BE49-F238E27FC236}">
                <a16:creationId xmlns:a16="http://schemas.microsoft.com/office/drawing/2014/main" xmlns="" id="{D0925AD0-C22B-3649-97DE-3FF49BAAAF90}"/>
              </a:ext>
            </a:extLst>
          </p:cNvPr>
          <p:cNvSpPr>
            <a:spLocks noGrp="1"/>
          </p:cNvSpPr>
          <p:nvPr>
            <p:ph type="sldNum" sz="quarter" idx="12"/>
          </p:nvPr>
        </p:nvSpPr>
        <p:spPr/>
        <p:txBody>
          <a:bodyPr/>
          <a:lstStyle/>
          <a:p>
            <a:fld id="{0B7B71F7-07CB-42F9-99A6-3965FC6C098C}" type="slidenum">
              <a:rPr lang="en-US" smtClean="0"/>
              <a:t>1</a:t>
            </a:fld>
            <a:endParaRPr lang="en-US"/>
          </a:p>
        </p:txBody>
      </p:sp>
      <p:sp>
        <p:nvSpPr>
          <p:cNvPr id="9" name="TextBox 8">
            <a:extLst>
              <a:ext uri="{FF2B5EF4-FFF2-40B4-BE49-F238E27FC236}">
                <a16:creationId xmlns:a16="http://schemas.microsoft.com/office/drawing/2014/main" xmlns="" id="{31544B7F-AA5B-9541-343D-4E1F58920B0A}"/>
              </a:ext>
            </a:extLst>
          </p:cNvPr>
          <p:cNvSpPr txBox="1"/>
          <p:nvPr/>
        </p:nvSpPr>
        <p:spPr>
          <a:xfrm>
            <a:off x="930848" y="5317590"/>
            <a:ext cx="9974205" cy="523220"/>
          </a:xfrm>
          <a:prstGeom prst="rect">
            <a:avLst/>
          </a:prstGeom>
          <a:noFill/>
        </p:spPr>
        <p:txBody>
          <a:bodyPr wrap="none" rtlCol="0">
            <a:spAutoFit/>
          </a:bodyPr>
          <a:lstStyle/>
          <a:p>
            <a:pPr algn="r" rtl="1"/>
            <a:r>
              <a:rPr lang="fa-IR" sz="2800" b="1" dirty="0">
                <a:cs typeface="B Nazanin" panose="00000400000000000000" pitchFamily="2" charset="-78"/>
              </a:rPr>
              <a:t>مجری: مدیریت امور آزمایشگاه های معاونت درمان دانشگاه علوم پزشکی اصفهان</a:t>
            </a:r>
            <a:endParaRPr lang="en-US" sz="2800" b="1" dirty="0">
              <a:cs typeface="B Nazanin" panose="00000400000000000000" pitchFamily="2" charset="-78"/>
            </a:endParaRPr>
          </a:p>
        </p:txBody>
      </p:sp>
    </p:spTree>
    <p:extLst>
      <p:ext uri="{BB962C8B-B14F-4D97-AF65-F5344CB8AC3E}">
        <p14:creationId xmlns:p14="http://schemas.microsoft.com/office/powerpoint/2010/main" val="18332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BA0FE2A4-1438-5966-7F69-E456287113D7}"/>
              </a:ext>
            </a:extLst>
          </p:cNvPr>
          <p:cNvSpPr>
            <a:spLocks noGrp="1"/>
          </p:cNvSpPr>
          <p:nvPr>
            <p:ph type="sldNum" sz="quarter" idx="12"/>
          </p:nvPr>
        </p:nvSpPr>
        <p:spPr/>
        <p:txBody>
          <a:bodyPr/>
          <a:lstStyle/>
          <a:p>
            <a:fld id="{0B7B71F7-07CB-42F9-99A6-3965FC6C098C}" type="slidenum">
              <a:rPr lang="en-US" smtClean="0"/>
              <a:t>10</a:t>
            </a:fld>
            <a:endParaRPr lang="en-US"/>
          </a:p>
        </p:txBody>
      </p:sp>
      <p:sp>
        <p:nvSpPr>
          <p:cNvPr id="4" name="TextBox 3">
            <a:extLst>
              <a:ext uri="{FF2B5EF4-FFF2-40B4-BE49-F238E27FC236}">
                <a16:creationId xmlns:a16="http://schemas.microsoft.com/office/drawing/2014/main" xmlns="" id="{3CAB87D2-7150-281D-5687-C36B01001C3F}"/>
              </a:ext>
            </a:extLst>
          </p:cNvPr>
          <p:cNvSpPr txBox="1"/>
          <p:nvPr/>
        </p:nvSpPr>
        <p:spPr>
          <a:xfrm>
            <a:off x="645062" y="590847"/>
            <a:ext cx="10251056" cy="5124480"/>
          </a:xfrm>
          <a:prstGeom prst="rect">
            <a:avLst/>
          </a:prstGeom>
          <a:noFill/>
        </p:spPr>
        <p:txBody>
          <a:bodyPr wrap="square" rtlCol="0">
            <a:spAutoFit/>
          </a:bodyPr>
          <a:lstStyle/>
          <a:p>
            <a:pPr algn="just" rtl="1">
              <a:lnSpc>
                <a:spcPct val="150000"/>
              </a:lnSpc>
            </a:pPr>
            <a:r>
              <a:rPr lang="fa-IR" sz="2800" b="1" dirty="0">
                <a:solidFill>
                  <a:srgbClr val="C00000"/>
                </a:solidFill>
                <a:cs typeface="B Nazanin" panose="00000400000000000000" pitchFamily="2" charset="-78"/>
              </a:rPr>
              <a:t>چالش ها در تشخیص هایپرپرولاکتینمی</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در 25 درصد بیماران با میکروآدنوما هیپوفیز سطح پرولاکتین کمتر از 100 است که در اکثر موارد سودوپرولاکتینوما، هایپرپرولاکتینمی القاء شده با </a:t>
            </a:r>
            <a:r>
              <a:rPr lang="fa-IR" sz="2400" b="1" dirty="0">
                <a:solidFill>
                  <a:srgbClr val="C00000"/>
                </a:solidFill>
                <a:cs typeface="B Nazanin" panose="00000400000000000000" pitchFamily="2" charset="-78"/>
              </a:rPr>
              <a:t>دارو</a:t>
            </a:r>
            <a:r>
              <a:rPr lang="fa-IR" sz="2400" b="1" dirty="0">
                <a:cs typeface="B Nazanin" panose="00000400000000000000" pitchFamily="2" charset="-78"/>
              </a:rPr>
              <a:t> یا بیماری سیستمیک نیز مشاهده        می شود.</a:t>
            </a:r>
            <a:endParaRPr lang="en-US" sz="2400" b="1" dirty="0">
              <a:cs typeface="B Nazanin" panose="00000400000000000000" pitchFamily="2" charset="-78"/>
            </a:endParaRPr>
          </a:p>
          <a:p>
            <a:pPr marL="285750" indent="-285750" algn="just" rtl="1">
              <a:lnSpc>
                <a:spcPct val="150000"/>
              </a:lnSpc>
              <a:buFont typeface="Arial" panose="020B0604020202020204" pitchFamily="34" charset="0"/>
              <a:buChar char="•"/>
            </a:pPr>
            <a:r>
              <a:rPr lang="fa-IR" sz="2400" b="1" dirty="0">
                <a:solidFill>
                  <a:srgbClr val="0000FF"/>
                </a:solidFill>
                <a:cs typeface="B Nazanin" panose="00000400000000000000" pitchFamily="2" charset="-78"/>
              </a:rPr>
              <a:t>اثر هوک </a:t>
            </a:r>
            <a:r>
              <a:rPr lang="fa-IR" sz="2400" b="1" dirty="0">
                <a:cs typeface="B Nazanin" panose="00000400000000000000" pitchFamily="2" charset="-78"/>
              </a:rPr>
              <a:t>می تواند موجب سطح پایین کاذب پرولاکتین شود. این حالت پس از اندازه گیری مجدد نمونه سرم 1 به 100 رقیق شده قابل تایید است.</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برای تشخیص هایپرپرولاکتینمی اولیه از ثانویه سطح </a:t>
            </a:r>
            <a:r>
              <a:rPr lang="en-US" sz="2400" b="1" dirty="0">
                <a:solidFill>
                  <a:srgbClr val="C00000"/>
                </a:solidFill>
                <a:cs typeface="B Nazanin" panose="00000400000000000000" pitchFamily="2" charset="-78"/>
              </a:rPr>
              <a:t>TSH</a:t>
            </a:r>
            <a:r>
              <a:rPr lang="fa-IR" sz="2400" b="1" dirty="0">
                <a:solidFill>
                  <a:srgbClr val="C00000"/>
                </a:solidFill>
                <a:cs typeface="B Nazanin" panose="00000400000000000000" pitchFamily="2" charset="-78"/>
              </a:rPr>
              <a:t>، </a:t>
            </a:r>
            <a:r>
              <a:rPr lang="en-US" sz="2400" b="1" dirty="0">
                <a:solidFill>
                  <a:srgbClr val="C00000"/>
                </a:solidFill>
                <a:cs typeface="B Nazanin" panose="00000400000000000000" pitchFamily="2" charset="-78"/>
              </a:rPr>
              <a:t>FT4</a:t>
            </a:r>
            <a:r>
              <a:rPr lang="fa-IR" sz="2400" b="1" dirty="0">
                <a:cs typeface="B Nazanin" panose="00000400000000000000" pitchFamily="2" charset="-78"/>
              </a:rPr>
              <a:t> و </a:t>
            </a:r>
            <a:r>
              <a:rPr lang="fa-IR" sz="2400" b="1" dirty="0">
                <a:solidFill>
                  <a:srgbClr val="C00000"/>
                </a:solidFill>
                <a:cs typeface="B Nazanin" panose="00000400000000000000" pitchFamily="2" charset="-78"/>
              </a:rPr>
              <a:t>کراتی نین </a:t>
            </a:r>
            <a:r>
              <a:rPr lang="fa-IR" sz="2400" b="1" dirty="0">
                <a:cs typeface="B Nazanin" panose="00000400000000000000" pitchFamily="2" charset="-78"/>
              </a:rPr>
              <a:t>باید بررسی شود.</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آکرومگالی در تمام بیماران با ماکروآدنوما با اندازه گیری </a:t>
            </a:r>
            <a:r>
              <a:rPr lang="en-US" sz="2400" b="1" dirty="0">
                <a:solidFill>
                  <a:srgbClr val="C00000"/>
                </a:solidFill>
                <a:cs typeface="B Nazanin" panose="00000400000000000000" pitchFamily="2" charset="-78"/>
              </a:rPr>
              <a:t>IGF-1</a:t>
            </a:r>
            <a:r>
              <a:rPr lang="fa-IR" sz="2400" b="1" dirty="0">
                <a:cs typeface="B Nazanin" panose="00000400000000000000" pitchFamily="2" charset="-78"/>
              </a:rPr>
              <a:t> باید بررسی شود.</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در زنان در سنین باروری اندازه گیری </a:t>
            </a:r>
            <a:r>
              <a:rPr lang="en-US" sz="2400" b="1" dirty="0">
                <a:solidFill>
                  <a:srgbClr val="C00000"/>
                </a:solidFill>
                <a:cs typeface="B Nazanin" panose="00000400000000000000" pitchFamily="2" charset="-78"/>
              </a:rPr>
              <a:t>HCG</a:t>
            </a:r>
            <a:r>
              <a:rPr lang="fa-IR" sz="2400" b="1" dirty="0">
                <a:cs typeface="B Nazanin" panose="00000400000000000000" pitchFamily="2" charset="-78"/>
              </a:rPr>
              <a:t> برای رد بارداری باید انجام گیرد.</a:t>
            </a:r>
            <a:endParaRPr lang="en-US" sz="2400" b="1" dirty="0">
              <a:cs typeface="B Nazanin" panose="00000400000000000000" pitchFamily="2" charset="-78"/>
            </a:endParaRPr>
          </a:p>
        </p:txBody>
      </p:sp>
    </p:spTree>
    <p:extLst>
      <p:ext uri="{BB962C8B-B14F-4D97-AF65-F5344CB8AC3E}">
        <p14:creationId xmlns:p14="http://schemas.microsoft.com/office/powerpoint/2010/main" val="107900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ircle(in)">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ircle(in)">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circle(in)">
                                      <p:cBhvr>
                                        <p:cTn id="3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66217A6-AC9C-418C-D48A-D65E468B0E7E}"/>
              </a:ext>
            </a:extLst>
          </p:cNvPr>
          <p:cNvSpPr>
            <a:spLocks noGrp="1"/>
          </p:cNvSpPr>
          <p:nvPr>
            <p:ph type="sldNum" sz="quarter" idx="12"/>
          </p:nvPr>
        </p:nvSpPr>
        <p:spPr/>
        <p:txBody>
          <a:bodyPr/>
          <a:lstStyle/>
          <a:p>
            <a:fld id="{0B7B71F7-07CB-42F9-99A6-3965FC6C098C}" type="slidenum">
              <a:rPr lang="en-US" smtClean="0"/>
              <a:t>11</a:t>
            </a:fld>
            <a:endParaRPr lang="en-US"/>
          </a:p>
        </p:txBody>
      </p:sp>
      <p:sp>
        <p:nvSpPr>
          <p:cNvPr id="4" name="TextBox 3">
            <a:extLst>
              <a:ext uri="{FF2B5EF4-FFF2-40B4-BE49-F238E27FC236}">
                <a16:creationId xmlns:a16="http://schemas.microsoft.com/office/drawing/2014/main" xmlns="" id="{EBB84030-B005-A6F3-CCB1-A392CDFF014D}"/>
              </a:ext>
            </a:extLst>
          </p:cNvPr>
          <p:cNvSpPr txBox="1"/>
          <p:nvPr/>
        </p:nvSpPr>
        <p:spPr>
          <a:xfrm>
            <a:off x="928468" y="824504"/>
            <a:ext cx="9959926" cy="3916457"/>
          </a:xfrm>
          <a:prstGeom prst="rect">
            <a:avLst/>
          </a:prstGeom>
          <a:noFill/>
        </p:spPr>
        <p:txBody>
          <a:bodyPr wrap="square">
            <a:spAutoFit/>
          </a:bodyPr>
          <a:lstStyle/>
          <a:p>
            <a:pPr algn="just" rtl="1">
              <a:lnSpc>
                <a:spcPct val="150000"/>
              </a:lnSpc>
            </a:pPr>
            <a:r>
              <a:rPr lang="fa-IR" sz="2800" b="1" dirty="0">
                <a:solidFill>
                  <a:srgbClr val="C00000"/>
                </a:solidFill>
                <a:cs typeface="B Nazanin" panose="00000400000000000000" pitchFamily="2" charset="-78"/>
              </a:rPr>
              <a:t>ماکروپرولاکتینمی </a:t>
            </a:r>
          </a:p>
          <a:p>
            <a:pPr marL="285750" indent="-285750" algn="just" rtl="1">
              <a:lnSpc>
                <a:spcPct val="150000"/>
              </a:lnSpc>
              <a:buFont typeface="Arial" panose="020B0604020202020204" pitchFamily="34" charset="0"/>
              <a:buChar char="•"/>
            </a:pPr>
            <a:r>
              <a:rPr lang="fa-IR" sz="2800" b="1" dirty="0">
                <a:cs typeface="B Nazanin" panose="00000400000000000000" pitchFamily="2" charset="-78"/>
              </a:rPr>
              <a:t>شرایطی است که بیش از 60 درصد پرولاکتین خون از ماکروپرولاکتین تشکیل شده باشد. این حالت نتیجه کاهش کلیرانس پرولاکتین است تا اینکه نتیجه افزایش تولید آن باشد. زمانی پزشک به این حالت مشکوک می شود که بیمار فاقد علائم تیپیک باشد یا شواهدی از وجود تومور در هیپوفیز با </a:t>
            </a:r>
            <a:r>
              <a:rPr lang="en-US" sz="2800" b="1" dirty="0">
                <a:cs typeface="B Nazanin" panose="00000400000000000000" pitchFamily="2" charset="-78"/>
              </a:rPr>
              <a:t>MRI</a:t>
            </a:r>
            <a:r>
              <a:rPr lang="fa-IR" sz="2800" b="1" dirty="0">
                <a:cs typeface="B Nazanin" panose="00000400000000000000" pitchFamily="2" charset="-78"/>
              </a:rPr>
              <a:t> نباشد (پرولاکتینمی کاذب).</a:t>
            </a:r>
          </a:p>
        </p:txBody>
      </p:sp>
    </p:spTree>
    <p:extLst>
      <p:ext uri="{BB962C8B-B14F-4D97-AF65-F5344CB8AC3E}">
        <p14:creationId xmlns:p14="http://schemas.microsoft.com/office/powerpoint/2010/main" val="53611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E437E63E-CB68-EDFD-3127-9B6BCC740315}"/>
              </a:ext>
            </a:extLst>
          </p:cNvPr>
          <p:cNvSpPr>
            <a:spLocks noGrp="1"/>
          </p:cNvSpPr>
          <p:nvPr>
            <p:ph type="sldNum" sz="quarter" idx="12"/>
          </p:nvPr>
        </p:nvSpPr>
        <p:spPr/>
        <p:txBody>
          <a:bodyPr/>
          <a:lstStyle/>
          <a:p>
            <a:fld id="{0B7B71F7-07CB-42F9-99A6-3965FC6C098C}" type="slidenum">
              <a:rPr lang="en-US" smtClean="0"/>
              <a:t>12</a:t>
            </a:fld>
            <a:endParaRPr lang="en-US"/>
          </a:p>
        </p:txBody>
      </p:sp>
      <p:sp>
        <p:nvSpPr>
          <p:cNvPr id="7" name="Rectangle 6">
            <a:extLst>
              <a:ext uri="{FF2B5EF4-FFF2-40B4-BE49-F238E27FC236}">
                <a16:creationId xmlns:a16="http://schemas.microsoft.com/office/drawing/2014/main" xmlns="" id="{F610B018-4E2C-7D39-6E85-9CDBA345346C}"/>
              </a:ext>
            </a:extLst>
          </p:cNvPr>
          <p:cNvSpPr>
            <a:spLocks noChangeArrowheads="1"/>
          </p:cNvSpPr>
          <p:nvPr/>
        </p:nvSpPr>
        <p:spPr bwMode="auto">
          <a:xfrm>
            <a:off x="604910" y="1577739"/>
            <a:ext cx="10803987"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Low" defTabSz="914400" rtl="1" eaLnBrk="0" fontAlgn="base" latinLnBrk="0" hangingPunct="0">
              <a:lnSpc>
                <a:spcPct val="200000"/>
              </a:lnSpc>
              <a:spcBef>
                <a:spcPct val="0"/>
              </a:spcBef>
              <a:spcAft>
                <a:spcPct val="0"/>
              </a:spcAft>
              <a:buClrTx/>
              <a:buSzTx/>
              <a:buFontTx/>
              <a:buNone/>
              <a:tabLst/>
            </a:pPr>
            <a:r>
              <a:rPr kumimoji="0" lang="fa-IR" altLang="en-US" sz="2400" b="1" i="0" u="none" strike="noStrike" cap="none" normalizeH="0" baseline="0" dirty="0" bmk="_Hlk18958732">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اختلال در تولید، ترشح یا عملکرد هورمون </a:t>
            </a:r>
            <a:r>
              <a:rPr kumimoji="0" lang="en-US" altLang="en-US" sz="2400" b="1" i="1" u="none" strike="noStrike" cap="none" normalizeH="0" baseline="0" dirty="0" bmk="_Hlk18958732">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ADH</a:t>
            </a:r>
            <a:r>
              <a:rPr kumimoji="0" lang="fa-IR" altLang="en-US" sz="2400" b="1" i="0" u="none" strike="noStrike" cap="none" normalizeH="0" baseline="0" dirty="0" bmk="_Hlk18958732">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 منجر به دیابت بیمزه می گردد. در این بیماری حجم ادرار افزایش</a:t>
            </a:r>
            <a:r>
              <a:rPr kumimoji="0" lang="fa-IR" altLang="en-US" sz="2400" b="1" i="1" u="none" strike="noStrike" cap="none" normalizeH="0" baseline="0" dirty="0" bmk="_Hlk18958732">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 </a:t>
            </a:r>
            <a:r>
              <a:rPr kumimoji="0" lang="fa-IR" altLang="en-US" sz="2400" b="1" i="0" u="none" strike="noStrike" cap="none" normalizeH="0" baseline="0" dirty="0" bmk="_Hlk18958732">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می یابد.</a:t>
            </a:r>
            <a:endParaRPr kumimoji="0" lang="en-US" altLang="en-US" sz="24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a:p>
            <a:pPr marL="0" marR="0" lvl="0" indent="0" algn="justLow" defTabSz="914400" rtl="1" eaLnBrk="0" fontAlgn="base" latinLnBrk="0" hangingPunct="0">
              <a:lnSpc>
                <a:spcPct val="200000"/>
              </a:lnSpc>
              <a:spcBef>
                <a:spcPct val="0"/>
              </a:spcBef>
              <a:spcAft>
                <a:spcPct val="0"/>
              </a:spcAft>
              <a:buClrTx/>
              <a:buSzTx/>
              <a:buFontTx/>
              <a:buNone/>
              <a:tabLst/>
            </a:pPr>
            <a:r>
              <a:rPr kumimoji="0" lang="fa-IR" altLang="en-US" sz="2400" b="1" i="0" u="none" strike="noStrike" cap="none" normalizeH="0" baseline="0" dirty="0">
                <a:ln>
                  <a:noFill/>
                </a:ln>
                <a:solidFill>
                  <a:srgbClr val="0000FF"/>
                </a:solidFill>
                <a:effectLst/>
                <a:latin typeface="Arial" panose="020B0604020202020204" pitchFamily="34" charset="0"/>
                <a:ea typeface="Times New Roman" panose="02020603050405020304" pitchFamily="18" charset="0"/>
                <a:cs typeface="B Nazanin" panose="00000400000000000000" pitchFamily="2" charset="-78"/>
              </a:rPr>
              <a:t>دیابت بی مزه نروژنیک : </a:t>
            </a:r>
            <a:r>
              <a:rPr kumimoji="0" lang="fa-IR" altLang="en-US" sz="2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اختلال در تولید یا ترشح وازوپرسین در نتیجه آسیب هیپوفیز یا هیپوتالاموس وجود دارد. این بیماران به تجویز وازوپرسین پاسخ می دهند.</a:t>
            </a:r>
            <a:endParaRPr kumimoji="0" lang="en-US" altLang="en-US" sz="24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a:p>
            <a:pPr marL="0" marR="0" lvl="0" indent="0" algn="justLow" defTabSz="914400" rtl="1" eaLnBrk="0" fontAlgn="base" latinLnBrk="0" hangingPunct="0">
              <a:lnSpc>
                <a:spcPct val="200000"/>
              </a:lnSpc>
              <a:spcBef>
                <a:spcPct val="0"/>
              </a:spcBef>
              <a:spcAft>
                <a:spcPct val="0"/>
              </a:spcAft>
              <a:buClrTx/>
              <a:buSzTx/>
              <a:buFontTx/>
              <a:buNone/>
              <a:tabLst/>
            </a:pPr>
            <a:r>
              <a:rPr kumimoji="0" lang="fa-IR" altLang="en-US" sz="2400" b="1" i="0" u="none" strike="noStrike" cap="none" normalizeH="0" baseline="0" dirty="0">
                <a:ln>
                  <a:noFill/>
                </a:ln>
                <a:solidFill>
                  <a:srgbClr val="FF0000"/>
                </a:solidFill>
                <a:effectLst/>
                <a:latin typeface="Arial" panose="020B0604020202020204" pitchFamily="34" charset="0"/>
                <a:ea typeface="Times New Roman" panose="02020603050405020304" pitchFamily="18" charset="0"/>
                <a:cs typeface="B Nazanin" panose="00000400000000000000" pitchFamily="2" charset="-78"/>
              </a:rPr>
              <a:t>دیابت بی مزه نفروژنیک : </a:t>
            </a:r>
            <a:r>
              <a:rPr kumimoji="0" lang="fa-IR" altLang="en-US" sz="2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B Nazanin" panose="00000400000000000000" pitchFamily="2" charset="-78"/>
              </a:rPr>
              <a:t>اختلال در عملکرد وازوپرسین در نتیجه نقص ژنتیکی گیرنده وازوپرسین یا کانال آب آکواپورین نوع 2 وجود دارد. این بیماران به تجویز وازوپرسین پاسخ نمی دهند.</a:t>
            </a:r>
            <a:endParaRPr kumimoji="0" lang="fa-IR" altLang="en-US" sz="24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sp>
        <p:nvSpPr>
          <p:cNvPr id="8" name="TextBox 7">
            <a:extLst>
              <a:ext uri="{FF2B5EF4-FFF2-40B4-BE49-F238E27FC236}">
                <a16:creationId xmlns:a16="http://schemas.microsoft.com/office/drawing/2014/main" xmlns="" id="{E5533853-2442-E2FD-EF33-594F2020D58B}"/>
              </a:ext>
            </a:extLst>
          </p:cNvPr>
          <p:cNvSpPr txBox="1"/>
          <p:nvPr/>
        </p:nvSpPr>
        <p:spPr>
          <a:xfrm>
            <a:off x="5514517" y="647111"/>
            <a:ext cx="5381601" cy="584775"/>
          </a:xfrm>
          <a:prstGeom prst="rect">
            <a:avLst/>
          </a:prstGeom>
          <a:noFill/>
        </p:spPr>
        <p:txBody>
          <a:bodyPr wrap="none" rtlCol="0">
            <a:spAutoFit/>
          </a:bodyPr>
          <a:lstStyle/>
          <a:p>
            <a:pPr algn="r" rtl="1"/>
            <a:r>
              <a:rPr lang="fa-IR" altLang="en-US" sz="3200" b="1" dirty="0" bmk="_Hlk18958732">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دیابت بی مزه</a:t>
            </a:r>
            <a:r>
              <a:rPr lang="en-US" altLang="en-US" sz="3200" b="1" i="1" dirty="0" bmk="_Hlk18958732">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(Diabetes insipidus)</a:t>
            </a:r>
            <a:endParaRPr lang="en-US" sz="32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886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ircle(in)">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circle(in)">
                                      <p:cBhvr>
                                        <p:cTn id="17" dur="20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circle(in)">
                                      <p:cBhvr>
                                        <p:cTn id="22"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BD2F72C4-C978-CB2E-FB8A-CD25113C9324}"/>
              </a:ext>
            </a:extLst>
          </p:cNvPr>
          <p:cNvSpPr>
            <a:spLocks noGrp="1"/>
          </p:cNvSpPr>
          <p:nvPr>
            <p:ph type="sldNum" sz="quarter" idx="12"/>
          </p:nvPr>
        </p:nvSpPr>
        <p:spPr/>
        <p:txBody>
          <a:bodyPr/>
          <a:lstStyle/>
          <a:p>
            <a:fld id="{0B7B71F7-07CB-42F9-99A6-3965FC6C098C}" type="slidenum">
              <a:rPr lang="en-US" smtClean="0"/>
              <a:t>13</a:t>
            </a:fld>
            <a:endParaRPr lang="en-US"/>
          </a:p>
        </p:txBody>
      </p:sp>
      <p:sp>
        <p:nvSpPr>
          <p:cNvPr id="4" name="Rectangle 1">
            <a:extLst>
              <a:ext uri="{FF2B5EF4-FFF2-40B4-BE49-F238E27FC236}">
                <a16:creationId xmlns:a16="http://schemas.microsoft.com/office/drawing/2014/main" xmlns="" id="{413A78A9-6A3B-6C0B-4C7C-A123F680225C}"/>
              </a:ext>
            </a:extLst>
          </p:cNvPr>
          <p:cNvSpPr>
            <a:spLocks noChangeArrowheads="1"/>
          </p:cNvSpPr>
          <p:nvPr/>
        </p:nvSpPr>
        <p:spPr bwMode="auto">
          <a:xfrm>
            <a:off x="835799" y="1261758"/>
            <a:ext cx="10193271" cy="268856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7457" rIns="0" bIns="-17457" numCol="1" anchor="ctr" anchorCtr="0" compatLnSpc="1">
            <a:prstTxWarp prst="textNoShape">
              <a:avLst/>
            </a:prstTxWarp>
            <a:spAutoFit/>
          </a:bodyPr>
          <a:lstStyle/>
          <a:p>
            <a:pPr marL="0" marR="0" lvl="0" indent="0" algn="just" defTabSz="914400" rtl="1" eaLnBrk="0" fontAlgn="base" latinLnBrk="0" hangingPunct="0">
              <a:lnSpc>
                <a:spcPct val="150000"/>
              </a:lnSpc>
              <a:spcBef>
                <a:spcPct val="0"/>
              </a:spcBef>
              <a:spcAft>
                <a:spcPct val="0"/>
              </a:spcAft>
              <a:buClrTx/>
              <a:buSzTx/>
              <a:buFontTx/>
              <a:buNone/>
              <a:tabLst/>
            </a:pPr>
            <a:r>
              <a:rPr kumimoji="0" lang="ar-SA" altLang="en-US" sz="2400" b="1" i="0" u="none" strike="noStrike" cap="none" normalizeH="0" baseline="0" dirty="0">
                <a:ln>
                  <a:noFill/>
                </a:ln>
                <a:solidFill>
                  <a:srgbClr val="1F1F1F"/>
                </a:solidFill>
                <a:effectLst/>
                <a:latin typeface="inherit"/>
                <a:cs typeface="B Nazanin" panose="00000400000000000000" pitchFamily="2" charset="-78"/>
              </a:rPr>
              <a:t>مردی </a:t>
            </a:r>
            <a:r>
              <a:rPr kumimoji="0" lang="fa-IR" altLang="en-US" sz="2400" b="1" i="0" u="none" strike="noStrike" cap="none" normalizeH="0" baseline="0" dirty="0">
                <a:ln>
                  <a:noFill/>
                </a:ln>
                <a:solidFill>
                  <a:srgbClr val="1F1F1F"/>
                </a:solidFill>
                <a:effectLst/>
                <a:latin typeface="inherit"/>
                <a:cs typeface="B Nazanin" panose="00000400000000000000" pitchFamily="2" charset="-78"/>
              </a:rPr>
              <a:t>۲۴</a:t>
            </a:r>
            <a:r>
              <a:rPr kumimoji="0" lang="ar-SA" altLang="en-US" sz="2400" b="1" i="0" u="none" strike="noStrike" cap="none" normalizeH="0" baseline="0" dirty="0">
                <a:ln>
                  <a:noFill/>
                </a:ln>
                <a:solidFill>
                  <a:srgbClr val="1F1F1F"/>
                </a:solidFill>
                <a:effectLst/>
                <a:latin typeface="inherit"/>
                <a:cs typeface="B Nazanin" panose="00000400000000000000" pitchFamily="2" charset="-78"/>
              </a:rPr>
              <a:t> ساله با سابقه </a:t>
            </a:r>
            <a:r>
              <a:rPr kumimoji="0" lang="fa-IR" altLang="en-US" sz="2400" b="1" i="0" u="none" strike="noStrike" cap="none" normalizeH="0" baseline="0" dirty="0">
                <a:ln>
                  <a:noFill/>
                </a:ln>
                <a:solidFill>
                  <a:srgbClr val="1F1F1F"/>
                </a:solidFill>
                <a:effectLst/>
                <a:latin typeface="inherit"/>
                <a:cs typeface="B Nazanin" panose="00000400000000000000" pitchFamily="2" charset="-78"/>
              </a:rPr>
              <a:t>۳</a:t>
            </a:r>
            <a:r>
              <a:rPr kumimoji="0" lang="ar-SA" altLang="en-US" sz="2400" b="1" i="0" u="none" strike="noStrike" cap="none" normalizeH="0" baseline="0" dirty="0">
                <a:ln>
                  <a:noFill/>
                </a:ln>
                <a:solidFill>
                  <a:srgbClr val="1F1F1F"/>
                </a:solidFill>
                <a:effectLst/>
                <a:latin typeface="inherit"/>
                <a:cs typeface="B Nazanin" panose="00000400000000000000" pitchFamily="2" charset="-78"/>
              </a:rPr>
              <a:t> هفته تشنگی و تکرر ادرار مراجعه می‌کند. او گزارش می‌دهد که روزانه بیش از </a:t>
            </a:r>
            <a:r>
              <a:rPr kumimoji="0" lang="fa-IR" altLang="en-US" sz="2400" b="1" i="0" u="none" strike="noStrike" cap="none" normalizeH="0" baseline="0" dirty="0">
                <a:ln>
                  <a:noFill/>
                </a:ln>
                <a:solidFill>
                  <a:srgbClr val="1F1F1F"/>
                </a:solidFill>
                <a:effectLst/>
                <a:latin typeface="inherit"/>
                <a:cs typeface="B Nazanin" panose="00000400000000000000" pitchFamily="2" charset="-78"/>
              </a:rPr>
              <a:t>۴</a:t>
            </a:r>
            <a:r>
              <a:rPr kumimoji="0" lang="ar-SA" altLang="en-US" sz="2400" b="1" i="0" u="none" strike="noStrike" cap="none" normalizeH="0" baseline="0" dirty="0">
                <a:ln>
                  <a:noFill/>
                </a:ln>
                <a:solidFill>
                  <a:srgbClr val="1F1F1F"/>
                </a:solidFill>
                <a:effectLst/>
                <a:latin typeface="inherit"/>
                <a:cs typeface="B Nazanin" panose="00000400000000000000" pitchFamily="2" charset="-78"/>
              </a:rPr>
              <a:t> لیتر آب می‌نوشد و شب‌ها چندین بار برای ادرار کردن از خواب بیدار می‌شود. او سابقه دیابت شیرین، ضربه به سر یا جراحی اخیر ندارد. معاینه فیزیکی نکته قابل توجهی ندارد، فشار خون طبیعی است و هیچ نشانه‌ای از کم‌آبی بدن وجود ندارد. </a:t>
            </a:r>
            <a:endParaRPr kumimoji="0" lang="fa-IR" altLang="en-US" sz="2400" b="1" i="0" u="none" strike="noStrike" cap="none" normalizeH="0" baseline="0" dirty="0">
              <a:ln>
                <a:noFill/>
              </a:ln>
              <a:solidFill>
                <a:srgbClr val="1F1F1F"/>
              </a:solidFill>
              <a:effectLst/>
              <a:latin typeface="inherit"/>
              <a:cs typeface="B Nazanin" panose="00000400000000000000" pitchFamily="2" charset="-78"/>
            </a:endParaRPr>
          </a:p>
          <a:p>
            <a:pPr marL="0" marR="0" lvl="0" indent="0" algn="just" defTabSz="914400" rtl="1" eaLnBrk="0" fontAlgn="base" latinLnBrk="0" hangingPunct="0">
              <a:lnSpc>
                <a:spcPct val="150000"/>
              </a:lnSpc>
              <a:spcBef>
                <a:spcPct val="0"/>
              </a:spcBef>
              <a:spcAft>
                <a:spcPct val="0"/>
              </a:spcAft>
              <a:buClrTx/>
              <a:buSzTx/>
              <a:buFontTx/>
              <a:buNone/>
              <a:tabLst/>
            </a:pPr>
            <a:r>
              <a:rPr kumimoji="0" lang="ar-SA" altLang="en-US" sz="2400" b="1" i="0" u="none" strike="noStrike" cap="none" normalizeH="0" baseline="0" dirty="0">
                <a:ln>
                  <a:noFill/>
                </a:ln>
                <a:solidFill>
                  <a:srgbClr val="1F1F1F"/>
                </a:solidFill>
                <a:effectLst/>
                <a:latin typeface="inherit"/>
                <a:cs typeface="B Nazanin" panose="00000400000000000000" pitchFamily="2" charset="-78"/>
              </a:rPr>
              <a:t>یافته‌های آزمایشگاهی اولیه</a:t>
            </a:r>
            <a:r>
              <a:rPr kumimoji="0" lang="en-US" altLang="en-US" sz="2400" b="1" i="0" u="none" strike="noStrike" cap="none" normalizeH="0" baseline="0" dirty="0">
                <a:ln>
                  <a:noFill/>
                </a:ln>
                <a:solidFill>
                  <a:srgbClr val="1F1F1F"/>
                </a:solidFill>
                <a:effectLst/>
                <a:latin typeface="inherit"/>
                <a:cs typeface="B Nazanin" panose="00000400000000000000" pitchFamily="2" charset="-78"/>
              </a:rPr>
              <a:t>:</a:t>
            </a:r>
            <a:r>
              <a:rPr kumimoji="0" lang="en-US" altLang="en-US" sz="2400" b="1" i="0" u="none" strike="noStrike" cap="none" normalizeH="0" baseline="0" dirty="0">
                <a:ln>
                  <a:noFill/>
                </a:ln>
                <a:solidFill>
                  <a:schemeClr val="tx1"/>
                </a:solidFill>
                <a:effectLst/>
                <a:cs typeface="B Nazanin" panose="00000400000000000000" pitchFamily="2" charset="-78"/>
              </a:rPr>
              <a:t> </a:t>
            </a:r>
            <a:endParaRPr kumimoji="0" lang="en-US" altLang="en-US" sz="24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sp>
        <p:nvSpPr>
          <p:cNvPr id="5" name="TextBox 4">
            <a:extLst>
              <a:ext uri="{FF2B5EF4-FFF2-40B4-BE49-F238E27FC236}">
                <a16:creationId xmlns:a16="http://schemas.microsoft.com/office/drawing/2014/main" xmlns="" id="{3557AF1C-0A28-98CD-82AC-94295F7711D8}"/>
              </a:ext>
            </a:extLst>
          </p:cNvPr>
          <p:cNvSpPr txBox="1"/>
          <p:nvPr/>
        </p:nvSpPr>
        <p:spPr>
          <a:xfrm>
            <a:off x="9408113" y="464234"/>
            <a:ext cx="1620957" cy="523220"/>
          </a:xfrm>
          <a:prstGeom prst="rect">
            <a:avLst/>
          </a:prstGeom>
          <a:noFill/>
        </p:spPr>
        <p:txBody>
          <a:bodyPr wrap="none" rtlCol="0">
            <a:spAutoFit/>
          </a:bodyPr>
          <a:lstStyle/>
          <a:p>
            <a:r>
              <a:rPr lang="fa-IR" sz="2800" b="1" dirty="0">
                <a:solidFill>
                  <a:srgbClr val="C00000"/>
                </a:solidFill>
                <a:cs typeface="B Nazanin" panose="00000400000000000000" pitchFamily="2" charset="-78"/>
              </a:rPr>
              <a:t>کیس بالینی</a:t>
            </a:r>
            <a:endParaRPr lang="en-US" sz="2800" b="1" dirty="0">
              <a:solidFill>
                <a:srgbClr val="C00000"/>
              </a:solidFill>
              <a:cs typeface="B Nazanin" panose="00000400000000000000" pitchFamily="2" charset="-78"/>
            </a:endParaRPr>
          </a:p>
        </p:txBody>
      </p:sp>
    </p:spTree>
    <p:extLst>
      <p:ext uri="{BB962C8B-B14F-4D97-AF65-F5344CB8AC3E}">
        <p14:creationId xmlns:p14="http://schemas.microsoft.com/office/powerpoint/2010/main" val="2408290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69CE0D62-51F6-702A-7364-4957C84D5697}"/>
              </a:ext>
            </a:extLst>
          </p:cNvPr>
          <p:cNvSpPr>
            <a:spLocks noGrp="1"/>
          </p:cNvSpPr>
          <p:nvPr>
            <p:ph type="sldNum" sz="quarter" idx="12"/>
          </p:nvPr>
        </p:nvSpPr>
        <p:spPr/>
        <p:txBody>
          <a:bodyPr/>
          <a:lstStyle/>
          <a:p>
            <a:fld id="{0B7B71F7-07CB-42F9-99A6-3965FC6C098C}" type="slidenum">
              <a:rPr lang="en-US" smtClean="0"/>
              <a:t>14</a:t>
            </a:fld>
            <a:endParaRPr lang="en-US"/>
          </a:p>
        </p:txBody>
      </p:sp>
      <p:sp>
        <p:nvSpPr>
          <p:cNvPr id="4" name="TextBox 3">
            <a:extLst>
              <a:ext uri="{FF2B5EF4-FFF2-40B4-BE49-F238E27FC236}">
                <a16:creationId xmlns:a16="http://schemas.microsoft.com/office/drawing/2014/main" xmlns="" id="{8F26F2A3-948F-C4EA-9657-A7BED55FAE40}"/>
              </a:ext>
            </a:extLst>
          </p:cNvPr>
          <p:cNvSpPr txBox="1"/>
          <p:nvPr/>
        </p:nvSpPr>
        <p:spPr>
          <a:xfrm>
            <a:off x="365760" y="448145"/>
            <a:ext cx="11826240" cy="5617692"/>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200" b="1" dirty="0">
                <a:solidFill>
                  <a:srgbClr val="C00000"/>
                </a:solidFill>
                <a:latin typeface="Times New Roman" panose="02020603050405020304" pitchFamily="18" charset="0"/>
                <a:cs typeface="Times New Roman" panose="02020603050405020304" pitchFamily="18" charset="0"/>
              </a:rPr>
              <a:t>Serum sodium</a:t>
            </a:r>
            <a:r>
              <a:rPr lang="en-US" sz="2200" b="1" dirty="0">
                <a:latin typeface="Times New Roman" panose="02020603050405020304" pitchFamily="18" charset="0"/>
                <a:cs typeface="Times New Roman" panose="02020603050405020304" pitchFamily="18" charset="0"/>
              </a:rPr>
              <a:t>: 150 </a:t>
            </a:r>
            <a:r>
              <a:rPr lang="en-US" sz="2200" b="1" dirty="0" err="1">
                <a:latin typeface="Times New Roman" panose="02020603050405020304" pitchFamily="18" charset="0"/>
                <a:cs typeface="Times New Roman" panose="02020603050405020304" pitchFamily="18" charset="0"/>
              </a:rPr>
              <a:t>mEq</a:t>
            </a:r>
            <a:r>
              <a:rPr lang="en-US" sz="2200" b="1" dirty="0">
                <a:latin typeface="Times New Roman" panose="02020603050405020304" pitchFamily="18" charset="0"/>
                <a:cs typeface="Times New Roman" panose="02020603050405020304" pitchFamily="18" charset="0"/>
              </a:rPr>
              <a:t>/L </a:t>
            </a:r>
            <a:r>
              <a:rPr lang="fa-IR" sz="22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(elevated)</a:t>
            </a:r>
          </a:p>
          <a:p>
            <a:pPr marL="342900" indent="-342900">
              <a:lnSpc>
                <a:spcPct val="150000"/>
              </a:lnSpc>
              <a:buFont typeface="Arial" panose="020B0604020202020204" pitchFamily="34" charset="0"/>
              <a:buChar char="•"/>
            </a:pPr>
            <a:r>
              <a:rPr lang="en-US" sz="2200" b="1" dirty="0">
                <a:solidFill>
                  <a:srgbClr val="FF9900"/>
                </a:solidFill>
                <a:latin typeface="Times New Roman" panose="02020603050405020304" pitchFamily="18" charset="0"/>
                <a:cs typeface="Times New Roman" panose="02020603050405020304" pitchFamily="18" charset="0"/>
              </a:rPr>
              <a:t>Serum osmolality</a:t>
            </a:r>
            <a:r>
              <a:rPr lang="en-US" sz="2200" b="1" dirty="0">
                <a:latin typeface="Times New Roman" panose="02020603050405020304" pitchFamily="18" charset="0"/>
                <a:cs typeface="Times New Roman" panose="02020603050405020304" pitchFamily="18" charset="0"/>
              </a:rPr>
              <a:t>: 305 </a:t>
            </a:r>
            <a:r>
              <a:rPr lang="en-US" sz="2200" b="1" dirty="0" err="1">
                <a:latin typeface="Times New Roman" panose="02020603050405020304" pitchFamily="18" charset="0"/>
                <a:cs typeface="Times New Roman" panose="02020603050405020304" pitchFamily="18" charset="0"/>
              </a:rPr>
              <a:t>mOsm</a:t>
            </a:r>
            <a:r>
              <a:rPr lang="en-US" sz="2200" b="1" dirty="0">
                <a:latin typeface="Times New Roman" panose="02020603050405020304" pitchFamily="18" charset="0"/>
                <a:cs typeface="Times New Roman" panose="02020603050405020304" pitchFamily="18" charset="0"/>
              </a:rPr>
              <a:t>/kg </a:t>
            </a:r>
            <a:r>
              <a:rPr lang="fa-IR" sz="22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(elevated)</a:t>
            </a:r>
          </a:p>
          <a:p>
            <a:pPr marL="342900" indent="-342900">
              <a:lnSpc>
                <a:spcPct val="150000"/>
              </a:lnSpc>
              <a:buFont typeface="Arial" panose="020B0604020202020204" pitchFamily="34" charset="0"/>
              <a:buChar char="•"/>
            </a:pPr>
            <a:r>
              <a:rPr lang="en-US" sz="2200" b="1" dirty="0">
                <a:solidFill>
                  <a:srgbClr val="FF0000"/>
                </a:solidFill>
                <a:latin typeface="Times New Roman" panose="02020603050405020304" pitchFamily="18" charset="0"/>
                <a:cs typeface="Times New Roman" panose="02020603050405020304" pitchFamily="18" charset="0"/>
              </a:rPr>
              <a:t>Urine osmolality</a:t>
            </a:r>
            <a:r>
              <a:rPr lang="en-US" sz="2200" b="1" dirty="0">
                <a:latin typeface="Times New Roman" panose="02020603050405020304" pitchFamily="18" charset="0"/>
                <a:cs typeface="Times New Roman" panose="02020603050405020304" pitchFamily="18" charset="0"/>
              </a:rPr>
              <a:t>: 180 </a:t>
            </a:r>
            <a:r>
              <a:rPr lang="en-US" sz="2200" b="1" dirty="0" err="1">
                <a:latin typeface="Times New Roman" panose="02020603050405020304" pitchFamily="18" charset="0"/>
                <a:cs typeface="Times New Roman" panose="02020603050405020304" pitchFamily="18" charset="0"/>
              </a:rPr>
              <a:t>mOsm</a:t>
            </a:r>
            <a:r>
              <a:rPr lang="en-US" sz="2200" b="1" dirty="0">
                <a:latin typeface="Times New Roman" panose="02020603050405020304" pitchFamily="18" charset="0"/>
                <a:cs typeface="Times New Roman" panose="02020603050405020304" pitchFamily="18" charset="0"/>
              </a:rPr>
              <a:t>/kg </a:t>
            </a:r>
            <a:r>
              <a:rPr lang="fa-IR" sz="22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(inappropriately low)</a:t>
            </a:r>
          </a:p>
          <a:p>
            <a:pPr marL="342900" indent="-342900">
              <a:lnSpc>
                <a:spcPct val="150000"/>
              </a:lnSpc>
              <a:buFont typeface="Arial" panose="020B0604020202020204" pitchFamily="34" charset="0"/>
              <a:buChar char="•"/>
            </a:pPr>
            <a:r>
              <a:rPr lang="en-US" sz="2200" b="1" dirty="0">
                <a:solidFill>
                  <a:srgbClr val="0000FF"/>
                </a:solidFill>
                <a:latin typeface="Times New Roman" panose="02020603050405020304" pitchFamily="18" charset="0"/>
                <a:cs typeface="Times New Roman" panose="02020603050405020304" pitchFamily="18" charset="0"/>
              </a:rPr>
              <a:t>Fasting blood glucose</a:t>
            </a:r>
            <a:r>
              <a:rPr lang="en-US" sz="2200" b="1" dirty="0">
                <a:latin typeface="Times New Roman" panose="02020603050405020304" pitchFamily="18" charset="0"/>
                <a:cs typeface="Times New Roman" panose="02020603050405020304" pitchFamily="18" charset="0"/>
              </a:rPr>
              <a:t>: 92 mg/dL </a:t>
            </a:r>
            <a:r>
              <a:rPr lang="fa-IR" sz="22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(normal)</a:t>
            </a:r>
            <a:endParaRPr lang="fa-IR" sz="2200" b="1" dirty="0">
              <a:latin typeface="Times New Roman" panose="02020603050405020304" pitchFamily="18" charset="0"/>
              <a:cs typeface="Times New Roman" panose="02020603050405020304" pitchFamily="18" charset="0"/>
            </a:endParaRPr>
          </a:p>
          <a:p>
            <a:pPr>
              <a:lnSpc>
                <a:spcPct val="150000"/>
              </a:lnSpc>
            </a:pPr>
            <a:endParaRPr lang="en-US" sz="2200" b="1" dirty="0">
              <a:latin typeface="Times New Roman" panose="02020603050405020304" pitchFamily="18" charset="0"/>
              <a:cs typeface="Times New Roman" panose="02020603050405020304" pitchFamily="18" charset="0"/>
            </a:endParaRPr>
          </a:p>
          <a:p>
            <a:pPr>
              <a:lnSpc>
                <a:spcPct val="150000"/>
              </a:lnSpc>
            </a:pPr>
            <a:r>
              <a:rPr lang="en-US" sz="2200" b="1" dirty="0">
                <a:latin typeface="Times New Roman" panose="02020603050405020304" pitchFamily="18" charset="0"/>
                <a:cs typeface="Times New Roman" panose="02020603050405020304" pitchFamily="18" charset="0"/>
              </a:rPr>
              <a:t>A </a:t>
            </a:r>
            <a:r>
              <a:rPr lang="en-US" sz="2200" b="1" dirty="0">
                <a:solidFill>
                  <a:srgbClr val="00B050"/>
                </a:solidFill>
                <a:latin typeface="Times New Roman" panose="02020603050405020304" pitchFamily="18" charset="0"/>
                <a:cs typeface="Times New Roman" panose="02020603050405020304" pitchFamily="18" charset="0"/>
              </a:rPr>
              <a:t>water deprivation test </a:t>
            </a:r>
            <a:r>
              <a:rPr lang="en-US" sz="2200" b="1" dirty="0">
                <a:latin typeface="Times New Roman" panose="02020603050405020304" pitchFamily="18" charset="0"/>
                <a:cs typeface="Times New Roman" panose="02020603050405020304" pitchFamily="18" charset="0"/>
              </a:rPr>
              <a:t>is performed, with the following results:</a:t>
            </a:r>
            <a:r>
              <a:rPr lang="fa-IR" sz="2200" b="1"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After 6 hours of no fluid intake, he loses 3% of his body weight and feels thirsty.</a:t>
            </a:r>
          </a:p>
          <a:p>
            <a:pPr>
              <a:lnSpc>
                <a:spcPct val="150000"/>
              </a:lnSpc>
            </a:pPr>
            <a:r>
              <a:rPr lang="en-US" sz="2200" b="1" dirty="0">
                <a:latin typeface="Times New Roman" panose="02020603050405020304" pitchFamily="18" charset="0"/>
                <a:cs typeface="Times New Roman" panose="02020603050405020304" pitchFamily="18" charset="0"/>
              </a:rPr>
              <a:t>His </a:t>
            </a:r>
            <a:r>
              <a:rPr lang="en-US" sz="2200" b="1" dirty="0">
                <a:solidFill>
                  <a:srgbClr val="FF9900"/>
                </a:solidFill>
                <a:latin typeface="Times New Roman" panose="02020603050405020304" pitchFamily="18" charset="0"/>
                <a:cs typeface="Times New Roman" panose="02020603050405020304" pitchFamily="18" charset="0"/>
              </a:rPr>
              <a:t>serum osmolality </a:t>
            </a:r>
            <a:r>
              <a:rPr lang="en-US" sz="2200" b="1" dirty="0">
                <a:latin typeface="Times New Roman" panose="02020603050405020304" pitchFamily="18" charset="0"/>
                <a:cs typeface="Times New Roman" panose="02020603050405020304" pitchFamily="18" charset="0"/>
              </a:rPr>
              <a:t>rises to 315 </a:t>
            </a:r>
            <a:r>
              <a:rPr lang="en-US" sz="2200" b="1" dirty="0" err="1">
                <a:latin typeface="Times New Roman" panose="02020603050405020304" pitchFamily="18" charset="0"/>
                <a:cs typeface="Times New Roman" panose="02020603050405020304" pitchFamily="18" charset="0"/>
              </a:rPr>
              <a:t>mOsm</a:t>
            </a:r>
            <a:r>
              <a:rPr lang="en-US" sz="2200" b="1" dirty="0">
                <a:latin typeface="Times New Roman" panose="02020603050405020304" pitchFamily="18" charset="0"/>
                <a:cs typeface="Times New Roman" panose="02020603050405020304" pitchFamily="18" charset="0"/>
              </a:rPr>
              <a:t>/kg.</a:t>
            </a:r>
          </a:p>
          <a:p>
            <a:pPr>
              <a:lnSpc>
                <a:spcPct val="150000"/>
              </a:lnSpc>
            </a:pPr>
            <a:r>
              <a:rPr lang="en-US" sz="2200" b="1" dirty="0">
                <a:solidFill>
                  <a:srgbClr val="FF0000"/>
                </a:solidFill>
                <a:latin typeface="Times New Roman" panose="02020603050405020304" pitchFamily="18" charset="0"/>
                <a:cs typeface="Times New Roman" panose="02020603050405020304" pitchFamily="18" charset="0"/>
              </a:rPr>
              <a:t>Urine osmolality </a:t>
            </a:r>
            <a:r>
              <a:rPr lang="en-US" sz="2200" b="1" dirty="0">
                <a:latin typeface="Times New Roman" panose="02020603050405020304" pitchFamily="18" charset="0"/>
                <a:cs typeface="Times New Roman" panose="02020603050405020304" pitchFamily="18" charset="0"/>
              </a:rPr>
              <a:t>remains low at 190 </a:t>
            </a:r>
            <a:r>
              <a:rPr lang="en-US" sz="2200" b="1" dirty="0" err="1">
                <a:latin typeface="Times New Roman" panose="02020603050405020304" pitchFamily="18" charset="0"/>
                <a:cs typeface="Times New Roman" panose="02020603050405020304" pitchFamily="18" charset="0"/>
              </a:rPr>
              <a:t>mOsm</a:t>
            </a:r>
            <a:r>
              <a:rPr lang="en-US" sz="2200" b="1" dirty="0">
                <a:latin typeface="Times New Roman" panose="02020603050405020304" pitchFamily="18" charset="0"/>
                <a:cs typeface="Times New Roman" panose="02020603050405020304" pitchFamily="18" charset="0"/>
              </a:rPr>
              <a:t>/kg.</a:t>
            </a:r>
          </a:p>
          <a:p>
            <a:pPr>
              <a:lnSpc>
                <a:spcPct val="150000"/>
              </a:lnSpc>
            </a:pPr>
            <a:r>
              <a:rPr lang="en-US" sz="2200" b="1" dirty="0">
                <a:latin typeface="Times New Roman" panose="02020603050405020304" pitchFamily="18" charset="0"/>
                <a:cs typeface="Times New Roman" panose="02020603050405020304" pitchFamily="18" charset="0"/>
              </a:rPr>
              <a:t>Following </a:t>
            </a:r>
            <a:r>
              <a:rPr lang="en-US" sz="2200" b="1" dirty="0">
                <a:solidFill>
                  <a:srgbClr val="0000FF"/>
                </a:solidFill>
                <a:latin typeface="Times New Roman" panose="02020603050405020304" pitchFamily="18" charset="0"/>
                <a:cs typeface="Times New Roman" panose="02020603050405020304" pitchFamily="18" charset="0"/>
              </a:rPr>
              <a:t>administration of desmopressin (DDAVP), </a:t>
            </a:r>
            <a:r>
              <a:rPr lang="en-US" sz="2200" b="1" dirty="0">
                <a:latin typeface="Times New Roman" panose="02020603050405020304" pitchFamily="18" charset="0"/>
                <a:cs typeface="Times New Roman" panose="02020603050405020304" pitchFamily="18" charset="0"/>
              </a:rPr>
              <a:t>urine osmolality increases to 620 </a:t>
            </a:r>
            <a:r>
              <a:rPr lang="en-US" sz="2200" b="1" dirty="0" err="1">
                <a:latin typeface="Times New Roman" panose="02020603050405020304" pitchFamily="18" charset="0"/>
                <a:cs typeface="Times New Roman" panose="02020603050405020304" pitchFamily="18" charset="0"/>
              </a:rPr>
              <a:t>mOsm</a:t>
            </a:r>
            <a:r>
              <a:rPr lang="en-US" sz="2200" b="1" dirty="0">
                <a:latin typeface="Times New Roman" panose="02020603050405020304" pitchFamily="18" charset="0"/>
                <a:cs typeface="Times New Roman" panose="02020603050405020304" pitchFamily="18" charset="0"/>
              </a:rPr>
              <a:t>/kg.</a:t>
            </a:r>
          </a:p>
          <a:p>
            <a:pPr>
              <a:lnSpc>
                <a:spcPct val="150000"/>
              </a:lnSpc>
            </a:pPr>
            <a:r>
              <a:rPr lang="en-US" sz="2200" b="1" dirty="0">
                <a:latin typeface="Times New Roman" panose="02020603050405020304" pitchFamily="18" charset="0"/>
                <a:cs typeface="Times New Roman" panose="02020603050405020304" pitchFamily="18" charset="0"/>
              </a:rPr>
              <a:t>Which of the following is the most likely diagnosis?</a:t>
            </a:r>
          </a:p>
        </p:txBody>
      </p:sp>
    </p:spTree>
    <p:extLst>
      <p:ext uri="{BB962C8B-B14F-4D97-AF65-F5344CB8AC3E}">
        <p14:creationId xmlns:p14="http://schemas.microsoft.com/office/powerpoint/2010/main" val="290359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ircle(in)">
                                      <p:cBhvr>
                                        <p:cTn id="10" dur="2000"/>
                                        <p:tgtEl>
                                          <p:spTgt spid="4">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circle(in)">
                                      <p:cBhvr>
                                        <p:cTn id="13" dur="2000"/>
                                        <p:tgtEl>
                                          <p:spTgt spid="4">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circle(in)">
                                      <p:cBhvr>
                                        <p:cTn id="16" dur="20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circle(in)">
                                      <p:cBhvr>
                                        <p:cTn id="21" dur="2000"/>
                                        <p:tgtEl>
                                          <p:spTgt spid="4">
                                            <p:txEl>
                                              <p:pRg st="5" end="5"/>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circle(in)">
                                      <p:cBhvr>
                                        <p:cTn id="24" dur="2000"/>
                                        <p:tgtEl>
                                          <p:spTgt spid="4">
                                            <p:txEl>
                                              <p:pRg st="6" end="6"/>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circle(in)">
                                      <p:cBhvr>
                                        <p:cTn id="27" dur="20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circle(in)">
                                      <p:cBhvr>
                                        <p:cTn id="32" dur="20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circle(in)">
                                      <p:cBhvr>
                                        <p:cTn id="37" dur="2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F0774230-346B-BFE0-C071-9A3949A73585}"/>
              </a:ext>
            </a:extLst>
          </p:cNvPr>
          <p:cNvPicPr>
            <a:picLocks noChangeAspect="1"/>
          </p:cNvPicPr>
          <p:nvPr/>
        </p:nvPicPr>
        <p:blipFill>
          <a:blip r:embed="rId2">
            <a:extLst>
              <a:ext uri="{28A0092B-C50C-407E-A947-70E740481C1C}">
                <a14:useLocalDpi xmlns:a14="http://schemas.microsoft.com/office/drawing/2010/main" val="0"/>
              </a:ext>
            </a:extLst>
          </a:blip>
          <a:srcRect t="15275"/>
          <a:stretch>
            <a:fillRect/>
          </a:stretch>
        </p:blipFill>
        <p:spPr>
          <a:xfrm>
            <a:off x="1878037" y="2124221"/>
            <a:ext cx="7620000" cy="3389435"/>
          </a:xfrm>
          <a:prstGeom prst="rect">
            <a:avLst/>
          </a:prstGeom>
        </p:spPr>
      </p:pic>
      <p:pic>
        <p:nvPicPr>
          <p:cNvPr id="4" name="Picture 3">
            <a:extLst>
              <a:ext uri="{FF2B5EF4-FFF2-40B4-BE49-F238E27FC236}">
                <a16:creationId xmlns:a16="http://schemas.microsoft.com/office/drawing/2014/main" xmlns="" id="{6A5578A8-9F7B-6CF5-9808-CB68E2D9BD4C}"/>
              </a:ext>
            </a:extLst>
          </p:cNvPr>
          <p:cNvPicPr>
            <a:picLocks noChangeAspect="1"/>
          </p:cNvPicPr>
          <p:nvPr/>
        </p:nvPicPr>
        <p:blipFill>
          <a:blip r:embed="rId3"/>
          <a:stretch>
            <a:fillRect/>
          </a:stretch>
        </p:blipFill>
        <p:spPr>
          <a:xfrm>
            <a:off x="2907515" y="494075"/>
            <a:ext cx="6376969" cy="1286367"/>
          </a:xfrm>
          <a:prstGeom prst="rect">
            <a:avLst/>
          </a:prstGeom>
        </p:spPr>
      </p:pic>
      <p:sp>
        <p:nvSpPr>
          <p:cNvPr id="2" name="Slide Number Placeholder 1">
            <a:extLst>
              <a:ext uri="{FF2B5EF4-FFF2-40B4-BE49-F238E27FC236}">
                <a16:creationId xmlns:a16="http://schemas.microsoft.com/office/drawing/2014/main" xmlns="" id="{6C0300E8-A073-51C5-A7D1-D6261BD9AF85}"/>
              </a:ext>
            </a:extLst>
          </p:cNvPr>
          <p:cNvSpPr>
            <a:spLocks noGrp="1"/>
          </p:cNvSpPr>
          <p:nvPr>
            <p:ph type="sldNum" sz="quarter" idx="12"/>
          </p:nvPr>
        </p:nvSpPr>
        <p:spPr/>
        <p:txBody>
          <a:bodyPr/>
          <a:lstStyle/>
          <a:p>
            <a:fld id="{0B7B71F7-07CB-42F9-99A6-3965FC6C098C}" type="slidenum">
              <a:rPr lang="en-US" smtClean="0"/>
              <a:t>15</a:t>
            </a:fld>
            <a:endParaRPr lang="en-US"/>
          </a:p>
        </p:txBody>
      </p:sp>
    </p:spTree>
    <p:extLst>
      <p:ext uri="{BB962C8B-B14F-4D97-AF65-F5344CB8AC3E}">
        <p14:creationId xmlns:p14="http://schemas.microsoft.com/office/powerpoint/2010/main" val="243747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D4F25FE-1C7F-1728-46BE-E6A2C3E812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1618" y="117168"/>
            <a:ext cx="6808763" cy="6616629"/>
          </a:xfrm>
          <a:prstGeom prst="rect">
            <a:avLst/>
          </a:prstGeom>
        </p:spPr>
      </p:pic>
      <p:sp>
        <p:nvSpPr>
          <p:cNvPr id="5" name="TextBox 4">
            <a:extLst>
              <a:ext uri="{FF2B5EF4-FFF2-40B4-BE49-F238E27FC236}">
                <a16:creationId xmlns:a16="http://schemas.microsoft.com/office/drawing/2014/main" xmlns="" id="{258E245E-5923-74B4-2872-708BE958947E}"/>
              </a:ext>
            </a:extLst>
          </p:cNvPr>
          <p:cNvSpPr txBox="1"/>
          <p:nvPr/>
        </p:nvSpPr>
        <p:spPr>
          <a:xfrm>
            <a:off x="5641145" y="328804"/>
            <a:ext cx="3859236" cy="584775"/>
          </a:xfrm>
          <a:prstGeom prst="rect">
            <a:avLst/>
          </a:prstGeom>
          <a:noFill/>
        </p:spPr>
        <p:txBody>
          <a:bodyPr wrap="square">
            <a:spAutoFit/>
          </a:bodyPr>
          <a:lstStyle/>
          <a:p>
            <a:r>
              <a:rPr lang="en-US" sz="3200" b="1" dirty="0">
                <a:latin typeface="Times New Roman" panose="02020603050405020304" pitchFamily="18" charset="0"/>
                <a:cs typeface="Times New Roman" panose="02020603050405020304" pitchFamily="18" charset="0"/>
              </a:rPr>
              <a:t>calcium homeostasis</a:t>
            </a:r>
          </a:p>
        </p:txBody>
      </p:sp>
      <p:sp>
        <p:nvSpPr>
          <p:cNvPr id="2" name="Slide Number Placeholder 1">
            <a:extLst>
              <a:ext uri="{FF2B5EF4-FFF2-40B4-BE49-F238E27FC236}">
                <a16:creationId xmlns:a16="http://schemas.microsoft.com/office/drawing/2014/main" xmlns="" id="{F9DA726C-9EBF-15AA-8D75-92C9E5EDF123}"/>
              </a:ext>
            </a:extLst>
          </p:cNvPr>
          <p:cNvSpPr>
            <a:spLocks noGrp="1"/>
          </p:cNvSpPr>
          <p:nvPr>
            <p:ph type="sldNum" sz="quarter" idx="12"/>
          </p:nvPr>
        </p:nvSpPr>
        <p:spPr/>
        <p:txBody>
          <a:bodyPr/>
          <a:lstStyle/>
          <a:p>
            <a:fld id="{0B7B71F7-07CB-42F9-99A6-3965FC6C098C}" type="slidenum">
              <a:rPr lang="en-US" smtClean="0"/>
              <a:t>16</a:t>
            </a:fld>
            <a:endParaRPr lang="en-US"/>
          </a:p>
        </p:txBody>
      </p:sp>
    </p:spTree>
    <p:extLst>
      <p:ext uri="{BB962C8B-B14F-4D97-AF65-F5344CB8AC3E}">
        <p14:creationId xmlns:p14="http://schemas.microsoft.com/office/powerpoint/2010/main" val="134570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DFCADBCE-8453-C483-ACD1-5699B0A3212D}"/>
              </a:ext>
            </a:extLst>
          </p:cNvPr>
          <p:cNvSpPr txBox="1"/>
          <p:nvPr/>
        </p:nvSpPr>
        <p:spPr>
          <a:xfrm>
            <a:off x="9077764" y="192483"/>
            <a:ext cx="2620108" cy="646331"/>
          </a:xfrm>
          <a:prstGeom prst="rect">
            <a:avLst/>
          </a:prstGeom>
          <a:noFill/>
        </p:spPr>
        <p:txBody>
          <a:bodyPr wrap="square">
            <a:spAutoFit/>
          </a:bodyPr>
          <a:lstStyle/>
          <a:p>
            <a:r>
              <a:rPr lang="en-US" sz="3600" b="1" dirty="0">
                <a:solidFill>
                  <a:srgbClr val="C00000"/>
                </a:solidFill>
                <a:latin typeface="Times New Roman" panose="02020603050405020304" pitchFamily="18" charset="0"/>
                <a:cs typeface="Times New Roman" panose="02020603050405020304" pitchFamily="18" charset="0"/>
              </a:rPr>
              <a:t>Intact PTH</a:t>
            </a:r>
          </a:p>
        </p:txBody>
      </p:sp>
      <p:sp>
        <p:nvSpPr>
          <p:cNvPr id="3" name="TextBox 2">
            <a:extLst>
              <a:ext uri="{FF2B5EF4-FFF2-40B4-BE49-F238E27FC236}">
                <a16:creationId xmlns:a16="http://schemas.microsoft.com/office/drawing/2014/main" xmlns="" id="{1C33448A-A57F-1BB3-D499-7B1383F255BD}"/>
              </a:ext>
            </a:extLst>
          </p:cNvPr>
          <p:cNvSpPr txBox="1"/>
          <p:nvPr/>
        </p:nvSpPr>
        <p:spPr>
          <a:xfrm>
            <a:off x="494127" y="838814"/>
            <a:ext cx="11203745" cy="5924699"/>
          </a:xfrm>
          <a:prstGeom prst="rect">
            <a:avLst/>
          </a:prstGeom>
          <a:noFill/>
        </p:spPr>
        <p:txBody>
          <a:bodyPr wrap="square">
            <a:spAutoFit/>
          </a:bodyPr>
          <a:lstStyle/>
          <a:p>
            <a:pPr algn="just" rtl="1">
              <a:lnSpc>
                <a:spcPct val="200000"/>
              </a:lnSpc>
            </a:pPr>
            <a:r>
              <a:rPr lang="fa-IR" sz="2000" b="1" dirty="0">
                <a:latin typeface="Times New Roman" panose="02020603050405020304" pitchFamily="18" charset="0"/>
                <a:cs typeface="B Nazanin" panose="00000400000000000000" pitchFamily="2" charset="-78"/>
              </a:rPr>
              <a:t>آزمایش های سنتی برای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دست نخورده </a:t>
            </a:r>
            <a:r>
              <a:rPr lang="en-US" sz="2400" b="1" dirty="0">
                <a:solidFill>
                  <a:srgbClr val="0000FF"/>
                </a:solidFill>
                <a:latin typeface="Times New Roman" panose="02020603050405020304" pitchFamily="18" charset="0"/>
                <a:cs typeface="B Nazanin" panose="00000400000000000000" pitchFamily="2" charset="-78"/>
              </a:rPr>
              <a:t>(</a:t>
            </a:r>
            <a:r>
              <a:rPr lang="en-US" sz="2400" b="1" dirty="0" err="1">
                <a:solidFill>
                  <a:srgbClr val="0000FF"/>
                </a:solidFill>
                <a:latin typeface="Times New Roman" panose="02020603050405020304" pitchFamily="18" charset="0"/>
                <a:cs typeface="B Nazanin" panose="00000400000000000000" pitchFamily="2" charset="-78"/>
              </a:rPr>
              <a:t>iPTH</a:t>
            </a:r>
            <a:r>
              <a:rPr lang="en-US" sz="2400" b="1" dirty="0">
                <a:solidFill>
                  <a:srgbClr val="0000FF"/>
                </a:solidFill>
                <a:latin typeface="Times New Roman" panose="02020603050405020304" pitchFamily="18" charset="0"/>
                <a:cs typeface="B Nazanin" panose="00000400000000000000" pitchFamily="2" charset="-78"/>
              </a:rPr>
              <a:t> assay)</a:t>
            </a:r>
            <a:r>
              <a:rPr lang="fa-IR" sz="2400" b="1" dirty="0">
                <a:solidFill>
                  <a:srgbClr val="0000FF"/>
                </a:solidFill>
                <a:latin typeface="Times New Roman" panose="02020603050405020304" pitchFamily="18" charset="0"/>
                <a:cs typeface="B Nazanin" panose="00000400000000000000" pitchFamily="2" charset="-78"/>
              </a:rPr>
              <a:t> </a:t>
            </a:r>
            <a:r>
              <a:rPr lang="fa-IR" sz="2000" b="1" dirty="0">
                <a:latin typeface="Times New Roman" panose="02020603050405020304" pitchFamily="18" charset="0"/>
                <a:cs typeface="B Nazanin" panose="00000400000000000000" pitchFamily="2" charset="-78"/>
              </a:rPr>
              <a:t>هم مولکول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کامل 84 اسیدآمینه ای و هم متابولیت های کم فعال و غیرفعال را شناسایی و اندازه گیری می کند. مولکول دست نخورده و فعال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در عرض چند دقیقه به متابولیت های زیادی تجزیه می شود که نیمه عمر طولانی تری دارند و غلظت آنها در هر زمان معین در گردش خون بالاتر است. یکی از این محصولات تجزیه، قطعه </a:t>
            </a:r>
            <a:r>
              <a:rPr lang="en-US" sz="2000" b="1" dirty="0">
                <a:latin typeface="Times New Roman" panose="02020603050405020304" pitchFamily="18" charset="0"/>
                <a:cs typeface="B Nazanin" panose="00000400000000000000" pitchFamily="2" charset="-78"/>
              </a:rPr>
              <a:t>PTH 7-84</a:t>
            </a:r>
            <a:r>
              <a:rPr lang="fa-IR" sz="2000" b="1" dirty="0">
                <a:latin typeface="Times New Roman" panose="02020603050405020304" pitchFamily="18" charset="0"/>
                <a:cs typeface="B Nazanin" panose="00000400000000000000" pitchFamily="2" charset="-78"/>
              </a:rPr>
              <a:t> است که یک آنتاگونیست ضعیف برای فعالیت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بوده و ممکن است در واقع سطح کلسیم سرم بیمار را کاهش دهد. در بیماران اورمیک، متابولیت ها از جمله قطعه </a:t>
            </a:r>
            <a:r>
              <a:rPr lang="en-US" sz="2000" b="1" dirty="0">
                <a:latin typeface="Times New Roman" panose="02020603050405020304" pitchFamily="18" charset="0"/>
                <a:cs typeface="B Nazanin" panose="00000400000000000000" pitchFamily="2" charset="-78"/>
              </a:rPr>
              <a:t>7-84</a:t>
            </a:r>
            <a:r>
              <a:rPr lang="fa-IR" sz="2000" b="1" dirty="0">
                <a:latin typeface="Times New Roman" panose="02020603050405020304" pitchFamily="18" charset="0"/>
                <a:cs typeface="B Nazanin" panose="00000400000000000000" pitchFamily="2" charset="-78"/>
              </a:rPr>
              <a:t> در نتیجه کاهش کلیرانس کلیویی تجمع می یابد و تصور افزایش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را ایجاد می کند </a:t>
            </a:r>
            <a:r>
              <a:rPr lang="fa-IR" sz="2400" b="1" dirty="0">
                <a:solidFill>
                  <a:srgbClr val="FF0000"/>
                </a:solidFill>
                <a:latin typeface="Times New Roman" panose="02020603050405020304" pitchFamily="18" charset="0"/>
                <a:cs typeface="B Nazanin" panose="00000400000000000000" pitchFamily="2" charset="-78"/>
              </a:rPr>
              <a:t>(افزایش کاذب). </a:t>
            </a:r>
            <a:r>
              <a:rPr lang="fa-IR" sz="2000" b="1" dirty="0">
                <a:latin typeface="Times New Roman" panose="02020603050405020304" pitchFamily="18" charset="0"/>
                <a:cs typeface="B Nazanin" panose="00000400000000000000" pitchFamily="2" charset="-78"/>
              </a:rPr>
              <a:t>بنابراین مهم است که بین </a:t>
            </a:r>
            <a:r>
              <a:rPr lang="en-US" sz="2000" b="1" dirty="0">
                <a:latin typeface="Times New Roman" panose="02020603050405020304" pitchFamily="18" charset="0"/>
                <a:cs typeface="B Nazanin" panose="00000400000000000000" pitchFamily="2" charset="-78"/>
              </a:rPr>
              <a:t>PTH</a:t>
            </a:r>
            <a:r>
              <a:rPr lang="fa-IR" sz="2000" b="1" dirty="0">
                <a:latin typeface="Times New Roman" panose="02020603050405020304" pitchFamily="18" charset="0"/>
                <a:cs typeface="B Nazanin" panose="00000400000000000000" pitchFamily="2" charset="-78"/>
              </a:rPr>
              <a:t> دست نخورده و محصولات تجزیه در بیماران مبتلا به نارسایی مزمن کلیویی تمایز قائل شویم.</a:t>
            </a:r>
          </a:p>
          <a:p>
            <a:pPr algn="just" rtl="1">
              <a:lnSpc>
                <a:spcPct val="200000"/>
              </a:lnSpc>
            </a:pPr>
            <a:r>
              <a:rPr lang="fa-IR" sz="2000" b="1" dirty="0">
                <a:latin typeface="Times New Roman" panose="02020603050405020304" pitchFamily="18" charset="0"/>
                <a:cs typeface="B Nazanin" panose="00000400000000000000" pitchFamily="2" charset="-78"/>
              </a:rPr>
              <a:t>آزمایش </a:t>
            </a:r>
            <a:r>
              <a:rPr lang="en-US" sz="2000" b="1" dirty="0">
                <a:latin typeface="Times New Roman" panose="02020603050405020304" pitchFamily="18" charset="0"/>
                <a:cs typeface="B Nazanin" panose="00000400000000000000" pitchFamily="2" charset="-78"/>
              </a:rPr>
              <a:t>intact PTH</a:t>
            </a:r>
            <a:r>
              <a:rPr lang="fa-IR" sz="2000" b="1" dirty="0">
                <a:latin typeface="Times New Roman" panose="02020603050405020304" pitchFamily="18" charset="0"/>
                <a:cs typeface="B Nazanin" panose="00000400000000000000" pitchFamily="2" charset="-78"/>
              </a:rPr>
              <a:t> </a:t>
            </a:r>
            <a:r>
              <a:rPr lang="en-US" sz="2400" b="1" dirty="0">
                <a:solidFill>
                  <a:srgbClr val="0000FF"/>
                </a:solidFill>
                <a:latin typeface="Times New Roman" panose="02020603050405020304" pitchFamily="18" charset="0"/>
                <a:cs typeface="B Nazanin" panose="00000400000000000000" pitchFamily="2" charset="-78"/>
              </a:rPr>
              <a:t>(Whole PTH assay)</a:t>
            </a:r>
            <a:r>
              <a:rPr lang="fa-IR" sz="2400" b="1" dirty="0">
                <a:solidFill>
                  <a:srgbClr val="0000FF"/>
                </a:solidFill>
                <a:latin typeface="Times New Roman" panose="02020603050405020304" pitchFamily="18" charset="0"/>
                <a:cs typeface="B Nazanin" panose="00000400000000000000" pitchFamily="2" charset="-78"/>
              </a:rPr>
              <a:t> </a:t>
            </a:r>
            <a:r>
              <a:rPr lang="fa-IR" sz="2000" b="1" dirty="0">
                <a:latin typeface="Times New Roman" panose="02020603050405020304" pitchFamily="18" charset="0"/>
                <a:cs typeface="B Nazanin" panose="00000400000000000000" pitchFamily="2" charset="-78"/>
              </a:rPr>
              <a:t>بطور خاص مولکول </a:t>
            </a:r>
            <a:r>
              <a:rPr lang="en-US" sz="2000" b="1" dirty="0">
                <a:latin typeface="Times New Roman" panose="02020603050405020304" pitchFamily="18" charset="0"/>
                <a:cs typeface="B Nazanin" panose="00000400000000000000" pitchFamily="2" charset="-78"/>
              </a:rPr>
              <a:t>1-84</a:t>
            </a:r>
            <a:r>
              <a:rPr lang="fa-IR" sz="2000" b="1" dirty="0">
                <a:latin typeface="Times New Roman" panose="02020603050405020304" pitchFamily="18" charset="0"/>
                <a:cs typeface="B Nazanin" panose="00000400000000000000" pitchFamily="2" charset="-78"/>
              </a:rPr>
              <a:t> را از طریق روش کمی لومینسانس اندازه گیری   می کند. این آزمایش نسل سوم، تداخل متابولیت ها را از بین می برد و در بیماران با نارسایی مزمن کلیویی کاربرد بالینی دارد.</a:t>
            </a:r>
            <a:endParaRPr lang="en-US" sz="2000" b="1"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xmlns="" id="{C5626B1A-9556-1240-64E1-E157D44947E2}"/>
              </a:ext>
            </a:extLst>
          </p:cNvPr>
          <p:cNvSpPr>
            <a:spLocks noGrp="1"/>
          </p:cNvSpPr>
          <p:nvPr>
            <p:ph type="sldNum" sz="quarter" idx="12"/>
          </p:nvPr>
        </p:nvSpPr>
        <p:spPr/>
        <p:txBody>
          <a:bodyPr/>
          <a:lstStyle/>
          <a:p>
            <a:fld id="{0B7B71F7-07CB-42F9-99A6-3965FC6C098C}" type="slidenum">
              <a:rPr lang="en-US" smtClean="0"/>
              <a:t>17</a:t>
            </a:fld>
            <a:endParaRPr lang="en-US"/>
          </a:p>
        </p:txBody>
      </p:sp>
    </p:spTree>
    <p:extLst>
      <p:ext uri="{BB962C8B-B14F-4D97-AF65-F5344CB8AC3E}">
        <p14:creationId xmlns:p14="http://schemas.microsoft.com/office/powerpoint/2010/main" val="350784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1C084E9-9924-89E0-9F1A-083BC3AFA1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1573" y="1210136"/>
            <a:ext cx="8268854" cy="4944165"/>
          </a:xfrm>
          <a:prstGeom prst="rect">
            <a:avLst/>
          </a:prstGeom>
        </p:spPr>
      </p:pic>
      <p:sp>
        <p:nvSpPr>
          <p:cNvPr id="7" name="TextBox 6">
            <a:extLst>
              <a:ext uri="{FF2B5EF4-FFF2-40B4-BE49-F238E27FC236}">
                <a16:creationId xmlns:a16="http://schemas.microsoft.com/office/drawing/2014/main" xmlns="" id="{682EE1AD-0E85-E3B3-C553-7D53438D3D00}"/>
              </a:ext>
            </a:extLst>
          </p:cNvPr>
          <p:cNvSpPr txBox="1"/>
          <p:nvPr/>
        </p:nvSpPr>
        <p:spPr>
          <a:xfrm>
            <a:off x="1961573" y="209544"/>
            <a:ext cx="6098344" cy="646331"/>
          </a:xfrm>
          <a:prstGeom prst="rect">
            <a:avLst/>
          </a:prstGeom>
          <a:noFill/>
        </p:spPr>
        <p:txBody>
          <a:bodyPr wrap="square">
            <a:spAutoFit/>
          </a:bodyPr>
          <a:lstStyle/>
          <a:p>
            <a:r>
              <a:rPr lang="en-US" sz="3600" b="1" dirty="0">
                <a:solidFill>
                  <a:srgbClr val="C00000"/>
                </a:solidFill>
                <a:latin typeface="Times New Roman" panose="02020603050405020304" pitchFamily="18" charset="0"/>
                <a:cs typeface="Times New Roman" panose="02020603050405020304" pitchFamily="18" charset="0"/>
              </a:rPr>
              <a:t>Parathyroid disorders</a:t>
            </a:r>
          </a:p>
        </p:txBody>
      </p:sp>
      <p:sp>
        <p:nvSpPr>
          <p:cNvPr id="2" name="Slide Number Placeholder 1">
            <a:extLst>
              <a:ext uri="{FF2B5EF4-FFF2-40B4-BE49-F238E27FC236}">
                <a16:creationId xmlns:a16="http://schemas.microsoft.com/office/drawing/2014/main" xmlns="" id="{1623C959-1114-A999-0549-F26904B5594D}"/>
              </a:ext>
            </a:extLst>
          </p:cNvPr>
          <p:cNvSpPr>
            <a:spLocks noGrp="1"/>
          </p:cNvSpPr>
          <p:nvPr>
            <p:ph type="sldNum" sz="quarter" idx="12"/>
          </p:nvPr>
        </p:nvSpPr>
        <p:spPr/>
        <p:txBody>
          <a:bodyPr/>
          <a:lstStyle/>
          <a:p>
            <a:fld id="{0B7B71F7-07CB-42F9-99A6-3965FC6C098C}" type="slidenum">
              <a:rPr lang="en-US" smtClean="0"/>
              <a:t>18</a:t>
            </a:fld>
            <a:endParaRPr lang="en-US"/>
          </a:p>
        </p:txBody>
      </p:sp>
    </p:spTree>
    <p:extLst>
      <p:ext uri="{BB962C8B-B14F-4D97-AF65-F5344CB8AC3E}">
        <p14:creationId xmlns:p14="http://schemas.microsoft.com/office/powerpoint/2010/main" val="53440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D617F9B6-E2D7-7D0B-057D-9802E8110FF2}"/>
              </a:ext>
            </a:extLst>
          </p:cNvPr>
          <p:cNvSpPr txBox="1"/>
          <p:nvPr/>
        </p:nvSpPr>
        <p:spPr>
          <a:xfrm>
            <a:off x="6537960" y="70340"/>
            <a:ext cx="4139418" cy="646331"/>
          </a:xfrm>
          <a:prstGeom prst="rect">
            <a:avLst/>
          </a:prstGeom>
          <a:noFill/>
        </p:spPr>
        <p:txBody>
          <a:bodyPr wrap="square">
            <a:spAutoFit/>
          </a:bodyPr>
          <a:lstStyle/>
          <a:p>
            <a:r>
              <a:rPr lang="fa-IR" sz="3600" b="1" dirty="0">
                <a:solidFill>
                  <a:srgbClr val="C00000"/>
                </a:solidFill>
                <a:latin typeface="Times New Roman" panose="02020603050405020304" pitchFamily="18" charset="0"/>
                <a:cs typeface="B Nazanin" panose="00000400000000000000" pitchFamily="2" charset="-78"/>
              </a:rPr>
              <a:t>پرکاری غده پاراتیروئید</a:t>
            </a:r>
            <a:endParaRPr lang="en-US" sz="3600" b="1" dirty="0">
              <a:solidFill>
                <a:srgbClr val="C00000"/>
              </a:solidFill>
              <a:latin typeface="Times New Roman" panose="02020603050405020304" pitchFamily="18" charset="0"/>
              <a:cs typeface="B Nazanin" panose="00000400000000000000" pitchFamily="2" charset="-78"/>
            </a:endParaRPr>
          </a:p>
        </p:txBody>
      </p:sp>
      <p:sp>
        <p:nvSpPr>
          <p:cNvPr id="6" name="TextBox 5">
            <a:extLst>
              <a:ext uri="{FF2B5EF4-FFF2-40B4-BE49-F238E27FC236}">
                <a16:creationId xmlns:a16="http://schemas.microsoft.com/office/drawing/2014/main" xmlns="" id="{28189CE8-9E59-09A4-CA48-AB2E61E56A16}"/>
              </a:ext>
            </a:extLst>
          </p:cNvPr>
          <p:cNvSpPr txBox="1"/>
          <p:nvPr/>
        </p:nvSpPr>
        <p:spPr>
          <a:xfrm>
            <a:off x="441961" y="1077963"/>
            <a:ext cx="10424160" cy="5032147"/>
          </a:xfrm>
          <a:prstGeom prst="rect">
            <a:avLst/>
          </a:prstGeom>
          <a:noFill/>
        </p:spPr>
        <p:txBody>
          <a:bodyPr wrap="square">
            <a:spAutoFit/>
          </a:bodyPr>
          <a:lstStyle/>
          <a:p>
            <a:pPr marL="342900" indent="-342900" algn="just" rtl="1">
              <a:lnSpc>
                <a:spcPct val="150000"/>
              </a:lnSpc>
              <a:buFont typeface="Arial" panose="020B0604020202020204" pitchFamily="34" charset="0"/>
              <a:buChar char="•"/>
            </a:pPr>
            <a:r>
              <a:rPr lang="fa-IR" sz="2400" b="1" dirty="0">
                <a:cs typeface="B Nazanin" panose="00000400000000000000" pitchFamily="2" charset="-78"/>
              </a:rPr>
              <a:t>پرکاری پاراتیروئید وضعیتی است که با ترشح بیش از حد هورمون پاراتیروئید </a:t>
            </a:r>
            <a:r>
              <a:rPr lang="en-US" sz="2400" b="1" dirty="0">
                <a:cs typeface="B Nazanin" panose="00000400000000000000" pitchFamily="2" charset="-78"/>
              </a:rPr>
              <a:t>(PTH)</a:t>
            </a:r>
            <a:r>
              <a:rPr lang="fa-IR" sz="2400" b="1" dirty="0">
                <a:cs typeface="B Nazanin" panose="00000400000000000000" pitchFamily="2" charset="-78"/>
              </a:rPr>
              <a:t> از غدد پاراتیروئید مشخص می‌شود.</a:t>
            </a:r>
          </a:p>
          <a:p>
            <a:pPr marL="342900" indent="-342900" algn="just" rtl="1">
              <a:lnSpc>
                <a:spcPct val="150000"/>
              </a:lnSpc>
              <a:buFont typeface="Arial" panose="020B0604020202020204" pitchFamily="34" charset="0"/>
              <a:buChar char="•"/>
            </a:pPr>
            <a:r>
              <a:rPr lang="fa-IR" sz="2400" b="1" dirty="0">
                <a:cs typeface="B Nazanin" panose="00000400000000000000" pitchFamily="2" charset="-78"/>
              </a:rPr>
              <a:t>این امر منجر به افزایش سطح کلسیم خون (هیپرکلسمی) می‌شود که اغلب باعث </a:t>
            </a:r>
            <a:r>
              <a:rPr lang="fa-IR" sz="2400" b="1" u="sng" dirty="0">
                <a:solidFill>
                  <a:srgbClr val="7030A0"/>
                </a:solidFill>
                <a:cs typeface="B Nazanin" panose="00000400000000000000" pitchFamily="2" charset="-78"/>
              </a:rPr>
              <a:t>از دست رفتن استخوان، سنگ کلیه و علائم عصبی-عضلانی</a:t>
            </a:r>
            <a:r>
              <a:rPr lang="fa-IR" sz="2400" b="1" dirty="0">
                <a:cs typeface="B Nazanin" panose="00000400000000000000" pitchFamily="2" charset="-78"/>
              </a:rPr>
              <a:t> می‌شود.</a:t>
            </a:r>
          </a:p>
          <a:p>
            <a:pPr marL="342900" indent="-342900" algn="just" rtl="1">
              <a:lnSpc>
                <a:spcPct val="150000"/>
              </a:lnSpc>
              <a:buFont typeface="Arial" panose="020B0604020202020204" pitchFamily="34" charset="0"/>
              <a:buChar char="•"/>
            </a:pPr>
            <a:r>
              <a:rPr lang="fa-IR" sz="2400" b="1" dirty="0">
                <a:cs typeface="B Nazanin" panose="00000400000000000000" pitchFamily="2" charset="-78"/>
              </a:rPr>
              <a:t>این بیماری می‌تواند </a:t>
            </a:r>
            <a:r>
              <a:rPr lang="fa-IR" sz="2400" b="1" dirty="0">
                <a:solidFill>
                  <a:srgbClr val="FF0000"/>
                </a:solidFill>
                <a:cs typeface="B Nazanin" panose="00000400000000000000" pitchFamily="2" charset="-78"/>
              </a:rPr>
              <a:t>اولیه</a:t>
            </a:r>
            <a:r>
              <a:rPr lang="fa-IR" sz="2400" b="1" dirty="0">
                <a:cs typeface="B Nazanin" panose="00000400000000000000" pitchFamily="2" charset="-78"/>
              </a:rPr>
              <a:t> (به دلیل اختلال عملکرد غده، معمولاً آدنوم)، </a:t>
            </a:r>
            <a:r>
              <a:rPr lang="fa-IR" sz="2400" b="1" dirty="0">
                <a:solidFill>
                  <a:srgbClr val="0000FF"/>
                </a:solidFill>
                <a:cs typeface="B Nazanin" panose="00000400000000000000" pitchFamily="2" charset="-78"/>
              </a:rPr>
              <a:t>ثانویه</a:t>
            </a:r>
            <a:r>
              <a:rPr lang="fa-IR" sz="2400" b="1" dirty="0">
                <a:cs typeface="B Nazanin" panose="00000400000000000000" pitchFamily="2" charset="-78"/>
              </a:rPr>
              <a:t> (پاسخ به کلسیم پایین، مانند بیماری مزمن کلیه) یا </a:t>
            </a:r>
            <a:r>
              <a:rPr lang="fa-IR" sz="2400" b="1" dirty="0">
                <a:solidFill>
                  <a:srgbClr val="0070C0"/>
                </a:solidFill>
                <a:cs typeface="B Nazanin" panose="00000400000000000000" pitchFamily="2" charset="-78"/>
              </a:rPr>
              <a:t>ثالثیه</a:t>
            </a:r>
            <a:r>
              <a:rPr lang="fa-IR" sz="2400" b="1" dirty="0">
                <a:cs typeface="B Nazanin" panose="00000400000000000000" pitchFamily="2" charset="-78"/>
              </a:rPr>
              <a:t> (ترشح خودکار </a:t>
            </a:r>
            <a:r>
              <a:rPr lang="en-US" sz="2400" b="1" dirty="0">
                <a:cs typeface="B Nazanin" panose="00000400000000000000" pitchFamily="2" charset="-78"/>
              </a:rPr>
              <a:t>PTH </a:t>
            </a:r>
            <a:r>
              <a:rPr lang="fa-IR" sz="2400" b="1" dirty="0">
                <a:cs typeface="B Nazanin" panose="00000400000000000000" pitchFamily="2" charset="-78"/>
              </a:rPr>
              <a:t> پس از یک دوره طولانی ثانویه) باشد.</a:t>
            </a:r>
          </a:p>
          <a:p>
            <a:pPr marL="342900" indent="-342900" algn="just" rtl="1">
              <a:lnSpc>
                <a:spcPct val="150000"/>
              </a:lnSpc>
              <a:buFont typeface="Arial" panose="020B0604020202020204" pitchFamily="34" charset="0"/>
              <a:buChar char="•"/>
            </a:pPr>
            <a:r>
              <a:rPr lang="fa-IR" sz="2400" b="1" dirty="0">
                <a:solidFill>
                  <a:srgbClr val="FF0000"/>
                </a:solidFill>
                <a:cs typeface="B Nazanin" panose="00000400000000000000" pitchFamily="2" charset="-78"/>
              </a:rPr>
              <a:t>تشخیص</a:t>
            </a:r>
            <a:r>
              <a:rPr lang="fa-IR" sz="2400" b="1" dirty="0">
                <a:cs typeface="B Nazanin" panose="00000400000000000000" pitchFamily="2" charset="-78"/>
              </a:rPr>
              <a:t> شامل اندازه‌گیری سطح </a:t>
            </a:r>
            <a:r>
              <a:rPr lang="fa-IR" sz="2400" b="1" dirty="0">
                <a:solidFill>
                  <a:srgbClr val="FF0000"/>
                </a:solidFill>
                <a:cs typeface="B Nazanin" panose="00000400000000000000" pitchFamily="2" charset="-78"/>
              </a:rPr>
              <a:t>کلسیم</a:t>
            </a:r>
            <a:r>
              <a:rPr lang="fa-IR" sz="2400" b="1" dirty="0">
                <a:cs typeface="B Nazanin" panose="00000400000000000000" pitchFamily="2" charset="-78"/>
              </a:rPr>
              <a:t> و</a:t>
            </a:r>
            <a:r>
              <a:rPr lang="en-US" sz="2400" b="1" dirty="0">
                <a:solidFill>
                  <a:srgbClr val="FF0000"/>
                </a:solidFill>
                <a:cs typeface="B Nazanin" panose="00000400000000000000" pitchFamily="2" charset="-78"/>
              </a:rPr>
              <a:t>PTH </a:t>
            </a:r>
            <a:r>
              <a:rPr lang="fa-IR" sz="2400" b="1" dirty="0">
                <a:cs typeface="B Nazanin" panose="00000400000000000000" pitchFamily="2" charset="-78"/>
              </a:rPr>
              <a:t> است و درمان بسته به نوع و شدت، از نظارت تا جراحی یا دارو متغیر است.</a:t>
            </a:r>
            <a:endParaRPr lang="en-US" sz="2400" b="1" dirty="0">
              <a:cs typeface="B Nazanin" panose="00000400000000000000" pitchFamily="2" charset="-78"/>
            </a:endParaRPr>
          </a:p>
        </p:txBody>
      </p:sp>
      <p:sp>
        <p:nvSpPr>
          <p:cNvPr id="2" name="Slide Number Placeholder 1">
            <a:extLst>
              <a:ext uri="{FF2B5EF4-FFF2-40B4-BE49-F238E27FC236}">
                <a16:creationId xmlns:a16="http://schemas.microsoft.com/office/drawing/2014/main" xmlns="" id="{593571E7-8256-2189-AE04-F6E0ECFABFFA}"/>
              </a:ext>
            </a:extLst>
          </p:cNvPr>
          <p:cNvSpPr>
            <a:spLocks noGrp="1"/>
          </p:cNvSpPr>
          <p:nvPr>
            <p:ph type="sldNum" sz="quarter" idx="12"/>
          </p:nvPr>
        </p:nvSpPr>
        <p:spPr/>
        <p:txBody>
          <a:bodyPr/>
          <a:lstStyle/>
          <a:p>
            <a:fld id="{0B7B71F7-07CB-42F9-99A6-3965FC6C098C}" type="slidenum">
              <a:rPr lang="en-US" smtClean="0"/>
              <a:t>19</a:t>
            </a:fld>
            <a:endParaRPr lang="en-US"/>
          </a:p>
        </p:txBody>
      </p:sp>
    </p:spTree>
    <p:extLst>
      <p:ext uri="{BB962C8B-B14F-4D97-AF65-F5344CB8AC3E}">
        <p14:creationId xmlns:p14="http://schemas.microsoft.com/office/powerpoint/2010/main" val="46778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circle(in)">
                                      <p:cBhvr>
                                        <p:cTn id="17" dur="2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ircle(in)">
                                      <p:cBhvr>
                                        <p:cTn id="22" dur="2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circle(in)">
                                      <p:cBhvr>
                                        <p:cTn id="27"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31260FF-4F5E-41DA-53A0-24513F7A04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62" y="0"/>
            <a:ext cx="10750378" cy="6858000"/>
          </a:xfrm>
          <a:prstGeom prst="rect">
            <a:avLst/>
          </a:prstGeom>
        </p:spPr>
      </p:pic>
      <p:sp>
        <p:nvSpPr>
          <p:cNvPr id="2" name="Slide Number Placeholder 1">
            <a:extLst>
              <a:ext uri="{FF2B5EF4-FFF2-40B4-BE49-F238E27FC236}">
                <a16:creationId xmlns:a16="http://schemas.microsoft.com/office/drawing/2014/main" xmlns="" id="{829C1B07-90B8-3812-928A-4D1DA68067E3}"/>
              </a:ext>
            </a:extLst>
          </p:cNvPr>
          <p:cNvSpPr>
            <a:spLocks noGrp="1"/>
          </p:cNvSpPr>
          <p:nvPr>
            <p:ph type="sldNum" sz="quarter" idx="12"/>
          </p:nvPr>
        </p:nvSpPr>
        <p:spPr/>
        <p:txBody>
          <a:bodyPr/>
          <a:lstStyle/>
          <a:p>
            <a:fld id="{0B7B71F7-07CB-42F9-99A6-3965FC6C098C}" type="slidenum">
              <a:rPr lang="en-US" smtClean="0"/>
              <a:t>2</a:t>
            </a:fld>
            <a:endParaRPr lang="en-US"/>
          </a:p>
        </p:txBody>
      </p:sp>
    </p:spTree>
    <p:extLst>
      <p:ext uri="{BB962C8B-B14F-4D97-AF65-F5344CB8AC3E}">
        <p14:creationId xmlns:p14="http://schemas.microsoft.com/office/powerpoint/2010/main" val="380069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02FEC222-6792-9F14-FCF9-69B71A63D22B}"/>
              </a:ext>
            </a:extLst>
          </p:cNvPr>
          <p:cNvGraphicFramePr>
            <a:graphicFrameLocks noGrp="1"/>
          </p:cNvGraphicFramePr>
          <p:nvPr>
            <p:extLst>
              <p:ext uri="{D42A27DB-BD31-4B8C-83A1-F6EECF244321}">
                <p14:modId xmlns:p14="http://schemas.microsoft.com/office/powerpoint/2010/main" val="4159592206"/>
              </p:ext>
            </p:extLst>
          </p:nvPr>
        </p:nvGraphicFramePr>
        <p:xfrm>
          <a:off x="1406412" y="1151489"/>
          <a:ext cx="9048652" cy="5174057"/>
        </p:xfrm>
        <a:graphic>
          <a:graphicData uri="http://schemas.openxmlformats.org/drawingml/2006/table">
            <a:tbl>
              <a:tblPr firstRow="1" bandRow="1">
                <a:tableStyleId>{5C22544A-7EE6-4342-B048-85BDC9FD1C3A}</a:tableStyleId>
              </a:tblPr>
              <a:tblGrid>
                <a:gridCol w="3995224">
                  <a:extLst>
                    <a:ext uri="{9D8B030D-6E8A-4147-A177-3AD203B41FA5}">
                      <a16:colId xmlns:a16="http://schemas.microsoft.com/office/drawing/2014/main" xmlns="" val="794825709"/>
                    </a:ext>
                  </a:extLst>
                </a:gridCol>
                <a:gridCol w="1631853">
                  <a:extLst>
                    <a:ext uri="{9D8B030D-6E8A-4147-A177-3AD203B41FA5}">
                      <a16:colId xmlns:a16="http://schemas.microsoft.com/office/drawing/2014/main" xmlns="" val="1919456166"/>
                    </a:ext>
                  </a:extLst>
                </a:gridCol>
                <a:gridCol w="1856935">
                  <a:extLst>
                    <a:ext uri="{9D8B030D-6E8A-4147-A177-3AD203B41FA5}">
                      <a16:colId xmlns:a16="http://schemas.microsoft.com/office/drawing/2014/main" xmlns="" val="1065527409"/>
                    </a:ext>
                  </a:extLst>
                </a:gridCol>
                <a:gridCol w="1564640">
                  <a:extLst>
                    <a:ext uri="{9D8B030D-6E8A-4147-A177-3AD203B41FA5}">
                      <a16:colId xmlns:a16="http://schemas.microsoft.com/office/drawing/2014/main" xmlns="" val="3301320998"/>
                    </a:ext>
                  </a:extLst>
                </a:gridCol>
              </a:tblGrid>
              <a:tr h="540115">
                <a:tc>
                  <a:txBody>
                    <a:bodyPr/>
                    <a:lstStyle/>
                    <a:p>
                      <a:endParaRPr lang="en-US" sz="28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800" dirty="0">
                          <a:solidFill>
                            <a:schemeClr val="accent5">
                              <a:lumMod val="75000"/>
                            </a:schemeClr>
                          </a:solidFill>
                          <a:latin typeface="Times New Roman" panose="02020603050405020304" pitchFamily="18" charset="0"/>
                          <a:cs typeface="Times New Roman" panose="02020603050405020304" pitchFamily="18" charset="0"/>
                        </a:rPr>
                        <a:t>Primary</a:t>
                      </a:r>
                    </a:p>
                  </a:txBody>
                  <a:tcPr>
                    <a:lnL w="12700" cmpd="sng">
                      <a:noFill/>
                    </a:lnL>
                  </a:tcPr>
                </a:tc>
                <a:tc>
                  <a:txBody>
                    <a:bodyPr/>
                    <a:lstStyle/>
                    <a:p>
                      <a:r>
                        <a:rPr lang="en-US" sz="2800" dirty="0">
                          <a:solidFill>
                            <a:srgbClr val="C00000"/>
                          </a:solidFill>
                          <a:latin typeface="Times New Roman" panose="02020603050405020304" pitchFamily="18" charset="0"/>
                          <a:cs typeface="Times New Roman" panose="02020603050405020304" pitchFamily="18" charset="0"/>
                        </a:rPr>
                        <a:t>Secondary</a:t>
                      </a:r>
                    </a:p>
                  </a:txBody>
                  <a:tcPr/>
                </a:tc>
                <a:tc>
                  <a:txBody>
                    <a:bodyPr/>
                    <a:lstStyle/>
                    <a:p>
                      <a:r>
                        <a:rPr lang="en-US" sz="2800" dirty="0">
                          <a:solidFill>
                            <a:schemeClr val="tx1"/>
                          </a:solidFill>
                          <a:latin typeface="Times New Roman" panose="02020603050405020304" pitchFamily="18" charset="0"/>
                          <a:cs typeface="Times New Roman" panose="02020603050405020304" pitchFamily="18" charset="0"/>
                        </a:rPr>
                        <a:t>Tertiary</a:t>
                      </a:r>
                    </a:p>
                  </a:txBody>
                  <a:tcPr/>
                </a:tc>
                <a:extLst>
                  <a:ext uri="{0D108BD9-81ED-4DB2-BD59-A6C34878D82A}">
                    <a16:rowId xmlns:a16="http://schemas.microsoft.com/office/drawing/2014/main" xmlns="" val="2655492257"/>
                  </a:ext>
                </a:extLst>
              </a:tr>
              <a:tr h="613436">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dirty="0">
                          <a:latin typeface="Times New Roman" panose="02020603050405020304" pitchFamily="18" charset="0"/>
                          <a:cs typeface="Times New Roman" panose="02020603050405020304" pitchFamily="18" charset="0"/>
                        </a:rPr>
                        <a:t>Ca                   </a:t>
                      </a:r>
                      <a:r>
                        <a:rPr lang="en-US" sz="2000" b="1" dirty="0">
                          <a:latin typeface="Times New Roman" panose="02020603050405020304" pitchFamily="18" charset="0"/>
                          <a:cs typeface="Times New Roman" panose="02020603050405020304" pitchFamily="18" charset="0"/>
                        </a:rPr>
                        <a:t>(8.5–10.2 mg/dL)</a:t>
                      </a:r>
                    </a:p>
                  </a:txBody>
                  <a:tcPr>
                    <a:lnT w="38100" cmpd="sng">
                      <a:noFill/>
                    </a:lnT>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849865114"/>
                  </a:ext>
                </a:extLst>
              </a:tr>
              <a:tr h="4765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dirty="0">
                          <a:latin typeface="Times New Roman" panose="02020603050405020304" pitchFamily="18" charset="0"/>
                          <a:cs typeface="Times New Roman" panose="02020603050405020304" pitchFamily="18" charset="0"/>
                        </a:rPr>
                        <a:t>P                      </a:t>
                      </a:r>
                      <a:r>
                        <a:rPr lang="en-US" sz="2000" b="1" dirty="0">
                          <a:latin typeface="Times New Roman" panose="02020603050405020304" pitchFamily="18" charset="0"/>
                          <a:cs typeface="Times New Roman" panose="02020603050405020304" pitchFamily="18" charset="0"/>
                        </a:rPr>
                        <a:t>(2.5–4.5 mg/dL)</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3095529359"/>
                  </a:ext>
                </a:extLst>
              </a:tr>
              <a:tr h="4765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1" dirty="0">
                          <a:latin typeface="Times New Roman" panose="02020603050405020304" pitchFamily="18" charset="0"/>
                          <a:cs typeface="Times New Roman" panose="02020603050405020304" pitchFamily="18" charset="0"/>
                        </a:rPr>
                        <a:t>PTH                </a:t>
                      </a:r>
                      <a:r>
                        <a:rPr lang="en-US" sz="2000" b="1" dirty="0">
                          <a:latin typeface="Times New Roman" panose="02020603050405020304" pitchFamily="18" charset="0"/>
                          <a:cs typeface="Times New Roman" panose="02020603050405020304" pitchFamily="18" charset="0"/>
                        </a:rPr>
                        <a:t>(15–65 pg/mL)</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200095280"/>
                  </a:ext>
                </a:extLst>
              </a:tr>
              <a:tr h="476572">
                <a:tc>
                  <a:txBody>
                    <a:bodyPr/>
                    <a:lstStyle/>
                    <a:p>
                      <a:pPr>
                        <a:lnSpc>
                          <a:spcPct val="150000"/>
                        </a:lnSpc>
                      </a:pPr>
                      <a:r>
                        <a:rPr lang="en-US" sz="2400" b="1" dirty="0">
                          <a:latin typeface="Times New Roman" panose="02020603050405020304" pitchFamily="18" charset="0"/>
                          <a:cs typeface="Times New Roman" panose="02020603050405020304" pitchFamily="18" charset="0"/>
                        </a:rPr>
                        <a:t>25-OH D3       </a:t>
                      </a:r>
                      <a:r>
                        <a:rPr lang="en-US" sz="2000" b="1" dirty="0">
                          <a:latin typeface="Times New Roman" panose="02020603050405020304" pitchFamily="18" charset="0"/>
                          <a:cs typeface="Times New Roman" panose="02020603050405020304" pitchFamily="18" charset="0"/>
                        </a:rPr>
                        <a:t>(30-80 ng/ml)</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639544129"/>
                  </a:ext>
                </a:extLst>
              </a:tr>
              <a:tr h="476572">
                <a:tc>
                  <a:txBody>
                    <a:bodyPr/>
                    <a:lstStyle/>
                    <a:p>
                      <a:pPr>
                        <a:lnSpc>
                          <a:spcPct val="150000"/>
                        </a:lnSpc>
                      </a:pPr>
                      <a:r>
                        <a:rPr lang="en-US" sz="2400" b="1" dirty="0">
                          <a:latin typeface="Times New Roman" panose="02020603050405020304" pitchFamily="18" charset="0"/>
                          <a:cs typeface="Times New Roman" panose="02020603050405020304" pitchFamily="18" charset="0"/>
                        </a:rPr>
                        <a:t>1,25-(OH)2D3</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819805003"/>
                  </a:ext>
                </a:extLst>
              </a:tr>
              <a:tr h="476572">
                <a:tc>
                  <a:txBody>
                    <a:bodyPr/>
                    <a:lstStyle/>
                    <a:p>
                      <a:pPr>
                        <a:lnSpc>
                          <a:spcPct val="150000"/>
                        </a:lnSpc>
                      </a:pPr>
                      <a:r>
                        <a:rPr lang="en-US" sz="2400" b="1" dirty="0">
                          <a:latin typeface="Times New Roman" panose="02020603050405020304" pitchFamily="18" charset="0"/>
                          <a:cs typeface="Times New Roman" panose="02020603050405020304" pitchFamily="18" charset="0"/>
                        </a:rPr>
                        <a:t>Cr</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4282800209"/>
                  </a:ext>
                </a:extLst>
              </a:tr>
              <a:tr h="476572">
                <a:tc>
                  <a:txBody>
                    <a:bodyPr/>
                    <a:lstStyle/>
                    <a:p>
                      <a:pPr>
                        <a:lnSpc>
                          <a:spcPct val="150000"/>
                        </a:lnSpc>
                      </a:pPr>
                      <a:r>
                        <a:rPr lang="en-US" sz="2400" b="1" dirty="0">
                          <a:latin typeface="Times New Roman" panose="02020603050405020304" pitchFamily="18" charset="0"/>
                          <a:cs typeface="Times New Roman" panose="02020603050405020304" pitchFamily="18" charset="0"/>
                        </a:rPr>
                        <a:t>eGFR </a:t>
                      </a:r>
                      <a:r>
                        <a:rPr lang="en-US" sz="2000" b="1" dirty="0">
                          <a:latin typeface="Times New Roman" panose="02020603050405020304" pitchFamily="18" charset="0"/>
                          <a:cs typeface="Times New Roman" panose="02020603050405020304" pitchFamily="18" charset="0"/>
                        </a:rPr>
                        <a:t>(ml/min/1.73 m2)</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390086750"/>
                  </a:ext>
                </a:extLst>
              </a:tr>
              <a:tr h="476572">
                <a:tc>
                  <a:txBody>
                    <a:bodyPr/>
                    <a:lstStyle/>
                    <a:p>
                      <a:pPr>
                        <a:lnSpc>
                          <a:spcPct val="150000"/>
                        </a:lnSpc>
                      </a:pPr>
                      <a:r>
                        <a:rPr lang="en-US" sz="2400" b="1" dirty="0">
                          <a:latin typeface="Times New Roman" panose="02020603050405020304" pitchFamily="18" charset="0"/>
                          <a:cs typeface="Times New Roman" panose="02020603050405020304" pitchFamily="18" charset="0"/>
                        </a:rPr>
                        <a:t>ALP</a:t>
                      </a:r>
                    </a:p>
                  </a:txBody>
                  <a:tcPr/>
                </a:tc>
                <a:tc>
                  <a:txBody>
                    <a:bodyPr/>
                    <a:lstStyle/>
                    <a:p>
                      <a:pPr algn="ctr">
                        <a:lnSpc>
                          <a:spcPct val="150000"/>
                        </a:lnSpc>
                      </a:pPr>
                      <a:endParaRPr lang="en-US" sz="2400" b="1" dirty="0">
                        <a:solidFill>
                          <a:schemeClr val="accent5">
                            <a:lumMod val="75000"/>
                          </a:schemeClr>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lgn="ctr">
                        <a:lnSpc>
                          <a:spcPct val="150000"/>
                        </a:lnSpc>
                      </a:pPr>
                      <a:endParaRPr lang="en-US"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2297987408"/>
                  </a:ext>
                </a:extLst>
              </a:tr>
            </a:tbl>
          </a:graphicData>
        </a:graphic>
      </p:graphicFrame>
      <p:sp>
        <p:nvSpPr>
          <p:cNvPr id="6" name="TextBox 5">
            <a:extLst>
              <a:ext uri="{FF2B5EF4-FFF2-40B4-BE49-F238E27FC236}">
                <a16:creationId xmlns:a16="http://schemas.microsoft.com/office/drawing/2014/main" xmlns="" id="{8531B317-960C-F777-E7B7-A44334FDBED7}"/>
              </a:ext>
            </a:extLst>
          </p:cNvPr>
          <p:cNvSpPr txBox="1"/>
          <p:nvPr/>
        </p:nvSpPr>
        <p:spPr>
          <a:xfrm>
            <a:off x="4521982" y="263106"/>
            <a:ext cx="6098344" cy="646331"/>
          </a:xfrm>
          <a:prstGeom prst="rect">
            <a:avLst/>
          </a:prstGeom>
          <a:noFill/>
        </p:spPr>
        <p:txBody>
          <a:bodyPr wrap="square">
            <a:spAutoFit/>
          </a:bodyPr>
          <a:lstStyle/>
          <a:p>
            <a:pPr marL="0" marR="0" lvl="0" indent="0" algn="r" defTabSz="457200" rtl="1" eaLnBrk="1" fontAlgn="auto" latinLnBrk="0" hangingPunct="1">
              <a:lnSpc>
                <a:spcPct val="100000"/>
              </a:lnSpc>
              <a:spcBef>
                <a:spcPts val="0"/>
              </a:spcBef>
              <a:spcAft>
                <a:spcPts val="0"/>
              </a:spcAft>
              <a:buClrTx/>
              <a:buSzTx/>
              <a:buFontTx/>
              <a:buNone/>
              <a:tabLst/>
              <a:defRPr/>
            </a:pPr>
            <a:r>
              <a:rPr kumimoji="0" lang="fa-IR" sz="3600" b="1" i="0" u="none" strike="noStrike" kern="1200" cap="none" spc="0" normalizeH="0" baseline="0" noProof="0" dirty="0">
                <a:ln>
                  <a:noFill/>
                </a:ln>
                <a:solidFill>
                  <a:srgbClr val="C00000"/>
                </a:solidFill>
                <a:effectLst/>
                <a:uLnTx/>
                <a:uFillTx/>
                <a:latin typeface="Times New Roman" panose="02020603050405020304" pitchFamily="18" charset="0"/>
                <a:cs typeface="B Nazanin" panose="00000400000000000000" pitchFamily="2" charset="-78"/>
              </a:rPr>
              <a:t>پروفایل آزمایشگاهی</a:t>
            </a:r>
            <a:endPar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cs typeface="B Nazanin" panose="00000400000000000000" pitchFamily="2" charset="-78"/>
            </a:endParaRPr>
          </a:p>
        </p:txBody>
      </p:sp>
      <p:sp>
        <p:nvSpPr>
          <p:cNvPr id="3" name="Slide Number Placeholder 2">
            <a:extLst>
              <a:ext uri="{FF2B5EF4-FFF2-40B4-BE49-F238E27FC236}">
                <a16:creationId xmlns:a16="http://schemas.microsoft.com/office/drawing/2014/main" xmlns="" id="{0D419572-8BE4-28D4-344D-1BA5FC7571EF}"/>
              </a:ext>
            </a:extLst>
          </p:cNvPr>
          <p:cNvSpPr>
            <a:spLocks noGrp="1"/>
          </p:cNvSpPr>
          <p:nvPr>
            <p:ph type="sldNum" sz="quarter" idx="12"/>
          </p:nvPr>
        </p:nvSpPr>
        <p:spPr/>
        <p:txBody>
          <a:bodyPr/>
          <a:lstStyle/>
          <a:p>
            <a:fld id="{0B7B71F7-07CB-42F9-99A6-3965FC6C098C}" type="slidenum">
              <a:rPr lang="en-US" smtClean="0"/>
              <a:t>20</a:t>
            </a:fld>
            <a:endParaRPr lang="en-US"/>
          </a:p>
        </p:txBody>
      </p:sp>
      <p:sp>
        <p:nvSpPr>
          <p:cNvPr id="4" name="TextBox 3">
            <a:extLst>
              <a:ext uri="{FF2B5EF4-FFF2-40B4-BE49-F238E27FC236}">
                <a16:creationId xmlns:a16="http://schemas.microsoft.com/office/drawing/2014/main" xmlns="" id="{D60F6EE5-C975-71B0-A218-33B0128C26F2}"/>
              </a:ext>
            </a:extLst>
          </p:cNvPr>
          <p:cNvSpPr txBox="1"/>
          <p:nvPr/>
        </p:nvSpPr>
        <p:spPr>
          <a:xfrm>
            <a:off x="5905562" y="1856936"/>
            <a:ext cx="706284"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11.2</a:t>
            </a:r>
          </a:p>
        </p:txBody>
      </p:sp>
      <p:sp>
        <p:nvSpPr>
          <p:cNvPr id="5" name="TextBox 4">
            <a:extLst>
              <a:ext uri="{FF2B5EF4-FFF2-40B4-BE49-F238E27FC236}">
                <a16:creationId xmlns:a16="http://schemas.microsoft.com/office/drawing/2014/main" xmlns="" id="{7BC307FD-924F-68B4-CB00-A61034394145}"/>
              </a:ext>
            </a:extLst>
          </p:cNvPr>
          <p:cNvSpPr txBox="1"/>
          <p:nvPr/>
        </p:nvSpPr>
        <p:spPr>
          <a:xfrm>
            <a:off x="5974010" y="2480410"/>
            <a:ext cx="569387"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2.4</a:t>
            </a:r>
          </a:p>
        </p:txBody>
      </p:sp>
      <p:sp>
        <p:nvSpPr>
          <p:cNvPr id="7" name="TextBox 6">
            <a:extLst>
              <a:ext uri="{FF2B5EF4-FFF2-40B4-BE49-F238E27FC236}">
                <a16:creationId xmlns:a16="http://schemas.microsoft.com/office/drawing/2014/main" xmlns="" id="{49AB6933-0A90-6E8E-BF7F-B6E5084C29D8}"/>
              </a:ext>
            </a:extLst>
          </p:cNvPr>
          <p:cNvSpPr txBox="1"/>
          <p:nvPr/>
        </p:nvSpPr>
        <p:spPr>
          <a:xfrm>
            <a:off x="6012484" y="3038619"/>
            <a:ext cx="492443"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80</a:t>
            </a:r>
          </a:p>
        </p:txBody>
      </p:sp>
      <p:sp>
        <p:nvSpPr>
          <p:cNvPr id="8" name="TextBox 7">
            <a:extLst>
              <a:ext uri="{FF2B5EF4-FFF2-40B4-BE49-F238E27FC236}">
                <a16:creationId xmlns:a16="http://schemas.microsoft.com/office/drawing/2014/main" xmlns="" id="{BA1E8DD4-0A93-5C5B-2D20-33EE0A6E9615}"/>
              </a:ext>
            </a:extLst>
          </p:cNvPr>
          <p:cNvSpPr txBox="1"/>
          <p:nvPr/>
        </p:nvSpPr>
        <p:spPr>
          <a:xfrm>
            <a:off x="5998416" y="3573194"/>
            <a:ext cx="492443"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30</a:t>
            </a:r>
          </a:p>
        </p:txBody>
      </p:sp>
      <p:sp>
        <p:nvSpPr>
          <p:cNvPr id="9" name="TextBox 8">
            <a:extLst>
              <a:ext uri="{FF2B5EF4-FFF2-40B4-BE49-F238E27FC236}">
                <a16:creationId xmlns:a16="http://schemas.microsoft.com/office/drawing/2014/main" xmlns="" id="{1C143B4F-895C-C0BA-2BD4-2AE960846C65}"/>
              </a:ext>
            </a:extLst>
          </p:cNvPr>
          <p:cNvSpPr txBox="1"/>
          <p:nvPr/>
        </p:nvSpPr>
        <p:spPr>
          <a:xfrm>
            <a:off x="6052309" y="4768944"/>
            <a:ext cx="569387"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0.9</a:t>
            </a:r>
          </a:p>
        </p:txBody>
      </p:sp>
      <p:sp>
        <p:nvSpPr>
          <p:cNvPr id="10" name="TextBox 9">
            <a:extLst>
              <a:ext uri="{FF2B5EF4-FFF2-40B4-BE49-F238E27FC236}">
                <a16:creationId xmlns:a16="http://schemas.microsoft.com/office/drawing/2014/main" xmlns="" id="{8BD06516-139B-B5C4-C022-CA2AF460B241}"/>
              </a:ext>
            </a:extLst>
          </p:cNvPr>
          <p:cNvSpPr txBox="1"/>
          <p:nvPr/>
        </p:nvSpPr>
        <p:spPr>
          <a:xfrm>
            <a:off x="5719390" y="4178100"/>
            <a:ext cx="1192955"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Normal</a:t>
            </a:r>
          </a:p>
        </p:txBody>
      </p:sp>
      <p:sp>
        <p:nvSpPr>
          <p:cNvPr id="11" name="TextBox 10">
            <a:extLst>
              <a:ext uri="{FF2B5EF4-FFF2-40B4-BE49-F238E27FC236}">
                <a16:creationId xmlns:a16="http://schemas.microsoft.com/office/drawing/2014/main" xmlns="" id="{C8AFB8FE-B7F0-DC08-D890-70A377604086}"/>
              </a:ext>
            </a:extLst>
          </p:cNvPr>
          <p:cNvSpPr txBox="1"/>
          <p:nvPr/>
        </p:nvSpPr>
        <p:spPr>
          <a:xfrm>
            <a:off x="5801450" y="5301174"/>
            <a:ext cx="1192955"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Normal</a:t>
            </a:r>
          </a:p>
        </p:txBody>
      </p:sp>
      <p:sp>
        <p:nvSpPr>
          <p:cNvPr id="12" name="TextBox 11">
            <a:extLst>
              <a:ext uri="{FF2B5EF4-FFF2-40B4-BE49-F238E27FC236}">
                <a16:creationId xmlns:a16="http://schemas.microsoft.com/office/drawing/2014/main" xmlns="" id="{95ED67E8-B0AF-1213-3A7C-6ADE659D795F}"/>
              </a:ext>
            </a:extLst>
          </p:cNvPr>
          <p:cNvSpPr txBox="1"/>
          <p:nvPr/>
        </p:nvSpPr>
        <p:spPr>
          <a:xfrm>
            <a:off x="5815518" y="5892017"/>
            <a:ext cx="1192955" cy="461665"/>
          </a:xfrm>
          <a:prstGeom prst="rect">
            <a:avLst/>
          </a:prstGeom>
          <a:noFill/>
        </p:spPr>
        <p:txBody>
          <a:bodyPr wrap="none" rtlCol="0">
            <a:spAutoFit/>
          </a:bodyPr>
          <a:lstStyle/>
          <a:p>
            <a:r>
              <a:rPr lang="en-US" sz="2400" b="1" dirty="0">
                <a:solidFill>
                  <a:schemeClr val="accent5">
                    <a:lumMod val="75000"/>
                  </a:schemeClr>
                </a:solidFill>
                <a:latin typeface="Times New Roman" panose="02020603050405020304" pitchFamily="18" charset="0"/>
                <a:cs typeface="Times New Roman" panose="02020603050405020304" pitchFamily="18" charset="0"/>
              </a:rPr>
              <a:t>Normal</a:t>
            </a:r>
          </a:p>
        </p:txBody>
      </p:sp>
      <p:sp>
        <p:nvSpPr>
          <p:cNvPr id="13" name="TextBox 12">
            <a:extLst>
              <a:ext uri="{FF2B5EF4-FFF2-40B4-BE49-F238E27FC236}">
                <a16:creationId xmlns:a16="http://schemas.microsoft.com/office/drawing/2014/main" xmlns="" id="{CE2D3E9E-B245-2125-A77F-854DB2330E46}"/>
              </a:ext>
            </a:extLst>
          </p:cNvPr>
          <p:cNvSpPr txBox="1"/>
          <p:nvPr/>
        </p:nvSpPr>
        <p:spPr>
          <a:xfrm>
            <a:off x="7545850" y="5863881"/>
            <a:ext cx="1192955"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Normal</a:t>
            </a:r>
          </a:p>
        </p:txBody>
      </p:sp>
      <p:sp>
        <p:nvSpPr>
          <p:cNvPr id="14" name="TextBox 13">
            <a:extLst>
              <a:ext uri="{FF2B5EF4-FFF2-40B4-BE49-F238E27FC236}">
                <a16:creationId xmlns:a16="http://schemas.microsoft.com/office/drawing/2014/main" xmlns="" id="{302B863D-FF94-5614-0D78-E1CA5F8CB82B}"/>
              </a:ext>
            </a:extLst>
          </p:cNvPr>
          <p:cNvSpPr txBox="1"/>
          <p:nvPr/>
        </p:nvSpPr>
        <p:spPr>
          <a:xfrm>
            <a:off x="9107361" y="3556775"/>
            <a:ext cx="1192955" cy="461665"/>
          </a:xfrm>
          <a:prstGeom prst="rect">
            <a:avLst/>
          </a:prstGeom>
          <a:noFill/>
        </p:spPr>
        <p:txBody>
          <a:bodyPr wrap="none" rtlCol="0">
            <a:spAutoFit/>
          </a:bodyPr>
          <a:lstStyle/>
          <a:p>
            <a:r>
              <a:rPr lang="en-US" sz="2400" b="1" dirty="0">
                <a:solidFill>
                  <a:schemeClr val="bg2">
                    <a:lumMod val="50000"/>
                  </a:schemeClr>
                </a:solidFill>
                <a:latin typeface="Times New Roman" panose="02020603050405020304" pitchFamily="18" charset="0"/>
                <a:cs typeface="Times New Roman" panose="02020603050405020304" pitchFamily="18" charset="0"/>
              </a:rPr>
              <a:t>Normal</a:t>
            </a:r>
          </a:p>
        </p:txBody>
      </p:sp>
      <p:sp>
        <p:nvSpPr>
          <p:cNvPr id="15" name="TextBox 14">
            <a:extLst>
              <a:ext uri="{FF2B5EF4-FFF2-40B4-BE49-F238E27FC236}">
                <a16:creationId xmlns:a16="http://schemas.microsoft.com/office/drawing/2014/main" xmlns="" id="{C105EE5F-489F-1301-333B-AAD1DAF219AC}"/>
              </a:ext>
            </a:extLst>
          </p:cNvPr>
          <p:cNvSpPr txBox="1"/>
          <p:nvPr/>
        </p:nvSpPr>
        <p:spPr>
          <a:xfrm>
            <a:off x="7755918" y="1820480"/>
            <a:ext cx="569387"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8.2</a:t>
            </a:r>
          </a:p>
        </p:txBody>
      </p:sp>
      <p:sp>
        <p:nvSpPr>
          <p:cNvPr id="16" name="TextBox 15">
            <a:extLst>
              <a:ext uri="{FF2B5EF4-FFF2-40B4-BE49-F238E27FC236}">
                <a16:creationId xmlns:a16="http://schemas.microsoft.com/office/drawing/2014/main" xmlns="" id="{3DC04376-E764-A956-9E4E-777FAADF9832}"/>
              </a:ext>
            </a:extLst>
          </p:cNvPr>
          <p:cNvSpPr txBox="1"/>
          <p:nvPr/>
        </p:nvSpPr>
        <p:spPr>
          <a:xfrm>
            <a:off x="7885403" y="2458025"/>
            <a:ext cx="338554"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6</a:t>
            </a:r>
          </a:p>
        </p:txBody>
      </p:sp>
      <p:sp>
        <p:nvSpPr>
          <p:cNvPr id="17" name="TextBox 16">
            <a:extLst>
              <a:ext uri="{FF2B5EF4-FFF2-40B4-BE49-F238E27FC236}">
                <a16:creationId xmlns:a16="http://schemas.microsoft.com/office/drawing/2014/main" xmlns="" id="{32E0E28A-E8A6-44BB-A6A2-B75F2D4DF6D8}"/>
              </a:ext>
            </a:extLst>
          </p:cNvPr>
          <p:cNvSpPr txBox="1"/>
          <p:nvPr/>
        </p:nvSpPr>
        <p:spPr>
          <a:xfrm>
            <a:off x="7809811" y="3038619"/>
            <a:ext cx="646331"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120</a:t>
            </a:r>
          </a:p>
        </p:txBody>
      </p:sp>
      <p:sp>
        <p:nvSpPr>
          <p:cNvPr id="18" name="TextBox 17">
            <a:extLst>
              <a:ext uri="{FF2B5EF4-FFF2-40B4-BE49-F238E27FC236}">
                <a16:creationId xmlns:a16="http://schemas.microsoft.com/office/drawing/2014/main" xmlns="" id="{9EFD0122-1298-F385-66E7-3345344647AF}"/>
              </a:ext>
            </a:extLst>
          </p:cNvPr>
          <p:cNvSpPr txBox="1"/>
          <p:nvPr/>
        </p:nvSpPr>
        <p:spPr>
          <a:xfrm>
            <a:off x="7886755" y="3564870"/>
            <a:ext cx="492443"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28</a:t>
            </a:r>
          </a:p>
        </p:txBody>
      </p:sp>
      <p:sp>
        <p:nvSpPr>
          <p:cNvPr id="19" name="TextBox 18">
            <a:extLst>
              <a:ext uri="{FF2B5EF4-FFF2-40B4-BE49-F238E27FC236}">
                <a16:creationId xmlns:a16="http://schemas.microsoft.com/office/drawing/2014/main" xmlns="" id="{D19936B7-4019-9B79-364D-077EBBE3401A}"/>
              </a:ext>
            </a:extLst>
          </p:cNvPr>
          <p:cNvSpPr txBox="1"/>
          <p:nvPr/>
        </p:nvSpPr>
        <p:spPr>
          <a:xfrm>
            <a:off x="7866576" y="4071305"/>
            <a:ext cx="543739" cy="523220"/>
          </a:xfrm>
          <a:prstGeom prst="rect">
            <a:avLst/>
          </a:prstGeom>
          <a:noFill/>
        </p:spPr>
        <p:txBody>
          <a:bodyPr wrap="none" rtlCol="0">
            <a:spAutoFit/>
          </a:bodyPr>
          <a:lstStyle/>
          <a:p>
            <a:r>
              <a:rPr lang="en-US" sz="2800" b="1" dirty="0">
                <a:solidFill>
                  <a:srgbClr val="C00000"/>
                </a:solidFill>
                <a:latin typeface="Times New Roman" panose="02020603050405020304" pitchFamily="18" charset="0"/>
                <a:cs typeface="Times New Roman" panose="02020603050405020304" pitchFamily="18" charset="0"/>
              </a:rPr>
              <a:t>↓↓</a:t>
            </a:r>
          </a:p>
        </p:txBody>
      </p:sp>
      <p:sp>
        <p:nvSpPr>
          <p:cNvPr id="20" name="TextBox 19">
            <a:extLst>
              <a:ext uri="{FF2B5EF4-FFF2-40B4-BE49-F238E27FC236}">
                <a16:creationId xmlns:a16="http://schemas.microsoft.com/office/drawing/2014/main" xmlns="" id="{ACD93E42-9DFC-C19F-13C5-12FB84558762}"/>
              </a:ext>
            </a:extLst>
          </p:cNvPr>
          <p:cNvSpPr txBox="1"/>
          <p:nvPr/>
        </p:nvSpPr>
        <p:spPr>
          <a:xfrm>
            <a:off x="9552362" y="4111161"/>
            <a:ext cx="543739" cy="523220"/>
          </a:xfrm>
          <a:prstGeom prst="rect">
            <a:avLst/>
          </a:prstGeom>
          <a:noFill/>
        </p:spPr>
        <p:txBody>
          <a:bodyPr wrap="none" rtlCol="0">
            <a:spAutoFit/>
          </a:bodyPr>
          <a:lstStyle/>
          <a:p>
            <a:r>
              <a:rPr lang="en-US" sz="2800" b="1" dirty="0">
                <a:solidFill>
                  <a:schemeClr val="bg2">
                    <a:lumMod val="50000"/>
                  </a:schemeClr>
                </a:solidFill>
                <a:latin typeface="Times New Roman" panose="02020603050405020304" pitchFamily="18" charset="0"/>
                <a:cs typeface="Times New Roman" panose="02020603050405020304" pitchFamily="18" charset="0"/>
              </a:rPr>
              <a:t>↓↓</a:t>
            </a:r>
          </a:p>
        </p:txBody>
      </p:sp>
      <p:sp>
        <p:nvSpPr>
          <p:cNvPr id="21" name="TextBox 20">
            <a:extLst>
              <a:ext uri="{FF2B5EF4-FFF2-40B4-BE49-F238E27FC236}">
                <a16:creationId xmlns:a16="http://schemas.microsoft.com/office/drawing/2014/main" xmlns="" id="{3CBED307-1952-7A8D-2BE4-CEEBFC7E3C77}"/>
              </a:ext>
            </a:extLst>
          </p:cNvPr>
          <p:cNvSpPr txBox="1"/>
          <p:nvPr/>
        </p:nvSpPr>
        <p:spPr>
          <a:xfrm>
            <a:off x="9636511" y="5646883"/>
            <a:ext cx="364202" cy="661207"/>
          </a:xfrm>
          <a:prstGeom prst="rect">
            <a:avLst/>
          </a:prstGeom>
          <a:noFill/>
        </p:spPr>
        <p:txBody>
          <a:bodyPr wrap="none" rtlCol="0">
            <a:spAutoFit/>
          </a:bodyPr>
          <a:lstStyle/>
          <a:p>
            <a:pPr algn="ctr">
              <a:lnSpc>
                <a:spcPct val="150000"/>
              </a:lnSpc>
            </a:pPr>
            <a:r>
              <a:rPr lang="en-US" sz="2800" b="1" dirty="0">
                <a:solidFill>
                  <a:schemeClr val="bg2">
                    <a:lumMod val="50000"/>
                  </a:schemeClr>
                </a:solidFill>
                <a:latin typeface="Times New Roman" panose="02020603050405020304" pitchFamily="18" charset="0"/>
                <a:cs typeface="Times New Roman" panose="02020603050405020304" pitchFamily="18" charset="0"/>
              </a:rPr>
              <a:t>↑</a:t>
            </a:r>
          </a:p>
        </p:txBody>
      </p:sp>
      <p:sp>
        <p:nvSpPr>
          <p:cNvPr id="22" name="TextBox 21">
            <a:extLst>
              <a:ext uri="{FF2B5EF4-FFF2-40B4-BE49-F238E27FC236}">
                <a16:creationId xmlns:a16="http://schemas.microsoft.com/office/drawing/2014/main" xmlns="" id="{83846180-AD1E-41F7-7AE3-1A7FCAFCBF41}"/>
              </a:ext>
            </a:extLst>
          </p:cNvPr>
          <p:cNvSpPr txBox="1"/>
          <p:nvPr/>
        </p:nvSpPr>
        <p:spPr>
          <a:xfrm>
            <a:off x="9544400" y="4533186"/>
            <a:ext cx="543739" cy="661207"/>
          </a:xfrm>
          <a:prstGeom prst="rect">
            <a:avLst/>
          </a:prstGeom>
          <a:noFill/>
        </p:spPr>
        <p:txBody>
          <a:bodyPr wrap="none" rtlCol="0">
            <a:spAutoFit/>
          </a:bodyPr>
          <a:lstStyle/>
          <a:p>
            <a:pPr algn="ctr">
              <a:lnSpc>
                <a:spcPct val="150000"/>
              </a:lnSpc>
            </a:pPr>
            <a:r>
              <a:rPr lang="en-US" sz="2800" b="1" dirty="0">
                <a:solidFill>
                  <a:schemeClr val="bg2">
                    <a:lumMod val="50000"/>
                  </a:schemeClr>
                </a:solidFill>
                <a:latin typeface="Times New Roman" panose="02020603050405020304" pitchFamily="18" charset="0"/>
                <a:cs typeface="Times New Roman" panose="02020603050405020304" pitchFamily="18" charset="0"/>
              </a:rPr>
              <a:t>↑↑</a:t>
            </a:r>
          </a:p>
        </p:txBody>
      </p:sp>
      <p:sp>
        <p:nvSpPr>
          <p:cNvPr id="23" name="TextBox 22">
            <a:extLst>
              <a:ext uri="{FF2B5EF4-FFF2-40B4-BE49-F238E27FC236}">
                <a16:creationId xmlns:a16="http://schemas.microsoft.com/office/drawing/2014/main" xmlns="" id="{1D17BB0D-7DF9-0311-FB22-6ADAABD68F04}"/>
              </a:ext>
            </a:extLst>
          </p:cNvPr>
          <p:cNvSpPr txBox="1"/>
          <p:nvPr/>
        </p:nvSpPr>
        <p:spPr>
          <a:xfrm>
            <a:off x="7870339" y="4505050"/>
            <a:ext cx="543739" cy="661207"/>
          </a:xfrm>
          <a:prstGeom prst="rect">
            <a:avLst/>
          </a:prstGeom>
          <a:noFill/>
        </p:spPr>
        <p:txBody>
          <a:bodyPr wrap="none" rtlCol="0">
            <a:spAutoFit/>
          </a:bodyPr>
          <a:lstStyle/>
          <a:p>
            <a:pPr algn="ctr">
              <a:lnSpc>
                <a:spcPct val="150000"/>
              </a:lnSpc>
            </a:pPr>
            <a:r>
              <a:rPr lang="en-US" sz="2800" b="1" dirty="0">
                <a:solidFill>
                  <a:srgbClr val="C00000"/>
                </a:solidFill>
                <a:latin typeface="Times New Roman" panose="02020603050405020304" pitchFamily="18" charset="0"/>
                <a:cs typeface="Times New Roman" panose="02020603050405020304" pitchFamily="18" charset="0"/>
              </a:rPr>
              <a:t>↑↑</a:t>
            </a:r>
          </a:p>
        </p:txBody>
      </p:sp>
      <p:sp>
        <p:nvSpPr>
          <p:cNvPr id="24" name="TextBox 23">
            <a:extLst>
              <a:ext uri="{FF2B5EF4-FFF2-40B4-BE49-F238E27FC236}">
                <a16:creationId xmlns:a16="http://schemas.microsoft.com/office/drawing/2014/main" xmlns="" id="{C76DCB08-0512-33BE-7FCD-D4098C90A406}"/>
              </a:ext>
            </a:extLst>
          </p:cNvPr>
          <p:cNvSpPr txBox="1"/>
          <p:nvPr/>
        </p:nvSpPr>
        <p:spPr>
          <a:xfrm>
            <a:off x="7900824" y="5320986"/>
            <a:ext cx="492443"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18</a:t>
            </a:r>
          </a:p>
        </p:txBody>
      </p:sp>
      <p:sp>
        <p:nvSpPr>
          <p:cNvPr id="26" name="TextBox 25">
            <a:extLst>
              <a:ext uri="{FF2B5EF4-FFF2-40B4-BE49-F238E27FC236}">
                <a16:creationId xmlns:a16="http://schemas.microsoft.com/office/drawing/2014/main" xmlns="" id="{EB9E568B-80F8-838D-0526-4A84754ECBBC}"/>
              </a:ext>
            </a:extLst>
          </p:cNvPr>
          <p:cNvSpPr txBox="1"/>
          <p:nvPr/>
        </p:nvSpPr>
        <p:spPr>
          <a:xfrm>
            <a:off x="9544403" y="5290502"/>
            <a:ext cx="338554" cy="461665"/>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8</a:t>
            </a:r>
          </a:p>
        </p:txBody>
      </p:sp>
      <p:sp>
        <p:nvSpPr>
          <p:cNvPr id="27" name="TextBox 26">
            <a:extLst>
              <a:ext uri="{FF2B5EF4-FFF2-40B4-BE49-F238E27FC236}">
                <a16:creationId xmlns:a16="http://schemas.microsoft.com/office/drawing/2014/main" xmlns="" id="{CC2524E4-53FF-5922-A7D0-292B4FA89440}"/>
              </a:ext>
            </a:extLst>
          </p:cNvPr>
          <p:cNvSpPr txBox="1"/>
          <p:nvPr/>
        </p:nvSpPr>
        <p:spPr>
          <a:xfrm>
            <a:off x="9316401" y="1856936"/>
            <a:ext cx="723275" cy="461665"/>
          </a:xfrm>
          <a:prstGeom prst="rect">
            <a:avLst/>
          </a:prstGeom>
          <a:noFill/>
        </p:spPr>
        <p:txBody>
          <a:bodyPr wrap="none" rtlCol="0">
            <a:spAutoFit/>
          </a:bodyPr>
          <a:lstStyle/>
          <a:p>
            <a:r>
              <a:rPr lang="en-US" sz="2400" b="1" dirty="0">
                <a:latin typeface="Times New Roman" panose="02020603050405020304" pitchFamily="18" charset="0"/>
                <a:cs typeface="Times New Roman" panose="02020603050405020304" pitchFamily="18" charset="0"/>
              </a:rPr>
              <a:t>10.8</a:t>
            </a:r>
          </a:p>
        </p:txBody>
      </p:sp>
      <p:sp>
        <p:nvSpPr>
          <p:cNvPr id="28" name="TextBox 27">
            <a:extLst>
              <a:ext uri="{FF2B5EF4-FFF2-40B4-BE49-F238E27FC236}">
                <a16:creationId xmlns:a16="http://schemas.microsoft.com/office/drawing/2014/main" xmlns="" id="{DB9A2051-7E0E-404B-B5AB-B5964E610785}"/>
              </a:ext>
            </a:extLst>
          </p:cNvPr>
          <p:cNvSpPr txBox="1"/>
          <p:nvPr/>
        </p:nvSpPr>
        <p:spPr>
          <a:xfrm>
            <a:off x="9360034" y="2323096"/>
            <a:ext cx="633507" cy="523220"/>
          </a:xfrm>
          <a:prstGeom prst="rect">
            <a:avLst/>
          </a:prstGeom>
          <a:noFill/>
        </p:spPr>
        <p:txBody>
          <a:bodyPr wrap="none" rtlCol="0">
            <a:spAutoFit/>
          </a:bodyPr>
          <a:lstStyle/>
          <a:p>
            <a:r>
              <a:rPr lang="en-US" sz="2800" b="1" dirty="0">
                <a:latin typeface="Times New Roman" panose="02020603050405020304" pitchFamily="18" charset="0"/>
                <a:cs typeface="Times New Roman" panose="02020603050405020304" pitchFamily="18" charset="0"/>
              </a:rPr>
              <a:t>5.6</a:t>
            </a:r>
          </a:p>
        </p:txBody>
      </p:sp>
      <p:sp>
        <p:nvSpPr>
          <p:cNvPr id="29" name="TextBox 28">
            <a:extLst>
              <a:ext uri="{FF2B5EF4-FFF2-40B4-BE49-F238E27FC236}">
                <a16:creationId xmlns:a16="http://schemas.microsoft.com/office/drawing/2014/main" xmlns="" id="{FDA3BA41-B62D-E02C-2FDE-80FD95FF2F54}"/>
              </a:ext>
            </a:extLst>
          </p:cNvPr>
          <p:cNvSpPr txBox="1"/>
          <p:nvPr/>
        </p:nvSpPr>
        <p:spPr>
          <a:xfrm>
            <a:off x="9269914" y="2940143"/>
            <a:ext cx="723275" cy="523220"/>
          </a:xfrm>
          <a:prstGeom prst="rect">
            <a:avLst/>
          </a:prstGeom>
          <a:noFill/>
        </p:spPr>
        <p:txBody>
          <a:bodyPr wrap="none" rtlCol="0">
            <a:spAutoFit/>
          </a:bodyPr>
          <a:lstStyle/>
          <a:p>
            <a:r>
              <a:rPr lang="en-US" sz="2800" b="1" dirty="0">
                <a:latin typeface="Times New Roman" panose="02020603050405020304" pitchFamily="18" charset="0"/>
                <a:cs typeface="Times New Roman" panose="02020603050405020304" pitchFamily="18" charset="0"/>
              </a:rPr>
              <a:t>850</a:t>
            </a:r>
          </a:p>
        </p:txBody>
      </p:sp>
    </p:spTree>
    <p:extLst>
      <p:ext uri="{BB962C8B-B14F-4D97-AF65-F5344CB8AC3E}">
        <p14:creationId xmlns:p14="http://schemas.microsoft.com/office/powerpoint/2010/main" val="298854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ircle(in)">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circle(in)">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circle(in)">
                                      <p:cBhvr>
                                        <p:cTn id="62" dur="2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circle(in)">
                                      <p:cBhvr>
                                        <p:cTn id="67" dur="20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circle(in)">
                                      <p:cBhvr>
                                        <p:cTn id="72" dur="2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circle(in)">
                                      <p:cBhvr>
                                        <p:cTn id="77" dur="20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circle(in)">
                                      <p:cBhvr>
                                        <p:cTn id="82" dur="20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circle(in)">
                                      <p:cBhvr>
                                        <p:cTn id="87" dur="20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6" presetClass="entr" presetSubtype="16" fill="hold" grpId="0"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circle(in)">
                                      <p:cBhvr>
                                        <p:cTn id="92" dur="2000"/>
                                        <p:tgtEl>
                                          <p:spTgt spid="13"/>
                                        </p:tgtEl>
                                      </p:cBhvr>
                                    </p:animEffect>
                                  </p:childTnLst>
                                </p:cTn>
                              </p:par>
                            </p:childTnLst>
                          </p:cTn>
                        </p:par>
                      </p:childTnLst>
                    </p:cTn>
                  </p:par>
                  <p:par>
                    <p:cTn id="93" fill="hold">
                      <p:stCondLst>
                        <p:cond delay="indefinite"/>
                      </p:stCondLst>
                      <p:childTnLst>
                        <p:par>
                          <p:cTn id="94" fill="hold">
                            <p:stCondLst>
                              <p:cond delay="0"/>
                            </p:stCondLst>
                            <p:childTnLst>
                              <p:par>
                                <p:cTn id="95" presetID="6" presetClass="entr" presetSubtype="16"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circle(in)">
                                      <p:cBhvr>
                                        <p:cTn id="97" dur="2000"/>
                                        <p:tgtEl>
                                          <p:spTgt spid="27"/>
                                        </p:tgtEl>
                                      </p:cBhvr>
                                    </p:animEffect>
                                  </p:childTnLst>
                                </p:cTn>
                              </p:par>
                            </p:childTnLst>
                          </p:cTn>
                        </p:par>
                      </p:childTnLst>
                    </p:cTn>
                  </p:par>
                  <p:par>
                    <p:cTn id="98" fill="hold">
                      <p:stCondLst>
                        <p:cond delay="indefinite"/>
                      </p:stCondLst>
                      <p:childTnLst>
                        <p:par>
                          <p:cTn id="99" fill="hold">
                            <p:stCondLst>
                              <p:cond delay="0"/>
                            </p:stCondLst>
                            <p:childTnLst>
                              <p:par>
                                <p:cTn id="100" presetID="6" presetClass="entr" presetSubtype="16" fill="hold" grpId="0" nodeType="click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circle(in)">
                                      <p:cBhvr>
                                        <p:cTn id="102" dur="2000"/>
                                        <p:tgtEl>
                                          <p:spTgt spid="28"/>
                                        </p:tgtEl>
                                      </p:cBhvr>
                                    </p:animEffect>
                                  </p:childTnLst>
                                </p:cTn>
                              </p:par>
                            </p:childTnLst>
                          </p:cTn>
                        </p:par>
                      </p:childTnLst>
                    </p:cTn>
                  </p:par>
                  <p:par>
                    <p:cTn id="103" fill="hold">
                      <p:stCondLst>
                        <p:cond delay="indefinite"/>
                      </p:stCondLst>
                      <p:childTnLst>
                        <p:par>
                          <p:cTn id="104" fill="hold">
                            <p:stCondLst>
                              <p:cond delay="0"/>
                            </p:stCondLst>
                            <p:childTnLst>
                              <p:par>
                                <p:cTn id="105" presetID="6" presetClass="entr" presetSubtype="16" fill="hold" grpId="0"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circle(in)">
                                      <p:cBhvr>
                                        <p:cTn id="107" dur="2000"/>
                                        <p:tgtEl>
                                          <p:spTgt spid="29"/>
                                        </p:tgtEl>
                                      </p:cBhvr>
                                    </p:animEffect>
                                  </p:childTnLst>
                                </p:cTn>
                              </p:par>
                            </p:childTnLst>
                          </p:cTn>
                        </p:par>
                      </p:childTnLst>
                    </p:cTn>
                  </p:par>
                  <p:par>
                    <p:cTn id="108" fill="hold">
                      <p:stCondLst>
                        <p:cond delay="indefinite"/>
                      </p:stCondLst>
                      <p:childTnLst>
                        <p:par>
                          <p:cTn id="109" fill="hold">
                            <p:stCondLst>
                              <p:cond delay="0"/>
                            </p:stCondLst>
                            <p:childTnLst>
                              <p:par>
                                <p:cTn id="110" presetID="6" presetClass="entr" presetSubtype="16" fill="hold" grpId="0" nodeType="clickEffect">
                                  <p:stCondLst>
                                    <p:cond delay="0"/>
                                  </p:stCondLst>
                                  <p:childTnLst>
                                    <p:set>
                                      <p:cBhvr>
                                        <p:cTn id="111" dur="1" fill="hold">
                                          <p:stCondLst>
                                            <p:cond delay="0"/>
                                          </p:stCondLst>
                                        </p:cTn>
                                        <p:tgtEl>
                                          <p:spTgt spid="14"/>
                                        </p:tgtEl>
                                        <p:attrNameLst>
                                          <p:attrName>style.visibility</p:attrName>
                                        </p:attrNameLst>
                                      </p:cBhvr>
                                      <p:to>
                                        <p:strVal val="visible"/>
                                      </p:to>
                                    </p:set>
                                    <p:animEffect transition="in" filter="circle(in)">
                                      <p:cBhvr>
                                        <p:cTn id="112" dur="2000"/>
                                        <p:tgtEl>
                                          <p:spTgt spid="14"/>
                                        </p:tgtEl>
                                      </p:cBhvr>
                                    </p:animEffect>
                                  </p:childTnLst>
                                </p:cTn>
                              </p:par>
                            </p:childTnLst>
                          </p:cTn>
                        </p:par>
                      </p:childTnLst>
                    </p:cTn>
                  </p:par>
                  <p:par>
                    <p:cTn id="113" fill="hold">
                      <p:stCondLst>
                        <p:cond delay="indefinite"/>
                      </p:stCondLst>
                      <p:childTnLst>
                        <p:par>
                          <p:cTn id="114" fill="hold">
                            <p:stCondLst>
                              <p:cond delay="0"/>
                            </p:stCondLst>
                            <p:childTnLst>
                              <p:par>
                                <p:cTn id="115" presetID="6" presetClass="entr" presetSubtype="16" fill="hold" grpId="0" nodeType="click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circle(in)">
                                      <p:cBhvr>
                                        <p:cTn id="117" dur="2000"/>
                                        <p:tgtEl>
                                          <p:spTgt spid="20"/>
                                        </p:tgtEl>
                                      </p:cBhvr>
                                    </p:animEffect>
                                  </p:childTnLst>
                                </p:cTn>
                              </p:par>
                            </p:childTnLst>
                          </p:cTn>
                        </p:par>
                      </p:childTnLst>
                    </p:cTn>
                  </p:par>
                  <p:par>
                    <p:cTn id="118" fill="hold">
                      <p:stCondLst>
                        <p:cond delay="indefinite"/>
                      </p:stCondLst>
                      <p:childTnLst>
                        <p:par>
                          <p:cTn id="119" fill="hold">
                            <p:stCondLst>
                              <p:cond delay="0"/>
                            </p:stCondLst>
                            <p:childTnLst>
                              <p:par>
                                <p:cTn id="120" presetID="6" presetClass="entr" presetSubtype="16" fill="hold" grpId="0" nodeType="click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circle(in)">
                                      <p:cBhvr>
                                        <p:cTn id="122" dur="2000"/>
                                        <p:tgtEl>
                                          <p:spTgt spid="22"/>
                                        </p:tgtEl>
                                      </p:cBhvr>
                                    </p:animEffect>
                                  </p:childTnLst>
                                </p:cTn>
                              </p:par>
                            </p:childTnLst>
                          </p:cTn>
                        </p:par>
                      </p:childTnLst>
                    </p:cTn>
                  </p:par>
                  <p:par>
                    <p:cTn id="123" fill="hold">
                      <p:stCondLst>
                        <p:cond delay="indefinite"/>
                      </p:stCondLst>
                      <p:childTnLst>
                        <p:par>
                          <p:cTn id="124" fill="hold">
                            <p:stCondLst>
                              <p:cond delay="0"/>
                            </p:stCondLst>
                            <p:childTnLst>
                              <p:par>
                                <p:cTn id="125" presetID="6" presetClass="entr" presetSubtype="16" fill="hold" grpId="0" nodeType="click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circle(in)">
                                      <p:cBhvr>
                                        <p:cTn id="127" dur="2000"/>
                                        <p:tgtEl>
                                          <p:spTgt spid="26"/>
                                        </p:tgtEl>
                                      </p:cBhvr>
                                    </p:animEffect>
                                  </p:childTnLst>
                                </p:cTn>
                              </p:par>
                            </p:childTnLst>
                          </p:cTn>
                        </p:par>
                      </p:childTnLst>
                    </p:cTn>
                  </p:par>
                  <p:par>
                    <p:cTn id="128" fill="hold">
                      <p:stCondLst>
                        <p:cond delay="indefinite"/>
                      </p:stCondLst>
                      <p:childTnLst>
                        <p:par>
                          <p:cTn id="129" fill="hold">
                            <p:stCondLst>
                              <p:cond delay="0"/>
                            </p:stCondLst>
                            <p:childTnLst>
                              <p:par>
                                <p:cTn id="130" presetID="6" presetClass="entr" presetSubtype="16" fill="hold" grpId="0" nodeType="clickEffect">
                                  <p:stCondLst>
                                    <p:cond delay="0"/>
                                  </p:stCondLst>
                                  <p:childTnLst>
                                    <p:set>
                                      <p:cBhvr>
                                        <p:cTn id="131" dur="1" fill="hold">
                                          <p:stCondLst>
                                            <p:cond delay="0"/>
                                          </p:stCondLst>
                                        </p:cTn>
                                        <p:tgtEl>
                                          <p:spTgt spid="21"/>
                                        </p:tgtEl>
                                        <p:attrNameLst>
                                          <p:attrName>style.visibility</p:attrName>
                                        </p:attrNameLst>
                                      </p:cBhvr>
                                      <p:to>
                                        <p:strVal val="visible"/>
                                      </p:to>
                                    </p:set>
                                    <p:animEffect transition="in" filter="circle(in)">
                                      <p:cBhvr>
                                        <p:cTn id="13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7F6E1B5-C71A-2849-1057-460B21A706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041" y="928468"/>
            <a:ext cx="10001966" cy="5008097"/>
          </a:xfrm>
          <a:prstGeom prst="rect">
            <a:avLst/>
          </a:prstGeom>
        </p:spPr>
      </p:pic>
      <p:sp>
        <p:nvSpPr>
          <p:cNvPr id="2" name="Slide Number Placeholder 1">
            <a:extLst>
              <a:ext uri="{FF2B5EF4-FFF2-40B4-BE49-F238E27FC236}">
                <a16:creationId xmlns:a16="http://schemas.microsoft.com/office/drawing/2014/main" xmlns="" id="{F308882D-6121-D361-6D72-046C9BC22406}"/>
              </a:ext>
            </a:extLst>
          </p:cNvPr>
          <p:cNvSpPr>
            <a:spLocks noGrp="1"/>
          </p:cNvSpPr>
          <p:nvPr>
            <p:ph type="sldNum" sz="quarter" idx="12"/>
          </p:nvPr>
        </p:nvSpPr>
        <p:spPr/>
        <p:txBody>
          <a:bodyPr/>
          <a:lstStyle/>
          <a:p>
            <a:fld id="{0B7B71F7-07CB-42F9-99A6-3965FC6C098C}" type="slidenum">
              <a:rPr lang="en-US" smtClean="0"/>
              <a:t>21</a:t>
            </a:fld>
            <a:endParaRPr lang="en-US"/>
          </a:p>
        </p:txBody>
      </p:sp>
    </p:spTree>
    <p:extLst>
      <p:ext uri="{BB962C8B-B14F-4D97-AF65-F5344CB8AC3E}">
        <p14:creationId xmlns:p14="http://schemas.microsoft.com/office/powerpoint/2010/main" val="1227074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7C835F1-452F-3CCA-A4CE-E1B9EE678C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9745" y="461738"/>
            <a:ext cx="8032509" cy="5733775"/>
          </a:xfrm>
          <a:prstGeom prst="rect">
            <a:avLst/>
          </a:prstGeom>
        </p:spPr>
      </p:pic>
      <p:sp>
        <p:nvSpPr>
          <p:cNvPr id="2" name="Slide Number Placeholder 1">
            <a:extLst>
              <a:ext uri="{FF2B5EF4-FFF2-40B4-BE49-F238E27FC236}">
                <a16:creationId xmlns:a16="http://schemas.microsoft.com/office/drawing/2014/main" xmlns="" id="{CC1901D7-4854-EB29-66A9-D16D4E77DD75}"/>
              </a:ext>
            </a:extLst>
          </p:cNvPr>
          <p:cNvSpPr>
            <a:spLocks noGrp="1"/>
          </p:cNvSpPr>
          <p:nvPr>
            <p:ph type="sldNum" sz="quarter" idx="12"/>
          </p:nvPr>
        </p:nvSpPr>
        <p:spPr/>
        <p:txBody>
          <a:bodyPr/>
          <a:lstStyle/>
          <a:p>
            <a:fld id="{0B7B71F7-07CB-42F9-99A6-3965FC6C098C}" type="slidenum">
              <a:rPr lang="en-US" smtClean="0"/>
              <a:t>22</a:t>
            </a:fld>
            <a:endParaRPr lang="en-US"/>
          </a:p>
        </p:txBody>
      </p:sp>
    </p:spTree>
    <p:extLst>
      <p:ext uri="{BB962C8B-B14F-4D97-AF65-F5344CB8AC3E}">
        <p14:creationId xmlns:p14="http://schemas.microsoft.com/office/powerpoint/2010/main" val="261830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63A3B0-2B54-00F0-D754-9FDF16D7C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4394" y="123555"/>
            <a:ext cx="8693834" cy="6618027"/>
          </a:xfrm>
          <a:prstGeom prst="rect">
            <a:avLst/>
          </a:prstGeom>
        </p:spPr>
      </p:pic>
      <p:sp>
        <p:nvSpPr>
          <p:cNvPr id="2" name="Slide Number Placeholder 1">
            <a:extLst>
              <a:ext uri="{FF2B5EF4-FFF2-40B4-BE49-F238E27FC236}">
                <a16:creationId xmlns:a16="http://schemas.microsoft.com/office/drawing/2014/main" xmlns="" id="{A0C3B015-0D45-5756-55A8-9F28A6F4C7A0}"/>
              </a:ext>
            </a:extLst>
          </p:cNvPr>
          <p:cNvSpPr>
            <a:spLocks noGrp="1"/>
          </p:cNvSpPr>
          <p:nvPr>
            <p:ph type="sldNum" sz="quarter" idx="12"/>
          </p:nvPr>
        </p:nvSpPr>
        <p:spPr/>
        <p:txBody>
          <a:bodyPr/>
          <a:lstStyle/>
          <a:p>
            <a:fld id="{0B7B71F7-07CB-42F9-99A6-3965FC6C098C}" type="slidenum">
              <a:rPr lang="en-US" smtClean="0"/>
              <a:t>23</a:t>
            </a:fld>
            <a:endParaRPr lang="en-US"/>
          </a:p>
        </p:txBody>
      </p:sp>
    </p:spTree>
    <p:extLst>
      <p:ext uri="{BB962C8B-B14F-4D97-AF65-F5344CB8AC3E}">
        <p14:creationId xmlns:p14="http://schemas.microsoft.com/office/powerpoint/2010/main" val="354874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B78E631-0DF0-CA43-7BD3-9AA06821B1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996" y="956607"/>
            <a:ext cx="8365389" cy="5211226"/>
          </a:xfrm>
          <a:prstGeom prst="rect">
            <a:avLst/>
          </a:prstGeom>
        </p:spPr>
      </p:pic>
      <p:sp>
        <p:nvSpPr>
          <p:cNvPr id="7" name="TextBox 6">
            <a:extLst>
              <a:ext uri="{FF2B5EF4-FFF2-40B4-BE49-F238E27FC236}">
                <a16:creationId xmlns:a16="http://schemas.microsoft.com/office/drawing/2014/main" xmlns="" id="{EBCEF8EF-E16D-B508-AC48-01E947DB4932}"/>
              </a:ext>
            </a:extLst>
          </p:cNvPr>
          <p:cNvSpPr txBox="1"/>
          <p:nvPr/>
        </p:nvSpPr>
        <p:spPr>
          <a:xfrm>
            <a:off x="2696893" y="203016"/>
            <a:ext cx="6798213" cy="584775"/>
          </a:xfrm>
          <a:prstGeom prst="rect">
            <a:avLst/>
          </a:prstGeom>
          <a:noFill/>
        </p:spPr>
        <p:txBody>
          <a:bodyPr wrap="square">
            <a:spAutoFit/>
          </a:bodyPr>
          <a:lstStyle/>
          <a:p>
            <a:r>
              <a:rPr lang="en-US" sz="3200" b="1" dirty="0">
                <a:solidFill>
                  <a:srgbClr val="C00000"/>
                </a:solidFill>
                <a:latin typeface="Times New Roman" panose="02020603050405020304" pitchFamily="18" charset="0"/>
                <a:cs typeface="Times New Roman" panose="02020603050405020304" pitchFamily="18" charset="0"/>
              </a:rPr>
              <a:t>Relation between PTH and GFR</a:t>
            </a:r>
          </a:p>
        </p:txBody>
      </p:sp>
      <p:sp>
        <p:nvSpPr>
          <p:cNvPr id="2" name="Slide Number Placeholder 1">
            <a:extLst>
              <a:ext uri="{FF2B5EF4-FFF2-40B4-BE49-F238E27FC236}">
                <a16:creationId xmlns:a16="http://schemas.microsoft.com/office/drawing/2014/main" xmlns="" id="{D7F58B25-0836-292D-F715-FBD6DB2EEE98}"/>
              </a:ext>
            </a:extLst>
          </p:cNvPr>
          <p:cNvSpPr>
            <a:spLocks noGrp="1"/>
          </p:cNvSpPr>
          <p:nvPr>
            <p:ph type="sldNum" sz="quarter" idx="12"/>
          </p:nvPr>
        </p:nvSpPr>
        <p:spPr/>
        <p:txBody>
          <a:bodyPr/>
          <a:lstStyle/>
          <a:p>
            <a:fld id="{0B7B71F7-07CB-42F9-99A6-3965FC6C098C}" type="slidenum">
              <a:rPr lang="en-US" smtClean="0"/>
              <a:t>24</a:t>
            </a:fld>
            <a:endParaRPr lang="en-US"/>
          </a:p>
        </p:txBody>
      </p:sp>
    </p:spTree>
    <p:extLst>
      <p:ext uri="{BB962C8B-B14F-4D97-AF65-F5344CB8AC3E}">
        <p14:creationId xmlns:p14="http://schemas.microsoft.com/office/powerpoint/2010/main" val="122740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EA50BEF-2DE4-3833-A7C4-35D535116227}"/>
              </a:ext>
            </a:extLst>
          </p:cNvPr>
          <p:cNvSpPr txBox="1"/>
          <p:nvPr/>
        </p:nvSpPr>
        <p:spPr>
          <a:xfrm>
            <a:off x="6738425" y="394960"/>
            <a:ext cx="3858063" cy="646331"/>
          </a:xfrm>
          <a:prstGeom prst="rect">
            <a:avLst/>
          </a:prstGeom>
          <a:noFill/>
        </p:spPr>
        <p:txBody>
          <a:bodyPr wrap="square">
            <a:spAutoFit/>
          </a:bodyPr>
          <a:lstStyle/>
          <a:p>
            <a:pPr algn="r" rtl="1"/>
            <a:r>
              <a:rPr lang="fa-IR" sz="3600" b="1" dirty="0">
                <a:solidFill>
                  <a:srgbClr val="C00000"/>
                </a:solidFill>
                <a:cs typeface="B Nazanin" panose="00000400000000000000" pitchFamily="2" charset="-78"/>
              </a:rPr>
              <a:t>کم کاری پاراتیروئید</a:t>
            </a:r>
            <a:endParaRPr lang="en-US" sz="3600" b="1" dirty="0">
              <a:solidFill>
                <a:srgbClr val="C00000"/>
              </a:solidFill>
              <a:cs typeface="B Nazanin" panose="00000400000000000000" pitchFamily="2" charset="-78"/>
            </a:endParaRPr>
          </a:p>
        </p:txBody>
      </p:sp>
      <p:sp>
        <p:nvSpPr>
          <p:cNvPr id="5" name="TextBox 4">
            <a:extLst>
              <a:ext uri="{FF2B5EF4-FFF2-40B4-BE49-F238E27FC236}">
                <a16:creationId xmlns:a16="http://schemas.microsoft.com/office/drawing/2014/main" xmlns="" id="{84FA095D-C2CF-A64C-75E6-5A947D712BCD}"/>
              </a:ext>
            </a:extLst>
          </p:cNvPr>
          <p:cNvSpPr txBox="1"/>
          <p:nvPr/>
        </p:nvSpPr>
        <p:spPr>
          <a:xfrm>
            <a:off x="2166425" y="1379699"/>
            <a:ext cx="8430063" cy="523220"/>
          </a:xfrm>
          <a:prstGeom prst="rect">
            <a:avLst/>
          </a:prstGeom>
          <a:noFill/>
        </p:spPr>
        <p:txBody>
          <a:bodyPr wrap="square">
            <a:spAutoFit/>
          </a:bodyPr>
          <a:lstStyle/>
          <a:p>
            <a:pPr marL="457200" indent="-457200" algn="r" rtl="1">
              <a:buFont typeface="Arial" panose="020B0604020202020204" pitchFamily="34" charset="0"/>
              <a:buChar char="•"/>
            </a:pPr>
            <a:r>
              <a:rPr lang="fa-IR" sz="2800" dirty="0">
                <a:cs typeface="B Nazanin" panose="00000400000000000000" pitchFamily="2" charset="-78"/>
              </a:rPr>
              <a:t>غالبا بدنبال برداشت کامل غده تیروئید در بیماری گریوز رخ می دهد.</a:t>
            </a:r>
          </a:p>
        </p:txBody>
      </p:sp>
      <p:sp>
        <p:nvSpPr>
          <p:cNvPr id="6" name="TextBox 5">
            <a:extLst>
              <a:ext uri="{FF2B5EF4-FFF2-40B4-BE49-F238E27FC236}">
                <a16:creationId xmlns:a16="http://schemas.microsoft.com/office/drawing/2014/main" xmlns="" id="{5294F019-1E44-8E37-D0C4-A788FB6E6357}"/>
              </a:ext>
            </a:extLst>
          </p:cNvPr>
          <p:cNvSpPr txBox="1"/>
          <p:nvPr/>
        </p:nvSpPr>
        <p:spPr>
          <a:xfrm>
            <a:off x="2166425" y="2502770"/>
            <a:ext cx="8430063" cy="3000821"/>
          </a:xfrm>
          <a:prstGeom prst="rect">
            <a:avLst/>
          </a:prstGeom>
          <a:noFill/>
        </p:spPr>
        <p:txBody>
          <a:bodyPr wrap="square">
            <a:spAutoFit/>
          </a:bodyPr>
          <a:lstStyle/>
          <a:p>
            <a:pPr marL="457200" indent="-457200" algn="r" rtl="1">
              <a:buFont typeface="Arial" panose="020B0604020202020204" pitchFamily="34" charset="0"/>
              <a:buChar char="•"/>
            </a:pPr>
            <a:r>
              <a:rPr lang="fa-IR" sz="2800" b="1" dirty="0">
                <a:solidFill>
                  <a:srgbClr val="0000FF"/>
                </a:solidFill>
                <a:cs typeface="B Nazanin" panose="00000400000000000000" pitchFamily="2" charset="-78"/>
              </a:rPr>
              <a:t>پروفایل آزمایشگاهی</a:t>
            </a:r>
          </a:p>
          <a:p>
            <a:pPr marL="457200" indent="-457200" algn="l">
              <a:lnSpc>
                <a:spcPct val="20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Ca 		7.5 mg/dl 		↓</a:t>
            </a:r>
          </a:p>
          <a:p>
            <a:pPr marL="457200" indent="-457200" algn="l">
              <a:lnSpc>
                <a:spcPct val="20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P			6.2 mg/dl		↑</a:t>
            </a:r>
          </a:p>
          <a:p>
            <a:pPr marL="457200" indent="-457200" algn="l">
              <a:lnSpc>
                <a:spcPct val="20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PTH 		5 pg/ml			↓</a:t>
            </a:r>
            <a:endParaRPr lang="fa-IR" sz="2800" b="1" dirty="0">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xmlns="" id="{0471C120-9361-7479-3975-0FCCA50C0C9E}"/>
              </a:ext>
            </a:extLst>
          </p:cNvPr>
          <p:cNvSpPr>
            <a:spLocks noGrp="1"/>
          </p:cNvSpPr>
          <p:nvPr>
            <p:ph type="sldNum" sz="quarter" idx="12"/>
          </p:nvPr>
        </p:nvSpPr>
        <p:spPr/>
        <p:txBody>
          <a:bodyPr/>
          <a:lstStyle/>
          <a:p>
            <a:fld id="{0B7B71F7-07CB-42F9-99A6-3965FC6C098C}" type="slidenum">
              <a:rPr lang="en-US" smtClean="0"/>
              <a:t>25</a:t>
            </a:fld>
            <a:endParaRPr lang="en-US"/>
          </a:p>
        </p:txBody>
      </p:sp>
    </p:spTree>
    <p:extLst>
      <p:ext uri="{BB962C8B-B14F-4D97-AF65-F5344CB8AC3E}">
        <p14:creationId xmlns:p14="http://schemas.microsoft.com/office/powerpoint/2010/main" val="417133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1EFC5013-2273-9CA4-57F5-30A8BBA793CB}"/>
              </a:ext>
            </a:extLst>
          </p:cNvPr>
          <p:cNvSpPr txBox="1"/>
          <p:nvPr/>
        </p:nvSpPr>
        <p:spPr>
          <a:xfrm>
            <a:off x="3545058" y="288387"/>
            <a:ext cx="3858063" cy="707886"/>
          </a:xfrm>
          <a:prstGeom prst="rect">
            <a:avLst/>
          </a:prstGeom>
          <a:noFill/>
        </p:spPr>
        <p:txBody>
          <a:bodyPr wrap="square">
            <a:spAutoFit/>
          </a:bodyPr>
          <a:lstStyle/>
          <a:p>
            <a:pPr algn="r" rtl="1"/>
            <a:r>
              <a:rPr lang="en-US" sz="4000" b="1" dirty="0">
                <a:solidFill>
                  <a:srgbClr val="C00000"/>
                </a:solidFill>
                <a:latin typeface="Times New Roman" panose="02020603050405020304" pitchFamily="18" charset="0"/>
                <a:cs typeface="Times New Roman" panose="02020603050405020304" pitchFamily="18" charset="0"/>
              </a:rPr>
              <a:t>Thyroid gland</a:t>
            </a:r>
          </a:p>
        </p:txBody>
      </p:sp>
      <p:pic>
        <p:nvPicPr>
          <p:cNvPr id="6" name="Picture 5">
            <a:extLst>
              <a:ext uri="{FF2B5EF4-FFF2-40B4-BE49-F238E27FC236}">
                <a16:creationId xmlns:a16="http://schemas.microsoft.com/office/drawing/2014/main" xmlns="" id="{D9234D8E-3AB6-FC55-452D-70D334C19F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9875" y="1167094"/>
            <a:ext cx="8391577" cy="5645891"/>
          </a:xfrm>
          <a:prstGeom prst="rect">
            <a:avLst/>
          </a:prstGeom>
        </p:spPr>
      </p:pic>
      <p:sp>
        <p:nvSpPr>
          <p:cNvPr id="2" name="Slide Number Placeholder 1">
            <a:extLst>
              <a:ext uri="{FF2B5EF4-FFF2-40B4-BE49-F238E27FC236}">
                <a16:creationId xmlns:a16="http://schemas.microsoft.com/office/drawing/2014/main" xmlns="" id="{25861617-7754-7C9E-66DE-3FF8FF0C729B}"/>
              </a:ext>
            </a:extLst>
          </p:cNvPr>
          <p:cNvSpPr>
            <a:spLocks noGrp="1"/>
          </p:cNvSpPr>
          <p:nvPr>
            <p:ph type="sldNum" sz="quarter" idx="12"/>
          </p:nvPr>
        </p:nvSpPr>
        <p:spPr/>
        <p:txBody>
          <a:bodyPr/>
          <a:lstStyle/>
          <a:p>
            <a:fld id="{0B7B71F7-07CB-42F9-99A6-3965FC6C098C}" type="slidenum">
              <a:rPr lang="en-US" smtClean="0"/>
              <a:t>26</a:t>
            </a:fld>
            <a:endParaRPr lang="en-US"/>
          </a:p>
        </p:txBody>
      </p:sp>
    </p:spTree>
    <p:extLst>
      <p:ext uri="{BB962C8B-B14F-4D97-AF65-F5344CB8AC3E}">
        <p14:creationId xmlns:p14="http://schemas.microsoft.com/office/powerpoint/2010/main" val="39866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6A796B0-B5A8-1BF4-7FED-C74874D59B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6024" y="458819"/>
            <a:ext cx="6639951" cy="5940362"/>
          </a:xfrm>
          <a:prstGeom prst="rect">
            <a:avLst/>
          </a:prstGeom>
        </p:spPr>
      </p:pic>
      <p:sp>
        <p:nvSpPr>
          <p:cNvPr id="2" name="Slide Number Placeholder 1">
            <a:extLst>
              <a:ext uri="{FF2B5EF4-FFF2-40B4-BE49-F238E27FC236}">
                <a16:creationId xmlns:a16="http://schemas.microsoft.com/office/drawing/2014/main" xmlns="" id="{73DED423-219D-DC01-4B70-9BFA3E248A34}"/>
              </a:ext>
            </a:extLst>
          </p:cNvPr>
          <p:cNvSpPr>
            <a:spLocks noGrp="1"/>
          </p:cNvSpPr>
          <p:nvPr>
            <p:ph type="sldNum" sz="quarter" idx="12"/>
          </p:nvPr>
        </p:nvSpPr>
        <p:spPr/>
        <p:txBody>
          <a:bodyPr/>
          <a:lstStyle/>
          <a:p>
            <a:fld id="{0B7B71F7-07CB-42F9-99A6-3965FC6C098C}" type="slidenum">
              <a:rPr lang="en-US" smtClean="0"/>
              <a:t>27</a:t>
            </a:fld>
            <a:endParaRPr lang="en-US"/>
          </a:p>
        </p:txBody>
      </p:sp>
    </p:spTree>
    <p:extLst>
      <p:ext uri="{BB962C8B-B14F-4D97-AF65-F5344CB8AC3E}">
        <p14:creationId xmlns:p14="http://schemas.microsoft.com/office/powerpoint/2010/main" val="2643781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7B8D2B9-946F-A1E6-AC38-9AD53E95FE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237" y="202713"/>
            <a:ext cx="7446477" cy="6388192"/>
          </a:xfrm>
          <a:prstGeom prst="rect">
            <a:avLst/>
          </a:prstGeom>
        </p:spPr>
      </p:pic>
      <p:sp>
        <p:nvSpPr>
          <p:cNvPr id="2" name="Slide Number Placeholder 1">
            <a:extLst>
              <a:ext uri="{FF2B5EF4-FFF2-40B4-BE49-F238E27FC236}">
                <a16:creationId xmlns:a16="http://schemas.microsoft.com/office/drawing/2014/main" xmlns="" id="{AD459C03-AE74-EC99-60BA-41F48BCDBC6F}"/>
              </a:ext>
            </a:extLst>
          </p:cNvPr>
          <p:cNvSpPr>
            <a:spLocks noGrp="1"/>
          </p:cNvSpPr>
          <p:nvPr>
            <p:ph type="sldNum" sz="quarter" idx="12"/>
          </p:nvPr>
        </p:nvSpPr>
        <p:spPr/>
        <p:txBody>
          <a:bodyPr/>
          <a:lstStyle/>
          <a:p>
            <a:fld id="{0B7B71F7-07CB-42F9-99A6-3965FC6C098C}" type="slidenum">
              <a:rPr lang="en-US" smtClean="0"/>
              <a:t>28</a:t>
            </a:fld>
            <a:endParaRPr lang="en-US"/>
          </a:p>
        </p:txBody>
      </p:sp>
    </p:spTree>
    <p:extLst>
      <p:ext uri="{BB962C8B-B14F-4D97-AF65-F5344CB8AC3E}">
        <p14:creationId xmlns:p14="http://schemas.microsoft.com/office/powerpoint/2010/main" val="300424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02490B1-1FE2-F0C0-21EB-FBC7E4E588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3028" y="284999"/>
            <a:ext cx="5120468" cy="6288002"/>
          </a:xfrm>
          <a:prstGeom prst="rect">
            <a:avLst/>
          </a:prstGeom>
        </p:spPr>
      </p:pic>
      <p:sp>
        <p:nvSpPr>
          <p:cNvPr id="2" name="Slide Number Placeholder 1">
            <a:extLst>
              <a:ext uri="{FF2B5EF4-FFF2-40B4-BE49-F238E27FC236}">
                <a16:creationId xmlns:a16="http://schemas.microsoft.com/office/drawing/2014/main" xmlns="" id="{AFDD64C5-32FE-9C28-1316-4EF3009E497E}"/>
              </a:ext>
            </a:extLst>
          </p:cNvPr>
          <p:cNvSpPr>
            <a:spLocks noGrp="1"/>
          </p:cNvSpPr>
          <p:nvPr>
            <p:ph type="sldNum" sz="quarter" idx="12"/>
          </p:nvPr>
        </p:nvSpPr>
        <p:spPr/>
        <p:txBody>
          <a:bodyPr/>
          <a:lstStyle/>
          <a:p>
            <a:fld id="{0B7B71F7-07CB-42F9-99A6-3965FC6C098C}" type="slidenum">
              <a:rPr lang="en-US" smtClean="0"/>
              <a:t>29</a:t>
            </a:fld>
            <a:endParaRPr lang="en-US"/>
          </a:p>
        </p:txBody>
      </p:sp>
    </p:spTree>
    <p:extLst>
      <p:ext uri="{BB962C8B-B14F-4D97-AF65-F5344CB8AC3E}">
        <p14:creationId xmlns:p14="http://schemas.microsoft.com/office/powerpoint/2010/main" val="401009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CB204A8-902B-F52B-218F-C02D150791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360" y="181394"/>
            <a:ext cx="4172640" cy="6538082"/>
          </a:xfrm>
          <a:prstGeom prst="rect">
            <a:avLst/>
          </a:prstGeom>
        </p:spPr>
      </p:pic>
      <p:sp>
        <p:nvSpPr>
          <p:cNvPr id="2" name="Slide Number Placeholder 1">
            <a:extLst>
              <a:ext uri="{FF2B5EF4-FFF2-40B4-BE49-F238E27FC236}">
                <a16:creationId xmlns:a16="http://schemas.microsoft.com/office/drawing/2014/main" xmlns="" id="{2BD938B0-945F-FDE5-796B-D3C55165A4F3}"/>
              </a:ext>
            </a:extLst>
          </p:cNvPr>
          <p:cNvSpPr>
            <a:spLocks noGrp="1"/>
          </p:cNvSpPr>
          <p:nvPr>
            <p:ph type="sldNum" sz="quarter" idx="12"/>
          </p:nvPr>
        </p:nvSpPr>
        <p:spPr/>
        <p:txBody>
          <a:bodyPr/>
          <a:lstStyle/>
          <a:p>
            <a:fld id="{0B7B71F7-07CB-42F9-99A6-3965FC6C098C}" type="slidenum">
              <a:rPr lang="en-US" smtClean="0"/>
              <a:t>3</a:t>
            </a:fld>
            <a:endParaRPr lang="en-US"/>
          </a:p>
        </p:txBody>
      </p:sp>
    </p:spTree>
    <p:extLst>
      <p:ext uri="{BB962C8B-B14F-4D97-AF65-F5344CB8AC3E}">
        <p14:creationId xmlns:p14="http://schemas.microsoft.com/office/powerpoint/2010/main" val="421220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xmlns="" id="{B50E7A03-DD03-6021-9E1B-E28F9C7BEBC8}"/>
              </a:ext>
            </a:extLst>
          </p:cNvPr>
          <p:cNvSpPr txBox="1"/>
          <p:nvPr/>
        </p:nvSpPr>
        <p:spPr>
          <a:xfrm>
            <a:off x="6036443" y="766836"/>
            <a:ext cx="4607352" cy="461665"/>
          </a:xfrm>
          <a:prstGeom prst="rect">
            <a:avLst/>
          </a:prstGeom>
          <a:noFill/>
        </p:spPr>
        <p:txBody>
          <a:bodyPr wrap="none" rtlCol="0">
            <a:spAutoFit/>
          </a:bodyPr>
          <a:lstStyle/>
          <a:p>
            <a:pPr algn="r" rtl="1"/>
            <a:r>
              <a:rPr lang="fa-IR" sz="2400" b="1" dirty="0">
                <a:solidFill>
                  <a:srgbClr val="C00000"/>
                </a:solidFill>
                <a:cs typeface="B Nazanin" panose="00000400000000000000" pitchFamily="2" charset="-78"/>
              </a:rPr>
              <a:t>خط اول غربالگری: رویکرد متمرکز بر </a:t>
            </a:r>
            <a:r>
              <a:rPr lang="en-US" sz="2400" b="1" dirty="0">
                <a:solidFill>
                  <a:srgbClr val="C00000"/>
                </a:solidFill>
                <a:cs typeface="B Nazanin" panose="00000400000000000000" pitchFamily="2" charset="-78"/>
              </a:rPr>
              <a:t>TSH</a:t>
            </a:r>
            <a:r>
              <a:rPr lang="fa-IR" sz="2400" b="1" dirty="0">
                <a:solidFill>
                  <a:srgbClr val="C00000"/>
                </a:solidFill>
                <a:cs typeface="B Nazanin" panose="00000400000000000000" pitchFamily="2" charset="-78"/>
              </a:rPr>
              <a:t> </a:t>
            </a:r>
            <a:endParaRPr lang="en-US" sz="2400" b="1" dirty="0">
              <a:solidFill>
                <a:srgbClr val="C00000"/>
              </a:solidFill>
              <a:cs typeface="B Nazanin" panose="00000400000000000000" pitchFamily="2" charset="-78"/>
            </a:endParaRPr>
          </a:p>
        </p:txBody>
      </p:sp>
      <p:sp>
        <p:nvSpPr>
          <p:cNvPr id="9" name="TextBox 8">
            <a:extLst>
              <a:ext uri="{FF2B5EF4-FFF2-40B4-BE49-F238E27FC236}">
                <a16:creationId xmlns:a16="http://schemas.microsoft.com/office/drawing/2014/main" xmlns="" id="{AD82BC21-877D-2195-5105-56874AE07C12}"/>
              </a:ext>
            </a:extLst>
          </p:cNvPr>
          <p:cNvSpPr txBox="1"/>
          <p:nvPr/>
        </p:nvSpPr>
        <p:spPr>
          <a:xfrm>
            <a:off x="1167619" y="1528531"/>
            <a:ext cx="9476176" cy="2092881"/>
          </a:xfrm>
          <a:prstGeom prst="rect">
            <a:avLst/>
          </a:prstGeom>
          <a:noFill/>
        </p:spPr>
        <p:txBody>
          <a:bodyPr wrap="square" rtlCol="0">
            <a:spAutoFit/>
          </a:bodyPr>
          <a:lstStyle/>
          <a:p>
            <a:pPr algn="r" rtl="1"/>
            <a:r>
              <a:rPr lang="fa-IR" sz="2800" b="1" dirty="0">
                <a:cs typeface="B Nazanin" panose="00000400000000000000" pitchFamily="2" charset="-78"/>
              </a:rPr>
              <a:t>نتایج آزمایشات تیروئید بیماری به شرح ذیل می باشد:</a:t>
            </a:r>
          </a:p>
          <a:p>
            <a:endParaRPr lang="en-US" b="1" dirty="0"/>
          </a:p>
          <a:p>
            <a:pPr marL="457200" indent="-457200">
              <a:buFont typeface="Arial" panose="020B0604020202020204" pitchFamily="34" charset="0"/>
              <a:buChar char="•"/>
            </a:pPr>
            <a:r>
              <a:rPr lang="en-US" sz="2800" b="1" dirty="0">
                <a:solidFill>
                  <a:srgbClr val="C00000"/>
                </a:solidFill>
                <a:cs typeface="+mj-cs"/>
              </a:rPr>
              <a:t>TSH: </a:t>
            </a:r>
            <a:r>
              <a:rPr lang="en-US" sz="2800" b="1" dirty="0">
                <a:cs typeface="+mj-cs"/>
              </a:rPr>
              <a:t>8.6</a:t>
            </a:r>
            <a:r>
              <a:rPr lang="fa-IR" sz="2800" b="1" dirty="0">
                <a:cs typeface="+mj-cs"/>
              </a:rPr>
              <a:t>			   </a:t>
            </a:r>
            <a:r>
              <a:rPr lang="en-US" sz="2800" b="1" dirty="0">
                <a:cs typeface="+mj-cs"/>
              </a:rPr>
              <a:t> </a:t>
            </a:r>
            <a:r>
              <a:rPr lang="fa-IR" sz="2800" b="1" dirty="0">
                <a:cs typeface="+mj-cs"/>
              </a:rPr>
              <a:t> </a:t>
            </a:r>
            <a:r>
              <a:rPr lang="en-US" sz="2800" b="1" dirty="0">
                <a:cs typeface="+mj-cs"/>
              </a:rPr>
              <a:t>(0.4–4.0 </a:t>
            </a:r>
            <a:r>
              <a:rPr lang="en-US" sz="2800" b="1" dirty="0" err="1">
                <a:cs typeface="+mj-cs"/>
              </a:rPr>
              <a:t>mIU</a:t>
            </a:r>
            <a:r>
              <a:rPr lang="en-US" sz="2800" b="1" dirty="0">
                <a:cs typeface="+mj-cs"/>
              </a:rPr>
              <a:t>/L)</a:t>
            </a:r>
          </a:p>
          <a:p>
            <a:pPr marL="457200" indent="-457200">
              <a:buFont typeface="Arial" panose="020B0604020202020204" pitchFamily="34" charset="0"/>
              <a:buChar char="•"/>
            </a:pPr>
            <a:r>
              <a:rPr lang="en-US" sz="2800" b="1" dirty="0">
                <a:solidFill>
                  <a:srgbClr val="0000FF"/>
                </a:solidFill>
                <a:cs typeface="+mj-cs"/>
              </a:rPr>
              <a:t>Free T4: </a:t>
            </a:r>
            <a:r>
              <a:rPr lang="en-US" sz="2800" b="1" dirty="0">
                <a:cs typeface="+mj-cs"/>
              </a:rPr>
              <a:t>0.8 </a:t>
            </a:r>
            <a:r>
              <a:rPr lang="fa-IR" sz="2800" b="1" dirty="0">
                <a:cs typeface="+mj-cs"/>
              </a:rPr>
              <a:t>		</a:t>
            </a:r>
            <a:r>
              <a:rPr lang="en-US" sz="2800" b="1" dirty="0">
                <a:cs typeface="+mj-cs"/>
              </a:rPr>
              <a:t>(0.9–1.8 ng/dL)</a:t>
            </a:r>
          </a:p>
          <a:p>
            <a:pPr marL="457200" indent="-457200">
              <a:buFont typeface="Arial" panose="020B0604020202020204" pitchFamily="34" charset="0"/>
              <a:buChar char="•"/>
            </a:pPr>
            <a:r>
              <a:rPr lang="en-US" sz="2800" b="1" dirty="0">
                <a:solidFill>
                  <a:srgbClr val="FF9900"/>
                </a:solidFill>
                <a:cs typeface="+mj-cs"/>
              </a:rPr>
              <a:t>Free T3: </a:t>
            </a:r>
            <a:r>
              <a:rPr lang="en-US" sz="2800" b="1" dirty="0">
                <a:cs typeface="+mj-cs"/>
              </a:rPr>
              <a:t>2.8 </a:t>
            </a:r>
            <a:r>
              <a:rPr lang="fa-IR" sz="2800" b="1" dirty="0">
                <a:cs typeface="+mj-cs"/>
              </a:rPr>
              <a:t>		</a:t>
            </a:r>
            <a:r>
              <a:rPr lang="en-US" sz="2800" b="1" dirty="0">
                <a:cs typeface="+mj-cs"/>
              </a:rPr>
              <a:t>(2.3–4.2 </a:t>
            </a:r>
            <a:r>
              <a:rPr lang="en-US" sz="2800" b="1" dirty="0" err="1">
                <a:cs typeface="+mj-cs"/>
              </a:rPr>
              <a:t>pg</a:t>
            </a:r>
            <a:r>
              <a:rPr lang="en-US" sz="2800" b="1" dirty="0">
                <a:cs typeface="+mj-cs"/>
              </a:rPr>
              <a:t>/mL)</a:t>
            </a:r>
          </a:p>
        </p:txBody>
      </p:sp>
      <p:sp>
        <p:nvSpPr>
          <p:cNvPr id="10" name="TextBox 9">
            <a:extLst>
              <a:ext uri="{FF2B5EF4-FFF2-40B4-BE49-F238E27FC236}">
                <a16:creationId xmlns:a16="http://schemas.microsoft.com/office/drawing/2014/main" xmlns="" id="{BF83BC85-BE15-E3CF-1AED-83FE5A766788}"/>
              </a:ext>
            </a:extLst>
          </p:cNvPr>
          <p:cNvSpPr txBox="1"/>
          <p:nvPr/>
        </p:nvSpPr>
        <p:spPr>
          <a:xfrm>
            <a:off x="1167618" y="4283028"/>
            <a:ext cx="9407247" cy="1977464"/>
          </a:xfrm>
          <a:prstGeom prst="rect">
            <a:avLst/>
          </a:prstGeom>
          <a:noFill/>
        </p:spPr>
        <p:txBody>
          <a:bodyPr wrap="square" rtlCol="0">
            <a:spAutoFit/>
          </a:bodyPr>
          <a:lstStyle/>
          <a:p>
            <a:pPr marL="457200" indent="-457200" algn="r" rtl="1">
              <a:lnSpc>
                <a:spcPct val="150000"/>
              </a:lnSpc>
              <a:buFont typeface="Wingdings" panose="05000000000000000000" pitchFamily="2" charset="2"/>
              <a:buChar char="v"/>
            </a:pPr>
            <a:r>
              <a:rPr lang="fa-IR" sz="2800" b="1" dirty="0"/>
              <a:t>این الگو نشان می دهد غده تیروئید کم کار است و هیپوفیز برای جبران، ترشح </a:t>
            </a:r>
            <a:r>
              <a:rPr lang="en-US" sz="2800" b="1" dirty="0"/>
              <a:t>TSH</a:t>
            </a:r>
            <a:r>
              <a:rPr lang="fa-IR" sz="2800" b="1" dirty="0"/>
              <a:t> را افزایش داده است.</a:t>
            </a:r>
          </a:p>
          <a:p>
            <a:pPr marL="457200" indent="-457200" algn="r" rtl="1">
              <a:lnSpc>
                <a:spcPct val="150000"/>
              </a:lnSpc>
              <a:buFont typeface="Wingdings" panose="05000000000000000000" pitchFamily="2" charset="2"/>
              <a:buChar char="v"/>
            </a:pPr>
            <a:r>
              <a:rPr lang="fa-IR" sz="2800" b="1" dirty="0">
                <a:solidFill>
                  <a:srgbClr val="FF0000"/>
                </a:solidFill>
                <a:cs typeface="B Nazanin" panose="00000400000000000000" pitchFamily="2" charset="-78"/>
              </a:rPr>
              <a:t>تشخیص: </a:t>
            </a:r>
            <a:r>
              <a:rPr lang="fa-IR" sz="2800" b="1" dirty="0">
                <a:solidFill>
                  <a:srgbClr val="0070C0"/>
                </a:solidFill>
                <a:cs typeface="B Nazanin" panose="00000400000000000000" pitchFamily="2" charset="-78"/>
              </a:rPr>
              <a:t>کم کاری اولیه تیروئید</a:t>
            </a:r>
            <a:endParaRPr lang="en-US" sz="2800" b="1" dirty="0">
              <a:solidFill>
                <a:srgbClr val="0070C0"/>
              </a:solidFill>
              <a:cs typeface="B Nazanin" panose="00000400000000000000" pitchFamily="2" charset="-78"/>
            </a:endParaRPr>
          </a:p>
        </p:txBody>
      </p:sp>
      <p:sp>
        <p:nvSpPr>
          <p:cNvPr id="2" name="Slide Number Placeholder 1">
            <a:extLst>
              <a:ext uri="{FF2B5EF4-FFF2-40B4-BE49-F238E27FC236}">
                <a16:creationId xmlns:a16="http://schemas.microsoft.com/office/drawing/2014/main" xmlns="" id="{76EF8667-0A8D-9C04-3676-9D60EE97E9CA}"/>
              </a:ext>
            </a:extLst>
          </p:cNvPr>
          <p:cNvSpPr>
            <a:spLocks noGrp="1"/>
          </p:cNvSpPr>
          <p:nvPr>
            <p:ph type="sldNum" sz="quarter" idx="12"/>
          </p:nvPr>
        </p:nvSpPr>
        <p:spPr/>
        <p:txBody>
          <a:bodyPr/>
          <a:lstStyle/>
          <a:p>
            <a:fld id="{0B7B71F7-07CB-42F9-99A6-3965FC6C098C}" type="slidenum">
              <a:rPr lang="en-US" smtClean="0"/>
              <a:t>30</a:t>
            </a:fld>
            <a:endParaRPr lang="en-US"/>
          </a:p>
        </p:txBody>
      </p:sp>
    </p:spTree>
    <p:extLst>
      <p:ext uri="{BB962C8B-B14F-4D97-AF65-F5344CB8AC3E}">
        <p14:creationId xmlns:p14="http://schemas.microsoft.com/office/powerpoint/2010/main" val="553948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6F95066-C759-102F-8416-F6FBCB253C34}"/>
              </a:ext>
            </a:extLst>
          </p:cNvPr>
          <p:cNvSpPr txBox="1"/>
          <p:nvPr/>
        </p:nvSpPr>
        <p:spPr>
          <a:xfrm>
            <a:off x="1308294" y="365760"/>
            <a:ext cx="9988063" cy="3103735"/>
          </a:xfrm>
          <a:prstGeom prst="rect">
            <a:avLst/>
          </a:prstGeom>
          <a:noFill/>
        </p:spPr>
        <p:txBody>
          <a:bodyPr wrap="square" rtlCol="0">
            <a:spAutoFit/>
          </a:bodyPr>
          <a:lstStyle/>
          <a:p>
            <a:pPr algn="r" rtl="1"/>
            <a:r>
              <a:rPr lang="fa-IR" sz="2800" b="1" dirty="0">
                <a:cs typeface="B Nazanin" panose="00000400000000000000" pitchFamily="2" charset="-78"/>
              </a:rPr>
              <a:t>نتایج آزمایشات تیروئید بیماری به شرح ذیل می باشد:</a:t>
            </a:r>
            <a:endParaRPr lang="en-US" sz="2800" b="1" dirty="0">
              <a:cs typeface="B Nazanin" panose="00000400000000000000" pitchFamily="2" charset="-78"/>
            </a:endParaRPr>
          </a:p>
          <a:p>
            <a:pPr algn="r" rtl="1"/>
            <a:endParaRPr lang="fa-IR" sz="2800" b="1" dirty="0">
              <a:cs typeface="B Nazanin" panose="00000400000000000000" pitchFamily="2" charset="-78"/>
            </a:endParaRPr>
          </a:p>
          <a:p>
            <a:pPr marL="457200" indent="-457200">
              <a:lnSpc>
                <a:spcPct val="150000"/>
              </a:lnSpc>
              <a:buFont typeface="Arial" panose="020B0604020202020204" pitchFamily="34" charset="0"/>
              <a:buChar char="•"/>
            </a:pPr>
            <a:r>
              <a:rPr lang="en-US" sz="2400" b="1" dirty="0">
                <a:solidFill>
                  <a:srgbClr val="C00000"/>
                </a:solidFill>
                <a:latin typeface="Times New Roman" panose="02020603050405020304" pitchFamily="18" charset="0"/>
                <a:cs typeface="Times New Roman" panose="02020603050405020304" pitchFamily="18" charset="0"/>
              </a:rPr>
              <a:t>TSH : </a:t>
            </a:r>
            <a:r>
              <a:rPr lang="en-US" sz="2400" b="1" dirty="0">
                <a:latin typeface="Times New Roman" panose="02020603050405020304" pitchFamily="18" charset="0"/>
                <a:cs typeface="Times New Roman" panose="02020603050405020304" pitchFamily="18" charset="0"/>
              </a:rPr>
              <a:t>7.8			 (0.4–4.0 </a:t>
            </a:r>
            <a:r>
              <a:rPr lang="en-US" sz="2400" b="1" dirty="0" err="1">
                <a:latin typeface="Times New Roman" panose="02020603050405020304" pitchFamily="18" charset="0"/>
                <a:cs typeface="Times New Roman" panose="02020603050405020304" pitchFamily="18" charset="0"/>
              </a:rPr>
              <a:t>mIU</a:t>
            </a:r>
            <a:r>
              <a:rPr lang="en-US" sz="2400" b="1" dirty="0">
                <a:latin typeface="Times New Roman" panose="02020603050405020304" pitchFamily="18" charset="0"/>
                <a:cs typeface="Times New Roman" panose="02020603050405020304" pitchFamily="18" charset="0"/>
              </a:rPr>
              <a:t>/L)</a:t>
            </a:r>
          </a:p>
          <a:p>
            <a:pPr marL="457200" indent="-457200">
              <a:lnSpc>
                <a:spcPct val="150000"/>
              </a:lnSpc>
              <a:buFont typeface="Arial" panose="020B0604020202020204" pitchFamily="34" charset="0"/>
              <a:buChar char="•"/>
            </a:pPr>
            <a:r>
              <a:rPr lang="en-US" sz="2400" b="1" dirty="0">
                <a:solidFill>
                  <a:srgbClr val="0000FF"/>
                </a:solidFill>
                <a:latin typeface="Times New Roman" panose="02020603050405020304" pitchFamily="18" charset="0"/>
                <a:cs typeface="Times New Roman" panose="02020603050405020304" pitchFamily="18" charset="0"/>
              </a:rPr>
              <a:t>Free T4 : </a:t>
            </a:r>
            <a:r>
              <a:rPr lang="en-US" sz="2400" b="1" dirty="0">
                <a:latin typeface="Times New Roman" panose="02020603050405020304" pitchFamily="18" charset="0"/>
                <a:cs typeface="Times New Roman" panose="02020603050405020304" pitchFamily="18" charset="0"/>
              </a:rPr>
              <a:t>1.2 		 (0.8–1.8 ng/dL)</a:t>
            </a:r>
          </a:p>
          <a:p>
            <a:pPr marL="457200" indent="-457200">
              <a:lnSpc>
                <a:spcPct val="150000"/>
              </a:lnSpc>
              <a:buFont typeface="Arial" panose="020B0604020202020204" pitchFamily="34" charset="0"/>
              <a:buChar char="•"/>
            </a:pPr>
            <a:r>
              <a:rPr lang="en-US" sz="2400" b="1" dirty="0">
                <a:solidFill>
                  <a:srgbClr val="FF9900"/>
                </a:solidFill>
                <a:latin typeface="Times New Roman" panose="02020603050405020304" pitchFamily="18" charset="0"/>
                <a:cs typeface="Times New Roman" panose="02020603050405020304" pitchFamily="18" charset="0"/>
              </a:rPr>
              <a:t>Free T3: </a:t>
            </a:r>
            <a:r>
              <a:rPr lang="en-US" sz="2000" b="1" dirty="0">
                <a:latin typeface="Times New Roman" panose="02020603050405020304" pitchFamily="18" charset="0"/>
                <a:cs typeface="Times New Roman" panose="02020603050405020304" pitchFamily="18" charset="0"/>
              </a:rPr>
              <a:t>Within normal limits</a:t>
            </a:r>
          </a:p>
          <a:p>
            <a:pPr marL="457200" indent="-457200">
              <a:lnSpc>
                <a:spcPct val="150000"/>
              </a:lnSpc>
              <a:buFont typeface="Arial" panose="020B0604020202020204" pitchFamily="34" charset="0"/>
              <a:buChar char="•"/>
            </a:pPr>
            <a:r>
              <a:rPr lang="en-US" sz="2400" b="1" dirty="0">
                <a:solidFill>
                  <a:srgbClr val="00B050"/>
                </a:solidFill>
                <a:latin typeface="Times New Roman" panose="02020603050405020304" pitchFamily="18" charset="0"/>
                <a:cs typeface="Times New Roman" panose="02020603050405020304" pitchFamily="18" charset="0"/>
              </a:rPr>
              <a:t>Anti-TPO : </a:t>
            </a:r>
            <a:r>
              <a:rPr lang="en-US" sz="2400" b="1" dirty="0">
                <a:latin typeface="Times New Roman" panose="02020603050405020304" pitchFamily="18" charset="0"/>
                <a:cs typeface="Times New Roman" panose="02020603050405020304" pitchFamily="18" charset="0"/>
              </a:rPr>
              <a:t>Positive (elevated at 320 IU/mL; normal &lt;35 IU/mL)</a:t>
            </a:r>
          </a:p>
        </p:txBody>
      </p:sp>
      <p:sp>
        <p:nvSpPr>
          <p:cNvPr id="3" name="TextBox 2">
            <a:extLst>
              <a:ext uri="{FF2B5EF4-FFF2-40B4-BE49-F238E27FC236}">
                <a16:creationId xmlns:a16="http://schemas.microsoft.com/office/drawing/2014/main" xmlns="" id="{61713154-566E-3AC0-0F7C-B92F7EA9071C}"/>
              </a:ext>
            </a:extLst>
          </p:cNvPr>
          <p:cNvSpPr txBox="1"/>
          <p:nvPr/>
        </p:nvSpPr>
        <p:spPr>
          <a:xfrm>
            <a:off x="914400" y="3981156"/>
            <a:ext cx="10128739" cy="1708160"/>
          </a:xfrm>
          <a:prstGeom prst="rect">
            <a:avLst/>
          </a:prstGeom>
          <a:noFill/>
        </p:spPr>
        <p:txBody>
          <a:bodyPr wrap="square" rtlCol="0">
            <a:spAutoFit/>
          </a:bodyPr>
          <a:lstStyle/>
          <a:p>
            <a:pPr marL="342900" indent="-342900" algn="just" rtl="1">
              <a:lnSpc>
                <a:spcPct val="150000"/>
              </a:lnSpc>
              <a:buFont typeface="Wingdings" panose="05000000000000000000" pitchFamily="2" charset="2"/>
              <a:buChar char="v"/>
            </a:pPr>
            <a:r>
              <a:rPr lang="fa-IR" sz="2400" b="1" dirty="0">
                <a:cs typeface="B Nazanin" panose="00000400000000000000" pitchFamily="2" charset="-78"/>
              </a:rPr>
              <a:t>این بیمار </a:t>
            </a:r>
            <a:r>
              <a:rPr lang="en-US" sz="2400" b="1" dirty="0">
                <a:cs typeface="B Nazanin" panose="00000400000000000000" pitchFamily="2" charset="-78"/>
              </a:rPr>
              <a:t>TSH </a:t>
            </a:r>
            <a:r>
              <a:rPr lang="fa-IR" sz="2400" b="1" dirty="0">
                <a:cs typeface="B Nazanin" panose="00000400000000000000" pitchFamily="2" charset="-78"/>
              </a:rPr>
              <a:t> بالا با سطوح طبیعی </a:t>
            </a:r>
            <a:r>
              <a:rPr lang="en-US" sz="2400" b="1" dirty="0">
                <a:cs typeface="B Nazanin" panose="00000400000000000000" pitchFamily="2" charset="-78"/>
              </a:rPr>
              <a:t>T4 </a:t>
            </a:r>
            <a:r>
              <a:rPr lang="fa-IR" sz="2400" b="1" dirty="0">
                <a:cs typeface="B Nazanin" panose="00000400000000000000" pitchFamily="2" charset="-78"/>
              </a:rPr>
              <a:t>و </a:t>
            </a:r>
            <a:r>
              <a:rPr lang="en-US" sz="2400" b="1" dirty="0">
                <a:cs typeface="B Nazanin" panose="00000400000000000000" pitchFamily="2" charset="-78"/>
              </a:rPr>
              <a:t> T3</a:t>
            </a:r>
            <a:r>
              <a:rPr lang="fa-IR" sz="2400" b="1" dirty="0">
                <a:cs typeface="B Nazanin" panose="00000400000000000000" pitchFamily="2" charset="-78"/>
              </a:rPr>
              <a:t>آزاد دارد که </a:t>
            </a:r>
            <a:r>
              <a:rPr lang="fa-IR" sz="2400" b="1" dirty="0">
                <a:solidFill>
                  <a:srgbClr val="0000FF"/>
                </a:solidFill>
                <a:cs typeface="B Nazanin" panose="00000400000000000000" pitchFamily="2" charset="-78"/>
              </a:rPr>
              <a:t>کم کاری تیروئید اولیه تحت بالینی </a:t>
            </a:r>
            <a:r>
              <a:rPr lang="en-US" sz="2400" b="1" dirty="0">
                <a:solidFill>
                  <a:srgbClr val="0000FF"/>
                </a:solidFill>
                <a:cs typeface="+mj-cs"/>
              </a:rPr>
              <a:t>(Subclinical)</a:t>
            </a:r>
            <a:r>
              <a:rPr lang="fa-IR" sz="2400" b="1" dirty="0">
                <a:solidFill>
                  <a:srgbClr val="0000FF"/>
                </a:solidFill>
                <a:cs typeface="+mj-cs"/>
              </a:rPr>
              <a:t> </a:t>
            </a:r>
            <a:r>
              <a:rPr lang="fa-IR" sz="2400" b="1" dirty="0">
                <a:cs typeface="B Nazanin" panose="00000400000000000000" pitchFamily="2" charset="-78"/>
              </a:rPr>
              <a:t>را تائید می‌کند. علت اصلی احتمالاً </a:t>
            </a:r>
            <a:r>
              <a:rPr lang="fa-IR" sz="2400" b="1" u="sng" dirty="0">
                <a:cs typeface="B Nazanin" panose="00000400000000000000" pitchFamily="2" charset="-78"/>
              </a:rPr>
              <a:t>تیروئیدیت خودایمنی (هاشیموتو) </a:t>
            </a:r>
            <a:r>
              <a:rPr lang="fa-IR" sz="2400" b="1" dirty="0">
                <a:cs typeface="B Nazanin" panose="00000400000000000000" pitchFamily="2" charset="-78"/>
              </a:rPr>
              <a:t>است که با وجود آنتی‌بادی‌های ضد </a:t>
            </a:r>
            <a:r>
              <a:rPr lang="en-US" sz="2400" b="1" dirty="0">
                <a:cs typeface="B Nazanin" panose="00000400000000000000" pitchFamily="2" charset="-78"/>
              </a:rPr>
              <a:t> TPO </a:t>
            </a:r>
            <a:r>
              <a:rPr lang="fa-IR" sz="2400" b="1" dirty="0">
                <a:cs typeface="B Nazanin" panose="00000400000000000000" pitchFamily="2" charset="-78"/>
              </a:rPr>
              <a:t>و سابقه خانوادگی بیماری تیروئید تأیید می‌شود. </a:t>
            </a:r>
            <a:endParaRPr lang="en-US" sz="2400" b="1" dirty="0">
              <a:cs typeface="B Nazanin" panose="00000400000000000000" pitchFamily="2" charset="-78"/>
            </a:endParaRPr>
          </a:p>
        </p:txBody>
      </p:sp>
      <p:sp>
        <p:nvSpPr>
          <p:cNvPr id="4" name="Slide Number Placeholder 3">
            <a:extLst>
              <a:ext uri="{FF2B5EF4-FFF2-40B4-BE49-F238E27FC236}">
                <a16:creationId xmlns:a16="http://schemas.microsoft.com/office/drawing/2014/main" xmlns="" id="{FB8BD6E4-E946-536A-DF61-2765E2E25773}"/>
              </a:ext>
            </a:extLst>
          </p:cNvPr>
          <p:cNvSpPr>
            <a:spLocks noGrp="1"/>
          </p:cNvSpPr>
          <p:nvPr>
            <p:ph type="sldNum" sz="quarter" idx="12"/>
          </p:nvPr>
        </p:nvSpPr>
        <p:spPr/>
        <p:txBody>
          <a:bodyPr/>
          <a:lstStyle/>
          <a:p>
            <a:fld id="{0B7B71F7-07CB-42F9-99A6-3965FC6C098C}" type="slidenum">
              <a:rPr lang="en-US" smtClean="0"/>
              <a:t>31</a:t>
            </a:fld>
            <a:endParaRPr lang="en-US"/>
          </a:p>
        </p:txBody>
      </p:sp>
    </p:spTree>
    <p:extLst>
      <p:ext uri="{BB962C8B-B14F-4D97-AF65-F5344CB8AC3E}">
        <p14:creationId xmlns:p14="http://schemas.microsoft.com/office/powerpoint/2010/main" val="132172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19B67524-09F5-B955-41A8-9349E0B6724C}"/>
              </a:ext>
            </a:extLst>
          </p:cNvPr>
          <p:cNvSpPr txBox="1"/>
          <p:nvPr/>
        </p:nvSpPr>
        <p:spPr>
          <a:xfrm>
            <a:off x="1308295" y="1209823"/>
            <a:ext cx="9129934" cy="2692532"/>
          </a:xfrm>
          <a:prstGeom prst="rect">
            <a:avLst/>
          </a:prstGeom>
          <a:noFill/>
        </p:spPr>
        <p:txBody>
          <a:bodyPr wrap="square" rtlCol="0">
            <a:spAutoFit/>
          </a:bodyPr>
          <a:lstStyle/>
          <a:p>
            <a:pPr algn="r" rtl="1"/>
            <a:r>
              <a:rPr lang="fa-IR" sz="2800" b="1" dirty="0">
                <a:cs typeface="B Nazanin" panose="00000400000000000000" pitchFamily="2" charset="-78"/>
              </a:rPr>
              <a:t>نتایج آزمایشات تیروئید بیماری به شرح ذیل می باشد:</a:t>
            </a:r>
          </a:p>
          <a:p>
            <a:pPr algn="r" rtl="1"/>
            <a:endParaRPr lang="fa-IR" sz="2000" b="1" dirty="0">
              <a:cs typeface="B Nazanin" panose="00000400000000000000" pitchFamily="2" charset="-78"/>
            </a:endParaRPr>
          </a:p>
          <a:p>
            <a:pPr marL="457200" indent="-457200">
              <a:lnSpc>
                <a:spcPct val="150000"/>
              </a:lnSpc>
              <a:buFont typeface="Arial" panose="020B0604020202020204" pitchFamily="34" charset="0"/>
              <a:buChar char="•"/>
            </a:pPr>
            <a:r>
              <a:rPr lang="en-US" sz="2800" b="1" dirty="0">
                <a:solidFill>
                  <a:srgbClr val="C00000"/>
                </a:solidFill>
                <a:latin typeface="Times New Roman" panose="02020603050405020304" pitchFamily="18" charset="0"/>
                <a:cs typeface="Times New Roman" panose="02020603050405020304" pitchFamily="18" charset="0"/>
              </a:rPr>
              <a:t>TSH: </a:t>
            </a:r>
            <a:r>
              <a:rPr lang="en-US" sz="2800" b="1" dirty="0">
                <a:latin typeface="Times New Roman" panose="02020603050405020304" pitchFamily="18" charset="0"/>
                <a:cs typeface="Times New Roman" panose="02020603050405020304" pitchFamily="18" charset="0"/>
              </a:rPr>
              <a:t>0.8 </a:t>
            </a:r>
            <a:r>
              <a:rPr lang="en-US" sz="2800" b="1" dirty="0" err="1">
                <a:latin typeface="Times New Roman" panose="02020603050405020304" pitchFamily="18" charset="0"/>
                <a:cs typeface="Times New Roman" panose="02020603050405020304" pitchFamily="18" charset="0"/>
              </a:rPr>
              <a:t>mIU</a:t>
            </a:r>
            <a:r>
              <a:rPr lang="en-US" sz="2800" b="1" dirty="0">
                <a:latin typeface="Times New Roman" panose="02020603050405020304" pitchFamily="18" charset="0"/>
                <a:cs typeface="Times New Roman" panose="02020603050405020304" pitchFamily="18" charset="0"/>
              </a:rPr>
              <a:t>/L </a:t>
            </a:r>
            <a:r>
              <a:rPr lang="fa-IR"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(0.4–4.0)</a:t>
            </a:r>
          </a:p>
          <a:p>
            <a:pPr marL="457200" indent="-457200">
              <a:lnSpc>
                <a:spcPct val="150000"/>
              </a:lnSpc>
              <a:buFont typeface="Arial" panose="020B0604020202020204" pitchFamily="34" charset="0"/>
              <a:buChar char="•"/>
            </a:pPr>
            <a:r>
              <a:rPr lang="en-US" sz="2800" b="1" dirty="0">
                <a:solidFill>
                  <a:srgbClr val="0000FF"/>
                </a:solidFill>
                <a:latin typeface="Times New Roman" panose="02020603050405020304" pitchFamily="18" charset="0"/>
                <a:cs typeface="Times New Roman" panose="02020603050405020304" pitchFamily="18" charset="0"/>
              </a:rPr>
              <a:t>Free T4: </a:t>
            </a:r>
            <a:r>
              <a:rPr lang="en-US" sz="2800" b="1" dirty="0">
                <a:latin typeface="Times New Roman" panose="02020603050405020304" pitchFamily="18" charset="0"/>
                <a:cs typeface="Times New Roman" panose="02020603050405020304" pitchFamily="18" charset="0"/>
              </a:rPr>
              <a:t>0.6 ng/dL </a:t>
            </a:r>
            <a:r>
              <a:rPr lang="fa-IR"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(0.8–1.8)</a:t>
            </a:r>
          </a:p>
          <a:p>
            <a:pPr marL="457200" indent="-457200">
              <a:lnSpc>
                <a:spcPct val="150000"/>
              </a:lnSpc>
              <a:buFont typeface="Arial" panose="020B0604020202020204" pitchFamily="34" charset="0"/>
              <a:buChar char="•"/>
            </a:pPr>
            <a:r>
              <a:rPr lang="en-US" sz="2800" b="1" dirty="0">
                <a:solidFill>
                  <a:srgbClr val="FF9900"/>
                </a:solidFill>
                <a:latin typeface="Times New Roman" panose="02020603050405020304" pitchFamily="18" charset="0"/>
                <a:cs typeface="Times New Roman" panose="02020603050405020304" pitchFamily="18" charset="0"/>
              </a:rPr>
              <a:t>Free T3: </a:t>
            </a:r>
            <a:r>
              <a:rPr lang="en-US" sz="2800" b="1" dirty="0">
                <a:latin typeface="Times New Roman" panose="02020603050405020304" pitchFamily="18" charset="0"/>
                <a:cs typeface="Times New Roman" panose="02020603050405020304" pitchFamily="18" charset="0"/>
              </a:rPr>
              <a:t>2.0 </a:t>
            </a:r>
            <a:r>
              <a:rPr lang="en-US" sz="2800" b="1" dirty="0" err="1">
                <a:latin typeface="Times New Roman" panose="02020603050405020304" pitchFamily="18" charset="0"/>
                <a:cs typeface="Times New Roman" panose="02020603050405020304" pitchFamily="18" charset="0"/>
              </a:rPr>
              <a:t>pg</a:t>
            </a:r>
            <a:r>
              <a:rPr lang="en-US" sz="2800" b="1" dirty="0">
                <a:latin typeface="Times New Roman" panose="02020603050405020304" pitchFamily="18" charset="0"/>
                <a:cs typeface="Times New Roman" panose="02020603050405020304" pitchFamily="18" charset="0"/>
              </a:rPr>
              <a:t>/mL </a:t>
            </a:r>
            <a:r>
              <a:rPr lang="fa-IR"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(2.3–4.2)</a:t>
            </a:r>
          </a:p>
        </p:txBody>
      </p:sp>
      <p:sp>
        <p:nvSpPr>
          <p:cNvPr id="3" name="TextBox 2">
            <a:extLst>
              <a:ext uri="{FF2B5EF4-FFF2-40B4-BE49-F238E27FC236}">
                <a16:creationId xmlns:a16="http://schemas.microsoft.com/office/drawing/2014/main" xmlns="" id="{CBF8077D-FFF9-1263-F150-9BEC52341EC2}"/>
              </a:ext>
            </a:extLst>
          </p:cNvPr>
          <p:cNvSpPr txBox="1"/>
          <p:nvPr/>
        </p:nvSpPr>
        <p:spPr>
          <a:xfrm>
            <a:off x="1167618" y="4283028"/>
            <a:ext cx="9407247" cy="1977464"/>
          </a:xfrm>
          <a:prstGeom prst="rect">
            <a:avLst/>
          </a:prstGeom>
          <a:noFill/>
        </p:spPr>
        <p:txBody>
          <a:bodyPr wrap="square" rtlCol="0">
            <a:spAutoFit/>
          </a:bodyPr>
          <a:lstStyle/>
          <a:p>
            <a:pPr marL="457200" indent="-457200" algn="r" rtl="1">
              <a:lnSpc>
                <a:spcPct val="150000"/>
              </a:lnSpc>
              <a:buFont typeface="Wingdings" panose="05000000000000000000" pitchFamily="2" charset="2"/>
              <a:buChar char="v"/>
            </a:pPr>
            <a:r>
              <a:rPr lang="fa-IR" sz="2800" b="1" dirty="0">
                <a:cs typeface="B Nazanin" panose="00000400000000000000" pitchFamily="2" charset="-78"/>
              </a:rPr>
              <a:t>این الگو نشان می دهد هیپوفیز کم کارشده است و در نتیجه غده تیروئید توسط </a:t>
            </a:r>
            <a:r>
              <a:rPr lang="en-US" sz="2800" b="1" dirty="0">
                <a:cs typeface="B Nazanin" panose="00000400000000000000" pitchFamily="2" charset="-78"/>
              </a:rPr>
              <a:t>TSH</a:t>
            </a:r>
            <a:r>
              <a:rPr lang="fa-IR" sz="2800" b="1" dirty="0">
                <a:cs typeface="B Nazanin" panose="00000400000000000000" pitchFamily="2" charset="-78"/>
              </a:rPr>
              <a:t> برای تولید </a:t>
            </a:r>
            <a:r>
              <a:rPr lang="en-US" sz="2800" b="1" dirty="0">
                <a:cs typeface="B Nazanin" panose="00000400000000000000" pitchFamily="2" charset="-78"/>
              </a:rPr>
              <a:t>T3</a:t>
            </a:r>
            <a:r>
              <a:rPr lang="fa-IR" sz="2800" b="1" dirty="0">
                <a:cs typeface="B Nazanin" panose="00000400000000000000" pitchFamily="2" charset="-78"/>
              </a:rPr>
              <a:t> و </a:t>
            </a:r>
            <a:r>
              <a:rPr lang="en-US" sz="2800" b="1" dirty="0">
                <a:cs typeface="B Nazanin" panose="00000400000000000000" pitchFamily="2" charset="-78"/>
              </a:rPr>
              <a:t>T4</a:t>
            </a:r>
            <a:r>
              <a:rPr lang="fa-IR" sz="2800" b="1" dirty="0">
                <a:cs typeface="B Nazanin" panose="00000400000000000000" pitchFamily="2" charset="-78"/>
              </a:rPr>
              <a:t> تحریک نمی شود.</a:t>
            </a:r>
          </a:p>
          <a:p>
            <a:pPr marL="457200" indent="-457200" algn="r" rtl="1">
              <a:lnSpc>
                <a:spcPct val="150000"/>
              </a:lnSpc>
              <a:buFont typeface="Wingdings" panose="05000000000000000000" pitchFamily="2" charset="2"/>
              <a:buChar char="v"/>
            </a:pPr>
            <a:r>
              <a:rPr lang="fa-IR" sz="2800" b="1" dirty="0">
                <a:solidFill>
                  <a:srgbClr val="FF0000"/>
                </a:solidFill>
                <a:cs typeface="B Nazanin" panose="00000400000000000000" pitchFamily="2" charset="-78"/>
              </a:rPr>
              <a:t>تشخیص: </a:t>
            </a:r>
            <a:r>
              <a:rPr lang="fa-IR" sz="2800" b="1" dirty="0">
                <a:solidFill>
                  <a:srgbClr val="00B0F0"/>
                </a:solidFill>
                <a:cs typeface="B Nazanin" panose="00000400000000000000" pitchFamily="2" charset="-78"/>
              </a:rPr>
              <a:t>کم کاری ثانویه تیروئید</a:t>
            </a:r>
            <a:endParaRPr lang="en-US" sz="2800" b="1" dirty="0">
              <a:solidFill>
                <a:srgbClr val="00B0F0"/>
              </a:solidFill>
              <a:cs typeface="B Nazanin" panose="00000400000000000000" pitchFamily="2" charset="-78"/>
            </a:endParaRPr>
          </a:p>
        </p:txBody>
      </p:sp>
      <p:sp>
        <p:nvSpPr>
          <p:cNvPr id="4" name="Slide Number Placeholder 3">
            <a:extLst>
              <a:ext uri="{FF2B5EF4-FFF2-40B4-BE49-F238E27FC236}">
                <a16:creationId xmlns:a16="http://schemas.microsoft.com/office/drawing/2014/main" xmlns="" id="{CEECE805-2B15-F342-7A82-5A78FDC0115B}"/>
              </a:ext>
            </a:extLst>
          </p:cNvPr>
          <p:cNvSpPr>
            <a:spLocks noGrp="1"/>
          </p:cNvSpPr>
          <p:nvPr>
            <p:ph type="sldNum" sz="quarter" idx="12"/>
          </p:nvPr>
        </p:nvSpPr>
        <p:spPr/>
        <p:txBody>
          <a:bodyPr/>
          <a:lstStyle/>
          <a:p>
            <a:fld id="{0B7B71F7-07CB-42F9-99A6-3965FC6C098C}" type="slidenum">
              <a:rPr lang="en-US" smtClean="0"/>
              <a:t>32</a:t>
            </a:fld>
            <a:endParaRPr lang="en-US"/>
          </a:p>
        </p:txBody>
      </p:sp>
    </p:spTree>
    <p:extLst>
      <p:ext uri="{BB962C8B-B14F-4D97-AF65-F5344CB8AC3E}">
        <p14:creationId xmlns:p14="http://schemas.microsoft.com/office/powerpoint/2010/main" val="3000369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9656D23-4FFA-7D66-96A5-D254DF5D5171}"/>
              </a:ext>
            </a:extLst>
          </p:cNvPr>
          <p:cNvSpPr txBox="1"/>
          <p:nvPr/>
        </p:nvSpPr>
        <p:spPr>
          <a:xfrm>
            <a:off x="351692" y="112543"/>
            <a:ext cx="10367889" cy="6647974"/>
          </a:xfrm>
          <a:prstGeom prst="rect">
            <a:avLst/>
          </a:prstGeom>
          <a:noFill/>
        </p:spPr>
        <p:txBody>
          <a:bodyPr wrap="square" rtlCol="0">
            <a:spAutoFit/>
          </a:bodyPr>
          <a:lstStyle/>
          <a:p>
            <a:pPr algn="r" rtl="1"/>
            <a:r>
              <a:rPr lang="fa-IR" sz="2400" b="1" dirty="0">
                <a:cs typeface="B Nazanin" panose="00000400000000000000" pitchFamily="2" charset="-78"/>
              </a:rPr>
              <a:t>نتایج آزمایشات تیروئید بیماری مبتلا به </a:t>
            </a:r>
            <a:r>
              <a:rPr lang="fa-IR" sz="2400" b="1" dirty="0">
                <a:solidFill>
                  <a:srgbClr val="0000FF"/>
                </a:solidFill>
                <a:cs typeface="B Nazanin" panose="00000400000000000000" pitchFamily="2" charset="-78"/>
              </a:rPr>
              <a:t>سندروم نفروتیک </a:t>
            </a:r>
            <a:r>
              <a:rPr lang="fa-IR" sz="2400" b="1" dirty="0">
                <a:cs typeface="B Nazanin" panose="00000400000000000000" pitchFamily="2" charset="-78"/>
              </a:rPr>
              <a:t>به شرح ذیل می باشد</a:t>
            </a:r>
            <a:r>
              <a:rPr lang="en-US" sz="2400" b="1" dirty="0">
                <a:cs typeface="B Nazanin" panose="00000400000000000000" pitchFamily="2" charset="-78"/>
              </a:rPr>
              <a:t>:</a:t>
            </a:r>
          </a:p>
          <a:p>
            <a:pPr algn="r" rtl="1"/>
            <a:endParaRPr lang="fa-IR" sz="2400" b="1" dirty="0">
              <a:cs typeface="B Nazanin" panose="00000400000000000000" pitchFamily="2" charset="-78"/>
            </a:endParaRPr>
          </a:p>
          <a:p>
            <a:pPr marL="342900" indent="-342900">
              <a:lnSpc>
                <a:spcPct val="150000"/>
              </a:lnSpc>
              <a:buFont typeface="Arial" panose="020B0604020202020204" pitchFamily="34" charset="0"/>
              <a:buChar char="•"/>
            </a:pPr>
            <a:r>
              <a:rPr lang="en-US" sz="2400" b="1" dirty="0">
                <a:solidFill>
                  <a:srgbClr val="C00000"/>
                </a:solidFill>
                <a:latin typeface="Times New Roman" panose="02020603050405020304" pitchFamily="18" charset="0"/>
                <a:cs typeface="Times New Roman" panose="02020603050405020304" pitchFamily="18" charset="0"/>
              </a:rPr>
              <a:t>Total T4: </a:t>
            </a:r>
            <a:r>
              <a:rPr lang="en-US" sz="2400" b="1" dirty="0">
                <a:latin typeface="Times New Roman" panose="02020603050405020304" pitchFamily="18" charset="0"/>
                <a:cs typeface="Times New Roman" panose="02020603050405020304" pitchFamily="18" charset="0"/>
              </a:rPr>
              <a:t>3.8 µg/dL 			(4.5–12.5)</a:t>
            </a:r>
          </a:p>
          <a:p>
            <a:pPr marL="342900" indent="-342900">
              <a:lnSpc>
                <a:spcPct val="150000"/>
              </a:lnSpc>
              <a:buFont typeface="Arial" panose="020B0604020202020204" pitchFamily="34" charset="0"/>
              <a:buChar char="•"/>
            </a:pPr>
            <a:r>
              <a:rPr lang="en-US" sz="2400" b="1" dirty="0">
                <a:solidFill>
                  <a:srgbClr val="0000FF"/>
                </a:solidFill>
                <a:latin typeface="Times New Roman" panose="02020603050405020304" pitchFamily="18" charset="0"/>
                <a:cs typeface="Times New Roman" panose="02020603050405020304" pitchFamily="18" charset="0"/>
              </a:rPr>
              <a:t>TSH: </a:t>
            </a:r>
            <a:r>
              <a:rPr lang="en-US" sz="2400" b="1" dirty="0">
                <a:latin typeface="Times New Roman" panose="02020603050405020304" pitchFamily="18" charset="0"/>
                <a:cs typeface="Times New Roman" panose="02020603050405020304" pitchFamily="18" charset="0"/>
              </a:rPr>
              <a:t>2.1 </a:t>
            </a:r>
            <a:r>
              <a:rPr lang="en-US" sz="2400" b="1" dirty="0" err="1">
                <a:latin typeface="Times New Roman" panose="02020603050405020304" pitchFamily="18" charset="0"/>
                <a:cs typeface="Times New Roman" panose="02020603050405020304" pitchFamily="18" charset="0"/>
              </a:rPr>
              <a:t>mIU</a:t>
            </a:r>
            <a:r>
              <a:rPr lang="en-US" sz="2400" b="1" dirty="0">
                <a:latin typeface="Times New Roman" panose="02020603050405020304" pitchFamily="18" charset="0"/>
                <a:cs typeface="Times New Roman" panose="02020603050405020304" pitchFamily="18" charset="0"/>
              </a:rPr>
              <a:t>/L 				(0.4–4.0)</a:t>
            </a:r>
          </a:p>
          <a:p>
            <a:pPr>
              <a:lnSpc>
                <a:spcPct val="150000"/>
              </a:lnSpc>
            </a:pPr>
            <a:endParaRPr lang="en-US" sz="2400" dirty="0">
              <a:latin typeface="Times New Roman" panose="02020603050405020304" pitchFamily="18" charset="0"/>
              <a:cs typeface="Times New Roman" panose="02020603050405020304" pitchFamily="18" charset="0"/>
            </a:endParaRPr>
          </a:p>
          <a:p>
            <a:pPr algn="just">
              <a:lnSpc>
                <a:spcPct val="150000"/>
              </a:lnSpc>
            </a:pPr>
            <a:r>
              <a:rPr lang="en-US" sz="2400" b="1" dirty="0">
                <a:solidFill>
                  <a:srgbClr val="C00000"/>
                </a:solidFill>
                <a:latin typeface="Times New Roman" panose="02020603050405020304" pitchFamily="18" charset="0"/>
                <a:cs typeface="Times New Roman" panose="02020603050405020304" pitchFamily="18" charset="0"/>
              </a:rPr>
              <a:t>These results are confusing: the low total T4 might suggest </a:t>
            </a:r>
            <a:r>
              <a:rPr lang="en-US" sz="2400" b="1" dirty="0">
                <a:solidFill>
                  <a:srgbClr val="00B050"/>
                </a:solidFill>
                <a:latin typeface="Times New Roman" panose="02020603050405020304" pitchFamily="18" charset="0"/>
                <a:cs typeface="Times New Roman" panose="02020603050405020304" pitchFamily="18" charset="0"/>
              </a:rPr>
              <a:t>hypothyroidism</a:t>
            </a:r>
            <a:r>
              <a:rPr lang="en-US" sz="2400" b="1" dirty="0">
                <a:solidFill>
                  <a:srgbClr val="C00000"/>
                </a:solidFill>
                <a:latin typeface="Times New Roman" panose="02020603050405020304" pitchFamily="18" charset="0"/>
                <a:cs typeface="Times New Roman" panose="02020603050405020304" pitchFamily="18" charset="0"/>
              </a:rPr>
              <a:t>, but the normal TSH argues against it.</a:t>
            </a:r>
          </a:p>
          <a:p>
            <a:pPr>
              <a:lnSpc>
                <a:spcPct val="150000"/>
              </a:lnSpc>
            </a:pPr>
            <a:endParaRPr lang="en-US" sz="2400" dirty="0">
              <a:latin typeface="Times New Roman" panose="02020603050405020304" pitchFamily="18" charset="0"/>
              <a:cs typeface="Times New Roman" panose="02020603050405020304" pitchFamily="18" charset="0"/>
            </a:endParaRPr>
          </a:p>
          <a:p>
            <a:pPr>
              <a:lnSpc>
                <a:spcPct val="150000"/>
              </a:lnSpc>
            </a:pPr>
            <a:r>
              <a:rPr lang="en-US" sz="2400" b="1" dirty="0">
                <a:solidFill>
                  <a:srgbClr val="0000FF"/>
                </a:solidFill>
                <a:latin typeface="Times New Roman" panose="02020603050405020304" pitchFamily="18" charset="0"/>
                <a:cs typeface="Times New Roman" panose="02020603050405020304" pitchFamily="18" charset="0"/>
              </a:rPr>
              <a:t>To further evaluate, the clinician orders:</a:t>
            </a:r>
            <a:endParaRPr lang="en-US" sz="2400" dirty="0">
              <a:solidFill>
                <a:srgbClr val="0000FF"/>
              </a:solidFill>
              <a:latin typeface="Times New Roman" panose="02020603050405020304" pitchFamily="18" charset="0"/>
              <a:cs typeface="Times New Roman" panose="02020603050405020304" pitchFamily="18" charset="0"/>
            </a:endParaRP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Free T4 : 1.3 ng/dL			 (0.8–1.8)</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T3 Uptake: 42% 				(25–35%)</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TBG : 8 µg/mL 				(15–30)</a:t>
            </a:r>
          </a:p>
          <a:p>
            <a:pPr algn="l"/>
            <a:endParaRPr lang="en-US" dirty="0"/>
          </a:p>
        </p:txBody>
      </p:sp>
      <p:sp>
        <p:nvSpPr>
          <p:cNvPr id="3" name="Slide Number Placeholder 2">
            <a:extLst>
              <a:ext uri="{FF2B5EF4-FFF2-40B4-BE49-F238E27FC236}">
                <a16:creationId xmlns:a16="http://schemas.microsoft.com/office/drawing/2014/main" xmlns="" id="{C530A547-4967-AC4E-F06D-F4900F462F98}"/>
              </a:ext>
            </a:extLst>
          </p:cNvPr>
          <p:cNvSpPr>
            <a:spLocks noGrp="1"/>
          </p:cNvSpPr>
          <p:nvPr>
            <p:ph type="sldNum" sz="quarter" idx="12"/>
          </p:nvPr>
        </p:nvSpPr>
        <p:spPr/>
        <p:txBody>
          <a:bodyPr/>
          <a:lstStyle/>
          <a:p>
            <a:fld id="{0B7B71F7-07CB-42F9-99A6-3965FC6C098C}" type="slidenum">
              <a:rPr lang="en-US" smtClean="0"/>
              <a:t>33</a:t>
            </a:fld>
            <a:endParaRPr lang="en-US"/>
          </a:p>
        </p:txBody>
      </p:sp>
    </p:spTree>
    <p:extLst>
      <p:ext uri="{BB962C8B-B14F-4D97-AF65-F5344CB8AC3E}">
        <p14:creationId xmlns:p14="http://schemas.microsoft.com/office/powerpoint/2010/main" val="44764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circle(in)">
                                      <p:cBhvr>
                                        <p:cTn id="10" dur="2000"/>
                                        <p:tgtEl>
                                          <p:spTgt spid="2">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circle(in)">
                                      <p:cBhvr>
                                        <p:cTn id="13" dur="20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circle(in)">
                                      <p:cBhvr>
                                        <p:cTn id="18" dur="2000"/>
                                        <p:tgtEl>
                                          <p:spTgt spid="2">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animEffect transition="in" filter="circle(in)">
                                      <p:cBhvr>
                                        <p:cTn id="23" dur="2000"/>
                                        <p:tgtEl>
                                          <p:spTgt spid="2">
                                            <p:txEl>
                                              <p:pRg st="7" end="7"/>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2">
                                            <p:txEl>
                                              <p:pRg st="8" end="8"/>
                                            </p:txEl>
                                          </p:spTgt>
                                        </p:tgtEl>
                                        <p:attrNameLst>
                                          <p:attrName>style.visibility</p:attrName>
                                        </p:attrNameLst>
                                      </p:cBhvr>
                                      <p:to>
                                        <p:strVal val="visible"/>
                                      </p:to>
                                    </p:set>
                                    <p:animEffect transition="in" filter="circle(in)">
                                      <p:cBhvr>
                                        <p:cTn id="26" dur="2000"/>
                                        <p:tgtEl>
                                          <p:spTgt spid="2">
                                            <p:txEl>
                                              <p:pRg st="8" end="8"/>
                                            </p:txEl>
                                          </p:spTgt>
                                        </p:tgtEl>
                                      </p:cBhvr>
                                    </p:animEffect>
                                  </p:childTnLst>
                                </p:cTn>
                              </p:par>
                              <p:par>
                                <p:cTn id="27" presetID="6" presetClass="entr" presetSubtype="16" fill="hold" nodeType="withEffect">
                                  <p:stCondLst>
                                    <p:cond delay="0"/>
                                  </p:stCondLst>
                                  <p:childTnLst>
                                    <p:set>
                                      <p:cBhvr>
                                        <p:cTn id="28" dur="1" fill="hold">
                                          <p:stCondLst>
                                            <p:cond delay="0"/>
                                          </p:stCondLst>
                                        </p:cTn>
                                        <p:tgtEl>
                                          <p:spTgt spid="2">
                                            <p:txEl>
                                              <p:pRg st="9" end="9"/>
                                            </p:txEl>
                                          </p:spTgt>
                                        </p:tgtEl>
                                        <p:attrNameLst>
                                          <p:attrName>style.visibility</p:attrName>
                                        </p:attrNameLst>
                                      </p:cBhvr>
                                      <p:to>
                                        <p:strVal val="visible"/>
                                      </p:to>
                                    </p:set>
                                    <p:animEffect transition="in" filter="circle(in)">
                                      <p:cBhvr>
                                        <p:cTn id="29" dur="2000"/>
                                        <p:tgtEl>
                                          <p:spTgt spid="2">
                                            <p:txEl>
                                              <p:pRg st="9" end="9"/>
                                            </p:txEl>
                                          </p:spTgt>
                                        </p:tgtEl>
                                      </p:cBhvr>
                                    </p:animEffect>
                                  </p:childTnLst>
                                </p:cTn>
                              </p:par>
                              <p:par>
                                <p:cTn id="30" presetID="6" presetClass="entr" presetSubtype="16" fill="hold" nodeType="with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Effect transition="in" filter="circle(in)">
                                      <p:cBhvr>
                                        <p:cTn id="32" dur="20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B000311-879D-6660-36BD-48056CD5436F}"/>
              </a:ext>
            </a:extLst>
          </p:cNvPr>
          <p:cNvSpPr txBox="1"/>
          <p:nvPr/>
        </p:nvSpPr>
        <p:spPr>
          <a:xfrm>
            <a:off x="790573" y="710984"/>
            <a:ext cx="10337958" cy="3541482"/>
          </a:xfrm>
          <a:prstGeom prst="rect">
            <a:avLst/>
          </a:prstGeom>
          <a:noFill/>
        </p:spPr>
        <p:txBody>
          <a:bodyPr wrap="none" rtlCol="0">
            <a:spAutoFit/>
          </a:bodyPr>
          <a:lstStyle/>
          <a:p>
            <a:pPr algn="r" rtl="1"/>
            <a:r>
              <a:rPr lang="fa-IR" sz="2400" b="1" dirty="0">
                <a:cs typeface="B Nazanin" panose="00000400000000000000" pitchFamily="2" charset="-78"/>
              </a:rPr>
              <a:t>نتایج آزمایشات تیروئید </a:t>
            </a:r>
            <a:r>
              <a:rPr lang="fa-IR" sz="2400" b="1" dirty="0">
                <a:solidFill>
                  <a:srgbClr val="0000FF"/>
                </a:solidFill>
                <a:cs typeface="B Nazanin" panose="00000400000000000000" pitchFamily="2" charset="-78"/>
              </a:rPr>
              <a:t>خانم بارداری </a:t>
            </a:r>
            <a:r>
              <a:rPr lang="fa-IR" sz="2400" b="1" dirty="0">
                <a:cs typeface="B Nazanin" panose="00000400000000000000" pitchFamily="2" charset="-78"/>
              </a:rPr>
              <a:t>به شرح ذیل است:</a:t>
            </a:r>
            <a:endParaRPr lang="en-US" sz="2400" b="1" dirty="0">
              <a:cs typeface="B Nazanin" panose="00000400000000000000" pitchFamily="2" charset="-78"/>
            </a:endParaRPr>
          </a:p>
          <a:p>
            <a:pPr algn="r" rtl="1"/>
            <a:endParaRPr lang="fa-IR" sz="2400" b="1" dirty="0"/>
          </a:p>
          <a:p>
            <a:pPr marL="342900" indent="-342900">
              <a:lnSpc>
                <a:spcPct val="150000"/>
              </a:lnSpc>
              <a:buFont typeface="Arial" panose="020B0604020202020204" pitchFamily="34" charset="0"/>
              <a:buChar char="•"/>
            </a:pPr>
            <a:r>
              <a:rPr lang="en-US" sz="2400" b="1" dirty="0">
                <a:solidFill>
                  <a:srgbClr val="C00000"/>
                </a:solidFill>
              </a:rPr>
              <a:t>TSH: </a:t>
            </a:r>
            <a:r>
              <a:rPr lang="en-US" sz="2400" b="1" dirty="0"/>
              <a:t>1.8 </a:t>
            </a:r>
            <a:r>
              <a:rPr lang="en-US" sz="2400" b="1" dirty="0" err="1"/>
              <a:t>mIU</a:t>
            </a:r>
            <a:r>
              <a:rPr lang="en-US" sz="2400" b="1" dirty="0"/>
              <a:t>/L 				(0.4–4.0)</a:t>
            </a:r>
          </a:p>
          <a:p>
            <a:pPr marL="342900" indent="-342900">
              <a:lnSpc>
                <a:spcPct val="150000"/>
              </a:lnSpc>
              <a:buFont typeface="Arial" panose="020B0604020202020204" pitchFamily="34" charset="0"/>
              <a:buChar char="•"/>
            </a:pPr>
            <a:r>
              <a:rPr lang="en-US" sz="2400" b="1" dirty="0">
                <a:solidFill>
                  <a:srgbClr val="0000FF"/>
                </a:solidFill>
              </a:rPr>
              <a:t>Total T4: </a:t>
            </a:r>
            <a:r>
              <a:rPr lang="en-US" sz="2400" b="1" dirty="0"/>
              <a:t>16.8 µg/dL 			(4.5–12.5)</a:t>
            </a:r>
          </a:p>
          <a:p>
            <a:pPr marL="342900" indent="-342900">
              <a:lnSpc>
                <a:spcPct val="150000"/>
              </a:lnSpc>
              <a:buFont typeface="Arial" panose="020B0604020202020204" pitchFamily="34" charset="0"/>
              <a:buChar char="•"/>
            </a:pPr>
            <a:r>
              <a:rPr lang="en-US" sz="2400" b="1" dirty="0">
                <a:solidFill>
                  <a:srgbClr val="C00000"/>
                </a:solidFill>
              </a:rPr>
              <a:t>Free T4: </a:t>
            </a:r>
            <a:r>
              <a:rPr lang="en-US" sz="2400" b="1" dirty="0"/>
              <a:t>1.1 ng/dL 				(0.8–1.8)</a:t>
            </a:r>
          </a:p>
          <a:p>
            <a:pPr>
              <a:lnSpc>
                <a:spcPct val="150000"/>
              </a:lnSpc>
            </a:pPr>
            <a:r>
              <a:rPr lang="en-US" sz="2400" b="1" dirty="0"/>
              <a:t>Additional Test:</a:t>
            </a:r>
          </a:p>
          <a:p>
            <a:pPr marL="342900" indent="-342900">
              <a:lnSpc>
                <a:spcPct val="150000"/>
              </a:lnSpc>
              <a:buFont typeface="Arial" panose="020B0604020202020204" pitchFamily="34" charset="0"/>
              <a:buChar char="•"/>
            </a:pPr>
            <a:r>
              <a:rPr lang="en-US" sz="2400" b="1" dirty="0">
                <a:solidFill>
                  <a:srgbClr val="FF9900"/>
                </a:solidFill>
              </a:rPr>
              <a:t>TBG :</a:t>
            </a:r>
            <a:r>
              <a:rPr lang="en-US" sz="2400" b="1" dirty="0"/>
              <a:t> 38 µg/mL 				(15–30)</a:t>
            </a:r>
          </a:p>
        </p:txBody>
      </p:sp>
      <p:sp>
        <p:nvSpPr>
          <p:cNvPr id="4" name="TextBox 3">
            <a:extLst>
              <a:ext uri="{FF2B5EF4-FFF2-40B4-BE49-F238E27FC236}">
                <a16:creationId xmlns:a16="http://schemas.microsoft.com/office/drawing/2014/main" xmlns="" id="{4501EADD-EB25-7803-0443-45249D31D1B8}"/>
              </a:ext>
            </a:extLst>
          </p:cNvPr>
          <p:cNvSpPr txBox="1"/>
          <p:nvPr/>
        </p:nvSpPr>
        <p:spPr>
          <a:xfrm>
            <a:off x="1027884" y="4542688"/>
            <a:ext cx="9863336" cy="1708160"/>
          </a:xfrm>
          <a:prstGeom prst="rect">
            <a:avLst/>
          </a:prstGeom>
          <a:noFill/>
        </p:spPr>
        <p:txBody>
          <a:bodyPr wrap="square">
            <a:spAutoFit/>
          </a:bodyPr>
          <a:lstStyle/>
          <a:p>
            <a:pPr marL="342900" indent="-342900" algn="just" rtl="1">
              <a:lnSpc>
                <a:spcPct val="150000"/>
              </a:lnSpc>
              <a:buFont typeface="Wingdings" panose="05000000000000000000" pitchFamily="2" charset="2"/>
              <a:buChar char="v"/>
            </a:pPr>
            <a:r>
              <a:rPr lang="fa-IR" sz="2400" b="1" dirty="0">
                <a:cs typeface="B Nazanin" panose="00000400000000000000" pitchFamily="2" charset="-78"/>
              </a:rPr>
              <a:t>این دو بیمار سطح </a:t>
            </a:r>
            <a:r>
              <a:rPr lang="en-US" sz="2400" b="1" dirty="0">
                <a:cs typeface="B Nazanin" panose="00000400000000000000" pitchFamily="2" charset="-78"/>
              </a:rPr>
              <a:t>T4 </a:t>
            </a:r>
            <a:r>
              <a:rPr lang="fa-IR" sz="2400" b="1" dirty="0">
                <a:cs typeface="B Nazanin" panose="00000400000000000000" pitchFamily="2" charset="-78"/>
              </a:rPr>
              <a:t> توتال بالایی دارد، اما </a:t>
            </a:r>
            <a:r>
              <a:rPr lang="en-US" sz="2400" b="1" dirty="0">
                <a:cs typeface="B Nazanin" panose="00000400000000000000" pitchFamily="2" charset="-78"/>
              </a:rPr>
              <a:t>TSH</a:t>
            </a:r>
            <a:r>
              <a:rPr lang="fa-IR" sz="2400" b="1" dirty="0">
                <a:cs typeface="B Nazanin" panose="00000400000000000000" pitchFamily="2" charset="-78"/>
              </a:rPr>
              <a:t> و</a:t>
            </a:r>
            <a:r>
              <a:rPr lang="en-US" sz="2400" b="1" dirty="0">
                <a:cs typeface="B Nazanin" panose="00000400000000000000" pitchFamily="2" charset="-78"/>
              </a:rPr>
              <a:t>T4 </a:t>
            </a:r>
            <a:r>
              <a:rPr lang="fa-IR" sz="2400" b="1" dirty="0">
                <a:cs typeface="B Nazanin" panose="00000400000000000000" pitchFamily="2" charset="-78"/>
              </a:rPr>
              <a:t> آزاد طبیعی است که نشان دهنده وضعیت </a:t>
            </a:r>
            <a:r>
              <a:rPr lang="fa-IR" sz="2400" b="1" dirty="0">
                <a:solidFill>
                  <a:srgbClr val="0000FF"/>
                </a:solidFill>
                <a:cs typeface="B Nazanin" panose="00000400000000000000" pitchFamily="2" charset="-78"/>
              </a:rPr>
              <a:t>عملکرد طبیعی تیروئید </a:t>
            </a:r>
            <a:r>
              <a:rPr lang="fa-IR" sz="2400" b="1" dirty="0">
                <a:cs typeface="B Nazanin" panose="00000400000000000000" pitchFamily="2" charset="-78"/>
              </a:rPr>
              <a:t>است. </a:t>
            </a:r>
            <a:r>
              <a:rPr lang="fa-IR" sz="2400" b="1" dirty="0">
                <a:solidFill>
                  <a:srgbClr val="FF0000"/>
                </a:solidFill>
                <a:cs typeface="B Nazanin" panose="00000400000000000000" pitchFamily="2" charset="-78"/>
              </a:rPr>
              <a:t>علت اصلی سطح غیرطبیعی هورمون تیروئید توتال، تغییر غلظت </a:t>
            </a:r>
            <a:r>
              <a:rPr lang="en-US" sz="2400" b="1" dirty="0">
                <a:solidFill>
                  <a:srgbClr val="FF0000"/>
                </a:solidFill>
                <a:cs typeface="B Nazanin" panose="00000400000000000000" pitchFamily="2" charset="-78"/>
              </a:rPr>
              <a:t> TBG </a:t>
            </a:r>
            <a:r>
              <a:rPr lang="fa-IR" sz="2400" b="1" dirty="0">
                <a:solidFill>
                  <a:srgbClr val="FF0000"/>
                </a:solidFill>
                <a:cs typeface="B Nazanin" panose="00000400000000000000" pitchFamily="2" charset="-78"/>
              </a:rPr>
              <a:t>است.</a:t>
            </a:r>
            <a:endParaRPr lang="en-US" sz="2400" b="1" dirty="0">
              <a:solidFill>
                <a:srgbClr val="FF0000"/>
              </a:solidFill>
              <a:cs typeface="B Nazanin" panose="00000400000000000000" pitchFamily="2" charset="-78"/>
            </a:endParaRPr>
          </a:p>
        </p:txBody>
      </p:sp>
      <p:sp>
        <p:nvSpPr>
          <p:cNvPr id="3" name="Slide Number Placeholder 2">
            <a:extLst>
              <a:ext uri="{FF2B5EF4-FFF2-40B4-BE49-F238E27FC236}">
                <a16:creationId xmlns:a16="http://schemas.microsoft.com/office/drawing/2014/main" xmlns="" id="{6C7A22F3-1E59-5D66-2353-77529044D140}"/>
              </a:ext>
            </a:extLst>
          </p:cNvPr>
          <p:cNvSpPr>
            <a:spLocks noGrp="1"/>
          </p:cNvSpPr>
          <p:nvPr>
            <p:ph type="sldNum" sz="quarter" idx="12"/>
          </p:nvPr>
        </p:nvSpPr>
        <p:spPr/>
        <p:txBody>
          <a:bodyPr/>
          <a:lstStyle/>
          <a:p>
            <a:fld id="{0B7B71F7-07CB-42F9-99A6-3965FC6C098C}" type="slidenum">
              <a:rPr lang="en-US" smtClean="0"/>
              <a:t>34</a:t>
            </a:fld>
            <a:endParaRPr lang="en-US"/>
          </a:p>
        </p:txBody>
      </p:sp>
    </p:spTree>
    <p:extLst>
      <p:ext uri="{BB962C8B-B14F-4D97-AF65-F5344CB8AC3E}">
        <p14:creationId xmlns:p14="http://schemas.microsoft.com/office/powerpoint/2010/main" val="266502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C317608D-880A-8C02-C19B-425E17852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834" y="1266093"/>
            <a:ext cx="8204645" cy="5064370"/>
          </a:xfrm>
          <a:prstGeom prst="rect">
            <a:avLst/>
          </a:prstGeom>
        </p:spPr>
      </p:pic>
      <p:sp>
        <p:nvSpPr>
          <p:cNvPr id="5" name="TextBox 4">
            <a:extLst>
              <a:ext uri="{FF2B5EF4-FFF2-40B4-BE49-F238E27FC236}">
                <a16:creationId xmlns:a16="http://schemas.microsoft.com/office/drawing/2014/main" xmlns="" id="{575B78D7-00D3-1F7C-B0A6-D8A13DCDD267}"/>
              </a:ext>
            </a:extLst>
          </p:cNvPr>
          <p:cNvSpPr txBox="1"/>
          <p:nvPr/>
        </p:nvSpPr>
        <p:spPr>
          <a:xfrm>
            <a:off x="2866245" y="185136"/>
            <a:ext cx="7012234" cy="684803"/>
          </a:xfrm>
          <a:prstGeom prst="rect">
            <a:avLst/>
          </a:prstGeom>
          <a:noFill/>
        </p:spPr>
        <p:txBody>
          <a:bodyPr wrap="square" rtlCol="0">
            <a:spAutoFit/>
          </a:bodyPr>
          <a:lstStyle/>
          <a:p>
            <a:pPr algn="r" rtl="1">
              <a:lnSpc>
                <a:spcPct val="150000"/>
              </a:lnSpc>
            </a:pPr>
            <a:r>
              <a:rPr lang="fa-IR" sz="2800" b="1" dirty="0">
                <a:solidFill>
                  <a:srgbClr val="C00000"/>
                </a:solidFill>
                <a:cs typeface="B Nazanin" panose="00000400000000000000" pitchFamily="2" charset="-78"/>
              </a:rPr>
              <a:t>عواملی که موجب تغییر سطح پروتئین </a:t>
            </a:r>
            <a:r>
              <a:rPr lang="en-US" sz="2800" b="1" dirty="0">
                <a:solidFill>
                  <a:srgbClr val="C00000"/>
                </a:solidFill>
                <a:latin typeface="Times New Roman" panose="02020603050405020304" pitchFamily="18" charset="0"/>
                <a:cs typeface="Times New Roman" panose="02020603050405020304" pitchFamily="18" charset="0"/>
              </a:rPr>
              <a:t>TBG</a:t>
            </a:r>
            <a:r>
              <a:rPr lang="fa-IR" sz="2800" b="1" dirty="0">
                <a:solidFill>
                  <a:srgbClr val="C00000"/>
                </a:solidFill>
                <a:cs typeface="B Nazanin" panose="00000400000000000000" pitchFamily="2" charset="-78"/>
              </a:rPr>
              <a:t> می شوند:</a:t>
            </a:r>
          </a:p>
        </p:txBody>
      </p:sp>
      <p:sp>
        <p:nvSpPr>
          <p:cNvPr id="2" name="Slide Number Placeholder 1">
            <a:extLst>
              <a:ext uri="{FF2B5EF4-FFF2-40B4-BE49-F238E27FC236}">
                <a16:creationId xmlns:a16="http://schemas.microsoft.com/office/drawing/2014/main" xmlns="" id="{56E2311D-11C3-965B-FB98-1974F35825BB}"/>
              </a:ext>
            </a:extLst>
          </p:cNvPr>
          <p:cNvSpPr>
            <a:spLocks noGrp="1"/>
          </p:cNvSpPr>
          <p:nvPr>
            <p:ph type="sldNum" sz="quarter" idx="12"/>
          </p:nvPr>
        </p:nvSpPr>
        <p:spPr/>
        <p:txBody>
          <a:bodyPr/>
          <a:lstStyle/>
          <a:p>
            <a:fld id="{0B7B71F7-07CB-42F9-99A6-3965FC6C098C}" type="slidenum">
              <a:rPr lang="en-US" smtClean="0"/>
              <a:t>35</a:t>
            </a:fld>
            <a:endParaRPr lang="en-US"/>
          </a:p>
        </p:txBody>
      </p:sp>
    </p:spTree>
    <p:extLst>
      <p:ext uri="{BB962C8B-B14F-4D97-AF65-F5344CB8AC3E}">
        <p14:creationId xmlns:p14="http://schemas.microsoft.com/office/powerpoint/2010/main" val="427547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912450F-4300-9D2A-2A92-FBA5273A91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5742" y="378109"/>
            <a:ext cx="4642338" cy="5857000"/>
          </a:xfrm>
          <a:prstGeom prst="rect">
            <a:avLst/>
          </a:prstGeom>
        </p:spPr>
      </p:pic>
      <p:sp>
        <p:nvSpPr>
          <p:cNvPr id="2" name="Slide Number Placeholder 1">
            <a:extLst>
              <a:ext uri="{FF2B5EF4-FFF2-40B4-BE49-F238E27FC236}">
                <a16:creationId xmlns:a16="http://schemas.microsoft.com/office/drawing/2014/main" xmlns="" id="{7BBCC818-EE1F-178D-9826-646040B31F85}"/>
              </a:ext>
            </a:extLst>
          </p:cNvPr>
          <p:cNvSpPr>
            <a:spLocks noGrp="1"/>
          </p:cNvSpPr>
          <p:nvPr>
            <p:ph type="sldNum" sz="quarter" idx="12"/>
          </p:nvPr>
        </p:nvSpPr>
        <p:spPr/>
        <p:txBody>
          <a:bodyPr/>
          <a:lstStyle/>
          <a:p>
            <a:fld id="{0B7B71F7-07CB-42F9-99A6-3965FC6C098C}" type="slidenum">
              <a:rPr lang="en-US" smtClean="0"/>
              <a:t>36</a:t>
            </a:fld>
            <a:endParaRPr lang="en-US"/>
          </a:p>
        </p:txBody>
      </p:sp>
    </p:spTree>
    <p:extLst>
      <p:ext uri="{BB962C8B-B14F-4D97-AF65-F5344CB8AC3E}">
        <p14:creationId xmlns:p14="http://schemas.microsoft.com/office/powerpoint/2010/main" val="244314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5A10B9D4-5AFA-8228-4A25-35D4B4BAC6A0}"/>
              </a:ext>
            </a:extLst>
          </p:cNvPr>
          <p:cNvSpPr txBox="1"/>
          <p:nvPr/>
        </p:nvSpPr>
        <p:spPr>
          <a:xfrm>
            <a:off x="550379" y="1308295"/>
            <a:ext cx="11181010" cy="4108304"/>
          </a:xfrm>
          <a:prstGeom prst="rect">
            <a:avLst/>
          </a:prstGeom>
          <a:noFill/>
        </p:spPr>
        <p:txBody>
          <a:bodyPr wrap="none" rtlCol="0">
            <a:spAutoFit/>
          </a:bodyPr>
          <a:lstStyle/>
          <a:p>
            <a:r>
              <a:rPr lang="en-US" sz="2800" b="1" dirty="0">
                <a:solidFill>
                  <a:srgbClr val="C00000"/>
                </a:solidFill>
                <a:latin typeface="Times New Roman" panose="02020603050405020304" pitchFamily="18" charset="0"/>
                <a:cs typeface="Times New Roman" panose="02020603050405020304" pitchFamily="18" charset="0"/>
              </a:rPr>
              <a:t>Laboratory Results:</a:t>
            </a:r>
          </a:p>
          <a:p>
            <a:endParaRPr lang="en-US" sz="2800" b="1" dirty="0">
              <a:latin typeface="Times New Roman" panose="02020603050405020304" pitchFamily="18" charset="0"/>
              <a:cs typeface="Times New Roman" panose="02020603050405020304" pitchFamily="18" charset="0"/>
            </a:endParaRPr>
          </a:p>
          <a:p>
            <a:pPr marL="457200" indent="-457200">
              <a:lnSpc>
                <a:spcPct val="15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TSH: 0.03 </a:t>
            </a:r>
            <a:r>
              <a:rPr lang="en-US" sz="2800" b="1" dirty="0" err="1">
                <a:latin typeface="Times New Roman" panose="02020603050405020304" pitchFamily="18" charset="0"/>
                <a:cs typeface="Times New Roman" panose="02020603050405020304" pitchFamily="18" charset="0"/>
              </a:rPr>
              <a:t>mIU</a:t>
            </a:r>
            <a:r>
              <a:rPr lang="en-US" sz="2800" b="1" dirty="0">
                <a:latin typeface="Times New Roman" panose="02020603050405020304" pitchFamily="18" charset="0"/>
                <a:cs typeface="Times New Roman" panose="02020603050405020304" pitchFamily="18" charset="0"/>
              </a:rPr>
              <a:t>/L				 (0.4–4.0)</a:t>
            </a:r>
          </a:p>
          <a:p>
            <a:pPr marL="457200" indent="-457200">
              <a:lnSpc>
                <a:spcPct val="15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Free T4: 1.4 ng/dL			 (0.8–1.8)</a:t>
            </a:r>
          </a:p>
          <a:p>
            <a:pPr marL="457200" indent="-457200">
              <a:lnSpc>
                <a:spcPct val="150000"/>
              </a:lnSpc>
              <a:buFont typeface="Arial" panose="020B0604020202020204" pitchFamily="34" charset="0"/>
              <a:buChar char="•"/>
            </a:pPr>
            <a:r>
              <a:rPr lang="en-US" sz="2800" b="1" dirty="0">
                <a:latin typeface="Times New Roman" panose="02020603050405020304" pitchFamily="18" charset="0"/>
                <a:cs typeface="Times New Roman" panose="02020603050405020304" pitchFamily="18" charset="0"/>
              </a:rPr>
              <a:t>Free T3: 3.0 </a:t>
            </a:r>
            <a:r>
              <a:rPr lang="en-US" sz="2800" b="1" dirty="0" err="1">
                <a:latin typeface="Times New Roman" panose="02020603050405020304" pitchFamily="18" charset="0"/>
                <a:cs typeface="Times New Roman" panose="02020603050405020304" pitchFamily="18" charset="0"/>
              </a:rPr>
              <a:t>pg</a:t>
            </a:r>
            <a:r>
              <a:rPr lang="en-US" sz="2800" b="1" dirty="0">
                <a:latin typeface="Times New Roman" panose="02020603050405020304" pitchFamily="18" charset="0"/>
                <a:cs typeface="Times New Roman" panose="02020603050405020304" pitchFamily="18" charset="0"/>
              </a:rPr>
              <a:t>/mL 			 (2.3–4.2)</a:t>
            </a:r>
          </a:p>
          <a:p>
            <a:pPr>
              <a:lnSpc>
                <a:spcPct val="150000"/>
              </a:lnSpc>
            </a:pPr>
            <a:r>
              <a:rPr lang="en-US" sz="2800" b="1" dirty="0">
                <a:solidFill>
                  <a:srgbClr val="0000FF"/>
                </a:solidFill>
                <a:latin typeface="Times New Roman" panose="02020603050405020304" pitchFamily="18" charset="0"/>
                <a:cs typeface="Times New Roman" panose="02020603050405020304" pitchFamily="18" charset="0"/>
              </a:rPr>
              <a:t>Diagnosis:</a:t>
            </a:r>
          </a:p>
          <a:p>
            <a:pPr>
              <a:lnSpc>
                <a:spcPct val="150000"/>
              </a:lnSpc>
            </a:pPr>
            <a:r>
              <a:rPr lang="en-US" sz="2800" b="1" dirty="0">
                <a:latin typeface="Times New Roman" panose="02020603050405020304" pitchFamily="18" charset="0"/>
                <a:cs typeface="Times New Roman" panose="02020603050405020304" pitchFamily="18" charset="0"/>
              </a:rPr>
              <a:t> Subclinical Hyperthyroidism (low TSH, normal free thyroid hormones)</a:t>
            </a:r>
          </a:p>
        </p:txBody>
      </p:sp>
      <p:sp>
        <p:nvSpPr>
          <p:cNvPr id="3" name="Slide Number Placeholder 2">
            <a:extLst>
              <a:ext uri="{FF2B5EF4-FFF2-40B4-BE49-F238E27FC236}">
                <a16:creationId xmlns:a16="http://schemas.microsoft.com/office/drawing/2014/main" xmlns="" id="{04EF679A-A921-307C-3461-AC3E07EE73C1}"/>
              </a:ext>
            </a:extLst>
          </p:cNvPr>
          <p:cNvSpPr>
            <a:spLocks noGrp="1"/>
          </p:cNvSpPr>
          <p:nvPr>
            <p:ph type="sldNum" sz="quarter" idx="12"/>
          </p:nvPr>
        </p:nvSpPr>
        <p:spPr/>
        <p:txBody>
          <a:bodyPr/>
          <a:lstStyle/>
          <a:p>
            <a:fld id="{0B7B71F7-07CB-42F9-99A6-3965FC6C098C}" type="slidenum">
              <a:rPr lang="en-US" smtClean="0"/>
              <a:t>37</a:t>
            </a:fld>
            <a:endParaRPr lang="en-US"/>
          </a:p>
        </p:txBody>
      </p:sp>
    </p:spTree>
    <p:extLst>
      <p:ext uri="{BB962C8B-B14F-4D97-AF65-F5344CB8AC3E}">
        <p14:creationId xmlns:p14="http://schemas.microsoft.com/office/powerpoint/2010/main" val="3558789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circle(in)">
                                      <p:cBhvr>
                                        <p:cTn id="10" dur="2000"/>
                                        <p:tgtEl>
                                          <p:spTgt spid="2">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circle(in)">
                                      <p:cBhvr>
                                        <p:cTn id="13" dur="2000"/>
                                        <p:tgtEl>
                                          <p:spTgt spid="2">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circle(in)">
                                      <p:cBhvr>
                                        <p:cTn id="16" dur="20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circle(in)">
                                      <p:cBhvr>
                                        <p:cTn id="21" dur="2000"/>
                                        <p:tgtEl>
                                          <p:spTgt spid="2">
                                            <p:txEl>
                                              <p:pRg st="5" end="5"/>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circle(in)">
                                      <p:cBhvr>
                                        <p:cTn id="24"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1692386-517B-89B2-CE30-9BC62BBDA48C}"/>
              </a:ext>
            </a:extLst>
          </p:cNvPr>
          <p:cNvSpPr txBox="1"/>
          <p:nvPr/>
        </p:nvSpPr>
        <p:spPr>
          <a:xfrm>
            <a:off x="149608" y="908511"/>
            <a:ext cx="12238094" cy="5011949"/>
          </a:xfrm>
          <a:prstGeom prst="rect">
            <a:avLst/>
          </a:prstGeom>
          <a:noFill/>
        </p:spPr>
        <p:txBody>
          <a:bodyPr wrap="none" rtlCol="0">
            <a:spAutoFit/>
          </a:bodyPr>
          <a:lstStyle/>
          <a:p>
            <a:pPr>
              <a:lnSpc>
                <a:spcPct val="150000"/>
              </a:lnSpc>
            </a:pPr>
            <a:r>
              <a:rPr lang="en-US" sz="2400" b="1" dirty="0">
                <a:solidFill>
                  <a:srgbClr val="C00000"/>
                </a:solidFill>
                <a:latin typeface="Times New Roman" panose="02020603050405020304" pitchFamily="18" charset="0"/>
                <a:cs typeface="Times New Roman" panose="02020603050405020304" pitchFamily="18" charset="0"/>
              </a:rPr>
              <a:t>Laboratory Results:</a:t>
            </a:r>
          </a:p>
          <a:p>
            <a:pPr>
              <a:lnSpc>
                <a:spcPct val="150000"/>
              </a:lnSpc>
            </a:pPr>
            <a:endParaRPr lang="en-US" sz="2400" b="1" dirty="0">
              <a:latin typeface="Times New Roman" panose="02020603050405020304" pitchFamily="18" charset="0"/>
              <a:cs typeface="Times New Roman" panose="02020603050405020304" pitchFamily="18" charset="0"/>
            </a:endParaRPr>
          </a:p>
          <a:p>
            <a:pPr marL="457200" indent="-4572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TSH: &lt;0.01 </a:t>
            </a:r>
            <a:r>
              <a:rPr lang="en-US" sz="2400" b="1" dirty="0" err="1">
                <a:latin typeface="Times New Roman" panose="02020603050405020304" pitchFamily="18" charset="0"/>
                <a:cs typeface="Times New Roman" panose="02020603050405020304" pitchFamily="18" charset="0"/>
              </a:rPr>
              <a:t>mIU</a:t>
            </a:r>
            <a:r>
              <a:rPr lang="en-US" sz="2400" b="1" dirty="0">
                <a:latin typeface="Times New Roman" panose="02020603050405020304" pitchFamily="18" charset="0"/>
                <a:cs typeface="Times New Roman" panose="02020603050405020304" pitchFamily="18" charset="0"/>
              </a:rPr>
              <a:t>/L 				(undetectable)</a:t>
            </a:r>
          </a:p>
          <a:p>
            <a:pPr marL="457200" indent="-4572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Free T4: 2.3 ng/dL 				(0.8–1.8)</a:t>
            </a:r>
          </a:p>
          <a:p>
            <a:pPr marL="457200" indent="-4572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Free T3: 6.5 </a:t>
            </a:r>
            <a:r>
              <a:rPr lang="en-US" sz="2400" b="1" dirty="0" err="1">
                <a:latin typeface="Times New Roman" panose="02020603050405020304" pitchFamily="18" charset="0"/>
                <a:cs typeface="Times New Roman" panose="02020603050405020304" pitchFamily="18" charset="0"/>
              </a:rPr>
              <a:t>pg</a:t>
            </a:r>
            <a:r>
              <a:rPr lang="en-US" sz="2400" b="1" dirty="0">
                <a:latin typeface="Times New Roman" panose="02020603050405020304" pitchFamily="18" charset="0"/>
                <a:cs typeface="Times New Roman" panose="02020603050405020304" pitchFamily="18" charset="0"/>
              </a:rPr>
              <a:t>/mL 				(2.3–4.2)</a:t>
            </a:r>
          </a:p>
          <a:p>
            <a:pPr marL="457200" indent="-4572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TSH Receptor Antibodies (TRAb): Positive</a:t>
            </a:r>
          </a:p>
          <a:p>
            <a:pPr marL="457200" indent="-4572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Radioactive Iodine Uptake (RAIU): Diffusely increased (consistent with Graves’ disease)</a:t>
            </a:r>
          </a:p>
          <a:p>
            <a:pPr>
              <a:lnSpc>
                <a:spcPct val="150000"/>
              </a:lnSpc>
            </a:pPr>
            <a:r>
              <a:rPr lang="en-US" sz="2400" b="1" dirty="0">
                <a:solidFill>
                  <a:srgbClr val="0000FF"/>
                </a:solidFill>
                <a:latin typeface="Times New Roman" panose="02020603050405020304" pitchFamily="18" charset="0"/>
                <a:cs typeface="Times New Roman" panose="02020603050405020304" pitchFamily="18" charset="0"/>
              </a:rPr>
              <a:t>Diagnosis:</a:t>
            </a:r>
          </a:p>
          <a:p>
            <a:pPr>
              <a:lnSpc>
                <a:spcPct val="150000"/>
              </a:lnSpc>
            </a:pPr>
            <a:r>
              <a:rPr lang="en-US" sz="2400" b="1" dirty="0">
                <a:latin typeface="Times New Roman" panose="02020603050405020304" pitchFamily="18" charset="0"/>
                <a:cs typeface="Times New Roman" panose="02020603050405020304" pitchFamily="18" charset="0"/>
              </a:rPr>
              <a:t>Mild Overt Hyperthyroidism due to Graves’ Disease</a:t>
            </a:r>
          </a:p>
        </p:txBody>
      </p:sp>
      <p:sp>
        <p:nvSpPr>
          <p:cNvPr id="3" name="Slide Number Placeholder 2">
            <a:extLst>
              <a:ext uri="{FF2B5EF4-FFF2-40B4-BE49-F238E27FC236}">
                <a16:creationId xmlns:a16="http://schemas.microsoft.com/office/drawing/2014/main" xmlns="" id="{1C97DA30-7B81-D857-61E3-6752F30AFEC3}"/>
              </a:ext>
            </a:extLst>
          </p:cNvPr>
          <p:cNvSpPr>
            <a:spLocks noGrp="1"/>
          </p:cNvSpPr>
          <p:nvPr>
            <p:ph type="sldNum" sz="quarter" idx="12"/>
          </p:nvPr>
        </p:nvSpPr>
        <p:spPr/>
        <p:txBody>
          <a:bodyPr/>
          <a:lstStyle/>
          <a:p>
            <a:fld id="{0B7B71F7-07CB-42F9-99A6-3965FC6C098C}" type="slidenum">
              <a:rPr lang="en-US" smtClean="0"/>
              <a:t>38</a:t>
            </a:fld>
            <a:endParaRPr lang="en-US"/>
          </a:p>
        </p:txBody>
      </p:sp>
    </p:spTree>
    <p:extLst>
      <p:ext uri="{BB962C8B-B14F-4D97-AF65-F5344CB8AC3E}">
        <p14:creationId xmlns:p14="http://schemas.microsoft.com/office/powerpoint/2010/main" val="87367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circle(in)">
                                      <p:cBhvr>
                                        <p:cTn id="10" dur="2000"/>
                                        <p:tgtEl>
                                          <p:spTgt spid="2">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circle(in)">
                                      <p:cBhvr>
                                        <p:cTn id="13" dur="2000"/>
                                        <p:tgtEl>
                                          <p:spTgt spid="2">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circle(in)">
                                      <p:cBhvr>
                                        <p:cTn id="16" dur="2000"/>
                                        <p:tgtEl>
                                          <p:spTgt spid="2">
                                            <p:txEl>
                                              <p:pRg st="4" end="4"/>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circle(in)">
                                      <p:cBhvr>
                                        <p:cTn id="19" dur="2000"/>
                                        <p:tgtEl>
                                          <p:spTgt spid="2">
                                            <p:txEl>
                                              <p:pRg st="5" end="5"/>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circle(in)">
                                      <p:cBhvr>
                                        <p:cTn id="22" dur="20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circle(in)">
                                      <p:cBhvr>
                                        <p:cTn id="27" dur="2000"/>
                                        <p:tgtEl>
                                          <p:spTgt spid="2">
                                            <p:txEl>
                                              <p:pRg st="7" end="7"/>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2">
                                            <p:txEl>
                                              <p:pRg st="8" end="8"/>
                                            </p:txEl>
                                          </p:spTgt>
                                        </p:tgtEl>
                                        <p:attrNameLst>
                                          <p:attrName>style.visibility</p:attrName>
                                        </p:attrNameLst>
                                      </p:cBhvr>
                                      <p:to>
                                        <p:strVal val="visible"/>
                                      </p:to>
                                    </p:set>
                                    <p:animEffect transition="in" filter="circle(in)">
                                      <p:cBhvr>
                                        <p:cTn id="30" dur="2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F9CC7213-83DC-52B7-C9F0-8B814CE77B43}"/>
              </a:ext>
            </a:extLst>
          </p:cNvPr>
          <p:cNvSpPr txBox="1"/>
          <p:nvPr/>
        </p:nvSpPr>
        <p:spPr>
          <a:xfrm>
            <a:off x="787790" y="461360"/>
            <a:ext cx="10183557" cy="5935279"/>
          </a:xfrm>
          <a:prstGeom prst="rect">
            <a:avLst/>
          </a:prstGeom>
          <a:noFill/>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Laboratory Results:</a:t>
            </a:r>
          </a:p>
          <a:p>
            <a:pPr>
              <a:lnSpc>
                <a:spcPct val="150000"/>
              </a:lnSpc>
            </a:pPr>
            <a:endParaRPr lang="en-US" sz="2400" b="1" dirty="0">
              <a:latin typeface="Times New Roman" panose="02020603050405020304" pitchFamily="18" charset="0"/>
              <a:cs typeface="Times New Roman" panose="02020603050405020304" pitchFamily="18" charset="0"/>
            </a:endParaRP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TSH: &lt;0.01 </a:t>
            </a:r>
            <a:r>
              <a:rPr lang="en-US" sz="2400" b="1" dirty="0" err="1">
                <a:latin typeface="Times New Roman" panose="02020603050405020304" pitchFamily="18" charset="0"/>
                <a:cs typeface="Times New Roman" panose="02020603050405020304" pitchFamily="18" charset="0"/>
              </a:rPr>
              <a:t>mIU</a:t>
            </a:r>
            <a:r>
              <a:rPr lang="en-US" sz="2400" b="1" dirty="0">
                <a:latin typeface="Times New Roman" panose="02020603050405020304" pitchFamily="18" charset="0"/>
                <a:cs typeface="Times New Roman" panose="02020603050405020304" pitchFamily="18" charset="0"/>
              </a:rPr>
              <a:t>/L</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Free T4: 5.8 ng/dL (markedly elevated)</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Free T3: 12.0 </a:t>
            </a:r>
            <a:r>
              <a:rPr lang="en-US" sz="2400" b="1" dirty="0" err="1">
                <a:latin typeface="Times New Roman" panose="02020603050405020304" pitchFamily="18" charset="0"/>
                <a:cs typeface="Times New Roman" panose="02020603050405020304" pitchFamily="18" charset="0"/>
              </a:rPr>
              <a:t>pg</a:t>
            </a:r>
            <a:r>
              <a:rPr lang="en-US" sz="2400" b="1" dirty="0">
                <a:latin typeface="Times New Roman" panose="02020603050405020304" pitchFamily="18" charset="0"/>
                <a:cs typeface="Times New Roman" panose="02020603050405020304" pitchFamily="18" charset="0"/>
              </a:rPr>
              <a:t>/mL (very high)</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CRP: Elevated</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BNP: Elevated</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ECG: Atrial fibrillation with rapid ventricular response</a:t>
            </a:r>
          </a:p>
          <a:p>
            <a:pPr marL="342900" indent="-342900">
              <a:lnSpc>
                <a:spcPct val="150000"/>
              </a:lnSpc>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Chest X-ray: Pulmonary congestion</a:t>
            </a:r>
          </a:p>
          <a:p>
            <a:pPr>
              <a:lnSpc>
                <a:spcPct val="150000"/>
              </a:lnSpc>
            </a:pPr>
            <a:r>
              <a:rPr lang="en-US" sz="2400" b="1" dirty="0">
                <a:solidFill>
                  <a:srgbClr val="0000FF"/>
                </a:solidFill>
                <a:latin typeface="Times New Roman" panose="02020603050405020304" pitchFamily="18" charset="0"/>
                <a:cs typeface="Times New Roman" panose="02020603050405020304" pitchFamily="18" charset="0"/>
              </a:rPr>
              <a:t>Diagnosis:</a:t>
            </a:r>
          </a:p>
          <a:p>
            <a:pPr>
              <a:lnSpc>
                <a:spcPct val="150000"/>
              </a:lnSpc>
            </a:pPr>
            <a:r>
              <a:rPr lang="en-US" sz="2400" b="1" dirty="0">
                <a:latin typeface="Times New Roman" panose="02020603050405020304" pitchFamily="18" charset="0"/>
                <a:cs typeface="Times New Roman" panose="02020603050405020304" pitchFamily="18" charset="0"/>
              </a:rPr>
              <a:t>Severe Hyperthyroidism with Impending Thyroid Storm (Thyrotoxic Crisis)</a:t>
            </a:r>
          </a:p>
        </p:txBody>
      </p:sp>
      <p:sp>
        <p:nvSpPr>
          <p:cNvPr id="3" name="Slide Number Placeholder 2">
            <a:extLst>
              <a:ext uri="{FF2B5EF4-FFF2-40B4-BE49-F238E27FC236}">
                <a16:creationId xmlns:a16="http://schemas.microsoft.com/office/drawing/2014/main" xmlns="" id="{DF834F74-CA07-5B2C-E80B-1D4F2B50C417}"/>
              </a:ext>
            </a:extLst>
          </p:cNvPr>
          <p:cNvSpPr>
            <a:spLocks noGrp="1"/>
          </p:cNvSpPr>
          <p:nvPr>
            <p:ph type="sldNum" sz="quarter" idx="12"/>
          </p:nvPr>
        </p:nvSpPr>
        <p:spPr/>
        <p:txBody>
          <a:bodyPr/>
          <a:lstStyle/>
          <a:p>
            <a:fld id="{0B7B71F7-07CB-42F9-99A6-3965FC6C098C}" type="slidenum">
              <a:rPr lang="en-US" smtClean="0"/>
              <a:t>39</a:t>
            </a:fld>
            <a:endParaRPr lang="en-US"/>
          </a:p>
        </p:txBody>
      </p:sp>
    </p:spTree>
    <p:extLst>
      <p:ext uri="{BB962C8B-B14F-4D97-AF65-F5344CB8AC3E}">
        <p14:creationId xmlns:p14="http://schemas.microsoft.com/office/powerpoint/2010/main" val="222451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circle(in)">
                                      <p:cBhvr>
                                        <p:cTn id="10" dur="2000"/>
                                        <p:tgtEl>
                                          <p:spTgt spid="2">
                                            <p:txEl>
                                              <p:pRg st="2" end="2"/>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circle(in)">
                                      <p:cBhvr>
                                        <p:cTn id="13" dur="2000"/>
                                        <p:tgtEl>
                                          <p:spTgt spid="2">
                                            <p:txEl>
                                              <p:pRg st="3" end="3"/>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circle(in)">
                                      <p:cBhvr>
                                        <p:cTn id="16" dur="2000"/>
                                        <p:tgtEl>
                                          <p:spTgt spid="2">
                                            <p:txEl>
                                              <p:pRg st="4" end="4"/>
                                            </p:txEl>
                                          </p:spTgt>
                                        </p:tgtEl>
                                      </p:cBhvr>
                                    </p:animEffect>
                                  </p:childTnLst>
                                </p:cTn>
                              </p:par>
                              <p:par>
                                <p:cTn id="17" presetID="6" presetClass="entr" presetSubtype="16"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circle(in)">
                                      <p:cBhvr>
                                        <p:cTn id="19" dur="2000"/>
                                        <p:tgtEl>
                                          <p:spTgt spid="2">
                                            <p:txEl>
                                              <p:pRg st="5" end="5"/>
                                            </p:txEl>
                                          </p:spTgt>
                                        </p:tgtEl>
                                      </p:cBhvr>
                                    </p:animEffect>
                                  </p:childTnLst>
                                </p:cTn>
                              </p:par>
                              <p:par>
                                <p:cTn id="20" presetID="6" presetClass="entr" presetSubtype="16"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circle(in)">
                                      <p:cBhvr>
                                        <p:cTn id="22" dur="2000"/>
                                        <p:tgtEl>
                                          <p:spTgt spid="2">
                                            <p:txEl>
                                              <p:pRg st="6" end="6"/>
                                            </p:txEl>
                                          </p:spTgt>
                                        </p:tgtEl>
                                      </p:cBhvr>
                                    </p:animEffect>
                                  </p:childTnLst>
                                </p:cTn>
                              </p:par>
                              <p:par>
                                <p:cTn id="23" presetID="6" presetClass="entr" presetSubtype="16"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circle(in)">
                                      <p:cBhvr>
                                        <p:cTn id="25" dur="2000"/>
                                        <p:tgtEl>
                                          <p:spTgt spid="2">
                                            <p:txEl>
                                              <p:pRg st="7" end="7"/>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Effect transition="in" filter="circle(in)">
                                      <p:cBhvr>
                                        <p:cTn id="28" dur="2000"/>
                                        <p:tgtEl>
                                          <p:spTgt spid="2">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2">
                                            <p:txEl>
                                              <p:pRg st="9" end="9"/>
                                            </p:txEl>
                                          </p:spTgt>
                                        </p:tgtEl>
                                        <p:attrNameLst>
                                          <p:attrName>style.visibility</p:attrName>
                                        </p:attrNameLst>
                                      </p:cBhvr>
                                      <p:to>
                                        <p:strVal val="visible"/>
                                      </p:to>
                                    </p:set>
                                    <p:animEffect transition="in" filter="circle(in)">
                                      <p:cBhvr>
                                        <p:cTn id="33" dur="2000"/>
                                        <p:tgtEl>
                                          <p:spTgt spid="2">
                                            <p:txEl>
                                              <p:pRg st="9" end="9"/>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2">
                                            <p:txEl>
                                              <p:pRg st="10" end="10"/>
                                            </p:txEl>
                                          </p:spTgt>
                                        </p:tgtEl>
                                        <p:attrNameLst>
                                          <p:attrName>style.visibility</p:attrName>
                                        </p:attrNameLst>
                                      </p:cBhvr>
                                      <p:to>
                                        <p:strVal val="visible"/>
                                      </p:to>
                                    </p:set>
                                    <p:animEffect transition="in" filter="circle(in)">
                                      <p:cBhvr>
                                        <p:cTn id="36" dur="20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C8FF4540-4C24-2C15-7FFD-3BCBC5A20000}"/>
              </a:ext>
            </a:extLst>
          </p:cNvPr>
          <p:cNvSpPr>
            <a:spLocks noGrp="1"/>
          </p:cNvSpPr>
          <p:nvPr>
            <p:ph type="sldNum" sz="quarter" idx="12"/>
          </p:nvPr>
        </p:nvSpPr>
        <p:spPr/>
        <p:txBody>
          <a:bodyPr/>
          <a:lstStyle/>
          <a:p>
            <a:fld id="{0B7B71F7-07CB-42F9-99A6-3965FC6C098C}" type="slidenum">
              <a:rPr lang="en-US" smtClean="0"/>
              <a:t>4</a:t>
            </a:fld>
            <a:endParaRPr lang="en-US"/>
          </a:p>
        </p:txBody>
      </p:sp>
      <p:sp>
        <p:nvSpPr>
          <p:cNvPr id="3" name="TextBox 2">
            <a:extLst>
              <a:ext uri="{FF2B5EF4-FFF2-40B4-BE49-F238E27FC236}">
                <a16:creationId xmlns:a16="http://schemas.microsoft.com/office/drawing/2014/main" xmlns="" id="{1DB2866B-C7C2-8B95-D656-5E90EDD34669}"/>
              </a:ext>
            </a:extLst>
          </p:cNvPr>
          <p:cNvSpPr txBox="1"/>
          <p:nvPr/>
        </p:nvSpPr>
        <p:spPr>
          <a:xfrm>
            <a:off x="4418113" y="273531"/>
            <a:ext cx="5758308" cy="6106993"/>
          </a:xfrm>
          <a:prstGeom prst="rect">
            <a:avLst/>
          </a:prstGeom>
          <a:noFill/>
        </p:spPr>
        <p:txBody>
          <a:bodyPr wrap="none" rtlCol="0">
            <a:spAutoFit/>
          </a:bodyPr>
          <a:lstStyle/>
          <a:p>
            <a:pPr algn="r" rtl="1">
              <a:lnSpc>
                <a:spcPct val="200000"/>
              </a:lnSpc>
            </a:pPr>
            <a:r>
              <a:rPr lang="fa-IR" sz="4000" b="1" dirty="0">
                <a:solidFill>
                  <a:srgbClr val="C00000"/>
                </a:solidFill>
                <a:cs typeface="B Nazanin" panose="00000400000000000000" pitchFamily="2" charset="-78"/>
              </a:rPr>
              <a:t>اختلالات شایع غده هیپوفیز</a:t>
            </a:r>
          </a:p>
          <a:p>
            <a:pPr marL="285750" indent="-285750" algn="r" rtl="1">
              <a:lnSpc>
                <a:spcPct val="200000"/>
              </a:lnSpc>
              <a:buFont typeface="Arial" panose="020B0604020202020204" pitchFamily="34" charset="0"/>
              <a:buChar char="•"/>
            </a:pPr>
            <a:r>
              <a:rPr lang="fa-IR" sz="3200" b="1" dirty="0">
                <a:solidFill>
                  <a:srgbClr val="0000FF"/>
                </a:solidFill>
                <a:cs typeface="B Nazanin" panose="00000400000000000000" pitchFamily="2" charset="-78"/>
              </a:rPr>
              <a:t>آکرومگالی</a:t>
            </a:r>
          </a:p>
          <a:p>
            <a:pPr marL="285750" indent="-285750" algn="r" rtl="1">
              <a:lnSpc>
                <a:spcPct val="200000"/>
              </a:lnSpc>
              <a:buFont typeface="Arial" panose="020B0604020202020204" pitchFamily="34" charset="0"/>
              <a:buChar char="•"/>
            </a:pPr>
            <a:r>
              <a:rPr lang="fa-IR" sz="3200" b="1" dirty="0">
                <a:solidFill>
                  <a:srgbClr val="FF0000"/>
                </a:solidFill>
                <a:cs typeface="B Nazanin" panose="00000400000000000000" pitchFamily="2" charset="-78"/>
              </a:rPr>
              <a:t>کمبود ترشح هورمون رشد در کودکان </a:t>
            </a:r>
          </a:p>
          <a:p>
            <a:pPr marL="285750" indent="-285750" algn="r" rtl="1">
              <a:lnSpc>
                <a:spcPct val="200000"/>
              </a:lnSpc>
              <a:buFont typeface="Arial" panose="020B0604020202020204" pitchFamily="34" charset="0"/>
              <a:buChar char="•"/>
            </a:pPr>
            <a:r>
              <a:rPr lang="fa-IR" sz="3200" b="1" dirty="0">
                <a:solidFill>
                  <a:schemeClr val="accent3">
                    <a:lumMod val="50000"/>
                  </a:schemeClr>
                </a:solidFill>
                <a:cs typeface="B Nazanin" panose="00000400000000000000" pitchFamily="2" charset="-78"/>
              </a:rPr>
              <a:t>هایپرپرولاکتینمی</a:t>
            </a:r>
          </a:p>
          <a:p>
            <a:pPr marL="285750" indent="-285750" algn="r" rtl="1">
              <a:lnSpc>
                <a:spcPct val="200000"/>
              </a:lnSpc>
              <a:buFont typeface="Arial" panose="020B0604020202020204" pitchFamily="34" charset="0"/>
              <a:buChar char="•"/>
            </a:pPr>
            <a:r>
              <a:rPr lang="fa-IR" sz="3200" b="1" dirty="0">
                <a:solidFill>
                  <a:schemeClr val="accent6">
                    <a:lumMod val="75000"/>
                  </a:schemeClr>
                </a:solidFill>
                <a:cs typeface="B Nazanin" panose="00000400000000000000" pitchFamily="2" charset="-78"/>
              </a:rPr>
              <a:t>دیابت بی مزه</a:t>
            </a:r>
          </a:p>
          <a:p>
            <a:pPr marL="285750" indent="-285750" algn="r" rtl="1">
              <a:lnSpc>
                <a:spcPct val="200000"/>
              </a:lnSpc>
              <a:buFont typeface="Arial" panose="020B0604020202020204" pitchFamily="34" charset="0"/>
              <a:buChar char="•"/>
            </a:pPr>
            <a:endParaRPr lang="en-US" sz="3200" b="1" dirty="0">
              <a:cs typeface="B Nazanin" panose="00000400000000000000" pitchFamily="2" charset="-78"/>
            </a:endParaRPr>
          </a:p>
        </p:txBody>
      </p:sp>
    </p:spTree>
    <p:extLst>
      <p:ext uri="{BB962C8B-B14F-4D97-AF65-F5344CB8AC3E}">
        <p14:creationId xmlns:p14="http://schemas.microsoft.com/office/powerpoint/2010/main" val="172624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5F30D4A9-72FB-043A-9C46-C27E057554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5580" y="810573"/>
            <a:ext cx="8582465" cy="5597260"/>
          </a:xfrm>
          <a:prstGeom prst="rect">
            <a:avLst/>
          </a:prstGeom>
        </p:spPr>
      </p:pic>
      <p:sp>
        <p:nvSpPr>
          <p:cNvPr id="5" name="Slide Number Placeholder 4">
            <a:extLst>
              <a:ext uri="{FF2B5EF4-FFF2-40B4-BE49-F238E27FC236}">
                <a16:creationId xmlns:a16="http://schemas.microsoft.com/office/drawing/2014/main" xmlns="" id="{343CF4AC-1705-4BDF-0D7E-DB49D323921F}"/>
              </a:ext>
            </a:extLst>
          </p:cNvPr>
          <p:cNvSpPr>
            <a:spLocks noGrp="1"/>
          </p:cNvSpPr>
          <p:nvPr>
            <p:ph type="sldNum" sz="quarter" idx="12"/>
          </p:nvPr>
        </p:nvSpPr>
        <p:spPr/>
        <p:txBody>
          <a:bodyPr/>
          <a:lstStyle/>
          <a:p>
            <a:fld id="{0B7B71F7-07CB-42F9-99A6-3965FC6C098C}" type="slidenum">
              <a:rPr lang="en-US" smtClean="0"/>
              <a:t>40</a:t>
            </a:fld>
            <a:endParaRPr lang="en-US"/>
          </a:p>
        </p:txBody>
      </p:sp>
    </p:spTree>
    <p:extLst>
      <p:ext uri="{BB962C8B-B14F-4D97-AF65-F5344CB8AC3E}">
        <p14:creationId xmlns:p14="http://schemas.microsoft.com/office/powerpoint/2010/main" val="2144886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239ED772-548D-C46C-E0AB-389ED8091B86}"/>
              </a:ext>
            </a:extLst>
          </p:cNvPr>
          <p:cNvSpPr txBox="1"/>
          <p:nvPr/>
        </p:nvSpPr>
        <p:spPr>
          <a:xfrm>
            <a:off x="1514046" y="886264"/>
            <a:ext cx="4821128" cy="3881832"/>
          </a:xfrm>
          <a:prstGeom prst="rect">
            <a:avLst/>
          </a:prstGeom>
          <a:noFill/>
        </p:spPr>
        <p:txBody>
          <a:bodyPr wrap="none" rtlCol="0">
            <a:spAutoFit/>
          </a:bodyPr>
          <a:lstStyle/>
          <a:p>
            <a:pPr algn="l">
              <a:lnSpc>
                <a:spcPct val="200000"/>
              </a:lnSpc>
            </a:pPr>
            <a:r>
              <a:rPr lang="en-US" sz="3200" b="1" dirty="0">
                <a:solidFill>
                  <a:srgbClr val="C00000"/>
                </a:solidFill>
                <a:latin typeface="Times New Roman" panose="02020603050405020304" pitchFamily="18" charset="0"/>
                <a:cs typeface="Times New Roman" panose="02020603050405020304" pitchFamily="18" charset="0"/>
              </a:rPr>
              <a:t>Hypercortisolism</a:t>
            </a:r>
          </a:p>
          <a:p>
            <a:pPr marL="285750" indent="-285750" algn="l">
              <a:lnSpc>
                <a:spcPct val="200000"/>
              </a:lnSpc>
              <a:buFont typeface="Arial" panose="020B0604020202020204" pitchFamily="34" charset="0"/>
              <a:buChar char="•"/>
            </a:pPr>
            <a:r>
              <a:rPr lang="en-US" sz="3200" b="1" dirty="0">
                <a:latin typeface="Times New Roman" panose="02020603050405020304" pitchFamily="18" charset="0"/>
                <a:cs typeface="Times New Roman" panose="02020603050405020304" pitchFamily="18" charset="0"/>
              </a:rPr>
              <a:t>Cushing syndrome</a:t>
            </a:r>
            <a:endParaRPr lang="fa-IR" sz="3200" b="1" dirty="0">
              <a:latin typeface="Times New Roman" panose="02020603050405020304" pitchFamily="18" charset="0"/>
              <a:cs typeface="Times New Roman" panose="02020603050405020304" pitchFamily="18" charset="0"/>
            </a:endParaRPr>
          </a:p>
          <a:p>
            <a:pPr marL="285750" indent="-285750" algn="l">
              <a:lnSpc>
                <a:spcPct val="200000"/>
              </a:lnSpc>
              <a:buFont typeface="Arial" panose="020B0604020202020204" pitchFamily="34" charset="0"/>
              <a:buChar char="•"/>
            </a:pPr>
            <a:r>
              <a:rPr lang="en-US" sz="3200" b="1" dirty="0">
                <a:latin typeface="Times New Roman" panose="02020603050405020304" pitchFamily="18" charset="0"/>
                <a:cs typeface="Times New Roman" panose="02020603050405020304" pitchFamily="18" charset="0"/>
              </a:rPr>
              <a:t>Cushing disease</a:t>
            </a:r>
            <a:endParaRPr lang="fa-IR" sz="3200" b="1" dirty="0">
              <a:latin typeface="Times New Roman" panose="02020603050405020304" pitchFamily="18" charset="0"/>
              <a:cs typeface="Times New Roman" panose="02020603050405020304" pitchFamily="18" charset="0"/>
            </a:endParaRPr>
          </a:p>
          <a:p>
            <a:pPr marL="285750" indent="-285750" algn="l">
              <a:lnSpc>
                <a:spcPct val="200000"/>
              </a:lnSpc>
              <a:buFont typeface="Arial" panose="020B0604020202020204" pitchFamily="34" charset="0"/>
              <a:buChar char="•"/>
            </a:pPr>
            <a:r>
              <a:rPr lang="en-US" sz="3200" b="1" dirty="0">
                <a:latin typeface="Times New Roman" panose="02020603050405020304" pitchFamily="18" charset="0"/>
                <a:cs typeface="Times New Roman" panose="02020603050405020304" pitchFamily="18" charset="0"/>
              </a:rPr>
              <a:t>ACTH ectopic syndrome</a:t>
            </a:r>
          </a:p>
        </p:txBody>
      </p:sp>
      <p:sp>
        <p:nvSpPr>
          <p:cNvPr id="3" name="Slide Number Placeholder 2">
            <a:extLst>
              <a:ext uri="{FF2B5EF4-FFF2-40B4-BE49-F238E27FC236}">
                <a16:creationId xmlns:a16="http://schemas.microsoft.com/office/drawing/2014/main" xmlns="" id="{9E210EA2-4694-18D0-4534-B4CA2DA6D2D1}"/>
              </a:ext>
            </a:extLst>
          </p:cNvPr>
          <p:cNvSpPr>
            <a:spLocks noGrp="1"/>
          </p:cNvSpPr>
          <p:nvPr>
            <p:ph type="sldNum" sz="quarter" idx="12"/>
          </p:nvPr>
        </p:nvSpPr>
        <p:spPr/>
        <p:txBody>
          <a:bodyPr/>
          <a:lstStyle/>
          <a:p>
            <a:fld id="{0B7B71F7-07CB-42F9-99A6-3965FC6C098C}" type="slidenum">
              <a:rPr lang="en-US" smtClean="0"/>
              <a:t>41</a:t>
            </a:fld>
            <a:endParaRPr lang="en-US"/>
          </a:p>
        </p:txBody>
      </p:sp>
    </p:spTree>
    <p:extLst>
      <p:ext uri="{BB962C8B-B14F-4D97-AF65-F5344CB8AC3E}">
        <p14:creationId xmlns:p14="http://schemas.microsoft.com/office/powerpoint/2010/main" val="159495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CC9C6E86-2A5B-6983-4036-001146CB47EC}"/>
              </a:ext>
            </a:extLst>
          </p:cNvPr>
          <p:cNvSpPr txBox="1"/>
          <p:nvPr/>
        </p:nvSpPr>
        <p:spPr>
          <a:xfrm>
            <a:off x="3623796" y="783977"/>
            <a:ext cx="6846746" cy="584775"/>
          </a:xfrm>
          <a:prstGeom prst="rect">
            <a:avLst/>
          </a:prstGeom>
          <a:noFill/>
        </p:spPr>
        <p:txBody>
          <a:bodyPr wrap="none" rtlCol="0">
            <a:spAutoFit/>
          </a:bodyPr>
          <a:lstStyle/>
          <a:p>
            <a:pPr algn="r" rtl="1"/>
            <a:r>
              <a:rPr lang="fa-IR" sz="3200" b="1" dirty="0">
                <a:solidFill>
                  <a:srgbClr val="C00000"/>
                </a:solidFill>
                <a:cs typeface="B Nazanin" panose="00000400000000000000" pitchFamily="2" charset="-78"/>
              </a:rPr>
              <a:t>مراحل تشخیص آزمایشگاهی هایپرکورتیزولیسم</a:t>
            </a:r>
            <a:endParaRPr lang="en-US" sz="3200" b="1" dirty="0">
              <a:solidFill>
                <a:srgbClr val="C00000"/>
              </a:solidFill>
              <a:cs typeface="B Nazanin" panose="00000400000000000000" pitchFamily="2" charset="-78"/>
            </a:endParaRPr>
          </a:p>
        </p:txBody>
      </p:sp>
      <p:sp>
        <p:nvSpPr>
          <p:cNvPr id="3" name="TextBox 2">
            <a:extLst>
              <a:ext uri="{FF2B5EF4-FFF2-40B4-BE49-F238E27FC236}">
                <a16:creationId xmlns:a16="http://schemas.microsoft.com/office/drawing/2014/main" xmlns="" id="{3F80086A-CBB1-EF7A-83C0-5F854EA3DFFB}"/>
              </a:ext>
            </a:extLst>
          </p:cNvPr>
          <p:cNvSpPr txBox="1"/>
          <p:nvPr/>
        </p:nvSpPr>
        <p:spPr>
          <a:xfrm>
            <a:off x="3207430" y="1913207"/>
            <a:ext cx="7207102" cy="3678123"/>
          </a:xfrm>
          <a:prstGeom prst="rect">
            <a:avLst/>
          </a:prstGeom>
          <a:noFill/>
        </p:spPr>
        <p:txBody>
          <a:bodyPr wrap="square" rtlCol="0">
            <a:spAutoFit/>
          </a:bodyPr>
          <a:lstStyle/>
          <a:p>
            <a:pPr algn="r" rtl="1">
              <a:lnSpc>
                <a:spcPct val="200000"/>
              </a:lnSpc>
            </a:pPr>
            <a:r>
              <a:rPr lang="fa-IR" sz="2400" b="1" dirty="0"/>
              <a:t>مرحله 1: غربالگری</a:t>
            </a:r>
          </a:p>
          <a:p>
            <a:pPr marL="285750" indent="-285750" algn="just" rtl="1">
              <a:lnSpc>
                <a:spcPct val="200000"/>
              </a:lnSpc>
              <a:buFont typeface="Arial" panose="020B0604020202020204" pitchFamily="34" charset="0"/>
              <a:buChar char="•"/>
            </a:pPr>
            <a:r>
              <a:rPr lang="fa-IR" sz="2400" b="1" dirty="0">
                <a:solidFill>
                  <a:srgbClr val="0000FF"/>
                </a:solidFill>
              </a:rPr>
              <a:t>تعیین سطح کورتیزول بزاق شبانه</a:t>
            </a:r>
          </a:p>
          <a:p>
            <a:pPr marL="285750" indent="-285750" algn="just" rtl="1">
              <a:lnSpc>
                <a:spcPct val="200000"/>
              </a:lnSpc>
              <a:buFont typeface="Arial" panose="020B0604020202020204" pitchFamily="34" charset="0"/>
              <a:buChar char="•"/>
            </a:pPr>
            <a:r>
              <a:rPr lang="fa-IR" sz="2400" b="1" dirty="0">
                <a:solidFill>
                  <a:srgbClr val="FF0000"/>
                </a:solidFill>
              </a:rPr>
              <a:t>تعیین کورتیزول آزاد ادرار 24 ساعته</a:t>
            </a:r>
          </a:p>
          <a:p>
            <a:pPr marL="285750" indent="-285750" algn="just" rtl="1">
              <a:lnSpc>
                <a:spcPct val="200000"/>
              </a:lnSpc>
              <a:buFont typeface="Arial" panose="020B0604020202020204" pitchFamily="34" charset="0"/>
              <a:buChar char="•"/>
            </a:pPr>
            <a:r>
              <a:rPr lang="fa-IR" sz="2400" b="1" dirty="0">
                <a:solidFill>
                  <a:schemeClr val="accent3">
                    <a:lumMod val="50000"/>
                  </a:schemeClr>
                </a:solidFill>
              </a:rPr>
              <a:t>تست دگزامتازون با دوز پایین (مصرف یک میلی گرم ساعت 23) </a:t>
            </a:r>
          </a:p>
          <a:p>
            <a:pPr algn="just" rtl="1">
              <a:lnSpc>
                <a:spcPct val="200000"/>
              </a:lnSpc>
            </a:pPr>
            <a:r>
              <a:rPr lang="fa-IR" sz="2400" b="1" dirty="0">
                <a:solidFill>
                  <a:schemeClr val="accent3">
                    <a:lumMod val="50000"/>
                  </a:schemeClr>
                </a:solidFill>
              </a:rPr>
              <a:t>        </a:t>
            </a:r>
            <a:r>
              <a:rPr lang="fa-IR" sz="2400" b="1" dirty="0"/>
              <a:t>کورتیزول 8 صبح بیشتر از </a:t>
            </a:r>
            <a:r>
              <a:rPr lang="en-US" sz="2400" b="1" dirty="0"/>
              <a:t>1.8 </a:t>
            </a:r>
            <a:r>
              <a:rPr lang="en-US" sz="2400" b="1" dirty="0" err="1">
                <a:latin typeface="Times New Roman" panose="02020603050405020304" pitchFamily="18" charset="0"/>
                <a:cs typeface="Times New Roman" panose="02020603050405020304" pitchFamily="18" charset="0"/>
              </a:rPr>
              <a:t>μg</a:t>
            </a:r>
            <a:r>
              <a:rPr lang="en-US" sz="2400" b="1" dirty="0">
                <a:latin typeface="Times New Roman" panose="02020603050405020304" pitchFamily="18" charset="0"/>
                <a:cs typeface="Times New Roman" panose="02020603050405020304" pitchFamily="18" charset="0"/>
              </a:rPr>
              <a:t>/dl</a:t>
            </a:r>
            <a:r>
              <a:rPr lang="fa-IR" sz="2400" b="1" dirty="0">
                <a:latin typeface="Times New Roman" panose="02020603050405020304" pitchFamily="18" charset="0"/>
                <a:cs typeface="Times New Roman" panose="02020603050405020304" pitchFamily="18" charset="0"/>
              </a:rPr>
              <a:t> تائید کوشینگ است.</a:t>
            </a:r>
            <a:endParaRPr lang="en-US" sz="2400" b="1" dirty="0"/>
          </a:p>
        </p:txBody>
      </p:sp>
      <p:sp>
        <p:nvSpPr>
          <p:cNvPr id="5" name="Slide Number Placeholder 4">
            <a:extLst>
              <a:ext uri="{FF2B5EF4-FFF2-40B4-BE49-F238E27FC236}">
                <a16:creationId xmlns:a16="http://schemas.microsoft.com/office/drawing/2014/main" xmlns="" id="{0375FD31-94C2-0656-84FD-9E58E9EF349E}"/>
              </a:ext>
            </a:extLst>
          </p:cNvPr>
          <p:cNvSpPr>
            <a:spLocks noGrp="1"/>
          </p:cNvSpPr>
          <p:nvPr>
            <p:ph type="sldNum" sz="quarter" idx="12"/>
          </p:nvPr>
        </p:nvSpPr>
        <p:spPr/>
        <p:txBody>
          <a:bodyPr/>
          <a:lstStyle/>
          <a:p>
            <a:fld id="{0B7B71F7-07CB-42F9-99A6-3965FC6C098C}" type="slidenum">
              <a:rPr lang="en-US" smtClean="0"/>
              <a:t>42</a:t>
            </a:fld>
            <a:endParaRPr lang="en-US"/>
          </a:p>
        </p:txBody>
      </p:sp>
    </p:spTree>
    <p:extLst>
      <p:ext uri="{BB962C8B-B14F-4D97-AF65-F5344CB8AC3E}">
        <p14:creationId xmlns:p14="http://schemas.microsoft.com/office/powerpoint/2010/main" val="64488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16A32219-DB3C-91AE-59D9-87357A0C75F8}"/>
              </a:ext>
            </a:extLst>
          </p:cNvPr>
          <p:cNvSpPr txBox="1"/>
          <p:nvPr/>
        </p:nvSpPr>
        <p:spPr>
          <a:xfrm>
            <a:off x="562708" y="1308301"/>
            <a:ext cx="10030265" cy="3186129"/>
          </a:xfrm>
          <a:prstGeom prst="rect">
            <a:avLst/>
          </a:prstGeom>
          <a:noFill/>
        </p:spPr>
        <p:txBody>
          <a:bodyPr wrap="square" rtlCol="0">
            <a:spAutoFit/>
          </a:bodyPr>
          <a:lstStyle/>
          <a:p>
            <a:pPr algn="just" rtl="1">
              <a:lnSpc>
                <a:spcPct val="200000"/>
              </a:lnSpc>
            </a:pPr>
            <a:r>
              <a:rPr lang="fa-IR" sz="2800" b="1" dirty="0">
                <a:cs typeface="+mj-cs"/>
              </a:rPr>
              <a:t>مرحله 2: تعیین نوع هایپرکورتیزولیسم</a:t>
            </a:r>
          </a:p>
          <a:p>
            <a:pPr marL="285750" indent="-285750" algn="just" rtl="1">
              <a:lnSpc>
                <a:spcPct val="200000"/>
              </a:lnSpc>
              <a:buFont typeface="Arial" panose="020B0604020202020204" pitchFamily="34" charset="0"/>
              <a:buChar char="•"/>
            </a:pPr>
            <a:r>
              <a:rPr lang="fa-IR" sz="2800" b="1" dirty="0">
                <a:solidFill>
                  <a:srgbClr val="C00000"/>
                </a:solidFill>
                <a:cs typeface="+mj-cs"/>
              </a:rPr>
              <a:t>تست دگزامتازون با دوز بالا: </a:t>
            </a:r>
            <a:r>
              <a:rPr lang="fa-IR" sz="2400" b="1" dirty="0">
                <a:solidFill>
                  <a:srgbClr val="C00000"/>
                </a:solidFill>
                <a:cs typeface="+mj-cs"/>
              </a:rPr>
              <a:t>(2 میلی گرم هر 6 ساعت به مدت 2 روز)</a:t>
            </a:r>
          </a:p>
          <a:p>
            <a:pPr algn="just" rtl="1">
              <a:lnSpc>
                <a:spcPct val="200000"/>
              </a:lnSpc>
            </a:pPr>
            <a:r>
              <a:rPr lang="fa-IR" sz="2400" b="1" dirty="0">
                <a:cs typeface="+mj-cs"/>
              </a:rPr>
              <a:t>سطح کورتیزول در </a:t>
            </a:r>
            <a:r>
              <a:rPr lang="fa-IR" sz="2400" b="1" u="sng" dirty="0">
                <a:cs typeface="+mj-cs"/>
              </a:rPr>
              <a:t>آدنوما هیپوفیز </a:t>
            </a:r>
            <a:r>
              <a:rPr lang="fa-IR" sz="2400" b="1" dirty="0">
                <a:cs typeface="+mj-cs"/>
              </a:rPr>
              <a:t>بیش از 50 درصد سرکوب می شود.</a:t>
            </a:r>
            <a:r>
              <a:rPr lang="en-US" sz="2400" b="1" dirty="0">
                <a:cs typeface="+mj-cs"/>
              </a:rPr>
              <a:t> </a:t>
            </a:r>
            <a:r>
              <a:rPr lang="fa-IR" sz="2400" b="1" dirty="0">
                <a:cs typeface="+mj-cs"/>
              </a:rPr>
              <a:t>در حالیکه در</a:t>
            </a:r>
            <a:r>
              <a:rPr lang="en-US" sz="2400" b="1" dirty="0">
                <a:cs typeface="+mj-cs"/>
              </a:rPr>
              <a:t> </a:t>
            </a:r>
            <a:r>
              <a:rPr lang="fa-IR" sz="2400" b="1" u="sng" dirty="0">
                <a:cs typeface="+mj-cs"/>
              </a:rPr>
              <a:t>تومور آدرنال </a:t>
            </a:r>
            <a:r>
              <a:rPr lang="fa-IR" sz="2400" b="1" dirty="0">
                <a:cs typeface="+mj-cs"/>
              </a:rPr>
              <a:t>و </a:t>
            </a:r>
            <a:r>
              <a:rPr lang="fa-IR" sz="2400" b="1" u="sng" dirty="0">
                <a:cs typeface="+mj-cs"/>
              </a:rPr>
              <a:t>ترشح اکتوپیک </a:t>
            </a:r>
            <a:r>
              <a:rPr lang="en-US" sz="2400" b="1" u="sng" dirty="0">
                <a:cs typeface="+mj-cs"/>
              </a:rPr>
              <a:t>ACTH</a:t>
            </a:r>
            <a:r>
              <a:rPr lang="fa-IR" sz="2400" b="1" u="sng" dirty="0">
                <a:cs typeface="+mj-cs"/>
              </a:rPr>
              <a:t> </a:t>
            </a:r>
            <a:r>
              <a:rPr lang="fa-IR" sz="2400" b="1" dirty="0">
                <a:cs typeface="+mj-cs"/>
              </a:rPr>
              <a:t>ترشح کورتیزول سرکوب نمی شود.</a:t>
            </a:r>
          </a:p>
        </p:txBody>
      </p:sp>
      <p:sp>
        <p:nvSpPr>
          <p:cNvPr id="2" name="Slide Number Placeholder 1">
            <a:extLst>
              <a:ext uri="{FF2B5EF4-FFF2-40B4-BE49-F238E27FC236}">
                <a16:creationId xmlns:a16="http://schemas.microsoft.com/office/drawing/2014/main" xmlns="" id="{D504A24F-BB0B-5C6D-485B-AFC83769AFA9}"/>
              </a:ext>
            </a:extLst>
          </p:cNvPr>
          <p:cNvSpPr>
            <a:spLocks noGrp="1"/>
          </p:cNvSpPr>
          <p:nvPr>
            <p:ph type="sldNum" sz="quarter" idx="12"/>
          </p:nvPr>
        </p:nvSpPr>
        <p:spPr/>
        <p:txBody>
          <a:bodyPr/>
          <a:lstStyle/>
          <a:p>
            <a:fld id="{0B7B71F7-07CB-42F9-99A6-3965FC6C098C}" type="slidenum">
              <a:rPr lang="en-US" smtClean="0"/>
              <a:t>43</a:t>
            </a:fld>
            <a:endParaRPr lang="en-US"/>
          </a:p>
        </p:txBody>
      </p:sp>
    </p:spTree>
    <p:extLst>
      <p:ext uri="{BB962C8B-B14F-4D97-AF65-F5344CB8AC3E}">
        <p14:creationId xmlns:p14="http://schemas.microsoft.com/office/powerpoint/2010/main" val="357707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69EE479-5CEA-9044-3514-E6054693C933}"/>
              </a:ext>
            </a:extLst>
          </p:cNvPr>
          <p:cNvSpPr txBox="1"/>
          <p:nvPr/>
        </p:nvSpPr>
        <p:spPr>
          <a:xfrm>
            <a:off x="773724" y="204691"/>
            <a:ext cx="10030264" cy="6263894"/>
          </a:xfrm>
          <a:prstGeom prst="rect">
            <a:avLst/>
          </a:prstGeom>
          <a:noFill/>
        </p:spPr>
        <p:txBody>
          <a:bodyPr wrap="square">
            <a:spAutoFit/>
          </a:bodyPr>
          <a:lstStyle/>
          <a:p>
            <a:pPr marL="285750" indent="-285750" algn="just" rtl="1">
              <a:lnSpc>
                <a:spcPct val="200000"/>
              </a:lnSpc>
              <a:buFont typeface="Arial" panose="020B0604020202020204" pitchFamily="34" charset="0"/>
              <a:buChar char="•"/>
            </a:pPr>
            <a:r>
              <a:rPr lang="fa-IR" sz="2800" b="1" dirty="0">
                <a:solidFill>
                  <a:srgbClr val="0000FF"/>
                </a:solidFill>
                <a:cs typeface="+mj-cs"/>
              </a:rPr>
              <a:t>تعیین سطح </a:t>
            </a:r>
            <a:r>
              <a:rPr lang="en-US" sz="2800" b="1" dirty="0">
                <a:solidFill>
                  <a:srgbClr val="0000FF"/>
                </a:solidFill>
                <a:cs typeface="+mj-cs"/>
              </a:rPr>
              <a:t>ACTH</a:t>
            </a:r>
            <a:r>
              <a:rPr lang="fa-IR" sz="2800" b="1" dirty="0">
                <a:solidFill>
                  <a:srgbClr val="0000FF"/>
                </a:solidFill>
                <a:cs typeface="+mj-cs"/>
              </a:rPr>
              <a:t> پلاسما</a:t>
            </a:r>
          </a:p>
          <a:p>
            <a:pPr algn="just" rtl="1">
              <a:lnSpc>
                <a:spcPct val="200000"/>
              </a:lnSpc>
            </a:pPr>
            <a:r>
              <a:rPr lang="fa-IR" sz="2400" b="1" dirty="0">
                <a:cs typeface="+mj-cs"/>
              </a:rPr>
              <a:t>در تومور آدرنال، سطح </a:t>
            </a:r>
            <a:r>
              <a:rPr lang="en-US" sz="2400" b="1" dirty="0">
                <a:cs typeface="+mj-cs"/>
              </a:rPr>
              <a:t>ACTH</a:t>
            </a:r>
            <a:r>
              <a:rPr lang="fa-IR" sz="2400" b="1" dirty="0">
                <a:cs typeface="+mj-cs"/>
              </a:rPr>
              <a:t> پایین است (به جهت فیدبکی که کورتیزول بالا به هیپوفیز می زند) در حالیکه در تومور هیپوفیز و ترشح اکتوپیک، سطح </a:t>
            </a:r>
            <a:r>
              <a:rPr lang="en-US" sz="2400" b="1" dirty="0">
                <a:cs typeface="+mj-cs"/>
              </a:rPr>
              <a:t>ACTH</a:t>
            </a:r>
            <a:r>
              <a:rPr lang="fa-IR" sz="2400" b="1" dirty="0">
                <a:cs typeface="+mj-cs"/>
              </a:rPr>
              <a:t> بالا می باشد</a:t>
            </a:r>
          </a:p>
          <a:p>
            <a:pPr marL="285750" indent="-285750" algn="just" rtl="1">
              <a:lnSpc>
                <a:spcPct val="200000"/>
              </a:lnSpc>
              <a:buFont typeface="Arial" panose="020B0604020202020204" pitchFamily="34" charset="0"/>
              <a:buChar char="•"/>
            </a:pPr>
            <a:r>
              <a:rPr lang="fa-IR" sz="2800" b="1" dirty="0">
                <a:solidFill>
                  <a:srgbClr val="C00000"/>
                </a:solidFill>
                <a:cs typeface="+mj-cs"/>
              </a:rPr>
              <a:t>تست تحریک </a:t>
            </a:r>
            <a:r>
              <a:rPr lang="en-US" sz="2800" b="1" dirty="0">
                <a:solidFill>
                  <a:srgbClr val="C00000"/>
                </a:solidFill>
                <a:cs typeface="+mj-cs"/>
              </a:rPr>
              <a:t>CRH</a:t>
            </a:r>
            <a:endParaRPr lang="fa-IR" sz="2800" b="1" dirty="0">
              <a:solidFill>
                <a:srgbClr val="C00000"/>
              </a:solidFill>
              <a:cs typeface="+mj-cs"/>
            </a:endParaRPr>
          </a:p>
          <a:p>
            <a:pPr algn="just" rtl="1">
              <a:lnSpc>
                <a:spcPct val="200000"/>
              </a:lnSpc>
            </a:pPr>
            <a:r>
              <a:rPr lang="fa-IR" sz="2400" b="1" dirty="0">
                <a:cs typeface="+mj-cs"/>
              </a:rPr>
              <a:t>تومورهای هیپوفیز برخلاف اکتوپیک به </a:t>
            </a:r>
            <a:r>
              <a:rPr lang="en-US" sz="2400" b="1" dirty="0">
                <a:cs typeface="+mj-cs"/>
              </a:rPr>
              <a:t>CRH</a:t>
            </a:r>
            <a:r>
              <a:rPr lang="fa-IR" sz="2400" b="1" dirty="0">
                <a:cs typeface="+mj-cs"/>
              </a:rPr>
              <a:t> پاسخ می دهند.</a:t>
            </a:r>
          </a:p>
          <a:p>
            <a:pPr marL="285750" indent="-285750" algn="just" rtl="1">
              <a:lnSpc>
                <a:spcPct val="200000"/>
              </a:lnSpc>
              <a:buFont typeface="Arial" panose="020B0604020202020204" pitchFamily="34" charset="0"/>
              <a:buChar char="•"/>
            </a:pPr>
            <a:r>
              <a:rPr lang="en-US" sz="2800" b="1" dirty="0">
                <a:solidFill>
                  <a:srgbClr val="FF9900"/>
                </a:solidFill>
                <a:latin typeface="Times New Roman" panose="02020603050405020304" pitchFamily="18" charset="0"/>
                <a:cs typeface="Times New Roman" panose="02020603050405020304" pitchFamily="18" charset="0"/>
              </a:rPr>
              <a:t>Bilateral inferior petrosal sinus sampling (BIPSS)</a:t>
            </a:r>
            <a:endParaRPr lang="fa-IR" sz="2800" b="1" dirty="0">
              <a:solidFill>
                <a:srgbClr val="FF9900"/>
              </a:solidFill>
              <a:latin typeface="Times New Roman" panose="02020603050405020304" pitchFamily="18" charset="0"/>
              <a:cs typeface="Times New Roman" panose="02020603050405020304" pitchFamily="18" charset="0"/>
            </a:endParaRPr>
          </a:p>
          <a:p>
            <a:pPr algn="just" rtl="1">
              <a:lnSpc>
                <a:spcPct val="200000"/>
              </a:lnSpc>
            </a:pPr>
            <a:r>
              <a:rPr lang="fa-IR" sz="2400" b="1" dirty="0">
                <a:cs typeface="+mj-cs"/>
              </a:rPr>
              <a:t>زمانی که با </a:t>
            </a:r>
            <a:r>
              <a:rPr lang="en-US" sz="2400" b="1" dirty="0">
                <a:cs typeface="+mj-cs"/>
              </a:rPr>
              <a:t>MRI</a:t>
            </a:r>
            <a:r>
              <a:rPr lang="fa-IR" sz="2400" b="1" dirty="0">
                <a:cs typeface="+mj-cs"/>
              </a:rPr>
              <a:t> نمی توان تومور هیپوفیز را تایید کرد، این تست برای تمایز علل هیپوفیزی از اکتوپیک </a:t>
            </a:r>
            <a:r>
              <a:rPr lang="en-US" sz="2400" b="1" dirty="0">
                <a:cs typeface="+mj-cs"/>
              </a:rPr>
              <a:t>gold standard</a:t>
            </a:r>
            <a:r>
              <a:rPr lang="fa-IR" sz="2400" b="1" dirty="0">
                <a:cs typeface="+mj-cs"/>
              </a:rPr>
              <a:t> می باشد.</a:t>
            </a:r>
            <a:endParaRPr lang="en-US" sz="2400" b="1" dirty="0">
              <a:cs typeface="+mj-cs"/>
            </a:endParaRPr>
          </a:p>
        </p:txBody>
      </p:sp>
      <p:sp>
        <p:nvSpPr>
          <p:cNvPr id="4" name="Slide Number Placeholder 3">
            <a:extLst>
              <a:ext uri="{FF2B5EF4-FFF2-40B4-BE49-F238E27FC236}">
                <a16:creationId xmlns:a16="http://schemas.microsoft.com/office/drawing/2014/main" xmlns="" id="{9B4231B8-4A6F-45D5-03D8-46358C41E0F1}"/>
              </a:ext>
            </a:extLst>
          </p:cNvPr>
          <p:cNvSpPr>
            <a:spLocks noGrp="1"/>
          </p:cNvSpPr>
          <p:nvPr>
            <p:ph type="sldNum" sz="quarter" idx="12"/>
          </p:nvPr>
        </p:nvSpPr>
        <p:spPr/>
        <p:txBody>
          <a:bodyPr/>
          <a:lstStyle/>
          <a:p>
            <a:fld id="{0B7B71F7-07CB-42F9-99A6-3965FC6C098C}" type="slidenum">
              <a:rPr lang="en-US" smtClean="0"/>
              <a:t>44</a:t>
            </a:fld>
            <a:endParaRPr lang="en-US"/>
          </a:p>
        </p:txBody>
      </p:sp>
    </p:spTree>
    <p:extLst>
      <p:ext uri="{BB962C8B-B14F-4D97-AF65-F5344CB8AC3E}">
        <p14:creationId xmlns:p14="http://schemas.microsoft.com/office/powerpoint/2010/main" val="159043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ircle(in)">
                                      <p:cBhvr>
                                        <p:cTn id="23" dur="2000"/>
                                        <p:tgtEl>
                                          <p:spTgt spid="3">
                                            <p:txEl>
                                              <p:pRg st="4" end="4"/>
                                            </p:txEl>
                                          </p:spTgt>
                                        </p:tgtEl>
                                      </p:cBhvr>
                                    </p:animEffect>
                                  </p:childTnLst>
                                </p:cTn>
                              </p:par>
                              <p:par>
                                <p:cTn id="24" presetID="6" presetClass="entr" presetSubtype="16"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circle(in)">
                                      <p:cBhvr>
                                        <p:cTn id="2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75B8E6AF-8958-0299-EDAD-44C23EB711A1}"/>
              </a:ext>
            </a:extLst>
          </p:cNvPr>
          <p:cNvSpPr txBox="1"/>
          <p:nvPr/>
        </p:nvSpPr>
        <p:spPr>
          <a:xfrm>
            <a:off x="3573781" y="379822"/>
            <a:ext cx="7154523" cy="584775"/>
          </a:xfrm>
          <a:prstGeom prst="rect">
            <a:avLst/>
          </a:prstGeom>
          <a:noFill/>
        </p:spPr>
        <p:txBody>
          <a:bodyPr wrap="none" rtlCol="0">
            <a:spAutoFit/>
          </a:bodyPr>
          <a:lstStyle/>
          <a:p>
            <a:pPr algn="r" rtl="1"/>
            <a:r>
              <a:rPr lang="fa-IR" sz="3200" b="1" dirty="0">
                <a:solidFill>
                  <a:srgbClr val="C00000"/>
                </a:solidFill>
                <a:cs typeface="B Nazanin" panose="00000400000000000000" pitchFamily="2" charset="-78"/>
              </a:rPr>
              <a:t>مراحل تشخیص آزمایشگاهی کم کاری قشر آدرنال</a:t>
            </a:r>
            <a:endParaRPr lang="en-US" sz="3200" b="1" dirty="0">
              <a:solidFill>
                <a:srgbClr val="C00000"/>
              </a:solidFill>
              <a:cs typeface="B Nazanin" panose="00000400000000000000" pitchFamily="2" charset="-78"/>
            </a:endParaRPr>
          </a:p>
        </p:txBody>
      </p:sp>
      <p:sp>
        <p:nvSpPr>
          <p:cNvPr id="3" name="TextBox 2">
            <a:extLst>
              <a:ext uri="{FF2B5EF4-FFF2-40B4-BE49-F238E27FC236}">
                <a16:creationId xmlns:a16="http://schemas.microsoft.com/office/drawing/2014/main" xmlns="" id="{8BCC19D2-3253-02C3-9468-E55A92C6C7DC}"/>
              </a:ext>
            </a:extLst>
          </p:cNvPr>
          <p:cNvSpPr txBox="1"/>
          <p:nvPr/>
        </p:nvSpPr>
        <p:spPr>
          <a:xfrm>
            <a:off x="520504" y="1125527"/>
            <a:ext cx="10207800" cy="5131213"/>
          </a:xfrm>
          <a:prstGeom prst="rect">
            <a:avLst/>
          </a:prstGeom>
          <a:noFill/>
        </p:spPr>
        <p:txBody>
          <a:bodyPr wrap="square" rtlCol="0">
            <a:spAutoFit/>
          </a:bodyPr>
          <a:lstStyle/>
          <a:p>
            <a:pPr algn="just" rtl="1">
              <a:lnSpc>
                <a:spcPct val="200000"/>
              </a:lnSpc>
            </a:pPr>
            <a:r>
              <a:rPr lang="fa-IR" sz="2800" b="1" dirty="0"/>
              <a:t>مرحله 1: غربالگری</a:t>
            </a:r>
          </a:p>
          <a:p>
            <a:pPr marL="285750" indent="-285750" algn="just" rtl="1">
              <a:lnSpc>
                <a:spcPct val="200000"/>
              </a:lnSpc>
              <a:buFont typeface="Arial" panose="020B0604020202020204" pitchFamily="34" charset="0"/>
              <a:buChar char="•"/>
            </a:pPr>
            <a:r>
              <a:rPr lang="fa-IR" sz="2800" b="1" dirty="0">
                <a:solidFill>
                  <a:srgbClr val="0000FF"/>
                </a:solidFill>
              </a:rPr>
              <a:t>اندازه گیری کورتیزول 8 صبح</a:t>
            </a:r>
          </a:p>
          <a:p>
            <a:pPr algn="just" rtl="1">
              <a:lnSpc>
                <a:spcPct val="200000"/>
              </a:lnSpc>
            </a:pPr>
            <a:r>
              <a:rPr lang="fa-IR" sz="2800" b="1" dirty="0"/>
              <a:t>مقادیر کمتر از </a:t>
            </a:r>
            <a:r>
              <a:rPr lang="en-US" sz="2800" b="1" dirty="0"/>
              <a:t>3 </a:t>
            </a:r>
            <a:r>
              <a:rPr lang="en-US" sz="2800" b="1" dirty="0" err="1">
                <a:latin typeface="Times New Roman" panose="02020603050405020304" pitchFamily="18" charset="0"/>
                <a:cs typeface="Times New Roman" panose="02020603050405020304" pitchFamily="18" charset="0"/>
              </a:rPr>
              <a:t>μg</a:t>
            </a:r>
            <a:r>
              <a:rPr lang="en-US" sz="2800" b="1" dirty="0">
                <a:latin typeface="Times New Roman" panose="02020603050405020304" pitchFamily="18" charset="0"/>
                <a:cs typeface="Times New Roman" panose="02020603050405020304" pitchFamily="18" charset="0"/>
              </a:rPr>
              <a:t>/dl</a:t>
            </a:r>
            <a:r>
              <a:rPr lang="fa-IR" sz="2800" b="1" dirty="0">
                <a:latin typeface="Times New Roman" panose="02020603050405020304" pitchFamily="18" charset="0"/>
                <a:cs typeface="Times New Roman" panose="02020603050405020304" pitchFamily="18" charset="0"/>
              </a:rPr>
              <a:t> پیشنهاد دهنده کم کاری قشر آدرنال است.</a:t>
            </a:r>
          </a:p>
          <a:p>
            <a:pPr marL="285750" indent="-285750" algn="just" rtl="1">
              <a:lnSpc>
                <a:spcPct val="200000"/>
              </a:lnSpc>
              <a:buFont typeface="Arial" panose="020B0604020202020204" pitchFamily="34" charset="0"/>
              <a:buChar char="•"/>
            </a:pPr>
            <a:r>
              <a:rPr lang="fa-IR" sz="2800" b="1" dirty="0">
                <a:solidFill>
                  <a:srgbClr val="FF0000"/>
                </a:solidFill>
                <a:latin typeface="Times New Roman" panose="02020603050405020304" pitchFamily="18" charset="0"/>
                <a:cs typeface="Times New Roman" panose="02020603050405020304" pitchFamily="18" charset="0"/>
              </a:rPr>
              <a:t>اندازه گیری سطح </a:t>
            </a:r>
            <a:r>
              <a:rPr lang="en-US" sz="2800" b="1" dirty="0">
                <a:solidFill>
                  <a:srgbClr val="FF0000"/>
                </a:solidFill>
                <a:latin typeface="Times New Roman" panose="02020603050405020304" pitchFamily="18" charset="0"/>
                <a:cs typeface="Times New Roman" panose="02020603050405020304" pitchFamily="18" charset="0"/>
              </a:rPr>
              <a:t>ACTH</a:t>
            </a:r>
            <a:r>
              <a:rPr lang="fa-IR" sz="2800" b="1" dirty="0">
                <a:solidFill>
                  <a:srgbClr val="FF0000"/>
                </a:solidFill>
                <a:latin typeface="Times New Roman" panose="02020603050405020304" pitchFamily="18" charset="0"/>
                <a:cs typeface="Times New Roman" panose="02020603050405020304" pitchFamily="18" charset="0"/>
              </a:rPr>
              <a:t> پلاسما </a:t>
            </a:r>
          </a:p>
          <a:p>
            <a:pPr algn="just" rtl="1">
              <a:lnSpc>
                <a:spcPct val="200000"/>
              </a:lnSpc>
            </a:pPr>
            <a:r>
              <a:rPr lang="fa-IR" sz="2800" b="1" dirty="0">
                <a:latin typeface="Times New Roman" panose="02020603050405020304" pitchFamily="18" charset="0"/>
                <a:cs typeface="Times New Roman" panose="02020603050405020304" pitchFamily="18" charset="0"/>
              </a:rPr>
              <a:t>در نوع اولیه (بیماری آدیسون) افزایش </a:t>
            </a:r>
            <a:r>
              <a:rPr lang="en-US" sz="2800" b="1" dirty="0">
                <a:latin typeface="Times New Roman" panose="02020603050405020304" pitchFamily="18" charset="0"/>
                <a:cs typeface="Times New Roman" panose="02020603050405020304" pitchFamily="18" charset="0"/>
              </a:rPr>
              <a:t>(&gt; 50-100 </a:t>
            </a:r>
            <a:r>
              <a:rPr lang="en-US" sz="2800" b="1" dirty="0" err="1">
                <a:latin typeface="Times New Roman" panose="02020603050405020304" pitchFamily="18" charset="0"/>
                <a:cs typeface="Times New Roman" panose="02020603050405020304" pitchFamily="18" charset="0"/>
              </a:rPr>
              <a:t>pg</a:t>
            </a:r>
            <a:r>
              <a:rPr lang="en-US" sz="2800" b="1" dirty="0">
                <a:latin typeface="Times New Roman" panose="02020603050405020304" pitchFamily="18" charset="0"/>
                <a:cs typeface="Times New Roman" panose="02020603050405020304" pitchFamily="18" charset="0"/>
              </a:rPr>
              <a:t>/ml)</a:t>
            </a:r>
            <a:r>
              <a:rPr lang="fa-IR" sz="2800" b="1" dirty="0">
                <a:latin typeface="Times New Roman" panose="02020603050405020304" pitchFamily="18" charset="0"/>
                <a:cs typeface="Times New Roman" panose="02020603050405020304" pitchFamily="18" charset="0"/>
              </a:rPr>
              <a:t> ولی در نوع ثانویه و ثالثیه کاهش </a:t>
            </a:r>
            <a:r>
              <a:rPr lang="en-US" sz="2800" b="1" dirty="0">
                <a:latin typeface="Times New Roman" panose="02020603050405020304" pitchFamily="18" charset="0"/>
                <a:cs typeface="Times New Roman" panose="02020603050405020304" pitchFamily="18" charset="0"/>
              </a:rPr>
              <a:t>(&lt; 10 </a:t>
            </a:r>
            <a:r>
              <a:rPr lang="en-US" sz="2800" b="1" dirty="0" err="1">
                <a:latin typeface="Times New Roman" panose="02020603050405020304" pitchFamily="18" charset="0"/>
                <a:cs typeface="Times New Roman" panose="02020603050405020304" pitchFamily="18" charset="0"/>
              </a:rPr>
              <a:t>pg</a:t>
            </a:r>
            <a:r>
              <a:rPr lang="en-US" sz="2800" b="1" dirty="0">
                <a:latin typeface="Times New Roman" panose="02020603050405020304" pitchFamily="18" charset="0"/>
                <a:cs typeface="Times New Roman" panose="02020603050405020304" pitchFamily="18" charset="0"/>
              </a:rPr>
              <a:t>/ml)</a:t>
            </a:r>
            <a:r>
              <a:rPr lang="fa-IR" sz="2800" b="1" dirty="0">
                <a:latin typeface="Times New Roman" panose="02020603050405020304" pitchFamily="18" charset="0"/>
                <a:cs typeface="Times New Roman" panose="02020603050405020304" pitchFamily="18" charset="0"/>
              </a:rPr>
              <a:t> می یابد.</a:t>
            </a:r>
            <a:endParaRPr lang="fa-IR" sz="2800" b="1" dirty="0"/>
          </a:p>
        </p:txBody>
      </p:sp>
      <p:sp>
        <p:nvSpPr>
          <p:cNvPr id="7" name="Slide Number Placeholder 6">
            <a:extLst>
              <a:ext uri="{FF2B5EF4-FFF2-40B4-BE49-F238E27FC236}">
                <a16:creationId xmlns:a16="http://schemas.microsoft.com/office/drawing/2014/main" xmlns="" id="{5E66D87C-F59E-5119-5C8C-1DC97937485D}"/>
              </a:ext>
            </a:extLst>
          </p:cNvPr>
          <p:cNvSpPr>
            <a:spLocks noGrp="1"/>
          </p:cNvSpPr>
          <p:nvPr>
            <p:ph type="sldNum" sz="quarter" idx="12"/>
          </p:nvPr>
        </p:nvSpPr>
        <p:spPr/>
        <p:txBody>
          <a:bodyPr/>
          <a:lstStyle/>
          <a:p>
            <a:fld id="{0B7B71F7-07CB-42F9-99A6-3965FC6C098C}" type="slidenum">
              <a:rPr lang="en-US" smtClean="0"/>
              <a:t>45</a:t>
            </a:fld>
            <a:endParaRPr lang="en-US"/>
          </a:p>
        </p:txBody>
      </p:sp>
    </p:spTree>
    <p:extLst>
      <p:ext uri="{BB962C8B-B14F-4D97-AF65-F5344CB8AC3E}">
        <p14:creationId xmlns:p14="http://schemas.microsoft.com/office/powerpoint/2010/main" val="285278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par>
                                <p:cTn id="18" presetID="6"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circle(in)">
                                      <p:cBhvr>
                                        <p:cTn id="25" dur="2000"/>
                                        <p:tgtEl>
                                          <p:spTgt spid="3">
                                            <p:txEl>
                                              <p:pRg st="3" end="3"/>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circle(in)">
                                      <p:cBhvr>
                                        <p:cTn id="2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6785B95F-5F9B-E0F9-C8A0-4430DC296AAE}"/>
              </a:ext>
            </a:extLst>
          </p:cNvPr>
          <p:cNvSpPr txBox="1"/>
          <p:nvPr/>
        </p:nvSpPr>
        <p:spPr>
          <a:xfrm>
            <a:off x="652150" y="1162548"/>
            <a:ext cx="9935477" cy="3413948"/>
          </a:xfrm>
          <a:prstGeom prst="rect">
            <a:avLst/>
          </a:prstGeom>
          <a:noFill/>
        </p:spPr>
        <p:txBody>
          <a:bodyPr wrap="none" rtlCol="0">
            <a:spAutoFit/>
          </a:bodyPr>
          <a:lstStyle/>
          <a:p>
            <a:pPr algn="r" rtl="1">
              <a:lnSpc>
                <a:spcPct val="200000"/>
              </a:lnSpc>
            </a:pPr>
            <a:r>
              <a:rPr lang="fa-IR" sz="2800" b="1" dirty="0">
                <a:cs typeface="B Nazanin" panose="00000400000000000000" pitchFamily="2" charset="-78"/>
              </a:rPr>
              <a:t>مرحله 2: آزمایش تائیدی</a:t>
            </a:r>
          </a:p>
          <a:p>
            <a:pPr marL="285750" indent="-285750" algn="r" rtl="1">
              <a:lnSpc>
                <a:spcPct val="200000"/>
              </a:lnSpc>
              <a:buFont typeface="Arial" panose="020B0604020202020204" pitchFamily="34" charset="0"/>
              <a:buChar char="•"/>
            </a:pPr>
            <a:r>
              <a:rPr lang="fa-IR" sz="2800" b="1" dirty="0">
                <a:solidFill>
                  <a:srgbClr val="0000FF"/>
                </a:solidFill>
                <a:cs typeface="B Nazanin" panose="00000400000000000000" pitchFamily="2" charset="-78"/>
              </a:rPr>
              <a:t>تست تحریک </a:t>
            </a:r>
            <a:r>
              <a:rPr lang="en-US" sz="2800" b="1" dirty="0">
                <a:solidFill>
                  <a:srgbClr val="0000FF"/>
                </a:solidFill>
                <a:cs typeface="B Nazanin" panose="00000400000000000000" pitchFamily="2" charset="-78"/>
              </a:rPr>
              <a:t>ACTH</a:t>
            </a:r>
            <a:r>
              <a:rPr lang="fa-IR" sz="2800" b="1" dirty="0">
                <a:solidFill>
                  <a:srgbClr val="0000FF"/>
                </a:solidFill>
                <a:cs typeface="B Nazanin" panose="00000400000000000000" pitchFamily="2" charset="-78"/>
              </a:rPr>
              <a:t> </a:t>
            </a:r>
            <a:r>
              <a:rPr lang="en-US" sz="2800" b="1" dirty="0">
                <a:solidFill>
                  <a:srgbClr val="0000FF"/>
                </a:solidFill>
                <a:cs typeface="B Nazanin" panose="00000400000000000000" pitchFamily="2" charset="-78"/>
              </a:rPr>
              <a:t>(gold standard)</a:t>
            </a:r>
            <a:r>
              <a:rPr lang="fa-IR" sz="2800" b="1" dirty="0">
                <a:solidFill>
                  <a:srgbClr val="0000FF"/>
                </a:solidFill>
                <a:cs typeface="B Nazanin" panose="00000400000000000000" pitchFamily="2" charset="-78"/>
              </a:rPr>
              <a:t> </a:t>
            </a:r>
          </a:p>
          <a:p>
            <a:pPr marL="285750" indent="-285750" algn="r" rtl="1">
              <a:lnSpc>
                <a:spcPct val="200000"/>
              </a:lnSpc>
              <a:buFont typeface="Arial" panose="020B0604020202020204" pitchFamily="34" charset="0"/>
              <a:buChar char="•"/>
            </a:pPr>
            <a:r>
              <a:rPr lang="fa-IR" sz="2800" b="1" dirty="0">
                <a:cs typeface="B Nazanin" panose="00000400000000000000" pitchFamily="2" charset="-78"/>
              </a:rPr>
              <a:t>در نوع اولیه: کورتیزول پایه پایین و فقدان پاسخ به </a:t>
            </a:r>
            <a:r>
              <a:rPr lang="en-US" sz="2800" b="1" dirty="0">
                <a:cs typeface="B Nazanin" panose="00000400000000000000" pitchFamily="2" charset="-78"/>
              </a:rPr>
              <a:t>ACTH</a:t>
            </a:r>
            <a:r>
              <a:rPr lang="fa-IR" sz="2800" b="1" dirty="0">
                <a:cs typeface="B Nazanin" panose="00000400000000000000" pitchFamily="2" charset="-78"/>
              </a:rPr>
              <a:t> را مشاهده می شود.</a:t>
            </a:r>
          </a:p>
          <a:p>
            <a:pPr marL="285750" indent="-285750" algn="r" rtl="1">
              <a:lnSpc>
                <a:spcPct val="200000"/>
              </a:lnSpc>
              <a:buFont typeface="Arial" panose="020B0604020202020204" pitchFamily="34" charset="0"/>
              <a:buChar char="•"/>
            </a:pPr>
            <a:r>
              <a:rPr lang="fa-IR" sz="2800" b="1" dirty="0">
                <a:cs typeface="B Nazanin" panose="00000400000000000000" pitchFamily="2" charset="-78"/>
              </a:rPr>
              <a:t>در نوع ثانویه: کورتیزول پایه پایین و پاسخ ضعیف به </a:t>
            </a:r>
            <a:r>
              <a:rPr lang="en-US" sz="2800" b="1" dirty="0">
                <a:cs typeface="B Nazanin" panose="00000400000000000000" pitchFamily="2" charset="-78"/>
              </a:rPr>
              <a:t>ACTH</a:t>
            </a:r>
            <a:r>
              <a:rPr lang="fa-IR" sz="2800" b="1" dirty="0">
                <a:cs typeface="B Nazanin" panose="00000400000000000000" pitchFamily="2" charset="-78"/>
              </a:rPr>
              <a:t> مشاهده می شود.</a:t>
            </a:r>
            <a:endParaRPr lang="en-US" sz="2800" b="1" dirty="0">
              <a:cs typeface="B Nazanin" panose="00000400000000000000" pitchFamily="2" charset="-78"/>
            </a:endParaRPr>
          </a:p>
        </p:txBody>
      </p:sp>
      <p:sp>
        <p:nvSpPr>
          <p:cNvPr id="2" name="Slide Number Placeholder 1">
            <a:extLst>
              <a:ext uri="{FF2B5EF4-FFF2-40B4-BE49-F238E27FC236}">
                <a16:creationId xmlns:a16="http://schemas.microsoft.com/office/drawing/2014/main" xmlns="" id="{42B0B4FF-9F5A-AA34-2A9D-5287D03B64F3}"/>
              </a:ext>
            </a:extLst>
          </p:cNvPr>
          <p:cNvSpPr>
            <a:spLocks noGrp="1"/>
          </p:cNvSpPr>
          <p:nvPr>
            <p:ph type="sldNum" sz="quarter" idx="12"/>
          </p:nvPr>
        </p:nvSpPr>
        <p:spPr/>
        <p:txBody>
          <a:bodyPr/>
          <a:lstStyle/>
          <a:p>
            <a:fld id="{0B7B71F7-07CB-42F9-99A6-3965FC6C098C}" type="slidenum">
              <a:rPr lang="en-US" smtClean="0"/>
              <a:t>46</a:t>
            </a:fld>
            <a:endParaRPr lang="en-US"/>
          </a:p>
        </p:txBody>
      </p:sp>
    </p:spTree>
    <p:extLst>
      <p:ext uri="{BB962C8B-B14F-4D97-AF65-F5344CB8AC3E}">
        <p14:creationId xmlns:p14="http://schemas.microsoft.com/office/powerpoint/2010/main" val="213588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16E01973-D6B6-60ED-F004-5A7617B48CED}"/>
              </a:ext>
            </a:extLst>
          </p:cNvPr>
          <p:cNvSpPr txBox="1"/>
          <p:nvPr/>
        </p:nvSpPr>
        <p:spPr>
          <a:xfrm>
            <a:off x="0" y="0"/>
            <a:ext cx="11029071" cy="7496411"/>
          </a:xfrm>
          <a:prstGeom prst="rect">
            <a:avLst/>
          </a:prstGeom>
          <a:noFill/>
        </p:spPr>
        <p:txBody>
          <a:bodyPr wrap="square" rtlCol="0">
            <a:spAutoFit/>
          </a:bodyPr>
          <a:lstStyle/>
          <a:p>
            <a:pPr algn="just" rtl="1">
              <a:lnSpc>
                <a:spcPct val="200000"/>
              </a:lnSpc>
            </a:pPr>
            <a:r>
              <a:rPr lang="en-US" sz="2800" b="1" dirty="0">
                <a:solidFill>
                  <a:srgbClr val="0000FF"/>
                </a:solidFill>
              </a:rPr>
              <a:t>Long ACTH stimulation tests</a:t>
            </a:r>
            <a:endParaRPr lang="fa-IR" sz="2800" b="1" dirty="0">
              <a:solidFill>
                <a:srgbClr val="0000FF"/>
              </a:solidFill>
            </a:endParaRPr>
          </a:p>
          <a:p>
            <a:pPr marL="342900" indent="-342900" algn="just" rtl="1">
              <a:lnSpc>
                <a:spcPct val="200000"/>
              </a:lnSpc>
              <a:buFont typeface="Wingdings" panose="05000000000000000000" pitchFamily="2" charset="2"/>
              <a:buChar char="v"/>
            </a:pPr>
            <a:r>
              <a:rPr lang="fa-IR" sz="2400" b="1" dirty="0"/>
              <a:t>تزریق آنالوگ </a:t>
            </a:r>
            <a:r>
              <a:rPr lang="en-US" sz="2400" b="1" dirty="0"/>
              <a:t>ACTH</a:t>
            </a:r>
            <a:r>
              <a:rPr lang="fa-IR" sz="2400" b="1" dirty="0"/>
              <a:t> و نمونه گیری در فواصل 4، 24 و 48 ساعت بعد از تزریق جهت اندازه گیری کورتیزول سرم</a:t>
            </a:r>
          </a:p>
          <a:p>
            <a:pPr marL="342900" indent="-342900" algn="just" rtl="1">
              <a:lnSpc>
                <a:spcPct val="200000"/>
              </a:lnSpc>
              <a:buFont typeface="Wingdings" panose="05000000000000000000" pitchFamily="2" charset="2"/>
              <a:buChar char="v"/>
            </a:pPr>
            <a:r>
              <a:rPr lang="fa-IR" sz="2400" b="1" dirty="0"/>
              <a:t>تفسیر:</a:t>
            </a:r>
          </a:p>
          <a:p>
            <a:pPr marL="285750" indent="-285750" algn="just" rtl="1">
              <a:lnSpc>
                <a:spcPct val="200000"/>
              </a:lnSpc>
              <a:buFont typeface="Arial" panose="020B0604020202020204" pitchFamily="34" charset="0"/>
              <a:buChar char="•"/>
            </a:pPr>
            <a:r>
              <a:rPr lang="fa-IR" sz="2400" b="1" dirty="0"/>
              <a:t>اگر سطح کورتیزول در 4 ساعت، بالای </a:t>
            </a:r>
            <a:r>
              <a:rPr lang="en-US" sz="2400" b="1" dirty="0"/>
              <a:t>36 </a:t>
            </a:r>
            <a:r>
              <a:rPr lang="en-US" sz="2400" b="1" dirty="0">
                <a:latin typeface="Times New Roman" panose="02020603050405020304" pitchFamily="18" charset="0"/>
                <a:cs typeface="Times New Roman" panose="02020603050405020304" pitchFamily="18" charset="0"/>
              </a:rPr>
              <a:t>mg/dl</a:t>
            </a:r>
            <a:r>
              <a:rPr lang="fa-IR" sz="2400" b="1" dirty="0">
                <a:latin typeface="Times New Roman" panose="02020603050405020304" pitchFamily="18" charset="0"/>
                <a:cs typeface="Times New Roman" panose="02020603050405020304" pitchFamily="18" charset="0"/>
              </a:rPr>
              <a:t> باشد، پاسخ نرمال است.</a:t>
            </a:r>
          </a:p>
          <a:p>
            <a:pPr marL="285750" indent="-285750" algn="just" rtl="1">
              <a:lnSpc>
                <a:spcPct val="200000"/>
              </a:lnSpc>
              <a:buFont typeface="Arial" panose="020B0604020202020204" pitchFamily="34" charset="0"/>
              <a:buChar char="•"/>
            </a:pPr>
            <a:r>
              <a:rPr lang="fa-IR" sz="2400" b="1" dirty="0"/>
              <a:t>اگر سطح کورتیزول در 4 ساعت، پایین </a:t>
            </a:r>
            <a:r>
              <a:rPr lang="en-US" sz="2400" b="1" dirty="0"/>
              <a:t>36 </a:t>
            </a:r>
            <a:r>
              <a:rPr lang="en-US" sz="2400" b="1" dirty="0">
                <a:latin typeface="Times New Roman" panose="02020603050405020304" pitchFamily="18" charset="0"/>
                <a:cs typeface="Times New Roman" panose="02020603050405020304" pitchFamily="18" charset="0"/>
              </a:rPr>
              <a:t>mg/dl</a:t>
            </a:r>
            <a:r>
              <a:rPr lang="fa-IR" sz="2400" b="1" dirty="0">
                <a:latin typeface="Times New Roman" panose="02020603050405020304" pitchFamily="18" charset="0"/>
                <a:cs typeface="Times New Roman" panose="02020603050405020304" pitchFamily="18" charset="0"/>
              </a:rPr>
              <a:t> باشد و در 24 و 48 ساعت با هیچ افزایشی همراه نباشد، نشانه نارسائی آدرنال اولیه است.</a:t>
            </a:r>
          </a:p>
          <a:p>
            <a:pPr marL="285750" indent="-285750" algn="just" rtl="1">
              <a:lnSpc>
                <a:spcPct val="200000"/>
              </a:lnSpc>
              <a:buFont typeface="Arial" panose="020B0604020202020204" pitchFamily="34" charset="0"/>
              <a:buChar char="•"/>
            </a:pPr>
            <a:r>
              <a:rPr lang="fa-IR" sz="2400" b="1" dirty="0"/>
              <a:t>اگر سطح کورتیزول در 4 ساعت، پایین </a:t>
            </a:r>
            <a:r>
              <a:rPr lang="en-US" sz="2400" b="1" dirty="0"/>
              <a:t>36 </a:t>
            </a:r>
            <a:r>
              <a:rPr lang="en-US" sz="2400" b="1" dirty="0">
                <a:latin typeface="Times New Roman" panose="02020603050405020304" pitchFamily="18" charset="0"/>
                <a:cs typeface="Times New Roman" panose="02020603050405020304" pitchFamily="18" charset="0"/>
              </a:rPr>
              <a:t>mg/dl</a:t>
            </a:r>
            <a:r>
              <a:rPr lang="fa-IR" sz="2400" b="1" dirty="0">
                <a:latin typeface="Times New Roman" panose="02020603050405020304" pitchFamily="18" charset="0"/>
                <a:cs typeface="Times New Roman" panose="02020603050405020304" pitchFamily="18" charset="0"/>
              </a:rPr>
              <a:t> باشد و در 24 و 48 ساعت افزایش تدریجی داشته باشد، نشانه نارسائی آدرنال ثانویه است.</a:t>
            </a:r>
          </a:p>
          <a:p>
            <a:pPr marL="285750" indent="-285750" algn="just" rtl="1">
              <a:lnSpc>
                <a:spcPct val="200000"/>
              </a:lnSpc>
              <a:buFont typeface="Arial" panose="020B0604020202020204" pitchFamily="34" charset="0"/>
              <a:buChar char="•"/>
            </a:pPr>
            <a:endParaRPr lang="en-US" sz="2400" b="1" dirty="0"/>
          </a:p>
        </p:txBody>
      </p:sp>
      <p:sp>
        <p:nvSpPr>
          <p:cNvPr id="2" name="Slide Number Placeholder 1">
            <a:extLst>
              <a:ext uri="{FF2B5EF4-FFF2-40B4-BE49-F238E27FC236}">
                <a16:creationId xmlns:a16="http://schemas.microsoft.com/office/drawing/2014/main" xmlns="" id="{2EC4CC53-8528-96D8-EFE6-0DBC52FADCA1}"/>
              </a:ext>
            </a:extLst>
          </p:cNvPr>
          <p:cNvSpPr>
            <a:spLocks noGrp="1"/>
          </p:cNvSpPr>
          <p:nvPr>
            <p:ph type="sldNum" sz="quarter" idx="12"/>
          </p:nvPr>
        </p:nvSpPr>
        <p:spPr/>
        <p:txBody>
          <a:bodyPr/>
          <a:lstStyle/>
          <a:p>
            <a:fld id="{0B7B71F7-07CB-42F9-99A6-3965FC6C098C}" type="slidenum">
              <a:rPr lang="en-US" smtClean="0"/>
              <a:t>47</a:t>
            </a:fld>
            <a:endParaRPr lang="en-US"/>
          </a:p>
        </p:txBody>
      </p:sp>
    </p:spTree>
    <p:extLst>
      <p:ext uri="{BB962C8B-B14F-4D97-AF65-F5344CB8AC3E}">
        <p14:creationId xmlns:p14="http://schemas.microsoft.com/office/powerpoint/2010/main" val="394191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ircle(in)">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ircle(in)">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ircle(in)">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ircle(in)">
                                      <p:cBhvr>
                                        <p:cTn id="32" dur="2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8746A152-DB0F-6BAB-8844-99DBA8D7113B}"/>
              </a:ext>
            </a:extLst>
          </p:cNvPr>
          <p:cNvSpPr txBox="1"/>
          <p:nvPr/>
        </p:nvSpPr>
        <p:spPr>
          <a:xfrm>
            <a:off x="1124339" y="1096486"/>
            <a:ext cx="9347174" cy="3801233"/>
          </a:xfrm>
          <a:prstGeom prst="rect">
            <a:avLst/>
          </a:prstGeom>
          <a:noFill/>
        </p:spPr>
        <p:txBody>
          <a:bodyPr wrap="none" rtlCol="0">
            <a:spAutoFit/>
          </a:bodyPr>
          <a:lstStyle/>
          <a:p>
            <a:pPr algn="r" rtl="1">
              <a:lnSpc>
                <a:spcPct val="200000"/>
              </a:lnSpc>
            </a:pPr>
            <a:r>
              <a:rPr lang="fa-IR" sz="2800" b="1" dirty="0"/>
              <a:t>مرحله 3: تعیین علت و محل اختلال</a:t>
            </a:r>
          </a:p>
          <a:p>
            <a:pPr marL="285750" indent="-285750" algn="r" rtl="1">
              <a:lnSpc>
                <a:spcPct val="200000"/>
              </a:lnSpc>
              <a:buFont typeface="Arial" panose="020B0604020202020204" pitchFamily="34" charset="0"/>
              <a:buChar char="•"/>
            </a:pPr>
            <a:r>
              <a:rPr lang="en-US" sz="2400" b="1" dirty="0">
                <a:solidFill>
                  <a:srgbClr val="0000FF"/>
                </a:solidFill>
              </a:rPr>
              <a:t>Anti-adrenal antibody</a:t>
            </a:r>
            <a:r>
              <a:rPr lang="fa-IR" sz="2400" b="1" dirty="0">
                <a:solidFill>
                  <a:srgbClr val="0000FF"/>
                </a:solidFill>
              </a:rPr>
              <a:t>: </a:t>
            </a:r>
            <a:r>
              <a:rPr lang="fa-IR" sz="2400" b="1" dirty="0"/>
              <a:t>برای تشخیص آدیسون اتوایمیون</a:t>
            </a:r>
          </a:p>
          <a:p>
            <a:pPr marL="285750" indent="-285750" algn="r" rtl="1">
              <a:lnSpc>
                <a:spcPct val="200000"/>
              </a:lnSpc>
              <a:buFont typeface="Arial" panose="020B0604020202020204" pitchFamily="34" charset="0"/>
              <a:buChar char="•"/>
            </a:pPr>
            <a:r>
              <a:rPr lang="en-US" sz="2400" b="1" dirty="0">
                <a:solidFill>
                  <a:srgbClr val="FF0000"/>
                </a:solidFill>
              </a:rPr>
              <a:t>MRI pituitary</a:t>
            </a:r>
            <a:r>
              <a:rPr lang="fa-IR" sz="2400" b="1" dirty="0">
                <a:solidFill>
                  <a:srgbClr val="FF0000"/>
                </a:solidFill>
              </a:rPr>
              <a:t>: </a:t>
            </a:r>
            <a:r>
              <a:rPr lang="fa-IR" sz="2400" b="1" dirty="0"/>
              <a:t>برای تشخیص نوع ثانویه (آسیب هیپوفیز)</a:t>
            </a:r>
          </a:p>
          <a:p>
            <a:pPr marL="285750" indent="-285750" algn="r" rtl="1">
              <a:lnSpc>
                <a:spcPct val="200000"/>
              </a:lnSpc>
              <a:buFont typeface="Arial" panose="020B0604020202020204" pitchFamily="34" charset="0"/>
              <a:buChar char="•"/>
            </a:pPr>
            <a:r>
              <a:rPr lang="en-US" sz="2400" b="1" dirty="0">
                <a:solidFill>
                  <a:srgbClr val="00B050"/>
                </a:solidFill>
              </a:rPr>
              <a:t>CRH stimulation test</a:t>
            </a:r>
            <a:r>
              <a:rPr lang="fa-IR" sz="2400" b="1" dirty="0">
                <a:solidFill>
                  <a:srgbClr val="00B050"/>
                </a:solidFill>
              </a:rPr>
              <a:t>: </a:t>
            </a:r>
            <a:r>
              <a:rPr lang="fa-IR" sz="2400" b="1" dirty="0"/>
              <a:t>برای تشخیص نوع ثانویه (هیپوفیز) از ثالثیه (هیپوتالاموس)</a:t>
            </a:r>
          </a:p>
          <a:p>
            <a:pPr marL="285750" indent="-285750" algn="r" rtl="1">
              <a:lnSpc>
                <a:spcPct val="200000"/>
              </a:lnSpc>
              <a:buFont typeface="Arial" panose="020B0604020202020204" pitchFamily="34" charset="0"/>
              <a:buChar char="•"/>
            </a:pPr>
            <a:r>
              <a:rPr lang="en-US" sz="2400" b="1" dirty="0">
                <a:solidFill>
                  <a:srgbClr val="7030A0"/>
                </a:solidFill>
              </a:rPr>
              <a:t>Other tests</a:t>
            </a:r>
            <a:r>
              <a:rPr lang="fa-IR" sz="2400" b="1" dirty="0">
                <a:solidFill>
                  <a:srgbClr val="7030A0"/>
                </a:solidFill>
              </a:rPr>
              <a:t>: </a:t>
            </a:r>
            <a:r>
              <a:rPr lang="fa-IR" sz="2400" b="1" dirty="0"/>
              <a:t>آلدسترون، رنین، گلوکز، سدیم، پتاسیم و ...</a:t>
            </a:r>
            <a:endParaRPr lang="en-US" sz="2400" b="1" dirty="0"/>
          </a:p>
        </p:txBody>
      </p:sp>
      <p:sp>
        <p:nvSpPr>
          <p:cNvPr id="2" name="Slide Number Placeholder 1">
            <a:extLst>
              <a:ext uri="{FF2B5EF4-FFF2-40B4-BE49-F238E27FC236}">
                <a16:creationId xmlns:a16="http://schemas.microsoft.com/office/drawing/2014/main" xmlns="" id="{96FDF3E7-2CA1-05A9-2BCB-916C02CAF48B}"/>
              </a:ext>
            </a:extLst>
          </p:cNvPr>
          <p:cNvSpPr>
            <a:spLocks noGrp="1"/>
          </p:cNvSpPr>
          <p:nvPr>
            <p:ph type="sldNum" sz="quarter" idx="12"/>
          </p:nvPr>
        </p:nvSpPr>
        <p:spPr/>
        <p:txBody>
          <a:bodyPr/>
          <a:lstStyle/>
          <a:p>
            <a:fld id="{0B7B71F7-07CB-42F9-99A6-3965FC6C098C}" type="slidenum">
              <a:rPr lang="en-US" smtClean="0"/>
              <a:t>48</a:t>
            </a:fld>
            <a:endParaRPr lang="en-US"/>
          </a:p>
        </p:txBody>
      </p:sp>
    </p:spTree>
    <p:extLst>
      <p:ext uri="{BB962C8B-B14F-4D97-AF65-F5344CB8AC3E}">
        <p14:creationId xmlns:p14="http://schemas.microsoft.com/office/powerpoint/2010/main" val="144364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2DA24FE9-2E47-756A-F50F-C1A36ADEE5B2}"/>
              </a:ext>
            </a:extLst>
          </p:cNvPr>
          <p:cNvSpPr txBox="1"/>
          <p:nvPr/>
        </p:nvSpPr>
        <p:spPr>
          <a:xfrm>
            <a:off x="5134170" y="681356"/>
            <a:ext cx="5216493" cy="584775"/>
          </a:xfrm>
          <a:prstGeom prst="rect">
            <a:avLst/>
          </a:prstGeom>
          <a:noFill/>
        </p:spPr>
        <p:txBody>
          <a:bodyPr wrap="none" rtlCol="0">
            <a:spAutoFit/>
          </a:bodyPr>
          <a:lstStyle/>
          <a:p>
            <a:pPr algn="r" rtl="1"/>
            <a:r>
              <a:rPr lang="fa-IR" sz="3200" b="1" dirty="0">
                <a:solidFill>
                  <a:srgbClr val="C00000"/>
                </a:solidFill>
              </a:rPr>
              <a:t>هایپرپلازی آدرنال مادرزادی </a:t>
            </a:r>
            <a:r>
              <a:rPr lang="en-US" sz="3200" b="1" dirty="0">
                <a:solidFill>
                  <a:srgbClr val="C00000"/>
                </a:solidFill>
              </a:rPr>
              <a:t>(CAH)</a:t>
            </a:r>
            <a:r>
              <a:rPr lang="fa-IR" sz="3200" b="1" dirty="0">
                <a:solidFill>
                  <a:srgbClr val="C00000"/>
                </a:solidFill>
              </a:rPr>
              <a:t> </a:t>
            </a:r>
            <a:endParaRPr lang="en-US" sz="3200" b="1" dirty="0">
              <a:solidFill>
                <a:srgbClr val="C00000"/>
              </a:solidFill>
            </a:endParaRPr>
          </a:p>
        </p:txBody>
      </p:sp>
      <p:sp>
        <p:nvSpPr>
          <p:cNvPr id="3" name="TextBox 2">
            <a:extLst>
              <a:ext uri="{FF2B5EF4-FFF2-40B4-BE49-F238E27FC236}">
                <a16:creationId xmlns:a16="http://schemas.microsoft.com/office/drawing/2014/main" xmlns="" id="{BD012913-67A9-9006-6D8E-7480F997BAAA}"/>
              </a:ext>
            </a:extLst>
          </p:cNvPr>
          <p:cNvSpPr txBox="1"/>
          <p:nvPr/>
        </p:nvSpPr>
        <p:spPr>
          <a:xfrm>
            <a:off x="506435" y="1617779"/>
            <a:ext cx="10294393" cy="4416787"/>
          </a:xfrm>
          <a:prstGeom prst="rect">
            <a:avLst/>
          </a:prstGeom>
          <a:noFill/>
        </p:spPr>
        <p:txBody>
          <a:bodyPr wrap="square" rtlCol="0">
            <a:spAutoFit/>
          </a:bodyPr>
          <a:lstStyle/>
          <a:p>
            <a:pPr algn="just" rtl="1">
              <a:lnSpc>
                <a:spcPct val="200000"/>
              </a:lnSpc>
            </a:pPr>
            <a:r>
              <a:rPr lang="en-US" sz="2400" b="1" dirty="0"/>
              <a:t>Salt-wasting CAH</a:t>
            </a:r>
            <a:r>
              <a:rPr lang="fa-IR" sz="2400" b="1" dirty="0"/>
              <a:t>: </a:t>
            </a:r>
          </a:p>
          <a:p>
            <a:pPr marL="285750" indent="-285750" algn="just" rtl="1">
              <a:lnSpc>
                <a:spcPct val="200000"/>
              </a:lnSpc>
              <a:buFont typeface="Arial" panose="020B0604020202020204" pitchFamily="34" charset="0"/>
              <a:buChar char="•"/>
            </a:pPr>
            <a:r>
              <a:rPr lang="fa-IR" sz="2400" b="1" dirty="0"/>
              <a:t>کمبود شدید آنزیم 21 هیدروکسیلاز را دارند و سطح سرمی 17 هیدروکسی پروژسترون در بدو تولد بالا است</a:t>
            </a:r>
          </a:p>
          <a:p>
            <a:pPr marL="285750" indent="-285750" algn="just" rtl="1">
              <a:lnSpc>
                <a:spcPct val="200000"/>
              </a:lnSpc>
              <a:buFont typeface="Arial" panose="020B0604020202020204" pitchFamily="34" charset="0"/>
              <a:buChar char="•"/>
            </a:pPr>
            <a:r>
              <a:rPr lang="fa-IR" sz="2400" b="1" dirty="0"/>
              <a:t>سطح بالای هورمون مردانه، موجب ابهام در دستگاه تناسلی نوزاد دختر می شود.</a:t>
            </a:r>
          </a:p>
          <a:p>
            <a:pPr marL="285750" indent="-285750" algn="just" rtl="1">
              <a:lnSpc>
                <a:spcPct val="200000"/>
              </a:lnSpc>
              <a:buFont typeface="Arial" panose="020B0604020202020204" pitchFamily="34" charset="0"/>
              <a:buChar char="•"/>
            </a:pPr>
            <a:r>
              <a:rPr lang="fa-IR" sz="2400" b="1" dirty="0"/>
              <a:t>کمبود آلدسترون علاوه برکمبود کورتیزول موجب هایپوناترمی، هایپرکالمی، کاهش فشار خون و افزایش فعالیت رنین می شود.  </a:t>
            </a:r>
            <a:endParaRPr lang="en-US" sz="2400" b="1" dirty="0"/>
          </a:p>
        </p:txBody>
      </p:sp>
      <p:sp>
        <p:nvSpPr>
          <p:cNvPr id="5" name="Slide Number Placeholder 4">
            <a:extLst>
              <a:ext uri="{FF2B5EF4-FFF2-40B4-BE49-F238E27FC236}">
                <a16:creationId xmlns:a16="http://schemas.microsoft.com/office/drawing/2014/main" xmlns="" id="{DAA1A583-643F-E6D2-F25D-1E66E219A0D7}"/>
              </a:ext>
            </a:extLst>
          </p:cNvPr>
          <p:cNvSpPr>
            <a:spLocks noGrp="1"/>
          </p:cNvSpPr>
          <p:nvPr>
            <p:ph type="sldNum" sz="quarter" idx="12"/>
          </p:nvPr>
        </p:nvSpPr>
        <p:spPr/>
        <p:txBody>
          <a:bodyPr/>
          <a:lstStyle/>
          <a:p>
            <a:fld id="{0B7B71F7-07CB-42F9-99A6-3965FC6C098C}" type="slidenum">
              <a:rPr lang="en-US" smtClean="0"/>
              <a:t>49</a:t>
            </a:fld>
            <a:endParaRPr lang="en-US"/>
          </a:p>
        </p:txBody>
      </p:sp>
    </p:spTree>
    <p:extLst>
      <p:ext uri="{BB962C8B-B14F-4D97-AF65-F5344CB8AC3E}">
        <p14:creationId xmlns:p14="http://schemas.microsoft.com/office/powerpoint/2010/main" val="37520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EE98316C-8D51-62F3-4D6B-209D41616294}"/>
              </a:ext>
            </a:extLst>
          </p:cNvPr>
          <p:cNvSpPr>
            <a:spLocks noGrp="1"/>
          </p:cNvSpPr>
          <p:nvPr>
            <p:ph type="sldNum" sz="quarter" idx="12"/>
          </p:nvPr>
        </p:nvSpPr>
        <p:spPr/>
        <p:txBody>
          <a:bodyPr/>
          <a:lstStyle/>
          <a:p>
            <a:fld id="{0B7B71F7-07CB-42F9-99A6-3965FC6C098C}" type="slidenum">
              <a:rPr lang="en-US" smtClean="0"/>
              <a:t>5</a:t>
            </a:fld>
            <a:endParaRPr lang="en-US"/>
          </a:p>
        </p:txBody>
      </p:sp>
      <p:sp>
        <p:nvSpPr>
          <p:cNvPr id="5" name="TextBox 4">
            <a:extLst>
              <a:ext uri="{FF2B5EF4-FFF2-40B4-BE49-F238E27FC236}">
                <a16:creationId xmlns:a16="http://schemas.microsoft.com/office/drawing/2014/main" xmlns="" id="{80535AAB-2872-7BCA-47CE-74FEAFCB534E}"/>
              </a:ext>
            </a:extLst>
          </p:cNvPr>
          <p:cNvSpPr txBox="1"/>
          <p:nvPr/>
        </p:nvSpPr>
        <p:spPr>
          <a:xfrm>
            <a:off x="872199" y="28130"/>
            <a:ext cx="8931207" cy="6880858"/>
          </a:xfrm>
          <a:prstGeom prst="rect">
            <a:avLst/>
          </a:prstGeom>
          <a:noFill/>
        </p:spPr>
        <p:txBody>
          <a:bodyPr wrap="square" rtlCol="0">
            <a:spAutoFit/>
          </a:bodyPr>
          <a:lstStyle/>
          <a:p>
            <a:pPr algn="just" rtl="1">
              <a:lnSpc>
                <a:spcPct val="200000"/>
              </a:lnSpc>
            </a:pPr>
            <a:r>
              <a:rPr lang="fa-IR" sz="3200" b="1" dirty="0">
                <a:solidFill>
                  <a:schemeClr val="accent6">
                    <a:lumMod val="75000"/>
                  </a:schemeClr>
                </a:solidFill>
                <a:cs typeface="B Nazanin" panose="00000400000000000000" pitchFamily="2" charset="-78"/>
              </a:rPr>
              <a:t>آکرومگالی</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افزایش ترشح هورمون رشد در بالغین ناشی از آدنوما هیپوفیزی</a:t>
            </a:r>
          </a:p>
          <a:p>
            <a:pPr marL="285750" indent="-285750" algn="just" rtl="1">
              <a:lnSpc>
                <a:spcPct val="200000"/>
              </a:lnSpc>
              <a:buFont typeface="Arial" panose="020B0604020202020204" pitchFamily="34" charset="0"/>
              <a:buChar char="•"/>
            </a:pPr>
            <a:r>
              <a:rPr lang="fa-IR" sz="2400" b="1" dirty="0">
                <a:solidFill>
                  <a:srgbClr val="C00000"/>
                </a:solidFill>
                <a:cs typeface="B Nazanin" panose="00000400000000000000" pitchFamily="2" charset="-78"/>
              </a:rPr>
              <a:t>علائم و نشانه ها: </a:t>
            </a:r>
            <a:r>
              <a:rPr lang="fa-IR" sz="2400" b="1" dirty="0">
                <a:cs typeface="B Nazanin" panose="00000400000000000000" pitchFamily="2" charset="-78"/>
              </a:rPr>
              <a:t>بزرگی دست ها و پاها، تغییرات چهره، درد مفاصل، فشار خون، دیابت، آپنه خواب و تعریق بیش از حد دست ها</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تست غربالگری برای افرادی که از لحاظ بالینی مشکوک به آکرومگالی هستند، اندازه گیری </a:t>
            </a:r>
            <a:r>
              <a:rPr lang="en-US" sz="2400" b="1" dirty="0">
                <a:solidFill>
                  <a:srgbClr val="0000FF"/>
                </a:solidFill>
                <a:cs typeface="B Nazanin" panose="00000400000000000000" pitchFamily="2" charset="-78"/>
              </a:rPr>
              <a:t>IGF-1</a:t>
            </a:r>
            <a:r>
              <a:rPr lang="fa-IR" sz="2400" b="1" dirty="0">
                <a:solidFill>
                  <a:srgbClr val="0000FF"/>
                </a:solidFill>
                <a:cs typeface="B Nazanin" panose="00000400000000000000" pitchFamily="2" charset="-78"/>
              </a:rPr>
              <a:t> </a:t>
            </a:r>
            <a:r>
              <a:rPr lang="en-US" sz="2400" b="1" dirty="0">
                <a:solidFill>
                  <a:srgbClr val="0000FF"/>
                </a:solidFill>
                <a:cs typeface="B Nazanin" panose="00000400000000000000" pitchFamily="2" charset="-78"/>
              </a:rPr>
              <a:t> </a:t>
            </a:r>
            <a:r>
              <a:rPr lang="fa-IR" sz="2400" b="1" dirty="0">
                <a:solidFill>
                  <a:srgbClr val="0000FF"/>
                </a:solidFill>
                <a:cs typeface="B Nazanin" panose="00000400000000000000" pitchFamily="2" charset="-78"/>
              </a:rPr>
              <a:t>و </a:t>
            </a:r>
            <a:r>
              <a:rPr lang="en-US" sz="2400" b="1" dirty="0">
                <a:solidFill>
                  <a:srgbClr val="0000FF"/>
                </a:solidFill>
                <a:cs typeface="B Nazanin" panose="00000400000000000000" pitchFamily="2" charset="-78"/>
              </a:rPr>
              <a:t>GH</a:t>
            </a:r>
            <a:r>
              <a:rPr lang="fa-IR" sz="2400" b="1" dirty="0">
                <a:solidFill>
                  <a:srgbClr val="0000FF"/>
                </a:solidFill>
                <a:cs typeface="B Nazanin" panose="00000400000000000000" pitchFamily="2" charset="-78"/>
              </a:rPr>
              <a:t> تصادفی </a:t>
            </a:r>
            <a:r>
              <a:rPr lang="fa-IR" sz="2400" b="1" dirty="0">
                <a:cs typeface="B Nazanin" panose="00000400000000000000" pitchFamily="2" charset="-78"/>
              </a:rPr>
              <a:t>است.</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اگر سطح </a:t>
            </a:r>
            <a:r>
              <a:rPr lang="en-US" sz="2400" b="1" dirty="0">
                <a:cs typeface="B Nazanin" panose="00000400000000000000" pitchFamily="2" charset="-78"/>
              </a:rPr>
              <a:t>IGF-1</a:t>
            </a:r>
            <a:r>
              <a:rPr lang="fa-IR" sz="2400" b="1" dirty="0">
                <a:cs typeface="B Nazanin" panose="00000400000000000000" pitchFamily="2" charset="-78"/>
              </a:rPr>
              <a:t> نسبت به سن و جنس </a:t>
            </a:r>
            <a:r>
              <a:rPr lang="fa-IR" sz="2400" b="1" u="sng" dirty="0">
                <a:solidFill>
                  <a:srgbClr val="FF0000"/>
                </a:solidFill>
                <a:cs typeface="B Nazanin" panose="00000400000000000000" pitchFamily="2" charset="-78"/>
              </a:rPr>
              <a:t>بالا </a:t>
            </a:r>
            <a:r>
              <a:rPr lang="fa-IR" sz="2400" b="1" u="sng" dirty="0">
                <a:solidFill>
                  <a:schemeClr val="tx2"/>
                </a:solidFill>
                <a:cs typeface="B Nazanin" panose="00000400000000000000" pitchFamily="2" charset="-78"/>
              </a:rPr>
              <a:t>یا</a:t>
            </a:r>
            <a:r>
              <a:rPr lang="fa-IR" sz="2400" b="1" u="sng" dirty="0">
                <a:solidFill>
                  <a:srgbClr val="FF0000"/>
                </a:solidFill>
                <a:cs typeface="B Nazanin" panose="00000400000000000000" pitchFamily="2" charset="-78"/>
              </a:rPr>
              <a:t> مرزی </a:t>
            </a:r>
            <a:r>
              <a:rPr lang="fa-IR" sz="2400" b="1" dirty="0">
                <a:cs typeface="B Nazanin" panose="00000400000000000000" pitchFamily="2" charset="-78"/>
              </a:rPr>
              <a:t>باشد، برای تایید تشخیص انجام تست </a:t>
            </a:r>
            <a:r>
              <a:rPr lang="en-US" sz="2400" b="1" dirty="0">
                <a:cs typeface="B Nazanin" panose="00000400000000000000" pitchFamily="2" charset="-78"/>
              </a:rPr>
              <a:t>OGTT</a:t>
            </a:r>
            <a:r>
              <a:rPr lang="fa-IR" sz="2400" b="1" dirty="0">
                <a:cs typeface="B Nazanin" panose="00000400000000000000" pitchFamily="2" charset="-78"/>
              </a:rPr>
              <a:t> ضروری است.</a:t>
            </a:r>
          </a:p>
          <a:p>
            <a:pPr algn="just" rtl="1">
              <a:lnSpc>
                <a:spcPct val="200000"/>
              </a:lnSpc>
            </a:pPr>
            <a:endParaRPr lang="en-US" sz="2400" b="1" dirty="0">
              <a:cs typeface="B Nazanin" panose="00000400000000000000" pitchFamily="2" charset="-78"/>
            </a:endParaRPr>
          </a:p>
        </p:txBody>
      </p:sp>
    </p:spTree>
    <p:extLst>
      <p:ext uri="{BB962C8B-B14F-4D97-AF65-F5344CB8AC3E}">
        <p14:creationId xmlns:p14="http://schemas.microsoft.com/office/powerpoint/2010/main" val="87494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ircle(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ircle(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ircle(in)">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ircle(in)">
                                      <p:cBhvr>
                                        <p:cTn id="2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FF5B861-F116-6248-6DF7-6D76AFF42F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080" y="0"/>
            <a:ext cx="6515100" cy="6858000"/>
          </a:xfrm>
          <a:prstGeom prst="rect">
            <a:avLst/>
          </a:prstGeom>
        </p:spPr>
      </p:pic>
      <p:sp>
        <p:nvSpPr>
          <p:cNvPr id="4" name="Slide Number Placeholder 3">
            <a:extLst>
              <a:ext uri="{FF2B5EF4-FFF2-40B4-BE49-F238E27FC236}">
                <a16:creationId xmlns:a16="http://schemas.microsoft.com/office/drawing/2014/main" xmlns="" id="{4DC10678-88B5-EF15-8374-D29406129760}"/>
              </a:ext>
            </a:extLst>
          </p:cNvPr>
          <p:cNvSpPr>
            <a:spLocks noGrp="1"/>
          </p:cNvSpPr>
          <p:nvPr>
            <p:ph type="sldNum" sz="quarter" idx="12"/>
          </p:nvPr>
        </p:nvSpPr>
        <p:spPr/>
        <p:txBody>
          <a:bodyPr/>
          <a:lstStyle/>
          <a:p>
            <a:fld id="{0B7B71F7-07CB-42F9-99A6-3965FC6C098C}" type="slidenum">
              <a:rPr lang="en-US" smtClean="0"/>
              <a:t>50</a:t>
            </a:fld>
            <a:endParaRPr lang="en-US"/>
          </a:p>
        </p:txBody>
      </p:sp>
    </p:spTree>
    <p:extLst>
      <p:ext uri="{BB962C8B-B14F-4D97-AF65-F5344CB8AC3E}">
        <p14:creationId xmlns:p14="http://schemas.microsoft.com/office/powerpoint/2010/main" val="422085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D1F38008-DA3A-2AD2-D901-3D2D74DB9EEE}"/>
              </a:ext>
            </a:extLst>
          </p:cNvPr>
          <p:cNvSpPr txBox="1"/>
          <p:nvPr/>
        </p:nvSpPr>
        <p:spPr>
          <a:xfrm>
            <a:off x="913774" y="358929"/>
            <a:ext cx="10364452" cy="5678478"/>
          </a:xfrm>
          <a:prstGeom prst="rect">
            <a:avLst/>
          </a:prstGeom>
          <a:noFill/>
        </p:spPr>
        <p:txBody>
          <a:bodyPr wrap="square" rtlCol="0">
            <a:spAutoFit/>
          </a:bodyPr>
          <a:lstStyle/>
          <a:p>
            <a:pPr algn="just" rtl="1">
              <a:lnSpc>
                <a:spcPct val="150000"/>
              </a:lnSpc>
            </a:pPr>
            <a:r>
              <a:rPr lang="en-US" sz="2800" b="1" dirty="0">
                <a:solidFill>
                  <a:srgbClr val="C00000"/>
                </a:solidFill>
                <a:cs typeface="B Nazanin" panose="00000400000000000000" pitchFamily="2" charset="-78"/>
              </a:rPr>
              <a:t>Late-onset CAH</a:t>
            </a:r>
            <a:r>
              <a:rPr lang="fa-IR" sz="2800" b="1" dirty="0">
                <a:solidFill>
                  <a:srgbClr val="C00000"/>
                </a:solidFill>
                <a:cs typeface="B Nazanin" panose="00000400000000000000" pitchFamily="2" charset="-78"/>
              </a:rPr>
              <a:t> </a:t>
            </a:r>
            <a:r>
              <a:rPr lang="en-US" sz="2800" b="1" dirty="0">
                <a:solidFill>
                  <a:srgbClr val="C00000"/>
                </a:solidFill>
                <a:cs typeface="B Nazanin" panose="00000400000000000000" pitchFamily="2" charset="-78"/>
              </a:rPr>
              <a:t>(non-classic)</a:t>
            </a:r>
            <a:r>
              <a:rPr lang="fa-IR" sz="2800" b="1" dirty="0">
                <a:solidFill>
                  <a:srgbClr val="C00000"/>
                </a:solidFill>
                <a:cs typeface="B Nazanin" panose="00000400000000000000" pitchFamily="2" charset="-78"/>
              </a:rPr>
              <a:t> </a:t>
            </a:r>
          </a:p>
          <a:p>
            <a:pPr marL="342900" indent="-342900" algn="just" rtl="1">
              <a:lnSpc>
                <a:spcPct val="150000"/>
              </a:lnSpc>
              <a:buFont typeface="Arial" panose="020B0604020202020204" pitchFamily="34" charset="0"/>
              <a:buChar char="•"/>
            </a:pPr>
            <a:r>
              <a:rPr lang="fa-IR" sz="2400" b="1" dirty="0">
                <a:cs typeface="B Nazanin" panose="00000400000000000000" pitchFamily="2" charset="-78"/>
              </a:rPr>
              <a:t>کمبود 21 هیدروکسیلاز در دوران نوجوانی یا بالغین با هایپرآندروژنیسم (در زنان با هیرسوتیسم، آکنه و بی نظمی های قائدگی) خود را نشان می دهد.</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در این نوع ممکن است </a:t>
            </a:r>
            <a:r>
              <a:rPr lang="en-US" sz="2400" b="1" u="sng" dirty="0">
                <a:cs typeface="B Nazanin" panose="00000400000000000000" pitchFamily="2" charset="-78"/>
              </a:rPr>
              <a:t>17-OHP</a:t>
            </a:r>
            <a:r>
              <a:rPr lang="fa-IR" sz="2400" b="1" u="sng" dirty="0">
                <a:cs typeface="B Nazanin" panose="00000400000000000000" pitchFamily="2" charset="-78"/>
              </a:rPr>
              <a:t> پایه نرمال </a:t>
            </a:r>
            <a:r>
              <a:rPr lang="fa-IR" sz="2400" b="1" dirty="0">
                <a:cs typeface="B Nazanin" panose="00000400000000000000" pitchFamily="2" charset="-78"/>
              </a:rPr>
              <a:t>باشد که برای تشخیص و تائید از                     </a:t>
            </a:r>
            <a:r>
              <a:rPr lang="en-US" sz="2400" b="1" dirty="0">
                <a:solidFill>
                  <a:srgbClr val="0000FF"/>
                </a:solidFill>
                <a:cs typeface="B Nazanin" panose="00000400000000000000" pitchFamily="2" charset="-78"/>
              </a:rPr>
              <a:t>ACTH stimulation test</a:t>
            </a:r>
            <a:r>
              <a:rPr lang="fa-IR" sz="2400" b="1" dirty="0">
                <a:solidFill>
                  <a:srgbClr val="0000FF"/>
                </a:solidFill>
                <a:cs typeface="B Nazanin" panose="00000400000000000000" pitchFamily="2" charset="-78"/>
              </a:rPr>
              <a:t> </a:t>
            </a:r>
            <a:r>
              <a:rPr lang="fa-IR" sz="2400" b="1" dirty="0">
                <a:cs typeface="B Nazanin" panose="00000400000000000000" pitchFamily="2" charset="-78"/>
              </a:rPr>
              <a:t>استفاده می شود. در کیس های مثبت، با انجام این تست، سطح      </a:t>
            </a:r>
            <a:r>
              <a:rPr lang="en-US" sz="2400" b="1" dirty="0">
                <a:cs typeface="B Nazanin" panose="00000400000000000000" pitchFamily="2" charset="-78"/>
              </a:rPr>
              <a:t>17-OHP</a:t>
            </a:r>
            <a:r>
              <a:rPr lang="fa-IR" sz="2400" b="1" dirty="0">
                <a:cs typeface="B Nazanin" panose="00000400000000000000" pitchFamily="2" charset="-78"/>
              </a:rPr>
              <a:t> افزایش می یابد.</a:t>
            </a:r>
          </a:p>
          <a:p>
            <a:pPr marL="285750" indent="-285750" algn="just" rtl="1">
              <a:lnSpc>
                <a:spcPct val="150000"/>
              </a:lnSpc>
              <a:buFont typeface="Arial" panose="020B0604020202020204" pitchFamily="34" charset="0"/>
              <a:buChar char="•"/>
            </a:pPr>
            <a:r>
              <a:rPr lang="fa-IR" sz="2400" b="1" dirty="0">
                <a:solidFill>
                  <a:srgbClr val="FF0000"/>
                </a:solidFill>
                <a:cs typeface="B Nazanin" panose="00000400000000000000" pitchFamily="2" charset="-78"/>
              </a:rPr>
              <a:t>پروفایل آزمایشگاهی: </a:t>
            </a:r>
          </a:p>
          <a:p>
            <a:pPr marL="285750" indent="-285750" algn="just" rtl="1">
              <a:lnSpc>
                <a:spcPct val="150000"/>
              </a:lnSpc>
              <a:buFont typeface="Arial" panose="020B0604020202020204" pitchFamily="34" charset="0"/>
              <a:buChar char="•"/>
            </a:pPr>
            <a:r>
              <a:rPr lang="en-US" sz="2400" b="1" dirty="0">
                <a:cs typeface="B Nazanin" panose="00000400000000000000" pitchFamily="2" charset="-78"/>
              </a:rPr>
              <a:t>DHEAS</a:t>
            </a:r>
            <a:r>
              <a:rPr lang="fa-IR" sz="2400" b="1" dirty="0">
                <a:cs typeface="B Nazanin" panose="00000400000000000000" pitchFamily="2" charset="-78"/>
              </a:rPr>
              <a:t> و </a:t>
            </a:r>
            <a:r>
              <a:rPr lang="en-US" sz="2400" b="1" dirty="0">
                <a:cs typeface="B Nazanin" panose="00000400000000000000" pitchFamily="2" charset="-78"/>
              </a:rPr>
              <a:t>Testosterone</a:t>
            </a:r>
            <a:r>
              <a:rPr lang="fa-IR" sz="2400" b="1" dirty="0">
                <a:cs typeface="B Nazanin" panose="00000400000000000000" pitchFamily="2" charset="-78"/>
              </a:rPr>
              <a:t> بالا</a:t>
            </a:r>
          </a:p>
          <a:p>
            <a:pPr marL="285750" indent="-285750" algn="just" rtl="1">
              <a:lnSpc>
                <a:spcPct val="150000"/>
              </a:lnSpc>
              <a:buFont typeface="Arial" panose="020B0604020202020204" pitchFamily="34" charset="0"/>
              <a:buChar char="•"/>
            </a:pPr>
            <a:r>
              <a:rPr lang="en-US" sz="2400" b="1" dirty="0">
                <a:cs typeface="B Nazanin" panose="00000400000000000000" pitchFamily="2" charset="-78"/>
              </a:rPr>
              <a:t>17-OHP</a:t>
            </a:r>
            <a:r>
              <a:rPr lang="fa-IR" sz="2400" b="1" dirty="0">
                <a:cs typeface="B Nazanin" panose="00000400000000000000" pitchFamily="2" charset="-78"/>
              </a:rPr>
              <a:t> پایه نرمال</a:t>
            </a:r>
          </a:p>
          <a:p>
            <a:pPr marL="285750" indent="-285750" algn="just" rtl="1">
              <a:lnSpc>
                <a:spcPct val="150000"/>
              </a:lnSpc>
              <a:buFont typeface="Arial" panose="020B0604020202020204" pitchFamily="34" charset="0"/>
              <a:buChar char="•"/>
            </a:pPr>
            <a:r>
              <a:rPr lang="en-US" sz="2400" b="1" dirty="0">
                <a:cs typeface="B Nazanin" panose="00000400000000000000" pitchFamily="2" charset="-78"/>
              </a:rPr>
              <a:t>17-OHP</a:t>
            </a:r>
            <a:r>
              <a:rPr lang="fa-IR" sz="2400" b="1" dirty="0">
                <a:cs typeface="B Nazanin" panose="00000400000000000000" pitchFamily="2" charset="-78"/>
              </a:rPr>
              <a:t> بعد از تحریک با </a:t>
            </a:r>
            <a:r>
              <a:rPr lang="en-US" sz="2400" b="1" dirty="0">
                <a:cs typeface="B Nazanin" panose="00000400000000000000" pitchFamily="2" charset="-78"/>
              </a:rPr>
              <a:t>ACTH</a:t>
            </a:r>
            <a:r>
              <a:rPr lang="fa-IR" sz="2400" b="1" dirty="0">
                <a:cs typeface="B Nazanin" panose="00000400000000000000" pitchFamily="2" charset="-78"/>
              </a:rPr>
              <a:t> بالا</a:t>
            </a:r>
            <a:endParaRPr lang="en-US" sz="2400" b="1" dirty="0">
              <a:cs typeface="B Nazanin" panose="00000400000000000000" pitchFamily="2" charset="-78"/>
            </a:endParaRPr>
          </a:p>
        </p:txBody>
      </p:sp>
      <p:sp>
        <p:nvSpPr>
          <p:cNvPr id="2" name="Slide Number Placeholder 1">
            <a:extLst>
              <a:ext uri="{FF2B5EF4-FFF2-40B4-BE49-F238E27FC236}">
                <a16:creationId xmlns:a16="http://schemas.microsoft.com/office/drawing/2014/main" xmlns="" id="{B1DCBC7E-DB14-8F44-4447-3894BD3D1A44}"/>
              </a:ext>
            </a:extLst>
          </p:cNvPr>
          <p:cNvSpPr>
            <a:spLocks noGrp="1"/>
          </p:cNvSpPr>
          <p:nvPr>
            <p:ph type="sldNum" sz="quarter" idx="12"/>
          </p:nvPr>
        </p:nvSpPr>
        <p:spPr/>
        <p:txBody>
          <a:bodyPr/>
          <a:lstStyle/>
          <a:p>
            <a:fld id="{0B7B71F7-07CB-42F9-99A6-3965FC6C098C}" type="slidenum">
              <a:rPr lang="en-US" smtClean="0"/>
              <a:t>51</a:t>
            </a:fld>
            <a:endParaRPr lang="en-US"/>
          </a:p>
        </p:txBody>
      </p:sp>
    </p:spTree>
    <p:extLst>
      <p:ext uri="{BB962C8B-B14F-4D97-AF65-F5344CB8AC3E}">
        <p14:creationId xmlns:p14="http://schemas.microsoft.com/office/powerpoint/2010/main" val="293402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CFDE03A2-0536-83A2-A00E-58DB89EE056B}"/>
              </a:ext>
            </a:extLst>
          </p:cNvPr>
          <p:cNvSpPr>
            <a:spLocks noGrp="1"/>
          </p:cNvSpPr>
          <p:nvPr>
            <p:ph type="sldNum" sz="quarter" idx="12"/>
          </p:nvPr>
        </p:nvSpPr>
        <p:spPr/>
        <p:txBody>
          <a:bodyPr/>
          <a:lstStyle/>
          <a:p>
            <a:fld id="{0B7B71F7-07CB-42F9-99A6-3965FC6C098C}" type="slidenum">
              <a:rPr lang="en-US" smtClean="0"/>
              <a:t>52</a:t>
            </a:fld>
            <a:endParaRPr lang="en-US"/>
          </a:p>
        </p:txBody>
      </p:sp>
      <p:sp>
        <p:nvSpPr>
          <p:cNvPr id="3" name="TextBox 2">
            <a:extLst>
              <a:ext uri="{FF2B5EF4-FFF2-40B4-BE49-F238E27FC236}">
                <a16:creationId xmlns:a16="http://schemas.microsoft.com/office/drawing/2014/main" xmlns="" id="{802E1692-B84A-6F4C-7538-B3EED3F7B7D5}"/>
              </a:ext>
            </a:extLst>
          </p:cNvPr>
          <p:cNvSpPr txBox="1"/>
          <p:nvPr/>
        </p:nvSpPr>
        <p:spPr>
          <a:xfrm>
            <a:off x="8145193" y="703385"/>
            <a:ext cx="2436886" cy="584775"/>
          </a:xfrm>
          <a:prstGeom prst="rect">
            <a:avLst/>
          </a:prstGeom>
          <a:noFill/>
        </p:spPr>
        <p:txBody>
          <a:bodyPr wrap="none" rtlCol="0">
            <a:spAutoFit/>
          </a:bodyPr>
          <a:lstStyle/>
          <a:p>
            <a:r>
              <a:rPr lang="fa-IR" sz="3200" b="1" dirty="0">
                <a:solidFill>
                  <a:srgbClr val="C00000"/>
                </a:solidFill>
                <a:cs typeface="B Nazanin" panose="00000400000000000000" pitchFamily="2" charset="-78"/>
              </a:rPr>
              <a:t>فئوکروموسیتوما</a:t>
            </a:r>
            <a:endParaRPr lang="en-US" sz="3200" b="1" dirty="0">
              <a:solidFill>
                <a:srgbClr val="C00000"/>
              </a:solidFill>
              <a:cs typeface="B Nazanin" panose="00000400000000000000" pitchFamily="2" charset="-78"/>
            </a:endParaRPr>
          </a:p>
        </p:txBody>
      </p:sp>
      <p:sp>
        <p:nvSpPr>
          <p:cNvPr id="4" name="TextBox 3">
            <a:extLst>
              <a:ext uri="{FF2B5EF4-FFF2-40B4-BE49-F238E27FC236}">
                <a16:creationId xmlns:a16="http://schemas.microsoft.com/office/drawing/2014/main" xmlns="" id="{86449023-39BF-1926-2DA4-E0FC82BBD245}"/>
              </a:ext>
            </a:extLst>
          </p:cNvPr>
          <p:cNvSpPr txBox="1"/>
          <p:nvPr/>
        </p:nvSpPr>
        <p:spPr>
          <a:xfrm>
            <a:off x="1055076" y="1491176"/>
            <a:ext cx="9679505" cy="3693319"/>
          </a:xfrm>
          <a:prstGeom prst="rect">
            <a:avLst/>
          </a:prstGeom>
          <a:noFill/>
        </p:spPr>
        <p:txBody>
          <a:bodyPr wrap="square" rtlCol="0">
            <a:spAutoFit/>
          </a:bodyPr>
          <a:lstStyle/>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این تومورها از سلول های کرومافین بخش مدولا غده آدرنال بوجود می آیند.</a:t>
            </a:r>
          </a:p>
          <a:p>
            <a:pPr marL="285750" indent="-285750" algn="just" rtl="1">
              <a:lnSpc>
                <a:spcPct val="200000"/>
              </a:lnSpc>
              <a:buFont typeface="Arial" panose="020B0604020202020204" pitchFamily="34" charset="0"/>
              <a:buChar char="•"/>
            </a:pPr>
            <a:r>
              <a:rPr lang="fa-IR" sz="2400" b="1" dirty="0">
                <a:solidFill>
                  <a:srgbClr val="FF0000"/>
                </a:solidFill>
                <a:cs typeface="B Nazanin" panose="00000400000000000000" pitchFamily="2" charset="-78"/>
              </a:rPr>
              <a:t>فشار خون پایدار یا حمله ای </a:t>
            </a:r>
            <a:r>
              <a:rPr lang="fa-IR" sz="2400" b="1" dirty="0">
                <a:cs typeface="B Nazanin" panose="00000400000000000000" pitchFamily="2" charset="-78"/>
              </a:rPr>
              <a:t>شایع ترین علامت این بیماری است که در 90 درصد آنها مشاهده می شود.</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افت فشار خون اورتواستاتیک، فشار خون ناپایدار، تعریق بیش از حد، اضطراب، عصبی بودن، کاهش وزن، خستگی، رنگ پریدگی و لرزش از سایر علائم می باشد.</a:t>
            </a:r>
            <a:endParaRPr lang="en-US" sz="2400" b="1" dirty="0">
              <a:cs typeface="B Nazanin" panose="00000400000000000000" pitchFamily="2" charset="-78"/>
            </a:endParaRPr>
          </a:p>
        </p:txBody>
      </p:sp>
    </p:spTree>
    <p:extLst>
      <p:ext uri="{BB962C8B-B14F-4D97-AF65-F5344CB8AC3E}">
        <p14:creationId xmlns:p14="http://schemas.microsoft.com/office/powerpoint/2010/main" val="303636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circle(in)">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circle(in)">
                                      <p:cBhvr>
                                        <p:cTn id="2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B409883C-38FF-06AE-75F1-EF2001224C45}"/>
              </a:ext>
            </a:extLst>
          </p:cNvPr>
          <p:cNvSpPr>
            <a:spLocks noGrp="1"/>
          </p:cNvSpPr>
          <p:nvPr>
            <p:ph type="sldNum" sz="quarter" idx="12"/>
          </p:nvPr>
        </p:nvSpPr>
        <p:spPr/>
        <p:txBody>
          <a:bodyPr/>
          <a:lstStyle/>
          <a:p>
            <a:fld id="{0B7B71F7-07CB-42F9-99A6-3965FC6C098C}" type="slidenum">
              <a:rPr lang="en-US" smtClean="0"/>
              <a:t>53</a:t>
            </a:fld>
            <a:endParaRPr lang="en-US"/>
          </a:p>
        </p:txBody>
      </p:sp>
      <p:sp>
        <p:nvSpPr>
          <p:cNvPr id="5" name="TextBox 4">
            <a:extLst>
              <a:ext uri="{FF2B5EF4-FFF2-40B4-BE49-F238E27FC236}">
                <a16:creationId xmlns:a16="http://schemas.microsoft.com/office/drawing/2014/main" xmlns="" id="{4487EDAF-AC94-13CD-986F-4AC8CF2FEFA4}"/>
              </a:ext>
            </a:extLst>
          </p:cNvPr>
          <p:cNvSpPr txBox="1"/>
          <p:nvPr/>
        </p:nvSpPr>
        <p:spPr>
          <a:xfrm>
            <a:off x="1111348" y="801859"/>
            <a:ext cx="9525618" cy="4555093"/>
          </a:xfrm>
          <a:prstGeom prst="rect">
            <a:avLst/>
          </a:prstGeom>
          <a:noFill/>
        </p:spPr>
        <p:txBody>
          <a:bodyPr wrap="square" rtlCol="0">
            <a:spAutoFit/>
          </a:bodyPr>
          <a:lstStyle/>
          <a:p>
            <a:pPr algn="just" rtl="1">
              <a:lnSpc>
                <a:spcPct val="200000"/>
              </a:lnSpc>
            </a:pPr>
            <a:r>
              <a:rPr lang="fa-IR" sz="2800" b="1" dirty="0">
                <a:solidFill>
                  <a:srgbClr val="C00000"/>
                </a:solidFill>
                <a:cs typeface="B Nazanin" panose="00000400000000000000" pitchFamily="2" charset="-78"/>
              </a:rPr>
              <a:t>تشخیص آزمایشگاهی </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جدیدترین دستورالعمل ها اندازه گیری </a:t>
            </a:r>
            <a:r>
              <a:rPr lang="fa-IR" sz="2400" b="1" dirty="0">
                <a:solidFill>
                  <a:srgbClr val="0000FF"/>
                </a:solidFill>
                <a:cs typeface="B Nazanin" panose="00000400000000000000" pitchFamily="2" charset="-78"/>
              </a:rPr>
              <a:t>متانفرین های آزاد پلاسما </a:t>
            </a:r>
            <a:r>
              <a:rPr lang="fa-IR" sz="2400" b="1" dirty="0">
                <a:cs typeface="B Nazanin" panose="00000400000000000000" pitchFamily="2" charset="-78"/>
              </a:rPr>
              <a:t>یا </a:t>
            </a:r>
            <a:r>
              <a:rPr lang="fa-IR" sz="2400" b="1" dirty="0">
                <a:solidFill>
                  <a:srgbClr val="7030A0"/>
                </a:solidFill>
                <a:cs typeface="B Nazanin" panose="00000400000000000000" pitchFamily="2" charset="-78"/>
              </a:rPr>
              <a:t>متانفرین های آزاد ادرار 24 ساعته</a:t>
            </a:r>
            <a:r>
              <a:rPr lang="fa-IR" sz="2400" b="1" dirty="0">
                <a:cs typeface="B Nazanin" panose="00000400000000000000" pitchFamily="2" charset="-78"/>
              </a:rPr>
              <a:t> را توصیه می کند.</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تشخیص فئوکروموسیتوما زمانی است که سطح پلاسمایی متانفرین های آزاد پلاسما </a:t>
            </a:r>
            <a:r>
              <a:rPr lang="fa-IR" sz="2400" b="1" dirty="0">
                <a:solidFill>
                  <a:srgbClr val="FF0000"/>
                </a:solidFill>
                <a:cs typeface="B Nazanin" panose="00000400000000000000" pitchFamily="2" charset="-78"/>
              </a:rPr>
              <a:t>حدود 4 برابر حد مرجع بالا </a:t>
            </a:r>
            <a:r>
              <a:rPr lang="fa-IR" sz="2400" b="1" dirty="0">
                <a:cs typeface="B Nazanin" panose="00000400000000000000" pitchFamily="2" charset="-78"/>
              </a:rPr>
              <a:t>باشد و در بیماران با سطوح بالای این ترکیبات که کمتر از4 برابر حد مرجع بالا هستند، آزمایشات بیشتر مورد نیاز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27163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ircle(in)">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ircle(in)">
                                      <p:cBhvr>
                                        <p:cTn id="17"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52D8B53E-AA8E-F965-E661-D3C47459E794}"/>
              </a:ext>
            </a:extLst>
          </p:cNvPr>
          <p:cNvSpPr>
            <a:spLocks noGrp="1"/>
          </p:cNvSpPr>
          <p:nvPr>
            <p:ph type="sldNum" sz="quarter" idx="12"/>
          </p:nvPr>
        </p:nvSpPr>
        <p:spPr/>
        <p:txBody>
          <a:bodyPr/>
          <a:lstStyle/>
          <a:p>
            <a:fld id="{0B7B71F7-07CB-42F9-99A6-3965FC6C098C}" type="slidenum">
              <a:rPr lang="en-US" smtClean="0"/>
              <a:t>54</a:t>
            </a:fld>
            <a:endParaRPr lang="en-US"/>
          </a:p>
        </p:txBody>
      </p:sp>
      <p:sp>
        <p:nvSpPr>
          <p:cNvPr id="3" name="TextBox 2">
            <a:extLst>
              <a:ext uri="{FF2B5EF4-FFF2-40B4-BE49-F238E27FC236}">
                <a16:creationId xmlns:a16="http://schemas.microsoft.com/office/drawing/2014/main" xmlns="" id="{148A56C3-2A0C-B597-6F24-A55BD455379B}"/>
              </a:ext>
            </a:extLst>
          </p:cNvPr>
          <p:cNvSpPr txBox="1"/>
          <p:nvPr/>
        </p:nvSpPr>
        <p:spPr>
          <a:xfrm>
            <a:off x="3662394" y="410126"/>
            <a:ext cx="5048177" cy="1331134"/>
          </a:xfrm>
          <a:prstGeom prst="rect">
            <a:avLst/>
          </a:prstGeom>
          <a:noFill/>
        </p:spPr>
        <p:txBody>
          <a:bodyPr wrap="none" rtlCol="0">
            <a:spAutoFit/>
          </a:bodyPr>
          <a:lstStyle/>
          <a:p>
            <a:pPr marL="285750" indent="-285750" algn="r" rtl="1">
              <a:lnSpc>
                <a:spcPct val="150000"/>
              </a:lnSpc>
              <a:buFont typeface="Arial" panose="020B0604020202020204" pitchFamily="34" charset="0"/>
              <a:buChar char="•"/>
            </a:pPr>
            <a:r>
              <a:rPr lang="fa-IR" sz="2800" b="1" dirty="0">
                <a:cs typeface="B Nazanin" panose="00000400000000000000" pitchFamily="2" charset="-78"/>
              </a:rPr>
              <a:t>نورمتانفرین پلاسما کمتر از </a:t>
            </a:r>
            <a:r>
              <a:rPr lang="en-US" sz="2800" b="1" dirty="0">
                <a:cs typeface="B Nazanin" panose="00000400000000000000" pitchFamily="2" charset="-78"/>
              </a:rPr>
              <a:t>112 ng/l</a:t>
            </a:r>
            <a:endParaRPr lang="fa-IR" sz="2800" b="1" dirty="0">
              <a:cs typeface="B Nazanin" panose="00000400000000000000" pitchFamily="2" charset="-78"/>
            </a:endParaRPr>
          </a:p>
          <a:p>
            <a:pPr marL="285750" indent="-285750" algn="r" rtl="1">
              <a:lnSpc>
                <a:spcPct val="150000"/>
              </a:lnSpc>
              <a:buFont typeface="Arial" panose="020B0604020202020204" pitchFamily="34" charset="0"/>
              <a:buChar char="•"/>
            </a:pPr>
            <a:r>
              <a:rPr lang="fa-IR" sz="2800" b="1" dirty="0">
                <a:cs typeface="B Nazanin" panose="00000400000000000000" pitchFamily="2" charset="-78"/>
              </a:rPr>
              <a:t>متانفرین پلاسما کمتر از </a:t>
            </a:r>
            <a:r>
              <a:rPr lang="en-US" sz="2800" b="1" dirty="0">
                <a:cs typeface="B Nazanin" panose="00000400000000000000" pitchFamily="2" charset="-78"/>
              </a:rPr>
              <a:t>61 ng/l</a:t>
            </a:r>
            <a:r>
              <a:rPr lang="fa-IR" sz="2800" b="1" dirty="0">
                <a:cs typeface="B Nazanin" panose="00000400000000000000" pitchFamily="2" charset="-78"/>
              </a:rPr>
              <a:t> </a:t>
            </a:r>
            <a:endParaRPr lang="en-US" sz="2800" b="1" dirty="0">
              <a:cs typeface="B Nazanin" panose="00000400000000000000" pitchFamily="2" charset="-78"/>
            </a:endParaRPr>
          </a:p>
        </p:txBody>
      </p:sp>
      <p:sp>
        <p:nvSpPr>
          <p:cNvPr id="4" name="TextBox 3">
            <a:extLst>
              <a:ext uri="{FF2B5EF4-FFF2-40B4-BE49-F238E27FC236}">
                <a16:creationId xmlns:a16="http://schemas.microsoft.com/office/drawing/2014/main" xmlns="" id="{4DF79EDB-266C-0B89-419A-777703B152C2}"/>
              </a:ext>
            </a:extLst>
          </p:cNvPr>
          <p:cNvSpPr txBox="1"/>
          <p:nvPr/>
        </p:nvSpPr>
        <p:spPr>
          <a:xfrm>
            <a:off x="2091120" y="2096084"/>
            <a:ext cx="8252580" cy="523220"/>
          </a:xfrm>
          <a:prstGeom prst="rect">
            <a:avLst/>
          </a:prstGeom>
          <a:noFill/>
        </p:spPr>
        <p:txBody>
          <a:bodyPr wrap="none" rtlCol="0">
            <a:spAutoFit/>
          </a:bodyPr>
          <a:lstStyle/>
          <a:p>
            <a:pPr algn="r" rtl="1"/>
            <a:r>
              <a:rPr lang="fa-IR" sz="2800" b="1" dirty="0">
                <a:solidFill>
                  <a:schemeClr val="accent3">
                    <a:lumMod val="50000"/>
                  </a:schemeClr>
                </a:solidFill>
                <a:cs typeface="B Nazanin" panose="00000400000000000000" pitchFamily="2" charset="-78"/>
              </a:rPr>
              <a:t>فئوکروموسیتوما منتفی است و هیچ آزمایش بیشتری ضرورت ندارد</a:t>
            </a:r>
            <a:endParaRPr lang="en-US" sz="2800" b="1" dirty="0">
              <a:solidFill>
                <a:schemeClr val="accent3">
                  <a:lumMod val="50000"/>
                </a:schemeClr>
              </a:solidFill>
              <a:cs typeface="B Nazanin" panose="00000400000000000000" pitchFamily="2" charset="-78"/>
            </a:endParaRPr>
          </a:p>
        </p:txBody>
      </p:sp>
      <p:sp>
        <p:nvSpPr>
          <p:cNvPr id="5" name="TextBox 4">
            <a:extLst>
              <a:ext uri="{FF2B5EF4-FFF2-40B4-BE49-F238E27FC236}">
                <a16:creationId xmlns:a16="http://schemas.microsoft.com/office/drawing/2014/main" xmlns="" id="{73C8EC9D-BC46-8918-B5B9-5193281EE9BA}"/>
              </a:ext>
            </a:extLst>
          </p:cNvPr>
          <p:cNvSpPr txBox="1"/>
          <p:nvPr/>
        </p:nvSpPr>
        <p:spPr>
          <a:xfrm>
            <a:off x="3559468" y="2867459"/>
            <a:ext cx="5197256" cy="1331134"/>
          </a:xfrm>
          <a:prstGeom prst="rect">
            <a:avLst/>
          </a:prstGeom>
          <a:noFill/>
        </p:spPr>
        <p:txBody>
          <a:bodyPr wrap="none" rtlCol="0">
            <a:spAutoFit/>
          </a:bodyPr>
          <a:lstStyle/>
          <a:p>
            <a:pPr marL="285750" indent="-285750" algn="r" rtl="1">
              <a:lnSpc>
                <a:spcPct val="150000"/>
              </a:lnSpc>
              <a:buFont typeface="Arial" panose="020B0604020202020204" pitchFamily="34" charset="0"/>
              <a:buChar char="•"/>
            </a:pPr>
            <a:r>
              <a:rPr lang="fa-IR" sz="2800" b="1" dirty="0">
                <a:cs typeface="B Nazanin" panose="00000400000000000000" pitchFamily="2" charset="-78"/>
              </a:rPr>
              <a:t>نورمتانفرین پلاسما بیشتر از </a:t>
            </a:r>
            <a:r>
              <a:rPr lang="en-US" sz="2800" b="1" dirty="0">
                <a:cs typeface="B Nazanin" panose="00000400000000000000" pitchFamily="2" charset="-78"/>
              </a:rPr>
              <a:t>400 ng/l</a:t>
            </a:r>
            <a:endParaRPr lang="fa-IR" sz="2800" b="1" dirty="0">
              <a:cs typeface="B Nazanin" panose="00000400000000000000" pitchFamily="2" charset="-78"/>
            </a:endParaRPr>
          </a:p>
          <a:p>
            <a:pPr marL="285750" indent="-285750" algn="r" rtl="1">
              <a:lnSpc>
                <a:spcPct val="150000"/>
              </a:lnSpc>
              <a:buFont typeface="Arial" panose="020B0604020202020204" pitchFamily="34" charset="0"/>
              <a:buChar char="•"/>
            </a:pPr>
            <a:r>
              <a:rPr lang="fa-IR" sz="2800" b="1" dirty="0">
                <a:cs typeface="B Nazanin" panose="00000400000000000000" pitchFamily="2" charset="-78"/>
              </a:rPr>
              <a:t>متانفرین پلاسما بیشتر از </a:t>
            </a:r>
            <a:r>
              <a:rPr lang="en-US" sz="2800" b="1" dirty="0">
                <a:cs typeface="B Nazanin" panose="00000400000000000000" pitchFamily="2" charset="-78"/>
              </a:rPr>
              <a:t>236 ng/l</a:t>
            </a:r>
            <a:r>
              <a:rPr lang="fa-IR" sz="2800" b="1" dirty="0">
                <a:cs typeface="B Nazanin" panose="00000400000000000000" pitchFamily="2" charset="-78"/>
              </a:rPr>
              <a:t> </a:t>
            </a:r>
            <a:endParaRPr lang="en-US" sz="2800" b="1" dirty="0">
              <a:cs typeface="B Nazanin" panose="00000400000000000000" pitchFamily="2" charset="-78"/>
            </a:endParaRPr>
          </a:p>
        </p:txBody>
      </p:sp>
      <p:sp>
        <p:nvSpPr>
          <p:cNvPr id="6" name="TextBox 5">
            <a:extLst>
              <a:ext uri="{FF2B5EF4-FFF2-40B4-BE49-F238E27FC236}">
                <a16:creationId xmlns:a16="http://schemas.microsoft.com/office/drawing/2014/main" xmlns="" id="{6166D0A4-AFEC-AC1A-5EDA-9F0A4066B781}"/>
              </a:ext>
            </a:extLst>
          </p:cNvPr>
          <p:cNvSpPr txBox="1"/>
          <p:nvPr/>
        </p:nvSpPr>
        <p:spPr>
          <a:xfrm>
            <a:off x="1703573" y="4571995"/>
            <a:ext cx="8701421" cy="523220"/>
          </a:xfrm>
          <a:prstGeom prst="rect">
            <a:avLst/>
          </a:prstGeom>
          <a:noFill/>
        </p:spPr>
        <p:txBody>
          <a:bodyPr wrap="none" rtlCol="0">
            <a:spAutoFit/>
          </a:bodyPr>
          <a:lstStyle/>
          <a:p>
            <a:pPr algn="r" rtl="1"/>
            <a:r>
              <a:rPr lang="fa-IR" sz="2800" b="1" dirty="0">
                <a:solidFill>
                  <a:srgbClr val="FF0000"/>
                </a:solidFill>
                <a:cs typeface="B Nazanin" panose="00000400000000000000" pitchFamily="2" charset="-78"/>
              </a:rPr>
              <a:t>احتمال تومور بقدری بالا است که کار فوری تعیین محل تومور می باشد</a:t>
            </a:r>
            <a:endParaRPr lang="en-US" sz="28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82821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FE89993B-2B25-5669-F785-B12DF8517AE7}"/>
              </a:ext>
            </a:extLst>
          </p:cNvPr>
          <p:cNvSpPr>
            <a:spLocks noGrp="1"/>
          </p:cNvSpPr>
          <p:nvPr>
            <p:ph type="sldNum" sz="quarter" idx="12"/>
          </p:nvPr>
        </p:nvSpPr>
        <p:spPr/>
        <p:txBody>
          <a:bodyPr/>
          <a:lstStyle/>
          <a:p>
            <a:fld id="{0B7B71F7-07CB-42F9-99A6-3965FC6C098C}" type="slidenum">
              <a:rPr lang="en-US" smtClean="0"/>
              <a:t>55</a:t>
            </a:fld>
            <a:endParaRPr lang="en-US"/>
          </a:p>
        </p:txBody>
      </p:sp>
      <p:sp>
        <p:nvSpPr>
          <p:cNvPr id="3" name="TextBox 2">
            <a:extLst>
              <a:ext uri="{FF2B5EF4-FFF2-40B4-BE49-F238E27FC236}">
                <a16:creationId xmlns:a16="http://schemas.microsoft.com/office/drawing/2014/main" xmlns="" id="{1E24C2BC-34E4-D424-207B-5E186B4623B9}"/>
              </a:ext>
            </a:extLst>
          </p:cNvPr>
          <p:cNvSpPr txBox="1"/>
          <p:nvPr/>
        </p:nvSpPr>
        <p:spPr>
          <a:xfrm>
            <a:off x="4182790" y="731520"/>
            <a:ext cx="6362639" cy="584775"/>
          </a:xfrm>
          <a:prstGeom prst="rect">
            <a:avLst/>
          </a:prstGeom>
          <a:noFill/>
        </p:spPr>
        <p:txBody>
          <a:bodyPr wrap="none" rtlCol="0">
            <a:spAutoFit/>
          </a:bodyPr>
          <a:lstStyle/>
          <a:p>
            <a:pPr algn="r" rtl="1"/>
            <a:r>
              <a:rPr lang="fa-IR" sz="3200" b="1" dirty="0">
                <a:solidFill>
                  <a:srgbClr val="C00000"/>
                </a:solidFill>
                <a:cs typeface="B Nazanin" panose="00000400000000000000" pitchFamily="2" charset="-78"/>
              </a:rPr>
              <a:t>ارزیابی آزمایشگاهی بلوغ زودرس در کودکان</a:t>
            </a:r>
            <a:endParaRPr lang="en-US" sz="3200" b="1" dirty="0">
              <a:solidFill>
                <a:srgbClr val="C00000"/>
              </a:solidFill>
              <a:cs typeface="B Nazanin" panose="00000400000000000000" pitchFamily="2" charset="-78"/>
            </a:endParaRPr>
          </a:p>
        </p:txBody>
      </p:sp>
      <p:sp>
        <p:nvSpPr>
          <p:cNvPr id="4" name="TextBox 3">
            <a:extLst>
              <a:ext uri="{FF2B5EF4-FFF2-40B4-BE49-F238E27FC236}">
                <a16:creationId xmlns:a16="http://schemas.microsoft.com/office/drawing/2014/main" xmlns="" id="{ED7C1E6A-C0D9-92DF-1589-2C0F4AB134AF}"/>
              </a:ext>
            </a:extLst>
          </p:cNvPr>
          <p:cNvSpPr txBox="1"/>
          <p:nvPr/>
        </p:nvSpPr>
        <p:spPr>
          <a:xfrm>
            <a:off x="1195754" y="1772530"/>
            <a:ext cx="9444869" cy="4201150"/>
          </a:xfrm>
          <a:prstGeom prst="rect">
            <a:avLst/>
          </a:prstGeom>
          <a:noFill/>
        </p:spPr>
        <p:txBody>
          <a:bodyPr wrap="square" rtlCol="0">
            <a:spAutoFit/>
          </a:bodyPr>
          <a:lstStyle/>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ظهور صفات جنسی در دختران کمتر از 8 سال و پسران کمتر از 9 سال را </a:t>
            </a:r>
            <a:r>
              <a:rPr lang="fa-IR" sz="2800" b="1" dirty="0">
                <a:solidFill>
                  <a:srgbClr val="0000FF"/>
                </a:solidFill>
                <a:cs typeface="B Nazanin" panose="00000400000000000000" pitchFamily="2" charset="-78"/>
              </a:rPr>
              <a:t>بلوغ زودرس </a:t>
            </a:r>
            <a:r>
              <a:rPr lang="fa-IR" sz="2400" b="1" dirty="0">
                <a:cs typeface="B Nazanin" panose="00000400000000000000" pitchFamily="2" charset="-78"/>
              </a:rPr>
              <a:t>می نامند.</a:t>
            </a:r>
          </a:p>
          <a:p>
            <a:pPr marL="285750" indent="-285750" algn="just" rtl="1">
              <a:lnSpc>
                <a:spcPct val="150000"/>
              </a:lnSpc>
              <a:buFont typeface="Arial" panose="020B0604020202020204" pitchFamily="34" charset="0"/>
              <a:buChar char="•"/>
            </a:pPr>
            <a:r>
              <a:rPr lang="fa-IR" sz="2800" b="1" dirty="0">
                <a:solidFill>
                  <a:srgbClr val="FF0000"/>
                </a:solidFill>
                <a:cs typeface="B Nazanin" panose="00000400000000000000" pitchFamily="2" charset="-78"/>
              </a:rPr>
              <a:t>بلوغ زودرس مرکزی: </a:t>
            </a:r>
            <a:r>
              <a:rPr lang="fa-IR" sz="2400" b="1" dirty="0">
                <a:cs typeface="B Nazanin" panose="00000400000000000000" pitchFamily="2" charset="-78"/>
              </a:rPr>
              <a:t>فعال سازی زودهنگام محور هیپوتالاموس- هیپوفیز- گناد وجود دارد. معمولا علت آن ناشناخته است. تومورهای سیستم عصبی مرکزی نظیر تومورهای خوش خیم هیپوتالاموس می تواند از دلایل این نوع بلوغ باشد.</a:t>
            </a:r>
          </a:p>
          <a:p>
            <a:pPr marL="285750" indent="-285750" algn="just" rtl="1">
              <a:lnSpc>
                <a:spcPct val="150000"/>
              </a:lnSpc>
              <a:buFont typeface="Arial" panose="020B0604020202020204" pitchFamily="34" charset="0"/>
              <a:buChar char="•"/>
            </a:pPr>
            <a:r>
              <a:rPr lang="fa-IR" sz="2800" b="1" dirty="0">
                <a:solidFill>
                  <a:schemeClr val="accent4">
                    <a:lumMod val="50000"/>
                  </a:schemeClr>
                </a:solidFill>
                <a:cs typeface="B Nazanin" panose="00000400000000000000" pitchFamily="2" charset="-78"/>
              </a:rPr>
              <a:t>بلوغ زودرس محیطی: </a:t>
            </a:r>
            <a:r>
              <a:rPr lang="fa-IR" sz="2400" b="1" dirty="0">
                <a:cs typeface="B Nazanin" panose="00000400000000000000" pitchFamily="2" charset="-78"/>
              </a:rPr>
              <a:t>ترشح هورمون های جنسی مستقل از </a:t>
            </a:r>
            <a:r>
              <a:rPr lang="en-US" sz="2400" b="1" dirty="0">
                <a:cs typeface="B Nazanin" panose="00000400000000000000" pitchFamily="2" charset="-78"/>
              </a:rPr>
              <a:t>FSH</a:t>
            </a:r>
            <a:r>
              <a:rPr lang="fa-IR" sz="2400" b="1" dirty="0">
                <a:cs typeface="B Nazanin" panose="00000400000000000000" pitchFamily="2" charset="-78"/>
              </a:rPr>
              <a:t> و </a:t>
            </a:r>
            <a:r>
              <a:rPr lang="en-US" sz="2400" b="1" dirty="0">
                <a:cs typeface="B Nazanin" panose="00000400000000000000" pitchFamily="2" charset="-78"/>
              </a:rPr>
              <a:t>LH</a:t>
            </a:r>
            <a:r>
              <a:rPr lang="fa-IR" sz="2400" b="1" dirty="0">
                <a:cs typeface="B Nazanin" panose="00000400000000000000" pitchFamily="2" charset="-78"/>
              </a:rPr>
              <a:t> وجود دارد. </a:t>
            </a:r>
            <a:r>
              <a:rPr lang="en-US" sz="2400" b="1" dirty="0">
                <a:cs typeface="B Nazanin" panose="00000400000000000000" pitchFamily="2" charset="-78"/>
              </a:rPr>
              <a:t>CAH</a:t>
            </a:r>
            <a:r>
              <a:rPr lang="fa-IR" sz="2400" b="1" dirty="0">
                <a:cs typeface="B Nazanin" panose="00000400000000000000" pitchFamily="2" charset="-78"/>
              </a:rPr>
              <a:t> علت رایج این نوع بلوغ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1117609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circle(in)">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circle(in)">
                                      <p:cBhvr>
                                        <p:cTn id="2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1BDC65AF-E676-D95B-E9DE-7666FD9DB9C6}"/>
              </a:ext>
            </a:extLst>
          </p:cNvPr>
          <p:cNvSpPr>
            <a:spLocks noGrp="1"/>
          </p:cNvSpPr>
          <p:nvPr>
            <p:ph type="sldNum" sz="quarter" idx="12"/>
          </p:nvPr>
        </p:nvSpPr>
        <p:spPr/>
        <p:txBody>
          <a:bodyPr/>
          <a:lstStyle/>
          <a:p>
            <a:fld id="{0B7B71F7-07CB-42F9-99A6-3965FC6C098C}" type="slidenum">
              <a:rPr lang="en-US" smtClean="0"/>
              <a:t>56</a:t>
            </a:fld>
            <a:endParaRPr lang="en-US"/>
          </a:p>
        </p:txBody>
      </p:sp>
      <p:sp>
        <p:nvSpPr>
          <p:cNvPr id="4" name="TextBox 3">
            <a:extLst>
              <a:ext uri="{FF2B5EF4-FFF2-40B4-BE49-F238E27FC236}">
                <a16:creationId xmlns:a16="http://schemas.microsoft.com/office/drawing/2014/main" xmlns="" id="{83E38D57-4BBA-FABD-5FE0-3B0D8C4C1C0B}"/>
              </a:ext>
            </a:extLst>
          </p:cNvPr>
          <p:cNvSpPr txBox="1"/>
          <p:nvPr/>
        </p:nvSpPr>
        <p:spPr>
          <a:xfrm>
            <a:off x="7073198" y="478299"/>
            <a:ext cx="3373038" cy="1800493"/>
          </a:xfrm>
          <a:prstGeom prst="rect">
            <a:avLst/>
          </a:prstGeom>
          <a:noFill/>
        </p:spPr>
        <p:txBody>
          <a:bodyPr wrap="none" rtlCol="0">
            <a:spAutoFit/>
          </a:bodyPr>
          <a:lstStyle/>
          <a:p>
            <a:pPr algn="r" rtl="1">
              <a:lnSpc>
                <a:spcPct val="150000"/>
              </a:lnSpc>
            </a:pPr>
            <a:r>
              <a:rPr lang="fa-IR" sz="2800" b="1" dirty="0">
                <a:solidFill>
                  <a:srgbClr val="C00000"/>
                </a:solidFill>
                <a:cs typeface="B Nazanin" panose="00000400000000000000" pitchFamily="2" charset="-78"/>
              </a:rPr>
              <a:t>تشخیص آزمایشگاهی</a:t>
            </a:r>
          </a:p>
          <a:p>
            <a:pPr marL="285750" indent="-285750" algn="r" rtl="1">
              <a:lnSpc>
                <a:spcPct val="150000"/>
              </a:lnSpc>
              <a:buFont typeface="Arial" panose="020B0604020202020204" pitchFamily="34" charset="0"/>
              <a:buChar char="•"/>
            </a:pPr>
            <a:r>
              <a:rPr lang="fa-IR" sz="2400" b="1" dirty="0">
                <a:cs typeface="B Nazanin" panose="00000400000000000000" pitchFamily="2" charset="-78"/>
              </a:rPr>
              <a:t>اندازه گیری سطح بازال </a:t>
            </a:r>
            <a:r>
              <a:rPr lang="en-US" sz="2400" b="1" dirty="0">
                <a:cs typeface="B Nazanin" panose="00000400000000000000" pitchFamily="2" charset="-78"/>
              </a:rPr>
              <a:t>LH</a:t>
            </a:r>
            <a:endParaRPr lang="fa-IR" sz="2400" b="1" dirty="0">
              <a:cs typeface="B Nazanin" panose="00000400000000000000" pitchFamily="2" charset="-78"/>
            </a:endParaRPr>
          </a:p>
          <a:p>
            <a:pPr marL="285750" indent="-285750" algn="r" rtl="1">
              <a:lnSpc>
                <a:spcPct val="150000"/>
              </a:lnSpc>
              <a:buFont typeface="Arial" panose="020B0604020202020204" pitchFamily="34" charset="0"/>
              <a:buChar char="•"/>
            </a:pPr>
            <a:r>
              <a:rPr lang="fa-IR" sz="2400" b="1" dirty="0">
                <a:cs typeface="B Nazanin" panose="00000400000000000000" pitchFamily="2" charset="-78"/>
              </a:rPr>
              <a:t>انجام تست تحریکی </a:t>
            </a:r>
            <a:r>
              <a:rPr lang="en-US" sz="2400" b="1" dirty="0">
                <a:cs typeface="B Nazanin" panose="00000400000000000000" pitchFamily="2" charset="-78"/>
              </a:rPr>
              <a:t>GnRH</a:t>
            </a:r>
          </a:p>
        </p:txBody>
      </p:sp>
      <p:sp>
        <p:nvSpPr>
          <p:cNvPr id="5" name="TextBox 4">
            <a:extLst>
              <a:ext uri="{FF2B5EF4-FFF2-40B4-BE49-F238E27FC236}">
                <a16:creationId xmlns:a16="http://schemas.microsoft.com/office/drawing/2014/main" xmlns="" id="{41E351A3-563D-6859-5938-84F7556B2E94}"/>
              </a:ext>
            </a:extLst>
          </p:cNvPr>
          <p:cNvSpPr txBox="1"/>
          <p:nvPr/>
        </p:nvSpPr>
        <p:spPr>
          <a:xfrm>
            <a:off x="1111349" y="3263704"/>
            <a:ext cx="9399500" cy="1708160"/>
          </a:xfrm>
          <a:prstGeom prst="rect">
            <a:avLst/>
          </a:prstGeom>
          <a:noFill/>
        </p:spPr>
        <p:txBody>
          <a:bodyPr wrap="square" rtlCol="0">
            <a:spAutoFit/>
          </a:bodyPr>
          <a:lstStyle/>
          <a:p>
            <a:pPr algn="just" rtl="1">
              <a:lnSpc>
                <a:spcPct val="150000"/>
              </a:lnSpc>
            </a:pPr>
            <a:r>
              <a:rPr lang="fa-IR" sz="2400" b="1" dirty="0">
                <a:cs typeface="B Nazanin" panose="00000400000000000000" pitchFamily="2" charset="-78"/>
              </a:rPr>
              <a:t>در بلوغ مرکزی یا وابسته به </a:t>
            </a:r>
            <a:r>
              <a:rPr lang="en-US" sz="2400" b="1" dirty="0">
                <a:cs typeface="B Nazanin" panose="00000400000000000000" pitchFamily="2" charset="-78"/>
              </a:rPr>
              <a:t>GnRH</a:t>
            </a:r>
            <a:r>
              <a:rPr lang="fa-IR" sz="2400" b="1" dirty="0">
                <a:cs typeface="B Nazanin" panose="00000400000000000000" pitchFamily="2" charset="-78"/>
              </a:rPr>
              <a:t> بدنبال تحریک با </a:t>
            </a:r>
            <a:r>
              <a:rPr lang="en-US" sz="2400" b="1" dirty="0">
                <a:cs typeface="B Nazanin" panose="00000400000000000000" pitchFamily="2" charset="-78"/>
              </a:rPr>
              <a:t>GnRH</a:t>
            </a:r>
            <a:r>
              <a:rPr lang="fa-IR" sz="2400" b="1" dirty="0">
                <a:cs typeface="B Nazanin" panose="00000400000000000000" pitchFamily="2" charset="-78"/>
              </a:rPr>
              <a:t> سطح </a:t>
            </a:r>
            <a:r>
              <a:rPr lang="en-US" sz="2400" b="1" dirty="0">
                <a:cs typeface="B Nazanin" panose="00000400000000000000" pitchFamily="2" charset="-78"/>
              </a:rPr>
              <a:t>LH</a:t>
            </a:r>
            <a:r>
              <a:rPr lang="fa-IR" sz="2400" b="1" dirty="0">
                <a:cs typeface="B Nazanin" panose="00000400000000000000" pitchFamily="2" charset="-78"/>
              </a:rPr>
              <a:t> به بالای </a:t>
            </a:r>
            <a:r>
              <a:rPr lang="en-US" sz="2400" b="1" dirty="0">
                <a:cs typeface="B Nazanin" panose="00000400000000000000" pitchFamily="2" charset="-78"/>
              </a:rPr>
              <a:t>5 IU/L</a:t>
            </a:r>
            <a:r>
              <a:rPr lang="fa-IR" sz="2400" b="1" dirty="0">
                <a:cs typeface="B Nazanin" panose="00000400000000000000" pitchFamily="2" charset="-78"/>
              </a:rPr>
              <a:t> می رسد. در این نوع بلوغ معمولا سطح </a:t>
            </a:r>
            <a:r>
              <a:rPr lang="en-US" sz="2400" b="1" dirty="0">
                <a:cs typeface="B Nazanin" panose="00000400000000000000" pitchFamily="2" charset="-78"/>
              </a:rPr>
              <a:t>LH</a:t>
            </a:r>
            <a:r>
              <a:rPr lang="fa-IR" sz="2400" b="1" dirty="0">
                <a:cs typeface="B Nazanin" panose="00000400000000000000" pitchFamily="2" charset="-78"/>
              </a:rPr>
              <a:t> بازال بیشتر از </a:t>
            </a:r>
            <a:r>
              <a:rPr lang="en-US" sz="2400" b="1" dirty="0">
                <a:cs typeface="B Nazanin" panose="00000400000000000000" pitchFamily="2" charset="-78"/>
              </a:rPr>
              <a:t>1 IU/L</a:t>
            </a:r>
            <a:r>
              <a:rPr lang="fa-IR" sz="2400" b="1" dirty="0">
                <a:cs typeface="B Nazanin" panose="00000400000000000000" pitchFamily="2" charset="-78"/>
              </a:rPr>
              <a:t> بوده و نسبت </a:t>
            </a:r>
            <a:r>
              <a:rPr lang="en-US" sz="2400" b="1" dirty="0">
                <a:cs typeface="B Nazanin" panose="00000400000000000000" pitchFamily="2" charset="-78"/>
              </a:rPr>
              <a:t>LH</a:t>
            </a:r>
            <a:r>
              <a:rPr lang="fa-IR" sz="2400" b="1" dirty="0">
                <a:cs typeface="B Nazanin" panose="00000400000000000000" pitchFamily="2" charset="-78"/>
              </a:rPr>
              <a:t> به </a:t>
            </a:r>
            <a:r>
              <a:rPr lang="en-US" sz="2400" b="1" dirty="0">
                <a:cs typeface="B Nazanin" panose="00000400000000000000" pitchFamily="2" charset="-78"/>
              </a:rPr>
              <a:t>FSH</a:t>
            </a:r>
            <a:r>
              <a:rPr lang="fa-IR" sz="2400" b="1" dirty="0">
                <a:cs typeface="B Nazanin" panose="00000400000000000000" pitchFamily="2" charset="-78"/>
              </a:rPr>
              <a:t> حدود </a:t>
            </a:r>
            <a:r>
              <a:rPr lang="en-US" sz="2400" b="1" dirty="0">
                <a:cs typeface="B Nazanin" panose="00000400000000000000" pitchFamily="2" charset="-78"/>
              </a:rPr>
              <a:t>0.6- 1</a:t>
            </a:r>
            <a:r>
              <a:rPr lang="fa-IR" sz="2400" b="1" dirty="0">
                <a:cs typeface="B Nazanin" panose="00000400000000000000" pitchFamily="2" charset="-78"/>
              </a:rPr>
              <a:t> می باشد.</a:t>
            </a:r>
            <a:endParaRPr lang="en-US" sz="2400" b="1" dirty="0">
              <a:cs typeface="B Nazanin" panose="00000400000000000000" pitchFamily="2" charset="-78"/>
            </a:endParaRPr>
          </a:p>
        </p:txBody>
      </p:sp>
    </p:spTree>
    <p:extLst>
      <p:ext uri="{BB962C8B-B14F-4D97-AF65-F5344CB8AC3E}">
        <p14:creationId xmlns:p14="http://schemas.microsoft.com/office/powerpoint/2010/main" val="237777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6ED0AC57-5ED0-A9EA-D1BA-45253B3B377C}"/>
              </a:ext>
            </a:extLst>
          </p:cNvPr>
          <p:cNvSpPr>
            <a:spLocks noGrp="1"/>
          </p:cNvSpPr>
          <p:nvPr>
            <p:ph type="sldNum" sz="quarter" idx="12"/>
          </p:nvPr>
        </p:nvSpPr>
        <p:spPr/>
        <p:txBody>
          <a:bodyPr/>
          <a:lstStyle/>
          <a:p>
            <a:fld id="{0B7B71F7-07CB-42F9-99A6-3965FC6C098C}" type="slidenum">
              <a:rPr lang="en-US" smtClean="0"/>
              <a:t>57</a:t>
            </a:fld>
            <a:endParaRPr lang="en-US"/>
          </a:p>
        </p:txBody>
      </p:sp>
      <p:pic>
        <p:nvPicPr>
          <p:cNvPr id="5" name="Picture 4">
            <a:extLst>
              <a:ext uri="{FF2B5EF4-FFF2-40B4-BE49-F238E27FC236}">
                <a16:creationId xmlns:a16="http://schemas.microsoft.com/office/drawing/2014/main" xmlns="" id="{9B3F9E56-8C7E-311E-A445-F4FC3C3FC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8521" y="28137"/>
            <a:ext cx="10166091" cy="6794338"/>
          </a:xfrm>
          <a:prstGeom prst="rect">
            <a:avLst/>
          </a:prstGeom>
        </p:spPr>
      </p:pic>
    </p:spTree>
    <p:extLst>
      <p:ext uri="{BB962C8B-B14F-4D97-AF65-F5344CB8AC3E}">
        <p14:creationId xmlns:p14="http://schemas.microsoft.com/office/powerpoint/2010/main" val="204768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D646236-3A4D-8BDD-F75C-5DFF2EDEF325}"/>
              </a:ext>
            </a:extLst>
          </p:cNvPr>
          <p:cNvSpPr>
            <a:spLocks noGrp="1"/>
          </p:cNvSpPr>
          <p:nvPr>
            <p:ph type="sldNum" sz="quarter" idx="12"/>
          </p:nvPr>
        </p:nvSpPr>
        <p:spPr/>
        <p:txBody>
          <a:bodyPr/>
          <a:lstStyle/>
          <a:p>
            <a:fld id="{0B7B71F7-07CB-42F9-99A6-3965FC6C098C}" type="slidenum">
              <a:rPr lang="en-US" smtClean="0"/>
              <a:t>6</a:t>
            </a:fld>
            <a:endParaRPr lang="en-US"/>
          </a:p>
        </p:txBody>
      </p:sp>
      <p:sp>
        <p:nvSpPr>
          <p:cNvPr id="6" name="TextBox 5">
            <a:extLst>
              <a:ext uri="{FF2B5EF4-FFF2-40B4-BE49-F238E27FC236}">
                <a16:creationId xmlns:a16="http://schemas.microsoft.com/office/drawing/2014/main" xmlns="" id="{FD5CC7AC-47B9-FDC3-EB3D-3040C6F91D4C}"/>
              </a:ext>
            </a:extLst>
          </p:cNvPr>
          <p:cNvSpPr txBox="1"/>
          <p:nvPr/>
        </p:nvSpPr>
        <p:spPr>
          <a:xfrm>
            <a:off x="292628" y="211013"/>
            <a:ext cx="9991839" cy="4431983"/>
          </a:xfrm>
          <a:prstGeom prst="rect">
            <a:avLst/>
          </a:prstGeom>
          <a:noFill/>
        </p:spPr>
        <p:txBody>
          <a:bodyPr wrap="none" rtlCol="0">
            <a:spAutoFit/>
          </a:bodyPr>
          <a:lstStyle/>
          <a:p>
            <a:pPr algn="just" rtl="1">
              <a:lnSpc>
                <a:spcPct val="200000"/>
              </a:lnSpc>
            </a:pPr>
            <a:r>
              <a:rPr lang="fa-IR" sz="2400" b="1" dirty="0">
                <a:solidFill>
                  <a:srgbClr val="C00000"/>
                </a:solidFill>
                <a:cs typeface="B Nazanin" panose="00000400000000000000" pitchFamily="2" charset="-78"/>
              </a:rPr>
              <a:t>مراحل و تفسیر نتایج تست </a:t>
            </a:r>
            <a:r>
              <a:rPr lang="en-US" sz="2400" b="1" dirty="0">
                <a:solidFill>
                  <a:srgbClr val="C00000"/>
                </a:solidFill>
                <a:cs typeface="B Nazanin" panose="00000400000000000000" pitchFamily="2" charset="-78"/>
              </a:rPr>
              <a:t>OGTT</a:t>
            </a:r>
            <a:r>
              <a:rPr lang="fa-IR" sz="2400" b="1" dirty="0">
                <a:cs typeface="B Nazanin" panose="00000400000000000000" pitchFamily="2" charset="-78"/>
              </a:rPr>
              <a:t> </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گرفتن نمونه خون ناشتا برای تعیین سطح گلوکز و </a:t>
            </a:r>
            <a:r>
              <a:rPr lang="en-US" sz="2400" b="1" dirty="0">
                <a:cs typeface="B Nazanin" panose="00000400000000000000" pitchFamily="2" charset="-78"/>
              </a:rPr>
              <a:t>GH</a:t>
            </a:r>
            <a:r>
              <a:rPr lang="fa-IR" sz="2400" b="1" dirty="0">
                <a:cs typeface="B Nazanin" panose="00000400000000000000" pitchFamily="2" charset="-78"/>
              </a:rPr>
              <a:t> پایه</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تجویز خوراکی 75 گرم به بیمار</a:t>
            </a:r>
          </a:p>
          <a:p>
            <a:pPr marL="285750" indent="-285750" algn="just" rtl="1">
              <a:lnSpc>
                <a:spcPct val="200000"/>
              </a:lnSpc>
              <a:buFont typeface="Arial" panose="020B0604020202020204" pitchFamily="34" charset="0"/>
              <a:buChar char="•"/>
            </a:pPr>
            <a:r>
              <a:rPr lang="fa-IR" sz="2400" b="1" dirty="0">
                <a:cs typeface="B Nazanin" panose="00000400000000000000" pitchFamily="2" charset="-78"/>
              </a:rPr>
              <a:t>نمونه گیری در فواصل 30، 60 و 120 دقیقه برای تعیین سطح گلوکز و </a:t>
            </a:r>
            <a:r>
              <a:rPr lang="en-US" sz="2400" b="1" dirty="0">
                <a:cs typeface="B Nazanin" panose="00000400000000000000" pitchFamily="2" charset="-78"/>
              </a:rPr>
              <a:t>GH</a:t>
            </a:r>
            <a:r>
              <a:rPr lang="fa-IR" sz="2400" b="1" dirty="0">
                <a:cs typeface="B Nazanin" panose="00000400000000000000" pitchFamily="2" charset="-78"/>
              </a:rPr>
              <a:t> </a:t>
            </a:r>
          </a:p>
          <a:p>
            <a:pPr marL="285750" indent="-285750" algn="just" rtl="1">
              <a:lnSpc>
                <a:spcPct val="200000"/>
              </a:lnSpc>
              <a:buFont typeface="Arial" panose="020B0604020202020204" pitchFamily="34" charset="0"/>
              <a:buChar char="•"/>
            </a:pPr>
            <a:r>
              <a:rPr lang="fa-IR" sz="2400" b="1" dirty="0">
                <a:solidFill>
                  <a:srgbClr val="00B050"/>
                </a:solidFill>
                <a:cs typeface="B Nazanin" panose="00000400000000000000" pitchFamily="2" charset="-78"/>
              </a:rPr>
              <a:t>سرکوب سطح </a:t>
            </a:r>
            <a:r>
              <a:rPr lang="en-US" sz="2400" b="1" dirty="0">
                <a:solidFill>
                  <a:srgbClr val="00B050"/>
                </a:solidFill>
                <a:cs typeface="B Nazanin" panose="00000400000000000000" pitchFamily="2" charset="-78"/>
              </a:rPr>
              <a:t>GH</a:t>
            </a:r>
            <a:r>
              <a:rPr lang="fa-IR" sz="2400" b="1" dirty="0">
                <a:solidFill>
                  <a:srgbClr val="00B050"/>
                </a:solidFill>
                <a:cs typeface="B Nazanin" panose="00000400000000000000" pitchFamily="2" charset="-78"/>
              </a:rPr>
              <a:t> به کمتر از </a:t>
            </a:r>
            <a:r>
              <a:rPr lang="en-US" sz="2400" b="1" dirty="0">
                <a:solidFill>
                  <a:srgbClr val="00B050"/>
                </a:solidFill>
                <a:cs typeface="B Nazanin" panose="00000400000000000000" pitchFamily="2" charset="-78"/>
              </a:rPr>
              <a:t>1 ng/ml</a:t>
            </a:r>
            <a:r>
              <a:rPr lang="fa-IR" sz="2400" b="1" dirty="0">
                <a:solidFill>
                  <a:srgbClr val="00B050"/>
                </a:solidFill>
                <a:cs typeface="B Nazanin" panose="00000400000000000000" pitchFamily="2" charset="-78"/>
              </a:rPr>
              <a:t> در هر زمان در طول آزمایش نشانه پاسخ نرمال است.</a:t>
            </a:r>
          </a:p>
          <a:p>
            <a:pPr marL="285750" indent="-285750" algn="just" rtl="1">
              <a:lnSpc>
                <a:spcPct val="200000"/>
              </a:lnSpc>
              <a:buFont typeface="Arial" panose="020B0604020202020204" pitchFamily="34" charset="0"/>
              <a:buChar char="•"/>
            </a:pPr>
            <a:r>
              <a:rPr lang="fa-IR" sz="2400" b="1" dirty="0">
                <a:solidFill>
                  <a:srgbClr val="FF0000"/>
                </a:solidFill>
                <a:cs typeface="B Nazanin" panose="00000400000000000000" pitchFamily="2" charset="-78"/>
              </a:rPr>
              <a:t>اگر سطح </a:t>
            </a:r>
            <a:r>
              <a:rPr lang="en-US" sz="2400" b="1" dirty="0">
                <a:solidFill>
                  <a:srgbClr val="FF0000"/>
                </a:solidFill>
                <a:cs typeface="B Nazanin" panose="00000400000000000000" pitchFamily="2" charset="-78"/>
              </a:rPr>
              <a:t>GH</a:t>
            </a:r>
            <a:r>
              <a:rPr lang="fa-IR" sz="2400" b="1" dirty="0">
                <a:solidFill>
                  <a:srgbClr val="FF0000"/>
                </a:solidFill>
                <a:cs typeface="B Nazanin" panose="00000400000000000000" pitchFamily="2" charset="-78"/>
              </a:rPr>
              <a:t> بیشتر از </a:t>
            </a:r>
            <a:r>
              <a:rPr lang="en-US" sz="2400" b="1" dirty="0">
                <a:solidFill>
                  <a:srgbClr val="FF0000"/>
                </a:solidFill>
                <a:cs typeface="B Nazanin" panose="00000400000000000000" pitchFamily="2" charset="-78"/>
              </a:rPr>
              <a:t>1 ng/ml</a:t>
            </a:r>
            <a:r>
              <a:rPr lang="fa-IR" sz="2400" b="1" dirty="0">
                <a:solidFill>
                  <a:srgbClr val="FF0000"/>
                </a:solidFill>
                <a:cs typeface="B Nazanin" panose="00000400000000000000" pitchFamily="2" charset="-78"/>
              </a:rPr>
              <a:t> باشد، آکرومگالی تشخیص داده می شود.</a:t>
            </a:r>
            <a:endParaRPr lang="en-US" sz="2400" b="1" dirty="0">
              <a:solidFill>
                <a:srgbClr val="FF0000"/>
              </a:solidFill>
              <a:cs typeface="B Nazanin" panose="00000400000000000000" pitchFamily="2" charset="-78"/>
            </a:endParaRPr>
          </a:p>
        </p:txBody>
      </p:sp>
      <p:sp>
        <p:nvSpPr>
          <p:cNvPr id="4" name="TextBox 3">
            <a:extLst>
              <a:ext uri="{FF2B5EF4-FFF2-40B4-BE49-F238E27FC236}">
                <a16:creationId xmlns:a16="http://schemas.microsoft.com/office/drawing/2014/main" xmlns="" id="{3479E07E-6478-420E-821C-F6C9AB5DF3FC}"/>
              </a:ext>
            </a:extLst>
          </p:cNvPr>
          <p:cNvSpPr txBox="1"/>
          <p:nvPr/>
        </p:nvSpPr>
        <p:spPr>
          <a:xfrm>
            <a:off x="562711" y="4913385"/>
            <a:ext cx="9777045" cy="1708160"/>
          </a:xfrm>
          <a:prstGeom prst="rect">
            <a:avLst/>
          </a:prstGeom>
          <a:noFill/>
        </p:spPr>
        <p:txBody>
          <a:bodyPr wrap="square" rtlCol="0">
            <a:spAutoFit/>
          </a:bodyPr>
          <a:lstStyle/>
          <a:p>
            <a:pPr marL="342900" indent="-342900" algn="just" rtl="1">
              <a:lnSpc>
                <a:spcPct val="150000"/>
              </a:lnSpc>
              <a:buFont typeface="Wingdings" panose="05000000000000000000" pitchFamily="2" charset="2"/>
              <a:buChar char="v"/>
            </a:pPr>
            <a:r>
              <a:rPr lang="fa-IR" sz="2400" b="1" dirty="0">
                <a:cs typeface="B Nazanin" panose="00000400000000000000" pitchFamily="2" charset="-78"/>
              </a:rPr>
              <a:t>در مطالعه ای بر روی 16 بیمار آکرومگال با بیماری ملایم (اکثرشان میکروآدنوما داشتند)، 50 درصدشان بدنبال انجام تست </a:t>
            </a:r>
            <a:r>
              <a:rPr lang="en-US" sz="2400" b="1" dirty="0">
                <a:cs typeface="B Nazanin" panose="00000400000000000000" pitchFamily="2" charset="-78"/>
              </a:rPr>
              <a:t>OGTT</a:t>
            </a:r>
            <a:r>
              <a:rPr lang="fa-IR" sz="2400" b="1" dirty="0">
                <a:cs typeface="B Nazanin" panose="00000400000000000000" pitchFamily="2" charset="-78"/>
              </a:rPr>
              <a:t> توانستند سطح </a:t>
            </a:r>
            <a:r>
              <a:rPr lang="en-US" sz="2400" b="1" dirty="0">
                <a:cs typeface="B Nazanin" panose="00000400000000000000" pitchFamily="2" charset="-78"/>
              </a:rPr>
              <a:t>GH</a:t>
            </a:r>
            <a:r>
              <a:rPr lang="fa-IR" sz="2400" b="1" dirty="0">
                <a:cs typeface="B Nazanin" panose="00000400000000000000" pitchFamily="2" charset="-78"/>
              </a:rPr>
              <a:t> را به کمتر از </a:t>
            </a:r>
            <a:r>
              <a:rPr lang="en-US" sz="2400" b="1" dirty="0">
                <a:cs typeface="B Nazanin" panose="00000400000000000000" pitchFamily="2" charset="-78"/>
              </a:rPr>
              <a:t>1 ng/ml</a:t>
            </a:r>
            <a:r>
              <a:rPr lang="fa-IR" sz="2400" b="1" dirty="0">
                <a:cs typeface="B Nazanin" panose="00000400000000000000" pitchFamily="2" charset="-78"/>
              </a:rPr>
              <a:t> برسانند.</a:t>
            </a:r>
            <a:endParaRPr lang="en-US" sz="2400" b="1" dirty="0">
              <a:cs typeface="B Nazanin" panose="00000400000000000000" pitchFamily="2" charset="-78"/>
            </a:endParaRPr>
          </a:p>
        </p:txBody>
      </p:sp>
    </p:spTree>
    <p:extLst>
      <p:ext uri="{BB962C8B-B14F-4D97-AF65-F5344CB8AC3E}">
        <p14:creationId xmlns:p14="http://schemas.microsoft.com/office/powerpoint/2010/main" val="2107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ircle(in)">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ircle(in)">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ircle(in)">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ircle(in)">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1677E561-FAE9-3FB0-9BFD-97708B375324}"/>
              </a:ext>
            </a:extLst>
          </p:cNvPr>
          <p:cNvSpPr>
            <a:spLocks noGrp="1"/>
          </p:cNvSpPr>
          <p:nvPr>
            <p:ph type="sldNum" sz="quarter" idx="12"/>
          </p:nvPr>
        </p:nvSpPr>
        <p:spPr/>
        <p:txBody>
          <a:bodyPr/>
          <a:lstStyle/>
          <a:p>
            <a:fld id="{0B7B71F7-07CB-42F9-99A6-3965FC6C098C}" type="slidenum">
              <a:rPr lang="en-US" smtClean="0"/>
              <a:t>7</a:t>
            </a:fld>
            <a:endParaRPr lang="en-US"/>
          </a:p>
        </p:txBody>
      </p:sp>
      <p:sp>
        <p:nvSpPr>
          <p:cNvPr id="5" name="TextBox 4">
            <a:extLst>
              <a:ext uri="{FF2B5EF4-FFF2-40B4-BE49-F238E27FC236}">
                <a16:creationId xmlns:a16="http://schemas.microsoft.com/office/drawing/2014/main" xmlns="" id="{37D63FBF-A270-627C-BDC1-621DEBB3053D}"/>
              </a:ext>
            </a:extLst>
          </p:cNvPr>
          <p:cNvSpPr txBox="1"/>
          <p:nvPr/>
        </p:nvSpPr>
        <p:spPr>
          <a:xfrm>
            <a:off x="2785403" y="745589"/>
            <a:ext cx="7595349" cy="584775"/>
          </a:xfrm>
          <a:prstGeom prst="rect">
            <a:avLst/>
          </a:prstGeom>
          <a:noFill/>
        </p:spPr>
        <p:txBody>
          <a:bodyPr wrap="none" rtlCol="0">
            <a:spAutoFit/>
          </a:bodyPr>
          <a:lstStyle/>
          <a:p>
            <a:r>
              <a:rPr lang="fa-IR" sz="3200" b="1" dirty="0">
                <a:solidFill>
                  <a:srgbClr val="C00000"/>
                </a:solidFill>
                <a:cs typeface="B Nazanin" panose="00000400000000000000" pitchFamily="2" charset="-78"/>
              </a:rPr>
              <a:t>تشخیص آزمایشگاهی کمبود هورمون رشد در کودکان</a:t>
            </a:r>
            <a:endParaRPr lang="en-US" sz="3200" b="1" dirty="0">
              <a:solidFill>
                <a:srgbClr val="C00000"/>
              </a:solidFill>
              <a:cs typeface="B Nazanin" panose="00000400000000000000" pitchFamily="2" charset="-78"/>
            </a:endParaRPr>
          </a:p>
        </p:txBody>
      </p:sp>
      <p:sp>
        <p:nvSpPr>
          <p:cNvPr id="6" name="TextBox 5">
            <a:extLst>
              <a:ext uri="{FF2B5EF4-FFF2-40B4-BE49-F238E27FC236}">
                <a16:creationId xmlns:a16="http://schemas.microsoft.com/office/drawing/2014/main" xmlns="" id="{C82AD663-DCDF-6272-2097-FFD16DA3AEB3}"/>
              </a:ext>
            </a:extLst>
          </p:cNvPr>
          <p:cNvSpPr txBox="1"/>
          <p:nvPr/>
        </p:nvSpPr>
        <p:spPr>
          <a:xfrm>
            <a:off x="393895" y="1814727"/>
            <a:ext cx="11239420" cy="3693319"/>
          </a:xfrm>
          <a:prstGeom prst="rect">
            <a:avLst/>
          </a:prstGeom>
          <a:noFill/>
        </p:spPr>
        <p:txBody>
          <a:bodyPr wrap="square" rtlCol="0">
            <a:spAutoFit/>
          </a:bodyPr>
          <a:lstStyle/>
          <a:p>
            <a:pPr marL="342900" indent="-342900" algn="just" rtl="1">
              <a:lnSpc>
                <a:spcPct val="200000"/>
              </a:lnSpc>
              <a:buFont typeface="Arial" panose="020B0604020202020204" pitchFamily="34" charset="0"/>
              <a:buChar char="•"/>
            </a:pPr>
            <a:r>
              <a:rPr lang="fa-IR" sz="2400" b="1" dirty="0">
                <a:cs typeface="B Nazanin" panose="00000400000000000000" pitchFamily="2" charset="-78"/>
              </a:rPr>
              <a:t>ترشح هورمون رشد از هیپوفیز بصورت پالسی یا انفجارهای کوتاه است. همچنین نیمه عمر </a:t>
            </a:r>
            <a:r>
              <a:rPr lang="en-US" sz="2400" b="1" dirty="0">
                <a:cs typeface="B Nazanin" panose="00000400000000000000" pitchFamily="2" charset="-78"/>
              </a:rPr>
              <a:t>GH</a:t>
            </a:r>
            <a:r>
              <a:rPr lang="fa-IR" sz="2400" b="1" dirty="0">
                <a:cs typeface="B Nazanin" panose="00000400000000000000" pitchFamily="2" charset="-78"/>
              </a:rPr>
              <a:t> در گردش خون حدود 20 دقیقه است. به این دلایل، در افراد سالم، غلظت پایه </a:t>
            </a:r>
            <a:r>
              <a:rPr lang="en-US" sz="2400" b="1" dirty="0">
                <a:cs typeface="B Nazanin" panose="00000400000000000000" pitchFamily="2" charset="-78"/>
              </a:rPr>
              <a:t>GH</a:t>
            </a:r>
            <a:r>
              <a:rPr lang="fa-IR" sz="2400" b="1" dirty="0">
                <a:cs typeface="B Nazanin" panose="00000400000000000000" pitchFamily="2" charset="-78"/>
              </a:rPr>
              <a:t> معمولا پایین است. </a:t>
            </a:r>
          </a:p>
          <a:p>
            <a:pPr marL="342900" indent="-342900" algn="just" rtl="1">
              <a:lnSpc>
                <a:spcPct val="200000"/>
              </a:lnSpc>
              <a:buFont typeface="Arial" panose="020B0604020202020204" pitchFamily="34" charset="0"/>
              <a:buChar char="•"/>
            </a:pPr>
            <a:r>
              <a:rPr lang="fa-IR" sz="2400" b="1" dirty="0">
                <a:cs typeface="B Nazanin" panose="00000400000000000000" pitchFamily="2" charset="-78"/>
              </a:rPr>
              <a:t>بنابراین اندازه گیری تصادفی یا ناشتا </a:t>
            </a:r>
            <a:r>
              <a:rPr lang="en-US" sz="2400" b="1" dirty="0">
                <a:cs typeface="B Nazanin" panose="00000400000000000000" pitchFamily="2" charset="-78"/>
              </a:rPr>
              <a:t>GH</a:t>
            </a:r>
            <a:r>
              <a:rPr lang="fa-IR" sz="2400" b="1" dirty="0">
                <a:cs typeface="B Nazanin" panose="00000400000000000000" pitchFamily="2" charset="-78"/>
              </a:rPr>
              <a:t> نمی تواند در تشخیص کمبود </a:t>
            </a:r>
            <a:r>
              <a:rPr lang="en-US" sz="2400" b="1" dirty="0">
                <a:cs typeface="B Nazanin" panose="00000400000000000000" pitchFamily="2" charset="-78"/>
              </a:rPr>
              <a:t>GH</a:t>
            </a:r>
            <a:r>
              <a:rPr lang="fa-IR" sz="2400" b="1" dirty="0">
                <a:cs typeface="B Nazanin" panose="00000400000000000000" pitchFamily="2" charset="-78"/>
              </a:rPr>
              <a:t> معتبر باشد. لذا برای بررسی کمبود واقعی غالبا از </a:t>
            </a:r>
            <a:r>
              <a:rPr lang="fa-IR" sz="2400" b="1" dirty="0">
                <a:solidFill>
                  <a:srgbClr val="FF0000"/>
                </a:solidFill>
                <a:cs typeface="B Nazanin" panose="00000400000000000000" pitchFamily="2" charset="-78"/>
              </a:rPr>
              <a:t>تست های تحریکی </a:t>
            </a:r>
            <a:r>
              <a:rPr lang="fa-IR" sz="2400" b="1" dirty="0">
                <a:cs typeface="B Nazanin" panose="00000400000000000000" pitchFamily="2" charset="-78"/>
              </a:rPr>
              <a:t>استفاده می شود. از عوامل محرک می توان به فعالیت بدنی، خواب، آرژنین، انسولین، گلوکاگون، </a:t>
            </a:r>
            <a:r>
              <a:rPr lang="en-US" sz="2400" b="1" dirty="0">
                <a:cs typeface="B Nazanin" panose="00000400000000000000" pitchFamily="2" charset="-78"/>
              </a:rPr>
              <a:t>L</a:t>
            </a:r>
            <a:r>
              <a:rPr lang="fa-IR" sz="2400" b="1" dirty="0">
                <a:cs typeface="B Nazanin" panose="00000400000000000000" pitchFamily="2" charset="-78"/>
              </a:rPr>
              <a:t>- دوپا، کلونیدین، دیازپام، پنتاگاسترین و ... اشاره کرد. </a:t>
            </a:r>
            <a:endParaRPr lang="en-US" sz="2400" b="1" dirty="0">
              <a:cs typeface="B Nazanin" panose="00000400000000000000" pitchFamily="2" charset="-78"/>
            </a:endParaRPr>
          </a:p>
        </p:txBody>
      </p:sp>
    </p:spTree>
    <p:extLst>
      <p:ext uri="{BB962C8B-B14F-4D97-AF65-F5344CB8AC3E}">
        <p14:creationId xmlns:p14="http://schemas.microsoft.com/office/powerpoint/2010/main" val="1879075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ircle(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circle(in)">
                                      <p:cBhvr>
                                        <p:cTn id="17"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2C70E2E5-3616-4C6C-36D5-7EC532E42C37}"/>
              </a:ext>
            </a:extLst>
          </p:cNvPr>
          <p:cNvSpPr>
            <a:spLocks noGrp="1"/>
          </p:cNvSpPr>
          <p:nvPr>
            <p:ph type="sldNum" sz="quarter" idx="12"/>
          </p:nvPr>
        </p:nvSpPr>
        <p:spPr/>
        <p:txBody>
          <a:bodyPr/>
          <a:lstStyle/>
          <a:p>
            <a:fld id="{0B7B71F7-07CB-42F9-99A6-3965FC6C098C}" type="slidenum">
              <a:rPr lang="en-US" smtClean="0"/>
              <a:t>8</a:t>
            </a:fld>
            <a:endParaRPr lang="en-US"/>
          </a:p>
        </p:txBody>
      </p:sp>
      <p:sp>
        <p:nvSpPr>
          <p:cNvPr id="3" name="TextBox 2">
            <a:extLst>
              <a:ext uri="{FF2B5EF4-FFF2-40B4-BE49-F238E27FC236}">
                <a16:creationId xmlns:a16="http://schemas.microsoft.com/office/drawing/2014/main" xmlns="" id="{6F9C3C16-D1AF-73AD-8E64-5DB52ECBAFE2}"/>
              </a:ext>
            </a:extLst>
          </p:cNvPr>
          <p:cNvSpPr txBox="1"/>
          <p:nvPr/>
        </p:nvSpPr>
        <p:spPr>
          <a:xfrm>
            <a:off x="590841" y="974725"/>
            <a:ext cx="10518109" cy="2139047"/>
          </a:xfrm>
          <a:prstGeom prst="rect">
            <a:avLst/>
          </a:prstGeom>
          <a:noFill/>
        </p:spPr>
        <p:txBody>
          <a:bodyPr wrap="square" rtlCol="0">
            <a:spAutoFit/>
          </a:bodyPr>
          <a:lstStyle/>
          <a:p>
            <a:pPr algn="just" rtl="1"/>
            <a:r>
              <a:rPr lang="fa-IR" sz="2800" b="1" dirty="0">
                <a:solidFill>
                  <a:srgbClr val="C00000"/>
                </a:solidFill>
                <a:cs typeface="B Nazanin" panose="00000400000000000000" pitchFamily="2" charset="-78"/>
              </a:rPr>
              <a:t>تفسیر تست تحریکی هورمون رشد</a:t>
            </a:r>
          </a:p>
          <a:p>
            <a:pPr marL="285750" indent="-285750" algn="just" rtl="1">
              <a:lnSpc>
                <a:spcPct val="200000"/>
              </a:lnSpc>
              <a:buFont typeface="Arial" panose="020B0604020202020204" pitchFamily="34" charset="0"/>
              <a:buChar char="•"/>
            </a:pPr>
            <a:r>
              <a:rPr lang="fa-IR" sz="2800" b="1" dirty="0">
                <a:cs typeface="B Nazanin" panose="00000400000000000000" pitchFamily="2" charset="-78"/>
              </a:rPr>
              <a:t>اگر نتیجه دو تست تحریکی مختلف پیک </a:t>
            </a:r>
            <a:r>
              <a:rPr lang="en-US" sz="2800" b="1" dirty="0">
                <a:cs typeface="B Nazanin" panose="00000400000000000000" pitchFamily="2" charset="-78"/>
              </a:rPr>
              <a:t>GH</a:t>
            </a:r>
            <a:r>
              <a:rPr lang="fa-IR" sz="2800" b="1" dirty="0">
                <a:cs typeface="B Nazanin" panose="00000400000000000000" pitchFamily="2" charset="-78"/>
              </a:rPr>
              <a:t> کمتر از </a:t>
            </a:r>
            <a:r>
              <a:rPr lang="en-US" sz="2800" b="1" dirty="0">
                <a:cs typeface="B Nazanin" panose="00000400000000000000" pitchFamily="2" charset="-78"/>
              </a:rPr>
              <a:t>7 ng/ml</a:t>
            </a:r>
            <a:r>
              <a:rPr lang="fa-IR" sz="2800" b="1" dirty="0">
                <a:cs typeface="B Nazanin" panose="00000400000000000000" pitchFamily="2" charset="-78"/>
              </a:rPr>
              <a:t> را نشان دهند، تشخیص کمبود </a:t>
            </a:r>
            <a:r>
              <a:rPr lang="en-US" sz="2800" b="1" dirty="0">
                <a:cs typeface="B Nazanin" panose="00000400000000000000" pitchFamily="2" charset="-78"/>
              </a:rPr>
              <a:t>GH</a:t>
            </a:r>
            <a:r>
              <a:rPr lang="fa-IR" sz="2800" b="1" dirty="0">
                <a:cs typeface="B Nazanin" panose="00000400000000000000" pitchFamily="2" charset="-78"/>
              </a:rPr>
              <a:t> قطعی است.</a:t>
            </a:r>
            <a:endParaRPr lang="en-US" sz="2800" b="1" dirty="0">
              <a:cs typeface="B Nazanin" panose="00000400000000000000" pitchFamily="2" charset="-78"/>
            </a:endParaRPr>
          </a:p>
        </p:txBody>
      </p:sp>
      <p:sp>
        <p:nvSpPr>
          <p:cNvPr id="5" name="TextBox 4">
            <a:extLst>
              <a:ext uri="{FF2B5EF4-FFF2-40B4-BE49-F238E27FC236}">
                <a16:creationId xmlns:a16="http://schemas.microsoft.com/office/drawing/2014/main" xmlns="" id="{A09943C6-78A0-B105-A3ED-13C2C1A5736A}"/>
              </a:ext>
            </a:extLst>
          </p:cNvPr>
          <p:cNvSpPr txBox="1"/>
          <p:nvPr/>
        </p:nvSpPr>
        <p:spPr>
          <a:xfrm>
            <a:off x="717453" y="3528303"/>
            <a:ext cx="10410094" cy="1708160"/>
          </a:xfrm>
          <a:prstGeom prst="rect">
            <a:avLst/>
          </a:prstGeom>
          <a:noFill/>
        </p:spPr>
        <p:txBody>
          <a:bodyPr wrap="square">
            <a:spAutoFit/>
          </a:bodyPr>
          <a:lstStyle/>
          <a:p>
            <a:pPr marL="342900" indent="-342900" algn="just" rtl="1">
              <a:lnSpc>
                <a:spcPct val="200000"/>
              </a:lnSpc>
              <a:buFont typeface="Arial" panose="020B0604020202020204" pitchFamily="34" charset="0"/>
              <a:buChar char="•"/>
            </a:pPr>
            <a:r>
              <a:rPr lang="fa-IR" sz="2800" b="1" dirty="0">
                <a:cs typeface="B Nazanin" panose="00000400000000000000" pitchFamily="2" charset="-78"/>
              </a:rPr>
              <a:t>سطوح پایین </a:t>
            </a:r>
            <a:r>
              <a:rPr lang="en-US" sz="2800" b="1" dirty="0">
                <a:solidFill>
                  <a:srgbClr val="0000FF"/>
                </a:solidFill>
                <a:cs typeface="B Nazanin" panose="00000400000000000000" pitchFamily="2" charset="-78"/>
              </a:rPr>
              <a:t>IGF-1</a:t>
            </a:r>
            <a:r>
              <a:rPr lang="fa-IR" sz="2800" b="1" dirty="0">
                <a:cs typeface="B Nazanin" panose="00000400000000000000" pitchFamily="2" charset="-78"/>
              </a:rPr>
              <a:t> و </a:t>
            </a:r>
            <a:r>
              <a:rPr lang="en-US" sz="2800" b="1" dirty="0">
                <a:solidFill>
                  <a:srgbClr val="0000FF"/>
                </a:solidFill>
                <a:cs typeface="B Nazanin" panose="00000400000000000000" pitchFamily="2" charset="-78"/>
              </a:rPr>
              <a:t>IGFBP-3</a:t>
            </a:r>
            <a:r>
              <a:rPr lang="fa-IR" sz="2800" b="1" dirty="0">
                <a:cs typeface="B Nazanin" panose="00000400000000000000" pitchFamily="2" charset="-78"/>
              </a:rPr>
              <a:t> پیشنهاد دهنده کمبود هورمون رشد هستند ولی به تنهایی تشخیصی نیستند.</a:t>
            </a:r>
            <a:endParaRPr lang="en-US" sz="2800" b="1" dirty="0">
              <a:cs typeface="B Nazanin" panose="00000400000000000000" pitchFamily="2" charset="-78"/>
            </a:endParaRPr>
          </a:p>
        </p:txBody>
      </p:sp>
    </p:spTree>
    <p:extLst>
      <p:ext uri="{BB962C8B-B14F-4D97-AF65-F5344CB8AC3E}">
        <p14:creationId xmlns:p14="http://schemas.microsoft.com/office/powerpoint/2010/main" val="382155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517E0850-6DDB-2BF7-93E1-45DB82DCEADB}"/>
              </a:ext>
            </a:extLst>
          </p:cNvPr>
          <p:cNvSpPr>
            <a:spLocks noGrp="1"/>
          </p:cNvSpPr>
          <p:nvPr>
            <p:ph type="sldNum" sz="quarter" idx="12"/>
          </p:nvPr>
        </p:nvSpPr>
        <p:spPr/>
        <p:txBody>
          <a:bodyPr/>
          <a:lstStyle/>
          <a:p>
            <a:fld id="{0B7B71F7-07CB-42F9-99A6-3965FC6C098C}" type="slidenum">
              <a:rPr lang="en-US" smtClean="0"/>
              <a:t>9</a:t>
            </a:fld>
            <a:endParaRPr lang="en-US"/>
          </a:p>
        </p:txBody>
      </p:sp>
      <p:sp>
        <p:nvSpPr>
          <p:cNvPr id="3" name="TextBox 2">
            <a:extLst>
              <a:ext uri="{FF2B5EF4-FFF2-40B4-BE49-F238E27FC236}">
                <a16:creationId xmlns:a16="http://schemas.microsoft.com/office/drawing/2014/main" xmlns="" id="{423CBC08-6015-6E6E-8DF0-6DBDC5221196}"/>
              </a:ext>
            </a:extLst>
          </p:cNvPr>
          <p:cNvSpPr txBox="1"/>
          <p:nvPr/>
        </p:nvSpPr>
        <p:spPr>
          <a:xfrm>
            <a:off x="6096000" y="337626"/>
            <a:ext cx="5060306" cy="2908489"/>
          </a:xfrm>
          <a:prstGeom prst="rect">
            <a:avLst/>
          </a:prstGeom>
          <a:noFill/>
        </p:spPr>
        <p:txBody>
          <a:bodyPr wrap="square" rtlCol="0">
            <a:spAutoFit/>
          </a:bodyPr>
          <a:lstStyle/>
          <a:p>
            <a:pPr algn="just" rtl="1">
              <a:lnSpc>
                <a:spcPct val="150000"/>
              </a:lnSpc>
            </a:pPr>
            <a:r>
              <a:rPr lang="fa-IR" sz="2800" b="1" dirty="0">
                <a:solidFill>
                  <a:srgbClr val="C00000"/>
                </a:solidFill>
                <a:cs typeface="B Nazanin" panose="00000400000000000000" pitchFamily="2" charset="-78"/>
              </a:rPr>
              <a:t>هایپرپرولاکتینمی</a:t>
            </a:r>
          </a:p>
          <a:p>
            <a:pPr marL="285750" indent="-285750" algn="just" rtl="1">
              <a:lnSpc>
                <a:spcPct val="150000"/>
              </a:lnSpc>
              <a:buFont typeface="Arial" panose="020B0604020202020204" pitchFamily="34" charset="0"/>
              <a:buChar char="•"/>
            </a:pPr>
            <a:r>
              <a:rPr lang="fa-IR" sz="2400" b="1" dirty="0">
                <a:cs typeface="B Nazanin" panose="00000400000000000000" pitchFamily="2" charset="-78"/>
              </a:rPr>
              <a:t>سطح پرولاکتین بالای حد فوقانی نرمال    </a:t>
            </a:r>
            <a:r>
              <a:rPr lang="en-US" sz="2400" b="1" dirty="0">
                <a:cs typeface="B Nazanin" panose="00000400000000000000" pitchFamily="2" charset="-78"/>
              </a:rPr>
              <a:t>(&gt; 25 ng/ml)</a:t>
            </a:r>
            <a:r>
              <a:rPr lang="fa-IR" sz="2400" b="1" dirty="0">
                <a:cs typeface="B Nazanin" panose="00000400000000000000" pitchFamily="2" charset="-78"/>
              </a:rPr>
              <a:t> تشخیص هایپرپرولاکتینمی است و معمولا بالای </a:t>
            </a:r>
            <a:r>
              <a:rPr lang="en-US" sz="2400" b="1" dirty="0">
                <a:cs typeface="B Nazanin" panose="00000400000000000000" pitchFamily="2" charset="-78"/>
              </a:rPr>
              <a:t>250 ng/ml</a:t>
            </a:r>
            <a:r>
              <a:rPr lang="fa-IR" sz="2400" b="1" dirty="0">
                <a:cs typeface="B Nazanin" panose="00000400000000000000" pitchFamily="2" charset="-78"/>
              </a:rPr>
              <a:t> نشانه پرولاکتینوما (آدنوما هیپوفیز) می باشد.</a:t>
            </a:r>
            <a:endParaRPr lang="en-US" sz="2400" b="1" dirty="0">
              <a:cs typeface="B Nazanin" panose="00000400000000000000" pitchFamily="2" charset="-78"/>
            </a:endParaRPr>
          </a:p>
        </p:txBody>
      </p:sp>
      <p:pic>
        <p:nvPicPr>
          <p:cNvPr id="6" name="Picture 5">
            <a:extLst>
              <a:ext uri="{FF2B5EF4-FFF2-40B4-BE49-F238E27FC236}">
                <a16:creationId xmlns:a16="http://schemas.microsoft.com/office/drawing/2014/main" xmlns="" id="{12DEFC4C-45C4-5F9C-057C-8C8AB8CD8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837721" cy="6820085"/>
          </a:xfrm>
          <a:prstGeom prst="rect">
            <a:avLst/>
          </a:prstGeom>
        </p:spPr>
      </p:pic>
    </p:spTree>
    <p:extLst>
      <p:ext uri="{BB962C8B-B14F-4D97-AF65-F5344CB8AC3E}">
        <p14:creationId xmlns:p14="http://schemas.microsoft.com/office/powerpoint/2010/main" val="267470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2739</TotalTime>
  <Words>2461</Words>
  <Application>Microsoft Office PowerPoint</Application>
  <PresentationFormat>Widescreen</PresentationFormat>
  <Paragraphs>308</Paragraphs>
  <Slides>57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B Nazanin</vt:lpstr>
      <vt:lpstr>Calibri</vt:lpstr>
      <vt:lpstr>inherit</vt:lpstr>
      <vt:lpstr>Times New Roman</vt:lpstr>
      <vt:lpstr>Tw Cen MT</vt:lpstr>
      <vt:lpstr>Wingdings</vt:lpstr>
      <vt:lpstr>Droplet</vt:lpstr>
      <vt:lpstr>تفسیرنتایج تست های هورمونی در آزمایشگاه تشخیص طبی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تفسیرنتایج تست های هورمونی در آزمایشگاه تشخیص طبی </dc:title>
  <dc:creator>ROJAN RAYAN</dc:creator>
  <cp:lastModifiedBy>darman-131781</cp:lastModifiedBy>
  <cp:revision>102</cp:revision>
  <dcterms:created xsi:type="dcterms:W3CDTF">2025-08-02T17:54:20Z</dcterms:created>
  <dcterms:modified xsi:type="dcterms:W3CDTF">2025-08-12T03:49:37Z</dcterms:modified>
</cp:coreProperties>
</file>