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77" r:id="rId4"/>
    <p:sldId id="257" r:id="rId5"/>
    <p:sldId id="258" r:id="rId6"/>
    <p:sldId id="278" r:id="rId7"/>
    <p:sldId id="260" r:id="rId8"/>
    <p:sldId id="261" r:id="rId9"/>
    <p:sldId id="262" r:id="rId10"/>
    <p:sldId id="272" r:id="rId11"/>
    <p:sldId id="264" r:id="rId12"/>
    <p:sldId id="265" r:id="rId13"/>
    <p:sldId id="279" r:id="rId14"/>
    <p:sldId id="273" r:id="rId15"/>
    <p:sldId id="266" r:id="rId16"/>
    <p:sldId id="267" r:id="rId17"/>
    <p:sldId id="268" r:id="rId18"/>
    <p:sldId id="270" r:id="rId19"/>
    <p:sldId id="275"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E2271B-9007-436B-AA3F-1E8C96EBACD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11806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2271B-9007-436B-AA3F-1E8C96EBACD6}"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188324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E2271B-9007-436B-AA3F-1E8C96EBACD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102327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E2271B-9007-436B-AA3F-1E8C96EBACD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91DE8-185E-4016-A87E-A2E21451C72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15124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E2271B-9007-436B-AA3F-1E8C96EBACD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3510039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E2271B-9007-436B-AA3F-1E8C96EBACD6}" type="datetimeFigureOut">
              <a:rPr lang="en-US" smtClean="0"/>
              <a:t>11/7/2017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852510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E2271B-9007-436B-AA3F-1E8C96EBACD6}" type="datetimeFigureOut">
              <a:rPr lang="en-US" smtClean="0"/>
              <a:t>11/7/2017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2717850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E2271B-9007-436B-AA3F-1E8C96EBACD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361078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E2271B-9007-436B-AA3F-1E8C96EBACD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95069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5E2271B-9007-436B-AA3F-1E8C96EBACD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318955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E2271B-9007-436B-AA3F-1E8C96EBACD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396337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E2271B-9007-436B-AA3F-1E8C96EBACD6}"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186934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E2271B-9007-436B-AA3F-1E8C96EBACD6}"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275205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5E2271B-9007-436B-AA3F-1E8C96EBACD6}" type="datetimeFigureOut">
              <a:rPr lang="en-US" smtClean="0"/>
              <a:t>11/7/2017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160516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E2271B-9007-436B-AA3F-1E8C96EBACD6}" type="datetimeFigureOut">
              <a:rPr lang="en-US" smtClean="0"/>
              <a:t>11/7/2017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181080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5E2271B-9007-436B-AA3F-1E8C96EBACD6}" type="datetimeFigureOut">
              <a:rPr lang="en-US" smtClean="0"/>
              <a:t>11/7/2017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223925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2271B-9007-436B-AA3F-1E8C96EBACD6}"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91DE8-185E-4016-A87E-A2E21451C72D}" type="slidenum">
              <a:rPr lang="en-US" smtClean="0"/>
              <a:t>‹#›</a:t>
            </a:fld>
            <a:endParaRPr lang="en-US"/>
          </a:p>
        </p:txBody>
      </p:sp>
    </p:spTree>
    <p:extLst>
      <p:ext uri="{BB962C8B-B14F-4D97-AF65-F5344CB8AC3E}">
        <p14:creationId xmlns:p14="http://schemas.microsoft.com/office/powerpoint/2010/main" val="291772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E2271B-9007-436B-AA3F-1E8C96EBACD6}" type="datetimeFigureOut">
              <a:rPr lang="en-US" smtClean="0"/>
              <a:t>11/7/2017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3991DE8-185E-4016-A87E-A2E21451C72D}" type="slidenum">
              <a:rPr lang="en-US" smtClean="0"/>
              <a:t>‹#›</a:t>
            </a:fld>
            <a:endParaRPr lang="en-US"/>
          </a:p>
        </p:txBody>
      </p:sp>
    </p:spTree>
    <p:extLst>
      <p:ext uri="{BB962C8B-B14F-4D97-AF65-F5344CB8AC3E}">
        <p14:creationId xmlns:p14="http://schemas.microsoft.com/office/powerpoint/2010/main" val="19272129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fault-tree-analysis-software.com/fault-tree-analysi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cs typeface="Titr" panose="00000700000000000000" pitchFamily="2" charset="-78"/>
              </a:rPr>
              <a:t>نگهداری پیش بینانه</a:t>
            </a:r>
            <a:r>
              <a:rPr lang="fa-IR" dirty="0" smtClean="0"/>
              <a:t/>
            </a:r>
            <a:br>
              <a:rPr lang="fa-IR" dirty="0" smtClean="0"/>
            </a:br>
            <a:r>
              <a:rPr lang="en-US" dirty="0" smtClean="0">
                <a:latin typeface="Times New Roman" panose="02020603050405020304" pitchFamily="18" charset="0"/>
                <a:cs typeface="Times New Roman" panose="02020603050405020304" pitchFamily="18" charset="0"/>
              </a:rPr>
              <a:t>Predictive Maintenance</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1252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MTBF and MDT for collections of components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r>
                  <a:rPr lang="en-US" dirty="0" smtClean="0"/>
                  <a:t>For Series Components (c1 and c2):</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𝑀𝑇𝐵𝐹</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𝑀𝑇𝐵𝐹</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𝑀𝑇𝐵𝐹</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2</m:t>
                          </m:r>
                          <m:r>
                            <a:rPr lang="en-US" b="0" i="1" smtClean="0">
                              <a:latin typeface="Cambria Math" panose="02040503050406030204" pitchFamily="18" charset="0"/>
                            </a:rPr>
                            <m:t>)</m:t>
                          </m:r>
                        </m:num>
                        <m:den>
                          <m:r>
                            <a:rPr lang="en-US" b="0" i="1" smtClean="0">
                              <a:latin typeface="Cambria Math" panose="02040503050406030204" pitchFamily="18" charset="0"/>
                            </a:rPr>
                            <m:t>𝑀𝑇𝐵𝐹</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𝑀𝑇𝐵𝐹</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2</m:t>
                          </m:r>
                          <m:r>
                            <a:rPr lang="en-US" b="0" i="1" smtClean="0">
                              <a:latin typeface="Cambria Math" panose="02040503050406030204" pitchFamily="18" charset="0"/>
                            </a:rPr>
                            <m:t>)</m:t>
                          </m:r>
                        </m:den>
                      </m:f>
                    </m:oMath>
                  </m:oMathPara>
                </a14:m>
                <a:endParaRPr lang="en-US" dirty="0" smtClean="0"/>
              </a:p>
              <a:p>
                <a:pPr marL="0" indent="0">
                  <a:buNone/>
                </a:pPr>
                <a:r>
                  <a:rPr lang="en-US" dirty="0" smtClean="0"/>
                  <a:t>For Parallel Component (c1 and c2):</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𝑀𝑇𝐵𝐹</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𝑀𝑇𝐵𝐹</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𝑀𝑇𝐵𝐹</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2</m:t>
                          </m:r>
                          <m:r>
                            <a:rPr lang="en-US" b="0" i="1" smtClean="0">
                              <a:latin typeface="Cambria Math" panose="02040503050406030204" pitchFamily="18" charset="0"/>
                            </a:rPr>
                            <m:t>)</m:t>
                          </m:r>
                        </m:num>
                        <m:den>
                          <m:r>
                            <a:rPr lang="en-US" b="0" i="1" smtClean="0">
                              <a:latin typeface="Cambria Math" panose="02040503050406030204" pitchFamily="18" charset="0"/>
                            </a:rPr>
                            <m:t>𝑀𝐷𝑇</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𝑀𝐷𝑇</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2</m:t>
                          </m:r>
                          <m:r>
                            <a:rPr lang="en-US" b="0" i="1" smtClean="0">
                              <a:latin typeface="Cambria Math" panose="02040503050406030204" pitchFamily="18" charset="0"/>
                            </a:rPr>
                            <m:t>)</m:t>
                          </m:r>
                        </m:den>
                      </m:f>
                    </m:oMath>
                  </m:oMathPara>
                </a14:m>
                <a:endParaRPr lang="en-US" dirty="0" smtClean="0"/>
              </a:p>
              <a:p>
                <a:pPr marL="0" indent="0">
                  <a:buNone/>
                </a:pPr>
                <a:r>
                  <a:rPr lang="en-US" dirty="0" smtClean="0"/>
                  <a:t>For a collection of serial components: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𝑀𝑇𝐵𝐹</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𝑛</m:t>
                              </m:r>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𝑀𝑇𝐵𝐹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m:t>
                                  </m:r>
                                </m:den>
                              </m:f>
                              <m:r>
                                <a:rPr lang="en-US" b="0" i="1" smtClean="0">
                                  <a:latin typeface="Cambria Math" panose="02040503050406030204" pitchFamily="18" charset="0"/>
                                </a:rPr>
                                <m:t>)</m:t>
                              </m:r>
                            </m:e>
                          </m:nary>
                        </m:e>
                        <m:sup>
                          <m:r>
                            <a:rPr lang="en-US" b="0" i="1" smtClean="0">
                              <a:latin typeface="Cambria Math" panose="02040503050406030204" pitchFamily="18" charset="0"/>
                            </a:rPr>
                            <m:t>−</m:t>
                          </m:r>
                          <m:r>
                            <a:rPr lang="en-US" b="0" i="1" smtClean="0">
                              <a:latin typeface="Cambria Math" panose="02040503050406030204" pitchFamily="18" charset="0"/>
                            </a:rPr>
                            <m:t>1</m:t>
                          </m:r>
                        </m:sup>
                      </m:sSup>
                    </m:oMath>
                  </m:oMathPara>
                </a14:m>
                <a:endParaRPr lang="en-US" dirty="0" smtClean="0"/>
              </a:p>
              <a:p>
                <a:pPr marL="0" indent="0">
                  <a:buNone/>
                </a:pPr>
                <a:r>
                  <a:rPr lang="en-US" dirty="0" smtClean="0"/>
                  <a:t>For a collection of parallel components: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𝑀𝑇𝐵𝐹</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𝑛</m:t>
                              </m:r>
                            </m:sub>
                          </m:sSub>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𝑀𝐷𝑇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r>
                                    <a:rPr lang="en-US" i="1">
                                      <a:latin typeface="Cambria Math" panose="02040503050406030204" pitchFamily="18" charset="0"/>
                                    </a:rPr>
                                    <m:t>)</m:t>
                                  </m:r>
                                </m:den>
                              </m:f>
                              <m:r>
                                <a:rPr lang="en-US" i="1">
                                  <a:latin typeface="Cambria Math" panose="02040503050406030204" pitchFamily="18" charset="0"/>
                                </a:rPr>
                                <m:t>)</m:t>
                              </m:r>
                            </m:e>
                          </m:nary>
                        </m:e>
                        <m:sup>
                          <m:r>
                            <a:rPr lang="en-US" i="1">
                              <a:latin typeface="Cambria Math" panose="02040503050406030204" pitchFamily="18" charset="0"/>
                            </a:rPr>
                            <m:t>−</m:t>
                          </m:r>
                          <m:r>
                            <a:rPr lang="en-US" i="1">
                              <a:latin typeface="Cambria Math" panose="02040503050406030204" pitchFamily="18" charset="0"/>
                            </a:rPr>
                            <m:t>1</m:t>
                          </m:r>
                        </m:sup>
                      </m:sSup>
                    </m:oMath>
                  </m:oMathPara>
                </a14:m>
                <a:endParaRPr lang="en-US" dirty="0" smtClean="0"/>
              </a:p>
              <a:p>
                <a:pPr marL="0" indent="0">
                  <a:buNone/>
                </a:pPr>
                <a:endParaRPr lang="fa-IR"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77" t="-1163"/>
                </a:stretch>
              </a:blipFill>
            </p:spPr>
            <p:txBody>
              <a:bodyPr/>
              <a:lstStyle/>
              <a:p>
                <a:r>
                  <a:rPr lang="en-US">
                    <a:noFill/>
                  </a:rPr>
                  <a:t> </a:t>
                </a:r>
              </a:p>
            </p:txBody>
          </p:sp>
        </mc:Fallback>
      </mc:AlternateContent>
    </p:spTree>
    <p:extLst>
      <p:ext uri="{BB962C8B-B14F-4D97-AF65-F5344CB8AC3E}">
        <p14:creationId xmlns:p14="http://schemas.microsoft.com/office/powerpoint/2010/main" val="2564690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تجربه پیاده سازی سیستم پیش بینی خرابی تجهیزات</a:t>
            </a:r>
            <a:endParaRPr lang="en-US" dirty="0"/>
          </a:p>
        </p:txBody>
      </p:sp>
      <p:sp>
        <p:nvSpPr>
          <p:cNvPr id="3" name="Content Placeholder 2"/>
          <p:cNvSpPr>
            <a:spLocks noGrp="1"/>
          </p:cNvSpPr>
          <p:nvPr>
            <p:ph idx="1"/>
          </p:nvPr>
        </p:nvSpPr>
        <p:spPr/>
        <p:txBody>
          <a:bodyPr>
            <a:normAutofit/>
          </a:bodyPr>
          <a:lstStyle/>
          <a:p>
            <a:pPr algn="r" rtl="1"/>
            <a:r>
              <a:rPr lang="fa-IR" dirty="0" smtClean="0"/>
              <a:t>اشتراک چهار بیمارستان از استان های </a:t>
            </a:r>
            <a:r>
              <a:rPr lang="fa-IR" dirty="0" smtClean="0"/>
              <a:t>خراسان</a:t>
            </a:r>
            <a:r>
              <a:rPr lang="fa-IR" dirty="0" smtClean="0"/>
              <a:t>(60 </a:t>
            </a:r>
            <a:r>
              <a:rPr lang="fa-IR" dirty="0" smtClean="0"/>
              <a:t>) ، اصفهان (50) ، تهران (230) و </a:t>
            </a:r>
            <a:r>
              <a:rPr lang="fa-IR" dirty="0" smtClean="0"/>
              <a:t>آدربایجان</a:t>
            </a:r>
            <a:r>
              <a:rPr lang="fa-IR" dirty="0" smtClean="0"/>
              <a:t>(85</a:t>
            </a:r>
            <a:r>
              <a:rPr lang="fa-IR" dirty="0" smtClean="0"/>
              <a:t>) در این پروژه</a:t>
            </a:r>
          </a:p>
          <a:p>
            <a:pPr algn="r" rtl="1"/>
            <a:r>
              <a:rPr lang="fa-IR" dirty="0" smtClean="0"/>
              <a:t>تجهیزات هرگروه تماما یک مدل یکسان میباشند</a:t>
            </a:r>
          </a:p>
          <a:p>
            <a:pPr algn="r" rtl="1"/>
            <a:r>
              <a:rPr lang="fa-IR" dirty="0" smtClean="0"/>
              <a:t>تقسیم تجهیزات به پنج گروه زیر</a:t>
            </a:r>
          </a:p>
          <a:p>
            <a:pPr marL="514350" indent="-514350" algn="r" rtl="1">
              <a:buAutoNum type="arabicPeriod"/>
            </a:pPr>
            <a:r>
              <a:rPr lang="fa-IR" dirty="0" smtClean="0"/>
              <a:t>ماشین بیهوشی (بدون وپورایزر) به عنوان دستگاه بسیار با اهمیت (پیوسته درزمان)</a:t>
            </a:r>
          </a:p>
          <a:p>
            <a:pPr marL="514350" indent="-514350" algn="r" rtl="1">
              <a:buAutoNum type="arabicPeriod"/>
            </a:pPr>
            <a:r>
              <a:rPr lang="fa-IR" dirty="0" smtClean="0"/>
              <a:t>الکتروشوک </a:t>
            </a:r>
            <a:r>
              <a:rPr lang="fa-IR" dirty="0" smtClean="0"/>
              <a:t>به </a:t>
            </a:r>
            <a:r>
              <a:rPr lang="fa-IR" dirty="0" smtClean="0"/>
              <a:t>عنوان دستگاه مورد استفاده در زمانهای پرفشار(گسسته </a:t>
            </a:r>
            <a:r>
              <a:rPr lang="fa-IR" dirty="0" smtClean="0"/>
              <a:t>و پیوسته در </a:t>
            </a:r>
            <a:r>
              <a:rPr lang="fa-IR" dirty="0" smtClean="0"/>
              <a:t>زمان)</a:t>
            </a:r>
          </a:p>
          <a:p>
            <a:pPr marL="514350" indent="-514350" algn="r" rtl="1">
              <a:buAutoNum type="arabicPeriod"/>
            </a:pPr>
            <a:r>
              <a:rPr lang="fa-IR" dirty="0" smtClean="0"/>
              <a:t>مانیتور علایم حیاتی به عنوان دستگاه پرکاربرد (پیوسته در زمان)</a:t>
            </a:r>
          </a:p>
          <a:p>
            <a:pPr marL="514350" indent="-514350" algn="r" rtl="1">
              <a:buAutoNum type="arabicPeriod"/>
            </a:pPr>
            <a:r>
              <a:rPr lang="fa-IR" dirty="0" smtClean="0"/>
              <a:t>تخت رادیولوژی به عنوان دستگاه مکانیکی (گسسته در زمان)</a:t>
            </a:r>
          </a:p>
          <a:p>
            <a:pPr marL="514350" indent="-514350" algn="r" rtl="1">
              <a:buAutoNum type="arabicPeriod"/>
            </a:pPr>
            <a:r>
              <a:rPr lang="fa-IR" dirty="0" smtClean="0"/>
              <a:t>کابل الکتروکاردیوگرام به عنوان دستگاه با سطح کاربری پائین (گسسته در زمان)</a:t>
            </a:r>
          </a:p>
          <a:p>
            <a:pPr marL="514350" indent="-514350" algn="r" rtl="1">
              <a:buAutoNum type="arabicPeriod"/>
            </a:pPr>
            <a:endParaRPr lang="en-US" dirty="0"/>
          </a:p>
        </p:txBody>
      </p:sp>
    </p:spTree>
    <p:extLst>
      <p:ext uri="{BB962C8B-B14F-4D97-AF65-F5344CB8AC3E}">
        <p14:creationId xmlns:p14="http://schemas.microsoft.com/office/powerpoint/2010/main" val="3311148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تعریف کدهای خرابی تجهیزات</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37779444"/>
              </p:ext>
            </p:extLst>
          </p:nvPr>
        </p:nvGraphicFramePr>
        <p:xfrm>
          <a:off x="1103313" y="2052638"/>
          <a:ext cx="8950938" cy="3134360"/>
        </p:xfrm>
        <a:graphic>
          <a:graphicData uri="http://schemas.openxmlformats.org/drawingml/2006/table">
            <a:tbl>
              <a:tblPr firstRow="1" bandRow="1">
                <a:tableStyleId>{5C22544A-7EE6-4342-B048-85BDC9FD1C3A}</a:tableStyleId>
              </a:tblPr>
              <a:tblGrid>
                <a:gridCol w="181002"/>
                <a:gridCol w="1719950"/>
                <a:gridCol w="1868685"/>
                <a:gridCol w="2198917"/>
                <a:gridCol w="1491192"/>
                <a:gridCol w="1491192"/>
              </a:tblGrid>
              <a:tr h="370840">
                <a:tc>
                  <a:txBody>
                    <a:bodyPr/>
                    <a:lstStyle/>
                    <a:p>
                      <a:pPr algn="r" rtl="1"/>
                      <a:endParaRPr lang="en-US" dirty="0"/>
                    </a:p>
                  </a:txBody>
                  <a:tcPr marL="77801" marR="77801"/>
                </a:tc>
                <a:tc>
                  <a:txBody>
                    <a:bodyPr/>
                    <a:lstStyle/>
                    <a:p>
                      <a:pPr algn="r" rtl="1"/>
                      <a:r>
                        <a:rPr lang="fa-IR" dirty="0" smtClean="0"/>
                        <a:t>کابل </a:t>
                      </a:r>
                      <a:r>
                        <a:rPr lang="en-US" dirty="0" smtClean="0"/>
                        <a:t>ECG</a:t>
                      </a:r>
                      <a:endParaRPr lang="en-US" dirty="0"/>
                    </a:p>
                  </a:txBody>
                  <a:tcPr marL="77801" marR="77801"/>
                </a:tc>
                <a:tc>
                  <a:txBody>
                    <a:bodyPr/>
                    <a:lstStyle/>
                    <a:p>
                      <a:pPr algn="r" rtl="1"/>
                      <a:r>
                        <a:rPr lang="fa-IR" dirty="0" smtClean="0"/>
                        <a:t>تخت</a:t>
                      </a:r>
                      <a:r>
                        <a:rPr lang="fa-IR" baseline="0" dirty="0" smtClean="0"/>
                        <a:t> رادیولوژی</a:t>
                      </a:r>
                      <a:endParaRPr lang="en-US" dirty="0"/>
                    </a:p>
                  </a:txBody>
                  <a:tcPr marL="77801" marR="77801"/>
                </a:tc>
                <a:tc>
                  <a:txBody>
                    <a:bodyPr/>
                    <a:lstStyle/>
                    <a:p>
                      <a:pPr algn="r" rtl="1"/>
                      <a:r>
                        <a:rPr lang="fa-IR" dirty="0" smtClean="0"/>
                        <a:t>مانیتور</a:t>
                      </a:r>
                      <a:endParaRPr lang="en-US" dirty="0"/>
                    </a:p>
                  </a:txBody>
                  <a:tcPr marL="77801" marR="77801"/>
                </a:tc>
                <a:tc>
                  <a:txBody>
                    <a:bodyPr/>
                    <a:lstStyle/>
                    <a:p>
                      <a:pPr algn="r" rtl="1"/>
                      <a:r>
                        <a:rPr lang="fa-IR" dirty="0" smtClean="0"/>
                        <a:t>الکتروشوک</a:t>
                      </a:r>
                      <a:endParaRPr lang="en-US" dirty="0"/>
                    </a:p>
                  </a:txBody>
                  <a:tcPr marL="77801" marR="77801"/>
                </a:tc>
                <a:tc>
                  <a:txBody>
                    <a:bodyPr/>
                    <a:lstStyle/>
                    <a:p>
                      <a:pPr algn="r" rtl="1"/>
                      <a:r>
                        <a:rPr lang="fa-IR" dirty="0" smtClean="0"/>
                        <a:t>ماشین بیهوشی</a:t>
                      </a:r>
                      <a:endParaRPr lang="en-US" dirty="0"/>
                    </a:p>
                  </a:txBody>
                  <a:tcPr marL="77801" marR="77801"/>
                </a:tc>
              </a:tr>
              <a:tr h="370840">
                <a:tc>
                  <a:txBody>
                    <a:bodyPr/>
                    <a:lstStyle/>
                    <a:p>
                      <a:pPr algn="r" rtl="1"/>
                      <a:endParaRPr lang="en-US" dirty="0"/>
                    </a:p>
                  </a:txBody>
                  <a:tcPr marL="77801" marR="77801"/>
                </a:tc>
                <a:tc>
                  <a:txBody>
                    <a:bodyPr/>
                    <a:lstStyle/>
                    <a:p>
                      <a:pPr algn="r" rtl="1"/>
                      <a:r>
                        <a:rPr lang="en-US" dirty="0" smtClean="0"/>
                        <a:t>CF1</a:t>
                      </a:r>
                      <a:r>
                        <a:rPr lang="fa-IR" dirty="0" smtClean="0"/>
                        <a:t>(قطعی کامل)</a:t>
                      </a:r>
                      <a:endParaRPr lang="en-US" dirty="0"/>
                    </a:p>
                  </a:txBody>
                  <a:tcPr marL="77801" marR="77801"/>
                </a:tc>
                <a:tc>
                  <a:txBody>
                    <a:bodyPr/>
                    <a:lstStyle/>
                    <a:p>
                      <a:pPr algn="r" rtl="1"/>
                      <a:r>
                        <a:rPr lang="en-US" dirty="0" smtClean="0"/>
                        <a:t>BF1</a:t>
                      </a:r>
                      <a:r>
                        <a:rPr lang="fa-IR" dirty="0" smtClean="0"/>
                        <a:t>(موتور)</a:t>
                      </a:r>
                      <a:endParaRPr lang="en-US" dirty="0"/>
                    </a:p>
                  </a:txBody>
                  <a:tcPr marL="77801" marR="77801"/>
                </a:tc>
                <a:tc>
                  <a:txBody>
                    <a:bodyPr/>
                    <a:lstStyle/>
                    <a:p>
                      <a:pPr algn="r" rtl="1"/>
                      <a:r>
                        <a:rPr lang="en-US" dirty="0" smtClean="0"/>
                        <a:t>MF1</a:t>
                      </a:r>
                      <a:r>
                        <a:rPr lang="fa-IR" dirty="0" smtClean="0"/>
                        <a:t>(باتری)</a:t>
                      </a:r>
                      <a:endParaRPr lang="en-US" dirty="0"/>
                    </a:p>
                  </a:txBody>
                  <a:tcPr marL="77801" marR="77801"/>
                </a:tc>
                <a:tc>
                  <a:txBody>
                    <a:bodyPr/>
                    <a:lstStyle/>
                    <a:p>
                      <a:pPr algn="r" rtl="1"/>
                      <a:r>
                        <a:rPr lang="en-US" dirty="0" smtClean="0"/>
                        <a:t>DF1</a:t>
                      </a:r>
                      <a:r>
                        <a:rPr lang="fa-IR" dirty="0" smtClean="0"/>
                        <a:t>(باتری)</a:t>
                      </a:r>
                      <a:endParaRPr lang="en-US" dirty="0"/>
                    </a:p>
                  </a:txBody>
                  <a:tcPr marL="77801" marR="77801"/>
                </a:tc>
                <a:tc>
                  <a:txBody>
                    <a:bodyPr/>
                    <a:lstStyle/>
                    <a:p>
                      <a:pPr algn="r" rtl="1"/>
                      <a:r>
                        <a:rPr lang="en-US" dirty="0" smtClean="0"/>
                        <a:t>AF1</a:t>
                      </a:r>
                      <a:r>
                        <a:rPr lang="fa-IR" baseline="0" dirty="0" smtClean="0"/>
                        <a:t> (باتری)</a:t>
                      </a:r>
                      <a:endParaRPr lang="en-US" dirty="0"/>
                    </a:p>
                  </a:txBody>
                  <a:tcPr marL="77801" marR="77801"/>
                </a:tc>
              </a:tr>
              <a:tr h="370840">
                <a:tc>
                  <a:txBody>
                    <a:bodyPr/>
                    <a:lstStyle/>
                    <a:p>
                      <a:pPr algn="r" rtl="1"/>
                      <a:endParaRPr lang="en-US"/>
                    </a:p>
                  </a:txBody>
                  <a:tcPr marL="77801" marR="77801"/>
                </a:tc>
                <a:tc>
                  <a:txBody>
                    <a:bodyPr/>
                    <a:lstStyle/>
                    <a:p>
                      <a:pPr algn="r" rtl="1"/>
                      <a:r>
                        <a:rPr lang="en-US" dirty="0" smtClean="0"/>
                        <a:t>CF2</a:t>
                      </a:r>
                      <a:r>
                        <a:rPr lang="fa-IR" dirty="0" smtClean="0"/>
                        <a:t>(نویزی)</a:t>
                      </a:r>
                      <a:endParaRPr lang="en-US" dirty="0"/>
                    </a:p>
                  </a:txBody>
                  <a:tcPr marL="77801" marR="77801"/>
                </a:tc>
                <a:tc>
                  <a:txBody>
                    <a:bodyPr/>
                    <a:lstStyle/>
                    <a:p>
                      <a:pPr algn="r" rtl="1"/>
                      <a:r>
                        <a:rPr lang="en-US" dirty="0" smtClean="0"/>
                        <a:t>BF2</a:t>
                      </a:r>
                      <a:r>
                        <a:rPr lang="fa-IR" dirty="0" smtClean="0"/>
                        <a:t>(اهرم)</a:t>
                      </a:r>
                      <a:endParaRPr lang="en-US" dirty="0"/>
                    </a:p>
                  </a:txBody>
                  <a:tcPr marL="77801" marR="77801"/>
                </a:tc>
                <a:tc>
                  <a:txBody>
                    <a:bodyPr/>
                    <a:lstStyle/>
                    <a:p>
                      <a:pPr algn="r" rtl="1"/>
                      <a:r>
                        <a:rPr lang="en-US" dirty="0" smtClean="0"/>
                        <a:t>MF2</a:t>
                      </a:r>
                      <a:r>
                        <a:rPr lang="fa-IR" dirty="0" smtClean="0"/>
                        <a:t>(ماژول فشار)</a:t>
                      </a:r>
                      <a:endParaRPr lang="en-US" dirty="0"/>
                    </a:p>
                  </a:txBody>
                  <a:tcPr marL="77801" marR="77801"/>
                </a:tc>
                <a:tc>
                  <a:txBody>
                    <a:bodyPr/>
                    <a:lstStyle/>
                    <a:p>
                      <a:pPr algn="r" rtl="1"/>
                      <a:r>
                        <a:rPr lang="en-US" dirty="0" smtClean="0"/>
                        <a:t>DF2</a:t>
                      </a:r>
                      <a:r>
                        <a:rPr lang="fa-IR" dirty="0" smtClean="0"/>
                        <a:t>(کابل)</a:t>
                      </a:r>
                      <a:endParaRPr lang="en-US" dirty="0"/>
                    </a:p>
                  </a:txBody>
                  <a:tcPr marL="77801" marR="77801"/>
                </a:tc>
                <a:tc>
                  <a:txBody>
                    <a:bodyPr/>
                    <a:lstStyle/>
                    <a:p>
                      <a:pPr algn="r" rtl="1"/>
                      <a:r>
                        <a:rPr lang="en-US" dirty="0" smtClean="0"/>
                        <a:t>AF2</a:t>
                      </a:r>
                      <a:r>
                        <a:rPr lang="fa-IR" dirty="0" smtClean="0"/>
                        <a:t> (سنسور)</a:t>
                      </a:r>
                      <a:endParaRPr lang="en-US" dirty="0"/>
                    </a:p>
                  </a:txBody>
                  <a:tcPr marL="77801" marR="77801"/>
                </a:tc>
              </a:tr>
              <a:tr h="370840">
                <a:tc>
                  <a:txBody>
                    <a:bodyPr/>
                    <a:lstStyle/>
                    <a:p>
                      <a:pPr algn="r" rtl="1"/>
                      <a:endParaRPr lang="en-US" dirty="0"/>
                    </a:p>
                  </a:txBody>
                  <a:tcPr marL="77801" marR="77801"/>
                </a:tc>
                <a:tc>
                  <a:txBody>
                    <a:bodyPr/>
                    <a:lstStyle/>
                    <a:p>
                      <a:pPr algn="r" rtl="1"/>
                      <a:r>
                        <a:rPr lang="en-US" dirty="0" smtClean="0"/>
                        <a:t>CF3</a:t>
                      </a:r>
                      <a:r>
                        <a:rPr lang="fa-IR" dirty="0" smtClean="0"/>
                        <a:t>(هرچیز دیگر)</a:t>
                      </a:r>
                      <a:endParaRPr lang="en-US" dirty="0"/>
                    </a:p>
                  </a:txBody>
                  <a:tcPr marL="77801" marR="77801"/>
                </a:tc>
                <a:tc>
                  <a:txBody>
                    <a:bodyPr/>
                    <a:lstStyle/>
                    <a:p>
                      <a:pPr algn="r" rtl="1"/>
                      <a:r>
                        <a:rPr lang="en-US" dirty="0" smtClean="0"/>
                        <a:t>BF3</a:t>
                      </a:r>
                      <a:r>
                        <a:rPr lang="fa-IR" dirty="0" smtClean="0"/>
                        <a:t>(سنسور)</a:t>
                      </a:r>
                      <a:endParaRPr lang="en-US" dirty="0"/>
                    </a:p>
                  </a:txBody>
                  <a:tcPr marL="77801" marR="77801"/>
                </a:tc>
                <a:tc>
                  <a:txBody>
                    <a:bodyPr/>
                    <a:lstStyle/>
                    <a:p>
                      <a:pPr algn="r" rtl="1"/>
                      <a:r>
                        <a:rPr lang="en-US" dirty="0" smtClean="0"/>
                        <a:t>MF3</a:t>
                      </a:r>
                      <a:r>
                        <a:rPr lang="fa-IR" dirty="0" smtClean="0"/>
                        <a:t>(ماژول</a:t>
                      </a:r>
                      <a:r>
                        <a:rPr lang="fa-IR" baseline="0" dirty="0" smtClean="0"/>
                        <a:t> </a:t>
                      </a:r>
                      <a:r>
                        <a:rPr lang="en-US" baseline="0" dirty="0" smtClean="0"/>
                        <a:t>ECG</a:t>
                      </a:r>
                      <a:r>
                        <a:rPr lang="fa-IR" baseline="0" dirty="0" smtClean="0"/>
                        <a:t>)</a:t>
                      </a:r>
                      <a:endParaRPr lang="en-US" dirty="0"/>
                    </a:p>
                  </a:txBody>
                  <a:tcPr marL="77801" marR="77801"/>
                </a:tc>
                <a:tc>
                  <a:txBody>
                    <a:bodyPr/>
                    <a:lstStyle/>
                    <a:p>
                      <a:pPr algn="r" rtl="1"/>
                      <a:r>
                        <a:rPr lang="en-US" dirty="0" smtClean="0"/>
                        <a:t>DF3</a:t>
                      </a:r>
                      <a:r>
                        <a:rPr lang="fa-IR" dirty="0" smtClean="0"/>
                        <a:t>(مانیتور)</a:t>
                      </a:r>
                      <a:endParaRPr lang="en-US" dirty="0"/>
                    </a:p>
                  </a:txBody>
                  <a:tcPr marL="77801" marR="77801"/>
                </a:tc>
                <a:tc>
                  <a:txBody>
                    <a:bodyPr/>
                    <a:lstStyle/>
                    <a:p>
                      <a:pPr algn="r" rtl="1"/>
                      <a:r>
                        <a:rPr lang="en-US" dirty="0" smtClean="0"/>
                        <a:t>AF3</a:t>
                      </a:r>
                      <a:r>
                        <a:rPr lang="fa-IR" dirty="0" smtClean="0"/>
                        <a:t>(فیلتر)</a:t>
                      </a:r>
                      <a:endParaRPr lang="en-US" dirty="0"/>
                    </a:p>
                  </a:txBody>
                  <a:tcPr marL="77801" marR="77801"/>
                </a:tc>
              </a:tr>
              <a:tr h="370840">
                <a:tc>
                  <a:txBody>
                    <a:bodyPr/>
                    <a:lstStyle/>
                    <a:p>
                      <a:pPr algn="r" rtl="1"/>
                      <a:endParaRPr lang="en-US"/>
                    </a:p>
                  </a:txBody>
                  <a:tcPr marL="77801" marR="77801"/>
                </a:tc>
                <a:tc>
                  <a:txBody>
                    <a:bodyPr/>
                    <a:lstStyle/>
                    <a:p>
                      <a:pPr algn="r" rtl="1"/>
                      <a:endParaRPr lang="en-US"/>
                    </a:p>
                  </a:txBody>
                  <a:tcPr marL="77801" marR="77801"/>
                </a:tc>
                <a:tc>
                  <a:txBody>
                    <a:bodyPr/>
                    <a:lstStyle/>
                    <a:p>
                      <a:pPr algn="r" rtl="1"/>
                      <a:r>
                        <a:rPr lang="en-US" dirty="0" smtClean="0"/>
                        <a:t>BF4</a:t>
                      </a:r>
                      <a:r>
                        <a:rPr lang="fa-IR" dirty="0" smtClean="0"/>
                        <a:t>(هرچیز دیگر)</a:t>
                      </a:r>
                      <a:endParaRPr lang="en-US" dirty="0"/>
                    </a:p>
                  </a:txBody>
                  <a:tcPr marL="77801" marR="77801"/>
                </a:tc>
                <a:tc>
                  <a:txBody>
                    <a:bodyPr/>
                    <a:lstStyle/>
                    <a:p>
                      <a:pPr algn="r" rtl="1"/>
                      <a:r>
                        <a:rPr lang="en-US" dirty="0" smtClean="0"/>
                        <a:t>MF4</a:t>
                      </a:r>
                      <a:r>
                        <a:rPr lang="fa-IR" dirty="0" smtClean="0"/>
                        <a:t>(ماژول</a:t>
                      </a:r>
                      <a:r>
                        <a:rPr lang="fa-IR" baseline="0" dirty="0" smtClean="0"/>
                        <a:t> اکسیژن)</a:t>
                      </a:r>
                      <a:endParaRPr lang="en-US" dirty="0"/>
                    </a:p>
                  </a:txBody>
                  <a:tcPr marL="77801" marR="77801"/>
                </a:tc>
                <a:tc>
                  <a:txBody>
                    <a:bodyPr/>
                    <a:lstStyle/>
                    <a:p>
                      <a:pPr algn="r" rtl="1"/>
                      <a:r>
                        <a:rPr lang="en-US" dirty="0" smtClean="0"/>
                        <a:t>DF4</a:t>
                      </a:r>
                      <a:r>
                        <a:rPr lang="fa-IR" dirty="0" smtClean="0"/>
                        <a:t>(دفیبریلاتور)</a:t>
                      </a:r>
                      <a:endParaRPr lang="en-US" dirty="0"/>
                    </a:p>
                  </a:txBody>
                  <a:tcPr marL="77801" marR="77801"/>
                </a:tc>
                <a:tc>
                  <a:txBody>
                    <a:bodyPr/>
                    <a:lstStyle/>
                    <a:p>
                      <a:pPr algn="r" rtl="1"/>
                      <a:r>
                        <a:rPr lang="en-US" dirty="0" smtClean="0"/>
                        <a:t>AF4</a:t>
                      </a:r>
                      <a:r>
                        <a:rPr lang="fa-IR" dirty="0" smtClean="0"/>
                        <a:t>(کیت)</a:t>
                      </a:r>
                      <a:endParaRPr lang="en-US" dirty="0"/>
                    </a:p>
                  </a:txBody>
                  <a:tcPr marL="77801" marR="77801"/>
                </a:tc>
              </a:tr>
              <a:tr h="370840">
                <a:tc>
                  <a:txBody>
                    <a:bodyPr/>
                    <a:lstStyle/>
                    <a:p>
                      <a:pPr algn="r" rtl="1"/>
                      <a:endParaRPr lang="en-US"/>
                    </a:p>
                  </a:txBody>
                  <a:tcPr marL="77801" marR="77801"/>
                </a:tc>
                <a:tc>
                  <a:txBody>
                    <a:bodyPr/>
                    <a:lstStyle/>
                    <a:p>
                      <a:pPr algn="r" rtl="1"/>
                      <a:endParaRPr lang="en-US"/>
                    </a:p>
                  </a:txBody>
                  <a:tcPr marL="77801" marR="77801"/>
                </a:tc>
                <a:tc>
                  <a:txBody>
                    <a:bodyPr/>
                    <a:lstStyle/>
                    <a:p>
                      <a:pPr algn="r" rtl="1"/>
                      <a:endParaRPr lang="en-US"/>
                    </a:p>
                  </a:txBody>
                  <a:tcPr marL="77801" marR="77801"/>
                </a:tc>
                <a:tc>
                  <a:txBody>
                    <a:bodyPr/>
                    <a:lstStyle/>
                    <a:p>
                      <a:pPr algn="r" rtl="1"/>
                      <a:r>
                        <a:rPr lang="en-US" dirty="0" smtClean="0"/>
                        <a:t>MF5</a:t>
                      </a:r>
                      <a:r>
                        <a:rPr lang="fa-IR" dirty="0" smtClean="0"/>
                        <a:t>(کابل)</a:t>
                      </a:r>
                      <a:endParaRPr lang="en-US" dirty="0"/>
                    </a:p>
                  </a:txBody>
                  <a:tcPr marL="77801" marR="77801"/>
                </a:tc>
                <a:tc>
                  <a:txBody>
                    <a:bodyPr/>
                    <a:lstStyle/>
                    <a:p>
                      <a:pPr algn="r" rtl="1"/>
                      <a:r>
                        <a:rPr lang="en-US" dirty="0" smtClean="0"/>
                        <a:t>DF5</a:t>
                      </a:r>
                      <a:r>
                        <a:rPr lang="fa-IR" dirty="0" smtClean="0"/>
                        <a:t>(پیس میکر)</a:t>
                      </a:r>
                      <a:endParaRPr lang="en-US" dirty="0"/>
                    </a:p>
                  </a:txBody>
                  <a:tcPr marL="77801" marR="77801"/>
                </a:tc>
                <a:tc>
                  <a:txBody>
                    <a:bodyPr/>
                    <a:lstStyle/>
                    <a:p>
                      <a:pPr algn="r" rtl="1"/>
                      <a:r>
                        <a:rPr lang="en-US" dirty="0" smtClean="0"/>
                        <a:t>AF5</a:t>
                      </a:r>
                      <a:r>
                        <a:rPr lang="fa-IR" dirty="0" smtClean="0"/>
                        <a:t>(نشتی)</a:t>
                      </a:r>
                      <a:endParaRPr lang="en-US" dirty="0"/>
                    </a:p>
                  </a:txBody>
                  <a:tcPr marL="77801" marR="77801"/>
                </a:tc>
              </a:tr>
              <a:tr h="370840">
                <a:tc>
                  <a:txBody>
                    <a:bodyPr/>
                    <a:lstStyle/>
                    <a:p>
                      <a:pPr algn="r" rtl="1"/>
                      <a:endParaRPr lang="en-US" dirty="0"/>
                    </a:p>
                  </a:txBody>
                  <a:tcPr marL="77801" marR="77801"/>
                </a:tc>
                <a:tc>
                  <a:txBody>
                    <a:bodyPr/>
                    <a:lstStyle/>
                    <a:p>
                      <a:pPr algn="r" rtl="1"/>
                      <a:endParaRPr lang="en-US"/>
                    </a:p>
                  </a:txBody>
                  <a:tcPr marL="77801" marR="77801"/>
                </a:tc>
                <a:tc>
                  <a:txBody>
                    <a:bodyPr/>
                    <a:lstStyle/>
                    <a:p>
                      <a:pPr algn="r" rtl="1"/>
                      <a:endParaRPr lang="en-US"/>
                    </a:p>
                  </a:txBody>
                  <a:tcPr marL="77801" marR="77801"/>
                </a:tc>
                <a:tc>
                  <a:txBody>
                    <a:bodyPr/>
                    <a:lstStyle/>
                    <a:p>
                      <a:pPr algn="r" rtl="1"/>
                      <a:r>
                        <a:rPr lang="en-US" dirty="0" smtClean="0"/>
                        <a:t>MF6</a:t>
                      </a:r>
                      <a:r>
                        <a:rPr lang="fa-IR" dirty="0" smtClean="0"/>
                        <a:t>(هرچیزدیگر)</a:t>
                      </a:r>
                      <a:endParaRPr lang="en-US" dirty="0"/>
                    </a:p>
                  </a:txBody>
                  <a:tcPr marL="77801" marR="77801"/>
                </a:tc>
                <a:tc>
                  <a:txBody>
                    <a:bodyPr/>
                    <a:lstStyle/>
                    <a:p>
                      <a:pPr algn="r" rtl="1"/>
                      <a:r>
                        <a:rPr lang="en-US" dirty="0" smtClean="0"/>
                        <a:t>DF6</a:t>
                      </a:r>
                      <a:r>
                        <a:rPr lang="fa-IR" dirty="0" smtClean="0"/>
                        <a:t>(هرچیز</a:t>
                      </a:r>
                      <a:r>
                        <a:rPr lang="fa-IR" baseline="0" dirty="0" smtClean="0"/>
                        <a:t> دیگر)</a:t>
                      </a:r>
                      <a:endParaRPr lang="en-US" dirty="0"/>
                    </a:p>
                  </a:txBody>
                  <a:tcPr marL="77801" marR="77801"/>
                </a:tc>
                <a:tc>
                  <a:txBody>
                    <a:bodyPr/>
                    <a:lstStyle/>
                    <a:p>
                      <a:pPr algn="r" rtl="1"/>
                      <a:r>
                        <a:rPr lang="en-US" dirty="0" smtClean="0"/>
                        <a:t>AF6</a:t>
                      </a:r>
                      <a:r>
                        <a:rPr lang="fa-IR" dirty="0" smtClean="0"/>
                        <a:t>(هرچیز دیگر)</a:t>
                      </a:r>
                      <a:endParaRPr lang="en-US" dirty="0"/>
                    </a:p>
                  </a:txBody>
                  <a:tcPr marL="77801" marR="77801"/>
                </a:tc>
              </a:tr>
            </a:tbl>
          </a:graphicData>
        </a:graphic>
      </p:graphicFrame>
      <p:sp>
        <p:nvSpPr>
          <p:cNvPr id="10" name="TextBox 9"/>
          <p:cNvSpPr txBox="1"/>
          <p:nvPr/>
        </p:nvSpPr>
        <p:spPr>
          <a:xfrm>
            <a:off x="5316748" y="5093293"/>
            <a:ext cx="6139886" cy="923330"/>
          </a:xfrm>
          <a:prstGeom prst="rect">
            <a:avLst/>
          </a:prstGeom>
          <a:noFill/>
        </p:spPr>
        <p:txBody>
          <a:bodyPr wrap="none" rtlCol="0">
            <a:spAutoFit/>
          </a:bodyPr>
          <a:lstStyle/>
          <a:p>
            <a:pPr algn="r" rtl="1"/>
            <a:r>
              <a:rPr lang="fa-IR" dirty="0" smtClean="0"/>
              <a:t>برای تجهیزات زمان پیوسته مدت زمان کار دستگاه ها در نظر گرفته شده است. </a:t>
            </a:r>
          </a:p>
          <a:p>
            <a:pPr algn="r" rtl="1"/>
            <a:r>
              <a:rPr lang="fa-IR" dirty="0" smtClean="0"/>
              <a:t>مدت زمان مانیتورینگ از اول مهر ماه 1395</a:t>
            </a:r>
          </a:p>
          <a:p>
            <a:pPr algn="r" rtl="1"/>
            <a:r>
              <a:rPr lang="fa-IR" dirty="0" smtClean="0"/>
              <a:t>تمامی دستگاه ها در یک سال یک بار کالیبره میشوند.</a:t>
            </a:r>
            <a:endParaRPr lang="en-US" dirty="0"/>
          </a:p>
        </p:txBody>
      </p:sp>
    </p:spTree>
    <p:extLst>
      <p:ext uri="{BB962C8B-B14F-4D97-AF65-F5344CB8AC3E}">
        <p14:creationId xmlns:p14="http://schemas.microsoft.com/office/powerpoint/2010/main" val="1568318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90558" y="239282"/>
            <a:ext cx="11630826" cy="6315342"/>
          </a:xfrm>
          <a:prstGeom prst="rect">
            <a:avLst/>
          </a:prstGeom>
        </p:spPr>
      </p:pic>
    </p:spTree>
    <p:extLst>
      <p:ext uri="{BB962C8B-B14F-4D97-AF65-F5344CB8AC3E}">
        <p14:creationId xmlns:p14="http://schemas.microsoft.com/office/powerpoint/2010/main" val="2012904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نمودار پیش بینی زمان خرابی نسبت به زمان</a:t>
            </a:r>
            <a:endParaRPr lang="en-US" dirty="0"/>
          </a:p>
        </p:txBody>
      </p:sp>
      <p:pic>
        <p:nvPicPr>
          <p:cNvPr id="7" name="Content Placeholder 6"/>
          <p:cNvPicPr>
            <a:picLocks noGrp="1" noChangeAspect="1"/>
          </p:cNvPicPr>
          <p:nvPr>
            <p:ph idx="1"/>
          </p:nvPr>
        </p:nvPicPr>
        <p:blipFill>
          <a:blip r:embed="rId2"/>
          <a:stretch>
            <a:fillRect/>
          </a:stretch>
        </p:blipFill>
        <p:spPr>
          <a:xfrm>
            <a:off x="6160672" y="1690688"/>
            <a:ext cx="5888898" cy="4197363"/>
          </a:xfrm>
          <a:prstGeom prst="rect">
            <a:avLst/>
          </a:prstGeom>
        </p:spPr>
      </p:pic>
      <p:pic>
        <p:nvPicPr>
          <p:cNvPr id="6" name="Picture 5"/>
          <p:cNvPicPr>
            <a:picLocks noChangeAspect="1"/>
          </p:cNvPicPr>
          <p:nvPr/>
        </p:nvPicPr>
        <p:blipFill>
          <a:blip r:embed="rId3"/>
          <a:stretch>
            <a:fillRect/>
          </a:stretch>
        </p:blipFill>
        <p:spPr>
          <a:xfrm>
            <a:off x="435836" y="1777525"/>
            <a:ext cx="5597495" cy="3751603"/>
          </a:xfrm>
          <a:prstGeom prst="rect">
            <a:avLst/>
          </a:prstGeom>
        </p:spPr>
      </p:pic>
    </p:spTree>
    <p:extLst>
      <p:ext uri="{BB962C8B-B14F-4D97-AF65-F5344CB8AC3E}">
        <p14:creationId xmlns:p14="http://schemas.microsoft.com/office/powerpoint/2010/main" val="720933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677" y="115489"/>
            <a:ext cx="10515600" cy="1325563"/>
          </a:xfrm>
        </p:spPr>
        <p:txBody>
          <a:bodyPr/>
          <a:lstStyle/>
          <a:p>
            <a:pPr algn="ctr" rtl="1"/>
            <a:r>
              <a:rPr lang="fa-IR" dirty="0" smtClean="0"/>
              <a:t>آنالیز با روش </a:t>
            </a:r>
            <a:r>
              <a:rPr lang="en-US" dirty="0" smtClean="0"/>
              <a:t>FTA (Fault Tree Analysis)</a:t>
            </a:r>
            <a:endParaRPr lang="en-US" dirty="0"/>
          </a:p>
        </p:txBody>
      </p:sp>
      <p:pic>
        <p:nvPicPr>
          <p:cNvPr id="1026" name="Picture 2" descr="Image result for fault tree analysi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857" y="2254710"/>
            <a:ext cx="3474726" cy="2727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9677" y="2254710"/>
            <a:ext cx="6576539" cy="3170099"/>
          </a:xfrm>
          <a:prstGeom prst="rect">
            <a:avLst/>
          </a:prstGeom>
          <a:noFill/>
        </p:spPr>
        <p:txBody>
          <a:bodyPr wrap="square" rtlCol="0">
            <a:spAutoFit/>
          </a:bodyPr>
          <a:lstStyle/>
          <a:p>
            <a:pPr marL="342900" indent="-342900" algn="r" rtl="1">
              <a:buAutoNum type="arabicPeriod"/>
            </a:pPr>
            <a:r>
              <a:rPr lang="fa-IR" sz="2000" dirty="0" smtClean="0">
                <a:cs typeface="B Zar" panose="00000400000000000000" pitchFamily="2" charset="-78"/>
              </a:rPr>
              <a:t>تجزیه و تحلیل </a:t>
            </a:r>
            <a:r>
              <a:rPr lang="en-US" sz="2000" dirty="0" smtClean="0">
                <a:cs typeface="B Zar" panose="00000400000000000000" pitchFamily="2" charset="-78"/>
              </a:rPr>
              <a:t>FTA</a:t>
            </a:r>
            <a:r>
              <a:rPr lang="fa-IR" sz="2000" dirty="0" smtClean="0">
                <a:cs typeface="B Zar" panose="00000400000000000000" pitchFamily="2" charset="-78"/>
              </a:rPr>
              <a:t> یک روش قیاسی است که بر روی خرابی یک قسمت از وسیله تمرکز دارد.</a:t>
            </a:r>
          </a:p>
          <a:p>
            <a:pPr marL="342900" indent="-342900" algn="r" rtl="1">
              <a:buAutoNum type="arabicPeriod"/>
            </a:pPr>
            <a:r>
              <a:rPr lang="en-US" sz="2000" dirty="0" smtClean="0">
                <a:cs typeface="B Zar" panose="00000400000000000000" pitchFamily="2" charset="-78"/>
              </a:rPr>
              <a:t>FTA</a:t>
            </a:r>
            <a:r>
              <a:rPr lang="fa-IR" sz="2000" dirty="0" smtClean="0">
                <a:cs typeface="B Zar" panose="00000400000000000000" pitchFamily="2" charset="-78"/>
              </a:rPr>
              <a:t> یک مدل گرافیکی است که حالتهای مختلف برای وقوع خطا و عیب را در یک دستگاه نشان میدهد.</a:t>
            </a:r>
          </a:p>
          <a:p>
            <a:pPr marL="342900" indent="-342900" algn="r" rtl="1">
              <a:buAutoNum type="arabicPeriod"/>
            </a:pPr>
            <a:r>
              <a:rPr lang="fa-IR" sz="2000" dirty="0" smtClean="0">
                <a:cs typeface="B Zar" panose="00000400000000000000" pitchFamily="2" charset="-78"/>
              </a:rPr>
              <a:t>راه حل های مبتنی بر </a:t>
            </a:r>
            <a:r>
              <a:rPr lang="en-US" sz="2000" dirty="0" smtClean="0">
                <a:cs typeface="B Zar" panose="00000400000000000000" pitchFamily="2" charset="-78"/>
              </a:rPr>
              <a:t>FTA </a:t>
            </a:r>
            <a:r>
              <a:rPr lang="fa-IR" sz="2000" dirty="0" smtClean="0">
                <a:cs typeface="B Zar" panose="00000400000000000000" pitchFamily="2" charset="-78"/>
              </a:rPr>
              <a:t> منتج به یک فهرست کامل از خطاهای ماشینی و انسانی است که منجر به توقف عملکرد دستگاه میگردد.</a:t>
            </a:r>
          </a:p>
          <a:p>
            <a:pPr marL="342900" indent="-342900" algn="r" rtl="1">
              <a:buAutoNum type="arabicPeriod"/>
            </a:pPr>
            <a:r>
              <a:rPr lang="fa-IR" sz="2000" dirty="0" smtClean="0">
                <a:cs typeface="B Zar" panose="00000400000000000000" pitchFamily="2" charset="-78"/>
              </a:rPr>
              <a:t>نقطه قوت </a:t>
            </a:r>
            <a:r>
              <a:rPr lang="en-US" sz="2000" dirty="0" smtClean="0">
                <a:cs typeface="B Zar" panose="00000400000000000000" pitchFamily="2" charset="-78"/>
              </a:rPr>
              <a:t>FTA</a:t>
            </a:r>
            <a:r>
              <a:rPr lang="fa-IR" sz="2000" dirty="0" smtClean="0">
                <a:cs typeface="B Zar" panose="00000400000000000000" pitchFamily="2" charset="-78"/>
              </a:rPr>
              <a:t> شکستن عیوب کلی یک دستگاه به عیوب و خطاهای کوچکتر و ریشه ای در دستگاه است.</a:t>
            </a:r>
          </a:p>
          <a:p>
            <a:pPr marL="342900" indent="-342900" algn="r" rtl="1">
              <a:buAutoNum type="arabicPeriod"/>
            </a:pPr>
            <a:r>
              <a:rPr lang="fa-IR" sz="2000" dirty="0" smtClean="0">
                <a:cs typeface="B Zar" panose="00000400000000000000" pitchFamily="2" charset="-78"/>
              </a:rPr>
              <a:t>با توجه به ارائه اعداد و ارقام مهم مثل </a:t>
            </a:r>
            <a:r>
              <a:rPr lang="en-US" sz="2000" dirty="0" smtClean="0">
                <a:cs typeface="B Zar" panose="00000400000000000000" pitchFamily="2" charset="-78"/>
              </a:rPr>
              <a:t>MTBF</a:t>
            </a:r>
            <a:r>
              <a:rPr lang="fa-IR" sz="2000" dirty="0" smtClean="0">
                <a:cs typeface="B Zar" panose="00000400000000000000" pitchFamily="2" charset="-78"/>
              </a:rPr>
              <a:t> و احتمال خرابی در این نمودار، امکان انجام عملیات پیشگیرانه بسیار راحت تر و با هزینه کمتر میباشد.</a:t>
            </a:r>
            <a:endParaRPr lang="en-US" sz="2000" dirty="0">
              <a:cs typeface="B Zar" panose="00000400000000000000" pitchFamily="2" charset="-78"/>
            </a:endParaRPr>
          </a:p>
        </p:txBody>
      </p:sp>
    </p:spTree>
    <p:extLst>
      <p:ext uri="{BB962C8B-B14F-4D97-AF65-F5344CB8AC3E}">
        <p14:creationId xmlns:p14="http://schemas.microsoft.com/office/powerpoint/2010/main" val="1330168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ault tree analysi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442" y="1882818"/>
            <a:ext cx="4314558" cy="4305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4561" y="1025495"/>
            <a:ext cx="7191475" cy="4431983"/>
          </a:xfrm>
          <a:prstGeom prst="rect">
            <a:avLst/>
          </a:prstGeom>
          <a:noFill/>
        </p:spPr>
        <p:txBody>
          <a:bodyPr wrap="square" rtlCol="0">
            <a:spAutoFit/>
          </a:bodyPr>
          <a:lstStyle/>
          <a:p>
            <a:pPr algn="r" rtl="1"/>
            <a:r>
              <a:rPr lang="fa-IR" sz="2400" dirty="0" smtClean="0">
                <a:cs typeface="B Zar" panose="00000400000000000000" pitchFamily="2" charset="-78"/>
              </a:rPr>
              <a:t>چه موقع از </a:t>
            </a:r>
            <a:r>
              <a:rPr lang="en-US" sz="2400" dirty="0" smtClean="0">
                <a:cs typeface="B Zar" panose="00000400000000000000" pitchFamily="2" charset="-78"/>
              </a:rPr>
              <a:t>FTA</a:t>
            </a:r>
            <a:r>
              <a:rPr lang="fa-IR" sz="2400" dirty="0" smtClean="0">
                <a:cs typeface="B Zar" panose="00000400000000000000" pitchFamily="2" charset="-78"/>
              </a:rPr>
              <a:t> استفاده میشود:</a:t>
            </a:r>
          </a:p>
          <a:p>
            <a:pPr marL="342900" indent="-342900" algn="r" rtl="1">
              <a:buAutoNum type="arabicPeriod"/>
            </a:pPr>
            <a:r>
              <a:rPr lang="fa-IR" sz="2400" dirty="0" smtClean="0">
                <a:cs typeface="B Zar" panose="00000400000000000000" pitchFamily="2" charset="-78"/>
              </a:rPr>
              <a:t>مرحله طراحی: جهت طراحی یک سیستم پیچیده (این سیستم میتواند یک وسیله با اهمیت پزشکی و یا یک سیستم اقتصادی یا اجتماعی باشد) لازم است عیوب پنهان سیستم آشکار گردیده و برطرف گردد. این نمودار میتواند در آشکار سازی این عیوب به طراح کمک نماید.</a:t>
            </a:r>
          </a:p>
          <a:p>
            <a:pPr marL="342900" indent="-342900" algn="r" rtl="1">
              <a:buAutoNum type="arabicPeriod"/>
            </a:pPr>
            <a:r>
              <a:rPr lang="fa-IR" sz="2400" dirty="0" smtClean="0">
                <a:cs typeface="B Zar" panose="00000400000000000000" pitchFamily="2" charset="-78"/>
              </a:rPr>
              <a:t>مرحله عملیاتی: جهت آنالیز رفتار یک سیستم پیچیده و برای شناسایی نقاط کلیدی و همینطور شناسایی عیوب احتمالی در عملکرد دستگاه بکار میرود.</a:t>
            </a:r>
          </a:p>
          <a:p>
            <a:pPr algn="r" rtl="1"/>
            <a:endParaRPr lang="fa-IR" sz="2400" dirty="0">
              <a:cs typeface="B Zar" panose="00000400000000000000" pitchFamily="2" charset="-78"/>
            </a:endParaRPr>
          </a:p>
          <a:p>
            <a:pPr algn="r" rtl="1"/>
            <a:r>
              <a:rPr lang="fa-IR" sz="2400" dirty="0" smtClean="0">
                <a:cs typeface="B Zar" panose="00000400000000000000" pitchFamily="2" charset="-78"/>
              </a:rPr>
              <a:t>نتایج ارائه شده از این نمودار:</a:t>
            </a:r>
          </a:p>
          <a:p>
            <a:pPr algn="r" rtl="1"/>
            <a:r>
              <a:rPr lang="fa-IR" sz="2400" dirty="0" smtClean="0">
                <a:cs typeface="B Zar" panose="00000400000000000000" pitchFamily="2" charset="-78"/>
              </a:rPr>
              <a:t>فهرستی از تجهیزات داخلی به همراه احتمال وقوع خرابی آنها که براساس اهمیت آنها لیست شده باشد ارائه میدهد.</a:t>
            </a:r>
          </a:p>
          <a:p>
            <a:pPr algn="r" rtl="1"/>
            <a:endParaRPr lang="en-US" dirty="0">
              <a:cs typeface="B Zar" panose="00000400000000000000" pitchFamily="2" charset="-78"/>
            </a:endParaRPr>
          </a:p>
        </p:txBody>
      </p:sp>
    </p:spTree>
    <p:extLst>
      <p:ext uri="{BB962C8B-B14F-4D97-AF65-F5344CB8AC3E}">
        <p14:creationId xmlns:p14="http://schemas.microsoft.com/office/powerpoint/2010/main" val="2920391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3747" y="294491"/>
            <a:ext cx="5314801" cy="3062267"/>
          </a:xfrm>
          <a:prstGeom prst="rect">
            <a:avLst/>
          </a:prstGeom>
        </p:spPr>
      </p:pic>
      <p:pic>
        <p:nvPicPr>
          <p:cNvPr id="5" name="Picture 4"/>
          <p:cNvPicPr>
            <a:picLocks noChangeAspect="1"/>
          </p:cNvPicPr>
          <p:nvPr/>
        </p:nvPicPr>
        <p:blipFill>
          <a:blip r:embed="rId3"/>
          <a:stretch>
            <a:fillRect/>
          </a:stretch>
        </p:blipFill>
        <p:spPr>
          <a:xfrm>
            <a:off x="5836673" y="288058"/>
            <a:ext cx="5289001" cy="3068700"/>
          </a:xfrm>
          <a:prstGeom prst="rect">
            <a:avLst/>
          </a:prstGeom>
        </p:spPr>
      </p:pic>
      <p:pic>
        <p:nvPicPr>
          <p:cNvPr id="6" name="Picture 5"/>
          <p:cNvPicPr>
            <a:picLocks noChangeAspect="1"/>
          </p:cNvPicPr>
          <p:nvPr/>
        </p:nvPicPr>
        <p:blipFill>
          <a:blip r:embed="rId4"/>
          <a:stretch>
            <a:fillRect/>
          </a:stretch>
        </p:blipFill>
        <p:spPr>
          <a:xfrm>
            <a:off x="293776" y="3491695"/>
            <a:ext cx="5340601" cy="3062267"/>
          </a:xfrm>
          <a:prstGeom prst="rect">
            <a:avLst/>
          </a:prstGeom>
        </p:spPr>
      </p:pic>
      <p:pic>
        <p:nvPicPr>
          <p:cNvPr id="7" name="Picture 6"/>
          <p:cNvPicPr>
            <a:picLocks noChangeAspect="1"/>
          </p:cNvPicPr>
          <p:nvPr/>
        </p:nvPicPr>
        <p:blipFill>
          <a:blip r:embed="rId5"/>
          <a:stretch>
            <a:fillRect/>
          </a:stretch>
        </p:blipFill>
        <p:spPr>
          <a:xfrm>
            <a:off x="5823788" y="3433825"/>
            <a:ext cx="5340601" cy="3075134"/>
          </a:xfrm>
          <a:prstGeom prst="rect">
            <a:avLst/>
          </a:prstGeom>
        </p:spPr>
      </p:pic>
    </p:spTree>
    <p:extLst>
      <p:ext uri="{BB962C8B-B14F-4D97-AF65-F5344CB8AC3E}">
        <p14:creationId xmlns:p14="http://schemas.microsoft.com/office/powerpoint/2010/main" val="1562627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61" y="256374"/>
            <a:ext cx="6580261" cy="584775"/>
          </a:xfrm>
          <a:prstGeom prst="rect">
            <a:avLst/>
          </a:prstGeom>
          <a:noFill/>
        </p:spPr>
        <p:txBody>
          <a:bodyPr wrap="square" rtlCol="0">
            <a:spAutoFit/>
          </a:bodyPr>
          <a:lstStyle/>
          <a:p>
            <a:r>
              <a:rPr lang="en-US" sz="1600" dirty="0" smtClean="0"/>
              <a:t>Online FAT at: </a:t>
            </a:r>
          </a:p>
          <a:p>
            <a:r>
              <a:rPr lang="en-US" sz="1600" dirty="0" smtClean="0">
                <a:hlinkClick r:id="rId2"/>
              </a:rPr>
              <a:t>http</a:t>
            </a:r>
            <a:r>
              <a:rPr lang="en-US" sz="1600" dirty="0">
                <a:hlinkClick r:id="rId2"/>
              </a:rPr>
              <a:t>://www.fault-tree-analysis-software.com/fault-tree-analysis</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53270"/>
            <a:ext cx="6324600" cy="6219825"/>
          </a:xfrm>
          <a:prstGeom prst="rect">
            <a:avLst/>
          </a:prstGeom>
        </p:spPr>
      </p:pic>
    </p:spTree>
    <p:extLst>
      <p:ext uri="{BB962C8B-B14F-4D97-AF65-F5344CB8AC3E}">
        <p14:creationId xmlns:p14="http://schemas.microsoft.com/office/powerpoint/2010/main" val="299006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نتیجه گیری </a:t>
            </a:r>
            <a:endParaRPr lang="en-US" dirty="0"/>
          </a:p>
        </p:txBody>
      </p:sp>
      <p:sp>
        <p:nvSpPr>
          <p:cNvPr id="3" name="Content Placeholder 2"/>
          <p:cNvSpPr>
            <a:spLocks noGrp="1"/>
          </p:cNvSpPr>
          <p:nvPr>
            <p:ph idx="1"/>
          </p:nvPr>
        </p:nvSpPr>
        <p:spPr/>
        <p:txBody>
          <a:bodyPr/>
          <a:lstStyle/>
          <a:p>
            <a:pPr marL="0" indent="0" algn="r" rtl="1">
              <a:buNone/>
            </a:pPr>
            <a:r>
              <a:rPr lang="fa-IR" dirty="0" smtClean="0">
                <a:cs typeface="B Zar" panose="00000400000000000000" pitchFamily="2" charset="-78"/>
              </a:rPr>
              <a:t>نتیجه گیری (کاملا نظری است و در حال حاضر هیچ گونه پشتوانه آماری ندارم)</a:t>
            </a:r>
          </a:p>
          <a:p>
            <a:pPr marL="514350" indent="-514350" algn="r" rtl="1">
              <a:buAutoNum type="arabicPeriod"/>
            </a:pPr>
            <a:r>
              <a:rPr lang="fa-IR" dirty="0" smtClean="0">
                <a:cs typeface="B Zar" panose="00000400000000000000" pitchFamily="2" charset="-78"/>
              </a:rPr>
              <a:t>در حال حاضر که مراکز درمانی عمدتا زیر فشار هزینه های جاری در حال خمیده شدن هستند، استفاده از روشهای سعی و خطا برای کاهش هزینه ها مخصوصا در بیمارستانهای بزرگ، بدون اتکا به استفاده از روشهای آماری و تحلیلی کاملا نادرست هستند.</a:t>
            </a:r>
          </a:p>
          <a:p>
            <a:pPr marL="514350" indent="-514350" algn="r" rtl="1">
              <a:buAutoNum type="arabicPeriod"/>
            </a:pPr>
            <a:r>
              <a:rPr lang="fa-IR" dirty="0" smtClean="0">
                <a:cs typeface="B Zar" panose="00000400000000000000" pitchFamily="2" charset="-78"/>
              </a:rPr>
              <a:t>چنانچه فارغ از مسائل درمانی، به بیمارستانها به عنوان یک صنعت خدماتی وحتی توریستی نگاه گردد، وجود یک واحد مهندسی (نه لزوما تجهیزات پزشکی) جهت بهینه سازی مکانیزمهای نگهداری برای کلیه تاسیسات بیمارستانی لازم است.</a:t>
            </a:r>
          </a:p>
        </p:txBody>
      </p:sp>
    </p:spTree>
    <p:extLst>
      <p:ext uri="{BB962C8B-B14F-4D97-AF65-F5344CB8AC3E}">
        <p14:creationId xmlns:p14="http://schemas.microsoft.com/office/powerpoint/2010/main" val="79142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فهرست مطالب </a:t>
            </a:r>
            <a:endParaRPr lang="en-US" dirty="0"/>
          </a:p>
        </p:txBody>
      </p:sp>
      <p:sp>
        <p:nvSpPr>
          <p:cNvPr id="3" name="Content Placeholder 2"/>
          <p:cNvSpPr>
            <a:spLocks noGrp="1"/>
          </p:cNvSpPr>
          <p:nvPr>
            <p:ph idx="1"/>
          </p:nvPr>
        </p:nvSpPr>
        <p:spPr>
          <a:xfrm>
            <a:off x="838200" y="1825625"/>
            <a:ext cx="10515600" cy="3985515"/>
          </a:xfrm>
        </p:spPr>
        <p:txBody>
          <a:bodyPr/>
          <a:lstStyle/>
          <a:p>
            <a:pPr algn="r" rtl="1"/>
            <a:r>
              <a:rPr lang="fa-IR" dirty="0" smtClean="0">
                <a:cs typeface="B Zar" panose="00000400000000000000" pitchFamily="2" charset="-78"/>
              </a:rPr>
              <a:t>توضیحات بسیار کلی راجع به سیستمهای نگهداری</a:t>
            </a:r>
          </a:p>
          <a:p>
            <a:pPr algn="r" rtl="1"/>
            <a:r>
              <a:rPr lang="fa-IR" dirty="0" smtClean="0">
                <a:cs typeface="B Zar" panose="00000400000000000000" pitchFamily="2" charset="-78"/>
              </a:rPr>
              <a:t>شرح مختصری بر روشهای مبتنی بر </a:t>
            </a:r>
            <a:r>
              <a:rPr lang="en-US" dirty="0" smtClean="0">
                <a:cs typeface="B Zar" panose="00000400000000000000" pitchFamily="2" charset="-78"/>
              </a:rPr>
              <a:t>PMO</a:t>
            </a:r>
            <a:endParaRPr lang="fa-IR" dirty="0" smtClean="0">
              <a:cs typeface="B Zar" panose="00000400000000000000" pitchFamily="2" charset="-78"/>
            </a:endParaRPr>
          </a:p>
          <a:p>
            <a:pPr algn="r" rtl="1"/>
            <a:r>
              <a:rPr lang="fa-IR" dirty="0" smtClean="0">
                <a:cs typeface="B Zar" panose="00000400000000000000" pitchFamily="2" charset="-78"/>
              </a:rPr>
              <a:t>آنالیز </a:t>
            </a:r>
            <a:r>
              <a:rPr lang="fa-IR" dirty="0">
                <a:cs typeface="B Zar" panose="00000400000000000000" pitchFamily="2" charset="-78"/>
              </a:rPr>
              <a:t>زمانی</a:t>
            </a:r>
            <a:r>
              <a:rPr lang="fa-IR" dirty="0" smtClean="0">
                <a:cs typeface="B Zar" panose="00000400000000000000" pitchFamily="2" charset="-78"/>
              </a:rPr>
              <a:t> برای نگهداری تجهیزات</a:t>
            </a:r>
          </a:p>
          <a:p>
            <a:pPr algn="r" rtl="1"/>
            <a:r>
              <a:rPr lang="en-US" dirty="0" smtClean="0">
                <a:cs typeface="B Zar" panose="00000400000000000000" pitchFamily="2" charset="-78"/>
              </a:rPr>
              <a:t>MTBF </a:t>
            </a:r>
            <a:r>
              <a:rPr lang="fa-IR" dirty="0">
                <a:cs typeface="B Zar" panose="00000400000000000000" pitchFamily="2" charset="-78"/>
              </a:rPr>
              <a:t> </a:t>
            </a:r>
            <a:r>
              <a:rPr lang="fa-IR" dirty="0" smtClean="0">
                <a:cs typeface="B Zar" panose="00000400000000000000" pitchFamily="2" charset="-78"/>
              </a:rPr>
              <a:t> و </a:t>
            </a:r>
            <a:r>
              <a:rPr lang="en-US" dirty="0" smtClean="0">
                <a:cs typeface="B Zar" panose="00000400000000000000" pitchFamily="2" charset="-78"/>
              </a:rPr>
              <a:t>MDT</a:t>
            </a:r>
          </a:p>
          <a:p>
            <a:pPr algn="r" rtl="1"/>
            <a:r>
              <a:rPr lang="fa-IR" dirty="0" smtClean="0">
                <a:cs typeface="B Zar" panose="00000400000000000000" pitchFamily="2" charset="-78"/>
              </a:rPr>
              <a:t>اقدام های عملیاتی برای بررسی و آنالیز سیستمهای </a:t>
            </a:r>
            <a:r>
              <a:rPr lang="en-US" dirty="0" smtClean="0">
                <a:cs typeface="B Zar" panose="00000400000000000000" pitchFamily="2" charset="-78"/>
              </a:rPr>
              <a:t>PMO</a:t>
            </a:r>
            <a:r>
              <a:rPr lang="fa-IR" dirty="0" smtClean="0">
                <a:cs typeface="B Zar" panose="00000400000000000000" pitchFamily="2" charset="-78"/>
              </a:rPr>
              <a:t> در چند بیمارستان</a:t>
            </a:r>
          </a:p>
          <a:p>
            <a:pPr algn="r" rtl="1"/>
            <a:r>
              <a:rPr lang="fa-IR" dirty="0" smtClean="0">
                <a:cs typeface="B Zar" panose="00000400000000000000" pitchFamily="2" charset="-78"/>
              </a:rPr>
              <a:t>آنالیز</a:t>
            </a:r>
            <a:r>
              <a:rPr lang="en-US" dirty="0" smtClean="0">
                <a:cs typeface="B Zar" panose="00000400000000000000" pitchFamily="2" charset="-78"/>
              </a:rPr>
              <a:t>FTA</a:t>
            </a:r>
          </a:p>
          <a:p>
            <a:pPr algn="r" rtl="1"/>
            <a:r>
              <a:rPr lang="fa-IR" dirty="0" smtClean="0">
                <a:cs typeface="B Zar" panose="00000400000000000000" pitchFamily="2" charset="-78"/>
              </a:rPr>
              <a:t>پیشنهادات کلی</a:t>
            </a:r>
          </a:p>
          <a:p>
            <a:pPr algn="r" rtl="1"/>
            <a:endParaRPr lang="en-US" dirty="0">
              <a:cs typeface="B Zar" panose="00000400000000000000" pitchFamily="2" charset="-78"/>
            </a:endParaRPr>
          </a:p>
        </p:txBody>
      </p:sp>
    </p:spTree>
    <p:extLst>
      <p:ext uri="{BB962C8B-B14F-4D97-AF65-F5344CB8AC3E}">
        <p14:creationId xmlns:p14="http://schemas.microsoft.com/office/powerpoint/2010/main" val="1655351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rtl="1"/>
            <a:r>
              <a:rPr lang="fa-IR" sz="4400" dirty="0" smtClean="0"/>
              <a:t>با تشکر از توجه دوستان و همکاران گرامی</a:t>
            </a:r>
          </a:p>
          <a:p>
            <a:pPr algn="ctr" rtl="1"/>
            <a:endParaRPr lang="fa-IR" sz="4400" dirty="0" smtClean="0"/>
          </a:p>
          <a:p>
            <a:pPr algn="ctr" rtl="1"/>
            <a:r>
              <a:rPr lang="fa-IR" sz="4800" dirty="0" smtClean="0"/>
              <a:t>با تشکر از مدیران و متخصصین نمونه واحد تجهیزات پزشکی معاونت درمان استان اصفهان</a:t>
            </a:r>
            <a:endParaRPr lang="en-US" sz="4800" dirty="0"/>
          </a:p>
        </p:txBody>
      </p:sp>
    </p:spTree>
    <p:extLst>
      <p:ext uri="{BB962C8B-B14F-4D97-AF65-F5344CB8AC3E}">
        <p14:creationId xmlns:p14="http://schemas.microsoft.com/office/powerpoint/2010/main" val="2204746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35267" y="3589233"/>
            <a:ext cx="7229742" cy="2452644"/>
          </a:xfrm>
        </p:spPr>
        <p:txBody>
          <a:bodyPr>
            <a:normAutofit/>
          </a:bodyPr>
          <a:lstStyle/>
          <a:p>
            <a:pPr algn="just" rtl="1"/>
            <a:r>
              <a:rPr lang="fa-IR" dirty="0" smtClean="0">
                <a:cs typeface="B Zar" panose="00000400000000000000" pitchFamily="2" charset="-78"/>
              </a:rPr>
              <a:t>در حال حاضرو در بیمارستان های ایران، در زمان </a:t>
            </a:r>
            <a:r>
              <a:rPr lang="en-US" dirty="0" smtClean="0">
                <a:cs typeface="B Zar" panose="00000400000000000000" pitchFamily="2" charset="-78"/>
              </a:rPr>
              <a:t>wear- out failure</a:t>
            </a:r>
            <a:r>
              <a:rPr lang="fa-IR" dirty="0" smtClean="0">
                <a:cs typeface="B Zar" panose="00000400000000000000" pitchFamily="2" charset="-78"/>
              </a:rPr>
              <a:t> و در روش های نگهداری تجهیزات، چقدر تعویض فیلترها، سنسورها، کابل ها و ... انجام میشود؟</a:t>
            </a:r>
          </a:p>
          <a:p>
            <a:pPr algn="just" rtl="1"/>
            <a:r>
              <a:rPr lang="fa-IR" dirty="0" smtClean="0">
                <a:cs typeface="B Zar" panose="00000400000000000000" pitchFamily="2" charset="-78"/>
              </a:rPr>
              <a:t>جواب سوال فوق یکی از مهمترین چالشهای سیستم های نگهداری در ایران است که روند نگهداری پیشگیرانه را در بیمارستان های ما متمایز از روش های استاندارد میکند</a:t>
            </a:r>
          </a:p>
          <a:p>
            <a:pPr algn="r" rtl="1"/>
            <a:endParaRPr lang="en-US" dirty="0"/>
          </a:p>
        </p:txBody>
      </p:sp>
      <p:pic>
        <p:nvPicPr>
          <p:cNvPr id="4" name="Picture 3"/>
          <p:cNvPicPr>
            <a:picLocks noChangeAspect="1"/>
          </p:cNvPicPr>
          <p:nvPr/>
        </p:nvPicPr>
        <p:blipFill>
          <a:blip r:embed="rId2"/>
          <a:stretch>
            <a:fillRect/>
          </a:stretch>
        </p:blipFill>
        <p:spPr>
          <a:xfrm>
            <a:off x="1077175" y="1287544"/>
            <a:ext cx="3073264" cy="3614871"/>
          </a:xfrm>
          <a:prstGeom prst="rect">
            <a:avLst/>
          </a:prstGeom>
        </p:spPr>
      </p:pic>
      <p:pic>
        <p:nvPicPr>
          <p:cNvPr id="5" name="Picture 4"/>
          <p:cNvPicPr>
            <a:picLocks noChangeAspect="1"/>
          </p:cNvPicPr>
          <p:nvPr/>
        </p:nvPicPr>
        <p:blipFill>
          <a:blip r:embed="rId3"/>
          <a:stretch>
            <a:fillRect/>
          </a:stretch>
        </p:blipFill>
        <p:spPr>
          <a:xfrm>
            <a:off x="5081525" y="241278"/>
            <a:ext cx="5341189" cy="3033758"/>
          </a:xfrm>
          <a:prstGeom prst="rect">
            <a:avLst/>
          </a:prstGeom>
        </p:spPr>
      </p:pic>
      <p:cxnSp>
        <p:nvCxnSpPr>
          <p:cNvPr id="7" name="Straight Arrow Connector 6"/>
          <p:cNvCxnSpPr/>
          <p:nvPr/>
        </p:nvCxnSpPr>
        <p:spPr>
          <a:xfrm flipV="1">
            <a:off x="5742774" y="1478423"/>
            <a:ext cx="3033757" cy="21962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8999" y="5076009"/>
            <a:ext cx="3783520" cy="1200329"/>
          </a:xfrm>
          <a:prstGeom prst="rect">
            <a:avLst/>
          </a:prstGeom>
          <a:noFill/>
        </p:spPr>
        <p:txBody>
          <a:bodyPr wrap="square" rtlCol="0">
            <a:spAutoFit/>
          </a:bodyPr>
          <a:lstStyle/>
          <a:p>
            <a:pPr algn="r" rtl="1"/>
            <a:r>
              <a:rPr lang="fa-IR" dirty="0" smtClean="0"/>
              <a:t>بیش از 80 درصد خرابی های تجهیزات قابل جلوگیری هستند.</a:t>
            </a:r>
          </a:p>
          <a:p>
            <a:pPr algn="r" rtl="1"/>
            <a:r>
              <a:rPr lang="fa-IR" dirty="0" smtClean="0"/>
              <a:t>بیش از 60 درصد به واسطه استهلاک قطعات مصرفی و دردسترس دستگاه هستند.</a:t>
            </a:r>
            <a:endParaRPr lang="en-US" dirty="0"/>
          </a:p>
        </p:txBody>
      </p:sp>
    </p:spTree>
    <p:extLst>
      <p:ext uri="{BB962C8B-B14F-4D97-AF65-F5344CB8AC3E}">
        <p14:creationId xmlns:p14="http://schemas.microsoft.com/office/powerpoint/2010/main" val="1265385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563" y="1851264"/>
            <a:ext cx="9801314" cy="3472768"/>
          </a:xfrm>
        </p:spPr>
        <p:txBody>
          <a:bodyPr>
            <a:normAutofit/>
          </a:bodyPr>
          <a:lstStyle/>
          <a:p>
            <a:pPr marL="0" indent="0" algn="r" rtl="1">
              <a:buNone/>
            </a:pPr>
            <a:r>
              <a:rPr lang="fa-IR" dirty="0" smtClean="0">
                <a:cs typeface="B Zar" panose="00000400000000000000" pitchFamily="2" charset="-78"/>
              </a:rPr>
              <a:t>روشهای نگهداری تجهیزات بطور کلی</a:t>
            </a:r>
            <a:r>
              <a:rPr lang="en-US" dirty="0" smtClean="0">
                <a:cs typeface="B Zar" panose="00000400000000000000" pitchFamily="2" charset="-78"/>
              </a:rPr>
              <a:t> </a:t>
            </a:r>
            <a:r>
              <a:rPr lang="fa-IR" dirty="0" smtClean="0">
                <a:cs typeface="B Zar" panose="00000400000000000000" pitchFamily="2" charset="-78"/>
              </a:rPr>
              <a:t> براساس متد های زیر تعریف شده اند:</a:t>
            </a:r>
          </a:p>
          <a:p>
            <a:pPr marL="514350" indent="-514350" algn="l">
              <a:buAutoNum type="arabicPeriod"/>
            </a:pPr>
            <a:r>
              <a:rPr lang="en-US" dirty="0" smtClean="0">
                <a:solidFill>
                  <a:srgbClr val="FF0000"/>
                </a:solidFill>
              </a:rPr>
              <a:t>PMO (Preventive Maintenance Optimization)</a:t>
            </a:r>
          </a:p>
          <a:p>
            <a:pPr marL="514350" indent="-514350" algn="l">
              <a:buAutoNum type="arabicPeriod"/>
            </a:pPr>
            <a:r>
              <a:rPr lang="en-US" dirty="0" smtClean="0"/>
              <a:t>RCM (Reliability- Centered Maintenance)</a:t>
            </a:r>
          </a:p>
          <a:p>
            <a:pPr marL="514350" indent="-514350" algn="l">
              <a:buAutoNum type="arabicPeriod"/>
            </a:pPr>
            <a:r>
              <a:rPr lang="en-US" dirty="0" smtClean="0"/>
              <a:t>Streamline RCM</a:t>
            </a:r>
          </a:p>
          <a:p>
            <a:pPr marL="514350" indent="-514350" algn="l">
              <a:buAutoNum type="arabicPeriod"/>
            </a:pPr>
            <a:r>
              <a:rPr lang="en-US" dirty="0" smtClean="0"/>
              <a:t>Statistical Methods (Based on Trial and Error)</a:t>
            </a:r>
            <a:endParaRPr lang="fa-IR" dirty="0" smtClean="0"/>
          </a:p>
          <a:p>
            <a:pPr marL="514350" indent="-514350" algn="r" rtl="1">
              <a:buAutoNum type="arabicPeriod"/>
            </a:pPr>
            <a:endParaRPr lang="en-US" dirty="0"/>
          </a:p>
        </p:txBody>
      </p:sp>
    </p:spTree>
    <p:extLst>
      <p:ext uri="{BB962C8B-B14F-4D97-AF65-F5344CB8AC3E}">
        <p14:creationId xmlns:p14="http://schemas.microsoft.com/office/powerpoint/2010/main" val="406191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099"/>
          </a:xfrm>
        </p:spPr>
        <p:txBody>
          <a:bodyPr/>
          <a:lstStyle/>
          <a:p>
            <a:r>
              <a:rPr lang="en-US" dirty="0" smtClean="0"/>
              <a:t>PMO</a:t>
            </a:r>
            <a:endParaRPr lang="en-US" dirty="0"/>
          </a:p>
        </p:txBody>
      </p:sp>
      <p:sp>
        <p:nvSpPr>
          <p:cNvPr id="3" name="Content Placeholder 2"/>
          <p:cNvSpPr>
            <a:spLocks noGrp="1"/>
          </p:cNvSpPr>
          <p:nvPr>
            <p:ph idx="1"/>
          </p:nvPr>
        </p:nvSpPr>
        <p:spPr>
          <a:xfrm>
            <a:off x="778379" y="1123759"/>
            <a:ext cx="10515600" cy="4351338"/>
          </a:xfrm>
        </p:spPr>
        <p:txBody>
          <a:bodyPr/>
          <a:lstStyle/>
          <a:p>
            <a:pPr marL="0" indent="0" algn="l">
              <a:buNone/>
            </a:pPr>
            <a:r>
              <a:rPr lang="en-US" dirty="0" smtClean="0"/>
              <a:t>PMO is based on 9 steps:</a:t>
            </a:r>
          </a:p>
          <a:p>
            <a:pPr marL="0" indent="0" algn="l">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17959692"/>
              </p:ext>
            </p:extLst>
          </p:nvPr>
        </p:nvGraphicFramePr>
        <p:xfrm>
          <a:off x="410910" y="1647960"/>
          <a:ext cx="10502069" cy="4216400"/>
        </p:xfrm>
        <a:graphic>
          <a:graphicData uri="http://schemas.openxmlformats.org/drawingml/2006/table">
            <a:tbl>
              <a:tblPr firstRow="1" bandRow="1">
                <a:tableStyleId>{5C22544A-7EE6-4342-B048-85BDC9FD1C3A}</a:tableStyleId>
              </a:tblPr>
              <a:tblGrid>
                <a:gridCol w="420643"/>
                <a:gridCol w="3643357"/>
                <a:gridCol w="2032000"/>
                <a:gridCol w="4406069"/>
              </a:tblGrid>
              <a:tr h="370840">
                <a:tc>
                  <a:txBody>
                    <a:bodyPr/>
                    <a:lstStyle/>
                    <a:p>
                      <a:endParaRPr lang="en-US" dirty="0"/>
                    </a:p>
                  </a:txBody>
                  <a:tcPr/>
                </a:tc>
                <a:tc>
                  <a:txBody>
                    <a:bodyPr/>
                    <a:lstStyle/>
                    <a:p>
                      <a:endParaRPr lang="en-US" dirty="0"/>
                    </a:p>
                  </a:txBody>
                  <a:tcPr/>
                </a:tc>
                <a:tc>
                  <a:txBody>
                    <a:bodyPr/>
                    <a:lstStyle/>
                    <a:p>
                      <a:pPr algn="r" rtl="1"/>
                      <a:endParaRPr lang="en-US"/>
                    </a:p>
                  </a:txBody>
                  <a:tcPr/>
                </a:tc>
                <a:tc>
                  <a:txBody>
                    <a:bodyPr/>
                    <a:lstStyle/>
                    <a:p>
                      <a:endParaRPr lang="en-US" dirty="0"/>
                    </a:p>
                  </a:txBody>
                  <a:tcPr/>
                </a:tc>
              </a:tr>
              <a:tr h="370840">
                <a:tc>
                  <a:txBody>
                    <a:bodyPr/>
                    <a:lstStyle/>
                    <a:p>
                      <a:r>
                        <a:rPr lang="en-US" dirty="0" smtClean="0"/>
                        <a:t>1</a:t>
                      </a:r>
                      <a:endParaRPr lang="en-US" dirty="0"/>
                    </a:p>
                  </a:txBody>
                  <a:tcPr/>
                </a:tc>
                <a:tc>
                  <a:txBody>
                    <a:bodyPr/>
                    <a:lstStyle/>
                    <a:p>
                      <a:r>
                        <a:rPr lang="en-US" sz="1400" b="1" i="0" u="none" strike="noStrike" kern="1200" baseline="0" dirty="0" smtClean="0">
                          <a:solidFill>
                            <a:schemeClr val="dk1"/>
                          </a:solidFill>
                          <a:latin typeface="+mn-lt"/>
                          <a:ea typeface="+mn-ea"/>
                          <a:cs typeface="+mn-cs"/>
                        </a:rPr>
                        <a:t>Task Compilation</a:t>
                      </a:r>
                      <a:endParaRPr lang="en-US" sz="1400" dirty="0"/>
                    </a:p>
                  </a:txBody>
                  <a:tcPr/>
                </a:tc>
                <a:tc>
                  <a:txBody>
                    <a:bodyPr/>
                    <a:lstStyle/>
                    <a:p>
                      <a:pPr algn="r" rtl="1"/>
                      <a:r>
                        <a:rPr lang="fa-IR" sz="1400" dirty="0" smtClean="0">
                          <a:cs typeface="B Zar" panose="00000400000000000000" pitchFamily="2" charset="-78"/>
                        </a:rPr>
                        <a:t>تدوین</a:t>
                      </a:r>
                      <a:r>
                        <a:rPr lang="fa-IR" sz="1400" baseline="0" dirty="0" smtClean="0">
                          <a:cs typeface="B Zar" panose="00000400000000000000" pitchFamily="2" charset="-78"/>
                        </a:rPr>
                        <a:t> وظیفه</a:t>
                      </a:r>
                      <a:endParaRPr lang="en-US" sz="1400" dirty="0">
                        <a:cs typeface="B Zar" panose="00000400000000000000" pitchFamily="2" charset="-78"/>
                      </a:endParaRPr>
                    </a:p>
                  </a:txBody>
                  <a:tcPr/>
                </a:tc>
                <a:tc>
                  <a:txBody>
                    <a:bodyPr/>
                    <a:lstStyle/>
                    <a:p>
                      <a:pPr algn="r"/>
                      <a:r>
                        <a:rPr lang="fa-IR" sz="1400" dirty="0" smtClean="0">
                          <a:cs typeface="B Zar" panose="00000400000000000000" pitchFamily="2" charset="-78"/>
                        </a:rPr>
                        <a:t>ایجاد</a:t>
                      </a:r>
                      <a:r>
                        <a:rPr lang="fa-IR" sz="1400" baseline="0" dirty="0" smtClean="0">
                          <a:cs typeface="B Zar" panose="00000400000000000000" pitchFamily="2" charset="-78"/>
                        </a:rPr>
                        <a:t> یک پایگاه داده از تمام اعضای مرتبط با بررسی و تعمیر دستگاه (حتی شامل افراد خدمه برای سرویس ظاهری و...) فرمهای رسمی و غیر رسمی مورد استفاده</a:t>
                      </a:r>
                      <a:endParaRPr lang="en-US" sz="1400" dirty="0">
                        <a:cs typeface="B Zar" panose="00000400000000000000" pitchFamily="2" charset="-78"/>
                      </a:endParaRPr>
                    </a:p>
                  </a:txBody>
                  <a:tcPr/>
                </a:tc>
              </a:tr>
              <a:tr h="370840">
                <a:tc>
                  <a:txBody>
                    <a:bodyPr/>
                    <a:lstStyle/>
                    <a:p>
                      <a:r>
                        <a:rPr lang="en-US" dirty="0" smtClean="0"/>
                        <a:t>2</a:t>
                      </a:r>
                      <a:endParaRPr lang="en-US" dirty="0"/>
                    </a:p>
                  </a:txBody>
                  <a:tcPr/>
                </a:tc>
                <a:tc>
                  <a:txBody>
                    <a:bodyPr/>
                    <a:lstStyle/>
                    <a:p>
                      <a:r>
                        <a:rPr lang="en-US" sz="1400" b="1" i="0" u="none" strike="noStrike" kern="1200" baseline="0" dirty="0" smtClean="0">
                          <a:solidFill>
                            <a:schemeClr val="dk1"/>
                          </a:solidFill>
                          <a:latin typeface="+mn-lt"/>
                          <a:ea typeface="+mn-ea"/>
                          <a:cs typeface="+mn-cs"/>
                        </a:rPr>
                        <a:t>Failure Mode Analysis</a:t>
                      </a:r>
                      <a:endParaRPr lang="en-US" sz="1400" dirty="0"/>
                    </a:p>
                  </a:txBody>
                  <a:tcPr/>
                </a:tc>
                <a:tc>
                  <a:txBody>
                    <a:bodyPr/>
                    <a:lstStyle/>
                    <a:p>
                      <a:pPr algn="r" rtl="1"/>
                      <a:r>
                        <a:rPr lang="fa-IR" sz="1400" dirty="0" smtClean="0">
                          <a:cs typeface="B Zar" panose="00000400000000000000" pitchFamily="2" charset="-78"/>
                        </a:rPr>
                        <a:t>آنالیز حالتهای خطا</a:t>
                      </a:r>
                      <a:endParaRPr lang="en-US" sz="1400" dirty="0">
                        <a:cs typeface="B Zar" panose="00000400000000000000" pitchFamily="2" charset="-78"/>
                      </a:endParaRPr>
                    </a:p>
                  </a:txBody>
                  <a:tcPr/>
                </a:tc>
                <a:tc>
                  <a:txBody>
                    <a:bodyPr/>
                    <a:lstStyle/>
                    <a:p>
                      <a:pPr algn="r" rtl="1"/>
                      <a:r>
                        <a:rPr lang="fa-IR" sz="1400" dirty="0" smtClean="0">
                          <a:cs typeface="B Zar" panose="00000400000000000000" pitchFamily="2" charset="-78"/>
                        </a:rPr>
                        <a:t>دسته</a:t>
                      </a:r>
                      <a:r>
                        <a:rPr lang="fa-IR" sz="1400" baseline="0" dirty="0" smtClean="0">
                          <a:cs typeface="B Zar" panose="00000400000000000000" pitchFamily="2" charset="-78"/>
                        </a:rPr>
                        <a:t> بندی خطاهای قابل گزارش براساس نوع خطا و افراد مرتبط. (مثال: خدمه عیوب پارگی یا شکستگی را گزارش میدهد و تکنسین مرتبط عیب افزایش نویز سیستم را)</a:t>
                      </a:r>
                      <a:endParaRPr lang="en-US" sz="1400" dirty="0">
                        <a:cs typeface="B Zar" panose="00000400000000000000" pitchFamily="2" charset="-78"/>
                      </a:endParaRPr>
                    </a:p>
                  </a:txBody>
                  <a:tcPr/>
                </a:tc>
              </a:tr>
              <a:tr h="370840">
                <a:tc>
                  <a:txBody>
                    <a:bodyPr/>
                    <a:lstStyle/>
                    <a:p>
                      <a:r>
                        <a:rPr lang="en-US" dirty="0" smtClean="0"/>
                        <a:t>3</a:t>
                      </a:r>
                      <a:endParaRPr lang="en-US" dirty="0"/>
                    </a:p>
                  </a:txBody>
                  <a:tcPr/>
                </a:tc>
                <a:tc>
                  <a:txBody>
                    <a:bodyPr/>
                    <a:lstStyle/>
                    <a:p>
                      <a:r>
                        <a:rPr lang="en-US" sz="1400" b="1" i="0" u="none" strike="noStrike" kern="1200" baseline="0" dirty="0" err="1" smtClean="0">
                          <a:solidFill>
                            <a:schemeClr val="dk1"/>
                          </a:solidFill>
                          <a:latin typeface="+mn-lt"/>
                          <a:ea typeface="+mn-ea"/>
                          <a:cs typeface="+mn-cs"/>
                        </a:rPr>
                        <a:t>Rationalisation</a:t>
                      </a:r>
                      <a:r>
                        <a:rPr lang="en-US" sz="1400" b="1" i="0" u="none" strike="noStrike" kern="1200" baseline="0" dirty="0" smtClean="0">
                          <a:solidFill>
                            <a:schemeClr val="dk1"/>
                          </a:solidFill>
                          <a:latin typeface="+mn-lt"/>
                          <a:ea typeface="+mn-ea"/>
                          <a:cs typeface="+mn-cs"/>
                        </a:rPr>
                        <a:t> and FMA Review</a:t>
                      </a:r>
                      <a:endParaRPr lang="en-US" sz="1400" dirty="0"/>
                    </a:p>
                  </a:txBody>
                  <a:tcPr/>
                </a:tc>
                <a:tc>
                  <a:txBody>
                    <a:bodyPr/>
                    <a:lstStyle/>
                    <a:p>
                      <a:pPr algn="r" rtl="1"/>
                      <a:r>
                        <a:rPr lang="fa-IR" sz="1400" dirty="0" smtClean="0">
                          <a:cs typeface="B Zar" panose="00000400000000000000" pitchFamily="2" charset="-78"/>
                        </a:rPr>
                        <a:t>انطباق</a:t>
                      </a:r>
                      <a:r>
                        <a:rPr lang="fa-IR" sz="1400" baseline="0" dirty="0" smtClean="0">
                          <a:cs typeface="B Zar" panose="00000400000000000000" pitchFamily="2" charset="-78"/>
                        </a:rPr>
                        <a:t> بر عقلانیت</a:t>
                      </a:r>
                      <a:endParaRPr lang="en-US" sz="1400" dirty="0">
                        <a:cs typeface="B Zar" panose="00000400000000000000" pitchFamily="2" charset="-78"/>
                      </a:endParaRPr>
                    </a:p>
                  </a:txBody>
                  <a:tcPr/>
                </a:tc>
                <a:tc>
                  <a:txBody>
                    <a:bodyPr/>
                    <a:lstStyle/>
                    <a:p>
                      <a:pPr algn="r" rtl="1"/>
                      <a:r>
                        <a:rPr lang="fa-IR" sz="1400" dirty="0" smtClean="0">
                          <a:cs typeface="B Zar" panose="00000400000000000000" pitchFamily="2" charset="-78"/>
                        </a:rPr>
                        <a:t>مروری بر عیوب احتمالی گزارش نشده و تکمیل دسته بندی عیو</a:t>
                      </a:r>
                      <a:r>
                        <a:rPr lang="fa-IR" sz="1400" baseline="0" dirty="0" smtClean="0">
                          <a:cs typeface="B Zar" panose="00000400000000000000" pitchFamily="2" charset="-78"/>
                        </a:rPr>
                        <a:t>ب </a:t>
                      </a:r>
                      <a:endParaRPr lang="en-US" sz="1400" dirty="0">
                        <a:cs typeface="B Zar" panose="00000400000000000000" pitchFamily="2" charset="-78"/>
                      </a:endParaRPr>
                    </a:p>
                  </a:txBody>
                  <a:tcPr/>
                </a:tc>
              </a:tr>
              <a:tr h="370840">
                <a:tc>
                  <a:txBody>
                    <a:bodyPr/>
                    <a:lstStyle/>
                    <a:p>
                      <a:r>
                        <a:rPr lang="en-US" dirty="0" smtClean="0"/>
                        <a:t>4</a:t>
                      </a:r>
                      <a:endParaRPr lang="en-US" dirty="0"/>
                    </a:p>
                  </a:txBody>
                  <a:tcPr/>
                </a:tc>
                <a:tc>
                  <a:txBody>
                    <a:bodyPr/>
                    <a:lstStyle/>
                    <a:p>
                      <a:r>
                        <a:rPr lang="en-US" sz="1400" b="1" i="0" u="none" strike="noStrike" kern="1200" baseline="0" dirty="0" smtClean="0">
                          <a:solidFill>
                            <a:schemeClr val="dk1"/>
                          </a:solidFill>
                          <a:latin typeface="+mn-lt"/>
                          <a:ea typeface="+mn-ea"/>
                          <a:cs typeface="+mn-cs"/>
                        </a:rPr>
                        <a:t>Functional Analysis (Optional)</a:t>
                      </a:r>
                      <a:endParaRPr lang="en-US" sz="1400" dirty="0"/>
                    </a:p>
                  </a:txBody>
                  <a:tcPr/>
                </a:tc>
                <a:tc>
                  <a:txBody>
                    <a:bodyPr/>
                    <a:lstStyle/>
                    <a:p>
                      <a:pPr algn="r" rtl="1"/>
                      <a:r>
                        <a:rPr lang="fa-IR" sz="1400" dirty="0" smtClean="0">
                          <a:cs typeface="B Zar" panose="00000400000000000000" pitchFamily="2" charset="-78"/>
                        </a:rPr>
                        <a:t>آنالیز عملیاتی</a:t>
                      </a:r>
                      <a:endParaRPr lang="en-US" sz="1400" dirty="0">
                        <a:cs typeface="B Zar" panose="00000400000000000000" pitchFamily="2" charset="-78"/>
                      </a:endParaRPr>
                    </a:p>
                  </a:txBody>
                  <a:tcPr/>
                </a:tc>
                <a:tc>
                  <a:txBody>
                    <a:bodyPr/>
                    <a:lstStyle/>
                    <a:p>
                      <a:pPr algn="r" rtl="1"/>
                      <a:r>
                        <a:rPr lang="fa-IR" sz="1400" dirty="0" smtClean="0">
                          <a:cs typeface="B Zar" panose="00000400000000000000" pitchFamily="2" charset="-78"/>
                        </a:rPr>
                        <a:t>آنالیز هزینه های مالی و زمانی برای هردسته از عیوب</a:t>
                      </a:r>
                      <a:r>
                        <a:rPr lang="fa-IR" sz="1400" baseline="0" dirty="0" smtClean="0">
                          <a:cs typeface="B Zar" panose="00000400000000000000" pitchFamily="2" charset="-78"/>
                        </a:rPr>
                        <a:t> محتمل</a:t>
                      </a:r>
                      <a:endParaRPr lang="en-US" sz="1400" dirty="0">
                        <a:cs typeface="B Zar" panose="00000400000000000000" pitchFamily="2" charset="-78"/>
                      </a:endParaRPr>
                    </a:p>
                  </a:txBody>
                  <a:tcPr>
                    <a:solidFill>
                      <a:srgbClr val="FFFF00"/>
                    </a:solidFill>
                  </a:tcPr>
                </a:tc>
              </a:tr>
              <a:tr h="370840">
                <a:tc>
                  <a:txBody>
                    <a:bodyPr/>
                    <a:lstStyle/>
                    <a:p>
                      <a:r>
                        <a:rPr lang="en-US" dirty="0" smtClean="0"/>
                        <a:t>5</a:t>
                      </a:r>
                      <a:endParaRPr lang="en-US" dirty="0"/>
                    </a:p>
                  </a:txBody>
                  <a:tcPr/>
                </a:tc>
                <a:tc>
                  <a:txBody>
                    <a:bodyPr/>
                    <a:lstStyle/>
                    <a:p>
                      <a:r>
                        <a:rPr lang="en-US" sz="1400" b="1" i="0" u="none" strike="noStrike" kern="1200" baseline="0" dirty="0" smtClean="0">
                          <a:solidFill>
                            <a:schemeClr val="dk1"/>
                          </a:solidFill>
                          <a:latin typeface="+mn-lt"/>
                          <a:ea typeface="+mn-ea"/>
                          <a:cs typeface="+mn-cs"/>
                        </a:rPr>
                        <a:t>Consequence Evaluation</a:t>
                      </a:r>
                      <a:endParaRPr lang="en-US" sz="1400" dirty="0"/>
                    </a:p>
                  </a:txBody>
                  <a:tcPr/>
                </a:tc>
                <a:tc>
                  <a:txBody>
                    <a:bodyPr/>
                    <a:lstStyle/>
                    <a:p>
                      <a:pPr algn="r" rtl="1"/>
                      <a:r>
                        <a:rPr lang="fa-IR" sz="1400" dirty="0" smtClean="0">
                          <a:cs typeface="B Zar" panose="00000400000000000000" pitchFamily="2" charset="-78"/>
                        </a:rPr>
                        <a:t>ارزیابی عواقب احتمالی</a:t>
                      </a:r>
                      <a:endParaRPr lang="en-US" sz="1400" dirty="0">
                        <a:cs typeface="B Zar" panose="00000400000000000000" pitchFamily="2" charset="-78"/>
                      </a:endParaRPr>
                    </a:p>
                  </a:txBody>
                  <a:tcPr/>
                </a:tc>
                <a:tc>
                  <a:txBody>
                    <a:bodyPr/>
                    <a:lstStyle/>
                    <a:p>
                      <a:pPr algn="r" rtl="1"/>
                      <a:r>
                        <a:rPr lang="fa-IR" sz="1400" dirty="0" smtClean="0">
                          <a:cs typeface="B Zar" panose="00000400000000000000" pitchFamily="2" charset="-78"/>
                        </a:rPr>
                        <a:t>ارزیابی عواقب احتمالی پس از وقوع عیب (مالی،</a:t>
                      </a:r>
                      <a:r>
                        <a:rPr lang="fa-IR" sz="1400" baseline="0" dirty="0" smtClean="0">
                          <a:cs typeface="B Zar" panose="00000400000000000000" pitchFamily="2" charset="-78"/>
                        </a:rPr>
                        <a:t> جانی و زمانی)</a:t>
                      </a:r>
                      <a:endParaRPr lang="en-US" sz="1400" dirty="0">
                        <a:cs typeface="B Zar" panose="00000400000000000000" pitchFamily="2" charset="-78"/>
                      </a:endParaRPr>
                    </a:p>
                  </a:txBody>
                  <a:tcPr>
                    <a:solidFill>
                      <a:srgbClr val="FFFF00"/>
                    </a:solidFill>
                  </a:tcPr>
                </a:tc>
              </a:tr>
              <a:tr h="370840">
                <a:tc>
                  <a:txBody>
                    <a:bodyPr/>
                    <a:lstStyle/>
                    <a:p>
                      <a:r>
                        <a:rPr lang="en-US" dirty="0" smtClean="0"/>
                        <a:t>6</a:t>
                      </a:r>
                      <a:endParaRPr lang="en-US" dirty="0"/>
                    </a:p>
                  </a:txBody>
                  <a:tcPr/>
                </a:tc>
                <a:tc>
                  <a:txBody>
                    <a:bodyPr/>
                    <a:lstStyle/>
                    <a:p>
                      <a:r>
                        <a:rPr lang="en-US" sz="1400" b="1" i="0" u="none" strike="noStrike" kern="1200" baseline="0" dirty="0" smtClean="0">
                          <a:solidFill>
                            <a:schemeClr val="dk1"/>
                          </a:solidFill>
                          <a:latin typeface="+mn-lt"/>
                          <a:ea typeface="+mn-ea"/>
                          <a:cs typeface="+mn-cs"/>
                        </a:rPr>
                        <a:t>Maintenance Policy Determination</a:t>
                      </a:r>
                      <a:endParaRPr lang="en-US" sz="1400" dirty="0"/>
                    </a:p>
                  </a:txBody>
                  <a:tcPr/>
                </a:tc>
                <a:tc>
                  <a:txBody>
                    <a:bodyPr/>
                    <a:lstStyle/>
                    <a:p>
                      <a:pPr algn="r" rtl="1"/>
                      <a:r>
                        <a:rPr lang="fa-IR" sz="1400" dirty="0" smtClean="0">
                          <a:cs typeface="B Zar" panose="00000400000000000000" pitchFamily="2" charset="-78"/>
                        </a:rPr>
                        <a:t>تعیین راهکار نگهداری</a:t>
                      </a:r>
                      <a:endParaRPr lang="en-US" sz="1400" dirty="0">
                        <a:cs typeface="B Zar" panose="00000400000000000000" pitchFamily="2" charset="-78"/>
                      </a:endParaRPr>
                    </a:p>
                  </a:txBody>
                  <a:tcPr/>
                </a:tc>
                <a:tc>
                  <a:txBody>
                    <a:bodyPr/>
                    <a:lstStyle/>
                    <a:p>
                      <a:pPr algn="r" rtl="1"/>
                      <a:r>
                        <a:rPr lang="fa-IR" sz="1400" dirty="0" smtClean="0">
                          <a:cs typeface="B Zar" panose="00000400000000000000" pitchFamily="2" charset="-78"/>
                        </a:rPr>
                        <a:t>تعیین راهکار نگهداری براساس خطاها و عیب های دسته بندی شده</a:t>
                      </a:r>
                      <a:endParaRPr lang="en-US" sz="1400" dirty="0">
                        <a:cs typeface="B Zar" panose="00000400000000000000" pitchFamily="2" charset="-78"/>
                      </a:endParaRPr>
                    </a:p>
                  </a:txBody>
                  <a:tcPr/>
                </a:tc>
              </a:tr>
              <a:tr h="370840">
                <a:tc>
                  <a:txBody>
                    <a:bodyPr/>
                    <a:lstStyle/>
                    <a:p>
                      <a:r>
                        <a:rPr lang="en-US" dirty="0" smtClean="0"/>
                        <a:t>7</a:t>
                      </a:r>
                      <a:endParaRPr lang="en-US" dirty="0"/>
                    </a:p>
                  </a:txBody>
                  <a:tcPr/>
                </a:tc>
                <a:tc>
                  <a:txBody>
                    <a:bodyPr/>
                    <a:lstStyle/>
                    <a:p>
                      <a:r>
                        <a:rPr lang="en-US" sz="1400" b="1" i="0" u="none" strike="noStrike" kern="1200" baseline="0" dirty="0" smtClean="0">
                          <a:solidFill>
                            <a:schemeClr val="dk1"/>
                          </a:solidFill>
                          <a:latin typeface="+mn-lt"/>
                          <a:ea typeface="+mn-ea"/>
                          <a:cs typeface="+mn-cs"/>
                        </a:rPr>
                        <a:t>Grouping and Review</a:t>
                      </a:r>
                      <a:endParaRPr lang="en-US" sz="1400" dirty="0"/>
                    </a:p>
                  </a:txBody>
                  <a:tcPr/>
                </a:tc>
                <a:tc>
                  <a:txBody>
                    <a:bodyPr/>
                    <a:lstStyle/>
                    <a:p>
                      <a:pPr algn="r" rtl="1"/>
                      <a:r>
                        <a:rPr lang="fa-IR" sz="1400" dirty="0" smtClean="0">
                          <a:cs typeface="B Zar" panose="00000400000000000000" pitchFamily="2" charset="-78"/>
                        </a:rPr>
                        <a:t>دسته</a:t>
                      </a:r>
                      <a:r>
                        <a:rPr lang="fa-IR" sz="1400" baseline="0" dirty="0" smtClean="0">
                          <a:cs typeface="B Zar" panose="00000400000000000000" pitchFamily="2" charset="-78"/>
                        </a:rPr>
                        <a:t> بندی و مرور</a:t>
                      </a:r>
                      <a:endParaRPr lang="en-US" sz="1400" dirty="0">
                        <a:cs typeface="B Zar" panose="00000400000000000000" pitchFamily="2" charset="-78"/>
                      </a:endParaRPr>
                    </a:p>
                  </a:txBody>
                  <a:tcPr/>
                </a:tc>
                <a:tc>
                  <a:txBody>
                    <a:bodyPr/>
                    <a:lstStyle/>
                    <a:p>
                      <a:pPr algn="r" rtl="1"/>
                      <a:r>
                        <a:rPr lang="fa-IR" sz="1400" dirty="0" smtClean="0">
                          <a:cs typeface="B Zar" panose="00000400000000000000" pitchFamily="2" charset="-78"/>
                        </a:rPr>
                        <a:t>دسته</a:t>
                      </a:r>
                      <a:r>
                        <a:rPr lang="fa-IR" sz="1400" baseline="0" dirty="0" smtClean="0">
                          <a:cs typeface="B Zar" panose="00000400000000000000" pitchFamily="2" charset="-78"/>
                        </a:rPr>
                        <a:t> بندی و مرور</a:t>
                      </a:r>
                      <a:endParaRPr lang="en-US" sz="1400" dirty="0">
                        <a:cs typeface="B Zar" panose="00000400000000000000" pitchFamily="2" charset="-78"/>
                      </a:endParaRPr>
                    </a:p>
                  </a:txBody>
                  <a:tcPr/>
                </a:tc>
              </a:tr>
              <a:tr h="370840">
                <a:tc>
                  <a:txBody>
                    <a:bodyPr/>
                    <a:lstStyle/>
                    <a:p>
                      <a:r>
                        <a:rPr lang="en-US" dirty="0" smtClean="0"/>
                        <a:t>8</a:t>
                      </a:r>
                      <a:endParaRPr lang="en-US" dirty="0"/>
                    </a:p>
                  </a:txBody>
                  <a:tcPr/>
                </a:tc>
                <a:tc>
                  <a:txBody>
                    <a:bodyPr/>
                    <a:lstStyle/>
                    <a:p>
                      <a:r>
                        <a:rPr lang="en-US" sz="1400" b="1" i="0" u="none" strike="noStrike" kern="1200" baseline="0" dirty="0" smtClean="0">
                          <a:solidFill>
                            <a:schemeClr val="dk1"/>
                          </a:solidFill>
                          <a:latin typeface="+mn-lt"/>
                          <a:ea typeface="+mn-ea"/>
                          <a:cs typeface="+mn-cs"/>
                        </a:rPr>
                        <a:t>Approval and Implementation</a:t>
                      </a:r>
                      <a:endParaRPr lang="en-US" sz="1400" dirty="0"/>
                    </a:p>
                  </a:txBody>
                  <a:tcPr/>
                </a:tc>
                <a:tc>
                  <a:txBody>
                    <a:bodyPr/>
                    <a:lstStyle/>
                    <a:p>
                      <a:pPr algn="r" rtl="1"/>
                      <a:r>
                        <a:rPr lang="fa-IR" sz="1400" dirty="0" smtClean="0">
                          <a:cs typeface="B Zar" panose="00000400000000000000" pitchFamily="2" charset="-78"/>
                        </a:rPr>
                        <a:t>تصویب و بکارگیری</a:t>
                      </a:r>
                      <a:endParaRPr lang="en-US" sz="1400" dirty="0">
                        <a:cs typeface="B Zar" panose="00000400000000000000" pitchFamily="2" charset="-78"/>
                      </a:endParaRPr>
                    </a:p>
                  </a:txBody>
                  <a:tcPr/>
                </a:tc>
                <a:tc>
                  <a:txBody>
                    <a:bodyPr/>
                    <a:lstStyle/>
                    <a:p>
                      <a:pPr algn="r" rtl="1"/>
                      <a:r>
                        <a:rPr lang="fa-IR" sz="1400" dirty="0" smtClean="0">
                          <a:cs typeface="B Zar" panose="00000400000000000000" pitchFamily="2" charset="-78"/>
                        </a:rPr>
                        <a:t>تصویب و بکارگیری</a:t>
                      </a:r>
                      <a:endParaRPr lang="en-US" sz="1400" dirty="0">
                        <a:cs typeface="B Zar" panose="00000400000000000000" pitchFamily="2" charset="-78"/>
                      </a:endParaRPr>
                    </a:p>
                  </a:txBody>
                  <a:tcPr/>
                </a:tc>
              </a:tr>
              <a:tr h="370840">
                <a:tc>
                  <a:txBody>
                    <a:bodyPr/>
                    <a:lstStyle/>
                    <a:p>
                      <a:r>
                        <a:rPr lang="en-US" dirty="0" smtClean="0"/>
                        <a:t>9</a:t>
                      </a:r>
                      <a:endParaRPr lang="en-US" dirty="0"/>
                    </a:p>
                  </a:txBody>
                  <a:tcPr/>
                </a:tc>
                <a:tc>
                  <a:txBody>
                    <a:bodyPr/>
                    <a:lstStyle/>
                    <a:p>
                      <a:r>
                        <a:rPr lang="en-US" sz="1400" b="1" i="0" u="none" strike="noStrike" kern="1200" baseline="0" dirty="0" smtClean="0">
                          <a:solidFill>
                            <a:schemeClr val="dk1"/>
                          </a:solidFill>
                          <a:latin typeface="+mn-lt"/>
                          <a:ea typeface="+mn-ea"/>
                          <a:cs typeface="+mn-cs"/>
                        </a:rPr>
                        <a:t>Living Program</a:t>
                      </a:r>
                      <a:endParaRPr lang="en-US" sz="1400" dirty="0"/>
                    </a:p>
                  </a:txBody>
                  <a:tcPr/>
                </a:tc>
                <a:tc>
                  <a:txBody>
                    <a:bodyPr/>
                    <a:lstStyle/>
                    <a:p>
                      <a:pPr algn="r" rtl="1"/>
                      <a:r>
                        <a:rPr lang="fa-IR" sz="1400" dirty="0" smtClean="0">
                          <a:cs typeface="B Zar" panose="00000400000000000000" pitchFamily="2" charset="-78"/>
                        </a:rPr>
                        <a:t>اجرای برنامه</a:t>
                      </a:r>
                      <a:endParaRPr lang="en-US" sz="1400" dirty="0">
                        <a:cs typeface="B Zar" panose="00000400000000000000" pitchFamily="2" charset="-78"/>
                      </a:endParaRPr>
                    </a:p>
                  </a:txBody>
                  <a:tcPr/>
                </a:tc>
                <a:tc>
                  <a:txBody>
                    <a:bodyPr/>
                    <a:lstStyle/>
                    <a:p>
                      <a:pPr algn="r" rtl="1"/>
                      <a:r>
                        <a:rPr lang="fa-IR" sz="1400" dirty="0" smtClean="0">
                          <a:cs typeface="B Zar" panose="00000400000000000000" pitchFamily="2" charset="-78"/>
                        </a:rPr>
                        <a:t>اجرای برنامه</a:t>
                      </a:r>
                      <a:endParaRPr lang="en-US" sz="1400" dirty="0">
                        <a:cs typeface="B Zar" panose="00000400000000000000" pitchFamily="2" charset="-78"/>
                      </a:endParaRPr>
                    </a:p>
                  </a:txBody>
                  <a:tcPr/>
                </a:tc>
              </a:tr>
            </a:tbl>
          </a:graphicData>
        </a:graphic>
      </p:graphicFrame>
      <p:sp>
        <p:nvSpPr>
          <p:cNvPr id="6" name="TextBox 5"/>
          <p:cNvSpPr txBox="1"/>
          <p:nvPr/>
        </p:nvSpPr>
        <p:spPr>
          <a:xfrm>
            <a:off x="2281728" y="477428"/>
            <a:ext cx="7775202" cy="646331"/>
          </a:xfrm>
          <a:prstGeom prst="rect">
            <a:avLst/>
          </a:prstGeom>
          <a:noFill/>
        </p:spPr>
        <p:txBody>
          <a:bodyPr wrap="square" rtlCol="0">
            <a:spAutoFit/>
          </a:bodyPr>
          <a:lstStyle/>
          <a:p>
            <a:pPr algn="r" rtl="1"/>
            <a:r>
              <a:rPr lang="fa-IR" dirty="0" smtClean="0"/>
              <a:t>نکته مهم در نگهداری تجهیزات که تقریبا همه متد ها بر آن تکیه میکنند دسته بندی و رتبه بندی تجهیزات براساس تاریخچه و عملکرد گذشته آنها الزامی است</a:t>
            </a:r>
            <a:endParaRPr lang="en-US" dirty="0"/>
          </a:p>
        </p:txBody>
      </p:sp>
    </p:spTree>
    <p:extLst>
      <p:ext uri="{BB962C8B-B14F-4D97-AF65-F5344CB8AC3E}">
        <p14:creationId xmlns:p14="http://schemas.microsoft.com/office/powerpoint/2010/main" val="3865157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39" y="125844"/>
            <a:ext cx="10515600" cy="395450"/>
          </a:xfrm>
        </p:spPr>
        <p:txBody>
          <a:bodyPr>
            <a:noAutofit/>
          </a:bodyPr>
          <a:lstStyle/>
          <a:p>
            <a:pPr algn="ctr"/>
            <a:r>
              <a:rPr lang="fa-IR" sz="2800" dirty="0" smtClean="0">
                <a:cs typeface="B Zar" panose="00000400000000000000" pitchFamily="2" charset="-78"/>
              </a:rPr>
              <a:t>مثالی برای دسته بندی گروه های تجهیزات</a:t>
            </a:r>
            <a:endParaRPr lang="en-US" sz="2800" dirty="0">
              <a:cs typeface="B Zar"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4266370"/>
              </p:ext>
            </p:extLst>
          </p:nvPr>
        </p:nvGraphicFramePr>
        <p:xfrm>
          <a:off x="436547" y="743485"/>
          <a:ext cx="10515600" cy="6080760"/>
        </p:xfrm>
        <a:graphic>
          <a:graphicData uri="http://schemas.openxmlformats.org/drawingml/2006/table">
            <a:tbl>
              <a:tblPr firstRow="1" bandRow="1">
                <a:tableStyleId>{5C22544A-7EE6-4342-B048-85BDC9FD1C3A}</a:tableStyleId>
              </a:tblPr>
              <a:tblGrid>
                <a:gridCol w="1674264"/>
                <a:gridCol w="1572426"/>
                <a:gridCol w="803305"/>
                <a:gridCol w="6465605"/>
              </a:tblGrid>
              <a:tr h="384757">
                <a:tc>
                  <a:txBody>
                    <a:bodyPr/>
                    <a:lstStyle/>
                    <a:p>
                      <a:r>
                        <a:rPr lang="en-US" sz="1400" dirty="0" smtClean="0">
                          <a:latin typeface="Times New Roman" panose="02020603050405020304" pitchFamily="18" charset="0"/>
                          <a:cs typeface="Times New Roman" panose="02020603050405020304" pitchFamily="18" charset="0"/>
                        </a:rPr>
                        <a:t>Technological Level</a:t>
                      </a:r>
                      <a:endParaRPr lang="en-US" sz="1400" dirty="0">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latin typeface="Times New Roman" panose="02020603050405020304" pitchFamily="18" charset="0"/>
                          <a:cs typeface="Times New Roman" panose="02020603050405020304" pitchFamily="18" charset="0"/>
                        </a:rPr>
                        <a:t>State of the art</a:t>
                      </a:r>
                      <a:endParaRPr lang="en-US" sz="1400" dirty="0">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latin typeface="Times New Roman" panose="02020603050405020304" pitchFamily="18" charset="0"/>
                          <a:cs typeface="Times New Roman" panose="02020603050405020304" pitchFamily="18" charset="0"/>
                        </a:rPr>
                        <a:t>Very High Tech</a:t>
                      </a:r>
                      <a:endParaRPr lang="en-US" sz="1400" dirty="0">
                        <a:latin typeface="Times New Roman" panose="02020603050405020304" pitchFamily="18" charset="0"/>
                        <a:cs typeface="Times New Roman" panose="02020603050405020304" pitchFamily="18" charset="0"/>
                      </a:endParaRPr>
                    </a:p>
                  </a:txBody>
                  <a:tcPr>
                    <a:solidFill>
                      <a:schemeClr val="accent1">
                        <a:lumMod val="75000"/>
                      </a:schemeClr>
                    </a:solidFill>
                  </a:tcPr>
                </a:tc>
              </a:tr>
              <a:tr h="370840">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Modern</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Recent Tech</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Average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Digital Tech</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Old</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Old tech</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Obsolete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Very old Tech</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Intensity of Use</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Inactivated</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Not in use</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r>
              <a:tr h="370840">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Low</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Very little use</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Average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Frequently</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High</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Repetitive use in a same day</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Use Stress</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Normal</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0</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Sporadic use</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r>
              <a:tr h="370840">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Repetitive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Constant use</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Emergency Use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Use in emergency sector</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Under Pressure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Critical care and complex procedure</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Importance</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Low</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0</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r>
                        <a:rPr lang="en-US" sz="1400" dirty="0" smtClean="0">
                          <a:solidFill>
                            <a:schemeClr val="tx1"/>
                          </a:solidFill>
                          <a:latin typeface="Times New Roman" panose="02020603050405020304" pitchFamily="18" charset="0"/>
                          <a:cs typeface="Times New Roman" panose="02020603050405020304" pitchFamily="18" charset="0"/>
                        </a:rPr>
                        <a:t>No necessary for daily routine No vital important</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r>
              <a:tr h="370840">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Average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Essential for daily routine , No vital important</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High</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Essential for daily routine</a:t>
                      </a:r>
                      <a:r>
                        <a:rPr lang="en-US" sz="1400" baseline="0" dirty="0" smtClean="0">
                          <a:latin typeface="Times New Roman" panose="02020603050405020304" pitchFamily="18" charset="0"/>
                          <a:cs typeface="Times New Roman" panose="02020603050405020304" pitchFamily="18" charset="0"/>
                        </a:rPr>
                        <a:t> and vital important</a:t>
                      </a:r>
                      <a:endParaRPr lang="en-US"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73060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0935"/>
            <a:ext cx="10515600" cy="1049753"/>
          </a:xfrm>
        </p:spPr>
        <p:txBody>
          <a:bodyPr>
            <a:normAutofit fontScale="90000"/>
          </a:bodyPr>
          <a:lstStyle/>
          <a:p>
            <a:pPr algn="ctr"/>
            <a:r>
              <a:rPr lang="fa-IR" dirty="0"/>
              <a:t>آنالیز </a:t>
            </a:r>
            <a:r>
              <a:rPr lang="fa-IR" dirty="0" smtClean="0"/>
              <a:t>زمانی </a:t>
            </a:r>
            <a:r>
              <a:rPr lang="fa-IR" dirty="0"/>
              <a:t>برای هردسته از عیوب </a:t>
            </a:r>
            <a:r>
              <a:rPr lang="fa-IR" dirty="0" smtClean="0"/>
              <a:t>محتمل</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solidFill>
                  <a:srgbClr val="FF0000"/>
                </a:solidFill>
              </a:rPr>
              <a:t>Uptime</a:t>
            </a:r>
            <a:r>
              <a:rPr lang="en-US" dirty="0" smtClean="0"/>
              <a:t>=Operating Time+ Standby Time</a:t>
            </a:r>
          </a:p>
          <a:p>
            <a:r>
              <a:rPr lang="en-US" dirty="0">
                <a:solidFill>
                  <a:srgbClr val="FF0000"/>
                </a:solidFill>
              </a:rPr>
              <a:t>Downtime</a:t>
            </a:r>
            <a:r>
              <a:rPr lang="en-US" dirty="0"/>
              <a:t> = time of equipment failures + time of</a:t>
            </a:r>
          </a:p>
          <a:p>
            <a:pPr marL="0" indent="0">
              <a:buNone/>
            </a:pPr>
            <a:r>
              <a:rPr lang="en-US" dirty="0"/>
              <a:t>maintenance + time of inspection + time of repair + time of</a:t>
            </a:r>
          </a:p>
          <a:p>
            <a:pPr marL="0" indent="0">
              <a:buNone/>
            </a:pPr>
            <a:r>
              <a:rPr lang="en-US" dirty="0"/>
              <a:t>calibration + time accounting for lack of </a:t>
            </a:r>
            <a:r>
              <a:rPr lang="en-US" dirty="0" smtClean="0"/>
              <a:t>consumables</a:t>
            </a:r>
          </a:p>
          <a:p>
            <a:r>
              <a:rPr lang="en-US" dirty="0" smtClean="0">
                <a:solidFill>
                  <a:srgbClr val="FF0000"/>
                </a:solidFill>
              </a:rPr>
              <a:t>Deficiency Time </a:t>
            </a:r>
            <a:r>
              <a:rPr lang="en-US" dirty="0" smtClean="0"/>
              <a:t>=The time that the device is ready but a defect occurs in the device or in auxiliary device</a:t>
            </a:r>
          </a:p>
          <a:p>
            <a:r>
              <a:rPr lang="en-US" dirty="0" smtClean="0">
                <a:solidFill>
                  <a:srgbClr val="FF0000"/>
                </a:solidFill>
              </a:rPr>
              <a:t>Loading Time </a:t>
            </a:r>
            <a:r>
              <a:rPr lang="en-US" dirty="0" smtClean="0"/>
              <a:t>=Uptime +Downtime</a:t>
            </a:r>
          </a:p>
          <a:p>
            <a:r>
              <a:rPr lang="en-US" dirty="0" smtClean="0">
                <a:solidFill>
                  <a:srgbClr val="FF0000"/>
                </a:solidFill>
              </a:rPr>
              <a:t>Availability</a:t>
            </a:r>
            <a:r>
              <a:rPr lang="en-US" dirty="0" smtClean="0"/>
              <a:t>=Uptime/Loading time</a:t>
            </a:r>
            <a:endParaRPr lang="en-US" dirty="0"/>
          </a:p>
        </p:txBody>
      </p:sp>
    </p:spTree>
    <p:extLst>
      <p:ext uri="{BB962C8B-B14F-4D97-AF65-F5344CB8AC3E}">
        <p14:creationId xmlns:p14="http://schemas.microsoft.com/office/powerpoint/2010/main" val="133972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5"/>
                <a:ext cx="10515600" cy="4378622"/>
              </a:xfrm>
            </p:spPr>
            <p:txBody>
              <a:bodyPr>
                <a:normAutofit/>
              </a:bodyPr>
              <a:lstStyle/>
              <a:p>
                <a:r>
                  <a:rPr lang="en-US" dirty="0" smtClean="0"/>
                  <a:t>Reliability</a:t>
                </a:r>
              </a:p>
              <a:p>
                <a:pPr marL="0" indent="0">
                  <a:buNone/>
                </a:pPr>
                <a:r>
                  <a:rPr lang="en-US" dirty="0"/>
                  <a:t>Reliability is the ability of the item to maintain the</a:t>
                </a:r>
              </a:p>
              <a:p>
                <a:pPr marL="0" indent="0">
                  <a:buNone/>
                </a:pPr>
                <a:r>
                  <a:rPr lang="en-US" dirty="0"/>
                  <a:t>required function for a specified period of time (or mission</a:t>
                </a:r>
              </a:p>
              <a:p>
                <a:pPr marL="0" indent="0">
                  <a:buNone/>
                </a:pPr>
                <a:r>
                  <a:rPr lang="en-US" dirty="0"/>
                  <a:t>time) under given operating </a:t>
                </a:r>
                <a:r>
                  <a:rPr lang="en-US" dirty="0" smtClean="0"/>
                  <a:t>conditions</a:t>
                </a:r>
                <a:r>
                  <a:rPr lang="fa-IR" dirty="0" smtClean="0"/>
                  <a:t>  (</a:t>
                </a:r>
                <a:r>
                  <a:rPr lang="fa-IR" dirty="0" smtClean="0">
                    <a:solidFill>
                      <a:srgbClr val="FF0000"/>
                    </a:solidFill>
                    <a:cs typeface="B Zar" panose="00000400000000000000" pitchFamily="2" charset="-78"/>
                  </a:rPr>
                  <a:t>مدت زمانی که انتظار میرود که دستگاه به درستی کار کند</a:t>
                </a:r>
                <a:r>
                  <a:rPr lang="fa-IR" dirty="0" smtClean="0"/>
                  <a:t>) </a:t>
                </a:r>
                <a:endParaRPr lang="en-US" dirty="0" smtClean="0"/>
              </a:p>
              <a:p>
                <a:pPr marL="0" indent="0">
                  <a:buNone/>
                </a:pPr>
                <a14:m>
                  <m:oMath xmlns:m="http://schemas.openxmlformats.org/officeDocument/2006/math">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sup>
                    </m:sSup>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sup>
                            <m:r>
                              <a:rPr lang="en-US" b="0" i="1" smtClean="0">
                                <a:latin typeface="Cambria Math" panose="02040503050406030204" pitchFamily="18" charset="0"/>
                              </a:rPr>
                              <m:t>𝑡</m:t>
                            </m:r>
                          </m:sup>
                          <m:e>
                            <m:r>
                              <a:rPr lang="en-US" b="0"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𝑑𝑡</m:t>
                            </m:r>
                          </m:e>
                        </m:nary>
                      </m:sup>
                    </m:sSup>
                  </m:oMath>
                </a14:m>
                <a:r>
                  <a:rPr lang="en-US" dirty="0" smtClean="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𝜆</m:t>
                    </m:r>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𝐷𝑜𝑤𝑛𝑇𝑖𝑚𝑒</m:t>
                        </m:r>
                      </m:num>
                      <m:den>
                        <m:r>
                          <a:rPr lang="en-US" b="0" i="1" dirty="0" smtClean="0">
                            <a:latin typeface="Cambria Math" panose="02040503050406030204" pitchFamily="18" charset="0"/>
                            <a:ea typeface="Cambria Math" panose="02040503050406030204" pitchFamily="18" charset="0"/>
                          </a:rPr>
                          <m:t>𝐿𝑜𝑎𝑑𝑖𝑛𝑔𝑇𝑖𝑚𝑒</m:t>
                        </m:r>
                      </m:den>
                    </m:f>
                    <m:r>
                      <a:rPr lang="en-US" b="0" i="1" dirty="0" smtClean="0">
                        <a:latin typeface="Cambria Math" panose="02040503050406030204" pitchFamily="18" charset="0"/>
                        <a:ea typeface="Cambria Math" panose="02040503050406030204" pitchFamily="18" charset="0"/>
                      </a:rPr>
                      <m:t> </m:t>
                    </m:r>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𝑚𝑜𝑛𝑡</m:t>
                        </m:r>
                        <m:r>
                          <a:rPr lang="en-US" b="0" i="1" dirty="0" smtClean="0">
                            <a:latin typeface="Cambria Math" panose="02040503050406030204" pitchFamily="18" charset="0"/>
                            <a:ea typeface="Cambria Math" panose="02040503050406030204" pitchFamily="18" charset="0"/>
                          </a:rPr>
                          <m:t>h</m:t>
                        </m:r>
                      </m:e>
                      <m:sup>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sup>
                    </m:sSup>
                  </m:oMath>
                </a14:m>
                <a:endParaRPr lang="en-US" dirty="0" smtClean="0"/>
              </a:p>
              <a:p>
                <a:pPr marL="0" indent="0">
                  <a:buNone/>
                </a:pPr>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𝑃𝑒𝑟𝑓𝑜𝑟𝑚𝑎𝑛𝑐𝑒</m:t>
                      </m:r>
                      <m:r>
                        <a:rPr lang="en-US" b="0" i="1" smtClean="0">
                          <a:latin typeface="Cambria Math" panose="02040503050406030204" pitchFamily="18" charset="0"/>
                        </a:rPr>
                        <m:t> </m:t>
                      </m:r>
                      <m:r>
                        <a:rPr lang="en-US" b="0" i="1" smtClean="0">
                          <a:latin typeface="Cambria Math" panose="02040503050406030204" pitchFamily="18" charset="0"/>
                        </a:rPr>
                        <m:t>𝐸𝑓𝑓𝑖𝑐𝑖𝑒𝑛𝑐𝑦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𝑂𝑝𝑒𝑟𝑎𝑡𝑖𝑛𝑔𝑇𝑖𝑚𝑒</m:t>
                          </m:r>
                        </m:num>
                        <m:den>
                          <m:r>
                            <a:rPr lang="en-US" b="0" i="1" smtClean="0">
                              <a:latin typeface="Cambria Math" panose="02040503050406030204" pitchFamily="18" charset="0"/>
                            </a:rPr>
                            <m:t>𝑈𝑝𝑇𝑖𝑚𝑒</m:t>
                          </m:r>
                        </m:den>
                      </m:f>
                    </m:oMath>
                  </m:oMathPara>
                </a14:m>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𝐹𝑎𝑖𝑙𝑢𝑟𝑒</m:t>
                      </m:r>
                      <m:r>
                        <a:rPr lang="en-US" b="0" i="1" smtClean="0">
                          <a:latin typeface="Cambria Math" panose="02040503050406030204" pitchFamily="18" charset="0"/>
                        </a:rPr>
                        <m:t> </m:t>
                      </m:r>
                      <m:r>
                        <a:rPr lang="en-US" b="0" i="1" smtClean="0">
                          <a:latin typeface="Cambria Math" panose="02040503050406030204" pitchFamily="18" charset="0"/>
                        </a:rPr>
                        <m:t>𝑃𝑟𝑜𝑏𝑎𝑏𝑖𝑙𝑖𝑡𝑦</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378622"/>
              </a:xfrm>
              <a:blipFill rotWithShape="0">
                <a:blip r:embed="rId2"/>
                <a:stretch>
                  <a:fillRect l="-638" t="-695"/>
                </a:stretch>
              </a:blipFill>
            </p:spPr>
            <p:txBody>
              <a:bodyPr/>
              <a:lstStyle/>
              <a:p>
                <a:r>
                  <a:rPr lang="en-US">
                    <a:noFill/>
                  </a:rPr>
                  <a:t> </a:t>
                </a:r>
              </a:p>
            </p:txBody>
          </p:sp>
        </mc:Fallback>
      </mc:AlternateContent>
    </p:spTree>
    <p:extLst>
      <p:ext uri="{BB962C8B-B14F-4D97-AF65-F5344CB8AC3E}">
        <p14:creationId xmlns:p14="http://schemas.microsoft.com/office/powerpoint/2010/main" val="2500417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MTBF  (Mean Time between Failure) and MDT (Mean </a:t>
            </a:r>
            <a:r>
              <a:rPr lang="en-US" dirty="0" err="1" smtClean="0"/>
              <a:t>DownTime</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MTBF</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𝑀𝑇𝐵𝐹</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𝑡</m:t>
                          </m:r>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b="0" i="1" smtClean="0">
                                  <a:latin typeface="Cambria Math" panose="02040503050406030204" pitchFamily="18" charset="0"/>
                                </a:rPr>
                                <m:t>𝑑𝑡</m:t>
                              </m:r>
                            </m:den>
                          </m:f>
                          <m:r>
                            <a:rPr lang="en-US" b="0" i="1" smtClean="0">
                              <a:latin typeface="Cambria Math" panose="02040503050406030204" pitchFamily="18" charset="0"/>
                            </a:rPr>
                            <m:t>𝑑𝑡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𝜆</m:t>
                              </m:r>
                            </m:den>
                          </m:f>
                        </m:e>
                      </m:nary>
                    </m:oMath>
                  </m:oMathPara>
                </a14:m>
                <a:endParaRPr lang="en-US" dirty="0" smtClean="0"/>
              </a:p>
              <a:p>
                <a:pPr marL="0" indent="0">
                  <a:buNone/>
                </a:pPr>
                <a:r>
                  <a:rPr lang="en-US" dirty="0" smtClean="0"/>
                  <a:t>In Medical Devices, MTBF is defined as:</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𝑀𝑇𝐵𝐹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m:t>
                              </m:r>
                              <m:r>
                                <a:rPr lang="en-US" b="0" i="1" smtClean="0">
                                  <a:latin typeface="Cambria Math" panose="02040503050406030204" pitchFamily="18" charset="0"/>
                                </a:rPr>
                                <m:t>𝑠𝑡𝑎𝑟𝑡</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𝐷𝑜𝑤𝑛𝑇𝑖𝑚𝑒</m:t>
                              </m:r>
                              <m:r>
                                <a:rPr lang="en-US" b="0" i="1" smtClean="0">
                                  <a:latin typeface="Cambria Math" panose="02040503050406030204" pitchFamily="18" charset="0"/>
                                </a:rPr>
                                <m:t>−</m:t>
                              </m:r>
                              <m:r>
                                <a:rPr lang="en-US" b="0" i="1" smtClean="0">
                                  <a:latin typeface="Cambria Math" panose="02040503050406030204" pitchFamily="18" charset="0"/>
                                </a:rPr>
                                <m:t>𝑠𝑡𝑎𝑟𝑡</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𝑈𝑝𝑇𝑖𝑚𝑒</m:t>
                              </m:r>
                              <m:r>
                                <a:rPr lang="en-US" b="0" i="1" smtClean="0">
                                  <a:latin typeface="Cambria Math" panose="02040503050406030204" pitchFamily="18" charset="0"/>
                                </a:rPr>
                                <m:t>)</m:t>
                              </m:r>
                            </m:e>
                          </m:nary>
                        </m:num>
                        <m:den>
                          <m:r>
                            <a:rPr lang="en-US" b="0" i="1" smtClean="0">
                              <a:latin typeface="Cambria Math" panose="02040503050406030204" pitchFamily="18" charset="0"/>
                            </a:rPr>
                            <m:t>𝑁𝑢𝑚𝑏𝑒𝑟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𝐹𝑎𝑖𝑙𝑢𝑟𝑒</m:t>
                          </m:r>
                        </m:den>
                      </m:f>
                    </m:oMath>
                  </m:oMathPara>
                </a14:m>
                <a:endParaRPr lang="fa-IR" dirty="0" smtClean="0"/>
              </a:p>
              <a:p>
                <a:r>
                  <a:rPr lang="en-US" dirty="0" smtClean="0"/>
                  <a:t>MDT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b="0" i="1" smtClean="0">
                          <a:latin typeface="Cambria Math" panose="02040503050406030204" pitchFamily="18" charset="0"/>
                        </a:rPr>
                        <m:t>𝐷𝑇</m:t>
                      </m:r>
                      <m:r>
                        <a:rPr lang="en-US" i="1">
                          <a:latin typeface="Cambria Math" panose="02040503050406030204" pitchFamily="18" charset="0"/>
                        </a:rPr>
                        <m:t>=</m:t>
                      </m:r>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i="1">
                                  <a:latin typeface="Cambria Math" panose="02040503050406030204" pitchFamily="18" charset="0"/>
                                </a:rPr>
                                <m:t>(</m:t>
                              </m:r>
                              <m:r>
                                <a:rPr lang="en-US" i="1">
                                  <a:latin typeface="Cambria Math" panose="02040503050406030204" pitchFamily="18" charset="0"/>
                                </a:rPr>
                                <m:t>𝑠𝑡𝑎𝑟𝑡</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b="0" i="1" smtClean="0">
                                  <a:latin typeface="Cambria Math" panose="02040503050406030204" pitchFamily="18" charset="0"/>
                                </a:rPr>
                                <m:t>𝑈𝑝𝑇</m:t>
                              </m:r>
                              <m:r>
                                <a:rPr lang="en-US" i="1">
                                  <a:latin typeface="Cambria Math" panose="02040503050406030204" pitchFamily="18" charset="0"/>
                                </a:rPr>
                                <m:t>𝑖𝑚𝑒</m:t>
                              </m:r>
                              <m:r>
                                <a:rPr lang="en-US" i="1">
                                  <a:latin typeface="Cambria Math" panose="02040503050406030204" pitchFamily="18" charset="0"/>
                                </a:rPr>
                                <m:t>−</m:t>
                              </m:r>
                              <m:r>
                                <a:rPr lang="en-US" i="1">
                                  <a:latin typeface="Cambria Math" panose="02040503050406030204" pitchFamily="18" charset="0"/>
                                </a:rPr>
                                <m:t>𝑠𝑡𝑎𝑟𝑡</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b="0" i="1" smtClean="0">
                                  <a:latin typeface="Cambria Math" panose="02040503050406030204" pitchFamily="18" charset="0"/>
                                </a:rPr>
                                <m:t>𝐷𝑜𝑤𝑛</m:t>
                              </m:r>
                              <m:r>
                                <a:rPr lang="en-US" i="1">
                                  <a:latin typeface="Cambria Math" panose="02040503050406030204" pitchFamily="18" charset="0"/>
                                </a:rPr>
                                <m:t>𝑇𝑖𝑚𝑒</m:t>
                              </m:r>
                              <m:r>
                                <a:rPr lang="en-US" i="1">
                                  <a:latin typeface="Cambria Math" panose="02040503050406030204" pitchFamily="18" charset="0"/>
                                </a:rPr>
                                <m:t>)</m:t>
                              </m:r>
                            </m:e>
                          </m:nary>
                        </m:num>
                        <m:den>
                          <m:r>
                            <a:rPr lang="en-US" i="1">
                              <a:latin typeface="Cambria Math" panose="02040503050406030204" pitchFamily="18" charset="0"/>
                            </a:rPr>
                            <m:t>𝑁𝑢𝑚𝑏𝑒𝑟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𝐹𝑎𝑖𝑙𝑢𝑟𝑒</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49" t="-872"/>
                </a:stretch>
              </a:blipFill>
            </p:spPr>
            <p:txBody>
              <a:bodyPr/>
              <a:lstStyle/>
              <a:p>
                <a:r>
                  <a:rPr lang="en-US">
                    <a:noFill/>
                  </a:rPr>
                  <a:t> </a:t>
                </a:r>
              </a:p>
            </p:txBody>
          </p:sp>
        </mc:Fallback>
      </mc:AlternateContent>
    </p:spTree>
    <p:extLst>
      <p:ext uri="{BB962C8B-B14F-4D97-AF65-F5344CB8AC3E}">
        <p14:creationId xmlns:p14="http://schemas.microsoft.com/office/powerpoint/2010/main" val="10642189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1511</TotalTime>
  <Words>1256</Words>
  <Application>Microsoft Office PowerPoint</Application>
  <PresentationFormat>Widescreen</PresentationFormat>
  <Paragraphs>208</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 Zar</vt:lpstr>
      <vt:lpstr>Cambria Math</vt:lpstr>
      <vt:lpstr>Century Gothic</vt:lpstr>
      <vt:lpstr>Times New Roman</vt:lpstr>
      <vt:lpstr>Titr</vt:lpstr>
      <vt:lpstr>Wingdings 3</vt:lpstr>
      <vt:lpstr>Ion</vt:lpstr>
      <vt:lpstr>نگهداری پیش بینانه Predictive Maintenance</vt:lpstr>
      <vt:lpstr>فهرست مطالب </vt:lpstr>
      <vt:lpstr>PowerPoint Presentation</vt:lpstr>
      <vt:lpstr>PowerPoint Presentation</vt:lpstr>
      <vt:lpstr>PMO</vt:lpstr>
      <vt:lpstr>مثالی برای دسته بندی گروه های تجهیزات</vt:lpstr>
      <vt:lpstr>آنالیز زمانی برای هردسته از عیوب محتمل </vt:lpstr>
      <vt:lpstr>PowerPoint Presentation</vt:lpstr>
      <vt:lpstr>MTBF  (Mean Time between Failure) and MDT (Mean DownTime)</vt:lpstr>
      <vt:lpstr>MTBF and MDT for collections of components</vt:lpstr>
      <vt:lpstr>تجربه پیاده سازی سیستم پیش بینی خرابی تجهیزات</vt:lpstr>
      <vt:lpstr>تعریف کدهای خرابی تجهیزات</vt:lpstr>
      <vt:lpstr>PowerPoint Presentation</vt:lpstr>
      <vt:lpstr>نمودار پیش بینی زمان خرابی نسبت به زمان</vt:lpstr>
      <vt:lpstr>آنالیز با روش FTA (Fault Tree Analysis)</vt:lpstr>
      <vt:lpstr>PowerPoint Presentation</vt:lpstr>
      <vt:lpstr>PowerPoint Presentation</vt:lpstr>
      <vt:lpstr>PowerPoint Presentation</vt:lpstr>
      <vt:lpstr>نتیجه گیری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Hamid Mahmoodian</dc:creator>
  <cp:lastModifiedBy>Hamid Mahmoodian</cp:lastModifiedBy>
  <cp:revision>58</cp:revision>
  <dcterms:created xsi:type="dcterms:W3CDTF">2017-10-24T07:52:39Z</dcterms:created>
  <dcterms:modified xsi:type="dcterms:W3CDTF">2017-11-07T13:41:03Z</dcterms:modified>
</cp:coreProperties>
</file>