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2"/>
  </p:notesMasterIdLst>
  <p:sldIdLst>
    <p:sldId id="256" r:id="rId2"/>
    <p:sldId id="257" r:id="rId3"/>
    <p:sldId id="258" r:id="rId4"/>
    <p:sldId id="259" r:id="rId5"/>
    <p:sldId id="262" r:id="rId6"/>
    <p:sldId id="263" r:id="rId7"/>
    <p:sldId id="260" r:id="rId8"/>
    <p:sldId id="264" r:id="rId9"/>
    <p:sldId id="261" r:id="rId10"/>
    <p:sldId id="265" r:id="rId11"/>
    <p:sldId id="266" r:id="rId12"/>
    <p:sldId id="269" r:id="rId13"/>
    <p:sldId id="267" r:id="rId14"/>
    <p:sldId id="268" r:id="rId15"/>
    <p:sldId id="270" r:id="rId16"/>
    <p:sldId id="271" r:id="rId17"/>
    <p:sldId id="272" r:id="rId18"/>
    <p:sldId id="273" r:id="rId19"/>
    <p:sldId id="274" r:id="rId20"/>
    <p:sldId id="275" r:id="rId21"/>
    <p:sldId id="276" r:id="rId22"/>
    <p:sldId id="277" r:id="rId23"/>
    <p:sldId id="278" r:id="rId24"/>
    <p:sldId id="280" r:id="rId25"/>
    <p:sldId id="279"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5" r:id="rId60"/>
    <p:sldId id="314" r:id="rId61"/>
    <p:sldId id="316" r:id="rId62"/>
    <p:sldId id="317" r:id="rId63"/>
    <p:sldId id="318" r:id="rId64"/>
    <p:sldId id="319" r:id="rId65"/>
    <p:sldId id="320" r:id="rId66"/>
    <p:sldId id="321" r:id="rId67"/>
    <p:sldId id="322" r:id="rId68"/>
    <p:sldId id="334" r:id="rId69"/>
    <p:sldId id="323" r:id="rId70"/>
    <p:sldId id="324" r:id="rId71"/>
    <p:sldId id="325" r:id="rId72"/>
    <p:sldId id="326" r:id="rId73"/>
    <p:sldId id="327" r:id="rId74"/>
    <p:sldId id="328" r:id="rId75"/>
    <p:sldId id="329" r:id="rId76"/>
    <p:sldId id="330" r:id="rId77"/>
    <p:sldId id="332" r:id="rId78"/>
    <p:sldId id="333" r:id="rId79"/>
    <p:sldId id="331" r:id="rId80"/>
    <p:sldId id="335" r:id="rId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8" d="100"/>
          <a:sy n="68" d="100"/>
        </p:scale>
        <p:origin x="616" y="48"/>
      </p:cViewPr>
      <p:guideLst>
        <p:guide orient="horz" pos="2160"/>
        <p:guide pos="38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BF77B-0ABB-4F69-8E50-9AA5BDAD2A65}" type="datetimeFigureOut">
              <a:rPr lang="en-US" smtClean="0"/>
              <a:t>6/30/2022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59CE75-B63D-40E8-AC34-7D414E80EA24}" type="slidenum">
              <a:rPr lang="en-US" smtClean="0"/>
              <a:t>‹#›</a:t>
            </a:fld>
            <a:endParaRPr lang="en-US"/>
          </a:p>
        </p:txBody>
      </p:sp>
    </p:spTree>
    <p:extLst>
      <p:ext uri="{BB962C8B-B14F-4D97-AF65-F5344CB8AC3E}">
        <p14:creationId xmlns:p14="http://schemas.microsoft.com/office/powerpoint/2010/main" val="2098378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2380158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1401.04.09</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821506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2431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3870602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9645392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a:t>1401.04.09</a:t>
            </a:r>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881954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a:t>1401.04.09</a:t>
            </a:r>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516577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37815550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2566443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1719133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1401.04.09</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1019527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1401.04.09</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4094863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1401.04.09</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3583951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r>
              <a:rPr lang="en-US"/>
              <a:t>1401.04.09</a:t>
            </a:r>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3122241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r>
              <a:rPr lang="en-US"/>
              <a:t>1401.04.09</a:t>
            </a:r>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2359657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r>
              <a:rPr lang="en-US"/>
              <a:t>1401.04.09</a:t>
            </a:r>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890982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1401.04.09</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989BEF-F275-455B-9A52-D6AB89FD3ECC}" type="slidenum">
              <a:rPr lang="en-US" smtClean="0"/>
              <a:t>‹#›</a:t>
            </a:fld>
            <a:endParaRPr lang="en-US"/>
          </a:p>
        </p:txBody>
      </p:sp>
    </p:spTree>
    <p:extLst>
      <p:ext uri="{BB962C8B-B14F-4D97-AF65-F5344CB8AC3E}">
        <p14:creationId xmlns:p14="http://schemas.microsoft.com/office/powerpoint/2010/main" val="198867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r>
              <a:rPr lang="en-US"/>
              <a:t>1401.04.09</a:t>
            </a: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C989BEF-F275-455B-9A52-D6AB89FD3ECC}" type="slidenum">
              <a:rPr lang="en-US" smtClean="0"/>
              <a:t>‹#›</a:t>
            </a:fld>
            <a:endParaRPr lang="en-US"/>
          </a:p>
        </p:txBody>
      </p:sp>
    </p:spTree>
    <p:extLst>
      <p:ext uri="{BB962C8B-B14F-4D97-AF65-F5344CB8AC3E}">
        <p14:creationId xmlns:p14="http://schemas.microsoft.com/office/powerpoint/2010/main" val="12262200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7.xml"/><Relationship Id="rId5" Type="http://schemas.openxmlformats.org/officeDocument/2006/relationships/image" Target="../media/image22.emf"/><Relationship Id="rId4" Type="http://schemas.openxmlformats.org/officeDocument/2006/relationships/image" Target="../media/image21.emf"/></Relationships>
</file>

<file path=ppt/slides/_rels/slide5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7.xml"/><Relationship Id="rId5" Type="http://schemas.openxmlformats.org/officeDocument/2006/relationships/image" Target="../media/image26.emf"/><Relationship Id="rId4" Type="http://schemas.openxmlformats.org/officeDocument/2006/relationships/image" Target="../media/image25.emf"/></Relationships>
</file>

<file path=ppt/slides/_rels/slide5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8937E-AA31-C4B6-81D6-4687836525A2}"/>
              </a:ext>
            </a:extLst>
          </p:cNvPr>
          <p:cNvSpPr>
            <a:spLocks noGrp="1"/>
          </p:cNvSpPr>
          <p:nvPr>
            <p:ph type="ctrTitle"/>
          </p:nvPr>
        </p:nvSpPr>
        <p:spPr>
          <a:xfrm>
            <a:off x="1154955" y="961534"/>
            <a:ext cx="8825658" cy="3815847"/>
          </a:xfrm>
        </p:spPr>
        <p:txBody>
          <a:bodyPr>
            <a:normAutofit/>
          </a:bodyPr>
          <a:lstStyle/>
          <a:p>
            <a:pPr algn="ctr"/>
            <a:r>
              <a:rPr lang="en-US" dirty="0"/>
              <a:t>Physiologic Principles</a:t>
            </a:r>
            <a:br>
              <a:rPr lang="en-US" dirty="0"/>
            </a:br>
            <a:r>
              <a:rPr lang="en-US" dirty="0"/>
              <a:t>and Urea Kinetic</a:t>
            </a:r>
            <a:br>
              <a:rPr lang="en-US" dirty="0"/>
            </a:br>
            <a:r>
              <a:rPr lang="en-US" dirty="0"/>
              <a:t>Modeling</a:t>
            </a:r>
          </a:p>
        </p:txBody>
      </p:sp>
      <p:sp>
        <p:nvSpPr>
          <p:cNvPr id="3" name="Subtitle 2">
            <a:extLst>
              <a:ext uri="{FF2B5EF4-FFF2-40B4-BE49-F238E27FC236}">
                <a16:creationId xmlns:a16="http://schemas.microsoft.com/office/drawing/2014/main" id="{A1D27D03-02B3-C1AC-7F1F-D69903177D02}"/>
              </a:ext>
            </a:extLst>
          </p:cNvPr>
          <p:cNvSpPr>
            <a:spLocks noGrp="1"/>
          </p:cNvSpPr>
          <p:nvPr>
            <p:ph type="subTitle" idx="1"/>
          </p:nvPr>
        </p:nvSpPr>
        <p:spPr>
          <a:xfrm>
            <a:off x="1979629" y="4873658"/>
            <a:ext cx="8550112" cy="1762812"/>
          </a:xfrm>
        </p:spPr>
        <p:txBody>
          <a:bodyPr>
            <a:normAutofit/>
          </a:bodyPr>
          <a:lstStyle/>
          <a:p>
            <a:pPr algn="ctr"/>
            <a:r>
              <a:rPr lang="en-US" dirty="0">
                <a:solidFill>
                  <a:schemeClr val="tx1"/>
                </a:solidFill>
              </a:rPr>
              <a:t>Shahram Taheri M.D.</a:t>
            </a:r>
          </a:p>
          <a:p>
            <a:pPr algn="ctr"/>
            <a:r>
              <a:rPr lang="en-US" dirty="0">
                <a:solidFill>
                  <a:schemeClr val="tx1"/>
                </a:solidFill>
              </a:rPr>
              <a:t>Associate Prof.</a:t>
            </a:r>
          </a:p>
          <a:p>
            <a:pPr algn="ctr"/>
            <a:r>
              <a:rPr lang="en-US" dirty="0">
                <a:solidFill>
                  <a:schemeClr val="tx1"/>
                </a:solidFill>
              </a:rPr>
              <a:t>Internist, Nephrologist</a:t>
            </a:r>
          </a:p>
          <a:p>
            <a:pPr algn="ctr"/>
            <a:r>
              <a:rPr lang="en-US" dirty="0">
                <a:solidFill>
                  <a:schemeClr val="tx1"/>
                </a:solidFill>
              </a:rPr>
              <a:t>IUMS</a:t>
            </a:r>
          </a:p>
          <a:p>
            <a:endParaRPr lang="en-US" dirty="0">
              <a:solidFill>
                <a:schemeClr val="tx1"/>
              </a:solidFill>
            </a:endParaRPr>
          </a:p>
        </p:txBody>
      </p:sp>
      <p:sp>
        <p:nvSpPr>
          <p:cNvPr id="4" name="Date Placeholder 3">
            <a:extLst>
              <a:ext uri="{FF2B5EF4-FFF2-40B4-BE49-F238E27FC236}">
                <a16:creationId xmlns:a16="http://schemas.microsoft.com/office/drawing/2014/main" id="{CF0E3C0B-B79F-570B-90E7-6B03EC7FB4A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F0ED2B2C-72C7-8B0B-0707-40533A102F42}"/>
              </a:ext>
            </a:extLst>
          </p:cNvPr>
          <p:cNvSpPr>
            <a:spLocks noGrp="1"/>
          </p:cNvSpPr>
          <p:nvPr>
            <p:ph type="sldNum" sz="quarter" idx="12"/>
          </p:nvPr>
        </p:nvSpPr>
        <p:spPr/>
        <p:txBody>
          <a:bodyPr/>
          <a:lstStyle/>
          <a:p>
            <a:fld id="{FC989BEF-F275-455B-9A52-D6AB89FD3ECC}" type="slidenum">
              <a:rPr lang="en-US" smtClean="0"/>
              <a:t>1</a:t>
            </a:fld>
            <a:endParaRPr lang="en-US"/>
          </a:p>
        </p:txBody>
      </p:sp>
    </p:spTree>
    <p:extLst>
      <p:ext uri="{BB962C8B-B14F-4D97-AF65-F5344CB8AC3E}">
        <p14:creationId xmlns:p14="http://schemas.microsoft.com/office/powerpoint/2010/main" val="7645321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00EA1-1B4E-1911-0008-47663FFD8AD4}"/>
              </a:ext>
            </a:extLst>
          </p:cNvPr>
          <p:cNvSpPr>
            <a:spLocks noGrp="1"/>
          </p:cNvSpPr>
          <p:nvPr>
            <p:ph type="title"/>
          </p:nvPr>
        </p:nvSpPr>
        <p:spPr>
          <a:xfrm>
            <a:off x="646111" y="452718"/>
            <a:ext cx="9404723" cy="1093278"/>
          </a:xfrm>
        </p:spPr>
        <p:txBody>
          <a:bodyPr/>
          <a:lstStyle/>
          <a:p>
            <a:pPr algn="ctr"/>
            <a:r>
              <a:rPr lang="en-US" dirty="0"/>
              <a:t>Hydrostatic ultrafiltration</a:t>
            </a:r>
          </a:p>
        </p:txBody>
      </p:sp>
      <p:sp>
        <p:nvSpPr>
          <p:cNvPr id="3" name="Content Placeholder 2">
            <a:extLst>
              <a:ext uri="{FF2B5EF4-FFF2-40B4-BE49-F238E27FC236}">
                <a16:creationId xmlns:a16="http://schemas.microsoft.com/office/drawing/2014/main" id="{A221C74A-1FC7-3261-5490-793926C1C8C5}"/>
              </a:ext>
            </a:extLst>
          </p:cNvPr>
          <p:cNvSpPr>
            <a:spLocks noGrp="1"/>
          </p:cNvSpPr>
          <p:nvPr>
            <p:ph idx="1"/>
          </p:nvPr>
        </p:nvSpPr>
        <p:spPr>
          <a:xfrm>
            <a:off x="1103312" y="2052918"/>
            <a:ext cx="9737513" cy="4195481"/>
          </a:xfrm>
        </p:spPr>
        <p:txBody>
          <a:bodyPr>
            <a:normAutofit/>
          </a:bodyPr>
          <a:lstStyle/>
          <a:p>
            <a:r>
              <a:rPr lang="en-US" sz="2800" b="1" dirty="0"/>
              <a:t>Transmembrane pressure:</a:t>
            </a:r>
          </a:p>
          <a:p>
            <a:pPr lvl="1"/>
            <a:r>
              <a:rPr lang="en-US" sz="2600" dirty="0"/>
              <a:t>During hemodialysis, water (along with small solutes) moves from the blood to dialysate in the dialyzer as a result of a hydrostatic pressure gradient between the blood and dialysate compartments.</a:t>
            </a:r>
          </a:p>
          <a:p>
            <a:pPr lvl="1"/>
            <a:r>
              <a:rPr lang="en-US" sz="2600" dirty="0"/>
              <a:t>The rate of ultrafiltration will depend on the total pressure  difference across the membrane (calculated as the pressure in the blood compartment minus the pressure in the dialysate compartment).</a:t>
            </a:r>
          </a:p>
          <a:p>
            <a:pPr lvl="1"/>
            <a:endParaRPr lang="en-US" sz="2600" dirty="0"/>
          </a:p>
        </p:txBody>
      </p:sp>
      <p:sp>
        <p:nvSpPr>
          <p:cNvPr id="4" name="Date Placeholder 3">
            <a:extLst>
              <a:ext uri="{FF2B5EF4-FFF2-40B4-BE49-F238E27FC236}">
                <a16:creationId xmlns:a16="http://schemas.microsoft.com/office/drawing/2014/main" id="{F2EB5F43-C61B-D77E-EDF3-162A695D70A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140AF05D-ED7B-A84B-BFBC-A7C4ED991A8D}"/>
              </a:ext>
            </a:extLst>
          </p:cNvPr>
          <p:cNvSpPr>
            <a:spLocks noGrp="1"/>
          </p:cNvSpPr>
          <p:nvPr>
            <p:ph type="sldNum" sz="quarter" idx="12"/>
          </p:nvPr>
        </p:nvSpPr>
        <p:spPr/>
        <p:txBody>
          <a:bodyPr/>
          <a:lstStyle/>
          <a:p>
            <a:fld id="{FC989BEF-F275-455B-9A52-D6AB89FD3ECC}" type="slidenum">
              <a:rPr lang="en-US" smtClean="0"/>
              <a:t>10</a:t>
            </a:fld>
            <a:endParaRPr lang="en-US"/>
          </a:p>
        </p:txBody>
      </p:sp>
    </p:spTree>
    <p:extLst>
      <p:ext uri="{BB962C8B-B14F-4D97-AF65-F5344CB8AC3E}">
        <p14:creationId xmlns:p14="http://schemas.microsoft.com/office/powerpoint/2010/main" val="3545782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00EA1-1B4E-1911-0008-47663FFD8AD4}"/>
              </a:ext>
            </a:extLst>
          </p:cNvPr>
          <p:cNvSpPr>
            <a:spLocks noGrp="1"/>
          </p:cNvSpPr>
          <p:nvPr>
            <p:ph type="title"/>
          </p:nvPr>
        </p:nvSpPr>
        <p:spPr>
          <a:xfrm>
            <a:off x="646111" y="452718"/>
            <a:ext cx="9404723" cy="1093278"/>
          </a:xfrm>
        </p:spPr>
        <p:txBody>
          <a:bodyPr/>
          <a:lstStyle/>
          <a:p>
            <a:pPr algn="ctr"/>
            <a:r>
              <a:rPr lang="en-US" dirty="0"/>
              <a:t>Hydrostatic ultrafiltration</a:t>
            </a:r>
          </a:p>
        </p:txBody>
      </p:sp>
      <p:sp>
        <p:nvSpPr>
          <p:cNvPr id="3" name="Content Placeholder 2">
            <a:extLst>
              <a:ext uri="{FF2B5EF4-FFF2-40B4-BE49-F238E27FC236}">
                <a16:creationId xmlns:a16="http://schemas.microsoft.com/office/drawing/2014/main" id="{A221C74A-1FC7-3261-5490-793926C1C8C5}"/>
              </a:ext>
            </a:extLst>
          </p:cNvPr>
          <p:cNvSpPr>
            <a:spLocks noGrp="1"/>
          </p:cNvSpPr>
          <p:nvPr>
            <p:ph idx="1"/>
          </p:nvPr>
        </p:nvSpPr>
        <p:spPr/>
        <p:txBody>
          <a:bodyPr>
            <a:normAutofit/>
          </a:bodyPr>
          <a:lstStyle/>
          <a:p>
            <a:r>
              <a:rPr lang="en-US" sz="2800" b="1" dirty="0"/>
              <a:t>Ultrafiltration coefficient (KUF):</a:t>
            </a:r>
          </a:p>
          <a:p>
            <a:pPr lvl="1"/>
            <a:r>
              <a:rPr lang="en-US" sz="2600" dirty="0"/>
              <a:t>The permeability of dialyzer membranes to water, though high, can vary considerably and is a function of membrane thickness and pore size.</a:t>
            </a:r>
          </a:p>
          <a:p>
            <a:pPr lvl="1"/>
            <a:r>
              <a:rPr lang="en-US" sz="2600" dirty="0"/>
              <a:t>The permeability of a membrane to water is indicated by its ultrafiltration coefficient, KUF. </a:t>
            </a:r>
          </a:p>
          <a:p>
            <a:pPr lvl="1"/>
            <a:r>
              <a:rPr lang="en-US" sz="2600" dirty="0"/>
              <a:t>KUF is defined as the number of milliliters of fluid per hour that will be transferred across the membrane per mm Hg pressure gradient across the membrane.</a:t>
            </a:r>
          </a:p>
        </p:txBody>
      </p:sp>
      <p:sp>
        <p:nvSpPr>
          <p:cNvPr id="4" name="Date Placeholder 3">
            <a:extLst>
              <a:ext uri="{FF2B5EF4-FFF2-40B4-BE49-F238E27FC236}">
                <a16:creationId xmlns:a16="http://schemas.microsoft.com/office/drawing/2014/main" id="{53F28710-10BA-BBF1-A016-4610A4C21E68}"/>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EEE48388-93AB-1202-F48E-0F2E8C890669}"/>
              </a:ext>
            </a:extLst>
          </p:cNvPr>
          <p:cNvSpPr>
            <a:spLocks noGrp="1"/>
          </p:cNvSpPr>
          <p:nvPr>
            <p:ph type="sldNum" sz="quarter" idx="12"/>
          </p:nvPr>
        </p:nvSpPr>
        <p:spPr/>
        <p:txBody>
          <a:bodyPr/>
          <a:lstStyle/>
          <a:p>
            <a:fld id="{FC989BEF-F275-455B-9A52-D6AB89FD3ECC}" type="slidenum">
              <a:rPr lang="en-US" smtClean="0"/>
              <a:t>11</a:t>
            </a:fld>
            <a:endParaRPr lang="en-US"/>
          </a:p>
        </p:txBody>
      </p:sp>
    </p:spTree>
    <p:extLst>
      <p:ext uri="{BB962C8B-B14F-4D97-AF65-F5344CB8AC3E}">
        <p14:creationId xmlns:p14="http://schemas.microsoft.com/office/powerpoint/2010/main" val="221116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7B3AB4-FF9A-5730-CFF9-BF06AE4419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4250" y="0"/>
            <a:ext cx="5143500" cy="6858000"/>
          </a:xfrm>
          <a:prstGeom prst="rect">
            <a:avLst/>
          </a:prstGeom>
        </p:spPr>
      </p:pic>
      <p:sp>
        <p:nvSpPr>
          <p:cNvPr id="2" name="Date Placeholder 1">
            <a:extLst>
              <a:ext uri="{FF2B5EF4-FFF2-40B4-BE49-F238E27FC236}">
                <a16:creationId xmlns:a16="http://schemas.microsoft.com/office/drawing/2014/main" id="{C999DED2-0523-2165-1854-4DF665201BDD}"/>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068D86D8-1E0F-81C7-1C9A-826511C3F96F}"/>
              </a:ext>
            </a:extLst>
          </p:cNvPr>
          <p:cNvSpPr>
            <a:spLocks noGrp="1"/>
          </p:cNvSpPr>
          <p:nvPr>
            <p:ph type="sldNum" sz="quarter" idx="12"/>
          </p:nvPr>
        </p:nvSpPr>
        <p:spPr/>
        <p:txBody>
          <a:bodyPr/>
          <a:lstStyle/>
          <a:p>
            <a:fld id="{FC989BEF-F275-455B-9A52-D6AB89FD3ECC}" type="slidenum">
              <a:rPr lang="en-US" smtClean="0"/>
              <a:t>12</a:t>
            </a:fld>
            <a:endParaRPr lang="en-US"/>
          </a:p>
        </p:txBody>
      </p:sp>
    </p:spTree>
    <p:extLst>
      <p:ext uri="{BB962C8B-B14F-4D97-AF65-F5344CB8AC3E}">
        <p14:creationId xmlns:p14="http://schemas.microsoft.com/office/powerpoint/2010/main" val="1368738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A6EC5-13D3-965A-9831-9B748DA0AD49}"/>
              </a:ext>
            </a:extLst>
          </p:cNvPr>
          <p:cNvSpPr>
            <a:spLocks noGrp="1"/>
          </p:cNvSpPr>
          <p:nvPr>
            <p:ph type="title"/>
          </p:nvPr>
        </p:nvSpPr>
        <p:spPr/>
        <p:txBody>
          <a:bodyPr/>
          <a:lstStyle/>
          <a:p>
            <a:pPr algn="ctr"/>
            <a:r>
              <a:rPr lang="en-US" dirty="0"/>
              <a:t>Purpose of ultrafiltration.</a:t>
            </a:r>
          </a:p>
        </p:txBody>
      </p:sp>
      <p:sp>
        <p:nvSpPr>
          <p:cNvPr id="3" name="Content Placeholder 2">
            <a:extLst>
              <a:ext uri="{FF2B5EF4-FFF2-40B4-BE49-F238E27FC236}">
                <a16:creationId xmlns:a16="http://schemas.microsoft.com/office/drawing/2014/main" id="{23000A0D-31EC-0F30-52AB-4996B57F7525}"/>
              </a:ext>
            </a:extLst>
          </p:cNvPr>
          <p:cNvSpPr>
            <a:spLocks noGrp="1"/>
          </p:cNvSpPr>
          <p:nvPr>
            <p:ph idx="1"/>
          </p:nvPr>
        </p:nvSpPr>
        <p:spPr/>
        <p:txBody>
          <a:bodyPr>
            <a:normAutofit/>
          </a:bodyPr>
          <a:lstStyle/>
          <a:p>
            <a:r>
              <a:rPr lang="en-US" sz="2800" dirty="0"/>
              <a:t>Typically, a patient being dialyzed thrice weekly will gain 1–4 kg of weight between treatments (most of it water), which will need to be removed during a 3–4-hour period of dialysis. </a:t>
            </a:r>
          </a:p>
          <a:p>
            <a:r>
              <a:rPr lang="en-US" sz="2800" dirty="0"/>
              <a:t>Patients with acute fluid overload may need more rapid fluid removal. </a:t>
            </a:r>
          </a:p>
          <a:p>
            <a:r>
              <a:rPr lang="en-US" sz="2800" dirty="0"/>
              <a:t>Thus, the clinical need for ultrafiltration usually ranges from 0.5 to 1.2 L/hr.</a:t>
            </a:r>
          </a:p>
        </p:txBody>
      </p:sp>
      <p:sp>
        <p:nvSpPr>
          <p:cNvPr id="4" name="Date Placeholder 3">
            <a:extLst>
              <a:ext uri="{FF2B5EF4-FFF2-40B4-BE49-F238E27FC236}">
                <a16:creationId xmlns:a16="http://schemas.microsoft.com/office/drawing/2014/main" id="{AF198D35-6948-592C-5FEC-6E18CE41B0D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8CABFEFF-4488-09B7-A521-745A1F0C3319}"/>
              </a:ext>
            </a:extLst>
          </p:cNvPr>
          <p:cNvSpPr>
            <a:spLocks noGrp="1"/>
          </p:cNvSpPr>
          <p:nvPr>
            <p:ph type="sldNum" sz="quarter" idx="12"/>
          </p:nvPr>
        </p:nvSpPr>
        <p:spPr/>
        <p:txBody>
          <a:bodyPr/>
          <a:lstStyle/>
          <a:p>
            <a:fld id="{FC989BEF-F275-455B-9A52-D6AB89FD3ECC}" type="slidenum">
              <a:rPr lang="en-US" smtClean="0"/>
              <a:t>13</a:t>
            </a:fld>
            <a:endParaRPr lang="en-US"/>
          </a:p>
        </p:txBody>
      </p:sp>
    </p:spTree>
    <p:extLst>
      <p:ext uri="{BB962C8B-B14F-4D97-AF65-F5344CB8AC3E}">
        <p14:creationId xmlns:p14="http://schemas.microsoft.com/office/powerpoint/2010/main" val="3753484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E261DA-71D5-B635-6DAB-DB52AD93BF20}"/>
              </a:ext>
            </a:extLst>
          </p:cNvPr>
          <p:cNvPicPr>
            <a:picLocks noChangeAspect="1"/>
          </p:cNvPicPr>
          <p:nvPr/>
        </p:nvPicPr>
        <p:blipFill>
          <a:blip r:embed="rId2"/>
          <a:stretch>
            <a:fillRect/>
          </a:stretch>
        </p:blipFill>
        <p:spPr>
          <a:xfrm>
            <a:off x="1725633" y="0"/>
            <a:ext cx="8926655" cy="7003876"/>
          </a:xfrm>
          <a:prstGeom prst="rect">
            <a:avLst/>
          </a:prstGeom>
        </p:spPr>
      </p:pic>
      <p:sp>
        <p:nvSpPr>
          <p:cNvPr id="2" name="Date Placeholder 1">
            <a:extLst>
              <a:ext uri="{FF2B5EF4-FFF2-40B4-BE49-F238E27FC236}">
                <a16:creationId xmlns:a16="http://schemas.microsoft.com/office/drawing/2014/main" id="{712E6C2E-15DB-5D8C-60AD-C7E79D36FAE4}"/>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0D9CBA10-E422-7C01-290A-A1F92F3C74BC}"/>
              </a:ext>
            </a:extLst>
          </p:cNvPr>
          <p:cNvSpPr>
            <a:spLocks noGrp="1"/>
          </p:cNvSpPr>
          <p:nvPr>
            <p:ph type="sldNum" sz="quarter" idx="12"/>
          </p:nvPr>
        </p:nvSpPr>
        <p:spPr/>
        <p:txBody>
          <a:bodyPr/>
          <a:lstStyle/>
          <a:p>
            <a:fld id="{FC989BEF-F275-455B-9A52-D6AB89FD3ECC}" type="slidenum">
              <a:rPr lang="en-US" smtClean="0"/>
              <a:t>14</a:t>
            </a:fld>
            <a:endParaRPr lang="en-US"/>
          </a:p>
        </p:txBody>
      </p:sp>
    </p:spTree>
    <p:extLst>
      <p:ext uri="{BB962C8B-B14F-4D97-AF65-F5344CB8AC3E}">
        <p14:creationId xmlns:p14="http://schemas.microsoft.com/office/powerpoint/2010/main" val="2298349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1E800-3CB0-630B-609C-FB61606BB178}"/>
              </a:ext>
            </a:extLst>
          </p:cNvPr>
          <p:cNvSpPr>
            <a:spLocks noGrp="1"/>
          </p:cNvSpPr>
          <p:nvPr>
            <p:ph type="title"/>
          </p:nvPr>
        </p:nvSpPr>
        <p:spPr/>
        <p:txBody>
          <a:bodyPr/>
          <a:lstStyle/>
          <a:p>
            <a:pPr algn="ctr"/>
            <a:r>
              <a:rPr lang="en-US" dirty="0"/>
              <a:t>SOLUTE REMOVAL FROM THE PERSPECTIVE OF THE DIALYZER</a:t>
            </a:r>
          </a:p>
        </p:txBody>
      </p:sp>
      <p:sp>
        <p:nvSpPr>
          <p:cNvPr id="3" name="Content Placeholder 2">
            <a:extLst>
              <a:ext uri="{FF2B5EF4-FFF2-40B4-BE49-F238E27FC236}">
                <a16:creationId xmlns:a16="http://schemas.microsoft.com/office/drawing/2014/main" id="{C1841EC5-AFA5-A488-D798-57DC8893E259}"/>
              </a:ext>
            </a:extLst>
          </p:cNvPr>
          <p:cNvSpPr>
            <a:spLocks noGrp="1"/>
          </p:cNvSpPr>
          <p:nvPr>
            <p:ph idx="1"/>
          </p:nvPr>
        </p:nvSpPr>
        <p:spPr/>
        <p:txBody>
          <a:bodyPr>
            <a:normAutofit/>
          </a:bodyPr>
          <a:lstStyle/>
          <a:p>
            <a:r>
              <a:rPr lang="en-US" sz="2800" dirty="0"/>
              <a:t>When uremic blood is exposed to dialysis solution, the flux rate of these waste solutes from blood to dialysate is initially much greater than the back-flux from dialysate to blood.</a:t>
            </a:r>
          </a:p>
          <a:p>
            <a:r>
              <a:rPr lang="en-US" sz="2800" dirty="0"/>
              <a:t>Eventually, if the blood and dialysate were left in static contact with each other via the membrane, the concentration of permeable waste products in the dialysate would become equal to that in the blood, and no further net removal of waste products would occur.</a:t>
            </a:r>
          </a:p>
        </p:txBody>
      </p:sp>
      <p:sp>
        <p:nvSpPr>
          <p:cNvPr id="4" name="Date Placeholder 3">
            <a:extLst>
              <a:ext uri="{FF2B5EF4-FFF2-40B4-BE49-F238E27FC236}">
                <a16:creationId xmlns:a16="http://schemas.microsoft.com/office/drawing/2014/main" id="{E7B2DA22-378C-2C27-30BD-C08A4BE4A234}"/>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971CE4E6-7A08-F34D-9F11-D6DD9033959C}"/>
              </a:ext>
            </a:extLst>
          </p:cNvPr>
          <p:cNvSpPr>
            <a:spLocks noGrp="1"/>
          </p:cNvSpPr>
          <p:nvPr>
            <p:ph type="sldNum" sz="quarter" idx="12"/>
          </p:nvPr>
        </p:nvSpPr>
        <p:spPr/>
        <p:txBody>
          <a:bodyPr/>
          <a:lstStyle/>
          <a:p>
            <a:fld id="{FC989BEF-F275-455B-9A52-D6AB89FD3ECC}" type="slidenum">
              <a:rPr lang="en-US" smtClean="0"/>
              <a:t>15</a:t>
            </a:fld>
            <a:endParaRPr lang="en-US"/>
          </a:p>
        </p:txBody>
      </p:sp>
    </p:spTree>
    <p:extLst>
      <p:ext uri="{BB962C8B-B14F-4D97-AF65-F5344CB8AC3E}">
        <p14:creationId xmlns:p14="http://schemas.microsoft.com/office/powerpoint/2010/main" val="3221033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1E800-3CB0-630B-609C-FB61606BB178}"/>
              </a:ext>
            </a:extLst>
          </p:cNvPr>
          <p:cNvSpPr>
            <a:spLocks noGrp="1"/>
          </p:cNvSpPr>
          <p:nvPr>
            <p:ph type="title"/>
          </p:nvPr>
        </p:nvSpPr>
        <p:spPr/>
        <p:txBody>
          <a:bodyPr/>
          <a:lstStyle/>
          <a:p>
            <a:pPr algn="ctr"/>
            <a:r>
              <a:rPr lang="en-US" dirty="0"/>
              <a:t>SOLUTE REMOVAL FROM THE PERSPECTIVE OF THE DIALYZER</a:t>
            </a:r>
          </a:p>
        </p:txBody>
      </p:sp>
      <p:sp>
        <p:nvSpPr>
          <p:cNvPr id="3" name="Content Placeholder 2">
            <a:extLst>
              <a:ext uri="{FF2B5EF4-FFF2-40B4-BE49-F238E27FC236}">
                <a16:creationId xmlns:a16="http://schemas.microsoft.com/office/drawing/2014/main" id="{C1841EC5-AFA5-A488-D798-57DC8893E259}"/>
              </a:ext>
            </a:extLst>
          </p:cNvPr>
          <p:cNvSpPr>
            <a:spLocks noGrp="1"/>
          </p:cNvSpPr>
          <p:nvPr>
            <p:ph idx="1"/>
          </p:nvPr>
        </p:nvSpPr>
        <p:spPr/>
        <p:txBody>
          <a:bodyPr>
            <a:normAutofit/>
          </a:bodyPr>
          <a:lstStyle/>
          <a:p>
            <a:r>
              <a:rPr lang="en-US" sz="2800" dirty="0"/>
              <a:t>In practice, during dialysis, concentration equilibrium is prevented, and the concentration gradient between blood and dialysate is maximized, by continuously refilling the dialysate compartment with fresh dialysis solution and by replacing dialyzed blood with </a:t>
            </a:r>
            <a:r>
              <a:rPr lang="en-US" sz="2800" dirty="0" err="1"/>
              <a:t>undialyzed</a:t>
            </a:r>
            <a:r>
              <a:rPr lang="en-US" sz="2800" dirty="0"/>
              <a:t> blood. </a:t>
            </a:r>
          </a:p>
        </p:txBody>
      </p:sp>
      <p:sp>
        <p:nvSpPr>
          <p:cNvPr id="4" name="Date Placeholder 3">
            <a:extLst>
              <a:ext uri="{FF2B5EF4-FFF2-40B4-BE49-F238E27FC236}">
                <a16:creationId xmlns:a16="http://schemas.microsoft.com/office/drawing/2014/main" id="{5444A18C-1E3F-35DA-3DA7-5025A3877014}"/>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63E18B1B-198C-D8B3-C202-6EBFB2768674}"/>
              </a:ext>
            </a:extLst>
          </p:cNvPr>
          <p:cNvSpPr>
            <a:spLocks noGrp="1"/>
          </p:cNvSpPr>
          <p:nvPr>
            <p:ph type="sldNum" sz="quarter" idx="12"/>
          </p:nvPr>
        </p:nvSpPr>
        <p:spPr/>
        <p:txBody>
          <a:bodyPr/>
          <a:lstStyle/>
          <a:p>
            <a:fld id="{FC989BEF-F275-455B-9A52-D6AB89FD3ECC}" type="slidenum">
              <a:rPr lang="en-US" smtClean="0"/>
              <a:t>16</a:t>
            </a:fld>
            <a:endParaRPr lang="en-US"/>
          </a:p>
        </p:txBody>
      </p:sp>
    </p:spTree>
    <p:extLst>
      <p:ext uri="{BB962C8B-B14F-4D97-AF65-F5344CB8AC3E}">
        <p14:creationId xmlns:p14="http://schemas.microsoft.com/office/powerpoint/2010/main" val="4127626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1E800-3CB0-630B-609C-FB61606BB178}"/>
              </a:ext>
            </a:extLst>
          </p:cNvPr>
          <p:cNvSpPr>
            <a:spLocks noGrp="1"/>
          </p:cNvSpPr>
          <p:nvPr>
            <p:ph type="title"/>
          </p:nvPr>
        </p:nvSpPr>
        <p:spPr/>
        <p:txBody>
          <a:bodyPr/>
          <a:lstStyle/>
          <a:p>
            <a:pPr algn="ctr"/>
            <a:r>
              <a:rPr lang="en-US" dirty="0"/>
              <a:t>SOLUTE REMOVAL FROM THE PERSPECTIVE OF THE DIALYZER</a:t>
            </a:r>
          </a:p>
        </p:txBody>
      </p:sp>
      <p:sp>
        <p:nvSpPr>
          <p:cNvPr id="3" name="Content Placeholder 2">
            <a:extLst>
              <a:ext uri="{FF2B5EF4-FFF2-40B4-BE49-F238E27FC236}">
                <a16:creationId xmlns:a16="http://schemas.microsoft.com/office/drawing/2014/main" id="{C1841EC5-AFA5-A488-D798-57DC8893E259}"/>
              </a:ext>
            </a:extLst>
          </p:cNvPr>
          <p:cNvSpPr>
            <a:spLocks noGrp="1"/>
          </p:cNvSpPr>
          <p:nvPr>
            <p:ph idx="1"/>
          </p:nvPr>
        </p:nvSpPr>
        <p:spPr/>
        <p:txBody>
          <a:bodyPr>
            <a:normAutofit/>
          </a:bodyPr>
          <a:lstStyle/>
          <a:p>
            <a:r>
              <a:rPr lang="en-US" sz="2800"/>
              <a:t>Normally</a:t>
            </a:r>
            <a:r>
              <a:rPr lang="en-US" sz="2800" dirty="0"/>
              <a:t>, the direction of dialysis solution flow is opposite to the direction of blood flow. </a:t>
            </a:r>
          </a:p>
          <a:p>
            <a:r>
              <a:rPr lang="en-US" sz="2800"/>
              <a:t>The purpose of </a:t>
            </a:r>
            <a:r>
              <a:rPr lang="en-US" sz="2800" dirty="0"/>
              <a:t>“countercurrent” flow is to maximize the </a:t>
            </a:r>
            <a:r>
              <a:rPr lang="en-US" sz="2800"/>
              <a:t>concentration difference of </a:t>
            </a:r>
            <a:r>
              <a:rPr lang="en-US" sz="2800" dirty="0"/>
              <a:t>waste products between blood and dialysate in all </a:t>
            </a:r>
            <a:r>
              <a:rPr lang="en-US" sz="2800"/>
              <a:t>parts of the </a:t>
            </a:r>
            <a:r>
              <a:rPr lang="en-US" sz="2800" dirty="0"/>
              <a:t>dialyzer.</a:t>
            </a:r>
          </a:p>
        </p:txBody>
      </p:sp>
      <p:sp>
        <p:nvSpPr>
          <p:cNvPr id="4" name="Date Placeholder 3">
            <a:extLst>
              <a:ext uri="{FF2B5EF4-FFF2-40B4-BE49-F238E27FC236}">
                <a16:creationId xmlns:a16="http://schemas.microsoft.com/office/drawing/2014/main" id="{90CFA29F-7191-FCC6-2073-388002921086}"/>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732D93DE-FC55-110F-F40C-335C153340F4}"/>
              </a:ext>
            </a:extLst>
          </p:cNvPr>
          <p:cNvSpPr>
            <a:spLocks noGrp="1"/>
          </p:cNvSpPr>
          <p:nvPr>
            <p:ph type="sldNum" sz="quarter" idx="12"/>
          </p:nvPr>
        </p:nvSpPr>
        <p:spPr/>
        <p:txBody>
          <a:bodyPr/>
          <a:lstStyle/>
          <a:p>
            <a:fld id="{FC989BEF-F275-455B-9A52-D6AB89FD3ECC}" type="slidenum">
              <a:rPr lang="en-US" smtClean="0"/>
              <a:t>17</a:t>
            </a:fld>
            <a:endParaRPr lang="en-US"/>
          </a:p>
        </p:txBody>
      </p:sp>
    </p:spTree>
    <p:extLst>
      <p:ext uri="{BB962C8B-B14F-4D97-AF65-F5344CB8AC3E}">
        <p14:creationId xmlns:p14="http://schemas.microsoft.com/office/powerpoint/2010/main" val="1437772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B6C3-E010-BD72-6200-D817127D7BAC}"/>
              </a:ext>
            </a:extLst>
          </p:cNvPr>
          <p:cNvSpPr>
            <a:spLocks noGrp="1"/>
          </p:cNvSpPr>
          <p:nvPr>
            <p:ph type="title"/>
          </p:nvPr>
        </p:nvSpPr>
        <p:spPr/>
        <p:txBody>
          <a:bodyPr/>
          <a:lstStyle/>
          <a:p>
            <a:pPr algn="ctr"/>
            <a:r>
              <a:rPr lang="en-US" dirty="0"/>
              <a:t>Extraction ratio.</a:t>
            </a:r>
          </a:p>
        </p:txBody>
      </p:sp>
      <p:pic>
        <p:nvPicPr>
          <p:cNvPr id="4" name="Picture 3">
            <a:extLst>
              <a:ext uri="{FF2B5EF4-FFF2-40B4-BE49-F238E27FC236}">
                <a16:creationId xmlns:a16="http://schemas.microsoft.com/office/drawing/2014/main" id="{C6D8B921-44F3-A793-DEEA-83BD24B8AA41}"/>
              </a:ext>
            </a:extLst>
          </p:cNvPr>
          <p:cNvPicPr>
            <a:picLocks noChangeAspect="1"/>
          </p:cNvPicPr>
          <p:nvPr/>
        </p:nvPicPr>
        <p:blipFill>
          <a:blip r:embed="rId2"/>
          <a:stretch>
            <a:fillRect/>
          </a:stretch>
        </p:blipFill>
        <p:spPr>
          <a:xfrm>
            <a:off x="1772239" y="1137882"/>
            <a:ext cx="8653806" cy="5720118"/>
          </a:xfrm>
          <a:prstGeom prst="rect">
            <a:avLst/>
          </a:prstGeom>
        </p:spPr>
      </p:pic>
      <p:sp>
        <p:nvSpPr>
          <p:cNvPr id="3" name="Date Placeholder 2">
            <a:extLst>
              <a:ext uri="{FF2B5EF4-FFF2-40B4-BE49-F238E27FC236}">
                <a16:creationId xmlns:a16="http://schemas.microsoft.com/office/drawing/2014/main" id="{3EC3F03C-B545-3B75-9316-F8A6A846FF6C}"/>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689AC09E-1521-1FF5-C6FF-55C04DB1F911}"/>
              </a:ext>
            </a:extLst>
          </p:cNvPr>
          <p:cNvSpPr>
            <a:spLocks noGrp="1"/>
          </p:cNvSpPr>
          <p:nvPr>
            <p:ph type="sldNum" sz="quarter" idx="12"/>
          </p:nvPr>
        </p:nvSpPr>
        <p:spPr/>
        <p:txBody>
          <a:bodyPr/>
          <a:lstStyle/>
          <a:p>
            <a:fld id="{FC989BEF-F275-455B-9A52-D6AB89FD3ECC}" type="slidenum">
              <a:rPr lang="en-US" smtClean="0"/>
              <a:t>18</a:t>
            </a:fld>
            <a:endParaRPr lang="en-US"/>
          </a:p>
        </p:txBody>
      </p:sp>
    </p:spTree>
    <p:extLst>
      <p:ext uri="{BB962C8B-B14F-4D97-AF65-F5344CB8AC3E}">
        <p14:creationId xmlns:p14="http://schemas.microsoft.com/office/powerpoint/2010/main" val="2430338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7B147B-8C76-C581-D1DB-CF38A80AC09D}"/>
              </a:ext>
            </a:extLst>
          </p:cNvPr>
          <p:cNvPicPr>
            <a:picLocks noChangeAspect="1"/>
          </p:cNvPicPr>
          <p:nvPr/>
        </p:nvPicPr>
        <p:blipFill>
          <a:blip r:embed="rId2"/>
          <a:stretch>
            <a:fillRect/>
          </a:stretch>
        </p:blipFill>
        <p:spPr>
          <a:xfrm>
            <a:off x="1437790" y="0"/>
            <a:ext cx="9318194" cy="6859306"/>
          </a:xfrm>
          <a:prstGeom prst="rect">
            <a:avLst/>
          </a:prstGeom>
        </p:spPr>
      </p:pic>
      <p:sp>
        <p:nvSpPr>
          <p:cNvPr id="2" name="Date Placeholder 1">
            <a:extLst>
              <a:ext uri="{FF2B5EF4-FFF2-40B4-BE49-F238E27FC236}">
                <a16:creationId xmlns:a16="http://schemas.microsoft.com/office/drawing/2014/main" id="{5346D2DF-E2D3-332D-6EAA-21CB65489CCC}"/>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E0CD4683-37E1-2E1F-9FE2-D483CC9178B9}"/>
              </a:ext>
            </a:extLst>
          </p:cNvPr>
          <p:cNvSpPr>
            <a:spLocks noGrp="1"/>
          </p:cNvSpPr>
          <p:nvPr>
            <p:ph type="sldNum" sz="quarter" idx="12"/>
          </p:nvPr>
        </p:nvSpPr>
        <p:spPr/>
        <p:txBody>
          <a:bodyPr/>
          <a:lstStyle/>
          <a:p>
            <a:fld id="{FC989BEF-F275-455B-9A52-D6AB89FD3ECC}" type="slidenum">
              <a:rPr lang="en-US" smtClean="0"/>
              <a:t>19</a:t>
            </a:fld>
            <a:endParaRPr lang="en-US"/>
          </a:p>
        </p:txBody>
      </p:sp>
    </p:spTree>
    <p:extLst>
      <p:ext uri="{BB962C8B-B14F-4D97-AF65-F5344CB8AC3E}">
        <p14:creationId xmlns:p14="http://schemas.microsoft.com/office/powerpoint/2010/main" val="3105998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09462-5123-E083-C3CB-CAF18777DB77}"/>
              </a:ext>
            </a:extLst>
          </p:cNvPr>
          <p:cNvSpPr>
            <a:spLocks noGrp="1"/>
          </p:cNvSpPr>
          <p:nvPr>
            <p:ph type="title"/>
          </p:nvPr>
        </p:nvSpPr>
        <p:spPr/>
        <p:txBody>
          <a:bodyPr/>
          <a:lstStyle/>
          <a:p>
            <a:pPr algn="ctr"/>
            <a:r>
              <a:rPr lang="en-US" dirty="0"/>
              <a:t>Introduction</a:t>
            </a:r>
          </a:p>
        </p:txBody>
      </p:sp>
      <p:sp>
        <p:nvSpPr>
          <p:cNvPr id="3" name="Content Placeholder 2">
            <a:extLst>
              <a:ext uri="{FF2B5EF4-FFF2-40B4-BE49-F238E27FC236}">
                <a16:creationId xmlns:a16="http://schemas.microsoft.com/office/drawing/2014/main" id="{BFEB45C9-4681-760A-2138-A4250227921F}"/>
              </a:ext>
            </a:extLst>
          </p:cNvPr>
          <p:cNvSpPr>
            <a:spLocks noGrp="1"/>
          </p:cNvSpPr>
          <p:nvPr>
            <p:ph idx="1"/>
          </p:nvPr>
        </p:nvSpPr>
        <p:spPr/>
        <p:txBody>
          <a:bodyPr>
            <a:normAutofit/>
          </a:bodyPr>
          <a:lstStyle/>
          <a:p>
            <a:r>
              <a:rPr lang="en-US" sz="3200" dirty="0"/>
              <a:t>Dialysis is a process whereby the solute composition of a solution, A, is altered by exposing solution A to a second solution, B, through a semipermeable membrane. </a:t>
            </a:r>
          </a:p>
          <a:p>
            <a:r>
              <a:rPr lang="en-US" sz="3200" dirty="0"/>
              <a:t>Conceptually, one can view the semipermeable membrane as a sheet perforated by holes or pores. </a:t>
            </a:r>
          </a:p>
        </p:txBody>
      </p:sp>
      <p:sp>
        <p:nvSpPr>
          <p:cNvPr id="4" name="Date Placeholder 3">
            <a:extLst>
              <a:ext uri="{FF2B5EF4-FFF2-40B4-BE49-F238E27FC236}">
                <a16:creationId xmlns:a16="http://schemas.microsoft.com/office/drawing/2014/main" id="{045A7A80-286C-5078-B1D4-E4746C978B3C}"/>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E6F5CF19-0A1E-AEAB-BD01-ACF9FA60A2C4}"/>
              </a:ext>
            </a:extLst>
          </p:cNvPr>
          <p:cNvSpPr>
            <a:spLocks noGrp="1"/>
          </p:cNvSpPr>
          <p:nvPr>
            <p:ph type="sldNum" sz="quarter" idx="12"/>
          </p:nvPr>
        </p:nvSpPr>
        <p:spPr/>
        <p:txBody>
          <a:bodyPr/>
          <a:lstStyle/>
          <a:p>
            <a:fld id="{FC989BEF-F275-455B-9A52-D6AB89FD3ECC}" type="slidenum">
              <a:rPr lang="en-US" smtClean="0"/>
              <a:t>2</a:t>
            </a:fld>
            <a:endParaRPr lang="en-US"/>
          </a:p>
        </p:txBody>
      </p:sp>
    </p:spTree>
    <p:extLst>
      <p:ext uri="{BB962C8B-B14F-4D97-AF65-F5344CB8AC3E}">
        <p14:creationId xmlns:p14="http://schemas.microsoft.com/office/powerpoint/2010/main" val="14914023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6FF093-1324-7169-D7A7-94E34100AD40}"/>
              </a:ext>
            </a:extLst>
          </p:cNvPr>
          <p:cNvSpPr>
            <a:spLocks noGrp="1"/>
          </p:cNvSpPr>
          <p:nvPr>
            <p:ph type="title"/>
          </p:nvPr>
        </p:nvSpPr>
        <p:spPr>
          <a:xfrm>
            <a:off x="872355" y="0"/>
            <a:ext cx="9404723" cy="829327"/>
          </a:xfrm>
        </p:spPr>
        <p:txBody>
          <a:bodyPr/>
          <a:lstStyle/>
          <a:p>
            <a:pPr algn="ctr"/>
            <a:r>
              <a:rPr lang="en-US" dirty="0"/>
              <a:t>Concept of clearance</a:t>
            </a:r>
          </a:p>
        </p:txBody>
      </p:sp>
      <p:pic>
        <p:nvPicPr>
          <p:cNvPr id="6" name="Picture 5">
            <a:extLst>
              <a:ext uri="{FF2B5EF4-FFF2-40B4-BE49-F238E27FC236}">
                <a16:creationId xmlns:a16="http://schemas.microsoft.com/office/drawing/2014/main" id="{789F12F5-BF95-6776-6806-26D1619699E6}"/>
              </a:ext>
            </a:extLst>
          </p:cNvPr>
          <p:cNvPicPr>
            <a:picLocks noChangeAspect="1"/>
          </p:cNvPicPr>
          <p:nvPr/>
        </p:nvPicPr>
        <p:blipFill>
          <a:blip r:embed="rId2"/>
          <a:stretch>
            <a:fillRect/>
          </a:stretch>
        </p:blipFill>
        <p:spPr>
          <a:xfrm>
            <a:off x="1140643" y="689173"/>
            <a:ext cx="9239621" cy="6168827"/>
          </a:xfrm>
          <a:prstGeom prst="rect">
            <a:avLst/>
          </a:prstGeom>
        </p:spPr>
      </p:pic>
      <p:sp>
        <p:nvSpPr>
          <p:cNvPr id="2" name="Date Placeholder 1">
            <a:extLst>
              <a:ext uri="{FF2B5EF4-FFF2-40B4-BE49-F238E27FC236}">
                <a16:creationId xmlns:a16="http://schemas.microsoft.com/office/drawing/2014/main" id="{7F7CF32A-8897-AC40-FCA1-F35239A02D6C}"/>
              </a:ext>
            </a:extLst>
          </p:cNvPr>
          <p:cNvSpPr>
            <a:spLocks noGrp="1"/>
          </p:cNvSpPr>
          <p:nvPr>
            <p:ph type="dt" sz="half" idx="10"/>
          </p:nvPr>
        </p:nvSpPr>
        <p:spPr/>
        <p:txBody>
          <a:bodyPr/>
          <a:lstStyle/>
          <a:p>
            <a:r>
              <a:rPr lang="en-US"/>
              <a:t>1401.04.09</a:t>
            </a:r>
          </a:p>
        </p:txBody>
      </p:sp>
      <p:sp>
        <p:nvSpPr>
          <p:cNvPr id="3" name="Slide Number Placeholder 2">
            <a:extLst>
              <a:ext uri="{FF2B5EF4-FFF2-40B4-BE49-F238E27FC236}">
                <a16:creationId xmlns:a16="http://schemas.microsoft.com/office/drawing/2014/main" id="{7C3E3E17-51FE-5B2B-8AC8-C17E897D65AE}"/>
              </a:ext>
            </a:extLst>
          </p:cNvPr>
          <p:cNvSpPr>
            <a:spLocks noGrp="1"/>
          </p:cNvSpPr>
          <p:nvPr>
            <p:ph type="sldNum" sz="quarter" idx="12"/>
          </p:nvPr>
        </p:nvSpPr>
        <p:spPr/>
        <p:txBody>
          <a:bodyPr/>
          <a:lstStyle/>
          <a:p>
            <a:fld id="{FC989BEF-F275-455B-9A52-D6AB89FD3ECC}" type="slidenum">
              <a:rPr lang="en-US" smtClean="0"/>
              <a:t>20</a:t>
            </a:fld>
            <a:endParaRPr lang="en-US"/>
          </a:p>
        </p:txBody>
      </p:sp>
    </p:spTree>
    <p:extLst>
      <p:ext uri="{BB962C8B-B14F-4D97-AF65-F5344CB8AC3E}">
        <p14:creationId xmlns:p14="http://schemas.microsoft.com/office/powerpoint/2010/main" val="13808709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A12170-8397-9051-7800-591790ACBBC0}"/>
              </a:ext>
            </a:extLst>
          </p:cNvPr>
          <p:cNvPicPr>
            <a:picLocks noChangeAspect="1"/>
          </p:cNvPicPr>
          <p:nvPr/>
        </p:nvPicPr>
        <p:blipFill>
          <a:blip r:embed="rId2"/>
          <a:stretch>
            <a:fillRect/>
          </a:stretch>
        </p:blipFill>
        <p:spPr>
          <a:xfrm>
            <a:off x="12058" y="1178350"/>
            <a:ext cx="12179942" cy="4581249"/>
          </a:xfrm>
          <a:prstGeom prst="rect">
            <a:avLst/>
          </a:prstGeom>
        </p:spPr>
      </p:pic>
      <p:sp>
        <p:nvSpPr>
          <p:cNvPr id="2" name="Date Placeholder 1">
            <a:extLst>
              <a:ext uri="{FF2B5EF4-FFF2-40B4-BE49-F238E27FC236}">
                <a16:creationId xmlns:a16="http://schemas.microsoft.com/office/drawing/2014/main" id="{B3C50398-89FA-DBD7-2AB8-45A944B99ED8}"/>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2F8916C2-7669-5924-9A41-6183CD6F494B}"/>
              </a:ext>
            </a:extLst>
          </p:cNvPr>
          <p:cNvSpPr>
            <a:spLocks noGrp="1"/>
          </p:cNvSpPr>
          <p:nvPr>
            <p:ph type="sldNum" sz="quarter" idx="12"/>
          </p:nvPr>
        </p:nvSpPr>
        <p:spPr/>
        <p:txBody>
          <a:bodyPr/>
          <a:lstStyle/>
          <a:p>
            <a:fld id="{FC989BEF-F275-455B-9A52-D6AB89FD3ECC}" type="slidenum">
              <a:rPr lang="en-US" smtClean="0"/>
              <a:t>21</a:t>
            </a:fld>
            <a:endParaRPr lang="en-US"/>
          </a:p>
        </p:txBody>
      </p:sp>
    </p:spTree>
    <p:extLst>
      <p:ext uri="{BB962C8B-B14F-4D97-AF65-F5344CB8AC3E}">
        <p14:creationId xmlns:p14="http://schemas.microsoft.com/office/powerpoint/2010/main" val="12703863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7DC9A-1AB7-ADEA-CE78-4218E9A97941}"/>
              </a:ext>
            </a:extLst>
          </p:cNvPr>
          <p:cNvSpPr>
            <a:spLocks noGrp="1"/>
          </p:cNvSpPr>
          <p:nvPr>
            <p:ph type="title"/>
          </p:nvPr>
        </p:nvSpPr>
        <p:spPr/>
        <p:txBody>
          <a:bodyPr/>
          <a:lstStyle/>
          <a:p>
            <a:pPr algn="ctr"/>
            <a:r>
              <a:rPr lang="en-US" dirty="0"/>
              <a:t>The K0A, mass transfer area coefficient</a:t>
            </a:r>
          </a:p>
        </p:txBody>
      </p:sp>
      <p:sp>
        <p:nvSpPr>
          <p:cNvPr id="3" name="Content Placeholder 2">
            <a:extLst>
              <a:ext uri="{FF2B5EF4-FFF2-40B4-BE49-F238E27FC236}">
                <a16:creationId xmlns:a16="http://schemas.microsoft.com/office/drawing/2014/main" id="{71418E0E-92B5-3B14-F0C4-95892CC76FD8}"/>
              </a:ext>
            </a:extLst>
          </p:cNvPr>
          <p:cNvSpPr>
            <a:spLocks noGrp="1"/>
          </p:cNvSpPr>
          <p:nvPr>
            <p:ph idx="1"/>
          </p:nvPr>
        </p:nvSpPr>
        <p:spPr/>
        <p:txBody>
          <a:bodyPr>
            <a:normAutofit/>
          </a:bodyPr>
          <a:lstStyle/>
          <a:p>
            <a:r>
              <a:rPr lang="en-US" sz="2800" dirty="0"/>
              <a:t>If the extraction ratio remained constant at 60%, a doubling of the blood flow rate would double the clearance. </a:t>
            </a:r>
          </a:p>
          <a:p>
            <a:r>
              <a:rPr lang="en-US" sz="2800" dirty="0"/>
              <a:t>However, removal efficiency falls at higher blood flow rates, and so the clearance does not increase with QB in a 1:1 ratio.</a:t>
            </a:r>
          </a:p>
        </p:txBody>
      </p:sp>
      <p:sp>
        <p:nvSpPr>
          <p:cNvPr id="4" name="Date Placeholder 3">
            <a:extLst>
              <a:ext uri="{FF2B5EF4-FFF2-40B4-BE49-F238E27FC236}">
                <a16:creationId xmlns:a16="http://schemas.microsoft.com/office/drawing/2014/main" id="{C350FEC5-D8D3-B1E5-BBB9-AF2E7FFA7BE3}"/>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8C92DAAE-EFBA-22FC-E200-D58533220E8E}"/>
              </a:ext>
            </a:extLst>
          </p:cNvPr>
          <p:cNvSpPr>
            <a:spLocks noGrp="1"/>
          </p:cNvSpPr>
          <p:nvPr>
            <p:ph type="sldNum" sz="quarter" idx="12"/>
          </p:nvPr>
        </p:nvSpPr>
        <p:spPr/>
        <p:txBody>
          <a:bodyPr/>
          <a:lstStyle/>
          <a:p>
            <a:fld id="{FC989BEF-F275-455B-9A52-D6AB89FD3ECC}" type="slidenum">
              <a:rPr lang="en-US" smtClean="0"/>
              <a:t>22</a:t>
            </a:fld>
            <a:endParaRPr lang="en-US"/>
          </a:p>
        </p:txBody>
      </p:sp>
    </p:spTree>
    <p:extLst>
      <p:ext uri="{BB962C8B-B14F-4D97-AF65-F5344CB8AC3E}">
        <p14:creationId xmlns:p14="http://schemas.microsoft.com/office/powerpoint/2010/main" val="1898823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7DC9A-1AB7-ADEA-CE78-4218E9A97941}"/>
              </a:ext>
            </a:extLst>
          </p:cNvPr>
          <p:cNvSpPr>
            <a:spLocks noGrp="1"/>
          </p:cNvSpPr>
          <p:nvPr>
            <p:ph type="title"/>
          </p:nvPr>
        </p:nvSpPr>
        <p:spPr/>
        <p:txBody>
          <a:bodyPr/>
          <a:lstStyle/>
          <a:p>
            <a:pPr algn="ctr"/>
            <a:r>
              <a:rPr lang="en-US" dirty="0"/>
              <a:t>The K0A, mass transfer area coefficient</a:t>
            </a:r>
          </a:p>
        </p:txBody>
      </p:sp>
      <p:sp>
        <p:nvSpPr>
          <p:cNvPr id="3" name="Content Placeholder 2">
            <a:extLst>
              <a:ext uri="{FF2B5EF4-FFF2-40B4-BE49-F238E27FC236}">
                <a16:creationId xmlns:a16="http://schemas.microsoft.com/office/drawing/2014/main" id="{71418E0E-92B5-3B14-F0C4-95892CC76FD8}"/>
              </a:ext>
            </a:extLst>
          </p:cNvPr>
          <p:cNvSpPr>
            <a:spLocks noGrp="1"/>
          </p:cNvSpPr>
          <p:nvPr>
            <p:ph idx="1"/>
          </p:nvPr>
        </p:nvSpPr>
        <p:spPr/>
        <p:txBody>
          <a:bodyPr>
            <a:normAutofit/>
          </a:bodyPr>
          <a:lstStyle/>
          <a:p>
            <a:r>
              <a:rPr lang="en-US" sz="2800" dirty="0"/>
              <a:t>Ultimately, at very high blood flow rate, the clearance will plateau. </a:t>
            </a:r>
          </a:p>
          <a:p>
            <a:r>
              <a:rPr lang="en-US" sz="2800" dirty="0"/>
              <a:t>The theoretical maximum clearance of a dialyzer ( for a given solute) at infinite blood and dialysate flow rates is called the K0A and has units of mL/min. </a:t>
            </a:r>
          </a:p>
          <a:p>
            <a:r>
              <a:rPr lang="en-US" sz="2800" dirty="0"/>
              <a:t>For the dialyzer in Table 3.1, the K0A is close to 600 mL/min. </a:t>
            </a:r>
          </a:p>
        </p:txBody>
      </p:sp>
      <p:sp>
        <p:nvSpPr>
          <p:cNvPr id="4" name="Date Placeholder 3">
            <a:extLst>
              <a:ext uri="{FF2B5EF4-FFF2-40B4-BE49-F238E27FC236}">
                <a16:creationId xmlns:a16="http://schemas.microsoft.com/office/drawing/2014/main" id="{46D707AD-7990-365E-162C-130A3425E6F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23B853DB-C888-241E-38AD-70BB1A333581}"/>
              </a:ext>
            </a:extLst>
          </p:cNvPr>
          <p:cNvSpPr>
            <a:spLocks noGrp="1"/>
          </p:cNvSpPr>
          <p:nvPr>
            <p:ph type="sldNum" sz="quarter" idx="12"/>
          </p:nvPr>
        </p:nvSpPr>
        <p:spPr/>
        <p:txBody>
          <a:bodyPr/>
          <a:lstStyle/>
          <a:p>
            <a:fld id="{FC989BEF-F275-455B-9A52-D6AB89FD3ECC}" type="slidenum">
              <a:rPr lang="en-US" smtClean="0"/>
              <a:t>23</a:t>
            </a:fld>
            <a:endParaRPr lang="en-US"/>
          </a:p>
        </p:txBody>
      </p:sp>
    </p:spTree>
    <p:extLst>
      <p:ext uri="{BB962C8B-B14F-4D97-AF65-F5344CB8AC3E}">
        <p14:creationId xmlns:p14="http://schemas.microsoft.com/office/powerpoint/2010/main" val="35086461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7DC9A-1AB7-ADEA-CE78-4218E9A97941}"/>
              </a:ext>
            </a:extLst>
          </p:cNvPr>
          <p:cNvSpPr>
            <a:spLocks noGrp="1"/>
          </p:cNvSpPr>
          <p:nvPr>
            <p:ph type="title"/>
          </p:nvPr>
        </p:nvSpPr>
        <p:spPr/>
        <p:txBody>
          <a:bodyPr/>
          <a:lstStyle/>
          <a:p>
            <a:pPr algn="ctr"/>
            <a:r>
              <a:rPr lang="en-US" dirty="0"/>
              <a:t>The </a:t>
            </a:r>
            <a:r>
              <a:rPr lang="en-US" sz="4400" dirty="0"/>
              <a:t>K</a:t>
            </a:r>
            <a:r>
              <a:rPr lang="en-US" sz="4400" baseline="-25000" dirty="0"/>
              <a:t>0</a:t>
            </a:r>
            <a:r>
              <a:rPr lang="en-US" sz="4400" dirty="0"/>
              <a:t>A</a:t>
            </a:r>
            <a:r>
              <a:rPr lang="en-US" dirty="0"/>
              <a:t>, mass transfer area coefficient</a:t>
            </a:r>
          </a:p>
        </p:txBody>
      </p:sp>
      <p:sp>
        <p:nvSpPr>
          <p:cNvPr id="3" name="Content Placeholder 2">
            <a:extLst>
              <a:ext uri="{FF2B5EF4-FFF2-40B4-BE49-F238E27FC236}">
                <a16:creationId xmlns:a16="http://schemas.microsoft.com/office/drawing/2014/main" id="{71418E0E-92B5-3B14-F0C4-95892CC76FD8}"/>
              </a:ext>
            </a:extLst>
          </p:cNvPr>
          <p:cNvSpPr>
            <a:spLocks noGrp="1"/>
          </p:cNvSpPr>
          <p:nvPr>
            <p:ph idx="1"/>
          </p:nvPr>
        </p:nvSpPr>
        <p:spPr/>
        <p:txBody>
          <a:bodyPr>
            <a:normAutofit/>
          </a:bodyPr>
          <a:lstStyle/>
          <a:p>
            <a:r>
              <a:rPr lang="en-US" sz="2800" dirty="0"/>
              <a:t>The K</a:t>
            </a:r>
            <a:r>
              <a:rPr lang="en-US" sz="2800" baseline="-25000" dirty="0"/>
              <a:t>0</a:t>
            </a:r>
            <a:r>
              <a:rPr lang="en-US" sz="2800" dirty="0"/>
              <a:t>A also has a physical aspect.</a:t>
            </a:r>
          </a:p>
          <a:p>
            <a:r>
              <a:rPr lang="en-US" sz="2800" dirty="0"/>
              <a:t>It is the multiple of two quantities: </a:t>
            </a:r>
          </a:p>
          <a:p>
            <a:r>
              <a:rPr lang="en-US" sz="2800" b="1" dirty="0"/>
              <a:t>1.K</a:t>
            </a:r>
            <a:r>
              <a:rPr lang="en-US" sz="2800" b="1" baseline="-25000" dirty="0"/>
              <a:t>0</a:t>
            </a:r>
            <a:r>
              <a:rPr lang="en-US" sz="2800" dirty="0"/>
              <a:t>, the permeability coefficient of the dialyzer membrane for a given solute,</a:t>
            </a:r>
          </a:p>
          <a:p>
            <a:r>
              <a:rPr lang="en-US" sz="2800" b="1" dirty="0"/>
              <a:t>2.A</a:t>
            </a:r>
            <a:r>
              <a:rPr lang="en-US" sz="2800" dirty="0"/>
              <a:t>, the total effective surface area of the membrane in the dialyzer. </a:t>
            </a:r>
          </a:p>
        </p:txBody>
      </p:sp>
      <p:sp>
        <p:nvSpPr>
          <p:cNvPr id="4" name="Date Placeholder 3">
            <a:extLst>
              <a:ext uri="{FF2B5EF4-FFF2-40B4-BE49-F238E27FC236}">
                <a16:creationId xmlns:a16="http://schemas.microsoft.com/office/drawing/2014/main" id="{39290118-CD3D-26AD-0EBC-AB558F677D9B}"/>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57713AAF-31FE-C571-29FA-B719C7F32205}"/>
              </a:ext>
            </a:extLst>
          </p:cNvPr>
          <p:cNvSpPr>
            <a:spLocks noGrp="1"/>
          </p:cNvSpPr>
          <p:nvPr>
            <p:ph type="sldNum" sz="quarter" idx="12"/>
          </p:nvPr>
        </p:nvSpPr>
        <p:spPr/>
        <p:txBody>
          <a:bodyPr/>
          <a:lstStyle/>
          <a:p>
            <a:fld id="{FC989BEF-F275-455B-9A52-D6AB89FD3ECC}" type="slidenum">
              <a:rPr lang="en-US" smtClean="0"/>
              <a:t>24</a:t>
            </a:fld>
            <a:endParaRPr lang="en-US"/>
          </a:p>
        </p:txBody>
      </p:sp>
    </p:spTree>
    <p:extLst>
      <p:ext uri="{BB962C8B-B14F-4D97-AF65-F5344CB8AC3E}">
        <p14:creationId xmlns:p14="http://schemas.microsoft.com/office/powerpoint/2010/main" val="2306779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7DC9A-1AB7-ADEA-CE78-4218E9A97941}"/>
              </a:ext>
            </a:extLst>
          </p:cNvPr>
          <p:cNvSpPr>
            <a:spLocks noGrp="1"/>
          </p:cNvSpPr>
          <p:nvPr>
            <p:ph type="title"/>
          </p:nvPr>
        </p:nvSpPr>
        <p:spPr/>
        <p:txBody>
          <a:bodyPr/>
          <a:lstStyle/>
          <a:p>
            <a:pPr algn="ctr"/>
            <a:r>
              <a:rPr lang="en-US" dirty="0"/>
              <a:t>The </a:t>
            </a:r>
            <a:r>
              <a:rPr lang="en-US" sz="4400" dirty="0"/>
              <a:t>K</a:t>
            </a:r>
            <a:r>
              <a:rPr lang="en-US" sz="4400" baseline="-25000" dirty="0"/>
              <a:t>0</a:t>
            </a:r>
            <a:r>
              <a:rPr lang="en-US" dirty="0"/>
              <a:t>A, mass transfer area coefficient</a:t>
            </a:r>
          </a:p>
        </p:txBody>
      </p:sp>
      <p:sp>
        <p:nvSpPr>
          <p:cNvPr id="3" name="Content Placeholder 2">
            <a:extLst>
              <a:ext uri="{FF2B5EF4-FFF2-40B4-BE49-F238E27FC236}">
                <a16:creationId xmlns:a16="http://schemas.microsoft.com/office/drawing/2014/main" id="{71418E0E-92B5-3B14-F0C4-95892CC76FD8}"/>
              </a:ext>
            </a:extLst>
          </p:cNvPr>
          <p:cNvSpPr>
            <a:spLocks noGrp="1"/>
          </p:cNvSpPr>
          <p:nvPr>
            <p:ph idx="1"/>
          </p:nvPr>
        </p:nvSpPr>
        <p:spPr/>
        <p:txBody>
          <a:bodyPr>
            <a:normAutofit/>
          </a:bodyPr>
          <a:lstStyle/>
          <a:p>
            <a:r>
              <a:rPr lang="en-US" sz="2800" dirty="0"/>
              <a:t>Doubling the surface area of the membrane in a dialyzer will roughly double the K</a:t>
            </a:r>
            <a:r>
              <a:rPr lang="en-US" sz="2800" baseline="-25000" dirty="0"/>
              <a:t>0</a:t>
            </a:r>
            <a:r>
              <a:rPr lang="en-US" sz="2800" dirty="0"/>
              <a:t>A. </a:t>
            </a:r>
          </a:p>
          <a:p>
            <a:r>
              <a:rPr lang="en-US" sz="2800" dirty="0"/>
              <a:t>Two dialyzers of the same surface area do not necessarily have the same K</a:t>
            </a:r>
            <a:r>
              <a:rPr lang="en-US" sz="2800" baseline="-25000" dirty="0"/>
              <a:t>0</a:t>
            </a:r>
            <a:r>
              <a:rPr lang="en-US" sz="2800" dirty="0"/>
              <a:t>A, as the K</a:t>
            </a:r>
            <a:r>
              <a:rPr lang="en-US" sz="2800" baseline="-25000" dirty="0"/>
              <a:t>0</a:t>
            </a:r>
            <a:r>
              <a:rPr lang="en-US" sz="2800" dirty="0"/>
              <a:t> values of the membranes used in those dialyzers can be markedly different. </a:t>
            </a:r>
          </a:p>
          <a:p>
            <a:r>
              <a:rPr lang="en-US" sz="2800" dirty="0"/>
              <a:t>The K</a:t>
            </a:r>
            <a:r>
              <a:rPr lang="en-US" sz="2800" baseline="-25000" dirty="0"/>
              <a:t>0</a:t>
            </a:r>
            <a:r>
              <a:rPr lang="en-US" sz="2800" dirty="0"/>
              <a:t> can be increased by making the membrane thinner, by adjusting its porosity, and by optimizing the fluid path of dialysate in the dialyzer using spacer yarns and other features.</a:t>
            </a:r>
          </a:p>
        </p:txBody>
      </p:sp>
      <p:sp>
        <p:nvSpPr>
          <p:cNvPr id="4" name="Date Placeholder 3">
            <a:extLst>
              <a:ext uri="{FF2B5EF4-FFF2-40B4-BE49-F238E27FC236}">
                <a16:creationId xmlns:a16="http://schemas.microsoft.com/office/drawing/2014/main" id="{6C2A21A2-CE77-2AE0-79F1-08A068B1D92A}"/>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E0DA1825-A182-A646-3007-B8BB912DD3B2}"/>
              </a:ext>
            </a:extLst>
          </p:cNvPr>
          <p:cNvSpPr>
            <a:spLocks noGrp="1"/>
          </p:cNvSpPr>
          <p:nvPr>
            <p:ph type="sldNum" sz="quarter" idx="12"/>
          </p:nvPr>
        </p:nvSpPr>
        <p:spPr/>
        <p:txBody>
          <a:bodyPr/>
          <a:lstStyle/>
          <a:p>
            <a:fld id="{FC989BEF-F275-455B-9A52-D6AB89FD3ECC}" type="slidenum">
              <a:rPr lang="en-US" smtClean="0"/>
              <a:t>25</a:t>
            </a:fld>
            <a:endParaRPr lang="en-US"/>
          </a:p>
        </p:txBody>
      </p:sp>
    </p:spTree>
    <p:extLst>
      <p:ext uri="{BB962C8B-B14F-4D97-AF65-F5344CB8AC3E}">
        <p14:creationId xmlns:p14="http://schemas.microsoft.com/office/powerpoint/2010/main" val="391237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1026B1-3673-E5EC-2F93-ED321A06BBB4}"/>
              </a:ext>
            </a:extLst>
          </p:cNvPr>
          <p:cNvPicPr>
            <a:picLocks noChangeAspect="1"/>
          </p:cNvPicPr>
          <p:nvPr/>
        </p:nvPicPr>
        <p:blipFill>
          <a:blip r:embed="rId2"/>
          <a:stretch>
            <a:fillRect/>
          </a:stretch>
        </p:blipFill>
        <p:spPr>
          <a:xfrm>
            <a:off x="2648932" y="9721"/>
            <a:ext cx="6985262" cy="6833433"/>
          </a:xfrm>
          <a:prstGeom prst="rect">
            <a:avLst/>
          </a:prstGeom>
        </p:spPr>
      </p:pic>
      <p:sp>
        <p:nvSpPr>
          <p:cNvPr id="2" name="Date Placeholder 1">
            <a:extLst>
              <a:ext uri="{FF2B5EF4-FFF2-40B4-BE49-F238E27FC236}">
                <a16:creationId xmlns:a16="http://schemas.microsoft.com/office/drawing/2014/main" id="{3208FD22-0BB1-81B5-A02A-52A498770CE9}"/>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B81AE8C6-3EC7-1AE1-F1FB-DFE8F707D26A}"/>
              </a:ext>
            </a:extLst>
          </p:cNvPr>
          <p:cNvSpPr>
            <a:spLocks noGrp="1"/>
          </p:cNvSpPr>
          <p:nvPr>
            <p:ph type="sldNum" sz="quarter" idx="12"/>
          </p:nvPr>
        </p:nvSpPr>
        <p:spPr/>
        <p:txBody>
          <a:bodyPr/>
          <a:lstStyle/>
          <a:p>
            <a:fld id="{FC989BEF-F275-455B-9A52-D6AB89FD3ECC}" type="slidenum">
              <a:rPr lang="en-US" smtClean="0"/>
              <a:t>26</a:t>
            </a:fld>
            <a:endParaRPr lang="en-US"/>
          </a:p>
        </p:txBody>
      </p:sp>
    </p:spTree>
    <p:extLst>
      <p:ext uri="{BB962C8B-B14F-4D97-AF65-F5344CB8AC3E}">
        <p14:creationId xmlns:p14="http://schemas.microsoft.com/office/powerpoint/2010/main" val="3338157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4E95-B9DD-F782-B45B-688D8E2CCCC3}"/>
              </a:ext>
            </a:extLst>
          </p:cNvPr>
          <p:cNvSpPr>
            <a:spLocks noGrp="1"/>
          </p:cNvSpPr>
          <p:nvPr>
            <p:ph type="title"/>
          </p:nvPr>
        </p:nvSpPr>
        <p:spPr>
          <a:xfrm>
            <a:off x="646111" y="452718"/>
            <a:ext cx="9404723" cy="1017863"/>
          </a:xfrm>
        </p:spPr>
        <p:txBody>
          <a:bodyPr/>
          <a:lstStyle/>
          <a:p>
            <a:pPr algn="ctr"/>
            <a:r>
              <a:rPr lang="en-US" dirty="0"/>
              <a:t>Effect of erythrocytes</a:t>
            </a:r>
          </a:p>
        </p:txBody>
      </p:sp>
      <p:sp>
        <p:nvSpPr>
          <p:cNvPr id="3" name="Content Placeholder 2">
            <a:extLst>
              <a:ext uri="{FF2B5EF4-FFF2-40B4-BE49-F238E27FC236}">
                <a16:creationId xmlns:a16="http://schemas.microsoft.com/office/drawing/2014/main" id="{24264DA9-842B-C372-67E8-166B18E6F003}"/>
              </a:ext>
            </a:extLst>
          </p:cNvPr>
          <p:cNvSpPr>
            <a:spLocks noGrp="1"/>
          </p:cNvSpPr>
          <p:nvPr>
            <p:ph idx="1"/>
          </p:nvPr>
        </p:nvSpPr>
        <p:spPr/>
        <p:txBody>
          <a:bodyPr>
            <a:normAutofit/>
          </a:bodyPr>
          <a:lstStyle/>
          <a:p>
            <a:r>
              <a:rPr lang="en-US" sz="2800" dirty="0"/>
              <a:t>In the concept of clearance described earlier, the blood was treated as a simple fluid.</a:t>
            </a:r>
          </a:p>
          <a:p>
            <a:r>
              <a:rPr lang="en-US" sz="2800" dirty="0"/>
              <a:t> At a hematocrit of 30%, a blood flow of 400 mL/min is really a plasma flow rate of 280 mL/min and an erythrocyte flow rate of 120 mL/min. </a:t>
            </a:r>
          </a:p>
          <a:p>
            <a:r>
              <a:rPr lang="en-US" sz="2800" dirty="0"/>
              <a:t>What is measured at the dialyzer inlet and outlet are the plasma levels of a given waste product. </a:t>
            </a:r>
          </a:p>
        </p:txBody>
      </p:sp>
      <p:sp>
        <p:nvSpPr>
          <p:cNvPr id="4" name="Date Placeholder 3">
            <a:extLst>
              <a:ext uri="{FF2B5EF4-FFF2-40B4-BE49-F238E27FC236}">
                <a16:creationId xmlns:a16="http://schemas.microsoft.com/office/drawing/2014/main" id="{D049C29A-D78D-36B4-33BD-E793EAF10A47}"/>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B5171E34-D822-BCC0-DFF5-B594D04D8A78}"/>
              </a:ext>
            </a:extLst>
          </p:cNvPr>
          <p:cNvSpPr>
            <a:spLocks noGrp="1"/>
          </p:cNvSpPr>
          <p:nvPr>
            <p:ph type="sldNum" sz="quarter" idx="12"/>
          </p:nvPr>
        </p:nvSpPr>
        <p:spPr/>
        <p:txBody>
          <a:bodyPr/>
          <a:lstStyle/>
          <a:p>
            <a:fld id="{FC989BEF-F275-455B-9A52-D6AB89FD3ECC}" type="slidenum">
              <a:rPr lang="en-US" smtClean="0"/>
              <a:t>27</a:t>
            </a:fld>
            <a:endParaRPr lang="en-US"/>
          </a:p>
        </p:txBody>
      </p:sp>
    </p:spTree>
    <p:extLst>
      <p:ext uri="{BB962C8B-B14F-4D97-AF65-F5344CB8AC3E}">
        <p14:creationId xmlns:p14="http://schemas.microsoft.com/office/powerpoint/2010/main" val="42140917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4E95-B9DD-F782-B45B-688D8E2CCCC3}"/>
              </a:ext>
            </a:extLst>
          </p:cNvPr>
          <p:cNvSpPr>
            <a:spLocks noGrp="1"/>
          </p:cNvSpPr>
          <p:nvPr>
            <p:ph type="title"/>
          </p:nvPr>
        </p:nvSpPr>
        <p:spPr>
          <a:xfrm>
            <a:off x="646111" y="452718"/>
            <a:ext cx="9404723" cy="1017863"/>
          </a:xfrm>
        </p:spPr>
        <p:txBody>
          <a:bodyPr/>
          <a:lstStyle/>
          <a:p>
            <a:pPr algn="ctr"/>
            <a:r>
              <a:rPr lang="en-US" dirty="0"/>
              <a:t>Effect of erythrocytes</a:t>
            </a:r>
          </a:p>
        </p:txBody>
      </p:sp>
      <p:sp>
        <p:nvSpPr>
          <p:cNvPr id="3" name="Content Placeholder 2">
            <a:extLst>
              <a:ext uri="{FF2B5EF4-FFF2-40B4-BE49-F238E27FC236}">
                <a16:creationId xmlns:a16="http://schemas.microsoft.com/office/drawing/2014/main" id="{24264DA9-842B-C372-67E8-166B18E6F003}"/>
              </a:ext>
            </a:extLst>
          </p:cNvPr>
          <p:cNvSpPr>
            <a:spLocks noGrp="1"/>
          </p:cNvSpPr>
          <p:nvPr>
            <p:ph idx="1"/>
          </p:nvPr>
        </p:nvSpPr>
        <p:spPr/>
        <p:txBody>
          <a:bodyPr>
            <a:normAutofit/>
          </a:bodyPr>
          <a:lstStyle/>
          <a:p>
            <a:r>
              <a:rPr lang="en-US" sz="2800" dirty="0"/>
              <a:t>For urea, the presence of erythrocytes is not a major problem because urea diffuses into and out of erythrocytes quickly outlet plasma urea nitrogen level is 40 mg/dL, the urea concentration in erythrocytes will have been reduced to about that level also. </a:t>
            </a:r>
          </a:p>
          <a:p>
            <a:r>
              <a:rPr lang="en-US" sz="2800" dirty="0"/>
              <a:t>For creatinine and phosphorus and many other solutes, the problem is more complex because these substances do not equilibrate quickly between plasma and erythrocytes. </a:t>
            </a:r>
          </a:p>
        </p:txBody>
      </p:sp>
      <p:sp>
        <p:nvSpPr>
          <p:cNvPr id="4" name="Date Placeholder 3">
            <a:extLst>
              <a:ext uri="{FF2B5EF4-FFF2-40B4-BE49-F238E27FC236}">
                <a16:creationId xmlns:a16="http://schemas.microsoft.com/office/drawing/2014/main" id="{3C500BA7-635D-EF68-DEEC-D021E85C44B6}"/>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2611BDF3-2ABA-9935-40E4-509B0BB717D1}"/>
              </a:ext>
            </a:extLst>
          </p:cNvPr>
          <p:cNvSpPr>
            <a:spLocks noGrp="1"/>
          </p:cNvSpPr>
          <p:nvPr>
            <p:ph type="sldNum" sz="quarter" idx="12"/>
          </p:nvPr>
        </p:nvSpPr>
        <p:spPr/>
        <p:txBody>
          <a:bodyPr/>
          <a:lstStyle/>
          <a:p>
            <a:fld id="{FC989BEF-F275-455B-9A52-D6AB89FD3ECC}" type="slidenum">
              <a:rPr lang="en-US" smtClean="0"/>
              <a:t>28</a:t>
            </a:fld>
            <a:endParaRPr lang="en-US"/>
          </a:p>
        </p:txBody>
      </p:sp>
    </p:spTree>
    <p:extLst>
      <p:ext uri="{BB962C8B-B14F-4D97-AF65-F5344CB8AC3E}">
        <p14:creationId xmlns:p14="http://schemas.microsoft.com/office/powerpoint/2010/main" val="711936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04E95-B9DD-F782-B45B-688D8E2CCCC3}"/>
              </a:ext>
            </a:extLst>
          </p:cNvPr>
          <p:cNvSpPr>
            <a:spLocks noGrp="1"/>
          </p:cNvSpPr>
          <p:nvPr>
            <p:ph type="title"/>
          </p:nvPr>
        </p:nvSpPr>
        <p:spPr>
          <a:xfrm>
            <a:off x="646111" y="452718"/>
            <a:ext cx="9404723" cy="1017863"/>
          </a:xfrm>
        </p:spPr>
        <p:txBody>
          <a:bodyPr/>
          <a:lstStyle/>
          <a:p>
            <a:pPr algn="ctr"/>
            <a:r>
              <a:rPr lang="en-US" dirty="0"/>
              <a:t>Effect of erythrocytes</a:t>
            </a:r>
          </a:p>
        </p:txBody>
      </p:sp>
      <p:sp>
        <p:nvSpPr>
          <p:cNvPr id="3" name="Content Placeholder 2">
            <a:extLst>
              <a:ext uri="{FF2B5EF4-FFF2-40B4-BE49-F238E27FC236}">
                <a16:creationId xmlns:a16="http://schemas.microsoft.com/office/drawing/2014/main" id="{24264DA9-842B-C372-67E8-166B18E6F003}"/>
              </a:ext>
            </a:extLst>
          </p:cNvPr>
          <p:cNvSpPr>
            <a:spLocks noGrp="1"/>
          </p:cNvSpPr>
          <p:nvPr>
            <p:ph idx="1"/>
          </p:nvPr>
        </p:nvSpPr>
        <p:spPr/>
        <p:txBody>
          <a:bodyPr>
            <a:normAutofit/>
          </a:bodyPr>
          <a:lstStyle/>
          <a:p>
            <a:r>
              <a:rPr lang="en-US" sz="2800" dirty="0"/>
              <a:t>In fact, very little creatinine or phosphorus is removed from red blood cells during passage through the dialyzer. </a:t>
            </a:r>
          </a:p>
          <a:p>
            <a:r>
              <a:rPr lang="en-US" sz="2800" dirty="0"/>
              <a:t>When calculating the removal rate of creatinine or phosphorus in mg/min or mmol/min, one needs to use the plasma flow rate instead of the blood flow rate.</a:t>
            </a:r>
          </a:p>
        </p:txBody>
      </p:sp>
      <p:sp>
        <p:nvSpPr>
          <p:cNvPr id="4" name="Date Placeholder 3">
            <a:extLst>
              <a:ext uri="{FF2B5EF4-FFF2-40B4-BE49-F238E27FC236}">
                <a16:creationId xmlns:a16="http://schemas.microsoft.com/office/drawing/2014/main" id="{52C86064-BBA8-62A8-EA78-2863C863B546}"/>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624D554F-C10C-7921-12DB-0FC349489D6D}"/>
              </a:ext>
            </a:extLst>
          </p:cNvPr>
          <p:cNvSpPr>
            <a:spLocks noGrp="1"/>
          </p:cNvSpPr>
          <p:nvPr>
            <p:ph type="sldNum" sz="quarter" idx="12"/>
          </p:nvPr>
        </p:nvSpPr>
        <p:spPr/>
        <p:txBody>
          <a:bodyPr/>
          <a:lstStyle/>
          <a:p>
            <a:fld id="{FC989BEF-F275-455B-9A52-D6AB89FD3ECC}" type="slidenum">
              <a:rPr lang="en-US" smtClean="0"/>
              <a:t>29</a:t>
            </a:fld>
            <a:endParaRPr lang="en-US"/>
          </a:p>
        </p:txBody>
      </p:sp>
    </p:spTree>
    <p:extLst>
      <p:ext uri="{BB962C8B-B14F-4D97-AF65-F5344CB8AC3E}">
        <p14:creationId xmlns:p14="http://schemas.microsoft.com/office/powerpoint/2010/main" val="2285134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09462-5123-E083-C3CB-CAF18777DB77}"/>
              </a:ext>
            </a:extLst>
          </p:cNvPr>
          <p:cNvSpPr>
            <a:spLocks noGrp="1"/>
          </p:cNvSpPr>
          <p:nvPr>
            <p:ph type="title"/>
          </p:nvPr>
        </p:nvSpPr>
        <p:spPr/>
        <p:txBody>
          <a:bodyPr/>
          <a:lstStyle/>
          <a:p>
            <a:pPr algn="ctr"/>
            <a:r>
              <a:rPr lang="en-US" dirty="0"/>
              <a:t>Introduction</a:t>
            </a:r>
          </a:p>
        </p:txBody>
      </p:sp>
      <p:sp>
        <p:nvSpPr>
          <p:cNvPr id="3" name="Content Placeholder 2">
            <a:extLst>
              <a:ext uri="{FF2B5EF4-FFF2-40B4-BE49-F238E27FC236}">
                <a16:creationId xmlns:a16="http://schemas.microsoft.com/office/drawing/2014/main" id="{BFEB45C9-4681-760A-2138-A4250227921F}"/>
              </a:ext>
            </a:extLst>
          </p:cNvPr>
          <p:cNvSpPr>
            <a:spLocks noGrp="1"/>
          </p:cNvSpPr>
          <p:nvPr>
            <p:ph idx="1"/>
          </p:nvPr>
        </p:nvSpPr>
        <p:spPr/>
        <p:txBody>
          <a:bodyPr>
            <a:normAutofit/>
          </a:bodyPr>
          <a:lstStyle/>
          <a:p>
            <a:r>
              <a:rPr lang="en-US" sz="3200" dirty="0"/>
              <a:t>Water molecules and low-molecular-weight solutes in the two solutions can pass through the membrane pores and intermingle, but larger solutes (such as proteins) cannot pass through the semipermeable barrier, and the quantities of high-molecular-weight solutes on either side of the membrane will remain unchanged.</a:t>
            </a:r>
          </a:p>
          <a:p>
            <a:endParaRPr lang="en-US" sz="3200" dirty="0"/>
          </a:p>
        </p:txBody>
      </p:sp>
      <p:sp>
        <p:nvSpPr>
          <p:cNvPr id="4" name="Date Placeholder 3">
            <a:extLst>
              <a:ext uri="{FF2B5EF4-FFF2-40B4-BE49-F238E27FC236}">
                <a16:creationId xmlns:a16="http://schemas.microsoft.com/office/drawing/2014/main" id="{5A0FB94D-701E-F7ED-BE28-441026D24F2C}"/>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5C7302CC-4E27-7C21-02B4-ED67DE06023C}"/>
              </a:ext>
            </a:extLst>
          </p:cNvPr>
          <p:cNvSpPr>
            <a:spLocks noGrp="1"/>
          </p:cNvSpPr>
          <p:nvPr>
            <p:ph type="sldNum" sz="quarter" idx="12"/>
          </p:nvPr>
        </p:nvSpPr>
        <p:spPr/>
        <p:txBody>
          <a:bodyPr/>
          <a:lstStyle/>
          <a:p>
            <a:fld id="{FC989BEF-F275-455B-9A52-D6AB89FD3ECC}" type="slidenum">
              <a:rPr lang="en-US" smtClean="0"/>
              <a:t>3</a:t>
            </a:fld>
            <a:endParaRPr lang="en-US"/>
          </a:p>
        </p:txBody>
      </p:sp>
    </p:spTree>
    <p:extLst>
      <p:ext uri="{BB962C8B-B14F-4D97-AF65-F5344CB8AC3E}">
        <p14:creationId xmlns:p14="http://schemas.microsoft.com/office/powerpoint/2010/main" val="4885405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C02F9-593A-B7FE-47F4-6E9874D61420}"/>
              </a:ext>
            </a:extLst>
          </p:cNvPr>
          <p:cNvSpPr>
            <a:spLocks noGrp="1"/>
          </p:cNvSpPr>
          <p:nvPr>
            <p:ph type="title"/>
          </p:nvPr>
        </p:nvSpPr>
        <p:spPr>
          <a:xfrm>
            <a:off x="646111" y="452718"/>
            <a:ext cx="9404723" cy="1149839"/>
          </a:xfrm>
        </p:spPr>
        <p:txBody>
          <a:bodyPr/>
          <a:lstStyle/>
          <a:p>
            <a:pPr algn="ctr"/>
            <a:r>
              <a:rPr lang="en-US" dirty="0"/>
              <a:t>Effect of blood water</a:t>
            </a:r>
          </a:p>
        </p:txBody>
      </p:sp>
      <p:sp>
        <p:nvSpPr>
          <p:cNvPr id="3" name="Content Placeholder 2">
            <a:extLst>
              <a:ext uri="{FF2B5EF4-FFF2-40B4-BE49-F238E27FC236}">
                <a16:creationId xmlns:a16="http://schemas.microsoft.com/office/drawing/2014/main" id="{A00AC0A3-552C-A3A6-4337-A73DC4765C3F}"/>
              </a:ext>
            </a:extLst>
          </p:cNvPr>
          <p:cNvSpPr>
            <a:spLocks noGrp="1"/>
          </p:cNvSpPr>
          <p:nvPr>
            <p:ph idx="1"/>
          </p:nvPr>
        </p:nvSpPr>
        <p:spPr>
          <a:xfrm>
            <a:off x="1103312" y="1885362"/>
            <a:ext cx="9614964" cy="4363038"/>
          </a:xfrm>
        </p:spPr>
        <p:txBody>
          <a:bodyPr>
            <a:normAutofit/>
          </a:bodyPr>
          <a:lstStyle/>
          <a:p>
            <a:r>
              <a:rPr lang="en-US" sz="2800" dirty="0"/>
              <a:t>As noted, urea is dissolved in erythrocytes and plasma water and is removed from both during passage through the dialyzer. </a:t>
            </a:r>
          </a:p>
          <a:p>
            <a:r>
              <a:rPr lang="en-US" sz="2800" dirty="0"/>
              <a:t>Approximately 93% of plasma is water (depending on its protein concentration), and about 72% of an erythrocyte is water.</a:t>
            </a:r>
          </a:p>
          <a:p>
            <a:r>
              <a:rPr lang="en-US" sz="2800" dirty="0"/>
              <a:t> Some urea associates with the </a:t>
            </a:r>
            <a:r>
              <a:rPr lang="en-US" sz="2800" dirty="0" err="1"/>
              <a:t>nonwater</a:t>
            </a:r>
            <a:r>
              <a:rPr lang="en-US" sz="2800" dirty="0"/>
              <a:t> portion of erythrocytes. </a:t>
            </a:r>
          </a:p>
          <a:p>
            <a:r>
              <a:rPr lang="en-US" sz="2800" dirty="0"/>
              <a:t>On average, urea is dissolved in a volume that is about 86% of the blood.</a:t>
            </a:r>
          </a:p>
          <a:p>
            <a:endParaRPr lang="en-US" sz="2800" dirty="0"/>
          </a:p>
        </p:txBody>
      </p:sp>
      <p:sp>
        <p:nvSpPr>
          <p:cNvPr id="4" name="Date Placeholder 3">
            <a:extLst>
              <a:ext uri="{FF2B5EF4-FFF2-40B4-BE49-F238E27FC236}">
                <a16:creationId xmlns:a16="http://schemas.microsoft.com/office/drawing/2014/main" id="{E1C7FAA1-9A77-9947-12A1-8E17869DCF4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A1455F94-763E-C119-046A-2C2A6BE2235B}"/>
              </a:ext>
            </a:extLst>
          </p:cNvPr>
          <p:cNvSpPr>
            <a:spLocks noGrp="1"/>
          </p:cNvSpPr>
          <p:nvPr>
            <p:ph type="sldNum" sz="quarter" idx="12"/>
          </p:nvPr>
        </p:nvSpPr>
        <p:spPr/>
        <p:txBody>
          <a:bodyPr/>
          <a:lstStyle/>
          <a:p>
            <a:fld id="{FC989BEF-F275-455B-9A52-D6AB89FD3ECC}" type="slidenum">
              <a:rPr lang="en-US" smtClean="0"/>
              <a:t>30</a:t>
            </a:fld>
            <a:endParaRPr lang="en-US"/>
          </a:p>
        </p:txBody>
      </p:sp>
    </p:spTree>
    <p:extLst>
      <p:ext uri="{BB962C8B-B14F-4D97-AF65-F5344CB8AC3E}">
        <p14:creationId xmlns:p14="http://schemas.microsoft.com/office/powerpoint/2010/main" val="3355738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C02F9-593A-B7FE-47F4-6E9874D61420}"/>
              </a:ext>
            </a:extLst>
          </p:cNvPr>
          <p:cNvSpPr>
            <a:spLocks noGrp="1"/>
          </p:cNvSpPr>
          <p:nvPr>
            <p:ph type="title"/>
          </p:nvPr>
        </p:nvSpPr>
        <p:spPr>
          <a:xfrm>
            <a:off x="646111" y="452718"/>
            <a:ext cx="9404723" cy="1149839"/>
          </a:xfrm>
        </p:spPr>
        <p:txBody>
          <a:bodyPr/>
          <a:lstStyle/>
          <a:p>
            <a:pPr algn="ctr"/>
            <a:r>
              <a:rPr lang="en-US" dirty="0"/>
              <a:t>Effect of blood water</a:t>
            </a:r>
          </a:p>
        </p:txBody>
      </p:sp>
      <p:sp>
        <p:nvSpPr>
          <p:cNvPr id="3" name="Content Placeholder 2">
            <a:extLst>
              <a:ext uri="{FF2B5EF4-FFF2-40B4-BE49-F238E27FC236}">
                <a16:creationId xmlns:a16="http://schemas.microsoft.com/office/drawing/2014/main" id="{A00AC0A3-552C-A3A6-4337-A73DC4765C3F}"/>
              </a:ext>
            </a:extLst>
          </p:cNvPr>
          <p:cNvSpPr>
            <a:spLocks noGrp="1"/>
          </p:cNvSpPr>
          <p:nvPr>
            <p:ph idx="1"/>
          </p:nvPr>
        </p:nvSpPr>
        <p:spPr>
          <a:xfrm>
            <a:off x="1103312" y="1885362"/>
            <a:ext cx="8946541" cy="4363038"/>
          </a:xfrm>
        </p:spPr>
        <p:txBody>
          <a:bodyPr>
            <a:normAutofit/>
          </a:bodyPr>
          <a:lstStyle/>
          <a:p>
            <a:r>
              <a:rPr lang="en-US" sz="2800" dirty="0"/>
              <a:t>The correction for blood water becomes important when using the dialyzer clearance to compute how much urea is being removed during a dialysis session.</a:t>
            </a:r>
          </a:p>
          <a:p>
            <a:r>
              <a:rPr lang="en-US" sz="2800" dirty="0"/>
              <a:t>For solutes like creatinine and phosphorus that are removed from the plasma compartment only passage through the dialyzer, the volume of removal is about 93% of the plasma flow rate. </a:t>
            </a:r>
          </a:p>
        </p:txBody>
      </p:sp>
      <p:sp>
        <p:nvSpPr>
          <p:cNvPr id="4" name="Date Placeholder 3">
            <a:extLst>
              <a:ext uri="{FF2B5EF4-FFF2-40B4-BE49-F238E27FC236}">
                <a16:creationId xmlns:a16="http://schemas.microsoft.com/office/drawing/2014/main" id="{BEB69C35-EFEB-05A7-15BC-119D2E6ABCD5}"/>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2797CA6B-9120-DE75-CD95-DCDBE6FCC84D}"/>
              </a:ext>
            </a:extLst>
          </p:cNvPr>
          <p:cNvSpPr>
            <a:spLocks noGrp="1"/>
          </p:cNvSpPr>
          <p:nvPr>
            <p:ph type="sldNum" sz="quarter" idx="12"/>
          </p:nvPr>
        </p:nvSpPr>
        <p:spPr/>
        <p:txBody>
          <a:bodyPr/>
          <a:lstStyle/>
          <a:p>
            <a:fld id="{FC989BEF-F275-455B-9A52-D6AB89FD3ECC}" type="slidenum">
              <a:rPr lang="en-US" smtClean="0"/>
              <a:t>31</a:t>
            </a:fld>
            <a:endParaRPr lang="en-US"/>
          </a:p>
        </p:txBody>
      </p:sp>
    </p:spTree>
    <p:extLst>
      <p:ext uri="{BB962C8B-B14F-4D97-AF65-F5344CB8AC3E}">
        <p14:creationId xmlns:p14="http://schemas.microsoft.com/office/powerpoint/2010/main" val="3784365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C02F9-593A-B7FE-47F4-6E9874D61420}"/>
              </a:ext>
            </a:extLst>
          </p:cNvPr>
          <p:cNvSpPr>
            <a:spLocks noGrp="1"/>
          </p:cNvSpPr>
          <p:nvPr>
            <p:ph type="title"/>
          </p:nvPr>
        </p:nvSpPr>
        <p:spPr>
          <a:xfrm>
            <a:off x="646111" y="452718"/>
            <a:ext cx="9404723" cy="1149839"/>
          </a:xfrm>
        </p:spPr>
        <p:txBody>
          <a:bodyPr/>
          <a:lstStyle/>
          <a:p>
            <a:pPr algn="ctr"/>
            <a:r>
              <a:rPr lang="en-US" dirty="0"/>
              <a:t>Effect of blood water</a:t>
            </a:r>
          </a:p>
        </p:txBody>
      </p:sp>
      <p:sp>
        <p:nvSpPr>
          <p:cNvPr id="3" name="Content Placeholder 2">
            <a:extLst>
              <a:ext uri="{FF2B5EF4-FFF2-40B4-BE49-F238E27FC236}">
                <a16:creationId xmlns:a16="http://schemas.microsoft.com/office/drawing/2014/main" id="{A00AC0A3-552C-A3A6-4337-A73DC4765C3F}"/>
              </a:ext>
            </a:extLst>
          </p:cNvPr>
          <p:cNvSpPr>
            <a:spLocks noGrp="1"/>
          </p:cNvSpPr>
          <p:nvPr>
            <p:ph idx="1"/>
          </p:nvPr>
        </p:nvSpPr>
        <p:spPr>
          <a:xfrm>
            <a:off x="1103312" y="1885362"/>
            <a:ext cx="8946541" cy="4363038"/>
          </a:xfrm>
        </p:spPr>
        <p:txBody>
          <a:bodyPr>
            <a:normAutofit/>
          </a:bodyPr>
          <a:lstStyle/>
          <a:p>
            <a:r>
              <a:rPr lang="en-US" sz="2800" dirty="0"/>
              <a:t>Increasing the hematocrit (e.g., from 20% to 40%) causes only a trivial reduction of the blood water urea clearance but will be associated with a noticeable reduction in the clearance of creatinine or phosphorus, due to the effect of hematocrit on the plasma flow rate.</a:t>
            </a:r>
          </a:p>
        </p:txBody>
      </p:sp>
      <p:sp>
        <p:nvSpPr>
          <p:cNvPr id="4" name="Date Placeholder 3">
            <a:extLst>
              <a:ext uri="{FF2B5EF4-FFF2-40B4-BE49-F238E27FC236}">
                <a16:creationId xmlns:a16="http://schemas.microsoft.com/office/drawing/2014/main" id="{6806FB6F-C7F5-A7E0-1AF0-D1F19BA39DC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5AC6545F-1E62-BCA0-662A-1653BFA54F95}"/>
              </a:ext>
            </a:extLst>
          </p:cNvPr>
          <p:cNvSpPr>
            <a:spLocks noGrp="1"/>
          </p:cNvSpPr>
          <p:nvPr>
            <p:ph type="sldNum" sz="quarter" idx="12"/>
          </p:nvPr>
        </p:nvSpPr>
        <p:spPr/>
        <p:txBody>
          <a:bodyPr/>
          <a:lstStyle/>
          <a:p>
            <a:fld id="{FC989BEF-F275-455B-9A52-D6AB89FD3ECC}" type="slidenum">
              <a:rPr lang="en-US" smtClean="0"/>
              <a:t>32</a:t>
            </a:fld>
            <a:endParaRPr lang="en-US"/>
          </a:p>
        </p:txBody>
      </p:sp>
    </p:spTree>
    <p:extLst>
      <p:ext uri="{BB962C8B-B14F-4D97-AF65-F5344CB8AC3E}">
        <p14:creationId xmlns:p14="http://schemas.microsoft.com/office/powerpoint/2010/main" val="793104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B3B6D-1E9D-AD2B-D336-67F938F059E2}"/>
              </a:ext>
            </a:extLst>
          </p:cNvPr>
          <p:cNvSpPr>
            <a:spLocks noGrp="1"/>
          </p:cNvSpPr>
          <p:nvPr>
            <p:ph type="title"/>
          </p:nvPr>
        </p:nvSpPr>
        <p:spPr>
          <a:xfrm>
            <a:off x="646111" y="452718"/>
            <a:ext cx="9404723" cy="1055571"/>
          </a:xfrm>
        </p:spPr>
        <p:txBody>
          <a:bodyPr/>
          <a:lstStyle/>
          <a:p>
            <a:pPr algn="ctr"/>
            <a:r>
              <a:rPr lang="en-US" dirty="0"/>
              <a:t>Effect of dialysis solution flow rate</a:t>
            </a:r>
          </a:p>
        </p:txBody>
      </p:sp>
      <p:sp>
        <p:nvSpPr>
          <p:cNvPr id="3" name="Content Placeholder 2">
            <a:extLst>
              <a:ext uri="{FF2B5EF4-FFF2-40B4-BE49-F238E27FC236}">
                <a16:creationId xmlns:a16="http://schemas.microsoft.com/office/drawing/2014/main" id="{F8D94B3E-CB4B-DC2E-5EE8-7052F89E31C1}"/>
              </a:ext>
            </a:extLst>
          </p:cNvPr>
          <p:cNvSpPr>
            <a:spLocks noGrp="1"/>
          </p:cNvSpPr>
          <p:nvPr>
            <p:ph idx="1"/>
          </p:nvPr>
        </p:nvSpPr>
        <p:spPr/>
        <p:txBody>
          <a:bodyPr>
            <a:normAutofit/>
          </a:bodyPr>
          <a:lstStyle/>
          <a:p>
            <a:pPr algn="l"/>
            <a:r>
              <a:rPr lang="en-US" sz="2800" b="0" i="0" u="none" strike="noStrike" baseline="0" dirty="0">
                <a:latin typeface="KeplerStd-Regular"/>
              </a:rPr>
              <a:t>A faster dialysis solution flow rate increases the efficiency of diffusion of urea from blood to dialysate although the effect is usually modest. </a:t>
            </a:r>
          </a:p>
          <a:p>
            <a:pPr algn="l"/>
            <a:r>
              <a:rPr lang="en-US" sz="2800" b="0" i="0" u="none" strike="noStrike" baseline="0" dirty="0">
                <a:latin typeface="KeplerStd-Regular"/>
              </a:rPr>
              <a:t>The usual dialysis solution flow rate is 500 mL/min.</a:t>
            </a:r>
          </a:p>
          <a:p>
            <a:pPr algn="l"/>
            <a:r>
              <a:rPr lang="en-US" sz="2800" b="0" i="0" u="none" strike="noStrike" baseline="0" dirty="0">
                <a:latin typeface="KeplerStd-Regular"/>
              </a:rPr>
              <a:t> A flow rate of </a:t>
            </a:r>
            <a:r>
              <a:rPr lang="en-US" sz="2800" b="1" i="0" u="none" strike="noStrike" baseline="0" dirty="0">
                <a:latin typeface="KeplerStd-Regular"/>
              </a:rPr>
              <a:t>800</a:t>
            </a:r>
            <a:r>
              <a:rPr lang="en-US" sz="2800" b="0" i="0" u="none" strike="noStrike" baseline="0" dirty="0">
                <a:latin typeface="KeplerStd-Regular"/>
              </a:rPr>
              <a:t> mL/min will increase urea clearance by about </a:t>
            </a:r>
            <a:r>
              <a:rPr lang="en-US" sz="2800" b="1" i="0" u="none" strike="noStrike" baseline="0" dirty="0">
                <a:latin typeface="KeplerStd-Regular"/>
              </a:rPr>
              <a:t>5%–8% </a:t>
            </a:r>
            <a:r>
              <a:rPr lang="en-US" sz="2800" b="0" i="0" u="none" strike="noStrike" baseline="0" dirty="0">
                <a:latin typeface="KeplerStd-Regular"/>
              </a:rPr>
              <a:t>when a high efficiency</a:t>
            </a:r>
            <a:r>
              <a:rPr lang="en-US" sz="2800" dirty="0">
                <a:latin typeface="KeplerStd-Regular"/>
              </a:rPr>
              <a:t> </a:t>
            </a:r>
            <a:r>
              <a:rPr lang="en-US" sz="2800" b="0" i="0" u="none" strike="noStrike" baseline="0" dirty="0">
                <a:latin typeface="KeplerStd-Regular"/>
              </a:rPr>
              <a:t>dialyzer is used and when the blood flow rate is greater than 350 mL/min. </a:t>
            </a:r>
          </a:p>
        </p:txBody>
      </p:sp>
      <p:sp>
        <p:nvSpPr>
          <p:cNvPr id="4" name="Date Placeholder 3">
            <a:extLst>
              <a:ext uri="{FF2B5EF4-FFF2-40B4-BE49-F238E27FC236}">
                <a16:creationId xmlns:a16="http://schemas.microsoft.com/office/drawing/2014/main" id="{D61A53E0-C862-722E-1197-5AB1CAD5E910}"/>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E9EC56E7-F03C-F670-D4E7-7461B20C4570}"/>
              </a:ext>
            </a:extLst>
          </p:cNvPr>
          <p:cNvSpPr>
            <a:spLocks noGrp="1"/>
          </p:cNvSpPr>
          <p:nvPr>
            <p:ph type="sldNum" sz="quarter" idx="12"/>
          </p:nvPr>
        </p:nvSpPr>
        <p:spPr/>
        <p:txBody>
          <a:bodyPr/>
          <a:lstStyle/>
          <a:p>
            <a:fld id="{FC989BEF-F275-455B-9A52-D6AB89FD3ECC}" type="slidenum">
              <a:rPr lang="en-US" smtClean="0"/>
              <a:t>33</a:t>
            </a:fld>
            <a:endParaRPr lang="en-US"/>
          </a:p>
        </p:txBody>
      </p:sp>
    </p:spTree>
    <p:extLst>
      <p:ext uri="{BB962C8B-B14F-4D97-AF65-F5344CB8AC3E}">
        <p14:creationId xmlns:p14="http://schemas.microsoft.com/office/powerpoint/2010/main" val="22992381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B3B6D-1E9D-AD2B-D336-67F938F059E2}"/>
              </a:ext>
            </a:extLst>
          </p:cNvPr>
          <p:cNvSpPr>
            <a:spLocks noGrp="1"/>
          </p:cNvSpPr>
          <p:nvPr>
            <p:ph type="title"/>
          </p:nvPr>
        </p:nvSpPr>
        <p:spPr>
          <a:xfrm>
            <a:off x="646111" y="452718"/>
            <a:ext cx="9404723" cy="1055571"/>
          </a:xfrm>
        </p:spPr>
        <p:txBody>
          <a:bodyPr/>
          <a:lstStyle/>
          <a:p>
            <a:pPr algn="ctr"/>
            <a:r>
              <a:rPr lang="en-US" dirty="0"/>
              <a:t>Effect of dialysis solution flow rate</a:t>
            </a:r>
          </a:p>
        </p:txBody>
      </p:sp>
      <p:sp>
        <p:nvSpPr>
          <p:cNvPr id="3" name="Content Placeholder 2">
            <a:extLst>
              <a:ext uri="{FF2B5EF4-FFF2-40B4-BE49-F238E27FC236}">
                <a16:creationId xmlns:a16="http://schemas.microsoft.com/office/drawing/2014/main" id="{F8D94B3E-CB4B-DC2E-5EE8-7052F89E31C1}"/>
              </a:ext>
            </a:extLst>
          </p:cNvPr>
          <p:cNvSpPr>
            <a:spLocks noGrp="1"/>
          </p:cNvSpPr>
          <p:nvPr>
            <p:ph idx="1"/>
          </p:nvPr>
        </p:nvSpPr>
        <p:spPr/>
        <p:txBody>
          <a:bodyPr>
            <a:normAutofit/>
          </a:bodyPr>
          <a:lstStyle/>
          <a:p>
            <a:pPr algn="l"/>
            <a:r>
              <a:rPr lang="en-US" sz="2800" b="0" i="0" u="none" strike="noStrike" baseline="0" dirty="0">
                <a:latin typeface="KeplerStd-Regular"/>
              </a:rPr>
              <a:t>On the other hand, in some daily, nocturnal, or intensive care unit (ICU)–based applications, dialysate flow rate is markedly lower than 500 mL/min.</a:t>
            </a:r>
          </a:p>
          <a:p>
            <a:pPr algn="l"/>
            <a:r>
              <a:rPr lang="en-US" sz="2800" b="0" i="0" u="none" strike="noStrike" baseline="0" dirty="0">
                <a:latin typeface="KeplerStd-Regular"/>
              </a:rPr>
              <a:t>The optimum dialysis solution flow rate is 1.5–2.0 times the blood flow rate. </a:t>
            </a:r>
          </a:p>
          <a:p>
            <a:pPr algn="l"/>
            <a:r>
              <a:rPr lang="en-US" sz="2800" b="0" i="0" u="none" strike="noStrike" baseline="0" dirty="0">
                <a:latin typeface="KeplerStd-Regular"/>
              </a:rPr>
              <a:t>Above that, the increase in efficiency is quite small, especially with some of the newer dialyzers where the dialysis solution flow path has been optimized.</a:t>
            </a:r>
            <a:endParaRPr lang="en-US" sz="4000" dirty="0"/>
          </a:p>
        </p:txBody>
      </p:sp>
      <p:sp>
        <p:nvSpPr>
          <p:cNvPr id="4" name="Date Placeholder 3">
            <a:extLst>
              <a:ext uri="{FF2B5EF4-FFF2-40B4-BE49-F238E27FC236}">
                <a16:creationId xmlns:a16="http://schemas.microsoft.com/office/drawing/2014/main" id="{30534CBD-3B4E-A3F8-2319-EE303B84604E}"/>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50F2B656-CCC9-9875-F38E-34C78A87B946}"/>
              </a:ext>
            </a:extLst>
          </p:cNvPr>
          <p:cNvSpPr>
            <a:spLocks noGrp="1"/>
          </p:cNvSpPr>
          <p:nvPr>
            <p:ph type="sldNum" sz="quarter" idx="12"/>
          </p:nvPr>
        </p:nvSpPr>
        <p:spPr/>
        <p:txBody>
          <a:bodyPr/>
          <a:lstStyle/>
          <a:p>
            <a:fld id="{FC989BEF-F275-455B-9A52-D6AB89FD3ECC}" type="slidenum">
              <a:rPr lang="en-US" smtClean="0"/>
              <a:t>34</a:t>
            </a:fld>
            <a:endParaRPr lang="en-US"/>
          </a:p>
        </p:txBody>
      </p:sp>
    </p:spTree>
    <p:extLst>
      <p:ext uri="{BB962C8B-B14F-4D97-AF65-F5344CB8AC3E}">
        <p14:creationId xmlns:p14="http://schemas.microsoft.com/office/powerpoint/2010/main" val="10469010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737C4-B31F-76D5-EF80-229D63CBE82D}"/>
              </a:ext>
            </a:extLst>
          </p:cNvPr>
          <p:cNvSpPr>
            <a:spLocks noGrp="1"/>
          </p:cNvSpPr>
          <p:nvPr>
            <p:ph type="title"/>
          </p:nvPr>
        </p:nvSpPr>
        <p:spPr/>
        <p:txBody>
          <a:bodyPr/>
          <a:lstStyle/>
          <a:p>
            <a:pPr algn="ctr"/>
            <a:r>
              <a:rPr lang="en-US" dirty="0"/>
              <a:t>Effect of molecular weight on diffusive clearance</a:t>
            </a:r>
          </a:p>
        </p:txBody>
      </p:sp>
      <p:sp>
        <p:nvSpPr>
          <p:cNvPr id="3" name="Content Placeholder 2">
            <a:extLst>
              <a:ext uri="{FF2B5EF4-FFF2-40B4-BE49-F238E27FC236}">
                <a16:creationId xmlns:a16="http://schemas.microsoft.com/office/drawing/2014/main" id="{3238801E-EAC9-08F6-9181-65252ACCA1E5}"/>
              </a:ext>
            </a:extLst>
          </p:cNvPr>
          <p:cNvSpPr>
            <a:spLocks noGrp="1"/>
          </p:cNvSpPr>
          <p:nvPr>
            <p:ph idx="1"/>
          </p:nvPr>
        </p:nvSpPr>
        <p:spPr/>
        <p:txBody>
          <a:bodyPr>
            <a:normAutofit/>
          </a:bodyPr>
          <a:lstStyle/>
          <a:p>
            <a:r>
              <a:rPr lang="en-US" sz="2800" dirty="0"/>
              <a:t>Because high molecular weight solutes move slowly through solutions, they diffuse poorly through the membrane. </a:t>
            </a:r>
          </a:p>
          <a:p>
            <a:r>
              <a:rPr lang="en-US" sz="2800" dirty="0"/>
              <a:t>As a result, the extraction ratio for molecules larger than urea will be less than that of urea; plus, to calculate clearance, this lower extraction ratio must be multiplied by the plasma flow rate, and not the blood flow rate.</a:t>
            </a:r>
          </a:p>
        </p:txBody>
      </p:sp>
      <p:sp>
        <p:nvSpPr>
          <p:cNvPr id="4" name="Date Placeholder 3">
            <a:extLst>
              <a:ext uri="{FF2B5EF4-FFF2-40B4-BE49-F238E27FC236}">
                <a16:creationId xmlns:a16="http://schemas.microsoft.com/office/drawing/2014/main" id="{45300444-99D2-1A6C-7553-9C1EFFA55BA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A2EFD195-A596-686E-93A8-18DCB7D1DF64}"/>
              </a:ext>
            </a:extLst>
          </p:cNvPr>
          <p:cNvSpPr>
            <a:spLocks noGrp="1"/>
          </p:cNvSpPr>
          <p:nvPr>
            <p:ph type="sldNum" sz="quarter" idx="12"/>
          </p:nvPr>
        </p:nvSpPr>
        <p:spPr/>
        <p:txBody>
          <a:bodyPr/>
          <a:lstStyle/>
          <a:p>
            <a:fld id="{FC989BEF-F275-455B-9A52-D6AB89FD3ECC}" type="slidenum">
              <a:rPr lang="en-US" smtClean="0"/>
              <a:t>35</a:t>
            </a:fld>
            <a:endParaRPr lang="en-US"/>
          </a:p>
        </p:txBody>
      </p:sp>
    </p:spTree>
    <p:extLst>
      <p:ext uri="{BB962C8B-B14F-4D97-AF65-F5344CB8AC3E}">
        <p14:creationId xmlns:p14="http://schemas.microsoft.com/office/powerpoint/2010/main" val="1901795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63D6E-3770-AD8B-FB3F-AB60E36B7481}"/>
              </a:ext>
            </a:extLst>
          </p:cNvPr>
          <p:cNvSpPr>
            <a:spLocks noGrp="1"/>
          </p:cNvSpPr>
          <p:nvPr>
            <p:ph type="title"/>
          </p:nvPr>
        </p:nvSpPr>
        <p:spPr/>
        <p:txBody>
          <a:bodyPr/>
          <a:lstStyle/>
          <a:p>
            <a:pPr algn="ctr"/>
            <a:r>
              <a:rPr lang="en-US" dirty="0"/>
              <a:t>Very large molecules</a:t>
            </a:r>
          </a:p>
        </p:txBody>
      </p:sp>
      <p:sp>
        <p:nvSpPr>
          <p:cNvPr id="3" name="Content Placeholder 2">
            <a:extLst>
              <a:ext uri="{FF2B5EF4-FFF2-40B4-BE49-F238E27FC236}">
                <a16:creationId xmlns:a16="http://schemas.microsoft.com/office/drawing/2014/main" id="{F87A4A8A-4404-6324-0037-49E26394070F}"/>
              </a:ext>
            </a:extLst>
          </p:cNvPr>
          <p:cNvSpPr>
            <a:spLocks noGrp="1"/>
          </p:cNvSpPr>
          <p:nvPr>
            <p:ph idx="1"/>
          </p:nvPr>
        </p:nvSpPr>
        <p:spPr/>
        <p:txBody>
          <a:bodyPr>
            <a:normAutofit/>
          </a:bodyPr>
          <a:lstStyle/>
          <a:p>
            <a:r>
              <a:rPr lang="en-US" sz="2800" dirty="0"/>
              <a:t>Very large molecules, such as </a:t>
            </a:r>
            <a:r>
              <a:rPr lang="el-GR" sz="2800" dirty="0"/>
              <a:t>β2-</a:t>
            </a:r>
            <a:r>
              <a:rPr lang="en-US" sz="2800" dirty="0" err="1"/>
              <a:t>microglobulin</a:t>
            </a:r>
            <a:r>
              <a:rPr lang="en-US" sz="2800" dirty="0"/>
              <a:t> (MW 11,800), cannot get through the pores of standard (low-flux) dialysis membranes at all. </a:t>
            </a:r>
          </a:p>
          <a:p>
            <a:r>
              <a:rPr lang="en-US" sz="2800" dirty="0"/>
              <a:t>Thus, dialyzer clearance of </a:t>
            </a:r>
            <a:r>
              <a:rPr lang="el-GR" sz="2800" dirty="0"/>
              <a:t>β2-</a:t>
            </a:r>
            <a:r>
              <a:rPr lang="en-US" sz="2800" dirty="0" err="1"/>
              <a:t>microglobulin</a:t>
            </a:r>
            <a:r>
              <a:rPr lang="en-US" sz="2800" dirty="0"/>
              <a:t> will be zero! “High-flux” membranes have pores of sufficient size to pass this large molecule.</a:t>
            </a:r>
          </a:p>
          <a:p>
            <a:r>
              <a:rPr lang="en-US" sz="2800" dirty="0"/>
              <a:t>Also, some dialysis membranes remove </a:t>
            </a:r>
            <a:r>
              <a:rPr lang="el-GR" sz="2800" dirty="0"/>
              <a:t>β2-</a:t>
            </a:r>
            <a:r>
              <a:rPr lang="en-US" sz="2800" dirty="0" err="1"/>
              <a:t>microglobulin</a:t>
            </a:r>
            <a:r>
              <a:rPr lang="en-US" sz="2800" dirty="0"/>
              <a:t> by adsorption.</a:t>
            </a:r>
          </a:p>
        </p:txBody>
      </p:sp>
      <p:sp>
        <p:nvSpPr>
          <p:cNvPr id="4" name="Date Placeholder 3">
            <a:extLst>
              <a:ext uri="{FF2B5EF4-FFF2-40B4-BE49-F238E27FC236}">
                <a16:creationId xmlns:a16="http://schemas.microsoft.com/office/drawing/2014/main" id="{2749C4FF-B1EB-0D87-0368-A2199CF905A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D47278E2-E7B7-AB6D-20AE-6B7AE9818C0F}"/>
              </a:ext>
            </a:extLst>
          </p:cNvPr>
          <p:cNvSpPr>
            <a:spLocks noGrp="1"/>
          </p:cNvSpPr>
          <p:nvPr>
            <p:ph type="sldNum" sz="quarter" idx="12"/>
          </p:nvPr>
        </p:nvSpPr>
        <p:spPr/>
        <p:txBody>
          <a:bodyPr/>
          <a:lstStyle/>
          <a:p>
            <a:fld id="{FC989BEF-F275-455B-9A52-D6AB89FD3ECC}" type="slidenum">
              <a:rPr lang="en-US" smtClean="0"/>
              <a:t>36</a:t>
            </a:fld>
            <a:endParaRPr lang="en-US"/>
          </a:p>
        </p:txBody>
      </p:sp>
    </p:spTree>
    <p:extLst>
      <p:ext uri="{BB962C8B-B14F-4D97-AF65-F5344CB8AC3E}">
        <p14:creationId xmlns:p14="http://schemas.microsoft.com/office/powerpoint/2010/main" val="3447864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33872-97C9-62D7-BA57-9C8B91CDDFFD}"/>
              </a:ext>
            </a:extLst>
          </p:cNvPr>
          <p:cNvSpPr>
            <a:spLocks noGrp="1"/>
          </p:cNvSpPr>
          <p:nvPr>
            <p:ph type="title"/>
          </p:nvPr>
        </p:nvSpPr>
        <p:spPr/>
        <p:txBody>
          <a:bodyPr/>
          <a:lstStyle/>
          <a:p>
            <a:pPr algn="ctr"/>
            <a:r>
              <a:rPr lang="en-US" dirty="0"/>
              <a:t>Dialyzer efficiency versus flux</a:t>
            </a:r>
          </a:p>
        </p:txBody>
      </p:sp>
      <p:sp>
        <p:nvSpPr>
          <p:cNvPr id="3" name="Content Placeholder 2">
            <a:extLst>
              <a:ext uri="{FF2B5EF4-FFF2-40B4-BE49-F238E27FC236}">
                <a16:creationId xmlns:a16="http://schemas.microsoft.com/office/drawing/2014/main" id="{29F7FCA7-0E8C-BC71-6C65-C471815CEF8C}"/>
              </a:ext>
            </a:extLst>
          </p:cNvPr>
          <p:cNvSpPr>
            <a:spLocks noGrp="1"/>
          </p:cNvSpPr>
          <p:nvPr>
            <p:ph idx="1"/>
          </p:nvPr>
        </p:nvSpPr>
        <p:spPr/>
        <p:txBody>
          <a:bodyPr>
            <a:normAutofit/>
          </a:bodyPr>
          <a:lstStyle/>
          <a:p>
            <a:r>
              <a:rPr lang="en-US" sz="2800" dirty="0"/>
              <a:t>Dialyzer efficiency: Refer primarily to the ability of a dialyzer to remove small solutes. </a:t>
            </a:r>
          </a:p>
          <a:p>
            <a:r>
              <a:rPr lang="en-US" sz="2800" dirty="0"/>
              <a:t>The dialyzer efficiency is best represented by the K0A for urea. </a:t>
            </a:r>
          </a:p>
          <a:p>
            <a:r>
              <a:rPr lang="en-US" sz="2800" dirty="0"/>
              <a:t>The flux of a dialyzer refers to its ability to remove very large molecules such as β2- </a:t>
            </a:r>
            <a:r>
              <a:rPr lang="en-US" sz="2800" dirty="0" err="1"/>
              <a:t>microglobulin</a:t>
            </a:r>
            <a:r>
              <a:rPr lang="en-US" sz="2800" dirty="0"/>
              <a:t>. </a:t>
            </a:r>
          </a:p>
        </p:txBody>
      </p:sp>
      <p:sp>
        <p:nvSpPr>
          <p:cNvPr id="4" name="Date Placeholder 3">
            <a:extLst>
              <a:ext uri="{FF2B5EF4-FFF2-40B4-BE49-F238E27FC236}">
                <a16:creationId xmlns:a16="http://schemas.microsoft.com/office/drawing/2014/main" id="{5E306A88-57D8-6C7B-EB0A-1BD97F48CB7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7B6F6077-E297-947B-1773-8C7F799748C1}"/>
              </a:ext>
            </a:extLst>
          </p:cNvPr>
          <p:cNvSpPr>
            <a:spLocks noGrp="1"/>
          </p:cNvSpPr>
          <p:nvPr>
            <p:ph type="sldNum" sz="quarter" idx="12"/>
          </p:nvPr>
        </p:nvSpPr>
        <p:spPr/>
        <p:txBody>
          <a:bodyPr/>
          <a:lstStyle/>
          <a:p>
            <a:fld id="{FC989BEF-F275-455B-9A52-D6AB89FD3ECC}" type="slidenum">
              <a:rPr lang="en-US" smtClean="0"/>
              <a:t>37</a:t>
            </a:fld>
            <a:endParaRPr lang="en-US"/>
          </a:p>
        </p:txBody>
      </p:sp>
    </p:spTree>
    <p:extLst>
      <p:ext uri="{BB962C8B-B14F-4D97-AF65-F5344CB8AC3E}">
        <p14:creationId xmlns:p14="http://schemas.microsoft.com/office/powerpoint/2010/main" val="401730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33872-97C9-62D7-BA57-9C8B91CDDFFD}"/>
              </a:ext>
            </a:extLst>
          </p:cNvPr>
          <p:cNvSpPr>
            <a:spLocks noGrp="1"/>
          </p:cNvSpPr>
          <p:nvPr>
            <p:ph type="title"/>
          </p:nvPr>
        </p:nvSpPr>
        <p:spPr/>
        <p:txBody>
          <a:bodyPr/>
          <a:lstStyle/>
          <a:p>
            <a:pPr algn="ctr"/>
            <a:r>
              <a:rPr lang="en-US" dirty="0"/>
              <a:t>Dialyzer efficiency versus flux</a:t>
            </a:r>
          </a:p>
        </p:txBody>
      </p:sp>
      <p:sp>
        <p:nvSpPr>
          <p:cNvPr id="3" name="Content Placeholder 2">
            <a:extLst>
              <a:ext uri="{FF2B5EF4-FFF2-40B4-BE49-F238E27FC236}">
                <a16:creationId xmlns:a16="http://schemas.microsoft.com/office/drawing/2014/main" id="{29F7FCA7-0E8C-BC71-6C65-C471815CEF8C}"/>
              </a:ext>
            </a:extLst>
          </p:cNvPr>
          <p:cNvSpPr>
            <a:spLocks noGrp="1"/>
          </p:cNvSpPr>
          <p:nvPr>
            <p:ph idx="1"/>
          </p:nvPr>
        </p:nvSpPr>
        <p:spPr>
          <a:xfrm>
            <a:off x="1103313" y="2052918"/>
            <a:ext cx="8700563" cy="4352364"/>
          </a:xfrm>
        </p:spPr>
        <p:txBody>
          <a:bodyPr>
            <a:normAutofit/>
          </a:bodyPr>
          <a:lstStyle/>
          <a:p>
            <a:r>
              <a:rPr lang="en-US" sz="2800" dirty="0"/>
              <a:t>There is no single measure in common use to specify the flux of a dialyzer, though water permeability (KUF) can be used. </a:t>
            </a:r>
          </a:p>
          <a:p>
            <a:r>
              <a:rPr lang="en-US" sz="2800" dirty="0"/>
              <a:t>Usually high-flux dialyzers will have a water permeability greater than 15–20 mL/</a:t>
            </a:r>
            <a:r>
              <a:rPr lang="en-US" sz="2800" dirty="0" err="1"/>
              <a:t>hr</a:t>
            </a:r>
            <a:r>
              <a:rPr lang="en-US" sz="2800" dirty="0"/>
              <a:t> per mm Hg. </a:t>
            </a:r>
          </a:p>
          <a:p>
            <a:r>
              <a:rPr lang="en-US" sz="2800" dirty="0"/>
              <a:t>One can have a small, low-efficiency (K0A = 400 mL/min) dialyzer that is high flux, or a high-efficiency dialyzer (K</a:t>
            </a:r>
            <a:r>
              <a:rPr lang="en-US" sz="2800" baseline="-25000" dirty="0"/>
              <a:t>0</a:t>
            </a:r>
            <a:r>
              <a:rPr lang="en-US" sz="2800" dirty="0"/>
              <a:t>A = 1,200 mL/min) that is low flux and that removes urea very well but that removes no β2-microglobulin.</a:t>
            </a:r>
          </a:p>
        </p:txBody>
      </p:sp>
      <p:sp>
        <p:nvSpPr>
          <p:cNvPr id="4" name="Date Placeholder 3">
            <a:extLst>
              <a:ext uri="{FF2B5EF4-FFF2-40B4-BE49-F238E27FC236}">
                <a16:creationId xmlns:a16="http://schemas.microsoft.com/office/drawing/2014/main" id="{022597AC-8B23-C615-5B4E-9D1A2C953619}"/>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AEACD354-5099-F48E-9F55-4BE9CF85FFF9}"/>
              </a:ext>
            </a:extLst>
          </p:cNvPr>
          <p:cNvSpPr>
            <a:spLocks noGrp="1"/>
          </p:cNvSpPr>
          <p:nvPr>
            <p:ph type="sldNum" sz="quarter" idx="12"/>
          </p:nvPr>
        </p:nvSpPr>
        <p:spPr/>
        <p:txBody>
          <a:bodyPr/>
          <a:lstStyle/>
          <a:p>
            <a:fld id="{FC989BEF-F275-455B-9A52-D6AB89FD3ECC}" type="slidenum">
              <a:rPr lang="en-US" smtClean="0"/>
              <a:t>38</a:t>
            </a:fld>
            <a:endParaRPr lang="en-US"/>
          </a:p>
        </p:txBody>
      </p:sp>
    </p:spTree>
    <p:extLst>
      <p:ext uri="{BB962C8B-B14F-4D97-AF65-F5344CB8AC3E}">
        <p14:creationId xmlns:p14="http://schemas.microsoft.com/office/powerpoint/2010/main" val="1385984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00D7B-20FE-0171-1138-5C1F9973B8AB}"/>
              </a:ext>
            </a:extLst>
          </p:cNvPr>
          <p:cNvSpPr>
            <a:spLocks noGrp="1"/>
          </p:cNvSpPr>
          <p:nvPr>
            <p:ph type="title"/>
          </p:nvPr>
        </p:nvSpPr>
        <p:spPr/>
        <p:txBody>
          <a:bodyPr/>
          <a:lstStyle/>
          <a:p>
            <a:pPr algn="ctr"/>
            <a:r>
              <a:rPr lang="en-US" dirty="0"/>
              <a:t>SOLUTE REMOVAL FROM THE PATIENT PERSPECTIVE</a:t>
            </a:r>
          </a:p>
        </p:txBody>
      </p:sp>
      <p:sp>
        <p:nvSpPr>
          <p:cNvPr id="3" name="Content Placeholder 2">
            <a:extLst>
              <a:ext uri="{FF2B5EF4-FFF2-40B4-BE49-F238E27FC236}">
                <a16:creationId xmlns:a16="http://schemas.microsoft.com/office/drawing/2014/main" id="{A8357B2B-9596-3666-26AE-4551BC432D30}"/>
              </a:ext>
            </a:extLst>
          </p:cNvPr>
          <p:cNvSpPr>
            <a:spLocks noGrp="1"/>
          </p:cNvSpPr>
          <p:nvPr>
            <p:ph idx="1"/>
          </p:nvPr>
        </p:nvSpPr>
        <p:spPr/>
        <p:txBody>
          <a:bodyPr>
            <a:normAutofit/>
          </a:bodyPr>
          <a:lstStyle/>
          <a:p>
            <a:r>
              <a:rPr lang="en-US" sz="2800" dirty="0"/>
              <a:t>Urea generation occurs in proportion to protein breakdown as reflected in the protein nitrogen appearance (PNA) rate. </a:t>
            </a:r>
          </a:p>
          <a:p>
            <a:r>
              <a:rPr lang="en-US" sz="2800" dirty="0"/>
              <a:t>In stable patients, the PNA is proportional to dietary protein intake. </a:t>
            </a:r>
          </a:p>
        </p:txBody>
      </p:sp>
      <p:sp>
        <p:nvSpPr>
          <p:cNvPr id="4" name="Date Placeholder 3">
            <a:extLst>
              <a:ext uri="{FF2B5EF4-FFF2-40B4-BE49-F238E27FC236}">
                <a16:creationId xmlns:a16="http://schemas.microsoft.com/office/drawing/2014/main" id="{FE8B2871-B0F6-B0E9-54C5-3F1D636314A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5AF5600C-1778-E9DB-6EF9-1376B00B2832}"/>
              </a:ext>
            </a:extLst>
          </p:cNvPr>
          <p:cNvSpPr>
            <a:spLocks noGrp="1"/>
          </p:cNvSpPr>
          <p:nvPr>
            <p:ph type="sldNum" sz="quarter" idx="12"/>
          </p:nvPr>
        </p:nvSpPr>
        <p:spPr/>
        <p:txBody>
          <a:bodyPr/>
          <a:lstStyle/>
          <a:p>
            <a:fld id="{FC989BEF-F275-455B-9A52-D6AB89FD3ECC}" type="slidenum">
              <a:rPr lang="en-US" smtClean="0"/>
              <a:t>39</a:t>
            </a:fld>
            <a:endParaRPr lang="en-US"/>
          </a:p>
        </p:txBody>
      </p:sp>
    </p:spTree>
    <p:extLst>
      <p:ext uri="{BB962C8B-B14F-4D97-AF65-F5344CB8AC3E}">
        <p14:creationId xmlns:p14="http://schemas.microsoft.com/office/powerpoint/2010/main" val="2216557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CCF9F-A058-4BD2-FA5F-17041EB8A4E5}"/>
              </a:ext>
            </a:extLst>
          </p:cNvPr>
          <p:cNvSpPr>
            <a:spLocks noGrp="1"/>
          </p:cNvSpPr>
          <p:nvPr>
            <p:ph type="title"/>
          </p:nvPr>
        </p:nvSpPr>
        <p:spPr/>
        <p:txBody>
          <a:bodyPr/>
          <a:lstStyle/>
          <a:p>
            <a:pPr algn="ctr"/>
            <a:r>
              <a:rPr lang="en-US" dirty="0"/>
              <a:t>MECHANISMS OF SOLUTE TRANSPORT</a:t>
            </a:r>
          </a:p>
        </p:txBody>
      </p:sp>
      <p:sp>
        <p:nvSpPr>
          <p:cNvPr id="3" name="Content Placeholder 2">
            <a:extLst>
              <a:ext uri="{FF2B5EF4-FFF2-40B4-BE49-F238E27FC236}">
                <a16:creationId xmlns:a16="http://schemas.microsoft.com/office/drawing/2014/main" id="{F6FDC6E3-D8B8-F0C5-7B33-27A90AA8EA70}"/>
              </a:ext>
            </a:extLst>
          </p:cNvPr>
          <p:cNvSpPr>
            <a:spLocks noGrp="1"/>
          </p:cNvSpPr>
          <p:nvPr>
            <p:ph idx="1"/>
          </p:nvPr>
        </p:nvSpPr>
        <p:spPr/>
        <p:txBody>
          <a:bodyPr>
            <a:normAutofit/>
          </a:bodyPr>
          <a:lstStyle/>
          <a:p>
            <a:r>
              <a:rPr lang="en-US" sz="3200" dirty="0"/>
              <a:t>A. Diffusion</a:t>
            </a:r>
          </a:p>
          <a:p>
            <a:r>
              <a:rPr lang="en-US" sz="3200" dirty="0"/>
              <a:t>B. Ultrafiltration (convective transport)</a:t>
            </a:r>
          </a:p>
        </p:txBody>
      </p:sp>
      <p:sp>
        <p:nvSpPr>
          <p:cNvPr id="4" name="Date Placeholder 3">
            <a:extLst>
              <a:ext uri="{FF2B5EF4-FFF2-40B4-BE49-F238E27FC236}">
                <a16:creationId xmlns:a16="http://schemas.microsoft.com/office/drawing/2014/main" id="{2DB18DF5-3BEF-FADD-B57C-2A8C136994BD}"/>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D7C70AB2-18A2-9E95-7FD5-8407D05B8E36}"/>
              </a:ext>
            </a:extLst>
          </p:cNvPr>
          <p:cNvSpPr>
            <a:spLocks noGrp="1"/>
          </p:cNvSpPr>
          <p:nvPr>
            <p:ph type="sldNum" sz="quarter" idx="12"/>
          </p:nvPr>
        </p:nvSpPr>
        <p:spPr/>
        <p:txBody>
          <a:bodyPr/>
          <a:lstStyle/>
          <a:p>
            <a:fld id="{FC989BEF-F275-455B-9A52-D6AB89FD3ECC}" type="slidenum">
              <a:rPr lang="en-US" smtClean="0"/>
              <a:t>4</a:t>
            </a:fld>
            <a:endParaRPr lang="en-US"/>
          </a:p>
        </p:txBody>
      </p:sp>
    </p:spTree>
    <p:extLst>
      <p:ext uri="{BB962C8B-B14F-4D97-AF65-F5344CB8AC3E}">
        <p14:creationId xmlns:p14="http://schemas.microsoft.com/office/powerpoint/2010/main" val="16652733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00D7B-20FE-0171-1138-5C1F9973B8AB}"/>
              </a:ext>
            </a:extLst>
          </p:cNvPr>
          <p:cNvSpPr>
            <a:spLocks noGrp="1"/>
          </p:cNvSpPr>
          <p:nvPr>
            <p:ph type="title"/>
          </p:nvPr>
        </p:nvSpPr>
        <p:spPr/>
        <p:txBody>
          <a:bodyPr/>
          <a:lstStyle/>
          <a:p>
            <a:pPr algn="ctr"/>
            <a:r>
              <a:rPr lang="en-US" dirty="0"/>
              <a:t>SOLUTE REMOVAL FROM THE PATIENT PERSPECTIVE</a:t>
            </a:r>
          </a:p>
        </p:txBody>
      </p:sp>
      <p:sp>
        <p:nvSpPr>
          <p:cNvPr id="3" name="Content Placeholder 2">
            <a:extLst>
              <a:ext uri="{FF2B5EF4-FFF2-40B4-BE49-F238E27FC236}">
                <a16:creationId xmlns:a16="http://schemas.microsoft.com/office/drawing/2014/main" id="{A8357B2B-9596-3666-26AE-4551BC432D30}"/>
              </a:ext>
            </a:extLst>
          </p:cNvPr>
          <p:cNvSpPr>
            <a:spLocks noGrp="1"/>
          </p:cNvSpPr>
          <p:nvPr>
            <p:ph idx="1"/>
          </p:nvPr>
        </p:nvSpPr>
        <p:spPr/>
        <p:txBody>
          <a:bodyPr>
            <a:normAutofit/>
          </a:bodyPr>
          <a:lstStyle/>
          <a:p>
            <a:r>
              <a:rPr lang="en-US" sz="2800" dirty="0"/>
              <a:t>Using a mathematical model known as urea kinetics, one can compute both the rate of removal and production of urea. </a:t>
            </a:r>
          </a:p>
          <a:p>
            <a:r>
              <a:rPr lang="en-US" sz="2800" dirty="0"/>
              <a:t>The extent of urea removal gives us a measure of the adequacy of dialysis, and the amount of urea nitrogen generation gives an estimate of dietary protein intake.</a:t>
            </a:r>
          </a:p>
        </p:txBody>
      </p:sp>
      <p:sp>
        <p:nvSpPr>
          <p:cNvPr id="4" name="Date Placeholder 3">
            <a:extLst>
              <a:ext uri="{FF2B5EF4-FFF2-40B4-BE49-F238E27FC236}">
                <a16:creationId xmlns:a16="http://schemas.microsoft.com/office/drawing/2014/main" id="{CE7DEB66-8891-FFCF-9E6C-DD8E234F284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AA38B3CE-7E77-5D77-C7E9-803590009243}"/>
              </a:ext>
            </a:extLst>
          </p:cNvPr>
          <p:cNvSpPr>
            <a:spLocks noGrp="1"/>
          </p:cNvSpPr>
          <p:nvPr>
            <p:ph type="sldNum" sz="quarter" idx="12"/>
          </p:nvPr>
        </p:nvSpPr>
        <p:spPr/>
        <p:txBody>
          <a:bodyPr/>
          <a:lstStyle/>
          <a:p>
            <a:fld id="{FC989BEF-F275-455B-9A52-D6AB89FD3ECC}" type="slidenum">
              <a:rPr lang="en-US" smtClean="0"/>
              <a:t>40</a:t>
            </a:fld>
            <a:endParaRPr lang="en-US"/>
          </a:p>
        </p:txBody>
      </p:sp>
    </p:spTree>
    <p:extLst>
      <p:ext uri="{BB962C8B-B14F-4D97-AF65-F5344CB8AC3E}">
        <p14:creationId xmlns:p14="http://schemas.microsoft.com/office/powerpoint/2010/main" val="37148938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B1906-3EE0-D694-AE2F-0180B7CC1988}"/>
              </a:ext>
            </a:extLst>
          </p:cNvPr>
          <p:cNvSpPr>
            <a:spLocks noGrp="1"/>
          </p:cNvSpPr>
          <p:nvPr>
            <p:ph type="title"/>
          </p:nvPr>
        </p:nvSpPr>
        <p:spPr/>
        <p:txBody>
          <a:bodyPr/>
          <a:lstStyle/>
          <a:p>
            <a:pPr algn="ctr"/>
            <a:r>
              <a:rPr lang="en-US" dirty="0"/>
              <a:t>The weekly serum urea nitrogen profile</a:t>
            </a:r>
          </a:p>
        </p:txBody>
      </p:sp>
      <p:sp>
        <p:nvSpPr>
          <p:cNvPr id="3" name="Content Placeholder 2">
            <a:extLst>
              <a:ext uri="{FF2B5EF4-FFF2-40B4-BE49-F238E27FC236}">
                <a16:creationId xmlns:a16="http://schemas.microsoft.com/office/drawing/2014/main" id="{AF2F7A92-4F30-3682-F04C-A16DA57E7740}"/>
              </a:ext>
            </a:extLst>
          </p:cNvPr>
          <p:cNvSpPr>
            <a:spLocks noGrp="1"/>
          </p:cNvSpPr>
          <p:nvPr>
            <p:ph idx="1"/>
          </p:nvPr>
        </p:nvSpPr>
        <p:spPr/>
        <p:txBody>
          <a:bodyPr>
            <a:normAutofit/>
          </a:bodyPr>
          <a:lstStyle/>
          <a:p>
            <a:r>
              <a:rPr lang="en-US" sz="2800" dirty="0"/>
              <a:t>The predialysis SUN level is typically reduced by about 70% so that </a:t>
            </a:r>
            <a:r>
              <a:rPr lang="en-US" sz="2800" dirty="0" err="1"/>
              <a:t>postdialysis</a:t>
            </a:r>
            <a:r>
              <a:rPr lang="en-US" sz="2800" dirty="0"/>
              <a:t> SUN is 30% of the predialysis value. </a:t>
            </a:r>
          </a:p>
          <a:p>
            <a:r>
              <a:rPr lang="en-US" sz="2800" dirty="0"/>
              <a:t>During the subsequent interdialytic period (assuming a thrice-weekly dialysis schedule), the SUN will rise to almost the same level as that seen prior to the first treatment. </a:t>
            </a:r>
          </a:p>
          <a:p>
            <a:r>
              <a:rPr lang="en-US" sz="2800" dirty="0"/>
              <a:t>The result is a sawtooth pattern. </a:t>
            </a:r>
          </a:p>
        </p:txBody>
      </p:sp>
      <p:sp>
        <p:nvSpPr>
          <p:cNvPr id="4" name="Date Placeholder 3">
            <a:extLst>
              <a:ext uri="{FF2B5EF4-FFF2-40B4-BE49-F238E27FC236}">
                <a16:creationId xmlns:a16="http://schemas.microsoft.com/office/drawing/2014/main" id="{BC728B49-E6D6-BF49-5215-6ED5B02DB41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2FF8B148-D12E-53F7-38E9-58BA73C6F696}"/>
              </a:ext>
            </a:extLst>
          </p:cNvPr>
          <p:cNvSpPr>
            <a:spLocks noGrp="1"/>
          </p:cNvSpPr>
          <p:nvPr>
            <p:ph type="sldNum" sz="quarter" idx="12"/>
          </p:nvPr>
        </p:nvSpPr>
        <p:spPr/>
        <p:txBody>
          <a:bodyPr/>
          <a:lstStyle/>
          <a:p>
            <a:fld id="{FC989BEF-F275-455B-9A52-D6AB89FD3ECC}" type="slidenum">
              <a:rPr lang="en-US" smtClean="0"/>
              <a:t>41</a:t>
            </a:fld>
            <a:endParaRPr lang="en-US"/>
          </a:p>
        </p:txBody>
      </p:sp>
    </p:spTree>
    <p:extLst>
      <p:ext uri="{BB962C8B-B14F-4D97-AF65-F5344CB8AC3E}">
        <p14:creationId xmlns:p14="http://schemas.microsoft.com/office/powerpoint/2010/main" val="33391748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B1906-3EE0-D694-AE2F-0180B7CC1988}"/>
              </a:ext>
            </a:extLst>
          </p:cNvPr>
          <p:cNvSpPr>
            <a:spLocks noGrp="1"/>
          </p:cNvSpPr>
          <p:nvPr>
            <p:ph type="title"/>
          </p:nvPr>
        </p:nvSpPr>
        <p:spPr/>
        <p:txBody>
          <a:bodyPr/>
          <a:lstStyle/>
          <a:p>
            <a:pPr algn="ctr"/>
            <a:r>
              <a:rPr lang="en-US" dirty="0"/>
              <a:t>The weekly serum urea nitrogen profile</a:t>
            </a:r>
          </a:p>
        </p:txBody>
      </p:sp>
      <p:sp>
        <p:nvSpPr>
          <p:cNvPr id="3" name="Content Placeholder 2">
            <a:extLst>
              <a:ext uri="{FF2B5EF4-FFF2-40B4-BE49-F238E27FC236}">
                <a16:creationId xmlns:a16="http://schemas.microsoft.com/office/drawing/2014/main" id="{AF2F7A92-4F30-3682-F04C-A16DA57E7740}"/>
              </a:ext>
            </a:extLst>
          </p:cNvPr>
          <p:cNvSpPr>
            <a:spLocks noGrp="1"/>
          </p:cNvSpPr>
          <p:nvPr>
            <p:ph idx="1"/>
          </p:nvPr>
        </p:nvSpPr>
        <p:spPr/>
        <p:txBody>
          <a:bodyPr>
            <a:normAutofit/>
          </a:bodyPr>
          <a:lstStyle/>
          <a:p>
            <a:r>
              <a:rPr lang="en-US" sz="2800" dirty="0"/>
              <a:t>The time-averaged (TAC) SUN level can be computed mathematically as the area under the sawtooth curve divided by time. </a:t>
            </a:r>
          </a:p>
          <a:p>
            <a:r>
              <a:rPr lang="en-US" sz="2800" dirty="0"/>
              <a:t>Both the predialysis SUN and TAC SUN levels reflect the balance between urea production and removal. </a:t>
            </a:r>
          </a:p>
          <a:p>
            <a:r>
              <a:rPr lang="en-US" sz="2800" dirty="0"/>
              <a:t>For a given level of dialysis therapy, predialysis SUN and TAC SUN will rise if urea nitrogen generation (g) is increased and will fall if g is decreased. </a:t>
            </a:r>
          </a:p>
        </p:txBody>
      </p:sp>
      <p:sp>
        <p:nvSpPr>
          <p:cNvPr id="4" name="Date Placeholder 3">
            <a:extLst>
              <a:ext uri="{FF2B5EF4-FFF2-40B4-BE49-F238E27FC236}">
                <a16:creationId xmlns:a16="http://schemas.microsoft.com/office/drawing/2014/main" id="{B6361E7F-BFE5-343B-05B8-6CDB0EC6A7AB}"/>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79ABFF15-9161-1005-A37C-7FF2A6B3EEE6}"/>
              </a:ext>
            </a:extLst>
          </p:cNvPr>
          <p:cNvSpPr>
            <a:spLocks noGrp="1"/>
          </p:cNvSpPr>
          <p:nvPr>
            <p:ph type="sldNum" sz="quarter" idx="12"/>
          </p:nvPr>
        </p:nvSpPr>
        <p:spPr/>
        <p:txBody>
          <a:bodyPr/>
          <a:lstStyle/>
          <a:p>
            <a:fld id="{FC989BEF-F275-455B-9A52-D6AB89FD3ECC}" type="slidenum">
              <a:rPr lang="en-US" smtClean="0"/>
              <a:t>42</a:t>
            </a:fld>
            <a:endParaRPr lang="en-US"/>
          </a:p>
        </p:txBody>
      </p:sp>
    </p:spTree>
    <p:extLst>
      <p:ext uri="{BB962C8B-B14F-4D97-AF65-F5344CB8AC3E}">
        <p14:creationId xmlns:p14="http://schemas.microsoft.com/office/powerpoint/2010/main" val="35969079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B1906-3EE0-D694-AE2F-0180B7CC1988}"/>
              </a:ext>
            </a:extLst>
          </p:cNvPr>
          <p:cNvSpPr>
            <a:spLocks noGrp="1"/>
          </p:cNvSpPr>
          <p:nvPr>
            <p:ph type="title"/>
          </p:nvPr>
        </p:nvSpPr>
        <p:spPr/>
        <p:txBody>
          <a:bodyPr/>
          <a:lstStyle/>
          <a:p>
            <a:pPr algn="ctr"/>
            <a:r>
              <a:rPr lang="en-US" dirty="0"/>
              <a:t>The weekly serum urea nitrogen profile</a:t>
            </a:r>
          </a:p>
        </p:txBody>
      </p:sp>
      <p:sp>
        <p:nvSpPr>
          <p:cNvPr id="3" name="Content Placeholder 2">
            <a:extLst>
              <a:ext uri="{FF2B5EF4-FFF2-40B4-BE49-F238E27FC236}">
                <a16:creationId xmlns:a16="http://schemas.microsoft.com/office/drawing/2014/main" id="{AF2F7A92-4F30-3682-F04C-A16DA57E7740}"/>
              </a:ext>
            </a:extLst>
          </p:cNvPr>
          <p:cNvSpPr>
            <a:spLocks noGrp="1"/>
          </p:cNvSpPr>
          <p:nvPr>
            <p:ph idx="1"/>
          </p:nvPr>
        </p:nvSpPr>
        <p:spPr/>
        <p:txBody>
          <a:bodyPr>
            <a:normAutofit/>
          </a:bodyPr>
          <a:lstStyle/>
          <a:p>
            <a:r>
              <a:rPr lang="en-US" sz="2800" dirty="0"/>
              <a:t>Also, for any given rate of urea nitrogen generation, predialysis SUN and TAC SUN levels will rise if the amount of dialysis is decreased or will fall if the amount of dialysis is increased. </a:t>
            </a:r>
          </a:p>
          <a:p>
            <a:r>
              <a:rPr lang="en-US" sz="2800" dirty="0"/>
              <a:t>Therapy was thought to be adequate as long as predialysis or TAC SUN was appropriately low. </a:t>
            </a:r>
          </a:p>
        </p:txBody>
      </p:sp>
      <p:sp>
        <p:nvSpPr>
          <p:cNvPr id="4" name="Date Placeholder 3">
            <a:extLst>
              <a:ext uri="{FF2B5EF4-FFF2-40B4-BE49-F238E27FC236}">
                <a16:creationId xmlns:a16="http://schemas.microsoft.com/office/drawing/2014/main" id="{2999605B-184D-72B5-7E67-13C9992E7AB4}"/>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1B152AD9-FDC7-E27A-8AFE-59EF3D595BA9}"/>
              </a:ext>
            </a:extLst>
          </p:cNvPr>
          <p:cNvSpPr>
            <a:spLocks noGrp="1"/>
          </p:cNvSpPr>
          <p:nvPr>
            <p:ph type="sldNum" sz="quarter" idx="12"/>
          </p:nvPr>
        </p:nvSpPr>
        <p:spPr/>
        <p:txBody>
          <a:bodyPr/>
          <a:lstStyle/>
          <a:p>
            <a:fld id="{FC989BEF-F275-455B-9A52-D6AB89FD3ECC}" type="slidenum">
              <a:rPr lang="en-US" smtClean="0"/>
              <a:t>43</a:t>
            </a:fld>
            <a:endParaRPr lang="en-US"/>
          </a:p>
        </p:txBody>
      </p:sp>
    </p:spTree>
    <p:extLst>
      <p:ext uri="{BB962C8B-B14F-4D97-AF65-F5344CB8AC3E}">
        <p14:creationId xmlns:p14="http://schemas.microsoft.com/office/powerpoint/2010/main" val="33214891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B1906-3EE0-D694-AE2F-0180B7CC1988}"/>
              </a:ext>
            </a:extLst>
          </p:cNvPr>
          <p:cNvSpPr>
            <a:spLocks noGrp="1"/>
          </p:cNvSpPr>
          <p:nvPr>
            <p:ph type="title"/>
          </p:nvPr>
        </p:nvSpPr>
        <p:spPr/>
        <p:txBody>
          <a:bodyPr/>
          <a:lstStyle/>
          <a:p>
            <a:pPr algn="ctr"/>
            <a:r>
              <a:rPr lang="en-US" dirty="0"/>
              <a:t>The weekly serum urea nitrogen profile</a:t>
            </a:r>
          </a:p>
        </p:txBody>
      </p:sp>
      <p:sp>
        <p:nvSpPr>
          <p:cNvPr id="3" name="Content Placeholder 2">
            <a:extLst>
              <a:ext uri="{FF2B5EF4-FFF2-40B4-BE49-F238E27FC236}">
                <a16:creationId xmlns:a16="http://schemas.microsoft.com/office/drawing/2014/main" id="{AF2F7A92-4F30-3682-F04C-A16DA57E7740}"/>
              </a:ext>
            </a:extLst>
          </p:cNvPr>
          <p:cNvSpPr>
            <a:spLocks noGrp="1"/>
          </p:cNvSpPr>
          <p:nvPr>
            <p:ph idx="1"/>
          </p:nvPr>
        </p:nvSpPr>
        <p:spPr>
          <a:xfrm>
            <a:off x="999618" y="1562724"/>
            <a:ext cx="8946541" cy="2651057"/>
          </a:xfrm>
        </p:spPr>
        <p:txBody>
          <a:bodyPr>
            <a:normAutofit/>
          </a:bodyPr>
          <a:lstStyle/>
          <a:p>
            <a:r>
              <a:rPr lang="en-US" sz="2800" dirty="0"/>
              <a:t>However, low predialysis or TAC SUN levels were found to be associated with a high mortality rate and were found to most often reflect inadequate protein intake rather than adequate dialysis.</a:t>
            </a:r>
          </a:p>
        </p:txBody>
      </p:sp>
      <p:pic>
        <p:nvPicPr>
          <p:cNvPr id="5" name="Picture 4">
            <a:extLst>
              <a:ext uri="{FF2B5EF4-FFF2-40B4-BE49-F238E27FC236}">
                <a16:creationId xmlns:a16="http://schemas.microsoft.com/office/drawing/2014/main" id="{1ADEEF25-8A18-F856-94C6-137B64314B93}"/>
              </a:ext>
            </a:extLst>
          </p:cNvPr>
          <p:cNvPicPr>
            <a:picLocks noChangeAspect="1"/>
          </p:cNvPicPr>
          <p:nvPr/>
        </p:nvPicPr>
        <p:blipFill>
          <a:blip r:embed="rId2"/>
          <a:stretch>
            <a:fillRect/>
          </a:stretch>
        </p:blipFill>
        <p:spPr>
          <a:xfrm>
            <a:off x="815795" y="3306402"/>
            <a:ext cx="9732801" cy="3548101"/>
          </a:xfrm>
          <a:prstGeom prst="rect">
            <a:avLst/>
          </a:prstGeom>
        </p:spPr>
      </p:pic>
      <p:sp>
        <p:nvSpPr>
          <p:cNvPr id="4" name="Date Placeholder 3">
            <a:extLst>
              <a:ext uri="{FF2B5EF4-FFF2-40B4-BE49-F238E27FC236}">
                <a16:creationId xmlns:a16="http://schemas.microsoft.com/office/drawing/2014/main" id="{AB6417ED-7551-1DE4-B5D9-7A4CCF0A455C}"/>
              </a:ext>
            </a:extLst>
          </p:cNvPr>
          <p:cNvSpPr>
            <a:spLocks noGrp="1"/>
          </p:cNvSpPr>
          <p:nvPr>
            <p:ph type="dt" sz="half" idx="10"/>
          </p:nvPr>
        </p:nvSpPr>
        <p:spPr/>
        <p:txBody>
          <a:bodyPr/>
          <a:lstStyle/>
          <a:p>
            <a:r>
              <a:rPr lang="en-US"/>
              <a:t>1401.04.09</a:t>
            </a:r>
          </a:p>
        </p:txBody>
      </p:sp>
      <p:sp>
        <p:nvSpPr>
          <p:cNvPr id="6" name="Slide Number Placeholder 5">
            <a:extLst>
              <a:ext uri="{FF2B5EF4-FFF2-40B4-BE49-F238E27FC236}">
                <a16:creationId xmlns:a16="http://schemas.microsoft.com/office/drawing/2014/main" id="{634232EA-B162-DD1F-3624-34E9605397E1}"/>
              </a:ext>
            </a:extLst>
          </p:cNvPr>
          <p:cNvSpPr>
            <a:spLocks noGrp="1"/>
          </p:cNvSpPr>
          <p:nvPr>
            <p:ph type="sldNum" sz="quarter" idx="12"/>
          </p:nvPr>
        </p:nvSpPr>
        <p:spPr/>
        <p:txBody>
          <a:bodyPr/>
          <a:lstStyle/>
          <a:p>
            <a:fld id="{FC989BEF-F275-455B-9A52-D6AB89FD3ECC}" type="slidenum">
              <a:rPr lang="en-US" smtClean="0"/>
              <a:t>44</a:t>
            </a:fld>
            <a:endParaRPr lang="en-US"/>
          </a:p>
        </p:txBody>
      </p:sp>
    </p:spTree>
    <p:extLst>
      <p:ext uri="{BB962C8B-B14F-4D97-AF65-F5344CB8AC3E}">
        <p14:creationId xmlns:p14="http://schemas.microsoft.com/office/powerpoint/2010/main" val="9706160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4C32-6F51-836A-19DA-B71BB21D3232}"/>
              </a:ext>
            </a:extLst>
          </p:cNvPr>
          <p:cNvSpPr>
            <a:spLocks noGrp="1"/>
          </p:cNvSpPr>
          <p:nvPr>
            <p:ph type="title"/>
          </p:nvPr>
        </p:nvSpPr>
        <p:spPr/>
        <p:txBody>
          <a:bodyPr/>
          <a:lstStyle/>
          <a:p>
            <a:pPr algn="ctr"/>
            <a:r>
              <a:rPr lang="en-US" dirty="0"/>
              <a:t>Indices of urea removal</a:t>
            </a:r>
          </a:p>
        </p:txBody>
      </p:sp>
      <p:sp>
        <p:nvSpPr>
          <p:cNvPr id="3" name="Content Placeholder 2">
            <a:extLst>
              <a:ext uri="{FF2B5EF4-FFF2-40B4-BE49-F238E27FC236}">
                <a16:creationId xmlns:a16="http://schemas.microsoft.com/office/drawing/2014/main" id="{6C0A8254-3D25-E620-EE32-8AB99EE29BC5}"/>
              </a:ext>
            </a:extLst>
          </p:cNvPr>
          <p:cNvSpPr>
            <a:spLocks noGrp="1"/>
          </p:cNvSpPr>
          <p:nvPr>
            <p:ph idx="1"/>
          </p:nvPr>
        </p:nvSpPr>
        <p:spPr/>
        <p:txBody>
          <a:bodyPr>
            <a:normAutofit/>
          </a:bodyPr>
          <a:lstStyle/>
          <a:p>
            <a:pPr algn="l"/>
            <a:r>
              <a:rPr lang="en-US" sz="2400" b="1" i="0" u="none" strike="noStrike" baseline="0" dirty="0">
                <a:latin typeface="UniversLTStd-BoldCn"/>
              </a:rPr>
              <a:t>Urea reduction ratio (URR). </a:t>
            </a:r>
            <a:r>
              <a:rPr lang="en-US" sz="2800" b="0" i="0" u="none" strike="noStrike" baseline="0" dirty="0">
                <a:latin typeface="KeplerStd-Regular"/>
              </a:rPr>
              <a:t>The current primary measure of dialysis adequacy is the treatment-related URR. </a:t>
            </a:r>
          </a:p>
          <a:p>
            <a:pPr algn="l"/>
            <a:r>
              <a:rPr lang="en-US" sz="2800" b="0" i="0" u="none" strike="noStrike" baseline="0" dirty="0">
                <a:latin typeface="KeplerStd-Regular"/>
              </a:rPr>
              <a:t>This is computed as follows: Assume that predialysis SUN is 60 mg/dL and </a:t>
            </a:r>
            <a:r>
              <a:rPr lang="en-US" sz="2800" b="0" i="0" u="none" strike="noStrike" baseline="0" dirty="0" err="1">
                <a:latin typeface="KeplerStd-Regular"/>
              </a:rPr>
              <a:t>postdialysis</a:t>
            </a:r>
            <a:r>
              <a:rPr lang="en-US" sz="2800" b="0" i="0" u="none" strike="noStrike" baseline="0" dirty="0">
                <a:latin typeface="KeplerStd-Regular"/>
              </a:rPr>
              <a:t> SUN is 18 mg/dL. The relative reduction in SUN (or urea) level is (60 </a:t>
            </a:r>
            <a:r>
              <a:rPr lang="en-US" sz="2800" b="0" i="0" u="none" strike="noStrike" baseline="0" dirty="0">
                <a:latin typeface="MathematicalPiLTStd"/>
              </a:rPr>
              <a:t>− </a:t>
            </a:r>
            <a:r>
              <a:rPr lang="en-US" sz="2800" b="0" i="0" u="none" strike="noStrike" baseline="0" dirty="0">
                <a:latin typeface="KeplerStd-Regular"/>
              </a:rPr>
              <a:t>18)/60 </a:t>
            </a:r>
            <a:r>
              <a:rPr lang="en-US" sz="2800" b="0" i="0" u="none" strike="noStrike" baseline="0" dirty="0">
                <a:latin typeface="MathematicalPiLTStd"/>
              </a:rPr>
              <a:t>= </a:t>
            </a:r>
            <a:r>
              <a:rPr lang="en-US" sz="2800" b="0" i="0" u="none" strike="noStrike" baseline="0" dirty="0">
                <a:latin typeface="KeplerStd-Regular"/>
              </a:rPr>
              <a:t>42/60 </a:t>
            </a:r>
            <a:r>
              <a:rPr lang="en-US" sz="2800" b="0" i="0" u="none" strike="noStrike" baseline="0" dirty="0">
                <a:latin typeface="MathematicalPiLTStd"/>
              </a:rPr>
              <a:t>= </a:t>
            </a:r>
            <a:r>
              <a:rPr lang="en-US" sz="2800" b="0" i="0" u="none" strike="noStrike" baseline="0" dirty="0">
                <a:latin typeface="KeplerStd-Regular"/>
              </a:rPr>
              <a:t>0.70. </a:t>
            </a:r>
          </a:p>
          <a:p>
            <a:pPr algn="l"/>
            <a:r>
              <a:rPr lang="en-US" sz="2800" b="0" i="0" u="none" strike="noStrike" baseline="0" dirty="0">
                <a:latin typeface="KeplerStd-Regular"/>
              </a:rPr>
              <a:t>By convention, URR is expressed as a percentage, so the value of the URR in this example would be 70%.</a:t>
            </a:r>
          </a:p>
        </p:txBody>
      </p:sp>
      <p:sp>
        <p:nvSpPr>
          <p:cNvPr id="4" name="Date Placeholder 3">
            <a:extLst>
              <a:ext uri="{FF2B5EF4-FFF2-40B4-BE49-F238E27FC236}">
                <a16:creationId xmlns:a16="http://schemas.microsoft.com/office/drawing/2014/main" id="{23FBB2C8-A5BC-B9F6-3995-433D7CB51A9C}"/>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DD19FF4A-BA19-FF17-3E30-2FEC6AD4F5E7}"/>
              </a:ext>
            </a:extLst>
          </p:cNvPr>
          <p:cNvSpPr>
            <a:spLocks noGrp="1"/>
          </p:cNvSpPr>
          <p:nvPr>
            <p:ph type="sldNum" sz="quarter" idx="12"/>
          </p:nvPr>
        </p:nvSpPr>
        <p:spPr/>
        <p:txBody>
          <a:bodyPr/>
          <a:lstStyle/>
          <a:p>
            <a:fld id="{FC989BEF-F275-455B-9A52-D6AB89FD3ECC}" type="slidenum">
              <a:rPr lang="en-US" smtClean="0"/>
              <a:t>45</a:t>
            </a:fld>
            <a:endParaRPr lang="en-US"/>
          </a:p>
        </p:txBody>
      </p:sp>
    </p:spTree>
    <p:extLst>
      <p:ext uri="{BB962C8B-B14F-4D97-AF65-F5344CB8AC3E}">
        <p14:creationId xmlns:p14="http://schemas.microsoft.com/office/powerpoint/2010/main" val="36573375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4C32-6F51-836A-19DA-B71BB21D3232}"/>
              </a:ext>
            </a:extLst>
          </p:cNvPr>
          <p:cNvSpPr>
            <a:spLocks noGrp="1"/>
          </p:cNvSpPr>
          <p:nvPr>
            <p:ph type="title"/>
          </p:nvPr>
        </p:nvSpPr>
        <p:spPr/>
        <p:txBody>
          <a:bodyPr/>
          <a:lstStyle/>
          <a:p>
            <a:pPr algn="ctr"/>
            <a:r>
              <a:rPr lang="en-US" dirty="0"/>
              <a:t>Indices of urea removal</a:t>
            </a:r>
          </a:p>
        </p:txBody>
      </p:sp>
      <p:sp>
        <p:nvSpPr>
          <p:cNvPr id="3" name="Content Placeholder 2">
            <a:extLst>
              <a:ext uri="{FF2B5EF4-FFF2-40B4-BE49-F238E27FC236}">
                <a16:creationId xmlns:a16="http://schemas.microsoft.com/office/drawing/2014/main" id="{6C0A8254-3D25-E620-EE32-8AB99EE29BC5}"/>
              </a:ext>
            </a:extLst>
          </p:cNvPr>
          <p:cNvSpPr>
            <a:spLocks noGrp="1"/>
          </p:cNvSpPr>
          <p:nvPr>
            <p:ph idx="1"/>
          </p:nvPr>
        </p:nvSpPr>
        <p:spPr/>
        <p:txBody>
          <a:bodyPr>
            <a:normAutofit/>
          </a:bodyPr>
          <a:lstStyle/>
          <a:p>
            <a:pPr algn="l"/>
            <a:r>
              <a:rPr lang="en-US" sz="3200" b="1" i="1" u="none" strike="noStrike" baseline="0" dirty="0">
                <a:latin typeface="KeplerStd-BoldIt"/>
              </a:rPr>
              <a:t>Kt</a:t>
            </a:r>
            <a:r>
              <a:rPr lang="en-US" sz="2800" b="1" i="0" u="none" strike="noStrike" baseline="0" dirty="0">
                <a:latin typeface="UniversLTStd-BoldCn"/>
              </a:rPr>
              <a:t>/</a:t>
            </a:r>
            <a:r>
              <a:rPr lang="en-US" sz="3200" b="1" i="1" u="none" strike="noStrike" baseline="0" dirty="0">
                <a:latin typeface="KeplerStd-BoldIt"/>
              </a:rPr>
              <a:t>V </a:t>
            </a:r>
            <a:r>
              <a:rPr lang="en-US" sz="2800" b="1" i="0" u="none" strike="noStrike" baseline="0" dirty="0">
                <a:latin typeface="UniversLTStd-BoldCn"/>
              </a:rPr>
              <a:t>urea:</a:t>
            </a:r>
          </a:p>
          <a:p>
            <a:pPr algn="l"/>
            <a:r>
              <a:rPr lang="en-US" sz="2800" b="0" i="0" u="none" strike="noStrike" baseline="0" dirty="0">
                <a:latin typeface="KeplerStd-Regular"/>
              </a:rPr>
              <a:t>The </a:t>
            </a:r>
            <a:r>
              <a:rPr lang="en-US" sz="2800" b="0" i="1" u="none" strike="noStrike" baseline="0" dirty="0">
                <a:latin typeface="KeplerStd-Italic"/>
              </a:rPr>
              <a:t>Kt/V </a:t>
            </a:r>
            <a:r>
              <a:rPr lang="en-US" sz="2800" b="0" i="0" u="none" strike="noStrike" baseline="0" dirty="0">
                <a:latin typeface="KeplerStd-Regular"/>
              </a:rPr>
              <a:t>urea is a dimensionless ratio representing volume of plasma cleared of urea (</a:t>
            </a:r>
            <a:r>
              <a:rPr lang="en-US" sz="2800" b="0" i="1" u="none" strike="noStrike" baseline="0" dirty="0">
                <a:latin typeface="KeplerStd-Italic"/>
              </a:rPr>
              <a:t>Kt</a:t>
            </a:r>
            <a:r>
              <a:rPr lang="en-US" sz="2800" b="0" i="0" u="none" strike="noStrike" baseline="0" dirty="0">
                <a:latin typeface="KeplerStd-Regular"/>
              </a:rPr>
              <a:t>) divided by the urea distribution volume (</a:t>
            </a:r>
            <a:r>
              <a:rPr lang="en-US" sz="2800" b="0" i="1" u="none" strike="noStrike" baseline="0" dirty="0">
                <a:latin typeface="KeplerStd-Italic"/>
              </a:rPr>
              <a:t>V</a:t>
            </a:r>
            <a:r>
              <a:rPr lang="en-US" sz="2800" b="0" i="0" u="none" strike="noStrike" baseline="0" dirty="0">
                <a:latin typeface="KeplerStd-Regular"/>
              </a:rPr>
              <a:t>). </a:t>
            </a:r>
          </a:p>
          <a:p>
            <a:pPr algn="l"/>
            <a:r>
              <a:rPr lang="en-US" sz="2800" b="0" i="1" u="none" strike="noStrike" baseline="0" dirty="0">
                <a:latin typeface="KeplerStd-Italic"/>
              </a:rPr>
              <a:t>K </a:t>
            </a:r>
            <a:r>
              <a:rPr lang="en-US" sz="2800" b="0" i="0" u="none" strike="noStrike" baseline="0" dirty="0">
                <a:latin typeface="KeplerStd-Regular"/>
              </a:rPr>
              <a:t>is the dialyzer blood water urea clearance (L/</a:t>
            </a:r>
            <a:r>
              <a:rPr lang="en-US" sz="2800" b="0" i="0" u="none" strike="noStrike" baseline="0" dirty="0" err="1">
                <a:latin typeface="KeplerStd-Regular"/>
              </a:rPr>
              <a:t>hr</a:t>
            </a:r>
            <a:r>
              <a:rPr lang="en-US" sz="2800" b="0" i="0" u="none" strike="noStrike" baseline="0" dirty="0">
                <a:latin typeface="KeplerStd-Regular"/>
              </a:rPr>
              <a:t>), </a:t>
            </a:r>
            <a:r>
              <a:rPr lang="en-US" sz="2800" b="0" i="1" u="none" strike="noStrike" baseline="0" dirty="0">
                <a:latin typeface="KeplerStd-Italic"/>
              </a:rPr>
              <a:t>t </a:t>
            </a:r>
            <a:r>
              <a:rPr lang="en-US" sz="2800" b="0" i="0" u="none" strike="noStrike" baseline="0" dirty="0">
                <a:latin typeface="KeplerStd-Regular"/>
              </a:rPr>
              <a:t>is dialysis session length (hours, </a:t>
            </a:r>
            <a:r>
              <a:rPr lang="en-US" sz="2800" b="0" i="0" u="none" strike="noStrike" baseline="0" dirty="0" err="1">
                <a:latin typeface="KeplerStd-Regular"/>
              </a:rPr>
              <a:t>hr</a:t>
            </a:r>
            <a:r>
              <a:rPr lang="en-US" sz="2800" b="0" i="0" u="none" strike="noStrike" baseline="0" dirty="0">
                <a:latin typeface="KeplerStd-Regular"/>
              </a:rPr>
              <a:t>), and </a:t>
            </a:r>
            <a:r>
              <a:rPr lang="en-US" sz="2800" b="0" i="1" u="none" strike="noStrike" baseline="0" dirty="0">
                <a:latin typeface="KeplerStd-Italic"/>
              </a:rPr>
              <a:t>V </a:t>
            </a:r>
            <a:r>
              <a:rPr lang="en-US" sz="2800" b="0" i="0" u="none" strike="noStrike" baseline="0" dirty="0">
                <a:latin typeface="KeplerStd-Regular"/>
              </a:rPr>
              <a:t>is the distribution volume of urea (liters, L), which is close to total body water.</a:t>
            </a:r>
          </a:p>
        </p:txBody>
      </p:sp>
      <p:sp>
        <p:nvSpPr>
          <p:cNvPr id="4" name="Date Placeholder 3">
            <a:extLst>
              <a:ext uri="{FF2B5EF4-FFF2-40B4-BE49-F238E27FC236}">
                <a16:creationId xmlns:a16="http://schemas.microsoft.com/office/drawing/2014/main" id="{92308F1D-C268-35E3-185B-861FB99CFCF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488187F4-0CC9-65E7-6D79-7063E05DBBB3}"/>
              </a:ext>
            </a:extLst>
          </p:cNvPr>
          <p:cNvSpPr>
            <a:spLocks noGrp="1"/>
          </p:cNvSpPr>
          <p:nvPr>
            <p:ph type="sldNum" sz="quarter" idx="12"/>
          </p:nvPr>
        </p:nvSpPr>
        <p:spPr/>
        <p:txBody>
          <a:bodyPr/>
          <a:lstStyle/>
          <a:p>
            <a:fld id="{FC989BEF-F275-455B-9A52-D6AB89FD3ECC}" type="slidenum">
              <a:rPr lang="en-US" smtClean="0"/>
              <a:t>46</a:t>
            </a:fld>
            <a:endParaRPr lang="en-US"/>
          </a:p>
        </p:txBody>
      </p:sp>
    </p:spTree>
    <p:extLst>
      <p:ext uri="{BB962C8B-B14F-4D97-AF65-F5344CB8AC3E}">
        <p14:creationId xmlns:p14="http://schemas.microsoft.com/office/powerpoint/2010/main" val="24027940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4C32-6F51-836A-19DA-B71BB21D3232}"/>
              </a:ext>
            </a:extLst>
          </p:cNvPr>
          <p:cNvSpPr>
            <a:spLocks noGrp="1"/>
          </p:cNvSpPr>
          <p:nvPr>
            <p:ph type="title"/>
          </p:nvPr>
        </p:nvSpPr>
        <p:spPr/>
        <p:txBody>
          <a:bodyPr/>
          <a:lstStyle/>
          <a:p>
            <a:pPr algn="ctr"/>
            <a:r>
              <a:rPr lang="en-US" dirty="0"/>
              <a:t>Indices of urea removal</a:t>
            </a:r>
          </a:p>
        </p:txBody>
      </p:sp>
      <p:sp>
        <p:nvSpPr>
          <p:cNvPr id="3" name="Content Placeholder 2">
            <a:extLst>
              <a:ext uri="{FF2B5EF4-FFF2-40B4-BE49-F238E27FC236}">
                <a16:creationId xmlns:a16="http://schemas.microsoft.com/office/drawing/2014/main" id="{6C0A8254-3D25-E620-EE32-8AB99EE29BC5}"/>
              </a:ext>
            </a:extLst>
          </p:cNvPr>
          <p:cNvSpPr>
            <a:spLocks noGrp="1"/>
          </p:cNvSpPr>
          <p:nvPr>
            <p:ph idx="1"/>
          </p:nvPr>
        </p:nvSpPr>
        <p:spPr/>
        <p:txBody>
          <a:bodyPr>
            <a:normAutofit/>
          </a:bodyPr>
          <a:lstStyle/>
          <a:p>
            <a:pPr algn="l"/>
            <a:r>
              <a:rPr lang="en-US" sz="2800" b="0" i="0" u="none" strike="noStrike" baseline="0" dirty="0">
                <a:latin typeface="KeplerStd-Regular"/>
              </a:rPr>
              <a:t>If we deliver a </a:t>
            </a:r>
            <a:r>
              <a:rPr lang="en-US" sz="2800" b="0" i="1" u="none" strike="noStrike" baseline="0" dirty="0">
                <a:latin typeface="KeplerStd-Italic"/>
              </a:rPr>
              <a:t>Kt/V </a:t>
            </a:r>
            <a:r>
              <a:rPr lang="en-US" sz="2800" b="0" i="0" u="none" strike="noStrike" baseline="0" dirty="0">
                <a:latin typeface="KeplerStd-Regular"/>
              </a:rPr>
              <a:t>of 1.0, this implies that </a:t>
            </a:r>
            <a:r>
              <a:rPr lang="en-US" sz="2800" b="0" i="1" u="none" strike="noStrike" baseline="0" dirty="0">
                <a:latin typeface="KeplerStd-Italic"/>
              </a:rPr>
              <a:t>K </a:t>
            </a:r>
            <a:r>
              <a:rPr lang="en-US" sz="2800" b="0" i="0" u="none" strike="noStrike" baseline="0" dirty="0">
                <a:latin typeface="MathematicalPiLTStd"/>
              </a:rPr>
              <a:t>× </a:t>
            </a:r>
            <a:r>
              <a:rPr lang="en-US" sz="2800" b="0" i="1" u="none" strike="noStrike" baseline="0" dirty="0">
                <a:latin typeface="KeplerStd-Italic"/>
              </a:rPr>
              <a:t>t</a:t>
            </a:r>
            <a:r>
              <a:rPr lang="en-US" sz="2800" b="0" i="0" u="none" strike="noStrike" baseline="0" dirty="0">
                <a:latin typeface="KeplerStd-Regular"/>
              </a:rPr>
              <a:t>, or the total volume of blood cleared during the dialysis session, is equal to </a:t>
            </a:r>
            <a:r>
              <a:rPr lang="en-US" sz="2800" b="0" i="1" u="none" strike="noStrike" baseline="0" dirty="0">
                <a:latin typeface="KeplerStd-Italic"/>
              </a:rPr>
              <a:t>V</a:t>
            </a:r>
            <a:r>
              <a:rPr lang="en-US" sz="2800" b="0" i="0" u="none" strike="noStrike" baseline="0" dirty="0">
                <a:latin typeface="KeplerStd-Regular"/>
              </a:rPr>
              <a:t>, the urea distribution volume.</a:t>
            </a:r>
            <a:endParaRPr lang="en-US" sz="2800" dirty="0"/>
          </a:p>
        </p:txBody>
      </p:sp>
      <p:sp>
        <p:nvSpPr>
          <p:cNvPr id="4" name="Date Placeholder 3">
            <a:extLst>
              <a:ext uri="{FF2B5EF4-FFF2-40B4-BE49-F238E27FC236}">
                <a16:creationId xmlns:a16="http://schemas.microsoft.com/office/drawing/2014/main" id="{3BB3C3FC-CCF9-B2C6-BA2A-BD043856A96E}"/>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3BF59C22-171F-7F9F-6B8E-2649A0F2A108}"/>
              </a:ext>
            </a:extLst>
          </p:cNvPr>
          <p:cNvSpPr>
            <a:spLocks noGrp="1"/>
          </p:cNvSpPr>
          <p:nvPr>
            <p:ph type="sldNum" sz="quarter" idx="12"/>
          </p:nvPr>
        </p:nvSpPr>
        <p:spPr/>
        <p:txBody>
          <a:bodyPr/>
          <a:lstStyle/>
          <a:p>
            <a:fld id="{FC989BEF-F275-455B-9A52-D6AB89FD3ECC}" type="slidenum">
              <a:rPr lang="en-US" smtClean="0"/>
              <a:t>47</a:t>
            </a:fld>
            <a:endParaRPr lang="en-US"/>
          </a:p>
        </p:txBody>
      </p:sp>
    </p:spTree>
    <p:extLst>
      <p:ext uri="{BB962C8B-B14F-4D97-AF65-F5344CB8AC3E}">
        <p14:creationId xmlns:p14="http://schemas.microsoft.com/office/powerpoint/2010/main" val="14538981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F5053-3A5D-018E-C2DE-A9315C723674}"/>
              </a:ext>
            </a:extLst>
          </p:cNvPr>
          <p:cNvSpPr>
            <a:spLocks noGrp="1"/>
          </p:cNvSpPr>
          <p:nvPr>
            <p:ph type="title"/>
          </p:nvPr>
        </p:nvSpPr>
        <p:spPr>
          <a:xfrm>
            <a:off x="1079744" y="2451201"/>
            <a:ext cx="9404723" cy="1400530"/>
          </a:xfrm>
        </p:spPr>
        <p:txBody>
          <a:bodyPr/>
          <a:lstStyle/>
          <a:p>
            <a:pPr algn="ctr"/>
            <a:r>
              <a:rPr lang="en-US" dirty="0"/>
              <a:t>How URR is related to Kt/V.</a:t>
            </a:r>
          </a:p>
        </p:txBody>
      </p:sp>
      <p:sp>
        <p:nvSpPr>
          <p:cNvPr id="3" name="Date Placeholder 2">
            <a:extLst>
              <a:ext uri="{FF2B5EF4-FFF2-40B4-BE49-F238E27FC236}">
                <a16:creationId xmlns:a16="http://schemas.microsoft.com/office/drawing/2014/main" id="{DE342ACE-AEA6-F7A3-7907-713AA924E496}"/>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12FA9F4A-CD89-3812-7186-64727CF28089}"/>
              </a:ext>
            </a:extLst>
          </p:cNvPr>
          <p:cNvSpPr>
            <a:spLocks noGrp="1"/>
          </p:cNvSpPr>
          <p:nvPr>
            <p:ph type="sldNum" sz="quarter" idx="12"/>
          </p:nvPr>
        </p:nvSpPr>
        <p:spPr/>
        <p:txBody>
          <a:bodyPr/>
          <a:lstStyle/>
          <a:p>
            <a:fld id="{FC989BEF-F275-455B-9A52-D6AB89FD3ECC}" type="slidenum">
              <a:rPr lang="en-US" smtClean="0"/>
              <a:t>48</a:t>
            </a:fld>
            <a:endParaRPr lang="en-US"/>
          </a:p>
        </p:txBody>
      </p:sp>
    </p:spTree>
    <p:extLst>
      <p:ext uri="{BB962C8B-B14F-4D97-AF65-F5344CB8AC3E}">
        <p14:creationId xmlns:p14="http://schemas.microsoft.com/office/powerpoint/2010/main" val="21144984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1F7B28-0722-E9B1-6159-87BE9342729C}"/>
              </a:ext>
            </a:extLst>
          </p:cNvPr>
          <p:cNvPicPr>
            <a:picLocks noChangeAspect="1"/>
          </p:cNvPicPr>
          <p:nvPr/>
        </p:nvPicPr>
        <p:blipFill>
          <a:blip r:embed="rId2"/>
          <a:stretch>
            <a:fillRect/>
          </a:stretch>
        </p:blipFill>
        <p:spPr>
          <a:xfrm>
            <a:off x="2036189" y="13146"/>
            <a:ext cx="8154185" cy="6860789"/>
          </a:xfrm>
          <a:prstGeom prst="rect">
            <a:avLst/>
          </a:prstGeom>
        </p:spPr>
      </p:pic>
      <p:sp>
        <p:nvSpPr>
          <p:cNvPr id="2" name="Date Placeholder 1">
            <a:extLst>
              <a:ext uri="{FF2B5EF4-FFF2-40B4-BE49-F238E27FC236}">
                <a16:creationId xmlns:a16="http://schemas.microsoft.com/office/drawing/2014/main" id="{6538B44A-4A96-69ED-6FD7-F5E7FBC61C59}"/>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0D2206DE-221D-9D35-28E6-5FE49E044C63}"/>
              </a:ext>
            </a:extLst>
          </p:cNvPr>
          <p:cNvSpPr>
            <a:spLocks noGrp="1"/>
          </p:cNvSpPr>
          <p:nvPr>
            <p:ph type="sldNum" sz="quarter" idx="12"/>
          </p:nvPr>
        </p:nvSpPr>
        <p:spPr/>
        <p:txBody>
          <a:bodyPr/>
          <a:lstStyle/>
          <a:p>
            <a:fld id="{FC989BEF-F275-455B-9A52-D6AB89FD3ECC}" type="slidenum">
              <a:rPr lang="en-US" smtClean="0"/>
              <a:t>49</a:t>
            </a:fld>
            <a:endParaRPr lang="en-US"/>
          </a:p>
        </p:txBody>
      </p:sp>
    </p:spTree>
    <p:extLst>
      <p:ext uri="{BB962C8B-B14F-4D97-AF65-F5344CB8AC3E}">
        <p14:creationId xmlns:p14="http://schemas.microsoft.com/office/powerpoint/2010/main" val="2486848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78CE1-2B65-413A-E22E-7C79055F595A}"/>
              </a:ext>
            </a:extLst>
          </p:cNvPr>
          <p:cNvSpPr>
            <a:spLocks noGrp="1"/>
          </p:cNvSpPr>
          <p:nvPr>
            <p:ph type="title"/>
          </p:nvPr>
        </p:nvSpPr>
        <p:spPr>
          <a:xfrm>
            <a:off x="646111" y="452718"/>
            <a:ext cx="9404723" cy="1036717"/>
          </a:xfrm>
        </p:spPr>
        <p:txBody>
          <a:bodyPr/>
          <a:lstStyle/>
          <a:p>
            <a:pPr algn="ctr"/>
            <a:r>
              <a:rPr lang="en-US" sz="4400" dirty="0"/>
              <a:t>Diffusion</a:t>
            </a:r>
            <a:endParaRPr lang="en-US" dirty="0"/>
          </a:p>
        </p:txBody>
      </p:sp>
      <p:sp>
        <p:nvSpPr>
          <p:cNvPr id="3" name="Content Placeholder 2">
            <a:extLst>
              <a:ext uri="{FF2B5EF4-FFF2-40B4-BE49-F238E27FC236}">
                <a16:creationId xmlns:a16="http://schemas.microsoft.com/office/drawing/2014/main" id="{553A7FF3-28CE-15BE-CEAD-6BA3D3945E16}"/>
              </a:ext>
            </a:extLst>
          </p:cNvPr>
          <p:cNvSpPr>
            <a:spLocks noGrp="1"/>
          </p:cNvSpPr>
          <p:nvPr>
            <p:ph idx="1"/>
          </p:nvPr>
        </p:nvSpPr>
        <p:spPr>
          <a:xfrm>
            <a:off x="1451728" y="2507531"/>
            <a:ext cx="9785023" cy="3883843"/>
          </a:xfrm>
        </p:spPr>
        <p:txBody>
          <a:bodyPr>
            <a:normAutofit/>
          </a:bodyPr>
          <a:lstStyle/>
          <a:p>
            <a:r>
              <a:rPr lang="en-US" sz="2800" dirty="0"/>
              <a:t>The movement of solutes by diffusion is the result of random molecular motion. </a:t>
            </a:r>
          </a:p>
          <a:p>
            <a:r>
              <a:rPr lang="en-US" sz="2800" dirty="0"/>
              <a:t>The larger the molecular weight of a solute, the slower will be its rate of transport across a semipermeable membrane. </a:t>
            </a:r>
          </a:p>
        </p:txBody>
      </p:sp>
      <p:sp>
        <p:nvSpPr>
          <p:cNvPr id="4" name="Date Placeholder 3">
            <a:extLst>
              <a:ext uri="{FF2B5EF4-FFF2-40B4-BE49-F238E27FC236}">
                <a16:creationId xmlns:a16="http://schemas.microsoft.com/office/drawing/2014/main" id="{5FDC3CB3-3096-545C-8D67-15659B0E73B2}"/>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72ECD987-56DF-80A4-FAC1-2DAA20D5FEF5}"/>
              </a:ext>
            </a:extLst>
          </p:cNvPr>
          <p:cNvSpPr>
            <a:spLocks noGrp="1"/>
          </p:cNvSpPr>
          <p:nvPr>
            <p:ph type="sldNum" sz="quarter" idx="12"/>
          </p:nvPr>
        </p:nvSpPr>
        <p:spPr/>
        <p:txBody>
          <a:bodyPr/>
          <a:lstStyle/>
          <a:p>
            <a:fld id="{FC989BEF-F275-455B-9A52-D6AB89FD3ECC}" type="slidenum">
              <a:rPr lang="en-US" smtClean="0"/>
              <a:t>5</a:t>
            </a:fld>
            <a:endParaRPr lang="en-US"/>
          </a:p>
        </p:txBody>
      </p:sp>
    </p:spTree>
    <p:extLst>
      <p:ext uri="{BB962C8B-B14F-4D97-AF65-F5344CB8AC3E}">
        <p14:creationId xmlns:p14="http://schemas.microsoft.com/office/powerpoint/2010/main" val="13543118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3CC353-AFC9-8FC7-9ACA-220128152719}"/>
              </a:ext>
            </a:extLst>
          </p:cNvPr>
          <p:cNvPicPr>
            <a:picLocks noChangeAspect="1"/>
          </p:cNvPicPr>
          <p:nvPr/>
        </p:nvPicPr>
        <p:blipFill>
          <a:blip r:embed="rId2"/>
          <a:stretch>
            <a:fillRect/>
          </a:stretch>
        </p:blipFill>
        <p:spPr>
          <a:xfrm>
            <a:off x="1649691" y="18243"/>
            <a:ext cx="8818903" cy="6839757"/>
          </a:xfrm>
          <a:prstGeom prst="rect">
            <a:avLst/>
          </a:prstGeom>
        </p:spPr>
      </p:pic>
      <p:sp>
        <p:nvSpPr>
          <p:cNvPr id="2" name="Date Placeholder 1">
            <a:extLst>
              <a:ext uri="{FF2B5EF4-FFF2-40B4-BE49-F238E27FC236}">
                <a16:creationId xmlns:a16="http://schemas.microsoft.com/office/drawing/2014/main" id="{2152F6E2-6920-5EA8-DFEE-31A3CA5DFEEE}"/>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678C83A7-2858-C7ED-705E-D1CA4194193B}"/>
              </a:ext>
            </a:extLst>
          </p:cNvPr>
          <p:cNvSpPr>
            <a:spLocks noGrp="1"/>
          </p:cNvSpPr>
          <p:nvPr>
            <p:ph type="sldNum" sz="quarter" idx="12"/>
          </p:nvPr>
        </p:nvSpPr>
        <p:spPr/>
        <p:txBody>
          <a:bodyPr/>
          <a:lstStyle/>
          <a:p>
            <a:fld id="{FC989BEF-F275-455B-9A52-D6AB89FD3ECC}" type="slidenum">
              <a:rPr lang="en-US" smtClean="0"/>
              <a:t>50</a:t>
            </a:fld>
            <a:endParaRPr lang="en-US"/>
          </a:p>
        </p:txBody>
      </p:sp>
    </p:spTree>
    <p:extLst>
      <p:ext uri="{BB962C8B-B14F-4D97-AF65-F5344CB8AC3E}">
        <p14:creationId xmlns:p14="http://schemas.microsoft.com/office/powerpoint/2010/main" val="16121320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07A793-4FE5-E3B7-72EE-AB24CF8CB808}"/>
              </a:ext>
            </a:extLst>
          </p:cNvPr>
          <p:cNvPicPr>
            <a:picLocks noChangeAspect="1"/>
          </p:cNvPicPr>
          <p:nvPr/>
        </p:nvPicPr>
        <p:blipFill>
          <a:blip r:embed="rId2"/>
          <a:stretch>
            <a:fillRect/>
          </a:stretch>
        </p:blipFill>
        <p:spPr>
          <a:xfrm>
            <a:off x="2121031" y="5970"/>
            <a:ext cx="7984503" cy="6875826"/>
          </a:xfrm>
          <a:prstGeom prst="rect">
            <a:avLst/>
          </a:prstGeom>
        </p:spPr>
      </p:pic>
      <p:sp>
        <p:nvSpPr>
          <p:cNvPr id="2" name="Date Placeholder 1">
            <a:extLst>
              <a:ext uri="{FF2B5EF4-FFF2-40B4-BE49-F238E27FC236}">
                <a16:creationId xmlns:a16="http://schemas.microsoft.com/office/drawing/2014/main" id="{A04A8025-F6A2-B497-E827-ADCA3B13DFFD}"/>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B9B95102-BE92-AF0C-DF1D-77FEB2BD672B}"/>
              </a:ext>
            </a:extLst>
          </p:cNvPr>
          <p:cNvSpPr>
            <a:spLocks noGrp="1"/>
          </p:cNvSpPr>
          <p:nvPr>
            <p:ph type="sldNum" sz="quarter" idx="12"/>
          </p:nvPr>
        </p:nvSpPr>
        <p:spPr/>
        <p:txBody>
          <a:bodyPr/>
          <a:lstStyle/>
          <a:p>
            <a:fld id="{FC989BEF-F275-455B-9A52-D6AB89FD3ECC}" type="slidenum">
              <a:rPr lang="en-US" smtClean="0"/>
              <a:t>51</a:t>
            </a:fld>
            <a:endParaRPr lang="en-US"/>
          </a:p>
        </p:txBody>
      </p:sp>
    </p:spTree>
    <p:extLst>
      <p:ext uri="{BB962C8B-B14F-4D97-AF65-F5344CB8AC3E}">
        <p14:creationId xmlns:p14="http://schemas.microsoft.com/office/powerpoint/2010/main" val="6919958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D9E2C-798C-DAE0-7378-FD15A3D3671B}"/>
              </a:ext>
            </a:extLst>
          </p:cNvPr>
          <p:cNvPicPr>
            <a:picLocks noChangeAspect="1"/>
          </p:cNvPicPr>
          <p:nvPr/>
        </p:nvPicPr>
        <p:blipFill>
          <a:blip r:embed="rId2"/>
          <a:stretch>
            <a:fillRect/>
          </a:stretch>
        </p:blipFill>
        <p:spPr>
          <a:xfrm>
            <a:off x="0" y="371"/>
            <a:ext cx="3712153" cy="3892900"/>
          </a:xfrm>
          <a:prstGeom prst="rect">
            <a:avLst/>
          </a:prstGeom>
        </p:spPr>
      </p:pic>
      <p:pic>
        <p:nvPicPr>
          <p:cNvPr id="5" name="Picture 4">
            <a:extLst>
              <a:ext uri="{FF2B5EF4-FFF2-40B4-BE49-F238E27FC236}">
                <a16:creationId xmlns:a16="http://schemas.microsoft.com/office/drawing/2014/main" id="{DC10A6BA-6C5C-E7E9-2DEC-3EAEB89C6610}"/>
              </a:ext>
            </a:extLst>
          </p:cNvPr>
          <p:cNvPicPr>
            <a:picLocks noChangeAspect="1"/>
          </p:cNvPicPr>
          <p:nvPr/>
        </p:nvPicPr>
        <p:blipFill>
          <a:blip r:embed="rId3"/>
          <a:stretch>
            <a:fillRect/>
          </a:stretch>
        </p:blipFill>
        <p:spPr>
          <a:xfrm>
            <a:off x="3790861" y="1"/>
            <a:ext cx="4241535" cy="3893270"/>
          </a:xfrm>
          <a:prstGeom prst="rect">
            <a:avLst/>
          </a:prstGeom>
        </p:spPr>
      </p:pic>
      <p:pic>
        <p:nvPicPr>
          <p:cNvPr id="7" name="Picture 6">
            <a:extLst>
              <a:ext uri="{FF2B5EF4-FFF2-40B4-BE49-F238E27FC236}">
                <a16:creationId xmlns:a16="http://schemas.microsoft.com/office/drawing/2014/main" id="{24D7C061-AC11-D403-AA94-4C7BC553EFF0}"/>
              </a:ext>
            </a:extLst>
          </p:cNvPr>
          <p:cNvPicPr>
            <a:picLocks noChangeAspect="1"/>
          </p:cNvPicPr>
          <p:nvPr/>
        </p:nvPicPr>
        <p:blipFill>
          <a:blip r:embed="rId4"/>
          <a:stretch>
            <a:fillRect/>
          </a:stretch>
        </p:blipFill>
        <p:spPr>
          <a:xfrm>
            <a:off x="8018657" y="0"/>
            <a:ext cx="4173343" cy="3582186"/>
          </a:xfrm>
          <a:prstGeom prst="rect">
            <a:avLst/>
          </a:prstGeom>
        </p:spPr>
      </p:pic>
      <p:pic>
        <p:nvPicPr>
          <p:cNvPr id="9" name="Picture 8">
            <a:extLst>
              <a:ext uri="{FF2B5EF4-FFF2-40B4-BE49-F238E27FC236}">
                <a16:creationId xmlns:a16="http://schemas.microsoft.com/office/drawing/2014/main" id="{51FF6738-2858-A767-A82D-9F7603BA24F4}"/>
              </a:ext>
            </a:extLst>
          </p:cNvPr>
          <p:cNvPicPr>
            <a:picLocks noChangeAspect="1"/>
          </p:cNvPicPr>
          <p:nvPr/>
        </p:nvPicPr>
        <p:blipFill>
          <a:blip r:embed="rId5"/>
          <a:stretch>
            <a:fillRect/>
          </a:stretch>
        </p:blipFill>
        <p:spPr>
          <a:xfrm>
            <a:off x="400897" y="3893271"/>
            <a:ext cx="10336233" cy="3002848"/>
          </a:xfrm>
          <a:prstGeom prst="rect">
            <a:avLst/>
          </a:prstGeom>
        </p:spPr>
      </p:pic>
      <p:sp>
        <p:nvSpPr>
          <p:cNvPr id="2" name="Date Placeholder 1">
            <a:extLst>
              <a:ext uri="{FF2B5EF4-FFF2-40B4-BE49-F238E27FC236}">
                <a16:creationId xmlns:a16="http://schemas.microsoft.com/office/drawing/2014/main" id="{DDC96045-4147-AB2B-4A74-B1D8AA051551}"/>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EC82A908-3D17-0635-968E-C71A92A9CB08}"/>
              </a:ext>
            </a:extLst>
          </p:cNvPr>
          <p:cNvSpPr>
            <a:spLocks noGrp="1"/>
          </p:cNvSpPr>
          <p:nvPr>
            <p:ph type="sldNum" sz="quarter" idx="12"/>
          </p:nvPr>
        </p:nvSpPr>
        <p:spPr/>
        <p:txBody>
          <a:bodyPr/>
          <a:lstStyle/>
          <a:p>
            <a:fld id="{FC989BEF-F275-455B-9A52-D6AB89FD3ECC}" type="slidenum">
              <a:rPr lang="en-US" smtClean="0"/>
              <a:t>52</a:t>
            </a:fld>
            <a:endParaRPr lang="en-US"/>
          </a:p>
        </p:txBody>
      </p:sp>
    </p:spTree>
    <p:extLst>
      <p:ext uri="{BB962C8B-B14F-4D97-AF65-F5344CB8AC3E}">
        <p14:creationId xmlns:p14="http://schemas.microsoft.com/office/powerpoint/2010/main" val="34402374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BB9D96-1BA8-985A-A1DC-9A817A5494D1}"/>
              </a:ext>
            </a:extLst>
          </p:cNvPr>
          <p:cNvPicPr>
            <a:picLocks noChangeAspect="1"/>
          </p:cNvPicPr>
          <p:nvPr/>
        </p:nvPicPr>
        <p:blipFill>
          <a:blip r:embed="rId2"/>
          <a:stretch>
            <a:fillRect/>
          </a:stretch>
        </p:blipFill>
        <p:spPr>
          <a:xfrm>
            <a:off x="38690" y="3808429"/>
            <a:ext cx="4444573" cy="3049571"/>
          </a:xfrm>
          <a:prstGeom prst="rect">
            <a:avLst/>
          </a:prstGeom>
        </p:spPr>
      </p:pic>
      <p:pic>
        <p:nvPicPr>
          <p:cNvPr id="5" name="Picture 4">
            <a:extLst>
              <a:ext uri="{FF2B5EF4-FFF2-40B4-BE49-F238E27FC236}">
                <a16:creationId xmlns:a16="http://schemas.microsoft.com/office/drawing/2014/main" id="{29D7DE8B-F4F5-F51F-4D72-5704E9F201A3}"/>
              </a:ext>
            </a:extLst>
          </p:cNvPr>
          <p:cNvPicPr>
            <a:picLocks noChangeAspect="1"/>
          </p:cNvPicPr>
          <p:nvPr/>
        </p:nvPicPr>
        <p:blipFill>
          <a:blip r:embed="rId3"/>
          <a:stretch>
            <a:fillRect/>
          </a:stretch>
        </p:blipFill>
        <p:spPr>
          <a:xfrm>
            <a:off x="2169122" y="0"/>
            <a:ext cx="4609825" cy="4289196"/>
          </a:xfrm>
          <a:prstGeom prst="rect">
            <a:avLst/>
          </a:prstGeom>
        </p:spPr>
      </p:pic>
      <p:pic>
        <p:nvPicPr>
          <p:cNvPr id="7" name="Picture 6">
            <a:extLst>
              <a:ext uri="{FF2B5EF4-FFF2-40B4-BE49-F238E27FC236}">
                <a16:creationId xmlns:a16="http://schemas.microsoft.com/office/drawing/2014/main" id="{05876B84-F8E2-1709-1961-7EB99802713E}"/>
              </a:ext>
            </a:extLst>
          </p:cNvPr>
          <p:cNvPicPr>
            <a:picLocks noChangeAspect="1"/>
          </p:cNvPicPr>
          <p:nvPr/>
        </p:nvPicPr>
        <p:blipFill>
          <a:blip r:embed="rId4"/>
          <a:stretch>
            <a:fillRect/>
          </a:stretch>
        </p:blipFill>
        <p:spPr>
          <a:xfrm>
            <a:off x="6673745" y="-1"/>
            <a:ext cx="5518256" cy="4978928"/>
          </a:xfrm>
          <a:prstGeom prst="rect">
            <a:avLst/>
          </a:prstGeom>
        </p:spPr>
      </p:pic>
      <p:pic>
        <p:nvPicPr>
          <p:cNvPr id="9" name="Picture 8">
            <a:extLst>
              <a:ext uri="{FF2B5EF4-FFF2-40B4-BE49-F238E27FC236}">
                <a16:creationId xmlns:a16="http://schemas.microsoft.com/office/drawing/2014/main" id="{BEEBFB9B-4847-A08D-672E-F8FCED48EBCA}"/>
              </a:ext>
            </a:extLst>
          </p:cNvPr>
          <p:cNvPicPr>
            <a:picLocks noChangeAspect="1"/>
          </p:cNvPicPr>
          <p:nvPr/>
        </p:nvPicPr>
        <p:blipFill>
          <a:blip r:embed="rId5"/>
          <a:stretch>
            <a:fillRect/>
          </a:stretch>
        </p:blipFill>
        <p:spPr>
          <a:xfrm>
            <a:off x="4185502" y="5073197"/>
            <a:ext cx="8014942" cy="1759799"/>
          </a:xfrm>
          <a:prstGeom prst="rect">
            <a:avLst/>
          </a:prstGeom>
        </p:spPr>
      </p:pic>
      <p:sp>
        <p:nvSpPr>
          <p:cNvPr id="2" name="Date Placeholder 1">
            <a:extLst>
              <a:ext uri="{FF2B5EF4-FFF2-40B4-BE49-F238E27FC236}">
                <a16:creationId xmlns:a16="http://schemas.microsoft.com/office/drawing/2014/main" id="{1F913F86-006C-2C48-A766-E431C1A14D82}"/>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8D304125-BF4B-4585-F65D-A4905B46728D}"/>
              </a:ext>
            </a:extLst>
          </p:cNvPr>
          <p:cNvSpPr>
            <a:spLocks noGrp="1"/>
          </p:cNvSpPr>
          <p:nvPr>
            <p:ph type="sldNum" sz="quarter" idx="12"/>
          </p:nvPr>
        </p:nvSpPr>
        <p:spPr/>
        <p:txBody>
          <a:bodyPr/>
          <a:lstStyle/>
          <a:p>
            <a:fld id="{FC989BEF-F275-455B-9A52-D6AB89FD3ECC}" type="slidenum">
              <a:rPr lang="en-US" smtClean="0"/>
              <a:t>53</a:t>
            </a:fld>
            <a:endParaRPr lang="en-US"/>
          </a:p>
        </p:txBody>
      </p:sp>
    </p:spTree>
    <p:extLst>
      <p:ext uri="{BB962C8B-B14F-4D97-AF65-F5344CB8AC3E}">
        <p14:creationId xmlns:p14="http://schemas.microsoft.com/office/powerpoint/2010/main" val="12978330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BB4A56-182C-6F2C-909B-646FC60AB1E2}"/>
              </a:ext>
            </a:extLst>
          </p:cNvPr>
          <p:cNvPicPr>
            <a:picLocks noChangeAspect="1"/>
          </p:cNvPicPr>
          <p:nvPr/>
        </p:nvPicPr>
        <p:blipFill>
          <a:blip r:embed="rId2"/>
          <a:stretch>
            <a:fillRect/>
          </a:stretch>
        </p:blipFill>
        <p:spPr>
          <a:xfrm>
            <a:off x="917270" y="0"/>
            <a:ext cx="10338334" cy="6845337"/>
          </a:xfrm>
          <a:prstGeom prst="rect">
            <a:avLst/>
          </a:prstGeom>
        </p:spPr>
      </p:pic>
      <p:sp>
        <p:nvSpPr>
          <p:cNvPr id="2" name="Date Placeholder 1">
            <a:extLst>
              <a:ext uri="{FF2B5EF4-FFF2-40B4-BE49-F238E27FC236}">
                <a16:creationId xmlns:a16="http://schemas.microsoft.com/office/drawing/2014/main" id="{E1C7B2AB-67B4-B86C-C094-A61995B675FD}"/>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4C1C1C57-03BF-4B29-99C2-E0726826ADB4}"/>
              </a:ext>
            </a:extLst>
          </p:cNvPr>
          <p:cNvSpPr>
            <a:spLocks noGrp="1"/>
          </p:cNvSpPr>
          <p:nvPr>
            <p:ph type="sldNum" sz="quarter" idx="12"/>
          </p:nvPr>
        </p:nvSpPr>
        <p:spPr/>
        <p:txBody>
          <a:bodyPr/>
          <a:lstStyle/>
          <a:p>
            <a:fld id="{FC989BEF-F275-455B-9A52-D6AB89FD3ECC}" type="slidenum">
              <a:rPr lang="en-US" smtClean="0"/>
              <a:t>54</a:t>
            </a:fld>
            <a:endParaRPr lang="en-US"/>
          </a:p>
        </p:txBody>
      </p:sp>
    </p:spTree>
    <p:extLst>
      <p:ext uri="{BB962C8B-B14F-4D97-AF65-F5344CB8AC3E}">
        <p14:creationId xmlns:p14="http://schemas.microsoft.com/office/powerpoint/2010/main" val="19218780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DDCE13-C087-799B-6C44-496AEB68E991}"/>
              </a:ext>
            </a:extLst>
          </p:cNvPr>
          <p:cNvPicPr>
            <a:picLocks noChangeAspect="1"/>
          </p:cNvPicPr>
          <p:nvPr/>
        </p:nvPicPr>
        <p:blipFill>
          <a:blip r:embed="rId2"/>
          <a:stretch>
            <a:fillRect/>
          </a:stretch>
        </p:blipFill>
        <p:spPr>
          <a:xfrm>
            <a:off x="2432115" y="-379"/>
            <a:ext cx="7315199" cy="6846991"/>
          </a:xfrm>
          <a:prstGeom prst="rect">
            <a:avLst/>
          </a:prstGeom>
        </p:spPr>
      </p:pic>
      <p:pic>
        <p:nvPicPr>
          <p:cNvPr id="5" name="Picture 4">
            <a:extLst>
              <a:ext uri="{FF2B5EF4-FFF2-40B4-BE49-F238E27FC236}">
                <a16:creationId xmlns:a16="http://schemas.microsoft.com/office/drawing/2014/main" id="{8E9F0F1D-175D-D1A7-CF21-A46C38B770A4}"/>
              </a:ext>
            </a:extLst>
          </p:cNvPr>
          <p:cNvPicPr>
            <a:picLocks noChangeAspect="1"/>
          </p:cNvPicPr>
          <p:nvPr/>
        </p:nvPicPr>
        <p:blipFill>
          <a:blip r:embed="rId3"/>
          <a:stretch>
            <a:fillRect/>
          </a:stretch>
        </p:blipFill>
        <p:spPr>
          <a:xfrm>
            <a:off x="29113" y="-7466"/>
            <a:ext cx="6795892" cy="408002"/>
          </a:xfrm>
          <a:prstGeom prst="rect">
            <a:avLst/>
          </a:prstGeom>
        </p:spPr>
      </p:pic>
      <p:sp>
        <p:nvSpPr>
          <p:cNvPr id="2" name="Date Placeholder 1">
            <a:extLst>
              <a:ext uri="{FF2B5EF4-FFF2-40B4-BE49-F238E27FC236}">
                <a16:creationId xmlns:a16="http://schemas.microsoft.com/office/drawing/2014/main" id="{3A057395-CC0A-0E82-2406-DB29E3D173E7}"/>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0F577B31-84FB-4043-51B5-FE582E4C4700}"/>
              </a:ext>
            </a:extLst>
          </p:cNvPr>
          <p:cNvSpPr>
            <a:spLocks noGrp="1"/>
          </p:cNvSpPr>
          <p:nvPr>
            <p:ph type="sldNum" sz="quarter" idx="12"/>
          </p:nvPr>
        </p:nvSpPr>
        <p:spPr/>
        <p:txBody>
          <a:bodyPr/>
          <a:lstStyle/>
          <a:p>
            <a:fld id="{FC989BEF-F275-455B-9A52-D6AB89FD3ECC}" type="slidenum">
              <a:rPr lang="en-US" smtClean="0"/>
              <a:t>55</a:t>
            </a:fld>
            <a:endParaRPr lang="en-US"/>
          </a:p>
        </p:txBody>
      </p:sp>
    </p:spTree>
    <p:extLst>
      <p:ext uri="{BB962C8B-B14F-4D97-AF65-F5344CB8AC3E}">
        <p14:creationId xmlns:p14="http://schemas.microsoft.com/office/powerpoint/2010/main" val="24211282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D28BDC-6692-455F-A73F-3706708A45F9}"/>
              </a:ext>
            </a:extLst>
          </p:cNvPr>
          <p:cNvPicPr>
            <a:picLocks noChangeAspect="1"/>
          </p:cNvPicPr>
          <p:nvPr/>
        </p:nvPicPr>
        <p:blipFill>
          <a:blip r:embed="rId2"/>
          <a:stretch>
            <a:fillRect/>
          </a:stretch>
        </p:blipFill>
        <p:spPr>
          <a:xfrm>
            <a:off x="2234158" y="6758"/>
            <a:ext cx="8253537" cy="417448"/>
          </a:xfrm>
          <a:prstGeom prst="rect">
            <a:avLst/>
          </a:prstGeom>
        </p:spPr>
      </p:pic>
      <p:pic>
        <p:nvPicPr>
          <p:cNvPr id="7" name="Picture 6">
            <a:extLst>
              <a:ext uri="{FF2B5EF4-FFF2-40B4-BE49-F238E27FC236}">
                <a16:creationId xmlns:a16="http://schemas.microsoft.com/office/drawing/2014/main" id="{1C6A09BB-6B0A-3409-A45C-DD15F807A5A3}"/>
              </a:ext>
            </a:extLst>
          </p:cNvPr>
          <p:cNvPicPr>
            <a:picLocks noChangeAspect="1"/>
          </p:cNvPicPr>
          <p:nvPr/>
        </p:nvPicPr>
        <p:blipFill>
          <a:blip r:embed="rId3"/>
          <a:stretch>
            <a:fillRect/>
          </a:stretch>
        </p:blipFill>
        <p:spPr>
          <a:xfrm>
            <a:off x="2196445" y="442416"/>
            <a:ext cx="8342722" cy="6389507"/>
          </a:xfrm>
          <a:prstGeom prst="rect">
            <a:avLst/>
          </a:prstGeom>
        </p:spPr>
      </p:pic>
      <p:sp>
        <p:nvSpPr>
          <p:cNvPr id="2" name="Date Placeholder 1">
            <a:extLst>
              <a:ext uri="{FF2B5EF4-FFF2-40B4-BE49-F238E27FC236}">
                <a16:creationId xmlns:a16="http://schemas.microsoft.com/office/drawing/2014/main" id="{0414C3EE-F48B-2425-5AE1-2390A51B8DCF}"/>
              </a:ext>
            </a:extLst>
          </p:cNvPr>
          <p:cNvSpPr>
            <a:spLocks noGrp="1"/>
          </p:cNvSpPr>
          <p:nvPr>
            <p:ph type="dt" sz="half" idx="10"/>
          </p:nvPr>
        </p:nvSpPr>
        <p:spPr/>
        <p:txBody>
          <a:bodyPr/>
          <a:lstStyle/>
          <a:p>
            <a:r>
              <a:rPr lang="en-US"/>
              <a:t>1401.04.09</a:t>
            </a:r>
          </a:p>
        </p:txBody>
      </p:sp>
      <p:sp>
        <p:nvSpPr>
          <p:cNvPr id="3" name="Slide Number Placeholder 2">
            <a:extLst>
              <a:ext uri="{FF2B5EF4-FFF2-40B4-BE49-F238E27FC236}">
                <a16:creationId xmlns:a16="http://schemas.microsoft.com/office/drawing/2014/main" id="{9BC30B96-B1CE-F71D-8F38-844D4AC6A37F}"/>
              </a:ext>
            </a:extLst>
          </p:cNvPr>
          <p:cNvSpPr>
            <a:spLocks noGrp="1"/>
          </p:cNvSpPr>
          <p:nvPr>
            <p:ph type="sldNum" sz="quarter" idx="12"/>
          </p:nvPr>
        </p:nvSpPr>
        <p:spPr/>
        <p:txBody>
          <a:bodyPr/>
          <a:lstStyle/>
          <a:p>
            <a:fld id="{FC989BEF-F275-455B-9A52-D6AB89FD3ECC}" type="slidenum">
              <a:rPr lang="en-US" smtClean="0"/>
              <a:t>56</a:t>
            </a:fld>
            <a:endParaRPr lang="en-US"/>
          </a:p>
        </p:txBody>
      </p:sp>
    </p:spTree>
    <p:extLst>
      <p:ext uri="{BB962C8B-B14F-4D97-AF65-F5344CB8AC3E}">
        <p14:creationId xmlns:p14="http://schemas.microsoft.com/office/powerpoint/2010/main" val="36711626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77E8A8-8D82-B05E-DDD0-D74808CE0772}"/>
              </a:ext>
            </a:extLst>
          </p:cNvPr>
          <p:cNvPicPr>
            <a:picLocks noChangeAspect="1"/>
          </p:cNvPicPr>
          <p:nvPr/>
        </p:nvPicPr>
        <p:blipFill>
          <a:blip r:embed="rId2"/>
          <a:stretch>
            <a:fillRect/>
          </a:stretch>
        </p:blipFill>
        <p:spPr>
          <a:xfrm>
            <a:off x="26134" y="135074"/>
            <a:ext cx="12172904" cy="826460"/>
          </a:xfrm>
          <a:prstGeom prst="rect">
            <a:avLst/>
          </a:prstGeom>
        </p:spPr>
      </p:pic>
      <p:pic>
        <p:nvPicPr>
          <p:cNvPr id="5" name="Picture 4">
            <a:extLst>
              <a:ext uri="{FF2B5EF4-FFF2-40B4-BE49-F238E27FC236}">
                <a16:creationId xmlns:a16="http://schemas.microsoft.com/office/drawing/2014/main" id="{702E804A-9571-2EB8-BB24-EB3AC3E166C7}"/>
              </a:ext>
            </a:extLst>
          </p:cNvPr>
          <p:cNvPicPr>
            <a:picLocks noChangeAspect="1"/>
          </p:cNvPicPr>
          <p:nvPr/>
        </p:nvPicPr>
        <p:blipFill>
          <a:blip r:embed="rId3"/>
          <a:stretch>
            <a:fillRect/>
          </a:stretch>
        </p:blipFill>
        <p:spPr>
          <a:xfrm>
            <a:off x="110977" y="1366887"/>
            <a:ext cx="12002466" cy="4135396"/>
          </a:xfrm>
          <a:prstGeom prst="rect">
            <a:avLst/>
          </a:prstGeom>
        </p:spPr>
      </p:pic>
      <p:sp>
        <p:nvSpPr>
          <p:cNvPr id="7" name="TextBox 6">
            <a:extLst>
              <a:ext uri="{FF2B5EF4-FFF2-40B4-BE49-F238E27FC236}">
                <a16:creationId xmlns:a16="http://schemas.microsoft.com/office/drawing/2014/main" id="{2B8445BF-85D4-1499-211E-D870D5FF346C}"/>
              </a:ext>
            </a:extLst>
          </p:cNvPr>
          <p:cNvSpPr txBox="1"/>
          <p:nvPr/>
        </p:nvSpPr>
        <p:spPr>
          <a:xfrm>
            <a:off x="62847" y="5445973"/>
            <a:ext cx="11711232" cy="826460"/>
          </a:xfrm>
          <a:prstGeom prst="rect">
            <a:avLst/>
          </a:prstGeom>
          <a:noFill/>
        </p:spPr>
        <p:txBody>
          <a:bodyPr wrap="square">
            <a:spAutoFit/>
          </a:bodyPr>
          <a:lstStyle/>
          <a:p>
            <a:r>
              <a:rPr lang="en-US" sz="4800" dirty="0"/>
              <a:t>https://www.omnicalculator.com/health/kt-v</a:t>
            </a:r>
          </a:p>
        </p:txBody>
      </p:sp>
      <p:sp>
        <p:nvSpPr>
          <p:cNvPr id="9" name="TextBox 8">
            <a:extLst>
              <a:ext uri="{FF2B5EF4-FFF2-40B4-BE49-F238E27FC236}">
                <a16:creationId xmlns:a16="http://schemas.microsoft.com/office/drawing/2014/main" id="{E0D0DFE2-A367-8D0D-1857-AAF592791EEC}"/>
              </a:ext>
            </a:extLst>
          </p:cNvPr>
          <p:cNvSpPr txBox="1"/>
          <p:nvPr/>
        </p:nvSpPr>
        <p:spPr>
          <a:xfrm>
            <a:off x="34565" y="6087766"/>
            <a:ext cx="12129154" cy="738664"/>
          </a:xfrm>
          <a:prstGeom prst="rect">
            <a:avLst/>
          </a:prstGeom>
          <a:noFill/>
        </p:spPr>
        <p:txBody>
          <a:bodyPr wrap="square">
            <a:spAutoFit/>
          </a:bodyPr>
          <a:lstStyle/>
          <a:p>
            <a:r>
              <a:rPr lang="en-US" sz="4200" dirty="0"/>
              <a:t>https://www.easycalculation.com/medical/dialysis.php</a:t>
            </a:r>
          </a:p>
        </p:txBody>
      </p:sp>
      <p:sp>
        <p:nvSpPr>
          <p:cNvPr id="2" name="Date Placeholder 1">
            <a:extLst>
              <a:ext uri="{FF2B5EF4-FFF2-40B4-BE49-F238E27FC236}">
                <a16:creationId xmlns:a16="http://schemas.microsoft.com/office/drawing/2014/main" id="{8780E3DB-6E42-8635-D47A-CBB3229AB670}"/>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C8E07C9C-F434-2F51-B748-B6D3A660FCA4}"/>
              </a:ext>
            </a:extLst>
          </p:cNvPr>
          <p:cNvSpPr>
            <a:spLocks noGrp="1"/>
          </p:cNvSpPr>
          <p:nvPr>
            <p:ph type="sldNum" sz="quarter" idx="12"/>
          </p:nvPr>
        </p:nvSpPr>
        <p:spPr/>
        <p:txBody>
          <a:bodyPr/>
          <a:lstStyle/>
          <a:p>
            <a:fld id="{FC989BEF-F275-455B-9A52-D6AB89FD3ECC}" type="slidenum">
              <a:rPr lang="en-US" smtClean="0"/>
              <a:t>57</a:t>
            </a:fld>
            <a:endParaRPr lang="en-US"/>
          </a:p>
        </p:txBody>
      </p:sp>
    </p:spTree>
    <p:extLst>
      <p:ext uri="{BB962C8B-B14F-4D97-AF65-F5344CB8AC3E}">
        <p14:creationId xmlns:p14="http://schemas.microsoft.com/office/powerpoint/2010/main" val="22033656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BF2B2-4D66-3D23-4ABB-63F07E80C2D7}"/>
              </a:ext>
            </a:extLst>
          </p:cNvPr>
          <p:cNvSpPr>
            <a:spLocks noGrp="1"/>
          </p:cNvSpPr>
          <p:nvPr>
            <p:ph type="title"/>
          </p:nvPr>
        </p:nvSpPr>
        <p:spPr/>
        <p:txBody>
          <a:bodyPr/>
          <a:lstStyle/>
          <a:p>
            <a:pPr algn="ctr"/>
            <a:r>
              <a:rPr lang="en-US" dirty="0"/>
              <a:t>Multipool models, urea inbound, and rebound.</a:t>
            </a:r>
          </a:p>
        </p:txBody>
      </p:sp>
      <p:sp>
        <p:nvSpPr>
          <p:cNvPr id="3" name="Content Placeholder 2">
            <a:extLst>
              <a:ext uri="{FF2B5EF4-FFF2-40B4-BE49-F238E27FC236}">
                <a16:creationId xmlns:a16="http://schemas.microsoft.com/office/drawing/2014/main" id="{C4BA12CE-3815-9659-7CCD-02ECE137D627}"/>
              </a:ext>
            </a:extLst>
          </p:cNvPr>
          <p:cNvSpPr>
            <a:spLocks noGrp="1"/>
          </p:cNvSpPr>
          <p:nvPr>
            <p:ph idx="1"/>
          </p:nvPr>
        </p:nvSpPr>
        <p:spPr/>
        <p:txBody>
          <a:bodyPr>
            <a:normAutofit/>
          </a:bodyPr>
          <a:lstStyle/>
          <a:p>
            <a:r>
              <a:rPr lang="en-US" sz="2800" dirty="0"/>
              <a:t>Because urea is being removed from a smaller apparent volume during the early part of dialysis, the SUN during the initial part of dialysis falls more quickly than expected. </a:t>
            </a:r>
          </a:p>
          <a:p>
            <a:r>
              <a:rPr lang="en-US" sz="2800" dirty="0"/>
              <a:t>We have designated this unexpected early fall in SUN during the early stages of a dialysis session as </a:t>
            </a:r>
            <a:r>
              <a:rPr lang="en-US" sz="2800" b="1" dirty="0"/>
              <a:t>urea inbound. </a:t>
            </a:r>
          </a:p>
        </p:txBody>
      </p:sp>
      <p:sp>
        <p:nvSpPr>
          <p:cNvPr id="4" name="Date Placeholder 3">
            <a:extLst>
              <a:ext uri="{FF2B5EF4-FFF2-40B4-BE49-F238E27FC236}">
                <a16:creationId xmlns:a16="http://schemas.microsoft.com/office/drawing/2014/main" id="{63845FBD-DDEB-0C2C-A223-C083BF543638}"/>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9E74D69E-C577-9F15-9B4A-FC3A9A981B6A}"/>
              </a:ext>
            </a:extLst>
          </p:cNvPr>
          <p:cNvSpPr>
            <a:spLocks noGrp="1"/>
          </p:cNvSpPr>
          <p:nvPr>
            <p:ph type="sldNum" sz="quarter" idx="12"/>
          </p:nvPr>
        </p:nvSpPr>
        <p:spPr/>
        <p:txBody>
          <a:bodyPr/>
          <a:lstStyle/>
          <a:p>
            <a:fld id="{FC989BEF-F275-455B-9A52-D6AB89FD3ECC}" type="slidenum">
              <a:rPr lang="en-US" smtClean="0"/>
              <a:t>58</a:t>
            </a:fld>
            <a:endParaRPr lang="en-US"/>
          </a:p>
        </p:txBody>
      </p:sp>
    </p:spTree>
    <p:extLst>
      <p:ext uri="{BB962C8B-B14F-4D97-AF65-F5344CB8AC3E}">
        <p14:creationId xmlns:p14="http://schemas.microsoft.com/office/powerpoint/2010/main" val="3592060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524DD8-1070-8823-D220-26328376F550}"/>
              </a:ext>
            </a:extLst>
          </p:cNvPr>
          <p:cNvPicPr>
            <a:picLocks noChangeAspect="1"/>
          </p:cNvPicPr>
          <p:nvPr/>
        </p:nvPicPr>
        <p:blipFill>
          <a:blip r:embed="rId2"/>
          <a:stretch>
            <a:fillRect/>
          </a:stretch>
        </p:blipFill>
        <p:spPr>
          <a:xfrm>
            <a:off x="2224726" y="17311"/>
            <a:ext cx="7692272" cy="6779072"/>
          </a:xfrm>
          <a:prstGeom prst="rect">
            <a:avLst/>
          </a:prstGeom>
        </p:spPr>
      </p:pic>
      <p:sp>
        <p:nvSpPr>
          <p:cNvPr id="2" name="Date Placeholder 1">
            <a:extLst>
              <a:ext uri="{FF2B5EF4-FFF2-40B4-BE49-F238E27FC236}">
                <a16:creationId xmlns:a16="http://schemas.microsoft.com/office/drawing/2014/main" id="{11432650-086B-E19A-23E4-CD4A7B21033C}"/>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5FE35C1A-2FCC-2499-2FBD-8855C22FEB06}"/>
              </a:ext>
            </a:extLst>
          </p:cNvPr>
          <p:cNvSpPr>
            <a:spLocks noGrp="1"/>
          </p:cNvSpPr>
          <p:nvPr>
            <p:ph type="sldNum" sz="quarter" idx="12"/>
          </p:nvPr>
        </p:nvSpPr>
        <p:spPr/>
        <p:txBody>
          <a:bodyPr/>
          <a:lstStyle/>
          <a:p>
            <a:fld id="{FC989BEF-F275-455B-9A52-D6AB89FD3ECC}" type="slidenum">
              <a:rPr lang="en-US" smtClean="0"/>
              <a:t>59</a:t>
            </a:fld>
            <a:endParaRPr lang="en-US"/>
          </a:p>
        </p:txBody>
      </p:sp>
    </p:spTree>
    <p:extLst>
      <p:ext uri="{BB962C8B-B14F-4D97-AF65-F5344CB8AC3E}">
        <p14:creationId xmlns:p14="http://schemas.microsoft.com/office/powerpoint/2010/main" val="123935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78CE1-2B65-413A-E22E-7C79055F595A}"/>
              </a:ext>
            </a:extLst>
          </p:cNvPr>
          <p:cNvSpPr>
            <a:spLocks noGrp="1"/>
          </p:cNvSpPr>
          <p:nvPr>
            <p:ph type="title"/>
          </p:nvPr>
        </p:nvSpPr>
        <p:spPr>
          <a:xfrm>
            <a:off x="646111" y="452718"/>
            <a:ext cx="9404723" cy="1036717"/>
          </a:xfrm>
        </p:spPr>
        <p:txBody>
          <a:bodyPr/>
          <a:lstStyle/>
          <a:p>
            <a:pPr algn="ctr"/>
            <a:r>
              <a:rPr lang="en-US" sz="4400" dirty="0"/>
              <a:t>Diffusion</a:t>
            </a:r>
            <a:endParaRPr lang="en-US" dirty="0"/>
          </a:p>
        </p:txBody>
      </p:sp>
      <p:sp>
        <p:nvSpPr>
          <p:cNvPr id="3" name="Content Placeholder 2">
            <a:extLst>
              <a:ext uri="{FF2B5EF4-FFF2-40B4-BE49-F238E27FC236}">
                <a16:creationId xmlns:a16="http://schemas.microsoft.com/office/drawing/2014/main" id="{553A7FF3-28CE-15BE-CEAD-6BA3D3945E16}"/>
              </a:ext>
            </a:extLst>
          </p:cNvPr>
          <p:cNvSpPr>
            <a:spLocks noGrp="1"/>
          </p:cNvSpPr>
          <p:nvPr>
            <p:ph idx="1"/>
          </p:nvPr>
        </p:nvSpPr>
        <p:spPr>
          <a:xfrm>
            <a:off x="1451728" y="2017336"/>
            <a:ext cx="9785023" cy="4251489"/>
          </a:xfrm>
        </p:spPr>
        <p:txBody>
          <a:bodyPr>
            <a:normAutofit/>
          </a:bodyPr>
          <a:lstStyle/>
          <a:p>
            <a:r>
              <a:rPr lang="en-US" sz="2800" dirty="0"/>
              <a:t>Small molecules, moving about at high velocity, will collide with the membrane often, and their rate of diffusive transport through the membrane will be high. </a:t>
            </a:r>
          </a:p>
          <a:p>
            <a:r>
              <a:rPr lang="en-US" sz="2800" dirty="0"/>
              <a:t>Large molecules, even those that can fit easily through the membrane pores, will diffuse through the membrane slowly because they will be moving about at low velocity and colliding with the membrane infrequently</a:t>
            </a:r>
          </a:p>
        </p:txBody>
      </p:sp>
      <p:sp>
        <p:nvSpPr>
          <p:cNvPr id="4" name="Date Placeholder 3">
            <a:extLst>
              <a:ext uri="{FF2B5EF4-FFF2-40B4-BE49-F238E27FC236}">
                <a16:creationId xmlns:a16="http://schemas.microsoft.com/office/drawing/2014/main" id="{29FE6DB4-E67B-213F-4359-A68561D18158}"/>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94D4AE0D-4275-D1CD-9BDC-EE2594FF80AB}"/>
              </a:ext>
            </a:extLst>
          </p:cNvPr>
          <p:cNvSpPr>
            <a:spLocks noGrp="1"/>
          </p:cNvSpPr>
          <p:nvPr>
            <p:ph type="sldNum" sz="quarter" idx="12"/>
          </p:nvPr>
        </p:nvSpPr>
        <p:spPr/>
        <p:txBody>
          <a:bodyPr/>
          <a:lstStyle/>
          <a:p>
            <a:fld id="{FC989BEF-F275-455B-9A52-D6AB89FD3ECC}" type="slidenum">
              <a:rPr lang="en-US" smtClean="0"/>
              <a:t>6</a:t>
            </a:fld>
            <a:endParaRPr lang="en-US"/>
          </a:p>
        </p:txBody>
      </p:sp>
    </p:spTree>
    <p:extLst>
      <p:ext uri="{BB962C8B-B14F-4D97-AF65-F5344CB8AC3E}">
        <p14:creationId xmlns:p14="http://schemas.microsoft.com/office/powerpoint/2010/main" val="25970232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BF2B2-4D66-3D23-4ABB-63F07E80C2D7}"/>
              </a:ext>
            </a:extLst>
          </p:cNvPr>
          <p:cNvSpPr>
            <a:spLocks noGrp="1"/>
          </p:cNvSpPr>
          <p:nvPr>
            <p:ph type="title"/>
          </p:nvPr>
        </p:nvSpPr>
        <p:spPr/>
        <p:txBody>
          <a:bodyPr/>
          <a:lstStyle/>
          <a:p>
            <a:pPr algn="ctr"/>
            <a:r>
              <a:rPr lang="en-US" dirty="0"/>
              <a:t>Multipool models, urea inbound, and rebound.</a:t>
            </a:r>
          </a:p>
        </p:txBody>
      </p:sp>
      <p:sp>
        <p:nvSpPr>
          <p:cNvPr id="3" name="Content Placeholder 2">
            <a:extLst>
              <a:ext uri="{FF2B5EF4-FFF2-40B4-BE49-F238E27FC236}">
                <a16:creationId xmlns:a16="http://schemas.microsoft.com/office/drawing/2014/main" id="{C4BA12CE-3815-9659-7CCD-02ECE137D627}"/>
              </a:ext>
            </a:extLst>
          </p:cNvPr>
          <p:cNvSpPr>
            <a:spLocks noGrp="1"/>
          </p:cNvSpPr>
          <p:nvPr>
            <p:ph idx="1"/>
          </p:nvPr>
        </p:nvSpPr>
        <p:spPr/>
        <p:txBody>
          <a:bodyPr>
            <a:normAutofit/>
          </a:bodyPr>
          <a:lstStyle/>
          <a:p>
            <a:r>
              <a:rPr lang="en-US" sz="2800" dirty="0"/>
              <a:t>Toward the end of dialysis, as a concentration gradient develops between the sequestered compartment and the accessible compartment, the fall in SUN slows. </a:t>
            </a:r>
          </a:p>
          <a:p>
            <a:r>
              <a:rPr lang="en-US" sz="2800" dirty="0"/>
              <a:t>After dialysis is complete, continued movement of urea from the sequestered to the accessible compartment causes the </a:t>
            </a:r>
            <a:r>
              <a:rPr lang="en-US" sz="2800" dirty="0" err="1"/>
              <a:t>postdialysis</a:t>
            </a:r>
            <a:r>
              <a:rPr lang="en-US" sz="2800" dirty="0"/>
              <a:t> </a:t>
            </a:r>
            <a:r>
              <a:rPr lang="en-US" sz="2800" b="1" dirty="0"/>
              <a:t>urea rebound</a:t>
            </a:r>
          </a:p>
        </p:txBody>
      </p:sp>
      <p:sp>
        <p:nvSpPr>
          <p:cNvPr id="4" name="Date Placeholder 3">
            <a:extLst>
              <a:ext uri="{FF2B5EF4-FFF2-40B4-BE49-F238E27FC236}">
                <a16:creationId xmlns:a16="http://schemas.microsoft.com/office/drawing/2014/main" id="{E3D56734-2484-5B73-ECA0-0AB8BAF66B70}"/>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BA9E39A0-38BB-532B-5079-8224AECCC107}"/>
              </a:ext>
            </a:extLst>
          </p:cNvPr>
          <p:cNvSpPr>
            <a:spLocks noGrp="1"/>
          </p:cNvSpPr>
          <p:nvPr>
            <p:ph type="sldNum" sz="quarter" idx="12"/>
          </p:nvPr>
        </p:nvSpPr>
        <p:spPr/>
        <p:txBody>
          <a:bodyPr/>
          <a:lstStyle/>
          <a:p>
            <a:fld id="{FC989BEF-F275-455B-9A52-D6AB89FD3ECC}" type="slidenum">
              <a:rPr lang="en-US" smtClean="0"/>
              <a:t>60</a:t>
            </a:fld>
            <a:endParaRPr lang="en-US"/>
          </a:p>
        </p:txBody>
      </p:sp>
    </p:spTree>
    <p:extLst>
      <p:ext uri="{BB962C8B-B14F-4D97-AF65-F5344CB8AC3E}">
        <p14:creationId xmlns:p14="http://schemas.microsoft.com/office/powerpoint/2010/main" val="18497974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027AF8-D469-0EB8-AA55-5439F8F80066}"/>
              </a:ext>
            </a:extLst>
          </p:cNvPr>
          <p:cNvPicPr>
            <a:picLocks noChangeAspect="1"/>
          </p:cNvPicPr>
          <p:nvPr/>
        </p:nvPicPr>
        <p:blipFill>
          <a:blip r:embed="rId2"/>
          <a:stretch>
            <a:fillRect/>
          </a:stretch>
        </p:blipFill>
        <p:spPr>
          <a:xfrm>
            <a:off x="584463" y="41062"/>
            <a:ext cx="10991652" cy="6756560"/>
          </a:xfrm>
          <a:prstGeom prst="rect">
            <a:avLst/>
          </a:prstGeom>
        </p:spPr>
      </p:pic>
      <p:sp>
        <p:nvSpPr>
          <p:cNvPr id="2" name="Date Placeholder 1">
            <a:extLst>
              <a:ext uri="{FF2B5EF4-FFF2-40B4-BE49-F238E27FC236}">
                <a16:creationId xmlns:a16="http://schemas.microsoft.com/office/drawing/2014/main" id="{48334BE5-CAEC-DF6C-6BB4-6629B44E8DF1}"/>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CFF71904-95F6-A9D1-89F7-CD1C775B8C7F}"/>
              </a:ext>
            </a:extLst>
          </p:cNvPr>
          <p:cNvSpPr>
            <a:spLocks noGrp="1"/>
          </p:cNvSpPr>
          <p:nvPr>
            <p:ph type="sldNum" sz="quarter" idx="12"/>
          </p:nvPr>
        </p:nvSpPr>
        <p:spPr/>
        <p:txBody>
          <a:bodyPr/>
          <a:lstStyle/>
          <a:p>
            <a:fld id="{FC989BEF-F275-455B-9A52-D6AB89FD3ECC}" type="slidenum">
              <a:rPr lang="en-US" smtClean="0"/>
              <a:t>61</a:t>
            </a:fld>
            <a:endParaRPr lang="en-US"/>
          </a:p>
        </p:txBody>
      </p:sp>
    </p:spTree>
    <p:extLst>
      <p:ext uri="{BB962C8B-B14F-4D97-AF65-F5344CB8AC3E}">
        <p14:creationId xmlns:p14="http://schemas.microsoft.com/office/powerpoint/2010/main" val="32296057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08611-887C-5BBD-DCDF-9F1760D3A8FB}"/>
              </a:ext>
            </a:extLst>
          </p:cNvPr>
          <p:cNvSpPr>
            <a:spLocks noGrp="1"/>
          </p:cNvSpPr>
          <p:nvPr>
            <p:ph type="title"/>
          </p:nvPr>
        </p:nvSpPr>
        <p:spPr/>
        <p:txBody>
          <a:bodyPr/>
          <a:lstStyle/>
          <a:p>
            <a:pPr algn="ctr"/>
            <a:r>
              <a:rPr lang="en-US" dirty="0"/>
              <a:t>The concept of equilibrated Kt/V (</a:t>
            </a:r>
            <a:r>
              <a:rPr lang="en-US" dirty="0" err="1"/>
              <a:t>eKt</a:t>
            </a:r>
            <a:r>
              <a:rPr lang="en-US" dirty="0"/>
              <a:t>/V)</a:t>
            </a:r>
          </a:p>
        </p:txBody>
      </p:sp>
      <p:sp>
        <p:nvSpPr>
          <p:cNvPr id="3" name="Content Placeholder 2">
            <a:extLst>
              <a:ext uri="{FF2B5EF4-FFF2-40B4-BE49-F238E27FC236}">
                <a16:creationId xmlns:a16="http://schemas.microsoft.com/office/drawing/2014/main" id="{C6244BBE-9576-1223-6E00-44744A39DB2A}"/>
              </a:ext>
            </a:extLst>
          </p:cNvPr>
          <p:cNvSpPr>
            <a:spLocks noGrp="1"/>
          </p:cNvSpPr>
          <p:nvPr>
            <p:ph idx="1"/>
          </p:nvPr>
        </p:nvSpPr>
        <p:spPr/>
        <p:txBody>
          <a:bodyPr>
            <a:normAutofit/>
          </a:bodyPr>
          <a:lstStyle/>
          <a:p>
            <a:r>
              <a:rPr lang="en-US" sz="2800" dirty="0"/>
              <a:t>After dialysis, urea diffuses back from sequestered tissue sites into the blood to cause a </a:t>
            </a:r>
            <a:r>
              <a:rPr lang="en-US" sz="2800" dirty="0" err="1"/>
              <a:t>postdialysis</a:t>
            </a:r>
            <a:r>
              <a:rPr lang="en-US" sz="2800" dirty="0"/>
              <a:t> rebound, which is largely complete by 30–60 minutes. </a:t>
            </a:r>
          </a:p>
          <a:p>
            <a:r>
              <a:rPr lang="en-US" sz="2800" dirty="0"/>
              <a:t>One can measure the </a:t>
            </a:r>
            <a:r>
              <a:rPr lang="en-US" sz="2800" dirty="0" err="1"/>
              <a:t>postdialysis</a:t>
            </a:r>
            <a:r>
              <a:rPr lang="en-US" sz="2800" dirty="0"/>
              <a:t> SUN at this time and compute a “true” or equilibrated URR, which will be less than the URR based </a:t>
            </a:r>
            <a:r>
              <a:rPr lang="en-US" sz="2800" dirty="0" err="1"/>
              <a:t>onan</a:t>
            </a:r>
            <a:r>
              <a:rPr lang="en-US" sz="2800" dirty="0"/>
              <a:t> immediate </a:t>
            </a:r>
            <a:r>
              <a:rPr lang="en-US" sz="2800" dirty="0" err="1"/>
              <a:t>postdialysis</a:t>
            </a:r>
            <a:r>
              <a:rPr lang="en-US" sz="2800" dirty="0"/>
              <a:t> sample. </a:t>
            </a:r>
          </a:p>
          <a:p>
            <a:r>
              <a:rPr lang="en-US" sz="2800" dirty="0"/>
              <a:t>The equilibrated URR can be translated into an equilibrated Kt/V.</a:t>
            </a:r>
          </a:p>
        </p:txBody>
      </p:sp>
      <p:sp>
        <p:nvSpPr>
          <p:cNvPr id="4" name="Date Placeholder 3">
            <a:extLst>
              <a:ext uri="{FF2B5EF4-FFF2-40B4-BE49-F238E27FC236}">
                <a16:creationId xmlns:a16="http://schemas.microsoft.com/office/drawing/2014/main" id="{2C103946-D08B-0FAA-3C19-1738E282655C}"/>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CDD80580-41AE-F457-0748-BDF081C76C66}"/>
              </a:ext>
            </a:extLst>
          </p:cNvPr>
          <p:cNvSpPr>
            <a:spLocks noGrp="1"/>
          </p:cNvSpPr>
          <p:nvPr>
            <p:ph type="sldNum" sz="quarter" idx="12"/>
          </p:nvPr>
        </p:nvSpPr>
        <p:spPr/>
        <p:txBody>
          <a:bodyPr/>
          <a:lstStyle/>
          <a:p>
            <a:fld id="{FC989BEF-F275-455B-9A52-D6AB89FD3ECC}" type="slidenum">
              <a:rPr lang="en-US" smtClean="0"/>
              <a:t>62</a:t>
            </a:fld>
            <a:endParaRPr lang="en-US"/>
          </a:p>
        </p:txBody>
      </p:sp>
    </p:spTree>
    <p:extLst>
      <p:ext uri="{BB962C8B-B14F-4D97-AF65-F5344CB8AC3E}">
        <p14:creationId xmlns:p14="http://schemas.microsoft.com/office/powerpoint/2010/main" val="23604996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08611-887C-5BBD-DCDF-9F1760D3A8FB}"/>
              </a:ext>
            </a:extLst>
          </p:cNvPr>
          <p:cNvSpPr>
            <a:spLocks noGrp="1"/>
          </p:cNvSpPr>
          <p:nvPr>
            <p:ph type="title"/>
          </p:nvPr>
        </p:nvSpPr>
        <p:spPr/>
        <p:txBody>
          <a:bodyPr/>
          <a:lstStyle/>
          <a:p>
            <a:pPr algn="ctr"/>
            <a:r>
              <a:rPr lang="en-US" dirty="0"/>
              <a:t>The concept of equilibrated Kt/V (</a:t>
            </a:r>
            <a:r>
              <a:rPr lang="en-US" dirty="0" err="1"/>
              <a:t>eKt</a:t>
            </a:r>
            <a:r>
              <a:rPr lang="en-US" dirty="0"/>
              <a:t>/V)</a:t>
            </a:r>
          </a:p>
        </p:txBody>
      </p:sp>
      <p:sp>
        <p:nvSpPr>
          <p:cNvPr id="3" name="Content Placeholder 2">
            <a:extLst>
              <a:ext uri="{FF2B5EF4-FFF2-40B4-BE49-F238E27FC236}">
                <a16:creationId xmlns:a16="http://schemas.microsoft.com/office/drawing/2014/main" id="{C6244BBE-9576-1223-6E00-44744A39DB2A}"/>
              </a:ext>
            </a:extLst>
          </p:cNvPr>
          <p:cNvSpPr>
            <a:spLocks noGrp="1"/>
          </p:cNvSpPr>
          <p:nvPr>
            <p:ph idx="1"/>
          </p:nvPr>
        </p:nvSpPr>
        <p:spPr/>
        <p:txBody>
          <a:bodyPr>
            <a:normAutofit/>
          </a:bodyPr>
          <a:lstStyle/>
          <a:p>
            <a:r>
              <a:rPr lang="en-US" sz="2800" dirty="0"/>
              <a:t>The amount of urea rebound depends on the intensity or rate of dialysis that was given relative to body size. </a:t>
            </a:r>
          </a:p>
          <a:p>
            <a:r>
              <a:rPr lang="en-US" sz="2800" dirty="0"/>
              <a:t>The rate of dialysis can be expressed as the number of Kt/V units per hour, or (Kt/V) divided by t in hours.</a:t>
            </a:r>
          </a:p>
          <a:p>
            <a:r>
              <a:rPr lang="en-US" sz="2800" dirty="0"/>
              <a:t>Based on urea modeling, a formula modified from one suggested by </a:t>
            </a:r>
            <a:r>
              <a:rPr lang="en-US" sz="2800" dirty="0" err="1"/>
              <a:t>Tatersall</a:t>
            </a:r>
            <a:r>
              <a:rPr lang="en-US" sz="2800" dirty="0"/>
              <a:t> (1996) can be used to predict the amount of rebound based on the rate of dialysis:</a:t>
            </a:r>
          </a:p>
        </p:txBody>
      </p:sp>
      <p:sp>
        <p:nvSpPr>
          <p:cNvPr id="4" name="Date Placeholder 3">
            <a:extLst>
              <a:ext uri="{FF2B5EF4-FFF2-40B4-BE49-F238E27FC236}">
                <a16:creationId xmlns:a16="http://schemas.microsoft.com/office/drawing/2014/main" id="{09F4E018-E725-46A0-169B-7CE04647FAD9}"/>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FD2B60A5-D48E-6EE9-FF40-FDAB93354D44}"/>
              </a:ext>
            </a:extLst>
          </p:cNvPr>
          <p:cNvSpPr>
            <a:spLocks noGrp="1"/>
          </p:cNvSpPr>
          <p:nvPr>
            <p:ph type="sldNum" sz="quarter" idx="12"/>
          </p:nvPr>
        </p:nvSpPr>
        <p:spPr/>
        <p:txBody>
          <a:bodyPr/>
          <a:lstStyle/>
          <a:p>
            <a:fld id="{FC989BEF-F275-455B-9A52-D6AB89FD3ECC}" type="slidenum">
              <a:rPr lang="en-US" smtClean="0"/>
              <a:t>63</a:t>
            </a:fld>
            <a:endParaRPr lang="en-US"/>
          </a:p>
        </p:txBody>
      </p:sp>
    </p:spTree>
    <p:extLst>
      <p:ext uri="{BB962C8B-B14F-4D97-AF65-F5344CB8AC3E}">
        <p14:creationId xmlns:p14="http://schemas.microsoft.com/office/powerpoint/2010/main" val="39725330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17206E-1277-3C6D-2B8B-18237D451AA0}"/>
              </a:ext>
            </a:extLst>
          </p:cNvPr>
          <p:cNvPicPr>
            <a:picLocks noChangeAspect="1"/>
          </p:cNvPicPr>
          <p:nvPr/>
        </p:nvPicPr>
        <p:blipFill>
          <a:blip r:embed="rId2"/>
          <a:stretch>
            <a:fillRect/>
          </a:stretch>
        </p:blipFill>
        <p:spPr>
          <a:xfrm>
            <a:off x="87301" y="113121"/>
            <a:ext cx="12038710" cy="6201675"/>
          </a:xfrm>
          <a:prstGeom prst="rect">
            <a:avLst/>
          </a:prstGeom>
        </p:spPr>
      </p:pic>
      <p:sp>
        <p:nvSpPr>
          <p:cNvPr id="2" name="Date Placeholder 1">
            <a:extLst>
              <a:ext uri="{FF2B5EF4-FFF2-40B4-BE49-F238E27FC236}">
                <a16:creationId xmlns:a16="http://schemas.microsoft.com/office/drawing/2014/main" id="{AC2D257E-B895-564F-DF57-81DE2D464BA4}"/>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AE0DDFCA-1D8F-720D-3B61-10C3A18BC080}"/>
              </a:ext>
            </a:extLst>
          </p:cNvPr>
          <p:cNvSpPr>
            <a:spLocks noGrp="1"/>
          </p:cNvSpPr>
          <p:nvPr>
            <p:ph type="sldNum" sz="quarter" idx="12"/>
          </p:nvPr>
        </p:nvSpPr>
        <p:spPr/>
        <p:txBody>
          <a:bodyPr/>
          <a:lstStyle/>
          <a:p>
            <a:fld id="{FC989BEF-F275-455B-9A52-D6AB89FD3ECC}" type="slidenum">
              <a:rPr lang="en-US" smtClean="0"/>
              <a:t>64</a:t>
            </a:fld>
            <a:endParaRPr lang="en-US"/>
          </a:p>
        </p:txBody>
      </p:sp>
    </p:spTree>
    <p:extLst>
      <p:ext uri="{BB962C8B-B14F-4D97-AF65-F5344CB8AC3E}">
        <p14:creationId xmlns:p14="http://schemas.microsoft.com/office/powerpoint/2010/main" val="41037807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7D9D88-FE58-F990-C99E-9393F9323E36}"/>
              </a:ext>
            </a:extLst>
          </p:cNvPr>
          <p:cNvPicPr>
            <a:picLocks noChangeAspect="1"/>
          </p:cNvPicPr>
          <p:nvPr/>
        </p:nvPicPr>
        <p:blipFill>
          <a:blip r:embed="rId2"/>
          <a:stretch>
            <a:fillRect/>
          </a:stretch>
        </p:blipFill>
        <p:spPr>
          <a:xfrm>
            <a:off x="24524" y="1536569"/>
            <a:ext cx="12167476" cy="3792505"/>
          </a:xfrm>
          <a:prstGeom prst="rect">
            <a:avLst/>
          </a:prstGeom>
        </p:spPr>
      </p:pic>
      <p:sp>
        <p:nvSpPr>
          <p:cNvPr id="2" name="Date Placeholder 1">
            <a:extLst>
              <a:ext uri="{FF2B5EF4-FFF2-40B4-BE49-F238E27FC236}">
                <a16:creationId xmlns:a16="http://schemas.microsoft.com/office/drawing/2014/main" id="{F12C2074-3D84-DB14-990A-D935A5F3DF0E}"/>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6A56A1B2-8C6B-C20C-C115-8C1507253B29}"/>
              </a:ext>
            </a:extLst>
          </p:cNvPr>
          <p:cNvSpPr>
            <a:spLocks noGrp="1"/>
          </p:cNvSpPr>
          <p:nvPr>
            <p:ph type="sldNum" sz="quarter" idx="12"/>
          </p:nvPr>
        </p:nvSpPr>
        <p:spPr/>
        <p:txBody>
          <a:bodyPr/>
          <a:lstStyle/>
          <a:p>
            <a:fld id="{FC989BEF-F275-455B-9A52-D6AB89FD3ECC}" type="slidenum">
              <a:rPr lang="en-US" smtClean="0"/>
              <a:t>65</a:t>
            </a:fld>
            <a:endParaRPr lang="en-US"/>
          </a:p>
        </p:txBody>
      </p:sp>
    </p:spTree>
    <p:extLst>
      <p:ext uri="{BB962C8B-B14F-4D97-AF65-F5344CB8AC3E}">
        <p14:creationId xmlns:p14="http://schemas.microsoft.com/office/powerpoint/2010/main" val="4578449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6C43A-C8A3-A349-47F1-5841F0769E85}"/>
              </a:ext>
            </a:extLst>
          </p:cNvPr>
          <p:cNvSpPr>
            <a:spLocks noGrp="1"/>
          </p:cNvSpPr>
          <p:nvPr>
            <p:ph type="title"/>
          </p:nvPr>
        </p:nvSpPr>
        <p:spPr/>
        <p:txBody>
          <a:bodyPr/>
          <a:lstStyle/>
          <a:p>
            <a:pPr algn="ctr"/>
            <a:r>
              <a:rPr lang="en-US" dirty="0"/>
              <a:t>ACCESS RECIRCULATION</a:t>
            </a:r>
          </a:p>
        </p:txBody>
      </p:sp>
      <p:sp>
        <p:nvSpPr>
          <p:cNvPr id="3" name="Content Placeholder 2">
            <a:extLst>
              <a:ext uri="{FF2B5EF4-FFF2-40B4-BE49-F238E27FC236}">
                <a16:creationId xmlns:a16="http://schemas.microsoft.com/office/drawing/2014/main" id="{4C8EE547-D277-6C1D-D9C9-CE60C2D1848D}"/>
              </a:ext>
            </a:extLst>
          </p:cNvPr>
          <p:cNvSpPr>
            <a:spLocks noGrp="1"/>
          </p:cNvSpPr>
          <p:nvPr>
            <p:ph idx="1"/>
          </p:nvPr>
        </p:nvSpPr>
        <p:spPr/>
        <p:txBody>
          <a:bodyPr>
            <a:normAutofit/>
          </a:bodyPr>
          <a:lstStyle/>
          <a:p>
            <a:r>
              <a:rPr lang="en-US" sz="2800" dirty="0"/>
              <a:t>Normally blood flow through an AV access averages about 1 L / min. </a:t>
            </a:r>
          </a:p>
          <a:p>
            <a:r>
              <a:rPr lang="en-US" sz="2800" dirty="0"/>
              <a:t>The blood pump, which normally routes a portion of this flow through the dialyzer, usually is set to take a flow of 350–500 mL/min. </a:t>
            </a:r>
          </a:p>
        </p:txBody>
      </p:sp>
      <p:sp>
        <p:nvSpPr>
          <p:cNvPr id="4" name="Date Placeholder 3">
            <a:extLst>
              <a:ext uri="{FF2B5EF4-FFF2-40B4-BE49-F238E27FC236}">
                <a16:creationId xmlns:a16="http://schemas.microsoft.com/office/drawing/2014/main" id="{3C192823-0ACC-6871-0BF9-0908F02745CE}"/>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9B2E2D87-ACF1-4B2F-4C15-EEB8FD595007}"/>
              </a:ext>
            </a:extLst>
          </p:cNvPr>
          <p:cNvSpPr>
            <a:spLocks noGrp="1"/>
          </p:cNvSpPr>
          <p:nvPr>
            <p:ph type="sldNum" sz="quarter" idx="12"/>
          </p:nvPr>
        </p:nvSpPr>
        <p:spPr/>
        <p:txBody>
          <a:bodyPr/>
          <a:lstStyle/>
          <a:p>
            <a:fld id="{FC989BEF-F275-455B-9A52-D6AB89FD3ECC}" type="slidenum">
              <a:rPr lang="en-US" smtClean="0"/>
              <a:t>66</a:t>
            </a:fld>
            <a:endParaRPr lang="en-US"/>
          </a:p>
        </p:txBody>
      </p:sp>
    </p:spTree>
    <p:extLst>
      <p:ext uri="{BB962C8B-B14F-4D97-AF65-F5344CB8AC3E}">
        <p14:creationId xmlns:p14="http://schemas.microsoft.com/office/powerpoint/2010/main" val="9904246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6C43A-C8A3-A349-47F1-5841F0769E85}"/>
              </a:ext>
            </a:extLst>
          </p:cNvPr>
          <p:cNvSpPr>
            <a:spLocks noGrp="1"/>
          </p:cNvSpPr>
          <p:nvPr>
            <p:ph type="title"/>
          </p:nvPr>
        </p:nvSpPr>
        <p:spPr/>
        <p:txBody>
          <a:bodyPr/>
          <a:lstStyle/>
          <a:p>
            <a:pPr algn="ctr"/>
            <a:r>
              <a:rPr lang="en-US" dirty="0"/>
              <a:t>ACCESS RECIRCULATION</a:t>
            </a:r>
          </a:p>
        </p:txBody>
      </p:sp>
      <p:sp>
        <p:nvSpPr>
          <p:cNvPr id="3" name="Content Placeholder 2">
            <a:extLst>
              <a:ext uri="{FF2B5EF4-FFF2-40B4-BE49-F238E27FC236}">
                <a16:creationId xmlns:a16="http://schemas.microsoft.com/office/drawing/2014/main" id="{4C8EE547-D277-6C1D-D9C9-CE60C2D1848D}"/>
              </a:ext>
            </a:extLst>
          </p:cNvPr>
          <p:cNvSpPr>
            <a:spLocks noGrp="1"/>
          </p:cNvSpPr>
          <p:nvPr>
            <p:ph idx="1"/>
          </p:nvPr>
        </p:nvSpPr>
        <p:spPr/>
        <p:txBody>
          <a:bodyPr>
            <a:normAutofit/>
          </a:bodyPr>
          <a:lstStyle/>
          <a:p>
            <a:r>
              <a:rPr lang="en-US" sz="2800" dirty="0"/>
              <a:t>Because flow through the vascular access normally exceeds the demand of the blood pump, usually all of the blood coming into the blood pump is coming from the access  </a:t>
            </a:r>
          </a:p>
          <a:p>
            <a:r>
              <a:rPr lang="en-US" sz="2800" dirty="0"/>
              <a:t>The urea concentration of blood entering the dialyzer is the same as that in the upstream access, and there is no access recirculation</a:t>
            </a:r>
          </a:p>
        </p:txBody>
      </p:sp>
      <p:sp>
        <p:nvSpPr>
          <p:cNvPr id="4" name="Date Placeholder 3">
            <a:extLst>
              <a:ext uri="{FF2B5EF4-FFF2-40B4-BE49-F238E27FC236}">
                <a16:creationId xmlns:a16="http://schemas.microsoft.com/office/drawing/2014/main" id="{6B250986-A0EE-6087-6317-5F87EAFBC759}"/>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D7C8B137-4A37-566F-09D3-5B1E6008C835}"/>
              </a:ext>
            </a:extLst>
          </p:cNvPr>
          <p:cNvSpPr>
            <a:spLocks noGrp="1"/>
          </p:cNvSpPr>
          <p:nvPr>
            <p:ph type="sldNum" sz="quarter" idx="12"/>
          </p:nvPr>
        </p:nvSpPr>
        <p:spPr/>
        <p:txBody>
          <a:bodyPr/>
          <a:lstStyle/>
          <a:p>
            <a:fld id="{FC989BEF-F275-455B-9A52-D6AB89FD3ECC}" type="slidenum">
              <a:rPr lang="en-US" smtClean="0"/>
              <a:t>67</a:t>
            </a:fld>
            <a:endParaRPr lang="en-US"/>
          </a:p>
        </p:txBody>
      </p:sp>
    </p:spTree>
    <p:extLst>
      <p:ext uri="{BB962C8B-B14F-4D97-AF65-F5344CB8AC3E}">
        <p14:creationId xmlns:p14="http://schemas.microsoft.com/office/powerpoint/2010/main" val="18158410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021BF7-7603-8438-200B-1D94A0E7C46B}"/>
              </a:ext>
            </a:extLst>
          </p:cNvPr>
          <p:cNvPicPr>
            <a:picLocks noChangeAspect="1"/>
          </p:cNvPicPr>
          <p:nvPr/>
        </p:nvPicPr>
        <p:blipFill>
          <a:blip r:embed="rId2"/>
          <a:stretch>
            <a:fillRect/>
          </a:stretch>
        </p:blipFill>
        <p:spPr>
          <a:xfrm>
            <a:off x="493933" y="0"/>
            <a:ext cx="11233011" cy="6875675"/>
          </a:xfrm>
          <a:prstGeom prst="rect">
            <a:avLst/>
          </a:prstGeom>
        </p:spPr>
      </p:pic>
      <p:sp>
        <p:nvSpPr>
          <p:cNvPr id="4" name="Date Placeholder 3">
            <a:extLst>
              <a:ext uri="{FF2B5EF4-FFF2-40B4-BE49-F238E27FC236}">
                <a16:creationId xmlns:a16="http://schemas.microsoft.com/office/drawing/2014/main" id="{9D0F1D03-0CEC-8B7F-3A62-D14C8458EF90}"/>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EC2CE40B-732C-6E61-90E4-CA42E0C2265C}"/>
              </a:ext>
            </a:extLst>
          </p:cNvPr>
          <p:cNvSpPr>
            <a:spLocks noGrp="1"/>
          </p:cNvSpPr>
          <p:nvPr>
            <p:ph type="sldNum" sz="quarter" idx="12"/>
          </p:nvPr>
        </p:nvSpPr>
        <p:spPr/>
        <p:txBody>
          <a:bodyPr/>
          <a:lstStyle/>
          <a:p>
            <a:fld id="{FC989BEF-F275-455B-9A52-D6AB89FD3ECC}" type="slidenum">
              <a:rPr lang="en-US" smtClean="0"/>
              <a:t>68</a:t>
            </a:fld>
            <a:endParaRPr lang="en-US"/>
          </a:p>
        </p:txBody>
      </p:sp>
    </p:spTree>
    <p:extLst>
      <p:ext uri="{BB962C8B-B14F-4D97-AF65-F5344CB8AC3E}">
        <p14:creationId xmlns:p14="http://schemas.microsoft.com/office/powerpoint/2010/main" val="39875973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6C43A-C8A3-A349-47F1-5841F0769E85}"/>
              </a:ext>
            </a:extLst>
          </p:cNvPr>
          <p:cNvSpPr>
            <a:spLocks noGrp="1"/>
          </p:cNvSpPr>
          <p:nvPr>
            <p:ph type="title"/>
          </p:nvPr>
        </p:nvSpPr>
        <p:spPr/>
        <p:txBody>
          <a:bodyPr/>
          <a:lstStyle/>
          <a:p>
            <a:pPr algn="ctr"/>
            <a:r>
              <a:rPr lang="en-US" dirty="0"/>
              <a:t>ACCESS RECIRCULATION</a:t>
            </a:r>
          </a:p>
        </p:txBody>
      </p:sp>
      <p:sp>
        <p:nvSpPr>
          <p:cNvPr id="3" name="Content Placeholder 2">
            <a:extLst>
              <a:ext uri="{FF2B5EF4-FFF2-40B4-BE49-F238E27FC236}">
                <a16:creationId xmlns:a16="http://schemas.microsoft.com/office/drawing/2014/main" id="{4C8EE547-D277-6C1D-D9C9-CE60C2D1848D}"/>
              </a:ext>
            </a:extLst>
          </p:cNvPr>
          <p:cNvSpPr>
            <a:spLocks noGrp="1"/>
          </p:cNvSpPr>
          <p:nvPr>
            <p:ph idx="1"/>
          </p:nvPr>
        </p:nvSpPr>
        <p:spPr/>
        <p:txBody>
          <a:bodyPr>
            <a:normAutofit/>
          </a:bodyPr>
          <a:lstStyle/>
          <a:p>
            <a:r>
              <a:rPr lang="en-US" sz="2800" dirty="0"/>
              <a:t>In a failing AV graft or fistula, flow through the access can decrease markedly, to 350–500 mL/min or slower. </a:t>
            </a:r>
          </a:p>
          <a:p>
            <a:r>
              <a:rPr lang="en-US" sz="2800" dirty="0"/>
              <a:t>In such circumstances, part of the flow leaving the dialyzer reverses flow through the access and reenters the dialyzer. </a:t>
            </a:r>
          </a:p>
          <a:p>
            <a:r>
              <a:rPr lang="en-US" sz="2800" dirty="0"/>
              <a:t>Then the dialyzer inlet blood becomes admixed, or “diluted,” with dialyzer outlet blood.</a:t>
            </a:r>
          </a:p>
        </p:txBody>
      </p:sp>
      <p:sp>
        <p:nvSpPr>
          <p:cNvPr id="4" name="Date Placeholder 3">
            <a:extLst>
              <a:ext uri="{FF2B5EF4-FFF2-40B4-BE49-F238E27FC236}">
                <a16:creationId xmlns:a16="http://schemas.microsoft.com/office/drawing/2014/main" id="{33AC77D2-2DFD-3B72-685E-5B4431016E5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8E65DC02-9180-187A-DFD2-660D5C785209}"/>
              </a:ext>
            </a:extLst>
          </p:cNvPr>
          <p:cNvSpPr>
            <a:spLocks noGrp="1"/>
          </p:cNvSpPr>
          <p:nvPr>
            <p:ph type="sldNum" sz="quarter" idx="12"/>
          </p:nvPr>
        </p:nvSpPr>
        <p:spPr/>
        <p:txBody>
          <a:bodyPr/>
          <a:lstStyle/>
          <a:p>
            <a:fld id="{FC989BEF-F275-455B-9A52-D6AB89FD3ECC}" type="slidenum">
              <a:rPr lang="en-US" smtClean="0"/>
              <a:t>69</a:t>
            </a:fld>
            <a:endParaRPr lang="en-US"/>
          </a:p>
        </p:txBody>
      </p:sp>
    </p:spTree>
    <p:extLst>
      <p:ext uri="{BB962C8B-B14F-4D97-AF65-F5344CB8AC3E}">
        <p14:creationId xmlns:p14="http://schemas.microsoft.com/office/powerpoint/2010/main" val="925866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230123-675B-C79C-F9B2-6FF03171D23D}"/>
              </a:ext>
            </a:extLst>
          </p:cNvPr>
          <p:cNvPicPr>
            <a:picLocks noChangeAspect="1"/>
          </p:cNvPicPr>
          <p:nvPr/>
        </p:nvPicPr>
        <p:blipFill>
          <a:blip r:embed="rId2"/>
          <a:stretch>
            <a:fillRect/>
          </a:stretch>
        </p:blipFill>
        <p:spPr>
          <a:xfrm>
            <a:off x="42590" y="320511"/>
            <a:ext cx="12092848" cy="6268374"/>
          </a:xfrm>
          <a:prstGeom prst="rect">
            <a:avLst/>
          </a:prstGeom>
        </p:spPr>
      </p:pic>
      <p:sp>
        <p:nvSpPr>
          <p:cNvPr id="2" name="Date Placeholder 1">
            <a:extLst>
              <a:ext uri="{FF2B5EF4-FFF2-40B4-BE49-F238E27FC236}">
                <a16:creationId xmlns:a16="http://schemas.microsoft.com/office/drawing/2014/main" id="{9F3407AA-FE61-87B0-8CD4-581537BCBB43}"/>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3967D6D6-6544-C30D-7F9B-46150334A729}"/>
              </a:ext>
            </a:extLst>
          </p:cNvPr>
          <p:cNvSpPr>
            <a:spLocks noGrp="1"/>
          </p:cNvSpPr>
          <p:nvPr>
            <p:ph type="sldNum" sz="quarter" idx="12"/>
          </p:nvPr>
        </p:nvSpPr>
        <p:spPr/>
        <p:txBody>
          <a:bodyPr/>
          <a:lstStyle/>
          <a:p>
            <a:fld id="{FC989BEF-F275-455B-9A52-D6AB89FD3ECC}" type="slidenum">
              <a:rPr lang="en-US" smtClean="0"/>
              <a:t>7</a:t>
            </a:fld>
            <a:endParaRPr lang="en-US"/>
          </a:p>
        </p:txBody>
      </p:sp>
    </p:spTree>
    <p:extLst>
      <p:ext uri="{BB962C8B-B14F-4D97-AF65-F5344CB8AC3E}">
        <p14:creationId xmlns:p14="http://schemas.microsoft.com/office/powerpoint/2010/main" val="39513034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D3AC7-6656-753B-B783-5A1364326695}"/>
              </a:ext>
            </a:extLst>
          </p:cNvPr>
          <p:cNvSpPr>
            <a:spLocks noGrp="1"/>
          </p:cNvSpPr>
          <p:nvPr>
            <p:ph type="title"/>
          </p:nvPr>
        </p:nvSpPr>
        <p:spPr/>
        <p:txBody>
          <a:bodyPr/>
          <a:lstStyle/>
          <a:p>
            <a:pPr algn="ctr"/>
            <a:r>
              <a:rPr lang="en-US" dirty="0"/>
              <a:t>Impact of access recirculation on dialysis adequacy</a:t>
            </a:r>
          </a:p>
        </p:txBody>
      </p:sp>
      <p:sp>
        <p:nvSpPr>
          <p:cNvPr id="3" name="Content Placeholder 2">
            <a:extLst>
              <a:ext uri="{FF2B5EF4-FFF2-40B4-BE49-F238E27FC236}">
                <a16:creationId xmlns:a16="http://schemas.microsoft.com/office/drawing/2014/main" id="{AE6FE8D1-F6EF-DFDD-D72C-8EA88195206F}"/>
              </a:ext>
            </a:extLst>
          </p:cNvPr>
          <p:cNvSpPr>
            <a:spLocks noGrp="1"/>
          </p:cNvSpPr>
          <p:nvPr>
            <p:ph idx="1"/>
          </p:nvPr>
        </p:nvSpPr>
        <p:spPr/>
        <p:txBody>
          <a:bodyPr>
            <a:normAutofit/>
          </a:bodyPr>
          <a:lstStyle/>
          <a:p>
            <a:r>
              <a:rPr lang="en-US" sz="2800" dirty="0"/>
              <a:t>When access recirculation occurs, the urea concentration in the blood entering the dialyzer may be reduced by 5%–40% or more. </a:t>
            </a:r>
          </a:p>
          <a:p>
            <a:r>
              <a:rPr lang="en-US" sz="2800" dirty="0"/>
              <a:t>The amount of urea removed in the dialyzer is equal to the volume of blood cleared × dialyzer inflow urea concentration.</a:t>
            </a:r>
          </a:p>
          <a:p>
            <a:r>
              <a:rPr lang="en-US" sz="2800" dirty="0"/>
              <a:t>Although dialyzer clearance remains unchanged, the amount of urea removed is reduced because the concentration of urea entering the dialyzer inlet is reduce</a:t>
            </a:r>
          </a:p>
        </p:txBody>
      </p:sp>
      <p:sp>
        <p:nvSpPr>
          <p:cNvPr id="4" name="Date Placeholder 3">
            <a:extLst>
              <a:ext uri="{FF2B5EF4-FFF2-40B4-BE49-F238E27FC236}">
                <a16:creationId xmlns:a16="http://schemas.microsoft.com/office/drawing/2014/main" id="{41A551C0-B690-2EE8-F806-C6B954C6D56F}"/>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248E8A7B-649E-3CDC-A1D3-5FAFF892EF08}"/>
              </a:ext>
            </a:extLst>
          </p:cNvPr>
          <p:cNvSpPr>
            <a:spLocks noGrp="1"/>
          </p:cNvSpPr>
          <p:nvPr>
            <p:ph type="sldNum" sz="quarter" idx="12"/>
          </p:nvPr>
        </p:nvSpPr>
        <p:spPr/>
        <p:txBody>
          <a:bodyPr/>
          <a:lstStyle/>
          <a:p>
            <a:fld id="{FC989BEF-F275-455B-9A52-D6AB89FD3ECC}" type="slidenum">
              <a:rPr lang="en-US" smtClean="0"/>
              <a:t>70</a:t>
            </a:fld>
            <a:endParaRPr lang="en-US"/>
          </a:p>
        </p:txBody>
      </p:sp>
    </p:spTree>
    <p:extLst>
      <p:ext uri="{BB962C8B-B14F-4D97-AF65-F5344CB8AC3E}">
        <p14:creationId xmlns:p14="http://schemas.microsoft.com/office/powerpoint/2010/main" val="37268307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D3AC7-6656-753B-B783-5A1364326695}"/>
              </a:ext>
            </a:extLst>
          </p:cNvPr>
          <p:cNvSpPr>
            <a:spLocks noGrp="1"/>
          </p:cNvSpPr>
          <p:nvPr>
            <p:ph type="title"/>
          </p:nvPr>
        </p:nvSpPr>
        <p:spPr/>
        <p:txBody>
          <a:bodyPr/>
          <a:lstStyle/>
          <a:p>
            <a:pPr algn="ctr"/>
            <a:r>
              <a:rPr lang="en-US" dirty="0"/>
              <a:t>Impact of access recirculation on dialysis adequacy</a:t>
            </a:r>
          </a:p>
        </p:txBody>
      </p:sp>
      <p:sp>
        <p:nvSpPr>
          <p:cNvPr id="3" name="Content Placeholder 2">
            <a:extLst>
              <a:ext uri="{FF2B5EF4-FFF2-40B4-BE49-F238E27FC236}">
                <a16:creationId xmlns:a16="http://schemas.microsoft.com/office/drawing/2014/main" id="{AE6FE8D1-F6EF-DFDD-D72C-8EA88195206F}"/>
              </a:ext>
            </a:extLst>
          </p:cNvPr>
          <p:cNvSpPr>
            <a:spLocks noGrp="1"/>
          </p:cNvSpPr>
          <p:nvPr>
            <p:ph idx="1"/>
          </p:nvPr>
        </p:nvSpPr>
        <p:spPr/>
        <p:txBody>
          <a:bodyPr>
            <a:normAutofit/>
          </a:bodyPr>
          <a:lstStyle/>
          <a:p>
            <a:r>
              <a:rPr lang="en-US" sz="2800" dirty="0"/>
              <a:t>In patients with access recirculation, if blood at the end of dialysis is drawn from the dialyzer inlet blood line, the urea level in this blood will be lower than that in the patient’s upstream blood. </a:t>
            </a:r>
          </a:p>
          <a:p>
            <a:r>
              <a:rPr lang="en-US" sz="2800" dirty="0"/>
              <a:t>Hence, the apparent </a:t>
            </a:r>
            <a:r>
              <a:rPr lang="en-US" sz="2800" dirty="0" err="1"/>
              <a:t>postdialysis</a:t>
            </a:r>
            <a:r>
              <a:rPr lang="en-US" sz="2800" dirty="0"/>
              <a:t> SUN will be artifactually low, and the URR and, consequently, the </a:t>
            </a:r>
            <a:r>
              <a:rPr lang="en-US" sz="2800" dirty="0" err="1"/>
              <a:t>spKt</a:t>
            </a:r>
            <a:r>
              <a:rPr lang="en-US" sz="2800" dirty="0"/>
              <a:t>/V both will be overestimated.</a:t>
            </a:r>
          </a:p>
        </p:txBody>
      </p:sp>
      <p:sp>
        <p:nvSpPr>
          <p:cNvPr id="4" name="Date Placeholder 3">
            <a:extLst>
              <a:ext uri="{FF2B5EF4-FFF2-40B4-BE49-F238E27FC236}">
                <a16:creationId xmlns:a16="http://schemas.microsoft.com/office/drawing/2014/main" id="{B0689C51-EE1C-CFA2-3804-3DC8B36E38CB}"/>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FDDD0F6A-6245-016E-755A-4FF407F8C0CE}"/>
              </a:ext>
            </a:extLst>
          </p:cNvPr>
          <p:cNvSpPr>
            <a:spLocks noGrp="1"/>
          </p:cNvSpPr>
          <p:nvPr>
            <p:ph type="sldNum" sz="quarter" idx="12"/>
          </p:nvPr>
        </p:nvSpPr>
        <p:spPr/>
        <p:txBody>
          <a:bodyPr/>
          <a:lstStyle/>
          <a:p>
            <a:fld id="{FC989BEF-F275-455B-9A52-D6AB89FD3ECC}" type="slidenum">
              <a:rPr lang="en-US" smtClean="0"/>
              <a:t>71</a:t>
            </a:fld>
            <a:endParaRPr lang="en-US"/>
          </a:p>
        </p:txBody>
      </p:sp>
    </p:spTree>
    <p:extLst>
      <p:ext uri="{BB962C8B-B14F-4D97-AF65-F5344CB8AC3E}">
        <p14:creationId xmlns:p14="http://schemas.microsoft.com/office/powerpoint/2010/main" val="27335398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89FA4-3115-A741-A25E-A53841B810D5}"/>
              </a:ext>
            </a:extLst>
          </p:cNvPr>
          <p:cNvSpPr>
            <a:spLocks noGrp="1"/>
          </p:cNvSpPr>
          <p:nvPr>
            <p:ph type="title"/>
          </p:nvPr>
        </p:nvSpPr>
        <p:spPr/>
        <p:txBody>
          <a:bodyPr/>
          <a:lstStyle/>
          <a:p>
            <a:pPr algn="ctr"/>
            <a:r>
              <a:rPr lang="en-US" sz="4000" b="1" i="0" u="none" strike="noStrike" baseline="0" dirty="0">
                <a:latin typeface="UniversLTStd-BoldCn"/>
              </a:rPr>
              <a:t>Avoiding the impact of access recirculation on URR or </a:t>
            </a:r>
            <a:r>
              <a:rPr lang="en-US" sz="4000" b="1" i="0" u="none" strike="noStrike" baseline="0" dirty="0" err="1">
                <a:latin typeface="UniversLTStd-BoldCn"/>
              </a:rPr>
              <a:t>sp</a:t>
            </a:r>
            <a:r>
              <a:rPr lang="en-US" sz="4400" b="1" i="1" u="none" strike="noStrike" baseline="0" dirty="0" err="1">
                <a:latin typeface="KeplerStd-BoldIt"/>
              </a:rPr>
              <a:t>Kt</a:t>
            </a:r>
            <a:r>
              <a:rPr lang="en-US" sz="4400" b="1" i="1" u="none" strike="noStrike" baseline="0" dirty="0">
                <a:latin typeface="KeplerStd-BoldIt"/>
              </a:rPr>
              <a:t>/V</a:t>
            </a:r>
            <a:endParaRPr lang="en-US" sz="4000" dirty="0"/>
          </a:p>
        </p:txBody>
      </p:sp>
      <p:sp>
        <p:nvSpPr>
          <p:cNvPr id="3" name="Content Placeholder 2">
            <a:extLst>
              <a:ext uri="{FF2B5EF4-FFF2-40B4-BE49-F238E27FC236}">
                <a16:creationId xmlns:a16="http://schemas.microsoft.com/office/drawing/2014/main" id="{18A99183-B7F8-D576-55C3-40C2C7855672}"/>
              </a:ext>
            </a:extLst>
          </p:cNvPr>
          <p:cNvSpPr>
            <a:spLocks noGrp="1"/>
          </p:cNvSpPr>
          <p:nvPr>
            <p:ph idx="1"/>
          </p:nvPr>
        </p:nvSpPr>
        <p:spPr/>
        <p:txBody>
          <a:bodyPr>
            <a:normAutofit/>
          </a:bodyPr>
          <a:lstStyle/>
          <a:p>
            <a:r>
              <a:rPr lang="en-US" sz="2800" dirty="0"/>
              <a:t>To ensure that blood being sampled reflects patient blood, one needs to slow the blood pump to a flow rate (e.g., 100 mL/min) that is assuredly below the access flow rate for a short period of time (10–20 seconds). </a:t>
            </a:r>
          </a:p>
          <a:p>
            <a:r>
              <a:rPr lang="en-US" sz="2800" dirty="0"/>
              <a:t>Lowering the blood flow stops the backward flow of blood from the dialyzer outlet to inlet and now all blood entering the arterial needle is upstream blood. </a:t>
            </a:r>
          </a:p>
        </p:txBody>
      </p:sp>
      <p:sp>
        <p:nvSpPr>
          <p:cNvPr id="4" name="Date Placeholder 3">
            <a:extLst>
              <a:ext uri="{FF2B5EF4-FFF2-40B4-BE49-F238E27FC236}">
                <a16:creationId xmlns:a16="http://schemas.microsoft.com/office/drawing/2014/main" id="{1696064D-4677-644E-1C3A-9697760E2DFE}"/>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CC285787-0C16-49CD-BB5A-1186FFEB14C7}"/>
              </a:ext>
            </a:extLst>
          </p:cNvPr>
          <p:cNvSpPr>
            <a:spLocks noGrp="1"/>
          </p:cNvSpPr>
          <p:nvPr>
            <p:ph type="sldNum" sz="quarter" idx="12"/>
          </p:nvPr>
        </p:nvSpPr>
        <p:spPr/>
        <p:txBody>
          <a:bodyPr/>
          <a:lstStyle/>
          <a:p>
            <a:fld id="{FC989BEF-F275-455B-9A52-D6AB89FD3ECC}" type="slidenum">
              <a:rPr lang="en-US" smtClean="0"/>
              <a:t>72</a:t>
            </a:fld>
            <a:endParaRPr lang="en-US"/>
          </a:p>
        </p:txBody>
      </p:sp>
    </p:spTree>
    <p:extLst>
      <p:ext uri="{BB962C8B-B14F-4D97-AF65-F5344CB8AC3E}">
        <p14:creationId xmlns:p14="http://schemas.microsoft.com/office/powerpoint/2010/main" val="17136576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89FA4-3115-A741-A25E-A53841B810D5}"/>
              </a:ext>
            </a:extLst>
          </p:cNvPr>
          <p:cNvSpPr>
            <a:spLocks noGrp="1"/>
          </p:cNvSpPr>
          <p:nvPr>
            <p:ph type="title"/>
          </p:nvPr>
        </p:nvSpPr>
        <p:spPr/>
        <p:txBody>
          <a:bodyPr/>
          <a:lstStyle/>
          <a:p>
            <a:pPr algn="ctr"/>
            <a:r>
              <a:rPr lang="en-US" sz="4000" b="1" i="0" u="none" strike="noStrike" baseline="0" dirty="0">
                <a:latin typeface="UniversLTStd-BoldCn"/>
              </a:rPr>
              <a:t>Avoiding the impact of access recirculation on URR or </a:t>
            </a:r>
            <a:r>
              <a:rPr lang="en-US" sz="4000" b="1" i="0" u="none" strike="noStrike" baseline="0" dirty="0" err="1">
                <a:latin typeface="UniversLTStd-BoldCn"/>
              </a:rPr>
              <a:t>sp</a:t>
            </a:r>
            <a:r>
              <a:rPr lang="en-US" sz="4400" b="1" i="1" u="none" strike="noStrike" baseline="0" dirty="0" err="1">
                <a:latin typeface="KeplerStd-BoldIt"/>
              </a:rPr>
              <a:t>Kt</a:t>
            </a:r>
            <a:r>
              <a:rPr lang="en-US" sz="4400" b="1" i="1" u="none" strike="noStrike" baseline="0" dirty="0">
                <a:latin typeface="KeplerStd-BoldIt"/>
              </a:rPr>
              <a:t>/V</a:t>
            </a:r>
            <a:endParaRPr lang="en-US" sz="4000" dirty="0"/>
          </a:p>
        </p:txBody>
      </p:sp>
      <p:sp>
        <p:nvSpPr>
          <p:cNvPr id="3" name="Content Placeholder 2">
            <a:extLst>
              <a:ext uri="{FF2B5EF4-FFF2-40B4-BE49-F238E27FC236}">
                <a16:creationId xmlns:a16="http://schemas.microsoft.com/office/drawing/2014/main" id="{18A99183-B7F8-D576-55C3-40C2C7855672}"/>
              </a:ext>
            </a:extLst>
          </p:cNvPr>
          <p:cNvSpPr>
            <a:spLocks noGrp="1"/>
          </p:cNvSpPr>
          <p:nvPr>
            <p:ph idx="1"/>
          </p:nvPr>
        </p:nvSpPr>
        <p:spPr/>
        <p:txBody>
          <a:bodyPr>
            <a:normAutofit/>
          </a:bodyPr>
          <a:lstStyle/>
          <a:p>
            <a:r>
              <a:rPr lang="en-US" sz="2800" dirty="0"/>
              <a:t>The length of the slow-flow period depends on the dead space between the tip of the arterial needle and the sampling port</a:t>
            </a:r>
          </a:p>
          <a:p>
            <a:r>
              <a:rPr lang="en-US" sz="2800" dirty="0" err="1"/>
              <a:t>Postdialysis</a:t>
            </a:r>
            <a:r>
              <a:rPr lang="en-US" sz="2800" dirty="0"/>
              <a:t> blood should always be drawn after a short slow-flow period for this reason.</a:t>
            </a:r>
          </a:p>
        </p:txBody>
      </p:sp>
      <p:sp>
        <p:nvSpPr>
          <p:cNvPr id="4" name="Date Placeholder 3">
            <a:extLst>
              <a:ext uri="{FF2B5EF4-FFF2-40B4-BE49-F238E27FC236}">
                <a16:creationId xmlns:a16="http://schemas.microsoft.com/office/drawing/2014/main" id="{0BF83FD2-0FA7-0F3C-C1A0-296C088EFC7A}"/>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0430A2C8-7740-3022-D368-EFD0B433E838}"/>
              </a:ext>
            </a:extLst>
          </p:cNvPr>
          <p:cNvSpPr>
            <a:spLocks noGrp="1"/>
          </p:cNvSpPr>
          <p:nvPr>
            <p:ph type="sldNum" sz="quarter" idx="12"/>
          </p:nvPr>
        </p:nvSpPr>
        <p:spPr/>
        <p:txBody>
          <a:bodyPr/>
          <a:lstStyle/>
          <a:p>
            <a:fld id="{FC989BEF-F275-455B-9A52-D6AB89FD3ECC}" type="slidenum">
              <a:rPr lang="en-US" smtClean="0"/>
              <a:t>73</a:t>
            </a:fld>
            <a:endParaRPr lang="en-US"/>
          </a:p>
        </p:txBody>
      </p:sp>
    </p:spTree>
    <p:extLst>
      <p:ext uri="{BB962C8B-B14F-4D97-AF65-F5344CB8AC3E}">
        <p14:creationId xmlns:p14="http://schemas.microsoft.com/office/powerpoint/2010/main" val="14904500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89FA4-3115-A741-A25E-A53841B810D5}"/>
              </a:ext>
            </a:extLst>
          </p:cNvPr>
          <p:cNvSpPr>
            <a:spLocks noGrp="1"/>
          </p:cNvSpPr>
          <p:nvPr>
            <p:ph type="title"/>
          </p:nvPr>
        </p:nvSpPr>
        <p:spPr/>
        <p:txBody>
          <a:bodyPr/>
          <a:lstStyle/>
          <a:p>
            <a:pPr algn="ctr"/>
            <a:r>
              <a:rPr lang="en-US" sz="4000" b="1" i="0" u="none" strike="noStrike" baseline="0" dirty="0">
                <a:latin typeface="UniversLTStd-BoldCn"/>
              </a:rPr>
              <a:t>Avoiding the impact of access recirculation on URR or </a:t>
            </a:r>
            <a:r>
              <a:rPr lang="en-US" sz="4000" b="1" i="0" u="none" strike="noStrike" baseline="0" dirty="0" err="1">
                <a:latin typeface="UniversLTStd-BoldCn"/>
              </a:rPr>
              <a:t>sp</a:t>
            </a:r>
            <a:r>
              <a:rPr lang="en-US" sz="4400" b="1" i="1" u="none" strike="noStrike" baseline="0" dirty="0" err="1">
                <a:latin typeface="KeplerStd-BoldIt"/>
              </a:rPr>
              <a:t>Kt</a:t>
            </a:r>
            <a:r>
              <a:rPr lang="en-US" sz="4400" b="1" i="1" u="none" strike="noStrike" baseline="0" dirty="0">
                <a:latin typeface="KeplerStd-BoldIt"/>
              </a:rPr>
              <a:t>/V</a:t>
            </a:r>
            <a:endParaRPr lang="en-US" sz="4000" dirty="0"/>
          </a:p>
        </p:txBody>
      </p:sp>
      <p:sp>
        <p:nvSpPr>
          <p:cNvPr id="3" name="Content Placeholder 2">
            <a:extLst>
              <a:ext uri="{FF2B5EF4-FFF2-40B4-BE49-F238E27FC236}">
                <a16:creationId xmlns:a16="http://schemas.microsoft.com/office/drawing/2014/main" id="{18A99183-B7F8-D576-55C3-40C2C7855672}"/>
              </a:ext>
            </a:extLst>
          </p:cNvPr>
          <p:cNvSpPr>
            <a:spLocks noGrp="1"/>
          </p:cNvSpPr>
          <p:nvPr>
            <p:ph idx="1"/>
          </p:nvPr>
        </p:nvSpPr>
        <p:spPr/>
        <p:txBody>
          <a:bodyPr>
            <a:normAutofit/>
          </a:bodyPr>
          <a:lstStyle/>
          <a:p>
            <a:r>
              <a:rPr lang="en-US" sz="2800" dirty="0"/>
              <a:t>Another clever method of avoiding this problem is to just shut off the dialysate flow for 3 minutes at the end of dialysis (or put dialysate flow into bypass) while letting the blood flow go full tilt. </a:t>
            </a:r>
          </a:p>
          <a:p>
            <a:r>
              <a:rPr lang="en-US" sz="2800" dirty="0"/>
              <a:t>After 3 minutes, the SUN level in the blood leaving the dialyzer is similar to that going in, and so the inlet SUN level now reflects the SUN level in the patient’s blood</a:t>
            </a:r>
          </a:p>
        </p:txBody>
      </p:sp>
      <p:sp>
        <p:nvSpPr>
          <p:cNvPr id="4" name="Date Placeholder 3">
            <a:extLst>
              <a:ext uri="{FF2B5EF4-FFF2-40B4-BE49-F238E27FC236}">
                <a16:creationId xmlns:a16="http://schemas.microsoft.com/office/drawing/2014/main" id="{8AAFBFE4-5EBD-549D-1E1D-FEC171954BBD}"/>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52D7416D-C227-8093-79C9-A9CE6F0B6E5B}"/>
              </a:ext>
            </a:extLst>
          </p:cNvPr>
          <p:cNvSpPr>
            <a:spLocks noGrp="1"/>
          </p:cNvSpPr>
          <p:nvPr>
            <p:ph type="sldNum" sz="quarter" idx="12"/>
          </p:nvPr>
        </p:nvSpPr>
        <p:spPr/>
        <p:txBody>
          <a:bodyPr/>
          <a:lstStyle/>
          <a:p>
            <a:fld id="{FC989BEF-F275-455B-9A52-D6AB89FD3ECC}" type="slidenum">
              <a:rPr lang="en-US" smtClean="0"/>
              <a:t>74</a:t>
            </a:fld>
            <a:endParaRPr lang="en-US"/>
          </a:p>
        </p:txBody>
      </p:sp>
    </p:spTree>
    <p:extLst>
      <p:ext uri="{BB962C8B-B14F-4D97-AF65-F5344CB8AC3E}">
        <p14:creationId xmlns:p14="http://schemas.microsoft.com/office/powerpoint/2010/main" val="39418570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953F-1A79-4941-7A24-4BA9149C417F}"/>
              </a:ext>
            </a:extLst>
          </p:cNvPr>
          <p:cNvSpPr>
            <a:spLocks noGrp="1"/>
          </p:cNvSpPr>
          <p:nvPr>
            <p:ph type="title"/>
          </p:nvPr>
        </p:nvSpPr>
        <p:spPr/>
        <p:txBody>
          <a:bodyPr/>
          <a:lstStyle/>
          <a:p>
            <a:pPr algn="ctr"/>
            <a:r>
              <a:rPr lang="en-US" dirty="0"/>
              <a:t>CARDIOPULMONARY RECIRCULATION</a:t>
            </a:r>
          </a:p>
        </p:txBody>
      </p:sp>
      <p:sp>
        <p:nvSpPr>
          <p:cNvPr id="3" name="Content Placeholder 2">
            <a:extLst>
              <a:ext uri="{FF2B5EF4-FFF2-40B4-BE49-F238E27FC236}">
                <a16:creationId xmlns:a16="http://schemas.microsoft.com/office/drawing/2014/main" id="{7A738057-5354-E98B-746D-3FBE96B030AE}"/>
              </a:ext>
            </a:extLst>
          </p:cNvPr>
          <p:cNvSpPr>
            <a:spLocks noGrp="1"/>
          </p:cNvSpPr>
          <p:nvPr>
            <p:ph idx="1"/>
          </p:nvPr>
        </p:nvSpPr>
        <p:spPr/>
        <p:txBody>
          <a:bodyPr>
            <a:normAutofit/>
          </a:bodyPr>
          <a:lstStyle/>
          <a:p>
            <a:r>
              <a:rPr lang="en-US" sz="2800" dirty="0"/>
              <a:t>A recirculation can be defined broadly to occur whenever blood leaving the dialyzer outlet returns to the inlet without first having traversed the peripheral urea-rich tissues. </a:t>
            </a:r>
          </a:p>
          <a:p>
            <a:r>
              <a:rPr lang="en-US" sz="2800" dirty="0"/>
              <a:t>In access recirculation, the recirculation occurs via the short access segment between the venous and arterial needles. </a:t>
            </a:r>
          </a:p>
        </p:txBody>
      </p:sp>
      <p:sp>
        <p:nvSpPr>
          <p:cNvPr id="4" name="Date Placeholder 3">
            <a:extLst>
              <a:ext uri="{FF2B5EF4-FFF2-40B4-BE49-F238E27FC236}">
                <a16:creationId xmlns:a16="http://schemas.microsoft.com/office/drawing/2014/main" id="{1A521609-E6A2-3BB2-FE8B-15A45369E000}"/>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D02E7B79-6C02-A0B5-244B-D5DC354E7DF2}"/>
              </a:ext>
            </a:extLst>
          </p:cNvPr>
          <p:cNvSpPr>
            <a:spLocks noGrp="1"/>
          </p:cNvSpPr>
          <p:nvPr>
            <p:ph type="sldNum" sz="quarter" idx="12"/>
          </p:nvPr>
        </p:nvSpPr>
        <p:spPr/>
        <p:txBody>
          <a:bodyPr/>
          <a:lstStyle/>
          <a:p>
            <a:fld id="{FC989BEF-F275-455B-9A52-D6AB89FD3ECC}" type="slidenum">
              <a:rPr lang="en-US" smtClean="0"/>
              <a:t>75</a:t>
            </a:fld>
            <a:endParaRPr lang="en-US"/>
          </a:p>
        </p:txBody>
      </p:sp>
    </p:spTree>
    <p:extLst>
      <p:ext uri="{BB962C8B-B14F-4D97-AF65-F5344CB8AC3E}">
        <p14:creationId xmlns:p14="http://schemas.microsoft.com/office/powerpoint/2010/main" val="2190940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953F-1A79-4941-7A24-4BA9149C417F}"/>
              </a:ext>
            </a:extLst>
          </p:cNvPr>
          <p:cNvSpPr>
            <a:spLocks noGrp="1"/>
          </p:cNvSpPr>
          <p:nvPr>
            <p:ph type="title"/>
          </p:nvPr>
        </p:nvSpPr>
        <p:spPr/>
        <p:txBody>
          <a:bodyPr/>
          <a:lstStyle/>
          <a:p>
            <a:pPr algn="ctr"/>
            <a:r>
              <a:rPr lang="en-US" dirty="0"/>
              <a:t>CARDIOPULMONARY RECIRCULATION</a:t>
            </a:r>
          </a:p>
        </p:txBody>
      </p:sp>
      <p:sp>
        <p:nvSpPr>
          <p:cNvPr id="3" name="Content Placeholder 2">
            <a:extLst>
              <a:ext uri="{FF2B5EF4-FFF2-40B4-BE49-F238E27FC236}">
                <a16:creationId xmlns:a16="http://schemas.microsoft.com/office/drawing/2014/main" id="{7A738057-5354-E98B-746D-3FBE96B030AE}"/>
              </a:ext>
            </a:extLst>
          </p:cNvPr>
          <p:cNvSpPr>
            <a:spLocks noGrp="1"/>
          </p:cNvSpPr>
          <p:nvPr>
            <p:ph idx="1"/>
          </p:nvPr>
        </p:nvSpPr>
        <p:spPr/>
        <p:txBody>
          <a:bodyPr>
            <a:normAutofit/>
          </a:bodyPr>
          <a:lstStyle/>
          <a:p>
            <a:r>
              <a:rPr lang="en-US" sz="2800" dirty="0"/>
              <a:t>Cardiopulmonary recirculation occurs through the heart and lungs (which contain negligible amounts of urea) when the dialyzer is fed from the arterial circulation (e.g., via an AV access). During dialysis, cleared blood from the dialyzer </a:t>
            </a:r>
            <a:r>
              <a:rPr lang="en-US" sz="2800" dirty="0" err="1"/>
              <a:t>outletreturns</a:t>
            </a:r>
            <a:r>
              <a:rPr lang="en-US" sz="2800" dirty="0"/>
              <a:t> to the heart. </a:t>
            </a:r>
          </a:p>
        </p:txBody>
      </p:sp>
      <p:sp>
        <p:nvSpPr>
          <p:cNvPr id="4" name="Date Placeholder 3">
            <a:extLst>
              <a:ext uri="{FF2B5EF4-FFF2-40B4-BE49-F238E27FC236}">
                <a16:creationId xmlns:a16="http://schemas.microsoft.com/office/drawing/2014/main" id="{D4F059E0-2FBF-F281-98EF-340D9162C026}"/>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5BCE4414-066D-13B0-231F-3F2499FFA036}"/>
              </a:ext>
            </a:extLst>
          </p:cNvPr>
          <p:cNvSpPr>
            <a:spLocks noGrp="1"/>
          </p:cNvSpPr>
          <p:nvPr>
            <p:ph type="sldNum" sz="quarter" idx="12"/>
          </p:nvPr>
        </p:nvSpPr>
        <p:spPr/>
        <p:txBody>
          <a:bodyPr/>
          <a:lstStyle/>
          <a:p>
            <a:fld id="{FC989BEF-F275-455B-9A52-D6AB89FD3ECC}" type="slidenum">
              <a:rPr lang="en-US" smtClean="0"/>
              <a:t>76</a:t>
            </a:fld>
            <a:endParaRPr lang="en-US"/>
          </a:p>
        </p:txBody>
      </p:sp>
    </p:spTree>
    <p:extLst>
      <p:ext uri="{BB962C8B-B14F-4D97-AF65-F5344CB8AC3E}">
        <p14:creationId xmlns:p14="http://schemas.microsoft.com/office/powerpoint/2010/main" val="11365034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379A8-EA01-7234-D920-F4DE58BE3CCE}"/>
              </a:ext>
            </a:extLst>
          </p:cNvPr>
          <p:cNvSpPr>
            <a:spLocks noGrp="1"/>
          </p:cNvSpPr>
          <p:nvPr>
            <p:ph type="title"/>
          </p:nvPr>
        </p:nvSpPr>
        <p:spPr/>
        <p:txBody>
          <a:bodyPr/>
          <a:lstStyle/>
          <a:p>
            <a:pPr algn="ctr"/>
            <a:r>
              <a:rPr lang="en-US" dirty="0"/>
              <a:t>Impact of cardiopulmonary recirculation on dialysis adequacy</a:t>
            </a:r>
          </a:p>
        </p:txBody>
      </p:sp>
      <p:sp>
        <p:nvSpPr>
          <p:cNvPr id="3" name="Content Placeholder 2">
            <a:extLst>
              <a:ext uri="{FF2B5EF4-FFF2-40B4-BE49-F238E27FC236}">
                <a16:creationId xmlns:a16="http://schemas.microsoft.com/office/drawing/2014/main" id="{3522D46A-A78A-C512-25E4-29E2CC55881B}"/>
              </a:ext>
            </a:extLst>
          </p:cNvPr>
          <p:cNvSpPr>
            <a:spLocks noGrp="1"/>
          </p:cNvSpPr>
          <p:nvPr>
            <p:ph idx="1"/>
          </p:nvPr>
        </p:nvSpPr>
        <p:spPr/>
        <p:txBody>
          <a:bodyPr>
            <a:normAutofit/>
          </a:bodyPr>
          <a:lstStyle/>
          <a:p>
            <a:r>
              <a:rPr lang="en-US" sz="2800" dirty="0"/>
              <a:t>Dialysis with an AV access is inherently less efficient (by about 5%–10%) than that using a venous access. </a:t>
            </a:r>
          </a:p>
          <a:p>
            <a:r>
              <a:rPr lang="en-US" sz="2800" dirty="0"/>
              <a:t>This effect usually is outweighed by the higher blood flow rates achievable with AV access and the avoidance of venous catheter-related access recirculation.</a:t>
            </a:r>
          </a:p>
        </p:txBody>
      </p:sp>
      <p:sp>
        <p:nvSpPr>
          <p:cNvPr id="4" name="Date Placeholder 3">
            <a:extLst>
              <a:ext uri="{FF2B5EF4-FFF2-40B4-BE49-F238E27FC236}">
                <a16:creationId xmlns:a16="http://schemas.microsoft.com/office/drawing/2014/main" id="{6EC2020C-D907-F07D-7EB5-DC82736FB0F4}"/>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3464A881-95EC-88C3-FAEF-72C3EDFC9D59}"/>
              </a:ext>
            </a:extLst>
          </p:cNvPr>
          <p:cNvSpPr>
            <a:spLocks noGrp="1"/>
          </p:cNvSpPr>
          <p:nvPr>
            <p:ph type="sldNum" sz="quarter" idx="12"/>
          </p:nvPr>
        </p:nvSpPr>
        <p:spPr/>
        <p:txBody>
          <a:bodyPr/>
          <a:lstStyle/>
          <a:p>
            <a:fld id="{FC989BEF-F275-455B-9A52-D6AB89FD3ECC}" type="slidenum">
              <a:rPr lang="en-US" smtClean="0"/>
              <a:t>77</a:t>
            </a:fld>
            <a:endParaRPr lang="en-US"/>
          </a:p>
        </p:txBody>
      </p:sp>
    </p:spTree>
    <p:extLst>
      <p:ext uri="{BB962C8B-B14F-4D97-AF65-F5344CB8AC3E}">
        <p14:creationId xmlns:p14="http://schemas.microsoft.com/office/powerpoint/2010/main" val="35260019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6AC76-1037-4FFC-2386-7146727F1CEA}"/>
              </a:ext>
            </a:extLst>
          </p:cNvPr>
          <p:cNvSpPr>
            <a:spLocks noGrp="1"/>
          </p:cNvSpPr>
          <p:nvPr>
            <p:ph type="title"/>
          </p:nvPr>
        </p:nvSpPr>
        <p:spPr/>
        <p:txBody>
          <a:bodyPr/>
          <a:lstStyle/>
          <a:p>
            <a:pPr algn="ctr"/>
            <a:r>
              <a:rPr lang="en-US" dirty="0"/>
              <a:t>MACHINE-ESTIMATED MEASURES OF HEMODIALYSIS ADEQUACY</a:t>
            </a:r>
          </a:p>
        </p:txBody>
      </p:sp>
      <p:sp>
        <p:nvSpPr>
          <p:cNvPr id="3" name="Content Placeholder 2">
            <a:extLst>
              <a:ext uri="{FF2B5EF4-FFF2-40B4-BE49-F238E27FC236}">
                <a16:creationId xmlns:a16="http://schemas.microsoft.com/office/drawing/2014/main" id="{7F1D9654-5CDC-387F-7551-6CC8458F32CC}"/>
              </a:ext>
            </a:extLst>
          </p:cNvPr>
          <p:cNvSpPr>
            <a:spLocks noGrp="1"/>
          </p:cNvSpPr>
          <p:nvPr>
            <p:ph idx="1"/>
          </p:nvPr>
        </p:nvSpPr>
        <p:spPr/>
        <p:txBody>
          <a:bodyPr>
            <a:normAutofit/>
          </a:bodyPr>
          <a:lstStyle/>
          <a:p>
            <a:pPr algn="l"/>
            <a:r>
              <a:rPr lang="en-US" sz="2800" b="1" i="0" u="none" strike="noStrike" baseline="0" dirty="0">
                <a:latin typeface="UniversLTStd-BoldCn"/>
              </a:rPr>
              <a:t>Estimating dialyzer clearance by pulsing dialysate with sodium and analyzing resulting changes in dialysate conductivity.</a:t>
            </a:r>
          </a:p>
          <a:p>
            <a:pPr algn="l"/>
            <a:r>
              <a:rPr lang="en-US" sz="2800" b="1" i="0" u="none" strike="noStrike" baseline="0" dirty="0">
                <a:latin typeface="UniversLTStd-BoldCn"/>
              </a:rPr>
              <a:t>UV absorbance of spent dialysate</a:t>
            </a:r>
            <a:endParaRPr lang="en-US" sz="2800" dirty="0"/>
          </a:p>
        </p:txBody>
      </p:sp>
      <p:sp>
        <p:nvSpPr>
          <p:cNvPr id="4" name="Date Placeholder 3">
            <a:extLst>
              <a:ext uri="{FF2B5EF4-FFF2-40B4-BE49-F238E27FC236}">
                <a16:creationId xmlns:a16="http://schemas.microsoft.com/office/drawing/2014/main" id="{71C58A63-EBA0-68BA-12C2-0F17CE9174FB}"/>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C37D0911-9083-30E3-A09B-4B3C5373881C}"/>
              </a:ext>
            </a:extLst>
          </p:cNvPr>
          <p:cNvSpPr>
            <a:spLocks noGrp="1"/>
          </p:cNvSpPr>
          <p:nvPr>
            <p:ph type="sldNum" sz="quarter" idx="12"/>
          </p:nvPr>
        </p:nvSpPr>
        <p:spPr/>
        <p:txBody>
          <a:bodyPr/>
          <a:lstStyle/>
          <a:p>
            <a:fld id="{FC989BEF-F275-455B-9A52-D6AB89FD3ECC}" type="slidenum">
              <a:rPr lang="en-US" smtClean="0"/>
              <a:t>78</a:t>
            </a:fld>
            <a:endParaRPr lang="en-US"/>
          </a:p>
        </p:txBody>
      </p:sp>
    </p:spTree>
    <p:extLst>
      <p:ext uri="{BB962C8B-B14F-4D97-AF65-F5344CB8AC3E}">
        <p14:creationId xmlns:p14="http://schemas.microsoft.com/office/powerpoint/2010/main" val="24417123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953F-1A79-4941-7A24-4BA9149C417F}"/>
              </a:ext>
            </a:extLst>
          </p:cNvPr>
          <p:cNvSpPr>
            <a:spLocks noGrp="1"/>
          </p:cNvSpPr>
          <p:nvPr>
            <p:ph type="title"/>
          </p:nvPr>
        </p:nvSpPr>
        <p:spPr/>
        <p:txBody>
          <a:bodyPr/>
          <a:lstStyle/>
          <a:p>
            <a:pPr algn="ctr"/>
            <a:r>
              <a:rPr lang="en-US" dirty="0"/>
              <a:t>CARDIOPULMONARY RECIRCULATION</a:t>
            </a:r>
          </a:p>
        </p:txBody>
      </p:sp>
      <p:sp>
        <p:nvSpPr>
          <p:cNvPr id="3" name="Content Placeholder 2">
            <a:extLst>
              <a:ext uri="{FF2B5EF4-FFF2-40B4-BE49-F238E27FC236}">
                <a16:creationId xmlns:a16="http://schemas.microsoft.com/office/drawing/2014/main" id="{7A738057-5354-E98B-746D-3FBE96B030AE}"/>
              </a:ext>
            </a:extLst>
          </p:cNvPr>
          <p:cNvSpPr>
            <a:spLocks noGrp="1"/>
          </p:cNvSpPr>
          <p:nvPr>
            <p:ph idx="1"/>
          </p:nvPr>
        </p:nvSpPr>
        <p:spPr/>
        <p:txBody>
          <a:bodyPr>
            <a:normAutofit/>
          </a:bodyPr>
          <a:lstStyle/>
          <a:p>
            <a:r>
              <a:rPr lang="en-US" sz="2800"/>
              <a:t>In </a:t>
            </a:r>
            <a:r>
              <a:rPr lang="en-US" sz="2800" dirty="0"/>
              <a:t>the aorta, the cleared blood is partitioned; some of it gets routed to the nonaccess arteries that lead it to the tissues to pick up more urea, but a fraction goes directly back through the access to the dialyzer without having traversed </a:t>
            </a:r>
            <a:r>
              <a:rPr lang="en-US" sz="2800" dirty="0" err="1"/>
              <a:t>aperipheral</a:t>
            </a:r>
            <a:r>
              <a:rPr lang="en-US" sz="2800"/>
              <a:t> capillary </a:t>
            </a:r>
            <a:r>
              <a:rPr lang="en-US" sz="2800" dirty="0"/>
              <a:t>bed.</a:t>
            </a:r>
          </a:p>
        </p:txBody>
      </p:sp>
      <p:sp>
        <p:nvSpPr>
          <p:cNvPr id="4" name="Date Placeholder 3">
            <a:extLst>
              <a:ext uri="{FF2B5EF4-FFF2-40B4-BE49-F238E27FC236}">
                <a16:creationId xmlns:a16="http://schemas.microsoft.com/office/drawing/2014/main" id="{B8FF9F75-A72A-41ED-F815-4C89E72096ED}"/>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B2F85C36-CDAC-A5A4-A5E5-080E276312C3}"/>
              </a:ext>
            </a:extLst>
          </p:cNvPr>
          <p:cNvSpPr>
            <a:spLocks noGrp="1"/>
          </p:cNvSpPr>
          <p:nvPr>
            <p:ph type="sldNum" sz="quarter" idx="12"/>
          </p:nvPr>
        </p:nvSpPr>
        <p:spPr/>
        <p:txBody>
          <a:bodyPr/>
          <a:lstStyle/>
          <a:p>
            <a:fld id="{FC989BEF-F275-455B-9A52-D6AB89FD3ECC}" type="slidenum">
              <a:rPr lang="en-US" smtClean="0"/>
              <a:t>79</a:t>
            </a:fld>
            <a:endParaRPr lang="en-US"/>
          </a:p>
        </p:txBody>
      </p:sp>
    </p:spTree>
    <p:extLst>
      <p:ext uri="{BB962C8B-B14F-4D97-AF65-F5344CB8AC3E}">
        <p14:creationId xmlns:p14="http://schemas.microsoft.com/office/powerpoint/2010/main" val="643774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AF403-79D9-4EAA-EAB4-DAECDDAFB4DA}"/>
              </a:ext>
            </a:extLst>
          </p:cNvPr>
          <p:cNvSpPr>
            <a:spLocks noGrp="1"/>
          </p:cNvSpPr>
          <p:nvPr>
            <p:ph type="title"/>
          </p:nvPr>
        </p:nvSpPr>
        <p:spPr/>
        <p:txBody>
          <a:bodyPr/>
          <a:lstStyle/>
          <a:p>
            <a:pPr algn="ctr"/>
            <a:r>
              <a:rPr lang="en-US" dirty="0"/>
              <a:t>Ultrafiltration (convective transport)</a:t>
            </a:r>
          </a:p>
        </p:txBody>
      </p:sp>
      <p:sp>
        <p:nvSpPr>
          <p:cNvPr id="3" name="Content Placeholder 2">
            <a:extLst>
              <a:ext uri="{FF2B5EF4-FFF2-40B4-BE49-F238E27FC236}">
                <a16:creationId xmlns:a16="http://schemas.microsoft.com/office/drawing/2014/main" id="{C8C48936-6073-AABE-A506-D276914E33BE}"/>
              </a:ext>
            </a:extLst>
          </p:cNvPr>
          <p:cNvSpPr>
            <a:spLocks noGrp="1"/>
          </p:cNvSpPr>
          <p:nvPr>
            <p:ph idx="1"/>
          </p:nvPr>
        </p:nvSpPr>
        <p:spPr>
          <a:xfrm>
            <a:off x="1103312" y="1853248"/>
            <a:ext cx="9765793" cy="4783222"/>
          </a:xfrm>
        </p:spPr>
        <p:txBody>
          <a:bodyPr>
            <a:normAutofit/>
          </a:bodyPr>
          <a:lstStyle/>
          <a:p>
            <a:r>
              <a:rPr lang="en-US" sz="2800" dirty="0"/>
              <a:t>Water molecules are extremely small and can pass through all semipermeable membranes. </a:t>
            </a:r>
          </a:p>
          <a:p>
            <a:r>
              <a:rPr lang="en-US" sz="2800" dirty="0"/>
              <a:t>Ultrafiltration occurs when water driven by either a hydrostatic or an osmotic force is pushed through the membrane. </a:t>
            </a:r>
          </a:p>
          <a:p>
            <a:r>
              <a:rPr lang="en-US" sz="2800" dirty="0"/>
              <a:t>Those solutes that can pass easily through the membrane pores are swept along with the water (a process called “solvent drag”).</a:t>
            </a:r>
          </a:p>
          <a:p>
            <a:r>
              <a:rPr lang="en-US" sz="2800" dirty="0"/>
              <a:t>The water being pushed through the membrane is accompanied by such solutes at close to their original concentrations.</a:t>
            </a:r>
          </a:p>
        </p:txBody>
      </p:sp>
      <p:sp>
        <p:nvSpPr>
          <p:cNvPr id="4" name="Date Placeholder 3">
            <a:extLst>
              <a:ext uri="{FF2B5EF4-FFF2-40B4-BE49-F238E27FC236}">
                <a16:creationId xmlns:a16="http://schemas.microsoft.com/office/drawing/2014/main" id="{DD7902D9-625C-C82A-66D7-CD5D52D203E7}"/>
              </a:ext>
            </a:extLst>
          </p:cNvPr>
          <p:cNvSpPr>
            <a:spLocks noGrp="1"/>
          </p:cNvSpPr>
          <p:nvPr>
            <p:ph type="dt" sz="half" idx="10"/>
          </p:nvPr>
        </p:nvSpPr>
        <p:spPr/>
        <p:txBody>
          <a:bodyPr/>
          <a:lstStyle/>
          <a:p>
            <a:r>
              <a:rPr lang="en-US"/>
              <a:t>1401.04.09</a:t>
            </a:r>
          </a:p>
        </p:txBody>
      </p:sp>
      <p:sp>
        <p:nvSpPr>
          <p:cNvPr id="5" name="Slide Number Placeholder 4">
            <a:extLst>
              <a:ext uri="{FF2B5EF4-FFF2-40B4-BE49-F238E27FC236}">
                <a16:creationId xmlns:a16="http://schemas.microsoft.com/office/drawing/2014/main" id="{66FD832B-AC5D-B60B-3383-9308B6A85AE4}"/>
              </a:ext>
            </a:extLst>
          </p:cNvPr>
          <p:cNvSpPr>
            <a:spLocks noGrp="1"/>
          </p:cNvSpPr>
          <p:nvPr>
            <p:ph type="sldNum" sz="quarter" idx="12"/>
          </p:nvPr>
        </p:nvSpPr>
        <p:spPr/>
        <p:txBody>
          <a:bodyPr/>
          <a:lstStyle/>
          <a:p>
            <a:fld id="{FC989BEF-F275-455B-9A52-D6AB89FD3ECC}" type="slidenum">
              <a:rPr lang="en-US" smtClean="0"/>
              <a:t>8</a:t>
            </a:fld>
            <a:endParaRPr lang="en-US"/>
          </a:p>
        </p:txBody>
      </p:sp>
    </p:spTree>
    <p:extLst>
      <p:ext uri="{BB962C8B-B14F-4D97-AF65-F5344CB8AC3E}">
        <p14:creationId xmlns:p14="http://schemas.microsoft.com/office/powerpoint/2010/main" val="382523557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9EEBDE5F-4D73-5BA4-D854-53827B6023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937" y="32430"/>
            <a:ext cx="11613823" cy="6841267"/>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a:extLst>
              <a:ext uri="{FF2B5EF4-FFF2-40B4-BE49-F238E27FC236}">
                <a16:creationId xmlns:a16="http://schemas.microsoft.com/office/drawing/2014/main" id="{293329F3-14E7-0D54-A3FA-436AA0102D16}"/>
              </a:ext>
            </a:extLst>
          </p:cNvPr>
          <p:cNvSpPr>
            <a:spLocks noGrp="1"/>
          </p:cNvSpPr>
          <p:nvPr>
            <p:ph type="dt" sz="half" idx="10"/>
          </p:nvPr>
        </p:nvSpPr>
        <p:spPr/>
        <p:txBody>
          <a:bodyPr/>
          <a:lstStyle/>
          <a:p>
            <a:r>
              <a:rPr lang="en-US"/>
              <a:t>1401.04.09</a:t>
            </a:r>
          </a:p>
        </p:txBody>
      </p:sp>
      <p:sp>
        <p:nvSpPr>
          <p:cNvPr id="3" name="Slide Number Placeholder 2">
            <a:extLst>
              <a:ext uri="{FF2B5EF4-FFF2-40B4-BE49-F238E27FC236}">
                <a16:creationId xmlns:a16="http://schemas.microsoft.com/office/drawing/2014/main" id="{2660160B-ED94-30DF-DA23-C1CC2DD54ABC}"/>
              </a:ext>
            </a:extLst>
          </p:cNvPr>
          <p:cNvSpPr>
            <a:spLocks noGrp="1"/>
          </p:cNvSpPr>
          <p:nvPr>
            <p:ph type="sldNum" sz="quarter" idx="12"/>
          </p:nvPr>
        </p:nvSpPr>
        <p:spPr/>
        <p:txBody>
          <a:bodyPr/>
          <a:lstStyle/>
          <a:p>
            <a:fld id="{FC989BEF-F275-455B-9A52-D6AB89FD3ECC}" type="slidenum">
              <a:rPr lang="en-US" smtClean="0"/>
              <a:t>80</a:t>
            </a:fld>
            <a:endParaRPr lang="en-US"/>
          </a:p>
        </p:txBody>
      </p:sp>
    </p:spTree>
    <p:extLst>
      <p:ext uri="{BB962C8B-B14F-4D97-AF65-F5344CB8AC3E}">
        <p14:creationId xmlns:p14="http://schemas.microsoft.com/office/powerpoint/2010/main" val="556902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7DDFCE-13FC-3E06-2EA2-AF157E2F796E}"/>
              </a:ext>
            </a:extLst>
          </p:cNvPr>
          <p:cNvPicPr>
            <a:picLocks noChangeAspect="1"/>
          </p:cNvPicPr>
          <p:nvPr/>
        </p:nvPicPr>
        <p:blipFill>
          <a:blip r:embed="rId2"/>
          <a:stretch>
            <a:fillRect/>
          </a:stretch>
        </p:blipFill>
        <p:spPr>
          <a:xfrm>
            <a:off x="102286" y="838986"/>
            <a:ext cx="11973509" cy="5165887"/>
          </a:xfrm>
          <a:prstGeom prst="rect">
            <a:avLst/>
          </a:prstGeom>
        </p:spPr>
      </p:pic>
      <p:sp>
        <p:nvSpPr>
          <p:cNvPr id="2" name="Date Placeholder 1">
            <a:extLst>
              <a:ext uri="{FF2B5EF4-FFF2-40B4-BE49-F238E27FC236}">
                <a16:creationId xmlns:a16="http://schemas.microsoft.com/office/drawing/2014/main" id="{2D9853CD-6828-7099-9A91-AEC9D308B160}"/>
              </a:ext>
            </a:extLst>
          </p:cNvPr>
          <p:cNvSpPr>
            <a:spLocks noGrp="1"/>
          </p:cNvSpPr>
          <p:nvPr>
            <p:ph type="dt" sz="half" idx="10"/>
          </p:nvPr>
        </p:nvSpPr>
        <p:spPr/>
        <p:txBody>
          <a:bodyPr/>
          <a:lstStyle/>
          <a:p>
            <a:r>
              <a:rPr lang="en-US"/>
              <a:t>1401.04.09</a:t>
            </a:r>
          </a:p>
        </p:txBody>
      </p:sp>
      <p:sp>
        <p:nvSpPr>
          <p:cNvPr id="4" name="Slide Number Placeholder 3">
            <a:extLst>
              <a:ext uri="{FF2B5EF4-FFF2-40B4-BE49-F238E27FC236}">
                <a16:creationId xmlns:a16="http://schemas.microsoft.com/office/drawing/2014/main" id="{FAC07964-B4B0-A01F-E2D6-11EBC4E0D094}"/>
              </a:ext>
            </a:extLst>
          </p:cNvPr>
          <p:cNvSpPr>
            <a:spLocks noGrp="1"/>
          </p:cNvSpPr>
          <p:nvPr>
            <p:ph type="sldNum" sz="quarter" idx="12"/>
          </p:nvPr>
        </p:nvSpPr>
        <p:spPr/>
        <p:txBody>
          <a:bodyPr/>
          <a:lstStyle/>
          <a:p>
            <a:fld id="{FC989BEF-F275-455B-9A52-D6AB89FD3ECC}" type="slidenum">
              <a:rPr lang="en-US" smtClean="0"/>
              <a:t>9</a:t>
            </a:fld>
            <a:endParaRPr lang="en-US"/>
          </a:p>
        </p:txBody>
      </p:sp>
    </p:spTree>
    <p:extLst>
      <p:ext uri="{BB962C8B-B14F-4D97-AF65-F5344CB8AC3E}">
        <p14:creationId xmlns:p14="http://schemas.microsoft.com/office/powerpoint/2010/main" val="4913234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317</TotalTime>
  <Words>3660</Words>
  <Application>Microsoft Office PowerPoint</Application>
  <PresentationFormat>Widescreen</PresentationFormat>
  <Paragraphs>351</Paragraphs>
  <Slides>80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80</vt:i4>
      </vt:variant>
    </vt:vector>
  </HeadingPairs>
  <TitlesOfParts>
    <vt:vector size="89" baseType="lpstr">
      <vt:lpstr>Arial</vt:lpstr>
      <vt:lpstr>Calibri</vt:lpstr>
      <vt:lpstr>KeplerStd-BoldIt</vt:lpstr>
      <vt:lpstr>KeplerStd-Italic</vt:lpstr>
      <vt:lpstr>KeplerStd-Regular</vt:lpstr>
      <vt:lpstr>MathematicalPiLTStd</vt:lpstr>
      <vt:lpstr>UniversLTStd-BoldCn</vt:lpstr>
      <vt:lpstr>Wingdings 3</vt:lpstr>
      <vt:lpstr>Ion</vt:lpstr>
      <vt:lpstr>Physiologic Principles and Urea Kinetic Modeling</vt:lpstr>
      <vt:lpstr>Introduction</vt:lpstr>
      <vt:lpstr>Introduction</vt:lpstr>
      <vt:lpstr>MECHANISMS OF SOLUTE TRANSPORT</vt:lpstr>
      <vt:lpstr>Diffusion</vt:lpstr>
      <vt:lpstr>Diffusion</vt:lpstr>
      <vt:lpstr>PowerPoint Presentation</vt:lpstr>
      <vt:lpstr>Ultrafiltration (convective transport)</vt:lpstr>
      <vt:lpstr>PowerPoint Presentation</vt:lpstr>
      <vt:lpstr>Hydrostatic ultrafiltration</vt:lpstr>
      <vt:lpstr>Hydrostatic ultrafiltration</vt:lpstr>
      <vt:lpstr>PowerPoint Presentation</vt:lpstr>
      <vt:lpstr>Purpose of ultrafiltration.</vt:lpstr>
      <vt:lpstr>PowerPoint Presentation</vt:lpstr>
      <vt:lpstr>SOLUTE REMOVAL FROM THE PERSPECTIVE OF THE DIALYZER</vt:lpstr>
      <vt:lpstr>SOLUTE REMOVAL FROM THE PERSPECTIVE OF THE DIALYZER</vt:lpstr>
      <vt:lpstr>SOLUTE REMOVAL FROM THE PERSPECTIVE OF THE DIALYZER</vt:lpstr>
      <vt:lpstr>Extraction ratio.</vt:lpstr>
      <vt:lpstr>PowerPoint Presentation</vt:lpstr>
      <vt:lpstr>Concept of clearance</vt:lpstr>
      <vt:lpstr>PowerPoint Presentation</vt:lpstr>
      <vt:lpstr>The K0A, mass transfer area coefficient</vt:lpstr>
      <vt:lpstr>The K0A, mass transfer area coefficient</vt:lpstr>
      <vt:lpstr>The K0A, mass transfer area coefficient</vt:lpstr>
      <vt:lpstr>The K0A, mass transfer area coefficient</vt:lpstr>
      <vt:lpstr>PowerPoint Presentation</vt:lpstr>
      <vt:lpstr>Effect of erythrocytes</vt:lpstr>
      <vt:lpstr>Effect of erythrocytes</vt:lpstr>
      <vt:lpstr>Effect of erythrocytes</vt:lpstr>
      <vt:lpstr>Effect of blood water</vt:lpstr>
      <vt:lpstr>Effect of blood water</vt:lpstr>
      <vt:lpstr>Effect of blood water</vt:lpstr>
      <vt:lpstr>Effect of dialysis solution flow rate</vt:lpstr>
      <vt:lpstr>Effect of dialysis solution flow rate</vt:lpstr>
      <vt:lpstr>Effect of molecular weight on diffusive clearance</vt:lpstr>
      <vt:lpstr>Very large molecules</vt:lpstr>
      <vt:lpstr>Dialyzer efficiency versus flux</vt:lpstr>
      <vt:lpstr>Dialyzer efficiency versus flux</vt:lpstr>
      <vt:lpstr>SOLUTE REMOVAL FROM THE PATIENT PERSPECTIVE</vt:lpstr>
      <vt:lpstr>SOLUTE REMOVAL FROM THE PATIENT PERSPECTIVE</vt:lpstr>
      <vt:lpstr>The weekly serum urea nitrogen profile</vt:lpstr>
      <vt:lpstr>The weekly serum urea nitrogen profile</vt:lpstr>
      <vt:lpstr>The weekly serum urea nitrogen profile</vt:lpstr>
      <vt:lpstr>The weekly serum urea nitrogen profile</vt:lpstr>
      <vt:lpstr>Indices of urea removal</vt:lpstr>
      <vt:lpstr>Indices of urea removal</vt:lpstr>
      <vt:lpstr>Indices of urea removal</vt:lpstr>
      <vt:lpstr>How URR is related to Kt/V.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Multipool models, urea inbound, and rebound.</vt:lpstr>
      <vt:lpstr>PowerPoint Presentation</vt:lpstr>
      <vt:lpstr>Multipool models, urea inbound, and rebound.</vt:lpstr>
      <vt:lpstr>PowerPoint Presentation</vt:lpstr>
      <vt:lpstr>The concept of equilibrated Kt/V (eKt/V)</vt:lpstr>
      <vt:lpstr>The concept of equilibrated Kt/V (eKt/V)</vt:lpstr>
      <vt:lpstr>PowerPoint Presentation</vt:lpstr>
      <vt:lpstr>PowerPoint Presentation</vt:lpstr>
      <vt:lpstr>ACCESS RECIRCULATION</vt:lpstr>
      <vt:lpstr>ACCESS RECIRCULATION</vt:lpstr>
      <vt:lpstr>PowerPoint Presentation</vt:lpstr>
      <vt:lpstr>ACCESS RECIRCULATION</vt:lpstr>
      <vt:lpstr>Impact of access recirculation on dialysis adequacy</vt:lpstr>
      <vt:lpstr>Impact of access recirculation on dialysis adequacy</vt:lpstr>
      <vt:lpstr>Avoiding the impact of access recirculation on URR or spKt/V</vt:lpstr>
      <vt:lpstr>Avoiding the impact of access recirculation on URR or spKt/V</vt:lpstr>
      <vt:lpstr>Avoiding the impact of access recirculation on URR or spKt/V</vt:lpstr>
      <vt:lpstr>CARDIOPULMONARY RECIRCULATION</vt:lpstr>
      <vt:lpstr>CARDIOPULMONARY RECIRCULATION</vt:lpstr>
      <vt:lpstr>Impact of cardiopulmonary recirculation on dialysis adequacy</vt:lpstr>
      <vt:lpstr>MACHINE-ESTIMATED MEASURES OF HEMODIALYSIS ADEQUACY</vt:lpstr>
      <vt:lpstr>CARDIOPULMONARY RECIRCULATION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Physiologic Principles and Urea Kinetic Modeling</dc:title>
  <dc:creator>pc</dc:creator>
  <cp:lastModifiedBy>pc</cp:lastModifiedBy>
  <cp:revision>57</cp:revision>
  <dcterms:created xsi:type="dcterms:W3CDTF">2022-06-27T04:23:06Z</dcterms:created>
  <dcterms:modified xsi:type="dcterms:W3CDTF">2022-06-30T01:43:27Z</dcterms:modified>
</cp:coreProperties>
</file>