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2734E-269F-4A97-9340-79FCABC01674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78D87-A38B-4378-BEB5-78124733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2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smtClean="0">
                <a:cs typeface="Tahoma" pitchFamily="34" charset="0"/>
              </a:rPr>
              <a:t>An dvanced airway is one of this :intubation , tracheostomy or LMA insertion</a:t>
            </a:r>
            <a:endParaRPr 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AD162-0B00-4037-9AC0-D0F11E4DD640}" type="slidenum">
              <a:rPr lang="ar-SA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050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چند جمله در مورد </a:t>
            </a:r>
            <a:r>
              <a:rPr lang="tr-TR" dirty="0" smtClean="0"/>
              <a:t>AED</a:t>
            </a:r>
            <a:r>
              <a:rPr lang="en-US" baseline="0" dirty="0" smtClean="0"/>
              <a:t> 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E6CD-8928-4F97-9886-36A92DFC75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28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D8CEF4-F7D3-4A93-93AF-F84C5F089FE9}" type="slidenum">
              <a:rPr lang="fa-IR" smtClean="0"/>
              <a:pPr/>
              <a:t>10</a:t>
            </a:fld>
            <a:endParaRPr lang="en-US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463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1A09-810A-4ADF-8273-F67A281303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3964-8AF1-4991-BF7C-FB9C6E89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6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1A09-810A-4ADF-8273-F67A281303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3964-8AF1-4991-BF7C-FB9C6E89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1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1A09-810A-4ADF-8273-F67A281303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3964-8AF1-4991-BF7C-FB9C6E89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7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574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574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5617F-A037-4E0A-B330-8D8E1187A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3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1A09-810A-4ADF-8273-F67A281303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3964-8AF1-4991-BF7C-FB9C6E89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7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1A09-810A-4ADF-8273-F67A281303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3964-8AF1-4991-BF7C-FB9C6E89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0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1A09-810A-4ADF-8273-F67A281303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3964-8AF1-4991-BF7C-FB9C6E89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7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1A09-810A-4ADF-8273-F67A281303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3964-8AF1-4991-BF7C-FB9C6E89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2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1A09-810A-4ADF-8273-F67A281303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3964-8AF1-4991-BF7C-FB9C6E89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6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1A09-810A-4ADF-8273-F67A281303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3964-8AF1-4991-BF7C-FB9C6E89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5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1A09-810A-4ADF-8273-F67A281303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3964-8AF1-4991-BF7C-FB9C6E89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6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1A09-810A-4ADF-8273-F67A281303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3964-8AF1-4991-BF7C-FB9C6E89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6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41A09-810A-4ADF-8273-F67A281303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A3964-8AF1-4991-BF7C-FB9C6E89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6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ادامه </a:t>
            </a:r>
            <a:r>
              <a:rPr lang="fa-IR" dirty="0" smtClean="0"/>
              <a:t>اسلاید ها- </a:t>
            </a:r>
            <a:r>
              <a:rPr lang="fa-IR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66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Heimlich maneuver </a:t>
            </a:r>
            <a:endParaRPr lang="en-US" sz="4000" dirty="0"/>
          </a:p>
        </p:txBody>
      </p:sp>
      <p:sp>
        <p:nvSpPr>
          <p:cNvPr id="66563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1981201" y="1600201"/>
            <a:ext cx="3521075" cy="4525963"/>
          </a:xfrm>
        </p:spPr>
        <p:txBody>
          <a:bodyPr/>
          <a:lstStyle/>
          <a:p>
            <a:pPr eaLnBrk="1" hangingPunct="1"/>
            <a:r>
              <a:rPr lang="en-US" sz="2000" dirty="0">
                <a:cs typeface="Tahoma" pitchFamily="34" charset="0"/>
              </a:rPr>
              <a:t>Conscious Child Standing</a:t>
            </a:r>
          </a:p>
        </p:txBody>
      </p:sp>
      <p:sp>
        <p:nvSpPr>
          <p:cNvPr id="6656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702301" y="1600201"/>
            <a:ext cx="3521075" cy="4525963"/>
          </a:xfrm>
        </p:spPr>
        <p:txBody>
          <a:bodyPr/>
          <a:lstStyle/>
          <a:p>
            <a:pPr eaLnBrk="1" hangingPunct="1"/>
            <a:r>
              <a:rPr lang="en-US" sz="2000" dirty="0">
                <a:cs typeface="Tahoma" pitchFamily="34" charset="0"/>
              </a:rPr>
              <a:t>Conscious or Unconscious Child, Lying</a:t>
            </a:r>
          </a:p>
          <a:p>
            <a:pPr eaLnBrk="1" hangingPunct="1"/>
            <a:endParaRPr lang="en-US" sz="1800" dirty="0">
              <a:cs typeface="Tahoma" pitchFamily="34" charset="0"/>
            </a:endParaRPr>
          </a:p>
        </p:txBody>
      </p:sp>
      <p:pic>
        <p:nvPicPr>
          <p:cNvPr id="66565" name="Picture 4" descr="Image3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8301" y="2306638"/>
            <a:ext cx="5184775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7" descr="Image3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7850" y="2060576"/>
            <a:ext cx="31686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106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Excessive Ventilation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ahoma" pitchFamily="34" charset="0"/>
              </a:rPr>
              <a:t>Impedes venous return &amp; therefore decreases CO, &amp; coronary perfusion by increasing intra-thoracic pressure</a:t>
            </a:r>
          </a:p>
          <a:p>
            <a:pPr eaLnBrk="1" hangingPunct="1"/>
            <a:r>
              <a:rPr lang="en-US" dirty="0" smtClean="0">
                <a:cs typeface="Tahoma" pitchFamily="34" charset="0"/>
              </a:rPr>
              <a:t>Causes air trapping &amp; </a:t>
            </a:r>
            <a:r>
              <a:rPr lang="en-US" dirty="0" err="1" smtClean="0">
                <a:cs typeface="Tahoma" pitchFamily="34" charset="0"/>
              </a:rPr>
              <a:t>baro</a:t>
            </a:r>
            <a:r>
              <a:rPr lang="en-US" dirty="0" smtClean="0">
                <a:cs typeface="Tahoma" pitchFamily="34" charset="0"/>
              </a:rPr>
              <a:t>-trauma in patients with small airway obstruction</a:t>
            </a:r>
          </a:p>
          <a:p>
            <a:pPr eaLnBrk="1" hangingPunct="1"/>
            <a:r>
              <a:rPr lang="en-US" dirty="0" smtClean="0">
                <a:cs typeface="Tahoma" pitchFamily="34" charset="0"/>
              </a:rPr>
              <a:t>Increases the risk of regurgitation &amp; aspiration</a:t>
            </a:r>
          </a:p>
        </p:txBody>
      </p:sp>
    </p:spTree>
    <p:extLst>
      <p:ext uri="{BB962C8B-B14F-4D97-AF65-F5344CB8AC3E}">
        <p14:creationId xmlns:p14="http://schemas.microsoft.com/office/powerpoint/2010/main" val="1918649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Gastric Inflation &amp; </a:t>
            </a:r>
            <a:r>
              <a:rPr lang="en-US" dirty="0" err="1" smtClean="0"/>
              <a:t>Cricoid</a:t>
            </a:r>
            <a:r>
              <a:rPr lang="en-US" dirty="0" smtClean="0"/>
              <a:t> Pressure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cs typeface="Tahoma" pitchFamily="34" charset="0"/>
            </a:endParaRPr>
          </a:p>
          <a:p>
            <a:pPr eaLnBrk="1" hangingPunct="1"/>
            <a:r>
              <a:rPr lang="en-US" dirty="0" smtClean="0">
                <a:cs typeface="Tahoma" pitchFamily="34" charset="0"/>
              </a:rPr>
              <a:t>Apply </a:t>
            </a:r>
            <a:r>
              <a:rPr lang="en-US" dirty="0" err="1" smtClean="0">
                <a:cs typeface="Tahoma" pitchFamily="34" charset="0"/>
              </a:rPr>
              <a:t>cricoid</a:t>
            </a:r>
            <a:r>
              <a:rPr lang="en-US" dirty="0" smtClean="0">
                <a:cs typeface="Tahoma" pitchFamily="34" charset="0"/>
              </a:rPr>
              <a:t> pressure. Do this only in an unresponsive victim &amp; if there is a second rescuer. Avoid excessive pressure so as not to obstruct the trachea.</a:t>
            </a:r>
          </a:p>
          <a:p>
            <a:pPr eaLnBrk="1" hangingPunct="1"/>
            <a:endParaRPr lang="en-US" dirty="0" smtClean="0">
              <a:cs typeface="Tahoma" pitchFamily="34" charset="0"/>
            </a:endParaRPr>
          </a:p>
          <a:p>
            <a:pPr eaLnBrk="1" hangingPunct="1"/>
            <a:endParaRPr lang="en-US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22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595538" y="357166"/>
            <a:ext cx="7239000" cy="18573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Coordinate Chest Compressions and Ventilations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smtClean="0">
                <a:cs typeface="Tahoma" pitchFamily="34" charset="0"/>
              </a:rPr>
              <a:t>A lone rescuer uses a compression-to-ventilation ratio of 30:2. 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mtClean="0">
                <a:cs typeface="Tahoma" pitchFamily="34" charset="0"/>
              </a:rPr>
              <a:t>For 2-rescuer infant and child CPR, one provider should perform chest compressions while the other keeps the airway open and performs ventilations at a ratio of 15:2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mtClean="0">
                <a:cs typeface="Tahoma" pitchFamily="34" charset="0"/>
              </a:rPr>
              <a:t>Deliver ventilations with minimal interruptions in chest compressions</a:t>
            </a:r>
          </a:p>
        </p:txBody>
      </p:sp>
    </p:spTree>
    <p:extLst>
      <p:ext uri="{BB962C8B-B14F-4D97-AF65-F5344CB8AC3E}">
        <p14:creationId xmlns:p14="http://schemas.microsoft.com/office/powerpoint/2010/main" val="1157892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1" y="549276"/>
            <a:ext cx="8158163" cy="995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/>
              <a:t>Coordinate Chest Compressions and</a:t>
            </a:r>
            <a:r>
              <a:rPr lang="en-US" sz="4000" i="1"/>
              <a:t> </a:t>
            </a:r>
            <a:r>
              <a:rPr lang="en-US" sz="4000"/>
              <a:t>Breathing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cs typeface="Tahoma" pitchFamily="34" charset="0"/>
              </a:rPr>
              <a:t>No advanced airway in place: pause after 30 compressions (1 rescuer) or 15 compressions (2 rescuers) to give 2 ventilations when using either mouth-to-mouth or bag-mask technique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cs typeface="Tahoma" pitchFamily="34" charset="0"/>
              </a:rPr>
              <a:t>An advanced airway in place: chest compression at a rate of 100 per min w/o pauses for ventilations, &amp; ventilation at a rate of 8-10 bpm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cs typeface="Tahoma" pitchFamily="34" charset="0"/>
              </a:rPr>
              <a:t>Change the compressor role approximately q 2 min (ideally in &lt; 5 s) to prevent compressor fatigue &amp; deterioration in quality &amp; rate of chest compressions.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24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Defibrillation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ahoma" pitchFamily="34" charset="0"/>
              </a:rPr>
              <a:t>Using an AED in infants &lt; 1 y/o?</a:t>
            </a:r>
          </a:p>
          <a:p>
            <a:pPr eaLnBrk="1" hangingPunct="1"/>
            <a:r>
              <a:rPr lang="en-US" smtClean="0">
                <a:cs typeface="Tahoma" pitchFamily="34" charset="0"/>
              </a:rPr>
              <a:t>Use a standard AED if an AED with a pediatric attenuating system is not available. 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1314" y="3284539"/>
            <a:ext cx="4751387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7994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166938" y="428626"/>
            <a:ext cx="7772400" cy="2714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400" i="1" dirty="0">
                <a:solidFill>
                  <a:srgbClr val="FFFF00"/>
                </a:solidFill>
              </a:rPr>
              <a:t>Foreign Body Airway Obstruction</a:t>
            </a:r>
            <a:br>
              <a:rPr lang="en-US" sz="5400" i="1" dirty="0">
                <a:solidFill>
                  <a:srgbClr val="FFFF00"/>
                </a:solidFill>
              </a:rPr>
            </a:br>
            <a:r>
              <a:rPr lang="en-US" sz="8800" i="1" dirty="0">
                <a:solidFill>
                  <a:srgbClr val="FF0000"/>
                </a:solidFill>
              </a:rPr>
              <a:t>chocking</a:t>
            </a:r>
            <a:endParaRPr lang="en-US" sz="5400" i="1" dirty="0">
              <a:solidFill>
                <a:srgbClr val="FF0000"/>
              </a:solidFill>
            </a:endParaRPr>
          </a:p>
        </p:txBody>
      </p:sp>
      <p:pic>
        <p:nvPicPr>
          <p:cNvPr id="63492" name="Rectangle 133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97639" y="2057400"/>
            <a:ext cx="3159125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8482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FBAO (Choking)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cs typeface="Tahoma" pitchFamily="34" charset="0"/>
              </a:rPr>
              <a:t>Epidemiology &amp; Recognition</a:t>
            </a:r>
          </a:p>
          <a:p>
            <a:pPr lvl="1" eaLnBrk="1" hangingPunct="1"/>
            <a:r>
              <a:rPr lang="en-US" dirty="0" smtClean="0">
                <a:cs typeface="Tahoma" pitchFamily="34" charset="0"/>
              </a:rPr>
              <a:t>More than 90% of deaths  occur in children &lt; 5 y/o.</a:t>
            </a:r>
          </a:p>
          <a:p>
            <a:pPr lvl="1" eaLnBrk="1" hangingPunct="1"/>
            <a:endParaRPr lang="en-US" dirty="0" smtClean="0">
              <a:cs typeface="Tahoma" pitchFamily="34" charset="0"/>
            </a:endParaRPr>
          </a:p>
          <a:p>
            <a:pPr lvl="1" eaLnBrk="1" hangingPunct="1">
              <a:buNone/>
            </a:pPr>
            <a:endParaRPr lang="en-US" dirty="0" smtClean="0">
              <a:cs typeface="Tahoma" pitchFamily="34" charset="0"/>
            </a:endParaRPr>
          </a:p>
          <a:p>
            <a:pPr lvl="1" eaLnBrk="1" hangingPunct="1"/>
            <a:r>
              <a:rPr lang="en-US" dirty="0" smtClean="0">
                <a:cs typeface="Tahoma" pitchFamily="34" charset="0"/>
              </a:rPr>
              <a:t>Signs: a </a:t>
            </a:r>
            <a:r>
              <a:rPr lang="en-US" i="1" dirty="0" smtClean="0">
                <a:cs typeface="Tahoma" pitchFamily="34" charset="0"/>
              </a:rPr>
              <a:t>sudden </a:t>
            </a:r>
            <a:r>
              <a:rPr lang="en-US" dirty="0" smtClean="0">
                <a:cs typeface="Tahoma" pitchFamily="34" charset="0"/>
              </a:rPr>
              <a:t>onset of respiratory distress with coughing, gagging, </a:t>
            </a:r>
            <a:r>
              <a:rPr lang="en-US" dirty="0" err="1" smtClean="0">
                <a:cs typeface="Tahoma" pitchFamily="34" charset="0"/>
              </a:rPr>
              <a:t>stridor</a:t>
            </a:r>
            <a:r>
              <a:rPr lang="en-US" dirty="0" smtClean="0">
                <a:cs typeface="Tahoma" pitchFamily="34" charset="0"/>
              </a:rPr>
              <a:t>, or wheezing</a:t>
            </a:r>
          </a:p>
        </p:txBody>
      </p:sp>
    </p:spTree>
    <p:extLst>
      <p:ext uri="{BB962C8B-B14F-4D97-AF65-F5344CB8AC3E}">
        <p14:creationId xmlns:p14="http://schemas.microsoft.com/office/powerpoint/2010/main" val="1268439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7"/>
          <p:cNvSpPr>
            <a:spLocks noGrp="1" noChangeArrowheads="1"/>
          </p:cNvSpPr>
          <p:nvPr>
            <p:ph type="title"/>
          </p:nvPr>
        </p:nvSpPr>
        <p:spPr>
          <a:xfrm>
            <a:off x="1826079" y="82095"/>
            <a:ext cx="7242048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FBAO (Choking)</a:t>
            </a:r>
          </a:p>
        </p:txBody>
      </p:sp>
      <p:sp>
        <p:nvSpPr>
          <p:cNvPr id="65541" name="Rectangle 9"/>
          <p:cNvSpPr>
            <a:spLocks noChangeArrowheads="1"/>
          </p:cNvSpPr>
          <p:nvPr/>
        </p:nvSpPr>
        <p:spPr bwMode="auto">
          <a:xfrm>
            <a:off x="7086601" y="1081881"/>
            <a:ext cx="25304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1600" b="1" dirty="0">
                <a:solidFill>
                  <a:srgbClr val="FF0000"/>
                </a:solidFill>
              </a:rPr>
              <a:t>Mild airway obstruction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1400" dirty="0"/>
              <a:t>The child can cough &amp; make some sounds.</a:t>
            </a:r>
          </a:p>
        </p:txBody>
      </p:sp>
      <p:sp>
        <p:nvSpPr>
          <p:cNvPr id="65542" name="Rectangle 10"/>
          <p:cNvSpPr>
            <a:spLocks noChangeArrowheads="1"/>
          </p:cNvSpPr>
          <p:nvPr/>
        </p:nvSpPr>
        <p:spPr bwMode="auto">
          <a:xfrm>
            <a:off x="1847850" y="1600200"/>
            <a:ext cx="332263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1600" b="1" dirty="0">
                <a:solidFill>
                  <a:srgbClr val="FF0000"/>
                </a:solidFill>
              </a:rPr>
              <a:t>Severe airway obstruction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1400" dirty="0"/>
              <a:t>The victim cannot cough or make any sound.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895600"/>
            <a:ext cx="7800975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165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4878FF-3EED-49B3-B420-FBA08FBF4714}"/>
</file>

<file path=customXml/itemProps2.xml><?xml version="1.0" encoding="utf-8"?>
<ds:datastoreItem xmlns:ds="http://schemas.openxmlformats.org/officeDocument/2006/customXml" ds:itemID="{3F7395BF-BEDF-428F-9C11-0DDF23F19A1C}"/>
</file>

<file path=customXml/itemProps3.xml><?xml version="1.0" encoding="utf-8"?>
<ds:datastoreItem xmlns:ds="http://schemas.openxmlformats.org/officeDocument/2006/customXml" ds:itemID="{B8514C48-C1A4-43E9-8D80-E5E997C25E1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343</Words>
  <Application>Microsoft Office PowerPoint</Application>
  <PresentationFormat>Widescreen</PresentationFormat>
  <Paragraphs>39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Monotype Sorts</vt:lpstr>
      <vt:lpstr>Tahoma</vt:lpstr>
      <vt:lpstr>Times New Roman</vt:lpstr>
      <vt:lpstr>Wingdings</vt:lpstr>
      <vt:lpstr>Office Theme</vt:lpstr>
      <vt:lpstr>ادامه اسلاید ها- 3</vt:lpstr>
      <vt:lpstr>Excessive Ventilation</vt:lpstr>
      <vt:lpstr>Gastric Inflation &amp; Cricoid Pressure</vt:lpstr>
      <vt:lpstr> Coordinate Chest Compressions and Ventilations </vt:lpstr>
      <vt:lpstr>Coordinate Chest Compressions and Breathing</vt:lpstr>
      <vt:lpstr>Defibrillation</vt:lpstr>
      <vt:lpstr>Foreign Body Airway Obstruction chocking</vt:lpstr>
      <vt:lpstr>FBAO (Choking)</vt:lpstr>
      <vt:lpstr>FBAO (Choking)</vt:lpstr>
      <vt:lpstr>Heimlich maneuver </vt:lpstr>
    </vt:vector>
  </TitlesOfParts>
  <Company>Health.gov.ir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ادامه اسلایدها- 3</dc:title>
  <dc:creator>قدمي خانم شيلا</dc:creator>
  <cp:lastModifiedBy>قدمي خانم شيلا</cp:lastModifiedBy>
  <cp:revision>2</cp:revision>
  <dcterms:created xsi:type="dcterms:W3CDTF">2017-10-30T10:21:42Z</dcterms:created>
  <dcterms:modified xsi:type="dcterms:W3CDTF">2017-10-30T11:22:03Z</dcterms:modified>
</cp:coreProperties>
</file>