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F35C33-78ED-4051-B96B-0E3FBE3EFA43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A7E6CD-8928-4F97-9886-36A92DFC7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1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mtClean="0"/>
              <a:t>1- since injury is the leading cause of death in  children over 1 year</a:t>
            </a:r>
            <a:r>
              <a:rPr lang="en-US" baseline="30000" smtClean="0"/>
              <a:t> </a:t>
            </a:r>
            <a:r>
              <a:rPr lang="en-US" smtClean="0"/>
              <a:t>of age and motor vehicle</a:t>
            </a:r>
            <a:r>
              <a:rPr lang="en-US" baseline="30000" smtClean="0"/>
              <a:t> </a:t>
            </a:r>
            <a:r>
              <a:rPr lang="en-US" smtClean="0"/>
              <a:t>crashes are the most common cause of fatal childhood injuries;</a:t>
            </a:r>
            <a:r>
              <a:rPr lang="en-US" baseline="30000" smtClean="0"/>
              <a:t> </a:t>
            </a:r>
            <a:r>
              <a:rPr lang="en-US" smtClean="0"/>
              <a:t>targeted interventions, such as the use of child passenger safety</a:t>
            </a:r>
            <a:r>
              <a:rPr lang="en-US" baseline="30000" smtClean="0"/>
              <a:t> </a:t>
            </a:r>
            <a:r>
              <a:rPr lang="en-US" smtClean="0"/>
              <a:t>seats, can reduce the risk of death.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40551-80F3-479F-A0D1-EBC2B942F5F7}" type="slidenum">
              <a:rPr lang="ar-SA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4951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,a high way, a burning building ,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BBE96-F052-41ED-86F3-10BFD7E03DD9}" type="slidenum">
              <a:rPr lang="ar-SA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5095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BCA9-785A-4253-921E-7AAA6A5035BD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6801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6049C-D0F3-4011-A580-7F437EFAB745}" type="slidenum">
              <a:rPr lang="ar-SA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6924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7BF73-A0BE-4BD1-A195-F78CAE364642}" type="slidenum">
              <a:rPr lang="fa-IR" smtClean="0"/>
              <a:pPr/>
              <a:t>23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8779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5549F-4584-4A80-9AF4-8544D58BF991}" type="slidenum">
              <a:rPr lang="fa-IR" smtClean="0"/>
              <a:pPr/>
              <a:t>24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2-thumb–encircling hands technique is preferred</a:t>
            </a:r>
            <a:r>
              <a:rPr lang="en-US" baseline="30000" smtClean="0"/>
              <a:t> </a:t>
            </a:r>
            <a:r>
              <a:rPr lang="en-US" smtClean="0"/>
              <a:t>over the 2-finger technique because it produces higher coronary</a:t>
            </a:r>
            <a:r>
              <a:rPr lang="en-US" baseline="30000" smtClean="0"/>
              <a:t> </a:t>
            </a:r>
            <a:r>
              <a:rPr lang="en-US" smtClean="0"/>
              <a:t>artery perfusion pressure, results more consistently in appropriate</a:t>
            </a:r>
            <a:r>
              <a:rPr lang="en-US" baseline="30000" smtClean="0"/>
              <a:t> </a:t>
            </a:r>
            <a:r>
              <a:rPr lang="en-US" smtClean="0"/>
              <a:t>depth or force of compression,and may generate</a:t>
            </a:r>
            <a:r>
              <a:rPr lang="en-US" baseline="30000" smtClean="0"/>
              <a:t> </a:t>
            </a:r>
            <a:r>
              <a:rPr lang="en-US" smtClean="0"/>
              <a:t>higher systolic and diastolic pressures</a:t>
            </a:r>
          </a:p>
        </p:txBody>
      </p:sp>
    </p:spTree>
    <p:extLst>
      <p:ext uri="{BB962C8B-B14F-4D97-AF65-F5344CB8AC3E}">
        <p14:creationId xmlns:p14="http://schemas.microsoft.com/office/powerpoint/2010/main" xmlns="" val="258939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6890C-D22A-447A-B785-414ECF7CB0A4}" type="slidenum">
              <a:rPr lang="fa-IR" smtClean="0"/>
              <a:pPr/>
              <a:t>25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5469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1"/>
          <p:cNvSpPr>
            <a:spLocks noChangeArrowheads="1"/>
          </p:cNvSpPr>
          <p:nvPr/>
        </p:nvSpPr>
        <p:spPr bwMode="auto">
          <a:xfrm>
            <a:off x="0" y="318374"/>
            <a:ext cx="1694" cy="166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8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C1C957-8BD1-4B5B-AA1A-50C7AFA2DAB2}" type="slidenum">
              <a:rPr lang="ar-SA"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F4A8-68B2-46CA-963F-D8F593F20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FAF1F7-419D-448A-89F7-0D7A6EEF3F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C455-BBF4-424D-87DA-1289EAC01B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39734" y="1981200"/>
            <a:ext cx="3818467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951-E1A8-4D23-A228-A1A53B0E0E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FE94-A00C-4E95-A50E-0E8B196600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71E7FC-DC8C-4164-A51D-622A73133C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8461-4183-4856-84F2-435AF8166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10BA-3F87-4217-B241-5CBDFE0FF9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AF01-99C2-4E1C-AFE3-54C204E5B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0342-A893-486D-B981-0B27CDC9B8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099E-03C8-4D38-9C31-768D486021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72C992-496C-4388-A680-1E3B087C43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7CC2B94-7686-4217-9677-CBB273376F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57188"/>
            <a:ext cx="7772400" cy="1147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Pediatric Chain of Survival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714500"/>
            <a:ext cx="6677025" cy="1419225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0" y="31559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1.prevention,</a:t>
            </a:r>
          </a:p>
          <a:p>
            <a:pPr algn="l"/>
            <a:r>
              <a:rPr lang="en-US"/>
              <a:t>2.early CPR,</a:t>
            </a:r>
          </a:p>
          <a:p>
            <a:pPr algn="l"/>
            <a:r>
              <a:rPr lang="en-US"/>
              <a:t>3.prompt access to the emergency   response system, </a:t>
            </a:r>
          </a:p>
          <a:p>
            <a:pPr algn="l"/>
            <a:r>
              <a:rPr lang="en-US"/>
              <a:t>4.rapid PALS,</a:t>
            </a:r>
          </a:p>
          <a:p>
            <a:pPr algn="l"/>
            <a:r>
              <a:rPr lang="en-US"/>
              <a:t>5. integrated post– cardiac arrest care.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the first 3 links: BLS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eco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000125"/>
            <a:ext cx="3714750" cy="58578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6429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Recovery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3943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Unresponsive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Tahoma" pitchFamily="34" charset="0"/>
              </a:rPr>
              <a:t>Start CPR. </a:t>
            </a:r>
          </a:p>
          <a:p>
            <a:pPr eaLnBrk="1" hangingPunct="1"/>
            <a:r>
              <a:rPr lang="en-US" sz="2400" dirty="0" smtClean="0">
                <a:cs typeface="Tahoma" pitchFamily="34" charset="0"/>
              </a:rPr>
              <a:t>Lone rescuer, continue CPR for 5 cycles (about 2 min)then call EMS</a:t>
            </a:r>
          </a:p>
          <a:p>
            <a:pPr eaLnBrk="1" hangingPunct="1"/>
            <a:r>
              <a:rPr lang="en-US" sz="2400" dirty="0" smtClean="0">
                <a:cs typeface="Tahoma" pitchFamily="34" charset="0"/>
              </a:rPr>
              <a:t>Two </a:t>
            </a:r>
            <a:r>
              <a:rPr lang="en-US" sz="2400" dirty="0" err="1" smtClean="0">
                <a:cs typeface="Tahoma" pitchFamily="34" charset="0"/>
              </a:rPr>
              <a:t>rescuers:one</a:t>
            </a:r>
            <a:r>
              <a:rPr lang="en-US" sz="2400" dirty="0" smtClean="0">
                <a:cs typeface="Tahoma" pitchFamily="34" charset="0"/>
              </a:rPr>
              <a:t> continues CPR and other call EMS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139950" y="785813"/>
            <a:ext cx="517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 </a:t>
            </a:r>
            <a:r>
              <a:rPr lang="en-US" sz="3600" dirty="0" smtClean="0">
                <a:solidFill>
                  <a:srgbClr val="FF0000"/>
                </a:solidFill>
              </a:rPr>
              <a:t>Breathing or Gasping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Unresponsive child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If you are alone &amp; there is no evidence of trauma, you may carry a small child with you to the telephone. 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If the child must be moved for safety reasons, support the head &amp; body to minimize turning, bending, or twisting of the head &amp; neck.</a:t>
            </a:r>
          </a:p>
          <a:p>
            <a:pPr eaLnBrk="1" hangingPunct="1"/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357166"/>
            <a:ext cx="7423154" cy="70643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carrying a small child to the telephone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6000"/>
          </a:blip>
          <a:srcRect l="12167" t="47748" r="61058" b="7948"/>
          <a:stretch>
            <a:fillRect/>
          </a:stretch>
        </p:blipFill>
        <p:spPr>
          <a:xfrm>
            <a:off x="2857500" y="1857375"/>
            <a:ext cx="3481388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Activate the EMS System &amp; Get the AED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cs typeface="Tahoma" pitchFamily="34" charset="0"/>
              </a:rPr>
              <a:t>If the arrest is witnessed &amp; sudden (e.g., an athlete who collapses on the playing field), a lone healthcare provider should activate the EMS system &amp; get an AED before starting CPR</a:t>
            </a:r>
          </a:p>
          <a:p>
            <a:pPr eaLnBrk="1" hangingPunct="1"/>
            <a:r>
              <a:rPr lang="en-US" sz="2400" dirty="0" smtClean="0">
                <a:cs typeface="Tahoma" pitchFamily="34" charset="0"/>
              </a:rPr>
              <a:t>If two </a:t>
            </a:r>
            <a:r>
              <a:rPr lang="en-US" sz="2400" dirty="0" err="1" smtClean="0">
                <a:cs typeface="Tahoma" pitchFamily="34" charset="0"/>
              </a:rPr>
              <a:t>rescuers,one</a:t>
            </a:r>
            <a:r>
              <a:rPr lang="en-US" sz="2400" dirty="0" smtClean="0">
                <a:cs typeface="Tahoma" pitchFamily="34" charset="0"/>
              </a:rPr>
              <a:t> continues CPR and the other activates EMS</a:t>
            </a:r>
          </a:p>
          <a:p>
            <a:pPr eaLnBrk="1" hangingPunct="1"/>
            <a:r>
              <a:rPr lang="en-US" sz="2400" dirty="0" smtClean="0">
                <a:cs typeface="Tahoma" pitchFamily="34" charset="0"/>
              </a:rPr>
              <a:t>If one rescuer and the arrest is not </a:t>
            </a:r>
            <a:r>
              <a:rPr lang="en-US" sz="2400" dirty="0" err="1" smtClean="0">
                <a:cs typeface="Tahoma" pitchFamily="34" charset="0"/>
              </a:rPr>
              <a:t>witnessed,continue</a:t>
            </a:r>
            <a:r>
              <a:rPr lang="en-US" sz="2400" dirty="0" smtClean="0">
                <a:cs typeface="Tahoma" pitchFamily="34" charset="0"/>
              </a:rPr>
              <a:t> CPR  for 2 min  then activate EMS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Position the Victim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If the victim is unresponsive, make sure that the victim is in a supine position on a flat, hard surface, such as a sturdy table, the floor, or the ground.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ahoma" pitchFamily="34" charset="0"/>
              </a:rPr>
              <a:t>If you must turn the victim, minimize turning or twisting of the head &amp; neck.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cs typeface="Tahoma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1150"/>
            <a:ext cx="6337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Pulse Check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pitchFamily="34" charset="0"/>
              </a:rPr>
              <a:t>Brachial in an infant &amp; carotid or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cs typeface="Tahoma" pitchFamily="34" charset="0"/>
              </a:rPr>
              <a:t>    femoral in a child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pitchFamily="34" charset="0"/>
              </a:rPr>
              <a:t>Take no more than 10 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pitchFamily="34" charset="0"/>
              </a:rPr>
              <a:t>Profound </a:t>
            </a:r>
            <a:r>
              <a:rPr lang="en-US" sz="2400" dirty="0" err="1" smtClean="0">
                <a:cs typeface="Tahoma" pitchFamily="34" charset="0"/>
              </a:rPr>
              <a:t>bradycardia</a:t>
            </a:r>
            <a:r>
              <a:rPr lang="en-US" sz="2400" dirty="0" smtClean="0">
                <a:cs typeface="Tahoma" pitchFamily="34" charset="0"/>
              </a:rPr>
              <a:t> [PR &lt; 60 </a:t>
            </a:r>
            <a:r>
              <a:rPr lang="en-US" sz="2400" dirty="0" err="1" smtClean="0">
                <a:cs typeface="Tahoma" pitchFamily="34" charset="0"/>
              </a:rPr>
              <a:t>bpm</a:t>
            </a:r>
            <a:r>
              <a:rPr lang="en-US" sz="2400" dirty="0" smtClean="0">
                <a:cs typeface="Tahoma" pitchFamily="34" charset="0"/>
              </a:rPr>
              <a:t> + signs of poor perfusion (i.e., pallor, cyanosis)] despite oxygenation &amp; ventilation: chest compressions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>
              <a:cs typeface="Tahoma" pitchFamily="34" charset="0"/>
            </a:endParaRPr>
          </a:p>
        </p:txBody>
      </p:sp>
      <p:pic>
        <p:nvPicPr>
          <p:cNvPr id="30724" name="Picture 4" descr="Imag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895725"/>
            <a:ext cx="35639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6429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BRACHIAL PULSE CHECK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8116888" cy="6215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Definite pulse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Give one breath every 3-5 seconds(12-20/min)</a:t>
            </a:r>
          </a:p>
          <a:p>
            <a:r>
              <a:rPr lang="en-US" dirty="0" smtClean="0">
                <a:cs typeface="Tahoma" pitchFamily="34" charset="0"/>
              </a:rPr>
              <a:t>Open the airway using a head tilt–chin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lift maneuver or jaw thrust</a:t>
            </a:r>
          </a:p>
          <a:p>
            <a:r>
              <a:rPr lang="en-US" dirty="0" smtClean="0">
                <a:cs typeface="Tahoma" pitchFamily="34" charset="0"/>
              </a:rPr>
              <a:t>(lay rescuers use head tilt–chin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lift maneuver for both injured and </a:t>
            </a:r>
            <a:r>
              <a:rPr lang="en-US" dirty="0" err="1" smtClean="0">
                <a:cs typeface="Tahoma" pitchFamily="34" charset="0"/>
              </a:rPr>
              <a:t>noninjured</a:t>
            </a:r>
            <a:r>
              <a:rPr lang="en-US" dirty="0" smtClean="0">
                <a:cs typeface="Tahoma" pitchFamily="34" charset="0"/>
              </a:rPr>
              <a:t> victims)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chest compression &amp;</a:t>
            </a:r>
          </a:p>
          <a:p>
            <a:r>
              <a:rPr lang="en-US" dirty="0" smtClean="0"/>
              <a:t>breathing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en-US" dirty="0" smtClean="0">
                <a:cs typeface="Tahoma" pitchFamily="34" charset="0"/>
              </a:rPr>
              <a:t>Overall about </a:t>
            </a:r>
            <a:r>
              <a:rPr lang="en-US" sz="3200" b="1" dirty="0" smtClean="0">
                <a:solidFill>
                  <a:srgbClr val="FF0000"/>
                </a:solidFill>
                <a:cs typeface="Tahoma" pitchFamily="34" charset="0"/>
              </a:rPr>
              <a:t>6%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 of children who suffer an out-of-hospital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cardiac arrest and </a:t>
            </a: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8%</a:t>
            </a:r>
            <a:r>
              <a:rPr lang="en-US" dirty="0" smtClean="0">
                <a:cs typeface="Tahoma" pitchFamily="34" charset="0"/>
              </a:rPr>
              <a:t> of those who receive </a:t>
            </a:r>
            <a:r>
              <a:rPr lang="en-US" dirty="0" err="1" smtClean="0">
                <a:cs typeface="Tahoma" pitchFamily="34" charset="0"/>
              </a:rPr>
              <a:t>prehospital</a:t>
            </a:r>
            <a:r>
              <a:rPr lang="en-US" dirty="0" smtClean="0">
                <a:cs typeface="Tahoma" pitchFamily="34" charset="0"/>
              </a:rPr>
              <a:t> emergency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response resuscitation survive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check pulse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Reassess the pulse about every 2 minutes but spend no more than 10 seconds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Chest Compressions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Compress the lower half of the sternum.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Do not compress over the </a:t>
            </a:r>
            <a:r>
              <a:rPr lang="en-US" sz="2800" dirty="0" err="1" smtClean="0">
                <a:cs typeface="Tahoma" pitchFamily="34" charset="0"/>
              </a:rPr>
              <a:t>xiphoid</a:t>
            </a:r>
            <a:r>
              <a:rPr lang="en-US" sz="2800" dirty="0" smtClean="0">
                <a:cs typeface="Tahoma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After each compression allow the chest to recoil fully to improve blood flow into the heart.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Lift your hand slightly off the chest at the end of each compression.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“Push hard”: to depress the chest approximately 1/3 the anterior-posterior diameter of the chest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Compress 4cm in infant &amp; 5 cm in &gt;1yr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“Push fast”: at a rate of at least 100 compressions/min.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completely to allow the chest to fully recoil.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Minimize interruptions in chest compressions.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Chest Compressions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2-finger Chest Compression Technique in Infant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11188" y="1643063"/>
            <a:ext cx="8229600" cy="18288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For lay rescuers &amp; lone rescuers 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Place 2 fingers just below the inter-mammary line.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54425"/>
            <a:ext cx="43878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Image3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14738"/>
            <a:ext cx="4319588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Hand Position for Chest Encirclement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ahoma" pitchFamily="34" charset="0"/>
              </a:rPr>
              <a:t>Encircle the infant</a:t>
            </a:r>
            <a:r>
              <a:rPr lang="en-US" sz="2000" smtClean="0">
                <a:latin typeface="Arial" pitchFamily="34" charset="0"/>
                <a:cs typeface="Tahoma" pitchFamily="34" charset="0"/>
              </a:rPr>
              <a:t>’</a:t>
            </a:r>
            <a:r>
              <a:rPr lang="en-US" sz="2000" smtClean="0">
                <a:cs typeface="Tahoma" pitchFamily="34" charset="0"/>
              </a:rPr>
              <a:t>s chest with both hands; spread your fingers around the thorax, &amp; place your thumbs together over the lower half of the sternum.</a:t>
            </a:r>
          </a:p>
          <a:p>
            <a:pPr eaLnBrk="1" hangingPunct="1"/>
            <a:r>
              <a:rPr lang="en-US" sz="2000" smtClean="0">
                <a:cs typeface="Tahoma" pitchFamily="34" charset="0"/>
              </a:rPr>
              <a:t>Forcefully compress the sternum with your thumbs  .</a:t>
            </a:r>
          </a:p>
        </p:txBody>
      </p:sp>
      <p:pic>
        <p:nvPicPr>
          <p:cNvPr id="36868" name="Picture 4" descr="Image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00125"/>
            <a:ext cx="46053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2 Thumb</a:t>
            </a:r>
            <a:r>
              <a:rPr lang="en-US" sz="4000" smtClean="0">
                <a:latin typeface="Arial" charset="0"/>
              </a:rPr>
              <a:t>–</a:t>
            </a:r>
            <a:r>
              <a:rPr lang="en-US" sz="4000" smtClean="0"/>
              <a:t>encircling Hands Chest Compression in Infant (2 Rescuers)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93838"/>
            <a:ext cx="75596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51" descr="~AUT0007"/>
          <p:cNvPicPr>
            <a:picLocks noChangeAspect="1" noChangeArrowheads="1"/>
          </p:cNvPicPr>
          <p:nvPr/>
        </p:nvPicPr>
        <p:blipFill>
          <a:blip r:embed="rId2">
            <a:lum bright="-2000" contrast="22000"/>
          </a:blip>
          <a:srcRect/>
          <a:stretch>
            <a:fillRect/>
          </a:stretch>
        </p:blipFill>
        <p:spPr bwMode="auto">
          <a:xfrm>
            <a:off x="4286250" y="1285875"/>
            <a:ext cx="3733800" cy="381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2052"/>
          <p:cNvSpPr>
            <a:spLocks noChangeArrowheads="1"/>
          </p:cNvSpPr>
          <p:nvPr/>
        </p:nvSpPr>
        <p:spPr bwMode="auto">
          <a:xfrm>
            <a:off x="0" y="1935163"/>
            <a:ext cx="4572000" cy="2779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itchFamily="2" charset="2"/>
              <a:buChar char="v"/>
            </a:pPr>
            <a:r>
              <a:rPr lang="en-US" b="1">
                <a:latin typeface="Book Antiqua" pitchFamily="18" charset="0"/>
                <a:sym typeface="Symbol" pitchFamily="18" charset="2"/>
              </a:rPr>
              <a:t>In older children  the lower third of the sternum</a:t>
            </a:r>
            <a:endParaRPr lang="en-US" b="1"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itchFamily="2" charset="2"/>
              <a:buChar char="v"/>
            </a:pPr>
            <a:r>
              <a:rPr lang="en-US" b="1">
                <a:latin typeface="Book Antiqua" pitchFamily="18" charset="0"/>
              </a:rPr>
              <a:t>Maintain continuous head tilt with hand on forehead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itchFamily="2" charset="2"/>
              <a:buChar char="v"/>
            </a:pPr>
            <a:r>
              <a:rPr lang="en-US" b="1">
                <a:latin typeface="Book Antiqua" pitchFamily="18" charset="0"/>
              </a:rPr>
              <a:t>One hand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itchFamily="2" charset="2"/>
              <a:buChar char="v"/>
            </a:pPr>
            <a:r>
              <a:rPr lang="en-US" b="1">
                <a:latin typeface="Book Antiqua" pitchFamily="18" charset="0"/>
              </a:rPr>
              <a:t>100/minute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itchFamily="2" charset="2"/>
              <a:buChar char="v"/>
            </a:pPr>
            <a:r>
              <a:rPr lang="en-US" b="1">
                <a:latin typeface="Book Antiqua" pitchFamily="18" charset="0"/>
              </a:rPr>
              <a:t>1/3 of chest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55000"/>
              <a:buFont typeface="Monotype Sorts" pitchFamily="2" charset="2"/>
              <a:buNone/>
            </a:pPr>
            <a:endParaRPr lang="en-US" b="1">
              <a:latin typeface="Book Antiqu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Chest Compressions</a:t>
            </a:r>
            <a:endParaRPr lang="en-U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85813"/>
            <a:ext cx="7000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latin typeface="Sans Serif" pitchFamily="16" charset="0"/>
              </a:rPr>
              <a:t>Copyright ©2000 American Heart Association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472386" cy="1892327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latin typeface="Sans Serif" pitchFamily="16" charset="0"/>
              </a:rPr>
              <a:t>One-hand chest compression technique in child (1-8) Yr</a:t>
            </a:r>
            <a:br>
              <a:rPr lang="en-GB" sz="3200" dirty="0" smtClean="0">
                <a:latin typeface="Sans Serif" pitchFamily="16" charset="0"/>
              </a:rPr>
            </a:b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OTO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74818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HOT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75628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RESCUERS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ahoma" pitchFamily="34" charset="0"/>
              </a:rPr>
              <a:t>Lay Rescuers</a:t>
            </a:r>
          </a:p>
          <a:p>
            <a:r>
              <a:rPr lang="en-US" u="sng" smtClean="0">
                <a:cs typeface="Tahoma" pitchFamily="34" charset="0"/>
              </a:rPr>
              <a:t>Healthcare Providers</a:t>
            </a:r>
          </a:p>
          <a:p>
            <a:pPr>
              <a:buFont typeface="Wingdings 2" pitchFamily="18" charset="2"/>
              <a:buNone/>
            </a:pPr>
            <a:endParaRPr lang="en-US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VICTIMS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INFANT:&lt;1Y/O</a:t>
            </a:r>
          </a:p>
          <a:p>
            <a:r>
              <a:rPr lang="en-US" dirty="0" smtClean="0">
                <a:cs typeface="Tahoma" pitchFamily="34" charset="0"/>
              </a:rPr>
              <a:t>CHILD:1Y/O until puberty (defined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as breast development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in females and the presence of </a:t>
            </a:r>
            <a:r>
              <a:rPr lang="en-US" dirty="0" err="1" smtClean="0">
                <a:cs typeface="Tahoma" pitchFamily="34" charset="0"/>
              </a:rPr>
              <a:t>axillary</a:t>
            </a:r>
            <a:r>
              <a:rPr lang="en-US" baseline="30000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hair in males)</a:t>
            </a:r>
            <a:r>
              <a:rPr lang="en-US" baseline="30000" dirty="0" smtClean="0">
                <a:cs typeface="Tahoma" pitchFamily="34" charset="0"/>
              </a:rPr>
              <a:t> </a:t>
            </a:r>
            <a:endParaRPr lang="en-US" dirty="0" smtClean="0">
              <a:cs typeface="Tahoma" pitchFamily="34" charset="0"/>
            </a:endParaRPr>
          </a:p>
          <a:p>
            <a:r>
              <a:rPr lang="en-US" dirty="0" err="1" smtClean="0">
                <a:cs typeface="Tahoma" pitchFamily="34" charset="0"/>
              </a:rPr>
              <a:t>ADULT:beyond</a:t>
            </a:r>
            <a:r>
              <a:rPr lang="en-US" dirty="0" smtClean="0">
                <a:cs typeface="Tahoma" pitchFamily="34" charset="0"/>
              </a:rPr>
              <a:t>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7620000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dirty="0" smtClean="0">
                <a:solidFill>
                  <a:srgbClr val="FFFF00"/>
                </a:solidFill>
              </a:rPr>
              <a:t>Safety 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47813" y="2924175"/>
            <a:ext cx="5699125" cy="187325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Safety of Rescuer &amp; Victim</a:t>
            </a:r>
          </a:p>
          <a:p>
            <a:pPr algn="l" rtl="0" eaLnBrk="1" hangingPunct="1">
              <a:defRPr/>
            </a:pPr>
            <a:r>
              <a:rPr lang="en-US" sz="2400" dirty="0" smtClean="0"/>
              <a:t>Always make sure that the area is safe for you &amp; the victim.</a:t>
            </a:r>
          </a:p>
          <a:p>
            <a:pPr algn="l" rtl="0" eaLnBrk="1" hangingPunct="1">
              <a:defRPr/>
            </a:pPr>
            <a:r>
              <a:rPr lang="en-US" sz="2400" dirty="0" smtClean="0"/>
              <a:t>Move a victim only to ensure the victim</a:t>
            </a:r>
            <a:r>
              <a:rPr lang="en-US" sz="2400" dirty="0" smtClean="0">
                <a:latin typeface="Arial" charset="0"/>
              </a:rPr>
              <a:t>’</a:t>
            </a:r>
            <a:r>
              <a:rPr lang="en-US" sz="2400" dirty="0" smtClean="0"/>
              <a:t>s safety.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Assess Responsiveness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400" dirty="0" smtClean="0">
                <a:cs typeface="Tahoma" pitchFamily="34" charset="0"/>
              </a:rPr>
              <a:t>Call the child</a:t>
            </a:r>
            <a:r>
              <a:rPr lang="en-US" sz="2400" dirty="0" smtClean="0">
                <a:latin typeface="Arial" pitchFamily="34" charset="0"/>
                <a:cs typeface="Tahoma" pitchFamily="34" charset="0"/>
              </a:rPr>
              <a:t>’</a:t>
            </a:r>
            <a:r>
              <a:rPr lang="en-US" sz="2400" dirty="0" smtClean="0">
                <a:cs typeface="Tahoma" pitchFamily="34" charset="0"/>
              </a:rPr>
              <a:t>s name if you know </a:t>
            </a:r>
            <a:r>
              <a:rPr lang="en-US" sz="2400" dirty="0" err="1" smtClean="0">
                <a:cs typeface="Tahoma" pitchFamily="34" charset="0"/>
              </a:rPr>
              <a:t>it,or</a:t>
            </a:r>
            <a:r>
              <a:rPr lang="en-US" sz="2400" dirty="0" smtClean="0">
                <a:cs typeface="Tahoma" pitchFamily="34" charset="0"/>
              </a:rPr>
              <a:t> ask loudly: </a:t>
            </a:r>
            <a:r>
              <a:rPr lang="en-US" sz="2400" dirty="0" smtClean="0">
                <a:latin typeface="Arial" pitchFamily="34" charset="0"/>
                <a:cs typeface="Tahoma" pitchFamily="34" charset="0"/>
              </a:rPr>
              <a:t>“</a:t>
            </a:r>
            <a:r>
              <a:rPr lang="en-US" sz="2400" dirty="0" smtClean="0">
                <a:cs typeface="Tahoma" pitchFamily="34" charset="0"/>
              </a:rPr>
              <a:t>Are you okay?</a:t>
            </a:r>
            <a:r>
              <a:rPr lang="en-US" sz="2400" dirty="0" smtClean="0">
                <a:latin typeface="Arial" pitchFamily="34" charset="0"/>
                <a:cs typeface="Tahoma" pitchFamily="34" charset="0"/>
              </a:rPr>
              <a:t>”</a:t>
            </a:r>
            <a:r>
              <a:rPr lang="en-US" sz="2400" dirty="0" smtClean="0">
                <a:cs typeface="Tahoma" pitchFamily="34" charset="0"/>
              </a:rPr>
              <a:t> </a:t>
            </a:r>
          </a:p>
          <a:p>
            <a:pPr marL="0" indent="0" eaLnBrk="1" hangingPunct="1"/>
            <a:r>
              <a:rPr lang="en-US" sz="2400" dirty="0" smtClean="0">
                <a:cs typeface="Tahoma" pitchFamily="34" charset="0"/>
              </a:rPr>
              <a:t>Tap the victim (the bottom of the foot is a good place in infant &amp; ).</a:t>
            </a:r>
          </a:p>
          <a:p>
            <a:pPr marL="0" indent="0" eaLnBrk="1" hangingPunct="1"/>
            <a:r>
              <a:rPr lang="en-US" sz="2400" dirty="0" smtClean="0">
                <a:cs typeface="Tahoma" pitchFamily="34" charset="0"/>
              </a:rPr>
              <a:t>Look for </a:t>
            </a:r>
            <a:r>
              <a:rPr lang="en-US" sz="2400" dirty="0" err="1" smtClean="0">
                <a:cs typeface="Tahoma" pitchFamily="34" charset="0"/>
              </a:rPr>
              <a:t>movement,answering</a:t>
            </a:r>
            <a:r>
              <a:rPr lang="en-US" sz="2400" dirty="0" smtClean="0">
                <a:cs typeface="Tahoma" pitchFamily="34" charset="0"/>
              </a:rPr>
              <a:t> or moaning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Responsive child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he or she will answer or move.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Checking the child for any injuries or need of medical assistance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Calling EMS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ahoma" pitchFamily="34" charset="0"/>
            </a:endParaRPr>
          </a:p>
          <a:p>
            <a:pPr eaLnBrk="1" hangingPunct="1"/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42048" cy="5000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Nonresponsive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r>
              <a:rPr lang="en-US" dirty="0" smtClean="0">
                <a:cs typeface="Tahoma" pitchFamily="34" charset="0"/>
              </a:rPr>
              <a:t>Regular breathing</a:t>
            </a:r>
          </a:p>
          <a:p>
            <a:r>
              <a:rPr lang="en-US" dirty="0" smtClean="0">
                <a:cs typeface="Tahoma" pitchFamily="34" charset="0"/>
              </a:rPr>
              <a:t>No evidence of trauma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  <a:p>
            <a:r>
              <a:rPr lang="en-US" dirty="0" smtClean="0">
                <a:cs typeface="Tahoma" pitchFamily="34" charset="0"/>
              </a:rPr>
              <a:t>Breathing but respiratory distress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</p:txBody>
      </p:sp>
      <p:sp>
        <p:nvSpPr>
          <p:cNvPr id="21508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/>
          <a:lstStyle/>
          <a:p>
            <a:r>
              <a:rPr lang="en-US" dirty="0" smtClean="0">
                <a:cs typeface="Tahoma" pitchFamily="34" charset="0"/>
              </a:rPr>
              <a:t> Recovery position</a:t>
            </a:r>
          </a:p>
          <a:p>
            <a:r>
              <a:rPr lang="en-US" dirty="0" smtClean="0">
                <a:cs typeface="Tahoma" pitchFamily="34" charset="0"/>
              </a:rPr>
              <a:t> Call EMS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  <a:p>
            <a:pPr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  <a:p>
            <a:r>
              <a:rPr lang="en-US" dirty="0" smtClean="0">
                <a:cs typeface="Tahoma" pitchFamily="34" charset="0"/>
              </a:rPr>
              <a:t>Remain him/her in a position that is most comfortable</a:t>
            </a:r>
          </a:p>
          <a:p>
            <a:r>
              <a:rPr lang="en-US" dirty="0" smtClean="0">
                <a:cs typeface="Tahoma" pitchFamily="34" charset="0"/>
              </a:rPr>
              <a:t>Call EMS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57563" y="1857375"/>
            <a:ext cx="906462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7563" y="3500438"/>
            <a:ext cx="906462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0" y="857250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Shout for </a:t>
            </a:r>
            <a:r>
              <a:rPr lang="en-US" sz="3200" b="1" dirty="0" smtClean="0">
                <a:solidFill>
                  <a:srgbClr val="FF0000"/>
                </a:solidFill>
                <a:cs typeface="Tahoma" pitchFamily="34" charset="0"/>
              </a:rPr>
              <a:t>help, </a:t>
            </a:r>
            <a:r>
              <a:rPr lang="en-US" sz="3200" b="1" dirty="0" smtClean="0">
                <a:solidFill>
                  <a:srgbClr val="FF0000"/>
                </a:solidFill>
              </a:rPr>
              <a:t>check </a:t>
            </a:r>
            <a:r>
              <a:rPr lang="en-US" sz="3200" b="1" dirty="0">
                <a:solidFill>
                  <a:srgbClr val="FF0000"/>
                </a:solidFill>
              </a:rPr>
              <a:t>breath)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91000"/>
            <a:ext cx="2895600" cy="24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Recovery 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If the child is </a:t>
            </a:r>
            <a:r>
              <a:rPr lang="en-US" i="1" dirty="0" smtClean="0">
                <a:cs typeface="Tahoma" pitchFamily="34" charset="0"/>
              </a:rPr>
              <a:t>breathing </a:t>
            </a:r>
            <a:r>
              <a:rPr lang="en-US" dirty="0" smtClean="0">
                <a:cs typeface="Tahoma" pitchFamily="34" charset="0"/>
              </a:rPr>
              <a:t>&amp; there is no evidence of trauma: turn the child onto the side (recovery position).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22588"/>
            <a:ext cx="669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7E2DA-3E20-4F18-8714-E845AB7E79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B6728E-106A-4D16-9948-39646FEF9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5799F0-C0F1-4DDE-BABA-D1AFA9E9E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895</Words>
  <Application>Microsoft Office PowerPoint</Application>
  <PresentationFormat>On-screen Show (4:3)</PresentationFormat>
  <Paragraphs>109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Pediatric Chain of Survival</vt:lpstr>
      <vt:lpstr>Slide 2</vt:lpstr>
      <vt:lpstr>RESCUERS</vt:lpstr>
      <vt:lpstr>VICTIMS</vt:lpstr>
      <vt:lpstr>Safety </vt:lpstr>
      <vt:lpstr>Assess Responsiveness</vt:lpstr>
      <vt:lpstr>Responsive child</vt:lpstr>
      <vt:lpstr>Nonresponsive </vt:lpstr>
      <vt:lpstr>Recovery Position</vt:lpstr>
      <vt:lpstr>Recovery Position</vt:lpstr>
      <vt:lpstr>Unresponsive  </vt:lpstr>
      <vt:lpstr>Unresponsive child</vt:lpstr>
      <vt:lpstr>carrying a small child to the telephone</vt:lpstr>
      <vt:lpstr>Activate the EMS System &amp; Get the AED</vt:lpstr>
      <vt:lpstr>Position the Victim</vt:lpstr>
      <vt:lpstr>Pulse Check</vt:lpstr>
      <vt:lpstr>BRACHIAL PULSE CHECK</vt:lpstr>
      <vt:lpstr>Definite pulse</vt:lpstr>
      <vt:lpstr>No pulse</vt:lpstr>
      <vt:lpstr>When check pulse again</vt:lpstr>
      <vt:lpstr>Chest Compressions</vt:lpstr>
      <vt:lpstr>Chest Compressions</vt:lpstr>
      <vt:lpstr>2-finger Chest Compression Technique in Infant</vt:lpstr>
      <vt:lpstr>Hand Position for Chest Encirclement</vt:lpstr>
      <vt:lpstr>2 Thumb–encircling Hands Chest Compression in Infant (2 Rescuers)</vt:lpstr>
      <vt:lpstr>Slide 26</vt:lpstr>
      <vt:lpstr>One-hand chest compression technique in child (1-8) Yr 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Basic Life Support</dc:title>
  <dc:creator/>
  <cp:lastModifiedBy>darman</cp:lastModifiedBy>
  <cp:revision>19</cp:revision>
  <dcterms:created xsi:type="dcterms:W3CDTF">2006-08-16T00:00:00Z</dcterms:created>
  <dcterms:modified xsi:type="dcterms:W3CDTF">2017-10-30T06:06:25Z</dcterms:modified>
</cp:coreProperties>
</file>