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56"/>
  </p:notesMasterIdLst>
  <p:handoutMasterIdLst>
    <p:handoutMasterId r:id="rId57"/>
  </p:handoutMasterIdLst>
  <p:sldIdLst>
    <p:sldId id="256" r:id="rId3"/>
    <p:sldId id="264" r:id="rId4"/>
    <p:sldId id="284" r:id="rId5"/>
    <p:sldId id="283" r:id="rId6"/>
    <p:sldId id="285" r:id="rId7"/>
    <p:sldId id="265" r:id="rId8"/>
    <p:sldId id="257" r:id="rId9"/>
    <p:sldId id="258" r:id="rId10"/>
    <p:sldId id="286" r:id="rId11"/>
    <p:sldId id="277" r:id="rId12"/>
    <p:sldId id="263" r:id="rId13"/>
    <p:sldId id="278" r:id="rId14"/>
    <p:sldId id="259" r:id="rId15"/>
    <p:sldId id="279" r:id="rId16"/>
    <p:sldId id="282" r:id="rId17"/>
    <p:sldId id="289" r:id="rId18"/>
    <p:sldId id="260" r:id="rId19"/>
    <p:sldId id="261" r:id="rId20"/>
    <p:sldId id="267" r:id="rId21"/>
    <p:sldId id="291" r:id="rId22"/>
    <p:sldId id="268" r:id="rId23"/>
    <p:sldId id="292" r:id="rId24"/>
    <p:sldId id="290" r:id="rId25"/>
    <p:sldId id="269" r:id="rId26"/>
    <p:sldId id="271" r:id="rId27"/>
    <p:sldId id="276" r:id="rId28"/>
    <p:sldId id="272" r:id="rId29"/>
    <p:sldId id="273" r:id="rId30"/>
    <p:sldId id="274" r:id="rId31"/>
    <p:sldId id="275" r:id="rId32"/>
    <p:sldId id="262" r:id="rId33"/>
    <p:sldId id="305" r:id="rId34"/>
    <p:sldId id="313" r:id="rId35"/>
    <p:sldId id="294" r:id="rId36"/>
    <p:sldId id="311" r:id="rId37"/>
    <p:sldId id="295" r:id="rId38"/>
    <p:sldId id="296" r:id="rId39"/>
    <p:sldId id="303" r:id="rId40"/>
    <p:sldId id="304" r:id="rId41"/>
    <p:sldId id="306" r:id="rId42"/>
    <p:sldId id="297" r:id="rId43"/>
    <p:sldId id="310" r:id="rId44"/>
    <p:sldId id="307" r:id="rId45"/>
    <p:sldId id="302" r:id="rId46"/>
    <p:sldId id="301" r:id="rId47"/>
    <p:sldId id="312" r:id="rId48"/>
    <p:sldId id="314" r:id="rId49"/>
    <p:sldId id="300" r:id="rId50"/>
    <p:sldId id="315" r:id="rId51"/>
    <p:sldId id="308" r:id="rId52"/>
    <p:sldId id="293" r:id="rId53"/>
    <p:sldId id="287" r:id="rId54"/>
    <p:sldId id="288" r:id="rId5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6163" autoAdjust="0"/>
  </p:normalViewPr>
  <p:slideViewPr>
    <p:cSldViewPr>
      <p:cViewPr>
        <p:scale>
          <a:sx n="75" d="100"/>
          <a:sy n="75" d="100"/>
        </p:scale>
        <p:origin x="-108" y="-7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11/2/2019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11/2/2019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68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5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9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9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05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9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0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3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7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partum hemorrhage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457200"/>
            <a:ext cx="9818756" cy="61463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3198812" y="5410200"/>
            <a:ext cx="2286000" cy="3048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40000"/>
                <a:lumOff val="6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836612" y="381000"/>
            <a:ext cx="1524000" cy="2057400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r>
              <a:rPr lang="en-US" dirty="0" smtClean="0"/>
              <a:t>!</a:t>
            </a:r>
            <a:endParaRPr lang="fa-I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کوراژ</a:t>
            </a:r>
            <a:r>
              <a:rPr lang="fa-IR" dirty="0"/>
              <a:t> دستی رحم پس از تسکین بخشی انجام شود. </a:t>
            </a:r>
          </a:p>
          <a:p>
            <a:pPr algn="r" rtl="1"/>
            <a:r>
              <a:rPr lang="fa-I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کانال</a:t>
            </a:r>
            <a:r>
              <a:rPr lang="fa-IR" dirty="0" smtClean="0"/>
              <a:t> </a:t>
            </a:r>
            <a:r>
              <a:rPr lang="fa-IR" dirty="0"/>
              <a:t>زایمانی(واژن و سرویکس) از نظر پارگی بررسی شود</a:t>
            </a:r>
            <a:r>
              <a:rPr lang="fa-IR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pPr algn="r" rtl="1"/>
            <a:r>
              <a:rPr lang="en-US" dirty="0"/>
              <a:t> </a:t>
            </a:r>
            <a:r>
              <a:rPr lang="fa-I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میزوپروستول</a:t>
            </a:r>
            <a:r>
              <a:rPr lang="fa-IR" dirty="0" smtClean="0"/>
              <a:t> علاوه بر </a:t>
            </a:r>
            <a:r>
              <a:rPr lang="fa-IR" b="1" dirty="0" smtClean="0"/>
              <a:t>سنتوسینون</a:t>
            </a:r>
            <a:r>
              <a:rPr lang="fa-IR" dirty="0" smtClean="0"/>
              <a:t> </a:t>
            </a:r>
            <a:r>
              <a:rPr lang="fa-IR" b="1" dirty="0" smtClean="0"/>
              <a:t>ومترژین</a:t>
            </a:r>
            <a:r>
              <a:rPr lang="fa-IR" dirty="0" smtClean="0"/>
              <a:t> تجویز گردد </a:t>
            </a:r>
          </a:p>
          <a:p>
            <a:pPr marL="0" indent="0" algn="r" rtl="1">
              <a:buNone/>
            </a:pPr>
            <a:r>
              <a:rPr lang="fa-IR" dirty="0" smtClean="0"/>
              <a:t>(600میکروگرم) </a:t>
            </a:r>
            <a:r>
              <a:rPr lang="fa-IR" dirty="0"/>
              <a:t>بصورت زیرزبانی یا </a:t>
            </a:r>
            <a:r>
              <a:rPr lang="fa-IR" dirty="0" smtClean="0"/>
              <a:t>(1000میکروگرم)رکتال</a:t>
            </a:r>
          </a:p>
          <a:p>
            <a:pPr algn="r" rtl="1"/>
            <a:r>
              <a:rPr lang="fa-IR" dirty="0" smtClean="0"/>
              <a:t>آمپول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ترانگزامیک</a:t>
            </a:r>
            <a:r>
              <a:rPr lang="fa-IR" dirty="0"/>
              <a:t>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اسید</a:t>
            </a:r>
            <a:r>
              <a:rPr lang="fa-IR" dirty="0"/>
              <a:t> به میزان یک گرم </a:t>
            </a:r>
            <a:r>
              <a:rPr lang="fa-IR" dirty="0" smtClean="0"/>
              <a:t>ظرف 20 دقیقه</a:t>
            </a:r>
            <a:endParaRPr lang="fa-IR" dirty="0"/>
          </a:p>
          <a:p>
            <a:pPr algn="r" rtl="1"/>
            <a:r>
              <a:rPr lang="fa-IR" dirty="0" smtClean="0"/>
              <a:t>آمپول </a:t>
            </a:r>
            <a:r>
              <a:rPr lang="fa-I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فیبرینوژن</a:t>
            </a:r>
            <a:r>
              <a:rPr lang="fa-IR" dirty="0" smtClean="0"/>
              <a:t> </a:t>
            </a:r>
            <a:r>
              <a:rPr lang="en-US" dirty="0" smtClean="0"/>
              <a:t>mg/kg</a:t>
            </a:r>
            <a:r>
              <a:rPr lang="fa-IR" dirty="0" smtClean="0"/>
              <a:t> 30-60 (</a:t>
            </a:r>
            <a:r>
              <a:rPr lang="fa-I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u="sng" dirty="0">
                <a:latin typeface="Arial" panose="020B0604020202020204" pitchFamily="34" charset="0"/>
                <a:cs typeface="Arial" panose="020B0604020202020204" pitchFamily="34" charset="0"/>
              </a:rPr>
              <a:t>صورت </a:t>
            </a:r>
            <a:r>
              <a:rPr lang="fa-I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کاهش فیبرینوژن</a:t>
            </a:r>
            <a:r>
              <a:rPr lang="fa-IR" dirty="0" smtClean="0"/>
              <a:t>) بصورت </a:t>
            </a:r>
            <a:r>
              <a:rPr lang="fa-IR" dirty="0"/>
              <a:t>وریدی </a:t>
            </a:r>
            <a:r>
              <a:rPr lang="fa-IR" dirty="0" smtClean="0"/>
              <a:t>(آمپول یک گرمی دارد)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89012" y="1143000"/>
            <a:ext cx="10033001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800" dirty="0"/>
              <a:t> </a:t>
            </a:r>
            <a:r>
              <a:rPr lang="fa-IR" sz="2800" u="sng" dirty="0"/>
              <a:t>در صورت ادامه خونریزی </a:t>
            </a:r>
            <a:r>
              <a:rPr lang="fa-IR" sz="2800" dirty="0"/>
              <a:t>علیرغم ماساژ دو دستی و  انفوزیون موارد فوق </a:t>
            </a:r>
            <a:r>
              <a:rPr lang="fa-IR" sz="2800" dirty="0" smtClean="0"/>
              <a:t>با</a:t>
            </a:r>
          </a:p>
          <a:p>
            <a:pPr algn="ctr" rtl="1"/>
            <a:r>
              <a:rPr lang="fa-IR" sz="2800" dirty="0" smtClean="0"/>
              <a:t> </a:t>
            </a:r>
            <a:r>
              <a:rPr lang="fa-IR" sz="2800" dirty="0"/>
              <a:t>،</a:t>
            </a:r>
            <a:r>
              <a:rPr lang="fa-IR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به </a:t>
            </a:r>
            <a:r>
              <a:rPr lang="fa-IR" sz="2800" dirty="0"/>
              <a:t>محض آماده شدن خون وفراورده ها </a:t>
            </a:r>
            <a:endParaRPr lang="fa-IR" sz="2800" dirty="0" smtClean="0"/>
          </a:p>
          <a:p>
            <a:pPr algn="ctr" rtl="1"/>
            <a:r>
              <a:rPr lang="fa-IR" sz="2800" dirty="0" smtClean="0"/>
              <a:t>بانسبت </a:t>
            </a:r>
            <a:r>
              <a:rPr lang="fa-IR" sz="2800" dirty="0"/>
              <a:t>( </a:t>
            </a:r>
            <a:r>
              <a:rPr lang="fa-IR" sz="2800" b="1" dirty="0">
                <a:solidFill>
                  <a:schemeClr val="accent5"/>
                </a:solidFill>
              </a:rPr>
              <a:t>1-1-1</a:t>
            </a:r>
            <a:r>
              <a:rPr lang="fa-IR" sz="2800" dirty="0"/>
              <a:t>) آغازگردد</a:t>
            </a:r>
          </a:p>
        </p:txBody>
      </p:sp>
    </p:spTree>
    <p:extLst>
      <p:ext uri="{BB962C8B-B14F-4D97-AF65-F5344CB8AC3E}">
        <p14:creationId xmlns:p14="http://schemas.microsoft.com/office/powerpoint/2010/main" val="37543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37" y="76200"/>
            <a:ext cx="11899725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9812" y="838200"/>
            <a:ext cx="2590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fa-IR" dirty="0" smtClean="0">
                <a:solidFill>
                  <a:schemeClr val="tx1"/>
                </a:solidFill>
              </a:rPr>
              <a:t>80 واحد در0.5 لیتر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</a:rPr>
              <a:t>در خونریزی بسیار شدید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46812" y="1752600"/>
            <a:ext cx="3581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</a:rPr>
              <a:t>0.2 میلی گرم عضلانی هر2-</a:t>
            </a:r>
            <a:r>
              <a:rPr lang="fa-IR" sz="1400" b="1" dirty="0" smtClean="0">
                <a:solidFill>
                  <a:schemeClr val="accent6"/>
                </a:solidFill>
              </a:rPr>
              <a:t>4</a:t>
            </a:r>
            <a:r>
              <a:rPr lang="fa-IR" sz="1400" dirty="0" smtClean="0">
                <a:solidFill>
                  <a:schemeClr val="tx1"/>
                </a:solidFill>
              </a:rPr>
              <a:t> ساعت تا 1گرم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199812" y="1716505"/>
            <a:ext cx="457200" cy="381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99812" y="3924300"/>
            <a:ext cx="457200" cy="381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44762" y="3360821"/>
            <a:ext cx="457200" cy="381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32313" y="2415339"/>
            <a:ext cx="457200" cy="381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232313" y="4371474"/>
            <a:ext cx="457200" cy="381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3271" y="2528637"/>
            <a:ext cx="3581400" cy="6858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قابل تزریق درمیومتر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9812" y="2514601"/>
            <a:ext cx="2590800" cy="761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کلا بیماری نداشته باشه!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3612" y="5181600"/>
            <a:ext cx="4267200" cy="22860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1812" y="3962400"/>
            <a:ext cx="7848600" cy="409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به شرط: </a:t>
            </a:r>
            <a:r>
              <a:rPr lang="en-US" dirty="0" smtClean="0">
                <a:solidFill>
                  <a:schemeClr val="tx1"/>
                </a:solidFill>
              </a:rPr>
              <a:t>4T </a:t>
            </a:r>
            <a:r>
              <a:rPr lang="fa-IR" dirty="0" smtClean="0">
                <a:solidFill>
                  <a:schemeClr val="tx1"/>
                </a:solidFill>
              </a:rPr>
              <a:t>منفی! وزیر خاک! هنوز! نرفته باشه: </a:t>
            </a:r>
            <a:r>
              <a:rPr lang="fa-IR" b="1" dirty="0" smtClean="0">
                <a:solidFill>
                  <a:schemeClr val="tx1"/>
                </a:solidFill>
              </a:rPr>
              <a:t>«7» شرط!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836" y="5891463"/>
            <a:ext cx="1756775" cy="58553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 smtClean="0">
                <a:solidFill>
                  <a:schemeClr val="tx1"/>
                </a:solidFill>
              </a:rPr>
              <a:t>TO</a:t>
            </a:r>
            <a:r>
              <a:rPr lang="fa-IR" sz="2800" b="1" dirty="0" smtClean="0">
                <a:solidFill>
                  <a:schemeClr val="tx1"/>
                </a:solidFill>
              </a:rPr>
              <a:t> رگ!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4412" y="2796339"/>
            <a:ext cx="1143000" cy="480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کاربوپرست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9812" y="4495800"/>
            <a:ext cx="2590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یک و یک و یک!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812" y="3976437"/>
            <a:ext cx="609600" cy="33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accent6"/>
                </a:solidFill>
              </a:rPr>
              <a:t>4 ویال!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6612" y="838200"/>
            <a:ext cx="457200" cy="168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900" dirty="0" smtClean="0">
                <a:solidFill>
                  <a:schemeClr val="accent6"/>
                </a:solidFill>
              </a:rPr>
              <a:t> </a:t>
            </a:r>
            <a:r>
              <a:rPr lang="en-US" sz="900" dirty="0" smtClean="0">
                <a:solidFill>
                  <a:schemeClr val="accent6"/>
                </a:solidFill>
              </a:rPr>
              <a:t>U </a:t>
            </a:r>
            <a:r>
              <a:rPr lang="fa-IR" sz="900" dirty="0" smtClean="0">
                <a:solidFill>
                  <a:schemeClr val="accent6"/>
                </a:solidFill>
              </a:rPr>
              <a:t>40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4912" y="830179"/>
            <a:ext cx="3505200" cy="7620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N/S or RINGER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7212" y="3434013"/>
            <a:ext cx="490118" cy="210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accent6"/>
                </a:solidFill>
              </a:rPr>
              <a:t> - </a:t>
            </a:r>
            <a:r>
              <a:rPr lang="en-US" sz="900" b="1" dirty="0" smtClean="0">
                <a:solidFill>
                  <a:schemeClr val="accent6"/>
                </a:solidFill>
              </a:rPr>
              <a:t>400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256" y="3444039"/>
            <a:ext cx="3581400" cy="3810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accent6"/>
                </a:solidFill>
              </a:rPr>
              <a:t>4</a:t>
            </a:r>
            <a:r>
              <a:rPr lang="fa-IR" dirty="0" smtClean="0">
                <a:solidFill>
                  <a:schemeClr val="tx1"/>
                </a:solidFill>
              </a:rPr>
              <a:t> تا/ </a:t>
            </a:r>
            <a:r>
              <a:rPr lang="fa-IR" b="1" dirty="0" smtClean="0">
                <a:solidFill>
                  <a:schemeClr val="accent6"/>
                </a:solidFill>
              </a:rPr>
              <a:t>4</a:t>
            </a:r>
            <a:r>
              <a:rPr lang="fa-IR" dirty="0" smtClean="0">
                <a:solidFill>
                  <a:schemeClr val="tx1"/>
                </a:solidFill>
              </a:rPr>
              <a:t>تا!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927266" y="3434013"/>
            <a:ext cx="228600" cy="199524"/>
          </a:xfrm>
          <a:prstGeom prst="star5">
            <a:avLst/>
          </a:prstGeom>
          <a:solidFill>
            <a:schemeClr val="accent3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0900" y="2602195"/>
            <a:ext cx="3031541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dirty="0"/>
              <a:t>در صورت ادامه خونریزی علیرغم تعبیه بالون </a:t>
            </a:r>
            <a:r>
              <a:rPr lang="fa-IR" sz="2000" dirty="0" smtClean="0"/>
              <a:t>بکری</a:t>
            </a:r>
            <a:r>
              <a:rPr lang="en-US" sz="2000" dirty="0" smtClean="0"/>
              <a:t>*</a:t>
            </a:r>
            <a:r>
              <a:rPr lang="fa-IR" sz="2000" dirty="0" smtClean="0"/>
              <a:t>، 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4162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  <p:bldP spid="16" grpId="1" animBg="1"/>
      <p:bldP spid="20" grpId="0" animBg="1"/>
      <p:bldP spid="2" grpId="0" animBg="1"/>
      <p:bldP spid="2" grpId="1" animBg="1"/>
      <p:bldP spid="15" grpId="0" animBg="1"/>
      <p:bldP spid="15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بالون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بکری </a:t>
            </a:r>
            <a:r>
              <a:rPr lang="fa-IR" dirty="0"/>
              <a:t>توسط رزیدنت ارشد یا اتند </a:t>
            </a:r>
            <a:r>
              <a:rPr lang="fa-IR" dirty="0" smtClean="0"/>
              <a:t>آنکال درصورت ادامه خونریزی، </a:t>
            </a:r>
            <a:r>
              <a:rPr lang="fa-IR" dirty="0"/>
              <a:t>تعبیه شود و بسته به سن حاملگی با </a:t>
            </a:r>
            <a:r>
              <a:rPr lang="fa-IR" dirty="0" smtClean="0"/>
              <a:t>300 </a:t>
            </a:r>
            <a:r>
              <a:rPr lang="fa-IR" dirty="0"/>
              <a:t>-500</a:t>
            </a:r>
            <a:r>
              <a:rPr lang="en-US" dirty="0"/>
              <a:t>cc </a:t>
            </a:r>
            <a:r>
              <a:rPr lang="fa-IR" dirty="0"/>
              <a:t>نرمال سالین پر شود و </a:t>
            </a:r>
            <a:endParaRPr lang="en-US" dirty="0" smtClean="0"/>
          </a:p>
          <a:p>
            <a:pPr algn="r" rtl="1"/>
            <a:r>
              <a:rPr lang="fa-IR" dirty="0" smtClean="0"/>
              <a:t>توسط </a:t>
            </a:r>
            <a:r>
              <a:rPr lang="fa-IR" dirty="0"/>
              <a:t>لانگ گاز، از عدم خروج بالون بکری حمایت شود</a:t>
            </a:r>
            <a:r>
              <a:rPr lang="fa-IR" dirty="0" smtClean="0"/>
              <a:t>.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12" y="304800"/>
            <a:ext cx="1181347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6612" y="1066800"/>
            <a:ext cx="5715000" cy="381000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5812" y="4572000"/>
            <a:ext cx="9433175" cy="381000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1412" y="4114800"/>
            <a:ext cx="10363200" cy="381000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370" y="3160295"/>
            <a:ext cx="2320442" cy="381000"/>
          </a:xfrm>
          <a:prstGeom prst="rect">
            <a:avLst/>
          </a:prstGeom>
          <a:noFill/>
          <a:ln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4412" y="5017168"/>
            <a:ext cx="8229600" cy="381000"/>
          </a:xfrm>
          <a:prstGeom prst="rect">
            <a:avLst/>
          </a:prstGeom>
          <a:noFill/>
          <a:ln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275012" y="5791200"/>
            <a:ext cx="1295400" cy="304800"/>
          </a:xfrm>
          <a:prstGeom prst="upArrow">
            <a:avLst/>
          </a:prstGeom>
          <a:noFill/>
          <a:ln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88825" cy="68138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7212" y="1295400"/>
            <a:ext cx="10134600" cy="4572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812" y="5410200"/>
            <a:ext cx="11734800" cy="3810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12" y="5791200"/>
            <a:ext cx="11734800" cy="838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45479" y="26068"/>
            <a:ext cx="1524000" cy="812132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r>
              <a:rPr lang="en-US" dirty="0" smtClean="0"/>
              <a:t>!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871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212745"/>
              </a:buClr>
            </a:pPr>
            <a:r>
              <a:rPr lang="fa-IR" dirty="0">
                <a:solidFill>
                  <a:prstClr val="white"/>
                </a:solidFill>
              </a:rPr>
              <a:t>در صورتیکه که علیرغم اقدامات فوق و جاگذاری بالون بکری همچنان خونریزی بیمار ادامه یابد، جهت انتقال بیمار به اتاق عمل تصمیم گیری شود.   </a:t>
            </a:r>
            <a:r>
              <a:rPr lang="fa-IR" dirty="0">
                <a:solidFill>
                  <a:srgbClr val="FF8021"/>
                </a:solidFill>
              </a:rPr>
              <a:t>با </a:t>
            </a:r>
            <a:r>
              <a:rPr lang="en-US" dirty="0">
                <a:solidFill>
                  <a:srgbClr val="FF8021"/>
                </a:solidFill>
              </a:rPr>
              <a:t>ICU</a:t>
            </a:r>
            <a:r>
              <a:rPr lang="fa-IR" dirty="0">
                <a:solidFill>
                  <a:srgbClr val="FF8021"/>
                </a:solidFill>
              </a:rPr>
              <a:t> هماهنگ شود</a:t>
            </a:r>
            <a:r>
              <a:rPr lang="fa-IR" dirty="0">
                <a:solidFill>
                  <a:prstClr val="white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از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اتند آنکال دوم </a:t>
            </a:r>
            <a:r>
              <a:rPr lang="fa-IR" dirty="0"/>
              <a:t>درخواست کمک </a:t>
            </a:r>
            <a:r>
              <a:rPr lang="fa-IR" dirty="0" smtClean="0"/>
              <a:t>شود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صورت نیاز و ادامه خونریزی علیرغم اقدامات فوق بیمار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لاپاراتومی</a:t>
            </a:r>
            <a:r>
              <a:rPr lang="fa-IR" dirty="0"/>
              <a:t> </a:t>
            </a:r>
            <a:r>
              <a:rPr lang="fa-IR" dirty="0" smtClean="0"/>
              <a:t>شود</a:t>
            </a:r>
          </a:p>
          <a:p>
            <a:pPr algn="r" rtl="1"/>
            <a:r>
              <a:rPr lang="fa-IR" dirty="0" smtClean="0"/>
              <a:t>اقدام </a:t>
            </a:r>
            <a:r>
              <a:rPr lang="fa-IR" dirty="0"/>
              <a:t>به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بستن دو طرفه شریان رحمی و در صورت نیاز تخمدانی </a:t>
            </a:r>
            <a:r>
              <a:rPr lang="fa-IR" dirty="0"/>
              <a:t>شود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 </a:t>
            </a:r>
            <a:r>
              <a:rPr lang="fa-IR" dirty="0"/>
              <a:t>در صورت ادامه خونریزی،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سوچورلینچ</a:t>
            </a:r>
            <a:r>
              <a:rPr lang="fa-IR" dirty="0"/>
              <a:t> انجام شود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صورت عدم پاسخ به اقدامات فوق، 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هیسترکتومی</a:t>
            </a:r>
            <a:r>
              <a:rPr lang="fa-IR" dirty="0"/>
              <a:t> بصورت توتال یا ساب توتال ( بسته به شرایط </a:t>
            </a:r>
            <a:r>
              <a:rPr lang="fa-IR" dirty="0" smtClean="0"/>
              <a:t>بیمار </a:t>
            </a:r>
            <a:r>
              <a:rPr lang="fa-IR" dirty="0"/>
              <a:t>و تصمیم جراح) انجام شود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ترتیب اقدامات در اتاق عمل: </a:t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Clr>
                <a:srgbClr val="212745"/>
              </a:buClr>
            </a:pPr>
            <a:r>
              <a:rPr lang="fa-IR" sz="2200" dirty="0">
                <a:solidFill>
                  <a:prstClr val="white"/>
                </a:solidFill>
              </a:rPr>
              <a:t>بیمار توسط پتو یا در صورت امکان </a:t>
            </a:r>
            <a:r>
              <a:rPr lang="fa-IR" sz="2200" b="1" dirty="0">
                <a:solidFill>
                  <a:prstClr val="white"/>
                </a:solidFill>
              </a:rPr>
              <a:t>گرم</a:t>
            </a:r>
            <a:r>
              <a:rPr lang="fa-IR" sz="2200" dirty="0">
                <a:solidFill>
                  <a:prstClr val="white"/>
                </a:solidFill>
              </a:rPr>
              <a:t> کننده تابشی، گرم شود</a:t>
            </a:r>
          </a:p>
          <a:p>
            <a:pPr lvl="0" algn="r" rtl="1">
              <a:buClr>
                <a:srgbClr val="212745"/>
              </a:buClr>
            </a:pPr>
            <a:r>
              <a:rPr lang="fa-IR" sz="2200" dirty="0">
                <a:solidFill>
                  <a:prstClr val="white"/>
                </a:solidFill>
              </a:rPr>
              <a:t>اکسیژن با </a:t>
            </a:r>
            <a:r>
              <a:rPr lang="fa-IR" sz="2200" b="1" dirty="0">
                <a:solidFill>
                  <a:srgbClr val="FF8021">
                    <a:lumMod val="60000"/>
                    <a:lumOff val="40000"/>
                  </a:srgbClr>
                </a:solidFill>
              </a:rPr>
              <a:t>ماسک</a:t>
            </a:r>
            <a:r>
              <a:rPr lang="fa-IR" sz="2200" dirty="0">
                <a:solidFill>
                  <a:srgbClr val="FF8021">
                    <a:lumMod val="60000"/>
                    <a:lumOff val="40000"/>
                  </a:srgbClr>
                </a:solidFill>
              </a:rPr>
              <a:t> </a:t>
            </a:r>
            <a:r>
              <a:rPr lang="fa-IR" sz="2200" dirty="0">
                <a:solidFill>
                  <a:prstClr val="white"/>
                </a:solidFill>
              </a:rPr>
              <a:t>با سرعت 10-15 لیتر در دقیقه تجویز </a:t>
            </a:r>
            <a:r>
              <a:rPr lang="fa-IR" sz="2200" dirty="0" smtClean="0">
                <a:solidFill>
                  <a:prstClr val="white"/>
                </a:solidFill>
              </a:rPr>
              <a:t>شود</a:t>
            </a:r>
          </a:p>
          <a:p>
            <a:pPr lvl="0" algn="r" rtl="1">
              <a:buClr>
                <a:srgbClr val="212745"/>
              </a:buClr>
            </a:pPr>
            <a:r>
              <a:rPr lang="fa-IR" sz="2200" dirty="0" smtClean="0">
                <a:solidFill>
                  <a:prstClr val="white"/>
                </a:solidFill>
              </a:rPr>
              <a:t>کنترل </a:t>
            </a:r>
            <a:r>
              <a:rPr lang="fa-IR" sz="2200" dirty="0">
                <a:solidFill>
                  <a:prstClr val="white"/>
                </a:solidFill>
              </a:rPr>
              <a:t>خونریزی </a:t>
            </a:r>
            <a:r>
              <a:rPr lang="fa-IR" sz="2200" dirty="0" smtClean="0">
                <a:solidFill>
                  <a:prstClr val="white"/>
                </a:solidFill>
              </a:rPr>
              <a:t>واژینال وعلایم حیاتی </a:t>
            </a:r>
            <a:r>
              <a:rPr lang="fa-IR" sz="2200" dirty="0">
                <a:solidFill>
                  <a:prstClr val="white"/>
                </a:solidFill>
              </a:rPr>
              <a:t>بر </a:t>
            </a:r>
            <a:r>
              <a:rPr lang="fa-IR" sz="2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عهده رزیدنت ارشد زنان (سوم و چهارم) </a:t>
            </a:r>
            <a:r>
              <a:rPr lang="fa-IR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به صورت فیکس در کناربیمار در ریکاوری ، طبق پروتکل میباشد.</a:t>
            </a:r>
            <a:endParaRPr lang="fa-IR" sz="2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sz="3200" dirty="0" smtClean="0"/>
              <a:t>تخمین خونریزی تنها براساس مشاهده</a:t>
            </a:r>
          </a:p>
          <a:p>
            <a:pPr marL="0" indent="0" algn="ctr" rtl="1">
              <a:buNone/>
            </a:pPr>
            <a:r>
              <a:rPr lang="fa-I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نادرست</a:t>
            </a:r>
            <a:r>
              <a:rPr lang="fa-I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است </a:t>
            </a:r>
          </a:p>
          <a:p>
            <a:pPr marL="0" indent="0" algn="ctr" rtl="1">
              <a:buNone/>
            </a:pPr>
            <a:r>
              <a:rPr lang="fa-IR" sz="3200" dirty="0" smtClean="0"/>
              <a:t>زیرا بیماران جوان </a:t>
            </a:r>
          </a:p>
          <a:p>
            <a:pPr marL="0" indent="0" algn="ctr" rtl="1">
              <a:buNone/>
            </a:pPr>
            <a:r>
              <a:rPr lang="fa-I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میتوانند </a:t>
            </a:r>
            <a:r>
              <a:rPr lang="fa-I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علارغم</a:t>
            </a:r>
            <a:r>
              <a:rPr lang="fa-I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خونریزی</a:t>
            </a:r>
          </a:p>
          <a:p>
            <a:pPr marL="0" indent="0" algn="ctr" rtl="1">
              <a:buNone/>
            </a:pPr>
            <a:r>
              <a:rPr lang="fa-IR" sz="3200" dirty="0" smtClean="0"/>
              <a:t> علایم حیاتی طبیعی داشته باشند.</a:t>
            </a:r>
          </a:p>
          <a:p>
            <a:pPr algn="r" rtl="1"/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ﺑﺮايﺗﻤﺎم </a:t>
            </a:r>
            <a:r>
              <a:rPr lang="fa-IR" dirty="0"/>
              <a:t>زﻧﺎن ﺑﺎردارﭘﺮ ﺧﻄﺮ ﮐﻪ اﺣﺘﻤﺎل ﺗﺰرﯾﻖ ﺧﻮن در آﻧﻬﺎ وﺟﻮد </a:t>
            </a:r>
            <a:r>
              <a:rPr lang="fa-IR" dirty="0" smtClean="0"/>
              <a:t>دارد</a:t>
            </a:r>
            <a:r>
              <a:rPr lang="fa-IR" b="1" dirty="0"/>
              <a:t> ،ﻫﻨﮕﺎم ﺑﺴﺘﺮي در ﺑﯿﻤﺎرﺳﺘﺎن </a:t>
            </a:r>
            <a:r>
              <a:rPr lang="fa-IR" dirty="0" smtClean="0"/>
              <a:t> در </a:t>
            </a:r>
            <a:r>
              <a:rPr lang="fa-IR" dirty="0"/>
              <a:t>ﺻﻮرت اﻣﮑﺎن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آزﻣﺎﯾﺶﻏﺮﺑﺎﻟﮕﺮي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آﻧﺘﯽﺑﺎدي </a:t>
            </a:r>
            <a:r>
              <a:rPr lang="fa-IR" dirty="0" smtClean="0"/>
              <a:t>درﺧﻮاﺳﺖ </a:t>
            </a:r>
            <a:r>
              <a:rPr lang="fa-IR" dirty="0"/>
              <a:t>و اﻧﺠﺎم ﺷﻮد</a:t>
            </a:r>
            <a:r>
              <a:rPr lang="fa-IR" dirty="0" smtClean="0"/>
              <a:t>.</a:t>
            </a:r>
          </a:p>
          <a:p>
            <a:pPr marL="0" indent="0" algn="r">
              <a:buNone/>
            </a:pPr>
            <a:r>
              <a:rPr lang="fa-IR" dirty="0" smtClean="0"/>
              <a:t> ﺑﺮاي زﻧﺎن </a:t>
            </a:r>
            <a:r>
              <a:rPr lang="fa-IR" dirty="0"/>
              <a:t>ﭘﺮﺧﻄﺮ ﮐﻪ اﺣﺘﻤﺎل ﺗﺰرﯾﻖ ﺧﻮن در آﻧﻬﺎ وﺟﻮد دارد </a:t>
            </a:r>
            <a:r>
              <a:rPr lang="fa-IR" dirty="0" smtClean="0"/>
              <a:t>(ﻣﺎﻧﻨﺪ </a:t>
            </a:r>
            <a:r>
              <a:rPr lang="fa-IR" dirty="0"/>
              <a:t>ﺟﻔﺖ ﺳﺮراﻫﯽ ﺑﺎ ﺧﻮﻧﺮﯾﺰي، ﺑﯿﻤﺎري ﺳﯿﮑﻞ ﺳﻞ،. .. </a:t>
            </a:r>
            <a:r>
              <a:rPr lang="fa-IR" dirty="0" smtClean="0"/>
              <a:t>) و </a:t>
            </a:r>
            <a:r>
              <a:rPr lang="fa-IR" dirty="0"/>
              <a:t>ﺑﻪ </a:t>
            </a:r>
            <a:r>
              <a:rPr lang="fa-IR" b="1" dirty="0"/>
              <a:t>ﻣﺪت ﻃﻮﻻﻧﯽ در ﺑﯿﻤﺎرﺳﺘﺎن </a:t>
            </a:r>
            <a:r>
              <a:rPr lang="fa-IR" dirty="0"/>
              <a:t>ﺑﺴﺘﺮي ﻫﺴﺘﻨﺪ ، در ﺻﻮرت اﻣﮑﺎن </a:t>
            </a:r>
            <a:r>
              <a:rPr lang="fa-IR" b="1" dirty="0" smtClean="0"/>
              <a:t>هر3 </a:t>
            </a:r>
            <a:r>
              <a:rPr lang="fa-IR" b="1" dirty="0"/>
              <a:t>روز ﯾﮏ ﺑﺎر </a:t>
            </a:r>
            <a:r>
              <a:rPr lang="fa-IR" dirty="0"/>
              <a:t>و در ﺻﻮرت ﻣﻨﻔﯽ ﺑﻮدن ﻧﺘﯿﺠﻪ ﻏﺮﺑﺎﻟﮕﺮي آﻧﺘﯽ ﺑﺎديﺣﺪاﻗﻞ ﻫﻔﺘﻪ اي ﯾﮏ </a:t>
            </a:r>
            <a:r>
              <a:rPr lang="fa-IR" dirty="0" smtClean="0"/>
              <a:t>ﺑﺎر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ﭼﮏ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ﻏﺮﺑﺎﻟﮕﺮي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آﻧﺘﯽ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بادی</a:t>
            </a:r>
            <a:r>
              <a:rPr lang="fa-IR" dirty="0" smtClean="0"/>
              <a:t>انجام شود.</a:t>
            </a:r>
            <a:endParaRPr lang="fa-I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sz="3200" b="1" dirty="0"/>
              <a:t>بیماران باعلایم حیاتی </a:t>
            </a:r>
            <a:r>
              <a:rPr lang="fa-IR" sz="3200" b="1" dirty="0" smtClean="0"/>
              <a:t>ناپایدار</a:t>
            </a:r>
          </a:p>
          <a:p>
            <a:pPr marL="0" indent="0" algn="ctr">
              <a:buNone/>
            </a:pPr>
            <a:r>
              <a:rPr lang="fa-IR" dirty="0" smtClean="0"/>
              <a:t> </a:t>
            </a:r>
            <a:r>
              <a:rPr lang="fa-I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باید</a:t>
            </a:r>
            <a:r>
              <a:rPr lang="fa-IR" dirty="0"/>
              <a:t> به </a:t>
            </a:r>
            <a:r>
              <a:rPr lang="fa-I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سرعت</a:t>
            </a:r>
          </a:p>
          <a:p>
            <a:pPr marL="0" indent="0" algn="ctr">
              <a:buNone/>
            </a:pPr>
            <a:r>
              <a:rPr lang="fa-IR" b="1" dirty="0" smtClean="0"/>
              <a:t> </a:t>
            </a:r>
            <a:r>
              <a:rPr lang="fa-IR" b="1" dirty="0"/>
              <a:t>وبه محض امکان </a:t>
            </a:r>
            <a:endParaRPr lang="fa-IR" b="1" dirty="0" smtClean="0"/>
          </a:p>
          <a:p>
            <a:pPr marL="0" indent="0" algn="ctr">
              <a:buNone/>
            </a:pPr>
            <a:r>
              <a:rPr lang="fa-I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به </a:t>
            </a:r>
            <a:r>
              <a:rPr lang="fa-IR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اتاق عمل منتقل شود.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212" y="2514600"/>
            <a:ext cx="9143998" cy="1020762"/>
          </a:xfrm>
        </p:spPr>
        <p:txBody>
          <a:bodyPr>
            <a:noAutofit/>
          </a:bodyPr>
          <a:lstStyle/>
          <a:p>
            <a:pPr algn="r"/>
            <a:r>
              <a:rPr lang="fa-IR" sz="2400" b="1" dirty="0"/>
              <a:t>در ﺧﻮﻧﺮﯾﺰي ﻣﺎﻣﺎﯾﯽﻣﺴﺌﻮﻟﯿﺖاﺣﯿﺎي ﻫﻤﻮدﯾﻨﺎﻣﯿﮏ ﺑﯿﻤﺎر ، ﺑﻪ ﻋﻬﺪه ﻣﺘﺨﺼﺺ ﺑﯿﻬﻮﺷﯽ و ﻣﺴﺌﻮﻟﯿﺖ درﻣﺎنﺧﻮﻧﺮﯾﺰي ﺑﻪ ﻋﻬﺪهﻣﺘﺨﺼﺺ زﻧﺎن اﺳﺖ 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52399"/>
            <a:ext cx="11733686" cy="6507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7812" y="685800"/>
            <a:ext cx="8915400" cy="2286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3612" y="914400"/>
            <a:ext cx="4953000" cy="609600"/>
          </a:xfrm>
          <a:prstGeom prst="rect">
            <a:avLst/>
          </a:prstGeom>
          <a:noFill/>
          <a:ln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1612" y="20574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FLUID resuscitation </a:t>
            </a:r>
            <a:endParaRPr lang="en-US" sz="5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12" y="152400"/>
            <a:ext cx="11957976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9412" y="5867400"/>
            <a:ext cx="4343400" cy="3810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212" y="1524000"/>
            <a:ext cx="4648200" cy="1905000"/>
          </a:xfrm>
          <a:prstGeom prst="rect">
            <a:avLst/>
          </a:prstGeom>
          <a:noFill/>
          <a:ln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212" y="3962400"/>
            <a:ext cx="4648200" cy="17526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212" y="1143000"/>
            <a:ext cx="11353800" cy="5105400"/>
          </a:xfrm>
          <a:prstGeom prst="rect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بیمار علامتدار  مساوی است با شوک کلاس 3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59" t="10606" r="3759" b="-1244"/>
          <a:stretch/>
        </p:blipFill>
        <p:spPr>
          <a:xfrm>
            <a:off x="74612" y="15959"/>
            <a:ext cx="12192000" cy="716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99012" y="106760"/>
            <a:ext cx="2743200" cy="6397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4021" y="4297876"/>
            <a:ext cx="2743200" cy="6397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09012" y="2040230"/>
            <a:ext cx="2362200" cy="55057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04212" y="975519"/>
            <a:ext cx="2971800" cy="6397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012" y="960438"/>
            <a:ext cx="4572000" cy="79216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12" y="2040230"/>
            <a:ext cx="5609138" cy="161737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8475662" y="2918055"/>
            <a:ext cx="2628900" cy="967581"/>
          </a:xfrm>
          <a:prstGeom prst="diamond">
            <a:avLst/>
          </a:prstGeom>
          <a:noFill/>
          <a:ln w="57150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9662236" y="4482221"/>
            <a:ext cx="3227558" cy="1066805"/>
          </a:xfrm>
          <a:prstGeom prst="bentConnector3">
            <a:avLst>
              <a:gd name="adj1" fmla="val 98461"/>
            </a:avLst>
          </a:prstGeom>
          <a:ln w="57150">
            <a:solidFill>
              <a:schemeClr val="bg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</p:cNvCxnSpPr>
          <p:nvPr/>
        </p:nvCxnSpPr>
        <p:spPr>
          <a:xfrm>
            <a:off x="9790112" y="3885636"/>
            <a:ext cx="0" cy="457764"/>
          </a:xfrm>
          <a:prstGeom prst="straightConnector1">
            <a:avLst/>
          </a:prstGeom>
          <a:ln w="5715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1564731" y="3885636"/>
            <a:ext cx="2628900" cy="967581"/>
          </a:xfrm>
          <a:prstGeom prst="diamond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3212" y="5562600"/>
            <a:ext cx="5181600" cy="79216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76945" y="746522"/>
            <a:ext cx="11763052" cy="621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fa-IR" sz="2800" dirty="0" smtClean="0">
              <a:solidFill>
                <a:schemeClr val="accent5"/>
              </a:solidFill>
            </a:endParaRPr>
          </a:p>
          <a:p>
            <a:pPr algn="r" rtl="1"/>
            <a:endParaRPr lang="fa-IR" sz="2800" dirty="0">
              <a:solidFill>
                <a:schemeClr val="accent5"/>
              </a:solidFill>
            </a:endParaRPr>
          </a:p>
          <a:p>
            <a:pPr algn="r" rtl="1"/>
            <a:endParaRPr lang="fa-IR" sz="2800" dirty="0" smtClean="0">
              <a:solidFill>
                <a:schemeClr val="accent5"/>
              </a:solidFill>
            </a:endParaRPr>
          </a:p>
          <a:p>
            <a:pPr algn="r" rtl="1"/>
            <a:r>
              <a:rPr lang="fa-IR" sz="2800" dirty="0" smtClean="0">
                <a:solidFill>
                  <a:schemeClr val="accent5"/>
                </a:solidFill>
              </a:rPr>
              <a:t>خونریزی </a:t>
            </a:r>
            <a:r>
              <a:rPr lang="fa-IR" sz="2800" b="1" dirty="0" smtClean="0">
                <a:solidFill>
                  <a:schemeClr val="accent5"/>
                </a:solidFill>
              </a:rPr>
              <a:t>خفیف یا متوسط (مراحل 1-2) ولی مداوم </a:t>
            </a:r>
            <a:endParaRPr lang="fa-IR" dirty="0" smtClean="0">
              <a:solidFill>
                <a:schemeClr val="accent5"/>
              </a:solidFill>
            </a:endParaRPr>
          </a:p>
          <a:p>
            <a:pPr algn="r" rtl="1"/>
            <a:r>
              <a:rPr lang="fa-I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دچارعلایم بالینی شوک (حتی بدون خونریزی )</a:t>
            </a:r>
          </a:p>
          <a:p>
            <a:pPr algn="r" rtl="1"/>
            <a:r>
              <a:rPr lang="fa-I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خونریزی شدید یا مهلک (مراحل3-4) </a:t>
            </a:r>
          </a:p>
          <a:p>
            <a:pPr algn="r" rtl="1"/>
            <a:endParaRPr lang="fa-IR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ctr" rtl="1">
              <a:buFont typeface="Wingdings 3" panose="05040102010807070707" pitchFamily="18" charset="2"/>
              <a:buNone/>
            </a:pPr>
            <a:r>
              <a:rPr lang="fa-IR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یکسان اقدام می شود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27" grpId="0" animBg="1"/>
      <p:bldP spid="33" grpId="0" animBg="1"/>
      <p:bldP spid="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12" y="-152400"/>
            <a:ext cx="12114213" cy="7170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590212" y="1600200"/>
            <a:ext cx="1066800" cy="533400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9211" y="4403341"/>
            <a:ext cx="2971801" cy="475464"/>
          </a:xfrm>
          <a:prstGeom prst="roundRect">
            <a:avLst/>
          </a:prstGeom>
          <a:noFill/>
          <a:ln w="381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0412" y="1066800"/>
            <a:ext cx="4876800" cy="1140995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9411" y="2207795"/>
            <a:ext cx="11201401" cy="918494"/>
          </a:xfrm>
          <a:prstGeom prst="roundRect">
            <a:avLst/>
          </a:prstGeom>
          <a:noFill/>
          <a:ln w="5715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08929" y="3124200"/>
            <a:ext cx="4838283" cy="838200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612" y="3352800"/>
            <a:ext cx="1219200" cy="3048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79412" y="4118594"/>
            <a:ext cx="9132803" cy="529606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32212" y="4980773"/>
            <a:ext cx="990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accent6"/>
                </a:solidFill>
              </a:rPr>
              <a:t>4</a:t>
            </a:r>
            <a:r>
              <a:rPr lang="fa-IR" dirty="0" smtClean="0">
                <a:solidFill>
                  <a:schemeClr val="accent6"/>
                </a:solidFill>
              </a:rPr>
              <a:t>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3865" y="4710363"/>
            <a:ext cx="990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accent6"/>
                </a:solidFill>
              </a:rPr>
              <a:t>4</a:t>
            </a:r>
            <a:r>
              <a:rPr lang="fa-IR" dirty="0" smtClean="0">
                <a:solidFill>
                  <a:schemeClr val="accent6"/>
                </a:solidFill>
              </a:rPr>
              <a:t>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2812" y="4884820"/>
            <a:ext cx="7162800" cy="677779"/>
          </a:xfrm>
          <a:prstGeom prst="roundRect">
            <a:avLst/>
          </a:prstGeom>
          <a:noFill/>
          <a:ln w="381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7012" y="6324600"/>
            <a:ext cx="3048000" cy="5334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6" y="0"/>
            <a:ext cx="9113238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212" y="2819400"/>
            <a:ext cx="8763000" cy="6858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51412" y="4343400"/>
            <a:ext cx="5486400" cy="381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98812" y="4772526"/>
            <a:ext cx="533400" cy="1524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3412" y="5334000"/>
            <a:ext cx="8534400" cy="8382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75212" y="6248400"/>
            <a:ext cx="533400" cy="1524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41412" y="4267200"/>
            <a:ext cx="2438400" cy="65772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6"/>
                </a:solidFill>
              </a:rPr>
              <a:t>زیر خاک نرود!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6212" y="5715000"/>
            <a:ext cx="1447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6"/>
                </a:solidFill>
              </a:rPr>
              <a:t>لاک نزنید!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47" y="76200"/>
            <a:ext cx="12072149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7094" y="0"/>
            <a:ext cx="12440320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152400"/>
            <a:ext cx="9906000" cy="65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38" y="457200"/>
            <a:ext cx="11877174" cy="449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sz="3200" b="1" dirty="0"/>
              <a:t>ﺗﻤﺎم ﻣﺮاﻗﺒﯿﻦ </a:t>
            </a:r>
            <a:r>
              <a:rPr lang="fa-IR" sz="3200" b="1" dirty="0" smtClean="0"/>
              <a:t>ﺑﺎﯾﺪﺑﺪاﻧﻨﺪﮐﻪ</a:t>
            </a:r>
          </a:p>
          <a:p>
            <a:pPr marL="0" indent="0" algn="ctr" rtl="1">
              <a:buNone/>
            </a:pPr>
            <a:r>
              <a:rPr lang="fa-IR" sz="3200" b="1" dirty="0" smtClean="0">
                <a:solidFill>
                  <a:schemeClr val="accent5"/>
                </a:solidFill>
              </a:rPr>
              <a:t>ﺗﺨﻤﯿﻦﺧﻮﻧﺮﯾﺰي </a:t>
            </a:r>
            <a:endParaRPr lang="fa-IR" b="1" dirty="0" smtClean="0">
              <a:solidFill>
                <a:schemeClr val="accent5"/>
              </a:solidFill>
            </a:endParaRPr>
          </a:p>
          <a:p>
            <a:pPr marL="0" indent="0" algn="ctr" rtl="1">
              <a:buNone/>
            </a:pPr>
            <a:r>
              <a:rPr lang="fa-IR" b="1" dirty="0" smtClean="0"/>
              <a:t>به </a:t>
            </a:r>
            <a:r>
              <a:rPr lang="fa-IR" b="1" dirty="0"/>
              <a:t>ﺗﻨﻬﺎﯾﯽ از ﻃﺮﯾﻖ ﻣﺸﺎﻫﺪه </a:t>
            </a:r>
            <a:r>
              <a:rPr lang="fa-IR" b="1" dirty="0" smtClean="0"/>
              <a:t>ﻧﺎدرﺳﺖاﺳﺖ</a:t>
            </a:r>
          </a:p>
          <a:p>
            <a:pPr marL="0" indent="0" algn="ctr" rtl="1">
              <a:buNone/>
            </a:pPr>
            <a:r>
              <a:rPr lang="fa-IR" b="1" dirty="0" smtClean="0"/>
              <a:t>و</a:t>
            </a:r>
          </a:p>
          <a:p>
            <a:pPr marL="0" indent="0" algn="ctr" rtl="1">
              <a:buNone/>
            </a:pPr>
            <a:r>
              <a:rPr lang="fa-IR" b="1" dirty="0" smtClean="0">
                <a:solidFill>
                  <a:schemeClr val="accent5"/>
                </a:solidFill>
              </a:rPr>
              <a:t>درارزﯾﺎﺑﯽﺧﻮﻧﺮﯾﺰي ﺑﺎﯾﺪ ﻋﻼﺋﻢوﻧﺸﺎﻧﻪﻫﺎيﺑﺎﻟﯿﻨﯽ</a:t>
            </a:r>
          </a:p>
          <a:p>
            <a:pPr marL="0" indent="0" algn="ctr" rtl="1">
              <a:buNone/>
            </a:pPr>
            <a:r>
              <a:rPr lang="fa-IR" sz="2800" dirty="0" smtClean="0"/>
              <a:t>درﻧﻈﺮﮔﺮﻓﺘﻪ شود.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71474"/>
            <a:ext cx="11229975" cy="60715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2837910"/>
            <a:ext cx="4416425" cy="331577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837910"/>
            <a:ext cx="4416425" cy="3315779"/>
          </a:xfr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274637"/>
            <a:ext cx="7762875" cy="64114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2133598" cy="1020762"/>
          </a:xfrm>
        </p:spPr>
        <p:txBody>
          <a:bodyPr/>
          <a:lstStyle/>
          <a:p>
            <a:r>
              <a:rPr lang="en-US" dirty="0" smtClean="0"/>
              <a:t>Uterine a. 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0"/>
            <a:ext cx="11176000" cy="666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905000"/>
            <a:ext cx="11590263" cy="44948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Ovarian .a ligation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1271337"/>
            <a:ext cx="8343674" cy="5318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B-LYNCH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52400"/>
            <a:ext cx="9277350" cy="6425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6991" y="-1403579"/>
            <a:ext cx="5679617" cy="95535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203"/>
          <a:stretch/>
        </p:blipFill>
        <p:spPr>
          <a:xfrm>
            <a:off x="989012" y="76200"/>
            <a:ext cx="9770379" cy="61049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37012" y="5029200"/>
            <a:ext cx="304800" cy="381000"/>
          </a:xfrm>
          <a:prstGeom prst="rightArrow">
            <a:avLst/>
          </a:prstGeom>
          <a:solidFill>
            <a:schemeClr val="accent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13212" y="990600"/>
            <a:ext cx="304800" cy="1066800"/>
          </a:xfrm>
          <a:prstGeom prst="rightArrow">
            <a:avLst/>
          </a:prstGeom>
          <a:solidFill>
            <a:schemeClr val="accent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6412" y="762000"/>
            <a:ext cx="228600" cy="609600"/>
          </a:xfrm>
          <a:prstGeom prst="rightArrow">
            <a:avLst/>
          </a:prstGeom>
          <a:solidFill>
            <a:schemeClr val="accent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68621"/>
            <a:ext cx="10182225" cy="61267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1295400"/>
            <a:ext cx="6219825" cy="52983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Hayman 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52400"/>
            <a:ext cx="11779660" cy="63839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04799"/>
            <a:ext cx="10391775" cy="58388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6200"/>
            <a:ext cx="11861800" cy="6724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61937"/>
            <a:ext cx="8115300" cy="73767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02711"/>
            <a:ext cx="10134601" cy="58754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76200"/>
            <a:ext cx="11178499" cy="64475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" y="1371600"/>
            <a:ext cx="11542059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isthmic suture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28600"/>
            <a:ext cx="11017660" cy="6326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776" r="5122"/>
          <a:stretch/>
        </p:blipFill>
        <p:spPr>
          <a:xfrm>
            <a:off x="379412" y="685800"/>
            <a:ext cx="11564471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81000"/>
            <a:ext cx="7200900" cy="6165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20" y="0"/>
            <a:ext cx="12288520" cy="693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19" y="381000"/>
            <a:ext cx="11673493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940" y="685800"/>
            <a:ext cx="11395672" cy="419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12" y="152400"/>
            <a:ext cx="11353800" cy="6172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587057" y="1348154"/>
            <a:ext cx="304800" cy="304800"/>
          </a:xfrm>
          <a:prstGeom prst="ellipse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10220603" y="2714730"/>
            <a:ext cx="685800" cy="304800"/>
          </a:xfrm>
          <a:prstGeom prst="ellipse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475412" y="3019530"/>
            <a:ext cx="4430991" cy="333270"/>
          </a:xfrm>
          <a:prstGeom prst="rect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4341812" y="3429000"/>
            <a:ext cx="1397645" cy="304800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9447212" y="3429000"/>
            <a:ext cx="1459191" cy="914400"/>
          </a:xfrm>
          <a:prstGeom prst="rect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31812" y="4046136"/>
            <a:ext cx="7848600" cy="304800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4341811" y="5105400"/>
            <a:ext cx="2590801" cy="30480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7168835" y="5486400"/>
            <a:ext cx="609600" cy="304800"/>
          </a:xfrm>
          <a:prstGeom prst="ellipse">
            <a:avLst/>
          </a:prstGeom>
          <a:noFill/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83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رزیدنت </a:t>
            </a:r>
            <a:r>
              <a:rPr lang="fa-IR" dirty="0"/>
              <a:t>مسئول و مامای مسئول و پرستار مسئول </a:t>
            </a:r>
            <a:r>
              <a:rPr lang="fa-IR" dirty="0">
                <a:solidFill>
                  <a:schemeClr val="accent5"/>
                </a:solidFill>
              </a:rPr>
              <a:t>بلافاصله</a:t>
            </a:r>
            <a:r>
              <a:rPr lang="fa-IR" dirty="0"/>
              <a:t>. </a:t>
            </a:r>
            <a:endParaRPr lang="fa-IR" dirty="0" smtClean="0"/>
          </a:p>
          <a:p>
            <a:pPr algn="r" rtl="1"/>
            <a:r>
              <a:rPr lang="fa-IR" dirty="0"/>
              <a:t>3</a:t>
            </a:r>
            <a:r>
              <a:rPr lang="fa-IR" dirty="0" smtClean="0"/>
              <a:t> </a:t>
            </a:r>
            <a:r>
              <a:rPr lang="fa-IR" dirty="0"/>
              <a:t>دقیقه </a:t>
            </a:r>
            <a:r>
              <a:rPr lang="fa-IR" dirty="0" smtClean="0"/>
              <a:t>: </a:t>
            </a:r>
            <a:r>
              <a:rPr lang="fa-IR" dirty="0"/>
              <a:t>مامای دوم </a:t>
            </a:r>
            <a:endParaRPr lang="en-US" dirty="0" smtClean="0"/>
          </a:p>
          <a:p>
            <a:pPr algn="r" rtl="1"/>
            <a:r>
              <a:rPr lang="fa-IR" dirty="0" smtClean="0"/>
              <a:t>5 دقیقه: </a:t>
            </a:r>
            <a:r>
              <a:rPr lang="fa-IR" dirty="0"/>
              <a:t>رزیدنت ارشد زنان 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5دقیقه: </a:t>
            </a:r>
            <a:r>
              <a:rPr lang="fa-IR" dirty="0"/>
              <a:t>سوپروایزر </a:t>
            </a:r>
            <a:endParaRPr lang="fa-IR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/>
              <a:t>3 دقیقه </a:t>
            </a:r>
            <a:r>
              <a:rPr lang="fa-IR" dirty="0" smtClean="0"/>
              <a:t>: </a:t>
            </a:r>
            <a:r>
              <a:rPr lang="fa-IR" dirty="0"/>
              <a:t>رزیدنت </a:t>
            </a:r>
            <a:r>
              <a:rPr lang="fa-IR" dirty="0" smtClean="0"/>
              <a:t>بیهوشی</a:t>
            </a:r>
          </a:p>
          <a:p>
            <a:pPr algn="r" rtl="1"/>
            <a:r>
              <a:rPr lang="fa-IR" dirty="0" smtClean="0"/>
              <a:t> 30 دقیقه: متخصص زنان وبیهوشی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33400"/>
            <a:ext cx="9143998" cy="1020762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زمان حضور بر بالین بیمار </a:t>
            </a:r>
            <a:r>
              <a:rPr lang="fa-IR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4812" y="1295400"/>
            <a:ext cx="9144000" cy="5105400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fa-IR" dirty="0" smtClean="0"/>
              <a:t>دو </a:t>
            </a:r>
            <a:r>
              <a:rPr lang="fa-IR" dirty="0"/>
              <a:t>عدد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کاتتر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/>
              <a:t>وریدی بزرگ </a:t>
            </a:r>
            <a:r>
              <a:rPr lang="fa-IR" dirty="0" smtClean="0"/>
              <a:t>(</a:t>
            </a:r>
            <a:r>
              <a:rPr lang="fa-IR" b="1" dirty="0" smtClean="0"/>
              <a:t>طوسی</a:t>
            </a:r>
            <a:r>
              <a:rPr lang="fa-IR" dirty="0" smtClean="0"/>
              <a:t> </a:t>
            </a:r>
            <a:r>
              <a:rPr lang="fa-IR" dirty="0"/>
              <a:t>و اگر نشد </a:t>
            </a:r>
            <a:r>
              <a:rPr lang="fa-IR" b="1" dirty="0"/>
              <a:t>سبز</a:t>
            </a:r>
            <a:r>
              <a:rPr lang="fa-IR" dirty="0"/>
              <a:t> </a:t>
            </a:r>
            <a:r>
              <a:rPr lang="fa-IR" dirty="0" smtClean="0"/>
              <a:t>) </a:t>
            </a:r>
            <a:r>
              <a:rPr lang="fa-IR" dirty="0"/>
              <a:t>تعبیه شود و </a:t>
            </a:r>
            <a:r>
              <a:rPr lang="fa-IR" b="1" dirty="0"/>
              <a:t>کاتتر تعبیه </a:t>
            </a:r>
            <a:r>
              <a:rPr lang="fa-IR" b="1" dirty="0" smtClean="0"/>
              <a:t>شده </a:t>
            </a:r>
            <a:r>
              <a:rPr lang="fa-IR" b="1" dirty="0"/>
              <a:t>قبلی چک شود</a:t>
            </a:r>
            <a:r>
              <a:rPr lang="fa-IR" dirty="0"/>
              <a:t>.  </a:t>
            </a:r>
            <a:endParaRPr lang="fa-IR" dirty="0" smtClean="0"/>
          </a:p>
          <a:p>
            <a:pPr algn="r" rtl="1"/>
            <a:r>
              <a:rPr lang="fa-IR" sz="2900" dirty="0" smtClean="0"/>
              <a:t>- </a:t>
            </a:r>
            <a:r>
              <a:rPr lang="fa-IR" sz="2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ماساژ</a:t>
            </a:r>
            <a:r>
              <a:rPr lang="fa-IR" sz="2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900" dirty="0"/>
              <a:t>دو دستی توسط ماما یا رزیدنت زنان آغاز شود</a:t>
            </a:r>
            <a:r>
              <a:rPr lang="fa-IR" sz="2900" dirty="0" smtClean="0"/>
              <a:t>.</a:t>
            </a:r>
          </a:p>
          <a:p>
            <a:pPr algn="r" rtl="1"/>
            <a:r>
              <a:rPr lang="fa-IR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به </a:t>
            </a:r>
            <a:r>
              <a:rPr lang="fa-IR" sz="2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رزیدنت سال بالا و ارشد اطلاع رسانی نماید </a:t>
            </a:r>
            <a:endParaRPr lang="fa-IR" sz="29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fa-IR" sz="2900" dirty="0" smtClean="0"/>
              <a:t>- </a:t>
            </a:r>
            <a:r>
              <a:rPr lang="fa-IR" sz="2900" dirty="0"/>
              <a:t>انفوزیون سرم نرمال سالین یا رینگر بصورت </a:t>
            </a:r>
            <a:r>
              <a:rPr lang="fa-IR" sz="2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بولوس</a:t>
            </a:r>
            <a:r>
              <a:rPr lang="fa-IR" sz="2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900" dirty="0"/>
              <a:t>آغاز شود</a:t>
            </a:r>
            <a:r>
              <a:rPr lang="fa-IR" sz="2900" dirty="0" smtClean="0"/>
              <a:t>.</a:t>
            </a:r>
          </a:p>
          <a:p>
            <a:pPr algn="r" rtl="1"/>
            <a:r>
              <a:rPr lang="fa-IR" sz="2900" dirty="0" smtClean="0"/>
              <a:t>- </a:t>
            </a:r>
            <a:r>
              <a:rPr lang="fa-IR" sz="2900" dirty="0"/>
              <a:t>انفوزیون سرم </a:t>
            </a:r>
            <a:r>
              <a:rPr lang="fa-IR" sz="2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اکسی</a:t>
            </a:r>
            <a:r>
              <a:rPr lang="fa-IR" sz="2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توسین</a:t>
            </a:r>
            <a:r>
              <a:rPr lang="fa-IR" sz="2900" dirty="0"/>
              <a:t> بصورت بولوس تا حداکثر </a:t>
            </a:r>
            <a:r>
              <a:rPr lang="fa-IR" sz="2900" dirty="0" smtClean="0"/>
              <a:t>80واحد افزایش یابد</a:t>
            </a:r>
          </a:p>
          <a:p>
            <a:pPr algn="r" rtl="1"/>
            <a:r>
              <a:rPr lang="fa-IR" dirty="0" smtClean="0"/>
              <a:t>چارت علایم حیاتی (مانیتورینگ قلبی</a:t>
            </a:r>
            <a:r>
              <a:rPr lang="fa-IR" b="1" dirty="0" smtClean="0"/>
              <a:t>)  هر 15 دقیقه </a:t>
            </a:r>
            <a:r>
              <a:rPr lang="fa-IR" dirty="0" smtClean="0"/>
              <a:t>و </a:t>
            </a:r>
            <a:r>
              <a:rPr lang="fa-IR" dirty="0"/>
              <a:t>برونده </a:t>
            </a:r>
            <a:r>
              <a:rPr lang="fa-IR" dirty="0" smtClean="0"/>
              <a:t>ادراری (باسوند فولی فیکس) ودرخواست آزمایشات</a:t>
            </a:r>
          </a:p>
          <a:p>
            <a:pPr algn="r" rtl="1"/>
            <a:r>
              <a:rPr lang="fa-IR" dirty="0" smtClean="0"/>
              <a:t>شامل </a:t>
            </a:r>
            <a:r>
              <a:rPr lang="fa-IR" dirty="0"/>
              <a:t>،</a:t>
            </a:r>
            <a:r>
              <a:rPr lang="en-US" dirty="0"/>
              <a:t>CBC ،C a ،,</a:t>
            </a:r>
            <a:r>
              <a:rPr lang="en-US" dirty="0" err="1"/>
              <a:t>BUN,Cr</a:t>
            </a:r>
            <a:r>
              <a:rPr lang="en-US" dirty="0"/>
              <a:t> ، Na ،k،  </a:t>
            </a:r>
            <a:r>
              <a:rPr lang="en-US" dirty="0" smtClean="0"/>
              <a:t>ABG, LFT,  </a:t>
            </a:r>
            <a:r>
              <a:rPr lang="en-US" dirty="0"/>
              <a:t>،Cross-Match، </a:t>
            </a:r>
            <a:r>
              <a:rPr lang="fa-IR" dirty="0"/>
              <a:t>فیبرینوژن، </a:t>
            </a:r>
            <a:r>
              <a:rPr lang="en-US" dirty="0"/>
              <a:t>INR ،PTT ,PT، Rh  ،Blood group  </a:t>
            </a:r>
            <a:endParaRPr lang="fa-IR" dirty="0"/>
          </a:p>
          <a:p>
            <a:pPr algn="r" rtl="1">
              <a:lnSpc>
                <a:spcPct val="170000"/>
              </a:lnSpc>
            </a:pPr>
            <a:r>
              <a:rPr lang="fa-IR" sz="2500" b="1" dirty="0" smtClean="0">
                <a:solidFill>
                  <a:schemeClr val="accent5"/>
                </a:solidFill>
              </a:rPr>
              <a:t>4 واحد خون کراس ماچ شود.</a:t>
            </a:r>
            <a:r>
              <a:rPr lang="en-US" dirty="0" smtClean="0"/>
              <a:t>-</a:t>
            </a:r>
          </a:p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- ماما/ رزیدنت :</a:t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70000"/>
              </a:lnSpc>
            </a:pPr>
            <a:r>
              <a:rPr lang="fa-IR" b="1" dirty="0"/>
              <a:t>پس از چک فشار خون </a:t>
            </a:r>
            <a:r>
              <a:rPr lang="fa-IR" dirty="0"/>
              <a:t>و در صورت عدم وجود فشار خون بالا، آمپول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مترژن</a:t>
            </a:r>
            <a:r>
              <a:rPr lang="fa-I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/>
              <a:t>بصورت عضلانی </a:t>
            </a:r>
            <a:r>
              <a:rPr lang="fa-IR" b="1" dirty="0"/>
              <a:t>(تزریق 0.2 میلی گرم) تکرار هر2-4 ساعت </a:t>
            </a:r>
            <a:r>
              <a:rPr lang="fa-IR" dirty="0"/>
              <a:t>تا 5 دوز </a:t>
            </a:r>
            <a:r>
              <a:rPr lang="fa-IR" dirty="0" smtClean="0"/>
              <a:t>حداکثر</a:t>
            </a:r>
            <a:endParaRPr lang="fa-IR" dirty="0"/>
          </a:p>
          <a:p>
            <a:pPr algn="r" rtl="1"/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درخواست  10 واحد پلاکت و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FFP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واحد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واحد </a:t>
            </a:r>
            <a:r>
              <a:rPr lang="fa-I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گلبول قرمز فشرده 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own Arrow 3"/>
          <p:cNvSpPr/>
          <p:nvPr/>
        </p:nvSpPr>
        <p:spPr>
          <a:xfrm>
            <a:off x="836612" y="381000"/>
            <a:ext cx="1524000" cy="2057400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r>
              <a:rPr lang="en-US" dirty="0" smtClean="0"/>
              <a:t>!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01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860</Words>
  <Application>Microsoft Office PowerPoint</Application>
  <PresentationFormat>Custom</PresentationFormat>
  <Paragraphs>122</Paragraphs>
  <Slides>53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Student presentation</vt:lpstr>
      <vt:lpstr>Post partum hemorrhage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زمان حضور بر بالین بیمار : </vt:lpstr>
      <vt:lpstr>- ماما/ رزیدنت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ترتیب اقدامات در اتاق عمل:  </vt:lpstr>
      <vt:lpstr>PowerPoint Presentation</vt:lpstr>
      <vt:lpstr>نکته </vt:lpstr>
      <vt:lpstr>نکته</vt:lpstr>
      <vt:lpstr>در ﺧﻮﻧﺮﯾﺰي ﻣﺎﻣﺎﯾﯽﻣﺴﺌﻮﻟﯿﺖاﺣﯿﺎي ﻫﻤﻮدﯾﻨﺎﻣﯿﮏ ﺑﯿﻤﺎر ، ﺑﻪ ﻋﻬﺪه ﻣﺘﺨﺼﺺ ﺑﯿﻬﻮﺷﯽ و ﻣﺴﺌﻮﻟﯿﺖ درﻣﺎنﺧﻮﻧﺮﯾﺰي ﺑﻪ ﻋﻬﺪهﻣﺘﺨﺼﺺ زﻧﺎن اﺳﺖ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Uterine a. ligation</vt:lpstr>
      <vt:lpstr>PowerPoint Presentation</vt:lpstr>
      <vt:lpstr>Ovarian .a ligation</vt:lpstr>
      <vt:lpstr>B-LYNCH !</vt:lpstr>
      <vt:lpstr>PowerPoint Presentation</vt:lpstr>
      <vt:lpstr>PowerPoint Presentation</vt:lpstr>
      <vt:lpstr>PowerPoint Presentation</vt:lpstr>
      <vt:lpstr>Hayman s.</vt:lpstr>
      <vt:lpstr>PowerPoint Presentation</vt:lpstr>
      <vt:lpstr>PowerPoint Presentation</vt:lpstr>
      <vt:lpstr>PowerPoint Presentation</vt:lpstr>
      <vt:lpstr>Square s.</vt:lpstr>
      <vt:lpstr>PowerPoint Presentation</vt:lpstr>
      <vt:lpstr>PowerPoint Presentation</vt:lpstr>
      <vt:lpstr>Cervical isthmic suture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2018-11-30T13:17:37Z</dcterms:created>
  <dcterms:modified xsi:type="dcterms:W3CDTF">2019-11-02T14:46:38Z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