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259" r:id="rId2"/>
    <p:sldId id="260" r:id="rId3"/>
    <p:sldId id="261" r:id="rId4"/>
    <p:sldId id="262" r:id="rId5"/>
    <p:sldId id="265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325" r:id="rId14"/>
    <p:sldId id="271" r:id="rId15"/>
    <p:sldId id="272" r:id="rId16"/>
    <p:sldId id="274" r:id="rId17"/>
    <p:sldId id="277" r:id="rId18"/>
    <p:sldId id="278" r:id="rId19"/>
    <p:sldId id="279" r:id="rId20"/>
    <p:sldId id="280" r:id="rId21"/>
    <p:sldId id="281" r:id="rId22"/>
    <p:sldId id="326" r:id="rId23"/>
    <p:sldId id="282" r:id="rId24"/>
    <p:sldId id="327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28" r:id="rId47"/>
    <p:sldId id="304" r:id="rId48"/>
    <p:sldId id="305" r:id="rId49"/>
    <p:sldId id="306" r:id="rId50"/>
    <p:sldId id="307" r:id="rId51"/>
    <p:sldId id="308" r:id="rId52"/>
    <p:sldId id="309" r:id="rId53"/>
    <p:sldId id="311" r:id="rId54"/>
    <p:sldId id="310" r:id="rId55"/>
    <p:sldId id="312" r:id="rId56"/>
    <p:sldId id="313" r:id="rId57"/>
    <p:sldId id="314" r:id="rId58"/>
    <p:sldId id="329" r:id="rId59"/>
    <p:sldId id="315" r:id="rId60"/>
    <p:sldId id="321" r:id="rId61"/>
    <p:sldId id="316" r:id="rId62"/>
    <p:sldId id="317" r:id="rId63"/>
    <p:sldId id="322" r:id="rId64"/>
    <p:sldId id="323" r:id="rId65"/>
    <p:sldId id="324" r:id="rId66"/>
    <p:sldId id="318" r:id="rId67"/>
    <p:sldId id="319" r:id="rId68"/>
    <p:sldId id="320" r:id="rId6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1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D5946F-B288-4457-B7F5-BD8A8E372583}" type="doc">
      <dgm:prSet loTypeId="urn:microsoft.com/office/officeart/2005/8/layout/hierarchy6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AA89C794-9832-4F3B-9DB2-9AAB256253DF}">
      <dgm:prSet phldrT="[Text]" custT="1"/>
      <dgm:spPr/>
      <dgm:t>
        <a:bodyPr/>
        <a:lstStyle/>
        <a:p>
          <a:pPr rtl="1"/>
          <a:r>
            <a:rPr lang="en-US" sz="3200" dirty="0" smtClean="0">
              <a:solidFill>
                <a:schemeClr val="bg2">
                  <a:lumMod val="50000"/>
                </a:schemeClr>
              </a:solidFill>
            </a:rPr>
            <a:t>History of systemic vasospasm</a:t>
          </a:r>
          <a:endParaRPr lang="fa-IR" sz="3200" dirty="0">
            <a:solidFill>
              <a:schemeClr val="bg2">
                <a:lumMod val="50000"/>
              </a:schemeClr>
            </a:solidFill>
          </a:endParaRPr>
        </a:p>
      </dgm:t>
    </dgm:pt>
    <dgm:pt modelId="{7F26F82C-01F2-4353-806A-D9E45070D85D}" type="parTrans" cxnId="{98F4EABE-D933-4724-97B1-4C6576720040}">
      <dgm:prSet/>
      <dgm:spPr/>
      <dgm:t>
        <a:bodyPr/>
        <a:lstStyle/>
        <a:p>
          <a:pPr rtl="1"/>
          <a:endParaRPr lang="fa-IR"/>
        </a:p>
      </dgm:t>
    </dgm:pt>
    <dgm:pt modelId="{EDF34BB8-F41C-4F96-8EDB-DA9A118BC20C}" type="sibTrans" cxnId="{98F4EABE-D933-4724-97B1-4C6576720040}">
      <dgm:prSet/>
      <dgm:spPr/>
      <dgm:t>
        <a:bodyPr/>
        <a:lstStyle/>
        <a:p>
          <a:pPr rtl="1"/>
          <a:endParaRPr lang="fa-IR"/>
        </a:p>
      </dgm:t>
    </dgm:pt>
    <dgm:pt modelId="{7BB7F723-84B5-4066-9C95-18642FB62E15}">
      <dgm:prSet phldrT="[Text]"/>
      <dgm:spPr/>
      <dgm:t>
        <a:bodyPr/>
        <a:lstStyle/>
        <a:p>
          <a:pPr rtl="1"/>
          <a:r>
            <a:rPr lang="en-US" dirty="0" smtClean="0">
              <a:solidFill>
                <a:srgbClr val="C00000"/>
              </a:solidFill>
            </a:rPr>
            <a:t>Effect on the vascular system</a:t>
          </a:r>
          <a:endParaRPr lang="fa-IR" dirty="0" smtClean="0">
            <a:solidFill>
              <a:srgbClr val="C00000"/>
            </a:solidFill>
          </a:endParaRPr>
        </a:p>
      </dgm:t>
    </dgm:pt>
    <dgm:pt modelId="{142996DD-1C3B-4655-A7A1-4041A54B0CEE}" type="parTrans" cxnId="{52BD9FE9-E827-4C30-A366-1DB448063810}">
      <dgm:prSet/>
      <dgm:spPr/>
      <dgm:t>
        <a:bodyPr/>
        <a:lstStyle/>
        <a:p>
          <a:pPr rtl="1"/>
          <a:endParaRPr lang="fa-IR"/>
        </a:p>
      </dgm:t>
    </dgm:pt>
    <dgm:pt modelId="{3F9CBED0-8297-499A-84DE-DF206510022A}" type="sibTrans" cxnId="{52BD9FE9-E827-4C30-A366-1DB448063810}">
      <dgm:prSet/>
      <dgm:spPr/>
      <dgm:t>
        <a:bodyPr/>
        <a:lstStyle/>
        <a:p>
          <a:pPr rtl="1"/>
          <a:endParaRPr lang="fa-IR"/>
        </a:p>
      </dgm:t>
    </dgm:pt>
    <dgm:pt modelId="{5846CF49-FF32-4FB1-BC24-6DDDAD412992}">
      <dgm:prSet phldrT="[Text]"/>
      <dgm:spPr/>
      <dgm:t>
        <a:bodyPr/>
        <a:lstStyle/>
        <a:p>
          <a:pPr rtl="1"/>
          <a:r>
            <a:rPr lang="en-US" dirty="0" smtClean="0">
              <a:solidFill>
                <a:srgbClr val="0070C0"/>
              </a:solidFill>
            </a:rPr>
            <a:t>Effect on the renal system</a:t>
          </a:r>
          <a:endParaRPr lang="fa-IR" dirty="0">
            <a:solidFill>
              <a:srgbClr val="0070C0"/>
            </a:solidFill>
          </a:endParaRPr>
        </a:p>
      </dgm:t>
    </dgm:pt>
    <dgm:pt modelId="{911A1F00-7EDE-4852-A7DF-1106BB87FC54}" type="parTrans" cxnId="{A8DD039D-2EC7-4E89-8EB1-B26A98767037}">
      <dgm:prSet/>
      <dgm:spPr/>
      <dgm:t>
        <a:bodyPr/>
        <a:lstStyle/>
        <a:p>
          <a:pPr rtl="1"/>
          <a:endParaRPr lang="fa-IR"/>
        </a:p>
      </dgm:t>
    </dgm:pt>
    <dgm:pt modelId="{953177A3-4548-4610-B790-2F8BF5B3DDAB}" type="sibTrans" cxnId="{A8DD039D-2EC7-4E89-8EB1-B26A98767037}">
      <dgm:prSet/>
      <dgm:spPr/>
      <dgm:t>
        <a:bodyPr/>
        <a:lstStyle/>
        <a:p>
          <a:pPr rtl="1"/>
          <a:endParaRPr lang="fa-IR"/>
        </a:p>
      </dgm:t>
    </dgm:pt>
    <dgm:pt modelId="{AABA3F7C-7337-4051-89A2-5CA3AA25713C}">
      <dgm:prSet phldrT="[Text]"/>
      <dgm:spPr/>
      <dgm:t>
        <a:bodyPr/>
        <a:lstStyle/>
        <a:p>
          <a:pPr rtl="1"/>
          <a:r>
            <a:rPr lang="en-US" dirty="0" smtClean="0">
              <a:solidFill>
                <a:srgbClr val="00B050"/>
              </a:solidFill>
            </a:rPr>
            <a:t>Effect on the interstitial tissue</a:t>
          </a:r>
          <a:r>
            <a:rPr lang="en-US" dirty="0" smtClean="0"/>
            <a:t>s</a:t>
          </a:r>
          <a:endParaRPr lang="fa-IR" dirty="0"/>
        </a:p>
      </dgm:t>
    </dgm:pt>
    <dgm:pt modelId="{569DCC9E-345A-4672-A5F3-4EA53DB08A8C}" type="parTrans" cxnId="{8E73FB46-DCDE-4B36-BBC5-4A296A19F192}">
      <dgm:prSet/>
      <dgm:spPr/>
      <dgm:t>
        <a:bodyPr/>
        <a:lstStyle/>
        <a:p>
          <a:pPr rtl="1"/>
          <a:endParaRPr lang="fa-IR"/>
        </a:p>
      </dgm:t>
    </dgm:pt>
    <dgm:pt modelId="{2AC5AA36-9B04-452F-8A06-10A819B22C61}" type="sibTrans" cxnId="{8E73FB46-DCDE-4B36-BBC5-4A296A19F192}">
      <dgm:prSet/>
      <dgm:spPr/>
      <dgm:t>
        <a:bodyPr/>
        <a:lstStyle/>
        <a:p>
          <a:pPr rtl="1"/>
          <a:endParaRPr lang="fa-IR"/>
        </a:p>
      </dgm:t>
    </dgm:pt>
    <dgm:pt modelId="{30612069-CBC0-47F3-A2AC-312054571D08}" type="asst">
      <dgm:prSet/>
      <dgm:spPr/>
      <dgm:t>
        <a:bodyPr/>
        <a:lstStyle/>
        <a:p>
          <a:pPr rtl="1"/>
          <a:r>
            <a:rPr lang="en-US" dirty="0" smtClean="0">
              <a:solidFill>
                <a:srgbClr val="C00000"/>
              </a:solidFill>
            </a:rPr>
            <a:t>vasoconstriction</a:t>
          </a:r>
          <a:endParaRPr lang="fa-IR" dirty="0">
            <a:solidFill>
              <a:srgbClr val="C00000"/>
            </a:solidFill>
          </a:endParaRPr>
        </a:p>
      </dgm:t>
    </dgm:pt>
    <dgm:pt modelId="{F631584C-3A1B-4F31-8E05-722A266FC91E}" type="parTrans" cxnId="{D9CB3C1B-D9A6-4E52-B10F-7CA33F5407CF}">
      <dgm:prSet/>
      <dgm:spPr/>
      <dgm:t>
        <a:bodyPr/>
        <a:lstStyle/>
        <a:p>
          <a:pPr rtl="1"/>
          <a:endParaRPr lang="fa-IR"/>
        </a:p>
      </dgm:t>
    </dgm:pt>
    <dgm:pt modelId="{B026B1FA-BDBC-4B73-A264-4972ABA57BE8}" type="sibTrans" cxnId="{D9CB3C1B-D9A6-4E52-B10F-7CA33F5407CF}">
      <dgm:prSet/>
      <dgm:spPr/>
      <dgm:t>
        <a:bodyPr/>
        <a:lstStyle/>
        <a:p>
          <a:pPr rtl="1"/>
          <a:endParaRPr lang="fa-IR"/>
        </a:p>
      </dgm:t>
    </dgm:pt>
    <dgm:pt modelId="{380E3535-7D26-499F-AD6A-96F195F3F24D}" type="asst">
      <dgm:prSet/>
      <dgm:spPr/>
      <dgm:t>
        <a:bodyPr/>
        <a:lstStyle/>
        <a:p>
          <a:pPr rtl="1"/>
          <a:r>
            <a:rPr lang="en-US" dirty="0" smtClean="0">
              <a:solidFill>
                <a:srgbClr val="0070C0"/>
              </a:solidFill>
            </a:rPr>
            <a:t>Reduced </a:t>
          </a:r>
          <a:r>
            <a:rPr lang="en-US" dirty="0" err="1" smtClean="0">
              <a:solidFill>
                <a:srgbClr val="0070C0"/>
              </a:solidFill>
            </a:rPr>
            <a:t>glomerular</a:t>
          </a:r>
          <a:r>
            <a:rPr lang="en-US" dirty="0" smtClean="0">
              <a:solidFill>
                <a:srgbClr val="0070C0"/>
              </a:solidFill>
            </a:rPr>
            <a:t> </a:t>
          </a:r>
          <a:r>
            <a:rPr lang="en-US" dirty="0" smtClean="0">
              <a:solidFill>
                <a:srgbClr val="002060"/>
              </a:solidFill>
            </a:rPr>
            <a:t>filtration </a:t>
          </a:r>
          <a:r>
            <a:rPr lang="en-US" dirty="0" err="1" smtClean="0">
              <a:solidFill>
                <a:srgbClr val="002060"/>
              </a:solidFill>
            </a:rPr>
            <a:t>rate:increased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glomerular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membrance</a:t>
          </a:r>
          <a:r>
            <a:rPr lang="en-US" dirty="0" smtClean="0">
              <a:solidFill>
                <a:srgbClr val="002060"/>
              </a:solidFill>
            </a:rPr>
            <a:t> perme</a:t>
          </a:r>
          <a:r>
            <a:rPr lang="en-US" dirty="0" smtClean="0"/>
            <a:t>ability</a:t>
          </a:r>
          <a:endParaRPr lang="fa-IR" dirty="0"/>
        </a:p>
      </dgm:t>
    </dgm:pt>
    <dgm:pt modelId="{4FB17516-BD6B-4E18-92D6-62C42E16D736}" type="parTrans" cxnId="{1E714683-4741-411B-A8A3-C86280E59D04}">
      <dgm:prSet/>
      <dgm:spPr/>
      <dgm:t>
        <a:bodyPr/>
        <a:lstStyle/>
        <a:p>
          <a:pPr rtl="1"/>
          <a:endParaRPr lang="fa-IR"/>
        </a:p>
      </dgm:t>
    </dgm:pt>
    <dgm:pt modelId="{107B2918-9E18-4EA7-A7EA-3A27DCDB6B17}" type="sibTrans" cxnId="{1E714683-4741-411B-A8A3-C86280E59D04}">
      <dgm:prSet/>
      <dgm:spPr/>
      <dgm:t>
        <a:bodyPr/>
        <a:lstStyle/>
        <a:p>
          <a:pPr rtl="1"/>
          <a:endParaRPr lang="fa-IR"/>
        </a:p>
      </dgm:t>
    </dgm:pt>
    <dgm:pt modelId="{7FC184A2-4A53-4AE2-9970-12C87F558761}" type="asst">
      <dgm:prSet/>
      <dgm:spPr/>
      <dgm:t>
        <a:bodyPr/>
        <a:lstStyle/>
        <a:p>
          <a:pPr rtl="1"/>
          <a:r>
            <a:rPr lang="en-US" dirty="0" smtClean="0">
              <a:solidFill>
                <a:srgbClr val="00B050"/>
              </a:solidFill>
            </a:rPr>
            <a:t>Fluid diffusion from vascular space into interstitial space</a:t>
          </a:r>
          <a:endParaRPr lang="fa-IR" dirty="0">
            <a:solidFill>
              <a:srgbClr val="00B050"/>
            </a:solidFill>
          </a:endParaRPr>
        </a:p>
      </dgm:t>
    </dgm:pt>
    <dgm:pt modelId="{A048E4BB-0209-4FAA-88BE-E5069EB401A8}" type="parTrans" cxnId="{0AB346A2-E6AF-48D8-945A-68AB58089083}">
      <dgm:prSet/>
      <dgm:spPr/>
      <dgm:t>
        <a:bodyPr/>
        <a:lstStyle/>
        <a:p>
          <a:pPr rtl="1"/>
          <a:endParaRPr lang="fa-IR"/>
        </a:p>
      </dgm:t>
    </dgm:pt>
    <dgm:pt modelId="{283B6DA5-366F-465E-85E2-E33B53E1D698}" type="sibTrans" cxnId="{0AB346A2-E6AF-48D8-945A-68AB58089083}">
      <dgm:prSet/>
      <dgm:spPr/>
      <dgm:t>
        <a:bodyPr/>
        <a:lstStyle/>
        <a:p>
          <a:pPr rtl="1"/>
          <a:endParaRPr lang="fa-IR"/>
        </a:p>
      </dgm:t>
    </dgm:pt>
    <dgm:pt modelId="{D542DC01-CE58-4C4B-ABDD-CB4CAD832131}" type="asst">
      <dgm:prSet/>
      <dgm:spPr/>
      <dgm:t>
        <a:bodyPr/>
        <a:lstStyle/>
        <a:p>
          <a:pPr rtl="1"/>
          <a:r>
            <a:rPr lang="en-US" dirty="0" smtClean="0">
              <a:solidFill>
                <a:srgbClr val="00B050"/>
              </a:solidFill>
            </a:rPr>
            <a:t>edema</a:t>
          </a:r>
          <a:endParaRPr lang="fa-IR" dirty="0">
            <a:solidFill>
              <a:srgbClr val="00B050"/>
            </a:solidFill>
          </a:endParaRPr>
        </a:p>
      </dgm:t>
    </dgm:pt>
    <dgm:pt modelId="{88A233CF-B6C9-4AB9-8EF7-1FFD5701918C}" type="parTrans" cxnId="{CA84E5E0-A5B0-49D8-A009-F3594F569299}">
      <dgm:prSet/>
      <dgm:spPr/>
      <dgm:t>
        <a:bodyPr/>
        <a:lstStyle/>
        <a:p>
          <a:pPr rtl="1"/>
          <a:endParaRPr lang="fa-IR"/>
        </a:p>
      </dgm:t>
    </dgm:pt>
    <dgm:pt modelId="{3DD93F7D-1286-49CE-85A0-CC1181D4C88F}" type="sibTrans" cxnId="{CA84E5E0-A5B0-49D8-A009-F3594F569299}">
      <dgm:prSet/>
      <dgm:spPr/>
      <dgm:t>
        <a:bodyPr/>
        <a:lstStyle/>
        <a:p>
          <a:pPr rtl="1"/>
          <a:endParaRPr lang="fa-IR"/>
        </a:p>
      </dgm:t>
    </dgm:pt>
    <dgm:pt modelId="{58B1C53B-7147-4CEF-A7E9-55EA9BA04123}">
      <dgm:prSet/>
      <dgm:spPr/>
      <dgm:t>
        <a:bodyPr/>
        <a:lstStyle/>
        <a:p>
          <a:pPr rtl="1"/>
          <a:r>
            <a:rPr lang="en-US" dirty="0" err="1" smtClean="0">
              <a:solidFill>
                <a:srgbClr val="C00000"/>
              </a:solidFill>
            </a:rPr>
            <a:t>Impared</a:t>
          </a:r>
          <a:r>
            <a:rPr lang="en-US" dirty="0" smtClean="0">
              <a:solidFill>
                <a:srgbClr val="C00000"/>
              </a:solidFill>
            </a:rPr>
            <a:t> organ perfusion</a:t>
          </a:r>
          <a:endParaRPr lang="fa-IR" dirty="0">
            <a:solidFill>
              <a:srgbClr val="C00000"/>
            </a:solidFill>
          </a:endParaRPr>
        </a:p>
      </dgm:t>
    </dgm:pt>
    <dgm:pt modelId="{A4E3C78F-B3BC-48AA-8F9F-1C5C61D99CF1}" type="parTrans" cxnId="{2D9369E9-274B-4B50-84D9-B692BA8A8712}">
      <dgm:prSet/>
      <dgm:spPr/>
      <dgm:t>
        <a:bodyPr/>
        <a:lstStyle/>
        <a:p>
          <a:pPr rtl="1"/>
          <a:endParaRPr lang="fa-IR"/>
        </a:p>
      </dgm:t>
    </dgm:pt>
    <dgm:pt modelId="{5E574C35-D728-4A0B-B9FB-BD23C8D92ADA}" type="sibTrans" cxnId="{2D9369E9-274B-4B50-84D9-B692BA8A8712}">
      <dgm:prSet/>
      <dgm:spPr/>
      <dgm:t>
        <a:bodyPr/>
        <a:lstStyle/>
        <a:p>
          <a:pPr rtl="1"/>
          <a:endParaRPr lang="fa-IR"/>
        </a:p>
      </dgm:t>
    </dgm:pt>
    <dgm:pt modelId="{9FF9A2AB-330F-4F5D-9DD1-0A70859128B4}" type="asst">
      <dgm:prSet/>
      <dgm:spPr/>
      <dgm:t>
        <a:bodyPr/>
        <a:lstStyle/>
        <a:p>
          <a:pPr rtl="1"/>
          <a:r>
            <a:rPr lang="en-US" dirty="0" smtClean="0">
              <a:solidFill>
                <a:srgbClr val="C00000"/>
              </a:solidFill>
            </a:rPr>
            <a:t>hypertension</a:t>
          </a:r>
          <a:endParaRPr lang="fa-IR" dirty="0">
            <a:solidFill>
              <a:srgbClr val="C00000"/>
            </a:solidFill>
          </a:endParaRPr>
        </a:p>
      </dgm:t>
    </dgm:pt>
    <dgm:pt modelId="{0ABB00D7-F2BF-41B3-B16B-6451229A780C}" type="parTrans" cxnId="{4F00C079-B54B-4EC1-8880-C328E8B8EFBD}">
      <dgm:prSet/>
      <dgm:spPr/>
      <dgm:t>
        <a:bodyPr/>
        <a:lstStyle/>
        <a:p>
          <a:pPr rtl="1"/>
          <a:endParaRPr lang="fa-IR"/>
        </a:p>
      </dgm:t>
    </dgm:pt>
    <dgm:pt modelId="{9279A89F-4AB2-4F94-937B-8E541812993A}" type="sibTrans" cxnId="{4F00C079-B54B-4EC1-8880-C328E8B8EFBD}">
      <dgm:prSet/>
      <dgm:spPr/>
      <dgm:t>
        <a:bodyPr/>
        <a:lstStyle/>
        <a:p>
          <a:pPr rtl="1"/>
          <a:endParaRPr lang="fa-IR"/>
        </a:p>
      </dgm:t>
    </dgm:pt>
    <dgm:pt modelId="{3CAF41CA-0ED4-48BA-8F8C-B10EF49F6AEC}" type="asst">
      <dgm:prSet/>
      <dgm:spPr/>
      <dgm:t>
        <a:bodyPr/>
        <a:lstStyle/>
        <a:p>
          <a:pPr rtl="1"/>
          <a:r>
            <a:rPr lang="en-US" dirty="0" smtClean="0">
              <a:solidFill>
                <a:srgbClr val="0070C0"/>
              </a:solidFill>
            </a:rPr>
            <a:t>Increased serum blood urea nitrogen</a:t>
          </a:r>
          <a:r>
            <a:rPr lang="en-US" dirty="0" smtClean="0"/>
            <a:t> </a:t>
          </a:r>
          <a:r>
            <a:rPr lang="en-US" dirty="0" smtClean="0">
              <a:solidFill>
                <a:srgbClr val="0070C0"/>
              </a:solidFill>
            </a:rPr>
            <a:t>and </a:t>
          </a:r>
          <a:r>
            <a:rPr lang="en-US" dirty="0" err="1" smtClean="0">
              <a:solidFill>
                <a:srgbClr val="0070C0"/>
              </a:solidFill>
            </a:rPr>
            <a:t>creatinine</a:t>
          </a:r>
          <a:endParaRPr lang="fa-IR" dirty="0">
            <a:solidFill>
              <a:srgbClr val="0070C0"/>
            </a:solidFill>
          </a:endParaRPr>
        </a:p>
      </dgm:t>
    </dgm:pt>
    <dgm:pt modelId="{DDC47990-C930-4235-B4FB-27D7A1792939}" type="parTrans" cxnId="{800741FE-9294-4754-AA63-8EC8E6E25DF4}">
      <dgm:prSet/>
      <dgm:spPr/>
      <dgm:t>
        <a:bodyPr/>
        <a:lstStyle/>
        <a:p>
          <a:pPr rtl="1"/>
          <a:endParaRPr lang="fa-IR"/>
        </a:p>
      </dgm:t>
    </dgm:pt>
    <dgm:pt modelId="{49E4813D-9413-4605-9E44-230BA2ECA01F}" type="sibTrans" cxnId="{800741FE-9294-4754-AA63-8EC8E6E25DF4}">
      <dgm:prSet/>
      <dgm:spPr/>
      <dgm:t>
        <a:bodyPr/>
        <a:lstStyle/>
        <a:p>
          <a:pPr rtl="1"/>
          <a:endParaRPr lang="fa-IR"/>
        </a:p>
      </dgm:t>
    </dgm:pt>
    <dgm:pt modelId="{FB2CA783-FC7C-4662-8FD3-D934C447BD80}" type="asst">
      <dgm:prSet/>
      <dgm:spPr/>
      <dgm:t>
        <a:bodyPr/>
        <a:lstStyle/>
        <a:p>
          <a:pPr rtl="1"/>
          <a:r>
            <a:rPr lang="en-US" dirty="0" err="1" smtClean="0">
              <a:solidFill>
                <a:srgbClr val="0070C0"/>
              </a:solidFill>
            </a:rPr>
            <a:t>Oliguria</a:t>
          </a:r>
          <a:r>
            <a:rPr lang="en-US" dirty="0" smtClean="0">
              <a:solidFill>
                <a:srgbClr val="0070C0"/>
              </a:solidFill>
            </a:rPr>
            <a:t>  and  </a:t>
          </a:r>
          <a:r>
            <a:rPr lang="en-US" dirty="0" err="1" smtClean="0">
              <a:solidFill>
                <a:srgbClr val="0070C0"/>
              </a:solidFill>
            </a:rPr>
            <a:t>proteinuri</a:t>
          </a:r>
          <a:r>
            <a:rPr lang="en-US" dirty="0" err="1" smtClean="0"/>
            <a:t>a</a:t>
          </a:r>
          <a:endParaRPr lang="fa-IR" dirty="0"/>
        </a:p>
      </dgm:t>
    </dgm:pt>
    <dgm:pt modelId="{1219607C-8D45-468D-959A-A85257A5EED8}" type="parTrans" cxnId="{CD83754C-BB59-48EE-BC4A-ECD1453A1D64}">
      <dgm:prSet/>
      <dgm:spPr/>
      <dgm:t>
        <a:bodyPr/>
        <a:lstStyle/>
        <a:p>
          <a:pPr rtl="1"/>
          <a:endParaRPr lang="fa-IR"/>
        </a:p>
      </dgm:t>
    </dgm:pt>
    <dgm:pt modelId="{5FFBCE44-963D-4B48-8574-576C23849B7C}" type="sibTrans" cxnId="{CD83754C-BB59-48EE-BC4A-ECD1453A1D64}">
      <dgm:prSet/>
      <dgm:spPr/>
      <dgm:t>
        <a:bodyPr/>
        <a:lstStyle/>
        <a:p>
          <a:pPr rtl="1"/>
          <a:endParaRPr lang="fa-IR"/>
        </a:p>
      </dgm:t>
    </dgm:pt>
    <dgm:pt modelId="{D721E283-A325-475D-8C77-5341666B261B}" type="pres">
      <dgm:prSet presAssocID="{6AD5946F-B288-4457-B7F5-BD8A8E37258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CD943BE2-F5EF-4E0D-8A14-4DFA5D85FC20}" type="pres">
      <dgm:prSet presAssocID="{6AD5946F-B288-4457-B7F5-BD8A8E372583}" presName="hierFlow" presStyleCnt="0"/>
      <dgm:spPr/>
    </dgm:pt>
    <dgm:pt modelId="{410BB580-2CF3-4C54-BCEC-8E0876797CFB}" type="pres">
      <dgm:prSet presAssocID="{6AD5946F-B288-4457-B7F5-BD8A8E372583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09027F5A-9EBE-4CE2-ACED-1007EE83F847}" type="pres">
      <dgm:prSet presAssocID="{AA89C794-9832-4F3B-9DB2-9AAB256253DF}" presName="Name14" presStyleCnt="0"/>
      <dgm:spPr/>
    </dgm:pt>
    <dgm:pt modelId="{DF9B882B-9F63-4465-B519-84322D82055C}" type="pres">
      <dgm:prSet presAssocID="{AA89C794-9832-4F3B-9DB2-9AAB256253DF}" presName="level1Shape" presStyleLbl="node0" presStyleIdx="0" presStyleCnt="1" custScaleX="46822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DDF57A2-5E26-4DF6-9417-18E63889CC5B}" type="pres">
      <dgm:prSet presAssocID="{AA89C794-9832-4F3B-9DB2-9AAB256253DF}" presName="hierChild2" presStyleCnt="0"/>
      <dgm:spPr/>
    </dgm:pt>
    <dgm:pt modelId="{CB5FA941-9176-4A8D-9B62-9590F5303992}" type="pres">
      <dgm:prSet presAssocID="{142996DD-1C3B-4655-A7A1-4041A54B0CEE}" presName="Name19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13B28591-1F15-4E02-AB8A-EE0D617C1120}" type="pres">
      <dgm:prSet presAssocID="{7BB7F723-84B5-4066-9C95-18642FB62E15}" presName="Name21" presStyleCnt="0"/>
      <dgm:spPr/>
    </dgm:pt>
    <dgm:pt modelId="{3DE3880F-9C56-46E9-B92C-937CD4641C5D}" type="pres">
      <dgm:prSet presAssocID="{7BB7F723-84B5-4066-9C95-18642FB62E15}" presName="level2Shape" presStyleLbl="node2" presStyleIdx="0" presStyleCnt="3" custScaleX="208226" custLinFactNeighborX="8090" custLinFactNeighborY="-1638"/>
      <dgm:spPr/>
      <dgm:t>
        <a:bodyPr/>
        <a:lstStyle/>
        <a:p>
          <a:pPr rtl="1"/>
          <a:endParaRPr lang="fa-IR"/>
        </a:p>
      </dgm:t>
    </dgm:pt>
    <dgm:pt modelId="{53A6F4E0-89EA-4ABB-A4B5-E0285C7F18B2}" type="pres">
      <dgm:prSet presAssocID="{7BB7F723-84B5-4066-9C95-18642FB62E15}" presName="hierChild3" presStyleCnt="0"/>
      <dgm:spPr/>
    </dgm:pt>
    <dgm:pt modelId="{B7E38775-27E7-498B-9A05-1489B6F1F913}" type="pres">
      <dgm:prSet presAssocID="{F631584C-3A1B-4F31-8E05-722A266FC91E}" presName="Name19" presStyleLbl="parChTrans1D3" presStyleIdx="0" presStyleCnt="3"/>
      <dgm:spPr/>
      <dgm:t>
        <a:bodyPr/>
        <a:lstStyle/>
        <a:p>
          <a:pPr rtl="1"/>
          <a:endParaRPr lang="fa-IR"/>
        </a:p>
      </dgm:t>
    </dgm:pt>
    <dgm:pt modelId="{9996C9F1-E4A6-4031-AB83-E391FCE44492}" type="pres">
      <dgm:prSet presAssocID="{30612069-CBC0-47F3-A2AC-312054571D08}" presName="Name21" presStyleCnt="0"/>
      <dgm:spPr/>
    </dgm:pt>
    <dgm:pt modelId="{FD408F04-46FE-474F-A5ED-6EC4F07D080F}" type="pres">
      <dgm:prSet presAssocID="{30612069-CBC0-47F3-A2AC-312054571D08}" presName="level2Shape" presStyleLbl="asst2" presStyleIdx="0" presStyleCnt="6" custScaleX="197570" custLinFactNeighborX="2762" custLinFactNeighborY="-5732"/>
      <dgm:spPr/>
      <dgm:t>
        <a:bodyPr/>
        <a:lstStyle/>
        <a:p>
          <a:pPr rtl="1"/>
          <a:endParaRPr lang="fa-IR"/>
        </a:p>
      </dgm:t>
    </dgm:pt>
    <dgm:pt modelId="{88FEB066-A409-4BB7-AF0E-C53484230119}" type="pres">
      <dgm:prSet presAssocID="{30612069-CBC0-47F3-A2AC-312054571D08}" presName="hierChild3" presStyleCnt="0"/>
      <dgm:spPr/>
    </dgm:pt>
    <dgm:pt modelId="{D52A8900-ED36-4282-9E2B-1E0BEC7E1423}" type="pres">
      <dgm:prSet presAssocID="{A4E3C78F-B3BC-48AA-8F9F-1C5C61D99CF1}" presName="Name19" presStyleLbl="parChTrans1D4" presStyleIdx="0" presStyleCnt="5"/>
      <dgm:spPr/>
      <dgm:t>
        <a:bodyPr/>
        <a:lstStyle/>
        <a:p>
          <a:pPr rtl="1"/>
          <a:endParaRPr lang="fa-IR"/>
        </a:p>
      </dgm:t>
    </dgm:pt>
    <dgm:pt modelId="{C44FC349-778B-45B2-938D-EC83FEB05EE9}" type="pres">
      <dgm:prSet presAssocID="{58B1C53B-7147-4CEF-A7E9-55EA9BA04123}" presName="Name21" presStyleCnt="0"/>
      <dgm:spPr/>
    </dgm:pt>
    <dgm:pt modelId="{4436D709-836E-427C-A2AF-75B345E14A6A}" type="pres">
      <dgm:prSet presAssocID="{58B1C53B-7147-4CEF-A7E9-55EA9BA04123}" presName="level2Shape" presStyleLbl="node4" presStyleIdx="0" presStyleCnt="1" custScaleX="197897" custScaleY="124435" custLinFactNeighborX="-25385" custLinFactNeighborY="15655"/>
      <dgm:spPr/>
      <dgm:t>
        <a:bodyPr/>
        <a:lstStyle/>
        <a:p>
          <a:pPr rtl="1"/>
          <a:endParaRPr lang="fa-IR"/>
        </a:p>
      </dgm:t>
    </dgm:pt>
    <dgm:pt modelId="{3AD57857-1705-4336-B0BF-1693425271D6}" type="pres">
      <dgm:prSet presAssocID="{58B1C53B-7147-4CEF-A7E9-55EA9BA04123}" presName="hierChild3" presStyleCnt="0"/>
      <dgm:spPr/>
    </dgm:pt>
    <dgm:pt modelId="{A412BCD9-151D-4F56-9B70-0E6C3665B6D0}" type="pres">
      <dgm:prSet presAssocID="{0ABB00D7-F2BF-41B3-B16B-6451229A780C}" presName="Name19" presStyleLbl="parChTrans1D4" presStyleIdx="1" presStyleCnt="5"/>
      <dgm:spPr/>
      <dgm:t>
        <a:bodyPr/>
        <a:lstStyle/>
        <a:p>
          <a:pPr rtl="1"/>
          <a:endParaRPr lang="fa-IR"/>
        </a:p>
      </dgm:t>
    </dgm:pt>
    <dgm:pt modelId="{0F05F910-54DE-420B-8D0E-201AEF9E5CB2}" type="pres">
      <dgm:prSet presAssocID="{9FF9A2AB-330F-4F5D-9DD1-0A70859128B4}" presName="Name21" presStyleCnt="0"/>
      <dgm:spPr/>
    </dgm:pt>
    <dgm:pt modelId="{C3E43943-C679-44E0-B8F6-672A8EB97798}" type="pres">
      <dgm:prSet presAssocID="{9FF9A2AB-330F-4F5D-9DD1-0A70859128B4}" presName="level2Shape" presStyleLbl="asst4" presStyleIdx="0" presStyleCnt="1" custScaleX="197897" custLinFactNeighborX="-2737" custLinFactNeighborY="-4380"/>
      <dgm:spPr/>
      <dgm:t>
        <a:bodyPr/>
        <a:lstStyle/>
        <a:p>
          <a:pPr rtl="1"/>
          <a:endParaRPr lang="fa-IR"/>
        </a:p>
      </dgm:t>
    </dgm:pt>
    <dgm:pt modelId="{8F55106C-1DB3-4275-8978-F07DF89E3CA9}" type="pres">
      <dgm:prSet presAssocID="{9FF9A2AB-330F-4F5D-9DD1-0A70859128B4}" presName="hierChild3" presStyleCnt="0"/>
      <dgm:spPr/>
    </dgm:pt>
    <dgm:pt modelId="{9E661C1E-7F18-4AA6-B861-FA168677D432}" type="pres">
      <dgm:prSet presAssocID="{911A1F00-7EDE-4852-A7DF-1106BB87FC54}" presName="Name19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190505C7-37E0-42A2-A344-1FFF8EEB2758}" type="pres">
      <dgm:prSet presAssocID="{5846CF49-FF32-4FB1-BC24-6DDDAD412992}" presName="Name21" presStyleCnt="0"/>
      <dgm:spPr/>
    </dgm:pt>
    <dgm:pt modelId="{5F60FC4A-0BAE-469D-9C23-418F604AEC65}" type="pres">
      <dgm:prSet presAssocID="{5846CF49-FF32-4FB1-BC24-6DDDAD412992}" presName="level2Shape" presStyleLbl="node2" presStyleIdx="1" presStyleCnt="3" custScaleX="188317" custLinFactNeighborX="-3626" custLinFactNeighborY="6856"/>
      <dgm:spPr/>
      <dgm:t>
        <a:bodyPr/>
        <a:lstStyle/>
        <a:p>
          <a:pPr rtl="1"/>
          <a:endParaRPr lang="fa-IR"/>
        </a:p>
      </dgm:t>
    </dgm:pt>
    <dgm:pt modelId="{144B6A55-F3C7-4344-9F07-2EF97D65B2BA}" type="pres">
      <dgm:prSet presAssocID="{5846CF49-FF32-4FB1-BC24-6DDDAD412992}" presName="hierChild3" presStyleCnt="0"/>
      <dgm:spPr/>
    </dgm:pt>
    <dgm:pt modelId="{2D62726A-E616-4CA7-BFB0-0A3F20DB370D}" type="pres">
      <dgm:prSet presAssocID="{4FB17516-BD6B-4E18-92D6-62C42E16D736}" presName="Name19" presStyleLbl="parChTrans1D3" presStyleIdx="1" presStyleCnt="3"/>
      <dgm:spPr/>
      <dgm:t>
        <a:bodyPr/>
        <a:lstStyle/>
        <a:p>
          <a:pPr rtl="1"/>
          <a:endParaRPr lang="fa-IR"/>
        </a:p>
      </dgm:t>
    </dgm:pt>
    <dgm:pt modelId="{597061F2-352C-4BBF-9C75-DAF343003963}" type="pres">
      <dgm:prSet presAssocID="{380E3535-7D26-499F-AD6A-96F195F3F24D}" presName="Name21" presStyleCnt="0"/>
      <dgm:spPr/>
    </dgm:pt>
    <dgm:pt modelId="{F386B4A6-6EC0-49C3-B65C-36720125F866}" type="pres">
      <dgm:prSet presAssocID="{380E3535-7D26-499F-AD6A-96F195F3F24D}" presName="level2Shape" presStyleLbl="asst2" presStyleIdx="1" presStyleCnt="6" custScaleX="196543" custLinFactNeighborX="487" custLinFactNeighborY="11256"/>
      <dgm:spPr/>
      <dgm:t>
        <a:bodyPr/>
        <a:lstStyle/>
        <a:p>
          <a:pPr rtl="1"/>
          <a:endParaRPr lang="fa-IR"/>
        </a:p>
      </dgm:t>
    </dgm:pt>
    <dgm:pt modelId="{5BC3D3E2-17D0-4911-8D29-6B778BF34965}" type="pres">
      <dgm:prSet presAssocID="{380E3535-7D26-499F-AD6A-96F195F3F24D}" presName="hierChild3" presStyleCnt="0"/>
      <dgm:spPr/>
    </dgm:pt>
    <dgm:pt modelId="{186C8F28-120E-49EB-A5E0-E1D9BDDB9214}" type="pres">
      <dgm:prSet presAssocID="{DDC47990-C930-4235-B4FB-27D7A1792939}" presName="Name19" presStyleLbl="parChTrans1D4" presStyleIdx="2" presStyleCnt="5"/>
      <dgm:spPr/>
      <dgm:t>
        <a:bodyPr/>
        <a:lstStyle/>
        <a:p>
          <a:pPr rtl="1"/>
          <a:endParaRPr lang="fa-IR"/>
        </a:p>
      </dgm:t>
    </dgm:pt>
    <dgm:pt modelId="{0107C813-5AAB-472F-A84E-04FEAFDECC6C}" type="pres">
      <dgm:prSet presAssocID="{3CAF41CA-0ED4-48BA-8F8C-B10EF49F6AEC}" presName="Name21" presStyleCnt="0"/>
      <dgm:spPr/>
    </dgm:pt>
    <dgm:pt modelId="{656AD411-6EA7-4A70-9FFD-650417CF1541}" type="pres">
      <dgm:prSet presAssocID="{3CAF41CA-0ED4-48BA-8F8C-B10EF49F6AEC}" presName="level2Shape" presStyleLbl="asst2" presStyleIdx="2" presStyleCnt="6" custScaleX="230493" custLinFactNeighborX="-17787" custLinFactNeighborY="15655"/>
      <dgm:spPr/>
      <dgm:t>
        <a:bodyPr/>
        <a:lstStyle/>
        <a:p>
          <a:pPr rtl="1"/>
          <a:endParaRPr lang="fa-IR"/>
        </a:p>
      </dgm:t>
    </dgm:pt>
    <dgm:pt modelId="{3D056332-4539-4112-B671-FFB2A22BB1A8}" type="pres">
      <dgm:prSet presAssocID="{3CAF41CA-0ED4-48BA-8F8C-B10EF49F6AEC}" presName="hierChild3" presStyleCnt="0"/>
      <dgm:spPr/>
    </dgm:pt>
    <dgm:pt modelId="{3E82D2F7-267B-456C-B7AF-6C44DB5BE467}" type="pres">
      <dgm:prSet presAssocID="{1219607C-8D45-468D-959A-A85257A5EED8}" presName="Name19" presStyleLbl="parChTrans1D4" presStyleIdx="3" presStyleCnt="5"/>
      <dgm:spPr/>
      <dgm:t>
        <a:bodyPr/>
        <a:lstStyle/>
        <a:p>
          <a:pPr rtl="1"/>
          <a:endParaRPr lang="fa-IR"/>
        </a:p>
      </dgm:t>
    </dgm:pt>
    <dgm:pt modelId="{5BB1B170-BC41-4350-9D09-F12BC61A8F4F}" type="pres">
      <dgm:prSet presAssocID="{FB2CA783-FC7C-4662-8FD3-D934C447BD80}" presName="Name21" presStyleCnt="0"/>
      <dgm:spPr/>
    </dgm:pt>
    <dgm:pt modelId="{ACA9B9F8-DCBD-4EFE-A015-24EBBD0E555F}" type="pres">
      <dgm:prSet presAssocID="{FB2CA783-FC7C-4662-8FD3-D934C447BD80}" presName="level2Shape" presStyleLbl="asst2" presStyleIdx="3" presStyleCnt="6" custScaleX="219653" custLinFactNeighborX="-11226" custLinFactNeighborY="20980"/>
      <dgm:spPr/>
      <dgm:t>
        <a:bodyPr/>
        <a:lstStyle/>
        <a:p>
          <a:pPr rtl="1"/>
          <a:endParaRPr lang="fa-IR"/>
        </a:p>
      </dgm:t>
    </dgm:pt>
    <dgm:pt modelId="{B6909CC1-3C31-43B2-A901-2044CF9A468E}" type="pres">
      <dgm:prSet presAssocID="{FB2CA783-FC7C-4662-8FD3-D934C447BD80}" presName="hierChild3" presStyleCnt="0"/>
      <dgm:spPr/>
    </dgm:pt>
    <dgm:pt modelId="{FBD70DC4-895C-44F9-B423-E63B93E8C6B5}" type="pres">
      <dgm:prSet presAssocID="{569DCC9E-345A-4672-A5F3-4EA53DB08A8C}" presName="Name19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87D99EC3-3B3B-4DC9-940C-219082B90EF2}" type="pres">
      <dgm:prSet presAssocID="{AABA3F7C-7337-4051-89A2-5CA3AA25713C}" presName="Name21" presStyleCnt="0"/>
      <dgm:spPr/>
    </dgm:pt>
    <dgm:pt modelId="{496BE1E9-F3B5-4942-A3C4-C974DE9C74B7}" type="pres">
      <dgm:prSet presAssocID="{AABA3F7C-7337-4051-89A2-5CA3AA25713C}" presName="level2Shape" presStyleLbl="node2" presStyleIdx="2" presStyleCnt="3" custScaleX="198973" custLinFactNeighborX="-7087" custLinFactNeighborY="-1638"/>
      <dgm:spPr/>
      <dgm:t>
        <a:bodyPr/>
        <a:lstStyle/>
        <a:p>
          <a:pPr rtl="1"/>
          <a:endParaRPr lang="fa-IR"/>
        </a:p>
      </dgm:t>
    </dgm:pt>
    <dgm:pt modelId="{2AF94E57-0615-4FAE-8958-F7C9FD5F903C}" type="pres">
      <dgm:prSet presAssocID="{AABA3F7C-7337-4051-89A2-5CA3AA25713C}" presName="hierChild3" presStyleCnt="0"/>
      <dgm:spPr/>
    </dgm:pt>
    <dgm:pt modelId="{E3AD1612-11DC-4B72-B046-B712E18251F2}" type="pres">
      <dgm:prSet presAssocID="{A048E4BB-0209-4FAA-88BE-E5069EB401A8}" presName="Name19" presStyleLbl="parChTrans1D3" presStyleIdx="2" presStyleCnt="3"/>
      <dgm:spPr/>
      <dgm:t>
        <a:bodyPr/>
        <a:lstStyle/>
        <a:p>
          <a:pPr rtl="1"/>
          <a:endParaRPr lang="fa-IR"/>
        </a:p>
      </dgm:t>
    </dgm:pt>
    <dgm:pt modelId="{3FC607FD-DDB6-4A81-B949-42F1418B3F9A}" type="pres">
      <dgm:prSet presAssocID="{7FC184A2-4A53-4AE2-9970-12C87F558761}" presName="Name21" presStyleCnt="0"/>
      <dgm:spPr/>
    </dgm:pt>
    <dgm:pt modelId="{8590187B-DB72-4990-A5C6-1D6A5ECDA9DA}" type="pres">
      <dgm:prSet presAssocID="{7FC184A2-4A53-4AE2-9970-12C87F558761}" presName="level2Shape" presStyleLbl="asst2" presStyleIdx="4" presStyleCnt="6" custScaleX="183366" custScaleY="201445" custLinFactNeighborX="-3565" custLinFactNeighborY="-14227"/>
      <dgm:spPr/>
      <dgm:t>
        <a:bodyPr/>
        <a:lstStyle/>
        <a:p>
          <a:pPr rtl="1"/>
          <a:endParaRPr lang="fa-IR"/>
        </a:p>
      </dgm:t>
    </dgm:pt>
    <dgm:pt modelId="{D156512E-F7E7-4AF0-8723-D01E4B2FA16D}" type="pres">
      <dgm:prSet presAssocID="{7FC184A2-4A53-4AE2-9970-12C87F558761}" presName="hierChild3" presStyleCnt="0"/>
      <dgm:spPr/>
    </dgm:pt>
    <dgm:pt modelId="{A618EE67-7B1B-4857-9A4A-858EB6043094}" type="pres">
      <dgm:prSet presAssocID="{88A233CF-B6C9-4AB9-8EF7-1FFD5701918C}" presName="Name19" presStyleLbl="parChTrans1D4" presStyleIdx="4" presStyleCnt="5"/>
      <dgm:spPr/>
      <dgm:t>
        <a:bodyPr/>
        <a:lstStyle/>
        <a:p>
          <a:pPr rtl="1"/>
          <a:endParaRPr lang="fa-IR"/>
        </a:p>
      </dgm:t>
    </dgm:pt>
    <dgm:pt modelId="{6568DF48-E572-4B54-8A46-48FDD8E3EE99}" type="pres">
      <dgm:prSet presAssocID="{D542DC01-CE58-4C4B-ABDD-CB4CAD832131}" presName="Name21" presStyleCnt="0"/>
      <dgm:spPr/>
    </dgm:pt>
    <dgm:pt modelId="{1BDEDFA7-BF6B-42BA-9DE3-C8063F2FCC20}" type="pres">
      <dgm:prSet presAssocID="{D542DC01-CE58-4C4B-ABDD-CB4CAD832131}" presName="level2Shape" presStyleLbl="asst2" presStyleIdx="5" presStyleCnt="6" custScaleX="191402" custScaleY="188410"/>
      <dgm:spPr/>
      <dgm:t>
        <a:bodyPr/>
        <a:lstStyle/>
        <a:p>
          <a:pPr rtl="1"/>
          <a:endParaRPr lang="fa-IR"/>
        </a:p>
      </dgm:t>
    </dgm:pt>
    <dgm:pt modelId="{49F97649-CF42-4C27-870C-86BEDB9E68FE}" type="pres">
      <dgm:prSet presAssocID="{D542DC01-CE58-4C4B-ABDD-CB4CAD832131}" presName="hierChild3" presStyleCnt="0"/>
      <dgm:spPr/>
    </dgm:pt>
    <dgm:pt modelId="{937611C1-1681-4FA8-A315-32C60B99D96F}" type="pres">
      <dgm:prSet presAssocID="{6AD5946F-B288-4457-B7F5-BD8A8E372583}" presName="bgShapesFlow" presStyleCnt="0"/>
      <dgm:spPr/>
    </dgm:pt>
  </dgm:ptLst>
  <dgm:cxnLst>
    <dgm:cxn modelId="{F97BCF3E-9785-48E9-B81B-1ED1C287195B}" type="presOf" srcId="{9FF9A2AB-330F-4F5D-9DD1-0A70859128B4}" destId="{C3E43943-C679-44E0-B8F6-672A8EB97798}" srcOrd="0" destOrd="0" presId="urn:microsoft.com/office/officeart/2005/8/layout/hierarchy6"/>
    <dgm:cxn modelId="{F83BEF3B-A47B-4CAB-96A4-F15AB9F00C36}" type="presOf" srcId="{1219607C-8D45-468D-959A-A85257A5EED8}" destId="{3E82D2F7-267B-456C-B7AF-6C44DB5BE467}" srcOrd="0" destOrd="0" presId="urn:microsoft.com/office/officeart/2005/8/layout/hierarchy6"/>
    <dgm:cxn modelId="{1CA05455-16CF-4A3C-A3DE-C9EEA6983646}" type="presOf" srcId="{569DCC9E-345A-4672-A5F3-4EA53DB08A8C}" destId="{FBD70DC4-895C-44F9-B423-E63B93E8C6B5}" srcOrd="0" destOrd="0" presId="urn:microsoft.com/office/officeart/2005/8/layout/hierarchy6"/>
    <dgm:cxn modelId="{0AB346A2-E6AF-48D8-945A-68AB58089083}" srcId="{AABA3F7C-7337-4051-89A2-5CA3AA25713C}" destId="{7FC184A2-4A53-4AE2-9970-12C87F558761}" srcOrd="0" destOrd="0" parTransId="{A048E4BB-0209-4FAA-88BE-E5069EB401A8}" sibTransId="{283B6DA5-366F-465E-85E2-E33B53E1D698}"/>
    <dgm:cxn modelId="{01DD21FA-F625-4E2C-8952-7DD8817C6A1D}" type="presOf" srcId="{7BB7F723-84B5-4066-9C95-18642FB62E15}" destId="{3DE3880F-9C56-46E9-B92C-937CD4641C5D}" srcOrd="0" destOrd="0" presId="urn:microsoft.com/office/officeart/2005/8/layout/hierarchy6"/>
    <dgm:cxn modelId="{A8DD039D-2EC7-4E89-8EB1-B26A98767037}" srcId="{AA89C794-9832-4F3B-9DB2-9AAB256253DF}" destId="{5846CF49-FF32-4FB1-BC24-6DDDAD412992}" srcOrd="1" destOrd="0" parTransId="{911A1F00-7EDE-4852-A7DF-1106BB87FC54}" sibTransId="{953177A3-4548-4610-B790-2F8BF5B3DDAB}"/>
    <dgm:cxn modelId="{725E71EF-175E-408E-A2A3-CD2BFE0BB774}" type="presOf" srcId="{142996DD-1C3B-4655-A7A1-4041A54B0CEE}" destId="{CB5FA941-9176-4A8D-9B62-9590F5303992}" srcOrd="0" destOrd="0" presId="urn:microsoft.com/office/officeart/2005/8/layout/hierarchy6"/>
    <dgm:cxn modelId="{52BD9FE9-E827-4C30-A366-1DB448063810}" srcId="{AA89C794-9832-4F3B-9DB2-9AAB256253DF}" destId="{7BB7F723-84B5-4066-9C95-18642FB62E15}" srcOrd="0" destOrd="0" parTransId="{142996DD-1C3B-4655-A7A1-4041A54B0CEE}" sibTransId="{3F9CBED0-8297-499A-84DE-DF206510022A}"/>
    <dgm:cxn modelId="{CA84E5E0-A5B0-49D8-A009-F3594F569299}" srcId="{7FC184A2-4A53-4AE2-9970-12C87F558761}" destId="{D542DC01-CE58-4C4B-ABDD-CB4CAD832131}" srcOrd="0" destOrd="0" parTransId="{88A233CF-B6C9-4AB9-8EF7-1FFD5701918C}" sibTransId="{3DD93F7D-1286-49CE-85A0-CC1181D4C88F}"/>
    <dgm:cxn modelId="{F632279C-166A-4325-BED8-397638E4CDD5}" type="presOf" srcId="{911A1F00-7EDE-4852-A7DF-1106BB87FC54}" destId="{9E661C1E-7F18-4AA6-B861-FA168677D432}" srcOrd="0" destOrd="0" presId="urn:microsoft.com/office/officeart/2005/8/layout/hierarchy6"/>
    <dgm:cxn modelId="{34AAA613-F847-4C3F-9656-DCBC063FA871}" type="presOf" srcId="{88A233CF-B6C9-4AB9-8EF7-1FFD5701918C}" destId="{A618EE67-7B1B-4857-9A4A-858EB6043094}" srcOrd="0" destOrd="0" presId="urn:microsoft.com/office/officeart/2005/8/layout/hierarchy6"/>
    <dgm:cxn modelId="{2D9369E9-274B-4B50-84D9-B692BA8A8712}" srcId="{30612069-CBC0-47F3-A2AC-312054571D08}" destId="{58B1C53B-7147-4CEF-A7E9-55EA9BA04123}" srcOrd="0" destOrd="0" parTransId="{A4E3C78F-B3BC-48AA-8F9F-1C5C61D99CF1}" sibTransId="{5E574C35-D728-4A0B-B9FB-BD23C8D92ADA}"/>
    <dgm:cxn modelId="{8E73FB46-DCDE-4B36-BBC5-4A296A19F192}" srcId="{AA89C794-9832-4F3B-9DB2-9AAB256253DF}" destId="{AABA3F7C-7337-4051-89A2-5CA3AA25713C}" srcOrd="2" destOrd="0" parTransId="{569DCC9E-345A-4672-A5F3-4EA53DB08A8C}" sibTransId="{2AC5AA36-9B04-452F-8A06-10A819B22C61}"/>
    <dgm:cxn modelId="{DBB56FC9-8552-4894-9FC0-2C9C9AFB09ED}" type="presOf" srcId="{5846CF49-FF32-4FB1-BC24-6DDDAD412992}" destId="{5F60FC4A-0BAE-469D-9C23-418F604AEC65}" srcOrd="0" destOrd="0" presId="urn:microsoft.com/office/officeart/2005/8/layout/hierarchy6"/>
    <dgm:cxn modelId="{9D4AEF10-3B65-4668-A22F-B863C8C474E7}" type="presOf" srcId="{6AD5946F-B288-4457-B7F5-BD8A8E372583}" destId="{D721E283-A325-475D-8C77-5341666B261B}" srcOrd="0" destOrd="0" presId="urn:microsoft.com/office/officeart/2005/8/layout/hierarchy6"/>
    <dgm:cxn modelId="{112A5E84-2618-4CD2-984A-065C9AE70FF5}" type="presOf" srcId="{4FB17516-BD6B-4E18-92D6-62C42E16D736}" destId="{2D62726A-E616-4CA7-BFB0-0A3F20DB370D}" srcOrd="0" destOrd="0" presId="urn:microsoft.com/office/officeart/2005/8/layout/hierarchy6"/>
    <dgm:cxn modelId="{0A86BD77-64F3-4A0B-8740-B738B369051A}" type="presOf" srcId="{F631584C-3A1B-4F31-8E05-722A266FC91E}" destId="{B7E38775-27E7-498B-9A05-1489B6F1F913}" srcOrd="0" destOrd="0" presId="urn:microsoft.com/office/officeart/2005/8/layout/hierarchy6"/>
    <dgm:cxn modelId="{9F88BBB3-1055-4E3B-B865-CA4CA2B58FA0}" type="presOf" srcId="{FB2CA783-FC7C-4662-8FD3-D934C447BD80}" destId="{ACA9B9F8-DCBD-4EFE-A015-24EBBD0E555F}" srcOrd="0" destOrd="0" presId="urn:microsoft.com/office/officeart/2005/8/layout/hierarchy6"/>
    <dgm:cxn modelId="{CD83754C-BB59-48EE-BC4A-ECD1453A1D64}" srcId="{3CAF41CA-0ED4-48BA-8F8C-B10EF49F6AEC}" destId="{FB2CA783-FC7C-4662-8FD3-D934C447BD80}" srcOrd="0" destOrd="0" parTransId="{1219607C-8D45-468D-959A-A85257A5EED8}" sibTransId="{5FFBCE44-963D-4B48-8574-576C23849B7C}"/>
    <dgm:cxn modelId="{E25E87D6-EC4E-43E1-8DD3-8BB04FE177C2}" type="presOf" srcId="{D542DC01-CE58-4C4B-ABDD-CB4CAD832131}" destId="{1BDEDFA7-BF6B-42BA-9DE3-C8063F2FCC20}" srcOrd="0" destOrd="0" presId="urn:microsoft.com/office/officeart/2005/8/layout/hierarchy6"/>
    <dgm:cxn modelId="{747A6D5C-814E-4C06-A973-5EC3F81C1C32}" type="presOf" srcId="{AA89C794-9832-4F3B-9DB2-9AAB256253DF}" destId="{DF9B882B-9F63-4465-B519-84322D82055C}" srcOrd="0" destOrd="0" presId="urn:microsoft.com/office/officeart/2005/8/layout/hierarchy6"/>
    <dgm:cxn modelId="{D9CB3C1B-D9A6-4E52-B10F-7CA33F5407CF}" srcId="{7BB7F723-84B5-4066-9C95-18642FB62E15}" destId="{30612069-CBC0-47F3-A2AC-312054571D08}" srcOrd="0" destOrd="0" parTransId="{F631584C-3A1B-4F31-8E05-722A266FC91E}" sibTransId="{B026B1FA-BDBC-4B73-A264-4972ABA57BE8}"/>
    <dgm:cxn modelId="{98F4EABE-D933-4724-97B1-4C6576720040}" srcId="{6AD5946F-B288-4457-B7F5-BD8A8E372583}" destId="{AA89C794-9832-4F3B-9DB2-9AAB256253DF}" srcOrd="0" destOrd="0" parTransId="{7F26F82C-01F2-4353-806A-D9E45070D85D}" sibTransId="{EDF34BB8-F41C-4F96-8EDB-DA9A118BC20C}"/>
    <dgm:cxn modelId="{E0D28D18-4813-4BCD-828C-4CD0810CF62E}" type="presOf" srcId="{0ABB00D7-F2BF-41B3-B16B-6451229A780C}" destId="{A412BCD9-151D-4F56-9B70-0E6C3665B6D0}" srcOrd="0" destOrd="0" presId="urn:microsoft.com/office/officeart/2005/8/layout/hierarchy6"/>
    <dgm:cxn modelId="{3B0F0EB7-7C33-4B25-8626-E9DCEB3B4474}" type="presOf" srcId="{A048E4BB-0209-4FAA-88BE-E5069EB401A8}" destId="{E3AD1612-11DC-4B72-B046-B712E18251F2}" srcOrd="0" destOrd="0" presId="urn:microsoft.com/office/officeart/2005/8/layout/hierarchy6"/>
    <dgm:cxn modelId="{2A9DAB73-22C7-47E8-B28E-ABAFF7251245}" type="presOf" srcId="{DDC47990-C930-4235-B4FB-27D7A1792939}" destId="{186C8F28-120E-49EB-A5E0-E1D9BDDB9214}" srcOrd="0" destOrd="0" presId="urn:microsoft.com/office/officeart/2005/8/layout/hierarchy6"/>
    <dgm:cxn modelId="{433A97BC-238D-4CFE-BD94-392F55ACDEC3}" type="presOf" srcId="{58B1C53B-7147-4CEF-A7E9-55EA9BA04123}" destId="{4436D709-836E-427C-A2AF-75B345E14A6A}" srcOrd="0" destOrd="0" presId="urn:microsoft.com/office/officeart/2005/8/layout/hierarchy6"/>
    <dgm:cxn modelId="{6DD703F5-2949-4A16-B8A0-B73526A2D541}" type="presOf" srcId="{30612069-CBC0-47F3-A2AC-312054571D08}" destId="{FD408F04-46FE-474F-A5ED-6EC4F07D080F}" srcOrd="0" destOrd="0" presId="urn:microsoft.com/office/officeart/2005/8/layout/hierarchy6"/>
    <dgm:cxn modelId="{9A4D51F4-C31E-4761-9867-0AF952304C35}" type="presOf" srcId="{AABA3F7C-7337-4051-89A2-5CA3AA25713C}" destId="{496BE1E9-F3B5-4942-A3C4-C974DE9C74B7}" srcOrd="0" destOrd="0" presId="urn:microsoft.com/office/officeart/2005/8/layout/hierarchy6"/>
    <dgm:cxn modelId="{DB2FD029-414C-4101-A602-D2CFCBF52DA4}" type="presOf" srcId="{7FC184A2-4A53-4AE2-9970-12C87F558761}" destId="{8590187B-DB72-4990-A5C6-1D6A5ECDA9DA}" srcOrd="0" destOrd="0" presId="urn:microsoft.com/office/officeart/2005/8/layout/hierarchy6"/>
    <dgm:cxn modelId="{800741FE-9294-4754-AA63-8EC8E6E25DF4}" srcId="{380E3535-7D26-499F-AD6A-96F195F3F24D}" destId="{3CAF41CA-0ED4-48BA-8F8C-B10EF49F6AEC}" srcOrd="0" destOrd="0" parTransId="{DDC47990-C930-4235-B4FB-27D7A1792939}" sibTransId="{49E4813D-9413-4605-9E44-230BA2ECA01F}"/>
    <dgm:cxn modelId="{3C9873F1-D4C4-4159-994F-644F5AE3FCB9}" type="presOf" srcId="{380E3535-7D26-499F-AD6A-96F195F3F24D}" destId="{F386B4A6-6EC0-49C3-B65C-36720125F866}" srcOrd="0" destOrd="0" presId="urn:microsoft.com/office/officeart/2005/8/layout/hierarchy6"/>
    <dgm:cxn modelId="{E7243CCC-9AE0-4820-A212-7D7880373F7B}" type="presOf" srcId="{3CAF41CA-0ED4-48BA-8F8C-B10EF49F6AEC}" destId="{656AD411-6EA7-4A70-9FFD-650417CF1541}" srcOrd="0" destOrd="0" presId="urn:microsoft.com/office/officeart/2005/8/layout/hierarchy6"/>
    <dgm:cxn modelId="{1E714683-4741-411B-A8A3-C86280E59D04}" srcId="{5846CF49-FF32-4FB1-BC24-6DDDAD412992}" destId="{380E3535-7D26-499F-AD6A-96F195F3F24D}" srcOrd="0" destOrd="0" parTransId="{4FB17516-BD6B-4E18-92D6-62C42E16D736}" sibTransId="{107B2918-9E18-4EA7-A7EA-3A27DCDB6B17}"/>
    <dgm:cxn modelId="{4F00C079-B54B-4EC1-8880-C328E8B8EFBD}" srcId="{58B1C53B-7147-4CEF-A7E9-55EA9BA04123}" destId="{9FF9A2AB-330F-4F5D-9DD1-0A70859128B4}" srcOrd="0" destOrd="0" parTransId="{0ABB00D7-F2BF-41B3-B16B-6451229A780C}" sibTransId="{9279A89F-4AB2-4F94-937B-8E541812993A}"/>
    <dgm:cxn modelId="{BE5A3B67-2B5C-470F-8229-6650E3A09F50}" type="presOf" srcId="{A4E3C78F-B3BC-48AA-8F9F-1C5C61D99CF1}" destId="{D52A8900-ED36-4282-9E2B-1E0BEC7E1423}" srcOrd="0" destOrd="0" presId="urn:microsoft.com/office/officeart/2005/8/layout/hierarchy6"/>
    <dgm:cxn modelId="{C4631C55-2510-4A3F-8CD6-DE4193CBE9C0}" type="presParOf" srcId="{D721E283-A325-475D-8C77-5341666B261B}" destId="{CD943BE2-F5EF-4E0D-8A14-4DFA5D85FC20}" srcOrd="0" destOrd="0" presId="urn:microsoft.com/office/officeart/2005/8/layout/hierarchy6"/>
    <dgm:cxn modelId="{2295FE82-7609-4D96-83CE-0A312E43D661}" type="presParOf" srcId="{CD943BE2-F5EF-4E0D-8A14-4DFA5D85FC20}" destId="{410BB580-2CF3-4C54-BCEC-8E0876797CFB}" srcOrd="0" destOrd="0" presId="urn:microsoft.com/office/officeart/2005/8/layout/hierarchy6"/>
    <dgm:cxn modelId="{548EFE2E-810A-4305-9BFF-277FBFC3DB7E}" type="presParOf" srcId="{410BB580-2CF3-4C54-BCEC-8E0876797CFB}" destId="{09027F5A-9EBE-4CE2-ACED-1007EE83F847}" srcOrd="0" destOrd="0" presId="urn:microsoft.com/office/officeart/2005/8/layout/hierarchy6"/>
    <dgm:cxn modelId="{75AA4BFA-618D-4050-B8BE-46429F62CA28}" type="presParOf" srcId="{09027F5A-9EBE-4CE2-ACED-1007EE83F847}" destId="{DF9B882B-9F63-4465-B519-84322D82055C}" srcOrd="0" destOrd="0" presId="urn:microsoft.com/office/officeart/2005/8/layout/hierarchy6"/>
    <dgm:cxn modelId="{1FFCE9ED-5150-4C49-AD3E-269ECA351745}" type="presParOf" srcId="{09027F5A-9EBE-4CE2-ACED-1007EE83F847}" destId="{DDDF57A2-5E26-4DF6-9417-18E63889CC5B}" srcOrd="1" destOrd="0" presId="urn:microsoft.com/office/officeart/2005/8/layout/hierarchy6"/>
    <dgm:cxn modelId="{D77EA632-EC12-4FC4-B029-F82C56C56547}" type="presParOf" srcId="{DDDF57A2-5E26-4DF6-9417-18E63889CC5B}" destId="{CB5FA941-9176-4A8D-9B62-9590F5303992}" srcOrd="0" destOrd="0" presId="urn:microsoft.com/office/officeart/2005/8/layout/hierarchy6"/>
    <dgm:cxn modelId="{D17EA887-479E-4538-89BA-F9F94CF0DA88}" type="presParOf" srcId="{DDDF57A2-5E26-4DF6-9417-18E63889CC5B}" destId="{13B28591-1F15-4E02-AB8A-EE0D617C1120}" srcOrd="1" destOrd="0" presId="urn:microsoft.com/office/officeart/2005/8/layout/hierarchy6"/>
    <dgm:cxn modelId="{800D8E78-1941-42EC-B373-E3E094185997}" type="presParOf" srcId="{13B28591-1F15-4E02-AB8A-EE0D617C1120}" destId="{3DE3880F-9C56-46E9-B92C-937CD4641C5D}" srcOrd="0" destOrd="0" presId="urn:microsoft.com/office/officeart/2005/8/layout/hierarchy6"/>
    <dgm:cxn modelId="{E950ED3A-3397-479A-89FE-4B78BC9C3402}" type="presParOf" srcId="{13B28591-1F15-4E02-AB8A-EE0D617C1120}" destId="{53A6F4E0-89EA-4ABB-A4B5-E0285C7F18B2}" srcOrd="1" destOrd="0" presId="urn:microsoft.com/office/officeart/2005/8/layout/hierarchy6"/>
    <dgm:cxn modelId="{6645D769-A115-4574-B3C8-6BCD4F8BFA85}" type="presParOf" srcId="{53A6F4E0-89EA-4ABB-A4B5-E0285C7F18B2}" destId="{B7E38775-27E7-498B-9A05-1489B6F1F913}" srcOrd="0" destOrd="0" presId="urn:microsoft.com/office/officeart/2005/8/layout/hierarchy6"/>
    <dgm:cxn modelId="{56552523-DB58-4F63-AF72-E5DD8FCE94D9}" type="presParOf" srcId="{53A6F4E0-89EA-4ABB-A4B5-E0285C7F18B2}" destId="{9996C9F1-E4A6-4031-AB83-E391FCE44492}" srcOrd="1" destOrd="0" presId="urn:microsoft.com/office/officeart/2005/8/layout/hierarchy6"/>
    <dgm:cxn modelId="{8DBFFEB9-4587-49FA-88E2-DF9B0107EEB8}" type="presParOf" srcId="{9996C9F1-E4A6-4031-AB83-E391FCE44492}" destId="{FD408F04-46FE-474F-A5ED-6EC4F07D080F}" srcOrd="0" destOrd="0" presId="urn:microsoft.com/office/officeart/2005/8/layout/hierarchy6"/>
    <dgm:cxn modelId="{BCD8D7F8-6D1E-4152-8946-33697B467CA6}" type="presParOf" srcId="{9996C9F1-E4A6-4031-AB83-E391FCE44492}" destId="{88FEB066-A409-4BB7-AF0E-C53484230119}" srcOrd="1" destOrd="0" presId="urn:microsoft.com/office/officeart/2005/8/layout/hierarchy6"/>
    <dgm:cxn modelId="{DF33A10A-25EE-49F1-9CC5-D7964DDC76F4}" type="presParOf" srcId="{88FEB066-A409-4BB7-AF0E-C53484230119}" destId="{D52A8900-ED36-4282-9E2B-1E0BEC7E1423}" srcOrd="0" destOrd="0" presId="urn:microsoft.com/office/officeart/2005/8/layout/hierarchy6"/>
    <dgm:cxn modelId="{2B1B1607-A8C1-46D2-A8BD-9DBF19231281}" type="presParOf" srcId="{88FEB066-A409-4BB7-AF0E-C53484230119}" destId="{C44FC349-778B-45B2-938D-EC83FEB05EE9}" srcOrd="1" destOrd="0" presId="urn:microsoft.com/office/officeart/2005/8/layout/hierarchy6"/>
    <dgm:cxn modelId="{02A72624-CD46-4DE4-931D-3C59E3612034}" type="presParOf" srcId="{C44FC349-778B-45B2-938D-EC83FEB05EE9}" destId="{4436D709-836E-427C-A2AF-75B345E14A6A}" srcOrd="0" destOrd="0" presId="urn:microsoft.com/office/officeart/2005/8/layout/hierarchy6"/>
    <dgm:cxn modelId="{61FB4161-5D8A-4AB1-8CC0-C2FFAE7907DC}" type="presParOf" srcId="{C44FC349-778B-45B2-938D-EC83FEB05EE9}" destId="{3AD57857-1705-4336-B0BF-1693425271D6}" srcOrd="1" destOrd="0" presId="urn:microsoft.com/office/officeart/2005/8/layout/hierarchy6"/>
    <dgm:cxn modelId="{195BB1E1-F511-4639-805A-B8D3E4FA484C}" type="presParOf" srcId="{3AD57857-1705-4336-B0BF-1693425271D6}" destId="{A412BCD9-151D-4F56-9B70-0E6C3665B6D0}" srcOrd="0" destOrd="0" presId="urn:microsoft.com/office/officeart/2005/8/layout/hierarchy6"/>
    <dgm:cxn modelId="{65296A5B-EB04-43FE-A0D6-1860B6402AF9}" type="presParOf" srcId="{3AD57857-1705-4336-B0BF-1693425271D6}" destId="{0F05F910-54DE-420B-8D0E-201AEF9E5CB2}" srcOrd="1" destOrd="0" presId="urn:microsoft.com/office/officeart/2005/8/layout/hierarchy6"/>
    <dgm:cxn modelId="{A9079884-6DAD-45BA-A86D-74813D4B5F7F}" type="presParOf" srcId="{0F05F910-54DE-420B-8D0E-201AEF9E5CB2}" destId="{C3E43943-C679-44E0-B8F6-672A8EB97798}" srcOrd="0" destOrd="0" presId="urn:microsoft.com/office/officeart/2005/8/layout/hierarchy6"/>
    <dgm:cxn modelId="{2E0E8DC9-ECDE-4A65-B192-AD10E7E5182D}" type="presParOf" srcId="{0F05F910-54DE-420B-8D0E-201AEF9E5CB2}" destId="{8F55106C-1DB3-4275-8978-F07DF89E3CA9}" srcOrd="1" destOrd="0" presId="urn:microsoft.com/office/officeart/2005/8/layout/hierarchy6"/>
    <dgm:cxn modelId="{060B2E6C-04BA-4F37-92BE-77DE28DD6DC0}" type="presParOf" srcId="{DDDF57A2-5E26-4DF6-9417-18E63889CC5B}" destId="{9E661C1E-7F18-4AA6-B861-FA168677D432}" srcOrd="2" destOrd="0" presId="urn:microsoft.com/office/officeart/2005/8/layout/hierarchy6"/>
    <dgm:cxn modelId="{B888FC78-3E29-4754-A5E5-01C29BF8D75E}" type="presParOf" srcId="{DDDF57A2-5E26-4DF6-9417-18E63889CC5B}" destId="{190505C7-37E0-42A2-A344-1FFF8EEB2758}" srcOrd="3" destOrd="0" presId="urn:microsoft.com/office/officeart/2005/8/layout/hierarchy6"/>
    <dgm:cxn modelId="{94F4D6DD-C16B-428B-9ECA-9F6CA1FB1EAC}" type="presParOf" srcId="{190505C7-37E0-42A2-A344-1FFF8EEB2758}" destId="{5F60FC4A-0BAE-469D-9C23-418F604AEC65}" srcOrd="0" destOrd="0" presId="urn:microsoft.com/office/officeart/2005/8/layout/hierarchy6"/>
    <dgm:cxn modelId="{D5DC18C5-18E0-40AF-BD44-E74D2D88E820}" type="presParOf" srcId="{190505C7-37E0-42A2-A344-1FFF8EEB2758}" destId="{144B6A55-F3C7-4344-9F07-2EF97D65B2BA}" srcOrd="1" destOrd="0" presId="urn:microsoft.com/office/officeart/2005/8/layout/hierarchy6"/>
    <dgm:cxn modelId="{3E4C63B1-7EDA-4D42-8E92-BF03F11D5528}" type="presParOf" srcId="{144B6A55-F3C7-4344-9F07-2EF97D65B2BA}" destId="{2D62726A-E616-4CA7-BFB0-0A3F20DB370D}" srcOrd="0" destOrd="0" presId="urn:microsoft.com/office/officeart/2005/8/layout/hierarchy6"/>
    <dgm:cxn modelId="{E8361784-E132-418E-BA94-1A65C1419438}" type="presParOf" srcId="{144B6A55-F3C7-4344-9F07-2EF97D65B2BA}" destId="{597061F2-352C-4BBF-9C75-DAF343003963}" srcOrd="1" destOrd="0" presId="urn:microsoft.com/office/officeart/2005/8/layout/hierarchy6"/>
    <dgm:cxn modelId="{A15DB58E-63FC-4E00-A6D3-9FE8667BA7E3}" type="presParOf" srcId="{597061F2-352C-4BBF-9C75-DAF343003963}" destId="{F386B4A6-6EC0-49C3-B65C-36720125F866}" srcOrd="0" destOrd="0" presId="urn:microsoft.com/office/officeart/2005/8/layout/hierarchy6"/>
    <dgm:cxn modelId="{CCC55654-1A1D-4A79-8A45-61D62FFABFFA}" type="presParOf" srcId="{597061F2-352C-4BBF-9C75-DAF343003963}" destId="{5BC3D3E2-17D0-4911-8D29-6B778BF34965}" srcOrd="1" destOrd="0" presId="urn:microsoft.com/office/officeart/2005/8/layout/hierarchy6"/>
    <dgm:cxn modelId="{8A2B1379-08CA-41A0-BD6F-839E552A2940}" type="presParOf" srcId="{5BC3D3E2-17D0-4911-8D29-6B778BF34965}" destId="{186C8F28-120E-49EB-A5E0-E1D9BDDB9214}" srcOrd="0" destOrd="0" presId="urn:microsoft.com/office/officeart/2005/8/layout/hierarchy6"/>
    <dgm:cxn modelId="{4DE562CB-D942-4A3D-BF17-65FE07F5EE3D}" type="presParOf" srcId="{5BC3D3E2-17D0-4911-8D29-6B778BF34965}" destId="{0107C813-5AAB-472F-A84E-04FEAFDECC6C}" srcOrd="1" destOrd="0" presId="urn:microsoft.com/office/officeart/2005/8/layout/hierarchy6"/>
    <dgm:cxn modelId="{0FEF5F7A-C8B8-4683-A019-243A2E68AC80}" type="presParOf" srcId="{0107C813-5AAB-472F-A84E-04FEAFDECC6C}" destId="{656AD411-6EA7-4A70-9FFD-650417CF1541}" srcOrd="0" destOrd="0" presId="urn:microsoft.com/office/officeart/2005/8/layout/hierarchy6"/>
    <dgm:cxn modelId="{C7122CB4-FA17-40B6-A65A-52F15EEEE1A1}" type="presParOf" srcId="{0107C813-5AAB-472F-A84E-04FEAFDECC6C}" destId="{3D056332-4539-4112-B671-FFB2A22BB1A8}" srcOrd="1" destOrd="0" presId="urn:microsoft.com/office/officeart/2005/8/layout/hierarchy6"/>
    <dgm:cxn modelId="{2146C321-666A-4BEB-A5E6-5EEB302424F6}" type="presParOf" srcId="{3D056332-4539-4112-B671-FFB2A22BB1A8}" destId="{3E82D2F7-267B-456C-B7AF-6C44DB5BE467}" srcOrd="0" destOrd="0" presId="urn:microsoft.com/office/officeart/2005/8/layout/hierarchy6"/>
    <dgm:cxn modelId="{C62FC292-2AED-419B-B6EF-5E6711A67D4A}" type="presParOf" srcId="{3D056332-4539-4112-B671-FFB2A22BB1A8}" destId="{5BB1B170-BC41-4350-9D09-F12BC61A8F4F}" srcOrd="1" destOrd="0" presId="urn:microsoft.com/office/officeart/2005/8/layout/hierarchy6"/>
    <dgm:cxn modelId="{28EEC235-3B0C-4B44-A18C-929923347052}" type="presParOf" srcId="{5BB1B170-BC41-4350-9D09-F12BC61A8F4F}" destId="{ACA9B9F8-DCBD-4EFE-A015-24EBBD0E555F}" srcOrd="0" destOrd="0" presId="urn:microsoft.com/office/officeart/2005/8/layout/hierarchy6"/>
    <dgm:cxn modelId="{4275C148-027C-4832-8890-3DE4F0DA9703}" type="presParOf" srcId="{5BB1B170-BC41-4350-9D09-F12BC61A8F4F}" destId="{B6909CC1-3C31-43B2-A901-2044CF9A468E}" srcOrd="1" destOrd="0" presId="urn:microsoft.com/office/officeart/2005/8/layout/hierarchy6"/>
    <dgm:cxn modelId="{43D95B53-B2F6-44BE-B05C-2EC50DD64B3C}" type="presParOf" srcId="{DDDF57A2-5E26-4DF6-9417-18E63889CC5B}" destId="{FBD70DC4-895C-44F9-B423-E63B93E8C6B5}" srcOrd="4" destOrd="0" presId="urn:microsoft.com/office/officeart/2005/8/layout/hierarchy6"/>
    <dgm:cxn modelId="{5B92B4A2-C03C-4458-8571-775A5C2300E1}" type="presParOf" srcId="{DDDF57A2-5E26-4DF6-9417-18E63889CC5B}" destId="{87D99EC3-3B3B-4DC9-940C-219082B90EF2}" srcOrd="5" destOrd="0" presId="urn:microsoft.com/office/officeart/2005/8/layout/hierarchy6"/>
    <dgm:cxn modelId="{FEA97F8B-9DFE-4685-8DFC-98FD24D4C807}" type="presParOf" srcId="{87D99EC3-3B3B-4DC9-940C-219082B90EF2}" destId="{496BE1E9-F3B5-4942-A3C4-C974DE9C74B7}" srcOrd="0" destOrd="0" presId="urn:microsoft.com/office/officeart/2005/8/layout/hierarchy6"/>
    <dgm:cxn modelId="{B3EF4C7B-FB53-4381-81C7-97BF6D72B2B1}" type="presParOf" srcId="{87D99EC3-3B3B-4DC9-940C-219082B90EF2}" destId="{2AF94E57-0615-4FAE-8958-F7C9FD5F903C}" srcOrd="1" destOrd="0" presId="urn:microsoft.com/office/officeart/2005/8/layout/hierarchy6"/>
    <dgm:cxn modelId="{AC3B8B1D-1CD3-4418-8CFC-5F7F85704D52}" type="presParOf" srcId="{2AF94E57-0615-4FAE-8958-F7C9FD5F903C}" destId="{E3AD1612-11DC-4B72-B046-B712E18251F2}" srcOrd="0" destOrd="0" presId="urn:microsoft.com/office/officeart/2005/8/layout/hierarchy6"/>
    <dgm:cxn modelId="{86597017-D08A-4670-BC52-5B2EA23AB908}" type="presParOf" srcId="{2AF94E57-0615-4FAE-8958-F7C9FD5F903C}" destId="{3FC607FD-DDB6-4A81-B949-42F1418B3F9A}" srcOrd="1" destOrd="0" presId="urn:microsoft.com/office/officeart/2005/8/layout/hierarchy6"/>
    <dgm:cxn modelId="{8ECDC402-B5E3-4C9C-B1BE-120A447DCF5F}" type="presParOf" srcId="{3FC607FD-DDB6-4A81-B949-42F1418B3F9A}" destId="{8590187B-DB72-4990-A5C6-1D6A5ECDA9DA}" srcOrd="0" destOrd="0" presId="urn:microsoft.com/office/officeart/2005/8/layout/hierarchy6"/>
    <dgm:cxn modelId="{7C62A435-1770-4C63-B98A-690C72FF51A2}" type="presParOf" srcId="{3FC607FD-DDB6-4A81-B949-42F1418B3F9A}" destId="{D156512E-F7E7-4AF0-8723-D01E4B2FA16D}" srcOrd="1" destOrd="0" presId="urn:microsoft.com/office/officeart/2005/8/layout/hierarchy6"/>
    <dgm:cxn modelId="{C6706537-0166-4FBB-92D0-3334DA06A777}" type="presParOf" srcId="{D156512E-F7E7-4AF0-8723-D01E4B2FA16D}" destId="{A618EE67-7B1B-4857-9A4A-858EB6043094}" srcOrd="0" destOrd="0" presId="urn:microsoft.com/office/officeart/2005/8/layout/hierarchy6"/>
    <dgm:cxn modelId="{D1EB5350-7914-4787-BBAB-D4A88B68F356}" type="presParOf" srcId="{D156512E-F7E7-4AF0-8723-D01E4B2FA16D}" destId="{6568DF48-E572-4B54-8A46-48FDD8E3EE99}" srcOrd="1" destOrd="0" presId="urn:microsoft.com/office/officeart/2005/8/layout/hierarchy6"/>
    <dgm:cxn modelId="{471D2071-1498-4327-8506-1A16D681F0A6}" type="presParOf" srcId="{6568DF48-E572-4B54-8A46-48FDD8E3EE99}" destId="{1BDEDFA7-BF6B-42BA-9DE3-C8063F2FCC20}" srcOrd="0" destOrd="0" presId="urn:microsoft.com/office/officeart/2005/8/layout/hierarchy6"/>
    <dgm:cxn modelId="{65943ADC-7835-486E-B9BE-FCCB8A63B265}" type="presParOf" srcId="{6568DF48-E572-4B54-8A46-48FDD8E3EE99}" destId="{49F97649-CF42-4C27-870C-86BEDB9E68FE}" srcOrd="1" destOrd="0" presId="urn:microsoft.com/office/officeart/2005/8/layout/hierarchy6"/>
    <dgm:cxn modelId="{DA026ADD-7A43-4393-A814-79C1E3E5EA46}" type="presParOf" srcId="{D721E283-A325-475D-8C77-5341666B261B}" destId="{937611C1-1681-4FA8-A315-32C60B99D96F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9B882B-9F63-4465-B519-84322D82055C}">
      <dsp:nvSpPr>
        <dsp:cNvPr id="0" name=""/>
        <dsp:cNvSpPr/>
      </dsp:nvSpPr>
      <dsp:spPr>
        <a:xfrm>
          <a:off x="1310076" y="271675"/>
          <a:ext cx="5660767" cy="8059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bg2">
                  <a:lumMod val="50000"/>
                </a:schemeClr>
              </a:solidFill>
            </a:rPr>
            <a:t>History of systemic vasospasm</a:t>
          </a:r>
          <a:endParaRPr lang="fa-IR" sz="32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1333683" y="295282"/>
        <a:ext cx="5613553" cy="758773"/>
      </dsp:txXfrm>
    </dsp:sp>
    <dsp:sp modelId="{CB5FA941-9176-4A8D-9B62-9590F5303992}">
      <dsp:nvSpPr>
        <dsp:cNvPr id="0" name=""/>
        <dsp:cNvSpPr/>
      </dsp:nvSpPr>
      <dsp:spPr>
        <a:xfrm>
          <a:off x="1357879" y="1077662"/>
          <a:ext cx="2782580" cy="309193"/>
        </a:xfrm>
        <a:custGeom>
          <a:avLst/>
          <a:gdLst/>
          <a:ahLst/>
          <a:cxnLst/>
          <a:rect l="0" t="0" r="0" b="0"/>
          <a:pathLst>
            <a:path>
              <a:moveTo>
                <a:pt x="2782580" y="0"/>
              </a:moveTo>
              <a:lnTo>
                <a:pt x="2782580" y="154596"/>
              </a:lnTo>
              <a:lnTo>
                <a:pt x="0" y="154596"/>
              </a:lnTo>
              <a:lnTo>
                <a:pt x="0" y="30919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E3880F-9C56-46E9-B92C-937CD4641C5D}">
      <dsp:nvSpPr>
        <dsp:cNvPr id="0" name=""/>
        <dsp:cNvSpPr/>
      </dsp:nvSpPr>
      <dsp:spPr>
        <a:xfrm>
          <a:off x="99171" y="1386856"/>
          <a:ext cx="2517414" cy="8059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C00000"/>
              </a:solidFill>
            </a:rPr>
            <a:t>Effect on the vascular system</a:t>
          </a:r>
          <a:endParaRPr lang="fa-IR" sz="1400" kern="1200" dirty="0" smtClean="0">
            <a:solidFill>
              <a:srgbClr val="C00000"/>
            </a:solidFill>
          </a:endParaRPr>
        </a:p>
      </dsp:txBody>
      <dsp:txXfrm>
        <a:off x="122778" y="1410463"/>
        <a:ext cx="2470200" cy="758773"/>
      </dsp:txXfrm>
    </dsp:sp>
    <dsp:sp modelId="{B7E38775-27E7-498B-9A05-1489B6F1F913}">
      <dsp:nvSpPr>
        <dsp:cNvPr id="0" name=""/>
        <dsp:cNvSpPr/>
      </dsp:nvSpPr>
      <dsp:spPr>
        <a:xfrm>
          <a:off x="1247744" y="2192844"/>
          <a:ext cx="91440" cy="289398"/>
        </a:xfrm>
        <a:custGeom>
          <a:avLst/>
          <a:gdLst/>
          <a:ahLst/>
          <a:cxnLst/>
          <a:rect l="0" t="0" r="0" b="0"/>
          <a:pathLst>
            <a:path>
              <a:moveTo>
                <a:pt x="110134" y="0"/>
              </a:moveTo>
              <a:lnTo>
                <a:pt x="110134" y="144699"/>
              </a:lnTo>
              <a:lnTo>
                <a:pt x="45720" y="144699"/>
              </a:lnTo>
              <a:lnTo>
                <a:pt x="45720" y="28939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408F04-46FE-474F-A5ED-6EC4F07D080F}">
      <dsp:nvSpPr>
        <dsp:cNvPr id="0" name=""/>
        <dsp:cNvSpPr/>
      </dsp:nvSpPr>
      <dsp:spPr>
        <a:xfrm>
          <a:off x="99171" y="2482242"/>
          <a:ext cx="2388585" cy="8059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C00000"/>
              </a:solidFill>
            </a:rPr>
            <a:t>vasoconstriction</a:t>
          </a:r>
          <a:endParaRPr lang="fa-IR" sz="1400" kern="1200" dirty="0">
            <a:solidFill>
              <a:srgbClr val="C00000"/>
            </a:solidFill>
          </a:endParaRPr>
        </a:p>
      </dsp:txBody>
      <dsp:txXfrm>
        <a:off x="122778" y="2505849"/>
        <a:ext cx="2341371" cy="758773"/>
      </dsp:txXfrm>
    </dsp:sp>
    <dsp:sp modelId="{D52A8900-ED36-4282-9E2B-1E0BEC7E1423}">
      <dsp:nvSpPr>
        <dsp:cNvPr id="0" name=""/>
        <dsp:cNvSpPr/>
      </dsp:nvSpPr>
      <dsp:spPr>
        <a:xfrm>
          <a:off x="1196269" y="3288230"/>
          <a:ext cx="97195" cy="494771"/>
        </a:xfrm>
        <a:custGeom>
          <a:avLst/>
          <a:gdLst/>
          <a:ahLst/>
          <a:cxnLst/>
          <a:rect l="0" t="0" r="0" b="0"/>
          <a:pathLst>
            <a:path>
              <a:moveTo>
                <a:pt x="97195" y="0"/>
              </a:moveTo>
              <a:lnTo>
                <a:pt x="97195" y="247385"/>
              </a:lnTo>
              <a:lnTo>
                <a:pt x="0" y="247385"/>
              </a:lnTo>
              <a:lnTo>
                <a:pt x="0" y="49477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36D709-836E-427C-A2AF-75B345E14A6A}">
      <dsp:nvSpPr>
        <dsp:cNvPr id="0" name=""/>
        <dsp:cNvSpPr/>
      </dsp:nvSpPr>
      <dsp:spPr>
        <a:xfrm>
          <a:off x="0" y="3783001"/>
          <a:ext cx="2392539" cy="10029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rgbClr val="C00000"/>
              </a:solidFill>
            </a:rPr>
            <a:t>Impared</a:t>
          </a:r>
          <a:r>
            <a:rPr lang="en-US" sz="1400" kern="1200" dirty="0" smtClean="0">
              <a:solidFill>
                <a:srgbClr val="C00000"/>
              </a:solidFill>
            </a:rPr>
            <a:t> organ perfusion</a:t>
          </a:r>
          <a:endParaRPr lang="fa-IR" sz="1400" kern="1200" dirty="0">
            <a:solidFill>
              <a:srgbClr val="C00000"/>
            </a:solidFill>
          </a:endParaRPr>
        </a:p>
      </dsp:txBody>
      <dsp:txXfrm>
        <a:off x="29375" y="3812376"/>
        <a:ext cx="2333789" cy="944181"/>
      </dsp:txXfrm>
    </dsp:sp>
    <dsp:sp modelId="{A412BCD9-151D-4F56-9B70-0E6C3665B6D0}">
      <dsp:nvSpPr>
        <dsp:cNvPr id="0" name=""/>
        <dsp:cNvSpPr/>
      </dsp:nvSpPr>
      <dsp:spPr>
        <a:xfrm>
          <a:off x="1150549" y="4785933"/>
          <a:ext cx="91440" cy="1609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0457"/>
              </a:lnTo>
              <a:lnTo>
                <a:pt x="76433" y="80457"/>
              </a:lnTo>
              <a:lnTo>
                <a:pt x="76433" y="1609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E43943-C679-44E0-B8F6-672A8EB97798}">
      <dsp:nvSpPr>
        <dsp:cNvPr id="0" name=""/>
        <dsp:cNvSpPr/>
      </dsp:nvSpPr>
      <dsp:spPr>
        <a:xfrm>
          <a:off x="30713" y="4946848"/>
          <a:ext cx="2392539" cy="8059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C00000"/>
              </a:solidFill>
            </a:rPr>
            <a:t>hypertension</a:t>
          </a:r>
          <a:endParaRPr lang="fa-IR" sz="1400" kern="1200" dirty="0">
            <a:solidFill>
              <a:srgbClr val="C00000"/>
            </a:solidFill>
          </a:endParaRPr>
        </a:p>
      </dsp:txBody>
      <dsp:txXfrm>
        <a:off x="54320" y="4970455"/>
        <a:ext cx="2345325" cy="758773"/>
      </dsp:txXfrm>
    </dsp:sp>
    <dsp:sp modelId="{9E661C1E-7F18-4AA6-B861-FA168677D432}">
      <dsp:nvSpPr>
        <dsp:cNvPr id="0" name=""/>
        <dsp:cNvSpPr/>
      </dsp:nvSpPr>
      <dsp:spPr>
        <a:xfrm>
          <a:off x="4094740" y="1077662"/>
          <a:ext cx="91440" cy="3776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8826"/>
              </a:lnTo>
              <a:lnTo>
                <a:pt x="73768" y="188826"/>
              </a:lnTo>
              <a:lnTo>
                <a:pt x="73768" y="3776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60FC4A-0BAE-469D-9C23-418F604AEC65}">
      <dsp:nvSpPr>
        <dsp:cNvPr id="0" name=""/>
        <dsp:cNvSpPr/>
      </dsp:nvSpPr>
      <dsp:spPr>
        <a:xfrm>
          <a:off x="3030149" y="1455316"/>
          <a:ext cx="2276718" cy="8059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70C0"/>
              </a:solidFill>
            </a:rPr>
            <a:t>Effect on the renal system</a:t>
          </a:r>
          <a:endParaRPr lang="fa-IR" sz="1400" kern="1200" dirty="0">
            <a:solidFill>
              <a:srgbClr val="0070C0"/>
            </a:solidFill>
          </a:endParaRPr>
        </a:p>
      </dsp:txBody>
      <dsp:txXfrm>
        <a:off x="3053756" y="1478923"/>
        <a:ext cx="2229504" cy="758773"/>
      </dsp:txXfrm>
    </dsp:sp>
    <dsp:sp modelId="{2D62726A-E616-4CA7-BFB0-0A3F20DB370D}">
      <dsp:nvSpPr>
        <dsp:cNvPr id="0" name=""/>
        <dsp:cNvSpPr/>
      </dsp:nvSpPr>
      <dsp:spPr>
        <a:xfrm>
          <a:off x="4122788" y="2261304"/>
          <a:ext cx="91440" cy="3578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8929"/>
              </a:lnTo>
              <a:lnTo>
                <a:pt x="95445" y="178929"/>
              </a:lnTo>
              <a:lnTo>
                <a:pt x="95445" y="35785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86B4A6-6EC0-49C3-B65C-36720125F866}">
      <dsp:nvSpPr>
        <dsp:cNvPr id="0" name=""/>
        <dsp:cNvSpPr/>
      </dsp:nvSpPr>
      <dsp:spPr>
        <a:xfrm>
          <a:off x="3030149" y="2619163"/>
          <a:ext cx="2376169" cy="8059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70C0"/>
              </a:solidFill>
            </a:rPr>
            <a:t>Reduced </a:t>
          </a:r>
          <a:r>
            <a:rPr lang="en-US" sz="1400" kern="1200" dirty="0" err="1" smtClean="0">
              <a:solidFill>
                <a:srgbClr val="0070C0"/>
              </a:solidFill>
            </a:rPr>
            <a:t>glomerular</a:t>
          </a:r>
          <a:r>
            <a:rPr lang="en-US" sz="1400" kern="1200" dirty="0" smtClean="0">
              <a:solidFill>
                <a:srgbClr val="0070C0"/>
              </a:solidFill>
            </a:rPr>
            <a:t> </a:t>
          </a:r>
          <a:r>
            <a:rPr lang="en-US" sz="1400" kern="1200" dirty="0" smtClean="0">
              <a:solidFill>
                <a:srgbClr val="002060"/>
              </a:solidFill>
            </a:rPr>
            <a:t>filtration </a:t>
          </a:r>
          <a:r>
            <a:rPr lang="en-US" sz="1400" kern="1200" dirty="0" err="1" smtClean="0">
              <a:solidFill>
                <a:srgbClr val="002060"/>
              </a:solidFill>
            </a:rPr>
            <a:t>rate:increased</a:t>
          </a:r>
          <a:r>
            <a:rPr lang="en-US" sz="1400" kern="1200" dirty="0" smtClean="0">
              <a:solidFill>
                <a:srgbClr val="002060"/>
              </a:solidFill>
            </a:rPr>
            <a:t> </a:t>
          </a:r>
          <a:r>
            <a:rPr lang="en-US" sz="1400" kern="1200" dirty="0" err="1" smtClean="0">
              <a:solidFill>
                <a:srgbClr val="002060"/>
              </a:solidFill>
            </a:rPr>
            <a:t>glomerular</a:t>
          </a:r>
          <a:r>
            <a:rPr lang="en-US" sz="1400" kern="1200" dirty="0" smtClean="0">
              <a:solidFill>
                <a:srgbClr val="002060"/>
              </a:solidFill>
            </a:rPr>
            <a:t> </a:t>
          </a:r>
          <a:r>
            <a:rPr lang="en-US" sz="1400" kern="1200" dirty="0" err="1" smtClean="0">
              <a:solidFill>
                <a:srgbClr val="002060"/>
              </a:solidFill>
            </a:rPr>
            <a:t>membrance</a:t>
          </a:r>
          <a:r>
            <a:rPr lang="en-US" sz="1400" kern="1200" dirty="0" smtClean="0">
              <a:solidFill>
                <a:srgbClr val="002060"/>
              </a:solidFill>
            </a:rPr>
            <a:t> perme</a:t>
          </a:r>
          <a:r>
            <a:rPr lang="en-US" sz="1400" kern="1200" dirty="0" smtClean="0"/>
            <a:t>ability</a:t>
          </a:r>
          <a:endParaRPr lang="fa-IR" sz="1400" kern="1200" dirty="0"/>
        </a:p>
      </dsp:txBody>
      <dsp:txXfrm>
        <a:off x="3053756" y="2642770"/>
        <a:ext cx="2328955" cy="758773"/>
      </dsp:txXfrm>
    </dsp:sp>
    <dsp:sp modelId="{186C8F28-120E-49EB-A5E0-E1D9BDDB9214}">
      <dsp:nvSpPr>
        <dsp:cNvPr id="0" name=""/>
        <dsp:cNvSpPr/>
      </dsp:nvSpPr>
      <dsp:spPr>
        <a:xfrm>
          <a:off x="3997304" y="3425151"/>
          <a:ext cx="220929" cy="357850"/>
        </a:xfrm>
        <a:custGeom>
          <a:avLst/>
          <a:gdLst/>
          <a:ahLst/>
          <a:cxnLst/>
          <a:rect l="0" t="0" r="0" b="0"/>
          <a:pathLst>
            <a:path>
              <a:moveTo>
                <a:pt x="220929" y="0"/>
              </a:moveTo>
              <a:lnTo>
                <a:pt x="220929" y="178925"/>
              </a:lnTo>
              <a:lnTo>
                <a:pt x="0" y="178925"/>
              </a:lnTo>
              <a:lnTo>
                <a:pt x="0" y="35785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6AD411-6EA7-4A70-9FFD-650417CF1541}">
      <dsp:nvSpPr>
        <dsp:cNvPr id="0" name=""/>
        <dsp:cNvSpPr/>
      </dsp:nvSpPr>
      <dsp:spPr>
        <a:xfrm>
          <a:off x="2603995" y="3783001"/>
          <a:ext cx="2786618" cy="8059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70C0"/>
              </a:solidFill>
            </a:rPr>
            <a:t>Increased serum blood urea nitrogen</a:t>
          </a:r>
          <a:r>
            <a:rPr lang="en-US" sz="1400" kern="1200" dirty="0" smtClean="0"/>
            <a:t> </a:t>
          </a:r>
          <a:r>
            <a:rPr lang="en-US" sz="1400" kern="1200" dirty="0" smtClean="0">
              <a:solidFill>
                <a:srgbClr val="0070C0"/>
              </a:solidFill>
            </a:rPr>
            <a:t>and </a:t>
          </a:r>
          <a:r>
            <a:rPr lang="en-US" sz="1400" kern="1200" dirty="0" err="1" smtClean="0">
              <a:solidFill>
                <a:srgbClr val="0070C0"/>
              </a:solidFill>
            </a:rPr>
            <a:t>creatinine</a:t>
          </a:r>
          <a:endParaRPr lang="fa-IR" sz="1400" kern="1200" dirty="0">
            <a:solidFill>
              <a:srgbClr val="0070C0"/>
            </a:solidFill>
          </a:endParaRPr>
        </a:p>
      </dsp:txBody>
      <dsp:txXfrm>
        <a:off x="2627602" y="3806608"/>
        <a:ext cx="2739404" cy="758773"/>
      </dsp:txXfrm>
    </dsp:sp>
    <dsp:sp modelId="{3E82D2F7-267B-456C-B7AF-6C44DB5BE467}">
      <dsp:nvSpPr>
        <dsp:cNvPr id="0" name=""/>
        <dsp:cNvSpPr/>
      </dsp:nvSpPr>
      <dsp:spPr>
        <a:xfrm>
          <a:off x="3951584" y="4588989"/>
          <a:ext cx="91440" cy="3653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2657"/>
              </a:lnTo>
              <a:lnTo>
                <a:pt x="125041" y="182657"/>
              </a:lnTo>
              <a:lnTo>
                <a:pt x="125041" y="36531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A9B9F8-DCBD-4EFE-A015-24EBBD0E555F}">
      <dsp:nvSpPr>
        <dsp:cNvPr id="0" name=""/>
        <dsp:cNvSpPr/>
      </dsp:nvSpPr>
      <dsp:spPr>
        <a:xfrm>
          <a:off x="2748843" y="4954303"/>
          <a:ext cx="2655565" cy="8059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rgbClr val="0070C0"/>
              </a:solidFill>
            </a:rPr>
            <a:t>Oliguria</a:t>
          </a:r>
          <a:r>
            <a:rPr lang="en-US" sz="1400" kern="1200" dirty="0" smtClean="0">
              <a:solidFill>
                <a:srgbClr val="0070C0"/>
              </a:solidFill>
            </a:rPr>
            <a:t>  and  </a:t>
          </a:r>
          <a:r>
            <a:rPr lang="en-US" sz="1400" kern="1200" dirty="0" err="1" smtClean="0">
              <a:solidFill>
                <a:srgbClr val="0070C0"/>
              </a:solidFill>
            </a:rPr>
            <a:t>proteinuri</a:t>
          </a:r>
          <a:r>
            <a:rPr lang="en-US" sz="1400" kern="1200" dirty="0" err="1" smtClean="0"/>
            <a:t>a</a:t>
          </a:r>
          <a:endParaRPr lang="fa-IR" sz="1400" kern="1200" dirty="0"/>
        </a:p>
      </dsp:txBody>
      <dsp:txXfrm>
        <a:off x="2772450" y="4977910"/>
        <a:ext cx="2608351" cy="758773"/>
      </dsp:txXfrm>
    </dsp:sp>
    <dsp:sp modelId="{FBD70DC4-895C-44F9-B423-E63B93E8C6B5}">
      <dsp:nvSpPr>
        <dsp:cNvPr id="0" name=""/>
        <dsp:cNvSpPr/>
      </dsp:nvSpPr>
      <dsp:spPr>
        <a:xfrm>
          <a:off x="4140460" y="1077662"/>
          <a:ext cx="2850640" cy="309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596"/>
              </a:lnTo>
              <a:lnTo>
                <a:pt x="2850640" y="154596"/>
              </a:lnTo>
              <a:lnTo>
                <a:pt x="2850640" y="30919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6BE1E9-F3B5-4942-A3C4-C974DE9C74B7}">
      <dsp:nvSpPr>
        <dsp:cNvPr id="0" name=""/>
        <dsp:cNvSpPr/>
      </dsp:nvSpPr>
      <dsp:spPr>
        <a:xfrm>
          <a:off x="5788326" y="1386856"/>
          <a:ext cx="2405547" cy="8059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B050"/>
              </a:solidFill>
            </a:rPr>
            <a:t>Effect on the interstitial tissue</a:t>
          </a:r>
          <a:r>
            <a:rPr lang="en-US" sz="1400" kern="1200" dirty="0" smtClean="0"/>
            <a:t>s</a:t>
          </a:r>
          <a:endParaRPr lang="fa-IR" sz="1400" kern="1200" dirty="0"/>
        </a:p>
      </dsp:txBody>
      <dsp:txXfrm>
        <a:off x="5811933" y="1410463"/>
        <a:ext cx="2358333" cy="758773"/>
      </dsp:txXfrm>
    </dsp:sp>
    <dsp:sp modelId="{E3AD1612-11DC-4B72-B046-B712E18251F2}">
      <dsp:nvSpPr>
        <dsp:cNvPr id="0" name=""/>
        <dsp:cNvSpPr/>
      </dsp:nvSpPr>
      <dsp:spPr>
        <a:xfrm>
          <a:off x="6945380" y="2192844"/>
          <a:ext cx="91440" cy="2209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0464"/>
              </a:lnTo>
              <a:lnTo>
                <a:pt x="88300" y="110464"/>
              </a:lnTo>
              <a:lnTo>
                <a:pt x="88300" y="2209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90187B-DB72-4990-A5C6-1D6A5ECDA9DA}">
      <dsp:nvSpPr>
        <dsp:cNvPr id="0" name=""/>
        <dsp:cNvSpPr/>
      </dsp:nvSpPr>
      <dsp:spPr>
        <a:xfrm>
          <a:off x="5925249" y="2413773"/>
          <a:ext cx="2216861" cy="16236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B050"/>
              </a:solidFill>
            </a:rPr>
            <a:t>Fluid diffusion from vascular space into interstitial space</a:t>
          </a:r>
          <a:endParaRPr lang="fa-IR" sz="1400" kern="1200" dirty="0">
            <a:solidFill>
              <a:srgbClr val="00B050"/>
            </a:solidFill>
          </a:endParaRPr>
        </a:p>
      </dsp:txBody>
      <dsp:txXfrm>
        <a:off x="5972803" y="2461327"/>
        <a:ext cx="2121753" cy="1528514"/>
      </dsp:txXfrm>
    </dsp:sp>
    <dsp:sp modelId="{A618EE67-7B1B-4857-9A4A-858EB6043094}">
      <dsp:nvSpPr>
        <dsp:cNvPr id="0" name=""/>
        <dsp:cNvSpPr/>
      </dsp:nvSpPr>
      <dsp:spPr>
        <a:xfrm>
          <a:off x="6987960" y="4037395"/>
          <a:ext cx="91440" cy="4370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8531"/>
              </a:lnTo>
              <a:lnTo>
                <a:pt x="88820" y="218531"/>
              </a:lnTo>
              <a:lnTo>
                <a:pt x="88820" y="43706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DEDFA7-BF6B-42BA-9DE3-C8063F2FCC20}">
      <dsp:nvSpPr>
        <dsp:cNvPr id="0" name=""/>
        <dsp:cNvSpPr/>
      </dsp:nvSpPr>
      <dsp:spPr>
        <a:xfrm>
          <a:off x="5919773" y="4474459"/>
          <a:ext cx="2314015" cy="15185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B050"/>
              </a:solidFill>
            </a:rPr>
            <a:t>edema</a:t>
          </a:r>
          <a:endParaRPr lang="fa-IR" sz="1400" kern="1200" dirty="0">
            <a:solidFill>
              <a:srgbClr val="00B050"/>
            </a:solidFill>
          </a:endParaRPr>
        </a:p>
      </dsp:txBody>
      <dsp:txXfrm>
        <a:off x="5964250" y="4518936"/>
        <a:ext cx="2225061" cy="1429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880A0-6F3F-4D11-B743-03EF85C3C9DB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77635-5B06-4E2C-886A-EB58817D4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421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هم در زنان دارای فشارخون طبیعی و هم در زنان مبتلا به فشارخون مزمن ، فشارخون بطور طبیعی در سه ماهه دوم و اوایل سه ماهه سوم کاهش می یابد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9640B-6236-4950-B4C2-8E7D1AF296EE}" type="slidenum">
              <a:rPr lang="fa-IR" smtClean="0"/>
              <a:pPr/>
              <a:t>21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95374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شواهد ابتدایی بیماری در اوایل حاملگی اغاز می شود و در طول حاملگی به سیر خود ادامه می دهند و در نهایت از نظر بالینی اشکار می شوند.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9640B-6236-4950-B4C2-8E7D1AF296EE}" type="slidenum">
              <a:rPr lang="fa-IR" smtClean="0"/>
              <a:pPr/>
              <a:t>25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93962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این تغییرات در زنانی که بعدا دچار پراکلامپسی میشوند حتی در هفته 22 پدیدار می شود.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9640B-6236-4950-B4C2-8E7D1AF296EE}" type="slidenum">
              <a:rPr lang="fa-IR" smtClean="0"/>
              <a:pPr/>
              <a:t>28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92629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sz="12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تغلیظ خون از نشانه های اصلی اکلامپسی است.هر</a:t>
            </a:r>
            <a:r>
              <a:rPr lang="fa-IR" sz="120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چه تعداد پلاکت کمتر باشد موربیدیته و مرگ و میر مادر و جنین بیشتر است.تعداد پلاکت 5-3 روز بعد زایمان طبیعی می شود.علیرغم ترومبو سیتوپنی مادر در جنین ترومبو سیتوپنی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9640B-6236-4950-B4C2-8E7D1AF296EE}" type="slidenum">
              <a:rPr lang="fa-IR" smtClean="0"/>
              <a:pPr/>
              <a:t>30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42712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علت تشنج:ازاد شدن بیش از حد نوروترانسمیترهای تحریکی(بویژه گلوتامات)،دپلاریزاسیون گسترده  نورونهای شبکه</a:t>
            </a:r>
            <a:r>
              <a:rPr lang="fa-IR" baseline="0" dirty="0" smtClean="0"/>
              <a:t> ای  وبروز ناگهانی پتانسیل های عمل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9640B-6236-4950-B4C2-8E7D1AF296EE}" type="slidenum">
              <a:rPr lang="fa-IR" smtClean="0"/>
              <a:pPr/>
              <a:t>31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92224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اکثر این تستها پرزحمت و زمان بر و غیر دقیق هستند.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9640B-6236-4950-B4C2-8E7D1AF296EE}" type="slidenum">
              <a:rPr lang="fa-IR" smtClean="0"/>
              <a:pPr/>
              <a:t>38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86080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فیبرونکتین ها بدنبال اسیب اندوتلیالاز سلولهای اندوتلیال و ماتریکسخارج سلولی ازاد می شوند.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9640B-6236-4950-B4C2-8E7D1AF296EE}" type="slidenum">
              <a:rPr lang="fa-IR" smtClean="0"/>
              <a:pPr/>
              <a:t>39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08434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جدول5-40</a:t>
            </a:r>
            <a:r>
              <a:rPr lang="fa-IR" baseline="0" dirty="0" smtClean="0"/>
              <a:t> ویلیامز راههای پیشگیری که هیچ کدام سودمند نیستند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9640B-6236-4950-B4C2-8E7D1AF296EE}" type="slidenum">
              <a:rPr lang="fa-IR" smtClean="0"/>
              <a:pPr/>
              <a:t>41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30371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9640B-6236-4950-B4C2-8E7D1AF296EE}" type="slidenum">
              <a:rPr lang="fa-IR" smtClean="0"/>
              <a:pPr/>
              <a:t>54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98549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F98A-EEEE-41EC-A334-6746E6B35EA6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5E05-0B51-4F99-8DDF-D368A44DB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82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F98A-EEEE-41EC-A334-6746E6B35EA6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5E05-0B51-4F99-8DDF-D368A44DB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60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F98A-EEEE-41EC-A334-6746E6B35EA6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5E05-0B51-4F99-8DDF-D368A44DB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18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F98A-EEEE-41EC-A334-6746E6B35EA6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5E05-0B51-4F99-8DDF-D368A44DB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331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F98A-EEEE-41EC-A334-6746E6B35EA6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5E05-0B51-4F99-8DDF-D368A44DB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388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F98A-EEEE-41EC-A334-6746E6B35EA6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5E05-0B51-4F99-8DDF-D368A44DB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824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F98A-EEEE-41EC-A334-6746E6B35EA6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5E05-0B51-4F99-8DDF-D368A44DB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589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F98A-EEEE-41EC-A334-6746E6B35EA6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5E05-0B51-4F99-8DDF-D368A44DB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16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F98A-EEEE-41EC-A334-6746E6B35EA6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5E05-0B51-4F99-8DDF-D368A44DB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70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F98A-EEEE-41EC-A334-6746E6B35EA6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5E05-0B51-4F99-8DDF-D368A44DB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70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F98A-EEEE-41EC-A334-6746E6B35EA6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5E05-0B51-4F99-8DDF-D368A44DB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429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BF98A-EEEE-41EC-A334-6746E6B35EA6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D5E05-0B51-4F99-8DDF-D368A44DB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2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 descr="131289789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54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1"/>
          <p:cNvSpPr>
            <a:spLocks noChangeArrowheads="1"/>
          </p:cNvSpPr>
          <p:nvPr/>
        </p:nvSpPr>
        <p:spPr bwMode="auto">
          <a:xfrm>
            <a:off x="1952597" y="921047"/>
            <a:ext cx="8215369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4800" dirty="0">
                <a:latin typeface="Calibri" pitchFamily="34" charset="0"/>
                <a:ea typeface="Calibri" pitchFamily="34" charset="0"/>
                <a:cs typeface="Arial" pitchFamily="34" charset="0"/>
              </a:rPr>
              <a:t>ب </a:t>
            </a:r>
            <a:r>
              <a:rPr lang="fa-IR" sz="32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:پره اکلامپسی : 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3200" b="1" dirty="0">
                <a:latin typeface="Calibri" pitchFamily="34" charset="0"/>
                <a:cs typeface="Arial" pitchFamily="34" charset="0"/>
              </a:rPr>
              <a:t>نوعی سندروم اختصاصی حاملگی که می تواند تقریبا تمام اعضای بدن را تحت تاثیر قرار دهد.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2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این بیماری بیشتر در سه ماهه آخر بارداری رخ میدهد و در صورت وجود دو عامل زیر قابل شناسایی است :</a:t>
            </a:r>
            <a:endParaRPr lang="en-US" sz="3200" b="1" dirty="0"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200" b="1" dirty="0"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2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-  </a:t>
            </a:r>
            <a:r>
              <a:rPr lang="fa-IR" sz="3200" b="1" dirty="0">
                <a:latin typeface="Arial" pitchFamily="34" charset="0"/>
                <a:ea typeface="Calibri" pitchFamily="34" charset="0"/>
                <a:cs typeface="Arial" pitchFamily="34" charset="0"/>
              </a:rPr>
              <a:t>ا</a:t>
            </a:r>
            <a:r>
              <a:rPr lang="fa-IR" sz="32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فزایش فشار خون 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a-IR" sz="32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وجود پروتئینوری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Documents and Settings\kharazmi\My Documents\My Pictures\thumbnailCAXSNNL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8282" y="4149080"/>
            <a:ext cx="3000396" cy="2708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fa-IR" b="1" dirty="0">
                <a:latin typeface="Calibri" pitchFamily="34" charset="0"/>
                <a:ea typeface="Calibri" pitchFamily="34" charset="0"/>
                <a:cs typeface="Arial" pitchFamily="34" charset="0"/>
              </a:rPr>
              <a:t>پروتئینوری</a:t>
            </a:r>
            <a:r>
              <a:rPr lang="en-US" b="1" dirty="0">
                <a:latin typeface="Arial" pitchFamily="34" charset="0"/>
                <a:cs typeface="Arial" pitchFamily="34" charset="0"/>
              </a:rPr>
              <a:t/>
            </a:r>
            <a:br>
              <a:rPr lang="en-US" b="1" dirty="0"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b="1" dirty="0" smtClean="0"/>
              <a:t>دفع غیر طبیعی پروتئین بصورت </a:t>
            </a:r>
            <a:r>
              <a:rPr lang="fa-IR" b="1" dirty="0" smtClean="0"/>
              <a:t>:</a:t>
            </a:r>
          </a:p>
          <a:p>
            <a:pPr marL="0" indent="0" algn="r" rtl="1">
              <a:buNone/>
            </a:pPr>
            <a:endParaRPr lang="fa-IR" b="1" dirty="0" smtClean="0"/>
          </a:p>
          <a:p>
            <a:pPr algn="r" rtl="1"/>
            <a:r>
              <a:rPr lang="fa-IR" b="1" dirty="0" smtClean="0"/>
              <a:t>دفع بیش از </a:t>
            </a:r>
            <a:r>
              <a:rPr lang="fa-IR" b="1" dirty="0" smtClean="0">
                <a:solidFill>
                  <a:srgbClr val="FF0000"/>
                </a:solidFill>
              </a:rPr>
              <a:t>300</a:t>
            </a:r>
            <a:r>
              <a:rPr lang="en-US" b="1" dirty="0" smtClean="0"/>
              <a:t>mg</a:t>
            </a:r>
            <a:r>
              <a:rPr lang="fa-IR" b="1" dirty="0" smtClean="0"/>
              <a:t> پروتئین در ادرار 24 ساعته</a:t>
            </a:r>
            <a:endParaRPr lang="en-US" b="1" dirty="0" smtClean="0"/>
          </a:p>
          <a:p>
            <a:pPr algn="r" rtl="1"/>
            <a:endParaRPr lang="fa-IR" b="1" dirty="0" smtClean="0"/>
          </a:p>
          <a:p>
            <a:pPr algn="r" rtl="1"/>
            <a:r>
              <a:rPr lang="fa-IR" b="1" dirty="0" smtClean="0"/>
              <a:t>یا نسبت </a:t>
            </a:r>
            <a:r>
              <a:rPr lang="fa-IR" b="1" dirty="0" smtClean="0">
                <a:solidFill>
                  <a:srgbClr val="FF0000"/>
                </a:solidFill>
              </a:rPr>
              <a:t>پروتئین به کراتینین</a:t>
            </a:r>
            <a:r>
              <a:rPr lang="fa-IR" b="1" dirty="0" smtClean="0"/>
              <a:t>0/3  یا بیشتردر ادرار</a:t>
            </a:r>
            <a:endParaRPr lang="en-US" b="1" dirty="0" smtClean="0"/>
          </a:p>
          <a:p>
            <a:pPr marL="0" indent="0" algn="r" rtl="1">
              <a:buNone/>
            </a:pPr>
            <a:endParaRPr lang="fa-IR" b="1" dirty="0" smtClean="0"/>
          </a:p>
          <a:p>
            <a:pPr algn="r" rtl="1"/>
            <a:r>
              <a:rPr lang="fa-IR" b="1" dirty="0" smtClean="0"/>
              <a:t>یا وجودپایدار پروتئین به میزان </a:t>
            </a:r>
            <a:r>
              <a:rPr lang="en-US" b="1" dirty="0" smtClean="0"/>
              <a:t> </a:t>
            </a:r>
            <a:r>
              <a:rPr lang="fa-IR" b="1" dirty="0" smtClean="0"/>
              <a:t>30</a:t>
            </a:r>
            <a:r>
              <a:rPr lang="en-US" b="1" dirty="0" smtClean="0"/>
              <a:t> mg/dl </a:t>
            </a:r>
            <a:r>
              <a:rPr lang="fa-IR" b="1" dirty="0" smtClean="0"/>
              <a:t> در نمونه های تصادفی ادرار(1+)</a:t>
            </a:r>
          </a:p>
          <a:p>
            <a:pPr marL="0" indent="0" algn="r" rtl="1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6972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36320" y="609600"/>
            <a:ext cx="9814560" cy="5715000"/>
          </a:xfrm>
        </p:spPr>
        <p:txBody>
          <a:bodyPr>
            <a:normAutofit/>
          </a:bodyPr>
          <a:lstStyle/>
          <a:p>
            <a:pPr algn="r" rtl="1"/>
            <a:r>
              <a:rPr lang="fa-IR" sz="3200" dirty="0"/>
              <a:t>در زنانی که کمتر از300</a:t>
            </a:r>
            <a:r>
              <a:rPr lang="en-US" sz="3200" dirty="0"/>
              <a:t>mg</a:t>
            </a:r>
            <a:r>
              <a:rPr lang="fa-IR" sz="3200" dirty="0"/>
              <a:t> پروتئین در ادرار 24 ساعته دفع می </a:t>
            </a:r>
            <a:r>
              <a:rPr lang="fa-IR" sz="3200" dirty="0" smtClean="0"/>
              <a:t>کنند</a:t>
            </a:r>
          </a:p>
          <a:p>
            <a:pPr algn="r" rtl="1"/>
            <a:endParaRPr lang="fa-IR" sz="3200" dirty="0"/>
          </a:p>
          <a:p>
            <a:pPr marL="0" indent="0" algn="r" rtl="1">
              <a:buNone/>
            </a:pPr>
            <a:r>
              <a:rPr lang="fa-IR" sz="3200" dirty="0" smtClean="0"/>
              <a:t> </a:t>
            </a:r>
            <a:r>
              <a:rPr lang="fa-IR" sz="3200" dirty="0"/>
              <a:t>ممکن است در </a:t>
            </a:r>
            <a:r>
              <a:rPr lang="fa-IR" sz="3200" u="sng" dirty="0"/>
              <a:t>نمونه های غلیظ ادرار </a:t>
            </a:r>
            <a:r>
              <a:rPr lang="fa-IR" sz="3200" dirty="0"/>
              <a:t>حتی نتیجه 1+ یا 2+ حاصل </a:t>
            </a:r>
            <a:r>
              <a:rPr lang="fa-IR" sz="3200" dirty="0" smtClean="0"/>
              <a:t>شود</a:t>
            </a:r>
          </a:p>
          <a:p>
            <a:pPr marL="0" indent="0" algn="r" rtl="1">
              <a:buNone/>
            </a:pPr>
            <a:endParaRPr lang="fa-IR" sz="3200" dirty="0"/>
          </a:p>
          <a:p>
            <a:pPr marL="0" indent="0" algn="r" rtl="1">
              <a:buNone/>
            </a:pPr>
            <a:r>
              <a:rPr lang="fa-IR" sz="3200" dirty="0" smtClean="0"/>
              <a:t>در </a:t>
            </a:r>
            <a:r>
              <a:rPr lang="fa-IR" sz="3200" dirty="0"/>
              <a:t>این موارد </a:t>
            </a:r>
            <a:r>
              <a:rPr lang="fa-IR" sz="3200" b="1" dirty="0">
                <a:solidFill>
                  <a:srgbClr val="FF0000"/>
                </a:solidFill>
              </a:rPr>
              <a:t>تعیین نسبت پروتئین به کراتینین جایگزین مناسبی </a:t>
            </a:r>
            <a:r>
              <a:rPr lang="fa-IR" sz="3200" dirty="0"/>
              <a:t>است. </a:t>
            </a:r>
          </a:p>
          <a:p>
            <a:pPr marL="0" indent="0" algn="r" rtl="1">
              <a:buNone/>
            </a:pPr>
            <a:endParaRPr lang="fa-IR" sz="3200" dirty="0" smtClean="0"/>
          </a:p>
        </p:txBody>
      </p:sp>
    </p:spTree>
    <p:extLst>
      <p:ext uri="{BB962C8B-B14F-4D97-AF65-F5344CB8AC3E}">
        <p14:creationId xmlns:p14="http://schemas.microsoft.com/office/powerpoint/2010/main" val="296867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700" y="596900"/>
            <a:ext cx="10452100" cy="5580063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3200" b="1" dirty="0">
                <a:solidFill>
                  <a:srgbClr val="FF0000"/>
                </a:solidFill>
              </a:rPr>
              <a:t>در برخی از زنان مبتلا به </a:t>
            </a:r>
            <a:r>
              <a:rPr lang="fa-IR" sz="32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</a:rPr>
              <a:t>پره </a:t>
            </a:r>
            <a:r>
              <a:rPr lang="fa-IR" sz="32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</a:rPr>
              <a:t>اکلامپسی، </a:t>
            </a:r>
            <a:r>
              <a:rPr lang="fa-IR" sz="3200" b="1" dirty="0">
                <a:solidFill>
                  <a:srgbClr val="FF0000"/>
                </a:solidFill>
              </a:rPr>
              <a:t>پروتئینوری اشکار </a:t>
            </a:r>
            <a:r>
              <a:rPr lang="fa-IR" sz="3200" b="1" dirty="0" smtClean="0">
                <a:solidFill>
                  <a:srgbClr val="FF0000"/>
                </a:solidFill>
              </a:rPr>
              <a:t>نیست ولی</a:t>
            </a:r>
            <a:endParaRPr lang="fa-IR" sz="3200" b="1" dirty="0">
              <a:solidFill>
                <a:srgbClr val="FF0000"/>
              </a:solidFill>
            </a:endParaRPr>
          </a:p>
          <a:p>
            <a:pPr marL="0" indent="0" algn="r" rtl="1">
              <a:buNone/>
            </a:pPr>
            <a:r>
              <a:rPr lang="fa-IR" sz="3200" b="1" dirty="0" smtClean="0"/>
              <a:t>شواهد </a:t>
            </a:r>
            <a:r>
              <a:rPr lang="fa-IR" sz="3200" b="1" dirty="0"/>
              <a:t>درگیری چند عضوی ممکن است وجود داشته باشد:</a:t>
            </a:r>
          </a:p>
          <a:p>
            <a:pPr algn="r" rtl="1">
              <a:buFontTx/>
              <a:buChar char="-"/>
            </a:pPr>
            <a:endParaRPr lang="fa-IR" sz="3200" b="1" dirty="0" smtClean="0"/>
          </a:p>
          <a:p>
            <a:pPr algn="r" rtl="1">
              <a:buFontTx/>
              <a:buChar char="-"/>
            </a:pPr>
            <a:r>
              <a:rPr lang="fa-IR" sz="3200" b="1" dirty="0" smtClean="0"/>
              <a:t>ترومبو </a:t>
            </a:r>
            <a:r>
              <a:rPr lang="fa-IR" sz="3200" b="1" dirty="0"/>
              <a:t>سیتوپنی  </a:t>
            </a:r>
            <a:r>
              <a:rPr lang="en-US" sz="3200" b="1" dirty="0"/>
              <a:t>)</a:t>
            </a:r>
            <a:r>
              <a:rPr lang="fa-IR" sz="3200" b="1" dirty="0"/>
              <a:t>پلاکت کمتر از 100000 در میکرولیتر)</a:t>
            </a:r>
          </a:p>
          <a:p>
            <a:pPr algn="r" rtl="1">
              <a:buFontTx/>
              <a:buChar char="-"/>
            </a:pPr>
            <a:r>
              <a:rPr lang="fa-IR" sz="3200" b="1" dirty="0"/>
              <a:t>اختلال عملکرد کلیه (کراتینین بیش از 1/1 در دسی لیتر)</a:t>
            </a:r>
          </a:p>
          <a:p>
            <a:pPr algn="r" rtl="1">
              <a:buFontTx/>
              <a:buChar char="-"/>
            </a:pPr>
            <a:r>
              <a:rPr lang="fa-IR" sz="3200" b="1" dirty="0"/>
              <a:t>اختلال عملکرد کبد  (میزان ترانس امینازهای سرم بیش از 2 برابر)</a:t>
            </a:r>
          </a:p>
          <a:p>
            <a:pPr marL="0" indent="0" algn="r" rtl="1">
              <a:buNone/>
            </a:pPr>
            <a:r>
              <a:rPr lang="fa-IR" sz="3200" b="1" dirty="0">
                <a:solidFill>
                  <a:schemeClr val="accent2"/>
                </a:solidFill>
              </a:rPr>
              <a:t>- </a:t>
            </a:r>
            <a:r>
              <a:rPr lang="fa-IR" sz="3200" b="1" dirty="0"/>
              <a:t>اختلال عملکرد  </a:t>
            </a:r>
            <a:r>
              <a:rPr lang="en-US" sz="3200" b="1" dirty="0"/>
              <a:t>CNS</a:t>
            </a:r>
            <a:r>
              <a:rPr lang="fa-IR" sz="3200" b="1" dirty="0"/>
              <a:t> (سردرد،اختلالات بینایی،حملات تشنجی)</a:t>
            </a:r>
          </a:p>
          <a:p>
            <a:pPr marL="0" indent="0" algn="r" rtl="1">
              <a:buNone/>
            </a:pPr>
            <a:r>
              <a:rPr lang="fa-IR" sz="3200" b="1" dirty="0">
                <a:solidFill>
                  <a:schemeClr val="accent2"/>
                </a:solidFill>
              </a:rPr>
              <a:t>- </a:t>
            </a:r>
            <a:r>
              <a:rPr lang="fa-IR" sz="3200" b="1" dirty="0"/>
              <a:t>ادم ریوی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32855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شاخص های شدت </a:t>
            </a:r>
            <a:r>
              <a:rPr lang="fa-IR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پره اکلامپسی :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fa-IR" dirty="0" smtClean="0"/>
              <a:t>بعضی علائم جزئ علائم وخیم در نظر گرفته می شود:</a:t>
            </a:r>
          </a:p>
          <a:p>
            <a:pPr algn="r" rtl="1"/>
            <a:r>
              <a:rPr lang="fa-IR" b="1" dirty="0" smtClean="0"/>
              <a:t>سردرد</a:t>
            </a:r>
          </a:p>
          <a:p>
            <a:pPr algn="r" rtl="1"/>
            <a:r>
              <a:rPr lang="fa-IR" b="1" dirty="0" smtClean="0"/>
              <a:t>اختلالات بینایی</a:t>
            </a:r>
          </a:p>
          <a:p>
            <a:pPr algn="r" rtl="1"/>
            <a:r>
              <a:rPr lang="fa-IR" b="1" dirty="0" smtClean="0"/>
              <a:t>درد اپی گاستر</a:t>
            </a:r>
            <a:r>
              <a:rPr lang="fa-IR" dirty="0" smtClean="0"/>
              <a:t>»علت:نکروز سلول کبدی، ایسکمی و ادم که سبب کشیدگی شدیدکپسول گلیسون می شود که این درد با افزایش ترانس امینازهای کبدی همراه است.</a:t>
            </a:r>
          </a:p>
          <a:p>
            <a:pPr algn="r" rtl="1"/>
            <a:r>
              <a:rPr lang="fa-IR" b="1" dirty="0" smtClean="0"/>
              <a:t>ترومبو سیتوپنی </a:t>
            </a:r>
            <a:r>
              <a:rPr lang="fa-IR" dirty="0" smtClean="0"/>
              <a:t>(بر فعال شدن و تجمع پلاکت ها و نیز همولیز دلالت دارد)</a:t>
            </a:r>
          </a:p>
          <a:p>
            <a:pPr algn="r" rtl="1"/>
            <a:r>
              <a:rPr lang="fa-IR" dirty="0" smtClean="0"/>
              <a:t>درگیری کلیه – قلب  و محدودیت اشکار رشد جنین موید طولانی بودن بیماری است.</a:t>
            </a:r>
          </a:p>
          <a:p>
            <a:pPr algn="r" rtl="1"/>
            <a:r>
              <a:rPr lang="fa-IR" sz="39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توجه:</a:t>
            </a:r>
          </a:p>
          <a:p>
            <a:pPr algn="r" rtl="1"/>
            <a:r>
              <a:rPr lang="fa-IR" dirty="0" smtClean="0"/>
              <a:t>نوع غیر شدید ممکن است به سرعت به سمت شدید پیشرفت کند.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80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1"/>
          <p:cNvSpPr>
            <a:spLocks noChangeArrowheads="1"/>
          </p:cNvSpPr>
          <p:nvPr/>
        </p:nvSpPr>
        <p:spPr bwMode="auto">
          <a:xfrm>
            <a:off x="1524000" y="1516834"/>
            <a:ext cx="871540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4000" dirty="0">
                <a:latin typeface="Calibri" pitchFamily="34" charset="0"/>
                <a:ea typeface="Calibri" pitchFamily="34" charset="0"/>
                <a:cs typeface="Arial" pitchFamily="34" charset="0"/>
              </a:rPr>
              <a:t>سندرم </a:t>
            </a:r>
            <a:r>
              <a:rPr lang="en-US" sz="4000" dirty="0">
                <a:latin typeface="Calibri" pitchFamily="34" charset="0"/>
                <a:ea typeface="Calibri" pitchFamily="34" charset="0"/>
                <a:cs typeface="Arial" pitchFamily="34" charset="0"/>
              </a:rPr>
              <a:t>HELLP</a:t>
            </a:r>
            <a:r>
              <a:rPr lang="fa-IR" sz="4000" dirty="0">
                <a:latin typeface="Calibri" pitchFamily="34" charset="0"/>
                <a:ea typeface="Calibri" pitchFamily="34" charset="0"/>
                <a:cs typeface="Arial" pitchFamily="34" charset="0"/>
              </a:rPr>
              <a:t> : 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4000" dirty="0">
                <a:latin typeface="Calibri" pitchFamily="34" charset="0"/>
                <a:ea typeface="Calibri" pitchFamily="34" charset="0"/>
                <a:cs typeface="Arial" pitchFamily="34" charset="0"/>
              </a:rPr>
              <a:t>شدید ترین شکل پره اکلامپسی بوده و عبارتست از پره اکلامپسی همراه با </a:t>
            </a: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4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همولیز</a:t>
            </a:r>
            <a:r>
              <a:rPr lang="fa-IR" sz="4000" dirty="0">
                <a:latin typeface="Calibri" pitchFamily="34" charset="0"/>
                <a:ea typeface="Calibri" pitchFamily="34" charset="0"/>
                <a:cs typeface="Arial" pitchFamily="34" charset="0"/>
              </a:rPr>
              <a:t> ، </a:t>
            </a: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4000" dirty="0">
                <a:latin typeface="Calibri" pitchFamily="34" charset="0"/>
                <a:ea typeface="Calibri" pitchFamily="34" charset="0"/>
                <a:cs typeface="Arial" pitchFamily="34" charset="0"/>
              </a:rPr>
              <a:t>         </a:t>
            </a:r>
            <a:r>
              <a:rPr lang="fa-IR" sz="4000" dirty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افزایش آنزیم های کبدی </a:t>
            </a: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4000" dirty="0">
                <a:latin typeface="Calibri" pitchFamily="34" charset="0"/>
                <a:ea typeface="Calibri" pitchFamily="34" charset="0"/>
                <a:cs typeface="Arial" pitchFamily="34" charset="0"/>
              </a:rPr>
              <a:t>                                    و </a:t>
            </a:r>
            <a:r>
              <a:rPr lang="fa-IR" sz="40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کاهش پلاکت ها </a:t>
            </a:r>
            <a:r>
              <a:rPr lang="fa-IR" sz="4000" dirty="0">
                <a:latin typeface="Calibri" pitchFamily="34" charset="0"/>
                <a:ea typeface="Calibri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95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952500"/>
            <a:ext cx="10515600" cy="5224463"/>
          </a:xfrm>
        </p:spPr>
        <p:txBody>
          <a:bodyPr/>
          <a:lstStyle/>
          <a:p>
            <a:pPr lvl="0" algn="r" rtl="1"/>
            <a:r>
              <a:rPr lang="fa-IR" sz="32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علائم و نشانه ها </a:t>
            </a:r>
            <a:r>
              <a:rPr lang="en-US" sz="32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HELLP </a:t>
            </a:r>
            <a:r>
              <a:rPr lang="fa-IR" sz="32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:</a:t>
            </a:r>
          </a:p>
          <a:p>
            <a:pPr marL="0" lvl="0" indent="0" algn="r" rtl="1">
              <a:buNone/>
            </a:pPr>
            <a:endParaRPr lang="fa-IR" sz="3200" b="1" dirty="0"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algn="r" rtl="1"/>
            <a:r>
              <a:rPr lang="fa-IR" dirty="0">
                <a:latin typeface="Calibri" pitchFamily="34" charset="0"/>
                <a:ea typeface="Calibri" pitchFamily="34" charset="0"/>
                <a:cs typeface="Arial" pitchFamily="34" charset="0"/>
              </a:rPr>
              <a:t> درد اپی گاستر(</a:t>
            </a:r>
            <a:r>
              <a:rPr lang="fa-IR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شایعترین علامت </a:t>
            </a:r>
            <a:r>
              <a:rPr lang="fa-IR" dirty="0">
                <a:latin typeface="Calibri" pitchFamily="34" charset="0"/>
                <a:ea typeface="Calibri" pitchFamily="34" charset="0"/>
                <a:cs typeface="Arial" pitchFamily="34" charset="0"/>
              </a:rPr>
              <a:t>) ، </a:t>
            </a:r>
          </a:p>
          <a:p>
            <a:pPr lvl="0" algn="r" rtl="1"/>
            <a:r>
              <a:rPr lang="fa-IR" dirty="0">
                <a:latin typeface="Calibri" pitchFamily="34" charset="0"/>
                <a:ea typeface="Calibri" pitchFamily="34" charset="0"/>
                <a:cs typeface="Arial" pitchFamily="34" charset="0"/>
              </a:rPr>
              <a:t>تهوع استفراغ ،</a:t>
            </a:r>
          </a:p>
          <a:p>
            <a:pPr lvl="0" algn="r" rtl="1"/>
            <a:r>
              <a:rPr lang="fa-IR" dirty="0">
                <a:latin typeface="Calibri" pitchFamily="34" charset="0"/>
                <a:ea typeface="Calibri" pitchFamily="34" charset="0"/>
                <a:cs typeface="Arial" pitchFamily="34" charset="0"/>
              </a:rPr>
              <a:t> بی حالی و کسالت عمومی از چند روز </a:t>
            </a:r>
            <a:r>
              <a:rPr lang="fa-IR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قبل</a:t>
            </a:r>
          </a:p>
          <a:p>
            <a:pPr lvl="0" algn="r" rtl="1"/>
            <a:endParaRPr lang="fa-IR" dirty="0"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algn="r" rtl="1"/>
            <a:r>
              <a:rPr lang="fa-IR" dirty="0">
                <a:latin typeface="Calibri" pitchFamily="34" charset="0"/>
                <a:ea typeface="Calibri" pitchFamily="34" charset="0"/>
                <a:cs typeface="Arial" pitchFamily="34" charset="0"/>
              </a:rPr>
              <a:t> شکایت های غیر اختصاصی و مبهم شبیه بیماری ویروسی و علایم پره اکلامپسی . </a:t>
            </a:r>
            <a:endParaRPr lang="fa-IR" dirty="0" smtClean="0"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algn="r" rtl="1"/>
            <a:endParaRPr lang="fa-IR" dirty="0"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algn="r" rtl="1"/>
            <a:r>
              <a:rPr lang="fa-IR" dirty="0">
                <a:latin typeface="Calibri" pitchFamily="34" charset="0"/>
                <a:ea typeface="Calibri" pitchFamily="34" charset="0"/>
                <a:cs typeface="Arial" pitchFamily="34" charset="0"/>
              </a:rPr>
              <a:t>فشار خون بالا ممکن است وجود نداشته باشد ،خفیف ویا شدید باشد . </a:t>
            </a:r>
            <a:endParaRPr lang="fa-IR" sz="3200" dirty="0">
              <a:latin typeface="Arial" pitchFamily="34" charset="0"/>
              <a:cs typeface="Arial" pitchFamily="34" charset="0"/>
            </a:endParaRP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05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1"/>
          <p:cNvSpPr>
            <a:spLocks noChangeArrowheads="1"/>
          </p:cNvSpPr>
          <p:nvPr/>
        </p:nvSpPr>
        <p:spPr bwMode="auto">
          <a:xfrm>
            <a:off x="1881158" y="1393724"/>
            <a:ext cx="8358246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4000" dirty="0">
                <a:latin typeface="Calibri" pitchFamily="34" charset="0"/>
                <a:ea typeface="Calibri" pitchFamily="34" charset="0"/>
                <a:cs typeface="Arial" pitchFamily="34" charset="0"/>
              </a:rPr>
              <a:t>اکلامپسی :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600" dirty="0">
                <a:latin typeface="Calibri" pitchFamily="34" charset="0"/>
                <a:ea typeface="Calibri" pitchFamily="34" charset="0"/>
                <a:cs typeface="Arial" pitchFamily="34" charset="0"/>
              </a:rPr>
              <a:t>بروز تشنج در فرد مبتلا به پره اکلامپسی ، اکلامپسی نام دارد به شرط آنکه تشنج علت دیگری نداشته باشد </a:t>
            </a:r>
            <a:endParaRPr lang="fa-IR" sz="3600" dirty="0" smtClean="0"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600" dirty="0" smtClean="0"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6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به </a:t>
            </a:r>
            <a:r>
              <a:rPr lang="fa-IR" sz="3600" dirty="0">
                <a:latin typeface="Calibri" pitchFamily="34" charset="0"/>
                <a:ea typeface="Calibri" pitchFamily="34" charset="0"/>
                <a:cs typeface="Arial" pitchFamily="34" charset="0"/>
              </a:rPr>
              <a:t>عبارت </a:t>
            </a:r>
            <a:r>
              <a:rPr lang="fa-IR" sz="36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دیگر: </a:t>
            </a: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6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علایم </a:t>
            </a:r>
            <a:r>
              <a:rPr lang="fa-IR" sz="3600" dirty="0">
                <a:latin typeface="Calibri" pitchFamily="34" charset="0"/>
                <a:ea typeface="Calibri" pitchFamily="34" charset="0"/>
                <a:cs typeface="Arial" pitchFamily="34" charset="0"/>
              </a:rPr>
              <a:t>پره اکلامپسی همراه با تشنج 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600" dirty="0">
                <a:latin typeface="Calibri" pitchFamily="34" charset="0"/>
                <a:ea typeface="Calibri" pitchFamily="34" charset="0"/>
                <a:cs typeface="Arial" pitchFamily="34" charset="0"/>
              </a:rPr>
              <a:t>.</a:t>
            </a:r>
            <a:endParaRPr lang="fa-IR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51" name="Picture 7" descr="C:\Program Files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2794" y="571481"/>
            <a:ext cx="4686300" cy="180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246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7900" y="419100"/>
            <a:ext cx="10375900" cy="5757863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fa-IR" b="1" dirty="0">
                <a:latin typeface="Calibri" pitchFamily="34" charset="0"/>
                <a:ea typeface="Calibri" pitchFamily="34" charset="0"/>
                <a:cs typeface="Arial" pitchFamily="34" charset="0"/>
              </a:rPr>
              <a:t>علایم و نشانه ها :</a:t>
            </a:r>
          </a:p>
          <a:p>
            <a:pPr algn="r" rtl="1"/>
            <a:r>
              <a:rPr lang="fa-IR" b="1" dirty="0">
                <a:latin typeface="Calibri" pitchFamily="34" charset="0"/>
                <a:ea typeface="Calibri" pitchFamily="34" charset="0"/>
                <a:cs typeface="Arial" pitchFamily="34" charset="0"/>
              </a:rPr>
              <a:t>معمولا قبل از بروز تشنج علایمی </a:t>
            </a:r>
            <a:r>
              <a:rPr lang="fa-IR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مانند:</a:t>
            </a:r>
          </a:p>
          <a:p>
            <a:pPr algn="r" rtl="1"/>
            <a:r>
              <a:rPr lang="fa-IR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a-IR" b="1" dirty="0">
                <a:latin typeface="Calibri" pitchFamily="34" charset="0"/>
                <a:ea typeface="Calibri" pitchFamily="34" charset="0"/>
                <a:cs typeface="Arial" pitchFamily="34" charset="0"/>
              </a:rPr>
              <a:t>سر درد شدید و مداوم </a:t>
            </a:r>
            <a:r>
              <a:rPr lang="fa-IR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،</a:t>
            </a:r>
          </a:p>
          <a:p>
            <a:pPr algn="r" rtl="1"/>
            <a:r>
              <a:rPr lang="fa-IR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a-IR" b="1" dirty="0">
                <a:latin typeface="Calibri" pitchFamily="34" charset="0"/>
                <a:ea typeface="Calibri" pitchFamily="34" charset="0"/>
                <a:cs typeface="Arial" pitchFamily="34" charset="0"/>
              </a:rPr>
              <a:t>تاری دید ، </a:t>
            </a:r>
            <a:endParaRPr lang="fa-IR" b="1" dirty="0" smtClean="0"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algn="r" rtl="1"/>
            <a:r>
              <a:rPr lang="fa-IR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ترس </a:t>
            </a:r>
            <a:r>
              <a:rPr lang="fa-IR" b="1" dirty="0">
                <a:latin typeface="Calibri" pitchFamily="34" charset="0"/>
                <a:ea typeface="Calibri" pitchFamily="34" charset="0"/>
                <a:cs typeface="Arial" pitchFamily="34" charset="0"/>
              </a:rPr>
              <a:t>از نور ، </a:t>
            </a:r>
            <a:endParaRPr lang="fa-IR" b="1" dirty="0" smtClean="0"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algn="r" rtl="1"/>
            <a:r>
              <a:rPr lang="fa-IR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درد </a:t>
            </a:r>
            <a:r>
              <a:rPr lang="fa-IR" b="1" dirty="0">
                <a:latin typeface="Calibri" pitchFamily="34" charset="0"/>
                <a:ea typeface="Calibri" pitchFamily="34" charset="0"/>
                <a:cs typeface="Arial" pitchFamily="34" charset="0"/>
              </a:rPr>
              <a:t>اپی </a:t>
            </a:r>
            <a:r>
              <a:rPr lang="fa-IR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گاستر،</a:t>
            </a:r>
          </a:p>
          <a:p>
            <a:pPr algn="r" rtl="1"/>
            <a:r>
              <a:rPr lang="fa-IR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fa-IR" b="1" dirty="0">
                <a:latin typeface="Calibri" pitchFamily="34" charset="0"/>
                <a:ea typeface="Calibri" pitchFamily="34" charset="0"/>
                <a:cs typeface="Arial" pitchFamily="34" charset="0"/>
              </a:rPr>
              <a:t>تهوع و استفراغ </a:t>
            </a:r>
            <a:endParaRPr lang="fa-IR" b="1" dirty="0" smtClean="0"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algn="r" rtl="1"/>
            <a:r>
              <a:rPr lang="fa-IR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و </a:t>
            </a:r>
            <a:r>
              <a:rPr lang="fa-IR" b="1" dirty="0">
                <a:latin typeface="Calibri" pitchFamily="34" charset="0"/>
                <a:ea typeface="Calibri" pitchFamily="34" charset="0"/>
                <a:cs typeface="Arial" pitchFamily="34" charset="0"/>
              </a:rPr>
              <a:t>تغیرات گذرا در وضعیت روانی رخ می </a:t>
            </a:r>
            <a:r>
              <a:rPr lang="fa-IR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دهد</a:t>
            </a:r>
          </a:p>
          <a:p>
            <a:pPr algn="r" rtl="1"/>
            <a:r>
              <a:rPr lang="fa-IR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a-IR" b="1" dirty="0">
                <a:latin typeface="Calibri" pitchFamily="34" charset="0"/>
                <a:ea typeface="Calibri" pitchFamily="34" charset="0"/>
                <a:cs typeface="Arial" pitchFamily="34" charset="0"/>
              </a:rPr>
              <a:t>ولی تب نادر است </a:t>
            </a:r>
            <a:endParaRPr lang="en-US" b="1" dirty="0"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indent="0" algn="r" rtl="1">
              <a:buNone/>
            </a:pPr>
            <a:endParaRPr lang="fa-IR" b="1" dirty="0"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algn="r" rtl="1"/>
            <a:r>
              <a:rPr lang="fa-IR" dirty="0">
                <a:latin typeface="Calibri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lang="fa-IR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تشنج ممکن است قبل از زایمان ، حین زایمان ، و یا پس از زایمان رخ دهد .</a:t>
            </a:r>
          </a:p>
          <a:p>
            <a:pPr algn="r" rtl="1"/>
            <a:endParaRPr lang="fa-IR" dirty="0"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algn="r" rtl="1"/>
            <a:r>
              <a:rPr lang="fa-IR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سر درد شدید شایعترین و اولین علامت اکلامپسی است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04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1"/>
          <p:cNvSpPr>
            <a:spLocks noChangeArrowheads="1"/>
          </p:cNvSpPr>
          <p:nvPr/>
        </p:nvSpPr>
        <p:spPr bwMode="auto">
          <a:xfrm>
            <a:off x="1631504" y="1670722"/>
            <a:ext cx="875074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6000" dirty="0">
                <a:latin typeface="Calibri" pitchFamily="34" charset="0"/>
                <a:ea typeface="Calibri" pitchFamily="34" charset="0"/>
                <a:cs typeface="Arial" pitchFamily="34" charset="0"/>
              </a:rPr>
              <a:t>علل تشنجهای اکلامپسی :</a:t>
            </a:r>
            <a:endParaRPr lang="en-US" sz="4400" dirty="0">
              <a:latin typeface="Arial" pitchFamily="34" charset="0"/>
              <a:cs typeface="Arial" pitchFamily="34" charset="0"/>
            </a:endParaRP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6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- اختلالات انعقادی ،</a:t>
            </a: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6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 - رسوب فیبرین و ترومبوزهای پلاکتی در </a:t>
            </a:r>
            <a:r>
              <a:rPr lang="en-US" sz="36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CNS </a:t>
            </a:r>
            <a:r>
              <a:rPr lang="fa-IR" sz="36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6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- اسپاسم عروقی و هایپوکسی ناشی از تنگی موضعی عروق </a:t>
            </a: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6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-  وجود کانون های خونریزی در کورتکس مغز .</a:t>
            </a:r>
            <a:endParaRPr lang="fa-IR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Program Files\Microsoft Office\MEDIA\CAGCAT10\j0286034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9720" y="357167"/>
            <a:ext cx="918972" cy="8851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126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fa-IR" sz="4400" i="1" dirty="0"/>
              <a:t>اختلالات فشار خون در بارداری</a:t>
            </a:r>
          </a:p>
          <a:p>
            <a:endParaRPr lang="fa-IR" dirty="0"/>
          </a:p>
          <a:p>
            <a:pPr algn="ctr"/>
            <a:endParaRPr lang="en-US" dirty="0" smtClean="0"/>
          </a:p>
          <a:p>
            <a:pPr algn="ctr"/>
            <a:endParaRPr lang="fa-IR" dirty="0" smtClean="0"/>
          </a:p>
          <a:p>
            <a:pPr algn="ctr"/>
            <a:r>
              <a:rPr lang="fa-IR" dirty="0" smtClean="0"/>
              <a:t>فریبا </a:t>
            </a:r>
            <a:r>
              <a:rPr lang="fa-IR" dirty="0"/>
              <a:t>فهامی استادیار دانشگاه علوم پزشکی اصفهان</a:t>
            </a:r>
            <a:endParaRPr lang="en-US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01336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1"/>
          <p:cNvSpPr>
            <a:spLocks noChangeArrowheads="1"/>
          </p:cNvSpPr>
          <p:nvPr/>
        </p:nvSpPr>
        <p:spPr bwMode="auto">
          <a:xfrm>
            <a:off x="1676400" y="357167"/>
            <a:ext cx="100584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4400" dirty="0">
                <a:latin typeface="Calibri" pitchFamily="34" charset="0"/>
                <a:ea typeface="Calibri" pitchFamily="34" charset="0"/>
                <a:cs typeface="Arial" pitchFamily="34" charset="0"/>
              </a:rPr>
              <a:t>عوارض اکلامپسی :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2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1- ادم ریوی:</a:t>
            </a: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2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(به دلیل اسپیراسیون ترشحات معده و بروز پنومونی </a:t>
            </a:r>
            <a:endParaRPr lang="fa-IR" sz="3200" b="1" dirty="0" smtClean="0"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2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ویا </a:t>
            </a:r>
            <a:r>
              <a:rPr lang="fa-IR" sz="32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فشار خون بالا و مایع درمانی زیاد و بروز نارسایی قلبی </a:t>
            </a:r>
            <a:r>
              <a:rPr lang="fa-IR" sz="32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)،</a:t>
            </a: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200" b="1" dirty="0"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lang="fa-IR" sz="32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- </a:t>
            </a:r>
            <a:r>
              <a:rPr lang="fa-IR" sz="32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کوری</a:t>
            </a: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2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a-IR" sz="3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(به دلیل جداشدن شبکیه ویا ایسکمی </a:t>
            </a:r>
            <a:r>
              <a:rPr lang="fa-IR" sz="3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،</a:t>
            </a: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a-IR" sz="3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انفارکتوس یا ادم لوب اکسی پیتال مغز </a:t>
            </a:r>
            <a:r>
              <a:rPr lang="fa-IR" sz="3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)</a:t>
            </a: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2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2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3</a:t>
            </a:r>
            <a:r>
              <a:rPr lang="fa-IR" sz="32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- خونریزی شدید مغزی ، </a:t>
            </a: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2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4 -همی پلژی.</a:t>
            </a: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2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5-  و مرگ ناگهانی</a:t>
            </a:r>
            <a:r>
              <a:rPr lang="fa-IR" sz="32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a-IR" sz="3200" dirty="0">
                <a:latin typeface="Calibri" pitchFamily="34" charset="0"/>
                <a:ea typeface="Calibri" pitchFamily="34" charset="0"/>
                <a:cs typeface="Arial" pitchFamily="34" charset="0"/>
              </a:rPr>
              <a:t>.</a:t>
            </a:r>
            <a:endParaRPr lang="fa-I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90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0"/>
            <a:ext cx="8544560" cy="1847088"/>
          </a:xfrm>
        </p:spPr>
        <p:txBody>
          <a:bodyPr>
            <a:normAutofit fontScale="90000"/>
          </a:bodyPr>
          <a:lstStyle/>
          <a:p>
            <a:pPr algn="r"/>
            <a:r>
              <a:rPr lang="fa-IR" dirty="0" smtClean="0"/>
              <a:t/>
            </a:r>
            <a:br>
              <a:rPr lang="fa-IR" dirty="0" smtClean="0"/>
            </a:br>
            <a:r>
              <a:rPr lang="fa-IR" dirty="0"/>
              <a:t/>
            </a:r>
            <a:br>
              <a:rPr lang="fa-IR" dirty="0"/>
            </a:br>
            <a:r>
              <a:rPr lang="fa-IR" dirty="0" smtClean="0"/>
              <a:t/>
            </a:r>
            <a:br>
              <a:rPr lang="fa-IR" dirty="0" smtClean="0"/>
            </a:br>
            <a:r>
              <a:rPr lang="fa-IR" b="1" dirty="0" smtClean="0"/>
              <a:t>پره اکلامپسی افزوده شده بر هیپر تانسیون مزمن</a:t>
            </a:r>
            <a:r>
              <a:rPr lang="fa-IR" dirty="0" smtClean="0"/>
              <a:t>:</a:t>
            </a:r>
            <a:br>
              <a:rPr lang="fa-IR" dirty="0" smtClean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3759" y="1847088"/>
            <a:ext cx="10146337" cy="4679836"/>
          </a:xfrm>
        </p:spPr>
        <p:txBody>
          <a:bodyPr>
            <a:normAutofit lnSpcReduction="10000"/>
          </a:bodyPr>
          <a:lstStyle/>
          <a:p>
            <a:pPr algn="r" rtl="1"/>
            <a:r>
              <a:rPr lang="fa-IR" b="1" dirty="0" smtClean="0"/>
              <a:t>هیپر تانسیون مزمن زمینه </a:t>
            </a:r>
            <a:r>
              <a:rPr lang="fa-IR" b="1" dirty="0" smtClean="0"/>
              <a:t>ای:</a:t>
            </a:r>
          </a:p>
          <a:p>
            <a:pPr marL="0" indent="0" algn="r" rtl="1">
              <a:buNone/>
            </a:pPr>
            <a:r>
              <a:rPr lang="fa-IR" b="1" dirty="0" smtClean="0"/>
              <a:t> </a:t>
            </a:r>
            <a:r>
              <a:rPr lang="fa-IR" b="1" dirty="0" smtClean="0"/>
              <a:t>در زنانی که قبل از حاملگی یا قبل از هفته 20 حاملگی دارای فشارخون 140/90</a:t>
            </a:r>
            <a:r>
              <a:rPr lang="en-US" b="1" dirty="0" err="1" smtClean="0"/>
              <a:t>mmhg</a:t>
            </a:r>
            <a:r>
              <a:rPr lang="fa-IR" b="1" dirty="0" smtClean="0"/>
              <a:t> یا بیشتر هستند تشخیص داده می شود</a:t>
            </a:r>
            <a:r>
              <a:rPr lang="fa-IR" b="1" dirty="0" smtClean="0"/>
              <a:t>.</a:t>
            </a:r>
          </a:p>
          <a:p>
            <a:pPr marL="0" indent="0" algn="r" rtl="1">
              <a:buNone/>
            </a:pPr>
            <a:endParaRPr lang="fa-IR" b="1" dirty="0" smtClean="0"/>
          </a:p>
          <a:p>
            <a:pPr algn="r" rtl="1"/>
            <a:r>
              <a:rPr lang="fa-IR" b="1" dirty="0"/>
              <a:t>تمام اختلالات هیپر تانسیو مزمن صرف نظر از علت انها مستعد افزوده شدن پره اکلامپسی یا اکلامپسی هستند</a:t>
            </a:r>
            <a:r>
              <a:rPr lang="fa-IR" b="1" dirty="0" smtClean="0"/>
              <a:t>.</a:t>
            </a:r>
          </a:p>
          <a:p>
            <a:pPr algn="r" rtl="1"/>
            <a:r>
              <a:rPr lang="fa-IR" dirty="0"/>
              <a:t>در 20- 50 درصد افراد مبتلا به هیپرتانسیون مزمن فشار خون تا مقادیر کاملا غیر طبیعی افزایش می یابد(بطور تیپیک بعد از هفته 24)</a:t>
            </a:r>
            <a:endParaRPr lang="en-US" dirty="0"/>
          </a:p>
          <a:p>
            <a:pPr marL="0" indent="0" algn="r" rtl="1">
              <a:buNone/>
            </a:pPr>
            <a:endParaRPr lang="fa-IR" b="1" dirty="0" smtClean="0"/>
          </a:p>
          <a:p>
            <a:pPr algn="r" rtl="1"/>
            <a:r>
              <a:rPr lang="fa-IR" b="1" dirty="0" smtClean="0"/>
              <a:t>اختلالات </a:t>
            </a:r>
            <a:r>
              <a:rPr lang="fa-IR" b="1" dirty="0"/>
              <a:t>هیپر </a:t>
            </a:r>
            <a:r>
              <a:rPr lang="fa-IR" b="1" dirty="0" smtClean="0"/>
              <a:t>تانسیوممکن است در زنانی که تا بعد از نیمه بارداری ویزیت نشده اند مشکلاتی را در تشخیص بوجود اورد چون؟؟؟؟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72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b="1" dirty="0">
                <a:solidFill>
                  <a:srgbClr val="FF0000"/>
                </a:solidFill>
              </a:rPr>
              <a:t>پره اکلامپسی افزوده شده در مقایسه با پره اکلامپسی خالص :</a:t>
            </a:r>
          </a:p>
          <a:p>
            <a:pPr marL="0" indent="0" algn="r" rtl="1">
              <a:buNone/>
            </a:pPr>
            <a:r>
              <a:rPr lang="fa-IR" b="1" dirty="0">
                <a:solidFill>
                  <a:srgbClr val="FF0000"/>
                </a:solidFill>
              </a:rPr>
              <a:t>زودتر رخ میدهد</a:t>
            </a:r>
          </a:p>
          <a:p>
            <a:pPr marL="0" indent="0" algn="r" rtl="1">
              <a:buNone/>
            </a:pPr>
            <a:r>
              <a:rPr lang="fa-IR" b="1" dirty="0">
                <a:solidFill>
                  <a:srgbClr val="FF0000"/>
                </a:solidFill>
              </a:rPr>
              <a:t>معمولا شدیدتر است</a:t>
            </a:r>
          </a:p>
          <a:p>
            <a:pPr marL="0" indent="0" algn="r" rtl="1">
              <a:buNone/>
            </a:pPr>
            <a:r>
              <a:rPr lang="fa-IR" b="1" dirty="0">
                <a:solidFill>
                  <a:srgbClr val="FF0000"/>
                </a:solidFill>
              </a:rPr>
              <a:t>اغلب بامحدودیت رشد جنین همراه است</a:t>
            </a:r>
          </a:p>
        </p:txBody>
      </p:sp>
    </p:spTree>
    <p:extLst>
      <p:ext uri="{BB962C8B-B14F-4D97-AF65-F5344CB8AC3E}">
        <p14:creationId xmlns:p14="http://schemas.microsoft.com/office/powerpoint/2010/main" val="3681763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 rtl="1" fontAlgn="base">
              <a:spcAft>
                <a:spcPct val="0"/>
              </a:spcAft>
            </a:pPr>
            <a:r>
              <a:rPr lang="fa-IR" sz="5400" baseline="-25000" dirty="0">
                <a:latin typeface="Calibri" pitchFamily="34" charset="0"/>
                <a:ea typeface="Calibri" pitchFamily="34" charset="0"/>
                <a:cs typeface="Arial" pitchFamily="34" charset="0"/>
              </a:rPr>
              <a:t>عوامل مستعد کننده پره اکلامپسی :</a:t>
            </a:r>
            <a:r>
              <a:rPr lang="en-US" sz="5400" baseline="-25000" dirty="0">
                <a:latin typeface="Calibri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en-US" sz="5400" baseline="-25000" dirty="0">
                <a:latin typeface="Calibri" pitchFamily="34" charset="0"/>
                <a:ea typeface="Calibri" pitchFamily="34" charset="0"/>
                <a:cs typeface="Arial" pitchFamily="34" charset="0"/>
              </a:rPr>
            </a:br>
            <a:endParaRPr lang="en-US" sz="4000" b="1" baseline="-25000" dirty="0"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443248" cy="4351338"/>
          </a:xfrm>
        </p:spPr>
        <p:txBody>
          <a:bodyPr>
            <a:normAutofit/>
          </a:bodyPr>
          <a:lstStyle/>
          <a:p>
            <a:pPr marL="0" indent="0" algn="r" rt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b="1" baseline="-25000" dirty="0">
              <a:latin typeface="Arial" pitchFamily="34" charset="0"/>
              <a:cs typeface="Arial" pitchFamily="34" charset="0"/>
            </a:endParaRPr>
          </a:p>
          <a:p>
            <a:pPr marL="0" indent="0" algn="r" rt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a-IR" b="1" baseline="-25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</a:rPr>
              <a:t>بزرگ شدن بیش از حد رحم </a:t>
            </a:r>
            <a:r>
              <a:rPr lang="fa-IR" b="1" baseline="-25000" dirty="0">
                <a:latin typeface="Calibri" pitchFamily="34" charset="0"/>
                <a:ea typeface="Calibri" pitchFamily="34" charset="0"/>
              </a:rPr>
              <a:t>، </a:t>
            </a:r>
          </a:p>
          <a:p>
            <a:pPr marL="0" indent="0" algn="r" rtl="1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fa-IR" b="1" baseline="-25000" dirty="0">
              <a:latin typeface="Calibri" pitchFamily="34" charset="0"/>
              <a:ea typeface="Calibri" pitchFamily="34" charset="0"/>
            </a:endParaRPr>
          </a:p>
          <a:p>
            <a:pPr marL="0" indent="0" algn="r" rt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a-IR" b="1" baseline="-25000" dirty="0">
                <a:latin typeface="Calibri" pitchFamily="34" charset="0"/>
                <a:ea typeface="Calibri" pitchFamily="34" charset="0"/>
              </a:rPr>
              <a:t>جفت بزرگ،</a:t>
            </a:r>
          </a:p>
          <a:p>
            <a:pPr marL="0" indent="0" algn="r" rtl="1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fa-IR" b="1" baseline="-25000" dirty="0">
              <a:latin typeface="Calibri" pitchFamily="34" charset="0"/>
              <a:ea typeface="Calibri" pitchFamily="34" charset="0"/>
            </a:endParaRPr>
          </a:p>
          <a:p>
            <a:pPr marL="0" indent="0" algn="r" rt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a-IR" b="1" baseline="-25000" dirty="0">
                <a:latin typeface="Calibri" pitchFamily="34" charset="0"/>
                <a:ea typeface="Calibri" pitchFamily="34" charset="0"/>
              </a:rPr>
              <a:t>ناسازگاری </a:t>
            </a:r>
            <a:r>
              <a:rPr lang="en-US" b="1" baseline="-25000" dirty="0">
                <a:latin typeface="Calibri" pitchFamily="34" charset="0"/>
                <a:ea typeface="Calibri" pitchFamily="34" charset="0"/>
                <a:cs typeface="Arial" pitchFamily="34" charset="0"/>
              </a:rPr>
              <a:t>RH</a:t>
            </a:r>
            <a:r>
              <a:rPr lang="fa-IR" b="1" baseline="-25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ea typeface="Calibri" pitchFamily="34" charset="0"/>
              </a:rPr>
              <a:t>،</a:t>
            </a:r>
          </a:p>
          <a:p>
            <a:pPr marL="0" indent="0" algn="r" rt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fa-IR" b="1" baseline="-25000" dirty="0">
              <a:solidFill>
                <a:schemeClr val="accent1">
                  <a:lumMod val="60000"/>
                  <a:lumOff val="40000"/>
                </a:schemeClr>
              </a:solidFill>
              <a:latin typeface="Calibri" pitchFamily="34" charset="0"/>
              <a:ea typeface="Calibri" pitchFamily="34" charset="0"/>
            </a:endParaRPr>
          </a:p>
          <a:p>
            <a:pPr marL="0" indent="0" algn="r" rt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a-IR" b="1" baseline="-25000" dirty="0">
                <a:latin typeface="Calibri" pitchFamily="34" charset="0"/>
                <a:ea typeface="Calibri" pitchFamily="34" charset="0"/>
              </a:rPr>
              <a:t>پلی </a:t>
            </a:r>
            <a:r>
              <a:rPr lang="fa-IR" b="1" baseline="-25000" dirty="0" smtClean="0">
                <a:latin typeface="Calibri" pitchFamily="34" charset="0"/>
                <a:ea typeface="Calibri" pitchFamily="34" charset="0"/>
              </a:rPr>
              <a:t>هیدرامینوس</a:t>
            </a:r>
          </a:p>
          <a:p>
            <a:pPr marL="0" indent="0" algn="r" rt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fa-IR" b="1" baseline="-25000" dirty="0">
              <a:latin typeface="Calibri" pitchFamily="34" charset="0"/>
              <a:ea typeface="Calibri" pitchFamily="34" charset="0"/>
            </a:endParaRPr>
          </a:p>
          <a:p>
            <a:pPr marL="0" indent="0" algn="r" rt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a-IR" b="1" baseline="-25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</a:rPr>
              <a:t>هیدروپس جنینی</a:t>
            </a:r>
          </a:p>
          <a:p>
            <a:pPr marL="0" indent="0" algn="r" rtl="1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fa-IR" b="1" baseline="-25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</a:rPr>
              <a:t> </a:t>
            </a:r>
          </a:p>
          <a:p>
            <a:pPr marL="0" indent="0" algn="r" rt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a-IR" b="1" baseline="-25000" dirty="0">
                <a:latin typeface="Calibri" pitchFamily="34" charset="0"/>
                <a:ea typeface="Calibri" pitchFamily="34" charset="0"/>
              </a:rPr>
              <a:t>چند قلویی</a:t>
            </a:r>
            <a:r>
              <a:rPr lang="fa-IR" b="1" baseline="-25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</a:rPr>
              <a:t>،</a:t>
            </a:r>
          </a:p>
          <a:p>
            <a:pPr marL="0" indent="0" algn="r" rt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fa-IR" b="1" baseline="-25000" dirty="0">
              <a:solidFill>
                <a:schemeClr val="accent1">
                  <a:lumMod val="60000"/>
                  <a:lumOff val="40000"/>
                </a:schemeClr>
              </a:solidFill>
              <a:latin typeface="Calibri" pitchFamily="34" charset="0"/>
              <a:ea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799" y="1418897"/>
            <a:ext cx="4779579" cy="4936028"/>
          </a:xfrm>
        </p:spPr>
        <p:txBody>
          <a:bodyPr>
            <a:norm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baseline="-25000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a-IR" b="1" baseline="-250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شیوع </a:t>
            </a:r>
            <a:r>
              <a:rPr lang="fa-IR" b="1" baseline="-250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:در 5-8 درصد حاملگی ها</a:t>
            </a:r>
          </a:p>
          <a:p>
            <a:pPr marL="0" indent="0" algn="r" fontAlgn="base">
              <a:spcBef>
                <a:spcPct val="0"/>
              </a:spcBef>
              <a:spcAft>
                <a:spcPct val="0"/>
              </a:spcAft>
              <a:buNone/>
            </a:pPr>
            <a:endParaRPr lang="fa-IR" b="1" baseline="-25000" dirty="0" smtClean="0"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b="1" baseline="-25000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indent="0" algn="r" rtl="1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a-IR" b="1" baseline="-250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نولی </a:t>
            </a:r>
            <a:r>
              <a:rPr lang="fa-IR" b="1" baseline="-250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پاریتی  </a:t>
            </a:r>
            <a:endParaRPr lang="fa-IR" b="1" baseline="-25000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indent="0" algn="r" rtl="1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a-IR" b="1" baseline="-25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سن </a:t>
            </a:r>
            <a:r>
              <a:rPr lang="fa-IR" b="1" baseline="-25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جوانی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b="1" baseline="-25000" dirty="0" smtClean="0"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indent="0" algn="r" rtl="1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a-IR" b="1" baseline="-250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سن بالای </a:t>
            </a:r>
            <a:r>
              <a:rPr lang="fa-IR" b="1" baseline="-250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35</a:t>
            </a:r>
          </a:p>
          <a:p>
            <a:pPr marL="0" indent="0" algn="r" rtl="1" fontAlgn="base">
              <a:spcBef>
                <a:spcPct val="0"/>
              </a:spcBef>
              <a:spcAft>
                <a:spcPct val="0"/>
              </a:spcAft>
              <a:buNone/>
            </a:pPr>
            <a:endParaRPr lang="fa-IR" b="1" baseline="-25000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indent="0" algn="r" rtl="1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a-IR" b="1" baseline="-250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</a:rPr>
              <a:t>چاقی (</a:t>
            </a:r>
            <a:r>
              <a:rPr lang="en-US" b="1" baseline="-250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BMI</a:t>
            </a:r>
            <a:r>
              <a:rPr lang="fa-IR" b="1" baseline="-250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</a:rPr>
              <a:t> بیش از 30 </a:t>
            </a:r>
            <a:r>
              <a:rPr lang="fa-IR" b="1" baseline="-250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</a:rPr>
              <a:t>)</a:t>
            </a:r>
          </a:p>
          <a:p>
            <a:pPr marL="0" indent="0" algn="r" rtl="1" fontAlgn="base">
              <a:spcBef>
                <a:spcPct val="0"/>
              </a:spcBef>
              <a:spcAft>
                <a:spcPct val="0"/>
              </a:spcAft>
              <a:buNone/>
            </a:pPr>
            <a:endParaRPr lang="fa-IR" b="1" baseline="-25000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</a:endParaRPr>
          </a:p>
          <a:p>
            <a:pPr marL="0" indent="0" algn="r" rtl="1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a-IR" b="1" baseline="-250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</a:rPr>
              <a:t>دیابت </a:t>
            </a:r>
            <a:r>
              <a:rPr lang="fa-IR" b="1" baseline="-250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</a:rPr>
              <a:t>،</a:t>
            </a:r>
          </a:p>
          <a:p>
            <a:pPr marL="0" indent="0" algn="r" rtl="1" fontAlgn="base">
              <a:spcBef>
                <a:spcPct val="0"/>
              </a:spcBef>
              <a:spcAft>
                <a:spcPct val="0"/>
              </a:spcAft>
              <a:buNone/>
            </a:pPr>
            <a:endParaRPr lang="en-US" b="1" baseline="-25000" dirty="0">
              <a:latin typeface="Arial" pitchFamily="34" charset="0"/>
              <a:cs typeface="Arial" pitchFamily="34" charset="0"/>
            </a:endParaRPr>
          </a:p>
          <a:p>
            <a:pPr marL="0" indent="0" algn="r" rtl="1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fa-IR" sz="2400" b="1" baseline="-25000" dirty="0">
                <a:latin typeface="Calibri" pitchFamily="34" charset="0"/>
                <a:ea typeface="Calibri" pitchFamily="34" charset="0"/>
                <a:cs typeface="Arial" pitchFamily="34" charset="0"/>
              </a:rPr>
              <a:t>بیماری های مزمن مانند بیماری های قلبی عرو قی </a:t>
            </a:r>
            <a:r>
              <a:rPr lang="fa-IR" b="1" baseline="-25000" dirty="0">
                <a:latin typeface="Calibri" pitchFamily="34" charset="0"/>
                <a:ea typeface="Calibri" pitchFamily="34" charset="0"/>
                <a:cs typeface="Arial" pitchFamily="34" charset="0"/>
              </a:rPr>
              <a:t>،</a:t>
            </a:r>
          </a:p>
          <a:p>
            <a:pPr marL="0" indent="0" algn="r" rtl="1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fa-IR" b="1" baseline="-25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نارسایی </a:t>
            </a:r>
            <a:r>
              <a:rPr lang="fa-IR" b="1" baseline="-25000" dirty="0">
                <a:latin typeface="Calibri" pitchFamily="34" charset="0"/>
                <a:ea typeface="Calibri" pitchFamily="34" charset="0"/>
                <a:cs typeface="Arial" pitchFamily="34" charset="0"/>
              </a:rPr>
              <a:t>کلیوی </a:t>
            </a:r>
            <a:r>
              <a:rPr lang="fa-IR" b="1" baseline="-25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،</a:t>
            </a:r>
          </a:p>
          <a:p>
            <a:pPr marL="0" indent="0" algn="r" rt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fa-IR" b="1" baseline="-25000" dirty="0"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indent="0" algn="r" rtl="1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fa-IR" b="1" baseline="-25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فشار خون بالا ،</a:t>
            </a:r>
          </a:p>
          <a:p>
            <a:pPr marL="0" indent="0" algn="r" rtl="1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fa-IR" b="1" baseline="-25000" dirty="0">
                <a:latin typeface="Calibri" pitchFamily="34" charset="0"/>
                <a:ea typeface="Calibri" pitchFamily="34" charset="0"/>
                <a:cs typeface="Arial" pitchFamily="34" charset="0"/>
              </a:rPr>
              <a:t>برخی بیماری های اتو ایمون </a:t>
            </a:r>
            <a:endParaRPr lang="fa-IR" b="1" baseline="-25000" dirty="0" smtClean="0"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42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r" rt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a-IR" b="1" baseline="-25000" dirty="0">
                <a:latin typeface="Calibri" pitchFamily="34" charset="0"/>
                <a:ea typeface="Calibri" pitchFamily="34" charset="0"/>
              </a:rPr>
              <a:t>استعمال سیگار؟؟؟</a:t>
            </a:r>
          </a:p>
          <a:p>
            <a:pPr marL="0" indent="0" algn="r" rt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fa-IR" b="1" baseline="-25000" dirty="0">
              <a:latin typeface="Calibri" pitchFamily="34" charset="0"/>
              <a:ea typeface="Calibri" pitchFamily="34" charset="0"/>
            </a:endParaRPr>
          </a:p>
          <a:p>
            <a:pPr marL="0" indent="0" algn="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fa-IR" b="1" baseline="-25000" dirty="0">
                <a:latin typeface="Calibri" pitchFamily="34" charset="0"/>
                <a:ea typeface="Calibri" pitchFamily="34" charset="0"/>
              </a:rPr>
              <a:t>حاملگی از همسر جدید</a:t>
            </a:r>
            <a:endParaRPr lang="en-US" b="1" baseline="-25000" dirty="0"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indent="0" algn="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fa-IR" b="1" baseline="-25000" dirty="0">
              <a:latin typeface="Calibri" pitchFamily="34" charset="0"/>
              <a:ea typeface="Calibri" pitchFamily="34" charset="0"/>
            </a:endParaRPr>
          </a:p>
          <a:p>
            <a:pPr marL="0" indent="0" algn="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fa-IR" b="1" baseline="-250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</a:rPr>
              <a:t>نژاد </a:t>
            </a:r>
            <a:r>
              <a:rPr lang="fa-IR" b="1" baseline="-25000" dirty="0">
                <a:latin typeface="Calibri" pitchFamily="34" charset="0"/>
                <a:ea typeface="Calibri" pitchFamily="34" charset="0"/>
              </a:rPr>
              <a:t>سیاه ،</a:t>
            </a:r>
            <a:endParaRPr lang="en-US" b="1" baseline="-25000" dirty="0"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indent="0" algn="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fa-IR" b="1" baseline="-25000" dirty="0">
              <a:latin typeface="Calibri" pitchFamily="34" charset="0"/>
              <a:ea typeface="Calibri" pitchFamily="34" charset="0"/>
            </a:endParaRPr>
          </a:p>
          <a:p>
            <a:pPr marL="0" indent="0" algn="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fa-IR" b="1" baseline="-25000" dirty="0">
                <a:latin typeface="Calibri" pitchFamily="34" charset="0"/>
                <a:ea typeface="Calibri" pitchFamily="34" charset="0"/>
              </a:rPr>
              <a:t>استرس </a:t>
            </a:r>
          </a:p>
          <a:p>
            <a:pPr marL="0" indent="0" algn="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fa-IR" b="1" baseline="-25000" dirty="0">
              <a:latin typeface="Calibri" pitchFamily="34" charset="0"/>
              <a:ea typeface="Calibri" pitchFamily="34" charset="0"/>
            </a:endParaRPr>
          </a:p>
          <a:p>
            <a:pPr marL="0" indent="0" algn="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fa-IR" b="1" baseline="-25000" dirty="0">
                <a:latin typeface="Calibri" pitchFamily="34" charset="0"/>
                <a:ea typeface="Calibri" pitchFamily="34" charset="0"/>
              </a:rPr>
              <a:t>عوامل اقتصادی</a:t>
            </a:r>
            <a:r>
              <a:rPr lang="fa-IR" baseline="-25000" dirty="0">
                <a:latin typeface="Calibri" pitchFamily="34" charset="0"/>
                <a:ea typeface="Calibri" pitchFamily="34" charset="0"/>
              </a:rPr>
              <a:t> </a:t>
            </a:r>
            <a:endParaRPr lang="fa-IR" baseline="-25000" dirty="0">
              <a:latin typeface="Arial" pitchFamily="34" charset="0"/>
            </a:endParaRPr>
          </a:p>
          <a:p>
            <a:endParaRPr lang="fa-I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r" rt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a-IR" sz="2600" b="1" baseline="-25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</a:rPr>
              <a:t>حاملگی </a:t>
            </a:r>
            <a:r>
              <a:rPr lang="fa-IR" sz="2600" b="1" baseline="-25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</a:rPr>
              <a:t>مولار</a:t>
            </a:r>
          </a:p>
          <a:p>
            <a:pPr marL="0" indent="0" algn="r" rt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fa-IR" sz="2600" b="1" baseline="-25000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Calibri" pitchFamily="34" charset="0"/>
            </a:endParaRPr>
          </a:p>
          <a:p>
            <a:pPr marL="0" indent="0" algn="r" rt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a-IR" sz="2600" b="1" baseline="-25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ابتلا به </a:t>
            </a:r>
            <a:r>
              <a:rPr lang="en-US" sz="2600" b="1" baseline="-25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HIV</a:t>
            </a:r>
            <a:r>
              <a:rPr lang="fa-IR" sz="2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endParaRPr lang="fa-IR" sz="26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marL="0" indent="0" algn="r" rt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fa-IR" sz="26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marL="0" indent="0" algn="r" rt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a-IR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اپنه انسدادی هنگام </a:t>
            </a:r>
            <a:r>
              <a:rPr lang="fa-IR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خواب</a:t>
            </a:r>
          </a:p>
          <a:p>
            <a:pPr marL="0" indent="0" algn="r" rtl="1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fa-IR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marL="0" indent="0" algn="r" rt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a-IR" sz="3000" b="1" baseline="-25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</a:rPr>
              <a:t>جنین پسر</a:t>
            </a:r>
            <a:endParaRPr lang="fa-IR" sz="3000" b="1" baseline="-25000" dirty="0">
              <a:solidFill>
                <a:schemeClr val="accent1">
                  <a:lumMod val="60000"/>
                  <a:lumOff val="40000"/>
                </a:schemeClr>
              </a:solidFill>
              <a:latin typeface="Calibri" pitchFamily="34" charset="0"/>
              <a:ea typeface="Calibri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a-IR" b="1" baseline="-25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ea typeface="Calibri" pitchFamily="34" charset="0"/>
              </a:rPr>
              <a:t> </a:t>
            </a:r>
          </a:p>
          <a:p>
            <a:pPr marL="0" indent="0" algn="r" rt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fa-IR" b="1" baseline="-25000" dirty="0">
              <a:latin typeface="Calibri" pitchFamily="34" charset="0"/>
              <a:ea typeface="Calibri" pitchFamily="34" charset="0"/>
            </a:endParaRPr>
          </a:p>
          <a:p>
            <a:pPr marL="0" indent="0" algn="r" rt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a-IR" b="1" baseline="-25000" dirty="0">
                <a:latin typeface="Calibri" pitchFamily="34" charset="0"/>
                <a:ea typeface="Calibri" pitchFamily="34" charset="0"/>
              </a:rPr>
              <a:t>سابقه پره اکلامپسی در حاملگی های قبلی یا در خانواده(ژنتیک) </a:t>
            </a:r>
            <a:endParaRPr lang="en-US" b="1" baseline="-25000" dirty="0">
              <a:latin typeface="Arial" pitchFamily="34" charset="0"/>
              <a:cs typeface="Arial" pitchFamily="34" charset="0"/>
            </a:endParaRPr>
          </a:p>
          <a:p>
            <a:pPr marL="0" indent="0" algn="r" rt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fa-IR" b="1" baseline="-25000" dirty="0">
              <a:latin typeface="Calibri" pitchFamily="34" charset="0"/>
              <a:ea typeface="Calibri" pitchFamily="34" charset="0"/>
            </a:endParaRPr>
          </a:p>
          <a:p>
            <a:pPr marL="0" indent="0" algn="r" rt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a-IR" b="1" baseline="-25000" dirty="0">
                <a:latin typeface="Calibri" pitchFamily="34" charset="0"/>
                <a:ea typeface="Calibri" pitchFamily="34" charset="0"/>
              </a:rPr>
              <a:t>سوء تغذیه ،</a:t>
            </a:r>
          </a:p>
          <a:p>
            <a:pPr marL="0" indent="0" algn="r" rt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fa-IR" b="1" baseline="-25000" dirty="0">
              <a:latin typeface="Calibri" pitchFamily="34" charset="0"/>
              <a:ea typeface="Calibri" pitchFamily="34" charset="0"/>
            </a:endParaRPr>
          </a:p>
          <a:p>
            <a:pPr marL="0" indent="0" algn="r" rtl="1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fa-IR" b="1" baseline="-25000" dirty="0">
              <a:latin typeface="Calibri" pitchFamily="34" charset="0"/>
              <a:ea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359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1"/>
          <p:cNvSpPr>
            <a:spLocks noChangeArrowheads="1"/>
          </p:cNvSpPr>
          <p:nvPr/>
        </p:nvSpPr>
        <p:spPr bwMode="auto">
          <a:xfrm>
            <a:off x="1809720" y="-1151"/>
            <a:ext cx="984888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3600" dirty="0">
                <a:latin typeface="Calibri" pitchFamily="34" charset="0"/>
                <a:ea typeface="Calibri" pitchFamily="34" charset="0"/>
                <a:cs typeface="Arial" pitchFamily="34" charset="0"/>
              </a:rPr>
              <a:t>اتیولوژی :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علت اصلی این سندرم ناشناخته است .</a:t>
            </a: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8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ولی عوامل </a:t>
            </a:r>
            <a:r>
              <a:rPr lang="fa-IR" sz="2800" b="1" u="sng" dirty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ژنتیکی ، هور مونی و ایمونولوژیکی </a:t>
            </a:r>
            <a:r>
              <a:rPr lang="fa-IR" sz="28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در بروز آن نقش دارند.</a:t>
            </a: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مهمترین تئوری مطرح شده تئوری ایمونولوژیک </a:t>
            </a:r>
            <a:r>
              <a:rPr lang="fa-IR" sz="28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است.</a:t>
            </a: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8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8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1-زنانی که برای اولین یار با پرزهای کوریونی مواجه می شوند. </a:t>
            </a: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8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2-زنانی که با تعداد بسیار زیاد پرزهای کوریونی مواجه می شوند. (مول-چند قلویی)</a:t>
            </a: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8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3-زنانی که از قبل دچار بیماری های همراه با التهاب یا فعالیت سلول های اندوتلیال  مانند دیابت،بیماری کلیوی یا قلبی عروقی هستند</a:t>
            </a:r>
            <a:r>
              <a:rPr lang="fa-IR" sz="2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.</a:t>
            </a: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8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8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4-زنانی که از نظر ژنتیکی در معرض ابتلا به هیپرتانسیون در دوران حاملگی قرار دارند.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عوامل با اهمیت: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fa-IR" dirty="0" smtClean="0"/>
              <a:t>1- </a:t>
            </a:r>
            <a:r>
              <a:rPr lang="fa-IR" b="1" dirty="0" smtClean="0"/>
              <a:t>لانه گزینی جفت همراه با تهاجم غیر طبیعی تروفو بلاست به عروق رحم</a:t>
            </a:r>
          </a:p>
          <a:p>
            <a:pPr algn="r" rtl="1"/>
            <a:endParaRPr lang="fa-IR" b="1" dirty="0" smtClean="0"/>
          </a:p>
          <a:p>
            <a:pPr algn="r" rtl="1"/>
            <a:r>
              <a:rPr lang="fa-IR" b="1" dirty="0" smtClean="0"/>
              <a:t>2- تحمل ایمونولوژیک نامناسب بین بافتهای مادری-جفتی و جنینی</a:t>
            </a:r>
          </a:p>
          <a:p>
            <a:pPr algn="r" rtl="1"/>
            <a:endParaRPr lang="fa-IR" b="1" dirty="0" smtClean="0"/>
          </a:p>
          <a:p>
            <a:pPr algn="r" rtl="1"/>
            <a:r>
              <a:rPr lang="fa-IR" b="1" dirty="0" smtClean="0"/>
              <a:t>3- سازگاری نامناسب مادر با تغییرات قلبی عروقی یا التهابی حاملگی</a:t>
            </a:r>
          </a:p>
          <a:p>
            <a:pPr algn="r" rtl="1"/>
            <a:endParaRPr lang="fa-IR" b="1" dirty="0" smtClean="0"/>
          </a:p>
          <a:p>
            <a:pPr algn="r" rtl="1"/>
            <a:r>
              <a:rPr lang="fa-IR" b="1" dirty="0" smtClean="0"/>
              <a:t>4- عوامل ژنتیکی</a:t>
            </a:r>
          </a:p>
          <a:p>
            <a:pPr algn="r" rtl="1"/>
            <a:r>
              <a:rPr lang="fa-IR" b="1" dirty="0" smtClean="0">
                <a:solidFill>
                  <a:srgbClr val="FF0000"/>
                </a:solidFill>
              </a:rPr>
              <a:t>وجود جنین لازمه ایجاد پره اکلامپسی نیست ولی حضور پرزهای کوریونی ضروری است </a:t>
            </a:r>
            <a:r>
              <a:rPr lang="fa-IR" b="1" dirty="0" smtClean="0"/>
              <a:t>ولی لزومی ندارد که حتما داخل رحم باشند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2003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9500" y="25718"/>
            <a:ext cx="9048948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8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بر اساس این تئوری ابتدا یک اختلال ایمونولوژیک سبب </a:t>
            </a:r>
            <a:r>
              <a:rPr lang="fa-IR" sz="2800" b="1" u="sng" dirty="0">
                <a:latin typeface="Calibri" pitchFamily="34" charset="0"/>
                <a:ea typeface="Calibri" pitchFamily="34" charset="0"/>
                <a:cs typeface="Arial" pitchFamily="34" charset="0"/>
              </a:rPr>
              <a:t>لانه گزینی غیر طبیعی جفت </a:t>
            </a:r>
            <a:r>
              <a:rPr lang="fa-IR" sz="28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می شود .</a:t>
            </a:r>
            <a:endParaRPr lang="en-US" sz="2800" b="1" dirty="0"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این امر </a:t>
            </a:r>
            <a:r>
              <a:rPr lang="fa-IR" sz="2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خونرسانی به جفت را کاهش </a:t>
            </a:r>
            <a:r>
              <a:rPr lang="fa-IR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می دهد و موجب </a:t>
            </a:r>
            <a:r>
              <a:rPr lang="fa-IR" sz="2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تولید موادی در خون </a:t>
            </a:r>
            <a:r>
              <a:rPr lang="fa-IR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می شود که </a:t>
            </a:r>
            <a:r>
              <a:rPr lang="fa-IR" sz="2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این مواد سلول های آندوتلیوم عروق را فعال کرده یا به آنها صدمه می زند و در نهایت منجر به اسپاسم </a:t>
            </a:r>
            <a:r>
              <a:rPr lang="fa-IR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عروقی می شود </a:t>
            </a:r>
            <a:r>
              <a:rPr lang="fa-I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8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اسپاسم عروق ، فشار خون را بالا برده</a:t>
            </a:r>
            <a:r>
              <a:rPr lang="fa-IR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و </a:t>
            </a:r>
            <a:r>
              <a:rPr lang="fa-IR" sz="28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تغذیه عروق را مختل می کند</a:t>
            </a: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و با صدمه به </a:t>
            </a:r>
            <a:r>
              <a:rPr lang="fa-IR" sz="28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اپیتلیوم عروق موجب افزایش نفوذ پذیری عروق</a:t>
            </a: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800" b="1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ومایع و اجزای خون از جمله پلاکت ها و فیبرینوژن در زیر اندو تلیوم رسوب می کنند و </a:t>
            </a:r>
            <a:r>
              <a:rPr lang="fa-IR" sz="28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ادم </a:t>
            </a:r>
            <a:r>
              <a:rPr lang="fa-IR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ظاهر می شود </a:t>
            </a:r>
            <a:r>
              <a:rPr lang="fa-I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. </a:t>
            </a:r>
            <a:endParaRPr lang="fa-IR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a-IR" sz="2000" b="1" i="1" u="sng" dirty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عدم تعادل:</a:t>
            </a:r>
            <a:endParaRPr lang="en-US" sz="2000" b="1" i="1" u="sng" dirty="0">
              <a:solidFill>
                <a:srgbClr val="FFC000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)</a:t>
            </a:r>
            <a:r>
              <a:rPr lang="fa-IR" sz="20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پروستاسایکلین واکسید نیتریک گشادکننده )(ترومبوکسان</a:t>
            </a:r>
            <a:r>
              <a:rPr lang="en-US" sz="20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A2</a:t>
            </a:r>
            <a:r>
              <a:rPr lang="fa-IR" sz="20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واندوتلین منقبض کننده)</a:t>
            </a:r>
            <a:endParaRPr lang="en-US" sz="2000" b="1" dirty="0">
              <a:solidFill>
                <a:srgbClr val="FF0000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91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44600" y="332656"/>
            <a:ext cx="8966200" cy="5763344"/>
          </a:xfrm>
        </p:spPr>
        <p:txBody>
          <a:bodyPr>
            <a:normAutofit lnSpcReduction="10000"/>
          </a:bodyPr>
          <a:lstStyle/>
          <a:p>
            <a:pPr algn="r" rtl="1"/>
            <a:endParaRPr lang="en-US" b="1" dirty="0" smtClean="0"/>
          </a:p>
          <a:p>
            <a:pPr algn="r" rtl="1"/>
            <a:r>
              <a:rPr lang="fa-IR" b="1" dirty="0" smtClean="0"/>
              <a:t>اندوتلیوم سالم دارای ویژگیهای ضد انعقادی است و سلولهای اندوتلیال با ازاد سازی اکسید نیتریک</a:t>
            </a:r>
            <a:r>
              <a:rPr lang="fa-IR" b="1" dirty="0" smtClean="0"/>
              <a:t>،</a:t>
            </a:r>
            <a:r>
              <a:rPr lang="fa-IR" sz="2200" b="1" dirty="0" smtClean="0"/>
              <a:t>(</a:t>
            </a:r>
            <a:r>
              <a:rPr lang="fa-IR" sz="2200" b="1" dirty="0"/>
              <a:t>اکسید نیتریک متسع کننده عروق است که در سلولهای اندوتلیال ساخته میشود)</a:t>
            </a:r>
          </a:p>
          <a:p>
            <a:pPr algn="r" rtl="1"/>
            <a:r>
              <a:rPr lang="fa-IR" b="1" dirty="0"/>
              <a:t>سلولهای اندوتلیال </a:t>
            </a:r>
            <a:r>
              <a:rPr lang="fa-IR" b="1" dirty="0" smtClean="0"/>
              <a:t>اسیب دیده </a:t>
            </a:r>
            <a:r>
              <a:rPr lang="fa-IR" b="1" dirty="0" smtClean="0">
                <a:solidFill>
                  <a:schemeClr val="tx2">
                    <a:lumMod val="75000"/>
                  </a:schemeClr>
                </a:solidFill>
              </a:rPr>
              <a:t>اکسید </a:t>
            </a:r>
            <a:r>
              <a:rPr lang="fa-IR" b="1" dirty="0" smtClean="0">
                <a:solidFill>
                  <a:schemeClr val="tx2">
                    <a:lumMod val="75000"/>
                  </a:schemeClr>
                </a:solidFill>
              </a:rPr>
              <a:t>نیتریک کمتری </a:t>
            </a:r>
            <a:r>
              <a:rPr lang="fa-IR" b="1" dirty="0" smtClean="0"/>
              <a:t>می سازند و موادی را ترشح می کنند که سبب تسریع انعقاد و </a:t>
            </a:r>
            <a:r>
              <a:rPr lang="fa-IR" b="1" dirty="0" smtClean="0">
                <a:solidFill>
                  <a:schemeClr val="tx2">
                    <a:lumMod val="75000"/>
                  </a:schemeClr>
                </a:solidFill>
              </a:rPr>
              <a:t>افزایش حساسیت به عوامل وازو پرسور </a:t>
            </a:r>
            <a:r>
              <a:rPr lang="fa-IR" b="1" dirty="0" smtClean="0"/>
              <a:t>می شوند.</a:t>
            </a:r>
          </a:p>
          <a:p>
            <a:pPr algn="r" rtl="1"/>
            <a:r>
              <a:rPr lang="fa-IR" b="1" dirty="0" smtClean="0"/>
              <a:t>در مقایسه با حاملگی طبیعی،در پراکلامپسی میزان تولید </a:t>
            </a:r>
            <a:r>
              <a:rPr lang="fa-IR" b="1" dirty="0" smtClean="0">
                <a:solidFill>
                  <a:schemeClr val="tx2">
                    <a:lumMod val="75000"/>
                  </a:schemeClr>
                </a:solidFill>
              </a:rPr>
              <a:t>پروستاسایکلین</a:t>
            </a:r>
            <a:r>
              <a:rPr lang="fa-IR" b="1" dirty="0" smtClean="0"/>
              <a:t> </a:t>
            </a:r>
            <a:r>
              <a:rPr lang="en-US" b="1" dirty="0" smtClean="0"/>
              <a:t>PGI2)</a:t>
            </a:r>
            <a:r>
              <a:rPr lang="fa-IR" b="1" dirty="0" smtClean="0"/>
              <a:t> )در اندو تلیوم </a:t>
            </a:r>
            <a:r>
              <a:rPr lang="fa-IR" b="1" dirty="0" smtClean="0">
                <a:solidFill>
                  <a:schemeClr val="tx2">
                    <a:lumMod val="75000"/>
                  </a:schemeClr>
                </a:solidFill>
              </a:rPr>
              <a:t>کاهش</a:t>
            </a:r>
            <a:r>
              <a:rPr lang="fa-IR" b="1" dirty="0" smtClean="0"/>
              <a:t> می یابد( با واسطه فسفولیپاز </a:t>
            </a:r>
            <a:r>
              <a:rPr lang="en-US" b="1" dirty="0" smtClean="0"/>
              <a:t>A2</a:t>
            </a:r>
            <a:r>
              <a:rPr lang="fa-IR" b="1" dirty="0" smtClean="0"/>
              <a:t> ).</a:t>
            </a:r>
          </a:p>
          <a:p>
            <a:pPr algn="r" rtl="1"/>
            <a:r>
              <a:rPr lang="fa-IR" b="1" dirty="0" smtClean="0"/>
              <a:t>در همان زمان ترشح </a:t>
            </a:r>
            <a:r>
              <a:rPr lang="fa-IR" b="1" dirty="0" smtClean="0">
                <a:solidFill>
                  <a:schemeClr val="accent5">
                    <a:lumMod val="50000"/>
                  </a:schemeClr>
                </a:solidFill>
              </a:rPr>
              <a:t>ترومبوکسان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 A2</a:t>
            </a:r>
            <a:r>
              <a:rPr lang="fa-IR" b="1" dirty="0"/>
              <a:t> </a:t>
            </a:r>
            <a:r>
              <a:rPr lang="fa-IR" b="1" dirty="0" smtClean="0"/>
              <a:t>توسط پلاکتها</a:t>
            </a:r>
            <a:r>
              <a:rPr lang="fa-IR" b="1" dirty="0" smtClean="0">
                <a:solidFill>
                  <a:schemeClr val="accent5">
                    <a:lumMod val="50000"/>
                  </a:schemeClr>
                </a:solidFill>
              </a:rPr>
              <a:t> افزایش </a:t>
            </a:r>
            <a:r>
              <a:rPr lang="fa-IR" b="1" dirty="0" smtClean="0"/>
              <a:t>می یابد و نسبت </a:t>
            </a:r>
            <a:r>
              <a:rPr lang="fa-IR" b="1" dirty="0"/>
              <a:t>پروستاسایکلین </a:t>
            </a:r>
            <a:r>
              <a:rPr lang="fa-IR" b="1" dirty="0" smtClean="0"/>
              <a:t> به </a:t>
            </a:r>
            <a:r>
              <a:rPr lang="fa-IR" b="1" dirty="0"/>
              <a:t>ترومبوکسان</a:t>
            </a:r>
            <a:r>
              <a:rPr lang="en-US" b="1" dirty="0"/>
              <a:t> </a:t>
            </a:r>
            <a:r>
              <a:rPr lang="en-US" b="1" dirty="0" smtClean="0"/>
              <a:t>A2</a:t>
            </a:r>
            <a:r>
              <a:rPr lang="fa-IR" b="1" dirty="0" smtClean="0"/>
              <a:t> کاهش می یابد.</a:t>
            </a:r>
          </a:p>
          <a:p>
            <a:pPr algn="r" rtl="1"/>
            <a:r>
              <a:rPr lang="fa-IR" b="1" u="sng" dirty="0" smtClean="0"/>
              <a:t>نتیجه این روند:</a:t>
            </a:r>
          </a:p>
          <a:p>
            <a:pPr algn="r" rtl="1"/>
            <a:r>
              <a:rPr lang="fa-IR" b="1" dirty="0" smtClean="0"/>
              <a:t>افزایش حساسیت در برابر انژیوتانسین</a:t>
            </a:r>
            <a:r>
              <a:rPr lang="en-US" b="1" dirty="0" smtClean="0"/>
              <a:t>II</a:t>
            </a:r>
            <a:r>
              <a:rPr lang="fa-IR" b="1" dirty="0" smtClean="0"/>
              <a:t> و در نهایت به نفع </a:t>
            </a:r>
            <a:r>
              <a:rPr lang="fa-IR" b="1" dirty="0" smtClean="0">
                <a:solidFill>
                  <a:schemeClr val="accent5">
                    <a:lumMod val="50000"/>
                  </a:schemeClr>
                </a:solidFill>
              </a:rPr>
              <a:t>انقباض عروق.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31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b="1" u="sng" dirty="0">
                <a:latin typeface="Calibri" pitchFamily="34" charset="0"/>
                <a:ea typeface="Calibri" pitchFamily="34" charset="0"/>
                <a:cs typeface="Arial" pitchFamily="34" charset="0"/>
              </a:rPr>
              <a:t>به علاوه اسپاسم عروق وکاهش خون رسانی به ارگانها موجب هایپوکسی بافتی در جفت ، مغز ، کلیه ،کبد ،قلب و ریه و بروز تغیرات زیر می گردد :</a:t>
            </a: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b="1" u="sng" dirty="0">
              <a:latin typeface="Calibri" pitchFamily="34" charset="0"/>
              <a:cs typeface="Arial" pitchFamily="34" charset="0"/>
            </a:endParaRPr>
          </a:p>
          <a:p>
            <a:pPr marL="0" indent="0" algn="r" rtl="1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a-IR" b="1" u="sng" dirty="0">
                <a:latin typeface="Calibri" pitchFamily="34" charset="0"/>
                <a:cs typeface="Arial" pitchFamily="34" charset="0"/>
              </a:rPr>
              <a:t>1-</a:t>
            </a:r>
            <a:r>
              <a:rPr lang="fa-IR" b="1" dirty="0">
                <a:latin typeface="Calibri" pitchFamily="34" charset="0"/>
                <a:ea typeface="Calibri" pitchFamily="34" charset="0"/>
                <a:cs typeface="Arial" pitchFamily="34" charset="0"/>
              </a:rPr>
              <a:t>.جفت : </a:t>
            </a:r>
          </a:p>
          <a:p>
            <a:pPr marL="0" indent="0" algn="r" rtl="1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a-IR" b="1" dirty="0">
                <a:latin typeface="Calibri" pitchFamily="34" charset="0"/>
                <a:ea typeface="Calibri" pitchFamily="34" charset="0"/>
                <a:cs typeface="Arial" pitchFamily="34" charset="0"/>
              </a:rPr>
              <a:t>خونرسانی ناکافی به جفت سبب الیگو هیدرامینوس </a:t>
            </a:r>
            <a:r>
              <a:rPr lang="fa-IR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،</a:t>
            </a:r>
          </a:p>
          <a:p>
            <a:pPr marL="0" indent="0" algn="r" rtl="1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a-IR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a-IR" b="1" dirty="0">
                <a:latin typeface="Calibri" pitchFamily="34" charset="0"/>
                <a:ea typeface="Calibri" pitchFamily="34" charset="0"/>
                <a:cs typeface="Arial" pitchFamily="34" charset="0"/>
              </a:rPr>
              <a:t>محدودیت رشد داخل رحمی (</a:t>
            </a:r>
            <a:r>
              <a:rPr lang="en-US" b="1" dirty="0">
                <a:latin typeface="Calibri" pitchFamily="34" charset="0"/>
                <a:ea typeface="Calibri" pitchFamily="34" charset="0"/>
                <a:cs typeface="Arial" pitchFamily="34" charset="0"/>
              </a:rPr>
              <a:t>IUGR</a:t>
            </a:r>
            <a:r>
              <a:rPr lang="fa-IR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)</a:t>
            </a:r>
          </a:p>
          <a:p>
            <a:pPr marL="0" indent="0" algn="r" rtl="1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a-IR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جدا </a:t>
            </a:r>
            <a:r>
              <a:rPr lang="fa-IR" b="1" dirty="0">
                <a:latin typeface="Calibri" pitchFamily="34" charset="0"/>
                <a:ea typeface="Calibri" pitchFamily="34" charset="0"/>
                <a:cs typeface="Arial" pitchFamily="34" charset="0"/>
              </a:rPr>
              <a:t>شدن جفت </a:t>
            </a:r>
            <a:r>
              <a:rPr lang="fa-IR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،</a:t>
            </a:r>
          </a:p>
          <a:p>
            <a:pPr marL="0" indent="0" algn="r" rtl="1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a-IR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زجر </a:t>
            </a:r>
            <a:r>
              <a:rPr lang="fa-IR" b="1" dirty="0">
                <a:latin typeface="Calibri" pitchFamily="34" charset="0"/>
                <a:ea typeface="Calibri" pitchFamily="34" charset="0"/>
                <a:cs typeface="Arial" pitchFamily="34" charset="0"/>
              </a:rPr>
              <a:t>جنینی </a:t>
            </a:r>
            <a:endParaRPr lang="fa-IR" b="1" dirty="0" smtClean="0"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indent="0" algn="r" rtl="1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a-IR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و </a:t>
            </a:r>
            <a:r>
              <a:rPr lang="fa-IR" b="1" dirty="0">
                <a:latin typeface="Calibri" pitchFamily="34" charset="0"/>
                <a:ea typeface="Calibri" pitchFamily="34" charset="0"/>
                <a:cs typeface="Arial" pitchFamily="34" charset="0"/>
              </a:rPr>
              <a:t>در نهایت مرگ جنین می شود.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86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8414" y="1142984"/>
            <a:ext cx="7229500" cy="1643074"/>
          </a:xfrm>
        </p:spPr>
        <p:txBody>
          <a:bodyPr>
            <a:normAutofit/>
          </a:bodyPr>
          <a:lstStyle/>
          <a:p>
            <a:r>
              <a:rPr lang="fa-IR" sz="4800" b="1" i="1" dirty="0">
                <a:solidFill>
                  <a:srgbClr val="00B050"/>
                </a:solidFill>
              </a:rPr>
              <a:t>اختلالات پر فشار خونی در بارداری</a:t>
            </a:r>
          </a:p>
        </p:txBody>
      </p:sp>
      <p:pic>
        <p:nvPicPr>
          <p:cNvPr id="1026" name="Picture 2" descr="C:\Documents and Settings\kharazmi\My Documents\My Pictures\thumbnailCABMPWMQ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001156" cy="6500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99090"/>
            <a:ext cx="8329448" cy="6502318"/>
          </a:xfrm>
        </p:spPr>
        <p:txBody>
          <a:bodyPr>
            <a:normAutofit fontScale="90000"/>
          </a:bodyPr>
          <a:lstStyle/>
          <a:p>
            <a:pPr lvl="0" algn="r" rtl="1" eaLnBrk="0" fontAlgn="base" hangingPunct="0">
              <a:spcAft>
                <a:spcPct val="0"/>
              </a:spcAft>
            </a:pPr>
            <a:r>
              <a:rPr lang="fa-IR" sz="3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fa-IR" sz="3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</a:br>
            <a:r>
              <a:rPr lang="fa-IR" sz="3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fa-IR" sz="3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</a:br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lang="fa-IR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-</a:t>
            </a:r>
            <a:r>
              <a:rPr lang="fa-IR" sz="36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قلب </a:t>
            </a:r>
            <a:r>
              <a:rPr lang="fa-IR" sz="36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و عروق و خون </a:t>
            </a:r>
            <a:r>
              <a:rPr lang="fa-IR" sz="3600" dirty="0">
                <a:latin typeface="Calibri" pitchFamily="34" charset="0"/>
                <a:ea typeface="Calibri" pitchFamily="34" charset="0"/>
                <a:cs typeface="Arial" pitchFamily="34" charset="0"/>
              </a:rPr>
              <a:t>:</a:t>
            </a:r>
            <a:br>
              <a:rPr lang="fa-IR" sz="3600" dirty="0">
                <a:latin typeface="Calibri" pitchFamily="34" charset="0"/>
                <a:ea typeface="Calibri" pitchFamily="34" charset="0"/>
                <a:cs typeface="Arial" pitchFamily="34" charset="0"/>
              </a:rPr>
            </a:br>
            <a:r>
              <a:rPr lang="fa-IR" sz="31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اختلال عملکرد میوکارد</a:t>
            </a:r>
            <a:br>
              <a:rPr lang="fa-IR" sz="3100" b="1" dirty="0">
                <a:latin typeface="Calibri" pitchFamily="34" charset="0"/>
                <a:ea typeface="Calibri" pitchFamily="34" charset="0"/>
                <a:cs typeface="Arial" pitchFamily="34" charset="0"/>
              </a:rPr>
            </a:br>
            <a:r>
              <a:rPr lang="fa-IR" sz="31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کاهش برون ده قلبی (به علت افزایش مقاومت عروقی)</a:t>
            </a:r>
            <a:br>
              <a:rPr lang="fa-IR" sz="3100" b="1" dirty="0">
                <a:latin typeface="Calibri" pitchFamily="34" charset="0"/>
                <a:ea typeface="Calibri" pitchFamily="34" charset="0"/>
                <a:cs typeface="Arial" pitchFamily="34" charset="0"/>
              </a:rPr>
            </a:br>
            <a:r>
              <a:rPr lang="fa-IR" sz="31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افزایش فشار خون ،</a:t>
            </a:r>
            <a:br>
              <a:rPr lang="fa-IR" sz="3100" b="1" dirty="0">
                <a:latin typeface="Calibri" pitchFamily="34" charset="0"/>
                <a:ea typeface="Calibri" pitchFamily="34" charset="0"/>
                <a:cs typeface="Arial" pitchFamily="34" charset="0"/>
              </a:rPr>
            </a:br>
            <a:r>
              <a:rPr lang="fa-IR" sz="31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 غلیظ شدن خون ،</a:t>
            </a:r>
            <a:br>
              <a:rPr lang="fa-IR" sz="3100" b="1" dirty="0">
                <a:latin typeface="Calibri" pitchFamily="34" charset="0"/>
                <a:ea typeface="Calibri" pitchFamily="34" charset="0"/>
                <a:cs typeface="Arial" pitchFamily="34" charset="0"/>
              </a:rPr>
            </a:br>
            <a:r>
              <a:rPr lang="fa-IR" sz="31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ترومبو سیتو پنی(پلاکت کمتر از 100/000در میکرولیتر): </a:t>
            </a:r>
            <a:br>
              <a:rPr lang="fa-IR" sz="3100" b="1" dirty="0">
                <a:latin typeface="Calibri" pitchFamily="34" charset="0"/>
                <a:ea typeface="Calibri" pitchFamily="34" charset="0"/>
                <a:cs typeface="Arial" pitchFamily="34" charset="0"/>
              </a:rPr>
            </a:br>
            <a:r>
              <a:rPr lang="fa-IR" sz="22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در اکثر مواقع ختم حاملگی عاقلانه است چون ترومبو سیتو پنی معمولا تداوم می یابد وتشدید میشود.وموربیدیتی ومورتالیتی مادر وجنین افزایش </a:t>
            </a:r>
            <a:r>
              <a:rPr lang="fa-IR" sz="22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مییابد</a:t>
            </a:r>
            <a:br>
              <a:rPr lang="fa-IR" sz="22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</a:br>
            <a:r>
              <a:rPr lang="fa-IR" sz="22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بعدزایمان </a:t>
            </a:r>
            <a:r>
              <a:rPr lang="fa-IR" sz="22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در عرض5-3 روز طبیعی میشود</a:t>
            </a:r>
            <a:br>
              <a:rPr lang="fa-IR" sz="22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</a:br>
            <a:r>
              <a:rPr lang="en-US" sz="3600" dirty="0">
                <a:latin typeface="Calibri" pitchFamily="34" charset="0"/>
                <a:ea typeface="Calibri" pitchFamily="34" charset="0"/>
                <a:cs typeface="Arial" pitchFamily="34" charset="0"/>
              </a:rPr>
              <a:t>DIC</a:t>
            </a:r>
            <a:r>
              <a:rPr lang="fa-IR" sz="31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،</a:t>
            </a:r>
            <a:br>
              <a:rPr lang="fa-IR" sz="3100" b="1" dirty="0">
                <a:latin typeface="Calibri" pitchFamily="34" charset="0"/>
                <a:ea typeface="Calibri" pitchFamily="34" charset="0"/>
                <a:cs typeface="Arial" pitchFamily="34" charset="0"/>
              </a:rPr>
            </a:br>
            <a:r>
              <a:rPr lang="fa-IR" sz="31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همولیز(</a:t>
            </a:r>
            <a:r>
              <a:rPr lang="fa-IR" sz="22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گسیختگی اندوتلیوم همراه با چسبیدن پلاکتها و رسوب فیبرین</a:t>
            </a:r>
            <a:r>
              <a:rPr lang="fa-IR" sz="31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) ،هیپربیلیروبینمی </a:t>
            </a:r>
            <a:br>
              <a:rPr lang="fa-IR" sz="3100" b="1" dirty="0">
                <a:latin typeface="Calibri" pitchFamily="34" charset="0"/>
                <a:ea typeface="Calibri" pitchFamily="34" charset="0"/>
                <a:cs typeface="Arial" pitchFamily="34" charset="0"/>
              </a:rPr>
            </a:br>
            <a:r>
              <a:rPr lang="fa-IR" sz="31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افزایش زمان </a:t>
            </a:r>
            <a:r>
              <a:rPr lang="en-US" sz="31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PT</a:t>
            </a:r>
            <a:r>
              <a:rPr lang="fa-IR" sz="31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lang="en-US" sz="31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 PTT</a:t>
            </a:r>
            <a:r>
              <a:rPr lang="fa-IR" sz="3100" b="1" dirty="0">
                <a:latin typeface="Calibri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fa-IR" sz="3100" b="1" dirty="0">
                <a:latin typeface="Calibri" pitchFamily="34" charset="0"/>
                <a:ea typeface="Calibri" pitchFamily="34" charset="0"/>
                <a:cs typeface="Arial" pitchFamily="34" charset="0"/>
              </a:rPr>
            </a:br>
            <a:r>
              <a:rPr lang="fa-IR" sz="31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افزایش محصولات ناشی از تجزیه فیبرین مانند دایمر</a:t>
            </a:r>
            <a:r>
              <a:rPr lang="en-US" sz="31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D</a:t>
            </a:r>
            <a:r>
              <a:rPr lang="fa-IR" sz="3100" b="1" dirty="0">
                <a:latin typeface="Calibri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fa-IR" sz="3100" b="1" dirty="0">
                <a:latin typeface="Calibri" pitchFamily="34" charset="0"/>
                <a:ea typeface="Calibri" pitchFamily="34" charset="0"/>
                <a:cs typeface="Arial" pitchFamily="34" charset="0"/>
              </a:rPr>
            </a:br>
            <a:r>
              <a:rPr lang="fa-IR" sz="31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افزایش مصرف فاکتور</a:t>
            </a:r>
            <a:r>
              <a:rPr lang="en-US" sz="31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VIII</a:t>
            </a:r>
            <a:r>
              <a:rPr lang="fa-IR" sz="3100" b="1" dirty="0">
                <a:latin typeface="Calibri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fa-IR" sz="3100" b="1" dirty="0">
                <a:latin typeface="Calibri" pitchFamily="34" charset="0"/>
                <a:ea typeface="Calibri" pitchFamily="34" charset="0"/>
                <a:cs typeface="Arial" pitchFamily="34" charset="0"/>
              </a:rPr>
            </a:br>
            <a:r>
              <a:rPr lang="fa-IR" sz="3600" dirty="0">
                <a:latin typeface="Calibri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fa-IR" sz="3600" dirty="0">
                <a:latin typeface="Calibri" pitchFamily="34" charset="0"/>
                <a:ea typeface="Calibri" pitchFamily="34" charset="0"/>
                <a:cs typeface="Arial" pitchFamily="34" charset="0"/>
              </a:rPr>
            </a:br>
            <a:r>
              <a:rPr lang="fa-IR" sz="3600" dirty="0">
                <a:latin typeface="Calibri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fa-IR" sz="3600" dirty="0">
                <a:latin typeface="Calibri" pitchFamily="34" charset="0"/>
                <a:ea typeface="Calibri" pitchFamily="34" charset="0"/>
                <a:cs typeface="Arial" pitchFamily="34" charset="0"/>
              </a:rPr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333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1"/>
          <p:cNvSpPr>
            <a:spLocks noChangeArrowheads="1"/>
          </p:cNvSpPr>
          <p:nvPr/>
        </p:nvSpPr>
        <p:spPr bwMode="auto">
          <a:xfrm>
            <a:off x="2024034" y="-386998"/>
            <a:ext cx="8001056" cy="726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 dirty="0"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3600" dirty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3600" u="sng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3</a:t>
            </a:r>
            <a:r>
              <a:rPr lang="fa-IR" sz="3600" b="1" u="sng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-مغز </a:t>
            </a:r>
            <a:r>
              <a:rPr lang="fa-IR" sz="3600" b="1" u="sng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: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3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a-IR" sz="3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- سر درد (</a:t>
            </a:r>
            <a:r>
              <a:rPr lang="fa-IR" sz="20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خفیف تا شدید-متناوب تا ثابت</a:t>
            </a:r>
            <a:r>
              <a:rPr lang="fa-IR" sz="3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)            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3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a-IR" sz="3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a-IR" sz="2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- تحریک پذیری</a:t>
            </a:r>
          </a:p>
          <a:p>
            <a:pPr marL="457200" indent="-457200" algn="r" rtl="1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a-IR" sz="2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بی قراری   </a:t>
            </a:r>
          </a:p>
          <a:p>
            <a:pPr marL="457200" indent="-457200" algn="r" rtl="1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a-IR" sz="2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a-IR" sz="2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سایکوز      </a:t>
            </a:r>
          </a:p>
          <a:p>
            <a:pPr marL="457200" indent="-457200" algn="r" rtl="1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a-IR" sz="2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  تشدید رفلکسها 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- گیجی و تغییرات شدید در سطح هوشیاری </a:t>
            </a:r>
          </a:p>
          <a:p>
            <a:pPr marL="457200" indent="-457200" algn="r" rtl="1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a-IR" sz="3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ادم مغزی</a:t>
            </a:r>
            <a:r>
              <a:rPr lang="fa-IR" sz="5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:</a:t>
            </a:r>
          </a:p>
          <a:p>
            <a:pPr marL="457200" indent="-457200" algn="r" rtl="1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a-IR" sz="2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درجات متغیرلتارژی،کنفوزیون،کاهش سطح هوشیاری و اغما .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24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457200" indent="-457200" algn="r" rtl="1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a-IR" sz="2400" b="1" u="sng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تشخیص:</a:t>
            </a:r>
            <a:r>
              <a:rPr lang="en-US" sz="2400" b="1" u="sng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CT-MRI</a:t>
            </a:r>
            <a:r>
              <a:rPr lang="fa-IR" sz="2400" b="1" u="sng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457200" indent="-457200" algn="r" rtl="1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a-IR" sz="2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این زنان بشدت مستعدافزایش ناگهانی و شدید فشار خون هستند.</a:t>
            </a:r>
          </a:p>
          <a:p>
            <a:pPr marL="457200" indent="-457200" algn="r" rtl="1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a-IR" sz="2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پس کنترل دقیق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BP</a:t>
            </a:r>
            <a:r>
              <a:rPr lang="fa-IR" sz="2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ضرورت دارد</a:t>
            </a:r>
            <a:r>
              <a:rPr lang="fa-IR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36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39900" y="1100034"/>
            <a:ext cx="9296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r" rtl="1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a-IR" sz="2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تاری </a:t>
            </a:r>
            <a:r>
              <a:rPr lang="fa-IR" sz="2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دید و دوبینی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32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lang="fa-IR" sz="24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با مصرف سولفات و یا کاهش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BP</a:t>
            </a:r>
            <a:r>
              <a:rPr lang="fa-IR" sz="24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برطرف میشود</a:t>
            </a:r>
            <a:r>
              <a:rPr lang="fa-IR" sz="32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)</a:t>
            </a:r>
          </a:p>
          <a:p>
            <a:pPr marL="571500" indent="-571500" algn="r" rtl="1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fa-IR" sz="3200" b="1" dirty="0">
              <a:solidFill>
                <a:schemeClr val="accent5">
                  <a:lumMod val="50000"/>
                </a:schemeClr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3200" b="1" u="sng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نابینایی </a:t>
            </a:r>
            <a:r>
              <a:rPr lang="fa-IR" sz="2400" b="1" u="sng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اوکسی پیتا</a:t>
            </a:r>
            <a:r>
              <a:rPr lang="fa-IR" sz="24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ل(اماروزیس=کم نورشدن</a:t>
            </a:r>
            <a:r>
              <a:rPr lang="fa-IR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)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lang="fa-IR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علت:ادم وازوژنیک گسترده لوب اوکسی پیتال)</a:t>
            </a:r>
            <a:r>
              <a:rPr lang="fa-IR" b="1" u="sng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معمولا</a:t>
            </a:r>
            <a:r>
              <a:rPr lang="fa-IR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4 ساعت تا 8روز بعدزایمان خوب میشوند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b="1" dirty="0">
              <a:solidFill>
                <a:srgbClr val="FF0000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400" b="1" u="sng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نابینایی در اثر دکولمان شبکی</a:t>
            </a:r>
            <a:r>
              <a:rPr lang="fa-IR" sz="24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ه=رتینوپاتی</a:t>
            </a:r>
            <a:r>
              <a:rPr lang="en-US" sz="2400" b="1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Purtscher</a:t>
            </a:r>
            <a:r>
              <a:rPr lang="fa-IR" sz="24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،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4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معمولا </a:t>
            </a:r>
            <a:r>
              <a:rPr lang="fa-IR" sz="24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یک طرفه است و بندرت باعث نابینایی کامل میشود.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2400" b="1" dirty="0"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400" b="1" u="sng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نابینایی ا</a:t>
            </a:r>
            <a:r>
              <a:rPr lang="fa-IR" sz="2400" b="1" u="sng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گر </a:t>
            </a:r>
            <a:r>
              <a:rPr lang="fa-IR" sz="2400" b="1" u="sng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دراثر انسداد شریان شبکیه </a:t>
            </a:r>
            <a:r>
              <a:rPr lang="fa-IR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ایجاد شده باشد ممکن است بینایی </a:t>
            </a:r>
            <a:r>
              <a:rPr lang="fa-IR" b="1" u="sng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بصورت دائمی </a:t>
            </a:r>
            <a:r>
              <a:rPr lang="fa-IR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مختل شود. 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b="1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285750" indent="-285750" algn="r" rtl="1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a-IR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   </a:t>
            </a:r>
            <a:r>
              <a:rPr lang="fa-IR" sz="3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تشنج (</a:t>
            </a:r>
            <a:r>
              <a:rPr lang="fa-IR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کاهش عملکرد شناختی5-10 سال بعد زایمان)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16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546100"/>
            <a:ext cx="10515600" cy="5630863"/>
          </a:xfrm>
        </p:spPr>
        <p:txBody>
          <a:bodyPr/>
          <a:lstStyle/>
          <a:p>
            <a:pPr lvl="0" algn="r" rtl="1"/>
            <a:r>
              <a:rPr lang="fa-IR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4-</a:t>
            </a:r>
            <a:r>
              <a:rPr lang="fa-IR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کبد </a:t>
            </a:r>
            <a:r>
              <a:rPr lang="fa-IR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: </a:t>
            </a:r>
            <a:endParaRPr lang="fa-IR" b="1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algn="r" rtl="1"/>
            <a:r>
              <a:rPr lang="fa-IR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خونریزی </a:t>
            </a:r>
            <a:r>
              <a:rPr lang="fa-IR" b="1" dirty="0">
                <a:latin typeface="Calibri" pitchFamily="34" charset="0"/>
                <a:ea typeface="Calibri" pitchFamily="34" charset="0"/>
                <a:cs typeface="Arial" pitchFamily="34" charset="0"/>
              </a:rPr>
              <a:t>اطراف ورید پورت و ضایعات ایسکیمیک </a:t>
            </a:r>
            <a:r>
              <a:rPr lang="fa-IR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lvl="0" algn="r" rtl="1"/>
            <a:endParaRPr lang="fa-IR" b="1" dirty="0" smtClean="0"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indent="0" algn="r" rtl="1">
              <a:buNone/>
            </a:pPr>
            <a:r>
              <a:rPr lang="fa-IR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درگیری کبد درپراکلامپسی از دید بالینی به سه شکل تظاهر می کند</a:t>
            </a:r>
            <a:r>
              <a:rPr lang="fa-IR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:</a:t>
            </a:r>
          </a:p>
          <a:p>
            <a:pPr marL="0" indent="0" algn="r" rtl="1">
              <a:buNone/>
            </a:pPr>
            <a:endParaRPr lang="fa-IR" b="1" dirty="0" smtClean="0"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algn="r" rtl="1"/>
            <a:r>
              <a:rPr lang="fa-IR" sz="20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1</a:t>
            </a:r>
            <a:r>
              <a:rPr lang="fa-IR" sz="24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-در د اپی </a:t>
            </a:r>
            <a:r>
              <a:rPr lang="fa-IR" sz="24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گاستر</a:t>
            </a:r>
          </a:p>
          <a:p>
            <a:pPr algn="r" rtl="1"/>
            <a:endParaRPr lang="fa-IR" sz="2400" b="1" dirty="0"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algn="r" rtl="1"/>
            <a:r>
              <a:rPr lang="fa-IR" sz="2400" b="1" dirty="0">
                <a:latin typeface="Calibri" pitchFamily="34" charset="0"/>
                <a:cs typeface="Arial" pitchFamily="34" charset="0"/>
              </a:rPr>
              <a:t>2- افزایش ترانس امینازهای </a:t>
            </a:r>
            <a:r>
              <a:rPr lang="fa-IR" sz="2400" b="1" dirty="0" smtClean="0">
                <a:latin typeface="Calibri" pitchFamily="34" charset="0"/>
                <a:cs typeface="Arial" pitchFamily="34" charset="0"/>
              </a:rPr>
              <a:t>کبدی</a:t>
            </a:r>
          </a:p>
          <a:p>
            <a:pPr algn="r" rtl="1"/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0" indent="0" algn="r" rtl="1">
              <a:buNone/>
            </a:pPr>
            <a:r>
              <a:rPr lang="fa-IR" sz="24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   3-انفارکتوس هموراژیک که منجر به هماتوم کبدی و زیر کپسولی میشود واحتمال پارگی کبد</a:t>
            </a:r>
          </a:p>
          <a:p>
            <a:pPr marL="0" indent="0" algn="r" rtl="1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4397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57300" y="836712"/>
            <a:ext cx="10045700" cy="5487888"/>
          </a:xfrm>
        </p:spPr>
        <p:txBody>
          <a:bodyPr>
            <a:normAutofit fontScale="85000" lnSpcReduction="20000"/>
          </a:bodyPr>
          <a:lstStyle/>
          <a:p>
            <a:pPr marL="0" indent="0" algn="r" rtl="1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fa-IR" dirty="0">
                <a:latin typeface="Calibri" pitchFamily="34" charset="0"/>
                <a:ea typeface="Calibri" pitchFamily="34" charset="0"/>
                <a:cs typeface="Arial" pitchFamily="34" charset="0"/>
              </a:rPr>
              <a:t>. 5 -</a:t>
            </a:r>
            <a:r>
              <a:rPr lang="fa-IR" sz="4600" dirty="0">
                <a:latin typeface="Calibri" pitchFamily="34" charset="0"/>
                <a:ea typeface="Calibri" pitchFamily="34" charset="0"/>
                <a:cs typeface="Arial" pitchFamily="34" charset="0"/>
              </a:rPr>
              <a:t> کلیه </a:t>
            </a:r>
            <a:r>
              <a:rPr lang="fa-IR" dirty="0">
                <a:latin typeface="Calibri" pitchFamily="34" charset="0"/>
                <a:ea typeface="Calibri" pitchFamily="34" charset="0"/>
                <a:cs typeface="Arial" pitchFamily="34" charset="0"/>
              </a:rPr>
              <a:t>: </a:t>
            </a:r>
            <a:endParaRPr lang="fa-IR" b="1" dirty="0"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indent="0" algn="r" rtl="1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fa-IR" b="1" dirty="0">
                <a:latin typeface="Calibri" pitchFamily="34" charset="0"/>
                <a:ea typeface="Calibri" pitchFamily="34" charset="0"/>
                <a:cs typeface="Arial" pitchFamily="34" charset="0"/>
              </a:rPr>
              <a:t>کاهش پرفوزیون کلیوی و کاهش</a:t>
            </a:r>
            <a:r>
              <a:rPr lang="en-US" b="1" dirty="0">
                <a:latin typeface="Calibri" pitchFamily="34" charset="0"/>
                <a:ea typeface="Calibri" pitchFamily="34" charset="0"/>
                <a:cs typeface="Arial" pitchFamily="34" charset="0"/>
              </a:rPr>
              <a:t>GFR</a:t>
            </a:r>
            <a:r>
              <a:rPr lang="fa-IR" b="1" dirty="0">
                <a:latin typeface="Calibri" pitchFamily="34" charset="0"/>
                <a:ea typeface="Calibri" pitchFamily="34" charset="0"/>
                <a:cs typeface="Arial" pitchFamily="34" charset="0"/>
              </a:rPr>
              <a:t>، </a:t>
            </a:r>
          </a:p>
          <a:p>
            <a:pPr marL="0" indent="0" algn="r" rtl="1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fa-IR" b="1" dirty="0"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indent="0" algn="r" rtl="1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fa-IR" b="1" dirty="0">
                <a:latin typeface="Calibri" pitchFamily="34" charset="0"/>
                <a:ea typeface="Calibri" pitchFamily="34" charset="0"/>
                <a:cs typeface="Arial" pitchFamily="34" charset="0"/>
              </a:rPr>
              <a:t>افزایش کراتینین  واسید اوریک پلاسما</a:t>
            </a:r>
          </a:p>
          <a:p>
            <a:pPr marL="0" indent="0" algn="r" rtl="1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fa-IR" b="1" dirty="0"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indent="0" algn="r" rtl="1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fa-IR" b="1" dirty="0">
                <a:latin typeface="Calibri" pitchFamily="34" charset="0"/>
                <a:ea typeface="Calibri" pitchFamily="34" charset="0"/>
                <a:cs typeface="Arial" pitchFamily="34" charset="0"/>
              </a:rPr>
              <a:t>اولیگوری</a:t>
            </a:r>
            <a:r>
              <a:rPr lang="fa-IR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lang="fa-IR" sz="2400" b="1" u="sng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در زنان پره اکلامپتیک مبتلا به الیگوری مایع درمانی وریدی شدید اندیکاسیون ندارد</a:t>
            </a:r>
            <a:r>
              <a:rPr lang="fa-IR" sz="2400" b="1" u="sng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.)</a:t>
            </a:r>
          </a:p>
          <a:p>
            <a:pPr marL="0" indent="0" algn="r" rtl="1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fa-IR" sz="24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indent="0" algn="r" rtl="1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fa-IR" sz="2400" b="1" u="sng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موارد </a:t>
            </a:r>
            <a:r>
              <a:rPr lang="fa-IR" sz="2400" b="1" u="sng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استثن</a:t>
            </a:r>
            <a:r>
              <a:rPr lang="fa-IR" sz="24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</a:t>
            </a:r>
            <a:r>
              <a:rPr lang="fa-IR" sz="24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:</a:t>
            </a:r>
          </a:p>
          <a:p>
            <a:pPr marL="0" indent="0" algn="r" rtl="1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fa-IR" sz="24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کاهش </a:t>
            </a:r>
            <a:r>
              <a:rPr lang="fa-IR" sz="24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برون ده به علت خونریزی و کاهش مایعات به علت استفراغ یا تب</a:t>
            </a:r>
            <a:r>
              <a:rPr lang="fa-IR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)،</a:t>
            </a:r>
          </a:p>
          <a:p>
            <a:pPr marL="0" indent="0" algn="r" rtl="1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fa-IR" b="1" dirty="0">
              <a:solidFill>
                <a:srgbClr val="FF0000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indent="0" algn="r" rtl="1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fa-IR" b="1" dirty="0">
                <a:latin typeface="Calibri" pitchFamily="34" charset="0"/>
                <a:ea typeface="Calibri" pitchFamily="34" charset="0"/>
                <a:cs typeface="Arial" pitchFamily="34" charset="0"/>
              </a:rPr>
              <a:t>افزایش غلظت سدیم ادرار،</a:t>
            </a:r>
          </a:p>
          <a:p>
            <a:pPr marL="0" indent="0" algn="r" rtl="1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fa-IR" b="1" dirty="0"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indent="0" algn="r" rtl="1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fa-IR" b="1" dirty="0">
                <a:latin typeface="Calibri" pitchFamily="34" charset="0"/>
                <a:ea typeface="Calibri" pitchFamily="34" charset="0"/>
                <a:cs typeface="Arial" pitchFamily="34" charset="0"/>
              </a:rPr>
              <a:t>افزایش اسمولاریته ادرا ر</a:t>
            </a:r>
          </a:p>
          <a:p>
            <a:pPr marL="0" indent="0" algn="r" rtl="1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fa-IR" b="1" dirty="0"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indent="0" algn="r" rtl="1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fa-IR" b="1" dirty="0">
                <a:latin typeface="Calibri" pitchFamily="34" charset="0"/>
                <a:ea typeface="Calibri" pitchFamily="34" charset="0"/>
                <a:cs typeface="Arial" pitchFamily="34" charset="0"/>
              </a:rPr>
              <a:t> پروتئینوری (</a:t>
            </a:r>
            <a:r>
              <a:rPr lang="fa-IR" sz="29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دفع مساوی یا بیش از 300</a:t>
            </a:r>
            <a:r>
              <a:rPr lang="en-US" sz="29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mg</a:t>
            </a:r>
            <a:r>
              <a:rPr lang="fa-IR" sz="29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در24ساعت یا165</a:t>
            </a:r>
            <a:r>
              <a:rPr lang="en-US" sz="29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mg</a:t>
            </a:r>
            <a:r>
              <a:rPr lang="fa-IR" sz="29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در12 ساعت)، </a:t>
            </a:r>
            <a:endParaRPr lang="fa-IR" sz="2900" b="1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indent="0" algn="r" rtl="1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fa-IR" sz="2900" b="1" dirty="0">
              <a:solidFill>
                <a:srgbClr val="FF0000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indent="0" algn="r" rtl="1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fa-IR" sz="29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نکته:</a:t>
            </a:r>
            <a:r>
              <a:rPr lang="fa-IR" sz="29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 پروتئینوری ممکن است دیر هنگام بوجود بیایدو قبل ان بیمار زایمان کرده یا دچار تشنج شود.</a:t>
            </a:r>
          </a:p>
          <a:p>
            <a:pPr marL="0" indent="0" algn="r" rtl="1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fa-IR" sz="2200" b="1" dirty="0">
              <a:solidFill>
                <a:srgbClr val="FF0000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indent="0" algn="r" rtl="1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fa-IR" b="1" dirty="0">
                <a:latin typeface="Calibri" pitchFamily="34" charset="0"/>
                <a:ea typeface="Calibri" pitchFamily="34" charset="0"/>
                <a:cs typeface="Arial" pitchFamily="34" charset="0"/>
              </a:rPr>
              <a:t>به ندرت نکروز حاد توبولی(به </a:t>
            </a:r>
            <a:r>
              <a:rPr lang="fa-IR" sz="22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علت هیپوولمی و هیپوتانسیون</a:t>
            </a:r>
            <a:r>
              <a:rPr lang="fa-IR" b="1" dirty="0">
                <a:latin typeface="Calibri" pitchFamily="34" charset="0"/>
                <a:ea typeface="Calibri" pitchFamily="34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7485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fa-IR" sz="2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indent="0" algn="r" rtl="1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fa-IR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6- ریه : </a:t>
            </a:r>
            <a:endParaRPr lang="fa-IR" sz="24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indent="0" algn="r" rtl="1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fa-IR" sz="2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indent="0" algn="r" rtl="1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fa-IR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ادم حاد </a:t>
            </a:r>
            <a:r>
              <a:rPr lang="fa-IR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ریه</a:t>
            </a:r>
          </a:p>
          <a:p>
            <a:pPr marL="0" indent="0" algn="r" rtl="1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fa-IR" sz="2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indent="0" algn="r" rtl="1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fa-IR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تنگی نفس </a:t>
            </a:r>
            <a:endParaRPr lang="fa-IR" sz="24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indent="0" algn="r" rtl="1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fa-IR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fa-IR" sz="2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indent="0" algn="r" rtl="1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fa-IR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سیانوز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19430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9500" y="1196752"/>
            <a:ext cx="9131300" cy="512784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fa-IR" b="1" u="sng" dirty="0" smtClean="0">
                <a:solidFill>
                  <a:srgbClr val="FF0000"/>
                </a:solidFill>
              </a:rPr>
              <a:t>تغییرات مایع و الکترو لیت</a:t>
            </a:r>
            <a:r>
              <a:rPr lang="fa-IR" dirty="0" smtClean="0"/>
              <a:t>:</a:t>
            </a:r>
          </a:p>
          <a:p>
            <a:pPr algn="r" rtl="1"/>
            <a:r>
              <a:rPr lang="fa-IR" b="1" dirty="0" smtClean="0"/>
              <a:t>افزایش حجم مایع خارج سلولی بصورت ادم(به علت اسیب اندوتلیوم عروق)</a:t>
            </a:r>
          </a:p>
          <a:p>
            <a:pPr algn="r" rtl="1"/>
            <a:r>
              <a:rPr lang="fa-IR" b="1" dirty="0" smtClean="0"/>
              <a:t>کاهش فشار پلاسما باعث جابجایی بیشتر مایع داخل عروق به داخل بافت بینابینی می شود.</a:t>
            </a:r>
          </a:p>
          <a:p>
            <a:pPr algn="r" rtl="1"/>
            <a:r>
              <a:rPr lang="fa-IR" b="1" dirty="0"/>
              <a:t>تغلیظ </a:t>
            </a:r>
            <a:r>
              <a:rPr lang="fa-IR" b="1" dirty="0" smtClean="0"/>
              <a:t>خون یکی از نشانه های اصلی اکلامپسی است.</a:t>
            </a:r>
          </a:p>
          <a:p>
            <a:pPr algn="r" rtl="1"/>
            <a:r>
              <a:rPr lang="fa-IR" b="1" dirty="0" smtClean="0"/>
              <a:t>(</a:t>
            </a:r>
            <a:r>
              <a:rPr lang="fa-IR" sz="2200" b="1" dirty="0">
                <a:solidFill>
                  <a:srgbClr val="FF0000"/>
                </a:solidFill>
              </a:rPr>
              <a:t>افزایش حجم خون در بارداری بطورکامل یا تقریبا کامل وجود ندارد</a:t>
            </a:r>
            <a:r>
              <a:rPr lang="fa-IR" sz="2200" b="1" dirty="0" smtClean="0">
                <a:solidFill>
                  <a:srgbClr val="FF0000"/>
                </a:solidFill>
              </a:rPr>
              <a:t>.)</a:t>
            </a:r>
          </a:p>
          <a:p>
            <a:pPr algn="r" rtl="1"/>
            <a:r>
              <a:rPr lang="fa-IR" sz="2600" b="1" dirty="0" smtClean="0">
                <a:solidFill>
                  <a:schemeClr val="accent5">
                    <a:lumMod val="50000"/>
                  </a:schemeClr>
                </a:solidFill>
              </a:rPr>
              <a:t>عواقب </a:t>
            </a:r>
            <a:r>
              <a:rPr lang="fa-IR" sz="2600" b="1" dirty="0">
                <a:solidFill>
                  <a:schemeClr val="accent5">
                    <a:lumMod val="50000"/>
                  </a:schemeClr>
                </a:solidFill>
              </a:rPr>
              <a:t>ان:حساسیت نسبت به </a:t>
            </a:r>
            <a:r>
              <a:rPr lang="en-US" sz="2600" b="1" dirty="0" err="1">
                <a:solidFill>
                  <a:schemeClr val="accent5">
                    <a:lumMod val="50000"/>
                  </a:schemeClr>
                </a:solidFill>
              </a:rPr>
              <a:t>pph</a:t>
            </a:r>
            <a:r>
              <a:rPr lang="fa-IR" sz="2600" b="1" dirty="0">
                <a:solidFill>
                  <a:schemeClr val="accent5">
                    <a:lumMod val="50000"/>
                  </a:schemeClr>
                </a:solidFill>
              </a:rPr>
              <a:t>و کاهش </a:t>
            </a:r>
            <a:r>
              <a:rPr lang="en-US" sz="2600" b="1" dirty="0" err="1">
                <a:solidFill>
                  <a:schemeClr val="accent5">
                    <a:lumMod val="50000"/>
                  </a:schemeClr>
                </a:solidFill>
              </a:rPr>
              <a:t>hct</a:t>
            </a:r>
            <a:r>
              <a:rPr lang="fa-IR" sz="2600" b="1" dirty="0">
                <a:solidFill>
                  <a:schemeClr val="accent5">
                    <a:lumMod val="50000"/>
                  </a:schemeClr>
                </a:solidFill>
              </a:rPr>
              <a:t>بعد از زایمان(بعد از اصلاح انقباض عروق و افزایش حجم خون بعد زایمان)</a:t>
            </a:r>
            <a:endParaRPr lang="en-US" sz="26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r" rtl="1">
              <a:buNone/>
            </a:pPr>
            <a:endParaRPr lang="fa-IR" sz="2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r" rtl="1"/>
            <a:r>
              <a:rPr lang="fa-IR" b="1" dirty="0" smtClean="0">
                <a:solidFill>
                  <a:srgbClr val="C00000"/>
                </a:solidFill>
              </a:rPr>
              <a:t>غلظت الکترولیتها در مقایسه با حامله طبیعی تغییری نمی کند.</a:t>
            </a:r>
          </a:p>
          <a:p>
            <a:pPr algn="r" rtl="1"/>
            <a:r>
              <a:rPr lang="fa-IR" b="1" dirty="0" smtClean="0"/>
              <a:t>بدنبال تشنج اکلامپسی به علت اسیدوز لاکتیک و از دست رفتن جبرانی </a:t>
            </a:r>
            <a:r>
              <a:rPr lang="en-US" b="1" dirty="0" smtClean="0"/>
              <a:t>CO2</a:t>
            </a:r>
            <a:r>
              <a:rPr lang="fa-IR" b="1" dirty="0" smtClean="0"/>
              <a:t> از طریق تنفس ،  </a:t>
            </a:r>
            <a:r>
              <a:rPr lang="en-US" b="1" dirty="0" smtClean="0"/>
              <a:t>PH</a:t>
            </a:r>
            <a:r>
              <a:rPr lang="fa-IR" b="1" dirty="0" smtClean="0">
                <a:solidFill>
                  <a:srgbClr val="C00000"/>
                </a:solidFill>
              </a:rPr>
              <a:t>سرم و غلظت بی کربنات سرم کاهش می یابد</a:t>
            </a:r>
            <a:r>
              <a:rPr lang="fa-IR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488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775520" y="260648"/>
          <a:ext cx="8280920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038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520700"/>
            <a:ext cx="10515600" cy="5656263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fa-IR" sz="3200" b="1" dirty="0">
                <a:solidFill>
                  <a:schemeClr val="accent5">
                    <a:lumMod val="50000"/>
                  </a:schemeClr>
                </a:solidFill>
              </a:rPr>
              <a:t>پیش بینی:</a:t>
            </a:r>
          </a:p>
          <a:p>
            <a:pPr algn="r" rtl="1"/>
            <a:r>
              <a:rPr lang="fa-IR" sz="3200" b="1" u="sng" dirty="0"/>
              <a:t>1- بررسی مقاومت عروقی و پرفوزیون جفت</a:t>
            </a:r>
            <a:r>
              <a:rPr lang="fa-IR" sz="3200" b="1" u="sng" dirty="0" smtClean="0"/>
              <a:t>:</a:t>
            </a:r>
          </a:p>
          <a:p>
            <a:pPr marL="0" indent="0" algn="r" rtl="1">
              <a:buNone/>
            </a:pPr>
            <a:r>
              <a:rPr lang="fa-IR" sz="3200" b="1" u="sng" dirty="0" smtClean="0"/>
              <a:t>برای بررسی افزایش فشارخون سه تست وجود دارد(</a:t>
            </a:r>
            <a:r>
              <a:rPr lang="fa-IR" sz="3200" b="1" dirty="0"/>
              <a:t>تستهای پرسور تحریکی </a:t>
            </a:r>
            <a:r>
              <a:rPr lang="fa-IR" sz="3200" b="1" dirty="0" smtClean="0"/>
              <a:t>)</a:t>
            </a:r>
            <a:r>
              <a:rPr lang="fa-IR" sz="3200" b="1" u="sng" dirty="0" smtClean="0"/>
              <a:t>:</a:t>
            </a:r>
            <a:endParaRPr lang="fa-IR" sz="3200" b="1" u="sng" dirty="0"/>
          </a:p>
          <a:p>
            <a:pPr marL="0" indent="0" algn="r" rtl="1">
              <a:buNone/>
            </a:pPr>
            <a:r>
              <a:rPr lang="en-US" b="1" dirty="0" smtClean="0"/>
              <a:t>A</a:t>
            </a:r>
            <a:r>
              <a:rPr lang="fa-IR" b="1" dirty="0" smtClean="0"/>
              <a:t>-تست غلطیدن(پهلوی چپ و سوپاین) </a:t>
            </a:r>
            <a:r>
              <a:rPr lang="en-US" b="1" dirty="0" smtClean="0"/>
              <a:t>b</a:t>
            </a:r>
            <a:r>
              <a:rPr lang="fa-IR" b="1" dirty="0" smtClean="0"/>
              <a:t> –تست فعالیت ایزومتریک(فشردن توپ دستی)</a:t>
            </a:r>
            <a:r>
              <a:rPr lang="en-US" b="1" dirty="0" smtClean="0"/>
              <a:t>c</a:t>
            </a:r>
            <a:r>
              <a:rPr lang="fa-IR" b="1" dirty="0" smtClean="0"/>
              <a:t> –انفوزیون انژیو تانسین(تزریق وریدی وافزایش تدریجی دوز ان و پاسخ </a:t>
            </a:r>
            <a:r>
              <a:rPr lang="en-US" b="1" dirty="0" err="1" smtClean="0"/>
              <a:t>bp</a:t>
            </a:r>
            <a:r>
              <a:rPr lang="fa-IR" b="1" dirty="0" smtClean="0"/>
              <a:t> به ان)</a:t>
            </a:r>
          </a:p>
          <a:p>
            <a:pPr marL="0" indent="0" algn="r" rtl="1">
              <a:buNone/>
            </a:pPr>
            <a:r>
              <a:rPr lang="fa-IR" b="1" dirty="0" smtClean="0"/>
              <a:t>حساسیت هر سه تست در حد 55-70 درصد است.</a:t>
            </a:r>
          </a:p>
          <a:p>
            <a:pPr marL="0" indent="0" algn="r" rtl="1">
              <a:buNone/>
            </a:pPr>
            <a:endParaRPr lang="fa-IR" b="1" dirty="0"/>
          </a:p>
          <a:p>
            <a:pPr marL="0" indent="0" algn="r" rtl="1">
              <a:buNone/>
            </a:pPr>
            <a:r>
              <a:rPr lang="fa-IR" b="1" dirty="0" smtClean="0"/>
              <a:t>* سرعت </a:t>
            </a:r>
            <a:r>
              <a:rPr lang="fa-IR" b="1" dirty="0"/>
              <a:t>سنجی شریان رحمی با داپلر(افزایش سرعت جریان شریان رحمی در سه ماهه اول یا دوم پیشگویی کننده است)</a:t>
            </a:r>
          </a:p>
          <a:p>
            <a:pPr marL="0" indent="0" algn="r" rtl="1">
              <a:buNone/>
            </a:pPr>
            <a:r>
              <a:rPr lang="fa-IR" b="1" dirty="0"/>
              <a:t>پایش 24 ساعته سرپایی </a:t>
            </a:r>
            <a:r>
              <a:rPr lang="en-US" b="1" dirty="0"/>
              <a:t>BP</a:t>
            </a:r>
            <a:endParaRPr lang="fa-IR" b="1" dirty="0"/>
          </a:p>
          <a:p>
            <a:pPr marL="0" indent="0" algn="r" rtl="1">
              <a:buNone/>
            </a:pPr>
            <a:endParaRPr lang="fa-IR" sz="3200" b="1" dirty="0"/>
          </a:p>
          <a:p>
            <a:pPr marL="0" indent="0" algn="r" rtl="1">
              <a:buNone/>
            </a:pPr>
            <a:r>
              <a:rPr lang="fa-IR" sz="3200" b="1" dirty="0"/>
              <a:t>2- عملکرد اندوکرین واحد جنینی جفتی </a:t>
            </a:r>
            <a:r>
              <a:rPr lang="fa-IR" sz="1600" b="1" dirty="0" smtClean="0"/>
              <a:t>(ارزیابی انالیتهای سرمی)</a:t>
            </a:r>
          </a:p>
        </p:txBody>
      </p:sp>
    </p:spTree>
    <p:extLst>
      <p:ext uri="{BB962C8B-B14F-4D97-AF65-F5344CB8AC3E}">
        <p14:creationId xmlns:p14="http://schemas.microsoft.com/office/powerpoint/2010/main" val="400955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91544" y="404664"/>
            <a:ext cx="8229600" cy="5796136"/>
          </a:xfrm>
        </p:spPr>
        <p:txBody>
          <a:bodyPr>
            <a:normAutofit/>
          </a:bodyPr>
          <a:lstStyle/>
          <a:p>
            <a:pPr algn="r" rtl="1"/>
            <a:endParaRPr lang="en-US" dirty="0"/>
          </a:p>
          <a:p>
            <a:pPr algn="r" rtl="1"/>
            <a:r>
              <a:rPr lang="en-US" dirty="0" smtClean="0"/>
              <a:t>3</a:t>
            </a:r>
            <a:r>
              <a:rPr lang="fa-IR" dirty="0" smtClean="0"/>
              <a:t>- </a:t>
            </a:r>
            <a:r>
              <a:rPr lang="fa-IR" b="1" dirty="0" smtClean="0"/>
              <a:t>تستهای عملکرد کلیه:</a:t>
            </a:r>
          </a:p>
          <a:p>
            <a:pPr algn="r" rtl="1"/>
            <a:r>
              <a:rPr lang="fa-IR" dirty="0" smtClean="0"/>
              <a:t>افزایش </a:t>
            </a:r>
            <a:r>
              <a:rPr lang="fa-IR" dirty="0"/>
              <a:t>اسید اوریک سرم </a:t>
            </a:r>
          </a:p>
          <a:p>
            <a:pPr algn="r" rtl="1"/>
            <a:r>
              <a:rPr lang="fa-IR" dirty="0" smtClean="0"/>
              <a:t>میکرو البومینوری(حساسیت ان برای پیشگویی90-7 درصد است)</a:t>
            </a:r>
          </a:p>
          <a:p>
            <a:pPr marL="0" indent="0" algn="r" rtl="1">
              <a:buNone/>
            </a:pPr>
            <a:endParaRPr lang="fa-IR" dirty="0" smtClean="0"/>
          </a:p>
          <a:p>
            <a:pPr marL="0" indent="0" algn="r" rtl="1">
              <a:buNone/>
            </a:pPr>
            <a:r>
              <a:rPr lang="fa-IR" b="1" dirty="0" smtClean="0"/>
              <a:t>4-</a:t>
            </a:r>
            <a:r>
              <a:rPr lang="en-US" b="1" dirty="0"/>
              <a:t>DNA</a:t>
            </a:r>
            <a:r>
              <a:rPr lang="fa-IR" b="1" dirty="0"/>
              <a:t> ی جنینی عاری از </a:t>
            </a:r>
            <a:r>
              <a:rPr lang="fa-IR" b="1" dirty="0" smtClean="0"/>
              <a:t>سلول(</a:t>
            </a:r>
            <a:r>
              <a:rPr lang="en-US" b="1" dirty="0" err="1" smtClean="0"/>
              <a:t>cfDNA</a:t>
            </a:r>
            <a:r>
              <a:rPr lang="fa-IR" b="1" dirty="0" smtClean="0"/>
              <a:t> ):</a:t>
            </a:r>
            <a:endParaRPr lang="fa-IR" b="1" dirty="0"/>
          </a:p>
          <a:p>
            <a:pPr algn="r" rtl="1"/>
            <a:r>
              <a:rPr lang="en-US" dirty="0"/>
              <a:t>DNA</a:t>
            </a:r>
            <a:r>
              <a:rPr lang="fa-IR" dirty="0"/>
              <a:t> ی جنینی عاری از سلول در پلاسمای مادر پره اکلامپسی افزایش می یابد ولی برای پیشگویی سودمند نیستند.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06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738282" y="583621"/>
            <a:ext cx="857256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4400" dirty="0">
                <a:latin typeface="Calibri" pitchFamily="34" charset="0"/>
                <a:ea typeface="Calibri" pitchFamily="34" charset="0"/>
                <a:cs typeface="Arial" pitchFamily="34" charset="0"/>
              </a:rPr>
              <a:t>اختلالات فشار خون بالا شایعترین عارضه طبی حاملگی هستنند و 5 تا 10در صد تمام حاملگی ها را در گیر می کنند .</a:t>
            </a:r>
            <a:endParaRPr lang="en-US" sz="4400" dirty="0"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4400" dirty="0">
                <a:latin typeface="Calibri" pitchFamily="34" charset="0"/>
                <a:ea typeface="Calibri" pitchFamily="34" charset="0"/>
                <a:cs typeface="Arial" pitchFamily="34" charset="0"/>
              </a:rPr>
              <a:t>این اختلالات یکی از علل سه گانه مرگ و میر دوران حاملگی بوده و مسئوول </a:t>
            </a:r>
            <a:r>
              <a:rPr lang="fa-IR" sz="4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موارد زیادی ازمرگ </a:t>
            </a:r>
            <a:r>
              <a:rPr lang="fa-IR" sz="4400" dirty="0">
                <a:latin typeface="Calibri" pitchFamily="34" charset="0"/>
                <a:ea typeface="Calibri" pitchFamily="34" charset="0"/>
                <a:cs typeface="Arial" pitchFamily="34" charset="0"/>
              </a:rPr>
              <a:t>ومیر مادری هستند.</a:t>
            </a:r>
            <a:endParaRPr lang="fa-IR" sz="4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Documents and Settings\kharazmi\My Documents\My Pictures\thumbnailCA29QZ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9720" y="4500570"/>
            <a:ext cx="3500462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476672"/>
            <a:ext cx="9474200" cy="56193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fa-IR" dirty="0" smtClean="0"/>
          </a:p>
          <a:p>
            <a:pPr marL="0" indent="0" algn="r" rtl="1">
              <a:buNone/>
            </a:pPr>
            <a:r>
              <a:rPr lang="fa-IR" dirty="0" smtClean="0"/>
              <a:t>5- </a:t>
            </a:r>
            <a:r>
              <a:rPr lang="fa-IR" b="1" dirty="0"/>
              <a:t>اختلال عملکرد اندوتلیوم</a:t>
            </a:r>
            <a:r>
              <a:rPr lang="fa-IR" dirty="0"/>
              <a:t>:</a:t>
            </a:r>
          </a:p>
          <a:p>
            <a:pPr marL="0" indent="0" algn="r" rtl="1">
              <a:buNone/>
            </a:pPr>
            <a:r>
              <a:rPr lang="fa-IR" dirty="0"/>
              <a:t>*</a:t>
            </a:r>
            <a:r>
              <a:rPr lang="fa-IR" b="1" u="sng" dirty="0"/>
              <a:t>فیبرونکتین ها </a:t>
            </a:r>
            <a:r>
              <a:rPr lang="fa-IR" dirty="0"/>
              <a:t>برای پیشگویی سودمند نیستند</a:t>
            </a:r>
            <a:r>
              <a:rPr lang="fa-IR" dirty="0" smtClean="0"/>
              <a:t>.</a:t>
            </a:r>
          </a:p>
          <a:p>
            <a:pPr marL="0" indent="0" algn="r" rtl="1">
              <a:buNone/>
            </a:pPr>
            <a:endParaRPr lang="fa-IR" dirty="0"/>
          </a:p>
          <a:p>
            <a:pPr marL="0" indent="0" algn="r" rtl="1">
              <a:buNone/>
            </a:pPr>
            <a:r>
              <a:rPr lang="fa-IR" u="sng" dirty="0"/>
              <a:t>*</a:t>
            </a:r>
            <a:r>
              <a:rPr lang="fa-IR" b="1" u="sng" dirty="0"/>
              <a:t>فعال شدن انعقا</a:t>
            </a:r>
            <a:r>
              <a:rPr lang="fa-IR" b="1" dirty="0"/>
              <a:t>د:</a:t>
            </a:r>
            <a:r>
              <a:rPr lang="fa-IR" dirty="0"/>
              <a:t>ترومبوسیتوپنی</a:t>
            </a:r>
            <a:r>
              <a:rPr lang="fa-IR" b="1" dirty="0"/>
              <a:t> </a:t>
            </a:r>
            <a:r>
              <a:rPr lang="fa-IR" dirty="0"/>
              <a:t>و اختلال عملکرد پلاکتها ازویژگیهای اصلی پره اکلامپسی است .ولی برای پیشگویی سودمند نیستند</a:t>
            </a:r>
            <a:r>
              <a:rPr lang="fa-IR" dirty="0" smtClean="0"/>
              <a:t>.</a:t>
            </a:r>
          </a:p>
          <a:p>
            <a:pPr marL="0" indent="0" algn="r" rtl="1">
              <a:buNone/>
            </a:pPr>
            <a:endParaRPr lang="fa-IR" dirty="0"/>
          </a:p>
          <a:p>
            <a:pPr marL="0" indent="0" algn="r" rtl="1">
              <a:buNone/>
            </a:pPr>
            <a:r>
              <a:rPr lang="fa-IR" dirty="0"/>
              <a:t>*</a:t>
            </a:r>
            <a:r>
              <a:rPr lang="fa-IR" b="1" u="sng" dirty="0"/>
              <a:t>استرس اکسیداتیوها:ا</a:t>
            </a:r>
            <a:r>
              <a:rPr lang="fa-IR" b="1" dirty="0"/>
              <a:t>هن،ترانسفرین و فریتین. </a:t>
            </a:r>
            <a:endParaRPr lang="fa-IR" b="1" dirty="0" smtClean="0"/>
          </a:p>
          <a:p>
            <a:pPr marL="0" indent="0" algn="r" rtl="1">
              <a:buNone/>
            </a:pPr>
            <a:endParaRPr lang="fa-IR" b="1" dirty="0"/>
          </a:p>
          <a:p>
            <a:pPr marL="0" indent="0" algn="r" rtl="1">
              <a:buNone/>
            </a:pPr>
            <a:r>
              <a:rPr lang="fa-IR" b="1" dirty="0"/>
              <a:t>لیپیدهای خون از جمله تری گلیسیریدها،اسیدهای چرب ازاد،لیپوپروتئینها.</a:t>
            </a:r>
          </a:p>
          <a:p>
            <a:pPr marL="0" indent="0" algn="r" rtl="1">
              <a:buNone/>
            </a:pPr>
            <a:r>
              <a:rPr lang="fa-IR" b="1" u="sng" dirty="0"/>
              <a:t>انتی اکسیدان </a:t>
            </a:r>
            <a:r>
              <a:rPr lang="fa-IR" b="1" dirty="0"/>
              <a:t>ها:اسید اسکوربیک ،ویتامین </a:t>
            </a:r>
            <a:r>
              <a:rPr lang="en-US" b="1" dirty="0"/>
              <a:t>E</a:t>
            </a:r>
            <a:r>
              <a:rPr lang="fa-IR" b="1" dirty="0"/>
              <a:t> </a:t>
            </a:r>
            <a:r>
              <a:rPr lang="fa-IR" dirty="0"/>
              <a:t>برای پیشگویی سودمند </a:t>
            </a:r>
            <a:r>
              <a:rPr lang="fa-IR" dirty="0" smtClean="0"/>
              <a:t>نیستند.</a:t>
            </a:r>
          </a:p>
          <a:p>
            <a:pPr marL="0" indent="0" algn="r" rtl="1">
              <a:buNone/>
            </a:pPr>
            <a:endParaRPr lang="fa-IR" dirty="0" smtClean="0"/>
          </a:p>
          <a:p>
            <a:pPr marL="0" indent="0" algn="r" rtl="1">
              <a:buNone/>
            </a:pPr>
            <a:r>
              <a:rPr lang="fa-IR" sz="2400" dirty="0">
                <a:solidFill>
                  <a:srgbClr val="FF0000"/>
                </a:solidFill>
              </a:rPr>
              <a:t>خاصیت پیشگویی کننده هیچکدام به اثبات نرسیده است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fa-IR" dirty="0">
              <a:solidFill>
                <a:srgbClr val="FF0000"/>
              </a:solidFill>
            </a:endParaRPr>
          </a:p>
          <a:p>
            <a:pPr marL="0" indent="0" algn="r" rtl="1">
              <a:buNone/>
            </a:pPr>
            <a:r>
              <a:rPr lang="fa-IR" sz="2000" b="1" dirty="0">
                <a:solidFill>
                  <a:srgbClr val="FF0000"/>
                </a:solidFill>
              </a:rPr>
              <a:t>ولی درمان با برخی از انها برای جلوگیری از پره اکلامپسی مورد مطالعه قرار گرفته است.</a:t>
            </a:r>
          </a:p>
          <a:p>
            <a:pPr marL="0" indent="0" algn="r" rtl="1">
              <a:buNone/>
            </a:pPr>
            <a:endParaRPr lang="fa-IR" dirty="0">
              <a:solidFill>
                <a:srgbClr val="FF0000"/>
              </a:solidFill>
            </a:endParaRPr>
          </a:p>
          <a:p>
            <a:endParaRPr lang="fa-I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70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r" rtl="1"/>
            <a:r>
              <a:rPr lang="fa-IR" sz="3300" b="1" u="sng" dirty="0"/>
              <a:t>پیشگیری</a:t>
            </a:r>
            <a:r>
              <a:rPr lang="fa-IR" sz="3300" u="sng" dirty="0"/>
              <a:t>:هیچکدام از روشهای زیر موثر نیست</a:t>
            </a:r>
          </a:p>
          <a:p>
            <a:pPr marL="0" indent="0" algn="r" rtl="1">
              <a:buNone/>
            </a:pPr>
            <a:endParaRPr lang="fa-IR" b="1" dirty="0" smtClean="0"/>
          </a:p>
          <a:p>
            <a:pPr algn="r" rtl="1"/>
            <a:r>
              <a:rPr lang="fa-IR" b="1" dirty="0" smtClean="0"/>
              <a:t>1- تغییرات تغذیه و الگوی زندگی</a:t>
            </a:r>
          </a:p>
          <a:p>
            <a:pPr marL="0" indent="0" algn="r" rtl="1">
              <a:buNone/>
            </a:pPr>
            <a:r>
              <a:rPr lang="fa-IR" b="1" dirty="0" smtClean="0"/>
              <a:t>رژیم کم نمک </a:t>
            </a:r>
          </a:p>
          <a:p>
            <a:pPr marL="0" indent="0" algn="r" rtl="1">
              <a:buNone/>
            </a:pPr>
            <a:r>
              <a:rPr lang="fa-IR" b="1" dirty="0" smtClean="0"/>
              <a:t>مصرف مکمل کلسیم</a:t>
            </a:r>
          </a:p>
          <a:p>
            <a:pPr marL="0" indent="0" algn="r" rtl="1">
              <a:buNone/>
            </a:pPr>
            <a:r>
              <a:rPr lang="fa-IR" b="1" dirty="0" smtClean="0"/>
              <a:t>تجویز مکمل روغن ماهی </a:t>
            </a:r>
          </a:p>
          <a:p>
            <a:pPr marL="0" indent="0" algn="r" rtl="1">
              <a:buNone/>
            </a:pPr>
            <a:r>
              <a:rPr lang="fa-IR" b="1" dirty="0" smtClean="0"/>
              <a:t>فعالیت(ورزش منظم درحاملگی وورزشهای کششی)</a:t>
            </a:r>
          </a:p>
          <a:p>
            <a:pPr marL="0" indent="0" algn="r" rtl="1">
              <a:buNone/>
            </a:pPr>
            <a:endParaRPr lang="fa-IR" b="1" dirty="0"/>
          </a:p>
          <a:p>
            <a:pPr marL="0" indent="0" algn="r" rtl="1">
              <a:buNone/>
            </a:pPr>
            <a:r>
              <a:rPr lang="fa-IR" b="1" dirty="0" smtClean="0"/>
              <a:t>2- داروهای ضد فشارخون</a:t>
            </a:r>
          </a:p>
          <a:p>
            <a:pPr marL="0" indent="0" algn="r" rtl="1">
              <a:buNone/>
            </a:pPr>
            <a:r>
              <a:rPr lang="fa-IR" b="1" dirty="0" smtClean="0"/>
              <a:t>3- انتی اکسیدانها(ویتامین </a:t>
            </a:r>
            <a:r>
              <a:rPr lang="en-US" b="1" dirty="0" smtClean="0"/>
              <a:t>C-D</a:t>
            </a:r>
            <a:r>
              <a:rPr lang="fa-IR" b="1" dirty="0" smtClean="0"/>
              <a:t>-</a:t>
            </a:r>
            <a:r>
              <a:rPr lang="en-US" b="1" dirty="0" smtClean="0"/>
              <a:t>E</a:t>
            </a:r>
            <a:r>
              <a:rPr lang="fa-IR" b="1" dirty="0" smtClean="0"/>
              <a:t> )</a:t>
            </a:r>
          </a:p>
          <a:p>
            <a:pPr marL="0" indent="0" algn="r" rtl="1">
              <a:buNone/>
            </a:pPr>
            <a:r>
              <a:rPr lang="fa-IR" b="1" dirty="0" smtClean="0"/>
              <a:t>4-داروهای انتی ترومبوتیک(هپارین - دوز کم اسپرین150-50 میلیگرم که باعث مهار سنتز ترومبوکسان </a:t>
            </a:r>
            <a:r>
              <a:rPr lang="en-US" b="1" dirty="0" smtClean="0"/>
              <a:t>A2</a:t>
            </a:r>
            <a:r>
              <a:rPr lang="fa-IR" b="1" dirty="0" smtClean="0"/>
              <a:t> شده ولی اثر ناچیزی بر تولید پروستاسایکلین دارد)</a:t>
            </a:r>
          </a:p>
          <a:p>
            <a:pPr algn="r" rt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0490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تدابیر درمانی:</a:t>
            </a:r>
            <a:endParaRPr lang="fa-IR" b="1" dirty="0" smtClean="0"/>
          </a:p>
          <a:p>
            <a:pPr algn="r" rtl="1"/>
            <a:r>
              <a:rPr lang="fa-IR" b="1" dirty="0" smtClean="0"/>
              <a:t>اهداف درمانی اصلی:</a:t>
            </a:r>
          </a:p>
          <a:p>
            <a:pPr algn="r" rtl="1"/>
            <a:r>
              <a:rPr lang="fa-IR" b="1" dirty="0" smtClean="0"/>
              <a:t>1- خاتمه دادن به حاملگی با حداقل ترو مای مادر و جنین</a:t>
            </a:r>
          </a:p>
          <a:p>
            <a:pPr algn="r" rtl="1"/>
            <a:r>
              <a:rPr lang="fa-IR" b="1" dirty="0" smtClean="0"/>
              <a:t>2- بدنیا اوردن نوزادی که بعدا قادر به رشد و ادامه حیات باشد</a:t>
            </a:r>
          </a:p>
          <a:p>
            <a:pPr algn="r" rtl="1"/>
            <a:r>
              <a:rPr lang="fa-IR" b="1" dirty="0" smtClean="0"/>
              <a:t>3- برگرداندن سلامت کامل به مادر</a:t>
            </a:r>
          </a:p>
          <a:p>
            <a:pPr marL="0" indent="0" algn="r" rtl="1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8707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1484784"/>
            <a:ext cx="8229600" cy="4839816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fa-IR" b="1" dirty="0" smtClean="0"/>
              <a:t>در زنانی که دچار هیپرتانسیون اشکار نیستند ولی در طی ویزیتها احتمال پره اکلامپسی برای انها مطرح است با دفعات بیشتری ویزیت می شوند.</a:t>
            </a:r>
          </a:p>
          <a:p>
            <a:pPr algn="r" rtl="1"/>
            <a:endParaRPr lang="fa-IR" b="1" dirty="0"/>
          </a:p>
          <a:p>
            <a:pPr algn="r" rtl="1"/>
            <a:r>
              <a:rPr lang="fa-IR" b="1" dirty="0" smtClean="0"/>
              <a:t>در زنان مبتلا به هیپرتانسیون با شروع جدید بویژه در صورت وجود</a:t>
            </a:r>
            <a:r>
              <a:rPr lang="fa-IR" b="1" dirty="0"/>
              <a:t> </a:t>
            </a:r>
            <a:r>
              <a:rPr lang="fa-IR" b="1" dirty="0" smtClean="0"/>
              <a:t>هیپرتانسیون پابرجا یا تشدید یابنده یا در صورت وجود پروتئینوری در </a:t>
            </a:r>
            <a:r>
              <a:rPr lang="fa-IR" b="1" dirty="0" smtClean="0">
                <a:solidFill>
                  <a:schemeClr val="accent5">
                    <a:lumMod val="50000"/>
                  </a:schemeClr>
                </a:solidFill>
              </a:rPr>
              <a:t>بیمارستان بستری می </a:t>
            </a:r>
            <a:r>
              <a:rPr lang="fa-IR" b="1" dirty="0" smtClean="0"/>
              <a:t>شوند.</a:t>
            </a:r>
            <a:endParaRPr lang="en-US" b="1" dirty="0" smtClean="0"/>
          </a:p>
          <a:p>
            <a:pPr algn="r" rtl="1"/>
            <a:r>
              <a:rPr lang="en-US" b="1" dirty="0"/>
              <a:t> </a:t>
            </a:r>
            <a:r>
              <a:rPr lang="fa-IR" b="1" u="sng" dirty="0" smtClean="0">
                <a:solidFill>
                  <a:srgbClr val="FF0000"/>
                </a:solidFill>
              </a:rPr>
              <a:t>باید ارزیابی سیستماتیکی که شامل موارد زیر است انجام شود</a:t>
            </a:r>
            <a:r>
              <a:rPr lang="fa-IR" b="1" dirty="0" smtClean="0"/>
              <a:t>:</a:t>
            </a:r>
          </a:p>
          <a:p>
            <a:pPr marL="0" indent="0" algn="r" rtl="1">
              <a:buNone/>
            </a:pPr>
            <a:r>
              <a:rPr lang="fa-IR" b="1" dirty="0" smtClean="0"/>
              <a:t>1-معاینه کامل و بررسی روزانه از نظر سردرد اختلالات بینایی-درد اپی گاستر و افزایش سریع وزن.</a:t>
            </a:r>
          </a:p>
          <a:p>
            <a:pPr marL="0" indent="0" algn="r" rtl="1">
              <a:buNone/>
            </a:pPr>
            <a:r>
              <a:rPr lang="fa-IR" b="1" dirty="0" smtClean="0"/>
              <a:t>2-سنجش روزانه وزن</a:t>
            </a:r>
          </a:p>
          <a:p>
            <a:pPr marL="0" indent="0" algn="r" rtl="1">
              <a:buNone/>
            </a:pPr>
            <a:r>
              <a:rPr lang="fa-IR" b="1" dirty="0" smtClean="0"/>
              <a:t>3- بررسی از نظر پروتئینوری یا نسبت پروتئین به کراتینین ادراردر هنگام پذیرش و سپس هر دو روز یکبار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7409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60500" y="1124744"/>
            <a:ext cx="9283700" cy="4971256"/>
          </a:xfrm>
        </p:spPr>
        <p:txBody>
          <a:bodyPr>
            <a:normAutofit lnSpcReduction="10000"/>
          </a:bodyPr>
          <a:lstStyle/>
          <a:p>
            <a:pPr algn="r" rtl="1"/>
            <a:r>
              <a:rPr lang="fa-IR" dirty="0" smtClean="0"/>
              <a:t>4- سنجش</a:t>
            </a:r>
            <a:r>
              <a:rPr lang="en-US" dirty="0" smtClean="0"/>
              <a:t>BP</a:t>
            </a:r>
            <a:r>
              <a:rPr lang="fa-IR" dirty="0" smtClean="0"/>
              <a:t> </a:t>
            </a:r>
            <a:r>
              <a:rPr lang="fa-IR" b="1" dirty="0" smtClean="0"/>
              <a:t>نشسته هر 4 ساعت یکبار(</a:t>
            </a:r>
            <a:r>
              <a:rPr lang="fa-IR" sz="2000" b="1" dirty="0"/>
              <a:t>بجز از نیمه شب تا 6 صبح</a:t>
            </a:r>
            <a:r>
              <a:rPr lang="fa-IR" sz="2000" b="1" dirty="0" smtClean="0"/>
              <a:t>)</a:t>
            </a:r>
          </a:p>
          <a:p>
            <a:pPr algn="r" rtl="1"/>
            <a:endParaRPr lang="fa-IR" sz="2000" b="1" dirty="0"/>
          </a:p>
          <a:p>
            <a:pPr algn="r" rtl="1"/>
            <a:r>
              <a:rPr lang="fa-IR" b="1" dirty="0" smtClean="0"/>
              <a:t>5- سنجش کراتینین پلاسما-ترانس امینازهای کبد-هموگرام (تعداد پلاکت)</a:t>
            </a:r>
            <a:r>
              <a:rPr lang="fa-IR" sz="2000" b="1" dirty="0"/>
              <a:t>(تعداد دفعات بر اساس شدت</a:t>
            </a:r>
            <a:r>
              <a:rPr lang="en-US" sz="2000" b="1" dirty="0"/>
              <a:t> BP</a:t>
            </a:r>
            <a:r>
              <a:rPr lang="fa-IR" sz="2000" b="1" dirty="0"/>
              <a:t> است)</a:t>
            </a:r>
          </a:p>
          <a:p>
            <a:pPr algn="r" rtl="1"/>
            <a:endParaRPr lang="fa-IR" sz="2400" b="1" dirty="0"/>
          </a:p>
          <a:p>
            <a:pPr algn="r" rtl="1"/>
            <a:r>
              <a:rPr lang="fa-IR" sz="2400" b="1" dirty="0" smtClean="0"/>
              <a:t>بررسی اندازه و سلامت جنین و حجم مایع امنیوتیک بصورت بالینی یا سونوگرافی.</a:t>
            </a:r>
          </a:p>
          <a:p>
            <a:pPr algn="r" rtl="1"/>
            <a:r>
              <a:rPr lang="fa-IR" sz="2400" b="1" dirty="0" smtClean="0"/>
              <a:t>کاستن </a:t>
            </a:r>
            <a:r>
              <a:rPr lang="fa-IR" sz="2400" b="1" dirty="0"/>
              <a:t>از فعالیت فیزیکی</a:t>
            </a:r>
          </a:p>
          <a:p>
            <a:pPr algn="r" rtl="1"/>
            <a:r>
              <a:rPr lang="fa-IR" sz="2400" b="1" dirty="0"/>
              <a:t>مقدار کافی پروتئین و کالری در رژیم غذایی</a:t>
            </a:r>
          </a:p>
          <a:p>
            <a:pPr algn="r" rtl="1"/>
            <a:r>
              <a:rPr lang="fa-IR" sz="2400" b="1" dirty="0"/>
              <a:t>مصرف سدیم و مایعات نباید محدود شده یا به اجبار صورت گیرد</a:t>
            </a:r>
          </a:p>
          <a:p>
            <a:pPr algn="r" rtl="1"/>
            <a:endParaRPr lang="fa-IR" sz="2400" b="1" dirty="0"/>
          </a:p>
          <a:p>
            <a:pPr algn="r" rtl="1"/>
            <a:endParaRPr lang="fa-IR" sz="2400" b="1" dirty="0"/>
          </a:p>
          <a:p>
            <a:pPr marL="0" indent="0" algn="r" rtl="1">
              <a:buNone/>
            </a:pPr>
            <a:r>
              <a:rPr lang="fa-IR" sz="2400" b="1" dirty="0"/>
              <a:t>از بین رفتن تمام علائم و نشانه ها تا بعد از زایمان نامعمول است.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9169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/>
            </a:r>
            <a:br>
              <a:rPr lang="fa-IR" dirty="0" smtClean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20800" y="662980"/>
            <a:ext cx="9550400" cy="5547320"/>
          </a:xfrm>
        </p:spPr>
        <p:txBody>
          <a:bodyPr>
            <a:noAutofit/>
          </a:bodyPr>
          <a:lstStyle/>
          <a:p>
            <a:pPr algn="r" rtl="1"/>
            <a:r>
              <a:rPr lang="fa-IR" b="1" dirty="0" smtClean="0">
                <a:solidFill>
                  <a:srgbClr val="C00000"/>
                </a:solidFill>
              </a:rPr>
              <a:t>خاتمه دادن به حاملگی تنها علاج قطعی پره اکلامپسی است.</a:t>
            </a:r>
          </a:p>
          <a:p>
            <a:pPr algn="r" rtl="1"/>
            <a:endParaRPr lang="fa-IR" b="1" dirty="0" smtClean="0"/>
          </a:p>
          <a:p>
            <a:pPr algn="r" rtl="1"/>
            <a:r>
              <a:rPr lang="fa-IR" b="1" dirty="0">
                <a:solidFill>
                  <a:srgbClr val="00B0F0"/>
                </a:solidFill>
              </a:rPr>
              <a:t>سردرد اختلالات بینایی-درد اپی </a:t>
            </a:r>
            <a:r>
              <a:rPr lang="fa-IR" b="1" dirty="0" smtClean="0">
                <a:solidFill>
                  <a:srgbClr val="00B0F0"/>
                </a:solidFill>
              </a:rPr>
              <a:t>گاستر نشان دهنده قریب الوقوع بودن تشنج است</a:t>
            </a:r>
            <a:r>
              <a:rPr lang="fa-IR" b="1" dirty="0" smtClean="0"/>
              <a:t>.</a:t>
            </a:r>
          </a:p>
          <a:p>
            <a:pPr algn="r" rtl="1"/>
            <a:r>
              <a:rPr lang="fa-IR" b="1" dirty="0" smtClean="0"/>
              <a:t>اولیگوری نیز یکی از علائم شوم است.</a:t>
            </a:r>
          </a:p>
          <a:p>
            <a:pPr algn="r" rtl="1"/>
            <a:endParaRPr lang="fa-IR" b="1" dirty="0" smtClean="0"/>
          </a:p>
          <a:p>
            <a:pPr algn="r" rtl="1"/>
            <a:r>
              <a:rPr lang="fa-IR" b="1" u="sng" dirty="0"/>
              <a:t>پره </a:t>
            </a:r>
            <a:r>
              <a:rPr lang="fa-IR" b="1" u="sng" dirty="0" smtClean="0"/>
              <a:t>اکلامپسی شدید: </a:t>
            </a:r>
          </a:p>
          <a:p>
            <a:pPr algn="r" rtl="1"/>
            <a:r>
              <a:rPr lang="fa-IR" b="1" dirty="0" smtClean="0"/>
              <a:t>درمان ضد فشارخون و ضد تشنج و </a:t>
            </a:r>
            <a:r>
              <a:rPr lang="fa-IR" b="1" dirty="0"/>
              <a:t>سپس</a:t>
            </a:r>
            <a:r>
              <a:rPr lang="fa-IR" b="1" dirty="0" smtClean="0"/>
              <a:t> زایمان.</a:t>
            </a:r>
          </a:p>
          <a:p>
            <a:pPr algn="r" rtl="1"/>
            <a:r>
              <a:rPr lang="fa-IR" b="1" dirty="0" smtClean="0"/>
              <a:t>درمان </a:t>
            </a:r>
            <a:r>
              <a:rPr lang="fa-IR" b="1" dirty="0"/>
              <a:t>اکلامپسی مشابه </a:t>
            </a:r>
            <a:r>
              <a:rPr lang="fa-IR" b="1" dirty="0" smtClean="0"/>
              <a:t>پره </a:t>
            </a:r>
            <a:r>
              <a:rPr lang="fa-IR" b="1" dirty="0"/>
              <a:t>اکلامپسی </a:t>
            </a:r>
            <a:r>
              <a:rPr lang="fa-IR" b="1" dirty="0" smtClean="0"/>
              <a:t>شدید است</a:t>
            </a:r>
            <a:r>
              <a:rPr lang="fa-IR" b="1" dirty="0" smtClean="0"/>
              <a:t>.</a:t>
            </a:r>
            <a:endParaRPr lang="fa-IR" b="1" dirty="0"/>
          </a:p>
        </p:txBody>
      </p:sp>
    </p:spTree>
    <p:extLst>
      <p:ext uri="{BB962C8B-B14F-4D97-AF65-F5344CB8AC3E}">
        <p14:creationId xmlns:p14="http://schemas.microsoft.com/office/powerpoint/2010/main" val="259914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b="1" u="sng" dirty="0">
                <a:solidFill>
                  <a:srgbClr val="C00000"/>
                </a:solidFill>
              </a:rPr>
              <a:t>اهداف درمان:</a:t>
            </a:r>
          </a:p>
          <a:p>
            <a:pPr algn="r" rtl="1"/>
            <a:r>
              <a:rPr lang="fa-IR" b="1" dirty="0"/>
              <a:t>پیشگیری از تشنج</a:t>
            </a:r>
          </a:p>
          <a:p>
            <a:pPr algn="r" rtl="1"/>
            <a:r>
              <a:rPr lang="fa-IR" b="1" dirty="0"/>
              <a:t>جلوگیری از خونریزی داخل جمجمه</a:t>
            </a:r>
          </a:p>
          <a:p>
            <a:pPr algn="r" rtl="1"/>
            <a:r>
              <a:rPr lang="fa-IR" b="1" dirty="0"/>
              <a:t>جلوگیری از اسیب شدید به اعضای حیاتی</a:t>
            </a:r>
          </a:p>
          <a:p>
            <a:pPr algn="r" rtl="1"/>
            <a:r>
              <a:rPr lang="fa-IR" b="1" dirty="0"/>
              <a:t>بدنیا اوردن نوزاد سالم</a:t>
            </a:r>
            <a:endParaRPr lang="en-US" b="1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843607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 rtl="1"/>
            <a:r>
              <a:rPr lang="fa-IR" b="1" dirty="0" smtClean="0"/>
              <a:t>در </a:t>
            </a:r>
            <a:r>
              <a:rPr lang="fa-IR" b="1" u="sng" dirty="0" smtClean="0"/>
              <a:t>موارد </a:t>
            </a:r>
            <a:r>
              <a:rPr lang="fa-IR" b="1" u="sng" dirty="0"/>
              <a:t>پره اکلامپسی </a:t>
            </a:r>
            <a:r>
              <a:rPr lang="fa-IR" b="1" u="sng" dirty="0" smtClean="0"/>
              <a:t> غیر شدید و جنین نارس </a:t>
            </a:r>
            <a:r>
              <a:rPr lang="fa-IR" b="1" dirty="0" smtClean="0"/>
              <a:t>:</a:t>
            </a:r>
          </a:p>
          <a:p>
            <a:pPr algn="r" rtl="1"/>
            <a:r>
              <a:rPr lang="fa-IR" b="1" dirty="0" smtClean="0"/>
              <a:t> سلامت جنین و عملکرد جفت ارزیابی شده و در صورت  امکان  زایمان به تعویق می افتد.(درمان سرپایی در منزل بصورت فعالیت اندک و گزارش علائم خطرو...)</a:t>
            </a:r>
          </a:p>
          <a:p>
            <a:pPr algn="r" rtl="1"/>
            <a:endParaRPr lang="fa-IR" b="1" dirty="0" smtClean="0"/>
          </a:p>
          <a:p>
            <a:pPr algn="r" rtl="1"/>
            <a:r>
              <a:rPr lang="fa-IR" b="1" u="sng" dirty="0"/>
              <a:t>در موارد پره </a:t>
            </a:r>
            <a:r>
              <a:rPr lang="fa-IR" b="1" u="sng" dirty="0" smtClean="0"/>
              <a:t>اکلامپسی شدید </a:t>
            </a:r>
            <a:r>
              <a:rPr lang="fa-IR" b="1" dirty="0" smtClean="0"/>
              <a:t>:</a:t>
            </a:r>
          </a:p>
          <a:p>
            <a:pPr algn="r" rtl="1"/>
            <a:r>
              <a:rPr lang="fa-IR" b="1" dirty="0" smtClean="0"/>
              <a:t>اگر پس از بستری  کردن مادر بهبود نیابد زایمان توصیه می شود.</a:t>
            </a:r>
          </a:p>
          <a:p>
            <a:pPr algn="r" rtl="1"/>
            <a:endParaRPr lang="fa-IR" b="1" dirty="0" smtClean="0"/>
          </a:p>
          <a:p>
            <a:pPr algn="r" rtl="1"/>
            <a:r>
              <a:rPr lang="fa-IR" b="1" dirty="0" smtClean="0">
                <a:solidFill>
                  <a:srgbClr val="FF0000"/>
                </a:solidFill>
              </a:rPr>
              <a:t>بهترین انتخاب زایمان واژینال است</a:t>
            </a:r>
            <a:r>
              <a:rPr lang="fa-IR" b="1" dirty="0" smtClean="0">
                <a:solidFill>
                  <a:srgbClr val="FF0000"/>
                </a:solidFill>
              </a:rPr>
              <a:t>.</a:t>
            </a:r>
          </a:p>
          <a:p>
            <a:pPr algn="r" rtl="1"/>
            <a:endParaRPr lang="fa-IR" b="1" dirty="0" smtClean="0">
              <a:solidFill>
                <a:srgbClr val="FF0000"/>
              </a:solidFill>
            </a:endParaRPr>
          </a:p>
          <a:p>
            <a:pPr algn="r" rtl="1"/>
            <a:r>
              <a:rPr lang="fa-IR" b="1" dirty="0" smtClean="0"/>
              <a:t>اگر سرویکس مناسب نباشد والقای لیبر موفق نباشد سزارین اندیکاسیون پیدا می کند.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1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468288"/>
          </a:xfrm>
        </p:spPr>
        <p:txBody>
          <a:bodyPr>
            <a:normAutofit fontScale="90000"/>
          </a:bodyPr>
          <a:lstStyle/>
          <a:p>
            <a:pPr algn="r"/>
            <a:r>
              <a:rPr lang="fa-IR" b="1" dirty="0" smtClean="0">
                <a:solidFill>
                  <a:schemeClr val="tx1"/>
                </a:solidFill>
              </a:rPr>
              <a:t>ا</a:t>
            </a:r>
            <a:r>
              <a:rPr lang="fa-IR" sz="3600" b="1" dirty="0"/>
              <a:t>لگوریتم روند اداره بالینی پره اکلامپسی شدیدقبل 34 هفته</a:t>
            </a:r>
            <a:endParaRPr lang="en-US" sz="36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548680"/>
            <a:ext cx="8229600" cy="602992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fa-IR" b="1" dirty="0"/>
              <a:t>پره اکلامپسی شدید</a:t>
            </a:r>
          </a:p>
          <a:p>
            <a:pPr algn="ctr"/>
            <a:r>
              <a:rPr lang="fa-IR" b="1" dirty="0"/>
              <a:t>پذیرش یرای لیبر و زایمان</a:t>
            </a:r>
          </a:p>
          <a:p>
            <a:pPr algn="ctr"/>
            <a:r>
              <a:rPr lang="fa-IR" b="1" dirty="0"/>
              <a:t>بررسی مادر و جنین</a:t>
            </a:r>
          </a:p>
          <a:p>
            <a:pPr algn="ctr"/>
            <a:r>
              <a:rPr lang="fa-IR" b="1" dirty="0"/>
              <a:t>مد نظر قرار دادن سولفات منیزیم</a:t>
            </a:r>
          </a:p>
          <a:p>
            <a:pPr algn="ctr"/>
            <a:r>
              <a:rPr lang="fa-IR" b="1" dirty="0"/>
              <a:t>درمان هیپر تانسیون خطرناک</a:t>
            </a:r>
          </a:p>
          <a:p>
            <a:pPr algn="ctr"/>
            <a:endParaRPr lang="fa-IR" b="1" dirty="0"/>
          </a:p>
          <a:p>
            <a:pPr marL="0" indent="0" algn="ctr">
              <a:buNone/>
            </a:pPr>
            <a:r>
              <a:rPr lang="fa-IR" b="1" u="sng" dirty="0"/>
              <a:t>کنتر اندیکاسیونهای درمان محافظه کارانه</a:t>
            </a:r>
          </a:p>
          <a:p>
            <a:pPr algn="ctr" rtl="1"/>
            <a:r>
              <a:rPr lang="fa-IR" b="1" dirty="0" smtClean="0"/>
              <a:t>علائم پایدار یا هیپر تانسیون شدید</a:t>
            </a:r>
          </a:p>
          <a:p>
            <a:pPr algn="ctr" rtl="1"/>
            <a:r>
              <a:rPr lang="fa-IR" b="1" dirty="0" smtClean="0"/>
              <a:t>اکلامپسی،ادم ریوی، سندروم</a:t>
            </a:r>
            <a:r>
              <a:rPr lang="en-US" b="1" dirty="0" smtClean="0"/>
              <a:t>HELLP</a:t>
            </a:r>
            <a:r>
              <a:rPr lang="fa-IR" b="1" dirty="0" smtClean="0"/>
              <a:t> </a:t>
            </a:r>
          </a:p>
          <a:p>
            <a:pPr algn="ctr" rtl="1"/>
            <a:r>
              <a:rPr lang="fa-IR" b="1" dirty="0" smtClean="0"/>
              <a:t>اختلال چشمگیر عملکرد کلیه،کواگولوپاتی</a:t>
            </a:r>
          </a:p>
          <a:p>
            <a:pPr algn="ctr" rtl="1"/>
            <a:r>
              <a:rPr lang="fa-IR" b="1" dirty="0" smtClean="0"/>
              <a:t>دکولمان جفت</a:t>
            </a:r>
          </a:p>
          <a:p>
            <a:pPr algn="ctr" rtl="1"/>
            <a:r>
              <a:rPr lang="fa-IR" b="1" dirty="0" smtClean="0"/>
              <a:t>جنین در مرحله قبل از قابلیت حیات</a:t>
            </a:r>
          </a:p>
          <a:p>
            <a:pPr algn="ctr" rtl="1"/>
            <a:r>
              <a:rPr lang="fa-IR" b="1" dirty="0" smtClean="0"/>
              <a:t>اشفتگی وضعیت جنین</a:t>
            </a:r>
          </a:p>
          <a:p>
            <a:pPr marL="0" indent="0" algn="ctr" rtl="1">
              <a:buNone/>
            </a:pPr>
            <a:endParaRPr lang="fa-IR" b="1" dirty="0" smtClean="0"/>
          </a:p>
          <a:p>
            <a:pPr algn="ctr" rtl="1"/>
            <a:r>
              <a:rPr lang="fa-IR" b="1" dirty="0" smtClean="0"/>
              <a:t>در صورت وجود کنتراندیکاسیون</a:t>
            </a:r>
          </a:p>
          <a:p>
            <a:pPr algn="ctr" rtl="1"/>
            <a:r>
              <a:rPr lang="fa-IR" b="1" dirty="0" smtClean="0"/>
              <a:t>زایمان</a:t>
            </a:r>
          </a:p>
          <a:p>
            <a:pPr algn="ctr"/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918076" y="2209800"/>
            <a:ext cx="484632" cy="317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5853684" y="5281265"/>
            <a:ext cx="484632" cy="2051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52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704088"/>
            <a:ext cx="8229600" cy="636680"/>
          </a:xfrm>
        </p:spPr>
        <p:txBody>
          <a:bodyPr>
            <a:normAutofit fontScale="90000"/>
          </a:bodyPr>
          <a:lstStyle/>
          <a:p>
            <a:pPr algn="r"/>
            <a:r>
              <a:rPr lang="fa-IR" u="sng" dirty="0" smtClean="0"/>
              <a:t>در صورت عدم وجود کنتراندیکاسیون :</a:t>
            </a:r>
            <a:endParaRPr lang="en-US" u="sng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59632"/>
            <a:ext cx="10515600" cy="4717331"/>
          </a:xfrm>
        </p:spPr>
        <p:txBody>
          <a:bodyPr>
            <a:normAutofit fontScale="55000" lnSpcReduction="20000"/>
          </a:bodyPr>
          <a:lstStyle/>
          <a:p>
            <a:pPr algn="r" rtl="1"/>
            <a:r>
              <a:rPr lang="fa-IR" sz="3300" b="1" dirty="0"/>
              <a:t>نظارت ابتدایی48-24 ساعت                                                                     </a:t>
            </a:r>
          </a:p>
          <a:p>
            <a:pPr algn="r" rtl="1"/>
            <a:r>
              <a:rPr lang="fa-IR" sz="3300" b="1" dirty="0" smtClean="0"/>
              <a:t>کورتیکواستروئیدها </a:t>
            </a:r>
            <a:r>
              <a:rPr lang="fa-IR" sz="3300" b="1" dirty="0"/>
              <a:t>(بلوغ ریه)</a:t>
            </a:r>
          </a:p>
          <a:p>
            <a:pPr algn="r" rtl="1"/>
            <a:r>
              <a:rPr lang="fa-IR" sz="3300" b="1" dirty="0"/>
              <a:t>بررسی مکرر</a:t>
            </a:r>
            <a:r>
              <a:rPr lang="en-US" sz="3300" b="1" dirty="0"/>
              <a:t>VS –IO</a:t>
            </a:r>
            <a:r>
              <a:rPr lang="fa-IR" sz="3300" b="1" dirty="0"/>
              <a:t>                               </a:t>
            </a:r>
            <a:r>
              <a:rPr lang="fa-IR" sz="3300" b="1" dirty="0" smtClean="0"/>
              <a:t>                       </a:t>
            </a:r>
            <a:r>
              <a:rPr lang="fa-IR" sz="3300" b="1" dirty="0"/>
              <a:t>بروز</a:t>
            </a:r>
            <a:r>
              <a:rPr lang="fa-IR" sz="3300" b="1" u="sng" dirty="0"/>
              <a:t> کنتراندیکاسیون </a:t>
            </a:r>
            <a:r>
              <a:rPr lang="fa-IR" sz="3300" b="1" u="sng" dirty="0" smtClean="0"/>
              <a:t>       زایمان</a:t>
            </a:r>
            <a:endParaRPr lang="fa-IR" sz="3300" b="1" dirty="0"/>
          </a:p>
          <a:p>
            <a:pPr algn="r" rtl="1"/>
            <a:r>
              <a:rPr lang="fa-IR" sz="3300" b="1" dirty="0"/>
              <a:t>بررسی از نظر </a:t>
            </a:r>
            <a:r>
              <a:rPr lang="en-US" sz="3300" b="1" dirty="0"/>
              <a:t>HELLP</a:t>
            </a:r>
            <a:r>
              <a:rPr lang="fa-IR" sz="3300" b="1" dirty="0"/>
              <a:t> (هر روز)</a:t>
            </a:r>
          </a:p>
          <a:p>
            <a:pPr algn="r" rtl="1"/>
            <a:endParaRPr lang="fa-IR" sz="2000" b="1" dirty="0"/>
          </a:p>
          <a:p>
            <a:pPr algn="r" rtl="1"/>
            <a:endParaRPr lang="fa-IR" sz="2000" b="1" dirty="0"/>
          </a:p>
          <a:p>
            <a:pPr algn="r" rtl="1"/>
            <a:endParaRPr lang="fa-IR" sz="2000" b="1" dirty="0"/>
          </a:p>
          <a:p>
            <a:pPr algn="r" rtl="1"/>
            <a:r>
              <a:rPr lang="fa-IR" sz="3400" b="1" dirty="0"/>
              <a:t>روند جاری اداره در شرایط بستری</a:t>
            </a:r>
          </a:p>
          <a:p>
            <a:pPr algn="r" rtl="1"/>
            <a:r>
              <a:rPr lang="fa-IR" sz="3400" b="1" dirty="0"/>
              <a:t>بررسی عملکرد کلیه و سندروم</a:t>
            </a:r>
            <a:r>
              <a:rPr lang="en-US" sz="3400" b="1" dirty="0"/>
              <a:t> HELLP</a:t>
            </a:r>
            <a:endParaRPr lang="fa-IR" sz="3400" b="1" dirty="0"/>
          </a:p>
          <a:p>
            <a:pPr algn="r" rtl="1"/>
            <a:r>
              <a:rPr lang="fa-IR" sz="3400" b="1" dirty="0"/>
              <a:t>بررسی هر روزه جنین-سریال رشدوحجم مایع امنیون                  بروز</a:t>
            </a:r>
            <a:r>
              <a:rPr lang="fa-IR" sz="3400" b="1" u="sng" dirty="0"/>
              <a:t> کنتراندیکاسیون </a:t>
            </a:r>
            <a:r>
              <a:rPr lang="fa-IR" sz="3400" b="1" u="sng" dirty="0" smtClean="0"/>
              <a:t>                    زایمان</a:t>
            </a:r>
            <a:endParaRPr lang="fa-IR" sz="3400" b="1" dirty="0"/>
          </a:p>
          <a:p>
            <a:pPr algn="r" rtl="1"/>
            <a:endParaRPr lang="fa-IR" sz="3400" b="1" dirty="0"/>
          </a:p>
          <a:p>
            <a:pPr algn="r" rtl="1"/>
            <a:endParaRPr lang="fa-IR" sz="3400" b="1" dirty="0"/>
          </a:p>
          <a:p>
            <a:pPr algn="r" rtl="1"/>
            <a:endParaRPr lang="fa-IR" sz="2000" b="1" dirty="0"/>
          </a:p>
          <a:p>
            <a:pPr algn="r" rtl="1"/>
            <a:endParaRPr lang="fa-IR" sz="2000" b="1" dirty="0"/>
          </a:p>
          <a:p>
            <a:pPr algn="r" rtl="1"/>
            <a:r>
              <a:rPr lang="fa-IR" sz="2000" b="1" dirty="0"/>
              <a:t>          </a:t>
            </a:r>
            <a:endParaRPr lang="en-US" sz="2000" b="1" dirty="0"/>
          </a:p>
          <a:p>
            <a:pPr algn="r" rtl="1"/>
            <a:r>
              <a:rPr lang="en-US" sz="2000" b="1" dirty="0"/>
              <a:t>          </a:t>
            </a:r>
            <a:r>
              <a:rPr lang="fa-IR" sz="2000" b="1" dirty="0"/>
              <a:t>  </a:t>
            </a:r>
            <a:r>
              <a:rPr lang="fa-IR" sz="3500" b="1" dirty="0"/>
              <a:t>زایمان در هفته 34</a:t>
            </a:r>
            <a:endParaRPr lang="en-US" sz="3500" b="1" dirty="0"/>
          </a:p>
        </p:txBody>
      </p:sp>
      <p:sp>
        <p:nvSpPr>
          <p:cNvPr id="7" name="Down Arrow 6"/>
          <p:cNvSpPr/>
          <p:nvPr/>
        </p:nvSpPr>
        <p:spPr>
          <a:xfrm>
            <a:off x="9611144" y="2798070"/>
            <a:ext cx="484632" cy="5612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9584456" y="4638419"/>
            <a:ext cx="772664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848100" y="2244294"/>
            <a:ext cx="533400" cy="1630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Left Brace 13"/>
          <p:cNvSpPr/>
          <p:nvPr/>
        </p:nvSpPr>
        <p:spPr>
          <a:xfrm>
            <a:off x="6677780" y="1459632"/>
            <a:ext cx="77724" cy="202652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e 14"/>
          <p:cNvSpPr/>
          <p:nvPr/>
        </p:nvSpPr>
        <p:spPr>
          <a:xfrm flipH="1">
            <a:off x="5531368" y="3764656"/>
            <a:ext cx="844032" cy="12268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755900" y="4229100"/>
            <a:ext cx="908919" cy="127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544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1"/>
          <p:cNvSpPr>
            <a:spLocks noChangeArrowheads="1"/>
          </p:cNvSpPr>
          <p:nvPr/>
        </p:nvSpPr>
        <p:spPr bwMode="auto">
          <a:xfrm>
            <a:off x="2639616" y="-93472"/>
            <a:ext cx="9267904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latin typeface="Calibri" pitchFamily="34" charset="0"/>
                <a:ea typeface="Calibri" pitchFamily="34" charset="0"/>
                <a:cs typeface="Arial" pitchFamily="34" charset="0"/>
              </a:rPr>
              <a:t>اختلالات فشار خون به 4 دسته تقسیم می شوند :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1</a:t>
            </a:r>
            <a:r>
              <a:rPr lang="fa-IR" sz="2800" dirty="0">
                <a:latin typeface="Calibri" pitchFamily="34" charset="0"/>
                <a:ea typeface="Calibri" pitchFamily="34" charset="0"/>
                <a:cs typeface="Arial" pitchFamily="34" charset="0"/>
              </a:rPr>
              <a:t>-پره اکلامپسی </a:t>
            </a:r>
            <a:r>
              <a:rPr lang="fa-IR" sz="28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واکلامپسی:</a:t>
            </a: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8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پره اکلامپسی قبل از هفته 34</a:t>
            </a: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latin typeface="Calibri" pitchFamily="34" charset="0"/>
                <a:ea typeface="Calibri" pitchFamily="34" charset="0"/>
              </a:rPr>
              <a:t>پره اکلامپسی </a:t>
            </a:r>
            <a:r>
              <a:rPr lang="fa-IR" sz="2800" dirty="0" smtClean="0">
                <a:latin typeface="Calibri" pitchFamily="34" charset="0"/>
                <a:ea typeface="Calibri" pitchFamily="34" charset="0"/>
              </a:rPr>
              <a:t>حین یا بعد </a:t>
            </a:r>
            <a:r>
              <a:rPr lang="fa-IR" sz="2800" dirty="0">
                <a:latin typeface="Calibri" pitchFamily="34" charset="0"/>
                <a:ea typeface="Calibri" pitchFamily="34" charset="0"/>
              </a:rPr>
              <a:t>از هفته 34</a:t>
            </a: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8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شروع پره ترم (قبل از هفته37)</a:t>
            </a: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8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شروع درترم (بعد از هفته 37) </a:t>
            </a:r>
            <a:endParaRPr lang="en-US" sz="2800" dirty="0" smtClean="0"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800" dirty="0"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Calibri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lang="fa-IR" sz="280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- هایپرتانسیون مزمن </a:t>
            </a: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3-</a:t>
            </a:r>
            <a:r>
              <a:rPr lang="fa-IR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پره اکلامپسی افزوده شده به </a:t>
            </a:r>
            <a:r>
              <a:rPr lang="fa-IR" sz="2800" dirty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هایپرتانسیون مزمن</a:t>
            </a: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800" dirty="0">
              <a:solidFill>
                <a:srgbClr val="7030A0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4-</a:t>
            </a:r>
            <a:r>
              <a:rPr lang="fa-IR" sz="28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هایپر تانسیون حاملگی :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Gestational Hypertension </a:t>
            </a:r>
            <a:endParaRPr lang="fa-IR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762000"/>
            <a:ext cx="8229600" cy="1370856"/>
          </a:xfrm>
        </p:spPr>
        <p:txBody>
          <a:bodyPr>
            <a:normAutofit fontScale="90000"/>
          </a:bodyPr>
          <a:lstStyle/>
          <a:p>
            <a:pPr algn="r"/>
            <a:r>
              <a:rPr lang="fa-IR" sz="3600" b="1" dirty="0"/>
              <a:t>اندیکاسیون های زایمان در زنان کمتر از 34 </a:t>
            </a:r>
            <a:r>
              <a:rPr lang="fa-IR" sz="2200" b="1" dirty="0"/>
              <a:t>هفته(که با روش انتظاری اداره شده اند</a:t>
            </a:r>
            <a:r>
              <a:rPr lang="fa-IR" sz="2200" b="1" dirty="0" smtClean="0"/>
              <a:t>)</a:t>
            </a:r>
            <a:r>
              <a:rPr lang="fa-IR" dirty="0" smtClean="0"/>
              <a:t>:</a:t>
            </a:r>
            <a:br>
              <a:rPr lang="fa-IR" dirty="0" smtClean="0"/>
            </a:br>
            <a:r>
              <a:rPr lang="fa-IR" dirty="0" smtClean="0"/>
              <a:t/>
            </a:r>
            <a:br>
              <a:rPr lang="fa-IR" dirty="0" smtClean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1484784"/>
            <a:ext cx="8229600" cy="4611216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fa-IR" dirty="0"/>
              <a:t>1- هیپرتانسیون شدید کنترل </a:t>
            </a:r>
            <a:r>
              <a:rPr lang="fa-IR" dirty="0" smtClean="0"/>
              <a:t>نشده</a:t>
            </a:r>
            <a:endParaRPr lang="fa-IR" b="1" dirty="0" smtClean="0"/>
          </a:p>
          <a:p>
            <a:pPr algn="r" rtl="1"/>
            <a:r>
              <a:rPr lang="fa-IR" b="1" dirty="0" smtClean="0"/>
              <a:t>2- اکلامپسی</a:t>
            </a:r>
          </a:p>
          <a:p>
            <a:pPr algn="r" rtl="1"/>
            <a:r>
              <a:rPr lang="fa-IR" b="1" dirty="0" smtClean="0"/>
              <a:t>3- ادم ریوی</a:t>
            </a:r>
          </a:p>
          <a:p>
            <a:pPr algn="r" rtl="1"/>
            <a:r>
              <a:rPr lang="fa-IR" b="1" dirty="0" smtClean="0"/>
              <a:t>4- دکولمان جفت</a:t>
            </a:r>
          </a:p>
          <a:p>
            <a:pPr algn="r" rtl="1"/>
            <a:r>
              <a:rPr lang="fa-IR" b="1" dirty="0" smtClean="0"/>
              <a:t>5- </a:t>
            </a:r>
            <a:r>
              <a:rPr lang="en-US" b="1" dirty="0" smtClean="0"/>
              <a:t>DIC</a:t>
            </a:r>
            <a:r>
              <a:rPr lang="fa-IR" b="1" dirty="0" smtClean="0"/>
              <a:t> </a:t>
            </a:r>
          </a:p>
          <a:p>
            <a:pPr algn="r" rtl="1"/>
            <a:r>
              <a:rPr lang="fa-IR" b="1" dirty="0" smtClean="0"/>
              <a:t>6- وضعیت غیر اطمینان بخش جنین</a:t>
            </a:r>
          </a:p>
          <a:p>
            <a:pPr algn="r" rtl="1"/>
            <a:r>
              <a:rPr lang="fa-IR" b="1" dirty="0" smtClean="0"/>
              <a:t>7- مرگ جنین</a:t>
            </a:r>
          </a:p>
          <a:p>
            <a:pPr algn="r" rtl="1"/>
            <a:endParaRPr lang="fa-IR" b="1" dirty="0" smtClean="0"/>
          </a:p>
          <a:p>
            <a:pPr marL="0" indent="0" algn="ctr" rtl="1">
              <a:buNone/>
            </a:pPr>
            <a:r>
              <a:rPr lang="fa-IR" b="1" u="sng" dirty="0" smtClean="0"/>
              <a:t>درمان کورتیکو استروئیدی</a:t>
            </a:r>
          </a:p>
          <a:p>
            <a:pPr marL="0" indent="0" algn="ctr">
              <a:buNone/>
            </a:pPr>
            <a:r>
              <a:rPr lang="fa-IR" b="1" u="sng" dirty="0" smtClean="0"/>
              <a:t>زایمان پس از تثبیت وضعیت مادر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4508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b="1" dirty="0"/>
              <a:t>اندیکاسیون های زایمان در زنان کمتر از 34 هفته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 rtl="1">
              <a:buNone/>
            </a:pPr>
            <a:r>
              <a:rPr lang="fa-IR" b="1" u="sng" dirty="0"/>
              <a:t>درمان کورتیکو استروئیدی</a:t>
            </a:r>
          </a:p>
          <a:p>
            <a:pPr marL="0" indent="0" algn="ctr" rtl="1">
              <a:buNone/>
            </a:pPr>
            <a:r>
              <a:rPr lang="fa-IR" b="1" u="sng" dirty="0"/>
              <a:t>به تاخیر انداختن زایمان به مدت 48 ساعت </a:t>
            </a:r>
            <a:r>
              <a:rPr lang="fa-IR" b="1" u="sng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در صورت امکان</a:t>
            </a:r>
            <a:endParaRPr lang="en-US" b="1" u="sng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algn="ctr"/>
            <a:endParaRPr lang="en-US" dirty="0"/>
          </a:p>
          <a:p>
            <a:pPr algn="r" rtl="1"/>
            <a:r>
              <a:rPr lang="fa-IR" dirty="0" smtClean="0"/>
              <a:t>1- </a:t>
            </a:r>
            <a:r>
              <a:rPr lang="en-US" dirty="0" smtClean="0"/>
              <a:t>PTL</a:t>
            </a:r>
            <a:r>
              <a:rPr lang="fa-IR" dirty="0" smtClean="0"/>
              <a:t> یا </a:t>
            </a:r>
            <a:r>
              <a:rPr lang="en-US" dirty="0" smtClean="0"/>
              <a:t>PROM</a:t>
            </a:r>
            <a:r>
              <a:rPr lang="fa-IR" dirty="0" smtClean="0"/>
              <a:t> </a:t>
            </a:r>
          </a:p>
          <a:p>
            <a:pPr algn="r" rtl="1"/>
            <a:r>
              <a:rPr lang="fa-IR" dirty="0" smtClean="0"/>
              <a:t>2-ترومبوسیتوپنی(پلاکت کمتر از 100000 در میکرو لیتر)</a:t>
            </a:r>
          </a:p>
          <a:p>
            <a:pPr algn="r" rtl="1"/>
            <a:r>
              <a:rPr lang="fa-IR" dirty="0" smtClean="0"/>
              <a:t>3- میزان ترانس امینازهای کبدی 2 برابر محدوده فوقانی طبیعی</a:t>
            </a:r>
          </a:p>
          <a:p>
            <a:pPr algn="r" rtl="1"/>
            <a:r>
              <a:rPr lang="fa-IR" dirty="0" smtClean="0"/>
              <a:t>4- </a:t>
            </a:r>
            <a:r>
              <a:rPr lang="en-US" dirty="0" smtClean="0"/>
              <a:t>IUGR</a:t>
            </a:r>
          </a:p>
          <a:p>
            <a:pPr algn="r" rtl="1"/>
            <a:r>
              <a:rPr lang="en-US" dirty="0" smtClean="0"/>
              <a:t>5</a:t>
            </a:r>
            <a:r>
              <a:rPr lang="fa-IR" dirty="0" smtClean="0"/>
              <a:t>-اولیگوهیدر امنیوس</a:t>
            </a:r>
            <a:endParaRPr lang="fa-IR" dirty="0"/>
          </a:p>
          <a:p>
            <a:pPr algn="r" rtl="1"/>
            <a:r>
              <a:rPr lang="fa-IR" dirty="0" smtClean="0"/>
              <a:t>6- تشدید اختلال عملکرد کلیه</a:t>
            </a:r>
          </a:p>
        </p:txBody>
      </p:sp>
    </p:spTree>
    <p:extLst>
      <p:ext uri="{BB962C8B-B14F-4D97-AF65-F5344CB8AC3E}">
        <p14:creationId xmlns:p14="http://schemas.microsoft.com/office/powerpoint/2010/main" val="119156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dirty="0" smtClean="0"/>
              <a:t/>
            </a:r>
            <a:br>
              <a:rPr lang="fa-IR" dirty="0" smtClean="0"/>
            </a:br>
            <a:r>
              <a:rPr lang="fa-IR" b="1" dirty="0" smtClean="0"/>
              <a:t>اکلامپسی</a:t>
            </a:r>
            <a:br>
              <a:rPr lang="fa-IR" b="1" dirty="0" smtClean="0"/>
            </a:b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1412776"/>
            <a:ext cx="8229600" cy="4911824"/>
          </a:xfrm>
        </p:spPr>
        <p:txBody>
          <a:bodyPr>
            <a:normAutofit fontScale="92500" lnSpcReduction="20000"/>
          </a:bodyPr>
          <a:lstStyle/>
          <a:p>
            <a:pPr algn="r" rtl="1"/>
            <a:r>
              <a:rPr lang="fa-IR" dirty="0" smtClean="0"/>
              <a:t>در صورت همراه شدن پره اکلامپسی با تشنجات ژنرالیزه که ممکن است قبل-حین یا بعد از زایمان ایجاد شود.</a:t>
            </a:r>
          </a:p>
          <a:p>
            <a:pPr algn="r" rtl="1"/>
            <a:r>
              <a:rPr lang="fa-IR" dirty="0" smtClean="0"/>
              <a:t>با نزدیک شدن به ترم شیوع ان افزایش می یابد.</a:t>
            </a:r>
            <a:endParaRPr lang="fa-IR" b="1" dirty="0" smtClean="0"/>
          </a:p>
          <a:p>
            <a:pPr algn="r" rtl="1"/>
            <a:r>
              <a:rPr lang="fa-IR" b="1" dirty="0" smtClean="0"/>
              <a:t>باعوارض برای مادر و جنین همراه است.</a:t>
            </a:r>
          </a:p>
          <a:p>
            <a:pPr algn="ctr" rtl="1"/>
            <a:r>
              <a:rPr lang="fa-IR" b="1" u="sng" dirty="0" smtClean="0"/>
              <a:t>عوارض:</a:t>
            </a:r>
          </a:p>
          <a:p>
            <a:pPr algn="r" rtl="1"/>
            <a:r>
              <a:rPr lang="fa-IR" b="1" dirty="0" smtClean="0"/>
              <a:t>دکولمان جفت</a:t>
            </a:r>
          </a:p>
          <a:p>
            <a:pPr algn="r" rtl="1"/>
            <a:r>
              <a:rPr lang="fa-IR" b="1" dirty="0" smtClean="0"/>
              <a:t>نقائص عصبی</a:t>
            </a:r>
          </a:p>
          <a:p>
            <a:pPr algn="r" rtl="1"/>
            <a:r>
              <a:rPr lang="fa-IR" b="1" dirty="0" smtClean="0"/>
              <a:t>ادم ریوی </a:t>
            </a:r>
          </a:p>
          <a:p>
            <a:pPr algn="r" rtl="1"/>
            <a:r>
              <a:rPr lang="fa-IR" b="1" dirty="0" smtClean="0"/>
              <a:t>پنومونی اسپیراسیون</a:t>
            </a:r>
          </a:p>
          <a:p>
            <a:pPr algn="r" rtl="1"/>
            <a:r>
              <a:rPr lang="fa-IR" b="1" dirty="0" smtClean="0"/>
              <a:t>ایست قلبی تنفسی</a:t>
            </a:r>
          </a:p>
          <a:p>
            <a:pPr algn="r" rtl="1"/>
            <a:r>
              <a:rPr lang="fa-IR" b="1" dirty="0" smtClean="0"/>
              <a:t>نارسایی حاد کلیه</a:t>
            </a:r>
          </a:p>
          <a:p>
            <a:pPr algn="r" rtl="1"/>
            <a:r>
              <a:rPr lang="fa-IR" b="1" dirty="0" smtClean="0"/>
              <a:t>مرگ مادر(1%)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22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fa-IR" dirty="0" smtClean="0"/>
              <a:t>تشخیص های افتراقی اکلامپسی:</a:t>
            </a:r>
          </a:p>
          <a:p>
            <a:pPr marL="0" indent="0" algn="r" rtl="1">
              <a:buNone/>
            </a:pPr>
            <a:r>
              <a:rPr lang="fa-IR" dirty="0" smtClean="0"/>
              <a:t>صرع</a:t>
            </a:r>
          </a:p>
          <a:p>
            <a:pPr marL="0" indent="0" algn="r" rtl="1">
              <a:buNone/>
            </a:pPr>
            <a:r>
              <a:rPr lang="fa-IR" dirty="0" smtClean="0"/>
              <a:t>انسفالیت</a:t>
            </a:r>
          </a:p>
          <a:p>
            <a:pPr marL="0" indent="0" algn="r" rtl="1">
              <a:buNone/>
            </a:pPr>
            <a:r>
              <a:rPr lang="fa-IR" dirty="0" smtClean="0"/>
              <a:t>مننژیت</a:t>
            </a:r>
          </a:p>
          <a:p>
            <a:pPr marL="0" indent="0" algn="r" rtl="1">
              <a:buNone/>
            </a:pPr>
            <a:r>
              <a:rPr lang="fa-IR" dirty="0" smtClean="0"/>
              <a:t>تومور مغزی</a:t>
            </a:r>
          </a:p>
          <a:p>
            <a:pPr marL="0" indent="0" algn="r" rtl="1">
              <a:buNone/>
            </a:pPr>
            <a:r>
              <a:rPr lang="fa-IR" dirty="0" smtClean="0"/>
              <a:t>پارگی انوریسم مغزی</a:t>
            </a:r>
          </a:p>
          <a:p>
            <a:pPr marL="0" indent="0" algn="r" rtl="1">
              <a:buNone/>
            </a:pPr>
            <a:r>
              <a:rPr lang="fa-IR" dirty="0" smtClean="0"/>
              <a:t>امبولی مایع امنیون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59825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1"/>
          <p:cNvSpPr>
            <a:spLocks noChangeArrowheads="1"/>
          </p:cNvSpPr>
          <p:nvPr/>
        </p:nvSpPr>
        <p:spPr bwMode="auto">
          <a:xfrm>
            <a:off x="546100" y="21431"/>
            <a:ext cx="100203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400" b="1" u="sng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تدابیر درمانی در پره اکلامپسی  شدید و اکلامپسی: </a:t>
            </a:r>
            <a:endParaRPr lang="en-US" sz="24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a-IR" sz="24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اقدامات اولیه و حفاظتی </a:t>
            </a:r>
            <a:r>
              <a:rPr lang="fa-IR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:</a:t>
            </a: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a-IR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چک </a:t>
            </a:r>
            <a:r>
              <a:rPr lang="en-US" sz="2400" dirty="0">
                <a:latin typeface="Calibri" pitchFamily="34" charset="0"/>
                <a:ea typeface="Calibri" pitchFamily="34" charset="0"/>
                <a:cs typeface="Arial" pitchFamily="34" charset="0"/>
              </a:rPr>
              <a:t>v/s</a:t>
            </a:r>
            <a:r>
              <a:rPr lang="fa-IR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،       استراحت </a:t>
            </a:r>
            <a:r>
              <a:rPr lang="fa-IR" sz="2400" dirty="0">
                <a:latin typeface="Calibri" pitchFamily="34" charset="0"/>
                <a:ea typeface="Calibri" pitchFamily="34" charset="0"/>
                <a:cs typeface="Arial" pitchFamily="34" charset="0"/>
              </a:rPr>
              <a:t>به پهلو در اتاق کم نور و کم صدا</a:t>
            </a:r>
            <a:r>
              <a:rPr lang="fa-IR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، </a:t>
            </a: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a-IR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چک </a:t>
            </a:r>
            <a:r>
              <a:rPr lang="en-US" sz="2400" dirty="0" err="1">
                <a:latin typeface="Calibri" pitchFamily="34" charset="0"/>
                <a:ea typeface="Calibri" pitchFamily="34" charset="0"/>
                <a:cs typeface="Arial" pitchFamily="34" charset="0"/>
              </a:rPr>
              <a:t>I&amp;o</a:t>
            </a:r>
            <a:r>
              <a:rPr lang="fa-IR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،</a:t>
            </a: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a-IR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برقراری </a:t>
            </a:r>
            <a:r>
              <a:rPr lang="en-US" sz="2400" dirty="0">
                <a:latin typeface="Calibri" pitchFamily="34" charset="0"/>
                <a:ea typeface="Calibri" pitchFamily="34" charset="0"/>
                <a:cs typeface="Arial" pitchFamily="34" charset="0"/>
              </a:rPr>
              <a:t>Iv</a:t>
            </a:r>
            <a:r>
              <a:rPr lang="fa-IR" sz="2400" dirty="0">
                <a:latin typeface="Calibri" pitchFamily="34" charset="0"/>
                <a:ea typeface="Calibri" pitchFamily="34" charset="0"/>
                <a:cs typeface="Arial" pitchFamily="34" charset="0"/>
              </a:rPr>
              <a:t>، </a:t>
            </a:r>
            <a:r>
              <a:rPr lang="fa-IR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  ارزیابی </a:t>
            </a:r>
            <a:r>
              <a:rPr lang="fa-IR" sz="2400" dirty="0">
                <a:latin typeface="Calibri" pitchFamily="34" charset="0"/>
                <a:ea typeface="Calibri" pitchFamily="34" charset="0"/>
                <a:cs typeface="Arial" pitchFamily="34" charset="0"/>
              </a:rPr>
              <a:t>و ثبت رفلکس زانویی </a:t>
            </a:r>
            <a:r>
              <a:rPr lang="fa-IR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،  تعداد </a:t>
            </a:r>
            <a:r>
              <a:rPr lang="fa-IR" sz="2400" dirty="0">
                <a:latin typeface="Calibri" pitchFamily="34" charset="0"/>
                <a:ea typeface="Calibri" pitchFamily="34" charset="0"/>
                <a:cs typeface="Arial" pitchFamily="34" charset="0"/>
              </a:rPr>
              <a:t>تنفس </a:t>
            </a: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a-IR" sz="24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اصلاح فشار خون بالا </a:t>
            </a:r>
            <a:r>
              <a:rPr lang="fa-IR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:</a:t>
            </a: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a-IR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هیدرا </a:t>
            </a:r>
            <a:r>
              <a:rPr lang="fa-IR" sz="2400" dirty="0">
                <a:latin typeface="Calibri" pitchFamily="34" charset="0"/>
                <a:ea typeface="Calibri" pitchFamily="34" charset="0"/>
                <a:cs typeface="Arial" pitchFamily="34" charset="0"/>
              </a:rPr>
              <a:t>لازین و </a:t>
            </a:r>
            <a:r>
              <a:rPr lang="fa-IR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لابتالول</a:t>
            </a:r>
            <a:r>
              <a:rPr lang="fa-IR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، نیفدیپین(هر </a:t>
            </a:r>
            <a:r>
              <a:rPr lang="fa-IR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سه دارو کارایی برابری دارند ولی خط </a:t>
            </a:r>
            <a:r>
              <a:rPr lang="fa-IR" sz="2400" dirty="0">
                <a:latin typeface="Calibri" pitchFamily="34" charset="0"/>
                <a:ea typeface="Calibri" pitchFamily="34" charset="0"/>
              </a:rPr>
              <a:t>اول هیدرا لازین </a:t>
            </a:r>
            <a:r>
              <a:rPr lang="fa-IR" sz="2400" dirty="0" smtClean="0">
                <a:latin typeface="Calibri" pitchFamily="34" charset="0"/>
                <a:ea typeface="Calibri" pitchFamily="34" charset="0"/>
              </a:rPr>
              <a:t>است.</a:t>
            </a: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a-IR" sz="2400" b="1" dirty="0">
                <a:solidFill>
                  <a:schemeClr val="accent6">
                    <a:lumMod val="50000"/>
                  </a:schemeClr>
                </a:solidFill>
              </a:rPr>
              <a:t>بعضی از پزشکان به علت کمتر بودن عوارض لابتالول ،این دارو را ترجیح می دهند.</a:t>
            </a: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a-IR" sz="24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پیشگیری و درمان تشنج </a:t>
            </a:r>
            <a:r>
              <a:rPr lang="fa-IR" sz="2400" dirty="0">
                <a:latin typeface="Calibri" pitchFamily="34" charset="0"/>
                <a:ea typeface="Calibri" pitchFamily="34" charset="0"/>
                <a:cs typeface="Arial" pitchFamily="34" charset="0"/>
              </a:rPr>
              <a:t>: </a:t>
            </a: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a-IR" sz="2400" dirty="0">
                <a:latin typeface="Calibri" pitchFamily="34" charset="0"/>
                <a:ea typeface="Calibri" pitchFamily="34" charset="0"/>
                <a:cs typeface="Arial" pitchFamily="34" charset="0"/>
              </a:rPr>
              <a:t>کنترل تشنج ها با دوز لودینگ  وریدی سولفات منیزیوم و بدنبال ان دوز نگهدارنده</a:t>
            </a: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a-IR" sz="2400" dirty="0">
                <a:latin typeface="Calibri" pitchFamily="34" charset="0"/>
                <a:cs typeface="Arial" pitchFamily="34" charset="0"/>
              </a:rPr>
              <a:t>پرهیز از تجویز دیو رتیک ها مگر در صورت وجود ادم ریوی اشکار</a:t>
            </a: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a-IR" sz="2400" dirty="0">
                <a:latin typeface="Calibri" pitchFamily="34" charset="0"/>
                <a:cs typeface="Arial" pitchFamily="34" charset="0"/>
              </a:rPr>
              <a:t>محدود کردن تجویز مایعات داخل وریدی مگر در صورت شدید بودن اتلاف </a:t>
            </a:r>
            <a:r>
              <a:rPr lang="fa-IR" sz="2400" dirty="0" smtClean="0">
                <a:latin typeface="Calibri" pitchFamily="34" charset="0"/>
                <a:cs typeface="Arial" pitchFamily="34" charset="0"/>
              </a:rPr>
              <a:t>مایعات</a:t>
            </a: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a-IR" sz="24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زایمان </a:t>
            </a:r>
            <a:r>
              <a:rPr lang="fa-IR" sz="2400" dirty="0">
                <a:latin typeface="Calibri" pitchFamily="34" charset="0"/>
                <a:ea typeface="Calibri" pitchFamily="34" charset="0"/>
                <a:cs typeface="Arial" pitchFamily="34" charset="0"/>
              </a:rPr>
              <a:t>: درمان قطعی و اصلی ختم حاملگی است .</a:t>
            </a: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a-IR" sz="2400" dirty="0">
                <a:latin typeface="Calibri" pitchFamily="34" charset="0"/>
                <a:ea typeface="Calibri" pitchFamily="34" charset="0"/>
                <a:cs typeface="Arial" pitchFamily="34" charset="0"/>
              </a:rPr>
              <a:t>روش ترجیهی زایمان طبیعی است </a:t>
            </a:r>
            <a:r>
              <a:rPr lang="fa-IR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a-IR" sz="24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درمان عوارض</a:t>
            </a:r>
            <a:endParaRPr lang="fa-I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87400"/>
            <a:ext cx="10515600" cy="5389563"/>
          </a:xfrm>
        </p:spPr>
        <p:txBody>
          <a:bodyPr>
            <a:normAutofit lnSpcReduction="10000"/>
          </a:bodyPr>
          <a:lstStyle/>
          <a:p>
            <a:pPr algn="r" rtl="1"/>
            <a:r>
              <a:rPr lang="fa-IR" b="1" dirty="0" smtClean="0"/>
              <a:t>تجویز سولفات منیزیم برای پیشگیری و کنترل تشنج ها</a:t>
            </a:r>
            <a:r>
              <a:rPr lang="fa-IR" b="1" dirty="0" smtClean="0"/>
              <a:t>:</a:t>
            </a:r>
          </a:p>
          <a:p>
            <a:pPr algn="r" rtl="1"/>
            <a:endParaRPr lang="fa-IR" b="1" dirty="0" smtClean="0"/>
          </a:p>
          <a:p>
            <a:pPr algn="r" rtl="1"/>
            <a:r>
              <a:rPr lang="fa-IR" dirty="0"/>
              <a:t>تجویز سولفات </a:t>
            </a:r>
            <a:r>
              <a:rPr lang="fa-IR" dirty="0" smtClean="0"/>
              <a:t>منیزیم وریدی(انفوزیون مداوم)یا عضلانی(تزریقات متناوب) هر دو به یک اندازه موثرند</a:t>
            </a:r>
            <a:r>
              <a:rPr lang="fa-IR" dirty="0" smtClean="0"/>
              <a:t>.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داروی ضد تشنج موثری است که سبب تضعیف </a:t>
            </a:r>
            <a:r>
              <a:rPr lang="en-US" dirty="0" smtClean="0"/>
              <a:t>CNS</a:t>
            </a:r>
            <a:r>
              <a:rPr lang="fa-IR" dirty="0" smtClean="0"/>
              <a:t> مادر و جنین نمی شود</a:t>
            </a:r>
            <a:r>
              <a:rPr lang="fa-IR" dirty="0" smtClean="0"/>
              <a:t>.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چون احتمال تشنج حین لیبر  و زایمان بیشتر است زنان مبتلا به پره اکلامپسی شدید –اکلامپسی تا 24 ساعت پس از زایمان سولفات دریافت می کنند</a:t>
            </a:r>
            <a:r>
              <a:rPr lang="fa-IR" dirty="0" smtClean="0"/>
              <a:t>.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در مورد</a:t>
            </a:r>
            <a:r>
              <a:rPr lang="fa-IR" dirty="0"/>
              <a:t> </a:t>
            </a:r>
            <a:r>
              <a:rPr lang="fa-IR" dirty="0" smtClean="0"/>
              <a:t>اکلامپسی هایی که بعد از زایمان بوجود امده سولفات تا 24 ساعت پس از حملات تشنجی تجویز می شود.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93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81000"/>
            <a:ext cx="10515600" cy="5795963"/>
          </a:xfrm>
        </p:spPr>
        <p:txBody>
          <a:bodyPr/>
          <a:lstStyle/>
          <a:p>
            <a:pPr algn="r" rtl="1"/>
            <a:r>
              <a:rPr lang="fa-IR" dirty="0" smtClean="0"/>
              <a:t>انفوزیون وریدی مداوم</a:t>
            </a:r>
            <a:r>
              <a:rPr lang="fa-IR" dirty="0" smtClean="0"/>
              <a:t>: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b="1" dirty="0" smtClean="0"/>
              <a:t>6-4 گرم سولفات در 100 میلی لیتر مایع رقیق کرده و بصورت</a:t>
            </a:r>
            <a:r>
              <a:rPr lang="en-US" b="1" dirty="0" smtClean="0"/>
              <a:t>IV</a:t>
            </a:r>
            <a:r>
              <a:rPr lang="fa-IR" b="1" dirty="0" smtClean="0"/>
              <a:t> در مدت 20-15 دقیقه </a:t>
            </a:r>
            <a:r>
              <a:rPr lang="fa-IR" dirty="0" smtClean="0"/>
              <a:t>تجویز می شود</a:t>
            </a:r>
            <a:r>
              <a:rPr lang="fa-IR" dirty="0" smtClean="0"/>
              <a:t>.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انفوزیون نگهدارنده 2گرم </a:t>
            </a:r>
            <a:r>
              <a:rPr lang="fa-IR" dirty="0"/>
              <a:t>سولفات در 100 میلی لیتر مایع رقیق کرده بصورت</a:t>
            </a:r>
            <a:r>
              <a:rPr lang="en-US" dirty="0"/>
              <a:t>IV</a:t>
            </a:r>
            <a:r>
              <a:rPr lang="fa-IR" dirty="0"/>
              <a:t> در مدت </a:t>
            </a:r>
            <a:r>
              <a:rPr lang="fa-IR" dirty="0" smtClean="0"/>
              <a:t>یک ساعت تجویز </a:t>
            </a:r>
            <a:r>
              <a:rPr lang="fa-IR" dirty="0"/>
              <a:t>می شود</a:t>
            </a:r>
            <a:r>
              <a:rPr lang="fa-IR" dirty="0" smtClean="0"/>
              <a:t>.</a:t>
            </a:r>
          </a:p>
          <a:p>
            <a:pPr algn="r" rtl="1"/>
            <a:r>
              <a:rPr lang="fa-IR" b="1" u="sng" dirty="0" smtClean="0"/>
              <a:t>بیمار </a:t>
            </a:r>
            <a:r>
              <a:rPr lang="fa-IR" b="1" u="sng" dirty="0"/>
              <a:t>باید </a:t>
            </a:r>
            <a:r>
              <a:rPr lang="fa-IR" b="1" u="sng" dirty="0" smtClean="0"/>
              <a:t>از نظر:</a:t>
            </a:r>
          </a:p>
          <a:p>
            <a:pPr algn="r" rtl="1"/>
            <a:r>
              <a:rPr lang="fa-IR" dirty="0"/>
              <a:t> </a:t>
            </a:r>
            <a:r>
              <a:rPr lang="fa-IR" dirty="0" smtClean="0"/>
              <a:t>    تعداد تنفس-رفلکس زانویی –حجم ادرار کنترل شود.</a:t>
            </a:r>
          </a:p>
          <a:p>
            <a:pPr algn="r" rtl="1"/>
            <a:r>
              <a:rPr lang="fa-IR" dirty="0" smtClean="0"/>
              <a:t>انفوزیون باید طوری تنظیم شود </a:t>
            </a:r>
            <a:r>
              <a:rPr lang="fa-IR" dirty="0" smtClean="0"/>
              <a:t>که:</a:t>
            </a:r>
          </a:p>
          <a:p>
            <a:pPr algn="r" rtl="1"/>
            <a:r>
              <a:rPr lang="fa-IR" dirty="0" smtClean="0"/>
              <a:t> </a:t>
            </a:r>
            <a:r>
              <a:rPr lang="fa-IR" b="1" dirty="0" smtClean="0">
                <a:solidFill>
                  <a:srgbClr val="FF0000"/>
                </a:solidFill>
              </a:rPr>
              <a:t>میزان پلاسمایی منیزیم بین 7-4 میلی اکی والان در لیتر(8/4-4/8 میلی گرم در دسی لیتر)تثبیت شود.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14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500" y="704088"/>
            <a:ext cx="10083800" cy="5620512"/>
          </a:xfrm>
        </p:spPr>
        <p:txBody>
          <a:bodyPr>
            <a:normAutofit/>
          </a:bodyPr>
          <a:lstStyle/>
          <a:p>
            <a:pPr algn="r" rtl="1"/>
            <a:r>
              <a:rPr lang="fa-IR" b="1" dirty="0" smtClean="0"/>
              <a:t>وقتی میزان منیزیم به 10میلی </a:t>
            </a:r>
            <a:r>
              <a:rPr lang="fa-IR" b="1" dirty="0"/>
              <a:t>اکی والان در </a:t>
            </a:r>
            <a:r>
              <a:rPr lang="fa-IR" b="1" dirty="0" smtClean="0"/>
              <a:t>لیترمیرسد رفلکس پاتلار ناپدید می شود.</a:t>
            </a:r>
          </a:p>
          <a:p>
            <a:pPr algn="r" rtl="1"/>
            <a:r>
              <a:rPr lang="fa-IR" b="1" dirty="0"/>
              <a:t>وقتی میزان منیزیم به </a:t>
            </a:r>
            <a:r>
              <a:rPr lang="fa-IR" b="1" dirty="0" smtClean="0"/>
              <a:t>بالای 10میلی </a:t>
            </a:r>
            <a:r>
              <a:rPr lang="fa-IR" b="1" dirty="0"/>
              <a:t>اکی والان در لیترمیرسد </a:t>
            </a:r>
            <a:r>
              <a:rPr lang="fa-IR" b="1" dirty="0" smtClean="0"/>
              <a:t>تضعیف تنفسی رخ می دهد. </a:t>
            </a:r>
          </a:p>
          <a:p>
            <a:pPr algn="r" rtl="1"/>
            <a:r>
              <a:rPr lang="fa-IR" b="1" dirty="0" smtClean="0"/>
              <a:t>در مقادیر 12میلی </a:t>
            </a:r>
            <a:r>
              <a:rPr lang="fa-IR" b="1" dirty="0"/>
              <a:t>اکی والان در </a:t>
            </a:r>
            <a:r>
              <a:rPr lang="fa-IR" b="1" dirty="0" smtClean="0"/>
              <a:t>لیترفلج تنفسی و ایست تنفسی پدیدار میشود</a:t>
            </a:r>
            <a:r>
              <a:rPr lang="fa-IR" b="1" dirty="0" smtClean="0"/>
              <a:t>.</a:t>
            </a:r>
          </a:p>
          <a:p>
            <a:pPr algn="r" rtl="1"/>
            <a:endParaRPr lang="fa-IR" b="1" dirty="0" smtClean="0"/>
          </a:p>
          <a:p>
            <a:pPr algn="r" rtl="1"/>
            <a:r>
              <a:rPr lang="fa-IR" b="1" dirty="0" smtClean="0">
                <a:solidFill>
                  <a:srgbClr val="FF0000"/>
                </a:solidFill>
              </a:rPr>
              <a:t>درما ن با گلوکونات کلسیم یا کلرید کلسیم (یک گرم داخل وریدی</a:t>
            </a:r>
            <a:r>
              <a:rPr lang="fa-IR" b="1" dirty="0" smtClean="0">
                <a:solidFill>
                  <a:srgbClr val="FF0000"/>
                </a:solidFill>
              </a:rPr>
              <a:t>)+ قطع </a:t>
            </a:r>
            <a:r>
              <a:rPr lang="fa-IR" b="1" dirty="0" smtClean="0">
                <a:solidFill>
                  <a:srgbClr val="FF0000"/>
                </a:solidFill>
              </a:rPr>
              <a:t>سولفات سبب برطرف شدن </a:t>
            </a:r>
            <a:r>
              <a:rPr lang="fa-IR" b="1" dirty="0">
                <a:solidFill>
                  <a:srgbClr val="FF0000"/>
                </a:solidFill>
              </a:rPr>
              <a:t>تضعیف </a:t>
            </a:r>
            <a:r>
              <a:rPr lang="fa-IR" b="1" dirty="0" smtClean="0">
                <a:solidFill>
                  <a:srgbClr val="FF0000"/>
                </a:solidFill>
              </a:rPr>
              <a:t>تنفسی می شود</a:t>
            </a:r>
            <a:r>
              <a:rPr lang="fa-IR" b="1" dirty="0" smtClean="0">
                <a:solidFill>
                  <a:srgbClr val="FF0000"/>
                </a:solidFill>
              </a:rPr>
              <a:t>.</a:t>
            </a:r>
          </a:p>
          <a:p>
            <a:pPr algn="r" rtl="1"/>
            <a:endParaRPr lang="fa-IR" b="1" dirty="0" smtClean="0">
              <a:solidFill>
                <a:srgbClr val="FF0000"/>
              </a:solidFill>
            </a:endParaRPr>
          </a:p>
          <a:p>
            <a:pPr algn="r" rtl="1"/>
            <a:r>
              <a:rPr lang="fa-IR" b="1" dirty="0" smtClean="0">
                <a:solidFill>
                  <a:schemeClr val="accent1"/>
                </a:solidFill>
              </a:rPr>
              <a:t>دفع منیزیوم بطور انحصاری از طریق کلیه است.</a:t>
            </a:r>
          </a:p>
          <a:p>
            <a:pPr algn="r" rtl="1"/>
            <a:r>
              <a:rPr lang="fa-IR" b="1" dirty="0" smtClean="0"/>
              <a:t>در صورت کاهش </a:t>
            </a:r>
            <a:r>
              <a:rPr lang="en-US" b="1" dirty="0" smtClean="0"/>
              <a:t>GFR</a:t>
            </a:r>
            <a:r>
              <a:rPr lang="fa-IR" b="1" dirty="0" smtClean="0"/>
              <a:t> (کراتینین بیش از 1 </a:t>
            </a:r>
            <a:r>
              <a:rPr lang="en-US" b="1" dirty="0" smtClean="0"/>
              <a:t>mg/ml</a:t>
            </a:r>
            <a:r>
              <a:rPr lang="fa-IR" b="1" dirty="0" smtClean="0"/>
              <a:t> )فقط باید سرعت انفوزیون دوز نگهدارنده را تغییر داد</a:t>
            </a:r>
            <a:r>
              <a:rPr lang="fa-IR" b="1" dirty="0" smtClean="0"/>
              <a:t>.</a:t>
            </a:r>
          </a:p>
          <a:p>
            <a:pPr algn="r" rtl="1"/>
            <a:endParaRPr lang="fa-IR" b="1" dirty="0" smtClean="0"/>
          </a:p>
        </p:txBody>
      </p:sp>
    </p:spTree>
    <p:extLst>
      <p:ext uri="{BB962C8B-B14F-4D97-AF65-F5344CB8AC3E}">
        <p14:creationId xmlns:p14="http://schemas.microsoft.com/office/powerpoint/2010/main" val="363564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b="1" dirty="0">
                <a:solidFill>
                  <a:srgbClr val="00B0F0"/>
                </a:solidFill>
              </a:rPr>
              <a:t>یون منیزیم در غلظت های بالا(10-8میلی اکی والان در لیتر)باعث تضعیف قدرت انقباضی میو متر می شود</a:t>
            </a:r>
            <a:r>
              <a:rPr lang="fa-IR" b="1" dirty="0" smtClean="0"/>
              <a:t>.</a:t>
            </a:r>
          </a:p>
          <a:p>
            <a:pPr algn="r" rtl="1"/>
            <a:endParaRPr lang="fa-IR" b="1" dirty="0"/>
          </a:p>
          <a:p>
            <a:pPr algn="r" rtl="1"/>
            <a:r>
              <a:rPr lang="fa-IR" b="1" dirty="0"/>
              <a:t>منیزیم باعث تهوع و گر گرفتگی گذرا و افزایش برون ده قلب می شود</a:t>
            </a:r>
            <a:r>
              <a:rPr lang="fa-IR" b="1" dirty="0" smtClean="0"/>
              <a:t>.</a:t>
            </a:r>
          </a:p>
          <a:p>
            <a:pPr algn="r" rtl="1"/>
            <a:endParaRPr lang="fa-IR" b="1" dirty="0"/>
          </a:p>
          <a:p>
            <a:pPr algn="r" rtl="1"/>
            <a:r>
              <a:rPr lang="fa-IR" b="1" dirty="0"/>
              <a:t>به سرعت از جفت عبور کرده و روی الگوی ضربان قلب  جنین اثر می کند.</a:t>
            </a:r>
          </a:p>
          <a:p>
            <a:pPr marL="0" indent="0" algn="r" rtl="1">
              <a:buNone/>
            </a:pPr>
            <a:r>
              <a:rPr lang="fa-IR" b="1" dirty="0"/>
              <a:t>(کاهش تغییر پذیری وکاهش تعداد افت های طولانی مدت)</a:t>
            </a:r>
            <a:endParaRPr lang="en-US" b="1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1598083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124744"/>
            <a:ext cx="10972800" cy="5199856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fa-IR" b="1" dirty="0" smtClean="0">
                <a:solidFill>
                  <a:srgbClr val="FF0000"/>
                </a:solidFill>
              </a:rPr>
              <a:t>درمان هیپرتانسیون:</a:t>
            </a:r>
          </a:p>
          <a:p>
            <a:pPr algn="r" rtl="1"/>
            <a:r>
              <a:rPr lang="fa-IR" b="1" u="sng" dirty="0" smtClean="0">
                <a:solidFill>
                  <a:schemeClr val="accent6">
                    <a:lumMod val="50000"/>
                  </a:schemeClr>
                </a:solidFill>
              </a:rPr>
              <a:t>هیدرالازین بصورت وریدی با دوز اولیه 10-5 میلی گرم </a:t>
            </a: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</a:rPr>
              <a:t>تجویز می شودوبعد </a:t>
            </a:r>
          </a:p>
          <a:p>
            <a:pPr marL="0" indent="0" algn="r" rtl="1">
              <a:buNone/>
            </a:pPr>
            <a:endParaRPr lang="fa-IR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r" rtl="1">
              <a:buNone/>
            </a:pP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</a:rPr>
              <a:t>دوزهای 10 میلی گرمی با </a:t>
            </a:r>
            <a:r>
              <a:rPr lang="fa-IR" b="1" u="sng" dirty="0" smtClean="0">
                <a:solidFill>
                  <a:schemeClr val="accent6">
                    <a:lumMod val="50000"/>
                  </a:schemeClr>
                </a:solidFill>
              </a:rPr>
              <a:t>فواصل 20-15 دقیقه ای </a:t>
            </a: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</a:rPr>
              <a:t>تجویزمی شود تا پاسخ رضایت </a:t>
            </a:r>
          </a:p>
          <a:p>
            <a:pPr marL="0" indent="0" algn="r" rtl="1">
              <a:buNone/>
            </a:pPr>
            <a:endParaRPr lang="fa-IR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r" rtl="1">
              <a:buNone/>
            </a:pP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</a:rPr>
              <a:t>بخش (کاهش فشارسیستولی به کمتر از 160   وفشاردیاستولی </a:t>
            </a:r>
            <a:r>
              <a:rPr lang="fa-IR" b="1" dirty="0">
                <a:solidFill>
                  <a:schemeClr val="accent6">
                    <a:lumMod val="50000"/>
                  </a:schemeClr>
                </a:solidFill>
              </a:rPr>
              <a:t>مساوی یا</a:t>
            </a: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</a:rPr>
              <a:t> کمتر از110 میلیمتر جیوه )بدست اید.</a:t>
            </a:r>
          </a:p>
          <a:p>
            <a:pPr algn="r" rtl="1"/>
            <a:r>
              <a:rPr lang="fa-IR" b="1" dirty="0"/>
              <a:t>شروع اثر دارو ممکن است 10 دقیقه طول بکشد</a:t>
            </a:r>
            <a:r>
              <a:rPr lang="fa-IR" dirty="0" smtClean="0"/>
              <a:t>.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هیدرالازین </a:t>
            </a:r>
            <a:r>
              <a:rPr lang="fa-IR" dirty="0"/>
              <a:t>اثر چشمگیری در پیشگیری از خونریزی مغزی دارد.</a:t>
            </a:r>
          </a:p>
          <a:p>
            <a:pPr algn="r" rtl="1"/>
            <a:r>
              <a:rPr lang="fa-IR" dirty="0"/>
              <a:t>همانند تمام داروهای ضد فشار خون در موارد بالاتر بودن فشارخون از تجویز دوز اولیه بیشتر باید پرهیز کرد</a:t>
            </a:r>
            <a:r>
              <a:rPr lang="fa-I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38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1"/>
          <p:cNvSpPr>
            <a:spLocks noChangeArrowheads="1"/>
          </p:cNvSpPr>
          <p:nvPr/>
        </p:nvSpPr>
        <p:spPr bwMode="auto">
          <a:xfrm>
            <a:off x="2024034" y="487903"/>
            <a:ext cx="8286808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4000" b="1" u="sng" dirty="0">
                <a:latin typeface="Calibri" pitchFamily="34" charset="0"/>
                <a:ea typeface="Calibri" pitchFamily="34" charset="0"/>
                <a:cs typeface="Arial" pitchFamily="34" charset="0"/>
              </a:rPr>
              <a:t>تشخیص اختلالات هیپر تانسیو </a:t>
            </a:r>
            <a:r>
              <a:rPr lang="fa-IR" sz="4000" dirty="0">
                <a:latin typeface="Calibri" pitchFamily="34" charset="0"/>
                <a:ea typeface="Calibri" pitchFamily="34" charset="0"/>
                <a:cs typeface="Arial" pitchFamily="34" charset="0"/>
              </a:rPr>
              <a:t>: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2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اگر در دو بار اندازه گیری فشار خون به فاصله حداقل 6ساعت (کمتر از یک هفته) ،فشار خون سیستول برابر با 140</a:t>
            </a:r>
            <a:r>
              <a:rPr lang="en-US" sz="32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mmHg</a:t>
            </a:r>
            <a:r>
              <a:rPr lang="fa-IR" sz="32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یا بیشتر و فشار خون دیاستول 90</a:t>
            </a:r>
            <a:r>
              <a:rPr lang="en-US" sz="32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mmHg </a:t>
            </a:r>
            <a:r>
              <a:rPr lang="fa-IR" sz="32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یا بیشترباشد ،فشار خون بالا تشخیص داده می شود به شرط آنکه خانم در استرس ، اضطراب ،در د و فشار نباشد .</a:t>
            </a: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200" b="1" dirty="0"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نکته:زنانی که فشارخون </a:t>
            </a:r>
            <a:r>
              <a:rPr lang="fa-IR" sz="3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سیستولی انان 30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mmHg</a:t>
            </a:r>
            <a:r>
              <a:rPr lang="fa-IR" sz="3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و فشار خون دیاستول 15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mmHg</a:t>
            </a:r>
            <a:r>
              <a:rPr lang="fa-IR" sz="3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افزایش یافته باشد نیازمند نظارت و بررسی دقیقتری هستند.</a:t>
            </a:r>
          </a:p>
        </p:txBody>
      </p:sp>
      <p:pic>
        <p:nvPicPr>
          <p:cNvPr id="4098" name="Picture 2" descr="C:\Documents and Settings\kharazmi\My Documents\My Pictures\thumbnailCAH1ONG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844" y="5286376"/>
            <a:ext cx="2786082" cy="1571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fa-IR" b="1" dirty="0">
              <a:solidFill>
                <a:schemeClr val="accent6">
                  <a:lumMod val="50000"/>
                </a:schemeClr>
              </a:solidFill>
            </a:endParaRPr>
          </a:p>
          <a:p>
            <a:pPr algn="r" rtl="1"/>
            <a:r>
              <a:rPr lang="fa-IR" b="1" dirty="0">
                <a:solidFill>
                  <a:schemeClr val="accent6">
                    <a:lumMod val="50000"/>
                  </a:schemeClr>
                </a:solidFill>
              </a:rPr>
              <a:t>اگر بعد از دو دوز هیپر تانسیون پابر جا بود ،توصیه شده دوز سوم با لابتالول انجام شود.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فشار </a:t>
            </a:r>
            <a:r>
              <a:rPr lang="fa-IR" dirty="0"/>
              <a:t>دیاستولی  کمتر از110 میلیمتر جیوه باعث اختلال پرفوزیون جفت می شود.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75521488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052736"/>
            <a:ext cx="9880600" cy="5271864"/>
          </a:xfrm>
        </p:spPr>
        <p:txBody>
          <a:bodyPr/>
          <a:lstStyle/>
          <a:p>
            <a:pPr algn="r" rtl="1"/>
            <a:r>
              <a:rPr lang="fa-IR" b="1" dirty="0" smtClean="0"/>
              <a:t>مایع درمانی:</a:t>
            </a:r>
          </a:p>
          <a:p>
            <a:pPr algn="r" rtl="1"/>
            <a:r>
              <a:rPr lang="fa-IR" dirty="0" smtClean="0"/>
              <a:t>محلول کریستالوِیید( رینگر لاکتات و..) بطور روتین با سرعت </a:t>
            </a:r>
            <a:r>
              <a:rPr lang="fa-IR" u="sng" dirty="0" smtClean="0"/>
              <a:t>60 میلی لیتر تا حداکثر 125 میلی لیتر در ساعت </a:t>
            </a:r>
            <a:r>
              <a:rPr lang="fa-IR" dirty="0" smtClean="0"/>
              <a:t>تجویز می شود.</a:t>
            </a:r>
          </a:p>
          <a:p>
            <a:pPr marL="0" indent="0" algn="r" rtl="1">
              <a:buNone/>
            </a:pPr>
            <a:endParaRPr lang="fa-IR" dirty="0" smtClean="0"/>
          </a:p>
          <a:p>
            <a:pPr algn="r" rtl="1"/>
            <a:r>
              <a:rPr lang="fa-IR" dirty="0" smtClean="0"/>
              <a:t>مگر اینکه اتلاف نامعمول مایع در اثر </a:t>
            </a:r>
            <a:r>
              <a:rPr lang="fa-IR" dirty="0" smtClean="0"/>
              <a:t>استفراغ، </a:t>
            </a:r>
            <a:r>
              <a:rPr lang="fa-IR" dirty="0" smtClean="0"/>
              <a:t>اسهال یا تعریق وجود داشته باشد</a:t>
            </a:r>
            <a:r>
              <a:rPr lang="fa-IR" dirty="0" smtClean="0"/>
              <a:t>.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b="1" i="1" dirty="0" smtClean="0"/>
              <a:t>در صورت انفوزیون  حجم زیاد مایعات توزیع نادرست مایع خارج عروقی تشدید می یابد و در نتیجه خطر ادم ریوی و مغزی افزایش می یابد</a:t>
            </a:r>
            <a:r>
              <a:rPr lang="fa-IR" b="1" i="1" dirty="0" smtClean="0"/>
              <a:t>.</a:t>
            </a:r>
          </a:p>
          <a:p>
            <a:pPr algn="r" rtl="1"/>
            <a:endParaRPr lang="fa-IR" b="1" i="1" dirty="0" smtClean="0"/>
          </a:p>
          <a:p>
            <a:pPr algn="r" rtl="1"/>
            <a:r>
              <a:rPr lang="fa-IR" b="1" dirty="0" smtClean="0">
                <a:solidFill>
                  <a:srgbClr val="FF0000"/>
                </a:solidFill>
              </a:rPr>
              <a:t>این زنان چون فاقد هیپرولمی طبیعی حاملگی هستند حتی در برابر خونریزی طبیعی تحمل بسیار کمتری از زنان حامله نرموتانسیو دارند.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92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مشاوره در مورد حاملگیهای بعدی:</a:t>
            </a:r>
          </a:p>
          <a:p>
            <a:pPr algn="r" rtl="1"/>
            <a:r>
              <a:rPr lang="fa-IR" dirty="0" smtClean="0"/>
              <a:t>اختلالات هیپرتانسیو ممکن است باعث افزایش </a:t>
            </a:r>
            <a:r>
              <a:rPr lang="en-US" dirty="0" err="1" smtClean="0"/>
              <a:t>ptl</a:t>
            </a:r>
            <a:r>
              <a:rPr lang="fa-IR" dirty="0" smtClean="0"/>
              <a:t> و </a:t>
            </a:r>
            <a:r>
              <a:rPr lang="en-US" dirty="0" smtClean="0"/>
              <a:t>IUGR</a:t>
            </a:r>
            <a:r>
              <a:rPr lang="fa-IR" dirty="0" smtClean="0"/>
              <a:t> در حاملگی های بعدی شوند.</a:t>
            </a:r>
          </a:p>
          <a:p>
            <a:pPr algn="r" rtl="1"/>
            <a:r>
              <a:rPr lang="fa-IR" dirty="0" smtClean="0">
                <a:solidFill>
                  <a:srgbClr val="00B0F0"/>
                </a:solidFill>
              </a:rPr>
              <a:t>هیپر تانسیون منسوب به حاملگی باید تا 12 هفته بعد از زایمان برطرف </a:t>
            </a:r>
            <a:r>
              <a:rPr lang="fa-IR" dirty="0" smtClean="0"/>
              <a:t>شود.</a:t>
            </a:r>
          </a:p>
          <a:p>
            <a:pPr algn="r" rtl="1"/>
            <a:r>
              <a:rPr lang="fa-IR" dirty="0" smtClean="0"/>
              <a:t>در صورت پا بر جا ماندن مزمن تلقی می شود</a:t>
            </a:r>
            <a:r>
              <a:rPr lang="fa-IR" dirty="0" smtClean="0"/>
              <a:t>.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>
                <a:solidFill>
                  <a:srgbClr val="C00000"/>
                </a:solidFill>
              </a:rPr>
              <a:t>بروز هر گونه </a:t>
            </a:r>
            <a:r>
              <a:rPr lang="fa-IR" dirty="0">
                <a:solidFill>
                  <a:srgbClr val="C00000"/>
                </a:solidFill>
              </a:rPr>
              <a:t>هیپر تانسیون </a:t>
            </a:r>
            <a:r>
              <a:rPr lang="fa-IR" dirty="0" smtClean="0">
                <a:solidFill>
                  <a:srgbClr val="C00000"/>
                </a:solidFill>
              </a:rPr>
              <a:t> در حاملگی شاخصی از افزایش خطر موربیدیته و مرگ و میر در مراحل بعدی زندگی است</a:t>
            </a:r>
            <a:r>
              <a:rPr lang="fa-IR" dirty="0" smtClean="0"/>
              <a:t>.</a:t>
            </a:r>
          </a:p>
          <a:p>
            <a:pPr algn="r" rtl="1"/>
            <a:r>
              <a:rPr lang="fa-IR" dirty="0" smtClean="0"/>
              <a:t>(</a:t>
            </a:r>
            <a:r>
              <a:rPr lang="fa-IR" dirty="0" smtClean="0"/>
              <a:t>افزایش خطر بیماری ایسکمیک قلب-سکته مغزی-نارسایی کلیه - دیابت تیپ 2 ....)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48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236562"/>
            <a:ext cx="914400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08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554" y="0"/>
            <a:ext cx="9521446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4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-87376"/>
            <a:ext cx="8833514" cy="5990886"/>
          </a:xfrm>
        </p:spPr>
      </p:pic>
    </p:spTree>
    <p:extLst>
      <p:ext uri="{BB962C8B-B14F-4D97-AF65-F5344CB8AC3E}">
        <p14:creationId xmlns:p14="http://schemas.microsoft.com/office/powerpoint/2010/main" val="237713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360" y="116632"/>
            <a:ext cx="10144984" cy="565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47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5481" y="1"/>
            <a:ext cx="8938621" cy="593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23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428868"/>
            <a:ext cx="8229600" cy="2357454"/>
          </a:xfrm>
        </p:spPr>
        <p:txBody>
          <a:bodyPr>
            <a:normAutofit/>
          </a:bodyPr>
          <a:lstStyle/>
          <a:p>
            <a:endParaRPr lang="fa-IR" dirty="0"/>
          </a:p>
        </p:txBody>
      </p:sp>
      <p:pic>
        <p:nvPicPr>
          <p:cNvPr id="3" name="Picture 3" descr="C:\Documents and Settings\kharazmi\My Documents\My Pictures\thumbnailCARGA1Y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7072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1117600"/>
            <a:ext cx="85801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عده ای هنگام ترم افزایش چشمگیری در فشار خون دارند ولی هنوز کمتر از 140/90 است و نرمو تانسیو در نظر گرفته میشوند.</a:t>
            </a: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این </a:t>
            </a:r>
            <a:r>
              <a:rPr lang="fa-IR" sz="2400" b="1" u="sng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افزایش بسیار حاد </a:t>
            </a:r>
            <a:r>
              <a:rPr lang="fa-IR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را </a:t>
            </a:r>
            <a:r>
              <a:rPr lang="fa-IR" sz="2400" b="1" i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هیپرتانسیون دلتا </a:t>
            </a:r>
            <a:r>
              <a:rPr lang="fa-IR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نامیده اند </a:t>
            </a:r>
            <a:r>
              <a:rPr lang="fa-IR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.</a:t>
            </a: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وبرخی از این افراد علیرغم نورمو تانسیو بودن به سمت پره اکلامپسی اشکار </a:t>
            </a:r>
            <a:r>
              <a:rPr lang="fa-IR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و</a:t>
            </a: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fa-IR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برخی به سمت تشنجات اکلامپسی میروند.</a:t>
            </a:r>
            <a:endParaRPr lang="fa-IR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09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1"/>
          <p:cNvSpPr>
            <a:spLocks noChangeArrowheads="1"/>
          </p:cNvSpPr>
          <p:nvPr/>
        </p:nvSpPr>
        <p:spPr bwMode="auto">
          <a:xfrm>
            <a:off x="1447800" y="1360815"/>
            <a:ext cx="893448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Gestational</a:t>
            </a:r>
            <a:r>
              <a:rPr lang="en-US" sz="2800" dirty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Calibri" pitchFamily="34" charset="0"/>
                <a:ea typeface="Calibri" pitchFamily="34" charset="0"/>
                <a:cs typeface="Arial" pitchFamily="34" charset="0"/>
              </a:rPr>
              <a:t>Hypertention</a:t>
            </a:r>
            <a:r>
              <a:rPr lang="fa-IR" sz="28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: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8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در زنانی مطرح می شود که اولین بار در طی حاملگی  و بعد از هفته 20 فشار خون آنان به 140/90میلی متر جیوه یا بالاتر رسیده است </a:t>
            </a:r>
            <a:r>
              <a:rPr lang="fa-IR" sz="28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حدود نیمی از این زنان مبتلا به پره اکلامپسی می شوند.</a:t>
            </a: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8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8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در </a:t>
            </a:r>
            <a:r>
              <a:rPr lang="fa-IR" sz="2800" b="1" u="sng" dirty="0">
                <a:latin typeface="Calibri" pitchFamily="34" charset="0"/>
                <a:ea typeface="Calibri" pitchFamily="34" charset="0"/>
                <a:cs typeface="Arial" pitchFamily="34" charset="0"/>
              </a:rPr>
              <a:t>مواردی که فشار خون تا حد قابل توجهی افزایش یافته</a:t>
            </a:r>
            <a:r>
              <a:rPr lang="fa-IR" sz="28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، اگر صرفا </a:t>
            </a:r>
            <a:r>
              <a:rPr lang="fa-IR" sz="28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به علت اینکه هنوز پروتئینوری بوجود نیامده </a:t>
            </a:r>
            <a:r>
              <a:rPr lang="fa-IR" sz="28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از این مسئله غفلت کنیم هم برای مادر و هم جنین خطر ناک است.</a:t>
            </a: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800" b="1" dirty="0"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8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10 درصد تشنجهای اکلامپسی قبل ازشناسایی پروتئینوری اشکار رخ می دهد.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fa-IR" dirty="0">
                <a:latin typeface="Calibri" pitchFamily="34" charset="0"/>
                <a:ea typeface="Calibri" pitchFamily="34" charset="0"/>
                <a:cs typeface="Arial" pitchFamily="34" charset="0"/>
              </a:rPr>
              <a:t>در صورتیکه پره اکلامپسی  رخ ندهد  و فشار خون تا 12 هفته بعد از زایمان به حد طبیعی برسد به آن </a:t>
            </a:r>
            <a:r>
              <a:rPr lang="en-US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PIH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a-IR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fa-IR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indent="0" algn="r" rtl="1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fa-IR" dirty="0"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indent="0" algn="r" rtl="1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fa-IR" dirty="0">
                <a:latin typeface="Calibri" pitchFamily="34" charset="0"/>
                <a:ea typeface="Calibri" pitchFamily="34" charset="0"/>
                <a:cs typeface="Arial" pitchFamily="34" charset="0"/>
              </a:rPr>
              <a:t>و عده ای </a:t>
            </a:r>
            <a:r>
              <a:rPr lang="fa-IR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فشار خون گذرا </a:t>
            </a:r>
            <a:r>
              <a:rPr lang="en-US" dirty="0">
                <a:latin typeface="Calibri" pitchFamily="34" charset="0"/>
                <a:ea typeface="Calibri" pitchFamily="34" charset="0"/>
                <a:cs typeface="Arial" pitchFamily="34" charset="0"/>
              </a:rPr>
              <a:t>Transient 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Hypertension)</a:t>
            </a:r>
            <a:r>
              <a:rPr lang="fa-IR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) </a:t>
            </a:r>
            <a:r>
              <a:rPr lang="fa-IR" dirty="0">
                <a:latin typeface="Calibri" pitchFamily="34" charset="0"/>
                <a:ea typeface="Calibri" pitchFamily="34" charset="0"/>
                <a:cs typeface="Arial" pitchFamily="34" charset="0"/>
              </a:rPr>
              <a:t>می گویند.</a:t>
            </a:r>
            <a:endParaRPr lang="fa-I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95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4092</Words>
  <Application>Microsoft Office PowerPoint</Application>
  <PresentationFormat>Widescreen</PresentationFormat>
  <Paragraphs>581</Paragraphs>
  <Slides>68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اختلالات پر فشار خونی در بارداری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پروتئینوری </vt:lpstr>
      <vt:lpstr>PowerPoint Presentation</vt:lpstr>
      <vt:lpstr>PowerPoint Presentation</vt:lpstr>
      <vt:lpstr>شاخص های شدت پره اکلامپسی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پره اکلامپسی افزوده شده بر هیپر تانسیون مزمن: </vt:lpstr>
      <vt:lpstr>PowerPoint Presentation</vt:lpstr>
      <vt:lpstr>عوامل مستعد کننده پره اکلامپسی : </vt:lpstr>
      <vt:lpstr>PowerPoint Presentation</vt:lpstr>
      <vt:lpstr>PowerPoint Presentation</vt:lpstr>
      <vt:lpstr>عوامل با اهمیت:</vt:lpstr>
      <vt:lpstr>PowerPoint Presentation</vt:lpstr>
      <vt:lpstr>PowerPoint Presentation</vt:lpstr>
      <vt:lpstr>PowerPoint Presentation</vt:lpstr>
      <vt:lpstr>  2-قلب و عروق و خون : اختلال عملکرد میوکارد کاهش برون ده قلبی (به علت افزایش مقاومت عروقی) افزایش فشار خون ،  غلیظ شدن خون ، ترومبو سیتو پنی(پلاکت کمتر از 100/000در میکرولیتر):  در اکثر مواقع ختم حاملگی عاقلانه است چون ترومبو سیتو پنی معمولا تداوم می یابد وتشدید میشود.وموربیدیتی ومورتالیتی مادر وجنین افزایش مییابد بعدزایمان در عرض5-3 روز طبیعی میشود DIC، همولیز(گسیختگی اندوتلیوم همراه با چسبیدن پلاکتها و رسوب فیبرین) ،هیپربیلیروبینمی  افزایش زمان PTو PTT افزایش محصولات ناشی از تجزیه فیبرین مانند دایمرD افزایش مصرف فاکتورVIII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الگوریتم روند اداره بالینی پره اکلامپسی شدیدقبل 34 هفته</vt:lpstr>
      <vt:lpstr>در صورت عدم وجود کنتراندیکاسیون :</vt:lpstr>
      <vt:lpstr>اندیکاسیون های زایمان در زنان کمتر از 34 هفته(که با روش انتظاری اداره شده اند):  </vt:lpstr>
      <vt:lpstr>اندیکاسیون های زایمان در زنان کمتر از 34 هفته</vt:lpstr>
      <vt:lpstr> اکلامپسی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fahami</dc:creator>
  <cp:lastModifiedBy>Windows User</cp:lastModifiedBy>
  <cp:revision>33</cp:revision>
  <dcterms:created xsi:type="dcterms:W3CDTF">2023-05-02T06:58:42Z</dcterms:created>
  <dcterms:modified xsi:type="dcterms:W3CDTF">2023-07-23T18:33:52Z</dcterms:modified>
</cp:coreProperties>
</file>