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0" r:id="rId2"/>
    <p:sldId id="256" r:id="rId3"/>
    <p:sldId id="299" r:id="rId4"/>
    <p:sldId id="312" r:id="rId5"/>
    <p:sldId id="311" r:id="rId6"/>
    <p:sldId id="309" r:id="rId7"/>
    <p:sldId id="310" r:id="rId8"/>
    <p:sldId id="313" r:id="rId9"/>
    <p:sldId id="314" r:id="rId10"/>
    <p:sldId id="308" r:id="rId11"/>
    <p:sldId id="302" r:id="rId12"/>
    <p:sldId id="304" r:id="rId13"/>
    <p:sldId id="290" r:id="rId14"/>
    <p:sldId id="292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3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B404CA-8F15-4848-B678-7BE8AB023321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EAA204-6DA7-4827-96D2-A558045ABF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0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B404CA-8F15-4848-B678-7BE8AB023321}" type="datetimeFigureOut">
              <a:rPr lang="en-US" smtClean="0">
                <a:solidFill>
                  <a:prstClr val="black"/>
                </a:solidFill>
              </a:rPr>
              <a:pPr/>
              <a:t>11/7/2019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AA204-6DA7-4827-96D2-A558045ABFA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5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B404CA-8F15-4848-B678-7BE8AB023321}" type="datetimeFigureOut">
              <a:rPr lang="en-US" smtClean="0">
                <a:solidFill>
                  <a:prstClr val="black"/>
                </a:solidFill>
              </a:rPr>
              <a:pPr/>
              <a:t>11/7/2019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AA204-6DA7-4827-96D2-A558045ABFA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8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B404CA-8F15-4848-B678-7BE8AB023321}" type="datetimeFigureOut">
              <a:rPr lang="en-US" smtClean="0">
                <a:solidFill>
                  <a:prstClr val="black"/>
                </a:solidFill>
              </a:rPr>
              <a:pPr/>
              <a:t>11/7/2019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AA204-6DA7-4827-96D2-A558045ABFA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692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B404CA-8F15-4848-B678-7BE8AB023321}" type="datetimeFigureOut">
              <a:rPr lang="en-US" smtClean="0">
                <a:solidFill>
                  <a:prstClr val="white"/>
                </a:solidFill>
              </a:rPr>
              <a:pPr/>
              <a:t>11/7/2019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AA204-6DA7-4827-96D2-A558045ABFA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90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B404CA-8F15-4848-B678-7BE8AB023321}" type="datetimeFigureOut">
              <a:rPr lang="en-US" smtClean="0">
                <a:solidFill>
                  <a:prstClr val="white"/>
                </a:solidFill>
              </a:rPr>
              <a:pPr/>
              <a:t>11/7/2019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AA204-6DA7-4827-96D2-A558045ABFA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9833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B404CA-8F15-4848-B678-7BE8AB023321}" type="datetimeFigureOut">
              <a:rPr lang="en-US" smtClean="0">
                <a:solidFill>
                  <a:prstClr val="black"/>
                </a:solidFill>
              </a:rPr>
              <a:pPr/>
              <a:t>11/7/2019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AA204-6DA7-4827-96D2-A558045ABFA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85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B404CA-8F15-4848-B678-7BE8AB023321}" type="datetimeFigureOut">
              <a:rPr lang="en-US" smtClean="0">
                <a:solidFill>
                  <a:prstClr val="white"/>
                </a:solidFill>
              </a:rPr>
              <a:pPr/>
              <a:t>11/7/2019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AA204-6DA7-4827-96D2-A558045ABFA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65330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B404CA-8F15-4848-B678-7BE8AB023321}" type="datetimeFigureOut">
              <a:rPr lang="en-US" smtClean="0">
                <a:solidFill>
                  <a:prstClr val="black"/>
                </a:solidFill>
              </a:rPr>
              <a:pPr/>
              <a:t>11/7/2019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AA204-6DA7-4827-96D2-A558045ABFA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9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CB404CA-8F15-4848-B678-7BE8AB023321}" type="datetimeFigureOut">
              <a:rPr lang="en-US" smtClean="0">
                <a:solidFill>
                  <a:prstClr val="black"/>
                </a:solidFill>
              </a:rPr>
              <a:pPr/>
              <a:t>11/7/2019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AA204-6DA7-4827-96D2-A558045ABFA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19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B404CA-8F15-4848-B678-7BE8AB023321}" type="datetimeFigureOut">
              <a:rPr lang="en-US" smtClean="0">
                <a:solidFill>
                  <a:prstClr val="white"/>
                </a:solidFill>
              </a:rPr>
              <a:pPr/>
              <a:t>11/7/2019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EAA204-6DA7-4827-96D2-A558045ABFA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82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CB404CA-8F15-4848-B678-7BE8AB023321}" type="datetimeFigureOut">
              <a:rPr lang="en-US" smtClean="0">
                <a:solidFill>
                  <a:prstClr val="black"/>
                </a:solidFill>
              </a:rPr>
              <a:pPr/>
              <a:t>11/7/2019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EAA204-6DA7-4827-96D2-A558045ABFA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3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210.45\Share\forughi\besme-allah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021" y="533400"/>
            <a:ext cx="7285892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35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481328"/>
            <a:ext cx="7315200" cy="4525963"/>
          </a:xfrm>
        </p:spPr>
        <p:txBody>
          <a:bodyPr>
            <a:normAutofit fontScale="55000" lnSpcReduction="20000"/>
          </a:bodyPr>
          <a:lstStyle/>
          <a:p>
            <a:pPr marL="0">
              <a:lnSpc>
                <a:spcPct val="115000"/>
              </a:lnSpc>
              <a:spcBef>
                <a:spcPts val="0"/>
              </a:spcBef>
            </a:pPr>
            <a:r>
              <a:rPr lang="fa-IR" sz="2800" dirty="0">
                <a:latin typeface="Calibri"/>
                <a:ea typeface="Calibri"/>
              </a:rPr>
              <a:t> </a:t>
            </a:r>
            <a:endParaRPr lang="en-US" sz="2800" dirty="0" smtClean="0">
              <a:latin typeface="Calibri"/>
              <a:ea typeface="Calibri"/>
              <a:cs typeface="Arial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tabLst>
                <a:tab pos="946150" algn="l"/>
              </a:tabLst>
            </a:pPr>
            <a:r>
              <a:rPr lang="en-US" sz="4500" b="1" dirty="0">
                <a:latin typeface="Times New Roman"/>
                <a:ea typeface="Calibri"/>
                <a:cs typeface="Arial"/>
              </a:rPr>
              <a:t>Cerebral-H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tabLst>
                <a:tab pos="946150" algn="l"/>
              </a:tabLst>
            </a:pPr>
            <a:r>
              <a:rPr lang="en-US" sz="4500" b="1" dirty="0" smtClean="0">
                <a:latin typeface="Times New Roman"/>
                <a:ea typeface="Calibri"/>
                <a:cs typeface="Arial"/>
              </a:rPr>
              <a:t>Hepatic-Rupture</a:t>
            </a:r>
            <a:endParaRPr lang="en-US" sz="4500" dirty="0" smtClean="0">
              <a:latin typeface="Calibri"/>
              <a:ea typeface="Calibri"/>
              <a:cs typeface="Arial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tabLst>
                <a:tab pos="946150" algn="l"/>
              </a:tabLst>
            </a:pPr>
            <a:r>
              <a:rPr lang="en-US" sz="4500" b="1" dirty="0" smtClean="0">
                <a:latin typeface="Times New Roman"/>
                <a:ea typeface="Calibri"/>
                <a:cs typeface="Arial"/>
              </a:rPr>
              <a:t>Renal  </a:t>
            </a:r>
            <a:r>
              <a:rPr lang="en-US" sz="4500" b="1" dirty="0">
                <a:latin typeface="Times New Roman"/>
                <a:ea typeface="Calibri"/>
                <a:cs typeface="Arial"/>
              </a:rPr>
              <a:t>Failure</a:t>
            </a:r>
            <a:endParaRPr lang="en-US" sz="4500" dirty="0">
              <a:latin typeface="Calibri"/>
              <a:ea typeface="Calibri"/>
              <a:cs typeface="Arial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tabLst>
                <a:tab pos="946150" algn="l"/>
              </a:tabLst>
            </a:pPr>
            <a:r>
              <a:rPr lang="en-US" sz="4500" b="1" dirty="0" err="1">
                <a:latin typeface="Times New Roman"/>
                <a:ea typeface="Calibri"/>
                <a:cs typeface="Arial"/>
              </a:rPr>
              <a:t>Pulmunary</a:t>
            </a:r>
            <a:r>
              <a:rPr lang="en-US" sz="4500" b="1" dirty="0">
                <a:latin typeface="Times New Roman"/>
                <a:ea typeface="Calibri"/>
                <a:cs typeface="Arial"/>
              </a:rPr>
              <a:t>  Edema</a:t>
            </a:r>
            <a:endParaRPr lang="en-US" sz="4500" dirty="0">
              <a:latin typeface="Calibri"/>
              <a:ea typeface="Calibri"/>
              <a:cs typeface="Arial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tabLst>
                <a:tab pos="946150" algn="l"/>
              </a:tabLst>
            </a:pPr>
            <a:r>
              <a:rPr lang="en-US" sz="4500" b="1" dirty="0">
                <a:latin typeface="Times New Roman"/>
                <a:ea typeface="Calibri"/>
                <a:cs typeface="Arial"/>
              </a:rPr>
              <a:t>Seizure</a:t>
            </a:r>
            <a:endParaRPr lang="en-US" sz="4500" dirty="0">
              <a:latin typeface="Calibri"/>
              <a:ea typeface="Calibri"/>
              <a:cs typeface="Arial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tabLst>
                <a:tab pos="946150" algn="l"/>
              </a:tabLst>
            </a:pPr>
            <a:r>
              <a:rPr lang="en-US" sz="4500" b="1" dirty="0">
                <a:latin typeface="Times New Roman"/>
                <a:ea typeface="Calibri"/>
                <a:cs typeface="Arial"/>
              </a:rPr>
              <a:t>Bleeding (</a:t>
            </a:r>
            <a:r>
              <a:rPr lang="en-US" sz="4500" b="1" dirty="0" err="1">
                <a:latin typeface="Times New Roman"/>
                <a:ea typeface="Calibri"/>
                <a:cs typeface="Arial"/>
              </a:rPr>
              <a:t>Plt</a:t>
            </a:r>
            <a:r>
              <a:rPr lang="en-US" sz="4500" b="1" dirty="0">
                <a:latin typeface="Times New Roman"/>
                <a:ea typeface="Calibri"/>
                <a:cs typeface="Arial"/>
              </a:rPr>
              <a:t>)</a:t>
            </a:r>
            <a:endParaRPr lang="en-US" sz="4500" dirty="0">
              <a:latin typeface="Calibri"/>
              <a:ea typeface="Calibri"/>
              <a:cs typeface="Arial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tabLst>
                <a:tab pos="946150" algn="l"/>
              </a:tabLst>
            </a:pPr>
            <a:r>
              <a:rPr lang="en-US" sz="4500" b="1" dirty="0">
                <a:latin typeface="Times New Roman"/>
                <a:ea typeface="Calibri"/>
                <a:cs typeface="Arial"/>
              </a:rPr>
              <a:t>Myocardial  infarction</a:t>
            </a:r>
            <a:endParaRPr lang="en-US" sz="4500" dirty="0">
              <a:latin typeface="Calibri"/>
              <a:ea typeface="Calibri"/>
              <a:cs typeface="Arial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tabLst>
                <a:tab pos="946150" algn="l"/>
              </a:tabLst>
            </a:pPr>
            <a:r>
              <a:rPr lang="en-US" sz="4500" b="1" dirty="0">
                <a:latin typeface="Times New Roman"/>
                <a:ea typeface="Calibri"/>
                <a:cs typeface="Arial"/>
              </a:rPr>
              <a:t>Stroke</a:t>
            </a:r>
            <a:endParaRPr lang="en-US" sz="4500" dirty="0">
              <a:latin typeface="Calibri"/>
              <a:ea typeface="Calibri"/>
              <a:cs typeface="Arial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tabLst>
                <a:tab pos="946150" algn="l"/>
              </a:tabLst>
            </a:pPr>
            <a:r>
              <a:rPr lang="en-US" sz="4500" b="1" dirty="0">
                <a:latin typeface="Times New Roman"/>
                <a:ea typeface="Calibri"/>
                <a:cs typeface="Arial"/>
              </a:rPr>
              <a:t>ARDS</a:t>
            </a:r>
            <a:endParaRPr lang="en-US" sz="4500" dirty="0">
              <a:latin typeface="Calibri"/>
              <a:ea typeface="Calibri"/>
              <a:cs typeface="Arial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tabLst>
                <a:tab pos="946150" algn="l"/>
              </a:tabLst>
            </a:pPr>
            <a:r>
              <a:rPr lang="en-US" sz="4500" b="1" dirty="0">
                <a:latin typeface="Times New Roman"/>
                <a:ea typeface="Calibri"/>
                <a:cs typeface="Arial"/>
              </a:rPr>
              <a:t>Retinal detachment  P-</a:t>
            </a:r>
            <a:r>
              <a:rPr lang="en-US" sz="4500" b="1" dirty="0" err="1">
                <a:latin typeface="Times New Roman"/>
                <a:ea typeface="Calibri"/>
                <a:cs typeface="Arial"/>
              </a:rPr>
              <a:t>ab</a:t>
            </a:r>
            <a:r>
              <a:rPr lang="en-US" sz="4500" b="1" dirty="0">
                <a:latin typeface="Times New Roman"/>
                <a:ea typeface="Calibri"/>
                <a:cs typeface="Arial"/>
              </a:rPr>
              <a:t>   F-complication</a:t>
            </a:r>
            <a:endParaRPr lang="en-US" sz="4500" dirty="0">
              <a:latin typeface="Calibri"/>
              <a:ea typeface="Calibri"/>
              <a:cs typeface="Arial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tabLst>
                <a:tab pos="946150" algn="l"/>
              </a:tabLst>
            </a:pPr>
            <a:r>
              <a:rPr lang="fa-IR" sz="4500" b="1" dirty="0">
                <a:latin typeface="Calibri"/>
                <a:ea typeface="Calibri"/>
                <a:cs typeface="Times New Roman"/>
              </a:rPr>
              <a:t> </a:t>
            </a:r>
            <a:endParaRPr lang="en-US" sz="4500" dirty="0">
              <a:latin typeface="Calibri"/>
              <a:ea typeface="Calibri"/>
              <a:cs typeface="Arial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65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253701"/>
              </p:ext>
            </p:extLst>
          </p:nvPr>
        </p:nvGraphicFramePr>
        <p:xfrm>
          <a:off x="533400" y="609600"/>
          <a:ext cx="8229600" cy="5578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4369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7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033780" algn="l"/>
                        </a:tabLst>
                      </a:pPr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Cardiovascular</a:t>
                      </a:r>
                      <a:endParaRPr lang="en-US" sz="2800" dirty="0" smtClean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3073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033780" algn="l"/>
                        </a:tabLs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Chronic hypertension</a:t>
                      </a:r>
                      <a:endParaRPr lang="en-US" sz="20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3276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033780" algn="l"/>
                        </a:tabLs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Ischemic heart disease</a:t>
                      </a:r>
                      <a:endParaRPr lang="en-US" sz="20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436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033780" algn="l"/>
                        </a:tabLs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Atherosclerosis</a:t>
                      </a:r>
                      <a:endParaRPr lang="en-US" sz="20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436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033780" algn="l"/>
                        </a:tabLs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Coronary artery calcification</a:t>
                      </a:r>
                      <a:endParaRPr lang="en-US" sz="20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436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033780" algn="l"/>
                        </a:tabLs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Cardiomyopathy</a:t>
                      </a:r>
                      <a:endParaRPr lang="en-US" sz="20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436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033780" algn="l"/>
                        </a:tabLs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Thromboembolism</a:t>
                      </a:r>
                      <a:endParaRPr lang="en-US" sz="20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436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033780" algn="l"/>
                        </a:tabLst>
                      </a:pPr>
                      <a:r>
                        <a:rPr kumimoji="0" lang="en-US" sz="2800" b="1" kern="1200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Neurovascular</a:t>
                      </a:r>
                    </a:p>
                  </a:txBody>
                  <a:tcPr/>
                </a:tc>
              </a:tr>
              <a:tr h="436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46150" algn="l"/>
                        </a:tabLs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Stroke</a:t>
                      </a:r>
                      <a:endParaRPr lang="en-US" sz="20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436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033780" algn="l"/>
                        </a:tabLs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Retinal detachment</a:t>
                      </a:r>
                      <a:endParaRPr lang="en-US" sz="20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4369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033780" algn="l"/>
                        </a:tabLs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Diabetic retinopathy</a:t>
                      </a:r>
                      <a:endParaRPr lang="en-US" sz="20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8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899139"/>
              </p:ext>
            </p:extLst>
          </p:nvPr>
        </p:nvGraphicFramePr>
        <p:xfrm>
          <a:off x="457200" y="0"/>
          <a:ext cx="8229600" cy="6442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5583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48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033780" algn="l"/>
                        </a:tabLst>
                      </a:pPr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Metabolic </a:t>
                      </a:r>
                      <a:endParaRPr lang="en-US" sz="2800" dirty="0" smtClean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4759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033780" algn="l"/>
                        </a:tabLs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Type 2 diabetes</a:t>
                      </a:r>
                      <a:endParaRPr lang="en-US" sz="20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5507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033780" algn="l"/>
                        </a:tabLs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Metabolic  syndrome</a:t>
                      </a:r>
                      <a:endParaRPr lang="en-US" sz="20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4759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033780" algn="l"/>
                        </a:tabLs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Dyslipidemia</a:t>
                      </a:r>
                      <a:endParaRPr lang="en-US" sz="20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4759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033780" algn="l"/>
                        </a:tabLs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Obesity</a:t>
                      </a:r>
                      <a:endParaRPr lang="en-US" sz="20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4060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Renal</a:t>
                      </a:r>
                      <a:endParaRPr lang="en-US" sz="2400" dirty="0" smtClean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389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033780" algn="l"/>
                        </a:tabLs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Glomerular  dysfunction</a:t>
                      </a:r>
                      <a:endParaRPr lang="en-US" sz="18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33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033780" algn="l"/>
                        </a:tabLs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Proteinuria</a:t>
                      </a:r>
                      <a:endParaRPr lang="en-US" sz="18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5504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solidFill>
                            <a:schemeClr val="accent2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Central  nervous  system</a:t>
                      </a:r>
                      <a:endParaRPr lang="en-US" sz="2400" dirty="0" smtClean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3468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White-matter lesions</a:t>
                      </a:r>
                      <a:endParaRPr lang="en-US" sz="18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2647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Cognitive  dysfunction</a:t>
                      </a:r>
                      <a:endParaRPr lang="en-US" sz="18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590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Retinopathy</a:t>
                      </a:r>
                      <a:endParaRPr lang="en-US" sz="18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181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2628525"/>
            <a:ext cx="6705600" cy="227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797050" algn="l"/>
                <a:tab pos="225806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Definitive treatment</a:t>
            </a:r>
            <a:r>
              <a:rPr lang="en-US" sz="3200" b="1" dirty="0">
                <a:latin typeface="Times New Roman"/>
                <a:ea typeface="Calibri"/>
                <a:cs typeface="Arial"/>
              </a:rPr>
              <a:t> delivery</a:t>
            </a:r>
            <a:endParaRPr lang="en-US" sz="3200" dirty="0">
              <a:latin typeface="Calibri"/>
              <a:ea typeface="Calibri"/>
              <a:cs typeface="Arial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797050" algn="l"/>
                <a:tab pos="2258060" algn="l"/>
              </a:tabLst>
            </a:pPr>
            <a:r>
              <a:rPr lang="en-US" sz="2800" b="1" dirty="0">
                <a:latin typeface="Times New Roman"/>
                <a:ea typeface="Calibri"/>
                <a:cs typeface="Arial"/>
              </a:rPr>
              <a:t>Severity</a:t>
            </a:r>
            <a:endParaRPr lang="en-US" sz="2800" dirty="0">
              <a:latin typeface="Calibri"/>
              <a:ea typeface="Calibri"/>
              <a:cs typeface="Arial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797050" algn="l"/>
                <a:tab pos="2258060" algn="l"/>
              </a:tabLst>
            </a:pPr>
            <a:r>
              <a:rPr lang="en-US" sz="2800" b="1" dirty="0">
                <a:latin typeface="Times New Roman"/>
                <a:ea typeface="Calibri"/>
                <a:cs typeface="Arial"/>
              </a:rPr>
              <a:t>M-F Condition</a:t>
            </a:r>
            <a:endParaRPr lang="en-US" sz="2800" dirty="0">
              <a:latin typeface="Calibri"/>
              <a:ea typeface="Calibri"/>
              <a:cs typeface="Arial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  <a:tabLst>
                <a:tab pos="1797050" algn="l"/>
                <a:tab pos="2258060" algn="l"/>
              </a:tabLst>
            </a:pPr>
            <a:r>
              <a:rPr lang="en-US" sz="2800" b="1" dirty="0">
                <a:latin typeface="Times New Roman"/>
                <a:ea typeface="Calibri"/>
                <a:cs typeface="Arial"/>
              </a:rPr>
              <a:t>Gestation age</a:t>
            </a:r>
            <a:endParaRPr lang="en-US" sz="28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466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2553376"/>
            <a:ext cx="6629400" cy="2693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500" b="1" dirty="0" smtClean="0">
                <a:latin typeface="Times New Roman"/>
                <a:ea typeface="Calibri"/>
                <a:cs typeface="Arial"/>
              </a:rPr>
              <a:t>Expectant  </a:t>
            </a:r>
            <a:r>
              <a:rPr lang="en-US" sz="2500" b="1" dirty="0">
                <a:latin typeface="Times New Roman"/>
                <a:ea typeface="Calibri"/>
                <a:cs typeface="Arial"/>
              </a:rPr>
              <a:t>Management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500" b="1" dirty="0">
                <a:latin typeface="Times New Roman"/>
                <a:ea typeface="Calibri"/>
                <a:cs typeface="Arial"/>
              </a:rPr>
              <a:t>≥37 </a:t>
            </a:r>
            <a:r>
              <a:rPr lang="en-US" sz="2500" b="1" dirty="0" err="1">
                <a:latin typeface="Times New Roman"/>
                <a:ea typeface="Calibri"/>
                <a:cs typeface="Arial"/>
              </a:rPr>
              <a:t>wk</a:t>
            </a:r>
            <a:endParaRPr lang="en-US" sz="2800" b="1" dirty="0">
              <a:latin typeface="Times New Roman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/>
                <a:ea typeface="Calibri"/>
                <a:cs typeface="Arial"/>
              </a:rPr>
              <a:t>Unstable </a:t>
            </a:r>
            <a:r>
              <a:rPr lang="en-US" sz="2800" b="1" dirty="0" smtClean="0">
                <a:latin typeface="Times New Roman"/>
                <a:ea typeface="Calibri"/>
                <a:cs typeface="Arial"/>
              </a:rPr>
              <a:t>M-F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24≥       </a:t>
            </a:r>
            <a:r>
              <a:rPr lang="fa-IR" sz="2800" b="1" dirty="0">
                <a:solidFill>
                  <a:prstClr val="black"/>
                </a:solidFill>
                <a:latin typeface="Times New Roman"/>
                <a:ea typeface="Calibri"/>
              </a:rPr>
              <a:t>&gt;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34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921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با سپاس</a:t>
            </a:r>
            <a:endParaRPr lang="en-US" dirty="0"/>
          </a:p>
        </p:txBody>
      </p:sp>
      <p:pic>
        <p:nvPicPr>
          <p:cNvPr id="1026" name="Picture 2" descr="G:\10000000000000000  OK  OK  OK\New folder 10101010100000\Copy of کمیته های مرگ  آخرین مادران\wall paper\wallpaper 2\Copy of 34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19238"/>
            <a:ext cx="7696200" cy="434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83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2743200"/>
          </a:xfrm>
        </p:spPr>
        <p:txBody>
          <a:bodyPr>
            <a:normAutofit/>
          </a:bodyPr>
          <a:lstStyle/>
          <a:p>
            <a:pPr algn="ctr"/>
            <a:r>
              <a:rPr lang="en-US" sz="6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Hypertension in Pregnancy</a:t>
            </a:r>
            <a:endParaRPr lang="en-US" sz="36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505200"/>
            <a:ext cx="6400800" cy="762000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200000"/>
              </a:lnSpc>
            </a:pP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77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20588" y="2103454"/>
            <a:ext cx="7718612" cy="3392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8001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Preeclampsia</a:t>
            </a:r>
            <a:endParaRPr lang="en-US" sz="3200" dirty="0">
              <a:latin typeface="Calibri"/>
              <a:ea typeface="Calibri"/>
              <a:cs typeface="Arial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b="1" smtClean="0">
                <a:latin typeface="Times New Roman"/>
                <a:ea typeface="Calibri"/>
                <a:cs typeface="Arial"/>
              </a:rPr>
              <a:t>Multidisystem</a:t>
            </a:r>
            <a:endParaRPr lang="en-US" sz="2800" dirty="0">
              <a:latin typeface="Calibri"/>
              <a:ea typeface="Calibri"/>
              <a:cs typeface="Arial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800" b="1" dirty="0">
                <a:latin typeface="Times New Roman"/>
                <a:ea typeface="Calibri"/>
                <a:cs typeface="Arial"/>
              </a:rPr>
              <a:t>Progressive disorder</a:t>
            </a:r>
            <a:endParaRPr lang="en-US" sz="28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800" b="1" dirty="0">
                <a:latin typeface="Times New Roman"/>
                <a:ea typeface="Calibri"/>
                <a:cs typeface="Arial"/>
              </a:rPr>
              <a:t>Hypertension and proteinuria </a:t>
            </a:r>
            <a:endParaRPr lang="en-US" sz="28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800" b="1" dirty="0">
                <a:latin typeface="Times New Roman"/>
                <a:ea typeface="Calibri"/>
                <a:cs typeface="Arial"/>
              </a:rPr>
              <a:t> or</a:t>
            </a:r>
            <a:endParaRPr lang="en-US" sz="28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2800" b="1" dirty="0">
                <a:latin typeface="Times New Roman"/>
                <a:ea typeface="Calibri"/>
                <a:cs typeface="Arial"/>
              </a:rPr>
              <a:t> Hypertension and end organ dysfunction </a:t>
            </a:r>
            <a:r>
              <a:rPr lang="en-US" sz="2800" dirty="0">
                <a:latin typeface="Times New Roman"/>
                <a:ea typeface="Calibri"/>
                <a:cs typeface="Arial"/>
              </a:rPr>
              <a:t>± P</a:t>
            </a:r>
            <a:endParaRPr lang="en-US" sz="28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81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arman\Desktop\جداول PIH ویلیامز\scan0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15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arman\Desktop\جداول PIH ویلیامز\scan0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90678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13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arman\Desktop\جداول PIH ویلیامز\scan0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066799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79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arman\Desktop\جداول PIH ویلیامز\scan0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" y="152400"/>
            <a:ext cx="920675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521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arman\Desktop\جداول PIH ویلیامز\scan0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161365"/>
            <a:ext cx="9144000" cy="62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082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darman\Desktop\جداول PIH ویلیامز\scan0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4812"/>
            <a:ext cx="9144000" cy="63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831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79</Words>
  <Application>Microsoft Office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9_Concourse</vt:lpstr>
      <vt:lpstr>PowerPoint Presentation</vt:lpstr>
      <vt:lpstr>Hypertension in Pregnancy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 سپاس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ZZ</dc:creator>
  <cp:lastModifiedBy>darman</cp:lastModifiedBy>
  <cp:revision>205</cp:revision>
  <dcterms:created xsi:type="dcterms:W3CDTF">2019-04-28T07:08:03Z</dcterms:created>
  <dcterms:modified xsi:type="dcterms:W3CDTF">2019-11-07T06:20:42Z</dcterms:modified>
</cp:coreProperties>
</file>