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2" r:id="rId2"/>
    <p:sldId id="315" r:id="rId3"/>
    <p:sldId id="327" r:id="rId4"/>
    <p:sldId id="323" r:id="rId5"/>
    <p:sldId id="326" r:id="rId6"/>
    <p:sldId id="324" r:id="rId7"/>
    <p:sldId id="325" r:id="rId8"/>
    <p:sldId id="316" r:id="rId9"/>
    <p:sldId id="318" r:id="rId10"/>
    <p:sldId id="317" r:id="rId11"/>
    <p:sldId id="319" r:id="rId12"/>
    <p:sldId id="320" r:id="rId13"/>
    <p:sldId id="321" r:id="rId14"/>
    <p:sldId id="314" r:id="rId15"/>
    <p:sldId id="256" r:id="rId16"/>
    <p:sldId id="257" r:id="rId17"/>
    <p:sldId id="260" r:id="rId18"/>
    <p:sldId id="263" r:id="rId19"/>
    <p:sldId id="266" r:id="rId20"/>
    <p:sldId id="267" r:id="rId21"/>
    <p:sldId id="264" r:id="rId22"/>
    <p:sldId id="265" r:id="rId23"/>
    <p:sldId id="268" r:id="rId24"/>
    <p:sldId id="279" r:id="rId25"/>
    <p:sldId id="280" r:id="rId26"/>
    <p:sldId id="281" r:id="rId27"/>
    <p:sldId id="282" r:id="rId28"/>
    <p:sldId id="283" r:id="rId29"/>
    <p:sldId id="284" r:id="rId30"/>
    <p:sldId id="311" r:id="rId31"/>
    <p:sldId id="285" r:id="rId32"/>
    <p:sldId id="286" r:id="rId33"/>
    <p:sldId id="287" r:id="rId34"/>
    <p:sldId id="328" r:id="rId35"/>
    <p:sldId id="329" r:id="rId36"/>
    <p:sldId id="330" r:id="rId37"/>
    <p:sldId id="288" r:id="rId38"/>
    <p:sldId id="291" r:id="rId39"/>
    <p:sldId id="292" r:id="rId40"/>
    <p:sldId id="293" r:id="rId41"/>
    <p:sldId id="294" r:id="rId42"/>
    <p:sldId id="289" r:id="rId43"/>
    <p:sldId id="290" r:id="rId44"/>
    <p:sldId id="295" r:id="rId45"/>
    <p:sldId id="296" r:id="rId46"/>
    <p:sldId id="300" r:id="rId47"/>
    <p:sldId id="301" r:id="rId48"/>
    <p:sldId id="297" r:id="rId49"/>
    <p:sldId id="299" r:id="rId50"/>
    <p:sldId id="302" r:id="rId51"/>
    <p:sldId id="303" r:id="rId52"/>
    <p:sldId id="278" r:id="rId53"/>
    <p:sldId id="269" r:id="rId54"/>
    <p:sldId id="304" r:id="rId55"/>
    <p:sldId id="306" r:id="rId56"/>
    <p:sldId id="305" r:id="rId57"/>
    <p:sldId id="275" r:id="rId58"/>
    <p:sldId id="307" r:id="rId59"/>
    <p:sldId id="312" r:id="rId60"/>
    <p:sldId id="313" r:id="rId61"/>
    <p:sldId id="308" r:id="rId62"/>
    <p:sldId id="276" r:id="rId63"/>
    <p:sldId id="309" r:id="rId64"/>
    <p:sldId id="310" r:id="rId65"/>
  </p:sldIdLst>
  <p:sldSz cx="9144000" cy="6858000" type="screen4x3"/>
  <p:notesSz cx="6858000" cy="9144000"/>
  <p:embeddedFontLst>
    <p:embeddedFont>
      <p:font typeface="Far.Homa" panose="00000400000000000000" charset="-78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7E0A-FEE8-47B5-9AC2-9C4588C586DA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FABD-B896-4B82-BE5F-11634B04A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F9590-3E6B-48E2-9C52-E543EA8C227E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21614-6B9A-4D39-AB88-0642F5F2C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cs typeface="Far.Homa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Far.Homa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Far.Homa" pitchFamily="2" charset="-78"/>
              </a:defRPr>
            </a:lvl1pPr>
          </a:lstStyle>
          <a:p>
            <a:fld id="{D56D87E0-6601-4AB7-8070-0B0D78F25942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ar.Homa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Far.Homa" pitchFamily="2" charset="-78"/>
              </a:defRPr>
            </a:lvl1pPr>
          </a:lstStyle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BA90-8B55-42C6-9603-988C41628486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A71-C119-4308-9960-92FC98CDEC8B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Far.Hom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Far.Homa" pitchFamily="2" charset="-78"/>
              </a:defRPr>
            </a:lvl1pPr>
            <a:lvl2pPr>
              <a:defRPr>
                <a:cs typeface="Far.Homa" pitchFamily="2" charset="-78"/>
              </a:defRPr>
            </a:lvl2pPr>
            <a:lvl3pPr>
              <a:defRPr>
                <a:cs typeface="Far.Homa" pitchFamily="2" charset="-78"/>
              </a:defRPr>
            </a:lvl3pPr>
            <a:lvl4pPr>
              <a:defRPr>
                <a:cs typeface="Far.Homa" pitchFamily="2" charset="-78"/>
              </a:defRPr>
            </a:lvl4pPr>
            <a:lvl5pPr>
              <a:defRPr>
                <a:cs typeface="Far.Homa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649A-C3B0-4EFD-8D2A-8A6CC37C54D4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A0DC-5271-46B9-9F7F-29389B51B5B1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DFA-0513-4924-BFA6-AFAEE4850407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43DA-B92E-4572-A26E-8BEEB485113A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Far.Hom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237E-D246-4473-8446-039D3AE00928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092D-E42A-4069-8103-1E3F46536BA8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6766-76D6-48E2-B604-E24CD752DF66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E5F1-263F-43E5-B0D3-9DB19882F645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0DF9-6664-429C-88E9-C7856EA6F9B3}" type="datetime1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F403-B0AE-4451-A82F-AC2F208DC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605;&#1585;&#1575;&#1602;&#1576;&#1578;%20&#1570;&#1594;&#1608;&#1588;&#1740;%20&#1576;&#1587;&#1740;&#1575;&#1585;%20&#1586;&#1608;&#1583;%20&#1607;&#1606;&#1711;&#1575;&#1605;.pptx" TargetMode="External"/><Relationship Id="rId2" Type="http://schemas.openxmlformats.org/officeDocument/2006/relationships/hyperlink" Target="&#1605;&#1585;&#1575;&#1602;&#1576;&#1578;%20&#1570;&#1594;&#1608;&#1588;&#1740;%20&#1583;&#1585;%20&#1576;&#1583;&#1608;%20&#1578;&#1608;&#1604;&#1583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605;&#1585;&#1575;&#1602;&#1576;&#1578;%20&#1570;&#1594;&#1608;&#1588;&#1740;%20&#1583;&#1740;&#1585;%20&#1607;&#1606;&#1711;&#1575;&#1605;.pptx" TargetMode="External"/><Relationship Id="rId5" Type="http://schemas.openxmlformats.org/officeDocument/2006/relationships/hyperlink" Target="&#1605;&#1585;&#1575;&#1602;&#1576;&#1578;%20&#1570;&#1594;&#1608;&#1588;&#1740;%20&#1576;&#1740;&#1606;&#1575;&#1576;&#1740;&#1606;&#1740;.pptx" TargetMode="External"/><Relationship Id="rId4" Type="http://schemas.openxmlformats.org/officeDocument/2006/relationships/hyperlink" Target="&#1605;&#1585;&#1575;&#1602;&#1576;&#1578;%20&#1570;&#1594;&#1608;&#1588;&#1740;%20&#1586;&#1608;&#1583;%20&#1607;&#1606;&#1711;&#1575;&#1605;.ppt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jid\Desktop\yunisfaghihi%5Cd-2_Fixd.jpg"/>
          <p:cNvPicPr>
            <a:picLocks noChangeAspect="1" noChangeArrowheads="1"/>
          </p:cNvPicPr>
          <p:nvPr/>
        </p:nvPicPr>
        <p:blipFill>
          <a:blip r:embed="rId2" cstate="print"/>
          <a:srcRect b="189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اجزای مراقبت آغوشی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500" dirty="0" smtClean="0"/>
              <a:t>تماس پوست با پوست</a:t>
            </a:r>
          </a:p>
          <a:p>
            <a:pPr algn="r" rtl="1"/>
            <a:endParaRPr lang="fa-IR" sz="2500" dirty="0" smtClean="0"/>
          </a:p>
          <a:p>
            <a:pPr algn="r" rtl="1"/>
            <a:r>
              <a:rPr lang="fa-IR" sz="2500" dirty="0" smtClean="0"/>
              <a:t>تغذیه انحصاری با شیر مادر</a:t>
            </a:r>
          </a:p>
          <a:p>
            <a:pPr algn="r" rtl="1"/>
            <a:endParaRPr lang="fa-IR" sz="2500" dirty="0" smtClean="0"/>
          </a:p>
          <a:p>
            <a:pPr algn="r" rtl="1"/>
            <a:r>
              <a:rPr lang="fa-IR" sz="2500" dirty="0" smtClean="0"/>
              <a:t>حمایت فیزیکی، عاطفی و آموزشی</a:t>
            </a:r>
          </a:p>
          <a:p>
            <a:pPr algn="r" rtl="1">
              <a:buNone/>
            </a:pPr>
            <a:endParaRPr lang="fa-IR" sz="2600" dirty="0" smtClean="0"/>
          </a:p>
          <a:p>
            <a:pPr algn="r" rtl="1"/>
            <a:r>
              <a:rPr lang="fa-IR" sz="2500" dirty="0" smtClean="0"/>
              <a:t>ترخیص زودهنگام، ادامه مراقبت درمنزل و</a:t>
            </a:r>
            <a:r>
              <a:rPr lang="en-US" sz="2500" dirty="0" smtClean="0"/>
              <a:t> </a:t>
            </a:r>
            <a:r>
              <a:rPr lang="fa-IR" sz="2500" dirty="0" smtClean="0"/>
              <a:t>پی گیری های پس از ترخیص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فایده های مراقبت آغوشی در یک نگاه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برای نوزاد</a:t>
            </a:r>
          </a:p>
          <a:p>
            <a:pPr algn="r" rtl="1"/>
            <a:endParaRPr lang="fa-I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endParaRPr lang="fa-I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برای والدین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فایده های مراقبت آغوشی برای نوزاد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dirty="0" smtClean="0"/>
              <a:t>ثبات ضربان قلب</a:t>
            </a:r>
          </a:p>
          <a:p>
            <a:pPr algn="r" rtl="1"/>
            <a:r>
              <a:rPr lang="fa-IR" dirty="0" smtClean="0"/>
              <a:t>تنفس منظم تر</a:t>
            </a:r>
          </a:p>
          <a:p>
            <a:pPr algn="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بهبود انتشار اکسیژن در تمام بدن</a:t>
            </a:r>
          </a:p>
          <a:p>
            <a:pPr algn="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پیش گیری از استرس ناشی از سرما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خواب به مدت طولانی تر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افزایش سرعت رشد</a:t>
            </a:r>
          </a:p>
          <a:p>
            <a:pPr algn="r" rtl="1"/>
            <a:r>
              <a:rPr lang="fa-IR" dirty="0" smtClean="0">
                <a:solidFill>
                  <a:srgbClr val="003300"/>
                </a:solidFill>
              </a:rPr>
              <a:t>حذف فعالیت های بدون هدف</a:t>
            </a:r>
          </a:p>
          <a:p>
            <a:pPr algn="r" rtl="1"/>
            <a:r>
              <a:rPr lang="fa-IR" dirty="0" smtClean="0">
                <a:solidFill>
                  <a:srgbClr val="003300"/>
                </a:solidFill>
              </a:rPr>
              <a:t>گریه کمتر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زمان های طولانی تر هوشیاری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ایجاد فرصت های بیشتر برای تغذیه با شیر مادر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برقراری زودتر ارتباط بین مادر ونوزاد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احتمال ترخیص زودتر از بیمارستان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فایده های مراقبت آغوشی برای والدین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ایجاد احساس مثبت تر در مورد تجربه تولد فرزند نارس خود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احساس اطمینان بیشتر در مراقبت و بغل کردن نوزاد خود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توانمند شدن زودتر و بیشتر در مراقبت از فرزند خود در منزل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ایجاد رابطه عاشقانه قوی تر با فرزند خود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jid\Desktop\yunisfaghihi%5Cd-2_Fixd.jpg"/>
          <p:cNvPicPr>
            <a:picLocks noChangeAspect="1" noChangeArrowheads="1"/>
          </p:cNvPicPr>
          <p:nvPr/>
        </p:nvPicPr>
        <p:blipFill>
          <a:blip r:embed="rId2" cstate="print"/>
          <a:srcRect b="189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مراقبت آغوشی مادر و نوزاد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</a:rPr>
              <a:t>دکتر مجید محمدی زاده</a:t>
            </a:r>
          </a:p>
          <a:p>
            <a:pPr rtl="1"/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</a:rPr>
              <a:t>متخصص کودکان -فوق تخصص نوزادان</a:t>
            </a:r>
          </a:p>
          <a:p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</a:rPr>
              <a:t>عضو هیات علمی دانشگاه علوم پزشکی اصفهان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</a:rPr>
              <a:t>انواع مراقبت آغوشی بر اساس طول مدت انجام آن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</a:rPr>
              <a:t>به تناوب- در دفعه های مختلف- با زمان های متفاوت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</a:rPr>
              <a:t>به صورت مداوم و بیست و چهار ساعته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زمان انجام مراقبت آغوشی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hlinkClick r:id="rId2" action="ppaction://hlinkpres?slideindex=1&amp;slidetitle="/>
              </a:rPr>
              <a:t>بدو تولد</a:t>
            </a:r>
            <a:endParaRPr lang="fa-IR" dirty="0" smtClean="0">
              <a:solidFill>
                <a:schemeClr val="accent3">
                  <a:lumMod val="50000"/>
                </a:schemeClr>
              </a:solidFill>
              <a:hlinkClick r:id="rId3" action="ppaction://hlinkpres?slideindex=1&amp;slidetitle="/>
            </a:endParaRP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hlinkClick r:id="rId3" action="ppaction://hlinkpres?slideindex=1&amp;slidetitle="/>
              </a:rPr>
              <a:t>بسیار زود هنگام</a:t>
            </a:r>
            <a:endParaRPr lang="fa-I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hlinkClick r:id="rId4" action="ppaction://hlinkpres?slideindex=1&amp;slidetitle="/>
              </a:rPr>
              <a:t>زود هنگام</a:t>
            </a:r>
            <a:endParaRPr lang="fa-I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5" action="ppaction://hlinkpres?slideindex=1&amp;slidetitle="/>
              </a:rPr>
              <a:t>بینابینی</a:t>
            </a:r>
            <a:endParaRPr lang="fa-I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hlinkClick r:id="rId6" action="ppaction://hlinkpres?slideindex=1&amp;slidetitle="/>
              </a:rPr>
              <a:t>دیر هنگام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به طور کلی می توان گفت طیف گوناگونی از نوزادان نارس و زمان های متفاوتی برای شروع مراقبت آغوشی با طول مدت متغیر وجود دارند که همچنان نیازمند مطالعه و ارزیابی هستند.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fa-IR" b="1" dirty="0" smtClean="0"/>
              <a:t>آمادگی نوزاد برای شروع مراقبت آغوشی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Far.Homa" pitchFamily="2" charset="-78"/>
              </a:rPr>
              <a:t>مراقبت آغوشی مادر و نوزاد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Far.Homa" pitchFamily="2" charset="-78"/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Far.Homa" pitchFamily="2" charset="-78"/>
              </a:rPr>
            </a:b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Far.Homa" pitchFamily="2" charset="-78"/>
              </a:rPr>
              <a:t>                                                     </a:t>
            </a:r>
            <a:r>
              <a:rPr lang="fa-IR" sz="3600" b="1" dirty="0" smtClean="0">
                <a:solidFill>
                  <a:schemeClr val="accent6">
                    <a:lumMod val="50000"/>
                  </a:schemeClr>
                </a:solidFill>
                <a:cs typeface="Far.Homa" pitchFamily="2" charset="-78"/>
              </a:rPr>
              <a:t>تعریف-اهمیت و مزایا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Far.Hom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  <a:cs typeface="Far.Homa" pitchFamily="2" charset="-78"/>
              </a:rPr>
              <a:t>دکتر مجید محمدی زاده</a:t>
            </a:r>
          </a:p>
          <a:p>
            <a:pPr rtl="1"/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  <a:cs typeface="Far.Homa" pitchFamily="2" charset="-78"/>
              </a:rPr>
              <a:t>متخصص کودکان -فوق تخصص نوزادان</a:t>
            </a:r>
          </a:p>
          <a:p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  <a:cs typeface="Far.Homa" pitchFamily="2" charset="-78"/>
              </a:rPr>
              <a:t>عضو هیات علمی دانشگاه علوم پزشکی اصفهان</a:t>
            </a:r>
            <a:endParaRPr lang="en-US" sz="2200" dirty="0">
              <a:solidFill>
                <a:schemeClr val="accent3">
                  <a:lumMod val="50000"/>
                </a:schemeClr>
              </a:solidFill>
              <a:cs typeface="Far.Hom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sz="3000" dirty="0" smtClean="0">
                <a:solidFill>
                  <a:schemeClr val="accent1">
                    <a:lumMod val="50000"/>
                  </a:schemeClr>
                </a:solidFill>
              </a:rPr>
              <a:t>در زمان تولد هر چه نوزاد نارس تر و نسبت به سن حاملگی کوچکتر باشد، انتظار عوارض بیشتری وجود دارد.</a:t>
            </a:r>
          </a:p>
          <a:p>
            <a:pPr algn="r" rtl="1"/>
            <a:endParaRPr lang="fa-I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sz="3000" dirty="0" smtClean="0">
                <a:solidFill>
                  <a:schemeClr val="accent1">
                    <a:lumMod val="50000"/>
                  </a:schemeClr>
                </a:solidFill>
              </a:rPr>
              <a:t>مراقبت های مورد نیاز برای نوزادان دچار عارضه مطابق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3000" dirty="0" smtClean="0">
                <a:solidFill>
                  <a:schemeClr val="accent1">
                    <a:lumMod val="50000"/>
                  </a:schemeClr>
                </a:solidFill>
              </a:rPr>
              <a:t>پروتکل های بخش مراقبت ویژه انجام می شود و به ناچار مراقبت آغوشی تا پایدار شدن وضعیت آن ها به تاخیر می افتد.</a:t>
            </a:r>
          </a:p>
          <a:p>
            <a:pPr algn="r" rtl="1"/>
            <a:endParaRPr lang="fa-I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sz="3000" dirty="0" smtClean="0">
                <a:solidFill>
                  <a:schemeClr val="accent1">
                    <a:lumMod val="50000"/>
                  </a:schemeClr>
                </a:solidFill>
              </a:rPr>
              <a:t>برای شروع مراقبت آغوشی هر نوزاد باید به طور جداگانه مورد ارزیابی قرار گیرد و شرایط مادر او نیز بررسی شود.</a:t>
            </a:r>
          </a:p>
          <a:p>
            <a:pPr algn="r" rtl="1"/>
            <a:endParaRPr lang="fa-I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sz="3000" b="1" i="1" dirty="0" smtClean="0">
                <a:solidFill>
                  <a:srgbClr val="C00000"/>
                </a:solidFill>
              </a:rPr>
              <a:t>در هر صورت بهتر است مادر نوزاد نارس برای سازگاری هر چه زودتر با مراقبت آغوشی تشویق شود و آموزش ببیند</a:t>
            </a:r>
            <a:r>
              <a:rPr lang="fa-IR" b="1" i="1" dirty="0" smtClean="0">
                <a:solidFill>
                  <a:srgbClr val="C00000"/>
                </a:solidFill>
              </a:rPr>
              <a:t>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chemeClr val="accent4">
                    <a:lumMod val="50000"/>
                  </a:schemeClr>
                </a:solidFill>
              </a:rPr>
              <a:t>معیارهای آمادگی نوزاد برای شروع مراقبت آغوشی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وزن نوزاد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مطالعات بسیار کمی در مورد انجام مراقبت آغوشی در نوزادان با وزن کمتر از 1000 گرم انجام شده است.</a:t>
            </a:r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به طور کلی </a:t>
            </a:r>
            <a:r>
              <a:rPr lang="fa-IR" dirty="0" smtClean="0">
                <a:solidFill>
                  <a:srgbClr val="C00000"/>
                </a:solidFill>
              </a:rPr>
              <a:t>وزن بیشتر از 1500 گرم </a:t>
            </a:r>
            <a:r>
              <a:rPr lang="fa-IR" dirty="0" smtClean="0"/>
              <a:t>معمولا</a:t>
            </a:r>
            <a:r>
              <a:rPr lang="en-US" dirty="0" smtClean="0"/>
              <a:t>”</a:t>
            </a:r>
            <a:r>
              <a:rPr lang="fa-IR" dirty="0" smtClean="0"/>
              <a:t> چراغ سبز شروع مراقبت آغوشی است.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شروع مراقبت با </a:t>
            </a:r>
            <a:r>
              <a:rPr lang="fa-IR" dirty="0" smtClean="0">
                <a:solidFill>
                  <a:srgbClr val="C00000"/>
                </a:solidFill>
              </a:rPr>
              <a:t>وزن کمتر از 1250 گرم </a:t>
            </a:r>
            <a:r>
              <a:rPr lang="fa-IR" dirty="0" smtClean="0"/>
              <a:t>نیاز به دستور کتبی پزشک معالج دارد.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</a:rPr>
              <a:t> یکی از راهنماها برای تصمیم گیری شروع مراقبت آغوشی بر اساس وزن تولد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fa-IR" u="sng" dirty="0" smtClean="0"/>
              <a:t>وزن 1800 گرم یا بیشتر(سن حاملگی 34-32 هفته یا بیشتر):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chemeClr val="accent1">
                    <a:lumMod val="50000"/>
                  </a:schemeClr>
                </a:solidFill>
              </a:rPr>
              <a:t> در بیشتر موارد با تثبیت وضعیت نوزاد، می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a-IR" sz="2600" dirty="0" smtClean="0">
                <a:solidFill>
                  <a:schemeClr val="accent1">
                    <a:lumMod val="50000"/>
                  </a:schemeClr>
                </a:solidFill>
              </a:rPr>
              <a:t>توان مراقبت را بلافاصله پس از تولد انجام داد.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u="sng" dirty="0" smtClean="0"/>
              <a:t>وزن 1200 تا 1799 گرم(سن حاملگی 32-28 هفته):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rgbClr val="003300"/>
                </a:solidFill>
              </a:rPr>
              <a:t>مشکلات ناشی از نارسی شایع است و در روزهای اول باید درمان های ویژه انجام شود.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rgbClr val="003300"/>
                </a:solidFill>
              </a:rPr>
              <a:t>انجام زایمان در مرکز مجهز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rgbClr val="003300"/>
                </a:solidFill>
              </a:rPr>
              <a:t>در غیر این صورت انتقال نوزاد به چنین مرکزی</a:t>
            </a:r>
          </a:p>
          <a:p>
            <a:pPr lvl="2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rgbClr val="003300"/>
                </a:solidFill>
              </a:rPr>
              <a:t>یکی از راه های مناسب انتقال در تماس پوست به پوست مداوم با مادر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rgbClr val="003300"/>
                </a:solidFill>
              </a:rPr>
              <a:t>شروع مراقبت آغوشی ممکن است 1 هفته یا بیشتر طول بکشد.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u="sng" dirty="0" smtClean="0"/>
              <a:t>وزن کمتر از 1200 گرم(سن حاملگی کمتر از 30 هفته):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chemeClr val="accent4">
                    <a:lumMod val="50000"/>
                  </a:schemeClr>
                </a:solidFill>
              </a:rPr>
              <a:t>مشکلات و عوارض نارسی بسیار شایع و میزان مرگ ومیر بالاست.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chemeClr val="accent4">
                    <a:lumMod val="50000"/>
                  </a:schemeClr>
                </a:solidFill>
              </a:rPr>
              <a:t>انتقال مادر به مرکز دارای  </a:t>
            </a:r>
            <a:r>
              <a:rPr lang="en-US" sz="2700" dirty="0" smtClean="0">
                <a:solidFill>
                  <a:schemeClr val="accent4">
                    <a:lumMod val="50000"/>
                  </a:schemeClr>
                </a:solidFill>
              </a:rPr>
              <a:t>NICU</a:t>
            </a:r>
            <a:r>
              <a:rPr lang="fa-IR" sz="2700" dirty="0" smtClean="0">
                <a:solidFill>
                  <a:schemeClr val="accent4">
                    <a:lumMod val="50000"/>
                  </a:schemeClr>
                </a:solidFill>
              </a:rPr>
              <a:t>  برای زایمان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700" dirty="0" smtClean="0">
                <a:solidFill>
                  <a:schemeClr val="accent4">
                    <a:lumMod val="50000"/>
                  </a:schemeClr>
                </a:solidFill>
              </a:rPr>
              <a:t>شروع مراقبت آغوشی ممکن است هفته ها طول بکشد. </a:t>
            </a:r>
          </a:p>
          <a:p>
            <a:pPr lvl="1"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سایر معیار های آمادگی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500" dirty="0" smtClean="0"/>
              <a:t>سن جنینی </a:t>
            </a:r>
            <a:r>
              <a:rPr lang="fa-IR" sz="2500" dirty="0" smtClean="0">
                <a:solidFill>
                  <a:srgbClr val="C00000"/>
                </a:solidFill>
              </a:rPr>
              <a:t>حداقل 28 هفته </a:t>
            </a:r>
            <a:r>
              <a:rPr lang="fa-IR" sz="2500" dirty="0" smtClean="0"/>
              <a:t>و سن پس از لقاح </a:t>
            </a:r>
            <a:r>
              <a:rPr lang="fa-IR" sz="2500" dirty="0" smtClean="0">
                <a:solidFill>
                  <a:srgbClr val="C00000"/>
                </a:solidFill>
              </a:rPr>
              <a:t>حداقل 30 هفته </a:t>
            </a:r>
            <a:r>
              <a:rPr lang="fa-IR" sz="2500" dirty="0" smtClean="0"/>
              <a:t>باشد</a:t>
            </a:r>
            <a:endParaRPr lang="en-US" sz="2500" dirty="0" smtClean="0"/>
          </a:p>
          <a:p>
            <a:pPr algn="r" rtl="1"/>
            <a:endParaRPr lang="fa-IR" sz="2500" dirty="0" smtClean="0"/>
          </a:p>
          <a:p>
            <a:pPr algn="r" rtl="1">
              <a:lnSpc>
                <a:spcPct val="150000"/>
              </a:lnSpc>
            </a:pPr>
            <a:r>
              <a:rPr lang="fa-IR" sz="2500" dirty="0" smtClean="0"/>
              <a:t>در اغلب مراکز، زمانی که نوزاد داخل انکوباتور یا کات مراقبت می شود، باید آغاز شده باشد: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</a:rPr>
              <a:t>اغلب مراقبت در زمانی که نوزاد در انکوباتور است شروع می شود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</a:rPr>
              <a:t>در زمان انتقال نوزاد به کات، مادر باید با مسایل رایج مراقبت آغوشی آشنا شده باشد</a:t>
            </a:r>
          </a:p>
          <a:p>
            <a:pPr algn="r" rtl="1"/>
            <a:endParaRPr lang="en-US" sz="2600" dirty="0" smtClean="0"/>
          </a:p>
          <a:p>
            <a:pPr algn="r" rtl="1"/>
            <a:r>
              <a:rPr lang="fa-IR" sz="2500" dirty="0" smtClean="0"/>
              <a:t>کاتتر شریان یا ورید نافی و یا </a:t>
            </a:r>
            <a:r>
              <a:rPr lang="en-US" sz="2500" dirty="0" smtClean="0"/>
              <a:t>chest tube</a:t>
            </a:r>
            <a:r>
              <a:rPr lang="fa-IR" sz="2500" dirty="0" smtClean="0"/>
              <a:t> نداشته باشد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سایر معیار های آمادگی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2600" dirty="0" smtClean="0"/>
              <a:t>روی تنظیم ثابتی از دستگاه تهویه کمکی باشد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chemeClr val="accent5">
                    <a:lumMod val="50000"/>
                  </a:schemeClr>
                </a:solidFill>
              </a:rPr>
              <a:t>در 12 ساعت گذشته نیاز به افزایش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set up</a:t>
            </a:r>
            <a:r>
              <a:rPr lang="fa-IR" sz="2600" dirty="0" smtClean="0">
                <a:solidFill>
                  <a:schemeClr val="accent5">
                    <a:lumMod val="50000"/>
                  </a:schemeClr>
                </a:solidFill>
              </a:rPr>
              <a:t> دستگاه نبوده باشد</a:t>
            </a:r>
          </a:p>
          <a:p>
            <a:pPr algn="r" rtl="1"/>
            <a:endParaRPr lang="en-US" sz="2600" dirty="0" smtClean="0"/>
          </a:p>
          <a:p>
            <a:pPr algn="r" rtl="1"/>
            <a:r>
              <a:rPr lang="fa-IR" sz="2600" dirty="0" smtClean="0"/>
              <a:t>در 24 ساعت گذشته دمای بدن پایدار و در محدوده طبیعی بوده باشد</a:t>
            </a:r>
          </a:p>
          <a:p>
            <a:pPr algn="r" rtl="1"/>
            <a:endParaRPr lang="en-US" sz="2600" dirty="0" smtClean="0"/>
          </a:p>
          <a:p>
            <a:pPr algn="r" rtl="1"/>
            <a:r>
              <a:rPr lang="fa-IR" sz="2600" dirty="0" smtClean="0"/>
              <a:t>توانایی مکیدن و بلع ضروری نیست و مراقبت می تواند حین تغذیه از راه لوله معده آغاز شود</a:t>
            </a:r>
          </a:p>
          <a:p>
            <a:pPr algn="r" rtl="1"/>
            <a:endParaRPr lang="en-US" sz="2600" dirty="0" smtClean="0"/>
          </a:p>
          <a:p>
            <a:pPr algn="r" rtl="1"/>
            <a:r>
              <a:rPr lang="fa-IR" sz="2600" dirty="0" smtClean="0"/>
              <a:t>با تغذیه وریدی کمکی می تواند مراقبت آغوشی متناوب شود،      به شرط آن که کاتتر در محل شانه نباشد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سایر معیار های آمادگی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 smtClean="0"/>
              <a:t>داروی وازوپرسور یا اینوتروپیک دریافت نمی کند</a:t>
            </a:r>
          </a:p>
          <a:p>
            <a:pPr algn="r" rtl="1"/>
            <a:r>
              <a:rPr lang="fa-IR" sz="2200" dirty="0" smtClean="0"/>
              <a:t>در 24 ساعت گذشته آپنه یا برادیکاردی نداشته است</a:t>
            </a:r>
          </a:p>
          <a:p>
            <a:pPr lvl="2" algn="r" rtl="1">
              <a:buFont typeface="Courier New" panose="02070309020205020404" pitchFamily="49" charset="0"/>
              <a:buChar char="o"/>
            </a:pPr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</a:rPr>
              <a:t>نوزاد می تواند داروهایی مانند تئوفیلین و دگزامتازون دریافت کند</a:t>
            </a:r>
          </a:p>
          <a:p>
            <a:pPr lvl="3" algn="r" rtl="1">
              <a:buFont typeface="Wingdings" panose="05000000000000000000" pitchFamily="2" charset="2"/>
              <a:buChar char="ü"/>
            </a:pPr>
            <a:r>
              <a:rPr lang="fa-IR" sz="1800" dirty="0" smtClean="0">
                <a:solidFill>
                  <a:schemeClr val="accent2">
                    <a:lumMod val="50000"/>
                  </a:schemeClr>
                </a:solidFill>
              </a:rPr>
              <a:t> در صورت تغییر دو دوز اخیر دارو مراقبت و کنترل دقیق ضروری است</a:t>
            </a:r>
          </a:p>
          <a:p>
            <a:pPr lvl="2" algn="r" rtl="1">
              <a:buFont typeface="Courier New" panose="02070309020205020404" pitchFamily="49" charset="0"/>
              <a:buChar char="o"/>
            </a:pPr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</a:rPr>
              <a:t>در صورت کاهش تدریجی دوز دارو، هوشیاری در مورد پاسخ نوزاد به کاهش ضروری است</a:t>
            </a:r>
          </a:p>
          <a:p>
            <a:pPr algn="r" rtl="1"/>
            <a:r>
              <a:rPr lang="fa-IR" sz="2200" dirty="0" smtClean="0"/>
              <a:t>برای مراقبت آغوشی متناوب میزان اکسیژن دریافتی در حد ثابتی باشد</a:t>
            </a:r>
          </a:p>
          <a:p>
            <a:pPr algn="r" rtl="1"/>
            <a:r>
              <a:rPr lang="fa-IR" sz="2200" dirty="0" smtClean="0"/>
              <a:t>خون ریزی داخل بطن مغز با درجه </a:t>
            </a:r>
            <a:r>
              <a:rPr lang="en-US" sz="2200" dirty="0" smtClean="0"/>
              <a:t> III </a:t>
            </a:r>
            <a:r>
              <a:rPr lang="fa-IR" sz="2200" dirty="0" smtClean="0"/>
              <a:t>و</a:t>
            </a:r>
            <a:r>
              <a:rPr lang="en-US" sz="2200" dirty="0" smtClean="0"/>
              <a:t>IV </a:t>
            </a:r>
            <a:r>
              <a:rPr lang="fa-IR" sz="2200" dirty="0" smtClean="0"/>
              <a:t> </a:t>
            </a:r>
            <a:r>
              <a:rPr lang="fa-IR" sz="2200" dirty="0" smtClean="0"/>
              <a:t>نداشته باشد</a:t>
            </a:r>
          </a:p>
          <a:p>
            <a:pPr algn="r" rtl="1"/>
            <a:r>
              <a:rPr lang="fa-IR" sz="2200" dirty="0" smtClean="0"/>
              <a:t>با لمس و تماس ملایم اندام نوزاد توسط مادر به مدت 2 تا 3 دقیقه تغییری در وضعیت بالینی او ایجاد نشود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</a:rPr>
              <a:t>استفاده از ضریب آپگار دقیقه پنجم تولد برای تعیین زمان مراقبت آغوشی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10-9: </a:t>
            </a:r>
            <a:r>
              <a:rPr lang="fa-IR" dirty="0" smtClean="0"/>
              <a:t>بلافاصله بعد از تولد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8-7: </a:t>
            </a:r>
            <a:r>
              <a:rPr lang="fa-IR" dirty="0" smtClean="0"/>
              <a:t>از 2 ساعت تا 2 روز بعد از تولد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6-5: </a:t>
            </a:r>
            <a:r>
              <a:rPr lang="fa-IR" dirty="0" smtClean="0"/>
              <a:t>حدود 3 تا 5 روز بعد از تولد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4-0: </a:t>
            </a:r>
            <a:r>
              <a:rPr lang="fa-IR" dirty="0" smtClean="0"/>
              <a:t>به احتمال زیاد از روز 7 به بعد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آمادگی نوزاد برای مراقبت آغوشی مداوم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2">
                    <a:lumMod val="50000"/>
                  </a:schemeClr>
                </a:solidFill>
              </a:rPr>
              <a:t>داخل کات باشد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rgbClr val="003300"/>
                </a:solidFill>
              </a:rPr>
              <a:t>اکسیژن اضافی نیاز نداشته باشد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تغذیه وریدی دریافت نکند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آمادگی مادر برای انجام مراقبت آغوشی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انتخاب مراقبت آغوشی توسط مادر باید با تصمیم آگاهانه باشد نه اجبار </a:t>
            </a:r>
            <a:r>
              <a:rPr lang="fa-IR" dirty="0" smtClean="0"/>
              <a:t>و</a:t>
            </a:r>
            <a:r>
              <a:rPr lang="en-US" dirty="0" smtClean="0"/>
              <a:t> </a:t>
            </a:r>
            <a:r>
              <a:rPr lang="fa-IR" dirty="0" smtClean="0"/>
              <a:t>الزام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در پیشنهاد این کار به مادر موارد زیر مد نظر باشد: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</a:rPr>
              <a:t>اشتیاق مادر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</a:rPr>
              <a:t>داشتن زمان کافی برای مراقبت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rgbClr val="003300"/>
                </a:solidFill>
              </a:rPr>
              <a:t>سلامت عمومی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rgbClr val="003300"/>
                </a:solidFill>
              </a:rPr>
              <a:t>نزدیک بودن به نوزاد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chemeClr val="accent4">
                    <a:lumMod val="50000"/>
                  </a:schemeClr>
                </a:solidFill>
              </a:rPr>
              <a:t>حمایت خانوادگی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sz="2600" dirty="0" smtClean="0">
                <a:solidFill>
                  <a:schemeClr val="accent4">
                    <a:lumMod val="50000"/>
                  </a:schemeClr>
                </a:solidFill>
              </a:rPr>
              <a:t>حمایت اجتماعی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 descr="C:\Users\majid\Desktop\thumbnail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590800" cy="3905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آمادگی مادر برای انجام مراقبت آغوشی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b="1" dirty="0" smtClean="0">
              <a:solidFill>
                <a:srgbClr val="003300"/>
              </a:solidFill>
            </a:endParaRPr>
          </a:p>
          <a:p>
            <a:pPr algn="r" rtl="1"/>
            <a:r>
              <a:rPr lang="fa-IR" b="1" dirty="0" smtClean="0">
                <a:solidFill>
                  <a:srgbClr val="003300"/>
                </a:solidFill>
              </a:rPr>
              <a:t>با آماده شدن نوزاد برای شروع مراقبت آغوشی باید زمان جلسه اول را با مادر هماهنگ کرد، چون این جلسه بسیار مهم و نیازمند زمان کافی و توجه کامل است.</a:t>
            </a:r>
            <a:endParaRPr lang="en-US" b="1" dirty="0" smtClean="0">
              <a:solidFill>
                <a:srgbClr val="003300"/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fa-IR" sz="6600" b="1" dirty="0" smtClean="0"/>
              <a:t>نیازها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نیازها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ساختار و مکان مناسب اجرا</a:t>
            </a:r>
          </a:p>
          <a:p>
            <a:pPr algn="r" rtl="1"/>
            <a:r>
              <a:rPr lang="fa-IR" dirty="0" smtClean="0"/>
              <a:t>سیاست گزاری:</a:t>
            </a:r>
          </a:p>
          <a:p>
            <a:pPr lvl="1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حمایت و تسهیل توسط مدیریت بهداشتی درمانی و بیمارستان</a:t>
            </a:r>
          </a:p>
          <a:p>
            <a:pPr lvl="1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برنامه ریزی برای تولد نوزادان نارس در مرکز سطح 2 یا 3 متناسب با سن حاملگی و سایر شرایط مادر و جنین</a:t>
            </a:r>
          </a:p>
          <a:p>
            <a:pPr lvl="1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وجود دستور العمل کتبی موسسه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کارکنان:</a:t>
            </a:r>
          </a:p>
          <a:p>
            <a:pPr lvl="1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آموزش کافی اولیه در مورد جنبه های مختلف مراقبت آغوشی و تغذیه با شیر مادر</a:t>
            </a:r>
          </a:p>
          <a:p>
            <a:pPr lvl="1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برنامه باز آموزی مداوم</a:t>
            </a:r>
          </a:p>
          <a:p>
            <a:pPr lvl="1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گنجاندن آموزش در برنامه آموزشی دانشکده های پزشکی و پرستاری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نیازها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آمادگی مادر</a:t>
            </a:r>
          </a:p>
          <a:p>
            <a:pPr algn="r" rtl="1"/>
            <a:r>
              <a:rPr lang="fa-IR" dirty="0" smtClean="0"/>
              <a:t>امکانات و تجهیزات:</a:t>
            </a:r>
          </a:p>
          <a:p>
            <a:pPr lvl="1" algn="r" rtl="1"/>
            <a:r>
              <a:rPr lang="fa-IR" dirty="0" smtClean="0"/>
              <a:t>نیازهای بهداشتی و راحتی مادر</a:t>
            </a:r>
          </a:p>
          <a:p>
            <a:pPr lvl="1" algn="r" rtl="1"/>
            <a:r>
              <a:rPr lang="fa-IR" dirty="0" smtClean="0"/>
              <a:t>پوشش مادر</a:t>
            </a:r>
          </a:p>
          <a:p>
            <a:pPr lvl="1" algn="r" rtl="1"/>
            <a:r>
              <a:rPr lang="fa-IR" dirty="0" smtClean="0"/>
              <a:t>پوشش نگه دارنده نوزاد یا کیسه حمل نوزاد</a:t>
            </a:r>
          </a:p>
          <a:p>
            <a:pPr lvl="1" algn="r" rtl="1"/>
            <a:r>
              <a:rPr lang="fa-IR" dirty="0" smtClean="0"/>
              <a:t>پوشش نوزاد</a:t>
            </a:r>
          </a:p>
          <a:p>
            <a:pPr lvl="1" algn="r" rtl="1"/>
            <a:r>
              <a:rPr lang="fa-IR" dirty="0" smtClean="0"/>
              <a:t>وسایل معمول دیگر</a:t>
            </a:r>
            <a:r>
              <a:rPr lang="fa-IR" sz="2600" dirty="0" smtClean="0"/>
              <a:t>: </a:t>
            </a:r>
            <a:r>
              <a:rPr lang="fa-IR" sz="2200" dirty="0" smtClean="0">
                <a:solidFill>
                  <a:schemeClr val="accent3">
                    <a:lumMod val="50000"/>
                  </a:schemeClr>
                </a:solidFill>
              </a:rPr>
              <a:t>ترمومتر- ترازوی توزین با دقت 10 گرم- اکسیژن و وسایل احیا- داروهای مورد مصرف رایج در نوزادان نارس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r" rtl="1"/>
            <a:r>
              <a:rPr lang="fa-IR" dirty="0" smtClean="0"/>
              <a:t>فرم ثبت اطلاعات:</a:t>
            </a:r>
          </a:p>
          <a:p>
            <a:pPr lvl="2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مربوط به هر نوزاد و مادر</a:t>
            </a:r>
          </a:p>
          <a:p>
            <a:pPr lvl="2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داده های مربوط به نوزادان مرکز در فاصله زمانی مشخص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</a:rPr>
              <a:t>پوشش های مادر و نوزاد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20" t="20203" r="33164" b="10768"/>
          <a:stretch>
            <a:fillRect/>
          </a:stretch>
        </p:blipFill>
        <p:spPr bwMode="auto">
          <a:xfrm>
            <a:off x="2819400" y="1524000"/>
            <a:ext cx="3657600" cy="517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</a:rPr>
              <a:t>کیسه</a:t>
            </a:r>
            <a:r>
              <a:rPr lang="fa-IR" dirty="0" smtClean="0"/>
              <a:t> </a:t>
            </a:r>
            <a:r>
              <a:rPr lang="fa-IR" sz="3600" b="1" dirty="0" smtClean="0">
                <a:solidFill>
                  <a:srgbClr val="C00000"/>
                </a:solidFill>
              </a:rPr>
              <a:t>هایی برای حمل نوزاد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71" t="20204" r="15276" b="7401"/>
          <a:stretch>
            <a:fillRect/>
          </a:stretch>
        </p:blipFill>
        <p:spPr bwMode="auto">
          <a:xfrm>
            <a:off x="1017181" y="1752599"/>
            <a:ext cx="7136219" cy="45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</a:rPr>
              <a:t>پوشش نوزاد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328" t="25254" r="15275" b="12452"/>
          <a:stretch>
            <a:fillRect/>
          </a:stretch>
        </p:blipFill>
        <p:spPr bwMode="auto">
          <a:xfrm>
            <a:off x="928816" y="1905001"/>
            <a:ext cx="7300784" cy="415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نیازها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شیردهی نوزادان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ترخیص و مراقبت در خانه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fa-IR" sz="2800" b="1" dirty="0" smtClean="0"/>
              <a:t>عوامل دخیل در انتخاب بهترین زمان برای انجام مراقبت آغوشی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فواصل تغذیه نوزاد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sz="3000" dirty="0" smtClean="0"/>
              <a:t>به نوع تغذیه بستگی دارد: 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از راه لوله معده یا به طور مستقیم از راه دهان</a:t>
            </a:r>
          </a:p>
          <a:p>
            <a:pPr algn="r" rtl="1"/>
            <a:endParaRPr lang="fa-I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sz="3000" dirty="0" smtClean="0"/>
              <a:t>بسیاری از والدین بهترین زمان را بلافاصله پس از تغذیه می دانند</a:t>
            </a:r>
          </a:p>
          <a:p>
            <a:pPr algn="r" rtl="1"/>
            <a:endParaRPr lang="fa-IR" sz="3000" dirty="0" smtClean="0"/>
          </a:p>
          <a:p>
            <a:pPr algn="r" rtl="1"/>
            <a:r>
              <a:rPr lang="fa-IR" sz="3000" dirty="0" smtClean="0"/>
              <a:t>در صورت شروع مراقبت به فاصله کوتاه قبل از تغذیه:</a:t>
            </a:r>
            <a:r>
              <a:rPr lang="fa-IR" dirty="0" smtClean="0"/>
              <a:t> </a:t>
            </a:r>
            <a:r>
              <a:rPr lang="fa-IR" sz="2600" dirty="0" smtClean="0">
                <a:solidFill>
                  <a:schemeClr val="accent1">
                    <a:lumMod val="50000"/>
                  </a:schemeClr>
                </a:solidFill>
              </a:rPr>
              <a:t>تغذیه در همین وضعیت به خصوص در صورت تغذیه با لوله معده</a:t>
            </a:r>
          </a:p>
          <a:p>
            <a:pPr algn="r" rtl="1"/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sz="3000" dirty="0" smtClean="0"/>
              <a:t>در صورت اجازه مکیدن از پستان مادر: </a:t>
            </a:r>
            <a:r>
              <a:rPr lang="fa-IR" sz="2600" dirty="0" smtClean="0">
                <a:solidFill>
                  <a:schemeClr val="accent1">
                    <a:lumMod val="50000"/>
                  </a:schemeClr>
                </a:solidFill>
              </a:rPr>
              <a:t>شروع مراقبت 1 تا 2 ساعت پیش از تغذیه</a:t>
            </a:r>
          </a:p>
          <a:p>
            <a:pPr algn="r" rtl="1"/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r" rtl="1"/>
            <a:r>
              <a:rPr lang="fa-IR" sz="2400" i="1" dirty="0" smtClean="0">
                <a:solidFill>
                  <a:schemeClr val="accent3">
                    <a:lumMod val="50000"/>
                  </a:schemeClr>
                </a:solidFill>
              </a:rPr>
              <a:t>دو روش بیدار کردن نوزاد در این حالت برای تغذیه (در صورت نیاز به تغذیه در زمان مشخص)</a:t>
            </a:r>
          </a:p>
          <a:p>
            <a:pPr algn="r" rtl="1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C:\Users\majid\Desktop\thumbnail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43" y="1600200"/>
            <a:ext cx="4480101" cy="3200400"/>
          </a:xfrm>
          <a:prstGeom prst="rect">
            <a:avLst/>
          </a:prstGeom>
          <a:noFill/>
        </p:spPr>
      </p:pic>
      <p:pic>
        <p:nvPicPr>
          <p:cNvPr id="2051" name="Picture 3" descr="C:\Users\majid\Desktop\thumbnai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87780"/>
            <a:ext cx="2590800" cy="1684020"/>
          </a:xfrm>
          <a:prstGeom prst="rect">
            <a:avLst/>
          </a:prstGeom>
          <a:noFill/>
        </p:spPr>
      </p:pic>
      <p:pic>
        <p:nvPicPr>
          <p:cNvPr id="7" name="Picture 2" descr="C:\Users\majid\Desktop\thumbnail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09524"/>
            <a:ext cx="2971800" cy="221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برنامه های تشخیصی و درمانی روزانه نوزاد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تصویر برداری یا معاینه چشم: </a:t>
            </a:r>
            <a:r>
              <a:rPr lang="fa-IR" dirty="0" smtClean="0"/>
              <a:t>بلافاصله پس از انجام این اقدام تشخیصی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گرفتن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IV Line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a-IR" dirty="0" smtClean="0"/>
              <a:t>حین انجام مراقبت آغوشی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</a:rPr>
              <a:t>قرار دادن زمان مراقبت آغوشی بین درمان های معمول روزانه به طوری که سبب شود نوزاد مرتبا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</a:rPr>
              <a:t> از این مراقبت برداشته شود، فواید آن را کمتر می کند.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آهنگ تغییرات روزانه نوزاد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000" dirty="0" smtClean="0"/>
              <a:t>مراقبت در ساعات اولیه شب (بین ساعت 7 تا 9) به نوزاد کمک می کند تا در طول شب به مدت بیشتری بخوابد.</a:t>
            </a:r>
          </a:p>
          <a:p>
            <a:pPr algn="r" rtl="1"/>
            <a:endParaRPr lang="fa-IR" sz="3000" dirty="0" smtClean="0"/>
          </a:p>
          <a:p>
            <a:pPr marL="0" indent="0" algn="r" rtl="1">
              <a:buNone/>
            </a:pPr>
            <a:endParaRPr lang="fa-IR" sz="3000" dirty="0" smtClean="0"/>
          </a:p>
          <a:p>
            <a:pPr algn="r" rtl="1"/>
            <a:r>
              <a:rPr lang="fa-IR" sz="3000" dirty="0" smtClean="0"/>
              <a:t>تجربه مکرر این </a:t>
            </a:r>
            <a:r>
              <a:rPr lang="fa-IR" sz="3000" dirty="0" smtClean="0"/>
              <a:t>مس</a:t>
            </a:r>
            <a:r>
              <a:rPr lang="fa-IR" sz="3000" dirty="0"/>
              <a:t>ئ</a:t>
            </a:r>
            <a:r>
              <a:rPr lang="fa-IR" sz="3000" dirty="0" smtClean="0"/>
              <a:t>له </a:t>
            </a:r>
            <a:r>
              <a:rPr lang="fa-IR" sz="3000" dirty="0" smtClean="0"/>
              <a:t>باعث می شود نوزاد سیکل مناسب روز- شب را پیدا کند.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b="1" dirty="0" smtClean="0"/>
              <a:t>قبل، حین و پس از هر جلسه مراقبت آغوشی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مادر خود را آماده کند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رفتن به دستشویی و تخلیه مثانه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صرف غذا در صورت قرار داشتن در حوالی زمان آن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اطمینان از سالم بودن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کنترل محیط بیمارستان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درجه حرارت </a:t>
            </a:r>
            <a:r>
              <a:rPr lang="fa-IR" dirty="0" smtClean="0"/>
              <a:t>اتاق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جریان هوا: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rgbClr val="003300"/>
                </a:solidFill>
              </a:rPr>
              <a:t>جریان هوای مداوم کنترل شده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rgbClr val="003300"/>
                </a:solidFill>
              </a:rPr>
              <a:t>تغییرات ناگهانی : باز شدن ناگهانی درب اتاق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rgbClr val="003300"/>
                </a:solidFill>
              </a:rPr>
              <a:t>وجود پنکه یا دستگاه تهویه </a:t>
            </a:r>
            <a:r>
              <a:rPr lang="fa-IR" dirty="0" smtClean="0">
                <a:solidFill>
                  <a:srgbClr val="003300"/>
                </a:solidFill>
              </a:rPr>
              <a:t>هوا</a:t>
            </a:r>
          </a:p>
          <a:p>
            <a:pPr marL="457200" lvl="1" indent="0" algn="r" rtl="1">
              <a:buNone/>
            </a:pPr>
            <a:endParaRPr lang="fa-IR" dirty="0" smtClean="0">
              <a:solidFill>
                <a:srgbClr val="003300"/>
              </a:solidFill>
            </a:endParaRPr>
          </a:p>
          <a:p>
            <a:pPr algn="r" rtl="1"/>
            <a:r>
              <a:rPr lang="fa-IR" dirty="0" smtClean="0"/>
              <a:t>صندلی </a:t>
            </a:r>
            <a:r>
              <a:rPr lang="fa-IR" dirty="0" smtClean="0"/>
              <a:t>مناسب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لباس راحت و گرم برای مادر: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نوزاد زیر 1000 گرم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نوزاد بالای 1000 گرم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کنترل محیط بیمارستان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لباس نوزاد: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پوشک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کلاه و جوراب بافتنی: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algn="r" rt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WHO</a:t>
            </a:r>
            <a:r>
              <a:rPr lang="fa-IR" dirty="0" smtClean="0">
                <a:solidFill>
                  <a:schemeClr val="accent3">
                    <a:lumMod val="50000"/>
                  </a:schemeClr>
                </a:solidFill>
              </a:rPr>
              <a:t>: برای تمام نوزادان</a:t>
            </a:r>
          </a:p>
          <a:p>
            <a:pPr lvl="2"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</a:rPr>
              <a:t>دکتر لودینگتون هو: برای نوزادان کمتر از 1500 گرم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پیراهن پنبه ای بدون آستین:</a:t>
            </a:r>
            <a:r>
              <a:rPr lang="fa-IR" dirty="0" smtClean="0"/>
              <a:t> 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</a:rPr>
              <a:t>توصیه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WHO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</a:rPr>
              <a:t> برای تمام نوزادان در درجه حرارت اتاق کمتر از 22 درجه سانتی گراد</a:t>
            </a:r>
            <a:endParaRPr lang="fa-I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پتوی نوزاد: 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توصیه دکتر لودینگتون هو برای تمام نوزادان به صورت پتوی استاندارد نو و چهار تا شده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در صورت گرم شدن بیش از حد نوزاد: ابتدا به ترتیب در آوردن کلاه و جوراب و در صورت نیاز باز کردن یک و سپس دو تای پتو و سپس برداشتن آن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کیسه</a:t>
            </a:r>
            <a:r>
              <a:rPr lang="fa-IR" dirty="0" smtClean="0"/>
              <a:t> </a:t>
            </a:r>
            <a:r>
              <a:rPr lang="fa-IR" sz="3600" b="1" dirty="0" smtClean="0">
                <a:solidFill>
                  <a:srgbClr val="C00000"/>
                </a:solidFill>
              </a:rPr>
              <a:t>هایی برای حمل نوزاد در مراقبت آغوشی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71" t="20204" r="15276" b="7401"/>
          <a:stretch>
            <a:fillRect/>
          </a:stretch>
        </p:blipFill>
        <p:spPr bwMode="auto">
          <a:xfrm>
            <a:off x="1017181" y="1752599"/>
            <a:ext cx="7136219" cy="45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پوشاندن نوزاد برای مراقبت آغوشی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328" t="25254" r="15275" b="12452"/>
          <a:stretch>
            <a:fillRect/>
          </a:stretch>
        </p:blipFill>
        <p:spPr bwMode="auto">
          <a:xfrm>
            <a:off x="928816" y="1905001"/>
            <a:ext cx="7300784" cy="415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کنترل محیط بیمارستان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به همراه آوردن پد پستان: حداقل 6 عدد در هر جلسه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احساس حریم خصوصی توسط مادر: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بار اول: تقاضای پرده یا پاراوان</a:t>
            </a:r>
          </a:p>
          <a:p>
            <a:pPr lvl="1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از جلسه سوم اغلب احساس نگرانی کمتر می شود</a:t>
            </a:r>
          </a:p>
          <a:p>
            <a:pPr lvl="1" algn="r" rtl="1"/>
            <a:endParaRPr lang="fa-I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r" rtl="1"/>
            <a:r>
              <a:rPr lang="fa-IR" dirty="0" smtClean="0">
                <a:solidFill>
                  <a:schemeClr val="accent2">
                    <a:lumMod val="75000"/>
                  </a:schemeClr>
                </a:solidFill>
              </a:rPr>
              <a:t>به طور کلی زمانی که مادران به این عملیات عادت کردند، دیگر از پرده یا پاراوان استفاده نمی کنند.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قرار گرفتن نوزاد در وضعیت مناسب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C:\Users\majid\Desktop\thumbnail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590800"/>
            <a:ext cx="3149600" cy="2362200"/>
          </a:xfrm>
          <a:prstGeom prst="rect">
            <a:avLst/>
          </a:prstGeom>
          <a:noFill/>
        </p:spPr>
      </p:pic>
      <p:pic>
        <p:nvPicPr>
          <p:cNvPr id="5123" name="Picture 3" descr="C:\Users\majid\Desktop\thumbnai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1524000" cy="1524000"/>
          </a:xfrm>
          <a:prstGeom prst="rect">
            <a:avLst/>
          </a:prstGeom>
          <a:noFill/>
        </p:spPr>
      </p:pic>
      <p:pic>
        <p:nvPicPr>
          <p:cNvPr id="5124" name="Picture 4" descr="C:\Users\majid\Desktop\thumbnail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451" y="2590800"/>
            <a:ext cx="333135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وضعیت دادن به نوزاد برای مراقبت آغوشی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164" t="23571" r="31059" b="7401"/>
          <a:stretch>
            <a:fillRect/>
          </a:stretch>
        </p:blipFill>
        <p:spPr bwMode="auto">
          <a:xfrm>
            <a:off x="2590800" y="1600200"/>
            <a:ext cx="4114800" cy="49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نوزاد در وضعیت مراقبت آغوشی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20" t="20203" r="33164" b="10768"/>
          <a:stretch>
            <a:fillRect/>
          </a:stretch>
        </p:blipFill>
        <p:spPr bwMode="auto">
          <a:xfrm>
            <a:off x="2819400" y="1524000"/>
            <a:ext cx="3657600" cy="517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نگه داشتن نوزاد نزدیک به سینه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93" t="21887" r="25798" b="7401"/>
          <a:stretch>
            <a:fillRect/>
          </a:stretch>
        </p:blipFill>
        <p:spPr bwMode="auto">
          <a:xfrm>
            <a:off x="1883229" y="1676401"/>
            <a:ext cx="5519056" cy="48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انجام کارهای منزل توسط مادر حین مراقبت آغوشی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25" t="23571" r="17380" b="7401"/>
          <a:stretch>
            <a:fillRect/>
          </a:stretch>
        </p:blipFill>
        <p:spPr bwMode="auto">
          <a:xfrm>
            <a:off x="2133600" y="1620158"/>
            <a:ext cx="4953000" cy="483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پدر در حال انجام مراقبت آغوشی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746" t="11785" r="25798" b="10768"/>
          <a:stretch>
            <a:fillRect/>
          </a:stretch>
        </p:blipFill>
        <p:spPr bwMode="auto">
          <a:xfrm>
            <a:off x="1981200" y="1524000"/>
            <a:ext cx="5257800" cy="51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وضعیت دادن به نوزاد در شرایط مختلف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sz="2800" dirty="0" smtClean="0"/>
              <a:t>نوزاد کوچک (سن زیر 32 هفته یا وزن کمتر از 1500 گرم در زمان مراقبت)، بیمار یا کمی شل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نوزاد تحت تهویه مکانیکی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پس از تغذیه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نوزاد مبتلا به ریفلاکس معده به مری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نوزادان بزرگ </a:t>
            </a:r>
            <a:r>
              <a:rPr lang="fa-IR" sz="2800" dirty="0" smtClean="0"/>
              <a:t>تر (</a:t>
            </a:r>
            <a:r>
              <a:rPr lang="fa-IR" sz="2800" dirty="0" smtClean="0"/>
              <a:t>از سن 34 هفتگی به بعد)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</a:rPr>
              <a:t>آموزش نحوه جا به جا کردن نوزاد به داخل و خارج پوشش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جا به جا کردن نوزاد به داخل و خارج پوشش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73" t="21887" r="34216" b="9085"/>
          <a:stretch>
            <a:fillRect/>
          </a:stretch>
        </p:blipFill>
        <p:spPr bwMode="auto">
          <a:xfrm>
            <a:off x="2895600" y="1524000"/>
            <a:ext cx="3429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مراقبت از نوزاد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algn="r" rtl="1"/>
            <a:r>
              <a:rPr lang="fa-IR" sz="3000" dirty="0" smtClean="0"/>
              <a:t>کنترل درجه حرارت بدن حین مراقبت آغوشی</a:t>
            </a:r>
          </a:p>
          <a:p>
            <a:pPr algn="r" rtl="1"/>
            <a:endParaRPr lang="fa-IR" sz="3000" dirty="0" smtClean="0"/>
          </a:p>
          <a:p>
            <a:pPr algn="r" rtl="1"/>
            <a:endParaRPr lang="fa-IR" sz="3000" dirty="0" smtClean="0"/>
          </a:p>
          <a:p>
            <a:pPr algn="r" rtl="1"/>
            <a:r>
              <a:rPr lang="fa-IR" sz="3000" dirty="0" smtClean="0"/>
              <a:t>پاسخ به واکنش های نوزاد برای تنظیم درجه حرارت بدن</a:t>
            </a:r>
            <a:endParaRPr lang="en-US" sz="3000" dirty="0" smtClean="0"/>
          </a:p>
          <a:p>
            <a:pPr algn="r" rtl="1"/>
            <a:endParaRPr lang="fa-IR" sz="3000" dirty="0" smtClean="0"/>
          </a:p>
          <a:p>
            <a:pPr algn="r" rtl="1"/>
            <a:endParaRPr lang="fa-IR" sz="3000" dirty="0" smtClean="0"/>
          </a:p>
          <a:p>
            <a:pPr algn="r" rtl="1"/>
            <a:r>
              <a:rPr lang="fa-IR" sz="3000" dirty="0" smtClean="0"/>
              <a:t>ادامه مونیتورینگ نوزادی که از قبل مونیتور می شده است</a:t>
            </a:r>
          </a:p>
          <a:p>
            <a:pPr algn="r" rtl="1"/>
            <a:endParaRPr lang="fa-IR" sz="3000" dirty="0" smtClean="0"/>
          </a:p>
          <a:p>
            <a:pPr algn="r" rtl="1"/>
            <a:endParaRPr lang="fa-IR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مراقبت از نوزاد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آگاه کردن مادر از خطر آپنه و نحوه تشخیص آن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آموزش علایم بیماری های خطرناک به مادر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C:\Users\majid\Desktop\thumbnai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2590800" cy="3454400"/>
          </a:xfrm>
          <a:prstGeom prst="rect">
            <a:avLst/>
          </a:prstGeom>
          <a:noFill/>
        </p:spPr>
      </p:pic>
      <p:pic>
        <p:nvPicPr>
          <p:cNvPr id="3075" name="Picture 3" descr="C:\Users\majid\Desktop\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0"/>
            <a:ext cx="2956692" cy="2057422"/>
          </a:xfrm>
          <a:prstGeom prst="rect">
            <a:avLst/>
          </a:prstGeom>
          <a:noFill/>
        </p:spPr>
      </p:pic>
      <p:pic>
        <p:nvPicPr>
          <p:cNvPr id="3076" name="Picture 4" descr="C:\Users\majid\Desktop\thumbnailCAD93A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892" y="1905000"/>
            <a:ext cx="1926907" cy="290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مراقبت از نوزاد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sz="3500" dirty="0" smtClean="0"/>
              <a:t>قطع موقت مراقبت در مراقبت مداوم در موارد زیر:</a:t>
            </a:r>
          </a:p>
          <a:p>
            <a:pPr lvl="1" algn="r" rtl="1"/>
            <a:endParaRPr lang="fa-I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r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تعویض پوشک و مراقبت از بند ناف</a:t>
            </a:r>
          </a:p>
          <a:p>
            <a:pPr lvl="1" algn="r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fa-I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 algn="r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ارزیابی بالینی نوزاد بر اساس برنامه مشخص یا در صورت لزوم</a:t>
            </a:r>
          </a:p>
          <a:p>
            <a:pPr lvl="1" algn="r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fa-I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 algn="r" rt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استحمام و بهداشت فردی مادر: </a:t>
            </a:r>
            <a:r>
              <a:rPr lang="fa-IR" sz="2400" i="1" dirty="0" smtClean="0">
                <a:solidFill>
                  <a:schemeClr val="accent2">
                    <a:lumMod val="50000"/>
                  </a:schemeClr>
                </a:solidFill>
              </a:rPr>
              <a:t>در این فاصله:</a:t>
            </a:r>
            <a:endParaRPr lang="fa-IR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 algn="r" rtl="1"/>
            <a:endParaRPr lang="fa-I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استفاده از گهواره گرم و در صورت نیاز وارمر</a:t>
            </a:r>
          </a:p>
          <a:p>
            <a:pPr lvl="2" algn="r" rtl="1"/>
            <a:endParaRPr lang="fa-I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انجام مراقبت توسط پدر یا سایر اعضای خانواده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مراقبت از مادر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خواب و استراحت مادر</a:t>
            </a:r>
          </a:p>
          <a:p>
            <a:pPr algn="r" rtl="1"/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خستگی ناحیه باسن</a:t>
            </a:r>
          </a:p>
          <a:p>
            <a:pPr algn="r" rtl="1"/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پاها</a:t>
            </a:r>
          </a:p>
          <a:p>
            <a:pPr algn="r" rtl="1"/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</a:rPr>
              <a:t>آب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خواب و استراحت مادرهنگام مراقبت آغوشی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746" t="23571" r="19484" b="10768"/>
          <a:stretch>
            <a:fillRect/>
          </a:stretch>
        </p:blipFill>
        <p:spPr bwMode="auto">
          <a:xfrm>
            <a:off x="1143000" y="1601637"/>
            <a:ext cx="6881446" cy="506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</a:rPr>
              <a:t>مدت زمان هر جلسه و دفعات مراقبت آغوشی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000" dirty="0" smtClean="0">
                <a:solidFill>
                  <a:schemeClr val="accent3">
                    <a:lumMod val="50000"/>
                  </a:schemeClr>
                </a:solidFill>
              </a:rPr>
              <a:t>بهتر است </a:t>
            </a:r>
            <a:r>
              <a:rPr lang="fa-IR" sz="3000" dirty="0" smtClean="0">
                <a:solidFill>
                  <a:srgbClr val="C00000"/>
                </a:solidFill>
              </a:rPr>
              <a:t>کمتر از 60 دقیقه </a:t>
            </a:r>
            <a:r>
              <a:rPr lang="fa-IR" sz="3000" dirty="0" smtClean="0">
                <a:solidFill>
                  <a:schemeClr val="accent3">
                    <a:lumMod val="50000"/>
                  </a:schemeClr>
                </a:solidFill>
              </a:rPr>
              <a:t>نباشد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fa-IR" sz="3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endParaRPr lang="fa-IR" sz="3000" dirty="0" smtClean="0"/>
          </a:p>
          <a:p>
            <a:pPr algn="r" rtl="1"/>
            <a:r>
              <a:rPr lang="fa-IR" sz="3000" dirty="0" smtClean="0"/>
              <a:t>با تثبیت شرایط نوزاد، مدت هر جلسه و دفعات آن در طول شبانه روز افزایش یابد تا به تدریج به مراقبت 24 ساعته تبدیل شود.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</a:rPr>
              <a:t>موارد قابل انتظار از مادر و نوزاد حین و پس از مراقبت آغوشی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حین مراقبت چه انتظاری از نوزاد دارید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پس از پایان مراقبت چه چیزی قابل انتظار است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واکنش های مادر حین و پس از مراقبت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C:\Users\majid\Desktop\thumbnailCAK52OU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2362327" cy="3390900"/>
          </a:xfrm>
          <a:prstGeom prst="rect">
            <a:avLst/>
          </a:prstGeom>
          <a:noFill/>
        </p:spPr>
      </p:pic>
      <p:pic>
        <p:nvPicPr>
          <p:cNvPr id="4099" name="Picture 3" descr="C:\Users\majid\Desktop\kangaroo-care-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246411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chemeClr val="accent2">
                    <a:lumMod val="50000"/>
                  </a:schemeClr>
                </a:solidFill>
              </a:rPr>
              <a:t>تعریف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یک روش طبیعی در مراقبت از نوزاد بر روی سینه مادر و تماس مستقیم پوست با پوست است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انقلابی به نام مراقبت کانگورویی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2700" dirty="0" smtClean="0"/>
              <a:t>انقلابی که در سال 1983 میلادی در مراقبت از نوزادان نارس </a:t>
            </a:r>
            <a:r>
              <a:rPr lang="en-US" sz="2700" dirty="0" smtClean="0"/>
              <a:t>        </a:t>
            </a:r>
            <a:r>
              <a:rPr lang="fa-IR" sz="2700" dirty="0" smtClean="0"/>
              <a:t>و</a:t>
            </a:r>
            <a:r>
              <a:rPr lang="en-US" sz="2700" dirty="0" smtClean="0"/>
              <a:t> </a:t>
            </a:r>
            <a:r>
              <a:rPr lang="fa-IR" sz="2700" dirty="0" smtClean="0"/>
              <a:t>به عنوان یک اقدام کمکی در کنار مداخله های رایج پزشکی </a:t>
            </a:r>
            <a:r>
              <a:rPr lang="en-US" sz="2700" dirty="0" smtClean="0"/>
              <a:t>      </a:t>
            </a:r>
            <a:r>
              <a:rPr lang="fa-IR" sz="2700" dirty="0" smtClean="0"/>
              <a:t>ایجاد شد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2700" dirty="0" smtClean="0"/>
              <a:t>اهداف دو گانه آن:</a:t>
            </a:r>
          </a:p>
          <a:p>
            <a:pPr lvl="1" algn="r" rtl="1"/>
            <a:endParaRPr lang="fa-I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r" rtl="1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کمک به نوزادان نارس در بهبود از عوارض نارسی</a:t>
            </a:r>
          </a:p>
          <a:p>
            <a:pPr lvl="1" algn="r" rtl="1"/>
            <a:endParaRPr lang="fa-I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r" rtl="1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</a:rPr>
              <a:t>کمک به والدین در توانمند سازی مراقبت و برقراری ارتباط مناسب با نوزادان خود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F403-B0AE-4451-A82F-AC2F208DC39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2084</Words>
  <Application>Microsoft Office PowerPoint</Application>
  <PresentationFormat>On-screen Show (4:3)</PresentationFormat>
  <Paragraphs>372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Wingdings</vt:lpstr>
      <vt:lpstr>Courier New</vt:lpstr>
      <vt:lpstr>Far.Homa</vt:lpstr>
      <vt:lpstr>Calibri</vt:lpstr>
      <vt:lpstr>Office Theme</vt:lpstr>
      <vt:lpstr>PowerPoint Presentation</vt:lpstr>
      <vt:lpstr>مراقبت آغوشی مادر و نوزاد                                                      تعریف-اهمیت و مزایا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تعریف</vt:lpstr>
      <vt:lpstr>انقلابی به نام مراقبت کانگورویی</vt:lpstr>
      <vt:lpstr>اجزای مراقبت آغوشی</vt:lpstr>
      <vt:lpstr>فایده های مراقبت آغوشی در یک نگاه</vt:lpstr>
      <vt:lpstr>فایده های مراقبت آغوشی برای نوزاد</vt:lpstr>
      <vt:lpstr>فایده های مراقبت آغوشی برای والدین</vt:lpstr>
      <vt:lpstr>PowerPoint Presentation</vt:lpstr>
      <vt:lpstr>مراقبت آغوشی مادر و نوزاد</vt:lpstr>
      <vt:lpstr>انواع مراقبت آغوشی بر اساس طول مدت انجام آن</vt:lpstr>
      <vt:lpstr>زمان انجام مراقبت آغوشی</vt:lpstr>
      <vt:lpstr>PowerPoint Presentation</vt:lpstr>
      <vt:lpstr>آمادگی نوزاد برای شروع مراقبت آغوشی</vt:lpstr>
      <vt:lpstr>PowerPoint Presentation</vt:lpstr>
      <vt:lpstr>معیارهای آمادگی نوزاد برای شروع مراقبت آغوشی</vt:lpstr>
      <vt:lpstr>وزن نوزاد</vt:lpstr>
      <vt:lpstr> یکی از راهنماها برای تصمیم گیری شروع مراقبت آغوشی بر اساس وزن تولد</vt:lpstr>
      <vt:lpstr>سایر معیار های آمادگی</vt:lpstr>
      <vt:lpstr>سایر معیار های آمادگی</vt:lpstr>
      <vt:lpstr>سایر معیار های آمادگی</vt:lpstr>
      <vt:lpstr>استفاده از ضریب آپگار دقیقه پنجم تولد برای تعیین زمان مراقبت آغوشی</vt:lpstr>
      <vt:lpstr>آمادگی نوزاد برای مراقبت آغوشی مداوم</vt:lpstr>
      <vt:lpstr>آمادگی مادر برای انجام مراقبت آغوشی</vt:lpstr>
      <vt:lpstr>آمادگی مادر برای انجام مراقبت آغوشی</vt:lpstr>
      <vt:lpstr>نیازها</vt:lpstr>
      <vt:lpstr>نیازها</vt:lpstr>
      <vt:lpstr>نیازها</vt:lpstr>
      <vt:lpstr>پوشش های مادر و نوزاد</vt:lpstr>
      <vt:lpstr>کیسه هایی برای حمل نوزاد</vt:lpstr>
      <vt:lpstr>پوشش نوزاد</vt:lpstr>
      <vt:lpstr>نیازها</vt:lpstr>
      <vt:lpstr>عوامل دخیل در انتخاب بهترین زمان برای انجام مراقبت آغوشی</vt:lpstr>
      <vt:lpstr>فواصل تغذیه نوزاد</vt:lpstr>
      <vt:lpstr>برنامه های تشخیصی و درمانی روزانه نوزاد</vt:lpstr>
      <vt:lpstr>آهنگ تغییرات روزانه نوزاد</vt:lpstr>
      <vt:lpstr>قبل، حین و پس از هر جلسه مراقبت آغوشی</vt:lpstr>
      <vt:lpstr>مادر خود را آماده کند</vt:lpstr>
      <vt:lpstr>کنترل محیط بیمارستان</vt:lpstr>
      <vt:lpstr>کنترل محیط بیمارستان</vt:lpstr>
      <vt:lpstr>کیسه هایی برای حمل نوزاد در مراقبت آغوشی</vt:lpstr>
      <vt:lpstr>پوشاندن نوزاد برای مراقبت آغوشی</vt:lpstr>
      <vt:lpstr>کنترل محیط بیمارستان</vt:lpstr>
      <vt:lpstr>قرار گرفتن نوزاد در وضعیت مناسب</vt:lpstr>
      <vt:lpstr>وضعیت دادن به نوزاد برای مراقبت آغوشی</vt:lpstr>
      <vt:lpstr>نوزاد در وضعیت مراقبت آغوشی</vt:lpstr>
      <vt:lpstr>نگه داشتن نوزاد نزدیک به سینه</vt:lpstr>
      <vt:lpstr>انجام کارهای منزل توسط مادر حین مراقبت آغوشی</vt:lpstr>
      <vt:lpstr>پدر در حال انجام مراقبت آغوشی</vt:lpstr>
      <vt:lpstr>وضعیت دادن به نوزاد در شرایط مختلف</vt:lpstr>
      <vt:lpstr>آموزش نحوه جا به جا کردن نوزاد به داخل و خارج پوشش</vt:lpstr>
      <vt:lpstr>جا به جا کردن نوزاد به داخل و خارج پوشش</vt:lpstr>
      <vt:lpstr>مراقبت از نوزاد</vt:lpstr>
      <vt:lpstr>مراقبت از نوزاد</vt:lpstr>
      <vt:lpstr>مراقبت از نوزاد</vt:lpstr>
      <vt:lpstr>مراقبت از مادر</vt:lpstr>
      <vt:lpstr>خواب و استراحت مادرهنگام مراقبت آغوشی</vt:lpstr>
      <vt:lpstr>مدت زمان هر جلسه و دفعات مراقبت آغوشی</vt:lpstr>
      <vt:lpstr>موارد قابل انتظار از مادر و نوزاد حین و پس از مراقبت آغوشی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pgn</cp:lastModifiedBy>
  <cp:revision>147</cp:revision>
  <dcterms:created xsi:type="dcterms:W3CDTF">2010-10-11T14:30:39Z</dcterms:created>
  <dcterms:modified xsi:type="dcterms:W3CDTF">2005-01-01T11:46:43Z</dcterms:modified>
</cp:coreProperties>
</file>