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9"/>
  </p:notesMasterIdLst>
  <p:sldIdLst>
    <p:sldId id="278" r:id="rId2"/>
    <p:sldId id="277" r:id="rId3"/>
    <p:sldId id="280" r:id="rId4"/>
    <p:sldId id="260" r:id="rId5"/>
    <p:sldId id="262" r:id="rId6"/>
    <p:sldId id="264" r:id="rId7"/>
    <p:sldId id="265" r:id="rId8"/>
    <p:sldId id="281" r:id="rId9"/>
    <p:sldId id="308" r:id="rId10"/>
    <p:sldId id="310" r:id="rId11"/>
    <p:sldId id="312" r:id="rId12"/>
    <p:sldId id="314" r:id="rId13"/>
    <p:sldId id="316" r:id="rId14"/>
    <p:sldId id="318" r:id="rId15"/>
    <p:sldId id="266" r:id="rId16"/>
    <p:sldId id="267" r:id="rId17"/>
    <p:sldId id="268" r:id="rId18"/>
    <p:sldId id="269" r:id="rId19"/>
    <p:sldId id="271" r:id="rId20"/>
    <p:sldId id="272" r:id="rId21"/>
    <p:sldId id="273" r:id="rId22"/>
    <p:sldId id="283" r:id="rId23"/>
    <p:sldId id="284" r:id="rId24"/>
    <p:sldId id="286" r:id="rId25"/>
    <p:sldId id="322" r:id="rId26"/>
    <p:sldId id="320" r:id="rId27"/>
    <p:sldId id="321" r:id="rId28"/>
    <p:sldId id="288" r:id="rId29"/>
    <p:sldId id="290" r:id="rId30"/>
    <p:sldId id="292" r:id="rId31"/>
    <p:sldId id="294" r:id="rId32"/>
    <p:sldId id="296" r:id="rId33"/>
    <p:sldId id="298" r:id="rId34"/>
    <p:sldId id="300" r:id="rId35"/>
    <p:sldId id="302" r:id="rId36"/>
    <p:sldId id="304" r:id="rId37"/>
    <p:sldId id="306" r:id="rId3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5" d="100"/>
          <a:sy n="75" d="100"/>
        </p:scale>
        <p:origin x="102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35395BA-7B46-4EBB-8A45-0EE0F564E0B8}" type="datetimeFigureOut">
              <a:rPr lang="fa-IR" smtClean="0"/>
              <a:pPr/>
              <a:t>16/03/1439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CA2B68A-195B-497B-8CA6-DDD9CE2E9C96}"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E876BFB8-89E2-422C-B52A-CAAB0D1566DE}" type="slidenum">
              <a:rPr lang="en-US">
                <a:latin typeface="Arial" pitchFamily="34" charset="0"/>
                <a:cs typeface="Arial" pitchFamily="34" charset="0"/>
              </a:rPr>
              <a:pPr/>
              <a:t>4</a:t>
            </a:fld>
            <a:endParaRPr lang="en-US">
              <a:latin typeface="Arial" pitchFamily="34" charset="0"/>
              <a:cs typeface="Arial"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lnSpc>
                <a:spcPct val="90000"/>
              </a:lnSpc>
            </a:pPr>
            <a:r>
              <a:rPr lang="en-GB" sz="900" dirty="0">
                <a:latin typeface="Arial" pitchFamily="34" charset="0"/>
                <a:cs typeface="Arial" pitchFamily="34" charset="0"/>
              </a:rPr>
              <a:t>The use of KC amongst ventilated infants was first presented as a case study demonstrating that two ventilated infants responded well to KC, showing signs of increased quiet sleep and decreased oxygen consumption (</a:t>
            </a:r>
            <a:r>
              <a:rPr lang="en-GB" sz="900" dirty="0" err="1">
                <a:latin typeface="Arial" pitchFamily="34" charset="0"/>
                <a:cs typeface="Arial" pitchFamily="34" charset="0"/>
              </a:rPr>
              <a:t>Drosten</a:t>
            </a:r>
            <a:r>
              <a:rPr lang="en-GB" sz="900" dirty="0">
                <a:latin typeface="Arial" pitchFamily="34" charset="0"/>
                <a:cs typeface="Arial" pitchFamily="34" charset="0"/>
              </a:rPr>
              <a:t>-Brookes, 1993). Whilst the main focus of this article was on preparation of parents and staff for KC and the extremely small sample group negated transferability of results, this case study highlight that KC may have benefits amongst ventilated infants. Following this a study by Gale, Frank &amp; Lund (1993), involving twenty-five ventilated infants, indicated that during KC temperature, pulse, oxygenation and respiratory rate remained within normal parameters for infants of thirty to thirty-three weeks gestational age or weighing between 1.2-3kg. However, infants weighing less then 1.2kg or younger than 30 weeks gestational age showed signs of restlessness, tachycardia  and decreased oxygenation during prolonged periods of KC. As only twenty-five infants were recruited in this quantitative study the findings may not be transferable to other infants. Furthermore, due to poor methodological quality other variables may have been interacting in physiological observations observed, such as medical status or positioning of hold. However, whilst not providing any answers this study indicated that KC may be safely practiced with some </a:t>
            </a:r>
            <a:r>
              <a:rPr lang="en-GB" sz="900" dirty="0" err="1">
                <a:latin typeface="Arial" pitchFamily="34" charset="0"/>
                <a:cs typeface="Arial" pitchFamily="34" charset="0"/>
              </a:rPr>
              <a:t>intubated</a:t>
            </a:r>
            <a:r>
              <a:rPr lang="en-GB" sz="900" dirty="0">
                <a:latin typeface="Arial" pitchFamily="34" charset="0"/>
                <a:cs typeface="Arial" pitchFamily="34" charset="0"/>
              </a:rPr>
              <a:t> neonates and therefore acted as a catalyst for further studies.</a:t>
            </a:r>
          </a:p>
          <a:p>
            <a:pPr eaLnBrk="1" hangingPunct="1">
              <a:lnSpc>
                <a:spcPct val="90000"/>
              </a:lnSpc>
            </a:pPr>
            <a:r>
              <a:rPr lang="en-GB" sz="900" dirty="0">
                <a:latin typeface="Arial" pitchFamily="34" charset="0"/>
                <a:cs typeface="Arial" pitchFamily="34" charset="0"/>
              </a:rPr>
              <a:t>More recent research by Ludington, Ferreira and </a:t>
            </a:r>
            <a:r>
              <a:rPr lang="en-GB" sz="900" dirty="0" err="1">
                <a:latin typeface="Arial" pitchFamily="34" charset="0"/>
                <a:cs typeface="Arial" pitchFamily="34" charset="0"/>
              </a:rPr>
              <a:t>Swinth</a:t>
            </a:r>
            <a:r>
              <a:rPr lang="en-GB" sz="900" dirty="0">
                <a:latin typeface="Arial" pitchFamily="34" charset="0"/>
                <a:cs typeface="Arial" pitchFamily="34" charset="0"/>
              </a:rPr>
              <a:t> (1999) involving twelve ventilated very premature infants weighing less than 1kg indicated that physiological observations remained stable during KC and oxygen requirement decreased. Whilst these perceived benefits of KC with small infants apparently contradicts findings by Gale </a:t>
            </a:r>
            <a:r>
              <a:rPr lang="en-GB" sz="900" i="1" dirty="0">
                <a:latin typeface="Arial" pitchFamily="34" charset="0"/>
                <a:cs typeface="Arial" pitchFamily="34" charset="0"/>
              </a:rPr>
              <a:t>et al</a:t>
            </a:r>
            <a:r>
              <a:rPr lang="en-GB" sz="900" dirty="0">
                <a:latin typeface="Arial" pitchFamily="34" charset="0"/>
                <a:cs typeface="Arial" pitchFamily="34" charset="0"/>
              </a:rPr>
              <a:t> (1993) advances in health care technology in the 6 years separating the studies may account for discrepancies in results. Again, this study had an insufficient sample group for the methodology used; however the rigorous methodology could indicate benefits of KC with LBW infants in other centres. </a:t>
            </a:r>
          </a:p>
          <a:p>
            <a:pPr eaLnBrk="1" hangingPunct="1">
              <a:lnSpc>
                <a:spcPct val="90000"/>
              </a:lnSpc>
            </a:pPr>
            <a:r>
              <a:rPr lang="en-GB" sz="900" dirty="0">
                <a:latin typeface="Arial" pitchFamily="34" charset="0"/>
                <a:cs typeface="Arial" pitchFamily="34" charset="0"/>
              </a:rPr>
              <a:t>On the other hand, results from Smith’s (2001) quantitative study involving fourteen </a:t>
            </a:r>
            <a:r>
              <a:rPr lang="en-GB" sz="900" dirty="0" err="1">
                <a:latin typeface="Arial" pitchFamily="34" charset="0"/>
                <a:cs typeface="Arial" pitchFamily="34" charset="0"/>
              </a:rPr>
              <a:t>intubated</a:t>
            </a:r>
            <a:r>
              <a:rPr lang="en-GB" sz="900" dirty="0">
                <a:latin typeface="Arial" pitchFamily="34" charset="0"/>
                <a:cs typeface="Arial" pitchFamily="34" charset="0"/>
              </a:rPr>
              <a:t> LBW infants were contradictory to Ludington </a:t>
            </a:r>
            <a:r>
              <a:rPr lang="en-GB" sz="900" i="1" dirty="0">
                <a:latin typeface="Arial" pitchFamily="34" charset="0"/>
                <a:cs typeface="Arial" pitchFamily="34" charset="0"/>
              </a:rPr>
              <a:t>et </a:t>
            </a:r>
            <a:r>
              <a:rPr lang="en-GB" sz="900" i="1" dirty="0" err="1">
                <a:latin typeface="Arial" pitchFamily="34" charset="0"/>
                <a:cs typeface="Arial" pitchFamily="34" charset="0"/>
              </a:rPr>
              <a:t>al</a:t>
            </a:r>
            <a:r>
              <a:rPr lang="en-GB" sz="900" dirty="0" err="1">
                <a:latin typeface="Arial" pitchFamily="34" charset="0"/>
                <a:cs typeface="Arial" pitchFamily="34" charset="0"/>
              </a:rPr>
              <a:t>’s</a:t>
            </a:r>
            <a:r>
              <a:rPr lang="en-GB" sz="900" dirty="0">
                <a:latin typeface="Arial" pitchFamily="34" charset="0"/>
                <a:cs typeface="Arial" pitchFamily="34" charset="0"/>
              </a:rPr>
              <a:t> (1999) results. Smith found that infants experienced increased oxygen requirement, and experienced an overall reduction in body temperature. However, in this study infants were on average thirty-four days post-birth, still requiring ventilation and all had been diagnosed with chronic lung disease. Therefore, due to the decreased physiological stability related to infants with chronic lung disease, these findings may not be </a:t>
            </a:r>
            <a:r>
              <a:rPr lang="en-GB" sz="900" dirty="0" err="1">
                <a:latin typeface="Arial" pitchFamily="34" charset="0"/>
                <a:cs typeface="Arial" pitchFamily="34" charset="0"/>
              </a:rPr>
              <a:t>generalisable</a:t>
            </a:r>
            <a:r>
              <a:rPr lang="en-GB" sz="900" dirty="0">
                <a:latin typeface="Arial" pitchFamily="34" charset="0"/>
                <a:cs typeface="Arial" pitchFamily="34" charset="0"/>
              </a:rPr>
              <a:t> to infants of younger gestational age who have not yet acquired this condition, as demonstrated in other studies. Moreover, the variation in results between studies may be due to other interacting factors such discrepancies in technologies used to measure physiological stability, differences in room temperature, positioning of KC holds or nurses ability to transfer infants competently.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837D036-E399-4294-83ED-63CCFF9A803F}" type="slidenum">
              <a:rPr lang="en-US">
                <a:latin typeface="Arial" pitchFamily="34" charset="0"/>
                <a:cs typeface="Arial" pitchFamily="34" charset="0"/>
              </a:rPr>
              <a:pPr/>
              <a:t>5</a:t>
            </a:fld>
            <a:endParaRPr lang="en-US">
              <a:latin typeface="Arial" pitchFamily="34" charset="0"/>
              <a:cs typeface="Arial"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GB" dirty="0">
                <a:latin typeface="Arial" pitchFamily="34" charset="0"/>
                <a:cs typeface="Arial" pitchFamily="34" charset="0"/>
              </a:rPr>
              <a:t>A recent American national survey of KC practice revealed that nurses are still reluctant to instigate this care, particularly with infants requiring mechanical ventilation (</a:t>
            </a:r>
            <a:r>
              <a:rPr lang="en-GB" dirty="0" err="1">
                <a:latin typeface="Arial" pitchFamily="34" charset="0"/>
                <a:cs typeface="Arial" pitchFamily="34" charset="0"/>
              </a:rPr>
              <a:t>Engler</a:t>
            </a:r>
            <a:r>
              <a:rPr lang="en-GB" dirty="0">
                <a:latin typeface="Arial" pitchFamily="34" charset="0"/>
                <a:cs typeface="Arial" pitchFamily="34" charset="0"/>
              </a:rPr>
              <a:t> </a:t>
            </a:r>
            <a:r>
              <a:rPr lang="en-GB" i="1" dirty="0">
                <a:latin typeface="Arial" pitchFamily="34" charset="0"/>
                <a:cs typeface="Arial" pitchFamily="34" charset="0"/>
              </a:rPr>
              <a:t>et al</a:t>
            </a:r>
            <a:r>
              <a:rPr lang="en-GB" dirty="0">
                <a:latin typeface="Arial" pitchFamily="34" charset="0"/>
                <a:cs typeface="Arial" pitchFamily="34" charset="0"/>
              </a:rPr>
              <a:t>, 2002). Once again, due to discrepancies in health care culture these results may not be entirely transferable to British nursing. Whilst ideally a similar study would be carried out in Britain, the American results give insight into barriers that may face all nurses working in the NICU, regardless of health care setting. Factors identified as barriers which deter nurses from undertaking this care, particularly with ventilated LBW babies, are displayed in Table 1.</a:t>
            </a:r>
          </a:p>
          <a:p>
            <a:pPr eaLnBrk="1" hangingPunct="1"/>
            <a:r>
              <a:rPr lang="en-GB" dirty="0">
                <a:latin typeface="Arial" pitchFamily="34" charset="0"/>
                <a:cs typeface="Arial" pitchFamily="34" charset="0"/>
              </a:rPr>
              <a:t>The two main concerns expressed were intrinsically linked to the safety of the infant; namely security of intravenous and arterial lines, and a fear of accidental </a:t>
            </a:r>
            <a:r>
              <a:rPr lang="en-GB" dirty="0" err="1">
                <a:latin typeface="Arial" pitchFamily="34" charset="0"/>
                <a:cs typeface="Arial" pitchFamily="34" charset="0"/>
              </a:rPr>
              <a:t>extubation</a:t>
            </a:r>
            <a:r>
              <a:rPr lang="en-GB" dirty="0">
                <a:latin typeface="Arial" pitchFamily="34" charset="0"/>
                <a:cs typeface="Arial" pitchFamily="34" charset="0"/>
              </a:rPr>
              <a:t> (</a:t>
            </a:r>
            <a:r>
              <a:rPr lang="en-GB" dirty="0" err="1">
                <a:latin typeface="Arial" pitchFamily="34" charset="0"/>
                <a:cs typeface="Arial" pitchFamily="34" charset="0"/>
              </a:rPr>
              <a:t>Engler</a:t>
            </a:r>
            <a:r>
              <a:rPr lang="en-GB" dirty="0">
                <a:latin typeface="Arial" pitchFamily="34" charset="0"/>
                <a:cs typeface="Arial" pitchFamily="34" charset="0"/>
              </a:rPr>
              <a:t> </a:t>
            </a:r>
            <a:r>
              <a:rPr lang="en-GB" i="1" dirty="0">
                <a:latin typeface="Arial" pitchFamily="34" charset="0"/>
                <a:cs typeface="Arial" pitchFamily="34" charset="0"/>
              </a:rPr>
              <a:t>et al</a:t>
            </a:r>
            <a:r>
              <a:rPr lang="en-GB" dirty="0">
                <a:latin typeface="Arial" pitchFamily="34" charset="0"/>
                <a:cs typeface="Arial" pitchFamily="34" charset="0"/>
              </a:rPr>
              <a:t>, 2002). </a:t>
            </a:r>
            <a:r>
              <a:rPr lang="en-GB" dirty="0" err="1">
                <a:latin typeface="Arial" pitchFamily="34" charset="0"/>
                <a:cs typeface="Arial" pitchFamily="34" charset="0"/>
              </a:rPr>
              <a:t>Engler</a:t>
            </a:r>
            <a:r>
              <a:rPr lang="en-GB" dirty="0">
                <a:latin typeface="Arial" pitchFamily="34" charset="0"/>
                <a:cs typeface="Arial" pitchFamily="34" charset="0"/>
              </a:rPr>
              <a:t> </a:t>
            </a:r>
            <a:r>
              <a:rPr lang="en-GB" i="1" dirty="0">
                <a:latin typeface="Arial" pitchFamily="34" charset="0"/>
                <a:cs typeface="Arial" pitchFamily="34" charset="0"/>
              </a:rPr>
              <a:t>et al</a:t>
            </a:r>
            <a:r>
              <a:rPr lang="en-GB" dirty="0">
                <a:latin typeface="Arial" pitchFamily="34" charset="0"/>
                <a:cs typeface="Arial" pitchFamily="34" charset="0"/>
              </a:rPr>
              <a:t> (2002) suggest that a lack of uniform guidelines for practice and inconsistency in the way KC is carried out may contribute to these barriers. It has been shown that policies and protocols guide clinical activities and promote consistent quality care whilst providing nurses with legitimacy of their knowledge (Manias &amp; Street, 2000). Subsequently it can be deduced that guidelines would be of benefit in this instance. Therefore, in order to combat  fears regarding the safe practice of KC comprehensive evidence-based policy and protocol guidelines, such as that shown in Appendix B, should be developed and applied within individual NICU’s, thus increasing the safety and consistency of KC in practice.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5CFF6FB-A3A5-4CFB-9635-4737F706CD36}" type="slidenum">
              <a:rPr lang="en-US">
                <a:latin typeface="Arial" pitchFamily="34" charset="0"/>
                <a:cs typeface="Arial" pitchFamily="34" charset="0"/>
              </a:rPr>
              <a:pPr/>
              <a:t>6</a:t>
            </a:fld>
            <a:endParaRPr lang="en-US">
              <a:latin typeface="Arial" pitchFamily="34" charset="0"/>
              <a:cs typeface="Arial"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GB" dirty="0">
                <a:latin typeface="Arial" pitchFamily="34" charset="0"/>
                <a:cs typeface="Arial" pitchFamily="34" charset="0"/>
              </a:rPr>
              <a:t>In my limited experience there is generally an acceptance that if a neonatal nurse caring for an intensive care infant, ventilated or not, feels that the baby and parent would benefit from Kangaroo Care then she is at liberty to promote its initiation. Whilst this recognition of each nurse as an autonomous practitioner is generally seen as a positive concept, increasing job satisfaction and quality of care provided (</a:t>
            </a:r>
            <a:r>
              <a:rPr lang="en-GB" dirty="0" err="1">
                <a:latin typeface="Arial" pitchFamily="34" charset="0"/>
                <a:cs typeface="Arial" pitchFamily="34" charset="0"/>
              </a:rPr>
              <a:t>Mrayyann</a:t>
            </a:r>
            <a:r>
              <a:rPr lang="en-GB" dirty="0">
                <a:latin typeface="Arial" pitchFamily="34" charset="0"/>
                <a:cs typeface="Arial" pitchFamily="34" charset="0"/>
              </a:rPr>
              <a:t>, 2004), I felt that in this instance some form of regulation was required to ensure all infants were given the same opportunities. This opinion was reinforced when I witnessed one </a:t>
            </a:r>
            <a:r>
              <a:rPr lang="en-GB" dirty="0" err="1">
                <a:latin typeface="Arial" pitchFamily="34" charset="0"/>
                <a:cs typeface="Arial" pitchFamily="34" charset="0"/>
              </a:rPr>
              <a:t>intubated</a:t>
            </a:r>
            <a:r>
              <a:rPr lang="en-GB" dirty="0">
                <a:latin typeface="Arial" pitchFamily="34" charset="0"/>
                <a:cs typeface="Arial" pitchFamily="34" charset="0"/>
              </a:rPr>
              <a:t> infant receiving KC where it appeared that both mother and child benefited as both displayed signs of decreased stress during the KC period and the mother later told me of the immense satisfaction and enjoyment she received from holding her infant skin-to-skin. </a:t>
            </a:r>
          </a:p>
          <a:p>
            <a:pPr eaLnBrk="1" hangingPunct="1"/>
            <a:endParaRPr lang="en-GB" dirty="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EC702811-B349-4994-8D16-E7A43FA848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2DBAA34-295E-4937-9EF9-19578677C0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cs typeface="Arial" panose="020B0604020202020204" pitchFamily="34" charset="0"/>
            </a:endParaRPr>
          </a:p>
        </p:txBody>
      </p:sp>
      <p:sp>
        <p:nvSpPr>
          <p:cNvPr id="6148" name="Slide Number Placeholder 3">
            <a:extLst>
              <a:ext uri="{FF2B5EF4-FFF2-40B4-BE49-F238E27FC236}">
                <a16:creationId xmlns:a16="http://schemas.microsoft.com/office/drawing/2014/main" id="{6B0BAD3F-D916-423F-8464-7E3DAF9FA3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648BD7AE-6880-47CA-B179-5125F00F2787}" type="slidenum">
              <a:rPr lang="en-US" altLang="en-US"/>
              <a:pPr algn="l"/>
              <a:t>22</a:t>
            </a:fld>
            <a:endParaRPr lang="en-US" altLang="en-US"/>
          </a:p>
        </p:txBody>
      </p:sp>
    </p:spTree>
    <p:extLst>
      <p:ext uri="{BB962C8B-B14F-4D97-AF65-F5344CB8AC3E}">
        <p14:creationId xmlns:p14="http://schemas.microsoft.com/office/powerpoint/2010/main" val="1440396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25BB07E2-9C63-4C31-9392-DB00CA433B53}" type="datetimeFigureOut">
              <a:rPr lang="fa-IR" smtClean="0"/>
              <a:pPr/>
              <a:t>16/03/1439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12314D-188C-4EF9-B337-48BD810F0D18}"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25BB07E2-9C63-4C31-9392-DB00CA433B53}" type="datetimeFigureOut">
              <a:rPr lang="fa-IR" smtClean="0"/>
              <a:pPr/>
              <a:t>16/03/1439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12314D-188C-4EF9-B337-48BD810F0D18}"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25BB07E2-9C63-4C31-9392-DB00CA433B53}" type="datetimeFigureOut">
              <a:rPr lang="fa-IR" smtClean="0"/>
              <a:pPr/>
              <a:t>16/03/1439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12314D-188C-4EF9-B337-48BD810F0D18}"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25BB07E2-9C63-4C31-9392-DB00CA433B53}" type="datetimeFigureOut">
              <a:rPr lang="fa-IR" smtClean="0"/>
              <a:pPr/>
              <a:t>16/03/1439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12314D-188C-4EF9-B337-48BD810F0D18}"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BB07E2-9C63-4C31-9392-DB00CA433B53}" type="datetimeFigureOut">
              <a:rPr lang="fa-IR" smtClean="0"/>
              <a:pPr/>
              <a:t>16/03/1439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12314D-188C-4EF9-B337-48BD810F0D18}"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25BB07E2-9C63-4C31-9392-DB00CA433B53}" type="datetimeFigureOut">
              <a:rPr lang="fa-IR" smtClean="0"/>
              <a:pPr/>
              <a:t>16/03/1439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F12314D-188C-4EF9-B337-48BD810F0D18}"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25BB07E2-9C63-4C31-9392-DB00CA433B53}" type="datetimeFigureOut">
              <a:rPr lang="fa-IR" smtClean="0"/>
              <a:pPr/>
              <a:t>16/03/1439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F12314D-188C-4EF9-B337-48BD810F0D18}"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25BB07E2-9C63-4C31-9392-DB00CA433B53}" type="datetimeFigureOut">
              <a:rPr lang="fa-IR" smtClean="0"/>
              <a:pPr/>
              <a:t>16/03/1439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F12314D-188C-4EF9-B337-48BD810F0D18}"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B07E2-9C63-4C31-9392-DB00CA433B53}" type="datetimeFigureOut">
              <a:rPr lang="fa-IR" smtClean="0"/>
              <a:pPr/>
              <a:t>16/03/1439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F12314D-188C-4EF9-B337-48BD810F0D18}"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BB07E2-9C63-4C31-9392-DB00CA433B53}" type="datetimeFigureOut">
              <a:rPr lang="fa-IR" smtClean="0"/>
              <a:pPr/>
              <a:t>16/03/1439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F12314D-188C-4EF9-B337-48BD810F0D18}"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BB07E2-9C63-4C31-9392-DB00CA433B53}" type="datetimeFigureOut">
              <a:rPr lang="fa-IR" smtClean="0"/>
              <a:pPr/>
              <a:t>16/03/1439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F12314D-188C-4EF9-B337-48BD810F0D18}"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5BB07E2-9C63-4C31-9392-DB00CA433B53}" type="datetimeFigureOut">
              <a:rPr lang="fa-IR" smtClean="0"/>
              <a:pPr/>
              <a:t>16/03/1439</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F12314D-188C-4EF9-B337-48BD810F0D18}" type="slidenum">
              <a:rPr lang="fa-IR" smtClean="0"/>
              <a:pPr/>
              <a:t>‹#›</a:t>
            </a:fld>
            <a:endParaRPr lang="fa-I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85926"/>
            <a:ext cx="7772400" cy="3571900"/>
          </a:xfrm>
          <a:ln/>
        </p:spPr>
        <p:style>
          <a:lnRef idx="0">
            <a:schemeClr val="accent1"/>
          </a:lnRef>
          <a:fillRef idx="3">
            <a:schemeClr val="accent1"/>
          </a:fillRef>
          <a:effectRef idx="3">
            <a:schemeClr val="accent1"/>
          </a:effectRef>
          <a:fontRef idx="minor">
            <a:schemeClr val="lt1"/>
          </a:fontRef>
        </p:style>
        <p:txBody>
          <a:bodyPr>
            <a:normAutofit/>
          </a:bodyPr>
          <a:lstStyle/>
          <a:p>
            <a:pPr rtl="0"/>
            <a:r>
              <a:rPr lang="fa-IR" b="1" dirty="0">
                <a:solidFill>
                  <a:schemeClr val="tx1">
                    <a:lumMod val="95000"/>
                  </a:schemeClr>
                </a:solidFill>
                <a:effectLst>
                  <a:outerShdw blurRad="38100" dist="38100" dir="2700000" algn="tl">
                    <a:srgbClr val="000000">
                      <a:alpha val="43137"/>
                    </a:srgbClr>
                  </a:outerShdw>
                </a:effectLst>
              </a:rPr>
              <a:t>به نام خدا</a:t>
            </a:r>
          </a:p>
        </p:txBody>
      </p:sp>
      <p:sp>
        <p:nvSpPr>
          <p:cNvPr id="3" name="Subtitle 2"/>
          <p:cNvSpPr>
            <a:spLocks noGrp="1"/>
          </p:cNvSpPr>
          <p:nvPr>
            <p:ph type="subTitle" idx="1"/>
          </p:nvPr>
        </p:nvSpPr>
        <p:spPr>
          <a:xfrm>
            <a:off x="1371600" y="4071942"/>
            <a:ext cx="6400800" cy="45719"/>
          </a:xfrm>
        </p:spPr>
        <p:style>
          <a:lnRef idx="2">
            <a:schemeClr val="accent5"/>
          </a:lnRef>
          <a:fillRef idx="1">
            <a:schemeClr val="lt1"/>
          </a:fillRef>
          <a:effectRef idx="0">
            <a:schemeClr val="accent5"/>
          </a:effectRef>
          <a:fontRef idx="minor">
            <a:schemeClr val="dk1"/>
          </a:fontRef>
        </p:style>
        <p:txBody>
          <a:bodyPr>
            <a:normAutofit fontScale="25000" lnSpcReduction="20000"/>
          </a:bodyPr>
          <a:lstStyle/>
          <a:p>
            <a:pPr rtl="0">
              <a:lnSpc>
                <a:spcPct val="150000"/>
              </a:lnSpc>
            </a:pPr>
            <a:endParaRPr lang="fa-IR" b="1" dirty="0">
              <a:effectLst>
                <a:outerShdw blurRad="38100" dist="38100" dir="2700000" algn="tl">
                  <a:srgbClr val="000000">
                    <a:alpha val="43137"/>
                  </a:srgbClr>
                </a:outerShdw>
              </a:effectLst>
              <a:latin typeface="Tahoma" pitchFamily="34" charset="0"/>
              <a:cs typeface="Tahoma" pitchFamily="34" charset="0"/>
            </a:endParaRPr>
          </a:p>
          <a:p>
            <a:endParaRPr lang="fa-I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KMC\KMC\1\t\Slide1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058576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KMC\KMC\1\t\Slide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238866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KMC\KMC\1\t\Slide1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152242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KMC\KMC\1\t\Slide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71856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KMC\KMC\1\t\Slide1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838237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4000" b="1" dirty="0">
                <a:effectLst>
                  <a:outerShdw blurRad="38100" dist="38100" dir="2700000" algn="tl">
                    <a:srgbClr val="000000">
                      <a:alpha val="43137"/>
                    </a:srgbClr>
                  </a:outerShdw>
                </a:effectLst>
              </a:rPr>
              <a:t>KMC &amp; HFT</a:t>
            </a:r>
            <a:br>
              <a:rPr lang="en-US" sz="4000" b="1" dirty="0">
                <a:effectLst>
                  <a:outerShdw blurRad="38100" dist="38100" dir="2700000" algn="tl">
                    <a:srgbClr val="000000">
                      <a:alpha val="43137"/>
                    </a:srgbClr>
                  </a:outerShdw>
                </a:effectLst>
              </a:rPr>
            </a:br>
            <a:r>
              <a:rPr lang="en-US" sz="4000" b="1" dirty="0" err="1">
                <a:effectLst>
                  <a:outerShdw blurRad="38100" dist="38100" dir="2700000" algn="tl">
                    <a:srgbClr val="000000">
                      <a:alpha val="43137"/>
                    </a:srgbClr>
                  </a:outerShdw>
                </a:effectLst>
              </a:rPr>
              <a:t>Beheshti</a:t>
            </a:r>
            <a:r>
              <a:rPr lang="en-US" sz="4000" b="1" dirty="0">
                <a:effectLst>
                  <a:outerShdw blurRad="38100" dist="38100" dir="2700000" algn="tl">
                    <a:srgbClr val="000000">
                      <a:alpha val="43137"/>
                    </a:srgbClr>
                  </a:outerShdw>
                </a:effectLst>
              </a:rPr>
              <a:t> Hospital</a:t>
            </a:r>
            <a:endParaRPr lang="fa-IR" sz="4000" b="1" dirty="0">
              <a:effectLst>
                <a:outerShdw blurRad="38100" dist="38100" dir="2700000" algn="tl">
                  <a:srgbClr val="000000">
                    <a:alpha val="43137"/>
                  </a:srgbClr>
                </a:outerShdw>
              </a:effectLst>
            </a:endParaRPr>
          </a:p>
        </p:txBody>
      </p:sp>
      <p:pic>
        <p:nvPicPr>
          <p:cNvPr id="1026" name="Picture 2" descr="C:\Documents and Settings\JAVAN\Desktop\New Image.JPG"/>
          <p:cNvPicPr>
            <a:picLocks noGrp="1" noChangeAspect="1" noChangeArrowheads="1"/>
          </p:cNvPicPr>
          <p:nvPr>
            <p:ph idx="1"/>
          </p:nvPr>
        </p:nvPicPr>
        <p:blipFill>
          <a:blip r:embed="rId2" cstate="print"/>
          <a:srcRect/>
          <a:stretch>
            <a:fillRect/>
          </a:stretch>
        </p:blipFill>
        <p:spPr bwMode="auto">
          <a:xfrm>
            <a:off x="1560925" y="1600200"/>
            <a:ext cx="6022149" cy="4525963"/>
          </a:xfrm>
          <a:prstGeom prst="rect">
            <a:avLst/>
          </a:prstGeom>
        </p:spPr>
        <p:style>
          <a:lnRef idx="0">
            <a:schemeClr val="accent1"/>
          </a:lnRef>
          <a:fillRef idx="3">
            <a:schemeClr val="accent1"/>
          </a:fillRef>
          <a:effectRef idx="3">
            <a:schemeClr val="accent1"/>
          </a:effectRef>
          <a:fontRef idx="minor">
            <a:schemeClr val="lt1"/>
          </a:fontRef>
        </p:style>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b="1" dirty="0">
                <a:effectLst>
                  <a:outerShdw blurRad="38100" dist="38100" dir="2700000" algn="tl">
                    <a:srgbClr val="000000">
                      <a:alpha val="43137"/>
                    </a:srgbClr>
                  </a:outerShdw>
                </a:effectLst>
              </a:rPr>
              <a:t>KMC &amp; HFT</a:t>
            </a:r>
            <a:br>
              <a:rPr lang="en-US" b="1" dirty="0">
                <a:effectLst>
                  <a:outerShdw blurRad="38100" dist="38100" dir="2700000" algn="tl">
                    <a:srgbClr val="000000">
                      <a:alpha val="43137"/>
                    </a:srgbClr>
                  </a:outerShdw>
                </a:effectLst>
              </a:rPr>
            </a:br>
            <a:r>
              <a:rPr lang="en-US" b="1" dirty="0" err="1">
                <a:effectLst>
                  <a:outerShdw blurRad="38100" dist="38100" dir="2700000" algn="tl">
                    <a:srgbClr val="000000">
                      <a:alpha val="43137"/>
                    </a:srgbClr>
                  </a:outerShdw>
                </a:effectLst>
              </a:rPr>
              <a:t>Beheshti</a:t>
            </a:r>
            <a:r>
              <a:rPr lang="en-US" b="1" dirty="0">
                <a:effectLst>
                  <a:outerShdw blurRad="38100" dist="38100" dir="2700000" algn="tl">
                    <a:srgbClr val="000000">
                      <a:alpha val="43137"/>
                    </a:srgbClr>
                  </a:outerShdw>
                </a:effectLst>
              </a:rPr>
              <a:t> Hospital</a:t>
            </a:r>
            <a:endParaRPr lang="fa-IR" dirty="0"/>
          </a:p>
        </p:txBody>
      </p:sp>
      <p:pic>
        <p:nvPicPr>
          <p:cNvPr id="2050" name="Picture 2" descr="C:\Documents and Settings\JAVAN\Desktop\New Image.JPG"/>
          <p:cNvPicPr>
            <a:picLocks noGrp="1" noChangeAspect="1" noChangeArrowheads="1"/>
          </p:cNvPicPr>
          <p:nvPr>
            <p:ph idx="1"/>
          </p:nvPr>
        </p:nvPicPr>
        <p:blipFill>
          <a:blip r:embed="rId2" cstate="print"/>
          <a:srcRect/>
          <a:stretch>
            <a:fillRect/>
          </a:stretch>
        </p:blipFill>
        <p:spPr bwMode="auto">
          <a:xfrm>
            <a:off x="1560925" y="1600200"/>
            <a:ext cx="6022149" cy="4525963"/>
          </a:xfrm>
          <a:prstGeom prst="rect">
            <a:avLst/>
          </a:prstGeom>
        </p:spPr>
        <p:style>
          <a:lnRef idx="0">
            <a:schemeClr val="accent1"/>
          </a:lnRef>
          <a:fillRef idx="3">
            <a:schemeClr val="accent1"/>
          </a:fillRef>
          <a:effectRef idx="3">
            <a:schemeClr val="accent1"/>
          </a:effectRef>
          <a:fontRef idx="minor">
            <a:schemeClr val="lt1"/>
          </a:fontRef>
        </p:style>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b="1" dirty="0">
                <a:effectLst>
                  <a:outerShdw blurRad="38100" dist="38100" dir="2700000" algn="tl">
                    <a:srgbClr val="000000">
                      <a:alpha val="43137"/>
                    </a:srgbClr>
                  </a:outerShdw>
                </a:effectLst>
              </a:rPr>
              <a:t>KMC &amp; HFT</a:t>
            </a:r>
            <a:br>
              <a:rPr lang="en-US" b="1" dirty="0">
                <a:effectLst>
                  <a:outerShdw blurRad="38100" dist="38100" dir="2700000" algn="tl">
                    <a:srgbClr val="000000">
                      <a:alpha val="43137"/>
                    </a:srgbClr>
                  </a:outerShdw>
                </a:effectLst>
              </a:rPr>
            </a:br>
            <a:r>
              <a:rPr lang="en-US" b="1" dirty="0" err="1">
                <a:effectLst>
                  <a:outerShdw blurRad="38100" dist="38100" dir="2700000" algn="tl">
                    <a:srgbClr val="000000">
                      <a:alpha val="43137"/>
                    </a:srgbClr>
                  </a:outerShdw>
                </a:effectLst>
              </a:rPr>
              <a:t>Beheshti</a:t>
            </a:r>
            <a:r>
              <a:rPr lang="en-US" b="1" dirty="0">
                <a:effectLst>
                  <a:outerShdw blurRad="38100" dist="38100" dir="2700000" algn="tl">
                    <a:srgbClr val="000000">
                      <a:alpha val="43137"/>
                    </a:srgbClr>
                  </a:outerShdw>
                </a:effectLst>
              </a:rPr>
              <a:t> Hospital</a:t>
            </a:r>
            <a:endParaRPr lang="fa-IR" dirty="0"/>
          </a:p>
        </p:txBody>
      </p:sp>
      <p:pic>
        <p:nvPicPr>
          <p:cNvPr id="3074" name="Picture 2" descr="C:\Documents and Settings\JAVAN\Desktop\New Image.JPG"/>
          <p:cNvPicPr>
            <a:picLocks noGrp="1" noChangeAspect="1" noChangeArrowheads="1"/>
          </p:cNvPicPr>
          <p:nvPr>
            <p:ph idx="1"/>
          </p:nvPr>
        </p:nvPicPr>
        <p:blipFill>
          <a:blip r:embed="rId2" cstate="print"/>
          <a:srcRect/>
          <a:stretch>
            <a:fillRect/>
          </a:stretch>
        </p:blipFill>
        <p:spPr bwMode="auto">
          <a:xfrm>
            <a:off x="1560925" y="1600200"/>
            <a:ext cx="6022149" cy="4525963"/>
          </a:xfrm>
          <a:prstGeom prst="rect">
            <a:avLst/>
          </a:prstGeom>
        </p:spPr>
        <p:style>
          <a:lnRef idx="0">
            <a:schemeClr val="accent1"/>
          </a:lnRef>
          <a:fillRef idx="3">
            <a:schemeClr val="accent1"/>
          </a:fillRef>
          <a:effectRef idx="3">
            <a:schemeClr val="accent1"/>
          </a:effectRef>
          <a:fontRef idx="minor">
            <a:schemeClr val="lt1"/>
          </a:fontRef>
        </p:style>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pPr rtl="0"/>
            <a:r>
              <a:rPr lang="en-US" b="1" dirty="0">
                <a:effectLst>
                  <a:outerShdw blurRad="38100" dist="38100" dir="2700000" algn="tl">
                    <a:srgbClr val="000000">
                      <a:alpha val="43137"/>
                    </a:srgbClr>
                  </a:outerShdw>
                </a:effectLst>
              </a:rPr>
              <a:t>KMC &amp; HFT</a:t>
            </a:r>
            <a:br>
              <a:rPr lang="en-US" b="1" dirty="0">
                <a:effectLst>
                  <a:outerShdw blurRad="38100" dist="38100" dir="2700000" algn="tl">
                    <a:srgbClr val="000000">
                      <a:alpha val="43137"/>
                    </a:srgbClr>
                  </a:outerShdw>
                </a:effectLst>
              </a:rPr>
            </a:br>
            <a:r>
              <a:rPr lang="en-US" b="1" dirty="0" err="1">
                <a:effectLst>
                  <a:outerShdw blurRad="38100" dist="38100" dir="2700000" algn="tl">
                    <a:srgbClr val="000000">
                      <a:alpha val="43137"/>
                    </a:srgbClr>
                  </a:outerShdw>
                </a:effectLst>
              </a:rPr>
              <a:t>Beheshti</a:t>
            </a:r>
            <a:r>
              <a:rPr lang="en-US" b="1" dirty="0">
                <a:effectLst>
                  <a:outerShdw blurRad="38100" dist="38100" dir="2700000" algn="tl">
                    <a:srgbClr val="000000">
                      <a:alpha val="43137"/>
                    </a:srgbClr>
                  </a:outerShdw>
                </a:effectLst>
              </a:rPr>
              <a:t> Hospital</a:t>
            </a:r>
            <a:endParaRPr lang="fa-IR" dirty="0"/>
          </a:p>
        </p:txBody>
      </p:sp>
      <p:pic>
        <p:nvPicPr>
          <p:cNvPr id="3074" name="Picture 2" descr="C:\Documents and Settings\JAVAN\My Documents\My Pictures\Picture\Picture 108.jpg"/>
          <p:cNvPicPr>
            <a:picLocks noGrp="1" noChangeAspect="1" noChangeArrowheads="1"/>
          </p:cNvPicPr>
          <p:nvPr>
            <p:ph idx="1"/>
          </p:nvPr>
        </p:nvPicPr>
        <p:blipFill>
          <a:blip r:embed="rId2" cstate="print"/>
          <a:srcRect/>
          <a:stretch>
            <a:fillRect/>
          </a:stretch>
        </p:blipFill>
        <p:spPr bwMode="auto">
          <a:xfrm>
            <a:off x="1560925" y="1600200"/>
            <a:ext cx="6022149" cy="4525963"/>
          </a:xfrm>
          <a:prstGeom prst="rect">
            <a:avLst/>
          </a:prstGeom>
        </p:spPr>
        <p:style>
          <a:lnRef idx="0">
            <a:schemeClr val="accent1"/>
          </a:lnRef>
          <a:fillRef idx="3">
            <a:schemeClr val="accent1"/>
          </a:fillRef>
          <a:effectRef idx="3">
            <a:schemeClr val="accent1"/>
          </a:effectRef>
          <a:fontRef idx="minor">
            <a:schemeClr val="lt1"/>
          </a:fontRef>
        </p:style>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b="1" dirty="0">
                <a:effectLst>
                  <a:outerShdw blurRad="38100" dist="38100" dir="2700000" algn="tl">
                    <a:srgbClr val="000000">
                      <a:alpha val="43137"/>
                    </a:srgbClr>
                  </a:outerShdw>
                </a:effectLst>
              </a:rPr>
              <a:t>CPAP &amp; KMC</a:t>
            </a:r>
            <a:br>
              <a:rPr lang="en-US" b="1" dirty="0">
                <a:effectLst>
                  <a:outerShdw blurRad="38100" dist="38100" dir="2700000" algn="tl">
                    <a:srgbClr val="000000">
                      <a:alpha val="43137"/>
                    </a:srgbClr>
                  </a:outerShdw>
                </a:effectLst>
              </a:rPr>
            </a:br>
            <a:r>
              <a:rPr lang="en-US" b="1" dirty="0" err="1">
                <a:effectLst>
                  <a:outerShdw blurRad="38100" dist="38100" dir="2700000" algn="tl">
                    <a:srgbClr val="000000">
                      <a:alpha val="43137"/>
                    </a:srgbClr>
                  </a:outerShdw>
                </a:effectLst>
              </a:rPr>
              <a:t>Beheshti</a:t>
            </a:r>
            <a:r>
              <a:rPr lang="en-US" b="1" dirty="0">
                <a:effectLst>
                  <a:outerShdw blurRad="38100" dist="38100" dir="2700000" algn="tl">
                    <a:srgbClr val="000000">
                      <a:alpha val="43137"/>
                    </a:srgbClr>
                  </a:outerShdw>
                </a:effectLst>
              </a:rPr>
              <a:t> Hospital</a:t>
            </a:r>
            <a:endParaRPr lang="fa-IR" b="1" dirty="0">
              <a:effectLst>
                <a:outerShdw blurRad="38100" dist="38100" dir="2700000" algn="tl">
                  <a:srgbClr val="000000">
                    <a:alpha val="43137"/>
                  </a:srgbClr>
                </a:outerShdw>
              </a:effectLst>
            </a:endParaRPr>
          </a:p>
        </p:txBody>
      </p:sp>
      <p:pic>
        <p:nvPicPr>
          <p:cNvPr id="1026" name="Picture 2" descr="C:\Documents and Settings\JAVAN\My Documents\My Pictures\Picture\Picture 121.jpg"/>
          <p:cNvPicPr>
            <a:picLocks noGrp="1" noChangeAspect="1" noChangeArrowheads="1"/>
          </p:cNvPicPr>
          <p:nvPr>
            <p:ph idx="1"/>
          </p:nvPr>
        </p:nvPicPr>
        <p:blipFill>
          <a:blip r:embed="rId2"/>
          <a:srcRect/>
          <a:stretch>
            <a:fillRect/>
          </a:stretch>
        </p:blipFill>
        <p:spPr bwMode="auto">
          <a:xfrm>
            <a:off x="1357290" y="1571612"/>
            <a:ext cx="6429420" cy="4643470"/>
          </a:xfrm>
          <a:prstGeom prst="rect">
            <a:avLst/>
          </a:prstGeom>
        </p:spPr>
        <p:style>
          <a:lnRef idx="0">
            <a:schemeClr val="accent1"/>
          </a:lnRef>
          <a:fillRef idx="3">
            <a:schemeClr val="accent1"/>
          </a:fillRef>
          <a:effectRef idx="3">
            <a:schemeClr val="accent1"/>
          </a:effectRef>
          <a:fontRef idx="minor">
            <a:schemeClr val="lt1"/>
          </a:fontRef>
        </p:style>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85926"/>
            <a:ext cx="7772400" cy="2214577"/>
          </a:xfrm>
          <a:ln/>
        </p:spPr>
        <p:style>
          <a:lnRef idx="0">
            <a:schemeClr val="accent1"/>
          </a:lnRef>
          <a:fillRef idx="3">
            <a:schemeClr val="accent1"/>
          </a:fillRef>
          <a:effectRef idx="3">
            <a:schemeClr val="accent1"/>
          </a:effectRef>
          <a:fontRef idx="minor">
            <a:schemeClr val="lt1"/>
          </a:fontRef>
        </p:style>
        <p:txBody>
          <a:bodyPr>
            <a:normAutofit/>
          </a:bodyPr>
          <a:lstStyle/>
          <a:p>
            <a:r>
              <a:rPr lang="en-US" b="1" dirty="0">
                <a:solidFill>
                  <a:schemeClr val="tx1"/>
                </a:solidFill>
                <a:effectLst>
                  <a:outerShdw blurRad="38100" dist="38100" dir="2700000" algn="tl">
                    <a:srgbClr val="C0C0C0"/>
                  </a:outerShdw>
                </a:effectLst>
                <a:latin typeface="Tahoma" pitchFamily="34" charset="0"/>
                <a:cs typeface="Tahoma" pitchFamily="34" charset="0"/>
              </a:rPr>
              <a:t>Kangaroo mother care and assisted</a:t>
            </a:r>
            <a:br>
              <a:rPr lang="en-US" b="1" dirty="0">
                <a:solidFill>
                  <a:schemeClr val="bg2">
                    <a:lumMod val="60000"/>
                    <a:lumOff val="40000"/>
                  </a:schemeClr>
                </a:solidFill>
                <a:effectLst>
                  <a:outerShdw blurRad="38100" dist="38100" dir="2700000" algn="tl">
                    <a:srgbClr val="C0C0C0"/>
                  </a:outerShdw>
                </a:effectLst>
                <a:latin typeface="Tahoma" pitchFamily="34" charset="0"/>
                <a:cs typeface="Tahoma" pitchFamily="34" charset="0"/>
              </a:rPr>
            </a:br>
            <a:r>
              <a:rPr lang="en-US" b="1" dirty="0">
                <a:solidFill>
                  <a:schemeClr val="tx1">
                    <a:lumMod val="95000"/>
                  </a:schemeClr>
                </a:solidFill>
                <a:effectLst>
                  <a:outerShdw blurRad="38100" dist="38100" dir="2700000" algn="tl">
                    <a:srgbClr val="C0C0C0"/>
                  </a:outerShdw>
                </a:effectLst>
                <a:latin typeface="Tahoma" pitchFamily="34" charset="0"/>
                <a:cs typeface="Tahoma" pitchFamily="34" charset="0"/>
              </a:rPr>
              <a:t> ventilation</a:t>
            </a:r>
            <a:endParaRPr lang="fa-IR" dirty="0">
              <a:solidFill>
                <a:schemeClr val="tx1">
                  <a:lumMod val="95000"/>
                </a:schemeClr>
              </a:solidFill>
            </a:endParaRPr>
          </a:p>
        </p:txBody>
      </p:sp>
      <p:sp>
        <p:nvSpPr>
          <p:cNvPr id="3" name="Subtitle 2"/>
          <p:cNvSpPr>
            <a:spLocks noGrp="1"/>
          </p:cNvSpPr>
          <p:nvPr>
            <p:ph type="subTitle" idx="1"/>
          </p:nvPr>
        </p:nvSpPr>
        <p:spPr>
          <a:xfrm>
            <a:off x="1371600" y="4572008"/>
            <a:ext cx="6400800" cy="1066792"/>
          </a:xfrm>
        </p:spPr>
        <p:style>
          <a:lnRef idx="0">
            <a:schemeClr val="accent1"/>
          </a:lnRef>
          <a:fillRef idx="3">
            <a:schemeClr val="accent1"/>
          </a:fillRef>
          <a:effectRef idx="3">
            <a:schemeClr val="accent1"/>
          </a:effectRef>
          <a:fontRef idx="minor">
            <a:schemeClr val="lt1"/>
          </a:fontRef>
        </p:style>
        <p:txBody>
          <a:bodyPr>
            <a:normAutofit/>
          </a:bodyPr>
          <a:lstStyle/>
          <a:p>
            <a:pPr>
              <a:lnSpc>
                <a:spcPct val="150000"/>
              </a:lnSpc>
            </a:pPr>
            <a:r>
              <a:rPr lang="en-US" b="1" dirty="0" err="1">
                <a:effectLst>
                  <a:outerShdw blurRad="38100" dist="38100" dir="2700000" algn="tl">
                    <a:srgbClr val="000000">
                      <a:alpha val="43137"/>
                    </a:srgbClr>
                  </a:outerShdw>
                </a:effectLst>
                <a:latin typeface="Tahoma" pitchFamily="34" charset="0"/>
                <a:cs typeface="Tahoma" pitchFamily="34" charset="0"/>
              </a:rPr>
              <a:t>Dr.Sadeghnia</a:t>
            </a:r>
            <a:endParaRPr lang="fa-IR" b="1" dirty="0">
              <a:effectLst>
                <a:outerShdw blurRad="38100" dist="38100" dir="2700000" algn="tl">
                  <a:srgbClr val="000000">
                    <a:alpha val="43137"/>
                  </a:srgbClr>
                </a:outerShdw>
              </a:effectLst>
              <a:latin typeface="Tahoma" pitchFamily="34" charset="0"/>
              <a:cs typeface="Tahoma" pitchFamily="34" charset="0"/>
            </a:endParaRPr>
          </a:p>
          <a:p>
            <a:endParaRPr lang="fa-I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b="1" dirty="0">
                <a:effectLst>
                  <a:outerShdw blurRad="38100" dist="38100" dir="2700000" algn="tl">
                    <a:srgbClr val="000000">
                      <a:alpha val="43137"/>
                    </a:srgbClr>
                  </a:outerShdw>
                </a:effectLst>
              </a:rPr>
              <a:t>CPAP &amp; KMC</a:t>
            </a:r>
            <a:br>
              <a:rPr lang="en-US" b="1" dirty="0">
                <a:effectLst>
                  <a:outerShdw blurRad="38100" dist="38100" dir="2700000" algn="tl">
                    <a:srgbClr val="000000">
                      <a:alpha val="43137"/>
                    </a:srgbClr>
                  </a:outerShdw>
                </a:effectLst>
              </a:rPr>
            </a:br>
            <a:r>
              <a:rPr lang="en-US" b="1" dirty="0" err="1">
                <a:effectLst>
                  <a:outerShdw blurRad="38100" dist="38100" dir="2700000" algn="tl">
                    <a:srgbClr val="000000">
                      <a:alpha val="43137"/>
                    </a:srgbClr>
                  </a:outerShdw>
                </a:effectLst>
              </a:rPr>
              <a:t>Beheshti</a:t>
            </a:r>
            <a:r>
              <a:rPr lang="en-US" b="1" dirty="0">
                <a:effectLst>
                  <a:outerShdw blurRad="38100" dist="38100" dir="2700000" algn="tl">
                    <a:srgbClr val="000000">
                      <a:alpha val="43137"/>
                    </a:srgbClr>
                  </a:outerShdw>
                </a:effectLst>
              </a:rPr>
              <a:t> Hospital</a:t>
            </a:r>
            <a:endParaRPr lang="fa-IR" dirty="0"/>
          </a:p>
        </p:txBody>
      </p:sp>
      <p:pic>
        <p:nvPicPr>
          <p:cNvPr id="2050" name="Picture 2" descr="C:\Documents and Settings\JAVAN\My Documents\My Pictures\Picture\Picture 122.jpg"/>
          <p:cNvPicPr>
            <a:picLocks noGrp="1" noChangeAspect="1" noChangeArrowheads="1"/>
          </p:cNvPicPr>
          <p:nvPr>
            <p:ph idx="1"/>
          </p:nvPr>
        </p:nvPicPr>
        <p:blipFill>
          <a:blip r:embed="rId2"/>
          <a:srcRect/>
          <a:stretch>
            <a:fillRect/>
          </a:stretch>
        </p:blipFill>
        <p:spPr bwMode="auto">
          <a:xfrm>
            <a:off x="1142976" y="1571612"/>
            <a:ext cx="6715172" cy="4714907"/>
          </a:xfrm>
          <a:prstGeom prst="rect">
            <a:avLst/>
          </a:prstGeom>
        </p:spPr>
        <p:style>
          <a:lnRef idx="0">
            <a:schemeClr val="accent1"/>
          </a:lnRef>
          <a:fillRef idx="3">
            <a:schemeClr val="accent1"/>
          </a:fillRef>
          <a:effectRef idx="3">
            <a:schemeClr val="accent1"/>
          </a:effectRef>
          <a:fontRef idx="minor">
            <a:schemeClr val="lt1"/>
          </a:fontRef>
        </p:style>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pPr rtl="0"/>
            <a:r>
              <a:rPr lang="en-US" b="1" dirty="0">
                <a:effectLst>
                  <a:outerShdw blurRad="38100" dist="38100" dir="2700000" algn="tl">
                    <a:srgbClr val="000000">
                      <a:alpha val="43137"/>
                    </a:srgbClr>
                  </a:outerShdw>
                </a:effectLst>
              </a:rPr>
              <a:t>CPAP &amp; KMC</a:t>
            </a:r>
            <a:br>
              <a:rPr lang="en-US" b="1" dirty="0">
                <a:effectLst>
                  <a:outerShdw blurRad="38100" dist="38100" dir="2700000" algn="tl">
                    <a:srgbClr val="000000">
                      <a:alpha val="43137"/>
                    </a:srgbClr>
                  </a:outerShdw>
                </a:effectLst>
              </a:rPr>
            </a:br>
            <a:r>
              <a:rPr lang="en-US" b="1" dirty="0" err="1">
                <a:effectLst>
                  <a:outerShdw blurRad="38100" dist="38100" dir="2700000" algn="tl">
                    <a:srgbClr val="000000">
                      <a:alpha val="43137"/>
                    </a:srgbClr>
                  </a:outerShdw>
                </a:effectLst>
              </a:rPr>
              <a:t>Beheshti</a:t>
            </a:r>
            <a:r>
              <a:rPr lang="en-US" b="1">
                <a:effectLst>
                  <a:outerShdw blurRad="38100" dist="38100" dir="2700000" algn="tl">
                    <a:srgbClr val="000000">
                      <a:alpha val="43137"/>
                    </a:srgbClr>
                  </a:outerShdw>
                </a:effectLst>
              </a:rPr>
              <a:t> Hospital</a:t>
            </a:r>
            <a:endParaRPr lang="fa-IR" dirty="0"/>
          </a:p>
        </p:txBody>
      </p:sp>
      <p:pic>
        <p:nvPicPr>
          <p:cNvPr id="3074" name="Picture 2" descr="C:\Documents and Settings\JAVAN\My Documents\My Pictures\Picture\Picture 123.jpg"/>
          <p:cNvPicPr>
            <a:picLocks noGrp="1" noChangeAspect="1" noChangeArrowheads="1"/>
          </p:cNvPicPr>
          <p:nvPr>
            <p:ph idx="1"/>
          </p:nvPr>
        </p:nvPicPr>
        <p:blipFill>
          <a:blip r:embed="rId2"/>
          <a:srcRect/>
          <a:stretch>
            <a:fillRect/>
          </a:stretch>
        </p:blipFill>
        <p:spPr bwMode="auto">
          <a:xfrm>
            <a:off x="1071538" y="1500174"/>
            <a:ext cx="7000924" cy="4857784"/>
          </a:xfrm>
          <a:prstGeom prst="rect">
            <a:avLst/>
          </a:prstGeom>
        </p:spPr>
        <p:style>
          <a:lnRef idx="0">
            <a:schemeClr val="accent1"/>
          </a:lnRef>
          <a:fillRef idx="3">
            <a:schemeClr val="accent1"/>
          </a:fillRef>
          <a:effectRef idx="3">
            <a:schemeClr val="accent1"/>
          </a:effectRef>
          <a:fontRef idx="minor">
            <a:schemeClr val="lt1"/>
          </a:fontRef>
        </p:style>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2" descr="G:\410971478_e44b1c3d8a.jpg">
            <a:extLst>
              <a:ext uri="{FF2B5EF4-FFF2-40B4-BE49-F238E27FC236}">
                <a16:creationId xmlns:a16="http://schemas.microsoft.com/office/drawing/2014/main" id="{8F1873C4-6DC8-4344-B6CF-1A113F0668E8}"/>
              </a:ext>
            </a:extLst>
          </p:cNvPr>
          <p:cNvPicPr>
            <a:picLocks noGrp="1" noChangeAspect="1" noChangeArrowheads="1"/>
          </p:cNvPicPr>
          <p:nvPr>
            <p:ph idx="4294967295"/>
          </p:nvPr>
        </p:nvPicPr>
        <p:blipFill>
          <a:blip r:embed="rId3"/>
          <a:srcRect/>
          <a:stretch>
            <a:fillRect/>
          </a:stretch>
        </p:blipFill>
        <p:spPr>
          <a:xfrm>
            <a:off x="500034" y="428604"/>
            <a:ext cx="8215370" cy="5929354"/>
          </a:xfr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2011128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60175-980A-4DF8-9F24-AC95952A4D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95017D0-6B58-4CE3-A918-A85B9BFA40AD}"/>
              </a:ext>
            </a:extLst>
          </p:cNvPr>
          <p:cNvSpPr>
            <a:spLocks noGrp="1"/>
          </p:cNvSpPr>
          <p:nvPr>
            <p:ph idx="1"/>
          </p:nvPr>
        </p:nvSpPr>
        <p:spPr/>
        <p:txBody>
          <a:bodyPr/>
          <a:lstStyle/>
          <a:p>
            <a:pPr algn="l" rtl="0"/>
            <a:r>
              <a:rPr lang="en-US" b="1" dirty="0"/>
              <a:t>Both infants can be treated together and at one time </a:t>
            </a:r>
          </a:p>
          <a:p>
            <a:pPr algn="l" rtl="0"/>
            <a:r>
              <a:rPr lang="en-US" b="1" dirty="0"/>
              <a:t>It is best to sleep </a:t>
            </a:r>
          </a:p>
          <a:p>
            <a:pPr algn="l" rtl="0"/>
            <a:r>
              <a:rPr lang="en-US" b="1" dirty="0"/>
              <a:t>It can be done periodically (one and a half hours each)</a:t>
            </a:r>
          </a:p>
          <a:p>
            <a:pPr algn="l" rtl="0"/>
            <a:r>
              <a:rPr lang="en-US" b="1" dirty="0"/>
              <a:t>Justice in time and auscultation of the mother's heart rate</a:t>
            </a:r>
          </a:p>
          <a:p>
            <a:pPr algn="l" rtl="0"/>
            <a:r>
              <a:rPr lang="en-US" b="1" dirty="0">
                <a:solidFill>
                  <a:srgbClr val="FFC000"/>
                </a:solidFill>
              </a:rPr>
              <a:t>KC by the father</a:t>
            </a:r>
          </a:p>
        </p:txBody>
      </p:sp>
    </p:spTree>
    <p:extLst>
      <p:ext uri="{BB962C8B-B14F-4D97-AF65-F5344CB8AC3E}">
        <p14:creationId xmlns:p14="http://schemas.microsoft.com/office/powerpoint/2010/main" val="3942182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D5D96-AC8D-4C51-A82D-28D78CE01541}"/>
              </a:ext>
            </a:extLst>
          </p:cNvPr>
          <p:cNvSpPr>
            <a:spLocks noGrp="1"/>
          </p:cNvSpPr>
          <p:nvPr>
            <p:ph type="title"/>
          </p:nvPr>
        </p:nvSpPr>
        <p:spPr>
          <a:xfrm>
            <a:off x="357158" y="274638"/>
            <a:ext cx="8329642" cy="1143000"/>
          </a:xfrm>
          <a:extLst/>
        </p:spPr>
        <p:style>
          <a:lnRef idx="0">
            <a:schemeClr val="accent1"/>
          </a:lnRef>
          <a:fillRef idx="3">
            <a:schemeClr val="accent1"/>
          </a:fillRef>
          <a:effectRef idx="3">
            <a:schemeClr val="accent1"/>
          </a:effectRef>
          <a:fontRef idx="minor">
            <a:schemeClr val="lt1"/>
          </a:fontRef>
        </p:style>
        <p:txBody>
          <a:bodyPr rtlCol="1">
            <a:normAutofit/>
          </a:bodyPr>
          <a:lstStyle/>
          <a:p>
            <a:pPr eaLnBrk="1" fontAlgn="auto" hangingPunct="1">
              <a:spcAft>
                <a:spcPts val="0"/>
              </a:spcAft>
              <a:defRPr/>
            </a:pPr>
            <a:r>
              <a:rPr lang="en-US" b="1" dirty="0">
                <a:effectLst>
                  <a:outerShdw blurRad="38100" dist="38100" dir="2700000" algn="tl">
                    <a:srgbClr val="000000">
                      <a:alpha val="43137"/>
                    </a:srgbClr>
                  </a:outerShdw>
                </a:effectLst>
              </a:rPr>
              <a:t>Kangaroo Father Care</a:t>
            </a:r>
            <a:endParaRPr lang="fa-IR" b="1" dirty="0">
              <a:effectLst>
                <a:outerShdw blurRad="38100" dist="38100" dir="2700000" algn="tl">
                  <a:srgbClr val="000000">
                    <a:alpha val="43137"/>
                  </a:srgbClr>
                </a:outerShdw>
              </a:effectLst>
            </a:endParaRPr>
          </a:p>
        </p:txBody>
      </p:sp>
      <p:pic>
        <p:nvPicPr>
          <p:cNvPr id="1026" name="Picture 2">
            <a:extLst>
              <a:ext uri="{FF2B5EF4-FFF2-40B4-BE49-F238E27FC236}">
                <a16:creationId xmlns:a16="http://schemas.microsoft.com/office/drawing/2014/main" id="{63F514D2-6A59-413D-911B-5FD9028CB47E}"/>
              </a:ext>
            </a:extLst>
          </p:cNvPr>
          <p:cNvPicPr>
            <a:picLocks noGrp="1" noChangeAspect="1" noChangeArrowheads="1"/>
          </p:cNvPicPr>
          <p:nvPr>
            <p:ph sz="half" idx="1"/>
          </p:nvPr>
        </p:nvPicPr>
        <p:blipFill>
          <a:blip r:embed="rId2"/>
          <a:srcRect/>
          <a:stretch>
            <a:fillRect/>
          </a:stretch>
        </p:blipFill>
        <p:spPr>
          <a:xfrm>
            <a:off x="4714959" y="1628800"/>
            <a:ext cx="4071966" cy="4572032"/>
          </a:xfrm>
          <a:ln>
            <a:headEnd/>
            <a:tailEnd/>
          </a:ln>
        </p:spPr>
        <p:style>
          <a:lnRef idx="0">
            <a:schemeClr val="accent1"/>
          </a:lnRef>
          <a:fillRef idx="3">
            <a:schemeClr val="accent1"/>
          </a:fillRef>
          <a:effectRef idx="3">
            <a:schemeClr val="accent1"/>
          </a:effectRef>
          <a:fontRef idx="minor">
            <a:schemeClr val="lt1"/>
          </a:fontRef>
        </p:style>
      </p:pic>
      <p:sp>
        <p:nvSpPr>
          <p:cNvPr id="3" name="Rectangle 2">
            <a:extLst>
              <a:ext uri="{FF2B5EF4-FFF2-40B4-BE49-F238E27FC236}">
                <a16:creationId xmlns:a16="http://schemas.microsoft.com/office/drawing/2014/main" id="{94A2C6DD-0E21-4C47-A791-0771AE341C2B}"/>
              </a:ext>
            </a:extLst>
          </p:cNvPr>
          <p:cNvSpPr/>
          <p:nvPr/>
        </p:nvSpPr>
        <p:spPr>
          <a:xfrm>
            <a:off x="357075" y="1772816"/>
            <a:ext cx="3998901" cy="2862322"/>
          </a:xfrm>
          <a:prstGeom prst="rect">
            <a:avLst/>
          </a:prstGeom>
        </p:spPr>
        <p:txBody>
          <a:bodyPr wrap="square">
            <a:spAutoFit/>
          </a:bodyPr>
          <a:lstStyle/>
          <a:p>
            <a:pPr marL="285750" indent="-285750" algn="l" rtl="0">
              <a:buFont typeface="Arial" panose="020B0604020202020204" pitchFamily="34" charset="0"/>
              <a:buChar char="•"/>
            </a:pPr>
            <a:r>
              <a:rPr lang="en-US" b="1" dirty="0">
                <a:solidFill>
                  <a:srgbClr val="FFC000"/>
                </a:solidFill>
              </a:rPr>
              <a:t>No specific disease</a:t>
            </a:r>
          </a:p>
          <a:p>
            <a:pPr marL="285750" indent="-285750" algn="l" rtl="0">
              <a:buFont typeface="Arial" panose="020B0604020202020204" pitchFamily="34" charset="0"/>
              <a:buChar char="•"/>
            </a:pPr>
            <a:r>
              <a:rPr lang="en-US" b="1" dirty="0">
                <a:solidFill>
                  <a:srgbClr val="FFC000"/>
                </a:solidFill>
              </a:rPr>
              <a:t>Cleaning the areas in contact</a:t>
            </a:r>
          </a:p>
          <a:p>
            <a:pPr marL="285750" indent="-285750" algn="l" rtl="0">
              <a:buFont typeface="Arial" panose="020B0604020202020204" pitchFamily="34" charset="0"/>
              <a:buChar char="•"/>
            </a:pPr>
            <a:r>
              <a:rPr lang="en-US" b="1" dirty="0"/>
              <a:t>Comfortable clothes</a:t>
            </a:r>
          </a:p>
          <a:p>
            <a:pPr marL="285750" indent="-285750" algn="l" rtl="0">
              <a:buFont typeface="Arial" panose="020B0604020202020204" pitchFamily="34" charset="0"/>
              <a:buChar char="•"/>
            </a:pPr>
            <a:r>
              <a:rPr lang="en-US" b="1" dirty="0"/>
              <a:t>Use two blankets</a:t>
            </a:r>
          </a:p>
          <a:p>
            <a:pPr marL="285750" indent="-285750" algn="l" rtl="0">
              <a:buFont typeface="Arial" panose="020B0604020202020204" pitchFamily="34" charset="0"/>
              <a:buChar char="•"/>
            </a:pPr>
            <a:r>
              <a:rPr lang="en-US" b="1" dirty="0"/>
              <a:t>The baby is protected by blankets and hands</a:t>
            </a:r>
          </a:p>
          <a:p>
            <a:pPr marL="285750" indent="-285750" algn="l" rtl="0">
              <a:buFont typeface="Arial" panose="020B0604020202020204" pitchFamily="34" charset="0"/>
              <a:buChar char="•"/>
            </a:pPr>
            <a:r>
              <a:rPr lang="en-US" b="1" dirty="0"/>
              <a:t>Supporting the baby's head should be consistent</a:t>
            </a:r>
          </a:p>
          <a:p>
            <a:pPr marL="285750" indent="-285750" algn="l" rtl="0">
              <a:buFont typeface="Arial" panose="020B0604020202020204" pitchFamily="34" charset="0"/>
              <a:buChar char="•"/>
            </a:pPr>
            <a:r>
              <a:rPr lang="en-US" b="1" dirty="0"/>
              <a:t>There is no limit to mobility and it can be discussed with other people</a:t>
            </a:r>
          </a:p>
        </p:txBody>
      </p:sp>
    </p:spTree>
    <p:extLst>
      <p:ext uri="{BB962C8B-B14F-4D97-AF65-F5344CB8AC3E}">
        <p14:creationId xmlns:p14="http://schemas.microsoft.com/office/powerpoint/2010/main" val="3025838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12BB2-0F10-4C50-AF6B-6D8979709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8815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KMC\KMC\1\t\Slide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243817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E02B39-AB9F-4691-B7DA-9CB7F9F1F6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2515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E9196-ED9D-4532-B562-381ABA80752A}"/>
              </a:ext>
            </a:extLst>
          </p:cNvPr>
          <p:cNvSpPr>
            <a:spLocks noGrp="1"/>
          </p:cNvSpPr>
          <p:nvPr>
            <p:ph type="title"/>
          </p:nvPr>
        </p:nvSpPr>
        <p:spPr>
          <a:xfrm>
            <a:off x="457200" y="274638"/>
            <a:ext cx="8229600" cy="939784"/>
          </a:xfrm>
          <a:extLst/>
        </p:spPr>
        <p:style>
          <a:lnRef idx="0">
            <a:schemeClr val="accent1"/>
          </a:lnRef>
          <a:fillRef idx="3">
            <a:schemeClr val="accent1"/>
          </a:fillRef>
          <a:effectRef idx="3">
            <a:schemeClr val="accent1"/>
          </a:effectRef>
          <a:fontRef idx="minor">
            <a:schemeClr val="lt1"/>
          </a:fontRef>
        </p:style>
        <p:txBody>
          <a:bodyPr rtlCol="1">
            <a:normAutofit/>
          </a:bodyPr>
          <a:lstStyle/>
          <a:p>
            <a:pPr eaLnBrk="1" fontAlgn="auto" hangingPunct="1">
              <a:spcAft>
                <a:spcPts val="0"/>
              </a:spcAft>
              <a:defRPr/>
            </a:pPr>
            <a:r>
              <a:rPr lang="en-US" b="1" dirty="0">
                <a:effectLst>
                  <a:outerShdw blurRad="38100" dist="38100" dir="2700000" algn="tl">
                    <a:srgbClr val="000000">
                      <a:alpha val="43137"/>
                    </a:srgbClr>
                  </a:outerShdw>
                </a:effectLst>
              </a:rPr>
              <a:t>Kangaroo Father Care</a:t>
            </a:r>
            <a:endParaRPr lang="fa-IR" dirty="0"/>
          </a:p>
        </p:txBody>
      </p:sp>
      <p:pic>
        <p:nvPicPr>
          <p:cNvPr id="2050" name="Picture 2" descr="G:\KMC\kmc\New Folder\Slide9.jpg">
            <a:extLst>
              <a:ext uri="{FF2B5EF4-FFF2-40B4-BE49-F238E27FC236}">
                <a16:creationId xmlns:a16="http://schemas.microsoft.com/office/drawing/2014/main" id="{9D2BA252-BB83-45E5-B61E-EA5C7F2743BD}"/>
              </a:ext>
            </a:extLst>
          </p:cNvPr>
          <p:cNvPicPr>
            <a:picLocks noGrp="1" noChangeAspect="1" noChangeArrowheads="1"/>
          </p:cNvPicPr>
          <p:nvPr>
            <p:ph sz="half" idx="1"/>
          </p:nvPr>
        </p:nvPicPr>
        <p:blipFill>
          <a:blip r:embed="rId2"/>
          <a:srcRect/>
          <a:stretch>
            <a:fillRect/>
          </a:stretch>
        </p:blipFill>
        <p:spPr>
          <a:xfrm>
            <a:off x="285720" y="1357298"/>
            <a:ext cx="7670656" cy="4857784"/>
          </a:xfrm>
        </p:spPr>
        <p:style>
          <a:lnRef idx="0">
            <a:schemeClr val="accent1"/>
          </a:lnRef>
          <a:fillRef idx="3">
            <a:schemeClr val="accent1"/>
          </a:fillRef>
          <a:effectRef idx="3">
            <a:schemeClr val="accent1"/>
          </a:effectRef>
          <a:fontRef idx="minor">
            <a:schemeClr val="lt1"/>
          </a:fontRef>
        </p:style>
      </p:pic>
      <p:sp>
        <p:nvSpPr>
          <p:cNvPr id="5" name="Content Placeholder 4">
            <a:extLst>
              <a:ext uri="{FF2B5EF4-FFF2-40B4-BE49-F238E27FC236}">
                <a16:creationId xmlns:a16="http://schemas.microsoft.com/office/drawing/2014/main" id="{11C71337-F115-4CD2-B321-A7DC936AAE2F}"/>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571362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81748-76A3-49C2-98D6-83E7F9656309}"/>
              </a:ext>
            </a:extLst>
          </p:cNvPr>
          <p:cNvSpPr>
            <a:spLocks noGrp="1"/>
          </p:cNvSpPr>
          <p:nvPr>
            <p:ph type="title"/>
          </p:nvPr>
        </p:nvSpPr>
        <p:spPr>
          <a:extLst/>
        </p:spPr>
        <p:style>
          <a:lnRef idx="0">
            <a:schemeClr val="accent1"/>
          </a:lnRef>
          <a:fillRef idx="3">
            <a:schemeClr val="accent1"/>
          </a:fillRef>
          <a:effectRef idx="3">
            <a:schemeClr val="accent1"/>
          </a:effectRef>
          <a:fontRef idx="minor">
            <a:schemeClr val="lt1"/>
          </a:fontRef>
        </p:style>
        <p:txBody>
          <a:bodyPr rtlCol="1">
            <a:normAutofit/>
          </a:bodyPr>
          <a:lstStyle/>
          <a:p>
            <a:pPr eaLnBrk="1" fontAlgn="auto" hangingPunct="1">
              <a:spcAft>
                <a:spcPts val="0"/>
              </a:spcAft>
              <a:defRPr/>
            </a:pPr>
            <a:r>
              <a:rPr lang="en-US" b="1" dirty="0">
                <a:effectLst>
                  <a:outerShdw blurRad="38100" dist="38100" dir="2700000" algn="tl">
                    <a:srgbClr val="000000">
                      <a:alpha val="43137"/>
                    </a:srgbClr>
                  </a:outerShdw>
                </a:effectLst>
              </a:rPr>
              <a:t>Kangaroo Father Care</a:t>
            </a:r>
            <a:endParaRPr lang="fa-IR" dirty="0"/>
          </a:p>
        </p:txBody>
      </p:sp>
      <p:pic>
        <p:nvPicPr>
          <p:cNvPr id="3074" name="Picture 2" descr="G:\KMC\kmc\New Folder\Slide10.jpg">
            <a:extLst>
              <a:ext uri="{FF2B5EF4-FFF2-40B4-BE49-F238E27FC236}">
                <a16:creationId xmlns:a16="http://schemas.microsoft.com/office/drawing/2014/main" id="{F717F6F1-672B-48E9-89DD-BC2F6A54EFAD}"/>
              </a:ext>
            </a:extLst>
          </p:cNvPr>
          <p:cNvPicPr>
            <a:picLocks noGrp="1" noChangeAspect="1" noChangeArrowheads="1"/>
          </p:cNvPicPr>
          <p:nvPr>
            <p:ph idx="1"/>
          </p:nvPr>
        </p:nvPicPr>
        <p:blipFill>
          <a:blip r:embed="rId2"/>
          <a:srcRect/>
          <a:stretch>
            <a:fillRect/>
          </a:stretch>
        </p:blipFill>
        <p:spPr>
          <a:xfrm>
            <a:off x="785787" y="1600200"/>
            <a:ext cx="7500990" cy="4525963"/>
          </a:xfr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2089388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1BA760DB-F31A-41B1-A29C-9384DB481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332656"/>
            <a:ext cx="3096344" cy="17281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a:extLst>
              <a:ext uri="{FF2B5EF4-FFF2-40B4-BE49-F238E27FC236}">
                <a16:creationId xmlns:a16="http://schemas.microsoft.com/office/drawing/2014/main" id="{3F189816-40CE-4882-BE84-D07589D89CF1}"/>
              </a:ext>
            </a:extLst>
          </p:cNvPr>
          <p:cNvPicPr>
            <a:picLocks noChangeAspect="1"/>
          </p:cNvPicPr>
          <p:nvPr/>
        </p:nvPicPr>
        <p:blipFill rotWithShape="1">
          <a:blip r:embed="rId3">
            <a:extLst>
              <a:ext uri="{28A0092B-C50C-407E-A947-70E740481C1C}">
                <a14:useLocalDpi xmlns:a14="http://schemas.microsoft.com/office/drawing/2010/main" val="0"/>
              </a:ext>
            </a:extLst>
          </a:blip>
          <a:srcRect r="1942"/>
          <a:stretch/>
        </p:blipFill>
        <p:spPr>
          <a:xfrm>
            <a:off x="755576" y="2204864"/>
            <a:ext cx="7272808" cy="4200525"/>
          </a:xfrm>
          <a:prstGeom prst="rect">
            <a:avLst/>
          </a:prstGeom>
        </p:spPr>
      </p:pic>
    </p:spTree>
    <p:extLst>
      <p:ext uri="{BB962C8B-B14F-4D97-AF65-F5344CB8AC3E}">
        <p14:creationId xmlns:p14="http://schemas.microsoft.com/office/powerpoint/2010/main" val="2520870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D9A23-604E-41ED-8D6A-9CDE34E67DA0}"/>
              </a:ext>
            </a:extLst>
          </p:cNvPr>
          <p:cNvSpPr>
            <a:spLocks noGrp="1"/>
          </p:cNvSpPr>
          <p:nvPr>
            <p:ph type="title"/>
          </p:nvPr>
        </p:nvSpPr>
        <p:spPr>
          <a:extLst/>
        </p:spPr>
        <p:style>
          <a:lnRef idx="0">
            <a:schemeClr val="accent1"/>
          </a:lnRef>
          <a:fillRef idx="3">
            <a:schemeClr val="accent1"/>
          </a:fillRef>
          <a:effectRef idx="3">
            <a:schemeClr val="accent1"/>
          </a:effectRef>
          <a:fontRef idx="minor">
            <a:schemeClr val="lt1"/>
          </a:fontRef>
        </p:style>
        <p:txBody>
          <a:bodyPr rtlCol="1">
            <a:normAutofit/>
          </a:bodyPr>
          <a:lstStyle/>
          <a:p>
            <a:pPr eaLnBrk="1" fontAlgn="auto" hangingPunct="1">
              <a:spcAft>
                <a:spcPts val="0"/>
              </a:spcAft>
              <a:defRPr/>
            </a:pPr>
            <a:r>
              <a:rPr lang="en-US" b="1" dirty="0">
                <a:effectLst>
                  <a:outerShdw blurRad="38100" dist="38100" dir="2700000" algn="tl">
                    <a:srgbClr val="000000">
                      <a:alpha val="43137"/>
                    </a:srgbClr>
                  </a:outerShdw>
                </a:effectLst>
              </a:rPr>
              <a:t>Kangaroo Father Care</a:t>
            </a:r>
            <a:endParaRPr lang="fa-IR" dirty="0"/>
          </a:p>
        </p:txBody>
      </p:sp>
      <p:pic>
        <p:nvPicPr>
          <p:cNvPr id="11269" name="Picture 2" descr="G:\KMC\kmc\New Folder\Slide11.jpg">
            <a:extLst>
              <a:ext uri="{FF2B5EF4-FFF2-40B4-BE49-F238E27FC236}">
                <a16:creationId xmlns:a16="http://schemas.microsoft.com/office/drawing/2014/main" id="{304FAAA2-8A98-49DD-AE1B-D7125FA1EA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85813" y="1600200"/>
            <a:ext cx="7500937" cy="4525963"/>
          </a:xfrm>
        </p:spPr>
      </p:pic>
    </p:spTree>
    <p:extLst>
      <p:ext uri="{BB962C8B-B14F-4D97-AF65-F5344CB8AC3E}">
        <p14:creationId xmlns:p14="http://schemas.microsoft.com/office/powerpoint/2010/main" val="2154222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7386B-9215-4176-8891-11B204D10515}"/>
              </a:ext>
            </a:extLst>
          </p:cNvPr>
          <p:cNvSpPr>
            <a:spLocks noGrp="1"/>
          </p:cNvSpPr>
          <p:nvPr>
            <p:ph type="title"/>
          </p:nvPr>
        </p:nvSpPr>
        <p:spPr>
          <a:extLst/>
        </p:spPr>
        <p:style>
          <a:lnRef idx="0">
            <a:schemeClr val="accent1"/>
          </a:lnRef>
          <a:fillRef idx="3">
            <a:schemeClr val="accent1"/>
          </a:fillRef>
          <a:effectRef idx="3">
            <a:schemeClr val="accent1"/>
          </a:effectRef>
          <a:fontRef idx="minor">
            <a:schemeClr val="lt1"/>
          </a:fontRef>
        </p:style>
        <p:txBody>
          <a:bodyPr rtlCol="1">
            <a:normAutofit/>
          </a:bodyPr>
          <a:lstStyle/>
          <a:p>
            <a:pPr eaLnBrk="1" fontAlgn="auto" hangingPunct="1">
              <a:spcAft>
                <a:spcPts val="0"/>
              </a:spcAft>
              <a:defRPr/>
            </a:pPr>
            <a:r>
              <a:rPr lang="en-US" b="1" dirty="0">
                <a:effectLst>
                  <a:outerShdw blurRad="38100" dist="38100" dir="2700000" algn="tl">
                    <a:srgbClr val="000000">
                      <a:alpha val="43137"/>
                    </a:srgbClr>
                  </a:outerShdw>
                </a:effectLst>
              </a:rPr>
              <a:t>Kangaroo Father Care</a:t>
            </a:r>
            <a:endParaRPr lang="fa-IR" dirty="0"/>
          </a:p>
        </p:txBody>
      </p:sp>
      <p:pic>
        <p:nvPicPr>
          <p:cNvPr id="5122" name="Picture 2" descr="G:\KMC\kmc\New Folder\Slide12.jpg">
            <a:extLst>
              <a:ext uri="{FF2B5EF4-FFF2-40B4-BE49-F238E27FC236}">
                <a16:creationId xmlns:a16="http://schemas.microsoft.com/office/drawing/2014/main" id="{76D3B636-4D5C-4A91-8027-A99C56ABD5EE}"/>
              </a:ext>
            </a:extLst>
          </p:cNvPr>
          <p:cNvPicPr>
            <a:picLocks noGrp="1" noChangeAspect="1" noChangeArrowheads="1"/>
          </p:cNvPicPr>
          <p:nvPr>
            <p:ph idx="1"/>
          </p:nvPr>
        </p:nvPicPr>
        <p:blipFill>
          <a:blip r:embed="rId2"/>
          <a:srcRect/>
          <a:stretch>
            <a:fillRect/>
          </a:stretch>
        </p:blipFill>
        <p:spPr>
          <a:xfrm>
            <a:off x="785786" y="1600200"/>
            <a:ext cx="7572427" cy="4525963"/>
          </a:xfr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2420248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9422-37C5-45FD-A17D-C24F79905382}"/>
              </a:ext>
            </a:extLst>
          </p:cNvPr>
          <p:cNvSpPr>
            <a:spLocks noGrp="1"/>
          </p:cNvSpPr>
          <p:nvPr>
            <p:ph type="title"/>
          </p:nvPr>
        </p:nvSpPr>
        <p:spPr>
          <a:xfrm>
            <a:off x="428596" y="357166"/>
            <a:ext cx="8229600" cy="1143000"/>
          </a:xfrm>
          <a:extLst/>
        </p:spPr>
        <p:style>
          <a:lnRef idx="0">
            <a:schemeClr val="accent1"/>
          </a:lnRef>
          <a:fillRef idx="3">
            <a:schemeClr val="accent1"/>
          </a:fillRef>
          <a:effectRef idx="3">
            <a:schemeClr val="accent1"/>
          </a:effectRef>
          <a:fontRef idx="minor">
            <a:schemeClr val="lt1"/>
          </a:fontRef>
        </p:style>
        <p:txBody>
          <a:bodyPr rtlCol="1">
            <a:normAutofit/>
          </a:bodyPr>
          <a:lstStyle/>
          <a:p>
            <a:pPr eaLnBrk="1" fontAlgn="auto" hangingPunct="1">
              <a:spcAft>
                <a:spcPts val="0"/>
              </a:spcAft>
              <a:defRPr/>
            </a:pPr>
            <a:r>
              <a:rPr lang="en-US" b="1" dirty="0">
                <a:effectLst>
                  <a:outerShdw blurRad="38100" dist="38100" dir="2700000" algn="tl">
                    <a:srgbClr val="000000">
                      <a:alpha val="43137"/>
                    </a:srgbClr>
                  </a:outerShdw>
                </a:effectLst>
              </a:rPr>
              <a:t>Contraindication for KC</a:t>
            </a:r>
            <a:endParaRPr lang="en-US" dirty="0">
              <a:effectLst>
                <a:outerShdw blurRad="38100" dist="38100" dir="2700000" algn="tl">
                  <a:srgbClr val="000000">
                    <a:alpha val="43137"/>
                  </a:srgbClr>
                </a:outerShdw>
              </a:effectLst>
            </a:endParaRPr>
          </a:p>
        </p:txBody>
      </p:sp>
      <p:pic>
        <p:nvPicPr>
          <p:cNvPr id="10245" name="Picture 2">
            <a:extLst>
              <a:ext uri="{FF2B5EF4-FFF2-40B4-BE49-F238E27FC236}">
                <a16:creationId xmlns:a16="http://schemas.microsoft.com/office/drawing/2014/main" id="{1C1B557D-AB74-4C17-9CFC-E906B5544303}"/>
              </a:ext>
            </a:extLst>
          </p:cNvPr>
          <p:cNvPicPr>
            <a:picLocks noGrp="1" noChangeAspect="1" noChangeArrowheads="1"/>
          </p:cNvPicPr>
          <p:nvPr>
            <p:ph idx="1"/>
          </p:nvPr>
        </p:nvPicPr>
        <p:blipFill>
          <a:blip r:embed="rId2"/>
          <a:srcRect/>
          <a:stretch>
            <a:fillRect/>
          </a:stretch>
        </p:blipFill>
        <p:spPr>
          <a:xfrm>
            <a:off x="785786" y="1785938"/>
            <a:ext cx="7500990" cy="4786312"/>
          </a:xfr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1932724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03224C1-D387-4C7A-95FF-142E7E11DA94}"/>
              </a:ext>
            </a:extLst>
          </p:cNvPr>
          <p:cNvSpPr>
            <a:spLocks noGrp="1"/>
          </p:cNvSpPr>
          <p:nvPr>
            <p:ph type="title"/>
          </p:nvPr>
        </p:nvSpPr>
        <p:spPr/>
        <p:txBody>
          <a:bodyPr/>
          <a:lstStyle/>
          <a:p>
            <a:pPr eaLnBrk="1" hangingPunct="1"/>
            <a:r>
              <a:rPr lang="en-US" altLang="en-US">
                <a:cs typeface="Times New Roman" panose="02020603050405020304" pitchFamily="18" charset="0"/>
              </a:rPr>
              <a:t>Maternal Variable</a:t>
            </a:r>
          </a:p>
        </p:txBody>
      </p:sp>
      <p:sp>
        <p:nvSpPr>
          <p:cNvPr id="14339" name="Content Placeholder 2">
            <a:extLst>
              <a:ext uri="{FF2B5EF4-FFF2-40B4-BE49-F238E27FC236}">
                <a16:creationId xmlns:a16="http://schemas.microsoft.com/office/drawing/2014/main" id="{7C3C4D4F-A397-4CAA-9946-F90A739F5BE7}"/>
              </a:ext>
            </a:extLst>
          </p:cNvPr>
          <p:cNvSpPr>
            <a:spLocks noGrp="1"/>
          </p:cNvSpPr>
          <p:nvPr>
            <p:ph idx="1"/>
          </p:nvPr>
        </p:nvSpPr>
        <p:spPr/>
        <p:txBody>
          <a:bodyPr/>
          <a:lstStyle/>
          <a:p>
            <a:pPr algn="l" rtl="0" eaLnBrk="1" hangingPunct="1"/>
            <a:r>
              <a:rPr lang="en-US" altLang="en-US" sz="2400" b="1" dirty="0">
                <a:cs typeface="Arial" panose="020B0604020202020204" pitchFamily="34" charset="0"/>
              </a:rPr>
              <a:t>The choice of maternity care should be done with a conscious decision, not coercion</a:t>
            </a:r>
          </a:p>
          <a:p>
            <a:pPr algn="l" rtl="0" eaLnBrk="1" hangingPunct="1"/>
            <a:r>
              <a:rPr lang="en-US" altLang="en-US" sz="2400" b="1" dirty="0">
                <a:cs typeface="Arial" panose="020B0604020202020204" pitchFamily="34" charset="0"/>
              </a:rPr>
              <a:t>In the suggestion of the mother, consider the following:</a:t>
            </a:r>
          </a:p>
          <a:p>
            <a:pPr lvl="1" algn="l" rtl="0" eaLnBrk="1" hangingPunct="1"/>
            <a:r>
              <a:rPr lang="en-US" altLang="en-US" sz="2000" b="1" dirty="0">
                <a:cs typeface="Arial" panose="020B0604020202020204" pitchFamily="34" charset="0"/>
              </a:rPr>
              <a:t>Mother's enthusiasm</a:t>
            </a:r>
          </a:p>
          <a:p>
            <a:pPr lvl="1" algn="l" rtl="0" eaLnBrk="1" hangingPunct="1"/>
            <a:r>
              <a:rPr lang="en-US" altLang="en-US" sz="2000" b="1" dirty="0">
                <a:cs typeface="Arial" panose="020B0604020202020204" pitchFamily="34" charset="0"/>
              </a:rPr>
              <a:t>Having enough time to take care</a:t>
            </a:r>
          </a:p>
          <a:p>
            <a:pPr lvl="1" algn="l" rtl="0" eaLnBrk="1" hangingPunct="1"/>
            <a:r>
              <a:rPr lang="en-US" altLang="en-US" sz="2000" b="1" dirty="0">
                <a:cs typeface="Arial" panose="020B0604020202020204" pitchFamily="34" charset="0"/>
              </a:rPr>
              <a:t>General health</a:t>
            </a:r>
          </a:p>
          <a:p>
            <a:pPr lvl="1" algn="l" rtl="0" eaLnBrk="1" hangingPunct="1"/>
            <a:r>
              <a:rPr lang="en-US" altLang="en-US" sz="2000" b="1" dirty="0">
                <a:cs typeface="Arial" panose="020B0604020202020204" pitchFamily="34" charset="0"/>
              </a:rPr>
              <a:t>Being close to the baby</a:t>
            </a:r>
          </a:p>
          <a:p>
            <a:pPr lvl="1" algn="l" rtl="0" eaLnBrk="1" hangingPunct="1"/>
            <a:r>
              <a:rPr lang="en-US" altLang="en-US" sz="2000" b="1" dirty="0">
                <a:cs typeface="Arial" panose="020B0604020202020204" pitchFamily="34" charset="0"/>
              </a:rPr>
              <a:t>Family support</a:t>
            </a:r>
          </a:p>
          <a:p>
            <a:pPr lvl="1" algn="l" rtl="0" eaLnBrk="1" hangingPunct="1"/>
            <a:r>
              <a:rPr lang="en-US" altLang="en-US" sz="2000" b="1" dirty="0">
                <a:cs typeface="Arial" panose="020B0604020202020204" pitchFamily="34" charset="0"/>
              </a:rPr>
              <a:t>Social support</a:t>
            </a:r>
          </a:p>
        </p:txBody>
      </p:sp>
    </p:spTree>
    <p:extLst>
      <p:ext uri="{BB962C8B-B14F-4D97-AF65-F5344CB8AC3E}">
        <p14:creationId xmlns:p14="http://schemas.microsoft.com/office/powerpoint/2010/main" val="1139511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7070B5F-6EDA-4EDB-BC5D-58D949BEAC76}"/>
              </a:ext>
            </a:extLst>
          </p:cNvPr>
          <p:cNvSpPr>
            <a:spLocks noGrp="1"/>
          </p:cNvSpPr>
          <p:nvPr>
            <p:ph type="title"/>
          </p:nvPr>
        </p:nvSpPr>
        <p:spPr/>
        <p:txBody>
          <a:bodyPr/>
          <a:lstStyle/>
          <a:p>
            <a:pPr eaLnBrk="1" hangingPunct="1"/>
            <a:r>
              <a:rPr lang="en-US" altLang="en-US">
                <a:cs typeface="Times New Roman" panose="02020603050405020304" pitchFamily="18" charset="0"/>
              </a:rPr>
              <a:t>Newborn Variable</a:t>
            </a:r>
          </a:p>
        </p:txBody>
      </p:sp>
      <p:sp>
        <p:nvSpPr>
          <p:cNvPr id="3" name="Content Placeholder 2">
            <a:extLst>
              <a:ext uri="{FF2B5EF4-FFF2-40B4-BE49-F238E27FC236}">
                <a16:creationId xmlns:a16="http://schemas.microsoft.com/office/drawing/2014/main" id="{36FE8AFD-64E8-4ADF-93DF-AD2B718CB24F}"/>
              </a:ext>
            </a:extLst>
          </p:cNvPr>
          <p:cNvSpPr>
            <a:spLocks noGrp="1"/>
          </p:cNvSpPr>
          <p:nvPr>
            <p:ph idx="1"/>
          </p:nvPr>
        </p:nvSpPr>
        <p:spPr/>
        <p:txBody>
          <a:bodyPr>
            <a:normAutofit lnSpcReduction="10000"/>
          </a:bodyPr>
          <a:lstStyle/>
          <a:p>
            <a:pPr algn="l" rtl="0" eaLnBrk="1" hangingPunct="1">
              <a:defRPr/>
            </a:pPr>
            <a:r>
              <a:rPr lang="en-US" sz="2800" dirty="0"/>
              <a:t>Gestational age at least 28 </a:t>
            </a:r>
            <a:r>
              <a:rPr lang="en-US" sz="2800" dirty="0" err="1"/>
              <a:t>wks</a:t>
            </a:r>
            <a:endParaRPr lang="en-US" sz="2800" dirty="0"/>
          </a:p>
          <a:p>
            <a:pPr algn="l" rtl="0" eaLnBrk="1" hangingPunct="1">
              <a:defRPr/>
            </a:pPr>
            <a:r>
              <a:rPr lang="en-US" sz="2800" dirty="0"/>
              <a:t>No umbilical artery or venous catheter</a:t>
            </a:r>
          </a:p>
          <a:p>
            <a:pPr algn="l" rtl="0" eaLnBrk="1" hangingPunct="1">
              <a:defRPr/>
            </a:pPr>
            <a:r>
              <a:rPr lang="en-US" sz="2800" dirty="0"/>
              <a:t>No chest tube</a:t>
            </a:r>
          </a:p>
          <a:p>
            <a:pPr algn="l" rtl="0" eaLnBrk="1" hangingPunct="1">
              <a:defRPr/>
            </a:pPr>
            <a:r>
              <a:rPr lang="en-US" sz="2800" dirty="0">
                <a:effectLst>
                  <a:outerShdw blurRad="38100" dist="38100" dir="2700000" algn="tl">
                    <a:srgbClr val="000000">
                      <a:alpha val="43137"/>
                    </a:srgbClr>
                  </a:outerShdw>
                </a:effectLst>
              </a:rPr>
              <a:t>No apnea or bradycardia in the last 24 hours</a:t>
            </a:r>
          </a:p>
          <a:p>
            <a:pPr algn="l" rtl="0" eaLnBrk="1" hangingPunct="1">
              <a:defRPr/>
            </a:pPr>
            <a:r>
              <a:rPr lang="en-US" sz="2800" dirty="0">
                <a:effectLst>
                  <a:outerShdw blurRad="38100" dist="38100" dir="2700000" algn="tl">
                    <a:srgbClr val="000000">
                      <a:alpha val="43137"/>
                    </a:srgbClr>
                  </a:outerShdw>
                </a:effectLst>
              </a:rPr>
              <a:t>Vasopressor or Inotrope do not receive</a:t>
            </a:r>
          </a:p>
          <a:p>
            <a:pPr algn="l" rtl="0" eaLnBrk="1" hangingPunct="1">
              <a:defRPr/>
            </a:pPr>
            <a:r>
              <a:rPr lang="en-US" sz="2800" dirty="0">
                <a:effectLst>
                  <a:outerShdw blurRad="38100" dist="38100" dir="2700000" algn="tl">
                    <a:srgbClr val="000000">
                      <a:alpha val="43137"/>
                    </a:srgbClr>
                  </a:outerShdw>
                </a:effectLst>
              </a:rPr>
              <a:t>No sedative drug</a:t>
            </a:r>
          </a:p>
          <a:p>
            <a:pPr algn="l" rtl="0" eaLnBrk="1" hangingPunct="1">
              <a:defRPr/>
            </a:pPr>
            <a:r>
              <a:rPr lang="en-US" sz="2800" dirty="0">
                <a:effectLst>
                  <a:outerShdw blurRad="38100" dist="38100" dir="2700000" algn="tl">
                    <a:srgbClr val="000000">
                      <a:alpha val="43137"/>
                    </a:srgbClr>
                  </a:outerShdw>
                </a:effectLst>
              </a:rPr>
              <a:t>No IVH at III or IV grade</a:t>
            </a:r>
          </a:p>
          <a:p>
            <a:pPr algn="l" rtl="0" eaLnBrk="1" hangingPunct="1">
              <a:defRPr/>
            </a:pPr>
            <a:r>
              <a:rPr lang="en-US" sz="2800" dirty="0"/>
              <a:t>Do not change the clinical condition with skin contact</a:t>
            </a:r>
          </a:p>
          <a:p>
            <a:pPr algn="l" rtl="0" eaLnBrk="1" hangingPunct="1">
              <a:defRPr/>
            </a:pPr>
            <a:r>
              <a:rPr lang="en-US" sz="2800" dirty="0">
                <a:effectLst>
                  <a:outerShdw blurRad="38100" dist="38100" dir="2700000" algn="tl">
                    <a:srgbClr val="000000">
                      <a:alpha val="43137"/>
                    </a:srgbClr>
                  </a:outerShdw>
                </a:effectLst>
              </a:rPr>
              <a:t>Temperature stability in the last 24 </a:t>
            </a:r>
            <a:r>
              <a:rPr lang="en-US" sz="2800" dirty="0" err="1">
                <a:effectLst>
                  <a:outerShdw blurRad="38100" dist="38100" dir="2700000" algn="tl">
                    <a:srgbClr val="000000">
                      <a:alpha val="43137"/>
                    </a:srgbClr>
                  </a:outerShdw>
                </a:effectLst>
              </a:rPr>
              <a:t>hrs</a:t>
            </a:r>
            <a:endParaRPr lang="en-US" sz="2800" dirty="0">
              <a:effectLst>
                <a:outerShdw blurRad="38100" dist="38100" dir="2700000" algn="tl">
                  <a:srgbClr val="000000">
                    <a:alpha val="43137"/>
                  </a:srgbClr>
                </a:outerShdw>
              </a:effectLst>
            </a:endParaRPr>
          </a:p>
          <a:p>
            <a:pPr algn="l" rtl="0" eaLnBrk="1" hangingPunct="1">
              <a:defRPr/>
            </a:pPr>
            <a:endParaRPr lang="en-US" sz="2800" dirty="0"/>
          </a:p>
          <a:p>
            <a:pPr algn="l" rtl="0" eaLnBrk="1" hangingPunct="1">
              <a:defRPr/>
            </a:pPr>
            <a:endParaRPr lang="en-US" sz="2800" dirty="0"/>
          </a:p>
        </p:txBody>
      </p:sp>
    </p:spTree>
    <p:extLst>
      <p:ext uri="{BB962C8B-B14F-4D97-AF65-F5344CB8AC3E}">
        <p14:creationId xmlns:p14="http://schemas.microsoft.com/office/powerpoint/2010/main" val="11791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4F8D322-3709-46F4-97AB-5C346386D82F}"/>
              </a:ext>
            </a:extLst>
          </p:cNvPr>
          <p:cNvSpPr>
            <a:spLocks noGrp="1"/>
          </p:cNvSpPr>
          <p:nvPr>
            <p:ph type="title"/>
          </p:nvPr>
        </p:nvSpPr>
        <p:spPr/>
        <p:txBody>
          <a:bodyPr/>
          <a:lstStyle/>
          <a:p>
            <a:pPr eaLnBrk="1" hangingPunct="1"/>
            <a:r>
              <a:rPr lang="en-US" altLang="en-US">
                <a:cs typeface="Times New Roman" panose="02020603050405020304" pitchFamily="18" charset="0"/>
              </a:rPr>
              <a:t>Newborn Weight</a:t>
            </a:r>
          </a:p>
        </p:txBody>
      </p:sp>
      <p:sp>
        <p:nvSpPr>
          <p:cNvPr id="16387" name="Content Placeholder 2">
            <a:extLst>
              <a:ext uri="{FF2B5EF4-FFF2-40B4-BE49-F238E27FC236}">
                <a16:creationId xmlns:a16="http://schemas.microsoft.com/office/drawing/2014/main" id="{E8171FF2-333B-4775-9659-670A5714154B}"/>
              </a:ext>
            </a:extLst>
          </p:cNvPr>
          <p:cNvSpPr>
            <a:spLocks noGrp="1"/>
          </p:cNvSpPr>
          <p:nvPr>
            <p:ph idx="1"/>
          </p:nvPr>
        </p:nvSpPr>
        <p:spPr/>
        <p:txBody>
          <a:bodyPr/>
          <a:lstStyle/>
          <a:p>
            <a:pPr algn="l" rtl="0" eaLnBrk="1" hangingPunct="1"/>
            <a:r>
              <a:rPr lang="en-US" altLang="en-US">
                <a:cs typeface="Arial" panose="020B0604020202020204" pitchFamily="34" charset="0"/>
              </a:rPr>
              <a:t>Few studies have been conducted on KC in babies weighing less than 1000 grams.</a:t>
            </a:r>
          </a:p>
          <a:p>
            <a:pPr algn="l" rtl="0" eaLnBrk="1" hangingPunct="1"/>
            <a:r>
              <a:rPr lang="en-US" altLang="en-US">
                <a:cs typeface="Arial" panose="020B0604020202020204" pitchFamily="34" charset="0"/>
              </a:rPr>
              <a:t>In general, weighing more than 1,500 grams is usually a "green light" starting care.</a:t>
            </a:r>
          </a:p>
          <a:p>
            <a:pPr algn="l" rtl="0" eaLnBrk="1" hangingPunct="1"/>
            <a:r>
              <a:rPr lang="en-US" altLang="en-US">
                <a:cs typeface="Arial" panose="020B0604020202020204" pitchFamily="34" charset="0"/>
              </a:rPr>
              <a:t>Starting care with a weight less than 1250 grams requires a total consensus.</a:t>
            </a:r>
          </a:p>
        </p:txBody>
      </p:sp>
    </p:spTree>
    <p:extLst>
      <p:ext uri="{BB962C8B-B14F-4D97-AF65-F5344CB8AC3E}">
        <p14:creationId xmlns:p14="http://schemas.microsoft.com/office/powerpoint/2010/main" val="746830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7B12A3B-651D-46B5-ABC2-21D6EE47CD4C}"/>
              </a:ext>
            </a:extLst>
          </p:cNvPr>
          <p:cNvSpPr>
            <a:spLocks noGrp="1"/>
          </p:cNvSpPr>
          <p:nvPr>
            <p:ph type="title"/>
          </p:nvPr>
        </p:nvSpPr>
        <p:spPr/>
        <p:txBody>
          <a:bodyPr/>
          <a:lstStyle/>
          <a:p>
            <a:pPr eaLnBrk="1" hangingPunct="1"/>
            <a:r>
              <a:rPr lang="en-US" altLang="en-US">
                <a:cs typeface="Times New Roman" panose="02020603050405020304" pitchFamily="18" charset="0"/>
              </a:rPr>
              <a:t>Newborn Weight</a:t>
            </a:r>
          </a:p>
        </p:txBody>
      </p:sp>
      <p:sp>
        <p:nvSpPr>
          <p:cNvPr id="17411" name="Content Placeholder 2">
            <a:extLst>
              <a:ext uri="{FF2B5EF4-FFF2-40B4-BE49-F238E27FC236}">
                <a16:creationId xmlns:a16="http://schemas.microsoft.com/office/drawing/2014/main" id="{6C194BA4-4E02-4E3F-B880-B4575C29307C}"/>
              </a:ext>
            </a:extLst>
          </p:cNvPr>
          <p:cNvSpPr>
            <a:spLocks noGrp="1"/>
          </p:cNvSpPr>
          <p:nvPr>
            <p:ph idx="1"/>
          </p:nvPr>
        </p:nvSpPr>
        <p:spPr/>
        <p:txBody>
          <a:bodyPr/>
          <a:lstStyle/>
          <a:p>
            <a:pPr algn="l" rtl="0" eaLnBrk="1" hangingPunct="1"/>
            <a:r>
              <a:rPr lang="en-US" altLang="en-US" sz="2000" b="1">
                <a:cs typeface="Arial" panose="020B0604020202020204" pitchFamily="34" charset="0"/>
              </a:rPr>
              <a:t>Weight 1800 g or more (gestational age 34-32 weeks or more):</a:t>
            </a:r>
          </a:p>
          <a:p>
            <a:pPr lvl="1" algn="l" rtl="0" eaLnBrk="1" hangingPunct="1"/>
            <a:r>
              <a:rPr lang="en-US" altLang="en-US" sz="1600" b="1">
                <a:cs typeface="Arial" panose="020B0604020202020204" pitchFamily="34" charset="0"/>
              </a:rPr>
              <a:t>In most cases, with the stabilization of the baby's condition, care can be taken </a:t>
            </a:r>
            <a:r>
              <a:rPr lang="en-US" altLang="en-US" sz="1600" b="1">
                <a:solidFill>
                  <a:srgbClr val="FFC000"/>
                </a:solidFill>
                <a:cs typeface="Arial" panose="020B0604020202020204" pitchFamily="34" charset="0"/>
              </a:rPr>
              <a:t>immediately after birth.</a:t>
            </a:r>
          </a:p>
          <a:p>
            <a:pPr algn="l" rtl="0" eaLnBrk="1" hangingPunct="1"/>
            <a:r>
              <a:rPr lang="en-US" altLang="en-US" sz="2000" b="1">
                <a:cs typeface="Arial" panose="020B0604020202020204" pitchFamily="34" charset="0"/>
              </a:rPr>
              <a:t>Weight 1200 to 1799 grams (gestational age 32-28 weeks):</a:t>
            </a:r>
          </a:p>
          <a:p>
            <a:pPr lvl="1" algn="l" rtl="0" eaLnBrk="1" hangingPunct="1"/>
            <a:r>
              <a:rPr lang="en-US" altLang="en-US" sz="1600" b="1">
                <a:cs typeface="Arial" panose="020B0604020202020204" pitchFamily="34" charset="0"/>
              </a:rPr>
              <a:t>Problems with premature  are common and special treatments should be made in the first few days.</a:t>
            </a:r>
            <a:br>
              <a:rPr lang="en-US" altLang="en-US" sz="1600" b="1">
                <a:cs typeface="Arial" panose="020B0604020202020204" pitchFamily="34" charset="0"/>
              </a:rPr>
            </a:br>
            <a:r>
              <a:rPr lang="en-US" altLang="en-US" sz="1600" b="1">
                <a:cs typeface="Arial" panose="020B0604020202020204" pitchFamily="34" charset="0"/>
              </a:rPr>
              <a:t>Provision of birth at the center</a:t>
            </a:r>
            <a:br>
              <a:rPr lang="en-US" altLang="en-US" sz="1600" b="1">
                <a:cs typeface="Arial" panose="020B0604020202020204" pitchFamily="34" charset="0"/>
              </a:rPr>
            </a:br>
            <a:r>
              <a:rPr lang="en-US" altLang="en-US" sz="1600" b="1">
                <a:cs typeface="Arial" panose="020B0604020202020204" pitchFamily="34" charset="0"/>
              </a:rPr>
              <a:t>Otherwise, the baby's transfer to such a center</a:t>
            </a:r>
            <a:br>
              <a:rPr lang="en-US" altLang="en-US" sz="1600" b="1">
                <a:cs typeface="Arial" panose="020B0604020202020204" pitchFamily="34" charset="0"/>
              </a:rPr>
            </a:br>
            <a:r>
              <a:rPr lang="en-US" altLang="en-US" sz="1600" b="1">
                <a:cs typeface="Arial" panose="020B0604020202020204" pitchFamily="34" charset="0"/>
              </a:rPr>
              <a:t>One of the best ways to move is to contact the skin with the mother's continuous skin.</a:t>
            </a:r>
            <a:br>
              <a:rPr lang="en-US" altLang="en-US" sz="1600" b="1">
                <a:cs typeface="Arial" panose="020B0604020202020204" pitchFamily="34" charset="0"/>
              </a:rPr>
            </a:br>
            <a:r>
              <a:rPr lang="en-US" altLang="en-US" sz="1600" b="1">
                <a:cs typeface="Arial" panose="020B0604020202020204" pitchFamily="34" charset="0"/>
              </a:rPr>
              <a:t>Starting a nursing care may </a:t>
            </a:r>
            <a:r>
              <a:rPr lang="en-US" altLang="en-US" sz="1600" b="1">
                <a:solidFill>
                  <a:srgbClr val="FFC000"/>
                </a:solidFill>
                <a:cs typeface="Arial" panose="020B0604020202020204" pitchFamily="34" charset="0"/>
              </a:rPr>
              <a:t>take 1 week or more.</a:t>
            </a:r>
          </a:p>
          <a:p>
            <a:pPr algn="l" rtl="0" eaLnBrk="1" hangingPunct="1"/>
            <a:r>
              <a:rPr lang="en-US" altLang="en-US" sz="2000" b="1">
                <a:cs typeface="Arial" panose="020B0604020202020204" pitchFamily="34" charset="0"/>
              </a:rPr>
              <a:t>Weight less than 1200 g (gestational age less than 30 weeks):</a:t>
            </a:r>
          </a:p>
          <a:p>
            <a:pPr lvl="1" algn="l" rtl="0" eaLnBrk="1" hangingPunct="1"/>
            <a:r>
              <a:rPr lang="en-US" altLang="en-US" sz="1600" b="1">
                <a:cs typeface="Arial" panose="020B0604020202020204" pitchFamily="34" charset="0"/>
              </a:rPr>
              <a:t>Complications are very common and mortality is high.</a:t>
            </a:r>
            <a:br>
              <a:rPr lang="en-US" altLang="en-US" sz="1600" b="1">
                <a:cs typeface="Arial" panose="020B0604020202020204" pitchFamily="34" charset="0"/>
              </a:rPr>
            </a:br>
            <a:r>
              <a:rPr lang="en-US" altLang="en-US" sz="1600" b="1">
                <a:cs typeface="Arial" panose="020B0604020202020204" pitchFamily="34" charset="0"/>
              </a:rPr>
              <a:t>Mother to center transmission has NICU for delivery</a:t>
            </a:r>
            <a:br>
              <a:rPr lang="en-US" altLang="en-US" sz="1600" b="1">
                <a:cs typeface="Arial" panose="020B0604020202020204" pitchFamily="34" charset="0"/>
              </a:rPr>
            </a:br>
            <a:r>
              <a:rPr lang="en-US" altLang="en-US" sz="1600" b="1">
                <a:solidFill>
                  <a:srgbClr val="FFC000"/>
                </a:solidFill>
                <a:cs typeface="Arial" panose="020B0604020202020204" pitchFamily="34" charset="0"/>
              </a:rPr>
              <a:t>Starting a KC may take weeks</a:t>
            </a:r>
            <a:r>
              <a:rPr lang="en-US" altLang="en-US" sz="1600" b="1">
                <a:cs typeface="Arial" panose="020B0604020202020204" pitchFamily="34" charset="0"/>
              </a:rPr>
              <a:t>.</a:t>
            </a:r>
            <a:br>
              <a:rPr lang="en-US" altLang="en-US" sz="1600" b="1">
                <a:cs typeface="Arial" panose="020B0604020202020204" pitchFamily="34" charset="0"/>
              </a:rPr>
            </a:br>
            <a:endParaRPr lang="en-US" altLang="en-US" sz="1600" b="1">
              <a:cs typeface="Arial" panose="020B0604020202020204" pitchFamily="34" charset="0"/>
            </a:endParaRPr>
          </a:p>
        </p:txBody>
      </p:sp>
    </p:spTree>
    <p:extLst>
      <p:ext uri="{BB962C8B-B14F-4D97-AF65-F5344CB8AC3E}">
        <p14:creationId xmlns:p14="http://schemas.microsoft.com/office/powerpoint/2010/main" val="3913064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65429D1-9814-4180-BF80-1DD50B646FDA}"/>
              </a:ext>
            </a:extLst>
          </p:cNvPr>
          <p:cNvSpPr>
            <a:spLocks noGrp="1"/>
          </p:cNvSpPr>
          <p:nvPr>
            <p:ph type="title"/>
          </p:nvPr>
        </p:nvSpPr>
        <p:spPr/>
        <p:txBody>
          <a:bodyPr/>
          <a:lstStyle/>
          <a:p>
            <a:pPr rtl="0" eaLnBrk="1" hangingPunct="1"/>
            <a:r>
              <a:rPr lang="en-US" altLang="en-US">
                <a:cs typeface="Times New Roman" panose="02020603050405020304" pitchFamily="18" charset="0"/>
              </a:rPr>
              <a:t>Apgar Score at 5 minute</a:t>
            </a:r>
          </a:p>
        </p:txBody>
      </p:sp>
      <p:sp>
        <p:nvSpPr>
          <p:cNvPr id="18435" name="Content Placeholder 2">
            <a:extLst>
              <a:ext uri="{FF2B5EF4-FFF2-40B4-BE49-F238E27FC236}">
                <a16:creationId xmlns:a16="http://schemas.microsoft.com/office/drawing/2014/main" id="{27B79F72-BA55-4D93-9B0E-982D6EC9D1C2}"/>
              </a:ext>
            </a:extLst>
          </p:cNvPr>
          <p:cNvSpPr>
            <a:spLocks noGrp="1"/>
          </p:cNvSpPr>
          <p:nvPr>
            <p:ph idx="1"/>
          </p:nvPr>
        </p:nvSpPr>
        <p:spPr/>
        <p:txBody>
          <a:bodyPr/>
          <a:lstStyle/>
          <a:p>
            <a:pPr algn="l" rtl="0" eaLnBrk="1" hangingPunct="1"/>
            <a:r>
              <a:rPr lang="en-US" altLang="en-US">
                <a:cs typeface="Arial" panose="020B0604020202020204" pitchFamily="34" charset="0"/>
              </a:rPr>
              <a:t>9-10: Immediately after birth</a:t>
            </a:r>
          </a:p>
          <a:p>
            <a:pPr algn="l" rtl="0" eaLnBrk="1" hangingPunct="1"/>
            <a:r>
              <a:rPr lang="en-US" altLang="en-US">
                <a:cs typeface="Arial" panose="020B0604020202020204" pitchFamily="34" charset="0"/>
              </a:rPr>
              <a:t>7-8: From 2 hours to 2 days after birth</a:t>
            </a:r>
          </a:p>
          <a:p>
            <a:pPr algn="l" rtl="0" eaLnBrk="1" hangingPunct="1"/>
            <a:r>
              <a:rPr lang="en-US" altLang="en-US">
                <a:cs typeface="Arial" panose="020B0604020202020204" pitchFamily="34" charset="0"/>
              </a:rPr>
              <a:t>5-6: About 3 to 5 days after birth</a:t>
            </a:r>
          </a:p>
          <a:p>
            <a:pPr algn="l" rtl="0" eaLnBrk="1" hangingPunct="1"/>
            <a:r>
              <a:rPr lang="en-US" altLang="en-US">
                <a:cs typeface="Arial" panose="020B0604020202020204" pitchFamily="34" charset="0"/>
              </a:rPr>
              <a:t>0-4: Most likely after 7</a:t>
            </a:r>
            <a:r>
              <a:rPr lang="en-US" altLang="en-US" baseline="30000">
                <a:cs typeface="Arial" panose="020B0604020202020204" pitchFamily="34" charset="0"/>
              </a:rPr>
              <a:t>th</a:t>
            </a:r>
            <a:r>
              <a:rPr lang="en-US" altLang="en-US">
                <a:cs typeface="Arial" panose="020B0604020202020204" pitchFamily="34" charset="0"/>
              </a:rPr>
              <a:t> days</a:t>
            </a:r>
          </a:p>
        </p:txBody>
      </p:sp>
    </p:spTree>
    <p:extLst>
      <p:ext uri="{BB962C8B-B14F-4D97-AF65-F5344CB8AC3E}">
        <p14:creationId xmlns:p14="http://schemas.microsoft.com/office/powerpoint/2010/main" val="631967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57166"/>
            <a:ext cx="8329642" cy="642942"/>
          </a:xfrm>
        </p:spPr>
        <p:style>
          <a:lnRef idx="0">
            <a:schemeClr val="accent1"/>
          </a:lnRef>
          <a:fillRef idx="3">
            <a:schemeClr val="accent1"/>
          </a:fillRef>
          <a:effectRef idx="3">
            <a:schemeClr val="accent1"/>
          </a:effectRef>
          <a:fontRef idx="minor">
            <a:schemeClr val="lt1"/>
          </a:fontRef>
        </p:style>
        <p:txBody>
          <a:bodyPr>
            <a:normAutofit fontScale="90000"/>
          </a:bodyPr>
          <a:lstStyle/>
          <a:p>
            <a:pPr eaLnBrk="1" hangingPunct="1"/>
            <a:r>
              <a:rPr lang="en-GB" sz="4000" b="1" dirty="0">
                <a:effectLst>
                  <a:outerShdw blurRad="38100" dist="38100" dir="2700000" algn="tl">
                    <a:srgbClr val="000000">
                      <a:alpha val="43137"/>
                    </a:srgbClr>
                  </a:outerShdw>
                </a:effectLst>
              </a:rPr>
              <a:t>Physiological Stability</a:t>
            </a:r>
          </a:p>
        </p:txBody>
      </p:sp>
      <p:graphicFrame>
        <p:nvGraphicFramePr>
          <p:cNvPr id="32809" name="Group 41"/>
          <p:cNvGraphicFramePr>
            <a:graphicFrameLocks noGrp="1"/>
          </p:cNvGraphicFramePr>
          <p:nvPr>
            <p:ph idx="1"/>
            <p:extLst>
              <p:ext uri="{D42A27DB-BD31-4B8C-83A1-F6EECF244321}">
                <p14:modId xmlns:p14="http://schemas.microsoft.com/office/powerpoint/2010/main" val="3748983529"/>
              </p:ext>
            </p:extLst>
          </p:nvPr>
        </p:nvGraphicFramePr>
        <p:xfrm>
          <a:off x="381000" y="999719"/>
          <a:ext cx="8458200" cy="5518269"/>
        </p:xfrm>
        <a:graphic>
          <a:graphicData uri="http://schemas.openxmlformats.org/drawingml/2006/table">
            <a:tbl>
              <a:tblPr>
                <a:effectLst>
                  <a:innerShdw blurRad="114300">
                    <a:prstClr val="black"/>
                  </a:innerShdw>
                </a:effectLst>
              </a:tblPr>
              <a:tblGrid>
                <a:gridCol w="2090738">
                  <a:extLst>
                    <a:ext uri="{9D8B030D-6E8A-4147-A177-3AD203B41FA5}">
                      <a16:colId xmlns:a16="http://schemas.microsoft.com/office/drawing/2014/main" val="20000"/>
                    </a:ext>
                  </a:extLst>
                </a:gridCol>
                <a:gridCol w="1284287">
                  <a:extLst>
                    <a:ext uri="{9D8B030D-6E8A-4147-A177-3AD203B41FA5}">
                      <a16:colId xmlns:a16="http://schemas.microsoft.com/office/drawing/2014/main" val="20001"/>
                    </a:ext>
                  </a:extLst>
                </a:gridCol>
                <a:gridCol w="1190625">
                  <a:extLst>
                    <a:ext uri="{9D8B030D-6E8A-4147-A177-3AD203B41FA5}">
                      <a16:colId xmlns:a16="http://schemas.microsoft.com/office/drawing/2014/main" val="20002"/>
                    </a:ext>
                  </a:extLst>
                </a:gridCol>
                <a:gridCol w="3892550">
                  <a:extLst>
                    <a:ext uri="{9D8B030D-6E8A-4147-A177-3AD203B41FA5}">
                      <a16:colId xmlns:a16="http://schemas.microsoft.com/office/drawing/2014/main" val="20003"/>
                    </a:ext>
                  </a:extLst>
                </a:gridCol>
              </a:tblGrid>
              <a:tr h="58050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Arial" charset="0"/>
                        </a:rPr>
                        <a:t>Researcher(s)</a:t>
                      </a:r>
                      <a:endParaRPr kumimoji="0" lang="en-GB" sz="18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rPr>
                        <a:t>Type of Study</a:t>
                      </a:r>
                      <a:endParaRPr kumimoji="0" lang="en-GB"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rPr>
                        <a:t>Sample group</a:t>
                      </a:r>
                      <a:endParaRPr kumimoji="0" lang="en-GB"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Arial" charset="0"/>
                        </a:rPr>
                        <a:t>Findings</a:t>
                      </a:r>
                      <a:endParaRPr kumimoji="0" lang="en-GB" sz="18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0787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rPr>
                        <a:t>Drosten-Brookes (1993)</a:t>
                      </a:r>
                      <a:endParaRPr kumimoji="0" lang="en-GB"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rPr>
                        <a:t>case study </a:t>
                      </a:r>
                      <a:endParaRPr kumimoji="0" lang="en-GB"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rPr>
                        <a:t>2</a:t>
                      </a:r>
                      <a:endParaRPr kumimoji="0" lang="en-GB"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Arial" charset="0"/>
                        </a:rPr>
                        <a:t>● Infants responded to Kangaroo care with increased quiet sleep and decreased Oxygen requirement.                                                               ● Highlight possible benefits and need for further research.                             </a:t>
                      </a:r>
                      <a:endParaRPr kumimoji="0" lang="en-GB" sz="18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1604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rPr>
                        <a:t>Gale, Frank &amp; Lund (1993)</a:t>
                      </a:r>
                      <a:endParaRPr kumimoji="0" lang="en-GB"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Arial" charset="0"/>
                        </a:rPr>
                        <a:t>Quantitative</a:t>
                      </a:r>
                      <a:endParaRPr kumimoji="0" lang="en-GB" sz="18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Arial" charset="0"/>
                        </a:rPr>
                        <a:t>25</a:t>
                      </a:r>
                      <a:endParaRPr kumimoji="0" lang="en-GB" sz="18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Arial" charset="0"/>
                        </a:rPr>
                        <a:t>● During KC period pulse, oxygen and respiratory rate remained within normal parameters for infants of ≥30/40 or &gt;1.2kg.                                                       ● </a:t>
                      </a:r>
                      <a:r>
                        <a:rPr kumimoji="0" lang="en-GB" sz="1400" b="1" i="0" u="none" strike="noStrike" cap="none" normalizeH="0" baseline="0" dirty="0">
                          <a:ln>
                            <a:noFill/>
                          </a:ln>
                          <a:solidFill>
                            <a:srgbClr val="FFC000"/>
                          </a:solidFill>
                          <a:effectLst>
                            <a:outerShdw blurRad="38100" dist="38100" dir="2700000" algn="tl">
                              <a:srgbClr val="000000">
                                <a:alpha val="43137"/>
                              </a:srgbClr>
                            </a:outerShdw>
                          </a:effectLst>
                          <a:latin typeface="Arial" charset="0"/>
                          <a:cs typeface="Arial" charset="0"/>
                        </a:rPr>
                        <a:t>Infants &lt;30/40 or &lt;1.2kg showed signs of restlessness, tachycardia and decreased oxygenation during prolonged kangaroo care.</a:t>
                      </a:r>
                      <a:endParaRPr kumimoji="0" lang="en-GB" sz="1800" b="1" i="0" u="none" strike="noStrike" cap="none" normalizeH="0" baseline="0" dirty="0">
                        <a:ln>
                          <a:noFill/>
                        </a:ln>
                        <a:solidFill>
                          <a:srgbClr val="FFC000"/>
                        </a:solidFill>
                        <a:effectLst>
                          <a:outerShdw blurRad="38100" dist="38100" dir="2700000" algn="tl">
                            <a:srgbClr val="000000">
                              <a:alpha val="43137"/>
                            </a:srgbClr>
                          </a:outerShdw>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379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rPr>
                        <a:t>Ludington-Hoe, Ferreira &amp; Goldstein (1998)</a:t>
                      </a:r>
                      <a:endParaRPr kumimoji="0" lang="en-GB"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rPr>
                        <a:t>case study </a:t>
                      </a:r>
                      <a:endParaRPr kumimoji="0" lang="en-GB"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Arial" charset="0"/>
                        </a:rPr>
                        <a:t>1</a:t>
                      </a:r>
                      <a:endParaRPr kumimoji="0" lang="en-GB" sz="18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Arial" charset="0"/>
                        </a:rPr>
                        <a:t>●A 27-day old neonate weighing 894g received SIMV at a rate of 12 breaths per minute whilst receiving Kangaroo Care for 45minutes.</a:t>
                      </a:r>
                      <a:endParaRPr kumimoji="0" lang="en-GB" sz="18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971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rPr>
                        <a:t>Ludington, Ferreira &amp; Swinth (1999)</a:t>
                      </a:r>
                      <a:endParaRPr kumimoji="0" lang="en-GB"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rPr>
                        <a:t>Quantitative</a:t>
                      </a:r>
                      <a:endParaRPr kumimoji="0" lang="en-GB"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rPr>
                        <a:t>12</a:t>
                      </a:r>
                      <a:endParaRPr kumimoji="0" lang="en-GB"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Arial" charset="0"/>
                        </a:rPr>
                        <a:t>●The physiological observations of Infants &lt;1kg remained stable during KC and decreased oxygen requirement.</a:t>
                      </a:r>
                      <a:endParaRPr kumimoji="0" lang="en-GB" sz="18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562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rPr>
                        <a:t>Smith (2001)</a:t>
                      </a:r>
                      <a:endParaRPr kumimoji="0" lang="en-GB"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rPr>
                        <a:t>Quantitative</a:t>
                      </a:r>
                      <a:endParaRPr kumimoji="0" lang="en-GB"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rPr>
                        <a:t>14</a:t>
                      </a:r>
                      <a:endParaRPr kumimoji="0" lang="en-GB"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outerShdw blurRad="38100" dist="38100" dir="2700000" algn="tl">
                              <a:srgbClr val="000000">
                                <a:alpha val="43137"/>
                              </a:srgbClr>
                            </a:outerShdw>
                          </a:effectLst>
                          <a:latin typeface="Book Antiqua" pitchFamily="18" charset="0"/>
                          <a:cs typeface="Arial" charset="0"/>
                        </a:rPr>
                        <a:t>●</a:t>
                      </a:r>
                      <a:r>
                        <a:rPr kumimoji="0" lang="en-GB" sz="1400" b="1" i="0" u="none" strike="noStrike" cap="none" normalizeH="0" baseline="0" dirty="0">
                          <a:ln>
                            <a:noFill/>
                          </a:ln>
                          <a:solidFill>
                            <a:srgbClr val="FFC000"/>
                          </a:solidFill>
                          <a:effectLst>
                            <a:outerShdw blurRad="38100" dist="38100" dir="2700000" algn="tl">
                              <a:srgbClr val="000000">
                                <a:alpha val="43137"/>
                              </a:srgbClr>
                            </a:outerShdw>
                          </a:effectLst>
                          <a:latin typeface="Arial" charset="0"/>
                          <a:cs typeface="Arial" charset="0"/>
                        </a:rPr>
                        <a:t>Infants oxygen requirements increased and body temperature dropped.</a:t>
                      </a:r>
                      <a:endParaRPr kumimoji="0" lang="en-GB" sz="1800" b="1" i="0" u="none" strike="noStrike" cap="none" normalizeH="0" baseline="0" dirty="0">
                        <a:ln>
                          <a:noFill/>
                        </a:ln>
                        <a:solidFill>
                          <a:srgbClr val="FFC000"/>
                        </a:solidFill>
                        <a:effectLst>
                          <a:outerShdw blurRad="38100" dist="38100" dir="2700000" algn="tl">
                            <a:srgbClr val="000000">
                              <a:alpha val="43137"/>
                            </a:srgbClr>
                          </a:outerShdw>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pPr eaLnBrk="1" hangingPunct="1"/>
            <a:r>
              <a:rPr lang="en-GB" b="1" dirty="0">
                <a:effectLst>
                  <a:outerShdw blurRad="38100" dist="38100" dir="2700000" algn="tl">
                    <a:srgbClr val="000000">
                      <a:alpha val="43137"/>
                    </a:srgbClr>
                  </a:outerShdw>
                </a:effectLst>
              </a:rPr>
              <a:t>Barriers to Kangaroo Care with ventilated neonates in practice</a:t>
            </a:r>
          </a:p>
        </p:txBody>
      </p:sp>
      <p:sp>
        <p:nvSpPr>
          <p:cNvPr id="14339" name="Rectangle 3"/>
          <p:cNvSpPr>
            <a:spLocks noGrp="1" noChangeArrowheads="1"/>
          </p:cNvSpPr>
          <p:nvPr>
            <p:ph type="body" sz="half" idx="1"/>
          </p:nvPr>
        </p:nvSpPr>
        <p:spPr/>
        <p:style>
          <a:lnRef idx="0">
            <a:schemeClr val="accent1"/>
          </a:lnRef>
          <a:fillRef idx="3">
            <a:schemeClr val="accent1"/>
          </a:fillRef>
          <a:effectRef idx="3">
            <a:schemeClr val="accent1"/>
          </a:effectRef>
          <a:fontRef idx="minor">
            <a:schemeClr val="lt1"/>
          </a:fontRef>
        </p:style>
        <p:txBody>
          <a:bodyPr/>
          <a:lstStyle/>
          <a:p>
            <a:pPr algn="l" rtl="0"/>
            <a:r>
              <a:rPr lang="en-GB" sz="2400" b="1" dirty="0">
                <a:effectLst>
                  <a:outerShdw blurRad="38100" dist="38100" dir="2700000" algn="tl">
                    <a:srgbClr val="000000">
                      <a:alpha val="43137"/>
                    </a:srgbClr>
                  </a:outerShdw>
                </a:effectLst>
              </a:rPr>
              <a:t>Fear of arterial or venous line dislodgement</a:t>
            </a:r>
          </a:p>
          <a:p>
            <a:pPr algn="l" rtl="0"/>
            <a:r>
              <a:rPr lang="en-GB" sz="2400" b="1" dirty="0">
                <a:effectLst>
                  <a:outerShdw blurRad="38100" dist="38100" dir="2700000" algn="tl">
                    <a:srgbClr val="000000">
                      <a:alpha val="43137"/>
                    </a:srgbClr>
                  </a:outerShdw>
                </a:effectLst>
              </a:rPr>
              <a:t>Fear of accidental </a:t>
            </a:r>
            <a:r>
              <a:rPr lang="en-GB" sz="2400" b="1" dirty="0" err="1">
                <a:effectLst>
                  <a:outerShdw blurRad="38100" dist="38100" dir="2700000" algn="tl">
                    <a:srgbClr val="000000">
                      <a:alpha val="43137"/>
                    </a:srgbClr>
                  </a:outerShdw>
                </a:effectLst>
              </a:rPr>
              <a:t>extubation</a:t>
            </a:r>
            <a:endParaRPr lang="en-GB" sz="2400" b="1" dirty="0">
              <a:effectLst>
                <a:outerShdw blurRad="38100" dist="38100" dir="2700000" algn="tl">
                  <a:srgbClr val="000000">
                    <a:alpha val="43137"/>
                  </a:srgbClr>
                </a:outerShdw>
              </a:effectLst>
            </a:endParaRPr>
          </a:p>
          <a:p>
            <a:pPr algn="l" rtl="0"/>
            <a:r>
              <a:rPr lang="en-GB" sz="2400" b="1" dirty="0">
                <a:effectLst>
                  <a:outerShdw blurRad="38100" dist="38100" dir="2700000" algn="tl">
                    <a:srgbClr val="000000">
                      <a:alpha val="43137"/>
                    </a:srgbClr>
                  </a:outerShdw>
                </a:effectLst>
              </a:rPr>
              <a:t>Safety issues for very low birthweight infants</a:t>
            </a:r>
          </a:p>
          <a:p>
            <a:pPr algn="l" rtl="0"/>
            <a:r>
              <a:rPr lang="en-GB" sz="2400" b="1" dirty="0">
                <a:effectLst>
                  <a:outerShdw blurRad="38100" dist="38100" dir="2700000" algn="tl">
                    <a:srgbClr val="000000">
                      <a:alpha val="43137"/>
                    </a:srgbClr>
                  </a:outerShdw>
                </a:effectLst>
              </a:rPr>
              <a:t>Inconsistency in technique</a:t>
            </a:r>
          </a:p>
          <a:p>
            <a:pPr algn="l" rtl="0"/>
            <a:r>
              <a:rPr lang="en-GB" sz="2400" b="1" dirty="0">
                <a:effectLst>
                  <a:outerShdw blurRad="38100" dist="38100" dir="2700000" algn="tl">
                    <a:srgbClr val="000000">
                      <a:alpha val="43137"/>
                    </a:srgbClr>
                  </a:outerShdw>
                </a:effectLst>
              </a:rPr>
              <a:t>Nurses’ feelings that their work load increased.</a:t>
            </a:r>
          </a:p>
          <a:p>
            <a:pPr algn="l" rtl="0"/>
            <a:r>
              <a:rPr lang="en-GB" sz="2400" b="1" dirty="0">
                <a:effectLst>
                  <a:outerShdw blurRad="38100" dist="38100" dir="2700000" algn="tl">
                    <a:srgbClr val="000000">
                      <a:alpha val="43137"/>
                    </a:srgbClr>
                  </a:outerShdw>
                </a:effectLst>
              </a:rPr>
              <a:t>Nursing reluctance.</a:t>
            </a:r>
          </a:p>
        </p:txBody>
      </p:sp>
      <p:sp>
        <p:nvSpPr>
          <p:cNvPr id="14340" name="Rectangle 4"/>
          <p:cNvSpPr>
            <a:spLocks noGrp="1" noChangeArrowheads="1"/>
          </p:cNvSpPr>
          <p:nvPr>
            <p:ph type="body" sz="half" idx="2"/>
          </p:nvPr>
        </p:nvSpPr>
        <p:spPr/>
        <p:style>
          <a:lnRef idx="0">
            <a:schemeClr val="accent1"/>
          </a:lnRef>
          <a:fillRef idx="3">
            <a:schemeClr val="accent1"/>
          </a:fillRef>
          <a:effectRef idx="3">
            <a:schemeClr val="accent1"/>
          </a:effectRef>
          <a:fontRef idx="minor">
            <a:schemeClr val="lt1"/>
          </a:fontRef>
        </p:style>
        <p:txBody>
          <a:bodyPr/>
          <a:lstStyle/>
          <a:p>
            <a:pPr algn="l" rtl="0" eaLnBrk="1" hangingPunct="1"/>
            <a:r>
              <a:rPr lang="en-GB" sz="2400" b="1" dirty="0">
                <a:effectLst>
                  <a:outerShdw blurRad="38100" dist="38100" dir="2700000" algn="tl">
                    <a:srgbClr val="000000">
                      <a:alpha val="43137"/>
                    </a:srgbClr>
                  </a:outerShdw>
                </a:effectLst>
              </a:rPr>
              <a:t>Medical staff reluctance</a:t>
            </a:r>
          </a:p>
          <a:p>
            <a:pPr algn="l" rtl="0" eaLnBrk="1" hangingPunct="1"/>
            <a:r>
              <a:rPr lang="en-GB" sz="2400" b="1" dirty="0">
                <a:effectLst>
                  <a:outerShdw blurRad="38100" dist="38100" dir="2700000" algn="tl">
                    <a:srgbClr val="000000">
                      <a:alpha val="43137"/>
                    </a:srgbClr>
                  </a:outerShdw>
                </a:effectLst>
              </a:rPr>
              <a:t>Difficulty administering care during KC</a:t>
            </a:r>
          </a:p>
          <a:p>
            <a:pPr algn="l" rtl="0" eaLnBrk="1" hangingPunct="1"/>
            <a:r>
              <a:rPr lang="en-GB" sz="2400" b="1" dirty="0">
                <a:effectLst>
                  <a:outerShdw blurRad="38100" dist="38100" dir="2700000" algn="tl">
                    <a:srgbClr val="000000">
                      <a:alpha val="43137"/>
                    </a:srgbClr>
                  </a:outerShdw>
                </a:effectLst>
              </a:rPr>
              <a:t>Staff concerns for parental privacy</a:t>
            </a:r>
          </a:p>
          <a:p>
            <a:pPr algn="l" rtl="0" eaLnBrk="1" hangingPunct="1"/>
            <a:r>
              <a:rPr lang="en-GB" sz="2400" b="1" dirty="0">
                <a:effectLst>
                  <a:outerShdw blurRad="38100" dist="38100" dir="2700000" algn="tl">
                    <a:srgbClr val="000000">
                      <a:alpha val="43137"/>
                    </a:srgbClr>
                  </a:outerShdw>
                </a:effectLst>
              </a:rPr>
              <a:t>Lack of experience with KC</a:t>
            </a:r>
          </a:p>
          <a:p>
            <a:pPr algn="l" rtl="0" eaLnBrk="1" hangingPunct="1"/>
            <a:r>
              <a:rPr lang="en-GB" sz="2400" b="1" dirty="0">
                <a:effectLst>
                  <a:outerShdw blurRad="38100" dist="38100" dir="2700000" algn="tl">
                    <a:srgbClr val="000000">
                      <a:alpha val="43137"/>
                    </a:srgbClr>
                  </a:outerShdw>
                </a:effectLst>
              </a:rPr>
              <a:t>Insufficient time for family care during KC</a:t>
            </a:r>
          </a:p>
          <a:p>
            <a:pPr algn="l" rtl="0" eaLnBrk="1" hangingPunct="1"/>
            <a:r>
              <a:rPr lang="en-GB" sz="2400" b="1" dirty="0">
                <a:effectLst>
                  <a:outerShdw blurRad="38100" dist="38100" dir="2700000" algn="tl">
                    <a:srgbClr val="000000">
                      <a:alpha val="43137"/>
                    </a:srgbClr>
                  </a:outerShdw>
                </a:effectLst>
              </a:rPr>
              <a:t>Belief that technology is better than KC</a:t>
            </a:r>
          </a:p>
          <a:p>
            <a:pPr eaLnBrk="1" hangingPunct="1"/>
            <a:endParaRPr lang="en-GB" sz="2400" dirty="0"/>
          </a:p>
        </p:txBody>
      </p:sp>
      <p:sp>
        <p:nvSpPr>
          <p:cNvPr id="14341" name="Text Box 5"/>
          <p:cNvSpPr txBox="1">
            <a:spLocks noChangeArrowheads="1"/>
          </p:cNvSpPr>
          <p:nvPr/>
        </p:nvSpPr>
        <p:spPr bwMode="auto">
          <a:xfrm>
            <a:off x="3851275" y="5876925"/>
            <a:ext cx="4537075" cy="366713"/>
          </a:xfrm>
          <a:prstGeom prst="rect">
            <a:avLst/>
          </a:prstGeom>
          <a:noFill/>
          <a:ln w="9525">
            <a:noFill/>
            <a:miter lim="800000"/>
            <a:headEnd/>
            <a:tailEnd/>
          </a:ln>
        </p:spPr>
        <p:txBody>
          <a:bodyPr>
            <a:spAutoFit/>
          </a:bodyPr>
          <a:lstStyle/>
          <a:p>
            <a:pPr>
              <a:spcBef>
                <a:spcPct val="50000"/>
              </a:spcBef>
            </a:pPr>
            <a:endParaRPr lang="fa-IR"/>
          </a:p>
        </p:txBody>
      </p:sp>
      <p:sp>
        <p:nvSpPr>
          <p:cNvPr id="14342" name="Text Box 6"/>
          <p:cNvSpPr txBox="1">
            <a:spLocks noChangeArrowheads="1"/>
          </p:cNvSpPr>
          <p:nvPr/>
        </p:nvSpPr>
        <p:spPr bwMode="auto">
          <a:xfrm>
            <a:off x="6516688" y="6021388"/>
            <a:ext cx="2303462" cy="366712"/>
          </a:xfrm>
          <a:prstGeom prst="rect">
            <a:avLst/>
          </a:prstGeom>
          <a:noFill/>
          <a:ln w="9525">
            <a:noFill/>
            <a:miter lim="800000"/>
            <a:headEnd/>
            <a:tailEnd/>
          </a:ln>
        </p:spPr>
        <p:txBody>
          <a:bodyPr>
            <a:spAutoFit/>
          </a:bodyPr>
          <a:lstStyle/>
          <a:p>
            <a:pPr>
              <a:spcBef>
                <a:spcPct val="50000"/>
              </a:spcBef>
            </a:pPr>
            <a:r>
              <a:rPr lang="en-GB" b="1" dirty="0"/>
              <a:t>(</a:t>
            </a:r>
            <a:r>
              <a:rPr lang="en-GB" b="1" dirty="0" err="1"/>
              <a:t>Engler</a:t>
            </a:r>
            <a:r>
              <a:rPr lang="en-GB" b="1" dirty="0"/>
              <a:t> </a:t>
            </a:r>
            <a:r>
              <a:rPr lang="en-GB" b="1" i="1" dirty="0"/>
              <a:t>et al</a:t>
            </a:r>
            <a:r>
              <a:rPr lang="en-GB" b="1" dirty="0"/>
              <a:t>, 2002)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71472" y="142852"/>
            <a:ext cx="8001056" cy="1285884"/>
          </a:xfrm>
        </p:spPr>
        <p:style>
          <a:lnRef idx="0">
            <a:schemeClr val="accent1"/>
          </a:lnRef>
          <a:fillRef idx="3">
            <a:schemeClr val="accent1"/>
          </a:fillRef>
          <a:effectRef idx="3">
            <a:schemeClr val="accent1"/>
          </a:effectRef>
          <a:fontRef idx="minor">
            <a:schemeClr val="lt1"/>
          </a:fontRef>
        </p:style>
        <p:txBody>
          <a:bodyPr>
            <a:normAutofit fontScale="90000"/>
          </a:bodyPr>
          <a:lstStyle/>
          <a:p>
            <a:pPr eaLnBrk="1" hangingPunct="1"/>
            <a:r>
              <a:rPr lang="en-GB" sz="4100" b="1" dirty="0">
                <a:effectLst>
                  <a:outerShdw blurRad="38100" dist="38100" dir="2700000" algn="tl">
                    <a:srgbClr val="000000">
                      <a:alpha val="43137"/>
                    </a:srgbClr>
                  </a:outerShdw>
                </a:effectLst>
              </a:rPr>
              <a:t>Kangaroo Care and the Intensive Care Infant</a:t>
            </a:r>
          </a:p>
        </p:txBody>
      </p:sp>
      <p:sp>
        <p:nvSpPr>
          <p:cNvPr id="8195" name="Rectangle 3"/>
          <p:cNvSpPr>
            <a:spLocks noGrp="1" noChangeArrowheads="1"/>
          </p:cNvSpPr>
          <p:nvPr>
            <p:ph type="body" idx="1"/>
          </p:nvPr>
        </p:nvSpPr>
        <p:spPr/>
        <p:style>
          <a:lnRef idx="0">
            <a:schemeClr val="accent1"/>
          </a:lnRef>
          <a:fillRef idx="3">
            <a:schemeClr val="accent1"/>
          </a:fillRef>
          <a:effectRef idx="3">
            <a:schemeClr val="accent1"/>
          </a:effectRef>
          <a:fontRef idx="minor">
            <a:schemeClr val="lt1"/>
          </a:fontRef>
        </p:style>
        <p:txBody>
          <a:bodyPr/>
          <a:lstStyle/>
          <a:p>
            <a:pPr algn="l" rtl="0" eaLnBrk="1" hangingPunct="1"/>
            <a:endParaRPr lang="en-GB" sz="3000" b="1" dirty="0">
              <a:effectLst>
                <a:outerShdw blurRad="38100" dist="38100" dir="2700000" algn="tl">
                  <a:srgbClr val="000000">
                    <a:alpha val="43137"/>
                  </a:srgbClr>
                </a:outerShdw>
              </a:effectLst>
            </a:endParaRPr>
          </a:p>
          <a:p>
            <a:pPr algn="l" rtl="0" eaLnBrk="1" hangingPunct="1"/>
            <a:r>
              <a:rPr lang="en-GB" sz="3000" b="1" dirty="0">
                <a:effectLst>
                  <a:outerShdw blurRad="38100" dist="38100" dir="2700000" algn="tl">
                    <a:srgbClr val="000000">
                      <a:alpha val="43137"/>
                    </a:srgbClr>
                  </a:outerShdw>
                </a:effectLst>
              </a:rPr>
              <a:t>Cochrane review states that Kangaroo care should not be routine practice in the technological setting. </a:t>
            </a:r>
            <a:r>
              <a:rPr lang="en-GB" sz="1700" b="1" dirty="0">
                <a:effectLst>
                  <a:outerShdw blurRad="38100" dist="38100" dir="2700000" algn="tl">
                    <a:srgbClr val="000000">
                      <a:alpha val="43137"/>
                    </a:srgbClr>
                  </a:outerShdw>
                </a:effectLst>
              </a:rPr>
              <a:t>(</a:t>
            </a:r>
            <a:r>
              <a:rPr lang="en-GB" sz="1700" b="1" dirty="0" err="1">
                <a:effectLst>
                  <a:outerShdw blurRad="38100" dist="38100" dir="2700000" algn="tl">
                    <a:srgbClr val="000000">
                      <a:alpha val="43137"/>
                    </a:srgbClr>
                  </a:outerShdw>
                </a:effectLst>
              </a:rPr>
              <a:t>Conde-Agudelo</a:t>
            </a:r>
            <a:r>
              <a:rPr lang="en-GB" sz="1700" b="1" dirty="0">
                <a:effectLst>
                  <a:outerShdw blurRad="38100" dist="38100" dir="2700000" algn="tl">
                    <a:srgbClr val="000000">
                      <a:alpha val="43137"/>
                    </a:srgbClr>
                  </a:outerShdw>
                </a:effectLst>
              </a:rPr>
              <a:t>, </a:t>
            </a:r>
            <a:r>
              <a:rPr lang="en-GB" sz="1700" b="1" i="1" dirty="0">
                <a:effectLst>
                  <a:outerShdw blurRad="38100" dist="38100" dir="2700000" algn="tl">
                    <a:srgbClr val="000000">
                      <a:alpha val="43137"/>
                    </a:srgbClr>
                  </a:outerShdw>
                </a:effectLst>
              </a:rPr>
              <a:t>et al</a:t>
            </a:r>
            <a:r>
              <a:rPr lang="en-GB" sz="1700" b="1" dirty="0">
                <a:effectLst>
                  <a:outerShdw blurRad="38100" dist="38100" dir="2700000" algn="tl">
                    <a:srgbClr val="000000">
                      <a:alpha val="43137"/>
                    </a:srgbClr>
                  </a:outerShdw>
                </a:effectLst>
              </a:rPr>
              <a:t>, 2003)</a:t>
            </a:r>
          </a:p>
          <a:p>
            <a:pPr eaLnBrk="1" hangingPunct="1">
              <a:buFontTx/>
              <a:buNone/>
            </a:pPr>
            <a:endParaRPr lang="en-GB" sz="3000" b="1" dirty="0">
              <a:effectLst>
                <a:outerShdw blurRad="38100" dist="38100" dir="2700000" algn="tl">
                  <a:srgbClr val="000000">
                    <a:alpha val="43137"/>
                  </a:srgbClr>
                </a:outerShdw>
              </a:effectLst>
            </a:endParaRPr>
          </a:p>
          <a:p>
            <a:pPr algn="l" rtl="0" eaLnBrk="1" hangingPunct="1"/>
            <a:r>
              <a:rPr lang="en-GB" sz="3000" b="1" dirty="0">
                <a:effectLst>
                  <a:outerShdw blurRad="38100" dist="38100" dir="2700000" algn="tl">
                    <a:srgbClr val="000000">
                      <a:alpha val="43137"/>
                    </a:srgbClr>
                  </a:outerShdw>
                </a:effectLst>
              </a:rPr>
              <a:t>Decision to ‘Kangaroo’ infants generally left to individual nurses clinical judgment </a:t>
            </a:r>
            <a:r>
              <a:rPr lang="en-GB" sz="1700" b="1" dirty="0">
                <a:effectLst>
                  <a:outerShdw blurRad="38100" dist="38100" dir="2700000" algn="tl">
                    <a:srgbClr val="000000">
                      <a:alpha val="43137"/>
                    </a:srgbClr>
                  </a:outerShdw>
                </a:effectLst>
              </a:rPr>
              <a:t>(</a:t>
            </a:r>
            <a:r>
              <a:rPr lang="en-GB" sz="1700" b="1" dirty="0" err="1">
                <a:effectLst>
                  <a:outerShdw blurRad="38100" dist="38100" dir="2700000" algn="tl">
                    <a:srgbClr val="000000">
                      <a:alpha val="43137"/>
                    </a:srgbClr>
                  </a:outerShdw>
                </a:effectLst>
              </a:rPr>
              <a:t>Nyqvist</a:t>
            </a:r>
            <a:r>
              <a:rPr lang="en-GB" sz="1700" b="1" dirty="0">
                <a:effectLst>
                  <a:outerShdw blurRad="38100" dist="38100" dir="2700000" algn="tl">
                    <a:srgbClr val="000000">
                      <a:alpha val="43137"/>
                    </a:srgbClr>
                  </a:outerShdw>
                </a:effectLst>
              </a:rPr>
              <a:t>, 2004).</a:t>
            </a:r>
          </a:p>
          <a:p>
            <a:pPr eaLnBrk="1" hangingPunct="1">
              <a:buFontTx/>
              <a:buNone/>
            </a:pPr>
            <a:endParaRPr lang="en-GB" sz="1700" b="1" dirty="0">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GB" b="1" dirty="0">
                <a:effectLst>
                  <a:outerShdw blurRad="38100" dist="38100" dir="2700000" algn="tl">
                    <a:srgbClr val="000000">
                      <a:alpha val="43137"/>
                    </a:srgbClr>
                  </a:outerShdw>
                </a:effectLst>
              </a:rPr>
              <a:t>Kangaroo Care and the Intensive Care Infant</a:t>
            </a:r>
            <a:endParaRPr lang="fa-IR" dirty="0"/>
          </a:p>
        </p:txBody>
      </p:sp>
      <p:sp>
        <p:nvSpPr>
          <p:cNvPr id="3" name="Content Placeholder 2"/>
          <p:cNvSpPr>
            <a:spLocks noGrp="1"/>
          </p:cNvSpPr>
          <p:nvPr>
            <p:ph idx="1"/>
          </p:nvPr>
        </p:nvSpPr>
        <p:spPr/>
        <p:style>
          <a:lnRef idx="0">
            <a:schemeClr val="accent1"/>
          </a:lnRef>
          <a:fillRef idx="3">
            <a:schemeClr val="accent1"/>
          </a:fillRef>
          <a:effectRef idx="3">
            <a:schemeClr val="accent1"/>
          </a:effectRef>
          <a:fontRef idx="minor">
            <a:schemeClr val="lt1"/>
          </a:fontRef>
        </p:style>
        <p:txBody>
          <a:bodyPr>
            <a:normAutofit/>
          </a:bodyPr>
          <a:lstStyle/>
          <a:p>
            <a:pPr algn="l" rtl="0"/>
            <a:r>
              <a:rPr lang="en-US" b="1" dirty="0">
                <a:effectLst>
                  <a:outerShdw blurRad="38100" dist="38100" dir="2700000" algn="tl">
                    <a:srgbClr val="000000">
                      <a:alpha val="43137"/>
                    </a:srgbClr>
                  </a:outerShdw>
                </a:effectLst>
              </a:rPr>
              <a:t>GA &gt;= 28 </a:t>
            </a:r>
            <a:r>
              <a:rPr lang="en-US" b="1" dirty="0" err="1">
                <a:effectLst>
                  <a:outerShdw blurRad="38100" dist="38100" dir="2700000" algn="tl">
                    <a:srgbClr val="000000">
                      <a:alpha val="43137"/>
                    </a:srgbClr>
                  </a:outerShdw>
                </a:effectLst>
              </a:rPr>
              <a:t>wks</a:t>
            </a:r>
            <a:r>
              <a:rPr lang="en-US" b="1" dirty="0">
                <a:effectLst>
                  <a:outerShdw blurRad="38100" dist="38100" dir="2700000" algn="tl">
                    <a:srgbClr val="000000">
                      <a:alpha val="43137"/>
                    </a:srgbClr>
                  </a:outerShdw>
                </a:effectLst>
              </a:rPr>
              <a:t> OR Weight &gt;= 1000 gr </a:t>
            </a:r>
          </a:p>
          <a:p>
            <a:pPr algn="l" rtl="0"/>
            <a:endParaRPr lang="en-US" b="1" dirty="0">
              <a:effectLst>
                <a:outerShdw blurRad="38100" dist="38100" dir="2700000" algn="tl">
                  <a:srgbClr val="000000">
                    <a:alpha val="43137"/>
                  </a:srgbClr>
                </a:outerShdw>
              </a:effectLst>
            </a:endParaRPr>
          </a:p>
          <a:p>
            <a:pPr algn="l" rtl="0"/>
            <a:r>
              <a:rPr lang="en-US" b="1" dirty="0">
                <a:effectLst>
                  <a:outerShdw blurRad="38100" dist="38100" dir="2700000" algn="tl">
                    <a:srgbClr val="000000">
                      <a:alpha val="43137"/>
                    </a:srgbClr>
                  </a:outerShdw>
                </a:effectLst>
              </a:rPr>
              <a:t>Physiological stability</a:t>
            </a:r>
          </a:p>
          <a:p>
            <a:pPr lvl="1" algn="l" rtl="0"/>
            <a:r>
              <a:rPr lang="en-US" b="1" dirty="0">
                <a:effectLst>
                  <a:outerShdw blurRad="38100" dist="38100" dir="2700000" algn="tl">
                    <a:srgbClr val="000000">
                      <a:alpha val="43137"/>
                    </a:srgbClr>
                  </a:outerShdw>
                </a:effectLst>
              </a:rPr>
              <a:t>No apnea or bradycardia in the last 24 hours</a:t>
            </a:r>
          </a:p>
          <a:p>
            <a:pPr lvl="1" algn="l" rtl="0"/>
            <a:r>
              <a:rPr lang="en-US" b="1" dirty="0">
                <a:effectLst>
                  <a:outerShdw blurRad="38100" dist="38100" dir="2700000" algn="tl">
                    <a:srgbClr val="000000">
                      <a:alpha val="43137"/>
                    </a:srgbClr>
                  </a:outerShdw>
                </a:effectLst>
              </a:rPr>
              <a:t>Vasopressor or Inotrope do not receive</a:t>
            </a:r>
          </a:p>
          <a:p>
            <a:pPr lvl="1" algn="l" rtl="0"/>
            <a:r>
              <a:rPr lang="en-US" b="1" dirty="0">
                <a:effectLst>
                  <a:outerShdw blurRad="38100" dist="38100" dir="2700000" algn="tl">
                    <a:srgbClr val="000000">
                      <a:alpha val="43137"/>
                    </a:srgbClr>
                  </a:outerShdw>
                </a:effectLst>
              </a:rPr>
              <a:t>Over the past 12 hours, the setup has not increased.</a:t>
            </a:r>
          </a:p>
          <a:p>
            <a:pPr algn="l" rtl="0">
              <a:buNone/>
            </a:pPr>
            <a:endParaRPr lang="en-US" b="1" dirty="0">
              <a:effectLst>
                <a:outerShdw blurRad="38100" dist="38100" dir="2700000" algn="tl">
                  <a:srgbClr val="000000">
                    <a:alpha val="43137"/>
                  </a:srgbClr>
                </a:outerShdw>
              </a:effectLst>
            </a:endParaRPr>
          </a:p>
          <a:p>
            <a:pPr algn="l" rtl="0"/>
            <a:endParaRPr lang="fa-IR" b="1" dirty="0">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GB" b="1" dirty="0">
                <a:effectLst>
                  <a:outerShdw blurRad="38100" dist="38100" dir="2700000" algn="tl">
                    <a:srgbClr val="000000">
                      <a:alpha val="43137"/>
                    </a:srgbClr>
                  </a:outerShdw>
                </a:effectLst>
              </a:rPr>
              <a:t>Kangaroo Care and the Intensive Care Infant</a:t>
            </a:r>
            <a:endParaRPr lang="fa-IR" dirty="0"/>
          </a:p>
        </p:txBody>
      </p:sp>
      <p:sp>
        <p:nvSpPr>
          <p:cNvPr id="3" name="Content Placeholder 2"/>
          <p:cNvSpPr>
            <a:spLocks noGrp="1"/>
          </p:cNvSpPr>
          <p:nvPr>
            <p:ph idx="1"/>
          </p:nvPr>
        </p:nvSpPr>
        <p:spPr/>
        <p:style>
          <a:lnRef idx="0">
            <a:schemeClr val="accent1"/>
          </a:lnRef>
          <a:fillRef idx="3">
            <a:schemeClr val="accent1"/>
          </a:fillRef>
          <a:effectRef idx="3">
            <a:schemeClr val="accent1"/>
          </a:effectRef>
          <a:fontRef idx="minor">
            <a:schemeClr val="lt1"/>
          </a:fontRef>
        </p:style>
        <p:txBody>
          <a:bodyPr/>
          <a:lstStyle/>
          <a:p>
            <a:pPr algn="l" rtl="0"/>
            <a:endParaRPr lang="en-US" b="1" dirty="0">
              <a:effectLst>
                <a:outerShdw blurRad="38100" dist="38100" dir="2700000" algn="tl">
                  <a:srgbClr val="000000">
                    <a:alpha val="43137"/>
                  </a:srgbClr>
                </a:outerShdw>
              </a:effectLst>
            </a:endParaRPr>
          </a:p>
          <a:p>
            <a:pPr algn="l" rtl="0"/>
            <a:r>
              <a:rPr lang="en-US" b="1" dirty="0">
                <a:effectLst>
                  <a:outerShdw blurRad="38100" dist="38100" dir="2700000" algn="tl">
                    <a:srgbClr val="000000">
                      <a:alpha val="43137"/>
                    </a:srgbClr>
                  </a:outerShdw>
                </a:effectLst>
              </a:rPr>
              <a:t>Two trained nurses </a:t>
            </a:r>
          </a:p>
          <a:p>
            <a:pPr algn="l" rtl="0"/>
            <a:endParaRPr lang="en-US" b="1" dirty="0">
              <a:effectLst>
                <a:outerShdw blurRad="38100" dist="38100" dir="2700000" algn="tl">
                  <a:srgbClr val="000000">
                    <a:alpha val="43137"/>
                  </a:srgbClr>
                </a:outerShdw>
              </a:effectLst>
            </a:endParaRPr>
          </a:p>
          <a:p>
            <a:pPr algn="l" rtl="0"/>
            <a:r>
              <a:rPr lang="en-US" b="1" dirty="0">
                <a:effectLst>
                  <a:outerShdw blurRad="38100" dist="38100" dir="2700000" algn="tl">
                    <a:srgbClr val="000000">
                      <a:alpha val="43137"/>
                    </a:srgbClr>
                  </a:outerShdw>
                </a:effectLst>
              </a:rPr>
              <a:t>Suitable prepare of equipment</a:t>
            </a:r>
          </a:p>
          <a:p>
            <a:pPr algn="l" rtl="0"/>
            <a:endParaRPr lang="en-US" b="1" dirty="0">
              <a:effectLst>
                <a:outerShdw blurRad="38100" dist="38100" dir="2700000" algn="tl">
                  <a:srgbClr val="000000">
                    <a:alpha val="43137"/>
                  </a:srgbClr>
                </a:outerShdw>
              </a:effectLst>
            </a:endParaRPr>
          </a:p>
          <a:p>
            <a:pPr algn="l" rtl="0"/>
            <a:r>
              <a:rPr lang="en-US" b="1" dirty="0">
                <a:effectLst>
                  <a:outerShdw blurRad="38100" dist="38100" dir="2700000" algn="tl">
                    <a:srgbClr val="000000">
                      <a:alpha val="43137"/>
                    </a:srgbClr>
                  </a:outerShdw>
                </a:effectLst>
              </a:rPr>
              <a:t>One appointee for infant</a:t>
            </a:r>
          </a:p>
          <a:p>
            <a:pPr algn="l" rtl="0">
              <a:buNone/>
            </a:pPr>
            <a:endParaRPr lang="en-US" b="1" dirty="0">
              <a:effectLst>
                <a:outerShdw blurRad="38100" dist="38100" dir="2700000" algn="tl">
                  <a:srgbClr val="000000">
                    <a:alpha val="43137"/>
                  </a:srgbClr>
                </a:outerShdw>
              </a:effectLst>
            </a:endParaRPr>
          </a:p>
          <a:p>
            <a:pPr algn="l" rtl="0"/>
            <a:endParaRPr lang="fa-I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7619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KMC\KMC\1\t\Slide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574627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TotalTime>
  <Words>1676</Words>
  <Application>Microsoft Office PowerPoint</Application>
  <PresentationFormat>On-screen Show (4:3)</PresentationFormat>
  <Paragraphs>131</Paragraphs>
  <Slides>37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Book Antiqua</vt:lpstr>
      <vt:lpstr>Calibri</vt:lpstr>
      <vt:lpstr>Tahoma</vt:lpstr>
      <vt:lpstr>Times New Roman</vt:lpstr>
      <vt:lpstr>Office Theme</vt:lpstr>
      <vt:lpstr>به نام خدا</vt:lpstr>
      <vt:lpstr>Kangaroo mother care and assisted  ventilation</vt:lpstr>
      <vt:lpstr>PowerPoint Presentation</vt:lpstr>
      <vt:lpstr>Physiological Stability</vt:lpstr>
      <vt:lpstr>Barriers to Kangaroo Care with ventilated neonates in practice</vt:lpstr>
      <vt:lpstr>Kangaroo Care and the Intensive Care Infant</vt:lpstr>
      <vt:lpstr>Kangaroo Care and the Intensive Care Infant</vt:lpstr>
      <vt:lpstr>Kangaroo Care and the Intensive Care Infant</vt:lpstr>
      <vt:lpstr>PowerPoint Presentation</vt:lpstr>
      <vt:lpstr>PowerPoint Presentation</vt:lpstr>
      <vt:lpstr>PowerPoint Presentation</vt:lpstr>
      <vt:lpstr>PowerPoint Presentation</vt:lpstr>
      <vt:lpstr>PowerPoint Presentation</vt:lpstr>
      <vt:lpstr>PowerPoint Presentation</vt:lpstr>
      <vt:lpstr>KMC &amp; HFT Beheshti Hospital</vt:lpstr>
      <vt:lpstr>KMC &amp; HFT Beheshti Hospital</vt:lpstr>
      <vt:lpstr>KMC &amp; HFT Beheshti Hospital</vt:lpstr>
      <vt:lpstr>KMC &amp; HFT Beheshti Hospital</vt:lpstr>
      <vt:lpstr>CPAP &amp; KMC Beheshti Hospital</vt:lpstr>
      <vt:lpstr>CPAP &amp; KMC Beheshti Hospital</vt:lpstr>
      <vt:lpstr>CPAP &amp; KMC Beheshti Hospital</vt:lpstr>
      <vt:lpstr>PowerPoint Presentation</vt:lpstr>
      <vt:lpstr>PowerPoint Presentation</vt:lpstr>
      <vt:lpstr>Kangaroo Father Care</vt:lpstr>
      <vt:lpstr>PowerPoint Presentation</vt:lpstr>
      <vt:lpstr>PowerPoint Presentation</vt:lpstr>
      <vt:lpstr>PowerPoint Presentation</vt:lpstr>
      <vt:lpstr>Kangaroo Father Care</vt:lpstr>
      <vt:lpstr>Kangaroo Father Care</vt:lpstr>
      <vt:lpstr>Kangaroo Father Care</vt:lpstr>
      <vt:lpstr>Kangaroo Father Care</vt:lpstr>
      <vt:lpstr>Contraindication for KC</vt:lpstr>
      <vt:lpstr>Maternal Variable</vt:lpstr>
      <vt:lpstr>Newborn Variable</vt:lpstr>
      <vt:lpstr>Newborn Weight</vt:lpstr>
      <vt:lpstr>Newborn Weight</vt:lpstr>
      <vt:lpstr>Apgar Score at 5 minute</vt:lpstr>
    </vt:vector>
  </TitlesOfParts>
  <Company>JAVAN-RAYANEH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Kangaroo mother care and assisted  ventilation</dc:title>
  <dc:creator>JAVAN</dc:creator>
  <cp:lastModifiedBy>alireza Sadeghnia</cp:lastModifiedBy>
  <cp:revision>51</cp:revision>
  <dcterms:created xsi:type="dcterms:W3CDTF">2010-10-04T19:21:25Z</dcterms:created>
  <dcterms:modified xsi:type="dcterms:W3CDTF">2017-12-04T07:21:36Z</dcterms:modified>
</cp:coreProperties>
</file>