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398" r:id="rId2"/>
    <p:sldId id="264" r:id="rId3"/>
    <p:sldId id="397" r:id="rId4"/>
    <p:sldId id="306" r:id="rId5"/>
    <p:sldId id="307" r:id="rId6"/>
    <p:sldId id="308" r:id="rId7"/>
    <p:sldId id="383" r:id="rId8"/>
    <p:sldId id="393" r:id="rId9"/>
    <p:sldId id="401" r:id="rId10"/>
    <p:sldId id="402" r:id="rId11"/>
    <p:sldId id="394" r:id="rId12"/>
    <p:sldId id="395" r:id="rId13"/>
    <p:sldId id="400" r:id="rId14"/>
    <p:sldId id="403" r:id="rId15"/>
    <p:sldId id="272" r:id="rId16"/>
    <p:sldId id="305" r:id="rId17"/>
    <p:sldId id="311" r:id="rId18"/>
    <p:sldId id="310" r:id="rId19"/>
    <p:sldId id="312" r:id="rId20"/>
    <p:sldId id="313" r:id="rId21"/>
    <p:sldId id="384" r:id="rId22"/>
    <p:sldId id="315" r:id="rId23"/>
    <p:sldId id="316" r:id="rId24"/>
    <p:sldId id="317" r:id="rId25"/>
    <p:sldId id="319" r:id="rId26"/>
    <p:sldId id="318" r:id="rId27"/>
    <p:sldId id="278" r:id="rId28"/>
    <p:sldId id="320" r:id="rId29"/>
    <p:sldId id="322" r:id="rId30"/>
    <p:sldId id="325" r:id="rId31"/>
    <p:sldId id="326" r:id="rId32"/>
    <p:sldId id="327" r:id="rId33"/>
    <p:sldId id="328" r:id="rId34"/>
    <p:sldId id="390" r:id="rId35"/>
    <p:sldId id="323" r:id="rId36"/>
    <p:sldId id="330" r:id="rId37"/>
    <p:sldId id="331" r:id="rId38"/>
    <p:sldId id="332" r:id="rId39"/>
    <p:sldId id="333" r:id="rId40"/>
    <p:sldId id="335" r:id="rId41"/>
    <p:sldId id="336" r:id="rId42"/>
    <p:sldId id="345" r:id="rId43"/>
    <p:sldId id="347" r:id="rId44"/>
    <p:sldId id="349" r:id="rId45"/>
    <p:sldId id="290" r:id="rId46"/>
    <p:sldId id="353" r:id="rId47"/>
    <p:sldId id="354" r:id="rId48"/>
    <p:sldId id="355" r:id="rId49"/>
    <p:sldId id="356" r:id="rId50"/>
    <p:sldId id="357" r:id="rId51"/>
    <p:sldId id="360" r:id="rId52"/>
    <p:sldId id="361" r:id="rId53"/>
    <p:sldId id="362" r:id="rId54"/>
    <p:sldId id="363" r:id="rId55"/>
    <p:sldId id="388" r:id="rId56"/>
    <p:sldId id="359" r:id="rId57"/>
    <p:sldId id="364" r:id="rId58"/>
    <p:sldId id="365" r:id="rId59"/>
    <p:sldId id="366" r:id="rId60"/>
    <p:sldId id="389" r:id="rId61"/>
    <p:sldId id="367" r:id="rId62"/>
    <p:sldId id="368" r:id="rId63"/>
    <p:sldId id="369" r:id="rId64"/>
    <p:sldId id="373" r:id="rId65"/>
    <p:sldId id="371" r:id="rId66"/>
    <p:sldId id="378" r:id="rId67"/>
    <p:sldId id="372" r:id="rId68"/>
    <p:sldId id="376" r:id="rId69"/>
    <p:sldId id="377" r:id="rId70"/>
    <p:sldId id="374" r:id="rId71"/>
    <p:sldId id="375" r:id="rId72"/>
    <p:sldId id="379" r:id="rId73"/>
    <p:sldId id="380" r:id="rId74"/>
    <p:sldId id="381" r:id="rId7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66"/>
    <a:srgbClr val="BDD2F2"/>
    <a:srgbClr val="D4E3F7"/>
    <a:srgbClr val="DDDDDD"/>
    <a:srgbClr val="EAEAEA"/>
    <a:srgbClr val="96B8D6"/>
    <a:srgbClr val="B4CCE2"/>
    <a:srgbClr val="006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0727" autoAdjust="0"/>
  </p:normalViewPr>
  <p:slideViewPr>
    <p:cSldViewPr snapToGrid="0">
      <p:cViewPr varScale="1">
        <p:scale>
          <a:sx n="66" d="100"/>
          <a:sy n="66" d="100"/>
        </p:scale>
        <p:origin x="1782" y="5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904BF29D-FD31-4101-A04D-CB41AFBEDE45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70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بسم الله الرحمن الرحی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376" y="1524000"/>
            <a:ext cx="762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277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FACA0-772C-4EC7-B6F0-B666ACA4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228" y="1269546"/>
            <a:ext cx="7315200" cy="581025"/>
          </a:xfrm>
        </p:spPr>
        <p:txBody>
          <a:bodyPr/>
          <a:lstStyle/>
          <a:p>
            <a:pPr algn="ctr"/>
            <a:r>
              <a:rPr lang="en-US" sz="4000" b="1" dirty="0"/>
              <a:t>ADA   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656D6-FB42-45FE-A9F5-7226F0C72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056" y="2988130"/>
            <a:ext cx="7917543" cy="4038600"/>
          </a:xfrm>
        </p:spPr>
        <p:txBody>
          <a:bodyPr/>
          <a:lstStyle/>
          <a:p>
            <a:pPr algn="l"/>
            <a:r>
              <a:rPr lang="en-US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In patients with type 2 diabetes and chronic kidney disease, consider use of sodium–glucose cotransporter 2 inhibitors additionally for cardiovascular risk reduction when estimated glomerular filtration rate and urinary albumin creatinine are  </a:t>
            </a:r>
            <a:r>
              <a:rPr 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≥ </a:t>
            </a:r>
            <a:r>
              <a:rPr lang="en-US" sz="2800" b="1" i="0" u="none" strike="noStrike" baseline="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25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mL/min/1.73 m2  or  </a:t>
            </a:r>
            <a:r>
              <a:rPr 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≥ </a:t>
            </a:r>
            <a:r>
              <a:rPr lang="en-US" sz="2800" b="1" i="0" u="none" strike="noStrike" baseline="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300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mg/ g, respectively  (Fig. 9.3).    (</a:t>
            </a:r>
            <a:r>
              <a:rPr lang="en-US" sz="1800" b="0" i="0" u="none" strike="noStrike" baseline="0" dirty="0">
                <a:solidFill>
                  <a:srgbClr val="000073"/>
                </a:solidFill>
                <a:latin typeface="AdvOT8eb9eec2.B"/>
              </a:rPr>
              <a:t>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0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00050"/>
            <a:ext cx="7315200" cy="581025"/>
          </a:xfrm>
        </p:spPr>
        <p:txBody>
          <a:bodyPr/>
          <a:lstStyle/>
          <a:p>
            <a:r>
              <a:rPr lang="en-US" sz="4000" b="1" dirty="0"/>
              <a:t>ADA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213" y="2043113"/>
            <a:ext cx="8205787" cy="4814887"/>
          </a:xfrm>
        </p:spPr>
        <p:txBody>
          <a:bodyPr/>
          <a:lstStyle/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11.4</a:t>
            </a:r>
            <a:r>
              <a:rPr lang="en-US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	Optimize blood pressure control to reduce the risk or slow the progression 	of chronic kidney disease. </a:t>
            </a: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A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800" dirty="0">
              <a:solidFill>
                <a:srgbClr val="A6192E"/>
              </a:solidFill>
              <a:latin typeface="Arial Black" panose="020B0A04020102020204" pitchFamily="34" charset="0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11.5</a:t>
            </a:r>
            <a:r>
              <a:rPr lang="en-US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	Do not discontinue renin-angiotensin system blockade for minor increases in serum creatinine (&lt;30%) in the absence of volume depletion. </a:t>
            </a: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B 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800" dirty="0">
              <a:solidFill>
                <a:srgbClr val="A6192E"/>
              </a:solidFill>
              <a:latin typeface="Arial Black" panose="020B0A04020102020204" pitchFamily="34" charset="0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11.6</a:t>
            </a:r>
            <a:r>
              <a:rPr lang="en-US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	For people with non-dialysis dependent chronic kidney disease, dietary protein intake should be # </a:t>
            </a:r>
            <a:r>
              <a:rPr lang="en-US" b="1" i="1" u="sng" dirty="0">
                <a:solidFill>
                  <a:srgbClr val="7030A0"/>
                </a:solidFill>
                <a:latin typeface="Arial Black" panose="020B0A04020102020204" pitchFamily="34" charset="0"/>
              </a:rPr>
              <a:t>0.8 g/kg </a:t>
            </a:r>
            <a:r>
              <a:rPr lang="en-US" sz="1800" dirty="0">
                <a:solidFill>
                  <a:srgbClr val="000000"/>
                </a:solidFill>
                <a:latin typeface="Arial Black" panose="020B0A04020102020204" pitchFamily="34" charset="0"/>
              </a:rPr>
              <a:t>body weight per day (the recommended daily allowance). </a:t>
            </a: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rgbClr val="000000"/>
                </a:solidFill>
                <a:latin typeface="Arial Black" panose="020B0A04020102020204" pitchFamily="34" charset="0"/>
              </a:rPr>
              <a:t>☻For patients on dialysis, higher levels of dietary protein intake should be considered, since malnutrition is a major problem in some dialysis patients. </a:t>
            </a:r>
            <a:r>
              <a:rPr lang="en-US" sz="1800" dirty="0">
                <a:solidFill>
                  <a:srgbClr val="A6192E"/>
                </a:solidFill>
                <a:latin typeface="Arial Black" panose="020B0A04020102020204" pitchFamily="34" charset="0"/>
              </a:rPr>
              <a:t>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37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28625"/>
            <a:ext cx="7315200" cy="581025"/>
          </a:xfrm>
        </p:spPr>
        <p:txBody>
          <a:bodyPr/>
          <a:lstStyle/>
          <a:p>
            <a:r>
              <a:rPr lang="en-US" sz="4400" b="1" dirty="0"/>
              <a:t>ADA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5" y="1471613"/>
            <a:ext cx="7877175" cy="5086350"/>
          </a:xfrm>
        </p:spPr>
        <p:txBody>
          <a:bodyPr/>
          <a:lstStyle/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rgbClr val="A6192E"/>
                </a:solidFill>
                <a:latin typeface="Arial Black" panose="020B0A04020102020204" pitchFamily="34" charset="0"/>
              </a:rPr>
              <a:t>11.9</a:t>
            </a:r>
            <a:r>
              <a:rPr lang="en-US" sz="2000" dirty="0">
                <a:solidFill>
                  <a:srgbClr val="000000"/>
                </a:solidFill>
                <a:latin typeface="Arial Black" panose="020B0A04020102020204" pitchFamily="34" charset="0"/>
              </a:rPr>
              <a:t> An ACE inhibitor or an angiotensin receptor blocker is not recommended 	for the primary prevention of chronic kidney disease in patients with diabetes who have normal blood pressure, normal urinary albumin-to- creatinine ratio (&lt;30 mg/g Cr), and normal estimated glomerular filtration rate. </a:t>
            </a:r>
            <a:r>
              <a:rPr lang="en-US" sz="2000" dirty="0">
                <a:solidFill>
                  <a:srgbClr val="A6192E"/>
                </a:solidFill>
                <a:latin typeface="Arial Black" panose="020B0A04020102020204" pitchFamily="34" charset="0"/>
              </a:rPr>
              <a:t>A 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rgbClr val="A6192E"/>
              </a:solidFill>
              <a:latin typeface="Arial Black" panose="020B0A04020102020204" pitchFamily="34" charset="0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rgbClr val="A6192E"/>
                </a:solidFill>
                <a:latin typeface="Arial Black" panose="020B0A04020102020204" pitchFamily="34" charset="0"/>
              </a:rPr>
              <a:t>11.10</a:t>
            </a:r>
            <a:r>
              <a:rPr lang="en-US" sz="2000" dirty="0">
                <a:solidFill>
                  <a:srgbClr val="000000"/>
                </a:solidFill>
                <a:latin typeface="Arial Black" panose="020B0A04020102020204" pitchFamily="34" charset="0"/>
              </a:rPr>
              <a:t> 	Patients should be referred for evaluation by a nephrologist if they have an 	estimated glomerular filtration rate &lt;30 mL/min/1.73 m</a:t>
            </a:r>
            <a:r>
              <a:rPr lang="en-US" sz="900" dirty="0">
                <a:solidFill>
                  <a:srgbClr val="000000"/>
                </a:solidFill>
                <a:latin typeface="Arial Black" panose="020B0A04020102020204" pitchFamily="34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Arial Black" panose="020B0A04020102020204" pitchFamily="34" charset="0"/>
              </a:rPr>
              <a:t>. </a:t>
            </a:r>
            <a:r>
              <a:rPr lang="en-US" sz="2000" dirty="0">
                <a:solidFill>
                  <a:srgbClr val="A6192E"/>
                </a:solidFill>
                <a:latin typeface="Arial Black" panose="020B0A04020102020204" pitchFamily="34" charset="0"/>
              </a:rPr>
              <a:t>A 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rgbClr val="A6192E"/>
              </a:solidFill>
              <a:latin typeface="Arial Black" panose="020B0A04020102020204" pitchFamily="34" charset="0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rgbClr val="A6192E"/>
                </a:solidFill>
                <a:latin typeface="Arial Black" panose="020B0A04020102020204" pitchFamily="34" charset="0"/>
              </a:rPr>
              <a:t>11.11</a:t>
            </a:r>
            <a:r>
              <a:rPr lang="en-US" sz="2000" dirty="0">
                <a:solidFill>
                  <a:srgbClr val="000000"/>
                </a:solidFill>
                <a:latin typeface="Arial Black" panose="020B0A04020102020204" pitchFamily="34" charset="0"/>
              </a:rPr>
              <a:t> 	Promptly refer to a physician experienced in the care of kidney disease for uncertainty about the etiology of kidney disease, difficult management issues, and rapidly progressing kidney disease. </a:t>
            </a:r>
            <a:r>
              <a:rPr lang="en-US" sz="2000" dirty="0">
                <a:solidFill>
                  <a:srgbClr val="A6192E"/>
                </a:solidFill>
                <a:latin typeface="Arial Black" panose="020B0A04020102020204" pitchFamily="34" charset="0"/>
              </a:rPr>
              <a:t>A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05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30235C-DF4F-4A56-8BFB-1E9978352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14" y="188685"/>
            <a:ext cx="9027886" cy="668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909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E3C4D0-0C14-692C-0251-D41BC24B0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682171"/>
            <a:ext cx="8115300" cy="577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45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09" y="1330036"/>
            <a:ext cx="7897091" cy="76199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 CHAPTER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746" y="2133599"/>
            <a:ext cx="8201890" cy="4038600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RELATED TO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RENAL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REPLACEMENT MODALITY SELECTION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PATIENTS WITH DIABETES AND 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END-STAGE RENAL DISEASE</a:t>
            </a:r>
            <a:endParaRPr lang="en-US" sz="3200" b="1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7146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773382"/>
            <a:ext cx="8368145" cy="4696691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q"/>
            </a:pPr>
            <a:endParaRPr lang="en-US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patients with diabetes and CKD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5 start with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peritoneal dialysis </a:t>
            </a: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hemodialysis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first modality?</a:t>
            </a:r>
            <a:endParaRPr lang="en-US" sz="32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91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709" y="817419"/>
            <a:ext cx="7592291" cy="73429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946" y="1745671"/>
            <a:ext cx="7675419" cy="47244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We recommend giving priority to the patient’s general status and preference in selecting renal replacement therapy as there is an </a:t>
            </a: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</a:rPr>
              <a:t>absence</a:t>
            </a: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 of evidence of </a:t>
            </a:r>
            <a:r>
              <a:rPr lang="en-US" sz="2800" dirty="0">
                <a:solidFill>
                  <a:srgbClr val="FF0000"/>
                </a:solidFill>
              </a:rPr>
              <a:t>superiority of one modality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over another in patients with diabetes and CKD stage 5 (1C).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We recommend providing patients with </a:t>
            </a: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</a:rPr>
              <a:t>unbiased information</a:t>
            </a: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 about the </a:t>
            </a: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</a:rPr>
              <a:t>different available </a:t>
            </a: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treatment options (1A).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036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255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309" y="2133600"/>
            <a:ext cx="7592291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Should patients with diabetes and CKD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stage 5 start dialysis </a:t>
            </a:r>
            <a:r>
              <a:rPr lang="en-US" sz="2800" b="1" dirty="0">
                <a:solidFill>
                  <a:srgbClr val="FF0000"/>
                </a:solidFill>
              </a:rPr>
              <a:t>earlier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i.e. </a:t>
            </a:r>
            <a:r>
              <a:rPr lang="en-US" sz="2800" b="1" dirty="0">
                <a:solidFill>
                  <a:srgbClr val="FF0000"/>
                </a:solidFill>
              </a:rPr>
              <a:t>before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becoming symptomatic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than patients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without diabetes?</a:t>
            </a:r>
          </a:p>
        </p:txBody>
      </p:sp>
    </p:spTree>
    <p:extLst>
      <p:ext uri="{BB962C8B-B14F-4D97-AF65-F5344CB8AC3E}">
        <p14:creationId xmlns:p14="http://schemas.microsoft.com/office/powerpoint/2010/main" val="82727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733425"/>
          </a:xfrm>
        </p:spPr>
        <p:txBody>
          <a:bodyPr/>
          <a:lstStyle/>
          <a:p>
            <a:br>
              <a:rPr lang="en-US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recommend: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818" y="2133600"/>
            <a:ext cx="7259781" cy="40386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recommend initiating dialysis in patients with diabetes on the </a:t>
            </a:r>
            <a:r>
              <a:rPr lang="en-US" sz="2800" b="1" dirty="0">
                <a:solidFill>
                  <a:srgbClr val="FF0000"/>
                </a:solidFill>
              </a:rPr>
              <a:t>same criteria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as in patients without diabetes (1A).</a:t>
            </a:r>
          </a:p>
        </p:txBody>
      </p:sp>
    </p:spTree>
    <p:extLst>
      <p:ext uri="{BB962C8B-B14F-4D97-AF65-F5344CB8AC3E}">
        <p14:creationId xmlns:p14="http://schemas.microsoft.com/office/powerpoint/2010/main" val="149782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72343" y="4194628"/>
            <a:ext cx="5943600" cy="2057400"/>
          </a:xfrm>
        </p:spPr>
        <p:txBody>
          <a:bodyPr/>
          <a:lstStyle/>
          <a:p>
            <a:pPr algn="ctr" eaLnBrk="1" hangingPunct="1"/>
            <a:r>
              <a:rPr lang="en-US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Amir Reza </a:t>
            </a:r>
            <a:r>
              <a:rPr lang="en-US" altLang="en-US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Goharian</a:t>
            </a:r>
            <a:endParaRPr lang="en-US" alt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endParaRPr lang="en-US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Endocrinologist </a:t>
            </a:r>
          </a:p>
          <a:p>
            <a:pPr algn="ctr" eaLnBrk="1" hangingPunct="1"/>
            <a:r>
              <a:rPr lang="en-US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26/3/1401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"/>
            <a:ext cx="9085574" cy="376678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Clinical Practice Guideline on management of patients  with diabetes and chronic kidney disease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stage 3b or higher (</a:t>
            </a:r>
            <a:r>
              <a:rPr lang="en-US" b="1" dirty="0" err="1">
                <a:solidFill>
                  <a:srgbClr val="FF0000"/>
                </a:solidFill>
              </a:rPr>
              <a:t>eGFR</a:t>
            </a:r>
            <a:r>
              <a:rPr lang="en-US" b="1" dirty="0">
                <a:solidFill>
                  <a:srgbClr val="FF0000"/>
                </a:solidFill>
              </a:rPr>
              <a:t> &lt;45 mL/min)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3" y="1870364"/>
            <a:ext cx="8160327" cy="43988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patients with DM and CKD stage 5 should a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native fistula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graft or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tunnelled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catheter </a:t>
            </a: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preferred as initial access?</a:t>
            </a:r>
            <a:endParaRPr lang="en-US" sz="32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50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We recommend that reasonable effort be made to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tunnelled</a:t>
            </a:r>
            <a:r>
              <a:rPr lang="en-US" dirty="0">
                <a:solidFill>
                  <a:srgbClr val="FF0000"/>
                </a:solidFill>
              </a:rPr>
              <a:t> catheters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as primary access in patients with diabetes starting HD as renal replacement therapy (1C).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We recommend that the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advantages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disadvantages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and risks of each type of access be discussed with the patient.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We recommend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92370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3218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3218" y="1496291"/>
            <a:ext cx="7225145" cy="50222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Is there a benefit to undergoing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renal transplantation 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for patients 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diabetes and CKD stage 5?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89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recommend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recommend providing education on the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different options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of transplantation and their expected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outcomes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for patients with diabetes and CKD stage 4 or 5 who are deemed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suitable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for transplantation  (1D).</a:t>
            </a:r>
          </a:p>
        </p:txBody>
      </p:sp>
    </p:spTree>
    <p:extLst>
      <p:ext uri="{BB962C8B-B14F-4D97-AF65-F5344CB8AC3E}">
        <p14:creationId xmlns:p14="http://schemas.microsoft.com/office/powerpoint/2010/main" val="2120160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382" y="374074"/>
            <a:ext cx="7661564" cy="120534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Statements only for patients with type 1 diabetes and CKD stage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746" y="1579418"/>
            <a:ext cx="7453745" cy="46135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suggest: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living donation </a:t>
            </a:r>
            <a:r>
              <a:rPr lang="en-US" dirty="0">
                <a:solidFill>
                  <a:srgbClr val="FF0000"/>
                </a:solidFill>
              </a:rPr>
              <a:t>kidney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transplantation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or </a:t>
            </a:r>
            <a:r>
              <a:rPr lang="en-US" dirty="0">
                <a:solidFill>
                  <a:srgbClr val="FF0000"/>
                </a:solidFill>
              </a:rPr>
              <a:t>simultaneous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pancreas kidney transplantation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to improve survival of suitable patients (2C).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suggest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against: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islet transplantation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after kidney transplantation with the aim to improve survival (2C).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suggest: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pancreas grafting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to improve survival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after kidney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transplantation (2C).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08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509" y="180110"/>
            <a:ext cx="8478983" cy="592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11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4" y="0"/>
            <a:ext cx="7523018" cy="1593271"/>
          </a:xfrm>
        </p:spPr>
        <p:txBody>
          <a:bodyPr/>
          <a:lstStyle/>
          <a:p>
            <a:br>
              <a:rPr lang="en-US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Statements only for patients with type 2 diabetes and CKD stage 5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82" y="1773380"/>
            <a:ext cx="7142018" cy="43364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We recommend </a:t>
            </a:r>
            <a:r>
              <a:rPr lang="en-US" sz="3200" b="1" dirty="0"/>
              <a:t>against</a:t>
            </a:r>
            <a:r>
              <a:rPr lang="en-US" sz="3200" dirty="0"/>
              <a:t> 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pancreas</a:t>
            </a:r>
            <a:r>
              <a:rPr lang="en-US" sz="2800" dirty="0"/>
              <a:t> or </a:t>
            </a:r>
            <a:r>
              <a:rPr lang="en-US" sz="2800" dirty="0">
                <a:solidFill>
                  <a:srgbClr val="FF0000"/>
                </a:solidFill>
              </a:rPr>
              <a:t>simultaneous</a:t>
            </a:r>
            <a:r>
              <a:rPr lang="en-US" sz="2800" dirty="0"/>
              <a:t> kidney pancreas transplantation (1D).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We recommend: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Diabetes</a:t>
            </a:r>
            <a:r>
              <a:rPr lang="en-US" sz="2800" dirty="0"/>
              <a:t> in itself should</a:t>
            </a:r>
            <a:r>
              <a:rPr lang="en-US" sz="3200" b="1" dirty="0"/>
              <a:t> not</a:t>
            </a:r>
            <a:r>
              <a:rPr lang="en-US" sz="2800" dirty="0"/>
              <a:t> be considered a contraindication to kidney transplantation in patients who otherwise comply with inclusion and exclusion criteria for transplantation(1C).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2626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355272"/>
            <a:ext cx="7162800" cy="359525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RELATED TO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GLYCAEMIC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PATIENTS WITH DIABETES AND CKD STAGE 3B OR HIGHER (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eGFR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&lt;45 mL/min)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CHAPTER 2</a:t>
            </a:r>
          </a:p>
        </p:txBody>
      </p:sp>
    </p:spTree>
    <p:extLst>
      <p:ext uri="{BB962C8B-B14F-4D97-AF65-F5344CB8AC3E}">
        <p14:creationId xmlns:p14="http://schemas.microsoft.com/office/powerpoint/2010/main" val="1379251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09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5" y="1427017"/>
            <a:ext cx="7994072" cy="4966855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Should we aim to </a:t>
            </a:r>
            <a:r>
              <a:rPr lang="en-US" sz="2800" dirty="0">
                <a:solidFill>
                  <a:srgbClr val="FF0000"/>
                </a:solidFill>
              </a:rPr>
              <a:t>lower HbA1C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by tighter glycemic control in patients with diabetes and CKD stage 3b or higher (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</a:rPr>
              <a:t>eGFR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&lt;45 mL/min? </a:t>
            </a:r>
          </a:p>
          <a:p>
            <a:pPr marL="514350" indent="-514350">
              <a:buFont typeface="+mj-lt"/>
              <a:buAutoNum type="alphaUcPeriod"/>
            </a:pPr>
            <a:endParaRPr lang="en-US" sz="2800" dirty="0"/>
          </a:p>
          <a:p>
            <a:pPr marL="514350" indent="-514350">
              <a:buFont typeface="+mj-lt"/>
              <a:buAutoNum type="alpha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Is an </a:t>
            </a:r>
            <a:r>
              <a:rPr lang="en-US" sz="2800" dirty="0">
                <a:solidFill>
                  <a:srgbClr val="FF0000"/>
                </a:solidFill>
              </a:rPr>
              <a:t>aggressive treatment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strategy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(in number of injections and controls and follow-up)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superior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to a more</a:t>
            </a:r>
            <a:r>
              <a:rPr lang="en-US" sz="2800" dirty="0">
                <a:solidFill>
                  <a:srgbClr val="FF0000"/>
                </a:solidFill>
              </a:rPr>
              <a:t> relaxed treatment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strategy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in patients with </a:t>
            </a:r>
            <a:r>
              <a:rPr lang="en-US" sz="2800" u="sng" dirty="0">
                <a:solidFill>
                  <a:schemeClr val="tx1">
                    <a:lumMod val="50000"/>
                  </a:schemeClr>
                </a:solidFill>
              </a:rPr>
              <a:t>diabetes and CKD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stage 3b or higher (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</a:rPr>
              <a:t>eGFR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&lt;45 mL/min) and </a:t>
            </a:r>
            <a:r>
              <a:rPr lang="en-US" sz="2800" u="sng" dirty="0">
                <a:solidFill>
                  <a:schemeClr val="tx1">
                    <a:lumMod val="50000"/>
                  </a:schemeClr>
                </a:solidFill>
              </a:rPr>
              <a:t>using insulin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?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79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764" y="1136939"/>
            <a:ext cx="7730836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18" y="2022763"/>
            <a:ext cx="7869382" cy="43641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We recommend </a:t>
            </a:r>
            <a:r>
              <a:rPr lang="en-US" sz="3200" dirty="0">
                <a:solidFill>
                  <a:srgbClr val="FF0000"/>
                </a:solidFill>
              </a:rPr>
              <a:t>against: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tighter </a:t>
            </a:r>
            <a:r>
              <a:rPr lang="en-US" sz="2800" dirty="0" err="1">
                <a:solidFill>
                  <a:srgbClr val="FF0000"/>
                </a:solidFill>
              </a:rPr>
              <a:t>glycaemic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control if this results in severe </a:t>
            </a:r>
            <a:r>
              <a:rPr lang="en-US" sz="2800" dirty="0" err="1">
                <a:solidFill>
                  <a:srgbClr val="FF0000"/>
                </a:solidFill>
              </a:rPr>
              <a:t>hypoglycaemic</a:t>
            </a:r>
            <a:r>
              <a:rPr lang="en-US" sz="2800" dirty="0">
                <a:solidFill>
                  <a:srgbClr val="FF0000"/>
                </a:solidFill>
              </a:rPr>
              <a:t> episodes </a:t>
            </a:r>
            <a:r>
              <a:rPr lang="en-US" sz="2800" dirty="0"/>
              <a:t>(1B).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We recommend:</a:t>
            </a:r>
          </a:p>
          <a:p>
            <a:pPr marL="0" indent="0">
              <a:buNone/>
            </a:pPr>
            <a:r>
              <a:rPr lang="en-US" sz="2800" dirty="0"/>
              <a:t>vigilant attempts to </a:t>
            </a:r>
            <a:r>
              <a:rPr lang="en-US" sz="2800" dirty="0" err="1">
                <a:solidFill>
                  <a:srgbClr val="FF0000"/>
                </a:solidFill>
              </a:rPr>
              <a:t>tighte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glycaemic</a:t>
            </a:r>
            <a:r>
              <a:rPr lang="en-US" sz="2800" dirty="0">
                <a:solidFill>
                  <a:srgbClr val="FF0000"/>
                </a:solidFill>
              </a:rPr>
              <a:t> control </a:t>
            </a:r>
            <a:r>
              <a:rPr lang="en-US" sz="2800" dirty="0"/>
              <a:t>with the intention to lower </a:t>
            </a:r>
            <a:r>
              <a:rPr lang="en-US" sz="2800" b="1" dirty="0"/>
              <a:t>HbA1C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/>
              <a:t> when values are </a:t>
            </a:r>
            <a:r>
              <a:rPr lang="en-US" sz="2800" b="1" dirty="0">
                <a:solidFill>
                  <a:srgbClr val="FF0000"/>
                </a:solidFill>
              </a:rPr>
              <a:t>&gt;8.5% </a:t>
            </a:r>
            <a:r>
              <a:rPr lang="en-US" sz="2800" dirty="0"/>
              <a:t>(69mmol/</a:t>
            </a:r>
            <a:r>
              <a:rPr lang="en-US" sz="2800" dirty="0" err="1"/>
              <a:t>mol</a:t>
            </a:r>
            <a:r>
              <a:rPr lang="en-US" sz="2800" dirty="0"/>
              <a:t>)(1C).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52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"/>
            <a:ext cx="5129213" cy="661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45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073" y="1385455"/>
            <a:ext cx="7578436" cy="48352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Severity of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hypoglycaemic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episodes are defined as ‘</a:t>
            </a:r>
            <a:r>
              <a:rPr lang="en-US" dirty="0">
                <a:solidFill>
                  <a:srgbClr val="FF0000"/>
                </a:solidFill>
              </a:rPr>
              <a:t>mild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’ when it can 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be treated by the patient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himself and as ‘</a:t>
            </a:r>
            <a:r>
              <a:rPr lang="en-US" dirty="0" err="1">
                <a:solidFill>
                  <a:srgbClr val="FF0000"/>
                </a:solidFill>
              </a:rPr>
              <a:t>severe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’when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assistance is required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The most important concern is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                      to avoid episodes of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Empower patients at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moderate and high risk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for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to perform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regular follow-up of blood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glucose level by using validated point of care devices.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12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18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302326"/>
            <a:ext cx="8243887" cy="44473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It is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unclear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 whether in this specific patient cohort, aiming at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a lower HbA1C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value by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tightening </a:t>
            </a:r>
            <a:r>
              <a:rPr lang="en-US" sz="2800" b="1" dirty="0" err="1">
                <a:solidFill>
                  <a:schemeClr val="bg2">
                    <a:lumMod val="50000"/>
                  </a:schemeClr>
                </a:solidFill>
              </a:rPr>
              <a:t>glycaemic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 control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results in improved outcomes, in terms of </a:t>
            </a:r>
            <a:r>
              <a:rPr lang="en-US" sz="2800" dirty="0">
                <a:solidFill>
                  <a:srgbClr val="FF0000"/>
                </a:solidFill>
              </a:rPr>
              <a:t>mortality and morbidity.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 There is some concern that </a:t>
            </a:r>
            <a:r>
              <a:rPr lang="en-US" sz="2800" dirty="0">
                <a:solidFill>
                  <a:srgbClr val="FF0000"/>
                </a:solidFill>
              </a:rPr>
              <a:t>excess mortality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and morbidity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can be induced by increasing the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risk for (severe) </a:t>
            </a:r>
            <a:r>
              <a:rPr lang="en-US" sz="2800" b="1" dirty="0" err="1">
                <a:solidFill>
                  <a:schemeClr val="bg2">
                    <a:lumMod val="5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1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472" y="624321"/>
            <a:ext cx="7855527" cy="581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What did we find?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5" y="1454726"/>
            <a:ext cx="8486774" cy="48352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found one recent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systematic review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dialysis patients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on the association between HbA1C and outcome that included 10 studies (83, 684 participants)                                 (9 observational studies and 1 secondary analysis of a randomized trial).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Likewise, patients with a mean </a:t>
            </a:r>
            <a:r>
              <a:rPr lang="en-US" b="1" dirty="0">
                <a:solidFill>
                  <a:srgbClr val="FF0000"/>
                </a:solidFill>
              </a:rPr>
              <a:t>HbA1c value&gt;8.5%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had a </a:t>
            </a:r>
            <a:r>
              <a:rPr lang="en-US" b="1" dirty="0">
                <a:solidFill>
                  <a:srgbClr val="FF0000"/>
                </a:solidFill>
              </a:rPr>
              <a:t>higher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adjusted risk of </a:t>
            </a:r>
            <a:r>
              <a:rPr lang="en-US" b="1" dirty="0">
                <a:solidFill>
                  <a:srgbClr val="FF0000"/>
                </a:solidFill>
              </a:rPr>
              <a:t>mortality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(HR 1.29; 95% CI 1.23–1.35).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In incident patients, mean </a:t>
            </a:r>
            <a:r>
              <a:rPr lang="en-US" b="1" dirty="0">
                <a:solidFill>
                  <a:srgbClr val="FF0000"/>
                </a:solidFill>
              </a:rPr>
              <a:t>HbA1c value </a:t>
            </a: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36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mmol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mol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n-US" sz="2800" b="1" dirty="0">
                <a:solidFill>
                  <a:srgbClr val="FF0000"/>
                </a:solidFill>
              </a:rPr>
              <a:t>5.4%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) were also associated with </a:t>
            </a:r>
            <a:r>
              <a:rPr lang="en-US" b="1" dirty="0">
                <a:solidFill>
                  <a:srgbClr val="FF0000"/>
                </a:solidFill>
              </a:rPr>
              <a:t>increased mortality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risk (HR 1.29; 95% CI 1.23–1.35).</a:t>
            </a:r>
          </a:p>
        </p:txBody>
      </p:sp>
    </p:spTree>
    <p:extLst>
      <p:ext uri="{BB962C8B-B14F-4D97-AF65-F5344CB8AC3E}">
        <p14:creationId xmlns:p14="http://schemas.microsoft.com/office/powerpoint/2010/main" val="133207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928" y="1620983"/>
            <a:ext cx="7536872" cy="53894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In the </a:t>
            </a:r>
            <a:r>
              <a:rPr lang="en-US" dirty="0">
                <a:solidFill>
                  <a:srgbClr val="FF0000"/>
                </a:solidFill>
              </a:rPr>
              <a:t>general population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tight </a:t>
            </a:r>
            <a:r>
              <a:rPr lang="en-US" b="1" dirty="0" err="1">
                <a:solidFill>
                  <a:schemeClr val="accent1">
                    <a:lumMod val="10000"/>
                  </a:schemeClr>
                </a:solidFill>
              </a:rPr>
              <a:t>glycaemic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control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does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not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result in improvement of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all-cause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and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cardiovascular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10000"/>
                  </a:schemeClr>
                </a:solidFill>
              </a:rPr>
              <a:t>mortality,but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results in an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increased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risk for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1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As in CKD stage 3b or higher (</a:t>
            </a:r>
            <a:r>
              <a:rPr lang="en-US" dirty="0" err="1">
                <a:solidFill>
                  <a:schemeClr val="accent1">
                    <a:lumMod val="10000"/>
                  </a:schemeClr>
                </a:solidFill>
              </a:rPr>
              <a:t>eGFR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&lt;45 mL/min), the risk of </a:t>
            </a:r>
            <a:r>
              <a:rPr lang="en-US" b="1" dirty="0" err="1">
                <a:solidFill>
                  <a:schemeClr val="accent1">
                    <a:lumMod val="1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is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enhanced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and the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survival benefit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is probably lower due to the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general lower life expectancy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, tight HbA1C control is probably even </a:t>
            </a:r>
            <a:r>
              <a:rPr lang="en-US" b="1" dirty="0">
                <a:solidFill>
                  <a:srgbClr val="FF0000"/>
                </a:solidFill>
              </a:rPr>
              <a:t>less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relevant in this patient cohort.</a:t>
            </a:r>
          </a:p>
        </p:txBody>
      </p:sp>
    </p:spTree>
    <p:extLst>
      <p:ext uri="{BB962C8B-B14F-4D97-AF65-F5344CB8AC3E}">
        <p14:creationId xmlns:p14="http://schemas.microsoft.com/office/powerpoint/2010/main" val="41935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564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491" y="1925781"/>
            <a:ext cx="7536873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On the other hand, </a:t>
            </a:r>
            <a:r>
              <a:rPr lang="en-US" u="sng" dirty="0">
                <a:solidFill>
                  <a:schemeClr val="accent1">
                    <a:lumMod val="10000"/>
                  </a:schemeClr>
                </a:solidFill>
              </a:rPr>
              <a:t>observational data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show that </a:t>
            </a:r>
            <a:r>
              <a:rPr lang="en-US" dirty="0">
                <a:solidFill>
                  <a:srgbClr val="FF0000"/>
                </a:solidFill>
              </a:rPr>
              <a:t>lower HbA1C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is associated with </a:t>
            </a:r>
            <a:r>
              <a:rPr lang="en-US" dirty="0">
                <a:solidFill>
                  <a:srgbClr val="FF0000"/>
                </a:solidFill>
              </a:rPr>
              <a:t>better outcome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, so at least one should (cautiously) try to lower HbA1C,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if this can be obtained without increasing the risk for </a:t>
            </a:r>
            <a:r>
              <a:rPr lang="en-US" sz="2800" b="1" dirty="0" err="1">
                <a:solidFill>
                  <a:srgbClr val="FF0000"/>
                </a:solidFill>
              </a:rPr>
              <a:t>hypoglycaemia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0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We recommend intense </a:t>
            </a:r>
            <a:r>
              <a:rPr lang="en-US" b="1" dirty="0">
                <a:solidFill>
                  <a:srgbClr val="FF0000"/>
                </a:solidFill>
              </a:rPr>
              <a:t>self-monitoring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only to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avoid </a:t>
            </a:r>
            <a:r>
              <a:rPr lang="en-US" b="1" dirty="0" err="1">
                <a:solidFill>
                  <a:schemeClr val="accent1">
                    <a:lumMod val="10000"/>
                  </a:schemeClr>
                </a:solidFill>
              </a:rPr>
              <a:t>hypoglycaemia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in patients at high risk for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>
                    <a:lumMod val="1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(2D).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75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3491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327" y="1122217"/>
            <a:ext cx="7598786" cy="52647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self-monitoring can</a:t>
            </a:r>
            <a:r>
              <a:rPr lang="en-US" b="1" dirty="0">
                <a:solidFill>
                  <a:srgbClr val="FF0000"/>
                </a:solidFill>
              </a:rPr>
              <a:t> not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be recommended if the </a:t>
            </a:r>
            <a:r>
              <a:rPr lang="en-US" b="1" dirty="0">
                <a:solidFill>
                  <a:srgbClr val="FF0000"/>
                </a:solidFill>
              </a:rPr>
              <a:t>only aim is to reduce HbA1C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However, in patients at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risk for </a:t>
            </a:r>
            <a:r>
              <a:rPr lang="en-US" b="1" dirty="0" err="1">
                <a:solidFill>
                  <a:schemeClr val="tx1">
                    <a:lumMod val="50000"/>
                  </a:schemeClr>
                </a:solidFill>
              </a:rPr>
              <a:t>hypoglycaemia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i.e. mostly those taking active medication with a high risk of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, e.g.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insulin, regular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monitoring should be performed to avoid overshooting and </a:t>
            </a:r>
            <a:r>
              <a:rPr lang="en-US" b="1" dirty="0" err="1">
                <a:solidFill>
                  <a:schemeClr val="tx1">
                    <a:lumMod val="5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The risk for </a:t>
            </a:r>
            <a:r>
              <a:rPr lang="en-US" b="1" dirty="0" err="1">
                <a:solidFill>
                  <a:schemeClr val="tx1">
                    <a:lumMod val="50000"/>
                  </a:schemeClr>
                </a:solidFill>
              </a:rPr>
              <a:t>hypoglycaemia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outweighs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the potential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benefits of reduced microvascular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complications in patients with advanced stages of CKD.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8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327" y="1842653"/>
            <a:ext cx="71628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there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alternatives 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HbA1c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estimate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glycaemic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control in patients with diabetes and CKD stage 3b or higher (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eGFR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&lt;45 mL/min/ 1.73 m2)?</a:t>
            </a:r>
          </a:p>
        </p:txBody>
      </p:sp>
    </p:spTree>
    <p:extLst>
      <p:ext uri="{BB962C8B-B14F-4D97-AF65-F5344CB8AC3E}">
        <p14:creationId xmlns:p14="http://schemas.microsoft.com/office/powerpoint/2010/main" val="1782275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6291" y="2576945"/>
            <a:ext cx="7162800" cy="3283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We recommend the use of</a:t>
            </a:r>
            <a:r>
              <a:rPr lang="en-US" b="1" dirty="0">
                <a:solidFill>
                  <a:srgbClr val="FF0000"/>
                </a:solidFill>
              </a:rPr>
              <a:t> HbA1C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as a </a:t>
            </a:r>
            <a:r>
              <a:rPr lang="en-US" b="1" dirty="0">
                <a:solidFill>
                  <a:srgbClr val="FF0000"/>
                </a:solidFill>
              </a:rPr>
              <a:t>routine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reference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to assess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longer term </a:t>
            </a:r>
            <a:r>
              <a:rPr lang="en-US" b="1" dirty="0" err="1">
                <a:solidFill>
                  <a:schemeClr val="tx1">
                    <a:lumMod val="50000"/>
                  </a:schemeClr>
                </a:solidFill>
              </a:rPr>
              <a:t>glycaemic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</a:rPr>
              <a:t> control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in patients with CKD stage 3b or higher (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&lt;45 mL/min/1.73 m2) (1C).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8532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82" y="1510145"/>
            <a:ext cx="7620000" cy="509154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The following factors are potentially associated with 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lower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than expected HbA1C: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decreased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red blood cell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survival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increased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red blood cell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formation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(use of iron, </a:t>
            </a:r>
            <a:r>
              <a:rPr lang="en-US" dirty="0" err="1">
                <a:solidFill>
                  <a:schemeClr val="accent1">
                    <a:lumMod val="10000"/>
                  </a:schemeClr>
                </a:solidFill>
              </a:rPr>
              <a:t>RhuEpo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The following factors are potentially associated with a </a:t>
            </a:r>
            <a:r>
              <a:rPr lang="en-US" sz="2800" b="1" dirty="0">
                <a:solidFill>
                  <a:srgbClr val="FF0000"/>
                </a:solidFill>
              </a:rPr>
              <a:t>higher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than expected HbA1C: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▪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accumulation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of </a:t>
            </a:r>
            <a:r>
              <a:rPr lang="en-US" b="1" dirty="0" err="1">
                <a:solidFill>
                  <a:schemeClr val="accent1">
                    <a:lumMod val="10000"/>
                  </a:schemeClr>
                </a:solidFill>
              </a:rPr>
              <a:t>uraemic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 toxins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484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945" y="1620982"/>
            <a:ext cx="7966364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Diabetes mellitus is becoming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increasingly prevalent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and is considered a rapidly growing concern for healthcare systems.</a:t>
            </a:r>
          </a:p>
          <a:p>
            <a:pPr marL="0" indent="0">
              <a:buNone/>
            </a:pP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Besides the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cardiovascular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complications, diabetes mellitus is associated with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Diabetic kidney disease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3200" b="1" dirty="0">
                <a:solidFill>
                  <a:srgbClr val="FF0000"/>
                </a:solidFill>
              </a:rPr>
              <a:t>DKD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863802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581025"/>
            <a:ext cx="7315200" cy="581025"/>
          </a:xfrm>
        </p:spPr>
        <p:txBody>
          <a:bodyPr/>
          <a:lstStyle/>
          <a:p>
            <a:r>
              <a:rPr lang="en-US" dirty="0"/>
              <a:t>`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635" y="775855"/>
            <a:ext cx="7800109" cy="54448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Due to the </a:t>
            </a:r>
            <a:r>
              <a:rPr lang="en-US" b="1" dirty="0">
                <a:solidFill>
                  <a:srgbClr val="FF0000"/>
                </a:solidFill>
              </a:rPr>
              <a:t>availability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of relatively </a:t>
            </a:r>
            <a:r>
              <a:rPr lang="en-US" b="1" dirty="0">
                <a:solidFill>
                  <a:srgbClr val="FF0000"/>
                </a:solidFill>
              </a:rPr>
              <a:t>inexpensive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b="1" dirty="0">
                <a:solidFill>
                  <a:srgbClr val="FF0000"/>
                </a:solidFill>
              </a:rPr>
              <a:t>routinely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measured HbA1c assays and the 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inconsistent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or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 limited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data to prove the superiority of other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glycaemic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markers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(glycated albumin,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fructosamine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1,5-AG and continuous glucose monitoring) at this time, the guideline development group judges that: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HbA1c should remain the reference standard for </a:t>
            </a:r>
            <a:r>
              <a:rPr lang="en-US" b="1" dirty="0" err="1">
                <a:solidFill>
                  <a:srgbClr val="FF0000"/>
                </a:solidFill>
              </a:rPr>
              <a:t>glycaemic</a:t>
            </a:r>
            <a:r>
              <a:rPr lang="en-US" b="1" dirty="0">
                <a:solidFill>
                  <a:srgbClr val="FF0000"/>
                </a:solidFill>
              </a:rPr>
              <a:t> monitoring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 patients with diabetes and CKD stage 3b or higher 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&lt;45 mL/min).</a:t>
            </a:r>
          </a:p>
        </p:txBody>
      </p:sp>
    </p:spTree>
    <p:extLst>
      <p:ext uri="{BB962C8B-B14F-4D97-AF65-F5344CB8AC3E}">
        <p14:creationId xmlns:p14="http://schemas.microsoft.com/office/powerpoint/2010/main" val="4019805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At now,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473" y="2133600"/>
            <a:ext cx="7703127" cy="4038600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continuous subcutaneous glucose monitoring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( CGM )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seems to be a promising method to correctly </a:t>
            </a:r>
            <a:r>
              <a:rPr lang="en-US" u="sng" dirty="0">
                <a:solidFill>
                  <a:schemeClr val="tx1">
                    <a:lumMod val="50000"/>
                  </a:schemeClr>
                </a:solidFill>
              </a:rPr>
              <a:t>evaluate </a:t>
            </a:r>
            <a:r>
              <a:rPr lang="en-US" u="sng" dirty="0" err="1">
                <a:solidFill>
                  <a:schemeClr val="tx1">
                    <a:lumMod val="50000"/>
                  </a:schemeClr>
                </a:solidFill>
              </a:rPr>
              <a:t>glycaemic</a:t>
            </a:r>
            <a:r>
              <a:rPr lang="en-US" u="sng" dirty="0">
                <a:solidFill>
                  <a:schemeClr val="tx1">
                    <a:lumMod val="50000"/>
                  </a:schemeClr>
                </a:solidFill>
              </a:rPr>
              <a:t> control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in patients with diabetes undergoing HD and in whom more intense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glycaemic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control is judged to be of relevance.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10113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218" y="1014412"/>
            <a:ext cx="7678882" cy="60293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However, one should take into account that a </a:t>
            </a:r>
            <a:r>
              <a:rPr lang="en-US" b="1" dirty="0">
                <a:solidFill>
                  <a:srgbClr val="FF0000"/>
                </a:solidFill>
              </a:rPr>
              <a:t>reduction</a:t>
            </a:r>
            <a:r>
              <a:rPr lang="en-US" dirty="0"/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of the glycaemia-lowering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effect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of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sulphonylurea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over time is common, due to </a:t>
            </a:r>
            <a:r>
              <a:rPr lang="en-US" b="1" dirty="0">
                <a:solidFill>
                  <a:srgbClr val="FF0000"/>
                </a:solidFill>
              </a:rPr>
              <a:t>islet cell exhaustion.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Many of these drugs require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progressive dose reduction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with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progression of CKD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and some are contraindicated in CKD stage 5.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dialysis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patients, the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glinides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should generally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be avoided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80734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747280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91" y="1316182"/>
            <a:ext cx="8104909" cy="5195454"/>
          </a:xfrm>
        </p:spPr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FF0000"/>
                </a:solidFill>
              </a:rPr>
              <a:t>Exenatide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is cleared by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proteolytic activity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after glomerular filtration, and its clearance is therefore </a:t>
            </a:r>
            <a:r>
              <a:rPr lang="en-US" b="1" dirty="0">
                <a:solidFill>
                  <a:srgbClr val="FF0000"/>
                </a:solidFill>
              </a:rPr>
              <a:t>strongly diminished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 patients with i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mpaired renal function. </a:t>
            </a:r>
          </a:p>
          <a:p>
            <a:pPr marL="0" indent="0">
              <a:buNone/>
            </a:pPr>
            <a:endParaRPr lang="en-US" u="sng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As a consequence, its use is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not recommended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 CKD stage 3b or higher 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&lt;45 mL/min/1.73 m2).</a:t>
            </a:r>
          </a:p>
        </p:txBody>
      </p:sp>
    </p:spTree>
    <p:extLst>
      <p:ext uri="{BB962C8B-B14F-4D97-AF65-F5344CB8AC3E}">
        <p14:creationId xmlns:p14="http://schemas.microsoft.com/office/powerpoint/2010/main" val="14750996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1" y="1233054"/>
            <a:ext cx="7578436" cy="5146964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guideline group judges that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adding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b="1" dirty="0">
                <a:solidFill>
                  <a:srgbClr val="FF0000"/>
                </a:solidFill>
              </a:rPr>
              <a:t>DPP4-I to metformin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seems to be 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in terms of </a:t>
            </a:r>
            <a:r>
              <a:rPr lang="en-US" u="sng" dirty="0" err="1">
                <a:solidFill>
                  <a:schemeClr val="tx2">
                    <a:lumMod val="50000"/>
                  </a:schemeClr>
                </a:solidFill>
              </a:rPr>
              <a:t>hypoglycaemia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 risk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and does not result in an 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increase of weight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but on the other hand, the expected benefit in terms of hard endpoints is low.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Sitagliptin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vildagliptin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alogliptin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saxagliptin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all require dose reduction in CKD, whereas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             </a:t>
            </a:r>
            <a:r>
              <a:rPr lang="en-US" b="1" dirty="0" err="1">
                <a:solidFill>
                  <a:srgbClr val="FF0000"/>
                </a:solidFill>
              </a:rPr>
              <a:t>linagliptin</a:t>
            </a:r>
            <a:r>
              <a:rPr lang="en-US" b="1" dirty="0">
                <a:solidFill>
                  <a:srgbClr val="FF0000"/>
                </a:solidFill>
              </a:rPr>
              <a:t> does not .</a:t>
            </a:r>
          </a:p>
        </p:txBody>
      </p:sp>
    </p:spTree>
    <p:extLst>
      <p:ext uri="{BB962C8B-B14F-4D97-AF65-F5344CB8AC3E}">
        <p14:creationId xmlns:p14="http://schemas.microsoft.com/office/powerpoint/2010/main" val="18275895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CHAPTER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13709"/>
            <a:ext cx="7162800" cy="42808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RELATED TO MANAGEMENT OF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CARDIOVASCULAR RISK </a:t>
            </a:r>
            <a:r>
              <a:rPr lang="en-US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PATIENTS WITH DIABETES AND CKD STAGE 3B OR HIGHER</a:t>
            </a:r>
          </a:p>
        </p:txBody>
      </p:sp>
    </p:spTree>
    <p:extLst>
      <p:ext uri="{BB962C8B-B14F-4D97-AF65-F5344CB8AC3E}">
        <p14:creationId xmlns:p14="http://schemas.microsoft.com/office/powerpoint/2010/main" val="6105948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912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724" y="1776412"/>
            <a:ext cx="71628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patients with diabetes and CKD stage 3b or higher  or on dialysis and with CAD, is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PCI</a:t>
            </a:r>
            <a:r>
              <a:rPr lang="en-US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CABG</a:t>
            </a:r>
            <a:r>
              <a:rPr lang="en-US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conservative</a:t>
            </a:r>
            <a:r>
              <a:rPr lang="en-US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treatment to be preferred?</a:t>
            </a:r>
            <a:endParaRPr lang="en-US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08907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780" y="291811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472" y="1087581"/>
            <a:ext cx="7495309" cy="54379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We recommend </a:t>
            </a:r>
            <a:r>
              <a:rPr lang="en-US" sz="2800" b="1" dirty="0">
                <a:solidFill>
                  <a:srgbClr val="FF0000"/>
                </a:solidFill>
              </a:rPr>
              <a:t>not</a:t>
            </a:r>
            <a:r>
              <a:rPr lang="en-US" dirty="0"/>
              <a:t> </a:t>
            </a:r>
            <a:r>
              <a:rPr lang="en-US" u="sng" dirty="0">
                <a:solidFill>
                  <a:schemeClr val="accent1">
                    <a:lumMod val="10000"/>
                  </a:schemeClr>
                </a:solidFill>
              </a:rPr>
              <a:t>omitting coronary angiography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with the sole intention of avoiding potential contrast-related deterioration of kidney function in patients with diabetes and CKD stage 3b or higher (</a:t>
            </a:r>
            <a:r>
              <a:rPr lang="en-US" dirty="0" err="1">
                <a:solidFill>
                  <a:schemeClr val="accent1">
                    <a:lumMod val="10000"/>
                  </a:schemeClr>
                </a:solidFill>
              </a:rPr>
              <a:t>eGFR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&lt;45mL/min) in whom a coronary angiography is </a:t>
            </a:r>
            <a:r>
              <a:rPr lang="en-US" u="sng" dirty="0">
                <a:solidFill>
                  <a:schemeClr val="accent1">
                    <a:lumMod val="10000"/>
                  </a:schemeClr>
                </a:solidFill>
              </a:rPr>
              <a:t>indicated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(1D).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We recommend that </a:t>
            </a:r>
            <a:r>
              <a:rPr lang="en-US" b="1" dirty="0">
                <a:solidFill>
                  <a:srgbClr val="FF0000"/>
                </a:solidFill>
              </a:rPr>
              <a:t>optimal medical treatment    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should be considered as preferred treatment in patients with diabetes and CKD stage 3b–5 who have</a:t>
            </a:r>
            <a:r>
              <a:rPr lang="en-US" b="1" dirty="0">
                <a:solidFill>
                  <a:srgbClr val="FF0000"/>
                </a:solidFill>
              </a:rPr>
              <a:t> stable CAD</a:t>
            </a:r>
            <a:r>
              <a:rPr lang="en-US" dirty="0"/>
              <a:t>,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unless there are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large areas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of    </a:t>
            </a:r>
            <a:r>
              <a:rPr lang="en-US" b="1" dirty="0" err="1">
                <a:solidFill>
                  <a:schemeClr val="accent1">
                    <a:lumMod val="10000"/>
                  </a:schemeClr>
                </a:solidFill>
              </a:rPr>
              <a:t>ischaemia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or significant </a:t>
            </a:r>
            <a:r>
              <a:rPr lang="en-US" u="sng" dirty="0">
                <a:solidFill>
                  <a:schemeClr val="accent1">
                    <a:lumMod val="10000"/>
                  </a:schemeClr>
                </a:solidFill>
              </a:rPr>
              <a:t>left main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or </a:t>
            </a:r>
            <a:r>
              <a:rPr lang="en-US" u="sng" dirty="0">
                <a:solidFill>
                  <a:schemeClr val="accent1">
                    <a:lumMod val="10000"/>
                  </a:schemeClr>
                </a:solidFill>
              </a:rPr>
              <a:t>proximal LAD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lesions (1C).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629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582" y="596611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982" y="1607127"/>
            <a:ext cx="7772400" cy="48213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recommend that when a decision is taken to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consider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revascularization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CABG is preferred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over PCI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multivessel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or complex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(SYNTAX score &gt;22) CAD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We recommend that patients with diabetes and CKD  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mL/min) who present with an </a:t>
            </a:r>
            <a:r>
              <a:rPr lang="en-US" b="1" dirty="0">
                <a:solidFill>
                  <a:srgbClr val="FF0000"/>
                </a:solidFill>
              </a:rPr>
              <a:t>acute coronary event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should be treated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differently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than patients with CKD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mL/min) without diabetes or patients with diabetes without CKD stage 3b or higher </a:t>
            </a:r>
            <a:r>
              <a:rPr lang="en-US" dirty="0"/>
              <a:t>(1D).</a:t>
            </a:r>
          </a:p>
        </p:txBody>
      </p:sp>
    </p:spTree>
    <p:extLst>
      <p:ext uri="{BB962C8B-B14F-4D97-AF65-F5344CB8AC3E}">
        <p14:creationId xmlns:p14="http://schemas.microsoft.com/office/powerpoint/2010/main" val="25639769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510" y="2057400"/>
            <a:ext cx="804949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patients with diabetes and CKD stage 3b or higher or on dialysis and with a cardiac indication (CHF, IHD, HTN) should we prescribe inhibitors of the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RAAS system</a:t>
            </a:r>
            <a:r>
              <a:rPr lang="en-US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en-US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cardiovascular prevention</a:t>
            </a:r>
            <a:r>
              <a:rPr lang="en-US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334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581891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1381" y="1191491"/>
            <a:ext cx="7883237" cy="523701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CKD in patients with diabetes can be caused by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true diabetic nephropathy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but can also be caused indirectly by diabetes, e.g. due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polyneuropathic</a:t>
            </a:r>
            <a:r>
              <a:rPr lang="en-US" sz="2800" dirty="0">
                <a:solidFill>
                  <a:srgbClr val="FF0000"/>
                </a:solidFill>
              </a:rPr>
              <a:t> bladder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dysfunction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increased incidence of </a:t>
            </a:r>
            <a:r>
              <a:rPr lang="en-US" sz="2800" dirty="0">
                <a:solidFill>
                  <a:srgbClr val="FF0000"/>
                </a:solidFill>
              </a:rPr>
              <a:t>relapsing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urinary tract  </a:t>
            </a:r>
            <a:r>
              <a:rPr lang="en-US" sz="2800" dirty="0">
                <a:solidFill>
                  <a:srgbClr val="FF0000"/>
                </a:solidFill>
              </a:rPr>
              <a:t>infections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macrovascular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angiopathy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V="1">
            <a:off x="5735782" y="-610466"/>
            <a:ext cx="3505200" cy="7334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391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90575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54" y="1814945"/>
            <a:ext cx="8049491" cy="46204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recommend that adults with CKD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mL/min/1.73 m2 or on dialysis) and diabetes who have a </a:t>
            </a:r>
            <a:r>
              <a:rPr lang="en-US" b="1" dirty="0">
                <a:solidFill>
                  <a:srgbClr val="FF0000"/>
                </a:solidFill>
              </a:rPr>
              <a:t>cardiovascular indication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(heart failure,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ischaemic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heart disease) be treated with an </a:t>
            </a:r>
            <a:r>
              <a:rPr lang="en-US" b="1" dirty="0">
                <a:solidFill>
                  <a:srgbClr val="FF0000"/>
                </a:solidFill>
              </a:rPr>
              <a:t>ACE-I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at </a:t>
            </a:r>
            <a:r>
              <a:rPr lang="en-US" b="1" dirty="0">
                <a:solidFill>
                  <a:srgbClr val="FF0000"/>
                </a:solidFill>
              </a:rPr>
              <a:t>maximally tolerated dose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(1B).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We suggest there is </a:t>
            </a:r>
            <a:r>
              <a:rPr lang="en-US" b="1" dirty="0">
                <a:solidFill>
                  <a:srgbClr val="FF0000"/>
                </a:solidFill>
              </a:rPr>
              <a:t>insufficient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evidence to justify the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start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of an </a:t>
            </a:r>
            <a:r>
              <a:rPr lang="en-US" b="1" dirty="0">
                <a:solidFill>
                  <a:srgbClr val="FF0000"/>
                </a:solidFill>
              </a:rPr>
              <a:t>angiotensin-receptor blocker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(ARB) in adults with CKD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mL/min/1.73 m2 or on dialysis) and diabetes who have a cardiovascular indication (heart failure,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ischaemic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heart disease) but </a:t>
            </a:r>
            <a:r>
              <a:rPr lang="en-US" b="1" dirty="0">
                <a:solidFill>
                  <a:srgbClr val="FF0000"/>
                </a:solidFill>
              </a:rPr>
              <a:t>intolerance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for ACE-I (2B).</a:t>
            </a:r>
          </a:p>
        </p:txBody>
      </p:sp>
    </p:spTree>
    <p:extLst>
      <p:ext uri="{BB962C8B-B14F-4D97-AF65-F5344CB8AC3E}">
        <p14:creationId xmlns:p14="http://schemas.microsoft.com/office/powerpoint/2010/main" val="16709523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911" y="1006186"/>
            <a:ext cx="7592291" cy="5015346"/>
          </a:xfrm>
        </p:spPr>
        <p:txBody>
          <a:bodyPr/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There is </a:t>
            </a:r>
            <a:r>
              <a:rPr lang="en-US" b="1" dirty="0">
                <a:solidFill>
                  <a:srgbClr val="FF0000"/>
                </a:solidFill>
              </a:rPr>
              <a:t>insufficient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evidence whether or not RAAS inhibitors should be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stopped in patients with CKD progressing to CKD stage 5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CKD </a:t>
            </a:r>
            <a:r>
              <a:rPr lang="en-US" b="1" dirty="0">
                <a:solidFill>
                  <a:srgbClr val="FF0000"/>
                </a:solidFill>
              </a:rPr>
              <a:t>stage 3–5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death is a more likely outcome than progression to ESRD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Diabetes is a multiplier of CVD risk. Therefore, in this particular population, drugs that would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slow progression of renal disease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and at the same time be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cardioprotective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appear as a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theoreticaly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       </a:t>
            </a:r>
            <a:r>
              <a:rPr lang="en-US" b="1" dirty="0">
                <a:solidFill>
                  <a:srgbClr val="FF0000"/>
                </a:solidFill>
              </a:rPr>
              <a:t>‘first-line’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therapy.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991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437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257" y="1152958"/>
            <a:ext cx="7303944" cy="5119255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Blockers of the RAA system are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both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renoprotective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cardioprotective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in the </a:t>
            </a:r>
            <a:r>
              <a:rPr lang="en-US" b="1" dirty="0">
                <a:solidFill>
                  <a:srgbClr val="FF0000"/>
                </a:solidFill>
              </a:rPr>
              <a:t>general</a:t>
            </a:r>
            <a:r>
              <a:rPr lang="en-US" dirty="0">
                <a:solidFill>
                  <a:srgbClr val="FF0000"/>
                </a:solidFill>
              </a:rPr>
              <a:t> population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However, in patients with </a:t>
            </a:r>
            <a:r>
              <a:rPr lang="en-US" b="1" dirty="0">
                <a:solidFill>
                  <a:srgbClr val="FF0000"/>
                </a:solidFill>
              </a:rPr>
              <a:t>diabetes and CKD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stage 3b or higher, this potential benefit may be more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limited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or be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counterbalanced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by the need to start </a:t>
            </a:r>
            <a:r>
              <a:rPr lang="en-US" dirty="0">
                <a:solidFill>
                  <a:srgbClr val="FF0000"/>
                </a:solidFill>
              </a:rPr>
              <a:t>dialysis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earlier (e.g. because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of </a:t>
            </a:r>
            <a:r>
              <a:rPr lang="en-US" u="sng" dirty="0" err="1">
                <a:solidFill>
                  <a:schemeClr val="bg2">
                    <a:lumMod val="50000"/>
                  </a:schemeClr>
                </a:solidFill>
              </a:rPr>
              <a:t>hyperkalaemia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, or sudden deterioration of renal function)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254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273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355" y="1268989"/>
            <a:ext cx="7827818" cy="49460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It can thus be </a:t>
            </a:r>
            <a:r>
              <a:rPr lang="en-US" b="1" u="sng" dirty="0">
                <a:solidFill>
                  <a:schemeClr val="bg2">
                    <a:lumMod val="50000"/>
                  </a:schemeClr>
                </a:solidFill>
              </a:rPr>
              <a:t>questioned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whether, in this specific subpopulation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starting an RAAS blocker in patients who have a cardiac indication,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is justified.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Only patients treated with </a:t>
            </a:r>
            <a:r>
              <a:rPr lang="en-US" b="1" dirty="0">
                <a:solidFill>
                  <a:srgbClr val="FF0000"/>
                </a:solidFill>
              </a:rPr>
              <a:t>maximally tolerated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doses of ACE-I versus placebo, had a </a:t>
            </a:r>
            <a:r>
              <a:rPr lang="en-US" b="1" dirty="0">
                <a:solidFill>
                  <a:srgbClr val="FF0000"/>
                </a:solidFill>
              </a:rPr>
              <a:t>survival benefit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 RR 0.78, 95% CI 0.61–0.98), but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not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those treated   at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lower doses of ACE-I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(RR1.18, 95% CI 0.41–3.44) or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with ARBs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(RR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0.99, 95% CI 0.85–1.17) in a Cochrane review.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113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393" y="976745"/>
            <a:ext cx="7393132" cy="58812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present data on withdrawing RAAS inhibitors in patients already taking them for 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cardiac indication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when their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CKD progresses to an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&lt;30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mL/min/1.73 m2 are </a:t>
            </a:r>
            <a:r>
              <a:rPr lang="en-US" b="1" dirty="0">
                <a:solidFill>
                  <a:srgbClr val="FF0000"/>
                </a:solidFill>
              </a:rPr>
              <a:t>controversial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and no randomized trials on this intervention are available.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However, observational data, even in patients </a:t>
            </a:r>
            <a:r>
              <a:rPr lang="en-US" b="1" dirty="0">
                <a:solidFill>
                  <a:srgbClr val="FF0000"/>
                </a:solidFill>
              </a:rPr>
              <a:t>without diabetes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suggest that in patients with an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&lt;30 mL/min, the risk for </a:t>
            </a:r>
            <a:r>
              <a:rPr lang="en-US" b="1" dirty="0" err="1">
                <a:solidFill>
                  <a:srgbClr val="FF0000"/>
                </a:solidFill>
              </a:rPr>
              <a:t>hyperkalaemia</a:t>
            </a:r>
            <a:r>
              <a:rPr lang="en-US" b="1" dirty="0">
                <a:solidFill>
                  <a:srgbClr val="FF0000"/>
                </a:solidFill>
              </a:rPr>
              <a:t> is 6.8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(95% CI 2.7–17.4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en-US" b="1" dirty="0">
                <a:solidFill>
                  <a:srgbClr val="FF0000"/>
                </a:solidFill>
              </a:rPr>
              <a:t>times higher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than in patients with an </a:t>
            </a:r>
            <a:r>
              <a:rPr lang="en-US" u="sng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 &gt;50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mL/min.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63" y="2153082"/>
            <a:ext cx="7158037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guideline development group judges that it thus makes sense to discuss the </a:t>
            </a:r>
            <a:r>
              <a:rPr lang="en-US" dirty="0">
                <a:solidFill>
                  <a:srgbClr val="FF0000"/>
                </a:solidFill>
              </a:rPr>
              <a:t>withdrawal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of an RAAS inhibitor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with patients whose </a:t>
            </a:r>
            <a:r>
              <a:rPr lang="en-US" b="1" dirty="0" err="1">
                <a:solidFill>
                  <a:srgbClr val="FF0000"/>
                </a:solidFill>
              </a:rPr>
              <a:t>eGFR</a:t>
            </a:r>
            <a:r>
              <a:rPr lang="en-US" b="1" dirty="0">
                <a:solidFill>
                  <a:srgbClr val="FF0000"/>
                </a:solidFill>
              </a:rPr>
              <a:t> progresses to &lt;15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mL/min, in an attempt to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delay the need for start of renal replacement therapy.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80675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83673"/>
            <a:ext cx="7315200" cy="789709"/>
          </a:xfrm>
        </p:spPr>
        <p:txBody>
          <a:bodyPr/>
          <a:lstStyle/>
          <a:p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We recommend: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We recommend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combining different classes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of renin angiotensin-blocking agents (ACE-I, ARBs or direct renin inhibitors) (1A).</a:t>
            </a:r>
          </a:p>
        </p:txBody>
      </p:sp>
    </p:spTree>
    <p:extLst>
      <p:ext uri="{BB962C8B-B14F-4D97-AF65-F5344CB8AC3E}">
        <p14:creationId xmlns:p14="http://schemas.microsoft.com/office/powerpoint/2010/main" val="8472027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581025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In patients with diabetes and CKD stage 3b or higher or on dialysis, should we prescribe </a:t>
            </a:r>
            <a:r>
              <a:rPr lang="en-US" sz="2800" b="1" dirty="0">
                <a:solidFill>
                  <a:srgbClr val="FF0000"/>
                </a:solidFill>
              </a:rPr>
              <a:t>beta blockers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to prevent </a:t>
            </a:r>
            <a:r>
              <a:rPr lang="en-US" sz="2800" b="1" dirty="0">
                <a:solidFill>
                  <a:srgbClr val="FF0000"/>
                </a:solidFill>
              </a:rPr>
              <a:t>sudden cardiac death</a:t>
            </a:r>
            <a:r>
              <a:rPr lang="en-US" sz="2800" b="1" dirty="0">
                <a:solidFill>
                  <a:srgbClr val="003366"/>
                </a:solidFill>
              </a:rPr>
              <a:t>?</a:t>
            </a:r>
            <a:endParaRPr lang="en-US" sz="2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126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345" y="1067666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suggest: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292" y="2341418"/>
            <a:ext cx="7995372" cy="38307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We suggest</a:t>
            </a:r>
            <a:r>
              <a:rPr lang="en-US" u="sng" dirty="0">
                <a:solidFill>
                  <a:schemeClr val="accent1">
                    <a:lumMod val="10000"/>
                  </a:schemeClr>
                </a:solidFill>
              </a:rPr>
              <a:t> starting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selective beta-blocking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agent as </a:t>
            </a:r>
            <a:r>
              <a:rPr lang="en-US" b="1" dirty="0">
                <a:solidFill>
                  <a:schemeClr val="accent1">
                    <a:lumMod val="10000"/>
                  </a:schemeClr>
                </a:solidFill>
              </a:rPr>
              <a:t>primary prevention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in patients with diabetes and CKD stage 3b or higher and then continuing it when tolerated (2C).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 We suggest prescribing </a:t>
            </a:r>
            <a:r>
              <a:rPr lang="en-US" b="1" dirty="0">
                <a:solidFill>
                  <a:srgbClr val="FF0000"/>
                </a:solidFill>
              </a:rPr>
              <a:t>lipophilic rather than hydrophilic 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beta-blocking agents in patients with diabetes and CKD stage 3b or higher (</a:t>
            </a:r>
            <a:r>
              <a:rPr lang="en-US" dirty="0" err="1">
                <a:solidFill>
                  <a:schemeClr val="accent1">
                    <a:lumMod val="10000"/>
                  </a:schemeClr>
                </a:solidFill>
              </a:rPr>
              <a:t>eGFR</a:t>
            </a: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&lt;45 mL/min) (2C).</a:t>
            </a:r>
          </a:p>
        </p:txBody>
      </p:sp>
    </p:spTree>
    <p:extLst>
      <p:ext uri="{BB962C8B-B14F-4D97-AF65-F5344CB8AC3E}">
        <p14:creationId xmlns:p14="http://schemas.microsoft.com/office/powerpoint/2010/main" val="15209426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484043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0709" y="2064325"/>
            <a:ext cx="7432964" cy="54448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Sudden cardiac death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is an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important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cause of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mortality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in patients with CKD stage 3b or higher and in patients with diabetes.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Ventricular re-entrant circuits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fibrosis-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ischaemia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are likely to be part of this paradigm, together with electrolyte disturbances and other explanation.</a:t>
            </a:r>
          </a:p>
        </p:txBody>
      </p:sp>
    </p:spTree>
    <p:extLst>
      <p:ext uri="{BB962C8B-B14F-4D97-AF65-F5344CB8AC3E}">
        <p14:creationId xmlns:p14="http://schemas.microsoft.com/office/powerpoint/2010/main" val="92819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623454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4510" y="1440874"/>
            <a:ext cx="7897090" cy="52370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However many patients who develop CKD due to a cause other than diabetes will develop or may already have diabetes mellitus.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Finally,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many drugs that are used for management of CKDs, e.g. </a:t>
            </a:r>
            <a:r>
              <a:rPr lang="en-US" dirty="0">
                <a:solidFill>
                  <a:srgbClr val="FF0000"/>
                </a:solidFill>
              </a:rPr>
              <a:t>corticosteroids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or </a:t>
            </a:r>
            <a:r>
              <a:rPr lang="en-US" dirty="0" err="1">
                <a:solidFill>
                  <a:srgbClr val="FF0000"/>
                </a:solidFill>
              </a:rPr>
              <a:t>calcineurin</a:t>
            </a:r>
            <a:r>
              <a:rPr lang="en-US" dirty="0">
                <a:solidFill>
                  <a:srgbClr val="FF0000"/>
                </a:solidFill>
              </a:rPr>
              <a:t> inhibitors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can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caus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diabetes.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Despite the strong interplay between diabetes and CKD, the management of patients with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diabetes and CKD stage 3b or higher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&lt;45 mL/min) remains problematic.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V="1">
            <a:off x="5486400" y="-332509"/>
            <a:ext cx="3505200" cy="152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51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0146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5" y="1634836"/>
            <a:ext cx="7038109" cy="45373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It is appreciated that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beta blockers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can have an </a:t>
            </a:r>
            <a:r>
              <a:rPr lang="en-US" b="1" dirty="0">
                <a:solidFill>
                  <a:srgbClr val="FF0000"/>
                </a:solidFill>
              </a:rPr>
              <a:t>important role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several cardiac situations, e.g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. ventricular rate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control and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heart failure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question is whether or not the </a:t>
            </a:r>
            <a:r>
              <a:rPr lang="en-US" b="1" dirty="0">
                <a:solidFill>
                  <a:srgbClr val="FF0000"/>
                </a:solidFill>
              </a:rPr>
              <a:t>routine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prescription of these drugs, with their known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side effects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can provide 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survival advantage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diabetes with CKD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803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745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3" y="1265093"/>
            <a:ext cx="7813963" cy="50499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guideline development group judges that congestive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heart failure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is quite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prevalent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in our target population, and that therefore, the results are very likely to also apply in our population.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Based on these considerations, the guideline development group judged that it was </a:t>
            </a:r>
            <a:r>
              <a:rPr lang="en-US" b="1" dirty="0">
                <a:solidFill>
                  <a:srgbClr val="FF0000"/>
                </a:solidFill>
              </a:rPr>
              <a:t>logical to apply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same recommendations in patients with diabetes and CKD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&lt;45mL/min) as in patients with diabetes without CKD or in patients with CKD without diabetes.</a:t>
            </a:r>
          </a:p>
        </p:txBody>
      </p:sp>
    </p:spTree>
    <p:extLst>
      <p:ext uri="{BB962C8B-B14F-4D97-AF65-F5344CB8AC3E}">
        <p14:creationId xmlns:p14="http://schemas.microsoft.com/office/powerpoint/2010/main" val="2301288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727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</a:rPr>
              <a:t>In patients with diabetes and CKD stage 3b or higher, should we aim at </a:t>
            </a:r>
            <a:r>
              <a:rPr lang="en-US" sz="2800" b="1" dirty="0">
                <a:solidFill>
                  <a:srgbClr val="FF0000"/>
                </a:solidFill>
              </a:rPr>
              <a:t>lower BP targets </a:t>
            </a:r>
            <a:r>
              <a:rPr lang="en-US" sz="2800" b="1" dirty="0">
                <a:solidFill>
                  <a:schemeClr val="accent1">
                    <a:lumMod val="10000"/>
                  </a:schemeClr>
                </a:solidFill>
              </a:rPr>
              <a:t>than in the general population?</a:t>
            </a:r>
            <a:endParaRPr lang="en-US" sz="28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962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873" y="1150793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suggest: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19" y="2133600"/>
            <a:ext cx="8021782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suggest </a:t>
            </a:r>
            <a:r>
              <a:rPr lang="en-US" b="1" dirty="0">
                <a:solidFill>
                  <a:srgbClr val="FF0000"/>
                </a:solidFill>
              </a:rPr>
              <a:t>against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applying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lower blood pressure targets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in patients with diabetes and CKD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mL/min/1.73 m2) than in the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general population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(2C).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suggest that in patients with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diabetes and CKD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mL/min/1.73 m2)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but </a:t>
            </a:r>
            <a:r>
              <a:rPr lang="en-US" b="1" dirty="0">
                <a:solidFill>
                  <a:srgbClr val="FF0000"/>
                </a:solidFill>
              </a:rPr>
              <a:t>without proteinuria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all blood pressure-lowering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drugs can be used equally to lower blood pressure (2C).</a:t>
            </a:r>
          </a:p>
        </p:txBody>
      </p:sp>
    </p:spTree>
    <p:extLst>
      <p:ext uri="{BB962C8B-B14F-4D97-AF65-F5344CB8AC3E}">
        <p14:creationId xmlns:p14="http://schemas.microsoft.com/office/powerpoint/2010/main" val="31709863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719571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0982" y="2133600"/>
            <a:ext cx="7370618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In patients with diabetes and CKD stage 3b or on dialysis, should we prescribe</a:t>
            </a:r>
            <a:br>
              <a:rPr lang="en-US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lipid-lowering therapy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in primary prevention?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0325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291" y="984539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491" y="1814946"/>
            <a:ext cx="7356763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recommend </a:t>
            </a:r>
            <a:r>
              <a:rPr lang="en-US" b="1" dirty="0">
                <a:solidFill>
                  <a:srgbClr val="FF0000"/>
                </a:solidFill>
              </a:rPr>
              <a:t>starting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 statin in patients with diabetes and CKD stage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3b and 4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(1B).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We suggest a statin </a:t>
            </a:r>
            <a:r>
              <a:rPr lang="en-US" b="1" dirty="0">
                <a:solidFill>
                  <a:srgbClr val="FF0000"/>
                </a:solidFill>
              </a:rPr>
              <a:t>be considered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diabetes and CKD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stage 5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(2C).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In these patients, lipid-lowering treatment resulted in a </a:t>
            </a:r>
            <a:r>
              <a:rPr lang="en-US" b="1" dirty="0">
                <a:solidFill>
                  <a:srgbClr val="FF0000"/>
                </a:solidFill>
              </a:rPr>
              <a:t>non-significant 8%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risk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reduction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of the primary endpoint of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major vascular events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851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18" y="859848"/>
            <a:ext cx="7564582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recommend: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873" y="1440873"/>
            <a:ext cx="7121236" cy="50499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We recommend </a:t>
            </a:r>
            <a:r>
              <a:rPr lang="en-US" b="1" dirty="0">
                <a:solidFill>
                  <a:srgbClr val="FF0000"/>
                </a:solidFill>
              </a:rPr>
              <a:t>against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starting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 statin in patients with diabetes and CKD </a:t>
            </a:r>
            <a:r>
              <a:rPr lang="en-US" b="1" dirty="0">
                <a:solidFill>
                  <a:srgbClr val="FF0000"/>
                </a:solidFill>
              </a:rPr>
              <a:t>stage 5D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(1A).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There was 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non-significant 8%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risk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reduction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of the primary endpoint of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CV death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non-fatal MI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and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stroke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Therefore, the guideline group judged that there is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no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general recommendation to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initiate statins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dialysis dependent patients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with diabetes.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1149060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636" y="1648691"/>
            <a:ext cx="7578436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Doses of lipid-lowering agents should be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adapted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according to renal function.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should be considered </a:t>
            </a:r>
            <a:r>
              <a:rPr lang="en-US" b="1" dirty="0">
                <a:solidFill>
                  <a:srgbClr val="FF0000"/>
                </a:solidFill>
              </a:rPr>
              <a:t>maximal doses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CKD,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repetitive measurement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of lipid levels does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not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add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diagnostic or therapeutic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value.</a:t>
            </a:r>
          </a:p>
        </p:txBody>
      </p:sp>
    </p:spTree>
    <p:extLst>
      <p:ext uri="{BB962C8B-B14F-4D97-AF65-F5344CB8AC3E}">
        <p14:creationId xmlns:p14="http://schemas.microsoft.com/office/powerpoint/2010/main" val="37207296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93273"/>
            <a:ext cx="7329055" cy="49807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There was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no consensus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the guideline development group on whether or not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statins should be stopped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diabetes with CKD stage5D.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We suggest</a:t>
            </a:r>
            <a:r>
              <a:rPr lang="en-US" b="1" dirty="0">
                <a:solidFill>
                  <a:srgbClr val="FF0000"/>
                </a:solidFill>
              </a:rPr>
              <a:t> fibrates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can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replace statins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CKD stage 3b who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do not tolerate statins (2B).</a:t>
            </a:r>
          </a:p>
        </p:txBody>
      </p:sp>
    </p:spTree>
    <p:extLst>
      <p:ext uri="{BB962C8B-B14F-4D97-AF65-F5344CB8AC3E}">
        <p14:creationId xmlns:p14="http://schemas.microsoft.com/office/powerpoint/2010/main" val="21183261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290513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8" y="1704109"/>
            <a:ext cx="7509164" cy="42117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</a:t>
            </a:r>
            <a:r>
              <a:rPr lang="en-US" b="1" dirty="0">
                <a:solidFill>
                  <a:srgbClr val="FF0000"/>
                </a:solidFill>
              </a:rPr>
              <a:t>on dialysis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moderate- to high-quality evidence indicated that </a:t>
            </a:r>
            <a:r>
              <a:rPr lang="en-US" b="1" dirty="0">
                <a:solidFill>
                  <a:srgbClr val="FF0000"/>
                </a:solidFill>
              </a:rPr>
              <a:t>statins had little or no effect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on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all-cause </a:t>
            </a:r>
            <a:r>
              <a:rPr lang="it-IT" u="sng" dirty="0">
                <a:solidFill>
                  <a:schemeClr val="bg2">
                    <a:lumMod val="50000"/>
                  </a:schemeClr>
                </a:solidFill>
              </a:rPr>
              <a:t>mortality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(RR 0.96; 95% CI 0.88–1.04), </a:t>
            </a:r>
            <a:r>
              <a:rPr lang="it-IT" u="sng" dirty="0">
                <a:solidFill>
                  <a:schemeClr val="bg2">
                    <a:lumMod val="50000"/>
                  </a:schemeClr>
                </a:solidFill>
              </a:rPr>
              <a:t>cardiovascular mortality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(RR 0.94; 95% CI 0.82–1.07) or 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cardiovascular events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(RR 0.95; 95% CI 0.87–1.03).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Effects of statins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kidney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transplant recipients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were uncertain.</a:t>
            </a:r>
          </a:p>
        </p:txBody>
      </p:sp>
    </p:spTree>
    <p:extLst>
      <p:ext uri="{BB962C8B-B14F-4D97-AF65-F5344CB8AC3E}">
        <p14:creationId xmlns:p14="http://schemas.microsoft.com/office/powerpoint/2010/main" val="231830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7927" y="401782"/>
            <a:ext cx="8492837" cy="591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347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709" y="-581025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1709" y="1995055"/>
            <a:ext cx="71628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In patients with DM and CKD stage 3b or higher, should we recommend interventions aimed at </a:t>
            </a:r>
            <a:r>
              <a:rPr lang="en-US" sz="2800" b="1" dirty="0">
                <a:solidFill>
                  <a:srgbClr val="FF0000"/>
                </a:solidFill>
              </a:rPr>
              <a:t>increasing energy expenditure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and </a:t>
            </a:r>
            <a:r>
              <a:rPr lang="en-US" sz="2800" b="1" dirty="0">
                <a:solidFill>
                  <a:srgbClr val="FF0000"/>
                </a:solidFill>
              </a:rPr>
              <a:t>physical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activity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?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284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672" y="402648"/>
            <a:ext cx="7315200" cy="581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suggest: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945" y="1322677"/>
            <a:ext cx="7626928" cy="51469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suggest that patients with diabetes and CKD stage 3b or higher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eGFR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&lt;45 mL/min) perform additional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physical exercise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at least </a:t>
            </a:r>
            <a:r>
              <a:rPr lang="en-US" b="1" dirty="0">
                <a:solidFill>
                  <a:srgbClr val="FF0000"/>
                </a:solidFill>
              </a:rPr>
              <a:t>three times 1/2 to 1 hour/week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to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reduce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fat mass and improve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QoL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(2D).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When promoting </a:t>
            </a:r>
            <a:r>
              <a:rPr lang="en-US" b="1" dirty="0">
                <a:solidFill>
                  <a:srgbClr val="FF0000"/>
                </a:solidFill>
              </a:rPr>
              <a:t>weight loss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 patients with diabetes and with overweight, we recommend supervision of this process by a dietician and to ensure that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only fat mass is lost and malnutrition is avoided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(1C).</a:t>
            </a:r>
          </a:p>
        </p:txBody>
      </p:sp>
    </p:spTree>
    <p:extLst>
      <p:ext uri="{BB962C8B-B14F-4D97-AF65-F5344CB8AC3E}">
        <p14:creationId xmlns:p14="http://schemas.microsoft.com/office/powerpoint/2010/main" val="41276712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873" y="-691861"/>
            <a:ext cx="7315200" cy="581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379" y="2251796"/>
            <a:ext cx="71628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In patients with diabetes and CKD stage 3b or higher should </a:t>
            </a:r>
            <a:r>
              <a:rPr lang="en-US" sz="2800" b="1" dirty="0">
                <a:solidFill>
                  <a:srgbClr val="FF0000"/>
                </a:solidFill>
              </a:rPr>
              <a:t>antiplatelet therapy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 be recommended, regardless of the cardiovascular risk?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5653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055" y="-470188"/>
            <a:ext cx="7315200" cy="581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587" y="1704543"/>
            <a:ext cx="7389668" cy="44676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recommend </a:t>
            </a:r>
            <a:r>
              <a:rPr lang="en-US" b="1" dirty="0">
                <a:solidFill>
                  <a:srgbClr val="FF0000"/>
                </a:solidFill>
              </a:rPr>
              <a:t>starting aspirin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as </a:t>
            </a:r>
            <a:r>
              <a:rPr lang="en-US" b="1" dirty="0">
                <a:solidFill>
                  <a:srgbClr val="FF0000"/>
                </a:solidFill>
              </a:rPr>
              <a:t>secondary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prevention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, unless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there is 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contraindication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side effects or intolerance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(1C).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 suggest </a:t>
            </a:r>
            <a:r>
              <a:rPr lang="en-US" b="1" dirty="0">
                <a:solidFill>
                  <a:srgbClr val="FF0000"/>
                </a:solidFill>
              </a:rPr>
              <a:t>starting aspirin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as </a:t>
            </a:r>
            <a:r>
              <a:rPr lang="en-US" b="1" dirty="0">
                <a:solidFill>
                  <a:srgbClr val="FF0000"/>
                </a:solidFill>
              </a:rPr>
              <a:t>primary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prevention only in patients without additional risk factors for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major bleeding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(2C).</a:t>
            </a:r>
          </a:p>
        </p:txBody>
      </p:sp>
    </p:spTree>
    <p:extLst>
      <p:ext uri="{BB962C8B-B14F-4D97-AF65-F5344CB8AC3E}">
        <p14:creationId xmlns:p14="http://schemas.microsoft.com/office/powerpoint/2010/main" val="234811776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3" descr="http://pinker.wjh.harvard.edu/photos/new_zealand_II/images/lotus%20flow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78818" y="0"/>
            <a:ext cx="5186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5400" dirty="0">
                <a:solidFill>
                  <a:srgbClr val="002060"/>
                </a:solidFill>
              </a:rPr>
              <a:t>سپاس از توجه شما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0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117" y="3175682"/>
            <a:ext cx="7886700" cy="2252662"/>
          </a:xfrm>
        </p:spPr>
        <p:txBody>
          <a:bodyPr/>
          <a:lstStyle/>
          <a:p>
            <a:r>
              <a:rPr lang="en-US" sz="8000" dirty="0" err="1"/>
              <a:t>Renoprotection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36162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AB926-BF40-44CB-A606-5D0DA1581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2229" y="1367744"/>
            <a:ext cx="7315200" cy="581025"/>
          </a:xfrm>
        </p:spPr>
        <p:txBody>
          <a:bodyPr/>
          <a:lstStyle/>
          <a:p>
            <a:pPr algn="ctr"/>
            <a:r>
              <a:rPr lang="en-US" sz="4000" b="1" dirty="0"/>
              <a:t>ADA  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1734-7FF8-49DC-A062-B8EF15DB7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429" y="2525939"/>
            <a:ext cx="8454571" cy="4227286"/>
          </a:xfrm>
        </p:spPr>
        <p:txBody>
          <a:bodyPr/>
          <a:lstStyle/>
          <a:p>
            <a:pPr algn="l"/>
            <a:r>
              <a:rPr lang="en-US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For patients with type 2 diabetes and diabetic kidney disease, use of a sodium–glucose cotransporter 2 inhibitor in patients with an estimated glomerular filtration rate </a:t>
            </a:r>
            <a:r>
              <a:rPr lang="en-US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≥</a:t>
            </a:r>
            <a:r>
              <a:rPr lang="en-US" b="1" i="0" u="none" strike="noStrike" baseline="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25 mL/min/1.73 m2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and urinary albumin </a:t>
            </a:r>
            <a:r>
              <a:rPr lang="en-US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≥ </a:t>
            </a:r>
            <a:r>
              <a:rPr lang="en-US" b="1" i="0" u="none" strike="noStrike" baseline="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300 mg/g creatinine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is recommended to reduce chronic kidney disease progression and cardiovascular events.  </a:t>
            </a:r>
            <a:r>
              <a:rPr lang="en-US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             ( </a:t>
            </a:r>
            <a:r>
              <a:rPr lang="en-US" sz="1800" b="0" i="0" u="none" strike="noStrike" baseline="0" dirty="0">
                <a:solidFill>
                  <a:srgbClr val="000073"/>
                </a:solidFill>
                <a:latin typeface="AdvOT8eb9eec2.B"/>
              </a:rPr>
              <a:t>A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098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3603</Words>
  <Application>Microsoft Office PowerPoint</Application>
  <PresentationFormat>On-screen Show (4:3)</PresentationFormat>
  <Paragraphs>243</Paragraphs>
  <Slides>74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1" baseType="lpstr">
      <vt:lpstr>AdvOT8eb9eec2.B</vt:lpstr>
      <vt:lpstr>Arial</vt:lpstr>
      <vt:lpstr>Arial Black</vt:lpstr>
      <vt:lpstr>Arial Rounded MT Bold</vt:lpstr>
      <vt:lpstr>Verdana</vt:lpstr>
      <vt:lpstr>Wingdings</vt:lpstr>
      <vt:lpstr>Default Design</vt:lpstr>
      <vt:lpstr>PowerPoint Presentation</vt:lpstr>
      <vt:lpstr>Clinical Practice Guideline on management of patients  with diabetes and chronic kidney disease  stage 3b or higher (eGFR &lt;45 mL/min)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Renoprotection</vt:lpstr>
      <vt:lpstr>ADA   2022</vt:lpstr>
      <vt:lpstr>ADA    2022</vt:lpstr>
      <vt:lpstr>ADA 2022</vt:lpstr>
      <vt:lpstr>ADA 2022</vt:lpstr>
      <vt:lpstr>PowerPoint Presentation</vt:lpstr>
      <vt:lpstr>PowerPoint Presentation</vt:lpstr>
      <vt:lpstr> CHAPTER 1:</vt:lpstr>
      <vt:lpstr>PowerPoint Presentation</vt:lpstr>
      <vt:lpstr>We recommend:</vt:lpstr>
      <vt:lpstr>PowerPoint Presentation</vt:lpstr>
      <vt:lpstr> We recommend: </vt:lpstr>
      <vt:lpstr>PowerPoint Presentation</vt:lpstr>
      <vt:lpstr>We recommend:</vt:lpstr>
      <vt:lpstr>PowerPoint Presentation</vt:lpstr>
      <vt:lpstr>We recommend:</vt:lpstr>
      <vt:lpstr>Statements only for patients with type 1 diabetes and CKD stage 5</vt:lpstr>
      <vt:lpstr>PowerPoint Presentation</vt:lpstr>
      <vt:lpstr> Statements only for patients with type 2 diabetes and CKD stage 5 </vt:lpstr>
      <vt:lpstr>CHAPTER 2</vt:lpstr>
      <vt:lpstr>PowerPoint Presentation</vt:lpstr>
      <vt:lpstr>We recommend:</vt:lpstr>
      <vt:lpstr>PowerPoint Presentation</vt:lpstr>
      <vt:lpstr>PowerPoint Presentation</vt:lpstr>
      <vt:lpstr>What did we find?</vt:lpstr>
      <vt:lpstr>PowerPoint Presentation</vt:lpstr>
      <vt:lpstr>PowerPoint Presentation</vt:lpstr>
      <vt:lpstr>We recommend:</vt:lpstr>
      <vt:lpstr>PowerPoint Presentation</vt:lpstr>
      <vt:lpstr>PowerPoint Presentation</vt:lpstr>
      <vt:lpstr>We recommend:</vt:lpstr>
      <vt:lpstr>PowerPoint Presentation</vt:lpstr>
      <vt:lpstr>`</vt:lpstr>
      <vt:lpstr>At now,</vt:lpstr>
      <vt:lpstr>PowerPoint Presentation</vt:lpstr>
      <vt:lpstr>PowerPoint Presentation</vt:lpstr>
      <vt:lpstr>PowerPoint Presentation</vt:lpstr>
      <vt:lpstr>CHAPTER 3</vt:lpstr>
      <vt:lpstr>PowerPoint Presentation</vt:lpstr>
      <vt:lpstr>We recommend:</vt:lpstr>
      <vt:lpstr>We recommend:</vt:lpstr>
      <vt:lpstr>PowerPoint Presentation</vt:lpstr>
      <vt:lpstr>We recommend: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We recommend: </vt:lpstr>
      <vt:lpstr>PowerPoint Presentation</vt:lpstr>
      <vt:lpstr>We suggest:</vt:lpstr>
      <vt:lpstr>PowerPoint Presentation</vt:lpstr>
      <vt:lpstr>PowerPoint Presentation</vt:lpstr>
      <vt:lpstr>PowerPoint Presentation</vt:lpstr>
      <vt:lpstr>PowerPoint Presentation</vt:lpstr>
      <vt:lpstr>We suggest:</vt:lpstr>
      <vt:lpstr>PowerPoint Presentation</vt:lpstr>
      <vt:lpstr>We recommend:</vt:lpstr>
      <vt:lpstr>We recommend:</vt:lpstr>
      <vt:lpstr>PowerPoint Presentation</vt:lpstr>
      <vt:lpstr>PowerPoint Presentation</vt:lpstr>
      <vt:lpstr>PowerPoint Presentation</vt:lpstr>
      <vt:lpstr>PowerPoint Presentation</vt:lpstr>
      <vt:lpstr>We suggest: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amirreza</cp:lastModifiedBy>
  <cp:revision>242</cp:revision>
  <dcterms:created xsi:type="dcterms:W3CDTF">2005-02-28T14:06:28Z</dcterms:created>
  <dcterms:modified xsi:type="dcterms:W3CDTF">2022-06-15T02:13:29Z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