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3"/>
  </p:notesMasterIdLst>
  <p:sldIdLst>
    <p:sldId id="260" r:id="rId3"/>
    <p:sldId id="263" r:id="rId4"/>
    <p:sldId id="264" r:id="rId5"/>
    <p:sldId id="426" r:id="rId6"/>
    <p:sldId id="483" r:id="rId7"/>
    <p:sldId id="479" r:id="rId8"/>
    <p:sldId id="472" r:id="rId9"/>
    <p:sldId id="432" r:id="rId10"/>
    <p:sldId id="433" r:id="rId11"/>
    <p:sldId id="434" r:id="rId12"/>
    <p:sldId id="546" r:id="rId13"/>
    <p:sldId id="547" r:id="rId14"/>
    <p:sldId id="548" r:id="rId15"/>
    <p:sldId id="549" r:id="rId16"/>
    <p:sldId id="550" r:id="rId17"/>
    <p:sldId id="564" r:id="rId18"/>
    <p:sldId id="565" r:id="rId19"/>
    <p:sldId id="567" r:id="rId20"/>
    <p:sldId id="569" r:id="rId21"/>
    <p:sldId id="571" r:id="rId22"/>
    <p:sldId id="572" r:id="rId23"/>
    <p:sldId id="575" r:id="rId24"/>
    <p:sldId id="298" r:id="rId25"/>
    <p:sldId id="584" r:id="rId26"/>
    <p:sldId id="545" r:id="rId27"/>
    <p:sldId id="600" r:id="rId28"/>
    <p:sldId id="582" r:id="rId29"/>
    <p:sldId id="368" r:id="rId30"/>
    <p:sldId id="369" r:id="rId31"/>
    <p:sldId id="370" r:id="rId32"/>
    <p:sldId id="586" r:id="rId33"/>
    <p:sldId id="587" r:id="rId34"/>
    <p:sldId id="588" r:id="rId35"/>
    <p:sldId id="592" r:id="rId36"/>
    <p:sldId id="593" r:id="rId37"/>
    <p:sldId id="594" r:id="rId38"/>
    <p:sldId id="597" r:id="rId39"/>
    <p:sldId id="599" r:id="rId40"/>
    <p:sldId id="493" r:id="rId41"/>
    <p:sldId id="494" r:id="rId42"/>
    <p:sldId id="495" r:id="rId43"/>
    <p:sldId id="496" r:id="rId44"/>
    <p:sldId id="498" r:id="rId45"/>
    <p:sldId id="499" r:id="rId46"/>
    <p:sldId id="500" r:id="rId47"/>
    <p:sldId id="502" r:id="rId48"/>
    <p:sldId id="603" r:id="rId49"/>
    <p:sldId id="601" r:id="rId50"/>
    <p:sldId id="602" r:id="rId51"/>
    <p:sldId id="578" r:id="rId52"/>
  </p:sldIdLst>
  <p:sldSz cx="9144000" cy="6858000" type="screen4x3"/>
  <p:notesSz cx="6858000" cy="9144000"/>
  <p:custDataLst>
    <p:tags r:id="rId5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caCAFKWz4bg5MFClPyx3+w==" hashData="8sxEH9F5K6ENL+wzWKlNBlgu0T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6" autoAdjust="0"/>
    <p:restoredTop sz="94600"/>
  </p:normalViewPr>
  <p:slideViewPr>
    <p:cSldViewPr>
      <p:cViewPr>
        <p:scale>
          <a:sx n="70" d="100"/>
          <a:sy n="70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074A0E-1582-40A3-B8D9-8E8E184E5E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2626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3A0A6E44-4938-42A0-BB5B-79A740DD7F28}" type="slidenum">
              <a:rPr lang="ar-SA">
                <a:cs typeface="Times New Roman" pitchFamily="18" charset="0"/>
              </a:rPr>
              <a:pPr/>
              <a:t>14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Trauma: immobilized – cannot align axis</a:t>
            </a:r>
          </a:p>
          <a:p>
            <a:pPr eaLnBrk="1" hangingPunct="1"/>
            <a:r>
              <a:rPr lang="en-US" smtClean="0"/>
              <a:t>Peds: anterior and cephalad airway, large tongue, large occiput, small mouth, stiff/floppy epiglottis (more horizontal)</a:t>
            </a:r>
          </a:p>
          <a:p>
            <a:pPr eaLnBrk="1" hangingPunct="1"/>
            <a:r>
              <a:rPr lang="en-US" smtClean="0"/>
              <a:t>Obesity or very small</a:t>
            </a:r>
          </a:p>
          <a:p>
            <a:pPr eaLnBrk="1" hangingPunct="1"/>
            <a:r>
              <a:rPr lang="en-US" smtClean="0"/>
              <a:t>Short Muscular neck</a:t>
            </a:r>
          </a:p>
          <a:p>
            <a:pPr eaLnBrk="1" hangingPunct="1"/>
            <a:r>
              <a:rPr lang="en-US" smtClean="0"/>
              <a:t>Large breasts</a:t>
            </a:r>
          </a:p>
          <a:p>
            <a:pPr eaLnBrk="1" hangingPunct="1"/>
            <a:r>
              <a:rPr lang="en-US" smtClean="0"/>
              <a:t>Prominent Upper Incisors (Buck Teeth)</a:t>
            </a:r>
          </a:p>
          <a:p>
            <a:pPr eaLnBrk="1" hangingPunct="1"/>
            <a:r>
              <a:rPr lang="en-US" smtClean="0"/>
              <a:t>Receding Jaw (Dentures)</a:t>
            </a:r>
          </a:p>
          <a:p>
            <a:pPr eaLnBrk="1" hangingPunct="1"/>
            <a:r>
              <a:rPr lang="en-US" smtClean="0"/>
              <a:t>Burns</a:t>
            </a:r>
          </a:p>
          <a:p>
            <a:pPr eaLnBrk="1" hangingPunct="1"/>
            <a:r>
              <a:rPr lang="en-US" smtClean="0"/>
              <a:t>Facial Trauma</a:t>
            </a:r>
          </a:p>
          <a:p>
            <a:pPr eaLnBrk="1" hangingPunct="1"/>
            <a:r>
              <a:rPr lang="en-US" smtClean="0"/>
              <a:t>S/S of Anaphylaxis</a:t>
            </a:r>
          </a:p>
          <a:p>
            <a:pPr eaLnBrk="1" hangingPunct="1"/>
            <a:r>
              <a:rPr lang="en-US" smtClean="0"/>
              <a:t>Stridor</a:t>
            </a:r>
          </a:p>
          <a:p>
            <a:pPr eaLnBrk="1" hangingPunct="1"/>
            <a:r>
              <a:rPr lang="en-US" smtClean="0"/>
              <a:t>FBAO</a:t>
            </a:r>
          </a:p>
          <a:p>
            <a:pPr eaLnBrk="1" hangingPunct="1"/>
            <a:r>
              <a:rPr lang="en-US" smtClean="0"/>
              <a:t>Blood</a:t>
            </a:r>
          </a:p>
          <a:p>
            <a:pPr eaLnBrk="1" hangingPunct="1"/>
            <a:r>
              <a:rPr lang="en-US" smtClean="0"/>
              <a:t>Vomitus</a:t>
            </a:r>
          </a:p>
          <a:p>
            <a:pPr eaLnBrk="1" hangingPunct="1"/>
            <a:r>
              <a:rPr lang="en-US" smtClean="0"/>
              <a:t>Epiglottis</a:t>
            </a:r>
          </a:p>
          <a:p>
            <a:pPr eaLnBrk="1" hangingPunct="1"/>
            <a:r>
              <a:rPr lang="en-US" smtClean="0"/>
              <a:t>Dentures</a:t>
            </a:r>
          </a:p>
          <a:p>
            <a:pPr eaLnBrk="1" hangingPunct="1"/>
            <a:r>
              <a:rPr lang="en-US" smtClean="0"/>
              <a:t>Tumors</a:t>
            </a:r>
          </a:p>
          <a:p>
            <a:pPr eaLnBrk="1" hangingPunct="1"/>
            <a:r>
              <a:rPr lang="en-US" smtClean="0"/>
              <a:t>Impaled Objects</a:t>
            </a:r>
          </a:p>
          <a:p>
            <a:pPr eaLnBrk="1" hangingPunct="1"/>
            <a:r>
              <a:rPr lang="en-US" smtClean="0"/>
              <a:t>Spinal Precautions</a:t>
            </a:r>
          </a:p>
          <a:p>
            <a:pPr eaLnBrk="1" hangingPunct="1"/>
            <a:r>
              <a:rPr lang="en-US" smtClean="0"/>
              <a:t>Impaled Objects</a:t>
            </a:r>
          </a:p>
          <a:p>
            <a:pPr eaLnBrk="1" hangingPunct="1"/>
            <a:r>
              <a:rPr lang="en-US" smtClean="0"/>
              <a:t>Lack of adequate access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A008459A-37D0-4564-A884-C3E5B6919F9E}" type="slidenum">
              <a:rPr lang="ar-SA">
                <a:cs typeface="Times New Roman" pitchFamily="18" charset="0"/>
              </a:rPr>
              <a:pPr/>
              <a:t>19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b="1" smtClean="0"/>
              <a:t>90% of the time the best view will be obtained by pressing over the thyroid cartilage – because, anatomically, the vocal cords are connected here.</a:t>
            </a:r>
          </a:p>
          <a:p>
            <a:pPr eaLnBrk="1" hangingPunct="1"/>
            <a:endParaRPr lang="en-US" smtClean="0"/>
          </a:p>
          <a:p>
            <a:pPr eaLnBrk="1" hangingPunct="1">
              <a:lnSpc>
                <a:spcPct val="130000"/>
              </a:lnSpc>
            </a:pPr>
            <a:r>
              <a:rPr lang="en-US" b="1" smtClean="0"/>
              <a:t>“BURP”-backwards, upwards, right, pressure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mtClean="0"/>
              <a:t>May help with difficult intubation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6EC95DD-2700-4A3C-8B3F-9BC050DD087F}" type="slidenum">
              <a:rPr lang="ar-SA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A52C043-A92D-4E04-88A5-A5A5B233F8A9}" type="slidenum">
              <a:rPr lang="ar-SA"/>
              <a:pPr/>
              <a:t>22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C6EC0D54-F930-4889-8ABE-F6B12444DBA5}" type="slidenum">
              <a:rPr lang="ar-SA">
                <a:cs typeface="Times New Roman" pitchFamily="18" charset="0"/>
              </a:rPr>
              <a:pPr/>
              <a:t>27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a-I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7C798EF-2011-4D7E-8443-19BF51357ECF}" type="slidenum">
              <a:rPr lang="ar-SA"/>
              <a:pPr/>
              <a:t>43</a:t>
            </a:fld>
            <a:endParaRPr lang="en-US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a-I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A75098BE-F562-4BAF-8672-56F0C65EA004}" type="slidenum">
              <a:rPr lang="ar-SA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47BA2C-58AA-4AB2-B814-EE4613F4D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36712-770C-40F2-A7B3-CF5047008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FBC3C-5128-4E53-A4B1-E063F9EB96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6763"/>
            <a:ext cx="86312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1813" y="2057400"/>
            <a:ext cx="3983037" cy="3946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2057400"/>
            <a:ext cx="3983038" cy="3946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82134D7-DAA4-4AD9-A139-3FD80AE34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FC62C-54F2-4EE0-ABB7-E5573F6DB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7369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7DC2FF-68CA-4AC0-828B-425B6CB64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FCB62-D7F5-4D8E-BF4E-3B0B4C815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8192C-9ECF-482E-92FB-5C08A1BF2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26B20-9C7A-4056-8EB5-1E194F7C1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AE537-371B-42E7-9335-30EE015C3A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8BE6C-CF97-481B-B775-D7C5303646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30900-168B-43A2-A58E-E0C3F7FA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60E10-7581-4385-9A58-508388B595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AA937-BE1B-4231-BAB8-C1273B9BEF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F4AC1-4F7F-48D4-9C55-90F2F9C0F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27A53-5573-4C72-8531-F7D3EFA136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87AED-1FA8-4A8F-8BF6-40F242C2FC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A9C57-9C3A-461A-AF4E-2766578218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74091-2649-4A99-B7BC-6B79AB709B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AA1CE-FAC1-492C-AB5F-1EF3D2A79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5ED82-58F5-455C-BCF2-62D933672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7EDA9-8E56-46D4-A53D-ADF77F86D1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CA285-53E3-4DDB-A911-DEC52A6905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4DBBC-6933-429C-98C2-38769D65F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EF7C69-1325-4A43-A9E2-842D45A7FC0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2" r:id="rId12"/>
    <p:sldLayoutId id="2147483676" r:id="rId13"/>
    <p:sldLayoutId id="2147483677" r:id="rId14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2B7F98-4112-4197-9C09-A3D87575137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French_catheter_scale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en.wikipedia.org/wiki/Continuous_positive_airway_pressure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tmospheric_pressure" TargetMode="External"/><Relationship Id="rId2" Type="http://schemas.openxmlformats.org/officeDocument/2006/relationships/hyperlink" Target="http://en.wikipedia.org/wiki/Alveolar_pressure" TargetMode="Externa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://en.wikipedia.org/wiki/Pressure_support" TargetMode="External"/><Relationship Id="rId4" Type="http://schemas.openxmlformats.org/officeDocument/2006/relationships/hyperlink" Target="http://en.wikipedia.org/wiki/Positive_end-expiratory_pressur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214290"/>
            <a:ext cx="7000924" cy="928694"/>
          </a:xfrm>
        </p:spPr>
        <p:txBody>
          <a:bodyPr/>
          <a:lstStyle/>
          <a:p>
            <a:pPr indent="0" eaLnBrk="1" hangingPunct="1"/>
            <a:r>
              <a:rPr lang="en-CA" sz="4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Airway Management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0" y="4857760"/>
            <a:ext cx="4114800" cy="1752600"/>
          </a:xfrm>
        </p:spPr>
        <p:txBody>
          <a:bodyPr anchor="ctr"/>
          <a:lstStyle/>
          <a:p>
            <a:pPr algn="ctr"/>
            <a:r>
              <a:rPr lang="fa-IR" sz="5400" dirty="0" smtClean="0">
                <a:solidFill>
                  <a:srgbClr val="FFFF00"/>
                </a:solidFill>
                <a:latin typeface="IranNastaliq" pitchFamily="18" charset="0"/>
                <a:cs typeface="IranNastaliq" pitchFamily="18" charset="0"/>
              </a:rPr>
              <a:t>دکتر مهرزاد آرتنگ</a:t>
            </a:r>
          </a:p>
          <a:p>
            <a:pPr algn="ctr"/>
            <a:endParaRPr lang="fa-IR" sz="2000" dirty="0">
              <a:solidFill>
                <a:srgbClr val="FFFF00"/>
              </a:solidFill>
              <a:latin typeface="IranNastaliq" pitchFamily="18" charset="0"/>
              <a:cs typeface="Aban Bold" pitchFamily="2" charset="-78"/>
            </a:endParaRPr>
          </a:p>
        </p:txBody>
      </p:sp>
      <p:pic>
        <p:nvPicPr>
          <p:cNvPr id="5" name="Picture 11" descr="MCj043363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65014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Content Placeholder 3" descr="16669_02_0146P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 rot="19984273">
            <a:off x="2628021" y="1190111"/>
            <a:ext cx="5719424" cy="4571723"/>
          </a:xfrm>
          <a:effectLst>
            <a:softEdge rad="112500"/>
          </a:effectLst>
        </p:spPr>
      </p:pic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42844" y="214290"/>
            <a:ext cx="6043626" cy="1062054"/>
          </a:xfr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3- Ambo bag with reservoir bag plus </a:t>
            </a:r>
            <a:br>
              <a:rPr lang="en-US" sz="36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sz="3600" b="1" dirty="0" smtClean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oxygen   </a:t>
            </a:r>
            <a:r>
              <a:rPr lang="en-US" sz="6000" b="1" dirty="0" smtClean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&gt; </a:t>
            </a:r>
            <a:r>
              <a:rPr lang="en-US" sz="4400" b="1" dirty="0" smtClean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  </a:t>
            </a:r>
            <a:r>
              <a:rPr lang="en-US" sz="3600" b="1" dirty="0" smtClean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90%</a:t>
            </a:r>
            <a:endParaRPr lang="fa-IR" sz="3600" b="1" dirty="0" smtClean="0">
              <a:solidFill>
                <a:schemeClr val="tx2"/>
              </a:solidFill>
              <a:latin typeface="Vijay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76836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pic>
        <p:nvPicPr>
          <p:cNvPr id="144386" name="Picture 2" descr="C:\Users\Tech\Desktop\Trachea6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5067300" cy="381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4387" name="Picture 3" descr="C:\Users\Tech\Desktop\ظ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8424" y="3158970"/>
            <a:ext cx="4170040" cy="31275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283968" y="188640"/>
            <a:ext cx="4860032" cy="63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ijaya" pitchFamily="34" charset="0"/>
                <a:ea typeface="+mj-ea"/>
                <a:cs typeface="Vijaya" pitchFamily="34" charset="0"/>
              </a:rPr>
              <a:t>Adva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j-ea"/>
                <a:cs typeface="Vijaya" pitchFamily="34" charset="0"/>
              </a:rPr>
              <a:t>nced Airway Management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8932" y="4221088"/>
            <a:ext cx="5761260" cy="7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E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NDO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T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RACHEAL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I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NT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ijaya" pitchFamily="34" charset="0"/>
                <a:ea typeface="+mn-ea"/>
                <a:cs typeface="Vijaya" pitchFamily="34" charset="0"/>
              </a:rPr>
              <a:t>UBATION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1. Preparation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b="1" dirty="0" smtClean="0">
                <a:latin typeface="Vijaya" pitchFamily="34" charset="0"/>
                <a:cs typeface="Vijaya" pitchFamily="34" charset="0"/>
              </a:rPr>
              <a:t>A two-part process:</a:t>
            </a:r>
          </a:p>
          <a:p>
            <a:pPr lvl="1" algn="l" rtl="0" eaLnBrk="1" hangingPunct="1"/>
            <a:r>
              <a:rPr lang="en-US" b="1" dirty="0" smtClean="0">
                <a:latin typeface="Vijaya" pitchFamily="34" charset="0"/>
                <a:cs typeface="Vijaya" pitchFamily="34" charset="0"/>
              </a:rPr>
              <a:t>Assess the risks</a:t>
            </a:r>
          </a:p>
          <a:p>
            <a:pPr lvl="1" algn="l" rtl="0" eaLnBrk="1" hangingPunct="1">
              <a:buFont typeface="Wingdings" pitchFamily="2" charset="2"/>
              <a:buNone/>
            </a:pPr>
            <a:endParaRPr lang="en-US" b="1" dirty="0" smtClean="0">
              <a:latin typeface="Vijaya" pitchFamily="34" charset="0"/>
              <a:cs typeface="Vijaya" pitchFamily="34" charset="0"/>
            </a:endParaRPr>
          </a:p>
          <a:p>
            <a:pPr lvl="1" algn="l" rtl="0" eaLnBrk="1" hangingPunct="1"/>
            <a:r>
              <a:rPr lang="en-US" b="1" dirty="0" smtClean="0">
                <a:latin typeface="Vijaya" pitchFamily="34" charset="0"/>
                <a:cs typeface="Vijaya" pitchFamily="34" charset="0"/>
              </a:rPr>
              <a:t>Prepare the equipment</a:t>
            </a:r>
          </a:p>
        </p:txBody>
      </p:sp>
      <p:pic>
        <p:nvPicPr>
          <p:cNvPr id="8197" name="Picture 4" descr="emsrunner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581400"/>
            <a:ext cx="20955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pPr eaLnBrk="1" hangingPunct="1"/>
            <a:r>
              <a:rPr lang="en-US" sz="2800" b="1" i="1" dirty="0" smtClean="0">
                <a:latin typeface="Vijaya" pitchFamily="34" charset="0"/>
                <a:cs typeface="Vijaya" pitchFamily="34" charset="0"/>
              </a:rPr>
              <a:t>Assess the Risks</a:t>
            </a:r>
            <a:r>
              <a:rPr lang="en-US" sz="4000" b="1" dirty="0" smtClean="0">
                <a:latin typeface="Vijaya" pitchFamily="34" charset="0"/>
                <a:cs typeface="Vijaya" pitchFamily="34" charset="0"/>
              </a:rPr>
              <a:t> </a:t>
            </a:r>
            <a:br>
              <a:rPr lang="en-US" sz="4000" b="1" dirty="0" smtClean="0">
                <a:latin typeface="Vijaya" pitchFamily="34" charset="0"/>
                <a:cs typeface="Vijaya" pitchFamily="34" charset="0"/>
              </a:rPr>
            </a:br>
            <a:r>
              <a:rPr lang="en-US" sz="4000" b="1" dirty="0" smtClean="0">
                <a:latin typeface="Vijaya" pitchFamily="34" charset="0"/>
                <a:cs typeface="Vijaya" pitchFamily="34" charset="0"/>
              </a:rPr>
              <a:t>Difficult Airways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620000" cy="19050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“The difficult airway is something one anticipates; the failed airway is something one experiences.”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9221" name="WordArt 4"/>
          <p:cNvSpPr>
            <a:spLocks noChangeArrowheads="1" noChangeShapeType="1" noTextEdit="1"/>
          </p:cNvSpPr>
          <p:nvPr/>
        </p:nvSpPr>
        <p:spPr bwMode="auto">
          <a:xfrm>
            <a:off x="6444208" y="2348880"/>
            <a:ext cx="2362200" cy="3124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51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fa-IR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n-cs"/>
                <a:ea typeface="+mn-cs"/>
              </a:rPr>
              <a:t>?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228600" y="3068960"/>
            <a:ext cx="549552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</a:pPr>
            <a:r>
              <a:rPr lang="en-US" sz="3600" b="1" dirty="0">
                <a:solidFill>
                  <a:srgbClr val="FF33CC"/>
                </a:solidFill>
                <a:latin typeface="Vijaya" pitchFamily="34" charset="0"/>
                <a:cs typeface="Vijaya" pitchFamily="34" charset="0"/>
              </a:rPr>
              <a:t>Identifying a potentially difficult airway is essential to preparing and developing a </a:t>
            </a:r>
            <a:r>
              <a:rPr lang="en-US" sz="4000" b="1" dirty="0">
                <a:solidFill>
                  <a:srgbClr val="FFFF66"/>
                </a:solidFill>
                <a:latin typeface="Vijaya" pitchFamily="34" charset="0"/>
                <a:cs typeface="Vijaya" pitchFamily="34" charset="0"/>
              </a:rPr>
              <a:t>strategy</a:t>
            </a:r>
            <a:r>
              <a:rPr lang="en-US" sz="4000" b="1" dirty="0">
                <a:solidFill>
                  <a:srgbClr val="FF33CC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3600" b="1" dirty="0">
                <a:solidFill>
                  <a:srgbClr val="FF33CC"/>
                </a:solidFill>
                <a:latin typeface="Vijaya" pitchFamily="34" charset="0"/>
                <a:cs typeface="Vijaya" pitchFamily="34" charset="0"/>
              </a:rPr>
              <a:t>for successful ETI and also preparing an alternate plan in the event of a failed ETI.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940151" y="485775"/>
            <a:ext cx="310542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en-US" sz="2400" b="1" kern="0" noProof="0" dirty="0" smtClean="0">
                <a:latin typeface="Vijaya" pitchFamily="34" charset="0"/>
                <a:ea typeface="+mj-ea"/>
                <a:cs typeface="Vijaya" pitchFamily="34" charset="0"/>
              </a:rPr>
              <a:t>INFANT&amp;CHILDREN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jaya" pitchFamily="34" charset="0"/>
              <a:ea typeface="+mj-ea"/>
              <a:cs typeface="Vijay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>
              <a:latin typeface="Vijaya" pitchFamily="34" charset="0"/>
              <a:cs typeface="Vijaya" pitchFamily="34" charset="0"/>
            </a:endParaRPr>
          </a:p>
          <a:p>
            <a:endParaRPr lang="en-US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77813" y="260350"/>
            <a:ext cx="8686800" cy="760413"/>
          </a:xfrm>
        </p:spPr>
        <p:txBody>
          <a:bodyPr/>
          <a:lstStyle/>
          <a:p>
            <a:pPr algn="ctr" rtl="0" eaLnBrk="1" hangingPunct="1"/>
            <a:r>
              <a:rPr lang="en-US" sz="4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Some Predictors of a Difficult Airway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4683" y="1032420"/>
            <a:ext cx="3681413" cy="4268788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66FF33"/>
                </a:solidFill>
                <a:latin typeface="Vijaya" pitchFamily="34" charset="0"/>
                <a:cs typeface="Vijaya" pitchFamily="34" charset="0"/>
              </a:rPr>
              <a:t>C-spine immobilized trauma patient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>
                <a:latin typeface="Vijaya" pitchFamily="34" charset="0"/>
                <a:cs typeface="Vijaya" pitchFamily="34" charset="0"/>
              </a:rPr>
              <a:t>Protruding tongue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>
                <a:latin typeface="Vijaya" pitchFamily="34" charset="0"/>
                <a:cs typeface="Vijaya" pitchFamily="34" charset="0"/>
              </a:rPr>
              <a:t>Short, thick neck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>
                <a:latin typeface="Vijaya" pitchFamily="34" charset="0"/>
                <a:cs typeface="Vijaya" pitchFamily="34" charset="0"/>
              </a:rPr>
              <a:t>Prominent upper incisors (“buckteeth”)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>
                <a:latin typeface="Vijaya" pitchFamily="34" charset="0"/>
                <a:cs typeface="Vijaya" pitchFamily="34" charset="0"/>
              </a:rPr>
              <a:t>Receding mandible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>
                <a:latin typeface="Vijaya" pitchFamily="34" charset="0"/>
                <a:cs typeface="Vijaya" pitchFamily="34" charset="0"/>
              </a:rPr>
              <a:t>High, arched palate</a:t>
            </a:r>
          </a:p>
          <a:p>
            <a:pPr marL="342900" lvl="1" indent="-342900" algn="l" rtl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latin typeface="Vijaya" pitchFamily="34" charset="0"/>
                <a:cs typeface="Vijaya" pitchFamily="34" charset="0"/>
              </a:rPr>
              <a:t>Beard or facial hair</a:t>
            </a:r>
          </a:p>
          <a:p>
            <a:pPr marL="342900" lvl="1" indent="-342900" algn="l" rtl="0" eaLnBrk="1" hangingPunct="1">
              <a:lnSpc>
                <a:spcPct val="90000"/>
              </a:lnSpc>
              <a:buFontTx/>
              <a:buChar char="•"/>
            </a:pPr>
            <a:r>
              <a:rPr lang="en-US" sz="2800" dirty="0" smtClean="0">
                <a:solidFill>
                  <a:srgbClr val="66FF33"/>
                </a:solidFill>
                <a:latin typeface="Vijaya" pitchFamily="34" charset="0"/>
                <a:cs typeface="Vijaya" pitchFamily="34" charset="0"/>
              </a:rPr>
              <a:t>Combative patient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>
              <a:solidFill>
                <a:srgbClr val="66FF33"/>
              </a:solidFill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dirty="0" smtClean="0">
              <a:solidFill>
                <a:srgbClr val="66FF33"/>
              </a:solidFill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sz="2400" dirty="0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652120" y="1676400"/>
            <a:ext cx="3240360" cy="4011613"/>
          </a:xfrm>
        </p:spPr>
        <p:txBody>
          <a:bodyPr/>
          <a:lstStyle/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Dentures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Limited jaw opening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Limited cervical mobility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Upper airway conditions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Face, neck, or oral trauma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Laryngeal trauma</a:t>
            </a:r>
          </a:p>
          <a:p>
            <a:pPr algn="l" rtl="0" eaLnBrk="1" hangingPunct="1"/>
            <a:r>
              <a:rPr lang="en-US" sz="2400" dirty="0" smtClean="0">
                <a:latin typeface="Vijaya" pitchFamily="34" charset="0"/>
                <a:cs typeface="Vijaya" pitchFamily="34" charset="0"/>
              </a:rPr>
              <a:t>Airway edema or obstruction</a:t>
            </a:r>
          </a:p>
          <a:p>
            <a:pPr algn="l" rtl="0" eaLnBrk="1" hangingPunct="1"/>
            <a:r>
              <a:rPr lang="en-US" b="1" dirty="0" smtClean="0">
                <a:solidFill>
                  <a:srgbClr val="66FF33"/>
                </a:solidFill>
                <a:latin typeface="Vijaya" pitchFamily="34" charset="0"/>
                <a:cs typeface="Vijaya" pitchFamily="34" charset="0"/>
              </a:rPr>
              <a:t>Morbidly obese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7706" y="188641"/>
            <a:ext cx="7078790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4" name="Picture 4" descr="STYLE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19550"/>
            <a:ext cx="4270375" cy="23622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02085" name="Picture 5" descr="Styl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7725" y="4076700"/>
            <a:ext cx="4235450" cy="24511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6628" name="Picture 6" descr="stilette-introdu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500" y="1484313"/>
            <a:ext cx="5834063" cy="23622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302088" name="Rectangle 8"/>
          <p:cNvSpPr>
            <a:spLocks noChangeArrowheads="1"/>
          </p:cNvSpPr>
          <p:nvPr/>
        </p:nvSpPr>
        <p:spPr bwMode="auto">
          <a:xfrm>
            <a:off x="755650" y="228600"/>
            <a:ext cx="712946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rtl="1" eaLnBrk="1" hangingPunct="1">
              <a:lnSpc>
                <a:spcPct val="90000"/>
              </a:lnSpc>
              <a:spcBef>
                <a:spcPct val="20000"/>
              </a:spcBef>
              <a:buFont typeface="Monotype Sorts"/>
              <a:buNone/>
            </a:pPr>
            <a:r>
              <a:rPr lang="th-TH" sz="7200" b="1">
                <a:solidFill>
                  <a:srgbClr val="FF3399"/>
                </a:solidFill>
                <a:latin typeface="Comic Sans MS" pitchFamily="66" charset="0"/>
                <a:cs typeface="Arial" pitchFamily="34" charset="0"/>
              </a:rPr>
              <a:t>Stylet</a:t>
            </a:r>
            <a:endParaRPr lang="th-TH" sz="6600" b="1">
              <a:solidFill>
                <a:srgbClr val="FF3399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0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4575" y="609600"/>
            <a:ext cx="6696075" cy="1143000"/>
          </a:xfrm>
        </p:spPr>
        <p:txBody>
          <a:bodyPr/>
          <a:lstStyle/>
          <a:p>
            <a:pPr eaLnBrk="1" hangingPunct="1"/>
            <a:r>
              <a:rPr lang="th-TH" sz="6600" b="1" smtClean="0">
                <a:solidFill>
                  <a:srgbClr val="FF0000"/>
                </a:solidFill>
              </a:rPr>
              <a:t>Magill forcep</a:t>
            </a:r>
            <a:r>
              <a:rPr lang="en-US" sz="6600" b="1" smtClean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335876" name="Picture 4" descr="magill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844675"/>
            <a:ext cx="6897688" cy="3960813"/>
          </a:xfrm>
          <a:ln>
            <a:solidFill>
              <a:srgbClr val="FF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60648"/>
            <a:ext cx="6316662" cy="11430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Pre-oxygenation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0109" y="1600200"/>
            <a:ext cx="6326187" cy="4525963"/>
          </a:xfrm>
          <a:noFill/>
        </p:spPr>
        <p:txBody>
          <a:bodyPr/>
          <a:lstStyle/>
          <a:p>
            <a:pPr algn="l" rtl="0"/>
            <a:r>
              <a:rPr lang="en-US" dirty="0" smtClean="0">
                <a:latin typeface="Vijaya" pitchFamily="34" charset="0"/>
                <a:cs typeface="Vijaya" pitchFamily="34" charset="0"/>
              </a:rPr>
              <a:t>Pre-oxygenation helps </a:t>
            </a:r>
            <a:r>
              <a:rPr lang="en-US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prevent hypoxia during intubation</a:t>
            </a:r>
            <a:r>
              <a:rPr lang="en-US" dirty="0" smtClean="0">
                <a:latin typeface="Vijaya" pitchFamily="34" charset="0"/>
                <a:cs typeface="Vijaya" pitchFamily="34" charset="0"/>
              </a:rPr>
              <a:t>. </a:t>
            </a:r>
          </a:p>
          <a:p>
            <a:pPr algn="l" rtl="0"/>
            <a:r>
              <a:rPr lang="en-US" dirty="0" smtClean="0">
                <a:latin typeface="Vijaya" pitchFamily="34" charset="0"/>
                <a:cs typeface="Vijaya" pitchFamily="34" charset="0"/>
              </a:rPr>
              <a:t>Manual ventilation with oxygen before intubation may maintain </a:t>
            </a:r>
            <a:r>
              <a:rPr lang="en-US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the PaO2 above normal levels </a:t>
            </a:r>
            <a:r>
              <a:rPr lang="en-US" dirty="0" smtClean="0">
                <a:latin typeface="Vijaya" pitchFamily="34" charset="0"/>
                <a:cs typeface="Vijaya" pitchFamily="34" charset="0"/>
              </a:rPr>
              <a:t>for at least 2 to 3 minutes in most adults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>
              <a:latin typeface="Vijaya" pitchFamily="34" charset="0"/>
              <a:cs typeface="Vijaya" pitchFamily="34" charset="0"/>
            </a:endParaRPr>
          </a:p>
          <a:p>
            <a:endParaRPr lang="en-US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6868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“BURP” </a:t>
            </a:r>
            <a:b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“External Laryngeal Manipulation”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2057400"/>
            <a:ext cx="3544888" cy="3832225"/>
          </a:xfrm>
        </p:spPr>
        <p:txBody>
          <a:bodyPr/>
          <a:lstStyle/>
          <a:p>
            <a:pPr algn="l" rtl="0" eaLnBrk="1" hangingPunct="1"/>
            <a:r>
              <a:rPr lang="en-US" sz="3600" b="1" u="sng" dirty="0" smtClean="0">
                <a:latin typeface="Vijaya" pitchFamily="34" charset="0"/>
                <a:cs typeface="Vijaya" pitchFamily="34" charset="0"/>
              </a:rPr>
              <a:t>B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ackward, </a:t>
            </a:r>
            <a:r>
              <a:rPr lang="en-US" b="1" u="sng" dirty="0" smtClean="0">
                <a:latin typeface="Vijaya" pitchFamily="34" charset="0"/>
                <a:cs typeface="Vijaya" pitchFamily="34" charset="0"/>
              </a:rPr>
              <a:t>U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pward, </a:t>
            </a:r>
          </a:p>
          <a:p>
            <a:pPr algn="l" rtl="0" eaLnBrk="1" hangingPunct="1"/>
            <a:r>
              <a:rPr lang="en-US" sz="2800" b="1" u="sng" dirty="0" smtClean="0">
                <a:latin typeface="Vijaya" pitchFamily="34" charset="0"/>
                <a:cs typeface="Vijaya" pitchFamily="34" charset="0"/>
              </a:rPr>
              <a:t>R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ightward </a:t>
            </a:r>
            <a:r>
              <a:rPr lang="en-US" sz="2800" b="1" u="sng" dirty="0" smtClean="0">
                <a:latin typeface="Vijaya" pitchFamily="34" charset="0"/>
                <a:cs typeface="Vijaya" pitchFamily="34" charset="0"/>
              </a:rPr>
              <a:t>P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ressure:</a:t>
            </a:r>
          </a:p>
          <a:p>
            <a:pPr algn="l" rtl="0" eaLnBrk="1" hangingPunct="1">
              <a:buFontTx/>
              <a:buNone/>
            </a:pP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 manipulation of the trachea</a:t>
            </a:r>
          </a:p>
          <a:p>
            <a:pPr algn="l" rtl="0" eaLnBrk="1" hangingPunct="1"/>
            <a:endParaRPr lang="en-US" sz="20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/>
            <a:endParaRPr lang="en-US" sz="20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/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90% of the time the best view will be obtained by pressing over the </a:t>
            </a:r>
            <a:r>
              <a:rPr lang="en-US" sz="2000" b="1" u="sng" dirty="0" smtClean="0">
                <a:latin typeface="Vijaya" pitchFamily="34" charset="0"/>
                <a:cs typeface="Vijaya" pitchFamily="34" charset="0"/>
              </a:rPr>
              <a:t>thyroid cartilage</a:t>
            </a:r>
          </a:p>
        </p:txBody>
      </p:sp>
      <p:pic>
        <p:nvPicPr>
          <p:cNvPr id="35845" name="Picture 4" descr="EL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3608" y="1628800"/>
            <a:ext cx="3604592" cy="3103954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8144" y="836712"/>
            <a:ext cx="2448272" cy="2345136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endParaRPr lang="en-US" sz="16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sz="16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1600" b="1" dirty="0" smtClean="0">
                <a:latin typeface="Vijaya" pitchFamily="34" charset="0"/>
                <a:cs typeface="Vijaya" pitchFamily="34" charset="0"/>
              </a:rPr>
              <a:t>Relatively large and U- shaped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600" b="1" dirty="0" smtClean="0">
                <a:latin typeface="Vijaya" pitchFamily="34" charset="0"/>
                <a:cs typeface="Vijaya" pitchFamily="34" charset="0"/>
              </a:rPr>
              <a:t>More susceptible to trauma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600" b="1" dirty="0" smtClean="0">
                <a:latin typeface="Vijaya" pitchFamily="34" charset="0"/>
                <a:cs typeface="Vijaya" pitchFamily="34" charset="0"/>
              </a:rPr>
              <a:t>Forms more acute angle with vocal cords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940151" y="373535"/>
            <a:ext cx="27871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Epiglottis</a:t>
            </a:r>
          </a:p>
        </p:txBody>
      </p:sp>
      <p:pic>
        <p:nvPicPr>
          <p:cNvPr id="139266" name="Picture 2" descr="C:\Users\Tech\Desktop\emergency-airway-management-2014-mark-p-brady-pac-8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149080"/>
            <a:ext cx="4420766" cy="2409631"/>
          </a:xfrm>
          <a:prstGeom prst="rect">
            <a:avLst/>
          </a:prstGeom>
          <a:noFill/>
        </p:spPr>
      </p:pic>
      <p:pic>
        <p:nvPicPr>
          <p:cNvPr id="8" name="Picture 3" descr="Picture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994"/>
            <a:ext cx="4330824" cy="343103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028"/>
          <p:cNvSpPr txBox="1">
            <a:spLocks noChangeArrowheads="1"/>
          </p:cNvSpPr>
          <p:nvPr/>
        </p:nvSpPr>
        <p:spPr bwMode="auto">
          <a:xfrm>
            <a:off x="755576" y="1761997"/>
            <a:ext cx="6439835" cy="2554545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Total time between ventilations</a:t>
            </a:r>
          </a:p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should not exceed</a:t>
            </a:r>
          </a:p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30 seconds!</a:t>
            </a:r>
          </a:p>
        </p:txBody>
      </p:sp>
      <p:sp>
        <p:nvSpPr>
          <p:cNvPr id="3789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 smtClean="0">
              <a:solidFill>
                <a:srgbClr val="FFFF00"/>
              </a:solidFill>
            </a:endParaRPr>
          </a:p>
        </p:txBody>
      </p:sp>
      <p:sp>
        <p:nvSpPr>
          <p:cNvPr id="3789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3820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339752" y="260648"/>
            <a:ext cx="4544834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Correct Placement for intubation (b)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7772400" cy="4114800"/>
          </a:xfrm>
        </p:spPr>
        <p:txBody>
          <a:bodyPr/>
          <a:lstStyle/>
          <a:p>
            <a:pPr algn="ctr">
              <a:buFont typeface="Monotype Sorts"/>
              <a:buNone/>
            </a:pPr>
            <a:r>
              <a:rPr lang="en-US" sz="3600" b="1" dirty="0" smtClean="0">
                <a:latin typeface="Vijaya" pitchFamily="34" charset="0"/>
                <a:cs typeface="Vijaya" pitchFamily="34" charset="0"/>
              </a:rPr>
              <a:t>Placement of the ETT within the esophagus is an accepted complication.</a:t>
            </a:r>
          </a:p>
          <a:p>
            <a:pPr algn="ctr">
              <a:buFont typeface="Monotype Sorts"/>
              <a:buNone/>
            </a:pPr>
            <a:endParaRPr lang="en-US" sz="3600" b="1" dirty="0" smtClean="0">
              <a:latin typeface="Vijaya" pitchFamily="34" charset="0"/>
              <a:cs typeface="Vijaya" pitchFamily="34" charset="0"/>
            </a:endParaRPr>
          </a:p>
          <a:p>
            <a:pPr algn="ctr">
              <a:buFont typeface="Monotype Sorts"/>
              <a:buNone/>
            </a:pPr>
            <a:r>
              <a:rPr lang="en-US" sz="3600" b="1" dirty="0" smtClean="0">
                <a:latin typeface="Vijaya" pitchFamily="34" charset="0"/>
                <a:cs typeface="Vijaya" pitchFamily="34" charset="0"/>
              </a:rPr>
              <a:t>  However, failure to recognize and correct is not!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8250" y="116632"/>
            <a:ext cx="7894278" cy="560406"/>
          </a:xfrm>
        </p:spPr>
        <p:txBody>
          <a:bodyPr anchor="ctr"/>
          <a:lstStyle/>
          <a:p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Pediatric ET Intubation</a:t>
            </a:r>
            <a:endParaRPr lang="en-CA" b="1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021" y="692696"/>
            <a:ext cx="8118475" cy="3946525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Appropriate ETT for </a:t>
            </a:r>
            <a:r>
              <a:rPr lang="en-CA" sz="2800" b="1" u="sng" dirty="0" smtClean="0">
                <a:latin typeface="Vijaya" pitchFamily="34" charset="0"/>
                <a:cs typeface="Vijaya" pitchFamily="34" charset="0"/>
              </a:rPr>
              <a:t>&gt;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1 </a:t>
            </a:r>
            <a:r>
              <a:rPr lang="en-CA" sz="2800" b="1" dirty="0" err="1" smtClean="0">
                <a:latin typeface="Vijaya" pitchFamily="34" charset="0"/>
                <a:cs typeface="Vijaya" pitchFamily="34" charset="0"/>
              </a:rPr>
              <a:t>yo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:   (age/4) + 4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		Term infant: 3.0-3.5 ID</a:t>
            </a:r>
          </a:p>
          <a:p>
            <a:pPr lvl="1" algn="l" rtl="0" eaLnBrk="1" hangingPunct="1">
              <a:lnSpc>
                <a:spcPct val="80000"/>
              </a:lnSpc>
              <a:buFontTx/>
              <a:buNone/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		6 mo: 3.5-4.0 ID</a:t>
            </a:r>
          </a:p>
          <a:p>
            <a:pPr lvl="1" algn="l" rtl="0" eaLnBrk="1" hangingPunct="1">
              <a:lnSpc>
                <a:spcPct val="80000"/>
              </a:lnSpc>
              <a:buFontTx/>
              <a:buNone/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		1 </a:t>
            </a:r>
            <a:r>
              <a:rPr lang="en-CA" sz="2800" b="1" dirty="0" err="1" smtClean="0">
                <a:latin typeface="Vijaya" pitchFamily="34" charset="0"/>
                <a:cs typeface="Vijaya" pitchFamily="34" charset="0"/>
              </a:rPr>
              <a:t>yo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: 4.0-4.5 ID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Cuffed ETT’s for pt’s </a:t>
            </a:r>
            <a:r>
              <a:rPr lang="en-CA" sz="2800" b="1" u="sng" dirty="0" smtClean="0">
                <a:latin typeface="Vijaya" pitchFamily="34" charset="0"/>
                <a:cs typeface="Vijaya" pitchFamily="34" charset="0"/>
              </a:rPr>
              <a:t>&gt;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 8 </a:t>
            </a:r>
            <a:r>
              <a:rPr lang="en-CA" sz="2800" b="1" dirty="0" err="1" smtClean="0">
                <a:latin typeface="Vijaya" pitchFamily="34" charset="0"/>
                <a:cs typeface="Vijaya" pitchFamily="34" charset="0"/>
              </a:rPr>
              <a:t>yo</a:t>
            </a:r>
            <a:endParaRPr lang="en-CA" sz="2800" b="1" dirty="0" smtClean="0">
              <a:latin typeface="Vijaya" pitchFamily="34" charset="0"/>
              <a:cs typeface="Vijaya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If you anticipate need for high PEEP or PIP </a:t>
            </a:r>
            <a:r>
              <a:rPr lang="en-CA" sz="18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(</a:t>
            </a:r>
            <a:r>
              <a:rPr lang="en-CA" sz="18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peak inspiratory pressure)</a:t>
            </a:r>
            <a:r>
              <a:rPr lang="en-CA" sz="2000" b="1" dirty="0">
                <a:latin typeface="Vijaya" pitchFamily="34" charset="0"/>
                <a:cs typeface="Vijaya" pitchFamily="34" charset="0"/>
              </a:rPr>
              <a:t> 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may want to use cuffed ETT with &lt;8 </a:t>
            </a:r>
            <a:r>
              <a:rPr lang="en-CA" sz="2800" b="1" dirty="0" err="1" smtClean="0">
                <a:latin typeface="Vijaya" pitchFamily="34" charset="0"/>
                <a:cs typeface="Vijaya" pitchFamily="34" charset="0"/>
              </a:rPr>
              <a:t>yo</a:t>
            </a: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. </a:t>
            </a:r>
            <a:r>
              <a:rPr lang="en-CA" sz="2800" b="1" i="1" u="sng" dirty="0" smtClean="0">
                <a:latin typeface="Vijaya" pitchFamily="34" charset="0"/>
                <a:cs typeface="Vijaya" pitchFamily="34" charset="0"/>
              </a:rPr>
              <a:t>Use ½ size smaller ETT.</a:t>
            </a:r>
          </a:p>
          <a:p>
            <a:pPr algn="l" rtl="0">
              <a:lnSpc>
                <a:spcPct val="80000"/>
              </a:lnSpc>
              <a:buNone/>
            </a:pPr>
            <a:endParaRPr lang="en-CA" sz="28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CA" sz="28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CA" sz="2800" b="1" u="sng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CA" sz="2800" b="1" dirty="0" smtClean="0"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3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b="1" smtClean="0">
                <a:latin typeface="Comic Sans MS" pitchFamily="66" charset="0"/>
              </a:rPr>
              <a:t>Tracheal Tube</a:t>
            </a:r>
          </a:p>
        </p:txBody>
      </p:sp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3059832" y="3933056"/>
            <a:ext cx="5442355" cy="2244204"/>
          </a:xfrm>
          <a:prstGeom prst="rect">
            <a:avLst/>
          </a:prstGeom>
          <a:solidFill>
            <a:srgbClr val="F57B49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            Children &gt; 2 years:</a:t>
            </a:r>
          </a:p>
          <a:p>
            <a:pPr eaLnBrk="0" hangingPunct="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ETT size:  			(Age+16)/4</a:t>
            </a:r>
          </a:p>
          <a:p>
            <a:pPr eaLnBrk="0" hangingPunct="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ETT depth (lip):  		</a:t>
            </a:r>
            <a:r>
              <a:rPr lang="en-US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ETTsize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 x 3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835696" y="1844824"/>
            <a:ext cx="6570133" cy="1640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b="1" dirty="0">
                <a:solidFill>
                  <a:srgbClr val="FE9B03"/>
                </a:solidFill>
                <a:latin typeface="Comic Sans MS" pitchFamily="66" charset="0"/>
              </a:rPr>
              <a:t>Age		kg		ETT	   Length</a:t>
            </a:r>
          </a:p>
          <a:p>
            <a:pPr eaLnBrk="0" hangingPunct="0">
              <a:lnSpc>
                <a:spcPct val="130000"/>
              </a:lnSpc>
            </a:pPr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Newborn</a:t>
            </a:r>
            <a:r>
              <a:rPr lang="en-US" b="1" dirty="0">
                <a:solidFill>
                  <a:srgbClr val="FFFF00"/>
                </a:solidFill>
              </a:rPr>
              <a:t>	3.5		3.5		9</a:t>
            </a:r>
          </a:p>
          <a:p>
            <a:pPr eaLnBrk="0" hangingPunct="0"/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3 </a:t>
            </a:r>
            <a:r>
              <a:rPr lang="en-US" b="1" dirty="0" err="1">
                <a:solidFill>
                  <a:srgbClr val="FFFF00"/>
                </a:solidFill>
                <a:latin typeface="Comic Sans MS" pitchFamily="66" charset="0"/>
              </a:rPr>
              <a:t>mos</a:t>
            </a:r>
            <a:r>
              <a:rPr lang="en-US" b="1" dirty="0">
                <a:solidFill>
                  <a:srgbClr val="FFFF00"/>
                </a:solidFill>
              </a:rPr>
              <a:t>		6.0		3.5		10</a:t>
            </a:r>
          </a:p>
          <a:p>
            <a:pPr eaLnBrk="0" hangingPunct="0"/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1 yr</a:t>
            </a:r>
            <a:r>
              <a:rPr lang="en-US" b="1" dirty="0">
                <a:solidFill>
                  <a:srgbClr val="FFFF00"/>
                </a:solidFill>
              </a:rPr>
              <a:t>		10		4.0		11</a:t>
            </a:r>
          </a:p>
          <a:p>
            <a:pPr eaLnBrk="0" hangingPunct="0"/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2 yrs</a:t>
            </a:r>
            <a:r>
              <a:rPr lang="en-US" b="1" dirty="0">
                <a:solidFill>
                  <a:srgbClr val="FFFF00"/>
                </a:solidFill>
              </a:rPr>
              <a:t>		12		4.5		12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47663" y="1628800"/>
          <a:ext cx="6264697" cy="1800201"/>
        </p:xfrm>
        <a:graphic>
          <a:graphicData uri="http://schemas.openxmlformats.org/drawingml/2006/table">
            <a:tbl>
              <a:tblPr rtl="1" firstRow="1" firstCol="1">
                <a:tableStyleId>{5DA37D80-6434-44D0-A028-1B22A696006F}</a:tableStyleId>
              </a:tblPr>
              <a:tblGrid>
                <a:gridCol w="1354324"/>
                <a:gridCol w="2035281"/>
                <a:gridCol w="1437546"/>
                <a:gridCol w="1437546"/>
              </a:tblGrid>
              <a:tr h="617745"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2456"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3" descr="C:\Documents and Settings\EliGeffen\Desktop\AirwayMitmax\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80141">
            <a:off x="7055227" y="3895671"/>
            <a:ext cx="1419261" cy="257822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98340"/>
            <a:ext cx="6677015" cy="5673866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0042"/>
            <a:ext cx="2285675" cy="415622"/>
          </a:xfrm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Positioning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275856" y="2780928"/>
            <a:ext cx="4536504" cy="3168352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31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7" descr="G:\شخصی\عکس\کودکان\5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0344" y="214290"/>
            <a:ext cx="6522136" cy="6167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774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>
              <a:latin typeface="Vijaya" pitchFamily="34" charset="0"/>
              <a:cs typeface="Vijaya" pitchFamily="34" charset="0"/>
            </a:endParaRPr>
          </a:p>
          <a:p>
            <a:endParaRPr lang="en-US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2133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IF</a:t>
            </a:r>
            <a:br>
              <a:rPr lang="en-US" b="1" dirty="0" smtClean="0">
                <a:latin typeface="Vijaya" pitchFamily="34" charset="0"/>
                <a:cs typeface="Vijaya" pitchFamily="34" charset="0"/>
              </a:rPr>
            </a:br>
            <a:r>
              <a:rPr lang="en-US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ijaya" pitchFamily="34" charset="0"/>
                <a:cs typeface="Vijaya" pitchFamily="34" charset="0"/>
              </a:rPr>
              <a:t>Endotracheal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ijaya" pitchFamily="34" charset="0"/>
                <a:cs typeface="Vijaya" pitchFamily="34" charset="0"/>
              </a:rPr>
              <a:t> Intubation 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fails, you must have a back-up plan...</a:t>
            </a:r>
            <a:endParaRPr lang="en-US" dirty="0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8195" name="WordArt 3" descr="Narrow vertical"/>
          <p:cNvSpPr>
            <a:spLocks noChangeArrowheads="1" noChangeShapeType="1" noTextEdit="1"/>
          </p:cNvSpPr>
          <p:nvPr/>
        </p:nvSpPr>
        <p:spPr bwMode="auto">
          <a:xfrm rot="-683226">
            <a:off x="492125" y="3935413"/>
            <a:ext cx="4038600" cy="22272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Vijaya" pitchFamily="34" charset="0"/>
                <a:cs typeface="Vijaya" pitchFamily="34" charset="0"/>
              </a:rPr>
              <a:t>Combi-Tube</a:t>
            </a:r>
            <a:endParaRPr lang="fa-IR" sz="3600" kern="10">
              <a:ln w="1270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/>
                </a:outerShdw>
              </a:effectLst>
              <a:latin typeface="Vijaya" pitchFamily="34" charset="0"/>
            </a:endParaRP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4724400" y="4267200"/>
            <a:ext cx="4038600" cy="21336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80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Vijaya" pitchFamily="34" charset="0"/>
                <a:cs typeface="Vijaya" pitchFamily="34" charset="0"/>
              </a:rPr>
              <a:t>Cricothyrotomy</a:t>
            </a:r>
            <a:endParaRPr lang="fa-IR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2700000" scaled="1"/>
              </a:gradFill>
              <a:latin typeface="Vijaya" pitchFamily="34" charset="0"/>
            </a:endParaRP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 rot="895055">
            <a:off x="4648200" y="2667000"/>
            <a:ext cx="33528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4500000" scaled="1"/>
                </a:gradFill>
                <a:latin typeface="Vijaya" pitchFamily="34" charset="0"/>
                <a:cs typeface="Vijaya" pitchFamily="34" charset="0"/>
              </a:rPr>
              <a:t>LMA</a:t>
            </a:r>
            <a:endParaRPr lang="fa-IR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4500000" scaled="1"/>
              </a:gradFill>
              <a:latin typeface="Vijaya" pitchFamily="34" charset="0"/>
            </a:endParaRPr>
          </a:p>
        </p:txBody>
      </p:sp>
      <p:sp>
        <p:nvSpPr>
          <p:cNvPr id="19463" name="WordArt 6"/>
          <p:cNvSpPr>
            <a:spLocks noChangeArrowheads="1" noChangeShapeType="1" noTextEdit="1"/>
          </p:cNvSpPr>
          <p:nvPr/>
        </p:nvSpPr>
        <p:spPr bwMode="auto">
          <a:xfrm rot="-913738">
            <a:off x="1752600" y="2601913"/>
            <a:ext cx="1544638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Vijaya" pitchFamily="34" charset="0"/>
                <a:cs typeface="Vijaya" pitchFamily="34" charset="0"/>
              </a:rPr>
              <a:t>BVM</a:t>
            </a:r>
            <a:endParaRPr lang="fa-IR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Vijaya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15074" y="428604"/>
            <a:ext cx="2740864" cy="703282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Rescue Devices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28" y="2132856"/>
            <a:ext cx="6326187" cy="2016224"/>
          </a:xfrm>
        </p:spPr>
        <p:txBody>
          <a:bodyPr/>
          <a:lstStyle/>
          <a:p>
            <a:pPr algn="l" rtl="0"/>
            <a:r>
              <a:rPr lang="en-US" sz="2800" b="1" dirty="0">
                <a:latin typeface="Vijaya" pitchFamily="34" charset="0"/>
                <a:cs typeface="Vijaya" pitchFamily="34" charset="0"/>
              </a:rPr>
              <a:t>LMAs (laryngeal mask airway</a:t>
            </a: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)</a:t>
            </a:r>
          </a:p>
          <a:p>
            <a:pPr algn="l" rtl="0">
              <a:buNone/>
            </a:pPr>
            <a:endParaRPr lang="en-US" sz="2800" b="1" dirty="0">
              <a:latin typeface="Vijaya" pitchFamily="34" charset="0"/>
              <a:cs typeface="Vijaya" pitchFamily="34" charset="0"/>
            </a:endParaRPr>
          </a:p>
          <a:p>
            <a:pPr algn="l" rtl="0"/>
            <a:r>
              <a:rPr lang="en-US" sz="2800" b="1" dirty="0" err="1" smtClean="0">
                <a:latin typeface="Vijaya" pitchFamily="34" charset="0"/>
                <a:cs typeface="Vijaya" pitchFamily="34" charset="0"/>
              </a:rPr>
              <a:t>Combitube</a:t>
            </a:r>
            <a:endParaRPr lang="en-US" sz="2800" b="1" dirty="0">
              <a:latin typeface="Vijaya" pitchFamily="34" charset="0"/>
              <a:cs typeface="Vijaya" pitchFamily="34" charset="0"/>
            </a:endParaRPr>
          </a:p>
        </p:txBody>
      </p:sp>
      <p:pic>
        <p:nvPicPr>
          <p:cNvPr id="36866" name="Picture 2" descr="F:\lma\l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3571900" cy="1730609"/>
          </a:xfrm>
          <a:prstGeom prst="rect">
            <a:avLst/>
          </a:prstGeom>
          <a:noFill/>
        </p:spPr>
      </p:pic>
      <p:pic>
        <p:nvPicPr>
          <p:cNvPr id="5" name="Picture 2" descr="Combitube on 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929066"/>
            <a:ext cx="31432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072330" y="285728"/>
            <a:ext cx="1619672" cy="782960"/>
          </a:xfrm>
        </p:spPr>
        <p:txBody>
          <a:bodyPr anchor="ctr"/>
          <a:lstStyle/>
          <a:p>
            <a:r>
              <a:rPr lang="en-US" sz="6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LMA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57686" y="1142984"/>
            <a:ext cx="4495800" cy="5429288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3200" b="1" dirty="0">
                <a:latin typeface="Vijaya" pitchFamily="34" charset="0"/>
                <a:cs typeface="Vijaya" pitchFamily="34" charset="0"/>
              </a:rPr>
              <a:t>Used in any age</a:t>
            </a:r>
          </a:p>
          <a:p>
            <a:pPr algn="l" rtl="0">
              <a:lnSpc>
                <a:spcPct val="90000"/>
              </a:lnSpc>
            </a:pPr>
            <a:r>
              <a:rPr lang="en-US" sz="3200" b="1" dirty="0">
                <a:latin typeface="Vijaya" pitchFamily="34" charset="0"/>
                <a:cs typeface="Vijaya" pitchFamily="34" charset="0"/>
              </a:rPr>
              <a:t>Easy to place </a:t>
            </a:r>
          </a:p>
          <a:p>
            <a:pPr algn="l" rtl="0">
              <a:lnSpc>
                <a:spcPct val="90000"/>
              </a:lnSpc>
            </a:pPr>
            <a:r>
              <a:rPr lang="en-US" sz="3200" b="1" dirty="0">
                <a:latin typeface="Vijaya" pitchFamily="34" charset="0"/>
                <a:cs typeface="Vijaya" pitchFamily="34" charset="0"/>
              </a:rPr>
              <a:t>Few complications</a:t>
            </a:r>
          </a:p>
          <a:p>
            <a:pPr algn="l" rtl="0">
              <a:lnSpc>
                <a:spcPct val="90000"/>
              </a:lnSpc>
            </a:pPr>
            <a:r>
              <a:rPr lang="en-US" sz="3200" b="1" dirty="0" smtClean="0">
                <a:latin typeface="Vijaya" pitchFamily="34" charset="0"/>
                <a:cs typeface="Vijaya" pitchFamily="34" charset="0"/>
              </a:rPr>
              <a:t>Does </a:t>
            </a:r>
            <a:r>
              <a:rPr lang="en-US" sz="3200" b="1" dirty="0">
                <a:latin typeface="Vijaya" pitchFamily="34" charset="0"/>
                <a:cs typeface="Vijaya" pitchFamily="34" charset="0"/>
              </a:rPr>
              <a:t>not secure airway</a:t>
            </a:r>
          </a:p>
        </p:txBody>
      </p:sp>
      <p:pic>
        <p:nvPicPr>
          <p:cNvPr id="5" name="Picture 2" descr="F:\lma\ll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338"/>
            <a:ext cx="3786214" cy="1721902"/>
          </a:xfrm>
          <a:prstGeom prst="rect">
            <a:avLst/>
          </a:prstGeom>
          <a:noFill/>
        </p:spPr>
      </p:pic>
      <p:pic>
        <p:nvPicPr>
          <p:cNvPr id="6" name="Picture 3" descr="F:\lma\llll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3786214" cy="2214578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857356" y="5357826"/>
            <a:ext cx="2840030" cy="1214446"/>
          </a:xfrm>
        </p:spPr>
        <p:txBody>
          <a:bodyPr/>
          <a:lstStyle/>
          <a:p>
            <a:pPr>
              <a:buNone/>
            </a:pP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204" y="957258"/>
            <a:ext cx="6326187" cy="4525963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endParaRPr lang="en-US" sz="28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sz="2800" b="1" dirty="0" smtClean="0">
              <a:latin typeface="Vijaya" pitchFamily="34" charset="0"/>
              <a:cs typeface="Vijay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Narrowest portion of airway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↑ resistance with airway edema or infection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Acts as “cuff” during tracheal intubation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57158" y="692696"/>
            <a:ext cx="1714512" cy="6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444500"/>
            <a:r>
              <a:rPr lang="en-US" sz="3200" b="1" dirty="0" err="1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Cricoid</a:t>
            </a:r>
            <a:endParaRPr lang="en-US" b="1" dirty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5" name="Picture 4" descr="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918" y="3768708"/>
            <a:ext cx="4495800" cy="287500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2026568" cy="1139825"/>
          </a:xfrm>
        </p:spPr>
        <p:txBody>
          <a:bodyPr anchor="ctr"/>
          <a:lstStyle/>
          <a:p>
            <a:r>
              <a:rPr lang="en-US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LMA Sizing</a:t>
            </a:r>
          </a:p>
        </p:txBody>
      </p:sp>
      <p:graphicFrame>
        <p:nvGraphicFramePr>
          <p:cNvPr id="67647" name="Group 6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22966520"/>
              </p:ext>
            </p:extLst>
          </p:nvPr>
        </p:nvGraphicFramePr>
        <p:xfrm>
          <a:off x="5004048" y="1648936"/>
          <a:ext cx="3816424" cy="4431568"/>
        </p:xfrm>
        <a:graphic>
          <a:graphicData uri="http://schemas.openxmlformats.org/drawingml/2006/table">
            <a:tbl>
              <a:tblPr/>
              <a:tblGrid>
                <a:gridCol w="1306524"/>
                <a:gridCol w="2509900"/>
              </a:tblGrid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LMA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Patient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Neonate / Infants &lt; 5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1 ½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Infants 5-10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Infants / Children 10-20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2 ½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Children 20-30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Children/Small adults 30-50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Adults 50-70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Large adult &gt;70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Vijaya" pitchFamily="34" charset="0"/>
                          <a:cs typeface="Vijaya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Vijaya" pitchFamily="34" charset="0"/>
                        <a:cs typeface="Vijay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571736" y="188640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u="sng" dirty="0">
                <a:latin typeface="Vijaya" pitchFamily="34" charset="0"/>
                <a:cs typeface="Vijaya" pitchFamily="34" charset="0"/>
              </a:rPr>
              <a:t>Formula for Children</a:t>
            </a:r>
            <a:r>
              <a:rPr lang="en-US" sz="2000" b="1" dirty="0">
                <a:latin typeface="Vijaya" pitchFamily="34" charset="0"/>
                <a:cs typeface="Vijaya" pitchFamily="34" charset="0"/>
              </a:rPr>
              <a:t>: </a:t>
            </a:r>
          </a:p>
          <a:p>
            <a:pPr algn="l"/>
            <a:r>
              <a:rPr lang="en-US" sz="2000" b="1" dirty="0">
                <a:latin typeface="Vijaya" pitchFamily="34" charset="0"/>
                <a:cs typeface="Vijaya" pitchFamily="34" charset="0"/>
              </a:rPr>
              <a:t>The combined widths of 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the patient's index</a:t>
            </a:r>
            <a:r>
              <a:rPr lang="en-US" sz="2000" b="1" dirty="0">
                <a:latin typeface="Vijaya" pitchFamily="34" charset="0"/>
                <a:cs typeface="Vijaya" pitchFamily="34" charset="0"/>
              </a:rPr>
              <a:t>, 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middle </a:t>
            </a:r>
            <a:r>
              <a:rPr lang="en-US" sz="2000" b="1" dirty="0">
                <a:latin typeface="Vijaya" pitchFamily="34" charset="0"/>
                <a:cs typeface="Vijaya" pitchFamily="34" charset="0"/>
              </a:rPr>
              <a:t>and ring fingers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90" y="571480"/>
            <a:ext cx="3000364" cy="78581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LMA™ Placement</a:t>
            </a:r>
          </a:p>
        </p:txBody>
      </p:sp>
      <p:sp>
        <p:nvSpPr>
          <p:cNvPr id="5123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531813" y="1785926"/>
            <a:ext cx="3983037" cy="394652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Vijaya" pitchFamily="34" charset="0"/>
                <a:cs typeface="Vijaya" pitchFamily="34" charset="0"/>
              </a:rPr>
              <a:t>When fully inserted using the recommended insertion technique, the distal tip of the LMA™ cuff presses against the upper esophageal sphincter</a:t>
            </a:r>
          </a:p>
        </p:txBody>
      </p:sp>
      <p:pic>
        <p:nvPicPr>
          <p:cNvPr id="5124" name="Picture 12" descr="GenLMA2ar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363663"/>
            <a:ext cx="4495800" cy="4400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57244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LMA Supreme™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l" rtl="0"/>
            <a:r>
              <a:rPr lang="en-US" dirty="0" smtClean="0">
                <a:latin typeface="Vijaya" pitchFamily="34" charset="0"/>
                <a:cs typeface="Vijaya" pitchFamily="34" charset="0"/>
              </a:rPr>
              <a:t>Contraindications and Warnings</a:t>
            </a:r>
            <a:endParaRPr lang="en-US" sz="2000" dirty="0" smtClean="0">
              <a:latin typeface="Vijaya" pitchFamily="34" charset="0"/>
              <a:cs typeface="Vijaya" pitchFamily="34" charset="0"/>
            </a:endParaRPr>
          </a:p>
          <a:p>
            <a:pPr algn="l" rtl="0">
              <a:buFontTx/>
              <a:buNone/>
            </a:pPr>
            <a:r>
              <a:rPr lang="en-US" sz="2000" dirty="0" smtClean="0">
                <a:latin typeface="Vijaya" pitchFamily="34" charset="0"/>
                <a:cs typeface="Vijaya" pitchFamily="34" charset="0"/>
              </a:rPr>
              <a:t> </a:t>
            </a:r>
          </a:p>
          <a:p>
            <a:pPr algn="l" rtl="0">
              <a:buFontTx/>
              <a:buNone/>
            </a:pPr>
            <a:r>
              <a:rPr lang="en-US" sz="2000" dirty="0" smtClean="0">
                <a:latin typeface="Vijaya" pitchFamily="34" charset="0"/>
                <a:cs typeface="Vijaya" pitchFamily="34" charset="0"/>
              </a:rPr>
              <a:t>	The risk of regurgitation and aspiration is minimized as the LMA Supreme™ offers easy access to liquid gastric content. </a:t>
            </a:r>
          </a:p>
          <a:p>
            <a:pPr algn="l" rtl="0">
              <a:buFontTx/>
              <a:buNone/>
            </a:pPr>
            <a:endParaRPr lang="en-US" sz="2000" dirty="0" smtClean="0">
              <a:latin typeface="Vijaya" pitchFamily="34" charset="0"/>
              <a:cs typeface="Vijaya" pitchFamily="34" charset="0"/>
            </a:endParaRPr>
          </a:p>
          <a:p>
            <a:pPr algn="l" rtl="0">
              <a:buFontTx/>
              <a:buNone/>
            </a:pPr>
            <a:r>
              <a:rPr lang="en-US" sz="2000" dirty="0" smtClean="0">
                <a:latin typeface="Vijaya" pitchFamily="34" charset="0"/>
                <a:cs typeface="Vijaya" pitchFamily="34" charset="0"/>
              </a:rPr>
              <a:t>	The LMA Supreme™ should not be used in the resuscitation or emergency situation in patients who are not profoundly unconscious and who may resist LMA Supreme™ insertion.</a:t>
            </a:r>
          </a:p>
          <a:p>
            <a:pPr algn="l" rtl="0">
              <a:buFontTx/>
              <a:buNone/>
            </a:pPr>
            <a:r>
              <a:rPr lang="en-US" sz="2000" dirty="0" smtClean="0">
                <a:latin typeface="Vijaya" pitchFamily="34" charset="0"/>
                <a:cs typeface="Vijaya" pitchFamily="34" charset="0"/>
              </a:rPr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2928958" y="4207080"/>
            <a:ext cx="45720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Contraindications: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Vijaya" pitchFamily="34" charset="0"/>
                <a:cs typeface="Vijaya" pitchFamily="34" charset="0"/>
              </a:rPr>
              <a:t>Gag reflex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Vijaya" pitchFamily="34" charset="0"/>
                <a:cs typeface="Vijaya" pitchFamily="34" charset="0"/>
              </a:rPr>
              <a:t>FBs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Vijaya" pitchFamily="34" charset="0"/>
                <a:cs typeface="Vijaya" pitchFamily="34" charset="0"/>
              </a:rPr>
              <a:t>Airway obstruction</a:t>
            </a:r>
            <a:endParaRPr lang="en-US" sz="3200" b="1" dirty="0"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Supreme Inserted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0"/>
            <a:ext cx="9112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ombitube on 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876800" y="457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Tracheal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Lumen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(#2)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343400" y="1752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Esophageal Lumen (#1)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7620000" y="228600"/>
            <a:ext cx="1066800" cy="45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8686800" y="0"/>
            <a:ext cx="457200" cy="4572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 rot="-2332606">
            <a:off x="6546850" y="2490788"/>
            <a:ext cx="1981200" cy="7620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7375525" y="2100263"/>
            <a:ext cx="122238" cy="330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82563" y="403225"/>
            <a:ext cx="2479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2 Lumens allow for ventilation if the tube is inserted into the Esophagus (most common) or into the Trachea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ombitube Inflation Lumens Close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9716" y="142876"/>
            <a:ext cx="606425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857885" y="1985965"/>
            <a:ext cx="2690832" cy="461665"/>
          </a:xfrm>
          <a:prstGeom prst="rect">
            <a:avLst/>
          </a:prstGeom>
          <a:solidFill>
            <a:srgbClr val="00B0F0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Esophageal Lumen (#1)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 flipV="1">
            <a:off x="6704041" y="1376363"/>
            <a:ext cx="782638" cy="52685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5072066" y="357166"/>
            <a:ext cx="3714776" cy="703282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Combitube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® Insertion</a:t>
            </a:r>
          </a:p>
        </p:txBody>
      </p:sp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85728"/>
            <a:ext cx="44291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53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3" y="2492375"/>
            <a:ext cx="4805366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74638"/>
            <a:ext cx="3857652" cy="1143000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Disadvantages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fa-IR" sz="2000" b="1" dirty="0" smtClean="0">
                <a:latin typeface="Vijaya" pitchFamily="34" charset="0"/>
                <a:cs typeface="Vijaya" pitchFamily="34" charset="0"/>
              </a:rPr>
              <a:t>(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esophageal position</a:t>
            </a:r>
            <a:r>
              <a:rPr lang="fa-IR" sz="2000" b="1" dirty="0" smtClean="0">
                <a:latin typeface="Vijaya" pitchFamily="34" charset="0"/>
                <a:cs typeface="Vijaya" pitchFamily="34" charset="0"/>
              </a:rPr>
              <a:t>)</a:t>
            </a:r>
            <a:endParaRPr lang="en-US" b="1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600200"/>
            <a:ext cx="7500990" cy="4525963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None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1 # 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Medications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 can not be administered through the </a:t>
            </a:r>
            <a:r>
              <a:rPr lang="en-US" b="1" dirty="0" err="1" smtClean="0">
                <a:latin typeface="Vijaya" pitchFamily="34" charset="0"/>
                <a:cs typeface="Vijaya" pitchFamily="34" charset="0"/>
              </a:rPr>
              <a:t>Combitube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 when it is in the esophageal position (85% of the time).</a:t>
            </a:r>
          </a:p>
          <a:p>
            <a:pPr algn="l" eaLnBrk="1" hangingPunct="1">
              <a:lnSpc>
                <a:spcPct val="90000"/>
              </a:lnSpc>
              <a:buNone/>
            </a:pPr>
            <a:endParaRPr lang="en-US" b="1" dirty="0" smtClean="0">
              <a:latin typeface="Vijaya" pitchFamily="34" charset="0"/>
              <a:cs typeface="Vijaya" pitchFamily="34" charset="0"/>
            </a:endParaRPr>
          </a:p>
          <a:p>
            <a:pPr algn="l" eaLnBrk="1" hangingPunct="1">
              <a:lnSpc>
                <a:spcPct val="90000"/>
              </a:lnSpc>
              <a:buNone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2 # The 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trachea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 cannot be 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suctioned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 when the </a:t>
            </a:r>
            <a:r>
              <a:rPr lang="en-US" b="1" dirty="0" err="1" smtClean="0">
                <a:latin typeface="Vijaya" pitchFamily="34" charset="0"/>
                <a:cs typeface="Vijaya" pitchFamily="34" charset="0"/>
              </a:rPr>
              <a:t>Combitube</a:t>
            </a:r>
            <a:r>
              <a:rPr lang="en-US" b="1" dirty="0" smtClean="0">
                <a:latin typeface="Vijaya" pitchFamily="34" charset="0"/>
                <a:cs typeface="Vijaya" pitchFamily="34" charset="0"/>
              </a:rPr>
              <a:t> is in the esophageal position</a:t>
            </a:r>
            <a:r>
              <a:rPr lang="en-US" dirty="0" smtClean="0">
                <a:latin typeface="Vijaya" pitchFamily="34" charset="0"/>
                <a:cs typeface="Vijay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5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500034" y="1600201"/>
            <a:ext cx="8305827" cy="2114552"/>
          </a:xfrm>
        </p:spPr>
        <p:txBody>
          <a:bodyPr/>
          <a:lstStyle/>
          <a:p>
            <a:pPr algn="l" rtl="0" eaLnBrk="1" hangingPunct="1">
              <a:buNone/>
            </a:pPr>
            <a:r>
              <a:rPr lang="en-US" sz="36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It is available in two sizes: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200" dirty="0" smtClean="0">
                <a:latin typeface="Vijaya" pitchFamily="34" charset="0"/>
                <a:cs typeface="Vijaya" pitchFamily="34" charset="0"/>
              </a:rPr>
              <a:t>37 </a:t>
            </a:r>
            <a:r>
              <a:rPr lang="en-US" sz="3200" dirty="0" smtClean="0">
                <a:latin typeface="Vijaya" pitchFamily="34" charset="0"/>
                <a:cs typeface="Vijaya" pitchFamily="34" charset="0"/>
                <a:hlinkClick r:id="rId2" tooltip="French catheter scale"/>
              </a:rPr>
              <a:t>Fr</a:t>
            </a:r>
            <a:r>
              <a:rPr lang="en-US" sz="3200" dirty="0" smtClean="0">
                <a:latin typeface="Vijaya" pitchFamily="34" charset="0"/>
                <a:cs typeface="Vijaya" pitchFamily="34" charset="0"/>
              </a:rPr>
              <a:t> (for patients 4 to 6 ft or 122 to 183 cm tall)</a:t>
            </a:r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Small </a:t>
            </a:r>
            <a:endParaRPr lang="en-US" sz="3200" dirty="0" smtClean="0">
              <a:latin typeface="Vijaya" pitchFamily="34" charset="0"/>
              <a:cs typeface="Vijaya" pitchFamily="34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3200" dirty="0" smtClean="0">
                <a:latin typeface="Vijaya" pitchFamily="34" charset="0"/>
                <a:cs typeface="Vijaya" pitchFamily="34" charset="0"/>
              </a:rPr>
              <a:t> 41 </a:t>
            </a:r>
            <a:r>
              <a:rPr lang="en-US" sz="3200" dirty="0" smtClean="0">
                <a:latin typeface="Vijaya" pitchFamily="34" charset="0"/>
                <a:cs typeface="Vijaya" pitchFamily="34" charset="0"/>
                <a:hlinkClick r:id="rId2" tooltip="French catheter scale"/>
              </a:rPr>
              <a:t>Fr</a:t>
            </a:r>
            <a:r>
              <a:rPr lang="en-US" sz="3200" dirty="0" smtClean="0">
                <a:latin typeface="Vijaya" pitchFamily="34" charset="0"/>
                <a:cs typeface="Vijaya" pitchFamily="34" charset="0"/>
              </a:rPr>
              <a:t> (for patients more than 5 ft or 152 cm tall).</a:t>
            </a:r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Regular </a:t>
            </a:r>
            <a:endParaRPr lang="fa-IR" sz="3200" dirty="0" smtClean="0">
              <a:latin typeface="Vijaya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3836485" y="2130425"/>
            <a:ext cx="3666039" cy="1470025"/>
          </a:xfrm>
        </p:spPr>
        <p:txBody>
          <a:bodyPr/>
          <a:lstStyle/>
          <a:p>
            <a:pPr>
              <a:defRPr/>
            </a:pPr>
            <a:endParaRPr lang="fa-IR" smtClean="0"/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88640"/>
            <a:ext cx="6808358" cy="574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 bwMode="auto">
          <a:xfrm>
            <a:off x="2311898" y="3357562"/>
            <a:ext cx="2402978" cy="207170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669034" y="3286124"/>
            <a:ext cx="3079430" cy="20002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948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928802"/>
            <a:ext cx="1857388" cy="571504"/>
          </a:xfrm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Effect </a:t>
            </a:r>
            <a:b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Of </a:t>
            </a:r>
            <a:b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Edema</a:t>
            </a:r>
          </a:p>
        </p:txBody>
      </p:sp>
      <p:pic>
        <p:nvPicPr>
          <p:cNvPr id="12291" name="Picture 3" descr="8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428604"/>
            <a:ext cx="6572296" cy="607223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500298" y="3201415"/>
            <a:ext cx="636263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3200" b="1" u="sng" dirty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If  radius is halved, resistance increases 16 x </a:t>
            </a:r>
          </a:p>
        </p:txBody>
      </p:sp>
    </p:spTree>
    <p:extLst>
      <p:ext uri="{BB962C8B-B14F-4D97-AF65-F5344CB8AC3E}">
        <p14:creationId xmlns="" xmlns:p14="http://schemas.microsoft.com/office/powerpoint/2010/main" val="252632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7285" y="71414"/>
            <a:ext cx="687387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 bwMode="auto">
          <a:xfrm>
            <a:off x="2569934" y="4586302"/>
            <a:ext cx="1144810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165955" y="4643446"/>
            <a:ext cx="1620491" cy="114300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186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2" y="595298"/>
            <a:ext cx="3214710" cy="476248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Heimlich Maneuver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12" y="5072074"/>
            <a:ext cx="1377946" cy="471478"/>
          </a:xfrm>
          <a:solidFill>
            <a:schemeClr val="bg1">
              <a:lumMod val="75000"/>
              <a:lumOff val="25000"/>
            </a:schemeClr>
          </a:solidFill>
        </p:spPr>
        <p:txBody>
          <a:bodyPr/>
          <a:lstStyle/>
          <a:p>
            <a:pPr algn="l" eaLnBrk="1" hangingPunct="1"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On a Child</a:t>
            </a:r>
          </a:p>
        </p:txBody>
      </p:sp>
      <p:pic>
        <p:nvPicPr>
          <p:cNvPr id="3076" name="Picture 4" descr="heimlich-maneuver-on-conscious-child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8" y="642918"/>
            <a:ext cx="3810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heimlich-maneuver-on-conscious-chil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914672"/>
            <a:ext cx="388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897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57818" y="357166"/>
            <a:ext cx="307181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Heimlich Maneuver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6446" y="1500174"/>
            <a:ext cx="1735135" cy="471477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l" eaLnBrk="1" hangingPunct="1"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On an Infant</a:t>
            </a:r>
          </a:p>
          <a:p>
            <a:pPr algn="l" eaLnBrk="1" hangingPunct="1">
              <a:buNone/>
              <a:defRPr/>
            </a:pPr>
            <a:endParaRPr lang="en-US" b="1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4100" name="Picture 4" descr="heimlich-maneuver-on-infant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71466"/>
            <a:ext cx="4191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eimlich-maneuver-on-infant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700358"/>
            <a:ext cx="3733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7926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3" name="Picture 8" descr="Choking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30540"/>
            <a:ext cx="3810000" cy="398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4" name="Picture 10" descr="Choking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158796"/>
            <a:ext cx="3810000" cy="405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5" name="Rectangle 11"/>
          <p:cNvSpPr>
            <a:spLocks noChangeArrowheads="1"/>
          </p:cNvSpPr>
          <p:nvPr/>
        </p:nvSpPr>
        <p:spPr bwMode="auto">
          <a:xfrm>
            <a:off x="4939456" y="260648"/>
            <a:ext cx="29835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infant chocking</a:t>
            </a:r>
          </a:p>
        </p:txBody>
      </p:sp>
    </p:spTree>
    <p:extLst>
      <p:ext uri="{BB962C8B-B14F-4D97-AF65-F5344CB8AC3E}">
        <p14:creationId xmlns="" xmlns:p14="http://schemas.microsoft.com/office/powerpoint/2010/main" val="326376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:\cpr atfal نهائی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2852"/>
            <a:ext cx="40127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1" name="Picture 3" descr="H:\cpr atfal نهائی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63190"/>
            <a:ext cx="396044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842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617284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Clearing the Mouth</a:t>
            </a:r>
          </a:p>
        </p:txBody>
      </p:sp>
      <p:pic>
        <p:nvPicPr>
          <p:cNvPr id="132099" name="Picture 5" descr="heimlich-maneuv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142984"/>
            <a:ext cx="6786610" cy="473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253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oughitu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2857500" cy="42386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heimlic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6632"/>
            <a:ext cx="3457524" cy="3555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288" y="4995883"/>
            <a:ext cx="4248472" cy="1362075"/>
          </a:xfrm>
        </p:spPr>
        <p:txBody>
          <a:bodyPr/>
          <a:lstStyle/>
          <a:p>
            <a:r>
              <a:rPr lang="fa-IR" sz="2800" dirty="0" smtClean="0">
                <a:solidFill>
                  <a:srgbClr val="FFFF00"/>
                </a:solidFill>
                <a:cs typeface="2  Davat" pitchFamily="2" charset="-78"/>
              </a:rPr>
              <a:t>اگر می خواهید دشمنان خود را تنبیه کنید به دوستان خود محبت کنید .</a:t>
            </a:r>
            <a:endParaRPr lang="fa-IR" sz="2800" dirty="0">
              <a:solidFill>
                <a:srgbClr val="FFFF00"/>
              </a:solidFill>
              <a:cs typeface="2  Davat" pitchFamily="2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5955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3456384" cy="1143000"/>
          </a:xfrm>
          <a:noFill/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Cricoid Pressure </a:t>
            </a:r>
            <a:b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(</a:t>
            </a:r>
            <a:r>
              <a:rPr lang="en-US" b="1" dirty="0" err="1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Sellick's</a:t>
            </a: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Maneuver)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340768"/>
            <a:ext cx="6326187" cy="4525963"/>
          </a:xfrm>
          <a:noFill/>
        </p:spPr>
        <p:txBody>
          <a:bodyPr/>
          <a:lstStyle/>
          <a:p>
            <a:pPr algn="l" rtl="0">
              <a:buFontTx/>
              <a:buNone/>
            </a:pPr>
            <a:endParaRPr lang="en-US" sz="2800" b="1" dirty="0" smtClean="0">
              <a:latin typeface="Vijaya" pitchFamily="34" charset="0"/>
              <a:cs typeface="Vijaya" pitchFamily="34" charset="0"/>
            </a:endParaRPr>
          </a:p>
          <a:p>
            <a:pPr algn="l" rtl="0"/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Cricoid pressure is indicated in the intubation of those who are deeply </a:t>
            </a:r>
            <a:r>
              <a:rPr lang="en-US" sz="2800" b="1" i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unconscious</a:t>
            </a:r>
            <a:r>
              <a:rPr lang="en-US" sz="28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and in those who have  been </a:t>
            </a:r>
            <a:r>
              <a:rPr lang="en-US" sz="2800" b="1" i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paralyzed</a:t>
            </a:r>
            <a:r>
              <a:rPr lang="en-US" sz="28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2800" b="1" dirty="0" smtClean="0">
                <a:latin typeface="Vijaya" pitchFamily="34" charset="0"/>
                <a:cs typeface="Vijaya" pitchFamily="34" charset="0"/>
              </a:rPr>
              <a:t>for intubation.</a:t>
            </a:r>
          </a:p>
        </p:txBody>
      </p:sp>
      <p:pic>
        <p:nvPicPr>
          <p:cNvPr id="130049" name="Picture 1" descr="C:\Users\Tech\Desktop\pediatrics-68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3971156" cy="2978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4821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74638"/>
            <a:ext cx="3440123" cy="1143000"/>
          </a:xfrm>
        </p:spPr>
        <p:txBody>
          <a:bodyPr/>
          <a:lstStyle/>
          <a:p>
            <a:pPr indent="0" algn="l" eaLnBrk="1" hangingPunct="1"/>
            <a:r>
              <a:rPr lang="en-CA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If these don’t work…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600200"/>
            <a:ext cx="6326187" cy="4525963"/>
          </a:xfrm>
        </p:spPr>
        <p:txBody>
          <a:bodyPr/>
          <a:lstStyle/>
          <a:p>
            <a:pPr algn="l" rtl="0" eaLnBrk="1" hangingPunct="1"/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Pt may require more advanced interventions to establish a patent airway</a:t>
            </a:r>
          </a:p>
          <a:p>
            <a:pPr lvl="2" algn="l" rtl="0"/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CPAP</a:t>
            </a:r>
          </a:p>
          <a:p>
            <a:pPr lvl="2" algn="l" rtl="0">
              <a:buNone/>
            </a:pPr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 </a:t>
            </a:r>
            <a:r>
              <a:rPr lang="en-US" sz="1400" b="1" dirty="0" smtClean="0">
                <a:latin typeface="Vijaya" pitchFamily="34" charset="0"/>
                <a:cs typeface="Vijaya" pitchFamily="34" charset="0"/>
              </a:rPr>
              <a:t>CPAP uses mild air pressure to keep an airway open. CPAP typically is used for people who have breathing problems      …. </a:t>
            </a:r>
            <a:r>
              <a:rPr lang="en-US" sz="1400" b="1" dirty="0" smtClean="0">
                <a:latin typeface="Vijaya" pitchFamily="34" charset="0"/>
                <a:cs typeface="Vijaya" pitchFamily="34" charset="0"/>
                <a:hlinkClick r:id="rId2" tooltip="Continuous positive airway pressure"/>
              </a:rPr>
              <a:t>Continuous positive airway pressure</a:t>
            </a:r>
            <a:r>
              <a:rPr lang="en-US" sz="1400" b="1" dirty="0" smtClean="0">
                <a:latin typeface="Vijaya" pitchFamily="34" charset="0"/>
                <a:cs typeface="Vijaya" pitchFamily="34" charset="0"/>
              </a:rPr>
              <a:t>,</a:t>
            </a:r>
          </a:p>
          <a:p>
            <a:pPr lvl="2" algn="l" rtl="0">
              <a:buNone/>
            </a:pPr>
            <a:r>
              <a:rPr lang="en-US" sz="1400" b="1" dirty="0" smtClean="0">
                <a:latin typeface="Vijaya" pitchFamily="34" charset="0"/>
                <a:cs typeface="Vijaya" pitchFamily="34" charset="0"/>
              </a:rPr>
              <a:t> a particular type of ventilation (breathing) therapy</a:t>
            </a:r>
            <a:endParaRPr lang="en-CA" sz="1000" b="1" dirty="0" smtClean="0">
              <a:latin typeface="Vijaya" pitchFamily="34" charset="0"/>
              <a:cs typeface="Vijaya" pitchFamily="34" charset="0"/>
            </a:endParaRPr>
          </a:p>
          <a:p>
            <a:pPr lvl="2" algn="l" rtl="0" eaLnBrk="1" hangingPunct="1"/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Intubation</a:t>
            </a:r>
          </a:p>
          <a:p>
            <a:pPr lvl="2" algn="l" rtl="0" eaLnBrk="1" hangingPunct="1"/>
            <a:r>
              <a:rPr lang="en-CA" sz="2800" b="1" dirty="0" smtClean="0">
                <a:latin typeface="Vijaya" pitchFamily="34" charset="0"/>
                <a:cs typeface="Vijaya" pitchFamily="34" charset="0"/>
              </a:rPr>
              <a:t>…….</a:t>
            </a:r>
          </a:p>
          <a:p>
            <a:pPr lvl="2" algn="l" rtl="0" eaLnBrk="1" hangingPunct="1"/>
            <a:endParaRPr lang="en-CA" sz="2800" b="1" dirty="0" smtClean="0">
              <a:latin typeface="Vijaya" pitchFamily="34" charset="0"/>
              <a:cs typeface="Vijaya" pitchFamily="34" charset="0"/>
            </a:endParaRPr>
          </a:p>
          <a:p>
            <a:pPr lvl="2" algn="l" rtl="0" eaLnBrk="1" hangingPunct="1">
              <a:buFontTx/>
              <a:buNone/>
            </a:pPr>
            <a:endParaRPr lang="en-CA" sz="2800" b="1" dirty="0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3794" name="AutoShape 2" descr="data:image/jpeg;base64,/9j/4AAQSkZJRgABAQAAAQABAAD/2wCEAAkGBxMTERUSEhIVFBUUGBQXFxcXFBQUGRgWGBcXFxQVFhgdHCggGBwlHBQUITEiJikrLi4uGB8zODMsNygtLisBCgoKDg0OGhAQFywkHCQsLCwsLCwsLCwsLCwsLCwsLCwsLSwsLCwvLCwsLCwsLCwsLCwsNywsLCwsLDcsLCwsLP/AABEIAOcA2gMBIgACEQEDEQH/xAAcAAEAAgMBAQEAAAAAAAAAAAAABAUCAwYBBwj/xABCEAABAwEGAggDBQUHBQEAAAABAAIDEQQFEiExQVFhBhMiMnGBkaGxwfAUQlJi0QcjM3LhQ4KSorLC8SRTo9LyFf/EABoBAQEBAQEBAQAAAAAAAAAAAAABAgMEBQb/xAAnEQEBAAICAQMEAQUAAAAAAAAAAQIRAyExBEFhEhNR8AUiMnGh4f/aAAwDAQACEQMRAD8A+3oiICIiAiIgIiICIiAiIgIiICIiAiIgIiICIiAiIgIiICIiAiIgIiICIiAiIgIiICIiAiLF7wNSgyRRn2rgPVRZLcNC8D+8Ags0VIbWNpP/ACf1WTLc/Z4d44T8EFyirBfTBk/snxHwqk3SCzMpima2vGqCzRabLamSNxRva8cQarcgIiICIiAiIgIiICIiAiIgIiICIiAvHOAzK02i0huW/Bc/e/SBsUjYy17nuaXjKjaAgGp2zOiTu6gubXbw1pcXBjW5lziAAOJJyC5q2dJwThhYXuOhIOfNrdSOZoPFc5eVsdO/E92INPZH3GH8rNHO/Ma09lEvJjnVs8Zc2o/fvbXFQj+C06g0piPlxXacX5YuTVe/TGEPLZ7U9xbkWWdr5A07hz20bUcARzVSemV27i0nxjJ+My624rjjYwBrWty0ABAHD9Tus7f0Rs8vehaTxaA0r59/k8MctXC6/P8AxntyLOkt2O/tHs/njnb7sLlY3cbJM6kVvAJ0DbS7FXlHIc/RQrz/AGdQmvVyYTwdUe4/RU9s6KSsa1klmZOxmhacLqbgubmfTdenj/kPT59TPV+ek7/DsLRd1qhJLJmPAGImRoaSNu02mdfylUN8W2VzaOJhd+OnWxebhQt8SAuWmvG0WQ/9M+djfvQy0mjAA/C6u/IHwVrdfTOGXs2hn2d//cZifET+ZmbmeILhyXux8bS10XQvpXLZ3iK2hrWv/h2qI/u+NJSMgODqDnxX1SC8X0BDg9p0ORBHJw1Xxe32Uso+NwaH5tcwh0Ug4imR8RQ8VX2HpFLZ31ieYXalnfifxJZo7mRhcuefBvvFuZ68v0JDebT3gWn1CmseDmCD4L5f0V6fQ2pzYZgILQ7uiuKOXasT/wDac/Fdix5aagkLzWXG6ro6BFAsduqcLtTofkVPQEREBERAREQEREBERAUa0z0yGu54JarRTIa/BVlttbIo3yyGjGNLnHXIcBuVBFvu9WWWMvILnHJrWgkuPPenErgbTeUkzi54La6kltSNmgNJwt86/FVF4dMYrTKXula0nJrXHCWt2bQqY232ctHYe40GbZBmfvHQ+QovXx8f0zfu5ZZbTbFa2NkaXZNHKuYHZqOFaeS32fpNHYpSyRmKKWjhO0k4nHvAu7odWpw1BzBVFeEsOXVGQ61xhopwpT181suu3BkFqJAfjYyLqyA4UkeAZXNOzQNdsQV5MPqx6umZXZ3r0rssNnNoErZMuyzLG4nQUpiVbZOkk8Tetttlna19HN6tjXtY0jLGQag02PFRrb+zGAlropZYnN7tA1zKkUqGbDPZRDZb6sg/duZamN0DXYnf4H0I8A4rw58cvmb/AH5adHYOkdjtH8OVpd+E9l3PI6lS7K6KYYonhwFBllTly32Xy7pD0lfagIrTY2wFpxSSCExPo3ZrjnUk6VouzuDpfdsUDYYHOa1oHeALieLiCary8nouPKby6/fldra03XjoHtY8cXNr7qhvXoFZpK0aWHiMx75+6uWX3DKaRS1cdm6+mhUa57+lmc9mBpwOcMdHYSGkjETpt/VeSei58bv0/Jq/F1/rwde7kIeidpsjiIZGSxPPbhfUNft4tdwc3OtNdFy/SmFjLU6GJ+NrZcLXa5A5mu9MxXei7Tpb0uZGHR2d+OU5PmHdZ+WLifzaDapzHy58vef4sZ598+Qy81+i9Lhyzjn3ct5OWWt9IlrnJf2SaBxLAK5EkUw88m+i/UdgL+pj6zv4GY/5sIxe9V+fv2a3H9rvCOorHCRNJwowjA0+LqDwqv0MSufqct3TthOnrnLooH1aDy/5XORCpCu7udkRwPxXnjoloiLSCIiAiIgIiICjWq1BvZBGKlabgHchbLTNhbXfQDiVUMZQk7uNXHidFKNmJcl05vOmCAHXtO/2j4ldYvkfSC3dZbJTXLHhrwAoK+y68GO8mM7qE5Y4Uexrh+Zod8Qque5bMcxH1Z4xudH8DRXcbbM+vb6vuhoxZnLtOdUU12BGirLQwdeIYniTE5rWkblxoBlzK9nTkqpLreP4VoeeDZGiTyqKFXVi6DW+WEveIQ1zTQY3NcQdDQt7PKpXdWXovZrMwPlHXS1GbiQ0O17LAaZc6q5lm0xZk7LzcnqPbF0nH+XxuLpJbrE/qHuIc3+zkIaabUDiWkc2uoriL9oE5oJIHA8WNNfI1LR41XUdOLrE1mMhDf3XazFf3eXW+je14t5r5varsjY4iGUgbOZXCctcDtFzw4cM51bP35TLcroY7U2aTrpo3vcQ1rIGuNMqmssmpJLtG8Bmqm9bUJDR9ns7KfdbZ42086Yj5lVLpZ2fhkHFvYd6ae6yf0hLuy9xrSlJGio8CQvVjxzGSef8udyeBkbTUMIyIOCWaOoOoydShUm9OkUr4xCCI4WgARs7IIGQxnV/nlyVZLKq+0zLpjx4y7kYuVrTaJMRw1pxPAKOY3SODI2knRrRmeOQGZJzOS9hqTha0uJIw0aXGpyDaDWuwX2z9nnRD7FGZZQDaZB2t+raf7Np4nLEfLQKcnLMJ8umGG0X9kV2Os9lkEsL4pnyVdjaWksDQGYa7DteZXdErXLnpqNFlZu18+XJfNyy+q7eiRLszcq8VY3ee0RxChhSLK+jqpFWiLFj6rJaQREQEREBCaZootpm2GyCtvyzde3DjewjMFji0+dOSpW9HJfu2qbzfX4hXVumoaDXf5BRftMn4iroQjd1ujzbKJOT2j4hfKrx6M20TPwSAucS7BIA0mpqQ06HXivtkNqdpXPT1Xt7XdHaGBr26d1wycPAq4243pmzfl+ebdFbIf49le0fiANPXT3WV0X3FHIyZxcHxyMcGYaVA17RNK60HGi+xS2SeAUp17OeTwPmqO12C7bUS2WJscm4Lerd6inuu33rZquf255iW+/m2hrHxua9ozyNc6514HLRS4ryDnE0NT7clxd4fsyDe3Y7S9nLESP8TSD8Vzd4XFeMFS/rZW8WyvcKeFfiFw+iX3dPqs9n0rpR0hhZC6HrB1koLKDtdW12TnuA5VoDqaeK+ZvmAyboMhXWm1earrBe4if2m0zqWnIE8TTeuavrVfdkmaXPYceWlGvJ44mjC6nMBeriw+nx2455bVr51EtLg4UIBHMVWFtnYHHq3Fzdi4YT4EVKgPnJNBUk6AarvHLusJmYe44t5VqPRe3fZZZ5WxMY57nHLAKk01PADTM5Cua6/o1+zyech89Yo9aHvEch+q+q3PdENmZghYG8T94+JXDk55j/AGu2HHb5UXQvoYyyASSBrp9qZtjqKHCaZuoaF3kKBdYXLElGgk0Gq8WWVyu67yaZsaSaBS4Yg0mm9D50ofgF7FGGim+5WxRWQWm3T4G14kD69FuCqb+k7UTOJLvTIfEqwdFd0lQp6rrpb2QrFaQREQERYTSYWk+nM7BBhaJaZDX4BV7m4jwAyNN+Q9FlI+uW5zJWQdsqPI4AFtELTsPRRLwtvVNFGl73GjGAgFx1OZ0AGZKgzWq0tbje+Jg3aGF2ewaTmT5Ii4wsBzwtA3Jpn58B8Vm4NOhFORquVfa3Vq+TFuKMYDT0yUeS9s8IBFfU+mqujbrnxx7u96KnvKy2aTsOoeFQCPLgqgxyvzz9VlBYnZ4qg0r5jMFBqmuIMNYnOZyBJHvU+hC1iOcZEh/+U+tHLo4hiYKjOijyMbxH1sg42+bnbNk+zxv4kktcPMDNcfePQDMmFxYdcLiHe4NV9CvGSftOa3q4xq80L3c2N0A8TXktdjlj7wOI7uOZ89wtzrwz5fMbt6EvMmG1S9SwbhuIu8DoPNfT+jnRix2ZoMDA53/cccbj57LbOGOGYpXkCD4jQqqLQ11I39W4btJw/wB9moHMZLOdyy91xkjry5Ykrn7PfzmHBaG0P4m6eKtza48IeXtwnQ1Ge9BzXHVbbnyAEAkAuNGjieAVhBDhHM68uS560WdtDJaC7HrGyuHqq90kA6nI01XRwuq0HiAVdaGwL1YlwGpApryWSg9VHO7rLWeDAG+ep+PsrmeUMaXHRoJPkqjo5CXEvdq4knxJqrCutsLKNUlYRNoFmtIIiICrrwkq4DZuZ8TWnsD/AIlYqpe+r3fzewFPkrB4Mh4r2PMrU9yzY4BBpnhb9qZI7VkL2sH872l5/wAjM+Cq75nxPDNQ3CXHPUnJo5AZq0tUJfRzT22nLgQdWeB48QFHkY3FUsfXcUrn81YiJaGwNwGWgFHAHhhpl5kqpkvdjSXRMz/FhJPkTp5KTa4HFznvDhGQA2PM0IqS80+8cvADxWiwYXPyZQNzLiCKAbAcU0JrpiQwVo7CKjTM6/FSIIn48Jzyz5clvaxppaHDtNFGjLU6aeak2ZpGf33Z/wBTyUEgRgDDSpO368lkLA2uJ+ZGnAfyj5rdC0NHM6nisZJkEa1WQEaV+t+K5a8ujjScUR6t3Lu+Y2+C6t0i0ydrKma1KafPpbRJC7q52UrodWO4UOx+slpmJLg4GmGpzGeHcV3G/kuv6RRAQ4nNqWkkfCnNckWGSojHbOWECtajYcc1udxmtrrIZQwgAuLg0E1ADeBpqunu+6YoJCzDjkIL2BzAREAAHFx4kgODdqLK47sMEfacDNyoWxcKbOf8FYYsIa8ZlpqeJ/FVcmlZe9DtiBcHVz7wBpXjqfZWbgWRClKtDRU6ZUBK1SWdpkaG5tb2yf8AQPX4Fbp7PiNa6A0G1To4jeizb21pBs7cUlDV1KOdtU07Jf8AJnmVbKpscBqQ0YMyXZ1oTkST955HoFZEtYzg1o9AFcyKvpDPk2EavNT/ACg/M09Crm4rLhaFzt2MM0plI1OQ4NGgXb2SKgUiN4REVBERBjI6gVPAO0T+cj3r81Y26SgC5yG24bRJGdCA+vCgzPt7hWDfaSQSvIydTrty/qpVqbWj9iARtSvHmtDURIgK2yuyWgFeOkUVokaTt7rQ6yA6j2qpfXBefaE3R5BZA3M1y0qa+gUuNwbU7nX5BV0lpq6mzcz47BbBKglPlWp0i0uevWR11NB7nwCqPWkuNB/QeJW9jQ3LUn1PIcAvDKGjCBTlv4lYS21sYrq4+Z8GjYczl4oqNftldLEY6gVp6DXw8dFBueytjOCHtOPek5U+5wH5tSk9re+rn9lh868vzn0A5Lyy2oh2TaCoy3PEuO/hoFvxGU5uQc2i8nfgjPKoy1PADma0UmV9H46dkitd9FBkkBo/b7vM59vy0HOp4Lnfy0hXM90czmPeXdZnno0j7g5AZK7mYSKBxbzFK03oqG0gYmOGoNfZdBG6oB4gFYt7ahFGGjC0UA+iTxVX0jfVjYwe+7P+UZn3orKaYNaXE0AFSeSo7sY6aUyP/ujg3YJO6ldBcNjwtCvgFHscVApK2giIgIiIKu85O0eQH6/Nc3UdfiyyGR55f+o9leXmaud409gqBzannqP09FYi+LwRyOaiSvw+C0WW1ZUcMvgVMidlmA4Eeo2z2RWlj3HRZOJBo7XgsmMaHZYvXD5Epam5jDw2qffcqaRrc9aZHUFeC2CI8vM0UedmxIz+SDKzMyqdTmVIqFDDxxLuQW5odSpoxvE5LWhvMgH1U+iOe7CT3RxJpXlXb6yUP7dG3uDGfxHID5/BQLXO8kOfV9DllQNHgCorUbVaDJQUNcgGg0H5jXMnmfQKY0tZXPG86muXmfvKF0ivEMDI4869olp46VUKx2rck+eqsRd9ViNXGp+ttvJSLPDU0Ay3KjWCr9qD6z5KwfamsFAa+fz2HP04qDZbS3BhzwgOGVQTlpXah38tdKGxy4om8aU4cgANlNtNoaQXcBTh5Krsjg2EOJ4/E0A5p7DO3TYcLRm5xp8l07RhaBwAHoubuWwmSQTvya3uDiePgPit96W0yO6mPTR7h/pHzXPzWowtU5tEmBv8Np1/ERv4LqrosIa0ZKJcd1hoGS6KNlFqTSPQF6iKgiIgIiIOfvE5u8SPkql7M1cW9vbcPzE+39VALM1YjUYsq7rXDaSw5HLcHTyXtotD2ytjEdWOa5xfiAwkEANLdTWuo4FJ2AtqVbFWsFrjIqQPRYTWlpOtPRaLPZDh29VCtUB+isiTNa2bvCrLVekQqaF5FOWp5+S0TQ+ChPjoT4H2IPyQW1nvVpGTcA5ivp/wtbbuMh60PeeAc8n/AORyVfGxb4XlpqDRTY2wyGM0lBDq1xaj9KfVVYTAOZnl+YfWRWqO0tfk+g57HxG3iFFtsT4jijzYNW5HLkeCbVROsIjeSSSXkhx4108wp91WN2LFI5uADI0738jdzx4LZaZGOb1hGWRw78ieA3G524qGJO0XEnEMjQ5UGlG6AZ7Lfsym3reUoGGKMhg3+8fEfXkoNkt5caZ14c1JZbssxXluPEbL2zCtZHAMFDnlpv58/wDhTVptvkFWuJyoO1wqM2gczX6yWN02IzkF2UTMqfiduB8z5KNdrHWx1QCyzsPOrvrP4lXd420RgQwgYqUFNGDj4rOV9osnu8vW3GvUxZO0JH3RwHP4KwuG6A0A0Wm4bopmcycyTxXWwQgBJNDKGOgWxEVBERAREQEREFNeTf3hz1DT8R8lBBFVYXvQOa7j2T8W/wC5V9pZuqha7M17aHyINCOYOyprTZpmDsv6wA1IfQO8GkUHr88rBkxG62GcHUKy6XTXZr5DWDrmOioM3HuYuAfv40A88lSwdKI5iAIZgSWjuBw7TsPeBplqeAzVy2ammi2Ne3UAV8BVWXH3hq/lClhUOWGp8aj1aVbvKhTjQ8CD7hc1V8UVFmWLaG0y4LCRxRGpxot8FvYyjJT3tK6NB/HwB4efjqldgFTQvOgOg4OcPgPM86eUgEk9o6muftv5prZtHtFjkFpfLG49VL3i77+4DRq4jLMbbrE2ghxcNNyc+WXErZLanSZNBJ0NTWg5u+SwneyBuKU1cMw0fE8PHXwXSdM1Osc7WRGSQCMVLnFxoc9jz5DPwC0WBstulBFYrMwgj8TyNCeA5KNdd0y254knGGFpBYzQZZg0+v16u02wRAQwgYvZvM8SsZ57uosjZbLWImiGEdqmQ/D+Z3Nb7jug1xOzJzJO5XlyXOa4nZk5knUrr7LZw0KSaV7ZoA0KQiKgiIgIiICIiAhREFHfY7JH1UZhVTbXQAnNp9uS6O8LPiaVyEjuqeWu7p9j+iCd1LX5tKhWuQtyWQjoatOE65aHnzWqW0uHfbXmNfRJRjHOtolCgYonEYXgHgeyVI+zHZwVG4zc1HktGRCwkhctYgcTSnxTQ8fbTqAM1ptV5CMZkdZw1DObtieW2/BZ2h4jbhxkO3c0ns8Q3smh5qlktdijzcWPd+d5kNeTe1T/AAhXqJ2ybbS+uAOedyNK836BbHWQ6zPDBrgb89z7Dmq+19KnO7MEZ5Yh1Y8mirj5UXljuG02g4p3FrTt3fRv6nyUucNN9ov0D93Zo8TtMvrL48yply9GHOcJ7YanUM+63x4n65q0slkgsraACvq4+SzDJZzQ1azhx8VjdvhrUjZPbi793AKDQuG3Jv6q0uW5KZkKbdNzBoGS6GGEAKyaRhZ7OGhSERUEREBERAREQEREBERBi9tQuY6QWGoqBoupUa1QYgg4SN3ZI1BqCDt+i1lrwOy6vJ2atbzulwOJmR+tVUyGRvejDvAlv6qaHktlqyr2DFyzHl5KvdYs+wZGnkT8FYx2+n9ia83Ej0yUeeS0ymgeWM2awBg86ZnzKKiG7LRiq60FjeeZ8m6rC3xWruWeRjGbvcXGV3iQKMHIeqmtuqYblPsU30FP6jpyo6IyuNZJg7xMsn+ohWVj6JxN7zieTQGD2z91dNu+Y708lIiuJ7u84lTVpuIcEdnh7jWg8hVx8Tr6rcJpZMmNwjidf6K7sXRwDZXtluprdlZibczdtwEnE6pPE5rqbFdoaNFOjhAW1aRi1lFkiICIiAiIgIiICIiAiIgIiICIiDVJCCokt3NOyIgjOuhvALdDdjRsiIJH2FvBef8A57eCIg9bYW8FtbZgNkRBsDAskRAREQEREBERAREQEREBERAREQ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33796" name="Picture 4" descr="https://encrypted-tbn0.gstatic.com/images?q=tbn:ANd9GcSQZTKuQq55JexkLdv35wRhS-pkvbNov04Dsck2vr_uSF--TDrF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500570"/>
            <a:ext cx="2571768" cy="2200275"/>
          </a:xfrm>
          <a:prstGeom prst="rect">
            <a:avLst/>
          </a:prstGeom>
          <a:noFill/>
        </p:spPr>
      </p:pic>
      <p:pic>
        <p:nvPicPr>
          <p:cNvPr id="33798" name="Picture 6" descr="https://encrypted-tbn1.gstatic.com/images?q=tbn:ANd9GcQFK4BiDUeOuMyDB7QJgUwbRM1En2GlHDpDqGa_N_Y-FzHglFH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14290"/>
            <a:ext cx="1847850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7910363" cy="1728193"/>
          </a:xfrm>
        </p:spPr>
        <p:txBody>
          <a:bodyPr/>
          <a:lstStyle/>
          <a:p>
            <a:pPr lvl="2" algn="l" rtl="0">
              <a:buFont typeface="Wingdings" pitchFamily="2" charset="2"/>
              <a:buChar char="v"/>
            </a:pPr>
            <a:r>
              <a:rPr lang="en-US" sz="2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Complications</a:t>
            </a:r>
          </a:p>
          <a:p>
            <a:pPr marL="1828800" lvl="4" indent="0" algn="l" rtl="0">
              <a:buNone/>
            </a:pPr>
            <a:endParaRPr lang="en-US" sz="2000" b="1" dirty="0">
              <a:latin typeface="Vijaya" pitchFamily="34" charset="0"/>
              <a:cs typeface="Vijaya" pitchFamily="34" charset="0"/>
            </a:endParaRPr>
          </a:p>
          <a:p>
            <a:pPr lvl="4" algn="l" rtl="0"/>
            <a:r>
              <a:rPr lang="en-US" sz="2000" b="1" dirty="0">
                <a:latin typeface="Vijaya" pitchFamily="34" charset="0"/>
                <a:cs typeface="Vijaya" pitchFamily="34" charset="0"/>
              </a:rPr>
              <a:t>    Decrease in systemic venous return</a:t>
            </a:r>
          </a:p>
          <a:p>
            <a:pPr lvl="4" algn="l" rtl="0"/>
            <a:r>
              <a:rPr lang="en-US" sz="2000" b="1" dirty="0">
                <a:latin typeface="Vijaya" pitchFamily="34" charset="0"/>
                <a:cs typeface="Vijaya" pitchFamily="34" charset="0"/>
              </a:rPr>
              <a:t>    Pulmonary barotrauma can be caused. Pulmonary barotrauma is lung injury that results from the hyperinflation of alveoli past the rupture point.</a:t>
            </a:r>
          </a:p>
          <a:p>
            <a:pPr lvl="4" algn="l" rtl="0"/>
            <a:r>
              <a:rPr lang="en-US" sz="2000" b="1" dirty="0">
                <a:latin typeface="Vijaya" pitchFamily="34" charset="0"/>
                <a:cs typeface="Vijaya" pitchFamily="34" charset="0"/>
              </a:rPr>
              <a:t>    Increased intracranial pressure — In people with normal lung compliance, PEEP may increase the intracranial pressure (ICP) due to an impedance of venous return from the head.[7]</a:t>
            </a:r>
          </a:p>
          <a:p>
            <a:pPr lvl="4" algn="l" rtl="0"/>
            <a:r>
              <a:rPr lang="en-US" sz="2000" b="1" dirty="0">
                <a:latin typeface="Vijaya" pitchFamily="34" charset="0"/>
                <a:cs typeface="Vijaya" pitchFamily="34" charset="0"/>
              </a:rPr>
              <a:t>    Renal functions and electrolyte imbalances, due to decreased venous return metabolism of certain drugs are altered and acid-base balance is impeded.[8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]</a:t>
            </a:r>
            <a:endParaRPr lang="en-US" sz="2000" b="1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260648"/>
            <a:ext cx="84249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Positive end-expiratory pressure (PEEP) is the pressure in the lungs </a:t>
            </a:r>
            <a:r>
              <a:rPr lang="en-US" b="1" dirty="0">
                <a:latin typeface="Vijaya" pitchFamily="34" charset="0"/>
                <a:cs typeface="Vijaya" pitchFamily="34" charset="0"/>
              </a:rPr>
              <a:t>(</a:t>
            </a:r>
            <a:r>
              <a:rPr lang="en-US" b="1" dirty="0">
                <a:latin typeface="Vijaya" pitchFamily="34" charset="0"/>
                <a:cs typeface="Vijaya" pitchFamily="34" charset="0"/>
                <a:hlinkClick r:id="rId2" tooltip="Alveolar pressure"/>
              </a:rPr>
              <a:t>alveolar pressure</a:t>
            </a:r>
            <a:r>
              <a:rPr lang="en-US" b="1" dirty="0">
                <a:latin typeface="Vijaya" pitchFamily="34" charset="0"/>
                <a:cs typeface="Vijaya" pitchFamily="34" charset="0"/>
              </a:rPr>
              <a:t>) above </a:t>
            </a:r>
            <a:r>
              <a:rPr lang="en-US" b="1" dirty="0">
                <a:latin typeface="Vijaya" pitchFamily="34" charset="0"/>
                <a:cs typeface="Vijaya" pitchFamily="34" charset="0"/>
                <a:hlinkClick r:id="rId3" tooltip="Atmospheric pressure"/>
              </a:rPr>
              <a:t>atmospheric pressure</a:t>
            </a:r>
            <a:r>
              <a:rPr lang="en-US" b="1" dirty="0">
                <a:latin typeface="Vijaya" pitchFamily="34" charset="0"/>
                <a:cs typeface="Vijaya" pitchFamily="34" charset="0"/>
              </a:rPr>
              <a:t> (the pressure outside of the body) that exists at the end of expiration.</a:t>
            </a:r>
            <a:r>
              <a:rPr lang="en-US" b="1" baseline="30000" dirty="0">
                <a:latin typeface="Vijaya" pitchFamily="34" charset="0"/>
                <a:cs typeface="Vijaya" pitchFamily="34" charset="0"/>
                <a:hlinkClick r:id="rId4"/>
              </a:rPr>
              <a:t>[1]</a:t>
            </a:r>
            <a:r>
              <a:rPr lang="en-US" b="1" dirty="0">
                <a:latin typeface="Vijaya" pitchFamily="34" charset="0"/>
                <a:cs typeface="Vijaya" pitchFamily="34" charset="0"/>
              </a:rPr>
              <a:t> The two types of PEEP are extrinsic PEEP (PEEP applied by a ventilator) and intrinsic PEEP (PEEP caused by a non-complete exhalation). Pressure that is applied or increased during an inspiration is termed </a:t>
            </a:r>
            <a:r>
              <a:rPr lang="en-US" b="1" dirty="0">
                <a:latin typeface="Vijaya" pitchFamily="34" charset="0"/>
                <a:cs typeface="Vijaya" pitchFamily="34" charset="0"/>
                <a:hlinkClick r:id="rId5" tooltip="Pressure support"/>
              </a:rPr>
              <a:t>pressure support</a:t>
            </a:r>
            <a:r>
              <a:rPr lang="en-US" b="1" dirty="0">
                <a:latin typeface="Vijaya" pitchFamily="34" charset="0"/>
                <a:cs typeface="Vijaya" pitchFamily="34" charset="0"/>
              </a:rPr>
              <a:t>.</a:t>
            </a:r>
            <a:endParaRPr lang="fa-IR" b="1" dirty="0">
              <a:latin typeface="Vijay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2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6316662" cy="78296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Airway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3768" y="1600200"/>
            <a:ext cx="6326187" cy="4525963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latin typeface="Baskerville Old Face" pitchFamily="18" charset="0"/>
              </a:rPr>
              <a:t>Airway must be clear and patent for successful </a:t>
            </a:r>
            <a:r>
              <a:rPr lang="en-US" b="1" dirty="0" smtClean="0">
                <a:solidFill>
                  <a:srgbClr val="FF0000"/>
                </a:solidFill>
                <a:latin typeface="Baskerville Old Face" pitchFamily="18" charset="0"/>
              </a:rPr>
              <a:t>ventilation</a:t>
            </a:r>
            <a:r>
              <a:rPr lang="en-US" dirty="0" smtClean="0">
                <a:latin typeface="Baskerville Old Face" pitchFamily="18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latin typeface="Baskerville Old Face" pitchFamily="18" charset="0"/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 smtClean="0">
                <a:latin typeface="Baskerville Old Face" pitchFamily="18" charset="0"/>
              </a:rPr>
              <a:t>Position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 smtClean="0">
                <a:latin typeface="Baskerville Old Face" pitchFamily="18" charset="0"/>
              </a:rPr>
              <a:t>Clear of foreign body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 smtClean="0">
                <a:latin typeface="Baskerville Old Face" pitchFamily="18" charset="0"/>
              </a:rPr>
              <a:t>Free from injury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err="1" smtClean="0">
                <a:latin typeface="Baskerville Old Face" pitchFamily="18" charset="0"/>
              </a:rPr>
              <a:t>Intubate</a:t>
            </a:r>
            <a:r>
              <a:rPr lang="en-US" dirty="0" smtClean="0">
                <a:latin typeface="Baskerville Old Face" pitchFamily="18" charset="0"/>
              </a:rPr>
              <a:t> if needed                           </a:t>
            </a:r>
            <a:r>
              <a:rPr lang="en-US" sz="6600" b="1" dirty="0" smtClean="0">
                <a:solidFill>
                  <a:srgbClr val="FF0000"/>
                </a:solidFill>
                <a:latin typeface="Baskerville Old Face" pitchFamily="18" charset="0"/>
                <a:sym typeface="Wingdings 2"/>
              </a:rPr>
              <a:t></a:t>
            </a:r>
            <a:endParaRPr lang="en-US" b="1" dirty="0" smtClean="0">
              <a:solidFill>
                <a:srgbClr val="FF0000"/>
              </a:solidFill>
              <a:latin typeface="Baskerville Old Face" pitchFamily="18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dirty="0" smtClean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792163"/>
          </a:xfrm>
        </p:spPr>
        <p:txBody>
          <a:bodyPr/>
          <a:lstStyle/>
          <a:p>
            <a:r>
              <a:rPr lang="en-US" sz="3600" b="1" dirty="0" err="1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Extubation</a:t>
            </a:r>
            <a:endParaRPr lang="en-US" sz="3600" b="1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836613"/>
            <a:ext cx="4246563" cy="4114800"/>
          </a:xfrm>
        </p:spPr>
        <p:txBody>
          <a:bodyPr/>
          <a:lstStyle/>
          <a:p>
            <a:pPr algn="l" rtl="0"/>
            <a:r>
              <a:rPr lang="en-US" sz="2000" b="1" i="1" u="sng" dirty="0" smtClean="0">
                <a:latin typeface="Vijaya" pitchFamily="34" charset="0"/>
                <a:cs typeface="Vijaya" pitchFamily="34" charset="0"/>
              </a:rPr>
              <a:t>ensure</a:t>
            </a:r>
            <a:r>
              <a:rPr lang="en-US" sz="2000" dirty="0" smtClean="0">
                <a:latin typeface="Vijaya" pitchFamily="34" charset="0"/>
                <a:cs typeface="Vijaya" pitchFamily="34" charset="0"/>
              </a:rPr>
              <a:t> that the patient is </a:t>
            </a:r>
            <a:r>
              <a:rPr lang="en-US" sz="2000" b="1" dirty="0" smtClean="0">
                <a:latin typeface="Vijaya" pitchFamily="34" charset="0"/>
                <a:cs typeface="Vijaya" pitchFamily="34" charset="0"/>
              </a:rPr>
              <a:t>recovering</a:t>
            </a:r>
            <a:r>
              <a:rPr lang="en-US" sz="2000" dirty="0" smtClean="0">
                <a:latin typeface="Vijaya" pitchFamily="34" charset="0"/>
                <a:cs typeface="Vijaya" pitchFamily="34" charset="0"/>
              </a:rPr>
              <a:t> is breathing spontaneously with adequate volumes</a:t>
            </a:r>
          </a:p>
          <a:p>
            <a:pPr algn="l" rtl="0"/>
            <a:r>
              <a:rPr lang="en-US" sz="2000" dirty="0" smtClean="0">
                <a:latin typeface="Vijaya" pitchFamily="34" charset="0"/>
                <a:cs typeface="Vijaya" pitchFamily="34" charset="0"/>
              </a:rPr>
              <a:t>evaluate the patient's ability to protect his airway by observing whether the patient responds appropriately to verbal commands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7950" y="3346450"/>
            <a:ext cx="40290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Oxygenate</a:t>
            </a:r>
            <a:r>
              <a:rPr lang="en-US" sz="2000" kern="0" dirty="0">
                <a:latin typeface="Vijaya" pitchFamily="34" charset="0"/>
                <a:cs typeface="Vijaya" pitchFamily="34" charset="0"/>
              </a:rPr>
              <a:t> patient </a:t>
            </a: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with 100 </a:t>
            </a:r>
            <a:r>
              <a:rPr lang="en-US" sz="2000" kern="0" dirty="0">
                <a:latin typeface="Vijaya" pitchFamily="34" charset="0"/>
                <a:cs typeface="Vijaya" pitchFamily="34" charset="0"/>
              </a:rPr>
              <a:t>percent high flow O</a:t>
            </a:r>
            <a:r>
              <a:rPr lang="en-US" sz="2000" kern="0" baseline="-25000" dirty="0">
                <a:latin typeface="Vijaya" pitchFamily="34" charset="0"/>
                <a:cs typeface="Vijaya" pitchFamily="34" charset="0"/>
              </a:rPr>
              <a:t>2</a:t>
            </a:r>
            <a:r>
              <a:rPr lang="en-US" sz="2000" kern="0" dirty="0">
                <a:latin typeface="Vijaya" pitchFamily="34" charset="0"/>
                <a:cs typeface="Vijaya" pitchFamily="34" charset="0"/>
              </a:rPr>
              <a:t> for </a:t>
            </a: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2 to 3 minutes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if secretions are suspected in the </a:t>
            </a:r>
            <a:r>
              <a:rPr lang="en-US" sz="2000" kern="0" dirty="0" err="1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tracheobronchial</a:t>
            </a:r>
            <a:r>
              <a:rPr lang="en-US" sz="2000" kern="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tree, remove them with a </a:t>
            </a:r>
            <a:r>
              <a:rPr lang="en-US" sz="2000" b="1" i="1" u="sng" kern="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suction</a:t>
            </a:r>
            <a:r>
              <a:rPr lang="en-US" sz="2000" kern="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catheter through the lumen of the </a:t>
            </a:r>
            <a:r>
              <a:rPr lang="en-US" sz="2000" kern="0" dirty="0" err="1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endotracheal</a:t>
            </a:r>
            <a:r>
              <a:rPr lang="en-US" sz="2000" kern="0" dirty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 tube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070350" y="1557338"/>
            <a:ext cx="49657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000" b="1" i="1" u="sng" kern="0" dirty="0">
              <a:latin typeface="Vijaya" pitchFamily="34" charset="0"/>
              <a:cs typeface="Vijay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i="1" u="sng" kern="0" dirty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ensure that the patient is not in a semiconscious state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b="1" i="1" u="sng" kern="0" dirty="0">
              <a:latin typeface="Vijaya" pitchFamily="34" charset="0"/>
              <a:cs typeface="Vijay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deflate the cuff </a:t>
            </a:r>
            <a:r>
              <a:rPr lang="en-US" sz="2000" kern="0" dirty="0">
                <a:latin typeface="Vijaya" pitchFamily="34" charset="0"/>
                <a:cs typeface="Vijaya" pitchFamily="34" charset="0"/>
              </a:rPr>
              <a:t>and remove the </a:t>
            </a:r>
            <a:r>
              <a:rPr lang="en-US" sz="2000" kern="0" dirty="0" err="1">
                <a:latin typeface="Vijaya" pitchFamily="34" charset="0"/>
                <a:cs typeface="Vijaya" pitchFamily="34" charset="0"/>
              </a:rPr>
              <a:t>endotracheal</a:t>
            </a:r>
            <a:r>
              <a:rPr lang="en-US" sz="2000" kern="0" dirty="0">
                <a:latin typeface="Vijaya" pitchFamily="34" charset="0"/>
                <a:cs typeface="Vijaya" pitchFamily="34" charset="0"/>
              </a:rPr>
              <a:t> tube quickly and smoothly during </a:t>
            </a:r>
            <a:r>
              <a:rPr lang="en-US" b="1" i="1" u="sng" kern="0" dirty="0">
                <a:latin typeface="Vijaya" pitchFamily="34" charset="0"/>
                <a:cs typeface="Vijaya" pitchFamily="34" charset="0"/>
              </a:rPr>
              <a:t>inspiration</a:t>
            </a:r>
            <a:endParaRPr lang="en-US" sz="2000" b="1" i="1" u="sng" kern="0" dirty="0">
              <a:latin typeface="Vijaya" pitchFamily="34" charset="0"/>
              <a:cs typeface="Vijay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continue to give the patient O</a:t>
            </a:r>
            <a:r>
              <a:rPr lang="en-US" sz="2000" b="1" i="1" u="sng" kern="0" baseline="-25000" dirty="0">
                <a:latin typeface="Vijaya" pitchFamily="34" charset="0"/>
                <a:cs typeface="Vijaya" pitchFamily="34" charset="0"/>
              </a:rPr>
              <a:t>2</a:t>
            </a:r>
            <a:r>
              <a:rPr lang="en-US" sz="2000" b="1" i="1" u="sng" kern="0" dirty="0">
                <a:latin typeface="Vijaya" pitchFamily="34" charset="0"/>
                <a:cs typeface="Vijaya" pitchFamily="34" charset="0"/>
              </a:rPr>
              <a:t> as required</a:t>
            </a:r>
            <a:r>
              <a:rPr lang="en-US" b="1" i="1" u="sng" kern="0" dirty="0">
                <a:latin typeface="Vijaya" pitchFamily="34" charset="0"/>
                <a:cs typeface="Vijay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476672"/>
            <a:ext cx="7976567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sz="4000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  <a:p>
            <a:pPr algn="ctr" eaLnBrk="1" hangingPunct="1">
              <a:buFontTx/>
              <a:buNone/>
            </a:pPr>
            <a:endParaRPr lang="en-US" sz="4000" dirty="0" smtClean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sz="4000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“Patients do not die from </a:t>
            </a:r>
          </a:p>
          <a:p>
            <a:pPr algn="ctr" eaLnBrk="1" hangingPunct="1">
              <a:buFontTx/>
              <a:buNone/>
            </a:pPr>
            <a:r>
              <a:rPr lang="en-US" sz="4000" b="1" i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lack of intubation </a:t>
            </a:r>
          </a:p>
          <a:p>
            <a:pPr algn="ctr" eaLnBrk="1" hangingPunct="1">
              <a:buFontTx/>
              <a:buNone/>
            </a:pPr>
            <a:r>
              <a:rPr lang="en-US" sz="4000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they die from </a:t>
            </a:r>
          </a:p>
          <a:p>
            <a:pPr algn="ctr" eaLnBrk="1" hangingPunct="1">
              <a:buFontTx/>
              <a:buNone/>
            </a:pPr>
            <a:r>
              <a:rPr lang="en-US" sz="4000" b="1" i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lack of oxygenation”</a:t>
            </a:r>
          </a:p>
        </p:txBody>
      </p:sp>
    </p:spTree>
    <p:extLst>
      <p:ext uri="{BB962C8B-B14F-4D97-AF65-F5344CB8AC3E}">
        <p14:creationId xmlns="" xmlns:p14="http://schemas.microsoft.com/office/powerpoint/2010/main" val="419219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7544" y="116632"/>
            <a:ext cx="6316662" cy="580926"/>
          </a:xfrm>
        </p:spPr>
        <p:txBody>
          <a:bodyPr anchor="ctr"/>
          <a:lstStyle/>
          <a:p>
            <a:pPr algn="ctr" rtl="0"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Signs of Respiratory Distress</a:t>
            </a:r>
          </a:p>
        </p:txBody>
      </p:sp>
      <p:sp>
        <p:nvSpPr>
          <p:cNvPr id="26629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35025" y="908720"/>
            <a:ext cx="3929063" cy="4191000"/>
          </a:xfrm>
        </p:spPr>
        <p:txBody>
          <a:bodyPr/>
          <a:lstStyle/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Tachypnea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Tachycardia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Grunting 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Stridor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Head bobbing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Nasal Flaring</a:t>
            </a:r>
          </a:p>
          <a:p>
            <a:pPr algn="l" rtl="0" eaLnBrk="1" hangingPunct="1">
              <a:spcBef>
                <a:spcPct val="0"/>
              </a:spcBef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Agitation</a:t>
            </a:r>
          </a:p>
          <a:p>
            <a:pPr algn="l" rtl="0" eaLnBrk="1" hangingPunct="1">
              <a:defRPr/>
            </a:pPr>
            <a:endParaRPr lang="en-US" b="1" dirty="0" smtClean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2663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420544" y="908720"/>
            <a:ext cx="3399928" cy="4191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Retractions</a:t>
            </a:r>
          </a:p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Access muscles</a:t>
            </a:r>
          </a:p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Wheezing</a:t>
            </a:r>
          </a:p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Sweating</a:t>
            </a:r>
          </a:p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Prolonged expiration</a:t>
            </a:r>
          </a:p>
          <a:p>
            <a:pPr algn="l" rtl="0" eaLnBrk="1" hangingPunct="1">
              <a:defRPr/>
            </a:pPr>
            <a:r>
              <a:rPr lang="en-US" b="1" dirty="0" smtClean="0">
                <a:latin typeface="Vijaya" pitchFamily="34" charset="0"/>
                <a:cs typeface="Vijaya" pitchFamily="34" charset="0"/>
              </a:rPr>
              <a:t>Apnea</a:t>
            </a:r>
          </a:p>
          <a:p>
            <a:pPr algn="l" rtl="0" eaLnBrk="1" hangingPunct="1">
              <a:defRPr/>
            </a:pPr>
            <a:r>
              <a:rPr lang="en-US" sz="4400" b="1" dirty="0" smtClean="0">
                <a:solidFill>
                  <a:srgbClr val="00B0F0"/>
                </a:solidFill>
                <a:latin typeface="Vijaya" pitchFamily="34" charset="0"/>
                <a:cs typeface="Vijaya" pitchFamily="34" charset="0"/>
              </a:rPr>
              <a:t>Cyanosis</a:t>
            </a:r>
          </a:p>
          <a:p>
            <a:pPr algn="l" rtl="0" eaLnBrk="1" hangingPunct="1">
              <a:defRPr/>
            </a:pPr>
            <a:endParaRPr lang="en-US" b="1" dirty="0" smtClean="0"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762000" y="1219200"/>
            <a:ext cx="7696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algn="l">
              <a:spcBef>
                <a:spcPts val="1600"/>
              </a:spcBef>
              <a:buSzPct val="80000"/>
              <a:defRPr/>
            </a:pPr>
            <a:r>
              <a:rPr lang="en-US" sz="3200" b="1" dirty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1-Delevery oxygen by pure ambo bag :</a:t>
            </a:r>
          </a:p>
          <a:p>
            <a:pPr marL="365125" indent="-255588" algn="ctr">
              <a:spcBef>
                <a:spcPts val="1600"/>
              </a:spcBef>
              <a:buSzPct val="80000"/>
              <a:defRPr/>
            </a:pPr>
            <a:r>
              <a:rPr lang="en-US" sz="3200" b="1" dirty="0">
                <a:solidFill>
                  <a:schemeClr val="tx2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16% - 21%               </a:t>
            </a:r>
            <a:endParaRPr lang="fa-IR" sz="3200" b="1" dirty="0">
              <a:solidFill>
                <a:srgbClr val="FF0000"/>
              </a:solidFill>
              <a:latin typeface="Vijaya" pitchFamily="34" charset="0"/>
            </a:endParaRPr>
          </a:p>
        </p:txBody>
      </p:sp>
      <p:pic>
        <p:nvPicPr>
          <p:cNvPr id="3" name="Picture 2" descr="J:\Mark-III-Military_20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7174">
            <a:off x="2744217" y="2674452"/>
            <a:ext cx="5760000" cy="335492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00"/>
            </a:solidFill>
            <a:prstDash val="sysDash"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4800" y="228600"/>
            <a:ext cx="7315200" cy="914400"/>
          </a:xfrm>
          <a:prstGeom prst="rect">
            <a:avLst/>
          </a:prstGeom>
          <a:noFill/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3200" b="1" spc="100" dirty="0">
                <a:solidFill>
                  <a:srgbClr val="FFFF00"/>
                </a:solidFill>
                <a:latin typeface="Vijaya" pitchFamily="34" charset="0"/>
                <a:ea typeface="+mj-ea"/>
                <a:cs typeface="Vijaya" pitchFamily="34" charset="0"/>
              </a:rPr>
              <a:t>How much is Oxygen Delivered?</a:t>
            </a:r>
            <a:endParaRPr lang="fa-IR" sz="3200" b="1" spc="100" dirty="0">
              <a:solidFill>
                <a:srgbClr val="FFFF00"/>
              </a:solidFill>
              <a:latin typeface="Vijaya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4227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Content Placeholder 4" descr="AMB-299-001-000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70803">
            <a:off x="679616" y="2362200"/>
            <a:ext cx="5986463" cy="3048000"/>
          </a:xfrm>
          <a:ln w="76200">
            <a:solidFill>
              <a:srgbClr val="FFFF00"/>
            </a:solidFill>
          </a:ln>
        </p:spPr>
      </p:pic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>
          <a:xfrm>
            <a:off x="700118" y="214290"/>
            <a:ext cx="8229600" cy="1143000"/>
          </a:xfrm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2- Ambo bag plus Oxygen :</a:t>
            </a:r>
            <a:br>
              <a:rPr lang="en-US" sz="4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</a:br>
            <a:r>
              <a:rPr lang="en-US" sz="4000" b="1" dirty="0" smtClean="0">
                <a:latin typeface="Vijaya" pitchFamily="34" charset="0"/>
                <a:cs typeface="Vijaya" pitchFamily="34" charset="0"/>
              </a:rPr>
              <a:t> 40-60%</a:t>
            </a:r>
            <a:endParaRPr lang="fa-IR" sz="4000" b="1" dirty="0" smtClean="0">
              <a:latin typeface="Vijay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9424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" val="Standard Re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med_0747_slide">
  <a:themeElements>
    <a:clrScheme name="Office Theme 2">
      <a:dk1>
        <a:srgbClr val="333333"/>
      </a:dk1>
      <a:lt1>
        <a:srgbClr val="FFFFFF"/>
      </a:lt1>
      <a:dk2>
        <a:srgbClr val="330033"/>
      </a:dk2>
      <a:lt2>
        <a:srgbClr val="FFFFFF"/>
      </a:lt2>
      <a:accent1>
        <a:srgbClr val="A282D9"/>
      </a:accent1>
      <a:accent2>
        <a:srgbClr val="F27997"/>
      </a:accent2>
      <a:accent3>
        <a:srgbClr val="ADAAAD"/>
      </a:accent3>
      <a:accent4>
        <a:srgbClr val="DADADA"/>
      </a:accent4>
      <a:accent5>
        <a:srgbClr val="CEC1E9"/>
      </a:accent5>
      <a:accent6>
        <a:srgbClr val="DB6D88"/>
      </a:accent6>
      <a:hlink>
        <a:srgbClr val="F29DF2"/>
      </a:hlink>
      <a:folHlink>
        <a:srgbClr val="FFAC9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D96FD9"/>
        </a:accent1>
        <a:accent2>
          <a:srgbClr val="E675E6"/>
        </a:accent2>
        <a:accent3>
          <a:srgbClr val="ADAAAD"/>
        </a:accent3>
        <a:accent4>
          <a:srgbClr val="DADADA"/>
        </a:accent4>
        <a:accent5>
          <a:srgbClr val="E9BBE9"/>
        </a:accent5>
        <a:accent6>
          <a:srgbClr val="D069D0"/>
        </a:accent6>
        <a:hlink>
          <a:srgbClr val="F291F2"/>
        </a:hlink>
        <a:folHlink>
          <a:srgbClr val="FFA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A282D9"/>
        </a:accent1>
        <a:accent2>
          <a:srgbClr val="F27997"/>
        </a:accent2>
        <a:accent3>
          <a:srgbClr val="ADAAAD"/>
        </a:accent3>
        <a:accent4>
          <a:srgbClr val="DADADA"/>
        </a:accent4>
        <a:accent5>
          <a:srgbClr val="CEC1E9"/>
        </a:accent5>
        <a:accent6>
          <a:srgbClr val="DB6D88"/>
        </a:accent6>
        <a:hlink>
          <a:srgbClr val="F29DF2"/>
        </a:hlink>
        <a:folHlink>
          <a:srgbClr val="FFA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95D962"/>
        </a:accent1>
        <a:accent2>
          <a:srgbClr val="E675E6"/>
        </a:accent2>
        <a:accent3>
          <a:srgbClr val="ADAAAD"/>
        </a:accent3>
        <a:accent4>
          <a:srgbClr val="DADADA"/>
        </a:accent4>
        <a:accent5>
          <a:srgbClr val="C8E9B7"/>
        </a:accent5>
        <a:accent6>
          <a:srgbClr val="D069D0"/>
        </a:accent6>
        <a:hlink>
          <a:srgbClr val="E6D97E"/>
        </a:hlink>
        <a:folHlink>
          <a:srgbClr val="8AE6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5DB3E8"/>
        </a:accent1>
        <a:accent2>
          <a:srgbClr val="B5C223"/>
        </a:accent2>
        <a:accent3>
          <a:srgbClr val="ADAAAD"/>
        </a:accent3>
        <a:accent4>
          <a:srgbClr val="DADADA"/>
        </a:accent4>
        <a:accent5>
          <a:srgbClr val="B6D6F2"/>
        </a:accent5>
        <a:accent6>
          <a:srgbClr val="A4B01F"/>
        </a:accent6>
        <a:hlink>
          <a:srgbClr val="F2B479"/>
        </a:hlink>
        <a:folHlink>
          <a:srgbClr val="F29D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96FD9"/>
        </a:accent1>
        <a:accent2>
          <a:srgbClr val="E675E6"/>
        </a:accent2>
        <a:accent3>
          <a:srgbClr val="FFFFFF"/>
        </a:accent3>
        <a:accent4>
          <a:srgbClr val="000000"/>
        </a:accent4>
        <a:accent5>
          <a:srgbClr val="E9BBE9"/>
        </a:accent5>
        <a:accent6>
          <a:srgbClr val="D069D0"/>
        </a:accent6>
        <a:hlink>
          <a:srgbClr val="F291F2"/>
        </a:hlink>
        <a:folHlink>
          <a:srgbClr val="FFA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282D9"/>
        </a:accent1>
        <a:accent2>
          <a:srgbClr val="F27997"/>
        </a:accent2>
        <a:accent3>
          <a:srgbClr val="FFFFFF"/>
        </a:accent3>
        <a:accent4>
          <a:srgbClr val="000000"/>
        </a:accent4>
        <a:accent5>
          <a:srgbClr val="CEC1E9"/>
        </a:accent5>
        <a:accent6>
          <a:srgbClr val="DB6D88"/>
        </a:accent6>
        <a:hlink>
          <a:srgbClr val="F29DF2"/>
        </a:hlink>
        <a:folHlink>
          <a:srgbClr val="FFA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5D962"/>
        </a:accent1>
        <a:accent2>
          <a:srgbClr val="E675E6"/>
        </a:accent2>
        <a:accent3>
          <a:srgbClr val="FFFFFF"/>
        </a:accent3>
        <a:accent4>
          <a:srgbClr val="000000"/>
        </a:accent4>
        <a:accent5>
          <a:srgbClr val="C8E9B7"/>
        </a:accent5>
        <a:accent6>
          <a:srgbClr val="D069D0"/>
        </a:accent6>
        <a:hlink>
          <a:srgbClr val="E6D97E"/>
        </a:hlink>
        <a:folHlink>
          <a:srgbClr val="8AE6C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DB3E8"/>
        </a:accent1>
        <a:accent2>
          <a:srgbClr val="B5C223"/>
        </a:accent2>
        <a:accent3>
          <a:srgbClr val="FFFFFF"/>
        </a:accent3>
        <a:accent4>
          <a:srgbClr val="000000"/>
        </a:accent4>
        <a:accent5>
          <a:srgbClr val="B6D6F2"/>
        </a:accent5>
        <a:accent6>
          <a:srgbClr val="A4B01F"/>
        </a:accent6>
        <a:hlink>
          <a:srgbClr val="F2B479"/>
        </a:hlink>
        <a:folHlink>
          <a:srgbClr val="F29D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330033"/>
      </a:dk2>
      <a:lt2>
        <a:srgbClr val="FFFFFF"/>
      </a:lt2>
      <a:accent1>
        <a:srgbClr val="A282D9"/>
      </a:accent1>
      <a:accent2>
        <a:srgbClr val="F27997"/>
      </a:accent2>
      <a:accent3>
        <a:srgbClr val="ADAAAD"/>
      </a:accent3>
      <a:accent4>
        <a:srgbClr val="DADADA"/>
      </a:accent4>
      <a:accent5>
        <a:srgbClr val="CEC1E9"/>
      </a:accent5>
      <a:accent6>
        <a:srgbClr val="DB6D88"/>
      </a:accent6>
      <a:hlink>
        <a:srgbClr val="F29DF2"/>
      </a:hlink>
      <a:folHlink>
        <a:srgbClr val="FFAC9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D96FD9"/>
        </a:accent1>
        <a:accent2>
          <a:srgbClr val="E675E6"/>
        </a:accent2>
        <a:accent3>
          <a:srgbClr val="ADAAAD"/>
        </a:accent3>
        <a:accent4>
          <a:srgbClr val="DADADA"/>
        </a:accent4>
        <a:accent5>
          <a:srgbClr val="E9BBE9"/>
        </a:accent5>
        <a:accent6>
          <a:srgbClr val="D069D0"/>
        </a:accent6>
        <a:hlink>
          <a:srgbClr val="F291F2"/>
        </a:hlink>
        <a:folHlink>
          <a:srgbClr val="FFA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A282D9"/>
        </a:accent1>
        <a:accent2>
          <a:srgbClr val="F27997"/>
        </a:accent2>
        <a:accent3>
          <a:srgbClr val="ADAAAD"/>
        </a:accent3>
        <a:accent4>
          <a:srgbClr val="DADADA"/>
        </a:accent4>
        <a:accent5>
          <a:srgbClr val="CEC1E9"/>
        </a:accent5>
        <a:accent6>
          <a:srgbClr val="DB6D88"/>
        </a:accent6>
        <a:hlink>
          <a:srgbClr val="F29DF2"/>
        </a:hlink>
        <a:folHlink>
          <a:srgbClr val="FFA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95D962"/>
        </a:accent1>
        <a:accent2>
          <a:srgbClr val="E675E6"/>
        </a:accent2>
        <a:accent3>
          <a:srgbClr val="ADAAAD"/>
        </a:accent3>
        <a:accent4>
          <a:srgbClr val="DADADA"/>
        </a:accent4>
        <a:accent5>
          <a:srgbClr val="C8E9B7"/>
        </a:accent5>
        <a:accent6>
          <a:srgbClr val="D069D0"/>
        </a:accent6>
        <a:hlink>
          <a:srgbClr val="E6D97E"/>
        </a:hlink>
        <a:folHlink>
          <a:srgbClr val="8AE6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330033"/>
        </a:dk2>
        <a:lt2>
          <a:srgbClr val="FFFFFF"/>
        </a:lt2>
        <a:accent1>
          <a:srgbClr val="5DB3E8"/>
        </a:accent1>
        <a:accent2>
          <a:srgbClr val="B5C223"/>
        </a:accent2>
        <a:accent3>
          <a:srgbClr val="ADAAAD"/>
        </a:accent3>
        <a:accent4>
          <a:srgbClr val="DADADA"/>
        </a:accent4>
        <a:accent5>
          <a:srgbClr val="B6D6F2"/>
        </a:accent5>
        <a:accent6>
          <a:srgbClr val="A4B01F"/>
        </a:accent6>
        <a:hlink>
          <a:srgbClr val="F2B479"/>
        </a:hlink>
        <a:folHlink>
          <a:srgbClr val="F29D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96FD9"/>
        </a:accent1>
        <a:accent2>
          <a:srgbClr val="E675E6"/>
        </a:accent2>
        <a:accent3>
          <a:srgbClr val="FFFFFF"/>
        </a:accent3>
        <a:accent4>
          <a:srgbClr val="000000"/>
        </a:accent4>
        <a:accent5>
          <a:srgbClr val="E9BBE9"/>
        </a:accent5>
        <a:accent6>
          <a:srgbClr val="D069D0"/>
        </a:accent6>
        <a:hlink>
          <a:srgbClr val="F291F2"/>
        </a:hlink>
        <a:folHlink>
          <a:srgbClr val="FFA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282D9"/>
        </a:accent1>
        <a:accent2>
          <a:srgbClr val="F27997"/>
        </a:accent2>
        <a:accent3>
          <a:srgbClr val="FFFFFF"/>
        </a:accent3>
        <a:accent4>
          <a:srgbClr val="000000"/>
        </a:accent4>
        <a:accent5>
          <a:srgbClr val="CEC1E9"/>
        </a:accent5>
        <a:accent6>
          <a:srgbClr val="DB6D88"/>
        </a:accent6>
        <a:hlink>
          <a:srgbClr val="F29DF2"/>
        </a:hlink>
        <a:folHlink>
          <a:srgbClr val="FFA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5D962"/>
        </a:accent1>
        <a:accent2>
          <a:srgbClr val="E675E6"/>
        </a:accent2>
        <a:accent3>
          <a:srgbClr val="FFFFFF"/>
        </a:accent3>
        <a:accent4>
          <a:srgbClr val="000000"/>
        </a:accent4>
        <a:accent5>
          <a:srgbClr val="C8E9B7"/>
        </a:accent5>
        <a:accent6>
          <a:srgbClr val="D069D0"/>
        </a:accent6>
        <a:hlink>
          <a:srgbClr val="E6D97E"/>
        </a:hlink>
        <a:folHlink>
          <a:srgbClr val="8AE6C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DB3E8"/>
        </a:accent1>
        <a:accent2>
          <a:srgbClr val="B5C223"/>
        </a:accent2>
        <a:accent3>
          <a:srgbClr val="FFFFFF"/>
        </a:accent3>
        <a:accent4>
          <a:srgbClr val="000000"/>
        </a:accent4>
        <a:accent5>
          <a:srgbClr val="B6D6F2"/>
        </a:accent5>
        <a:accent6>
          <a:srgbClr val="A4B01F"/>
        </a:accent6>
        <a:hlink>
          <a:srgbClr val="F2B479"/>
        </a:hlink>
        <a:folHlink>
          <a:srgbClr val="F29D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med_0747_slide</Template>
  <TotalTime>2903</TotalTime>
  <Words>1134</Words>
  <Application>Microsoft Office PowerPoint</Application>
  <PresentationFormat>On-screen Show (4:3)</PresentationFormat>
  <Paragraphs>242</Paragraphs>
  <Slides>50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med_0747_slide</vt:lpstr>
      <vt:lpstr>1_Default Design</vt:lpstr>
      <vt:lpstr>Airway Management</vt:lpstr>
      <vt:lpstr>Slide 2</vt:lpstr>
      <vt:lpstr>Slide 3</vt:lpstr>
      <vt:lpstr>Effect  Of  Edema</vt:lpstr>
      <vt:lpstr>Airway</vt:lpstr>
      <vt:lpstr>Slide 6</vt:lpstr>
      <vt:lpstr>Signs of Respiratory Distress</vt:lpstr>
      <vt:lpstr>Slide 8</vt:lpstr>
      <vt:lpstr>2- Ambo bag plus Oxygen :  40-60%</vt:lpstr>
      <vt:lpstr>3- Ambo bag with reservoir bag plus  oxygen   &gt;   90%</vt:lpstr>
      <vt:lpstr>Slide 11</vt:lpstr>
      <vt:lpstr>1. Preparation</vt:lpstr>
      <vt:lpstr>Assess the Risks  Difficult Airways</vt:lpstr>
      <vt:lpstr>Some Predictors of a Difficult Airway</vt:lpstr>
      <vt:lpstr>Slide 15</vt:lpstr>
      <vt:lpstr>Slide 16</vt:lpstr>
      <vt:lpstr>Magill forceps</vt:lpstr>
      <vt:lpstr>Pre-oxygenation</vt:lpstr>
      <vt:lpstr>“BURP”  “External Laryngeal Manipulation”</vt:lpstr>
      <vt:lpstr>Slide 20</vt:lpstr>
      <vt:lpstr>Slide 21</vt:lpstr>
      <vt:lpstr>Slide 22</vt:lpstr>
      <vt:lpstr>Pediatric ET Intubation</vt:lpstr>
      <vt:lpstr>Tracheal Tube</vt:lpstr>
      <vt:lpstr>Positioning</vt:lpstr>
      <vt:lpstr>Slide 26</vt:lpstr>
      <vt:lpstr>IF Endotracheal Intubation fails, you must have a back-up plan...</vt:lpstr>
      <vt:lpstr>Rescue Devices</vt:lpstr>
      <vt:lpstr>LMA</vt:lpstr>
      <vt:lpstr>LMA Sizing</vt:lpstr>
      <vt:lpstr>LMA™ Placement</vt:lpstr>
      <vt:lpstr>LMA Supreme™</vt:lpstr>
      <vt:lpstr>Slide 33</vt:lpstr>
      <vt:lpstr>Slide 34</vt:lpstr>
      <vt:lpstr>Slide 35</vt:lpstr>
      <vt:lpstr>Combitube® Insertion</vt:lpstr>
      <vt:lpstr>Disadvantages (esophageal position)</vt:lpstr>
      <vt:lpstr>Slide 38</vt:lpstr>
      <vt:lpstr>Slide 39</vt:lpstr>
      <vt:lpstr>Slide 40</vt:lpstr>
      <vt:lpstr>Heimlich Maneuver</vt:lpstr>
      <vt:lpstr>Heimlich Maneuver</vt:lpstr>
      <vt:lpstr>Slide 43</vt:lpstr>
      <vt:lpstr>Slide 44</vt:lpstr>
      <vt:lpstr>Clearing the Mouth</vt:lpstr>
      <vt:lpstr>اگر می خواهید دشمنان خود را تنبیه کنید به دوستان خود محبت کنید .</vt:lpstr>
      <vt:lpstr>Cricoid Pressure  (Sellick's Maneuver)</vt:lpstr>
      <vt:lpstr>If these don’t work…</vt:lpstr>
      <vt:lpstr>Slide 49</vt:lpstr>
      <vt:lpstr>Extubation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</dc:creator>
  <cp:lastModifiedBy>Me</cp:lastModifiedBy>
  <cp:revision>287</cp:revision>
  <dcterms:created xsi:type="dcterms:W3CDTF">2013-05-29T06:44:54Z</dcterms:created>
  <dcterms:modified xsi:type="dcterms:W3CDTF">2016-05-30T19:43:32Z</dcterms:modified>
</cp:coreProperties>
</file>