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83" r:id="rId3"/>
    <p:sldId id="281" r:id="rId4"/>
    <p:sldId id="278" r:id="rId5"/>
    <p:sldId id="279" r:id="rId6"/>
    <p:sldId id="282" r:id="rId7"/>
    <p:sldId id="258" r:id="rId8"/>
    <p:sldId id="259" r:id="rId9"/>
    <p:sldId id="260" r:id="rId10"/>
    <p:sldId id="261" r:id="rId11"/>
    <p:sldId id="262" r:id="rId12"/>
    <p:sldId id="263" r:id="rId13"/>
    <p:sldId id="284" r:id="rId14"/>
    <p:sldId id="274" r:id="rId15"/>
    <p:sldId id="275" r:id="rId16"/>
    <p:sldId id="280" r:id="rId17"/>
    <p:sldId id="276" r:id="rId18"/>
    <p:sldId id="305" r:id="rId19"/>
    <p:sldId id="302" r:id="rId20"/>
    <p:sldId id="303" r:id="rId21"/>
    <p:sldId id="304" r:id="rId22"/>
    <p:sldId id="306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85" r:id="rId34"/>
    <p:sldId id="287" r:id="rId35"/>
    <p:sldId id="286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FFCC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6E518-E78E-4B3D-8EA3-0BF86AB7EA15}" type="datetimeFigureOut">
              <a:rPr lang="en-US" smtClean="0"/>
              <a:t>7/31/2016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6DF4-7BBE-44EE-B580-16C2E2568EE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byan.net/Index.aspx?pid=1262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byan.net/Index.aspx?pid=638" TargetMode="External"/><Relationship Id="rId2" Type="http://schemas.openxmlformats.org/officeDocument/2006/relationships/hyperlink" Target="http://www.tebyan.net/Index.aspx?pid=2852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byan.net/Index.aspx?pid=6123" TargetMode="External"/><Relationship Id="rId2" Type="http://schemas.openxmlformats.org/officeDocument/2006/relationships/hyperlink" Target="http://www.tebyan.net/Index.aspx?pid=10801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byan.net/Index.aspx?pid=17676" TargetMode="External"/><Relationship Id="rId2" Type="http://schemas.openxmlformats.org/officeDocument/2006/relationships/hyperlink" Target="http://www.tebyan.net/Index.aspx?pid=1040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4648200" cy="1143000"/>
          </a:xfrm>
        </p:spPr>
        <p:txBody>
          <a:bodyPr/>
          <a:lstStyle/>
          <a:p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باز توانی قلبی </a:t>
            </a:r>
            <a:endParaRPr lang="en-US" b="1" dirty="0"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5867400"/>
            <a:ext cx="2895600" cy="762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/>
            <a:r>
              <a:rPr lang="fa-IR" b="1" dirty="0" smtClean="0">
                <a:solidFill>
                  <a:srgbClr val="002060"/>
                </a:solidFill>
                <a:cs typeface="B Nazanin" pitchFamily="2" charset="-78"/>
              </a:rPr>
              <a:t>نرگس خیرالهی </a:t>
            </a:r>
          </a:p>
          <a:p>
            <a:pPr algn="ctr"/>
            <a:r>
              <a:rPr lang="fa-IR" b="1" dirty="0" smtClean="0">
                <a:solidFill>
                  <a:srgbClr val="002060"/>
                </a:solidFill>
                <a:cs typeface="B Nazanin" pitchFamily="2" charset="-78"/>
              </a:rPr>
              <a:t>کارشناسی ارشد مراقبت ویژه </a:t>
            </a:r>
            <a:endParaRPr lang="en-US" b="1" dirty="0">
              <a:solidFill>
                <a:srgbClr val="002060"/>
              </a:solidFill>
              <a:cs typeface="B Nazanin" pitchFamily="2" charset="-7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905000" y="1447800"/>
            <a:ext cx="5081113" cy="403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برنامه بازتوانی قلب برای بیماران قلبی، چه افرادیكه عمل جراحی مثل</a:t>
            </a:r>
            <a:r>
              <a:rPr lang="en-US" b="1" dirty="0">
                <a:cs typeface="B Nazanin" pitchFamily="2" charset="-78"/>
              </a:rPr>
              <a:t> CABG</a:t>
            </a:r>
            <a:r>
              <a:rPr lang="fa-IR" b="1" dirty="0">
                <a:cs typeface="B Nazanin" pitchFamily="2" charset="-78"/>
              </a:rPr>
              <a:t>یا</a:t>
            </a:r>
            <a:r>
              <a:rPr lang="en-US" b="1" dirty="0">
                <a:cs typeface="B Nazanin" pitchFamily="2" charset="-78"/>
              </a:rPr>
              <a:t> PTCA</a:t>
            </a:r>
            <a:r>
              <a:rPr lang="fa-IR" b="1" dirty="0">
                <a:cs typeface="B Nazanin" pitchFamily="2" charset="-78"/>
              </a:rPr>
              <a:t>انجام داده باشند و چه انجام نداده باشند اجرا می شود. طبق نتایج آخرین تحقیقات در مراكز بازتوانی قلبی خارج و داخل كشور، اثرات بازتوانی قلب بسیار مفید و مؤثر می باشد و باعث كنترل علائم بیماری قلبی، افزایش توان قلبی عروقی افزایش توان فعالیتی- ورزشی، كنترل ریسك فاكتورهای بیماری قلبی عروقی و حتی كنترل پیشرفت بیماری قلبی می شود و از نظر اقتصادی نیز</a:t>
            </a:r>
            <a:r>
              <a:rPr lang="en-US" b="1" dirty="0">
                <a:cs typeface="B Nazanin" pitchFamily="2" charset="-78"/>
              </a:rPr>
              <a:t> Cost-effective </a:t>
            </a:r>
            <a:r>
              <a:rPr lang="fa-IR" b="1" dirty="0">
                <a:cs typeface="B Nazanin" pitchFamily="2" charset="-78"/>
              </a:rPr>
              <a:t>می باشد كه باعث كاهش نیاز به عمل جراحی قلب مجدد یا</a:t>
            </a:r>
            <a:r>
              <a:rPr lang="en-US" b="1" dirty="0">
                <a:cs typeface="B Nazanin" pitchFamily="2" charset="-78"/>
              </a:rPr>
              <a:t> PTCA </a:t>
            </a:r>
            <a:r>
              <a:rPr lang="fa-IR" b="1" dirty="0">
                <a:cs typeface="B Nazanin" pitchFamily="2" charset="-78"/>
              </a:rPr>
              <a:t>مجدد می شود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 rtl="1"/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6576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 rtl="1"/>
            <a:r>
              <a:rPr lang="fa-IR" sz="3600" b="1" dirty="0" smtClean="0">
                <a:cs typeface="B Nazanin" pitchFamily="2" charset="-78"/>
              </a:rPr>
              <a:t>اعضا و قسمت های بخش </a:t>
            </a:r>
            <a:r>
              <a:rPr lang="fa-IR" sz="3600" b="1" dirty="0">
                <a:cs typeface="B Nazanin" pitchFamily="2" charset="-78"/>
              </a:rPr>
              <a:t>بازتوانی </a:t>
            </a:r>
            <a:r>
              <a:rPr lang="fa-IR" sz="3600" b="1" dirty="0" smtClean="0">
                <a:cs typeface="B Nazanin" pitchFamily="2" charset="-78"/>
              </a:rPr>
              <a:t>قلب:</a:t>
            </a:r>
          </a:p>
          <a:p>
            <a:pPr algn="just" rtl="1"/>
            <a:r>
              <a:rPr lang="fa-IR" sz="3600" b="1" dirty="0" smtClean="0">
                <a:cs typeface="B Nazanin" pitchFamily="2" charset="-78"/>
              </a:rPr>
              <a:t> پزشك </a:t>
            </a:r>
            <a:r>
              <a:rPr lang="fa-IR" sz="3600" b="1" dirty="0">
                <a:cs typeface="B Nazanin" pitchFamily="2" charset="-78"/>
              </a:rPr>
              <a:t>بازتوانی قلب، واحد مشاوره روانشناسی، واحد مشاوره تغذیه، واحد فیزیوتراپی، واحد</a:t>
            </a:r>
            <a:r>
              <a:rPr lang="en-US" sz="3600" b="1" dirty="0">
                <a:cs typeface="B Nazanin" pitchFamily="2" charset="-78"/>
              </a:rPr>
              <a:t>Nursing </a:t>
            </a:r>
            <a:r>
              <a:rPr lang="fa-IR" sz="3600" b="1" dirty="0">
                <a:cs typeface="B Nazanin" pitchFamily="2" charset="-78"/>
              </a:rPr>
              <a:t>واحد آموزش</a:t>
            </a:r>
            <a:r>
              <a:rPr lang="en-US" sz="3600" b="1" dirty="0">
                <a:cs typeface="B Nazanin" pitchFamily="2" charset="-78"/>
              </a:rPr>
              <a:t> (Education) </a:t>
            </a:r>
            <a:r>
              <a:rPr lang="fa-IR" sz="3600" b="1" dirty="0">
                <a:cs typeface="B Nazanin" pitchFamily="2" charset="-78"/>
              </a:rPr>
              <a:t>بیماران و خانواده ها، بخش</a:t>
            </a:r>
            <a:r>
              <a:rPr lang="en-US" sz="3600" b="1" dirty="0">
                <a:cs typeface="B Nazanin" pitchFamily="2" charset="-78"/>
              </a:rPr>
              <a:t> ECP </a:t>
            </a:r>
            <a:r>
              <a:rPr lang="fa-IR" sz="3600" b="1" dirty="0">
                <a:cs typeface="B Nazanin" pitchFamily="2" charset="-78"/>
              </a:rPr>
              <a:t>و سالن های</a:t>
            </a:r>
            <a:r>
              <a:rPr lang="en-US" sz="3600" b="1" dirty="0">
                <a:cs typeface="B Nazanin" pitchFamily="2" charset="-78"/>
              </a:rPr>
              <a:t> Training </a:t>
            </a:r>
            <a:r>
              <a:rPr lang="fa-IR" sz="3600" b="1" dirty="0">
                <a:cs typeface="B Nazanin" pitchFamily="2" charset="-78"/>
              </a:rPr>
              <a:t>مجهز به تجهیزات ورزشی، پیشرفته با قابلیت كنترل سانترال می باشد</a:t>
            </a:r>
            <a:r>
              <a:rPr lang="en-US" sz="3600" b="1" dirty="0">
                <a:cs typeface="B Nazanin" pitchFamily="2" charset="-78"/>
              </a:rPr>
              <a:t>.</a:t>
            </a:r>
          </a:p>
          <a:p>
            <a:pPr algn="just" rtl="1"/>
            <a:endParaRPr lang="en-US" sz="36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04800" y="1981200"/>
            <a:ext cx="8305800" cy="230822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r" rtl="1"/>
            <a:r>
              <a:rPr lang="fa-IR" sz="3200" b="1" dirty="0" smtClean="0">
                <a:cs typeface="B Nazanin" pitchFamily="2" charset="-78"/>
              </a:rPr>
              <a:t/>
            </a:r>
            <a:br>
              <a:rPr lang="fa-IR" sz="3200" b="1" dirty="0" smtClean="0">
                <a:cs typeface="B Nazanin" pitchFamily="2" charset="-78"/>
              </a:rPr>
            </a:br>
            <a:r>
              <a:rPr lang="fa-IR" sz="3200" b="1" dirty="0" smtClean="0">
                <a:cs typeface="B Nazanin" pitchFamily="2" charset="-78"/>
              </a:rPr>
              <a:t>فاز</a:t>
            </a:r>
            <a:r>
              <a:rPr lang="en-US" sz="3200" b="1" dirty="0" smtClean="0">
                <a:cs typeface="B Nazanin" pitchFamily="2" charset="-78"/>
              </a:rPr>
              <a:t> </a:t>
            </a:r>
            <a:r>
              <a:rPr lang="en-US" sz="3200" b="1" dirty="0">
                <a:cs typeface="B Nazanin" pitchFamily="2" charset="-78"/>
              </a:rPr>
              <a:t>Inpatient </a:t>
            </a:r>
            <a:r>
              <a:rPr lang="fa-IR" sz="3200" b="1" dirty="0">
                <a:cs typeface="B Nazanin" pitchFamily="2" charset="-78"/>
              </a:rPr>
              <a:t>برای بیماران </a:t>
            </a:r>
            <a:r>
              <a:rPr lang="fa-IR" sz="3200" b="1" dirty="0" smtClean="0">
                <a:cs typeface="B Nazanin" pitchFamily="2" charset="-78"/>
              </a:rPr>
              <a:t>قلبی بستری در بیمارستان انجام می شود و شامل ویزیت </a:t>
            </a:r>
            <a:r>
              <a:rPr lang="fa-IR" sz="3200" b="1" dirty="0" smtClean="0">
                <a:cs typeface="B Nazanin" pitchFamily="2" charset="-78"/>
              </a:rPr>
              <a:t>مشاوره </a:t>
            </a:r>
            <a:r>
              <a:rPr lang="fa-IR" sz="3200" b="1" dirty="0">
                <a:cs typeface="B Nazanin" pitchFamily="2" charset="-78"/>
              </a:rPr>
              <a:t>پزشك بازتوانی قلب و مشاورات و مراقبت های پرستاری، روانشناسی، تغذیه و فیزیوتراپی می باشد</a:t>
            </a:r>
            <a:r>
              <a:rPr lang="en-US" sz="3200" b="1" dirty="0">
                <a:cs typeface="B Nazanin" pitchFamily="2" charset="-78"/>
              </a:rPr>
              <a:t>.</a:t>
            </a:r>
            <a:br>
              <a:rPr lang="en-US" sz="3200" b="1" dirty="0">
                <a:cs typeface="B Nazanin" pitchFamily="2" charset="-78"/>
              </a:rPr>
            </a:br>
            <a:endParaRPr lang="en-US" sz="3200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305800" cy="1524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just" rtl="1"/>
            <a:r>
              <a:rPr lang="fa-IR" sz="3600" b="1" dirty="0">
                <a:solidFill>
                  <a:schemeClr val="tx1"/>
                </a:solidFill>
                <a:cs typeface="B Nazanin" pitchFamily="2" charset="-78"/>
              </a:rPr>
              <a:t>خدماتی كه در این بخش ارائه می شوند دو قسمت می باشند: یك قسمت فاز مشاوره ای</a:t>
            </a:r>
            <a:r>
              <a:rPr lang="en-US" sz="3600" b="1" dirty="0">
                <a:solidFill>
                  <a:schemeClr val="tx1"/>
                </a:solidFill>
                <a:cs typeface="B Nazanin" pitchFamily="2" charset="-78"/>
              </a:rPr>
              <a:t> Inpatient </a:t>
            </a:r>
            <a:r>
              <a:rPr lang="fa-IR" sz="3600" b="1" dirty="0">
                <a:solidFill>
                  <a:schemeClr val="tx1"/>
                </a:solidFill>
                <a:cs typeface="B Nazanin" pitchFamily="2" charset="-78"/>
              </a:rPr>
              <a:t>و یك قسمت برنامه</a:t>
            </a:r>
            <a:r>
              <a:rPr lang="en-US" sz="3600" b="1" dirty="0">
                <a:solidFill>
                  <a:schemeClr val="tx1"/>
                </a:solidFill>
                <a:cs typeface="B Nazanin" pitchFamily="2" charset="-78"/>
              </a:rPr>
              <a:t> Outpatient </a:t>
            </a:r>
            <a:r>
              <a:rPr lang="fa-IR" sz="3600" b="1" dirty="0">
                <a:solidFill>
                  <a:schemeClr val="tx1"/>
                </a:solidFill>
                <a:cs typeface="B Nazanin" pitchFamily="2" charset="-78"/>
              </a:rPr>
              <a:t>می باشند</a:t>
            </a:r>
            <a:r>
              <a:rPr lang="en-US" sz="3600" b="1" dirty="0">
                <a:solidFill>
                  <a:schemeClr val="tx1"/>
                </a:solidFill>
                <a:cs typeface="B Nazanin" pitchFamily="2" charset="-78"/>
              </a:rPr>
              <a:t>.</a:t>
            </a:r>
          </a:p>
          <a:p>
            <a:pPr algn="just" rtl="1"/>
            <a:endParaRPr lang="en-US" sz="3600" b="1" dirty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304800" y="4419601"/>
            <a:ext cx="8305800" cy="1905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r" rtl="1">
              <a:spcBef>
                <a:spcPct val="0"/>
              </a:spcBef>
            </a:pPr>
            <a:r>
              <a:rPr kumimoji="0" lang="fa-I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/>
            </a:r>
            <a:br>
              <a:rPr kumimoji="0" lang="fa-I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</a:br>
            <a:r>
              <a:rPr lang="fa-IR" sz="3200" b="1" dirty="0">
                <a:cs typeface="B Nazanin" pitchFamily="2" charset="-78"/>
              </a:rPr>
              <a:t>فاز</a:t>
            </a:r>
            <a:r>
              <a:rPr lang="en-US" sz="3200" b="1" dirty="0">
                <a:cs typeface="B Nazanin" pitchFamily="2" charset="-78"/>
              </a:rPr>
              <a:t> Outpatient</a:t>
            </a:r>
            <a:r>
              <a:rPr lang="fa-IR" sz="3200" b="1" dirty="0">
                <a:cs typeface="B Nazanin" pitchFamily="2" charset="-78"/>
              </a:rPr>
              <a:t>برای بیمارانیكه از خارج بیمارستان و مطب پزشكان مراجعه می كنند و یا بیمارانی كه قبلا تحت مشاوره</a:t>
            </a:r>
            <a:r>
              <a:rPr lang="en-US" sz="3200" b="1" dirty="0">
                <a:cs typeface="B Nazanin" pitchFamily="2" charset="-78"/>
              </a:rPr>
              <a:t> Inpatient </a:t>
            </a:r>
            <a:r>
              <a:rPr lang="fa-IR" sz="3200" b="1" dirty="0">
                <a:cs typeface="B Nazanin" pitchFamily="2" charset="-78"/>
              </a:rPr>
              <a:t>قرار گرفته بودند، اجرا می شود</a:t>
            </a:r>
            <a:r>
              <a:rPr lang="en-US" sz="3200" b="1" dirty="0">
                <a:cs typeface="B Nazanin" pitchFamily="2" charset="-78"/>
              </a:rPr>
              <a:t>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/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</a:b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just" rtl="1" fontAlgn="t"/>
            <a:r>
              <a:rPr lang="fa-IR" b="1" dirty="0">
                <a:cs typeface="B Nazanin" pitchFamily="2" charset="-78"/>
              </a:rPr>
              <a:t>در فاز</a:t>
            </a:r>
            <a:r>
              <a:rPr lang="en-US" b="1" dirty="0">
                <a:cs typeface="B Nazanin" pitchFamily="2" charset="-78"/>
              </a:rPr>
              <a:t> Inpatient </a:t>
            </a:r>
            <a:r>
              <a:rPr lang="fa-IR" b="1" dirty="0">
                <a:cs typeface="B Nazanin" pitchFamily="2" charset="-78"/>
              </a:rPr>
              <a:t>بیماران جراحی قلب، مبتلایان به سكته قلبی و بیمارانی كه تحت آنژیوپاستی (بالون) قرار گرفته اند با بخش بازتوانی قلب آشنا شده در كلاسهای آموزشی بیماریهای قلبی، كاهش عوامل خطرساز قلبی، میزان فعالیت جسمی، نحوه تغذیه و كاهش استرس شركت می كنند. در این كلاسها بیماران به همراه خانواده خود شركت كرده ضمن بازدید از بخش و نحوه انجام فعالیت های ورزشی جهت شركت در برنامه فاز</a:t>
            </a:r>
            <a:r>
              <a:rPr lang="en-US" b="1" dirty="0">
                <a:cs typeface="B Nazanin" pitchFamily="2" charset="-78"/>
              </a:rPr>
              <a:t> Out patient </a:t>
            </a:r>
            <a:r>
              <a:rPr lang="fa-IR" b="1" dirty="0">
                <a:cs typeface="B Nazanin" pitchFamily="2" charset="-78"/>
              </a:rPr>
              <a:t>و مراقبتهای لازم در منزل تأكید می شود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 rtl="1" fontAlgn="t"/>
            <a:r>
              <a:rPr lang="fa-IR" b="1" dirty="0">
                <a:cs typeface="B Nazanin" pitchFamily="2" charset="-78"/>
              </a:rPr>
              <a:t>با توجه به اهمیت این مرحله در بازتوانی قلب، كلاسها با حضور تیم بازتوانی قلب متشكل از متخصصین قلب و توانبخشی و نیز كارشناسان پرستاری، فیزیوتراپی، تغذیه و روانشناسی برگزار میشود و به سئوالات بیماران در زمینه های مختلف پاسخ داده می شود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/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458200" cy="5638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فاز</a:t>
            </a:r>
            <a:r>
              <a:rPr lang="en-US" b="1" dirty="0">
                <a:cs typeface="B Nazanin" pitchFamily="2" charset="-78"/>
              </a:rPr>
              <a:t> Outpatient </a:t>
            </a:r>
            <a:r>
              <a:rPr lang="fa-IR" b="1" dirty="0">
                <a:cs typeface="B Nazanin" pitchFamily="2" charset="-78"/>
              </a:rPr>
              <a:t>مرحله اصلی بازتوانی قلب است كه در بیماران جراحی قلب پس از 4 هفته، در بیماران مبتلا به سكته قلبی پس از 6 هفته، و در بیماران آنژیوپلاستی پس از 10 روز، قابل اجرا می باشد.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در </a:t>
            </a:r>
            <a:r>
              <a:rPr lang="fa-IR" b="1" dirty="0">
                <a:cs typeface="B Nazanin" pitchFamily="2" charset="-78"/>
              </a:rPr>
              <a:t>این مرحله بیماران معرفی شده توسط متخصصین و جراحان قلب پس از تشكیل پرونده جهت انجام تست ورزش و معاینات سیستم قلبی_ عروقی به كلینیك قلب ارجاع می شوند. سپس با توجه به تست ورزش و نتایج قبلی اكو، آزمایشها و پرونده بیمار برای هر بیمار نسخه ورزشی خاصی (از نظر شدت، زمان و مقدار جلسات ورزشی مورد نیاز) تجویز می شود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 rtl="1">
              <a:buNone/>
            </a:pP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4525963"/>
          </a:xfrm>
          <a:solidFill>
            <a:schemeClr val="bg1"/>
          </a:solidFill>
        </p:spPr>
        <p:txBody>
          <a:bodyPr/>
          <a:lstStyle/>
          <a:p>
            <a:pPr algn="r" rtl="1" fontAlgn="t"/>
            <a:r>
              <a:rPr lang="fa-IR" b="1" dirty="0">
                <a:cs typeface="B Nazanin" pitchFamily="2" charset="-78"/>
              </a:rPr>
              <a:t>برنامه ورزشی فاز</a:t>
            </a:r>
            <a:r>
              <a:rPr lang="en-US" b="1" dirty="0">
                <a:cs typeface="B Nazanin" pitchFamily="2" charset="-78"/>
              </a:rPr>
              <a:t> Outpatient </a:t>
            </a:r>
            <a:r>
              <a:rPr lang="fa-IR" b="1" dirty="0">
                <a:cs typeface="B Nazanin" pitchFamily="2" charset="-78"/>
              </a:rPr>
              <a:t>شامل بخشهای ذیل می باشد</a:t>
            </a:r>
            <a:r>
              <a:rPr lang="en-US" b="1" dirty="0">
                <a:cs typeface="B Nazanin" pitchFamily="2" charset="-78"/>
              </a:rPr>
              <a:t>:</a:t>
            </a:r>
          </a:p>
          <a:p>
            <a:pPr algn="r" rtl="1" fontAlgn="t"/>
            <a:r>
              <a:rPr lang="en-US" b="1" dirty="0">
                <a:cs typeface="B Nazanin" pitchFamily="2" charset="-78"/>
              </a:rPr>
              <a:t>1. </a:t>
            </a:r>
            <a:r>
              <a:rPr lang="fa-IR" b="1" dirty="0">
                <a:cs typeface="B Nazanin" pitchFamily="2" charset="-78"/>
              </a:rPr>
              <a:t>تمرینات گرم كردن</a:t>
            </a:r>
            <a:endParaRPr lang="en-US" b="1" dirty="0">
              <a:cs typeface="B Nazanin" pitchFamily="2" charset="-78"/>
            </a:endParaRPr>
          </a:p>
          <a:p>
            <a:pPr algn="r" rtl="1" fontAlgn="t"/>
            <a:r>
              <a:rPr lang="en-US" b="1" dirty="0">
                <a:cs typeface="B Nazanin" pitchFamily="2" charset="-78"/>
              </a:rPr>
              <a:t>2. </a:t>
            </a:r>
            <a:r>
              <a:rPr lang="fa-IR" b="1" dirty="0">
                <a:cs typeface="B Nazanin" pitchFamily="2" charset="-78"/>
              </a:rPr>
              <a:t>تمرینات ورزشی تردمیل- دوچرخه ثابت و دوچرخه دستی</a:t>
            </a:r>
            <a:endParaRPr lang="en-US" b="1" dirty="0">
              <a:cs typeface="B Nazanin" pitchFamily="2" charset="-78"/>
            </a:endParaRPr>
          </a:p>
          <a:p>
            <a:pPr algn="r" rtl="1" fontAlgn="t"/>
            <a:r>
              <a:rPr lang="en-US" b="1" dirty="0">
                <a:cs typeface="B Nazanin" pitchFamily="2" charset="-78"/>
              </a:rPr>
              <a:t>3. </a:t>
            </a:r>
            <a:r>
              <a:rPr lang="fa-IR" b="1" dirty="0">
                <a:cs typeface="B Nazanin" pitchFamily="2" charset="-78"/>
              </a:rPr>
              <a:t>تمرینات سرد كردن و كششی كه در طی این مراحل بیمار تحت مونیتورینگ (پایش) سیستم قلب و عروق می باشد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r"/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razavihospital.com/uploads/Galery/Pics/Baztavani/REHAB0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106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572000"/>
          </a:xfrm>
          <a:solidFill>
            <a:schemeClr val="bg1"/>
          </a:solidFill>
        </p:spPr>
        <p:txBody>
          <a:bodyPr/>
          <a:lstStyle/>
          <a:p>
            <a:pPr algn="just" rtl="1" fontAlgn="t"/>
            <a:r>
              <a:rPr lang="fa-IR" b="1" dirty="0">
                <a:cs typeface="B Nazanin" pitchFamily="2" charset="-78"/>
              </a:rPr>
              <a:t>در این فاز نیز بیماران در جلسات آموزشی تغذیه، روانشناسی و آرام سازی (ریلاكسیشن) شركت می كند</a:t>
            </a:r>
            <a:r>
              <a:rPr lang="en-US" b="1" dirty="0">
                <a:cs typeface="B Nazanin" pitchFamily="2" charset="-78"/>
              </a:rPr>
              <a:t>. </a:t>
            </a:r>
          </a:p>
          <a:p>
            <a:pPr algn="just" rtl="1" fontAlgn="t"/>
            <a:r>
              <a:rPr lang="fa-IR" b="1" dirty="0">
                <a:cs typeface="B Nazanin" pitchFamily="2" charset="-78"/>
              </a:rPr>
              <a:t>مرحله بازتوانی در فضای آزاد كه شامل ورزش مطرح دوچرخه سواری و پیاده روی سریع در محیط </a:t>
            </a:r>
            <a:r>
              <a:rPr lang="fa-IR" b="1" dirty="0" smtClean="0">
                <a:cs typeface="B Nazanin" pitchFamily="2" charset="-78"/>
              </a:rPr>
              <a:t>های سبز مراکز توانبخشی می باشد تا </a:t>
            </a:r>
            <a:r>
              <a:rPr lang="fa-IR" b="1" dirty="0">
                <a:cs typeface="B Nazanin" pitchFamily="2" charset="-78"/>
              </a:rPr>
              <a:t>ضمن اجرای برنامه بازتوانی بیمار به لحاظ روحی _ روانی نیز از روحیه بالا، نشاط و امید به زندگی بیشتری برخوردار شود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/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enesAutumnR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3552" y="0"/>
            <a:ext cx="9267552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303975369_0_378479001303848667_irannaz_c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52956715221715114150132862142091559311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80168"/>
            <a:ext cx="9144000" cy="6938168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gical_elakala-waterfall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ature-wallpaper-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_181744001309587215_taknaz_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ctr" rtl="1">
              <a:buNone/>
            </a:pPr>
            <a:r>
              <a:rPr lang="fa-IR" b="1" dirty="0">
                <a:cs typeface="B Nazanin" pitchFamily="2" charset="-78"/>
              </a:rPr>
              <a:t>شواهد اثربخشي</a:t>
            </a:r>
            <a:endParaRPr lang="en-US" b="1" dirty="0">
              <a:cs typeface="B Nazanin" pitchFamily="2" charset="-78"/>
            </a:endParaRPr>
          </a:p>
          <a:p>
            <a:pPr algn="just" rtl="1"/>
            <a:r>
              <a:rPr lang="fa-IR" b="1" dirty="0">
                <a:cs typeface="B Nazanin" pitchFamily="2" charset="-78"/>
              </a:rPr>
              <a:t>يک برنامه جامع بازتواني قلب در صورتي که براي بيماران درست انتخاب شده به کار رود، به نتايج مثبت متعددي منجر مي‌گردد. علايمي </a:t>
            </a:r>
            <a:r>
              <a:rPr lang="fa-IR" b="1" dirty="0" smtClean="0">
                <a:cs typeface="B Nazanin" pitchFamily="2" charset="-78"/>
              </a:rPr>
              <a:t>همچون: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آنژين، تنگي‌نفس و خستگي در بيمار کاهش مي‌يابند.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علايم </a:t>
            </a:r>
            <a:r>
              <a:rPr lang="fa-IR" b="1" dirty="0">
                <a:cs typeface="B Nazanin" pitchFamily="2" charset="-78"/>
              </a:rPr>
              <a:t>مربوط به افسردگي به دنبال يک حادثه قلبي عمده نيز کاهش مي‌يابند</a:t>
            </a:r>
            <a:r>
              <a:rPr lang="fa-IR" b="1" dirty="0" smtClean="0">
                <a:cs typeface="B Nazanin" pitchFamily="2" charset="-78"/>
              </a:rPr>
              <a:t>.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عملکرد ورزشي و توانايي انجام فعاليت‌هاي مربوط به زندگي روزمره افزايش پيدا مي‌کنند.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کيفيت </a:t>
            </a:r>
            <a:r>
              <a:rPr lang="fa-IR" b="1" dirty="0">
                <a:cs typeface="B Nazanin" pitchFamily="2" charset="-78"/>
              </a:rPr>
              <a:t>زندگي و توانايي فرد بيمار در مراقبت از خود نيز بهتر مي‌شود.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ميزان </a:t>
            </a:r>
            <a:r>
              <a:rPr lang="fa-IR" b="1" dirty="0">
                <a:cs typeface="B Nazanin" pitchFamily="2" charset="-78"/>
              </a:rPr>
              <a:t>بستري شدن در بيمارستان و غيبت از کار کاهش پيدا مي‌کند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/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41763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fa-IR" b="1" dirty="0" smtClean="0">
                <a:cs typeface="B Nazanin" pitchFamily="2" charset="-78"/>
              </a:rPr>
              <a:t>روش های آرامسازی </a:t>
            </a:r>
            <a:br>
              <a:rPr lang="fa-IR" b="1" dirty="0" smtClean="0">
                <a:cs typeface="B Nazanin" pitchFamily="2" charset="-78"/>
              </a:rPr>
            </a:br>
            <a:r>
              <a:rPr lang="en-US" b="1" dirty="0" smtClean="0">
                <a:cs typeface="B Nazanin" pitchFamily="2" charset="-78"/>
              </a:rPr>
              <a:t> Relaxation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rtl="1"/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انحراف مسیر فکری          </a:t>
            </a: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DISTRACTION</a:t>
            </a:r>
            <a:b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1"/>
            <a:ext cx="8229600" cy="3048000"/>
          </a:xfrm>
          <a:solidFill>
            <a:schemeClr val="bg1"/>
          </a:solidFill>
        </p:spPr>
        <p:txBody>
          <a:bodyPr/>
          <a:lstStyle/>
          <a:p>
            <a:pPr marL="274320" indent="-274320" algn="r" rtl="1"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a-IR" b="1" dirty="0"/>
              <a:t>یادآوری خاطرات لذت بخش و هیجان آور و ارتباط با حواس پنج گانه </a:t>
            </a:r>
            <a:endParaRPr lang="en-US" b="1" dirty="0"/>
          </a:p>
          <a:p>
            <a:pPr marL="274320" indent="-274320" algn="r" rtl="1"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a-IR" b="1" dirty="0"/>
              <a:t>موسیقی – دعا – آواز خوانی </a:t>
            </a:r>
            <a:endParaRPr lang="en-US" b="1" dirty="0"/>
          </a:p>
          <a:p>
            <a:pPr marL="274320" indent="-274320" algn="r" rtl="1"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a-IR" b="1" dirty="0"/>
              <a:t>تنفس ریتمیک </a:t>
            </a:r>
            <a:endParaRPr lang="en-US" b="1" dirty="0"/>
          </a:p>
          <a:p>
            <a:pPr marL="274320" indent="-274320" algn="r" rtl="1"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a-IR" b="1" dirty="0"/>
              <a:t>طنز و فکاهیات – فیلمهای کمدی </a:t>
            </a:r>
            <a:endParaRPr lang="en-US" b="1" dirty="0"/>
          </a:p>
          <a:p>
            <a:pPr algn="r" rtl="1">
              <a:defRPr/>
            </a:pPr>
            <a:endParaRPr lang="en-US" sz="3600" b="1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9" descr="woman_laugh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4199898"/>
            <a:ext cx="3429000" cy="236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bg1"/>
          </a:solidFill>
        </p:spPr>
        <p:txBody>
          <a:bodyPr>
            <a:normAutofit/>
          </a:bodyPr>
          <a:lstStyle/>
          <a:p>
            <a:pPr rtl="1"/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ماساژ   </a:t>
            </a: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MASSAGE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1371599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273050" indent="-273050" algn="r" rtl="1">
              <a:buClr>
                <a:srgbClr val="A28E6A"/>
              </a:buClr>
              <a:buSzPct val="95000"/>
              <a:buFont typeface="Wingdings 2" pitchFamily="18" charset="2"/>
              <a:buChar char=""/>
              <a:defRPr/>
            </a:pPr>
            <a:r>
              <a:rPr lang="fa-IR" b="1" dirty="0"/>
              <a:t>درمان دردهای عضلانی – کاهش اضطراب – آرام سازی</a:t>
            </a:r>
          </a:p>
          <a:p>
            <a:pPr marL="273050" indent="-273050" algn="r" rtl="1">
              <a:buClr>
                <a:srgbClr val="A28E6A"/>
              </a:buClr>
              <a:buSzPct val="95000"/>
              <a:buFont typeface="Wingdings 2" pitchFamily="18" charset="2"/>
              <a:buChar char=""/>
              <a:defRPr/>
            </a:pPr>
            <a:r>
              <a:rPr lang="fa-IR" b="1" dirty="0" smtClean="0"/>
              <a:t>   </a:t>
            </a:r>
            <a:r>
              <a:rPr lang="fa-IR" b="1" dirty="0"/>
              <a:t>سبب تحریک و بسته شدن دروازه می گردد.  </a:t>
            </a:r>
            <a:endParaRPr lang="en-US" b="1" dirty="0"/>
          </a:p>
          <a:p>
            <a:pPr marL="274320" indent="-274320" algn="r" rtl="1">
              <a:buClr>
                <a:schemeClr val="accent3"/>
              </a:buClr>
              <a:buSzPct val="95000"/>
              <a:buNone/>
              <a:defRPr/>
            </a:pPr>
            <a:endParaRPr lang="en-US" sz="3600" dirty="0"/>
          </a:p>
          <a:p>
            <a:endParaRPr lang="en-US" dirty="0"/>
          </a:p>
        </p:txBody>
      </p:sp>
      <p:pic>
        <p:nvPicPr>
          <p:cNvPr id="4" name="Picture 7" descr="a 0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352800" cy="343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5c6f253hewt89x7dhhd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667000"/>
            <a:ext cx="2822575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70139192131147247123951372251816413220125318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770437"/>
            <a:ext cx="26844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The Science of Touch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971799"/>
            <a:ext cx="2209800" cy="331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rtl="1"/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تکنیکهای آرام سازی   </a:t>
            </a:r>
            <a:b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           </a:t>
            </a: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relaxation techniques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  <a:solidFill>
            <a:schemeClr val="bg1"/>
          </a:solidFill>
        </p:spPr>
        <p:txBody>
          <a:bodyPr/>
          <a:lstStyle/>
          <a:p>
            <a:pPr algn="r" rtl="1"/>
            <a:r>
              <a:rPr lang="fa-IR" b="1" dirty="0" smtClean="0"/>
              <a:t>درمان درد مزمن – سردرد میگرن و</a:t>
            </a:r>
          </a:p>
          <a:p>
            <a:pPr algn="r" rtl="1"/>
            <a:r>
              <a:rPr lang="fa-IR" b="1" dirty="0" smtClean="0"/>
              <a:t> سبب کاهش اضطراب و ترس – کاهش فشار خون – کاهش تنفس- کاهش ضربان قلب – کاهش انقباض عضلانی – کاهش نیاز به اکسیژن </a:t>
            </a:r>
            <a:endParaRPr lang="en-US" b="1" dirty="0" smtClean="0"/>
          </a:p>
          <a:p>
            <a:pPr algn="r" rtl="1"/>
            <a:r>
              <a:rPr lang="fa-IR" b="1" dirty="0" smtClean="0"/>
              <a:t>سبب کنترل اعمال بیمار توسط خودش </a:t>
            </a:r>
            <a:endParaRPr lang="en-US" b="1" dirty="0" smtClean="0"/>
          </a:p>
          <a:p>
            <a:pPr algn="r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rtl="1"/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بیو فیدبک                    </a:t>
            </a: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bio feedback</a:t>
            </a:r>
            <a:b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b="1" dirty="0">
              <a:solidFill>
                <a:srgbClr val="000099"/>
              </a:solidFill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144963"/>
          </a:xfrm>
          <a:solidFill>
            <a:schemeClr val="bg1"/>
          </a:solidFill>
        </p:spPr>
        <p:txBody>
          <a:bodyPr/>
          <a:lstStyle/>
          <a:p>
            <a:pPr algn="r" rtl="1"/>
            <a:r>
              <a:rPr lang="fa-IR" b="1" dirty="0" smtClean="0">
                <a:latin typeface="+mn-lt"/>
                <a:cs typeface="+mn-cs"/>
              </a:rPr>
              <a:t>یک روش درمانی است که با بکارگیری ابزار های الکترونیکی اطلاعاتی را در مورد اعصاب و عضلات و فعالیت های خودمختار بدن اندازه گیری و پردازش می کند و در غالب فیدبک صوتی و یا تصویری به بیمار و پزشک میدهد. وبیمار به این صورت میتوان کنترل ارادی بیشتری در مورد عضلات، اعصاب و سیستم خود مختار خود داشته باشد. </a:t>
            </a:r>
            <a:endParaRPr lang="en-US" b="1" dirty="0" smtClean="0">
              <a:latin typeface="+mn-lt"/>
              <a:cs typeface="+mn-cs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rtl="1"/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طریقت باطنی (مراقبه )  </a:t>
            </a: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meditation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525963"/>
          </a:xfrm>
          <a:solidFill>
            <a:schemeClr val="bg1"/>
          </a:solidFill>
        </p:spPr>
        <p:txBody>
          <a:bodyPr/>
          <a:lstStyle/>
          <a:p>
            <a:pPr algn="r" rtl="1"/>
            <a:r>
              <a:rPr lang="fa-IR" dirty="0" smtClean="0"/>
              <a:t>مدیتیشن اصطلاحی جهانی و لاتین می باشد که معادل این اصطلاح در فارسی و عربی به عنوان مراقبه می باشد.</a:t>
            </a:r>
          </a:p>
          <a:p>
            <a:pPr algn="r" rtl="1"/>
            <a:r>
              <a:rPr lang="fa-IR" dirty="0" smtClean="0"/>
              <a:t>این اصطلاح برای بیان حسی معنوی و تجارب روحی و ذهنی خودجوش و هدفمند به کار می رود .</a:t>
            </a:r>
          </a:p>
          <a:p>
            <a:pPr algn="r" rtl="1"/>
            <a:r>
              <a:rPr lang="fa-IR" dirty="0" smtClean="0"/>
              <a:t>مراقبه یک روند فراذهنی و محموعه ای از تمرینات درونی است که سبب رشد و پرورش روحی می گردد.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58674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بيماري‌هاي قلبي‌ ـ عروقي علت اصلي مرگ را در سراسر دنيا تشکيل مي‌دهد. در سطح جهان، </a:t>
            </a:r>
            <a:r>
              <a:rPr lang="fa-IR" b="1" dirty="0" smtClean="0">
                <a:cs typeface="B Nazanin" pitchFamily="2" charset="-78"/>
              </a:rPr>
              <a:t>30% </a:t>
            </a:r>
            <a:r>
              <a:rPr lang="fa-IR" b="1" dirty="0">
                <a:cs typeface="B Nazanin" pitchFamily="2" charset="-78"/>
              </a:rPr>
              <a:t>از مرگ‌ها (تقريبا 17 ميليون مرگ در سال) قابل انتساب به بيماري‌هاي قلبي ـ عروقي </a:t>
            </a:r>
            <a:r>
              <a:rPr lang="fa-IR" b="1" dirty="0" smtClean="0">
                <a:cs typeface="B Nazanin" pitchFamily="2" charset="-78"/>
              </a:rPr>
              <a:t>هستند.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حدود </a:t>
            </a:r>
            <a:r>
              <a:rPr lang="fa-IR" b="1" dirty="0">
                <a:cs typeface="B Nazanin" pitchFamily="2" charset="-78"/>
              </a:rPr>
              <a:t>80 ميليون (نزديک به يک نفر از هر 3 نفر) آمريکايي دچار بيماري‌هاي قلبي ـ عروقي هستند و تقريباً هر سال 8 ميليون نفر از جمعيت اين کشور دچار حمله قلبي مي‌شوند.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هر </a:t>
            </a:r>
            <a:r>
              <a:rPr lang="fa-IR" b="1" dirty="0">
                <a:cs typeface="B Nazanin" pitchFamily="2" charset="-78"/>
              </a:rPr>
              <a:t>سال حدود 7 ميليون عمل قلبي ـ عروقي (جراحي و غيرجراحي) در بيمارستان‌هاي آمريکا انجام مي‌شود</a:t>
            </a:r>
            <a:r>
              <a:rPr lang="fa-IR" b="1" dirty="0" smtClean="0">
                <a:cs typeface="B Nazanin" pitchFamily="2" charset="-78"/>
              </a:rPr>
              <a:t>.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تنها در سال 2006، برآورد کل هزينه مستقيم و غيرمستقيم مرتبط با درمان بيماري‌هاي قلبي ـ عروقي بالغ بر 400 ميليارد دلار بوده است.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پيشگيري </a:t>
            </a:r>
            <a:r>
              <a:rPr lang="fa-IR" b="1" dirty="0">
                <a:cs typeface="B Nazanin" pitchFamily="2" charset="-78"/>
              </a:rPr>
              <a:t>اوليه همچنان يک اولويت سلامت محسوب مي‌شود. بازتواني قلبي جزء مهمي از برنامه جامع پيشگيري ثانويه بيماري‌هاي قلبي ـ عروقي را تشکيل مي‌دهد که مي‌تواند مرگ‌ومير قلبي ـ عروقي تعديل شده از نظر سن را تا حدود 50 کاهش دهد</a:t>
            </a:r>
            <a:r>
              <a:rPr lang="en-US" b="1" dirty="0">
                <a:cs typeface="B Nazanin" pitchFamily="2" charset="-78"/>
              </a:rPr>
              <a:t>.</a:t>
            </a:r>
          </a:p>
          <a:p>
            <a:pPr algn="just" rtl="1"/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fa-IR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fa-IR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تنفس ریتمیک        </a:t>
            </a:r>
            <a:br>
              <a:rPr lang="fa-IR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rhythmic</a:t>
            </a:r>
            <a:r>
              <a:rPr lang="fa-IR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breathing exercises </a:t>
            </a:r>
            <a:br>
              <a:rPr lang="en-US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fa-IR" b="1" dirty="0" smtClean="0">
                <a:cs typeface="B Nazanin" pitchFamily="2" charset="-78"/>
              </a:rPr>
              <a:t>یوگا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143000"/>
            <a:ext cx="6248400" cy="498316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just" rtl="1"/>
            <a:r>
              <a:rPr lang="fa-IR" b="1" dirty="0" smtClean="0">
                <a:cs typeface="B Nazanin" pitchFamily="2" charset="-78"/>
              </a:rPr>
              <a:t>یوگا با تنظیم فشار خون، کلسترول و قند خون مانند دارویی برای قلب عمل می کند.بر اساس تحقیقات انجام شده ارتباط بین یوگا و مدیتیشن و سلامت قلب به اثبات رسیده است . در تحقیقی که در انجمن قلب امریکا به مدت 6 هفته بر روی گروهی از داوطلبان انجام شده بود. در پایان این برنامه به میزان 17% عملکرد قلب این افراد بهتر شده بود و در نتیجه تحقیقات مشابه این عدد تا 70% هم گزارش شده است. 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یوگای قلبی دارای 4 مرحله : حرکات ابتدایی، تمرینات تنفسی، تمرینات ریلکسیشن و مدیتیشن و در ابتدا هفته ای 2 بار و هر بار 2 ساعت به مدت 3 ماه توصیه شده است. </a:t>
            </a:r>
            <a:endParaRPr lang="en-US" b="1" dirty="0">
              <a:cs typeface="B Nazanin" pitchFamily="2" charset="-78"/>
            </a:endParaRPr>
          </a:p>
        </p:txBody>
      </p:sp>
      <p:pic>
        <p:nvPicPr>
          <p:cNvPr id="5" name="Picture 9" descr="http://www.epiphanyhealthstudio.com/images/yog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2167778" cy="246537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cs typeface="Traditional Arabic" pitchFamily="18" charset="-78"/>
              </a:rPr>
              <a:t>Acupuncture</a:t>
            </a:r>
            <a:endParaRPr lang="en-US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981200"/>
            <a:ext cx="3962400" cy="3124200"/>
          </a:xfrm>
          <a:solidFill>
            <a:schemeClr val="bg1"/>
          </a:solidFill>
        </p:spPr>
        <p:txBody>
          <a:bodyPr/>
          <a:lstStyle/>
          <a:p>
            <a:pPr algn="r" rtl="1"/>
            <a:r>
              <a:rPr lang="fa-IR" dirty="0" smtClean="0"/>
              <a:t>طی مطالعات صورت گرفته  بیماران پس از جراحی باز قلبی ازطب سوزنی سود برده اند. </a:t>
            </a:r>
            <a:endParaRPr lang="en-US" dirty="0"/>
          </a:p>
        </p:txBody>
      </p:sp>
      <p:pic>
        <p:nvPicPr>
          <p:cNvPr id="4" name="Picture 2" descr="http://www.healthclubgroup.com/images/im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2672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کروماتو تراپی </a:t>
            </a:r>
            <a:br>
              <a:rPr lang="fa-IR" dirty="0" smtClean="0"/>
            </a:br>
            <a:r>
              <a:rPr lang="fa-IR" dirty="0" smtClean="0"/>
              <a:t>رایحه درمانی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استفاده از رایحه بهار نارنج در طی مطالعه ای برای بهبود کیفیت خواب بیماران قلبی مورد استفاده و با نتایج مثبتی همرا بوده است. </a:t>
            </a:r>
          </a:p>
          <a:p>
            <a:pPr algn="r" rtl="1"/>
            <a:r>
              <a:rPr lang="fa-IR" dirty="0" smtClean="0"/>
              <a:t>در مطالعه دیگری پس از جراحی قلب باز پس از 8 ساعت ماساژ با رایحه نعناع، استخودوس و لاوندر به صورت معنا داری اضطراب بیماران را کاهش داد و تا 2 ساعت پس از هر دوره ماساژ نیز پایدار بود. 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249363"/>
          </a:xfrm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fa-IR" dirty="0" smtClean="0"/>
              <a:t>توصیه های مهم تغذیه ای به بیماران قلبی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0"/>
            <a:ext cx="7543800" cy="4760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1 - مصرف </a:t>
            </a:r>
            <a:r>
              <a:rPr lang="fa-IR" dirty="0" smtClean="0">
                <a:cs typeface="B Mitra" pitchFamily="2" charset="-78"/>
                <a:hlinkClick r:id="rId2"/>
              </a:rPr>
              <a:t> آب</a:t>
            </a:r>
            <a:r>
              <a:rPr lang="fa-IR" dirty="0" smtClean="0">
                <a:cs typeface="B Mitra" pitchFamily="2" charset="-78"/>
              </a:rPr>
              <a:t>  سالم و گوارا را به ميزان قابل توجهي در روز توصيه مي ‌شود. يک ليوان آب ميوه ي رقيق شده با اندکي پودر ويتامين </a:t>
            </a:r>
            <a:r>
              <a:rPr lang="en-US" dirty="0" smtClean="0">
                <a:cs typeface="B Mitra" pitchFamily="2" charset="-78"/>
              </a:rPr>
              <a:t>C ، </a:t>
            </a:r>
            <a:r>
              <a:rPr lang="fa-IR" dirty="0" smtClean="0">
                <a:cs typeface="B Mitra" pitchFamily="2" charset="-78"/>
              </a:rPr>
              <a:t>موجب بهبود عملکرد دستگاه ايمني و ترميم سرخرگ‌ها مي ‌شود.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2 - مصرف قند و شکر و ساير فرآورده‌هاي تهيه شده از آنها مثل نوشابه‌ها، مربا، ژله، شکلات، کيک‌ها و شيريني‌ها را محدود يا حذف کنيد. </a:t>
            </a:r>
          </a:p>
          <a:p>
            <a:pPr marL="0" indent="0" algn="justLow" rtl="1">
              <a:lnSpc>
                <a:spcPct val="200000"/>
              </a:lnSpc>
              <a:buNone/>
            </a:pPr>
            <a:endParaRPr lang="fa-IR" dirty="0" smtClean="0">
              <a:cs typeface="B Mitra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3 - تحقيقات ثابت کرده است که کودکان پيش دبستاني </a:t>
            </a:r>
            <a:r>
              <a:rPr lang="fa-IR" u="sng" dirty="0" smtClean="0">
                <a:solidFill>
                  <a:srgbClr val="C00000"/>
                </a:solidFill>
                <a:cs typeface="B Mitra" pitchFamily="2" charset="-78"/>
              </a:rPr>
              <a:t>که هر روز 4 وعده ميوه و سبزي و دو وعده لبنيات</a:t>
            </a:r>
            <a:r>
              <a:rPr lang="fa-IR" dirty="0" smtClean="0">
                <a:cs typeface="B Mitra" pitchFamily="2" charset="-78"/>
              </a:rPr>
              <a:t> مصرف مي ‌کنند، در نوجواني فشار خون پايين‌ تري نسبت به ساير افراد دارند و در اصل احتمال ابتلا به حمله ي قلبي، سکته و ساير بيماري هاي ناتوان ‌کننده در افرادي که زودتر به فشار خون مبتلا مي ‌شوند، بيشتر است. 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72000"/>
            <a:ext cx="326085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4 </a:t>
            </a:r>
            <a:r>
              <a:rPr lang="fa-IR" dirty="0" smtClean="0">
                <a:cs typeface="B Mitra" pitchFamily="2" charset="-78"/>
              </a:rPr>
              <a:t>– سعي کنيد غذا را کامل بجويد و </a:t>
            </a:r>
            <a:r>
              <a:rPr lang="fa-IR" dirty="0">
                <a:cs typeface="B Mitra" pitchFamily="2" charset="-78"/>
              </a:rPr>
              <a:t>حتماً غذاي خود را در محيطي آرام و به دور از استرس و تشنج ميل </a:t>
            </a:r>
            <a:r>
              <a:rPr lang="fa-IR" dirty="0" smtClean="0">
                <a:cs typeface="B Mitra" pitchFamily="2" charset="-78"/>
              </a:rPr>
              <a:t>فرماييد</a:t>
            </a:r>
            <a:r>
              <a:rPr lang="fa-IR" dirty="0">
                <a:cs typeface="B Mitra" pitchFamily="2" charset="-78"/>
              </a:rPr>
              <a:t>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5 - با اجتناب از مصرف غذاهاي خيلي گرم يا خيلي سرد، اعمال هضمي را بهبود بخشيد.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6 - نوشيدن هر نوع نوشيدني را با غذا و در کنار غذاي اصلي به دليل تداخل در هضم محدود کنيد.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 algn="justLow" rtl="1">
              <a:lnSpc>
                <a:spcPct val="180000"/>
              </a:lnSpc>
              <a:buNone/>
            </a:pPr>
            <a:r>
              <a:rPr lang="fa-IR" dirty="0" smtClean="0">
                <a:cs typeface="B Mitra" pitchFamily="2" charset="-78"/>
              </a:rPr>
              <a:t>7 - از مصرف غذاهاي سرخ کرده يا غذاهايي که در درجه ي حرارت‌هاي بسيار بالا و يا با مدت زمان طولاني تهيه مي ‌شوند، خودداري کنيد و به خاطر داشته باشيد، </a:t>
            </a:r>
            <a:r>
              <a:rPr lang="fa-IR" u="sng" dirty="0" smtClean="0">
                <a:solidFill>
                  <a:srgbClr val="C00000"/>
                </a:solidFill>
                <a:cs typeface="B Mitra" pitchFamily="2" charset="-78"/>
              </a:rPr>
              <a:t>استفاده چند باره از روغن‌هاي آشپزي عاملي در بالا بردن فشار خون است. </a:t>
            </a:r>
          </a:p>
          <a:p>
            <a:pPr marL="0" indent="0" algn="justLow" rtl="1">
              <a:lnSpc>
                <a:spcPct val="180000"/>
              </a:lnSpc>
              <a:buNone/>
            </a:pPr>
            <a:r>
              <a:rPr lang="fa-IR" dirty="0" smtClean="0">
                <a:cs typeface="B Mitra" pitchFamily="2" charset="-78"/>
              </a:rPr>
              <a:t>8- چاي، </a:t>
            </a:r>
            <a:r>
              <a:rPr lang="fa-IR" dirty="0" smtClean="0">
                <a:cs typeface="B Mitra" pitchFamily="2" charset="-78"/>
                <a:hlinkClick r:id="rId2"/>
              </a:rPr>
              <a:t>قهوه</a:t>
            </a:r>
            <a:r>
              <a:rPr lang="fa-IR" dirty="0" smtClean="0">
                <a:cs typeface="B Mitra" pitchFamily="2" charset="-78"/>
              </a:rPr>
              <a:t>  و شکلات را بسيار محدود کنيد و تا 1 ساعت پس از صرف غذا </a:t>
            </a:r>
            <a:r>
              <a:rPr lang="fa-IR" dirty="0" smtClean="0">
                <a:cs typeface="B Mitra" pitchFamily="2" charset="-78"/>
                <a:hlinkClick r:id="rId3"/>
              </a:rPr>
              <a:t>چاي</a:t>
            </a:r>
            <a:r>
              <a:rPr lang="fa-IR" dirty="0" smtClean="0">
                <a:cs typeface="B Mitra" pitchFamily="2" charset="-78"/>
              </a:rPr>
              <a:t>  ننوشيد و به جاي آنها از چاي‌ها و دم‌کردني‌هاي گياهي (مثل گل گاو زبان) استفاده کنيد. </a:t>
            </a:r>
          </a:p>
          <a:p>
            <a:pPr marL="0" indent="0" algn="justLow" rtl="1">
              <a:lnSpc>
                <a:spcPct val="180000"/>
              </a:lnSpc>
              <a:buNone/>
            </a:pPr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10- موادي مثل کره، خامه، مارگارين، دنبه، سس‌ها و روغن‌هاي جامد را از برنامه غذايي حذف کرده و به جاي آنها از روغن زيتون- روغن‌هاي گياهي مايع و روغن‌ ماهي استفاده کنيد. </a:t>
            </a:r>
          </a:p>
          <a:p>
            <a:pPr algn="r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11 - حداقل 3 بار در هفته ماهي بخوريد و به جاي گوشت‌هاي قرمز سعي کنيد از گوشت سفيد استفاده کنيد. 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59436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بازتواني قلبي نخستين بار از سوي خدمات سلامت عمومي ايالات متحده به عنوان يک برنامه جامع درازمدت مشتمل بر «ارزيابي پزشکي، تجويز برنامه ورزشي، اصلاح عوامل خطرزاي قلبي، آموزش و مشاوره» تعريف شد</a:t>
            </a:r>
            <a:r>
              <a:rPr lang="fa-IR" b="1" dirty="0" smtClean="0">
                <a:cs typeface="B Nazanin" pitchFamily="2" charset="-78"/>
              </a:rPr>
              <a:t>.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اين برنامه‌ها به طور اختصاصي براي «محدود ساختن آثار فيزيولوژيک و روانشناختي بيماري قلبي، کاهش خطر مرگ‌ ناگهاني يا انفارکتوس مجدد، کنترل علايم قلبي، پايدار کردن يا معکوس نمودن روند آترواسکلروز و تقويت وضعيت رواني ـ اجتماعي و شغلي برخي از بيماران منتخب» طراحي شده بودند</a:t>
            </a:r>
            <a:r>
              <a:rPr lang="fa-IR" b="1" dirty="0" smtClean="0">
                <a:cs typeface="B Nazanin" pitchFamily="2" charset="-78"/>
              </a:rPr>
              <a:t>.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انجمن بازتواني قلبي ـ عروقي و ريوي آمريکا و انجمن قلب </a:t>
            </a:r>
            <a:r>
              <a:rPr lang="fa-IR" b="1" dirty="0" smtClean="0">
                <a:cs typeface="B Nazanin" pitchFamily="2" charset="-78"/>
              </a:rPr>
              <a:t>آمريکا </a:t>
            </a:r>
            <a:r>
              <a:rPr lang="en-US" b="1" dirty="0" smtClean="0">
                <a:cs typeface="B Nazanin" pitchFamily="2" charset="-78"/>
              </a:rPr>
              <a:t>(AHA</a:t>
            </a:r>
            <a:r>
              <a:rPr lang="en-US" b="1" dirty="0">
                <a:cs typeface="B Nazanin" pitchFamily="2" charset="-78"/>
              </a:rPr>
              <a:t>) </a:t>
            </a:r>
            <a:r>
              <a:rPr lang="fa-IR" b="1" dirty="0">
                <a:cs typeface="B Nazanin" pitchFamily="2" charset="-78"/>
              </a:rPr>
              <a:t>اين تعريف را مختصري بازنگري کرده‌اند و چنين عنوان نموده‌اند: «بازتواني قلبي اشاره به مداخلاتي هماهنگ و چند رويه دارد که براي بهينه‌سازي کارکرد فيزيکي، روانشناختي و اجتماعي بيمار قلبي طراحي شده‌اند و علاوه بر اين، هدف از آنها پايدار نمودن، کند کردن يا حتي معکوس نمودن روند زمينه‌اي آترواسکلروز و متعاقباً کاهش مرگ‌ومير و موربيديته </a:t>
            </a:r>
            <a:r>
              <a:rPr lang="fa-IR" b="1" dirty="0" smtClean="0">
                <a:cs typeface="B Nazanin" pitchFamily="2" charset="-78"/>
              </a:rPr>
              <a:t>است»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  <a:solidFill>
            <a:schemeClr val="bg1"/>
          </a:solidFill>
        </p:spPr>
        <p:txBody>
          <a:bodyPr/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12 - </a:t>
            </a:r>
            <a:r>
              <a:rPr lang="fa-IR" dirty="0">
                <a:cs typeface="B Mitra" pitchFamily="2" charset="-78"/>
                <a:hlinkClick r:id="rId2"/>
              </a:rPr>
              <a:t>مغز‌ها</a:t>
            </a:r>
            <a:r>
              <a:rPr lang="fa-IR" dirty="0">
                <a:cs typeface="B Mitra" pitchFamily="2" charset="-78"/>
              </a:rPr>
              <a:t>  و دانه‌هاي گياهي مثل گردو حاوي موادمغذي بي ‌شماري هستند. مي ‌توانيد از آنها در رژيم غذايي روزانه بهره ببريد.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13 - از </a:t>
            </a:r>
            <a:r>
              <a:rPr lang="fa-IR" dirty="0">
                <a:cs typeface="B Mitra" pitchFamily="2" charset="-78"/>
                <a:hlinkClick r:id="rId3"/>
              </a:rPr>
              <a:t>استرس</a:t>
            </a:r>
            <a:r>
              <a:rPr lang="fa-IR" dirty="0">
                <a:cs typeface="B Mitra" pitchFamily="2" charset="-78"/>
              </a:rPr>
              <a:t>  بپرهيزيد، زيرا يکي از عوامل بالا بردن فشار خون که بسيار سريع هم عمل مي‌ کند، استرس و عصبانيت است. 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14 - هر روز زماني را براي استراحت در نظر بگيريد و به خاطر داشته باشيد، کار کردن بي ‌وقفه بيشترين فشار را بر سلامتي شما وارد خواهد آورد. حتي اگر عادت به خوابيدن در ميانه ي روز نداريد، براي دقايقي چشم‌ها را روي هم گذاشته و به استراحت بپردازيد.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15 - ورزش‌هايي مثل: پياده ‌روي، شنا، دوچرخه سواري ورزش‌هاي مناسبي براي پايين آوردن فشار خون به شمار مي ‌آيند. بنابراين حداقل 3 بار در هفته و هر بار حداقل 30 دقيقه ورزش کنيد. 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16 - از گلپر، آويشن، نعناع خشک، </a:t>
            </a:r>
            <a:r>
              <a:rPr lang="fa-IR" dirty="0">
                <a:cs typeface="B Mitra" pitchFamily="2" charset="-78"/>
                <a:hlinkClick r:id="rId2"/>
              </a:rPr>
              <a:t>کنجد</a:t>
            </a:r>
            <a:r>
              <a:rPr lang="fa-IR" dirty="0">
                <a:cs typeface="B Mitra" pitchFamily="2" charset="-78"/>
              </a:rPr>
              <a:t>  و... به جاي نمک استفاده کنيد.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dirty="0">
                <a:cs typeface="B Mitra" pitchFamily="2" charset="-78"/>
              </a:rPr>
              <a:t>17 - </a:t>
            </a:r>
            <a:r>
              <a:rPr lang="fa-IR" dirty="0">
                <a:cs typeface="B Mitra" pitchFamily="2" charset="-78"/>
                <a:hlinkClick r:id="rId3"/>
              </a:rPr>
              <a:t>سيگار</a:t>
            </a:r>
            <a:r>
              <a:rPr lang="fa-IR" dirty="0">
                <a:cs typeface="B Mitra" pitchFamily="2" charset="-78"/>
              </a:rPr>
              <a:t> را به طور کامل از برنامه ي‌ زندگي خود حذف کنيد</a:t>
            </a:r>
            <a:r>
              <a:rPr lang="fa-IR" dirty="0" smtClean="0">
                <a:cs typeface="B Mitra" pitchFamily="2" charset="-78"/>
              </a:rPr>
              <a:t>.</a:t>
            </a:r>
            <a:endParaRPr lang="fa-IR" dirty="0" smtClean="0"/>
          </a:p>
          <a:p>
            <a:pPr algn="r" rt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0"/>
            <a:ext cx="583264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fa-IR" dirty="0" smtClean="0"/>
              <a:t>نکات تغذیه ای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fa-IR" sz="3200" b="1" dirty="0">
                <a:solidFill>
                  <a:srgbClr val="C00000"/>
                </a:solidFill>
                <a:cs typeface="B Titr" pitchFamily="2" charset="-78"/>
              </a:rPr>
              <a:t>مواد غذايي حاوي پتاسيم </a:t>
            </a:r>
            <a:r>
              <a:rPr lang="fa-IR" sz="3200" b="1" dirty="0" smtClean="0">
                <a:solidFill>
                  <a:srgbClr val="C00000"/>
                </a:solidFill>
                <a:cs typeface="B Titr" pitchFamily="2" charset="-78"/>
              </a:rPr>
              <a:t> </a:t>
            </a:r>
            <a:r>
              <a:rPr lang="fa-IR" sz="2800" dirty="0" smtClean="0">
                <a:cs typeface="B Mitra" pitchFamily="2" charset="-78"/>
              </a:rPr>
              <a:t>كه </a:t>
            </a:r>
            <a:r>
              <a:rPr lang="fa-IR" sz="2800" dirty="0">
                <a:cs typeface="B Mitra" pitchFamily="2" charset="-78"/>
              </a:rPr>
              <a:t>در زير به آنها اشاره مي‌شود، ممكن است باعث پيشگيري و حتي كاهش پرفشاري خون شود: </a:t>
            </a:r>
            <a:endParaRPr lang="fa-IR" sz="2800" dirty="0" smtClean="0">
              <a:cs typeface="B Mitra" pitchFamily="2" charset="-78"/>
            </a:endParaRPr>
          </a:p>
          <a:p>
            <a:pPr marL="0" indent="0" algn="ctr" rtl="1">
              <a:lnSpc>
                <a:spcPct val="200000"/>
              </a:lnSpc>
              <a:buNone/>
            </a:pPr>
            <a:r>
              <a:rPr lang="fa-IR" sz="2800" b="1" dirty="0" smtClean="0">
                <a:solidFill>
                  <a:srgbClr val="663300"/>
                </a:solidFill>
                <a:cs typeface="B Mitra" pitchFamily="2" charset="-78"/>
              </a:rPr>
              <a:t>آناناس</a:t>
            </a:r>
            <a:r>
              <a:rPr lang="fa-IR" sz="2800" b="1" dirty="0">
                <a:solidFill>
                  <a:srgbClr val="663300"/>
                </a:solidFill>
                <a:cs typeface="B Mitra" pitchFamily="2" charset="-78"/>
              </a:rPr>
              <a:t>، موز، </a:t>
            </a:r>
            <a:r>
              <a:rPr lang="fa-IR" sz="2800" b="1" dirty="0" smtClean="0">
                <a:solidFill>
                  <a:srgbClr val="663300"/>
                </a:solidFill>
                <a:cs typeface="B Mitra" pitchFamily="2" charset="-78"/>
              </a:rPr>
              <a:t>كيوي، پرتقال،زردآلو</a:t>
            </a:r>
            <a:r>
              <a:rPr lang="fa-IR" sz="2800" b="1" dirty="0">
                <a:solidFill>
                  <a:srgbClr val="663300"/>
                </a:solidFill>
                <a:cs typeface="B Mitra" pitchFamily="2" charset="-78"/>
              </a:rPr>
              <a:t>، انجير، گريپ‌فروت، هلو، انگور، آلو، سيب‌زميني، سير، براكلي، كدوسبز، قارچ، گوجه فرنگي، سبزي‌ها و </a:t>
            </a:r>
            <a:r>
              <a:rPr lang="fa-IR" sz="2800" b="1" dirty="0" smtClean="0">
                <a:solidFill>
                  <a:srgbClr val="663300"/>
                </a:solidFill>
                <a:cs typeface="B Mitra" pitchFamily="2" charset="-78"/>
              </a:rPr>
              <a:t>حبوبات</a:t>
            </a:r>
            <a:endParaRPr lang="fa-IR" sz="2800" b="1" dirty="0">
              <a:solidFill>
                <a:srgbClr val="663300"/>
              </a:solidFill>
              <a:cs typeface="B Mitra" pitchFamily="2" charset="-78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0" y="533400"/>
            <a:ext cx="5715000" cy="60198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Font typeface="Wingdings" pitchFamily="2" charset="2"/>
              <a:buChar char="§"/>
            </a:pPr>
            <a:r>
              <a:rPr lang="fa-IR" sz="2400" dirty="0">
                <a:solidFill>
                  <a:schemeClr val="tx1"/>
                </a:solidFill>
                <a:cs typeface="B Mitra" pitchFamily="2" charset="-78"/>
              </a:rPr>
              <a:t>ميوه‌ها و سبزي‌ها داراي مقدار كمي سديم هستند و بايد به ميزان زيادي مصرف شوند</a:t>
            </a:r>
            <a:r>
              <a:rPr lang="fa-IR" sz="2400" dirty="0" smtClean="0">
                <a:solidFill>
                  <a:schemeClr val="tx1"/>
                </a:solidFill>
                <a:cs typeface="B Mitra" pitchFamily="2" charset="-78"/>
              </a:rPr>
              <a:t>.</a:t>
            </a:r>
          </a:p>
          <a:p>
            <a:pPr algn="r" rtl="1">
              <a:lnSpc>
                <a:spcPct val="200000"/>
              </a:lnSpc>
              <a:buFont typeface="Wingdings" pitchFamily="2" charset="2"/>
              <a:buChar char="§"/>
            </a:pPr>
            <a:r>
              <a:rPr lang="fa-IR" sz="2400" dirty="0" smtClean="0">
                <a:solidFill>
                  <a:schemeClr val="tx1"/>
                </a:solidFill>
                <a:cs typeface="B Mitra" pitchFamily="2" charset="-78"/>
              </a:rPr>
              <a:t>مركبات</a:t>
            </a:r>
            <a:r>
              <a:rPr lang="fa-IR" sz="2400" dirty="0">
                <a:solidFill>
                  <a:schemeClr val="tx1"/>
                </a:solidFill>
                <a:cs typeface="B Mitra" pitchFamily="2" charset="-78"/>
              </a:rPr>
              <a:t>، توت‌ها و سبزي‌هاي داراي برگ سبز، منابع خوب ويتامين ث هستند. </a:t>
            </a:r>
            <a:r>
              <a:rPr lang="fa-IR" sz="2400" b="1" i="1" dirty="0">
                <a:solidFill>
                  <a:srgbClr val="C00000"/>
                </a:solidFill>
                <a:cs typeface="B Mitra" pitchFamily="2" charset="-78"/>
              </a:rPr>
              <a:t>دريافت كم اين ويتامين با </a:t>
            </a:r>
            <a:r>
              <a:rPr lang="fa-IR" sz="2400" b="1" i="1" dirty="0" smtClean="0">
                <a:solidFill>
                  <a:srgbClr val="C00000"/>
                </a:solidFill>
                <a:cs typeface="B Mitra" pitchFamily="2" charset="-78"/>
              </a:rPr>
              <a:t>پرفشاري </a:t>
            </a:r>
            <a:r>
              <a:rPr lang="fa-IR" sz="2400" b="1" i="1" dirty="0" smtClean="0">
                <a:solidFill>
                  <a:srgbClr val="C00000"/>
                </a:solidFill>
                <a:cs typeface="B Mitra" pitchFamily="2" charset="-78"/>
              </a:rPr>
              <a:t>خون و تاخیر در روند التهابی عروق  </a:t>
            </a:r>
            <a:r>
              <a:rPr lang="fa-IR" sz="2400" b="1" i="1" dirty="0">
                <a:solidFill>
                  <a:srgbClr val="C00000"/>
                </a:solidFill>
                <a:cs typeface="B Mitra" pitchFamily="2" charset="-78"/>
              </a:rPr>
              <a:t>ارتباط دارد. </a:t>
            </a:r>
            <a:endParaRPr lang="fa-IR" sz="2400" b="1" i="1" dirty="0" smtClean="0">
              <a:solidFill>
                <a:srgbClr val="C00000"/>
              </a:solidFill>
              <a:cs typeface="B Mitra" pitchFamily="2" charset="-78"/>
            </a:endParaRPr>
          </a:p>
          <a:p>
            <a:pPr algn="r" rtl="1">
              <a:lnSpc>
                <a:spcPct val="200000"/>
              </a:lnSpc>
              <a:buFont typeface="Wingdings" pitchFamily="2" charset="2"/>
              <a:buChar char="§"/>
            </a:pPr>
            <a:r>
              <a:rPr lang="fa-IR" sz="2400" dirty="0" smtClean="0">
                <a:solidFill>
                  <a:schemeClr val="tx1"/>
                </a:solidFill>
                <a:cs typeface="B Mitra" pitchFamily="2" charset="-78"/>
              </a:rPr>
              <a:t>مصرف </a:t>
            </a:r>
            <a:r>
              <a:rPr lang="fa-IR" sz="2400" dirty="0">
                <a:solidFill>
                  <a:schemeClr val="tx1"/>
                </a:solidFill>
                <a:cs typeface="B Mitra" pitchFamily="2" charset="-78"/>
              </a:rPr>
              <a:t>مكمل ويتامين ث در افراد دچار پرفشاري و همچنين افراد سالم سبب كاهش فشار خون مي‌شود.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33400"/>
            <a:ext cx="2868488" cy="587429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 rtl="1">
              <a:lnSpc>
                <a:spcPct val="200000"/>
              </a:lnSpc>
              <a:buNone/>
            </a:pPr>
            <a:r>
              <a:rPr lang="fa-IR" sz="3600" b="1" i="1" dirty="0" smtClean="0">
                <a:solidFill>
                  <a:srgbClr val="FF0000"/>
                </a:solidFill>
                <a:cs typeface="B Mitra" pitchFamily="2" charset="-78"/>
              </a:rPr>
              <a:t>مصرف كافي كلسيم و منيزيم مفيد است</a:t>
            </a:r>
          </a:p>
          <a:p>
            <a:pPr marL="0" indent="0" algn="ctr" rtl="1">
              <a:lnSpc>
                <a:spcPct val="200000"/>
              </a:lnSpc>
              <a:buNone/>
            </a:pPr>
            <a:r>
              <a:rPr lang="fa-IR" dirty="0" smtClean="0">
                <a:cs typeface="B Mitra" pitchFamily="2" charset="-78"/>
              </a:rPr>
              <a:t>كمبود كلسيم مي‌تواند باعث ايجاد و تشديد بيماري شود.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b="1" dirty="0" smtClean="0">
                <a:solidFill>
                  <a:srgbClr val="C00000"/>
                </a:solidFill>
                <a:cs typeface="B Titr" pitchFamily="2" charset="-78"/>
              </a:rPr>
              <a:t>دانه كنجد و سبزي‌هاي برگ سبز </a:t>
            </a:r>
            <a:r>
              <a:rPr lang="fa-IR" dirty="0" smtClean="0">
                <a:cs typeface="B Mitra" pitchFamily="2" charset="-78"/>
              </a:rPr>
              <a:t>منابع كم سديم و تأمين‌كننده كلسيم هستند.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b="1" dirty="0" smtClean="0">
                <a:solidFill>
                  <a:srgbClr val="C00000"/>
                </a:solidFill>
                <a:cs typeface="B Titr" pitchFamily="2" charset="-78"/>
              </a:rPr>
              <a:t>مصرف اسيدهاي چرب «امگا-3»  </a:t>
            </a:r>
            <a:r>
              <a:rPr lang="fa-IR" dirty="0" smtClean="0">
                <a:cs typeface="B Mitra" pitchFamily="2" charset="-78"/>
              </a:rPr>
              <a:t>نيز اثرات خوبي در كاهش فشار خون دارد كه در انواع ماهي به وفور يافت مي‌شود.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  <a:solidFill>
            <a:schemeClr val="bg1"/>
          </a:solidFill>
        </p:spPr>
        <p:txBody>
          <a:bodyPr/>
          <a:lstStyle/>
          <a:p>
            <a:pPr marL="441325" indent="-441325" algn="justLow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</a:rPr>
              <a:t>مواد قندي مورد نياز بايد از عسل، شكر قهوه ای، كشمكش و خرما تأمين شود. </a:t>
            </a:r>
          </a:p>
          <a:p>
            <a:pPr marL="441325" indent="-441325" algn="justLow" rtl="1">
              <a:lnSpc>
                <a:spcPct val="200000"/>
              </a:lnSpc>
              <a:buFont typeface="Wingdings" pitchFamily="2" charset="2"/>
              <a:buChar char="v"/>
            </a:pPr>
            <a:r>
              <a:rPr lang="fa-IR" dirty="0">
                <a:cs typeface="B Mitra" pitchFamily="2" charset="-78"/>
              </a:rPr>
              <a:t>بهترين شكل نشاسته، سيب‌زميني پخته يا پخارپز و نان از آرد گندم سبوس‌دار است. 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33400" indent="-533400" algn="justLow" rtl="1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2400" dirty="0" smtClean="0">
                <a:cs typeface="B Mitra" pitchFamily="2" charset="-78"/>
              </a:rPr>
              <a:t>تمامي تنقلات شور، ماهي دودي يا كنسرو شده، سس‌ها، سوپ‌ها، قرص‌هاي گوشت و ساير غذاهاي آماده مصرف مي‌تواند فشار خون را افزايش داده و </a:t>
            </a:r>
            <a:r>
              <a:rPr lang="fa-IR" sz="2400" u="sng" dirty="0" smtClean="0">
                <a:solidFill>
                  <a:srgbClr val="C00000"/>
                </a:solidFill>
                <a:cs typeface="B Mitra" pitchFamily="2" charset="-78"/>
              </a:rPr>
              <a:t>مقاومت دارويي نسبت به داروهاي ضد فشار خون ايجاد كند. </a:t>
            </a:r>
          </a:p>
          <a:p>
            <a:pPr marL="533400" indent="-533400" algn="justLow" rtl="1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2400" dirty="0" smtClean="0">
                <a:cs typeface="B Mitra" pitchFamily="2" charset="-78"/>
              </a:rPr>
              <a:t>يكي از علل بروز ازدياد فشار خون، ناشي از </a:t>
            </a:r>
            <a:r>
              <a:rPr lang="fa-IR" sz="2400" u="sng" dirty="0" smtClean="0">
                <a:solidFill>
                  <a:srgbClr val="C00000"/>
                </a:solidFill>
                <a:cs typeface="B Mitra" pitchFamily="2" charset="-78"/>
              </a:rPr>
              <a:t>مصرف افراط‌آميز چاي، قهوه، نوشابه‌هاي كولادار و شكلات</a:t>
            </a:r>
            <a:r>
              <a:rPr lang="fa-IR" sz="2400" dirty="0" smtClean="0">
                <a:cs typeface="B Mitra" pitchFamily="2" charset="-78"/>
              </a:rPr>
              <a:t> است. </a:t>
            </a:r>
          </a:p>
          <a:p>
            <a:pPr marL="623888" indent="-441325"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fa-IR" sz="2400" dirty="0">
                <a:cs typeface="B Mitra" pitchFamily="2" charset="-78"/>
              </a:rPr>
              <a:t>مصرف بيش از حد چاي- خصوصاً چاي جوشيده- براي كليه‌ها خطرناك‌تر است. </a:t>
            </a:r>
          </a:p>
          <a:p>
            <a:pPr marL="623888" indent="-441325"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fa-IR" sz="2400" dirty="0">
                <a:cs typeface="B Mitra" pitchFamily="2" charset="-78"/>
              </a:rPr>
              <a:t>اگر چاي به صورت كم‌رنگ مخلوط با كمي شير نوشيده شود، بهتر است زيرا بدين ترتيب «تئين» از چاي جدا مي‌شود.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0386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fa-IR" sz="4000" dirty="0" smtClean="0">
                <a:solidFill>
                  <a:srgbClr val="663300"/>
                </a:solidFill>
                <a:cs typeface="B Titr" pitchFamily="2" charset="-78"/>
              </a:rPr>
              <a:t>غذاهاي خطرناك :  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fa-IR" b="1" dirty="0" smtClean="0">
                <a:cs typeface="B Mitra" pitchFamily="2" charset="-78"/>
              </a:rPr>
              <a:t>مشتقات آرد سفيد، شكر سفيد و همه شيريني‌هاي پخته‌شده با آنها. ادويه‌ و ترشي‌ها مخصوصاً سركه و نمك بيش از اندازه، همه غذاهاي سرخ‌كرده و چرب، سوسيس، كالباس، كنسرو گوشت، برگرها و ساير فرآورده‌هاي گوشتي به علت مقادير بالاي سديم. </a:t>
            </a:r>
            <a:endParaRPr lang="en-US" b="1" dirty="0" smtClean="0">
              <a:cs typeface="B Mitra" pitchFamily="2" charset="-78"/>
            </a:endParaRP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9" y="4226556"/>
            <a:ext cx="5018111" cy="2445507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fa-IR" dirty="0" smtClean="0"/>
              <a:t>با تشکر از توجه شما </a:t>
            </a:r>
            <a:endParaRPr lang="en-US" dirty="0"/>
          </a:p>
        </p:txBody>
      </p:sp>
      <p:pic>
        <p:nvPicPr>
          <p:cNvPr id="8" name="Content Placeholder 7" descr="0_394932001297154990_taknaz_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481932"/>
            <a:ext cx="7430771" cy="464423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نامزدهاي برنامه بازتواني قلبي</a:t>
            </a:r>
            <a:endParaRPr lang="en-US" b="1" dirty="0">
              <a:cs typeface="B Nazanin" pitchFamily="2" charset="-78"/>
            </a:endParaRPr>
          </a:p>
          <a:p>
            <a:pPr algn="just" rtl="1"/>
            <a:r>
              <a:rPr lang="fa-IR" b="1" dirty="0">
                <a:cs typeface="B Nazanin" pitchFamily="2" charset="-78"/>
              </a:rPr>
              <a:t>از قديم، بازتواني قلبي پس از انفارکتوس حاد ميوکارد</a:t>
            </a:r>
            <a:r>
              <a:rPr lang="en-US" b="1" dirty="0">
                <a:cs typeface="B Nazanin" pitchFamily="2" charset="-78"/>
              </a:rPr>
              <a:t> (MI) </a:t>
            </a:r>
            <a:r>
              <a:rPr lang="fa-IR" b="1" dirty="0">
                <a:cs typeface="B Nazanin" pitchFamily="2" charset="-78"/>
              </a:rPr>
              <a:t>مورد استفاده قرار مي‌گرفته است اما بسياري از بيماران ديگر نيز از فوايد برنامه‌هاي ساختاريافتة بازتواني قلبي بهره </a:t>
            </a:r>
            <a:r>
              <a:rPr lang="fa-IR" b="1" dirty="0" smtClean="0">
                <a:cs typeface="B Nazanin" pitchFamily="2" charset="-78"/>
              </a:rPr>
              <a:t>مي‌برند.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مراکز </a:t>
            </a:r>
            <a:r>
              <a:rPr lang="fa-IR" b="1" dirty="0">
                <a:cs typeface="B Nazanin" pitchFamily="2" charset="-78"/>
              </a:rPr>
              <a:t>خدمات بيمه‌اي </a:t>
            </a:r>
            <a:r>
              <a:rPr lang="fa-IR" b="1" dirty="0" smtClean="0">
                <a:cs typeface="B Nazanin" pitchFamily="2" charset="-78"/>
              </a:rPr>
              <a:t>کشور های توسعه یافته</a:t>
            </a:r>
            <a:r>
              <a:rPr lang="en-US" b="1" dirty="0" smtClean="0">
                <a:cs typeface="B Nazanin" pitchFamily="2" charset="-78"/>
              </a:rPr>
              <a:t>) </a:t>
            </a:r>
            <a:r>
              <a:rPr lang="fa-IR" b="1" dirty="0">
                <a:cs typeface="B Nazanin" pitchFamily="2" charset="-78"/>
              </a:rPr>
              <a:t>مواردي چون جراحي باي‌پس شريان </a:t>
            </a:r>
            <a:r>
              <a:rPr lang="fa-IR" b="1" dirty="0" smtClean="0">
                <a:cs typeface="B Nazanin" pitchFamily="2" charset="-78"/>
              </a:rPr>
              <a:t>کرونري</a:t>
            </a:r>
            <a:r>
              <a:rPr lang="en-US" b="1" baseline="30000" dirty="0" smtClean="0">
                <a:cs typeface="B Nazanin" pitchFamily="2" charset="-78"/>
              </a:rPr>
              <a:t> </a:t>
            </a:r>
            <a:r>
              <a:rPr lang="en-US" b="1" dirty="0" smtClean="0">
                <a:cs typeface="B Nazanin" pitchFamily="2" charset="-78"/>
              </a:rPr>
              <a:t>(</a:t>
            </a:r>
            <a:r>
              <a:rPr lang="en-US" b="1" dirty="0">
                <a:cs typeface="B Nazanin" pitchFamily="2" charset="-78"/>
              </a:rPr>
              <a:t>CABG)</a:t>
            </a:r>
            <a:r>
              <a:rPr lang="fa-IR" b="1" dirty="0">
                <a:cs typeface="B Nazanin" pitchFamily="2" charset="-78"/>
              </a:rPr>
              <a:t>، آنژين صدري پايدار، مداخله کرونري از طريق </a:t>
            </a:r>
            <a:r>
              <a:rPr lang="fa-IR" b="1" dirty="0" smtClean="0">
                <a:cs typeface="B Nazanin" pitchFamily="2" charset="-78"/>
              </a:rPr>
              <a:t>پوست</a:t>
            </a:r>
            <a:r>
              <a:rPr lang="en-US" b="1" dirty="0">
                <a:cs typeface="B Nazanin" pitchFamily="2" charset="-78"/>
              </a:rPr>
              <a:t> (PCI)</a:t>
            </a:r>
            <a:r>
              <a:rPr lang="fa-IR" b="1" dirty="0">
                <a:cs typeface="B Nazanin" pitchFamily="2" charset="-78"/>
              </a:rPr>
              <a:t>، ترميم يا تعويض دريچه قلب و پيوند قلب را به عنوان ساير انديکاسيون‌هاي بازتواني قلبي رسمي به رسميت مي‌شناسند.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همچنين </a:t>
            </a:r>
            <a:r>
              <a:rPr lang="fa-IR" b="1" dirty="0">
                <a:cs typeface="B Nazanin" pitchFamily="2" charset="-78"/>
              </a:rPr>
              <a:t>شواهد موجود از سودمندي بازتواني قلبي براي بيماران دچار نارسايي قلب خبر مي‌دهند. در حال حاضر، خدمات بيمه </a:t>
            </a:r>
            <a:r>
              <a:rPr lang="fa-IR" b="1" dirty="0" smtClean="0">
                <a:cs typeface="B Nazanin" pitchFamily="2" charset="-78"/>
              </a:rPr>
              <a:t>ای درکشور های پیشرفته </a:t>
            </a:r>
            <a:r>
              <a:rPr lang="fa-IR" b="1" dirty="0">
                <a:cs typeface="B Nazanin" pitchFamily="2" charset="-78"/>
              </a:rPr>
              <a:t>برنامه‌هاي بازتواني قلبي را تا سقف حداکثر 3 جلسه در هفته براي مدت 3 ماه پوشش مي‌دهد</a:t>
            </a:r>
            <a:r>
              <a:rPr lang="fa-IR" b="1" dirty="0" smtClean="0">
                <a:cs typeface="B Nazanin" pitchFamily="2" charset="-78"/>
              </a:rPr>
              <a:t>.</a:t>
            </a:r>
          </a:p>
          <a:p>
            <a:pPr algn="just" rtl="1">
              <a:buNone/>
            </a:pPr>
            <a:endParaRPr lang="en-US" b="1" dirty="0">
              <a:cs typeface="B Nazanin" pitchFamily="2" charset="-78"/>
            </a:endParaRPr>
          </a:p>
          <a:p>
            <a:pPr algn="just">
              <a:buNone/>
            </a:pP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0200" y="228600"/>
          <a:ext cx="5791200" cy="626097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791200"/>
              </a:tblGrid>
              <a:tr h="335099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جدول 1. انديکاسيون‌هاي بازتواني قلبي</a:t>
                      </a:r>
                      <a:endParaRPr lang="en-US" sz="2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4978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بيماران داراي سابقه</a:t>
                      </a:r>
                      <a:r>
                        <a:rPr lang="en-US" sz="2100" dirty="0"/>
                        <a:t>:</a:t>
                      </a:r>
                      <a:br>
                        <a:rPr lang="en-US" sz="2100" dirty="0"/>
                      </a:br>
                      <a:r>
                        <a:rPr lang="fa-IR" sz="2100" dirty="0"/>
                        <a:t>بيماري آترواسکلروتيک شريان کرونري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نشانگان حاد کرونري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انفارکتوس ميوکارد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جراحي باي‌پس شريان کرونري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مداخله کرونري از طريق پوست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آنژين صدري پايدار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بيماري آترواسکلروتيک عروق محيطي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بيماري شريان‌هاي محيطي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پيوند قلب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نارسايي پايدار احتقاني قلب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جراحي دريچه قلب</a:t>
                      </a:r>
                      <a:endParaRPr lang="en-US" sz="2100" dirty="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fa-IR" sz="2100" dirty="0"/>
                        <a:t>دستگاه‌هاي کمک‌بطني</a:t>
                      </a:r>
                      <a:r>
                        <a:rPr lang="en-US" sz="2100" dirty="0"/>
                        <a:t> (ventricular assist devices)</a:t>
                      </a:r>
                      <a:endParaRPr lang="en-US" sz="2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191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 rtl="1"/>
            <a:r>
              <a:rPr lang="fa-IR" sz="3600" b="1" dirty="0">
                <a:cs typeface="B Nazanin" pitchFamily="2" charset="-78"/>
              </a:rPr>
              <a:t>بازتوانی قلب، شامل مجموعه ای از خدمات طبی شامل تغییر سبك زندگی بیمار در جهت سبك زندگی سالم و برنامه های ارتقاء سلامت بیماران مانند كنترل ریسك فاكتورهای بیماریهای قلبی عروقی كه در نهایت باعث افزایش سطح كیفی زندگی بیماران قلبی و تسریع در بازگشت به كار و روند طبیعی زندگی آنان می شود</a:t>
            </a:r>
            <a:r>
              <a:rPr lang="en-US" sz="3600" b="1" dirty="0">
                <a:cs typeface="B Nazanin" pitchFamily="2" charset="-78"/>
              </a:rPr>
              <a:t>.</a:t>
            </a:r>
          </a:p>
          <a:p>
            <a:pPr algn="just" rtl="1"/>
            <a:endParaRPr lang="en-US" sz="36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8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برنامه هایی كه در این بخش برای مراجعین ارائه و اجرا می شوند </a:t>
            </a:r>
            <a:r>
              <a:rPr lang="fa-IR" b="1" dirty="0" smtClean="0">
                <a:cs typeface="B Nazanin" pitchFamily="2" charset="-78"/>
              </a:rPr>
              <a:t>شامل: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ویزیت توسط پزشك بازتوانی قلب و چكاپ كلی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كنترل </a:t>
            </a:r>
            <a:r>
              <a:rPr lang="fa-IR" b="1" dirty="0">
                <a:cs typeface="B Nazanin" pitchFamily="2" charset="-78"/>
              </a:rPr>
              <a:t>ریسك فاكتورهای بیماری </a:t>
            </a:r>
            <a:r>
              <a:rPr lang="fa-IR" b="1" dirty="0" smtClean="0">
                <a:cs typeface="B Nazanin" pitchFamily="2" charset="-78"/>
              </a:rPr>
              <a:t>قلبی </a:t>
            </a:r>
            <a:r>
              <a:rPr lang="fa-IR" b="1" dirty="0">
                <a:cs typeface="B Nazanin" pitchFamily="2" charset="-78"/>
              </a:rPr>
              <a:t>عروقی مانند پرفشارخون</a:t>
            </a:r>
            <a:r>
              <a:rPr lang="en-US" b="1" dirty="0">
                <a:cs typeface="B Nazanin" pitchFamily="2" charset="-78"/>
              </a:rPr>
              <a:t> (HTN)</a:t>
            </a:r>
            <a:r>
              <a:rPr lang="fa-IR" b="1" dirty="0">
                <a:cs typeface="B Nazanin" pitchFamily="2" charset="-78"/>
              </a:rPr>
              <a:t>، چربی خون بالا</a:t>
            </a:r>
            <a:r>
              <a:rPr lang="en-US" b="1" dirty="0">
                <a:cs typeface="B Nazanin" pitchFamily="2" charset="-78"/>
              </a:rPr>
              <a:t>(HLP)</a:t>
            </a:r>
            <a:r>
              <a:rPr lang="fa-IR" b="1" dirty="0">
                <a:cs typeface="B Nazanin" pitchFamily="2" charset="-78"/>
              </a:rPr>
              <a:t>، دیابت شیرین</a:t>
            </a:r>
            <a:r>
              <a:rPr lang="en-US" b="1" dirty="0">
                <a:cs typeface="B Nazanin" pitchFamily="2" charset="-78"/>
              </a:rPr>
              <a:t>(DM) </a:t>
            </a:r>
            <a:endParaRPr lang="fa-IR" b="1" dirty="0" smtClean="0">
              <a:cs typeface="B Nazanin" pitchFamily="2" charset="-78"/>
            </a:endParaRPr>
          </a:p>
          <a:p>
            <a:pPr algn="just" rtl="1"/>
            <a:r>
              <a:rPr lang="fa-IR" b="1" dirty="0" smtClean="0">
                <a:cs typeface="B Nazanin" pitchFamily="2" charset="-78"/>
              </a:rPr>
              <a:t>درصورت </a:t>
            </a:r>
            <a:r>
              <a:rPr lang="fa-IR" b="1" dirty="0">
                <a:cs typeface="B Nazanin" pitchFamily="2" charset="-78"/>
              </a:rPr>
              <a:t>نیاز به مشاوره و ویزیت، ارجاع به كلینیك های تخصصی قلب و داخلی می باشد.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just" rtl="1"/>
            <a:r>
              <a:rPr lang="fa-IR" b="1" dirty="0">
                <a:cs typeface="B Nazanin" pitchFamily="2" charset="-78"/>
              </a:rPr>
              <a:t>سایر برنامه ها شامل </a:t>
            </a:r>
            <a:r>
              <a:rPr lang="fa-IR" b="1" dirty="0" smtClean="0">
                <a:cs typeface="B Nazanin" pitchFamily="2" charset="-78"/>
              </a:rPr>
              <a:t>: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ترك </a:t>
            </a:r>
            <a:r>
              <a:rPr lang="fa-IR" b="1" dirty="0">
                <a:cs typeface="B Nazanin" pitchFamily="2" charset="-78"/>
              </a:rPr>
              <a:t>سیگار و دیگر مواد </a:t>
            </a:r>
            <a:r>
              <a:rPr lang="fa-IR" b="1" dirty="0" smtClean="0">
                <a:cs typeface="B Nazanin" pitchFamily="2" charset="-78"/>
              </a:rPr>
              <a:t>مضر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 </a:t>
            </a:r>
            <a:r>
              <a:rPr lang="fa-IR" b="1" dirty="0">
                <a:cs typeface="B Nazanin" pitchFamily="2" charset="-78"/>
              </a:rPr>
              <a:t>كنترل وزن، كنترل تعارضات و بیماریهای روانی كه بر قلب و عروق و روند بیماری قلبی اثرات سوء دارند مثل استرس، اضطراب و افسردگی و... </a:t>
            </a:r>
            <a:r>
              <a:rPr lang="fa-IR" b="1" dirty="0" smtClean="0">
                <a:cs typeface="B Nazanin" pitchFamily="2" charset="-78"/>
              </a:rPr>
              <a:t>جلسات </a:t>
            </a:r>
            <a:r>
              <a:rPr lang="en-US" b="1" dirty="0" smtClean="0">
                <a:cs typeface="B Nazanin" pitchFamily="2" charset="-78"/>
              </a:rPr>
              <a:t>Relaxation</a:t>
            </a:r>
            <a:r>
              <a:rPr lang="fa-IR" b="1" dirty="0" smtClean="0">
                <a:cs typeface="B Nazanin" pitchFamily="2" charset="-78"/>
              </a:rPr>
              <a:t> </a:t>
            </a:r>
          </a:p>
          <a:p>
            <a:pPr algn="just" rtl="1"/>
            <a:r>
              <a:rPr lang="fa-IR" b="1" dirty="0" smtClean="0">
                <a:cs typeface="B Nazanin" pitchFamily="2" charset="-78"/>
              </a:rPr>
              <a:t>برنامه </a:t>
            </a:r>
            <a:r>
              <a:rPr lang="fa-IR" b="1" dirty="0">
                <a:cs typeface="B Nazanin" pitchFamily="2" charset="-78"/>
              </a:rPr>
              <a:t>مشاوره تغذیه و رژیم درمانی و كنترل وزن و ارائه دستورات تغذیه سالم، برنامه فیزیوتراپی و مشاوره فعالیت های فیزیكی مناسب، مراقبت های پرستاری، برنامه های ورزشی طبی استاندارد با دستگاه های مجهز و مدرن با مانیتورینگ قلبی بر اساس نتایج اكوكاردیوگرافی و تست ورزش و سایر اندكس ها مانند اقدامات درمانی انجام گرفته مثل</a:t>
            </a:r>
            <a:r>
              <a:rPr lang="en-US" b="1" dirty="0">
                <a:cs typeface="B Nazanin" pitchFamily="2" charset="-78"/>
              </a:rPr>
              <a:t> CABG</a:t>
            </a:r>
            <a:r>
              <a:rPr lang="fa-IR" b="1" dirty="0">
                <a:cs typeface="B Nazanin" pitchFamily="2" charset="-78"/>
              </a:rPr>
              <a:t>، </a:t>
            </a:r>
            <a:r>
              <a:rPr lang="en-US" b="1" dirty="0">
                <a:cs typeface="B Nazanin" pitchFamily="2" charset="-78"/>
              </a:rPr>
              <a:t>PTCA </a:t>
            </a:r>
            <a:r>
              <a:rPr lang="fa-IR" b="1" dirty="0">
                <a:cs typeface="B Nazanin" pitchFamily="2" charset="-78"/>
              </a:rPr>
              <a:t>و نوع بیماریهای قلبی هر شخص، می باشد.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2417</Words>
  <Application>Microsoft Office PowerPoint</Application>
  <PresentationFormat>On-screen Show (4:3)</PresentationFormat>
  <Paragraphs>125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باز توانی قلبی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 فاز Inpatient برای بیماران قلبی بستری در بیمارستان انجام می شود و شامل ویزیت مشاوره پزشك بازتوانی قلب و مشاورات و مراقبت های پرستاری، روانشناسی، تغذیه و فیزیوتراپی می باشد. 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روش های آرامسازی   Relaxation</vt:lpstr>
      <vt:lpstr>انحراف مسیر فکری          DISTRACTION </vt:lpstr>
      <vt:lpstr>ماساژ   MASSAGE</vt:lpstr>
      <vt:lpstr>تکنیکهای آرام سازی               relaxation techniques</vt:lpstr>
      <vt:lpstr>بیو فیدبک                    bio feedback </vt:lpstr>
      <vt:lpstr>طریقت باطنی (مراقبه )  meditation</vt:lpstr>
      <vt:lpstr>  تنفس ریتمیک         rhythmic breathing exercises  </vt:lpstr>
      <vt:lpstr>یوگا</vt:lpstr>
      <vt:lpstr>Acupuncture</vt:lpstr>
      <vt:lpstr>کروماتو تراپی  رایحه درمانی 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نکات تغذیه ای </vt:lpstr>
      <vt:lpstr>Slide 44</vt:lpstr>
      <vt:lpstr>Slide 45</vt:lpstr>
      <vt:lpstr>Slide 46</vt:lpstr>
      <vt:lpstr>Slide 47</vt:lpstr>
      <vt:lpstr>Slide 48</vt:lpstr>
      <vt:lpstr>با تشکر از توجه شما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باز توانی قلبی</dc:title>
  <dc:creator>BAHAR</dc:creator>
  <cp:lastModifiedBy>BAHAR</cp:lastModifiedBy>
  <cp:revision>38</cp:revision>
  <dcterms:created xsi:type="dcterms:W3CDTF">2016-08-01T06:20:58Z</dcterms:created>
  <dcterms:modified xsi:type="dcterms:W3CDTF">2016-08-01T16:10:16Z</dcterms:modified>
</cp:coreProperties>
</file>