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6" r:id="rId2"/>
    <p:sldId id="282" r:id="rId3"/>
    <p:sldId id="309" r:id="rId4"/>
    <p:sldId id="345" r:id="rId5"/>
    <p:sldId id="273" r:id="rId6"/>
    <p:sldId id="274" r:id="rId7"/>
    <p:sldId id="307" r:id="rId8"/>
    <p:sldId id="311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281" r:id="rId40"/>
    <p:sldId id="270" r:id="rId41"/>
    <p:sldId id="256" r:id="rId42"/>
    <p:sldId id="261" r:id="rId43"/>
    <p:sldId id="263" r:id="rId44"/>
    <p:sldId id="264" r:id="rId45"/>
    <p:sldId id="284" r:id="rId46"/>
    <p:sldId id="283" r:id="rId47"/>
    <p:sldId id="279" r:id="rId48"/>
    <p:sldId id="257" r:id="rId49"/>
    <p:sldId id="258" r:id="rId50"/>
    <p:sldId id="262" r:id="rId51"/>
    <p:sldId id="265" r:id="rId52"/>
    <p:sldId id="259" r:id="rId53"/>
    <p:sldId id="260" r:id="rId54"/>
    <p:sldId id="305" r:id="rId55"/>
    <p:sldId id="280" r:id="rId56"/>
    <p:sldId id="294" r:id="rId57"/>
  </p:sldIdLst>
  <p:sldSz cx="9144000" cy="6858000" type="screen4x3"/>
  <p:notesSz cx="10233025" cy="7102475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CC0000"/>
    <a:srgbClr val="0000FF"/>
    <a:srgbClr val="0000CC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36" d="100"/>
          <a:sy n="36" d="100"/>
        </p:scale>
        <p:origin x="11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074FF-26FF-4D8F-8306-BDF0A6EC2F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8AAC80-7AC1-4C7B-9FB4-7B84BDF9C4A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/>
            <a:t>Unresponsiveness</a:t>
          </a:r>
        </a:p>
      </dgm:t>
    </dgm:pt>
    <dgm:pt modelId="{C18D70F2-D39E-4486-908A-067C064E63EC}" type="parTrans" cxnId="{19CF610C-8BBC-40B5-9EDC-12F0C38D402A}">
      <dgm:prSet/>
      <dgm:spPr/>
      <dgm:t>
        <a:bodyPr/>
        <a:lstStyle/>
        <a:p>
          <a:endParaRPr lang="en-US"/>
        </a:p>
      </dgm:t>
    </dgm:pt>
    <dgm:pt modelId="{CEEBB928-10C1-488D-B891-81AB47CC34CE}" type="sibTrans" cxnId="{19CF610C-8BBC-40B5-9EDC-12F0C38D402A}">
      <dgm:prSet/>
      <dgm:spPr/>
      <dgm:t>
        <a:bodyPr/>
        <a:lstStyle/>
        <a:p>
          <a:endParaRPr lang="en-US"/>
        </a:p>
      </dgm:t>
    </dgm:pt>
    <dgm:pt modelId="{78B1669F-BFAA-49FD-B01C-0ADC9166107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/>
            <a:t>Abnormal</a:t>
          </a:r>
        </a:p>
        <a:p>
          <a:r>
            <a:rPr lang="en-US" sz="1800" b="1" dirty="0"/>
            <a:t>Breathing</a:t>
          </a:r>
        </a:p>
        <a:p>
          <a:r>
            <a:rPr lang="en-US" sz="1800" b="1" dirty="0"/>
            <a:t>Or</a:t>
          </a:r>
        </a:p>
        <a:p>
          <a:r>
            <a:rPr lang="en-US" sz="1800" b="1" dirty="0"/>
            <a:t>No breathing</a:t>
          </a:r>
        </a:p>
      </dgm:t>
    </dgm:pt>
    <dgm:pt modelId="{4260D66C-93D6-4BE7-B2AD-B37EECD0C37B}" type="parTrans" cxnId="{B5C02269-4AF9-45C8-BC43-DD9D9AAF18F5}">
      <dgm:prSet/>
      <dgm:spPr/>
      <dgm:t>
        <a:bodyPr/>
        <a:lstStyle/>
        <a:p>
          <a:endParaRPr lang="en-US"/>
        </a:p>
      </dgm:t>
    </dgm:pt>
    <dgm:pt modelId="{A17CBA33-1C94-4A8D-846F-0E2C6151DA21}" type="sibTrans" cxnId="{B5C02269-4AF9-45C8-BC43-DD9D9AAF18F5}">
      <dgm:prSet/>
      <dgm:spPr/>
      <dgm:t>
        <a:bodyPr/>
        <a:lstStyle/>
        <a:p>
          <a:endParaRPr lang="en-US"/>
        </a:p>
      </dgm:t>
    </dgm:pt>
    <dgm:pt modelId="{8EF0A695-F2F1-4D3E-8ADC-830D87A5DD1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i="1" dirty="0"/>
            <a:t>Start CPR</a:t>
          </a:r>
        </a:p>
      </dgm:t>
    </dgm:pt>
    <dgm:pt modelId="{B92145BB-62CD-4120-9D20-64162CC4C3FD}" type="parTrans" cxnId="{B139088A-CE54-4B8F-9048-F65B68B06CB5}">
      <dgm:prSet/>
      <dgm:spPr/>
      <dgm:t>
        <a:bodyPr/>
        <a:lstStyle/>
        <a:p>
          <a:endParaRPr lang="en-US"/>
        </a:p>
      </dgm:t>
    </dgm:pt>
    <dgm:pt modelId="{290971F7-676C-42A9-9CC1-26178C1EC0BE}" type="sibTrans" cxnId="{B139088A-CE54-4B8F-9048-F65B68B06CB5}">
      <dgm:prSet/>
      <dgm:spPr/>
      <dgm:t>
        <a:bodyPr/>
        <a:lstStyle/>
        <a:p>
          <a:endParaRPr lang="en-US"/>
        </a:p>
      </dgm:t>
    </dgm:pt>
    <dgm:pt modelId="{0875B1EA-21B0-4587-8F0E-C4931FA37C24}" type="pres">
      <dgm:prSet presAssocID="{A93074FF-26FF-4D8F-8306-BDF0A6EC2F32}" presName="CompostProcess" presStyleCnt="0">
        <dgm:presLayoutVars>
          <dgm:dir/>
          <dgm:resizeHandles val="exact"/>
        </dgm:presLayoutVars>
      </dgm:prSet>
      <dgm:spPr/>
    </dgm:pt>
    <dgm:pt modelId="{F0AFD158-3C58-48C1-96AF-83BDAB6E0FA1}" type="pres">
      <dgm:prSet presAssocID="{A93074FF-26FF-4D8F-8306-BDF0A6EC2F32}" presName="arrow" presStyleLbl="bgShp" presStyleIdx="0" presStyleCnt="1" custAng="761703" custScaleX="117647" custScaleY="94984"/>
      <dgm:spPr>
        <a:solidFill>
          <a:schemeClr val="bg1">
            <a:lumMod val="65000"/>
          </a:schemeClr>
        </a:solidFill>
        <a:scene3d>
          <a:camera prst="perspectiveContrastingRightFacing"/>
          <a:lightRig rig="threePt" dir="t"/>
        </a:scene3d>
      </dgm:spPr>
    </dgm:pt>
    <dgm:pt modelId="{F837B30F-1567-4EE6-AADC-CE7F69668925}" type="pres">
      <dgm:prSet presAssocID="{A93074FF-26FF-4D8F-8306-BDF0A6EC2F32}" presName="linearProcess" presStyleCnt="0"/>
      <dgm:spPr/>
    </dgm:pt>
    <dgm:pt modelId="{103009AE-F6EC-401C-9CD1-9B638FE9A02B}" type="pres">
      <dgm:prSet presAssocID="{248AAC80-7AC1-4C7B-9FB4-7B84BDF9C4A9}" presName="textNode" presStyleLbl="node1" presStyleIdx="0" presStyleCnt="3" custScaleX="84507" custScaleY="53355" custLinFactX="-6557" custLinFactNeighborX="-100000" custLinFactNeighborY="-8759">
        <dgm:presLayoutVars>
          <dgm:bulletEnabled val="1"/>
        </dgm:presLayoutVars>
      </dgm:prSet>
      <dgm:spPr/>
    </dgm:pt>
    <dgm:pt modelId="{23ECD275-3B77-464C-8FD1-A3A44609C66B}" type="pres">
      <dgm:prSet presAssocID="{CEEBB928-10C1-488D-B891-81AB47CC34CE}" presName="sibTrans" presStyleCnt="0"/>
      <dgm:spPr/>
    </dgm:pt>
    <dgm:pt modelId="{D35A18EC-4FB8-4A1B-90FA-23AA8039A8FF}" type="pres">
      <dgm:prSet presAssocID="{78B1669F-BFAA-49FD-B01C-0ADC91661077}" presName="textNode" presStyleLbl="node1" presStyleIdx="1" presStyleCnt="3" custScaleX="69662" custScaleY="73748" custLinFactX="958" custLinFactNeighborX="100000" custLinFactNeighborY="-6405">
        <dgm:presLayoutVars>
          <dgm:bulletEnabled val="1"/>
        </dgm:presLayoutVars>
      </dgm:prSet>
      <dgm:spPr/>
    </dgm:pt>
    <dgm:pt modelId="{8D338F41-2940-4658-96DC-727C9BFC2A20}" type="pres">
      <dgm:prSet presAssocID="{A17CBA33-1C94-4A8D-846F-0E2C6151DA21}" presName="sibTrans" presStyleCnt="0"/>
      <dgm:spPr/>
    </dgm:pt>
    <dgm:pt modelId="{BE8CD794-B20B-4B3E-8F68-0F01DDB57255}" type="pres">
      <dgm:prSet presAssocID="{8EF0A695-F2F1-4D3E-8ADC-830D87A5DD1B}" presName="textNode" presStyleLbl="node1" presStyleIdx="2" presStyleCnt="3" custScaleX="70883" custScaleY="53355" custLinFactX="5653" custLinFactNeighborX="100000" custLinFactNeighborY="-12680">
        <dgm:presLayoutVars>
          <dgm:bulletEnabled val="1"/>
        </dgm:presLayoutVars>
      </dgm:prSet>
      <dgm:spPr/>
    </dgm:pt>
  </dgm:ptLst>
  <dgm:cxnLst>
    <dgm:cxn modelId="{19CF610C-8BBC-40B5-9EDC-12F0C38D402A}" srcId="{A93074FF-26FF-4D8F-8306-BDF0A6EC2F32}" destId="{248AAC80-7AC1-4C7B-9FB4-7B84BDF9C4A9}" srcOrd="0" destOrd="0" parTransId="{C18D70F2-D39E-4486-908A-067C064E63EC}" sibTransId="{CEEBB928-10C1-488D-B891-81AB47CC34CE}"/>
    <dgm:cxn modelId="{1CDDCD13-F42A-490B-9234-24778BB4AB79}" type="presOf" srcId="{8EF0A695-F2F1-4D3E-8ADC-830D87A5DD1B}" destId="{BE8CD794-B20B-4B3E-8F68-0F01DDB57255}" srcOrd="0" destOrd="0" presId="urn:microsoft.com/office/officeart/2005/8/layout/hProcess9"/>
    <dgm:cxn modelId="{E6CF2A47-D45E-49D4-90C3-980181976C05}" type="presOf" srcId="{78B1669F-BFAA-49FD-B01C-0ADC91661077}" destId="{D35A18EC-4FB8-4A1B-90FA-23AA8039A8FF}" srcOrd="0" destOrd="0" presId="urn:microsoft.com/office/officeart/2005/8/layout/hProcess9"/>
    <dgm:cxn modelId="{B5C02269-4AF9-45C8-BC43-DD9D9AAF18F5}" srcId="{A93074FF-26FF-4D8F-8306-BDF0A6EC2F32}" destId="{78B1669F-BFAA-49FD-B01C-0ADC91661077}" srcOrd="1" destOrd="0" parTransId="{4260D66C-93D6-4BE7-B2AD-B37EECD0C37B}" sibTransId="{A17CBA33-1C94-4A8D-846F-0E2C6151DA21}"/>
    <dgm:cxn modelId="{D5CB986B-729A-4E70-8A53-10F0F90D705E}" type="presOf" srcId="{248AAC80-7AC1-4C7B-9FB4-7B84BDF9C4A9}" destId="{103009AE-F6EC-401C-9CD1-9B638FE9A02B}" srcOrd="0" destOrd="0" presId="urn:microsoft.com/office/officeart/2005/8/layout/hProcess9"/>
    <dgm:cxn modelId="{B139088A-CE54-4B8F-9048-F65B68B06CB5}" srcId="{A93074FF-26FF-4D8F-8306-BDF0A6EC2F32}" destId="{8EF0A695-F2F1-4D3E-8ADC-830D87A5DD1B}" srcOrd="2" destOrd="0" parTransId="{B92145BB-62CD-4120-9D20-64162CC4C3FD}" sibTransId="{290971F7-676C-42A9-9CC1-26178C1EC0BE}"/>
    <dgm:cxn modelId="{94F30BA4-72EC-41CD-8CB9-8D247AB5B04B}" type="presOf" srcId="{A93074FF-26FF-4D8F-8306-BDF0A6EC2F32}" destId="{0875B1EA-21B0-4587-8F0E-C4931FA37C24}" srcOrd="0" destOrd="0" presId="urn:microsoft.com/office/officeart/2005/8/layout/hProcess9"/>
    <dgm:cxn modelId="{885569B9-2D17-408C-861B-61696B2A94E3}" type="presParOf" srcId="{0875B1EA-21B0-4587-8F0E-C4931FA37C24}" destId="{F0AFD158-3C58-48C1-96AF-83BDAB6E0FA1}" srcOrd="0" destOrd="0" presId="urn:microsoft.com/office/officeart/2005/8/layout/hProcess9"/>
    <dgm:cxn modelId="{811E6828-ED9E-440D-B5D1-F28119735188}" type="presParOf" srcId="{0875B1EA-21B0-4587-8F0E-C4931FA37C24}" destId="{F837B30F-1567-4EE6-AADC-CE7F69668925}" srcOrd="1" destOrd="0" presId="urn:microsoft.com/office/officeart/2005/8/layout/hProcess9"/>
    <dgm:cxn modelId="{D53F2B20-0AD6-414C-876F-3BF6ED0C71A6}" type="presParOf" srcId="{F837B30F-1567-4EE6-AADC-CE7F69668925}" destId="{103009AE-F6EC-401C-9CD1-9B638FE9A02B}" srcOrd="0" destOrd="0" presId="urn:microsoft.com/office/officeart/2005/8/layout/hProcess9"/>
    <dgm:cxn modelId="{C25A0DBF-DE93-46E2-8E89-BAFF306D52C9}" type="presParOf" srcId="{F837B30F-1567-4EE6-AADC-CE7F69668925}" destId="{23ECD275-3B77-464C-8FD1-A3A44609C66B}" srcOrd="1" destOrd="0" presId="urn:microsoft.com/office/officeart/2005/8/layout/hProcess9"/>
    <dgm:cxn modelId="{BA4F031E-0A34-45F6-81AE-29E1B1E5ED71}" type="presParOf" srcId="{F837B30F-1567-4EE6-AADC-CE7F69668925}" destId="{D35A18EC-4FB8-4A1B-90FA-23AA8039A8FF}" srcOrd="2" destOrd="0" presId="urn:microsoft.com/office/officeart/2005/8/layout/hProcess9"/>
    <dgm:cxn modelId="{FF794FEE-4FA7-4D9F-94CE-B27186E40FB5}" type="presParOf" srcId="{F837B30F-1567-4EE6-AADC-CE7F69668925}" destId="{8D338F41-2940-4658-96DC-727C9BFC2A20}" srcOrd="3" destOrd="0" presId="urn:microsoft.com/office/officeart/2005/8/layout/hProcess9"/>
    <dgm:cxn modelId="{13C5F741-BB74-49B1-AA9E-BD9B17E9DFB7}" type="presParOf" srcId="{F837B30F-1567-4EE6-AADC-CE7F69668925}" destId="{BE8CD794-B20B-4B3E-8F68-0F01DDB572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D158-3C58-48C1-96AF-83BDAB6E0FA1}">
      <dsp:nvSpPr>
        <dsp:cNvPr id="0" name=""/>
        <dsp:cNvSpPr/>
      </dsp:nvSpPr>
      <dsp:spPr>
        <a:xfrm rot="761703">
          <a:off x="2" y="237554"/>
          <a:ext cx="8643993" cy="4382651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perspectiveContrastingRightFacing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009AE-F6EC-401C-9CD1-9B638FE9A02B}">
      <dsp:nvSpPr>
        <dsp:cNvPr id="0" name=""/>
        <dsp:cNvSpPr/>
      </dsp:nvSpPr>
      <dsp:spPr>
        <a:xfrm>
          <a:off x="19089" y="1862144"/>
          <a:ext cx="2506025" cy="10367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Unresponsiveness</a:t>
          </a:r>
        </a:p>
      </dsp:txBody>
      <dsp:txXfrm>
        <a:off x="69699" y="1912754"/>
        <a:ext cx="2404805" cy="935523"/>
      </dsp:txXfrm>
    </dsp:sp>
    <dsp:sp modelId="{D35A18EC-4FB8-4A1B-90FA-23AA8039A8FF}">
      <dsp:nvSpPr>
        <dsp:cNvPr id="0" name=""/>
        <dsp:cNvSpPr/>
      </dsp:nvSpPr>
      <dsp:spPr>
        <a:xfrm>
          <a:off x="3905286" y="1709756"/>
          <a:ext cx="2065802" cy="14330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Abnormal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Breathing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breathing</a:t>
          </a:r>
        </a:p>
      </dsp:txBody>
      <dsp:txXfrm>
        <a:off x="3975239" y="1779709"/>
        <a:ext cx="1925896" cy="1293094"/>
      </dsp:txXfrm>
    </dsp:sp>
    <dsp:sp modelId="{BE8CD794-B20B-4B3E-8F68-0F01DDB57255}">
      <dsp:nvSpPr>
        <dsp:cNvPr id="0" name=""/>
        <dsp:cNvSpPr/>
      </dsp:nvSpPr>
      <dsp:spPr>
        <a:xfrm>
          <a:off x="6496089" y="1785955"/>
          <a:ext cx="2102010" cy="103674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1" kern="1200" dirty="0"/>
            <a:t>Start CPR</a:t>
          </a:r>
        </a:p>
      </dsp:txBody>
      <dsp:txXfrm>
        <a:off x="6546699" y="1836565"/>
        <a:ext cx="2000790" cy="93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98105" y="2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288" y="2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72A0C1-54F0-4A22-A9BA-5C75CBA39675}" type="datetimeFigureOut">
              <a:rPr lang="fa-IR" smtClean="0"/>
              <a:pPr/>
              <a:t>24/01/1444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798105" y="6746583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288" y="6746583"/>
            <a:ext cx="4434920" cy="3547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F462B4-3D5E-431D-A944-F51BA00C32D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8752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98717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73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/>
          <a:lstStyle>
            <a:lvl1pPr algn="l">
              <a:defRPr sz="1300"/>
            </a:lvl1pPr>
          </a:lstStyle>
          <a:p>
            <a:fld id="{69072579-0D9F-4AB2-B7D2-3D31C05A5EC2}" type="datetimeFigureOut">
              <a:rPr lang="fa-IR" smtClean="0"/>
              <a:pPr/>
              <a:t>24/01/1444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1813"/>
            <a:ext cx="3552825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303" y="3373678"/>
            <a:ext cx="8186420" cy="3196114"/>
          </a:xfrm>
          <a:prstGeom prst="rect">
            <a:avLst/>
          </a:prstGeom>
        </p:spPr>
        <p:txBody>
          <a:bodyPr vert="horz" lIns="99057" tIns="49528" rIns="99057" bIns="49528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98717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73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1" anchor="b"/>
          <a:lstStyle>
            <a:lvl1pPr algn="l">
              <a:defRPr sz="1300"/>
            </a:lvl1pPr>
          </a:lstStyle>
          <a:p>
            <a:fld id="{A24A720B-EB9C-499E-BB62-CEE3CD3D5BF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4363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18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>
              <a:latin typeface="Arial" pitchFamily="34" charset="0"/>
            </a:endParaRPr>
          </a:p>
        </p:txBody>
      </p:sp>
      <p:sp>
        <p:nvSpPr>
          <p:cNvPr id="19661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/>
              <a:t>1389/9/13</a:t>
            </a:r>
          </a:p>
        </p:txBody>
      </p:sp>
    </p:spTree>
    <p:extLst>
      <p:ext uri="{BB962C8B-B14F-4D97-AF65-F5344CB8AC3E}">
        <p14:creationId xmlns:p14="http://schemas.microsoft.com/office/powerpoint/2010/main" val="136632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408-52CE-4E05-8C6E-2164D51FA56F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4F9-2690-4E4C-AA69-7E953AD241B1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BD-5F3A-4E6E-9AFE-17AD077DAC90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9912-9E6D-40A8-9E64-F937AF05EA7B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CD20-82F6-424B-9E83-3033980A19E4}" type="datetime1">
              <a:rPr lang="en-US" smtClean="0"/>
              <a:pPr/>
              <a:t>8/21/2022</a:t>
            </a:fld>
            <a:endParaRPr lang="en-US"/>
          </a:p>
        </p:txBody>
      </p:sp>
      <p:pic>
        <p:nvPicPr>
          <p:cNvPr id="7" name="Picture 6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14210" y="5943600"/>
            <a:ext cx="1429789" cy="914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023-FB90-4775-B328-3C0396058278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9789-148B-495D-96CE-AABD4E9AD16F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3AE-67AC-4F81-95CA-DC8F480C7B3B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9354-3067-49E4-97AE-E807DFE05BBC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5FDB-6BB4-4103-9DDD-3FEE5561A2B7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5B1B-061F-4F95-8B41-689C5A1CAA62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34A1-48E8-4D35-A5F0-F3FDCD12679D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C84E-5911-4101-891D-378656D02B87}" type="datetime1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CPR\cpr-covid-2\TrainingOptionsCOVID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1600" y="843280"/>
            <a:ext cx="6477000" cy="4490720"/>
          </a:xfrm>
          <a:prstGeom prst="rect">
            <a:avLst/>
          </a:prstGeom>
          <a:noFill/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316" y="5486400"/>
            <a:ext cx="2144684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143000"/>
          </a:xfrm>
          <a:solidFill>
            <a:srgbClr val="FF3F3F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cs typeface="+mn-cs"/>
              </a:rPr>
              <a:t>Basic Life Support (BLS)</a:t>
            </a:r>
            <a:endParaRPr lang="fa-IR" sz="2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8600"/>
            <a:ext cx="586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In the name of God</a:t>
            </a:r>
            <a:endParaRPr lang="fa-I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458361"/>
            <a:ext cx="61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Presented by:</a:t>
            </a:r>
          </a:p>
          <a:p>
            <a:r>
              <a:rPr lang="en-US" sz="2000" dirty="0" err="1"/>
              <a:t>Morteza</a:t>
            </a:r>
            <a:r>
              <a:rPr lang="en-US" sz="2000" dirty="0"/>
              <a:t> </a:t>
            </a:r>
            <a:r>
              <a:rPr lang="en-US" sz="2000" dirty="0" err="1"/>
              <a:t>Ghaderi</a:t>
            </a:r>
            <a:endParaRPr lang="en-US" sz="2000" dirty="0"/>
          </a:p>
          <a:p>
            <a:r>
              <a:rPr lang="en-US" sz="2000" dirty="0"/>
              <a:t>MSN - EMS Educator</a:t>
            </a:r>
          </a:p>
          <a:p>
            <a:r>
              <a:rPr lang="en-US" sz="2000" dirty="0"/>
              <a:t>PhD Student of Health in Disaster and Emergencies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221797" cy="6553200"/>
          </a:xfrm>
        </p:spPr>
      </p:pic>
    </p:spTree>
    <p:extLst>
      <p:ext uri="{BB962C8B-B14F-4D97-AF65-F5344CB8AC3E}">
        <p14:creationId xmlns:p14="http://schemas.microsoft.com/office/powerpoint/2010/main" val="109380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569567" cy="5153819"/>
          </a:xfrm>
        </p:spPr>
      </p:pic>
    </p:spTree>
    <p:extLst>
      <p:ext uri="{BB962C8B-B14F-4D97-AF65-F5344CB8AC3E}">
        <p14:creationId xmlns:p14="http://schemas.microsoft.com/office/powerpoint/2010/main" val="219220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1071563" y="138112"/>
            <a:ext cx="7043737" cy="184308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CHECK  RESPONSE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&amp;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SHOUT  FOR  HELP</a:t>
            </a:r>
            <a:endParaRPr lang="fa-IR" dirty="0"/>
          </a:p>
        </p:txBody>
      </p:sp>
      <p:pic>
        <p:nvPicPr>
          <p:cNvPr id="5" name="Picture 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10222"/>
            <a:ext cx="3824288" cy="4142978"/>
          </a:xfrm>
          <a:ln>
            <a:solidFill>
              <a:schemeClr val="tx1"/>
            </a:solidFill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5318" y="2410222"/>
            <a:ext cx="328469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78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838" y="685800"/>
            <a:ext cx="8444222" cy="4915695"/>
          </a:xfrm>
        </p:spPr>
      </p:pic>
    </p:spTree>
    <p:extLst>
      <p:ext uri="{BB962C8B-B14F-4D97-AF65-F5344CB8AC3E}">
        <p14:creationId xmlns:p14="http://schemas.microsoft.com/office/powerpoint/2010/main" val="247433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Feel within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66"/>
                </a:solidFill>
              </a:rPr>
              <a:t>       </a:t>
            </a:r>
            <a:endParaRPr lang="en-US" b="1" dirty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1736" y="1714488"/>
            <a:ext cx="21130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  <a:cs typeface="+mn-cs"/>
              </a:rPr>
              <a:t>10 sec 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24" y="0"/>
            <a:ext cx="7929618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Check pulse</a:t>
            </a:r>
            <a:endParaRPr lang="en-US" sz="5400" b="1" dirty="0">
              <a:ln w="12700">
                <a:noFill/>
                <a:prstDash val="solid"/>
              </a:ln>
              <a:solidFill>
                <a:srgbClr val="FF0000"/>
              </a:solidFill>
              <a:latin typeface="Arial Rounded MT Bold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800" b="1" u="sng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Only for healthcare provider</a:t>
            </a:r>
          </a:p>
        </p:txBody>
      </p:sp>
      <p:pic>
        <p:nvPicPr>
          <p:cNvPr id="35846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22239"/>
            <a:ext cx="2895600" cy="337851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900016" cy="257175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45175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1919"/>
            <a:ext cx="9144000" cy="3941937"/>
          </a:xfrm>
        </p:spPr>
      </p:pic>
    </p:spTree>
    <p:extLst>
      <p:ext uri="{BB962C8B-B14F-4D97-AF65-F5344CB8AC3E}">
        <p14:creationId xmlns:p14="http://schemas.microsoft.com/office/powerpoint/2010/main" val="84690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" y="914400"/>
            <a:ext cx="9074774" cy="4279769"/>
          </a:xfrm>
        </p:spPr>
      </p:pic>
    </p:spTree>
    <p:extLst>
      <p:ext uri="{BB962C8B-B14F-4D97-AF65-F5344CB8AC3E}">
        <p14:creationId xmlns:p14="http://schemas.microsoft.com/office/powerpoint/2010/main" val="315685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237"/>
            <a:ext cx="8898368" cy="5821363"/>
          </a:xfrm>
        </p:spPr>
      </p:pic>
    </p:spTree>
    <p:extLst>
      <p:ext uri="{BB962C8B-B14F-4D97-AF65-F5344CB8AC3E}">
        <p14:creationId xmlns:p14="http://schemas.microsoft.com/office/powerpoint/2010/main" val="17116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sz="4000" b="1" i="1">
                <a:solidFill>
                  <a:srgbClr val="240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CPR When …… :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lus 19"/>
          <p:cNvSpPr/>
          <p:nvPr/>
        </p:nvSpPr>
        <p:spPr>
          <a:xfrm>
            <a:off x="3200400" y="3810000"/>
            <a:ext cx="609600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3" y="131763"/>
            <a:ext cx="6651625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86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33400"/>
            <a:ext cx="9144000" cy="57546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kern="0" dirty="0">
                <a:solidFill>
                  <a:srgbClr val="C00000"/>
                </a:solidFill>
              </a:rPr>
              <a:t>CHEST COMPRESSIONS</a:t>
            </a:r>
            <a:endParaRPr lang="fa-IR" dirty="0"/>
          </a:p>
        </p:txBody>
      </p:sp>
      <p:pic>
        <p:nvPicPr>
          <p:cNvPr id="4" name="Picture 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0200"/>
            <a:ext cx="2946146" cy="4525963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81200"/>
            <a:ext cx="33718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228600"/>
            <a:ext cx="6829425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CHEST COMPRESSIONS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 adult</a:t>
            </a:r>
            <a:endParaRPr lang="en-GB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4662487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Push </a:t>
            </a: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hard and fast the chest</a:t>
            </a:r>
          </a:p>
          <a:p>
            <a:pPr marL="742950" lvl="1" indent="-285750" fontAlgn="auto">
              <a:spcBef>
                <a:spcPct val="20000"/>
              </a:spcBef>
              <a:spcAft>
                <a:spcPct val="15000"/>
              </a:spcAft>
              <a:buClr>
                <a:schemeClr val="accent2">
                  <a:shade val="75000"/>
                </a:schemeClr>
              </a:buClr>
              <a:buFontTx/>
              <a:buChar char="–"/>
              <a:defRPr/>
            </a:pP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Rate 100-120 /min</a:t>
            </a:r>
          </a:p>
          <a:p>
            <a:pPr marL="742950" lvl="1" indent="-285750" fontAlgn="auto">
              <a:spcBef>
                <a:spcPct val="20000"/>
              </a:spcBef>
              <a:spcAft>
                <a:spcPct val="15000"/>
              </a:spcAft>
              <a:buClr>
                <a:schemeClr val="accent2">
                  <a:shade val="75000"/>
                </a:schemeClr>
              </a:buClr>
              <a:buFontTx/>
              <a:buChar char="–"/>
              <a:defRPr/>
            </a:pP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Depth 5-6 cm</a:t>
            </a:r>
          </a:p>
          <a:p>
            <a:pPr marL="742950" lvl="1" indent="-285750" fontAlgn="auto">
              <a:spcBef>
                <a:spcPct val="20000"/>
              </a:spcBef>
              <a:spcAft>
                <a:spcPct val="15000"/>
              </a:spcAft>
              <a:buClr>
                <a:schemeClr val="accent2">
                  <a:shade val="75000"/>
                </a:schemeClr>
              </a:buClr>
              <a:buFontTx/>
              <a:buChar char="–"/>
              <a:defRPr/>
            </a:pP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Minimize </a:t>
            </a: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interruptions</a:t>
            </a: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chest compressions.</a:t>
            </a:r>
          </a:p>
          <a:p>
            <a:pPr marL="342900" indent="-342900" fontAlgn="auto">
              <a:spcBef>
                <a:spcPct val="2000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GB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When possible change CPR operator </a:t>
            </a:r>
            <a:r>
              <a:rPr lang="en-GB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every 2 min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495800" cy="29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42938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CHEST COMPRESSION</a:t>
            </a:r>
          </a:p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In Child</a:t>
            </a:r>
          </a:p>
        </p:txBody>
      </p:sp>
      <p:pic>
        <p:nvPicPr>
          <p:cNvPr id="7" name="Content Placeholder 6" descr="Figure-45-A-Chest-compression-with-one-hand-chi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3810000" cy="3516520"/>
          </a:xfrm>
        </p:spPr>
      </p:pic>
      <p:pic>
        <p:nvPicPr>
          <p:cNvPr id="8" name="Picture 7" descr="Figure-4-5-B-Chest-compression-with-two-hands-child_Q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42938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CHEST COMPRESSION</a:t>
            </a:r>
          </a:p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In infant</a:t>
            </a:r>
          </a:p>
        </p:txBody>
      </p:sp>
      <p:pic>
        <p:nvPicPr>
          <p:cNvPr id="7" name="Content Placeholder 6" descr="downloa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4663441" cy="2514600"/>
          </a:xfrm>
        </p:spPr>
      </p:pic>
      <p:pic>
        <p:nvPicPr>
          <p:cNvPr id="8" name="Picture 7" descr="IMD_CPR_infant_chest_compressions_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1828800"/>
            <a:ext cx="35941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2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{B023D195-EB89-4471-8485-3D2C101C4F8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352800" cy="24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PersseandAuto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2895600" cy="27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669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Mechanical Chest Compression Devices</a:t>
            </a:r>
            <a:endParaRPr lang="fa-IR" sz="3600" b="1" dirty="0"/>
          </a:p>
        </p:txBody>
      </p:sp>
      <p:pic>
        <p:nvPicPr>
          <p:cNvPr id="5" name="Picture 4" descr="Lifeline_ARM_M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038600"/>
            <a:ext cx="2067879" cy="2819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191000"/>
            <a:ext cx="2438400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5135563"/>
          </a:xfrm>
        </p:spPr>
        <p:txBody>
          <a:bodyPr/>
          <a:lstStyle/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>
              <a:buFontTx/>
              <a:buNone/>
            </a:pPr>
            <a:r>
              <a:rPr lang="en-GB"/>
              <a:t>		</a:t>
            </a:r>
            <a:r>
              <a:rPr lang="en-GB" sz="4800"/>
              <a:t>				</a:t>
            </a:r>
            <a:endParaRPr lang="en-US" sz="4800"/>
          </a:p>
        </p:txBody>
      </p:sp>
      <p:pic>
        <p:nvPicPr>
          <p:cNvPr id="4608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643063"/>
            <a:ext cx="30495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857250" y="4786313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800" b="1">
                <a:solidFill>
                  <a:srgbClr val="000066"/>
                </a:solidFill>
              </a:rPr>
              <a:t>30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6215063" y="4857750"/>
            <a:ext cx="398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240AC2"/>
                </a:solidFill>
              </a:rPr>
              <a:t>Compressions To Ventilations Ratio</a:t>
            </a:r>
            <a:endParaRPr lang="fa-IR" sz="3600">
              <a:solidFill>
                <a:srgbClr val="240AC2"/>
              </a:solidFill>
            </a:endParaRPr>
          </a:p>
        </p:txBody>
      </p:sp>
      <p:pic>
        <p:nvPicPr>
          <p:cNvPr id="9" name="Picture 8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876" y="1828800"/>
            <a:ext cx="419509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422274" y="762001"/>
            <a:ext cx="8416925" cy="50244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C.T.V. ratio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rescuer                                      2 rescuer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               &lt; 8 yr.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30 : 2                                     30:2                 15:2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3886200" y="1524000"/>
            <a:ext cx="1655762" cy="8080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8900 h 21600"/>
              <a:gd name="T14" fmla="*/ 216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257" y="9257"/>
                </a:lnTo>
                <a:lnTo>
                  <a:pt x="10800" y="9257"/>
                </a:lnTo>
                <a:lnTo>
                  <a:pt x="10800" y="18900"/>
                </a:lnTo>
                <a:lnTo>
                  <a:pt x="5290" y="18900"/>
                </a:lnTo>
                <a:lnTo>
                  <a:pt x="5290" y="16200"/>
                </a:lnTo>
                <a:lnTo>
                  <a:pt x="0" y="18900"/>
                </a:lnTo>
                <a:lnTo>
                  <a:pt x="5290" y="21600"/>
                </a:lnTo>
                <a:lnTo>
                  <a:pt x="5290" y="18900"/>
                </a:lnTo>
                <a:lnTo>
                  <a:pt x="16310" y="18900"/>
                </a:lnTo>
                <a:lnTo>
                  <a:pt x="16310" y="21600"/>
                </a:lnTo>
                <a:lnTo>
                  <a:pt x="21600" y="18900"/>
                </a:lnTo>
                <a:lnTo>
                  <a:pt x="16310" y="16200"/>
                </a:lnTo>
                <a:lnTo>
                  <a:pt x="16310" y="18900"/>
                </a:lnTo>
                <a:lnTo>
                  <a:pt x="10800" y="18900"/>
                </a:lnTo>
                <a:lnTo>
                  <a:pt x="10800" y="9257"/>
                </a:lnTo>
                <a:lnTo>
                  <a:pt x="12343" y="9257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4" name="AutoShape 6"/>
          <p:cNvSpPr>
            <a:spLocks noChangeArrowheads="1"/>
          </p:cNvSpPr>
          <p:nvPr/>
        </p:nvSpPr>
        <p:spPr bwMode="auto">
          <a:xfrm>
            <a:off x="6629400" y="2590800"/>
            <a:ext cx="877887" cy="1238250"/>
          </a:xfrm>
          <a:prstGeom prst="leftRightArrowCallout">
            <a:avLst>
              <a:gd name="adj1" fmla="val 5511"/>
              <a:gd name="adj2" fmla="val 39076"/>
              <a:gd name="adj3" fmla="val 14569"/>
              <a:gd name="adj4" fmla="val 17435"/>
            </a:avLst>
          </a:pr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 rot="5400000">
            <a:off x="1159668" y="3107532"/>
            <a:ext cx="1366838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6" name="AutoShape 8"/>
          <p:cNvSpPr>
            <a:spLocks noChangeArrowheads="1"/>
          </p:cNvSpPr>
          <p:nvPr/>
        </p:nvSpPr>
        <p:spPr bwMode="auto">
          <a:xfrm rot="5400000">
            <a:off x="5630068" y="3742532"/>
            <a:ext cx="503238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207" name="AutoShape 9"/>
          <p:cNvSpPr>
            <a:spLocks noChangeArrowheads="1"/>
          </p:cNvSpPr>
          <p:nvPr/>
        </p:nvSpPr>
        <p:spPr bwMode="auto">
          <a:xfrm rot="5400000">
            <a:off x="8018462" y="3716338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2060"/>
          </a:solidFill>
          <a:ln w="12700" cap="sq">
            <a:solidFill>
              <a:srgbClr val="00B0F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111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 Tilt- Chin Lift</a:t>
            </a:r>
            <a:endParaRPr lang="fa-IR" dirty="0"/>
          </a:p>
        </p:txBody>
      </p:sp>
      <p:pic>
        <p:nvPicPr>
          <p:cNvPr id="10" name="Content Placeholder 9" descr="Pictur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032" y="1600200"/>
            <a:ext cx="3636935" cy="4525963"/>
          </a:xfrm>
        </p:spPr>
      </p:pic>
      <p:pic>
        <p:nvPicPr>
          <p:cNvPr id="11" name="Content Placeholder 10" descr="Pictur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7563" y="1600200"/>
            <a:ext cx="3799873" cy="4525963"/>
          </a:xfrm>
        </p:spPr>
      </p:pic>
    </p:spTree>
    <p:extLst>
      <p:ext uri="{BB962C8B-B14F-4D97-AF65-F5344CB8AC3E}">
        <p14:creationId xmlns:p14="http://schemas.microsoft.com/office/powerpoint/2010/main" val="216327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Jaw Thrust</a:t>
            </a:r>
            <a:endParaRPr lang="fa-IR" dirty="0"/>
          </a:p>
        </p:txBody>
      </p:sp>
      <p:pic>
        <p:nvPicPr>
          <p:cNvPr id="5" name="Content Placeholder 4" descr="Pictur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5508"/>
            <a:ext cx="4038600" cy="4495346"/>
          </a:xfrm>
        </p:spPr>
      </p:pic>
      <p:pic>
        <p:nvPicPr>
          <p:cNvPr id="6" name="Content Placeholder 5" descr="Pictur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4038600" cy="2869260"/>
          </a:xfrm>
        </p:spPr>
      </p:pic>
    </p:spTree>
    <p:extLst>
      <p:ext uri="{BB962C8B-B14F-4D97-AF65-F5344CB8AC3E}">
        <p14:creationId xmlns:p14="http://schemas.microsoft.com/office/powerpoint/2010/main" val="246321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>
            <a:spLocks noGrp="1" noChangeArrowheads="1"/>
          </p:cNvSpPr>
          <p:nvPr>
            <p:ph type="ctrTitle"/>
          </p:nvPr>
        </p:nvSpPr>
        <p:spPr>
          <a:xfrm>
            <a:off x="1571625" y="0"/>
            <a:ext cx="6500813" cy="1571625"/>
          </a:xfrm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E-C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/>
              <a:t>clamp technique </a:t>
            </a:r>
          </a:p>
        </p:txBody>
      </p:sp>
      <p:pic>
        <p:nvPicPr>
          <p:cNvPr id="83971" name="Picture 4" descr="image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298" b="21298"/>
          <a:stretch>
            <a:fillRect/>
          </a:stretch>
        </p:blipFill>
        <p:spPr>
          <a:xfrm>
            <a:off x="4648200" y="2057400"/>
            <a:ext cx="4207711" cy="3581400"/>
          </a:xfrm>
          <a:ln w="28575">
            <a:solidFill>
              <a:srgbClr val="FF6600"/>
            </a:solidFill>
          </a:ln>
        </p:spPr>
      </p:pic>
      <p:pic>
        <p:nvPicPr>
          <p:cNvPr id="2050" name="Picture 2" descr="C:\Users\M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168806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2489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69" y="838200"/>
            <a:ext cx="9278969" cy="3929204"/>
          </a:xfrm>
        </p:spPr>
      </p:pic>
    </p:spTree>
    <p:extLst>
      <p:ext uri="{BB962C8B-B14F-4D97-AF65-F5344CB8AC3E}">
        <p14:creationId xmlns:p14="http://schemas.microsoft.com/office/powerpoint/2010/main" val="4100223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528326" cy="5947910"/>
          </a:xfrm>
        </p:spPr>
      </p:pic>
    </p:spTree>
    <p:extLst>
      <p:ext uri="{BB962C8B-B14F-4D97-AF65-F5344CB8AC3E}">
        <p14:creationId xmlns:p14="http://schemas.microsoft.com/office/powerpoint/2010/main" val="2687106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B Farnaz" pitchFamily="2" charset="-78"/>
              </a:rPr>
              <a:t>Automated External Defibrillator (AED)</a:t>
            </a:r>
            <a:endParaRPr lang="fa-IR" dirty="0"/>
          </a:p>
        </p:txBody>
      </p:sp>
      <p:pic>
        <p:nvPicPr>
          <p:cNvPr id="7" name="Picture 2" descr="J:\Paris\Photo\DSC013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410"/>
            <a:ext cx="4038600" cy="302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J:\DC shock\New Folder\happy-aed-defibrilla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423" y="2026069"/>
            <a:ext cx="3300153" cy="36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296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5083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9021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5562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Attach AED to Patient</a:t>
            </a:r>
            <a:endParaRPr lang="fa-IR" sz="4000" b="1" dirty="0"/>
          </a:p>
        </p:txBody>
      </p:sp>
    </p:spTree>
    <p:extLst>
      <p:ext uri="{BB962C8B-B14F-4D97-AF65-F5344CB8AC3E}">
        <p14:creationId xmlns:p14="http://schemas.microsoft.com/office/powerpoint/2010/main" val="2866464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9" y="1371600"/>
            <a:ext cx="4158161" cy="48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137025" cy="50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594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Analyze - Once clear - Deliver a shock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61715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3215147" cy="494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525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Resume CPR  immediately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160794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275"/>
            <a:ext cx="8675676" cy="5973763"/>
          </a:xfrm>
        </p:spPr>
      </p:pic>
    </p:spTree>
    <p:extLst>
      <p:ext uri="{BB962C8B-B14F-4D97-AF65-F5344CB8AC3E}">
        <p14:creationId xmlns:p14="http://schemas.microsoft.com/office/powerpoint/2010/main" val="1441133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7"/>
            <a:ext cx="8597948" cy="6856863"/>
          </a:xfrm>
        </p:spPr>
      </p:pic>
    </p:spTree>
    <p:extLst>
      <p:ext uri="{BB962C8B-B14F-4D97-AF65-F5344CB8AC3E}">
        <p14:creationId xmlns:p14="http://schemas.microsoft.com/office/powerpoint/2010/main" val="328249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3475"/>
            <a:ext cx="3962400" cy="540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52400"/>
            <a:ext cx="53149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9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3" y="228600"/>
            <a:ext cx="8654468" cy="554831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7296" y="3015266"/>
            <a:ext cx="9171296" cy="1143000"/>
          </a:xfrm>
          <a:solidFill>
            <a:srgbClr val="FF0000">
              <a:alpha val="61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cs"/>
              </a:rPr>
              <a:t>BLS Healthcare Provider Adult Cardiac Arrest Algorithm</a:t>
            </a:r>
            <a:br>
              <a:rPr lang="en-US" sz="2800" b="1" dirty="0">
                <a:solidFill>
                  <a:schemeClr val="bg1"/>
                </a:solidFill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cs typeface="+mn-cs"/>
              </a:rPr>
              <a:t>for Suspected or Confirmed COVID-19 Patients</a:t>
            </a:r>
            <a:endParaRPr lang="fa-IR" sz="28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296150" cy="3086100"/>
          </a:xfrm>
        </p:spPr>
      </p:pic>
    </p:spTree>
    <p:extLst>
      <p:ext uri="{BB962C8B-B14F-4D97-AF65-F5344CB8AC3E}">
        <p14:creationId xmlns:p14="http://schemas.microsoft.com/office/powerpoint/2010/main" val="1890269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8-18-2020 08-29-08 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2311" y="0"/>
            <a:ext cx="5216689" cy="687654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020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+mn-cs"/>
              </a:rPr>
              <a:t>BLS Healthcare Provider Adult Cardiac Arrest Algorithm</a:t>
            </a:r>
            <a:br>
              <a:rPr lang="en-US" sz="2600" b="1" dirty="0">
                <a:solidFill>
                  <a:srgbClr val="FF0000"/>
                </a:solidFill>
                <a:cs typeface="+mn-cs"/>
              </a:rPr>
            </a:br>
            <a:r>
              <a:rPr lang="en-US" sz="2600" b="1" dirty="0">
                <a:solidFill>
                  <a:srgbClr val="FF0000"/>
                </a:solidFill>
                <a:cs typeface="+mn-cs"/>
              </a:rPr>
              <a:t>for Suspected or Confirmed COVID-19 Patients</a:t>
            </a:r>
            <a:endParaRPr lang="fa-IR" sz="26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7" name="Content Placeholder 6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62" y="2753519"/>
            <a:ext cx="4943475" cy="221932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15494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8870142" cy="2493229"/>
          </a:xfrm>
        </p:spPr>
      </p:pic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5440" y="5257800"/>
            <a:ext cx="2588559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5551"/>
            <a:ext cx="8182703" cy="6012849"/>
          </a:xfrm>
        </p:spPr>
      </p:pic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8296" y="5791200"/>
            <a:ext cx="1725703" cy="10667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snysnG0ZL._SL10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1676400" cy="1676400"/>
          </a:xfrm>
          <a:prstGeom prst="rect">
            <a:avLst/>
          </a:prstGeom>
        </p:spPr>
      </p:pic>
      <p:pic>
        <p:nvPicPr>
          <p:cNvPr id="5" name="Picture 4" descr="161027-1453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286000"/>
            <a:ext cx="2209800" cy="2022529"/>
          </a:xfrm>
          <a:prstGeom prst="rect">
            <a:avLst/>
          </a:prstGeom>
        </p:spPr>
      </p:pic>
      <p:pic>
        <p:nvPicPr>
          <p:cNvPr id="7" name="Picture 6" descr="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0"/>
            <a:ext cx="7981950" cy="2181225"/>
          </a:xfrm>
          <a:prstGeom prst="rect">
            <a:avLst/>
          </a:prstGeom>
        </p:spPr>
      </p:pic>
      <p:pic>
        <p:nvPicPr>
          <p:cNvPr id="8" name="Picture 7" descr="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357687"/>
            <a:ext cx="7620000" cy="250031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020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+mn-cs"/>
              </a:rPr>
              <a:t>BLS Healthcare Provider Adult Cardiac Arrest Algorithm</a:t>
            </a:r>
            <a:br>
              <a:rPr lang="en-US" sz="2600" b="1" dirty="0">
                <a:solidFill>
                  <a:srgbClr val="FF0000"/>
                </a:solidFill>
                <a:cs typeface="+mn-cs"/>
              </a:rPr>
            </a:br>
            <a:r>
              <a:rPr lang="en-US" sz="2600" b="1" dirty="0">
                <a:solidFill>
                  <a:srgbClr val="FF0000"/>
                </a:solidFill>
                <a:cs typeface="+mn-cs"/>
              </a:rPr>
              <a:t>for Suspected or Confirmed COVID-19 Patients</a:t>
            </a:r>
            <a:endParaRPr lang="fa-IR" sz="26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00" y="1524000"/>
            <a:ext cx="6065600" cy="51816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838" y="685800"/>
            <a:ext cx="8444222" cy="491569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1919"/>
            <a:ext cx="9144000" cy="394193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66800" y="1676400"/>
            <a:ext cx="6795958" cy="3920331"/>
          </a:xfr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11" y="762000"/>
            <a:ext cx="347669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2195513" y="3716338"/>
            <a:ext cx="2706687" cy="2706687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7829" name="Freeform 5"/>
          <p:cNvSpPr>
            <a:spLocks/>
          </p:cNvSpPr>
          <p:nvPr/>
        </p:nvSpPr>
        <p:spPr bwMode="auto">
          <a:xfrm>
            <a:off x="3432175" y="2643188"/>
            <a:ext cx="1138238" cy="2668587"/>
          </a:xfrm>
          <a:custGeom>
            <a:avLst/>
            <a:gdLst>
              <a:gd name="T0" fmla="*/ 0 w 424"/>
              <a:gd name="T1" fmla="*/ 2147483647 h 994"/>
              <a:gd name="T2" fmla="*/ 0 w 424"/>
              <a:gd name="T3" fmla="*/ 0 h 994"/>
              <a:gd name="T4" fmla="*/ 2147483647 w 424"/>
              <a:gd name="T5" fmla="*/ 2147483647 h 994"/>
              <a:gd name="T6" fmla="*/ 2147483647 w 424"/>
              <a:gd name="T7" fmla="*/ 2147483647 h 994"/>
              <a:gd name="T8" fmla="*/ 2147483647 w 424"/>
              <a:gd name="T9" fmla="*/ 2147483647 h 994"/>
              <a:gd name="T10" fmla="*/ 2147483647 w 424"/>
              <a:gd name="T11" fmla="*/ 2147483647 h 994"/>
              <a:gd name="T12" fmla="*/ 2147483647 w 424"/>
              <a:gd name="T13" fmla="*/ 2147483647 h 994"/>
              <a:gd name="T14" fmla="*/ 2147483647 w 424"/>
              <a:gd name="T15" fmla="*/ 2147483647 h 994"/>
              <a:gd name="T16" fmla="*/ 2147483647 w 424"/>
              <a:gd name="T17" fmla="*/ 2147483647 h 994"/>
              <a:gd name="T18" fmla="*/ 0 w 424"/>
              <a:gd name="T19" fmla="*/ 2147483647 h 994"/>
              <a:gd name="T20" fmla="*/ 0 w 424"/>
              <a:gd name="T21" fmla="*/ 2147483647 h 9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4"/>
              <a:gd name="T34" fmla="*/ 0 h 994"/>
              <a:gd name="T35" fmla="*/ 424 w 424"/>
              <a:gd name="T36" fmla="*/ 994 h 9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4" h="994">
                <a:moveTo>
                  <a:pt x="0" y="966"/>
                </a:moveTo>
                <a:lnTo>
                  <a:pt x="0" y="0"/>
                </a:lnTo>
                <a:lnTo>
                  <a:pt x="82" y="2"/>
                </a:lnTo>
                <a:lnTo>
                  <a:pt x="130" y="6"/>
                </a:lnTo>
                <a:lnTo>
                  <a:pt x="236" y="24"/>
                </a:lnTo>
                <a:lnTo>
                  <a:pt x="282" y="34"/>
                </a:lnTo>
                <a:lnTo>
                  <a:pt x="352" y="56"/>
                </a:lnTo>
                <a:lnTo>
                  <a:pt x="424" y="84"/>
                </a:lnTo>
                <a:lnTo>
                  <a:pt x="4" y="994"/>
                </a:lnTo>
                <a:lnTo>
                  <a:pt x="0" y="820"/>
                </a:lnTo>
                <a:lnTo>
                  <a:pt x="0" y="712"/>
                </a:ln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>
            <a:off x="3432175" y="2868613"/>
            <a:ext cx="1728788" cy="2438400"/>
          </a:xfrm>
          <a:custGeom>
            <a:avLst/>
            <a:gdLst>
              <a:gd name="T0" fmla="*/ 0 w 644"/>
              <a:gd name="T1" fmla="*/ 2147483647 h 908"/>
              <a:gd name="T2" fmla="*/ 2147483647 w 644"/>
              <a:gd name="T3" fmla="*/ 0 h 908"/>
              <a:gd name="T4" fmla="*/ 2147483647 w 644"/>
              <a:gd name="T5" fmla="*/ 2147483647 h 908"/>
              <a:gd name="T6" fmla="*/ 2147483647 w 644"/>
              <a:gd name="T7" fmla="*/ 2147483647 h 908"/>
              <a:gd name="T8" fmla="*/ 2147483647 w 644"/>
              <a:gd name="T9" fmla="*/ 2147483647 h 908"/>
              <a:gd name="T10" fmla="*/ 2147483647 w 644"/>
              <a:gd name="T11" fmla="*/ 2147483647 h 908"/>
              <a:gd name="T12" fmla="*/ 2147483647 w 644"/>
              <a:gd name="T13" fmla="*/ 2147483647 h 908"/>
              <a:gd name="T14" fmla="*/ 2147483647 w 644"/>
              <a:gd name="T15" fmla="*/ 2147483647 h 908"/>
              <a:gd name="T16" fmla="*/ 2147483647 w 644"/>
              <a:gd name="T17" fmla="*/ 2147483647 h 908"/>
              <a:gd name="T18" fmla="*/ 0 w 644"/>
              <a:gd name="T19" fmla="*/ 2147483647 h 9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4"/>
              <a:gd name="T31" fmla="*/ 0 h 908"/>
              <a:gd name="T32" fmla="*/ 644 w 644"/>
              <a:gd name="T33" fmla="*/ 908 h 9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4" h="908">
                <a:moveTo>
                  <a:pt x="0" y="908"/>
                </a:moveTo>
                <a:lnTo>
                  <a:pt x="424" y="0"/>
                </a:lnTo>
                <a:lnTo>
                  <a:pt x="464" y="16"/>
                </a:lnTo>
                <a:lnTo>
                  <a:pt x="520" y="46"/>
                </a:lnTo>
                <a:lnTo>
                  <a:pt x="556" y="68"/>
                </a:lnTo>
                <a:lnTo>
                  <a:pt x="580" y="82"/>
                </a:lnTo>
                <a:lnTo>
                  <a:pt x="612" y="104"/>
                </a:lnTo>
                <a:lnTo>
                  <a:pt x="644" y="124"/>
                </a:lnTo>
                <a:lnTo>
                  <a:pt x="530" y="262"/>
                </a:lnTo>
                <a:lnTo>
                  <a:pt x="0" y="908"/>
                </a:lnTo>
                <a:close/>
              </a:path>
            </a:pathLst>
          </a:custGeom>
          <a:solidFill>
            <a:srgbClr val="FFA5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3443288" y="3203575"/>
            <a:ext cx="2332037" cy="2092325"/>
          </a:xfrm>
          <a:custGeom>
            <a:avLst/>
            <a:gdLst>
              <a:gd name="T0" fmla="*/ 0 w 1469"/>
              <a:gd name="T1" fmla="*/ 2147483647 h 1318"/>
              <a:gd name="T2" fmla="*/ 2147483647 w 1469"/>
              <a:gd name="T3" fmla="*/ 0 h 1318"/>
              <a:gd name="T4" fmla="*/ 2147483647 w 1469"/>
              <a:gd name="T5" fmla="*/ 2147483647 h 1318"/>
              <a:gd name="T6" fmla="*/ 2147483647 w 1469"/>
              <a:gd name="T7" fmla="*/ 2147483647 h 1318"/>
              <a:gd name="T8" fmla="*/ 2147483647 w 1469"/>
              <a:gd name="T9" fmla="*/ 2147483647 h 1318"/>
              <a:gd name="T10" fmla="*/ 2147483647 w 1469"/>
              <a:gd name="T11" fmla="*/ 2147483647 h 1318"/>
              <a:gd name="T12" fmla="*/ 2147483647 w 1469"/>
              <a:gd name="T13" fmla="*/ 2147483647 h 1318"/>
              <a:gd name="T14" fmla="*/ 2147483647 w 1469"/>
              <a:gd name="T15" fmla="*/ 2147483647 h 1318"/>
              <a:gd name="T16" fmla="*/ 2147483647 w 1469"/>
              <a:gd name="T17" fmla="*/ 2147483647 h 1318"/>
              <a:gd name="T18" fmla="*/ 2147483647 w 1469"/>
              <a:gd name="T19" fmla="*/ 2147483647 h 1318"/>
              <a:gd name="T20" fmla="*/ 0 w 1469"/>
              <a:gd name="T21" fmla="*/ 2147483647 h 13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69"/>
              <a:gd name="T34" fmla="*/ 0 h 1318"/>
              <a:gd name="T35" fmla="*/ 1469 w 1469"/>
              <a:gd name="T36" fmla="*/ 1318 h 13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69" h="1318">
                <a:moveTo>
                  <a:pt x="0" y="1318"/>
                </a:moveTo>
                <a:lnTo>
                  <a:pt x="1080" y="0"/>
                </a:lnTo>
                <a:lnTo>
                  <a:pt x="1120" y="25"/>
                </a:lnTo>
                <a:lnTo>
                  <a:pt x="1194" y="90"/>
                </a:lnTo>
                <a:lnTo>
                  <a:pt x="1250" y="141"/>
                </a:lnTo>
                <a:lnTo>
                  <a:pt x="1310" y="202"/>
                </a:lnTo>
                <a:lnTo>
                  <a:pt x="1346" y="255"/>
                </a:lnTo>
                <a:lnTo>
                  <a:pt x="1395" y="312"/>
                </a:lnTo>
                <a:lnTo>
                  <a:pt x="1469" y="417"/>
                </a:lnTo>
                <a:lnTo>
                  <a:pt x="1353" y="492"/>
                </a:lnTo>
                <a:lnTo>
                  <a:pt x="0" y="1318"/>
                </a:lnTo>
                <a:close/>
              </a:path>
            </a:pathLst>
          </a:custGeom>
          <a:solidFill>
            <a:srgbClr val="FA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32" name="WordArt 8"/>
          <p:cNvSpPr>
            <a:spLocks noChangeArrowheads="1" noChangeShapeType="1" noTextEdit="1"/>
          </p:cNvSpPr>
          <p:nvPr/>
        </p:nvSpPr>
        <p:spPr bwMode="auto">
          <a:xfrm>
            <a:off x="3343275" y="3843338"/>
            <a:ext cx="220663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0</a:t>
            </a:r>
          </a:p>
        </p:txBody>
      </p:sp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4500563" y="4724400"/>
            <a:ext cx="215900" cy="30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10</a:t>
            </a:r>
          </a:p>
        </p:txBody>
      </p:sp>
      <p:sp>
        <p:nvSpPr>
          <p:cNvPr id="77836" name="WordArt 12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2159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4</a:t>
            </a:r>
          </a:p>
        </p:txBody>
      </p:sp>
      <p:sp>
        <p:nvSpPr>
          <p:cNvPr id="77837" name="WordArt 13"/>
          <p:cNvSpPr>
            <a:spLocks noChangeArrowheads="1" noChangeShapeType="1" noTextEdit="1"/>
          </p:cNvSpPr>
          <p:nvPr/>
        </p:nvSpPr>
        <p:spPr bwMode="auto">
          <a:xfrm>
            <a:off x="4211638" y="4111625"/>
            <a:ext cx="19843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6</a:t>
            </a:r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>
            <a:off x="2066925" y="1500188"/>
            <a:ext cx="1981200" cy="762000"/>
          </a:xfrm>
          <a:prstGeom prst="wedgeRoundRectCallout">
            <a:avLst>
              <a:gd name="adj1" fmla="val 35338"/>
              <a:gd name="adj2" fmla="val 1170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4-0 دقیقه</a:t>
            </a:r>
          </a:p>
          <a:p>
            <a:pPr algn="ctr">
              <a:lnSpc>
                <a:spcPct val="11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اگر احیاء شروع شود احتمال آسیب مغزی کم  است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4505325" y="1576388"/>
            <a:ext cx="1981200" cy="762000"/>
          </a:xfrm>
          <a:prstGeom prst="wedgeRoundRectCallout">
            <a:avLst>
              <a:gd name="adj1" fmla="val -39662"/>
              <a:gd name="adj2" fmla="val 150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6-4 دقیقه</a:t>
            </a:r>
          </a:p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آسیب</a:t>
            </a:r>
            <a:r>
              <a:rPr lang="fa-IR" sz="1400">
                <a:solidFill>
                  <a:srgbClr val="000000"/>
                </a:solidFill>
                <a:cs typeface="B Mitra" pitchFamily="2" charset="-78"/>
              </a:rPr>
              <a:t> </a:t>
            </a: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مغزی ممکن است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6105525" y="2795588"/>
            <a:ext cx="1981200" cy="762000"/>
          </a:xfrm>
          <a:prstGeom prst="wedgeRoundRectCallout">
            <a:avLst>
              <a:gd name="adj1" fmla="val -86458"/>
              <a:gd name="adj2" fmla="val 55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10-6 دقیقه</a:t>
            </a:r>
          </a:p>
          <a:p>
            <a:pPr algn="ctr">
              <a:lnSpc>
                <a:spcPct val="12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آسیب مغزی احتمال  دارد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3419475" y="3860800"/>
            <a:ext cx="2724150" cy="2640013"/>
          </a:xfrm>
          <a:custGeom>
            <a:avLst/>
            <a:gdLst>
              <a:gd name="T0" fmla="*/ 0 w 1716"/>
              <a:gd name="T1" fmla="*/ 2147483647 h 1663"/>
              <a:gd name="T2" fmla="*/ 2147483647 w 1716"/>
              <a:gd name="T3" fmla="*/ 0 h 1663"/>
              <a:gd name="T4" fmla="*/ 2147483647 w 1716"/>
              <a:gd name="T5" fmla="*/ 2147483647 h 1663"/>
              <a:gd name="T6" fmla="*/ 2147483647 w 1716"/>
              <a:gd name="T7" fmla="*/ 2147483647 h 1663"/>
              <a:gd name="T8" fmla="*/ 2147483647 w 1716"/>
              <a:gd name="T9" fmla="*/ 2147483647 h 1663"/>
              <a:gd name="T10" fmla="*/ 2147483647 w 1716"/>
              <a:gd name="T11" fmla="*/ 2147483647 h 1663"/>
              <a:gd name="T12" fmla="*/ 2147483647 w 1716"/>
              <a:gd name="T13" fmla="*/ 2147483647 h 1663"/>
              <a:gd name="T14" fmla="*/ 2147483647 w 1716"/>
              <a:gd name="T15" fmla="*/ 2147483647 h 1663"/>
              <a:gd name="T16" fmla="*/ 2147483647 w 1716"/>
              <a:gd name="T17" fmla="*/ 2147483647 h 1663"/>
              <a:gd name="T18" fmla="*/ 2147483647 w 1716"/>
              <a:gd name="T19" fmla="*/ 2147483647 h 1663"/>
              <a:gd name="T20" fmla="*/ 2147483647 w 1716"/>
              <a:gd name="T21" fmla="*/ 2147483647 h 1663"/>
              <a:gd name="T22" fmla="*/ 2147483647 w 1716"/>
              <a:gd name="T23" fmla="*/ 2147483647 h 1663"/>
              <a:gd name="T24" fmla="*/ 2147483647 w 1716"/>
              <a:gd name="T25" fmla="*/ 2147483647 h 1663"/>
              <a:gd name="T26" fmla="*/ 2147483647 w 1716"/>
              <a:gd name="T27" fmla="*/ 2147483647 h 1663"/>
              <a:gd name="T28" fmla="*/ 2147483647 w 1716"/>
              <a:gd name="T29" fmla="*/ 2147483647 h 1663"/>
              <a:gd name="T30" fmla="*/ 2147483647 w 1716"/>
              <a:gd name="T31" fmla="*/ 2147483647 h 1663"/>
              <a:gd name="T32" fmla="*/ 2147483647 w 1716"/>
              <a:gd name="T33" fmla="*/ 2147483647 h 1663"/>
              <a:gd name="T34" fmla="*/ 0 w 1716"/>
              <a:gd name="T35" fmla="*/ 2147483647 h 16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16"/>
              <a:gd name="T55" fmla="*/ 0 h 1663"/>
              <a:gd name="T56" fmla="*/ 1716 w 1716"/>
              <a:gd name="T57" fmla="*/ 1663 h 16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16" h="1663">
                <a:moveTo>
                  <a:pt x="0" y="899"/>
                </a:moveTo>
                <a:lnTo>
                  <a:pt x="1477" y="0"/>
                </a:lnTo>
                <a:lnTo>
                  <a:pt x="1533" y="88"/>
                </a:lnTo>
                <a:lnTo>
                  <a:pt x="1582" y="190"/>
                </a:lnTo>
                <a:lnTo>
                  <a:pt x="1612" y="276"/>
                </a:lnTo>
                <a:lnTo>
                  <a:pt x="1636" y="331"/>
                </a:lnTo>
                <a:lnTo>
                  <a:pt x="1648" y="379"/>
                </a:lnTo>
                <a:lnTo>
                  <a:pt x="1672" y="443"/>
                </a:lnTo>
                <a:lnTo>
                  <a:pt x="1687" y="525"/>
                </a:lnTo>
                <a:lnTo>
                  <a:pt x="1696" y="577"/>
                </a:lnTo>
                <a:lnTo>
                  <a:pt x="1708" y="671"/>
                </a:lnTo>
                <a:lnTo>
                  <a:pt x="1716" y="791"/>
                </a:lnTo>
                <a:lnTo>
                  <a:pt x="1716" y="867"/>
                </a:lnTo>
                <a:lnTo>
                  <a:pt x="1708" y="1003"/>
                </a:lnTo>
                <a:lnTo>
                  <a:pt x="1668" y="1203"/>
                </a:lnTo>
                <a:lnTo>
                  <a:pt x="1582" y="1453"/>
                </a:lnTo>
                <a:lnTo>
                  <a:pt x="1486" y="1663"/>
                </a:lnTo>
                <a:lnTo>
                  <a:pt x="0" y="899"/>
                </a:lnTo>
                <a:close/>
              </a:path>
            </a:pathLst>
          </a:custGeom>
          <a:gradFill rotWithShape="1">
            <a:gsLst>
              <a:gs pos="0">
                <a:srgbClr val="33333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6410325" y="4624388"/>
            <a:ext cx="2168525" cy="979487"/>
          </a:xfrm>
          <a:prstGeom prst="wedgeRoundRectCallout">
            <a:avLst>
              <a:gd name="adj1" fmla="val -75403"/>
              <a:gd name="adj2" fmla="val -17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بیش از 10دقیقه</a:t>
            </a:r>
          </a:p>
          <a:p>
            <a:pPr algn="ctr">
              <a:lnSpc>
                <a:spcPct val="130000"/>
              </a:lnSpc>
            </a:pPr>
            <a:r>
              <a:rPr lang="fa-IR" sz="1400" b="1">
                <a:solidFill>
                  <a:srgbClr val="000000"/>
                </a:solidFill>
                <a:cs typeface="B Mitra" pitchFamily="2" charset="-78"/>
              </a:rPr>
              <a:t>آسیب شدید مغزی یا مرگ مغزی</a:t>
            </a:r>
            <a:endParaRPr lang="en-US" sz="1400" b="1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785813" y="428625"/>
            <a:ext cx="7500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2200" dirty="0">
                <a:solidFill>
                  <a:srgbClr val="240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شانس زنده ماندن به ازاء هر دقیقه عدم درمان به شدت کاهش می یابد</a:t>
            </a:r>
            <a:endParaRPr lang="en-US" sz="2200" dirty="0">
              <a:solidFill>
                <a:srgbClr val="240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76400"/>
            <a:ext cx="8953341" cy="353442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High-efficiency particulate air</a:t>
            </a:r>
            <a:r>
              <a:rPr lang="en-US" dirty="0"/>
              <a:t> (</a:t>
            </a:r>
            <a:r>
              <a:rPr lang="en-US" b="1" dirty="0"/>
              <a:t>HEPA</a:t>
            </a:r>
            <a:r>
              <a:rPr lang="en-US" dirty="0"/>
              <a:t>)</a:t>
            </a:r>
            <a:endParaRPr lang="fa-IR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8368"/>
            <a:ext cx="4038600" cy="2709627"/>
          </a:xfrm>
        </p:spPr>
      </p:pic>
      <p:pic>
        <p:nvPicPr>
          <p:cNvPr id="7" name="Content Placeholder 6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1125" y="1772444"/>
            <a:ext cx="2952750" cy="41814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6010275" cy="3467100"/>
          </a:xfrm>
        </p:spPr>
      </p:pic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2438400"/>
            <a:ext cx="8801100" cy="4143375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5059" y="5867400"/>
            <a:ext cx="1548939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7693"/>
            <a:ext cx="6096000" cy="2294507"/>
          </a:xfrm>
          <a:prstGeom prst="rect">
            <a:avLst/>
          </a:prstGeom>
        </p:spPr>
      </p:pic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213" y="2241823"/>
            <a:ext cx="8813727" cy="461617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EE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+mn-cs"/>
              </a:rPr>
              <a:t>HANDS ONLY CPR</a:t>
            </a:r>
            <a:endParaRPr lang="fa-IR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Content Placeholder 4" descr="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133600"/>
            <a:ext cx="3752850" cy="383393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555" y="762000"/>
            <a:ext cx="9170555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fa-IR"/>
          </a:p>
        </p:txBody>
      </p:sp>
      <p:pic>
        <p:nvPicPr>
          <p:cNvPr id="70659" name="Picture 2" descr="C:\Users\mani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 </a:t>
            </a:r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1938992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Good luck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fa-IR"/>
          </a:p>
        </p:txBody>
      </p:sp>
      <p:pic>
        <p:nvPicPr>
          <p:cNvPr id="13315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7" y="46037"/>
            <a:ext cx="9154467" cy="5973763"/>
          </a:xfrm>
        </p:spPr>
      </p:pic>
    </p:spTree>
    <p:extLst>
      <p:ext uri="{BB962C8B-B14F-4D97-AF65-F5344CB8AC3E}">
        <p14:creationId xmlns:p14="http://schemas.microsoft.com/office/powerpoint/2010/main" val="364840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" y="228600"/>
            <a:ext cx="9113911" cy="4959179"/>
          </a:xfrm>
        </p:spPr>
      </p:pic>
    </p:spTree>
    <p:extLst>
      <p:ext uri="{BB962C8B-B14F-4D97-AF65-F5344CB8AC3E}">
        <p14:creationId xmlns:p14="http://schemas.microsoft.com/office/powerpoint/2010/main" val="254402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3" y="-228600"/>
            <a:ext cx="9224053" cy="6145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62" y="4419600"/>
            <a:ext cx="8537261" cy="11430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Basic Life Support Algorithm for Healthcare Providers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881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35e9acf6f42b4ed54a4b1e55cc59b024ec4f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291</Words>
  <Application>Microsoft Office PowerPoint</Application>
  <PresentationFormat>On-screen Show (4:3)</PresentationFormat>
  <Paragraphs>80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Arial Rounded MT Bold</vt:lpstr>
      <vt:lpstr>Calibri</vt:lpstr>
      <vt:lpstr>Wingdings</vt:lpstr>
      <vt:lpstr>Wingdings 2</vt:lpstr>
      <vt:lpstr>Office Theme</vt:lpstr>
      <vt:lpstr>Basic Life Support (BLS)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Basic Life Support Algorithm for Healthcare Providers</vt:lpstr>
      <vt:lpstr>PowerPoint Presentation</vt:lpstr>
      <vt:lpstr>PowerPoint Presentation</vt:lpstr>
      <vt:lpstr>CHECK  RESPONSE &amp; SHOUT  FOR 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CPR When …… :</vt:lpstr>
      <vt:lpstr>PowerPoint Presentation</vt:lpstr>
      <vt:lpstr>CHEST COMPRESSIONS</vt:lpstr>
      <vt:lpstr>PowerPoint Presentation</vt:lpstr>
      <vt:lpstr>PowerPoint Presentation</vt:lpstr>
      <vt:lpstr>PowerPoint Presentation</vt:lpstr>
      <vt:lpstr>PowerPoint Presentation</vt:lpstr>
      <vt:lpstr>Compressions To Ventilations Ratio</vt:lpstr>
      <vt:lpstr>PowerPoint Presentation</vt:lpstr>
      <vt:lpstr>Head Tilt- Chin Lift</vt:lpstr>
      <vt:lpstr>Jaw Thrust</vt:lpstr>
      <vt:lpstr>E-C clamp technique </vt:lpstr>
      <vt:lpstr>PowerPoint Presentation</vt:lpstr>
      <vt:lpstr>Automated External Defibrillator (AED)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BLS Healthcare Provider Adult Cardiac Arrest Algorithm for Suspected or Confirmed COVID-19 Patients</vt:lpstr>
      <vt:lpstr>PowerPoint Presentation</vt:lpstr>
      <vt:lpstr>BLS Healthcare Provider Adult Cardiac Arrest Algorithm for Suspected or Confirmed COVID-19 Patients</vt:lpstr>
      <vt:lpstr>PowerPoint Presentation</vt:lpstr>
      <vt:lpstr>PowerPoint Presentation</vt:lpstr>
      <vt:lpstr>PowerPoint Presentation</vt:lpstr>
      <vt:lpstr>PowerPoint Presentation</vt:lpstr>
      <vt:lpstr>BLS Healthcare Provider Adult Cardiac Arrest Algorithm for Suspected or Confirmed COVID-19 Patients</vt:lpstr>
      <vt:lpstr>PowerPoint Presentation</vt:lpstr>
      <vt:lpstr>PowerPoint Presentation</vt:lpstr>
      <vt:lpstr>PowerPoint Presentation</vt:lpstr>
      <vt:lpstr>PowerPoint Presentation</vt:lpstr>
      <vt:lpstr>High-efficiency particulate air (HEPA)</vt:lpstr>
      <vt:lpstr>PowerPoint Presentation</vt:lpstr>
      <vt:lpstr>PowerPoint Presentation</vt:lpstr>
      <vt:lpstr>HANDS ONLY CPR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BLS Healthcare Provider Adult Cardiac Arrest Algorithm for Suspected or Confirmed COVID-19 Patients</dc:title>
  <dc:creator>Arezoo</dc:creator>
  <cp:lastModifiedBy>home</cp:lastModifiedBy>
  <cp:revision>75</cp:revision>
  <cp:lastPrinted>2020-12-29T20:04:47Z</cp:lastPrinted>
  <dcterms:created xsi:type="dcterms:W3CDTF">2006-08-16T00:00:00Z</dcterms:created>
  <dcterms:modified xsi:type="dcterms:W3CDTF">2022-08-21T15:22:50Z</dcterms:modified>
</cp:coreProperties>
</file>