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7"/>
  </p:notesMasterIdLst>
  <p:sldIdLst>
    <p:sldId id="317" r:id="rId2"/>
    <p:sldId id="322" r:id="rId3"/>
    <p:sldId id="257" r:id="rId4"/>
    <p:sldId id="259" r:id="rId5"/>
    <p:sldId id="274" r:id="rId6"/>
    <p:sldId id="261" r:id="rId7"/>
    <p:sldId id="260" r:id="rId8"/>
    <p:sldId id="324" r:id="rId9"/>
    <p:sldId id="262" r:id="rId10"/>
    <p:sldId id="263" r:id="rId11"/>
    <p:sldId id="264" r:id="rId12"/>
    <p:sldId id="265" r:id="rId13"/>
    <p:sldId id="266" r:id="rId14"/>
    <p:sldId id="325" r:id="rId15"/>
    <p:sldId id="267" r:id="rId16"/>
    <p:sldId id="275" r:id="rId17"/>
    <p:sldId id="268" r:id="rId18"/>
    <p:sldId id="303" r:id="rId19"/>
    <p:sldId id="314" r:id="rId20"/>
    <p:sldId id="279" r:id="rId21"/>
    <p:sldId id="269" r:id="rId22"/>
    <p:sldId id="280" r:id="rId23"/>
    <p:sldId id="320" r:id="rId24"/>
    <p:sldId id="319" r:id="rId25"/>
    <p:sldId id="323" r:id="rId26"/>
    <p:sldId id="307" r:id="rId27"/>
    <p:sldId id="271" r:id="rId28"/>
    <p:sldId id="321" r:id="rId29"/>
    <p:sldId id="276" r:id="rId30"/>
    <p:sldId id="277" r:id="rId31"/>
    <p:sldId id="270" r:id="rId32"/>
    <p:sldId id="278" r:id="rId33"/>
    <p:sldId id="272" r:id="rId34"/>
    <p:sldId id="316" r:id="rId35"/>
    <p:sldId id="315" r:id="rId36"/>
    <p:sldId id="281" r:id="rId37"/>
    <p:sldId id="282" r:id="rId38"/>
    <p:sldId id="283" r:id="rId39"/>
    <p:sldId id="284"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4" r:id="rId54"/>
    <p:sldId id="305" r:id="rId55"/>
    <p:sldId id="286" r:id="rId56"/>
    <p:sldId id="287" r:id="rId57"/>
    <p:sldId id="288" r:id="rId58"/>
    <p:sldId id="289" r:id="rId59"/>
    <p:sldId id="310" r:id="rId60"/>
    <p:sldId id="306" r:id="rId61"/>
    <p:sldId id="273" r:id="rId62"/>
    <p:sldId id="308" r:id="rId63"/>
    <p:sldId id="309" r:id="rId64"/>
    <p:sldId id="312" r:id="rId65"/>
    <p:sldId id="326"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3740" autoAdjust="0"/>
  </p:normalViewPr>
  <p:slideViewPr>
    <p:cSldViewPr snapToGrid="0">
      <p:cViewPr varScale="1">
        <p:scale>
          <a:sx n="63" d="100"/>
          <a:sy n="63" d="100"/>
        </p:scale>
        <p:origin x="286"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53F68-5B69-4578-91D3-C967C76AC48A}"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8195B-EB7E-49A1-AD63-9505A33CCC8E}" type="slidenum">
              <a:rPr lang="en-US" smtClean="0"/>
              <a:t>‹#›</a:t>
            </a:fld>
            <a:endParaRPr lang="en-US"/>
          </a:p>
        </p:txBody>
      </p:sp>
    </p:spTree>
    <p:extLst>
      <p:ext uri="{BB962C8B-B14F-4D97-AF65-F5344CB8AC3E}">
        <p14:creationId xmlns:p14="http://schemas.microsoft.com/office/powerpoint/2010/main" val="323446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8195B-EB7E-49A1-AD63-9505A33CCC8E}" type="slidenum">
              <a:rPr lang="en-US" smtClean="0"/>
              <a:t>17</a:t>
            </a:fld>
            <a:endParaRPr lang="en-US"/>
          </a:p>
        </p:txBody>
      </p:sp>
    </p:spTree>
    <p:extLst>
      <p:ext uri="{BB962C8B-B14F-4D97-AF65-F5344CB8AC3E}">
        <p14:creationId xmlns:p14="http://schemas.microsoft.com/office/powerpoint/2010/main" val="21708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8195B-EB7E-49A1-AD63-9505A33CCC8E}" type="slidenum">
              <a:rPr lang="en-US" smtClean="0"/>
              <a:t>35</a:t>
            </a:fld>
            <a:endParaRPr lang="en-US"/>
          </a:p>
        </p:txBody>
      </p:sp>
    </p:spTree>
    <p:extLst>
      <p:ext uri="{BB962C8B-B14F-4D97-AF65-F5344CB8AC3E}">
        <p14:creationId xmlns:p14="http://schemas.microsoft.com/office/powerpoint/2010/main" val="191974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8195B-EB7E-49A1-AD63-9505A33CCC8E}" type="slidenum">
              <a:rPr lang="en-US" smtClean="0"/>
              <a:t>50</a:t>
            </a:fld>
            <a:endParaRPr lang="en-US"/>
          </a:p>
        </p:txBody>
      </p:sp>
    </p:spTree>
    <p:extLst>
      <p:ext uri="{BB962C8B-B14F-4D97-AF65-F5344CB8AC3E}">
        <p14:creationId xmlns:p14="http://schemas.microsoft.com/office/powerpoint/2010/main" val="416117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11/3/2019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11/3/2019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11/3/2019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 y="515302"/>
            <a:ext cx="3897630" cy="3527355"/>
          </a:xfrm>
          <a:prstGeom prst="rect">
            <a:avLst/>
          </a:prstGeom>
          <a:ln w="28575">
            <a:solidFill>
              <a:srgbClr val="FF000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055" y="2348865"/>
            <a:ext cx="4019550" cy="4019550"/>
          </a:xfrm>
          <a:prstGeom prst="rect">
            <a:avLst/>
          </a:prstGeom>
          <a:ln w="28575">
            <a:solidFill>
              <a:srgbClr val="FF0000"/>
            </a:solidFill>
          </a:ln>
        </p:spPr>
      </p:pic>
      <p:pic>
        <p:nvPicPr>
          <p:cNvPr id="9" name="Picture 8"/>
          <p:cNvPicPr>
            <a:picLocks noChangeAspect="1"/>
          </p:cNvPicPr>
          <p:nvPr/>
        </p:nvPicPr>
        <p:blipFill>
          <a:blip r:embed="rId4"/>
          <a:stretch>
            <a:fillRect/>
          </a:stretch>
        </p:blipFill>
        <p:spPr>
          <a:xfrm>
            <a:off x="537210" y="4665973"/>
            <a:ext cx="5223509" cy="1702442"/>
          </a:xfrm>
          <a:prstGeom prst="rect">
            <a:avLst/>
          </a:prstGeom>
          <a:ln w="28575">
            <a:solidFill>
              <a:srgbClr val="00B0F0"/>
            </a:solidFill>
          </a:ln>
        </p:spPr>
      </p:pic>
      <p:pic>
        <p:nvPicPr>
          <p:cNvPr id="10" name="Picture 9"/>
          <p:cNvPicPr>
            <a:picLocks noChangeAspect="1"/>
          </p:cNvPicPr>
          <p:nvPr/>
        </p:nvPicPr>
        <p:blipFill>
          <a:blip r:embed="rId5"/>
          <a:stretch>
            <a:fillRect/>
          </a:stretch>
        </p:blipFill>
        <p:spPr>
          <a:xfrm>
            <a:off x="4935338" y="515302"/>
            <a:ext cx="5434019" cy="1767670"/>
          </a:xfrm>
          <a:prstGeom prst="rect">
            <a:avLst/>
          </a:prstGeom>
          <a:ln w="38100">
            <a:solidFill>
              <a:srgbClr val="0070C0"/>
            </a:solidFill>
          </a:ln>
        </p:spPr>
      </p:pic>
    </p:spTree>
    <p:extLst>
      <p:ext uri="{BB962C8B-B14F-4D97-AF65-F5344CB8AC3E}">
        <p14:creationId xmlns:p14="http://schemas.microsoft.com/office/powerpoint/2010/main" val="2120897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73" y="1259944"/>
            <a:ext cx="10370097" cy="4978868"/>
          </a:xfrm>
          <a:prstGeom prst="rect">
            <a:avLst/>
          </a:prstGeom>
          <a:ln w="28575">
            <a:solidFill>
              <a:srgbClr val="FF0000"/>
            </a:solidFill>
          </a:ln>
        </p:spPr>
      </p:pic>
    </p:spTree>
    <p:extLst>
      <p:ext uri="{BB962C8B-B14F-4D97-AF65-F5344CB8AC3E}">
        <p14:creationId xmlns:p14="http://schemas.microsoft.com/office/powerpoint/2010/main" val="2071505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0777" y="1320165"/>
            <a:ext cx="10353216" cy="4869180"/>
          </a:xfrm>
          <a:prstGeom prst="rect">
            <a:avLst/>
          </a:prstGeom>
          <a:ln w="19050">
            <a:solidFill>
              <a:srgbClr val="FF0000"/>
            </a:solidFill>
          </a:ln>
        </p:spPr>
      </p:pic>
    </p:spTree>
    <p:extLst>
      <p:ext uri="{BB962C8B-B14F-4D97-AF65-F5344CB8AC3E}">
        <p14:creationId xmlns:p14="http://schemas.microsoft.com/office/powerpoint/2010/main" val="646685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99" y="1096831"/>
            <a:ext cx="10180763" cy="4839806"/>
          </a:xfrm>
          <a:prstGeom prst="rect">
            <a:avLst/>
          </a:prstGeom>
          <a:ln w="19050">
            <a:solidFill>
              <a:srgbClr val="FF0000"/>
            </a:solidFill>
          </a:ln>
        </p:spPr>
      </p:pic>
    </p:spTree>
    <p:extLst>
      <p:ext uri="{BB962C8B-B14F-4D97-AF65-F5344CB8AC3E}">
        <p14:creationId xmlns:p14="http://schemas.microsoft.com/office/powerpoint/2010/main" val="361679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327" y="1172710"/>
            <a:ext cx="9391334" cy="4572000"/>
          </a:xfrm>
          <a:prstGeom prst="rect">
            <a:avLst/>
          </a:prstGeom>
          <a:ln w="38100">
            <a:solidFill>
              <a:srgbClr val="FF0000"/>
            </a:solidFill>
          </a:ln>
        </p:spPr>
      </p:pic>
    </p:spTree>
    <p:extLst>
      <p:ext uri="{BB962C8B-B14F-4D97-AF65-F5344CB8AC3E}">
        <p14:creationId xmlns:p14="http://schemas.microsoft.com/office/powerpoint/2010/main" val="3477170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9875" y="402213"/>
            <a:ext cx="3802936" cy="6152401"/>
          </a:xfrm>
          <a:prstGeom prst="rect">
            <a:avLst/>
          </a:prstGeom>
        </p:spPr>
      </p:pic>
    </p:spTree>
    <p:extLst>
      <p:ext uri="{BB962C8B-B14F-4D97-AF65-F5344CB8AC3E}">
        <p14:creationId xmlns:p14="http://schemas.microsoft.com/office/powerpoint/2010/main" val="2871283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3045" y="365760"/>
            <a:ext cx="8423910" cy="5823585"/>
          </a:xfrm>
          <a:prstGeom prst="rect">
            <a:avLst/>
          </a:prstGeom>
          <a:ln w="19050">
            <a:solidFill>
              <a:srgbClr val="FF0000"/>
            </a:solidFill>
          </a:ln>
        </p:spPr>
      </p:pic>
    </p:spTree>
    <p:extLst>
      <p:ext uri="{BB962C8B-B14F-4D97-AF65-F5344CB8AC3E}">
        <p14:creationId xmlns:p14="http://schemas.microsoft.com/office/powerpoint/2010/main" val="74064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748" y="998015"/>
            <a:ext cx="11075671" cy="2554545"/>
          </a:xfrm>
          <a:prstGeom prst="rect">
            <a:avLst/>
          </a:prstGeom>
        </p:spPr>
        <p:txBody>
          <a:bodyPr wrap="square">
            <a:spAutoFit/>
          </a:bodyPr>
          <a:lstStyle/>
          <a:p>
            <a:r>
              <a:rPr lang="en-US" sz="3200" dirty="0">
                <a:solidFill>
                  <a:srgbClr val="181717"/>
                </a:solidFill>
                <a:latin typeface="Times New Roman" panose="02020603050405020304" pitchFamily="18" charset="0"/>
                <a:ea typeface="Times New Roman" panose="02020603050405020304" pitchFamily="18" charset="0"/>
              </a:rPr>
              <a:t>Point-of-care viscoelastic tests (PCVT), such as thromboelastography (TEG) and thromboelastometry (ROTEM) analyze clotting in a small sample of blood and depict an image of clot formation and lysis that provides the clinician with immediate coagulation data</a:t>
            </a:r>
            <a:r>
              <a:rPr lang="en-US" dirty="0">
                <a:solidFill>
                  <a:srgbClr val="181717"/>
                </a:solidFill>
                <a:latin typeface="Times New Roman" panose="02020603050405020304" pitchFamily="18" charset="0"/>
                <a:ea typeface="Times New Roman" panose="02020603050405020304" pitchFamily="18" charset="0"/>
              </a:rPr>
              <a:t>.</a:t>
            </a:r>
            <a:endParaRPr lang="en-US" dirty="0"/>
          </a:p>
        </p:txBody>
      </p:sp>
      <p:sp>
        <p:nvSpPr>
          <p:cNvPr id="3" name="Rectangle 2"/>
          <p:cNvSpPr/>
          <p:nvPr/>
        </p:nvSpPr>
        <p:spPr>
          <a:xfrm>
            <a:off x="508748" y="3690238"/>
            <a:ext cx="11515725" cy="2207592"/>
          </a:xfrm>
          <a:prstGeom prst="rect">
            <a:avLst/>
          </a:prstGeom>
        </p:spPr>
        <p:txBody>
          <a:bodyPr wrap="square">
            <a:spAutoFit/>
          </a:bodyPr>
          <a:lstStyle/>
          <a:p>
            <a:pPr indent="-6350" algn="just">
              <a:lnSpc>
                <a:spcPct val="105000"/>
              </a:lnSpc>
              <a:spcAft>
                <a:spcPts val="2075"/>
              </a:spcAft>
            </a:pPr>
            <a:r>
              <a:rPr lang="en-US" sz="2400" dirty="0" smtClean="0">
                <a:solidFill>
                  <a:srgbClr val="181717"/>
                </a:solidFill>
                <a:latin typeface="Times New Roman" panose="02020603050405020304" pitchFamily="18" charset="0"/>
                <a:ea typeface="Times New Roman" panose="02020603050405020304" pitchFamily="18" charset="0"/>
              </a:rPr>
              <a:t>A</a:t>
            </a:r>
            <a:r>
              <a:rPr lang="fa-IR" sz="2400" dirty="0" smtClean="0">
                <a:solidFill>
                  <a:srgbClr val="181717"/>
                </a:solidFill>
                <a:latin typeface="Times New Roman" panose="02020603050405020304" pitchFamily="18" charset="0"/>
                <a:ea typeface="Times New Roman" panose="02020603050405020304" pitchFamily="18" charset="0"/>
              </a:rPr>
              <a:t> </a:t>
            </a:r>
            <a:r>
              <a:rPr lang="en-US" sz="2400" dirty="0" smtClean="0">
                <a:solidFill>
                  <a:srgbClr val="181717"/>
                </a:solidFill>
                <a:latin typeface="Times New Roman" panose="02020603050405020304" pitchFamily="18" charset="0"/>
                <a:ea typeface="Times New Roman" panose="02020603050405020304" pitchFamily="18" charset="0"/>
              </a:rPr>
              <a:t>recent </a:t>
            </a:r>
            <a:r>
              <a:rPr lang="en-US" sz="2400" dirty="0">
                <a:solidFill>
                  <a:srgbClr val="181717"/>
                </a:solidFill>
                <a:latin typeface="Times New Roman" panose="02020603050405020304" pitchFamily="18" charset="0"/>
                <a:ea typeface="Times New Roman" panose="02020603050405020304" pitchFamily="18" charset="0"/>
              </a:rPr>
              <a:t>retrospective cohort study that compared women with PPH </a:t>
            </a:r>
            <a:r>
              <a:rPr lang="en-US" sz="2400" dirty="0" smtClean="0">
                <a:solidFill>
                  <a:srgbClr val="181717"/>
                </a:solidFill>
                <a:latin typeface="Times New Roman" panose="02020603050405020304" pitchFamily="18" charset="0"/>
                <a:ea typeface="Times New Roman" panose="02020603050405020304" pitchFamily="18" charset="0"/>
              </a:rPr>
              <a:t>whose treatment was guided with PCVT versus those </a:t>
            </a:r>
            <a:r>
              <a:rPr lang="en-US" sz="2400" dirty="0">
                <a:solidFill>
                  <a:srgbClr val="181717"/>
                </a:solidFill>
                <a:latin typeface="Times New Roman" panose="02020603050405020304" pitchFamily="18" charset="0"/>
                <a:ea typeface="Times New Roman" panose="02020603050405020304" pitchFamily="18" charset="0"/>
              </a:rPr>
              <a:t>for whom PCVT was not available showed that </a:t>
            </a:r>
            <a:r>
              <a:rPr lang="en-US" sz="2800" dirty="0">
                <a:solidFill>
                  <a:srgbClr val="FF0000"/>
                </a:solidFill>
                <a:latin typeface="Times New Roman" panose="02020603050405020304" pitchFamily="18" charset="0"/>
                <a:ea typeface="Times New Roman" panose="02020603050405020304" pitchFamily="18" charset="0"/>
              </a:rPr>
              <a:t>PCVT-based goal-directed therapy resulted in less blood product replacement, improved patient outcomes, and reduced cost of </a:t>
            </a:r>
            <a:r>
              <a:rPr lang="en-US" sz="2800" dirty="0" smtClean="0">
                <a:solidFill>
                  <a:srgbClr val="FF0000"/>
                </a:solidFill>
                <a:latin typeface="Times New Roman" panose="02020603050405020304" pitchFamily="18" charset="0"/>
                <a:ea typeface="Times New Roman" panose="02020603050405020304" pitchFamily="18" charset="0"/>
              </a:rPr>
              <a:t>care</a:t>
            </a:r>
            <a:r>
              <a:rPr lang="en-US" sz="2400" dirty="0" smtClean="0">
                <a:solidFill>
                  <a:srgbClr val="181717"/>
                </a:solidFill>
                <a:latin typeface="Times New Roman" panose="02020603050405020304" pitchFamily="18" charset="0"/>
                <a:ea typeface="Times New Roman" panose="02020603050405020304" pitchFamily="18" charset="0"/>
              </a:rPr>
              <a:t>. </a:t>
            </a:r>
            <a:r>
              <a:rPr lang="en-US" sz="2400" dirty="0">
                <a:solidFill>
                  <a:srgbClr val="181717"/>
                </a:solidFill>
                <a:latin typeface="Times New Roman" panose="02020603050405020304" pitchFamily="18" charset="0"/>
                <a:ea typeface="Times New Roman" panose="02020603050405020304" pitchFamily="18" charset="0"/>
              </a:rPr>
              <a:t>PCVTs will likely play an increasing role in the PPH management in the future.</a:t>
            </a:r>
            <a:endParaRPr lang="en-US" sz="32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9771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035" y="1565196"/>
            <a:ext cx="9778365" cy="4585871"/>
          </a:xfrm>
          <a:prstGeom prst="rect">
            <a:avLst/>
          </a:prstGeom>
        </p:spPr>
        <p:txBody>
          <a:bodyPr wrap="square">
            <a:spAutoFit/>
          </a:bodyPr>
          <a:lstStyle/>
          <a:p>
            <a:r>
              <a:rPr lang="en-US" sz="2400" dirty="0">
                <a:solidFill>
                  <a:srgbClr val="181717"/>
                </a:solidFill>
                <a:latin typeface="Times New Roman" panose="02020603050405020304" pitchFamily="18" charset="0"/>
                <a:ea typeface="Times New Roman" panose="02020603050405020304" pitchFamily="18" charset="0"/>
              </a:rPr>
              <a:t>With point-of-care monitoring of coagulation, such as thromboelastography </a:t>
            </a:r>
            <a:r>
              <a:rPr lang="en-US" sz="2800" dirty="0">
                <a:solidFill>
                  <a:srgbClr val="FF0000"/>
                </a:solidFill>
                <a:latin typeface="Times New Roman" panose="02020603050405020304" pitchFamily="18" charset="0"/>
                <a:ea typeface="Times New Roman" panose="02020603050405020304" pitchFamily="18" charset="0"/>
              </a:rPr>
              <a:t>(TEG) </a:t>
            </a:r>
            <a:r>
              <a:rPr lang="en-US" sz="2400" dirty="0">
                <a:solidFill>
                  <a:srgbClr val="181717"/>
                </a:solidFill>
                <a:latin typeface="Times New Roman" panose="02020603050405020304" pitchFamily="18" charset="0"/>
                <a:ea typeface="Times New Roman" panose="02020603050405020304" pitchFamily="18" charset="0"/>
              </a:rPr>
              <a:t>and rotational thromboelastometry </a:t>
            </a:r>
            <a:r>
              <a:rPr lang="en-US" sz="2800" dirty="0">
                <a:solidFill>
                  <a:srgbClr val="FF0000"/>
                </a:solidFill>
                <a:latin typeface="Times New Roman" panose="02020603050405020304" pitchFamily="18" charset="0"/>
                <a:ea typeface="Times New Roman" panose="02020603050405020304" pitchFamily="18" charset="0"/>
              </a:rPr>
              <a:t>(ROTEM), </a:t>
            </a:r>
            <a:r>
              <a:rPr lang="en-US" sz="2400" dirty="0">
                <a:solidFill>
                  <a:srgbClr val="181717"/>
                </a:solidFill>
                <a:latin typeface="Times New Roman" panose="02020603050405020304" pitchFamily="18" charset="0"/>
                <a:ea typeface="Times New Roman" panose="02020603050405020304" pitchFamily="18" charset="0"/>
              </a:rPr>
              <a:t>whole-blood coagulation as well as fibrinolysis can be monitored within minutes </a:t>
            </a:r>
            <a:endParaRPr lang="en-US" sz="2400" dirty="0" smtClean="0">
              <a:solidFill>
                <a:srgbClr val="181717"/>
              </a:solidFill>
              <a:latin typeface="Times New Roman" panose="02020603050405020304" pitchFamily="18" charset="0"/>
              <a:ea typeface="Times New Roman" panose="02020603050405020304" pitchFamily="18" charset="0"/>
            </a:endParaRPr>
          </a:p>
          <a:p>
            <a:endParaRPr lang="en-US" sz="2400" dirty="0" smtClean="0">
              <a:solidFill>
                <a:srgbClr val="181717"/>
              </a:solidFill>
              <a:latin typeface="Times New Roman" panose="02020603050405020304" pitchFamily="18" charset="0"/>
              <a:ea typeface="Times New Roman" panose="02020603050405020304" pitchFamily="18" charset="0"/>
            </a:endParaRPr>
          </a:p>
          <a:p>
            <a:endParaRPr lang="en-US" sz="2400" dirty="0" smtClean="0">
              <a:solidFill>
                <a:srgbClr val="181717"/>
              </a:solidFill>
              <a:latin typeface="Times New Roman" panose="02020603050405020304" pitchFamily="18" charset="0"/>
              <a:ea typeface="Times New Roman" panose="02020603050405020304" pitchFamily="18" charset="0"/>
            </a:endParaRPr>
          </a:p>
          <a:p>
            <a:r>
              <a:rPr lang="en-US" sz="2800" dirty="0" smtClean="0">
                <a:solidFill>
                  <a:srgbClr val="181717"/>
                </a:solidFill>
                <a:latin typeface="Times New Roman" panose="02020603050405020304" pitchFamily="18" charset="0"/>
                <a:ea typeface="Times New Roman" panose="02020603050405020304" pitchFamily="18" charset="0"/>
              </a:rPr>
              <a:t>Impairment </a:t>
            </a:r>
            <a:r>
              <a:rPr lang="en-US" sz="2800" dirty="0">
                <a:solidFill>
                  <a:srgbClr val="181717"/>
                </a:solidFill>
                <a:latin typeface="Times New Roman" panose="02020603050405020304" pitchFamily="18" charset="0"/>
                <a:ea typeface="Times New Roman" panose="02020603050405020304" pitchFamily="18" charset="0"/>
              </a:rPr>
              <a:t>of hemostasis in PPH is seen by a 39% decrease in fibrinogen concentration and a 20% decrease in TEG clot firmness, whereas aPTT and INR changed by only 12–15% </a:t>
            </a:r>
            <a:endParaRPr lang="en-US" sz="2800" dirty="0" smtClean="0">
              <a:solidFill>
                <a:srgbClr val="181717"/>
              </a:solidFill>
              <a:latin typeface="Times New Roman" panose="02020603050405020304" pitchFamily="18" charset="0"/>
              <a:ea typeface="Times New Roman" panose="02020603050405020304" pitchFamily="18" charset="0"/>
            </a:endParaRPr>
          </a:p>
          <a:p>
            <a:r>
              <a:rPr lang="en-US" sz="2800" dirty="0" smtClean="0">
                <a:solidFill>
                  <a:srgbClr val="181717"/>
                </a:solidFill>
                <a:latin typeface="Times New Roman" panose="02020603050405020304" pitchFamily="18" charset="0"/>
                <a:ea typeface="Times New Roman" panose="02020603050405020304" pitchFamily="18" charset="0"/>
              </a:rPr>
              <a:t>Fibrin </a:t>
            </a:r>
            <a:r>
              <a:rPr lang="en-US" sz="2800" dirty="0">
                <a:solidFill>
                  <a:srgbClr val="181717"/>
                </a:solidFill>
                <a:latin typeface="Times New Roman" panose="02020603050405020304" pitchFamily="18" charset="0"/>
                <a:ea typeface="Times New Roman" panose="02020603050405020304" pitchFamily="18" charset="0"/>
              </a:rPr>
              <a:t>polymerization, as monitored in the FIBTEM, had a good correlation with fibrinogen concentration </a:t>
            </a:r>
            <a:r>
              <a:rPr lang="en-US" sz="2800" dirty="0" smtClean="0">
                <a:solidFill>
                  <a:srgbClr val="181717"/>
                </a:solidFill>
                <a:latin typeface="Times New Roman" panose="02020603050405020304" pitchFamily="18" charset="0"/>
                <a:ea typeface="Times New Roman" panose="02020603050405020304" pitchFamily="18" charset="0"/>
              </a:rPr>
              <a:t>and </a:t>
            </a:r>
            <a:r>
              <a:rPr lang="en-US" sz="2800" dirty="0">
                <a:solidFill>
                  <a:srgbClr val="181717"/>
                </a:solidFill>
                <a:latin typeface="Times New Roman" panose="02020603050405020304" pitchFamily="18" charset="0"/>
                <a:ea typeface="Times New Roman" panose="02020603050405020304" pitchFamily="18" charset="0"/>
              </a:rPr>
              <a:t>was detectable after 5min</a:t>
            </a:r>
            <a:endParaRPr lang="en-US" sz="2800" dirty="0"/>
          </a:p>
        </p:txBody>
      </p:sp>
    </p:spTree>
    <p:extLst>
      <p:ext uri="{BB962C8B-B14F-4D97-AF65-F5344CB8AC3E}">
        <p14:creationId xmlns:p14="http://schemas.microsoft.com/office/powerpoint/2010/main" val="2342162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2288" y="3190450"/>
            <a:ext cx="9192445" cy="2931791"/>
          </a:xfrm>
          <a:prstGeom prst="rect">
            <a:avLst/>
          </a:prstGeom>
          <a:solidFill>
            <a:srgbClr val="FF0000"/>
          </a:solidFill>
          <a:ln>
            <a:solidFill>
              <a:srgbClr val="FF0000"/>
            </a:solidFill>
          </a:ln>
        </p:spPr>
      </p:pic>
      <p:sp>
        <p:nvSpPr>
          <p:cNvPr id="3" name="Rectangle 2"/>
          <p:cNvSpPr/>
          <p:nvPr/>
        </p:nvSpPr>
        <p:spPr>
          <a:xfrm>
            <a:off x="320948" y="444848"/>
            <a:ext cx="10131068" cy="2062103"/>
          </a:xfrm>
          <a:prstGeom prst="rect">
            <a:avLst/>
          </a:prstGeom>
          <a:solidFill>
            <a:srgbClr val="FFFF00"/>
          </a:solidFill>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rPr>
              <a:t>Thromboelastography is performed by placing 0.35 mL of whole blood into an oscillating container with a pin that measures the force of thrombus formation with 5 parameters being assayed</a:t>
            </a:r>
            <a:endParaRPr lang="en-US" sz="3200" dirty="0"/>
          </a:p>
        </p:txBody>
      </p:sp>
    </p:spTree>
    <p:extLst>
      <p:ext uri="{BB962C8B-B14F-4D97-AF65-F5344CB8AC3E}">
        <p14:creationId xmlns:p14="http://schemas.microsoft.com/office/powerpoint/2010/main" val="3135415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600" b="1" i="1" dirty="0">
                <a:solidFill>
                  <a:srgbClr val="FFFF00"/>
                </a:solidFill>
              </a:rPr>
              <a:t>DRUGS</a:t>
            </a:r>
            <a:r>
              <a:rPr lang="en-US" dirty="0"/>
              <a:t/>
            </a:r>
            <a:br>
              <a:rPr lang="en-US" dirty="0"/>
            </a:br>
            <a:endParaRPr lang="en-US" dirty="0"/>
          </a:p>
        </p:txBody>
      </p:sp>
    </p:spTree>
    <p:extLst>
      <p:ext uri="{BB962C8B-B14F-4D97-AF65-F5344CB8AC3E}">
        <p14:creationId xmlns:p14="http://schemas.microsoft.com/office/powerpoint/2010/main" val="141969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71" y="982134"/>
            <a:ext cx="10121264" cy="2696632"/>
          </a:xfrm>
        </p:spPr>
        <p:txBody>
          <a:bodyPr/>
          <a:lstStyle/>
          <a:p>
            <a:r>
              <a:rPr lang="en-US" sz="5400" b="1" dirty="0">
                <a:solidFill>
                  <a:srgbClr val="FFFF00"/>
                </a:solidFill>
                <a:latin typeface="Viage"/>
              </a:rPr>
              <a:t>the	postpartum hemorrhage consensus algorithm</a:t>
            </a:r>
            <a:r>
              <a:rPr lang="en-US" sz="7200" dirty="0"/>
              <a:t/>
            </a:r>
            <a:br>
              <a:rPr lang="en-US" sz="7200" dirty="0"/>
            </a:br>
            <a:endParaRPr lang="en-US" sz="5400" dirty="0"/>
          </a:p>
        </p:txBody>
      </p:sp>
      <p:sp>
        <p:nvSpPr>
          <p:cNvPr id="4" name="Text Placeholder 3"/>
          <p:cNvSpPr>
            <a:spLocks noGrp="1"/>
          </p:cNvSpPr>
          <p:nvPr>
            <p:ph type="body" sz="half" idx="2"/>
          </p:nvPr>
        </p:nvSpPr>
        <p:spPr>
          <a:xfrm>
            <a:off x="886349" y="5017769"/>
            <a:ext cx="9244897" cy="997857"/>
          </a:xfrm>
        </p:spPr>
        <p:txBody>
          <a:bodyPr>
            <a:normAutofit fontScale="85000" lnSpcReduction="10000"/>
          </a:bodyPr>
          <a:lstStyle/>
          <a:p>
            <a:r>
              <a:rPr lang="en-US" sz="3900" b="1" dirty="0">
                <a:solidFill>
                  <a:srgbClr val="FF0000"/>
                </a:solidFill>
              </a:rPr>
              <a:t>New approaches to obstetric hemorrhage</a:t>
            </a:r>
            <a:r>
              <a:rPr lang="en-US" sz="1200" dirty="0"/>
              <a:t>: </a:t>
            </a:r>
            <a:br>
              <a:rPr lang="en-US" sz="1200" dirty="0"/>
            </a:br>
            <a:r>
              <a:rPr lang="en-US" sz="1200" dirty="0"/>
              <a:t/>
            </a:r>
            <a:br>
              <a:rPr lang="en-US" sz="1200" dirty="0"/>
            </a:br>
            <a:endParaRPr lang="en-US" dirty="0"/>
          </a:p>
        </p:txBody>
      </p:sp>
    </p:spTree>
    <p:extLst>
      <p:ext uri="{BB962C8B-B14F-4D97-AF65-F5344CB8AC3E}">
        <p14:creationId xmlns:p14="http://schemas.microsoft.com/office/powerpoint/2010/main" val="4138050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796" y="1587341"/>
            <a:ext cx="11104244" cy="3908762"/>
          </a:xfrm>
          <a:prstGeom prst="rect">
            <a:avLst/>
          </a:prstGeom>
        </p:spPr>
        <p:txBody>
          <a:bodyPr wrap="square">
            <a:spAutoFit/>
          </a:bodyPr>
          <a:lstStyle/>
          <a:p>
            <a:r>
              <a:rPr lang="en-US" sz="4800" dirty="0" smtClean="0">
                <a:solidFill>
                  <a:srgbClr val="FF0000"/>
                </a:solidFill>
                <a:latin typeface="Times New Roman" panose="02020603050405020304" pitchFamily="18" charset="0"/>
                <a:ea typeface="Times New Roman" panose="02020603050405020304" pitchFamily="18" charset="0"/>
              </a:rPr>
              <a:t>Tranexamicacid</a:t>
            </a:r>
            <a:r>
              <a:rPr lang="fa-IR" sz="4800" dirty="0" smtClean="0">
                <a:solidFill>
                  <a:srgbClr val="FF0000"/>
                </a:solidFill>
                <a:latin typeface="Times New Roman" panose="02020603050405020304" pitchFamily="18" charset="0"/>
                <a:ea typeface="Times New Roman" panose="02020603050405020304" pitchFamily="18" charset="0"/>
              </a:rPr>
              <a:t> </a:t>
            </a:r>
            <a:r>
              <a:rPr lang="en-US" sz="4800" dirty="0" smtClean="0">
                <a:solidFill>
                  <a:srgbClr val="FF0000"/>
                </a:solidFill>
                <a:latin typeface="Times New Roman" panose="02020603050405020304" pitchFamily="18" charset="0"/>
                <a:ea typeface="Times New Roman" panose="02020603050405020304" pitchFamily="18" charset="0"/>
              </a:rPr>
              <a:t>(TXA) </a:t>
            </a:r>
            <a:r>
              <a:rPr lang="en-US" sz="4000" dirty="0" smtClean="0">
                <a:solidFill>
                  <a:srgbClr val="181717"/>
                </a:solidFill>
                <a:latin typeface="Times New Roman" panose="02020603050405020304" pitchFamily="18" charset="0"/>
                <a:ea typeface="Times New Roman" panose="02020603050405020304" pitchFamily="18" charset="0"/>
              </a:rPr>
              <a:t>is anantifibrinolytic agent that binds </a:t>
            </a:r>
            <a:r>
              <a:rPr lang="en-US" sz="4000" dirty="0">
                <a:solidFill>
                  <a:srgbClr val="181717"/>
                </a:solidFill>
                <a:latin typeface="Times New Roman" panose="02020603050405020304" pitchFamily="18" charset="0"/>
                <a:ea typeface="Times New Roman" panose="02020603050405020304" pitchFamily="18" charset="0"/>
              </a:rPr>
              <a:t>to lysine residues in plasminogen and plasmin thereby preventing plasmin activation and clot breakdown. TXA has a 2h half-life and is </a:t>
            </a:r>
            <a:r>
              <a:rPr lang="en-US" sz="4000" dirty="0" smtClean="0">
                <a:solidFill>
                  <a:srgbClr val="FF0000"/>
                </a:solidFill>
                <a:latin typeface="Times New Roman" panose="02020603050405020304" pitchFamily="18" charset="0"/>
                <a:ea typeface="Times New Roman" panose="02020603050405020304" pitchFamily="18" charset="0"/>
              </a:rPr>
              <a:t>contraindicated</a:t>
            </a:r>
            <a:r>
              <a:rPr lang="en-US" sz="4000" dirty="0" smtClean="0">
                <a:solidFill>
                  <a:srgbClr val="181717"/>
                </a:solidFill>
                <a:latin typeface="Times New Roman" panose="02020603050405020304" pitchFamily="18" charset="0"/>
                <a:ea typeface="Times New Roman" panose="02020603050405020304" pitchFamily="18" charset="0"/>
              </a:rPr>
              <a:t> in patients with </a:t>
            </a:r>
            <a:r>
              <a:rPr lang="en-US" sz="4000" dirty="0" smtClean="0">
                <a:solidFill>
                  <a:srgbClr val="FF0000"/>
                </a:solidFill>
                <a:latin typeface="Times New Roman" panose="02020603050405020304" pitchFamily="18" charset="0"/>
                <a:ea typeface="Times New Roman" panose="02020603050405020304" pitchFamily="18" charset="0"/>
              </a:rPr>
              <a:t>renal dysfunction </a:t>
            </a:r>
            <a:r>
              <a:rPr lang="en-US" sz="4000" dirty="0">
                <a:solidFill>
                  <a:srgbClr val="181717"/>
                </a:solidFill>
                <a:latin typeface="Times New Roman" panose="02020603050405020304" pitchFamily="18" charset="0"/>
                <a:ea typeface="Times New Roman" panose="02020603050405020304" pitchFamily="18" charset="0"/>
              </a:rPr>
              <a:t>because of renal clearance of the drug </a:t>
            </a:r>
            <a:endParaRPr lang="en-US" sz="4000" dirty="0"/>
          </a:p>
        </p:txBody>
      </p:sp>
    </p:spTree>
    <p:extLst>
      <p:ext uri="{BB962C8B-B14F-4D97-AF65-F5344CB8AC3E}">
        <p14:creationId xmlns:p14="http://schemas.microsoft.com/office/powerpoint/2010/main" val="3002952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2" y="1241994"/>
            <a:ext cx="11059910" cy="4546116"/>
          </a:xfrm>
          <a:prstGeom prst="rect">
            <a:avLst/>
          </a:prstGeom>
        </p:spPr>
        <p:txBody>
          <a:bodyPr wrap="square">
            <a:spAutoFit/>
          </a:bodyPr>
          <a:lstStyle/>
          <a:p>
            <a:pPr marL="6350" marR="164465" indent="227330" algn="just">
              <a:lnSpc>
                <a:spcPct val="103000"/>
              </a:lnSpc>
              <a:spcAft>
                <a:spcPts val="2090"/>
              </a:spcAft>
            </a:pPr>
            <a:r>
              <a:rPr lang="en-US" sz="3200" dirty="0">
                <a:solidFill>
                  <a:srgbClr val="0070C0"/>
                </a:solidFill>
                <a:latin typeface="Times New Roman" panose="02020603050405020304" pitchFamily="18" charset="0"/>
                <a:ea typeface="Times New Roman" panose="02020603050405020304" pitchFamily="18" charset="0"/>
              </a:rPr>
              <a:t>In the proposed algorithm, the recommended dose of </a:t>
            </a:r>
            <a:r>
              <a:rPr lang="en-US" sz="4000" dirty="0">
                <a:solidFill>
                  <a:srgbClr val="FF0000"/>
                </a:solidFill>
                <a:latin typeface="Times New Roman" panose="02020603050405020304" pitchFamily="18" charset="0"/>
                <a:ea typeface="Times New Roman" panose="02020603050405020304" pitchFamily="18" charset="0"/>
              </a:rPr>
              <a:t>tranexamic acid </a:t>
            </a:r>
            <a:r>
              <a:rPr lang="en-US" sz="3200" dirty="0">
                <a:solidFill>
                  <a:srgbClr val="0070C0"/>
                </a:solidFill>
                <a:latin typeface="Times New Roman" panose="02020603050405020304" pitchFamily="18" charset="0"/>
                <a:ea typeface="Times New Roman" panose="02020603050405020304" pitchFamily="18" charset="0"/>
              </a:rPr>
              <a:t>in step 3 is 2g. Current recommendations for tranexamic acid vary from 1 to 3g. Therefore, the working group has agreed on the intermediate dose of </a:t>
            </a:r>
            <a:r>
              <a:rPr lang="en-US" sz="7200" b="1" dirty="0">
                <a:solidFill>
                  <a:srgbClr val="FF0000"/>
                </a:solidFill>
                <a:latin typeface="Times New Roman" panose="02020603050405020304" pitchFamily="18" charset="0"/>
                <a:ea typeface="Times New Roman" panose="02020603050405020304" pitchFamily="18" charset="0"/>
              </a:rPr>
              <a:t>2g</a:t>
            </a:r>
            <a:r>
              <a:rPr lang="en-US" sz="3200" dirty="0" smtClean="0">
                <a:solidFill>
                  <a:srgbClr val="0070C0"/>
                </a:solidFill>
                <a:latin typeface="Times New Roman" panose="02020603050405020304" pitchFamily="18" charset="0"/>
                <a:ea typeface="Times New Roman" panose="02020603050405020304" pitchFamily="18" charset="0"/>
              </a:rPr>
              <a:t>.</a:t>
            </a:r>
          </a:p>
          <a:p>
            <a:pPr marL="6350" marR="164465" indent="227330" algn="just">
              <a:lnSpc>
                <a:spcPct val="103000"/>
              </a:lnSpc>
              <a:spcAft>
                <a:spcPts val="2090"/>
              </a:spcAft>
            </a:pPr>
            <a:r>
              <a:rPr lang="en-US" sz="3200" dirty="0" smtClean="0">
                <a:solidFill>
                  <a:srgbClr val="0070C0"/>
                </a:solidFill>
                <a:latin typeface="Times New Roman" panose="02020603050405020304" pitchFamily="18" charset="0"/>
                <a:ea typeface="Times New Roman" panose="02020603050405020304" pitchFamily="18" charset="0"/>
              </a:rPr>
              <a:t> </a:t>
            </a:r>
            <a:r>
              <a:rPr lang="en-US" sz="4000" dirty="0">
                <a:solidFill>
                  <a:srgbClr val="FF0000"/>
                </a:solidFill>
                <a:latin typeface="Times New Roman" panose="02020603050405020304" pitchFamily="18" charset="0"/>
                <a:ea typeface="Times New Roman" panose="02020603050405020304" pitchFamily="18" charset="0"/>
              </a:rPr>
              <a:t>It is also recommended to administer tranexamic acid </a:t>
            </a:r>
            <a:r>
              <a:rPr lang="en-US" sz="4800" dirty="0">
                <a:solidFill>
                  <a:srgbClr val="00B0F0"/>
                </a:solidFill>
                <a:latin typeface="Times New Roman" panose="02020603050405020304" pitchFamily="18" charset="0"/>
                <a:ea typeface="Times New Roman" panose="02020603050405020304" pitchFamily="18" charset="0"/>
              </a:rPr>
              <a:t>before</a:t>
            </a:r>
            <a:r>
              <a:rPr lang="en-US" sz="4000" dirty="0">
                <a:solidFill>
                  <a:srgbClr val="FF0000"/>
                </a:solidFill>
                <a:latin typeface="Times New Roman" panose="02020603050405020304" pitchFamily="18" charset="0"/>
                <a:ea typeface="Times New Roman" panose="02020603050405020304" pitchFamily="18" charset="0"/>
              </a:rPr>
              <a:t> any supplementation of fibrinogen</a:t>
            </a:r>
            <a:r>
              <a:rPr lang="en-US" sz="24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419807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941" y="1485985"/>
            <a:ext cx="10509884" cy="5133713"/>
          </a:xfrm>
          <a:prstGeom prst="rect">
            <a:avLst/>
          </a:prstGeom>
        </p:spPr>
        <p:txBody>
          <a:bodyPr wrap="square">
            <a:spAutoFit/>
          </a:bodyPr>
          <a:lstStyle/>
          <a:p>
            <a:pPr indent="227965" algn="just">
              <a:lnSpc>
                <a:spcPct val="105000"/>
              </a:lnSpc>
              <a:spcAft>
                <a:spcPts val="15"/>
              </a:spcAft>
            </a:pPr>
            <a:r>
              <a:rPr lang="en-US" sz="2800" dirty="0">
                <a:solidFill>
                  <a:srgbClr val="181717"/>
                </a:solidFill>
                <a:latin typeface="Times New Roman" panose="02020603050405020304" pitchFamily="18" charset="0"/>
                <a:ea typeface="Times New Roman" panose="02020603050405020304" pitchFamily="18" charset="0"/>
              </a:rPr>
              <a:t>The WOMAN trial, a large, multicenter, </a:t>
            </a:r>
            <a:r>
              <a:rPr lang="en-US" sz="2800" dirty="0" smtClean="0">
                <a:solidFill>
                  <a:srgbClr val="181717"/>
                </a:solidFill>
                <a:latin typeface="Times New Roman" panose="02020603050405020304" pitchFamily="18" charset="0"/>
                <a:ea typeface="Times New Roman" panose="02020603050405020304" pitchFamily="18" charset="0"/>
              </a:rPr>
              <a:t>double blinded </a:t>
            </a:r>
            <a:r>
              <a:rPr lang="en-US" sz="2800" dirty="0">
                <a:solidFill>
                  <a:srgbClr val="181717"/>
                </a:solidFill>
                <a:latin typeface="Times New Roman" panose="02020603050405020304" pitchFamily="18" charset="0"/>
                <a:ea typeface="Times New Roman" panose="02020603050405020304" pitchFamily="18" charset="0"/>
              </a:rPr>
              <a:t>randomized controlled trial found that administration of </a:t>
            </a:r>
            <a:r>
              <a:rPr lang="en-US" sz="4000" dirty="0">
                <a:solidFill>
                  <a:srgbClr val="FF0000"/>
                </a:solidFill>
                <a:latin typeface="Times New Roman" panose="02020603050405020304" pitchFamily="18" charset="0"/>
                <a:ea typeface="Times New Roman" panose="02020603050405020304" pitchFamily="18" charset="0"/>
              </a:rPr>
              <a:t>TXA within 3h of delivery </a:t>
            </a:r>
            <a:r>
              <a:rPr lang="en-US" sz="2800" dirty="0">
                <a:solidFill>
                  <a:srgbClr val="181717"/>
                </a:solidFill>
                <a:latin typeface="Times New Roman" panose="02020603050405020304" pitchFamily="18" charset="0"/>
                <a:ea typeface="Times New Roman" panose="02020603050405020304" pitchFamily="18" charset="0"/>
              </a:rPr>
              <a:t>to women with established PPH decreased maternal mortality secondary to bleeding and reduced the need for laparotomy to control hemorrhage </a:t>
            </a:r>
            <a:r>
              <a:rPr lang="en-US" sz="2800" dirty="0" smtClean="0">
                <a:solidFill>
                  <a:srgbClr val="181717"/>
                </a:solidFill>
                <a:latin typeface="Times New Roman" panose="02020603050405020304" pitchFamily="18" charset="0"/>
                <a:ea typeface="Times New Roman" panose="02020603050405020304" pitchFamily="18" charset="0"/>
              </a:rPr>
              <a:t>.</a:t>
            </a:r>
          </a:p>
          <a:p>
            <a:pPr indent="227965" algn="just">
              <a:lnSpc>
                <a:spcPct val="105000"/>
              </a:lnSpc>
              <a:spcAft>
                <a:spcPts val="15"/>
              </a:spcAft>
            </a:pPr>
            <a:r>
              <a:rPr lang="en-US" sz="2800" dirty="0" smtClean="0">
                <a:solidFill>
                  <a:srgbClr val="00B0F0"/>
                </a:solidFill>
                <a:latin typeface="Times New Roman" panose="02020603050405020304" pitchFamily="18" charset="0"/>
                <a:ea typeface="Times New Roman" panose="02020603050405020304" pitchFamily="18" charset="0"/>
              </a:rPr>
              <a:t>Administering TXA more than 3h after delivery </a:t>
            </a:r>
            <a:r>
              <a:rPr lang="en-US" sz="3600" dirty="0" smtClean="0">
                <a:solidFill>
                  <a:srgbClr val="FF0000"/>
                </a:solidFill>
                <a:latin typeface="Times New Roman" panose="02020603050405020304" pitchFamily="18" charset="0"/>
                <a:ea typeface="Times New Roman" panose="02020603050405020304" pitchFamily="18" charset="0"/>
              </a:rPr>
              <a:t>was not </a:t>
            </a:r>
            <a:r>
              <a:rPr lang="en-US" sz="2800" dirty="0" smtClean="0">
                <a:solidFill>
                  <a:srgbClr val="FF0000"/>
                </a:solidFill>
                <a:latin typeface="Times New Roman" panose="02020603050405020304" pitchFamily="18" charset="0"/>
                <a:ea typeface="Times New Roman" panose="02020603050405020304" pitchFamily="18" charset="0"/>
              </a:rPr>
              <a:t>beneficial</a:t>
            </a:r>
            <a:r>
              <a:rPr lang="en-US" sz="2800" dirty="0" smtClean="0">
                <a:solidFill>
                  <a:srgbClr val="00B0F0"/>
                </a:solidFill>
                <a:latin typeface="Times New Roman" panose="02020603050405020304" pitchFamily="18" charset="0"/>
                <a:ea typeface="Times New Roman" panose="02020603050405020304" pitchFamily="18" charset="0"/>
              </a:rPr>
              <a:t>. </a:t>
            </a:r>
            <a:r>
              <a:rPr lang="en-US" sz="2800" dirty="0" smtClean="0">
                <a:solidFill>
                  <a:srgbClr val="181717"/>
                </a:solidFill>
                <a:latin typeface="Times New Roman" panose="02020603050405020304" pitchFamily="18" charset="0"/>
                <a:ea typeface="Times New Roman" panose="02020603050405020304" pitchFamily="18" charset="0"/>
              </a:rPr>
              <a:t>Importantly</a:t>
            </a:r>
            <a:r>
              <a:rPr lang="en-US" sz="2800" dirty="0">
                <a:solidFill>
                  <a:srgbClr val="181717"/>
                </a:solidFill>
                <a:latin typeface="Times New Roman" panose="02020603050405020304" pitchFamily="18" charset="0"/>
                <a:ea typeface="Times New Roman" panose="02020603050405020304" pitchFamily="18" charset="0"/>
              </a:rPr>
              <a:t>, no increased risk of thrombotic </a:t>
            </a:r>
            <a:r>
              <a:rPr lang="en-US" sz="2800" dirty="0" smtClean="0">
                <a:solidFill>
                  <a:srgbClr val="181717"/>
                </a:solidFill>
                <a:latin typeface="Times New Roman" panose="02020603050405020304" pitchFamily="18" charset="0"/>
                <a:ea typeface="Times New Roman" panose="02020603050405020304" pitchFamily="18" charset="0"/>
              </a:rPr>
              <a:t>complications </a:t>
            </a:r>
            <a:r>
              <a:rPr lang="en-US" sz="2800" dirty="0">
                <a:solidFill>
                  <a:srgbClr val="181717"/>
                </a:solidFill>
                <a:latin typeface="Times New Roman" panose="02020603050405020304" pitchFamily="18" charset="0"/>
                <a:ea typeface="Times New Roman" panose="02020603050405020304" pitchFamily="18" charset="0"/>
              </a:rPr>
              <a:t>was described. The recommended treatment dose of TXA is 1g intravenously, with a second gram administered if bleeding continues after 30min, or if hemorrhage recurs within 24h of delivery.</a:t>
            </a:r>
            <a:endParaRPr lang="en-US" sz="36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60148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i="1" dirty="0" smtClean="0">
                <a:solidFill>
                  <a:srgbClr val="FFFF00"/>
                </a:solidFill>
                <a:latin typeface="Viage"/>
                <a:cs typeface="Farnaz" panose="00000400000000000000" pitchFamily="2" charset="-78"/>
              </a:rPr>
              <a:t>Fibrinogen</a:t>
            </a:r>
            <a:endParaRPr lang="en-US" sz="6000" b="1" i="1" dirty="0">
              <a:latin typeface="Viage"/>
              <a:cs typeface="Farnaz" panose="00000400000000000000" pitchFamily="2" charset="-78"/>
            </a:endParaRPr>
          </a:p>
        </p:txBody>
      </p:sp>
      <p:sp>
        <p:nvSpPr>
          <p:cNvPr id="3" name="Text Placeholder 2"/>
          <p:cNvSpPr>
            <a:spLocks noGrp="1"/>
          </p:cNvSpPr>
          <p:nvPr>
            <p:ph type="body" sz="half" idx="2"/>
          </p:nvPr>
        </p:nvSpPr>
        <p:spPr>
          <a:xfrm>
            <a:off x="611505" y="3543300"/>
            <a:ext cx="11207115" cy="2476500"/>
          </a:xfrm>
        </p:spPr>
        <p:txBody>
          <a:bodyPr>
            <a:noAutofit/>
          </a:bodyPr>
          <a:lstStyle/>
          <a:p>
            <a:r>
              <a:rPr lang="en-US" sz="2400" dirty="0"/>
              <a:t>Fibrinogen concentrates have notable differences compared with cryoprecipitate: (1) they are pathogen-reduced, whereas cryoprecipitate most often is not and (2) they can be administered within 10–15 minutes; cryoprecipitate requires 30 minutes or more for thawing and pooling.</a:t>
            </a:r>
            <a:r>
              <a:rPr lang="en-US" sz="2400" baseline="30000" dirty="0"/>
              <a:t>8</a:t>
            </a:r>
            <a:r>
              <a:rPr lang="en-US" sz="2400" dirty="0"/>
              <a:t> However, cryoprecipitate is a heterogeneous mixture of prohemostatic proteins such as von Willebrand factor, FVIII, and FXIII; these procoagulants are present in minimal concentrations in fibrinogen concentrates</a:t>
            </a:r>
          </a:p>
        </p:txBody>
      </p:sp>
    </p:spTree>
    <p:extLst>
      <p:ext uri="{BB962C8B-B14F-4D97-AF65-F5344CB8AC3E}">
        <p14:creationId xmlns:p14="http://schemas.microsoft.com/office/powerpoint/2010/main" val="964616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406" y="1155031"/>
            <a:ext cx="10795453" cy="5139869"/>
          </a:xfrm>
          <a:prstGeom prst="rect">
            <a:avLst/>
          </a:prstGeom>
        </p:spPr>
        <p:txBody>
          <a:bodyPr wrap="square">
            <a:spAutoFit/>
          </a:bodyPr>
          <a:lstStyle/>
          <a:p>
            <a:r>
              <a:rPr lang="en-US" sz="3200" dirty="0">
                <a:solidFill>
                  <a:srgbClr val="181717"/>
                </a:solidFill>
                <a:latin typeface="Times New Roman" panose="02020603050405020304" pitchFamily="18" charset="0"/>
                <a:ea typeface="Times New Roman" panose="02020603050405020304" pitchFamily="18" charset="0"/>
              </a:rPr>
              <a:t>The </a:t>
            </a:r>
            <a:r>
              <a:rPr lang="en-US" sz="7200" dirty="0">
                <a:solidFill>
                  <a:srgbClr val="FF0000"/>
                </a:solidFill>
                <a:latin typeface="Times New Roman" panose="02020603050405020304" pitchFamily="18" charset="0"/>
                <a:ea typeface="Times New Roman" panose="02020603050405020304" pitchFamily="18" charset="0"/>
              </a:rPr>
              <a:t>fibrinogen</a:t>
            </a:r>
            <a:r>
              <a:rPr lang="en-US" sz="3200" dirty="0">
                <a:solidFill>
                  <a:srgbClr val="181717"/>
                </a:solidFill>
                <a:latin typeface="Times New Roman" panose="02020603050405020304" pitchFamily="18" charset="0"/>
                <a:ea typeface="Times New Roman" panose="02020603050405020304" pitchFamily="18" charset="0"/>
              </a:rPr>
              <a:t> concentration was the only </a:t>
            </a:r>
            <a:r>
              <a:rPr lang="en-US" sz="3200" dirty="0">
                <a:solidFill>
                  <a:srgbClr val="FF0000"/>
                </a:solidFill>
                <a:latin typeface="Times New Roman" panose="02020603050405020304" pitchFamily="18" charset="0"/>
                <a:ea typeface="Times New Roman" panose="02020603050405020304" pitchFamily="18" charset="0"/>
              </a:rPr>
              <a:t>independent variable </a:t>
            </a:r>
            <a:r>
              <a:rPr lang="en-US" sz="3200" dirty="0">
                <a:solidFill>
                  <a:srgbClr val="181717"/>
                </a:solidFill>
                <a:latin typeface="Times New Roman" panose="02020603050405020304" pitchFamily="18" charset="0"/>
                <a:ea typeface="Times New Roman" panose="02020603050405020304" pitchFamily="18" charset="0"/>
              </a:rPr>
              <a:t>that predicted severe PPH, as defined by the presence of 1 or more of the following criteria</a:t>
            </a:r>
            <a:r>
              <a:rPr lang="en-US" sz="3200" dirty="0" smtClean="0">
                <a:solidFill>
                  <a:srgbClr val="181717"/>
                </a:solidFill>
                <a:latin typeface="Times New Roman" panose="02020603050405020304" pitchFamily="18" charset="0"/>
                <a:ea typeface="Times New Roman" panose="02020603050405020304" pitchFamily="18" charset="0"/>
              </a:rPr>
              <a:t>:</a:t>
            </a:r>
          </a:p>
          <a:p>
            <a:endParaRPr lang="en-US" sz="3200" dirty="0" smtClean="0">
              <a:solidFill>
                <a:srgbClr val="181717"/>
              </a:solidFill>
              <a:latin typeface="Times New Roman" panose="02020603050405020304" pitchFamily="18" charset="0"/>
              <a:ea typeface="Times New Roman" panose="02020603050405020304" pitchFamily="18" charset="0"/>
            </a:endParaRPr>
          </a:p>
          <a:p>
            <a:r>
              <a:rPr lang="en-US" sz="3200" dirty="0" smtClean="0">
                <a:solidFill>
                  <a:srgbClr val="181717"/>
                </a:solidFill>
                <a:latin typeface="Times New Roman" panose="02020603050405020304" pitchFamily="18" charset="0"/>
                <a:ea typeface="Times New Roman" panose="02020603050405020304" pitchFamily="18" charset="0"/>
              </a:rPr>
              <a:t> (</a:t>
            </a:r>
            <a:r>
              <a:rPr lang="en-US" sz="3200" dirty="0">
                <a:solidFill>
                  <a:srgbClr val="181717"/>
                </a:solidFill>
                <a:latin typeface="Times New Roman" panose="02020603050405020304" pitchFamily="18" charset="0"/>
                <a:ea typeface="Times New Roman" panose="02020603050405020304" pitchFamily="18" charset="0"/>
              </a:rPr>
              <a:t>1) hemoglobin decrease &gt;4 g/</a:t>
            </a:r>
            <a:r>
              <a:rPr lang="en-US" sz="3200" dirty="0" err="1">
                <a:solidFill>
                  <a:srgbClr val="181717"/>
                </a:solidFill>
                <a:latin typeface="Times New Roman" panose="02020603050405020304" pitchFamily="18" charset="0"/>
                <a:ea typeface="Times New Roman" panose="02020603050405020304" pitchFamily="18" charset="0"/>
              </a:rPr>
              <a:t>dL</a:t>
            </a:r>
            <a:r>
              <a:rPr lang="en-US" sz="3200" dirty="0" smtClean="0">
                <a:solidFill>
                  <a:srgbClr val="181717"/>
                </a:solidFill>
                <a:latin typeface="Times New Roman" panose="02020603050405020304" pitchFamily="18" charset="0"/>
                <a:ea typeface="Times New Roman" panose="02020603050405020304" pitchFamily="18" charset="0"/>
              </a:rPr>
              <a:t>,</a:t>
            </a:r>
          </a:p>
          <a:p>
            <a:r>
              <a:rPr lang="en-US" sz="3200" dirty="0" smtClean="0">
                <a:solidFill>
                  <a:srgbClr val="181717"/>
                </a:solidFill>
                <a:latin typeface="Times New Roman" panose="02020603050405020304" pitchFamily="18" charset="0"/>
                <a:ea typeface="Times New Roman" panose="02020603050405020304" pitchFamily="18" charset="0"/>
              </a:rPr>
              <a:t> (</a:t>
            </a:r>
            <a:r>
              <a:rPr lang="en-US" sz="3200" dirty="0">
                <a:solidFill>
                  <a:srgbClr val="181717"/>
                </a:solidFill>
                <a:latin typeface="Times New Roman" panose="02020603050405020304" pitchFamily="18" charset="0"/>
                <a:ea typeface="Times New Roman" panose="02020603050405020304" pitchFamily="18" charset="0"/>
              </a:rPr>
              <a:t>2) transfusion of 4 or more packed red blood </a:t>
            </a:r>
            <a:r>
              <a:rPr lang="en-US" sz="3200" dirty="0" smtClean="0">
                <a:solidFill>
                  <a:srgbClr val="181717"/>
                </a:solidFill>
                <a:latin typeface="Times New Roman" panose="02020603050405020304" pitchFamily="18" charset="0"/>
                <a:ea typeface="Times New Roman" panose="02020603050405020304" pitchFamily="18" charset="0"/>
              </a:rPr>
              <a:t>cell (</a:t>
            </a:r>
            <a:r>
              <a:rPr lang="en-US" sz="3200" dirty="0">
                <a:solidFill>
                  <a:srgbClr val="181717"/>
                </a:solidFill>
                <a:latin typeface="Times New Roman" panose="02020603050405020304" pitchFamily="18" charset="0"/>
                <a:ea typeface="Times New Roman" panose="02020603050405020304" pitchFamily="18" charset="0"/>
              </a:rPr>
              <a:t>PRBC) </a:t>
            </a:r>
            <a:r>
              <a:rPr lang="en-US" sz="3200" dirty="0" smtClean="0">
                <a:solidFill>
                  <a:srgbClr val="181717"/>
                </a:solidFill>
                <a:latin typeface="Times New Roman" panose="02020603050405020304" pitchFamily="18" charset="0"/>
                <a:ea typeface="Times New Roman" panose="02020603050405020304" pitchFamily="18" charset="0"/>
              </a:rPr>
              <a:t>units</a:t>
            </a:r>
          </a:p>
          <a:p>
            <a:r>
              <a:rPr lang="en-US" sz="3200" dirty="0" smtClean="0">
                <a:solidFill>
                  <a:srgbClr val="181717"/>
                </a:solidFill>
                <a:latin typeface="Times New Roman" panose="02020603050405020304" pitchFamily="18" charset="0"/>
                <a:ea typeface="Times New Roman" panose="02020603050405020304" pitchFamily="18" charset="0"/>
              </a:rPr>
              <a:t> (</a:t>
            </a:r>
            <a:r>
              <a:rPr lang="en-US" sz="3200" dirty="0">
                <a:solidFill>
                  <a:srgbClr val="181717"/>
                </a:solidFill>
                <a:latin typeface="Times New Roman" panose="02020603050405020304" pitchFamily="18" charset="0"/>
                <a:ea typeface="Times New Roman" panose="02020603050405020304" pitchFamily="18" charset="0"/>
              </a:rPr>
              <a:t>3) invasive rescue procedure such as arterial embolization or </a:t>
            </a:r>
            <a:r>
              <a:rPr lang="en-US" sz="3200" dirty="0" smtClean="0">
                <a:solidFill>
                  <a:srgbClr val="181717"/>
                </a:solidFill>
                <a:latin typeface="Times New Roman" panose="02020603050405020304" pitchFamily="18" charset="0"/>
                <a:ea typeface="Times New Roman" panose="02020603050405020304" pitchFamily="18" charset="0"/>
              </a:rPr>
              <a:t>    ligature</a:t>
            </a:r>
            <a:r>
              <a:rPr lang="en-US" sz="3200" dirty="0">
                <a:solidFill>
                  <a:srgbClr val="181717"/>
                </a:solidFill>
                <a:latin typeface="Times New Roman" panose="02020603050405020304" pitchFamily="18" charset="0"/>
                <a:ea typeface="Times New Roman" panose="02020603050405020304" pitchFamily="18" charset="0"/>
              </a:rPr>
              <a:t>, or </a:t>
            </a:r>
            <a:endParaRPr lang="en-US" sz="3200" dirty="0" smtClean="0">
              <a:solidFill>
                <a:srgbClr val="181717"/>
              </a:solidFill>
              <a:latin typeface="Times New Roman" panose="02020603050405020304" pitchFamily="18" charset="0"/>
              <a:ea typeface="Times New Roman" panose="02020603050405020304" pitchFamily="18" charset="0"/>
            </a:endParaRPr>
          </a:p>
          <a:p>
            <a:r>
              <a:rPr lang="en-US" sz="3200" dirty="0" smtClean="0">
                <a:solidFill>
                  <a:srgbClr val="181717"/>
                </a:solidFill>
                <a:latin typeface="Times New Roman" panose="02020603050405020304" pitchFamily="18" charset="0"/>
                <a:ea typeface="Times New Roman" panose="02020603050405020304" pitchFamily="18" charset="0"/>
              </a:rPr>
              <a:t> (</a:t>
            </a:r>
            <a:r>
              <a:rPr lang="en-US" sz="3200" dirty="0">
                <a:solidFill>
                  <a:srgbClr val="181717"/>
                </a:solidFill>
                <a:latin typeface="Times New Roman" panose="02020603050405020304" pitchFamily="18" charset="0"/>
                <a:ea typeface="Times New Roman" panose="02020603050405020304" pitchFamily="18" charset="0"/>
              </a:rPr>
              <a:t>4) death. </a:t>
            </a:r>
            <a:r>
              <a:rPr lang="en-US" sz="3200" dirty="0" smtClean="0">
                <a:solidFill>
                  <a:srgbClr val="181717"/>
                </a:solidFill>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1048761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 y="2091601"/>
            <a:ext cx="11229975" cy="2800767"/>
          </a:xfrm>
          <a:prstGeom prst="rect">
            <a:avLst/>
          </a:prstGeom>
        </p:spPr>
        <p:txBody>
          <a:bodyPr wrap="square">
            <a:spAutoFit/>
          </a:bodyPr>
          <a:lstStyle/>
          <a:p>
            <a:r>
              <a:rPr lang="en-US" sz="4400" dirty="0">
                <a:solidFill>
                  <a:srgbClr val="002060"/>
                </a:solidFill>
                <a:latin typeface="Times New Roman" panose="02020603050405020304" pitchFamily="18" charset="0"/>
                <a:ea typeface="Times New Roman" panose="02020603050405020304" pitchFamily="18" charset="0"/>
              </a:rPr>
              <a:t>A fibrinogen concentration &lt;2 g/L was predictive of severe PPH, with a positive predictive value of 100% , whereas fibrinogen concentration &gt;4 g/L predicted a more favorable outcome </a:t>
            </a:r>
            <a:endParaRPr lang="en-US" sz="4400" dirty="0">
              <a:solidFill>
                <a:srgbClr val="002060"/>
              </a:solidFill>
            </a:endParaRPr>
          </a:p>
        </p:txBody>
      </p:sp>
    </p:spTree>
    <p:extLst>
      <p:ext uri="{BB962C8B-B14F-4D97-AF65-F5344CB8AC3E}">
        <p14:creationId xmlns:p14="http://schemas.microsoft.com/office/powerpoint/2010/main" val="2620695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70" y="1663220"/>
            <a:ext cx="11511750" cy="4585871"/>
          </a:xfrm>
          <a:prstGeom prst="rect">
            <a:avLst/>
          </a:prstGeom>
        </p:spPr>
        <p:txBody>
          <a:bodyPr wrap="square">
            <a:spAutoFit/>
          </a:bodyPr>
          <a:lstStyle/>
          <a:p>
            <a:r>
              <a:rPr lang="en-US" sz="3600" dirty="0">
                <a:solidFill>
                  <a:srgbClr val="000000"/>
                </a:solidFill>
                <a:latin typeface="Times New Roman" panose="02020603050405020304" pitchFamily="18" charset="0"/>
                <a:ea typeface="Times New Roman" panose="02020603050405020304" pitchFamily="18" charset="0"/>
              </a:rPr>
              <a:t>In PPH massive transfusion, plasma fibrinogen deficiency is the first coagulation defect to develop</a:t>
            </a:r>
            <a:r>
              <a:rPr lang="en-US" sz="3600" dirty="0" smtClean="0">
                <a:solidFill>
                  <a:srgbClr val="000000"/>
                </a:solidFill>
                <a:latin typeface="Times New Roman" panose="02020603050405020304" pitchFamily="18" charset="0"/>
                <a:ea typeface="Times New Roman" panose="02020603050405020304" pitchFamily="18" charset="0"/>
              </a:rPr>
              <a:t>.</a:t>
            </a:r>
            <a:r>
              <a:rPr lang="en-US" sz="3600" baseline="30000" dirty="0" smtClean="0">
                <a:solidFill>
                  <a:srgbClr val="000000"/>
                </a:solidFill>
                <a:latin typeface="Times New Roman" panose="02020603050405020304" pitchFamily="18" charset="0"/>
                <a:ea typeface="Times New Roman" panose="02020603050405020304" pitchFamily="18" charset="0"/>
              </a:rPr>
              <a:t> </a:t>
            </a:r>
            <a:r>
              <a:rPr lang="en-US" sz="3600" dirty="0" smtClean="0">
                <a:solidFill>
                  <a:srgbClr val="000000"/>
                </a:solidFill>
                <a:latin typeface="Times New Roman" panose="02020603050405020304" pitchFamily="18" charset="0"/>
                <a:ea typeface="Times New Roman" panose="02020603050405020304" pitchFamily="18" charset="0"/>
              </a:rPr>
              <a:t>This </a:t>
            </a:r>
            <a:r>
              <a:rPr lang="en-US" sz="3600" dirty="0">
                <a:solidFill>
                  <a:srgbClr val="000000"/>
                </a:solidFill>
                <a:latin typeface="Times New Roman" panose="02020603050405020304" pitchFamily="18" charset="0"/>
                <a:ea typeface="Times New Roman" panose="02020603050405020304" pitchFamily="18" charset="0"/>
              </a:rPr>
              <a:t>is both due to underlying DIC and the massive transfusion. Cryoprecipitate or fibrinogen concentrates are used to replace fibrinogen. The target fibrinogen is uncertain</a:t>
            </a:r>
            <a:r>
              <a:rPr lang="en-US" sz="3600" dirty="0">
                <a:solidFill>
                  <a:srgbClr val="000000"/>
                </a:solidFill>
                <a:latin typeface="Calibri" panose="020F0502020204030204" pitchFamily="34" charset="0"/>
                <a:ea typeface="Calibri" panose="020F0502020204030204" pitchFamily="34" charset="0"/>
              </a:rPr>
              <a:t>—</a:t>
            </a:r>
            <a:r>
              <a:rPr lang="en-US" sz="3600" dirty="0">
                <a:solidFill>
                  <a:srgbClr val="000000"/>
                </a:solidFill>
                <a:latin typeface="Times New Roman" panose="02020603050405020304" pitchFamily="18" charset="0"/>
                <a:ea typeface="Times New Roman" panose="02020603050405020304" pitchFamily="18" charset="0"/>
              </a:rPr>
              <a:t>in the past, a goal of 100 mg/</a:t>
            </a:r>
            <a:r>
              <a:rPr lang="en-US" sz="3600" dirty="0" err="1">
                <a:solidFill>
                  <a:srgbClr val="000000"/>
                </a:solidFill>
                <a:latin typeface="Times New Roman" panose="02020603050405020304" pitchFamily="18" charset="0"/>
                <a:ea typeface="Times New Roman" panose="02020603050405020304" pitchFamily="18" charset="0"/>
              </a:rPr>
              <a:t>dL</a:t>
            </a:r>
            <a:r>
              <a:rPr lang="en-US" sz="3600" dirty="0">
                <a:solidFill>
                  <a:srgbClr val="000000"/>
                </a:solidFill>
                <a:latin typeface="Times New Roman" panose="02020603050405020304" pitchFamily="18" charset="0"/>
                <a:ea typeface="Times New Roman" panose="02020603050405020304" pitchFamily="18" charset="0"/>
              </a:rPr>
              <a:t> was used; however, recent studies suggest higher fibrinogen levels in the </a:t>
            </a:r>
            <a:r>
              <a:rPr lang="en-US" sz="4000" b="1" dirty="0">
                <a:solidFill>
                  <a:srgbClr val="FF0000"/>
                </a:solidFill>
                <a:latin typeface="Times New Roman" panose="02020603050405020304" pitchFamily="18" charset="0"/>
                <a:ea typeface="Times New Roman" panose="02020603050405020304" pitchFamily="18" charset="0"/>
              </a:rPr>
              <a:t>200 mg/</a:t>
            </a:r>
            <a:r>
              <a:rPr lang="en-US" sz="4000" b="1" dirty="0" err="1">
                <a:solidFill>
                  <a:srgbClr val="FF0000"/>
                </a:solidFill>
                <a:latin typeface="Times New Roman" panose="02020603050405020304" pitchFamily="18" charset="0"/>
                <a:ea typeface="Times New Roman" panose="02020603050405020304" pitchFamily="18" charset="0"/>
              </a:rPr>
              <a:t>dL</a:t>
            </a:r>
            <a:r>
              <a:rPr lang="en-US" sz="4000" b="1" dirty="0">
                <a:solidFill>
                  <a:srgbClr val="FF0000"/>
                </a:solidFill>
                <a:latin typeface="Times New Roman" panose="02020603050405020304" pitchFamily="18" charset="0"/>
                <a:ea typeface="Times New Roman" panose="02020603050405020304" pitchFamily="18" charset="0"/>
              </a:rPr>
              <a:t> </a:t>
            </a:r>
            <a:r>
              <a:rPr lang="en-US" sz="3600" dirty="0">
                <a:solidFill>
                  <a:srgbClr val="000000"/>
                </a:solidFill>
                <a:latin typeface="Times New Roman" panose="02020603050405020304" pitchFamily="18" charset="0"/>
                <a:ea typeface="Times New Roman" panose="02020603050405020304" pitchFamily="18" charset="0"/>
              </a:rPr>
              <a:t>range may be associated with improved hemostasis in the PPH setting</a:t>
            </a:r>
            <a:endParaRPr lang="en-US" sz="3600" dirty="0"/>
          </a:p>
        </p:txBody>
      </p:sp>
    </p:spTree>
    <p:extLst>
      <p:ext uri="{BB962C8B-B14F-4D97-AF65-F5344CB8AC3E}">
        <p14:creationId xmlns:p14="http://schemas.microsoft.com/office/powerpoint/2010/main" val="484485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3450" y="671245"/>
            <a:ext cx="10062210" cy="2769989"/>
          </a:xfrm>
          <a:prstGeom prst="rect">
            <a:avLst/>
          </a:prstGeom>
        </p:spPr>
        <p:txBody>
          <a:bodyPr wrap="square">
            <a:spAutoFit/>
          </a:bodyPr>
          <a:lstStyle/>
          <a:p>
            <a:r>
              <a:rPr lang="en-US" sz="4000" dirty="0">
                <a:solidFill>
                  <a:srgbClr val="0070C0"/>
                </a:solidFill>
                <a:latin typeface="Times New Roman" panose="02020603050405020304" pitchFamily="18" charset="0"/>
                <a:ea typeface="Times New Roman" panose="02020603050405020304" pitchFamily="18" charset="0"/>
              </a:rPr>
              <a:t>During massive hemorrhage, factor I </a:t>
            </a:r>
            <a:r>
              <a:rPr lang="en-US" sz="5400" dirty="0">
                <a:solidFill>
                  <a:srgbClr val="FF0000"/>
                </a:solidFill>
                <a:latin typeface="Times New Roman" panose="02020603050405020304" pitchFamily="18" charset="0"/>
                <a:ea typeface="Times New Roman" panose="02020603050405020304" pitchFamily="18" charset="0"/>
              </a:rPr>
              <a:t>(fibrinogen) is one </a:t>
            </a:r>
            <a:r>
              <a:rPr lang="en-US" sz="4000" dirty="0">
                <a:solidFill>
                  <a:srgbClr val="0070C0"/>
                </a:solidFill>
                <a:latin typeface="Times New Roman" panose="02020603050405020304" pitchFamily="18" charset="0"/>
                <a:ea typeface="Times New Roman" panose="02020603050405020304" pitchFamily="18" charset="0"/>
              </a:rPr>
              <a:t>of the </a:t>
            </a:r>
            <a:r>
              <a:rPr lang="en-US" sz="4800" dirty="0">
                <a:solidFill>
                  <a:srgbClr val="FF0000"/>
                </a:solidFill>
                <a:latin typeface="Times New Roman" panose="02020603050405020304" pitchFamily="18" charset="0"/>
                <a:ea typeface="Times New Roman" panose="02020603050405020304" pitchFamily="18" charset="0"/>
              </a:rPr>
              <a:t>first</a:t>
            </a:r>
            <a:r>
              <a:rPr lang="en-US" sz="4800" dirty="0">
                <a:solidFill>
                  <a:srgbClr val="0070C0"/>
                </a:solidFill>
                <a:latin typeface="Times New Roman" panose="02020603050405020304" pitchFamily="18" charset="0"/>
                <a:ea typeface="Times New Roman" panose="02020603050405020304" pitchFamily="18" charset="0"/>
              </a:rPr>
              <a:t> </a:t>
            </a:r>
            <a:r>
              <a:rPr lang="en-US" sz="4000" dirty="0">
                <a:solidFill>
                  <a:srgbClr val="0070C0"/>
                </a:solidFill>
                <a:latin typeface="Times New Roman" panose="02020603050405020304" pitchFamily="18" charset="0"/>
                <a:ea typeface="Times New Roman" panose="02020603050405020304" pitchFamily="18" charset="0"/>
              </a:rPr>
              <a:t>coagulation factors to decrease beyond critical levels</a:t>
            </a:r>
            <a:endParaRPr lang="en-US" sz="4000" dirty="0">
              <a:solidFill>
                <a:srgbClr val="0070C0"/>
              </a:solidFill>
            </a:endParaRPr>
          </a:p>
        </p:txBody>
      </p:sp>
      <p:sp>
        <p:nvSpPr>
          <p:cNvPr id="3" name="Rectangle 2"/>
          <p:cNvSpPr/>
          <p:nvPr/>
        </p:nvSpPr>
        <p:spPr>
          <a:xfrm>
            <a:off x="1028700" y="3881735"/>
            <a:ext cx="10355580" cy="1754326"/>
          </a:xfrm>
          <a:prstGeom prst="rect">
            <a:avLst/>
          </a:prstGeom>
        </p:spPr>
        <p:txBody>
          <a:bodyPr wrap="square">
            <a:spAutoFit/>
          </a:bodyPr>
          <a:lstStyle/>
          <a:p>
            <a:r>
              <a:rPr lang="en-US" sz="3600" dirty="0">
                <a:solidFill>
                  <a:srgbClr val="181717"/>
                </a:solidFill>
                <a:latin typeface="Times New Roman" panose="02020603050405020304" pitchFamily="18" charset="0"/>
                <a:ea typeface="Times New Roman" panose="02020603050405020304" pitchFamily="18" charset="0"/>
              </a:rPr>
              <a:t>Term pregnant women have an increased concentration of fibrinogen of approximately 4.5–5.8g/l compared with the normal value of 2.0–4.5g/l</a:t>
            </a:r>
            <a:endParaRPr lang="en-US" sz="3600" dirty="0"/>
          </a:p>
        </p:txBody>
      </p:sp>
    </p:spTree>
    <p:extLst>
      <p:ext uri="{BB962C8B-B14F-4D97-AF65-F5344CB8AC3E}">
        <p14:creationId xmlns:p14="http://schemas.microsoft.com/office/powerpoint/2010/main" val="2924523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503" y="1429986"/>
            <a:ext cx="11457250" cy="2308324"/>
          </a:xfrm>
          <a:prstGeom prst="rect">
            <a:avLst/>
          </a:prstGeom>
        </p:spPr>
        <p:txBody>
          <a:bodyPr wrap="square">
            <a:spAutoFit/>
          </a:bodyPr>
          <a:lstStyle/>
          <a:p>
            <a:r>
              <a:rPr lang="en-US" sz="3600" dirty="0">
                <a:solidFill>
                  <a:srgbClr val="002060"/>
                </a:solidFill>
                <a:latin typeface="Times New Roman" panose="02020603050405020304" pitchFamily="18" charset="0"/>
                <a:ea typeface="Times New Roman" panose="02020603050405020304" pitchFamily="18" charset="0"/>
              </a:rPr>
              <a:t>The European Society for Anaesthesiology 2013 guidelines for </a:t>
            </a:r>
            <a:r>
              <a:rPr lang="en-US" sz="3600" u="sng" dirty="0">
                <a:solidFill>
                  <a:srgbClr val="FF0000"/>
                </a:solidFill>
                <a:latin typeface="Times New Roman" panose="02020603050405020304" pitchFamily="18" charset="0"/>
                <a:ea typeface="Times New Roman" panose="02020603050405020304" pitchFamily="18" charset="0"/>
              </a:rPr>
              <a:t>severe perioperative bleeding </a:t>
            </a:r>
            <a:r>
              <a:rPr lang="en-US" sz="3600" dirty="0">
                <a:solidFill>
                  <a:srgbClr val="002060"/>
                </a:solidFill>
                <a:latin typeface="Times New Roman" panose="02020603050405020304" pitchFamily="18" charset="0"/>
                <a:ea typeface="Times New Roman" panose="02020603050405020304" pitchFamily="18" charset="0"/>
              </a:rPr>
              <a:t>recommends use of fibrinogen concentrate for significant bleeding and known or suspected hypofibrinogenemia</a:t>
            </a:r>
            <a:endParaRPr lang="en-US" sz="3600" dirty="0">
              <a:solidFill>
                <a:srgbClr val="002060"/>
              </a:solidFill>
            </a:endParaRPr>
          </a:p>
        </p:txBody>
      </p:sp>
      <p:sp>
        <p:nvSpPr>
          <p:cNvPr id="3" name="Rectangle 2"/>
          <p:cNvSpPr/>
          <p:nvPr/>
        </p:nvSpPr>
        <p:spPr>
          <a:xfrm>
            <a:off x="272504" y="4859242"/>
            <a:ext cx="11202914" cy="1323439"/>
          </a:xfrm>
          <a:prstGeom prst="rect">
            <a:avLst/>
          </a:prstGeom>
        </p:spPr>
        <p:txBody>
          <a:bodyPr wrap="square">
            <a:spAutoFit/>
          </a:bodyPr>
          <a:lstStyle/>
          <a:p>
            <a:r>
              <a:rPr lang="en-US" sz="4000" dirty="0">
                <a:solidFill>
                  <a:srgbClr val="FF0000"/>
                </a:solidFill>
                <a:latin typeface="Times New Roman" panose="02020603050405020304" pitchFamily="18" charset="0"/>
                <a:ea typeface="Times New Roman" panose="02020603050405020304" pitchFamily="18" charset="0"/>
              </a:rPr>
              <a:t>fibrinogen concentration increased approximately 40 mg/L per gram fibrinogen concentrate</a:t>
            </a:r>
            <a:endParaRPr lang="en-US" sz="4000" dirty="0">
              <a:solidFill>
                <a:srgbClr val="FF0000"/>
              </a:solidFill>
            </a:endParaRPr>
          </a:p>
        </p:txBody>
      </p:sp>
    </p:spTree>
    <p:extLst>
      <p:ext uri="{BB962C8B-B14F-4D97-AF65-F5344CB8AC3E}">
        <p14:creationId xmlns:p14="http://schemas.microsoft.com/office/powerpoint/2010/main" val="976322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1378923"/>
            <a:ext cx="11412855" cy="4770537"/>
          </a:xfrm>
          <a:prstGeom prst="rect">
            <a:avLst/>
          </a:prstGeom>
        </p:spPr>
        <p:txBody>
          <a:bodyPr wrap="square">
            <a:spAutoFit/>
          </a:bodyPr>
          <a:lstStyle/>
          <a:p>
            <a:r>
              <a:rPr lang="en-US" sz="3600" dirty="0">
                <a:solidFill>
                  <a:srgbClr val="FF0000"/>
                </a:solidFill>
                <a:latin typeface="Times New Roman" panose="02020603050405020304" pitchFamily="18" charset="0"/>
                <a:ea typeface="Times New Roman" panose="02020603050405020304" pitchFamily="18" charset="0"/>
              </a:rPr>
              <a:t>Fibrinogen</a:t>
            </a:r>
            <a:r>
              <a:rPr lang="en-US" sz="3600" dirty="0">
                <a:solidFill>
                  <a:srgbClr val="181717"/>
                </a:solidFill>
                <a:latin typeface="Times New Roman" panose="02020603050405020304" pitchFamily="18" charset="0"/>
                <a:ea typeface="Times New Roman" panose="02020603050405020304" pitchFamily="18" charset="0"/>
              </a:rPr>
              <a:t> concentrates are a manufactured concentrated form of fibrinogen, with significant advantages over cryoprecipitate. </a:t>
            </a:r>
            <a:r>
              <a:rPr lang="en-US" sz="4000" dirty="0">
                <a:solidFill>
                  <a:srgbClr val="FF0000"/>
                </a:solidFill>
                <a:latin typeface="Times New Roman" panose="02020603050405020304" pitchFamily="18" charset="0"/>
                <a:ea typeface="Times New Roman" panose="02020603050405020304" pitchFamily="18" charset="0"/>
              </a:rPr>
              <a:t>Unlike cryoprecipitate, fibrinogen concentrates do not require thawing and can be used immediately. They also carry a </a:t>
            </a:r>
            <a:r>
              <a:rPr lang="en-US" sz="4000" dirty="0" smtClean="0">
                <a:solidFill>
                  <a:srgbClr val="FF0000"/>
                </a:solidFill>
                <a:latin typeface="Times New Roman" panose="02020603050405020304" pitchFamily="18" charset="0"/>
                <a:ea typeface="Times New Roman" panose="02020603050405020304" pitchFamily="18" charset="0"/>
              </a:rPr>
              <a:t>decreased risk of infectious </a:t>
            </a:r>
            <a:r>
              <a:rPr lang="en-US" sz="3600" dirty="0" smtClean="0">
                <a:solidFill>
                  <a:srgbClr val="181717"/>
                </a:solidFill>
                <a:latin typeface="Times New Roman" panose="02020603050405020304" pitchFamily="18" charset="0"/>
                <a:ea typeface="Times New Roman" panose="02020603050405020304" pitchFamily="18" charset="0"/>
              </a:rPr>
              <a:t>complications because of </a:t>
            </a:r>
            <a:r>
              <a:rPr lang="en-US" sz="3600" dirty="0">
                <a:solidFill>
                  <a:srgbClr val="181717"/>
                </a:solidFill>
                <a:latin typeface="Times New Roman" panose="02020603050405020304" pitchFamily="18" charset="0"/>
                <a:ea typeface="Times New Roman" panose="02020603050405020304" pitchFamily="18" charset="0"/>
              </a:rPr>
              <a:t>the removal of antigens and antibodies and viral inactivation during the manufacturing process</a:t>
            </a:r>
            <a:endParaRPr lang="en-US" sz="3600" dirty="0"/>
          </a:p>
        </p:txBody>
      </p:sp>
    </p:spTree>
    <p:extLst>
      <p:ext uri="{BB962C8B-B14F-4D97-AF65-F5344CB8AC3E}">
        <p14:creationId xmlns:p14="http://schemas.microsoft.com/office/powerpoint/2010/main" val="427549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878" y="988190"/>
            <a:ext cx="8453906" cy="2696632"/>
          </a:xfrm>
        </p:spPr>
        <p:txBody>
          <a:bodyPr/>
          <a:lstStyle/>
          <a:p>
            <a:r>
              <a:rPr lang="en-US" dirty="0"/>
              <a:t>The algorithm describes symptoms, diagnosis, general measurements, medication, and organizational aspects.</a:t>
            </a:r>
            <a:br>
              <a:rPr lang="en-US" dirty="0"/>
            </a:br>
            <a:endParaRPr lang="en-US" dirty="0"/>
          </a:p>
        </p:txBody>
      </p:sp>
    </p:spTree>
    <p:extLst>
      <p:ext uri="{BB962C8B-B14F-4D97-AF65-F5344CB8AC3E}">
        <p14:creationId xmlns:p14="http://schemas.microsoft.com/office/powerpoint/2010/main" val="309366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509" y="1852910"/>
            <a:ext cx="10670017" cy="3046988"/>
          </a:xfrm>
          <a:prstGeom prst="rect">
            <a:avLst/>
          </a:prstGeom>
        </p:spPr>
        <p:txBody>
          <a:bodyPr wrap="square">
            <a:spAutoFit/>
          </a:bodyPr>
          <a:lstStyle/>
          <a:p>
            <a:r>
              <a:rPr lang="en-US" sz="3600" dirty="0">
                <a:solidFill>
                  <a:srgbClr val="0070C0"/>
                </a:solidFill>
                <a:latin typeface="Times New Roman" panose="02020603050405020304" pitchFamily="18" charset="0"/>
                <a:ea typeface="Times New Roman" panose="02020603050405020304" pitchFamily="18" charset="0"/>
              </a:rPr>
              <a:t>However, a randomized controlled trial found </a:t>
            </a:r>
            <a:r>
              <a:rPr lang="en-US" sz="6000" dirty="0">
                <a:solidFill>
                  <a:srgbClr val="FF0000"/>
                </a:solidFill>
                <a:latin typeface="Times New Roman" panose="02020603050405020304" pitchFamily="18" charset="0"/>
                <a:ea typeface="Times New Roman" panose="02020603050405020304" pitchFamily="18" charset="0"/>
              </a:rPr>
              <a:t>no evidence </a:t>
            </a:r>
            <a:r>
              <a:rPr lang="en-US" sz="3600" dirty="0">
                <a:solidFill>
                  <a:srgbClr val="0070C0"/>
                </a:solidFill>
                <a:latin typeface="Times New Roman" panose="02020603050405020304" pitchFamily="18" charset="0"/>
                <a:ea typeface="Times New Roman" panose="02020603050405020304" pitchFamily="18" charset="0"/>
              </a:rPr>
              <a:t>for preemptive treatment with fibrinogen concentrates in patients with severe PPH with normal serum fibrinogen levels </a:t>
            </a:r>
            <a:r>
              <a:rPr lang="en-US" sz="3600" dirty="0" smtClean="0">
                <a:solidFill>
                  <a:srgbClr val="0070C0"/>
                </a:solidFill>
                <a:latin typeface="Times New Roman" panose="02020603050405020304" pitchFamily="18" charset="0"/>
                <a:ea typeface="Times New Roman" panose="02020603050405020304" pitchFamily="18" charset="0"/>
              </a:rPr>
              <a:t>.</a:t>
            </a:r>
            <a:endParaRPr lang="en-US" sz="3600" dirty="0">
              <a:solidFill>
                <a:srgbClr val="0070C0"/>
              </a:solidFill>
            </a:endParaRPr>
          </a:p>
        </p:txBody>
      </p:sp>
    </p:spTree>
    <p:extLst>
      <p:ext uri="{BB962C8B-B14F-4D97-AF65-F5344CB8AC3E}">
        <p14:creationId xmlns:p14="http://schemas.microsoft.com/office/powerpoint/2010/main" val="3912670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395" y="1838801"/>
            <a:ext cx="10481310" cy="4154984"/>
          </a:xfrm>
          <a:prstGeom prst="rect">
            <a:avLst/>
          </a:prstGeom>
        </p:spPr>
        <p:txBody>
          <a:bodyPr wrap="square">
            <a:spAutoFit/>
          </a:bodyPr>
          <a:lstStyle/>
          <a:p>
            <a:r>
              <a:rPr lang="en-US" sz="3600" dirty="0">
                <a:solidFill>
                  <a:srgbClr val="181717"/>
                </a:solidFill>
                <a:latin typeface="Times New Roman" panose="02020603050405020304" pitchFamily="18" charset="0"/>
                <a:ea typeface="Times New Roman" panose="02020603050405020304" pitchFamily="18" charset="0"/>
              </a:rPr>
              <a:t>The coagulopathy associated with massive blood loss is because of loss of coagulation factors, activation of coagulation, and dilutional </a:t>
            </a:r>
            <a:r>
              <a:rPr lang="en-US" sz="3600" dirty="0" smtClean="0">
                <a:solidFill>
                  <a:srgbClr val="181717"/>
                </a:solidFill>
                <a:latin typeface="Times New Roman" panose="02020603050405020304" pitchFamily="18" charset="0"/>
                <a:ea typeface="Times New Roman" panose="02020603050405020304" pitchFamily="18" charset="0"/>
              </a:rPr>
              <a:t>coagulopathy</a:t>
            </a:r>
          </a:p>
          <a:p>
            <a:r>
              <a:rPr lang="en-US" sz="3600" dirty="0" smtClean="0">
                <a:solidFill>
                  <a:srgbClr val="181717"/>
                </a:solidFill>
                <a:latin typeface="Times New Roman" panose="02020603050405020304" pitchFamily="18" charset="0"/>
                <a:ea typeface="Times New Roman" panose="02020603050405020304" pitchFamily="18" charset="0"/>
              </a:rPr>
              <a:t> </a:t>
            </a:r>
            <a:r>
              <a:rPr lang="en-US" sz="5400" dirty="0" smtClean="0">
                <a:solidFill>
                  <a:srgbClr val="FF0000"/>
                </a:solidFill>
                <a:latin typeface="Times New Roman" panose="02020603050405020304" pitchFamily="18" charset="0"/>
                <a:ea typeface="Times New Roman" panose="02020603050405020304" pitchFamily="18" charset="0"/>
              </a:rPr>
              <a:t>FFP </a:t>
            </a:r>
            <a:r>
              <a:rPr lang="en-US" sz="3600" dirty="0">
                <a:solidFill>
                  <a:srgbClr val="181717"/>
                </a:solidFill>
                <a:latin typeface="Times New Roman" panose="02020603050405020304" pitchFamily="18" charset="0"/>
                <a:ea typeface="Times New Roman" panose="02020603050405020304" pitchFamily="18" charset="0"/>
              </a:rPr>
              <a:t>is an </a:t>
            </a:r>
            <a:r>
              <a:rPr lang="en-US" sz="4800" dirty="0">
                <a:solidFill>
                  <a:srgbClr val="FF0000"/>
                </a:solidFill>
                <a:latin typeface="Times New Roman" panose="02020603050405020304" pitchFamily="18" charset="0"/>
                <a:ea typeface="Times New Roman" panose="02020603050405020304" pitchFamily="18" charset="0"/>
              </a:rPr>
              <a:t>inefficient</a:t>
            </a:r>
            <a:r>
              <a:rPr lang="en-US" sz="3600" dirty="0">
                <a:solidFill>
                  <a:srgbClr val="181717"/>
                </a:solidFill>
                <a:latin typeface="Times New Roman" panose="02020603050405020304" pitchFamily="18" charset="0"/>
                <a:ea typeface="Times New Roman" panose="02020603050405020304" pitchFamily="18" charset="0"/>
              </a:rPr>
              <a:t> measure to restore coagulation factors, because the concentration of coagulation factors in FFP is </a:t>
            </a:r>
            <a:r>
              <a:rPr lang="en-US" sz="6600" dirty="0">
                <a:solidFill>
                  <a:srgbClr val="FF0000"/>
                </a:solidFill>
                <a:latin typeface="Times New Roman" panose="02020603050405020304" pitchFamily="18" charset="0"/>
                <a:ea typeface="Times New Roman" panose="02020603050405020304" pitchFamily="18" charset="0"/>
              </a:rPr>
              <a:t>low </a:t>
            </a:r>
            <a:endParaRPr lang="en-US" sz="6600" dirty="0">
              <a:solidFill>
                <a:srgbClr val="FF0000"/>
              </a:solidFill>
            </a:endParaRPr>
          </a:p>
        </p:txBody>
      </p:sp>
    </p:spTree>
    <p:extLst>
      <p:ext uri="{BB962C8B-B14F-4D97-AF65-F5344CB8AC3E}">
        <p14:creationId xmlns:p14="http://schemas.microsoft.com/office/powerpoint/2010/main" val="189730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a:solidFill>
                  <a:srgbClr val="FFFF00"/>
                </a:solidFill>
              </a:rPr>
              <a:t>Prothrombin complex concentrates</a:t>
            </a:r>
            <a:r>
              <a:rPr lang="en-US" b="1" dirty="0"/>
              <a:t/>
            </a:r>
            <a:br>
              <a:rPr lang="en-US" b="1" dirty="0"/>
            </a:br>
            <a:endParaRPr lang="en-US" dirty="0"/>
          </a:p>
        </p:txBody>
      </p:sp>
      <p:sp>
        <p:nvSpPr>
          <p:cNvPr id="3" name="Text Placeholder 2"/>
          <p:cNvSpPr>
            <a:spLocks noGrp="1"/>
          </p:cNvSpPr>
          <p:nvPr>
            <p:ph type="body" sz="half" idx="2"/>
          </p:nvPr>
        </p:nvSpPr>
        <p:spPr>
          <a:xfrm>
            <a:off x="617220" y="3543300"/>
            <a:ext cx="10892790" cy="3120390"/>
          </a:xfrm>
        </p:spPr>
        <p:txBody>
          <a:bodyPr>
            <a:normAutofit fontScale="92500"/>
          </a:bodyPr>
          <a:lstStyle/>
          <a:p>
            <a:r>
              <a:rPr lang="en-US" sz="2400" dirty="0" smtClean="0"/>
              <a:t>Prothrombin </a:t>
            </a:r>
            <a:r>
              <a:rPr lang="en-US" sz="2400" dirty="0"/>
              <a:t>complex concentrates (PCCs) are concentrates of human-derived vitamin K-dependent clotting factors (II, VII, IX, X) that are available in various preparations. </a:t>
            </a:r>
            <a:r>
              <a:rPr lang="en-US" sz="2800" dirty="0">
                <a:solidFill>
                  <a:srgbClr val="FF0000"/>
                </a:solidFill>
              </a:rPr>
              <a:t>At present, the only </a:t>
            </a:r>
            <a:r>
              <a:rPr lang="en-US" sz="2800" dirty="0" smtClean="0">
                <a:solidFill>
                  <a:srgbClr val="FF0000"/>
                </a:solidFill>
              </a:rPr>
              <a:t>FDA approved </a:t>
            </a:r>
            <a:r>
              <a:rPr lang="en-US" sz="2800" dirty="0">
                <a:solidFill>
                  <a:srgbClr val="FF0000"/>
                </a:solidFill>
              </a:rPr>
              <a:t>use of PCCs is for the immediate reversal of warfarin-induced hemorrhage </a:t>
            </a:r>
            <a:r>
              <a:rPr lang="en-US" sz="2800" dirty="0" smtClean="0">
                <a:solidFill>
                  <a:srgbClr val="FF0000"/>
                </a:solidFill>
              </a:rPr>
              <a:t>.</a:t>
            </a:r>
            <a:r>
              <a:rPr lang="en-US" sz="2400" dirty="0" smtClean="0"/>
              <a:t>The </a:t>
            </a:r>
            <a:r>
              <a:rPr lang="en-US" sz="2400" dirty="0"/>
              <a:t>recommended dose for off-label use of PCCs for perioperative bleeding is lower than that used for warfarin reversal (10–15IU/kg) in order to minimize the risk of thrombosis </a:t>
            </a:r>
            <a:r>
              <a:rPr lang="en-US" sz="2400" dirty="0" smtClean="0"/>
              <a:t>.There </a:t>
            </a:r>
            <a:r>
              <a:rPr lang="en-US" sz="2400" dirty="0"/>
              <a:t>is currently very limited data regarding the proper dosing and safety of PCCs in the setting of PPH.</a:t>
            </a:r>
          </a:p>
          <a:p>
            <a:endParaRPr lang="en-US" dirty="0"/>
          </a:p>
        </p:txBody>
      </p:sp>
    </p:spTree>
    <p:extLst>
      <p:ext uri="{BB962C8B-B14F-4D97-AF65-F5344CB8AC3E}">
        <p14:creationId xmlns:p14="http://schemas.microsoft.com/office/powerpoint/2010/main" val="426305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111" y="1355705"/>
            <a:ext cx="10727054" cy="1877437"/>
          </a:xfrm>
          <a:prstGeom prst="rect">
            <a:avLst/>
          </a:prstGeom>
        </p:spPr>
        <p:txBody>
          <a:bodyPr wrap="square">
            <a:spAutoFit/>
          </a:bodyPr>
          <a:lstStyle/>
          <a:p>
            <a:r>
              <a:rPr lang="en-US" sz="3600" dirty="0">
                <a:solidFill>
                  <a:srgbClr val="0070C0"/>
                </a:solidFill>
                <a:latin typeface="Times New Roman" panose="02020603050405020304" pitchFamily="18" charset="0"/>
                <a:ea typeface="Times New Roman" panose="02020603050405020304" pitchFamily="18" charset="0"/>
              </a:rPr>
              <a:t>Following early case reports, recombinant activated factor </a:t>
            </a:r>
            <a:r>
              <a:rPr lang="en-US" sz="4400" dirty="0">
                <a:solidFill>
                  <a:srgbClr val="FF0000"/>
                </a:solidFill>
                <a:latin typeface="Times New Roman" panose="02020603050405020304" pitchFamily="18" charset="0"/>
                <a:ea typeface="Times New Roman" panose="02020603050405020304" pitchFamily="18" charset="0"/>
              </a:rPr>
              <a:t>VII (rFVIIa) </a:t>
            </a:r>
            <a:r>
              <a:rPr lang="en-US" sz="3600" dirty="0">
                <a:solidFill>
                  <a:srgbClr val="0070C0"/>
                </a:solidFill>
                <a:latin typeface="Times New Roman" panose="02020603050405020304" pitchFamily="18" charset="0"/>
                <a:ea typeface="Times New Roman" panose="02020603050405020304" pitchFamily="18" charset="0"/>
              </a:rPr>
              <a:t>has been occasionally used in severe obstetric hemorrhage</a:t>
            </a:r>
            <a:endParaRPr lang="en-US" sz="3600" dirty="0">
              <a:solidFill>
                <a:srgbClr val="0070C0"/>
              </a:solidFill>
            </a:endParaRPr>
          </a:p>
        </p:txBody>
      </p:sp>
      <p:sp>
        <p:nvSpPr>
          <p:cNvPr id="3" name="Rectangle 2"/>
          <p:cNvSpPr/>
          <p:nvPr/>
        </p:nvSpPr>
        <p:spPr>
          <a:xfrm>
            <a:off x="765812" y="3684746"/>
            <a:ext cx="10841353" cy="2554545"/>
          </a:xfrm>
          <a:prstGeom prst="rect">
            <a:avLst/>
          </a:prstGeom>
        </p:spPr>
        <p:txBody>
          <a:bodyPr wrap="square">
            <a:spAutoFit/>
          </a:bodyPr>
          <a:lstStyle/>
          <a:p>
            <a:r>
              <a:rPr lang="en-US" sz="3200" dirty="0">
                <a:solidFill>
                  <a:srgbClr val="181717"/>
                </a:solidFill>
                <a:latin typeface="Times New Roman" panose="02020603050405020304" pitchFamily="18" charset="0"/>
                <a:ea typeface="Times New Roman" panose="02020603050405020304" pitchFamily="18" charset="0"/>
              </a:rPr>
              <a:t>control of fibrinolysis, transfusion of red blood cells, and a minimal concentration of fibrinogen are essential before considering a treatment with rFVIIa. As rFVIIa is an enzyme, temperature and acid–base status (pH) </a:t>
            </a:r>
            <a:r>
              <a:rPr lang="en-US" sz="3200" dirty="0" smtClean="0">
                <a:solidFill>
                  <a:srgbClr val="181717"/>
                </a:solidFill>
                <a:latin typeface="Times New Roman" panose="02020603050405020304" pitchFamily="18" charset="0"/>
                <a:ea typeface="Times New Roman" panose="02020603050405020304" pitchFamily="18" charset="0"/>
              </a:rPr>
              <a:t>should be as close to physiological values as possible</a:t>
            </a:r>
            <a:endParaRPr lang="en-US" sz="3200" dirty="0"/>
          </a:p>
        </p:txBody>
      </p:sp>
      <p:sp>
        <p:nvSpPr>
          <p:cNvPr id="4" name="Rectangle 3"/>
          <p:cNvSpPr/>
          <p:nvPr/>
        </p:nvSpPr>
        <p:spPr>
          <a:xfrm>
            <a:off x="725077" y="6399014"/>
            <a:ext cx="4615366" cy="369332"/>
          </a:xfrm>
          <a:prstGeom prst="rect">
            <a:avLst/>
          </a:prstGeom>
        </p:spPr>
        <p:txBody>
          <a:bodyPr wrap="none">
            <a:spAutoFit/>
          </a:bodyPr>
          <a:lstStyle/>
          <a:p>
            <a:r>
              <a:rPr lang="en-US" dirty="0">
                <a:solidFill>
                  <a:srgbClr val="181717"/>
                </a:solidFill>
                <a:latin typeface="Times New Roman" panose="02020603050405020304" pitchFamily="18" charset="0"/>
                <a:ea typeface="Times New Roman" panose="02020603050405020304" pitchFamily="18" charset="0"/>
              </a:rPr>
              <a:t>, there is a significant risk of arterial thrombosis</a:t>
            </a:r>
            <a:endParaRPr lang="en-US" dirty="0"/>
          </a:p>
        </p:txBody>
      </p:sp>
    </p:spTree>
    <p:extLst>
      <p:ext uri="{BB962C8B-B14F-4D97-AF65-F5344CB8AC3E}">
        <p14:creationId xmlns:p14="http://schemas.microsoft.com/office/powerpoint/2010/main" val="4239583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9" y="1354740"/>
            <a:ext cx="10990966" cy="5492273"/>
          </a:xfrm>
          <a:prstGeom prst="rect">
            <a:avLst/>
          </a:prstGeom>
        </p:spPr>
        <p:txBody>
          <a:bodyPr wrap="square">
            <a:spAutoFit/>
          </a:bodyPr>
          <a:lstStyle/>
          <a:p>
            <a:pPr indent="107315" algn="just">
              <a:lnSpc>
                <a:spcPct val="95000"/>
              </a:lnSpc>
              <a:spcAft>
                <a:spcPts val="3725"/>
              </a:spcAft>
            </a:pPr>
            <a:r>
              <a:rPr lang="en-US" sz="4400" dirty="0">
                <a:solidFill>
                  <a:srgbClr val="FF0000"/>
                </a:solidFill>
                <a:latin typeface="Times New Roman" panose="02020603050405020304" pitchFamily="18" charset="0"/>
                <a:ea typeface="Times New Roman" panose="02020603050405020304" pitchFamily="18" charset="0"/>
              </a:rPr>
              <a:t>Key</a:t>
            </a:r>
            <a:r>
              <a:rPr lang="en-US" sz="3600" dirty="0">
                <a:solidFill>
                  <a:srgbClr val="000000"/>
                </a:solidFill>
                <a:latin typeface="Times New Roman" panose="02020603050405020304" pitchFamily="18" charset="0"/>
                <a:ea typeface="Times New Roman" panose="02020603050405020304" pitchFamily="18" charset="0"/>
              </a:rPr>
              <a:t> to successful use of rVIIa is to try to replace coagulation factors, especially insuring </a:t>
            </a:r>
            <a:endParaRPr lang="en-US" sz="3600" dirty="0" smtClean="0">
              <a:solidFill>
                <a:srgbClr val="000000"/>
              </a:solidFill>
              <a:latin typeface="Times New Roman" panose="02020603050405020304" pitchFamily="18" charset="0"/>
              <a:ea typeface="Times New Roman" panose="02020603050405020304" pitchFamily="18" charset="0"/>
            </a:endParaRPr>
          </a:p>
          <a:p>
            <a:pPr indent="107315" algn="just">
              <a:lnSpc>
                <a:spcPct val="95000"/>
              </a:lnSpc>
              <a:spcAft>
                <a:spcPts val="3725"/>
              </a:spcAft>
            </a:pPr>
            <a:r>
              <a:rPr lang="en-US" sz="4000" dirty="0" smtClean="0">
                <a:solidFill>
                  <a:srgbClr val="FF0000"/>
                </a:solidFill>
                <a:latin typeface="Times New Roman" panose="02020603050405020304" pitchFamily="18" charset="0"/>
                <a:ea typeface="Times New Roman" panose="02020603050405020304" pitchFamily="18" charset="0"/>
              </a:rPr>
              <a:t>the </a:t>
            </a:r>
            <a:r>
              <a:rPr lang="en-US" sz="4000" dirty="0">
                <a:solidFill>
                  <a:srgbClr val="FF0000"/>
                </a:solidFill>
                <a:latin typeface="Times New Roman" panose="02020603050405020304" pitchFamily="18" charset="0"/>
                <a:ea typeface="Times New Roman" panose="02020603050405020304" pitchFamily="18" charset="0"/>
              </a:rPr>
              <a:t>fibrinogen is above 200 mg/</a:t>
            </a:r>
            <a:r>
              <a:rPr lang="en-US" sz="4000" dirty="0" err="1">
                <a:solidFill>
                  <a:srgbClr val="FF0000"/>
                </a:solidFill>
                <a:latin typeface="Times New Roman" panose="02020603050405020304" pitchFamily="18" charset="0"/>
                <a:ea typeface="Times New Roman" panose="02020603050405020304" pitchFamily="18" charset="0"/>
              </a:rPr>
              <a:t>dL</a:t>
            </a:r>
            <a:r>
              <a:rPr lang="en-US" sz="4000" dirty="0">
                <a:solidFill>
                  <a:srgbClr val="FF0000"/>
                </a:solidFill>
                <a:latin typeface="Times New Roman" panose="02020603050405020304" pitchFamily="18" charset="0"/>
                <a:ea typeface="Times New Roman" panose="02020603050405020304" pitchFamily="18" charset="0"/>
              </a:rPr>
              <a:t> and that </a:t>
            </a:r>
            <a:endParaRPr lang="en-US" sz="4000" dirty="0" smtClean="0">
              <a:solidFill>
                <a:srgbClr val="FF0000"/>
              </a:solidFill>
              <a:latin typeface="Times New Roman" panose="02020603050405020304" pitchFamily="18" charset="0"/>
              <a:ea typeface="Times New Roman" panose="02020603050405020304" pitchFamily="18" charset="0"/>
            </a:endParaRPr>
          </a:p>
          <a:p>
            <a:pPr indent="107315" algn="just">
              <a:lnSpc>
                <a:spcPct val="95000"/>
              </a:lnSpc>
              <a:spcAft>
                <a:spcPts val="3725"/>
              </a:spcAft>
            </a:pPr>
            <a:r>
              <a:rPr lang="en-US" sz="4000" dirty="0" smtClean="0">
                <a:solidFill>
                  <a:srgbClr val="FF0000"/>
                </a:solidFill>
                <a:latin typeface="Times New Roman" panose="02020603050405020304" pitchFamily="18" charset="0"/>
                <a:ea typeface="Times New Roman" panose="02020603050405020304" pitchFamily="18" charset="0"/>
              </a:rPr>
              <a:t>the </a:t>
            </a:r>
            <a:r>
              <a:rPr lang="en-US" sz="4000" dirty="0">
                <a:solidFill>
                  <a:srgbClr val="FF0000"/>
                </a:solidFill>
                <a:latin typeface="Times New Roman" panose="02020603050405020304" pitchFamily="18" charset="0"/>
                <a:ea typeface="Times New Roman" panose="02020603050405020304" pitchFamily="18" charset="0"/>
              </a:rPr>
              <a:t>patient is not hypothermic or several acidotic (pH &gt;7.20). At this time</a:t>
            </a:r>
            <a:r>
              <a:rPr lang="en-US" sz="3600" dirty="0">
                <a:solidFill>
                  <a:srgbClr val="000000"/>
                </a:solidFill>
                <a:latin typeface="Times New Roman" panose="02020603050405020304" pitchFamily="18" charset="0"/>
                <a:ea typeface="Times New Roman" panose="02020603050405020304" pitchFamily="18" charset="0"/>
              </a:rPr>
              <a:t>, </a:t>
            </a:r>
            <a:endParaRPr lang="en-US" sz="3600" dirty="0" smtClean="0">
              <a:solidFill>
                <a:srgbClr val="000000"/>
              </a:solidFill>
              <a:latin typeface="Times New Roman" panose="02020603050405020304" pitchFamily="18" charset="0"/>
              <a:ea typeface="Times New Roman" panose="02020603050405020304" pitchFamily="18" charset="0"/>
            </a:endParaRPr>
          </a:p>
          <a:p>
            <a:pPr indent="107315" algn="just">
              <a:lnSpc>
                <a:spcPct val="95000"/>
              </a:lnSpc>
              <a:spcAft>
                <a:spcPts val="3725"/>
              </a:spcAft>
            </a:pPr>
            <a:r>
              <a:rPr lang="en-US" sz="3600" dirty="0" smtClean="0">
                <a:solidFill>
                  <a:srgbClr val="000000"/>
                </a:solidFill>
                <a:latin typeface="Times New Roman" panose="02020603050405020304" pitchFamily="18" charset="0"/>
                <a:ea typeface="Times New Roman" panose="02020603050405020304" pitchFamily="18" charset="0"/>
              </a:rPr>
              <a:t>rVIIa should </a:t>
            </a:r>
            <a:r>
              <a:rPr lang="en-US" sz="3600" dirty="0" smtClean="0"/>
              <a:t>refractory </a:t>
            </a:r>
            <a:r>
              <a:rPr lang="en-US" sz="3600" dirty="0"/>
              <a:t>to medical and surgical management</a:t>
            </a:r>
            <a:endParaRPr lang="en-US" sz="3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23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solidFill>
                  <a:srgbClr val="FF0000"/>
                </a:solidFill>
                <a:latin typeface="Times New Roman" panose="02020603050405020304" pitchFamily="18" charset="0"/>
                <a:ea typeface="Times New Roman" panose="02020603050405020304" pitchFamily="18" charset="0"/>
              </a:rPr>
              <a:t>rFVIIa</a:t>
            </a:r>
            <a:endParaRPr lang="en-US" sz="9600" dirty="0">
              <a:solidFill>
                <a:srgbClr val="FFFF00"/>
              </a:solidFill>
            </a:endParaRPr>
          </a:p>
        </p:txBody>
      </p:sp>
      <p:sp>
        <p:nvSpPr>
          <p:cNvPr id="3" name="Text Placeholder 2"/>
          <p:cNvSpPr>
            <a:spLocks noGrp="1"/>
          </p:cNvSpPr>
          <p:nvPr>
            <p:ph type="body" sz="half" idx="2"/>
          </p:nvPr>
        </p:nvSpPr>
        <p:spPr>
          <a:xfrm>
            <a:off x="597836" y="3676524"/>
            <a:ext cx="10538466" cy="2476500"/>
          </a:xfrm>
        </p:spPr>
        <p:txBody>
          <a:bodyPr>
            <a:normAutofit/>
          </a:bodyPr>
          <a:lstStyle/>
          <a:p>
            <a:r>
              <a:rPr lang="en-US" sz="3600" dirty="0"/>
              <a:t>is also associated with a significant risk (up to 20%) of </a:t>
            </a:r>
            <a:r>
              <a:rPr lang="en-US" sz="3600" dirty="0">
                <a:solidFill>
                  <a:srgbClr val="FF0000"/>
                </a:solidFill>
              </a:rPr>
              <a:t>thromboembolism</a:t>
            </a:r>
            <a:r>
              <a:rPr lang="en-US" sz="3600" dirty="0"/>
              <a:t>, and maternal </a:t>
            </a:r>
            <a:r>
              <a:rPr lang="en-US" sz="3600" dirty="0">
                <a:solidFill>
                  <a:srgbClr val="FF0000"/>
                </a:solidFill>
              </a:rPr>
              <a:t>myocardial infarction </a:t>
            </a:r>
          </a:p>
        </p:txBody>
      </p:sp>
    </p:spTree>
    <p:extLst>
      <p:ext uri="{BB962C8B-B14F-4D97-AF65-F5344CB8AC3E}">
        <p14:creationId xmlns:p14="http://schemas.microsoft.com/office/powerpoint/2010/main" val="17338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4552" y="1217758"/>
            <a:ext cx="9313520" cy="5443413"/>
          </a:xfrm>
          <a:prstGeom prst="rect">
            <a:avLst/>
          </a:prstGeom>
        </p:spPr>
        <p:txBody>
          <a:bodyPr wrap="square">
            <a:spAutoFit/>
          </a:bodyPr>
          <a:lstStyle/>
          <a:p>
            <a:pPr marL="6350" marR="205105" indent="-6350">
              <a:lnSpc>
                <a:spcPct val="107000"/>
              </a:lnSpc>
              <a:spcAft>
                <a:spcPts val="70"/>
              </a:spcAft>
            </a:pPr>
            <a:r>
              <a:rPr lang="en-US" sz="4800" b="1" kern="0" dirty="0">
                <a:solidFill>
                  <a:srgbClr val="FF0000"/>
                </a:solidFill>
                <a:latin typeface="Calibri" panose="020F0502020204030204" pitchFamily="34" charset="0"/>
                <a:ea typeface="Calibri" panose="020F0502020204030204" pitchFamily="34" charset="0"/>
              </a:rPr>
              <a:t>Cell </a:t>
            </a:r>
            <a:r>
              <a:rPr lang="en-US" sz="4800" b="1" kern="0" dirty="0" smtClean="0">
                <a:solidFill>
                  <a:srgbClr val="FF0000"/>
                </a:solidFill>
                <a:latin typeface="Calibri" panose="020F0502020204030204" pitchFamily="34" charset="0"/>
                <a:ea typeface="Calibri" panose="020F0502020204030204" pitchFamily="34" charset="0"/>
              </a:rPr>
              <a:t>salvage</a:t>
            </a:r>
          </a:p>
          <a:p>
            <a:pPr marR="163830" indent="-6350" algn="just">
              <a:lnSpc>
                <a:spcPct val="105000"/>
              </a:lnSpc>
              <a:spcAft>
                <a:spcPts val="2155"/>
              </a:spcAft>
            </a:pPr>
            <a:endParaRPr lang="en-US" sz="3600" b="1" kern="0" dirty="0">
              <a:solidFill>
                <a:srgbClr val="FF0000"/>
              </a:solidFill>
              <a:latin typeface="Calibri" panose="020F0502020204030204" pitchFamily="34" charset="0"/>
              <a:ea typeface="Times New Roman" panose="02020603050405020304" pitchFamily="18" charset="0"/>
            </a:endParaRPr>
          </a:p>
          <a:p>
            <a:pPr marR="163830" indent="-6350" algn="just">
              <a:lnSpc>
                <a:spcPct val="105000"/>
              </a:lnSpc>
              <a:spcAft>
                <a:spcPts val="2155"/>
              </a:spcAft>
            </a:pPr>
            <a:r>
              <a:rPr lang="en-US" dirty="0" smtClean="0">
                <a:solidFill>
                  <a:srgbClr val="181717"/>
                </a:solidFill>
                <a:latin typeface="Times New Roman" panose="02020603050405020304" pitchFamily="18" charset="0"/>
                <a:ea typeface="Times New Roman" panose="02020603050405020304" pitchFamily="18" charset="0"/>
              </a:rPr>
              <a:t>The </a:t>
            </a:r>
            <a:r>
              <a:rPr lang="en-US" dirty="0">
                <a:solidFill>
                  <a:srgbClr val="181717"/>
                </a:solidFill>
                <a:latin typeface="Times New Roman" panose="02020603050405020304" pitchFamily="18" charset="0"/>
                <a:ea typeface="Times New Roman" panose="02020603050405020304" pitchFamily="18" charset="0"/>
              </a:rPr>
              <a:t>use of cell salvage for obstetric hemorrhage is increasing; however, </a:t>
            </a:r>
            <a:r>
              <a:rPr lang="en-US" dirty="0" smtClean="0">
                <a:solidFill>
                  <a:srgbClr val="181717"/>
                </a:solidFill>
                <a:latin typeface="Times New Roman" panose="02020603050405020304" pitchFamily="18" charset="0"/>
                <a:ea typeface="Times New Roman" panose="02020603050405020304" pitchFamily="18" charset="0"/>
              </a:rPr>
              <a:t>its safety </a:t>
            </a:r>
            <a:r>
              <a:rPr lang="en-US" dirty="0">
                <a:solidFill>
                  <a:srgbClr val="181717"/>
                </a:solidFill>
                <a:latin typeface="Times New Roman" panose="02020603050405020304" pitchFamily="18" charset="0"/>
                <a:ea typeface="Times New Roman" panose="02020603050405020304" pitchFamily="18" charset="0"/>
              </a:rPr>
              <a:t>is </a:t>
            </a:r>
            <a:r>
              <a:rPr lang="en-US" dirty="0" smtClean="0">
                <a:solidFill>
                  <a:srgbClr val="181717"/>
                </a:solidFill>
                <a:latin typeface="Times New Roman" panose="02020603050405020304" pitchFamily="18" charset="0"/>
                <a:ea typeface="Times New Roman" panose="02020603050405020304" pitchFamily="18" charset="0"/>
              </a:rPr>
              <a:t>still questioned</a:t>
            </a:r>
            <a:r>
              <a:rPr lang="en-US" dirty="0">
                <a:solidFill>
                  <a:srgbClr val="181717"/>
                </a:solidFill>
                <a:latin typeface="Times New Roman" panose="02020603050405020304" pitchFamily="18" charset="0"/>
                <a:ea typeface="Times New Roman" panose="02020603050405020304" pitchFamily="18" charset="0"/>
              </a:rPr>
              <a:t>, and </a:t>
            </a:r>
            <a:r>
              <a:rPr lang="en-US" dirty="0" smtClean="0">
                <a:solidFill>
                  <a:srgbClr val="181717"/>
                </a:solidFill>
                <a:latin typeface="Times New Roman" panose="02020603050405020304" pitchFamily="18" charset="0"/>
                <a:ea typeface="Times New Roman" panose="02020603050405020304" pitchFamily="18" charset="0"/>
              </a:rPr>
              <a:t>high-quality studies </a:t>
            </a:r>
            <a:r>
              <a:rPr lang="en-US" dirty="0">
                <a:solidFill>
                  <a:srgbClr val="181717"/>
                </a:solidFill>
                <a:latin typeface="Times New Roman" panose="02020603050405020304" pitchFamily="18" charset="0"/>
                <a:ea typeface="Times New Roman" panose="02020603050405020304" pitchFamily="18" charset="0"/>
              </a:rPr>
              <a:t>are lacking. The safety questions stem from concerns with potential maternal–fetal alloimmunization and the risk of introduction of amniotic fluid into the maternal circulation </a:t>
            </a:r>
            <a:r>
              <a:rPr lang="en-US" dirty="0" smtClean="0">
                <a:solidFill>
                  <a:srgbClr val="181717"/>
                </a:solidFill>
                <a:latin typeface="Times New Roman" panose="02020603050405020304" pitchFamily="18" charset="0"/>
                <a:ea typeface="Times New Roman" panose="02020603050405020304" pitchFamily="18" charset="0"/>
              </a:rPr>
              <a:t> These </a:t>
            </a:r>
            <a:r>
              <a:rPr lang="en-US" dirty="0">
                <a:solidFill>
                  <a:srgbClr val="181717"/>
                </a:solidFill>
                <a:latin typeface="Times New Roman" panose="02020603050405020304" pitchFamily="18" charset="0"/>
                <a:ea typeface="Times New Roman" panose="02020603050405020304" pitchFamily="18" charset="0"/>
              </a:rPr>
              <a:t>risks can be significantly mitigated by use of </a:t>
            </a:r>
            <a:r>
              <a:rPr lang="en-US" dirty="0" smtClean="0">
                <a:solidFill>
                  <a:srgbClr val="181717"/>
                </a:solidFill>
                <a:latin typeface="Times New Roman" panose="02020603050405020304" pitchFamily="18" charset="0"/>
                <a:ea typeface="Times New Roman" panose="02020603050405020304" pitchFamily="18" charset="0"/>
              </a:rPr>
              <a:t>leukocyte depletion filters </a:t>
            </a:r>
            <a:r>
              <a:rPr lang="en-US" sz="2400" dirty="0" smtClean="0">
                <a:solidFill>
                  <a:srgbClr val="FF0000"/>
                </a:solidFill>
                <a:latin typeface="Times New Roman" panose="02020603050405020304" pitchFamily="18" charset="0"/>
                <a:ea typeface="Times New Roman" panose="02020603050405020304" pitchFamily="18" charset="0"/>
              </a:rPr>
              <a:t>(LDF) </a:t>
            </a:r>
            <a:r>
              <a:rPr lang="en-US" dirty="0" smtClean="0">
                <a:solidFill>
                  <a:srgbClr val="181717"/>
                </a:solidFill>
                <a:latin typeface="Times New Roman" panose="02020603050405020304" pitchFamily="18" charset="0"/>
                <a:ea typeface="Times New Roman" panose="02020603050405020304" pitchFamily="18" charset="0"/>
              </a:rPr>
              <a:t>and separate suction </a:t>
            </a:r>
            <a:r>
              <a:rPr lang="en-US" dirty="0">
                <a:solidFill>
                  <a:srgbClr val="181717"/>
                </a:solidFill>
                <a:latin typeface="Times New Roman" panose="02020603050405020304" pitchFamily="18" charset="0"/>
                <a:ea typeface="Times New Roman" panose="02020603050405020304" pitchFamily="18" charset="0"/>
              </a:rPr>
              <a:t>for blood and amniotic fluid collection prior to placental delivery. Modern cell salvage systems with newer generation LDF are effective in consistently decreasing the amount of amniotic fluid proteins, bacterial contamination, free haemoglobin, and </a:t>
            </a:r>
            <a:r>
              <a:rPr lang="en-US" dirty="0" smtClean="0">
                <a:solidFill>
                  <a:srgbClr val="181717"/>
                </a:solidFill>
                <a:latin typeface="Times New Roman" panose="02020603050405020304" pitchFamily="18" charset="0"/>
                <a:ea typeface="Times New Roman" panose="02020603050405020304" pitchFamily="18" charset="0"/>
              </a:rPr>
              <a:t>potassium. The overall cost of cell salvage limits its routine use ,</a:t>
            </a:r>
            <a:r>
              <a:rPr lang="en-US" sz="2400" dirty="0" smtClean="0">
                <a:solidFill>
                  <a:srgbClr val="0070C0"/>
                </a:solidFill>
                <a:latin typeface="Times New Roman" panose="02020603050405020304" pitchFamily="18" charset="0"/>
                <a:ea typeface="Times New Roman" panose="02020603050405020304" pitchFamily="18" charset="0"/>
              </a:rPr>
              <a:t>yet, both the ACOG and </a:t>
            </a:r>
            <a:r>
              <a:rPr lang="en-US" sz="2400" dirty="0">
                <a:solidFill>
                  <a:srgbClr val="0070C0"/>
                </a:solidFill>
                <a:latin typeface="Times New Roman" panose="02020603050405020304" pitchFamily="18" charset="0"/>
                <a:ea typeface="Times New Roman" panose="02020603050405020304" pitchFamily="18" charset="0"/>
              </a:rPr>
              <a:t>the </a:t>
            </a:r>
            <a:r>
              <a:rPr lang="en-US" sz="2400" dirty="0" smtClean="0">
                <a:solidFill>
                  <a:srgbClr val="0070C0"/>
                </a:solidFill>
                <a:latin typeface="Times New Roman" panose="02020603050405020304" pitchFamily="18" charset="0"/>
                <a:ea typeface="Times New Roman" panose="02020603050405020304" pitchFamily="18" charset="0"/>
              </a:rPr>
              <a:t>ASA recommend </a:t>
            </a:r>
            <a:r>
              <a:rPr lang="en-US" sz="2400" dirty="0">
                <a:solidFill>
                  <a:srgbClr val="0070C0"/>
                </a:solidFill>
                <a:latin typeface="Times New Roman" panose="02020603050405020304" pitchFamily="18" charset="0"/>
                <a:ea typeface="Times New Roman" panose="02020603050405020304" pitchFamily="18" charset="0"/>
              </a:rPr>
              <a:t>its use in specified patient populations </a:t>
            </a:r>
            <a:r>
              <a:rPr lang="en-US" sz="2400" dirty="0" smtClean="0">
                <a:solidFill>
                  <a:srgbClr val="0070C0"/>
                </a:solidFill>
                <a:latin typeface="Times New Roman" panose="02020603050405020304" pitchFamily="18" charset="0"/>
                <a:ea typeface="Times New Roman" panose="02020603050405020304" pitchFamily="18" charset="0"/>
              </a:rPr>
              <a:t>.With </a:t>
            </a:r>
            <a:r>
              <a:rPr lang="en-US" sz="2400" dirty="0">
                <a:solidFill>
                  <a:srgbClr val="0070C0"/>
                </a:solidFill>
                <a:latin typeface="Times New Roman" panose="02020603050405020304" pitchFamily="18" charset="0"/>
                <a:ea typeface="Times New Roman" panose="02020603050405020304" pitchFamily="18" charset="0"/>
              </a:rPr>
              <a:t>proper use of suction and filters and appropriate patient selection, cell salvage should be considered for high-risk patients.</a:t>
            </a:r>
            <a:endParaRPr lang="en-US" sz="3200" dirty="0">
              <a:solidFill>
                <a:srgbClr val="0070C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93953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8643" y="360044"/>
            <a:ext cx="9411237" cy="5983606"/>
          </a:xfrm>
          <a:prstGeom prst="rect">
            <a:avLst/>
          </a:prstGeom>
        </p:spPr>
      </p:pic>
      <p:sp>
        <p:nvSpPr>
          <p:cNvPr id="3" name="Rectangle 2"/>
          <p:cNvSpPr/>
          <p:nvPr/>
        </p:nvSpPr>
        <p:spPr>
          <a:xfrm>
            <a:off x="1058643" y="6470243"/>
            <a:ext cx="1898277" cy="215444"/>
          </a:xfrm>
          <a:prstGeom prst="rect">
            <a:avLst/>
          </a:prstGeom>
        </p:spPr>
        <p:txBody>
          <a:bodyPr wrap="none">
            <a:spAutoFit/>
          </a:bodyPr>
          <a:lstStyle/>
          <a:p>
            <a:r>
              <a:rPr lang="en-US" sz="800" dirty="0">
                <a:solidFill>
                  <a:srgbClr val="181717"/>
                </a:solidFill>
                <a:latin typeface="Calibri" panose="020F0502020204030204" pitchFamily="34" charset="0"/>
                <a:ea typeface="Calibri" panose="020F0502020204030204" pitchFamily="34" charset="0"/>
              </a:rPr>
              <a:t>MFM, maternal–fetal medicine physician</a:t>
            </a:r>
            <a:endParaRPr lang="en-US" dirty="0"/>
          </a:p>
        </p:txBody>
      </p:sp>
    </p:spTree>
    <p:extLst>
      <p:ext uri="{BB962C8B-B14F-4D97-AF65-F5344CB8AC3E}">
        <p14:creationId xmlns:p14="http://schemas.microsoft.com/office/powerpoint/2010/main" val="2946589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654" y="969139"/>
            <a:ext cx="9702165" cy="4647426"/>
          </a:xfrm>
          <a:prstGeom prst="rect">
            <a:avLst/>
          </a:prstGeom>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rPr>
              <a:t>Maternal comorbidities that are associated with PPH include class </a:t>
            </a:r>
            <a:r>
              <a:rPr lang="en-US" sz="3200" dirty="0">
                <a:solidFill>
                  <a:srgbClr val="FF0000"/>
                </a:solidFill>
                <a:latin typeface="Times New Roman" panose="02020603050405020304" pitchFamily="18" charset="0"/>
                <a:ea typeface="Times New Roman" panose="02020603050405020304" pitchFamily="18" charset="0"/>
              </a:rPr>
              <a:t>III obesity (body mass index </a:t>
            </a:r>
            <a:r>
              <a:rPr lang="en-US" sz="3200" dirty="0">
                <a:solidFill>
                  <a:srgbClr val="FF0000"/>
                </a:solidFill>
                <a:latin typeface="Calibri" panose="020F0502020204030204" pitchFamily="34" charset="0"/>
                <a:ea typeface="Calibri" panose="020F0502020204030204" pitchFamily="34" charset="0"/>
              </a:rPr>
              <a:t>&gt; </a:t>
            </a:r>
            <a:r>
              <a:rPr lang="en-US" sz="3200" dirty="0">
                <a:solidFill>
                  <a:srgbClr val="FF0000"/>
                </a:solidFill>
                <a:latin typeface="Times New Roman" panose="02020603050405020304" pitchFamily="18" charset="0"/>
                <a:ea typeface="Times New Roman" panose="02020603050405020304" pitchFamily="18" charset="0"/>
              </a:rPr>
              <a:t>40 kg/m</a:t>
            </a:r>
            <a:r>
              <a:rPr lang="en-US" sz="3200" baseline="30000" dirty="0">
                <a:solidFill>
                  <a:srgbClr val="FF0000"/>
                </a:solidFill>
                <a:latin typeface="Times New Roman" panose="02020603050405020304" pitchFamily="18" charset="0"/>
                <a:ea typeface="Times New Roman" panose="02020603050405020304" pitchFamily="18" charset="0"/>
              </a:rPr>
              <a:t>2</a:t>
            </a:r>
            <a:r>
              <a:rPr lang="en-US" sz="3200" dirty="0">
                <a:solidFill>
                  <a:srgbClr val="000000"/>
                </a:solidFill>
                <a:latin typeface="Times New Roman" panose="02020603050405020304" pitchFamily="18" charset="0"/>
                <a:ea typeface="Times New Roman" panose="02020603050405020304" pitchFamily="18" charset="0"/>
              </a:rPr>
              <a:t>), </a:t>
            </a:r>
            <a:r>
              <a:rPr lang="en-US" sz="3600" dirty="0" smtClean="0">
                <a:solidFill>
                  <a:srgbClr val="FF0000"/>
                </a:solidFill>
                <a:latin typeface="Times New Roman" panose="02020603050405020304" pitchFamily="18" charset="0"/>
                <a:ea typeface="Times New Roman" panose="02020603050405020304" pitchFamily="18" charset="0"/>
              </a:rPr>
              <a:t>severe </a:t>
            </a:r>
            <a:r>
              <a:rPr lang="en-US" sz="3600" dirty="0">
                <a:solidFill>
                  <a:srgbClr val="FF0000"/>
                </a:solidFill>
                <a:latin typeface="Times New Roman" panose="02020603050405020304" pitchFamily="18" charset="0"/>
                <a:ea typeface="Times New Roman" panose="02020603050405020304" pitchFamily="18" charset="0"/>
              </a:rPr>
              <a:t>thrombocytopenia</a:t>
            </a:r>
            <a:r>
              <a:rPr lang="en-US" sz="3200" dirty="0">
                <a:solidFill>
                  <a:srgbClr val="000000"/>
                </a:solidFill>
                <a:latin typeface="Times New Roman" panose="02020603050405020304" pitchFamily="18" charset="0"/>
                <a:ea typeface="Times New Roman" panose="02020603050405020304" pitchFamily="18" charset="0"/>
              </a:rPr>
              <a:t>, </a:t>
            </a:r>
            <a:r>
              <a:rPr lang="en-US" sz="3600" dirty="0">
                <a:solidFill>
                  <a:srgbClr val="FF0000"/>
                </a:solidFill>
                <a:latin typeface="Times New Roman" panose="02020603050405020304" pitchFamily="18" charset="0"/>
                <a:ea typeface="Times New Roman" panose="02020603050405020304" pitchFamily="18" charset="0"/>
              </a:rPr>
              <a:t>bleeding diatheses </a:t>
            </a:r>
            <a:r>
              <a:rPr lang="en-US" sz="3200" dirty="0">
                <a:solidFill>
                  <a:srgbClr val="000000"/>
                </a:solidFill>
                <a:latin typeface="Times New Roman" panose="02020603050405020304" pitchFamily="18" charset="0"/>
                <a:ea typeface="Times New Roman" panose="02020603050405020304" pitchFamily="18" charset="0"/>
              </a:rPr>
              <a:t>and </a:t>
            </a:r>
            <a:r>
              <a:rPr lang="en-US" sz="3600" dirty="0">
                <a:solidFill>
                  <a:srgbClr val="FF0000"/>
                </a:solidFill>
                <a:latin typeface="Times New Roman" panose="02020603050405020304" pitchFamily="18" charset="0"/>
                <a:ea typeface="Times New Roman" panose="02020603050405020304" pitchFamily="18" charset="0"/>
              </a:rPr>
              <a:t>antepartum use of anticoagulants.</a:t>
            </a:r>
            <a:r>
              <a:rPr lang="en-US" sz="3200" baseline="30000" dirty="0">
                <a:solidFill>
                  <a:srgbClr val="0080AB"/>
                </a:solidFill>
                <a:latin typeface="Times New Roman" panose="02020603050405020304" pitchFamily="18" charset="0"/>
                <a:ea typeface="Times New Roman" panose="02020603050405020304" pitchFamily="18" charset="0"/>
              </a:rPr>
              <a:t>13 </a:t>
            </a:r>
            <a:r>
              <a:rPr lang="en-US" sz="3200" dirty="0">
                <a:solidFill>
                  <a:srgbClr val="000000"/>
                </a:solidFill>
                <a:latin typeface="Times New Roman" panose="02020603050405020304" pitchFamily="18" charset="0"/>
                <a:ea typeface="Times New Roman" panose="02020603050405020304" pitchFamily="18" charset="0"/>
              </a:rPr>
              <a:t>Additionally, women who might be at the highest risk of morbidity from even smaller volume blood loss </a:t>
            </a:r>
            <a:r>
              <a:rPr lang="en-US" sz="3200" dirty="0" smtClean="0">
                <a:solidFill>
                  <a:srgbClr val="000000"/>
                </a:solidFill>
                <a:latin typeface="Times New Roman" panose="02020603050405020304" pitchFamily="18" charset="0"/>
                <a:ea typeface="Times New Roman" panose="02020603050405020304" pitchFamily="18" charset="0"/>
              </a:rPr>
              <a:t>should </a:t>
            </a:r>
            <a:r>
              <a:rPr lang="en-US" sz="3200" dirty="0">
                <a:solidFill>
                  <a:srgbClr val="000000"/>
                </a:solidFill>
                <a:latin typeface="Times New Roman" panose="02020603050405020304" pitchFamily="18" charset="0"/>
                <a:ea typeface="Times New Roman" panose="02020603050405020304" pitchFamily="18" charset="0"/>
              </a:rPr>
              <a:t>be evaluated antepartum, such as patients with </a:t>
            </a:r>
            <a:r>
              <a:rPr lang="en-US" sz="3200" dirty="0">
                <a:solidFill>
                  <a:srgbClr val="FF0000"/>
                </a:solidFill>
                <a:latin typeface="Times New Roman" panose="02020603050405020304" pitchFamily="18" charset="0"/>
                <a:ea typeface="Times New Roman" panose="02020603050405020304" pitchFamily="18" charset="0"/>
              </a:rPr>
              <a:t>structural heart disease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FF0000"/>
                </a:solidFill>
                <a:latin typeface="Times New Roman" panose="02020603050405020304" pitchFamily="18" charset="0"/>
                <a:ea typeface="Times New Roman" panose="02020603050405020304" pitchFamily="18" charset="0"/>
              </a:rPr>
              <a:t>pulmonary hypertension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FF0000"/>
                </a:solidFill>
                <a:latin typeface="Times New Roman" panose="02020603050405020304" pitchFamily="18" charset="0"/>
                <a:ea typeface="Times New Roman" panose="02020603050405020304" pitchFamily="18" charset="0"/>
              </a:rPr>
              <a:t>severely anemic patients </a:t>
            </a:r>
            <a:r>
              <a:rPr lang="en-US" sz="3200" dirty="0">
                <a:solidFill>
                  <a:srgbClr val="000000"/>
                </a:solidFill>
                <a:latin typeface="Times New Roman" panose="02020603050405020304" pitchFamily="18" charset="0"/>
                <a:ea typeface="Times New Roman" panose="02020603050405020304" pitchFamily="18" charset="0"/>
              </a:rPr>
              <a:t>and patients who intend to </a:t>
            </a:r>
            <a:r>
              <a:rPr lang="en-US" sz="3200" dirty="0">
                <a:solidFill>
                  <a:srgbClr val="FF0000"/>
                </a:solidFill>
                <a:latin typeface="Times New Roman" panose="02020603050405020304" pitchFamily="18" charset="0"/>
                <a:ea typeface="Times New Roman" panose="02020603050405020304" pitchFamily="18" charset="0"/>
              </a:rPr>
              <a:t>refuse </a:t>
            </a:r>
            <a:r>
              <a:rPr lang="en-US" sz="3200" dirty="0">
                <a:solidFill>
                  <a:srgbClr val="000000"/>
                </a:solidFill>
                <a:latin typeface="Times New Roman" panose="02020603050405020304" pitchFamily="18" charset="0"/>
                <a:ea typeface="Times New Roman" panose="02020603050405020304" pitchFamily="18" charset="0"/>
              </a:rPr>
              <a:t>blood product transfusions</a:t>
            </a:r>
            <a:endParaRPr lang="en-US" sz="3200" dirty="0"/>
          </a:p>
        </p:txBody>
      </p:sp>
    </p:spTree>
    <p:extLst>
      <p:ext uri="{BB962C8B-B14F-4D97-AF65-F5344CB8AC3E}">
        <p14:creationId xmlns:p14="http://schemas.microsoft.com/office/powerpoint/2010/main" val="3873366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858933"/>
            <a:ext cx="11875769" cy="5081135"/>
          </a:xfrm>
          <a:prstGeom prst="rect">
            <a:avLst/>
          </a:prstGeom>
        </p:spPr>
        <p:txBody>
          <a:bodyPr wrap="square">
            <a:spAutoFit/>
          </a:bodyPr>
          <a:lstStyle/>
          <a:p>
            <a:pPr marL="6350" indent="100965" algn="just">
              <a:lnSpc>
                <a:spcPct val="128000"/>
              </a:lnSpc>
              <a:spcAft>
                <a:spcPts val="1155"/>
              </a:spcAft>
            </a:pPr>
            <a:r>
              <a:rPr lang="en-US" sz="2000" dirty="0">
                <a:solidFill>
                  <a:srgbClr val="000000"/>
                </a:solidFill>
                <a:latin typeface="Times New Roman" panose="02020603050405020304" pitchFamily="18" charset="0"/>
                <a:ea typeface="Times New Roman" panose="02020603050405020304" pitchFamily="18" charset="0"/>
              </a:rPr>
              <a:t>Evaluating women deemed at risk for PPH in the out-patient clinic will achieve at least three goals:</a:t>
            </a:r>
          </a:p>
          <a:p>
            <a:pPr marL="342900" lvl="0" indent="-342900" algn="just" fontAlgn="base">
              <a:lnSpc>
                <a:spcPct val="107000"/>
              </a:lnSpc>
              <a:spcAft>
                <a:spcPts val="150"/>
              </a:spcAft>
              <a:buClr>
                <a:srgbClr val="000000"/>
              </a:buClr>
              <a:buSzPts val="800"/>
              <a:buFont typeface="+mj-lt"/>
              <a:buAutoNum type="arabicPeriod"/>
            </a:pPr>
            <a:r>
              <a:rPr lang="en-US" sz="2800" dirty="0" smtClean="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consultation will allow for the anesthesia team to</a:t>
            </a:r>
          </a:p>
          <a:p>
            <a:pPr marL="157480" marR="48260" indent="-6350" algn="just">
              <a:lnSpc>
                <a:spcPct val="128000"/>
              </a:lnSpc>
              <a:spcAft>
                <a:spcPts val="20"/>
              </a:spcAft>
            </a:pPr>
            <a:r>
              <a:rPr lang="en-US" sz="2000" dirty="0" smtClean="0">
                <a:solidFill>
                  <a:srgbClr val="000000"/>
                </a:solidFill>
                <a:latin typeface="Times New Roman" panose="02020603050405020304" pitchFamily="18" charset="0"/>
                <a:ea typeface="Times New Roman" panose="02020603050405020304" pitchFamily="18" charset="0"/>
              </a:rPr>
              <a:t>Referral </a:t>
            </a:r>
            <a:r>
              <a:rPr lang="en-US" sz="2000" dirty="0">
                <a:solidFill>
                  <a:srgbClr val="000000"/>
                </a:solidFill>
                <a:latin typeface="Times New Roman" panose="02020603050405020304" pitchFamily="18" charset="0"/>
                <a:ea typeface="Times New Roman" panose="02020603050405020304" pitchFamily="18" charset="0"/>
              </a:rPr>
              <a:t>to a hematologist (transfusion medicine specialist) for a patient who is anemic, thrombocytopenic, or with a particular bleeding </a:t>
            </a:r>
            <a:r>
              <a:rPr lang="en-US" sz="2000" dirty="0" smtClean="0">
                <a:solidFill>
                  <a:srgbClr val="000000"/>
                </a:solidFill>
                <a:latin typeface="Times New Roman" panose="02020603050405020304" pitchFamily="18" charset="0"/>
                <a:ea typeface="Times New Roman" panose="02020603050405020304" pitchFamily="18" charset="0"/>
              </a:rPr>
              <a:t>disorder.</a:t>
            </a:r>
          </a:p>
          <a:p>
            <a:pPr marL="267335" marR="48260" indent="-107950" algn="just">
              <a:lnSpc>
                <a:spcPct val="152000"/>
              </a:lnSpc>
              <a:spcAft>
                <a:spcPts val="20"/>
              </a:spcAft>
            </a:pPr>
            <a:r>
              <a:rPr lang="en-US" sz="2800" dirty="0" smtClean="0">
                <a:solidFill>
                  <a:srgbClr val="FF0000"/>
                </a:solidFill>
                <a:latin typeface="Calibri" panose="020F0502020204030204" pitchFamily="34" charset="0"/>
                <a:ea typeface="Calibri" panose="020F0502020204030204" pitchFamily="34" charset="0"/>
              </a:rPr>
              <a:t>2:</a:t>
            </a:r>
            <a:r>
              <a:rPr lang="en-US" sz="2000" dirty="0" smtClean="0">
                <a:solidFill>
                  <a:srgbClr val="000000"/>
                </a:solidFill>
                <a:latin typeface="Calibri" panose="020F0502020204030204" pitchFamily="34" charset="0"/>
                <a:ea typeface="Calibri" panose="020F0502020204030204" pitchFamily="34" charset="0"/>
              </a:rPr>
              <a:t> </a:t>
            </a:r>
            <a:r>
              <a:rPr lang="en-US" sz="2000" dirty="0">
                <a:solidFill>
                  <a:srgbClr val="000000"/>
                </a:solidFill>
                <a:latin typeface="Times New Roman" panose="02020603050405020304" pitchFamily="18" charset="0"/>
                <a:ea typeface="Times New Roman" panose="02020603050405020304" pitchFamily="18" charset="0"/>
              </a:rPr>
              <a:t>Recommendation for a cardiac consultation </a:t>
            </a:r>
            <a:r>
              <a:rPr lang="en-US" sz="2000" dirty="0" smtClean="0">
                <a:solidFill>
                  <a:srgbClr val="000000"/>
                </a:solidFill>
                <a:latin typeface="Times New Roman" panose="02020603050405020304" pitchFamily="18" charset="0"/>
                <a:ea typeface="Times New Roman" panose="02020603050405020304" pitchFamily="18" charset="0"/>
              </a:rPr>
              <a:t>(echocardiogram </a:t>
            </a:r>
            <a:r>
              <a:rPr lang="en-US" sz="2000" dirty="0">
                <a:solidFill>
                  <a:srgbClr val="000000"/>
                </a:solidFill>
                <a:latin typeface="Times New Roman" panose="02020603050405020304" pitchFamily="18" charset="0"/>
                <a:ea typeface="Times New Roman" panose="02020603050405020304" pitchFamily="18" charset="0"/>
              </a:rPr>
              <a:t>in an obese patient with a history concerning for right heart failure) or recommendations for specific therapies that may be needed at the time of delivery (e.g., in a patient with Eisenmenger syndrome on anticoagulant therapy and pulmonary vasodilators).</a:t>
            </a:r>
          </a:p>
          <a:p>
            <a:pPr lvl="0" algn="just" fontAlgn="base">
              <a:lnSpc>
                <a:spcPct val="128000"/>
              </a:lnSpc>
              <a:spcAft>
                <a:spcPts val="20"/>
              </a:spcAft>
              <a:buClr>
                <a:srgbClr val="000000"/>
              </a:buClr>
              <a:buSzPts val="800"/>
            </a:pPr>
            <a:r>
              <a:rPr lang="en-US" sz="2000" dirty="0" smtClean="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consultation allows the consulting anesthesiologist to formulate a plan tailored on the specific needs and unique challenges that a patient may pose. </a:t>
            </a:r>
            <a:endParaRPr lang="en-US"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lvl="0" algn="just" fontAlgn="base">
              <a:lnSpc>
                <a:spcPct val="128000"/>
              </a:lnSpc>
              <a:spcAft>
                <a:spcPts val="20"/>
              </a:spcAft>
              <a:buClr>
                <a:srgbClr val="000000"/>
              </a:buClr>
              <a:buSzPts val="800"/>
            </a:pPr>
            <a:r>
              <a:rPr lang="en-US"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recommendations should be transmitted to all other involved teams (obstetricians, nursing, blood bank, critical care physicians, and perfusionists) for optimal interdisciplinary communication.</a:t>
            </a:r>
          </a:p>
        </p:txBody>
      </p:sp>
    </p:spTree>
    <p:extLst>
      <p:ext uri="{BB962C8B-B14F-4D97-AF65-F5344CB8AC3E}">
        <p14:creationId xmlns:p14="http://schemas.microsoft.com/office/powerpoint/2010/main" val="79878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following contributors to adverse outcome have been identified </a:t>
            </a:r>
          </a:p>
        </p:txBody>
      </p:sp>
      <p:sp>
        <p:nvSpPr>
          <p:cNvPr id="3" name="Content Placeholder 2"/>
          <p:cNvSpPr>
            <a:spLocks noGrp="1"/>
          </p:cNvSpPr>
          <p:nvPr>
            <p:ph idx="1"/>
          </p:nvPr>
        </p:nvSpPr>
        <p:spPr/>
        <p:txBody>
          <a:bodyPr>
            <a:noAutofit/>
          </a:bodyPr>
          <a:lstStyle/>
          <a:p>
            <a:pPr lvl="0" fontAlgn="base"/>
            <a:r>
              <a:rPr lang="en-US" sz="2400" dirty="0" smtClean="0">
                <a:solidFill>
                  <a:srgbClr val="002060"/>
                </a:solidFill>
              </a:rPr>
              <a:t>delayed </a:t>
            </a:r>
            <a:r>
              <a:rPr lang="en-US" sz="2400" dirty="0">
                <a:solidFill>
                  <a:srgbClr val="002060"/>
                </a:solidFill>
              </a:rPr>
              <a:t>availability of blood products;</a:t>
            </a:r>
          </a:p>
          <a:p>
            <a:pPr lvl="0" fontAlgn="base"/>
            <a:r>
              <a:rPr lang="en-US" sz="2400" dirty="0" smtClean="0">
                <a:solidFill>
                  <a:srgbClr val="002060"/>
                </a:solidFill>
              </a:rPr>
              <a:t>lack </a:t>
            </a:r>
            <a:r>
              <a:rPr lang="en-US" sz="2400" dirty="0">
                <a:solidFill>
                  <a:srgbClr val="002060"/>
                </a:solidFill>
              </a:rPr>
              <a:t>of treatment algorithms;</a:t>
            </a:r>
          </a:p>
          <a:p>
            <a:pPr lvl="0" fontAlgn="base"/>
            <a:r>
              <a:rPr lang="en-US" sz="2400" dirty="0">
                <a:solidFill>
                  <a:srgbClr val="002060"/>
                </a:solidFill>
              </a:rPr>
              <a:t>lack of knowledge and training;</a:t>
            </a:r>
          </a:p>
          <a:p>
            <a:pPr lvl="0" fontAlgn="base"/>
            <a:r>
              <a:rPr lang="en-US" sz="2400" dirty="0">
                <a:solidFill>
                  <a:srgbClr val="002060"/>
                </a:solidFill>
              </a:rPr>
              <a:t>insufficient interdisciplinary communication; and</a:t>
            </a:r>
          </a:p>
          <a:p>
            <a:pPr lvl="0" fontAlgn="base"/>
            <a:r>
              <a:rPr lang="en-US" sz="2400" dirty="0">
                <a:solidFill>
                  <a:srgbClr val="002060"/>
                </a:solidFill>
              </a:rPr>
              <a:t>inadequate organization.</a:t>
            </a:r>
          </a:p>
          <a:p>
            <a:r>
              <a:rPr lang="en-US" sz="2400" dirty="0" smtClean="0">
                <a:solidFill>
                  <a:srgbClr val="002060"/>
                </a:solidFill>
              </a:rPr>
              <a:t>delayed </a:t>
            </a:r>
            <a:r>
              <a:rPr lang="en-US" sz="2400" dirty="0">
                <a:solidFill>
                  <a:srgbClr val="002060"/>
                </a:solidFill>
              </a:rPr>
              <a:t>treatment because of underestimation of blood loss</a:t>
            </a:r>
          </a:p>
        </p:txBody>
      </p:sp>
    </p:spTree>
    <p:extLst>
      <p:ext uri="{BB962C8B-B14F-4D97-AF65-F5344CB8AC3E}">
        <p14:creationId xmlns:p14="http://schemas.microsoft.com/office/powerpoint/2010/main" val="2166787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38" y="975033"/>
            <a:ext cx="10809297" cy="2369880"/>
          </a:xfrm>
          <a:prstGeom prst="rect">
            <a:avLst/>
          </a:prstGeom>
        </p:spPr>
        <p:txBody>
          <a:bodyPr wrap="square">
            <a:spAutoFit/>
          </a:bodyPr>
          <a:lstStyle/>
          <a:p>
            <a:r>
              <a:rPr lang="en-US" sz="4000" dirty="0">
                <a:solidFill>
                  <a:srgbClr val="FF0000"/>
                </a:solidFill>
                <a:latin typeface="Viage"/>
                <a:ea typeface="Times New Roman" panose="02020603050405020304" pitchFamily="18" charset="0"/>
              </a:rPr>
              <a:t>Two anesthesiologists </a:t>
            </a:r>
            <a:r>
              <a:rPr lang="en-US" sz="3600" dirty="0">
                <a:solidFill>
                  <a:srgbClr val="000000"/>
                </a:solidFill>
                <a:latin typeface="Viage"/>
                <a:ea typeface="Times New Roman" panose="02020603050405020304" pitchFamily="18" charset="0"/>
              </a:rPr>
              <a:t>overseeing the provision of anesthesia (neuraxial, intravenous sedation, potentially general anesthesia) and hemodynamic parameters and resuscitation.</a:t>
            </a:r>
            <a:endParaRPr lang="en-US" sz="3600" dirty="0">
              <a:latin typeface="Viage"/>
            </a:endParaRPr>
          </a:p>
        </p:txBody>
      </p:sp>
      <p:sp>
        <p:nvSpPr>
          <p:cNvPr id="3" name="Rectangle 2"/>
          <p:cNvSpPr/>
          <p:nvPr/>
        </p:nvSpPr>
        <p:spPr>
          <a:xfrm>
            <a:off x="417838" y="4599146"/>
            <a:ext cx="11366415" cy="1938992"/>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A </a:t>
            </a:r>
            <a:r>
              <a:rPr lang="en-US" sz="3600" dirty="0">
                <a:solidFill>
                  <a:srgbClr val="FF0000"/>
                </a:solidFill>
                <a:latin typeface="Times New Roman" panose="02020603050405020304" pitchFamily="18" charset="0"/>
                <a:ea typeface="Times New Roman" panose="02020603050405020304" pitchFamily="18" charset="0"/>
              </a:rPr>
              <a:t>third </a:t>
            </a:r>
            <a:r>
              <a:rPr lang="en-US" sz="2800" dirty="0">
                <a:solidFill>
                  <a:srgbClr val="000000"/>
                </a:solidFill>
                <a:latin typeface="Times New Roman" panose="02020603050405020304" pitchFamily="18" charset="0"/>
                <a:ea typeface="Times New Roman" panose="02020603050405020304" pitchFamily="18" charset="0"/>
              </a:rPr>
              <a:t>anesthesiologist would be responsible for the transfusion process: monitoring blood loss, deciding when to start the cell salvage device, and the transfusions themselves, ordering more blood as needed and deciding when and if additional products (fibrinogen, cryoprecipitate) are indicated</a:t>
            </a:r>
            <a:endParaRPr lang="en-US" sz="2800" dirty="0"/>
          </a:p>
        </p:txBody>
      </p:sp>
    </p:spTree>
    <p:extLst>
      <p:ext uri="{BB962C8B-B14F-4D97-AF65-F5344CB8AC3E}">
        <p14:creationId xmlns:p14="http://schemas.microsoft.com/office/powerpoint/2010/main" val="905794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8307" y="882897"/>
            <a:ext cx="7654316" cy="5832796"/>
          </a:xfrm>
          <a:prstGeom prst="rect">
            <a:avLst/>
          </a:prstGeom>
        </p:spPr>
      </p:pic>
    </p:spTree>
    <p:extLst>
      <p:ext uri="{BB962C8B-B14F-4D97-AF65-F5344CB8AC3E}">
        <p14:creationId xmlns:p14="http://schemas.microsoft.com/office/powerpoint/2010/main" val="211821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338" y="278216"/>
            <a:ext cx="9592117" cy="6368869"/>
          </a:xfrm>
          <a:prstGeom prst="rect">
            <a:avLst/>
          </a:prstGeom>
          <a:ln w="28575">
            <a:solidFill>
              <a:srgbClr val="FF0000"/>
            </a:solidFill>
          </a:ln>
        </p:spPr>
      </p:pic>
    </p:spTree>
    <p:extLst>
      <p:ext uri="{BB962C8B-B14F-4D97-AF65-F5344CB8AC3E}">
        <p14:creationId xmlns:p14="http://schemas.microsoft.com/office/powerpoint/2010/main" val="469194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395" y="345171"/>
            <a:ext cx="9646617" cy="6460693"/>
          </a:xfrm>
          <a:prstGeom prst="rect">
            <a:avLst/>
          </a:prstGeom>
          <a:ln w="28575">
            <a:solidFill>
              <a:srgbClr val="FF0000"/>
            </a:solidFill>
          </a:ln>
        </p:spPr>
      </p:pic>
    </p:spTree>
    <p:extLst>
      <p:ext uri="{BB962C8B-B14F-4D97-AF65-F5344CB8AC3E}">
        <p14:creationId xmlns:p14="http://schemas.microsoft.com/office/powerpoint/2010/main" val="2082706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450" y="1313062"/>
            <a:ext cx="9810120" cy="4524564"/>
          </a:xfrm>
          <a:prstGeom prst="rect">
            <a:avLst/>
          </a:prstGeom>
          <a:ln w="19050">
            <a:solidFill>
              <a:srgbClr val="FF0000"/>
            </a:solidFill>
          </a:ln>
        </p:spPr>
      </p:pic>
    </p:spTree>
    <p:extLst>
      <p:ext uri="{BB962C8B-B14F-4D97-AF65-F5344CB8AC3E}">
        <p14:creationId xmlns:p14="http://schemas.microsoft.com/office/powerpoint/2010/main" val="3915115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399" y="1932603"/>
            <a:ext cx="10845632" cy="2308324"/>
          </a:xfrm>
          <a:prstGeom prst="rect">
            <a:avLst/>
          </a:prstGeom>
        </p:spPr>
        <p:txBody>
          <a:bodyPr wrap="square">
            <a:spAutoFit/>
          </a:bodyPr>
          <a:lstStyle/>
          <a:p>
            <a:r>
              <a:rPr lang="en-US" sz="3600" dirty="0">
                <a:solidFill>
                  <a:srgbClr val="000000"/>
                </a:solidFill>
                <a:latin typeface="Times New Roman" panose="02020603050405020304" pitchFamily="18" charset="0"/>
                <a:ea typeface="Times New Roman" panose="02020603050405020304" pitchFamily="18" charset="0"/>
              </a:rPr>
              <a:t>the decision of new neuraxial anesthetic versus general anesthetic must be carefully considered and highly individualized to a given patient and her unique set of medical history and clinical circumstances</a:t>
            </a:r>
            <a:r>
              <a:rPr lang="en-US" dirty="0">
                <a:solidFill>
                  <a:srgbClr val="000000"/>
                </a:solidFill>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670344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7461" y="208544"/>
            <a:ext cx="8695882" cy="6518611"/>
          </a:xfrm>
          <a:prstGeom prst="rect">
            <a:avLst/>
          </a:prstGeom>
          <a:ln w="28575">
            <a:solidFill>
              <a:srgbClr val="FF0000"/>
            </a:solidFill>
          </a:ln>
        </p:spPr>
      </p:pic>
    </p:spTree>
    <p:extLst>
      <p:ext uri="{BB962C8B-B14F-4D97-AF65-F5344CB8AC3E}">
        <p14:creationId xmlns:p14="http://schemas.microsoft.com/office/powerpoint/2010/main" val="3667845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80" y="1673413"/>
            <a:ext cx="11457249" cy="2972673"/>
          </a:xfrm>
          <a:prstGeom prst="rect">
            <a:avLst/>
          </a:prstGeom>
          <a:solidFill>
            <a:srgbClr val="00B050"/>
          </a:solidFill>
        </p:spPr>
        <p:txBody>
          <a:bodyPr wrap="square">
            <a:spAutoFit/>
          </a:bodyPr>
          <a:lstStyle/>
          <a:p>
            <a:pPr marL="162560" indent="-107950" algn="just">
              <a:lnSpc>
                <a:spcPct val="152000"/>
              </a:lnSpc>
              <a:spcAft>
                <a:spcPts val="20"/>
              </a:spcAft>
            </a:pPr>
            <a:r>
              <a:rPr lang="en-US" sz="4000" dirty="0">
                <a:solidFill>
                  <a:srgbClr val="000000"/>
                </a:solidFill>
                <a:latin typeface="Times New Roman" panose="02020603050405020304" pitchFamily="18" charset="0"/>
                <a:ea typeface="Times New Roman" panose="02020603050405020304" pitchFamily="18" charset="0"/>
              </a:rPr>
              <a:t>Total intravenous anesthesia </a:t>
            </a:r>
            <a:r>
              <a:rPr lang="en-US" sz="4800" b="1" dirty="0">
                <a:solidFill>
                  <a:srgbClr val="FF0000"/>
                </a:solidFill>
                <a:latin typeface="Times New Roman" panose="02020603050405020304" pitchFamily="18" charset="0"/>
                <a:ea typeface="Times New Roman" panose="02020603050405020304" pitchFamily="18" charset="0"/>
              </a:rPr>
              <a:t>(TIVA) </a:t>
            </a:r>
            <a:r>
              <a:rPr lang="en-US" sz="4000" dirty="0">
                <a:solidFill>
                  <a:srgbClr val="000000"/>
                </a:solidFill>
                <a:latin typeface="Times New Roman" panose="02020603050405020304" pitchFamily="18" charset="0"/>
                <a:ea typeface="Times New Roman" panose="02020603050405020304" pitchFamily="18" charset="0"/>
              </a:rPr>
              <a:t>with a </a:t>
            </a:r>
            <a:r>
              <a:rPr lang="en-US" sz="4000" dirty="0" err="1">
                <a:solidFill>
                  <a:srgbClr val="000000"/>
                </a:solidFill>
                <a:latin typeface="Times New Roman" panose="02020603050405020304" pitchFamily="18" charset="0"/>
                <a:ea typeface="Times New Roman" panose="02020603050405020304" pitchFamily="18" charset="0"/>
              </a:rPr>
              <a:t>propofol</a:t>
            </a:r>
            <a:r>
              <a:rPr lang="en-US" sz="4000" dirty="0">
                <a:solidFill>
                  <a:srgbClr val="000000"/>
                </a:solidFill>
                <a:latin typeface="Times New Roman" panose="02020603050405020304" pitchFamily="18" charset="0"/>
                <a:ea typeface="Times New Roman" panose="02020603050405020304" pitchFamily="18" charset="0"/>
              </a:rPr>
              <a:t> infusion (if available) to avoid the utero-relaxant effect of inhalational agents is likely a better option.</a:t>
            </a:r>
          </a:p>
        </p:txBody>
      </p:sp>
    </p:spTree>
    <p:extLst>
      <p:ext uri="{BB962C8B-B14F-4D97-AF65-F5344CB8AC3E}">
        <p14:creationId xmlns:p14="http://schemas.microsoft.com/office/powerpoint/2010/main" val="2589128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463" y="318963"/>
            <a:ext cx="9761244" cy="1077218"/>
          </a:xfrm>
          <a:prstGeom prst="rect">
            <a:avLst/>
          </a:prstGeom>
          <a:solidFill>
            <a:schemeClr val="accent2"/>
          </a:solidFill>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rPr>
              <a:t>Initial management should include sufficient intravenous access (at least two 18 G IVs). </a:t>
            </a:r>
            <a:endParaRPr lang="en-US" sz="3200" dirty="0"/>
          </a:p>
        </p:txBody>
      </p:sp>
      <p:sp>
        <p:nvSpPr>
          <p:cNvPr id="3" name="Rectangle 2"/>
          <p:cNvSpPr/>
          <p:nvPr/>
        </p:nvSpPr>
        <p:spPr>
          <a:xfrm>
            <a:off x="4445790" y="1426899"/>
            <a:ext cx="7423243" cy="954107"/>
          </a:xfrm>
          <a:prstGeom prst="rect">
            <a:avLst/>
          </a:prstGeom>
          <a:solidFill>
            <a:srgbClr val="FFFF00"/>
          </a:solidFill>
          <a:ln>
            <a:solidFill>
              <a:schemeClr val="accent1"/>
            </a:solidFill>
          </a:ln>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the patient should receive isotonic crystalloid boluses ideally with warmed intravenous fluid. </a:t>
            </a:r>
            <a:endParaRPr lang="en-US" sz="2800" dirty="0"/>
          </a:p>
        </p:txBody>
      </p:sp>
      <p:sp>
        <p:nvSpPr>
          <p:cNvPr id="4" name="Rectangle 3"/>
          <p:cNvSpPr/>
          <p:nvPr/>
        </p:nvSpPr>
        <p:spPr>
          <a:xfrm>
            <a:off x="7656382" y="2389933"/>
            <a:ext cx="4043094" cy="584775"/>
          </a:xfrm>
          <a:prstGeom prst="rect">
            <a:avLst/>
          </a:prstGeom>
          <a:solidFill>
            <a:srgbClr val="00B050"/>
          </a:solidFill>
        </p:spPr>
        <p:txBody>
          <a:bodyPr wrap="none">
            <a:spAutoFit/>
          </a:bodyPr>
          <a:lstStyle/>
          <a:p>
            <a:r>
              <a:rPr lang="en-US" sz="3200" dirty="0">
                <a:solidFill>
                  <a:srgbClr val="000000"/>
                </a:solidFill>
                <a:latin typeface="Times New Roman" panose="02020603050405020304" pitchFamily="18" charset="0"/>
                <a:ea typeface="Times New Roman" panose="02020603050405020304" pitchFamily="18" charset="0"/>
              </a:rPr>
              <a:t>vascular access devices</a:t>
            </a:r>
            <a:endParaRPr lang="en-US" sz="3200" dirty="0"/>
          </a:p>
        </p:txBody>
      </p:sp>
      <p:sp>
        <p:nvSpPr>
          <p:cNvPr id="5" name="Rectangle 4"/>
          <p:cNvSpPr/>
          <p:nvPr/>
        </p:nvSpPr>
        <p:spPr>
          <a:xfrm>
            <a:off x="2878577" y="2943611"/>
            <a:ext cx="7265130" cy="584775"/>
          </a:xfrm>
          <a:prstGeom prst="rect">
            <a:avLst/>
          </a:prstGeom>
          <a:solidFill>
            <a:srgbClr val="00B0F0"/>
          </a:solidFill>
        </p:spPr>
        <p:txBody>
          <a:bodyPr wrap="none">
            <a:spAutoFit/>
          </a:bodyPr>
          <a:lstStyle/>
          <a:p>
            <a:r>
              <a:rPr lang="en-US" sz="3200" dirty="0">
                <a:solidFill>
                  <a:srgbClr val="000000"/>
                </a:solidFill>
                <a:latin typeface="Times New Roman" panose="02020603050405020304" pitchFamily="18" charset="0"/>
                <a:ea typeface="Times New Roman" panose="02020603050405020304" pitchFamily="18" charset="0"/>
              </a:rPr>
              <a:t>rapid-infuser device for massive blood loss</a:t>
            </a:r>
            <a:endParaRPr lang="en-US" sz="3200" dirty="0"/>
          </a:p>
        </p:txBody>
      </p:sp>
      <p:sp>
        <p:nvSpPr>
          <p:cNvPr id="6" name="Rectangle 5"/>
          <p:cNvSpPr/>
          <p:nvPr/>
        </p:nvSpPr>
        <p:spPr>
          <a:xfrm>
            <a:off x="903247" y="3491066"/>
            <a:ext cx="5694188" cy="584775"/>
          </a:xfrm>
          <a:prstGeom prst="rect">
            <a:avLst/>
          </a:prstGeom>
          <a:solidFill>
            <a:schemeClr val="accent5"/>
          </a:solidFill>
        </p:spPr>
        <p:txBody>
          <a:bodyPr wrap="none">
            <a:spAutoFit/>
          </a:bodyPr>
          <a:lstStyle/>
          <a:p>
            <a:r>
              <a:rPr lang="en-US" sz="3200" dirty="0">
                <a:solidFill>
                  <a:srgbClr val="000000"/>
                </a:solidFill>
                <a:latin typeface="Times New Roman" panose="02020603050405020304" pitchFamily="18" charset="0"/>
                <a:ea typeface="Times New Roman" panose="02020603050405020304" pitchFamily="18" charset="0"/>
              </a:rPr>
              <a:t>autologous blood salvage devices</a:t>
            </a:r>
            <a:endParaRPr lang="en-US" sz="3200" dirty="0"/>
          </a:p>
        </p:txBody>
      </p:sp>
      <p:sp>
        <p:nvSpPr>
          <p:cNvPr id="7" name="Rectangle 6"/>
          <p:cNvSpPr/>
          <p:nvPr/>
        </p:nvSpPr>
        <p:spPr>
          <a:xfrm>
            <a:off x="2279682" y="4070910"/>
            <a:ext cx="8449749" cy="584775"/>
          </a:xfrm>
          <a:prstGeom prst="rect">
            <a:avLst/>
          </a:prstGeom>
          <a:solidFill>
            <a:srgbClr val="FF0000"/>
          </a:solidFill>
        </p:spPr>
        <p:txBody>
          <a:bodyPr wrap="none">
            <a:spAutoFit/>
          </a:bodyPr>
          <a:lstStyle/>
          <a:p>
            <a:r>
              <a:rPr lang="en-US" sz="3200" dirty="0">
                <a:solidFill>
                  <a:srgbClr val="000000"/>
                </a:solidFill>
                <a:latin typeface="Times New Roman" panose="02020603050405020304" pitchFamily="18" charset="0"/>
                <a:ea typeface="Times New Roman" panose="02020603050405020304" pitchFamily="18" charset="0"/>
              </a:rPr>
              <a:t>activation of massive transfusion protocols (MTP)</a:t>
            </a:r>
            <a:endParaRPr lang="en-US" sz="3200" dirty="0"/>
          </a:p>
        </p:txBody>
      </p:sp>
      <p:sp>
        <p:nvSpPr>
          <p:cNvPr id="8" name="Rectangle 7"/>
          <p:cNvSpPr/>
          <p:nvPr/>
        </p:nvSpPr>
        <p:spPr>
          <a:xfrm>
            <a:off x="9927064" y="5176604"/>
            <a:ext cx="2178802" cy="594778"/>
          </a:xfrm>
          <a:prstGeom prst="rect">
            <a:avLst/>
          </a:prstGeom>
          <a:solidFill>
            <a:srgbClr val="00B0F0"/>
          </a:solidFill>
        </p:spPr>
        <p:txBody>
          <a:bodyPr wrap="none">
            <a:spAutoFit/>
          </a:bodyPr>
          <a:lstStyle/>
          <a:p>
            <a:pPr marL="6350" indent="-6350">
              <a:lnSpc>
                <a:spcPct val="110000"/>
              </a:lnSpc>
              <a:spcAft>
                <a:spcPts val="95"/>
              </a:spcAft>
            </a:pPr>
            <a:r>
              <a:rPr lang="en-US" sz="3200" dirty="0">
                <a:solidFill>
                  <a:srgbClr val="000000"/>
                </a:solidFill>
                <a:latin typeface="Times New Roman" panose="02020603050405020304" pitchFamily="18" charset="0"/>
                <a:ea typeface="Times New Roman" panose="02020603050405020304" pitchFamily="18" charset="0"/>
              </a:rPr>
              <a:t>Arterial line</a:t>
            </a:r>
          </a:p>
        </p:txBody>
      </p:sp>
      <p:sp>
        <p:nvSpPr>
          <p:cNvPr id="9" name="Rectangle 8"/>
          <p:cNvSpPr/>
          <p:nvPr/>
        </p:nvSpPr>
        <p:spPr>
          <a:xfrm>
            <a:off x="8756872" y="4655685"/>
            <a:ext cx="3348994" cy="531940"/>
          </a:xfrm>
          <a:prstGeom prst="rect">
            <a:avLst/>
          </a:prstGeom>
          <a:solidFill>
            <a:srgbClr val="FFC000"/>
          </a:solidFill>
        </p:spPr>
        <p:txBody>
          <a:bodyPr wrap="none">
            <a:spAutoFit/>
          </a:bodyPr>
          <a:lstStyle/>
          <a:p>
            <a:pPr marL="6350" indent="-6350">
              <a:lnSpc>
                <a:spcPct val="110000"/>
              </a:lnSpc>
              <a:spcAft>
                <a:spcPts val="95"/>
              </a:spcAft>
            </a:pPr>
            <a:r>
              <a:rPr lang="en-US" sz="2800" dirty="0">
                <a:solidFill>
                  <a:srgbClr val="000000"/>
                </a:solidFill>
                <a:latin typeface="Times New Roman" panose="02020603050405020304" pitchFamily="18" charset="0"/>
                <a:ea typeface="Times New Roman" panose="02020603050405020304" pitchFamily="18" charset="0"/>
              </a:rPr>
              <a:t>Central venous access</a:t>
            </a:r>
          </a:p>
        </p:txBody>
      </p:sp>
      <p:sp>
        <p:nvSpPr>
          <p:cNvPr id="10" name="Rectangle 9"/>
          <p:cNvSpPr/>
          <p:nvPr/>
        </p:nvSpPr>
        <p:spPr>
          <a:xfrm>
            <a:off x="963803" y="5803065"/>
            <a:ext cx="10200228" cy="661271"/>
          </a:xfrm>
          <a:prstGeom prst="rect">
            <a:avLst/>
          </a:prstGeom>
          <a:solidFill>
            <a:srgbClr val="00B050"/>
          </a:solidFill>
        </p:spPr>
        <p:txBody>
          <a:bodyPr wrap="none">
            <a:spAutoFit/>
          </a:bodyPr>
          <a:lstStyle/>
          <a:p>
            <a:pPr marL="6350" indent="101600" algn="just">
              <a:lnSpc>
                <a:spcPct val="128000"/>
              </a:lnSpc>
              <a:spcAft>
                <a:spcPts val="1205"/>
              </a:spcAft>
            </a:pPr>
            <a:r>
              <a:rPr lang="en-US" sz="3200" dirty="0">
                <a:solidFill>
                  <a:srgbClr val="000000"/>
                </a:solidFill>
                <a:latin typeface="Times New Roman" panose="02020603050405020304" pitchFamily="18" charset="0"/>
                <a:ea typeface="Times New Roman" panose="02020603050405020304" pitchFamily="18" charset="0"/>
              </a:rPr>
              <a:t>extracorporeal continuous membrane oxygenation (ECMO).</a:t>
            </a:r>
          </a:p>
        </p:txBody>
      </p:sp>
    </p:spTree>
    <p:extLst>
      <p:ext uri="{BB962C8B-B14F-4D97-AF65-F5344CB8AC3E}">
        <p14:creationId xmlns:p14="http://schemas.microsoft.com/office/powerpoint/2010/main" val="769401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39" y="1532931"/>
            <a:ext cx="11628826" cy="4555093"/>
          </a:xfrm>
          <a:prstGeom prst="rect">
            <a:avLst/>
          </a:prstGeom>
        </p:spPr>
        <p:txBody>
          <a:bodyPr wrap="square">
            <a:spAutoFit/>
          </a:bodyPr>
          <a:lstStyle/>
          <a:p>
            <a:r>
              <a:rPr lang="en-US" sz="4400" dirty="0">
                <a:solidFill>
                  <a:srgbClr val="002060"/>
                </a:solidFill>
                <a:latin typeface="Times New Roman" panose="02020603050405020304" pitchFamily="18" charset="0"/>
                <a:ea typeface="Times New Roman" panose="02020603050405020304" pitchFamily="18" charset="0"/>
              </a:rPr>
              <a:t>In one study, more than </a:t>
            </a:r>
            <a:r>
              <a:rPr lang="en-US" sz="6600" dirty="0">
                <a:solidFill>
                  <a:srgbClr val="FF0000"/>
                </a:solidFill>
                <a:latin typeface="Times New Roman" panose="02020603050405020304" pitchFamily="18" charset="0"/>
                <a:ea typeface="Times New Roman" panose="02020603050405020304" pitchFamily="18" charset="0"/>
              </a:rPr>
              <a:t>80%</a:t>
            </a:r>
            <a:r>
              <a:rPr lang="en-US" sz="4400" dirty="0">
                <a:solidFill>
                  <a:srgbClr val="002060"/>
                </a:solidFill>
                <a:latin typeface="Times New Roman" panose="02020603050405020304" pitchFamily="18" charset="0"/>
                <a:ea typeface="Times New Roman" panose="02020603050405020304" pitchFamily="18" charset="0"/>
              </a:rPr>
              <a:t> of patients with known morbidly adherent placenta required a </a:t>
            </a:r>
            <a:r>
              <a:rPr lang="en-US" sz="5400" dirty="0">
                <a:solidFill>
                  <a:srgbClr val="FF0000"/>
                </a:solidFill>
                <a:latin typeface="Times New Roman" panose="02020603050405020304" pitchFamily="18" charset="0"/>
                <a:ea typeface="Times New Roman" panose="02020603050405020304" pitchFamily="18" charset="0"/>
              </a:rPr>
              <a:t>hysterectomy</a:t>
            </a:r>
            <a:r>
              <a:rPr lang="en-US" sz="4400" dirty="0">
                <a:solidFill>
                  <a:srgbClr val="002060"/>
                </a:solidFill>
                <a:latin typeface="Times New Roman" panose="02020603050405020304" pitchFamily="18" charset="0"/>
                <a:ea typeface="Times New Roman" panose="02020603050405020304" pitchFamily="18" charset="0"/>
              </a:rPr>
              <a:t> at the time of delivery, and nearly </a:t>
            </a:r>
            <a:r>
              <a:rPr lang="en-US" sz="6000" dirty="0">
                <a:solidFill>
                  <a:srgbClr val="00B050"/>
                </a:solidFill>
                <a:latin typeface="Times New Roman" panose="02020603050405020304" pitchFamily="18" charset="0"/>
                <a:ea typeface="Times New Roman" panose="02020603050405020304" pitchFamily="18" charset="0"/>
              </a:rPr>
              <a:t>40% </a:t>
            </a:r>
            <a:r>
              <a:rPr lang="en-US" sz="4400" dirty="0">
                <a:solidFill>
                  <a:srgbClr val="002060"/>
                </a:solidFill>
                <a:latin typeface="Times New Roman" panose="02020603050405020304" pitchFamily="18" charset="0"/>
                <a:ea typeface="Times New Roman" panose="02020603050405020304" pitchFamily="18" charset="0"/>
              </a:rPr>
              <a:t>of these women required admission to the </a:t>
            </a:r>
            <a:r>
              <a:rPr lang="en-US" sz="6600" dirty="0">
                <a:solidFill>
                  <a:srgbClr val="00B050"/>
                </a:solidFill>
                <a:latin typeface="Times New Roman" panose="02020603050405020304" pitchFamily="18" charset="0"/>
                <a:ea typeface="Times New Roman" panose="02020603050405020304" pitchFamily="18" charset="0"/>
              </a:rPr>
              <a:t>ICU</a:t>
            </a:r>
            <a:r>
              <a:rPr lang="en-US" sz="4400" dirty="0">
                <a:solidFill>
                  <a:srgbClr val="002060"/>
                </a:solidFill>
                <a:latin typeface="Times New Roman" panose="02020603050405020304" pitchFamily="18" charset="0"/>
                <a:ea typeface="Times New Roman" panose="02020603050405020304" pitchFamily="18" charset="0"/>
              </a:rPr>
              <a:t>.</a:t>
            </a:r>
            <a:endParaRPr lang="en-US" sz="4400" dirty="0">
              <a:solidFill>
                <a:srgbClr val="002060"/>
              </a:solidFill>
            </a:endParaRPr>
          </a:p>
        </p:txBody>
      </p:sp>
    </p:spTree>
    <p:extLst>
      <p:ext uri="{BB962C8B-B14F-4D97-AF65-F5344CB8AC3E}">
        <p14:creationId xmlns:p14="http://schemas.microsoft.com/office/powerpoint/2010/main" val="238363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692" y="193781"/>
            <a:ext cx="7630094" cy="6532416"/>
          </a:xfrm>
          <a:prstGeom prst="rect">
            <a:avLst/>
          </a:prstGeom>
          <a:solidFill>
            <a:srgbClr val="FF0000"/>
          </a:solidFill>
          <a:ln>
            <a:solidFill>
              <a:srgbClr val="FF0000"/>
            </a:solidFill>
          </a:ln>
        </p:spPr>
      </p:pic>
    </p:spTree>
    <p:extLst>
      <p:ext uri="{BB962C8B-B14F-4D97-AF65-F5344CB8AC3E}">
        <p14:creationId xmlns:p14="http://schemas.microsoft.com/office/powerpoint/2010/main" val="104834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674" y="1541262"/>
            <a:ext cx="11154468" cy="4031873"/>
          </a:xfrm>
          <a:prstGeom prst="rect">
            <a:avLst/>
          </a:prstGeom>
        </p:spPr>
        <p:txBody>
          <a:bodyPr wrap="square">
            <a:spAutoFit/>
          </a:bodyPr>
          <a:lstStyle/>
          <a:p>
            <a:pPr marL="6350" indent="101600" algn="just">
              <a:lnSpc>
                <a:spcPct val="128000"/>
              </a:lnSpc>
              <a:spcAft>
                <a:spcPts val="495"/>
              </a:spcAft>
            </a:pPr>
            <a:r>
              <a:rPr lang="en-US" sz="4000" dirty="0">
                <a:solidFill>
                  <a:srgbClr val="000000"/>
                </a:solidFill>
                <a:latin typeface="Times New Roman" panose="02020603050405020304" pitchFamily="18" charset="0"/>
                <a:ea typeface="Times New Roman" panose="02020603050405020304" pitchFamily="18" charset="0"/>
              </a:rPr>
              <a:t>Admitting patients to a higher level of care (ICU) when needed is crucial, and offering tailored postpartum pain protocols will enhance the recovery after traumatic deliveries such as those experienced in the setting of a major obstetric hemorrhage.</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7197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235" y="1418201"/>
            <a:ext cx="10119663" cy="4195368"/>
          </a:xfrm>
          <a:prstGeom prst="rect">
            <a:avLst/>
          </a:prstGeom>
          <a:solidFill>
            <a:srgbClr val="00B0F0"/>
          </a:solidFill>
          <a:ln>
            <a:solidFill>
              <a:schemeClr val="accent1"/>
            </a:solidFill>
          </a:ln>
        </p:spPr>
      </p:pic>
    </p:spTree>
    <p:extLst>
      <p:ext uri="{BB962C8B-B14F-4D97-AF65-F5344CB8AC3E}">
        <p14:creationId xmlns:p14="http://schemas.microsoft.com/office/powerpoint/2010/main" val="3956754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947" y="691264"/>
            <a:ext cx="10258236" cy="1671227"/>
          </a:xfrm>
          <a:prstGeom prst="rect">
            <a:avLst/>
          </a:prstGeom>
          <a:solidFill>
            <a:srgbClr val="FFFF00"/>
          </a:solidFill>
        </p:spPr>
        <p:txBody>
          <a:bodyPr wrap="square">
            <a:spAutoFit/>
          </a:bodyPr>
          <a:lstStyle/>
          <a:p>
            <a:pPr indent="107315" algn="just">
              <a:lnSpc>
                <a:spcPct val="95000"/>
              </a:lnSpc>
              <a:spcAft>
                <a:spcPts val="1365"/>
              </a:spcAft>
            </a:pPr>
            <a:r>
              <a:rPr lang="en-US" sz="3600" dirty="0">
                <a:solidFill>
                  <a:srgbClr val="000000"/>
                </a:solidFill>
                <a:latin typeface="Calibri" panose="020F0502020204030204" pitchFamily="34" charset="0"/>
                <a:ea typeface="Calibri" panose="020F0502020204030204" pitchFamily="34" charset="0"/>
              </a:rPr>
              <a:t>“</a:t>
            </a:r>
            <a:r>
              <a:rPr lang="en-US" sz="3600" dirty="0">
                <a:solidFill>
                  <a:srgbClr val="000000"/>
                </a:solidFill>
                <a:latin typeface="Times New Roman" panose="02020603050405020304" pitchFamily="18" charset="0"/>
                <a:ea typeface="Times New Roman" panose="02020603050405020304" pitchFamily="18" charset="0"/>
              </a:rPr>
              <a:t>ABCD of massive transfusions</a:t>
            </a:r>
            <a:r>
              <a:rPr lang="en-US" sz="3600" dirty="0">
                <a:solidFill>
                  <a:srgbClr val="000000"/>
                </a:solidFill>
                <a:latin typeface="Calibri" panose="020F0502020204030204" pitchFamily="34" charset="0"/>
                <a:ea typeface="Calibri" panose="020F0502020204030204" pitchFamily="34" charset="0"/>
              </a:rPr>
              <a:t>”—</a:t>
            </a:r>
            <a:r>
              <a:rPr lang="en-US" sz="3600" dirty="0">
                <a:solidFill>
                  <a:srgbClr val="000000"/>
                </a:solidFill>
                <a:latin typeface="Times New Roman" panose="02020603050405020304" pitchFamily="18" charset="0"/>
                <a:ea typeface="Times New Roman" panose="02020603050405020304" pitchFamily="18" charset="0"/>
              </a:rPr>
              <a:t>Assessment/ Activation, Blood products, Complications, and Drugs.</a:t>
            </a:r>
          </a:p>
        </p:txBody>
      </p:sp>
      <p:sp>
        <p:nvSpPr>
          <p:cNvPr id="3" name="Rectangle 2"/>
          <p:cNvSpPr/>
          <p:nvPr/>
        </p:nvSpPr>
        <p:spPr>
          <a:xfrm>
            <a:off x="320949" y="2794502"/>
            <a:ext cx="10966743" cy="3970318"/>
          </a:xfrm>
          <a:prstGeom prst="rect">
            <a:avLst/>
          </a:prstGeom>
        </p:spPr>
        <p:txBody>
          <a:bodyPr wrap="square">
            <a:spAutoFit/>
          </a:bodyPr>
          <a:lstStyle/>
          <a:p>
            <a:r>
              <a:rPr lang="en-US" sz="3600" dirty="0" smtClean="0">
                <a:solidFill>
                  <a:srgbClr val="000000"/>
                </a:solidFill>
                <a:latin typeface="Times New Roman" panose="02020603050405020304" pitchFamily="18" charset="0"/>
                <a:ea typeface="Times New Roman" panose="02020603050405020304" pitchFamily="18" charset="0"/>
              </a:rPr>
              <a:t>A pregnant woman </a:t>
            </a:r>
            <a:r>
              <a:rPr lang="en-US" sz="3600" dirty="0">
                <a:solidFill>
                  <a:srgbClr val="000000"/>
                </a:solidFill>
                <a:latin typeface="Times New Roman" panose="02020603050405020304" pitchFamily="18" charset="0"/>
                <a:ea typeface="Times New Roman" panose="02020603050405020304" pitchFamily="18" charset="0"/>
              </a:rPr>
              <a:t>at term has a blood volume of approximately 5 L.</a:t>
            </a:r>
            <a:r>
              <a:rPr lang="en-US" sz="3600" baseline="30000" dirty="0">
                <a:solidFill>
                  <a:srgbClr val="000000"/>
                </a:solidFill>
                <a:latin typeface="Times New Roman" panose="02020603050405020304" pitchFamily="18" charset="0"/>
                <a:ea typeface="Times New Roman" panose="02020603050405020304" pitchFamily="18" charset="0"/>
              </a:rPr>
              <a:t>1,2 </a:t>
            </a:r>
            <a:r>
              <a:rPr lang="en-US" sz="3600" dirty="0">
                <a:solidFill>
                  <a:srgbClr val="000000"/>
                </a:solidFill>
                <a:latin typeface="Times New Roman" panose="02020603050405020304" pitchFamily="18" charset="0"/>
                <a:ea typeface="Times New Roman" panose="02020603050405020304" pitchFamily="18" charset="0"/>
              </a:rPr>
              <a:t>Obstetric hemorrhage is defined as </a:t>
            </a:r>
            <a:r>
              <a:rPr lang="en-US" sz="3600" i="1" dirty="0">
                <a:solidFill>
                  <a:srgbClr val="FF0000"/>
                </a:solidFill>
                <a:latin typeface="Times New Roman" panose="02020603050405020304" pitchFamily="18" charset="0"/>
                <a:ea typeface="Times New Roman" panose="02020603050405020304" pitchFamily="18" charset="0"/>
              </a:rPr>
              <a:t>blood loss of 1 L with hemodynamic changes</a:t>
            </a:r>
            <a:r>
              <a:rPr lang="en-US" sz="3600" dirty="0">
                <a:solidFill>
                  <a:srgbClr val="000000"/>
                </a:solidFill>
                <a:latin typeface="Times New Roman" panose="02020603050405020304" pitchFamily="18" charset="0"/>
                <a:ea typeface="Times New Roman" panose="02020603050405020304" pitchFamily="18" charset="0"/>
              </a:rPr>
              <a:t>.</a:t>
            </a:r>
            <a:r>
              <a:rPr lang="en-US" sz="3600" baseline="30000" dirty="0">
                <a:solidFill>
                  <a:srgbClr val="000000"/>
                </a:solidFill>
                <a:latin typeface="Times New Roman" panose="02020603050405020304" pitchFamily="18" charset="0"/>
                <a:ea typeface="Times New Roman" panose="02020603050405020304" pitchFamily="18" charset="0"/>
              </a:rPr>
              <a:t>3 </a:t>
            </a:r>
            <a:r>
              <a:rPr lang="en-US" sz="3600" dirty="0">
                <a:solidFill>
                  <a:srgbClr val="000000"/>
                </a:solidFill>
                <a:latin typeface="Times New Roman" panose="02020603050405020304" pitchFamily="18" charset="0"/>
                <a:ea typeface="Times New Roman" panose="02020603050405020304" pitchFamily="18" charset="0"/>
              </a:rPr>
              <a:t>As such, when an obstetrician</a:t>
            </a:r>
            <a:r>
              <a:rPr lang="en-US" sz="3600" baseline="30000" dirty="0">
                <a:solidFill>
                  <a:srgbClr val="000000"/>
                </a:solidFill>
                <a:latin typeface="Times New Roman" panose="02020603050405020304" pitchFamily="18" charset="0"/>
                <a:ea typeface="Times New Roman" panose="02020603050405020304" pitchFamily="18" charset="0"/>
              </a:rPr>
              <a:t>1 </a:t>
            </a:r>
            <a:r>
              <a:rPr lang="en-US" sz="3600" dirty="0">
                <a:solidFill>
                  <a:srgbClr val="000000"/>
                </a:solidFill>
                <a:latin typeface="Times New Roman" panose="02020603050405020304" pitchFamily="18" charset="0"/>
                <a:ea typeface="Times New Roman" panose="02020603050405020304" pitchFamily="18" charset="0"/>
              </a:rPr>
              <a:t>is calling to initiate a massive transfusion protocol (MTP), it is often in the setting of a patient who has lost 20% or more of her blood volume and has continued active and uncontrolled bleeding. </a:t>
            </a:r>
            <a:endParaRPr lang="en-US" sz="3600" dirty="0"/>
          </a:p>
        </p:txBody>
      </p:sp>
    </p:spTree>
    <p:extLst>
      <p:ext uri="{BB962C8B-B14F-4D97-AF65-F5344CB8AC3E}">
        <p14:creationId xmlns:p14="http://schemas.microsoft.com/office/powerpoint/2010/main" val="23586465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953" y="1446593"/>
            <a:ext cx="11378526" cy="2123658"/>
          </a:xfrm>
          <a:prstGeom prst="rect">
            <a:avLst/>
          </a:prstGeom>
        </p:spPr>
        <p:txBody>
          <a:bodyPr wrap="square">
            <a:spAutoFit/>
          </a:bodyPr>
          <a:lstStyle/>
          <a:p>
            <a:r>
              <a:rPr lang="en-US" sz="4400" dirty="0">
                <a:solidFill>
                  <a:srgbClr val="000000"/>
                </a:solidFill>
                <a:latin typeface="Times New Roman" panose="02020603050405020304" pitchFamily="18" charset="0"/>
                <a:ea typeface="Times New Roman" panose="02020603050405020304" pitchFamily="18" charset="0"/>
              </a:rPr>
              <a:t>In the past decade, there has been a shift for increasing the amount of plasma given to massive transfusions patients. </a:t>
            </a:r>
            <a:endParaRPr lang="en-US" sz="4400" dirty="0"/>
          </a:p>
        </p:txBody>
      </p:sp>
      <p:sp>
        <p:nvSpPr>
          <p:cNvPr id="3" name="Rectangle 2"/>
          <p:cNvSpPr/>
          <p:nvPr/>
        </p:nvSpPr>
        <p:spPr>
          <a:xfrm>
            <a:off x="647953" y="4082267"/>
            <a:ext cx="11130246" cy="2123658"/>
          </a:xfrm>
          <a:prstGeom prst="rect">
            <a:avLst/>
          </a:prstGeom>
        </p:spPr>
        <p:txBody>
          <a:bodyPr wrap="square">
            <a:spAutoFit/>
          </a:bodyPr>
          <a:lstStyle/>
          <a:p>
            <a:r>
              <a:rPr lang="en-US" sz="4000" dirty="0">
                <a:solidFill>
                  <a:srgbClr val="000000"/>
                </a:solidFill>
                <a:latin typeface="Times New Roman" panose="02020603050405020304" pitchFamily="18" charset="0"/>
                <a:ea typeface="Times New Roman" panose="02020603050405020304" pitchFamily="18" charset="0"/>
              </a:rPr>
              <a:t>there are a variety of </a:t>
            </a:r>
            <a:r>
              <a:rPr lang="en-US" sz="4400" i="1" dirty="0">
                <a:solidFill>
                  <a:srgbClr val="FF0000"/>
                </a:solidFill>
                <a:latin typeface="Calibri" panose="020F0502020204030204" pitchFamily="34" charset="0"/>
                <a:ea typeface="Calibri" panose="020F0502020204030204" pitchFamily="34" charset="0"/>
              </a:rPr>
              <a:t>“</a:t>
            </a:r>
            <a:r>
              <a:rPr lang="en-US" sz="4400" i="1" dirty="0">
                <a:solidFill>
                  <a:srgbClr val="FF0000"/>
                </a:solidFill>
                <a:latin typeface="Times New Roman" panose="02020603050405020304" pitchFamily="18" charset="0"/>
                <a:ea typeface="Times New Roman" panose="02020603050405020304" pitchFamily="18" charset="0"/>
              </a:rPr>
              <a:t>ideal</a:t>
            </a:r>
            <a:r>
              <a:rPr lang="en-US" sz="4400" i="1" dirty="0">
                <a:solidFill>
                  <a:srgbClr val="FF0000"/>
                </a:solidFill>
                <a:latin typeface="Calibri" panose="020F0502020204030204" pitchFamily="34" charset="0"/>
                <a:ea typeface="Calibri" panose="020F0502020204030204" pitchFamily="34" charset="0"/>
              </a:rPr>
              <a:t>” </a:t>
            </a:r>
            <a:r>
              <a:rPr lang="en-US" sz="4000" dirty="0">
                <a:solidFill>
                  <a:srgbClr val="000000"/>
                </a:solidFill>
                <a:latin typeface="Times New Roman" panose="02020603050405020304" pitchFamily="18" charset="0"/>
                <a:ea typeface="Times New Roman" panose="02020603050405020304" pitchFamily="18" charset="0"/>
              </a:rPr>
              <a:t>ratios in the literature ranging from </a:t>
            </a:r>
            <a:r>
              <a:rPr lang="en-US" sz="4800" b="1" i="1" dirty="0">
                <a:solidFill>
                  <a:srgbClr val="FF0000"/>
                </a:solidFill>
                <a:latin typeface="Times New Roman" panose="02020603050405020304" pitchFamily="18" charset="0"/>
                <a:ea typeface="Times New Roman" panose="02020603050405020304" pitchFamily="18" charset="0"/>
              </a:rPr>
              <a:t>1:1 to 3 units </a:t>
            </a:r>
            <a:r>
              <a:rPr lang="en-US" sz="4000" dirty="0">
                <a:solidFill>
                  <a:srgbClr val="000000"/>
                </a:solidFill>
                <a:latin typeface="Times New Roman" panose="02020603050405020304" pitchFamily="18" charset="0"/>
                <a:ea typeface="Times New Roman" panose="02020603050405020304" pitchFamily="18" charset="0"/>
              </a:rPr>
              <a:t>of red cells for every unit of plasma</a:t>
            </a:r>
            <a:endParaRPr lang="en-US" sz="4000" dirty="0"/>
          </a:p>
        </p:txBody>
      </p:sp>
    </p:spTree>
    <p:extLst>
      <p:ext uri="{BB962C8B-B14F-4D97-AF65-F5344CB8AC3E}">
        <p14:creationId xmlns:p14="http://schemas.microsoft.com/office/powerpoint/2010/main" val="996380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230" y="1523940"/>
            <a:ext cx="11166580" cy="4647426"/>
          </a:xfrm>
          <a:prstGeom prst="rect">
            <a:avLst/>
          </a:prstGeom>
        </p:spPr>
        <p:txBody>
          <a:bodyPr wrap="square">
            <a:spAutoFit/>
          </a:bodyPr>
          <a:lstStyle/>
          <a:p>
            <a:r>
              <a:rPr lang="en-US" sz="3600" dirty="0">
                <a:solidFill>
                  <a:srgbClr val="000000"/>
                </a:solidFill>
                <a:latin typeface="Times New Roman" panose="02020603050405020304" pitchFamily="18" charset="0"/>
                <a:ea typeface="Times New Roman" panose="02020603050405020304" pitchFamily="18" charset="0"/>
              </a:rPr>
              <a:t>One potential roadblock for increased use is that plasma is kept frozen and requires 20 minutes to thaw while red cells are immediately available. Many institutions are now keeping inventories of thawed plasma available for immediate use, ranging from </a:t>
            </a:r>
            <a:r>
              <a:rPr lang="en-US" sz="4000" dirty="0">
                <a:solidFill>
                  <a:srgbClr val="FF0000"/>
                </a:solidFill>
                <a:latin typeface="Times New Roman" panose="02020603050405020304" pitchFamily="18" charset="0"/>
                <a:ea typeface="Times New Roman" panose="02020603050405020304" pitchFamily="18" charset="0"/>
              </a:rPr>
              <a:t>2 to 4 units of AB plasma to keeping their entire inventory as liquid plasma</a:t>
            </a:r>
            <a:r>
              <a:rPr lang="en-US" sz="3600" dirty="0" smtClean="0">
                <a:solidFill>
                  <a:srgbClr val="000000"/>
                </a:solidFill>
                <a:latin typeface="Times New Roman" panose="02020603050405020304" pitchFamily="18" charset="0"/>
                <a:ea typeface="Times New Roman" panose="02020603050405020304" pitchFamily="18" charset="0"/>
              </a:rPr>
              <a:t>.</a:t>
            </a:r>
            <a:r>
              <a:rPr lang="en-US" sz="3600" baseline="30000" dirty="0" smtClean="0">
                <a:solidFill>
                  <a:srgbClr val="000000"/>
                </a:solidFill>
                <a:latin typeface="Times New Roman" panose="02020603050405020304" pitchFamily="18" charset="0"/>
                <a:ea typeface="Times New Roman" panose="02020603050405020304" pitchFamily="18" charset="0"/>
              </a:rPr>
              <a:t> </a:t>
            </a:r>
            <a:r>
              <a:rPr lang="en-US" sz="3600" dirty="0">
                <a:solidFill>
                  <a:srgbClr val="000000"/>
                </a:solidFill>
                <a:latin typeface="Times New Roman" panose="02020603050405020304" pitchFamily="18" charset="0"/>
                <a:ea typeface="Times New Roman" panose="02020603050405020304" pitchFamily="18" charset="0"/>
              </a:rPr>
              <a:t>Plasma that is thawed but not used can be relabeled as </a:t>
            </a:r>
            <a:r>
              <a:rPr lang="en-US" sz="3600" dirty="0">
                <a:solidFill>
                  <a:srgbClr val="000000"/>
                </a:solidFill>
                <a:latin typeface="Calibri" panose="020F0502020204030204" pitchFamily="34" charset="0"/>
                <a:ea typeface="Calibri" panose="020F0502020204030204" pitchFamily="34" charset="0"/>
              </a:rPr>
              <a:t>“</a:t>
            </a:r>
            <a:r>
              <a:rPr lang="en-US" sz="3600" dirty="0">
                <a:solidFill>
                  <a:srgbClr val="000000"/>
                </a:solidFill>
                <a:latin typeface="Times New Roman" panose="02020603050405020304" pitchFamily="18" charset="0"/>
                <a:ea typeface="Times New Roman" panose="02020603050405020304" pitchFamily="18" charset="0"/>
              </a:rPr>
              <a:t>thawed plasma</a:t>
            </a:r>
            <a:r>
              <a:rPr lang="en-US" sz="3600" dirty="0">
                <a:solidFill>
                  <a:srgbClr val="000000"/>
                </a:solidFill>
                <a:latin typeface="Calibri" panose="020F0502020204030204" pitchFamily="34" charset="0"/>
                <a:ea typeface="Calibri" panose="020F0502020204030204" pitchFamily="34" charset="0"/>
              </a:rPr>
              <a:t>” </a:t>
            </a:r>
            <a:r>
              <a:rPr lang="en-US" sz="3600" dirty="0">
                <a:solidFill>
                  <a:srgbClr val="000000"/>
                </a:solidFill>
                <a:latin typeface="Times New Roman" panose="02020603050405020304" pitchFamily="18" charset="0"/>
                <a:ea typeface="Times New Roman" panose="02020603050405020304" pitchFamily="18" charset="0"/>
              </a:rPr>
              <a:t>and be kept for up to </a:t>
            </a:r>
            <a:r>
              <a:rPr lang="en-US" sz="3600" b="1" dirty="0">
                <a:solidFill>
                  <a:srgbClr val="FF0000"/>
                </a:solidFill>
                <a:latin typeface="Times New Roman" panose="02020603050405020304" pitchFamily="18" charset="0"/>
                <a:ea typeface="Times New Roman" panose="02020603050405020304" pitchFamily="18" charset="0"/>
              </a:rPr>
              <a:t>5 days</a:t>
            </a:r>
            <a:endParaRPr lang="en-US" sz="3600" b="1" dirty="0">
              <a:solidFill>
                <a:srgbClr val="FF0000"/>
              </a:solidFill>
            </a:endParaRPr>
          </a:p>
        </p:txBody>
      </p:sp>
    </p:spTree>
    <p:extLst>
      <p:ext uri="{BB962C8B-B14F-4D97-AF65-F5344CB8AC3E}">
        <p14:creationId xmlns:p14="http://schemas.microsoft.com/office/powerpoint/2010/main" val="3707211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7111" y="478016"/>
            <a:ext cx="8625789" cy="6067484"/>
          </a:xfrm>
          <a:prstGeom prst="rect">
            <a:avLst/>
          </a:prstGeom>
          <a:solidFill>
            <a:srgbClr val="FF0000"/>
          </a:solidFill>
          <a:ln w="38100">
            <a:solidFill>
              <a:srgbClr val="FF0000"/>
            </a:solidFill>
          </a:ln>
        </p:spPr>
      </p:pic>
    </p:spTree>
    <p:extLst>
      <p:ext uri="{BB962C8B-B14F-4D97-AF65-F5344CB8AC3E}">
        <p14:creationId xmlns:p14="http://schemas.microsoft.com/office/powerpoint/2010/main" val="80852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8080" y="1074420"/>
            <a:ext cx="9030315" cy="5177790"/>
          </a:xfrm>
          <a:prstGeom prst="rect">
            <a:avLst/>
          </a:prstGeom>
          <a:ln w="28575">
            <a:solidFill>
              <a:srgbClr val="FF0000"/>
            </a:solidFill>
          </a:ln>
        </p:spPr>
      </p:pic>
    </p:spTree>
    <p:extLst>
      <p:ext uri="{BB962C8B-B14F-4D97-AF65-F5344CB8AC3E}">
        <p14:creationId xmlns:p14="http://schemas.microsoft.com/office/powerpoint/2010/main" val="1339422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911" y="771525"/>
            <a:ext cx="9006909" cy="5126355"/>
          </a:xfrm>
          <a:prstGeom prst="rect">
            <a:avLst/>
          </a:prstGeom>
          <a:ln w="28575">
            <a:solidFill>
              <a:srgbClr val="FF0000"/>
            </a:solidFill>
          </a:ln>
        </p:spPr>
      </p:pic>
    </p:spTree>
    <p:extLst>
      <p:ext uri="{BB962C8B-B14F-4D97-AF65-F5344CB8AC3E}">
        <p14:creationId xmlns:p14="http://schemas.microsoft.com/office/powerpoint/2010/main" val="1231819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063" y="874395"/>
            <a:ext cx="9528922" cy="5343525"/>
          </a:xfrm>
          <a:prstGeom prst="rect">
            <a:avLst/>
          </a:prstGeom>
          <a:ln w="28575">
            <a:solidFill>
              <a:srgbClr val="FF0000"/>
            </a:solidFill>
          </a:ln>
        </p:spPr>
      </p:pic>
    </p:spTree>
    <p:extLst>
      <p:ext uri="{BB962C8B-B14F-4D97-AF65-F5344CB8AC3E}">
        <p14:creationId xmlns:p14="http://schemas.microsoft.com/office/powerpoint/2010/main" val="1212571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690" y="1547868"/>
            <a:ext cx="8831816" cy="1372986"/>
          </a:xfrm>
        </p:spPr>
        <p:txBody>
          <a:bodyPr/>
          <a:lstStyle/>
          <a:p>
            <a:r>
              <a:rPr lang="en-US" sz="7200" b="1" i="1" dirty="0">
                <a:solidFill>
                  <a:srgbClr val="FF0000"/>
                </a:solidFill>
              </a:rPr>
              <a:t>COMPLICATIONS</a:t>
            </a:r>
            <a:br>
              <a:rPr lang="en-US" sz="7200" b="1" i="1" dirty="0">
                <a:solidFill>
                  <a:srgbClr val="FF0000"/>
                </a:solidFill>
              </a:rPr>
            </a:br>
            <a:endParaRPr lang="en-US" sz="7200" b="1" i="1" dirty="0">
              <a:solidFill>
                <a:srgbClr val="FF0000"/>
              </a:solidFill>
            </a:endParaRPr>
          </a:p>
        </p:txBody>
      </p:sp>
    </p:spTree>
    <p:extLst>
      <p:ext uri="{BB962C8B-B14F-4D97-AF65-F5344CB8AC3E}">
        <p14:creationId xmlns:p14="http://schemas.microsoft.com/office/powerpoint/2010/main" val="34539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03478227"/>
              </p:ext>
            </p:extLst>
          </p:nvPr>
        </p:nvGraphicFramePr>
        <p:xfrm>
          <a:off x="517889" y="2091689"/>
          <a:ext cx="10923541" cy="4648772"/>
        </p:xfrm>
        <a:graphic>
          <a:graphicData uri="http://schemas.openxmlformats.org/drawingml/2006/table">
            <a:tbl>
              <a:tblPr firstRow="1" firstCol="1" bandRow="1">
                <a:tableStyleId>{5C22544A-7EE6-4342-B048-85BDC9FD1C3A}</a:tableStyleId>
              </a:tblPr>
              <a:tblGrid>
                <a:gridCol w="10923541">
                  <a:extLst>
                    <a:ext uri="{9D8B030D-6E8A-4147-A177-3AD203B41FA5}">
                      <a16:colId xmlns:a16="http://schemas.microsoft.com/office/drawing/2014/main" val="2126909289"/>
                    </a:ext>
                  </a:extLst>
                </a:gridCol>
              </a:tblGrid>
              <a:tr h="4640581">
                <a:tc>
                  <a:txBody>
                    <a:bodyPr/>
                    <a:lstStyle/>
                    <a:p>
                      <a:pPr marL="6350" indent="-6350" algn="l">
                        <a:lnSpc>
                          <a:spcPct val="107000"/>
                        </a:lnSpc>
                        <a:spcAft>
                          <a:spcPts val="735"/>
                        </a:spcAft>
                      </a:pPr>
                      <a:endParaRPr lang="en-US" sz="1000" dirty="0">
                        <a:effectLst/>
                      </a:endParaRPr>
                    </a:p>
                    <a:p>
                      <a:pPr marL="6350" indent="-6350" algn="l">
                        <a:lnSpc>
                          <a:spcPct val="107000"/>
                        </a:lnSpc>
                        <a:spcAft>
                          <a:spcPts val="800"/>
                        </a:spcAft>
                      </a:pPr>
                      <a:r>
                        <a:rPr lang="en-US" sz="4000" dirty="0">
                          <a:effectLst/>
                        </a:rPr>
                        <a:t>KEY</a:t>
                      </a:r>
                      <a:r>
                        <a:rPr lang="en-US" sz="3200" spc="130" dirty="0">
                          <a:effectLst/>
                        </a:rPr>
                        <a:t> </a:t>
                      </a:r>
                      <a:r>
                        <a:rPr lang="en-US" sz="3200" dirty="0">
                          <a:effectLst/>
                        </a:rPr>
                        <a:t>POINTS</a:t>
                      </a:r>
                      <a:endParaRPr lang="en-US" sz="2000" dirty="0">
                        <a:effectLst/>
                      </a:endParaRPr>
                    </a:p>
                    <a:p>
                      <a:pPr marL="6350" indent="-6350" algn="l">
                        <a:lnSpc>
                          <a:spcPct val="107000"/>
                        </a:lnSpc>
                        <a:spcAft>
                          <a:spcPts val="610"/>
                        </a:spcAft>
                      </a:pPr>
                      <a:r>
                        <a:rPr lang="en-US" sz="2400" dirty="0">
                          <a:effectLst/>
                        </a:rPr>
                        <a:t> The treatment of PPH should be fast and focused.</a:t>
                      </a:r>
                      <a:endParaRPr lang="en-US" sz="2800" dirty="0">
                        <a:effectLst/>
                      </a:endParaRPr>
                    </a:p>
                    <a:p>
                      <a:pPr marL="107315" indent="-107315" algn="l">
                        <a:lnSpc>
                          <a:spcPct val="95000"/>
                        </a:lnSpc>
                        <a:spcAft>
                          <a:spcPts val="745"/>
                        </a:spcAft>
                      </a:pPr>
                      <a:r>
                        <a:rPr lang="en-US" sz="2400" dirty="0">
                          <a:effectLst/>
                        </a:rPr>
                        <a:t> Organizational measures are as important as medication and surgical treatment.</a:t>
                      </a:r>
                      <a:endParaRPr lang="en-US" sz="2800" dirty="0">
                        <a:effectLst/>
                      </a:endParaRPr>
                    </a:p>
                    <a:p>
                      <a:pPr marL="107315" indent="-107315" algn="l">
                        <a:lnSpc>
                          <a:spcPct val="95000"/>
                        </a:lnSpc>
                        <a:spcAft>
                          <a:spcPts val="755"/>
                        </a:spcAft>
                      </a:pPr>
                      <a:r>
                        <a:rPr lang="en-US" sz="2400" dirty="0">
                          <a:effectLst/>
                        </a:rPr>
                        <a:t> Uterine (balloon) tamponade can temporarily stop bleeding and allow for transfer.</a:t>
                      </a:r>
                      <a:endParaRPr lang="en-US" sz="2800" dirty="0">
                        <a:effectLst/>
                      </a:endParaRPr>
                    </a:p>
                    <a:p>
                      <a:pPr marL="107315" marR="109855" indent="-107315" algn="l">
                        <a:lnSpc>
                          <a:spcPct val="95000"/>
                        </a:lnSpc>
                        <a:spcAft>
                          <a:spcPts val="745"/>
                        </a:spcAft>
                      </a:pPr>
                      <a:r>
                        <a:rPr lang="en-US" sz="2400" dirty="0">
                          <a:effectLst/>
                        </a:rPr>
                        <a:t> Tranexamic acid and fibrinogen concentrate seem to be valuable treatment options, large trials are about to be completed.</a:t>
                      </a:r>
                      <a:endParaRPr lang="en-US" sz="2800" dirty="0">
                        <a:effectLst/>
                      </a:endParaRPr>
                    </a:p>
                    <a:p>
                      <a:pPr marL="107315" indent="-107315" algn="l">
                        <a:lnSpc>
                          <a:spcPct val="95000"/>
                        </a:lnSpc>
                        <a:spcAft>
                          <a:spcPts val="0"/>
                        </a:spcAft>
                      </a:pPr>
                      <a:r>
                        <a:rPr lang="en-US" sz="2400" dirty="0">
                          <a:effectLst/>
                        </a:rPr>
                        <a:t> Hemodynamic instability must be corrected before extended surgery, such as </a:t>
                      </a:r>
                      <a:r>
                        <a:rPr lang="en-US" sz="2400" dirty="0" err="1">
                          <a:effectLst/>
                        </a:rPr>
                        <a:t>peripartum</a:t>
                      </a:r>
                      <a:r>
                        <a:rPr lang="en-US" sz="2400" dirty="0">
                          <a:effectLst/>
                        </a:rPr>
                        <a:t> hysterectomy.</a:t>
                      </a:r>
                      <a:endParaRPr lang="en-US" sz="2800" dirty="0">
                        <a:solidFill>
                          <a:srgbClr val="181717"/>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76200" marR="73025" marT="0" marB="116205" anchor="b"/>
                </a:tc>
                <a:extLst>
                  <a:ext uri="{0D108BD9-81ED-4DB2-BD59-A6C34878D82A}">
                    <a16:rowId xmlns:a16="http://schemas.microsoft.com/office/drawing/2014/main" val="1209593992"/>
                  </a:ext>
                </a:extLst>
              </a:tr>
            </a:tbl>
          </a:graphicData>
        </a:graphic>
      </p:graphicFrame>
      <p:grpSp>
        <p:nvGrpSpPr>
          <p:cNvPr id="4" name="Group 3"/>
          <p:cNvGrpSpPr/>
          <p:nvPr/>
        </p:nvGrpSpPr>
        <p:grpSpPr>
          <a:xfrm>
            <a:off x="4017966" y="3141663"/>
            <a:ext cx="2884485" cy="243957"/>
            <a:chOff x="3" y="0"/>
            <a:chExt cx="2884323" cy="244583"/>
          </a:xfrm>
        </p:grpSpPr>
        <p:sp>
          <p:nvSpPr>
            <p:cNvPr id="5" name="Shape 24000"/>
            <p:cNvSpPr/>
            <p:nvPr/>
          </p:nvSpPr>
          <p:spPr>
            <a:xfrm>
              <a:off x="3" y="0"/>
              <a:ext cx="2884323" cy="12240"/>
            </a:xfrm>
            <a:custGeom>
              <a:avLst/>
              <a:gdLst/>
              <a:ahLst/>
              <a:cxnLst/>
              <a:rect l="0" t="0" r="0" b="0"/>
              <a:pathLst>
                <a:path w="2884323" h="12240">
                  <a:moveTo>
                    <a:pt x="0" y="0"/>
                  </a:moveTo>
                  <a:lnTo>
                    <a:pt x="2884323" y="0"/>
                  </a:lnTo>
                  <a:lnTo>
                    <a:pt x="2884323" y="12240"/>
                  </a:lnTo>
                  <a:lnTo>
                    <a:pt x="0" y="12240"/>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a:p>
          </p:txBody>
        </p:sp>
        <p:sp>
          <p:nvSpPr>
            <p:cNvPr id="6" name="Shape 24001"/>
            <p:cNvSpPr/>
            <p:nvPr/>
          </p:nvSpPr>
          <p:spPr>
            <a:xfrm>
              <a:off x="3" y="235439"/>
              <a:ext cx="2884323" cy="9144"/>
            </a:xfrm>
            <a:custGeom>
              <a:avLst/>
              <a:gdLst/>
              <a:ahLst/>
              <a:cxnLst/>
              <a:rect l="0" t="0" r="0" b="0"/>
              <a:pathLst>
                <a:path w="2884323" h="9144">
                  <a:moveTo>
                    <a:pt x="0" y="0"/>
                  </a:moveTo>
                  <a:lnTo>
                    <a:pt x="2884323" y="0"/>
                  </a:lnTo>
                  <a:lnTo>
                    <a:pt x="2884323" y="9144"/>
                  </a:lnTo>
                  <a:lnTo>
                    <a:pt x="0" y="9144"/>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a:p>
          </p:txBody>
        </p:sp>
      </p:grpSp>
      <p:grpSp>
        <p:nvGrpSpPr>
          <p:cNvPr id="8" name="Group 7"/>
          <p:cNvGrpSpPr/>
          <p:nvPr/>
        </p:nvGrpSpPr>
        <p:grpSpPr>
          <a:xfrm>
            <a:off x="4017963" y="3141663"/>
            <a:ext cx="2884487" cy="6350"/>
            <a:chOff x="0" y="0"/>
            <a:chExt cx="2884323" cy="6480"/>
          </a:xfrm>
        </p:grpSpPr>
        <p:sp>
          <p:nvSpPr>
            <p:cNvPr id="9" name="Shape 24012"/>
            <p:cNvSpPr/>
            <p:nvPr/>
          </p:nvSpPr>
          <p:spPr>
            <a:xfrm>
              <a:off x="0" y="0"/>
              <a:ext cx="2884323" cy="9144"/>
            </a:xfrm>
            <a:custGeom>
              <a:avLst/>
              <a:gdLst/>
              <a:ahLst/>
              <a:cxnLst/>
              <a:rect l="0" t="0" r="0" b="0"/>
              <a:pathLst>
                <a:path w="2884323" h="9144">
                  <a:moveTo>
                    <a:pt x="0" y="0"/>
                  </a:moveTo>
                  <a:lnTo>
                    <a:pt x="2884323" y="0"/>
                  </a:lnTo>
                  <a:lnTo>
                    <a:pt x="2884323" y="9144"/>
                  </a:lnTo>
                  <a:lnTo>
                    <a:pt x="0" y="9144"/>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4183951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727" y="641330"/>
            <a:ext cx="9997844" cy="2554545"/>
          </a:xfrm>
          <a:prstGeom prst="rect">
            <a:avLst/>
          </a:prstGeom>
        </p:spPr>
        <p:txBody>
          <a:bodyPr wrap="square">
            <a:spAutoFit/>
          </a:bodyPr>
          <a:lstStyle/>
          <a:p>
            <a:r>
              <a:rPr lang="en-US" sz="4000" dirty="0">
                <a:solidFill>
                  <a:srgbClr val="000000"/>
                </a:solidFill>
                <a:latin typeface="Times New Roman" panose="02020603050405020304" pitchFamily="18" charset="0"/>
                <a:ea typeface="Times New Roman" panose="02020603050405020304" pitchFamily="18" charset="0"/>
              </a:rPr>
              <a:t>Increased use of plasma is not without risks. Infusion of plasma is associated with increased risk of multiorgan system failure, infections,and acute lung injury</a:t>
            </a:r>
            <a:endParaRPr lang="en-US" sz="4000" dirty="0"/>
          </a:p>
        </p:txBody>
      </p:sp>
      <p:sp>
        <p:nvSpPr>
          <p:cNvPr id="3" name="Rectangle 2"/>
          <p:cNvSpPr/>
          <p:nvPr/>
        </p:nvSpPr>
        <p:spPr>
          <a:xfrm>
            <a:off x="296727" y="3942291"/>
            <a:ext cx="11233191" cy="2554545"/>
          </a:xfrm>
          <a:prstGeom prst="rect">
            <a:avLst/>
          </a:prstGeom>
        </p:spPr>
        <p:txBody>
          <a:bodyPr wrap="square">
            <a:spAutoFit/>
          </a:bodyPr>
          <a:lstStyle/>
          <a:p>
            <a:r>
              <a:rPr lang="en-US" sz="4000" dirty="0">
                <a:solidFill>
                  <a:srgbClr val="000000"/>
                </a:solidFill>
                <a:latin typeface="Times New Roman" panose="02020603050405020304" pitchFamily="18" charset="0"/>
                <a:ea typeface="Times New Roman" panose="02020603050405020304" pitchFamily="18" charset="0"/>
              </a:rPr>
              <a:t>Use of plasma is associated with an increased incidence of </a:t>
            </a:r>
            <a:r>
              <a:rPr lang="en-US" sz="4000" b="1" dirty="0">
                <a:solidFill>
                  <a:srgbClr val="FF0000"/>
                </a:solidFill>
                <a:latin typeface="Times New Roman" panose="02020603050405020304" pitchFamily="18" charset="0"/>
                <a:ea typeface="Times New Roman" panose="02020603050405020304" pitchFamily="18" charset="0"/>
                <a:cs typeface="Tawfig Outline" panose="00000400000000000000" pitchFamily="2" charset="-78"/>
              </a:rPr>
              <a:t>transfusion-related lung injury</a:t>
            </a:r>
            <a:r>
              <a:rPr lang="en-US" sz="4000" dirty="0">
                <a:solidFill>
                  <a:srgbClr val="000000"/>
                </a:solidFill>
                <a:latin typeface="Times New Roman" panose="02020603050405020304" pitchFamily="18" charset="0"/>
                <a:ea typeface="Times New Roman" panose="02020603050405020304" pitchFamily="18" charset="0"/>
              </a:rPr>
              <a:t>, but incidence of this is decreasing with the use of </a:t>
            </a:r>
            <a:r>
              <a:rPr lang="en-US" sz="4000" dirty="0">
                <a:solidFill>
                  <a:srgbClr val="FF0000"/>
                </a:solidFill>
                <a:latin typeface="Times New Roman" panose="02020603050405020304" pitchFamily="18" charset="0"/>
                <a:ea typeface="Times New Roman" panose="02020603050405020304" pitchFamily="18" charset="0"/>
              </a:rPr>
              <a:t>male-only donors.</a:t>
            </a:r>
            <a:endParaRPr lang="en-US" sz="4000" dirty="0">
              <a:solidFill>
                <a:srgbClr val="FF0000"/>
              </a:solidFill>
            </a:endParaRPr>
          </a:p>
        </p:txBody>
      </p:sp>
    </p:spTree>
    <p:extLst>
      <p:ext uri="{BB962C8B-B14F-4D97-AF65-F5344CB8AC3E}">
        <p14:creationId xmlns:p14="http://schemas.microsoft.com/office/powerpoint/2010/main" val="2327007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430" y="1835107"/>
            <a:ext cx="10241279" cy="3671774"/>
          </a:xfrm>
          <a:prstGeom prst="rect">
            <a:avLst/>
          </a:prstGeom>
        </p:spPr>
        <p:txBody>
          <a:bodyPr wrap="square">
            <a:spAutoFit/>
          </a:bodyPr>
          <a:lstStyle/>
          <a:p>
            <a:pPr marL="6350" indent="-6350" algn="just">
              <a:lnSpc>
                <a:spcPct val="103000"/>
              </a:lnSpc>
              <a:spcAft>
                <a:spcPts val="1690"/>
              </a:spcAft>
            </a:pPr>
            <a:r>
              <a:rPr lang="en-US" sz="4400" dirty="0">
                <a:solidFill>
                  <a:srgbClr val="FF0000"/>
                </a:solidFill>
                <a:latin typeface="Times New Roman" panose="02020603050405020304" pitchFamily="18" charset="0"/>
                <a:ea typeface="Times New Roman" panose="02020603050405020304" pitchFamily="18" charset="0"/>
              </a:rPr>
              <a:t>Hypothermia </a:t>
            </a:r>
            <a:r>
              <a:rPr lang="en-US" sz="3600" dirty="0">
                <a:solidFill>
                  <a:srgbClr val="0070C0"/>
                </a:solidFill>
                <a:latin typeface="Times New Roman" panose="02020603050405020304" pitchFamily="18" charset="0"/>
                <a:ea typeface="Times New Roman" panose="02020603050405020304" pitchFamily="18" charset="0"/>
              </a:rPr>
              <a:t>is often associated with major blood loss and is mainly because of infusion of cold fluids and blood products. Hypothermia of </a:t>
            </a:r>
            <a:r>
              <a:rPr lang="en-US" sz="4000" dirty="0" smtClean="0">
                <a:solidFill>
                  <a:srgbClr val="FF0000"/>
                </a:solidFill>
                <a:latin typeface="Times New Roman" panose="02020603050405020304" pitchFamily="18" charset="0"/>
                <a:ea typeface="Times New Roman" panose="02020603050405020304" pitchFamily="18" charset="0"/>
              </a:rPr>
              <a:t>34.8C</a:t>
            </a:r>
            <a:r>
              <a:rPr lang="en-US" sz="3600" dirty="0" smtClean="0">
                <a:solidFill>
                  <a:srgbClr val="0070C0"/>
                </a:solidFill>
                <a:latin typeface="Times New Roman" panose="02020603050405020304" pitchFamily="18" charset="0"/>
                <a:ea typeface="Times New Roman" panose="02020603050405020304" pitchFamily="18" charset="0"/>
              </a:rPr>
              <a:t> </a:t>
            </a:r>
            <a:r>
              <a:rPr lang="en-US" sz="3600" dirty="0">
                <a:solidFill>
                  <a:srgbClr val="0070C0"/>
                </a:solidFill>
                <a:latin typeface="Times New Roman" panose="02020603050405020304" pitchFamily="18" charset="0"/>
                <a:ea typeface="Times New Roman" panose="02020603050405020304" pitchFamily="18" charset="0"/>
              </a:rPr>
              <a:t>or below induces coagulopathy </a:t>
            </a:r>
            <a:r>
              <a:rPr lang="en-US" sz="3600" dirty="0" smtClean="0">
                <a:solidFill>
                  <a:srgbClr val="0070C0"/>
                </a:solidFill>
                <a:latin typeface="Times New Roman" panose="02020603050405020304" pitchFamily="18" charset="0"/>
                <a:ea typeface="Times New Roman" panose="02020603050405020304" pitchFamily="18" charset="0"/>
              </a:rPr>
              <a:t>Therefore</a:t>
            </a:r>
            <a:r>
              <a:rPr lang="en-US" sz="3600" dirty="0">
                <a:solidFill>
                  <a:srgbClr val="0070C0"/>
                </a:solidFill>
                <a:latin typeface="Times New Roman" panose="02020603050405020304" pitchFamily="18" charset="0"/>
                <a:ea typeface="Times New Roman" panose="02020603050405020304" pitchFamily="18" charset="0"/>
              </a:rPr>
              <a:t>, early and aggressive warming, in addition to an adequate room temperature, is of great importance</a:t>
            </a:r>
            <a:r>
              <a:rPr lang="en-US" dirty="0">
                <a:solidFill>
                  <a:srgbClr val="181717"/>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1863008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011" y="884173"/>
            <a:ext cx="10336959" cy="3267048"/>
          </a:xfrm>
          <a:prstGeom prst="rect">
            <a:avLst/>
          </a:prstGeom>
        </p:spPr>
        <p:txBody>
          <a:bodyPr wrap="square">
            <a:spAutoFit/>
          </a:bodyPr>
          <a:lstStyle/>
          <a:p>
            <a:pPr indent="107315" algn="just">
              <a:lnSpc>
                <a:spcPct val="95000"/>
              </a:lnSpc>
              <a:spcAft>
                <a:spcPts val="595"/>
              </a:spcAft>
            </a:pPr>
            <a:r>
              <a:rPr lang="en-US" sz="4000" dirty="0">
                <a:solidFill>
                  <a:srgbClr val="FF0000"/>
                </a:solidFill>
                <a:latin typeface="Times New Roman" panose="02020603050405020304" pitchFamily="18" charset="0"/>
                <a:ea typeface="Times New Roman" panose="02020603050405020304" pitchFamily="18" charset="0"/>
              </a:rPr>
              <a:t>Hypothermia</a:t>
            </a:r>
            <a:r>
              <a:rPr lang="en-US" sz="3200" dirty="0">
                <a:solidFill>
                  <a:srgbClr val="000000"/>
                </a:solidFill>
                <a:latin typeface="Times New Roman" panose="02020603050405020304" pitchFamily="18" charset="0"/>
                <a:ea typeface="Times New Roman" panose="02020603050405020304" pitchFamily="18" charset="0"/>
              </a:rPr>
              <a:t> has multiple deleterious effects </a:t>
            </a:r>
            <a:r>
              <a:rPr lang="en-US" sz="3200" dirty="0" smtClean="0">
                <a:solidFill>
                  <a:srgbClr val="000000"/>
                </a:solidFill>
                <a:latin typeface="Times New Roman" panose="02020603050405020304" pitchFamily="18" charset="0"/>
                <a:ea typeface="Times New Roman" panose="02020603050405020304" pitchFamily="18" charset="0"/>
              </a:rPr>
              <a:t>including:</a:t>
            </a:r>
          </a:p>
          <a:p>
            <a:pPr indent="107315" algn="just">
              <a:lnSpc>
                <a:spcPct val="95000"/>
              </a:lnSpc>
              <a:spcAft>
                <a:spcPts val="595"/>
              </a:spcAft>
            </a:pPr>
            <a:endParaRPr lang="en-US" sz="3200" dirty="0">
              <a:solidFill>
                <a:srgbClr val="000000"/>
              </a:solidFill>
              <a:latin typeface="Times New Roman" panose="02020603050405020304" pitchFamily="18" charset="0"/>
              <a:ea typeface="Times New Roman" panose="02020603050405020304" pitchFamily="18" charset="0"/>
            </a:endParaRPr>
          </a:p>
          <a:p>
            <a:pPr marL="342900" lvl="0" indent="-342900" algn="just" fontAlgn="base">
              <a:lnSpc>
                <a:spcPct val="95000"/>
              </a:lnSpc>
              <a:spcAft>
                <a:spcPts val="145"/>
              </a:spcAft>
              <a:buClr>
                <a:srgbClr val="000000"/>
              </a:buClr>
              <a:buSzPts val="1100"/>
              <a:buFont typeface="Arial" panose="020B0604020202020204" pitchFamily="34" charset="0"/>
              <a:buChar char="•"/>
            </a:pPr>
            <a:r>
              <a:rPr lang="en-US" sz="32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Decreased activity of coagulation enzymes</a:t>
            </a:r>
          </a:p>
          <a:p>
            <a:pPr marL="342900" lvl="0" indent="-342900" algn="just" fontAlgn="base">
              <a:lnSpc>
                <a:spcPct val="95000"/>
              </a:lnSpc>
              <a:spcAft>
                <a:spcPts val="145"/>
              </a:spcAft>
              <a:buClr>
                <a:srgbClr val="000000"/>
              </a:buClr>
              <a:buSzPts val="1100"/>
              <a:buFont typeface="Arial" panose="020B0604020202020204" pitchFamily="34" charset="0"/>
              <a:buChar char="•"/>
            </a:pPr>
            <a:r>
              <a:rPr lang="en-US" sz="32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Decreased platelet function</a:t>
            </a:r>
          </a:p>
          <a:p>
            <a:pPr marL="342900" lvl="0" indent="-342900" algn="just" fontAlgn="base">
              <a:lnSpc>
                <a:spcPct val="95000"/>
              </a:lnSpc>
              <a:spcAft>
                <a:spcPts val="145"/>
              </a:spcAft>
              <a:buClr>
                <a:srgbClr val="000000"/>
              </a:buClr>
              <a:buSzPts val="1100"/>
              <a:buFont typeface="Arial" panose="020B0604020202020204" pitchFamily="34" charset="0"/>
              <a:buChar char="•"/>
            </a:pPr>
            <a:r>
              <a:rPr lang="en-US" sz="32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Decreased fibrinogen synthesis</a:t>
            </a:r>
          </a:p>
          <a:p>
            <a:pPr marL="342900" lvl="0" indent="-342900" algn="just" fontAlgn="base">
              <a:lnSpc>
                <a:spcPct val="95000"/>
              </a:lnSpc>
              <a:spcAft>
                <a:spcPts val="1115"/>
              </a:spcAft>
              <a:buClr>
                <a:srgbClr val="000000"/>
              </a:buClr>
              <a:buSzPts val="1100"/>
              <a:buFont typeface="Arial" panose="020B0604020202020204" pitchFamily="34" charset="0"/>
              <a:buChar char="•"/>
            </a:pPr>
            <a:r>
              <a:rPr lang="en-US" sz="32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Increased fibrinolysis</a:t>
            </a:r>
          </a:p>
        </p:txBody>
      </p:sp>
      <p:sp>
        <p:nvSpPr>
          <p:cNvPr id="3" name="Rectangle 2"/>
          <p:cNvSpPr/>
          <p:nvPr/>
        </p:nvSpPr>
        <p:spPr>
          <a:xfrm>
            <a:off x="872011" y="4871411"/>
            <a:ext cx="10730573" cy="1671227"/>
          </a:xfrm>
          <a:prstGeom prst="rect">
            <a:avLst/>
          </a:prstGeom>
        </p:spPr>
        <p:txBody>
          <a:bodyPr wrap="square">
            <a:spAutoFit/>
          </a:bodyPr>
          <a:lstStyle/>
          <a:p>
            <a:pPr indent="107315" algn="just">
              <a:lnSpc>
                <a:spcPct val="95000"/>
              </a:lnSpc>
              <a:spcAft>
                <a:spcPts val="15"/>
              </a:spcAft>
            </a:pPr>
            <a:r>
              <a:rPr lang="en-US" sz="3600" dirty="0">
                <a:solidFill>
                  <a:srgbClr val="000000"/>
                </a:solidFill>
                <a:latin typeface="Times New Roman" panose="02020603050405020304" pitchFamily="18" charset="0"/>
                <a:ea typeface="Times New Roman" panose="02020603050405020304" pitchFamily="18" charset="0"/>
              </a:rPr>
              <a:t>These defects start at only modest levels of hypothermia (34 degrees) and at 33 degrees hemostasis is 50% activity compared with 37 degrees.</a:t>
            </a:r>
          </a:p>
        </p:txBody>
      </p:sp>
    </p:spTree>
    <p:extLst>
      <p:ext uri="{BB962C8B-B14F-4D97-AF65-F5344CB8AC3E}">
        <p14:creationId xmlns:p14="http://schemas.microsoft.com/office/powerpoint/2010/main" val="525883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452" y="1884158"/>
            <a:ext cx="11287692" cy="3170099"/>
          </a:xfrm>
          <a:prstGeom prst="rect">
            <a:avLst/>
          </a:prstGeom>
        </p:spPr>
        <p:txBody>
          <a:bodyPr wrap="square">
            <a:spAutoFit/>
          </a:bodyPr>
          <a:lstStyle/>
          <a:p>
            <a:r>
              <a:rPr lang="en-US" sz="4000" dirty="0">
                <a:solidFill>
                  <a:srgbClr val="000000"/>
                </a:solidFill>
                <a:latin typeface="Times New Roman" panose="02020603050405020304" pitchFamily="18" charset="0"/>
                <a:ea typeface="Times New Roman" panose="02020603050405020304" pitchFamily="18" charset="0"/>
              </a:rPr>
              <a:t>Massive transfusion has been associated with multiple metabolic defects including </a:t>
            </a:r>
            <a:r>
              <a:rPr lang="en-US" sz="4000" dirty="0">
                <a:solidFill>
                  <a:srgbClr val="FF0000"/>
                </a:solidFill>
                <a:latin typeface="Times New Roman" panose="02020603050405020304" pitchFamily="18" charset="0"/>
                <a:ea typeface="Times New Roman" panose="02020603050405020304" pitchFamily="18" charset="0"/>
              </a:rPr>
              <a:t>hypocalcemia</a:t>
            </a:r>
            <a:r>
              <a:rPr lang="en-US" sz="4000" dirty="0">
                <a:solidFill>
                  <a:srgbClr val="000000"/>
                </a:solidFill>
                <a:latin typeface="Times New Roman" panose="02020603050405020304" pitchFamily="18" charset="0"/>
                <a:ea typeface="Times New Roman" panose="02020603050405020304" pitchFamily="18" charset="0"/>
              </a:rPr>
              <a:t> (excess citrate), </a:t>
            </a:r>
            <a:r>
              <a:rPr lang="en-US" sz="4000" dirty="0">
                <a:solidFill>
                  <a:srgbClr val="FF0000"/>
                </a:solidFill>
                <a:latin typeface="Times New Roman" panose="02020603050405020304" pitchFamily="18" charset="0"/>
                <a:ea typeface="Times New Roman" panose="02020603050405020304" pitchFamily="18" charset="0"/>
              </a:rPr>
              <a:t>acidosis</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a:solidFill>
                  <a:srgbClr val="FF0000"/>
                </a:solidFill>
                <a:latin typeface="Times New Roman" panose="02020603050405020304" pitchFamily="18" charset="0"/>
                <a:ea typeface="Times New Roman" panose="02020603050405020304" pitchFamily="18" charset="0"/>
              </a:rPr>
              <a:t>hyperkalemia</a:t>
            </a:r>
            <a:r>
              <a:rPr lang="en-US" sz="4000" dirty="0">
                <a:solidFill>
                  <a:srgbClr val="000000"/>
                </a:solidFill>
                <a:latin typeface="Times New Roman" panose="02020603050405020304" pitchFamily="18" charset="0"/>
                <a:ea typeface="Times New Roman" panose="02020603050405020304" pitchFamily="18" charset="0"/>
              </a:rPr>
              <a:t>, and </a:t>
            </a:r>
            <a:r>
              <a:rPr lang="en-US" sz="4000" dirty="0">
                <a:solidFill>
                  <a:srgbClr val="FF0000"/>
                </a:solidFill>
                <a:latin typeface="Times New Roman" panose="02020603050405020304" pitchFamily="18" charset="0"/>
                <a:ea typeface="Times New Roman" panose="02020603050405020304" pitchFamily="18" charset="0"/>
              </a:rPr>
              <a:t>hypomagnesiumemia</a:t>
            </a:r>
            <a:r>
              <a:rPr lang="en-US" sz="4000" dirty="0">
                <a:solidFill>
                  <a:srgbClr val="000000"/>
                </a:solidFill>
                <a:latin typeface="Times New Roman" panose="02020603050405020304" pitchFamily="18" charset="0"/>
                <a:ea typeface="Times New Roman" panose="02020603050405020304" pitchFamily="18" charset="0"/>
              </a:rPr>
              <a:t>, but these are unusual even in the massively transfused patient</a:t>
            </a:r>
            <a:endParaRPr lang="en-US" sz="4000" dirty="0"/>
          </a:p>
        </p:txBody>
      </p:sp>
    </p:spTree>
    <p:extLst>
      <p:ext uri="{BB962C8B-B14F-4D97-AF65-F5344CB8AC3E}">
        <p14:creationId xmlns:p14="http://schemas.microsoft.com/office/powerpoint/2010/main" val="28266475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676" y="780474"/>
            <a:ext cx="9719284" cy="1323439"/>
          </a:xfrm>
          <a:prstGeom prst="rect">
            <a:avLst/>
          </a:prstGeom>
        </p:spPr>
        <p:txBody>
          <a:bodyPr wrap="square">
            <a:spAutoFit/>
          </a:bodyPr>
          <a:lstStyle/>
          <a:p>
            <a:r>
              <a:rPr lang="en-US" sz="4000" dirty="0">
                <a:solidFill>
                  <a:srgbClr val="000000"/>
                </a:solidFill>
                <a:latin typeface="Times New Roman" panose="02020603050405020304" pitchFamily="18" charset="0"/>
                <a:ea typeface="Times New Roman" panose="02020603050405020304" pitchFamily="18" charset="0"/>
              </a:rPr>
              <a:t>Stored blood is acidic with a pH of 6.5 to 6.9. However, acidosis attributed solely </a:t>
            </a:r>
            <a:endParaRPr lang="en-US" sz="4000" dirty="0"/>
          </a:p>
        </p:txBody>
      </p:sp>
      <p:sp>
        <p:nvSpPr>
          <p:cNvPr id="3" name="Rectangle 2"/>
          <p:cNvSpPr/>
          <p:nvPr/>
        </p:nvSpPr>
        <p:spPr>
          <a:xfrm>
            <a:off x="726676" y="1979094"/>
            <a:ext cx="10045494" cy="3046988"/>
          </a:xfrm>
          <a:prstGeom prst="rect">
            <a:avLst/>
          </a:prstGeom>
        </p:spPr>
        <p:txBody>
          <a:bodyPr wrap="square">
            <a:spAutoFit/>
          </a:bodyPr>
          <a:lstStyle/>
          <a:p>
            <a:r>
              <a:rPr lang="en-US" sz="3600" dirty="0">
                <a:solidFill>
                  <a:srgbClr val="000000"/>
                </a:solidFill>
                <a:latin typeface="Times New Roman" panose="02020603050405020304" pitchFamily="18" charset="0"/>
                <a:ea typeface="Times New Roman" panose="02020603050405020304" pitchFamily="18" charset="0"/>
              </a:rPr>
              <a:t>to transfused blood is rare and most often is a reflection of the patient</a:t>
            </a:r>
            <a:r>
              <a:rPr lang="en-US" sz="3600" dirty="0">
                <a:solidFill>
                  <a:srgbClr val="000000"/>
                </a:solidFill>
                <a:latin typeface="Calibri" panose="020F0502020204030204" pitchFamily="34" charset="0"/>
                <a:ea typeface="Calibri" panose="020F0502020204030204" pitchFamily="34" charset="0"/>
              </a:rPr>
              <a:t>’</a:t>
            </a:r>
            <a:r>
              <a:rPr lang="en-US" sz="3600" dirty="0">
                <a:solidFill>
                  <a:srgbClr val="000000"/>
                </a:solidFill>
                <a:latin typeface="Times New Roman" panose="02020603050405020304" pitchFamily="18" charset="0"/>
                <a:ea typeface="Times New Roman" panose="02020603050405020304" pitchFamily="18" charset="0"/>
              </a:rPr>
              <a:t>s stability. </a:t>
            </a:r>
            <a:endParaRPr lang="en-US" sz="3600" dirty="0" smtClean="0">
              <a:solidFill>
                <a:srgbClr val="000000"/>
              </a:solidFill>
              <a:latin typeface="Times New Roman" panose="02020603050405020304" pitchFamily="18" charset="0"/>
              <a:ea typeface="Times New Roman" panose="02020603050405020304" pitchFamily="18" charset="0"/>
            </a:endParaRPr>
          </a:p>
          <a:p>
            <a:r>
              <a:rPr lang="en-US" sz="4000" dirty="0" smtClean="0">
                <a:solidFill>
                  <a:srgbClr val="FF0000"/>
                </a:solidFill>
                <a:latin typeface="Times New Roman" panose="02020603050405020304" pitchFamily="18" charset="0"/>
                <a:ea typeface="Times New Roman" panose="02020603050405020304" pitchFamily="18" charset="0"/>
              </a:rPr>
              <a:t>Empirical </a:t>
            </a:r>
            <a:r>
              <a:rPr lang="en-US" sz="4000" dirty="0">
                <a:solidFill>
                  <a:srgbClr val="FF0000"/>
                </a:solidFill>
                <a:latin typeface="Times New Roman" panose="02020603050405020304" pitchFamily="18" charset="0"/>
                <a:ea typeface="Times New Roman" panose="02020603050405020304" pitchFamily="18" charset="0"/>
              </a:rPr>
              <a:t>bicarbonate </a:t>
            </a:r>
            <a:r>
              <a:rPr lang="en-US" sz="3600" dirty="0">
                <a:solidFill>
                  <a:srgbClr val="000000"/>
                </a:solidFill>
                <a:latin typeface="Times New Roman" panose="02020603050405020304" pitchFamily="18" charset="0"/>
                <a:ea typeface="Times New Roman" panose="02020603050405020304" pitchFamily="18" charset="0"/>
              </a:rPr>
              <a:t>replacement has been associated with severe alkalosis and </a:t>
            </a:r>
            <a:r>
              <a:rPr lang="en-US" sz="4000" dirty="0">
                <a:solidFill>
                  <a:srgbClr val="FF0000"/>
                </a:solidFill>
                <a:latin typeface="Times New Roman" panose="02020603050405020304" pitchFamily="18" charset="0"/>
                <a:ea typeface="Times New Roman" panose="02020603050405020304" pitchFamily="18" charset="0"/>
              </a:rPr>
              <a:t>is not recommended</a:t>
            </a:r>
            <a:endParaRPr lang="en-US" sz="3600" dirty="0">
              <a:solidFill>
                <a:srgbClr val="FF0000"/>
              </a:solidFill>
            </a:endParaRPr>
          </a:p>
        </p:txBody>
      </p:sp>
    </p:spTree>
    <p:extLst>
      <p:ext uri="{BB962C8B-B14F-4D97-AF65-F5344CB8AC3E}">
        <p14:creationId xmlns:p14="http://schemas.microsoft.com/office/powerpoint/2010/main" val="637567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08510" y="605563"/>
            <a:ext cx="9719284" cy="5922405"/>
          </a:xfrm>
          <a:prstGeom prst="rect">
            <a:avLst/>
          </a:prstGeom>
        </p:spPr>
      </p:pic>
    </p:spTree>
    <p:extLst>
      <p:ext uri="{BB962C8B-B14F-4D97-AF65-F5344CB8AC3E}">
        <p14:creationId xmlns:p14="http://schemas.microsoft.com/office/powerpoint/2010/main" val="311905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407868"/>
            <a:ext cx="11504295" cy="1312332"/>
          </a:xfrm>
        </p:spPr>
        <p:txBody>
          <a:bodyPr/>
          <a:lstStyle/>
          <a:p>
            <a:r>
              <a:rPr lang="en-US" b="1" i="1" dirty="0">
                <a:solidFill>
                  <a:srgbClr val="00B0F0"/>
                </a:solidFill>
                <a:latin typeface="Arial" panose="020B0604020202020204" pitchFamily="34" charset="0"/>
                <a:cs typeface="Arial" panose="020B0604020202020204" pitchFamily="34" charset="0"/>
              </a:rPr>
              <a:t>The aim of the proposed algorithm </a:t>
            </a:r>
            <a:r>
              <a:rPr lang="en-US" b="1" i="1" dirty="0" smtClean="0">
                <a:solidFill>
                  <a:srgbClr val="00B0F0"/>
                </a:solidFill>
                <a:latin typeface="Arial" panose="020B0604020202020204" pitchFamily="34" charset="0"/>
                <a:cs typeface="Arial" panose="020B0604020202020204" pitchFamily="34" charset="0"/>
              </a:rPr>
              <a:t>however</a:t>
            </a:r>
            <a:r>
              <a:rPr lang="en-US" b="1" i="1" dirty="0">
                <a:solidFill>
                  <a:srgbClr val="00B0F0"/>
                </a:solidFill>
                <a:latin typeface="Arial" panose="020B0604020202020204" pitchFamily="34" charset="0"/>
                <a:cs typeface="Arial" panose="020B0604020202020204" pitchFamily="34" charset="0"/>
              </a:rPr>
              <a:t>, is to provide the clinicians with </a:t>
            </a:r>
            <a:r>
              <a:rPr lang="en-US" sz="4400" b="1" i="1" dirty="0">
                <a:solidFill>
                  <a:srgbClr val="FF0000"/>
                </a:solidFill>
                <a:latin typeface="Arial" panose="020B0604020202020204" pitchFamily="34" charset="0"/>
                <a:cs typeface="Arial" panose="020B0604020202020204" pitchFamily="34" charset="0"/>
              </a:rPr>
              <a:t>interdisciplinary </a:t>
            </a:r>
            <a:r>
              <a:rPr lang="en-US" b="1" i="1" dirty="0">
                <a:solidFill>
                  <a:srgbClr val="00B0F0"/>
                </a:solidFill>
                <a:latin typeface="Arial" panose="020B0604020202020204" pitchFamily="34" charset="0"/>
                <a:cs typeface="Arial" panose="020B0604020202020204" pitchFamily="34" charset="0"/>
              </a:rPr>
              <a:t>guidance throughout PPH</a:t>
            </a:r>
          </a:p>
        </p:txBody>
      </p:sp>
      <p:sp>
        <p:nvSpPr>
          <p:cNvPr id="3" name="Rectangle 2"/>
          <p:cNvSpPr/>
          <p:nvPr/>
        </p:nvSpPr>
        <p:spPr>
          <a:xfrm>
            <a:off x="499109" y="4746040"/>
            <a:ext cx="11176635" cy="1446550"/>
          </a:xfrm>
          <a:prstGeom prst="rect">
            <a:avLst/>
          </a:prstGeom>
        </p:spPr>
        <p:txBody>
          <a:bodyPr wrap="square">
            <a:spAutoFit/>
          </a:bodyPr>
          <a:lstStyle/>
          <a:p>
            <a:r>
              <a:rPr lang="en-US" sz="3600" dirty="0">
                <a:solidFill>
                  <a:srgbClr val="0070C0"/>
                </a:solidFill>
                <a:latin typeface="Times New Roman" panose="02020603050405020304" pitchFamily="18" charset="0"/>
                <a:ea typeface="Times New Roman" panose="02020603050405020304" pitchFamily="18" charset="0"/>
              </a:rPr>
              <a:t>The expert group consisted of </a:t>
            </a:r>
            <a:r>
              <a:rPr lang="en-US" sz="4400" dirty="0">
                <a:solidFill>
                  <a:srgbClr val="FF0000"/>
                </a:solidFill>
                <a:latin typeface="Times New Roman" panose="02020603050405020304" pitchFamily="18" charset="0"/>
                <a:ea typeface="Times New Roman" panose="02020603050405020304" pitchFamily="18" charset="0"/>
              </a:rPr>
              <a:t>obstetricians</a:t>
            </a:r>
            <a:r>
              <a:rPr lang="en-US" sz="3600" dirty="0">
                <a:solidFill>
                  <a:srgbClr val="0070C0"/>
                </a:solidFill>
                <a:latin typeface="Times New Roman" panose="02020603050405020304" pitchFamily="18" charset="0"/>
                <a:ea typeface="Times New Roman" panose="02020603050405020304" pitchFamily="18" charset="0"/>
              </a:rPr>
              <a:t>, </a:t>
            </a:r>
            <a:r>
              <a:rPr lang="en-US" sz="4400" dirty="0">
                <a:solidFill>
                  <a:srgbClr val="FF0000"/>
                </a:solidFill>
                <a:latin typeface="Times New Roman" panose="02020603050405020304" pitchFamily="18" charset="0"/>
                <a:ea typeface="Times New Roman" panose="02020603050405020304" pitchFamily="18" charset="0"/>
              </a:rPr>
              <a:t>anesthesiologists</a:t>
            </a:r>
            <a:r>
              <a:rPr lang="en-US" sz="3600" dirty="0">
                <a:solidFill>
                  <a:srgbClr val="0070C0"/>
                </a:solidFill>
                <a:latin typeface="Times New Roman" panose="02020603050405020304" pitchFamily="18" charset="0"/>
                <a:ea typeface="Times New Roman" panose="02020603050405020304" pitchFamily="18" charset="0"/>
              </a:rPr>
              <a:t>, and </a:t>
            </a:r>
            <a:r>
              <a:rPr lang="en-US" sz="4400" dirty="0">
                <a:solidFill>
                  <a:srgbClr val="FF0000"/>
                </a:solidFill>
                <a:latin typeface="Times New Roman" panose="02020603050405020304" pitchFamily="18" charset="0"/>
                <a:ea typeface="Times New Roman" panose="02020603050405020304" pitchFamily="18" charset="0"/>
              </a:rPr>
              <a:t>hemostasis specialists </a:t>
            </a:r>
            <a:endParaRPr lang="en-US" sz="3600" dirty="0">
              <a:solidFill>
                <a:srgbClr val="FF0000"/>
              </a:solidFill>
            </a:endParaRPr>
          </a:p>
        </p:txBody>
      </p:sp>
    </p:spTree>
    <p:extLst>
      <p:ext uri="{BB962C8B-B14F-4D97-AF65-F5344CB8AC3E}">
        <p14:creationId xmlns:p14="http://schemas.microsoft.com/office/powerpoint/2010/main" val="83895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3844" y="230114"/>
            <a:ext cx="9488657" cy="6388689"/>
          </a:xfrm>
          <a:prstGeom prst="rect">
            <a:avLst/>
          </a:prstGeom>
        </p:spPr>
      </p:pic>
    </p:spTree>
    <p:extLst>
      <p:ext uri="{BB962C8B-B14F-4D97-AF65-F5344CB8AC3E}">
        <p14:creationId xmlns:p14="http://schemas.microsoft.com/office/powerpoint/2010/main" val="100900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4481" y="188595"/>
            <a:ext cx="8183880" cy="6537960"/>
          </a:xfrm>
          <a:prstGeom prst="rect">
            <a:avLst/>
          </a:prstGeom>
        </p:spPr>
      </p:pic>
    </p:spTree>
    <p:extLst>
      <p:ext uri="{BB962C8B-B14F-4D97-AF65-F5344CB8AC3E}">
        <p14:creationId xmlns:p14="http://schemas.microsoft.com/office/powerpoint/2010/main" val="2615843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1313</TotalTime>
  <Words>2402</Words>
  <Application>Microsoft Office PowerPoint</Application>
  <PresentationFormat>Widescreen</PresentationFormat>
  <Paragraphs>111</Paragraphs>
  <Slides>65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Century Gothic</vt:lpstr>
      <vt:lpstr>Farnaz</vt:lpstr>
      <vt:lpstr>Tawfig Outline</vt:lpstr>
      <vt:lpstr>Times New Roman</vt:lpstr>
      <vt:lpstr>Viage</vt:lpstr>
      <vt:lpstr>Wingdings 3</vt:lpstr>
      <vt:lpstr>Ion Boardroom</vt:lpstr>
      <vt:lpstr>PowerPoint Presentation</vt:lpstr>
      <vt:lpstr>the postpartum hemorrhage consensus algorithm </vt:lpstr>
      <vt:lpstr>The algorithm describes symptoms, diagnosis, general measurements, medication, and organizational aspects. </vt:lpstr>
      <vt:lpstr>The following contributors to adverse outcome have been identified </vt:lpstr>
      <vt:lpstr>PowerPoint Presentation</vt:lpstr>
      <vt:lpstr>PowerPoint Presentation</vt:lpstr>
      <vt:lpstr>The aim of the proposed algorithm however, is to provide the clinicians with interdisciplinary guidance throughout PPH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DRUGS </vt:lpstr>
      <vt:lpstr>PowerPoint Presentation</vt:lpstr>
      <vt:lpstr>PowerPoint Presentation</vt:lpstr>
      <vt:lpstr>PowerPoint Presentation</vt:lpstr>
      <vt:lpstr>Fibrinogen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Prothrombin complex concentrates </vt:lpstr>
      <vt:lpstr>PowerPoint Presentation</vt:lpstr>
      <vt:lpstr>PowerPoint Presentation</vt:lpstr>
      <vt:lpstr>rFVIIa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approaches to obstetric hemorrhage:  the postpartum hemorrhage consensus algorithm</dc:title>
  <dc:creator>mohse</dc:creator>
  <cp:lastModifiedBy>mohse</cp:lastModifiedBy>
  <cp:revision>65</cp:revision>
  <dcterms:created xsi:type="dcterms:W3CDTF">2019-10-25T07:05:58Z</dcterms:created>
  <dcterms:modified xsi:type="dcterms:W3CDTF">2019-11-03T16:32:27Z</dcterms:modified>
</cp:coreProperties>
</file>