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3" r:id="rId5"/>
  </p:sldMasterIdLst>
  <p:notesMasterIdLst>
    <p:notesMasterId r:id="rId41"/>
  </p:notesMasterIdLst>
  <p:sldIdLst>
    <p:sldId id="278" r:id="rId6"/>
    <p:sldId id="501" r:id="rId7"/>
    <p:sldId id="503" r:id="rId8"/>
    <p:sldId id="506" r:id="rId9"/>
    <p:sldId id="504" r:id="rId10"/>
    <p:sldId id="519" r:id="rId11"/>
    <p:sldId id="522" r:id="rId12"/>
    <p:sldId id="523" r:id="rId13"/>
    <p:sldId id="524" r:id="rId14"/>
    <p:sldId id="525" r:id="rId15"/>
    <p:sldId id="526" r:id="rId16"/>
    <p:sldId id="527" r:id="rId17"/>
    <p:sldId id="528" r:id="rId18"/>
    <p:sldId id="529" r:id="rId19"/>
    <p:sldId id="516" r:id="rId20"/>
    <p:sldId id="484" r:id="rId21"/>
    <p:sldId id="489" r:id="rId22"/>
    <p:sldId id="530" r:id="rId23"/>
    <p:sldId id="531" r:id="rId24"/>
    <p:sldId id="497" r:id="rId25"/>
    <p:sldId id="507" r:id="rId26"/>
    <p:sldId id="517" r:id="rId27"/>
    <p:sldId id="532" r:id="rId28"/>
    <p:sldId id="509" r:id="rId29"/>
    <p:sldId id="510" r:id="rId30"/>
    <p:sldId id="511" r:id="rId31"/>
    <p:sldId id="512" r:id="rId32"/>
    <p:sldId id="513" r:id="rId33"/>
    <p:sldId id="514" r:id="rId34"/>
    <p:sldId id="521" r:id="rId35"/>
    <p:sldId id="518" r:id="rId36"/>
    <p:sldId id="533" r:id="rId37"/>
    <p:sldId id="520" r:id="rId38"/>
    <p:sldId id="515" r:id="rId39"/>
    <p:sldId id="490" r:id="rId40"/>
  </p:sldIdLst>
  <p:sldSz cx="9144000" cy="6858000" type="screen4x3"/>
  <p:notesSz cx="6858000" cy="9144000"/>
  <p:defaultTextStyle>
    <a:defPPr>
      <a:defRPr lang="fa-IR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008000"/>
    <a:srgbClr val="CC3300"/>
    <a:srgbClr val="005792"/>
    <a:srgbClr val="000066"/>
    <a:srgbClr val="00FFFF"/>
    <a:srgbClr val="0000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2" autoAdjust="0"/>
    <p:restoredTop sz="95591" autoAdjust="0"/>
  </p:normalViewPr>
  <p:slideViewPr>
    <p:cSldViewPr>
      <p:cViewPr>
        <p:scale>
          <a:sx n="60" d="100"/>
          <a:sy n="60" d="100"/>
        </p:scale>
        <p:origin x="-144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024269-EC2D-4D3C-ACDE-415B1661CF10}" type="doc">
      <dgm:prSet loTypeId="urn:microsoft.com/office/officeart/2005/8/layout/hProcess6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pPr rtl="1"/>
          <a:endParaRPr lang="fa-IR"/>
        </a:p>
      </dgm:t>
    </dgm:pt>
    <dgm:pt modelId="{6D3C7274-8796-49E1-9325-A574664FA85A}">
      <dgm:prSet phldrT="[Text]" custT="1"/>
      <dgm:spPr/>
      <dgm:t>
        <a:bodyPr/>
        <a:lstStyle/>
        <a:p>
          <a:pPr rtl="1"/>
          <a:r>
            <a:rPr lang="fa-IR" sz="3200" b="1" dirty="0" smtClean="0">
              <a:latin typeface="Adobe Arabic" pitchFamily="18" charset="-78"/>
              <a:cs typeface="Adobe Arabic" pitchFamily="18" charset="-78"/>
            </a:rPr>
            <a:t>تعداد  تخت</a:t>
          </a:r>
          <a:endParaRPr lang="fa-IR" sz="3200" b="1" dirty="0">
            <a:latin typeface="Adobe Arabic" pitchFamily="18" charset="-78"/>
            <a:cs typeface="Adobe Arabic" pitchFamily="18" charset="-78"/>
          </a:endParaRPr>
        </a:p>
      </dgm:t>
    </dgm:pt>
    <dgm:pt modelId="{806CACE9-11A7-423D-B48C-6D7938DDF171}" type="parTrans" cxnId="{6641DFE5-EF09-4F30-AA63-30F02964A08C}">
      <dgm:prSet/>
      <dgm:spPr/>
      <dgm:t>
        <a:bodyPr/>
        <a:lstStyle/>
        <a:p>
          <a:pPr rtl="1"/>
          <a:endParaRPr lang="fa-IR"/>
        </a:p>
      </dgm:t>
    </dgm:pt>
    <dgm:pt modelId="{0722FEBC-54E4-4715-B8CA-DBFBFB63BFF7}" type="sibTrans" cxnId="{6641DFE5-EF09-4F30-AA63-30F02964A08C}">
      <dgm:prSet/>
      <dgm:spPr/>
      <dgm:t>
        <a:bodyPr/>
        <a:lstStyle/>
        <a:p>
          <a:pPr rtl="1"/>
          <a:endParaRPr lang="fa-IR"/>
        </a:p>
      </dgm:t>
    </dgm:pt>
    <dgm:pt modelId="{20ADC3C9-9982-42A2-9B63-A3D4D39D3056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1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7EFDD3A4-FCBB-471F-A662-3B101026F12E}" type="parTrans" cxnId="{5B904749-0F7F-4B6C-9F35-7FB86D117892}">
      <dgm:prSet/>
      <dgm:spPr/>
      <dgm:t>
        <a:bodyPr/>
        <a:lstStyle/>
        <a:p>
          <a:pPr rtl="1"/>
          <a:endParaRPr lang="fa-IR"/>
        </a:p>
      </dgm:t>
    </dgm:pt>
    <dgm:pt modelId="{F0D2E315-6D10-408D-988C-426342774855}" type="sibTrans" cxnId="{5B904749-0F7F-4B6C-9F35-7FB86D117892}">
      <dgm:prSet/>
      <dgm:spPr/>
      <dgm:t>
        <a:bodyPr/>
        <a:lstStyle/>
        <a:p>
          <a:pPr rtl="1"/>
          <a:endParaRPr lang="fa-IR"/>
        </a:p>
      </dgm:t>
    </dgm:pt>
    <dgm:pt modelId="{00185DE0-31E3-41D4-A4F3-0F28B2DFBDF5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100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8D472CB6-3CD0-47B8-A2E0-F774F3A38C09}" type="parTrans" cxnId="{C6964260-F172-4C81-81D9-54713FF985AD}">
      <dgm:prSet/>
      <dgm:spPr/>
      <dgm:t>
        <a:bodyPr/>
        <a:lstStyle/>
        <a:p>
          <a:pPr rtl="1"/>
          <a:endParaRPr lang="fa-IR"/>
        </a:p>
      </dgm:t>
    </dgm:pt>
    <dgm:pt modelId="{424E65EB-003D-4943-8BAD-1B979E40987D}" type="sibTrans" cxnId="{C6964260-F172-4C81-81D9-54713FF985AD}">
      <dgm:prSet/>
      <dgm:spPr/>
      <dgm:t>
        <a:bodyPr/>
        <a:lstStyle/>
        <a:p>
          <a:pPr rtl="1"/>
          <a:endParaRPr lang="fa-IR"/>
        </a:p>
      </dgm:t>
    </dgm:pt>
    <dgm:pt modelId="{DFF3B3E4-4643-4FB6-8277-14FA591D03E4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متوسط اقامت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CE54A9A1-CB07-4F47-9EB4-6FD67EE49D80}" type="parTrans" cxnId="{F234E62D-0EEF-410E-9AEF-8A8C6A96ED2E}">
      <dgm:prSet/>
      <dgm:spPr/>
      <dgm:t>
        <a:bodyPr/>
        <a:lstStyle/>
        <a:p>
          <a:pPr rtl="1"/>
          <a:endParaRPr lang="fa-IR"/>
        </a:p>
      </dgm:t>
    </dgm:pt>
    <dgm:pt modelId="{E8E22AA9-3F60-4CBD-B9B7-3F24B51BF62A}" type="sibTrans" cxnId="{F234E62D-0EEF-410E-9AEF-8A8C6A96ED2E}">
      <dgm:prSet/>
      <dgm:spPr/>
      <dgm:t>
        <a:bodyPr/>
        <a:lstStyle/>
        <a:p>
          <a:pPr rtl="1"/>
          <a:endParaRPr lang="fa-IR"/>
        </a:p>
      </dgm:t>
    </dgm:pt>
    <dgm:pt modelId="{F2CDED07-FFBC-4C24-850D-75902FE0C4B9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4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DC8F5345-FFF1-40F4-A57D-7A3E1B0929BF}" type="parTrans" cxnId="{F325AD37-1463-40CF-B735-8A5086C5C3C5}">
      <dgm:prSet/>
      <dgm:spPr/>
      <dgm:t>
        <a:bodyPr/>
        <a:lstStyle/>
        <a:p>
          <a:pPr rtl="1"/>
          <a:endParaRPr lang="fa-IR"/>
        </a:p>
      </dgm:t>
    </dgm:pt>
    <dgm:pt modelId="{BEDDF0DB-8A46-430E-99F5-825C88A320AE}" type="sibTrans" cxnId="{F325AD37-1463-40CF-B735-8A5086C5C3C5}">
      <dgm:prSet/>
      <dgm:spPr/>
      <dgm:t>
        <a:bodyPr/>
        <a:lstStyle/>
        <a:p>
          <a:pPr rtl="1"/>
          <a:endParaRPr lang="fa-IR"/>
        </a:p>
      </dgm:t>
    </dgm:pt>
    <dgm:pt modelId="{3E379B13-E094-46E1-9749-B82A1E3424E2}">
      <dgm:prSet phldrT="[Text]" custT="1"/>
      <dgm:spPr/>
      <dgm:t>
        <a:bodyPr/>
        <a:lstStyle/>
        <a:p>
          <a:pPr rtl="1"/>
          <a:r>
            <a:rPr lang="fa-IR" sz="3200" b="1" dirty="0" smtClean="0">
              <a:latin typeface="Adobe Arabic" pitchFamily="18" charset="-78"/>
              <a:cs typeface="Adobe Arabic" pitchFamily="18" charset="-78"/>
            </a:rPr>
            <a:t>بیمار</a:t>
          </a:r>
          <a:endParaRPr lang="fa-IR" sz="3200" b="1" dirty="0">
            <a:latin typeface="Adobe Arabic" pitchFamily="18" charset="-78"/>
            <a:cs typeface="Adobe Arabic" pitchFamily="18" charset="-78"/>
          </a:endParaRPr>
        </a:p>
      </dgm:t>
    </dgm:pt>
    <dgm:pt modelId="{0DDA174C-32AA-41EB-A87A-DF8BA5DE4433}" type="parTrans" cxnId="{D4EC8DE1-479A-4250-A85B-45F3086B44ED}">
      <dgm:prSet/>
      <dgm:spPr/>
      <dgm:t>
        <a:bodyPr/>
        <a:lstStyle/>
        <a:p>
          <a:pPr rtl="1"/>
          <a:endParaRPr lang="fa-IR"/>
        </a:p>
      </dgm:t>
    </dgm:pt>
    <dgm:pt modelId="{4875FD92-2A88-45D9-86B9-4366C9F1EC01}" type="sibTrans" cxnId="{D4EC8DE1-479A-4250-A85B-45F3086B44ED}">
      <dgm:prSet/>
      <dgm:spPr/>
      <dgm:t>
        <a:bodyPr/>
        <a:lstStyle/>
        <a:p>
          <a:pPr rtl="1"/>
          <a:endParaRPr lang="fa-IR"/>
        </a:p>
      </dgm:t>
    </dgm:pt>
    <dgm:pt modelId="{307C889D-224A-4644-93D1-E71D76275747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91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2C6D5FE1-6447-4D06-9072-64A689E241AB}" type="parTrans" cxnId="{DDA02BBD-509B-4BF0-9EB7-B1282EEE3E4A}">
      <dgm:prSet/>
      <dgm:spPr/>
      <dgm:t>
        <a:bodyPr/>
        <a:lstStyle/>
        <a:p>
          <a:pPr rtl="1"/>
          <a:endParaRPr lang="fa-IR"/>
        </a:p>
      </dgm:t>
    </dgm:pt>
    <dgm:pt modelId="{52A3CE08-25CC-461F-A49F-D0E042CF44C3}" type="sibTrans" cxnId="{DDA02BBD-509B-4BF0-9EB7-B1282EEE3E4A}">
      <dgm:prSet/>
      <dgm:spPr/>
      <dgm:t>
        <a:bodyPr/>
        <a:lstStyle/>
        <a:p>
          <a:pPr rtl="1"/>
          <a:endParaRPr lang="fa-IR"/>
        </a:p>
      </dgm:t>
    </dgm:pt>
    <dgm:pt modelId="{69225998-BACB-4619-AAB5-A654AC5D36B4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9100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D5AF397B-2A47-4EEB-ACDB-86D1AC3B28C4}" type="parTrans" cxnId="{DEEEBAFF-2C71-40DC-96EA-B07439945BBE}">
      <dgm:prSet/>
      <dgm:spPr/>
      <dgm:t>
        <a:bodyPr/>
        <a:lstStyle/>
        <a:p>
          <a:pPr rtl="1"/>
          <a:endParaRPr lang="fa-IR"/>
        </a:p>
      </dgm:t>
    </dgm:pt>
    <dgm:pt modelId="{D1BF3217-7FA9-4C2F-A336-DBA0EE3C0E45}" type="sibTrans" cxnId="{DEEEBAFF-2C71-40DC-96EA-B07439945BBE}">
      <dgm:prSet/>
      <dgm:spPr/>
      <dgm:t>
        <a:bodyPr/>
        <a:lstStyle/>
        <a:p>
          <a:pPr rtl="1"/>
          <a:endParaRPr lang="fa-IR"/>
        </a:p>
      </dgm:t>
    </dgm:pt>
    <dgm:pt modelId="{49E13FB2-B10C-49BD-8C41-869D83D498FF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85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3DF4F114-DE7C-46D4-94DF-3F21AA77AE9E}" type="parTrans" cxnId="{AB193958-9E1A-45C9-9017-F67A21FD7FB9}">
      <dgm:prSet/>
      <dgm:spPr/>
      <dgm:t>
        <a:bodyPr/>
        <a:lstStyle/>
        <a:p>
          <a:pPr rtl="1"/>
          <a:endParaRPr lang="fa-IR"/>
        </a:p>
      </dgm:t>
    </dgm:pt>
    <dgm:pt modelId="{9DE6AAD7-4902-49BB-898D-20B4DBA55539}" type="sibTrans" cxnId="{AB193958-9E1A-45C9-9017-F67A21FD7FB9}">
      <dgm:prSet/>
      <dgm:spPr/>
      <dgm:t>
        <a:bodyPr/>
        <a:lstStyle/>
        <a:p>
          <a:pPr rtl="1"/>
          <a:endParaRPr lang="fa-IR"/>
        </a:p>
      </dgm:t>
    </dgm:pt>
    <dgm:pt modelId="{F8A19571-68BF-475B-BC03-37E561853234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1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230ED382-E508-4C27-9683-9F26E12B4A36}" type="parTrans" cxnId="{A1784128-3547-4671-82AA-EC4D69CF64A3}">
      <dgm:prSet/>
      <dgm:spPr/>
      <dgm:t>
        <a:bodyPr/>
        <a:lstStyle/>
        <a:p>
          <a:pPr rtl="1"/>
          <a:endParaRPr lang="fa-IR"/>
        </a:p>
      </dgm:t>
    </dgm:pt>
    <dgm:pt modelId="{F8BF2495-F140-46E4-B36A-D9113DAC492F}" type="sibTrans" cxnId="{A1784128-3547-4671-82AA-EC4D69CF64A3}">
      <dgm:prSet/>
      <dgm:spPr/>
      <dgm:t>
        <a:bodyPr/>
        <a:lstStyle/>
        <a:p>
          <a:pPr rtl="1"/>
          <a:endParaRPr lang="fa-IR"/>
        </a:p>
      </dgm:t>
    </dgm:pt>
    <dgm:pt modelId="{F6787E96-C8D5-4452-92DD-08304A9798A8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100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ACB551C6-F05D-4EC2-88F5-A34D73150396}" type="parTrans" cxnId="{B43511EF-4807-445E-842B-4E0A759F57F1}">
      <dgm:prSet/>
      <dgm:spPr/>
      <dgm:t>
        <a:bodyPr/>
        <a:lstStyle/>
        <a:p>
          <a:pPr rtl="1"/>
          <a:endParaRPr lang="fa-IR"/>
        </a:p>
      </dgm:t>
    </dgm:pt>
    <dgm:pt modelId="{5FBE14AE-A73A-4C29-9C45-5779E7C98358}" type="sibTrans" cxnId="{B43511EF-4807-445E-842B-4E0A759F57F1}">
      <dgm:prSet/>
      <dgm:spPr/>
      <dgm:t>
        <a:bodyPr/>
        <a:lstStyle/>
        <a:p>
          <a:pPr rtl="1"/>
          <a:endParaRPr lang="fa-IR"/>
        </a:p>
      </dgm:t>
    </dgm:pt>
    <dgm:pt modelId="{A614E853-96B2-42A2-887F-CB32321BBB02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85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34FBB1CE-749D-4BBF-821F-6C5DAB4494FE}" type="parTrans" cxnId="{88F5E11F-8735-459F-BFD1-EAEB8AD0F1E7}">
      <dgm:prSet/>
      <dgm:spPr/>
      <dgm:t>
        <a:bodyPr/>
        <a:lstStyle/>
        <a:p>
          <a:pPr rtl="1"/>
          <a:endParaRPr lang="fa-IR"/>
        </a:p>
      </dgm:t>
    </dgm:pt>
    <dgm:pt modelId="{F083F96C-ABDD-41C2-94FA-B9AD7427B7D5}" type="sibTrans" cxnId="{88F5E11F-8735-459F-BFD1-EAEB8AD0F1E7}">
      <dgm:prSet/>
      <dgm:spPr/>
      <dgm:t>
        <a:bodyPr/>
        <a:lstStyle/>
        <a:p>
          <a:pPr rtl="1"/>
          <a:endParaRPr lang="fa-IR"/>
        </a:p>
      </dgm:t>
    </dgm:pt>
    <dgm:pt modelId="{FBECCCC3-F71F-443C-9BC5-593B6AE680F6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80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B314107A-FC29-46C6-82B2-EB45F8D78C0D}" type="parTrans" cxnId="{48B11C03-122A-4E07-AE1A-A89825E648AB}">
      <dgm:prSet/>
      <dgm:spPr/>
      <dgm:t>
        <a:bodyPr/>
        <a:lstStyle/>
        <a:p>
          <a:pPr rtl="1"/>
          <a:endParaRPr lang="fa-IR"/>
        </a:p>
      </dgm:t>
    </dgm:pt>
    <dgm:pt modelId="{8F079663-C417-40B9-BADD-1BB447166BF1}" type="sibTrans" cxnId="{48B11C03-122A-4E07-AE1A-A89825E648AB}">
      <dgm:prSet/>
      <dgm:spPr/>
      <dgm:t>
        <a:bodyPr/>
        <a:lstStyle/>
        <a:p>
          <a:pPr rtl="1"/>
          <a:endParaRPr lang="fa-IR"/>
        </a:p>
      </dgm:t>
    </dgm:pt>
    <dgm:pt modelId="{EA30FF6A-543D-45BF-93FD-244E98D76E05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4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4689F831-20CB-4C03-98D6-53BCB5C6A035}" type="parTrans" cxnId="{640525C8-3837-4640-A4C7-40CEF7EBEB07}">
      <dgm:prSet/>
      <dgm:spPr/>
      <dgm:t>
        <a:bodyPr/>
        <a:lstStyle/>
        <a:p>
          <a:pPr rtl="1"/>
          <a:endParaRPr lang="fa-IR"/>
        </a:p>
      </dgm:t>
    </dgm:pt>
    <dgm:pt modelId="{0FF1D7F9-93D6-4184-B4A5-A12697C901BC}" type="sibTrans" cxnId="{640525C8-3837-4640-A4C7-40CEF7EBEB07}">
      <dgm:prSet/>
      <dgm:spPr/>
      <dgm:t>
        <a:bodyPr/>
        <a:lstStyle/>
        <a:p>
          <a:pPr rtl="1"/>
          <a:endParaRPr lang="fa-IR"/>
        </a:p>
      </dgm:t>
    </dgm:pt>
    <dgm:pt modelId="{554E0A28-A680-4DA5-ACB3-517275B44527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4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3F9ADD5E-D00F-4568-A9DB-F66A9FEDD834}" type="parTrans" cxnId="{231D5FB0-38E8-4A81-922A-AA7CE0BF13CD}">
      <dgm:prSet/>
      <dgm:spPr/>
      <dgm:t>
        <a:bodyPr/>
        <a:lstStyle/>
        <a:p>
          <a:pPr rtl="1"/>
          <a:endParaRPr lang="fa-IR"/>
        </a:p>
      </dgm:t>
    </dgm:pt>
    <dgm:pt modelId="{DABE885B-8EE9-4BA1-9CD2-1BB999F82094}" type="sibTrans" cxnId="{231D5FB0-38E8-4A81-922A-AA7CE0BF13CD}">
      <dgm:prSet/>
      <dgm:spPr/>
      <dgm:t>
        <a:bodyPr/>
        <a:lstStyle/>
        <a:p>
          <a:pPr rtl="1"/>
          <a:endParaRPr lang="fa-IR"/>
        </a:p>
      </dgm:t>
    </dgm:pt>
    <dgm:pt modelId="{28FCDB20-8FB7-42B7-A3B2-B52D8438C7A0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5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21E9DC3C-B64E-4689-939F-2E4D411A5118}" type="parTrans" cxnId="{AA274722-B5DC-46B4-B9EA-4761938B6A16}">
      <dgm:prSet/>
      <dgm:spPr/>
      <dgm:t>
        <a:bodyPr/>
        <a:lstStyle/>
        <a:p>
          <a:pPr rtl="1"/>
          <a:endParaRPr lang="fa-IR"/>
        </a:p>
      </dgm:t>
    </dgm:pt>
    <dgm:pt modelId="{3BCDF419-8A55-4809-8539-7C98DF44972C}" type="sibTrans" cxnId="{AA274722-B5DC-46B4-B9EA-4761938B6A16}">
      <dgm:prSet/>
      <dgm:spPr/>
      <dgm:t>
        <a:bodyPr/>
        <a:lstStyle/>
        <a:p>
          <a:pPr rtl="1"/>
          <a:endParaRPr lang="fa-IR"/>
        </a:p>
      </dgm:t>
    </dgm:pt>
    <dgm:pt modelId="{1E19554B-B9EF-4D18-A9FB-228F02C86135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5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8A88B1FD-4C02-42BD-AD0D-F87D580E916F}" type="parTrans" cxnId="{60CC7490-6F0A-429B-AF40-519740D888EE}">
      <dgm:prSet/>
      <dgm:spPr/>
      <dgm:t>
        <a:bodyPr/>
        <a:lstStyle/>
        <a:p>
          <a:pPr rtl="1"/>
          <a:endParaRPr lang="fa-IR"/>
        </a:p>
      </dgm:t>
    </dgm:pt>
    <dgm:pt modelId="{2309441F-39D0-47AB-84AE-7908F4D4FFD0}" type="sibTrans" cxnId="{60CC7490-6F0A-429B-AF40-519740D888EE}">
      <dgm:prSet/>
      <dgm:spPr/>
      <dgm:t>
        <a:bodyPr/>
        <a:lstStyle/>
        <a:p>
          <a:pPr rtl="1"/>
          <a:endParaRPr lang="fa-IR"/>
        </a:p>
      </dgm:t>
    </dgm:pt>
    <dgm:pt modelId="{5C2F5292-2458-4A87-9DD1-8E552E947F3E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5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4CC3BCB9-B13C-41BE-A9A6-60385E84AD15}" type="parTrans" cxnId="{8CDE7A78-3BFB-4012-A434-DB3A672D51AF}">
      <dgm:prSet/>
      <dgm:spPr/>
      <dgm:t>
        <a:bodyPr/>
        <a:lstStyle/>
        <a:p>
          <a:pPr rtl="1"/>
          <a:endParaRPr lang="fa-IR"/>
        </a:p>
      </dgm:t>
    </dgm:pt>
    <dgm:pt modelId="{8885CD94-E25E-43F9-9C16-BAEDB68B4181}" type="sibTrans" cxnId="{8CDE7A78-3BFB-4012-A434-DB3A672D51AF}">
      <dgm:prSet/>
      <dgm:spPr/>
      <dgm:t>
        <a:bodyPr/>
        <a:lstStyle/>
        <a:p>
          <a:pPr rtl="1"/>
          <a:endParaRPr lang="fa-IR"/>
        </a:p>
      </dgm:t>
    </dgm:pt>
    <dgm:pt modelId="{86C2D314-AE69-4CFD-A368-075BF091001B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5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B3893365-C7AC-4C98-BC6E-D2B2A2A5B2D5}" type="parTrans" cxnId="{E4819672-F7DD-4590-8D13-6C2914893A3E}">
      <dgm:prSet/>
      <dgm:spPr/>
      <dgm:t>
        <a:bodyPr/>
        <a:lstStyle/>
        <a:p>
          <a:pPr rtl="1"/>
          <a:endParaRPr lang="fa-IR"/>
        </a:p>
      </dgm:t>
    </dgm:pt>
    <dgm:pt modelId="{2806AD8E-DFA0-48C0-8526-A6A499530FB1}" type="sibTrans" cxnId="{E4819672-F7DD-4590-8D13-6C2914893A3E}">
      <dgm:prSet/>
      <dgm:spPr/>
      <dgm:t>
        <a:bodyPr/>
        <a:lstStyle/>
        <a:p>
          <a:pPr rtl="1"/>
          <a:endParaRPr lang="fa-IR"/>
        </a:p>
      </dgm:t>
    </dgm:pt>
    <dgm:pt modelId="{444A9036-5DAB-4E5E-8B09-6FDEB46F2EE5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7735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07833ED6-3133-4B53-8EB5-280FBBD9BEF6}" type="parTrans" cxnId="{68390483-20F5-4782-981C-C831D05268F5}">
      <dgm:prSet/>
      <dgm:spPr/>
      <dgm:t>
        <a:bodyPr/>
        <a:lstStyle/>
        <a:p>
          <a:pPr rtl="1"/>
          <a:endParaRPr lang="fa-IR"/>
        </a:p>
      </dgm:t>
    </dgm:pt>
    <dgm:pt modelId="{54F54CE5-C4FD-42BA-A52E-7307CB77CEF6}" type="sibTrans" cxnId="{68390483-20F5-4782-981C-C831D05268F5}">
      <dgm:prSet/>
      <dgm:spPr/>
      <dgm:t>
        <a:bodyPr/>
        <a:lstStyle/>
        <a:p>
          <a:pPr rtl="1"/>
          <a:endParaRPr lang="fa-IR"/>
        </a:p>
      </dgm:t>
    </dgm:pt>
    <dgm:pt modelId="{03444402-C6B6-4841-9D76-8AEBF55CAF98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72.8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2F1F7888-09A0-49EB-9092-8446C03ABB27}" type="parTrans" cxnId="{18B0B06A-5879-455E-B70B-0B2A2EB189A0}">
      <dgm:prSet/>
      <dgm:spPr/>
      <dgm:t>
        <a:bodyPr/>
        <a:lstStyle/>
        <a:p>
          <a:pPr rtl="1"/>
          <a:endParaRPr lang="fa-IR"/>
        </a:p>
      </dgm:t>
    </dgm:pt>
    <dgm:pt modelId="{48D81979-3142-47F1-B551-9C381291D2C8}" type="sibTrans" cxnId="{18B0B06A-5879-455E-B70B-0B2A2EB189A0}">
      <dgm:prSet/>
      <dgm:spPr/>
      <dgm:t>
        <a:bodyPr/>
        <a:lstStyle/>
        <a:p>
          <a:pPr rtl="1"/>
          <a:endParaRPr lang="fa-IR"/>
        </a:p>
      </dgm:t>
    </dgm:pt>
    <dgm:pt modelId="{91F4240C-DC0A-4E7D-AA3A-10144A8A61D7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7280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889787EE-00B0-435F-B642-2FE981C2B361}" type="parTrans" cxnId="{7D4C8678-0EDD-4175-AE2B-21646CB41AEB}">
      <dgm:prSet/>
      <dgm:spPr/>
      <dgm:t>
        <a:bodyPr/>
        <a:lstStyle/>
        <a:p>
          <a:pPr rtl="1"/>
          <a:endParaRPr lang="fa-IR"/>
        </a:p>
      </dgm:t>
    </dgm:pt>
    <dgm:pt modelId="{0F802C4F-D500-4E6C-9346-B9FE923FC5AA}" type="sibTrans" cxnId="{7D4C8678-0EDD-4175-AE2B-21646CB41AEB}">
      <dgm:prSet/>
      <dgm:spPr/>
      <dgm:t>
        <a:bodyPr/>
        <a:lstStyle/>
        <a:p>
          <a:pPr rtl="1"/>
          <a:endParaRPr lang="fa-IR"/>
        </a:p>
      </dgm:t>
    </dgm:pt>
    <dgm:pt modelId="{DE11226F-D246-488B-9062-CE45CFD3E5E9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6188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B0ABC810-3471-49A7-815C-A9880C5BC837}" type="parTrans" cxnId="{5B966126-CD11-4741-8711-144D2EEA8DCC}">
      <dgm:prSet/>
      <dgm:spPr/>
      <dgm:t>
        <a:bodyPr/>
        <a:lstStyle/>
        <a:p>
          <a:pPr rtl="1"/>
          <a:endParaRPr lang="fa-IR"/>
        </a:p>
      </dgm:t>
    </dgm:pt>
    <dgm:pt modelId="{BF7EA3CF-EEDC-4F91-B587-95E625FE5656}" type="sibTrans" cxnId="{5B966126-CD11-4741-8711-144D2EEA8DCC}">
      <dgm:prSet/>
      <dgm:spPr/>
      <dgm:t>
        <a:bodyPr/>
        <a:lstStyle/>
        <a:p>
          <a:pPr rtl="1"/>
          <a:endParaRPr lang="fa-IR"/>
        </a:p>
      </dgm:t>
    </dgm:pt>
    <dgm:pt modelId="{0342C93F-1EB8-4BC3-8E80-9A7C5F5465C8}">
      <dgm:prSet phldrT="[Text]" custT="1"/>
      <dgm:spPr/>
      <dgm:t>
        <a:bodyPr/>
        <a:lstStyle/>
        <a:p>
          <a:pPr rtl="1"/>
          <a:r>
            <a:rPr lang="fa-IR" sz="2800" b="1" dirty="0" smtClean="0">
              <a:latin typeface="Adobe Arabic" pitchFamily="18" charset="-78"/>
              <a:cs typeface="Adobe Arabic" pitchFamily="18" charset="-78"/>
            </a:rPr>
            <a:t>5824</a:t>
          </a:r>
          <a:endParaRPr lang="fa-IR" sz="2800" b="1" dirty="0">
            <a:latin typeface="Adobe Arabic" pitchFamily="18" charset="-78"/>
            <a:cs typeface="Adobe Arabic" pitchFamily="18" charset="-78"/>
          </a:endParaRPr>
        </a:p>
      </dgm:t>
    </dgm:pt>
    <dgm:pt modelId="{C550E94C-032C-4669-9BA8-38298D9936B1}" type="parTrans" cxnId="{BE43D806-1AF1-49FB-A3BD-65872AEBB6FD}">
      <dgm:prSet/>
      <dgm:spPr/>
      <dgm:t>
        <a:bodyPr/>
        <a:lstStyle/>
        <a:p>
          <a:pPr rtl="1"/>
          <a:endParaRPr lang="fa-IR"/>
        </a:p>
      </dgm:t>
    </dgm:pt>
    <dgm:pt modelId="{994BAA5A-78CB-4D28-A0EA-A608E5269782}" type="sibTrans" cxnId="{BE43D806-1AF1-49FB-A3BD-65872AEBB6FD}">
      <dgm:prSet/>
      <dgm:spPr/>
      <dgm:t>
        <a:bodyPr/>
        <a:lstStyle/>
        <a:p>
          <a:pPr rtl="1"/>
          <a:endParaRPr lang="fa-IR"/>
        </a:p>
      </dgm:t>
    </dgm:pt>
    <dgm:pt modelId="{FC4E5206-AA81-4CE6-8E46-499DC48372F8}" type="pres">
      <dgm:prSet presAssocID="{75024269-EC2D-4D3C-ACDE-415B1661CF10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3A5575-A7EE-4DF6-83F0-9D07594503C9}" type="pres">
      <dgm:prSet presAssocID="{6D3C7274-8796-49E1-9325-A574664FA85A}" presName="compNode" presStyleCnt="0"/>
      <dgm:spPr/>
    </dgm:pt>
    <dgm:pt modelId="{F2D3D9DB-01C4-4D16-9F4A-9CE1F51B8C4D}" type="pres">
      <dgm:prSet presAssocID="{6D3C7274-8796-49E1-9325-A574664FA85A}" presName="noGeometry" presStyleCnt="0"/>
      <dgm:spPr/>
    </dgm:pt>
    <dgm:pt modelId="{9F54F8BF-2A4C-4F8C-BF67-01EA4D08207B}" type="pres">
      <dgm:prSet presAssocID="{6D3C7274-8796-49E1-9325-A574664FA85A}" presName="childTextVisible" presStyleLbl="bgAccFollowNode1" presStyleIdx="0" presStyleCnt="3" custScaleY="22278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6C6DF64F-C882-4EC8-B525-E1FEBB8A249C}" type="pres">
      <dgm:prSet presAssocID="{6D3C7274-8796-49E1-9325-A574664FA85A}" presName="childTextHidden" presStyleLbl="bgAccFollowNode1" presStyleIdx="0" presStyleCnt="3"/>
      <dgm:spPr/>
      <dgm:t>
        <a:bodyPr/>
        <a:lstStyle/>
        <a:p>
          <a:pPr rtl="1"/>
          <a:endParaRPr lang="fa-IR"/>
        </a:p>
      </dgm:t>
    </dgm:pt>
    <dgm:pt modelId="{EA51AB45-20C5-4D88-9832-F7DF1E32562C}" type="pres">
      <dgm:prSet presAssocID="{6D3C7274-8796-49E1-9325-A574664FA85A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9A5E0455-EBF4-4CDF-9DF8-F4D8E3D0412A}" type="pres">
      <dgm:prSet presAssocID="{6D3C7274-8796-49E1-9325-A574664FA85A}" presName="aSpace" presStyleCnt="0"/>
      <dgm:spPr/>
    </dgm:pt>
    <dgm:pt modelId="{5944641A-9F07-41F6-BB3E-9F765EB1850B}" type="pres">
      <dgm:prSet presAssocID="{DFF3B3E4-4643-4FB6-8277-14FA591D03E4}" presName="compNode" presStyleCnt="0"/>
      <dgm:spPr/>
    </dgm:pt>
    <dgm:pt modelId="{CC70ED6C-90B4-4E18-8793-940C69268BEF}" type="pres">
      <dgm:prSet presAssocID="{DFF3B3E4-4643-4FB6-8277-14FA591D03E4}" presName="noGeometry" presStyleCnt="0"/>
      <dgm:spPr/>
    </dgm:pt>
    <dgm:pt modelId="{63DE04B2-0342-4DAF-95B3-8FF8569F2B04}" type="pres">
      <dgm:prSet presAssocID="{DFF3B3E4-4643-4FB6-8277-14FA591D03E4}" presName="childTextVisible" presStyleLbl="bgAccFollowNode1" presStyleIdx="1" presStyleCnt="3" custScaleY="222780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02FED5E2-6EB3-4C88-9110-4AF1D57D7813}" type="pres">
      <dgm:prSet presAssocID="{DFF3B3E4-4643-4FB6-8277-14FA591D03E4}" presName="childTextHidden" presStyleLbl="bgAccFollowNode1" presStyleIdx="1" presStyleCnt="3"/>
      <dgm:spPr/>
      <dgm:t>
        <a:bodyPr/>
        <a:lstStyle/>
        <a:p>
          <a:pPr rtl="1"/>
          <a:endParaRPr lang="fa-IR"/>
        </a:p>
      </dgm:t>
    </dgm:pt>
    <dgm:pt modelId="{DBB5B0A5-21CC-4843-B72F-76E07590AF0C}" type="pres">
      <dgm:prSet presAssocID="{DFF3B3E4-4643-4FB6-8277-14FA591D03E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37949C-CACB-4313-A01A-52E6DCC88151}" type="pres">
      <dgm:prSet presAssocID="{DFF3B3E4-4643-4FB6-8277-14FA591D03E4}" presName="aSpace" presStyleCnt="0"/>
      <dgm:spPr/>
    </dgm:pt>
    <dgm:pt modelId="{D4ECD928-EFAB-4D64-9C65-3BD4BECFC162}" type="pres">
      <dgm:prSet presAssocID="{3E379B13-E094-46E1-9749-B82A1E3424E2}" presName="compNode" presStyleCnt="0"/>
      <dgm:spPr/>
    </dgm:pt>
    <dgm:pt modelId="{98AF6F94-70A1-4F29-B952-61A773A0A588}" type="pres">
      <dgm:prSet presAssocID="{3E379B13-E094-46E1-9749-B82A1E3424E2}" presName="noGeometry" presStyleCnt="0"/>
      <dgm:spPr/>
    </dgm:pt>
    <dgm:pt modelId="{1AADB6BB-2B4E-4932-ADE3-4E0EC737F384}" type="pres">
      <dgm:prSet presAssocID="{3E379B13-E094-46E1-9749-B82A1E3424E2}" presName="childTextVisible" presStyleLbl="bgAccFollowNode1" presStyleIdx="2" presStyleCnt="3" custScaleY="230084">
        <dgm:presLayoutVars>
          <dgm:bulletEnabled val="1"/>
        </dgm:presLayoutVars>
      </dgm:prSet>
      <dgm:spPr/>
      <dgm:t>
        <a:bodyPr/>
        <a:lstStyle/>
        <a:p>
          <a:pPr rtl="1"/>
          <a:endParaRPr lang="fa-IR"/>
        </a:p>
      </dgm:t>
    </dgm:pt>
    <dgm:pt modelId="{BBA5F561-73A8-47F7-91FA-73BF03B1DA3F}" type="pres">
      <dgm:prSet presAssocID="{3E379B13-E094-46E1-9749-B82A1E3424E2}" presName="childTextHidden" presStyleLbl="bgAccFollowNode1" presStyleIdx="2" presStyleCnt="3"/>
      <dgm:spPr/>
      <dgm:t>
        <a:bodyPr/>
        <a:lstStyle/>
        <a:p>
          <a:pPr rtl="1"/>
          <a:endParaRPr lang="fa-IR"/>
        </a:p>
      </dgm:t>
    </dgm:pt>
    <dgm:pt modelId="{1B99DEC1-5A18-410A-9D77-C6D13382E3EC}" type="pres">
      <dgm:prSet presAssocID="{3E379B13-E094-46E1-9749-B82A1E3424E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6B1393-69A5-4973-BF00-F22FD3E7DD48}" type="presOf" srcId="{F2CDED07-FFBC-4C24-850D-75902FE0C4B9}" destId="{63DE04B2-0342-4DAF-95B3-8FF8569F2B04}" srcOrd="0" destOrd="0" presId="urn:microsoft.com/office/officeart/2005/8/layout/hProcess6"/>
    <dgm:cxn modelId="{18B0B06A-5879-455E-B70B-0B2A2EB189A0}" srcId="{3E379B13-E094-46E1-9749-B82A1E3424E2}" destId="{03444402-C6B6-4841-9D76-8AEBF55CAF98}" srcOrd="3" destOrd="0" parTransId="{2F1F7888-09A0-49EB-9092-8446C03ABB27}" sibTransId="{48D81979-3142-47F1-B551-9C381291D2C8}"/>
    <dgm:cxn modelId="{D93246CA-FD0D-4769-9A5F-E0F3DD158E08}" type="presOf" srcId="{20ADC3C9-9982-42A2-9B63-A3D4D39D3056}" destId="{9F54F8BF-2A4C-4F8C-BF67-01EA4D08207B}" srcOrd="0" destOrd="0" presId="urn:microsoft.com/office/officeart/2005/8/layout/hProcess6"/>
    <dgm:cxn modelId="{75475F56-D80F-4A0B-9C55-8A09F99DB13A}" type="presOf" srcId="{28FCDB20-8FB7-42B7-A3B2-B52D8438C7A0}" destId="{02FED5E2-6EB3-4C88-9110-4AF1D57D7813}" srcOrd="1" destOrd="3" presId="urn:microsoft.com/office/officeart/2005/8/layout/hProcess6"/>
    <dgm:cxn modelId="{6677E61A-E010-40E1-8A68-F89F92BB5886}" type="presOf" srcId="{00185DE0-31E3-41D4-A4F3-0F28B2DFBDF5}" destId="{9F54F8BF-2A4C-4F8C-BF67-01EA4D08207B}" srcOrd="0" destOrd="1" presId="urn:microsoft.com/office/officeart/2005/8/layout/hProcess6"/>
    <dgm:cxn modelId="{D08E5E53-5A71-4F00-97E0-914EBA6ABE93}" type="presOf" srcId="{00185DE0-31E3-41D4-A4F3-0F28B2DFBDF5}" destId="{6C6DF64F-C882-4EC8-B525-E1FEBB8A249C}" srcOrd="1" destOrd="1" presId="urn:microsoft.com/office/officeart/2005/8/layout/hProcess6"/>
    <dgm:cxn modelId="{8EF1A411-59A9-48F6-8F94-FE9B800A101E}" type="presOf" srcId="{F2CDED07-FFBC-4C24-850D-75902FE0C4B9}" destId="{02FED5E2-6EB3-4C88-9110-4AF1D57D7813}" srcOrd="1" destOrd="0" presId="urn:microsoft.com/office/officeart/2005/8/layout/hProcess6"/>
    <dgm:cxn modelId="{22649A11-3B4F-43D6-850D-805F3FF9CA78}" type="presOf" srcId="{20ADC3C9-9982-42A2-9B63-A3D4D39D3056}" destId="{6C6DF64F-C882-4EC8-B525-E1FEBB8A249C}" srcOrd="1" destOrd="0" presId="urn:microsoft.com/office/officeart/2005/8/layout/hProcess6"/>
    <dgm:cxn modelId="{CD7138E9-B47C-41F0-AAC3-877F50009894}" type="presOf" srcId="{EA30FF6A-543D-45BF-93FD-244E98D76E05}" destId="{63DE04B2-0342-4DAF-95B3-8FF8569F2B04}" srcOrd="0" destOrd="1" presId="urn:microsoft.com/office/officeart/2005/8/layout/hProcess6"/>
    <dgm:cxn modelId="{57457372-FE2F-4BC6-B032-3FB38EAB5C96}" type="presOf" srcId="{49E13FB2-B10C-49BD-8C41-869D83D498FF}" destId="{9F54F8BF-2A4C-4F8C-BF67-01EA4D08207B}" srcOrd="0" destOrd="2" presId="urn:microsoft.com/office/officeart/2005/8/layout/hProcess6"/>
    <dgm:cxn modelId="{7CF43E29-750E-4CC1-AD17-A1DA8E84C6A8}" type="presOf" srcId="{444A9036-5DAB-4E5E-8B09-6FDEB46F2EE5}" destId="{BBA5F561-73A8-47F7-91FA-73BF03B1DA3F}" srcOrd="1" destOrd="2" presId="urn:microsoft.com/office/officeart/2005/8/layout/hProcess6"/>
    <dgm:cxn modelId="{A799B565-4F05-48C7-8773-EFA0B88AA038}" type="presOf" srcId="{69225998-BACB-4619-AAB5-A654AC5D36B4}" destId="{1AADB6BB-2B4E-4932-ADE3-4E0EC737F384}" srcOrd="0" destOrd="1" presId="urn:microsoft.com/office/officeart/2005/8/layout/hProcess6"/>
    <dgm:cxn modelId="{A83547DB-4656-4935-9C4F-8663071BF66E}" type="presOf" srcId="{554E0A28-A680-4DA5-ACB3-517275B44527}" destId="{63DE04B2-0342-4DAF-95B3-8FF8569F2B04}" srcOrd="0" destOrd="2" presId="urn:microsoft.com/office/officeart/2005/8/layout/hProcess6"/>
    <dgm:cxn modelId="{D08B128F-48FE-4169-BC89-605FAFBAD758}" type="presOf" srcId="{0342C93F-1EB8-4BC3-8E80-9A7C5F5465C8}" destId="{1AADB6BB-2B4E-4932-ADE3-4E0EC737F384}" srcOrd="0" destOrd="6" presId="urn:microsoft.com/office/officeart/2005/8/layout/hProcess6"/>
    <dgm:cxn modelId="{B961AE5D-B742-497F-97C5-7D4A8ADB6633}" type="presOf" srcId="{A614E853-96B2-42A2-887F-CB32321BBB02}" destId="{6C6DF64F-C882-4EC8-B525-E1FEBB8A249C}" srcOrd="1" destOrd="5" presId="urn:microsoft.com/office/officeart/2005/8/layout/hProcess6"/>
    <dgm:cxn modelId="{31926405-BB18-4AA1-8AB2-76368B6EDBDD}" type="presOf" srcId="{444A9036-5DAB-4E5E-8B09-6FDEB46F2EE5}" destId="{1AADB6BB-2B4E-4932-ADE3-4E0EC737F384}" srcOrd="0" destOrd="2" presId="urn:microsoft.com/office/officeart/2005/8/layout/hProcess6"/>
    <dgm:cxn modelId="{6F07215B-3EA7-4EF0-8E73-98B3617AC0D6}" type="presOf" srcId="{F8A19571-68BF-475B-BC03-37E561853234}" destId="{6C6DF64F-C882-4EC8-B525-E1FEBB8A249C}" srcOrd="1" destOrd="3" presId="urn:microsoft.com/office/officeart/2005/8/layout/hProcess6"/>
    <dgm:cxn modelId="{BE43D806-1AF1-49FB-A3BD-65872AEBB6FD}" srcId="{3E379B13-E094-46E1-9749-B82A1E3424E2}" destId="{0342C93F-1EB8-4BC3-8E80-9A7C5F5465C8}" srcOrd="6" destOrd="0" parTransId="{C550E94C-032C-4669-9BA8-38298D9936B1}" sibTransId="{994BAA5A-78CB-4D28-A0EA-A608E5269782}"/>
    <dgm:cxn modelId="{AB193958-9E1A-45C9-9017-F67A21FD7FB9}" srcId="{6D3C7274-8796-49E1-9325-A574664FA85A}" destId="{49E13FB2-B10C-49BD-8C41-869D83D498FF}" srcOrd="2" destOrd="0" parTransId="{3DF4F114-DE7C-46D4-94DF-3F21AA77AE9E}" sibTransId="{9DE6AAD7-4902-49BB-898D-20B4DBA55539}"/>
    <dgm:cxn modelId="{35E82217-3146-475C-BA5B-C84342C8A872}" type="presOf" srcId="{86C2D314-AE69-4CFD-A368-075BF091001B}" destId="{02FED5E2-6EB3-4C88-9110-4AF1D57D7813}" srcOrd="1" destOrd="6" presId="urn:microsoft.com/office/officeart/2005/8/layout/hProcess6"/>
    <dgm:cxn modelId="{9F9AD073-CAE4-4E8F-9E71-276535404C1B}" type="presOf" srcId="{6D3C7274-8796-49E1-9325-A574664FA85A}" destId="{EA51AB45-20C5-4D88-9832-F7DF1E32562C}" srcOrd="0" destOrd="0" presId="urn:microsoft.com/office/officeart/2005/8/layout/hProcess6"/>
    <dgm:cxn modelId="{0B13B9DF-8360-47E5-B80C-2CFAB2C4C20F}" type="presOf" srcId="{EA30FF6A-543D-45BF-93FD-244E98D76E05}" destId="{02FED5E2-6EB3-4C88-9110-4AF1D57D7813}" srcOrd="1" destOrd="1" presId="urn:microsoft.com/office/officeart/2005/8/layout/hProcess6"/>
    <dgm:cxn modelId="{8CDE7A78-3BFB-4012-A434-DB3A672D51AF}" srcId="{DFF3B3E4-4643-4FB6-8277-14FA591D03E4}" destId="{5C2F5292-2458-4A87-9DD1-8E552E947F3E}" srcOrd="5" destOrd="0" parTransId="{4CC3BCB9-B13C-41BE-A9A6-60385E84AD15}" sibTransId="{8885CD94-E25E-43F9-9C16-BAEDB68B4181}"/>
    <dgm:cxn modelId="{7D4C8678-0EDD-4175-AE2B-21646CB41AEB}" srcId="{3E379B13-E094-46E1-9749-B82A1E3424E2}" destId="{91F4240C-DC0A-4E7D-AA3A-10144A8A61D7}" srcOrd="4" destOrd="0" parTransId="{889787EE-00B0-435F-B642-2FE981C2B361}" sibTransId="{0F802C4F-D500-4E6C-9346-B9FE923FC5AA}"/>
    <dgm:cxn modelId="{231D5FB0-38E8-4A81-922A-AA7CE0BF13CD}" srcId="{DFF3B3E4-4643-4FB6-8277-14FA591D03E4}" destId="{554E0A28-A680-4DA5-ACB3-517275B44527}" srcOrd="2" destOrd="0" parTransId="{3F9ADD5E-D00F-4568-A9DB-F66A9FEDD834}" sibTransId="{DABE885B-8EE9-4BA1-9CD2-1BB999F82094}"/>
    <dgm:cxn modelId="{7C57E419-1EC5-42AB-80CC-E26A0F8C5A41}" type="presOf" srcId="{1E19554B-B9EF-4D18-A9FB-228F02C86135}" destId="{63DE04B2-0342-4DAF-95B3-8FF8569F2B04}" srcOrd="0" destOrd="4" presId="urn:microsoft.com/office/officeart/2005/8/layout/hProcess6"/>
    <dgm:cxn modelId="{89E74349-AFA6-493B-BF12-CDB1FCA702D4}" type="presOf" srcId="{49E13FB2-B10C-49BD-8C41-869D83D498FF}" destId="{6C6DF64F-C882-4EC8-B525-E1FEBB8A249C}" srcOrd="1" destOrd="2" presId="urn:microsoft.com/office/officeart/2005/8/layout/hProcess6"/>
    <dgm:cxn modelId="{4D27638D-A626-4C83-9D6C-78F472C82B66}" type="presOf" srcId="{DE11226F-D246-488B-9062-CE45CFD3E5E9}" destId="{1AADB6BB-2B4E-4932-ADE3-4E0EC737F384}" srcOrd="0" destOrd="5" presId="urn:microsoft.com/office/officeart/2005/8/layout/hProcess6"/>
    <dgm:cxn modelId="{EAFBB095-FC00-4B4E-A87C-B052505D3894}" type="presOf" srcId="{554E0A28-A680-4DA5-ACB3-517275B44527}" destId="{02FED5E2-6EB3-4C88-9110-4AF1D57D7813}" srcOrd="1" destOrd="2" presId="urn:microsoft.com/office/officeart/2005/8/layout/hProcess6"/>
    <dgm:cxn modelId="{C6964260-F172-4C81-81D9-54713FF985AD}" srcId="{6D3C7274-8796-49E1-9325-A574664FA85A}" destId="{00185DE0-31E3-41D4-A4F3-0F28B2DFBDF5}" srcOrd="1" destOrd="0" parTransId="{8D472CB6-3CD0-47B8-A2E0-F774F3A38C09}" sibTransId="{424E65EB-003D-4943-8BAD-1B979E40987D}"/>
    <dgm:cxn modelId="{48B11C03-122A-4E07-AE1A-A89825E648AB}" srcId="{6D3C7274-8796-49E1-9325-A574664FA85A}" destId="{FBECCCC3-F71F-443C-9BC5-593B6AE680F6}" srcOrd="6" destOrd="0" parTransId="{B314107A-FC29-46C6-82B2-EB45F8D78C0D}" sibTransId="{8F079663-C417-40B9-BADD-1BB447166BF1}"/>
    <dgm:cxn modelId="{AA274722-B5DC-46B4-B9EA-4761938B6A16}" srcId="{DFF3B3E4-4643-4FB6-8277-14FA591D03E4}" destId="{28FCDB20-8FB7-42B7-A3B2-B52D8438C7A0}" srcOrd="3" destOrd="0" parTransId="{21E9DC3C-B64E-4689-939F-2E4D411A5118}" sibTransId="{3BCDF419-8A55-4809-8539-7C98DF44972C}"/>
    <dgm:cxn modelId="{586C107D-72A0-4A84-8450-3E7CA3452DBF}" type="presOf" srcId="{91F4240C-DC0A-4E7D-AA3A-10144A8A61D7}" destId="{BBA5F561-73A8-47F7-91FA-73BF03B1DA3F}" srcOrd="1" destOrd="4" presId="urn:microsoft.com/office/officeart/2005/8/layout/hProcess6"/>
    <dgm:cxn modelId="{E0C1D0F6-647E-40CD-8280-49D431CF4E98}" type="presOf" srcId="{1E19554B-B9EF-4D18-A9FB-228F02C86135}" destId="{02FED5E2-6EB3-4C88-9110-4AF1D57D7813}" srcOrd="1" destOrd="4" presId="urn:microsoft.com/office/officeart/2005/8/layout/hProcess6"/>
    <dgm:cxn modelId="{202390B2-9258-45EE-B2A1-241B9988F766}" type="presOf" srcId="{28FCDB20-8FB7-42B7-A3B2-B52D8438C7A0}" destId="{63DE04B2-0342-4DAF-95B3-8FF8569F2B04}" srcOrd="0" destOrd="3" presId="urn:microsoft.com/office/officeart/2005/8/layout/hProcess6"/>
    <dgm:cxn modelId="{780A46AB-8319-4236-A721-CFB5D70D1A08}" type="presOf" srcId="{91F4240C-DC0A-4E7D-AA3A-10144A8A61D7}" destId="{1AADB6BB-2B4E-4932-ADE3-4E0EC737F384}" srcOrd="0" destOrd="4" presId="urn:microsoft.com/office/officeart/2005/8/layout/hProcess6"/>
    <dgm:cxn modelId="{2F48E588-25B2-47D9-8256-02835FB90EDC}" type="presOf" srcId="{F6787E96-C8D5-4452-92DD-08304A9798A8}" destId="{9F54F8BF-2A4C-4F8C-BF67-01EA4D08207B}" srcOrd="0" destOrd="4" presId="urn:microsoft.com/office/officeart/2005/8/layout/hProcess6"/>
    <dgm:cxn modelId="{406C06F0-9C93-482F-B4D6-D06048D07762}" type="presOf" srcId="{FBECCCC3-F71F-443C-9BC5-593B6AE680F6}" destId="{9F54F8BF-2A4C-4F8C-BF67-01EA4D08207B}" srcOrd="0" destOrd="6" presId="urn:microsoft.com/office/officeart/2005/8/layout/hProcess6"/>
    <dgm:cxn modelId="{D63EC493-ED43-4216-8700-5C098E89EFDD}" type="presOf" srcId="{03444402-C6B6-4841-9D76-8AEBF55CAF98}" destId="{BBA5F561-73A8-47F7-91FA-73BF03B1DA3F}" srcOrd="1" destOrd="3" presId="urn:microsoft.com/office/officeart/2005/8/layout/hProcess6"/>
    <dgm:cxn modelId="{BA273326-024C-4007-A557-773CDED09866}" type="presOf" srcId="{5C2F5292-2458-4A87-9DD1-8E552E947F3E}" destId="{02FED5E2-6EB3-4C88-9110-4AF1D57D7813}" srcOrd="1" destOrd="5" presId="urn:microsoft.com/office/officeart/2005/8/layout/hProcess6"/>
    <dgm:cxn modelId="{848417DD-D16B-4A38-B01F-3DD6CCBD58BA}" type="presOf" srcId="{F6787E96-C8D5-4452-92DD-08304A9798A8}" destId="{6C6DF64F-C882-4EC8-B525-E1FEBB8A249C}" srcOrd="1" destOrd="4" presId="urn:microsoft.com/office/officeart/2005/8/layout/hProcess6"/>
    <dgm:cxn modelId="{591955F3-B96C-4103-89E4-4828C01FA96B}" type="presOf" srcId="{86C2D314-AE69-4CFD-A368-075BF091001B}" destId="{63DE04B2-0342-4DAF-95B3-8FF8569F2B04}" srcOrd="0" destOrd="6" presId="urn:microsoft.com/office/officeart/2005/8/layout/hProcess6"/>
    <dgm:cxn modelId="{D4EC8DE1-479A-4250-A85B-45F3086B44ED}" srcId="{75024269-EC2D-4D3C-ACDE-415B1661CF10}" destId="{3E379B13-E094-46E1-9749-B82A1E3424E2}" srcOrd="2" destOrd="0" parTransId="{0DDA174C-32AA-41EB-A87A-DF8BA5DE4433}" sibTransId="{4875FD92-2A88-45D9-86B9-4366C9F1EC01}"/>
    <dgm:cxn modelId="{C54572ED-5743-474C-B57C-F0C0A6F295FF}" type="presOf" srcId="{307C889D-224A-4644-93D1-E71D76275747}" destId="{1AADB6BB-2B4E-4932-ADE3-4E0EC737F384}" srcOrd="0" destOrd="0" presId="urn:microsoft.com/office/officeart/2005/8/layout/hProcess6"/>
    <dgm:cxn modelId="{68390483-20F5-4782-981C-C831D05268F5}" srcId="{3E379B13-E094-46E1-9749-B82A1E3424E2}" destId="{444A9036-5DAB-4E5E-8B09-6FDEB46F2EE5}" srcOrd="2" destOrd="0" parTransId="{07833ED6-3133-4B53-8EB5-280FBBD9BEF6}" sibTransId="{54F54CE5-C4FD-42BA-A52E-7307CB77CEF6}"/>
    <dgm:cxn modelId="{F234E62D-0EEF-410E-9AEF-8A8C6A96ED2E}" srcId="{75024269-EC2D-4D3C-ACDE-415B1661CF10}" destId="{DFF3B3E4-4643-4FB6-8277-14FA591D03E4}" srcOrd="1" destOrd="0" parTransId="{CE54A9A1-CB07-4F47-9EB4-6FD67EE49D80}" sibTransId="{E8E22AA9-3F60-4CBD-B9B7-3F24B51BF62A}"/>
    <dgm:cxn modelId="{819469B2-84B4-424D-B23B-5CA131358E6F}" type="presOf" srcId="{0342C93F-1EB8-4BC3-8E80-9A7C5F5465C8}" destId="{BBA5F561-73A8-47F7-91FA-73BF03B1DA3F}" srcOrd="1" destOrd="6" presId="urn:microsoft.com/office/officeart/2005/8/layout/hProcess6"/>
    <dgm:cxn modelId="{5B7C0774-A650-4C6E-A2FC-4DBE6FB3FF38}" type="presOf" srcId="{307C889D-224A-4644-93D1-E71D76275747}" destId="{BBA5F561-73A8-47F7-91FA-73BF03B1DA3F}" srcOrd="1" destOrd="0" presId="urn:microsoft.com/office/officeart/2005/8/layout/hProcess6"/>
    <dgm:cxn modelId="{6FF12AEE-371B-4184-BF0B-3541D249CFF9}" type="presOf" srcId="{5C2F5292-2458-4A87-9DD1-8E552E947F3E}" destId="{63DE04B2-0342-4DAF-95B3-8FF8569F2B04}" srcOrd="0" destOrd="5" presId="urn:microsoft.com/office/officeart/2005/8/layout/hProcess6"/>
    <dgm:cxn modelId="{6641DFE5-EF09-4F30-AA63-30F02964A08C}" srcId="{75024269-EC2D-4D3C-ACDE-415B1661CF10}" destId="{6D3C7274-8796-49E1-9325-A574664FA85A}" srcOrd="0" destOrd="0" parTransId="{806CACE9-11A7-423D-B48C-6D7938DDF171}" sibTransId="{0722FEBC-54E4-4715-B8CA-DBFBFB63BFF7}"/>
    <dgm:cxn modelId="{5B904749-0F7F-4B6C-9F35-7FB86D117892}" srcId="{6D3C7274-8796-49E1-9325-A574664FA85A}" destId="{20ADC3C9-9982-42A2-9B63-A3D4D39D3056}" srcOrd="0" destOrd="0" parTransId="{7EFDD3A4-FCBB-471F-A662-3B101026F12E}" sibTransId="{F0D2E315-6D10-408D-988C-426342774855}"/>
    <dgm:cxn modelId="{A1784128-3547-4671-82AA-EC4D69CF64A3}" srcId="{6D3C7274-8796-49E1-9325-A574664FA85A}" destId="{F8A19571-68BF-475B-BC03-37E561853234}" srcOrd="3" destOrd="0" parTransId="{230ED382-E508-4C27-9683-9F26E12B4A36}" sibTransId="{F8BF2495-F140-46E4-B36A-D9113DAC492F}"/>
    <dgm:cxn modelId="{DDA02BBD-509B-4BF0-9EB7-B1282EEE3E4A}" srcId="{3E379B13-E094-46E1-9749-B82A1E3424E2}" destId="{307C889D-224A-4644-93D1-E71D76275747}" srcOrd="0" destOrd="0" parTransId="{2C6D5FE1-6447-4D06-9072-64A689E241AB}" sibTransId="{52A3CE08-25CC-461F-A49F-D0E042CF44C3}"/>
    <dgm:cxn modelId="{5B966126-CD11-4741-8711-144D2EEA8DCC}" srcId="{3E379B13-E094-46E1-9749-B82A1E3424E2}" destId="{DE11226F-D246-488B-9062-CE45CFD3E5E9}" srcOrd="5" destOrd="0" parTransId="{B0ABC810-3471-49A7-815C-A9880C5BC837}" sibTransId="{BF7EA3CF-EEDC-4F91-B587-95E625FE5656}"/>
    <dgm:cxn modelId="{252DBA60-A62D-467E-803E-836C1A04EB14}" type="presOf" srcId="{75024269-EC2D-4D3C-ACDE-415B1661CF10}" destId="{FC4E5206-AA81-4CE6-8E46-499DC48372F8}" srcOrd="0" destOrd="0" presId="urn:microsoft.com/office/officeart/2005/8/layout/hProcess6"/>
    <dgm:cxn modelId="{B43511EF-4807-445E-842B-4E0A759F57F1}" srcId="{6D3C7274-8796-49E1-9325-A574664FA85A}" destId="{F6787E96-C8D5-4452-92DD-08304A9798A8}" srcOrd="4" destOrd="0" parTransId="{ACB551C6-F05D-4EC2-88F5-A34D73150396}" sibTransId="{5FBE14AE-A73A-4C29-9C45-5779E7C98358}"/>
    <dgm:cxn modelId="{88F5E11F-8735-459F-BFD1-EAEB8AD0F1E7}" srcId="{6D3C7274-8796-49E1-9325-A574664FA85A}" destId="{A614E853-96B2-42A2-887F-CB32321BBB02}" srcOrd="5" destOrd="0" parTransId="{34FBB1CE-749D-4BBF-821F-6C5DAB4494FE}" sibTransId="{F083F96C-ABDD-41C2-94FA-B9AD7427B7D5}"/>
    <dgm:cxn modelId="{640525C8-3837-4640-A4C7-40CEF7EBEB07}" srcId="{DFF3B3E4-4643-4FB6-8277-14FA591D03E4}" destId="{EA30FF6A-543D-45BF-93FD-244E98D76E05}" srcOrd="1" destOrd="0" parTransId="{4689F831-20CB-4C03-98D6-53BCB5C6A035}" sibTransId="{0FF1D7F9-93D6-4184-B4A5-A12697C901BC}"/>
    <dgm:cxn modelId="{E4819672-F7DD-4590-8D13-6C2914893A3E}" srcId="{DFF3B3E4-4643-4FB6-8277-14FA591D03E4}" destId="{86C2D314-AE69-4CFD-A368-075BF091001B}" srcOrd="6" destOrd="0" parTransId="{B3893365-C7AC-4C98-BC6E-D2B2A2A5B2D5}" sibTransId="{2806AD8E-DFA0-48C0-8526-A6A499530FB1}"/>
    <dgm:cxn modelId="{CF2C3E45-3511-4AB8-BF4C-E8BD47F55FE3}" type="presOf" srcId="{FBECCCC3-F71F-443C-9BC5-593B6AE680F6}" destId="{6C6DF64F-C882-4EC8-B525-E1FEBB8A249C}" srcOrd="1" destOrd="6" presId="urn:microsoft.com/office/officeart/2005/8/layout/hProcess6"/>
    <dgm:cxn modelId="{784AB069-A76F-40A0-9D51-71B458A85B83}" type="presOf" srcId="{A614E853-96B2-42A2-887F-CB32321BBB02}" destId="{9F54F8BF-2A4C-4F8C-BF67-01EA4D08207B}" srcOrd="0" destOrd="5" presId="urn:microsoft.com/office/officeart/2005/8/layout/hProcess6"/>
    <dgm:cxn modelId="{D075BF85-C042-4887-8494-56875DE34B90}" type="presOf" srcId="{03444402-C6B6-4841-9D76-8AEBF55CAF98}" destId="{1AADB6BB-2B4E-4932-ADE3-4E0EC737F384}" srcOrd="0" destOrd="3" presId="urn:microsoft.com/office/officeart/2005/8/layout/hProcess6"/>
    <dgm:cxn modelId="{DE4CA1F0-A175-4DD2-8B5B-A71EC789B8CB}" type="presOf" srcId="{F8A19571-68BF-475B-BC03-37E561853234}" destId="{9F54F8BF-2A4C-4F8C-BF67-01EA4D08207B}" srcOrd="0" destOrd="3" presId="urn:microsoft.com/office/officeart/2005/8/layout/hProcess6"/>
    <dgm:cxn modelId="{DEEEBAFF-2C71-40DC-96EA-B07439945BBE}" srcId="{3E379B13-E094-46E1-9749-B82A1E3424E2}" destId="{69225998-BACB-4619-AAB5-A654AC5D36B4}" srcOrd="1" destOrd="0" parTransId="{D5AF397B-2A47-4EEB-ACDB-86D1AC3B28C4}" sibTransId="{D1BF3217-7FA9-4C2F-A336-DBA0EE3C0E45}"/>
    <dgm:cxn modelId="{D39DABC6-3A15-4B96-9337-35E95888C4E9}" type="presOf" srcId="{69225998-BACB-4619-AAB5-A654AC5D36B4}" destId="{BBA5F561-73A8-47F7-91FA-73BF03B1DA3F}" srcOrd="1" destOrd="1" presId="urn:microsoft.com/office/officeart/2005/8/layout/hProcess6"/>
    <dgm:cxn modelId="{F325AD37-1463-40CF-B735-8A5086C5C3C5}" srcId="{DFF3B3E4-4643-4FB6-8277-14FA591D03E4}" destId="{F2CDED07-FFBC-4C24-850D-75902FE0C4B9}" srcOrd="0" destOrd="0" parTransId="{DC8F5345-FFF1-40F4-A57D-7A3E1B0929BF}" sibTransId="{BEDDF0DB-8A46-430E-99F5-825C88A320AE}"/>
    <dgm:cxn modelId="{60CC7490-6F0A-429B-AF40-519740D888EE}" srcId="{DFF3B3E4-4643-4FB6-8277-14FA591D03E4}" destId="{1E19554B-B9EF-4D18-A9FB-228F02C86135}" srcOrd="4" destOrd="0" parTransId="{8A88B1FD-4C02-42BD-AD0D-F87D580E916F}" sibTransId="{2309441F-39D0-47AB-84AE-7908F4D4FFD0}"/>
    <dgm:cxn modelId="{97FAC2DF-E5FD-40F8-929D-AEE590109A98}" type="presOf" srcId="{DE11226F-D246-488B-9062-CE45CFD3E5E9}" destId="{BBA5F561-73A8-47F7-91FA-73BF03B1DA3F}" srcOrd="1" destOrd="5" presId="urn:microsoft.com/office/officeart/2005/8/layout/hProcess6"/>
    <dgm:cxn modelId="{50513E16-514E-4AC0-A4D1-C6B0CE8F0414}" type="presOf" srcId="{DFF3B3E4-4643-4FB6-8277-14FA591D03E4}" destId="{DBB5B0A5-21CC-4843-B72F-76E07590AF0C}" srcOrd="0" destOrd="0" presId="urn:microsoft.com/office/officeart/2005/8/layout/hProcess6"/>
    <dgm:cxn modelId="{7938DBC4-6F4C-4C87-9C8E-47A2C0BA0B23}" type="presOf" srcId="{3E379B13-E094-46E1-9749-B82A1E3424E2}" destId="{1B99DEC1-5A18-410A-9D77-C6D13382E3EC}" srcOrd="0" destOrd="0" presId="urn:microsoft.com/office/officeart/2005/8/layout/hProcess6"/>
    <dgm:cxn modelId="{824A6B30-5714-4395-B1A6-CD91E09C900A}" type="presParOf" srcId="{FC4E5206-AA81-4CE6-8E46-499DC48372F8}" destId="{BB3A5575-A7EE-4DF6-83F0-9D07594503C9}" srcOrd="0" destOrd="0" presId="urn:microsoft.com/office/officeart/2005/8/layout/hProcess6"/>
    <dgm:cxn modelId="{266B24F0-4AF8-45A9-A137-1433D151302D}" type="presParOf" srcId="{BB3A5575-A7EE-4DF6-83F0-9D07594503C9}" destId="{F2D3D9DB-01C4-4D16-9F4A-9CE1F51B8C4D}" srcOrd="0" destOrd="0" presId="urn:microsoft.com/office/officeart/2005/8/layout/hProcess6"/>
    <dgm:cxn modelId="{B4D1760E-0C35-4F95-851C-D1CC9C39DB7D}" type="presParOf" srcId="{BB3A5575-A7EE-4DF6-83F0-9D07594503C9}" destId="{9F54F8BF-2A4C-4F8C-BF67-01EA4D08207B}" srcOrd="1" destOrd="0" presId="urn:microsoft.com/office/officeart/2005/8/layout/hProcess6"/>
    <dgm:cxn modelId="{7A83D9DD-AF6D-4D75-BCF4-F041CCDCDB59}" type="presParOf" srcId="{BB3A5575-A7EE-4DF6-83F0-9D07594503C9}" destId="{6C6DF64F-C882-4EC8-B525-E1FEBB8A249C}" srcOrd="2" destOrd="0" presId="urn:microsoft.com/office/officeart/2005/8/layout/hProcess6"/>
    <dgm:cxn modelId="{AF13A556-F838-4BFF-A815-7F7D0AE92C8C}" type="presParOf" srcId="{BB3A5575-A7EE-4DF6-83F0-9D07594503C9}" destId="{EA51AB45-20C5-4D88-9832-F7DF1E32562C}" srcOrd="3" destOrd="0" presId="urn:microsoft.com/office/officeart/2005/8/layout/hProcess6"/>
    <dgm:cxn modelId="{79034277-54BF-4E93-8978-2B1973FC87E6}" type="presParOf" srcId="{FC4E5206-AA81-4CE6-8E46-499DC48372F8}" destId="{9A5E0455-EBF4-4CDF-9DF8-F4D8E3D0412A}" srcOrd="1" destOrd="0" presId="urn:microsoft.com/office/officeart/2005/8/layout/hProcess6"/>
    <dgm:cxn modelId="{9574DE24-CF78-43D2-B94A-05E75AED727F}" type="presParOf" srcId="{FC4E5206-AA81-4CE6-8E46-499DC48372F8}" destId="{5944641A-9F07-41F6-BB3E-9F765EB1850B}" srcOrd="2" destOrd="0" presId="urn:microsoft.com/office/officeart/2005/8/layout/hProcess6"/>
    <dgm:cxn modelId="{2252ADFB-2379-4D45-95A6-9EDEA28D70F7}" type="presParOf" srcId="{5944641A-9F07-41F6-BB3E-9F765EB1850B}" destId="{CC70ED6C-90B4-4E18-8793-940C69268BEF}" srcOrd="0" destOrd="0" presId="urn:microsoft.com/office/officeart/2005/8/layout/hProcess6"/>
    <dgm:cxn modelId="{8CB6A7A3-D54C-4792-94C0-E562FAB3B909}" type="presParOf" srcId="{5944641A-9F07-41F6-BB3E-9F765EB1850B}" destId="{63DE04B2-0342-4DAF-95B3-8FF8569F2B04}" srcOrd="1" destOrd="0" presId="urn:microsoft.com/office/officeart/2005/8/layout/hProcess6"/>
    <dgm:cxn modelId="{5A8AFC0D-4A54-4859-AE79-D50C2F4ED458}" type="presParOf" srcId="{5944641A-9F07-41F6-BB3E-9F765EB1850B}" destId="{02FED5E2-6EB3-4C88-9110-4AF1D57D7813}" srcOrd="2" destOrd="0" presId="urn:microsoft.com/office/officeart/2005/8/layout/hProcess6"/>
    <dgm:cxn modelId="{A06DD2D1-0171-48E2-9DC6-16D2967DA8B7}" type="presParOf" srcId="{5944641A-9F07-41F6-BB3E-9F765EB1850B}" destId="{DBB5B0A5-21CC-4843-B72F-76E07590AF0C}" srcOrd="3" destOrd="0" presId="urn:microsoft.com/office/officeart/2005/8/layout/hProcess6"/>
    <dgm:cxn modelId="{7A966009-27BA-4E3E-82DE-1173067DBB76}" type="presParOf" srcId="{FC4E5206-AA81-4CE6-8E46-499DC48372F8}" destId="{D937949C-CACB-4313-A01A-52E6DCC88151}" srcOrd="3" destOrd="0" presId="urn:microsoft.com/office/officeart/2005/8/layout/hProcess6"/>
    <dgm:cxn modelId="{669177E7-9936-4DE2-B986-736127DA1346}" type="presParOf" srcId="{FC4E5206-AA81-4CE6-8E46-499DC48372F8}" destId="{D4ECD928-EFAB-4D64-9C65-3BD4BECFC162}" srcOrd="4" destOrd="0" presId="urn:microsoft.com/office/officeart/2005/8/layout/hProcess6"/>
    <dgm:cxn modelId="{4FA5F6C5-E551-4D9D-B76B-013C3C058CF6}" type="presParOf" srcId="{D4ECD928-EFAB-4D64-9C65-3BD4BECFC162}" destId="{98AF6F94-70A1-4F29-B952-61A773A0A588}" srcOrd="0" destOrd="0" presId="urn:microsoft.com/office/officeart/2005/8/layout/hProcess6"/>
    <dgm:cxn modelId="{BD719A14-52D5-4ECF-BA55-F19CF81C6297}" type="presParOf" srcId="{D4ECD928-EFAB-4D64-9C65-3BD4BECFC162}" destId="{1AADB6BB-2B4E-4932-ADE3-4E0EC737F384}" srcOrd="1" destOrd="0" presId="urn:microsoft.com/office/officeart/2005/8/layout/hProcess6"/>
    <dgm:cxn modelId="{E6768459-0C80-4186-841B-2D882C6049BE}" type="presParOf" srcId="{D4ECD928-EFAB-4D64-9C65-3BD4BECFC162}" destId="{BBA5F561-73A8-47F7-91FA-73BF03B1DA3F}" srcOrd="2" destOrd="0" presId="urn:microsoft.com/office/officeart/2005/8/layout/hProcess6"/>
    <dgm:cxn modelId="{218A620B-F788-4D05-B7D7-0CA86761CCF6}" type="presParOf" srcId="{D4ECD928-EFAB-4D64-9C65-3BD4BECFC162}" destId="{1B99DEC1-5A18-410A-9D77-C6D13382E3EC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54F8BF-2A4C-4F8C-BF67-01EA4D08207B}">
      <dsp:nvSpPr>
        <dsp:cNvPr id="0" name=""/>
        <dsp:cNvSpPr/>
      </dsp:nvSpPr>
      <dsp:spPr>
        <a:xfrm>
          <a:off x="568170" y="360037"/>
          <a:ext cx="2255594" cy="439249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1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100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85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1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100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85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80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</dsp:txBody>
      <dsp:txXfrm>
        <a:off x="1132069" y="360037"/>
        <a:ext cx="1691695" cy="4392493"/>
      </dsp:txXfrm>
    </dsp:sp>
    <dsp:sp modelId="{EA51AB45-20C5-4D88-9832-F7DF1E32562C}">
      <dsp:nvSpPr>
        <dsp:cNvPr id="0" name=""/>
        <dsp:cNvSpPr/>
      </dsp:nvSpPr>
      <dsp:spPr>
        <a:xfrm>
          <a:off x="4271" y="1992385"/>
          <a:ext cx="1127797" cy="1127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latin typeface="Adobe Arabic" pitchFamily="18" charset="-78"/>
              <a:cs typeface="Adobe Arabic" pitchFamily="18" charset="-78"/>
            </a:rPr>
            <a:t>تعداد  تخت</a:t>
          </a:r>
          <a:endParaRPr lang="fa-IR" sz="3200" b="1" kern="1200" dirty="0">
            <a:latin typeface="Adobe Arabic" pitchFamily="18" charset="-78"/>
            <a:cs typeface="Adobe Arabic" pitchFamily="18" charset="-78"/>
          </a:endParaRPr>
        </a:p>
      </dsp:txBody>
      <dsp:txXfrm>
        <a:off x="4271" y="1992385"/>
        <a:ext cx="1127797" cy="1127797"/>
      </dsp:txXfrm>
    </dsp:sp>
    <dsp:sp modelId="{63DE04B2-0342-4DAF-95B3-8FF8569F2B04}">
      <dsp:nvSpPr>
        <dsp:cNvPr id="0" name=""/>
        <dsp:cNvSpPr/>
      </dsp:nvSpPr>
      <dsp:spPr>
        <a:xfrm>
          <a:off x="3528638" y="360037"/>
          <a:ext cx="2255594" cy="439249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4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4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4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5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5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5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5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</dsp:txBody>
      <dsp:txXfrm>
        <a:off x="4092536" y="360037"/>
        <a:ext cx="1691695" cy="4392493"/>
      </dsp:txXfrm>
    </dsp:sp>
    <dsp:sp modelId="{DBB5B0A5-21CC-4843-B72F-76E07590AF0C}">
      <dsp:nvSpPr>
        <dsp:cNvPr id="0" name=""/>
        <dsp:cNvSpPr/>
      </dsp:nvSpPr>
      <dsp:spPr>
        <a:xfrm>
          <a:off x="2964739" y="1992385"/>
          <a:ext cx="1127797" cy="1127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متوسط اقامت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</dsp:txBody>
      <dsp:txXfrm>
        <a:off x="2964739" y="1992385"/>
        <a:ext cx="1127797" cy="1127797"/>
      </dsp:txXfrm>
    </dsp:sp>
    <dsp:sp modelId="{1AADB6BB-2B4E-4932-ADE3-4E0EC737F384}">
      <dsp:nvSpPr>
        <dsp:cNvPr id="0" name=""/>
        <dsp:cNvSpPr/>
      </dsp:nvSpPr>
      <dsp:spPr>
        <a:xfrm>
          <a:off x="6489105" y="288031"/>
          <a:ext cx="2255594" cy="4536504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17780" rIns="35560" bIns="17780" numCol="1" spcCol="1270" anchor="ctr" anchorCtr="0">
          <a:noAutofit/>
        </a:bodyPr>
        <a:lstStyle/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91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9100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7735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72.8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7280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6188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  <a:p>
          <a:pPr marL="285750" lvl="1" indent="-285750" algn="r" defTabSz="1244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800" b="1" kern="1200" dirty="0" smtClean="0">
              <a:latin typeface="Adobe Arabic" pitchFamily="18" charset="-78"/>
              <a:cs typeface="Adobe Arabic" pitchFamily="18" charset="-78"/>
            </a:rPr>
            <a:t>5824</a:t>
          </a:r>
          <a:endParaRPr lang="fa-IR" sz="2800" b="1" kern="1200" dirty="0">
            <a:latin typeface="Adobe Arabic" pitchFamily="18" charset="-78"/>
            <a:cs typeface="Adobe Arabic" pitchFamily="18" charset="-78"/>
          </a:endParaRPr>
        </a:p>
      </dsp:txBody>
      <dsp:txXfrm>
        <a:off x="7053004" y="288031"/>
        <a:ext cx="1691695" cy="4536504"/>
      </dsp:txXfrm>
    </dsp:sp>
    <dsp:sp modelId="{1B99DEC1-5A18-410A-9D77-C6D13382E3EC}">
      <dsp:nvSpPr>
        <dsp:cNvPr id="0" name=""/>
        <dsp:cNvSpPr/>
      </dsp:nvSpPr>
      <dsp:spPr>
        <a:xfrm>
          <a:off x="5925207" y="1992385"/>
          <a:ext cx="1127797" cy="11277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b="1" kern="1200" dirty="0" smtClean="0">
              <a:latin typeface="Adobe Arabic" pitchFamily="18" charset="-78"/>
              <a:cs typeface="Adobe Arabic" pitchFamily="18" charset="-78"/>
            </a:rPr>
            <a:t>بیمار</a:t>
          </a:r>
          <a:endParaRPr lang="fa-IR" sz="3200" b="1" kern="1200" dirty="0">
            <a:latin typeface="Adobe Arabic" pitchFamily="18" charset="-78"/>
            <a:cs typeface="Adobe Arabic" pitchFamily="18" charset="-78"/>
          </a:endParaRPr>
        </a:p>
      </dsp:txBody>
      <dsp:txXfrm>
        <a:off x="5925207" y="1992385"/>
        <a:ext cx="1127797" cy="1127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7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7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F02295-CEF3-47F9-A494-8DBF9AF1AA1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D51EFB-8E49-444C-84A1-B81FE84EF904}" type="slidenum">
              <a:rPr lang="ar-SA" smtClean="0">
                <a:latin typeface="Arial" charset="0"/>
                <a:cs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D5AB13-AD06-4178-943A-93913F68A07E}" type="slidenum">
              <a:rPr lang="ar-SA" smtClean="0">
                <a:latin typeface="Arial" charset="0"/>
                <a:cs typeface="Arial" charset="0"/>
              </a:rPr>
              <a:pPr/>
              <a:t>34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9AADF-D3A5-4E12-B1BE-D683CD70E8CD}" type="slidenum">
              <a:rPr lang="ar-SA" smtClean="0">
                <a:latin typeface="Arial" charset="0"/>
                <a:cs typeface="Arial" charset="0"/>
              </a:rPr>
              <a:pPr/>
              <a:t>35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84B15455-7934-4BBD-BEE7-C6313360C3A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DDEF69-8D35-4950-93B0-8F316393B69F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D18FA9-C58F-471A-9594-B953C003018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49AED-E0A5-45B1-A9B8-D6778881EBB7}" type="slidenum">
              <a:rPr lang="fa-IR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497E3-2AE9-432A-B183-5EE1BECDBD6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A3824F44-07B9-4AEB-B32E-6FA427ECF0F9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1A0C62-FEB9-4D12-9AC7-BC018BC4DE6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2E718-CA10-4A65-8724-766A8F7D245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50D69299-89F2-4826-A381-659DF4B16D9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5FD180-BA8A-43B6-96C6-FC1EDEC4947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49D8D0-9A75-42B4-B9F4-043899571D84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53DD8C-D07C-48F9-A19A-24B8D9E9BC7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8C06E-5C2D-4A7C-939D-43CB150FF92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6453C0A-21A0-4DA6-BEEA-57E53D456E96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  <p:sldLayoutId id="2147484485" r:id="rId12"/>
    <p:sldLayoutId id="2147484486" r:id="rId13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1560" y="764704"/>
            <a:ext cx="8208912" cy="55338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09600" indent="-609600"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ar-SA" sz="36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طبقه بندي شاخصها:</a:t>
            </a:r>
          </a:p>
          <a:p>
            <a:pPr marL="609600" indent="-609600"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براساس يك توپولوژي معمول، شاخص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ها به پنج طبقه تقسيم شده اند، اين نظام طبقه بندي براساس يك چارچوب منطقي استوار است كه در آن ورودي نهايتا به نتيجه ختم مي شود.</a:t>
            </a: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indent="-609600"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en-US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indent="-609600"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ar-SA" sz="36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شاخصهاي پايش</a:t>
            </a:r>
            <a:endParaRPr lang="en-US" sz="36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indent="-609600"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1-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شاخصهاي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درونداد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به منابع موردنياز جهت انجام فعاليتها اتلاق مي شود</a:t>
            </a:r>
            <a:r>
              <a:rPr lang="en-US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.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(تعداد تخت ؛ پرستار ، پزشک و....)</a:t>
            </a:r>
            <a:endParaRPr lang="ar-SA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indent="-609600"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2-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شاخصهاي فرآيندي فعاليتهاي درحال اجرا را پايش مي نمايد.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(تعداد اعمال جراحی، ویزیت بیماران، آزمایشات،رادیو لوژی و...)</a:t>
            </a:r>
            <a:endParaRPr lang="en-US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endParaRPr lang="fa-I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3" y="836712"/>
            <a:ext cx="8208912" cy="52137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36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شاخصهاي ارزيابي</a:t>
            </a:r>
            <a:endParaRPr lang="en-US" sz="36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3-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شاخصهاي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برونداد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نتايج فعاليتها را اندازه گيري مي</a:t>
            </a:r>
            <a:r>
              <a:rPr lang="en-US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‎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كند كه شامل تغييرات</a:t>
            </a:r>
            <a:r>
              <a:rPr lang="en-US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پوششي، دانش، نگرش و رفتار منتج از فعاليتهاست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.(بیماران مرخص شده؛وضعیت بهبودی)</a:t>
            </a:r>
            <a:endParaRPr lang="ar-SA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4-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شاخصهاي نتيجه تاثيرات بلندمدت قابل توسعه را تعيين مي</a:t>
            </a:r>
            <a:r>
              <a:rPr lang="en-US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‎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نمايد شامل تغييرات </a:t>
            </a:r>
            <a:r>
              <a:rPr lang="en-US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در وضعيت بهداشتي جمعيت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.(درمان افراد بیمار، کاهش عوارض ناشی از بیماری بر افراد جامعه(تعداد بیماران بدون بستری مجدد و....)</a:t>
            </a:r>
            <a:endParaRPr lang="ar-SA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5-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شاخصهاي تعيين كننده نشانگر شرايط دخيل يا پيشروي يك بيماري است مثل عوامل رفتار انساني يا شرايط محيطي ناسالم.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(کاهش عوارض ناشی ازعدم آگاهی از بیماری و صدمات ؛کاهش بیماران )</a:t>
            </a:r>
            <a:endParaRPr lang="en-US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endParaRPr lang="fa-IR" sz="28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91880" y="548680"/>
            <a:ext cx="5421677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/>
            <a:r>
              <a:rPr lang="fa-IR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B Titr" pitchFamily="2" charset="-78"/>
              </a:rPr>
              <a:t>مثال زير روشن کننده اين مبحث م</a:t>
            </a:r>
            <a:r>
              <a:rPr lang="ar-SA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B Titr" pitchFamily="2" charset="-78"/>
              </a:rPr>
              <a:t>ي</a:t>
            </a:r>
            <a:r>
              <a:rPr lang="fa-IR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B Titr" pitchFamily="2" charset="-78"/>
              </a:rPr>
              <a:t> باشد:</a:t>
            </a:r>
            <a:endParaRPr lang="en-US" sz="2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B Titr" pitchFamily="2" charset="-78"/>
            </a:endParaRPr>
          </a:p>
          <a:p>
            <a:endParaRPr lang="fa-IR" sz="2800" dirty="0"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988840"/>
            <a:ext cx="8393642" cy="27638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09600" indent="-609600"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تجهيزات ايمنساز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، واکسن، کارمند آموزش ديده (</a:t>
            </a:r>
            <a:r>
              <a:rPr lang="en-US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input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)، بطور گسترده ا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برا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فعاليتها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ايمنساز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(</a:t>
            </a:r>
            <a:r>
              <a:rPr lang="en-US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process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) استفاده مي شوند که به تدريج باعث افزايش پوشش ايمنساز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(</a:t>
            </a:r>
            <a:r>
              <a:rPr lang="en-US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out put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) و در نهايت کاهش مرگ و مير و عوارض ناش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از بيماريها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قابل پيشگير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با واکسن (</a:t>
            </a:r>
            <a:r>
              <a:rPr lang="en-US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out come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) مي گردند.</a:t>
            </a:r>
            <a:endParaRPr lang="en-US" sz="280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pPr marL="609600" indent="-609600" algn="r" rtl="1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en-US" sz="280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endParaRPr lang="fa-I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476672"/>
            <a:ext cx="7824643" cy="169277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 algn="r"/>
            <a:r>
              <a:rPr lang="ar-SA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B Titr" pitchFamily="2" charset="-78"/>
              </a:rPr>
              <a:t>سوالات مفيد در انتخاب شاخصها:</a:t>
            </a:r>
            <a:r>
              <a:rPr lang="fa-IR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B Titr" pitchFamily="2" charset="-78"/>
              </a:rPr>
              <a:t/>
            </a:r>
            <a:br>
              <a:rPr lang="fa-IR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B Titr" pitchFamily="2" charset="-78"/>
              </a:rPr>
            </a:br>
            <a:r>
              <a:rPr lang="ar-SA" sz="20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B Titr" pitchFamily="2" charset="-78"/>
              </a:rPr>
              <a:t>درجهت استانداردسازي فرايند انتخاب، سوالات مشروحه ذيل مي تواند مفيد واقع شود:</a:t>
            </a:r>
            <a:r>
              <a:rPr lang="fa-IR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B Titr" pitchFamily="2" charset="-78"/>
              </a:rPr>
              <a:t/>
            </a:r>
            <a:br>
              <a:rPr lang="fa-IR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B Titr" pitchFamily="2" charset="-78"/>
              </a:rPr>
            </a:br>
            <a:endParaRPr lang="en-US" sz="28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B Titr" pitchFamily="2" charset="-78"/>
            </a:endParaRPr>
          </a:p>
          <a:p>
            <a:pPr algn="r"/>
            <a:endParaRPr lang="fa-IR" sz="2800" dirty="0"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2060848"/>
            <a:ext cx="8234929" cy="39703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شاخص چه چيزي را قرار است اندازه گيري نمايد؟</a:t>
            </a:r>
            <a:endParaRPr lang="fa-IR" sz="280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هزينه اندازه گيري داده چقدر خواهد شد؟</a:t>
            </a:r>
            <a:endParaRPr lang="fa-IR" sz="280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اهميت سنجي موضوع موردبحث و تصميم متخذه براساس اين شاخص چيست؟</a:t>
            </a:r>
            <a:endParaRPr lang="fa-IR" sz="280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آيا شاخص، تغييرات رخ داده در وضعيت موردمطالعه را در برمي</a:t>
            </a:r>
            <a:r>
              <a:rPr lang="en-US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‎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گيرد؟</a:t>
            </a:r>
            <a:endParaRPr lang="fa-IR" sz="280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§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آيا تغيير نشان داده شده توسط شاخص همان تغيير واقعي در وضعيت مورد مطالعه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است؟</a:t>
            </a:r>
            <a:endParaRPr lang="fa-IR" sz="280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  </a:t>
            </a:r>
            <a:endParaRPr lang="en-US" sz="280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endParaRPr lang="fa-I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6948264" y="-243407"/>
            <a:ext cx="2293349" cy="1728192"/>
          </a:xfrm>
          <a:prstGeom prst="irregularSeal1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ar-SA" sz="40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Titr" pitchFamily="2" charset="-78"/>
              </a:rPr>
              <a:t>قوانين</a:t>
            </a:r>
            <a:endParaRPr lang="en-US" sz="4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412776"/>
            <a:ext cx="8424936" cy="52752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1- 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كليه شاخصها بايد ارائه كننده يك بعد از تعيين كننده هاي 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عملکردی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 باشد و يا جلب توافق ذينفعان مختلف را 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ب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نماي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ن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د (ذينفعان اوليه و ثانويه).</a:t>
            </a: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2- 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شاخصها بايد محدود باش</a:t>
            </a: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ن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د.</a:t>
            </a: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fa-IR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3- </a:t>
            </a: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هريك از شاخصها بايد دربرگيرنده موارد زير باشد:</a:t>
            </a:r>
          </a:p>
          <a:p>
            <a:pPr marL="609600" marR="0" lvl="1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توضيح شاخص و كيفيت آن (تعريف شاخص)</a:t>
            </a:r>
          </a:p>
          <a:p>
            <a:pPr marL="609600" marR="0" lvl="1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منبع داده</a:t>
            </a:r>
          </a:p>
          <a:p>
            <a:pPr marL="609600" marR="0" lvl="1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روش جمع آوري داده</a:t>
            </a:r>
          </a:p>
          <a:p>
            <a:pPr marL="609600" marR="0" lvl="1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اندازه گيري داده ها</a:t>
            </a:r>
          </a:p>
          <a:p>
            <a:pPr marL="609600" marR="0" lvl="1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ارزيابي كيفيت و محدوديت</a:t>
            </a:r>
          </a:p>
          <a:p>
            <a:pPr marL="609600" marR="0" lvl="1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q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dobe Arabic" pitchFamily="18" charset="-78"/>
                <a:cs typeface="Adobe Arabic" pitchFamily="18" charset="-78"/>
              </a:rPr>
              <a:t>توضيح جهت ضرورت انتخاب آن</a:t>
            </a:r>
            <a:endParaRPr lang="fa-IR" sz="2800" dirty="0" smtClean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dobe Arabic" pitchFamily="18" charset="-78"/>
              <a:cs typeface="Adobe Arabic" pitchFamily="18" charset="-78"/>
            </a:endParaRPr>
          </a:p>
          <a:p>
            <a:endParaRPr lang="fa-I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2002544"/>
          </a:xfrm>
        </p:spPr>
        <p:txBody>
          <a:bodyPr>
            <a:noAutofit/>
          </a:bodyPr>
          <a:lstStyle/>
          <a:p>
            <a:pPr algn="ctr" rtl="1"/>
            <a:r>
              <a:rPr lang="fa-IR" sz="5400" b="1" dirty="0" smtClean="0">
                <a:latin typeface="Adobe Arabic" pitchFamily="18" charset="-78"/>
                <a:cs typeface="B Titr" pitchFamily="2" charset="-78"/>
              </a:rPr>
              <a:t>روش تولید شاخص های عملکردی</a:t>
            </a:r>
            <a:r>
              <a:rPr lang="en-US" sz="5400" b="1" dirty="0" smtClean="0">
                <a:latin typeface="Adobe Arabic" pitchFamily="18" charset="-78"/>
                <a:cs typeface="B Titr" pitchFamily="2" charset="-78"/>
              </a:rPr>
              <a:t> </a:t>
            </a:r>
            <a:r>
              <a:rPr lang="fa-IR" sz="5400" b="1" dirty="0" smtClean="0">
                <a:latin typeface="Adobe Arabic" pitchFamily="18" charset="-78"/>
                <a:cs typeface="B Titr" pitchFamily="2" charset="-78"/>
              </a:rPr>
              <a:t> در بیمارستان</a:t>
            </a:r>
            <a:endParaRPr lang="en-US" sz="5400" b="1" dirty="0">
              <a:latin typeface="Adobe Arabic" pitchFamily="18" charset="-78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620688"/>
            <a:ext cx="82264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sz="3200" dirty="0" smtClean="0">
                <a:cs typeface="B Titr" pitchFamily="2" charset="-78"/>
              </a:rPr>
              <a:t>جدول 1: فهرست اهداف مديريت</a:t>
            </a:r>
            <a:endParaRPr lang="en-US" sz="3200" dirty="0" smtClean="0">
              <a:cs typeface="B Titr" pitchFamily="2" charset="-78"/>
            </a:endParaRPr>
          </a:p>
        </p:txBody>
      </p:sp>
      <p:sp>
        <p:nvSpPr>
          <p:cNvPr id="1124356" name="Rectangle 4"/>
          <p:cNvSpPr>
            <a:spLocks noChangeArrowheads="1"/>
          </p:cNvSpPr>
          <p:nvPr/>
        </p:nvSpPr>
        <p:spPr bwMode="auto">
          <a:xfrm>
            <a:off x="-122238" y="2941638"/>
            <a:ext cx="9144001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1800" b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24385" name="Group 33"/>
          <p:cNvGraphicFramePr>
            <a:graphicFrameLocks noGrp="1"/>
          </p:cNvGraphicFramePr>
          <p:nvPr/>
        </p:nvGraphicFramePr>
        <p:xfrm>
          <a:off x="684213" y="2420938"/>
          <a:ext cx="8135937" cy="2600325"/>
        </p:xfrm>
        <a:graphic>
          <a:graphicData uri="http://schemas.openxmlformats.org/drawingml/2006/table">
            <a:tbl>
              <a:tblPr rtl="1"/>
              <a:tblGrid>
                <a:gridCol w="1044575"/>
                <a:gridCol w="709136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رديف</a:t>
                      </a:r>
                      <a:endParaRPr kumimoji="0" lang="fa-I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اهداف</a:t>
                      </a:r>
                      <a:endParaRPr kumimoji="0" lang="fa-I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195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56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fa-IR" sz="3200" dirty="0" smtClean="0">
                <a:cs typeface="B Titr" pitchFamily="2" charset="-78"/>
              </a:rPr>
              <a:t>جدول 2: فهرست عملكردمديريت برمبناي اهداف</a:t>
            </a:r>
            <a:endParaRPr lang="en-US" sz="3200" dirty="0" smtClean="0">
              <a:cs typeface="B Titr" pitchFamily="2" charset="-78"/>
            </a:endParaRPr>
          </a:p>
        </p:txBody>
      </p:sp>
      <p:graphicFrame>
        <p:nvGraphicFramePr>
          <p:cNvPr id="1135671" name="Group 55"/>
          <p:cNvGraphicFramePr>
            <a:graphicFrameLocks noGrp="1"/>
          </p:cNvGraphicFramePr>
          <p:nvPr>
            <p:ph sz="half" idx="2"/>
          </p:nvPr>
        </p:nvGraphicFramePr>
        <p:xfrm>
          <a:off x="971550" y="1628775"/>
          <a:ext cx="7715250" cy="3887788"/>
        </p:xfrm>
        <a:graphic>
          <a:graphicData uri="http://schemas.openxmlformats.org/drawingml/2006/table">
            <a:tbl>
              <a:tblPr rtl="1"/>
              <a:tblGrid>
                <a:gridCol w="712787"/>
                <a:gridCol w="3143250"/>
                <a:gridCol w="844550"/>
                <a:gridCol w="3014663"/>
              </a:tblGrid>
              <a:tr h="1444625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رديف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اهداف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رديف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عملكرد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2443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9552" y="188640"/>
            <a:ext cx="8229600" cy="1139825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dobe Arabic" pitchFamily="18" charset="-78"/>
                <a:ea typeface="+mj-ea"/>
                <a:cs typeface="B Titr" pitchFamily="2" charset="-78"/>
              </a:rPr>
              <a:t>جدول 3: فهرست اجزاي شناختي عملكردها در حوزه مديريت</a:t>
            </a:r>
            <a:endParaRPr kumimoji="0" lang="en-US" sz="480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dobe Arabic" pitchFamily="18" charset="-78"/>
              <a:ea typeface="+mj-ea"/>
              <a:cs typeface="B Titr" pitchFamily="2" charset="-78"/>
            </a:endParaRPr>
          </a:p>
        </p:txBody>
      </p:sp>
      <p:graphicFrame>
        <p:nvGraphicFramePr>
          <p:cNvPr id="3" name="Group 59"/>
          <p:cNvGraphicFramePr>
            <a:graphicFrameLocks noGrp="1"/>
          </p:cNvGraphicFramePr>
          <p:nvPr/>
        </p:nvGraphicFramePr>
        <p:xfrm>
          <a:off x="71884" y="1556419"/>
          <a:ext cx="8964612" cy="3960813"/>
        </p:xfrm>
        <a:graphic>
          <a:graphicData uri="http://schemas.openxmlformats.org/drawingml/2006/table">
            <a:tbl>
              <a:tblPr rtl="1"/>
              <a:tblGrid>
                <a:gridCol w="828675"/>
                <a:gridCol w="3652837"/>
                <a:gridCol w="979488"/>
                <a:gridCol w="3503612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رديف</a:t>
                      </a:r>
                      <a:endParaRPr kumimoji="0" lang="fa-I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عملكرد</a:t>
                      </a:r>
                      <a:endParaRPr kumimoji="0" lang="fa-I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رديف</a:t>
                      </a:r>
                      <a:endParaRPr kumimoji="0" lang="fa-IR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اجزاي شناختي</a:t>
                      </a:r>
                      <a:endParaRPr kumimoji="0" lang="fa-IR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318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704999"/>
            <a:ext cx="8229600" cy="11398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جدول 4: فهرست عوامل مؤثر بر عملكردها در مديريت</a:t>
            </a:r>
            <a:endParaRPr kumimoji="0" lang="en-US" sz="2800" b="0" i="0" u="none" strike="noStrike" kern="1200" cap="all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j-lt"/>
              <a:ea typeface="+mj-ea"/>
              <a:cs typeface="B Titr" pitchFamily="2" charset="-78"/>
            </a:endParaRPr>
          </a:p>
        </p:txBody>
      </p:sp>
      <p:graphicFrame>
        <p:nvGraphicFramePr>
          <p:cNvPr id="3" name="Group 3"/>
          <p:cNvGraphicFramePr>
            <a:graphicFrameLocks/>
          </p:cNvGraphicFramePr>
          <p:nvPr/>
        </p:nvGraphicFramePr>
        <p:xfrm>
          <a:off x="457200" y="2420888"/>
          <a:ext cx="8229600" cy="3171826"/>
        </p:xfrm>
        <a:graphic>
          <a:graphicData uri="http://schemas.openxmlformats.org/drawingml/2006/table">
            <a:tbl>
              <a:tblPr rtl="1"/>
              <a:tblGrid>
                <a:gridCol w="763587"/>
                <a:gridCol w="3352800"/>
                <a:gridCol w="900113"/>
                <a:gridCol w="3213100"/>
              </a:tblGrid>
              <a:tr h="82073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رديف</a:t>
                      </a: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عملكرد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رديف</a:t>
                      </a:r>
                      <a:endParaRPr kumimoji="0" lang="fa-I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dobe Arabic" pitchFamily="18" charset="-78"/>
                          <a:ea typeface="Times New Roman" pitchFamily="18" charset="0"/>
                          <a:cs typeface="Adobe Arabic" pitchFamily="18" charset="-78"/>
                        </a:rPr>
                        <a:t>عوامل مؤثر</a:t>
                      </a:r>
                      <a:endParaRPr kumimoji="0" lang="fa-IR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dobe Arabic" pitchFamily="18" charset="-78"/>
                        <a:ea typeface="Times New Roman" pitchFamily="18" charset="0"/>
                        <a:cs typeface="Adobe Arabic" pitchFamily="18" charset="-78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235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dobe Arabic" pitchFamily="18" charset="-78"/>
                        <a:cs typeface="Adobe Arabic" pitchFamily="18" charset="-78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544" y="548680"/>
            <a:ext cx="8229600" cy="5848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22039" y="332656"/>
            <a:ext cx="82264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fa-IR" sz="2800" dirty="0" smtClean="0">
                <a:cs typeface="B Titr" pitchFamily="2" charset="-78"/>
              </a:rPr>
              <a:t>جدول 5: فهرست شاخصهاي سنجش عملكرد مديريت</a:t>
            </a:r>
            <a:endParaRPr lang="en-US" dirty="0" smtClean="0"/>
          </a:p>
        </p:txBody>
      </p:sp>
      <p:graphicFrame>
        <p:nvGraphicFramePr>
          <p:cNvPr id="1177603" name="Group 3"/>
          <p:cNvGraphicFramePr>
            <a:graphicFrameLocks noGrp="1"/>
          </p:cNvGraphicFramePr>
          <p:nvPr>
            <p:ph idx="4294967295"/>
          </p:nvPr>
        </p:nvGraphicFramePr>
        <p:xfrm>
          <a:off x="450031" y="1746150"/>
          <a:ext cx="8226425" cy="4275138"/>
        </p:xfrm>
        <a:graphic>
          <a:graphicData uri="http://schemas.openxmlformats.org/drawingml/2006/table">
            <a:tbl>
              <a:tblPr rtl="1"/>
              <a:tblGrid>
                <a:gridCol w="758825"/>
                <a:gridCol w="3352800"/>
                <a:gridCol w="900113"/>
                <a:gridCol w="3214687"/>
              </a:tblGrid>
              <a:tr h="750888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رديف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عملكرد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رديف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a-I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B Titr" pitchFamily="2" charset="-78"/>
                        </a:rPr>
                        <a:t>شاخص ها</a:t>
                      </a:r>
                      <a:endParaRPr kumimoji="0" lang="fa-I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B Titr" pitchFamily="2" charset="-78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99"/>
                    </a:solidFill>
                  </a:tcPr>
                </a:tc>
              </a:tr>
              <a:tr h="352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fa-IR" sz="4400" dirty="0" smtClean="0">
                <a:cs typeface="B Titr" pitchFamily="2" charset="-78"/>
              </a:rPr>
              <a:t>نحوه استفاده از</a:t>
            </a:r>
            <a:endParaRPr lang="fa-IR" sz="2000" dirty="0" smtClean="0">
              <a:cs typeface="B Titr" pitchFamily="2" charset="-78"/>
            </a:endParaRPr>
          </a:p>
          <a:p>
            <a:pPr algn="ctr" rtl="1"/>
            <a:r>
              <a:rPr lang="ar-SA" sz="4400" dirty="0" smtClean="0">
                <a:cs typeface="B Titr" pitchFamily="2" charset="-78"/>
              </a:rPr>
              <a:t>شاخصهاي </a:t>
            </a:r>
            <a:r>
              <a:rPr lang="ar-SA" sz="4400" dirty="0">
                <a:cs typeface="B Titr" pitchFamily="2" charset="-78"/>
              </a:rPr>
              <a:t>آمار </a:t>
            </a:r>
            <a:r>
              <a:rPr lang="ar-SA" sz="4400" dirty="0" smtClean="0">
                <a:cs typeface="B Titr" pitchFamily="2" charset="-78"/>
              </a:rPr>
              <a:t>بيمارستاني</a:t>
            </a:r>
            <a:endParaRPr lang="fa-IR" sz="4400" dirty="0" smtClean="0">
              <a:cs typeface="B Titr" pitchFamily="2" charset="-78"/>
            </a:endParaRPr>
          </a:p>
          <a:p>
            <a:pPr algn="ctr" rtl="1"/>
            <a:r>
              <a:rPr lang="ar-SA" sz="4400" dirty="0" smtClean="0">
                <a:cs typeface="B Titr" pitchFamily="2" charset="-78"/>
              </a:rPr>
              <a:t> </a:t>
            </a:r>
            <a:endParaRPr lang="fa-IR" sz="4400" dirty="0" smtClean="0">
              <a:cs typeface="B Titr" pitchFamily="2" charset="-78"/>
            </a:endParaRPr>
          </a:p>
          <a:p>
            <a:pPr algn="ctr" rtl="1"/>
            <a:endParaRPr lang="en-US" sz="4400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Titr" pitchFamily="2" charset="-78"/>
              </a:rPr>
              <a:t>دسته بندی انواع تخت 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مصوب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فعال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موقت (اکسترا)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میزان تقاضا برای تخت بیمارستانی در منطقه معمولابه عوامل زیربستگی دارد: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جمعیت تحت پوشش بیمارستان با توجه به جایگاه آن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میزان بروز بیماری که نیاز به بستری داشته باشند.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متوسط طول درمان</a:t>
            </a:r>
            <a:endParaRPr lang="en-US" b="1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0" y="288032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dirty="0">
                <a:cs typeface="B Titr" pitchFamily="2" charset="-78"/>
              </a:rPr>
              <a:t>تختهاي فعال: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1520" y="1052736"/>
            <a:ext cx="8686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rtl="1"/>
            <a:endParaRPr lang="en-US" sz="2000" dirty="0" smtClean="0">
              <a:latin typeface="Adobe Arabic" pitchFamily="18" charset="-78"/>
              <a:cs typeface="Adobe Arabic" pitchFamily="18" charset="-78"/>
            </a:endParaRPr>
          </a:p>
          <a:p>
            <a:pPr algn="just" rtl="1"/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ویژگیهای تخت فعال:</a:t>
            </a:r>
          </a:p>
          <a:p>
            <a:pPr algn="just" rtl="1"/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استفاده بیماران،شبانه روزی ،  دریافت خدمات درمانی، دارای امکانات: تشخیصی، درمانی،پشتیبانی و خدماتی</a:t>
            </a:r>
            <a:endParaRPr lang="en-US" sz="2000" dirty="0" smtClean="0">
              <a:latin typeface="Adobe Arabic" pitchFamily="18" charset="-78"/>
              <a:cs typeface="Adobe Arabic" pitchFamily="18" charset="-78"/>
            </a:endParaRPr>
          </a:p>
          <a:p>
            <a:pPr algn="just" rtl="1"/>
            <a:r>
              <a:rPr lang="ar-SA" sz="2000" dirty="0" smtClean="0">
                <a:latin typeface="Adobe Arabic" pitchFamily="18" charset="-78"/>
                <a:cs typeface="Adobe Arabic" pitchFamily="18" charset="-78"/>
              </a:rPr>
              <a:t>شامل:</a:t>
            </a:r>
            <a:endParaRPr lang="ar-SA" sz="2000" dirty="0">
              <a:latin typeface="Adobe Arabic" pitchFamily="18" charset="-78"/>
              <a:cs typeface="Adobe Arabic" pitchFamily="18" charset="-78"/>
            </a:endParaRP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الف: اتاقهاي خلوت مجاور بخش براي استفاده بيماران كه شرايط مناسبي براي يك بخش چند تخته را دارا باشد.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ب: تختهاي </a:t>
            </a:r>
            <a:r>
              <a:rPr lang="ar-SA" sz="2000" dirty="0" smtClean="0">
                <a:latin typeface="Adobe Arabic" pitchFamily="18" charset="-78"/>
                <a:cs typeface="Adobe Arabic" pitchFamily="18" charset="-78"/>
              </a:rPr>
              <a:t>بخش</a:t>
            </a: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2000" dirty="0" smtClean="0">
                <a:latin typeface="Adobe Arabic" pitchFamily="18" charset="-78"/>
                <a:cs typeface="Adobe Arabic" pitchFamily="18" charset="-78"/>
              </a:rPr>
              <a:t>كه بيمار</a:t>
            </a: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ان را بر روی </a:t>
            </a:r>
            <a:r>
              <a:rPr lang="ar-SA" sz="2000" dirty="0" smtClean="0">
                <a:latin typeface="Adobe Arabic" pitchFamily="18" charset="-78"/>
                <a:cs typeface="Adobe Arabic" pitchFamily="18" charset="-78"/>
              </a:rPr>
              <a:t>آنها </a:t>
            </a:r>
            <a:r>
              <a:rPr lang="ar-SA" sz="2000" dirty="0">
                <a:latin typeface="Adobe Arabic" pitchFamily="18" charset="-78"/>
                <a:cs typeface="Adobe Arabic" pitchFamily="18" charset="-78"/>
              </a:rPr>
              <a:t>بستري مي‌كنند.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پ: تختهاي تعبيه شده در بيمارستان براي استفاده پرستاران، كاركنان و اينترنهاي مريض يا مجروح كه قابل استفاده براي ديگر بيماران نيز مي‌باشد.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ت: باسينتهاي دائمي موجود در اتاقها براي نوزادان بيمار (غير از باسينتهاي پرستاري نوزاد)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ث: تختهاي ايزوله شده كه براي بيماران بدحال يا عفونتهاي مامائي رزرو شده‌اند.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غير شامل: 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الف: تختهاي درد براي اقامت كوتاه مدت بيماران تا زماني كه تختها دائمي رزرو شده‌اند.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ب: تختهاي </a:t>
            </a:r>
            <a:r>
              <a:rPr lang="ar-SA" sz="2000" dirty="0" smtClean="0">
                <a:latin typeface="Adobe Arabic" pitchFamily="18" charset="-78"/>
                <a:cs typeface="Adobe Arabic" pitchFamily="18" charset="-78"/>
              </a:rPr>
              <a:t>اورژانس</a:t>
            </a: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(تحت نظر)</a:t>
            </a:r>
            <a:endParaRPr lang="ar-SA" sz="2000" dirty="0">
              <a:latin typeface="Adobe Arabic" pitchFamily="18" charset="-78"/>
              <a:cs typeface="Adobe Arabic" pitchFamily="18" charset="-78"/>
            </a:endParaRP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پ: تختهاي مستقر در بخشهاي ويژه تشخيصي يا درماني مانند راديولژي، فيزيوتراپي و ...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ت: تختهاي موجود در بخش سرپايي براي بيمارانيكه ممكن است براي يك دوره كوتاه بر روي آنها استراحت كنند.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ث: تختهاي محل اقامت پرستاران يا كاركنان و ..</a:t>
            </a:r>
          </a:p>
          <a:p>
            <a:pPr algn="just" rtl="1"/>
            <a:r>
              <a:rPr lang="ar-SA" sz="2000" dirty="0">
                <a:latin typeface="Adobe Arabic" pitchFamily="18" charset="-78"/>
                <a:cs typeface="Adobe Arabic" pitchFamily="18" charset="-78"/>
              </a:rPr>
              <a:t>ث: تختهاي ريكاوري كه موقتاً بعد از عمل بيمار و قبل از انتقال يا ترخيص مورد استفاده قرار مي‌گيرند.</a:t>
            </a:r>
            <a:endParaRPr lang="en-US" sz="2000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3190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B Titr" pitchFamily="2" charset="-78"/>
              </a:rPr>
              <a:t>مدت اقامت بيمار : </a:t>
            </a:r>
            <a:r>
              <a:rPr lang="en-US" sz="2800" b="0" dirty="0">
                <a:solidFill>
                  <a:schemeClr val="tx2"/>
                </a:solidFill>
                <a:latin typeface="Adobe Arabic" pitchFamily="18" charset="-78"/>
                <a:cs typeface="B Titr" pitchFamily="2" charset="-78"/>
              </a:rPr>
              <a:t>(Length of Stay)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04800" y="1137354"/>
            <a:ext cx="8686800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10000"/>
              </a:lnSpc>
            </a:pP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مدت اقامت هر بيمار از تفريق تاريخ ترخيص و تاريخ پذيرش بدست مي‌آيد </a:t>
            </a:r>
            <a:r>
              <a:rPr lang="en-US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)</a:t>
            </a: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در اينگونه محاسبات مي‌بايست به اختلاف موجود در روزهاي ماهها (30 يا 31 روز) توجه نمود</a:t>
            </a:r>
            <a:r>
              <a:rPr lang="en-US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(</a:t>
            </a: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.</a:t>
            </a:r>
            <a:endParaRPr lang="en-US" sz="24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52400" y="2578804"/>
            <a:ext cx="322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= متوسط اقامت بيمارروش(اول)</a:t>
            </a:r>
            <a:endParaRPr lang="en-US" sz="24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2429954" y="2435929"/>
            <a:ext cx="45656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400" u="sng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مجموع مدت اقامت بيماران مرخص شده و فوت شده </a:t>
            </a:r>
          </a:p>
          <a:p>
            <a:pPr algn="ctr" rtl="1"/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تعداد بيماران مرخص شده و فوت شده </a:t>
            </a:r>
            <a:endParaRPr lang="en-US" sz="24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3264604"/>
            <a:ext cx="9144000" cy="4081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20000"/>
              </a:lnSpc>
            </a:pP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نكات قابل توجه در محاسبه ميانگين اقامت بيمار:</a:t>
            </a:r>
          </a:p>
          <a:p>
            <a:pPr algn="just" rtl="1">
              <a:lnSpc>
                <a:spcPct val="120000"/>
              </a:lnSpc>
            </a:pP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1- تاثير اقامتهاي طولاني مدت برخي از بيماران در نتيجه نهايي (در اينگونه موارد ميانه مي‌تواند شاخص دقيق‌تري باشد)</a:t>
            </a:r>
          </a:p>
          <a:p>
            <a:pPr algn="just" rtl="1">
              <a:lnSpc>
                <a:spcPct val="120000"/>
              </a:lnSpc>
            </a:pP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2- تاثير اقامت طولاني بيماران در محاسبه ماهانه شاخص مذكور (در اين موارد توصيه مي‌شود محاسبه بصورت فصلي انجام شود)</a:t>
            </a:r>
          </a:p>
          <a:p>
            <a:pPr algn="just" rtl="1">
              <a:lnSpc>
                <a:spcPct val="120000"/>
              </a:lnSpc>
            </a:pP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3- در بيمارستانهاي با اقامت كوتاه مدت از روش دوم نيز ميتوان استفاده نمود:</a:t>
            </a:r>
          </a:p>
          <a:p>
            <a:pPr algn="just" rtl="1">
              <a:lnSpc>
                <a:spcPct val="120000"/>
              </a:lnSpc>
            </a:pP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                        </a:t>
            </a:r>
            <a:r>
              <a:rPr lang="ar-SA" sz="2400" u="sng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مجموع تخت روز اشغالي در مدت معين  </a:t>
            </a:r>
            <a:endParaRPr lang="ar-SA" sz="24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algn="just" rtl="1">
              <a:lnSpc>
                <a:spcPct val="120000"/>
              </a:lnSpc>
            </a:pP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                        تعداد بيماران بستري شده(در همان مدت)   </a:t>
            </a:r>
          </a:p>
          <a:p>
            <a:pPr algn="just" rtl="1">
              <a:lnSpc>
                <a:spcPct val="120000"/>
              </a:lnSpc>
            </a:pPr>
            <a:r>
              <a:rPr lang="ar-SA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                       </a:t>
            </a:r>
            <a:endParaRPr lang="en-US" sz="24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0" y="6084004"/>
            <a:ext cx="3581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a-IR" sz="24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= متوسط اقامت بيمار(روش دوم )    </a:t>
            </a:r>
            <a:endParaRPr lang="en-US" sz="24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1" grpId="0" autoUpdateAnimBg="0"/>
      <p:bldP spid="12" grpId="0" autoUpdateAnimBg="0"/>
      <p:bldP spid="13" grpId="0" autoUpdateAnimBg="0"/>
      <p:bldP spid="14" grpId="0" build="p" autoUpdateAnimBg="0"/>
      <p:bldP spid="15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3190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B Titr" pitchFamily="2" charset="-78"/>
              </a:rPr>
              <a:t>تخت روز اشغالي:</a:t>
            </a:r>
            <a:endParaRPr lang="en-US" sz="2800" dirty="0">
              <a:solidFill>
                <a:schemeClr val="tx2"/>
              </a:solidFill>
              <a:latin typeface="Adobe Arabic" pitchFamily="18" charset="-78"/>
              <a:cs typeface="B Titr" pitchFamily="2" charset="-78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1266825"/>
            <a:ext cx="8382000" cy="4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20000"/>
              </a:lnSpc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الف: تخت روز اشغالي مقطعي :</a:t>
            </a:r>
          </a:p>
          <a:p>
            <a:pPr algn="just" rtl="1">
              <a:lnSpc>
                <a:spcPct val="120000"/>
              </a:lnSpc>
              <a:buFontTx/>
              <a:buChar char="-"/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آمار سرشماري بيماران در يك ساعت معين از شبانه روز</a:t>
            </a:r>
          </a:p>
          <a:p>
            <a:pPr algn="just" rtl="1">
              <a:lnSpc>
                <a:spcPct val="120000"/>
              </a:lnSpc>
            </a:pPr>
            <a:endParaRPr lang="ar-SA" sz="28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algn="just" rtl="1">
              <a:lnSpc>
                <a:spcPct val="120000"/>
              </a:lnSpc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ب: تخت روز اشغالي روزانه:</a:t>
            </a:r>
          </a:p>
          <a:p>
            <a:pPr algn="just" rtl="1">
              <a:lnSpc>
                <a:spcPct val="120000"/>
              </a:lnSpc>
              <a:buFontTx/>
              <a:buChar char="-"/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تعداد تخت‌هاي اشغال شده در طول 24 ساعت آماري </a:t>
            </a:r>
          </a:p>
          <a:p>
            <a:pPr algn="just" rtl="1">
              <a:lnSpc>
                <a:spcPct val="120000"/>
              </a:lnSpc>
              <a:buFontTx/>
              <a:buChar char="-"/>
            </a:pPr>
            <a:endParaRPr lang="ar-SA" sz="28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algn="just" rtl="1">
              <a:lnSpc>
                <a:spcPct val="120000"/>
              </a:lnSpc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پ: تخت روز اشغالي دوره ‌اي </a:t>
            </a:r>
          </a:p>
          <a:p>
            <a:pPr algn="just" rtl="1">
              <a:lnSpc>
                <a:spcPct val="120000"/>
              </a:lnSpc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- مجموع اشغال تخت در دوره زماني معين </a:t>
            </a:r>
            <a:endParaRPr lang="en-US" sz="28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utoUpdateAnimBg="0"/>
      <p:bldP spid="2867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31908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ar-SA" sz="3200">
                <a:solidFill>
                  <a:schemeClr val="tx2"/>
                </a:solidFill>
                <a:latin typeface="Adobe Arabic" pitchFamily="18" charset="-78"/>
                <a:cs typeface="B Titr" pitchFamily="2" charset="-78"/>
              </a:rPr>
              <a:t>محاسبه تخت روز اشغالي:</a:t>
            </a:r>
            <a:endParaRPr lang="en-US" sz="3200">
              <a:solidFill>
                <a:schemeClr val="tx2"/>
              </a:solidFill>
              <a:latin typeface="Adobe Arabic" pitchFamily="18" charset="-78"/>
              <a:cs typeface="B Titr" pitchFamily="2" charset="-7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04800" y="1266825"/>
            <a:ext cx="8382000" cy="416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60000"/>
              </a:lnSpc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+ تعداد بيماران بستري موجود در ساعت آمارگيري (</a:t>
            </a:r>
            <a:r>
              <a:rPr lang="fa-IR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7/5</a:t>
            </a: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صبح يا 12 شب) روز قبل</a:t>
            </a:r>
          </a:p>
          <a:p>
            <a:pPr algn="just" rtl="1">
              <a:lnSpc>
                <a:spcPct val="160000"/>
              </a:lnSpc>
            </a:pPr>
            <a:r>
              <a:rPr lang="en-US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+</a:t>
            </a: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تعداد بستري شدگان طي 24 ساعت آماري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تعداد مرخص شدگان (شامل فوتيها) طي 24 ساعت آماري </a:t>
            </a:r>
          </a:p>
          <a:p>
            <a:pPr algn="just" rtl="1">
              <a:lnSpc>
                <a:spcPct val="160000"/>
              </a:lnSpc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= تعداد بيماران بستري موجود در ساعت آمارگيري امروز </a:t>
            </a:r>
          </a:p>
          <a:p>
            <a:pPr algn="just" rtl="1">
              <a:lnSpc>
                <a:spcPct val="160000"/>
              </a:lnSpc>
            </a:pPr>
            <a:r>
              <a:rPr lang="ar-SA" sz="2800" u="sng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+ تعداد بيمارانيكه در فاصله دو زمان آمارگيري ديروز تا امروز بستري و مرخص شده‌اند</a:t>
            </a:r>
          </a:p>
          <a:p>
            <a:pPr algn="just" rtl="1">
              <a:lnSpc>
                <a:spcPct val="160000"/>
              </a:lnSpc>
            </a:pPr>
            <a:r>
              <a:rPr lang="ar-SA" sz="2800" dirty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= تخت روز اشغالي در 24 ساعت گذشته </a:t>
            </a:r>
            <a:endParaRPr lang="en-US" sz="28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31908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>
                <a:latin typeface="Adobe Arabic" pitchFamily="18" charset="-78"/>
                <a:cs typeface="B Titr" pitchFamily="2" charset="-78"/>
              </a:rPr>
              <a:t>فاصله اشغال تخت : </a:t>
            </a:r>
            <a:r>
              <a:rPr lang="en-US" sz="2800">
                <a:latin typeface="Adobe Arabic" pitchFamily="18" charset="-78"/>
                <a:cs typeface="B Titr" pitchFamily="2" charset="-78"/>
              </a:rPr>
              <a:t>(Turnover Interval)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8382000" cy="62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60000"/>
              </a:lnSpc>
            </a:pPr>
            <a:r>
              <a:rPr lang="ar-SA" sz="2400" dirty="0">
                <a:latin typeface="Adobe Arabic" pitchFamily="18" charset="-78"/>
                <a:cs typeface="Adobe Arabic" pitchFamily="18" charset="-78"/>
              </a:rPr>
              <a:t>متوسط روزهايي كه هر تخت بين پذيرش بيماران متوالي خالي مي‌ماند:</a:t>
            </a:r>
            <a:endParaRPr lang="en-US" sz="2400" dirty="0"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9600" y="1828801"/>
            <a:ext cx="4038600" cy="830263"/>
            <a:chOff x="384" y="1152"/>
            <a:chExt cx="2544" cy="523"/>
          </a:xfrm>
        </p:grpSpPr>
        <p:sp>
          <p:nvSpPr>
            <p:cNvPr id="39957" name="Text Box 6"/>
            <p:cNvSpPr txBox="1">
              <a:spLocks noChangeArrowheads="1"/>
            </p:cNvSpPr>
            <p:nvPr/>
          </p:nvSpPr>
          <p:spPr bwMode="auto">
            <a:xfrm>
              <a:off x="629" y="1152"/>
              <a:ext cx="192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1"/>
              <a:r>
                <a:rPr lang="ar-SA" sz="2400" dirty="0">
                  <a:latin typeface="Adobe Arabic" pitchFamily="18" charset="-78"/>
                  <a:cs typeface="Adobe Arabic" pitchFamily="18" charset="-78"/>
                </a:rPr>
                <a:t>تخت روز اشغال نشده</a:t>
              </a:r>
            </a:p>
            <a:p>
              <a:pPr algn="ctr" rtl="1"/>
              <a:r>
                <a:rPr lang="ar-SA" sz="2400" dirty="0">
                  <a:latin typeface="Adobe Arabic" pitchFamily="18" charset="-78"/>
                  <a:cs typeface="Adobe Arabic" pitchFamily="18" charset="-78"/>
                </a:rPr>
                <a:t>تعداد مرخص شدگان + فوت شدگان</a:t>
              </a:r>
            </a:p>
          </p:txBody>
        </p:sp>
        <p:sp>
          <p:nvSpPr>
            <p:cNvPr id="39958" name="Line 8"/>
            <p:cNvSpPr>
              <a:spLocks noChangeShapeType="1"/>
            </p:cNvSpPr>
            <p:nvPr/>
          </p:nvSpPr>
          <p:spPr bwMode="auto">
            <a:xfrm>
              <a:off x="384" y="141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>
                <a:latin typeface="Adobe Arabic" pitchFamily="18" charset="-78"/>
                <a:cs typeface="Adobe Arabic" pitchFamily="18" charset="-78"/>
              </a:endParaRPr>
            </a:p>
          </p:txBody>
        </p:sp>
      </p:grp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685800" y="2590800"/>
            <a:ext cx="8382000" cy="62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lnSpc>
                <a:spcPct val="160000"/>
              </a:lnSpc>
            </a:pPr>
            <a:r>
              <a:rPr lang="ar-SA" sz="2400" dirty="0">
                <a:latin typeface="Adobe Arabic" pitchFamily="18" charset="-78"/>
                <a:cs typeface="Adobe Arabic" pitchFamily="18" charset="-78"/>
              </a:rPr>
              <a:t>(تخت روز اشغالي – تخت روز كل = تخت روز اشغال نشده)</a:t>
            </a:r>
            <a:endParaRPr lang="en-US" sz="24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-76200" y="3452813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 dirty="0">
                <a:latin typeface="Adobe Arabic" pitchFamily="18" charset="-78"/>
                <a:cs typeface="B Titr" pitchFamily="2" charset="-78"/>
              </a:rPr>
              <a:t>ميزان بازدهي تخت: </a:t>
            </a:r>
            <a:r>
              <a:rPr lang="en-US" sz="2800" dirty="0">
                <a:latin typeface="Adobe Arabic" pitchFamily="18" charset="-78"/>
                <a:cs typeface="B Titr" pitchFamily="2" charset="-78"/>
              </a:rPr>
              <a:t>(Bed Turnover Rate)</a:t>
            </a:r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685800" y="3810000"/>
            <a:ext cx="8382000" cy="62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60000"/>
              </a:lnSpc>
            </a:pPr>
            <a:r>
              <a:rPr lang="ar-SA" sz="2400" dirty="0">
                <a:latin typeface="Adobe Arabic" pitchFamily="18" charset="-78"/>
                <a:cs typeface="Adobe Arabic" pitchFamily="18" charset="-78"/>
              </a:rPr>
              <a:t>تعداد دفعاتي كه يك تخت بيمارستاني توسط بيماران بستري اشغال مي‌شود:</a:t>
            </a:r>
            <a:endParaRPr lang="en-US" sz="2400" dirty="0"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209800" y="4572001"/>
            <a:ext cx="4038600" cy="830263"/>
            <a:chOff x="384" y="1152"/>
            <a:chExt cx="2544" cy="523"/>
          </a:xfrm>
        </p:grpSpPr>
        <p:sp>
          <p:nvSpPr>
            <p:cNvPr id="39955" name="Text Box 14"/>
            <p:cNvSpPr txBox="1">
              <a:spLocks noChangeArrowheads="1"/>
            </p:cNvSpPr>
            <p:nvPr/>
          </p:nvSpPr>
          <p:spPr bwMode="auto">
            <a:xfrm>
              <a:off x="629" y="1152"/>
              <a:ext cx="1927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1"/>
              <a:r>
                <a:rPr lang="ar-SA" sz="2400" dirty="0">
                  <a:latin typeface="Adobe Arabic" pitchFamily="18" charset="-78"/>
                  <a:cs typeface="Adobe Arabic" pitchFamily="18" charset="-78"/>
                </a:rPr>
                <a:t>تعداد مرخص شدگان + فوت شدگان</a:t>
              </a:r>
            </a:p>
            <a:p>
              <a:pPr algn="ctr" rtl="1"/>
              <a:r>
                <a:rPr lang="ar-SA" sz="2400" dirty="0">
                  <a:latin typeface="Adobe Arabic" pitchFamily="18" charset="-78"/>
                  <a:cs typeface="Adobe Arabic" pitchFamily="18" charset="-78"/>
                </a:rPr>
                <a:t>متوسط تعداد تخت هاي فعال</a:t>
              </a:r>
            </a:p>
          </p:txBody>
        </p:sp>
        <p:sp>
          <p:nvSpPr>
            <p:cNvPr id="39956" name="Line 15"/>
            <p:cNvSpPr>
              <a:spLocks noChangeShapeType="1"/>
            </p:cNvSpPr>
            <p:nvPr/>
          </p:nvSpPr>
          <p:spPr bwMode="auto">
            <a:xfrm>
              <a:off x="384" y="141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>
                <a:latin typeface="Adobe Arabic" pitchFamily="18" charset="-78"/>
                <a:cs typeface="Adobe Arabic" pitchFamily="18" charset="-78"/>
              </a:endParaRPr>
            </a:p>
          </p:txBody>
        </p:sp>
      </p:grp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510545" y="4748213"/>
            <a:ext cx="1673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400" dirty="0">
                <a:latin typeface="Adobe Arabic" pitchFamily="18" charset="-78"/>
                <a:cs typeface="Adobe Arabic" pitchFamily="18" charset="-78"/>
              </a:rPr>
              <a:t>= محاسبه مستقيم</a:t>
            </a:r>
            <a:endParaRPr lang="en-US" sz="2400" dirty="0"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500298" y="5502276"/>
            <a:ext cx="2681419" cy="830263"/>
            <a:chOff x="384" y="1152"/>
            <a:chExt cx="2544" cy="523"/>
          </a:xfrm>
        </p:grpSpPr>
        <p:sp>
          <p:nvSpPr>
            <p:cNvPr id="39953" name="Text Box 20"/>
            <p:cNvSpPr txBox="1">
              <a:spLocks noChangeArrowheads="1"/>
            </p:cNvSpPr>
            <p:nvPr/>
          </p:nvSpPr>
          <p:spPr bwMode="auto">
            <a:xfrm>
              <a:off x="503" y="1152"/>
              <a:ext cx="2155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1"/>
              <a:r>
                <a:rPr lang="ar-SA" sz="2400" dirty="0">
                  <a:latin typeface="Adobe Arabic" pitchFamily="18" charset="-78"/>
                  <a:cs typeface="Adobe Arabic" pitchFamily="18" charset="-78"/>
                </a:rPr>
                <a:t>درصد اشغال تخت</a:t>
              </a:r>
            </a:p>
            <a:p>
              <a:pPr algn="ctr" rtl="1"/>
              <a:r>
                <a:rPr lang="ar-SA" sz="2400" dirty="0">
                  <a:latin typeface="Adobe Arabic" pitchFamily="18" charset="-78"/>
                  <a:cs typeface="Adobe Arabic" pitchFamily="18" charset="-78"/>
                </a:rPr>
                <a:t>متوسط مدت اقامت بيمار</a:t>
              </a:r>
            </a:p>
          </p:txBody>
        </p:sp>
        <p:sp>
          <p:nvSpPr>
            <p:cNvPr id="39954" name="Line 21"/>
            <p:cNvSpPr>
              <a:spLocks noChangeShapeType="1"/>
            </p:cNvSpPr>
            <p:nvPr/>
          </p:nvSpPr>
          <p:spPr bwMode="auto">
            <a:xfrm>
              <a:off x="384" y="141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>
                <a:latin typeface="Adobe Arabic" pitchFamily="18" charset="-78"/>
                <a:cs typeface="Adobe Arabic" pitchFamily="18" charset="-78"/>
              </a:endParaRPr>
            </a:p>
          </p:txBody>
        </p:sp>
      </p:grpSp>
      <p:sp>
        <p:nvSpPr>
          <p:cNvPr id="30742" name="Text Box 22"/>
          <p:cNvSpPr txBox="1">
            <a:spLocks noChangeArrowheads="1"/>
          </p:cNvSpPr>
          <p:nvPr/>
        </p:nvSpPr>
        <p:spPr bwMode="auto">
          <a:xfrm>
            <a:off x="580562" y="5678488"/>
            <a:ext cx="19848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400" dirty="0">
                <a:latin typeface="Adobe Arabic" pitchFamily="18" charset="-78"/>
                <a:cs typeface="Adobe Arabic" pitchFamily="18" charset="-78"/>
              </a:rPr>
              <a:t>= محاسبه غير مستقيم</a:t>
            </a:r>
            <a:endParaRPr lang="en-US" sz="2400" dirty="0"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551488" y="5503864"/>
            <a:ext cx="2590770" cy="830263"/>
            <a:chOff x="384" y="1152"/>
            <a:chExt cx="2544" cy="523"/>
          </a:xfrm>
        </p:grpSpPr>
        <p:sp>
          <p:nvSpPr>
            <p:cNvPr id="39951" name="Text Box 24"/>
            <p:cNvSpPr txBox="1">
              <a:spLocks noChangeArrowheads="1"/>
            </p:cNvSpPr>
            <p:nvPr/>
          </p:nvSpPr>
          <p:spPr bwMode="auto">
            <a:xfrm>
              <a:off x="504" y="1152"/>
              <a:ext cx="215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rtl="1"/>
              <a:r>
                <a:rPr lang="ar-SA" sz="2400" dirty="0">
                  <a:latin typeface="Adobe Arabic" pitchFamily="18" charset="-78"/>
                  <a:cs typeface="Adobe Arabic" pitchFamily="18" charset="-78"/>
                </a:rPr>
                <a:t>تعداد روزهاي دوره معين</a:t>
              </a:r>
            </a:p>
            <a:p>
              <a:pPr algn="ctr" rtl="1"/>
              <a:r>
                <a:rPr lang="ar-SA" sz="2400" dirty="0">
                  <a:latin typeface="Adobe Arabic" pitchFamily="18" charset="-78"/>
                  <a:cs typeface="Adobe Arabic" pitchFamily="18" charset="-78"/>
                </a:rPr>
                <a:t>100</a:t>
              </a:r>
            </a:p>
          </p:txBody>
        </p:sp>
        <p:sp>
          <p:nvSpPr>
            <p:cNvPr id="39952" name="Line 25"/>
            <p:cNvSpPr>
              <a:spLocks noChangeShapeType="1"/>
            </p:cNvSpPr>
            <p:nvPr/>
          </p:nvSpPr>
          <p:spPr bwMode="auto">
            <a:xfrm>
              <a:off x="384" y="141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400">
                <a:latin typeface="Adobe Arabic" pitchFamily="18" charset="-78"/>
                <a:cs typeface="Adobe Arabic" pitchFamily="18" charset="-78"/>
              </a:endParaRPr>
            </a:p>
          </p:txBody>
        </p:sp>
      </p:grp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192713" y="5735638"/>
            <a:ext cx="3161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dobe Arabic" pitchFamily="18" charset="-78"/>
                <a:cs typeface="Adobe Arabic" pitchFamily="18" charset="-78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utoUpdateAnimBg="0"/>
      <p:bldP spid="30730" grpId="0" autoUpdateAnimBg="0"/>
      <p:bldP spid="30731" grpId="0" autoUpdateAnimBg="0"/>
      <p:bldP spid="30732" grpId="0" autoUpdateAnimBg="0"/>
      <p:bldP spid="30738" grpId="0" autoUpdateAnimBg="0"/>
      <p:bldP spid="30742" grpId="0" autoUpdateAnimBg="0"/>
      <p:bldP spid="30746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8839200" cy="75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ar-SA" sz="2400" dirty="0">
                <a:latin typeface="Adobe Arabic" pitchFamily="18" charset="-78"/>
                <a:cs typeface="B Titr" pitchFamily="2" charset="-78"/>
              </a:rPr>
              <a:t>ميزان مرگهاي بيمارستان (مرگ ناخالص): 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2400" b="0" dirty="0">
                <a:latin typeface="Adobe Arabic" pitchFamily="18" charset="-78"/>
                <a:cs typeface="B Titr" pitchFamily="2" charset="-78"/>
              </a:rPr>
              <a:t>Hospital Death Rate (Gross Death Rate)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279007" y="1566863"/>
            <a:ext cx="893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400" b="0">
                <a:latin typeface="Adobe Arabic" pitchFamily="18" charset="-78"/>
                <a:cs typeface="Adobe Arabic" pitchFamily="18" charset="-78"/>
              </a:rPr>
              <a:t> 1000 </a:t>
            </a:r>
            <a:r>
              <a:rPr lang="en-US" sz="2400" b="0">
                <a:latin typeface="Adobe Arabic" pitchFamily="18" charset="-78"/>
                <a:cs typeface="Adobe Arabic" pitchFamily="18" charset="-78"/>
              </a:rPr>
              <a:t>X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85775" y="1365251"/>
            <a:ext cx="4521410" cy="830263"/>
            <a:chOff x="384" y="1152"/>
            <a:chExt cx="2544" cy="523"/>
          </a:xfrm>
        </p:grpSpPr>
        <p:sp>
          <p:nvSpPr>
            <p:cNvPr id="40976" name="Text Box 10"/>
            <p:cNvSpPr txBox="1">
              <a:spLocks noChangeArrowheads="1"/>
            </p:cNvSpPr>
            <p:nvPr/>
          </p:nvSpPr>
          <p:spPr bwMode="auto">
            <a:xfrm>
              <a:off x="478" y="1152"/>
              <a:ext cx="2223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ar-SA" sz="2400" b="0" dirty="0">
                  <a:latin typeface="Adobe Arabic" pitchFamily="18" charset="-78"/>
                  <a:cs typeface="Adobe Arabic" pitchFamily="18" charset="-78"/>
                </a:rPr>
                <a:t>تعداد بيماران فوت شده در يك دوره</a:t>
              </a:r>
            </a:p>
            <a:p>
              <a:r>
                <a:rPr lang="ar-SA" sz="2400" b="0" dirty="0">
                  <a:latin typeface="Adobe Arabic" pitchFamily="18" charset="-78"/>
                  <a:cs typeface="Adobe Arabic" pitchFamily="18" charset="-78"/>
                </a:rPr>
                <a:t>تعداد مرخص شدگان + فوت شدگان همان دوره</a:t>
              </a:r>
            </a:p>
          </p:txBody>
        </p:sp>
        <p:sp>
          <p:nvSpPr>
            <p:cNvPr id="40977" name="Line 11"/>
            <p:cNvSpPr>
              <a:spLocks noChangeShapeType="1"/>
            </p:cNvSpPr>
            <p:nvPr/>
          </p:nvSpPr>
          <p:spPr bwMode="auto">
            <a:xfrm>
              <a:off x="384" y="141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Adobe Arabic" pitchFamily="18" charset="-78"/>
                <a:cs typeface="Adobe Arabic" pitchFamily="18" charset="-78"/>
              </a:endParaRPr>
            </a:p>
          </p:txBody>
        </p:sp>
      </p:grp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152400" y="2449513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400" dirty="0">
                <a:latin typeface="Adobe Arabic" pitchFamily="18" charset="-78"/>
                <a:cs typeface="B Titr" pitchFamily="2" charset="-78"/>
              </a:rPr>
              <a:t>ميزان مرگ خالص: </a:t>
            </a:r>
            <a:r>
              <a:rPr lang="en-US" sz="2400" b="0" dirty="0">
                <a:latin typeface="Adobe Arabic" pitchFamily="18" charset="-78"/>
                <a:cs typeface="B Titr" pitchFamily="2" charset="-78"/>
              </a:rPr>
              <a:t>(Net Death Rate)</a:t>
            </a:r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5691757" y="3308350"/>
            <a:ext cx="893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400" b="0">
                <a:latin typeface="Adobe Arabic" pitchFamily="18" charset="-78"/>
                <a:cs typeface="Adobe Arabic" pitchFamily="18" charset="-78"/>
              </a:rPr>
              <a:t> 1000 </a:t>
            </a:r>
            <a:r>
              <a:rPr lang="en-US" sz="2400" b="0">
                <a:latin typeface="Adobe Arabic" pitchFamily="18" charset="-78"/>
                <a:cs typeface="Adobe Arabic" pitchFamily="18" charset="-78"/>
              </a:rPr>
              <a:t>X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370984" y="3106739"/>
            <a:ext cx="4990336" cy="830263"/>
            <a:chOff x="354" y="1152"/>
            <a:chExt cx="2574" cy="523"/>
          </a:xfrm>
        </p:grpSpPr>
        <p:sp>
          <p:nvSpPr>
            <p:cNvPr id="40974" name="Text Box 15"/>
            <p:cNvSpPr txBox="1">
              <a:spLocks noChangeArrowheads="1"/>
            </p:cNvSpPr>
            <p:nvPr/>
          </p:nvSpPr>
          <p:spPr bwMode="auto">
            <a:xfrm>
              <a:off x="354" y="1152"/>
              <a:ext cx="239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ar-SA" sz="2400" b="0" dirty="0">
                  <a:latin typeface="Adobe Arabic" pitchFamily="18" charset="-78"/>
                  <a:cs typeface="Adobe Arabic" pitchFamily="18" charset="-78"/>
                </a:rPr>
                <a:t>تعداد بيماران بستري فوت شده </a:t>
              </a:r>
              <a:r>
                <a:rPr lang="fa-IR" sz="2400" b="0" dirty="0" smtClean="0">
                  <a:latin typeface="Adobe Arabic" pitchFamily="18" charset="-78"/>
                  <a:cs typeface="Adobe Arabic" pitchFamily="18" charset="-78"/>
                </a:rPr>
                <a:t>24</a:t>
              </a:r>
              <a:r>
                <a:rPr lang="ar-SA" sz="2400" b="0" dirty="0" smtClean="0">
                  <a:latin typeface="Adobe Arabic" pitchFamily="18" charset="-78"/>
                  <a:cs typeface="Adobe Arabic" pitchFamily="18" charset="-78"/>
                </a:rPr>
                <a:t> </a:t>
              </a:r>
              <a:r>
                <a:rPr lang="ar-SA" sz="2400" b="0" dirty="0">
                  <a:latin typeface="Adobe Arabic" pitchFamily="18" charset="-78"/>
                  <a:cs typeface="Adobe Arabic" pitchFamily="18" charset="-78"/>
                </a:rPr>
                <a:t>ساعت بعد از پذيرش</a:t>
              </a:r>
            </a:p>
            <a:p>
              <a:pPr algn="ctr" rtl="1"/>
              <a:r>
                <a:rPr lang="ar-SA" sz="2400" b="0" dirty="0">
                  <a:latin typeface="Adobe Arabic" pitchFamily="18" charset="-78"/>
                  <a:cs typeface="Adobe Arabic" pitchFamily="18" charset="-78"/>
                </a:rPr>
                <a:t>تعداد مرخص شدگان + فوت شدگان بعد از </a:t>
              </a:r>
              <a:r>
                <a:rPr lang="fa-IR" sz="2400" b="0" dirty="0" smtClean="0">
                  <a:latin typeface="Adobe Arabic" pitchFamily="18" charset="-78"/>
                  <a:cs typeface="Adobe Arabic" pitchFamily="18" charset="-78"/>
                </a:rPr>
                <a:t>24</a:t>
              </a:r>
              <a:r>
                <a:rPr lang="ar-SA" sz="2400" b="0" dirty="0" smtClean="0">
                  <a:latin typeface="Adobe Arabic" pitchFamily="18" charset="-78"/>
                  <a:cs typeface="Adobe Arabic" pitchFamily="18" charset="-78"/>
                </a:rPr>
                <a:t> </a:t>
              </a:r>
              <a:r>
                <a:rPr lang="ar-SA" sz="2400" b="0" dirty="0">
                  <a:latin typeface="Adobe Arabic" pitchFamily="18" charset="-78"/>
                  <a:cs typeface="Adobe Arabic" pitchFamily="18" charset="-78"/>
                </a:rPr>
                <a:t>ساعت</a:t>
              </a:r>
            </a:p>
          </p:txBody>
        </p:sp>
        <p:sp>
          <p:nvSpPr>
            <p:cNvPr id="40975" name="Line 16"/>
            <p:cNvSpPr>
              <a:spLocks noChangeShapeType="1"/>
            </p:cNvSpPr>
            <p:nvPr/>
          </p:nvSpPr>
          <p:spPr bwMode="auto">
            <a:xfrm>
              <a:off x="384" y="141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Adobe Arabic" pitchFamily="18" charset="-78"/>
                <a:cs typeface="Adobe Arabic" pitchFamily="18" charset="-78"/>
              </a:endParaRPr>
            </a:p>
          </p:txBody>
        </p:sp>
      </p:grp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152400" y="4375150"/>
            <a:ext cx="8839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400" dirty="0">
                <a:latin typeface="Adobe Arabic" pitchFamily="18" charset="-78"/>
                <a:cs typeface="B Titr" pitchFamily="2" charset="-78"/>
              </a:rPr>
              <a:t>ميزان مرگ ناشي از بيهوشي: </a:t>
            </a:r>
            <a:r>
              <a:rPr lang="en-US" sz="2400" b="0" dirty="0">
                <a:latin typeface="Adobe Arabic" pitchFamily="18" charset="-78"/>
                <a:cs typeface="B Titr" pitchFamily="2" charset="-78"/>
              </a:rPr>
              <a:t>(Anesthesia Death Rate)</a:t>
            </a: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4517007" y="5399088"/>
            <a:ext cx="8931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400" b="0">
                <a:latin typeface="Adobe Arabic" pitchFamily="18" charset="-78"/>
                <a:cs typeface="Adobe Arabic" pitchFamily="18" charset="-78"/>
              </a:rPr>
              <a:t> 1000 </a:t>
            </a:r>
            <a:r>
              <a:rPr lang="en-US" sz="2400" b="0">
                <a:latin typeface="Adobe Arabic" pitchFamily="18" charset="-78"/>
                <a:cs typeface="Adobe Arabic" pitchFamily="18" charset="-78"/>
              </a:rPr>
              <a:t>X</a:t>
            </a:r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75918" y="5197476"/>
            <a:ext cx="3609754" cy="830263"/>
            <a:chOff x="272" y="1152"/>
            <a:chExt cx="2656" cy="523"/>
          </a:xfrm>
        </p:grpSpPr>
        <p:sp>
          <p:nvSpPr>
            <p:cNvPr id="40972" name="Text Box 20"/>
            <p:cNvSpPr txBox="1">
              <a:spLocks noChangeArrowheads="1"/>
            </p:cNvSpPr>
            <p:nvPr/>
          </p:nvSpPr>
          <p:spPr bwMode="auto">
            <a:xfrm>
              <a:off x="272" y="1152"/>
              <a:ext cx="251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ar-SA" sz="2400" b="0" dirty="0">
                  <a:latin typeface="Adobe Arabic" pitchFamily="18" charset="-78"/>
                  <a:cs typeface="Adobe Arabic" pitchFamily="18" charset="-78"/>
                </a:rPr>
                <a:t>مرگهاي ناشي از بيهوشي در يك دوره معين</a:t>
              </a:r>
            </a:p>
            <a:p>
              <a:pPr algn="ctr" rtl="1"/>
              <a:r>
                <a:rPr lang="ar-SA" sz="2400" b="0" dirty="0">
                  <a:latin typeface="Adobe Arabic" pitchFamily="18" charset="-78"/>
                  <a:cs typeface="Adobe Arabic" pitchFamily="18" charset="-78"/>
                </a:rPr>
                <a:t>تعداد كل بيهوشي‌ها</a:t>
              </a:r>
            </a:p>
          </p:txBody>
        </p:sp>
        <p:sp>
          <p:nvSpPr>
            <p:cNvPr id="40973" name="Line 21"/>
            <p:cNvSpPr>
              <a:spLocks noChangeShapeType="1"/>
            </p:cNvSpPr>
            <p:nvPr/>
          </p:nvSpPr>
          <p:spPr bwMode="auto">
            <a:xfrm>
              <a:off x="384" y="1414"/>
              <a:ext cx="25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latin typeface="Adobe Arabic" pitchFamily="18" charset="-78"/>
                <a:cs typeface="Adobe Arabic" pitchFamily="18" charset="-7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52" grpId="0" autoUpdateAnimBg="0"/>
      <p:bldP spid="31756" grpId="0" autoUpdateAnimBg="0"/>
      <p:bldP spid="31757" grpId="0" autoUpdateAnimBg="0"/>
      <p:bldP spid="31761" grpId="0" autoUpdateAnimBg="0"/>
      <p:bldP spid="3176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52400" y="620688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 dirty="0">
                <a:latin typeface="Adobe Arabic" pitchFamily="18" charset="-78"/>
                <a:cs typeface="B Titr" pitchFamily="2" charset="-78"/>
              </a:rPr>
              <a:t>ميزان مرگ بعد از عمل جراحي: </a:t>
            </a:r>
            <a:r>
              <a:rPr lang="en-US" sz="2800" b="0" dirty="0">
                <a:latin typeface="Adobe Arabic" pitchFamily="18" charset="-78"/>
                <a:cs typeface="B Titr" pitchFamily="2" charset="-78"/>
              </a:rPr>
              <a:t>(Post Operative Death Rate)</a:t>
            </a:r>
            <a:endParaRPr lang="ar-SA" sz="2800" b="0" dirty="0">
              <a:latin typeface="Adobe Arabic" pitchFamily="18" charset="-78"/>
              <a:cs typeface="B Titr" pitchFamily="2" charset="-78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961616" y="1525563"/>
            <a:ext cx="8819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800" b="0">
                <a:latin typeface="Adobe Arabic" pitchFamily="18" charset="-78"/>
                <a:cs typeface="Adobe Arabic" pitchFamily="18" charset="-78"/>
              </a:rPr>
              <a:t> 100 </a:t>
            </a:r>
            <a:r>
              <a:rPr lang="en-US" sz="2800" b="0">
                <a:latin typeface="Adobe Arabic" pitchFamily="18" charset="-78"/>
                <a:cs typeface="Adobe Arabic" pitchFamily="18" charset="-78"/>
              </a:rPr>
              <a:t>X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66647" y="1306488"/>
            <a:ext cx="449674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2800" b="0" dirty="0">
                <a:latin typeface="Adobe Arabic" pitchFamily="18" charset="-78"/>
                <a:cs typeface="Adobe Arabic" pitchFamily="18" charset="-78"/>
              </a:rPr>
              <a:t>تعداد مرگها </a:t>
            </a:r>
            <a:r>
              <a:rPr lang="fa-IR" sz="2800" b="0" dirty="0">
                <a:latin typeface="Adobe Arabic" pitchFamily="18" charset="-78"/>
                <a:cs typeface="Adobe Arabic" pitchFamily="18" charset="-78"/>
              </a:rPr>
              <a:t>در</a:t>
            </a:r>
            <a:r>
              <a:rPr lang="ar-SA" sz="2800" b="0" dirty="0">
                <a:latin typeface="Adobe Arabic" pitchFamily="18" charset="-78"/>
                <a:cs typeface="Adobe Arabic" pitchFamily="18" charset="-78"/>
              </a:rPr>
              <a:t> ده روز اول پس از عمل جراحي</a:t>
            </a:r>
          </a:p>
          <a:p>
            <a:pPr algn="ctr"/>
            <a:r>
              <a:rPr lang="ar-SA" sz="2800" b="0" dirty="0">
                <a:latin typeface="Adobe Arabic" pitchFamily="18" charset="-78"/>
                <a:cs typeface="Adobe Arabic" pitchFamily="18" charset="-78"/>
              </a:rPr>
              <a:t>تعداد كل اعمال جراحي</a:t>
            </a: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79425" y="1722413"/>
            <a:ext cx="452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158750" y="2541563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>
                <a:latin typeface="Adobe Arabic" pitchFamily="18" charset="-78"/>
                <a:cs typeface="B Titr" pitchFamily="2" charset="-78"/>
              </a:rPr>
              <a:t>ميزان سزارين‌ها :</a:t>
            </a:r>
            <a:endParaRPr lang="ar-SA" sz="2800" b="0">
              <a:latin typeface="Adobe Arabic" pitchFamily="18" charset="-78"/>
              <a:cs typeface="B Titr" pitchFamily="2" charset="-78"/>
            </a:endParaRP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97891" y="3446438"/>
            <a:ext cx="8819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ar-SA" sz="2800" b="0">
                <a:latin typeface="Adobe Arabic" pitchFamily="18" charset="-78"/>
                <a:cs typeface="Adobe Arabic" pitchFamily="18" charset="-78"/>
              </a:rPr>
              <a:t> 100 </a:t>
            </a:r>
            <a:r>
              <a:rPr lang="en-US" sz="2800" b="0">
                <a:latin typeface="Adobe Arabic" pitchFamily="18" charset="-78"/>
                <a:cs typeface="Adobe Arabic" pitchFamily="18" charset="-78"/>
              </a:rPr>
              <a:t>X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20200" y="3227363"/>
            <a:ext cx="272542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ar-SA" sz="2800" b="0" dirty="0">
                <a:latin typeface="Adobe Arabic" pitchFamily="18" charset="-78"/>
                <a:cs typeface="Adobe Arabic" pitchFamily="18" charset="-78"/>
              </a:rPr>
              <a:t>تعداد سزارينهاي انجام شده</a:t>
            </a:r>
          </a:p>
          <a:p>
            <a:pPr algn="ctr"/>
            <a:r>
              <a:rPr lang="ar-SA" sz="2800" b="0" dirty="0">
                <a:latin typeface="Adobe Arabic" pitchFamily="18" charset="-78"/>
                <a:cs typeface="Adobe Arabic" pitchFamily="18" charset="-78"/>
              </a:rPr>
              <a:t>كل زايمانها + سزارينها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46088" y="3616301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58750" y="4292576"/>
            <a:ext cx="8839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0"/>
              </a:spcBef>
            </a:pPr>
            <a:r>
              <a:rPr lang="ar-SA" sz="2800">
                <a:latin typeface="Adobe Arabic" pitchFamily="18" charset="-78"/>
                <a:cs typeface="B Titr" pitchFamily="2" charset="-78"/>
              </a:rPr>
              <a:t>متوسط تعداد آزمايش براي هر نفر: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195968" y="4887888"/>
            <a:ext cx="43733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ar-SA" sz="2800" b="0" dirty="0">
                <a:latin typeface="Adobe Arabic" pitchFamily="18" charset="-78"/>
                <a:cs typeface="Adobe Arabic" pitchFamily="18" charset="-78"/>
              </a:rPr>
              <a:t>تعداد كل موارد آزمايشهاي انجام شده</a:t>
            </a:r>
          </a:p>
          <a:p>
            <a:pPr algn="ctr" rtl="1"/>
            <a:r>
              <a:rPr lang="ar-SA" sz="2800" b="0" dirty="0">
                <a:latin typeface="Adobe Arabic" pitchFamily="18" charset="-78"/>
                <a:cs typeface="Adobe Arabic" pitchFamily="18" charset="-78"/>
              </a:rPr>
              <a:t>تعداد كل افراديكه مورد آزمايش قرار گرفته‌اند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V="1">
            <a:off x="617538" y="5268888"/>
            <a:ext cx="4202112" cy="7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utoUpdateAnimBg="0"/>
      <p:bldP spid="34820" grpId="0" autoUpdateAnimBg="0"/>
      <p:bldP spid="34822" grpId="0" autoUpdateAnimBg="0"/>
      <p:bldP spid="34823" grpId="0" animBg="1"/>
      <p:bldP spid="34824" grpId="0" autoUpdateAnimBg="0"/>
      <p:bldP spid="34825" grpId="0" autoUpdateAnimBg="0"/>
      <p:bldP spid="34827" grpId="0" autoUpdateAnimBg="0"/>
      <p:bldP spid="34830" grpId="0" animBg="1"/>
      <p:bldP spid="34831" grpId="0" autoUpdateAnimBg="0"/>
      <p:bldP spid="34833" grpId="0" autoUpdateAnimBg="0"/>
      <p:bldP spid="348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88640"/>
            <a:ext cx="7954962" cy="63230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686800" cy="838200"/>
          </a:xfrm>
        </p:spPr>
        <p:txBody>
          <a:bodyPr/>
          <a:lstStyle/>
          <a:p>
            <a:pPr algn="ctr"/>
            <a:r>
              <a:rPr lang="fa-IR" dirty="0" smtClean="0">
                <a:latin typeface="Adobe Arabic" pitchFamily="18" charset="-78"/>
                <a:cs typeface="B Titr" pitchFamily="2" charset="-78"/>
              </a:rPr>
              <a:t>آنالیز ترخیص</a:t>
            </a:r>
            <a:endParaRPr lang="en-US" dirty="0">
              <a:latin typeface="Adobe Arabic" pitchFamily="18" charset="-78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2611"/>
            <a:ext cx="8472518" cy="4530725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latin typeface="Adobe Arabic" pitchFamily="18" charset="-78"/>
                <a:cs typeface="Adobe Arabic" pitchFamily="18" charset="-78"/>
              </a:rPr>
              <a:t>اطلاعات مورد نیاز تصمیم گیران در خصوص مرخص شدگان:</a:t>
            </a:r>
          </a:p>
          <a:p>
            <a:pPr algn="r" rtl="1"/>
            <a:r>
              <a:rPr lang="fa-IR" sz="2800" b="1" dirty="0" smtClean="0">
                <a:latin typeface="Adobe Arabic" pitchFamily="18" charset="-78"/>
                <a:cs typeface="Adobe Arabic" pitchFamily="18" charset="-78"/>
              </a:rPr>
              <a:t>الگوی کلی از بیماریهای درمان شده</a:t>
            </a:r>
          </a:p>
          <a:p>
            <a:pPr algn="r" rtl="1"/>
            <a:r>
              <a:rPr lang="fa-IR" sz="2800" b="1" dirty="0" smtClean="0">
                <a:latin typeface="Adobe Arabic" pitchFamily="18" charset="-78"/>
                <a:cs typeface="Adobe Arabic" pitchFamily="18" charset="-78"/>
              </a:rPr>
              <a:t>تعیین گروههای سنی, جنسی, و طبقه اجتماعی بیماران</a:t>
            </a:r>
          </a:p>
          <a:p>
            <a:pPr algn="r" rtl="1"/>
            <a:r>
              <a:rPr lang="fa-IR" sz="2800" b="1" dirty="0" smtClean="0">
                <a:latin typeface="Adobe Arabic" pitchFamily="18" charset="-78"/>
                <a:cs typeface="Adobe Arabic" pitchFamily="18" charset="-78"/>
              </a:rPr>
              <a:t>طول مدت اقامت در مورد بیماریهای خاص</a:t>
            </a:r>
          </a:p>
          <a:p>
            <a:pPr algn="r" rtl="1"/>
            <a:r>
              <a:rPr lang="fa-IR" sz="2800" b="1" dirty="0" smtClean="0">
                <a:latin typeface="Adobe Arabic" pitchFamily="18" charset="-78"/>
                <a:cs typeface="Adobe Arabic" pitchFamily="18" charset="-78"/>
              </a:rPr>
              <a:t>امکان ایجاد </a:t>
            </a:r>
            <a:r>
              <a:rPr lang="en-US" sz="2800" b="1" dirty="0" smtClean="0">
                <a:latin typeface="Adobe Arabic" pitchFamily="18" charset="-78"/>
                <a:cs typeface="Adobe Arabic" pitchFamily="18" charset="-78"/>
              </a:rPr>
              <a:t>DSS</a:t>
            </a:r>
            <a:r>
              <a:rPr lang="fa-IR" sz="2800" b="1" dirty="0" smtClean="0">
                <a:latin typeface="Adobe Arabic" pitchFamily="18" charset="-78"/>
                <a:cs typeface="Adobe Arabic" pitchFamily="18" charset="-78"/>
              </a:rPr>
              <a:t> بر اساس سوابق بیماران</a:t>
            </a:r>
          </a:p>
          <a:p>
            <a:pPr algn="r" rtl="1"/>
            <a:endParaRPr lang="en-US" sz="2800" b="1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pPr algn="ctr"/>
            <a:r>
              <a:rPr lang="fa-IR" dirty="0" smtClean="0">
                <a:latin typeface="Adobe Arabic" pitchFamily="18" charset="-78"/>
                <a:cs typeface="B Titr" pitchFamily="2" charset="-78"/>
              </a:rPr>
              <a:t>تاثیرات متقابل شاخصها بر یکدیگر</a:t>
            </a:r>
            <a:endParaRPr lang="en-US" dirty="0">
              <a:latin typeface="Adobe Arabic" pitchFamily="18" charset="-78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346251"/>
            <a:ext cx="8064896" cy="2522909"/>
          </a:xfrm>
        </p:spPr>
        <p:txBody>
          <a:bodyPr/>
          <a:lstStyle/>
          <a:p>
            <a:pPr algn="ct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در صد اشغال تخت                      متوسط اقامت</a:t>
            </a:r>
          </a:p>
          <a:p>
            <a:pPr algn="ctr" rtl="1"/>
            <a:endParaRPr lang="fa-IR" b="1" dirty="0" smtClean="0">
              <a:latin typeface="Adobe Arabic" pitchFamily="18" charset="-78"/>
              <a:cs typeface="Adobe Arabic" pitchFamily="18" charset="-78"/>
            </a:endParaRPr>
          </a:p>
          <a:p>
            <a:pPr algn="ctr" rtl="1">
              <a:buNone/>
            </a:pPr>
            <a:endParaRPr lang="fa-IR" b="1" dirty="0" smtClean="0">
              <a:latin typeface="Adobe Arabic" pitchFamily="18" charset="-78"/>
              <a:cs typeface="Adobe Arabic" pitchFamily="18" charset="-78"/>
            </a:endParaRPr>
          </a:p>
          <a:p>
            <a:pPr algn="ctr" rtl="1">
              <a:buNone/>
            </a:pPr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         تعداد بیمار بستری </a:t>
            </a:r>
          </a:p>
          <a:p>
            <a:pPr algn="ctr" rtl="1"/>
            <a:endParaRPr lang="fa-IR" b="1" dirty="0" smtClean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5" name="Left-Right Arrow 4"/>
          <p:cNvSpPr/>
          <p:nvPr/>
        </p:nvSpPr>
        <p:spPr bwMode="auto">
          <a:xfrm>
            <a:off x="4055491" y="2418259"/>
            <a:ext cx="1129085" cy="484632"/>
          </a:xfrm>
          <a:prstGeom prst="leftRightArrow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4738" algn="l"/>
                <a:tab pos="1160463" algn="l"/>
                <a:tab pos="1436688" algn="l"/>
                <a:tab pos="1887538" algn="l"/>
                <a:tab pos="1973263" algn="l"/>
              </a:tabLst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6" name="Left-Right Arrow 5"/>
          <p:cNvSpPr/>
          <p:nvPr/>
        </p:nvSpPr>
        <p:spPr bwMode="auto">
          <a:xfrm rot="5400000">
            <a:off x="4292270" y="3238557"/>
            <a:ext cx="794388" cy="449936"/>
          </a:xfrm>
          <a:prstGeom prst="leftRightArrow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74738" algn="l"/>
                <a:tab pos="1160463" algn="l"/>
                <a:tab pos="1436688" algn="l"/>
                <a:tab pos="1887538" algn="l"/>
                <a:tab pos="1973263" algn="l"/>
              </a:tabLst>
            </a:pPr>
            <a:endParaRPr kumimoji="0" lang="en-US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395028" y="332656"/>
          <a:ext cx="874897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308304" y="5229200"/>
            <a:ext cx="10081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800" dirty="0" smtClean="0">
                <a:solidFill>
                  <a:schemeClr val="tx2"/>
                </a:solidFill>
              </a:rPr>
              <a:t>5844</a:t>
            </a:r>
            <a:endParaRPr lang="fa-IR" sz="2800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4008" y="5282044"/>
            <a:ext cx="38504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chemeClr val="tx2"/>
                </a:solidFill>
              </a:rPr>
              <a:t>4</a:t>
            </a:r>
            <a:endParaRPr lang="fa-IR" sz="2800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5301208"/>
            <a:ext cx="58541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800" dirty="0" smtClean="0">
                <a:solidFill>
                  <a:schemeClr val="tx2"/>
                </a:solidFill>
              </a:rPr>
              <a:t>64</a:t>
            </a:r>
            <a:endParaRPr lang="fa-IR" sz="2800" dirty="0">
              <a:solidFill>
                <a:schemeClr val="tx2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5364088" y="5301208"/>
            <a:ext cx="1800200" cy="57606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2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2555777" y="5301207"/>
            <a:ext cx="1800200" cy="576064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عوامل موثر بر شاخصهای بیمارستان:</a:t>
            </a:r>
            <a:br>
              <a:rPr lang="fa-IR" dirty="0" smtClean="0">
                <a:cs typeface="B Titr" pitchFamily="2" charset="-78"/>
              </a:rPr>
            </a:b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درونی:کارکنان؛تجهیزات؛امکانات و....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بیرونی:قومیت؛ فرهنگ؛ برنامه ریزی؛شرایط جوی و منطقه ای و...... 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عوامل محاسباتی :نحوه تحلیل  جداول و گزارشات آماری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تعداد پزشک به ازای هر صد تخت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تعداد پرستار به ازای هر صد تخت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متوسط زمان هر عمل</a:t>
            </a:r>
          </a:p>
          <a:p>
            <a:pPr algn="r" rtl="1"/>
            <a:r>
              <a:rPr lang="fa-IR" b="1" dirty="0" smtClean="0">
                <a:latin typeface="Adobe Arabic" pitchFamily="18" charset="-78"/>
                <a:cs typeface="Adobe Arabic" pitchFamily="18" charset="-78"/>
              </a:rPr>
              <a:t>مبالغ هزینه شده به ازای هر تخت</a:t>
            </a:r>
          </a:p>
          <a:p>
            <a:pPr algn="r" rtl="1"/>
            <a:endParaRPr lang="en-US" b="1" dirty="0" smtClean="0">
              <a:latin typeface="Adobe Arabic" pitchFamily="18" charset="-78"/>
              <a:cs typeface="Adobe Arabic" pitchFamily="18" charset="-78"/>
            </a:endParaRPr>
          </a:p>
          <a:p>
            <a:pPr algn="r" rtl="1"/>
            <a:endParaRPr lang="en-US" b="1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500034" y="642918"/>
            <a:ext cx="792961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a-IR" sz="3600" dirty="0" smtClean="0">
                <a:latin typeface="Adobe Arabic" pitchFamily="18" charset="-78"/>
                <a:cs typeface="B Titr" pitchFamily="2" charset="-78"/>
              </a:rPr>
              <a:t>  چگونه با استفاده از شاخصها؛ </a:t>
            </a:r>
            <a:r>
              <a:rPr lang="fa-IR" sz="3600" dirty="0">
                <a:latin typeface="Adobe Arabic" pitchFamily="18" charset="-78"/>
                <a:cs typeface="B Titr" pitchFamily="2" charset="-78"/>
              </a:rPr>
              <a:t>کیفیت </a:t>
            </a:r>
            <a:r>
              <a:rPr lang="fa-IR" sz="3600" dirty="0" smtClean="0">
                <a:latin typeface="Adobe Arabic" pitchFamily="18" charset="-78"/>
                <a:cs typeface="B Titr" pitchFamily="2" charset="-78"/>
              </a:rPr>
              <a:t>درمان را </a:t>
            </a:r>
          </a:p>
          <a:p>
            <a:pPr algn="ctr"/>
            <a:r>
              <a:rPr lang="fa-IR" sz="3600" dirty="0" smtClean="0">
                <a:latin typeface="Adobe Arabic" pitchFamily="18" charset="-78"/>
                <a:cs typeface="B Titr" pitchFamily="2" charset="-78"/>
              </a:rPr>
              <a:t>ارزیابی نماییم</a:t>
            </a:r>
          </a:p>
          <a:p>
            <a:pPr algn="ctr"/>
            <a:r>
              <a:rPr lang="fa-IR" sz="1600" dirty="0" smtClean="0">
                <a:latin typeface="Adobe Arabic" pitchFamily="18" charset="-78"/>
                <a:cs typeface="B Titr" pitchFamily="2" charset="-78"/>
              </a:rPr>
              <a:t>(100*جمعیت در مخاطره/جمعیت مورد نظر)</a:t>
            </a:r>
            <a:endParaRPr lang="en-US" sz="1600" dirty="0">
              <a:latin typeface="Adobe Arabic" pitchFamily="18" charset="-78"/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2571744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1-شاخصهای بیان کننده عملکرد نا مطلوب:</a:t>
            </a:r>
          </a:p>
          <a:p>
            <a:pPr algn="r" rtl="1"/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الف- مرگ و میر بعد از اعمال جراحی انتخابی ؛ سزارین, برداشتن کیسه صفرا و...</a:t>
            </a:r>
          </a:p>
          <a:p>
            <a:pPr algn="r" rtl="1"/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ب-عوارض بعد از عمل جراحی:</a:t>
            </a:r>
          </a:p>
          <a:p>
            <a:pPr algn="r" rtl="1">
              <a:buFontTx/>
              <a:buChar char="-"/>
            </a:pP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 انفارکتوس میو کارد حاد بعد ازجراحیهای بزرگ</a:t>
            </a:r>
          </a:p>
          <a:p>
            <a:pPr algn="r" rtl="1">
              <a:buFontTx/>
              <a:buChar char="-"/>
            </a:pP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 خونریزی یا زخم گوارش بعد ازجراحیهای بزرگ</a:t>
            </a:r>
          </a:p>
          <a:p>
            <a:pPr algn="r" rtl="1">
              <a:buFontTx/>
              <a:buChar char="-"/>
            </a:pP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 عفونت زخم جراحی</a:t>
            </a:r>
          </a:p>
          <a:p>
            <a:pPr algn="r" rtl="1"/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2-شاخصهای بیان کننده اثرات نا مطلوب بهداشت در جامعه:</a:t>
            </a:r>
          </a:p>
          <a:p>
            <a:pPr algn="r" rtl="1">
              <a:buFontTx/>
              <a:buChar char="-"/>
            </a:pP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کودکان با تشخیص آسم(بیانگر عدم مراقبت درمانی کافی در بیرون از بیمارستان)</a:t>
            </a:r>
          </a:p>
          <a:p>
            <a:pPr algn="r" rtl="1">
              <a:buFontTx/>
              <a:buChar char="-"/>
            </a:pP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پنومونی و آنفلو نزای قابل پیشگیری با واکسن در سالمندان</a:t>
            </a:r>
          </a:p>
          <a:p>
            <a:pPr algn="r" rtl="1">
              <a:buFontTx/>
              <a:buChar char="-"/>
            </a:pP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بیماری عروق مغز در بین بالغین غیر سالمند(وجود پرفشاری خون ،کلسترول بالاو اعتیاد به سیگار در جامعه)</a:t>
            </a:r>
          </a:p>
          <a:p>
            <a:pPr algn="r" rtl="1">
              <a:buFontTx/>
              <a:buChar char="-"/>
            </a:pP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عوارض کوتاه مدت دیابت(هیپوگلیسمی ، کومای دیابتیک:عدم آموزش به بیماران و پایش مناسب درمانی)</a:t>
            </a:r>
          </a:p>
          <a:p>
            <a:pPr algn="r" rtl="1">
              <a:buFontTx/>
              <a:buChar char="-"/>
            </a:pP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آپاندیس پرفوره(مراجعه دیر هنگام  و </a:t>
            </a:r>
            <a:r>
              <a:rPr lang="fa-IR" sz="2000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گاهی تشخیص دیر هنگام</a:t>
            </a:r>
            <a:r>
              <a:rPr lang="fa-IR" sz="2000" dirty="0" smtClean="0">
                <a:latin typeface="Adobe Arabic" pitchFamily="18" charset="-78"/>
                <a:cs typeface="Adobe Arabic" pitchFamily="18" charset="-78"/>
              </a:rPr>
              <a:t>)</a:t>
            </a:r>
            <a:endParaRPr lang="en-US" sz="2000" dirty="0" smtClean="0">
              <a:latin typeface="Adobe Arabic" pitchFamily="18" charset="-78"/>
              <a:cs typeface="Adobe Arabic" pitchFamily="18" charset="-78"/>
            </a:endParaRPr>
          </a:p>
          <a:p>
            <a:pPr algn="r" rtl="1">
              <a:buFontTx/>
              <a:buChar char="-"/>
            </a:pPr>
            <a:endParaRPr lang="en-US" sz="2000" dirty="0"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60350"/>
            <a:ext cx="8229600" cy="1143000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fa-IR" b="1" dirty="0">
                <a:latin typeface="Adobe Arabic" pitchFamily="18" charset="-78"/>
                <a:cs typeface="B Titr" pitchFamily="2" charset="-78"/>
              </a:rPr>
              <a:t>چرخه</a:t>
            </a:r>
            <a:r>
              <a:rPr lang="fa-IR" sz="4000" b="1" dirty="0">
                <a:latin typeface="Adobe Arabic" pitchFamily="18" charset="-78"/>
                <a:cs typeface="B Titr" pitchFamily="2" charset="-78"/>
              </a:rPr>
              <a:t> </a:t>
            </a:r>
            <a:r>
              <a:rPr lang="fa-IR" b="1" dirty="0">
                <a:latin typeface="Adobe Arabic" pitchFamily="18" charset="-78"/>
                <a:cs typeface="B Titr" pitchFamily="2" charset="-78"/>
              </a:rPr>
              <a:t>بهبود مستمر </a:t>
            </a:r>
            <a:r>
              <a:rPr lang="en-US" b="1" dirty="0">
                <a:latin typeface="Adobe Arabic" pitchFamily="18" charset="-78"/>
                <a:cs typeface="B Titr" pitchFamily="2" charset="-78"/>
              </a:rPr>
              <a:t>PDCA</a:t>
            </a:r>
            <a:endParaRPr lang="en-US" sz="4000" b="1" dirty="0">
              <a:latin typeface="Adobe Arabic" pitchFamily="18" charset="-78"/>
              <a:cs typeface="B Titr" pitchFamily="2" charset="-78"/>
            </a:endParaRPr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1259632" y="2204864"/>
            <a:ext cx="6284912" cy="3225800"/>
            <a:chOff x="1061" y="2969"/>
            <a:chExt cx="9897" cy="5080"/>
          </a:xfrm>
        </p:grpSpPr>
        <p:sp>
          <p:nvSpPr>
            <p:cNvPr id="1144837" name="Oval 5"/>
            <p:cNvSpPr>
              <a:spLocks noChangeArrowheads="1"/>
            </p:cNvSpPr>
            <p:nvPr/>
          </p:nvSpPr>
          <p:spPr bwMode="auto">
            <a:xfrm>
              <a:off x="8438" y="3429"/>
              <a:ext cx="1800" cy="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>
                <a:tabLst>
                  <a:tab pos="1074738" algn="l"/>
                  <a:tab pos="1160463" algn="l"/>
                  <a:tab pos="1436688" algn="l"/>
                  <a:tab pos="1887538" algn="l"/>
                  <a:tab pos="1973263" algn="l"/>
                </a:tabLst>
                <a:defRPr/>
              </a:pPr>
              <a:r>
                <a:rPr lang="en-US" sz="1800">
                  <a:latin typeface="Adobe Arabic" pitchFamily="18" charset="-78"/>
                  <a:ea typeface="Arial" pitchFamily="34" charset="0"/>
                  <a:cs typeface="Adobe Arabic" pitchFamily="18" charset="-78"/>
                </a:rPr>
                <a:t>DO</a:t>
              </a: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dobe Arabic" pitchFamily="18" charset="-78"/>
                <a:ea typeface="Arial" pitchFamily="34" charset="0"/>
                <a:cs typeface="Adobe Arabic" pitchFamily="18" charset="-78"/>
              </a:endParaRPr>
            </a:p>
          </p:txBody>
        </p:sp>
        <p:sp>
          <p:nvSpPr>
            <p:cNvPr id="1144838" name="Oval 6"/>
            <p:cNvSpPr>
              <a:spLocks noChangeArrowheads="1"/>
            </p:cNvSpPr>
            <p:nvPr/>
          </p:nvSpPr>
          <p:spPr bwMode="auto">
            <a:xfrm>
              <a:off x="2318" y="3429"/>
              <a:ext cx="1800" cy="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>
                <a:tabLst>
                  <a:tab pos="1074738" algn="l"/>
                  <a:tab pos="1160463" algn="l"/>
                  <a:tab pos="1436688" algn="l"/>
                  <a:tab pos="1887538" algn="l"/>
                  <a:tab pos="1973263" algn="l"/>
                </a:tabLst>
                <a:defRPr/>
              </a:pPr>
              <a:r>
                <a:rPr lang="en-US" sz="1800">
                  <a:latin typeface="Adobe Arabic" pitchFamily="18" charset="-78"/>
                  <a:cs typeface="Adobe Arabic" pitchFamily="18" charset="-78"/>
                </a:rPr>
                <a:t>PLAN</a:t>
              </a: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144839" name="Oval 7"/>
            <p:cNvSpPr>
              <a:spLocks noChangeArrowheads="1"/>
            </p:cNvSpPr>
            <p:nvPr/>
          </p:nvSpPr>
          <p:spPr bwMode="auto">
            <a:xfrm>
              <a:off x="2318" y="7149"/>
              <a:ext cx="1440" cy="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>
                <a:tabLst>
                  <a:tab pos="1074738" algn="l"/>
                  <a:tab pos="1160463" algn="l"/>
                  <a:tab pos="1436688" algn="l"/>
                  <a:tab pos="1887538" algn="l"/>
                  <a:tab pos="1973263" algn="l"/>
                </a:tabLst>
                <a:defRPr/>
              </a:pPr>
              <a:r>
                <a:rPr lang="en-US" sz="1800">
                  <a:latin typeface="Adobe Arabic" pitchFamily="18" charset="-78"/>
                  <a:cs typeface="Adobe Arabic" pitchFamily="18" charset="-78"/>
                </a:rPr>
                <a:t>ACT</a:t>
              </a: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144840" name="Oval 8"/>
            <p:cNvSpPr>
              <a:spLocks noChangeArrowheads="1"/>
            </p:cNvSpPr>
            <p:nvPr/>
          </p:nvSpPr>
          <p:spPr bwMode="auto">
            <a:xfrm>
              <a:off x="8258" y="7149"/>
              <a:ext cx="2160" cy="9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rtl="1">
                <a:tabLst>
                  <a:tab pos="1074738" algn="l"/>
                  <a:tab pos="1160463" algn="l"/>
                  <a:tab pos="1436688" algn="l"/>
                  <a:tab pos="1887538" algn="l"/>
                  <a:tab pos="1973263" algn="l"/>
                </a:tabLst>
                <a:defRPr/>
              </a:pPr>
              <a:r>
                <a:rPr lang="en-US" sz="1800">
                  <a:latin typeface="Adobe Arabic" pitchFamily="18" charset="-78"/>
                  <a:cs typeface="Adobe Arabic" pitchFamily="18" charset="-78"/>
                </a:rPr>
                <a:t>CHECK</a:t>
              </a:r>
              <a:endPara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4218" y="3869"/>
              <a:ext cx="41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 flipH="1" flipV="1">
              <a:off x="4018" y="7649"/>
              <a:ext cx="414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 flipH="1">
              <a:off x="9338" y="4409"/>
              <a:ext cx="0" cy="25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6396" name="Line 12"/>
            <p:cNvSpPr>
              <a:spLocks noChangeShapeType="1"/>
            </p:cNvSpPr>
            <p:nvPr/>
          </p:nvSpPr>
          <p:spPr bwMode="auto">
            <a:xfrm flipH="1" flipV="1">
              <a:off x="3138" y="4369"/>
              <a:ext cx="0" cy="252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1800"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144845" name="Text Box 13"/>
            <p:cNvSpPr txBox="1">
              <a:spLocks noChangeArrowheads="1"/>
            </p:cNvSpPr>
            <p:nvPr/>
          </p:nvSpPr>
          <p:spPr bwMode="auto">
            <a:xfrm>
              <a:off x="1061" y="4949"/>
              <a:ext cx="180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tabLst>
                  <a:tab pos="1074738" algn="l"/>
                  <a:tab pos="1160463" algn="l"/>
                  <a:tab pos="1436688" algn="l"/>
                  <a:tab pos="1887538" algn="l"/>
                  <a:tab pos="1973263" algn="l"/>
                </a:tabLst>
                <a:defRPr/>
              </a:pPr>
              <a:r>
                <a:rPr lang="fa-IR" sz="1800" dirty="0">
                  <a:latin typeface="Adobe Arabic" pitchFamily="18" charset="-78"/>
                  <a:cs typeface="Adobe Arabic" pitchFamily="18" charset="-78"/>
                </a:rPr>
                <a:t>استفاده از نتايج در تصميم گيري هاي بعدي</a:t>
              </a:r>
              <a:endPara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144846" name="Text Box 14"/>
            <p:cNvSpPr txBox="1">
              <a:spLocks noChangeArrowheads="1"/>
            </p:cNvSpPr>
            <p:nvPr/>
          </p:nvSpPr>
          <p:spPr bwMode="auto">
            <a:xfrm>
              <a:off x="9518" y="5309"/>
              <a:ext cx="1440" cy="72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rtl="1">
                <a:tabLst>
                  <a:tab pos="1074738" algn="l"/>
                  <a:tab pos="1160463" algn="l"/>
                  <a:tab pos="1436688" algn="l"/>
                  <a:tab pos="1887538" algn="l"/>
                  <a:tab pos="1973263" algn="l"/>
                </a:tabLst>
                <a:defRPr/>
              </a:pPr>
              <a:r>
                <a:rPr lang="fa-IR" sz="1800" dirty="0">
                  <a:latin typeface="Adobe Arabic" pitchFamily="18" charset="-78"/>
                  <a:cs typeface="Adobe Arabic" pitchFamily="18" charset="-78"/>
                </a:rPr>
                <a:t>اجراي طرح</a:t>
              </a:r>
              <a:endPara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144847" name="Text Box 15"/>
            <p:cNvSpPr txBox="1">
              <a:spLocks noChangeArrowheads="1"/>
            </p:cNvSpPr>
            <p:nvPr/>
          </p:nvSpPr>
          <p:spPr bwMode="auto">
            <a:xfrm>
              <a:off x="4838" y="2969"/>
              <a:ext cx="2880" cy="5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tabLst>
                  <a:tab pos="1074738" algn="l"/>
                  <a:tab pos="1160463" algn="l"/>
                  <a:tab pos="1436688" algn="l"/>
                  <a:tab pos="1887538" algn="l"/>
                  <a:tab pos="1973263" algn="l"/>
                </a:tabLst>
                <a:defRPr/>
              </a:pPr>
              <a:r>
                <a:rPr lang="fa-IR" sz="1800" dirty="0">
                  <a:latin typeface="Adobe Arabic" pitchFamily="18" charset="-78"/>
                  <a:cs typeface="Adobe Arabic" pitchFamily="18" charset="-78"/>
                </a:rPr>
                <a:t>طراحي اهداف مورد نظر</a:t>
              </a:r>
              <a:endPara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Arabic" pitchFamily="18" charset="-78"/>
                <a:cs typeface="Adobe Arabic" pitchFamily="18" charset="-78"/>
              </a:endParaRPr>
            </a:p>
          </p:txBody>
        </p:sp>
        <p:sp>
          <p:nvSpPr>
            <p:cNvPr id="1144848" name="Text Box 16"/>
            <p:cNvSpPr txBox="1">
              <a:spLocks noChangeArrowheads="1"/>
            </p:cNvSpPr>
            <p:nvPr/>
          </p:nvSpPr>
          <p:spPr bwMode="auto">
            <a:xfrm>
              <a:off x="4838" y="6749"/>
              <a:ext cx="2880" cy="5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tabLst>
                  <a:tab pos="1074738" algn="l"/>
                  <a:tab pos="1160463" algn="l"/>
                  <a:tab pos="1436688" algn="l"/>
                  <a:tab pos="1887538" algn="l"/>
                  <a:tab pos="1973263" algn="l"/>
                </a:tabLst>
                <a:defRPr/>
              </a:pPr>
              <a:r>
                <a:rPr lang="fa-IR" sz="1800" dirty="0">
                  <a:latin typeface="Adobe Arabic" pitchFamily="18" charset="-78"/>
                  <a:cs typeface="Adobe Arabic" pitchFamily="18" charset="-78"/>
                </a:rPr>
                <a:t>ارزيابي كار</a:t>
              </a:r>
              <a:endParaRPr lang="en-US" sz="1800" dirty="0">
                <a:effectLst>
                  <a:outerShdw blurRad="38100" dist="38100" dir="2700000" algn="tl">
                    <a:srgbClr val="000000"/>
                  </a:outerShdw>
                </a:effectLst>
                <a:latin typeface="Adobe Arabic" pitchFamily="18" charset="-78"/>
                <a:cs typeface="Adobe Arabic" pitchFamily="18" charset="-78"/>
              </a:endParaRPr>
            </a:p>
          </p:txBody>
        </p:sp>
      </p:grpSp>
      <p:sp>
        <p:nvSpPr>
          <p:cNvPr id="17" name="Action Button: Return 16">
            <a:hlinkClick r:id="rId2" action="ppaction://hlinksldjump" highlightClick="1"/>
          </p:cNvPr>
          <p:cNvSpPr/>
          <p:nvPr/>
        </p:nvSpPr>
        <p:spPr bwMode="auto">
          <a:xfrm>
            <a:off x="8143875" y="6072188"/>
            <a:ext cx="1000125" cy="571500"/>
          </a:xfrm>
          <a:prstGeom prst="actionButtonReturn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rtlCol="1"/>
          <a:lstStyle/>
          <a:p>
            <a:pPr>
              <a:tabLst>
                <a:tab pos="1074738" algn="l"/>
                <a:tab pos="1160463" algn="l"/>
                <a:tab pos="1436688" algn="l"/>
                <a:tab pos="1887538" algn="l"/>
                <a:tab pos="1973263" algn="l"/>
              </a:tabLst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60648"/>
            <a:ext cx="8715375" cy="643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ction Button: Return 17">
            <a:hlinkClick r:id="" action="ppaction://hlinkshowjump?jump=lastslideviewed" highlightClick="1"/>
          </p:cNvPr>
          <p:cNvSpPr/>
          <p:nvPr/>
        </p:nvSpPr>
        <p:spPr bwMode="auto">
          <a:xfrm>
            <a:off x="7715250" y="5815013"/>
            <a:ext cx="1042988" cy="828675"/>
          </a:xfrm>
          <a:prstGeom prst="actionButtonReturn">
            <a:avLst/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rtlCol="1"/>
          <a:lstStyle/>
          <a:p>
            <a:pPr>
              <a:tabLst>
                <a:tab pos="1074738" algn="l"/>
                <a:tab pos="1160463" algn="l"/>
                <a:tab pos="1436688" algn="l"/>
                <a:tab pos="1887538" algn="l"/>
                <a:tab pos="1973263" algn="l"/>
              </a:tabLst>
              <a:defRPr/>
            </a:pPr>
            <a:endParaRPr lang="fa-IR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000240"/>
            <a:ext cx="8229600" cy="1371600"/>
          </a:xfrm>
        </p:spPr>
        <p:txBody>
          <a:bodyPr/>
          <a:lstStyle/>
          <a:p>
            <a:r>
              <a:rPr lang="fa-IR" sz="4800" b="1" dirty="0" smtClean="0">
                <a:latin typeface="Adobe Arabic" pitchFamily="18" charset="-78"/>
                <a:cs typeface="B Titr" pitchFamily="2" charset="-78"/>
              </a:rPr>
              <a:t>کلیاتی در مورد شاخصها</a:t>
            </a:r>
            <a:endParaRPr lang="en-US" sz="4800" b="1" dirty="0">
              <a:latin typeface="Adobe Arabic" pitchFamily="18" charset="-78"/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611560" y="3933057"/>
            <a:ext cx="2520950" cy="2376264"/>
          </a:xfrm>
          <a:prstGeom prst="cloudCallout">
            <a:avLst>
              <a:gd name="adj1" fmla="val -59069"/>
              <a:gd name="adj2" fmla="val -32546"/>
            </a:avLst>
          </a:prstGeom>
          <a:gradFill rotWithShape="0">
            <a:gsLst>
              <a:gs pos="0">
                <a:srgbClr val="FFFF00"/>
              </a:gs>
              <a:gs pos="100000">
                <a:srgbClr val="CC3300"/>
              </a:gs>
            </a:gsLst>
            <a:path path="rect">
              <a:fillToRect l="50000" t="50000" r="50000" b="50000"/>
            </a:path>
          </a:gradFill>
          <a:ln w="127000">
            <a:noFill/>
            <a:round/>
            <a:headEnd/>
            <a:tailEnd/>
          </a:ln>
          <a:effectLst>
            <a:prstShdw prst="shdw17" dist="17961" dir="2700000">
              <a:srgbClr val="FFFF00">
                <a:gamma/>
                <a:shade val="60000"/>
                <a:invGamma/>
              </a:srgbClr>
            </a:prstShdw>
          </a:effectLst>
        </p:spPr>
        <p:txBody>
          <a:bodyPr/>
          <a:lstStyle/>
          <a:p>
            <a:pPr algn="ctr">
              <a:defRPr/>
            </a:pPr>
            <a:r>
              <a:rPr lang="fa-IR" sz="2400" dirty="0">
                <a:latin typeface="Adobe Arabic" pitchFamily="18" charset="-78"/>
                <a:cs typeface="Adobe Arabic" pitchFamily="18" charset="-78"/>
              </a:rPr>
              <a:t>بدنبال شاخصها</a:t>
            </a:r>
            <a:r>
              <a:rPr lang="ar-SA" sz="2400" dirty="0"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400" dirty="0">
                <a:latin typeface="Adobe Arabic" pitchFamily="18" charset="-78"/>
                <a:cs typeface="Adobe Arabic" pitchFamily="18" charset="-78"/>
              </a:rPr>
              <a:t> بهتر باش</a:t>
            </a:r>
            <a:r>
              <a:rPr lang="ar-SA" sz="2400" dirty="0"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400" dirty="0">
                <a:latin typeface="Adobe Arabic" pitchFamily="18" charset="-78"/>
                <a:cs typeface="Adobe Arabic" pitchFamily="18" charset="-78"/>
              </a:rPr>
              <a:t>د نه شاخصها</a:t>
            </a:r>
            <a:r>
              <a:rPr lang="ar-SA" sz="2400" dirty="0"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400" dirty="0">
                <a:latin typeface="Adobe Arabic" pitchFamily="18" charset="-78"/>
                <a:cs typeface="Adobe Arabic" pitchFamily="18" charset="-78"/>
              </a:rPr>
              <a:t> ب</a:t>
            </a:r>
            <a:r>
              <a:rPr lang="ar-SA" sz="2400" dirty="0">
                <a:latin typeface="Adobe Arabic" pitchFamily="18" charset="-78"/>
                <a:cs typeface="Adobe Arabic" pitchFamily="18" charset="-78"/>
              </a:rPr>
              <a:t>ي</a:t>
            </a:r>
            <a:r>
              <a:rPr lang="fa-IR" sz="2400" dirty="0">
                <a:latin typeface="Adobe Arabic" pitchFamily="18" charset="-78"/>
                <a:cs typeface="Adobe Arabic" pitchFamily="18" charset="-78"/>
              </a:rPr>
              <a:t>شتر</a:t>
            </a:r>
            <a:endParaRPr lang="en-US" sz="2400" dirty="0">
              <a:latin typeface="Adobe Arabic" pitchFamily="18" charset="-78"/>
              <a:cs typeface="Adobe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476672"/>
            <a:ext cx="7056784" cy="61247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fa-IR" sz="2800" dirty="0" smtClean="0">
                <a:solidFill>
                  <a:schemeClr val="tx2"/>
                </a:solidFill>
                <a:latin typeface="Adobe Arabic" pitchFamily="18" charset="-78"/>
                <a:cs typeface="B Titr" pitchFamily="2" charset="-78"/>
              </a:rPr>
              <a:t> </a:t>
            </a:r>
            <a:r>
              <a:rPr lang="ar-SA" sz="2800" dirty="0" smtClean="0">
                <a:solidFill>
                  <a:schemeClr val="tx2"/>
                </a:solidFill>
                <a:latin typeface="Adobe Arabic" pitchFamily="18" charset="-78"/>
                <a:cs typeface="B Titr" pitchFamily="2" charset="-78"/>
              </a:rPr>
              <a:t>معيارهاي انتخابي:</a:t>
            </a:r>
            <a:endParaRPr lang="fa-IR" sz="2800" dirty="0" smtClean="0">
              <a:solidFill>
                <a:schemeClr val="tx2"/>
              </a:solidFill>
              <a:latin typeface="Adobe Arabic" pitchFamily="18" charset="-78"/>
              <a:cs typeface="B Titr" pitchFamily="2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lang="fa-IR" sz="2800" dirty="0" smtClean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مرتبط بودن (باتوجه به اولويتها)</a:t>
            </a: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معتبر بودن (باتوجه به تعيين كننده هاي بهداشتي)</a:t>
            </a: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قابل اندازه گيري باشد (بلحاظ كيفي و كمي)</a:t>
            </a: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حساس بودن (در مقابل تغييرات و مغايرتها)</a:t>
            </a: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قابل مقايسه بودن (بين قلمرويي)</a:t>
            </a: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قابل تكرار بودن (در زمانهاي مختلف)</a:t>
            </a: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قابل اجرا بودن (بلحاظ هزينه)</a:t>
            </a: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مفيد بودن (جهت مداخلات)</a:t>
            </a:r>
            <a:endParaRPr lang="en-US" sz="2800" dirty="0" smtClean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endParaRPr lang="fa-IR" sz="2800" dirty="0" smtClean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endParaRPr lang="fa-IR" sz="28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548680"/>
            <a:ext cx="6763390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lvl="0"/>
            <a:r>
              <a:rPr lang="fa-IR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B Titr" pitchFamily="2" charset="-78"/>
              </a:rPr>
              <a:t>سوالات مف</a:t>
            </a:r>
            <a:r>
              <a:rPr lang="ar-SA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B Titr" pitchFamily="2" charset="-78"/>
              </a:rPr>
              <a:t>ي</a:t>
            </a:r>
            <a:r>
              <a:rPr lang="fa-IR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B Titr" pitchFamily="2" charset="-78"/>
              </a:rPr>
              <a:t>د در راستا</a:t>
            </a:r>
            <a:r>
              <a:rPr lang="ar-SA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B Titr" pitchFamily="2" charset="-78"/>
              </a:rPr>
              <a:t>ي</a:t>
            </a:r>
            <a:r>
              <a:rPr lang="fa-IR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B Titr" pitchFamily="2" charset="-78"/>
              </a:rPr>
              <a:t> اجرا</a:t>
            </a:r>
            <a:r>
              <a:rPr lang="ar-SA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B Titr" pitchFamily="2" charset="-78"/>
              </a:rPr>
              <a:t>يي</a:t>
            </a:r>
            <a:r>
              <a:rPr lang="fa-IR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B Titr" pitchFamily="2" charset="-78"/>
              </a:rPr>
              <a:t> شدن شاخصها</a:t>
            </a:r>
            <a:r>
              <a:rPr lang="ar-SA" sz="32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Adobe Arabic" pitchFamily="18" charset="-78"/>
                <a:cs typeface="B Titr" pitchFamily="2" charset="-78"/>
              </a:rPr>
              <a:t> </a:t>
            </a:r>
            <a:endParaRPr lang="en-US" sz="3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reflection blurRad="12700" stA="28000" endPos="45000" dist="1000" dir="5400000" sy="-100000" algn="bl" rotWithShape="0"/>
              </a:effectLst>
              <a:latin typeface="Adobe Arabic" pitchFamily="18" charset="-78"/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1628800"/>
            <a:ext cx="8233409" cy="474591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marL="609600" marR="0" lvl="0" indent="-6096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منبع داده ها چيست؟ (صورت و مخرج)</a:t>
            </a: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درچه فاصله زماني داده هاي صورت و مخرج بايد جمع آوري شوند؟</a:t>
            </a: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درچه فاصله زماني شاخص بايد پردازش و تجزيه و تحليل شود؟</a:t>
            </a: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چه كسي از شاخص استفاده مي كند؟ (تعيين سطح مورد استفاده در طول زمان و فضا)</a:t>
            </a: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هدف شاخص چيست؟</a:t>
            </a: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آستانه (مقدار مينيمم و ماكزيمم) شاخص كه باعث اتخاذ يك تصميم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مي شود چيست؟</a:t>
            </a: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زمانيكه شاخص به حد آستانه مي</a:t>
            </a:r>
            <a:r>
              <a:rPr lang="en-US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‎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رسد، تصميم چه خواهد بود؟</a:t>
            </a:r>
            <a:endParaRPr lang="en-US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ctr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just" defTabSz="914400" rtl="1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lang="en-US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endParaRPr lang="fa-IR" sz="2800" dirty="0"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20688"/>
            <a:ext cx="8249627" cy="57800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B Titr" pitchFamily="2" charset="-78"/>
              </a:rPr>
              <a:t> انواع شاخص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B Titr" pitchFamily="2" charset="-78"/>
              </a:rPr>
              <a:t>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B Titr" pitchFamily="2" charset="-78"/>
              </a:rPr>
              <a:t>ها:</a:t>
            </a: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B Titr" pitchFamily="2" charset="-78"/>
            </a:endParaRP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endParaRPr lang="ar-SA" sz="2800" dirty="0" smtClean="0">
              <a:ln w="1905"/>
              <a:solidFill>
                <a:schemeClr val="tx2"/>
              </a:solidFill>
              <a:latin typeface="Adobe Arabic" pitchFamily="18" charset="-78"/>
              <a:cs typeface="B Titr" pitchFamily="2" charset="-78"/>
            </a:endParaRP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براساس اعلام نظر سازمان جهاني بهداشت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انواع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شاخصها بشرح ذيل است:</a:t>
            </a: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 حسابي: تعداد حوادث بدون داشتن مخرج كسر براي مثال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تعداد مراجعین به درمانگاه</a:t>
            </a:r>
            <a:endParaRPr lang="ar-SA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 س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هم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ي: صورت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کسر در 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مخرج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نيز وجود دارد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براي مثال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تعداد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بیماران درمانگاه قلب به کل مراجعین درمانگاه</a:t>
            </a:r>
            <a:endParaRPr lang="ar-SA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 ميزاني: فراواني يك واقعه در يك زمان مشخص و جمعيت معين، براي مثال شيوع موارد سل در يكسا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ل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از يك جمعيت معين</a:t>
            </a:r>
            <a:r>
              <a:rPr lang="en-US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یا میزان مرگ و میر خالص بیمارستانی در یک سال</a:t>
            </a:r>
            <a:endParaRPr lang="ar-SA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pPr marL="609600" marR="0" lvl="0" indent="-6096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شاخص نسبي: صورت در مخرج كسر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قرار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نمي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گيرد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مثل نسبت </a:t>
            </a:r>
            <a:r>
              <a:rPr lang="fa-IR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تخت</a:t>
            </a:r>
            <a:r>
              <a:rPr lang="ar-SA" sz="2800" dirty="0" smtClean="0">
                <a:ln w="1905"/>
                <a:solidFill>
                  <a:schemeClr val="tx2"/>
                </a:solidFill>
                <a:latin typeface="Adobe Arabic" pitchFamily="18" charset="-78"/>
                <a:cs typeface="Adobe Arabic" pitchFamily="18" charset="-78"/>
              </a:rPr>
              <a:t> به جمعيت</a:t>
            </a:r>
            <a:endParaRPr lang="fa-IR" sz="2800" dirty="0" smtClean="0">
              <a:ln w="1905"/>
              <a:solidFill>
                <a:schemeClr val="tx2"/>
              </a:solidFill>
              <a:latin typeface="Adobe Arabic" pitchFamily="18" charset="-78"/>
              <a:cs typeface="Adobe Arabic" pitchFamily="18" charset="-78"/>
            </a:endParaRPr>
          </a:p>
          <a:p>
            <a:endParaRPr lang="fa-I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سند" ma:contentTypeID="0x0101005C180D041AC85A469750F181C258024D" ma:contentTypeVersion="0" ma:contentTypeDescription="یک سند جدید ایجاد کنید." ma:contentTypeScope="" ma:versionID="b3043b81b8fe6d8bb58e1f65b13ce23a">
  <xsd:schema xmlns:xsd="http://www.w3.org/2001/XMLSchema" xmlns:xs="http://www.w3.org/2001/XMLSchema" xmlns:p="http://schemas.microsoft.com/office/2006/metadata/properties" xmlns:ns2="5e52acd9-402b-43cd-8618-410cfcf02c34" targetNamespace="http://schemas.microsoft.com/office/2006/metadata/properties" ma:root="true" ma:fieldsID="62b5cb6973090b4f67d27a62a95673da" ns2:_="">
    <xsd:import namespace="5e52acd9-402b-43cd-8618-410cfcf02c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2acd9-402b-43cd-8618-410cfcf02c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مقدار شناسه سند" ma:description="مقدار شناسه سند واگذار شده به این مورد." ma:internalName="_dlc_DocId" ma:readOnly="true">
      <xsd:simpleType>
        <xsd:restriction base="dms:Text"/>
      </xsd:simpleType>
    </xsd:element>
    <xsd:element name="_dlc_DocIdUrl" ma:index="9" nillable="true" ma:displayName="شناسه سند" ma:description="پیوند دایمی به این سند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حفظ شناسه" ma:description="نگهداری شناسه در حین افزودن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محتوا"/>
        <xsd:element ref="dc:title" minOccurs="0" maxOccurs="1" ma:index="4" ma:displayName="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e52acd9-402b-43cd-8618-410cfcf02c34">RTX4RD4ADEMP-22-1</_dlc_DocId>
    <_dlc_DocIdUrl xmlns="5e52acd9-402b-43cd-8618-410cfcf02c34">
      <Url>http://ihimh.health.gov.ir/_layouts/DocIdRedir.aspx?ID=RTX4RD4ADEMP-22-1</Url>
      <Description>RTX4RD4ADEMP-22-1</Description>
    </_dlc_DocIdUrl>
  </documentManagement>
</p:properti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13FC0D-31F0-4490-A72D-BD1363BC04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52acd9-402b-43cd-8618-410cfcf0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AD2C387-BC39-4F96-B9AF-4C7B864F7399}">
  <ds:schemaRefs>
    <ds:schemaRef ds:uri="http://schemas.microsoft.com/office/2006/metadata/properties"/>
    <ds:schemaRef ds:uri="http://schemas.microsoft.com/office/infopath/2007/PartnerControls"/>
    <ds:schemaRef ds:uri="5e52acd9-402b-43cd-8618-410cfcf02c34"/>
  </ds:schemaRefs>
</ds:datastoreItem>
</file>

<file path=customXml/itemProps3.xml><?xml version="1.0" encoding="utf-8"?>
<ds:datastoreItem xmlns:ds="http://schemas.openxmlformats.org/officeDocument/2006/customXml" ds:itemID="{29F4F516-01DD-4D19-B209-C3554C5C08A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6A1650D-F552-45E3-B354-ACDEF4CA97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5694</TotalTime>
  <Words>1879</Words>
  <Application>Microsoft Office PowerPoint</Application>
  <PresentationFormat>On-screen Show (4:3)</PresentationFormat>
  <Paragraphs>252</Paragraphs>
  <Slides>35</Slides>
  <Notes>3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Trek</vt:lpstr>
      <vt:lpstr>Slide 1</vt:lpstr>
      <vt:lpstr>Slide 2</vt:lpstr>
      <vt:lpstr>Slide 3</vt:lpstr>
      <vt:lpstr>چرخه بهبود مستمر PDCA</vt:lpstr>
      <vt:lpstr>Slide 5</vt:lpstr>
      <vt:lpstr>کلیاتی در مورد شاخصها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روش تولید شاخص های عملکردی  در بیمارستان</vt:lpstr>
      <vt:lpstr>جدول 1: فهرست اهداف مديريت</vt:lpstr>
      <vt:lpstr>جدول 2: فهرست عملكردمديريت برمبناي اهداف</vt:lpstr>
      <vt:lpstr>Slide 18</vt:lpstr>
      <vt:lpstr>Slide 19</vt:lpstr>
      <vt:lpstr>جدول 5: فهرست شاخصهاي سنجش عملكرد مديريت</vt:lpstr>
      <vt:lpstr>Slide 21</vt:lpstr>
      <vt:lpstr>دسته بندی انواع تخت  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آنالیز ترخیص</vt:lpstr>
      <vt:lpstr>تاثیرات متقابل شاخصها بر یکدیگر</vt:lpstr>
      <vt:lpstr>Slide 32</vt:lpstr>
      <vt:lpstr>عوامل موثر بر شاخصهای بیمارستان: </vt:lpstr>
      <vt:lpstr>Slide 34</vt:lpstr>
      <vt:lpstr>Slide 35</vt:lpstr>
    </vt:vector>
  </TitlesOfParts>
  <Company>amar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طراحی نظامهای اطلاعات سلامت</dc:title>
  <dc:creator>MG-XP</dc:creator>
  <cp:lastModifiedBy>amar33</cp:lastModifiedBy>
  <cp:revision>216</cp:revision>
  <dcterms:created xsi:type="dcterms:W3CDTF">2006-10-08T06:09:32Z</dcterms:created>
  <dcterms:modified xsi:type="dcterms:W3CDTF">2014-03-08T09:31:35Z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0x0101005C180D041AC85A469750F181C258024D</vt:lpwstr>
  </property>
  <property fmtid="{D5CDD505-2E9C-101B-9397-08002B2CF9AE}" pid="3" name="_dlc_DocIdItemGuid">
    <vt:lpwstr>bbfcd3cb-de73-4528-84a6-2031364b9bbb</vt:lpwstr>
  </property>
</Properties>
</file>