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336" r:id="rId3"/>
    <p:sldId id="259" r:id="rId4"/>
    <p:sldId id="260" r:id="rId5"/>
    <p:sldId id="262" r:id="rId6"/>
    <p:sldId id="258" r:id="rId7"/>
    <p:sldId id="263" r:id="rId8"/>
    <p:sldId id="269" r:id="rId9"/>
    <p:sldId id="264" r:id="rId10"/>
    <p:sldId id="265" r:id="rId11"/>
    <p:sldId id="266" r:id="rId12"/>
    <p:sldId id="335" r:id="rId13"/>
    <p:sldId id="267" r:id="rId14"/>
    <p:sldId id="328" r:id="rId15"/>
    <p:sldId id="270" r:id="rId16"/>
    <p:sldId id="271" r:id="rId17"/>
    <p:sldId id="272" r:id="rId18"/>
    <p:sldId id="339" r:id="rId19"/>
    <p:sldId id="273" r:id="rId20"/>
    <p:sldId id="276" r:id="rId21"/>
    <p:sldId id="274" r:id="rId22"/>
    <p:sldId id="275" r:id="rId23"/>
    <p:sldId id="277" r:id="rId24"/>
    <p:sldId id="278" r:id="rId25"/>
    <p:sldId id="279" r:id="rId26"/>
    <p:sldId id="280" r:id="rId27"/>
    <p:sldId id="282" r:id="rId28"/>
    <p:sldId id="283" r:id="rId29"/>
    <p:sldId id="284" r:id="rId30"/>
    <p:sldId id="285" r:id="rId31"/>
    <p:sldId id="334" r:id="rId32"/>
    <p:sldId id="286" r:id="rId33"/>
    <p:sldId id="340" r:id="rId34"/>
    <p:sldId id="287" r:id="rId35"/>
    <p:sldId id="288" r:id="rId36"/>
    <p:sldId id="289" r:id="rId37"/>
    <p:sldId id="290" r:id="rId38"/>
    <p:sldId id="291" r:id="rId39"/>
    <p:sldId id="293" r:id="rId40"/>
    <p:sldId id="294" r:id="rId41"/>
    <p:sldId id="341" r:id="rId42"/>
    <p:sldId id="295" r:id="rId43"/>
    <p:sldId id="296" r:id="rId44"/>
    <p:sldId id="297" r:id="rId45"/>
    <p:sldId id="298" r:id="rId46"/>
    <p:sldId id="299" r:id="rId47"/>
    <p:sldId id="300" r:id="rId48"/>
    <p:sldId id="301" r:id="rId49"/>
    <p:sldId id="342" r:id="rId50"/>
    <p:sldId id="302" r:id="rId51"/>
    <p:sldId id="303" r:id="rId52"/>
    <p:sldId id="304" r:id="rId53"/>
    <p:sldId id="313" r:id="rId54"/>
    <p:sldId id="306" r:id="rId55"/>
    <p:sldId id="305" r:id="rId56"/>
    <p:sldId id="307" r:id="rId57"/>
    <p:sldId id="308" r:id="rId58"/>
    <p:sldId id="309" r:id="rId59"/>
    <p:sldId id="310" r:id="rId60"/>
    <p:sldId id="311" r:id="rId61"/>
    <p:sldId id="333" r:id="rId62"/>
    <p:sldId id="257" r:id="rId63"/>
    <p:sldId id="329" r:id="rId64"/>
    <p:sldId id="332" r:id="rId65"/>
    <p:sldId id="330" r:id="rId66"/>
    <p:sldId id="314" r:id="rId67"/>
    <p:sldId id="323" r:id="rId68"/>
    <p:sldId id="324" r:id="rId69"/>
    <p:sldId id="322" r:id="rId70"/>
    <p:sldId id="315" r:id="rId71"/>
    <p:sldId id="331" r:id="rId72"/>
    <p:sldId id="317" r:id="rId73"/>
    <p:sldId id="318" r:id="rId74"/>
    <p:sldId id="319" r:id="rId75"/>
    <p:sldId id="320" r:id="rId76"/>
    <p:sldId id="327" r:id="rId77"/>
    <p:sldId id="325" r:id="rId78"/>
    <p:sldId id="326" r:id="rId79"/>
    <p:sldId id="321" r:id="rId80"/>
    <p:sldId id="337" r:id="rId81"/>
    <p:sldId id="338" r:id="rId8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5FD983-177A-4491-A80F-F029DC9226E8}">
          <p14:sldIdLst>
            <p14:sldId id="336"/>
            <p14:sldId id="259"/>
            <p14:sldId id="260"/>
            <p14:sldId id="262"/>
            <p14:sldId id="258"/>
            <p14:sldId id="263"/>
            <p14:sldId id="269"/>
            <p14:sldId id="264"/>
            <p14:sldId id="265"/>
            <p14:sldId id="266"/>
            <p14:sldId id="335"/>
            <p14:sldId id="267"/>
            <p14:sldId id="328"/>
            <p14:sldId id="270"/>
            <p14:sldId id="271"/>
            <p14:sldId id="272"/>
            <p14:sldId id="339"/>
            <p14:sldId id="273"/>
            <p14:sldId id="276"/>
            <p14:sldId id="274"/>
            <p14:sldId id="275"/>
            <p14:sldId id="277"/>
            <p14:sldId id="278"/>
            <p14:sldId id="279"/>
            <p14:sldId id="280"/>
            <p14:sldId id="282"/>
            <p14:sldId id="283"/>
            <p14:sldId id="284"/>
            <p14:sldId id="285"/>
            <p14:sldId id="334"/>
            <p14:sldId id="286"/>
            <p14:sldId id="340"/>
            <p14:sldId id="287"/>
            <p14:sldId id="288"/>
            <p14:sldId id="289"/>
            <p14:sldId id="290"/>
            <p14:sldId id="291"/>
            <p14:sldId id="293"/>
            <p14:sldId id="294"/>
            <p14:sldId id="341"/>
            <p14:sldId id="295"/>
            <p14:sldId id="296"/>
            <p14:sldId id="297"/>
            <p14:sldId id="298"/>
            <p14:sldId id="299"/>
            <p14:sldId id="300"/>
            <p14:sldId id="301"/>
            <p14:sldId id="342"/>
            <p14:sldId id="302"/>
            <p14:sldId id="303"/>
          </p14:sldIdLst>
        </p14:section>
        <p14:section name="Untitled Section" id="{63440C26-D532-4D3C-A2F0-A6C402426B72}">
          <p14:sldIdLst>
            <p14:sldId id="304"/>
            <p14:sldId id="313"/>
            <p14:sldId id="306"/>
            <p14:sldId id="305"/>
            <p14:sldId id="307"/>
            <p14:sldId id="308"/>
            <p14:sldId id="309"/>
            <p14:sldId id="310"/>
            <p14:sldId id="311"/>
            <p14:sldId id="333"/>
            <p14:sldId id="257"/>
            <p14:sldId id="329"/>
            <p14:sldId id="332"/>
            <p14:sldId id="330"/>
            <p14:sldId id="314"/>
            <p14:sldId id="323"/>
            <p14:sldId id="324"/>
            <p14:sldId id="322"/>
            <p14:sldId id="315"/>
            <p14:sldId id="331"/>
            <p14:sldId id="317"/>
            <p14:sldId id="318"/>
            <p14:sldId id="319"/>
            <p14:sldId id="320"/>
            <p14:sldId id="327"/>
            <p14:sldId id="325"/>
            <p14:sldId id="326"/>
            <p14:sldId id="321"/>
            <p14:sldId id="337"/>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1" d="100"/>
          <a:sy n="71" d="100"/>
        </p:scale>
        <p:origin x="1356"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70FF7442-0503-4110-9A9B-CAA63328662D}" type="datetimeFigureOut">
              <a:rPr lang="fa-IR" smtClean="0"/>
              <a:t>12/01/1445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BFBCA41-1DC7-4662-8CC7-6293D7884E09}" type="slidenum">
              <a:rPr lang="fa-IR" smtClean="0"/>
              <a:t>‹#›</a:t>
            </a:fld>
            <a:endParaRPr lang="fa-IR"/>
          </a:p>
        </p:txBody>
      </p:sp>
    </p:spTree>
    <p:extLst>
      <p:ext uri="{BB962C8B-B14F-4D97-AF65-F5344CB8AC3E}">
        <p14:creationId xmlns:p14="http://schemas.microsoft.com/office/powerpoint/2010/main" val="129560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70FF7442-0503-4110-9A9B-CAA63328662D}" type="datetimeFigureOut">
              <a:rPr lang="fa-IR" smtClean="0"/>
              <a:t>12/01/1445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BFBCA41-1DC7-4662-8CC7-6293D7884E09}" type="slidenum">
              <a:rPr lang="fa-IR" smtClean="0"/>
              <a:t>‹#›</a:t>
            </a:fld>
            <a:endParaRPr lang="fa-IR"/>
          </a:p>
        </p:txBody>
      </p:sp>
    </p:spTree>
    <p:extLst>
      <p:ext uri="{BB962C8B-B14F-4D97-AF65-F5344CB8AC3E}">
        <p14:creationId xmlns:p14="http://schemas.microsoft.com/office/powerpoint/2010/main" val="15791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70FF7442-0503-4110-9A9B-CAA63328662D}" type="datetimeFigureOut">
              <a:rPr lang="fa-IR" smtClean="0"/>
              <a:t>12/01/1445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BFBCA41-1DC7-4662-8CC7-6293D7884E09}" type="slidenum">
              <a:rPr lang="fa-IR" smtClean="0"/>
              <a:t>‹#›</a:t>
            </a:fld>
            <a:endParaRPr lang="fa-IR"/>
          </a:p>
        </p:txBody>
      </p:sp>
    </p:spTree>
    <p:extLst>
      <p:ext uri="{BB962C8B-B14F-4D97-AF65-F5344CB8AC3E}">
        <p14:creationId xmlns:p14="http://schemas.microsoft.com/office/powerpoint/2010/main" val="3200062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BC50A10-E81B-4FF6-8214-F2C398D4CC20}"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1BAA7-C88D-4290-AA5B-BF9C7D9F2F7C}" type="slidenum">
              <a:rPr lang="en-US" smtClean="0"/>
              <a:t>‹#›</a:t>
            </a:fld>
            <a:endParaRPr lang="en-US"/>
          </a:p>
        </p:txBody>
      </p:sp>
    </p:spTree>
    <p:extLst>
      <p:ext uri="{BB962C8B-B14F-4D97-AF65-F5344CB8AC3E}">
        <p14:creationId xmlns:p14="http://schemas.microsoft.com/office/powerpoint/2010/main" val="2317722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C50A10-E81B-4FF6-8214-F2C398D4CC20}"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1BAA7-C88D-4290-AA5B-BF9C7D9F2F7C}" type="slidenum">
              <a:rPr lang="en-US" smtClean="0"/>
              <a:t>‹#›</a:t>
            </a:fld>
            <a:endParaRPr lang="en-US"/>
          </a:p>
        </p:txBody>
      </p:sp>
    </p:spTree>
    <p:extLst>
      <p:ext uri="{BB962C8B-B14F-4D97-AF65-F5344CB8AC3E}">
        <p14:creationId xmlns:p14="http://schemas.microsoft.com/office/powerpoint/2010/main" val="606724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C50A10-E81B-4FF6-8214-F2C398D4CC20}"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1BAA7-C88D-4290-AA5B-BF9C7D9F2F7C}" type="slidenum">
              <a:rPr lang="en-US" smtClean="0"/>
              <a:t>‹#›</a:t>
            </a:fld>
            <a:endParaRPr lang="en-US"/>
          </a:p>
        </p:txBody>
      </p:sp>
    </p:spTree>
    <p:extLst>
      <p:ext uri="{BB962C8B-B14F-4D97-AF65-F5344CB8AC3E}">
        <p14:creationId xmlns:p14="http://schemas.microsoft.com/office/powerpoint/2010/main" val="33417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C50A10-E81B-4FF6-8214-F2C398D4CC20}"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1BAA7-C88D-4290-AA5B-BF9C7D9F2F7C}" type="slidenum">
              <a:rPr lang="en-US" smtClean="0"/>
              <a:t>‹#›</a:t>
            </a:fld>
            <a:endParaRPr lang="en-US"/>
          </a:p>
        </p:txBody>
      </p:sp>
    </p:spTree>
    <p:extLst>
      <p:ext uri="{BB962C8B-B14F-4D97-AF65-F5344CB8AC3E}">
        <p14:creationId xmlns:p14="http://schemas.microsoft.com/office/powerpoint/2010/main" val="3553352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C50A10-E81B-4FF6-8214-F2C398D4CC20}" type="datetimeFigureOut">
              <a:rPr lang="en-US" smtClean="0"/>
              <a:t>7/29/2023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51BAA7-C88D-4290-AA5B-BF9C7D9F2F7C}" type="slidenum">
              <a:rPr lang="en-US" smtClean="0"/>
              <a:t>‹#›</a:t>
            </a:fld>
            <a:endParaRPr lang="en-US"/>
          </a:p>
        </p:txBody>
      </p:sp>
    </p:spTree>
    <p:extLst>
      <p:ext uri="{BB962C8B-B14F-4D97-AF65-F5344CB8AC3E}">
        <p14:creationId xmlns:p14="http://schemas.microsoft.com/office/powerpoint/2010/main" val="488355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C50A10-E81B-4FF6-8214-F2C398D4CC20}" type="datetimeFigureOut">
              <a:rPr lang="en-US" smtClean="0"/>
              <a:t>7/29/2023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51BAA7-C88D-4290-AA5B-BF9C7D9F2F7C}" type="slidenum">
              <a:rPr lang="en-US" smtClean="0"/>
              <a:t>‹#›</a:t>
            </a:fld>
            <a:endParaRPr lang="en-US"/>
          </a:p>
        </p:txBody>
      </p:sp>
    </p:spTree>
    <p:extLst>
      <p:ext uri="{BB962C8B-B14F-4D97-AF65-F5344CB8AC3E}">
        <p14:creationId xmlns:p14="http://schemas.microsoft.com/office/powerpoint/2010/main" val="2978412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50A10-E81B-4FF6-8214-F2C398D4CC20}" type="datetimeFigureOut">
              <a:rPr lang="en-US" smtClean="0"/>
              <a:t>7/29/2023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51BAA7-C88D-4290-AA5B-BF9C7D9F2F7C}" type="slidenum">
              <a:rPr lang="en-US" smtClean="0"/>
              <a:t>‹#›</a:t>
            </a:fld>
            <a:endParaRPr lang="en-US"/>
          </a:p>
        </p:txBody>
      </p:sp>
    </p:spTree>
    <p:extLst>
      <p:ext uri="{BB962C8B-B14F-4D97-AF65-F5344CB8AC3E}">
        <p14:creationId xmlns:p14="http://schemas.microsoft.com/office/powerpoint/2010/main" val="3928166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BC50A10-E81B-4FF6-8214-F2C398D4CC20}"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1BAA7-C88D-4290-AA5B-BF9C7D9F2F7C}" type="slidenum">
              <a:rPr lang="en-US" smtClean="0"/>
              <a:t>‹#›</a:t>
            </a:fld>
            <a:endParaRPr lang="en-US"/>
          </a:p>
        </p:txBody>
      </p:sp>
    </p:spTree>
    <p:extLst>
      <p:ext uri="{BB962C8B-B14F-4D97-AF65-F5344CB8AC3E}">
        <p14:creationId xmlns:p14="http://schemas.microsoft.com/office/powerpoint/2010/main" val="134450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70FF7442-0503-4110-9A9B-CAA63328662D}" type="datetimeFigureOut">
              <a:rPr lang="fa-IR" smtClean="0"/>
              <a:t>12/01/1445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BFBCA41-1DC7-4662-8CC7-6293D7884E09}" type="slidenum">
              <a:rPr lang="fa-IR" smtClean="0"/>
              <a:t>‹#›</a:t>
            </a:fld>
            <a:endParaRPr lang="fa-IR"/>
          </a:p>
        </p:txBody>
      </p:sp>
    </p:spTree>
    <p:extLst>
      <p:ext uri="{BB962C8B-B14F-4D97-AF65-F5344CB8AC3E}">
        <p14:creationId xmlns:p14="http://schemas.microsoft.com/office/powerpoint/2010/main" val="1553406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BC50A10-E81B-4FF6-8214-F2C398D4CC20}"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1BAA7-C88D-4290-AA5B-BF9C7D9F2F7C}" type="slidenum">
              <a:rPr lang="en-US" smtClean="0"/>
              <a:t>‹#›</a:t>
            </a:fld>
            <a:endParaRPr lang="en-US"/>
          </a:p>
        </p:txBody>
      </p:sp>
    </p:spTree>
    <p:extLst>
      <p:ext uri="{BB962C8B-B14F-4D97-AF65-F5344CB8AC3E}">
        <p14:creationId xmlns:p14="http://schemas.microsoft.com/office/powerpoint/2010/main" val="1579667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C50A10-E81B-4FF6-8214-F2C398D4CC20}"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1BAA7-C88D-4290-AA5B-BF9C7D9F2F7C}" type="slidenum">
              <a:rPr lang="en-US" smtClean="0"/>
              <a:t>‹#›</a:t>
            </a:fld>
            <a:endParaRPr lang="en-US"/>
          </a:p>
        </p:txBody>
      </p:sp>
    </p:spTree>
    <p:extLst>
      <p:ext uri="{BB962C8B-B14F-4D97-AF65-F5344CB8AC3E}">
        <p14:creationId xmlns:p14="http://schemas.microsoft.com/office/powerpoint/2010/main" val="1742346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C50A10-E81B-4FF6-8214-F2C398D4CC20}"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1BAA7-C88D-4290-AA5B-BF9C7D9F2F7C}" type="slidenum">
              <a:rPr lang="en-US" smtClean="0"/>
              <a:t>‹#›</a:t>
            </a:fld>
            <a:endParaRPr lang="en-US"/>
          </a:p>
        </p:txBody>
      </p:sp>
    </p:spTree>
    <p:extLst>
      <p:ext uri="{BB962C8B-B14F-4D97-AF65-F5344CB8AC3E}">
        <p14:creationId xmlns:p14="http://schemas.microsoft.com/office/powerpoint/2010/main" val="587754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FF7442-0503-4110-9A9B-CAA63328662D}" type="datetimeFigureOut">
              <a:rPr lang="fa-IR" smtClean="0"/>
              <a:t>12/01/1445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BFBCA41-1DC7-4662-8CC7-6293D7884E09}" type="slidenum">
              <a:rPr lang="fa-IR" smtClean="0"/>
              <a:t>‹#›</a:t>
            </a:fld>
            <a:endParaRPr lang="fa-IR"/>
          </a:p>
        </p:txBody>
      </p:sp>
    </p:spTree>
    <p:extLst>
      <p:ext uri="{BB962C8B-B14F-4D97-AF65-F5344CB8AC3E}">
        <p14:creationId xmlns:p14="http://schemas.microsoft.com/office/powerpoint/2010/main" val="144597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70FF7442-0503-4110-9A9B-CAA63328662D}" type="datetimeFigureOut">
              <a:rPr lang="fa-IR" smtClean="0"/>
              <a:t>12/01/1445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BFBCA41-1DC7-4662-8CC7-6293D7884E09}" type="slidenum">
              <a:rPr lang="fa-IR" smtClean="0"/>
              <a:t>‹#›</a:t>
            </a:fld>
            <a:endParaRPr lang="fa-IR"/>
          </a:p>
        </p:txBody>
      </p:sp>
    </p:spTree>
    <p:extLst>
      <p:ext uri="{BB962C8B-B14F-4D97-AF65-F5344CB8AC3E}">
        <p14:creationId xmlns:p14="http://schemas.microsoft.com/office/powerpoint/2010/main" val="319745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70FF7442-0503-4110-9A9B-CAA63328662D}" type="datetimeFigureOut">
              <a:rPr lang="fa-IR" smtClean="0"/>
              <a:t>12/01/1445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BFBCA41-1DC7-4662-8CC7-6293D7884E09}" type="slidenum">
              <a:rPr lang="fa-IR" smtClean="0"/>
              <a:t>‹#›</a:t>
            </a:fld>
            <a:endParaRPr lang="fa-IR"/>
          </a:p>
        </p:txBody>
      </p:sp>
    </p:spTree>
    <p:extLst>
      <p:ext uri="{BB962C8B-B14F-4D97-AF65-F5344CB8AC3E}">
        <p14:creationId xmlns:p14="http://schemas.microsoft.com/office/powerpoint/2010/main" val="319085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70FF7442-0503-4110-9A9B-CAA63328662D}" type="datetimeFigureOut">
              <a:rPr lang="fa-IR" smtClean="0"/>
              <a:t>12/01/1445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BFBCA41-1DC7-4662-8CC7-6293D7884E09}" type="slidenum">
              <a:rPr lang="fa-IR" smtClean="0"/>
              <a:t>‹#›</a:t>
            </a:fld>
            <a:endParaRPr lang="fa-IR"/>
          </a:p>
        </p:txBody>
      </p:sp>
    </p:spTree>
    <p:extLst>
      <p:ext uri="{BB962C8B-B14F-4D97-AF65-F5344CB8AC3E}">
        <p14:creationId xmlns:p14="http://schemas.microsoft.com/office/powerpoint/2010/main" val="3953794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F7442-0503-4110-9A9B-CAA63328662D}" type="datetimeFigureOut">
              <a:rPr lang="fa-IR" smtClean="0"/>
              <a:t>12/01/1445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BFBCA41-1DC7-4662-8CC7-6293D7884E09}" type="slidenum">
              <a:rPr lang="fa-IR" smtClean="0"/>
              <a:t>‹#›</a:t>
            </a:fld>
            <a:endParaRPr lang="fa-IR"/>
          </a:p>
        </p:txBody>
      </p:sp>
    </p:spTree>
    <p:extLst>
      <p:ext uri="{BB962C8B-B14F-4D97-AF65-F5344CB8AC3E}">
        <p14:creationId xmlns:p14="http://schemas.microsoft.com/office/powerpoint/2010/main" val="27673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FF7442-0503-4110-9A9B-CAA63328662D}" type="datetimeFigureOut">
              <a:rPr lang="fa-IR" smtClean="0"/>
              <a:t>12/01/1445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BFBCA41-1DC7-4662-8CC7-6293D7884E09}" type="slidenum">
              <a:rPr lang="fa-IR" smtClean="0"/>
              <a:t>‹#›</a:t>
            </a:fld>
            <a:endParaRPr lang="fa-IR"/>
          </a:p>
        </p:txBody>
      </p:sp>
    </p:spTree>
    <p:extLst>
      <p:ext uri="{BB962C8B-B14F-4D97-AF65-F5344CB8AC3E}">
        <p14:creationId xmlns:p14="http://schemas.microsoft.com/office/powerpoint/2010/main" val="66968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FF7442-0503-4110-9A9B-CAA63328662D}" type="datetimeFigureOut">
              <a:rPr lang="fa-IR" smtClean="0"/>
              <a:t>12/01/1445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BFBCA41-1DC7-4662-8CC7-6293D7884E09}" type="slidenum">
              <a:rPr lang="fa-IR" smtClean="0"/>
              <a:t>‹#›</a:t>
            </a:fld>
            <a:endParaRPr lang="fa-IR"/>
          </a:p>
        </p:txBody>
      </p:sp>
    </p:spTree>
    <p:extLst>
      <p:ext uri="{BB962C8B-B14F-4D97-AF65-F5344CB8AC3E}">
        <p14:creationId xmlns:p14="http://schemas.microsoft.com/office/powerpoint/2010/main" val="100981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0FF7442-0503-4110-9A9B-CAA63328662D}" type="datetimeFigureOut">
              <a:rPr lang="fa-IR" smtClean="0"/>
              <a:t>12/01/1445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FBCA41-1DC7-4662-8CC7-6293D7884E09}" type="slidenum">
              <a:rPr lang="fa-IR" smtClean="0"/>
              <a:t>‹#›</a:t>
            </a:fld>
            <a:endParaRPr lang="fa-IR"/>
          </a:p>
        </p:txBody>
      </p:sp>
    </p:spTree>
    <p:extLst>
      <p:ext uri="{BB962C8B-B14F-4D97-AF65-F5344CB8AC3E}">
        <p14:creationId xmlns:p14="http://schemas.microsoft.com/office/powerpoint/2010/main" val="599561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BC50A10-E81B-4FF6-8214-F2C398D4CC20}" type="datetimeFigureOut">
              <a:rPr lang="en-US" smtClean="0"/>
              <a:t>7/29/2023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51BAA7-C88D-4290-AA5B-BF9C7D9F2F7C}" type="slidenum">
              <a:rPr lang="en-US" smtClean="0"/>
              <a:t>‹#›</a:t>
            </a:fld>
            <a:endParaRPr lang="en-US"/>
          </a:p>
        </p:txBody>
      </p:sp>
    </p:spTree>
    <p:extLst>
      <p:ext uri="{BB962C8B-B14F-4D97-AF65-F5344CB8AC3E}">
        <p14:creationId xmlns:p14="http://schemas.microsoft.com/office/powerpoint/2010/main" val="480302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ECE01-EFA5-4016-A06F-3DD4A615876C}"/>
              </a:ext>
            </a:extLst>
          </p:cNvPr>
          <p:cNvSpPr>
            <a:spLocks noGrp="1"/>
          </p:cNvSpPr>
          <p:nvPr>
            <p:ph type="title"/>
          </p:nvPr>
        </p:nvSpPr>
        <p:spPr/>
        <p:txBody>
          <a:bodyPr/>
          <a:lstStyle/>
          <a:p>
            <a:endParaRPr lang="en-US" dirty="0"/>
          </a:p>
        </p:txBody>
      </p:sp>
      <p:pic>
        <p:nvPicPr>
          <p:cNvPr id="1026" name="Picture 2" descr="300,000+ Free Flowers Images &amp; Flower Photos [HD] - Pixabay">
            <a:extLst>
              <a:ext uri="{FF2B5EF4-FFF2-40B4-BE49-F238E27FC236}">
                <a16:creationId xmlns:a16="http://schemas.microsoft.com/office/drawing/2014/main" id="{3CA133AC-FEE9-494A-B2E1-ECDAD872FC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166" y="980728"/>
            <a:ext cx="8387634" cy="546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523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fa-IR" dirty="0">
                <a:cs typeface="B Nazanin" pitchFamily="2" charset="-78"/>
              </a:rPr>
              <a:t>پایش الکترونیک جنین</a:t>
            </a:r>
          </a:p>
        </p:txBody>
      </p:sp>
      <p:sp>
        <p:nvSpPr>
          <p:cNvPr id="3" name="Content Placeholder 2"/>
          <p:cNvSpPr>
            <a:spLocks noGrp="1"/>
          </p:cNvSpPr>
          <p:nvPr>
            <p:ph idx="1"/>
          </p:nvPr>
        </p:nvSpPr>
        <p:spPr/>
        <p:txBody>
          <a:bodyPr/>
          <a:lstStyle/>
          <a:p>
            <a:pPr marL="0" indent="0">
              <a:buNone/>
            </a:pPr>
            <a:r>
              <a:rPr lang="fa-IR" dirty="0">
                <a:cs typeface="B Nazanin" pitchFamily="2" charset="-78"/>
              </a:rPr>
              <a:t>2- پایش الکترونیک خارجی (غیر مستقیم)</a:t>
            </a:r>
          </a:p>
          <a:p>
            <a:pPr marL="0" indent="0">
              <a:buNone/>
            </a:pPr>
            <a:r>
              <a:rPr lang="fa-IR" dirty="0">
                <a:cs typeface="B Nazanin" pitchFamily="2" charset="-78"/>
              </a:rPr>
              <a:t>اجتناب از پاره کردن پرده های جنینی</a:t>
            </a:r>
          </a:p>
          <a:p>
            <a:pPr marL="0" indent="0">
              <a:buNone/>
            </a:pPr>
            <a:r>
              <a:rPr lang="fa-IR" dirty="0">
                <a:cs typeface="B Nazanin" pitchFamily="2" charset="-78"/>
              </a:rPr>
              <a:t>پایش خارجی در سنجش ضربان قلب جنین از دقت پایش داخلی برخوردار نیست.</a:t>
            </a:r>
          </a:p>
          <a:p>
            <a:pPr marL="0" indent="0">
              <a:buNone/>
            </a:pPr>
            <a:endParaRPr lang="fa-IR" dirty="0">
              <a:cs typeface="B Nazanin" pitchFamily="2" charset="-78"/>
            </a:endParaRPr>
          </a:p>
          <a:p>
            <a:pPr marL="0" indent="0">
              <a:buNone/>
            </a:pPr>
            <a:r>
              <a:rPr lang="fa-IR" dirty="0">
                <a:cs typeface="B Nazanin" pitchFamily="2" charset="-78"/>
              </a:rPr>
              <a:t>تعداد ضربان قلب جنین از طریق دیواره شکم مادر با استفاده از اصل داپلر اولتراسوند تعیین می شود.</a:t>
            </a:r>
          </a:p>
          <a:p>
            <a:pPr marL="0" indent="0">
              <a:buNone/>
            </a:pPr>
            <a:endParaRPr lang="fa-IR" dirty="0">
              <a:cs typeface="B Nazanin" pitchFamily="2" charset="-78"/>
            </a:endParaRPr>
          </a:p>
          <a:p>
            <a:pPr marL="0" indent="0">
              <a:buNone/>
            </a:pPr>
            <a:endParaRPr lang="fa-IR" dirty="0">
              <a:cs typeface="B Nazanin" pitchFamily="2" charset="-78"/>
            </a:endParaRPr>
          </a:p>
        </p:txBody>
      </p:sp>
    </p:spTree>
    <p:extLst>
      <p:ext uri="{BB962C8B-B14F-4D97-AF65-F5344CB8AC3E}">
        <p14:creationId xmlns:p14="http://schemas.microsoft.com/office/powerpoint/2010/main" val="177685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2DFD-0C69-4789-A44E-65D166BF23F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42E1D8A-C343-4923-9151-685F93B9FCA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1840" y="-42751"/>
            <a:ext cx="3204693" cy="6943502"/>
          </a:xfrm>
        </p:spPr>
      </p:pic>
    </p:spTree>
    <p:extLst>
      <p:ext uri="{BB962C8B-B14F-4D97-AF65-F5344CB8AC3E}">
        <p14:creationId xmlns:p14="http://schemas.microsoft.com/office/powerpoint/2010/main" val="66282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fa-IR" dirty="0">
                <a:cs typeface="B Nazanin" pitchFamily="2" charset="-78"/>
              </a:rPr>
              <a:t>فعالیت پایه قلب جنین</a:t>
            </a:r>
          </a:p>
        </p:txBody>
      </p:sp>
      <p:sp>
        <p:nvSpPr>
          <p:cNvPr id="3" name="Content Placeholder 2"/>
          <p:cNvSpPr>
            <a:spLocks noGrp="1"/>
          </p:cNvSpPr>
          <p:nvPr>
            <p:ph idx="1"/>
          </p:nvPr>
        </p:nvSpPr>
        <p:spPr/>
        <p:txBody>
          <a:bodyPr/>
          <a:lstStyle/>
          <a:p>
            <a:pPr marL="0" indent="0">
              <a:buNone/>
            </a:pPr>
            <a:r>
              <a:rPr lang="fa-IR" dirty="0">
                <a:cs typeface="B Nazanin" pitchFamily="2" charset="-78"/>
              </a:rPr>
              <a:t>فعالیت پایه قلب جنین، به ویژگی های پایه ای </a:t>
            </a:r>
            <a:r>
              <a:rPr lang="en-US" dirty="0">
                <a:cs typeface="B Nazanin" pitchFamily="2" charset="-78"/>
              </a:rPr>
              <a:t>FHR</a:t>
            </a:r>
            <a:r>
              <a:rPr lang="fa-IR" dirty="0">
                <a:cs typeface="B Nazanin" pitchFamily="2" charset="-78"/>
              </a:rPr>
              <a:t> گفته می شود که بدون تسریع ها یا افت های دوره ای مرتبط با انقباضات رحم، حالت غالب دارند.</a:t>
            </a:r>
          </a:p>
          <a:p>
            <a:pPr marL="0" indent="0">
              <a:buNone/>
            </a:pPr>
            <a:r>
              <a:rPr lang="fa-IR" dirty="0">
                <a:cs typeface="B Nazanin" pitchFamily="2" charset="-78"/>
              </a:rPr>
              <a:t>ویژگی های توصیفی فعالیت پایه قلب جنین عبارتند از:</a:t>
            </a:r>
          </a:p>
          <a:p>
            <a:pPr marL="0" indent="0">
              <a:buNone/>
            </a:pPr>
            <a:r>
              <a:rPr lang="fa-IR" dirty="0">
                <a:cs typeface="B Nazanin" pitchFamily="2" charset="-78"/>
              </a:rPr>
              <a:t>تعداد ضربان، تغییر پذیری، آریتمی جنین و الگوهای مشخصی مانند الگوهای سینوزوئیدی یا </a:t>
            </a:r>
            <a:r>
              <a:rPr lang="en-US" dirty="0" err="1">
                <a:cs typeface="B Nazanin" pitchFamily="2" charset="-78"/>
              </a:rPr>
              <a:t>saltatory</a:t>
            </a:r>
            <a:r>
              <a:rPr lang="fa-IR" dirty="0">
                <a:cs typeface="B Nazanin" pitchFamily="2" charset="-78"/>
              </a:rPr>
              <a:t> (نوسانی)</a:t>
            </a:r>
          </a:p>
        </p:txBody>
      </p:sp>
    </p:spTree>
    <p:extLst>
      <p:ext uri="{BB962C8B-B14F-4D97-AF65-F5344CB8AC3E}">
        <p14:creationId xmlns:p14="http://schemas.microsoft.com/office/powerpoint/2010/main" val="98206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3526-5194-471C-A3D5-284A9486F27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47AE06F-29AF-4D85-B0E6-44F28D1A5E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5649" y="296551"/>
            <a:ext cx="4612702" cy="6286811"/>
          </a:xfrm>
        </p:spPr>
      </p:pic>
    </p:spTree>
    <p:extLst>
      <p:ext uri="{BB962C8B-B14F-4D97-AF65-F5344CB8AC3E}">
        <p14:creationId xmlns:p14="http://schemas.microsoft.com/office/powerpoint/2010/main" val="1035320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fa-IR" dirty="0">
                <a:cs typeface="B Nazanin" pitchFamily="2" charset="-78"/>
              </a:rPr>
              <a:t>تعداد ضربان</a:t>
            </a:r>
          </a:p>
        </p:txBody>
      </p:sp>
      <p:sp>
        <p:nvSpPr>
          <p:cNvPr id="3" name="Content Placeholder 2"/>
          <p:cNvSpPr>
            <a:spLocks noGrp="1"/>
          </p:cNvSpPr>
          <p:nvPr>
            <p:ph idx="1"/>
          </p:nvPr>
        </p:nvSpPr>
        <p:spPr>
          <a:xfrm>
            <a:off x="457200" y="1772816"/>
            <a:ext cx="8229600" cy="4353347"/>
          </a:xfrm>
        </p:spPr>
        <p:txBody>
          <a:bodyPr/>
          <a:lstStyle/>
          <a:p>
            <a:pPr marL="0" indent="0">
              <a:buNone/>
            </a:pPr>
            <a:r>
              <a:rPr lang="fa-IR" dirty="0">
                <a:cs typeface="B Nazanin" pitchFamily="2" charset="-78"/>
              </a:rPr>
              <a:t>با افزایش تکامل جنین، تعداد ضربان قلب جنین کاهش می یابد.</a:t>
            </a:r>
            <a:r>
              <a:rPr lang="en-US" dirty="0">
                <a:cs typeface="B Nazanin" pitchFamily="2" charset="-78"/>
              </a:rPr>
              <a:t> </a:t>
            </a:r>
            <a:r>
              <a:rPr lang="fa-IR" dirty="0">
                <a:cs typeface="B Nazanin" pitchFamily="2" charset="-78"/>
              </a:rPr>
              <a:t>از هفته 16 حاملگی، ضربان قلب جنین هرهفته حدود </a:t>
            </a:r>
            <a:r>
              <a:rPr lang="en-US" dirty="0">
                <a:cs typeface="B Nazanin" pitchFamily="2" charset="-78"/>
              </a:rPr>
              <a:t>1bpm</a:t>
            </a:r>
            <a:r>
              <a:rPr lang="fa-IR" dirty="0">
                <a:cs typeface="B Nazanin" pitchFamily="2" charset="-78"/>
              </a:rPr>
              <a:t> کاهش پیدا می کند.</a:t>
            </a:r>
          </a:p>
          <a:p>
            <a:pPr marL="0" indent="0">
              <a:buNone/>
            </a:pPr>
            <a:r>
              <a:rPr lang="fa-IR" dirty="0">
                <a:cs typeface="B Nazanin" pitchFamily="2" charset="-78"/>
              </a:rPr>
              <a:t>این روند بعد از تولد نیز ادامه دارد، به نحوی که در 8 سالگی تعداد متوسط ضربان قلب جنین به 85 ضربه در دقیقه می رسد.</a:t>
            </a:r>
          </a:p>
          <a:p>
            <a:pPr marL="0" indent="0">
              <a:buNone/>
            </a:pPr>
            <a:endParaRPr lang="fa-IR" dirty="0">
              <a:cs typeface="B Nazanin" pitchFamily="2" charset="-78"/>
            </a:endParaRPr>
          </a:p>
          <a:p>
            <a:pPr marL="0" indent="0">
              <a:buNone/>
            </a:pPr>
            <a:r>
              <a:rPr lang="fa-IR" dirty="0">
                <a:cs typeface="B Nazanin" pitchFamily="2" charset="-78"/>
              </a:rPr>
              <a:t>این کاهش تدریجی طبیعی ضربان قلب جنین با تکامل کنترل پاراسمپاتیک(واگال) قلب متناسب است.</a:t>
            </a:r>
            <a:endParaRPr lang="fa-IR" dirty="0"/>
          </a:p>
        </p:txBody>
      </p:sp>
    </p:spTree>
    <p:extLst>
      <p:ext uri="{BB962C8B-B14F-4D97-AF65-F5344CB8AC3E}">
        <p14:creationId xmlns:p14="http://schemas.microsoft.com/office/powerpoint/2010/main" val="261865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fa-IR" dirty="0">
                <a:cs typeface="B Nazanin" pitchFamily="2" charset="-78"/>
              </a:rPr>
              <a:t>ضربان پایه قلب جنین</a:t>
            </a:r>
          </a:p>
        </p:txBody>
      </p:sp>
      <p:sp>
        <p:nvSpPr>
          <p:cNvPr id="3" name="Content Placeholder 2"/>
          <p:cNvSpPr>
            <a:spLocks noGrp="1"/>
          </p:cNvSpPr>
          <p:nvPr>
            <p:ph idx="1"/>
          </p:nvPr>
        </p:nvSpPr>
        <p:spPr>
          <a:xfrm>
            <a:off x="457200" y="2204864"/>
            <a:ext cx="8229600" cy="3921299"/>
          </a:xfrm>
        </p:spPr>
        <p:txBody>
          <a:bodyPr/>
          <a:lstStyle/>
          <a:p>
            <a:pPr marL="0" indent="0">
              <a:buNone/>
            </a:pPr>
            <a:r>
              <a:rPr lang="fa-IR" dirty="0">
                <a:cs typeface="B Nazanin" pitchFamily="2" charset="-78"/>
              </a:rPr>
              <a:t>در طول یک قطعه 10 دقیقه ای، میانگین </a:t>
            </a:r>
            <a:r>
              <a:rPr lang="en-US" dirty="0">
                <a:cs typeface="B Nazanin" pitchFamily="2" charset="-78"/>
              </a:rPr>
              <a:t>FHR</a:t>
            </a:r>
            <a:r>
              <a:rPr lang="fa-IR" dirty="0">
                <a:cs typeface="B Nazanin" pitchFamily="2" charset="-78"/>
              </a:rPr>
              <a:t> با گرد کردن افزایش های </a:t>
            </a:r>
            <a:r>
              <a:rPr lang="en-US" dirty="0">
                <a:cs typeface="B Nazanin" pitchFamily="2" charset="-78"/>
              </a:rPr>
              <a:t>5bpm</a:t>
            </a:r>
            <a:r>
              <a:rPr lang="fa-IR" dirty="0">
                <a:cs typeface="B Nazanin" pitchFamily="2" charset="-78"/>
              </a:rPr>
              <a:t> محاسبه می شود.به جز در موارد:</a:t>
            </a:r>
          </a:p>
          <a:p>
            <a:r>
              <a:rPr lang="fa-IR" dirty="0">
                <a:cs typeface="B Nazanin" pitchFamily="2" charset="-78"/>
              </a:rPr>
              <a:t>تغییرات پریودیک یا اپیزودیک</a:t>
            </a:r>
          </a:p>
          <a:p>
            <a:r>
              <a:rPr lang="fa-IR" dirty="0">
                <a:cs typeface="B Nazanin" pitchFamily="2" charset="-78"/>
              </a:rPr>
              <a:t>قطعاتی از خط پایه که بیش از </a:t>
            </a:r>
            <a:r>
              <a:rPr lang="en-US" dirty="0">
                <a:cs typeface="B Nazanin" pitchFamily="2" charset="-78"/>
              </a:rPr>
              <a:t>25bpm</a:t>
            </a:r>
            <a:r>
              <a:rPr lang="fa-IR" dirty="0">
                <a:cs typeface="B Nazanin" pitchFamily="2" charset="-78"/>
              </a:rPr>
              <a:t> با بقیه تفاوت دارند.</a:t>
            </a:r>
          </a:p>
          <a:p>
            <a:r>
              <a:rPr lang="fa-IR" dirty="0">
                <a:cs typeface="B Nazanin" pitchFamily="2" charset="-78"/>
              </a:rPr>
              <a:t>در مورد خط پایه نامشخص، از فاصله 10 دقیقه ای قبلی برای تعیین ضربان پایه قلب جنین استفاده می شود.</a:t>
            </a:r>
          </a:p>
        </p:txBody>
      </p:sp>
    </p:spTree>
    <p:extLst>
      <p:ext uri="{BB962C8B-B14F-4D97-AF65-F5344CB8AC3E}">
        <p14:creationId xmlns:p14="http://schemas.microsoft.com/office/powerpoint/2010/main" val="1802464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lstStyle/>
          <a:p>
            <a:r>
              <a:rPr lang="fa-IR" dirty="0">
                <a:cs typeface="B Nazanin" pitchFamily="2" charset="-78"/>
              </a:rPr>
              <a:t>برادیکاردی</a:t>
            </a:r>
          </a:p>
        </p:txBody>
      </p:sp>
      <p:sp>
        <p:nvSpPr>
          <p:cNvPr id="3" name="Content Placeholder 2"/>
          <p:cNvSpPr>
            <a:spLocks noGrp="1"/>
          </p:cNvSpPr>
          <p:nvPr>
            <p:ph idx="1"/>
          </p:nvPr>
        </p:nvSpPr>
        <p:spPr>
          <a:xfrm>
            <a:off x="457200" y="1600200"/>
            <a:ext cx="8229600" cy="4925144"/>
          </a:xfrm>
        </p:spPr>
        <p:txBody>
          <a:bodyPr>
            <a:noAutofit/>
          </a:bodyPr>
          <a:lstStyle/>
          <a:p>
            <a:pPr marL="0" indent="0">
              <a:buNone/>
            </a:pPr>
            <a:r>
              <a:rPr lang="fa-IR" sz="2800" dirty="0">
                <a:cs typeface="B Nazanin" pitchFamily="2" charset="-78"/>
              </a:rPr>
              <a:t>در سه ماهه سوم بارداری، میانگین طبیعی ضربان پایه قلب جنین</a:t>
            </a:r>
            <a:endParaRPr lang="en-US" sz="2800" dirty="0">
              <a:cs typeface="B Nazanin" pitchFamily="2" charset="-78"/>
            </a:endParaRPr>
          </a:p>
          <a:p>
            <a:pPr marL="0" indent="0">
              <a:buNone/>
            </a:pPr>
            <a:r>
              <a:rPr lang="fa-IR" sz="2800" dirty="0">
                <a:cs typeface="B Nazanin" pitchFamily="2" charset="-78"/>
              </a:rPr>
              <a:t> </a:t>
            </a:r>
            <a:r>
              <a:rPr lang="en-US" sz="2800" dirty="0">
                <a:cs typeface="B Nazanin" pitchFamily="2" charset="-78"/>
              </a:rPr>
              <a:t>110-160 bpm</a:t>
            </a:r>
            <a:r>
              <a:rPr lang="fa-IR" sz="2800" dirty="0">
                <a:cs typeface="B Nazanin" pitchFamily="2" charset="-78"/>
              </a:rPr>
              <a:t> است.</a:t>
            </a:r>
          </a:p>
          <a:p>
            <a:pPr marL="0" indent="0">
              <a:buNone/>
            </a:pPr>
            <a:r>
              <a:rPr lang="fa-IR" sz="2800" dirty="0">
                <a:cs typeface="B Nazanin" pitchFamily="2" charset="-78"/>
              </a:rPr>
              <a:t>از دیدگاه عملی در صورت فقدان سایر تغییرات، معمولاً محدوده </a:t>
            </a:r>
            <a:r>
              <a:rPr lang="en-US" sz="2800" dirty="0">
                <a:cs typeface="B Nazanin" pitchFamily="2" charset="-78"/>
              </a:rPr>
              <a:t>100-119 </a:t>
            </a:r>
            <a:r>
              <a:rPr lang="en-US" sz="2800" dirty="0" err="1">
                <a:cs typeface="B Nazanin" pitchFamily="2" charset="-78"/>
              </a:rPr>
              <a:t>bpm</a:t>
            </a:r>
            <a:r>
              <a:rPr lang="fa-IR" sz="2800" dirty="0">
                <a:cs typeface="B Nazanin" pitchFamily="2" charset="-78"/>
              </a:rPr>
              <a:t> نشان دهنده اختلال وضعیت جنین نیست.</a:t>
            </a:r>
          </a:p>
          <a:p>
            <a:pPr marL="0" indent="0">
              <a:buNone/>
            </a:pPr>
            <a:r>
              <a:rPr lang="fa-IR" sz="2800" dirty="0">
                <a:cs typeface="B Nazanin" pitchFamily="2" charset="-78"/>
              </a:rPr>
              <a:t>این کاهش به فشردگی سر جنین در وضعیت های اکسی پوت خلفی یا عرضی به ویژه در مرحله دوم لیبر نسبت داده می شود.</a:t>
            </a:r>
          </a:p>
          <a:p>
            <a:pPr marL="0" indent="0">
              <a:buNone/>
            </a:pPr>
            <a:r>
              <a:rPr lang="fa-IR" sz="2800" dirty="0">
                <a:solidFill>
                  <a:srgbClr val="FF0000"/>
                </a:solidFill>
                <a:cs typeface="B Nazanin" pitchFamily="2" charset="-78"/>
              </a:rPr>
              <a:t>برادیکاردی در محدوده</a:t>
            </a:r>
            <a:r>
              <a:rPr lang="en-US" sz="2800" dirty="0">
                <a:solidFill>
                  <a:srgbClr val="FF0000"/>
                </a:solidFill>
                <a:cs typeface="B Nazanin" pitchFamily="2" charset="-78"/>
              </a:rPr>
              <a:t>80-120bpm </a:t>
            </a:r>
            <a:r>
              <a:rPr lang="fa-IR" sz="2800" dirty="0">
                <a:solidFill>
                  <a:srgbClr val="FF0000"/>
                </a:solidFill>
                <a:cs typeface="B Nazanin" pitchFamily="2" charset="-78"/>
              </a:rPr>
              <a:t> همراه با تغییر پذیری خوب، اطمینان بخش است. </a:t>
            </a:r>
          </a:p>
          <a:p>
            <a:pPr marL="0" indent="0">
              <a:buNone/>
            </a:pPr>
            <a:r>
              <a:rPr lang="fa-IR" sz="2800" dirty="0">
                <a:solidFill>
                  <a:srgbClr val="FF0000"/>
                </a:solidFill>
                <a:cs typeface="B Nazanin" pitchFamily="2" charset="-78"/>
              </a:rPr>
              <a:t>تفسیر ضربان های کمتر از </a:t>
            </a:r>
            <a:r>
              <a:rPr lang="en-US" sz="2800" dirty="0">
                <a:solidFill>
                  <a:srgbClr val="FF0000"/>
                </a:solidFill>
                <a:cs typeface="B Nazanin" pitchFamily="2" charset="-78"/>
              </a:rPr>
              <a:t>80bpm</a:t>
            </a:r>
            <a:r>
              <a:rPr lang="fa-IR" sz="2800" dirty="0">
                <a:solidFill>
                  <a:srgbClr val="FF0000"/>
                </a:solidFill>
                <a:cs typeface="B Nazanin" pitchFamily="2" charset="-78"/>
              </a:rPr>
              <a:t> مشکل ساز است و این ضربان ها عموماً غیر اطمینان بخش در نظر گرفته می شوند.</a:t>
            </a:r>
          </a:p>
        </p:txBody>
      </p:sp>
    </p:spTree>
    <p:extLst>
      <p:ext uri="{BB962C8B-B14F-4D97-AF65-F5344CB8AC3E}">
        <p14:creationId xmlns:p14="http://schemas.microsoft.com/office/powerpoint/2010/main" val="3906360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CBD8CF-B00B-5B1D-3861-B0C41D8A0B00}"/>
              </a:ext>
            </a:extLst>
          </p:cNvPr>
          <p:cNvSpPr>
            <a:spLocks noGrp="1"/>
          </p:cNvSpPr>
          <p:nvPr>
            <p:ph idx="1"/>
          </p:nvPr>
        </p:nvSpPr>
        <p:spPr/>
        <p:txBody>
          <a:bodyPr>
            <a:normAutofit/>
          </a:bodyPr>
          <a:lstStyle/>
          <a:p>
            <a:r>
              <a:rPr lang="fa-IR" sz="2800" dirty="0">
                <a:latin typeface="Nazanin"/>
                <a:cs typeface="B Nazanin" panose="00000400000000000000" pitchFamily="2" charset="-78"/>
              </a:rPr>
              <a:t>سیستم سمپاتیک عامل تسریع کننده و سیستم پاراسمپاتیک عامل کند کننده (عصب واگ) به حساب می آید. ضربان قلب تحت کنترل کمورسپتورهای شریانی نیز قرار دارد و هم هیپوکسی و هم هیپرکاپنه می توانند صربان قلب را تعدیل کنند.</a:t>
            </a:r>
          </a:p>
          <a:p>
            <a:pPr marL="0" indent="0">
              <a:buNone/>
            </a:pPr>
            <a:endParaRPr lang="fa-IR" sz="2800" dirty="0">
              <a:latin typeface="Nazanin"/>
              <a:cs typeface="B Nazanin" panose="00000400000000000000" pitchFamily="2" charset="-78"/>
            </a:endParaRPr>
          </a:p>
          <a:p>
            <a:r>
              <a:rPr lang="fa-IR" sz="2800" dirty="0">
                <a:latin typeface="Nazanin"/>
                <a:cs typeface="B Nazanin" panose="00000400000000000000" pitchFamily="2" charset="-78"/>
              </a:rPr>
              <a:t>هیپوکسی طولانی مدت، که با افزایش میزان لاکتات خون و اسیدمی متابولیک شدید همراه است، سبب افت طولانی مدت ضربان قلب می شود.</a:t>
            </a:r>
            <a:endParaRPr lang="en-US" sz="2800" dirty="0">
              <a:latin typeface="Nazanin"/>
              <a:cs typeface="B Nazanin" panose="00000400000000000000" pitchFamily="2" charset="-78"/>
            </a:endParaRPr>
          </a:p>
        </p:txBody>
      </p:sp>
      <p:sp>
        <p:nvSpPr>
          <p:cNvPr id="4" name="Title 1">
            <a:extLst>
              <a:ext uri="{FF2B5EF4-FFF2-40B4-BE49-F238E27FC236}">
                <a16:creationId xmlns:a16="http://schemas.microsoft.com/office/drawing/2014/main" id="{83EB5E70-DF7F-69F7-9B09-E67D29195C9D}"/>
              </a:ext>
            </a:extLst>
          </p:cNvPr>
          <p:cNvSpPr>
            <a:spLocks noGrp="1"/>
          </p:cNvSpPr>
          <p:nvPr>
            <p:ph type="title"/>
          </p:nvPr>
        </p:nvSpPr>
        <p:spPr>
          <a:xfrm>
            <a:off x="457200" y="274638"/>
            <a:ext cx="8229600" cy="1143000"/>
          </a:xfrm>
          <a:solidFill>
            <a:schemeClr val="bg2">
              <a:lumMod val="90000"/>
            </a:schemeClr>
          </a:solidFill>
        </p:spPr>
        <p:txBody>
          <a:bodyPr/>
          <a:lstStyle/>
          <a:p>
            <a:r>
              <a:rPr lang="fa-IR" dirty="0">
                <a:cs typeface="B Nazanin" pitchFamily="2" charset="-78"/>
              </a:rPr>
              <a:t>برادیکاردی</a:t>
            </a:r>
          </a:p>
        </p:txBody>
      </p:sp>
    </p:spTree>
    <p:extLst>
      <p:ext uri="{BB962C8B-B14F-4D97-AF65-F5344CB8AC3E}">
        <p14:creationId xmlns:p14="http://schemas.microsoft.com/office/powerpoint/2010/main" val="3518057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4" y="-104476"/>
            <a:ext cx="5471351" cy="6957393"/>
          </a:xfrm>
        </p:spPr>
      </p:pic>
    </p:spTree>
    <p:extLst>
      <p:ext uri="{BB962C8B-B14F-4D97-AF65-F5344CB8AC3E}">
        <p14:creationId xmlns:p14="http://schemas.microsoft.com/office/powerpoint/2010/main" val="217968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lstStyle/>
          <a:p>
            <a:r>
              <a:rPr lang="fa-IR" dirty="0">
                <a:cs typeface="B Nazanin" pitchFamily="2" charset="-78"/>
              </a:rPr>
              <a:t>برادیکاردی</a:t>
            </a:r>
          </a:p>
        </p:txBody>
      </p:sp>
      <p:sp>
        <p:nvSpPr>
          <p:cNvPr id="3" name="Content Placeholder 2"/>
          <p:cNvSpPr>
            <a:spLocks noGrp="1"/>
          </p:cNvSpPr>
          <p:nvPr>
            <p:ph idx="1"/>
          </p:nvPr>
        </p:nvSpPr>
        <p:spPr/>
        <p:txBody>
          <a:bodyPr/>
          <a:lstStyle/>
          <a:p>
            <a:pPr marL="0" indent="0">
              <a:buNone/>
            </a:pPr>
            <a:r>
              <a:rPr lang="fa-IR" dirty="0">
                <a:cs typeface="B Nazanin" pitchFamily="2" charset="-78"/>
              </a:rPr>
              <a:t>برخی از علل برادیکاردی:</a:t>
            </a:r>
          </a:p>
          <a:p>
            <a:pPr marL="0" indent="0">
              <a:buNone/>
            </a:pPr>
            <a:r>
              <a:rPr lang="fa-IR" dirty="0">
                <a:cs typeface="B Nazanin" pitchFamily="2" charset="-78"/>
              </a:rPr>
              <a:t>بلوک مادرزادی قلب</a:t>
            </a:r>
          </a:p>
          <a:p>
            <a:pPr marL="0" indent="0">
              <a:buNone/>
            </a:pPr>
            <a:r>
              <a:rPr lang="fa-IR" dirty="0">
                <a:cs typeface="B Nazanin" pitchFamily="2" charset="-78"/>
              </a:rPr>
              <a:t>هیپوکسی جنینی در اثر علل مادری یا جنینی</a:t>
            </a:r>
          </a:p>
          <a:p>
            <a:pPr marL="0" indent="0">
              <a:buNone/>
            </a:pPr>
            <a:r>
              <a:rPr lang="fa-IR" dirty="0">
                <a:cs typeface="B Nazanin" pitchFamily="2" charset="-78"/>
              </a:rPr>
              <a:t>هیپوترمی مادر: با شیوع کمتر: اگر جنین چند ساعت با اینگونه برادی کاردی مواجه شود، آسیبی متحمل نمی شود.</a:t>
            </a:r>
          </a:p>
        </p:txBody>
      </p:sp>
    </p:spTree>
    <p:extLst>
      <p:ext uri="{BB962C8B-B14F-4D97-AF65-F5344CB8AC3E}">
        <p14:creationId xmlns:p14="http://schemas.microsoft.com/office/powerpoint/2010/main" val="406334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marL="0" indent="0">
              <a:buNone/>
            </a:pPr>
            <a:endParaRPr lang="fa-IR" dirty="0">
              <a:cs typeface="B Nazanin" pitchFamily="2" charset="-78"/>
            </a:endParaRPr>
          </a:p>
          <a:p>
            <a:pPr marL="0" indent="0">
              <a:buNone/>
            </a:pPr>
            <a:r>
              <a:rPr lang="fa-IR" dirty="0">
                <a:cs typeface="B Nazanin" pitchFamily="2" charset="-78"/>
              </a:rPr>
              <a:t>در اواخر دهه 1960 میلادی پایش الکترونیک جنین، سمع دوره ای ضربان قلب جنین با فتوسکوپ را تحت الشعاع خود قرار داد. </a:t>
            </a:r>
          </a:p>
          <a:p>
            <a:pPr marL="0" indent="0">
              <a:buNone/>
            </a:pPr>
            <a:endParaRPr lang="fa-IR" dirty="0">
              <a:cs typeface="B Nazanin" pitchFamily="2" charset="-78"/>
            </a:endParaRPr>
          </a:p>
          <a:p>
            <a:pPr marL="0" indent="0">
              <a:buNone/>
            </a:pPr>
            <a:r>
              <a:rPr lang="fa-IR" dirty="0">
                <a:cs typeface="B Nazanin" pitchFamily="2" charset="-78"/>
              </a:rPr>
              <a:t>امید می رفت که نمایش مداوم قلب جنین بر روی کاغذ که کاردیوتوکوگرافی نامیده می شد، منعکس کننده حوادث پاتوفیزیولوژیک مؤثر بر جنین باشد.</a:t>
            </a:r>
          </a:p>
          <a:p>
            <a:pPr marL="0" indent="0">
              <a:buNone/>
            </a:pPr>
            <a:endParaRPr lang="fa-IR" dirty="0">
              <a:cs typeface="B Nazanin" pitchFamily="2" charset="-78"/>
            </a:endParaRPr>
          </a:p>
        </p:txBody>
      </p:sp>
    </p:spTree>
    <p:extLst>
      <p:ext uri="{BB962C8B-B14F-4D97-AF65-F5344CB8AC3E}">
        <p14:creationId xmlns:p14="http://schemas.microsoft.com/office/powerpoint/2010/main" val="737305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fa-IR" dirty="0">
                <a:cs typeface="B Nazanin" pitchFamily="2" charset="-78"/>
              </a:rPr>
              <a:t>تاکیکاردی</a:t>
            </a:r>
          </a:p>
        </p:txBody>
      </p:sp>
      <p:sp>
        <p:nvSpPr>
          <p:cNvPr id="3" name="Content Placeholder 2"/>
          <p:cNvSpPr>
            <a:spLocks noGrp="1"/>
          </p:cNvSpPr>
          <p:nvPr>
            <p:ph idx="1"/>
          </p:nvPr>
        </p:nvSpPr>
        <p:spPr/>
        <p:txBody>
          <a:bodyPr/>
          <a:lstStyle/>
          <a:p>
            <a:pPr marL="0" indent="0">
              <a:buNone/>
            </a:pPr>
            <a:r>
              <a:rPr lang="fa-IR" dirty="0">
                <a:cs typeface="B Nazanin" pitchFamily="2" charset="-78"/>
              </a:rPr>
              <a:t>ضربان پایه بیش از </a:t>
            </a:r>
            <a:r>
              <a:rPr lang="en-US" dirty="0">
                <a:cs typeface="B Nazanin" pitchFamily="2" charset="-78"/>
              </a:rPr>
              <a:t>160bpm</a:t>
            </a:r>
            <a:endParaRPr lang="fa-IR" dirty="0">
              <a:cs typeface="B Nazanin" pitchFamily="2" charset="-78"/>
            </a:endParaRPr>
          </a:p>
          <a:p>
            <a:pPr marL="0" indent="0">
              <a:buNone/>
            </a:pPr>
            <a:r>
              <a:rPr lang="fa-IR" dirty="0">
                <a:cs typeface="B Nazanin" pitchFamily="2" charset="-78"/>
              </a:rPr>
              <a:t>محتمل ترین توجیه تاکیکاردی جنین، تب مادر است.</a:t>
            </a:r>
          </a:p>
          <a:p>
            <a:pPr marL="0" indent="0">
              <a:buNone/>
            </a:pPr>
            <a:r>
              <a:rPr lang="fa-IR" dirty="0">
                <a:cs typeface="B Nazanin" pitchFamily="2" charset="-78"/>
              </a:rPr>
              <a:t>برخی موارد قبل از ایجاد تب آشکار در مادر، تاکیکاردی جنین رخ می دهد. </a:t>
            </a:r>
          </a:p>
          <a:p>
            <a:pPr marL="0" indent="0">
              <a:buNone/>
            </a:pPr>
            <a:r>
              <a:rPr lang="fa-IR" dirty="0">
                <a:cs typeface="B Nazanin" pitchFamily="2" charset="-78"/>
              </a:rPr>
              <a:t>سایر علل تاکیکاردی جنین:</a:t>
            </a:r>
          </a:p>
          <a:p>
            <a:pPr marL="0" indent="0">
              <a:buNone/>
            </a:pPr>
            <a:r>
              <a:rPr lang="fa-IR" dirty="0">
                <a:cs typeface="B Nazanin" pitchFamily="2" charset="-78"/>
              </a:rPr>
              <a:t>آشفتگی وضعیت جنین، آریتمی های قلبی، تجویز داروهای پاراسمپاتولیتیک(آتروپین) یا سمپاتومیمتیک(تربوتالین) به مادر</a:t>
            </a:r>
          </a:p>
          <a:p>
            <a:pPr marL="0" indent="0">
              <a:buNone/>
            </a:pPr>
            <a:endParaRPr lang="fa-IR" dirty="0">
              <a:cs typeface="B Nazanin" pitchFamily="2" charset="-78"/>
            </a:endParaRPr>
          </a:p>
          <a:p>
            <a:pPr marL="0" indent="0">
              <a:buNone/>
            </a:pPr>
            <a:endParaRPr lang="fa-IR" dirty="0">
              <a:cs typeface="B Nazanin" pitchFamily="2" charset="-78"/>
            </a:endParaRPr>
          </a:p>
        </p:txBody>
      </p:sp>
    </p:spTree>
    <p:extLst>
      <p:ext uri="{BB962C8B-B14F-4D97-AF65-F5344CB8AC3E}">
        <p14:creationId xmlns:p14="http://schemas.microsoft.com/office/powerpoint/2010/main" val="294633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fa-IR" dirty="0">
                <a:cs typeface="B Nazanin" pitchFamily="2" charset="-78"/>
              </a:rPr>
              <a:t>تاکیکاردی</a:t>
            </a:r>
          </a:p>
        </p:txBody>
      </p:sp>
      <p:sp>
        <p:nvSpPr>
          <p:cNvPr id="3" name="Content Placeholder 2"/>
          <p:cNvSpPr>
            <a:spLocks noGrp="1"/>
          </p:cNvSpPr>
          <p:nvPr>
            <p:ph idx="1"/>
          </p:nvPr>
        </p:nvSpPr>
        <p:spPr/>
        <p:txBody>
          <a:bodyPr>
            <a:normAutofit lnSpcReduction="10000"/>
          </a:bodyPr>
          <a:lstStyle/>
          <a:p>
            <a:pPr marL="0" indent="0">
              <a:buNone/>
            </a:pPr>
            <a:r>
              <a:rPr lang="fa-IR" dirty="0">
                <a:cs typeface="B Nazanin" pitchFamily="2" charset="-78"/>
              </a:rPr>
              <a:t>تاکیکاردی جنین در اثر عفونت مادر، به طور تیپیک با اختلال وضعیت جنین همراه نیست، مگر اینکه به طور همزمان افت های چشمگیرضربان قلب یا سپسیس جنین وجود داشته باشد.</a:t>
            </a:r>
          </a:p>
          <a:p>
            <a:pPr marL="0" indent="0">
              <a:buNone/>
            </a:pPr>
            <a:endParaRPr lang="fa-IR" dirty="0">
              <a:cs typeface="B Nazanin" pitchFamily="2" charset="-78"/>
            </a:endParaRPr>
          </a:p>
          <a:p>
            <a:pPr marL="0" indent="0">
              <a:buNone/>
            </a:pPr>
            <a:r>
              <a:rPr lang="fa-IR" b="1" dirty="0">
                <a:cs typeface="B Nazanin" pitchFamily="2" charset="-78"/>
              </a:rPr>
              <a:t>ویژگی اصلی برای افتراق اختلال وضعیت جنین در ارتباط با تاکیکاردی، ظاهراً وجود همزمان افت های ضربان قلب جنین است.</a:t>
            </a:r>
          </a:p>
          <a:p>
            <a:pPr marL="0" indent="0">
              <a:buNone/>
            </a:pPr>
            <a:r>
              <a:rPr lang="fa-IR" dirty="0">
                <a:cs typeface="B Nazanin" pitchFamily="2" charset="-78"/>
              </a:rPr>
              <a:t>درمان سریع عامل ایجاد کننده آشفتگی، مانند کاستن از تب مادر یا احیای حجم مادر، ممکن است سبب بهبود وضعیت جنین شود.</a:t>
            </a:r>
          </a:p>
        </p:txBody>
      </p:sp>
    </p:spTree>
    <p:extLst>
      <p:ext uri="{BB962C8B-B14F-4D97-AF65-F5344CB8AC3E}">
        <p14:creationId xmlns:p14="http://schemas.microsoft.com/office/powerpoint/2010/main" val="496822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fa-IR" dirty="0">
                <a:cs typeface="B Nazanin" pitchFamily="2" charset="-78"/>
              </a:rPr>
              <a:t>تغییر پذیری خط پایه</a:t>
            </a:r>
          </a:p>
        </p:txBody>
      </p:sp>
      <p:sp>
        <p:nvSpPr>
          <p:cNvPr id="3" name="Content Placeholder 2"/>
          <p:cNvSpPr>
            <a:spLocks noGrp="1"/>
          </p:cNvSpPr>
          <p:nvPr>
            <p:ph idx="1"/>
          </p:nvPr>
        </p:nvSpPr>
        <p:spPr/>
        <p:txBody>
          <a:bodyPr>
            <a:normAutofit lnSpcReduction="10000"/>
          </a:bodyPr>
          <a:lstStyle/>
          <a:p>
            <a:pPr marL="0" indent="0">
              <a:buNone/>
            </a:pPr>
            <a:r>
              <a:rPr lang="fa-IR" dirty="0">
                <a:cs typeface="B Nazanin" pitchFamily="2" charset="-78"/>
              </a:rPr>
              <a:t>تغییر پذیری خط پایه، یکی از شاخص های مهم عملکرد قلبی- عروقی است و بازتابی از"جاذبه-دافعه" سمپاتیک و پاراسمپاتیک است که از طریق گره سینوسی- دهلیزی اعمال می شود. این مساله سبب نوسان های ضربان به ضربان </a:t>
            </a:r>
            <a:r>
              <a:rPr lang="en-US" dirty="0">
                <a:cs typeface="B Nazanin" pitchFamily="2" charset="-78"/>
              </a:rPr>
              <a:t>FHR</a:t>
            </a:r>
            <a:r>
              <a:rPr lang="fa-IR" dirty="0">
                <a:cs typeface="B Nazanin" pitchFamily="2" charset="-78"/>
              </a:rPr>
              <a:t> خط پایه می شود.</a:t>
            </a:r>
          </a:p>
          <a:p>
            <a:pPr marL="0" indent="0">
              <a:buNone/>
            </a:pPr>
            <a:endParaRPr lang="fa-IR" dirty="0">
              <a:cs typeface="B Nazanin" pitchFamily="2" charset="-78"/>
            </a:endParaRPr>
          </a:p>
          <a:p>
            <a:pPr marL="0" indent="0">
              <a:buNone/>
            </a:pPr>
            <a:r>
              <a:rPr lang="fa-IR" dirty="0">
                <a:cs typeface="B Nazanin" pitchFamily="2" charset="-78"/>
              </a:rPr>
              <a:t>تغییرپذیری توصیفی از این تغییرات در مدت یک دقیقه است که حالت موجی خط پایه را تغییر می دهند. </a:t>
            </a:r>
          </a:p>
          <a:p>
            <a:pPr marL="0" indent="0">
              <a:buNone/>
            </a:pPr>
            <a:r>
              <a:rPr lang="fa-IR" dirty="0">
                <a:cs typeface="B Nazanin" pitchFamily="2" charset="-78"/>
              </a:rPr>
              <a:t>تغییرپذیری خط پایه به صورت نوسان های نامنظم در خط پایه بجز تسریع ها و افت ها تعریف شده است.</a:t>
            </a:r>
          </a:p>
          <a:p>
            <a:pPr marL="0" indent="0">
              <a:buNone/>
            </a:pPr>
            <a:endParaRPr lang="fa-IR" dirty="0">
              <a:cs typeface="B Nazanin" pitchFamily="2" charset="-78"/>
            </a:endParaRPr>
          </a:p>
        </p:txBody>
      </p:sp>
    </p:spTree>
    <p:extLst>
      <p:ext uri="{BB962C8B-B14F-4D97-AF65-F5344CB8AC3E}">
        <p14:creationId xmlns:p14="http://schemas.microsoft.com/office/powerpoint/2010/main" val="299733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fa-IR" dirty="0">
                <a:solidFill>
                  <a:prstClr val="black"/>
                </a:solidFill>
                <a:cs typeface="B Nazanin" pitchFamily="2" charset="-78"/>
              </a:rPr>
              <a:t>تغییر پذیری خط پایه</a:t>
            </a:r>
            <a:endParaRPr lang="fa-IR" dirty="0"/>
          </a:p>
        </p:txBody>
      </p:sp>
      <p:sp>
        <p:nvSpPr>
          <p:cNvPr id="3" name="Content Placeholder 2"/>
          <p:cNvSpPr>
            <a:spLocks noGrp="1"/>
          </p:cNvSpPr>
          <p:nvPr>
            <p:ph idx="1"/>
          </p:nvPr>
        </p:nvSpPr>
        <p:spPr/>
        <p:txBody>
          <a:bodyPr/>
          <a:lstStyle/>
          <a:p>
            <a:pPr marL="0" indent="0">
              <a:buNone/>
            </a:pPr>
            <a:r>
              <a:rPr lang="fa-IR" dirty="0">
                <a:cs typeface="B Nazanin" pitchFamily="2" charset="-78"/>
              </a:rPr>
              <a:t>در تغییرپذیری طبیعی، نوسان هایی دیده می شوند که ضربان را 6-25 ضربه در دقیقه تغییر می دهند.</a:t>
            </a:r>
          </a:p>
          <a:p>
            <a:pPr marL="0" indent="0">
              <a:buNone/>
            </a:pPr>
            <a:r>
              <a:rPr lang="fa-IR" dirty="0">
                <a:cs typeface="B Nazanin" pitchFamily="2" charset="-78"/>
              </a:rPr>
              <a:t>تغییرپذیری </a:t>
            </a:r>
            <a:r>
              <a:rPr lang="en-US" dirty="0">
                <a:cs typeface="B Nazanin" pitchFamily="2" charset="-78"/>
              </a:rPr>
              <a:t>FHR</a:t>
            </a:r>
            <a:r>
              <a:rPr lang="fa-IR" dirty="0">
                <a:cs typeface="B Nazanin" pitchFamily="2" charset="-78"/>
              </a:rPr>
              <a:t> با افزایش سن حاملگی، افزایش پیدا میکند.</a:t>
            </a:r>
          </a:p>
          <a:p>
            <a:pPr marL="0" indent="0">
              <a:buNone/>
            </a:pPr>
            <a:endParaRPr lang="fa-IR" dirty="0">
              <a:cs typeface="B Nazanin" pitchFamily="2" charset="-78"/>
            </a:endParaRPr>
          </a:p>
          <a:p>
            <a:pPr marL="0" indent="0">
              <a:buNone/>
            </a:pPr>
            <a:endParaRPr lang="fa-IR" dirty="0">
              <a:cs typeface="B Nazanin" pitchFamily="2" charset="-78"/>
            </a:endParaRPr>
          </a:p>
          <a:p>
            <a:endParaRPr lang="fa-IR" dirty="0"/>
          </a:p>
        </p:txBody>
      </p:sp>
    </p:spTree>
    <p:extLst>
      <p:ext uri="{BB962C8B-B14F-4D97-AF65-F5344CB8AC3E}">
        <p14:creationId xmlns:p14="http://schemas.microsoft.com/office/powerpoint/2010/main" val="2489258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20" y="1844824"/>
            <a:ext cx="9148337" cy="3668318"/>
          </a:xfrm>
        </p:spPr>
      </p:pic>
    </p:spTree>
    <p:extLst>
      <p:ext uri="{BB962C8B-B14F-4D97-AF65-F5344CB8AC3E}">
        <p14:creationId xmlns:p14="http://schemas.microsoft.com/office/powerpoint/2010/main" val="387760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fa-IR" dirty="0">
                <a:cs typeface="B Nazanin" pitchFamily="2" charset="-78"/>
              </a:rPr>
              <a:t>افزایش تغییر پذیری</a:t>
            </a:r>
          </a:p>
        </p:txBody>
      </p:sp>
      <p:sp>
        <p:nvSpPr>
          <p:cNvPr id="3" name="Content Placeholder 2"/>
          <p:cNvSpPr>
            <a:spLocks noGrp="1"/>
          </p:cNvSpPr>
          <p:nvPr>
            <p:ph idx="1"/>
          </p:nvPr>
        </p:nvSpPr>
        <p:spPr/>
        <p:txBody>
          <a:bodyPr/>
          <a:lstStyle/>
          <a:p>
            <a:pPr marL="0" indent="0">
              <a:buNone/>
            </a:pPr>
            <a:r>
              <a:rPr lang="fa-IR" dirty="0">
                <a:cs typeface="B Nazanin" pitchFamily="2" charset="-78"/>
              </a:rPr>
              <a:t>: تنفس جنین</a:t>
            </a:r>
          </a:p>
          <a:p>
            <a:pPr marL="0" indent="0">
              <a:buNone/>
            </a:pPr>
            <a:r>
              <a:rPr lang="fa-IR" dirty="0">
                <a:cs typeface="B Nazanin" pitchFamily="2" charset="-78"/>
              </a:rPr>
              <a:t>: حرکات بدن جنین</a:t>
            </a:r>
          </a:p>
          <a:p>
            <a:pPr marL="0" indent="0">
              <a:buNone/>
            </a:pPr>
            <a:r>
              <a:rPr lang="fa-IR" dirty="0">
                <a:cs typeface="B Nazanin" pitchFamily="2" charset="-78"/>
              </a:rPr>
              <a:t>: افزایش سن حاملگی</a:t>
            </a:r>
          </a:p>
          <a:p>
            <a:pPr marL="0" indent="0">
              <a:buNone/>
            </a:pPr>
            <a:r>
              <a:rPr lang="fa-IR" dirty="0">
                <a:cs typeface="B Nazanin" pitchFamily="2" charset="-78"/>
              </a:rPr>
              <a:t>تغییرپذیری </a:t>
            </a:r>
            <a:r>
              <a:rPr lang="en-US" dirty="0">
                <a:cs typeface="B Nazanin" pitchFamily="2" charset="-78"/>
              </a:rPr>
              <a:t>FHR</a:t>
            </a:r>
            <a:r>
              <a:rPr lang="fa-IR" dirty="0">
                <a:cs typeface="B Nazanin" pitchFamily="2" charset="-78"/>
              </a:rPr>
              <a:t> در حالت </a:t>
            </a:r>
            <a:r>
              <a:rPr lang="en-US" dirty="0">
                <a:cs typeface="B Nazanin" pitchFamily="2" charset="-78"/>
              </a:rPr>
              <a:t>4F</a:t>
            </a:r>
            <a:r>
              <a:rPr lang="fa-IR" dirty="0">
                <a:cs typeface="B Nazanin" pitchFamily="2" charset="-78"/>
              </a:rPr>
              <a:t>(بیداری فعال) در مقایسه با </a:t>
            </a:r>
            <a:r>
              <a:rPr lang="en-US" dirty="0">
                <a:cs typeface="B Nazanin" pitchFamily="2" charset="-78"/>
              </a:rPr>
              <a:t>1F</a:t>
            </a:r>
            <a:r>
              <a:rPr lang="fa-IR" dirty="0">
                <a:cs typeface="B Nazanin" pitchFamily="2" charset="-78"/>
              </a:rPr>
              <a:t>(خواب آرام) و </a:t>
            </a:r>
            <a:r>
              <a:rPr lang="en-US" dirty="0">
                <a:cs typeface="B Nazanin" pitchFamily="2" charset="-78"/>
              </a:rPr>
              <a:t>2F</a:t>
            </a:r>
            <a:r>
              <a:rPr lang="fa-IR" dirty="0">
                <a:cs typeface="B Nazanin" pitchFamily="2" charset="-78"/>
              </a:rPr>
              <a:t>(خواب فعال) افزایش می یابد.</a:t>
            </a:r>
          </a:p>
          <a:p>
            <a:pPr marL="0" indent="0">
              <a:buNone/>
            </a:pPr>
            <a:r>
              <a:rPr lang="fa-IR" dirty="0">
                <a:cs typeface="B Nazanin" pitchFamily="2" charset="-78"/>
              </a:rPr>
              <a:t>افزایش تعداد ضربان قلب همراه است با کاهش تغییر پذیری</a:t>
            </a:r>
          </a:p>
        </p:txBody>
      </p:sp>
    </p:spTree>
    <p:extLst>
      <p:ext uri="{BB962C8B-B14F-4D97-AF65-F5344CB8AC3E}">
        <p14:creationId xmlns:p14="http://schemas.microsoft.com/office/powerpoint/2010/main" val="2661349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fa-IR" dirty="0">
                <a:cs typeface="B Nazanin" pitchFamily="2" charset="-78"/>
              </a:rPr>
              <a:t>کاهش تغییر پذیری</a:t>
            </a:r>
          </a:p>
        </p:txBody>
      </p:sp>
      <p:sp>
        <p:nvSpPr>
          <p:cNvPr id="3" name="Content Placeholder 2"/>
          <p:cNvSpPr>
            <a:spLocks noGrp="1"/>
          </p:cNvSpPr>
          <p:nvPr>
            <p:ph idx="1"/>
          </p:nvPr>
        </p:nvSpPr>
        <p:spPr/>
        <p:txBody>
          <a:bodyPr>
            <a:normAutofit lnSpcReduction="10000"/>
          </a:bodyPr>
          <a:lstStyle/>
          <a:p>
            <a:pPr marL="0" indent="0">
              <a:buNone/>
            </a:pPr>
            <a:r>
              <a:rPr lang="fa-IR" dirty="0">
                <a:cs typeface="B Nazanin" pitchFamily="2" charset="-78"/>
              </a:rPr>
              <a:t>فقدان تغییرپذیری و حداقل تغییرپذیری به ترتیب به صورت عدم نوسان خط پایه و یا تغییرات مساوی یا کمتر از 5</a:t>
            </a:r>
            <a:r>
              <a:rPr lang="en-US" dirty="0">
                <a:cs typeface="B Nazanin" pitchFamily="2" charset="-78"/>
              </a:rPr>
              <a:t>bpm</a:t>
            </a:r>
            <a:r>
              <a:rPr lang="fa-IR" dirty="0">
                <a:cs typeface="B Nazanin" pitchFamily="2" charset="-78"/>
              </a:rPr>
              <a:t> تعریف می شود.</a:t>
            </a:r>
          </a:p>
          <a:p>
            <a:pPr marL="0" indent="0">
              <a:buNone/>
            </a:pPr>
            <a:r>
              <a:rPr lang="fa-IR" dirty="0">
                <a:cs typeface="B Nazanin" pitchFamily="2" charset="-78"/>
              </a:rPr>
              <a:t>ممکن است نشانه شومی باشد و بر آشفتگی جدی وضعیت جنین دلالت داشته باشد.</a:t>
            </a:r>
          </a:p>
          <a:p>
            <a:pPr marL="0" indent="0">
              <a:buNone/>
            </a:pPr>
            <a:r>
              <a:rPr lang="fa-IR" dirty="0">
                <a:cs typeface="B Nazanin" pitchFamily="2" charset="-78"/>
              </a:rPr>
              <a:t>اسیدمی متابولیک با سرکوب ساقه مغز یا قلب جنین، سبب از بین رفتن تغییرپذیری می شود.</a:t>
            </a:r>
          </a:p>
          <a:p>
            <a:pPr marL="0" indent="0">
              <a:buNone/>
            </a:pPr>
            <a:r>
              <a:rPr lang="fa-IR" dirty="0">
                <a:cs typeface="B Nazanin" pitchFamily="2" charset="-78"/>
              </a:rPr>
              <a:t>اسیدمی شدید مادر (کتواسیدوز دیابتی) سبب کاهش تغییر پذیری ضربه به ضربه جنین می شود.</a:t>
            </a:r>
          </a:p>
        </p:txBody>
      </p:sp>
    </p:spTree>
    <p:extLst>
      <p:ext uri="{BB962C8B-B14F-4D97-AF65-F5344CB8AC3E}">
        <p14:creationId xmlns:p14="http://schemas.microsoft.com/office/powerpoint/2010/main" val="459651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fa-IR" dirty="0">
                <a:solidFill>
                  <a:prstClr val="black"/>
                </a:solidFill>
                <a:cs typeface="B Nazanin" pitchFamily="2" charset="-78"/>
              </a:rPr>
              <a:t>کاهش تغییر پذیری</a:t>
            </a:r>
            <a:endParaRPr lang="fa-IR" dirty="0"/>
          </a:p>
        </p:txBody>
      </p:sp>
      <p:sp>
        <p:nvSpPr>
          <p:cNvPr id="3" name="Content Placeholder 2"/>
          <p:cNvSpPr>
            <a:spLocks noGrp="1"/>
          </p:cNvSpPr>
          <p:nvPr>
            <p:ph idx="1"/>
          </p:nvPr>
        </p:nvSpPr>
        <p:spPr/>
        <p:txBody>
          <a:bodyPr>
            <a:normAutofit fontScale="85000" lnSpcReduction="10000"/>
          </a:bodyPr>
          <a:lstStyle/>
          <a:p>
            <a:pPr marL="0" indent="0">
              <a:buNone/>
            </a:pPr>
            <a:r>
              <a:rPr lang="fa-IR" dirty="0">
                <a:cs typeface="B Nazanin" pitchFamily="2" charset="-78"/>
              </a:rPr>
              <a:t>فقدان تغییر پذیری یا تغییر پذیری حداقلی با اسیدمی جنین در ارتباط است. اما فقط در 12-31% موارد </a:t>
            </a:r>
            <a:r>
              <a:rPr lang="en-US" dirty="0">
                <a:cs typeface="B Nazanin" pitchFamily="2" charset="-78"/>
              </a:rPr>
              <a:t>PH</a:t>
            </a:r>
            <a:r>
              <a:rPr lang="fa-IR" dirty="0">
                <a:cs typeface="B Nazanin" pitchFamily="2" charset="-78"/>
              </a:rPr>
              <a:t> کمتر از 7/15 خون بند ناف را پیشگویی می کند.</a:t>
            </a:r>
          </a:p>
          <a:p>
            <a:pPr marL="0" indent="0">
              <a:buNone/>
            </a:pPr>
            <a:r>
              <a:rPr lang="fa-IR" dirty="0">
                <a:cs typeface="B Nazanin" pitchFamily="2" charset="-78"/>
              </a:rPr>
              <a:t>از تغییرپذیری صرف نمی توان به عنوان تنها شاخص سلامت جنین استفاده کرد.</a:t>
            </a:r>
          </a:p>
          <a:p>
            <a:pPr marL="0" indent="0">
              <a:buNone/>
            </a:pPr>
            <a:r>
              <a:rPr lang="fa-IR" dirty="0">
                <a:cs typeface="B Nazanin" pitchFamily="2" charset="-78"/>
              </a:rPr>
              <a:t>وجود همزمان تاکی کاردی جنین یا افت های </a:t>
            </a:r>
            <a:r>
              <a:rPr lang="en-US" dirty="0">
                <a:cs typeface="B Nazanin" pitchFamily="2" charset="-78"/>
              </a:rPr>
              <a:t>FHR</a:t>
            </a:r>
            <a:r>
              <a:rPr lang="fa-IR" dirty="0">
                <a:cs typeface="B Nazanin" pitchFamily="2" charset="-78"/>
              </a:rPr>
              <a:t> نیر به پیشگویی اسیدمی جنین کمک می کند.</a:t>
            </a:r>
          </a:p>
          <a:p>
            <a:pPr marL="0" indent="0">
              <a:buNone/>
            </a:pPr>
            <a:r>
              <a:rPr lang="fa-IR" dirty="0">
                <a:cs typeface="B Nazanin" pitchFamily="2" charset="-78"/>
              </a:rPr>
              <a:t>یکی از علل شایع کاهش تغییر پذیری، تجویز داروهای آنالژزیک در جریان لیبر است.</a:t>
            </a:r>
          </a:p>
          <a:p>
            <a:pPr marL="0" indent="0">
              <a:buNone/>
            </a:pPr>
            <a:r>
              <a:rPr lang="fa-IR" dirty="0">
                <a:cs typeface="B Nazanin" pitchFamily="2" charset="-78"/>
              </a:rPr>
              <a:t>کاهش در عرض 5-10 دقیقه پس از تجویز وریدی مپریدین رخ می دهد و بسته به مقدار دارو ممکن است تا 60 دقیقه یا بیشتر پابرجا بماند.</a:t>
            </a:r>
          </a:p>
        </p:txBody>
      </p:sp>
    </p:spTree>
    <p:extLst>
      <p:ext uri="{BB962C8B-B14F-4D97-AF65-F5344CB8AC3E}">
        <p14:creationId xmlns:p14="http://schemas.microsoft.com/office/powerpoint/2010/main" val="1620387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fa-IR" dirty="0">
                <a:solidFill>
                  <a:prstClr val="black"/>
                </a:solidFill>
                <a:cs typeface="B Nazanin" pitchFamily="2" charset="-78"/>
              </a:rPr>
              <a:t>کاهش تغییر پذیری</a:t>
            </a:r>
            <a:endParaRPr lang="fa-IR" dirty="0"/>
          </a:p>
        </p:txBody>
      </p:sp>
      <p:sp>
        <p:nvSpPr>
          <p:cNvPr id="3" name="Content Placeholder 2"/>
          <p:cNvSpPr>
            <a:spLocks noGrp="1"/>
          </p:cNvSpPr>
          <p:nvPr>
            <p:ph idx="1"/>
          </p:nvPr>
        </p:nvSpPr>
        <p:spPr/>
        <p:txBody>
          <a:bodyPr>
            <a:normAutofit/>
          </a:bodyPr>
          <a:lstStyle/>
          <a:p>
            <a:pPr marL="0" indent="0">
              <a:buNone/>
            </a:pPr>
            <a:r>
              <a:rPr lang="fa-IR" dirty="0">
                <a:cs typeface="B Nazanin" pitchFamily="2" charset="-78"/>
              </a:rPr>
              <a:t>سولفات منیزیوم به طور مستدل با کاهش تغییر پذیری ارتباط دارد(بدون آثار نامطلوب جنینی)</a:t>
            </a:r>
          </a:p>
          <a:p>
            <a:pPr marL="0" indent="0">
              <a:buNone/>
            </a:pPr>
            <a:r>
              <a:rPr lang="fa-IR" dirty="0">
                <a:cs typeface="B Nazanin" pitchFamily="2" charset="-78"/>
              </a:rPr>
              <a:t>کورتیکواستروئیدها سبب کاهش حرکات جنین و کاهش تغییر پذیری می شود.</a:t>
            </a:r>
          </a:p>
          <a:p>
            <a:pPr marL="0" indent="0">
              <a:buNone/>
            </a:pPr>
            <a:r>
              <a:rPr lang="fa-IR" dirty="0">
                <a:cs typeface="B Nazanin" pitchFamily="2" charset="-78"/>
              </a:rPr>
              <a:t>کاهش تغییر پذیری در غیاب افت ضربان، غیر محتمل است که ناشی از هیپوکسی جنین باشد.</a:t>
            </a:r>
          </a:p>
        </p:txBody>
      </p:sp>
    </p:spTree>
    <p:extLst>
      <p:ext uri="{BB962C8B-B14F-4D97-AF65-F5344CB8AC3E}">
        <p14:creationId xmlns:p14="http://schemas.microsoft.com/office/powerpoint/2010/main" val="2478892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fa-IR" dirty="0">
                <a:solidFill>
                  <a:prstClr val="black"/>
                </a:solidFill>
                <a:cs typeface="B Nazanin" pitchFamily="2" charset="-78"/>
              </a:rPr>
              <a:t>کاهش تغییر پذیری</a:t>
            </a:r>
            <a:endParaRPr lang="fa-IR" dirty="0"/>
          </a:p>
        </p:txBody>
      </p:sp>
      <p:sp>
        <p:nvSpPr>
          <p:cNvPr id="3" name="Content Placeholder 2"/>
          <p:cNvSpPr>
            <a:spLocks noGrp="1"/>
          </p:cNvSpPr>
          <p:nvPr>
            <p:ph idx="1"/>
          </p:nvPr>
        </p:nvSpPr>
        <p:spPr>
          <a:xfrm>
            <a:off x="457200" y="1628800"/>
            <a:ext cx="8229600" cy="4497363"/>
          </a:xfrm>
        </p:spPr>
        <p:txBody>
          <a:bodyPr/>
          <a:lstStyle/>
          <a:p>
            <a:pPr marL="0" indent="0">
              <a:buNone/>
            </a:pPr>
            <a:r>
              <a:rPr lang="fa-IR" dirty="0">
                <a:cs typeface="B Nazanin" pitchFamily="2" charset="-78"/>
              </a:rPr>
              <a:t>صاف بودن پابرجای ضربان پایه قلب جنین( فقدان تغییرپذیری) در محدوده طبیعی ضربان پایه قلب و در غیاب افت ضربان، ممکن است بازتابی از آسیب قبلی جنین باشد که سبب آسیب نورولوژیک شده است.</a:t>
            </a:r>
          </a:p>
          <a:p>
            <a:pPr marL="0" indent="0">
              <a:buNone/>
            </a:pPr>
            <a:endParaRPr lang="fa-IR" dirty="0">
              <a:cs typeface="B Nazanin" pitchFamily="2" charset="-78"/>
            </a:endParaRPr>
          </a:p>
          <a:p>
            <a:pPr marL="0" indent="0">
              <a:buNone/>
            </a:pPr>
            <a:endParaRPr lang="fa-IR" dirty="0">
              <a:cs typeface="B Nazanin" pitchFamily="2" charset="-78"/>
            </a:endParaRPr>
          </a:p>
        </p:txBody>
      </p:sp>
      <p:sp>
        <p:nvSpPr>
          <p:cNvPr id="4" name="Rectangle 3"/>
          <p:cNvSpPr/>
          <p:nvPr/>
        </p:nvSpPr>
        <p:spPr>
          <a:xfrm>
            <a:off x="-706065" y="4221088"/>
            <a:ext cx="10174609" cy="1569660"/>
          </a:xfrm>
          <a:prstGeom prst="rect">
            <a:avLst/>
          </a:prstGeom>
          <a:noFill/>
        </p:spPr>
        <p:txBody>
          <a:bodyPr wrap="square" lIns="91440" tIns="45720" rIns="91440" bIns="45720">
            <a:spAutoFit/>
          </a:bodyPr>
          <a:lstStyle/>
          <a:p>
            <a:pPr marL="0" indent="0" algn="ctr">
              <a:buNone/>
            </a:pPr>
            <a:r>
              <a:rPr lang="fa-IR"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B Nazanin" pitchFamily="2" charset="-78"/>
              </a:rPr>
              <a:t>کاهش تغییر پذیری </a:t>
            </a:r>
            <a:r>
              <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B Nazanin" pitchFamily="2" charset="-78"/>
              </a:rPr>
              <a:t>FHR </a:t>
            </a:r>
            <a:r>
              <a:rPr lang="fa-IR"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B Nazanin" pitchFamily="2" charset="-78"/>
              </a:rPr>
              <a:t>خط پایه</a:t>
            </a:r>
          </a:p>
          <a:p>
            <a:pPr marL="0" indent="0" algn="ctr">
              <a:buNone/>
            </a:pPr>
            <a:r>
              <a:rPr lang="fa-IR"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B Nazanin" pitchFamily="2" charset="-78"/>
              </a:rPr>
              <a:t> قابل اعتمادترین نشانه منفرد آشفتگی</a:t>
            </a:r>
          </a:p>
          <a:p>
            <a:pPr marL="0" indent="0" algn="ctr">
              <a:buNone/>
            </a:pPr>
            <a:r>
              <a:rPr lang="fa-IR"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B Nazanin" pitchFamily="2" charset="-78"/>
              </a:rPr>
              <a:t> وضعیت جنین است. </a:t>
            </a:r>
            <a:endParaRPr lang="fa-IR"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726964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lstStyle/>
          <a:p>
            <a:pPr marL="0" indent="0">
              <a:buNone/>
            </a:pPr>
            <a:endParaRPr lang="fa-IR" dirty="0">
              <a:cs typeface="B Nazanin" pitchFamily="2" charset="-78"/>
            </a:endParaRPr>
          </a:p>
          <a:p>
            <a:pPr marL="0" indent="0">
              <a:buNone/>
            </a:pPr>
            <a:r>
              <a:rPr lang="fa-IR" dirty="0">
                <a:cs typeface="B Nazanin" pitchFamily="2" charset="-78"/>
              </a:rPr>
              <a:t>پایش الکترونیک قلب جنین عمدتاً در حاملگی های عارضه دار مورد استفاده قرار می گرفت اما به  تدریج در اکثر بارداری ها به کار گرفته شد.</a:t>
            </a:r>
          </a:p>
          <a:p>
            <a:pPr marL="0" indent="0">
              <a:buNone/>
            </a:pPr>
            <a:endParaRPr lang="fa-IR" dirty="0">
              <a:cs typeface="B Nazanin" pitchFamily="2" charset="-78"/>
            </a:endParaRPr>
          </a:p>
          <a:p>
            <a:pPr marL="0" indent="0">
              <a:buNone/>
            </a:pPr>
            <a:r>
              <a:rPr lang="fa-IR" dirty="0">
                <a:cs typeface="B Nazanin" pitchFamily="2" charset="-78"/>
              </a:rPr>
              <a:t>در حال حاضر بیش از 85% تمام زایمان های زنده در ایالات متحده، تحت پایش الکترونیک قلب جنین قرار می گیرند.</a:t>
            </a:r>
            <a:endParaRPr lang="fa-IR" dirty="0"/>
          </a:p>
        </p:txBody>
      </p:sp>
    </p:spTree>
    <p:extLst>
      <p:ext uri="{BB962C8B-B14F-4D97-AF65-F5344CB8AC3E}">
        <p14:creationId xmlns:p14="http://schemas.microsoft.com/office/powerpoint/2010/main" val="3904647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CC52-0221-4664-B4A5-AE36959CB2D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E457E26-5DD0-4C61-82E8-B78EF41CA3B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9792" y="235153"/>
            <a:ext cx="3096344" cy="6622847"/>
          </a:xfrm>
        </p:spPr>
      </p:pic>
    </p:spTree>
    <p:extLst>
      <p:ext uri="{BB962C8B-B14F-4D97-AF65-F5344CB8AC3E}">
        <p14:creationId xmlns:p14="http://schemas.microsoft.com/office/powerpoint/2010/main" val="396049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fa-IR" dirty="0">
                <a:cs typeface="B Nazanin" pitchFamily="2" charset="-78"/>
              </a:rPr>
              <a:t>آریتمی قلبی</a:t>
            </a:r>
          </a:p>
        </p:txBody>
      </p:sp>
      <p:sp>
        <p:nvSpPr>
          <p:cNvPr id="3" name="Content Placeholder 2"/>
          <p:cNvSpPr>
            <a:spLocks noGrp="1"/>
          </p:cNvSpPr>
          <p:nvPr>
            <p:ph idx="1"/>
          </p:nvPr>
        </p:nvSpPr>
        <p:spPr/>
        <p:txBody>
          <a:bodyPr>
            <a:normAutofit lnSpcReduction="10000"/>
          </a:bodyPr>
          <a:lstStyle/>
          <a:p>
            <a:pPr marL="0" indent="0">
              <a:buNone/>
            </a:pPr>
            <a:r>
              <a:rPr lang="fa-IR" dirty="0">
                <a:cs typeface="B Nazanin" pitchFamily="2" charset="-78"/>
              </a:rPr>
              <a:t>یافته ها ممکن است شامل تاکیکاردی، برادیکاردی و به صورت شایعتر از همه </a:t>
            </a:r>
            <a:r>
              <a:rPr lang="en-US" dirty="0">
                <a:cs typeface="B Nazanin" pitchFamily="2" charset="-78"/>
              </a:rPr>
              <a:t>spiking</a:t>
            </a:r>
            <a:r>
              <a:rPr lang="fa-IR" dirty="0">
                <a:cs typeface="B Nazanin" pitchFamily="2" charset="-78"/>
              </a:rPr>
              <a:t> ناگهانی خط پایه باشد.</a:t>
            </a:r>
          </a:p>
          <a:p>
            <a:pPr marL="0" indent="0">
              <a:buNone/>
            </a:pPr>
            <a:endParaRPr lang="fa-IR" dirty="0">
              <a:cs typeface="B Nazanin" pitchFamily="2" charset="-78"/>
            </a:endParaRPr>
          </a:p>
          <a:p>
            <a:pPr marL="0" indent="0">
              <a:buNone/>
            </a:pPr>
            <a:r>
              <a:rPr lang="fa-IR" dirty="0">
                <a:cs typeface="B Nazanin" pitchFamily="2" charset="-78"/>
              </a:rPr>
              <a:t>در غیاب شواهد هیدروپس جنین، اکثر آریتمی های جنین عواقب ناچیزی در طی لیبر دارند.</a:t>
            </a:r>
          </a:p>
          <a:p>
            <a:pPr marL="0" indent="0">
              <a:buNone/>
            </a:pPr>
            <a:endParaRPr lang="fa-IR" dirty="0">
              <a:cs typeface="B Nazanin" pitchFamily="2" charset="-78"/>
            </a:endParaRPr>
          </a:p>
          <a:p>
            <a:pPr marL="0" indent="0">
              <a:buNone/>
            </a:pPr>
            <a:r>
              <a:rPr lang="fa-IR" sz="2800" dirty="0">
                <a:cs typeface="B Nazanin" pitchFamily="2" charset="-78"/>
              </a:rPr>
              <a:t>این آریتمی ها تفسیر نوار قلب جنین را هنگام زایمان با مشکل مواجه می کنند. بررسی سونوگرافیک آناتومی جنین و اکوکاردیوگرافی ممکن است سودمند باشد.</a:t>
            </a:r>
          </a:p>
        </p:txBody>
      </p:sp>
    </p:spTree>
    <p:extLst>
      <p:ext uri="{BB962C8B-B14F-4D97-AF65-F5344CB8AC3E}">
        <p14:creationId xmlns:p14="http://schemas.microsoft.com/office/powerpoint/2010/main" val="1235224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6C68B-09EC-D0C9-DEA0-174C962601ED}"/>
              </a:ext>
            </a:extLst>
          </p:cNvPr>
          <p:cNvSpPr>
            <a:spLocks noGrp="1"/>
          </p:cNvSpPr>
          <p:nvPr>
            <p:ph idx="1"/>
          </p:nvPr>
        </p:nvSpPr>
        <p:spPr/>
        <p:txBody>
          <a:bodyPr>
            <a:normAutofit/>
          </a:bodyPr>
          <a:lstStyle/>
          <a:p>
            <a:pPr marL="0" indent="0">
              <a:buNone/>
            </a:pPr>
            <a:r>
              <a:rPr lang="fa-IR" sz="2800" dirty="0">
                <a:cs typeface="B Nazanin" panose="00000400000000000000" pitchFamily="2" charset="-78"/>
              </a:rPr>
              <a:t>یکی از الگوهای نوسانی شبیه موج سینوسی است که فرکانس 3 تا 5 سیکل در دقیقه دارد و حداقل 20 دقیقه طول می کشد.</a:t>
            </a:r>
          </a:p>
          <a:p>
            <a:pPr marL="0" indent="0">
              <a:buNone/>
            </a:pPr>
            <a:endParaRPr lang="fa-IR" sz="2800" dirty="0">
              <a:cs typeface="B Nazanin" panose="00000400000000000000" pitchFamily="2" charset="-78"/>
            </a:endParaRPr>
          </a:p>
          <a:p>
            <a:pPr marL="0" indent="0">
              <a:buNone/>
            </a:pPr>
            <a:r>
              <a:rPr lang="fa-IR" sz="2800" dirty="0">
                <a:cs typeface="B Nazanin" pitchFamily="2" charset="-78"/>
              </a:rPr>
              <a:t>الگوهای سینوسی بدون اهمیت به دنبال تجویز مپریدین، مورفین، آلفاپرودین، بوتورفانول گزارش شده است.</a:t>
            </a:r>
          </a:p>
          <a:p>
            <a:pPr marL="0" indent="0">
              <a:buNone/>
            </a:pPr>
            <a:endParaRPr lang="en-US" sz="2800" dirty="0">
              <a:cs typeface="B Nazanin" panose="00000400000000000000" pitchFamily="2" charset="-78"/>
            </a:endParaRPr>
          </a:p>
        </p:txBody>
      </p:sp>
      <p:sp>
        <p:nvSpPr>
          <p:cNvPr id="4" name="Title 1">
            <a:extLst>
              <a:ext uri="{FF2B5EF4-FFF2-40B4-BE49-F238E27FC236}">
                <a16:creationId xmlns:a16="http://schemas.microsoft.com/office/drawing/2014/main" id="{267767ED-3812-AAAB-C94E-55F1ED0EB403}"/>
              </a:ext>
            </a:extLst>
          </p:cNvPr>
          <p:cNvSpPr>
            <a:spLocks noGrp="1"/>
          </p:cNvSpPr>
          <p:nvPr>
            <p:ph type="title"/>
          </p:nvPr>
        </p:nvSpPr>
        <p:spPr>
          <a:xfrm>
            <a:off x="457200" y="274638"/>
            <a:ext cx="8229600" cy="1143000"/>
          </a:xfrm>
          <a:solidFill>
            <a:schemeClr val="accent1">
              <a:lumMod val="20000"/>
              <a:lumOff val="80000"/>
            </a:schemeClr>
          </a:solidFill>
        </p:spPr>
        <p:txBody>
          <a:bodyPr/>
          <a:lstStyle/>
          <a:p>
            <a:r>
              <a:rPr lang="fa-IR" dirty="0">
                <a:cs typeface="B Nazanin" pitchFamily="2" charset="-78"/>
              </a:rPr>
              <a:t>الگوی سینوزوئیدی</a:t>
            </a:r>
          </a:p>
        </p:txBody>
      </p:sp>
    </p:spTree>
    <p:extLst>
      <p:ext uri="{BB962C8B-B14F-4D97-AF65-F5344CB8AC3E}">
        <p14:creationId xmlns:p14="http://schemas.microsoft.com/office/powerpoint/2010/main" val="3663297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fa-IR" dirty="0">
                <a:cs typeface="B Nazanin" pitchFamily="2" charset="-78"/>
              </a:rPr>
              <a:t>الگوی سینوزوئیدی</a:t>
            </a:r>
          </a:p>
        </p:txBody>
      </p:sp>
      <p:sp>
        <p:nvSpPr>
          <p:cNvPr id="3" name="Content Placeholder 2"/>
          <p:cNvSpPr>
            <a:spLocks noGrp="1"/>
          </p:cNvSpPr>
          <p:nvPr>
            <p:ph idx="1"/>
          </p:nvPr>
        </p:nvSpPr>
        <p:spPr/>
        <p:txBody>
          <a:bodyPr>
            <a:normAutofit fontScale="92500" lnSpcReduction="20000"/>
          </a:bodyPr>
          <a:lstStyle/>
          <a:p>
            <a:pPr marL="0" indent="0">
              <a:buNone/>
            </a:pPr>
            <a:r>
              <a:rPr lang="fa-IR" dirty="0">
                <a:cs typeface="B Nazanin" pitchFamily="2" charset="-78"/>
              </a:rPr>
              <a:t>ناشی از : </a:t>
            </a:r>
          </a:p>
          <a:p>
            <a:r>
              <a:rPr lang="fa-IR" dirty="0">
                <a:cs typeface="B Nazanin" pitchFamily="2" charset="-78"/>
              </a:rPr>
              <a:t>خونریزی داخل جمجمه ای جنین </a:t>
            </a:r>
          </a:p>
          <a:p>
            <a:r>
              <a:rPr lang="fa-IR" dirty="0">
                <a:cs typeface="B Nazanin" pitchFamily="2" charset="-78"/>
              </a:rPr>
              <a:t> آسفیکسی شدید</a:t>
            </a:r>
          </a:p>
          <a:p>
            <a:r>
              <a:rPr lang="fa-IR" dirty="0">
                <a:cs typeface="B Nazanin" pitchFamily="2" charset="-78"/>
              </a:rPr>
              <a:t>کم خونی شدید جنین در اثر:</a:t>
            </a:r>
          </a:p>
          <a:p>
            <a:pPr marL="0" indent="0">
              <a:buNone/>
            </a:pPr>
            <a:r>
              <a:rPr lang="fa-IR" dirty="0">
                <a:cs typeface="B Nazanin" pitchFamily="2" charset="-78"/>
              </a:rPr>
              <a:t> آلوایمونیزاسیون </a:t>
            </a:r>
            <a:r>
              <a:rPr lang="en-US" dirty="0">
                <a:cs typeface="B Nazanin" pitchFamily="2" charset="-78"/>
              </a:rPr>
              <a:t>Rh</a:t>
            </a:r>
            <a:r>
              <a:rPr lang="fa-IR" dirty="0">
                <a:cs typeface="B Nazanin" pitchFamily="2" charset="-78"/>
              </a:rPr>
              <a:t> </a:t>
            </a:r>
          </a:p>
          <a:p>
            <a:pPr marL="0" indent="0">
              <a:buNone/>
            </a:pPr>
            <a:r>
              <a:rPr lang="fa-IR" dirty="0">
                <a:cs typeface="B Nazanin" pitchFamily="2" charset="-78"/>
              </a:rPr>
              <a:t>خونریزی جنینی – مادری</a:t>
            </a:r>
          </a:p>
          <a:p>
            <a:pPr marL="0" indent="0">
              <a:buNone/>
            </a:pPr>
            <a:r>
              <a:rPr lang="fa-IR" dirty="0">
                <a:cs typeface="B Nazanin" pitchFamily="2" charset="-78"/>
              </a:rPr>
              <a:t>سندروم ترانسفوزیون قل به قل</a:t>
            </a:r>
          </a:p>
          <a:p>
            <a:pPr marL="0" indent="0">
              <a:buNone/>
            </a:pPr>
            <a:r>
              <a:rPr lang="fa-IR" dirty="0">
                <a:cs typeface="B Nazanin" pitchFamily="2" charset="-78"/>
              </a:rPr>
              <a:t>عفونت پاروویروسی جنین</a:t>
            </a:r>
          </a:p>
          <a:p>
            <a:pPr marL="0" indent="0">
              <a:buNone/>
            </a:pPr>
            <a:r>
              <a:rPr lang="fa-IR" dirty="0">
                <a:cs typeface="B Nazanin" pitchFamily="2" charset="-78"/>
              </a:rPr>
              <a:t>وازا پرویا همراه با خونریزی</a:t>
            </a:r>
          </a:p>
          <a:p>
            <a:endParaRPr lang="fa-IR" dirty="0">
              <a:cs typeface="B Nazanin" pitchFamily="2" charset="-78"/>
            </a:endParaRPr>
          </a:p>
        </p:txBody>
      </p:sp>
    </p:spTree>
    <p:extLst>
      <p:ext uri="{BB962C8B-B14F-4D97-AF65-F5344CB8AC3E}">
        <p14:creationId xmlns:p14="http://schemas.microsoft.com/office/powerpoint/2010/main" val="244727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fa-IR" dirty="0">
                <a:cs typeface="B Nazanin" pitchFamily="2" charset="-78"/>
              </a:rPr>
              <a:t>الگوی سینوسی</a:t>
            </a:r>
          </a:p>
        </p:txBody>
      </p:sp>
      <p:sp>
        <p:nvSpPr>
          <p:cNvPr id="3" name="Content Placeholder 2"/>
          <p:cNvSpPr>
            <a:spLocks noGrp="1"/>
          </p:cNvSpPr>
          <p:nvPr>
            <p:ph idx="1"/>
          </p:nvPr>
        </p:nvSpPr>
        <p:spPr/>
        <p:txBody>
          <a:bodyPr/>
          <a:lstStyle/>
          <a:p>
            <a:pPr marL="0" indent="0">
              <a:buNone/>
            </a:pPr>
            <a:endParaRPr lang="fa-IR" dirty="0">
              <a:cs typeface="B Nazanin" pitchFamily="2" charset="-78"/>
            </a:endParaRPr>
          </a:p>
          <a:p>
            <a:pPr marL="0" indent="0">
              <a:buNone/>
            </a:pPr>
            <a:r>
              <a:rPr lang="fa-IR" dirty="0">
                <a:cs typeface="B Nazanin" pitchFamily="2" charset="-78"/>
              </a:rPr>
              <a:t>الگوی سینوسی در موارد کوریوآمنیونیت، دیسترس جنینی و انسداد بند ناف نیز گزارش شده است.</a:t>
            </a:r>
          </a:p>
          <a:p>
            <a:pPr marL="0" indent="0">
              <a:buNone/>
            </a:pPr>
            <a:r>
              <a:rPr lang="fa-IR" dirty="0">
                <a:cs typeface="B Nazanin" pitchFamily="2" charset="-78"/>
              </a:rPr>
              <a:t>الگوی سینوسی در هنگام زایمان عموماً با اختلالات وضعیت جنین در ارتباط نیستند. بنابراین، روند درمان معمولاً بر اساس شرایط بالینی تعیین می شود.</a:t>
            </a:r>
          </a:p>
          <a:p>
            <a:pPr marL="0" indent="0">
              <a:buNone/>
            </a:pPr>
            <a:endParaRPr lang="fa-IR" dirty="0">
              <a:cs typeface="B Nazanin" pitchFamily="2" charset="-78"/>
            </a:endParaRPr>
          </a:p>
        </p:txBody>
      </p:sp>
    </p:spTree>
    <p:extLst>
      <p:ext uri="{BB962C8B-B14F-4D97-AF65-F5344CB8AC3E}">
        <p14:creationId xmlns:p14="http://schemas.microsoft.com/office/powerpoint/2010/main" val="3966260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fa-IR" dirty="0">
                <a:cs typeface="B Nazanin" pitchFamily="2" charset="-78"/>
              </a:rPr>
              <a:t>الگوی سینوسی</a:t>
            </a:r>
            <a:endParaRPr lang="fa-IR" dirty="0"/>
          </a:p>
        </p:txBody>
      </p:sp>
      <p:sp>
        <p:nvSpPr>
          <p:cNvPr id="3" name="Content Placeholder 2"/>
          <p:cNvSpPr>
            <a:spLocks noGrp="1"/>
          </p:cNvSpPr>
          <p:nvPr>
            <p:ph idx="1"/>
          </p:nvPr>
        </p:nvSpPr>
        <p:spPr/>
        <p:txBody>
          <a:bodyPr/>
          <a:lstStyle/>
          <a:p>
            <a:pPr marL="0" indent="0">
              <a:buNone/>
            </a:pPr>
            <a:r>
              <a:rPr lang="fa-IR" dirty="0">
                <a:cs typeface="B Nazanin" pitchFamily="2" charset="-78"/>
              </a:rPr>
              <a:t>1- ضربان پایه قلب به صورت پایدار </a:t>
            </a:r>
            <a:r>
              <a:rPr lang="en-US" dirty="0">
                <a:cs typeface="B Nazanin" pitchFamily="2" charset="-78"/>
              </a:rPr>
              <a:t>120-160 </a:t>
            </a:r>
            <a:r>
              <a:rPr lang="en-US" dirty="0" err="1">
                <a:cs typeface="B Nazanin" pitchFamily="2" charset="-78"/>
              </a:rPr>
              <a:t>bpm</a:t>
            </a:r>
            <a:r>
              <a:rPr lang="fa-IR" dirty="0">
                <a:cs typeface="B Nazanin" pitchFamily="2" charset="-78"/>
              </a:rPr>
              <a:t> همراه با نوسان های منظم</a:t>
            </a:r>
          </a:p>
          <a:p>
            <a:pPr marL="0" indent="0">
              <a:buNone/>
            </a:pPr>
            <a:r>
              <a:rPr lang="fa-IR" dirty="0">
                <a:cs typeface="B Nazanin" pitchFamily="2" charset="-78"/>
              </a:rPr>
              <a:t>2- دامنه </a:t>
            </a:r>
            <a:r>
              <a:rPr lang="en-US" dirty="0">
                <a:cs typeface="B Nazanin" pitchFamily="2" charset="-78"/>
              </a:rPr>
              <a:t>5-15 </a:t>
            </a:r>
            <a:r>
              <a:rPr lang="en-US" dirty="0" err="1">
                <a:cs typeface="B Nazanin" pitchFamily="2" charset="-78"/>
              </a:rPr>
              <a:t>bpm</a:t>
            </a:r>
            <a:r>
              <a:rPr lang="fa-IR" dirty="0">
                <a:cs typeface="B Nazanin" pitchFamily="2" charset="-78"/>
              </a:rPr>
              <a:t> و به ندرت بیشتر از آن</a:t>
            </a:r>
          </a:p>
          <a:p>
            <a:pPr marL="0" indent="0">
              <a:buNone/>
            </a:pPr>
            <a:r>
              <a:rPr lang="fa-IR" dirty="0">
                <a:cs typeface="B Nazanin" pitchFamily="2" charset="-78"/>
              </a:rPr>
              <a:t>3- 5-2 سیکل در دقیقه</a:t>
            </a:r>
          </a:p>
          <a:p>
            <a:pPr marL="0" indent="0">
              <a:buNone/>
            </a:pPr>
            <a:r>
              <a:rPr lang="fa-IR" dirty="0">
                <a:cs typeface="B Nazanin" pitchFamily="2" charset="-78"/>
              </a:rPr>
              <a:t>4- فقدان تغییرپذیری و تسریع</a:t>
            </a:r>
          </a:p>
          <a:p>
            <a:pPr marL="0" indent="0">
              <a:buNone/>
            </a:pPr>
            <a:r>
              <a:rPr lang="fa-IR" dirty="0">
                <a:cs typeface="B Nazanin" pitchFamily="2" charset="-78"/>
              </a:rPr>
              <a:t>5- نوسان موج سینوسی در بالا یا پائین خط پایه</a:t>
            </a:r>
          </a:p>
          <a:p>
            <a:pPr marL="0" indent="0">
              <a:buNone/>
            </a:pPr>
            <a:r>
              <a:rPr lang="fa-IR" dirty="0">
                <a:cs typeface="B Nazanin" pitchFamily="2" charset="-78"/>
              </a:rPr>
              <a:t>6-عدم مصرف همزمان داروهایی مانند نارکوتیک ها</a:t>
            </a:r>
          </a:p>
        </p:txBody>
      </p:sp>
    </p:spTree>
    <p:extLst>
      <p:ext uri="{BB962C8B-B14F-4D97-AF65-F5344CB8AC3E}">
        <p14:creationId xmlns:p14="http://schemas.microsoft.com/office/powerpoint/2010/main" val="1144194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fa-IR" dirty="0">
                <a:cs typeface="B Nazanin" pitchFamily="2" charset="-78"/>
              </a:rPr>
              <a:t>الگوی سینوسی</a:t>
            </a:r>
            <a:endParaRPr lang="fa-IR" dirty="0"/>
          </a:p>
        </p:txBody>
      </p:sp>
      <p:sp>
        <p:nvSpPr>
          <p:cNvPr id="3" name="Content Placeholder 2"/>
          <p:cNvSpPr>
            <a:spLocks noGrp="1"/>
          </p:cNvSpPr>
          <p:nvPr>
            <p:ph idx="1"/>
          </p:nvPr>
        </p:nvSpPr>
        <p:spPr/>
        <p:txBody>
          <a:bodyPr>
            <a:normAutofit lnSpcReduction="10000"/>
          </a:bodyPr>
          <a:lstStyle/>
          <a:p>
            <a:pPr marL="0" indent="0">
              <a:buNone/>
            </a:pPr>
            <a:r>
              <a:rPr lang="fa-IR" dirty="0">
                <a:cs typeface="B Nazanin" pitchFamily="2" charset="-78"/>
              </a:rPr>
              <a:t>خفیف: دامنه </a:t>
            </a:r>
            <a:r>
              <a:rPr lang="en-US" dirty="0">
                <a:cs typeface="B Nazanin" pitchFamily="2" charset="-78"/>
              </a:rPr>
              <a:t>5-15 </a:t>
            </a:r>
            <a:r>
              <a:rPr lang="en-US" dirty="0" err="1">
                <a:cs typeface="B Nazanin" pitchFamily="2" charset="-78"/>
              </a:rPr>
              <a:t>bpm</a:t>
            </a:r>
            <a:endParaRPr lang="fa-IR" dirty="0">
              <a:cs typeface="B Nazanin" pitchFamily="2" charset="-78"/>
            </a:endParaRPr>
          </a:p>
          <a:p>
            <a:pPr marL="0" indent="0">
              <a:buNone/>
            </a:pPr>
            <a:r>
              <a:rPr lang="fa-IR" dirty="0">
                <a:cs typeface="B Nazanin" pitchFamily="2" charset="-78"/>
              </a:rPr>
              <a:t>متوسط:  دامنه </a:t>
            </a:r>
            <a:r>
              <a:rPr lang="en-US" dirty="0">
                <a:cs typeface="B Nazanin" pitchFamily="2" charset="-78"/>
              </a:rPr>
              <a:t>16-24 </a:t>
            </a:r>
            <a:r>
              <a:rPr lang="en-US" dirty="0" err="1">
                <a:cs typeface="B Nazanin" pitchFamily="2" charset="-78"/>
              </a:rPr>
              <a:t>bpm</a:t>
            </a:r>
            <a:endParaRPr lang="fa-IR" dirty="0">
              <a:cs typeface="B Nazanin" pitchFamily="2" charset="-78"/>
            </a:endParaRPr>
          </a:p>
          <a:p>
            <a:pPr marL="0" indent="0">
              <a:buNone/>
            </a:pPr>
            <a:r>
              <a:rPr lang="fa-IR" dirty="0">
                <a:cs typeface="B Nazanin" pitchFamily="2" charset="-78"/>
              </a:rPr>
              <a:t>شدید: دامنه </a:t>
            </a:r>
            <a:r>
              <a:rPr lang="en-US" dirty="0">
                <a:cs typeface="B Nazanin" pitchFamily="2" charset="-78"/>
              </a:rPr>
              <a:t>25 </a:t>
            </a:r>
            <a:r>
              <a:rPr lang="fa-IR" dirty="0">
                <a:cs typeface="B Nazanin" pitchFamily="2" charset="-78"/>
              </a:rPr>
              <a:t>یا بیش از </a:t>
            </a:r>
            <a:r>
              <a:rPr lang="en-US" dirty="0">
                <a:cs typeface="B Nazanin" pitchFamily="2" charset="-78"/>
              </a:rPr>
              <a:t>25 </a:t>
            </a:r>
            <a:r>
              <a:rPr lang="en-US" dirty="0" err="1">
                <a:cs typeface="B Nazanin" pitchFamily="2" charset="-78"/>
              </a:rPr>
              <a:t>bpm</a:t>
            </a:r>
            <a:endParaRPr lang="fa-IR" dirty="0">
              <a:cs typeface="B Nazanin" pitchFamily="2" charset="-78"/>
            </a:endParaRPr>
          </a:p>
          <a:p>
            <a:pPr marL="0" indent="0">
              <a:buNone/>
            </a:pPr>
            <a:endParaRPr lang="fa-IR" dirty="0">
              <a:cs typeface="B Nazanin" pitchFamily="2" charset="-78"/>
            </a:endParaRPr>
          </a:p>
          <a:p>
            <a:pPr marL="0" indent="0">
              <a:buNone/>
            </a:pPr>
            <a:r>
              <a:rPr lang="fa-IR" dirty="0">
                <a:cs typeface="B Nazanin" pitchFamily="2" charset="-78"/>
              </a:rPr>
              <a:t>با افزایش دامنه، خطر جنینی نیز افزایش می یابد.</a:t>
            </a:r>
          </a:p>
          <a:p>
            <a:pPr marL="0" indent="0">
              <a:buNone/>
            </a:pPr>
            <a:endParaRPr lang="fa-IR" dirty="0">
              <a:cs typeface="B Nazanin" pitchFamily="2" charset="-78"/>
            </a:endParaRPr>
          </a:p>
          <a:p>
            <a:pPr marL="0" indent="0">
              <a:buNone/>
            </a:pPr>
            <a:r>
              <a:rPr lang="fa-IR" b="1" dirty="0">
                <a:cs typeface="B Nazanin" pitchFamily="2" charset="-78"/>
              </a:rPr>
              <a:t>الگوی سینوسی کاذب</a:t>
            </a:r>
            <a:r>
              <a:rPr lang="fa-IR" dirty="0">
                <a:cs typeface="B Nazanin" pitchFamily="2" charset="-78"/>
              </a:rPr>
              <a:t>: نوسان سینوسی موج مانند خط پایه که در هنگام زایمان رخ می دهد و با دوره های تسریع همراه است.</a:t>
            </a:r>
          </a:p>
        </p:txBody>
      </p:sp>
    </p:spTree>
    <p:extLst>
      <p:ext uri="{BB962C8B-B14F-4D97-AF65-F5344CB8AC3E}">
        <p14:creationId xmlns:p14="http://schemas.microsoft.com/office/powerpoint/2010/main" val="3262157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fa-IR" dirty="0">
                <a:cs typeface="B Nazanin" pitchFamily="2" charset="-78"/>
              </a:rPr>
              <a:t>الگوی سینوسی</a:t>
            </a:r>
            <a:endParaRPr lang="fa-IR" dirty="0"/>
          </a:p>
        </p:txBody>
      </p:sp>
      <p:sp>
        <p:nvSpPr>
          <p:cNvPr id="3" name="Content Placeholder 2"/>
          <p:cNvSpPr>
            <a:spLocks noGrp="1"/>
          </p:cNvSpPr>
          <p:nvPr>
            <p:ph idx="1"/>
          </p:nvPr>
        </p:nvSpPr>
        <p:spPr>
          <a:xfrm>
            <a:off x="467544" y="1700808"/>
            <a:ext cx="8229600" cy="4525963"/>
          </a:xfrm>
        </p:spPr>
        <p:txBody>
          <a:bodyPr/>
          <a:lstStyle/>
          <a:p>
            <a:pPr marL="0" indent="0">
              <a:buNone/>
            </a:pPr>
            <a:r>
              <a:rPr lang="fa-IR" dirty="0">
                <a:cs typeface="B Nazanin" pitchFamily="2" charset="-78"/>
              </a:rPr>
              <a:t>انواع خفیف الگوهای سینوسی کاذب مرتبط با مصرف مپریدین و آنالژزی اپیدورال است.</a:t>
            </a:r>
          </a:p>
          <a:p>
            <a:pPr marL="0" indent="0">
              <a:buNone/>
            </a:pPr>
            <a:endParaRPr lang="fa-IR" dirty="0">
              <a:cs typeface="B Nazanin" pitchFamily="2" charset="-78"/>
            </a:endParaRPr>
          </a:p>
          <a:p>
            <a:pPr marL="0" indent="0">
              <a:buNone/>
            </a:pPr>
            <a:r>
              <a:rPr lang="fa-IR" dirty="0">
                <a:cs typeface="B Nazanin" pitchFamily="2" charset="-78"/>
              </a:rPr>
              <a:t>انواع متوسط الگوهای سینوسی کاذب مرتبط با دوره های مک زدن جنین یا اپیزودهای گذرای هیپوکسی جنین در اثر فشردگی بند ناف است.</a:t>
            </a:r>
          </a:p>
          <a:p>
            <a:pPr marL="0" indent="0">
              <a:buNone/>
            </a:pPr>
            <a:endParaRPr lang="fa-IR" dirty="0">
              <a:cs typeface="B Nazanin" pitchFamily="2" charset="-78"/>
            </a:endParaRPr>
          </a:p>
        </p:txBody>
      </p:sp>
    </p:spTree>
    <p:extLst>
      <p:ext uri="{BB962C8B-B14F-4D97-AF65-F5344CB8AC3E}">
        <p14:creationId xmlns:p14="http://schemas.microsoft.com/office/powerpoint/2010/main" val="1054993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fa-IR" dirty="0">
                <a:cs typeface="B Nazanin" pitchFamily="2" charset="-78"/>
              </a:rPr>
              <a:t>تسریع</a:t>
            </a:r>
          </a:p>
        </p:txBody>
      </p:sp>
      <p:sp>
        <p:nvSpPr>
          <p:cNvPr id="3" name="Content Placeholder 2"/>
          <p:cNvSpPr>
            <a:spLocks noGrp="1"/>
          </p:cNvSpPr>
          <p:nvPr>
            <p:ph idx="1"/>
          </p:nvPr>
        </p:nvSpPr>
        <p:spPr/>
        <p:txBody>
          <a:bodyPr/>
          <a:lstStyle/>
          <a:p>
            <a:pPr marL="0" indent="0">
              <a:buNone/>
            </a:pPr>
            <a:r>
              <a:rPr lang="fa-IR" dirty="0">
                <a:cs typeface="B Nazanin" pitchFamily="2" charset="-78"/>
              </a:rPr>
              <a:t>افزایش ناگهانی </a:t>
            </a:r>
            <a:r>
              <a:rPr lang="en-US" dirty="0">
                <a:cs typeface="B Nazanin" pitchFamily="2" charset="-78"/>
              </a:rPr>
              <a:t>FHR</a:t>
            </a:r>
            <a:r>
              <a:rPr lang="fa-IR" dirty="0">
                <a:cs typeface="B Nazanin" pitchFamily="2" charset="-78"/>
              </a:rPr>
              <a:t> به بالای خط پایه ضربان قلب جنین</a:t>
            </a:r>
          </a:p>
          <a:p>
            <a:pPr marL="0" indent="0">
              <a:buNone/>
            </a:pPr>
            <a:r>
              <a:rPr lang="fa-IR" dirty="0">
                <a:cs typeface="B Nazanin" pitchFamily="2" charset="-78"/>
              </a:rPr>
              <a:t>: از شروع تسریع تا قله آن کمتر از 30 ثانیه طول می کشد</a:t>
            </a:r>
          </a:p>
          <a:p>
            <a:pPr marL="0" indent="0">
              <a:buNone/>
            </a:pPr>
            <a:endParaRPr lang="fa-IR" dirty="0">
              <a:cs typeface="B Nazanin" pitchFamily="2" charset="-78"/>
            </a:endParaRPr>
          </a:p>
          <a:p>
            <a:pPr marL="0" indent="0">
              <a:buNone/>
            </a:pPr>
            <a:r>
              <a:rPr lang="fa-IR" dirty="0">
                <a:cs typeface="B Nazanin" pitchFamily="2" charset="-78"/>
              </a:rPr>
              <a:t>تسریع طولانی مدت: تسریع به مدت 2 دقیقه یا بیشتر اما کمتر از 10 دقیقه</a:t>
            </a:r>
          </a:p>
          <a:p>
            <a:pPr marL="0" indent="0">
              <a:buNone/>
            </a:pPr>
            <a:r>
              <a:rPr lang="fa-IR" dirty="0">
                <a:cs typeface="B Nazanin" pitchFamily="2" charset="-78"/>
              </a:rPr>
              <a:t>مکانیسم های تسریع: حرکت جنین- تحریک در اثر انقباض رحم- انسداد بند ناف- تحریک پوست سر جنین جنین در جریان معاینه لگن- تحریک آکوستیک- نمونه برداری از خون پوست سر جنین</a:t>
            </a:r>
          </a:p>
        </p:txBody>
      </p:sp>
    </p:spTree>
    <p:extLst>
      <p:ext uri="{BB962C8B-B14F-4D97-AF65-F5344CB8AC3E}">
        <p14:creationId xmlns:p14="http://schemas.microsoft.com/office/powerpoint/2010/main" val="1645872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fa-IR" dirty="0">
              <a:cs typeface="B Nazanin" pitchFamily="2" charset="-78"/>
            </a:endParaRPr>
          </a:p>
        </p:txBody>
      </p:sp>
      <p:sp>
        <p:nvSpPr>
          <p:cNvPr id="4" name="Rectangle 3"/>
          <p:cNvSpPr/>
          <p:nvPr/>
        </p:nvSpPr>
        <p:spPr>
          <a:xfrm>
            <a:off x="401626" y="2967335"/>
            <a:ext cx="8340745" cy="1754326"/>
          </a:xfrm>
          <a:prstGeom prst="rect">
            <a:avLst/>
          </a:prstGeom>
          <a:noFill/>
        </p:spPr>
        <p:txBody>
          <a:bodyPr wrap="none" lIns="91440" tIns="45720" rIns="91440" bIns="45720">
            <a:spAutoFit/>
          </a:bodyPr>
          <a:lstStyle/>
          <a:p>
            <a:pPr algn="ctr"/>
            <a:r>
              <a:rPr lang="fa-IR"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70C0"/>
                </a:solidFill>
                <a:effectLst>
                  <a:outerShdw blurRad="50800" dist="40000" dir="5400000" algn="tl" rotWithShape="0">
                    <a:srgbClr val="000000">
                      <a:shade val="5000"/>
                      <a:satMod val="120000"/>
                      <a:alpha val="33000"/>
                    </a:srgbClr>
                  </a:outerShdw>
                </a:effectLst>
                <a:cs typeface="B Nazanin" pitchFamily="2" charset="-78"/>
              </a:rPr>
              <a:t>تسریع تقریباً همیشه اطمینان بخش است</a:t>
            </a:r>
          </a:p>
          <a:p>
            <a:pPr algn="ctr"/>
            <a:r>
              <a:rPr lang="fa-IR"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70C0"/>
                </a:solidFill>
                <a:effectLst>
                  <a:outerShdw blurRad="50800" dist="40000" dir="5400000" algn="tl" rotWithShape="0">
                    <a:srgbClr val="000000">
                      <a:shade val="5000"/>
                      <a:satMod val="120000"/>
                      <a:alpha val="33000"/>
                    </a:srgbClr>
                  </a:outerShdw>
                </a:effectLst>
                <a:cs typeface="B Nazanin" pitchFamily="2" charset="-78"/>
              </a:rPr>
              <a:t> و تقریباً همیشه تأکید می کند که جنین در آن لحظه</a:t>
            </a:r>
          </a:p>
          <a:p>
            <a:pPr algn="ctr"/>
            <a:r>
              <a:rPr lang="fa-IR"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70C0"/>
                </a:solidFill>
                <a:effectLst>
                  <a:outerShdw blurRad="50800" dist="40000" dir="5400000" algn="tl" rotWithShape="0">
                    <a:srgbClr val="000000">
                      <a:shade val="5000"/>
                      <a:satMod val="120000"/>
                      <a:alpha val="33000"/>
                    </a:srgbClr>
                  </a:outerShdw>
                </a:effectLst>
                <a:cs typeface="B Nazanin" pitchFamily="2" charset="-78"/>
              </a:rPr>
              <a:t> اسیدمیک نیست.</a:t>
            </a:r>
            <a:endParaRPr lang="fa-IR"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70C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420425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fa-IR" dirty="0">
                <a:cs typeface="B Nazanin" pitchFamily="2" charset="-78"/>
              </a:rPr>
              <a:t>پایش الکترونیک جنین</a:t>
            </a:r>
          </a:p>
        </p:txBody>
      </p:sp>
      <p:sp>
        <p:nvSpPr>
          <p:cNvPr id="3" name="Content Placeholder 2"/>
          <p:cNvSpPr>
            <a:spLocks noGrp="1"/>
          </p:cNvSpPr>
          <p:nvPr>
            <p:ph idx="1"/>
          </p:nvPr>
        </p:nvSpPr>
        <p:spPr/>
        <p:txBody>
          <a:bodyPr/>
          <a:lstStyle/>
          <a:p>
            <a:pPr marL="0" indent="0">
              <a:buNone/>
            </a:pPr>
            <a:r>
              <a:rPr lang="fa-IR" dirty="0">
                <a:cs typeface="B Nazanin" pitchFamily="2" charset="-78"/>
              </a:rPr>
              <a:t>1- پایش الکترونیک داخلی ( مستقیم)</a:t>
            </a:r>
          </a:p>
          <a:p>
            <a:pPr marL="0" indent="0">
              <a:buNone/>
            </a:pPr>
            <a:endParaRPr lang="fa-IR" dirty="0">
              <a:cs typeface="B Nazanin" pitchFamily="2" charset="-78"/>
            </a:endParaRPr>
          </a:p>
          <a:p>
            <a:pPr marL="0" indent="0">
              <a:buNone/>
            </a:pPr>
            <a:r>
              <a:rPr lang="fa-IR" dirty="0">
                <a:cs typeface="B Nazanin" pitchFamily="2" charset="-78"/>
              </a:rPr>
              <a:t>با متصل کردن مستقیم الکترود دوقطبی فنری(مارپیچی) به پوست سر جنین صورت می گیرد.</a:t>
            </a:r>
          </a:p>
          <a:p>
            <a:pPr marL="0" indent="0">
              <a:buNone/>
            </a:pPr>
            <a:endParaRPr lang="fa-IR" dirty="0">
              <a:cs typeface="B Nazanin" pitchFamily="2" charset="-78"/>
            </a:endParaRPr>
          </a:p>
        </p:txBody>
      </p:sp>
    </p:spTree>
    <p:extLst>
      <p:ext uri="{BB962C8B-B14F-4D97-AF65-F5344CB8AC3E}">
        <p14:creationId xmlns:p14="http://schemas.microsoft.com/office/powerpoint/2010/main" val="2342421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3E03-8167-2CD1-A33C-F4BF0D148E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E2A514-60E0-9722-DA6C-9163C0C3A0A0}"/>
              </a:ext>
            </a:extLst>
          </p:cNvPr>
          <p:cNvSpPr>
            <a:spLocks noGrp="1"/>
          </p:cNvSpPr>
          <p:nvPr>
            <p:ph idx="1"/>
          </p:nvPr>
        </p:nvSpPr>
        <p:spPr/>
        <p:txBody>
          <a:bodyPr>
            <a:normAutofit lnSpcReduction="10000"/>
          </a:bodyPr>
          <a:lstStyle/>
          <a:p>
            <a:pPr marL="0" indent="0">
              <a:buNone/>
            </a:pPr>
            <a:r>
              <a:rPr lang="fa-IR" sz="2800" dirty="0">
                <a:cs typeface="B Nazanin" panose="00000400000000000000" pitchFamily="2" charset="-78"/>
              </a:rPr>
              <a:t>فقدان تسریع در جریان لیبر، ضرورتاً نشانه نامطلوبی نیست مگر در همراهی با سایر تغییرات غیر اطمینان بخش</a:t>
            </a:r>
          </a:p>
          <a:p>
            <a:pPr marL="0" indent="0">
              <a:buNone/>
            </a:pPr>
            <a:endParaRPr lang="fa-IR" sz="2800" dirty="0">
              <a:cs typeface="B Nazanin" panose="00000400000000000000" pitchFamily="2" charset="-78"/>
            </a:endParaRPr>
          </a:p>
          <a:p>
            <a:pPr marL="0" indent="0">
              <a:buNone/>
            </a:pPr>
            <a:r>
              <a:rPr lang="fa-IR" sz="2800" dirty="0">
                <a:cs typeface="B Nazanin" panose="00000400000000000000" pitchFamily="2" charset="-78"/>
              </a:rPr>
              <a:t>در جنین هایی که در آنها الگوی ضربان از سایر جهات غیر اطمینان بخش است اما پاسخ به تحریک دیده نمی شود، احتمال اسیدمی حدود 50 درصد است.</a:t>
            </a:r>
          </a:p>
          <a:p>
            <a:pPr marL="0" indent="0">
              <a:buNone/>
            </a:pPr>
            <a:endParaRPr lang="fa-IR" sz="2800" dirty="0">
              <a:cs typeface="B Nazanin" panose="00000400000000000000" pitchFamily="2" charset="-78"/>
            </a:endParaRPr>
          </a:p>
          <a:p>
            <a:pPr marL="0" indent="0">
              <a:buNone/>
            </a:pPr>
            <a:r>
              <a:rPr lang="fa-IR" sz="2800" dirty="0">
                <a:cs typeface="B Nazanin" panose="00000400000000000000" pitchFamily="2" charset="-78"/>
              </a:rPr>
              <a:t>اگر افت ها در هر پریود 20 دقیقه ای با 50 دصد یا بیش از 50 درصد انقباضات رخ بدهند، باید به عنوان افت راجعه </a:t>
            </a:r>
            <a:r>
              <a:rPr lang="en-US" sz="2800" dirty="0">
                <a:cs typeface="B Nazanin" panose="00000400000000000000" pitchFamily="2" charset="-78"/>
              </a:rPr>
              <a:t>“Recurrent”</a:t>
            </a:r>
            <a:r>
              <a:rPr lang="fa-IR" sz="2800" dirty="0">
                <a:cs typeface="B Nazanin" panose="00000400000000000000" pitchFamily="2" charset="-78"/>
              </a:rPr>
              <a:t> تعریف شوند.</a:t>
            </a:r>
            <a:endParaRPr lang="en-US" sz="2800" dirty="0">
              <a:cs typeface="B Nazanin" panose="00000400000000000000" pitchFamily="2" charset="-78"/>
            </a:endParaRPr>
          </a:p>
        </p:txBody>
      </p:sp>
    </p:spTree>
    <p:extLst>
      <p:ext uri="{BB962C8B-B14F-4D97-AF65-F5344CB8AC3E}">
        <p14:creationId xmlns:p14="http://schemas.microsoft.com/office/powerpoint/2010/main" val="1700917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fa-IR" dirty="0">
                <a:cs typeface="B Nazanin" pitchFamily="2" charset="-78"/>
              </a:rPr>
              <a:t>افت زودرس</a:t>
            </a:r>
          </a:p>
        </p:txBody>
      </p:sp>
      <p:sp>
        <p:nvSpPr>
          <p:cNvPr id="3" name="Content Placeholder 2"/>
          <p:cNvSpPr>
            <a:spLocks noGrp="1"/>
          </p:cNvSpPr>
          <p:nvPr>
            <p:ph idx="1"/>
          </p:nvPr>
        </p:nvSpPr>
        <p:spPr/>
        <p:txBody>
          <a:bodyPr/>
          <a:lstStyle/>
          <a:p>
            <a:pPr marL="0" indent="0">
              <a:buNone/>
            </a:pPr>
            <a:r>
              <a:rPr lang="fa-IR" dirty="0">
                <a:cs typeface="B Nazanin" pitchFamily="2" charset="-78"/>
              </a:rPr>
              <a:t>افت ضربان قلب همراه با انقباضات رحم: ارتباط با دیلاتاسیون سرویکس</a:t>
            </a:r>
          </a:p>
          <a:p>
            <a:pPr marL="0" indent="0">
              <a:buNone/>
            </a:pPr>
            <a:r>
              <a:rPr lang="fa-IR" dirty="0">
                <a:cs typeface="B Nazanin" pitchFamily="2" charset="-78"/>
              </a:rPr>
              <a:t>اتیولوژی: فشردگی سر جنین و تحریک سخت شامه سبب فعالیت عصب واگ و افت </a:t>
            </a:r>
            <a:r>
              <a:rPr lang="en-US" dirty="0">
                <a:cs typeface="B Nazanin" pitchFamily="2" charset="-78"/>
              </a:rPr>
              <a:t>FHR</a:t>
            </a:r>
            <a:r>
              <a:rPr lang="fa-IR" dirty="0">
                <a:cs typeface="B Nazanin" pitchFamily="2" charset="-78"/>
              </a:rPr>
              <a:t> می شود.</a:t>
            </a:r>
          </a:p>
          <a:p>
            <a:pPr marL="0" indent="0">
              <a:buNone/>
            </a:pPr>
            <a:r>
              <a:rPr lang="fa-IR" dirty="0">
                <a:cs typeface="B Nazanin" pitchFamily="2" charset="-78"/>
              </a:rPr>
              <a:t>: عموماً در لیبر فعال: بین دیلاتاسیون های 4 و 7 سانتی متر</a:t>
            </a:r>
          </a:p>
          <a:p>
            <a:pPr marL="0" indent="0">
              <a:buNone/>
            </a:pPr>
            <a:r>
              <a:rPr lang="fa-IR" dirty="0">
                <a:cs typeface="B Nazanin" pitchFamily="2" charset="-78"/>
              </a:rPr>
              <a:t>: شدت افت با قدرت انقباض متناسب است.</a:t>
            </a:r>
          </a:p>
          <a:p>
            <a:pPr marL="0" indent="0">
              <a:buNone/>
            </a:pPr>
            <a:r>
              <a:rPr lang="fa-IR" dirty="0">
                <a:cs typeface="B Nazanin" pitchFamily="2" charset="-78"/>
              </a:rPr>
              <a:t>: به ندرت به زیر </a:t>
            </a:r>
            <a:r>
              <a:rPr lang="en-US" dirty="0">
                <a:cs typeface="B Nazanin" pitchFamily="2" charset="-78"/>
              </a:rPr>
              <a:t>100-110 </a:t>
            </a:r>
            <a:r>
              <a:rPr lang="en-US" dirty="0" err="1">
                <a:cs typeface="B Nazanin" pitchFamily="2" charset="-78"/>
              </a:rPr>
              <a:t>bpm</a:t>
            </a:r>
            <a:r>
              <a:rPr lang="en-US" dirty="0">
                <a:cs typeface="B Nazanin" pitchFamily="2" charset="-78"/>
              </a:rPr>
              <a:t> </a:t>
            </a:r>
            <a:r>
              <a:rPr lang="fa-IR" dirty="0">
                <a:cs typeface="B Nazanin" pitchFamily="2" charset="-78"/>
              </a:rPr>
              <a:t> و یا </a:t>
            </a:r>
            <a:r>
              <a:rPr lang="en-US" dirty="0">
                <a:cs typeface="B Nazanin" pitchFamily="2" charset="-78"/>
              </a:rPr>
              <a:t>20-30 </a:t>
            </a:r>
            <a:r>
              <a:rPr lang="en-US" dirty="0" err="1">
                <a:cs typeface="B Nazanin" pitchFamily="2" charset="-78"/>
              </a:rPr>
              <a:t>bpm</a:t>
            </a:r>
            <a:r>
              <a:rPr lang="fa-IR" dirty="0">
                <a:cs typeface="B Nazanin" pitchFamily="2" charset="-78"/>
              </a:rPr>
              <a:t> کمتر از خط پایه افت می کند.</a:t>
            </a:r>
          </a:p>
        </p:txBody>
      </p:sp>
    </p:spTree>
    <p:extLst>
      <p:ext uri="{BB962C8B-B14F-4D97-AF65-F5344CB8AC3E}">
        <p14:creationId xmlns:p14="http://schemas.microsoft.com/office/powerpoint/2010/main" val="2724357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fa-IR" dirty="0">
              <a:cs typeface="B Nazanin" pitchFamily="2" charset="-78"/>
            </a:endParaRPr>
          </a:p>
        </p:txBody>
      </p:sp>
      <p:sp>
        <p:nvSpPr>
          <p:cNvPr id="4" name="Rectangle 3"/>
          <p:cNvSpPr/>
          <p:nvPr/>
        </p:nvSpPr>
        <p:spPr>
          <a:xfrm>
            <a:off x="292629" y="2967335"/>
            <a:ext cx="8558753" cy="1446550"/>
          </a:xfrm>
          <a:prstGeom prst="rect">
            <a:avLst/>
          </a:prstGeom>
          <a:noFill/>
        </p:spPr>
        <p:txBody>
          <a:bodyPr wrap="none" lIns="91440" tIns="45720" rIns="91440" bIns="45720">
            <a:spAutoFit/>
          </a:bodyPr>
          <a:lstStyle/>
          <a:p>
            <a:pPr algn="ctr"/>
            <a:r>
              <a:rPr lang="fa-IR"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افت زودرس با هیپوکسی جنین، اسیدمی جنین</a:t>
            </a:r>
          </a:p>
          <a:p>
            <a:pPr algn="ctr"/>
            <a:r>
              <a:rPr lang="fa-I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و یا پائین بودن آپگار در ارتباط نیست.</a:t>
            </a:r>
            <a:r>
              <a:rPr lang="fa-IR"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556984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97615"/>
            <a:ext cx="8387885" cy="6760385"/>
          </a:xfrm>
        </p:spPr>
      </p:pic>
    </p:spTree>
    <p:extLst>
      <p:ext uri="{BB962C8B-B14F-4D97-AF65-F5344CB8AC3E}">
        <p14:creationId xmlns:p14="http://schemas.microsoft.com/office/powerpoint/2010/main" val="81105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fa-IR" dirty="0">
                <a:cs typeface="B Nazanin" pitchFamily="2" charset="-78"/>
              </a:rPr>
              <a:t>افت دیررس</a:t>
            </a:r>
          </a:p>
        </p:txBody>
      </p:sp>
      <p:sp>
        <p:nvSpPr>
          <p:cNvPr id="3" name="Content Placeholder 2"/>
          <p:cNvSpPr>
            <a:spLocks noGrp="1"/>
          </p:cNvSpPr>
          <p:nvPr>
            <p:ph idx="1"/>
          </p:nvPr>
        </p:nvSpPr>
        <p:spPr/>
        <p:txBody>
          <a:bodyPr/>
          <a:lstStyle/>
          <a:p>
            <a:pPr marL="0" indent="0">
              <a:buNone/>
            </a:pPr>
            <a:r>
              <a:rPr lang="fa-IR" dirty="0">
                <a:cs typeface="B Nazanin" pitchFamily="2" charset="-78"/>
              </a:rPr>
              <a:t>پاسخ ضربان قلب جنین به انقباضات رحم، ممکن است شاخصی از پرفیوژن رحمی ضعیف یا اختلال عملکرد جفت باشد.</a:t>
            </a:r>
          </a:p>
          <a:p>
            <a:pPr marL="0" indent="0">
              <a:buNone/>
            </a:pPr>
            <a:endParaRPr lang="fa-IR" dirty="0">
              <a:cs typeface="B Nazanin" pitchFamily="2" charset="-78"/>
            </a:endParaRPr>
          </a:p>
          <a:p>
            <a:pPr marL="0" indent="0">
              <a:buNone/>
            </a:pPr>
            <a:r>
              <a:rPr lang="fa-IR" dirty="0">
                <a:cs typeface="B Nazanin" pitchFamily="2" charset="-78"/>
              </a:rPr>
              <a:t>افت دیررس: کاهشی صاف، تدریجی و قرینه در </a:t>
            </a:r>
            <a:r>
              <a:rPr lang="en-US" dirty="0">
                <a:cs typeface="B Nazanin" pitchFamily="2" charset="-78"/>
              </a:rPr>
              <a:t>FHR</a:t>
            </a:r>
            <a:r>
              <a:rPr lang="fa-IR" dirty="0">
                <a:cs typeface="B Nazanin" pitchFamily="2" charset="-78"/>
              </a:rPr>
              <a:t> که در اوج انقباض و یا بعد از آن آغاز میشود.</a:t>
            </a:r>
          </a:p>
          <a:p>
            <a:pPr marL="0" indent="0">
              <a:buNone/>
            </a:pPr>
            <a:r>
              <a:rPr lang="fa-IR" dirty="0">
                <a:cs typeface="B Nazanin" pitchFamily="2" charset="-78"/>
              </a:rPr>
              <a:t>معمولا با تسریع همراه نیستند. به طور تیپیک عمق آن کمتر از </a:t>
            </a:r>
            <a:r>
              <a:rPr lang="en-US" dirty="0">
                <a:cs typeface="B Nazanin" pitchFamily="2" charset="-78"/>
              </a:rPr>
              <a:t> 10-20 bpm</a:t>
            </a:r>
            <a:r>
              <a:rPr lang="fa-IR" dirty="0">
                <a:cs typeface="B Nazanin" pitchFamily="2" charset="-78"/>
              </a:rPr>
              <a:t> پائین تر از خط پایه است.</a:t>
            </a:r>
          </a:p>
        </p:txBody>
      </p:sp>
    </p:spTree>
    <p:extLst>
      <p:ext uri="{BB962C8B-B14F-4D97-AF65-F5344CB8AC3E}">
        <p14:creationId xmlns:p14="http://schemas.microsoft.com/office/powerpoint/2010/main" val="678370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291" y="404664"/>
            <a:ext cx="9107709" cy="6009531"/>
          </a:xfrm>
        </p:spPr>
      </p:pic>
    </p:spTree>
    <p:extLst>
      <p:ext uri="{BB962C8B-B14F-4D97-AF65-F5344CB8AC3E}">
        <p14:creationId xmlns:p14="http://schemas.microsoft.com/office/powerpoint/2010/main" val="3864701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fa-IR" dirty="0">
              <a:cs typeface="B Nazanin" pitchFamily="2" charset="-78"/>
            </a:endParaRPr>
          </a:p>
        </p:txBody>
      </p:sp>
      <p:sp>
        <p:nvSpPr>
          <p:cNvPr id="5" name="Rectangle 4"/>
          <p:cNvSpPr/>
          <p:nvPr/>
        </p:nvSpPr>
        <p:spPr>
          <a:xfrm>
            <a:off x="32936" y="2551837"/>
            <a:ext cx="9078126"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افت دیررس اولین پیامد هیپوکسی</a:t>
            </a:r>
          </a:p>
          <a:p>
            <a:pPr algn="ctr"/>
            <a:r>
              <a:rPr lang="fa-I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ناشی از نارسایی رحمی – جفتی بر ضربان قلب جنین است.</a:t>
            </a:r>
          </a:p>
        </p:txBody>
      </p:sp>
    </p:spTree>
    <p:extLst>
      <p:ext uri="{BB962C8B-B14F-4D97-AF65-F5344CB8AC3E}">
        <p14:creationId xmlns:p14="http://schemas.microsoft.com/office/powerpoint/2010/main" val="2185336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fa-IR" dirty="0">
                <a:cs typeface="B Nazanin" pitchFamily="2" charset="-78"/>
              </a:rPr>
              <a:t>افت دیررس</a:t>
            </a:r>
          </a:p>
        </p:txBody>
      </p:sp>
      <p:sp>
        <p:nvSpPr>
          <p:cNvPr id="3" name="Content Placeholder 2"/>
          <p:cNvSpPr>
            <a:spLocks noGrp="1"/>
          </p:cNvSpPr>
          <p:nvPr>
            <p:ph idx="1"/>
          </p:nvPr>
        </p:nvSpPr>
        <p:spPr>
          <a:xfrm>
            <a:off x="457200" y="1484784"/>
            <a:ext cx="8229600" cy="4641379"/>
          </a:xfrm>
        </p:spPr>
        <p:txBody>
          <a:bodyPr>
            <a:normAutofit lnSpcReduction="10000"/>
          </a:bodyPr>
          <a:lstStyle/>
          <a:p>
            <a:pPr marL="0" indent="0">
              <a:buNone/>
            </a:pPr>
            <a:r>
              <a:rPr lang="fa-IR" dirty="0">
                <a:cs typeface="B Nazanin" pitchFamily="2" charset="-78"/>
              </a:rPr>
              <a:t>عموماً هر روندی که بتواند سبب هیپوتانسیون مادر، فعالیت بیش از حد رحمی و یا اختلال عملکرد جفت شود، می تواند افت دیررس ایجاد کند.</a:t>
            </a:r>
          </a:p>
          <a:p>
            <a:pPr marL="0" indent="0">
              <a:buNone/>
            </a:pPr>
            <a:r>
              <a:rPr lang="fa-IR" dirty="0">
                <a:cs typeface="B Nazanin" pitchFamily="2" charset="-78"/>
              </a:rPr>
              <a:t>علل شایع: هیپوتانسیون ناشی از آنالژزی اپیدورال و افزایش فعالیت رحم در اثر تحریک اکسی توسین</a:t>
            </a:r>
          </a:p>
          <a:p>
            <a:pPr marL="0" indent="0">
              <a:buNone/>
            </a:pPr>
            <a:endParaRPr lang="fa-IR" dirty="0">
              <a:cs typeface="B Nazanin" pitchFamily="2" charset="-78"/>
            </a:endParaRPr>
          </a:p>
          <a:p>
            <a:pPr marL="0" indent="0">
              <a:buNone/>
            </a:pPr>
            <a:r>
              <a:rPr lang="fa-IR" dirty="0">
                <a:cs typeface="B Nazanin" pitchFamily="2" charset="-78"/>
              </a:rPr>
              <a:t>بیماری های مانند هیپرتانسیون، دیابت و اختلالات کلاژن واسکولر، می توانند سبب اختلال مزمن عملکرد جفت شوند. </a:t>
            </a:r>
          </a:p>
          <a:p>
            <a:pPr marL="0" indent="0">
              <a:buNone/>
            </a:pPr>
            <a:r>
              <a:rPr lang="fa-IR" dirty="0">
                <a:cs typeface="B Nazanin" pitchFamily="2" charset="-78"/>
              </a:rPr>
              <a:t>دکولمان جفت می تواند سبب افت دیررس حاد شود.</a:t>
            </a:r>
          </a:p>
          <a:p>
            <a:pPr marL="0" indent="0">
              <a:buNone/>
            </a:pPr>
            <a:endParaRPr lang="fa-IR" dirty="0">
              <a:cs typeface="B Nazanin" pitchFamily="2" charset="-78"/>
            </a:endParaRPr>
          </a:p>
        </p:txBody>
      </p:sp>
    </p:spTree>
    <p:extLst>
      <p:ext uri="{BB962C8B-B14F-4D97-AF65-F5344CB8AC3E}">
        <p14:creationId xmlns:p14="http://schemas.microsoft.com/office/powerpoint/2010/main" val="3451833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F153D-7810-C4E5-E941-E9EA6A970BED}"/>
              </a:ext>
            </a:extLst>
          </p:cNvPr>
          <p:cNvSpPr>
            <a:spLocks noGrp="1"/>
          </p:cNvSpPr>
          <p:nvPr>
            <p:ph idx="1"/>
          </p:nvPr>
        </p:nvSpPr>
        <p:spPr/>
        <p:txBody>
          <a:bodyPr>
            <a:normAutofit/>
          </a:bodyPr>
          <a:lstStyle/>
          <a:p>
            <a:r>
              <a:rPr lang="fa-IR" sz="2800" dirty="0">
                <a:cs typeface="B Nazanin" panose="00000400000000000000" pitchFamily="2" charset="-78"/>
              </a:rPr>
              <a:t>افت دیررس عامل پیشگویی کننده اسیدمی جنین نیست.</a:t>
            </a:r>
          </a:p>
          <a:p>
            <a:pPr marL="0" indent="0">
              <a:buNone/>
            </a:pPr>
            <a:endParaRPr lang="fa-IR" sz="2800" dirty="0">
              <a:cs typeface="B Nazanin" panose="00000400000000000000" pitchFamily="2" charset="-78"/>
            </a:endParaRPr>
          </a:p>
          <a:p>
            <a:r>
              <a:rPr lang="fa-IR" sz="2800" dirty="0">
                <a:cs typeface="B Nazanin" panose="00000400000000000000" pitchFamily="2" charset="-78"/>
              </a:rPr>
              <a:t>در عوض افت دیررس به اضافه کاهش تغییرپذیری که به خودی خود نشانه کاهش فعالیت در مرکز تنظیم کننده قلب در بصل النخاع است، پیشگویی کننده  قوی تر اسیدمی جنین  و موربیدیته دوران نوزادی محسوب می شود.</a:t>
            </a:r>
            <a:endParaRPr lang="en-US" sz="2800" dirty="0">
              <a:cs typeface="B Nazanin" panose="00000400000000000000" pitchFamily="2" charset="-78"/>
            </a:endParaRPr>
          </a:p>
        </p:txBody>
      </p:sp>
      <p:sp>
        <p:nvSpPr>
          <p:cNvPr id="4" name="Title 1">
            <a:extLst>
              <a:ext uri="{FF2B5EF4-FFF2-40B4-BE49-F238E27FC236}">
                <a16:creationId xmlns:a16="http://schemas.microsoft.com/office/drawing/2014/main" id="{52BDEA75-9706-6FDD-1C03-AF7EC4AC9959}"/>
              </a:ext>
            </a:extLst>
          </p:cNvPr>
          <p:cNvSpPr>
            <a:spLocks noGrp="1"/>
          </p:cNvSpPr>
          <p:nvPr>
            <p:ph type="title"/>
          </p:nvPr>
        </p:nvSpPr>
        <p:spPr>
          <a:xfrm>
            <a:off x="457200" y="274638"/>
            <a:ext cx="8229600" cy="1143000"/>
          </a:xfrm>
          <a:solidFill>
            <a:schemeClr val="accent1">
              <a:lumMod val="20000"/>
              <a:lumOff val="80000"/>
            </a:schemeClr>
          </a:solidFill>
        </p:spPr>
        <p:txBody>
          <a:bodyPr/>
          <a:lstStyle/>
          <a:p>
            <a:r>
              <a:rPr lang="fa-IR" dirty="0">
                <a:cs typeface="B Nazanin" pitchFamily="2" charset="-78"/>
              </a:rPr>
              <a:t>افت دیررس</a:t>
            </a:r>
          </a:p>
        </p:txBody>
      </p:sp>
    </p:spTree>
    <p:extLst>
      <p:ext uri="{BB962C8B-B14F-4D97-AF65-F5344CB8AC3E}">
        <p14:creationId xmlns:p14="http://schemas.microsoft.com/office/powerpoint/2010/main" val="1089976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fa-IR" dirty="0">
                <a:cs typeface="B Nazanin" pitchFamily="2" charset="-78"/>
              </a:rPr>
              <a:t>افت متغیر</a:t>
            </a:r>
          </a:p>
        </p:txBody>
      </p:sp>
      <p:sp>
        <p:nvSpPr>
          <p:cNvPr id="3" name="Content Placeholder 2"/>
          <p:cNvSpPr>
            <a:spLocks noGrp="1"/>
          </p:cNvSpPr>
          <p:nvPr>
            <p:ph idx="1"/>
          </p:nvPr>
        </p:nvSpPr>
        <p:spPr/>
        <p:txBody>
          <a:bodyPr>
            <a:normAutofit lnSpcReduction="10000"/>
          </a:bodyPr>
          <a:lstStyle/>
          <a:p>
            <a:pPr marL="0" indent="0">
              <a:buNone/>
            </a:pPr>
            <a:r>
              <a:rPr lang="fa-IR" dirty="0">
                <a:cs typeface="B Nazanin" pitchFamily="2" charset="-78"/>
              </a:rPr>
              <a:t>شایع ترین الگوی افت در جریان لیبر: ناشی از انسداد بند ناف</a:t>
            </a:r>
          </a:p>
          <a:p>
            <a:pPr marL="0" indent="0">
              <a:buNone/>
            </a:pPr>
            <a:r>
              <a:rPr lang="fa-IR" dirty="0">
                <a:cs typeface="B Nazanin" pitchFamily="2" charset="-78"/>
              </a:rPr>
              <a:t>شروع افت به طور تیپیک در انقباضات متوالی متغیر است.</a:t>
            </a:r>
          </a:p>
          <a:p>
            <a:pPr marL="0" indent="0">
              <a:buNone/>
            </a:pPr>
            <a:endParaRPr lang="fa-IR" dirty="0">
              <a:cs typeface="B Nazanin" pitchFamily="2" charset="-78"/>
            </a:endParaRPr>
          </a:p>
          <a:p>
            <a:pPr marL="0" indent="0">
              <a:buNone/>
            </a:pPr>
            <a:r>
              <a:rPr lang="fa-IR" dirty="0">
                <a:cs typeface="B Nazanin" pitchFamily="2" charset="-78"/>
              </a:rPr>
              <a:t>تغییر </a:t>
            </a:r>
            <a:r>
              <a:rPr lang="en-US" dirty="0">
                <a:cs typeface="B Nazanin" pitchFamily="2" charset="-78"/>
              </a:rPr>
              <a:t>FHR</a:t>
            </a:r>
            <a:r>
              <a:rPr lang="fa-IR" dirty="0">
                <a:cs typeface="B Nazanin" pitchFamily="2" charset="-78"/>
              </a:rPr>
              <a:t> شیب ناگهانی و نامنظمی دارد و باعث می شود موج شکل دندانه دار پیدا کند.</a:t>
            </a:r>
          </a:p>
          <a:p>
            <a:pPr marL="0" indent="0">
              <a:buNone/>
            </a:pPr>
            <a:r>
              <a:rPr lang="fa-IR" dirty="0">
                <a:cs typeface="B Nazanin" pitchFamily="2" charset="-78"/>
              </a:rPr>
              <a:t>افت متغیر نشان دهنده آن دسته از رفلکس های ضربان قلب جنین است که یا بازتابی از تغییرات فشار خون در اثر قطع گردش خون بند ناف هستند و یا تغییرات اکسیژناسیون را منعکس می کنند</a:t>
            </a:r>
          </a:p>
        </p:txBody>
      </p:sp>
    </p:spTree>
    <p:extLst>
      <p:ext uri="{BB962C8B-B14F-4D97-AF65-F5344CB8AC3E}">
        <p14:creationId xmlns:p14="http://schemas.microsoft.com/office/powerpoint/2010/main" val="789021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lstStyle/>
          <a:p>
            <a:pPr marL="0" indent="0">
              <a:buNone/>
            </a:pPr>
            <a:r>
              <a:rPr lang="fa-IR" dirty="0"/>
              <a:t>                                                                                                                                                                                                                                                                                                                                                                                                                                                                                                                                                                                                                                                                                                                                                                                                                                                                                                                                                                                                                                                                                                                                                                                                                                                                                                                                                                                                                                                                                                                                                                                                                                                                                                                                                                                                                                                                                                     </a:t>
            </a:r>
          </a:p>
        </p:txBody>
      </p:sp>
      <p:pic>
        <p:nvPicPr>
          <p:cNvPr id="1026" name="Picture 2" descr="C:\Users\afghari\Downloads\ytfHrXWM0STVN1QP67ByV8b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800" y="0"/>
            <a:ext cx="74355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46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fa-IR" dirty="0">
                <a:cs typeface="B Nazanin" pitchFamily="2" charset="-78"/>
              </a:rPr>
              <a:t>افت متغیر</a:t>
            </a:r>
          </a:p>
        </p:txBody>
      </p:sp>
      <p:sp>
        <p:nvSpPr>
          <p:cNvPr id="3" name="Content Placeholder 2"/>
          <p:cNvSpPr>
            <a:spLocks noGrp="1"/>
          </p:cNvSpPr>
          <p:nvPr>
            <p:ph idx="1"/>
          </p:nvPr>
        </p:nvSpPr>
        <p:spPr/>
        <p:txBody>
          <a:bodyPr/>
          <a:lstStyle/>
          <a:p>
            <a:pPr marL="0" indent="0">
              <a:buNone/>
            </a:pPr>
            <a:r>
              <a:rPr lang="fa-IR" dirty="0">
                <a:cs typeface="B Nazanin" pitchFamily="2" charset="-78"/>
              </a:rPr>
              <a:t>معضل بزرگ درمان افت های متغیر: مشخص کردن پاتولوژیک یا فیزیولوژیک بودن آنست.</a:t>
            </a:r>
          </a:p>
          <a:p>
            <a:pPr marL="0" indent="0">
              <a:buNone/>
            </a:pPr>
            <a:endParaRPr lang="fa-IR" dirty="0">
              <a:cs typeface="B Nazanin" pitchFamily="2" charset="-78"/>
            </a:endParaRPr>
          </a:p>
          <a:p>
            <a:pPr marL="0" indent="0">
              <a:buNone/>
            </a:pPr>
            <a:r>
              <a:rPr lang="fa-IR" dirty="0">
                <a:cs typeface="B Nazanin" pitchFamily="2" charset="-78"/>
              </a:rPr>
              <a:t>افت های متغیر راجعه با تغییر پذیری اندک تا متوسط باید از نوع نامشخص در نظر گرفته شوند. در حالی که انواع همراه با فقدان تغییر پذیری غیر طبیعی تلقی می شوند.</a:t>
            </a:r>
          </a:p>
        </p:txBody>
      </p:sp>
    </p:spTree>
    <p:extLst>
      <p:ext uri="{BB962C8B-B14F-4D97-AF65-F5344CB8AC3E}">
        <p14:creationId xmlns:p14="http://schemas.microsoft.com/office/powerpoint/2010/main" val="2298189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fa-IR" dirty="0">
                <a:cs typeface="B Nazanin" pitchFamily="2" charset="-78"/>
              </a:rPr>
              <a:t>الگوی نوسانی: </a:t>
            </a:r>
            <a:r>
              <a:rPr lang="en-US" dirty="0" err="1">
                <a:cs typeface="B Nazanin" pitchFamily="2" charset="-78"/>
              </a:rPr>
              <a:t>Saltatory</a:t>
            </a:r>
            <a:endParaRPr lang="fa-IR" dirty="0">
              <a:cs typeface="B Nazanin" pitchFamily="2" charset="-78"/>
            </a:endParaRPr>
          </a:p>
        </p:txBody>
      </p:sp>
      <p:sp>
        <p:nvSpPr>
          <p:cNvPr id="3" name="Content Placeholder 2"/>
          <p:cNvSpPr>
            <a:spLocks noGrp="1"/>
          </p:cNvSpPr>
          <p:nvPr>
            <p:ph idx="1"/>
          </p:nvPr>
        </p:nvSpPr>
        <p:spPr>
          <a:xfrm>
            <a:off x="457200" y="2204864"/>
            <a:ext cx="8229600" cy="3921299"/>
          </a:xfrm>
        </p:spPr>
        <p:txBody>
          <a:bodyPr>
            <a:normAutofit/>
          </a:bodyPr>
          <a:lstStyle/>
          <a:p>
            <a:pPr marL="0" indent="0">
              <a:buNone/>
            </a:pPr>
            <a:r>
              <a:rPr lang="fa-IR" dirty="0">
                <a:cs typeface="B Nazanin" pitchFamily="2" charset="-78"/>
              </a:rPr>
              <a:t>جفت های به شدت راجعه ی تسریع و افت است که سبب نوسان های نسبتاً بزرگ ضربان پایه قلب جنین می شوند.</a:t>
            </a:r>
          </a:p>
          <a:p>
            <a:pPr marL="0" indent="0">
              <a:buNone/>
            </a:pPr>
            <a:r>
              <a:rPr lang="fa-IR" dirty="0">
                <a:cs typeface="B Nazanin" pitchFamily="2" charset="-78"/>
              </a:rPr>
              <a:t>: مرتبط با انسداد بند ناف</a:t>
            </a:r>
          </a:p>
          <a:p>
            <a:pPr marL="0" indent="0">
              <a:buNone/>
            </a:pPr>
            <a:r>
              <a:rPr lang="fa-IR" dirty="0">
                <a:cs typeface="B Nazanin" pitchFamily="2" charset="-78"/>
              </a:rPr>
              <a:t>این الگو بر آشفتگی وضعیت جنین دلالت ندارد.</a:t>
            </a:r>
            <a:endParaRPr lang="en-US" dirty="0">
              <a:cs typeface="B Nazanin" pitchFamily="2" charset="-78"/>
            </a:endParaRPr>
          </a:p>
          <a:p>
            <a:pPr marL="0" indent="0">
              <a:buNone/>
            </a:pPr>
            <a:endParaRPr lang="fa-IR" dirty="0">
              <a:cs typeface="B Nazanin" pitchFamily="2" charset="-78"/>
            </a:endParaRPr>
          </a:p>
        </p:txBody>
      </p:sp>
      <p:sp>
        <p:nvSpPr>
          <p:cNvPr id="4" name="Content Placeholder 2"/>
          <p:cNvSpPr txBox="1">
            <a:spLocks/>
          </p:cNvSpPr>
          <p:nvPr/>
        </p:nvSpPr>
        <p:spPr>
          <a:xfrm>
            <a:off x="395536" y="1556792"/>
            <a:ext cx="8229600" cy="4525963"/>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a-IR" sz="2800" dirty="0">
              <a:cs typeface="B Nazanin" pitchFamily="2" charset="-78"/>
            </a:endParaRPr>
          </a:p>
        </p:txBody>
      </p:sp>
    </p:spTree>
    <p:extLst>
      <p:ext uri="{BB962C8B-B14F-4D97-AF65-F5344CB8AC3E}">
        <p14:creationId xmlns:p14="http://schemas.microsoft.com/office/powerpoint/2010/main" val="1906193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715" y="548681"/>
            <a:ext cx="9246716" cy="6309320"/>
          </a:xfrm>
        </p:spPr>
      </p:pic>
    </p:spTree>
    <p:extLst>
      <p:ext uri="{BB962C8B-B14F-4D97-AF65-F5344CB8AC3E}">
        <p14:creationId xmlns:p14="http://schemas.microsoft.com/office/powerpoint/2010/main" val="3680098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fa-IR" dirty="0">
                <a:cs typeface="B Nazanin" pitchFamily="2" charset="-78"/>
              </a:rPr>
              <a:t>الگوی</a:t>
            </a:r>
            <a:r>
              <a:rPr lang="en-US" dirty="0">
                <a:cs typeface="B Nazanin" pitchFamily="2" charset="-78"/>
              </a:rPr>
              <a:t> Lambda</a:t>
            </a:r>
            <a:endParaRPr lang="fa-IR" dirty="0">
              <a:cs typeface="B Nazanin" pitchFamily="2" charset="-78"/>
            </a:endParaRPr>
          </a:p>
        </p:txBody>
      </p:sp>
      <p:sp>
        <p:nvSpPr>
          <p:cNvPr id="3" name="Content Placeholder 2"/>
          <p:cNvSpPr>
            <a:spLocks noGrp="1"/>
          </p:cNvSpPr>
          <p:nvPr>
            <p:ph idx="1"/>
          </p:nvPr>
        </p:nvSpPr>
        <p:spPr/>
        <p:txBody>
          <a:bodyPr/>
          <a:lstStyle/>
          <a:p>
            <a:pPr marL="0" indent="0">
              <a:buNone/>
            </a:pPr>
            <a:r>
              <a:rPr lang="fa-IR" b="1" dirty="0">
                <a:cs typeface="B Nazanin" pitchFamily="2" charset="-78"/>
              </a:rPr>
              <a:t>لامبدا:</a:t>
            </a:r>
          </a:p>
          <a:p>
            <a:pPr marL="0" indent="0">
              <a:buNone/>
            </a:pPr>
            <a:r>
              <a:rPr lang="fa-IR" dirty="0">
                <a:cs typeface="B Nazanin" pitchFamily="2" charset="-78"/>
              </a:rPr>
              <a:t>به دنبال تسریع یک افت متغیر پدیدار می شود و در پایان افت، تسریع رخ نمی دهد</a:t>
            </a:r>
          </a:p>
          <a:p>
            <a:pPr marL="0" indent="0">
              <a:buNone/>
            </a:pPr>
            <a:r>
              <a:rPr lang="fa-IR" dirty="0">
                <a:cs typeface="B Nazanin" pitchFamily="2" charset="-78"/>
              </a:rPr>
              <a:t>بطور تیپیک در اوایل لیبر دیده شده و نامطلوب به حساب نمی آید.</a:t>
            </a:r>
          </a:p>
          <a:p>
            <a:pPr marL="0" indent="0">
              <a:buNone/>
            </a:pPr>
            <a:r>
              <a:rPr lang="fa-IR" dirty="0">
                <a:cs typeface="B Nazanin" pitchFamily="2" charset="-78"/>
              </a:rPr>
              <a:t>ممکن است از فشردگی یا کشیدگی خفیف بند ناف ناشی شود.</a:t>
            </a:r>
          </a:p>
          <a:p>
            <a:pPr marL="0" indent="0">
              <a:buNone/>
            </a:pPr>
            <a:endParaRPr lang="fa-IR" dirty="0">
              <a:cs typeface="B Nazanin" pitchFamily="2" charset="-78"/>
            </a:endParaRPr>
          </a:p>
        </p:txBody>
      </p:sp>
    </p:spTree>
    <p:extLst>
      <p:ext uri="{BB962C8B-B14F-4D97-AF65-F5344CB8AC3E}">
        <p14:creationId xmlns:p14="http://schemas.microsoft.com/office/powerpoint/2010/main" val="4116909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lstStyle/>
          <a:p>
            <a:r>
              <a:rPr lang="fa-IR" dirty="0">
                <a:cs typeface="B Nazanin" pitchFamily="2" charset="-78"/>
              </a:rPr>
              <a:t>الگوی </a:t>
            </a:r>
            <a:r>
              <a:rPr lang="en-US" dirty="0">
                <a:cs typeface="B Nazanin" pitchFamily="2" charset="-78"/>
              </a:rPr>
              <a:t>overshoot</a:t>
            </a:r>
            <a:endParaRPr lang="fa-IR" dirty="0">
              <a:cs typeface="B Nazanin" pitchFamily="2" charset="-78"/>
            </a:endParaRPr>
          </a:p>
        </p:txBody>
      </p:sp>
      <p:sp>
        <p:nvSpPr>
          <p:cNvPr id="3" name="Content Placeholder 2"/>
          <p:cNvSpPr>
            <a:spLocks noGrp="1"/>
          </p:cNvSpPr>
          <p:nvPr>
            <p:ph idx="1"/>
          </p:nvPr>
        </p:nvSpPr>
        <p:spPr>
          <a:xfrm>
            <a:off x="457200" y="2060848"/>
            <a:ext cx="8229600" cy="4065315"/>
          </a:xfrm>
        </p:spPr>
        <p:txBody>
          <a:bodyPr/>
          <a:lstStyle/>
          <a:p>
            <a:pPr marL="0" indent="0">
              <a:buNone/>
            </a:pPr>
            <a:r>
              <a:rPr lang="fa-IR" dirty="0">
                <a:cs typeface="B Nazanin" pitchFamily="2" charset="-78"/>
              </a:rPr>
              <a:t>نوعی افت متغیر است که به دنبال آن تسریع رخ می دهد.</a:t>
            </a:r>
          </a:p>
          <a:p>
            <a:pPr marL="0" indent="0">
              <a:buNone/>
            </a:pPr>
            <a:endParaRPr lang="fa-IR" dirty="0">
              <a:cs typeface="B Nazanin" pitchFamily="2" charset="-78"/>
            </a:endParaRPr>
          </a:p>
          <a:p>
            <a:pPr marL="0" indent="0">
              <a:buNone/>
            </a:pPr>
            <a:r>
              <a:rPr lang="fa-IR" dirty="0">
                <a:cs typeface="B Nazanin" pitchFamily="2" charset="-78"/>
              </a:rPr>
              <a:t>اهمیت بالینی این الگو مورد اختلاف نظر است.</a:t>
            </a:r>
          </a:p>
        </p:txBody>
      </p:sp>
    </p:spTree>
    <p:extLst>
      <p:ext uri="{BB962C8B-B14F-4D97-AF65-F5344CB8AC3E}">
        <p14:creationId xmlns:p14="http://schemas.microsoft.com/office/powerpoint/2010/main" val="4238283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r>
              <a:rPr lang="fa-IR" dirty="0">
                <a:cs typeface="B Nazanin" pitchFamily="2" charset="-78"/>
              </a:rPr>
              <a:t>افت طولانی مدت</a:t>
            </a:r>
          </a:p>
        </p:txBody>
      </p:sp>
      <p:sp>
        <p:nvSpPr>
          <p:cNvPr id="3" name="Content Placeholder 2"/>
          <p:cNvSpPr>
            <a:spLocks noGrp="1"/>
          </p:cNvSpPr>
          <p:nvPr>
            <p:ph idx="1"/>
          </p:nvPr>
        </p:nvSpPr>
        <p:spPr>
          <a:xfrm>
            <a:off x="467544" y="1556792"/>
            <a:ext cx="8229600" cy="4525963"/>
          </a:xfrm>
        </p:spPr>
        <p:txBody>
          <a:bodyPr/>
          <a:lstStyle/>
          <a:p>
            <a:pPr marL="0" indent="0">
              <a:buNone/>
            </a:pPr>
            <a:r>
              <a:rPr lang="fa-IR" dirty="0">
                <a:cs typeface="B Nazanin" pitchFamily="2" charset="-78"/>
              </a:rPr>
              <a:t>افت ایزوله با میزان بیش از </a:t>
            </a:r>
            <a:r>
              <a:rPr lang="en-US" dirty="0">
                <a:cs typeface="B Nazanin" pitchFamily="2" charset="-78"/>
              </a:rPr>
              <a:t>15 </a:t>
            </a:r>
            <a:r>
              <a:rPr lang="en-US" dirty="0" err="1">
                <a:cs typeface="B Nazanin" pitchFamily="2" charset="-78"/>
              </a:rPr>
              <a:t>bpm</a:t>
            </a:r>
            <a:r>
              <a:rPr lang="fa-IR" dirty="0">
                <a:cs typeface="B Nazanin" pitchFamily="2" charset="-78"/>
              </a:rPr>
              <a:t> تعریف می شود که از آغاز تا بازگشت به خط پایه، 2 دقیقه یا بیشتر اما کمتر از 10 دقیقه طول بکشد</a:t>
            </a:r>
          </a:p>
          <a:p>
            <a:pPr marL="0" indent="0">
              <a:buNone/>
            </a:pPr>
            <a:endParaRPr lang="fa-IR" dirty="0">
              <a:cs typeface="B Nazanin" pitchFamily="2" charset="-78"/>
            </a:endParaRPr>
          </a:p>
          <a:p>
            <a:pPr marL="0" indent="0">
              <a:buNone/>
            </a:pPr>
            <a:r>
              <a:rPr lang="fa-IR" dirty="0">
                <a:cs typeface="B Nazanin" pitchFamily="2" charset="-78"/>
              </a:rPr>
              <a:t>علل شایعتر افت طولانی مدت: معاینه سرویکس- فعالیت بیش از حد رحم- در هم پیچیدن بند ناف- هیپوتانسیون مادر در وضعیت خوابیده به پشت- آنالژزی اپیدورال، اسپینال و پاراسرویکال</a:t>
            </a:r>
          </a:p>
        </p:txBody>
      </p:sp>
    </p:spTree>
    <p:extLst>
      <p:ext uri="{BB962C8B-B14F-4D97-AF65-F5344CB8AC3E}">
        <p14:creationId xmlns:p14="http://schemas.microsoft.com/office/powerpoint/2010/main" val="33801860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r>
              <a:rPr lang="fa-IR" dirty="0">
                <a:cs typeface="B Nazanin" pitchFamily="2" charset="-78"/>
              </a:rPr>
              <a:t>افت طولانی مدت</a:t>
            </a:r>
            <a:endParaRPr lang="fa-IR" dirty="0"/>
          </a:p>
        </p:txBody>
      </p:sp>
      <p:sp>
        <p:nvSpPr>
          <p:cNvPr id="3" name="Content Placeholder 2"/>
          <p:cNvSpPr>
            <a:spLocks noGrp="1"/>
          </p:cNvSpPr>
          <p:nvPr>
            <p:ph idx="1"/>
          </p:nvPr>
        </p:nvSpPr>
        <p:spPr>
          <a:xfrm>
            <a:off x="457200" y="1556792"/>
            <a:ext cx="8229600" cy="4525963"/>
          </a:xfrm>
        </p:spPr>
        <p:txBody>
          <a:bodyPr/>
          <a:lstStyle/>
          <a:p>
            <a:pPr marL="0" indent="0">
              <a:buNone/>
            </a:pPr>
            <a:r>
              <a:rPr lang="fa-IR" dirty="0">
                <a:cs typeface="B Nazanin" pitchFamily="2" charset="-78"/>
              </a:rPr>
              <a:t>سایر علل:</a:t>
            </a:r>
          </a:p>
          <a:p>
            <a:pPr marL="0" indent="0">
              <a:buNone/>
            </a:pPr>
            <a:r>
              <a:rPr lang="fa-IR" dirty="0">
                <a:cs typeface="B Nazanin" pitchFamily="2" charset="-78"/>
              </a:rPr>
              <a:t>هیپوپرفیوژن یا هیپوکسی مادر با هر علتی- دکولمان جفت- پرولاپس یا گره های بند ناف- حملات تشنجی مادر- الکترود پوست سر جنین- زایمان قریب الوقوع- مانور والسالوای مادر</a:t>
            </a:r>
          </a:p>
          <a:p>
            <a:pPr marL="0" indent="0">
              <a:buNone/>
            </a:pPr>
            <a:endParaRPr lang="fa-IR" dirty="0">
              <a:cs typeface="B Nazanin" pitchFamily="2" charset="-78"/>
            </a:endParaRPr>
          </a:p>
          <a:p>
            <a:pPr marL="0" indent="0">
              <a:buNone/>
            </a:pPr>
            <a:r>
              <a:rPr lang="fa-IR" dirty="0">
                <a:cs typeface="B Nazanin" pitchFamily="2" charset="-78"/>
              </a:rPr>
              <a:t>اگر آسیب اصلی بلافاصله عود نکند، جفت در احیا و نجات جنین کارآمد است.</a:t>
            </a:r>
          </a:p>
        </p:txBody>
      </p:sp>
    </p:spTree>
    <p:extLst>
      <p:ext uri="{BB962C8B-B14F-4D97-AF65-F5344CB8AC3E}">
        <p14:creationId xmlns:p14="http://schemas.microsoft.com/office/powerpoint/2010/main" val="36917669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r>
              <a:rPr lang="fa-IR" dirty="0">
                <a:cs typeface="B Nazanin" pitchFamily="2" charset="-78"/>
              </a:rPr>
              <a:t>افت طولانی مدت</a:t>
            </a:r>
            <a:endParaRPr lang="fa-IR" dirty="0"/>
          </a:p>
        </p:txBody>
      </p:sp>
      <p:sp>
        <p:nvSpPr>
          <p:cNvPr id="3" name="Content Placeholder 2"/>
          <p:cNvSpPr>
            <a:spLocks noGrp="1"/>
          </p:cNvSpPr>
          <p:nvPr>
            <p:ph idx="1"/>
          </p:nvPr>
        </p:nvSpPr>
        <p:spPr/>
        <p:txBody>
          <a:bodyPr>
            <a:normAutofit/>
          </a:bodyPr>
          <a:lstStyle/>
          <a:p>
            <a:pPr marL="0" indent="0">
              <a:buNone/>
            </a:pPr>
            <a:r>
              <a:rPr lang="fa-IR" dirty="0">
                <a:cs typeface="B Nazanin" pitchFamily="2" charset="-78"/>
              </a:rPr>
              <a:t>گاهی به دنبال اینگونه افت های طولانی مدت خود به خود محدود شونده، کاهش تغییر پذیری، تاکیکاردی خط پایه و حتی دوره ای از افت دیررس رخ می دهد که همه آنها با بهبود وضعیت جنین برطرف می شوند.</a:t>
            </a:r>
          </a:p>
          <a:p>
            <a:pPr marL="0" indent="0">
              <a:buNone/>
            </a:pPr>
            <a:r>
              <a:rPr lang="fa-IR" dirty="0">
                <a:cs typeface="B Nazanin" pitchFamily="2" charset="-78"/>
              </a:rPr>
              <a:t> در جریان افت های طولانی مدت ممکن است جنین جان خود را از دست بدهد. درمان آنها باید با ظرافت بسیار زیاد انجام شود.</a:t>
            </a:r>
          </a:p>
          <a:p>
            <a:pPr marL="0" indent="0">
              <a:buNone/>
            </a:pPr>
            <a:r>
              <a:rPr lang="fa-IR" dirty="0">
                <a:cs typeface="B Nazanin" pitchFamily="2" charset="-78"/>
              </a:rPr>
              <a:t> درمان بر اساس قضاوت بالینی در کنار بالین بیمار</a:t>
            </a:r>
          </a:p>
          <a:p>
            <a:pPr marL="0" indent="0">
              <a:buNone/>
            </a:pPr>
            <a:endParaRPr lang="fa-IR" dirty="0">
              <a:cs typeface="B Nazanin" pitchFamily="2" charset="-78"/>
            </a:endParaRPr>
          </a:p>
          <a:p>
            <a:endParaRPr lang="fa-IR" dirty="0"/>
          </a:p>
        </p:txBody>
      </p:sp>
    </p:spTree>
    <p:extLst>
      <p:ext uri="{BB962C8B-B14F-4D97-AF65-F5344CB8AC3E}">
        <p14:creationId xmlns:p14="http://schemas.microsoft.com/office/powerpoint/2010/main" val="2565520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fa-IR" dirty="0">
                <a:cs typeface="B Nazanin" pitchFamily="2" charset="-78"/>
              </a:rPr>
              <a:t>الگوهای ضربان قلب جنین در مرحله دوم لیبر</a:t>
            </a:r>
          </a:p>
        </p:txBody>
      </p:sp>
      <p:sp>
        <p:nvSpPr>
          <p:cNvPr id="3" name="Content Placeholder 2"/>
          <p:cNvSpPr>
            <a:spLocks noGrp="1"/>
          </p:cNvSpPr>
          <p:nvPr>
            <p:ph idx="1"/>
          </p:nvPr>
        </p:nvSpPr>
        <p:spPr/>
        <p:txBody>
          <a:bodyPr>
            <a:normAutofit/>
          </a:bodyPr>
          <a:lstStyle/>
          <a:p>
            <a:pPr marL="0" indent="0">
              <a:buNone/>
            </a:pPr>
            <a:r>
              <a:rPr lang="fa-IR" dirty="0">
                <a:cs typeface="B Nazanin" pitchFamily="2" charset="-78"/>
              </a:rPr>
              <a:t>افت ها تقریباً همیشه در جریان مرحله دوم رخ می دهند.</a:t>
            </a:r>
          </a:p>
          <a:p>
            <a:pPr marL="0" indent="0">
              <a:buNone/>
            </a:pPr>
            <a:r>
              <a:rPr lang="fa-IR" dirty="0">
                <a:cs typeface="B Nazanin" pitchFamily="2" charset="-78"/>
              </a:rPr>
              <a:t>فشردگی بند ناف و فشردگی سر جنین به عنوان علل افت و برادیکاردی پایه در مرحله دوم لیبر مطرح می شوند.</a:t>
            </a:r>
          </a:p>
          <a:p>
            <a:pPr marL="0" indent="0">
              <a:buNone/>
            </a:pPr>
            <a:endParaRPr lang="fa-IR" dirty="0">
              <a:cs typeface="B Nazanin" pitchFamily="2" charset="-78"/>
            </a:endParaRPr>
          </a:p>
          <a:p>
            <a:pPr marL="0" indent="0">
              <a:buNone/>
            </a:pPr>
            <a:r>
              <a:rPr lang="fa-IR" dirty="0">
                <a:cs typeface="B Nazanin" pitchFamily="2" charset="-78"/>
              </a:rPr>
              <a:t> افزایش میزان کلی افت در 120 دقیقه پایانی قبل از زایمان، قوی ترین عامل پیشگویی کننده اسیدمی جنین است.</a:t>
            </a:r>
          </a:p>
          <a:p>
            <a:pPr marL="0" indent="0">
              <a:buNone/>
            </a:pPr>
            <a:r>
              <a:rPr lang="fa-IR" dirty="0">
                <a:cs typeface="B Nazanin" pitchFamily="2" charset="-78"/>
              </a:rPr>
              <a:t>ترکیب میزان کلی افت و دوره 10 دقیقه ای تاکی کاردی، پرقدرت ترین پیشگویی کننده موربیدیته نوزادی است.</a:t>
            </a:r>
          </a:p>
        </p:txBody>
      </p:sp>
    </p:spTree>
    <p:extLst>
      <p:ext uri="{BB962C8B-B14F-4D97-AF65-F5344CB8AC3E}">
        <p14:creationId xmlns:p14="http://schemas.microsoft.com/office/powerpoint/2010/main" val="2775596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fa-IR" dirty="0">
                <a:cs typeface="B Nazanin" pitchFamily="2" charset="-78"/>
              </a:rPr>
              <a:t>الگوهای ضربان قلب جنین در مرحله دوم لیبر</a:t>
            </a:r>
            <a:endParaRPr lang="fa-IR" dirty="0"/>
          </a:p>
        </p:txBody>
      </p:sp>
      <p:sp>
        <p:nvSpPr>
          <p:cNvPr id="3" name="Content Placeholder 2"/>
          <p:cNvSpPr>
            <a:spLocks noGrp="1"/>
          </p:cNvSpPr>
          <p:nvPr>
            <p:ph idx="1"/>
          </p:nvPr>
        </p:nvSpPr>
        <p:spPr/>
        <p:txBody>
          <a:bodyPr/>
          <a:lstStyle/>
          <a:p>
            <a:pPr marL="0" indent="0">
              <a:buNone/>
            </a:pPr>
            <a:r>
              <a:rPr lang="fa-IR" dirty="0">
                <a:cs typeface="B Nazanin" pitchFamily="2" charset="-78"/>
              </a:rPr>
              <a:t>افت ناگهانی ضربان قلب جنین به کمتر از </a:t>
            </a:r>
            <a:r>
              <a:rPr lang="en-US" dirty="0">
                <a:cs typeface="B Nazanin" pitchFamily="2" charset="-78"/>
              </a:rPr>
              <a:t>100 </a:t>
            </a:r>
            <a:r>
              <a:rPr lang="en-US" dirty="0" err="1">
                <a:cs typeface="B Nazanin" pitchFamily="2" charset="-78"/>
              </a:rPr>
              <a:t>bpm</a:t>
            </a:r>
            <a:r>
              <a:rPr lang="fa-IR" dirty="0">
                <a:cs typeface="B Nazanin" pitchFamily="2" charset="-78"/>
              </a:rPr>
              <a:t> همراه با فقدان تغییر پذیری </a:t>
            </a:r>
            <a:r>
              <a:rPr lang="en-US" dirty="0">
                <a:cs typeface="B Nazanin" pitchFamily="2" charset="-78"/>
              </a:rPr>
              <a:t>FHR</a:t>
            </a:r>
            <a:r>
              <a:rPr lang="fa-IR" dirty="0">
                <a:cs typeface="B Nazanin" pitchFamily="2" charset="-78"/>
              </a:rPr>
              <a:t> به مدت 4 دقیقه یا بیشتر، پیشگویی کننده اسیدمی جنین بوده است.</a:t>
            </a:r>
          </a:p>
          <a:p>
            <a:pPr marL="0" indent="0">
              <a:buNone/>
            </a:pPr>
            <a:endParaRPr lang="fa-IR" dirty="0">
              <a:cs typeface="B Nazanin" pitchFamily="2" charset="-78"/>
            </a:endParaRPr>
          </a:p>
          <a:p>
            <a:pPr marL="0" indent="0">
              <a:buNone/>
            </a:pPr>
            <a:r>
              <a:rPr lang="fa-IR" dirty="0">
                <a:cs typeface="B Nazanin" pitchFamily="2" charset="-78"/>
              </a:rPr>
              <a:t>افت های مرحله دوم همراه با خط پایه غیر طبیعی</a:t>
            </a:r>
            <a:r>
              <a:rPr lang="en-US" dirty="0">
                <a:cs typeface="B Nazanin" pitchFamily="2" charset="-78"/>
              </a:rPr>
              <a:t>FHR</a:t>
            </a:r>
            <a:r>
              <a:rPr lang="fa-IR" dirty="0">
                <a:cs typeface="B Nazanin" pitchFamily="2" charset="-78"/>
              </a:rPr>
              <a:t> ( برادیکاردی، تاکیکاردی و/یا فقدان تغییرپذیری) با افزایش خطر اختلال وضعیت جنین همراه هستند.</a:t>
            </a:r>
          </a:p>
        </p:txBody>
      </p:sp>
    </p:spTree>
    <p:extLst>
      <p:ext uri="{BB962C8B-B14F-4D97-AF65-F5344CB8AC3E}">
        <p14:creationId xmlns:p14="http://schemas.microsoft.com/office/powerpoint/2010/main" val="3799195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pPr marL="0" indent="0">
              <a:buNone/>
            </a:pPr>
            <a:r>
              <a:rPr lang="fa-IR" dirty="0">
                <a:cs typeface="B Nazanin" pitchFamily="2" charset="-78"/>
              </a:rPr>
              <a:t>پدیده محاسبه ضربان قلب جنین بر مبنای امواج مداوم </a:t>
            </a:r>
            <a:r>
              <a:rPr lang="en-US" dirty="0">
                <a:cs typeface="B Nazanin" pitchFamily="2" charset="-78"/>
              </a:rPr>
              <a:t>R-to-R</a:t>
            </a:r>
            <a:r>
              <a:rPr lang="fa-IR" dirty="0">
                <a:cs typeface="B Nazanin" pitchFamily="2" charset="-78"/>
              </a:rPr>
              <a:t> است که قبلا تغییر پذیری ضربه به ضربه نامیده می شد و امروزه تغییرپذیری خط پایه نامیده می شود.</a:t>
            </a:r>
          </a:p>
          <a:p>
            <a:pPr marL="0" indent="0">
              <a:buNone/>
            </a:pPr>
            <a:r>
              <a:rPr lang="fa-IR" dirty="0">
                <a:cs typeface="B Nazanin" pitchFamily="2" charset="-78"/>
              </a:rPr>
              <a:t>انقباضات دهلیزی پیش از موعد جنین در صورت وجود باعث می شوند کاردیوتاکومتر به سرعت و به صورت نامنظم، ضربان های جنینی جدید را جستجو کند و در نتیجه، حالت نیزه ای</a:t>
            </a:r>
            <a:r>
              <a:rPr lang="en-US" dirty="0">
                <a:cs typeface="B Nazanin" pitchFamily="2" charset="-78"/>
              </a:rPr>
              <a:t>Spiking</a:t>
            </a:r>
            <a:r>
              <a:rPr lang="fa-IR" dirty="0">
                <a:cs typeface="B Nazanin" pitchFamily="2" charset="-78"/>
              </a:rPr>
              <a:t> به وجود می آید.</a:t>
            </a:r>
          </a:p>
          <a:p>
            <a:pPr marL="0" indent="0">
              <a:buNone/>
            </a:pPr>
            <a:r>
              <a:rPr lang="fa-IR" dirty="0">
                <a:cs typeface="B Nazanin" pitchFamily="2" charset="-78"/>
              </a:rPr>
              <a:t>کمپلکس های الکتریکی قلب که توسط الکترود ثبت می شوند، شامل کمپلکس های تولید شده توسط مادر نیز هست.</a:t>
            </a:r>
          </a:p>
        </p:txBody>
      </p:sp>
    </p:spTree>
    <p:extLst>
      <p:ext uri="{BB962C8B-B14F-4D97-AF65-F5344CB8AC3E}">
        <p14:creationId xmlns:p14="http://schemas.microsoft.com/office/powerpoint/2010/main" val="13355354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C740-17A2-4658-B018-A99A8971A61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13E3EC-E120-49CE-8133-1BE9DF5A1B5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64043"/>
            <a:ext cx="8229600" cy="3798276"/>
          </a:xfrm>
        </p:spPr>
      </p:pic>
    </p:spTree>
    <p:extLst>
      <p:ext uri="{BB962C8B-B14F-4D97-AF65-F5344CB8AC3E}">
        <p14:creationId xmlns:p14="http://schemas.microsoft.com/office/powerpoint/2010/main" val="11765321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fa-IR" dirty="0">
                <a:cs typeface="B Nazanin" pitchFamily="2" charset="-78"/>
              </a:rPr>
              <a:t>ارتفاع فوندوس</a:t>
            </a:r>
          </a:p>
        </p:txBody>
      </p:sp>
      <p:sp>
        <p:nvSpPr>
          <p:cNvPr id="3" name="Content Placeholder 2"/>
          <p:cNvSpPr>
            <a:spLocks noGrp="1"/>
          </p:cNvSpPr>
          <p:nvPr>
            <p:ph idx="1"/>
          </p:nvPr>
        </p:nvSpPr>
        <p:spPr/>
        <p:txBody>
          <a:bodyPr/>
          <a:lstStyle/>
          <a:p>
            <a:pPr marL="0" indent="0">
              <a:buNone/>
            </a:pPr>
            <a:r>
              <a:rPr lang="fa-IR" dirty="0">
                <a:cs typeface="B Nazanin" pitchFamily="2" charset="-78"/>
              </a:rPr>
              <a:t>بین هفته های 20 تا 34، ارتفاع فوندوس رحم بر حسب سانتی متر، ارتباط نزدیکی با سن حاملگی بر حسب هفته دارد.</a:t>
            </a:r>
          </a:p>
          <a:p>
            <a:pPr marL="0" indent="0">
              <a:buNone/>
            </a:pPr>
            <a:r>
              <a:rPr lang="fa-IR" dirty="0">
                <a:cs typeface="B Nazanin" pitchFamily="2" charset="-78"/>
              </a:rPr>
              <a:t>معیار بالینی برای پایش رشد جنین و حجم مایع آمنیوتیک</a:t>
            </a:r>
          </a:p>
          <a:p>
            <a:pPr marL="0" indent="0">
              <a:buNone/>
            </a:pPr>
            <a:endParaRPr lang="fa-IR" dirty="0">
              <a:solidFill>
                <a:srgbClr val="FF0000"/>
              </a:solidFill>
              <a:cs typeface="B Nazanin" pitchFamily="2" charset="-78"/>
            </a:endParaRPr>
          </a:p>
          <a:p>
            <a:pPr marL="0" indent="0">
              <a:buNone/>
            </a:pPr>
            <a:r>
              <a:rPr lang="fa-IR" dirty="0">
                <a:solidFill>
                  <a:srgbClr val="FF0000"/>
                </a:solidFill>
                <a:cs typeface="B Nazanin" pitchFamily="2" charset="-78"/>
              </a:rPr>
              <a:t>نکته مهم</a:t>
            </a:r>
            <a:r>
              <a:rPr lang="fa-IR" dirty="0">
                <a:cs typeface="B Nazanin" pitchFamily="2" charset="-78"/>
              </a:rPr>
              <a:t>: تخلیه مثانه قبل از اندازه گیری</a:t>
            </a:r>
          </a:p>
          <a:p>
            <a:pPr marL="0" indent="0">
              <a:buNone/>
            </a:pPr>
            <a:endParaRPr lang="fa-IR" dirty="0">
              <a:cs typeface="B Nazanin" pitchFamily="2" charset="-78"/>
            </a:endParaRPr>
          </a:p>
          <a:p>
            <a:pPr marL="0" indent="0">
              <a:buNone/>
            </a:pPr>
            <a:r>
              <a:rPr lang="fa-IR" dirty="0">
                <a:cs typeface="B Nazanin" pitchFamily="2" charset="-78"/>
              </a:rPr>
              <a:t>استفاده از این معیار به تنهایی منجر شده که حدود 1/3 موارد </a:t>
            </a:r>
            <a:r>
              <a:rPr lang="en-US" dirty="0">
                <a:cs typeface="B Nazanin" pitchFamily="2" charset="-78"/>
              </a:rPr>
              <a:t>IUGR</a:t>
            </a:r>
            <a:r>
              <a:rPr lang="fa-IR" dirty="0">
                <a:cs typeface="B Nazanin" pitchFamily="2" charset="-78"/>
              </a:rPr>
              <a:t> تشخیص داده نشود.</a:t>
            </a:r>
          </a:p>
          <a:p>
            <a:pPr marL="0" indent="0">
              <a:buNone/>
            </a:pPr>
            <a:endParaRPr lang="fa-IR" dirty="0">
              <a:cs typeface="B Nazanin" pitchFamily="2" charset="-78"/>
            </a:endParaRPr>
          </a:p>
        </p:txBody>
      </p:sp>
    </p:spTree>
    <p:extLst>
      <p:ext uri="{BB962C8B-B14F-4D97-AF65-F5344CB8AC3E}">
        <p14:creationId xmlns:p14="http://schemas.microsoft.com/office/powerpoint/2010/main" val="3950246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9762-464D-4C18-B727-1BE6262847C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C261FB2-D15C-4EA7-AFC3-7B010DB65DD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3848" y="116632"/>
            <a:ext cx="2273216" cy="6993727"/>
          </a:xfrm>
        </p:spPr>
      </p:pic>
    </p:spTree>
    <p:extLst>
      <p:ext uri="{BB962C8B-B14F-4D97-AF65-F5344CB8AC3E}">
        <p14:creationId xmlns:p14="http://schemas.microsoft.com/office/powerpoint/2010/main" val="26003358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747D8-7D15-44A5-94A0-862B7AA0006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55CE46C-F0B0-4E1F-86EE-A0094DB61FE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3808" y="118766"/>
            <a:ext cx="2983659" cy="6464596"/>
          </a:xfrm>
        </p:spPr>
      </p:pic>
    </p:spTree>
    <p:extLst>
      <p:ext uri="{BB962C8B-B14F-4D97-AF65-F5344CB8AC3E}">
        <p14:creationId xmlns:p14="http://schemas.microsoft.com/office/powerpoint/2010/main" val="23641495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F83-E242-45A1-8934-64DD52BB5D1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A1B45E5-4FF8-4512-B6B1-8DC7A0DAB43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060609"/>
            <a:ext cx="8229600" cy="3605144"/>
          </a:xfrm>
        </p:spPr>
      </p:pic>
    </p:spTree>
    <p:extLst>
      <p:ext uri="{BB962C8B-B14F-4D97-AF65-F5344CB8AC3E}">
        <p14:creationId xmlns:p14="http://schemas.microsoft.com/office/powerpoint/2010/main" val="3348849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B238-F2F1-498D-8A40-90D00B4FDA8E}"/>
              </a:ext>
            </a:extLst>
          </p:cNvPr>
          <p:cNvSpPr>
            <a:spLocks noGrp="1"/>
          </p:cNvSpPr>
          <p:nvPr>
            <p:ph type="title"/>
          </p:nvPr>
        </p:nvSpPr>
        <p:spPr/>
        <p:txBody>
          <a:bodyPr/>
          <a:lstStyle/>
          <a:p>
            <a:r>
              <a:rPr lang="en-US" dirty="0"/>
              <a:t>NST</a:t>
            </a:r>
          </a:p>
        </p:txBody>
      </p:sp>
      <p:sp>
        <p:nvSpPr>
          <p:cNvPr id="3" name="Content Placeholder 2">
            <a:extLst>
              <a:ext uri="{FF2B5EF4-FFF2-40B4-BE49-F238E27FC236}">
                <a16:creationId xmlns:a16="http://schemas.microsoft.com/office/drawing/2014/main" id="{248FF9F8-8ED6-4CF7-A9CA-70E8D213BEA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8283427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E0FA4F6-4D9B-4A4B-BFF7-84F7A32D8FF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1661" y="113266"/>
            <a:ext cx="3060677" cy="6631467"/>
          </a:xfrm>
        </p:spPr>
      </p:pic>
    </p:spTree>
    <p:extLst>
      <p:ext uri="{BB962C8B-B14F-4D97-AF65-F5344CB8AC3E}">
        <p14:creationId xmlns:p14="http://schemas.microsoft.com/office/powerpoint/2010/main" val="12324746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35DC-8085-4670-A5C9-069B5D2519B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CAB2162-3832-4DB9-94FD-969B8F50270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64043"/>
            <a:ext cx="8229600" cy="3798276"/>
          </a:xfrm>
        </p:spPr>
      </p:pic>
    </p:spTree>
    <p:extLst>
      <p:ext uri="{BB962C8B-B14F-4D97-AF65-F5344CB8AC3E}">
        <p14:creationId xmlns:p14="http://schemas.microsoft.com/office/powerpoint/2010/main" val="22325990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D0C0-2DE1-4203-BD00-A1933A8EDDC0}"/>
              </a:ext>
            </a:extLst>
          </p:cNvPr>
          <p:cNvSpPr>
            <a:spLocks noGrp="1"/>
          </p:cNvSpPr>
          <p:nvPr>
            <p:ph type="title"/>
          </p:nvPr>
        </p:nvSpPr>
        <p:spPr/>
        <p:txBody>
          <a:bodyPr/>
          <a:lstStyle/>
          <a:p>
            <a:r>
              <a:rPr lang="en-US" dirty="0"/>
              <a:t>CST</a:t>
            </a:r>
          </a:p>
        </p:txBody>
      </p:sp>
      <p:sp>
        <p:nvSpPr>
          <p:cNvPr id="3" name="Content Placeholder 2">
            <a:extLst>
              <a:ext uri="{FF2B5EF4-FFF2-40B4-BE49-F238E27FC236}">
                <a16:creationId xmlns:a16="http://schemas.microsoft.com/office/drawing/2014/main" id="{77067108-36B8-4130-8BB9-3A945FCCEDC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111154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C3F79-09F4-403F-B6D3-C7556B0D6A15}"/>
              </a:ext>
            </a:extLst>
          </p:cNvPr>
          <p:cNvSpPr>
            <a:spLocks noGrp="1"/>
          </p:cNvSpPr>
          <p:nvPr>
            <p:ph type="title"/>
          </p:nvPr>
        </p:nvSpPr>
        <p:spPr/>
        <p:txBody>
          <a:bodyPr/>
          <a:lstStyle/>
          <a:p>
            <a:r>
              <a:rPr lang="en-US" dirty="0"/>
              <a:t>CST</a:t>
            </a:r>
          </a:p>
        </p:txBody>
      </p:sp>
      <p:pic>
        <p:nvPicPr>
          <p:cNvPr id="5" name="Content Placeholder 4">
            <a:extLst>
              <a:ext uri="{FF2B5EF4-FFF2-40B4-BE49-F238E27FC236}">
                <a16:creationId xmlns:a16="http://schemas.microsoft.com/office/drawing/2014/main" id="{CCA56F31-BBE2-4F7A-A80F-0656807AB62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64043"/>
            <a:ext cx="8229600" cy="3798276"/>
          </a:xfrm>
        </p:spPr>
      </p:pic>
    </p:spTree>
    <p:extLst>
      <p:ext uri="{BB962C8B-B14F-4D97-AF65-F5344CB8AC3E}">
        <p14:creationId xmlns:p14="http://schemas.microsoft.com/office/powerpoint/2010/main" val="360889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112232"/>
            <a:ext cx="6480719" cy="6970232"/>
          </a:xfrm>
        </p:spPr>
      </p:pic>
    </p:spTree>
    <p:extLst>
      <p:ext uri="{BB962C8B-B14F-4D97-AF65-F5344CB8AC3E}">
        <p14:creationId xmlns:p14="http://schemas.microsoft.com/office/powerpoint/2010/main" val="25996117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7DE88-C089-4B96-80AD-F774EDC3F5A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11BD42B-063F-4BCA-9124-9FA44CA449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7057" y="476672"/>
            <a:ext cx="6989885" cy="5505475"/>
          </a:xfrm>
        </p:spPr>
      </p:pic>
    </p:spTree>
    <p:extLst>
      <p:ext uri="{BB962C8B-B14F-4D97-AF65-F5344CB8AC3E}">
        <p14:creationId xmlns:p14="http://schemas.microsoft.com/office/powerpoint/2010/main" val="3970220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pPr algn="ctr" rtl="1"/>
            <a:r>
              <a:rPr lang="fa-IR" dirty="0">
                <a:cs typeface="B Nazanin" panose="00000400000000000000" pitchFamily="2" charset="-78"/>
              </a:rPr>
              <a:t>پروفیل بیوفیزیکی</a:t>
            </a:r>
            <a:endParaRPr lang="en-US" dirty="0">
              <a:cs typeface="B Nazanin" panose="00000400000000000000" pitchFamily="2" charset="-78"/>
            </a:endParaRPr>
          </a:p>
        </p:txBody>
      </p:sp>
      <p:sp>
        <p:nvSpPr>
          <p:cNvPr id="3" name="Content Placeholder 2"/>
          <p:cNvSpPr>
            <a:spLocks noGrp="1"/>
          </p:cNvSpPr>
          <p:nvPr>
            <p:ph idx="1"/>
          </p:nvPr>
        </p:nvSpPr>
        <p:spPr>
          <a:xfrm>
            <a:off x="628650" y="2566921"/>
            <a:ext cx="7886700" cy="2923052"/>
          </a:xfrm>
        </p:spPr>
        <p:txBody>
          <a:bodyPr>
            <a:normAutofit/>
          </a:bodyPr>
          <a:lstStyle/>
          <a:p>
            <a:pPr marL="0" indent="0" algn="r" rtl="1">
              <a:lnSpc>
                <a:spcPct val="150000"/>
              </a:lnSpc>
              <a:buNone/>
            </a:pPr>
            <a:r>
              <a:rPr lang="fa-IR" sz="2400" dirty="0">
                <a:cs typeface="B Nazanin" panose="00000400000000000000" pitchFamily="2" charset="-78"/>
              </a:rPr>
              <a:t>تلفیق 5 متغیر بیوفیزیکی جنین، سلامت جنین را دقیق تر از زمانی بررسی می کند که هر یک از این متغیرها به تنهایی به کار روند.</a:t>
            </a:r>
          </a:p>
          <a:p>
            <a:pPr marL="0" indent="0" algn="r" rtl="1">
              <a:lnSpc>
                <a:spcPct val="150000"/>
              </a:lnSpc>
              <a:buNone/>
            </a:pPr>
            <a:r>
              <a:rPr lang="fa-IR" sz="2400" dirty="0">
                <a:cs typeface="B Nazanin" panose="00000400000000000000" pitchFamily="2" charset="-78"/>
              </a:rPr>
              <a:t>به طور تیپیک انجام این تست 30 تا 60 دقیقه طول می کشد.</a:t>
            </a:r>
          </a:p>
          <a:p>
            <a:pPr marL="0" indent="0" algn="r" rtl="1">
              <a:lnSpc>
                <a:spcPct val="150000"/>
              </a:lnSpc>
              <a:buNone/>
            </a:pPr>
            <a:r>
              <a:rPr lang="fa-IR" sz="2400" dirty="0">
                <a:cs typeface="B Nazanin" panose="00000400000000000000" pitchFamily="2" charset="-78"/>
              </a:rPr>
              <a:t> </a:t>
            </a:r>
            <a:endParaRPr lang="en-US" sz="2400" dirty="0">
              <a:cs typeface="B Nazanin" panose="00000400000000000000" pitchFamily="2" charset="-78"/>
            </a:endParaRPr>
          </a:p>
        </p:txBody>
      </p:sp>
    </p:spTree>
    <p:extLst>
      <p:ext uri="{BB962C8B-B14F-4D97-AF65-F5344CB8AC3E}">
        <p14:creationId xmlns:p14="http://schemas.microsoft.com/office/powerpoint/2010/main" val="26215326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gn="r" rtl="1">
              <a:lnSpc>
                <a:spcPct val="150000"/>
              </a:lnSpc>
              <a:buNone/>
            </a:pPr>
            <a:r>
              <a:rPr lang="fa-IR" sz="2400" dirty="0">
                <a:cs typeface="B Nazanin" panose="00000400000000000000" pitchFamily="2" charset="-78"/>
              </a:rPr>
              <a:t>ویژگی های بیوفیزیکی جنین عبارتند از:</a:t>
            </a:r>
          </a:p>
          <a:p>
            <a:pPr marL="0" indent="0" algn="r" rtl="1">
              <a:lnSpc>
                <a:spcPct val="150000"/>
              </a:lnSpc>
              <a:buNone/>
            </a:pPr>
            <a:r>
              <a:rPr lang="fa-IR" sz="2400" dirty="0">
                <a:cs typeface="B Nazanin" panose="00000400000000000000" pitchFamily="2" charset="-78"/>
              </a:rPr>
              <a:t>1: تسریع ضربان قلب جنین</a:t>
            </a:r>
          </a:p>
          <a:p>
            <a:pPr marL="0" indent="0" algn="r" rtl="1">
              <a:lnSpc>
                <a:spcPct val="150000"/>
              </a:lnSpc>
              <a:buNone/>
            </a:pPr>
            <a:r>
              <a:rPr lang="fa-IR" sz="2400" dirty="0">
                <a:cs typeface="B Nazanin" panose="00000400000000000000" pitchFamily="2" charset="-78"/>
              </a:rPr>
              <a:t>2: تنفس جنین</a:t>
            </a:r>
          </a:p>
          <a:p>
            <a:pPr marL="0" indent="0" algn="r" rtl="1">
              <a:lnSpc>
                <a:spcPct val="150000"/>
              </a:lnSpc>
              <a:buNone/>
            </a:pPr>
            <a:r>
              <a:rPr lang="fa-IR" sz="2400" dirty="0">
                <a:cs typeface="B Nazanin" panose="00000400000000000000" pitchFamily="2" charset="-78"/>
              </a:rPr>
              <a:t>3: حرکات جنین</a:t>
            </a:r>
          </a:p>
          <a:p>
            <a:pPr marL="0" indent="0" algn="r" rtl="1">
              <a:lnSpc>
                <a:spcPct val="150000"/>
              </a:lnSpc>
              <a:buNone/>
            </a:pPr>
            <a:r>
              <a:rPr lang="fa-IR" sz="2400" dirty="0">
                <a:cs typeface="B Nazanin" panose="00000400000000000000" pitchFamily="2" charset="-78"/>
              </a:rPr>
              <a:t>4: تون جنین</a:t>
            </a:r>
          </a:p>
          <a:p>
            <a:pPr marL="0" indent="0" algn="r" rtl="1">
              <a:lnSpc>
                <a:spcPct val="150000"/>
              </a:lnSpc>
              <a:buNone/>
            </a:pPr>
            <a:r>
              <a:rPr lang="fa-IR" sz="2400" dirty="0">
                <a:cs typeface="B Nazanin" panose="00000400000000000000" pitchFamily="2" charset="-78"/>
              </a:rPr>
              <a:t>5: حجم مایع آمنیون</a:t>
            </a:r>
          </a:p>
          <a:p>
            <a:pPr marL="0" indent="0" algn="r" rtl="1">
              <a:lnSpc>
                <a:spcPct val="150000"/>
              </a:lnSpc>
              <a:buNone/>
            </a:pPr>
            <a:r>
              <a:rPr lang="fa-IR" sz="2400" dirty="0">
                <a:cs typeface="B Nazanin" panose="00000400000000000000" pitchFamily="2" charset="-78"/>
              </a:rPr>
              <a:t>برای هر متغیر طبیعی امتیاز 2 و برای هر متغیر غیر طبیعی امتیاز صفر منظور می شود.</a:t>
            </a:r>
          </a:p>
          <a:p>
            <a:pPr marL="0" indent="0" algn="r" rtl="1">
              <a:lnSpc>
                <a:spcPct val="150000"/>
              </a:lnSpc>
              <a:buNone/>
            </a:pPr>
            <a:endParaRPr lang="en-US" sz="2400" dirty="0">
              <a:cs typeface="B Nazanin" panose="00000400000000000000" pitchFamily="2" charset="-78"/>
            </a:endParaRPr>
          </a:p>
          <a:p>
            <a:pPr marL="0" indent="0" algn="r" rtl="1">
              <a:lnSpc>
                <a:spcPct val="150000"/>
              </a:lnSpc>
              <a:buNone/>
            </a:pPr>
            <a:endParaRPr lang="en-US" sz="2400" dirty="0">
              <a:cs typeface="B Nazanin" panose="00000400000000000000" pitchFamily="2" charset="-78"/>
            </a:endParaRPr>
          </a:p>
          <a:p>
            <a:pPr marL="0" indent="0" algn="r" rtl="1">
              <a:buNone/>
            </a:pPr>
            <a:endParaRPr lang="en-US" sz="2400" dirty="0"/>
          </a:p>
        </p:txBody>
      </p:sp>
      <p:sp>
        <p:nvSpPr>
          <p:cNvPr id="4" name="Title 1"/>
          <p:cNvSpPr>
            <a:spLocks noGrp="1"/>
          </p:cNvSpPr>
          <p:nvPr>
            <p:ph type="title"/>
          </p:nvPr>
        </p:nvSpPr>
        <p:spPr>
          <a:solidFill>
            <a:schemeClr val="accent2">
              <a:lumMod val="40000"/>
              <a:lumOff val="60000"/>
            </a:schemeClr>
          </a:solidFill>
        </p:spPr>
        <p:txBody>
          <a:bodyPr/>
          <a:lstStyle/>
          <a:p>
            <a:pPr algn="ctr" rtl="1"/>
            <a:r>
              <a:rPr lang="fa-IR" dirty="0">
                <a:cs typeface="B Nazanin" panose="00000400000000000000" pitchFamily="2" charset="-78"/>
              </a:rPr>
              <a:t>پروفیل بیوفیزیکی</a:t>
            </a:r>
            <a:endParaRPr lang="en-US" dirty="0">
              <a:cs typeface="B Nazanin" panose="00000400000000000000" pitchFamily="2" charset="-78"/>
            </a:endParaRPr>
          </a:p>
        </p:txBody>
      </p:sp>
    </p:spTree>
    <p:extLst>
      <p:ext uri="{BB962C8B-B14F-4D97-AF65-F5344CB8AC3E}">
        <p14:creationId xmlns:p14="http://schemas.microsoft.com/office/powerpoint/2010/main" val="3333453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gn="r" rtl="1">
              <a:lnSpc>
                <a:spcPct val="150000"/>
              </a:lnSpc>
              <a:buNone/>
            </a:pPr>
            <a:r>
              <a:rPr lang="fa-IR" sz="2400" dirty="0">
                <a:cs typeface="B Nazanin" panose="00000400000000000000" pitchFamily="2" charset="-78"/>
              </a:rPr>
              <a:t>بیشترین امتیاز ممکن برای یک جنین طبیعی 10 است.</a:t>
            </a:r>
          </a:p>
          <a:p>
            <a:pPr marL="0" indent="0" algn="r" rtl="1">
              <a:lnSpc>
                <a:spcPct val="150000"/>
              </a:lnSpc>
              <a:buNone/>
            </a:pPr>
            <a:r>
              <a:rPr lang="fa-IR" sz="2400" dirty="0">
                <a:cs typeface="B Nazanin" panose="00000400000000000000" pitchFamily="2" charset="-78"/>
              </a:rPr>
              <a:t>داروهای مصرفی مادر مانند مورفین، می تواند سبب کاهش چشمگیر این امتیاز شوند.</a:t>
            </a:r>
          </a:p>
          <a:p>
            <a:pPr marL="0" indent="0" algn="r" rtl="1">
              <a:lnSpc>
                <a:spcPct val="150000"/>
              </a:lnSpc>
              <a:buNone/>
            </a:pPr>
            <a:r>
              <a:rPr lang="fa-IR" sz="2400" dirty="0">
                <a:cs typeface="B Nazanin" panose="00000400000000000000" pitchFamily="2" charset="-78"/>
              </a:rPr>
              <a:t>میزان تست های طبیعی کاذب که به صورت مرگ قبل از زایمان جنین های دارای ساختار طبیعی تعریف می شود، تقریبا 1 در 1000 مورد گزارش شده است.</a:t>
            </a:r>
          </a:p>
          <a:p>
            <a:pPr marL="0" indent="0" algn="r" rtl="1">
              <a:lnSpc>
                <a:spcPct val="150000"/>
              </a:lnSpc>
              <a:buNone/>
            </a:pPr>
            <a:r>
              <a:rPr lang="fa-IR" sz="2400" dirty="0">
                <a:cs typeface="B Nazanin" panose="00000400000000000000" pitchFamily="2" charset="-78"/>
              </a:rPr>
              <a:t>شایعترین علل قابل شناسایی مرگ جنین در موارد طبیعی بودن تست پروفیل بیوفیزیکی، شامل خونریزی جنینی- مادری، حوادث مربوط به بند ناف و دکولمان جفت بوده است.</a:t>
            </a:r>
          </a:p>
          <a:p>
            <a:pPr marL="0" indent="0" algn="r" rtl="1">
              <a:lnSpc>
                <a:spcPct val="150000"/>
              </a:lnSpc>
              <a:buNone/>
            </a:pPr>
            <a:endParaRPr lang="en-US" sz="2400" dirty="0">
              <a:cs typeface="B Nazanin" panose="00000400000000000000" pitchFamily="2" charset="-78"/>
            </a:endParaRPr>
          </a:p>
        </p:txBody>
      </p:sp>
      <p:sp>
        <p:nvSpPr>
          <p:cNvPr id="4" name="Title 1"/>
          <p:cNvSpPr>
            <a:spLocks noGrp="1"/>
          </p:cNvSpPr>
          <p:nvPr>
            <p:ph type="title"/>
          </p:nvPr>
        </p:nvSpPr>
        <p:spPr>
          <a:solidFill>
            <a:schemeClr val="accent2">
              <a:lumMod val="40000"/>
              <a:lumOff val="60000"/>
            </a:schemeClr>
          </a:solidFill>
        </p:spPr>
        <p:txBody>
          <a:bodyPr/>
          <a:lstStyle/>
          <a:p>
            <a:pPr algn="ctr" rtl="1"/>
            <a:r>
              <a:rPr lang="fa-IR" dirty="0">
                <a:cs typeface="B Nazanin" panose="00000400000000000000" pitchFamily="2" charset="-78"/>
              </a:rPr>
              <a:t>پروفیل بیوفیزیکی</a:t>
            </a:r>
            <a:endParaRPr lang="en-US" dirty="0">
              <a:cs typeface="B Nazanin" panose="00000400000000000000" pitchFamily="2" charset="-78"/>
            </a:endParaRPr>
          </a:p>
        </p:txBody>
      </p:sp>
    </p:spTree>
    <p:extLst>
      <p:ext uri="{BB962C8B-B14F-4D97-AF65-F5344CB8AC3E}">
        <p14:creationId xmlns:p14="http://schemas.microsoft.com/office/powerpoint/2010/main" val="21294061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lnSpc>
                <a:spcPct val="150000"/>
              </a:lnSpc>
              <a:buNone/>
            </a:pPr>
            <a:r>
              <a:rPr lang="fa-IR" sz="2400" dirty="0">
                <a:cs typeface="B Nazanin" panose="00000400000000000000" pitchFamily="2" charset="-78"/>
              </a:rPr>
              <a:t>امتیاز بیوفیزیکی صفر تقریبا در تمام موارد با اسیدمی قابل توجه جنین مرتبط بوده است، در حالی که امتیازهای طبیعی 8 یا 10 با </a:t>
            </a:r>
            <a:r>
              <a:rPr lang="en-US" sz="2400" dirty="0">
                <a:cs typeface="B Nazanin" panose="00000400000000000000" pitchFamily="2" charset="-78"/>
              </a:rPr>
              <a:t>PH</a:t>
            </a:r>
            <a:r>
              <a:rPr lang="fa-IR" sz="2400" dirty="0">
                <a:cs typeface="B Nazanin" panose="00000400000000000000" pitchFamily="2" charset="-78"/>
              </a:rPr>
              <a:t> طبیعی جنین همراه بوده است.</a:t>
            </a:r>
          </a:p>
          <a:p>
            <a:pPr marL="0" indent="0" algn="r" rtl="1">
              <a:lnSpc>
                <a:spcPct val="150000"/>
              </a:lnSpc>
              <a:buNone/>
            </a:pPr>
            <a:r>
              <a:rPr lang="fa-IR" sz="2400" dirty="0">
                <a:cs typeface="B Nazanin" panose="00000400000000000000" pitchFamily="2" charset="-78"/>
              </a:rPr>
              <a:t>نتیجه مشکوک تست (امتیاز 6) عامل پیشگویی کننده ضعیفی از نظر پیامدهای غیر طبیعی بوده است.</a:t>
            </a:r>
          </a:p>
          <a:p>
            <a:pPr marL="0" indent="0" algn="r" rtl="1">
              <a:lnSpc>
                <a:spcPct val="150000"/>
              </a:lnSpc>
              <a:buNone/>
            </a:pPr>
            <a:r>
              <a:rPr lang="fa-IR" sz="2400" dirty="0">
                <a:cs typeface="B Nazanin" panose="00000400000000000000" pitchFamily="2" charset="-78"/>
              </a:rPr>
              <a:t>اگر امتیاز غیر طبیعی از حد 2 یا 4 به امتیاز کاملا غیر طبیعی صفر کاهش پیدا کند، عامل پیشگویی کننده بسیار دقیق تری از نظر پیامدهای جنین غیر طبیعی بوده است. </a:t>
            </a:r>
            <a:endParaRPr lang="en-US" sz="2400" dirty="0">
              <a:cs typeface="B Nazanin" panose="00000400000000000000" pitchFamily="2" charset="-78"/>
            </a:endParaRPr>
          </a:p>
        </p:txBody>
      </p:sp>
      <p:sp>
        <p:nvSpPr>
          <p:cNvPr id="4" name="Title 1"/>
          <p:cNvSpPr>
            <a:spLocks noGrp="1"/>
          </p:cNvSpPr>
          <p:nvPr>
            <p:ph type="title"/>
          </p:nvPr>
        </p:nvSpPr>
        <p:spPr>
          <a:solidFill>
            <a:schemeClr val="accent2">
              <a:lumMod val="40000"/>
              <a:lumOff val="60000"/>
            </a:schemeClr>
          </a:solidFill>
        </p:spPr>
        <p:txBody>
          <a:bodyPr/>
          <a:lstStyle/>
          <a:p>
            <a:pPr algn="ctr" rtl="1"/>
            <a:r>
              <a:rPr lang="fa-IR" dirty="0">
                <a:cs typeface="B Nazanin" panose="00000400000000000000" pitchFamily="2" charset="-78"/>
              </a:rPr>
              <a:t>پروفیل بیوفیزیکی</a:t>
            </a:r>
            <a:endParaRPr lang="en-US" dirty="0">
              <a:cs typeface="B Nazanin" panose="00000400000000000000" pitchFamily="2" charset="-78"/>
            </a:endParaRPr>
          </a:p>
        </p:txBody>
      </p:sp>
    </p:spTree>
    <p:extLst>
      <p:ext uri="{BB962C8B-B14F-4D97-AF65-F5344CB8AC3E}">
        <p14:creationId xmlns:p14="http://schemas.microsoft.com/office/powerpoint/2010/main" val="26407351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2552-AA83-48FE-92B8-F6E7895007C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3F0952-5FB6-4E9A-BE93-5C35FF16647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2181286"/>
            <a:ext cx="7886700" cy="3640015"/>
          </a:xfrm>
        </p:spPr>
      </p:pic>
    </p:spTree>
    <p:extLst>
      <p:ext uri="{BB962C8B-B14F-4D97-AF65-F5344CB8AC3E}">
        <p14:creationId xmlns:p14="http://schemas.microsoft.com/office/powerpoint/2010/main" val="14204558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8A929-3447-4E7C-A78D-90A82FE23F7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D1AC845B-79E1-4BDC-AF07-F288B1AFF15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278" y="634008"/>
            <a:ext cx="8715444" cy="5589983"/>
          </a:xfrm>
        </p:spPr>
      </p:pic>
    </p:spTree>
    <p:extLst>
      <p:ext uri="{BB962C8B-B14F-4D97-AF65-F5344CB8AC3E}">
        <p14:creationId xmlns:p14="http://schemas.microsoft.com/office/powerpoint/2010/main" val="19653375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DB7E7-8810-41D4-B664-26B38122DD4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4A1259F-224C-484C-A3D9-704749618A9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2181286"/>
            <a:ext cx="7886700" cy="3640015"/>
          </a:xfrm>
        </p:spPr>
      </p:pic>
    </p:spTree>
    <p:extLst>
      <p:ext uri="{BB962C8B-B14F-4D97-AF65-F5344CB8AC3E}">
        <p14:creationId xmlns:p14="http://schemas.microsoft.com/office/powerpoint/2010/main" val="16744451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402715"/>
            <a:ext cx="7886700" cy="3087257"/>
          </a:xfrm>
        </p:spPr>
        <p:txBody>
          <a:bodyPr/>
          <a:lstStyle/>
          <a:p>
            <a:pPr marL="0" indent="0" algn="r" rtl="1">
              <a:lnSpc>
                <a:spcPct val="150000"/>
              </a:lnSpc>
              <a:buNone/>
            </a:pPr>
            <a:r>
              <a:rPr lang="fa-IR" dirty="0">
                <a:cs typeface="B Nazanin" panose="00000400000000000000" pitchFamily="2" charset="-78"/>
              </a:rPr>
              <a:t>شاخص مایع آمنیون جنین به همراه تست بدون استرس جنین به نام پروفیل بیوفیزیکی اصلاح شده شناخته می شود.</a:t>
            </a:r>
          </a:p>
          <a:p>
            <a:pPr marL="0" indent="0" algn="r" rtl="1">
              <a:lnSpc>
                <a:spcPct val="150000"/>
              </a:lnSpc>
              <a:buNone/>
            </a:pPr>
            <a:r>
              <a:rPr lang="fa-IR" dirty="0">
                <a:cs typeface="B Nazanin" panose="00000400000000000000" pitchFamily="2" charset="-78"/>
              </a:rPr>
              <a:t>پروفیل بیوفیزیکی اصلاح شده به همان اندازه سایر رویکردهای موجود برای نظارت بیوفیزیکی بر جنین، سلامت جنین را پیشگویی می کند.</a:t>
            </a:r>
            <a:endParaRPr lang="en-US" dirty="0">
              <a:cs typeface="B Nazanin" panose="00000400000000000000" pitchFamily="2" charset="-78"/>
            </a:endParaRPr>
          </a:p>
        </p:txBody>
      </p:sp>
      <p:sp>
        <p:nvSpPr>
          <p:cNvPr id="4" name="Title 1"/>
          <p:cNvSpPr>
            <a:spLocks noGrp="1"/>
          </p:cNvSpPr>
          <p:nvPr>
            <p:ph type="title"/>
          </p:nvPr>
        </p:nvSpPr>
        <p:spPr>
          <a:solidFill>
            <a:schemeClr val="accent2">
              <a:lumMod val="40000"/>
              <a:lumOff val="60000"/>
            </a:schemeClr>
          </a:solidFill>
        </p:spPr>
        <p:txBody>
          <a:bodyPr/>
          <a:lstStyle/>
          <a:p>
            <a:pPr algn="ctr" rtl="1"/>
            <a:r>
              <a:rPr lang="fa-IR" dirty="0">
                <a:cs typeface="B Nazanin" panose="00000400000000000000" pitchFamily="2" charset="-78"/>
              </a:rPr>
              <a:t>پروفیل بیوفیزیکی اصلاح شده</a:t>
            </a:r>
            <a:endParaRPr lang="en-US" dirty="0">
              <a:cs typeface="B Nazanin" panose="00000400000000000000" pitchFamily="2" charset="-78"/>
            </a:endParaRPr>
          </a:p>
        </p:txBody>
      </p:sp>
    </p:spTree>
    <p:extLst>
      <p:ext uri="{BB962C8B-B14F-4D97-AF65-F5344CB8AC3E}">
        <p14:creationId xmlns:p14="http://schemas.microsoft.com/office/powerpoint/2010/main" val="31809468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9625-535A-47FE-8725-8CDC868B615A}"/>
              </a:ext>
            </a:extLst>
          </p:cNvPr>
          <p:cNvSpPr>
            <a:spLocks noGrp="1"/>
          </p:cNvSpPr>
          <p:nvPr>
            <p:ph type="title"/>
          </p:nvPr>
        </p:nvSpPr>
        <p:spPr/>
        <p:txBody>
          <a:bodyPr/>
          <a:lstStyle/>
          <a:p>
            <a:endParaRPr lang="en-US"/>
          </a:p>
        </p:txBody>
      </p:sp>
      <p:pic>
        <p:nvPicPr>
          <p:cNvPr id="1026" name="Picture 2" descr="The 65 Most Popular Wedding Flowers of All Time">
            <a:extLst>
              <a:ext uri="{FF2B5EF4-FFF2-40B4-BE49-F238E27FC236}">
                <a16:creationId xmlns:a16="http://schemas.microsoft.com/office/drawing/2014/main" id="{2FD1CCDE-7DDC-49FD-B145-F62E369B12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986" y="253274"/>
            <a:ext cx="8569486" cy="6418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798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marL="0" indent="0">
              <a:buNone/>
            </a:pPr>
            <a:r>
              <a:rPr lang="fa-IR" dirty="0">
                <a:cs typeface="B Nazanin" pitchFamily="2" charset="-78"/>
              </a:rPr>
              <a:t>سیگنال الکتروکاردیوگرام مادر هنگامی که از طریق الکترود پوست سر جنین ثبت می شود، کاهش پیدا می کند. در نتیجه، سیگنال های قلب مادر در نوار </a:t>
            </a:r>
            <a:r>
              <a:rPr lang="en-US" dirty="0">
                <a:cs typeface="B Nazanin" pitchFamily="2" charset="-78"/>
              </a:rPr>
              <a:t>FHR</a:t>
            </a:r>
            <a:r>
              <a:rPr lang="fa-IR" dirty="0">
                <a:cs typeface="B Nazanin" pitchFamily="2" charset="-78"/>
              </a:rPr>
              <a:t> پدیدار نمی شوند.</a:t>
            </a:r>
          </a:p>
          <a:p>
            <a:pPr marL="0" indent="0">
              <a:buNone/>
            </a:pPr>
            <a:endParaRPr lang="fa-IR" dirty="0">
              <a:cs typeface="B Nazanin" pitchFamily="2" charset="-78"/>
            </a:endParaRPr>
          </a:p>
          <a:p>
            <a:pPr marL="0" indent="0">
              <a:buNone/>
            </a:pPr>
            <a:r>
              <a:rPr lang="fa-IR" dirty="0">
                <a:cs typeface="B Nazanin" pitchFamily="2" charset="-78"/>
              </a:rPr>
              <a:t>در صورت مرگ جنین،</a:t>
            </a:r>
            <a:r>
              <a:rPr lang="en-US" dirty="0">
                <a:cs typeface="B Nazanin" pitchFamily="2" charset="-78"/>
              </a:rPr>
              <a:t> </a:t>
            </a:r>
            <a:r>
              <a:rPr lang="fa-IR" dirty="0">
                <a:cs typeface="B Nazanin" pitchFamily="2" charset="-78"/>
              </a:rPr>
              <a:t>الکترود پوست سر جنین هنوز هم امواج</a:t>
            </a:r>
            <a:r>
              <a:rPr lang="en-US" dirty="0">
                <a:cs typeface="B Nazanin" pitchFamily="2" charset="-78"/>
              </a:rPr>
              <a:t> R</a:t>
            </a:r>
            <a:r>
              <a:rPr lang="fa-IR" dirty="0">
                <a:cs typeface="B Nazanin" pitchFamily="2" charset="-78"/>
              </a:rPr>
              <a:t> مادر را به عنوان بهترین سیگنال بعدی تشخیص می دهد و کاردیوتاکومتر این امواج را می شمارد.</a:t>
            </a:r>
          </a:p>
        </p:txBody>
      </p:sp>
    </p:spTree>
    <p:extLst>
      <p:ext uri="{BB962C8B-B14F-4D97-AF65-F5344CB8AC3E}">
        <p14:creationId xmlns:p14="http://schemas.microsoft.com/office/powerpoint/2010/main" val="11568422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6A70-779E-43EB-9419-0C8B07C4F3DE}"/>
              </a:ext>
            </a:extLst>
          </p:cNvPr>
          <p:cNvSpPr>
            <a:spLocks noGrp="1"/>
          </p:cNvSpPr>
          <p:nvPr>
            <p:ph type="title"/>
          </p:nvPr>
        </p:nvSpPr>
        <p:spPr/>
        <p:txBody>
          <a:bodyPr/>
          <a:lstStyle/>
          <a:p>
            <a:endParaRPr lang="en-US"/>
          </a:p>
        </p:txBody>
      </p:sp>
      <p:pic>
        <p:nvPicPr>
          <p:cNvPr id="1026" name="Picture 2" descr="Flowers - Bloomfields">
            <a:extLst>
              <a:ext uri="{FF2B5EF4-FFF2-40B4-BE49-F238E27FC236}">
                <a16:creationId xmlns:a16="http://schemas.microsoft.com/office/drawing/2014/main" id="{280CEA1C-2C48-4CC0-8BDA-BB914A9A0C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6169" y="106339"/>
            <a:ext cx="6751661" cy="6751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704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97685"/>
            <a:ext cx="7056784" cy="7069592"/>
          </a:xfrm>
        </p:spPr>
      </p:pic>
    </p:spTree>
    <p:extLst>
      <p:ext uri="{BB962C8B-B14F-4D97-AF65-F5344CB8AC3E}">
        <p14:creationId xmlns:p14="http://schemas.microsoft.com/office/powerpoint/2010/main" val="3844888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982</TotalTime>
  <Words>3177</Words>
  <Application>Microsoft Office PowerPoint</Application>
  <PresentationFormat>On-screen Show (4:3)</PresentationFormat>
  <Paragraphs>264</Paragraphs>
  <Slides>80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80</vt:i4>
      </vt:variant>
    </vt:vector>
  </HeadingPairs>
  <TitlesOfParts>
    <vt:vector size="86" baseType="lpstr">
      <vt:lpstr>Arial</vt:lpstr>
      <vt:lpstr>Calibri</vt:lpstr>
      <vt:lpstr>Calibri Light</vt:lpstr>
      <vt:lpstr>Nazanin</vt:lpstr>
      <vt:lpstr>Office Theme</vt:lpstr>
      <vt:lpstr>1_Office Theme</vt:lpstr>
      <vt:lpstr>PowerPoint Presentation</vt:lpstr>
      <vt:lpstr>PowerPoint Presentation</vt:lpstr>
      <vt:lpstr>PowerPoint Presentation</vt:lpstr>
      <vt:lpstr>پایش الکترونیک جنین</vt:lpstr>
      <vt:lpstr>PowerPoint Presentation</vt:lpstr>
      <vt:lpstr>PowerPoint Presentation</vt:lpstr>
      <vt:lpstr>PowerPoint Presentation</vt:lpstr>
      <vt:lpstr>PowerPoint Presentation</vt:lpstr>
      <vt:lpstr>PowerPoint Presentation</vt:lpstr>
      <vt:lpstr>پایش الکترونیک جنین</vt:lpstr>
      <vt:lpstr>PowerPoint Presentation</vt:lpstr>
      <vt:lpstr>فعالیت پایه قلب جنین</vt:lpstr>
      <vt:lpstr>PowerPoint Presentation</vt:lpstr>
      <vt:lpstr>تعداد ضربان</vt:lpstr>
      <vt:lpstr>ضربان پایه قلب جنین</vt:lpstr>
      <vt:lpstr>برادیکاردی</vt:lpstr>
      <vt:lpstr>برادیکاردی</vt:lpstr>
      <vt:lpstr>PowerPoint Presentation</vt:lpstr>
      <vt:lpstr>برادیکاردی</vt:lpstr>
      <vt:lpstr>تاکیکاردی</vt:lpstr>
      <vt:lpstr>تاکیکاردی</vt:lpstr>
      <vt:lpstr>تغییر پذیری خط پایه</vt:lpstr>
      <vt:lpstr>تغییر پذیری خط پایه</vt:lpstr>
      <vt:lpstr>PowerPoint Presentation</vt:lpstr>
      <vt:lpstr>افزایش تغییر پذیری</vt:lpstr>
      <vt:lpstr>کاهش تغییر پذیری</vt:lpstr>
      <vt:lpstr>کاهش تغییر پذیری</vt:lpstr>
      <vt:lpstr>کاهش تغییر پذیری</vt:lpstr>
      <vt:lpstr>کاهش تغییر پذیری</vt:lpstr>
      <vt:lpstr>PowerPoint Presentation</vt:lpstr>
      <vt:lpstr>آریتمی قلبی</vt:lpstr>
      <vt:lpstr>الگوی سینوزوئیدی</vt:lpstr>
      <vt:lpstr>الگوی سینوزوئیدی</vt:lpstr>
      <vt:lpstr>الگوی سینوسی</vt:lpstr>
      <vt:lpstr>الگوی سینوسی</vt:lpstr>
      <vt:lpstr>الگوی سینوسی</vt:lpstr>
      <vt:lpstr>الگوی سینوسی</vt:lpstr>
      <vt:lpstr>تسریع</vt:lpstr>
      <vt:lpstr>PowerPoint Presentation</vt:lpstr>
      <vt:lpstr>PowerPoint Presentation</vt:lpstr>
      <vt:lpstr>افت زودرس</vt:lpstr>
      <vt:lpstr>PowerPoint Presentation</vt:lpstr>
      <vt:lpstr>PowerPoint Presentation</vt:lpstr>
      <vt:lpstr>افت دیررس</vt:lpstr>
      <vt:lpstr>PowerPoint Presentation</vt:lpstr>
      <vt:lpstr>PowerPoint Presentation</vt:lpstr>
      <vt:lpstr>افت دیررس</vt:lpstr>
      <vt:lpstr>افت دیررس</vt:lpstr>
      <vt:lpstr>افت متغیر</vt:lpstr>
      <vt:lpstr>افت متغیر</vt:lpstr>
      <vt:lpstr>الگوی نوسانی: Saltatory</vt:lpstr>
      <vt:lpstr>PowerPoint Presentation</vt:lpstr>
      <vt:lpstr>الگوی Lambda</vt:lpstr>
      <vt:lpstr>الگوی overshoot</vt:lpstr>
      <vt:lpstr>افت طولانی مدت</vt:lpstr>
      <vt:lpstr>افت طولانی مدت</vt:lpstr>
      <vt:lpstr>افت طولانی مدت</vt:lpstr>
      <vt:lpstr>الگوهای ضربان قلب جنین در مرحله دوم لیبر</vt:lpstr>
      <vt:lpstr>الگوهای ضربان قلب جنین در مرحله دوم لیبر</vt:lpstr>
      <vt:lpstr>PowerPoint Presentation</vt:lpstr>
      <vt:lpstr>ارتفاع فوندوس</vt:lpstr>
      <vt:lpstr>PowerPoint Presentation</vt:lpstr>
      <vt:lpstr>PowerPoint Presentation</vt:lpstr>
      <vt:lpstr>PowerPoint Presentation</vt:lpstr>
      <vt:lpstr>NST</vt:lpstr>
      <vt:lpstr>PowerPoint Presentation</vt:lpstr>
      <vt:lpstr>PowerPoint Presentation</vt:lpstr>
      <vt:lpstr>CST</vt:lpstr>
      <vt:lpstr>CST</vt:lpstr>
      <vt:lpstr>PowerPoint Presentation</vt:lpstr>
      <vt:lpstr>پروفیل بیوفیزیکی</vt:lpstr>
      <vt:lpstr>پروفیل بیوفیزیکی</vt:lpstr>
      <vt:lpstr>پروفیل بیوفیزیکی</vt:lpstr>
      <vt:lpstr>پروفیل بیوفیزیکی</vt:lpstr>
      <vt:lpstr>PowerPoint Presentation</vt:lpstr>
      <vt:lpstr>PowerPoint Presentation</vt:lpstr>
      <vt:lpstr>PowerPoint Presentation</vt:lpstr>
      <vt:lpstr>پروفیل بیوفیزیکی اصلاح شده</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afghari</dc:creator>
  <cp:lastModifiedBy>Massi Pirhadi</cp:lastModifiedBy>
  <cp:revision>173</cp:revision>
  <dcterms:created xsi:type="dcterms:W3CDTF">2018-05-13T05:04:58Z</dcterms:created>
  <dcterms:modified xsi:type="dcterms:W3CDTF">2023-07-29T19:13:54Z</dcterms:modified>
</cp:coreProperties>
</file>