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 id="2147483708" r:id="rId5"/>
    <p:sldMasterId id="2147483724" r:id="rId6"/>
    <p:sldMasterId id="2147483740" r:id="rId7"/>
    <p:sldMasterId id="2147483756" r:id="rId8"/>
  </p:sldMasterIdLst>
  <p:notesMasterIdLst>
    <p:notesMasterId r:id="rId62"/>
  </p:notesMasterIdLst>
  <p:sldIdLst>
    <p:sldId id="262" r:id="rId9"/>
    <p:sldId id="273" r:id="rId10"/>
    <p:sldId id="329" r:id="rId11"/>
    <p:sldId id="277" r:id="rId12"/>
    <p:sldId id="257" r:id="rId13"/>
    <p:sldId id="276" r:id="rId14"/>
    <p:sldId id="281" r:id="rId15"/>
    <p:sldId id="280" r:id="rId16"/>
    <p:sldId id="275" r:id="rId17"/>
    <p:sldId id="279" r:id="rId18"/>
    <p:sldId id="283" r:id="rId19"/>
    <p:sldId id="284" r:id="rId20"/>
    <p:sldId id="285" r:id="rId21"/>
    <p:sldId id="267" r:id="rId22"/>
    <p:sldId id="286" r:id="rId23"/>
    <p:sldId id="302" r:id="rId24"/>
    <p:sldId id="303" r:id="rId25"/>
    <p:sldId id="304" r:id="rId26"/>
    <p:sldId id="296" r:id="rId27"/>
    <p:sldId id="297" r:id="rId28"/>
    <p:sldId id="298" r:id="rId29"/>
    <p:sldId id="287" r:id="rId30"/>
    <p:sldId id="305" r:id="rId31"/>
    <p:sldId id="306" r:id="rId32"/>
    <p:sldId id="307" r:id="rId33"/>
    <p:sldId id="308" r:id="rId34"/>
    <p:sldId id="337" r:id="rId35"/>
    <p:sldId id="338" r:id="rId36"/>
    <p:sldId id="309" r:id="rId37"/>
    <p:sldId id="330" r:id="rId38"/>
    <p:sldId id="331" r:id="rId39"/>
    <p:sldId id="332" r:id="rId40"/>
    <p:sldId id="333" r:id="rId41"/>
    <p:sldId id="334" r:id="rId42"/>
    <p:sldId id="335" r:id="rId43"/>
    <p:sldId id="336" r:id="rId44"/>
    <p:sldId id="321" r:id="rId45"/>
    <p:sldId id="313" r:id="rId46"/>
    <p:sldId id="314" r:id="rId47"/>
    <p:sldId id="315" r:id="rId48"/>
    <p:sldId id="316" r:id="rId49"/>
    <p:sldId id="311" r:id="rId50"/>
    <p:sldId id="293" r:id="rId51"/>
    <p:sldId id="317" r:id="rId52"/>
    <p:sldId id="318" r:id="rId53"/>
    <p:sldId id="319" r:id="rId54"/>
    <p:sldId id="320" r:id="rId55"/>
    <p:sldId id="322" r:id="rId56"/>
    <p:sldId id="323" r:id="rId57"/>
    <p:sldId id="324" r:id="rId58"/>
    <p:sldId id="327" r:id="rId59"/>
    <p:sldId id="328" r:id="rId60"/>
    <p:sldId id="325" r:id="rId6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2" autoAdjust="0"/>
  </p:normalViewPr>
  <p:slideViewPr>
    <p:cSldViewPr snapToGrid="0">
      <p:cViewPr>
        <p:scale>
          <a:sx n="81" d="100"/>
          <a:sy n="81" d="100"/>
        </p:scale>
        <p:origin x="-288" y="216"/>
      </p:cViewPr>
      <p:guideLst>
        <p:guide orient="horz" pos="2160"/>
        <p:guide pos="3840"/>
      </p:guideLst>
    </p:cSldViewPr>
  </p:slideViewPr>
  <p:notesTextViewPr>
    <p:cViewPr>
      <p:scale>
        <a:sx n="1" d="1"/>
        <a:sy n="1" d="1"/>
      </p:scale>
      <p:origin x="0" y="0"/>
    </p:cViewPr>
  </p:notesTextViewPr>
  <p:sorterViewPr>
    <p:cViewPr>
      <p:scale>
        <a:sx n="29" d="100"/>
        <a:sy n="2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792E5-995A-4678-A13D-1A490A279A56}" type="datetimeFigureOut">
              <a:rPr lang="en-US" smtClean="0"/>
              <a:t>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1E22E-4849-476D-AD70-FF3FB349435C}" type="slidenum">
              <a:rPr lang="en-US" smtClean="0"/>
              <a:t>‹#›</a:t>
            </a:fld>
            <a:endParaRPr lang="en-US"/>
          </a:p>
        </p:txBody>
      </p:sp>
    </p:spTree>
    <p:extLst>
      <p:ext uri="{BB962C8B-B14F-4D97-AF65-F5344CB8AC3E}">
        <p14:creationId xmlns:p14="http://schemas.microsoft.com/office/powerpoint/2010/main" val="19814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7FDDC-9D01-4069-BE95-57D172F63D2D}" type="slidenum">
              <a:rPr lang="it-IT" smtClean="0">
                <a:solidFill>
                  <a:srgbClr val="000000"/>
                </a:solidFill>
                <a:latin typeface="Arial" charset="0"/>
              </a:rPr>
              <a:pPr fontAlgn="base">
                <a:spcBef>
                  <a:spcPct val="0"/>
                </a:spcBef>
                <a:spcAft>
                  <a:spcPct val="0"/>
                </a:spcAft>
              </a:pPr>
              <a:t>49</a:t>
            </a:fld>
            <a:endParaRPr lang="it-IT" smtClean="0">
              <a:solidFill>
                <a:srgbClr val="000000"/>
              </a:solidFill>
              <a:latin typeface="Arial" charset="0"/>
            </a:endParaRPr>
          </a:p>
        </p:txBody>
      </p:sp>
      <p:sp>
        <p:nvSpPr>
          <p:cNvPr id="31747"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568" tIns="45784" rIns="91568" bIns="45784" anchor="b"/>
          <a:lstStyle/>
          <a:p>
            <a:pPr algn="r" defTabSz="915988"/>
            <a:fld id="{7834787D-23FB-4DF8-8354-5797B65E926F}" type="slidenum">
              <a:rPr lang="it-IT" sz="1200">
                <a:solidFill>
                  <a:srgbClr val="000000"/>
                </a:solidFill>
                <a:ea typeface="Geneva" pitchFamily="-111" charset="-128"/>
              </a:rPr>
              <a:pPr algn="r" defTabSz="915988"/>
              <a:t>49</a:t>
            </a:fld>
            <a:endParaRPr lang="it-IT" sz="1200">
              <a:solidFill>
                <a:srgbClr val="000000"/>
              </a:solidFill>
              <a:ea typeface="Geneva" pitchFamily="-111" charset="-128"/>
            </a:endParaRPr>
          </a:p>
        </p:txBody>
      </p:sp>
      <p:sp>
        <p:nvSpPr>
          <p:cNvPr id="317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17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GB" sz="1000" smtClean="0"/>
              <a:t>health care activity may be described as a succession of tasks during which health-care workers' hands touch different types of surfaces: the patient, his/her body fluids, objects or surfaces located in the patient surroundings and patients and surfaces within the health-care area. Each contact is a potential source of contamination for health-care workers' hands.</a:t>
            </a:r>
            <a:r>
              <a:rPr lang="it-IT" sz="1000" smtClean="0"/>
              <a:t> </a:t>
            </a:r>
          </a:p>
          <a:p>
            <a:pPr eaLnBrk="1" hangingPunct="1">
              <a:lnSpc>
                <a:spcPct val="90000"/>
              </a:lnSpc>
              <a:spcBef>
                <a:spcPct val="0"/>
              </a:spcBef>
            </a:pPr>
            <a:r>
              <a:rPr lang="it-IT" sz="1000" smtClean="0"/>
              <a:t>Elements or areas that are involved in hand  transmission of health care-associated germs:</a:t>
            </a:r>
          </a:p>
          <a:p>
            <a:pPr eaLnBrk="1" hangingPunct="1">
              <a:lnSpc>
                <a:spcPct val="90000"/>
              </a:lnSpc>
              <a:spcBef>
                <a:spcPct val="0"/>
              </a:spcBef>
            </a:pPr>
            <a:r>
              <a:rPr lang="it-IT" sz="1000" smtClean="0"/>
              <a:t>PATIENT: the transmission risk is especially related to </a:t>
            </a:r>
            <a:r>
              <a:rPr lang="en-GB" sz="1000" i="1" smtClean="0"/>
              <a:t>critical sites. Critical sites </a:t>
            </a:r>
            <a:r>
              <a:rPr lang="en-GB" sz="1000" smtClean="0"/>
              <a:t>can either correspond to body sites or medical devices that have to be protected against microorganisms potentially leading to HCAI (called </a:t>
            </a:r>
            <a:r>
              <a:rPr lang="en-GB" sz="1000" i="1" smtClean="0"/>
              <a:t>critical sites with infectious risk for the patient)</a:t>
            </a:r>
            <a:r>
              <a:rPr lang="en-GB" sz="1000" smtClean="0"/>
              <a:t>, or body sites or medical devices that potentially lead to hand exposure to body fluids and bloodborne pathogens (called </a:t>
            </a:r>
            <a:r>
              <a:rPr lang="en-GB" sz="1000" i="1" smtClean="0"/>
              <a:t>critical sites with body fluid exposure risk). </a:t>
            </a:r>
            <a:r>
              <a:rPr lang="en-GB" sz="1000" smtClean="0"/>
              <a:t>Both pre-cited risks may also occur simultaneously. </a:t>
            </a:r>
            <a:r>
              <a:rPr lang="en-US" sz="1000" i="1" smtClean="0"/>
              <a:t>Critical site with infectious risk for the patient: w</a:t>
            </a:r>
            <a:r>
              <a:rPr lang="en-US" sz="1000" smtClean="0"/>
              <a:t>here there is a risk of germs being inoculated into the patient during a care activity through contact with a mucous membrane, non-intact skin or an invasive medical device. </a:t>
            </a:r>
            <a:r>
              <a:rPr lang="en-US" sz="1000" i="1" smtClean="0"/>
              <a:t>Critical site with infectious risk for the health-care worker: w</a:t>
            </a:r>
            <a:r>
              <a:rPr lang="en-US" sz="1000" smtClean="0"/>
              <a:t>here there is a risk of potential or actual exposure to a patient’s blood or another body fluid for the health-care worker.</a:t>
            </a:r>
            <a:endParaRPr lang="en-GB" sz="1000" smtClean="0"/>
          </a:p>
          <a:p>
            <a:pPr eaLnBrk="1" hangingPunct="1">
              <a:lnSpc>
                <a:spcPct val="90000"/>
              </a:lnSpc>
              <a:spcBef>
                <a:spcPct val="0"/>
              </a:spcBef>
            </a:pPr>
            <a:r>
              <a:rPr lang="it-IT" sz="1000" smtClean="0"/>
              <a:t>PATIENT SURROUNDINGS: space temporarely dedicated to a patient, including </a:t>
            </a:r>
            <a:r>
              <a:rPr lang="en-GB" sz="1000" smtClean="0"/>
              <a:t>all inanimate surfaces that are touched by or in direct physical contact with the patient (e.g. bed rails, bedside table, bed linen, cHCAIrs, infusion tubing, monitors, knobs and buttons, and other medical equipment).</a:t>
            </a:r>
          </a:p>
          <a:p>
            <a:pPr eaLnBrk="1" hangingPunct="1">
              <a:lnSpc>
                <a:spcPct val="90000"/>
              </a:lnSpc>
              <a:spcBef>
                <a:spcPct val="0"/>
              </a:spcBef>
            </a:pPr>
            <a:r>
              <a:rPr lang="en-GB" sz="1000" smtClean="0"/>
              <a:t>health-care ZONE:</a:t>
            </a:r>
            <a:r>
              <a:rPr lang="en-GB" sz="1000" i="1" smtClean="0"/>
              <a:t> </a:t>
            </a:r>
            <a:r>
              <a:rPr lang="en-GB" sz="1000" smtClean="0"/>
              <a:t>all those elements beyond the patient surroundings, which make up the care environment (other patients, objects, medical equipment and people present in a health-care facility, clinic or ambulatory setting).</a:t>
            </a:r>
          </a:p>
          <a:p>
            <a:pPr eaLnBrk="1" hangingPunct="1">
              <a:lnSpc>
                <a:spcPct val="90000"/>
              </a:lnSpc>
              <a:spcBef>
                <a:spcPct val="0"/>
              </a:spcBef>
            </a:pPr>
            <a:r>
              <a:rPr lang="en-GB" sz="1000" smtClean="0"/>
              <a:t>Therefore, focusing on a single patient, two virtual geographical areas can be identified from the “transmission risk point of view”, the </a:t>
            </a:r>
            <a:r>
              <a:rPr lang="en-GB" sz="1000" b="1" i="1" smtClean="0"/>
              <a:t>patient zone</a:t>
            </a:r>
            <a:r>
              <a:rPr lang="en-GB" sz="1000" smtClean="0"/>
              <a:t> (including the patient and his/her surroundings) and the </a:t>
            </a:r>
            <a:r>
              <a:rPr lang="en-GB" sz="1000" b="1" i="1" smtClean="0"/>
              <a:t>health-care zone</a:t>
            </a:r>
            <a:r>
              <a:rPr lang="it-IT" sz="1000" smtClean="0"/>
              <a:t> (</a:t>
            </a:r>
            <a:r>
              <a:rPr lang="en-GB" sz="1000" smtClean="0"/>
              <a:t>containing all surfaces outside the patient zone, i.e. all other patients and their surroundings and the health-care facility environment). </a:t>
            </a:r>
          </a:p>
          <a:p>
            <a:pPr eaLnBrk="1" hangingPunct="1">
              <a:lnSpc>
                <a:spcPct val="90000"/>
              </a:lnSpc>
              <a:spcBef>
                <a:spcPct val="0"/>
              </a:spcBef>
            </a:pPr>
            <a:r>
              <a:rPr lang="en-GB" sz="1000" b="1" smtClean="0"/>
              <a:t>Sax H, et al. “My 5 Moments for Hand Hygiene”: a user-centred design approach to understand, train, monitor and report hand hygiene. </a:t>
            </a:r>
            <a:r>
              <a:rPr lang="en-GB" sz="1000" b="1" i="1" smtClean="0"/>
              <a:t>J Hosp Infect </a:t>
            </a:r>
            <a:r>
              <a:rPr lang="en-GB" sz="1000" b="1" smtClean="0"/>
              <a:t>2007</a:t>
            </a:r>
            <a:endParaRPr lang="it-IT" sz="1000" b="1" smtClean="0"/>
          </a:p>
          <a:p>
            <a:pPr eaLnBrk="1" hangingPunct="1">
              <a:lnSpc>
                <a:spcPct val="90000"/>
              </a:lnSpc>
              <a:spcBef>
                <a:spcPct val="0"/>
              </a:spcBef>
            </a:pPr>
            <a:endParaRPr lang="it-IT" sz="1000" b="1" smtClean="0"/>
          </a:p>
          <a:p>
            <a:pPr eaLnBrk="1" hangingPunct="1">
              <a:lnSpc>
                <a:spcPct val="90000"/>
              </a:lnSpc>
              <a:spcBef>
                <a:spcPct val="0"/>
              </a:spcBef>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1F846C-AC7A-4286-BA44-4AAA6B5E8172}" type="slidenum">
              <a:rPr lang="it-IT" smtClean="0">
                <a:solidFill>
                  <a:srgbClr val="000000"/>
                </a:solidFill>
                <a:latin typeface="Arial" charset="0"/>
              </a:rPr>
              <a:pPr fontAlgn="base">
                <a:spcBef>
                  <a:spcPct val="0"/>
                </a:spcBef>
                <a:spcAft>
                  <a:spcPct val="0"/>
                </a:spcAft>
              </a:pPr>
              <a:t>50</a:t>
            </a:fld>
            <a:endParaRPr lang="it-IT" smtClean="0">
              <a:solidFill>
                <a:srgbClr val="000000"/>
              </a:solidFill>
              <a:latin typeface="Arial" charset="0"/>
            </a:endParaRPr>
          </a:p>
        </p:txBody>
      </p:sp>
      <p:sp>
        <p:nvSpPr>
          <p:cNvPr id="37891"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568" tIns="45784" rIns="91568" bIns="45784" anchor="b"/>
          <a:lstStyle/>
          <a:p>
            <a:pPr algn="r" defTabSz="915988"/>
            <a:fld id="{FE2D50C8-7C67-4735-9905-4C0AC66717D0}" type="slidenum">
              <a:rPr lang="fr-FR" sz="1200">
                <a:solidFill>
                  <a:srgbClr val="000000"/>
                </a:solidFill>
              </a:rPr>
              <a:pPr algn="r" defTabSz="915988"/>
              <a:t>50</a:t>
            </a:fld>
            <a:endParaRPr lang="fr-FR" sz="1200">
              <a:solidFill>
                <a:srgbClr val="000000"/>
              </a:solidFill>
            </a:endParaRPr>
          </a:p>
        </p:txBody>
      </p:sp>
      <p:sp>
        <p:nvSpPr>
          <p:cNvPr id="37892" name="Rectangle 2"/>
          <p:cNvSpPr>
            <a:spLocks noGrp="1" noRot="1" noChangeAspect="1" noChangeArrowheads="1" noTextEdit="1"/>
          </p:cNvSpPr>
          <p:nvPr>
            <p:ph type="sldImg"/>
          </p:nvPr>
        </p:nvSpPr>
        <p:spPr bwMode="auto">
          <a:xfrm>
            <a:off x="385763" y="687388"/>
            <a:ext cx="6088062" cy="3425825"/>
          </a:xfrm>
          <a:noFill/>
          <a:ln>
            <a:solidFill>
              <a:srgbClr val="000000"/>
            </a:solidFill>
            <a:miter lim="800000"/>
            <a:headEnd/>
            <a:tailEnd/>
          </a:ln>
        </p:spPr>
      </p:sp>
      <p:sp>
        <p:nvSpPr>
          <p:cNvPr id="37893" name="Rectangle 3"/>
          <p:cNvSpPr>
            <a:spLocks noGrp="1" noChangeArrowheads="1"/>
          </p:cNvSpPr>
          <p:nvPr>
            <p:ph type="body" idx="1"/>
          </p:nvPr>
        </p:nvSpPr>
        <p:spPr bwMode="auto">
          <a:xfrm>
            <a:off x="687388" y="4343400"/>
            <a:ext cx="5483225" cy="4113213"/>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AF9797C-9CE2-49C2-B3C1-960CA2ABF19B}" type="slidenum">
              <a:rPr lang="en-US" smtClean="0">
                <a:solidFill>
                  <a:prstClr val="black"/>
                </a:solidFill>
              </a:rPr>
              <a:pPr eaLnBrk="1" hangingPunct="1"/>
              <a:t>53</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0E02F5-48F8-453E-98B5-8E5315018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 xmlns:a16="http://schemas.microsoft.com/office/drawing/2014/main" id="{C4B93937-E220-4F86-999A-8CE30C0A1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 xmlns:a16="http://schemas.microsoft.com/office/drawing/2014/main" id="{2B50D672-67E1-48EF-8BB0-B12E5F18B915}"/>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976E5F1B-F931-488F-A2D1-755FB957EDE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C10C20AC-7800-4EC0-8689-C96F72BA2E4F}"/>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420023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F47E6-85DF-4681-B804-5ECBC69305A7}"/>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B74BFD9B-0C49-4A84-AAC4-3EFA041F2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F2D1A3FE-49CF-46C8-9F12-25CDE18ADB23}"/>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6A9FEDA5-388B-473D-8CAE-7B465C47C60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D4EDFB78-9478-4AAD-A9D6-FE2AA5AA771A}"/>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10549338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53"/>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267441106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2" y="1600204"/>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13" y="1600204"/>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4910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902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952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0153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887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77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795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3103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3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269551-4F22-4391-B588-B6A45E7BF63C}"/>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 xmlns:a16="http://schemas.microsoft.com/office/drawing/2014/main" id="{845C656C-B118-4754-A7C4-80B4ECF6E59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33AFC0AD-9EB6-497C-A490-07B39BB27ED5}"/>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593471D0-13E3-4F4E-AABF-C9E9AE42D67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AA9E398B-F18F-4409-B7D9-F8EBD829030B}"/>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4101524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888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3984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2662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51"/>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38130707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4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5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3321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2405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871761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3997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7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7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4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5470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7961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2618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5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4116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78B6E8-2060-457C-B704-9267FF595DF8}"/>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2AF53775-18FF-4E32-AF48-88056F70B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CA309406-0476-4A04-966C-DD90463CC516}"/>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C13C18E6-5383-4268-A46A-C0DCA8F0EB9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7E534F86-A57D-40F6-BC08-875C4B07C531}"/>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47750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2995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7025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4945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91"/>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27" y="1431926"/>
            <a:ext cx="5441951" cy="4518025"/>
          </a:xfrm>
        </p:spPr>
        <p:txBody>
          <a:bodyPr/>
          <a:lstStyle/>
          <a:p>
            <a:pPr lvl="0"/>
            <a:endParaRPr lang="en-US" noProof="0" smtClean="0"/>
          </a:p>
        </p:txBody>
      </p:sp>
    </p:spTree>
    <p:extLst>
      <p:ext uri="{BB962C8B-B14F-4D97-AF65-F5344CB8AC3E}">
        <p14:creationId xmlns:p14="http://schemas.microsoft.com/office/powerpoint/2010/main" val="27896752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91"/>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66"/>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27" y="1431966"/>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882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91"/>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12056237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15"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38"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545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3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48"/>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0403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9136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3445701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0F0061-C217-426D-B928-3DC441A0BC09}"/>
              </a:ext>
            </a:extLst>
          </p:cNvPr>
          <p:cNvSpPr>
            <a:spLocks noGrp="1"/>
          </p:cNvSpPr>
          <p:nvPr>
            <p:ph type="title"/>
          </p:nvPr>
        </p:nvSpPr>
        <p:spPr>
          <a:xfrm>
            <a:off x="831851" y="170977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 xmlns:a16="http://schemas.microsoft.com/office/drawing/2014/main" id="{DE11D45F-7266-45B6-BAF0-8462D51845AA}"/>
              </a:ext>
            </a:extLst>
          </p:cNvPr>
          <p:cNvSpPr>
            <a:spLocks noGrp="1"/>
          </p:cNvSpPr>
          <p:nvPr>
            <p:ph type="body" idx="1"/>
          </p:nvPr>
        </p:nvSpPr>
        <p:spPr>
          <a:xfrm>
            <a:off x="831851" y="45895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AE97250-4B8F-4B19-828E-F7843AC3D751}"/>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93FA12A6-31BA-47E9-B0E1-1805F89A179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 xmlns:a16="http://schemas.microsoft.com/office/drawing/2014/main" id="{8F11559F-B524-4973-85B6-3F74D8BDCE09}"/>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1327933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86294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74"/>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74"/>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3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7819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08136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11623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5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581598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97496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2932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60325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7"/>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25" y="1431926"/>
            <a:ext cx="5441951" cy="4518025"/>
          </a:xfrm>
        </p:spPr>
        <p:txBody>
          <a:bodyPr/>
          <a:lstStyle/>
          <a:p>
            <a:pPr lvl="0"/>
            <a:endParaRPr lang="en-US" noProof="0" smtClean="0"/>
          </a:p>
        </p:txBody>
      </p:sp>
    </p:spTree>
    <p:extLst>
      <p:ext uri="{BB962C8B-B14F-4D97-AF65-F5344CB8AC3E}">
        <p14:creationId xmlns:p14="http://schemas.microsoft.com/office/powerpoint/2010/main" val="10734972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7"/>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62"/>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25" y="1431962"/>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4117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FC3C7E-B10E-4158-A295-29EC09B9DE55}"/>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A7407569-BF6F-46EE-944F-A792B5BA2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 xmlns:a16="http://schemas.microsoft.com/office/drawing/2014/main" id="{02AD968A-18CA-4533-A719-FB28FB7C91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 xmlns:a16="http://schemas.microsoft.com/office/drawing/2014/main" id="{03F2C044-25B7-4141-BEB9-3B3F0A3D1887}"/>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6" name="Footer Placeholder 5">
            <a:extLst>
              <a:ext uri="{FF2B5EF4-FFF2-40B4-BE49-F238E27FC236}">
                <a16:creationId xmlns="" xmlns:a16="http://schemas.microsoft.com/office/drawing/2014/main" id="{1AE88FF6-674D-4D27-93B0-1B9B36417B8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7F9C7FAD-0D3F-49C0-BA1D-59980627463A}"/>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2106879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7"/>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327962101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15"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36"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494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3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4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697138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19861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7635749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27783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6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6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3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14868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86147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42734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4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5631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3485C3-66FD-4C15-9CD2-3BC9753810EF}"/>
              </a:ext>
            </a:extLst>
          </p:cNvPr>
          <p:cNvSpPr>
            <a:spLocks noGrp="1"/>
          </p:cNvSpPr>
          <p:nvPr>
            <p:ph type="title"/>
          </p:nvPr>
        </p:nvSpPr>
        <p:spPr>
          <a:xfrm>
            <a:off x="839788" y="365129"/>
            <a:ext cx="10515600" cy="1325563"/>
          </a:xfrm>
        </p:spPr>
        <p:txBody>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F99FACB6-3A44-45C0-B048-B91F725BB1A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E69372C-A7FE-4859-9F52-C816B769E2A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 xmlns:a16="http://schemas.microsoft.com/office/drawing/2014/main" id="{C322789C-9EFF-4F0B-B907-F47F3871D6C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E64AEC1-784D-4541-A142-FEDD6C04F4D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 xmlns:a16="http://schemas.microsoft.com/office/drawing/2014/main" id="{5C791D5F-534B-4DD9-A598-2B088BE9125D}"/>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8" name="Footer Placeholder 7">
            <a:extLst>
              <a:ext uri="{FF2B5EF4-FFF2-40B4-BE49-F238E27FC236}">
                <a16:creationId xmlns="" xmlns:a16="http://schemas.microsoft.com/office/drawing/2014/main" id="{12A26D72-0430-40E9-9927-BD110C49EBD4}"/>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 xmlns:a16="http://schemas.microsoft.com/office/drawing/2014/main" id="{B6249658-EB7E-46F6-BD26-AE6EE848F987}"/>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2286405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84439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79765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35354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1"/>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21" y="1431926"/>
            <a:ext cx="5441951" cy="4518025"/>
          </a:xfrm>
        </p:spPr>
        <p:txBody>
          <a:bodyPr/>
          <a:lstStyle/>
          <a:p>
            <a:pPr lvl="0"/>
            <a:endParaRPr lang="en-US" noProof="0" smtClean="0"/>
          </a:p>
        </p:txBody>
      </p:sp>
    </p:spTree>
    <p:extLst>
      <p:ext uri="{BB962C8B-B14F-4D97-AF65-F5344CB8AC3E}">
        <p14:creationId xmlns:p14="http://schemas.microsoft.com/office/powerpoint/2010/main" val="788645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1"/>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56"/>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21" y="1431956"/>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77258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81"/>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29429365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15"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32"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213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2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36"/>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48285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31561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3153471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E97322-E2D3-4949-8542-8EEEB3721A44}"/>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 xmlns:a16="http://schemas.microsoft.com/office/drawing/2014/main" id="{0EB35175-B274-49C9-AAD4-D49BBF06232D}"/>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4" name="Footer Placeholder 3">
            <a:extLst>
              <a:ext uri="{FF2B5EF4-FFF2-40B4-BE49-F238E27FC236}">
                <a16:creationId xmlns="" xmlns:a16="http://schemas.microsoft.com/office/drawing/2014/main" id="{6BA4FC6E-2734-4BB9-93EC-8433D781B486}"/>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 xmlns:a16="http://schemas.microsoft.com/office/drawing/2014/main" id="{28134859-0B4C-49AF-A78A-30D3CFEF742F}"/>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365680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47745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62"/>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62"/>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2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74515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5103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18939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4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16795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36590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80784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410065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75"/>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17" y="1431926"/>
            <a:ext cx="5441951" cy="4518025"/>
          </a:xfrm>
        </p:spPr>
        <p:txBody>
          <a:bodyPr/>
          <a:lstStyle/>
          <a:p>
            <a:pPr lvl="0"/>
            <a:endParaRPr lang="en-US" noProof="0" smtClean="0"/>
          </a:p>
        </p:txBody>
      </p:sp>
    </p:spTree>
    <p:extLst>
      <p:ext uri="{BB962C8B-B14F-4D97-AF65-F5344CB8AC3E}">
        <p14:creationId xmlns:p14="http://schemas.microsoft.com/office/powerpoint/2010/main" val="375890951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75"/>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50"/>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17" y="1431950"/>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3665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8FE6A4-3729-4E1D-94AD-82B729963037}"/>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3" name="Footer Placeholder 2">
            <a:extLst>
              <a:ext uri="{FF2B5EF4-FFF2-40B4-BE49-F238E27FC236}">
                <a16:creationId xmlns="" xmlns:a16="http://schemas.microsoft.com/office/drawing/2014/main" id="{5DF69FBA-A06A-4B20-8999-10AB13C61CCF}"/>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 xmlns:a16="http://schemas.microsoft.com/office/drawing/2014/main" id="{E44AA3EE-6B32-48A3-A742-C64B726F77B3}"/>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3513811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75"/>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349015799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15"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28"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948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1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26"/>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91010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72306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8842834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25283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52"/>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52"/>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1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002504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36530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40040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3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4004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EFEF6-362E-43C0-8FB9-240F9701A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 xmlns:a16="http://schemas.microsoft.com/office/drawing/2014/main" id="{D04A0215-07B2-46F9-B70E-40B5246BB085}"/>
              </a:ext>
            </a:extLst>
          </p:cNvPr>
          <p:cNvSpPr>
            <a:spLocks noGrp="1"/>
          </p:cNvSpPr>
          <p:nvPr>
            <p:ph idx="1"/>
          </p:nvPr>
        </p:nvSpPr>
        <p:spPr>
          <a:xfrm>
            <a:off x="5183188" y="9874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 xmlns:a16="http://schemas.microsoft.com/office/drawing/2014/main" id="{B997DC64-A001-4E0A-8E8F-9E15BBDB5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9EB1AB-1BC4-45BB-8ED1-4497BD2BAA7F}"/>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6" name="Footer Placeholder 5">
            <a:extLst>
              <a:ext uri="{FF2B5EF4-FFF2-40B4-BE49-F238E27FC236}">
                <a16:creationId xmlns="" xmlns:a16="http://schemas.microsoft.com/office/drawing/2014/main" id="{E3FB0089-882B-4F3C-8E0B-80A2742A6921}"/>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CC199B1D-20E8-49C5-90FC-85164910B863}"/>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3368462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0664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21210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01347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65"/>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10" y="1431926"/>
            <a:ext cx="5441951" cy="4518025"/>
          </a:xfrm>
        </p:spPr>
        <p:txBody>
          <a:bodyPr/>
          <a:lstStyle/>
          <a:p>
            <a:pPr lvl="0"/>
            <a:endParaRPr lang="en-US" noProof="0" smtClean="0"/>
          </a:p>
        </p:txBody>
      </p:sp>
    </p:spTree>
    <p:extLst>
      <p:ext uri="{BB962C8B-B14F-4D97-AF65-F5344CB8AC3E}">
        <p14:creationId xmlns:p14="http://schemas.microsoft.com/office/powerpoint/2010/main" val="2161739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65"/>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40"/>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10" y="1431940"/>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44627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2451" y="44465"/>
            <a:ext cx="11087100"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52451" y="1431926"/>
            <a:ext cx="11087100" cy="4518025"/>
          </a:xfrm>
        </p:spPr>
        <p:txBody>
          <a:bodyPr/>
          <a:lstStyle/>
          <a:p>
            <a:pPr lvl="0"/>
            <a:endParaRPr lang="en-US" noProof="0" smtClean="0"/>
          </a:p>
        </p:txBody>
      </p:sp>
    </p:spTree>
    <p:extLst>
      <p:ext uri="{BB962C8B-B14F-4D97-AF65-F5344CB8AC3E}">
        <p14:creationId xmlns:p14="http://schemas.microsoft.com/office/powerpoint/2010/main" val="345041386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10"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21" y="1600206"/>
            <a:ext cx="539608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6032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414"/>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02571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74160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0689143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8161E-979B-4FBB-B7CD-CA8850CAE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 xmlns:a16="http://schemas.microsoft.com/office/drawing/2014/main" id="{130C1085-10BA-49FE-A2B3-2C420686B3FF}"/>
              </a:ext>
            </a:extLst>
          </p:cNvPr>
          <p:cNvSpPr>
            <a:spLocks noGrp="1"/>
          </p:cNvSpPr>
          <p:nvPr>
            <p:ph type="pic" idx="1"/>
          </p:nvPr>
        </p:nvSpPr>
        <p:spPr>
          <a:xfrm>
            <a:off x="5183188" y="98746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 xmlns:a16="http://schemas.microsoft.com/office/drawing/2014/main" id="{DD42452C-7F72-4F4F-BED7-5AC66F204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A46212-B801-4E8B-BB21-E93A28541991}"/>
              </a:ext>
            </a:extLst>
          </p:cNvPr>
          <p:cNvSpPr>
            <a:spLocks noGrp="1"/>
          </p:cNvSpPr>
          <p:nvPr>
            <p:ph type="dt" sz="half" idx="10"/>
          </p:nvPr>
        </p:nvSpPr>
        <p:spPr/>
        <p:txBody>
          <a:bodyPr/>
          <a:lstStyle/>
          <a:p>
            <a:fld id="{CF1B27E8-22C1-4914-8613-84D2DFD4A110}" type="datetimeFigureOut">
              <a:rPr lang="fa-IR" smtClean="0"/>
              <a:t>15/06/1441</a:t>
            </a:fld>
            <a:endParaRPr lang="fa-IR"/>
          </a:p>
        </p:txBody>
      </p:sp>
      <p:sp>
        <p:nvSpPr>
          <p:cNvPr id="6" name="Footer Placeholder 5">
            <a:extLst>
              <a:ext uri="{FF2B5EF4-FFF2-40B4-BE49-F238E27FC236}">
                <a16:creationId xmlns="" xmlns:a16="http://schemas.microsoft.com/office/drawing/2014/main" id="{7D9770D4-3D9D-467A-9E9E-FC0DD9AFEED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 xmlns:a16="http://schemas.microsoft.com/office/drawing/2014/main" id="{56E55202-023F-41C2-86C0-E62FE4FF21E9}"/>
              </a:ext>
            </a:extLst>
          </p:cNvPr>
          <p:cNvSpPr>
            <a:spLocks noGrp="1"/>
          </p:cNvSpPr>
          <p:nvPr>
            <p:ph type="sldNum" sz="quarter" idx="12"/>
          </p:nvPr>
        </p:nvSpPr>
        <p:spPr/>
        <p:txBody>
          <a:bodyPr/>
          <a:lstStyle/>
          <a:p>
            <a:fld id="{1DF29840-9CEB-479B-9C6A-C2BACE5CDC3E}" type="slidenum">
              <a:rPr lang="fa-IR" smtClean="0"/>
              <a:t>‹#›</a:t>
            </a:fld>
            <a:endParaRPr lang="fa-IR"/>
          </a:p>
        </p:txBody>
      </p:sp>
    </p:spTree>
    <p:extLst>
      <p:ext uri="{BB962C8B-B14F-4D97-AF65-F5344CB8AC3E}">
        <p14:creationId xmlns:p14="http://schemas.microsoft.com/office/powerpoint/2010/main" val="3555554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44336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60" y="1316040"/>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40"/>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685800" y="60198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989034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614765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47375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20"/>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2"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6654107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248704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37934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674562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53"/>
            <a:ext cx="11087100"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2452" y="1431926"/>
            <a:ext cx="5441949"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2" y="1431926"/>
            <a:ext cx="5441951" cy="4518025"/>
          </a:xfrm>
        </p:spPr>
        <p:txBody>
          <a:bodyPr/>
          <a:lstStyle/>
          <a:p>
            <a:pPr lvl="0"/>
            <a:endParaRPr lang="en-US" noProof="0" smtClean="0"/>
          </a:p>
        </p:txBody>
      </p:sp>
    </p:spTree>
    <p:extLst>
      <p:ext uri="{BB962C8B-B14F-4D97-AF65-F5344CB8AC3E}">
        <p14:creationId xmlns:p14="http://schemas.microsoft.com/office/powerpoint/2010/main" val="61483470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52451" y="44453"/>
            <a:ext cx="11087100" cy="11287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2452" y="1431928"/>
            <a:ext cx="5441949"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2" y="1431928"/>
            <a:ext cx="5441951"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52451" y="3767138"/>
            <a:ext cx="11087100" cy="2182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6690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8.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018B143-67B7-4970-A6EF-E32EF8E7B842}"/>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 xmlns:a16="http://schemas.microsoft.com/office/drawing/2014/main" id="{8E5ACA17-BB3D-4E0A-889E-BF7B60CF2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 xmlns:a16="http://schemas.microsoft.com/office/drawing/2014/main" id="{6F5E0EEE-9760-42AD-8E1F-3E749C47E292}"/>
              </a:ext>
            </a:extLst>
          </p:cNvPr>
          <p:cNvSpPr>
            <a:spLocks noGrp="1"/>
          </p:cNvSpPr>
          <p:nvPr>
            <p:ph type="dt" sz="half" idx="2"/>
          </p:nvPr>
        </p:nvSpPr>
        <p:spPr>
          <a:xfrm>
            <a:off x="838200" y="635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B27E8-22C1-4914-8613-84D2DFD4A110}" type="datetimeFigureOut">
              <a:rPr lang="fa-IR" smtClean="0"/>
              <a:t>15/06/1441</a:t>
            </a:fld>
            <a:endParaRPr lang="fa-IR"/>
          </a:p>
        </p:txBody>
      </p:sp>
      <p:sp>
        <p:nvSpPr>
          <p:cNvPr id="5" name="Footer Placeholder 4">
            <a:extLst>
              <a:ext uri="{FF2B5EF4-FFF2-40B4-BE49-F238E27FC236}">
                <a16:creationId xmlns="" xmlns:a16="http://schemas.microsoft.com/office/drawing/2014/main" id="{9EFA0129-A28E-4954-9F6F-437A81F7975B}"/>
              </a:ext>
            </a:extLst>
          </p:cNvPr>
          <p:cNvSpPr>
            <a:spLocks noGrp="1"/>
          </p:cNvSpPr>
          <p:nvPr>
            <p:ph type="ftr" sz="quarter" idx="3"/>
          </p:nvPr>
        </p:nvSpPr>
        <p:spPr>
          <a:xfrm>
            <a:off x="4038600" y="63563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 xmlns:a16="http://schemas.microsoft.com/office/drawing/2014/main" id="{0B310391-582D-419A-8091-FACF681E75DA}"/>
              </a:ext>
            </a:extLst>
          </p:cNvPr>
          <p:cNvSpPr>
            <a:spLocks noGrp="1"/>
          </p:cNvSpPr>
          <p:nvPr>
            <p:ph type="sldNum" sz="quarter" idx="4"/>
          </p:nvPr>
        </p:nvSpPr>
        <p:spPr>
          <a:xfrm>
            <a:off x="8610600" y="63563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29840-9CEB-479B-9C6A-C2BACE5CDC3E}" type="slidenum">
              <a:rPr lang="fa-IR" smtClean="0"/>
              <a:t>‹#›</a:t>
            </a:fld>
            <a:endParaRPr lang="fa-IR"/>
          </a:p>
        </p:txBody>
      </p:sp>
    </p:spTree>
    <p:extLst>
      <p:ext uri="{BB962C8B-B14F-4D97-AF65-F5344CB8AC3E}">
        <p14:creationId xmlns:p14="http://schemas.microsoft.com/office/powerpoint/2010/main" val="332090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3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4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3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02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4998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3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37"/>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3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02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369919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2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3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2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01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614266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2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25"/>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2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01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460111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1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7"/>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15"/>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1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0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1986855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5"/>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A8D8DF-4E2A-4F4F-BB1D-75FD6B7C14C2}" type="datetimeFigureOut">
              <a:rPr lang="en-US" smtClean="0">
                <a:solidFill>
                  <a:srgbClr val="F0A22E">
                    <a:shade val="75000"/>
                  </a:srgbClr>
                </a:solidFill>
              </a:rPr>
              <a:pPr/>
              <a:t>2/9/2020</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3"/>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E9B5CF-1DE6-4D93-8481-A328D9D9538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9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798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547686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2D3F-5BB6-4959-8A6B-1CF16E25CAD3}" type="datetimeFigureOut">
              <a:rPr lang="en-US" smtClean="0">
                <a:solidFill>
                  <a:prstClr val="black">
                    <a:tint val="75000"/>
                  </a:prstClr>
                </a:solidFill>
              </a:rPr>
              <a:pPr/>
              <a:t>2/9/2020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39949-0A55-4B6F-BEB3-C6314EF104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0440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93.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40D42-97D3-40AF-B077-19063B2A5A4F}"/>
              </a:ext>
            </a:extLst>
          </p:cNvPr>
          <p:cNvSpPr>
            <a:spLocks noGrp="1"/>
          </p:cNvSpPr>
          <p:nvPr>
            <p:ph type="title"/>
          </p:nvPr>
        </p:nvSpPr>
        <p:spPr>
          <a:xfrm>
            <a:off x="285567" y="2646029"/>
            <a:ext cx="11779188" cy="1596840"/>
          </a:xfrm>
        </p:spPr>
        <p:txBody>
          <a:bodyPr/>
          <a:lstStyle/>
          <a:p>
            <a:pPr algn="ctr"/>
            <a:r>
              <a:rPr lang="fa-IR" dirty="0"/>
              <a:t>آمادگی دانشگاه علوم پزشکی برای مقابله با کورونا ویروس جدید</a:t>
            </a:r>
          </a:p>
        </p:txBody>
      </p:sp>
      <p:pic>
        <p:nvPicPr>
          <p:cNvPr id="4" name="Picture 3">
            <a:extLst>
              <a:ext uri="{FF2B5EF4-FFF2-40B4-BE49-F238E27FC236}">
                <a16:creationId xmlns="" xmlns:a16="http://schemas.microsoft.com/office/drawing/2014/main" id="{53BB2DE5-CBDB-4295-8C0F-BEC49AEA0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077" y="63654"/>
            <a:ext cx="1847851" cy="2476500"/>
          </a:xfrm>
          <a:prstGeom prst="rect">
            <a:avLst/>
          </a:prstGeom>
        </p:spPr>
      </p:pic>
      <p:pic>
        <p:nvPicPr>
          <p:cNvPr id="6" name="Picture 5">
            <a:extLst>
              <a:ext uri="{FF2B5EF4-FFF2-40B4-BE49-F238E27FC236}">
                <a16:creationId xmlns="" xmlns:a16="http://schemas.microsoft.com/office/drawing/2014/main" id="{B8DD13D5-918D-433B-80BA-400503E6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40" y="4348744"/>
            <a:ext cx="4219493" cy="2368542"/>
          </a:xfrm>
          <a:prstGeom prst="rect">
            <a:avLst/>
          </a:prstGeom>
        </p:spPr>
      </p:pic>
    </p:spTree>
    <p:extLst>
      <p:ext uri="{BB962C8B-B14F-4D97-AF65-F5344CB8AC3E}">
        <p14:creationId xmlns:p14="http://schemas.microsoft.com/office/powerpoint/2010/main" val="346680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D34F5-E696-432E-AB76-E8DC569D7B8B}"/>
              </a:ext>
            </a:extLst>
          </p:cNvPr>
          <p:cNvSpPr>
            <a:spLocks noGrp="1"/>
          </p:cNvSpPr>
          <p:nvPr>
            <p:ph type="title"/>
          </p:nvPr>
        </p:nvSpPr>
        <p:spPr/>
        <p:txBody>
          <a:bodyPr/>
          <a:lstStyle/>
          <a:p>
            <a:pPr algn="ctr"/>
            <a:r>
              <a:rPr lang="fa-IR" dirty="0"/>
              <a:t>تشخیص ،درمان و مراقبت</a:t>
            </a:r>
          </a:p>
        </p:txBody>
      </p:sp>
      <p:sp>
        <p:nvSpPr>
          <p:cNvPr id="3" name="Content Placeholder 2">
            <a:extLst>
              <a:ext uri="{FF2B5EF4-FFF2-40B4-BE49-F238E27FC236}">
                <a16:creationId xmlns="" xmlns:a16="http://schemas.microsoft.com/office/drawing/2014/main" id="{B5D659F0-48EF-436D-8BF8-63218E38CA39}"/>
              </a:ext>
            </a:extLst>
          </p:cNvPr>
          <p:cNvSpPr>
            <a:spLocks noGrp="1"/>
          </p:cNvSpPr>
          <p:nvPr>
            <p:ph idx="1"/>
          </p:nvPr>
        </p:nvSpPr>
        <p:spPr/>
        <p:txBody>
          <a:bodyPr/>
          <a:lstStyle/>
          <a:p>
            <a:pPr algn="r" rtl="1"/>
            <a:r>
              <a:rPr lang="fa-IR" dirty="0"/>
              <a:t>مراجعات سرپایی</a:t>
            </a:r>
            <a:r>
              <a:rPr lang="en-US" dirty="0"/>
              <a:t>(ILI)  </a:t>
            </a:r>
            <a:endParaRPr lang="fa-IR" dirty="0"/>
          </a:p>
          <a:p>
            <a:pPr algn="r" rtl="1"/>
            <a:endParaRPr lang="fa-IR" dirty="0"/>
          </a:p>
          <a:p>
            <a:pPr algn="r" rtl="1"/>
            <a:r>
              <a:rPr lang="fa-IR" dirty="0"/>
              <a:t>بیماران بدحال نیازمند بستری </a:t>
            </a:r>
            <a:r>
              <a:rPr lang="en-US" dirty="0"/>
              <a:t>(SARI)</a:t>
            </a:r>
            <a:endParaRPr lang="fa-IR" dirty="0"/>
          </a:p>
          <a:p>
            <a:pPr algn="r" rtl="1"/>
            <a:endParaRPr lang="fa-IR" dirty="0"/>
          </a:p>
          <a:p>
            <a:pPr algn="r" rtl="1"/>
            <a:r>
              <a:rPr lang="fa-IR" dirty="0"/>
              <a:t>موارد خاص</a:t>
            </a:r>
          </a:p>
        </p:txBody>
      </p:sp>
    </p:spTree>
    <p:extLst>
      <p:ext uri="{BB962C8B-B14F-4D97-AF65-F5344CB8AC3E}">
        <p14:creationId xmlns:p14="http://schemas.microsoft.com/office/powerpoint/2010/main" val="42683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D34F5-E696-432E-AB76-E8DC569D7B8B}"/>
              </a:ext>
            </a:extLst>
          </p:cNvPr>
          <p:cNvSpPr>
            <a:spLocks noGrp="1"/>
          </p:cNvSpPr>
          <p:nvPr>
            <p:ph type="title"/>
          </p:nvPr>
        </p:nvSpPr>
        <p:spPr/>
        <p:txBody>
          <a:bodyPr/>
          <a:lstStyle/>
          <a:p>
            <a:pPr algn="ctr"/>
            <a:r>
              <a:rPr lang="en-US" dirty="0"/>
              <a:t>Influenza-like illness</a:t>
            </a:r>
            <a:endParaRPr lang="fa-IR" dirty="0"/>
          </a:p>
        </p:txBody>
      </p:sp>
      <p:sp>
        <p:nvSpPr>
          <p:cNvPr id="3" name="Content Placeholder 2">
            <a:extLst>
              <a:ext uri="{FF2B5EF4-FFF2-40B4-BE49-F238E27FC236}">
                <a16:creationId xmlns="" xmlns:a16="http://schemas.microsoft.com/office/drawing/2014/main" id="{B5D659F0-48EF-436D-8BF8-63218E38CA39}"/>
              </a:ext>
            </a:extLst>
          </p:cNvPr>
          <p:cNvSpPr>
            <a:spLocks noGrp="1"/>
          </p:cNvSpPr>
          <p:nvPr>
            <p:ph idx="1"/>
          </p:nvPr>
        </p:nvSpPr>
        <p:spPr>
          <a:xfrm>
            <a:off x="838200" y="1455940"/>
            <a:ext cx="10515600" cy="5237825"/>
          </a:xfrm>
        </p:spPr>
        <p:txBody>
          <a:bodyPr>
            <a:normAutofit fontScale="85000" lnSpcReduction="20000"/>
          </a:bodyPr>
          <a:lstStyle/>
          <a:p>
            <a:pPr algn="r" rtl="1"/>
            <a:r>
              <a:rPr lang="fa-IR" dirty="0"/>
              <a:t>بیماری که علائم تنفسی دارد ولی دچار </a:t>
            </a:r>
            <a:r>
              <a:rPr lang="fa-IR" dirty="0">
                <a:solidFill>
                  <a:srgbClr val="FF0000"/>
                </a:solidFill>
              </a:rPr>
              <a:t>دیسترس تنفسی </a:t>
            </a:r>
            <a:r>
              <a:rPr lang="fa-IR" dirty="0"/>
              <a:t>نیست.</a:t>
            </a:r>
          </a:p>
          <a:p>
            <a:pPr algn="r" rtl="1"/>
            <a:endParaRPr lang="fa-IR" dirty="0"/>
          </a:p>
          <a:p>
            <a:pPr algn="r" rtl="1"/>
            <a:r>
              <a:rPr lang="fa-IR" dirty="0"/>
              <a:t>بررسی بیماری زمینه ای</a:t>
            </a:r>
          </a:p>
          <a:p>
            <a:pPr marL="0" indent="0" algn="r" rtl="1">
              <a:buNone/>
            </a:pPr>
            <a:endParaRPr lang="fa-IR" dirty="0"/>
          </a:p>
          <a:p>
            <a:pPr algn="r" rtl="1"/>
            <a:r>
              <a:rPr lang="fa-IR" dirty="0"/>
              <a:t>پرسش از سابقه اپیدمیولوژیک (</a:t>
            </a:r>
            <a:r>
              <a:rPr lang="fa-IR" dirty="0">
                <a:solidFill>
                  <a:srgbClr val="FF0000"/>
                </a:solidFill>
              </a:rPr>
              <a:t>فعلا</a:t>
            </a:r>
            <a:r>
              <a:rPr lang="fa-IR" dirty="0"/>
              <a:t> سابقه سفر به چین)</a:t>
            </a:r>
          </a:p>
          <a:p>
            <a:pPr algn="r" rtl="1"/>
            <a:endParaRPr lang="fa-IR" dirty="0"/>
          </a:p>
          <a:p>
            <a:pPr algn="r" rtl="1"/>
            <a:r>
              <a:rPr lang="fa-IR" dirty="0"/>
              <a:t>درمانهای علامتی</a:t>
            </a:r>
          </a:p>
          <a:p>
            <a:pPr algn="r" rtl="1"/>
            <a:endParaRPr lang="fa-IR" dirty="0"/>
          </a:p>
          <a:p>
            <a:pPr algn="r" rtl="1"/>
            <a:r>
              <a:rPr lang="fa-IR" dirty="0"/>
              <a:t>آموزش بیمار</a:t>
            </a:r>
          </a:p>
          <a:p>
            <a:pPr algn="r" rtl="1"/>
            <a:endParaRPr lang="fa-IR" dirty="0"/>
          </a:p>
          <a:p>
            <a:pPr algn="r" rtl="1"/>
            <a:r>
              <a:rPr lang="fa-IR" dirty="0"/>
              <a:t>سایر معالجات بر حسب صلاحدید پزشک</a:t>
            </a:r>
          </a:p>
          <a:p>
            <a:pPr algn="r" rtl="1"/>
            <a:endParaRPr lang="fa-IR" dirty="0"/>
          </a:p>
          <a:p>
            <a:pPr algn="r" rtl="1"/>
            <a:r>
              <a:rPr lang="fa-IR" dirty="0"/>
              <a:t>تامیفلو در موارد خاص مانند حاملگی و نقص ایمنی</a:t>
            </a:r>
          </a:p>
        </p:txBody>
      </p:sp>
    </p:spTree>
    <p:extLst>
      <p:ext uri="{BB962C8B-B14F-4D97-AF65-F5344CB8AC3E}">
        <p14:creationId xmlns:p14="http://schemas.microsoft.com/office/powerpoint/2010/main" val="332133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7A8CB-1EEC-45A8-9801-495CBBCB451F}"/>
              </a:ext>
            </a:extLst>
          </p:cNvPr>
          <p:cNvSpPr>
            <a:spLocks noGrp="1"/>
          </p:cNvSpPr>
          <p:nvPr>
            <p:ph type="title"/>
          </p:nvPr>
        </p:nvSpPr>
        <p:spPr/>
        <p:txBody>
          <a:bodyPr/>
          <a:lstStyle/>
          <a:p>
            <a:pPr algn="ctr"/>
            <a:r>
              <a:rPr lang="en-US" dirty="0"/>
              <a:t>Severe Acute Respiratory Illness</a:t>
            </a:r>
            <a:endParaRPr lang="fa-IR" dirty="0"/>
          </a:p>
        </p:txBody>
      </p:sp>
      <p:sp>
        <p:nvSpPr>
          <p:cNvPr id="3" name="Content Placeholder 2">
            <a:extLst>
              <a:ext uri="{FF2B5EF4-FFF2-40B4-BE49-F238E27FC236}">
                <a16:creationId xmlns="" xmlns:a16="http://schemas.microsoft.com/office/drawing/2014/main" id="{60CE4B57-DE1E-4A04-936B-ADD98EAD08F1}"/>
              </a:ext>
            </a:extLst>
          </p:cNvPr>
          <p:cNvSpPr>
            <a:spLocks noGrp="1"/>
          </p:cNvSpPr>
          <p:nvPr>
            <p:ph idx="1"/>
          </p:nvPr>
        </p:nvSpPr>
        <p:spPr/>
        <p:txBody>
          <a:bodyPr>
            <a:normAutofit/>
          </a:bodyPr>
          <a:lstStyle/>
          <a:p>
            <a:pPr algn="r" rtl="1"/>
            <a:r>
              <a:rPr lang="fa-IR" sz="3600" dirty="0"/>
              <a:t>بیمار تب داری که ....</a:t>
            </a:r>
          </a:p>
          <a:p>
            <a:pPr algn="r" rtl="1"/>
            <a:r>
              <a:rPr lang="fa-IR" sz="3600" dirty="0"/>
              <a:t>به سختی نفس می کشد</a:t>
            </a:r>
          </a:p>
          <a:p>
            <a:pPr algn="r" rtl="1"/>
            <a:r>
              <a:rPr lang="fa-IR" sz="3600" dirty="0"/>
              <a:t>دچار کاهش سطح هوشیاری است</a:t>
            </a:r>
          </a:p>
          <a:p>
            <a:pPr algn="r" rtl="1"/>
            <a:r>
              <a:rPr lang="fa-IR" sz="3600" dirty="0"/>
              <a:t>افت فشار خون دارد</a:t>
            </a:r>
          </a:p>
          <a:p>
            <a:pPr algn="r" rtl="1"/>
            <a:r>
              <a:rPr lang="fa-IR" sz="3600" dirty="0"/>
              <a:t>قادر به خوردن نیست</a:t>
            </a:r>
          </a:p>
          <a:p>
            <a:pPr algn="r" rtl="1"/>
            <a:endParaRPr lang="fa-IR" sz="3600" dirty="0"/>
          </a:p>
          <a:p>
            <a:pPr marL="0" indent="0" algn="r" rtl="1">
              <a:buNone/>
            </a:pPr>
            <a:endParaRPr lang="fa-IR" sz="3600" dirty="0"/>
          </a:p>
        </p:txBody>
      </p:sp>
    </p:spTree>
    <p:extLst>
      <p:ext uri="{BB962C8B-B14F-4D97-AF65-F5344CB8AC3E}">
        <p14:creationId xmlns:p14="http://schemas.microsoft.com/office/powerpoint/2010/main" val="102500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7A8CB-1EEC-45A8-9801-495CBBCB451F}"/>
              </a:ext>
            </a:extLst>
          </p:cNvPr>
          <p:cNvSpPr>
            <a:spLocks noGrp="1"/>
          </p:cNvSpPr>
          <p:nvPr>
            <p:ph type="title"/>
          </p:nvPr>
        </p:nvSpPr>
        <p:spPr/>
        <p:txBody>
          <a:bodyPr/>
          <a:lstStyle/>
          <a:p>
            <a:pPr algn="ctr"/>
            <a:r>
              <a:rPr lang="en-US" dirty="0"/>
              <a:t>Severe Acute Respiratory Illness</a:t>
            </a:r>
            <a:endParaRPr lang="fa-IR" dirty="0"/>
          </a:p>
        </p:txBody>
      </p:sp>
      <p:sp>
        <p:nvSpPr>
          <p:cNvPr id="3" name="Content Placeholder 2">
            <a:extLst>
              <a:ext uri="{FF2B5EF4-FFF2-40B4-BE49-F238E27FC236}">
                <a16:creationId xmlns="" xmlns:a16="http://schemas.microsoft.com/office/drawing/2014/main" id="{60CE4B57-DE1E-4A04-936B-ADD98EAD08F1}"/>
              </a:ext>
            </a:extLst>
          </p:cNvPr>
          <p:cNvSpPr>
            <a:spLocks noGrp="1"/>
          </p:cNvSpPr>
          <p:nvPr>
            <p:ph idx="1"/>
          </p:nvPr>
        </p:nvSpPr>
        <p:spPr/>
        <p:txBody>
          <a:bodyPr>
            <a:normAutofit fontScale="92500" lnSpcReduction="20000"/>
          </a:bodyPr>
          <a:lstStyle/>
          <a:p>
            <a:pPr algn="r" rtl="1"/>
            <a:r>
              <a:rPr lang="fa-IR" sz="3600" dirty="0"/>
              <a:t>بستری در اتاق ایزوله</a:t>
            </a:r>
          </a:p>
          <a:p>
            <a:pPr algn="r" rtl="1"/>
            <a:endParaRPr lang="fa-IR" sz="3600" dirty="0"/>
          </a:p>
          <a:p>
            <a:pPr algn="r" rtl="1"/>
            <a:r>
              <a:rPr lang="fa-IR" sz="3600" dirty="0"/>
              <a:t>آغاز تامیفلو</a:t>
            </a:r>
          </a:p>
          <a:p>
            <a:pPr algn="r" rtl="1"/>
            <a:endParaRPr lang="fa-IR" sz="3600" dirty="0"/>
          </a:p>
          <a:p>
            <a:pPr algn="r" rtl="1"/>
            <a:r>
              <a:rPr lang="fa-IR" sz="3600" dirty="0"/>
              <a:t>آغاز آنتی بیوتیک بر حسب صلاحدید پزشک</a:t>
            </a:r>
          </a:p>
          <a:p>
            <a:pPr algn="r" rtl="1"/>
            <a:endParaRPr lang="fa-IR" sz="3600" dirty="0"/>
          </a:p>
          <a:p>
            <a:pPr algn="r" rtl="1"/>
            <a:r>
              <a:rPr lang="fa-IR" sz="3600" dirty="0"/>
              <a:t>ثبت در سامانه</a:t>
            </a:r>
          </a:p>
          <a:p>
            <a:pPr algn="r" rtl="1"/>
            <a:endParaRPr lang="fa-IR" sz="3600" dirty="0"/>
          </a:p>
          <a:p>
            <a:pPr algn="r" rtl="1"/>
            <a:r>
              <a:rPr lang="fa-IR" sz="3600" dirty="0"/>
              <a:t>نمونه گیری از بیماران آی سی یو (آنفلوانزا و / یا کرونا)</a:t>
            </a:r>
          </a:p>
          <a:p>
            <a:pPr algn="r" rtl="1"/>
            <a:endParaRPr lang="fa-IR" sz="3600" dirty="0"/>
          </a:p>
          <a:p>
            <a:pPr marL="0" indent="0" algn="r" rtl="1">
              <a:buNone/>
            </a:pPr>
            <a:endParaRPr lang="fa-IR" sz="3600" dirty="0"/>
          </a:p>
        </p:txBody>
      </p:sp>
    </p:spTree>
    <p:extLst>
      <p:ext uri="{BB962C8B-B14F-4D97-AF65-F5344CB8AC3E}">
        <p14:creationId xmlns:p14="http://schemas.microsoft.com/office/powerpoint/2010/main" val="278881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831308-5A15-4AE1-9A6E-A114BE447FF2}"/>
              </a:ext>
            </a:extLst>
          </p:cNvPr>
          <p:cNvSpPr>
            <a:spLocks noGrp="1"/>
          </p:cNvSpPr>
          <p:nvPr>
            <p:ph type="title"/>
          </p:nvPr>
        </p:nvSpPr>
        <p:spPr>
          <a:xfrm>
            <a:off x="838200" y="72202"/>
            <a:ext cx="10515600" cy="1325563"/>
          </a:xfrm>
        </p:spPr>
        <p:txBody>
          <a:bodyPr/>
          <a:lstStyle/>
          <a:p>
            <a:pPr algn="ctr"/>
            <a:r>
              <a:rPr lang="fa-IR" dirty="0"/>
              <a:t>ابلاغ دستورالعمل مراقبت کرونا ویروس جدید به تمام شبکه ها و بیمارستانها</a:t>
            </a:r>
          </a:p>
        </p:txBody>
      </p:sp>
      <p:pic>
        <p:nvPicPr>
          <p:cNvPr id="4" name="Content Placeholder 3">
            <a:extLst>
              <a:ext uri="{FF2B5EF4-FFF2-40B4-BE49-F238E27FC236}">
                <a16:creationId xmlns="" xmlns:a16="http://schemas.microsoft.com/office/drawing/2014/main" id="{4D3888FB-16FA-41B7-A62B-26B6A348D7E0}"/>
              </a:ext>
            </a:extLst>
          </p:cNvPr>
          <p:cNvPicPr>
            <a:picLocks noGrp="1" noChangeAspect="1"/>
          </p:cNvPicPr>
          <p:nvPr>
            <p:ph idx="1"/>
          </p:nvPr>
        </p:nvPicPr>
        <p:blipFill>
          <a:blip r:embed="rId2"/>
          <a:stretch>
            <a:fillRect/>
          </a:stretch>
        </p:blipFill>
        <p:spPr>
          <a:xfrm>
            <a:off x="3646841" y="1550425"/>
            <a:ext cx="5050691" cy="4894771"/>
          </a:xfrm>
          <a:prstGeom prst="rect">
            <a:avLst/>
          </a:prstGeom>
        </p:spPr>
      </p:pic>
    </p:spTree>
    <p:extLst>
      <p:ext uri="{BB962C8B-B14F-4D97-AF65-F5344CB8AC3E}">
        <p14:creationId xmlns:p14="http://schemas.microsoft.com/office/powerpoint/2010/main" val="323244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6DE76-9A00-492B-B925-809A790A9B32}"/>
              </a:ext>
            </a:extLst>
          </p:cNvPr>
          <p:cNvSpPr>
            <a:spLocks noGrp="1"/>
          </p:cNvSpPr>
          <p:nvPr>
            <p:ph type="title"/>
          </p:nvPr>
        </p:nvSpPr>
        <p:spPr/>
        <p:txBody>
          <a:bodyPr/>
          <a:lstStyle/>
          <a:p>
            <a:pPr algn="ctr" rtl="1"/>
            <a:r>
              <a:rPr lang="fa-IR" dirty="0"/>
              <a:t>در چه بیمارانی به کرونای جدید مشکوک شویم؟</a:t>
            </a:r>
          </a:p>
        </p:txBody>
      </p:sp>
      <p:sp>
        <p:nvSpPr>
          <p:cNvPr id="3" name="Content Placeholder 2">
            <a:extLst>
              <a:ext uri="{FF2B5EF4-FFF2-40B4-BE49-F238E27FC236}">
                <a16:creationId xmlns="" xmlns:a16="http://schemas.microsoft.com/office/drawing/2014/main" id="{DFACD5E8-D066-4620-9511-896DF288BAE2}"/>
              </a:ext>
            </a:extLst>
          </p:cNvPr>
          <p:cNvSpPr>
            <a:spLocks noGrp="1"/>
          </p:cNvSpPr>
          <p:nvPr>
            <p:ph idx="1"/>
          </p:nvPr>
        </p:nvSpPr>
        <p:spPr/>
        <p:txBody>
          <a:bodyPr>
            <a:normAutofit lnSpcReduction="10000"/>
          </a:bodyPr>
          <a:lstStyle/>
          <a:p>
            <a:pPr algn="r" rtl="1"/>
            <a:r>
              <a:rPr lang="fa-IR" dirty="0"/>
              <a:t>بیمار </a:t>
            </a:r>
            <a:r>
              <a:rPr lang="en-US" dirty="0"/>
              <a:t>ILI</a:t>
            </a:r>
            <a:r>
              <a:rPr lang="fa-IR" dirty="0"/>
              <a:t> که طی دو هفته اخیر به چین سفر داشته یا از چین آمده است.</a:t>
            </a:r>
          </a:p>
          <a:p>
            <a:pPr algn="r" rtl="1"/>
            <a:endParaRPr lang="fa-IR" dirty="0"/>
          </a:p>
          <a:p>
            <a:pPr algn="r" rtl="1"/>
            <a:r>
              <a:rPr lang="fa-IR" dirty="0"/>
              <a:t>بیمار </a:t>
            </a:r>
            <a:r>
              <a:rPr lang="en-US" dirty="0"/>
              <a:t>ILI </a:t>
            </a:r>
            <a:r>
              <a:rPr lang="fa-IR" dirty="0"/>
              <a:t> که طی دو هفته </a:t>
            </a:r>
            <a:r>
              <a:rPr lang="fa-IR" dirty="0" smtClean="0"/>
              <a:t>اخیر </a:t>
            </a:r>
            <a:r>
              <a:rPr lang="fa-IR" dirty="0"/>
              <a:t>با بیمار مثبت قطعی در تماس نزدیک بوده است.</a:t>
            </a:r>
          </a:p>
          <a:p>
            <a:pPr algn="r" rtl="1"/>
            <a:endParaRPr lang="fa-IR" dirty="0"/>
          </a:p>
          <a:p>
            <a:pPr algn="r" rtl="1"/>
            <a:r>
              <a:rPr lang="fa-IR" dirty="0"/>
              <a:t>کادر بیمارستانی که دچار پنومونی شوند.</a:t>
            </a:r>
          </a:p>
          <a:p>
            <a:pPr algn="r" rtl="1"/>
            <a:endParaRPr lang="fa-IR" dirty="0"/>
          </a:p>
          <a:p>
            <a:pPr algn="r" rtl="1"/>
            <a:r>
              <a:rPr lang="fa-IR" dirty="0">
                <a:solidFill>
                  <a:srgbClr val="FF0000"/>
                </a:solidFill>
              </a:rPr>
              <a:t>در این موارد باید سواب اضافی (علاوه بر آنفلوانزا) تهیه کرد.</a:t>
            </a:r>
          </a:p>
          <a:p>
            <a:pPr algn="r" rtl="1"/>
            <a:endParaRPr lang="fa-IR" dirty="0">
              <a:solidFill>
                <a:srgbClr val="FF0000"/>
              </a:solidFill>
            </a:endParaRPr>
          </a:p>
          <a:p>
            <a:pPr algn="r" rtl="1"/>
            <a:r>
              <a:rPr lang="fa-IR" dirty="0">
                <a:solidFill>
                  <a:srgbClr val="FF0000"/>
                </a:solidFill>
              </a:rPr>
              <a:t>یک نمونه از </a:t>
            </a:r>
            <a:r>
              <a:rPr lang="en-US" dirty="0">
                <a:solidFill>
                  <a:srgbClr val="FF0000"/>
                </a:solidFill>
              </a:rPr>
              <a:t>LOWER RESPIRATORY</a:t>
            </a:r>
            <a:r>
              <a:rPr lang="fa-IR" dirty="0">
                <a:solidFill>
                  <a:srgbClr val="FF0000"/>
                </a:solidFill>
              </a:rPr>
              <a:t> نیز نیاز است.</a:t>
            </a:r>
          </a:p>
        </p:txBody>
      </p:sp>
    </p:spTree>
    <p:extLst>
      <p:ext uri="{BB962C8B-B14F-4D97-AF65-F5344CB8AC3E}">
        <p14:creationId xmlns:p14="http://schemas.microsoft.com/office/powerpoint/2010/main" val="366447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35" y="375139"/>
            <a:ext cx="6505575" cy="614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58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324" y="1535723"/>
            <a:ext cx="7643446" cy="38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4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277" y="2684585"/>
            <a:ext cx="11277600" cy="2840258"/>
          </a:xfrm>
        </p:spPr>
        <p:txBody>
          <a:bodyPr/>
          <a:lstStyle/>
          <a:p>
            <a:pPr marL="571500" indent="-571500" algn="r" rtl="1">
              <a:buFont typeface="Wingdings 2" pitchFamily="18" charset="2"/>
              <a:buChar char="c"/>
            </a:pPr>
            <a:r>
              <a:rPr lang="en-US" dirty="0" smtClean="0">
                <a:solidFill>
                  <a:srgbClr val="C00000"/>
                </a:solidFill>
              </a:rPr>
              <a:t>Close contact</a:t>
            </a:r>
            <a:br>
              <a:rPr lang="en-US" dirty="0" smtClean="0">
                <a:solidFill>
                  <a:srgbClr val="C00000"/>
                </a:solidFill>
              </a:rPr>
            </a:br>
            <a:r>
              <a:rPr lang="fa-IR" sz="2400" b="1" dirty="0" smtClean="0">
                <a:solidFill>
                  <a:schemeClr val="tx1">
                    <a:lumMod val="95000"/>
                    <a:lumOff val="5000"/>
                  </a:schemeClr>
                </a:solidFill>
                <a:cs typeface="B Lotus" pitchFamily="2" charset="-78"/>
              </a:rPr>
              <a:t>تماس بیمارستانی با بیمار، شامل ارائه مستقیم خدمت بالینی کادر بیمارستانی به بیمار محتمل یا قطعی، تماس با عضو دیگری از تیم درمانی که خود مبتلا شده باشد.</a:t>
            </a:r>
            <a:br>
              <a:rPr lang="fa-IR" sz="2400" b="1" dirty="0" smtClean="0">
                <a:solidFill>
                  <a:schemeClr val="tx1">
                    <a:lumMod val="95000"/>
                    <a:lumOff val="5000"/>
                  </a:schemeClr>
                </a:solidFill>
                <a:cs typeface="B Lotus" pitchFamily="2" charset="-78"/>
              </a:rPr>
            </a:br>
            <a:r>
              <a:rPr lang="fa-IR" sz="2400" b="1" dirty="0" smtClean="0">
                <a:solidFill>
                  <a:schemeClr val="tx1">
                    <a:lumMod val="95000"/>
                    <a:lumOff val="5000"/>
                  </a:schemeClr>
                </a:solidFill>
                <a:cs typeface="B Lotus" pitchFamily="2" charset="-78"/>
              </a:rPr>
              <a:t>همکار بودن یا همکلاس بودن با فرد مبتلا</a:t>
            </a:r>
            <a:r>
              <a:rPr lang="en-US" sz="2400" b="1" dirty="0" smtClean="0">
                <a:solidFill>
                  <a:schemeClr val="tx1">
                    <a:lumMod val="95000"/>
                    <a:lumOff val="5000"/>
                  </a:schemeClr>
                </a:solidFill>
                <a:cs typeface="B Lotus" pitchFamily="2" charset="-78"/>
              </a:rPr>
              <a:t> </a:t>
            </a:r>
            <a:r>
              <a:rPr lang="fa-IR" sz="2400" b="1" dirty="0" smtClean="0">
                <a:solidFill>
                  <a:schemeClr val="tx1">
                    <a:lumMod val="95000"/>
                    <a:lumOff val="5000"/>
                  </a:schemeClr>
                </a:solidFill>
                <a:cs typeface="B Lotus" pitchFamily="2" charset="-78"/>
              </a:rPr>
              <a:t>یا هر تماس شغلی در فضای بسته مشترک</a:t>
            </a:r>
            <a:br>
              <a:rPr lang="fa-IR" sz="2400" b="1" dirty="0" smtClean="0">
                <a:solidFill>
                  <a:schemeClr val="tx1">
                    <a:lumMod val="95000"/>
                    <a:lumOff val="5000"/>
                  </a:schemeClr>
                </a:solidFill>
                <a:cs typeface="B Lotus" pitchFamily="2" charset="-78"/>
              </a:rPr>
            </a:br>
            <a:r>
              <a:rPr lang="fa-IR" sz="2400" b="1" dirty="0" smtClean="0">
                <a:solidFill>
                  <a:schemeClr val="tx1">
                    <a:lumMod val="95000"/>
                    <a:lumOff val="5000"/>
                  </a:schemeClr>
                </a:solidFill>
                <a:cs typeface="B Lotus" pitchFamily="2" charset="-78"/>
              </a:rPr>
              <a:t>همسفر بودن با فرد مبتلا در یک وسیله نقلیه مشترک</a:t>
            </a:r>
            <a:endParaRPr lang="en-US" sz="2400" b="1" dirty="0">
              <a:solidFill>
                <a:schemeClr val="tx1">
                  <a:lumMod val="95000"/>
                  <a:lumOff val="5000"/>
                </a:schemeClr>
              </a:solidFill>
              <a:cs typeface="B Lotus" pitchFamily="2" charset="-78"/>
            </a:endParaRPr>
          </a:p>
        </p:txBody>
      </p:sp>
      <p:sp>
        <p:nvSpPr>
          <p:cNvPr id="3" name="Subtitle 2"/>
          <p:cNvSpPr>
            <a:spLocks noGrp="1"/>
          </p:cNvSpPr>
          <p:nvPr>
            <p:ph type="subTitle" idx="1"/>
          </p:nvPr>
        </p:nvSpPr>
        <p:spPr>
          <a:xfrm>
            <a:off x="508000" y="978877"/>
            <a:ext cx="11277600" cy="914400"/>
          </a:xfrm>
        </p:spPr>
        <p:txBody>
          <a:bodyPr/>
          <a:lstStyle/>
          <a:p>
            <a:endParaRPr lang="en-US"/>
          </a:p>
        </p:txBody>
      </p:sp>
    </p:spTree>
    <p:extLst>
      <p:ext uri="{BB962C8B-B14F-4D97-AF65-F5344CB8AC3E}">
        <p14:creationId xmlns:p14="http://schemas.microsoft.com/office/powerpoint/2010/main" val="464986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7" y="1638300"/>
            <a:ext cx="870585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9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98D2ACE-CCCD-4A5F-84A9-32DCEF938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80115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39" y="1376366"/>
            <a:ext cx="84105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7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15" y="1711573"/>
            <a:ext cx="9202616" cy="364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03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C11D7-8554-40C6-A6EA-6EAAD24B8C06}"/>
              </a:ext>
            </a:extLst>
          </p:cNvPr>
          <p:cNvSpPr>
            <a:spLocks noGrp="1"/>
          </p:cNvSpPr>
          <p:nvPr>
            <p:ph type="title"/>
          </p:nvPr>
        </p:nvSpPr>
        <p:spPr/>
        <p:txBody>
          <a:bodyPr/>
          <a:lstStyle/>
          <a:p>
            <a:pPr algn="ctr"/>
            <a:r>
              <a:rPr lang="fa-IR" dirty="0"/>
              <a:t>شرایط ایزوله</a:t>
            </a:r>
          </a:p>
        </p:txBody>
      </p:sp>
      <p:sp>
        <p:nvSpPr>
          <p:cNvPr id="3" name="Content Placeholder 2">
            <a:extLst>
              <a:ext uri="{FF2B5EF4-FFF2-40B4-BE49-F238E27FC236}">
                <a16:creationId xmlns="" xmlns:a16="http://schemas.microsoft.com/office/drawing/2014/main" id="{98440FF4-040D-415F-BD91-F6334B7549C7}"/>
              </a:ext>
            </a:extLst>
          </p:cNvPr>
          <p:cNvSpPr>
            <a:spLocks noGrp="1"/>
          </p:cNvSpPr>
          <p:nvPr>
            <p:ph idx="1"/>
          </p:nvPr>
        </p:nvSpPr>
        <p:spPr>
          <a:xfrm>
            <a:off x="71021" y="1825625"/>
            <a:ext cx="11904955" cy="4351338"/>
          </a:xfrm>
        </p:spPr>
        <p:txBody>
          <a:bodyPr/>
          <a:lstStyle/>
          <a:p>
            <a:pPr algn="r" rtl="1"/>
            <a:r>
              <a:rPr lang="fa-IR" dirty="0"/>
              <a:t>آنفلوانزا و کرونا (سارس ، مرس و کرونای جدید) </a:t>
            </a:r>
            <a:r>
              <a:rPr lang="fa-IR" dirty="0">
                <a:solidFill>
                  <a:srgbClr val="FF0000"/>
                </a:solidFill>
              </a:rPr>
              <a:t>هر دو </a:t>
            </a:r>
            <a:r>
              <a:rPr lang="fa-IR" dirty="0"/>
              <a:t>تابع اصول </a:t>
            </a:r>
            <a:r>
              <a:rPr lang="en-US" dirty="0"/>
              <a:t>CONTACT , DROPLET PRECAUTION</a:t>
            </a:r>
            <a:r>
              <a:rPr lang="fa-IR" dirty="0"/>
              <a:t> می باشند.</a:t>
            </a:r>
          </a:p>
          <a:p>
            <a:pPr algn="r" rtl="1"/>
            <a:endParaRPr lang="fa-IR" dirty="0"/>
          </a:p>
          <a:p>
            <a:pPr algn="r" rtl="1"/>
            <a:r>
              <a:rPr lang="fa-IR" dirty="0"/>
              <a:t>هر بیمارستانی متناسب با وضعیت خود حداقل یک اتاق با </a:t>
            </a:r>
            <a:r>
              <a:rPr lang="fa-IR" dirty="0">
                <a:solidFill>
                  <a:srgbClr val="FF0000"/>
                </a:solidFill>
              </a:rPr>
              <a:t>شرایط حداقلی </a:t>
            </a:r>
            <a:r>
              <a:rPr lang="fa-IR" dirty="0"/>
              <a:t>فراهم کند.</a:t>
            </a:r>
          </a:p>
          <a:p>
            <a:pPr algn="r" rtl="1"/>
            <a:endParaRPr lang="fa-IR" dirty="0"/>
          </a:p>
          <a:p>
            <a:pPr algn="r" rtl="1"/>
            <a:r>
              <a:rPr lang="fa-IR" dirty="0"/>
              <a:t>ماسک </a:t>
            </a:r>
            <a:r>
              <a:rPr lang="en-US" dirty="0"/>
              <a:t>N95</a:t>
            </a:r>
            <a:r>
              <a:rPr lang="fa-IR" dirty="0"/>
              <a:t> برای </a:t>
            </a:r>
            <a:r>
              <a:rPr lang="fa-IR" dirty="0">
                <a:solidFill>
                  <a:srgbClr val="FF0000"/>
                </a:solidFill>
              </a:rPr>
              <a:t>شرایط خاص </a:t>
            </a:r>
            <a:r>
              <a:rPr lang="fa-IR" dirty="0"/>
              <a:t>توصیه می شود.</a:t>
            </a:r>
          </a:p>
          <a:p>
            <a:pPr algn="r" rtl="1"/>
            <a:endParaRPr lang="fa-IR" dirty="0"/>
          </a:p>
          <a:p>
            <a:pPr algn="r" rtl="1"/>
            <a:r>
              <a:rPr lang="fa-IR" dirty="0"/>
              <a:t>جزئیات حمایت های تنفسی از راهنمای کشوری یا منابع علمی مطالعه شود.</a:t>
            </a:r>
          </a:p>
          <a:p>
            <a:pPr algn="r" rtl="1"/>
            <a:endParaRPr lang="fa-IR" dirty="0"/>
          </a:p>
          <a:p>
            <a:pPr algn="r" rtl="1"/>
            <a:endParaRPr lang="fa-IR" dirty="0"/>
          </a:p>
          <a:p>
            <a:pPr marL="0" indent="0" algn="r" rtl="1">
              <a:buNone/>
            </a:pPr>
            <a:endParaRPr lang="fa-IR" dirty="0"/>
          </a:p>
        </p:txBody>
      </p:sp>
    </p:spTree>
    <p:extLst>
      <p:ext uri="{BB962C8B-B14F-4D97-AF65-F5344CB8AC3E}">
        <p14:creationId xmlns:p14="http://schemas.microsoft.com/office/powerpoint/2010/main" val="24600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63" y="1359877"/>
            <a:ext cx="9261230" cy="431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953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94338"/>
            <a:ext cx="8628184" cy="3997570"/>
          </a:xfrm>
          <a:prstGeom prst="rect">
            <a:avLst/>
          </a:prstGeom>
          <a:solidFill>
            <a:schemeClr val="bg1"/>
          </a:solidFill>
          <a:ln>
            <a:noFill/>
          </a:ln>
          <a:effectLst/>
        </p:spPr>
      </p:pic>
    </p:spTree>
    <p:extLst>
      <p:ext uri="{BB962C8B-B14F-4D97-AF65-F5344CB8AC3E}">
        <p14:creationId xmlns:p14="http://schemas.microsoft.com/office/powerpoint/2010/main" val="145702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292" y="1488831"/>
            <a:ext cx="8581293" cy="41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677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031" y="1735016"/>
            <a:ext cx="7971692" cy="344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28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355" y="1624013"/>
            <a:ext cx="9460522" cy="420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02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5" y="1462086"/>
            <a:ext cx="9554307" cy="449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3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739" y="1758462"/>
            <a:ext cx="8428892" cy="377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55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man\Desktop\corona\IMG-20200205-WA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314325"/>
            <a:ext cx="10287000" cy="717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4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831" y="1614488"/>
            <a:ext cx="8804031" cy="403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1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85" y="2039815"/>
            <a:ext cx="7901353" cy="314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1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85" y="1735016"/>
            <a:ext cx="9144000" cy="376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93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8850923" cy="389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3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23" y="1781908"/>
            <a:ext cx="908538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52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78" y="2250831"/>
            <a:ext cx="8710246" cy="236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33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78" y="1371599"/>
            <a:ext cx="9026768" cy="43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82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NZ" smtClean="0"/>
          </a:p>
        </p:txBody>
      </p:sp>
      <p:sp>
        <p:nvSpPr>
          <p:cNvPr id="22531" name="Content Placeholder 2"/>
          <p:cNvSpPr>
            <a:spLocks noGrp="1"/>
          </p:cNvSpPr>
          <p:nvPr>
            <p:ph idx="1"/>
          </p:nvPr>
        </p:nvSpPr>
        <p:spPr/>
        <p:txBody>
          <a:bodyPr/>
          <a:lstStyle/>
          <a:p>
            <a:pPr eaLnBrk="1" hangingPunct="1"/>
            <a:endParaRPr lang="en-NZ" smtClean="0"/>
          </a:p>
        </p:txBody>
      </p:sp>
      <p:pic>
        <p:nvPicPr>
          <p:cNvPr id="22532" name="Picture 2"/>
          <p:cNvPicPr>
            <a:picLocks noChangeAspect="1" noChangeArrowheads="1"/>
          </p:cNvPicPr>
          <p:nvPr/>
        </p:nvPicPr>
        <p:blipFill>
          <a:blip r:embed="rId2"/>
          <a:srcRect l="7567"/>
          <a:stretch>
            <a:fillRect/>
          </a:stretch>
        </p:blipFill>
        <p:spPr bwMode="auto">
          <a:xfrm>
            <a:off x="285764" y="214290"/>
            <a:ext cx="6980767" cy="6643710"/>
          </a:xfrm>
          <a:prstGeom prst="rect">
            <a:avLst/>
          </a:prstGeom>
          <a:noFill/>
          <a:ln w="9525">
            <a:noFill/>
            <a:miter lim="800000"/>
            <a:headEnd/>
            <a:tailEnd/>
          </a:ln>
        </p:spPr>
      </p:pic>
      <p:pic>
        <p:nvPicPr>
          <p:cNvPr id="22533" name="Picture 5"/>
          <p:cNvPicPr>
            <a:picLocks noChangeAspect="1" noChangeArrowheads="1"/>
          </p:cNvPicPr>
          <p:nvPr/>
        </p:nvPicPr>
        <p:blipFill>
          <a:blip r:embed="rId3" cstate="print"/>
          <a:srcRect/>
          <a:stretch>
            <a:fillRect/>
          </a:stretch>
        </p:blipFill>
        <p:spPr bwMode="auto">
          <a:xfrm>
            <a:off x="6845304" y="214290"/>
            <a:ext cx="4974165" cy="6643710"/>
          </a:xfrm>
          <a:prstGeom prst="rect">
            <a:avLst/>
          </a:prstGeom>
          <a:noFill/>
          <a:ln w="9525">
            <a:noFill/>
            <a:miter lim="800000"/>
            <a:headEnd/>
            <a:tailEnd/>
          </a:ln>
        </p:spPr>
      </p:pic>
    </p:spTree>
    <p:extLst>
      <p:ext uri="{BB962C8B-B14F-4D97-AF65-F5344CB8AC3E}">
        <p14:creationId xmlns:p14="http://schemas.microsoft.com/office/powerpoint/2010/main" val="1571443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37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 y="13854"/>
            <a:ext cx="12191999" cy="68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32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E77077-0760-449B-A9A5-DDC34C3104F8}"/>
              </a:ext>
            </a:extLst>
          </p:cNvPr>
          <p:cNvPicPr>
            <a:picLocks noChangeAspect="1"/>
          </p:cNvPicPr>
          <p:nvPr/>
        </p:nvPicPr>
        <p:blipFill>
          <a:blip r:embed="rId2"/>
          <a:stretch>
            <a:fillRect/>
          </a:stretch>
        </p:blipFill>
        <p:spPr>
          <a:xfrm>
            <a:off x="3028640" y="0"/>
            <a:ext cx="6134725" cy="6858000"/>
          </a:xfrm>
          <a:prstGeom prst="rect">
            <a:avLst/>
          </a:prstGeom>
        </p:spPr>
      </p:pic>
    </p:spTree>
    <p:extLst>
      <p:ext uri="{BB962C8B-B14F-4D97-AF65-F5344CB8AC3E}">
        <p14:creationId xmlns:p14="http://schemas.microsoft.com/office/powerpoint/2010/main" val="268011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34636"/>
            <a:ext cx="121920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137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13857"/>
            <a:ext cx="12191999"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929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92" y="762000"/>
            <a:ext cx="8815754" cy="534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748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292" y="1301262"/>
            <a:ext cx="8593016" cy="474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947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934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1168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410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39"/>
            <a:ext cx="115824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01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C:\Users\darman\Desktop\5may2019_poster_hrez_001.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74205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FIVE MOMENTS-03"/>
          <p:cNvPicPr>
            <a:picLocks noChangeAspect="1" noChangeArrowheads="1"/>
          </p:cNvPicPr>
          <p:nvPr/>
        </p:nvPicPr>
        <p:blipFill>
          <a:blip r:embed="rId2" cstate="print"/>
          <a:srcRect/>
          <a:stretch>
            <a:fillRect/>
          </a:stretch>
        </p:blipFill>
        <p:spPr bwMode="auto">
          <a:xfrm>
            <a:off x="1375836" y="1412876"/>
            <a:ext cx="8815917" cy="4537075"/>
          </a:xfrm>
          <a:prstGeom prst="rect">
            <a:avLst/>
          </a:prstGeom>
          <a:noFill/>
          <a:ln w="9525">
            <a:noFill/>
            <a:miter lim="800000"/>
            <a:headEnd/>
            <a:tailEnd/>
          </a:ln>
        </p:spPr>
      </p:pic>
      <p:sp>
        <p:nvSpPr>
          <p:cNvPr id="15363" name="Rectangle 11"/>
          <p:cNvSpPr>
            <a:spLocks noGrp="1" noChangeArrowheads="1"/>
          </p:cNvSpPr>
          <p:nvPr>
            <p:ph type="title"/>
          </p:nvPr>
        </p:nvSpPr>
        <p:spPr>
          <a:xfrm>
            <a:off x="527051" y="17"/>
            <a:ext cx="11087100" cy="1128713"/>
          </a:xfrm>
        </p:spPr>
        <p:txBody>
          <a:bodyPr>
            <a:normAutofit/>
          </a:bodyPr>
          <a:lstStyle/>
          <a:p>
            <a:pPr eaLnBrk="1" hangingPunct="1"/>
            <a:r>
              <a:rPr lang="en-GB" smtClean="0"/>
              <a:t>The “My 5 Moments for Hand Hygiene” approach</a:t>
            </a:r>
          </a:p>
        </p:txBody>
      </p:sp>
      <p:sp>
        <p:nvSpPr>
          <p:cNvPr id="15364" name="Rectangle 5"/>
          <p:cNvSpPr>
            <a:spLocks noChangeArrowheads="1"/>
          </p:cNvSpPr>
          <p:nvPr/>
        </p:nvSpPr>
        <p:spPr bwMode="auto">
          <a:xfrm>
            <a:off x="431800" y="4076717"/>
            <a:ext cx="2302933" cy="792163"/>
          </a:xfrm>
          <a:prstGeom prst="rect">
            <a:avLst/>
          </a:prstGeom>
          <a:noFill/>
          <a:ln w="9525" algn="ctr">
            <a:noFill/>
            <a:round/>
            <a:headEnd/>
            <a:tailEnd/>
          </a:ln>
        </p:spPr>
        <p:txBody>
          <a:bodyPr/>
          <a:lstStyle/>
          <a:p>
            <a:pPr algn="ctr"/>
            <a:endParaRPr lang="en-GB">
              <a:solidFill>
                <a:prstClr val="black"/>
              </a:solidFill>
            </a:endParaRPr>
          </a:p>
        </p:txBody>
      </p:sp>
      <p:sp>
        <p:nvSpPr>
          <p:cNvPr id="15365" name="Rectangle 4"/>
          <p:cNvSpPr>
            <a:spLocks noChangeArrowheads="1"/>
          </p:cNvSpPr>
          <p:nvPr/>
        </p:nvSpPr>
        <p:spPr bwMode="auto">
          <a:xfrm>
            <a:off x="1" y="4076700"/>
            <a:ext cx="2446867" cy="1873250"/>
          </a:xfrm>
          <a:prstGeom prst="rect">
            <a:avLst/>
          </a:prstGeom>
          <a:noFill/>
          <a:ln w="9525" algn="ctr">
            <a:noFill/>
            <a:round/>
            <a:headEnd/>
            <a:tailEnd/>
          </a:ln>
        </p:spPr>
        <p:txBody>
          <a:bodyPr/>
          <a:lstStyle/>
          <a:p>
            <a:pPr algn="ctr"/>
            <a:endParaRPr lang="en-GB">
              <a:solidFill>
                <a:prstClr val="black"/>
              </a:solidFill>
            </a:endParaRPr>
          </a:p>
        </p:txBody>
      </p:sp>
    </p:spTree>
    <p:extLst>
      <p:ext uri="{BB962C8B-B14F-4D97-AF65-F5344CB8AC3E}">
        <p14:creationId xmlns:p14="http://schemas.microsoft.com/office/powerpoint/2010/main" val="21276241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AutoShape 2"/>
          <p:cNvSpPr>
            <a:spLocks noChangeArrowheads="1"/>
          </p:cNvSpPr>
          <p:nvPr/>
        </p:nvSpPr>
        <p:spPr bwMode="auto">
          <a:xfrm>
            <a:off x="550336" y="1423988"/>
            <a:ext cx="11091333" cy="4362450"/>
          </a:xfrm>
          <a:prstGeom prst="roundRect">
            <a:avLst>
              <a:gd name="adj" fmla="val 10407"/>
            </a:avLst>
          </a:prstGeom>
          <a:solidFill>
            <a:srgbClr val="FFCC00">
              <a:alpha val="79999"/>
            </a:srgbClr>
          </a:solidFill>
          <a:ln w="9525">
            <a:noFill/>
            <a:round/>
            <a:headEnd/>
            <a:tailEnd/>
          </a:ln>
        </p:spPr>
        <p:txBody>
          <a:bodyPr wrap="none" tIns="0"/>
          <a:lstStyle/>
          <a:p>
            <a:pPr algn="ctr"/>
            <a:r>
              <a:rPr lang="en-GB" b="1">
                <a:solidFill>
                  <a:srgbClr val="404040"/>
                </a:solidFill>
                <a:ea typeface="Geneva" pitchFamily="-111" charset="-128"/>
              </a:rPr>
              <a:t>HEALTH-CARE AREA </a:t>
            </a:r>
          </a:p>
        </p:txBody>
      </p:sp>
      <p:sp>
        <p:nvSpPr>
          <p:cNvPr id="911363" name="AutoShape 3"/>
          <p:cNvSpPr>
            <a:spLocks noChangeArrowheads="1"/>
          </p:cNvSpPr>
          <p:nvPr/>
        </p:nvSpPr>
        <p:spPr bwMode="auto">
          <a:xfrm>
            <a:off x="869953" y="1887541"/>
            <a:ext cx="10219267" cy="3665537"/>
          </a:xfrm>
          <a:prstGeom prst="roundRect">
            <a:avLst>
              <a:gd name="adj" fmla="val 16667"/>
            </a:avLst>
          </a:prstGeom>
          <a:solidFill>
            <a:schemeClr val="bg2"/>
          </a:solidFill>
          <a:ln w="38100">
            <a:solidFill>
              <a:schemeClr val="tx1"/>
            </a:solidFill>
            <a:prstDash val="dash"/>
            <a:round/>
            <a:headEnd/>
            <a:tailEnd/>
          </a:ln>
        </p:spPr>
        <p:txBody>
          <a:bodyPr wrap="none" anchor="ctr"/>
          <a:lstStyle/>
          <a:p>
            <a:pPr algn="ctr"/>
            <a:endParaRPr lang="en-GB">
              <a:solidFill>
                <a:srgbClr val="404040"/>
              </a:solidFill>
              <a:ea typeface="Geneva" pitchFamily="-111" charset="-128"/>
            </a:endParaRPr>
          </a:p>
        </p:txBody>
      </p:sp>
      <p:sp>
        <p:nvSpPr>
          <p:cNvPr id="911364" name="AutoShape 4"/>
          <p:cNvSpPr>
            <a:spLocks noChangeArrowheads="1"/>
          </p:cNvSpPr>
          <p:nvPr/>
        </p:nvSpPr>
        <p:spPr bwMode="auto">
          <a:xfrm>
            <a:off x="869953" y="1887541"/>
            <a:ext cx="10219267" cy="3665537"/>
          </a:xfrm>
          <a:prstGeom prst="roundRect">
            <a:avLst>
              <a:gd name="adj" fmla="val 16667"/>
            </a:avLst>
          </a:prstGeom>
          <a:noFill/>
          <a:ln w="38100">
            <a:solidFill>
              <a:schemeClr val="tx1"/>
            </a:solidFill>
            <a:prstDash val="dash"/>
            <a:round/>
            <a:headEnd/>
            <a:tailEnd/>
          </a:ln>
        </p:spPr>
        <p:txBody>
          <a:bodyPr wrap="none" anchor="ctr"/>
          <a:lstStyle/>
          <a:p>
            <a:pPr algn="ctr"/>
            <a:endParaRPr lang="en-GB">
              <a:solidFill>
                <a:srgbClr val="404040"/>
              </a:solidFill>
              <a:ea typeface="Geneva" pitchFamily="-111" charset="-128"/>
            </a:endParaRPr>
          </a:p>
        </p:txBody>
      </p:sp>
      <p:pic>
        <p:nvPicPr>
          <p:cNvPr id="911365" name="Picture 5" descr="Healthcare zone patient bed"/>
          <p:cNvPicPr>
            <a:picLocks noChangeAspect="1" noChangeArrowheads="1"/>
          </p:cNvPicPr>
          <p:nvPr/>
        </p:nvPicPr>
        <p:blipFill>
          <a:blip r:embed="rId3" cstate="print"/>
          <a:srcRect/>
          <a:stretch>
            <a:fillRect/>
          </a:stretch>
        </p:blipFill>
        <p:spPr bwMode="auto">
          <a:xfrm>
            <a:off x="4121152" y="1973263"/>
            <a:ext cx="4106333" cy="3482975"/>
          </a:xfrm>
          <a:prstGeom prst="rect">
            <a:avLst/>
          </a:prstGeom>
          <a:noFill/>
          <a:ln w="9525">
            <a:noFill/>
            <a:miter lim="800000"/>
            <a:headEnd/>
            <a:tailEnd/>
          </a:ln>
        </p:spPr>
      </p:pic>
      <p:sp>
        <p:nvSpPr>
          <p:cNvPr id="911366" name="Text Box 6"/>
          <p:cNvSpPr txBox="1">
            <a:spLocks noChangeArrowheads="1"/>
          </p:cNvSpPr>
          <p:nvPr/>
        </p:nvSpPr>
        <p:spPr bwMode="auto">
          <a:xfrm>
            <a:off x="1236133" y="2166938"/>
            <a:ext cx="1576842" cy="369332"/>
          </a:xfrm>
          <a:prstGeom prst="rect">
            <a:avLst/>
          </a:prstGeom>
          <a:noFill/>
          <a:ln w="9525">
            <a:noFill/>
            <a:miter lim="800000"/>
            <a:headEnd/>
            <a:tailEnd/>
          </a:ln>
        </p:spPr>
        <p:txBody>
          <a:bodyPr wrap="none">
            <a:spAutoFit/>
          </a:bodyPr>
          <a:lstStyle/>
          <a:p>
            <a:r>
              <a:rPr lang="en-GB" b="1" dirty="0">
                <a:solidFill>
                  <a:srgbClr val="C00000"/>
                </a:solidFill>
                <a:ea typeface="Geneva" pitchFamily="-111" charset="-128"/>
              </a:rPr>
              <a:t>PATIENT ZONE</a:t>
            </a:r>
          </a:p>
        </p:txBody>
      </p:sp>
      <p:sp>
        <p:nvSpPr>
          <p:cNvPr id="8199" name="Rectangle 7"/>
          <p:cNvSpPr>
            <a:spLocks noGrp="1" noChangeArrowheads="1"/>
          </p:cNvSpPr>
          <p:nvPr>
            <p:ph type="title" idx="4294967295"/>
          </p:nvPr>
        </p:nvSpPr>
        <p:spPr/>
        <p:txBody>
          <a:bodyPr>
            <a:normAutofit fontScale="90000"/>
          </a:bodyPr>
          <a:lstStyle/>
          <a:p>
            <a:pPr algn="ctr" eaLnBrk="1" hangingPunct="1"/>
            <a:r>
              <a:rPr lang="en-US" smtClean="0"/>
              <a:t>Important zones for when to perform hand hygiene!</a:t>
            </a:r>
            <a:endParaRPr lang="en-GB" smtClean="0"/>
          </a:p>
        </p:txBody>
      </p:sp>
      <p:grpSp>
        <p:nvGrpSpPr>
          <p:cNvPr id="2" name="Group 8"/>
          <p:cNvGrpSpPr>
            <a:grpSpLocks/>
          </p:cNvGrpSpPr>
          <p:nvPr/>
        </p:nvGrpSpPr>
        <p:grpSpPr bwMode="auto">
          <a:xfrm>
            <a:off x="4959354" y="2413005"/>
            <a:ext cx="3433233" cy="1279525"/>
            <a:chOff x="2343" y="1520"/>
            <a:chExt cx="1622" cy="806"/>
          </a:xfrm>
        </p:grpSpPr>
        <p:sp>
          <p:nvSpPr>
            <p:cNvPr id="8207" name="Text Box 9"/>
            <p:cNvSpPr txBox="1">
              <a:spLocks noChangeArrowheads="1"/>
            </p:cNvSpPr>
            <p:nvPr/>
          </p:nvSpPr>
          <p:spPr bwMode="auto">
            <a:xfrm>
              <a:off x="3055" y="1520"/>
              <a:ext cx="910" cy="465"/>
            </a:xfrm>
            <a:prstGeom prst="rect">
              <a:avLst/>
            </a:prstGeom>
            <a:noFill/>
            <a:ln w="9525">
              <a:noFill/>
              <a:miter lim="800000"/>
              <a:headEnd/>
              <a:tailEnd/>
            </a:ln>
          </p:spPr>
          <p:txBody>
            <a:bodyPr>
              <a:spAutoFit/>
            </a:bodyPr>
            <a:lstStyle/>
            <a:p>
              <a:r>
                <a:rPr lang="en-GB" sz="1400">
                  <a:solidFill>
                    <a:srgbClr val="404040"/>
                  </a:solidFill>
                  <a:ea typeface="Geneva" pitchFamily="-111" charset="-128"/>
                </a:rPr>
                <a:t>Critical site with infectious risk </a:t>
              </a:r>
              <a:br>
                <a:rPr lang="en-GB" sz="1400">
                  <a:solidFill>
                    <a:srgbClr val="404040"/>
                  </a:solidFill>
                  <a:ea typeface="Geneva" pitchFamily="-111" charset="-128"/>
                </a:rPr>
              </a:br>
              <a:r>
                <a:rPr lang="en-GB" sz="1400">
                  <a:solidFill>
                    <a:srgbClr val="404040"/>
                  </a:solidFill>
                  <a:ea typeface="Geneva" pitchFamily="-111" charset="-128"/>
                </a:rPr>
                <a:t>for the patient</a:t>
              </a:r>
            </a:p>
          </p:txBody>
        </p:sp>
        <p:sp>
          <p:nvSpPr>
            <p:cNvPr id="8208" name="Oval 10"/>
            <p:cNvSpPr>
              <a:spLocks noChangeArrowheads="1"/>
            </p:cNvSpPr>
            <p:nvPr/>
          </p:nvSpPr>
          <p:spPr bwMode="auto">
            <a:xfrm>
              <a:off x="2343" y="2074"/>
              <a:ext cx="252" cy="252"/>
            </a:xfrm>
            <a:prstGeom prst="ellipse">
              <a:avLst/>
            </a:prstGeom>
            <a:noFill/>
            <a:ln w="28575">
              <a:solidFill>
                <a:schemeClr val="tx1"/>
              </a:solidFill>
              <a:round/>
              <a:headEnd/>
              <a:tailEnd/>
            </a:ln>
          </p:spPr>
          <p:txBody>
            <a:bodyPr wrap="none" anchor="ctr"/>
            <a:lstStyle/>
            <a:p>
              <a:pPr algn="ctr"/>
              <a:endParaRPr lang="en-GB">
                <a:solidFill>
                  <a:srgbClr val="404040"/>
                </a:solidFill>
                <a:ea typeface="Geneva" pitchFamily="-111" charset="-128"/>
              </a:endParaRPr>
            </a:p>
          </p:txBody>
        </p:sp>
        <p:cxnSp>
          <p:nvCxnSpPr>
            <p:cNvPr id="8209" name="AutoShape 11"/>
            <p:cNvCxnSpPr>
              <a:cxnSpLocks noChangeShapeType="1"/>
              <a:stCxn id="8207" idx="1"/>
              <a:endCxn id="8208" idx="7"/>
            </p:cNvCxnSpPr>
            <p:nvPr/>
          </p:nvCxnSpPr>
          <p:spPr bwMode="auto">
            <a:xfrm flipH="1">
              <a:off x="2558" y="1753"/>
              <a:ext cx="497" cy="358"/>
            </a:xfrm>
            <a:prstGeom prst="straightConnector1">
              <a:avLst/>
            </a:prstGeom>
            <a:noFill/>
            <a:ln w="28575">
              <a:solidFill>
                <a:schemeClr val="tx1"/>
              </a:solidFill>
              <a:round/>
              <a:headEnd/>
              <a:tailEnd/>
            </a:ln>
          </p:spPr>
        </p:cxnSp>
      </p:grpSp>
      <p:grpSp>
        <p:nvGrpSpPr>
          <p:cNvPr id="3" name="Group 12"/>
          <p:cNvGrpSpPr>
            <a:grpSpLocks/>
          </p:cNvGrpSpPr>
          <p:nvPr/>
        </p:nvGrpSpPr>
        <p:grpSpPr bwMode="auto">
          <a:xfrm>
            <a:off x="2247901" y="4514858"/>
            <a:ext cx="3920067" cy="842963"/>
            <a:chOff x="1062" y="2844"/>
            <a:chExt cx="1852" cy="531"/>
          </a:xfrm>
        </p:grpSpPr>
        <p:cxnSp>
          <p:nvCxnSpPr>
            <p:cNvPr id="8204" name="AutoShape 13"/>
            <p:cNvCxnSpPr>
              <a:cxnSpLocks noChangeShapeType="1"/>
              <a:stCxn id="8206" idx="2"/>
              <a:endCxn id="8205" idx="3"/>
            </p:cNvCxnSpPr>
            <p:nvPr/>
          </p:nvCxnSpPr>
          <p:spPr bwMode="auto">
            <a:xfrm flipH="1">
              <a:off x="1972" y="3000"/>
              <a:ext cx="630" cy="143"/>
            </a:xfrm>
            <a:prstGeom prst="straightConnector1">
              <a:avLst/>
            </a:prstGeom>
            <a:noFill/>
            <a:ln w="28575">
              <a:solidFill>
                <a:schemeClr val="tx1"/>
              </a:solidFill>
              <a:round/>
              <a:headEnd/>
              <a:tailEnd/>
            </a:ln>
          </p:spPr>
        </p:cxnSp>
        <p:sp>
          <p:nvSpPr>
            <p:cNvPr id="8205" name="Text Box 14"/>
            <p:cNvSpPr txBox="1">
              <a:spLocks noChangeArrowheads="1"/>
            </p:cNvSpPr>
            <p:nvPr/>
          </p:nvSpPr>
          <p:spPr bwMode="auto">
            <a:xfrm>
              <a:off x="1062" y="2910"/>
              <a:ext cx="910" cy="465"/>
            </a:xfrm>
            <a:prstGeom prst="rect">
              <a:avLst/>
            </a:prstGeom>
            <a:noFill/>
            <a:ln w="9525">
              <a:noFill/>
              <a:miter lim="800000"/>
              <a:headEnd/>
              <a:tailEnd/>
            </a:ln>
          </p:spPr>
          <p:txBody>
            <a:bodyPr>
              <a:spAutoFit/>
            </a:bodyPr>
            <a:lstStyle/>
            <a:p>
              <a:pPr algn="r"/>
              <a:r>
                <a:rPr lang="en-GB" sz="1400">
                  <a:solidFill>
                    <a:srgbClr val="404040"/>
                  </a:solidFill>
                  <a:ea typeface="Geneva" pitchFamily="-111" charset="-128"/>
                </a:rPr>
                <a:t>Critical site </a:t>
              </a:r>
              <a:br>
                <a:rPr lang="en-GB" sz="1400">
                  <a:solidFill>
                    <a:srgbClr val="404040"/>
                  </a:solidFill>
                  <a:ea typeface="Geneva" pitchFamily="-111" charset="-128"/>
                </a:rPr>
              </a:br>
              <a:r>
                <a:rPr lang="en-GB" sz="1400">
                  <a:solidFill>
                    <a:srgbClr val="404040"/>
                  </a:solidFill>
                  <a:ea typeface="Geneva" pitchFamily="-111" charset="-128"/>
                </a:rPr>
                <a:t>with body fluid </a:t>
              </a:r>
              <a:br>
                <a:rPr lang="en-GB" sz="1400">
                  <a:solidFill>
                    <a:srgbClr val="404040"/>
                  </a:solidFill>
                  <a:ea typeface="Geneva" pitchFamily="-111" charset="-128"/>
                </a:rPr>
              </a:br>
              <a:r>
                <a:rPr lang="en-GB" sz="1400">
                  <a:solidFill>
                    <a:srgbClr val="404040"/>
                  </a:solidFill>
                  <a:ea typeface="Geneva" pitchFamily="-111" charset="-128"/>
                </a:rPr>
                <a:t>exposure risk</a:t>
              </a:r>
            </a:p>
          </p:txBody>
        </p:sp>
        <p:sp>
          <p:nvSpPr>
            <p:cNvPr id="8206" name="Oval 15"/>
            <p:cNvSpPr>
              <a:spLocks noChangeArrowheads="1"/>
            </p:cNvSpPr>
            <p:nvPr/>
          </p:nvSpPr>
          <p:spPr bwMode="auto">
            <a:xfrm>
              <a:off x="2602" y="2844"/>
              <a:ext cx="312" cy="312"/>
            </a:xfrm>
            <a:prstGeom prst="ellipse">
              <a:avLst/>
            </a:prstGeom>
            <a:noFill/>
            <a:ln w="28575">
              <a:solidFill>
                <a:schemeClr val="tx1"/>
              </a:solidFill>
              <a:round/>
              <a:headEnd/>
              <a:tailEnd/>
            </a:ln>
          </p:spPr>
          <p:txBody>
            <a:bodyPr wrap="none" anchor="ctr"/>
            <a:lstStyle/>
            <a:p>
              <a:pPr algn="ctr"/>
              <a:endParaRPr lang="en-GB">
                <a:solidFill>
                  <a:srgbClr val="404040"/>
                </a:solidFill>
                <a:ea typeface="Geneva" pitchFamily="-111" charset="-128"/>
              </a:endParaRPr>
            </a:p>
          </p:txBody>
        </p:sp>
      </p:grpSp>
      <p:pic>
        <p:nvPicPr>
          <p:cNvPr id="16" name="Picture 11" descr="monitor"/>
          <p:cNvPicPr>
            <a:picLocks noChangeAspect="1" noChangeArrowheads="1"/>
          </p:cNvPicPr>
          <p:nvPr/>
        </p:nvPicPr>
        <p:blipFill>
          <a:blip r:embed="rId4" cstate="print"/>
          <a:srcRect/>
          <a:stretch>
            <a:fillRect/>
          </a:stretch>
        </p:blipFill>
        <p:spPr bwMode="auto">
          <a:xfrm>
            <a:off x="5427137" y="2132013"/>
            <a:ext cx="1149351" cy="862012"/>
          </a:xfrm>
          <a:prstGeom prst="rect">
            <a:avLst/>
          </a:prstGeom>
          <a:noFill/>
          <a:ln w="9525">
            <a:noFill/>
            <a:miter lim="800000"/>
            <a:headEnd/>
            <a:tailEnd/>
          </a:ln>
        </p:spPr>
      </p:pic>
      <p:pic>
        <p:nvPicPr>
          <p:cNvPr id="17" name="Picture 10" descr="tabledenuit"/>
          <p:cNvPicPr>
            <a:picLocks noChangeAspect="1" noChangeArrowheads="1"/>
          </p:cNvPicPr>
          <p:nvPr/>
        </p:nvPicPr>
        <p:blipFill>
          <a:blip r:embed="rId5" cstate="print"/>
          <a:srcRect/>
          <a:stretch>
            <a:fillRect/>
          </a:stretch>
        </p:blipFill>
        <p:spPr bwMode="auto">
          <a:xfrm>
            <a:off x="2859619" y="3194050"/>
            <a:ext cx="1221316" cy="1474788"/>
          </a:xfrm>
          <a:prstGeom prst="rect">
            <a:avLst/>
          </a:prstGeom>
          <a:noFill/>
          <a:ln w="9525">
            <a:noFill/>
            <a:miter lim="800000"/>
            <a:headEnd/>
            <a:tailEnd/>
          </a:ln>
        </p:spPr>
      </p:pic>
    </p:spTree>
    <p:extLst>
      <p:ext uri="{BB962C8B-B14F-4D97-AF65-F5344CB8AC3E}">
        <p14:creationId xmlns:p14="http://schemas.microsoft.com/office/powerpoint/2010/main" val="2773389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65"/>
                                        </p:tgtEl>
                                        <p:attrNameLst>
                                          <p:attrName>style.visibility</p:attrName>
                                        </p:attrNameLst>
                                      </p:cBhvr>
                                      <p:to>
                                        <p:strVal val="visible"/>
                                      </p:to>
                                    </p:set>
                                    <p:animEffect transition="in" filter="fade">
                                      <p:cBhvr>
                                        <p:cTn id="7" dur="500"/>
                                        <p:tgtEl>
                                          <p:spTgt spid="91136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4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1364"/>
                                        </p:tgtEl>
                                        <p:attrNameLst>
                                          <p:attrName>style.visibility</p:attrName>
                                        </p:attrNameLst>
                                      </p:cBhvr>
                                      <p:to>
                                        <p:strVal val="visible"/>
                                      </p:to>
                                    </p:set>
                                    <p:animEffect transition="in" filter="fade">
                                      <p:cBhvr>
                                        <p:cTn id="26" dur="500"/>
                                        <p:tgtEl>
                                          <p:spTgt spid="91136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11366"/>
                                        </p:tgtEl>
                                        <p:attrNameLst>
                                          <p:attrName>style.visibility</p:attrName>
                                        </p:attrNameLst>
                                      </p:cBhvr>
                                      <p:to>
                                        <p:strVal val="visible"/>
                                      </p:to>
                                    </p:set>
                                    <p:animEffect transition="in" filter="fade">
                                      <p:cBhvr>
                                        <p:cTn id="29" dur="500"/>
                                        <p:tgtEl>
                                          <p:spTgt spid="9113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11363"/>
                                        </p:tgtEl>
                                        <p:attrNameLst>
                                          <p:attrName>style.visibility</p:attrName>
                                        </p:attrNameLst>
                                      </p:cBhvr>
                                      <p:to>
                                        <p:strVal val="visible"/>
                                      </p:to>
                                    </p:set>
                                    <p:animEffect transition="in" filter="fade">
                                      <p:cBhvr>
                                        <p:cTn id="34" dur="500"/>
                                        <p:tgtEl>
                                          <p:spTgt spid="9113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11362"/>
                                        </p:tgtEl>
                                        <p:attrNameLst>
                                          <p:attrName>style.visibility</p:attrName>
                                        </p:attrNameLst>
                                      </p:cBhvr>
                                      <p:to>
                                        <p:strVal val="visible"/>
                                      </p:to>
                                    </p:set>
                                    <p:animEffect transition="in" filter="fade">
                                      <p:cBhvr>
                                        <p:cTn id="39" dur="1000"/>
                                        <p:tgtEl>
                                          <p:spTgt spid="91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2" grpId="0" animBg="1"/>
      <p:bldP spid="911363" grpId="0" animBg="1"/>
      <p:bldP spid="911364" grpId="0" animBg="1"/>
      <p:bldP spid="9113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C017DA5-F456-4F68-AC52-DD9BED2AB0A2}"/>
              </a:ext>
            </a:extLst>
          </p:cNvPr>
          <p:cNvPicPr>
            <a:picLocks noChangeAspect="1"/>
          </p:cNvPicPr>
          <p:nvPr/>
        </p:nvPicPr>
        <p:blipFill>
          <a:blip r:embed="rId2"/>
          <a:stretch>
            <a:fillRect/>
          </a:stretch>
        </p:blipFill>
        <p:spPr>
          <a:xfrm>
            <a:off x="1054778" y="0"/>
            <a:ext cx="10082497" cy="6858000"/>
          </a:xfrm>
          <a:prstGeom prst="rect">
            <a:avLst/>
          </a:prstGeom>
        </p:spPr>
      </p:pic>
    </p:spTree>
    <p:extLst>
      <p:ext uri="{BB962C8B-B14F-4D97-AF65-F5344CB8AC3E}">
        <p14:creationId xmlns:p14="http://schemas.microsoft.com/office/powerpoint/2010/main" val="1953791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1"/>
          <p:cNvSpPr>
            <a:spLocks noChangeArrowheads="1"/>
          </p:cNvSpPr>
          <p:nvPr/>
        </p:nvSpPr>
        <p:spPr bwMode="auto">
          <a:xfrm>
            <a:off x="552451" y="1431928"/>
            <a:ext cx="11087100" cy="4106863"/>
          </a:xfrm>
          <a:prstGeom prst="rect">
            <a:avLst/>
          </a:prstGeom>
          <a:solidFill>
            <a:schemeClr val="accent1"/>
          </a:solidFill>
          <a:ln w="9525">
            <a:noFill/>
            <a:miter lim="800000"/>
            <a:headEnd/>
            <a:tailEnd/>
          </a:ln>
        </p:spPr>
        <p:txBody>
          <a:bodyPr wrap="none" anchor="ctr"/>
          <a:lstStyle/>
          <a:p>
            <a:pPr algn="ctr"/>
            <a:endParaRPr lang="en-GB">
              <a:solidFill>
                <a:srgbClr val="404040"/>
              </a:solidFill>
            </a:endParaRPr>
          </a:p>
        </p:txBody>
      </p:sp>
      <p:sp>
        <p:nvSpPr>
          <p:cNvPr id="14339" name="Rectangle 32"/>
          <p:cNvSpPr>
            <a:spLocks noChangeArrowheads="1"/>
          </p:cNvSpPr>
          <p:nvPr/>
        </p:nvSpPr>
        <p:spPr bwMode="auto">
          <a:xfrm>
            <a:off x="736602" y="1543050"/>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0" name="Rectangle 33"/>
          <p:cNvSpPr>
            <a:spLocks noChangeArrowheads="1"/>
          </p:cNvSpPr>
          <p:nvPr/>
        </p:nvSpPr>
        <p:spPr bwMode="auto">
          <a:xfrm>
            <a:off x="3456520" y="1543050"/>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1" name="Rectangle 34"/>
          <p:cNvSpPr>
            <a:spLocks noChangeArrowheads="1"/>
          </p:cNvSpPr>
          <p:nvPr/>
        </p:nvSpPr>
        <p:spPr bwMode="auto">
          <a:xfrm>
            <a:off x="6180669" y="1543050"/>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2" name="Rectangle 35"/>
          <p:cNvSpPr>
            <a:spLocks noChangeArrowheads="1"/>
          </p:cNvSpPr>
          <p:nvPr/>
        </p:nvSpPr>
        <p:spPr bwMode="auto">
          <a:xfrm>
            <a:off x="8911169" y="1543050"/>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3" name="Rectangle 36"/>
          <p:cNvSpPr>
            <a:spLocks noChangeArrowheads="1"/>
          </p:cNvSpPr>
          <p:nvPr/>
        </p:nvSpPr>
        <p:spPr bwMode="auto">
          <a:xfrm>
            <a:off x="736602" y="3546475"/>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4" name="Rectangle 37"/>
          <p:cNvSpPr>
            <a:spLocks noChangeArrowheads="1"/>
          </p:cNvSpPr>
          <p:nvPr/>
        </p:nvSpPr>
        <p:spPr bwMode="auto">
          <a:xfrm>
            <a:off x="3456520" y="3546475"/>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5" name="Rectangle 38"/>
          <p:cNvSpPr>
            <a:spLocks noChangeArrowheads="1"/>
          </p:cNvSpPr>
          <p:nvPr/>
        </p:nvSpPr>
        <p:spPr bwMode="auto">
          <a:xfrm>
            <a:off x="6180669" y="3546475"/>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6" name="Rectangle 39"/>
          <p:cNvSpPr>
            <a:spLocks noChangeArrowheads="1"/>
          </p:cNvSpPr>
          <p:nvPr/>
        </p:nvSpPr>
        <p:spPr bwMode="auto">
          <a:xfrm>
            <a:off x="8911169" y="3546475"/>
            <a:ext cx="2544233" cy="1879600"/>
          </a:xfrm>
          <a:prstGeom prst="rect">
            <a:avLst/>
          </a:prstGeom>
          <a:solidFill>
            <a:srgbClr val="F6954C"/>
          </a:solidFill>
          <a:ln w="9525">
            <a:noFill/>
            <a:miter lim="800000"/>
            <a:headEnd/>
            <a:tailEnd/>
          </a:ln>
        </p:spPr>
        <p:txBody>
          <a:bodyPr wrap="none" anchor="ctr"/>
          <a:lstStyle/>
          <a:p>
            <a:pPr algn="ctr"/>
            <a:endParaRPr lang="en-GB">
              <a:solidFill>
                <a:srgbClr val="404040"/>
              </a:solidFill>
            </a:endParaRPr>
          </a:p>
        </p:txBody>
      </p:sp>
      <p:sp>
        <p:nvSpPr>
          <p:cNvPr id="14347" name="Rectangle 21"/>
          <p:cNvSpPr>
            <a:spLocks noGrp="1" noChangeArrowheads="1"/>
          </p:cNvSpPr>
          <p:nvPr>
            <p:ph type="title"/>
          </p:nvPr>
        </p:nvSpPr>
        <p:spPr/>
        <p:txBody>
          <a:bodyPr>
            <a:normAutofit fontScale="90000"/>
          </a:bodyPr>
          <a:lstStyle/>
          <a:p>
            <a:pPr eaLnBrk="1" hangingPunct="1"/>
            <a:r>
              <a:rPr lang="en-GB" smtClean="0"/>
              <a:t>Examples of hand hygiene products </a:t>
            </a:r>
            <a:br>
              <a:rPr lang="en-GB" smtClean="0"/>
            </a:br>
            <a:r>
              <a:rPr lang="en-GB" smtClean="0"/>
              <a:t>easily accessible at the point-of-care</a:t>
            </a:r>
          </a:p>
        </p:txBody>
      </p:sp>
      <p:pic>
        <p:nvPicPr>
          <p:cNvPr id="622594" name="Picture 2" descr="P1030184"/>
          <p:cNvPicPr>
            <a:picLocks noChangeAspect="1" noChangeArrowheads="1"/>
          </p:cNvPicPr>
          <p:nvPr/>
        </p:nvPicPr>
        <p:blipFill>
          <a:blip r:embed="rId3" cstate="print"/>
          <a:srcRect/>
          <a:stretch>
            <a:fillRect/>
          </a:stretch>
        </p:blipFill>
        <p:spPr bwMode="auto">
          <a:xfrm>
            <a:off x="732367" y="1543050"/>
            <a:ext cx="2552700" cy="1879600"/>
          </a:xfrm>
          <a:prstGeom prst="rect">
            <a:avLst/>
          </a:prstGeom>
          <a:noFill/>
          <a:ln w="12700">
            <a:solidFill>
              <a:schemeClr val="bg1"/>
            </a:solidFill>
            <a:miter lim="800000"/>
            <a:headEnd/>
            <a:tailEnd/>
          </a:ln>
        </p:spPr>
      </p:pic>
      <p:pic>
        <p:nvPicPr>
          <p:cNvPr id="622607" name="Picture 15"/>
          <p:cNvPicPr>
            <a:picLocks noChangeAspect="1" noChangeArrowheads="1"/>
          </p:cNvPicPr>
          <p:nvPr/>
        </p:nvPicPr>
        <p:blipFill>
          <a:blip r:embed="rId4" cstate="print"/>
          <a:srcRect/>
          <a:stretch>
            <a:fillRect/>
          </a:stretch>
        </p:blipFill>
        <p:spPr bwMode="auto">
          <a:xfrm>
            <a:off x="736602" y="3541713"/>
            <a:ext cx="2544233" cy="1884362"/>
          </a:xfrm>
          <a:prstGeom prst="rect">
            <a:avLst/>
          </a:prstGeom>
          <a:noFill/>
          <a:ln w="12700">
            <a:solidFill>
              <a:schemeClr val="bg1"/>
            </a:solidFill>
            <a:miter lim="800000"/>
            <a:headEnd/>
            <a:tailEnd/>
          </a:ln>
        </p:spPr>
      </p:pic>
      <p:pic>
        <p:nvPicPr>
          <p:cNvPr id="622596" name="Picture 4" descr="IMG_4473"/>
          <p:cNvPicPr>
            <a:picLocks noChangeAspect="1" noChangeArrowheads="1"/>
          </p:cNvPicPr>
          <p:nvPr/>
        </p:nvPicPr>
        <p:blipFill>
          <a:blip r:embed="rId5" cstate="print"/>
          <a:srcRect/>
          <a:stretch>
            <a:fillRect/>
          </a:stretch>
        </p:blipFill>
        <p:spPr bwMode="auto">
          <a:xfrm>
            <a:off x="3456519" y="1543050"/>
            <a:ext cx="2552700" cy="1879600"/>
          </a:xfrm>
          <a:prstGeom prst="rect">
            <a:avLst/>
          </a:prstGeom>
          <a:noFill/>
          <a:ln w="12700">
            <a:solidFill>
              <a:schemeClr val="bg1"/>
            </a:solidFill>
            <a:miter lim="800000"/>
            <a:headEnd/>
            <a:tailEnd/>
          </a:ln>
        </p:spPr>
      </p:pic>
      <p:pic>
        <p:nvPicPr>
          <p:cNvPr id="622598" name="Picture 6" descr="hh station #5 E"/>
          <p:cNvPicPr>
            <a:picLocks noGrp="1" noChangeAspect="1" noChangeArrowheads="1"/>
          </p:cNvPicPr>
          <p:nvPr>
            <p:ph sz="half" idx="4294967295"/>
          </p:nvPr>
        </p:nvPicPr>
        <p:blipFill>
          <a:blip r:embed="rId6" cstate="print"/>
          <a:srcRect/>
          <a:stretch>
            <a:fillRect/>
          </a:stretch>
        </p:blipFill>
        <p:spPr>
          <a:xfrm>
            <a:off x="6180667" y="1543050"/>
            <a:ext cx="2552700" cy="1879600"/>
          </a:xfrm>
          <a:noFill/>
          <a:ln w="12700">
            <a:solidFill>
              <a:schemeClr val="bg1"/>
            </a:solidFill>
          </a:ln>
        </p:spPr>
      </p:pic>
      <p:pic>
        <p:nvPicPr>
          <p:cNvPr id="622605" name="Picture 4" descr="microshield2"/>
          <p:cNvPicPr>
            <a:picLocks noChangeAspect="1" noChangeArrowheads="1"/>
          </p:cNvPicPr>
          <p:nvPr/>
        </p:nvPicPr>
        <p:blipFill>
          <a:blip r:embed="rId7" cstate="print">
            <a:lum contrast="6000"/>
          </a:blip>
          <a:srcRect/>
          <a:stretch>
            <a:fillRect/>
          </a:stretch>
        </p:blipFill>
        <p:spPr bwMode="auto">
          <a:xfrm>
            <a:off x="8906933" y="1543050"/>
            <a:ext cx="2548467" cy="1879600"/>
          </a:xfrm>
          <a:prstGeom prst="rect">
            <a:avLst/>
          </a:prstGeom>
          <a:noFill/>
          <a:ln w="12700">
            <a:solidFill>
              <a:schemeClr val="bg1"/>
            </a:solidFill>
            <a:miter lim="800000"/>
            <a:headEnd/>
            <a:tailEnd/>
          </a:ln>
        </p:spPr>
      </p:pic>
      <p:pic>
        <p:nvPicPr>
          <p:cNvPr id="622608" name="Picture 16"/>
          <p:cNvPicPr>
            <a:picLocks noChangeAspect="1" noChangeArrowheads="1"/>
          </p:cNvPicPr>
          <p:nvPr/>
        </p:nvPicPr>
        <p:blipFill>
          <a:blip r:embed="rId8" cstate="print"/>
          <a:srcRect/>
          <a:stretch>
            <a:fillRect/>
          </a:stretch>
        </p:blipFill>
        <p:spPr bwMode="auto">
          <a:xfrm>
            <a:off x="3456517" y="3543303"/>
            <a:ext cx="2548467" cy="1882775"/>
          </a:xfrm>
          <a:prstGeom prst="rect">
            <a:avLst/>
          </a:prstGeom>
          <a:noFill/>
          <a:ln w="12700">
            <a:solidFill>
              <a:schemeClr val="bg1"/>
            </a:solidFill>
            <a:miter lim="800000"/>
            <a:headEnd/>
            <a:tailEnd/>
          </a:ln>
        </p:spPr>
      </p:pic>
      <p:pic>
        <p:nvPicPr>
          <p:cNvPr id="622599" name="Picture 7"/>
          <p:cNvPicPr>
            <a:picLocks noChangeAspect="1" noChangeArrowheads="1"/>
          </p:cNvPicPr>
          <p:nvPr/>
        </p:nvPicPr>
        <p:blipFill>
          <a:blip r:embed="rId9" cstate="print"/>
          <a:srcRect/>
          <a:stretch>
            <a:fillRect/>
          </a:stretch>
        </p:blipFill>
        <p:spPr bwMode="auto">
          <a:xfrm>
            <a:off x="6180668" y="3543303"/>
            <a:ext cx="2548467" cy="1882775"/>
          </a:xfrm>
          <a:prstGeom prst="rect">
            <a:avLst/>
          </a:prstGeom>
          <a:noFill/>
          <a:ln w="12700">
            <a:solidFill>
              <a:schemeClr val="bg1"/>
            </a:solidFill>
            <a:miter lim="800000"/>
            <a:headEnd/>
            <a:tailEnd/>
          </a:ln>
        </p:spPr>
      </p:pic>
      <p:pic>
        <p:nvPicPr>
          <p:cNvPr id="622600" name="Picture 8"/>
          <p:cNvPicPr>
            <a:picLocks noChangeAspect="1" noChangeArrowheads="1"/>
          </p:cNvPicPr>
          <p:nvPr/>
        </p:nvPicPr>
        <p:blipFill>
          <a:blip r:embed="rId10" cstate="print"/>
          <a:srcRect/>
          <a:stretch>
            <a:fillRect/>
          </a:stretch>
        </p:blipFill>
        <p:spPr bwMode="auto">
          <a:xfrm>
            <a:off x="8906933" y="3543303"/>
            <a:ext cx="2548467" cy="1882775"/>
          </a:xfrm>
          <a:prstGeom prst="rect">
            <a:avLst/>
          </a:prstGeom>
          <a:noFill/>
          <a:ln w="12700">
            <a:solidFill>
              <a:schemeClr val="bg1"/>
            </a:solidFill>
            <a:miter lim="800000"/>
            <a:headEnd/>
            <a:tailEnd/>
          </a:ln>
        </p:spPr>
      </p:pic>
    </p:spTree>
    <p:extLst>
      <p:ext uri="{BB962C8B-B14F-4D97-AF65-F5344CB8AC3E}">
        <p14:creationId xmlns:p14="http://schemas.microsoft.com/office/powerpoint/2010/main" val="1840398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2594"/>
                                        </p:tgtEl>
                                        <p:attrNameLst>
                                          <p:attrName>style.visibility</p:attrName>
                                        </p:attrNameLst>
                                      </p:cBhvr>
                                      <p:to>
                                        <p:strVal val="visible"/>
                                      </p:to>
                                    </p:set>
                                    <p:animEffect transition="in" filter="fade">
                                      <p:cBhvr>
                                        <p:cTn id="7" dur="500"/>
                                        <p:tgtEl>
                                          <p:spTgt spid="622594"/>
                                        </p:tgtEl>
                                      </p:cBhvr>
                                    </p:animEffect>
                                  </p:childTnLst>
                                </p:cTn>
                              </p:par>
                              <p:par>
                                <p:cTn id="8" presetID="10" presetClass="entr" presetSubtype="0" fill="hold" nodeType="withEffect">
                                  <p:stCondLst>
                                    <p:cond delay="300"/>
                                  </p:stCondLst>
                                  <p:childTnLst>
                                    <p:set>
                                      <p:cBhvr>
                                        <p:cTn id="9" dur="1" fill="hold">
                                          <p:stCondLst>
                                            <p:cond delay="0"/>
                                          </p:stCondLst>
                                        </p:cTn>
                                        <p:tgtEl>
                                          <p:spTgt spid="622596"/>
                                        </p:tgtEl>
                                        <p:attrNameLst>
                                          <p:attrName>style.visibility</p:attrName>
                                        </p:attrNameLst>
                                      </p:cBhvr>
                                      <p:to>
                                        <p:strVal val="visible"/>
                                      </p:to>
                                    </p:set>
                                    <p:animEffect transition="in" filter="fade">
                                      <p:cBhvr>
                                        <p:cTn id="10" dur="500"/>
                                        <p:tgtEl>
                                          <p:spTgt spid="622596"/>
                                        </p:tgtEl>
                                      </p:cBhvr>
                                    </p:animEffect>
                                  </p:childTnLst>
                                </p:cTn>
                              </p:par>
                              <p:par>
                                <p:cTn id="11" presetID="10" presetClass="entr" presetSubtype="0" fill="hold" nodeType="withEffect">
                                  <p:stCondLst>
                                    <p:cond delay="600"/>
                                  </p:stCondLst>
                                  <p:childTnLst>
                                    <p:set>
                                      <p:cBhvr>
                                        <p:cTn id="12" dur="1" fill="hold">
                                          <p:stCondLst>
                                            <p:cond delay="0"/>
                                          </p:stCondLst>
                                        </p:cTn>
                                        <p:tgtEl>
                                          <p:spTgt spid="622598"/>
                                        </p:tgtEl>
                                        <p:attrNameLst>
                                          <p:attrName>style.visibility</p:attrName>
                                        </p:attrNameLst>
                                      </p:cBhvr>
                                      <p:to>
                                        <p:strVal val="visible"/>
                                      </p:to>
                                    </p:set>
                                    <p:animEffect transition="in" filter="fade">
                                      <p:cBhvr>
                                        <p:cTn id="13" dur="500"/>
                                        <p:tgtEl>
                                          <p:spTgt spid="622598"/>
                                        </p:tgtEl>
                                      </p:cBhvr>
                                    </p:animEffect>
                                  </p:childTnLst>
                                </p:cTn>
                              </p:par>
                              <p:par>
                                <p:cTn id="14" presetID="10" presetClass="entr" presetSubtype="0" fill="hold" nodeType="withEffect">
                                  <p:stCondLst>
                                    <p:cond delay="900"/>
                                  </p:stCondLst>
                                  <p:childTnLst>
                                    <p:set>
                                      <p:cBhvr>
                                        <p:cTn id="15" dur="1" fill="hold">
                                          <p:stCondLst>
                                            <p:cond delay="0"/>
                                          </p:stCondLst>
                                        </p:cTn>
                                        <p:tgtEl>
                                          <p:spTgt spid="622605"/>
                                        </p:tgtEl>
                                        <p:attrNameLst>
                                          <p:attrName>style.visibility</p:attrName>
                                        </p:attrNameLst>
                                      </p:cBhvr>
                                      <p:to>
                                        <p:strVal val="visible"/>
                                      </p:to>
                                    </p:set>
                                    <p:animEffect transition="in" filter="fade">
                                      <p:cBhvr>
                                        <p:cTn id="16" dur="500"/>
                                        <p:tgtEl>
                                          <p:spTgt spid="622605"/>
                                        </p:tgtEl>
                                      </p:cBhvr>
                                    </p:animEffect>
                                  </p:childTnLst>
                                </p:cTn>
                              </p:par>
                              <p:par>
                                <p:cTn id="17" presetID="10" presetClass="entr" presetSubtype="0" fill="hold" nodeType="withEffect">
                                  <p:stCondLst>
                                    <p:cond delay="1200"/>
                                  </p:stCondLst>
                                  <p:childTnLst>
                                    <p:set>
                                      <p:cBhvr>
                                        <p:cTn id="18" dur="1" fill="hold">
                                          <p:stCondLst>
                                            <p:cond delay="0"/>
                                          </p:stCondLst>
                                        </p:cTn>
                                        <p:tgtEl>
                                          <p:spTgt spid="622600"/>
                                        </p:tgtEl>
                                        <p:attrNameLst>
                                          <p:attrName>style.visibility</p:attrName>
                                        </p:attrNameLst>
                                      </p:cBhvr>
                                      <p:to>
                                        <p:strVal val="visible"/>
                                      </p:to>
                                    </p:set>
                                    <p:animEffect transition="in" filter="fade">
                                      <p:cBhvr>
                                        <p:cTn id="19" dur="500"/>
                                        <p:tgtEl>
                                          <p:spTgt spid="622600"/>
                                        </p:tgtEl>
                                      </p:cBhvr>
                                    </p:animEffect>
                                  </p:childTnLst>
                                </p:cTn>
                              </p:par>
                              <p:par>
                                <p:cTn id="20" presetID="10" presetClass="entr" presetSubtype="0" fill="hold" nodeType="withEffect">
                                  <p:stCondLst>
                                    <p:cond delay="1500"/>
                                  </p:stCondLst>
                                  <p:childTnLst>
                                    <p:set>
                                      <p:cBhvr>
                                        <p:cTn id="21" dur="1" fill="hold">
                                          <p:stCondLst>
                                            <p:cond delay="0"/>
                                          </p:stCondLst>
                                        </p:cTn>
                                        <p:tgtEl>
                                          <p:spTgt spid="622599"/>
                                        </p:tgtEl>
                                        <p:attrNameLst>
                                          <p:attrName>style.visibility</p:attrName>
                                        </p:attrNameLst>
                                      </p:cBhvr>
                                      <p:to>
                                        <p:strVal val="visible"/>
                                      </p:to>
                                    </p:set>
                                    <p:animEffect transition="in" filter="fade">
                                      <p:cBhvr>
                                        <p:cTn id="22" dur="500"/>
                                        <p:tgtEl>
                                          <p:spTgt spid="622599"/>
                                        </p:tgtEl>
                                      </p:cBhvr>
                                    </p:animEffect>
                                  </p:childTnLst>
                                </p:cTn>
                              </p:par>
                              <p:par>
                                <p:cTn id="23" presetID="10" presetClass="entr" presetSubtype="0" fill="hold" nodeType="withEffect">
                                  <p:stCondLst>
                                    <p:cond delay="1800"/>
                                  </p:stCondLst>
                                  <p:childTnLst>
                                    <p:set>
                                      <p:cBhvr>
                                        <p:cTn id="24" dur="1" fill="hold">
                                          <p:stCondLst>
                                            <p:cond delay="0"/>
                                          </p:stCondLst>
                                        </p:cTn>
                                        <p:tgtEl>
                                          <p:spTgt spid="622608"/>
                                        </p:tgtEl>
                                        <p:attrNameLst>
                                          <p:attrName>style.visibility</p:attrName>
                                        </p:attrNameLst>
                                      </p:cBhvr>
                                      <p:to>
                                        <p:strVal val="visible"/>
                                      </p:to>
                                    </p:set>
                                    <p:animEffect transition="in" filter="fade">
                                      <p:cBhvr>
                                        <p:cTn id="25" dur="500"/>
                                        <p:tgtEl>
                                          <p:spTgt spid="622608"/>
                                        </p:tgtEl>
                                      </p:cBhvr>
                                    </p:animEffect>
                                  </p:childTnLst>
                                </p:cTn>
                              </p:par>
                              <p:par>
                                <p:cTn id="26" presetID="10" presetClass="entr" presetSubtype="0" fill="hold" nodeType="withEffect">
                                  <p:stCondLst>
                                    <p:cond delay="2100"/>
                                  </p:stCondLst>
                                  <p:childTnLst>
                                    <p:set>
                                      <p:cBhvr>
                                        <p:cTn id="27" dur="1" fill="hold">
                                          <p:stCondLst>
                                            <p:cond delay="0"/>
                                          </p:stCondLst>
                                        </p:cTn>
                                        <p:tgtEl>
                                          <p:spTgt spid="622607"/>
                                        </p:tgtEl>
                                        <p:attrNameLst>
                                          <p:attrName>style.visibility</p:attrName>
                                        </p:attrNameLst>
                                      </p:cBhvr>
                                      <p:to>
                                        <p:strVal val="visible"/>
                                      </p:to>
                                    </p:set>
                                    <p:animEffect transition="in" filter="fade">
                                      <p:cBhvr>
                                        <p:cTn id="28" dur="500"/>
                                        <p:tgtEl>
                                          <p:spTgt spid="622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49" y="0"/>
            <a:ext cx="11419743" cy="67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53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7" y="1"/>
            <a:ext cx="11465169" cy="671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965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421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 y="1399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WordArt 3"/>
          <p:cNvSpPr>
            <a:spLocks noChangeArrowheads="1" noChangeShapeType="1" noTextEdit="1"/>
          </p:cNvSpPr>
          <p:nvPr/>
        </p:nvSpPr>
        <p:spPr bwMode="auto">
          <a:xfrm>
            <a:off x="3962400" y="5257800"/>
            <a:ext cx="5892800" cy="1600200"/>
          </a:xfrm>
          <a:prstGeom prst="rect">
            <a:avLst/>
          </a:prstGeom>
        </p:spPr>
        <p:txBody>
          <a:bodyPr wrap="none" fromWordArt="1">
            <a:prstTxWarp prst="textPlain">
              <a:avLst>
                <a:gd name="adj" fmla="val 50000"/>
              </a:avLst>
            </a:prstTxWarp>
          </a:bodyPr>
          <a:lstStyle/>
          <a:p>
            <a:pPr algn="ctr"/>
            <a:endParaRPr lang="en-US" sz="3600" kern="10">
              <a:ln w="12700">
                <a:solidFill>
                  <a:srgbClr val="EAEAEA"/>
                </a:solidFill>
                <a:round/>
                <a:headEnd/>
                <a:tailEnd/>
              </a:ln>
              <a:solidFill>
                <a:srgbClr val="FFC000"/>
              </a:solidFill>
              <a:effectLst>
                <a:outerShdw dist="35921" dir="2700000" sy="50000" kx="2115830" algn="bl" rotWithShape="0">
                  <a:srgbClr val="C0C0C0">
                    <a:alpha val="79999"/>
                  </a:srgbClr>
                </a:outerShdw>
              </a:effectLst>
              <a:latin typeface="Arial"/>
              <a:cs typeface="Arial"/>
            </a:endParaRPr>
          </a:p>
        </p:txBody>
      </p:sp>
      <p:sp>
        <p:nvSpPr>
          <p:cNvPr id="82948" name="TextBox 3"/>
          <p:cNvSpPr txBox="1">
            <a:spLocks noChangeArrowheads="1"/>
          </p:cNvSpPr>
          <p:nvPr/>
        </p:nvSpPr>
        <p:spPr bwMode="auto">
          <a:xfrm>
            <a:off x="5689602" y="5503902"/>
            <a:ext cx="62865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sz="6600" b="1" dirty="0">
                <a:solidFill>
                  <a:prstClr val="white"/>
                </a:solidFill>
                <a:latin typeface="IranNastaliq" pitchFamily="18" charset="0"/>
                <a:cs typeface="IranNastaliq" pitchFamily="18" charset="0"/>
              </a:rPr>
              <a:t>با تشکر از توجه شما </a:t>
            </a:r>
            <a:endParaRPr lang="en-US" sz="6600" b="1" dirty="0">
              <a:solidFill>
                <a:prstClr val="white"/>
              </a:solidFill>
              <a:latin typeface="IranNastaliq" pitchFamily="18" charset="0"/>
              <a:cs typeface="IranNastaliq" pitchFamily="18" charset="0"/>
            </a:endParaRPr>
          </a:p>
        </p:txBody>
      </p:sp>
    </p:spTree>
    <p:extLst>
      <p:ext uri="{BB962C8B-B14F-4D97-AF65-F5344CB8AC3E}">
        <p14:creationId xmlns:p14="http://schemas.microsoft.com/office/powerpoint/2010/main" val="315734890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5B71A-971B-492C-886C-DAC0F33FA4BA}"/>
              </a:ext>
            </a:extLst>
          </p:cNvPr>
          <p:cNvSpPr>
            <a:spLocks noGrp="1"/>
          </p:cNvSpPr>
          <p:nvPr>
            <p:ph type="title"/>
          </p:nvPr>
        </p:nvSpPr>
        <p:spPr/>
        <p:txBody>
          <a:bodyPr/>
          <a:lstStyle/>
          <a:p>
            <a:pPr algn="ctr" rtl="1"/>
            <a:r>
              <a:rPr lang="fa-IR" dirty="0"/>
              <a:t>خصوصیات کلی کوروناویروس جدید از نگاه آمار</a:t>
            </a:r>
          </a:p>
        </p:txBody>
      </p:sp>
      <p:sp>
        <p:nvSpPr>
          <p:cNvPr id="3" name="Content Placeholder 2">
            <a:extLst>
              <a:ext uri="{FF2B5EF4-FFF2-40B4-BE49-F238E27FC236}">
                <a16:creationId xmlns="" xmlns:a16="http://schemas.microsoft.com/office/drawing/2014/main" id="{F998FED9-71E7-49DA-AF64-D62C6D9D41BD}"/>
              </a:ext>
            </a:extLst>
          </p:cNvPr>
          <p:cNvSpPr>
            <a:spLocks noGrp="1"/>
          </p:cNvSpPr>
          <p:nvPr>
            <p:ph idx="1"/>
          </p:nvPr>
        </p:nvSpPr>
        <p:spPr/>
        <p:txBody>
          <a:bodyPr/>
          <a:lstStyle/>
          <a:p>
            <a:pPr algn="r" rtl="1"/>
            <a:r>
              <a:rPr lang="fa-IR" dirty="0"/>
              <a:t>نسبت بیماران بدحال در بین موارد مثبت : 18%</a:t>
            </a:r>
          </a:p>
          <a:p>
            <a:pPr algn="r" rtl="1"/>
            <a:endParaRPr lang="fa-IR" dirty="0"/>
          </a:p>
          <a:p>
            <a:pPr algn="r" rtl="1"/>
            <a:r>
              <a:rPr lang="fa-IR" dirty="0"/>
              <a:t>نسبت مرگ و میر در بین بیماران بدحال : 14%</a:t>
            </a:r>
          </a:p>
          <a:p>
            <a:pPr algn="r" rtl="1"/>
            <a:endParaRPr lang="fa-IR" dirty="0"/>
          </a:p>
          <a:p>
            <a:pPr algn="r" rtl="1"/>
            <a:r>
              <a:rPr lang="fa-IR" dirty="0"/>
              <a:t>نسبت مرگ و میر در بین کل موارد مثبت : 2% (سارس 10% و مرس 35%) </a:t>
            </a:r>
          </a:p>
          <a:p>
            <a:pPr algn="r" rtl="1"/>
            <a:endParaRPr lang="fa-IR" dirty="0"/>
          </a:p>
          <a:p>
            <a:pPr algn="r" rtl="1"/>
            <a:r>
              <a:rPr lang="en-US" dirty="0"/>
              <a:t>R0</a:t>
            </a:r>
            <a:r>
              <a:rPr lang="fa-IR" dirty="0"/>
              <a:t>(شاخص واگیری) : </a:t>
            </a:r>
            <a:r>
              <a:rPr lang="en-US" dirty="0"/>
              <a:t>1.4-2.5</a:t>
            </a:r>
            <a:endParaRPr lang="fa-IR" dirty="0"/>
          </a:p>
          <a:p>
            <a:pPr algn="r" rtl="1"/>
            <a:endParaRPr lang="fa-IR" dirty="0"/>
          </a:p>
        </p:txBody>
      </p:sp>
    </p:spTree>
    <p:extLst>
      <p:ext uri="{BB962C8B-B14F-4D97-AF65-F5344CB8AC3E}">
        <p14:creationId xmlns:p14="http://schemas.microsoft.com/office/powerpoint/2010/main" val="3471911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379F4FC-702A-4668-BD3F-3B8122DFA432}"/>
              </a:ext>
            </a:extLst>
          </p:cNvPr>
          <p:cNvPicPr>
            <a:picLocks noChangeAspect="1"/>
          </p:cNvPicPr>
          <p:nvPr/>
        </p:nvPicPr>
        <p:blipFill>
          <a:blip r:embed="rId2"/>
          <a:stretch>
            <a:fillRect/>
          </a:stretch>
        </p:blipFill>
        <p:spPr>
          <a:xfrm>
            <a:off x="0" y="1472675"/>
            <a:ext cx="12192000" cy="3912657"/>
          </a:xfrm>
          <a:prstGeom prst="rect">
            <a:avLst/>
          </a:prstGeom>
        </p:spPr>
      </p:pic>
    </p:spTree>
    <p:extLst>
      <p:ext uri="{BB962C8B-B14F-4D97-AF65-F5344CB8AC3E}">
        <p14:creationId xmlns:p14="http://schemas.microsoft.com/office/powerpoint/2010/main" val="262140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D34F5-E696-432E-AB76-E8DC569D7B8B}"/>
              </a:ext>
            </a:extLst>
          </p:cNvPr>
          <p:cNvSpPr>
            <a:spLocks noGrp="1"/>
          </p:cNvSpPr>
          <p:nvPr>
            <p:ph type="title"/>
          </p:nvPr>
        </p:nvSpPr>
        <p:spPr/>
        <p:txBody>
          <a:bodyPr/>
          <a:lstStyle/>
          <a:p>
            <a:pPr algn="ctr"/>
            <a:r>
              <a:rPr lang="fa-IR" dirty="0"/>
              <a:t>پیشگیری</a:t>
            </a:r>
            <a:br>
              <a:rPr lang="fa-IR" dirty="0"/>
            </a:br>
            <a:endParaRPr lang="fa-IR" dirty="0"/>
          </a:p>
        </p:txBody>
      </p:sp>
      <p:sp>
        <p:nvSpPr>
          <p:cNvPr id="3" name="Content Placeholder 2">
            <a:extLst>
              <a:ext uri="{FF2B5EF4-FFF2-40B4-BE49-F238E27FC236}">
                <a16:creationId xmlns="" xmlns:a16="http://schemas.microsoft.com/office/drawing/2014/main" id="{B5D659F0-48EF-436D-8BF8-63218E38CA39}"/>
              </a:ext>
            </a:extLst>
          </p:cNvPr>
          <p:cNvSpPr>
            <a:spLocks noGrp="1"/>
          </p:cNvSpPr>
          <p:nvPr>
            <p:ph idx="1"/>
          </p:nvPr>
        </p:nvSpPr>
        <p:spPr/>
        <p:txBody>
          <a:bodyPr/>
          <a:lstStyle/>
          <a:p>
            <a:pPr algn="r" rtl="1"/>
            <a:r>
              <a:rPr lang="fa-IR" dirty="0"/>
              <a:t>آموزش بهداشت فردی</a:t>
            </a:r>
          </a:p>
          <a:p>
            <a:pPr algn="r" rtl="1"/>
            <a:endParaRPr lang="fa-IR" dirty="0"/>
          </a:p>
          <a:p>
            <a:pPr algn="r" rtl="1"/>
            <a:r>
              <a:rPr lang="fa-IR" dirty="0"/>
              <a:t>مراجعه بموقع</a:t>
            </a:r>
          </a:p>
          <a:p>
            <a:pPr algn="r" rtl="1"/>
            <a:endParaRPr lang="fa-IR" dirty="0"/>
          </a:p>
          <a:p>
            <a:pPr algn="r" rtl="1"/>
            <a:r>
              <a:rPr lang="fa-IR" dirty="0"/>
              <a:t>یادآوری علائم خطر</a:t>
            </a:r>
          </a:p>
        </p:txBody>
      </p:sp>
    </p:spTree>
    <p:extLst>
      <p:ext uri="{BB962C8B-B14F-4D97-AF65-F5344CB8AC3E}">
        <p14:creationId xmlns:p14="http://schemas.microsoft.com/office/powerpoint/2010/main" val="322939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B3530FE-7C3A-4550-9827-F8848934F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1" y="0"/>
            <a:ext cx="5143500" cy="6858000"/>
          </a:xfrm>
          <a:prstGeom prst="rect">
            <a:avLst/>
          </a:prstGeom>
        </p:spPr>
      </p:pic>
    </p:spTree>
    <p:extLst>
      <p:ext uri="{BB962C8B-B14F-4D97-AF65-F5344CB8AC3E}">
        <p14:creationId xmlns:p14="http://schemas.microsoft.com/office/powerpoint/2010/main" val="106407529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808</Words>
  <Application>Microsoft Office PowerPoint</Application>
  <PresentationFormat>Custom</PresentationFormat>
  <Paragraphs>92</Paragraphs>
  <Slides>53</Slides>
  <Notes>3</Notes>
  <HiddenSlides>1</HiddenSlides>
  <MMClips>0</MMClips>
  <ScaleCrop>false</ScaleCrop>
  <HeadingPairs>
    <vt:vector size="4" baseType="variant">
      <vt:variant>
        <vt:lpstr>Theme</vt:lpstr>
      </vt:variant>
      <vt:variant>
        <vt:i4>8</vt:i4>
      </vt:variant>
      <vt:variant>
        <vt:lpstr>Slide Titles</vt:lpstr>
      </vt:variant>
      <vt:variant>
        <vt:i4>53</vt:i4>
      </vt:variant>
    </vt:vector>
  </HeadingPairs>
  <TitlesOfParts>
    <vt:vector size="61" baseType="lpstr">
      <vt:lpstr>Office Theme</vt:lpstr>
      <vt:lpstr>Trek</vt:lpstr>
      <vt:lpstr>1_Trek</vt:lpstr>
      <vt:lpstr>2_Trek</vt:lpstr>
      <vt:lpstr>3_Trek</vt:lpstr>
      <vt:lpstr>4_Trek</vt:lpstr>
      <vt:lpstr>5_Trek</vt:lpstr>
      <vt:lpstr>1_Office Theme</vt:lpstr>
      <vt:lpstr>آمادگی دانشگاه علوم پزشکی برای مقابله با کورونا ویروس جدید</vt:lpstr>
      <vt:lpstr>PowerPoint Presentation</vt:lpstr>
      <vt:lpstr>PowerPoint Presentation</vt:lpstr>
      <vt:lpstr>PowerPoint Presentation</vt:lpstr>
      <vt:lpstr>PowerPoint Presentation</vt:lpstr>
      <vt:lpstr>خصوصیات کلی کوروناویروس جدید از نگاه آمار</vt:lpstr>
      <vt:lpstr>PowerPoint Presentation</vt:lpstr>
      <vt:lpstr>پیشگیری </vt:lpstr>
      <vt:lpstr>PowerPoint Presentation</vt:lpstr>
      <vt:lpstr>تشخیص ،درمان و مراقبت</vt:lpstr>
      <vt:lpstr>Influenza-like illness</vt:lpstr>
      <vt:lpstr>Severe Acute Respiratory Illness</vt:lpstr>
      <vt:lpstr>Severe Acute Respiratory Illness</vt:lpstr>
      <vt:lpstr>ابلاغ دستورالعمل مراقبت کرونا ویروس جدید به تمام شبکه ها و بیمارستانها</vt:lpstr>
      <vt:lpstr>در چه بیمارانی به کرونای جدید مشکوک شویم؟</vt:lpstr>
      <vt:lpstr>PowerPoint Presentation</vt:lpstr>
      <vt:lpstr>PowerPoint Presentation</vt:lpstr>
      <vt:lpstr>Close contact تماس بیمارستانی با بیمار، شامل ارائه مستقیم خدمت بالینی کادر بیمارستانی به بیمار محتمل یا قطعی، تماس با عضو دیگری از تیم درمانی که خود مبتلا شده باشد. همکار بودن یا همکلاس بودن با فرد مبتلا یا هر تماس شغلی در فضای بسته مشترک همسفر بودن با فرد مبتلا در یک وسیله نقلیه مشترک</vt:lpstr>
      <vt:lpstr>PowerPoint Presentation</vt:lpstr>
      <vt:lpstr>PowerPoint Presentation</vt:lpstr>
      <vt:lpstr>PowerPoint Presentation</vt:lpstr>
      <vt:lpstr>شرایط ایزوله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“My 5 Moments for Hand Hygiene” approach</vt:lpstr>
      <vt:lpstr>Important zones for when to perform hand hygiene!</vt:lpstr>
      <vt:lpstr>Examples of hand hygiene products  easily accessible at the point-of-care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fadaei</dc:creator>
  <cp:lastModifiedBy>Windows User</cp:lastModifiedBy>
  <cp:revision>77</cp:revision>
  <dcterms:created xsi:type="dcterms:W3CDTF">2020-01-30T16:18:11Z</dcterms:created>
  <dcterms:modified xsi:type="dcterms:W3CDTF">2020-02-09T07:23:10Z</dcterms:modified>
</cp:coreProperties>
</file>