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951" r:id="rId1"/>
    <p:sldMasterId id="2147484476" r:id="rId2"/>
    <p:sldMasterId id="2147484488" r:id="rId3"/>
    <p:sldMasterId id="2147484501" r:id="rId4"/>
    <p:sldMasterId id="2147484514" r:id="rId5"/>
    <p:sldMasterId id="2147487857" r:id="rId6"/>
    <p:sldMasterId id="2147487869" r:id="rId7"/>
    <p:sldMasterId id="2147487905" r:id="rId8"/>
    <p:sldMasterId id="2147487953" r:id="rId9"/>
  </p:sldMasterIdLst>
  <p:notesMasterIdLst>
    <p:notesMasterId r:id="rId90"/>
  </p:notesMasterIdLst>
  <p:sldIdLst>
    <p:sldId id="493" r:id="rId10"/>
    <p:sldId id="256" r:id="rId11"/>
    <p:sldId id="312" r:id="rId12"/>
    <p:sldId id="372" r:id="rId13"/>
    <p:sldId id="308" r:id="rId14"/>
    <p:sldId id="406" r:id="rId15"/>
    <p:sldId id="477" r:id="rId16"/>
    <p:sldId id="478" r:id="rId17"/>
    <p:sldId id="479" r:id="rId18"/>
    <p:sldId id="480" r:id="rId19"/>
    <p:sldId id="481" r:id="rId20"/>
    <p:sldId id="482" r:id="rId21"/>
    <p:sldId id="486" r:id="rId22"/>
    <p:sldId id="488" r:id="rId23"/>
    <p:sldId id="489" r:id="rId24"/>
    <p:sldId id="487" r:id="rId25"/>
    <p:sldId id="522" r:id="rId26"/>
    <p:sldId id="523" r:id="rId27"/>
    <p:sldId id="307" r:id="rId28"/>
    <p:sldId id="318" r:id="rId29"/>
    <p:sldId id="435" r:id="rId30"/>
    <p:sldId id="417" r:id="rId31"/>
    <p:sldId id="407" r:id="rId32"/>
    <p:sldId id="408" r:id="rId33"/>
    <p:sldId id="317" r:id="rId34"/>
    <p:sldId id="409" r:id="rId35"/>
    <p:sldId id="353" r:id="rId36"/>
    <p:sldId id="410" r:id="rId37"/>
    <p:sldId id="433" r:id="rId38"/>
    <p:sldId id="412" r:id="rId39"/>
    <p:sldId id="373" r:id="rId40"/>
    <p:sldId id="374" r:id="rId41"/>
    <p:sldId id="411" r:id="rId42"/>
    <p:sldId id="434" r:id="rId43"/>
    <p:sldId id="375" r:id="rId44"/>
    <p:sldId id="521" r:id="rId45"/>
    <p:sldId id="320" r:id="rId46"/>
    <p:sldId id="491" r:id="rId47"/>
    <p:sldId id="485" r:id="rId48"/>
    <p:sldId id="413" r:id="rId49"/>
    <p:sldId id="379" r:id="rId50"/>
    <p:sldId id="436" r:id="rId51"/>
    <p:sldId id="437" r:id="rId52"/>
    <p:sldId id="438" r:id="rId53"/>
    <p:sldId id="445" r:id="rId54"/>
    <p:sldId id="439" r:id="rId55"/>
    <p:sldId id="446" r:id="rId56"/>
    <p:sldId id="440" r:id="rId57"/>
    <p:sldId id="448" r:id="rId58"/>
    <p:sldId id="442" r:id="rId59"/>
    <p:sldId id="441" r:id="rId60"/>
    <p:sldId id="444" r:id="rId61"/>
    <p:sldId id="394" r:id="rId62"/>
    <p:sldId id="421" r:id="rId63"/>
    <p:sldId id="447" r:id="rId64"/>
    <p:sldId id="332" r:id="rId65"/>
    <p:sldId id="449" r:id="rId66"/>
    <p:sldId id="451" r:id="rId67"/>
    <p:sldId id="452" r:id="rId68"/>
    <p:sldId id="483" r:id="rId69"/>
    <p:sldId id="484" r:id="rId70"/>
    <p:sldId id="450" r:id="rId71"/>
    <p:sldId id="378" r:id="rId72"/>
    <p:sldId id="323" r:id="rId73"/>
    <p:sldId id="425" r:id="rId74"/>
    <p:sldId id="453" r:id="rId75"/>
    <p:sldId id="426" r:id="rId76"/>
    <p:sldId id="429" r:id="rId77"/>
    <p:sldId id="454" r:id="rId78"/>
    <p:sldId id="415" r:id="rId79"/>
    <p:sldId id="416" r:id="rId80"/>
    <p:sldId id="534" r:id="rId81"/>
    <p:sldId id="427" r:id="rId82"/>
    <p:sldId id="494" r:id="rId83"/>
    <p:sldId id="457" r:id="rId84"/>
    <p:sldId id="428" r:id="rId85"/>
    <p:sldId id="458" r:id="rId86"/>
    <p:sldId id="459" r:id="rId87"/>
    <p:sldId id="527" r:id="rId88"/>
    <p:sldId id="528" r:id="rId89"/>
  </p:sldIdLst>
  <p:sldSz cx="9144000" cy="6858000" type="screen4x3"/>
  <p:notesSz cx="6858000" cy="9144000"/>
  <p:defaultTextStyle>
    <a:defPPr>
      <a:defRPr lang="ar-S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99CC00"/>
    <a:srgbClr val="00FF00"/>
    <a:srgbClr val="3366FF"/>
    <a:srgbClr val="FF990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456" autoAdjust="0"/>
    <p:restoredTop sz="94680" autoAdjust="0"/>
  </p:normalViewPr>
  <p:slideViewPr>
    <p:cSldViewPr>
      <p:cViewPr varScale="1">
        <p:scale>
          <a:sx n="69" d="100"/>
          <a:sy n="69" d="100"/>
        </p:scale>
        <p:origin x="17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slide" Target="slides/slide54.xml"/><Relationship Id="rId68" Type="http://schemas.openxmlformats.org/officeDocument/2006/relationships/slide" Target="slides/slide59.xml"/><Relationship Id="rId76" Type="http://schemas.openxmlformats.org/officeDocument/2006/relationships/slide" Target="slides/slide67.xml"/><Relationship Id="rId84" Type="http://schemas.openxmlformats.org/officeDocument/2006/relationships/slide" Target="slides/slide75.xml"/><Relationship Id="rId89" Type="http://schemas.openxmlformats.org/officeDocument/2006/relationships/slide" Target="slides/slide80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2.xml"/><Relationship Id="rId9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slide" Target="slides/slide57.xml"/><Relationship Id="rId74" Type="http://schemas.openxmlformats.org/officeDocument/2006/relationships/slide" Target="slides/slide65.xml"/><Relationship Id="rId79" Type="http://schemas.openxmlformats.org/officeDocument/2006/relationships/slide" Target="slides/slide70.xml"/><Relationship Id="rId87" Type="http://schemas.openxmlformats.org/officeDocument/2006/relationships/slide" Target="slides/slide78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2.xml"/><Relationship Id="rId82" Type="http://schemas.openxmlformats.org/officeDocument/2006/relationships/slide" Target="slides/slide73.xml"/><Relationship Id="rId90" Type="http://schemas.openxmlformats.org/officeDocument/2006/relationships/notesMaster" Target="notesMasters/notesMaster1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slide" Target="slides/slide55.xml"/><Relationship Id="rId69" Type="http://schemas.openxmlformats.org/officeDocument/2006/relationships/slide" Target="slides/slide60.xml"/><Relationship Id="rId77" Type="http://schemas.openxmlformats.org/officeDocument/2006/relationships/slide" Target="slides/slide6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slide" Target="slides/slide63.xml"/><Relationship Id="rId80" Type="http://schemas.openxmlformats.org/officeDocument/2006/relationships/slide" Target="slides/slide71.xml"/><Relationship Id="rId85" Type="http://schemas.openxmlformats.org/officeDocument/2006/relationships/slide" Target="slides/slide76.xml"/><Relationship Id="rId9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slide" Target="slides/slide58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slide" Target="slides/slide61.xml"/><Relationship Id="rId75" Type="http://schemas.openxmlformats.org/officeDocument/2006/relationships/slide" Target="slides/slide66.xml"/><Relationship Id="rId83" Type="http://schemas.openxmlformats.org/officeDocument/2006/relationships/slide" Target="slides/slide74.xml"/><Relationship Id="rId88" Type="http://schemas.openxmlformats.org/officeDocument/2006/relationships/slide" Target="slides/slide79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73" Type="http://schemas.openxmlformats.org/officeDocument/2006/relationships/slide" Target="slides/slide64.xml"/><Relationship Id="rId78" Type="http://schemas.openxmlformats.org/officeDocument/2006/relationships/slide" Target="slides/slide69.xml"/><Relationship Id="rId81" Type="http://schemas.openxmlformats.org/officeDocument/2006/relationships/slide" Target="slides/slide72.xml"/><Relationship Id="rId86" Type="http://schemas.openxmlformats.org/officeDocument/2006/relationships/slide" Target="slides/slide77.xml"/><Relationship Id="rId9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C0689BA-A7A6-48CB-8524-6261C0FCB8B6}" type="slidenum">
              <a:rPr lang="fa-IR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02034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CA7381FB-7C40-45EF-9576-8EDF0726514F}" type="slidenum">
              <a:rPr lang="fa-IR" altLang="en-US" smtClean="0">
                <a:latin typeface="Arial" panose="020B0604020202020204" pitchFamily="34" charset="0"/>
              </a:rPr>
              <a:pPr/>
              <a:t>1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020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27DFF2ED-AE95-4536-9A12-44BDA0411ABC}" type="slidenum">
              <a:rPr lang="fa-IR" altLang="en-US" smtClean="0">
                <a:latin typeface="Arial" panose="020B0604020202020204" pitchFamily="34" charset="0"/>
              </a:rPr>
              <a:pPr/>
              <a:t>2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altLang="en-US" smtClean="0"/>
          </a:p>
        </p:txBody>
      </p:sp>
    </p:spTree>
    <p:extLst>
      <p:ext uri="{BB962C8B-B14F-4D97-AF65-F5344CB8AC3E}">
        <p14:creationId xmlns:p14="http://schemas.microsoft.com/office/powerpoint/2010/main" val="3059703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a-IR" altLang="en-US" smtClean="0"/>
              <a:t>بر</a:t>
            </a:r>
            <a:endParaRPr lang="en-US" altLang="en-US" smtClean="0"/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815DC9FC-7565-4507-ACAE-5A8DA583666E}" type="slidenum">
              <a:rPr lang="fa-IR" altLang="en-US" smtClean="0">
                <a:latin typeface="Arial" panose="020B0604020202020204" pitchFamily="34" charset="0"/>
              </a:rPr>
              <a:pPr/>
              <a:t>40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151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6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96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510119F3-1733-4BD0-AA2F-41E05DDB3F27}" type="slidenum">
              <a:rPr lang="fa-IR" altLang="en-US" smtClean="0">
                <a:latin typeface="Arial" panose="020B0604020202020204" pitchFamily="34" charset="0"/>
              </a:rPr>
              <a:pPr/>
              <a:t>77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952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E00CE-DCE7-4CBB-BBC4-ED1A84D0EF4D}" type="slidenum">
              <a:rPr lang="fa-IR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8204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67C5C-FA90-45B2-BC90-65AD043580F1}" type="slidenum">
              <a:rPr lang="fa-IR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696287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0CE14-CC60-468F-B3AB-D1F3B94E9518}" type="slidenum">
              <a:rPr lang="fa-IR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80337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06424-CECE-4F7A-88EC-009266B1DD5C}" type="slidenum">
              <a:rPr lang="fa-IR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004963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E6DE9-52E2-4BE6-B7A5-9644B467BEFB}" type="slidenum">
              <a:rPr lang="fa-IR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192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8970E-33CB-4005-948D-7B5D7FD9A697}" type="slidenum">
              <a:rPr lang="fa-IR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0717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 eaLnBrk="0" hangingPunct="0">
              <a:defRPr/>
            </a:lvl1pPr>
          </a:lstStyle>
          <a:p>
            <a:pPr>
              <a:defRPr/>
            </a:pPr>
            <a:fld id="{C85E7195-1BBA-420F-869D-16FBEF7DDFD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243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 eaLnBrk="0" hangingPunct="0">
              <a:defRPr/>
            </a:lvl1pPr>
          </a:lstStyle>
          <a:p>
            <a:pPr>
              <a:defRPr/>
            </a:pPr>
            <a:fld id="{12F8F172-356F-44FC-B5A7-B649D0992E1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618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 eaLnBrk="0" hangingPunct="0">
              <a:defRPr/>
            </a:lvl1pPr>
          </a:lstStyle>
          <a:p>
            <a:pPr>
              <a:defRPr/>
            </a:pPr>
            <a:fld id="{8F34A06C-8651-441C-B450-4459A8E5AB2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65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 eaLnBrk="0" hangingPunct="0">
              <a:defRPr/>
            </a:lvl1pPr>
          </a:lstStyle>
          <a:p>
            <a:pPr>
              <a:defRPr/>
            </a:pPr>
            <a:fld id="{4E8C8283-13D1-465B-B4DD-6E6F2E8FDC0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253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 eaLnBrk="0" hangingPunct="0">
              <a:defRPr/>
            </a:lvl1pPr>
          </a:lstStyle>
          <a:p>
            <a:pPr>
              <a:defRPr/>
            </a:pPr>
            <a:fld id="{A6CF7AF5-8A66-4478-825B-583ACAA1AA4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89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 eaLnBrk="0" hangingPunct="0">
              <a:defRPr/>
            </a:lvl1pPr>
          </a:lstStyle>
          <a:p>
            <a:pPr>
              <a:defRPr/>
            </a:pPr>
            <a:fld id="{0FAEEB5E-55C2-4AEA-8AA5-A85F4754ECA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08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 eaLnBrk="0" hangingPunct="0">
              <a:defRPr/>
            </a:lvl1pPr>
          </a:lstStyle>
          <a:p>
            <a:pPr>
              <a:defRPr/>
            </a:pPr>
            <a:fld id="{E2DD5E79-68E4-4008-A9EB-AEB1DF1D274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485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 eaLnBrk="0" hangingPunct="0">
              <a:defRPr/>
            </a:lvl1pPr>
          </a:lstStyle>
          <a:p>
            <a:pPr>
              <a:defRPr/>
            </a:pPr>
            <a:fld id="{887B33A7-DED3-4E04-852D-F65C83192C7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45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DCEFB-BA7B-4247-B1B7-23D2C8236B0D}" type="slidenum">
              <a:rPr lang="fa-IR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45298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 eaLnBrk="0" hangingPunct="0">
              <a:defRPr/>
            </a:lvl1pPr>
          </a:lstStyle>
          <a:p>
            <a:pPr>
              <a:defRPr/>
            </a:pPr>
            <a:fld id="{A193CF20-B947-4674-A43A-92323894B71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311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 eaLnBrk="0" hangingPunct="0">
              <a:defRPr/>
            </a:lvl1pPr>
          </a:lstStyle>
          <a:p>
            <a:pPr>
              <a:defRPr/>
            </a:pPr>
            <a:fld id="{FA92116D-EF30-4FCA-80D4-09B51320CED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7478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 eaLnBrk="0" hangingPunct="0">
              <a:defRPr/>
            </a:lvl1pPr>
          </a:lstStyle>
          <a:p>
            <a:pPr>
              <a:defRPr/>
            </a:pPr>
            <a:fld id="{B24EA380-2DC0-4AC4-8E7C-27A56EF9711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350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3E4434C-AB9D-45BA-93CB-8B8D275071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71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BD7A2E0-E9AA-4E74-8EDC-2AD6ADE029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393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E7A17E0-07CC-458F-B6B0-8AAA8AC75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386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84AD1A2-3B49-4335-87A1-754B43E1EE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8196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7291D7D-059A-453B-B7F1-31409DB2D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190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8ECC9F9-61FE-4DEF-8447-D1CEF410DF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433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8D0C5B4-CAD1-4559-8CBA-BE1978F423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380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FEB45-F967-4D4B-ACA2-27E6213BAE94}" type="slidenum">
              <a:rPr lang="fa-IR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89638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358F6F2-D397-4F43-853C-E4BCDAEF3C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5884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400DDE6-D1BC-45E8-92A0-1BC5256F0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801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72BA1C-79CC-41C9-B35A-40EBD5901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5241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7D0FC71-D020-474F-A815-D2E693B5A6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705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641475"/>
            <a:ext cx="7772400" cy="4454525"/>
          </a:xfrm>
        </p:spPr>
        <p:txBody>
          <a:bodyPr rtlCol="1">
            <a:normAutofit/>
          </a:bodyPr>
          <a:lstStyle/>
          <a:p>
            <a:pPr lvl="0"/>
            <a:endParaRPr lang="fa-IR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A186526-640E-413B-818A-65E8F3578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968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C89B503-6ACC-49CB-8AA4-08BD4AECA3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054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E72D164-558C-4013-80AF-345AE693ED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500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DB282CE-BC13-476C-B4CF-85BD51909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8252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868EE1-8404-4276-83F3-240CCE45D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662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A3CC4C7-2D00-44CB-BCCE-52C508B67A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733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674BA-C9F6-4233-8225-E74138C0F777}" type="slidenum">
              <a:rPr lang="fa-IR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62432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3E84C2D-DB3B-4C6E-853C-0F3CBFB33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5376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F926743-817A-4F4E-AA70-7A73B7E101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190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4828181-E9B6-404B-A51A-E7A1001F81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1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1E5E9B1-AC94-42E4-8D28-B8FA39FBC5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79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0D4BC21-B6A4-495D-BF40-51DDA9F69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3517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B234E55-D07B-47D2-95B6-ED356C1994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7193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641475"/>
            <a:ext cx="7772400" cy="4454525"/>
          </a:xfrm>
        </p:spPr>
        <p:txBody>
          <a:bodyPr rtlCol="1">
            <a:normAutofit/>
          </a:bodyPr>
          <a:lstStyle/>
          <a:p>
            <a:pPr lvl="0"/>
            <a:endParaRPr lang="fa-IR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DEF5521-76CE-410F-BFD5-23659A11C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5898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5DFDBD3-3BB0-4D26-826D-E400B9804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82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3CA3894-1BC3-48D4-A727-C723C288F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567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FA07921-0F90-47F4-AC08-708AB3E02F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28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33223-5EB7-4D92-BE91-47C2F69E8643}" type="slidenum">
              <a:rPr lang="fa-IR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85904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592021B-704B-4BD5-A0C7-10BF2BC0BD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583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6A6062E-6D5E-4E79-BACA-A92F12AA69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0825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DCAF2AF-B9CE-4B30-890F-540B863C1D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1567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CBAA621-24B2-4556-BB3F-7B39CBE9CC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4893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74B0DF5-A4EA-4A55-985F-826D063BA9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103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37854D0-05F2-42D8-AE59-4050B4F3C4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3029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D85545B-21E6-4B4C-8EF7-866A16EFD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9046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ACDE30E-107C-46BC-8743-054368696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2001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641475"/>
            <a:ext cx="7772400" cy="4454525"/>
          </a:xfrm>
        </p:spPr>
        <p:txBody>
          <a:bodyPr rtlCol="1">
            <a:normAutofit/>
          </a:bodyPr>
          <a:lstStyle/>
          <a:p>
            <a:pPr lvl="0"/>
            <a:endParaRPr lang="fa-IR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34B8C52-4CC2-4666-BF43-45C412A2A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059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DE93A-95AD-494B-9CBC-E443D0D1B0C2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850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A6561-4C25-4E82-82A0-6A8FCB321F06}" type="slidenum">
              <a:rPr lang="fa-IR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883524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F5AD4-9DED-493A-9DF2-A730BAA453C4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9378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A8C29-FE5D-4900-81F9-9E1172843CA1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684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467E6-CAD1-4F9F-8CA7-71B2ABB73BE3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41888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74416-8EE5-4298-8CEB-716AD7C03179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23633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D2928-5EFD-4776-AE9A-1C1D6D5D83BB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9130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CFA42-1E9E-48C2-A178-AE549CAD8BD8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55405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7B3E8-CA44-4160-912D-2CD20D6967C9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1666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435FC-16A4-4AE0-9422-CA033354B0ED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1140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7DA50-2805-4CF3-A028-B69889953FC8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08031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942AD-2661-481C-BB7B-6FF5D4F89298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434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B799B-7C8A-4B56-AB07-AB53F001602D}" type="slidenum">
              <a:rPr lang="fa-IR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376111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DE93A-95AD-494B-9CBC-E443D0D1B0C2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66875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F5AD4-9DED-493A-9DF2-A730BAA453C4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92115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A8C29-FE5D-4900-81F9-9E1172843CA1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52101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467E6-CAD1-4F9F-8CA7-71B2ABB73BE3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1978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74416-8EE5-4298-8CEB-716AD7C03179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4044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D2928-5EFD-4776-AE9A-1C1D6D5D83BB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21875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CFA42-1E9E-48C2-A178-AE549CAD8BD8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97329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7B3E8-CA44-4160-912D-2CD20D6967C9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68562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435FC-16A4-4AE0-9422-CA033354B0ED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23945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7DA50-2805-4CF3-A028-B69889953FC8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540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18B89-8706-4916-B03B-2D86C0B3E2C1}" type="slidenum">
              <a:rPr lang="fa-IR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93704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942AD-2661-481C-BB7B-6FF5D4F89298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90473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DE93A-95AD-494B-9CBC-E443D0D1B0C2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44618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F5AD4-9DED-493A-9DF2-A730BAA453C4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66362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A8C29-FE5D-4900-81F9-9E1172843CA1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32441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467E6-CAD1-4F9F-8CA7-71B2ABB73BE3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02192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74416-8EE5-4298-8CEB-716AD7C03179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65777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D2928-5EFD-4776-AE9A-1C1D6D5D83BB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228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CFA42-1E9E-48C2-A178-AE549CAD8BD8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62443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7B3E8-CA44-4160-912D-2CD20D6967C9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62882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435FC-16A4-4AE0-9422-CA033354B0ED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717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97917-A5CB-4DD0-BE6A-3DD6B142B4C0}" type="slidenum">
              <a:rPr lang="fa-IR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706199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7DA50-2805-4CF3-A028-B69889953FC8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87693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942AD-2661-481C-BB7B-6FF5D4F89298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60545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15D6D-ADA8-4AD2-BEF3-17770D3A9AA9}" type="slidenum">
              <a:rPr lang="fa-IR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882714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DCBB2-8A57-4D15-93DE-17982EA2E305}" type="slidenum">
              <a:rPr lang="fa-IR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6150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B50D6-1978-4189-9FAD-FFDB7DC778E6}" type="slidenum">
              <a:rPr lang="fa-IR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86281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FB175-6F12-45E3-A75D-10179E6DE994}" type="slidenum">
              <a:rPr lang="fa-IR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53052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5CC09-5909-456F-BDA2-BA37915CCA08}" type="slidenum">
              <a:rPr lang="fa-IR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476136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2317E-52ED-4A0E-8FC3-C6A021F8E6E1}" type="slidenum">
              <a:rPr lang="fa-IR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931726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FA330-84D5-428A-92C1-A64BA1ECBE62}" type="slidenum">
              <a:rPr lang="fa-IR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802010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8D7FA-41D3-471F-A9F8-CCC0B0D48CDF}" type="slidenum">
              <a:rPr lang="fa-IR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1199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rtl="1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3270D34-3A38-48F3-84E7-46269550C4D8}" type="slidenum">
              <a:rPr lang="fa-IR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53" r:id="rId1"/>
    <p:sldLayoutId id="2147487754" r:id="rId2"/>
    <p:sldLayoutId id="2147487755" r:id="rId3"/>
    <p:sldLayoutId id="2147487756" r:id="rId4"/>
    <p:sldLayoutId id="2147487757" r:id="rId5"/>
    <p:sldLayoutId id="2147487758" r:id="rId6"/>
    <p:sldLayoutId id="2147487759" r:id="rId7"/>
    <p:sldLayoutId id="2147487760" r:id="rId8"/>
    <p:sldLayoutId id="2147487761" r:id="rId9"/>
    <p:sldLayoutId id="2147487762" r:id="rId10"/>
    <p:sldLayoutId id="2147487763" r:id="rId11"/>
  </p:sldLayoutIdLst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B Titr" pitchFamily="2" charset="-78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B Titr" pitchFamily="2" charset="-78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B Titr" pitchFamily="2" charset="-78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B Titr" pitchFamily="2" charset="-78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B Titr" pitchFamily="2" charset="-78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B Titr" pitchFamily="2" charset="-78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B Titr" pitchFamily="2" charset="-78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B Titr" pitchFamily="2" charset="-78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rtl="1"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E4012F1-3848-46A2-A328-A0EA455BAE1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64" r:id="rId1"/>
    <p:sldLayoutId id="2147487765" r:id="rId2"/>
    <p:sldLayoutId id="2147487766" r:id="rId3"/>
    <p:sldLayoutId id="2147487767" r:id="rId4"/>
    <p:sldLayoutId id="2147487768" r:id="rId5"/>
    <p:sldLayoutId id="2147487769" r:id="rId6"/>
    <p:sldLayoutId id="2147487770" r:id="rId7"/>
    <p:sldLayoutId id="2147487771" r:id="rId8"/>
    <p:sldLayoutId id="2147487772" r:id="rId9"/>
    <p:sldLayoutId id="2147487773" r:id="rId10"/>
    <p:sldLayoutId id="2147487774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B Titr" pitchFamily="2" charset="-78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B Titr" pitchFamily="2" charset="-78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B Titr" pitchFamily="2" charset="-78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B Titr" pitchFamily="2" charset="-78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/>
                <a:cs typeface="B Mitr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/>
                <a:cs typeface="B Mitr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cs typeface="B Mitra" panose="00000400000000000000" pitchFamily="2" charset="-78"/>
              </a:defRPr>
            </a:lvl1pPr>
          </a:lstStyle>
          <a:p>
            <a:pPr>
              <a:defRPr/>
            </a:pPr>
            <a:fld id="{C6216B4B-45FB-4D0C-8DE0-9AD6C9DE0E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75" r:id="rId1"/>
    <p:sldLayoutId id="2147487776" r:id="rId2"/>
    <p:sldLayoutId id="2147487777" r:id="rId3"/>
    <p:sldLayoutId id="2147487778" r:id="rId4"/>
    <p:sldLayoutId id="2147487779" r:id="rId5"/>
    <p:sldLayoutId id="2147487780" r:id="rId6"/>
    <p:sldLayoutId id="2147487781" r:id="rId7"/>
    <p:sldLayoutId id="2147487782" r:id="rId8"/>
    <p:sldLayoutId id="2147487783" r:id="rId9"/>
    <p:sldLayoutId id="2147487784" r:id="rId10"/>
    <p:sldLayoutId id="2147487785" r:id="rId11"/>
    <p:sldLayoutId id="2147487786" r:id="rId12"/>
  </p:sldLayoutIdLst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cs typeface="B Titr" panose="00000700000000000000" pitchFamily="2" charset="-78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cs typeface="B Titr" panose="00000700000000000000" pitchFamily="2" charset="-78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cs typeface="B Titr" panose="00000700000000000000" pitchFamily="2" charset="-78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cs typeface="B Titr" panose="00000700000000000000" pitchFamily="2" charset="-78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cs typeface="B Titr" panose="00000700000000000000" pitchFamily="2" charset="-78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cs typeface="B Titr" panose="00000700000000000000" pitchFamily="2" charset="-78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cs typeface="B Titr" panose="00000700000000000000" pitchFamily="2" charset="-78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cs typeface="B Titr" panose="00000700000000000000" pitchFamily="2" charset="-78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/>
                <a:cs typeface="B Mitr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/>
                <a:cs typeface="B Mitr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cs typeface="B Mitra" panose="00000400000000000000" pitchFamily="2" charset="-78"/>
              </a:defRPr>
            </a:lvl1pPr>
          </a:lstStyle>
          <a:p>
            <a:pPr>
              <a:defRPr/>
            </a:pPr>
            <a:fld id="{0D1AF2EF-4BAC-4AE2-9029-8A777510C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87" r:id="rId1"/>
    <p:sldLayoutId id="2147487788" r:id="rId2"/>
    <p:sldLayoutId id="2147487789" r:id="rId3"/>
    <p:sldLayoutId id="2147487790" r:id="rId4"/>
    <p:sldLayoutId id="2147487791" r:id="rId5"/>
    <p:sldLayoutId id="2147487792" r:id="rId6"/>
    <p:sldLayoutId id="2147487793" r:id="rId7"/>
    <p:sldLayoutId id="2147487794" r:id="rId8"/>
    <p:sldLayoutId id="2147487795" r:id="rId9"/>
    <p:sldLayoutId id="2147487796" r:id="rId10"/>
    <p:sldLayoutId id="2147487797" r:id="rId11"/>
    <p:sldLayoutId id="2147487798" r:id="rId12"/>
  </p:sldLayoutIdLst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cs typeface="B Titr" panose="00000700000000000000" pitchFamily="2" charset="-78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cs typeface="B Titr" panose="00000700000000000000" pitchFamily="2" charset="-78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cs typeface="B Titr" panose="00000700000000000000" pitchFamily="2" charset="-78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cs typeface="B Titr" panose="00000700000000000000" pitchFamily="2" charset="-78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cs typeface="B Titr" panose="00000700000000000000" pitchFamily="2" charset="-78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cs typeface="B Titr" panose="00000700000000000000" pitchFamily="2" charset="-78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cs typeface="B Titr" panose="00000700000000000000" pitchFamily="2" charset="-78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cs typeface="B Titr" panose="00000700000000000000" pitchFamily="2" charset="-78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/>
                <a:cs typeface="B Mitr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/>
                <a:cs typeface="B Mitr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cs typeface="B Mitra" panose="00000400000000000000" pitchFamily="2" charset="-78"/>
              </a:defRPr>
            </a:lvl1pPr>
          </a:lstStyle>
          <a:p>
            <a:pPr>
              <a:defRPr/>
            </a:pPr>
            <a:fld id="{7D4F35C0-CF73-4B0C-9540-B281DEB278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99" r:id="rId1"/>
    <p:sldLayoutId id="2147487800" r:id="rId2"/>
    <p:sldLayoutId id="2147487801" r:id="rId3"/>
    <p:sldLayoutId id="2147487802" r:id="rId4"/>
    <p:sldLayoutId id="2147487803" r:id="rId5"/>
    <p:sldLayoutId id="2147487804" r:id="rId6"/>
    <p:sldLayoutId id="2147487805" r:id="rId7"/>
    <p:sldLayoutId id="2147487806" r:id="rId8"/>
    <p:sldLayoutId id="2147487807" r:id="rId9"/>
    <p:sldLayoutId id="2147487808" r:id="rId10"/>
    <p:sldLayoutId id="2147487809" r:id="rId11"/>
    <p:sldLayoutId id="2147487810" r:id="rId12"/>
  </p:sldLayoutIdLst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cs typeface="B Titr" panose="00000700000000000000" pitchFamily="2" charset="-78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cs typeface="B Titr" panose="00000700000000000000" pitchFamily="2" charset="-78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cs typeface="B Titr" panose="00000700000000000000" pitchFamily="2" charset="-78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cs typeface="B Titr" panose="00000700000000000000" pitchFamily="2" charset="-78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cs typeface="B Titr" panose="00000700000000000000" pitchFamily="2" charset="-78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cs typeface="B Titr" panose="00000700000000000000" pitchFamily="2" charset="-78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cs typeface="B Titr" panose="00000700000000000000" pitchFamily="2" charset="-78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cs typeface="B Titr" panose="00000700000000000000" pitchFamily="2" charset="-78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 rtl="1"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 rtl="1"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 rtl="1" eaLnBrk="1" hangingPunct="1">
              <a:defRPr/>
            </a:pPr>
            <a:fld id="{8EE7F123-05D8-4657-8572-491B77219754}" type="slidenum">
              <a:rPr lang="ar-SA">
                <a:solidFill>
                  <a:prstClr val="black">
                    <a:tint val="75000"/>
                  </a:prstClr>
                </a:solidFill>
                <a:latin typeface="Tahoma" pitchFamily="34" charset="0"/>
              </a:rPr>
              <a:pPr rtl="1"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616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58" r:id="rId1"/>
    <p:sldLayoutId id="2147487859" r:id="rId2"/>
    <p:sldLayoutId id="2147487860" r:id="rId3"/>
    <p:sldLayoutId id="2147487861" r:id="rId4"/>
    <p:sldLayoutId id="2147487862" r:id="rId5"/>
    <p:sldLayoutId id="2147487863" r:id="rId6"/>
    <p:sldLayoutId id="2147487864" r:id="rId7"/>
    <p:sldLayoutId id="2147487865" r:id="rId8"/>
    <p:sldLayoutId id="2147487866" r:id="rId9"/>
    <p:sldLayoutId id="2147487867" r:id="rId10"/>
    <p:sldLayoutId id="2147487868" r:id="rId11"/>
  </p:sldLayoutIdLst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B Titr" pitchFamily="2" charset="-78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B Titr" pitchFamily="2" charset="-78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B Titr" pitchFamily="2" charset="-78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B Titr" pitchFamily="2" charset="-78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 rtl="1"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 rtl="1"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 rtl="1" eaLnBrk="1" hangingPunct="1">
              <a:defRPr/>
            </a:pPr>
            <a:fld id="{8EE7F123-05D8-4657-8572-491B77219754}" type="slidenum">
              <a:rPr lang="ar-SA">
                <a:solidFill>
                  <a:prstClr val="black">
                    <a:tint val="75000"/>
                  </a:prstClr>
                </a:solidFill>
                <a:latin typeface="Tahoma" pitchFamily="34" charset="0"/>
              </a:rPr>
              <a:pPr rtl="1"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796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70" r:id="rId1"/>
    <p:sldLayoutId id="2147487871" r:id="rId2"/>
    <p:sldLayoutId id="2147487872" r:id="rId3"/>
    <p:sldLayoutId id="2147487873" r:id="rId4"/>
    <p:sldLayoutId id="2147487874" r:id="rId5"/>
    <p:sldLayoutId id="2147487875" r:id="rId6"/>
    <p:sldLayoutId id="2147487876" r:id="rId7"/>
    <p:sldLayoutId id="2147487877" r:id="rId8"/>
    <p:sldLayoutId id="2147487878" r:id="rId9"/>
    <p:sldLayoutId id="2147487879" r:id="rId10"/>
    <p:sldLayoutId id="2147487880" r:id="rId11"/>
  </p:sldLayoutIdLst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B Titr" pitchFamily="2" charset="-78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B Titr" pitchFamily="2" charset="-78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B Titr" pitchFamily="2" charset="-78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B Titr" pitchFamily="2" charset="-78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 rtl="1"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 rtl="1"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 rtl="1" eaLnBrk="1" hangingPunct="1">
              <a:defRPr/>
            </a:pPr>
            <a:fld id="{8EE7F123-05D8-4657-8572-491B77219754}" type="slidenum">
              <a:rPr lang="ar-SA">
                <a:solidFill>
                  <a:prstClr val="black">
                    <a:tint val="75000"/>
                  </a:prstClr>
                </a:solidFill>
                <a:latin typeface="Tahoma" pitchFamily="34" charset="0"/>
              </a:rPr>
              <a:pPr rtl="1"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781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906" r:id="rId1"/>
    <p:sldLayoutId id="2147487907" r:id="rId2"/>
    <p:sldLayoutId id="2147487908" r:id="rId3"/>
    <p:sldLayoutId id="2147487909" r:id="rId4"/>
    <p:sldLayoutId id="2147487910" r:id="rId5"/>
    <p:sldLayoutId id="2147487911" r:id="rId6"/>
    <p:sldLayoutId id="2147487912" r:id="rId7"/>
    <p:sldLayoutId id="2147487913" r:id="rId8"/>
    <p:sldLayoutId id="2147487914" r:id="rId9"/>
    <p:sldLayoutId id="2147487915" r:id="rId10"/>
    <p:sldLayoutId id="2147487916" r:id="rId11"/>
  </p:sldLayoutIdLst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B Titr" pitchFamily="2" charset="-78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B Titr" pitchFamily="2" charset="-78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B Titr" pitchFamily="2" charset="-78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B Titr" pitchFamily="2" charset="-78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a-I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93AE26A-83A9-4171-B18B-E885F7EFEA0A}" type="slidenum">
              <a:rPr lang="fa-IR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736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954" r:id="rId1"/>
    <p:sldLayoutId id="2147487955" r:id="rId2"/>
    <p:sldLayoutId id="2147487956" r:id="rId3"/>
    <p:sldLayoutId id="2147487957" r:id="rId4"/>
    <p:sldLayoutId id="2147487958" r:id="rId5"/>
    <p:sldLayoutId id="2147487959" r:id="rId6"/>
    <p:sldLayoutId id="2147487960" r:id="rId7"/>
    <p:sldLayoutId id="2147487961" r:id="rId8"/>
    <p:sldLayoutId id="2147487962" r:id="rId9"/>
    <p:sldLayoutId id="2147487963" r:id="rId10"/>
    <p:sldLayoutId id="2147487964" r:id="rId11"/>
  </p:sldLayoutIdLst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B Titr" pitchFamily="2" charset="-78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B Titr" pitchFamily="2" charset="-78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B Titr" pitchFamily="2" charset="-78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B Titr" pitchFamily="2" charset="-78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B Titr" pitchFamily="2" charset="-78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B Titr" pitchFamily="2" charset="-78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B Titr" pitchFamily="2" charset="-78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B Titr" pitchFamily="2" charset="-78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0.xml"/><Relationship Id="rId1" Type="http://schemas.openxmlformats.org/officeDocument/2006/relationships/themeOverride" Target="../theme/themeOverrid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1.xml"/><Relationship Id="rId1" Type="http://schemas.openxmlformats.org/officeDocument/2006/relationships/themeOverride" Target="../theme/themeOverrid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8.xml"/><Relationship Id="rId1" Type="http://schemas.openxmlformats.org/officeDocument/2006/relationships/themeOverride" Target="../theme/themeOverride1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apps.who.int/classifications/icd10/browse/2016/en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slideLayout" Target="../slideLayouts/slideLayout93.xml"/><Relationship Id="rId1" Type="http://schemas.openxmlformats.org/officeDocument/2006/relationships/themeOverride" Target="../theme/themeOverride1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8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82.xml"/><Relationship Id="rId1" Type="http://schemas.openxmlformats.org/officeDocument/2006/relationships/themeOverride" Target="../theme/themeOverride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/>
          <a:p>
            <a:r>
              <a:rPr lang="fa-IR" altLang="en-US" smtClean="0"/>
              <a:t>طبقه بندی بیماری های مرتبط با قلب و عروق در </a:t>
            </a:r>
            <a:r>
              <a:rPr lang="en-US" altLang="en-US" smtClean="0"/>
              <a:t>ICD10</a:t>
            </a:r>
          </a:p>
        </p:txBody>
      </p:sp>
      <p:sp>
        <p:nvSpPr>
          <p:cNvPr id="117763" name="Subtitle 2"/>
          <p:cNvSpPr>
            <a:spLocks noGrp="1"/>
          </p:cNvSpPr>
          <p:nvPr>
            <p:ph type="subTitle" idx="1"/>
          </p:nvPr>
        </p:nvSpPr>
        <p:spPr>
          <a:xfrm>
            <a:off x="676275" y="3124200"/>
            <a:ext cx="7924800" cy="1752600"/>
          </a:xfrm>
        </p:spPr>
        <p:txBody>
          <a:bodyPr/>
          <a:lstStyle/>
          <a:p>
            <a:r>
              <a:rPr lang="fa-IR" altLang="en-US" dirty="0" smtClean="0">
                <a:solidFill>
                  <a:srgbClr val="FF0000"/>
                </a:solidFill>
              </a:rPr>
              <a:t> دکتر زارعی</a:t>
            </a:r>
          </a:p>
          <a:p>
            <a:r>
              <a:rPr lang="fa-IR" altLang="en-US" dirty="0" smtClean="0">
                <a:solidFill>
                  <a:srgbClr val="FF0000"/>
                </a:solidFill>
              </a:rPr>
              <a:t>استادیار گروه فناوری اطلاعات سلامت، دانشگاه علوم پزشکی جندی شاپور اهواز </a:t>
            </a:r>
          </a:p>
          <a:p>
            <a:endParaRPr lang="en-US" altLang="en-US" dirty="0" smtClean="0">
              <a:solidFill>
                <a:srgbClr val="FF0000"/>
              </a:solidFill>
            </a:endParaRPr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E3C7DCCF-4DCA-4C80-82BE-D5C1C10B15DA}" type="slidenum">
              <a:rPr lang="fa-IR" altLang="en-US" sz="1200" smtClean="0">
                <a:solidFill>
                  <a:srgbClr val="898989"/>
                </a:solidFill>
                <a:cs typeface="Arial" panose="020B0604020202020204" pitchFamily="34" charset="0"/>
              </a:rPr>
              <a:pPr algn="l"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 smtClean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rgbClr val="FFFF00"/>
          </a:solidFill>
        </p:spPr>
        <p:txBody>
          <a:bodyPr/>
          <a:lstStyle/>
          <a:p>
            <a:r>
              <a:rPr lang="fa-IR" altLang="en-US" sz="3200" smtClean="0"/>
              <a:t>نکته: موارد استثنا از فصل 9</a:t>
            </a:r>
            <a:endParaRPr lang="en-US" altLang="en-US" sz="3200" smtClean="0"/>
          </a:p>
        </p:txBody>
      </p:sp>
      <p:sp>
        <p:nvSpPr>
          <p:cNvPr id="1290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altLang="en-US" dirty="0" smtClean="0"/>
              <a:t>برخی از اختلالات عروق </a:t>
            </a:r>
            <a:r>
              <a:rPr lang="fa-IR" altLang="en-US" dirty="0" smtClean="0">
                <a:solidFill>
                  <a:srgbClr val="FF0000"/>
                </a:solidFill>
              </a:rPr>
              <a:t>شبکیه</a:t>
            </a:r>
            <a:r>
              <a:rPr lang="fa-IR" altLang="en-US" dirty="0" smtClean="0"/>
              <a:t> چشم در فصل 7 قرار می گیرند، مثل رده  </a:t>
            </a:r>
            <a:r>
              <a:rPr lang="en-US" altLang="en-US" dirty="0" smtClean="0"/>
              <a:t>H34 </a:t>
            </a:r>
            <a:endParaRPr lang="fa-IR" altLang="en-US" dirty="0" smtClean="0"/>
          </a:p>
          <a:p>
            <a:pPr algn="l" rtl="0"/>
            <a:r>
              <a:rPr lang="en-US" altLang="en-US" dirty="0" smtClean="0"/>
              <a:t>H34 Retinal vascular occlusions</a:t>
            </a:r>
            <a:endParaRPr lang="fa-IR" altLang="en-US" dirty="0" smtClean="0"/>
          </a:p>
          <a:p>
            <a:pPr algn="l" rtl="0"/>
            <a:endParaRPr lang="en-US" altLang="en-US" dirty="0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05590163-E829-4CC4-8934-755DD7B0698B}" type="slidenum">
              <a:rPr lang="fa-IR" altLang="en-US" sz="1200" smtClean="0">
                <a:solidFill>
                  <a:srgbClr val="898989"/>
                </a:solidFill>
                <a:cs typeface="Arial" panose="020B0604020202020204" pitchFamily="34" charset="0"/>
              </a:rPr>
              <a:pPr algn="l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 smtClean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smtClean="0"/>
              <a:t>مثال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l" rtl="0">
              <a:buFont typeface="+mj-lt"/>
              <a:buAutoNum type="arabicPeriod"/>
              <a:defRPr/>
            </a:pPr>
            <a:r>
              <a:rPr lang="en-US" dirty="0"/>
              <a:t>Atherosclerotic retinopathy</a:t>
            </a:r>
            <a:endParaRPr lang="fa-IR" dirty="0"/>
          </a:p>
          <a:p>
            <a:pPr marL="514350" indent="-514350" algn="l" rtl="0">
              <a:buFont typeface="+mj-lt"/>
              <a:buAutoNum type="arabicPeriod"/>
              <a:defRPr/>
            </a:pPr>
            <a:r>
              <a:rPr lang="en-US" dirty="0" smtClean="0"/>
              <a:t>Central retinal </a:t>
            </a:r>
            <a:r>
              <a:rPr lang="en-US" dirty="0"/>
              <a:t>vein occlusion</a:t>
            </a:r>
            <a:endParaRPr lang="fa-IR" dirty="0"/>
          </a:p>
          <a:p>
            <a:pPr algn="l" rtl="0">
              <a:defRPr/>
            </a:pPr>
            <a:endParaRPr lang="en-US" dirty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E5344A7A-2DD0-45DF-8FA9-462FC193C5C9}" type="slidenum">
              <a:rPr lang="fa-IR" altLang="en-US" sz="1200" smtClean="0">
                <a:solidFill>
                  <a:srgbClr val="898989"/>
                </a:solidFill>
                <a:cs typeface="Arial" panose="020B0604020202020204" pitchFamily="34" charset="0"/>
              </a:rPr>
              <a:pPr algn="l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 smtClean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smtClean="0"/>
              <a:t>پاسخ</a:t>
            </a:r>
            <a:endParaRPr lang="en-US" altLang="en-US" smtClean="0"/>
          </a:p>
        </p:txBody>
      </p:sp>
      <p:sp>
        <p:nvSpPr>
          <p:cNvPr id="131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l" rtl="0">
              <a:buFont typeface="Times New Roman" panose="02020603050405020304" pitchFamily="18" charset="0"/>
              <a:buAutoNum type="arabicPeriod"/>
            </a:pPr>
            <a:r>
              <a:rPr lang="en-US" altLang="en-US" smtClean="0"/>
              <a:t>H36.8*, I70.8+</a:t>
            </a:r>
          </a:p>
          <a:p>
            <a:pPr marL="514350" indent="-514350" algn="l" rtl="0">
              <a:buFont typeface="Times New Roman" panose="02020603050405020304" pitchFamily="18" charset="0"/>
              <a:buAutoNum type="arabicPeriod"/>
            </a:pPr>
            <a:r>
              <a:rPr lang="en-US" altLang="en-US" smtClean="0"/>
              <a:t>H34.8</a:t>
            </a:r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09A91999-FC21-4A2E-8A56-04698BA5B67C}" type="slidenum">
              <a:rPr lang="fa-IR" altLang="en-US" sz="1200" smtClean="0">
                <a:solidFill>
                  <a:srgbClr val="898989"/>
                </a:solidFill>
                <a:cs typeface="Arial" panose="020B0604020202020204" pitchFamily="34" charset="0"/>
              </a:rPr>
              <a:pPr algn="l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 smtClean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rgbClr val="FFFF00"/>
          </a:solidFill>
        </p:spPr>
        <p:txBody>
          <a:bodyPr/>
          <a:lstStyle/>
          <a:p>
            <a:r>
              <a:rPr lang="fa-IR" altLang="en-US" sz="3200" smtClean="0"/>
              <a:t>نکته: موارد استثنا از فصل 9</a:t>
            </a:r>
            <a:endParaRPr lang="en-US" altLang="en-US" sz="3200" smtClean="0"/>
          </a:p>
        </p:txBody>
      </p:sp>
      <p:sp>
        <p:nvSpPr>
          <p:cNvPr id="132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altLang="en-US" dirty="0" smtClean="0"/>
              <a:t>مشکلات قلبی و عروقی مربوط به دوره </a:t>
            </a:r>
            <a:r>
              <a:rPr lang="fa-IR" altLang="en-US" dirty="0" smtClean="0">
                <a:solidFill>
                  <a:srgbClr val="FF0000"/>
                </a:solidFill>
              </a:rPr>
              <a:t>پری </a:t>
            </a:r>
            <a:r>
              <a:rPr lang="fa-IR" altLang="en-US" dirty="0" err="1" smtClean="0">
                <a:solidFill>
                  <a:srgbClr val="FF0000"/>
                </a:solidFill>
              </a:rPr>
              <a:t>ناتال</a:t>
            </a:r>
            <a:r>
              <a:rPr lang="fa-IR" altLang="en-US" dirty="0" smtClean="0">
                <a:solidFill>
                  <a:srgbClr val="FF0000"/>
                </a:solidFill>
              </a:rPr>
              <a:t> </a:t>
            </a:r>
            <a:r>
              <a:rPr lang="fa-IR" altLang="en-US" dirty="0" smtClean="0"/>
              <a:t>در فصل 16 قرار می گیرند.</a:t>
            </a:r>
          </a:p>
          <a:p>
            <a:pPr algn="l" rtl="0"/>
            <a:r>
              <a:rPr lang="en-US" altLang="en-US" dirty="0" smtClean="0"/>
              <a:t>P29 Cardiovascular disorders originating in the perinatal period</a:t>
            </a:r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99D8D8DA-4782-4E32-A8F3-73A048F92CF6}" type="slidenum">
              <a:rPr lang="fa-IR" altLang="en-US" sz="1200" smtClean="0">
                <a:solidFill>
                  <a:srgbClr val="898989"/>
                </a:solidFill>
                <a:cs typeface="Arial" panose="020B0604020202020204" pitchFamily="34" charset="0"/>
              </a:rPr>
              <a:pPr algn="l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 smtClean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smtClean="0"/>
              <a:t>مثال</a:t>
            </a:r>
            <a:endParaRPr lang="en-US" altLang="en-US" smtClean="0"/>
          </a:p>
        </p:txBody>
      </p:sp>
      <p:sp>
        <p:nvSpPr>
          <p:cNvPr id="133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altLang="en-US" smtClean="0"/>
              <a:t>Pulmonary hypertension of newborn</a:t>
            </a:r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F92C1115-F330-4C81-9576-B64A5688F1CE}" type="slidenum">
              <a:rPr lang="fa-IR" altLang="en-US" sz="1200" smtClean="0">
                <a:solidFill>
                  <a:srgbClr val="898989"/>
                </a:solidFill>
                <a:cs typeface="Arial" panose="020B0604020202020204" pitchFamily="34" charset="0"/>
              </a:rPr>
              <a:pPr algn="l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 smtClean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smtClean="0"/>
              <a:t>پاسخ</a:t>
            </a:r>
            <a:endParaRPr lang="en-US" altLang="en-US" smtClean="0"/>
          </a:p>
        </p:txBody>
      </p:sp>
      <p:sp>
        <p:nvSpPr>
          <p:cNvPr id="134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altLang="en-US" smtClean="0"/>
              <a:t>P29.3</a:t>
            </a:r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D51E03DA-23F1-47B0-A518-977329C61128}" type="slidenum">
              <a:rPr lang="fa-IR" altLang="en-US" sz="1200" smtClean="0">
                <a:solidFill>
                  <a:srgbClr val="898989"/>
                </a:solidFill>
                <a:cs typeface="Arial" panose="020B0604020202020204" pitchFamily="34" charset="0"/>
              </a:rPr>
              <a:pPr algn="l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 smtClean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rgbClr val="FFFF00"/>
          </a:solidFill>
        </p:spPr>
        <p:txBody>
          <a:bodyPr/>
          <a:lstStyle/>
          <a:p>
            <a:r>
              <a:rPr lang="fa-IR" altLang="en-US" sz="3200" smtClean="0"/>
              <a:t>نکته: موارد استثنا از فصل 9</a:t>
            </a:r>
            <a:endParaRPr lang="en-US" altLang="en-US" sz="3200" smtClean="0"/>
          </a:p>
        </p:txBody>
      </p:sp>
      <p:sp>
        <p:nvSpPr>
          <p:cNvPr id="135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altLang="en-US" dirty="0" smtClean="0"/>
              <a:t>مشکلات قلبی و عروقی </a:t>
            </a:r>
            <a:r>
              <a:rPr lang="fa-IR" altLang="en-US" b="1" dirty="0" smtClean="0">
                <a:solidFill>
                  <a:srgbClr val="FF0000"/>
                </a:solidFill>
              </a:rPr>
              <a:t>مادرزادی</a:t>
            </a:r>
            <a:r>
              <a:rPr lang="fa-IR" altLang="en-US" dirty="0" smtClean="0"/>
              <a:t> در فصل 17 قرار می گیرند.</a:t>
            </a:r>
          </a:p>
          <a:p>
            <a:pPr algn="l" rtl="0"/>
            <a:r>
              <a:rPr lang="en-US" altLang="en-US" dirty="0" smtClean="0"/>
              <a:t>Congenital malformations of the circulatory system ( Q20-Q28 )</a:t>
            </a:r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E9256F7C-5C19-46E3-B59C-3E2476A54165}" type="slidenum">
              <a:rPr lang="fa-IR" altLang="en-US" sz="1200" smtClean="0">
                <a:solidFill>
                  <a:srgbClr val="898989"/>
                </a:solidFill>
                <a:cs typeface="Arial" panose="020B0604020202020204" pitchFamily="34" charset="0"/>
              </a:rPr>
              <a:pPr algn="l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 smtClean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fa-IR" dirty="0" smtClean="0"/>
              <a:t>تمرین 24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1F5AD4-9DED-493A-9DF2-A730BAA453C4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9612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پاسخ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600200"/>
            <a:ext cx="6781800" cy="4525963"/>
          </a:xfrm>
        </p:spPr>
        <p:txBody>
          <a:bodyPr/>
          <a:lstStyle/>
          <a:p>
            <a:r>
              <a:rPr lang="fa-IR" sz="2400" dirty="0"/>
              <a:t>قانون </a:t>
            </a:r>
            <a:r>
              <a:rPr lang="en-US" sz="2400" dirty="0" smtClean="0"/>
              <a:t>D</a:t>
            </a:r>
            <a:r>
              <a:rPr lang="fa-IR" sz="2400" dirty="0" smtClean="0"/>
              <a:t>/ </a:t>
            </a:r>
            <a:r>
              <a:rPr lang="en-US" sz="2400" dirty="0"/>
              <a:t>Step </a:t>
            </a:r>
            <a:r>
              <a:rPr lang="en-US" sz="2400" dirty="0" smtClean="0"/>
              <a:t>M2</a:t>
            </a:r>
          </a:p>
          <a:p>
            <a:r>
              <a:rPr lang="fa-IR" sz="2400" dirty="0" smtClean="0"/>
              <a:t>عبارت تشخیصی بیماری قلبی مادر زادی نسبت به ناهنجاری تکاملی جنین دقیق تر و تخصصی تر است. لذا بیماری قلبی مادرزادی به عنوان علت زمینه ای مرگ تعیین می گردد.</a:t>
            </a:r>
          </a:p>
          <a:p>
            <a:endParaRPr lang="fa-IR" sz="2400" dirty="0" smtClean="0"/>
          </a:p>
          <a:p>
            <a:endParaRPr lang="fa-IR" sz="2400" dirty="0"/>
          </a:p>
          <a:p>
            <a:pPr algn="l" rtl="0"/>
            <a:r>
              <a:rPr lang="en-US" sz="2400" dirty="0"/>
              <a:t>Q24.9</a:t>
            </a:r>
            <a:endParaRPr lang="fa-I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solidFill>
            <a:srgbClr val="FF0000"/>
          </a:solidFill>
        </p:spPr>
        <p:txBody>
          <a:bodyPr/>
          <a:lstStyle/>
          <a:p>
            <a:pPr>
              <a:defRPr/>
            </a:pPr>
            <a:fld id="{171F5AD4-9DED-493A-9DF2-A730BAA453C4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0418" name="AutoShape 2" descr="data:image/jpeg;base64,/9j/4AAQSkZJRgABAQAAAQABAAD/2wCEAAkGBhQSERUUEhQVFRUWFxcYGBcXFRQXFRcVFxUVFxQaFBcXHCYeFxkjGRQXHy8gIycpLCwsFR4xNTAqNSYrLCkBCQoKDgwOFw8PFSkcHBwpKSkpKSkpKSkpKSkpKSkpKSkpKSkpKSkpKSwpKSwpKSkpKSkpKSkpLCkpKSosLCwpKf/AABEIAI4BYwMBIgACEQEDEQH/xAAbAAADAQEBAQEAAAAAAAAAAAADBAUGAgEAB//EAEQQAAEDAgIGCAIHBwMDBQAAAAEAAhEDIQQxBRJBUWFxBiKBkaGxwfAT0SMyUmJ04fEHM0JygrLCFDSiFSSSFkNzg/L/xAAaAQACAwEBAAAAAAAAAAAAAAABAgADBQQG/8QAJhEAAgEEAgEEAgMAAAAAAAAAAAECAwQRMRIhMiIzQVETcRQjYf/aAAwDAQACEQMRAD8AQYUdjkowo7StQ4TAPo/Cr1KZ/heQOUy3wIVnCGEr0woauJY/Y9g7SwkHwLUTCGwWHcx4yZs28+UUaXA1pyWiwNPesroypktPgaq4mdqZZosCZaBuSLK9k1SMqsYO0lP4dvBKYdm5P0936+KhDx7J9+qn16sPic9wEnfnkn3u97VMc2TAtsJtNjl696IBzDnfYDZe25MgShUst6MzgoQDW70pVqxsMWsBOdsheE5WPL0SFYKBAVVOxLd6ol+xKYpoPBFMJn8VmkMTVIBVLHUyFGxtVOhGyNpKsVY6OUtXDtJzeS/scer/AMQO9ZrSBL3NY3NxAEbyYW1DQ0BoyAAHIWC1rKHfIybyeolfpievh/wlDycoBKu9MT18P+EoeTlAld8PFHFLZG06yKlN+wgsPP6zf8k7hDuXOl8N8Sk4D6w6zf5m3Hfl2pfQOI1mrKu4Yln7NK1nmOPo0uBr5K/gisthjdaPAVVwM70aDDlNBymUq8I7KkpMjpDuuj0kpQTLTsUIwpE5e/BJ4h172gjtsjGqBn55pTEgGCbiRa8TsMeqgo3Qqzcd/wAkcNStNoH6o2uoE7lea3DyQ3OQ3VFMhwd1gpGMCpOqyEhi7pskJeukMXW4pnEuhS8TUkpkKxHHVYBJ2J3RLC2iwHPVk/1SfVRsRU+JVbSGRMu4NF3fLtWiatazjhORlXc8tI7Xy8Xy7jiM81FaUFqKEwhA6bU5p0nbnkd7Z/xSei3SFU6WsnDg/ZqNPfrN9Qpehhksm98jTs/EuYdhCsYTFcUpRoWQ2WcstmkujU4V8qrRsFE0dVsrNN1kjLB9jxuJTLK05DxjwU+ke3ulN0nngOce+xKQ7qOOdzwU5lWDFpBJvttt32hVPiXtnwb7lTtKVDZ20b8s/BEA7QqWzHHffYjfE9z5JLDkDZY7xs/Mor55bve9EgWoLfkkaz9n5pgP4efglq7tsiVAiVYpSpiEWtVnefJTMVVhFBBY+pZZnHmVbLtYKTpAQCrEUyJmhKOvip2MaXdtmjzPctQ5Qei7OvWP8g8XH0CvFb9qsUzDuHmoyp0z+vh/wlDycs9Kv9NT18P+EoeTlniVbDSK5bPiVC0IdV727nEdxVslRKXVxL+Lp7wCuO8XpTOq0fqaNTQZKqYV6m4Q5IxqwVkM10aChVlUKTlDwNZVKdWyrLUUmVwNviPmjNrzsntCmsfvjPd6BNMrcL9gUA0MVCTu55kdmzmlA+8G8EdtpyOV/JMGu2PfmkXVBNt/ln2QoApNq7u7b4rtr/Zt5pNlQRtPZHajiYm3Me7ohCVH+xHil6j/AHsXdQ2Bvu4eGxK1KxH571AnhroNashVKqUqVrqIDBYxRsW6AVarCQoOkyrYlMhTQNGXVKhzJDRyzPmO5XGlS9DD6IHe5x8fyVJpW/TWIow6jzJsJK+XgK+VhWQWhdhcgLpEUndJP9s/+j+9ql6Jp5Kr0h/21TkP72qdoZtgsu+2jRs9M0tA2ErhjOtK9YYCJTcso1EUsI6IVrDvkKLhXKtTfu99iRlqHqbgD8k5TfI9MlOYdx97omyepEn/APOaUjDioRaI5ESApWPxOtUY11iL2vLSYJHgqZmYcYB4Dwuo+NwwFRrgYaDJNgQctW4mDM9iIpRw7g4WaQ3eJg99zzRqTgdwMbPQbFxQw7rmx5WtG0bY3rgPDQBI4jaFAobMRJ8lPxTOSKakbvfmk31HTwjOfIepQDgSrN3+GSjaRfmrOKdCz2kakp0Bn1F3VUjShVTDNkJDSNNWLZVLQPozThtQ73x3NHzVghIdH2/Rc3v8wPRUoXobf20YFbubHOmx+kw/4Sh5OWdK0PTg/S4f8JQ8nrOSnh4oWWzwlSqw/wC4PFrT5j0VMlS8V/uGn7nk4rmu1/WdFq/WaXBnqorhJS+DNkYVFiM24lPCOVei5RMI9V6LrBIyxDbHXTDMuHqlWnly39iZbJyHn7hAh38UZZdoHql41S6By5W2nYvMUBENMmJMR8rIWHdrSXTYSbWBtt7FBShSfNpPemKY4diTptBG2d5jy2IoJFpjlcdyIQ792xI1WAZLutWttPL5IVV6hBSq6Ap5ddOYmqpjn3TAY1WqWWf0k6xVmpkoek7NceCsp9spqaYzo5sUmD7o8bptpS+HENaNwHkjNK9DHSMF7Day+XGsvEwCQCvZXIK+lQQS0+f+2q8h/c1K6HpdUIvSB/0Dh9otH/IHyCJodnVCy759o07JdMousFxQqXR8Q2yUpm6yzTRYw71Rp3zj3yUrDneqDX2ytvkDvmyRlqKlGoRYR2QE5SGtseN8AjxspGHbJ2xwEjwVWg4Rme0gd21KRjPwGgWN9xkz3lAaXk3vYwNWxPGdg4owfaxjtE9gHqlGkyW9hkum+6NiIuB2hU1WWFvErmsLF0y03IjeL5eRQm48E5zE/VFhsAO6y8LSDJNjcWBjtBUCj5htbI8b8ErWq+5K9qYgiYBjbl5BL1qutw81BhLG19n5qHi3SbKpjNvzUoiXdqdCSH8LQhqm6Qbmq7TZS8e2x7U0dlctHGhB9F/U/wA1QKm6Dd9GRue4eR9VRleioe2jz9XzY106/e4f8JQ/yWbWi6efvcP+Eof5LNkp4eKFls8cVPxAmsz+U+YTzikq375nI+YVF17bL7b3EXsK2y8qOujYUS1BqjrLCNtD+Fd74qvh6nio2FVXDv2ckrLClh6/LjF02G7XdmXkp9FwnLgZ9E1SqX3cDn5wEpDuu7qGDAMnc75pbDzqwAQONyeQ9Sj1qw1TsMW4pXCMmmCHGbn7N9sHcoQadiibGQRvafGESk4+8kP4wIzAcMj5L6nVkWHy45okCvd7KWrVF3UqbCk61SbKBFsTUSdISUXFFcYcJhWGr5KDpPK/u6uVLqHpMXA4t/uCuo+SKKvixxpRAgtKICvQmCEXy5lfIkJEr4lcyvJQEI2nautUYzYBrHmbDwB71T0bYBQqT/iVXv3uMchYeAV/CZcVh3U+U2bdtDjBFOoZap2vBv3Jt77WSLA4ut+nzXEdhZwtQReE9QYMxBnZs+aRw1OLl1heMiBtCqYV0Dq2nLOT4SlY6HqJvBA/pPoU0JAt3QB4gJbC1NWB1h2iEyajpG2eI+WSUJ2ydv8AxieF0sx8WJkkkmdwyHFN1KwAuP15z4qc5vXLnETMA2AEgIkG6dM2AZ2tgATtjaV2/Cn7RPAQlmVnh0B1h9nVkDukojn23TaZy57FAgnu2SSd49+SWqVjtEePvkm6rbQC3vAHvtU/EMItH+XdBUIK4vabqQz6yrVqdotx3H5Kbq9aU6EZSAgJDGtsU8HWS2Ib1TyRiKyToarDqjOTh3QfId6rSoVJ2pXad51TyI+cK1K3rSfKH6MO5jxn+x3p4fpcP+Eof5LMkrR9PT9Jh/wlD/JZkldEPFHO9njilDesODfMymXFK4W9Vx4x3CFy3jxDB1WcczyaPBOsg44wfe5Fw2SV0g2YCxTYKGCeCM896p0Kcwd28Wjdw5qRgyQBIsfD9FUpvAuTfYN3zSssRVpsFiZH8swmdQRYTvyiNhJKmYXFwOtHf1Ty47U42oTuk5CEoQWPdAiTBI6obNtoTOFbYDVkfe2fmg1A4ObEETeZkbyOHNFomSbTvOXcoAIKF5Yb7QYlcuBE3Iv2TvELqoIEdx2i9ua+15FpM5jYoQG4x8yPVAqv9/NdPGrlluk+qVqPHsyigimKfdfYVDrXKZoMgJhTyqouknQ5vMeauOEqHpdu3d6K6i8SRTVWYsM0ojSgsciNK9CjACyvlyHL5EJHlcVXwCdwJ8CvJXFa7SN4PlCV6ERA0W6zVo8O7JZTRlXqjgPRX6GI6oWBUXZvU30ioXJvB0N20KbTfJzVnAOg+7LnZfEYZhSIjkSfTcqLKYiGgE5EXQxSmN53D13IwpCIAABzJJE8jtSFyDU6WqYDe2CO4BNUrbDO47u0pYVdXJpjfs81zWcSMt+6eyLoEDY6t1N4OYEdsqcKm0dYbN07JG9JaRFcgtpZ7zIA9VD+LiqNUB5D2mOs0EROVtvNMkTJtsG2Qch2HLbJRXMF7C32i491kvhMQCy9jA2e7pxtQWv3yO6EpDhlNsdWBxDTlyXOIohwv3wmCbbx3j5oLqzZg92ahCLjGXiPe3mkXU4urdYdim4wJ0KxZlVeYh9kq+rBsuXVC5MkI2TNJmIO5zT/AMgrZKhaTu5rftPaPG6s6y17LxZj3nkh/p9+8w34Oh5OWYJWm6ffvMN+DoeTllyV3Q8UcctnxKV0Q+Sf5j5o5U3A19Sq9u5x7jcea471elHZZv1M12HNkHEg9y8o1u4rnEuM2ynwWRg1sjVDITlzvxVChR1jDh1WxE395Kbha/nt9FRoHKYz5cpSDoqEWy3ROzjA2o/xPskybnJJ08WNhB4bR3ZhfVKxmJ8CAlGDtqunMcSc7bl8Ksnq9m6N3ms9pduJM/BiBtcSL8t6W0FpbEB2pWZB2HZE7k/HrIDcB0jIgbp70J43G3IlKDEgjPV7dvDcUU1oB2+DkgT2sRvHcp1aJme/5JmpiRtt498pSriJ+dkyIDaLymGOslDUtkitqQERchy6yi6UdIPancTiNgUTSuI6pAzKtprtFVR9Mawrpa3kPJHBQKAgAbgB3IzSvRR0YD2dr5eSvkQETWXmsuCVyXJRTOilqVHs+y63I3HgU7h8TC40lSiq1w/iGr2iT5HwXFejA125beCx68cTaNehLMEy3gq60eAr5bVhsFi1qNH1hGY+S5JxOuDNTQeOB80VrMocB74Kfh6gjIn3tCfZiIG7zVGDoQ2ypsIMzs1XTy92RKfGQeAHsIIrM4czdd0MRmQR3QPK6AQvwgTOd8ychyS+kMDTcIga0SDnKZpEfdJiTs7pyS1fHzVDBlqzsg8OKIANGiAB1dk5mP1RqdJ03nnrCIOwDYF38YEdvYhukbQBuy/RQIRrhH5n3C4cLEnzM++1fNrHaI7vVeOqblMEB1BaylY2pKexFSLfoo2OrwCmSEbJuIf1kVh1WydyWJAuVD0lplzyGUoudWTlPD5q6MXJ4RRKaisspYY/Era2Yp7fvEWHYJPcqwcksBhhTptZnGZ3uP1j3pkOW5Rp/jjgxKtTnLJT6fH6XDfg8P5PWXJWl6fn6XDfg8P5PWXJV0PFFctnzioekBq19YfxNHhY+isuKHV0driTIAMcZ3jePNVV4c44LKM+EsjOjsXLRtTxM5FRBh3USJ+q42cMp3cDwVXD1A5Yk4uLNqElJZQzQeciQAdnyVPDO2GSTtA7+AUxtK9pPAeKZaw5/OPOypaL0U26oEzO6N+4WTFGkDd0hp/hLgCOzap1CsM4Fstkck7TxQOY99pQwOPimNnCNqn1sGxxmwdvv1vkmP8AU8TMWQXNJiD1du2Zv75KYIeamoMpi2Y5TwXpxBEAEX2CbRsJ38F3UeBnJ377pM0ojZnnc9yhDutV2m3bmUCpVOeU96M3DTx7x53RRgr5e+CgBOk3aSUZ2acFAAbuCSxeLAgCS4mAAJc4nIAbSmSyI2kJ4uYzhR6GIFWrDbtZ1nGCQTsvkIzW90R+z19U6+Ms0xFFpv8A/a4f2jvQumXR+lQDfgxTcTrarREFrTmMi0m0Heu+2prl2Z1xXysRM20ooKCYm2RAI5EA+sdi6aVsGaGBXy4lfIkIBcuXOXJcuRc2SiB8JTa98OAcIgtORBn1AyTzujpF6R1gc2GNbsJs8dxttQdFs1gA6zm5Hn5haHDgjMbri/eFzVKaqbLadWVN9GA0rop1E64B1JuMi3mDsTui9K2GRC3waHRrAOE7QHG18js4XUjS/QmnVdr0SKD4vqs6hM31mgx3ALklayx9nXG7jn6CaOxgORHefAqrRqNJ8zfwkrFnRmLw5M0TUA/ipHWy26puPzR6XSVreq8up8HtLDPMi64p0JR+DQp3EJfJtDVnLKdgHdki/Hdx/wDIT5LM4TT7CIDx2EH1lN/9VGwAjuVXBl/NFo1/vGd8ybZDKynaQrkQZMz2338FPxGPm8sG6CBs3qYMZeTUDvuyCTzuhxJyNlh8WCAHQDu2fIgoza27LhlHJZlmkSRAaR2j0R2aWteB2CPNTiHki7UqjcJ8UGriQNvh6BR36aG1JYrTbQLuP/lbtuioAc0VMRiuPYomPxwbJcQEs3Sr6ztSgx1Q5dUEgczsWs0L+y99RjqmLu7VltM2a0yCJO02jddXRpZfZzVa6S67MbhMFUxRk6zaO8Wc87m7hvKpVNEtYNUNaABAA3W27XStK+iGDVa3kAASO6wSGJYT9YtbwzPatinRjBdGLOtKbyyMLZ5roOXOMpapmZ2IYcr0IV+n/wC8w34LD+T1ly5ab9oDvpML+Cw/k9ZYuUh4oMtjmiaQdVGtkOtGwkZA8FepYcOJ2km+5Z/RjTra24/qtdQuAG5b0H2K+hCvomx1QHAzIIsez36qDX0aWH6Of/jcb/0O28j3rcMp/qvMRo5tQdYX3jNU1KUZrssp1pU30Y+jiBlcOGYMg9u1VKWJkZjs9ZXuP0A5oyFVoymQ4ciLt5hAo6OpkD98wts46+vltIeI7iuCVnL47NGF7D56HWwdvcJ8F4+mSATAuDnOXgF9SwhA6tVr+bCzxBcJRnU6gzYD/K+mfAkR3LnlQnHcTrjcU5akgVV5GeR2b+05IQxl4t2EyvcQx5BijU7s+MtQMBo90yWEmdoqW4AauSrcX9FvNfZSYJ2DimGs92Shc5v1adUncKdQk8gGwEalTxJ+rhsQZ3s1f7oU4N/APyRXyONba9vFcvqtZfx+S9w3RvGVcxToj779dxn7jPUqxgP2f02nWxdU1TueRTpDlTBl39RKaNFsqlcxWuzPYOlVxbooNloMOqG1Jp2yf4jwbfkt30e6I0sMC/69QjrVX5xuYP4G8rnaSinS1Cg0NpgO1RAAAYwcgPQKFpLpG6pmTH2RZv59q7ads/0Z9W55FvSmnmtBbTgna7Z2byvzvTWLdVcdW4GbuJMDtT9V76pi7RwXhwYbTcIi8jsI+S76dNQXRxSm5GeqMItextNxDr2O6Q63FctKNinS87tUjP7PWFtuR70u0q8iC6y+XEr5QJni5F0eJeEqSm9En6Q8vVIxTQUsADdPUQ5uYnzXmHCbpsj3uS4FPaThMxHePEfJNMB2Fp4G3ivKcI1OERTlzHR9U9hDvNc/EBs653ObfxsUyHIgr2g3G4gINBJ1bo/hnnr4ai4xn8Nt+ILV7R6MYEiRhaWzME+Mqi2g3YNX+Ux4Liq25752quVOL+B4zkvkPguiOAN2YNpgAkfDY+ON+PDsT+D6JYUgk4BgcTY/6anETazh6KdRxZbLpN7dUkdVthMEXmUKtpo/ePNzvmqXbfTLlX+xrF9CMM+oQdH2j6zKbKcWza5hHck2/sqoPAOpUoj7LsU8ZbYvCH/1Bzsmt7ZXTX1DkKY/pn0U/i/6H+QxWr+y3CNd9LXAbxxFR7jwgEJnBdCtGUv/AGX1z9qC1vZ8QyfFNMw1XbUA/laAuTgZ+s957QPJMrdLbFdeTHqeNp0QRQoUaQyky5xGyRAHmkcfpV1T67y7gMuwZLz/AEtNv8PfdcWJyhXRpRjpFTm2KPBdbIbbx5QpeNeG2AvwACr4msAFK+FrGSrBCJjaPVud9+PBLByr46mJk5DIcVGcfn6qDor/ALQD9LhfwWG8nrLuK0/7Qf3uF/BYbyesuzMcx5qQ8RpbL+isNDAruCFhwlT9Gjqx2qnhjDuBQQjGWuhFFRcuaFxldHAo22uNqG/CNJmO7PvF1w1GYAoQA/QwcPrEc2tsht0I8ZVR2t87p/VXbVCCVPBvaRdhE7Ae3aYTQcRkb8HHxXVYAwF78SMslMZCHpaaqsjrON41Tfx/Ndf+r3P/AHeHeeLmnVngXEA80q941SeHJGpvAAbewVf4oZy0OqksbPX6Zxbsg2mOd/8AiB5pc4aofrvnkI/NNNqL0vTqMVpCtt7YicF29q6bghtRn4iEnX0giDAy7VbwU7EVtawyXTKZqXcbbgu6wDWokM98EFwEbTHPhzuO1JObBI3GE9iDBBGcz3XS2kTNVx3me8AoodA5Xy4leJgn/9k="/>
          <p:cNvSpPr>
            <a:spLocks noChangeAspect="1" noChangeArrowheads="1"/>
          </p:cNvSpPr>
          <p:nvPr/>
        </p:nvSpPr>
        <p:spPr bwMode="auto">
          <a:xfrm>
            <a:off x="8570913" y="-906463"/>
            <a:ext cx="4714875" cy="1895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 eaLnBrk="1" hangingPunct="1"/>
            <a:endParaRPr lang="fa-IR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0420" name="AutoShape 4" descr="data:image/jpeg;base64,/9j/4AAQSkZJRgABAQAAAQABAAD/2wCEAAkGBhQSERUUEhQVFRUWFxcYGBcXFRQXFRcVFxUVFxQaFBcXHCYeFxkjGRQXHy8gIycpLCwsFR4xNTAqNSYrLCkBCQoKDgwOFw8PFSkcHBwpKSkpKSkpKSkpKSkpKSkpKSkpKSkpKSkpKSwpKSwpKSkpKSkpKSkpLCkpKSosLCwpKf/AABEIAI4BYwMBIgACEQEDEQH/xAAbAAADAQEBAQEAAAAAAAAAAAADBAUGAgEAB//EAEQQAAEDAgIGCAIHBwMDBQAAAAEAAhEDIQQxBRJBUWFxBiKBkaGxwfAT0SMyUmJ04fEHM0JygrLCFDSiFSSSFkNzg/L/xAAaAQACAwEBAAAAAAAAAAAAAAABAgADBQQG/8QAJhEAAgEEAgEEAgMAAAAAAAAAAAECAwQRMRIhMiIzQVETcRQjYf/aAAwDAQACEQMRAD8AQYUdjkowo7StQ4TAPo/Cr1KZ/heQOUy3wIVnCGEr0woauJY/Y9g7SwkHwLUTCGwWHcx4yZs28+UUaXA1pyWiwNPesroypktPgaq4mdqZZosCZaBuSLK9k1SMqsYO0lP4dvBKYdm5P0936+KhDx7J9+qn16sPic9wEnfnkn3u97VMc2TAtsJtNjl696IBzDnfYDZe25MgShUst6MzgoQDW70pVqxsMWsBOdsheE5WPL0SFYKBAVVOxLd6ol+xKYpoPBFMJn8VmkMTVIBVLHUyFGxtVOhGyNpKsVY6OUtXDtJzeS/scer/AMQO9ZrSBL3NY3NxAEbyYW1DQ0BoyAAHIWC1rKHfIybyeolfpievh/wlDycoBKu9MT18P+EoeTlAld8PFHFLZG06yKlN+wgsPP6zf8k7hDuXOl8N8Sk4D6w6zf5m3Hfl2pfQOI1mrKu4Yln7NK1nmOPo0uBr5K/gisthjdaPAVVwM70aDDlNBymUq8I7KkpMjpDuuj0kpQTLTsUIwpE5e/BJ4h172gjtsjGqBn55pTEgGCbiRa8TsMeqgo3Qqzcd/wAkcNStNoH6o2uoE7lea3DyQ3OQ3VFMhwd1gpGMCpOqyEhi7pskJeukMXW4pnEuhS8TUkpkKxHHVYBJ2J3RLC2iwHPVk/1SfVRsRU+JVbSGRMu4NF3fLtWiatazjhORlXc8tI7Xy8Xy7jiM81FaUFqKEwhA6bU5p0nbnkd7Z/xSei3SFU6WsnDg/ZqNPfrN9Qpehhksm98jTs/EuYdhCsYTFcUpRoWQ2WcstmkujU4V8qrRsFE0dVsrNN1kjLB9jxuJTLK05DxjwU+ke3ulN0nngOce+xKQ7qOOdzwU5lWDFpBJvttt32hVPiXtnwb7lTtKVDZ20b8s/BEA7QqWzHHffYjfE9z5JLDkDZY7xs/Mor55bve9EgWoLfkkaz9n5pgP4efglq7tsiVAiVYpSpiEWtVnefJTMVVhFBBY+pZZnHmVbLtYKTpAQCrEUyJmhKOvip2MaXdtmjzPctQ5Qei7OvWP8g8XH0CvFb9qsUzDuHmoyp0z+vh/wlDycs9Kv9NT18P+EoeTlniVbDSK5bPiVC0IdV727nEdxVslRKXVxL+Lp7wCuO8XpTOq0fqaNTQZKqYV6m4Q5IxqwVkM10aChVlUKTlDwNZVKdWyrLUUmVwNviPmjNrzsntCmsfvjPd6BNMrcL9gUA0MVCTu55kdmzmlA+8G8EdtpyOV/JMGu2PfmkXVBNt/ln2QoApNq7u7b4rtr/Zt5pNlQRtPZHajiYm3Me7ohCVH+xHil6j/AHsXdQ2Bvu4eGxK1KxH571AnhroNashVKqUqVrqIDBYxRsW6AVarCQoOkyrYlMhTQNGXVKhzJDRyzPmO5XGlS9DD6IHe5x8fyVJpW/TWIow6jzJsJK+XgK+VhWQWhdhcgLpEUndJP9s/+j+9ql6Jp5Kr0h/21TkP72qdoZtgsu+2jRs9M0tA2ErhjOtK9YYCJTcso1EUsI6IVrDvkKLhXKtTfu99iRlqHqbgD8k5TfI9MlOYdx97omyepEn/APOaUjDioRaI5ESApWPxOtUY11iL2vLSYJHgqZmYcYB4Dwuo+NwwFRrgYaDJNgQctW4mDM9iIpRw7g4WaQ3eJg99zzRqTgdwMbPQbFxQw7rmx5WtG0bY3rgPDQBI4jaFAobMRJ8lPxTOSKakbvfmk31HTwjOfIepQDgSrN3+GSjaRfmrOKdCz2kakp0Bn1F3VUjShVTDNkJDSNNWLZVLQPozThtQ73x3NHzVghIdH2/Rc3v8wPRUoXobf20YFbubHOmx+kw/4Sh5OWdK0PTg/S4f8JQ8nrOSnh4oWWzwlSqw/wC4PFrT5j0VMlS8V/uGn7nk4rmu1/WdFq/WaXBnqorhJS+DNkYVFiM24lPCOVei5RMI9V6LrBIyxDbHXTDMuHqlWnly39iZbJyHn7hAh38UZZdoHql41S6By5W2nYvMUBENMmJMR8rIWHdrSXTYSbWBtt7FBShSfNpPemKY4diTptBG2d5jy2IoJFpjlcdyIQ792xI1WAZLutWttPL5IVV6hBSq6Ap5ddOYmqpjn3TAY1WqWWf0k6xVmpkoek7NceCsp9spqaYzo5sUmD7o8bptpS+HENaNwHkjNK9DHSMF7Day+XGsvEwCQCvZXIK+lQQS0+f+2q8h/c1K6HpdUIvSB/0Dh9otH/IHyCJodnVCy759o07JdMousFxQqXR8Q2yUpm6yzTRYw71Rp3zj3yUrDneqDX2ytvkDvmyRlqKlGoRYR2QE5SGtseN8AjxspGHbJ2xwEjwVWg4Rme0gd21KRjPwGgWN9xkz3lAaXk3vYwNWxPGdg4owfaxjtE9gHqlGkyW9hkum+6NiIuB2hU1WWFvErmsLF0y03IjeL5eRQm48E5zE/VFhsAO6y8LSDJNjcWBjtBUCj5htbI8b8ErWq+5K9qYgiYBjbl5BL1qutw81BhLG19n5qHi3SbKpjNvzUoiXdqdCSH8LQhqm6Qbmq7TZS8e2x7U0dlctHGhB9F/U/wA1QKm6Dd9GRue4eR9VRleioe2jz9XzY106/e4f8JQ/yWbWi6efvcP+Eof5LNkp4eKFls8cVPxAmsz+U+YTzikq375nI+YVF17bL7b3EXsK2y8qOujYUS1BqjrLCNtD+Fd74qvh6nio2FVXDv2ckrLClh6/LjF02G7XdmXkp9FwnLgZ9E1SqX3cDn5wEpDuu7qGDAMnc75pbDzqwAQONyeQ9Sj1qw1TsMW4pXCMmmCHGbn7N9sHcoQadiibGQRvafGESk4+8kP4wIzAcMj5L6nVkWHy45okCvd7KWrVF3UqbCk61SbKBFsTUSdISUXFFcYcJhWGr5KDpPK/u6uVLqHpMXA4t/uCuo+SKKvixxpRAgtKICvQmCEXy5lfIkJEr4lcyvJQEI2nautUYzYBrHmbDwB71T0bYBQqT/iVXv3uMchYeAV/CZcVh3U+U2bdtDjBFOoZap2vBv3Jt77WSLA4ut+nzXEdhZwtQReE9QYMxBnZs+aRw1OLl1heMiBtCqYV0Dq2nLOT4SlY6HqJvBA/pPoU0JAt3QB4gJbC1NWB1h2iEyajpG2eI+WSUJ2ydv8AxieF0sx8WJkkkmdwyHFN1KwAuP15z4qc5vXLnETMA2AEgIkG6dM2AZ2tgATtjaV2/Cn7RPAQlmVnh0B1h9nVkDukojn23TaZy57FAgnu2SSd49+SWqVjtEePvkm6rbQC3vAHvtU/EMItH+XdBUIK4vabqQz6yrVqdotx3H5Kbq9aU6EZSAgJDGtsU8HWS2Ib1TyRiKyToarDqjOTh3QfId6rSoVJ2pXad51TyI+cK1K3rSfKH6MO5jxn+x3p4fpcP+Eof5LMkrR9PT9Jh/wlD/JZkldEPFHO9njilDesODfMymXFK4W9Vx4x3CFy3jxDB1WcczyaPBOsg44wfe5Fw2SV0g2YCxTYKGCeCM896p0Kcwd28Wjdw5qRgyQBIsfD9FUpvAuTfYN3zSssRVpsFiZH8swmdQRYTvyiNhJKmYXFwOtHf1Ty47U42oTuk5CEoQWPdAiTBI6obNtoTOFbYDVkfe2fmg1A4ObEETeZkbyOHNFomSbTvOXcoAIKF5Yb7QYlcuBE3Iv2TvELqoIEdx2i9ua+15FpM5jYoQG4x8yPVAqv9/NdPGrlluk+qVqPHsyigimKfdfYVDrXKZoMgJhTyqouknQ5vMeauOEqHpdu3d6K6i8SRTVWYsM0ojSgsciNK9CjACyvlyHL5EJHlcVXwCdwJ8CvJXFa7SN4PlCV6ERA0W6zVo8O7JZTRlXqjgPRX6GI6oWBUXZvU30ioXJvB0N20KbTfJzVnAOg+7LnZfEYZhSIjkSfTcqLKYiGgE5EXQxSmN53D13IwpCIAABzJJE8jtSFyDU6WqYDe2CO4BNUrbDO47u0pYVdXJpjfs81zWcSMt+6eyLoEDY6t1N4OYEdsqcKm0dYbN07JG9JaRFcgtpZ7zIA9VD+LiqNUB5D2mOs0EROVtvNMkTJtsG2Qch2HLbJRXMF7C32i491kvhMQCy9jA2e7pxtQWv3yO6EpDhlNsdWBxDTlyXOIohwv3wmCbbx3j5oLqzZg92ahCLjGXiPe3mkXU4urdYdim4wJ0KxZlVeYh9kq+rBsuXVC5MkI2TNJmIO5zT/AMgrZKhaTu5rftPaPG6s6y17LxZj3nkh/p9+8w34Oh5OWYJWm6ffvMN+DoeTllyV3Q8UcctnxKV0Q+Sf5j5o5U3A19Sq9u5x7jcea471elHZZv1M12HNkHEg9y8o1u4rnEuM2ynwWRg1sjVDITlzvxVChR1jDh1WxE395Kbha/nt9FRoHKYz5cpSDoqEWy3ROzjA2o/xPskybnJJ08WNhB4bR3ZhfVKxmJ8CAlGDtqunMcSc7bl8Ksnq9m6N3ms9pduJM/BiBtcSL8t6W0FpbEB2pWZB2HZE7k/HrIDcB0jIgbp70J43G3IlKDEgjPV7dvDcUU1oB2+DkgT2sRvHcp1aJme/5JmpiRtt498pSriJ+dkyIDaLymGOslDUtkitqQERchy6yi6UdIPancTiNgUTSuI6pAzKtprtFVR9Mawrpa3kPJHBQKAgAbgB3IzSvRR0YD2dr5eSvkQETWXmsuCVyXJRTOilqVHs+y63I3HgU7h8TC40lSiq1w/iGr2iT5HwXFejA125beCx68cTaNehLMEy3gq60eAr5bVhsFi1qNH1hGY+S5JxOuDNTQeOB80VrMocB74Kfh6gjIn3tCfZiIG7zVGDoQ2ypsIMzs1XTy92RKfGQeAHsIIrM4czdd0MRmQR3QPK6AQvwgTOd8ychyS+kMDTcIga0SDnKZpEfdJiTs7pyS1fHzVDBlqzsg8OKIANGiAB1dk5mP1RqdJ03nnrCIOwDYF38YEdvYhukbQBuy/RQIRrhH5n3C4cLEnzM++1fNrHaI7vVeOqblMEB1BaylY2pKexFSLfoo2OrwCmSEbJuIf1kVh1WydyWJAuVD0lplzyGUoudWTlPD5q6MXJ4RRKaisspYY/Era2Yp7fvEWHYJPcqwcksBhhTptZnGZ3uP1j3pkOW5Rp/jjgxKtTnLJT6fH6XDfg8P5PWXJWl6fn6XDfg8P5PWXJV0PFFctnzioekBq19YfxNHhY+isuKHV0driTIAMcZ3jePNVV4c44LKM+EsjOjsXLRtTxM5FRBh3USJ+q42cMp3cDwVXD1A5Yk4uLNqElJZQzQeciQAdnyVPDO2GSTtA7+AUxtK9pPAeKZaw5/OPOypaL0U26oEzO6N+4WTFGkDd0hp/hLgCOzap1CsM4Fstkck7TxQOY99pQwOPimNnCNqn1sGxxmwdvv1vkmP8AU8TMWQXNJiD1du2Zv75KYIeamoMpi2Y5TwXpxBEAEX2CbRsJ38F3UeBnJ377pM0ojZnnc9yhDutV2m3bmUCpVOeU96M3DTx7x53RRgr5e+CgBOk3aSUZ2acFAAbuCSxeLAgCS4mAAJc4nIAbSmSyI2kJ4uYzhR6GIFWrDbtZ1nGCQTsvkIzW90R+z19U6+Ms0xFFpv8A/a4f2jvQumXR+lQDfgxTcTrarREFrTmMi0m0Heu+2prl2Z1xXysRM20ooKCYm2RAI5EA+sdi6aVsGaGBXy4lfIkIBcuXOXJcuRc2SiB8JTa98OAcIgtORBn1AyTzujpF6R1gc2GNbsJs8dxttQdFs1gA6zm5Hn5haHDgjMbri/eFzVKaqbLadWVN9GA0rop1E64B1JuMi3mDsTui9K2GRC3waHRrAOE7QHG18js4XUjS/QmnVdr0SKD4vqs6hM31mgx3ALklayx9nXG7jn6CaOxgORHefAqrRqNJ8zfwkrFnRmLw5M0TUA/ipHWy26puPzR6XSVreq8up8HtLDPMi64p0JR+DQp3EJfJtDVnLKdgHdki/Hdx/wDIT5LM4TT7CIDx2EH1lN/9VGwAjuVXBl/NFo1/vGd8ybZDKynaQrkQZMz2338FPxGPm8sG6CBs3qYMZeTUDvuyCTzuhxJyNlh8WCAHQDu2fIgoza27LhlHJZlmkSRAaR2j0R2aWteB2CPNTiHki7UqjcJ8UGriQNvh6BR36aG1JYrTbQLuP/lbtuioAc0VMRiuPYomPxwbJcQEs3Sr6ztSgx1Q5dUEgczsWs0L+y99RjqmLu7VltM2a0yCJO02jddXRpZfZzVa6S67MbhMFUxRk6zaO8Wc87m7hvKpVNEtYNUNaABAA3W27XStK+iGDVa3kAASO6wSGJYT9YtbwzPatinRjBdGLOtKbyyMLZ5roOXOMpapmZ2IYcr0IV+n/wC8w34LD+T1ly5ab9oDvpML+Cw/k9ZYuUh4oMtjmiaQdVGtkOtGwkZA8FepYcOJ2km+5Z/RjTra24/qtdQuAG5b0H2K+hCvomx1QHAzIIsez36qDX0aWH6Of/jcb/0O28j3rcMp/qvMRo5tQdYX3jNU1KUZrssp1pU30Y+jiBlcOGYMg9u1VKWJkZjs9ZXuP0A5oyFVoymQ4ciLt5hAo6OpkD98wts46+vltIeI7iuCVnL47NGF7D56HWwdvcJ8F4+mSATAuDnOXgF9SwhA6tVr+bCzxBcJRnU6gzYD/K+mfAkR3LnlQnHcTrjcU5akgVV5GeR2b+05IQxl4t2EyvcQx5BijU7s+MtQMBo90yWEmdoqW4AauSrcX9FvNfZSYJ2DimGs92Shc5v1adUncKdQk8gGwEalTxJ+rhsQZ3s1f7oU4N/APyRXyONba9vFcvqtZfx+S9w3RvGVcxToj779dxn7jPUqxgP2f02nWxdU1TueRTpDlTBl39RKaNFsqlcxWuzPYOlVxbooNloMOqG1Jp2yf4jwbfkt30e6I0sMC/69QjrVX5xuYP4G8rnaSinS1Cg0NpgO1RAAAYwcgPQKFpLpG6pmTH2RZv59q7ads/0Z9W55FvSmnmtBbTgna7Z2byvzvTWLdVcdW4GbuJMDtT9V76pi7RwXhwYbTcIi8jsI+S76dNQXRxSm5GeqMItextNxDr2O6Q63FctKNinS87tUjP7PWFtuR70u0q8iC6y+XEr5QJni5F0eJeEqSm9En6Q8vVIxTQUsADdPUQ5uYnzXmHCbpsj3uS4FPaThMxHePEfJNMB2Fp4G3ivKcI1OERTlzHR9U9hDvNc/EBs653ObfxsUyHIgr2g3G4gINBJ1bo/hnnr4ai4xn8Nt+ILV7R6MYEiRhaWzME+Mqi2g3YNX+Ux4Liq25752quVOL+B4zkvkPguiOAN2YNpgAkfDY+ON+PDsT+D6JYUgk4BgcTY/6anETazh6KdRxZbLpN7dUkdVthMEXmUKtpo/ePNzvmqXbfTLlX+xrF9CMM+oQdH2j6zKbKcWza5hHck2/sqoPAOpUoj7LsU8ZbYvCH/1Bzsmt7ZXTX1DkKY/pn0U/i/6H+QxWr+y3CNd9LXAbxxFR7jwgEJnBdCtGUv/AGX1z9qC1vZ8QyfFNMw1XbUA/laAuTgZ+s957QPJMrdLbFdeTHqeNp0QRQoUaQyky5xGyRAHmkcfpV1T67y7gMuwZLz/AEtNv8PfdcWJyhXRpRjpFTm2KPBdbIbbx5QpeNeG2AvwACr4msAFK+FrGSrBCJjaPVud9+PBLByr46mJk5DIcVGcfn6qDor/ALQD9LhfwWG8nrLuK0/7Qf3uF/BYbyesuzMcx5qQ8RpbL+isNDAruCFhwlT9Gjqx2qnhjDuBQQjGWuhFFRcuaFxldHAo22uNqG/CNJmO7PvF1w1GYAoQA/QwcPrEc2tsht0I8ZVR2t87p/VXbVCCVPBvaRdhE7Ae3aYTQcRkb8HHxXVYAwF78SMslMZCHpaaqsjrON41Tfx/Ndf+r3P/AHeHeeLmnVngXEA80q941SeHJGpvAAbewVf4oZy0OqksbPX6Zxbsg2mOd/8AiB5pc4aofrvnkI/NNNqL0vTqMVpCtt7YicF29q6bghtRn4iEnX0giDAy7VbwU7EVtawyXTKZqXcbbgu6wDWokM98EFwEbTHPhzuO1JObBI3GE9iDBBGcz3XS2kTNVx3me8AoodA5Xy4leJgn/9k="/>
          <p:cNvSpPr>
            <a:spLocks noChangeAspect="1" noChangeArrowheads="1"/>
          </p:cNvSpPr>
          <p:nvPr/>
        </p:nvSpPr>
        <p:spPr bwMode="auto">
          <a:xfrm>
            <a:off x="8570913" y="-906463"/>
            <a:ext cx="4714875" cy="1895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 eaLnBrk="1" hangingPunct="1"/>
            <a:endParaRPr lang="fa-IR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0422" name="AutoShape 6" descr="data:image/jpeg;base64,/9j/4AAQSkZJRgABAQAAAQABAAD/2wCEAAkGBhQSERUUEhQVFRUWFxcYGBcXFRQXFRcVFxUVFxQaFBcXHCYeFxkjGRQXHy8gIycpLCwsFR4xNTAqNSYrLCkBCQoKDgwOFw8PFSkcHBwpKSkpKSkpKSkpKSkpKSkpKSkpKSkpKSkpKSwpKSwpKSkpKSkpKSkpLCkpKSosLCwpKf/AABEIAI4BYwMBIgACEQEDEQH/xAAbAAADAQEBAQEAAAAAAAAAAAADBAUGAgEAB//EAEQQAAEDAgIGCAIHBwMDBQAAAAEAAhEDIQQxBRJBUWFxBiKBkaGxwfAT0SMyUmJ04fEHM0JygrLCFDSiFSSSFkNzg/L/xAAaAQACAwEBAAAAAAAAAAAAAAABAgADBQQG/8QAJhEAAgEEAgEEAgMAAAAAAAAAAAECAwQRMRIhMiIzQVETcRQjYf/aAAwDAQACEQMRAD8AQYUdjkowo7StQ4TAPo/Cr1KZ/heQOUy3wIVnCGEr0woauJY/Y9g7SwkHwLUTCGwWHcx4yZs28+UUaXA1pyWiwNPesroypktPgaq4mdqZZosCZaBuSLK9k1SMqsYO0lP4dvBKYdm5P0936+KhDx7J9+qn16sPic9wEnfnkn3u97VMc2TAtsJtNjl696IBzDnfYDZe25MgShUst6MzgoQDW70pVqxsMWsBOdsheE5WPL0SFYKBAVVOxLd6ol+xKYpoPBFMJn8VmkMTVIBVLHUyFGxtVOhGyNpKsVY6OUtXDtJzeS/scer/AMQO9ZrSBL3NY3NxAEbyYW1DQ0BoyAAHIWC1rKHfIybyeolfpievh/wlDycoBKu9MT18P+EoeTlAld8PFHFLZG06yKlN+wgsPP6zf8k7hDuXOl8N8Sk4D6w6zf5m3Hfl2pfQOI1mrKu4Yln7NK1nmOPo0uBr5K/gisthjdaPAVVwM70aDDlNBymUq8I7KkpMjpDuuj0kpQTLTsUIwpE5e/BJ4h172gjtsjGqBn55pTEgGCbiRa8TsMeqgo3Qqzcd/wAkcNStNoH6o2uoE7lea3DyQ3OQ3VFMhwd1gpGMCpOqyEhi7pskJeukMXW4pnEuhS8TUkpkKxHHVYBJ2J3RLC2iwHPVk/1SfVRsRU+JVbSGRMu4NF3fLtWiatazjhORlXc8tI7Xy8Xy7jiM81FaUFqKEwhA6bU5p0nbnkd7Z/xSei3SFU6WsnDg/ZqNPfrN9Qpehhksm98jTs/EuYdhCsYTFcUpRoWQ2WcstmkujU4V8qrRsFE0dVsrNN1kjLB9jxuJTLK05DxjwU+ke3ulN0nngOce+xKQ7qOOdzwU5lWDFpBJvttt32hVPiXtnwb7lTtKVDZ20b8s/BEA7QqWzHHffYjfE9z5JLDkDZY7xs/Mor55bve9EgWoLfkkaz9n5pgP4efglq7tsiVAiVYpSpiEWtVnefJTMVVhFBBY+pZZnHmVbLtYKTpAQCrEUyJmhKOvip2MaXdtmjzPctQ5Qei7OvWP8g8XH0CvFb9qsUzDuHmoyp0z+vh/wlDycs9Kv9NT18P+EoeTlniVbDSK5bPiVC0IdV727nEdxVslRKXVxL+Lp7wCuO8XpTOq0fqaNTQZKqYV6m4Q5IxqwVkM10aChVlUKTlDwNZVKdWyrLUUmVwNviPmjNrzsntCmsfvjPd6BNMrcL9gUA0MVCTu55kdmzmlA+8G8EdtpyOV/JMGu2PfmkXVBNt/ln2QoApNq7u7b4rtr/Zt5pNlQRtPZHajiYm3Me7ohCVH+xHil6j/AHsXdQ2Bvu4eGxK1KxH571AnhroNashVKqUqVrqIDBYxRsW6AVarCQoOkyrYlMhTQNGXVKhzJDRyzPmO5XGlS9DD6IHe5x8fyVJpW/TWIow6jzJsJK+XgK+VhWQWhdhcgLpEUndJP9s/+j+9ql6Jp5Kr0h/21TkP72qdoZtgsu+2jRs9M0tA2ErhjOtK9YYCJTcso1EUsI6IVrDvkKLhXKtTfu99iRlqHqbgD8k5TfI9MlOYdx97omyepEn/APOaUjDioRaI5ESApWPxOtUY11iL2vLSYJHgqZmYcYB4Dwuo+NwwFRrgYaDJNgQctW4mDM9iIpRw7g4WaQ3eJg99zzRqTgdwMbPQbFxQw7rmx5WtG0bY3rgPDQBI4jaFAobMRJ8lPxTOSKakbvfmk31HTwjOfIepQDgSrN3+GSjaRfmrOKdCz2kakp0Bn1F3VUjShVTDNkJDSNNWLZVLQPozThtQ73x3NHzVghIdH2/Rc3v8wPRUoXobf20YFbubHOmx+kw/4Sh5OWdK0PTg/S4f8JQ8nrOSnh4oWWzwlSqw/wC4PFrT5j0VMlS8V/uGn7nk4rmu1/WdFq/WaXBnqorhJS+DNkYVFiM24lPCOVei5RMI9V6LrBIyxDbHXTDMuHqlWnly39iZbJyHn7hAh38UZZdoHql41S6By5W2nYvMUBENMmJMR8rIWHdrSXTYSbWBtt7FBShSfNpPemKY4diTptBG2d5jy2IoJFpjlcdyIQ792xI1WAZLutWttPL5IVV6hBSq6Ap5ddOYmqpjn3TAY1WqWWf0k6xVmpkoek7NceCsp9spqaYzo5sUmD7o8bptpS+HENaNwHkjNK9DHSMF7Day+XGsvEwCQCvZXIK+lQQS0+f+2q8h/c1K6HpdUIvSB/0Dh9otH/IHyCJodnVCy759o07JdMousFxQqXR8Q2yUpm6yzTRYw71Rp3zj3yUrDneqDX2ytvkDvmyRlqKlGoRYR2QE5SGtseN8AjxspGHbJ2xwEjwVWg4Rme0gd21KRjPwGgWN9xkz3lAaXk3vYwNWxPGdg4owfaxjtE9gHqlGkyW9hkum+6NiIuB2hU1WWFvErmsLF0y03IjeL5eRQm48E5zE/VFhsAO6y8LSDJNjcWBjtBUCj5htbI8b8ErWq+5K9qYgiYBjbl5BL1qutw81BhLG19n5qHi3SbKpjNvzUoiXdqdCSH8LQhqm6Qbmq7TZS8e2x7U0dlctHGhB9F/U/wA1QKm6Dd9GRue4eR9VRleioe2jz9XzY106/e4f8JQ/yWbWi6efvcP+Eof5LNkp4eKFls8cVPxAmsz+U+YTzikq375nI+YVF17bL7b3EXsK2y8qOujYUS1BqjrLCNtD+Fd74qvh6nio2FVXDv2ckrLClh6/LjF02G7XdmXkp9FwnLgZ9E1SqX3cDn5wEpDuu7qGDAMnc75pbDzqwAQONyeQ9Sj1qw1TsMW4pXCMmmCHGbn7N9sHcoQadiibGQRvafGESk4+8kP4wIzAcMj5L6nVkWHy45okCvd7KWrVF3UqbCk61SbKBFsTUSdISUXFFcYcJhWGr5KDpPK/u6uVLqHpMXA4t/uCuo+SKKvixxpRAgtKICvQmCEXy5lfIkJEr4lcyvJQEI2nautUYzYBrHmbDwB71T0bYBQqT/iVXv3uMchYeAV/CZcVh3U+U2bdtDjBFOoZap2vBv3Jt77WSLA4ut+nzXEdhZwtQReE9QYMxBnZs+aRw1OLl1heMiBtCqYV0Dq2nLOT4SlY6HqJvBA/pPoU0JAt3QB4gJbC1NWB1h2iEyajpG2eI+WSUJ2ydv8AxieF0sx8WJkkkmdwyHFN1KwAuP15z4qc5vXLnETMA2AEgIkG6dM2AZ2tgATtjaV2/Cn7RPAQlmVnh0B1h9nVkDukojn23TaZy57FAgnu2SSd49+SWqVjtEePvkm6rbQC3vAHvtU/EMItH+XdBUIK4vabqQz6yrVqdotx3H5Kbq9aU6EZSAgJDGtsU8HWS2Ib1TyRiKyToarDqjOTh3QfId6rSoVJ2pXad51TyI+cK1K3rSfKH6MO5jxn+x3p4fpcP+Eof5LMkrR9PT9Jh/wlD/JZkldEPFHO9njilDesODfMymXFK4W9Vx4x3CFy3jxDB1WcczyaPBOsg44wfe5Fw2SV0g2YCxTYKGCeCM896p0Kcwd28Wjdw5qRgyQBIsfD9FUpvAuTfYN3zSssRVpsFiZH8swmdQRYTvyiNhJKmYXFwOtHf1Ty47U42oTuk5CEoQWPdAiTBI6obNtoTOFbYDVkfe2fmg1A4ObEETeZkbyOHNFomSbTvOXcoAIKF5Yb7QYlcuBE3Iv2TvELqoIEdx2i9ua+15FpM5jYoQG4x8yPVAqv9/NdPGrlluk+qVqPHsyigimKfdfYVDrXKZoMgJhTyqouknQ5vMeauOEqHpdu3d6K6i8SRTVWYsM0ojSgsciNK9CjACyvlyHL5EJHlcVXwCdwJ8CvJXFa7SN4PlCV6ERA0W6zVo8O7JZTRlXqjgPRX6GI6oWBUXZvU30ioXJvB0N20KbTfJzVnAOg+7LnZfEYZhSIjkSfTcqLKYiGgE5EXQxSmN53D13IwpCIAABzJJE8jtSFyDU6WqYDe2CO4BNUrbDO47u0pYVdXJpjfs81zWcSMt+6eyLoEDY6t1N4OYEdsqcKm0dYbN07JG9JaRFcgtpZ7zIA9VD+LiqNUB5D2mOs0EROVtvNMkTJtsG2Qch2HLbJRXMF7C32i491kvhMQCy9jA2e7pxtQWv3yO6EpDhlNsdWBxDTlyXOIohwv3wmCbbx3j5oLqzZg92ahCLjGXiPe3mkXU4urdYdim4wJ0KxZlVeYh9kq+rBsuXVC5MkI2TNJmIO5zT/AMgrZKhaTu5rftPaPG6s6y17LxZj3nkh/p9+8w34Oh5OWYJWm6ffvMN+DoeTllyV3Q8UcctnxKV0Q+Sf5j5o5U3A19Sq9u5x7jcea471elHZZv1M12HNkHEg9y8o1u4rnEuM2ynwWRg1sjVDITlzvxVChR1jDh1WxE395Kbha/nt9FRoHKYz5cpSDoqEWy3ROzjA2o/xPskybnJJ08WNhB4bR3ZhfVKxmJ8CAlGDtqunMcSc7bl8Ksnq9m6N3ms9pduJM/BiBtcSL8t6W0FpbEB2pWZB2HZE7k/HrIDcB0jIgbp70J43G3IlKDEgjPV7dvDcUU1oB2+DkgT2sRvHcp1aJme/5JmpiRtt498pSriJ+dkyIDaLymGOslDUtkitqQERchy6yi6UdIPancTiNgUTSuI6pAzKtprtFVR9Mawrpa3kPJHBQKAgAbgB3IzSvRR0YD2dr5eSvkQETWXmsuCVyXJRTOilqVHs+y63I3HgU7h8TC40lSiq1w/iGr2iT5HwXFejA125beCx68cTaNehLMEy3gq60eAr5bVhsFi1qNH1hGY+S5JxOuDNTQeOB80VrMocB74Kfh6gjIn3tCfZiIG7zVGDoQ2ypsIMzs1XTy92RKfGQeAHsIIrM4czdd0MRmQR3QPK6AQvwgTOd8ychyS+kMDTcIga0SDnKZpEfdJiTs7pyS1fHzVDBlqzsg8OKIANGiAB1dk5mP1RqdJ03nnrCIOwDYF38YEdvYhukbQBuy/RQIRrhH5n3C4cLEnzM++1fNrHaI7vVeOqblMEB1BaylY2pKexFSLfoo2OrwCmSEbJuIf1kVh1WydyWJAuVD0lplzyGUoudWTlPD5q6MXJ4RRKaisspYY/Era2Yp7fvEWHYJPcqwcksBhhTptZnGZ3uP1j3pkOW5Rp/jjgxKtTnLJT6fH6XDfg8P5PWXJWl6fn6XDfg8P5PWXJV0PFFctnzioekBq19YfxNHhY+isuKHV0driTIAMcZ3jePNVV4c44LKM+EsjOjsXLRtTxM5FRBh3USJ+q42cMp3cDwVXD1A5Yk4uLNqElJZQzQeciQAdnyVPDO2GSTtA7+AUxtK9pPAeKZaw5/OPOypaL0U26oEzO6N+4WTFGkDd0hp/hLgCOzap1CsM4Fstkck7TxQOY99pQwOPimNnCNqn1sGxxmwdvv1vkmP8AU8TMWQXNJiD1du2Zv75KYIeamoMpi2Y5TwXpxBEAEX2CbRsJ38F3UeBnJ377pM0ojZnnc9yhDutV2m3bmUCpVOeU96M3DTx7x53RRgr5e+CgBOk3aSUZ2acFAAbuCSxeLAgCS4mAAJc4nIAbSmSyI2kJ4uYzhR6GIFWrDbtZ1nGCQTsvkIzW90R+z19U6+Ms0xFFpv8A/a4f2jvQumXR+lQDfgxTcTrarREFrTmMi0m0Heu+2prl2Z1xXysRM20ooKCYm2RAI5EA+sdi6aVsGaGBXy4lfIkIBcuXOXJcuRc2SiB8JTa98OAcIgtORBn1AyTzujpF6R1gc2GNbsJs8dxttQdFs1gA6zm5Hn5haHDgjMbri/eFzVKaqbLadWVN9GA0rop1E64B1JuMi3mDsTui9K2GRC3waHRrAOE7QHG18js4XUjS/QmnVdr0SKD4vqs6hM31mgx3ALklayx9nXG7jn6CaOxgORHefAqrRqNJ8zfwkrFnRmLw5M0TUA/ipHWy26puPzR6XSVreq8up8HtLDPMi64p0JR+DQp3EJfJtDVnLKdgHdki/Hdx/wDIT5LM4TT7CIDx2EH1lN/9VGwAjuVXBl/NFo1/vGd8ybZDKynaQrkQZMz2338FPxGPm8sG6CBs3qYMZeTUDvuyCTzuhxJyNlh8WCAHQDu2fIgoza27LhlHJZlmkSRAaR2j0R2aWteB2CPNTiHki7UqjcJ8UGriQNvh6BR36aG1JYrTbQLuP/lbtuioAc0VMRiuPYomPxwbJcQEs3Sr6ztSgx1Q5dUEgczsWs0L+y99RjqmLu7VltM2a0yCJO02jddXRpZfZzVa6S67MbhMFUxRk6zaO8Wc87m7hvKpVNEtYNUNaABAA3W27XStK+iGDVa3kAASO6wSGJYT9YtbwzPatinRjBdGLOtKbyyMLZ5roOXOMpapmZ2IYcr0IV+n/wC8w34LD+T1ly5ab9oDvpML+Cw/k9ZYuUh4oMtjmiaQdVGtkOtGwkZA8FepYcOJ2km+5Z/RjTra24/qtdQuAG5b0H2K+hCvomx1QHAzIIsez36qDX0aWH6Of/jcb/0O28j3rcMp/qvMRo5tQdYX3jNU1KUZrssp1pU30Y+jiBlcOGYMg9u1VKWJkZjs9ZXuP0A5oyFVoymQ4ciLt5hAo6OpkD98wts46+vltIeI7iuCVnL47NGF7D56HWwdvcJ8F4+mSATAuDnOXgF9SwhA6tVr+bCzxBcJRnU6gzYD/K+mfAkR3LnlQnHcTrjcU5akgVV5GeR2b+05IQxl4t2EyvcQx5BijU7s+MtQMBo90yWEmdoqW4AauSrcX9FvNfZSYJ2DimGs92Shc5v1adUncKdQk8gGwEalTxJ+rhsQZ3s1f7oU4N/APyRXyONba9vFcvqtZfx+S9w3RvGVcxToj779dxn7jPUqxgP2f02nWxdU1TueRTpDlTBl39RKaNFsqlcxWuzPYOlVxbooNloMOqG1Jp2yf4jwbfkt30e6I0sMC/69QjrVX5xuYP4G8rnaSinS1Cg0NpgO1RAAAYwcgPQKFpLpG6pmTH2RZv59q7ads/0Z9W55FvSmnmtBbTgna7Z2byvzvTWLdVcdW4GbuJMDtT9V76pi7RwXhwYbTcIi8jsI+S76dNQXRxSm5GeqMItextNxDr2O6Q63FctKNinS87tUjP7PWFtuR70u0q8iC6y+XEr5QJni5F0eJeEqSm9En6Q8vVIxTQUsADdPUQ5uYnzXmHCbpsj3uS4FPaThMxHePEfJNMB2Fp4G3ivKcI1OERTlzHR9U9hDvNc/EBs653ObfxsUyHIgr2g3G4gINBJ1bo/hnnr4ai4xn8Nt+ILV7R6MYEiRhaWzME+Mqi2g3YNX+Ux4Liq25752quVOL+B4zkvkPguiOAN2YNpgAkfDY+ON+PDsT+D6JYUgk4BgcTY/6anETazh6KdRxZbLpN7dUkdVthMEXmUKtpo/ePNzvmqXbfTLlX+xrF9CMM+oQdH2j6zKbKcWza5hHck2/sqoPAOpUoj7LsU8ZbYvCH/1Bzsmt7ZXTX1DkKY/pn0U/i/6H+QxWr+y3CNd9LXAbxxFR7jwgEJnBdCtGUv/AGX1z9qC1vZ8QyfFNMw1XbUA/laAuTgZ+s957QPJMrdLbFdeTHqeNp0QRQoUaQyky5xGyRAHmkcfpV1T67y7gMuwZLz/AEtNv8PfdcWJyhXRpRjpFTm2KPBdbIbbx5QpeNeG2AvwACr4msAFK+FrGSrBCJjaPVud9+PBLByr46mJk5DIcVGcfn6qDor/ALQD9LhfwWG8nrLuK0/7Qf3uF/BYbyesuzMcx5qQ8RpbL+isNDAruCFhwlT9Gjqx2qnhjDuBQQjGWuhFFRcuaFxldHAo22uNqG/CNJmO7PvF1w1GYAoQA/QwcPrEc2tsht0I8ZVR2t87p/VXbVCCVPBvaRdhE7Ae3aYTQcRkb8HHxXVYAwF78SMslMZCHpaaqsjrON41Tfx/Ndf+r3P/AHeHeeLmnVngXEA80q941SeHJGpvAAbewVf4oZy0OqksbPX6Zxbsg2mOd/8AiB5pc4aofrvnkI/NNNqL0vTqMVpCtt7YicF29q6bghtRn4iEnX0giDAy7VbwU7EVtawyXTKZqXcbbgu6wDWokM98EFwEbTHPhzuO1JObBI3GE9iDBBGcz3XS2kTNVx3me8AoodA5Xy4leJgn/9k="/>
          <p:cNvSpPr>
            <a:spLocks noChangeAspect="1" noChangeArrowheads="1"/>
          </p:cNvSpPr>
          <p:nvPr/>
        </p:nvSpPr>
        <p:spPr bwMode="auto">
          <a:xfrm>
            <a:off x="8570913" y="-906463"/>
            <a:ext cx="4714875" cy="1895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 eaLnBrk="1" hangingPunct="1"/>
            <a:endParaRPr lang="fa-IR">
              <a:solidFill>
                <a:prstClr val="black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7298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a-IR" dirty="0" smtClean="0"/>
              <a:t>رده های فصل 9</a:t>
            </a:r>
            <a:endParaRPr lang="fa-IR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fa-IR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4D54C148-ACBF-45A1-9222-9CC4BB8CF03F}" type="slidenum">
              <a:rPr lang="fa-IR" altLang="en-US" sz="1200" smtClean="0">
                <a:solidFill>
                  <a:srgbClr val="898989"/>
                </a:solidFill>
                <a:cs typeface="Arial" panose="020B0604020202020204" pitchFamily="34" charset="0"/>
              </a:rPr>
              <a:pPr algn="l"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200" smtClean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2000"/>
            <a:ext cx="7772400" cy="1470025"/>
          </a:xfrm>
          <a:solidFill>
            <a:schemeClr val="tx1">
              <a:lumMod val="85000"/>
              <a:lumOff val="15000"/>
            </a:schemeClr>
          </a:solidFill>
        </p:spPr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a-IR" sz="4000" dirty="0" smtClean="0">
                <a:solidFill>
                  <a:srgbClr val="CC00FF"/>
                </a:solidFill>
              </a:rPr>
              <a:t>فصل نهم</a:t>
            </a:r>
            <a:endParaRPr lang="en-US" sz="4000" dirty="0" smtClean="0">
              <a:solidFill>
                <a:srgbClr val="CC00FF"/>
              </a:solidFill>
            </a:endParaRP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438400"/>
            <a:ext cx="7848600" cy="1752600"/>
          </a:xfrm>
        </p:spPr>
        <p:txBody>
          <a:bodyPr/>
          <a:lstStyle/>
          <a:p>
            <a:r>
              <a:rPr lang="en-US" altLang="en-US" smtClean="0">
                <a:solidFill>
                  <a:srgbClr val="FF0000"/>
                </a:solidFill>
              </a:rPr>
              <a:t>Diseases of the circulatory system</a:t>
            </a:r>
          </a:p>
          <a:p>
            <a:r>
              <a:rPr lang="en-US" altLang="en-US" smtClean="0">
                <a:solidFill>
                  <a:srgbClr val="FF0000"/>
                </a:solidFill>
              </a:rPr>
              <a:t>(I00-I99)</a:t>
            </a:r>
            <a:endParaRPr lang="fa-IR" altLang="en-US" smtClean="0">
              <a:solidFill>
                <a:schemeClr val="tx1"/>
              </a:solidFill>
            </a:endParaRPr>
          </a:p>
          <a:p>
            <a:r>
              <a:rPr lang="fa-IR" altLang="en-US" smtClean="0">
                <a:solidFill>
                  <a:schemeClr val="tx1"/>
                </a:solidFill>
              </a:rPr>
              <a:t>بيماريهاي سیستم گردش خون</a:t>
            </a: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090030BE-1F05-47F5-B8C5-382E33676579}" type="slidenum">
              <a:rPr lang="fa-IR" altLang="en-US" sz="1200" smtClean="0">
                <a:solidFill>
                  <a:srgbClr val="898989"/>
                </a:solidFill>
                <a:cs typeface="Arial" panose="020B0604020202020204" pitchFamily="34" charset="0"/>
              </a:rPr>
              <a:pPr algn="l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 smtClean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/>
              <a:t> </a:t>
            </a:r>
            <a:br>
              <a:rPr lang="en-US" sz="3000" dirty="0"/>
            </a:br>
            <a:r>
              <a:rPr lang="fa-IR" sz="3000" dirty="0" smtClean="0"/>
              <a:t/>
            </a:r>
            <a:br>
              <a:rPr lang="fa-IR" sz="3000" dirty="0" smtClean="0"/>
            </a:br>
            <a:r>
              <a:rPr lang="en-US" sz="2400" b="1" dirty="0"/>
              <a:t>Acute rheumatic fever</a:t>
            </a:r>
            <a:br>
              <a:rPr lang="en-US" sz="2400" b="1" dirty="0"/>
            </a:br>
            <a:r>
              <a:rPr lang="en-US" sz="2400" b="1" dirty="0"/>
              <a:t>(I00-I02)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37219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fa-IR" altLang="en-US" sz="2600" smtClean="0"/>
              <a:t> این بلوک اختصاص به  تب روماتیسمی حاد دارد. </a:t>
            </a:r>
          </a:p>
          <a:p>
            <a:pPr algn="l" rtl="0"/>
            <a:r>
              <a:rPr lang="en-US" altLang="en-US" sz="2400" smtClean="0"/>
              <a:t>I00 Rheumatic fever </a:t>
            </a:r>
            <a:r>
              <a:rPr lang="en-US" altLang="en-US" sz="2400" smtClean="0">
                <a:solidFill>
                  <a:srgbClr val="FF0000"/>
                </a:solidFill>
              </a:rPr>
              <a:t>without</a:t>
            </a:r>
            <a:r>
              <a:rPr lang="en-US" altLang="en-US" sz="2400" smtClean="0"/>
              <a:t> mention of heart involvement</a:t>
            </a:r>
          </a:p>
          <a:p>
            <a:pPr algn="l" rtl="0"/>
            <a:r>
              <a:rPr lang="en-US" altLang="en-US" sz="2400" smtClean="0"/>
              <a:t>I01 Rheumatic fever with heart involvement</a:t>
            </a:r>
          </a:p>
          <a:p>
            <a:pPr algn="l" rtl="0"/>
            <a:r>
              <a:rPr lang="en-US" altLang="en-US" sz="2400" smtClean="0"/>
              <a:t>I02 Rheumatic chorea</a:t>
            </a:r>
            <a:endParaRPr lang="fa-IR" altLang="en-US" sz="2400" smtClean="0"/>
          </a:p>
          <a:p>
            <a:r>
              <a:rPr lang="fa-IR" altLang="en-US" sz="2400" smtClean="0"/>
              <a:t>نکته: رده </a:t>
            </a:r>
            <a:r>
              <a:rPr lang="en-US" altLang="en-US" sz="2400" smtClean="0"/>
              <a:t>I00 </a:t>
            </a:r>
            <a:r>
              <a:rPr lang="fa-IR" altLang="en-US" sz="2400" smtClean="0"/>
              <a:t> برای تب روماتیسمی( حاد یا مزمن) بدون درگیری قلب استفاده می شود.</a:t>
            </a:r>
          </a:p>
          <a:p>
            <a:r>
              <a:rPr lang="en-US" altLang="en-US" sz="2400" smtClean="0"/>
              <a:t>I01</a:t>
            </a:r>
            <a:r>
              <a:rPr lang="fa-IR" altLang="en-US" sz="2400" smtClean="0"/>
              <a:t> و </a:t>
            </a:r>
            <a:r>
              <a:rPr lang="en-US" altLang="en-US" sz="2400" smtClean="0"/>
              <a:t>I02 </a:t>
            </a:r>
            <a:r>
              <a:rPr lang="fa-IR" altLang="en-US" sz="2400" smtClean="0"/>
              <a:t> برای تب روماتیسمی </a:t>
            </a:r>
            <a:r>
              <a:rPr lang="fa-IR" altLang="en-US" sz="2400" smtClean="0">
                <a:solidFill>
                  <a:srgbClr val="FF0000"/>
                </a:solidFill>
              </a:rPr>
              <a:t>حاد</a:t>
            </a:r>
            <a:r>
              <a:rPr lang="fa-IR" altLang="en-US" sz="2400" smtClean="0"/>
              <a:t> با </a:t>
            </a:r>
            <a:r>
              <a:rPr lang="fa-IR" altLang="en-US" sz="2400" smtClean="0">
                <a:solidFill>
                  <a:srgbClr val="FF0000"/>
                </a:solidFill>
              </a:rPr>
              <a:t>درگیری قلب </a:t>
            </a:r>
            <a:r>
              <a:rPr lang="fa-IR" altLang="en-US" sz="2400" smtClean="0"/>
              <a:t>استفاده می شود.</a:t>
            </a:r>
          </a:p>
          <a:p>
            <a:r>
              <a:rPr lang="fa-IR" altLang="en-US" sz="2400" smtClean="0"/>
              <a:t>نکته: بیماری مزمن روماتیسم قلبی در بلوک (</a:t>
            </a:r>
            <a:r>
              <a:rPr lang="en-US" altLang="en-US" sz="2400" smtClean="0"/>
              <a:t>I05-I09</a:t>
            </a:r>
            <a:r>
              <a:rPr lang="fa-IR" altLang="en-US" sz="2400" smtClean="0"/>
              <a:t>) قرار می گیرند.</a:t>
            </a:r>
          </a:p>
          <a:p>
            <a:r>
              <a:rPr lang="fa-IR" altLang="en-US" sz="2400" smtClean="0"/>
              <a:t> </a:t>
            </a:r>
            <a:endParaRPr lang="en-US" altLang="en-US" sz="2400" smtClean="0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C8195DAD-A759-41A7-B2B7-3268F901ABAF}" type="slidenum">
              <a:rPr lang="fa-IR" altLang="en-US" sz="1200" smtClean="0">
                <a:solidFill>
                  <a:srgbClr val="898989"/>
                </a:solidFill>
                <a:cs typeface="Arial" panose="020B0604020202020204" pitchFamily="34" charset="0"/>
              </a:rPr>
              <a:pPr algn="l"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200" smtClean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fa-IR" sz="3200" dirty="0" smtClean="0"/>
              <a:t>نکته تشخیص </a:t>
            </a:r>
            <a:r>
              <a:rPr lang="fa-IR" sz="3200" dirty="0" err="1" smtClean="0"/>
              <a:t>نویسی</a:t>
            </a:r>
            <a:endParaRPr lang="en-US" sz="3200" dirty="0"/>
          </a:p>
        </p:txBody>
      </p:sp>
      <p:sp>
        <p:nvSpPr>
          <p:cNvPr id="138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altLang="en-US" dirty="0" smtClean="0"/>
              <a:t>در </a:t>
            </a:r>
            <a:r>
              <a:rPr lang="fa-IR" altLang="en-US" dirty="0" err="1" smtClean="0"/>
              <a:t>کدگذاری</a:t>
            </a:r>
            <a:r>
              <a:rPr lang="fa-IR" altLang="en-US" dirty="0" smtClean="0"/>
              <a:t> بیماری روماتیسم قلبی باید پزشک در شرح تشخیص موارد زیر را مشخص کند:</a:t>
            </a:r>
          </a:p>
          <a:p>
            <a:pPr lvl="1"/>
            <a:r>
              <a:rPr lang="fa-IR" altLang="en-US" dirty="0" smtClean="0"/>
              <a:t>ارتباط بیماری قلبی با تب روماتیسمی</a:t>
            </a:r>
          </a:p>
          <a:p>
            <a:pPr lvl="1"/>
            <a:r>
              <a:rPr lang="fa-IR" altLang="en-US" dirty="0"/>
              <a:t> حاد (فعال) یا مزمن( غیر فعال) بودن تب روماتیسمی</a:t>
            </a:r>
          </a:p>
          <a:p>
            <a:pPr lvl="1"/>
            <a:r>
              <a:rPr lang="fa-IR" altLang="en-US" dirty="0" smtClean="0"/>
              <a:t>قسمت درگیر در قلب (مثل دریچه </a:t>
            </a:r>
            <a:r>
              <a:rPr lang="fa-IR" altLang="en-US" dirty="0" err="1" smtClean="0"/>
              <a:t>میترال</a:t>
            </a:r>
            <a:r>
              <a:rPr lang="fa-IR" altLang="en-US" dirty="0" smtClean="0"/>
              <a:t>)</a:t>
            </a:r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8FE9AFF8-AC93-4E52-8480-90B16013ADD1}" type="slidenum">
              <a:rPr lang="fa-IR" altLang="en-US" sz="1200" smtClean="0">
                <a:solidFill>
                  <a:srgbClr val="898989"/>
                </a:solidFill>
                <a:cs typeface="Arial" panose="020B0604020202020204" pitchFamily="34" charset="0"/>
              </a:rPr>
              <a:pPr algn="l"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200" smtClean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smtClean="0"/>
              <a:t>نمونه سوال ارشد</a:t>
            </a:r>
            <a:endParaRPr lang="en-US" altLang="en-US" smtClean="0"/>
          </a:p>
        </p:txBody>
      </p:sp>
      <p:sp>
        <p:nvSpPr>
          <p:cNvPr id="139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9878198A-5457-432A-8404-369F9FD970CA}" type="slidenum">
              <a:rPr lang="fa-IR" altLang="en-US" sz="1200" smtClean="0">
                <a:solidFill>
                  <a:srgbClr val="898989"/>
                </a:solidFill>
                <a:cs typeface="Arial" panose="020B0604020202020204" pitchFamily="34" charset="0"/>
              </a:rPr>
              <a:pPr algn="l"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200" smtClean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pic>
        <p:nvPicPr>
          <p:cNvPr id="13926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2263775"/>
            <a:ext cx="8607425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fa-IR" altLang="en-US" sz="2200" smtClean="0"/>
              <a:t>بیماری کره(</a:t>
            </a:r>
            <a:r>
              <a:rPr lang="en-US" altLang="en-US" sz="2200" smtClean="0"/>
              <a:t>chorea</a:t>
            </a:r>
            <a:r>
              <a:rPr lang="fa-IR" altLang="en-US" sz="2200" smtClean="0"/>
              <a:t>)</a:t>
            </a:r>
            <a:endParaRPr lang="en-US" altLang="en-US" sz="2200" smtClean="0"/>
          </a:p>
        </p:txBody>
      </p:sp>
      <p:sp>
        <p:nvSpPr>
          <p:cNvPr id="140291" name="Content Placeholder 2"/>
          <p:cNvSpPr>
            <a:spLocks noGrp="1"/>
          </p:cNvSpPr>
          <p:nvPr>
            <p:ph idx="1"/>
          </p:nvPr>
        </p:nvSpPr>
        <p:spPr>
          <a:xfrm>
            <a:off x="441325" y="914400"/>
            <a:ext cx="8229600" cy="5105400"/>
          </a:xfrm>
        </p:spPr>
        <p:txBody>
          <a:bodyPr/>
          <a:lstStyle/>
          <a:p>
            <a:r>
              <a:rPr lang="en-US" altLang="en-US" dirty="0" smtClean="0"/>
              <a:t>Chorea</a:t>
            </a:r>
          </a:p>
          <a:p>
            <a:pPr lvl="1"/>
            <a:r>
              <a:rPr lang="fa-IR" altLang="en-US" sz="2500" dirty="0" err="1" smtClean="0"/>
              <a:t>كره</a:t>
            </a:r>
            <a:r>
              <a:rPr lang="fa-IR" altLang="en-US" sz="2500" dirty="0" smtClean="0"/>
              <a:t> </a:t>
            </a:r>
            <a:r>
              <a:rPr lang="fa-IR" altLang="en-US" sz="2500" dirty="0" err="1" smtClean="0"/>
              <a:t>بيماري</a:t>
            </a:r>
            <a:r>
              <a:rPr lang="fa-IR" altLang="en-US" sz="2500" dirty="0" smtClean="0"/>
              <a:t> است </a:t>
            </a:r>
            <a:r>
              <a:rPr lang="fa-IR" altLang="en-US" sz="2500" dirty="0" err="1" smtClean="0"/>
              <a:t>كه</a:t>
            </a:r>
            <a:r>
              <a:rPr lang="fa-IR" altLang="en-US" sz="2500" dirty="0" smtClean="0"/>
              <a:t> در آن </a:t>
            </a:r>
            <a:r>
              <a:rPr lang="fa-IR" altLang="en-US" sz="2500" dirty="0" err="1" smtClean="0"/>
              <a:t>حركات</a:t>
            </a:r>
            <a:r>
              <a:rPr lang="fa-IR" altLang="en-US" sz="2500" dirty="0" smtClean="0"/>
              <a:t> </a:t>
            </a:r>
            <a:r>
              <a:rPr lang="fa-IR" altLang="en-US" sz="2500" dirty="0" err="1" smtClean="0"/>
              <a:t>غير</a:t>
            </a:r>
            <a:r>
              <a:rPr lang="fa-IR" altLang="en-US" sz="2500" dirty="0" smtClean="0"/>
              <a:t> </a:t>
            </a:r>
            <a:r>
              <a:rPr lang="fa-IR" altLang="en-US" sz="2500" dirty="0" err="1" smtClean="0"/>
              <a:t>ارادي</a:t>
            </a:r>
            <a:r>
              <a:rPr lang="fa-IR" altLang="en-US" sz="2500" dirty="0" smtClean="0"/>
              <a:t> مفاصل بزرگ _ تنه و صورت </a:t>
            </a:r>
            <a:r>
              <a:rPr lang="fa-IR" altLang="en-US" sz="2500" dirty="0" err="1" smtClean="0"/>
              <a:t>بصورت</a:t>
            </a:r>
            <a:r>
              <a:rPr lang="fa-IR" altLang="en-US" sz="2500" dirty="0" smtClean="0"/>
              <a:t> </a:t>
            </a:r>
            <a:r>
              <a:rPr lang="fa-IR" altLang="en-US" sz="2500" dirty="0" err="1" smtClean="0"/>
              <a:t>سريع</a:t>
            </a:r>
            <a:r>
              <a:rPr lang="fa-IR" altLang="en-US" sz="2500" dirty="0" smtClean="0"/>
              <a:t> و </a:t>
            </a:r>
            <a:r>
              <a:rPr lang="fa-IR" altLang="en-US" sz="2500" dirty="0" err="1" smtClean="0"/>
              <a:t>جهشي</a:t>
            </a:r>
            <a:r>
              <a:rPr lang="fa-IR" altLang="en-US" sz="2500" dirty="0" smtClean="0"/>
              <a:t> اتفاق </a:t>
            </a:r>
            <a:r>
              <a:rPr lang="fa-IR" altLang="en-US" sz="2500" dirty="0" err="1" smtClean="0"/>
              <a:t>مي</a:t>
            </a:r>
            <a:r>
              <a:rPr lang="fa-IR" altLang="en-US" sz="2500" dirty="0" smtClean="0"/>
              <a:t> افتد .</a:t>
            </a:r>
          </a:p>
          <a:p>
            <a:r>
              <a:rPr lang="en-US" altLang="en-US" dirty="0" smtClean="0"/>
              <a:t>Sydenham chorea</a:t>
            </a:r>
            <a:endParaRPr lang="fa-IR" altLang="en-US" dirty="0" smtClean="0"/>
          </a:p>
          <a:p>
            <a:pPr lvl="1"/>
            <a:r>
              <a:rPr lang="fa-IR" altLang="en-US" sz="2500" dirty="0" err="1" smtClean="0"/>
              <a:t>معمولاٌ</a:t>
            </a:r>
            <a:r>
              <a:rPr lang="fa-IR" altLang="en-US" sz="2500" dirty="0" smtClean="0"/>
              <a:t> متعاقب تب روماتیسمی  یا عفونتهای </a:t>
            </a:r>
            <a:r>
              <a:rPr lang="fa-IR" altLang="en-US" sz="2500" dirty="0" err="1" smtClean="0"/>
              <a:t>استرپتوکوکی</a:t>
            </a:r>
            <a:r>
              <a:rPr lang="fa-IR" altLang="en-US" sz="2500" dirty="0" smtClean="0"/>
              <a:t> گروه </a:t>
            </a:r>
            <a:r>
              <a:rPr lang="en-US" altLang="en-US" sz="2500" dirty="0" smtClean="0"/>
              <a:t>A</a:t>
            </a:r>
            <a:r>
              <a:rPr lang="fa-IR" altLang="en-US" sz="2500" dirty="0" smtClean="0"/>
              <a:t>در کودکان ،کره </a:t>
            </a:r>
            <a:r>
              <a:rPr lang="fa-IR" altLang="en-US" sz="2500" dirty="0" err="1" smtClean="0"/>
              <a:t>وبرخی</a:t>
            </a:r>
            <a:r>
              <a:rPr lang="fa-IR" altLang="en-US" sz="2500" dirty="0" smtClean="0"/>
              <a:t> اختلالات حرکتی </a:t>
            </a:r>
            <a:r>
              <a:rPr lang="fa-IR" altLang="en-US" sz="2500" dirty="0" err="1" smtClean="0"/>
              <a:t>دیگربروز</a:t>
            </a:r>
            <a:r>
              <a:rPr lang="fa-IR" altLang="en-US" sz="2500" dirty="0" smtClean="0"/>
              <a:t> مینماید.</a:t>
            </a:r>
          </a:p>
          <a:p>
            <a:pPr lvl="1"/>
            <a:r>
              <a:rPr lang="fa-IR" altLang="en-US" sz="2500" dirty="0" smtClean="0"/>
              <a:t>کره </a:t>
            </a:r>
            <a:r>
              <a:rPr lang="fa-IR" altLang="en-US" sz="2500" dirty="0" err="1" smtClean="0"/>
              <a:t>سيدنهام</a:t>
            </a:r>
            <a:r>
              <a:rPr lang="fa-IR" altLang="en-US" sz="2500" dirty="0" smtClean="0"/>
              <a:t> </a:t>
            </a:r>
            <a:r>
              <a:rPr lang="fa-IR" altLang="en-US" sz="2500" dirty="0" err="1" smtClean="0"/>
              <a:t>شايعترين</a:t>
            </a:r>
            <a:r>
              <a:rPr lang="fa-IR" altLang="en-US" sz="2500" dirty="0" smtClean="0"/>
              <a:t> فرم </a:t>
            </a:r>
            <a:r>
              <a:rPr lang="fa-IR" altLang="en-US" sz="2500" dirty="0" err="1" smtClean="0"/>
              <a:t>كره</a:t>
            </a:r>
            <a:r>
              <a:rPr lang="fa-IR" altLang="en-US" sz="2500" dirty="0" smtClean="0"/>
              <a:t> </a:t>
            </a:r>
            <a:r>
              <a:rPr lang="fa-IR" altLang="en-US" sz="2500" dirty="0" err="1" smtClean="0"/>
              <a:t>اكتسابي</a:t>
            </a:r>
            <a:r>
              <a:rPr lang="fa-IR" altLang="en-US" sz="2500" dirty="0" smtClean="0"/>
              <a:t> است </a:t>
            </a:r>
            <a:r>
              <a:rPr lang="fa-IR" altLang="en-US" sz="2500" dirty="0" err="1" smtClean="0"/>
              <a:t>كه</a:t>
            </a:r>
            <a:r>
              <a:rPr lang="fa-IR" altLang="en-US" sz="2500" dirty="0" smtClean="0"/>
              <a:t> تنها علامت </a:t>
            </a:r>
            <a:r>
              <a:rPr lang="fa-IR" altLang="en-US" sz="2500" dirty="0" err="1" smtClean="0"/>
              <a:t>نورولوژيك</a:t>
            </a:r>
            <a:r>
              <a:rPr lang="fa-IR" altLang="en-US" sz="2500" dirty="0" smtClean="0"/>
              <a:t> موجود در </a:t>
            </a:r>
            <a:r>
              <a:rPr lang="fa-IR" altLang="en-US" sz="2500" dirty="0" err="1" smtClean="0"/>
              <a:t>بيماري</a:t>
            </a:r>
            <a:r>
              <a:rPr lang="fa-IR" altLang="en-US" sz="2500" dirty="0" smtClean="0"/>
              <a:t> تب </a:t>
            </a:r>
            <a:r>
              <a:rPr lang="fa-IR" altLang="en-US" sz="2500" dirty="0" err="1" smtClean="0"/>
              <a:t>روما</a:t>
            </a:r>
            <a:r>
              <a:rPr lang="fa-IR" altLang="en-US" sz="2500" dirty="0" smtClean="0"/>
              <a:t> </a:t>
            </a:r>
            <a:r>
              <a:rPr lang="fa-IR" altLang="en-US" sz="2500" dirty="0" err="1" smtClean="0"/>
              <a:t>تيسمي</a:t>
            </a:r>
            <a:r>
              <a:rPr lang="fa-IR" altLang="en-US" sz="2500" dirty="0" smtClean="0"/>
              <a:t> است </a:t>
            </a:r>
            <a:r>
              <a:rPr lang="fa-IR" altLang="en-US" sz="2500" dirty="0" err="1" smtClean="0"/>
              <a:t>كه</a:t>
            </a:r>
            <a:r>
              <a:rPr lang="fa-IR" altLang="en-US" sz="2500" dirty="0" smtClean="0"/>
              <a:t> علت </a:t>
            </a:r>
            <a:r>
              <a:rPr lang="fa-IR" altLang="en-US" sz="2500" dirty="0" err="1" smtClean="0"/>
              <a:t>ايجاد</a:t>
            </a:r>
            <a:r>
              <a:rPr lang="fa-IR" altLang="en-US" sz="2500" dirty="0" smtClean="0"/>
              <a:t> </a:t>
            </a:r>
            <a:r>
              <a:rPr lang="fa-IR" altLang="en-US" sz="2500" dirty="0" err="1" smtClean="0"/>
              <a:t>اين</a:t>
            </a:r>
            <a:r>
              <a:rPr lang="fa-IR" altLang="en-US" sz="2500" dirty="0" smtClean="0"/>
              <a:t> </a:t>
            </a:r>
            <a:r>
              <a:rPr lang="fa-IR" altLang="en-US" sz="2500" dirty="0" err="1" smtClean="0"/>
              <a:t>بيماري</a:t>
            </a:r>
            <a:r>
              <a:rPr lang="fa-IR" altLang="en-US" sz="2500" dirty="0" smtClean="0"/>
              <a:t> به خاطر </a:t>
            </a:r>
            <a:r>
              <a:rPr lang="fa-IR" altLang="en-US" sz="2500" dirty="0" err="1" smtClean="0"/>
              <a:t>يك</a:t>
            </a:r>
            <a:r>
              <a:rPr lang="fa-IR" altLang="en-US" sz="2500" dirty="0" smtClean="0"/>
              <a:t> پاسخ </a:t>
            </a:r>
            <a:r>
              <a:rPr lang="fa-IR" altLang="en-US" sz="2500" dirty="0" err="1" smtClean="0"/>
              <a:t>شديد</a:t>
            </a:r>
            <a:r>
              <a:rPr lang="fa-IR" altLang="en-US" sz="2500" dirty="0" smtClean="0"/>
              <a:t> </a:t>
            </a:r>
            <a:r>
              <a:rPr lang="fa-IR" altLang="en-US" sz="2500" dirty="0" err="1" smtClean="0"/>
              <a:t>اتوايميون</a:t>
            </a:r>
            <a:r>
              <a:rPr lang="fa-IR" altLang="en-US" sz="2500" dirty="0" smtClean="0"/>
              <a:t> مغز به عفونتهای </a:t>
            </a:r>
            <a:r>
              <a:rPr lang="fa-IR" altLang="en-US" sz="2500" dirty="0" err="1" smtClean="0"/>
              <a:t>استرپتوکوکی</a:t>
            </a:r>
            <a:r>
              <a:rPr lang="fa-IR" altLang="en-US" sz="2500" dirty="0" smtClean="0"/>
              <a:t> گروه </a:t>
            </a:r>
            <a:r>
              <a:rPr lang="en-US" altLang="en-US" sz="2500" dirty="0" smtClean="0"/>
              <a:t>A</a:t>
            </a:r>
            <a:r>
              <a:rPr lang="fa-IR" altLang="en-US" sz="2500" dirty="0" smtClean="0"/>
              <a:t>است و </a:t>
            </a:r>
            <a:r>
              <a:rPr lang="fa-IR" altLang="en-US" sz="2500" dirty="0" err="1" smtClean="0"/>
              <a:t>بيشتر</a:t>
            </a:r>
            <a:r>
              <a:rPr lang="fa-IR" altLang="en-US" sz="2500" dirty="0" smtClean="0"/>
              <a:t> </a:t>
            </a:r>
            <a:r>
              <a:rPr lang="fa-IR" altLang="en-US" sz="2500" dirty="0" err="1" smtClean="0"/>
              <a:t>بيماران</a:t>
            </a:r>
            <a:r>
              <a:rPr lang="fa-IR" altLang="en-US" sz="2500" dirty="0" smtClean="0"/>
              <a:t> </a:t>
            </a:r>
            <a:r>
              <a:rPr lang="fa-IR" altLang="en-US" sz="2500" dirty="0" err="1" smtClean="0"/>
              <a:t>داراي</a:t>
            </a:r>
            <a:r>
              <a:rPr lang="fa-IR" altLang="en-US" sz="2500" dirty="0" smtClean="0"/>
              <a:t> </a:t>
            </a:r>
            <a:r>
              <a:rPr lang="fa-IR" altLang="en-US" sz="2500" dirty="0" err="1" smtClean="0"/>
              <a:t>آنتي</a:t>
            </a:r>
            <a:r>
              <a:rPr lang="fa-IR" altLang="en-US" sz="2500" dirty="0" smtClean="0"/>
              <a:t> </a:t>
            </a:r>
            <a:r>
              <a:rPr lang="fa-IR" altLang="en-US" sz="2500" dirty="0" err="1" smtClean="0"/>
              <a:t>بادي</a:t>
            </a:r>
            <a:r>
              <a:rPr lang="fa-IR" altLang="en-US" sz="2500" dirty="0" smtClean="0"/>
              <a:t>  </a:t>
            </a:r>
            <a:r>
              <a:rPr lang="fa-IR" altLang="en-US" sz="2500" dirty="0" err="1" smtClean="0"/>
              <a:t>آنتي</a:t>
            </a:r>
            <a:r>
              <a:rPr lang="fa-IR" altLang="en-US" sz="2500" dirty="0" smtClean="0"/>
              <a:t> </a:t>
            </a:r>
            <a:r>
              <a:rPr lang="fa-IR" altLang="en-US" sz="2500" dirty="0" err="1" smtClean="0"/>
              <a:t>نورونال</a:t>
            </a:r>
            <a:r>
              <a:rPr lang="fa-IR" altLang="en-US" sz="2500" dirty="0" smtClean="0"/>
              <a:t> ( </a:t>
            </a:r>
            <a:r>
              <a:rPr lang="fa-IR" altLang="en-US" sz="2500" dirty="0" err="1" smtClean="0"/>
              <a:t>آنتي</a:t>
            </a:r>
            <a:r>
              <a:rPr lang="fa-IR" altLang="en-US" sz="2500" dirty="0" smtClean="0"/>
              <a:t> </a:t>
            </a:r>
            <a:r>
              <a:rPr lang="fa-IR" altLang="en-US" sz="2500" dirty="0" err="1" smtClean="0"/>
              <a:t>بادي</a:t>
            </a:r>
            <a:r>
              <a:rPr lang="fa-IR" altLang="en-US" sz="2500" dirty="0" smtClean="0"/>
              <a:t> ضد عصب ) </a:t>
            </a:r>
            <a:r>
              <a:rPr lang="fa-IR" altLang="en-US" sz="2500" dirty="0" err="1" smtClean="0"/>
              <a:t>مي</a:t>
            </a:r>
            <a:r>
              <a:rPr lang="fa-IR" altLang="en-US" sz="2500" dirty="0" smtClean="0"/>
              <a:t> باشند </a:t>
            </a:r>
            <a:r>
              <a:rPr lang="fa-IR" altLang="en-US" sz="2500" dirty="0" err="1" smtClean="0"/>
              <a:t>كه</a:t>
            </a:r>
            <a:r>
              <a:rPr lang="fa-IR" altLang="en-US" sz="2500" dirty="0" smtClean="0"/>
              <a:t> </a:t>
            </a:r>
            <a:r>
              <a:rPr lang="fa-IR" altLang="en-US" sz="2500" dirty="0" err="1" smtClean="0"/>
              <a:t>اين</a:t>
            </a:r>
            <a:r>
              <a:rPr lang="fa-IR" altLang="en-US" sz="2500" dirty="0" smtClean="0"/>
              <a:t> </a:t>
            </a:r>
            <a:r>
              <a:rPr lang="fa-IR" altLang="en-US" sz="2500" dirty="0" err="1" smtClean="0"/>
              <a:t>آنتي</a:t>
            </a:r>
            <a:r>
              <a:rPr lang="fa-IR" altLang="en-US" sz="2500" dirty="0" smtClean="0"/>
              <a:t> </a:t>
            </a:r>
            <a:r>
              <a:rPr lang="fa-IR" altLang="en-US" sz="2500" dirty="0" err="1" smtClean="0"/>
              <a:t>باديها</a:t>
            </a:r>
            <a:r>
              <a:rPr lang="fa-IR" altLang="en-US" sz="2500" dirty="0" smtClean="0"/>
              <a:t> </a:t>
            </a:r>
            <a:r>
              <a:rPr lang="fa-IR" altLang="en-US" sz="2500" dirty="0" err="1" smtClean="0"/>
              <a:t>يك</a:t>
            </a:r>
            <a:r>
              <a:rPr lang="fa-IR" altLang="en-US" sz="2500" dirty="0" smtClean="0"/>
              <a:t> </a:t>
            </a:r>
            <a:r>
              <a:rPr lang="fa-IR" altLang="en-US" sz="2500" dirty="0" err="1" smtClean="0"/>
              <a:t>واكنش</a:t>
            </a:r>
            <a:r>
              <a:rPr lang="fa-IR" altLang="en-US" sz="2500" dirty="0" smtClean="0"/>
              <a:t> متقاطع با </a:t>
            </a:r>
            <a:r>
              <a:rPr lang="fa-IR" altLang="en-US" sz="2500" dirty="0" err="1" smtClean="0"/>
              <a:t>سيتو</a:t>
            </a:r>
            <a:r>
              <a:rPr lang="fa-IR" altLang="en-US" sz="2500" dirty="0" smtClean="0"/>
              <a:t> </a:t>
            </a:r>
            <a:r>
              <a:rPr lang="fa-IR" altLang="en-US" sz="2500" dirty="0" err="1" smtClean="0"/>
              <a:t>پلاسم</a:t>
            </a:r>
            <a:r>
              <a:rPr lang="fa-IR" altLang="en-US" sz="2500" dirty="0" smtClean="0"/>
              <a:t> سلول ساب تا </a:t>
            </a:r>
            <a:r>
              <a:rPr lang="fa-IR" altLang="en-US" sz="2500" dirty="0" err="1" smtClean="0"/>
              <a:t>لاميك</a:t>
            </a:r>
            <a:r>
              <a:rPr lang="fa-IR" altLang="en-US" sz="2500" dirty="0" smtClean="0"/>
              <a:t> و </a:t>
            </a:r>
            <a:r>
              <a:rPr lang="fa-IR" altLang="en-US" sz="2500" dirty="0" err="1" smtClean="0"/>
              <a:t>نورونهاي</a:t>
            </a:r>
            <a:r>
              <a:rPr lang="fa-IR" altLang="en-US" sz="2500" dirty="0" smtClean="0"/>
              <a:t> </a:t>
            </a:r>
            <a:r>
              <a:rPr lang="fa-IR" altLang="en-US" sz="2500" dirty="0" err="1" smtClean="0"/>
              <a:t>هستهء</a:t>
            </a:r>
            <a:r>
              <a:rPr lang="fa-IR" altLang="en-US" sz="2500" dirty="0" smtClean="0"/>
              <a:t> دم دار </a:t>
            </a:r>
            <a:r>
              <a:rPr lang="fa-IR" altLang="en-US" sz="2500" dirty="0" err="1" smtClean="0"/>
              <a:t>ايجاد</a:t>
            </a:r>
            <a:r>
              <a:rPr lang="fa-IR" altLang="en-US" sz="2500" dirty="0" smtClean="0"/>
              <a:t> </a:t>
            </a:r>
            <a:r>
              <a:rPr lang="fa-IR" altLang="en-US" sz="2500" dirty="0" err="1" smtClean="0"/>
              <a:t>مي</a:t>
            </a:r>
            <a:r>
              <a:rPr lang="fa-IR" altLang="en-US" sz="2500" dirty="0" smtClean="0"/>
              <a:t> </a:t>
            </a:r>
            <a:r>
              <a:rPr lang="fa-IR" altLang="en-US" sz="2500" dirty="0" err="1" smtClean="0"/>
              <a:t>كنند</a:t>
            </a:r>
            <a:r>
              <a:rPr lang="fa-IR" altLang="en-US" sz="2500" dirty="0" smtClean="0"/>
              <a:t>. و </a:t>
            </a:r>
            <a:r>
              <a:rPr lang="fa-IR" altLang="en-US" sz="2500" dirty="0" err="1" smtClean="0"/>
              <a:t>كره</a:t>
            </a:r>
            <a:r>
              <a:rPr lang="fa-IR" altLang="en-US" sz="2500" dirty="0" smtClean="0"/>
              <a:t> </a:t>
            </a:r>
            <a:r>
              <a:rPr lang="fa-IR" altLang="en-US" sz="2500" dirty="0" err="1" smtClean="0"/>
              <a:t>بيشتر</a:t>
            </a:r>
            <a:r>
              <a:rPr lang="fa-IR" altLang="en-US" sz="2500" dirty="0" smtClean="0"/>
              <a:t> به </a:t>
            </a:r>
            <a:r>
              <a:rPr lang="fa-IR" altLang="en-US" sz="2500" dirty="0" err="1" smtClean="0"/>
              <a:t>خاطرافزايش</a:t>
            </a:r>
            <a:r>
              <a:rPr lang="fa-IR" altLang="en-US" sz="2500" dirty="0" smtClean="0"/>
              <a:t> </a:t>
            </a:r>
            <a:r>
              <a:rPr lang="fa-IR" altLang="en-US" sz="2500" dirty="0" err="1" smtClean="0"/>
              <a:t>دوپامين</a:t>
            </a:r>
            <a:r>
              <a:rPr lang="fa-IR" altLang="en-US" sz="2500" dirty="0" smtClean="0"/>
              <a:t> در مغز اتفاق </a:t>
            </a:r>
            <a:r>
              <a:rPr lang="fa-IR" altLang="en-US" sz="2500" dirty="0" err="1" smtClean="0"/>
              <a:t>مي</a:t>
            </a:r>
            <a:r>
              <a:rPr lang="fa-IR" altLang="en-US" sz="2500" dirty="0" smtClean="0"/>
              <a:t> افتد.</a:t>
            </a:r>
            <a:endParaRPr lang="en-US" altLang="en-US" sz="2500" dirty="0" smtClean="0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DF7B69E5-703E-417C-9DED-209269C1AC80}" type="slidenum">
              <a:rPr lang="fa-IR" altLang="en-US" sz="1200" smtClean="0">
                <a:solidFill>
                  <a:srgbClr val="898989"/>
                </a:solidFill>
                <a:cs typeface="Arial" panose="020B0604020202020204" pitchFamily="34" charset="0"/>
              </a:rPr>
              <a:pPr algn="l"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200" smtClean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smtClean="0"/>
              <a:t>نکته</a:t>
            </a:r>
            <a:endParaRPr lang="en-US" altLang="en-US" smtClean="0"/>
          </a:p>
        </p:txBody>
      </p:sp>
      <p:sp>
        <p:nvSpPr>
          <p:cNvPr id="141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altLang="en-US" smtClean="0"/>
              <a:t>I02 Rheumatic chorea</a:t>
            </a:r>
            <a:endParaRPr lang="fa-IR" altLang="en-US" smtClean="0"/>
          </a:p>
          <a:p>
            <a:r>
              <a:rPr lang="fa-IR" altLang="en-US" smtClean="0"/>
              <a:t>تنها کره هایی که به علت بیماری روماتیسمی باشند در این رده قرار می گیرند (مثل</a:t>
            </a:r>
            <a:r>
              <a:rPr lang="en-US" altLang="en-US" smtClean="0"/>
              <a:t>Sydenham chorea</a:t>
            </a:r>
            <a:r>
              <a:rPr lang="fa-IR" altLang="en-US" smtClean="0"/>
              <a:t> )</a:t>
            </a:r>
          </a:p>
          <a:p>
            <a:r>
              <a:rPr lang="fa-IR" altLang="en-US" smtClean="0"/>
              <a:t>سندرم یا بیماری هانتینگتون   (</a:t>
            </a:r>
            <a:r>
              <a:rPr lang="en-US" altLang="en-US" smtClean="0"/>
              <a:t>Huntington's chorea</a:t>
            </a:r>
            <a:r>
              <a:rPr lang="fa-IR" altLang="en-US" smtClean="0"/>
              <a:t>)  و کره نا مشخص در </a:t>
            </a:r>
            <a:r>
              <a:rPr lang="fa-IR" altLang="en-US" smtClean="0">
                <a:solidFill>
                  <a:srgbClr val="FF0000"/>
                </a:solidFill>
              </a:rPr>
              <a:t>فصل 6 </a:t>
            </a:r>
            <a:r>
              <a:rPr lang="fa-IR" altLang="en-US" smtClean="0"/>
              <a:t> قرار می گیرند.</a:t>
            </a:r>
          </a:p>
          <a:p>
            <a:endParaRPr lang="en-US" altLang="en-US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418A934B-5BE6-4715-AC0A-375B9C6A06FD}" type="slidenum">
              <a:rPr lang="fa-IR" altLang="en-US" sz="1200" smtClean="0">
                <a:solidFill>
                  <a:srgbClr val="898989"/>
                </a:solidFill>
                <a:cs typeface="Arial" panose="020B0604020202020204" pitchFamily="34" charset="0"/>
              </a:rPr>
              <a:pPr algn="l"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200" smtClean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fa-IR" altLang="en-US" smtClean="0"/>
              <a:t>مثال</a:t>
            </a:r>
            <a:endParaRPr lang="en-US" altLang="en-US" smtClean="0"/>
          </a:p>
        </p:txBody>
      </p:sp>
      <p:sp>
        <p:nvSpPr>
          <p:cNvPr id="142339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4953000"/>
          </a:xfrm>
        </p:spPr>
        <p:txBody>
          <a:bodyPr/>
          <a:lstStyle/>
          <a:p>
            <a:pPr marL="514350" indent="-514350" algn="l" rtl="0">
              <a:buFont typeface="Times New Roman" panose="02020603050405020304" pitchFamily="18" charset="0"/>
              <a:buAutoNum type="arabicPeriod"/>
            </a:pPr>
            <a:r>
              <a:rPr lang="en-US" altLang="en-US" smtClean="0"/>
              <a:t>Acute rheumatic pancarditis </a:t>
            </a:r>
            <a:endParaRPr lang="fa-IR" altLang="en-US" smtClean="0"/>
          </a:p>
          <a:p>
            <a:pPr marL="514350" indent="-514350" algn="l" rtl="0">
              <a:buFont typeface="Times New Roman" panose="02020603050405020304" pitchFamily="18" charset="0"/>
              <a:buAutoNum type="arabicPeriod"/>
            </a:pPr>
            <a:r>
              <a:rPr lang="en-US" altLang="en-US" smtClean="0"/>
              <a:t>Rheumatic chorea with heart involvement</a:t>
            </a:r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91E28A1C-2229-4EE5-83CC-1513556E2A33}" type="slidenum">
              <a:rPr lang="fa-IR" altLang="en-US" sz="1200" smtClean="0">
                <a:solidFill>
                  <a:srgbClr val="898989"/>
                </a:solidFill>
                <a:cs typeface="Arial" panose="020B0604020202020204" pitchFamily="34" charset="0"/>
              </a:rPr>
              <a:pPr algn="l"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200" smtClean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smtClean="0"/>
              <a:t>پاسخ</a:t>
            </a:r>
            <a:endParaRPr lang="en-US" altLang="en-US" smtClean="0"/>
          </a:p>
        </p:txBody>
      </p:sp>
      <p:sp>
        <p:nvSpPr>
          <p:cNvPr id="143363" name="Content Placeholder 2"/>
          <p:cNvSpPr>
            <a:spLocks noGrp="1"/>
          </p:cNvSpPr>
          <p:nvPr>
            <p:ph idx="1"/>
          </p:nvPr>
        </p:nvSpPr>
        <p:spPr>
          <a:xfrm>
            <a:off x="430213" y="1633538"/>
            <a:ext cx="8229600" cy="4525962"/>
          </a:xfrm>
        </p:spPr>
        <p:txBody>
          <a:bodyPr/>
          <a:lstStyle/>
          <a:p>
            <a:pPr marL="514350" indent="-514350" algn="l" rtl="0">
              <a:buFont typeface="Times New Roman" panose="02020603050405020304" pitchFamily="18" charset="0"/>
              <a:buAutoNum type="arabicPeriod"/>
            </a:pPr>
            <a:r>
              <a:rPr lang="en-US" altLang="en-US" smtClean="0"/>
              <a:t>I01.8</a:t>
            </a:r>
            <a:endParaRPr lang="fa-IR" altLang="en-US" smtClean="0"/>
          </a:p>
          <a:p>
            <a:pPr marL="514350" indent="-514350" algn="l" rtl="0">
              <a:buFont typeface="Times New Roman" panose="02020603050405020304" pitchFamily="18" charset="0"/>
              <a:buAutoNum type="arabicPeriod"/>
            </a:pPr>
            <a:r>
              <a:rPr lang="en-US" altLang="en-US" smtClean="0"/>
              <a:t>I02.0</a:t>
            </a:r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C69ECC6D-709C-452F-B49D-CBD5BC1F1AE5}" type="slidenum">
              <a:rPr lang="fa-IR" altLang="en-US" sz="1200" smtClean="0">
                <a:solidFill>
                  <a:srgbClr val="898989"/>
                </a:solidFill>
                <a:cs typeface="Arial" panose="020B0604020202020204" pitchFamily="34" charset="0"/>
              </a:rPr>
              <a:pPr algn="l"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200" smtClean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868362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2000" b="1" dirty="0"/>
              <a:t>Chronic rheumatic heart diseases</a:t>
            </a:r>
            <a:br>
              <a:rPr lang="en-US" sz="2000" b="1" dirty="0"/>
            </a:br>
            <a:r>
              <a:rPr lang="en-US" sz="2000" b="1" dirty="0"/>
              <a:t>(I05-I09)</a:t>
            </a:r>
            <a:endParaRPr lang="en-US" sz="2000" dirty="0"/>
          </a:p>
        </p:txBody>
      </p:sp>
      <p:sp>
        <p:nvSpPr>
          <p:cNvPr id="144387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fa-IR" altLang="en-US" sz="2600" smtClean="0"/>
              <a:t> این بلوک اختصاص به بیماری روماتیسم قلبی(درگیری دریچه ها) </a:t>
            </a:r>
            <a:r>
              <a:rPr lang="fa-IR" altLang="en-US" sz="2600" smtClean="0">
                <a:solidFill>
                  <a:srgbClr val="FF0000"/>
                </a:solidFill>
              </a:rPr>
              <a:t>مزمن</a:t>
            </a:r>
            <a:r>
              <a:rPr lang="fa-IR" altLang="en-US" sz="2600" smtClean="0"/>
              <a:t> دارد. </a:t>
            </a:r>
          </a:p>
          <a:p>
            <a:pPr algn="l" rtl="0"/>
            <a:r>
              <a:rPr lang="en-US" altLang="en-US" sz="2400" smtClean="0">
                <a:solidFill>
                  <a:srgbClr val="FF0000"/>
                </a:solidFill>
              </a:rPr>
              <a:t>I05</a:t>
            </a:r>
            <a:r>
              <a:rPr lang="en-US" altLang="en-US" sz="2400" smtClean="0"/>
              <a:t> Rheumatic mitral valve diseases</a:t>
            </a:r>
            <a:endParaRPr lang="fa-IR" altLang="en-US" sz="2400" smtClean="0"/>
          </a:p>
          <a:p>
            <a:pPr algn="l" rtl="0"/>
            <a:r>
              <a:rPr lang="en-US" altLang="en-US" sz="2400" smtClean="0"/>
              <a:t>I06 Rheumatic aortic valve diseases</a:t>
            </a:r>
            <a:endParaRPr lang="fa-IR" altLang="en-US" sz="2400" smtClean="0"/>
          </a:p>
          <a:p>
            <a:pPr algn="l" rtl="0"/>
            <a:r>
              <a:rPr lang="en-US" altLang="en-US" sz="2400" smtClean="0">
                <a:solidFill>
                  <a:srgbClr val="FF0000"/>
                </a:solidFill>
              </a:rPr>
              <a:t>I07</a:t>
            </a:r>
            <a:r>
              <a:rPr lang="en-US" altLang="en-US" sz="2400" smtClean="0"/>
              <a:t> Rheumatic tricuspid valve diseases</a:t>
            </a:r>
            <a:endParaRPr lang="fa-IR" altLang="en-US" sz="2400" smtClean="0"/>
          </a:p>
          <a:p>
            <a:pPr algn="l" rtl="0"/>
            <a:r>
              <a:rPr lang="en-US" altLang="en-US" sz="2400" smtClean="0">
                <a:solidFill>
                  <a:srgbClr val="FF0000"/>
                </a:solidFill>
              </a:rPr>
              <a:t>I08</a:t>
            </a:r>
            <a:r>
              <a:rPr lang="en-US" altLang="en-US" sz="2400" smtClean="0"/>
              <a:t> Multiple valve diseases</a:t>
            </a:r>
            <a:endParaRPr lang="fa-IR" altLang="en-US" sz="2400" smtClean="0"/>
          </a:p>
          <a:p>
            <a:pPr algn="l" rtl="0"/>
            <a:r>
              <a:rPr lang="en-US" altLang="en-US" sz="2400" smtClean="0"/>
              <a:t>I09 Other rheumatic heart diseases</a:t>
            </a:r>
            <a:endParaRPr lang="fa-IR" altLang="en-US" sz="2400" smtClean="0"/>
          </a:p>
          <a:p>
            <a:r>
              <a:rPr lang="fa-IR" altLang="en-US" sz="2400" smtClean="0"/>
              <a:t>نکته: تنگی دریچه </a:t>
            </a:r>
            <a:r>
              <a:rPr lang="fa-IR" altLang="en-US" sz="2400" b="1" smtClean="0"/>
              <a:t>میترال</a:t>
            </a:r>
            <a:r>
              <a:rPr lang="fa-IR" altLang="en-US" sz="2400" smtClean="0"/>
              <a:t> و درگیری </a:t>
            </a:r>
            <a:r>
              <a:rPr lang="fa-IR" altLang="en-US" sz="2400" b="1" smtClean="0"/>
              <a:t>دریچه سه لتی </a:t>
            </a:r>
            <a:r>
              <a:rPr lang="fa-IR" altLang="en-US" sz="2400" smtClean="0">
                <a:solidFill>
                  <a:srgbClr val="FF0000"/>
                </a:solidFill>
              </a:rPr>
              <a:t>روماتیسمی</a:t>
            </a:r>
            <a:r>
              <a:rPr lang="fa-IR" altLang="en-US" sz="2400" smtClean="0"/>
              <a:t> فرض می شود. مگر اینکه در شرح تشخیص به صراحت بیان شده باشد که این وضعیت ها غیر رماتیسمی هستند.</a:t>
            </a:r>
          </a:p>
          <a:p>
            <a:r>
              <a:rPr lang="fa-IR" altLang="en-US" sz="2400" smtClean="0"/>
              <a:t>نکته: درگیری دریچه آئورت غیر روماتیسمی فرض می شود. </a:t>
            </a:r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770E06AC-4FA5-4322-8AE6-C92A1D41B60C}" type="slidenum">
              <a:rPr lang="fa-IR" altLang="en-US" sz="1200" smtClean="0">
                <a:solidFill>
                  <a:srgbClr val="898989"/>
                </a:solidFill>
                <a:cs typeface="Arial" panose="020B0604020202020204" pitchFamily="34" charset="0"/>
              </a:rPr>
              <a:pPr algn="l"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200" smtClean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fa-IR" altLang="en-US" sz="2500" smtClean="0"/>
              <a:t>نکته</a:t>
            </a:r>
            <a:endParaRPr lang="en-US" altLang="en-US" sz="2500" smtClean="0"/>
          </a:p>
        </p:txBody>
      </p:sp>
      <p:sp>
        <p:nvSpPr>
          <p:cNvPr id="145411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229600" cy="4525963"/>
          </a:xfrm>
        </p:spPr>
        <p:txBody>
          <a:bodyPr/>
          <a:lstStyle/>
          <a:p>
            <a:r>
              <a:rPr lang="fa-IR" altLang="en-US" sz="2500" smtClean="0"/>
              <a:t>در مورد بیماری های دریچه های قلب بر اساس علت در </a:t>
            </a:r>
            <a:r>
              <a:rPr lang="en-US" altLang="en-US" sz="2500" smtClean="0"/>
              <a:t>ICD</a:t>
            </a:r>
            <a:r>
              <a:rPr lang="fa-IR" altLang="en-US" sz="2500" smtClean="0"/>
              <a:t>کدهای متفاوتی در نظر گرفته شده است. مثال:</a:t>
            </a:r>
          </a:p>
          <a:p>
            <a:pPr algn="l" rtl="0"/>
            <a:r>
              <a:rPr lang="fa-IR" altLang="en-US" sz="2500" smtClean="0"/>
              <a:t> </a:t>
            </a:r>
            <a:r>
              <a:rPr lang="en-US" altLang="en-US" sz="2500" smtClean="0"/>
              <a:t>Congenital mitral valve stenosis- Q23.2</a:t>
            </a:r>
          </a:p>
          <a:p>
            <a:pPr algn="l" rtl="0"/>
            <a:r>
              <a:rPr lang="en-US" altLang="en-US" sz="2500" smtClean="0"/>
              <a:t>Rheumatic mitral valve stenosis -I05.0</a:t>
            </a:r>
          </a:p>
          <a:p>
            <a:pPr algn="l" rtl="0"/>
            <a:r>
              <a:rPr lang="en-US" altLang="en-US" sz="2500" smtClean="0"/>
              <a:t>Acute mitral valve stenosis- I01.1</a:t>
            </a:r>
          </a:p>
          <a:p>
            <a:pPr algn="l" rtl="0"/>
            <a:r>
              <a:rPr lang="en-US" altLang="en-US" sz="2800" smtClean="0"/>
              <a:t>Nonrheumatic </a:t>
            </a:r>
            <a:r>
              <a:rPr lang="en-US" altLang="en-US" sz="2500" smtClean="0"/>
              <a:t>mitral valve stenosis- I34.2</a:t>
            </a:r>
          </a:p>
          <a:p>
            <a:pPr algn="l" rtl="0"/>
            <a:endParaRPr lang="fa-IR" altLang="en-US" sz="2500" smtClean="0"/>
          </a:p>
          <a:p>
            <a:pPr algn="l" rtl="0"/>
            <a:endParaRPr lang="fa-IR" altLang="en-US" sz="2500" smtClean="0"/>
          </a:p>
          <a:p>
            <a:r>
              <a:rPr lang="fa-IR" altLang="en-US" sz="2500" smtClean="0"/>
              <a:t>از نظر اصول تشخیص نویسی پزشک باید علت یا نوع دقیق عارضه درپچه ها را بیان کند، در صورت عدم ثبت توسط پزشک، مطالعه پرونده و  توجه به سن بیمار می تواند به کدگذار کمک کند. </a:t>
            </a:r>
          </a:p>
          <a:p>
            <a:endParaRPr lang="en-US" altLang="en-US" sz="2500" smtClean="0"/>
          </a:p>
          <a:p>
            <a:pPr algn="l" rtl="0"/>
            <a:endParaRPr lang="en-US" altLang="en-US" sz="2500" smtClean="0"/>
          </a:p>
          <a:p>
            <a:pPr algn="l" rtl="0"/>
            <a:endParaRPr lang="en-US" altLang="en-US" sz="2500" smtClean="0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F7F62E97-D549-4C0C-96D4-14C1CF476608}" type="slidenum">
              <a:rPr lang="fa-IR" altLang="en-US" sz="1200" smtClean="0">
                <a:solidFill>
                  <a:srgbClr val="898989"/>
                </a:solidFill>
                <a:cs typeface="Arial" panose="020B0604020202020204" pitchFamily="34" charset="0"/>
              </a:rPr>
              <a:pPr algn="l"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200" smtClean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smtClean="0"/>
              <a:t>نکته</a:t>
            </a:r>
            <a:endParaRPr lang="en-US" altLang="en-US" smtClean="0"/>
          </a:p>
        </p:txBody>
      </p:sp>
      <p:sp>
        <p:nvSpPr>
          <p:cNvPr id="146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altLang="en-US" smtClean="0"/>
              <a:t>در گیری توام:</a:t>
            </a:r>
          </a:p>
          <a:p>
            <a:pPr lvl="1"/>
            <a:r>
              <a:rPr lang="fa-IR" altLang="en-US" smtClean="0"/>
              <a:t>  دریچه میترال و آئورت</a:t>
            </a:r>
          </a:p>
          <a:p>
            <a:pPr lvl="1"/>
            <a:r>
              <a:rPr lang="fa-IR" altLang="en-US" smtClean="0"/>
              <a:t> دریچه میترال و سه لتی</a:t>
            </a:r>
          </a:p>
          <a:p>
            <a:pPr lvl="1"/>
            <a:r>
              <a:rPr lang="fa-IR" altLang="en-US" smtClean="0"/>
              <a:t>دریچه میترال، آئورت و سه لتی</a:t>
            </a:r>
          </a:p>
          <a:p>
            <a:r>
              <a:rPr lang="fa-IR" altLang="en-US" smtClean="0"/>
              <a:t>روماتیسمی فرض می شود( رده </a:t>
            </a:r>
            <a:r>
              <a:rPr lang="en-US" altLang="en-US" smtClean="0"/>
              <a:t>I08</a:t>
            </a:r>
            <a:r>
              <a:rPr lang="fa-IR" altLang="en-US" smtClean="0"/>
              <a:t>)</a:t>
            </a:r>
          </a:p>
          <a:p>
            <a:r>
              <a:rPr lang="fa-IR" altLang="en-US" smtClean="0"/>
              <a:t>در صورتی که دریچه درگیر مشخص نباشد؛ کد </a:t>
            </a:r>
            <a:r>
              <a:rPr lang="en-US" altLang="en-US" smtClean="0"/>
              <a:t>I09.1</a:t>
            </a:r>
            <a:r>
              <a:rPr lang="fa-IR" altLang="en-US" smtClean="0"/>
              <a:t> اختصاص می یابد.   </a:t>
            </a:r>
            <a:endParaRPr lang="en-US" altLang="en-US" smtClean="0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D58CBA0A-4071-4439-84BF-5E3725E7315D}" type="slidenum">
              <a:rPr lang="fa-IR" altLang="en-US" sz="1200" smtClean="0">
                <a:solidFill>
                  <a:srgbClr val="898989"/>
                </a:solidFill>
                <a:cs typeface="Arial" panose="020B0604020202020204" pitchFamily="34" charset="0"/>
              </a:rPr>
              <a:pPr algn="l"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200" smtClean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solidFill>
            <a:srgbClr val="FFFF00"/>
          </a:solidFill>
        </p:spPr>
        <p:txBody>
          <a:bodyPr/>
          <a:lstStyle/>
          <a:p>
            <a:r>
              <a:rPr lang="fa-IR" altLang="en-US" sz="3200" smtClean="0"/>
              <a:t>فصل 9</a:t>
            </a:r>
            <a:endParaRPr lang="en-US" altLang="en-US" sz="3200" smtClean="0"/>
          </a:p>
        </p:txBody>
      </p:sp>
      <p:sp>
        <p:nvSpPr>
          <p:cNvPr id="93187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8712"/>
          </a:xfrm>
        </p:spPr>
        <p:txBody>
          <a:bodyPr/>
          <a:lstStyle/>
          <a:p>
            <a:pPr>
              <a:defRPr/>
            </a:pPr>
            <a:r>
              <a:rPr lang="fa-IR" altLang="en-US" dirty="0" smtClean="0"/>
              <a:t>شامل </a:t>
            </a:r>
            <a:r>
              <a:rPr lang="fa-IR" altLang="en-US" dirty="0" err="1" smtClean="0"/>
              <a:t>بيماري</a:t>
            </a:r>
            <a:r>
              <a:rPr lang="fa-IR" altLang="en-US" dirty="0" smtClean="0"/>
              <a:t> </a:t>
            </a:r>
            <a:r>
              <a:rPr lang="fa-IR" altLang="en-US" dirty="0" err="1" smtClean="0"/>
              <a:t>هاي</a:t>
            </a:r>
            <a:r>
              <a:rPr lang="fa-IR" altLang="en-US" dirty="0" smtClean="0"/>
              <a:t> مثل:</a:t>
            </a:r>
          </a:p>
          <a:p>
            <a:pPr lvl="1">
              <a:defRPr/>
            </a:pPr>
            <a:r>
              <a:rPr lang="fa-IR" altLang="en-US" sz="2200" dirty="0" smtClean="0"/>
              <a:t>بیماری رماتیسم قلبی</a:t>
            </a:r>
            <a:endParaRPr lang="en-US" altLang="en-US" sz="2200" dirty="0" smtClean="0"/>
          </a:p>
          <a:p>
            <a:pPr lvl="1">
              <a:defRPr/>
            </a:pPr>
            <a:r>
              <a:rPr lang="fa-IR" altLang="en-US" sz="2200" dirty="0" smtClean="0"/>
              <a:t>تنگی دریچه </a:t>
            </a:r>
            <a:r>
              <a:rPr lang="fa-IR" altLang="en-US" sz="2200" dirty="0" err="1" smtClean="0"/>
              <a:t>میترال</a:t>
            </a:r>
            <a:endParaRPr lang="fa-IR" altLang="en-US" sz="2200" dirty="0" smtClean="0"/>
          </a:p>
          <a:p>
            <a:pPr lvl="1">
              <a:defRPr/>
            </a:pPr>
            <a:r>
              <a:rPr lang="fa-IR" altLang="en-US" sz="2200" dirty="0" smtClean="0"/>
              <a:t>فشار خون</a:t>
            </a:r>
          </a:p>
          <a:p>
            <a:pPr lvl="1">
              <a:defRPr/>
            </a:pPr>
            <a:r>
              <a:rPr lang="fa-IR" altLang="en-US" sz="2200" dirty="0" smtClean="0"/>
              <a:t>سکته قلبی</a:t>
            </a:r>
            <a:r>
              <a:rPr lang="en-US" altLang="en-US" sz="2200" dirty="0" smtClean="0"/>
              <a:t> </a:t>
            </a:r>
            <a:endParaRPr lang="fa-IR" altLang="en-US" sz="2200" dirty="0" smtClean="0"/>
          </a:p>
          <a:p>
            <a:pPr lvl="1">
              <a:defRPr/>
            </a:pPr>
            <a:r>
              <a:rPr lang="fa-IR" altLang="en-US" sz="2200" dirty="0" smtClean="0"/>
              <a:t>بیماری عروق مغزی</a:t>
            </a:r>
          </a:p>
          <a:p>
            <a:pPr lvl="1">
              <a:defRPr/>
            </a:pPr>
            <a:r>
              <a:rPr lang="fa-IR" altLang="en-US" sz="2200" dirty="0" err="1" smtClean="0"/>
              <a:t>واریس</a:t>
            </a:r>
            <a:endParaRPr lang="fa-IR" altLang="en-US" sz="2200" dirty="0" smtClean="0"/>
          </a:p>
          <a:p>
            <a:pPr lvl="1">
              <a:defRPr/>
            </a:pPr>
            <a:endParaRPr lang="fa-IR" altLang="en-US" sz="2200" dirty="0"/>
          </a:p>
          <a:p>
            <a:pPr marL="57150" indent="0">
              <a:buFont typeface="Arial" panose="020B0604020202020204" pitchFamily="34" charset="0"/>
              <a:buNone/>
              <a:defRPr/>
            </a:pPr>
            <a:r>
              <a:rPr lang="fa-IR" altLang="en-US" sz="2600" dirty="0"/>
              <a:t>نکته: </a:t>
            </a:r>
            <a:r>
              <a:rPr lang="en-US" altLang="en-US" sz="2600" dirty="0"/>
              <a:t>Hemorrhoid </a:t>
            </a:r>
            <a:r>
              <a:rPr lang="fa-IR" altLang="en-US" sz="2600" dirty="0" smtClean="0"/>
              <a:t> (رده</a:t>
            </a:r>
            <a:r>
              <a:rPr lang="en-US" sz="2600" dirty="0" smtClean="0"/>
              <a:t>I84</a:t>
            </a:r>
            <a:r>
              <a:rPr lang="fa-IR" sz="2600" dirty="0" smtClean="0"/>
              <a:t>)، در ویرایش های جدید </a:t>
            </a:r>
            <a:r>
              <a:rPr lang="en-US" sz="2600" dirty="0" smtClean="0"/>
              <a:t>ICD</a:t>
            </a:r>
            <a:r>
              <a:rPr lang="fa-IR" sz="2600" dirty="0" smtClean="0"/>
              <a:t> از فصل 9 حذف و در فصل بیماری های 11 ( بیماری های سیستم گوارشی) و رده </a:t>
            </a:r>
            <a:r>
              <a:rPr lang="en-US" sz="2600" b="1" dirty="0" smtClean="0">
                <a:solidFill>
                  <a:srgbClr val="FF0000"/>
                </a:solidFill>
              </a:rPr>
              <a:t>K64</a:t>
            </a:r>
            <a:r>
              <a:rPr lang="fa-IR" sz="2600" dirty="0" smtClean="0"/>
              <a:t>آمده است.  </a:t>
            </a:r>
            <a:endParaRPr lang="en-US" altLang="en-US" sz="2600" dirty="0"/>
          </a:p>
          <a:p>
            <a:pPr lvl="1">
              <a:defRPr/>
            </a:pPr>
            <a:endParaRPr lang="en-US" altLang="en-US" dirty="0"/>
          </a:p>
          <a:p>
            <a:pPr lvl="1">
              <a:defRPr/>
            </a:pPr>
            <a:endParaRPr lang="en-US" altLang="en-US" dirty="0" smtClean="0"/>
          </a:p>
          <a:p>
            <a:pPr lvl="1">
              <a:defRPr/>
            </a:pPr>
            <a:endParaRPr lang="fa-IR" altLang="en-US" dirty="0" smtClean="0"/>
          </a:p>
          <a:p>
            <a:pPr>
              <a:defRPr/>
            </a:pPr>
            <a:endParaRPr lang="fa-IR" altLang="en-US" dirty="0" smtClean="0"/>
          </a:p>
          <a:p>
            <a:pPr>
              <a:defRPr/>
            </a:pPr>
            <a:endParaRPr lang="en-US" altLang="en-US" dirty="0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72FF3A16-5A22-48E2-89CE-ABDA1CAE5A91}" type="slidenum">
              <a:rPr lang="fa-IR" altLang="en-US" sz="1200" smtClean="0">
                <a:solidFill>
                  <a:srgbClr val="898989"/>
                </a:solidFill>
                <a:cs typeface="Arial" panose="020B0604020202020204" pitchFamily="34" charset="0"/>
              </a:rPr>
              <a:pPr algn="l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 smtClean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smtClean="0"/>
              <a:t>مثال</a:t>
            </a:r>
            <a:endParaRPr lang="en-US" altLang="en-US" smtClean="0"/>
          </a:p>
        </p:txBody>
      </p:sp>
      <p:sp>
        <p:nvSpPr>
          <p:cNvPr id="147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altLang="en-US" smtClean="0"/>
              <a:t>Chronic rheumatic</a:t>
            </a:r>
            <a:r>
              <a:rPr lang="fa-IR" altLang="en-US" smtClean="0"/>
              <a:t> </a:t>
            </a:r>
            <a:r>
              <a:rPr lang="en-US" altLang="en-US" smtClean="0"/>
              <a:t>myopericarditis</a:t>
            </a:r>
            <a:endParaRPr lang="fa-IR" altLang="en-US" smtClean="0"/>
          </a:p>
          <a:p>
            <a:pPr algn="l" rtl="0"/>
            <a:r>
              <a:rPr lang="en-US" altLang="en-US" smtClean="0"/>
              <a:t>Rheumatic mitral</a:t>
            </a:r>
            <a:r>
              <a:rPr lang="fa-IR" altLang="en-US" smtClean="0"/>
              <a:t> </a:t>
            </a:r>
            <a:r>
              <a:rPr lang="en-US" altLang="en-US" smtClean="0"/>
              <a:t>incompetence</a:t>
            </a:r>
            <a:endParaRPr lang="fa-IR" altLang="en-US" smtClean="0"/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7B1C1618-F47E-4C18-956F-EC7AA504D45E}" type="slidenum">
              <a:rPr lang="fa-IR" altLang="en-US" sz="1200" smtClean="0">
                <a:solidFill>
                  <a:srgbClr val="898989"/>
                </a:solidFill>
                <a:cs typeface="Arial" panose="020B0604020202020204" pitchFamily="34" charset="0"/>
              </a:rPr>
              <a:pPr algn="l"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200" smtClean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a-IR" sz="2500" dirty="0" smtClean="0"/>
              <a:t>بيماري رماتيسم قلبي به عنوان علت مرگ</a:t>
            </a:r>
            <a:endParaRPr lang="fa-IR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a-IR" sz="2400" dirty="0" smtClean="0"/>
              <a:t>بیماری روماتیسم قلبی </a:t>
            </a:r>
            <a:r>
              <a:rPr lang="fa-IR" sz="2400" dirty="0"/>
              <a:t> </a:t>
            </a:r>
            <a:r>
              <a:rPr lang="fa-IR" sz="2400" dirty="0" smtClean="0"/>
              <a:t>به علت سایر بیماری ها: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a-IR" sz="2400" dirty="0" smtClean="0"/>
              <a:t>در صورت گزارش بیماری روماتیسم قلبی در گواهی فوت به همراه عفونت های استرپتوکوکی، این توالی قابل است</a:t>
            </a:r>
            <a:r>
              <a:rPr lang="fa-IR" dirty="0" smtClean="0"/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fa-IR" dirty="0"/>
          </a:p>
          <a:p>
            <a:pPr algn="l" rtl="0" eaLnBrk="1" fontAlgn="auto" hangingPunct="1">
              <a:spcAft>
                <a:spcPts val="0"/>
              </a:spcAft>
              <a:defRPr/>
            </a:pPr>
            <a:endParaRPr lang="fa-IR" dirty="0"/>
          </a:p>
        </p:txBody>
      </p:sp>
      <p:pic>
        <p:nvPicPr>
          <p:cNvPr id="14848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33763"/>
            <a:ext cx="8027988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D0D28086-E010-4490-A21A-2FE55F21565A}" type="slidenum">
              <a:rPr lang="en-US" altLang="en-US" sz="1200" smtClean="0">
                <a:solidFill>
                  <a:srgbClr val="898989"/>
                </a:solidFill>
                <a:cs typeface="Arial" panose="020B0604020202020204" pitchFamily="34" charset="0"/>
              </a:rPr>
              <a:pPr algn="l" rtl="0"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200" smtClean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en-US" smtClean="0"/>
              <a:t>مثال در گواهی فوت</a:t>
            </a:r>
          </a:p>
        </p:txBody>
      </p:sp>
      <p:sp>
        <p:nvSpPr>
          <p:cNvPr id="149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>
              <a:buFont typeface="Arial" panose="020B0604020202020204" pitchFamily="34" charset="0"/>
              <a:buNone/>
            </a:pPr>
            <a:r>
              <a:rPr lang="en-US" altLang="en-US" smtClean="0"/>
              <a:t>1.</a:t>
            </a:r>
            <a:endParaRPr lang="fa-IR" altLang="en-US" smtClean="0"/>
          </a:p>
          <a:p>
            <a:pPr algn="l" rtl="0" eaLnBrk="1" hangingPunct="1">
              <a:buFont typeface="Arial" panose="020B0604020202020204" pitchFamily="34" charset="0"/>
              <a:buNone/>
            </a:pPr>
            <a:r>
              <a:rPr lang="en-US" altLang="en-US" smtClean="0"/>
              <a:t>(a) pulmonary infarction</a:t>
            </a:r>
          </a:p>
          <a:p>
            <a:pPr algn="l" rtl="0" eaLnBrk="1" hangingPunct="1">
              <a:buFont typeface="Arial" panose="020B0604020202020204" pitchFamily="34" charset="0"/>
              <a:buNone/>
            </a:pPr>
            <a:r>
              <a:rPr lang="en-US" altLang="en-US" smtClean="0"/>
              <a:t>(b) Thromboembolism</a:t>
            </a:r>
            <a:r>
              <a:rPr lang="en-US" altLang="en-US" baseline="30000" smtClean="0"/>
              <a:t> </a:t>
            </a:r>
            <a:endParaRPr lang="en-US" altLang="en-US" smtClean="0"/>
          </a:p>
          <a:p>
            <a:pPr algn="l" rtl="0" eaLnBrk="1" hangingPunct="1">
              <a:buFont typeface="Arial" panose="020B0604020202020204" pitchFamily="34" charset="0"/>
              <a:buNone/>
            </a:pPr>
            <a:r>
              <a:rPr lang="en-US" altLang="en-US" smtClean="0"/>
              <a:t>(c) Rheumatic mitral stenosis</a:t>
            </a:r>
            <a:endParaRPr lang="fa-IR" altLang="en-US" smtClean="0"/>
          </a:p>
          <a:p>
            <a:pPr algn="l" rtl="0" eaLnBrk="1" hangingPunct="1">
              <a:buFont typeface="Arial" panose="020B0604020202020204" pitchFamily="34" charset="0"/>
              <a:buNone/>
            </a:pPr>
            <a:r>
              <a:rPr lang="en-US" altLang="en-US" smtClean="0"/>
              <a:t>(d) Streptococcal sore throat</a:t>
            </a:r>
          </a:p>
          <a:p>
            <a:pPr algn="l" rtl="0" eaLnBrk="1" hangingPunct="1">
              <a:buFont typeface="Arial" panose="020B0604020202020204" pitchFamily="34" charset="0"/>
              <a:buNone/>
            </a:pPr>
            <a:endParaRPr lang="fa-IR" altLang="en-US" smtClean="0"/>
          </a:p>
          <a:p>
            <a:pPr algn="l" rtl="0" eaLnBrk="1" hangingPunct="1">
              <a:buFont typeface="Arial" panose="020B0604020202020204" pitchFamily="34" charset="0"/>
              <a:buNone/>
            </a:pPr>
            <a:endParaRPr lang="en-US" altLang="en-US" smtClean="0"/>
          </a:p>
          <a:p>
            <a:pPr algn="l" rtl="0" eaLnBrk="1" hangingPunct="1">
              <a:buFont typeface="Arial" panose="020B0604020202020204" pitchFamily="34" charset="0"/>
              <a:buNone/>
            </a:pPr>
            <a:r>
              <a:rPr lang="en-US" altLang="en-US" smtClean="0"/>
              <a:t>2.</a:t>
            </a:r>
          </a:p>
          <a:p>
            <a:pPr algn="l" rtl="0" eaLnBrk="1" hangingPunct="1">
              <a:buFont typeface="Arial" panose="020B0604020202020204" pitchFamily="34" charset="0"/>
              <a:buNone/>
            </a:pPr>
            <a:endParaRPr lang="fa-IR" altLang="en-US" smtClean="0"/>
          </a:p>
        </p:txBody>
      </p:sp>
      <p:sp>
        <p:nvSpPr>
          <p:cNvPr id="14950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9C70F15B-8685-4507-B5C4-0D4246CA1990}" type="slidenum">
              <a:rPr lang="en-US" altLang="en-US" sz="1200" smtClean="0">
                <a:solidFill>
                  <a:srgbClr val="898989"/>
                </a:solidFill>
                <a:cs typeface="Arial" panose="020B0604020202020204" pitchFamily="34" charset="0"/>
              </a:rPr>
              <a:pPr algn="l" rtl="0"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200" smtClean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a-IR" sz="2500" dirty="0" smtClean="0"/>
              <a:t>بيماري رماتيسم قلبي به عنوان علت مرگ</a:t>
            </a:r>
            <a:endParaRPr lang="fa-IR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a-IR" sz="2400" dirty="0" smtClean="0"/>
              <a:t>ذکر بیماری روماتیسم قلبی با </a:t>
            </a:r>
            <a:r>
              <a:rPr lang="fa-IR" sz="2400" dirty="0"/>
              <a:t> </a:t>
            </a:r>
            <a:r>
              <a:rPr lang="fa-IR" sz="2400" dirty="0" smtClean="0"/>
              <a:t>کره 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a-IR" sz="2400" dirty="0" smtClean="0"/>
              <a:t>در صورت گزارش بیماری روماتیسم قلبی در گواهی فوت به همراه کره نامشخص، رده </a:t>
            </a:r>
            <a:r>
              <a:rPr lang="en-US" sz="2400" dirty="0" smtClean="0"/>
              <a:t>I02</a:t>
            </a:r>
            <a:r>
              <a:rPr lang="fa-IR" sz="2400" dirty="0" smtClean="0"/>
              <a:t> به عنوان علت زمینه ای مرگ  انتخاب می شوند</a:t>
            </a:r>
            <a:r>
              <a:rPr lang="fa-IR" dirty="0" smtClean="0"/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fa-IR" dirty="0"/>
          </a:p>
          <a:p>
            <a:pPr algn="l" rtl="0" eaLnBrk="1" fontAlgn="auto" hangingPunct="1">
              <a:spcAft>
                <a:spcPts val="0"/>
              </a:spcAft>
              <a:defRPr/>
            </a:pPr>
            <a:endParaRPr lang="fa-IR" dirty="0"/>
          </a:p>
        </p:txBody>
      </p:sp>
      <p:pic>
        <p:nvPicPr>
          <p:cNvPr id="15053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81400"/>
            <a:ext cx="73167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3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90133CC9-44FC-402C-A8D4-E2E03ACF9153}" type="slidenum">
              <a:rPr lang="en-US" altLang="en-US" sz="1200" smtClean="0">
                <a:solidFill>
                  <a:srgbClr val="898989"/>
                </a:solidFill>
                <a:cs typeface="Arial" panose="020B0604020202020204" pitchFamily="34" charset="0"/>
              </a:rPr>
              <a:pPr algn="l" rtl="0"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200" smtClean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sz="3500" smtClean="0"/>
              <a:t>نکته رده </a:t>
            </a:r>
            <a:r>
              <a:rPr lang="en-US" altLang="en-US" sz="3500" smtClean="0"/>
              <a:t>I09</a:t>
            </a:r>
          </a:p>
        </p:txBody>
      </p:sp>
      <p:sp>
        <p:nvSpPr>
          <p:cNvPr id="151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 </a:t>
            </a:r>
            <a:r>
              <a:rPr lang="fa-IR" altLang="en-US" smtClean="0"/>
              <a:t>این رده اختصاص به درگیری سایر قسمت های قلب( مثل: اندوکارد، میو کارد ) به دلیل بیماری روماتیسم دارد.</a:t>
            </a:r>
          </a:p>
          <a:p>
            <a:endParaRPr lang="en-US" altLang="en-US" smtClean="0"/>
          </a:p>
        </p:txBody>
      </p:sp>
      <p:sp>
        <p:nvSpPr>
          <p:cNvPr id="15155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4D97A19B-79BF-4DBB-9BFE-CC6DE4DE6C25}" type="slidenum">
              <a:rPr lang="en-US" altLang="en-US" sz="1200" smtClean="0">
                <a:solidFill>
                  <a:srgbClr val="898989"/>
                </a:solidFill>
                <a:cs typeface="Arial" panose="020B0604020202020204" pitchFamily="34" charset="0"/>
              </a:rPr>
              <a:pPr algn="l" rtl="0"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200" smtClean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fa-IR" sz="2600" dirty="0" smtClean="0"/>
              <a:t>بيماري رماتيسم قلبي به عنوان علت مرگ(رده</a:t>
            </a:r>
            <a:r>
              <a:rPr lang="en-US" altLang="en-US" sz="2600" dirty="0" smtClean="0"/>
              <a:t>I09</a:t>
            </a:r>
            <a:r>
              <a:rPr lang="fa-IR" altLang="en-US" sz="2600" dirty="0" smtClean="0"/>
              <a:t>)</a:t>
            </a:r>
            <a:r>
              <a:rPr lang="fa-IR" sz="2600" dirty="0" smtClean="0"/>
              <a:t> </a:t>
            </a:r>
            <a:endParaRPr lang="en-US" altLang="en-US" sz="2600" dirty="0" smtClean="0"/>
          </a:p>
        </p:txBody>
      </p:sp>
      <p:sp>
        <p:nvSpPr>
          <p:cNvPr id="10240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I09.1</a:t>
            </a:r>
            <a:r>
              <a:rPr lang="fa-IR" altLang="en-US" dirty="0" smtClean="0"/>
              <a:t> بیماری های روماتیسمی اندوکارد, دریچه نامشخص و </a:t>
            </a:r>
            <a:r>
              <a:rPr lang="en-US" altLang="en-US" dirty="0" smtClean="0"/>
              <a:t>I09.9</a:t>
            </a:r>
            <a:r>
              <a:rPr lang="fa-IR" altLang="en-US" dirty="0" smtClean="0"/>
              <a:t> بیماریهای روماتیسمی نامشخص قلب, اگر هر کدام با </a:t>
            </a:r>
            <a:r>
              <a:rPr lang="en-US" altLang="en-US" dirty="0" smtClean="0"/>
              <a:t>(I05-I08)</a:t>
            </a:r>
            <a:r>
              <a:rPr lang="fa-IR" altLang="en-US" dirty="0" smtClean="0"/>
              <a:t> گزارش شده باشند. کدهای </a:t>
            </a:r>
            <a:r>
              <a:rPr lang="en-US" altLang="en-US" dirty="0" smtClean="0"/>
              <a:t>(I05-I08)</a:t>
            </a:r>
            <a:r>
              <a:rPr lang="fa-IR" altLang="en-US" dirty="0" smtClean="0"/>
              <a:t> به عنوان علت زمینه ای مرگ انتخاب می شوند.</a:t>
            </a:r>
            <a:endParaRPr lang="en-US" altLang="en-US" dirty="0" smtClean="0"/>
          </a:p>
        </p:txBody>
      </p:sp>
      <p:sp>
        <p:nvSpPr>
          <p:cNvPr id="15258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A7152F35-96F8-4AE8-A7C7-30EC8E632ABE}" type="slidenum">
              <a:rPr lang="en-US" altLang="en-US" sz="1200" smtClean="0">
                <a:solidFill>
                  <a:srgbClr val="898989"/>
                </a:solidFill>
                <a:cs typeface="Arial" panose="020B0604020202020204" pitchFamily="34" charset="0"/>
              </a:rPr>
              <a:pPr algn="l" rtl="0"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200" smtClean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fa-IR" sz="2600" dirty="0" smtClean="0"/>
              <a:t>بيماري رماتيسم قلبي به عنوان علت مرگ</a:t>
            </a:r>
            <a:endParaRPr lang="en-US" altLang="en-US" sz="2600" dirty="0" smtClean="0"/>
          </a:p>
        </p:txBody>
      </p:sp>
      <p:pic>
        <p:nvPicPr>
          <p:cNvPr id="153603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6275" y="2165350"/>
            <a:ext cx="7791450" cy="3395663"/>
          </a:xfrm>
        </p:spPr>
      </p:pic>
      <p:sp>
        <p:nvSpPr>
          <p:cNvPr id="15360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97365E07-36F7-41A2-A6B4-FACCD61A358A}" type="slidenum">
              <a:rPr lang="en-US" altLang="en-US" sz="1200" smtClean="0">
                <a:solidFill>
                  <a:srgbClr val="898989"/>
                </a:solidFill>
                <a:cs typeface="Arial" panose="020B0604020202020204" pitchFamily="34" charset="0"/>
              </a:rPr>
              <a:pPr algn="l" rtl="0"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200" smtClean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6325" y="5867400"/>
            <a:ext cx="7391400" cy="33813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 err="1">
                <a:latin typeface="MinionPro-Regular"/>
              </a:rPr>
              <a:t>Carditis</a:t>
            </a:r>
            <a:r>
              <a:rPr lang="en-US" sz="1600" dirty="0">
                <a:latin typeface="MinionPro-Regular"/>
              </a:rPr>
              <a:t>’, ‘Endocarditis’, ‘Heart Disease’, ‘Myocarditis’ </a:t>
            </a:r>
            <a:r>
              <a:rPr lang="en-US" sz="1600" dirty="0" err="1">
                <a:latin typeface="MinionPro-Regular"/>
              </a:rPr>
              <a:t>Pancarditis</a:t>
            </a:r>
            <a:r>
              <a:rPr lang="en-US" sz="1600" dirty="0">
                <a:latin typeface="MinionPro-Regular"/>
              </a:rPr>
              <a:t>’</a:t>
            </a:r>
            <a:endParaRPr lang="en-US" sz="24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2400" b="1" dirty="0"/>
              <a:t>Hypertensive diseases</a:t>
            </a:r>
            <a:br>
              <a:rPr lang="en-US" sz="2400" b="1" dirty="0"/>
            </a:br>
            <a:r>
              <a:rPr lang="en-US" sz="2400" b="1" dirty="0"/>
              <a:t>(</a:t>
            </a:r>
            <a:r>
              <a:rPr lang="en-US" sz="2400" b="1" dirty="0" smtClean="0"/>
              <a:t>I10-I15)</a:t>
            </a:r>
            <a:endParaRPr lang="en-US" sz="2400" b="1" dirty="0"/>
          </a:p>
        </p:txBody>
      </p:sp>
      <p:sp>
        <p:nvSpPr>
          <p:cNvPr id="154627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/>
          <a:lstStyle/>
          <a:p>
            <a:r>
              <a:rPr lang="fa-IR" altLang="en-US" sz="2600" dirty="0" smtClean="0"/>
              <a:t> این بلوک اختصاص پرفشاری  خون دارد.</a:t>
            </a:r>
          </a:p>
          <a:p>
            <a:pPr algn="l" rtl="0"/>
            <a:r>
              <a:rPr lang="en-US" altLang="en-US" sz="2800" b="1" dirty="0" smtClean="0"/>
              <a:t>I10 Essential (primary) hypertension</a:t>
            </a:r>
            <a:endParaRPr lang="fa-IR" altLang="en-US" sz="2800" b="1" dirty="0" smtClean="0"/>
          </a:p>
          <a:p>
            <a:pPr algn="l" rtl="0"/>
            <a:r>
              <a:rPr lang="en-US" altLang="en-US" sz="2800" b="1" dirty="0" smtClean="0"/>
              <a:t>I11 Hypertensive heart disease</a:t>
            </a:r>
            <a:endParaRPr lang="fa-IR" altLang="en-US" sz="2800" b="1" dirty="0" smtClean="0"/>
          </a:p>
          <a:p>
            <a:pPr algn="l" rtl="0"/>
            <a:r>
              <a:rPr lang="en-US" altLang="en-US" sz="2800" b="1" dirty="0" smtClean="0"/>
              <a:t>I12 Hypertensive renal disease</a:t>
            </a:r>
            <a:endParaRPr lang="fa-IR" altLang="en-US" sz="2800" b="1" dirty="0" smtClean="0"/>
          </a:p>
          <a:p>
            <a:pPr algn="l" rtl="0"/>
            <a:r>
              <a:rPr lang="en-US" altLang="en-US" sz="2800" b="1" dirty="0" smtClean="0"/>
              <a:t>I13 Hypertensive heart and renal disease</a:t>
            </a:r>
            <a:endParaRPr lang="fa-IR" altLang="en-US" sz="2800" b="1" dirty="0" smtClean="0"/>
          </a:p>
          <a:p>
            <a:pPr algn="l" rtl="0"/>
            <a:r>
              <a:rPr lang="en-US" altLang="en-US" sz="2800" b="1" dirty="0" smtClean="0"/>
              <a:t>I15 Secondary hypertension</a:t>
            </a:r>
            <a:endParaRPr lang="fa-IR" altLang="en-US" sz="2800" b="1" dirty="0" smtClean="0"/>
          </a:p>
          <a:p>
            <a:pPr algn="l" rtl="0"/>
            <a:endParaRPr lang="fa-IR" altLang="en-US" sz="2600" dirty="0" smtClean="0"/>
          </a:p>
          <a:p>
            <a:pPr algn="l" rtl="0"/>
            <a:endParaRPr lang="en-US" altLang="en-US" sz="2400" dirty="0" smtClean="0"/>
          </a:p>
          <a:p>
            <a:pPr algn="l" rtl="0"/>
            <a:r>
              <a:rPr lang="en-US" altLang="en-US" sz="2600" b="1" dirty="0" smtClean="0"/>
              <a:t>                                           </a:t>
            </a:r>
          </a:p>
          <a:p>
            <a:pPr algn="l" rtl="0"/>
            <a:endParaRPr lang="fa-IR" altLang="en-US" dirty="0" smtClean="0"/>
          </a:p>
          <a:p>
            <a:endParaRPr lang="en-US" altLang="en-US" dirty="0" smtClean="0"/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D8B936CE-FEF1-43F9-AD6B-EEC6B72C7B9E}" type="slidenum">
              <a:rPr lang="fa-IR" altLang="en-US" sz="1200" smtClean="0">
                <a:solidFill>
                  <a:srgbClr val="898989"/>
                </a:solidFill>
                <a:cs typeface="Arial" panose="020B0604020202020204" pitchFamily="34" charset="0"/>
              </a:rPr>
              <a:pPr algn="l"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200" smtClean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smtClean="0"/>
              <a:t> </a:t>
            </a:r>
            <a:r>
              <a:rPr lang="fa-IR" altLang="en-US" sz="2400" smtClean="0"/>
              <a:t>یافته های غیر طبیعی در فشارخون بدون تشخیص فشارخون</a:t>
            </a:r>
            <a:endParaRPr lang="en-US" altLang="en-US" sz="2400" smtClean="0"/>
          </a:p>
        </p:txBody>
      </p:sp>
      <p:sp>
        <p:nvSpPr>
          <p:cNvPr id="155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altLang="en-US" b="1" smtClean="0"/>
              <a:t>R03 Abnormal blood-pressure reading, without diagnosis</a:t>
            </a:r>
            <a:endParaRPr lang="en-US" altLang="en-US" smtClean="0"/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2506A410-5DB0-41E9-824C-8BF285795FCD}" type="slidenum">
              <a:rPr lang="fa-IR" altLang="en-US" sz="1200" smtClean="0">
                <a:solidFill>
                  <a:srgbClr val="898989"/>
                </a:solidFill>
                <a:cs typeface="Arial" panose="020B0604020202020204" pitchFamily="34" charset="0"/>
              </a:rPr>
              <a:pPr algn="l"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200" smtClean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rgbClr val="FFFF00"/>
          </a:solidFill>
        </p:spPr>
        <p:txBody>
          <a:bodyPr/>
          <a:lstStyle/>
          <a:p>
            <a:r>
              <a:rPr lang="fa-IR" altLang="en-US" sz="2400" smtClean="0"/>
              <a:t>بیماری های پرفشاری خون استثنا شده از بلوک</a:t>
            </a:r>
            <a:r>
              <a:rPr lang="en-US" altLang="en-US" sz="2400" b="1" smtClean="0"/>
              <a:t> I10-I15</a:t>
            </a:r>
            <a:r>
              <a:rPr lang="fa-IR" altLang="en-US" sz="2400" smtClean="0"/>
              <a:t> </a:t>
            </a:r>
            <a:endParaRPr lang="en-US" altLang="en-US" sz="2400" smtClean="0"/>
          </a:p>
        </p:txBody>
      </p:sp>
      <p:sp>
        <p:nvSpPr>
          <p:cNvPr id="156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altLang="en-US" sz="2400" smtClean="0"/>
              <a:t>G93.2 Benign intracranial hypertension</a:t>
            </a:r>
            <a:endParaRPr lang="fa-IR" altLang="en-US" sz="2400" smtClean="0"/>
          </a:p>
          <a:p>
            <a:pPr algn="l" rtl="0"/>
            <a:r>
              <a:rPr lang="en-US" altLang="en-US" sz="2400" smtClean="0"/>
              <a:t>I67.4 Hypertensive encephalopathy</a:t>
            </a:r>
            <a:endParaRPr lang="fa-IR" altLang="en-US" sz="2400" smtClean="0"/>
          </a:p>
          <a:p>
            <a:pPr algn="l" rtl="0"/>
            <a:r>
              <a:rPr lang="en-US" altLang="en-US" sz="2000" smtClean="0"/>
              <a:t>( O10-O11 , O13-O16 )</a:t>
            </a:r>
            <a:endParaRPr lang="fa-IR" altLang="en-US" sz="2000" smtClean="0"/>
          </a:p>
          <a:p>
            <a:pPr algn="l" rtl="0"/>
            <a:r>
              <a:rPr lang="en-US" altLang="en-US" sz="2000" smtClean="0"/>
              <a:t>I27.0 Primary pulmonary hypertension</a:t>
            </a:r>
            <a:endParaRPr lang="fa-IR" altLang="en-US" sz="2000" smtClean="0"/>
          </a:p>
          <a:p>
            <a:pPr algn="l" rtl="0"/>
            <a:r>
              <a:rPr lang="en-US" altLang="en-US" sz="2000" b="1" smtClean="0"/>
              <a:t>P29.2 Neonatal hypertension</a:t>
            </a:r>
            <a:endParaRPr lang="en-US" altLang="en-US" sz="2000" smtClean="0"/>
          </a:p>
          <a:p>
            <a:pPr algn="l" rtl="0"/>
            <a:endParaRPr lang="en-US" altLang="en-US" sz="2000" smtClean="0"/>
          </a:p>
        </p:txBody>
      </p:sp>
      <p:sp>
        <p:nvSpPr>
          <p:cNvPr id="15667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CB0939AD-892E-4BE1-8E15-51695368F9DE}" type="slidenum">
              <a:rPr lang="en-US" altLang="en-US" sz="1200" smtClean="0">
                <a:solidFill>
                  <a:srgbClr val="898989"/>
                </a:solidFill>
                <a:cs typeface="Arial" panose="020B0604020202020204" pitchFamily="34" charset="0"/>
              </a:rPr>
              <a:pPr algn="l" rtl="0"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200" smtClean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sz="2800" b="1" smtClean="0">
                <a:solidFill>
                  <a:srgbClr val="800000"/>
                </a:solidFill>
              </a:rPr>
              <a:t>سیستم گردش خون</a:t>
            </a:r>
            <a:r>
              <a:rPr lang="en-US" altLang="en-US" sz="2800" b="1" smtClean="0">
                <a:solidFill>
                  <a:srgbClr val="800000"/>
                </a:solidFill>
              </a:rPr>
              <a:t/>
            </a:r>
            <a:br>
              <a:rPr lang="en-US" altLang="en-US" sz="2800" b="1" smtClean="0">
                <a:solidFill>
                  <a:srgbClr val="800000"/>
                </a:solidFill>
              </a:rPr>
            </a:br>
            <a:endParaRPr lang="fa-IR" altLang="en-US" sz="2800" smtClean="0"/>
          </a:p>
        </p:txBody>
      </p:sp>
      <p:sp>
        <p:nvSpPr>
          <p:cNvPr id="1228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a-IR" altLang="en-US" smtClean="0"/>
              <a:t>دریچه و دیواره های قلب ، عروق ، بافت و عضله بیرونی قلب و سیاه رگ ها, سرخرگ ها</a:t>
            </a:r>
          </a:p>
          <a:p>
            <a:pPr>
              <a:buFont typeface="Arial" panose="020B0604020202020204" pitchFamily="34" charset="0"/>
              <a:buNone/>
            </a:pPr>
            <a:endParaRPr lang="fa-IR" altLang="en-US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3E313B7B-35C1-4653-88FB-525AD19F7587}" type="slidenum">
              <a:rPr lang="ar-SA" altLang="en-US" sz="1200" smtClean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 rtl="0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 smtClean="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88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000375"/>
            <a:ext cx="2500312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3857625"/>
            <a:ext cx="25717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fa-IR" altLang="en-US" sz="2800" smtClean="0"/>
              <a:t>نکته</a:t>
            </a:r>
            <a:endParaRPr lang="en-US" altLang="en-US" sz="28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3925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fa-IR" sz="2600" dirty="0" smtClean="0"/>
              <a:t>کد </a:t>
            </a:r>
            <a:r>
              <a:rPr lang="en-US" sz="2600" dirty="0" smtClean="0"/>
              <a:t>I10</a:t>
            </a:r>
            <a:r>
              <a:rPr lang="fa-IR" sz="2600" dirty="0" smtClean="0"/>
              <a:t>  برای فشار  خون</a:t>
            </a:r>
            <a:r>
              <a:rPr lang="en-US" sz="2600" dirty="0" smtClean="0"/>
              <a:t> </a:t>
            </a:r>
            <a:r>
              <a:rPr lang="fa-IR" sz="2600" dirty="0" smtClean="0"/>
              <a:t> به تنهایی، فشارخون نامشخص و یا هریک از انواع فشارخون های زیر به کار می رود: </a:t>
            </a:r>
          </a:p>
          <a:p>
            <a:pPr algn="l" rtl="0">
              <a:defRPr/>
            </a:pPr>
            <a:r>
              <a:rPr lang="en-US" sz="2600" dirty="0" smtClean="0"/>
              <a:t>Primary, accelerated, benign, essential, idiopathic, malignant, systemic,</a:t>
            </a:r>
            <a:endParaRPr lang="fa-IR" sz="2600" dirty="0" smtClean="0"/>
          </a:p>
          <a:p>
            <a:pPr marL="514350" indent="-514350">
              <a:buFont typeface="+mj-lt"/>
              <a:buAutoNum type="arabicPeriod" startAt="2"/>
              <a:defRPr/>
            </a:pPr>
            <a:r>
              <a:rPr lang="fa-IR" sz="2600" dirty="0" smtClean="0"/>
              <a:t>در صورت گزارش فشار خون(</a:t>
            </a:r>
            <a:r>
              <a:rPr lang="en-US" sz="2600" dirty="0" smtClean="0"/>
              <a:t>I10</a:t>
            </a:r>
            <a:r>
              <a:rPr lang="fa-IR" sz="2600" dirty="0" smtClean="0"/>
              <a:t> ) در گواهی فوت به عنوان علت زمینه ای مرگ، این کد، از اولویت کمتری برای انتخاب به عنوان علت زمینه ای مرگ برخوردار است و در صورت گزارش بیماری های مرتبط با فشار خون مثل سکته قلبی و مغزی، </a:t>
            </a:r>
            <a:r>
              <a:rPr lang="fa-IR" sz="2600" dirty="0"/>
              <a:t>نارسایی کلیه و ...</a:t>
            </a:r>
            <a:r>
              <a:rPr lang="en-US" sz="2600" dirty="0"/>
              <a:t> </a:t>
            </a:r>
            <a:r>
              <a:rPr lang="fa-IR" sz="2600" dirty="0"/>
              <a:t> در گواهی </a:t>
            </a:r>
            <a:r>
              <a:rPr lang="fa-IR" sz="2600" dirty="0" smtClean="0"/>
              <a:t>فوت </a:t>
            </a:r>
            <a:r>
              <a:rPr lang="en-US" sz="2600" dirty="0" smtClean="0"/>
              <a:t>I10</a:t>
            </a:r>
            <a:r>
              <a:rPr lang="fa-IR" sz="2600" dirty="0" smtClean="0"/>
              <a:t>  انتخاب نمی شود.</a:t>
            </a:r>
            <a:endParaRPr lang="fa-IR" sz="2600" dirty="0"/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DA232287-0A40-47DF-9353-9FE540A79A0A}" type="slidenum">
              <a:rPr lang="fa-IR" altLang="en-US" sz="1200" smtClean="0">
                <a:solidFill>
                  <a:srgbClr val="898989"/>
                </a:solidFill>
                <a:cs typeface="Arial" panose="020B0604020202020204" pitchFamily="34" charset="0"/>
              </a:rPr>
              <a:pPr algn="l"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200" smtClean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fa-IR" sz="2400" dirty="0" smtClean="0"/>
              <a:t>فشار خون به عنوان علت مرگ</a:t>
            </a:r>
            <a:endParaRPr lang="en-US" sz="2400" dirty="0"/>
          </a:p>
        </p:txBody>
      </p:sp>
      <p:sp>
        <p:nvSpPr>
          <p:cNvPr id="159747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"/>
          </a:xfrm>
          <a:solidFill>
            <a:srgbClr val="FFFF00"/>
          </a:solidFill>
        </p:spPr>
        <p:txBody>
          <a:bodyPr/>
          <a:lstStyle/>
          <a:p>
            <a:r>
              <a:rPr lang="fa-IR" altLang="en-US" smtClean="0"/>
              <a:t>ارتباط </a:t>
            </a:r>
            <a:r>
              <a:rPr lang="en-US" altLang="en-US" smtClean="0"/>
              <a:t>I10</a:t>
            </a:r>
            <a:r>
              <a:rPr lang="fa-IR" altLang="en-US" smtClean="0"/>
              <a:t> با سایر کدها</a:t>
            </a:r>
            <a:endParaRPr lang="en-US" altLang="en-US" smtClean="0"/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C359647A-880C-4F0D-8F44-9AE9247EEA30}" type="slidenum">
              <a:rPr lang="fa-IR" altLang="en-US" sz="1200" smtClean="0">
                <a:solidFill>
                  <a:srgbClr val="898989"/>
                </a:solidFill>
                <a:cs typeface="Arial" panose="020B0604020202020204" pitchFamily="34" charset="0"/>
              </a:rPr>
              <a:pPr algn="l"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200" smtClean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pic>
        <p:nvPicPr>
          <p:cNvPr id="15974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6818313" cy="539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smtClean="0"/>
              <a:t>رده </a:t>
            </a:r>
            <a:r>
              <a:rPr lang="en-US" altLang="en-US" smtClean="0"/>
              <a:t>I11</a:t>
            </a:r>
          </a:p>
        </p:txBody>
      </p:sp>
      <p:sp>
        <p:nvSpPr>
          <p:cNvPr id="160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altLang="en-US" sz="2400" smtClean="0"/>
              <a:t>مربوط به بیماری قلبی همراه فشار خون است.</a:t>
            </a:r>
          </a:p>
          <a:p>
            <a:r>
              <a:rPr lang="fa-IR" altLang="en-US" sz="2400" smtClean="0"/>
              <a:t>بیماری های قلبی در رده </a:t>
            </a:r>
            <a:r>
              <a:rPr lang="en-US" altLang="en-US" sz="2400" smtClean="0"/>
              <a:t>I50</a:t>
            </a:r>
            <a:r>
              <a:rPr lang="fa-IR" altLang="en-US" sz="2400" smtClean="0"/>
              <a:t> مثل (نارسایی قلبی) و زیر رده های  </a:t>
            </a:r>
            <a:r>
              <a:rPr lang="en-US" altLang="en-US" sz="2400" b="1" smtClean="0"/>
              <a:t>I51.4</a:t>
            </a:r>
            <a:r>
              <a:rPr lang="fa-IR" altLang="en-US" sz="2400" b="1" smtClean="0"/>
              <a:t> تا </a:t>
            </a:r>
            <a:r>
              <a:rPr lang="en-US" altLang="en-US" sz="2400" b="1" smtClean="0"/>
              <a:t>I51.9</a:t>
            </a:r>
            <a:r>
              <a:rPr lang="fa-IR" altLang="en-US" sz="2400" b="1" smtClean="0"/>
              <a:t>  </a:t>
            </a:r>
            <a:r>
              <a:rPr lang="fa-IR" altLang="en-US" sz="2400" smtClean="0"/>
              <a:t>مثل (میوکاردیت، هاپیرتروفی قلب، کاردیومگالی ) می توانند به علت فشار خون باشند. در صورت ثبت این وضعیت ها به علت فشار خون در پرونده بیمار رده </a:t>
            </a:r>
            <a:r>
              <a:rPr lang="en-US" altLang="en-US" sz="2400" smtClean="0"/>
              <a:t>I11</a:t>
            </a:r>
            <a:r>
              <a:rPr lang="fa-IR" altLang="en-US" sz="2400" smtClean="0"/>
              <a:t> اختصاص می یابد.</a:t>
            </a:r>
          </a:p>
          <a:p>
            <a:r>
              <a:rPr lang="fa-IR" altLang="en-US" sz="2400" smtClean="0"/>
              <a:t>اختصاص  این کد در </a:t>
            </a:r>
            <a:r>
              <a:rPr lang="fa-IR" altLang="en-US" sz="2400" u="sng" smtClean="0"/>
              <a:t>پرونده بیمار </a:t>
            </a:r>
            <a:r>
              <a:rPr lang="fa-IR" altLang="en-US" sz="2400" smtClean="0"/>
              <a:t>نیاز به ثبت رابطه علت معلولی بین بیماری قلبی و فشار خون دارد.</a:t>
            </a:r>
          </a:p>
          <a:p>
            <a:r>
              <a:rPr lang="fa-IR" altLang="en-US" sz="2400" smtClean="0"/>
              <a:t>در </a:t>
            </a:r>
            <a:r>
              <a:rPr lang="fa-IR" altLang="en-US" sz="2400" u="sng" smtClean="0"/>
              <a:t>گواهی فوت </a:t>
            </a:r>
            <a:r>
              <a:rPr lang="fa-IR" altLang="en-US" sz="2400" smtClean="0"/>
              <a:t>این رابطه علت معلولی را می توان بر اساس دستورالعمل زیر استنباط کرد.</a:t>
            </a:r>
          </a:p>
          <a:p>
            <a:pPr algn="l" rtl="0"/>
            <a:r>
              <a:rPr lang="en-US" altLang="en-US" sz="2100" smtClean="0"/>
              <a:t>4.2.5 Special instructions on linkages and other provisions (Step M1)</a:t>
            </a:r>
            <a:endParaRPr lang="fa-IR" altLang="en-US" sz="2100" smtClean="0"/>
          </a:p>
          <a:p>
            <a:r>
              <a:rPr lang="fa-IR" altLang="en-US" sz="2400" smtClean="0"/>
              <a:t>نکته در  ا انتخاب زیررده </a:t>
            </a:r>
            <a:r>
              <a:rPr lang="en-US" altLang="en-US" sz="2400" smtClean="0"/>
              <a:t>I11</a:t>
            </a:r>
            <a:r>
              <a:rPr lang="fa-IR" altLang="en-US" sz="2400" smtClean="0"/>
              <a:t>باید مشخص کرد که نارسایی قلبی وجود دارد یا خیر</a:t>
            </a:r>
            <a:endParaRPr lang="en-US" altLang="en-US" sz="2400" smtClean="0"/>
          </a:p>
        </p:txBody>
      </p:sp>
      <p:sp>
        <p:nvSpPr>
          <p:cNvPr id="16077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0EAEEAA0-B9C6-4270-AD6C-9B143105268F}" type="slidenum">
              <a:rPr lang="en-US" altLang="en-US" sz="1200" smtClean="0">
                <a:solidFill>
                  <a:srgbClr val="898989"/>
                </a:solidFill>
                <a:cs typeface="Arial" panose="020B0604020202020204" pitchFamily="34" charset="0"/>
              </a:rPr>
              <a:pPr algn="l" rtl="0"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200" smtClean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smtClean="0"/>
              <a:t>مثال</a:t>
            </a:r>
            <a:endParaRPr lang="en-US" altLang="en-US" smtClean="0"/>
          </a:p>
        </p:txBody>
      </p:sp>
      <p:sp>
        <p:nvSpPr>
          <p:cNvPr id="161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altLang="en-US" smtClean="0"/>
              <a:t>Cardiac dilatation due to hypertension</a:t>
            </a:r>
          </a:p>
        </p:txBody>
      </p:sp>
      <p:sp>
        <p:nvSpPr>
          <p:cNvPr id="16179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05DE43F2-ADEB-4FD4-84BF-719438A2D347}" type="slidenum">
              <a:rPr lang="en-US" altLang="en-US" sz="1200" smtClean="0">
                <a:solidFill>
                  <a:srgbClr val="898989"/>
                </a:solidFill>
                <a:cs typeface="Arial" panose="020B0604020202020204" pitchFamily="34" charset="0"/>
              </a:rPr>
              <a:pPr algn="l" rtl="0"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200" smtClean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smtClean="0"/>
              <a:t>پاسخ</a:t>
            </a:r>
            <a:endParaRPr lang="en-US" altLang="en-US" smtClean="0"/>
          </a:p>
        </p:txBody>
      </p:sp>
      <p:sp>
        <p:nvSpPr>
          <p:cNvPr id="162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altLang="en-US" b="1" smtClean="0"/>
              <a:t>I11.0</a:t>
            </a:r>
            <a:endParaRPr lang="en-US" altLang="en-US" smtClean="0"/>
          </a:p>
        </p:txBody>
      </p:sp>
      <p:sp>
        <p:nvSpPr>
          <p:cNvPr id="16282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E8027064-F176-43B0-98D8-83C29A7FA9FE}" type="slidenum">
              <a:rPr lang="en-US" altLang="en-US" sz="1200" smtClean="0">
                <a:solidFill>
                  <a:srgbClr val="898989"/>
                </a:solidFill>
                <a:cs typeface="Arial" panose="020B0604020202020204" pitchFamily="34" charset="0"/>
              </a:rPr>
              <a:pPr algn="l" rtl="0"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200" smtClean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25450"/>
            <a:ext cx="8229600" cy="715963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fa-IR" sz="2000" dirty="0" err="1"/>
              <a:t>فشارخون</a:t>
            </a:r>
            <a:r>
              <a:rPr lang="fa-IR" sz="2000" dirty="0"/>
              <a:t> به عنوان علت </a:t>
            </a:r>
            <a:r>
              <a:rPr lang="fa-IR" sz="2000" dirty="0" smtClean="0"/>
              <a:t>مرگ: کد </a:t>
            </a:r>
            <a:r>
              <a:rPr lang="en-US" sz="2000" dirty="0" smtClean="0"/>
              <a:t> I11</a:t>
            </a:r>
            <a:r>
              <a:rPr lang="fa-IR" sz="2000" dirty="0" smtClean="0"/>
              <a:t>به همراه سایر کدها</a:t>
            </a:r>
            <a:endParaRPr lang="en-US" sz="2000" dirty="0"/>
          </a:p>
        </p:txBody>
      </p:sp>
      <p:sp>
        <p:nvSpPr>
          <p:cNvPr id="16384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045B3B85-44E2-441C-8A11-4F09F8E0D7C2}" type="slidenum">
              <a:rPr lang="fa-IR" altLang="en-US" sz="1200" smtClean="0">
                <a:solidFill>
                  <a:srgbClr val="898989"/>
                </a:solidFill>
                <a:cs typeface="Arial" panose="020B0604020202020204" pitchFamily="34" charset="0"/>
              </a:rPr>
              <a:pPr algn="l"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200" smtClean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pic>
        <p:nvPicPr>
          <p:cNvPr id="16384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2032000"/>
            <a:ext cx="85947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45" name="Content Placeholder 2"/>
          <p:cNvSpPr>
            <a:spLocks noGrp="1"/>
          </p:cNvSpPr>
          <p:nvPr>
            <p:ph idx="1"/>
          </p:nvPr>
        </p:nvSpPr>
        <p:spPr>
          <a:xfrm>
            <a:off x="447675" y="1320800"/>
            <a:ext cx="8229600" cy="533400"/>
          </a:xfrm>
          <a:solidFill>
            <a:srgbClr val="FFFF00"/>
          </a:solidFill>
        </p:spPr>
        <p:txBody>
          <a:bodyPr/>
          <a:lstStyle/>
          <a:p>
            <a:r>
              <a:rPr lang="fa-IR" altLang="en-US" smtClean="0"/>
              <a:t>ارتباط </a:t>
            </a:r>
            <a:r>
              <a:rPr lang="en-US" altLang="en-US" smtClean="0"/>
              <a:t>I11</a:t>
            </a:r>
            <a:r>
              <a:rPr lang="fa-IR" altLang="en-US" smtClean="0"/>
              <a:t>با سایر کدها</a:t>
            </a:r>
            <a:endParaRPr lang="en-US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fa-IR" altLang="en-US" sz="1800" dirty="0" smtClean="0"/>
              <a:t>مثال در گواهی فوت</a:t>
            </a:r>
          </a:p>
        </p:txBody>
      </p:sp>
      <p:sp>
        <p:nvSpPr>
          <p:cNvPr id="164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fa-IR" altLang="en-US" smtClean="0"/>
              <a:t>الف) ادم ریوی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fa-IR" altLang="en-US" smtClean="0"/>
              <a:t>ب) نارسایی قلبی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fa-IR" altLang="en-US" smtClean="0"/>
              <a:t>ج) فشار خون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fa-IR" altLang="en-US" smtClean="0"/>
              <a:t>د)...............</a:t>
            </a:r>
          </a:p>
        </p:txBody>
      </p:sp>
      <p:sp>
        <p:nvSpPr>
          <p:cNvPr id="16486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9CECE9E9-EDA8-49FC-A079-0E6B1EAA7F8C}" type="slidenum">
              <a:rPr lang="en-US" altLang="en-US" sz="1200" smtClean="0">
                <a:solidFill>
                  <a:srgbClr val="898989"/>
                </a:solidFill>
                <a:cs typeface="Arial" panose="020B0604020202020204" pitchFamily="34" charset="0"/>
              </a:rPr>
              <a:pPr algn="l" rtl="0"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200" smtClean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smtClean="0"/>
              <a:t>پاسخ</a:t>
            </a:r>
            <a:endParaRPr lang="en-US" altLang="en-US" smtClean="0"/>
          </a:p>
        </p:txBody>
      </p:sp>
      <p:sp>
        <p:nvSpPr>
          <p:cNvPr id="165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altLang="en-US" b="1" smtClean="0"/>
              <a:t>I11.0</a:t>
            </a:r>
            <a:endParaRPr lang="en-US" altLang="en-US" smtClean="0"/>
          </a:p>
          <a:p>
            <a:pPr algn="l" rtl="0"/>
            <a:endParaRPr lang="en-US" altLang="en-US" smtClean="0"/>
          </a:p>
        </p:txBody>
      </p:sp>
      <p:sp>
        <p:nvSpPr>
          <p:cNvPr id="16589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E675D459-2916-465C-A60B-AB88212E93EB}" type="slidenum">
              <a:rPr lang="en-US" altLang="en-US" sz="1200" smtClean="0">
                <a:solidFill>
                  <a:srgbClr val="898989"/>
                </a:solidFill>
                <a:cs typeface="Arial" panose="020B0604020202020204" pitchFamily="34" charset="0"/>
              </a:rPr>
              <a:pPr algn="l" rtl="0"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200" smtClean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smtClean="0"/>
              <a:t>رده </a:t>
            </a:r>
            <a:r>
              <a:rPr lang="en-US" altLang="en-US" smtClean="0"/>
              <a:t>I12</a:t>
            </a:r>
          </a:p>
        </p:txBody>
      </p:sp>
      <p:sp>
        <p:nvSpPr>
          <p:cNvPr id="166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altLang="en-US" sz="2400" smtClean="0"/>
              <a:t>مربوط به بیماری کلیوی همراه فشار خون است.</a:t>
            </a:r>
          </a:p>
          <a:p>
            <a:r>
              <a:rPr lang="fa-IR" altLang="en-US" sz="2400" smtClean="0"/>
              <a:t>بیماری های کلیوی در رده های </a:t>
            </a:r>
            <a:r>
              <a:rPr lang="en-US" altLang="en-US" sz="2400" smtClean="0"/>
              <a:t>N18</a:t>
            </a:r>
            <a:r>
              <a:rPr lang="fa-IR" altLang="en-US" sz="2400" smtClean="0"/>
              <a:t>، </a:t>
            </a:r>
            <a:r>
              <a:rPr lang="en-US" altLang="en-US" sz="2400" smtClean="0"/>
              <a:t>N19</a:t>
            </a:r>
            <a:r>
              <a:rPr lang="fa-IR" altLang="en-US" sz="2400" smtClean="0"/>
              <a:t> و </a:t>
            </a:r>
            <a:r>
              <a:rPr lang="en-US" altLang="en-US" sz="2400" smtClean="0"/>
              <a:t>N26</a:t>
            </a:r>
            <a:r>
              <a:rPr lang="fa-IR" altLang="en-US" sz="2400" smtClean="0"/>
              <a:t> مثل (نارسایی کلیه و آتروفی کلیه) می توانند به علت فشار خون باشند. در صورت ثبت این وضعیت ها به علت فشار خون در پرونده بیمار رده   </a:t>
            </a:r>
            <a:r>
              <a:rPr lang="en-US" altLang="en-US" sz="2400" smtClean="0"/>
              <a:t>I12</a:t>
            </a:r>
            <a:r>
              <a:rPr lang="fa-IR" altLang="en-US" sz="2400" smtClean="0"/>
              <a:t>اختصاص می یابد.</a:t>
            </a:r>
          </a:p>
          <a:p>
            <a:r>
              <a:rPr lang="fa-IR" altLang="en-US" sz="2400" smtClean="0"/>
              <a:t>نکته: در  ا انتخاب زیررده </a:t>
            </a:r>
            <a:r>
              <a:rPr lang="en-US" altLang="en-US" sz="2400" smtClean="0"/>
              <a:t>I12</a:t>
            </a:r>
            <a:r>
              <a:rPr lang="fa-IR" altLang="en-US" sz="2400" smtClean="0"/>
              <a:t>باید مشخص کرد که نارسایی کلیوی وجود دارد یا خیر</a:t>
            </a:r>
          </a:p>
          <a:p>
            <a:r>
              <a:rPr lang="fa-IR" altLang="en-US" sz="2400" smtClean="0"/>
              <a:t>در </a:t>
            </a:r>
            <a:r>
              <a:rPr lang="fa-IR" altLang="en-US" sz="2400" u="sng" smtClean="0"/>
              <a:t>گواهی فوت </a:t>
            </a:r>
            <a:r>
              <a:rPr lang="fa-IR" altLang="en-US" sz="2400" smtClean="0"/>
              <a:t>این رابطه علت معلولی را می توان بر اساس دستورالعمل زیر استنباط کرد.</a:t>
            </a:r>
          </a:p>
          <a:p>
            <a:pPr algn="l" rtl="0"/>
            <a:r>
              <a:rPr lang="en-US" altLang="en-US" sz="2100" smtClean="0"/>
              <a:t>4.2.5 Special instructions on linkages and other provisions (Step M1)</a:t>
            </a:r>
            <a:endParaRPr lang="fa-IR" altLang="en-US" sz="2100" smtClean="0"/>
          </a:p>
          <a:p>
            <a:endParaRPr lang="fa-IR" altLang="en-US" sz="2400" smtClean="0"/>
          </a:p>
          <a:p>
            <a:endParaRPr lang="en-US" altLang="en-US" sz="2400" smtClean="0"/>
          </a:p>
          <a:p>
            <a:endParaRPr lang="fa-IR" altLang="en-US" sz="2400" smtClean="0"/>
          </a:p>
          <a:p>
            <a:endParaRPr lang="en-US" altLang="en-US" sz="2400" smtClean="0"/>
          </a:p>
        </p:txBody>
      </p:sp>
      <p:sp>
        <p:nvSpPr>
          <p:cNvPr id="16691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AB3286CA-ED3C-4C91-8FD5-916DD829301F}" type="slidenum">
              <a:rPr lang="en-US" altLang="en-US" sz="1200" smtClean="0">
                <a:solidFill>
                  <a:srgbClr val="898989"/>
                </a:solidFill>
                <a:cs typeface="Arial" panose="020B0604020202020204" pitchFamily="34" charset="0"/>
              </a:rPr>
              <a:pPr algn="l" rtl="0"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200" smtClean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sz="3400" smtClean="0"/>
              <a:t>نمونه سوال دکترا</a:t>
            </a:r>
            <a:endParaRPr lang="en-US" altLang="en-US" sz="3400" smtClean="0"/>
          </a:p>
        </p:txBody>
      </p:sp>
      <p:sp>
        <p:nvSpPr>
          <p:cNvPr id="167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6794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2BE6C8BA-28E7-49B7-9C54-9121F9A7F913}" type="slidenum">
              <a:rPr lang="fa-IR" altLang="en-US" sz="1200" smtClean="0">
                <a:solidFill>
                  <a:srgbClr val="898989"/>
                </a:solidFill>
                <a:cs typeface="Arial" panose="020B0604020202020204" pitchFamily="34" charset="0"/>
              </a:rPr>
              <a:pPr algn="l">
                <a:spcBef>
                  <a:spcPct val="0"/>
                </a:spcBef>
                <a:buFontTx/>
                <a:buNone/>
              </a:pPr>
              <a:t>49</a:t>
            </a:fld>
            <a:endParaRPr lang="en-US" altLang="en-US" sz="1200" smtClean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pic>
        <p:nvPicPr>
          <p:cNvPr id="16794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1905000"/>
            <a:ext cx="7686675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1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a-IR" dirty="0" smtClean="0"/>
              <a:t>موارد استثناء</a:t>
            </a:r>
            <a:endParaRPr lang="fa-IR" dirty="0"/>
          </a:p>
        </p:txBody>
      </p:sp>
      <p:sp>
        <p:nvSpPr>
          <p:cNvPr id="123907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4525963"/>
          </a:xfrm>
        </p:spPr>
        <p:txBody>
          <a:bodyPr/>
          <a:lstStyle/>
          <a:p>
            <a:pPr eaLnBrk="1" hangingPunct="1"/>
            <a:r>
              <a:rPr lang="fa-IR" altLang="en-US" smtClean="0">
                <a:cs typeface="B Zar" panose="00000400000000000000" pitchFamily="2" charset="-78"/>
              </a:rPr>
              <a:t>مواردی که در فصل 9 قرار نمی گیرند:</a:t>
            </a:r>
          </a:p>
          <a:p>
            <a:pPr eaLnBrk="1" hangingPunct="1"/>
            <a:endParaRPr lang="fa-IR" altLang="en-US" smtClean="0">
              <a:cs typeface="B Zar" panose="00000400000000000000" pitchFamily="2" charset="-78"/>
            </a:endParaRPr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EBD569C3-F9A3-4D2A-8181-447B5E2AC02B}" type="slidenum">
              <a:rPr lang="fa-IR" altLang="en-US" sz="1200" smtClean="0">
                <a:solidFill>
                  <a:srgbClr val="898989"/>
                </a:solidFill>
                <a:cs typeface="Arial" panose="020B0604020202020204" pitchFamily="34" charset="0"/>
              </a:rPr>
              <a:pPr algn="l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 smtClean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pic>
        <p:nvPicPr>
          <p:cNvPr id="12390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0010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smtClean="0"/>
              <a:t>مثال</a:t>
            </a:r>
            <a:endParaRPr lang="en-US" altLang="en-US" smtClean="0"/>
          </a:p>
        </p:txBody>
      </p:sp>
      <p:sp>
        <p:nvSpPr>
          <p:cNvPr id="168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altLang="en-US" smtClean="0"/>
              <a:t>Renal</a:t>
            </a:r>
            <a:r>
              <a:rPr lang="fa-IR" altLang="en-US" smtClean="0"/>
              <a:t> </a:t>
            </a:r>
            <a:r>
              <a:rPr lang="en-US" altLang="en-US" smtClean="0"/>
              <a:t>Sclerosis</a:t>
            </a:r>
            <a:r>
              <a:rPr lang="fa-IR" altLang="en-US" smtClean="0"/>
              <a:t> </a:t>
            </a:r>
            <a:r>
              <a:rPr lang="en-US" altLang="en-US" smtClean="0"/>
              <a:t>due to </a:t>
            </a:r>
            <a:r>
              <a:rPr lang="fa-IR" altLang="en-US" smtClean="0"/>
              <a:t> </a:t>
            </a:r>
            <a:r>
              <a:rPr lang="en-US" altLang="en-US" smtClean="0"/>
              <a:t>hypertension</a:t>
            </a:r>
          </a:p>
        </p:txBody>
      </p:sp>
      <p:sp>
        <p:nvSpPr>
          <p:cNvPr id="16896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B83893C1-2850-4D8A-ADA6-7B25B7C5CEC1}" type="slidenum">
              <a:rPr lang="en-US" altLang="en-US" sz="1200" smtClean="0">
                <a:solidFill>
                  <a:srgbClr val="898989"/>
                </a:solidFill>
                <a:cs typeface="Arial" panose="020B0604020202020204" pitchFamily="34" charset="0"/>
              </a:rPr>
              <a:pPr algn="l" rtl="0">
                <a:spcBef>
                  <a:spcPct val="0"/>
                </a:spcBef>
                <a:buFontTx/>
                <a:buNone/>
              </a:pPr>
              <a:t>50</a:t>
            </a:fld>
            <a:endParaRPr lang="en-US" altLang="en-US" sz="1200" smtClean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smtClean="0"/>
              <a:t>پاسخ</a:t>
            </a:r>
            <a:endParaRPr lang="en-US" altLang="en-US" smtClean="0"/>
          </a:p>
        </p:txBody>
      </p:sp>
      <p:sp>
        <p:nvSpPr>
          <p:cNvPr id="169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altLang="en-US" b="1" smtClean="0"/>
              <a:t>I12.9</a:t>
            </a:r>
            <a:endParaRPr lang="en-US" altLang="en-US" smtClean="0"/>
          </a:p>
        </p:txBody>
      </p:sp>
      <p:sp>
        <p:nvSpPr>
          <p:cNvPr id="16998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FC795FC5-0C99-4EA0-9AC2-68B2D56C5998}" type="slidenum">
              <a:rPr lang="en-US" altLang="en-US" sz="1200" smtClean="0">
                <a:solidFill>
                  <a:srgbClr val="898989"/>
                </a:solidFill>
                <a:cs typeface="Arial" panose="020B0604020202020204" pitchFamily="34" charset="0"/>
              </a:rPr>
              <a:pPr algn="l" rtl="0">
                <a:spcBef>
                  <a:spcPct val="0"/>
                </a:spcBef>
                <a:buFontTx/>
                <a:buNone/>
              </a:pPr>
              <a:t>51</a:t>
            </a:fld>
            <a:endParaRPr lang="en-US" altLang="en-US" sz="1200" smtClean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25450"/>
            <a:ext cx="8229600" cy="715963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fa-IR" sz="2000" dirty="0" err="1"/>
              <a:t>فشارخون</a:t>
            </a:r>
            <a:r>
              <a:rPr lang="fa-IR" sz="2000" dirty="0"/>
              <a:t> به عنوان علت </a:t>
            </a:r>
            <a:r>
              <a:rPr lang="fa-IR" sz="2000" dirty="0" smtClean="0"/>
              <a:t>مرگ: کد </a:t>
            </a:r>
            <a:r>
              <a:rPr lang="en-US" sz="2000" dirty="0" smtClean="0"/>
              <a:t> I12</a:t>
            </a:r>
            <a:r>
              <a:rPr lang="fa-IR" sz="2000" dirty="0" smtClean="0"/>
              <a:t>به همراه سایر کدها</a:t>
            </a:r>
            <a:endParaRPr lang="en-US" sz="2000" dirty="0"/>
          </a:p>
        </p:txBody>
      </p:sp>
      <p:sp>
        <p:nvSpPr>
          <p:cNvPr id="17101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E77626A6-0F10-409C-8BDA-ABEB54F4974F}" type="slidenum">
              <a:rPr lang="fa-IR" altLang="en-US" sz="1200" smtClean="0">
                <a:solidFill>
                  <a:srgbClr val="898989"/>
                </a:solidFill>
                <a:cs typeface="Arial" panose="020B0604020202020204" pitchFamily="34" charset="0"/>
              </a:rPr>
              <a:pPr algn="l">
                <a:spcBef>
                  <a:spcPct val="0"/>
                </a:spcBef>
                <a:buFontTx/>
                <a:buNone/>
              </a:pPr>
              <a:t>52</a:t>
            </a:fld>
            <a:endParaRPr lang="en-US" altLang="en-US" sz="1200" smtClean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pic>
        <p:nvPicPr>
          <p:cNvPr id="17101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951038"/>
            <a:ext cx="81692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013" name="Content Placeholder 2"/>
          <p:cNvSpPr>
            <a:spLocks noGrp="1"/>
          </p:cNvSpPr>
          <p:nvPr>
            <p:ph idx="1"/>
          </p:nvPr>
        </p:nvSpPr>
        <p:spPr>
          <a:xfrm>
            <a:off x="457200" y="1279525"/>
            <a:ext cx="8229600" cy="533400"/>
          </a:xfrm>
          <a:solidFill>
            <a:srgbClr val="FFFF00"/>
          </a:solidFill>
        </p:spPr>
        <p:txBody>
          <a:bodyPr/>
          <a:lstStyle/>
          <a:p>
            <a:r>
              <a:rPr lang="fa-IR" altLang="en-US" smtClean="0"/>
              <a:t>ارتباط  </a:t>
            </a:r>
            <a:r>
              <a:rPr lang="en-US" altLang="en-US" smtClean="0"/>
              <a:t>I12</a:t>
            </a:r>
            <a:r>
              <a:rPr lang="fa-IR" altLang="en-US" smtClean="0"/>
              <a:t>با سایر کدها</a:t>
            </a:r>
            <a:endParaRPr lang="en-US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fa-IR" altLang="en-US" sz="1800" dirty="0" smtClean="0"/>
              <a:t>مثال در گواهی فوت</a:t>
            </a:r>
          </a:p>
        </p:txBody>
      </p:sp>
      <p:sp>
        <p:nvSpPr>
          <p:cNvPr id="172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>
              <a:buFont typeface="Arial" panose="020B0604020202020204" pitchFamily="34" charset="0"/>
              <a:buNone/>
            </a:pPr>
            <a:r>
              <a:rPr lang="en-US" altLang="en-US" dirty="0" smtClean="0"/>
              <a:t>I (a) Uremia</a:t>
            </a:r>
          </a:p>
          <a:p>
            <a:pPr algn="l" rtl="0" eaLnBrk="1" hangingPunct="1">
              <a:buFont typeface="Arial" panose="020B0604020202020204" pitchFamily="34" charset="0"/>
              <a:buNone/>
            </a:pPr>
            <a:r>
              <a:rPr lang="en-US" altLang="en-US" dirty="0" smtClean="0"/>
              <a:t>(b) Renal failure</a:t>
            </a:r>
            <a:r>
              <a:rPr lang="en-US" altLang="en-US" baseline="30000" dirty="0" smtClean="0"/>
              <a:t> </a:t>
            </a:r>
            <a:endParaRPr lang="en-US" altLang="en-US" dirty="0" smtClean="0"/>
          </a:p>
          <a:p>
            <a:pPr algn="l" rtl="0" eaLnBrk="1" hangingPunct="1">
              <a:buFont typeface="Arial" panose="020B0604020202020204" pitchFamily="34" charset="0"/>
              <a:buNone/>
            </a:pPr>
            <a:r>
              <a:rPr lang="en-US" altLang="en-US" dirty="0" smtClean="0"/>
              <a:t>(c) Hypertension</a:t>
            </a:r>
            <a:endParaRPr lang="fa-IR" altLang="en-US" dirty="0" smtClean="0"/>
          </a:p>
        </p:txBody>
      </p:sp>
      <p:sp>
        <p:nvSpPr>
          <p:cNvPr id="17203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4E575D87-4C6A-4931-9A17-BC048A900749}" type="slidenum">
              <a:rPr lang="en-US" altLang="en-US" sz="1200" smtClean="0">
                <a:solidFill>
                  <a:srgbClr val="898989"/>
                </a:solidFill>
                <a:cs typeface="Arial" panose="020B0604020202020204" pitchFamily="34" charset="0"/>
              </a:rPr>
              <a:pPr algn="l" rtl="0">
                <a:spcBef>
                  <a:spcPct val="0"/>
                </a:spcBef>
                <a:buFontTx/>
                <a:buNone/>
              </a:pPr>
              <a:t>53</a:t>
            </a:fld>
            <a:endParaRPr lang="en-US" altLang="en-US" sz="1200" smtClean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smtClean="0"/>
              <a:t>پاسخ</a:t>
            </a:r>
            <a:endParaRPr lang="en-US" altLang="en-US" smtClean="0"/>
          </a:p>
        </p:txBody>
      </p:sp>
      <p:sp>
        <p:nvSpPr>
          <p:cNvPr id="173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altLang="en-US" smtClean="0"/>
              <a:t>کد </a:t>
            </a:r>
            <a:r>
              <a:rPr lang="en-US" altLang="en-US" b="1" smtClean="0"/>
              <a:t>I12.0</a:t>
            </a:r>
          </a:p>
          <a:p>
            <a:endParaRPr lang="en-US" altLang="en-US" smtClean="0"/>
          </a:p>
        </p:txBody>
      </p:sp>
      <p:sp>
        <p:nvSpPr>
          <p:cNvPr id="17306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FA5B5F43-6B69-4FD6-9206-45731CD0A81A}" type="slidenum">
              <a:rPr lang="en-US" altLang="en-US" sz="1200" smtClean="0">
                <a:solidFill>
                  <a:srgbClr val="898989"/>
                </a:solidFill>
                <a:cs typeface="Arial" panose="020B0604020202020204" pitchFamily="34" charset="0"/>
              </a:rPr>
              <a:pPr algn="l" rtl="0">
                <a:spcBef>
                  <a:spcPct val="0"/>
                </a:spcBef>
                <a:buFontTx/>
                <a:buNone/>
              </a:pPr>
              <a:t>54</a:t>
            </a:fld>
            <a:endParaRPr lang="en-US" altLang="en-US" sz="1200" smtClean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smtClean="0"/>
              <a:t>رده </a:t>
            </a:r>
            <a:r>
              <a:rPr lang="en-US" altLang="en-US" smtClean="0"/>
              <a:t>I13</a:t>
            </a:r>
          </a:p>
        </p:txBody>
      </p:sp>
      <p:sp>
        <p:nvSpPr>
          <p:cNvPr id="174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altLang="en-US" sz="2400" smtClean="0"/>
              <a:t>مربوط به بیماری</a:t>
            </a:r>
            <a:r>
              <a:rPr lang="en-US" altLang="en-US" sz="2400" smtClean="0"/>
              <a:t> </a:t>
            </a:r>
            <a:r>
              <a:rPr lang="fa-IR" altLang="en-US" sz="2400" smtClean="0"/>
              <a:t>قلبی و  کلیوی همراه فشار خون است.</a:t>
            </a:r>
          </a:p>
          <a:p>
            <a:r>
              <a:rPr lang="fa-IR" altLang="en-US" sz="2400" smtClean="0"/>
              <a:t>اگر وضعیت های ثبت شده برای بیمار  توام شامل  رده های </a:t>
            </a:r>
            <a:r>
              <a:rPr lang="en-US" altLang="en-US" sz="2400" smtClean="0"/>
              <a:t>I11</a:t>
            </a:r>
            <a:r>
              <a:rPr lang="fa-IR" altLang="en-US" sz="2400" smtClean="0"/>
              <a:t> و </a:t>
            </a:r>
            <a:r>
              <a:rPr lang="en-US" altLang="en-US" sz="2400" smtClean="0"/>
              <a:t>I12</a:t>
            </a:r>
            <a:r>
              <a:rPr lang="fa-IR" altLang="en-US" sz="2400" smtClean="0"/>
              <a:t> باشد. کدگذار باید رده </a:t>
            </a:r>
            <a:r>
              <a:rPr lang="en-US" altLang="en-US" sz="2400" smtClean="0"/>
              <a:t>I13</a:t>
            </a:r>
            <a:r>
              <a:rPr lang="fa-IR" altLang="en-US" sz="2400" smtClean="0"/>
              <a:t> را انتخاب کند. در مورد بیماری قلبی ناشی از فشار خون ثبت رابطه علت و معلولی ضروری است. </a:t>
            </a:r>
          </a:p>
          <a:p>
            <a:endParaRPr lang="en-US" altLang="en-US" sz="2400" smtClean="0"/>
          </a:p>
        </p:txBody>
      </p:sp>
      <p:sp>
        <p:nvSpPr>
          <p:cNvPr id="17408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54CEF603-25AB-4B13-BD1E-AF5149293C9A}" type="slidenum">
              <a:rPr lang="en-US" altLang="en-US" sz="1200" smtClean="0">
                <a:solidFill>
                  <a:srgbClr val="898989"/>
                </a:solidFill>
                <a:cs typeface="Arial" panose="020B0604020202020204" pitchFamily="34" charset="0"/>
              </a:rPr>
              <a:pPr algn="l" rtl="0">
                <a:spcBef>
                  <a:spcPct val="0"/>
                </a:spcBef>
                <a:buFontTx/>
                <a:buNone/>
              </a:pPr>
              <a:t>55</a:t>
            </a:fld>
            <a:endParaRPr lang="en-US" altLang="en-US" sz="1200" smtClean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fa-IR" altLang="en-US" smtClean="0"/>
              <a:t>مثال</a:t>
            </a:r>
            <a:endParaRPr lang="en-US" altLang="en-US" smtClean="0"/>
          </a:p>
        </p:txBody>
      </p:sp>
      <p:sp>
        <p:nvSpPr>
          <p:cNvPr id="175107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525963"/>
          </a:xfrm>
        </p:spPr>
        <p:txBody>
          <a:bodyPr/>
          <a:lstStyle/>
          <a:p>
            <a:pPr algn="l" rtl="0"/>
            <a:r>
              <a:rPr lang="en-US" altLang="en-US" sz="2800" smtClean="0"/>
              <a:t>Hypertensive heart with renal failure</a:t>
            </a:r>
          </a:p>
        </p:txBody>
      </p:sp>
      <p:sp>
        <p:nvSpPr>
          <p:cNvPr id="17510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B2A008C6-4C84-4C49-8A23-3D5C30CCA3BE}" type="slidenum">
              <a:rPr lang="fa-IR" altLang="en-US" sz="1200" smtClean="0">
                <a:solidFill>
                  <a:srgbClr val="898989"/>
                </a:solidFill>
                <a:cs typeface="Arial" panose="020B0604020202020204" pitchFamily="34" charset="0"/>
              </a:rPr>
              <a:pPr algn="l">
                <a:spcBef>
                  <a:spcPct val="0"/>
                </a:spcBef>
                <a:buFontTx/>
                <a:buNone/>
              </a:pPr>
              <a:t>56</a:t>
            </a:fld>
            <a:endParaRPr lang="en-US" altLang="en-US" sz="1200" smtClean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smtClean="0"/>
              <a:t>پاسخ</a:t>
            </a:r>
            <a:endParaRPr lang="en-US" altLang="en-US" smtClean="0"/>
          </a:p>
        </p:txBody>
      </p:sp>
      <p:sp>
        <p:nvSpPr>
          <p:cNvPr id="176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altLang="en-US" smtClean="0"/>
              <a:t>I13.1</a:t>
            </a:r>
          </a:p>
        </p:txBody>
      </p:sp>
      <p:sp>
        <p:nvSpPr>
          <p:cNvPr id="17613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D7C9EFB9-7C4E-4945-B137-6976076F7396}" type="slidenum">
              <a:rPr lang="en-US" altLang="en-US" sz="1200" smtClean="0">
                <a:solidFill>
                  <a:srgbClr val="898989"/>
                </a:solidFill>
                <a:cs typeface="Arial" panose="020B0604020202020204" pitchFamily="34" charset="0"/>
              </a:rPr>
              <a:pPr algn="l" rtl="0">
                <a:spcBef>
                  <a:spcPct val="0"/>
                </a:spcBef>
                <a:buFontTx/>
                <a:buNone/>
              </a:pPr>
              <a:t>57</a:t>
            </a:fld>
            <a:endParaRPr lang="en-US" altLang="en-US" sz="1200" smtClean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fa-IR" altLang="en-US" sz="2400" smtClean="0">
                <a:solidFill>
                  <a:srgbClr val="000000"/>
                </a:solidFill>
              </a:rPr>
              <a:t>مثال در ثبت گواهی فوت</a:t>
            </a:r>
            <a:endParaRPr lang="fa-IR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1">
            <a:normAutofit/>
          </a:bodyPr>
          <a:lstStyle/>
          <a:p>
            <a:pPr algn="l" rtl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Example 51:</a:t>
            </a:r>
          </a:p>
          <a:p>
            <a:pPr marL="571500" indent="-571500" algn="l" rtl="0" eaLnBrk="1" fontAlgn="auto" hangingPunct="1">
              <a:spcAft>
                <a:spcPts val="0"/>
              </a:spcAft>
              <a:buFont typeface="+mj-lt"/>
              <a:buAutoNum type="romanUcPeriod"/>
              <a:defRPr/>
            </a:pPr>
            <a:r>
              <a:rPr lang="en-US" dirty="0" smtClean="0"/>
              <a:t>(a) Cardiac dilatation</a:t>
            </a:r>
          </a:p>
          <a:p>
            <a:pPr marL="571500" indent="-571500" algn="l" rtl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       (b) Hypertension</a:t>
            </a:r>
          </a:p>
          <a:p>
            <a:pPr marL="571500" indent="-571500" algn="l" rtl="0" eaLnBrk="1" fontAlgn="auto" hangingPunct="1">
              <a:spcAft>
                <a:spcPts val="0"/>
              </a:spcAft>
              <a:buFont typeface="+mj-lt"/>
              <a:buAutoNum type="romanUcPeriod" startAt="2"/>
              <a:defRPr/>
            </a:pPr>
            <a:r>
              <a:rPr lang="en-US" dirty="0" smtClean="0"/>
              <a:t>Atrophy of the kidneys</a:t>
            </a:r>
          </a:p>
          <a:p>
            <a:pPr marL="571500" indent="-571500" algn="l" rtl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algn="l" rtl="0" eaLnBrk="1" fontAlgn="auto" hangingPunct="1">
              <a:spcAft>
                <a:spcPts val="0"/>
              </a:spcAft>
              <a:defRPr/>
            </a:pPr>
            <a:endParaRPr lang="fa-IR" dirty="0"/>
          </a:p>
        </p:txBody>
      </p:sp>
      <p:sp>
        <p:nvSpPr>
          <p:cNvPr id="17715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80CD4055-0FB0-416A-80BF-31D4C1AB981D}" type="slidenum">
              <a:rPr lang="en-US" altLang="en-US" sz="1200" smtClean="0">
                <a:solidFill>
                  <a:srgbClr val="898989"/>
                </a:solidFill>
                <a:cs typeface="Arial" panose="020B0604020202020204" pitchFamily="34" charset="0"/>
              </a:rPr>
              <a:pPr algn="l" rtl="0">
                <a:spcBef>
                  <a:spcPct val="0"/>
                </a:spcBef>
                <a:buFontTx/>
                <a:buNone/>
              </a:pPr>
              <a:t>58</a:t>
            </a:fld>
            <a:endParaRPr lang="en-US" altLang="en-US" sz="1200" smtClean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smtClean="0"/>
              <a:t>رده </a:t>
            </a:r>
            <a:r>
              <a:rPr lang="en-US" altLang="en-US" smtClean="0"/>
              <a:t>I15</a:t>
            </a:r>
          </a:p>
        </p:txBody>
      </p:sp>
      <p:sp>
        <p:nvSpPr>
          <p:cNvPr id="178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altLang="en-US" sz="2400" smtClean="0"/>
              <a:t>مربوط به فشار خون ثانویه است. فشار خون ثانویه به دلیل بیماری های دیگر (مثل بیماری های کلیوی) ایجاد می شود.</a:t>
            </a:r>
          </a:p>
          <a:p>
            <a:r>
              <a:rPr lang="fa-IR" altLang="en-US" sz="2400" smtClean="0"/>
              <a:t>در کدگذاری فشار خون ثانویه باید به تشخیص دو کد داد، کد اصلی برای بیماری زمینه ای ایجاد کننده فشار خون و کد دوم برای فشار خون ثانویه</a:t>
            </a:r>
          </a:p>
          <a:p>
            <a:r>
              <a:rPr lang="fa-IR" altLang="en-US" sz="2400" smtClean="0"/>
              <a:t>اگر علت فشار خون ثانویه مشخص باشد، ترجیحاً فشار خون ثانویه نباید به عنوان تشخیص اصلی ثبت شود. </a:t>
            </a:r>
            <a:endParaRPr lang="en-US" altLang="en-US" sz="2400" smtClean="0"/>
          </a:p>
          <a:p>
            <a:r>
              <a:rPr lang="fa-IR" altLang="en-US" sz="2400" smtClean="0"/>
              <a:t>اگر علت فشارخون ثانویه در گواهی فوت مشخص باشد، این رده نباید به عنوان علت زمینه ای مرگ استفاده شود.</a:t>
            </a:r>
            <a:endParaRPr lang="en-US" altLang="en-US" sz="2400" smtClean="0"/>
          </a:p>
          <a:p>
            <a:endParaRPr lang="fa-IR" altLang="en-US" sz="2400" smtClean="0"/>
          </a:p>
          <a:p>
            <a:pPr algn="l" rtl="0"/>
            <a:r>
              <a:rPr lang="fa-IR" altLang="en-US" sz="2400" smtClean="0"/>
              <a:t> </a:t>
            </a:r>
          </a:p>
          <a:p>
            <a:endParaRPr lang="en-US" altLang="en-US" sz="2400" smtClean="0"/>
          </a:p>
        </p:txBody>
      </p:sp>
      <p:sp>
        <p:nvSpPr>
          <p:cNvPr id="17818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012A9F25-405A-431C-B2BD-9A1B3BC1E7E7}" type="slidenum">
              <a:rPr lang="en-US" altLang="en-US" sz="1200" smtClean="0">
                <a:solidFill>
                  <a:srgbClr val="898989"/>
                </a:solidFill>
                <a:cs typeface="Arial" panose="020B0604020202020204" pitchFamily="34" charset="0"/>
              </a:rPr>
              <a:pPr algn="l" rtl="0">
                <a:spcBef>
                  <a:spcPct val="0"/>
                </a:spcBef>
                <a:buFontTx/>
                <a:buNone/>
              </a:pPr>
              <a:t>59</a:t>
            </a:fld>
            <a:endParaRPr lang="en-US" altLang="en-US" sz="1200" smtClean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solidFill>
            <a:srgbClr val="FFFF00"/>
          </a:solidFill>
        </p:spPr>
        <p:txBody>
          <a:bodyPr/>
          <a:lstStyle/>
          <a:p>
            <a:r>
              <a:rPr lang="fa-IR" altLang="en-US" sz="2400" smtClean="0"/>
              <a:t>نکته: موارد استثنا از فصل 9</a:t>
            </a:r>
            <a:endParaRPr lang="en-US" altLang="en-US" sz="2400" smtClean="0"/>
          </a:p>
        </p:txBody>
      </p:sp>
      <p:sp>
        <p:nvSpPr>
          <p:cNvPr id="1249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altLang="en-US" dirty="0" smtClean="0"/>
              <a:t>یا حمله </a:t>
            </a:r>
            <a:r>
              <a:rPr lang="fa-IR" altLang="en-US" dirty="0" err="1" smtClean="0"/>
              <a:t>ایسکمی</a:t>
            </a:r>
            <a:r>
              <a:rPr lang="fa-IR" altLang="en-US" dirty="0" smtClean="0"/>
              <a:t> گذرای مغزی(</a:t>
            </a:r>
            <a:r>
              <a:rPr lang="en-US" altLang="en-US" dirty="0" smtClean="0"/>
              <a:t>TIA </a:t>
            </a:r>
            <a:r>
              <a:rPr lang="fa-IR" altLang="en-US" dirty="0" smtClean="0"/>
              <a:t>) و سندرم وابسته به آن در فصل 6 و رده   </a:t>
            </a:r>
            <a:r>
              <a:rPr lang="en-US" altLang="en-US" dirty="0" smtClean="0"/>
              <a:t>G45</a:t>
            </a:r>
            <a:r>
              <a:rPr lang="fa-IR" altLang="en-US" dirty="0" smtClean="0"/>
              <a:t>قرار می گیرد</a:t>
            </a:r>
          </a:p>
          <a:p>
            <a:pPr algn="l" rtl="0"/>
            <a:r>
              <a:rPr lang="en-US" altLang="en-US" dirty="0" smtClean="0">
                <a:solidFill>
                  <a:srgbClr val="FF0000"/>
                </a:solidFill>
              </a:rPr>
              <a:t>T</a:t>
            </a:r>
            <a:r>
              <a:rPr lang="en-US" altLang="en-US" dirty="0" smtClean="0"/>
              <a:t>ransient cerebral </a:t>
            </a:r>
            <a:r>
              <a:rPr lang="en-US" altLang="en-US" dirty="0" smtClean="0">
                <a:solidFill>
                  <a:srgbClr val="FF0000"/>
                </a:solidFill>
              </a:rPr>
              <a:t>I</a:t>
            </a:r>
            <a:r>
              <a:rPr lang="en-US" altLang="en-US" dirty="0" smtClean="0"/>
              <a:t>schemic </a:t>
            </a:r>
            <a:r>
              <a:rPr lang="en-US" altLang="en-US" dirty="0" smtClean="0">
                <a:solidFill>
                  <a:srgbClr val="FF0000"/>
                </a:solidFill>
              </a:rPr>
              <a:t>A</a:t>
            </a:r>
            <a:r>
              <a:rPr lang="en-US" altLang="en-US" dirty="0" smtClean="0"/>
              <a:t>ttacks</a:t>
            </a:r>
            <a:r>
              <a:rPr lang="fa-IR" altLang="en-US" dirty="0" smtClean="0"/>
              <a:t> </a:t>
            </a:r>
            <a:r>
              <a:rPr lang="en-US" altLang="en-US" dirty="0" smtClean="0"/>
              <a:t>(TIA ) and related syndromes (</a:t>
            </a:r>
            <a:r>
              <a:rPr lang="en-US" altLang="en-US" dirty="0" smtClean="0">
                <a:hlinkClick r:id="rId2"/>
              </a:rPr>
              <a:t>G45.-</a:t>
            </a:r>
            <a:r>
              <a:rPr lang="en-US" altLang="en-US" dirty="0" smtClean="0"/>
              <a:t>)</a:t>
            </a:r>
            <a:endParaRPr lang="fa-IR" altLang="en-US" dirty="0" smtClean="0"/>
          </a:p>
          <a:p>
            <a:r>
              <a:rPr lang="fa-IR" altLang="en-US" sz="2000" dirty="0" smtClean="0"/>
              <a:t>حملات‌ </a:t>
            </a:r>
            <a:r>
              <a:rPr lang="fa-IR" altLang="en-US" sz="2000" dirty="0" err="1" smtClean="0"/>
              <a:t>ايسكميك</a:t>
            </a:r>
            <a:r>
              <a:rPr lang="fa-IR" altLang="en-US" sz="2000" dirty="0" smtClean="0"/>
              <a:t>‌ گذرا </a:t>
            </a:r>
            <a:r>
              <a:rPr lang="fa-IR" altLang="en-US" sz="2000" dirty="0" err="1" smtClean="0"/>
              <a:t>ناشي</a:t>
            </a:r>
            <a:r>
              <a:rPr lang="fa-IR" altLang="en-US" sz="2000" dirty="0" smtClean="0"/>
              <a:t>‌ از انسداد </a:t>
            </a:r>
            <a:r>
              <a:rPr lang="fa-IR" altLang="en-US" sz="2000" dirty="0" err="1" smtClean="0"/>
              <a:t>نسبي</a:t>
            </a:r>
            <a:r>
              <a:rPr lang="fa-IR" altLang="en-US" sz="2000" dirty="0" smtClean="0"/>
              <a:t>‌ </a:t>
            </a:r>
            <a:r>
              <a:rPr lang="fa-IR" altLang="en-US" sz="2000" dirty="0" err="1" smtClean="0"/>
              <a:t>يك</a:t>
            </a:r>
            <a:r>
              <a:rPr lang="fa-IR" altLang="en-US" sz="2000" dirty="0" smtClean="0"/>
              <a:t>‌ </a:t>
            </a:r>
            <a:r>
              <a:rPr lang="fa-IR" altLang="en-US" sz="2000" dirty="0" err="1" smtClean="0"/>
              <a:t>شريان</a:t>
            </a:r>
            <a:r>
              <a:rPr lang="fa-IR" altLang="en-US" sz="2000" dirty="0" smtClean="0"/>
              <a:t>‌ </a:t>
            </a:r>
            <a:r>
              <a:rPr lang="fa-IR" altLang="en-US" sz="2000" dirty="0" err="1" smtClean="0"/>
              <a:t>كوچك</a:t>
            </a:r>
            <a:r>
              <a:rPr lang="fa-IR" altLang="en-US" sz="2000" dirty="0" smtClean="0"/>
              <a:t>‌ مغز </a:t>
            </a:r>
            <a:r>
              <a:rPr lang="fa-IR" altLang="en-US" sz="2000" dirty="0" err="1" smtClean="0"/>
              <a:t>يا</a:t>
            </a:r>
            <a:r>
              <a:rPr lang="fa-IR" altLang="en-US" sz="2000" dirty="0" smtClean="0"/>
              <a:t> </a:t>
            </a:r>
            <a:r>
              <a:rPr lang="fa-IR" altLang="en-US" sz="2000" dirty="0" err="1" smtClean="0"/>
              <a:t>يك</a:t>
            </a:r>
            <a:r>
              <a:rPr lang="fa-IR" altLang="en-US" sz="2000" dirty="0" smtClean="0"/>
              <a:t>‌ </a:t>
            </a:r>
            <a:r>
              <a:rPr lang="fa-IR" altLang="en-US" sz="2000" dirty="0" err="1" smtClean="0"/>
              <a:t>شريان</a:t>
            </a:r>
            <a:r>
              <a:rPr lang="fa-IR" altLang="en-US" sz="2000" dirty="0" smtClean="0"/>
              <a:t>‌ بزرگتر (معمولاً </a:t>
            </a:r>
            <a:r>
              <a:rPr lang="fa-IR" altLang="en-US" sz="2000" dirty="0" err="1" smtClean="0"/>
              <a:t>شريان</a:t>
            </a:r>
            <a:r>
              <a:rPr lang="fa-IR" altLang="en-US" sz="2000" dirty="0" smtClean="0"/>
              <a:t>‌ </a:t>
            </a:r>
            <a:r>
              <a:rPr lang="fa-IR" altLang="en-US" sz="2000" dirty="0" err="1" smtClean="0"/>
              <a:t>كاروتيد</a:t>
            </a:r>
            <a:r>
              <a:rPr lang="fa-IR" altLang="en-US" sz="2000" dirty="0" smtClean="0"/>
              <a:t> در گردن‌) هستند </a:t>
            </a:r>
            <a:r>
              <a:rPr lang="fa-IR" altLang="en-US" sz="2000" dirty="0" err="1" smtClean="0"/>
              <a:t>كه</a:t>
            </a:r>
            <a:r>
              <a:rPr lang="fa-IR" altLang="en-US" sz="2000" dirty="0" smtClean="0"/>
              <a:t>‌ خون‌ را به‌ </a:t>
            </a:r>
            <a:r>
              <a:rPr lang="fa-IR" altLang="en-US" sz="2000" dirty="0" err="1" smtClean="0"/>
              <a:t>شريان‌هاي</a:t>
            </a:r>
            <a:r>
              <a:rPr lang="fa-IR" altLang="en-US" sz="2000" dirty="0" smtClean="0"/>
              <a:t>‌ مغز </a:t>
            </a:r>
            <a:r>
              <a:rPr lang="fa-IR" altLang="en-US" sz="2000" dirty="0" err="1" smtClean="0"/>
              <a:t>مي‌رساند</a:t>
            </a:r>
            <a:r>
              <a:rPr lang="fa-IR" altLang="en-US" sz="2000" dirty="0" smtClean="0"/>
              <a:t>. انسداد غالباً حاصل‌ </a:t>
            </a:r>
            <a:r>
              <a:rPr lang="fa-IR" altLang="en-US" sz="2000" dirty="0" err="1" smtClean="0"/>
              <a:t>يك</a:t>
            </a:r>
            <a:r>
              <a:rPr lang="fa-IR" altLang="en-US" sz="2000" dirty="0" smtClean="0"/>
              <a:t>‌ لخته‌ </a:t>
            </a:r>
            <a:r>
              <a:rPr lang="fa-IR" altLang="en-US" sz="2000" dirty="0" err="1" smtClean="0"/>
              <a:t>كوچك</a:t>
            </a:r>
            <a:r>
              <a:rPr lang="fa-IR" altLang="en-US" sz="2000" dirty="0" smtClean="0"/>
              <a:t>‌ از قلب‌ </a:t>
            </a:r>
            <a:r>
              <a:rPr lang="fa-IR" altLang="en-US" sz="2000" dirty="0" err="1" smtClean="0"/>
              <a:t>يا</a:t>
            </a:r>
            <a:r>
              <a:rPr lang="fa-IR" altLang="en-US" sz="2000" dirty="0" smtClean="0"/>
              <a:t> رگ‌ </a:t>
            </a:r>
            <a:r>
              <a:rPr lang="fa-IR" altLang="en-US" sz="2000" dirty="0" err="1" smtClean="0"/>
              <a:t>خوني</a:t>
            </a:r>
            <a:r>
              <a:rPr lang="fa-IR" altLang="en-US" sz="2000" dirty="0" smtClean="0"/>
              <a:t>‌ است‌ </a:t>
            </a:r>
            <a:r>
              <a:rPr lang="fa-IR" altLang="en-US" sz="2000" dirty="0" err="1" smtClean="0"/>
              <a:t>كه</a:t>
            </a:r>
            <a:r>
              <a:rPr lang="fa-IR" altLang="en-US" sz="2000" dirty="0" smtClean="0"/>
              <a:t>‌ رها </a:t>
            </a:r>
            <a:r>
              <a:rPr lang="fa-IR" altLang="en-US" sz="2000" dirty="0" err="1" smtClean="0"/>
              <a:t>مي‌شود</a:t>
            </a:r>
            <a:r>
              <a:rPr lang="fa-IR" altLang="en-US" sz="2000" dirty="0" smtClean="0"/>
              <a:t> و به‌ مغز </a:t>
            </a:r>
            <a:r>
              <a:rPr lang="fa-IR" altLang="en-US" sz="2000" dirty="0" err="1" smtClean="0"/>
              <a:t>مي‌رسد</a:t>
            </a:r>
            <a:r>
              <a:rPr lang="fa-IR" altLang="en-US" sz="2000" dirty="0" smtClean="0"/>
              <a:t>. </a:t>
            </a:r>
            <a:r>
              <a:rPr lang="fa-IR" altLang="en-US" sz="2000" dirty="0" err="1" smtClean="0"/>
              <a:t>اين</a:t>
            </a:r>
            <a:r>
              <a:rPr lang="fa-IR" altLang="en-US" sz="2000" dirty="0" smtClean="0"/>
              <a:t>‌ امر باعث‌ </a:t>
            </a:r>
            <a:r>
              <a:rPr lang="fa-IR" altLang="en-US" sz="2000" dirty="0" err="1" smtClean="0"/>
              <a:t>كاهش</a:t>
            </a:r>
            <a:r>
              <a:rPr lang="fa-IR" altLang="en-US" sz="2000" dirty="0" smtClean="0"/>
              <a:t>‌ </a:t>
            </a:r>
            <a:r>
              <a:rPr lang="fa-IR" altLang="en-US" sz="2000" dirty="0" err="1" smtClean="0"/>
              <a:t>موقتي</a:t>
            </a:r>
            <a:r>
              <a:rPr lang="fa-IR" altLang="en-US" sz="2000" dirty="0" smtClean="0"/>
              <a:t>‌ </a:t>
            </a:r>
            <a:r>
              <a:rPr lang="fa-IR" altLang="en-US" sz="2000" dirty="0" err="1" smtClean="0"/>
              <a:t>جريان</a:t>
            </a:r>
            <a:r>
              <a:rPr lang="fa-IR" altLang="en-US" sz="2000" dirty="0" smtClean="0"/>
              <a:t>‌ خون‌ به‌ </a:t>
            </a:r>
            <a:r>
              <a:rPr lang="fa-IR" altLang="en-US" sz="2000" dirty="0" err="1" smtClean="0"/>
              <a:t>بخشي</a:t>
            </a:r>
            <a:r>
              <a:rPr lang="fa-IR" altLang="en-US" sz="2000" dirty="0" smtClean="0"/>
              <a:t>‌ از مغز و </a:t>
            </a:r>
            <a:r>
              <a:rPr lang="fa-IR" altLang="en-US" sz="2000" dirty="0" err="1" smtClean="0"/>
              <a:t>ايجاد</a:t>
            </a:r>
            <a:r>
              <a:rPr lang="fa-IR" altLang="en-US" sz="2000" dirty="0" smtClean="0"/>
              <a:t> </a:t>
            </a:r>
            <a:r>
              <a:rPr lang="fa-IR" altLang="en-US" sz="2000" dirty="0" err="1" smtClean="0"/>
              <a:t>علايم</a:t>
            </a:r>
            <a:r>
              <a:rPr lang="fa-IR" altLang="en-US" sz="2000" dirty="0" smtClean="0"/>
              <a:t>‌ </a:t>
            </a:r>
            <a:r>
              <a:rPr lang="fa-IR" altLang="en-US" sz="2000" dirty="0" err="1" smtClean="0"/>
              <a:t>شبيه</a:t>
            </a:r>
            <a:r>
              <a:rPr lang="fa-IR" altLang="en-US" sz="2000" dirty="0" smtClean="0"/>
              <a:t>‌ </a:t>
            </a:r>
            <a:r>
              <a:rPr lang="fa-IR" altLang="en-US" sz="2000" dirty="0" err="1" smtClean="0"/>
              <a:t>سكته</a:t>
            </a:r>
            <a:r>
              <a:rPr lang="fa-IR" altLang="en-US" sz="2000" dirty="0" smtClean="0"/>
              <a:t>‌ </a:t>
            </a:r>
            <a:r>
              <a:rPr lang="fa-IR" altLang="en-US" sz="2000" dirty="0" err="1" smtClean="0"/>
              <a:t>مغزي</a:t>
            </a:r>
            <a:r>
              <a:rPr lang="fa-IR" altLang="en-US" sz="2000" dirty="0" smtClean="0"/>
              <a:t>‌ </a:t>
            </a:r>
            <a:r>
              <a:rPr lang="fa-IR" altLang="en-US" sz="2000" dirty="0" err="1" smtClean="0"/>
              <a:t>مي‌گردد</a:t>
            </a:r>
            <a:r>
              <a:rPr lang="fa-IR" altLang="en-US" sz="2000" dirty="0" smtClean="0"/>
              <a:t>. در </a:t>
            </a:r>
            <a:r>
              <a:rPr lang="en-US" altLang="en-US" sz="2000" dirty="0" smtClean="0"/>
              <a:t>TIA </a:t>
            </a:r>
            <a:r>
              <a:rPr lang="fa-IR" altLang="en-US" sz="2000" dirty="0" smtClean="0"/>
              <a:t> برخلاف سکته مغزی، آسیب مغزی وجود ندارد.</a:t>
            </a:r>
            <a:endParaRPr lang="en-US" altLang="en-US" sz="2000" dirty="0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67B9DAFD-8B29-4CD4-9A62-A1CD51CE100A}" type="slidenum">
              <a:rPr lang="fa-IR" altLang="en-US" sz="1200" smtClean="0">
                <a:solidFill>
                  <a:srgbClr val="898989"/>
                </a:solidFill>
                <a:cs typeface="Arial" panose="020B0604020202020204" pitchFamily="34" charset="0"/>
              </a:rPr>
              <a:pPr algn="l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 smtClean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smtClean="0"/>
              <a:t>مثال</a:t>
            </a:r>
            <a:endParaRPr lang="en-US" altLang="en-US" smtClean="0"/>
          </a:p>
        </p:txBody>
      </p:sp>
      <p:sp>
        <p:nvSpPr>
          <p:cNvPr id="179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altLang="en-US" smtClean="0"/>
              <a:t>Renovascular hypertension</a:t>
            </a:r>
          </a:p>
        </p:txBody>
      </p:sp>
      <p:sp>
        <p:nvSpPr>
          <p:cNvPr id="17920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7759C393-1093-449F-8AAF-816B94654B23}" type="slidenum">
              <a:rPr lang="en-US" altLang="en-US" sz="1200" smtClean="0">
                <a:solidFill>
                  <a:srgbClr val="898989"/>
                </a:solidFill>
                <a:cs typeface="Arial" panose="020B0604020202020204" pitchFamily="34" charset="0"/>
              </a:rPr>
              <a:pPr algn="l" rtl="0">
                <a:spcBef>
                  <a:spcPct val="0"/>
                </a:spcBef>
                <a:buFontTx/>
                <a:buNone/>
              </a:pPr>
              <a:t>60</a:t>
            </a:fld>
            <a:endParaRPr lang="en-US" altLang="en-US" sz="1200" smtClean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smtClean="0"/>
              <a:t>پاسخ</a:t>
            </a:r>
            <a:endParaRPr lang="en-US" altLang="en-US" smtClean="0"/>
          </a:p>
        </p:txBody>
      </p:sp>
      <p:sp>
        <p:nvSpPr>
          <p:cNvPr id="180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altLang="en-US" smtClean="0"/>
              <a:t>I15.0</a:t>
            </a:r>
          </a:p>
        </p:txBody>
      </p:sp>
      <p:sp>
        <p:nvSpPr>
          <p:cNvPr id="18022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915F4409-33C1-483D-A108-07362D04D913}" type="slidenum">
              <a:rPr lang="en-US" altLang="en-US" sz="1200" smtClean="0">
                <a:solidFill>
                  <a:srgbClr val="898989"/>
                </a:solidFill>
                <a:cs typeface="Arial" panose="020B0604020202020204" pitchFamily="34" charset="0"/>
              </a:rPr>
              <a:pPr algn="l" rtl="0">
                <a:spcBef>
                  <a:spcPct val="0"/>
                </a:spcBef>
                <a:buFontTx/>
                <a:buNone/>
              </a:pPr>
              <a:t>61</a:t>
            </a:fld>
            <a:endParaRPr lang="en-US" altLang="en-US" sz="1200" smtClean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fa-IR" sz="2800" dirty="0" err="1"/>
              <a:t>فشارخون</a:t>
            </a:r>
            <a:r>
              <a:rPr lang="fa-IR" sz="2800" dirty="0"/>
              <a:t> به عنوان علت </a:t>
            </a:r>
            <a:r>
              <a:rPr lang="fa-IR" sz="2800" dirty="0" smtClean="0"/>
              <a:t>مرگ</a:t>
            </a:r>
            <a:r>
              <a:rPr lang="en-US" sz="2800" dirty="0" smtClean="0"/>
              <a:t>: </a:t>
            </a:r>
            <a:r>
              <a:rPr lang="fa-IR" sz="2800" dirty="0" smtClean="0"/>
              <a:t>رده </a:t>
            </a:r>
            <a:r>
              <a:rPr lang="en-US" sz="2800" dirty="0" smtClean="0"/>
              <a:t>I15</a:t>
            </a:r>
            <a:r>
              <a:rPr lang="fa-IR" sz="2800" dirty="0" smtClean="0"/>
              <a:t> </a:t>
            </a:r>
            <a:r>
              <a:rPr lang="fa-IR" sz="2800" dirty="0" err="1" smtClean="0"/>
              <a:t>فشارخون</a:t>
            </a:r>
            <a:r>
              <a:rPr lang="fa-IR" sz="2800" dirty="0" smtClean="0"/>
              <a:t> ثانویه</a:t>
            </a:r>
            <a:endParaRPr lang="en-US" sz="2800" dirty="0"/>
          </a:p>
        </p:txBody>
      </p:sp>
      <p:sp>
        <p:nvSpPr>
          <p:cNvPr id="181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smtClean="0"/>
          </a:p>
        </p:txBody>
      </p:sp>
      <p:sp>
        <p:nvSpPr>
          <p:cNvPr id="18125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fld id="{D5B5BFF7-11A8-433E-8401-A7CF5EC5F7F7}" type="slidenum">
              <a:rPr lang="en-US" altLang="en-US" sz="1200" smtClean="0">
                <a:solidFill>
                  <a:srgbClr val="898989"/>
                </a:solidFill>
                <a:cs typeface="Arial" panose="020B0604020202020204" pitchFamily="34" charset="0"/>
              </a:rPr>
              <a:pPr algn="l" rtl="0">
                <a:spcBef>
                  <a:spcPct val="0"/>
                </a:spcBef>
                <a:buFontTx/>
                <a:buNone/>
              </a:pPr>
              <a:t>62</a:t>
            </a:fld>
            <a:endParaRPr lang="en-US" altLang="en-US" sz="1200" smtClean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pic>
        <p:nvPicPr>
          <p:cNvPr id="18125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90588"/>
            <a:ext cx="545147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25450"/>
            <a:ext cx="8229600" cy="715963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fa-IR" sz="2000" dirty="0" smtClean="0"/>
              <a:t>فشارخون به عنوان علت مرگ</a:t>
            </a:r>
            <a:endParaRPr lang="en-US" sz="2000" dirty="0"/>
          </a:p>
        </p:txBody>
      </p:sp>
      <p:sp>
        <p:nvSpPr>
          <p:cNvPr id="123907" name="Content Placeholder 6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fa-IR" altLang="en-US" dirty="0" smtClean="0"/>
              <a:t> </a:t>
            </a:r>
            <a:r>
              <a:rPr lang="fa-IR" altLang="en-US" sz="2400" dirty="0" smtClean="0"/>
              <a:t>در گواهی فوت برای انتخاب علت زمینه ای مرگ اگر  بلوک </a:t>
            </a:r>
            <a:r>
              <a:rPr lang="en-US" altLang="en-US" sz="2400" b="1" dirty="0" smtClean="0">
                <a:solidFill>
                  <a:srgbClr val="000000"/>
                </a:solidFill>
                <a:cs typeface="B Titr" panose="00000700000000000000" pitchFamily="2" charset="-78"/>
              </a:rPr>
              <a:t>(I10-I15)</a:t>
            </a:r>
            <a:r>
              <a:rPr lang="fa-IR" altLang="en-US" sz="2400" dirty="0" smtClean="0"/>
              <a:t> به عنوان علت زمینه ای مرگ ذکر شده باشند. و همزمان رده های</a:t>
            </a:r>
            <a:r>
              <a:rPr lang="en-US" altLang="en-US" sz="2400" dirty="0" smtClean="0"/>
              <a:t>(I20-I25)</a:t>
            </a:r>
            <a:r>
              <a:rPr lang="fa-IR" altLang="en-US" sz="2400" dirty="0" smtClean="0"/>
              <a:t> نیز در گواهی فوت گزارش شده باشد.  رده های </a:t>
            </a:r>
            <a:r>
              <a:rPr lang="en-US" altLang="en-US" sz="2400" dirty="0" smtClean="0"/>
              <a:t>(I20-I25)</a:t>
            </a:r>
            <a:r>
              <a:rPr lang="fa-IR" altLang="en-US" sz="2400" dirty="0" smtClean="0"/>
              <a:t> به  عنوان علت زمینه ای انتخاب می شوند.</a:t>
            </a:r>
            <a:endParaRPr lang="en-US" altLang="en-US" sz="2400" dirty="0" smtClean="0"/>
          </a:p>
        </p:txBody>
      </p:sp>
      <p:sp>
        <p:nvSpPr>
          <p:cNvPr id="18227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54B445F2-FB45-4550-9BB6-F91714C77B00}" type="slidenum">
              <a:rPr lang="fa-IR" altLang="en-US" sz="1200" smtClean="0">
                <a:solidFill>
                  <a:srgbClr val="898989"/>
                </a:solidFill>
                <a:cs typeface="Arial" panose="020B0604020202020204" pitchFamily="34" charset="0"/>
              </a:rPr>
              <a:pPr algn="l">
                <a:spcBef>
                  <a:spcPct val="0"/>
                </a:spcBef>
                <a:buFontTx/>
                <a:buNone/>
              </a:pPr>
              <a:t>63</a:t>
            </a:fld>
            <a:endParaRPr lang="en-US" altLang="en-US" sz="1200" smtClean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2400" b="1" dirty="0" err="1"/>
              <a:t>Ischaemic</a:t>
            </a:r>
            <a:r>
              <a:rPr lang="en-US" sz="2400" b="1" dirty="0"/>
              <a:t> heart diseases</a:t>
            </a:r>
            <a:br>
              <a:rPr lang="en-US" sz="2400" b="1" dirty="0"/>
            </a:br>
            <a:r>
              <a:rPr lang="en-US" sz="2400" b="1" dirty="0"/>
              <a:t>(I20-I25)</a:t>
            </a:r>
            <a:endParaRPr lang="en-US" sz="2400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53000"/>
          </a:xfrm>
        </p:spPr>
        <p:txBody>
          <a:bodyPr/>
          <a:lstStyle/>
          <a:p>
            <a:pPr>
              <a:defRPr/>
            </a:pPr>
            <a:r>
              <a:rPr lang="fa-IR" altLang="en-US" sz="2600" dirty="0" smtClean="0"/>
              <a:t> این بلوک اختصاص به </a:t>
            </a:r>
            <a:r>
              <a:rPr lang="fa-IR" altLang="en-US" sz="2600" dirty="0"/>
              <a:t> </a:t>
            </a:r>
            <a:r>
              <a:rPr lang="fa-IR" altLang="en-US" sz="2600" dirty="0" smtClean="0"/>
              <a:t>بیماری های </a:t>
            </a:r>
            <a:r>
              <a:rPr lang="fa-IR" altLang="en-US" sz="2600" dirty="0" err="1" smtClean="0"/>
              <a:t>ایسکمیک</a:t>
            </a:r>
            <a:r>
              <a:rPr lang="fa-IR" altLang="en-US" sz="2600" dirty="0" smtClean="0"/>
              <a:t> قلبی دارد. </a:t>
            </a:r>
          </a:p>
          <a:p>
            <a:pPr algn="l" rtl="0">
              <a:defRPr/>
            </a:pPr>
            <a:r>
              <a:rPr lang="en-US" sz="2800" dirty="0"/>
              <a:t>I20 Angina </a:t>
            </a:r>
            <a:r>
              <a:rPr lang="en-US" sz="2800" dirty="0" smtClean="0"/>
              <a:t>pectoris</a:t>
            </a:r>
            <a:endParaRPr lang="fa-IR" sz="2800" dirty="0" smtClean="0"/>
          </a:p>
          <a:p>
            <a:pPr algn="l" rtl="0">
              <a:defRPr/>
            </a:pPr>
            <a:r>
              <a:rPr lang="en-US" sz="2800" dirty="0">
                <a:solidFill>
                  <a:srgbClr val="FF0000"/>
                </a:solidFill>
              </a:rPr>
              <a:t>I21</a:t>
            </a:r>
            <a:r>
              <a:rPr lang="en-US" sz="2800" dirty="0"/>
              <a:t> Acute myocardial </a:t>
            </a:r>
            <a:r>
              <a:rPr lang="en-US" sz="2800" dirty="0" smtClean="0"/>
              <a:t>infarction</a:t>
            </a:r>
            <a:endParaRPr lang="fa-IR" sz="2800" dirty="0" smtClean="0"/>
          </a:p>
          <a:p>
            <a:pPr algn="l" rtl="0">
              <a:defRPr/>
            </a:pPr>
            <a:r>
              <a:rPr lang="en-US" sz="2800" dirty="0">
                <a:solidFill>
                  <a:srgbClr val="FF0000"/>
                </a:solidFill>
              </a:rPr>
              <a:t>I22</a:t>
            </a:r>
            <a:r>
              <a:rPr lang="en-US" sz="2800" dirty="0"/>
              <a:t> Subsequent myocardial </a:t>
            </a:r>
            <a:r>
              <a:rPr lang="en-US" sz="2800" dirty="0" smtClean="0"/>
              <a:t>infarction</a:t>
            </a:r>
            <a:endParaRPr lang="fa-IR" sz="2800" dirty="0" smtClean="0"/>
          </a:p>
          <a:p>
            <a:pPr algn="l" rtl="0">
              <a:defRPr/>
            </a:pPr>
            <a:r>
              <a:rPr lang="en-US" sz="2800" dirty="0"/>
              <a:t>I23 Certain current complications following acute myocardial </a:t>
            </a:r>
            <a:r>
              <a:rPr lang="en-US" sz="2800" dirty="0" smtClean="0"/>
              <a:t>infarction</a:t>
            </a:r>
            <a:endParaRPr lang="fa-IR" sz="2800" dirty="0" smtClean="0"/>
          </a:p>
          <a:p>
            <a:pPr algn="l" rtl="0">
              <a:defRPr/>
            </a:pPr>
            <a:r>
              <a:rPr lang="en-US" sz="2800" dirty="0"/>
              <a:t>I24 Other </a:t>
            </a:r>
            <a:r>
              <a:rPr lang="en-US" sz="2800" b="1" dirty="0">
                <a:solidFill>
                  <a:srgbClr val="FF0000"/>
                </a:solidFill>
              </a:rPr>
              <a:t>acute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/>
              <a:t>ischaemic</a:t>
            </a:r>
            <a:r>
              <a:rPr lang="en-US" sz="2800" dirty="0"/>
              <a:t> heart </a:t>
            </a:r>
            <a:r>
              <a:rPr lang="en-US" sz="2800" dirty="0" smtClean="0"/>
              <a:t>diseases</a:t>
            </a:r>
            <a:endParaRPr lang="fa-IR" sz="2800" dirty="0" smtClean="0"/>
          </a:p>
          <a:p>
            <a:pPr algn="l" rtl="0">
              <a:defRPr/>
            </a:pPr>
            <a:r>
              <a:rPr lang="en-US" sz="2800" dirty="0">
                <a:solidFill>
                  <a:srgbClr val="FF0000"/>
                </a:solidFill>
              </a:rPr>
              <a:t>I25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Chronic</a:t>
            </a:r>
            <a:r>
              <a:rPr lang="en-US" sz="2800" dirty="0"/>
              <a:t> </a:t>
            </a:r>
            <a:r>
              <a:rPr lang="en-US" sz="2800" dirty="0" err="1"/>
              <a:t>ischaemic</a:t>
            </a:r>
            <a:r>
              <a:rPr lang="en-US" sz="2800" dirty="0"/>
              <a:t> heart disease</a:t>
            </a:r>
            <a:endParaRPr lang="fa-IR" sz="2800" dirty="0" smtClean="0"/>
          </a:p>
          <a:p>
            <a:pPr algn="l" rtl="0">
              <a:defRPr/>
            </a:pPr>
            <a:endParaRPr lang="fa-IR" altLang="en-US" sz="2600" dirty="0" smtClean="0"/>
          </a:p>
          <a:p>
            <a:pPr marL="0" indent="0" algn="l" rtl="0">
              <a:buFont typeface="Arial" panose="020B0604020202020204" pitchFamily="34" charset="0"/>
              <a:buNone/>
              <a:defRPr/>
            </a:pPr>
            <a:endParaRPr lang="fa-IR" altLang="en-US" sz="2600" dirty="0" smtClean="0"/>
          </a:p>
          <a:p>
            <a:pPr algn="l" rtl="0">
              <a:defRPr/>
            </a:pPr>
            <a:endParaRPr lang="fa-IR" altLang="en-US" sz="2600" dirty="0" smtClean="0"/>
          </a:p>
          <a:p>
            <a:pPr algn="l" rtl="0">
              <a:defRPr/>
            </a:pPr>
            <a:endParaRPr lang="fa-IR" altLang="en-US" sz="2600" dirty="0" smtClean="0"/>
          </a:p>
          <a:p>
            <a:pPr algn="l" rtl="0">
              <a:defRPr/>
            </a:pPr>
            <a:endParaRPr lang="en-US" altLang="en-US" sz="2400" dirty="0" smtClean="0"/>
          </a:p>
          <a:p>
            <a:pPr algn="l" rtl="0">
              <a:defRPr/>
            </a:pPr>
            <a:endParaRPr lang="en-US" altLang="en-US" sz="2600" b="1" dirty="0" smtClean="0"/>
          </a:p>
          <a:p>
            <a:pPr algn="l" rtl="0">
              <a:defRPr/>
            </a:pPr>
            <a:endParaRPr lang="fa-IR" altLang="en-US" dirty="0" smtClean="0"/>
          </a:p>
          <a:p>
            <a:pPr>
              <a:defRPr/>
            </a:pPr>
            <a:endParaRPr lang="en-US" altLang="en-US" dirty="0" smtClean="0"/>
          </a:p>
        </p:txBody>
      </p:sp>
      <p:sp>
        <p:nvSpPr>
          <p:cNvPr id="18330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6D877731-E3E5-40B9-8459-7FDE49420DC6}" type="slidenum">
              <a:rPr lang="fa-IR" altLang="en-US" sz="1200" smtClean="0">
                <a:solidFill>
                  <a:srgbClr val="898989"/>
                </a:solidFill>
                <a:cs typeface="Arial" panose="020B0604020202020204" pitchFamily="34" charset="0"/>
              </a:rPr>
              <a:pPr algn="l">
                <a:spcBef>
                  <a:spcPct val="0"/>
                </a:spcBef>
                <a:buFontTx/>
                <a:buNone/>
              </a:pPr>
              <a:t>64</a:t>
            </a:fld>
            <a:endParaRPr lang="en-US" altLang="en-US" sz="1200" smtClean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solidFill>
            <a:srgbClr val="FFFF00"/>
          </a:solidFill>
        </p:spPr>
        <p:txBody>
          <a:bodyPr/>
          <a:lstStyle/>
          <a:p>
            <a:pPr algn="l" rtl="0"/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z="2500" smtClean="0"/>
              <a:t>I20 Angina pectoris</a:t>
            </a:r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184323" name="Content Placeholder 2"/>
          <p:cNvSpPr>
            <a:spLocks noGrp="1"/>
          </p:cNvSpPr>
          <p:nvPr>
            <p:ph idx="1"/>
          </p:nvPr>
        </p:nvSpPr>
        <p:spPr>
          <a:xfrm>
            <a:off x="450850" y="914400"/>
            <a:ext cx="8229600" cy="4525963"/>
          </a:xfrm>
        </p:spPr>
        <p:txBody>
          <a:bodyPr/>
          <a:lstStyle/>
          <a:p>
            <a:r>
              <a:rPr lang="fa-IR" altLang="en-US" sz="2500" smtClean="0"/>
              <a:t> این رده برای آنژین استفاده می شود. آنژین درد قفسه سینه با منشا قلبی( بیماری های ایسکمیک قلبی) است. </a:t>
            </a:r>
            <a:endParaRPr lang="en-US" altLang="en-US" sz="2500" smtClean="0"/>
          </a:p>
          <a:p>
            <a:pPr algn="l" rtl="0"/>
            <a:r>
              <a:rPr lang="en-US" altLang="en-US" sz="2400" smtClean="0"/>
              <a:t>I20.0 Unstable angina (UA)</a:t>
            </a:r>
          </a:p>
          <a:p>
            <a:pPr algn="l" rtl="0"/>
            <a:r>
              <a:rPr lang="en-US" altLang="en-US" sz="2400" smtClean="0"/>
              <a:t>I20.1 Angina pectoris with documented spasm</a:t>
            </a:r>
          </a:p>
          <a:p>
            <a:pPr algn="l" rtl="0"/>
            <a:r>
              <a:rPr lang="en-US" altLang="en-US" sz="2400" smtClean="0"/>
              <a:t>I20.8 Other forms of angina pectoris </a:t>
            </a:r>
          </a:p>
          <a:p>
            <a:pPr algn="l" rtl="0"/>
            <a:r>
              <a:rPr lang="en-US" altLang="en-US" sz="2400" smtClean="0"/>
              <a:t>I20.9 Angina pectoris, unspecified </a:t>
            </a:r>
          </a:p>
          <a:p>
            <a:r>
              <a:rPr lang="fa-IR" altLang="en-US" sz="2500" smtClean="0"/>
              <a:t>نکته: در صورت گزارش آنژین به همراه سایر بیماری های قلبی رده های </a:t>
            </a:r>
            <a:r>
              <a:rPr lang="en-US" altLang="en-US" sz="2500" smtClean="0"/>
              <a:t>I21-125</a:t>
            </a:r>
            <a:r>
              <a:rPr lang="fa-IR" altLang="en-US" sz="2500" smtClean="0"/>
              <a:t>، این رده ها به عنوان تشخیص اصلی انتخاب می شوند. </a:t>
            </a:r>
            <a:endParaRPr lang="en-US" altLang="en-US" sz="2500" smtClean="0"/>
          </a:p>
        </p:txBody>
      </p:sp>
      <p:sp>
        <p:nvSpPr>
          <p:cNvPr id="1843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A6EAB0F5-80E3-4532-BC8D-9957A03130EC}" type="slidenum">
              <a:rPr lang="fa-IR" altLang="en-US" sz="1200" smtClean="0">
                <a:solidFill>
                  <a:srgbClr val="898989"/>
                </a:solidFill>
                <a:cs typeface="Arial" panose="020B0604020202020204" pitchFamily="34" charset="0"/>
              </a:rPr>
              <a:pPr algn="l">
                <a:spcBef>
                  <a:spcPct val="0"/>
                </a:spcBef>
                <a:buFontTx/>
                <a:buNone/>
              </a:pPr>
              <a:t>65</a:t>
            </a:fld>
            <a:endParaRPr lang="en-US" altLang="en-US" sz="1200" smtClean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smtClean="0"/>
              <a:t>نکته</a:t>
            </a:r>
            <a:endParaRPr lang="en-US" altLang="en-US" smtClean="0"/>
          </a:p>
        </p:txBody>
      </p:sp>
      <p:sp>
        <p:nvSpPr>
          <p:cNvPr id="185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altLang="en-US" smtClean="0"/>
              <a:t>هر دردی در قفسه سینه آنژین نیست. </a:t>
            </a:r>
          </a:p>
          <a:p>
            <a:r>
              <a:rPr lang="fa-IR" altLang="en-US" smtClean="0"/>
              <a:t> درد قفسه سینه (</a:t>
            </a:r>
            <a:r>
              <a:rPr lang="en-US" altLang="en-US" smtClean="0"/>
              <a:t>chest pain</a:t>
            </a:r>
            <a:r>
              <a:rPr lang="fa-IR" altLang="en-US" smtClean="0"/>
              <a:t> ) نامشخص یا درد در دیواره قدامی سینه در رده </a:t>
            </a:r>
            <a:r>
              <a:rPr lang="en-US" altLang="en-US" b="1" smtClean="0"/>
              <a:t>R07</a:t>
            </a:r>
            <a:r>
              <a:rPr lang="fa-IR" altLang="en-US" smtClean="0"/>
              <a:t> قرار می گیرند. </a:t>
            </a:r>
          </a:p>
          <a:p>
            <a:r>
              <a:rPr lang="fa-IR" altLang="en-US" smtClean="0"/>
              <a:t>مثال:</a:t>
            </a:r>
          </a:p>
          <a:p>
            <a:pPr algn="l" rtl="0"/>
            <a:r>
              <a:rPr lang="en-US" altLang="en-US" smtClean="0"/>
              <a:t>Anterior chest</a:t>
            </a:r>
            <a:r>
              <a:rPr lang="fa-IR" altLang="en-US" smtClean="0"/>
              <a:t> </a:t>
            </a:r>
            <a:r>
              <a:rPr lang="en-US" altLang="en-US" smtClean="0"/>
              <a:t>wall pain</a:t>
            </a: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445F2BAF-7F88-420C-B521-ECE2E1AB03AA}" type="slidenum">
              <a:rPr lang="fa-IR" altLang="en-US" sz="1200" smtClean="0">
                <a:solidFill>
                  <a:srgbClr val="898989"/>
                </a:solidFill>
                <a:cs typeface="Arial" panose="020B0604020202020204" pitchFamily="34" charset="0"/>
              </a:rPr>
              <a:pPr algn="l">
                <a:spcBef>
                  <a:spcPct val="0"/>
                </a:spcBef>
                <a:buFontTx/>
                <a:buNone/>
              </a:pPr>
              <a:t>66</a:t>
            </a:fld>
            <a:endParaRPr lang="en-US" altLang="en-US" sz="1200" smtClean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solidFill>
            <a:srgbClr val="FFFF00"/>
          </a:solidFill>
        </p:spPr>
        <p:txBody>
          <a:bodyPr/>
          <a:lstStyle/>
          <a:p>
            <a:pPr algn="l" rtl="0"/>
            <a:r>
              <a:rPr lang="en-US" altLang="en-US" sz="2500" b="1" smtClean="0"/>
              <a:t/>
            </a:r>
            <a:br>
              <a:rPr lang="en-US" altLang="en-US" sz="2500" b="1" smtClean="0"/>
            </a:br>
            <a:r>
              <a:rPr lang="en-US" altLang="en-US" sz="2500" b="1" smtClean="0"/>
              <a:t/>
            </a:r>
            <a:br>
              <a:rPr lang="en-US" altLang="en-US" sz="2500" b="1" smtClean="0"/>
            </a:br>
            <a:r>
              <a:rPr lang="en-US" altLang="en-US" sz="2500" b="1" smtClean="0"/>
              <a:t>I21 Acute myocardial infarction </a:t>
            </a:r>
            <a:br>
              <a:rPr lang="en-US" altLang="en-US" sz="2500" b="1" smtClean="0"/>
            </a:br>
            <a:r>
              <a:rPr lang="en-US" altLang="en-US" sz="2500" b="1" smtClean="0"/>
              <a:t/>
            </a:r>
            <a:br>
              <a:rPr lang="en-US" altLang="en-US" sz="2500" b="1" smtClean="0"/>
            </a:br>
            <a:endParaRPr lang="en-US" altLang="en-US" sz="2500" smtClean="0"/>
          </a:p>
        </p:txBody>
      </p:sp>
      <p:sp>
        <p:nvSpPr>
          <p:cNvPr id="186371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229600" cy="4525963"/>
          </a:xfrm>
        </p:spPr>
        <p:txBody>
          <a:bodyPr/>
          <a:lstStyle/>
          <a:p>
            <a:pPr algn="l" rtl="0"/>
            <a:r>
              <a:rPr lang="en-US" altLang="en-US" sz="2200" smtClean="0"/>
              <a:t>I21.0 Acute transmural myocardial infarction of </a:t>
            </a:r>
            <a:r>
              <a:rPr lang="en-US" altLang="en-US" sz="2200" smtClean="0">
                <a:solidFill>
                  <a:srgbClr val="FF0000"/>
                </a:solidFill>
              </a:rPr>
              <a:t>anterior</a:t>
            </a:r>
            <a:r>
              <a:rPr lang="en-US" altLang="en-US" sz="2200" smtClean="0"/>
              <a:t> wal</a:t>
            </a:r>
          </a:p>
          <a:p>
            <a:pPr algn="l" rtl="0"/>
            <a:r>
              <a:rPr lang="en-US" altLang="en-US" sz="2200" smtClean="0"/>
              <a:t>I21.1 Acute transmural myocardial infarction of </a:t>
            </a:r>
            <a:r>
              <a:rPr lang="en-US" altLang="en-US" sz="2200" smtClean="0">
                <a:solidFill>
                  <a:srgbClr val="FF0000"/>
                </a:solidFill>
              </a:rPr>
              <a:t>inferior</a:t>
            </a:r>
            <a:r>
              <a:rPr lang="en-US" altLang="en-US" sz="2200" smtClean="0"/>
              <a:t> wal</a:t>
            </a:r>
          </a:p>
          <a:p>
            <a:pPr algn="l" rtl="0"/>
            <a:r>
              <a:rPr lang="en-US" altLang="en-US" sz="2200" smtClean="0"/>
              <a:t>I21.2Acute transmural myocardial infarction of other sites </a:t>
            </a:r>
          </a:p>
          <a:p>
            <a:pPr algn="l" rtl="0"/>
            <a:r>
              <a:rPr lang="en-US" altLang="en-US" sz="2200" smtClean="0"/>
              <a:t>I21.3 Acute transmural myocardial infarction of unspecified sit</a:t>
            </a:r>
          </a:p>
          <a:p>
            <a:pPr algn="l" rtl="0"/>
            <a:r>
              <a:rPr lang="en-US" altLang="en-US" sz="2200" smtClean="0"/>
              <a:t>I21.4 Acute subendocardial myocardial infarction </a:t>
            </a:r>
          </a:p>
          <a:p>
            <a:pPr algn="l" rtl="0"/>
            <a:r>
              <a:rPr lang="en-US" altLang="en-US" sz="2200" smtClean="0"/>
              <a:t>I21.9 Acute myocardial infarction, unspecified </a:t>
            </a:r>
          </a:p>
          <a:p>
            <a:pPr algn="l" rtl="0"/>
            <a:endParaRPr lang="en-US" altLang="en-US" sz="2200" smtClean="0"/>
          </a:p>
          <a:p>
            <a:pPr algn="l" rtl="0"/>
            <a:endParaRPr lang="en-US" altLang="en-US" smtClean="0"/>
          </a:p>
          <a:p>
            <a:r>
              <a:rPr lang="fa-IR" altLang="en-US" smtClean="0"/>
              <a:t>رده </a:t>
            </a:r>
            <a:r>
              <a:rPr lang="en-US" altLang="en-US" smtClean="0"/>
              <a:t>I21</a:t>
            </a:r>
            <a:r>
              <a:rPr lang="fa-IR" altLang="en-US" smtClean="0"/>
              <a:t> برای انفارکتوس حاد میوکارد است. این کد زمانی اختصاص می یابد . که سکته قلبی در فاصله زمانی 4 هفته قبل رخ داده باشد.</a:t>
            </a:r>
          </a:p>
          <a:p>
            <a:endParaRPr lang="en-US" altLang="en-US" smtClean="0"/>
          </a:p>
          <a:p>
            <a:pPr algn="l" rtl="0"/>
            <a:endParaRPr lang="en-US" altLang="en-US" smtClean="0"/>
          </a:p>
        </p:txBody>
      </p:sp>
      <p:sp>
        <p:nvSpPr>
          <p:cNvPr id="18637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6BBDD3C2-8DB7-4306-8CAB-281E7557766D}" type="slidenum">
              <a:rPr lang="fa-IR" altLang="en-US" sz="1200" smtClean="0">
                <a:solidFill>
                  <a:srgbClr val="898989"/>
                </a:solidFill>
                <a:cs typeface="Arial" panose="020B0604020202020204" pitchFamily="34" charset="0"/>
              </a:rPr>
              <a:pPr algn="l">
                <a:spcBef>
                  <a:spcPct val="0"/>
                </a:spcBef>
                <a:buFontTx/>
                <a:buNone/>
              </a:pPr>
              <a:t>67</a:t>
            </a:fld>
            <a:endParaRPr lang="en-US" altLang="en-US" sz="1200" smtClean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altLang="en-US" sz="2200" b="1" smtClean="0">
                <a:solidFill>
                  <a:srgbClr val="000000"/>
                </a:solidFill>
              </a:rPr>
              <a:t/>
            </a:r>
            <a:br>
              <a:rPr lang="en-US" altLang="en-US" sz="2200" b="1" smtClean="0">
                <a:solidFill>
                  <a:srgbClr val="000000"/>
                </a:solidFill>
              </a:rPr>
            </a:br>
            <a:r>
              <a:rPr lang="en-US" altLang="en-US" sz="2200" b="1" smtClean="0">
                <a:solidFill>
                  <a:srgbClr val="000000"/>
                </a:solidFill>
              </a:rPr>
              <a:t>Myocardial infarction</a:t>
            </a:r>
            <a:r>
              <a:rPr lang="en-US" altLang="en-US" sz="2800" b="1" smtClean="0">
                <a:solidFill>
                  <a:srgbClr val="000000"/>
                </a:solidFill>
              </a:rPr>
              <a:t/>
            </a:r>
            <a:br>
              <a:rPr lang="en-US" altLang="en-US" sz="2800" b="1" smtClean="0">
                <a:solidFill>
                  <a:srgbClr val="000000"/>
                </a:solidFill>
              </a:rPr>
            </a:br>
            <a:endParaRPr lang="en-US" altLang="en-US" smtClean="0"/>
          </a:p>
        </p:txBody>
      </p:sp>
      <p:sp>
        <p:nvSpPr>
          <p:cNvPr id="187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8739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3DF8DDCE-CCC7-4B5E-9026-33303E61AC70}" type="slidenum">
              <a:rPr lang="fa-IR" altLang="en-US" sz="1200" smtClean="0">
                <a:solidFill>
                  <a:srgbClr val="898989"/>
                </a:solidFill>
                <a:cs typeface="Arial" panose="020B0604020202020204" pitchFamily="34" charset="0"/>
              </a:rPr>
              <a:pPr algn="l">
                <a:spcBef>
                  <a:spcPct val="0"/>
                </a:spcBef>
                <a:buFontTx/>
                <a:buNone/>
              </a:pPr>
              <a:t>68</a:t>
            </a:fld>
            <a:endParaRPr lang="en-US" altLang="en-US" sz="1200" smtClean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pic>
        <p:nvPicPr>
          <p:cNvPr id="187397" name="Picture 2" descr="Image result for complications following acute myocardial infar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81200"/>
            <a:ext cx="34290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smtClean="0"/>
              <a:t>نکته</a:t>
            </a:r>
            <a:endParaRPr lang="en-US" altLang="en-US" smtClean="0"/>
          </a:p>
        </p:txBody>
      </p:sp>
      <p:sp>
        <p:nvSpPr>
          <p:cNvPr id="188419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5105400"/>
          </a:xfrm>
        </p:spPr>
        <p:txBody>
          <a:bodyPr/>
          <a:lstStyle/>
          <a:p>
            <a:r>
              <a:rPr lang="fa-IR" altLang="en-US" sz="2900" smtClean="0"/>
              <a:t>اگر بیمار در فاصله زمانی 4 هفته(تا 28 روز) از سکته اول، مجدد سکته کند، کد </a:t>
            </a:r>
            <a:r>
              <a:rPr lang="en-US" altLang="en-US" sz="2900" smtClean="0"/>
              <a:t>I22</a:t>
            </a:r>
            <a:r>
              <a:rPr lang="fa-IR" altLang="en-US" sz="2900" smtClean="0"/>
              <a:t> اختصاص می یابد.</a:t>
            </a:r>
          </a:p>
          <a:p>
            <a:r>
              <a:rPr lang="fa-IR" altLang="en-US" sz="2900" smtClean="0"/>
              <a:t>اگر بیمار بعد از 4 هفته از سکته اول، مجدد سکته کند کد </a:t>
            </a:r>
            <a:r>
              <a:rPr lang="en-US" altLang="en-US" sz="2900" smtClean="0"/>
              <a:t>I21 </a:t>
            </a:r>
            <a:r>
              <a:rPr lang="fa-IR" altLang="en-US" sz="2900" smtClean="0"/>
              <a:t> اختصاص می یابد.</a:t>
            </a:r>
          </a:p>
          <a:p>
            <a:r>
              <a:rPr lang="fa-IR" altLang="en-US" sz="2900" smtClean="0"/>
              <a:t>اگر برای  بیمار بعد از 4 هفته از سکته، تشخیص سکته داده شود، و بیمار به دلیل سکته دچار مشکلات ایسکمیک باشد  کد </a:t>
            </a:r>
            <a:r>
              <a:rPr lang="en-US" altLang="en-US" sz="2900" smtClean="0"/>
              <a:t>I25.8</a:t>
            </a:r>
            <a:r>
              <a:rPr lang="fa-IR" altLang="en-US" sz="2900" smtClean="0"/>
              <a:t> اختصاص می یابد، اگر هم بیمار مشکل یا علامت مشخصی نداشته باشد، کد </a:t>
            </a:r>
            <a:r>
              <a:rPr lang="en-US" altLang="en-US" sz="2900" smtClean="0"/>
              <a:t>I25.2</a:t>
            </a:r>
            <a:r>
              <a:rPr lang="fa-IR" altLang="en-US" sz="2900" smtClean="0"/>
              <a:t> اختصاص می یابد.</a:t>
            </a:r>
          </a:p>
          <a:p>
            <a:r>
              <a:rPr lang="fa-IR" altLang="en-US" sz="2400" smtClean="0"/>
              <a:t>کد سندرم بعد از سکته قلبی یا </a:t>
            </a:r>
            <a:r>
              <a:rPr lang="en-US" altLang="en-US" sz="2400" b="1" smtClean="0"/>
              <a:t>Dressler's syndrome</a:t>
            </a:r>
            <a:r>
              <a:rPr lang="fa-IR" altLang="en-US" sz="2400" smtClean="0"/>
              <a:t> (</a:t>
            </a:r>
            <a:r>
              <a:rPr lang="en-US" altLang="en-US" sz="2400" smtClean="0"/>
              <a:t>I24.1</a:t>
            </a:r>
            <a:r>
              <a:rPr lang="fa-IR" altLang="en-US" sz="2400" smtClean="0"/>
              <a:t>) است.</a:t>
            </a:r>
          </a:p>
          <a:p>
            <a:endParaRPr lang="en-US" altLang="en-US" smtClean="0"/>
          </a:p>
        </p:txBody>
      </p:sp>
      <p:sp>
        <p:nvSpPr>
          <p:cNvPr id="18842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665FD1DB-FE2B-4F38-B46F-6A02014F228E}" type="slidenum">
              <a:rPr lang="fa-IR" altLang="en-US" sz="1200" smtClean="0">
                <a:solidFill>
                  <a:srgbClr val="898989"/>
                </a:solidFill>
                <a:cs typeface="Arial" panose="020B0604020202020204" pitchFamily="34" charset="0"/>
              </a:rPr>
              <a:pPr algn="l">
                <a:spcBef>
                  <a:spcPct val="0"/>
                </a:spcBef>
                <a:buFontTx/>
                <a:buNone/>
              </a:pPr>
              <a:t>69</a:t>
            </a:fld>
            <a:endParaRPr lang="en-US" altLang="en-US" sz="1200" smtClean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rgbClr val="FFFF00"/>
          </a:solidFill>
        </p:spPr>
        <p:txBody>
          <a:bodyPr/>
          <a:lstStyle/>
          <a:p>
            <a:r>
              <a:rPr lang="fa-IR" altLang="en-US" sz="3200" smtClean="0"/>
              <a:t>نکته: موارد استثنا از فصل 9</a:t>
            </a:r>
            <a:endParaRPr lang="en-US" altLang="en-US" sz="3200" smtClean="0"/>
          </a:p>
        </p:txBody>
      </p:sp>
      <p:sp>
        <p:nvSpPr>
          <p:cNvPr id="1259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altLang="en-US" dirty="0" smtClean="0">
                <a:solidFill>
                  <a:srgbClr val="FF0000"/>
                </a:solidFill>
              </a:rPr>
              <a:t>آمبولی</a:t>
            </a:r>
            <a:r>
              <a:rPr lang="fa-IR" altLang="en-US" dirty="0" smtClean="0"/>
              <a:t> به دنبال حاملگی نابجا، </a:t>
            </a:r>
            <a:r>
              <a:rPr lang="fa-IR" altLang="en-US" dirty="0" err="1" smtClean="0"/>
              <a:t>مولار</a:t>
            </a:r>
            <a:r>
              <a:rPr lang="fa-IR" altLang="en-US" dirty="0" smtClean="0"/>
              <a:t> و سقط، آمبولی مامایی، </a:t>
            </a:r>
            <a:r>
              <a:rPr lang="fa-IR" altLang="en-US" dirty="0" smtClean="0">
                <a:solidFill>
                  <a:srgbClr val="FF0000"/>
                </a:solidFill>
              </a:rPr>
              <a:t>فشار خون </a:t>
            </a:r>
            <a:r>
              <a:rPr lang="fa-IR" altLang="en-US" dirty="0" smtClean="0"/>
              <a:t>در دوره حاملگی، زایمان و </a:t>
            </a:r>
            <a:r>
              <a:rPr lang="fa-IR" altLang="en-US" dirty="0" err="1" smtClean="0"/>
              <a:t>نفاسی</a:t>
            </a:r>
            <a:r>
              <a:rPr lang="fa-IR" altLang="en-US" dirty="0" smtClean="0"/>
              <a:t>، </a:t>
            </a:r>
            <a:r>
              <a:rPr lang="fa-IR" altLang="en-US" dirty="0" smtClean="0">
                <a:solidFill>
                  <a:srgbClr val="FF0000"/>
                </a:solidFill>
              </a:rPr>
              <a:t>اختلال سیاهرگ ها </a:t>
            </a:r>
            <a:r>
              <a:rPr lang="fa-IR" altLang="en-US" dirty="0" smtClean="0"/>
              <a:t>در دوره بارداری و </a:t>
            </a:r>
            <a:r>
              <a:rPr lang="fa-IR" altLang="en-US" dirty="0" err="1" smtClean="0"/>
              <a:t>نفاسی</a:t>
            </a:r>
            <a:r>
              <a:rPr lang="fa-IR" altLang="en-US" dirty="0" smtClean="0"/>
              <a:t>، در فصل </a:t>
            </a:r>
            <a:r>
              <a:rPr lang="fa-IR" altLang="en-US" sz="4000" b="1" u="sng" dirty="0" smtClean="0">
                <a:solidFill>
                  <a:srgbClr val="FF0000"/>
                </a:solidFill>
              </a:rPr>
              <a:t>15</a:t>
            </a:r>
            <a:r>
              <a:rPr lang="fa-IR" altLang="en-US" sz="4000" dirty="0" smtClean="0"/>
              <a:t> </a:t>
            </a:r>
            <a:r>
              <a:rPr lang="fa-IR" altLang="en-US" dirty="0" smtClean="0"/>
              <a:t>قرار می گیرند.</a:t>
            </a:r>
            <a:endParaRPr lang="en-US" altLang="en-US" dirty="0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C5876C10-A4E0-4D41-8FD7-46B717045714}" type="slidenum">
              <a:rPr lang="fa-IR" altLang="en-US" sz="1200" smtClean="0">
                <a:solidFill>
                  <a:srgbClr val="898989"/>
                </a:solidFill>
                <a:cs typeface="Arial" panose="020B0604020202020204" pitchFamily="34" charset="0"/>
              </a:rPr>
              <a:pPr algn="l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 smtClean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smtClean="0"/>
              <a:t>سوال ارشد</a:t>
            </a:r>
            <a:endParaRPr lang="en-US" altLang="en-US" smtClean="0"/>
          </a:p>
        </p:txBody>
      </p:sp>
      <p:sp>
        <p:nvSpPr>
          <p:cNvPr id="189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8944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FFA57238-0CD6-4C33-8E04-4D06B03E9B10}" type="slidenum">
              <a:rPr lang="fa-IR" altLang="en-US" sz="1200" smtClean="0">
                <a:solidFill>
                  <a:srgbClr val="898989"/>
                </a:solidFill>
                <a:cs typeface="Arial" panose="020B0604020202020204" pitchFamily="34" charset="0"/>
              </a:rPr>
              <a:pPr algn="l">
                <a:spcBef>
                  <a:spcPct val="0"/>
                </a:spcBef>
                <a:buFontTx/>
                <a:buNone/>
              </a:pPr>
              <a:t>70</a:t>
            </a:fld>
            <a:endParaRPr lang="en-US" altLang="en-US" sz="1200" smtClean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pic>
        <p:nvPicPr>
          <p:cNvPr id="18944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3132138"/>
            <a:ext cx="8661400" cy="220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smtClean="0"/>
              <a:t>سوال ارشد</a:t>
            </a:r>
            <a:endParaRPr lang="en-US" altLang="en-US" smtClean="0"/>
          </a:p>
        </p:txBody>
      </p:sp>
      <p:sp>
        <p:nvSpPr>
          <p:cNvPr id="190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904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13ED2BCA-DB59-47CA-9F0F-B780C7C713E0}" type="slidenum">
              <a:rPr lang="fa-IR" altLang="en-US" sz="1200" smtClean="0">
                <a:solidFill>
                  <a:srgbClr val="898989"/>
                </a:solidFill>
                <a:cs typeface="Arial" panose="020B0604020202020204" pitchFamily="34" charset="0"/>
              </a:rPr>
              <a:pPr algn="l">
                <a:spcBef>
                  <a:spcPct val="0"/>
                </a:spcBef>
                <a:buFontTx/>
                <a:buNone/>
              </a:pPr>
              <a:t>71</a:t>
            </a:fld>
            <a:endParaRPr lang="en-US" altLang="en-US" sz="1200" smtClean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1624" y="3048000"/>
            <a:ext cx="7680751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fa-IR" sz="2400" dirty="0" smtClean="0"/>
              <a:t>کد  </a:t>
            </a:r>
            <a:r>
              <a:rPr lang="en-US" sz="2400" dirty="0"/>
              <a:t>I25.-</a:t>
            </a:r>
            <a:r>
              <a:rPr lang="fa-IR" sz="2400" dirty="0" smtClean="0"/>
              <a:t>به همراه سایر </a:t>
            </a:r>
            <a:r>
              <a:rPr lang="fa-IR" sz="2400" dirty="0"/>
              <a:t>کدها </a:t>
            </a:r>
            <a:r>
              <a:rPr lang="en-US" sz="2400" dirty="0" smtClean="0"/>
              <a:t>-</a:t>
            </a:r>
            <a:r>
              <a:rPr lang="fa-IR" sz="2400" dirty="0" smtClean="0"/>
              <a:t>دستورالعمل </a:t>
            </a:r>
            <a:r>
              <a:rPr lang="en-US" sz="2400" dirty="0"/>
              <a:t>linkage </a:t>
            </a:r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27E6747B-BD48-40D1-881D-A54BE697CCDC}" type="slidenum">
              <a:rPr lang="fa-IR" altLang="en-US" sz="1200" smtClean="0">
                <a:solidFill>
                  <a:srgbClr val="898989"/>
                </a:solidFill>
                <a:cs typeface="Arial" panose="020B0604020202020204" pitchFamily="34" charset="0"/>
              </a:rPr>
              <a:pPr algn="l">
                <a:spcBef>
                  <a:spcPct val="0"/>
                </a:spcBef>
                <a:buFontTx/>
                <a:buNone/>
              </a:pPr>
              <a:t>72</a:t>
            </a:fld>
            <a:endParaRPr lang="en-US" altLang="en-US" sz="1200" smtClean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86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56" y="1372234"/>
            <a:ext cx="8823288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7426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solidFill>
            <a:srgbClr val="FFFF00"/>
          </a:solidFill>
        </p:spPr>
        <p:txBody>
          <a:bodyPr/>
          <a:lstStyle/>
          <a:p>
            <a:pPr algn="l" rtl="0"/>
            <a:r>
              <a:rPr lang="en-US" altLang="en-US" sz="2500" b="1" smtClean="0"/>
              <a:t/>
            </a:r>
            <a:br>
              <a:rPr lang="en-US" altLang="en-US" sz="2500" b="1" smtClean="0"/>
            </a:br>
            <a:r>
              <a:rPr lang="en-US" altLang="en-US" sz="2500" b="1" smtClean="0"/>
              <a:t/>
            </a:r>
            <a:br>
              <a:rPr lang="en-US" altLang="en-US" sz="2500" b="1" smtClean="0"/>
            </a:br>
            <a:r>
              <a:rPr lang="en-US" altLang="en-US" sz="2500" b="1" smtClean="0"/>
              <a:t/>
            </a:r>
            <a:br>
              <a:rPr lang="en-US" altLang="en-US" sz="2500" b="1" smtClean="0"/>
            </a:br>
            <a:r>
              <a:rPr lang="en-US" altLang="en-US" sz="2800" b="1" smtClean="0"/>
              <a:t>I22 Subsequent myocardial infarction </a:t>
            </a:r>
            <a:br>
              <a:rPr lang="en-US" altLang="en-US" sz="2800" b="1" smtClean="0"/>
            </a:br>
            <a:r>
              <a:rPr lang="en-US" altLang="en-US" sz="2500" b="1" smtClean="0"/>
              <a:t/>
            </a:r>
            <a:br>
              <a:rPr lang="en-US" altLang="en-US" sz="2500" b="1" smtClean="0"/>
            </a:br>
            <a:r>
              <a:rPr lang="en-US" altLang="en-US" sz="2500" b="1" smtClean="0"/>
              <a:t/>
            </a:r>
            <a:br>
              <a:rPr lang="en-US" altLang="en-US" sz="2500" b="1" smtClean="0"/>
            </a:br>
            <a:endParaRPr lang="en-US" altLang="en-US" sz="2500" smtClean="0"/>
          </a:p>
        </p:txBody>
      </p:sp>
      <p:sp>
        <p:nvSpPr>
          <p:cNvPr id="191491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229600" cy="4525963"/>
          </a:xfrm>
        </p:spPr>
        <p:txBody>
          <a:bodyPr/>
          <a:lstStyle/>
          <a:p>
            <a:pPr algn="l" rtl="0"/>
            <a:r>
              <a:rPr lang="en-US" altLang="en-US" sz="2400" smtClean="0"/>
              <a:t>I22.0 Subsequent myocardial infarction of anterior wall </a:t>
            </a:r>
          </a:p>
          <a:p>
            <a:pPr algn="l" rtl="0"/>
            <a:r>
              <a:rPr lang="en-US" altLang="en-US" sz="2400" smtClean="0"/>
              <a:t>I22.1 Subsequent myocardial infarction of inferior wall </a:t>
            </a:r>
          </a:p>
          <a:p>
            <a:pPr algn="l" rtl="0"/>
            <a:r>
              <a:rPr lang="en-US" altLang="en-US" sz="2400" smtClean="0"/>
              <a:t>I22.8 Subsequent myocardial infarction of other sites </a:t>
            </a:r>
          </a:p>
          <a:p>
            <a:pPr algn="l" rtl="0"/>
            <a:r>
              <a:rPr lang="en-US" altLang="en-US" sz="2400" smtClean="0"/>
              <a:t>I22.9 Subsequent myocardial infarction of unspecified site </a:t>
            </a:r>
          </a:p>
          <a:p>
            <a:pPr algn="l" rtl="0"/>
            <a:endParaRPr lang="en-US" altLang="en-US" sz="2200" smtClean="0"/>
          </a:p>
          <a:p>
            <a:pPr algn="l" rtl="0"/>
            <a:endParaRPr lang="en-US" altLang="en-US" smtClean="0"/>
          </a:p>
          <a:p>
            <a:r>
              <a:rPr lang="fa-IR" altLang="en-US" smtClean="0"/>
              <a:t>رده </a:t>
            </a:r>
            <a:r>
              <a:rPr lang="en-US" altLang="en-US" smtClean="0"/>
              <a:t>I22  </a:t>
            </a:r>
            <a:r>
              <a:rPr lang="fa-IR" altLang="en-US" smtClean="0"/>
              <a:t>زمانی استفاده می شود که در فاصله 4 هفته از سکته اول, فرد مجدد دچار سکته شود. </a:t>
            </a:r>
          </a:p>
          <a:p>
            <a:endParaRPr lang="en-US" altLang="en-US" smtClean="0"/>
          </a:p>
          <a:p>
            <a:pPr algn="l" rtl="0"/>
            <a:endParaRPr lang="en-US" altLang="en-US" smtClean="0"/>
          </a:p>
        </p:txBody>
      </p:sp>
      <p:sp>
        <p:nvSpPr>
          <p:cNvPr id="1914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1795AD5B-9AD8-4D27-9BBC-D23AAD6F028F}" type="slidenum">
              <a:rPr lang="fa-IR" altLang="en-US" sz="1200" smtClean="0">
                <a:solidFill>
                  <a:srgbClr val="898989"/>
                </a:solidFill>
                <a:cs typeface="Arial" panose="020B0604020202020204" pitchFamily="34" charset="0"/>
              </a:rPr>
              <a:pPr algn="l">
                <a:spcBef>
                  <a:spcPct val="0"/>
                </a:spcBef>
                <a:buFontTx/>
                <a:buNone/>
              </a:pPr>
              <a:t>73</a:t>
            </a:fld>
            <a:endParaRPr lang="en-US" altLang="en-US" sz="1200" smtClean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1337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fa-IR" sz="2000" dirty="0"/>
              <a:t> </a:t>
            </a:r>
            <a:r>
              <a:rPr lang="fa-IR" sz="2000" dirty="0" smtClean="0"/>
              <a:t>سکته قلبی به عنوان علت مرگ: ارتباط</a:t>
            </a:r>
            <a:r>
              <a:rPr lang="en-US" sz="2000" dirty="0" smtClean="0"/>
              <a:t> I22</a:t>
            </a:r>
            <a:r>
              <a:rPr lang="fa-IR" sz="2000" dirty="0" smtClean="0"/>
              <a:t>  و</a:t>
            </a:r>
            <a:r>
              <a:rPr lang="en-US" sz="2000" dirty="0" smtClean="0"/>
              <a:t>I21</a:t>
            </a:r>
            <a:endParaRPr lang="en-US" sz="2000" dirty="0"/>
          </a:p>
        </p:txBody>
      </p:sp>
      <p:sp>
        <p:nvSpPr>
          <p:cNvPr id="19251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fa-IR" altLang="en-US" smtClean="0"/>
              <a:t> در دستورالعمل های قبلی(قبل از 2016)  کد </a:t>
            </a:r>
            <a:r>
              <a:rPr lang="en-US" altLang="en-US" smtClean="0"/>
              <a:t>I22</a:t>
            </a:r>
            <a:r>
              <a:rPr lang="fa-IR" altLang="en-US" smtClean="0"/>
              <a:t> نسبت به </a:t>
            </a:r>
            <a:r>
              <a:rPr lang="en-US" altLang="en-US" smtClean="0"/>
              <a:t>I21</a:t>
            </a:r>
            <a:r>
              <a:rPr lang="fa-IR" altLang="en-US" smtClean="0"/>
              <a:t>  برای انتخاب به عنوان علت زمینه ای مرگ ارجحیت داشت. اما در دستورالعمل های کدگذاری علل مرگ  2016، این رده نباید به عنوان علت زمینه ای مرگ بکار رود و به جای ان باید از رده </a:t>
            </a:r>
            <a:r>
              <a:rPr lang="en-US" altLang="en-US" smtClean="0"/>
              <a:t>I21</a:t>
            </a:r>
            <a:r>
              <a:rPr lang="fa-IR" altLang="en-US" smtClean="0"/>
              <a:t> استفاده کرد.</a:t>
            </a:r>
          </a:p>
          <a:p>
            <a:pPr algn="l" rtl="0"/>
            <a:r>
              <a:rPr lang="en-US" altLang="en-US" smtClean="0"/>
              <a:t>I22.- Subsequent myocardial infarction</a:t>
            </a:r>
          </a:p>
          <a:p>
            <a:pPr algn="l" rtl="0"/>
            <a:r>
              <a:rPr lang="en-US" altLang="en-US" smtClean="0">
                <a:solidFill>
                  <a:srgbClr val="FF0000"/>
                </a:solidFill>
              </a:rPr>
              <a:t>Not to be used for underlying-cause mortality coding</a:t>
            </a:r>
            <a:r>
              <a:rPr lang="en-US" altLang="en-US" smtClean="0"/>
              <a:t>. Code to I21.-.</a:t>
            </a:r>
          </a:p>
        </p:txBody>
      </p:sp>
      <p:sp>
        <p:nvSpPr>
          <p:cNvPr id="19251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7D53C3E8-3A11-474F-8616-9C8ADD6DF192}" type="slidenum">
              <a:rPr lang="fa-IR" altLang="en-US" sz="1200" smtClean="0">
                <a:solidFill>
                  <a:srgbClr val="898989"/>
                </a:solidFill>
                <a:cs typeface="Arial" panose="020B0604020202020204" pitchFamily="34" charset="0"/>
              </a:rPr>
              <a:pPr algn="l">
                <a:spcBef>
                  <a:spcPct val="0"/>
                </a:spcBef>
                <a:buFontTx/>
                <a:buNone/>
              </a:pPr>
              <a:t>74</a:t>
            </a:fld>
            <a:endParaRPr lang="en-US" altLang="en-US" sz="1200" smtClean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fa-IR" altLang="en-US" sz="3200" smtClean="0"/>
              <a:t>رده </a:t>
            </a:r>
            <a:r>
              <a:rPr lang="en-US" altLang="en-US" sz="3200" smtClean="0"/>
              <a:t>I23</a:t>
            </a:r>
          </a:p>
        </p:txBody>
      </p:sp>
      <p:sp>
        <p:nvSpPr>
          <p:cNvPr id="193539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8229600" cy="4525963"/>
          </a:xfrm>
        </p:spPr>
        <p:txBody>
          <a:bodyPr/>
          <a:lstStyle/>
          <a:p>
            <a:r>
              <a:rPr lang="fa-IR" altLang="en-US" smtClean="0"/>
              <a:t> </a:t>
            </a:r>
            <a:r>
              <a:rPr lang="fa-IR" altLang="en-US" sz="2700" smtClean="0"/>
              <a:t>این رده برای نشان دادن عوارض متعاقب سکته قلبی (2 تا 7 روز بعد از سکته) استفاده می شوند.</a:t>
            </a:r>
            <a:r>
              <a:rPr lang="en-US" altLang="en-US" sz="2700" smtClean="0"/>
              <a:t> </a:t>
            </a:r>
            <a:r>
              <a:rPr lang="fa-IR" altLang="en-US" sz="2800" smtClean="0"/>
              <a:t>در صورتی این کد اختصاص می یابد که این عوارض در فاصله زمانی 2تا 7 بعد از سکته اتفاق افتاده باشند.</a:t>
            </a:r>
            <a:endParaRPr lang="en-US" altLang="en-US" sz="2800" smtClean="0"/>
          </a:p>
          <a:p>
            <a:endParaRPr lang="fa-IR" altLang="en-US" sz="2700" smtClean="0"/>
          </a:p>
          <a:p>
            <a:r>
              <a:rPr lang="fa-IR" altLang="en-US" sz="2700" smtClean="0"/>
              <a:t>این کد به همراه کدهای </a:t>
            </a:r>
            <a:r>
              <a:rPr lang="en-US" altLang="en-US" sz="2700" smtClean="0"/>
              <a:t>I21</a:t>
            </a:r>
            <a:r>
              <a:rPr lang="fa-IR" altLang="en-US" sz="2700" smtClean="0"/>
              <a:t>و </a:t>
            </a:r>
            <a:r>
              <a:rPr lang="en-US" altLang="en-US" sz="2700" smtClean="0"/>
              <a:t>I22 </a:t>
            </a:r>
            <a:r>
              <a:rPr lang="fa-IR" altLang="en-US" sz="2700" smtClean="0"/>
              <a:t>  به کار می رود.</a:t>
            </a:r>
          </a:p>
          <a:p>
            <a:endParaRPr lang="en-US" altLang="en-US" smtClean="0"/>
          </a:p>
        </p:txBody>
      </p:sp>
      <p:sp>
        <p:nvSpPr>
          <p:cNvPr id="19354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4A989994-4960-4A61-9E0A-39E4F7FCF40C}" type="slidenum">
              <a:rPr lang="fa-IR" altLang="en-US" sz="1200" smtClean="0">
                <a:solidFill>
                  <a:srgbClr val="898989"/>
                </a:solidFill>
                <a:cs typeface="Arial" panose="020B0604020202020204" pitchFamily="34" charset="0"/>
              </a:rPr>
              <a:pPr algn="l">
                <a:spcBef>
                  <a:spcPct val="0"/>
                </a:spcBef>
                <a:buFontTx/>
                <a:buNone/>
              </a:pPr>
              <a:t>75</a:t>
            </a:fld>
            <a:endParaRPr lang="en-US" altLang="en-US" sz="1200" smtClean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pic>
        <p:nvPicPr>
          <p:cNvPr id="19354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0800"/>
            <a:ext cx="308768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rgbClr val="FFFF00"/>
          </a:solidFill>
        </p:spPr>
        <p:txBody>
          <a:bodyPr/>
          <a:lstStyle/>
          <a:p>
            <a:pPr algn="l" rtl="0"/>
            <a:r>
              <a:rPr lang="en-US" altLang="en-US" sz="2500" b="1" smtClean="0"/>
              <a:t/>
            </a:r>
            <a:br>
              <a:rPr lang="en-US" altLang="en-US" sz="2500" b="1" smtClean="0"/>
            </a:br>
            <a:r>
              <a:rPr lang="en-US" altLang="en-US" sz="2500" b="1" smtClean="0"/>
              <a:t/>
            </a:r>
            <a:br>
              <a:rPr lang="en-US" altLang="en-US" sz="2500" b="1" smtClean="0"/>
            </a:br>
            <a:r>
              <a:rPr lang="fa-IR" altLang="en-US" sz="2500" b="1" smtClean="0"/>
              <a:t/>
            </a:r>
            <a:br>
              <a:rPr lang="fa-IR" altLang="en-US" sz="2500" b="1" smtClean="0"/>
            </a:br>
            <a:r>
              <a:rPr lang="en-US" altLang="en-US" sz="2200" b="1" smtClean="0"/>
              <a:t>I23 Certain current complications following acute myocardial infarction</a:t>
            </a:r>
            <a:r>
              <a:rPr lang="en-US" altLang="en-US" sz="2800" b="1" smtClean="0"/>
              <a:t/>
            </a:r>
            <a:br>
              <a:rPr lang="en-US" altLang="en-US" sz="2800" b="1" smtClean="0"/>
            </a:br>
            <a:r>
              <a:rPr lang="en-US" altLang="en-US" sz="2500" b="1" smtClean="0"/>
              <a:t/>
            </a:r>
            <a:br>
              <a:rPr lang="en-US" altLang="en-US" sz="2500" b="1" smtClean="0"/>
            </a:br>
            <a:r>
              <a:rPr lang="en-US" altLang="en-US" sz="2500" b="1" smtClean="0"/>
              <a:t/>
            </a:r>
            <a:br>
              <a:rPr lang="en-US" altLang="en-US" sz="2500" b="1" smtClean="0"/>
            </a:br>
            <a:endParaRPr lang="en-US" altLang="en-US" sz="2500" smtClean="0"/>
          </a:p>
        </p:txBody>
      </p:sp>
      <p:sp>
        <p:nvSpPr>
          <p:cNvPr id="19456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5334000"/>
          </a:xfrm>
        </p:spPr>
        <p:txBody>
          <a:bodyPr/>
          <a:lstStyle/>
          <a:p>
            <a:pPr algn="l" rtl="0"/>
            <a:r>
              <a:rPr lang="en-US" altLang="en-US" sz="2100" smtClean="0"/>
              <a:t>I23.0 </a:t>
            </a:r>
            <a:r>
              <a:rPr lang="en-US" altLang="en-US" sz="2100" smtClean="0">
                <a:solidFill>
                  <a:srgbClr val="FF0000"/>
                </a:solidFill>
              </a:rPr>
              <a:t>Haemopericardium </a:t>
            </a:r>
            <a:r>
              <a:rPr lang="en-US" altLang="en-US" sz="2100" smtClean="0"/>
              <a:t>as current complication following acute myocardial infarction</a:t>
            </a:r>
          </a:p>
          <a:p>
            <a:pPr algn="l" rtl="0"/>
            <a:r>
              <a:rPr lang="en-US" altLang="en-US" sz="2100" smtClean="0"/>
              <a:t>I23.1 </a:t>
            </a:r>
            <a:r>
              <a:rPr lang="en-US" altLang="en-US" sz="2100" smtClean="0">
                <a:solidFill>
                  <a:srgbClr val="FF0000"/>
                </a:solidFill>
              </a:rPr>
              <a:t>Atrial septal defect </a:t>
            </a:r>
            <a:r>
              <a:rPr lang="en-US" altLang="en-US" sz="2100" smtClean="0"/>
              <a:t>as current complication following acute myocardial infarction </a:t>
            </a:r>
          </a:p>
          <a:p>
            <a:pPr algn="l" rtl="0"/>
            <a:r>
              <a:rPr lang="en-US" altLang="en-US" sz="2100" smtClean="0"/>
              <a:t>I23.2 </a:t>
            </a:r>
            <a:r>
              <a:rPr lang="en-US" altLang="en-US" sz="2100" smtClean="0">
                <a:solidFill>
                  <a:srgbClr val="FF0000"/>
                </a:solidFill>
              </a:rPr>
              <a:t>Ventricular septal defect </a:t>
            </a:r>
            <a:r>
              <a:rPr lang="en-US" altLang="en-US" sz="2100" smtClean="0"/>
              <a:t>as current complication following acute myocardial infarction</a:t>
            </a:r>
          </a:p>
          <a:p>
            <a:pPr algn="l" rtl="0"/>
            <a:r>
              <a:rPr lang="en-US" altLang="en-US" sz="2100" smtClean="0"/>
              <a:t>I23.3 </a:t>
            </a:r>
            <a:r>
              <a:rPr lang="en-US" altLang="en-US" sz="2100" smtClean="0">
                <a:solidFill>
                  <a:srgbClr val="FF0000"/>
                </a:solidFill>
              </a:rPr>
              <a:t>Rupture of cardiac wall </a:t>
            </a:r>
            <a:r>
              <a:rPr lang="en-US" altLang="en-US" sz="2100" smtClean="0"/>
              <a:t>without haemopericardium as current complication following acute myocardial infarction</a:t>
            </a:r>
          </a:p>
          <a:p>
            <a:pPr algn="l" rtl="0"/>
            <a:r>
              <a:rPr lang="en-US" altLang="en-US" sz="2100" smtClean="0"/>
              <a:t>I23.4 </a:t>
            </a:r>
            <a:r>
              <a:rPr lang="en-US" altLang="en-US" sz="2100" smtClean="0">
                <a:solidFill>
                  <a:srgbClr val="FF0000"/>
                </a:solidFill>
              </a:rPr>
              <a:t>Rupture of chordae tendineae </a:t>
            </a:r>
            <a:r>
              <a:rPr lang="en-US" altLang="en-US" sz="2100" smtClean="0"/>
              <a:t>as current complication following acute myocardial infarction </a:t>
            </a:r>
          </a:p>
          <a:p>
            <a:pPr algn="l" rtl="0"/>
            <a:r>
              <a:rPr lang="en-US" altLang="en-US" sz="2100" smtClean="0"/>
              <a:t>I23.5 Rupture of </a:t>
            </a:r>
            <a:r>
              <a:rPr lang="en-US" altLang="en-US" sz="2100" smtClean="0">
                <a:solidFill>
                  <a:srgbClr val="FF0000"/>
                </a:solidFill>
              </a:rPr>
              <a:t>papillary muscle </a:t>
            </a:r>
            <a:r>
              <a:rPr lang="en-US" altLang="en-US" sz="2100" smtClean="0"/>
              <a:t>as current complication following acute myocardial infarction </a:t>
            </a:r>
          </a:p>
          <a:p>
            <a:pPr algn="l" rtl="0"/>
            <a:r>
              <a:rPr lang="en-US" altLang="en-US" sz="2100" smtClean="0"/>
              <a:t>I23.6 </a:t>
            </a:r>
            <a:r>
              <a:rPr lang="en-US" altLang="en-US" sz="2100" smtClean="0">
                <a:solidFill>
                  <a:srgbClr val="FF0000"/>
                </a:solidFill>
              </a:rPr>
              <a:t>Thrombosis of atrium</a:t>
            </a:r>
            <a:r>
              <a:rPr lang="en-US" altLang="en-US" sz="2100" smtClean="0"/>
              <a:t>, </a:t>
            </a:r>
            <a:r>
              <a:rPr lang="en-US" altLang="en-US" sz="2100" smtClean="0">
                <a:solidFill>
                  <a:srgbClr val="FF0000"/>
                </a:solidFill>
              </a:rPr>
              <a:t>auricular appendage</a:t>
            </a:r>
            <a:r>
              <a:rPr lang="en-US" altLang="en-US" sz="2100" smtClean="0"/>
              <a:t>, and ventricle as current complications following acute myocardial infarction</a:t>
            </a:r>
          </a:p>
          <a:p>
            <a:pPr algn="l" rtl="0"/>
            <a:r>
              <a:rPr lang="en-US" altLang="en-US" sz="2100" smtClean="0"/>
              <a:t> I23.8 Other current complications following acute myocardial infarction </a:t>
            </a:r>
          </a:p>
          <a:p>
            <a:pPr algn="l" rtl="0"/>
            <a:endParaRPr lang="en-US" altLang="en-US" sz="2100" smtClean="0"/>
          </a:p>
          <a:p>
            <a:pPr algn="l" rtl="0"/>
            <a:endParaRPr lang="en-US" altLang="en-US" sz="2100" smtClean="0"/>
          </a:p>
          <a:p>
            <a:pPr algn="l" rtl="0"/>
            <a:endParaRPr lang="en-US" altLang="en-US" sz="2100" smtClean="0"/>
          </a:p>
          <a:p>
            <a:pPr algn="l" rtl="0"/>
            <a:endParaRPr lang="en-US" altLang="en-US" sz="2100" smtClean="0"/>
          </a:p>
          <a:p>
            <a:pPr algn="l" rtl="0"/>
            <a:endParaRPr lang="en-US" altLang="en-US" sz="2100" smtClean="0"/>
          </a:p>
          <a:p>
            <a:pPr algn="l" rtl="0"/>
            <a:endParaRPr lang="en-US" altLang="en-US" sz="2100" smtClean="0"/>
          </a:p>
          <a:p>
            <a:pPr algn="l" rtl="0"/>
            <a:endParaRPr lang="en-US" altLang="en-US" sz="2100" smtClean="0"/>
          </a:p>
          <a:p>
            <a:r>
              <a:rPr lang="fa-IR" altLang="en-US" sz="2100" smtClean="0"/>
              <a:t>رده</a:t>
            </a:r>
            <a:endParaRPr lang="en-US" altLang="en-US" sz="2100" smtClean="0"/>
          </a:p>
          <a:p>
            <a:pPr algn="l" rtl="0"/>
            <a:endParaRPr lang="en-US" altLang="en-US" sz="2100" smtClean="0"/>
          </a:p>
        </p:txBody>
      </p:sp>
      <p:sp>
        <p:nvSpPr>
          <p:cNvPr id="19456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CFAC0984-6DBA-4276-8E8B-AAAD17C277B1}" type="slidenum">
              <a:rPr lang="fa-IR" altLang="en-US" sz="1200" smtClean="0">
                <a:solidFill>
                  <a:srgbClr val="898989"/>
                </a:solidFill>
                <a:cs typeface="Arial" panose="020B0604020202020204" pitchFamily="34" charset="0"/>
              </a:rPr>
              <a:pPr algn="l">
                <a:spcBef>
                  <a:spcPct val="0"/>
                </a:spcBef>
                <a:buFontTx/>
                <a:buNone/>
              </a:pPr>
              <a:t>76</a:t>
            </a:fld>
            <a:endParaRPr lang="en-US" altLang="en-US" sz="1200" smtClean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smtClean="0"/>
              <a:t>مثال</a:t>
            </a:r>
            <a:endParaRPr lang="en-US" altLang="en-US" smtClean="0"/>
          </a:p>
        </p:txBody>
      </p:sp>
      <p:sp>
        <p:nvSpPr>
          <p:cNvPr id="195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l" rtl="0">
              <a:buFont typeface="Times New Roman" panose="02020603050405020304" pitchFamily="18" charset="0"/>
              <a:buAutoNum type="arabicPeriod"/>
            </a:pPr>
            <a:r>
              <a:rPr lang="en-US" altLang="en-US" sz="2400" smtClean="0"/>
              <a:t>Ventricular septal defect following Subsequent myocardial infarction</a:t>
            </a:r>
            <a:r>
              <a:rPr lang="fa-IR" altLang="en-US" sz="2400" smtClean="0"/>
              <a:t> </a:t>
            </a:r>
            <a:r>
              <a:rPr lang="en-US" altLang="en-US" sz="2400" smtClean="0"/>
              <a:t> of septal</a:t>
            </a:r>
          </a:p>
          <a:p>
            <a:pPr marL="457200" indent="-457200" algn="l" rtl="0">
              <a:buFont typeface="Times New Roman" panose="02020603050405020304" pitchFamily="18" charset="0"/>
              <a:buAutoNum type="arabicPeriod"/>
            </a:pPr>
            <a:r>
              <a:rPr lang="en-US" altLang="en-US" sz="2400" smtClean="0"/>
              <a:t>Rupture of chordae tendineae after myocardial infarction</a:t>
            </a:r>
            <a:r>
              <a:rPr lang="fa-IR" altLang="en-US" sz="2400" smtClean="0"/>
              <a:t> </a:t>
            </a:r>
            <a:r>
              <a:rPr lang="en-US" altLang="en-US" sz="2400" smtClean="0"/>
              <a:t> </a:t>
            </a:r>
          </a:p>
          <a:p>
            <a:pPr marL="457200" indent="-457200" algn="l" rtl="0">
              <a:buFont typeface="Times New Roman" panose="02020603050405020304" pitchFamily="18" charset="0"/>
              <a:buAutoNum type="arabicPeriod"/>
            </a:pPr>
            <a:endParaRPr lang="en-US" altLang="en-US" sz="2400" smtClean="0"/>
          </a:p>
          <a:p>
            <a:pPr marL="457200" indent="-457200" algn="l" rtl="0">
              <a:buFont typeface="Times New Roman" panose="02020603050405020304" pitchFamily="18" charset="0"/>
              <a:buAutoNum type="arabicPeriod"/>
            </a:pPr>
            <a:endParaRPr lang="en-US" altLang="en-US" sz="2400" smtClean="0"/>
          </a:p>
        </p:txBody>
      </p:sp>
      <p:sp>
        <p:nvSpPr>
          <p:cNvPr id="19558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10824614-C399-4BC9-9D69-2E9AA3714C76}" type="slidenum">
              <a:rPr lang="fa-IR" altLang="en-US" sz="1200" smtClean="0">
                <a:solidFill>
                  <a:srgbClr val="898989"/>
                </a:solidFill>
                <a:cs typeface="Arial" panose="020B0604020202020204" pitchFamily="34" charset="0"/>
              </a:rPr>
              <a:pPr algn="l">
                <a:spcBef>
                  <a:spcPct val="0"/>
                </a:spcBef>
                <a:buFontTx/>
                <a:buNone/>
              </a:pPr>
              <a:t>77</a:t>
            </a:fld>
            <a:endParaRPr lang="en-US" altLang="en-US" sz="1200" smtClean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pic>
        <p:nvPicPr>
          <p:cNvPr id="19558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62400"/>
            <a:ext cx="238125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smtClean="0"/>
              <a:t>پاسخ</a:t>
            </a:r>
            <a:endParaRPr lang="en-US" altLang="en-US" smtClean="0"/>
          </a:p>
        </p:txBody>
      </p:sp>
      <p:sp>
        <p:nvSpPr>
          <p:cNvPr id="1976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altLang="en-US" smtClean="0"/>
              <a:t>I22.8</a:t>
            </a:r>
            <a:endParaRPr lang="fa-IR" altLang="en-US" smtClean="0"/>
          </a:p>
          <a:p>
            <a:pPr algn="l" rtl="0"/>
            <a:r>
              <a:rPr lang="en-US" altLang="en-US" smtClean="0"/>
              <a:t>I23.2</a:t>
            </a:r>
          </a:p>
        </p:txBody>
      </p:sp>
      <p:sp>
        <p:nvSpPr>
          <p:cNvPr id="19763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ADCA8BC1-9F6A-4CCB-9482-62E06C4A5F65}" type="slidenum">
              <a:rPr lang="fa-IR" altLang="en-US" sz="1200" smtClean="0">
                <a:solidFill>
                  <a:srgbClr val="898989"/>
                </a:solidFill>
                <a:cs typeface="Arial" panose="020B0604020202020204" pitchFamily="34" charset="0"/>
              </a:rPr>
              <a:pPr algn="l">
                <a:spcBef>
                  <a:spcPct val="0"/>
                </a:spcBef>
                <a:buFontTx/>
                <a:buNone/>
              </a:pPr>
              <a:t>78</a:t>
            </a:fld>
            <a:endParaRPr lang="en-US" altLang="en-US" sz="1200" smtClean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fa-IR" dirty="0" smtClean="0"/>
              <a:t>مثال واقعی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1F5AD4-9DED-493A-9DF2-A730BAA453C4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897221"/>
            <a:ext cx="6914752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3905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smtClean="0"/>
              <a:t>مثال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l" rtl="0">
              <a:buFont typeface="+mj-lt"/>
              <a:buAutoNum type="arabicPeriod"/>
              <a:defRPr/>
            </a:pPr>
            <a:r>
              <a:rPr lang="en-US" altLang="en-US" dirty="0" smtClean="0"/>
              <a:t>Deep-vein thrombosis following illegal abortion</a:t>
            </a:r>
          </a:p>
          <a:p>
            <a:pPr marL="514350" indent="-514350" algn="l" rtl="0">
              <a:buFont typeface="+mj-lt"/>
              <a:buAutoNum type="arabicPeriod"/>
              <a:defRPr/>
            </a:pPr>
            <a:r>
              <a:rPr lang="en-US" altLang="en-US" dirty="0" smtClean="0"/>
              <a:t>Deep-vein thrombosis (DVT) in postpartum</a:t>
            </a:r>
            <a:endParaRPr lang="fa-IR" altLang="en-US" dirty="0" smtClean="0"/>
          </a:p>
          <a:p>
            <a:pPr marL="514350" indent="-514350" algn="l" rtl="0">
              <a:buFont typeface="+mj-lt"/>
              <a:buAutoNum type="arabicPeriod"/>
              <a:defRPr/>
            </a:pPr>
            <a:r>
              <a:rPr lang="en-US" altLang="en-US" dirty="0"/>
              <a:t>hypertensive renal disease complicating pregnancy</a:t>
            </a:r>
          </a:p>
          <a:p>
            <a:pPr marL="514350" indent="-514350" algn="l" rtl="0">
              <a:buFont typeface="+mj-lt"/>
              <a:buAutoNum type="arabicPeriod"/>
              <a:defRPr/>
            </a:pPr>
            <a:endParaRPr lang="en-US" altLang="en-US" dirty="0" smtClean="0"/>
          </a:p>
          <a:p>
            <a:pPr algn="l" rtl="0">
              <a:defRPr/>
            </a:pPr>
            <a:endParaRPr lang="en-US" dirty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D94BA7FB-C31D-48F7-B9F7-2483CDCE34E3}" type="slidenum">
              <a:rPr lang="fa-IR" altLang="en-US" sz="1200" smtClean="0">
                <a:solidFill>
                  <a:srgbClr val="898989"/>
                </a:solidFill>
                <a:cs typeface="Arial" panose="020B0604020202020204" pitchFamily="34" charset="0"/>
              </a:rPr>
              <a:pPr algn="l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 smtClean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پاسخ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a-IR" dirty="0">
                <a:solidFill>
                  <a:prstClr val="black"/>
                </a:solidFill>
              </a:rPr>
              <a:t>قانون </a:t>
            </a:r>
            <a:r>
              <a:rPr lang="en-US" dirty="0" smtClean="0">
                <a:solidFill>
                  <a:prstClr val="black"/>
                </a:solidFill>
              </a:rPr>
              <a:t>C</a:t>
            </a:r>
            <a:r>
              <a:rPr lang="fa-IR" dirty="0" smtClean="0">
                <a:solidFill>
                  <a:prstClr val="black"/>
                </a:solidFill>
              </a:rPr>
              <a:t>/ </a:t>
            </a:r>
            <a:r>
              <a:rPr lang="en-US" dirty="0">
                <a:solidFill>
                  <a:prstClr val="black"/>
                </a:solidFill>
              </a:rPr>
              <a:t>Step </a:t>
            </a:r>
            <a:r>
              <a:rPr lang="en-US" dirty="0" smtClean="0">
                <a:solidFill>
                  <a:prstClr val="black"/>
                </a:solidFill>
              </a:rPr>
              <a:t>M1</a:t>
            </a:r>
            <a:endParaRPr lang="fa-IR" dirty="0">
              <a:solidFill>
                <a:prstClr val="black"/>
              </a:solidFill>
            </a:endParaRPr>
          </a:p>
          <a:p>
            <a:r>
              <a:rPr lang="fa-IR" dirty="0" err="1" smtClean="0"/>
              <a:t>كد</a:t>
            </a:r>
            <a:r>
              <a:rPr lang="fa-IR" dirty="0" smtClean="0"/>
              <a:t> </a:t>
            </a:r>
            <a:r>
              <a:rPr lang="en-US" dirty="0" smtClean="0"/>
              <a:t>I21.9</a:t>
            </a:r>
            <a:endParaRPr lang="fa-IR" dirty="0" smtClean="0"/>
          </a:p>
          <a:p>
            <a:r>
              <a:rPr lang="fa-IR" dirty="0" smtClean="0"/>
              <a:t>با استفاده از دستورالعمل ارتباط می توان  سکته قلبی و </a:t>
            </a:r>
            <a:r>
              <a:rPr lang="fa-IR" dirty="0" err="1" smtClean="0"/>
              <a:t>تصلیب</a:t>
            </a:r>
            <a:r>
              <a:rPr lang="fa-IR" dirty="0" smtClean="0"/>
              <a:t> شرایین را </a:t>
            </a:r>
            <a:r>
              <a:rPr lang="en-US" dirty="0" smtClean="0"/>
              <a:t> </a:t>
            </a:r>
            <a:r>
              <a:rPr lang="fa-IR" dirty="0" smtClean="0"/>
              <a:t>طبق دستورالعمل </a:t>
            </a:r>
            <a:r>
              <a:rPr lang="en-US" dirty="0"/>
              <a:t>linkage</a:t>
            </a:r>
            <a:r>
              <a:rPr lang="fa-IR" dirty="0" smtClean="0"/>
              <a:t>باهم مرتبط  دانست . طبق این دستورالعمل کد </a:t>
            </a:r>
            <a:r>
              <a:rPr lang="en-US" dirty="0" smtClean="0"/>
              <a:t>I21</a:t>
            </a:r>
            <a:r>
              <a:rPr lang="fa-IR" dirty="0" smtClean="0"/>
              <a:t> انتخاب می شود.</a:t>
            </a:r>
            <a:endParaRPr lang="fa-IR" dirty="0"/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1F5AD4-9DED-493A-9DF2-A730BAA453C4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0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smtClean="0"/>
              <a:t>پاسخ</a:t>
            </a:r>
            <a:endParaRPr lang="en-US" altLang="en-US" smtClean="0"/>
          </a:p>
        </p:txBody>
      </p:sp>
      <p:sp>
        <p:nvSpPr>
          <p:cNvPr id="1280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l" rtl="0">
              <a:buFont typeface="Times New Roman" panose="02020603050405020304" pitchFamily="18" charset="0"/>
              <a:buAutoNum type="arabicPeriod"/>
            </a:pPr>
            <a:r>
              <a:rPr lang="en-US" altLang="en-US" dirty="0" smtClean="0"/>
              <a:t>O05.8   , O08.7</a:t>
            </a:r>
            <a:endParaRPr lang="fa-IR" altLang="en-US" dirty="0" smtClean="0"/>
          </a:p>
          <a:p>
            <a:pPr marL="514350" indent="-514350" algn="l" rtl="0">
              <a:buFont typeface="Times New Roman" panose="02020603050405020304" pitchFamily="18" charset="0"/>
              <a:buAutoNum type="arabicPeriod"/>
            </a:pPr>
            <a:r>
              <a:rPr lang="en-US" altLang="en-US" dirty="0" smtClean="0"/>
              <a:t>O87.1</a:t>
            </a:r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FC66D494-7D2F-4EAE-AB31-2970594E5148}" type="slidenum">
              <a:rPr lang="fa-IR" altLang="en-US" sz="1200" smtClean="0">
                <a:solidFill>
                  <a:srgbClr val="898989"/>
                </a:solidFill>
                <a:cs typeface="Arial" panose="020B0604020202020204" pitchFamily="34" charset="0"/>
              </a:rPr>
              <a:pPr algn="l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 smtClean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imes New Roman"/>
        <a:ea typeface=""/>
        <a:cs typeface="B Titr"/>
      </a:majorFont>
      <a:minorFont>
        <a:latin typeface="Times New Roman"/>
        <a:ea typeface=""/>
        <a:cs typeface="B Mitr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imes New Roman"/>
        <a:ea typeface=""/>
        <a:cs typeface="B Titr"/>
      </a:majorFont>
      <a:minorFont>
        <a:latin typeface="Times New Roman"/>
        <a:ea typeface=""/>
        <a:cs typeface="B Mitr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imes New Roman"/>
        <a:ea typeface=""/>
        <a:cs typeface="B Titr"/>
      </a:majorFont>
      <a:minorFont>
        <a:latin typeface="Times New Roman"/>
        <a:ea typeface=""/>
        <a:cs typeface="B Mitr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imes New Roman"/>
        <a:ea typeface=""/>
        <a:cs typeface="B Titr"/>
      </a:majorFont>
      <a:minorFont>
        <a:latin typeface="Times New Roman"/>
        <a:ea typeface=""/>
        <a:cs typeface="B Mitr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imes New Roman"/>
        <a:ea typeface=""/>
        <a:cs typeface="B Titr"/>
      </a:majorFont>
      <a:minorFont>
        <a:latin typeface="Times New Roman"/>
        <a:ea typeface=""/>
        <a:cs typeface="B Mitr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imes New Roman"/>
        <a:ea typeface=""/>
        <a:cs typeface="B Titr"/>
      </a:majorFont>
      <a:minorFont>
        <a:latin typeface="Times New Roman"/>
        <a:ea typeface=""/>
        <a:cs typeface="B Mitr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imes New Roman"/>
        <a:ea typeface=""/>
        <a:cs typeface="B Titr"/>
      </a:majorFont>
      <a:minorFont>
        <a:latin typeface="Times New Roman"/>
        <a:ea typeface=""/>
        <a:cs typeface="B Mitr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imes New Roman"/>
        <a:ea typeface=""/>
        <a:cs typeface="B Titr"/>
      </a:majorFont>
      <a:minorFont>
        <a:latin typeface="Times New Roman"/>
        <a:ea typeface=""/>
        <a:cs typeface="B Mitr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imes New Roman"/>
        <a:ea typeface=""/>
        <a:cs typeface="B Titr"/>
      </a:majorFont>
      <a:minorFont>
        <a:latin typeface="Times New Roman"/>
        <a:ea typeface=""/>
        <a:cs typeface="B Mitr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NUMBERS</Template>
  <TotalTime>7037</TotalTime>
  <Words>2657</Words>
  <Application>Microsoft Office PowerPoint</Application>
  <PresentationFormat>On-screen Show (4:3)</PresentationFormat>
  <Paragraphs>410</Paragraphs>
  <Slides>80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80</vt:i4>
      </vt:variant>
    </vt:vector>
  </HeadingPairs>
  <TitlesOfParts>
    <vt:vector size="97" baseType="lpstr">
      <vt:lpstr>Arial</vt:lpstr>
      <vt:lpstr>B Mitra</vt:lpstr>
      <vt:lpstr>B Titr</vt:lpstr>
      <vt:lpstr>B Zar</vt:lpstr>
      <vt:lpstr>Calibri</vt:lpstr>
      <vt:lpstr>MinionPro-Regular</vt:lpstr>
      <vt:lpstr>Tahoma</vt:lpstr>
      <vt:lpstr>Times New Roman</vt:lpstr>
      <vt:lpstr>Office Theme</vt:lpstr>
      <vt:lpstr>1_Office Theme</vt:lpstr>
      <vt:lpstr>2_Office Theme</vt:lpstr>
      <vt:lpstr>3_Office Theme</vt:lpstr>
      <vt:lpstr>4_Office Theme</vt:lpstr>
      <vt:lpstr>8_Office Theme</vt:lpstr>
      <vt:lpstr>10_Office Theme</vt:lpstr>
      <vt:lpstr>13_Office Theme</vt:lpstr>
      <vt:lpstr>17_Office Theme</vt:lpstr>
      <vt:lpstr>طبقه بندی بیماری های مرتبط با قلب و عروق در ICD10</vt:lpstr>
      <vt:lpstr>فصل نهم</vt:lpstr>
      <vt:lpstr>فصل 9</vt:lpstr>
      <vt:lpstr>سیستم گردش خون </vt:lpstr>
      <vt:lpstr>موارد استثناء</vt:lpstr>
      <vt:lpstr>نکته: موارد استثنا از فصل 9</vt:lpstr>
      <vt:lpstr>نکته: موارد استثنا از فصل 9</vt:lpstr>
      <vt:lpstr>مثال</vt:lpstr>
      <vt:lpstr>پاسخ</vt:lpstr>
      <vt:lpstr>نکته: موارد استثنا از فصل 9</vt:lpstr>
      <vt:lpstr>مثال</vt:lpstr>
      <vt:lpstr>پاسخ</vt:lpstr>
      <vt:lpstr>نکته: موارد استثنا از فصل 9</vt:lpstr>
      <vt:lpstr>مثال</vt:lpstr>
      <vt:lpstr>پاسخ</vt:lpstr>
      <vt:lpstr>نکته: موارد استثنا از فصل 9</vt:lpstr>
      <vt:lpstr>تمرین 24</vt:lpstr>
      <vt:lpstr>پاسخ</vt:lpstr>
      <vt:lpstr>رده های فصل 9</vt:lpstr>
      <vt:lpstr>    Acute rheumatic fever (I00-I02)  </vt:lpstr>
      <vt:lpstr>نکته تشخیص نویسی</vt:lpstr>
      <vt:lpstr>نمونه سوال ارشد</vt:lpstr>
      <vt:lpstr>بیماری کره(chorea)</vt:lpstr>
      <vt:lpstr>نکته</vt:lpstr>
      <vt:lpstr>مثال</vt:lpstr>
      <vt:lpstr>پاسخ</vt:lpstr>
      <vt:lpstr>Chronic rheumatic heart diseases (I05-I09)</vt:lpstr>
      <vt:lpstr>نکته</vt:lpstr>
      <vt:lpstr>نکته</vt:lpstr>
      <vt:lpstr>مثال</vt:lpstr>
      <vt:lpstr>بيماري رماتيسم قلبي به عنوان علت مرگ</vt:lpstr>
      <vt:lpstr>مثال در گواهی فوت</vt:lpstr>
      <vt:lpstr>بيماري رماتيسم قلبي به عنوان علت مرگ</vt:lpstr>
      <vt:lpstr>نکته رده I09</vt:lpstr>
      <vt:lpstr>بيماري رماتيسم قلبي به عنوان علت مرگ(ردهI09) </vt:lpstr>
      <vt:lpstr>بيماري رماتيسم قلبي به عنوان علت مرگ</vt:lpstr>
      <vt:lpstr>Hypertensive diseases (I10-I15)</vt:lpstr>
      <vt:lpstr> یافته های غیر طبیعی در فشارخون بدون تشخیص فشارخون</vt:lpstr>
      <vt:lpstr>بیماری های پرفشاری خون استثنا شده از بلوک I10-I15 </vt:lpstr>
      <vt:lpstr>نکته</vt:lpstr>
      <vt:lpstr>فشار خون به عنوان علت مرگ</vt:lpstr>
      <vt:lpstr>رده I11</vt:lpstr>
      <vt:lpstr>مثال</vt:lpstr>
      <vt:lpstr>پاسخ</vt:lpstr>
      <vt:lpstr>فشارخون به عنوان علت مرگ: کد  I11به همراه سایر کدها</vt:lpstr>
      <vt:lpstr>مثال در گواهی فوت</vt:lpstr>
      <vt:lpstr>پاسخ</vt:lpstr>
      <vt:lpstr>رده I12</vt:lpstr>
      <vt:lpstr>نمونه سوال دکترا</vt:lpstr>
      <vt:lpstr>مثال</vt:lpstr>
      <vt:lpstr>پاسخ</vt:lpstr>
      <vt:lpstr>فشارخون به عنوان علت مرگ: کد  I12به همراه سایر کدها</vt:lpstr>
      <vt:lpstr>مثال در گواهی فوت</vt:lpstr>
      <vt:lpstr>پاسخ</vt:lpstr>
      <vt:lpstr>رده I13</vt:lpstr>
      <vt:lpstr>مثال</vt:lpstr>
      <vt:lpstr>پاسخ</vt:lpstr>
      <vt:lpstr>مثال در ثبت گواهی فوت</vt:lpstr>
      <vt:lpstr>رده I15</vt:lpstr>
      <vt:lpstr>مثال</vt:lpstr>
      <vt:lpstr>پاسخ</vt:lpstr>
      <vt:lpstr>فشارخون به عنوان علت مرگ: رده I15 فشارخون ثانویه</vt:lpstr>
      <vt:lpstr>فشارخون به عنوان علت مرگ</vt:lpstr>
      <vt:lpstr>Ischaemic heart diseases (I20-I25)</vt:lpstr>
      <vt:lpstr> I20 Angina pectoris </vt:lpstr>
      <vt:lpstr>نکته</vt:lpstr>
      <vt:lpstr>  I21 Acute myocardial infarction   </vt:lpstr>
      <vt:lpstr> Myocardial infarction </vt:lpstr>
      <vt:lpstr>نکته</vt:lpstr>
      <vt:lpstr>سوال ارشد</vt:lpstr>
      <vt:lpstr>سوال ارشد</vt:lpstr>
      <vt:lpstr>کد  I25.-به همراه سایر کدها -دستورالعمل linkage </vt:lpstr>
      <vt:lpstr>   I22 Subsequent myocardial infarction    </vt:lpstr>
      <vt:lpstr> سکته قلبی به عنوان علت مرگ: ارتباط I22  وI21</vt:lpstr>
      <vt:lpstr>رده I23</vt:lpstr>
      <vt:lpstr>   I23 Certain current complications following acute myocardial infarction   </vt:lpstr>
      <vt:lpstr>مثال</vt:lpstr>
      <vt:lpstr>پاسخ</vt:lpstr>
      <vt:lpstr>مثال واقعی</vt:lpstr>
      <vt:lpstr>پاسخ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مدیریت داده ها و اطلاعات سازمان یافته</dc:title>
  <dc:creator>eftekhari</dc:creator>
  <cp:lastModifiedBy>Windows User</cp:lastModifiedBy>
  <cp:revision>416</cp:revision>
  <dcterms:created xsi:type="dcterms:W3CDTF">2006-11-03T06:42:47Z</dcterms:created>
  <dcterms:modified xsi:type="dcterms:W3CDTF">2022-12-05T05:16:19Z</dcterms:modified>
</cp:coreProperties>
</file>