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90" r:id="rId2"/>
    <p:sldId id="292" r:id="rId3"/>
    <p:sldId id="4052" r:id="rId4"/>
    <p:sldId id="302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.R.I" initials="A" lastIdx="1" clrIdx="0">
    <p:extLst>
      <p:ext uri="{19B8F6BF-5375-455C-9EA6-DF929625EA0E}">
        <p15:presenceInfo xmlns:p15="http://schemas.microsoft.com/office/powerpoint/2012/main" userId="A.R.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13DB"/>
    <a:srgbClr val="E56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666" autoAdjust="0"/>
    <p:restoredTop sz="94660"/>
  </p:normalViewPr>
  <p:slideViewPr>
    <p:cSldViewPr snapToGrid="0">
      <p:cViewPr varScale="1">
        <p:scale>
          <a:sx n="72" d="100"/>
          <a:sy n="72" d="100"/>
        </p:scale>
        <p:origin x="14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839797836374097"/>
          <c:y val="0.12239199398265065"/>
          <c:w val="0.86502617595334941"/>
          <c:h val="0.6254254407167976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درصد مثبت آنفلوانزا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33F-4DB9-AF04-2873C7233B93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33F-4DB9-AF04-2873C7233B93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BF7-4864-A280-BBFA4BA5E09D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9E9-4D03-9ADC-B1D6DC16456C}"/>
                </c:ext>
              </c:extLst>
            </c:dLbl>
            <c:spPr>
              <a:solidFill>
                <a:schemeClr val="lt1"/>
              </a:solidFill>
              <a:ln w="15875" cap="rnd" cmpd="sng" algn="ctr">
                <a:solidFill>
                  <a:schemeClr val="accent1"/>
                </a:solidFill>
                <a:prstDash val="solid"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Sheet1!$A$2:$A$23</c:f>
              <c:strCache>
                <c:ptCount val="22"/>
                <c:pt idx="0">
                  <c:v>هفته اول </c:v>
                </c:pt>
                <c:pt idx="1">
                  <c:v>هفته دوم</c:v>
                </c:pt>
                <c:pt idx="2">
                  <c:v>هفته سوم </c:v>
                </c:pt>
                <c:pt idx="3">
                  <c:v>هفته چهارم</c:v>
                </c:pt>
                <c:pt idx="4">
                  <c:v>هفته پنجم</c:v>
                </c:pt>
                <c:pt idx="5">
                  <c:v>هفته ششم</c:v>
                </c:pt>
                <c:pt idx="6">
                  <c:v>هفته هفتم </c:v>
                </c:pt>
                <c:pt idx="7">
                  <c:v>هفته هشتم </c:v>
                </c:pt>
                <c:pt idx="8">
                  <c:v>هفته نهم </c:v>
                </c:pt>
                <c:pt idx="9">
                  <c:v>هفته دهم </c:v>
                </c:pt>
                <c:pt idx="10">
                  <c:v>هفته یازدهم </c:v>
                </c:pt>
                <c:pt idx="11">
                  <c:v>هفته دوازدهم </c:v>
                </c:pt>
                <c:pt idx="12">
                  <c:v>هفته سیزدهم </c:v>
                </c:pt>
                <c:pt idx="13">
                  <c:v>هفته چهاردهم </c:v>
                </c:pt>
                <c:pt idx="14">
                  <c:v>هفته پانزدهم </c:v>
                </c:pt>
                <c:pt idx="15">
                  <c:v>هفته شانزدهم </c:v>
                </c:pt>
                <c:pt idx="16">
                  <c:v>هفته هفدهم </c:v>
                </c:pt>
                <c:pt idx="17">
                  <c:v>هفته هجدهم </c:v>
                </c:pt>
                <c:pt idx="18">
                  <c:v>هفته نوزدهم </c:v>
                </c:pt>
                <c:pt idx="19">
                  <c:v>هفته بیستم</c:v>
                </c:pt>
                <c:pt idx="20">
                  <c:v>هفته بیست و یکم </c:v>
                </c:pt>
                <c:pt idx="21">
                  <c:v>هفته بیست و دوم</c:v>
                </c:pt>
              </c:strCache>
            </c:strRef>
          </c:cat>
          <c:val>
            <c:numRef>
              <c:f>Sheet1!$B$2:$B$23</c:f>
              <c:numCache>
                <c:formatCode>General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2</c:v>
                </c:pt>
                <c:pt idx="7">
                  <c:v>2</c:v>
                </c:pt>
                <c:pt idx="8">
                  <c:v>3</c:v>
                </c:pt>
                <c:pt idx="9">
                  <c:v>2</c:v>
                </c:pt>
                <c:pt idx="10">
                  <c:v>3</c:v>
                </c:pt>
                <c:pt idx="11">
                  <c:v>3</c:v>
                </c:pt>
                <c:pt idx="12">
                  <c:v>11</c:v>
                </c:pt>
                <c:pt idx="13">
                  <c:v>14</c:v>
                </c:pt>
                <c:pt idx="14">
                  <c:v>18</c:v>
                </c:pt>
                <c:pt idx="15">
                  <c:v>17</c:v>
                </c:pt>
                <c:pt idx="16">
                  <c:v>26</c:v>
                </c:pt>
                <c:pt idx="17">
                  <c:v>21</c:v>
                </c:pt>
                <c:pt idx="18">
                  <c:v>22</c:v>
                </c:pt>
                <c:pt idx="19">
                  <c:v>19</c:v>
                </c:pt>
                <c:pt idx="20">
                  <c:v>18</c:v>
                </c:pt>
                <c:pt idx="21">
                  <c:v>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7D6-4376-A11E-3652A97DCE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54660848"/>
        <c:axId val="254662416"/>
      </c:lineChart>
      <c:catAx>
        <c:axId val="2546608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4662416"/>
        <c:crosses val="autoZero"/>
        <c:auto val="1"/>
        <c:lblAlgn val="ctr"/>
        <c:lblOffset val="100"/>
        <c:noMultiLvlLbl val="0"/>
      </c:catAx>
      <c:valAx>
        <c:axId val="254662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4660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521762904636919"/>
          <c:y val="0.92781675707034306"/>
          <c:w val="0.16474992709244679"/>
          <c:h val="4.98718706494776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839797836374097"/>
          <c:y val="0.12239199398265065"/>
          <c:w val="0.86502617595334941"/>
          <c:h val="0.6254254407167976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درصد مثبت آنفلوانزا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33F-4DB9-AF04-2873C7233B93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33F-4DB9-AF04-2873C7233B93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BF7-4864-A280-BBFA4BA5E09D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9E9-4D03-9ADC-B1D6DC16456C}"/>
                </c:ext>
              </c:extLst>
            </c:dLbl>
            <c:spPr>
              <a:solidFill>
                <a:schemeClr val="lt1"/>
              </a:solidFill>
              <a:ln w="15875" cap="rnd" cmpd="sng" algn="ctr">
                <a:solidFill>
                  <a:schemeClr val="accent1"/>
                </a:solidFill>
                <a:prstDash val="solid"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Sheet1!$A$2:$A$18</c:f>
              <c:strCache>
                <c:ptCount val="17"/>
                <c:pt idx="0">
                  <c:v>هفته اول </c:v>
                </c:pt>
                <c:pt idx="1">
                  <c:v>هفته دوم</c:v>
                </c:pt>
                <c:pt idx="2">
                  <c:v>هفته سوم </c:v>
                </c:pt>
                <c:pt idx="3">
                  <c:v>هفته چهارم</c:v>
                </c:pt>
                <c:pt idx="4">
                  <c:v>هفته پنجم</c:v>
                </c:pt>
                <c:pt idx="5">
                  <c:v>هفته ششم</c:v>
                </c:pt>
                <c:pt idx="6">
                  <c:v>هفته هفتم </c:v>
                </c:pt>
                <c:pt idx="7">
                  <c:v>هفته هشتم </c:v>
                </c:pt>
                <c:pt idx="8">
                  <c:v>هفته نهم </c:v>
                </c:pt>
                <c:pt idx="9">
                  <c:v>هفته دهم </c:v>
                </c:pt>
                <c:pt idx="10">
                  <c:v>هفته یازدهم </c:v>
                </c:pt>
                <c:pt idx="11">
                  <c:v>هفته دوازدهم </c:v>
                </c:pt>
                <c:pt idx="12">
                  <c:v>هفته سیزدهم </c:v>
                </c:pt>
                <c:pt idx="13">
                  <c:v>هفته چهاردهم </c:v>
                </c:pt>
                <c:pt idx="14">
                  <c:v>هفته پانزدهم </c:v>
                </c:pt>
                <c:pt idx="15">
                  <c:v>هفته شانزدهم </c:v>
                </c:pt>
                <c:pt idx="16">
                  <c:v>هفته هفدهم </c:v>
                </c:pt>
              </c:strCache>
            </c:strRef>
          </c:cat>
          <c:val>
            <c:numRef>
              <c:f>Sheet1!$B$2:$B$18</c:f>
              <c:numCache>
                <c:formatCode>General</c:formatCode>
                <c:ptCount val="1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2</c:v>
                </c:pt>
                <c:pt idx="8">
                  <c:v>1</c:v>
                </c:pt>
                <c:pt idx="9">
                  <c:v>1</c:v>
                </c:pt>
                <c:pt idx="10">
                  <c:v>4</c:v>
                </c:pt>
                <c:pt idx="11">
                  <c:v>5</c:v>
                </c:pt>
                <c:pt idx="12">
                  <c:v>4</c:v>
                </c:pt>
                <c:pt idx="13">
                  <c:v>7</c:v>
                </c:pt>
                <c:pt idx="14">
                  <c:v>14</c:v>
                </c:pt>
                <c:pt idx="15">
                  <c:v>18</c:v>
                </c:pt>
                <c:pt idx="16">
                  <c:v>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7D6-4376-A11E-3652A97DCE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54660848"/>
        <c:axId val="254662416"/>
      </c:lineChart>
      <c:catAx>
        <c:axId val="2546608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4662416"/>
        <c:crosses val="autoZero"/>
        <c:auto val="1"/>
        <c:lblAlgn val="ctr"/>
        <c:lblOffset val="100"/>
        <c:noMultiLvlLbl val="0"/>
      </c:catAx>
      <c:valAx>
        <c:axId val="254662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4660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521762904636919"/>
          <c:y val="0.92781675707034306"/>
          <c:w val="0.16474992709244679"/>
          <c:h val="4.98718706494776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382175785719086E-2"/>
          <c:y val="9.4986211577709034E-2"/>
          <c:w val="0.95080499448438516"/>
          <c:h val="0.535399415285668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درصد کرونا مثبت 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40"/>
              <c:layout>
                <c:manualLayout>
                  <c:x val="-1.816239316239332E-2"/>
                  <c:y val="-1.44961062165087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991-4FCA-9AEB-14BBFCED1EDD}"/>
                </c:ext>
              </c:extLst>
            </c:dLbl>
            <c:dLbl>
              <c:idx val="41"/>
              <c:layout>
                <c:manualLayout>
                  <c:x val="-1.7094017094017096E-2"/>
                  <c:y val="-1.69121239192601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EFE-470F-97E5-EEF98FEA9290}"/>
                </c:ext>
              </c:extLst>
            </c:dLbl>
            <c:dLbl>
              <c:idx val="42"/>
              <c:layout>
                <c:manualLayout>
                  <c:x val="-1.1752136752136752E-2"/>
                  <c:y val="-4.83203540550288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ED4-4FDB-82B8-B72DBAFAA87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Sheet1!$A$215:$A$257</c:f>
              <c:strCache>
                <c:ptCount val="43"/>
                <c:pt idx="0">
                  <c:v>214: دوم تا هشتم فروردین</c:v>
                </c:pt>
                <c:pt idx="1">
                  <c:v>215: نهم تا پانزدهم فروردین</c:v>
                </c:pt>
                <c:pt idx="2">
                  <c:v>216: شانزدهم تا بیست و دوم فروردین</c:v>
                </c:pt>
                <c:pt idx="3">
                  <c:v>217: بیست و سوم تا بیست و نهم فروردین</c:v>
                </c:pt>
                <c:pt idx="4">
                  <c:v>سی ام فروردین تا پنجم اردیبهشت:218</c:v>
                </c:pt>
                <c:pt idx="5">
                  <c:v>ششم تا 12 اردیبهشت:219</c:v>
                </c:pt>
                <c:pt idx="6">
                  <c:v>سیزدهم تا 19 اردیبهشت:220</c:v>
                </c:pt>
                <c:pt idx="7">
                  <c:v>بیستم تا 26 اردیبهشت :221</c:v>
                </c:pt>
                <c:pt idx="8">
                  <c:v>بیست و هفتم اردیبهشت تا دوم خرداد:222</c:v>
                </c:pt>
                <c:pt idx="9">
                  <c:v>سوم تا نهم خرداد:223</c:v>
                </c:pt>
                <c:pt idx="10">
                  <c:v>دهم تا شانزدهم خرداد:224</c:v>
                </c:pt>
                <c:pt idx="11">
                  <c:v>هفدهم تا بیست و سوم خرداد:225</c:v>
                </c:pt>
                <c:pt idx="12">
                  <c:v>بیست و چهارم تا سی ام خرداد:226</c:v>
                </c:pt>
                <c:pt idx="13">
                  <c:v>سی و یکم خرداد تا ششم تیر:227</c:v>
                </c:pt>
                <c:pt idx="14">
                  <c:v>هفتم تا سیزدهم تیر:228</c:v>
                </c:pt>
                <c:pt idx="15">
                  <c:v>چهاردهم تا بیستم تیر:229</c:v>
                </c:pt>
                <c:pt idx="16">
                  <c:v>بیست و یکم تا بیست و هفتم تیر:230</c:v>
                </c:pt>
                <c:pt idx="17">
                  <c:v>بیست و هشتم تیر تا 3 مرداد:231</c:v>
                </c:pt>
                <c:pt idx="18">
                  <c:v>چهارم تا دهم مرداد:232</c:v>
                </c:pt>
                <c:pt idx="19">
                  <c:v>یازدهم تا هفدهم مرداد:233</c:v>
                </c:pt>
                <c:pt idx="20">
                  <c:v>هجدهم تا بیست و چهارم مرداد:234</c:v>
                </c:pt>
                <c:pt idx="21">
                  <c:v>بیست و پنجم تا سی و یکم مرداد:235</c:v>
                </c:pt>
                <c:pt idx="22">
                  <c:v>یکم تا هفتم شهریور:236</c:v>
                </c:pt>
                <c:pt idx="23">
                  <c:v>هشتم تا چهاردهم شهریور:237</c:v>
                </c:pt>
                <c:pt idx="24">
                  <c:v>پانزدهم تا بیست و یکم شهریور:238</c:v>
                </c:pt>
                <c:pt idx="25">
                  <c:v>بیست و دوم تا بیست و هشتم شهریور:239</c:v>
                </c:pt>
                <c:pt idx="26">
                  <c:v>بیست و نهم شهریور تا چهارم مهر:240</c:v>
                </c:pt>
                <c:pt idx="27">
                  <c:v>پنجم تا یازدهم مهر:241</c:v>
                </c:pt>
                <c:pt idx="28">
                  <c:v>دوازدهم تا هجدهم مهر:242</c:v>
                </c:pt>
                <c:pt idx="29">
                  <c:v>نوزدهم تا بیست و پنجم مهر:243</c:v>
                </c:pt>
                <c:pt idx="30">
                  <c:v>بیست و ششم مهر تا دوم آبان:244</c:v>
                </c:pt>
                <c:pt idx="31">
                  <c:v>سوم تا نهم آبان:245</c:v>
                </c:pt>
                <c:pt idx="32">
                  <c:v>دهم تا شانزدهم آبان:246</c:v>
                </c:pt>
                <c:pt idx="33">
                  <c:v>هفدهم تا بیست و سوم آبان:247</c:v>
                </c:pt>
                <c:pt idx="34">
                  <c:v>بیست و چهارم تا سی ام آبان:248</c:v>
                </c:pt>
                <c:pt idx="35">
                  <c:v>یکم تا هفتم آذر:249</c:v>
                </c:pt>
                <c:pt idx="36">
                  <c:v>هشتم تا چهاردهم آذر:250</c:v>
                </c:pt>
                <c:pt idx="37">
                  <c:v>پانزدهم تا بیست و یکم آذر:251</c:v>
                </c:pt>
                <c:pt idx="38">
                  <c:v>بیست و دوم تا بیست و هشتم آذر:252</c:v>
                </c:pt>
                <c:pt idx="39">
                  <c:v>بیست و نهم آذر تا پنجم دی:253</c:v>
                </c:pt>
                <c:pt idx="40">
                  <c:v>ششم تا دوازدهم دی:254</c:v>
                </c:pt>
                <c:pt idx="41">
                  <c:v>سیزدهم تا نوزدهم دی:255</c:v>
                </c:pt>
                <c:pt idx="42">
                  <c:v>بیستم تا بیست و ششم دی:256</c:v>
                </c:pt>
              </c:strCache>
            </c:strRef>
          </c:cat>
          <c:val>
            <c:numRef>
              <c:f>Sheet1!$B$215:$B$257</c:f>
              <c:numCache>
                <c:formatCode>General</c:formatCode>
                <c:ptCount val="43"/>
                <c:pt idx="0">
                  <c:v>11</c:v>
                </c:pt>
                <c:pt idx="1">
                  <c:v>14</c:v>
                </c:pt>
                <c:pt idx="2">
                  <c:v>9</c:v>
                </c:pt>
                <c:pt idx="3">
                  <c:v>12</c:v>
                </c:pt>
                <c:pt idx="4">
                  <c:v>8</c:v>
                </c:pt>
                <c:pt idx="5">
                  <c:v>12</c:v>
                </c:pt>
                <c:pt idx="6">
                  <c:v>9</c:v>
                </c:pt>
                <c:pt idx="7">
                  <c:v>10</c:v>
                </c:pt>
                <c:pt idx="8">
                  <c:v>9</c:v>
                </c:pt>
                <c:pt idx="9">
                  <c:v>5</c:v>
                </c:pt>
                <c:pt idx="10">
                  <c:v>3</c:v>
                </c:pt>
                <c:pt idx="11">
                  <c:v>4</c:v>
                </c:pt>
                <c:pt idx="12">
                  <c:v>3</c:v>
                </c:pt>
                <c:pt idx="13">
                  <c:v>1</c:v>
                </c:pt>
                <c:pt idx="14">
                  <c:v>2</c:v>
                </c:pt>
                <c:pt idx="15">
                  <c:v>1</c:v>
                </c:pt>
                <c:pt idx="16">
                  <c:v>1</c:v>
                </c:pt>
                <c:pt idx="17">
                  <c:v>4</c:v>
                </c:pt>
                <c:pt idx="18">
                  <c:v>4</c:v>
                </c:pt>
                <c:pt idx="19">
                  <c:v>4</c:v>
                </c:pt>
                <c:pt idx="20">
                  <c:v>5</c:v>
                </c:pt>
                <c:pt idx="21">
                  <c:v>6</c:v>
                </c:pt>
                <c:pt idx="22">
                  <c:v>6</c:v>
                </c:pt>
                <c:pt idx="23">
                  <c:v>9</c:v>
                </c:pt>
                <c:pt idx="24">
                  <c:v>7</c:v>
                </c:pt>
                <c:pt idx="25">
                  <c:v>9</c:v>
                </c:pt>
                <c:pt idx="26">
                  <c:v>8</c:v>
                </c:pt>
                <c:pt idx="27">
                  <c:v>7</c:v>
                </c:pt>
                <c:pt idx="28">
                  <c:v>4</c:v>
                </c:pt>
                <c:pt idx="29">
                  <c:v>5</c:v>
                </c:pt>
                <c:pt idx="30">
                  <c:v>3</c:v>
                </c:pt>
                <c:pt idx="31">
                  <c:v>3</c:v>
                </c:pt>
                <c:pt idx="32">
                  <c:v>2</c:v>
                </c:pt>
                <c:pt idx="33">
                  <c:v>2</c:v>
                </c:pt>
                <c:pt idx="34">
                  <c:v>2</c:v>
                </c:pt>
                <c:pt idx="35">
                  <c:v>2</c:v>
                </c:pt>
                <c:pt idx="36">
                  <c:v>2</c:v>
                </c:pt>
                <c:pt idx="37">
                  <c:v>3</c:v>
                </c:pt>
                <c:pt idx="38">
                  <c:v>2</c:v>
                </c:pt>
                <c:pt idx="39">
                  <c:v>3</c:v>
                </c:pt>
                <c:pt idx="40">
                  <c:v>4</c:v>
                </c:pt>
                <c:pt idx="41">
                  <c:v>5</c:v>
                </c:pt>
                <c:pt idx="42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D80-4156-9DD2-175C46F033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89843808"/>
        <c:axId val="289846160"/>
      </c:lineChart>
      <c:catAx>
        <c:axId val="289843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289846160"/>
        <c:crosses val="autoZero"/>
        <c:auto val="1"/>
        <c:lblAlgn val="ctr"/>
        <c:lblOffset val="100"/>
        <c:noMultiLvlLbl val="0"/>
      </c:catAx>
      <c:valAx>
        <c:axId val="289846160"/>
        <c:scaling>
          <c:orientation val="minMax"/>
          <c:max val="14"/>
          <c:min val="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9843808"/>
        <c:crosses val="autoZero"/>
        <c:crossBetween val="between"/>
      </c:valAx>
      <c:spPr>
        <a:solidFill>
          <a:schemeClr val="accent5">
            <a:lumMod val="20000"/>
            <a:lumOff val="80000"/>
          </a:schemeClr>
        </a:solidFill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83226495726495731"/>
          <c:y val="8.0185154465337136E-4"/>
          <c:w val="0.16752392941623992"/>
          <c:h val="7.96358760399864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rgbClr val="FF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accent5">
        <a:lumMod val="20000"/>
        <a:lumOff val="8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0.38211</cdr:x>
      <cdr:y>0.06757</cdr:y>
    </cdr:from>
    <cdr:to>
      <cdr:x>0.79675</cdr:x>
      <cdr:y>0.10811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84376" y="360040"/>
          <a:ext cx="367240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1"/>
        <a:lstStyle xmlns:a="http://schemas.openxmlformats.org/drawingml/2006/main"/>
        <a:p xmlns:a="http://schemas.openxmlformats.org/drawingml/2006/main">
          <a:endParaRPr lang="fa-IR" sz="1100" dirty="0"/>
        </a:p>
      </cdr:txBody>
    </cdr:sp>
  </cdr:relSizeAnchor>
  <cdr:relSizeAnchor xmlns:cdr="http://schemas.openxmlformats.org/drawingml/2006/chartDrawing">
    <cdr:from>
      <cdr:x>0.5122</cdr:x>
      <cdr:y>0.06757</cdr:y>
    </cdr:from>
    <cdr:to>
      <cdr:x>0.78049</cdr:x>
      <cdr:y>0.25676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536504" y="360040"/>
          <a:ext cx="2376264" cy="10081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1"/>
        <a:lstStyle xmlns:a="http://schemas.openxmlformats.org/drawingml/2006/main"/>
        <a:p xmlns:a="http://schemas.openxmlformats.org/drawingml/2006/main">
          <a:endParaRPr lang="fa-IR" sz="1100" dirty="0"/>
        </a:p>
      </cdr:txBody>
    </cdr:sp>
  </cdr:relSizeAnchor>
  <cdr:relSizeAnchor xmlns:cdr="http://schemas.openxmlformats.org/drawingml/2006/chartDrawing">
    <cdr:from>
      <cdr:x>0.43902</cdr:x>
      <cdr:y>0.08108</cdr:y>
    </cdr:from>
    <cdr:to>
      <cdr:x>0.74797</cdr:x>
      <cdr:y>0.2973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888432" y="432048"/>
          <a:ext cx="2736304" cy="11521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1"/>
        <a:lstStyle xmlns:a="http://schemas.openxmlformats.org/drawingml/2006/main"/>
        <a:p xmlns:a="http://schemas.openxmlformats.org/drawingml/2006/main">
          <a:endParaRPr lang="fa-IR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0.38211</cdr:x>
      <cdr:y>0.06757</cdr:y>
    </cdr:from>
    <cdr:to>
      <cdr:x>0.79675</cdr:x>
      <cdr:y>0.10811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84376" y="360040"/>
          <a:ext cx="367240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1"/>
        <a:lstStyle xmlns:a="http://schemas.openxmlformats.org/drawingml/2006/main"/>
        <a:p xmlns:a="http://schemas.openxmlformats.org/drawingml/2006/main">
          <a:endParaRPr lang="fa-IR" sz="1100" dirty="0"/>
        </a:p>
      </cdr:txBody>
    </cdr:sp>
  </cdr:relSizeAnchor>
  <cdr:relSizeAnchor xmlns:cdr="http://schemas.openxmlformats.org/drawingml/2006/chartDrawing">
    <cdr:from>
      <cdr:x>0.5122</cdr:x>
      <cdr:y>0.06757</cdr:y>
    </cdr:from>
    <cdr:to>
      <cdr:x>0.78049</cdr:x>
      <cdr:y>0.25676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536504" y="360040"/>
          <a:ext cx="2376264" cy="10081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1"/>
        <a:lstStyle xmlns:a="http://schemas.openxmlformats.org/drawingml/2006/main"/>
        <a:p xmlns:a="http://schemas.openxmlformats.org/drawingml/2006/main">
          <a:endParaRPr lang="fa-IR" sz="1100" dirty="0"/>
        </a:p>
      </cdr:txBody>
    </cdr:sp>
  </cdr:relSizeAnchor>
  <cdr:relSizeAnchor xmlns:cdr="http://schemas.openxmlformats.org/drawingml/2006/chartDrawing">
    <cdr:from>
      <cdr:x>0.43902</cdr:x>
      <cdr:y>0.08108</cdr:y>
    </cdr:from>
    <cdr:to>
      <cdr:x>0.74797</cdr:x>
      <cdr:y>0.2973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888432" y="432048"/>
          <a:ext cx="2736304" cy="11521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1"/>
        <a:lstStyle xmlns:a="http://schemas.openxmlformats.org/drawingml/2006/main"/>
        <a:p xmlns:a="http://schemas.openxmlformats.org/drawingml/2006/main">
          <a:endParaRPr lang="fa-IR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23/07/1446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635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23/07/1446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246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23/07/1446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839972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23/07/1446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7608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23/07/1446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715248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23/07/1446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194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23/07/1446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341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23/07/1446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862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23/07/1446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574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23/07/1446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443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23/07/1446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051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23/07/1446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562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23/07/1446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667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23/07/1446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647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23/07/1446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407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23/07/1446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453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23/07/1446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687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90261" y="583769"/>
            <a:ext cx="9899374" cy="1280890"/>
          </a:xfrm>
        </p:spPr>
        <p:txBody>
          <a:bodyPr>
            <a:noAutofit/>
          </a:bodyPr>
          <a:lstStyle/>
          <a:p>
            <a:pPr algn="ctr"/>
            <a:r>
              <a:rPr lang="fa-IR" sz="2000" dirty="0">
                <a:solidFill>
                  <a:srgbClr val="FF0000"/>
                </a:solidFill>
                <a:cs typeface="B Titr" panose="00000700000000000000" pitchFamily="2" charset="-78"/>
              </a:rPr>
              <a:t>روند هفتگی درصد مثبت شدن </a:t>
            </a:r>
            <a:r>
              <a:rPr lang="fa-IR" sz="2000" dirty="0">
                <a:cs typeface="B Titr" panose="00000700000000000000" pitchFamily="2" charset="-78"/>
              </a:rPr>
              <a:t>موارد آزمایش تشخیص مولکولی آنفلوانزا دانشگاه علوم پزشکی اصفهان</a:t>
            </a:r>
            <a:br>
              <a:rPr lang="fa-IR" sz="2000" dirty="0">
                <a:cs typeface="B Titr" panose="00000700000000000000" pitchFamily="2" charset="-78"/>
              </a:rPr>
            </a:br>
            <a:r>
              <a:rPr lang="fa-IR" sz="2000" dirty="0">
                <a:cs typeface="B Titr" panose="00000700000000000000" pitchFamily="2" charset="-78"/>
              </a:rPr>
              <a:t>از یکم شهریور1403 تا </a:t>
            </a:r>
            <a:r>
              <a:rPr lang="fa-IR" sz="2000" dirty="0">
                <a:solidFill>
                  <a:srgbClr val="FF0000"/>
                </a:solidFill>
                <a:cs typeface="B Titr" panose="00000700000000000000" pitchFamily="2" charset="-78"/>
              </a:rPr>
              <a:t>28 </a:t>
            </a:r>
            <a:r>
              <a:rPr lang="fa-IR" sz="2000" dirty="0">
                <a:cs typeface="B Titr" panose="00000700000000000000" pitchFamily="2" charset="-78"/>
              </a:rPr>
              <a:t>دی 1403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09600" y="1559664"/>
          <a:ext cx="10972800" cy="5122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73583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77009" y="583769"/>
            <a:ext cx="10177669" cy="1280890"/>
          </a:xfrm>
        </p:spPr>
        <p:txBody>
          <a:bodyPr>
            <a:noAutofit/>
          </a:bodyPr>
          <a:lstStyle/>
          <a:p>
            <a:pPr algn="ctr" rtl="1"/>
            <a:r>
              <a:rPr lang="fa-IR" sz="2000" dirty="0">
                <a:solidFill>
                  <a:srgbClr val="FF0000"/>
                </a:solidFill>
                <a:cs typeface="B Titr" panose="00000700000000000000" pitchFamily="2" charset="-78"/>
              </a:rPr>
              <a:t>روند هفتگی درصد مثبت شدن </a:t>
            </a:r>
            <a:r>
              <a:rPr lang="fa-IR" sz="2000" dirty="0">
                <a:cs typeface="B Titr" panose="00000700000000000000" pitchFamily="2" charset="-78"/>
              </a:rPr>
              <a:t>موارد آزمایش تشخیص مولکولی</a:t>
            </a:r>
            <a:r>
              <a:rPr lang="en-US" sz="2000" b="1" dirty="0">
                <a:latin typeface="Arial Rounded MT Bold" panose="020F0704030504030204" pitchFamily="34" charset="0"/>
                <a:cs typeface="B Nazanin" panose="00000400000000000000" pitchFamily="2" charset="-78"/>
              </a:rPr>
              <a:t>RSV</a:t>
            </a:r>
            <a:r>
              <a:rPr lang="fa-IR" sz="2000" b="1" dirty="0">
                <a:latin typeface="Arial Rounded MT Bold" panose="020F0704030504030204" pitchFamily="34" charset="0"/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Titr" panose="00000700000000000000" pitchFamily="2" charset="-78"/>
              </a:rPr>
              <a:t>دانشگاه علوم پزشکی اصفهان</a:t>
            </a:r>
            <a:br>
              <a:rPr lang="fa-IR" sz="2000" dirty="0">
                <a:cs typeface="B Titr" panose="00000700000000000000" pitchFamily="2" charset="-78"/>
              </a:rPr>
            </a:br>
            <a:r>
              <a:rPr lang="fa-IR" sz="2000" dirty="0">
                <a:cs typeface="B Titr" panose="00000700000000000000" pitchFamily="2" charset="-78"/>
              </a:rPr>
              <a:t>از یکم مهر1403 تا </a:t>
            </a:r>
            <a:r>
              <a:rPr lang="fa-IR" sz="2000" dirty="0">
                <a:solidFill>
                  <a:srgbClr val="FF0000"/>
                </a:solidFill>
                <a:cs typeface="B Titr" panose="00000700000000000000" pitchFamily="2" charset="-78"/>
              </a:rPr>
              <a:t>28 </a:t>
            </a:r>
            <a:r>
              <a:rPr lang="fa-IR" sz="2000" dirty="0">
                <a:cs typeface="B Titr" panose="00000700000000000000" pitchFamily="2" charset="-78"/>
              </a:rPr>
              <a:t>دی 1403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09600" y="1559664"/>
          <a:ext cx="10972800" cy="5122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12969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5">
            <a:extLst>
              <a:ext uri="{FF2B5EF4-FFF2-40B4-BE49-F238E27FC236}">
                <a16:creationId xmlns:a16="http://schemas.microsoft.com/office/drawing/2014/main" id="{4C6EC830-CF26-4ED6-9A4A-D1D33684E2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4213604"/>
              </p:ext>
            </p:extLst>
          </p:nvPr>
        </p:nvGraphicFramePr>
        <p:xfrm>
          <a:off x="152400" y="1166190"/>
          <a:ext cx="11887200" cy="4999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917" y="188639"/>
            <a:ext cx="10972800" cy="818525"/>
          </a:xfrm>
        </p:spPr>
        <p:txBody>
          <a:bodyPr>
            <a:noAutofit/>
          </a:bodyPr>
          <a:lstStyle/>
          <a:p>
            <a:pPr lvl="0" algn="ctr">
              <a:defRPr/>
            </a:pP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روند هفتگی درصد نمونه های مثبت کووید 19 دانشگاه علوم پزشکی اصفهان</a:t>
            </a:r>
            <a:b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r>
              <a:rPr lang="fa-IR" altLang="en-US" sz="2000" kern="0" dirty="0">
                <a:solidFill>
                  <a:schemeClr val="tx1"/>
                </a:solidFill>
                <a:latin typeface="Calibri Light" panose="020F0302020204030204"/>
                <a:cs typeface="B Titr" panose="00000700000000000000" pitchFamily="2" charset="-78"/>
              </a:rPr>
              <a:t>از 2 فروردین تا 26 دی 1403</a:t>
            </a:r>
            <a:endParaRPr lang="en-US" sz="2000" kern="0" dirty="0">
              <a:solidFill>
                <a:schemeClr val="tx1"/>
              </a:solidFill>
              <a:latin typeface="Calibri Light" panose="020F0302020204030204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2016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40C6BC1-AE43-4787-BCB0-D6E7DDBCA3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22" t="27709" r="4793" b="13716"/>
          <a:stretch/>
        </p:blipFill>
        <p:spPr>
          <a:xfrm>
            <a:off x="1683026" y="834886"/>
            <a:ext cx="9912626" cy="5539409"/>
          </a:xfrm>
        </p:spPr>
      </p:pic>
    </p:spTree>
    <p:extLst>
      <p:ext uri="{BB962C8B-B14F-4D97-AF65-F5344CB8AC3E}">
        <p14:creationId xmlns:p14="http://schemas.microsoft.com/office/powerpoint/2010/main" val="1314259000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7940</TotalTime>
  <Words>68</Words>
  <Application>Microsoft Office PowerPoint</Application>
  <PresentationFormat>Widescreen</PresentationFormat>
  <Paragraphs>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Rounded MT Bold</vt:lpstr>
      <vt:lpstr>Calibri Light</vt:lpstr>
      <vt:lpstr>Century Gothic</vt:lpstr>
      <vt:lpstr>Wingdings 3</vt:lpstr>
      <vt:lpstr>Wisp</vt:lpstr>
      <vt:lpstr>روند هفتگی درصد مثبت شدن موارد آزمایش تشخیص مولکولی آنفلوانزا دانشگاه علوم پزشکی اصفهان از یکم شهریور1403 تا 28 دی 1403</vt:lpstr>
      <vt:lpstr>روند هفتگی درصد مثبت شدن موارد آزمایش تشخیص مولکولیRSV دانشگاه علوم پزشکی اصفهان از یکم مهر1403 تا 28 دی 1403</vt:lpstr>
      <vt:lpstr>روند هفتگی درصد نمونه های مثبت کووید 19 دانشگاه علوم پزشکی اصفهان  از 2 فروردین تا 26 دی 1403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Dr.Farsi</dc:creator>
  <cp:lastModifiedBy>A.R.I</cp:lastModifiedBy>
  <cp:revision>1615</cp:revision>
  <dcterms:created xsi:type="dcterms:W3CDTF">2021-12-04T08:26:36Z</dcterms:created>
  <dcterms:modified xsi:type="dcterms:W3CDTF">2025-01-23T06:21:12Z</dcterms:modified>
</cp:coreProperties>
</file>