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58" r:id="rId2"/>
    <p:sldId id="259" r:id="rId3"/>
    <p:sldId id="260" r:id="rId4"/>
    <p:sldId id="261" r:id="rId5"/>
    <p:sldId id="263" r:id="rId6"/>
    <p:sldId id="265" r:id="rId7"/>
    <p:sldId id="281" r:id="rId8"/>
    <p:sldId id="266" r:id="rId9"/>
    <p:sldId id="256" r:id="rId10"/>
    <p:sldId id="267" r:id="rId11"/>
    <p:sldId id="268" r:id="rId12"/>
    <p:sldId id="269" r:id="rId13"/>
    <p:sldId id="270" r:id="rId14"/>
    <p:sldId id="271" r:id="rId15"/>
    <p:sldId id="284" r:id="rId16"/>
    <p:sldId id="285" r:id="rId17"/>
    <p:sldId id="287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2" r:id="rId27"/>
    <p:sldId id="283" r:id="rId28"/>
    <p:sldId id="286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5638-F42B-4FAB-88A9-32FDA9419534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456A1-06B8-403C-AE42-469D15B7E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153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5638-F42B-4FAB-88A9-32FDA9419534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456A1-06B8-403C-AE42-469D15B7E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931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5638-F42B-4FAB-88A9-32FDA9419534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456A1-06B8-403C-AE42-469D15B7E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198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5638-F42B-4FAB-88A9-32FDA9419534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456A1-06B8-403C-AE42-469D15B7E483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43300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5638-F42B-4FAB-88A9-32FDA9419534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456A1-06B8-403C-AE42-469D15B7E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2070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5638-F42B-4FAB-88A9-32FDA9419534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456A1-06B8-403C-AE42-469D15B7E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9027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5638-F42B-4FAB-88A9-32FDA9419534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456A1-06B8-403C-AE42-469D15B7E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7930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5638-F42B-4FAB-88A9-32FDA9419534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456A1-06B8-403C-AE42-469D15B7E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1007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5638-F42B-4FAB-88A9-32FDA9419534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456A1-06B8-403C-AE42-469D15B7E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736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5638-F42B-4FAB-88A9-32FDA9419534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456A1-06B8-403C-AE42-469D15B7E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551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5638-F42B-4FAB-88A9-32FDA9419534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456A1-06B8-403C-AE42-469D15B7E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738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5638-F42B-4FAB-88A9-32FDA9419534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456A1-06B8-403C-AE42-469D15B7E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866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5638-F42B-4FAB-88A9-32FDA9419534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456A1-06B8-403C-AE42-469D15B7E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139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5638-F42B-4FAB-88A9-32FDA9419534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456A1-06B8-403C-AE42-469D15B7E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442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5638-F42B-4FAB-88A9-32FDA9419534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456A1-06B8-403C-AE42-469D15B7E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336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5638-F42B-4FAB-88A9-32FDA9419534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456A1-06B8-403C-AE42-469D15B7E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467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5638-F42B-4FAB-88A9-32FDA9419534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456A1-06B8-403C-AE42-469D15B7E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659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7A75638-F42B-4FAB-88A9-32FDA9419534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C95456A1-06B8-403C-AE42-469D15B7E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854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EE6FC4-8297-C14F-5567-DC77E426A0A2}"/>
              </a:ext>
            </a:extLst>
          </p:cNvPr>
          <p:cNvSpPr txBox="1"/>
          <p:nvPr/>
        </p:nvSpPr>
        <p:spPr>
          <a:xfrm>
            <a:off x="2769704" y="2213113"/>
            <a:ext cx="6771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dirty="0">
                <a:cs typeface="B Titr" panose="00000700000000000000" pitchFamily="2" charset="-78"/>
              </a:rPr>
              <a:t>مدیریت شوک و خونریزی ها</a:t>
            </a:r>
            <a:endParaRPr lang="en-US" sz="40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905450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3466623-3923-C7C0-E7CB-7C76558BC883}"/>
              </a:ext>
            </a:extLst>
          </p:cNvPr>
          <p:cNvSpPr txBox="1"/>
          <p:nvPr/>
        </p:nvSpPr>
        <p:spPr>
          <a:xfrm>
            <a:off x="978309" y="1351508"/>
            <a:ext cx="10235381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cs typeface="B Titr" pitchFamily="2" charset="-78"/>
              </a:rPr>
              <a:t>خونریزیهای مامایی یکی از علل مستقیم مرگ مادران است.</a:t>
            </a:r>
          </a:p>
          <a:p>
            <a:pPr algn="r" rtl="1"/>
            <a:r>
              <a:rPr lang="fa-IR" sz="2400" dirty="0"/>
              <a:t> </a:t>
            </a:r>
          </a:p>
          <a:p>
            <a:pPr algn="r" rtl="1"/>
            <a:r>
              <a:rPr lang="fa-IR" sz="2400" u="sng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در کشورهای در حال توسعه نیمی از مرگ های بعد از زایمان به علت خونریزیست.</a:t>
            </a:r>
          </a:p>
          <a:p>
            <a:pPr algn="r" rtl="1"/>
            <a:endParaRPr lang="en-US" sz="2400" u="sng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Nazanin" panose="00000400000000000000" pitchFamily="2" charset="-78"/>
              </a:rPr>
              <a:t>خونریزی پس از زایمان</a:t>
            </a:r>
          </a:p>
          <a:p>
            <a:pPr algn="r" rtl="1"/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1-خونریزی زودرس پس از زایمان: به خونریزی بیش از معمول از کانال زایمان در طی 24 ساعت اول بعد از زایمان</a:t>
            </a:r>
          </a:p>
          <a:p>
            <a:pPr algn="r" rtl="1"/>
            <a:endParaRPr lang="fa-IR" sz="2400" b="1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2- خونریزی دیررس پس از زایمان:</a:t>
            </a:r>
            <a:endParaRPr lang="en-US" sz="2400" b="1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به خونریزی بیش از معمول از کانال زایمان از 24 ساعت تا 12 هفته پس از زایمان خونریزی دیررس گفته میشود.</a:t>
            </a:r>
            <a:endParaRPr lang="en-US" sz="2400" b="1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930076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86D3383-8452-A887-A656-CA74FEBCA941}"/>
              </a:ext>
            </a:extLst>
          </p:cNvPr>
          <p:cNvSpPr txBox="1"/>
          <p:nvPr/>
        </p:nvSpPr>
        <p:spPr>
          <a:xfrm>
            <a:off x="904568" y="1745195"/>
            <a:ext cx="10382864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تعریف خونریزی پس از زایمان</a:t>
            </a:r>
          </a:p>
          <a:p>
            <a:pPr algn="r" rtl="1"/>
            <a:endParaRPr lang="en-US" sz="28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از دست دادن 500 سی سی ویا بیشتر خون طی 24 ساعت اول پس از زایمان طبیعی و یا بیشتر از 1000 سی سی پس از عمل سزارین</a:t>
            </a:r>
          </a:p>
          <a:p>
            <a:pPr algn="r" rtl="1"/>
            <a:endParaRPr lang="en-US" sz="2400" b="1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یا کاهش در میزان هماتوکریت پس از زایمان به میزان 10 در صد و یا بیشتر</a:t>
            </a:r>
            <a:endParaRPr lang="en-US" sz="2400" b="1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78413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B5C8CE9-F0A0-BA96-9127-2737269297FA}"/>
              </a:ext>
            </a:extLst>
          </p:cNvPr>
          <p:cNvSpPr txBox="1"/>
          <p:nvPr/>
        </p:nvSpPr>
        <p:spPr>
          <a:xfrm>
            <a:off x="678426" y="1720840"/>
            <a:ext cx="10604089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تازمانی که بیش از 10 درصد از حجم خون از دست نرفته باشد علائم خونریزی شامل هیپوتانسیون، گیجی، رنگ پریدگی، تاکی کاردی تاکی پنه و الیگوری ظاهر نخواهد شد.</a:t>
            </a:r>
          </a:p>
          <a:p>
            <a:pPr algn="l" rtl="1"/>
            <a:endParaRPr lang="en-US" sz="2400" b="1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برای حجم کلی خون در افراد غیر باردار وزن به کیلوگرم/12و در زنان باردار ترم وزن/10</a:t>
            </a:r>
          </a:p>
          <a:p>
            <a:pPr algn="r"/>
            <a:endParaRPr lang="fa-IR" sz="2400" b="1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از دست دادن بیش از 40 در صدحجم کل خون برای حیات زن باردار تهدید کننده است.</a:t>
            </a:r>
          </a:p>
          <a:p>
            <a:pPr algn="r"/>
            <a:endParaRPr lang="fa-IR" sz="2400" b="1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در صورتی که نبض تقسیم بر فشار خون سیستول بیش از 1.14 باشد بیمار بیش از 15 درصد از خون خود را از دست داده است.</a:t>
            </a:r>
            <a:endParaRPr lang="en-US" sz="2400" b="1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98896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C14DD8A-59A1-F7A3-1CD4-B666F0AD0BA7}"/>
              </a:ext>
            </a:extLst>
          </p:cNvPr>
          <p:cNvSpPr txBox="1"/>
          <p:nvPr/>
        </p:nvSpPr>
        <p:spPr>
          <a:xfrm>
            <a:off x="825911" y="1405982"/>
            <a:ext cx="10279624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علل خونریزی پس از زایمان شامل </a:t>
            </a:r>
            <a:r>
              <a:rPr lang="en-US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T4</a:t>
            </a:r>
          </a:p>
          <a:p>
            <a:pPr algn="r" rtl="1"/>
            <a:endParaRPr lang="en-US" sz="2400" b="1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آتونی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 TONE:</a:t>
            </a:r>
          </a:p>
          <a:p>
            <a:pPr algn="r" rtl="1"/>
            <a:endParaRPr lang="en-US" sz="2400" b="1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احتباس جفت: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TISSUE</a:t>
            </a:r>
          </a:p>
          <a:p>
            <a:pPr algn="r" rtl="1"/>
            <a:endParaRPr lang="en-US" sz="2400" b="1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آسیب دستگاه تناسلی: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TRAUMA</a:t>
            </a:r>
          </a:p>
          <a:p>
            <a:pPr algn="r" rtl="1"/>
            <a:endParaRPr lang="en-US" sz="2400" b="1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اختلال انعقادی: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THROMBIN</a:t>
            </a:r>
            <a:endParaRPr lang="fa-IR" sz="2400" b="1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08670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2B2B11C-D1F1-7B3D-4C6D-26CBD42F1E60}"/>
              </a:ext>
            </a:extLst>
          </p:cNvPr>
          <p:cNvSpPr txBox="1"/>
          <p:nvPr/>
        </p:nvSpPr>
        <p:spPr>
          <a:xfrm>
            <a:off x="2753647" y="1520056"/>
            <a:ext cx="81595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Nazanin" panose="00000400000000000000" pitchFamily="2" charset="-78"/>
              </a:rPr>
              <a:t>شایعترین علت خونریزی پس از زایمان آتونی می باشد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2E91D5-C32F-D166-7E4D-F5939DE4F664}"/>
              </a:ext>
            </a:extLst>
          </p:cNvPr>
          <p:cNvSpPr txBox="1"/>
          <p:nvPr/>
        </p:nvSpPr>
        <p:spPr>
          <a:xfrm>
            <a:off x="1278808" y="2348672"/>
            <a:ext cx="9634384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علل</a:t>
            </a:r>
          </a:p>
          <a:p>
            <a:pPr algn="r"/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1 استفاده از اکسی توسین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2 بیهوشی عمومی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3 زایمان دوقلو و چند قلویی، افزایش مایع آمنیوتیک، زایمان نوزاد بزرگ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4 سابقه بیش از 5 حاملگی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5 زایمان غیر طبیعی (سخت زایی)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6 عفونت جفت و پرده های آن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7 باقی ماندن جفت در رحم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8 توده های خوش خیم دیوارهای رحم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96704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E21C5A0-4DC1-2D5D-994F-FE76303FA3FA}"/>
              </a:ext>
            </a:extLst>
          </p:cNvPr>
          <p:cNvSpPr txBox="1"/>
          <p:nvPr/>
        </p:nvSpPr>
        <p:spPr>
          <a:xfrm>
            <a:off x="997974" y="1474839"/>
            <a:ext cx="10196052" cy="3674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دارو درمانی در آتونی پس از زایمان</a:t>
            </a:r>
          </a:p>
          <a:p>
            <a:pPr algn="r">
              <a:lnSpc>
                <a:spcPct val="120000"/>
              </a:lnSpc>
            </a:pPr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مداخلات مکانیکی ماساژ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>
              <a:lnSpc>
                <a:spcPct val="120000"/>
              </a:lnSpc>
            </a:pPr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مداخلات دارویی استفاده از یوتروتونیک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>
              <a:lnSpc>
                <a:spcPct val="120000"/>
              </a:lnSpc>
            </a:pPr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مداخلات جراحی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>
              <a:lnSpc>
                <a:spcPct val="120000"/>
              </a:lnSpc>
            </a:pPr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تا زمانی که خون آماده نشده باشد 3/5 لیتر کریستالوئید تزریق یا محلول کلویید 1 الی 2 لیتر تزریق شود</a:t>
            </a:r>
          </a:p>
          <a:p>
            <a:pPr algn="r" rtl="1">
              <a:lnSpc>
                <a:spcPct val="120000"/>
              </a:lnSpc>
            </a:pPr>
            <a:endParaRPr lang="fa-I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r" rtl="1"/>
            <a:endParaRPr lang="fa-I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r" rtl="1"/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8901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6157696-1F6D-CE76-01BC-FBBFE2424F33}"/>
              </a:ext>
            </a:extLst>
          </p:cNvPr>
          <p:cNvSpPr txBox="1"/>
          <p:nvPr/>
        </p:nvSpPr>
        <p:spPr>
          <a:xfrm>
            <a:off x="634181" y="1640658"/>
            <a:ext cx="10972800" cy="31824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Nazanin" panose="00000400000000000000" pitchFamily="2" charset="-78"/>
              </a:rPr>
              <a:t>اقدامات دارویی</a:t>
            </a:r>
          </a:p>
          <a:p>
            <a:pPr algn="r" rtl="1">
              <a:lnSpc>
                <a:spcPct val="120000"/>
              </a:lnSpc>
            </a:pPr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استفاده از اکسی توسین40-80 واحد در 1 لیتر سرم نرمال سالین یا رینگر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20000"/>
              </a:lnSpc>
            </a:pPr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متیل ارگونوین 0/2 میلی گرم هر 15 دقیقه تا حداکثر 1 میلی گرم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20000"/>
              </a:lnSpc>
            </a:pPr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میزوپروستول 400 تا800 میکروگرم زیر زبانی یا 400 میکروگرم زیر زبانی و 600 میکرو رکتال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20000"/>
              </a:lnSpc>
            </a:pPr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ترانگزامیک اسید وریدی اهسته 1 گرم در 10 دقیقه در صورت نیاز به تکرار نیم ساعت بعد</a:t>
            </a:r>
          </a:p>
          <a:p>
            <a:pPr algn="r" rtl="1">
              <a:lnSpc>
                <a:spcPct val="120000"/>
              </a:lnSpc>
            </a:pP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20000"/>
              </a:lnSpc>
            </a:pPr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برای خونریزی خفیف 20 واحد سنتو در 1 لیتر رینگر یا نرمال سالین با سرعت 60 قطره در دقیقه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928144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Desktop\New Folder (4)\20170718_123148~2.jpg">
            <a:extLst>
              <a:ext uri="{FF2B5EF4-FFF2-40B4-BE49-F238E27FC236}">
                <a16:creationId xmlns:a16="http://schemas.microsoft.com/office/drawing/2014/main" id="{7F5502C0-CE76-7EEB-DB78-E543DAD80D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367562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2DD2319-A211-B44F-EC7B-E9952E3EFA61}"/>
              </a:ext>
            </a:extLst>
          </p:cNvPr>
          <p:cNvSpPr txBox="1"/>
          <p:nvPr/>
        </p:nvSpPr>
        <p:spPr>
          <a:xfrm>
            <a:off x="3255706" y="1866385"/>
            <a:ext cx="82627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احتباس جفت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F14FFD-3BA7-106B-A701-59E2ADDF8229}"/>
              </a:ext>
            </a:extLst>
          </p:cNvPr>
          <p:cNvSpPr txBox="1"/>
          <p:nvPr/>
        </p:nvSpPr>
        <p:spPr>
          <a:xfrm>
            <a:off x="795130" y="2389605"/>
            <a:ext cx="1072336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احتباس جفت: در صورت عدم خروج جفت تا 30 دقیقه پس از زایمان غیر طبیعی تلقی شده و احتباس جفت نامیده میشود. </a:t>
            </a:r>
          </a:p>
          <a:p>
            <a:pPr algn="r"/>
            <a:endParaRPr lang="fa-IR" sz="2400" b="1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احتباس جفت تا دو درصد زایمانها اتفاق می افتد در زایمان فیزیولوژیک تا 60 دقیقه افزایش می یابد</a:t>
            </a:r>
          </a:p>
          <a:p>
            <a:pPr algn="r"/>
            <a:endParaRPr lang="en-US" sz="2400" b="1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در صورت عدم خروج جفت و نبود خونریزی 30 دقیقه فرصت داد ولی در صورت خونریری فعال فورا اقدام نمود.</a:t>
            </a:r>
            <a:endParaRPr lang="en-US" sz="2400" b="1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5785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E5EA8B1-0915-B5A3-FC98-41D8B5105ECC}"/>
              </a:ext>
            </a:extLst>
          </p:cNvPr>
          <p:cNvSpPr txBox="1"/>
          <p:nvPr/>
        </p:nvSpPr>
        <p:spPr>
          <a:xfrm>
            <a:off x="2964426" y="834583"/>
            <a:ext cx="762860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Nazanin" panose="00000400000000000000" pitchFamily="2" charset="-78"/>
              </a:rPr>
              <a:t>اقدامات درمانی در احتباس جفت:</a:t>
            </a:r>
            <a:br>
              <a:rPr 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Nazanin" panose="00000400000000000000" pitchFamily="2" charset="-78"/>
              </a:rPr>
            </a:b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C293C3-576F-5B66-7022-7BF55DA2CBB7}"/>
              </a:ext>
            </a:extLst>
          </p:cNvPr>
          <p:cNvSpPr txBox="1"/>
          <p:nvPr/>
        </p:nvSpPr>
        <p:spPr>
          <a:xfrm>
            <a:off x="1592826" y="1517986"/>
            <a:ext cx="9000203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درخواست کمک</a:t>
            </a:r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حضور فوری متخصص زنان بر بالین بیمار</a:t>
            </a:r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گرفتن دو رگ مناسب</a:t>
            </a:r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تعیین گروه خونی  و ارهاش و رزرو خون</a:t>
            </a:r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تخلیه مثانه با سوند</a:t>
            </a:r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مشاوره با مادر و همراهان  در مورد بیهوشی، نیاز به تزریق خون، هیسترکتومی</a:t>
            </a:r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اطلاع به سرویس بیهوشی</a:t>
            </a:r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درخواست کمک و اطلاع به متخصص زنان دوم</a:t>
            </a:r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انتقال به اتاق عمل</a:t>
            </a:r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کنترل قبل از بیهوشی از اینکه جفت در کانال سرویکس نباشد</a:t>
            </a:r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تجویز آنتی بیوتیک</a:t>
            </a:r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خروج دستی جفت زیر بیهوشی و رعایت نکات استریل</a:t>
            </a:r>
          </a:p>
        </p:txBody>
      </p:sp>
    </p:spTree>
    <p:extLst>
      <p:ext uri="{BB962C8B-B14F-4D97-AF65-F5344CB8AC3E}">
        <p14:creationId xmlns:p14="http://schemas.microsoft.com/office/powerpoint/2010/main" val="2195016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F27571C-DDBF-D8E5-2464-95897AB5D9E6}"/>
              </a:ext>
            </a:extLst>
          </p:cNvPr>
          <p:cNvSpPr txBox="1"/>
          <p:nvPr/>
        </p:nvSpPr>
        <p:spPr>
          <a:xfrm>
            <a:off x="834887" y="1403967"/>
            <a:ext cx="10522226" cy="3832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شوک و انواع آن</a:t>
            </a: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هنگام شوک خونرسانی به بافت کاهش می یابد. در نتیجه اکسیژن کمتری به سلول می رشد. </a:t>
            </a: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سلول ها در این حالت با متابولیسم غیر هوازی انرژی کسب می کنند. </a:t>
            </a: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عملکرد طبیعی سلول مختل می شود (سلول ها متورم شده و نفوذپذیری غشاء افزایش می یابد در نتیجه الکترولیت و مایعات وارد سلول می شوند</a:t>
            </a:r>
            <a:r>
              <a:rPr lang="fa-IR" sz="2400" b="1" dirty="0">
                <a:latin typeface="Calibri" panose="020F0502020204030204" pitchFamily="34" charset="0"/>
                <a:cs typeface="B Nazanin" panose="00000400000000000000" pitchFamily="2" charset="-78"/>
              </a:rPr>
              <a:t>)             پمپ سدیم پتاسیم مختل می شود میتوکندری آسیب می بیند و عضلات و ماهیچه ها دچار اختلال می شوند (عضلات قلب، مغز و ...).</a:t>
            </a:r>
            <a:endParaRPr lang="en-US" sz="2400" b="1" dirty="0">
              <a:latin typeface="Calibri" panose="020F0502020204030204" pitchFamily="34" charset="0"/>
              <a:cs typeface="B Nazanin" panose="00000400000000000000" pitchFamily="2" charset="-78"/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4D50639C-D59F-FDF6-386F-53BF6F3CDFB9}"/>
              </a:ext>
            </a:extLst>
          </p:cNvPr>
          <p:cNvCxnSpPr>
            <a:cxnSpLocks/>
          </p:cNvCxnSpPr>
          <p:nvPr/>
        </p:nvCxnSpPr>
        <p:spPr>
          <a:xfrm flipH="1">
            <a:off x="6682759" y="4628950"/>
            <a:ext cx="53094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90049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Desktop\New Folder (4)\20170714_161239~2.jpg">
            <a:extLst>
              <a:ext uri="{FF2B5EF4-FFF2-40B4-BE49-F238E27FC236}">
                <a16:creationId xmlns:a16="http://schemas.microsoft.com/office/drawing/2014/main" id="{4A17AFBE-DACB-864B-6F6E-BDCBCC946B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2826" y="280218"/>
            <a:ext cx="9704438" cy="6577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283077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C3C68FC-E6DE-E575-5E2A-E4903B24FD07}"/>
              </a:ext>
            </a:extLst>
          </p:cNvPr>
          <p:cNvSpPr txBox="1"/>
          <p:nvPr/>
        </p:nvSpPr>
        <p:spPr>
          <a:xfrm>
            <a:off x="904568" y="1955205"/>
            <a:ext cx="1038286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اگر اینورژن ایجاد شد رحم باید سر جای خود برگردانده شود و سپس برای خروج جفت اقدام شود</a:t>
            </a:r>
          </a:p>
          <a:p>
            <a:pPr algn="r"/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پس از اطمینان از خروج جفت  و خالی بودن رحم 40 واحد سنتو به سرم رینگر یا نرمال سالین اضافه کرده  و در هر ساعت 100 سی سی انفوزیون شود.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87128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160A440-9D70-9D58-4AD8-CD8AFEE9052F}"/>
              </a:ext>
            </a:extLst>
          </p:cNvPr>
          <p:cNvSpPr txBox="1"/>
          <p:nvPr/>
        </p:nvSpPr>
        <p:spPr>
          <a:xfrm>
            <a:off x="5276236" y="1578480"/>
            <a:ext cx="60984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Nazanin" panose="00000400000000000000" pitchFamily="2" charset="-78"/>
              </a:rPr>
              <a:t>آسیب دستگاه تناسلی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4EB5B5-5EC2-B753-5F27-31F6B71E6CA6}"/>
              </a:ext>
            </a:extLst>
          </p:cNvPr>
          <p:cNvSpPr txBox="1"/>
          <p:nvPr/>
        </p:nvSpPr>
        <p:spPr>
          <a:xfrm>
            <a:off x="1533832" y="2101700"/>
            <a:ext cx="973393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1"/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هماتوم</a:t>
            </a:r>
            <a:endParaRPr lang="en-US" sz="2400" b="1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 پارگی سرویکس و واژن</a:t>
            </a:r>
            <a:endParaRPr lang="en-US" sz="2400" b="1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هماتوم لیگامان پهن و وارونگی رحم</a:t>
            </a:r>
            <a:endParaRPr lang="en-US" sz="2400" b="1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پارگی رحم نادر و در 0/6درصد به دنبال 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VBAC</a:t>
            </a:r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 اتفاق می افتد</a:t>
            </a:r>
          </a:p>
          <a:p>
            <a:pPr algn="just" rtl="1"/>
            <a:endParaRPr lang="en-US" sz="2400" b="1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B Nazanin" panose="00000400000000000000" pitchFamily="2" charset="-78"/>
              </a:rPr>
              <a:t>علائم پارگی رحم</a:t>
            </a:r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: الگوی نامنظم ضربان قلب جنین، خونریزی واژینال، درد شکم، تاکی کاردی مادر، افزایش دور شکم مادر</a:t>
            </a:r>
          </a:p>
        </p:txBody>
      </p:sp>
    </p:spTree>
    <p:extLst>
      <p:ext uri="{BB962C8B-B14F-4D97-AF65-F5344CB8AC3E}">
        <p14:creationId xmlns:p14="http://schemas.microsoft.com/office/powerpoint/2010/main" val="35748319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43773CD-E4FC-D7ED-3605-AB940E9F0D36}"/>
              </a:ext>
            </a:extLst>
          </p:cNvPr>
          <p:cNvSpPr txBox="1"/>
          <p:nvPr/>
        </p:nvSpPr>
        <p:spPr>
          <a:xfrm>
            <a:off x="1295401" y="1885831"/>
            <a:ext cx="960119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1"/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پارگی کمتر از 2 سانت در سگمنت تحتانی را که بدون خونریزی است میتوان بصورت انتظاری مراقبت و درمان نمود.</a:t>
            </a:r>
          </a:p>
          <a:p>
            <a:pPr algn="just" rtl="1"/>
            <a:endParaRPr lang="en-US" sz="2400" b="1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آسیب دستگاه تناسلی: اگر بصورت هماتوم کوچک باشد درمان انتظاری </a:t>
            </a:r>
            <a:endParaRPr lang="en-US" sz="2400" b="1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اگر بزرگ باشد درناژ و هموستاز عروق خونی</a:t>
            </a:r>
          </a:p>
          <a:p>
            <a:pPr algn="just" rtl="1"/>
            <a:endParaRPr lang="en-US" sz="2400" b="1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در صورت وجود اووزینگ منتشر: ضمن انجام هموستاز مطمئن، پر نمودن فضای موجود، چک فاکتورهای انعقادی</a:t>
            </a:r>
            <a:endParaRPr lang="en-US" sz="2400" b="1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67192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38D8749-3980-E696-0B16-D28EABC79864}"/>
              </a:ext>
            </a:extLst>
          </p:cNvPr>
          <p:cNvSpPr txBox="1"/>
          <p:nvPr/>
        </p:nvSpPr>
        <p:spPr>
          <a:xfrm>
            <a:off x="4656803" y="1681005"/>
            <a:ext cx="60984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Nazanin" panose="00000400000000000000" pitchFamily="2" charset="-78"/>
              </a:rPr>
              <a:t>وارونگی رحم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985EA0-2EE2-F088-0CC3-F2578974EAD0}"/>
              </a:ext>
            </a:extLst>
          </p:cNvPr>
          <p:cNvSpPr txBox="1"/>
          <p:nvPr/>
        </p:nvSpPr>
        <p:spPr>
          <a:xfrm>
            <a:off x="1327355" y="2530648"/>
            <a:ext cx="942790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20000"/>
              </a:lnSpc>
            </a:pPr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به دلیل کشش بند ناف جفتی</a:t>
            </a:r>
          </a:p>
          <a:p>
            <a:pPr algn="r" rtl="1">
              <a:lnSpc>
                <a:spcPct val="120000"/>
              </a:lnSpc>
            </a:pPr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عفونت رحمی</a:t>
            </a:r>
          </a:p>
          <a:p>
            <a:pPr algn="r" rtl="1">
              <a:lnSpc>
                <a:spcPct val="120000"/>
              </a:lnSpc>
            </a:pPr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میوم رحمی</a:t>
            </a:r>
          </a:p>
          <a:p>
            <a:pPr algn="r" rtl="1">
              <a:lnSpc>
                <a:spcPct val="120000"/>
              </a:lnSpc>
            </a:pPr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استفاده ا ز سولفات منیزیم</a:t>
            </a:r>
          </a:p>
          <a:p>
            <a:pPr algn="r" rtl="1">
              <a:lnSpc>
                <a:spcPct val="120000"/>
              </a:lnSpc>
            </a:pPr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چسبندگی غیر طبیعی جفت</a:t>
            </a:r>
            <a:endParaRPr lang="en-US" sz="2400" b="1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12095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12F34DC-8E8B-8AA0-D7B8-F25206C9983B}"/>
              </a:ext>
            </a:extLst>
          </p:cNvPr>
          <p:cNvSpPr txBox="1"/>
          <p:nvPr/>
        </p:nvSpPr>
        <p:spPr>
          <a:xfrm>
            <a:off x="1059426" y="612844"/>
            <a:ext cx="10073147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sz="24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اقدامات اولیه در وارونگی رحم</a:t>
            </a:r>
            <a:endParaRPr lang="en-US" sz="24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درخواست کمک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گرفتن دو رگ با انژیوکت سبز یا طوسی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قطع اکسی توسین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تمیز کردن رحم با بتادین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تزریق آتروپین در صورت برادیکاردی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اطلاع به متخصص بی هوشی و حضور در اتاق عمل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جا انداختن رحم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خروج جفت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قطع داروی بیهوشی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ماساژ دو دستی رحم و اطمینان از جمع شدن ان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کنترل مکرر از نظر عدم وارونگی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تجویز سنتو 20 واحد در 500 سرم رینگر</a:t>
            </a:r>
            <a:endParaRPr lang="en-US" sz="2400" dirty="0">
              <a:solidFill>
                <a:schemeClr val="bg2">
                  <a:lumMod val="10000"/>
                </a:schemeClr>
              </a:solidFill>
              <a:cs typeface="B Nazanin" panose="00000400000000000000" pitchFamily="2" charset="-78"/>
            </a:endParaRPr>
          </a:p>
          <a:p>
            <a:pPr algn="r"/>
            <a:r>
              <a:rPr lang="fa-IR" sz="24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rPr>
              <a:t>تجویز آنتی بیوتیک 2 گرم آمپی سیلین و 500 میلی گرم مترونیدازول </a:t>
            </a:r>
          </a:p>
        </p:txBody>
      </p:sp>
    </p:spTree>
    <p:extLst>
      <p:ext uri="{BB962C8B-B14F-4D97-AF65-F5344CB8AC3E}">
        <p14:creationId xmlns:p14="http://schemas.microsoft.com/office/powerpoint/2010/main" val="5022020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FC609C-E8D6-18ED-3688-633E5EC71A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142" y="1460090"/>
            <a:ext cx="10102645" cy="47784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D7F60CE-4CCA-31D5-2ADD-9939C2487694}"/>
              </a:ext>
            </a:extLst>
          </p:cNvPr>
          <p:cNvSpPr txBox="1"/>
          <p:nvPr/>
        </p:nvSpPr>
        <p:spPr>
          <a:xfrm>
            <a:off x="5722374" y="796413"/>
            <a:ext cx="4734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تشخیص میزان خون از دست رفته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537400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308CAD-AE64-D68D-BC33-0B0C2DA2C8EC}"/>
              </a:ext>
            </a:extLst>
          </p:cNvPr>
          <p:cNvSpPr txBox="1"/>
          <p:nvPr/>
        </p:nvSpPr>
        <p:spPr>
          <a:xfrm>
            <a:off x="1047135" y="1061884"/>
            <a:ext cx="1026487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فشار نبض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اختلاف بین عدد سیستول و دیاستول است.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فشار نبض طبیعی 40 میلی متر جیوه است.</a:t>
            </a:r>
          </a:p>
          <a:p>
            <a:pPr algn="r" rtl="1"/>
            <a:endParaRPr lang="fa-IR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علل کاهش فشار نبض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کوارکتاسیون آئورت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نارسایی قلب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شوک</a:t>
            </a:r>
          </a:p>
          <a:p>
            <a:pPr algn="r" rtl="1"/>
            <a:endParaRPr lang="fa-IR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علل افزایش فشار نبض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مجرای شریانی باز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هیپرتیروئیدیسم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رگورژیتاسیون آئورت</a:t>
            </a:r>
          </a:p>
          <a:p>
            <a:pPr algn="r" rtl="1"/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220740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E5A22D2-92DC-1F9E-409F-97088EF2D1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989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90D5D29-D569-D1C3-DE96-C185BF1CF36D}"/>
              </a:ext>
            </a:extLst>
          </p:cNvPr>
          <p:cNvSpPr txBox="1"/>
          <p:nvPr/>
        </p:nvSpPr>
        <p:spPr>
          <a:xfrm>
            <a:off x="762000" y="1430846"/>
            <a:ext cx="10668000" cy="42276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شوک و انواع آن</a:t>
            </a: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شرائط شوک و شرائط استرس زا </a:t>
            </a:r>
            <a:r>
              <a:rPr lang="fa-IR" sz="2400" b="1" u="sng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گلوکز، </a:t>
            </a:r>
            <a:r>
              <a:rPr lang="fa-IR" sz="2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کاتکول آمین، کورتیزول و واسطه های شیمیایی (سیتوکین ها) </a:t>
            </a: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آزاد می شوند تا افزایش نیازهای متابولیک را جبران کنند. </a:t>
            </a: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ادامه واکنش های استرسی، تهی شدن منابع گلیکوژن، افزایش پروتئولیز، اختلال در پمپ سدیم و پتاسیم، رابدومیولیز (تخریب سلول های عضلانی و ورود آنها و میوگلوبین به داخل خون) و در نهایت نارسایی ارگان اتفاق می افتد.</a:t>
            </a: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به علت فرایندهای التهابی نیز آبشار انعقادی فعال و صدمات بیشتر پرفیوژن بافتی اتفاق می افتد.</a:t>
            </a:r>
            <a:endParaRPr lang="en-US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048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C3BB0AD-BF66-A8B2-3C2C-73CB6C010E7F}"/>
              </a:ext>
            </a:extLst>
          </p:cNvPr>
          <p:cNvSpPr txBox="1"/>
          <p:nvPr/>
        </p:nvSpPr>
        <p:spPr>
          <a:xfrm>
            <a:off x="702365" y="1732495"/>
            <a:ext cx="10787270" cy="32321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شوک و انواع آن</a:t>
            </a: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جریان این واقعه، پاسخ سمپاتیک بواسطه </a:t>
            </a:r>
            <a:r>
              <a:rPr lang="fa-IR" sz="2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بارورسپتورها و افزایش سیستم رنین آنژیوتانسین آلدسترون و هم کاهش تنفس جهت افزایش اشباع اکسیژن </a:t>
            </a: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ایجاد می شود اما در نهایت این پاسخ ها نیز جوابگو نیست.</a:t>
            </a: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اگر متابولیسم بی هوازی سریعا اصلاح نشود مرگ سلولی و متعاقب آن مرگ بیمار اتفاق می افتد. اگر 4 تا 6 دقیقه متابولیسم بی هوازی ادامه یابد ارگان های حیاتی مثل قلب، مغز، ریه و آدرنال آسیب می بینند.</a:t>
            </a:r>
            <a:endParaRPr lang="en-US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604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716F571-9856-BB56-2F35-1D75E5C177FD}"/>
              </a:ext>
            </a:extLst>
          </p:cNvPr>
          <p:cNvSpPr txBox="1"/>
          <p:nvPr/>
        </p:nvSpPr>
        <p:spPr>
          <a:xfrm>
            <a:off x="1161703" y="1315152"/>
            <a:ext cx="10084904" cy="42276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انواع شوک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کاردیوژنیک: به دلیل آریتمی ها، کاردیومیوپاتی</a:t>
            </a: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هیپوولمیک: به دنبال از دست دادن مایعات و خون</a:t>
            </a: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وازروژنیک. (کاهش مقاومت عروقی). از دسته شوک های وازوژنیک: </a:t>
            </a:r>
            <a:r>
              <a:rPr lang="fa-IR" sz="2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نوروژنیک</a:t>
            </a: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: پاسخ سیستم اعصاب مرکزی به دنبال صدمات مغزی، </a:t>
            </a:r>
            <a:r>
              <a:rPr lang="fa-IR" sz="2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سایکولوژیک</a:t>
            </a: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: متعاقب هیجانات بیش از حد، </a:t>
            </a:r>
            <a:r>
              <a:rPr lang="fa-IR" sz="2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آنافیلاکتیک</a:t>
            </a: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: واکنش بیش از حد به سموم و یا داروها و </a:t>
            </a:r>
            <a:r>
              <a:rPr lang="fa-IR" sz="2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سپتیک </a:t>
            </a: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متعاقب ورود باکتری هایی چون اشرشیاکلی و استافیلوکوک در خون</a:t>
            </a:r>
            <a:endParaRPr lang="en-US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217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A2AA71-95CF-B7D2-77F6-61C59CA81578}"/>
              </a:ext>
            </a:extLst>
          </p:cNvPr>
          <p:cNvSpPr txBox="1"/>
          <p:nvPr/>
        </p:nvSpPr>
        <p:spPr>
          <a:xfrm>
            <a:off x="921026" y="1397674"/>
            <a:ext cx="10349948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درمان شوک</a:t>
            </a:r>
          </a:p>
          <a:p>
            <a:pPr algn="r" rtl="1"/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جایگزینی مایع که به آن احیای مایع نیز گفته می شود در تمام انواع شوک ها بکار گرفته می شود.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مایعات تجویزی ممکن است کریستالوئیدها، کلوئیدها و یا فراورده های خونی باشد.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کریستالوئیدهای داخل وریدی معمولا سدیم کلراید 9 درصد و رینگر لاکتات می باشد.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شایعترین و جدی ترین عارضه مایع درمانی، ادم ریوی، افزایش بار قلبی و </a:t>
            </a:r>
            <a:r>
              <a:rPr lang="en-US" sz="2400" b="1" dirty="0">
                <a:cs typeface="B Nazanin" panose="00000400000000000000" pitchFamily="2" charset="-78"/>
              </a:rPr>
              <a:t>ACS</a:t>
            </a:r>
            <a:r>
              <a:rPr lang="fa-IR" sz="2400" b="1" dirty="0">
                <a:cs typeface="B Nazanin" panose="00000400000000000000" pitchFamily="2" charset="-78"/>
              </a:rPr>
              <a:t> است. برای حل این مشکل معمولا </a:t>
            </a:r>
            <a:r>
              <a:rPr lang="en-US" sz="2400" b="1" dirty="0">
                <a:cs typeface="B Nazanin" panose="00000400000000000000" pitchFamily="2" charset="-78"/>
              </a:rPr>
              <a:t>CV line</a:t>
            </a:r>
            <a:r>
              <a:rPr lang="fa-IR" sz="2400" b="1" dirty="0">
                <a:cs typeface="B Nazanin" panose="00000400000000000000" pitchFamily="2" charset="-78"/>
              </a:rPr>
              <a:t> گذاشته می شود.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045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2E3FCD-CDC6-58C2-F209-2B57BD5C878E}"/>
              </a:ext>
            </a:extLst>
          </p:cNvPr>
          <p:cNvSpPr txBox="1"/>
          <p:nvPr/>
        </p:nvSpPr>
        <p:spPr>
          <a:xfrm>
            <a:off x="870155" y="1474839"/>
            <a:ext cx="10677832" cy="4923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فشار خون ارتوستاتیک</a:t>
            </a:r>
          </a:p>
          <a:p>
            <a:pPr algn="just" rtl="1">
              <a:lnSpc>
                <a:spcPct val="12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کاهش فشار خون به میزان 10 تا 20 میلی لیتر جیوه، کاهش فشار خون دیاستولی به میزان 5 تا 10 میلی لیتر جیوه و افزایش ضربان قلب به میزان 5 تا 20 درصد نشانه هیپوتانسیون ارتوستاتیک است.</a:t>
            </a:r>
          </a:p>
          <a:p>
            <a:pPr algn="just" rtl="1">
              <a:lnSpc>
                <a:spcPct val="12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just" rtl="1">
              <a:lnSpc>
                <a:spcPct val="120000"/>
              </a:lnSpc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مثال</a:t>
            </a:r>
          </a:p>
          <a:p>
            <a:pPr algn="just" rtl="1">
              <a:lnSpc>
                <a:spcPct val="12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وضعیت خوابیده: فشار خون 120/70 میلی لیتر جیوه و سرعت ضربان قلب: 70 ضربان در دقیقه</a:t>
            </a:r>
          </a:p>
          <a:p>
            <a:pPr algn="just" rtl="1">
              <a:lnSpc>
                <a:spcPct val="12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وضعیت نشسته: فشار خون 100/55 میلی لیتر جیوه و سرعت ضربان قلب: 90 ضربان در دقیقه</a:t>
            </a:r>
          </a:p>
          <a:p>
            <a:pPr algn="just" rtl="1">
              <a:lnSpc>
                <a:spcPct val="12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وضعیت ایستاده:</a:t>
            </a:r>
            <a:r>
              <a:rPr lang="en-US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>
                <a:cs typeface="B Nazanin" panose="00000400000000000000" pitchFamily="2" charset="-78"/>
              </a:rPr>
              <a:t>فشار خون 98/52 میلی لیتر جیوه و سرعت ضربان قلب: 94 ضربان در دقیقه</a:t>
            </a:r>
          </a:p>
          <a:p>
            <a:pPr algn="just" rtl="1">
              <a:lnSpc>
                <a:spcPct val="12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just" rtl="1">
              <a:lnSpc>
                <a:spcPct val="120000"/>
              </a:lnSpc>
            </a:pPr>
            <a:endParaRPr lang="fa-IR" sz="2400" dirty="0">
              <a:cs typeface="B Nazanin" panose="00000400000000000000" pitchFamily="2" charset="-78"/>
            </a:endParaRPr>
          </a:p>
          <a:p>
            <a:pPr algn="just" rtl="1">
              <a:lnSpc>
                <a:spcPct val="120000"/>
              </a:lnSpc>
            </a:pP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360692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59FB40-DBDF-5C38-2D7B-99FE1E38A21D}"/>
              </a:ext>
            </a:extLst>
          </p:cNvPr>
          <p:cNvSpPr txBox="1"/>
          <p:nvPr/>
        </p:nvSpPr>
        <p:spPr>
          <a:xfrm>
            <a:off x="412955" y="979468"/>
            <a:ext cx="10766321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شوک هیپوولمیک</a:t>
            </a:r>
          </a:p>
          <a:p>
            <a:pPr algn="r" rtl="1"/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 موارد که فقط به علت دهیدراتاسیون شدید باشد مایع کریستالوئید.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 مواردی که علت هیپوولمیک، خونریزی باشد 3 لیتر کریستالوئید تزریق شود.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خون و فراورده های خونی، با قانون 1، 1، 1، تزریق انجام می شود (یک واحد پلاسما، یک واحد پلاکت و یک واحد گلبول قرمز متراکم) برای بیماران دکولمان، پراکلامپسی و </a:t>
            </a:r>
            <a:r>
              <a:rPr lang="en-US" sz="2400" b="1" dirty="0">
                <a:cs typeface="B Nazanin" panose="00000400000000000000" pitchFamily="2" charset="-78"/>
              </a:rPr>
              <a:t>IUFD</a:t>
            </a:r>
          </a:p>
          <a:p>
            <a:pPr algn="r" rtl="1"/>
            <a:endParaRPr lang="en-US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برای سایر بیماران می توان از فرمول 6 واحد </a:t>
            </a:r>
            <a:r>
              <a:rPr lang="en-US" sz="2400" b="1" dirty="0">
                <a:cs typeface="B Nazanin" panose="00000400000000000000" pitchFamily="2" charset="-78"/>
              </a:rPr>
              <a:t>PC</a:t>
            </a:r>
            <a:r>
              <a:rPr lang="fa-IR" sz="2400" b="1" dirty="0">
                <a:cs typeface="B Nazanin" panose="00000400000000000000" pitchFamily="2" charset="-78"/>
              </a:rPr>
              <a:t>، 4 واحد </a:t>
            </a:r>
            <a:r>
              <a:rPr lang="en-US" sz="2400" b="1" dirty="0">
                <a:cs typeface="B Nazanin" panose="00000400000000000000" pitchFamily="2" charset="-78"/>
              </a:rPr>
              <a:t>FFP</a:t>
            </a:r>
            <a:r>
              <a:rPr lang="fa-IR" sz="2400" b="1" dirty="0">
                <a:cs typeface="B Nazanin" panose="00000400000000000000" pitchFamily="2" charset="-78"/>
              </a:rPr>
              <a:t> استفاده کرد.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برای بیماران دچار </a:t>
            </a:r>
            <a:r>
              <a:rPr lang="en-US" sz="2400" b="1" dirty="0">
                <a:cs typeface="B Nazanin" panose="00000400000000000000" pitchFamily="2" charset="-78"/>
              </a:rPr>
              <a:t>DIC</a:t>
            </a:r>
            <a:r>
              <a:rPr lang="fa-IR" sz="2400" b="1" dirty="0">
                <a:cs typeface="B Nazanin" panose="00000400000000000000" pitchFamily="2" charset="-78"/>
              </a:rPr>
              <a:t> و کاهش فیبرونوژن، تجویز کرایو ضرورت دارد.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تجویز فاکتور 7 در موارد </a:t>
            </a:r>
            <a:r>
              <a:rPr lang="en-US" sz="2400" b="1" dirty="0">
                <a:cs typeface="B Nazanin" panose="00000400000000000000" pitchFamily="2" charset="-78"/>
              </a:rPr>
              <a:t>DIC</a:t>
            </a:r>
            <a:r>
              <a:rPr lang="fa-IR" sz="2400" b="1" dirty="0">
                <a:cs typeface="B Nazanin" panose="00000400000000000000" pitchFamily="2" charset="-78"/>
              </a:rPr>
              <a:t> بر اساس بوکلت مامایی ارزشمند است. </a:t>
            </a:r>
          </a:p>
          <a:p>
            <a:pPr algn="r" rtl="1"/>
            <a:endParaRPr lang="fa-IR" sz="2800" b="1" dirty="0">
              <a:cs typeface="B Nazanin" panose="00000400000000000000" pitchFamily="2" charset="-78"/>
            </a:endParaRPr>
          </a:p>
          <a:p>
            <a:pPr algn="r" rtl="1"/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17053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32DB64-5308-F330-2315-984059D8B21B}"/>
              </a:ext>
            </a:extLst>
          </p:cNvPr>
          <p:cNvSpPr txBox="1"/>
          <p:nvPr/>
        </p:nvSpPr>
        <p:spPr>
          <a:xfrm>
            <a:off x="1431234" y="954156"/>
            <a:ext cx="932953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چرا مادران دچار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Sever PIH</a:t>
            </a:r>
            <a:r>
              <a:rPr lang="fa-I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ویا سندرم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HEELP</a:t>
            </a:r>
            <a:r>
              <a:rPr lang="fa-I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دچار خونریزی وخامت بار می شوند؟</a:t>
            </a:r>
          </a:p>
          <a:p>
            <a:pPr algn="r" rtl="1"/>
            <a:endParaRPr lang="fa-I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r" rtl="1"/>
            <a:r>
              <a:rPr lang="fa-I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خونریزی مرگ بار (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DIC</a:t>
            </a:r>
            <a:r>
              <a:rPr lang="fa-I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) در آمبولی مایع آمنیوتیک چگونه است؟</a:t>
            </a:r>
          </a:p>
          <a:p>
            <a:pPr algn="r" rtl="1"/>
            <a:endParaRPr lang="fa-I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r" rtl="1"/>
            <a:r>
              <a:rPr lang="fa-I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خونریزی مرگ بار (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DIC</a:t>
            </a:r>
            <a:r>
              <a:rPr lang="fa-I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) در آمبولی ریوی چگونه است؟</a:t>
            </a:r>
          </a:p>
          <a:p>
            <a:pPr algn="r" rtl="1"/>
            <a:endParaRPr lang="fa-I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r" rtl="1"/>
            <a:r>
              <a:rPr lang="fa-I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خونریزی وخامت بار (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DIC</a:t>
            </a:r>
            <a:r>
              <a:rPr lang="fa-I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) در مادران دچار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IUFD</a:t>
            </a:r>
            <a:r>
              <a:rPr lang="fa-I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و یا دکولمان چگونه است؟</a:t>
            </a:r>
          </a:p>
          <a:p>
            <a:pPr algn="r" rtl="1"/>
            <a:endParaRPr lang="fa-I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r" rtl="1"/>
            <a:r>
              <a:rPr lang="fa-I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مرگ متعاقب خونریزی در جفت سر راهی، حاملگی خارج رحمی و تروماها چگونه است؟</a:t>
            </a:r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038872110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401</TotalTime>
  <Words>1606</Words>
  <Application>Microsoft Office PowerPoint</Application>
  <PresentationFormat>Widescreen</PresentationFormat>
  <Paragraphs>187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Calibri</vt:lpstr>
      <vt:lpstr>Tw Cen MT</vt:lpstr>
      <vt:lpstr>Droplet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Beigi</dc:creator>
  <cp:lastModifiedBy>M.BEIGI</cp:lastModifiedBy>
  <cp:revision>33</cp:revision>
  <dcterms:created xsi:type="dcterms:W3CDTF">2023-06-30T11:13:39Z</dcterms:created>
  <dcterms:modified xsi:type="dcterms:W3CDTF">2024-10-02T04:16:03Z</dcterms:modified>
</cp:coreProperties>
</file>