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0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490" r:id="rId10"/>
    <p:sldId id="491" r:id="rId11"/>
    <p:sldId id="492" r:id="rId12"/>
    <p:sldId id="487" r:id="rId13"/>
    <p:sldId id="488" r:id="rId14"/>
    <p:sldId id="493" r:id="rId15"/>
    <p:sldId id="494" r:id="rId16"/>
    <p:sldId id="495" r:id="rId17"/>
    <p:sldId id="263" r:id="rId18"/>
    <p:sldId id="264" r:id="rId19"/>
    <p:sldId id="502" r:id="rId20"/>
    <p:sldId id="265" r:id="rId21"/>
    <p:sldId id="499" r:id="rId22"/>
    <p:sldId id="498" r:id="rId23"/>
    <p:sldId id="489" r:id="rId24"/>
    <p:sldId id="274" r:id="rId25"/>
    <p:sldId id="273" r:id="rId26"/>
    <p:sldId id="275" r:id="rId27"/>
    <p:sldId id="276" r:id="rId28"/>
    <p:sldId id="277" r:id="rId29"/>
    <p:sldId id="278" r:id="rId30"/>
    <p:sldId id="496" r:id="rId31"/>
    <p:sldId id="266" r:id="rId32"/>
    <p:sldId id="267" r:id="rId33"/>
    <p:sldId id="268" r:id="rId34"/>
    <p:sldId id="279" r:id="rId35"/>
    <p:sldId id="269" r:id="rId36"/>
    <p:sldId id="270" r:id="rId37"/>
    <p:sldId id="271" r:id="rId38"/>
    <p:sldId id="272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8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91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5544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646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4745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905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730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0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11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60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166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817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5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48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29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98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FC268-ECDA-4176-BA50-B5477581AD9E}" type="datetimeFigureOut">
              <a:rPr lang="en-US" smtClean="0"/>
              <a:t>10/1/2024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CD1241-1C37-4605-9A28-E78AD9D5CF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397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1A5A3D-88C1-E94E-626C-861917EA8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14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F05CC2-DF32-4A3E-5372-E9485D0A2847}"/>
              </a:ext>
            </a:extLst>
          </p:cNvPr>
          <p:cNvSpPr txBox="1"/>
          <p:nvPr/>
        </p:nvSpPr>
        <p:spPr>
          <a:xfrm>
            <a:off x="2415047" y="1240708"/>
            <a:ext cx="8955959" cy="2546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Protein C &amp; S Deficiency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Maternal Thrombosis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Neonatal </a:t>
            </a:r>
            <a:r>
              <a:rPr lang="en-US" sz="2800" dirty="0">
                <a:latin typeface="Times New Roman"/>
                <a:ea typeface="Calibri"/>
                <a:cs typeface="2  Zar"/>
              </a:rPr>
              <a:t>Thrombosis: purpura fulminans </a:t>
            </a:r>
            <a:endParaRPr lang="en-US" sz="2800" dirty="0">
              <a:effectLst/>
              <a:latin typeface="Times New Roman"/>
              <a:ea typeface="Calibri"/>
              <a:cs typeface="2  Zar"/>
            </a:endParaRPr>
          </a:p>
        </p:txBody>
      </p:sp>
    </p:spTree>
    <p:extLst>
      <p:ext uri="{BB962C8B-B14F-4D97-AF65-F5344CB8AC3E}">
        <p14:creationId xmlns:p14="http://schemas.microsoft.com/office/powerpoint/2010/main" val="1273115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DCA454-1C8A-31D3-8C73-A5CC45925677}"/>
              </a:ext>
            </a:extLst>
          </p:cNvPr>
          <p:cNvSpPr txBox="1"/>
          <p:nvPr/>
        </p:nvSpPr>
        <p:spPr>
          <a:xfrm>
            <a:off x="2695266" y="1061165"/>
            <a:ext cx="8646243" cy="2546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Factor 5 Leiden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Activated Protein C Resistance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The most common heritable thrombophilia </a:t>
            </a:r>
          </a:p>
        </p:txBody>
      </p:sp>
    </p:spTree>
    <p:extLst>
      <p:ext uri="{BB962C8B-B14F-4D97-AF65-F5344CB8AC3E}">
        <p14:creationId xmlns:p14="http://schemas.microsoft.com/office/powerpoint/2010/main" val="4168371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19F886-91CD-40E2-87B6-7ACA761FD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820" y="427703"/>
            <a:ext cx="9497961" cy="637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57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97B739-1A0A-A0D3-A916-3D28CEF763B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05282" y="811161"/>
            <a:ext cx="9202994" cy="523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416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EE5DE7-2B1A-EE85-B1EF-E34FBE97096B}"/>
              </a:ext>
            </a:extLst>
          </p:cNvPr>
          <p:cNvSpPr txBox="1"/>
          <p:nvPr/>
        </p:nvSpPr>
        <p:spPr>
          <a:xfrm>
            <a:off x="2415049" y="1106735"/>
            <a:ext cx="8823222" cy="518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Acquired Thrombophilia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Antiphospholipid   Antibodies 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</a:t>
            </a:r>
            <a:r>
              <a:rPr lang="en-US" sz="2800" dirty="0">
                <a:latin typeface="Times New Roman"/>
                <a:ea typeface="Calibri"/>
                <a:cs typeface="2  Zar"/>
              </a:rPr>
              <a:t>Clinical features: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Vascular thrombosis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One fetal death </a:t>
            </a:r>
            <a:r>
              <a:rPr lang="en-US" sz="2800" u="sng" dirty="0">
                <a:effectLst/>
                <a:latin typeface="Times New Roman"/>
                <a:ea typeface="Calibri"/>
                <a:cs typeface="2  Zar"/>
              </a:rPr>
              <a:t>&gt;</a:t>
            </a: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 10 weeks 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3 abortions &lt; 10 weeks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One preterm birth &lt; 34 weeks: Severe PIH </a:t>
            </a:r>
            <a:r>
              <a:rPr lang="en-US" sz="2800" dirty="0">
                <a:latin typeface="Times New Roman"/>
                <a:ea typeface="Calibri"/>
                <a:cs typeface="2  Zar"/>
              </a:rPr>
              <a:t>, </a:t>
            </a: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Placental insufficiency </a:t>
            </a:r>
          </a:p>
        </p:txBody>
      </p:sp>
    </p:spTree>
    <p:extLst>
      <p:ext uri="{BB962C8B-B14F-4D97-AF65-F5344CB8AC3E}">
        <p14:creationId xmlns:p14="http://schemas.microsoft.com/office/powerpoint/2010/main" val="4116567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E15D9C-2D82-79CB-5D40-E081BB4D3D72}"/>
              </a:ext>
            </a:extLst>
          </p:cNvPr>
          <p:cNvSpPr txBox="1"/>
          <p:nvPr/>
        </p:nvSpPr>
        <p:spPr>
          <a:xfrm>
            <a:off x="2370802" y="863618"/>
            <a:ext cx="8159545" cy="5130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Thrombophilia and pregnancy complications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Severe PIH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IUGR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Abruption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Still birth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Abortion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009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C91117-7BA9-B005-9EDD-A767B58B6050}"/>
              </a:ext>
            </a:extLst>
          </p:cNvPr>
          <p:cNvSpPr txBox="1"/>
          <p:nvPr/>
        </p:nvSpPr>
        <p:spPr>
          <a:xfrm>
            <a:off x="3046770" y="1526099"/>
            <a:ext cx="7631061" cy="1684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latin typeface="Times New Roman"/>
                <a:ea typeface="Calibri"/>
                <a:cs typeface="2  Zar"/>
              </a:rPr>
              <a:t>Thrombophilia screening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Fetal Loss</a:t>
            </a:r>
          </a:p>
        </p:txBody>
      </p:sp>
    </p:spTree>
    <p:extLst>
      <p:ext uri="{BB962C8B-B14F-4D97-AF65-F5344CB8AC3E}">
        <p14:creationId xmlns:p14="http://schemas.microsoft.com/office/powerpoint/2010/main" val="2141121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8B2822-86C3-7410-0881-7D47AE5A3DBF}"/>
              </a:ext>
            </a:extLst>
          </p:cNvPr>
          <p:cNvSpPr txBox="1"/>
          <p:nvPr/>
        </p:nvSpPr>
        <p:spPr>
          <a:xfrm>
            <a:off x="2592028" y="934871"/>
            <a:ext cx="8071055" cy="4269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Deep -Vein thrombosis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Iliofemoral veins: 70%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Iliac vein: 17%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Calf vein: 6%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Left leg: 90%</a:t>
            </a:r>
          </a:p>
        </p:txBody>
      </p:sp>
    </p:spTree>
    <p:extLst>
      <p:ext uri="{BB962C8B-B14F-4D97-AF65-F5344CB8AC3E}">
        <p14:creationId xmlns:p14="http://schemas.microsoft.com/office/powerpoint/2010/main" val="660305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FFD255-70FE-A660-8E28-438405F07786}"/>
              </a:ext>
            </a:extLst>
          </p:cNvPr>
          <p:cNvSpPr txBox="1"/>
          <p:nvPr/>
        </p:nvSpPr>
        <p:spPr>
          <a:xfrm>
            <a:off x="2220143" y="1104147"/>
            <a:ext cx="8100552" cy="518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Symptoms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Abrupt onset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Pain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Edema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Heat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Arterial spasm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Homan sign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endParaRPr lang="en-US" sz="2800" dirty="0">
              <a:effectLst/>
              <a:latin typeface="Times New Roman"/>
              <a:ea typeface="Calibri"/>
              <a:cs typeface="2  Zar"/>
            </a:endParaRPr>
          </a:p>
        </p:txBody>
      </p:sp>
    </p:spTree>
    <p:extLst>
      <p:ext uri="{BB962C8B-B14F-4D97-AF65-F5344CB8AC3E}">
        <p14:creationId xmlns:p14="http://schemas.microsoft.com/office/powerpoint/2010/main" val="180476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72A1-816C-D96F-5877-FDBAF7680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290" y="928468"/>
            <a:ext cx="5205046" cy="29120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3393D0B-53F0-4985-B237-73B7DB8CA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009" y="928468"/>
            <a:ext cx="2638279" cy="291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01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34A18B-A3BD-CD7B-E6A2-13BE96040F74}"/>
              </a:ext>
            </a:extLst>
          </p:cNvPr>
          <p:cNvSpPr txBox="1"/>
          <p:nvPr/>
        </p:nvSpPr>
        <p:spPr>
          <a:xfrm>
            <a:off x="2168014" y="2361400"/>
            <a:ext cx="8141109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  <a:spcAft>
                <a:spcPts val="0"/>
              </a:spcAft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Thromboembolic Disorders</a:t>
            </a:r>
            <a:endParaRPr lang="fa-I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589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1F79C6-578A-786D-5B37-37FB647B7200}"/>
              </a:ext>
            </a:extLst>
          </p:cNvPr>
          <p:cNvSpPr txBox="1"/>
          <p:nvPr/>
        </p:nvSpPr>
        <p:spPr>
          <a:xfrm>
            <a:off x="2828002" y="1023361"/>
            <a:ext cx="8439765" cy="4269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Diagnosis DVT (para clinic)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Compression Ultrasonography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MRI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D-Dimer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Venography </a:t>
            </a:r>
          </a:p>
        </p:txBody>
      </p:sp>
    </p:spTree>
    <p:extLst>
      <p:ext uri="{BB962C8B-B14F-4D97-AF65-F5344CB8AC3E}">
        <p14:creationId xmlns:p14="http://schemas.microsoft.com/office/powerpoint/2010/main" val="2031212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522870-D0D7-72BB-BC91-1A78D28F4FE6}"/>
              </a:ext>
            </a:extLst>
          </p:cNvPr>
          <p:cNvSpPr txBox="1"/>
          <p:nvPr/>
        </p:nvSpPr>
        <p:spPr>
          <a:xfrm>
            <a:off x="2813255" y="979404"/>
            <a:ext cx="8130048" cy="4269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Venography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Gold standard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Invasive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Fetal radiation (3 m </a:t>
            </a:r>
            <a:r>
              <a:rPr lang="en-US" sz="2800" dirty="0" err="1">
                <a:effectLst/>
                <a:latin typeface="Times New Roman"/>
                <a:ea typeface="Calibri"/>
                <a:cs typeface="2  Zar"/>
              </a:rPr>
              <a:t>Gy</a:t>
            </a: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)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Complication: Thrombosis</a:t>
            </a:r>
            <a:r>
              <a:rPr lang="en-US" sz="1800" dirty="0">
                <a:effectLst/>
                <a:latin typeface="Times New Roman"/>
                <a:ea typeface="Calibri"/>
                <a:cs typeface="2  Zar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558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620CA3-D303-9BB3-8905-5C39985BED71}"/>
              </a:ext>
            </a:extLst>
          </p:cNvPr>
          <p:cNvSpPr txBox="1"/>
          <p:nvPr/>
        </p:nvSpPr>
        <p:spPr>
          <a:xfrm>
            <a:off x="2518286" y="646026"/>
            <a:ext cx="8528255" cy="5565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effectLst/>
                <a:latin typeface="Times New Roman"/>
                <a:ea typeface="Calibri"/>
                <a:cs typeface="2  Zar"/>
              </a:rPr>
              <a:t>D-Dimer</a:t>
            </a:r>
          </a:p>
          <a:p>
            <a:pPr marL="285750" indent="-285750" algn="just" rtl="0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2400" dirty="0">
                <a:latin typeface="Times New Roman"/>
                <a:ea typeface="Calibri"/>
                <a:cs typeface="2  Zar"/>
              </a:rPr>
              <a:t>Fibrin degradation products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D-Diner ↑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/>
                <a:ea typeface="Calibri"/>
                <a:cs typeface="2  Zar"/>
              </a:rPr>
              <a:t>* Gestational age </a:t>
            </a:r>
            <a:endParaRPr lang="en-US" sz="2400" dirty="0">
              <a:effectLst/>
              <a:latin typeface="Times New Roman"/>
              <a:ea typeface="Calibri"/>
              <a:cs typeface="2  Zar"/>
            </a:endParaRP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/>
                <a:ea typeface="Calibri"/>
                <a:cs typeface="2  Zar"/>
              </a:rPr>
              <a:t>* Multifetal gestation 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* C / 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* PIH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* Sepsis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* Abruption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D-diner &lt; 0.5 mg/L: Negative Test</a:t>
            </a:r>
          </a:p>
        </p:txBody>
      </p:sp>
    </p:spTree>
    <p:extLst>
      <p:ext uri="{BB962C8B-B14F-4D97-AF65-F5344CB8AC3E}">
        <p14:creationId xmlns:p14="http://schemas.microsoft.com/office/powerpoint/2010/main" val="3259184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544E4B-3FDC-7CF9-77A7-B72ADEEB4891}"/>
              </a:ext>
            </a:extLst>
          </p:cNvPr>
          <p:cNvSpPr txBox="1"/>
          <p:nvPr/>
        </p:nvSpPr>
        <p:spPr>
          <a:xfrm>
            <a:off x="2448232" y="1393411"/>
            <a:ext cx="86867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Diagnosis DVT</a:t>
            </a:r>
            <a:r>
              <a:rPr lang="fa-IR" sz="2800" b="1" dirty="0">
                <a:effectLst/>
                <a:latin typeface="Times New Roman"/>
                <a:ea typeface="Calibri"/>
                <a:cs typeface="2  Zar"/>
              </a:rPr>
              <a:t> </a:t>
            </a: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 (Clinic)</a:t>
            </a:r>
            <a:endParaRPr lang="fa-IR" sz="2800" b="1" dirty="0">
              <a:effectLst/>
              <a:latin typeface="Times New Roman"/>
              <a:ea typeface="Calibri"/>
              <a:cs typeface="2  Zar"/>
            </a:endParaRPr>
          </a:p>
          <a:p>
            <a:endParaRPr lang="en-US" sz="2800" b="1" dirty="0">
              <a:effectLst/>
              <a:latin typeface="Times New Roman"/>
              <a:ea typeface="Calibri"/>
              <a:cs typeface="2  Zar"/>
            </a:endParaRPr>
          </a:p>
          <a:p>
            <a:r>
              <a:rPr lang="en-US" sz="2800" dirty="0">
                <a:latin typeface="Times New Roman"/>
              </a:rPr>
              <a:t>Check pulses</a:t>
            </a:r>
          </a:p>
          <a:p>
            <a:endParaRPr lang="en-US" sz="2800" dirty="0">
              <a:latin typeface="Times New Roman"/>
            </a:endParaRPr>
          </a:p>
          <a:p>
            <a:r>
              <a:rPr lang="en-US" sz="2800" dirty="0">
                <a:latin typeface="Times New Roman"/>
              </a:rPr>
              <a:t>Checking the diameter of the leg and femur</a:t>
            </a:r>
          </a:p>
        </p:txBody>
      </p:sp>
    </p:spTree>
    <p:extLst>
      <p:ext uri="{BB962C8B-B14F-4D97-AF65-F5344CB8AC3E}">
        <p14:creationId xmlns:p14="http://schemas.microsoft.com/office/powerpoint/2010/main" val="2009804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3EB9B8-5021-CA0D-3C77-F76B65ED5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068" y="1314037"/>
            <a:ext cx="4377307" cy="32860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F6646B-72F6-FC08-7BA7-402288092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499" y="1314037"/>
            <a:ext cx="4377307" cy="328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371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CC072D-775C-0D51-1BD6-D57736C31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742" y="1386349"/>
            <a:ext cx="6076336" cy="3333135"/>
          </a:xfrm>
          <a:prstGeom prst="rect">
            <a:avLst/>
          </a:prstGeom>
        </p:spPr>
      </p:pic>
      <p:pic>
        <p:nvPicPr>
          <p:cNvPr id="1028" name="Picture 4" descr="How to identify PAD ? - URGO DFU">
            <a:extLst>
              <a:ext uri="{FF2B5EF4-FFF2-40B4-BE49-F238E27FC236}">
                <a16:creationId xmlns:a16="http://schemas.microsoft.com/office/drawing/2014/main" id="{477C0984-4B3B-B6DF-B7B2-FC27C2421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359" y="1386349"/>
            <a:ext cx="3596609" cy="333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7014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3 Captivating Facts About Dorsalis Pedis Artery - Facts.net">
            <a:extLst>
              <a:ext uri="{FF2B5EF4-FFF2-40B4-BE49-F238E27FC236}">
                <a16:creationId xmlns:a16="http://schemas.microsoft.com/office/drawing/2014/main" id="{8CCE4A41-58FD-8118-90FA-29CD1ED94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744" y="1474839"/>
            <a:ext cx="4502328" cy="287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w To Assess Pedal Pulses And Where To Check Them | Vascular &amp;  Interventional Specialists of Siouxland">
            <a:extLst>
              <a:ext uri="{FF2B5EF4-FFF2-40B4-BE49-F238E27FC236}">
                <a16:creationId xmlns:a16="http://schemas.microsoft.com/office/drawing/2014/main" id="{64C76F4A-E778-E53F-E621-C49B221DE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987" y="1474839"/>
            <a:ext cx="4306529" cy="287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4479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FFB9A9C-4BBF-86DA-F358-B819C9FC4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438" y="943897"/>
            <a:ext cx="7462683" cy="541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480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A20D82-71F0-8109-53FC-535A6B3F4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032" y="457200"/>
            <a:ext cx="9468465" cy="613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46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مقدمه">
            <a:extLst>
              <a:ext uri="{FF2B5EF4-FFF2-40B4-BE49-F238E27FC236}">
                <a16:creationId xmlns:a16="http://schemas.microsoft.com/office/drawing/2014/main" id="{45C25993-F7A8-025D-A5AC-0D796EE8B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619" y="693175"/>
            <a:ext cx="6754762" cy="379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0EF2D2-5C9E-7592-B7AC-081F5B538DF9}"/>
              </a:ext>
            </a:extLst>
          </p:cNvPr>
          <p:cNvSpPr txBox="1"/>
          <p:nvPr/>
        </p:nvSpPr>
        <p:spPr>
          <a:xfrm>
            <a:off x="1587910" y="5294670"/>
            <a:ext cx="10604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/>
              </a:rPr>
              <a:t>A difference of more than 2 cm in the thigh and leg is a sign of thrombosis</a:t>
            </a:r>
          </a:p>
        </p:txBody>
      </p:sp>
    </p:spTree>
    <p:extLst>
      <p:ext uri="{BB962C8B-B14F-4D97-AF65-F5344CB8AC3E}">
        <p14:creationId xmlns:p14="http://schemas.microsoft.com/office/powerpoint/2010/main" val="339958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4D63A7-CCA5-5C10-5C3A-D8B8D307E6DE}"/>
              </a:ext>
            </a:extLst>
          </p:cNvPr>
          <p:cNvSpPr txBox="1"/>
          <p:nvPr/>
        </p:nvSpPr>
        <p:spPr>
          <a:xfrm>
            <a:off x="2551471" y="1097723"/>
            <a:ext cx="8672051" cy="3697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200" b="1" dirty="0">
                <a:effectLst/>
                <a:latin typeface="Times New Roman"/>
                <a:ea typeface="Calibri"/>
                <a:cs typeface="2  Zar"/>
              </a:rPr>
              <a:t>Risk of thrombosis &amp; embolism 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latin typeface="Times New Roman"/>
                <a:ea typeface="Calibri"/>
                <a:cs typeface="2  Zar"/>
              </a:rPr>
              <a:t>- 1/1000   pregnancy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effectLst/>
                <a:latin typeface="Times New Roman"/>
                <a:ea typeface="Calibri"/>
                <a:cs typeface="2  Zar"/>
              </a:rPr>
              <a:t>- Third trimester : 6 Times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effectLst/>
                <a:latin typeface="Times New Roman"/>
                <a:ea typeface="Calibri"/>
                <a:cs typeface="2  Zar"/>
              </a:rPr>
              <a:t>- Postpartum : 20 Times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effectLst/>
                <a:latin typeface="Times New Roman"/>
                <a:ea typeface="Calibri"/>
                <a:cs typeface="2  Zar"/>
              </a:rPr>
              <a:t>- Maternal death : 10% VTE</a:t>
            </a:r>
          </a:p>
        </p:txBody>
      </p:sp>
    </p:spTree>
    <p:extLst>
      <p:ext uri="{BB962C8B-B14F-4D97-AF65-F5344CB8AC3E}">
        <p14:creationId xmlns:p14="http://schemas.microsoft.com/office/powerpoint/2010/main" val="41280681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yrik\Desktop\New folder\SKMBT_C45216102712380.jpg">
            <a:extLst>
              <a:ext uri="{FF2B5EF4-FFF2-40B4-BE49-F238E27FC236}">
                <a16:creationId xmlns:a16="http://schemas.microsoft.com/office/drawing/2014/main" id="{4128E3A0-A300-D81F-F955-649A069AE8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9" b="7744"/>
          <a:stretch/>
        </p:blipFill>
        <p:spPr bwMode="auto">
          <a:xfrm>
            <a:off x="1843548" y="548680"/>
            <a:ext cx="901126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7928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C50133-9329-4FDC-35C3-412D399D4FD7}"/>
              </a:ext>
            </a:extLst>
          </p:cNvPr>
          <p:cNvSpPr txBox="1"/>
          <p:nvPr/>
        </p:nvSpPr>
        <p:spPr>
          <a:xfrm>
            <a:off x="2562532" y="1095829"/>
            <a:ext cx="8498757" cy="518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Management </a:t>
            </a:r>
          </a:p>
          <a:p>
            <a:pPr marL="285750" indent="-285750" algn="just" rtl="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en-US" sz="2800" dirty="0">
                <a:latin typeface="Times New Roman"/>
                <a:ea typeface="Calibri"/>
                <a:cs typeface="2  Zar"/>
              </a:rPr>
              <a:t>Heparin: Bolus IV dose: 70-100 u/kg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		           5000-10.000 u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Maintenance dose: 15-20 u/kg/h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                                  1000 u/h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a PTT: 1.5-2.5 Times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Duration: 5-7 days 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Heparin: 20.000 u/day</a:t>
            </a:r>
            <a:endParaRPr lang="en-US" sz="2800" dirty="0">
              <a:effectLst/>
              <a:latin typeface="Times New Roman"/>
              <a:ea typeface="Calibri"/>
              <a:cs typeface="2  Zar"/>
            </a:endParaRPr>
          </a:p>
        </p:txBody>
      </p:sp>
    </p:spTree>
    <p:extLst>
      <p:ext uri="{BB962C8B-B14F-4D97-AF65-F5344CB8AC3E}">
        <p14:creationId xmlns:p14="http://schemas.microsoft.com/office/powerpoint/2010/main" val="16046627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196ED9-429C-041A-18E7-C9BFCD77B090}"/>
              </a:ext>
            </a:extLst>
          </p:cNvPr>
          <p:cNvSpPr txBox="1"/>
          <p:nvPr/>
        </p:nvSpPr>
        <p:spPr>
          <a:xfrm>
            <a:off x="2332911" y="1380297"/>
            <a:ext cx="8439764" cy="3084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Total duration treatment for DVT:</a:t>
            </a:r>
            <a:r>
              <a:rPr lang="en-US" sz="2800" dirty="0">
                <a:latin typeface="Times New Roman"/>
                <a:ea typeface="Calibri"/>
                <a:cs typeface="2  Zar"/>
              </a:rPr>
              <a:t> 3 m 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Total duration treatment for VTE: 6 m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Breast feeding: no problem 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Renal failure: modified dose heparin </a:t>
            </a:r>
          </a:p>
        </p:txBody>
      </p:sp>
    </p:spTree>
    <p:extLst>
      <p:ext uri="{BB962C8B-B14F-4D97-AF65-F5344CB8AC3E}">
        <p14:creationId xmlns:p14="http://schemas.microsoft.com/office/powerpoint/2010/main" val="8357020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5FB515-5886-9E5D-DA0E-5E5947F11311}"/>
              </a:ext>
            </a:extLst>
          </p:cNvPr>
          <p:cNvSpPr txBox="1"/>
          <p:nvPr/>
        </p:nvSpPr>
        <p:spPr>
          <a:xfrm>
            <a:off x="2886997" y="1196227"/>
            <a:ext cx="7658100" cy="3860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Labor &amp; Delivery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Heparin: 6h before NVD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                6h after NVD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Heparin: 6h before C/S</a:t>
            </a:r>
          </a:p>
          <a:p>
            <a:pPr algn="just" rtl="0">
              <a:lnSpc>
                <a:spcPct val="18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               12-24 h after C/S</a:t>
            </a:r>
            <a:endParaRPr lang="en-US" sz="2800" dirty="0">
              <a:effectLst/>
              <a:latin typeface="Times New Roman"/>
              <a:ea typeface="Calibri"/>
              <a:cs typeface="2  Zar"/>
            </a:endParaRPr>
          </a:p>
        </p:txBody>
      </p:sp>
    </p:spTree>
    <p:extLst>
      <p:ext uri="{BB962C8B-B14F-4D97-AF65-F5344CB8AC3E}">
        <p14:creationId xmlns:p14="http://schemas.microsoft.com/office/powerpoint/2010/main" val="1171871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8E25A4-C7B0-A514-E8E1-18E0766CCCE8}"/>
              </a:ext>
            </a:extLst>
          </p:cNvPr>
          <p:cNvSpPr txBox="1"/>
          <p:nvPr/>
        </p:nvSpPr>
        <p:spPr>
          <a:xfrm>
            <a:off x="2979174" y="1637071"/>
            <a:ext cx="57666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Heparin Antidote: Protamine sulfate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Protamine sulfate for immediate reversal </a:t>
            </a:r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6F66EDB-533E-FBBE-4DBD-C0677BD6B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836797"/>
              </p:ext>
            </p:extLst>
          </p:nvPr>
        </p:nvGraphicFramePr>
        <p:xfrm>
          <a:off x="2014026" y="3191926"/>
          <a:ext cx="9106258" cy="1657350"/>
        </p:xfrm>
        <a:graphic>
          <a:graphicData uri="http://schemas.openxmlformats.org/drawingml/2006/table">
            <a:tbl>
              <a:tblPr/>
              <a:tblGrid>
                <a:gridCol w="4553129">
                  <a:extLst>
                    <a:ext uri="{9D8B030D-6E8A-4147-A177-3AD203B41FA5}">
                      <a16:colId xmlns:a16="http://schemas.microsoft.com/office/drawing/2014/main" val="1195848439"/>
                    </a:ext>
                  </a:extLst>
                </a:gridCol>
                <a:gridCol w="4553129">
                  <a:extLst>
                    <a:ext uri="{9D8B030D-6E8A-4147-A177-3AD203B41FA5}">
                      <a16:colId xmlns:a16="http://schemas.microsoft.com/office/drawing/2014/main" val="35670714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 </a:t>
                      </a:r>
                      <a:r>
                        <a:rPr lang="en-US" b="1">
                          <a:effectLst/>
                        </a:rPr>
                        <a:t>Time since last heparin dose</a:t>
                      </a:r>
                      <a:endParaRPr lang="en-US">
                        <a:effectLst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 </a:t>
                      </a:r>
                      <a:r>
                        <a:rPr lang="en-US" b="1">
                          <a:effectLst/>
                        </a:rPr>
                        <a:t>Protamine dose/100 units heparin given</a:t>
                      </a:r>
                      <a:endParaRPr lang="en-US">
                        <a:effectLst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283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&lt;30 minutes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1 mg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793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30-60 minutes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0.5-0.75 mg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023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60-120 minutes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0.375-0.5 mg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648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&gt;120 minutes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0.25-0.375 mg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838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62334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D984B2-009B-9A80-AC91-A727AB542EE1}"/>
              </a:ext>
            </a:extLst>
          </p:cNvPr>
          <p:cNvSpPr txBox="1"/>
          <p:nvPr/>
        </p:nvSpPr>
        <p:spPr>
          <a:xfrm>
            <a:off x="2518285" y="1197373"/>
            <a:ext cx="7717095" cy="3408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Complications of Heparin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Hemorrhage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Thrombocytopenia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Osteoporosis </a:t>
            </a:r>
          </a:p>
        </p:txBody>
      </p:sp>
    </p:spTree>
    <p:extLst>
      <p:ext uri="{BB962C8B-B14F-4D97-AF65-F5344CB8AC3E}">
        <p14:creationId xmlns:p14="http://schemas.microsoft.com/office/powerpoint/2010/main" val="726153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0F793A-0F4A-BAE6-1950-816FB3AC9C3C}"/>
              </a:ext>
            </a:extLst>
          </p:cNvPr>
          <p:cNvSpPr txBox="1"/>
          <p:nvPr/>
        </p:nvSpPr>
        <p:spPr>
          <a:xfrm>
            <a:off x="2621526" y="1574390"/>
            <a:ext cx="6098458" cy="2669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200" b="1" dirty="0">
                <a:effectLst/>
                <a:latin typeface="Times New Roman"/>
                <a:ea typeface="Calibri"/>
                <a:cs typeface="2  Zar"/>
              </a:rPr>
              <a:t>Pulmonary Embolism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*  1/7000 Pregnancy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* Maternal mortality: postpartum </a:t>
            </a:r>
          </a:p>
        </p:txBody>
      </p:sp>
    </p:spTree>
    <p:extLst>
      <p:ext uri="{BB962C8B-B14F-4D97-AF65-F5344CB8AC3E}">
        <p14:creationId xmlns:p14="http://schemas.microsoft.com/office/powerpoint/2010/main" val="604472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749E8D-1C98-79E0-87BC-C6D406078736}"/>
              </a:ext>
            </a:extLst>
          </p:cNvPr>
          <p:cNvSpPr txBox="1"/>
          <p:nvPr/>
        </p:nvSpPr>
        <p:spPr>
          <a:xfrm>
            <a:off x="2488789" y="502750"/>
            <a:ext cx="6098458" cy="5852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b="1" dirty="0">
                <a:latin typeface="Times New Roman"/>
                <a:ea typeface="Calibri"/>
                <a:cs typeface="2  Zar"/>
              </a:rPr>
              <a:t>Symptoms VTE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Dyspnea 		82%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Chest pain		49%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Cough		20%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Syncope		14%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Hemoptysis 	7%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Hemodynamic instability</a:t>
            </a:r>
          </a:p>
          <a:p>
            <a:pPr algn="just" rtl="0">
              <a:lnSpc>
                <a:spcPct val="170000"/>
              </a:lnSpc>
              <a:spcAft>
                <a:spcPts val="0"/>
              </a:spcAft>
            </a:pPr>
            <a:r>
              <a:rPr lang="en-US" sz="2800" dirty="0">
                <a:effectLst/>
                <a:latin typeface="Times New Roman"/>
                <a:ea typeface="Calibri"/>
                <a:cs typeface="2  Zar"/>
              </a:rPr>
              <a:t>- O2 saturation &lt; 93% 	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71052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yrik\Desktop\New folder\SKMBT_C45216102712391.jpg">
            <a:extLst>
              <a:ext uri="{FF2B5EF4-FFF2-40B4-BE49-F238E27FC236}">
                <a16:creationId xmlns:a16="http://schemas.microsoft.com/office/drawing/2014/main" id="{5293F7EB-64B6-9E4C-4254-E00B83CF5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" b="4072"/>
          <a:stretch/>
        </p:blipFill>
        <p:spPr bwMode="auto">
          <a:xfrm>
            <a:off x="1864844" y="520700"/>
            <a:ext cx="9828045" cy="557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340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21DD1F4-F97E-6476-EB0C-7D78E6EFEFEA}"/>
              </a:ext>
            </a:extLst>
          </p:cNvPr>
          <p:cNvSpPr txBox="1"/>
          <p:nvPr/>
        </p:nvSpPr>
        <p:spPr>
          <a:xfrm>
            <a:off x="2813255" y="1108629"/>
            <a:ext cx="8646242" cy="4147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600" b="1" dirty="0">
                <a:effectLst/>
                <a:latin typeface="Times New Roman"/>
                <a:ea typeface="Calibri"/>
                <a:cs typeface="2  Zar"/>
              </a:rPr>
              <a:t>Pathophysiology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600" b="1" dirty="0">
                <a:latin typeface="Times New Roman"/>
                <a:ea typeface="Calibri"/>
                <a:cs typeface="2  Zar"/>
              </a:rPr>
              <a:t>* Virchow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600" dirty="0">
                <a:effectLst/>
                <a:latin typeface="Times New Roman"/>
                <a:ea typeface="Calibri"/>
                <a:cs typeface="2  Zar"/>
              </a:rPr>
              <a:t>- Stasis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600" dirty="0">
                <a:effectLst/>
                <a:latin typeface="Times New Roman"/>
                <a:ea typeface="Calibri"/>
                <a:cs typeface="2  Zar"/>
              </a:rPr>
              <a:t>- Local trauma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3600" dirty="0">
                <a:effectLst/>
                <a:latin typeface="Times New Roman"/>
                <a:ea typeface="Calibri"/>
                <a:cs typeface="2  Zar"/>
              </a:rPr>
              <a:t>- Hypercoagulability</a:t>
            </a:r>
          </a:p>
        </p:txBody>
      </p:sp>
    </p:spTree>
    <p:extLst>
      <p:ext uri="{BB962C8B-B14F-4D97-AF65-F5344CB8AC3E}">
        <p14:creationId xmlns:p14="http://schemas.microsoft.com/office/powerpoint/2010/main" val="2663339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yrik\Desktop\New folder\SKMBT_C45216102712370.jpg">
            <a:extLst>
              <a:ext uri="{FF2B5EF4-FFF2-40B4-BE49-F238E27FC236}">
                <a16:creationId xmlns:a16="http://schemas.microsoft.com/office/drawing/2014/main" id="{8BA7B644-8C91-71A4-80BC-4A6D8393CD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" b="3559"/>
          <a:stretch/>
        </p:blipFill>
        <p:spPr bwMode="auto">
          <a:xfrm>
            <a:off x="2042096" y="309717"/>
            <a:ext cx="9535388" cy="62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899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9BE496-756E-21AE-EDAC-CE3A1F627153}"/>
              </a:ext>
            </a:extLst>
          </p:cNvPr>
          <p:cNvSpPr txBox="1"/>
          <p:nvPr/>
        </p:nvSpPr>
        <p:spPr>
          <a:xfrm>
            <a:off x="2429796" y="813005"/>
            <a:ext cx="9029699" cy="3247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b="1" dirty="0">
                <a:effectLst/>
                <a:latin typeface="Times New Roman"/>
                <a:ea typeface="Calibri"/>
                <a:cs typeface="2  Zar"/>
              </a:rPr>
              <a:t>The most important risk factor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dirty="0">
                <a:latin typeface="Times New Roman"/>
                <a:ea typeface="Calibri"/>
                <a:cs typeface="2  Zar"/>
              </a:rPr>
              <a:t>- Personal history of thrombosis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dirty="0">
                <a:effectLst/>
                <a:latin typeface="Times New Roman"/>
                <a:ea typeface="Calibri"/>
                <a:cs typeface="2  Zar"/>
              </a:rPr>
              <a:t>- </a:t>
            </a:r>
            <a:r>
              <a:rPr lang="en-US" sz="3600" dirty="0">
                <a:latin typeface="Times New Roman"/>
              </a:rPr>
              <a:t>Thrombophilia </a:t>
            </a:r>
          </a:p>
        </p:txBody>
      </p:sp>
    </p:spTree>
    <p:extLst>
      <p:ext uri="{BB962C8B-B14F-4D97-AF65-F5344CB8AC3E}">
        <p14:creationId xmlns:p14="http://schemas.microsoft.com/office/powerpoint/2010/main" val="1690808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EAABCA-85DD-F068-ABED-3A50073B0A07}"/>
              </a:ext>
            </a:extLst>
          </p:cNvPr>
          <p:cNvSpPr txBox="1"/>
          <p:nvPr/>
        </p:nvSpPr>
        <p:spPr>
          <a:xfrm>
            <a:off x="2680519" y="1251801"/>
            <a:ext cx="8410268" cy="4354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b="1" dirty="0">
                <a:effectLst/>
                <a:latin typeface="Times New Roman"/>
                <a:ea typeface="Calibri"/>
                <a:cs typeface="2  Zar"/>
              </a:rPr>
              <a:t>Thrombophilia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dirty="0">
                <a:latin typeface="Times New Roman"/>
                <a:ea typeface="Calibri"/>
                <a:cs typeface="2  Zar"/>
              </a:rPr>
              <a:t>- 50% thromboembolic events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dirty="0">
                <a:latin typeface="Times New Roman"/>
                <a:ea typeface="Calibri"/>
                <a:cs typeface="2  Zar"/>
              </a:rPr>
              <a:t>- Inherited 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3600" dirty="0">
                <a:latin typeface="Times New Roman"/>
                <a:ea typeface="Calibri"/>
                <a:cs typeface="2  Zar"/>
              </a:rPr>
              <a:t>- Acquired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2753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BD9AB5-FA6E-6978-44DF-1F1498BCA30E}"/>
              </a:ext>
            </a:extLst>
          </p:cNvPr>
          <p:cNvSpPr txBox="1"/>
          <p:nvPr/>
        </p:nvSpPr>
        <p:spPr>
          <a:xfrm>
            <a:off x="2429797" y="1018245"/>
            <a:ext cx="7967816" cy="445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effectLst/>
                <a:latin typeface="Times New Roman"/>
                <a:ea typeface="Calibri"/>
                <a:cs typeface="2  Zar"/>
              </a:rPr>
              <a:t>Inherited thrombophilia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latin typeface="Times New Roman"/>
                <a:ea typeface="Calibri"/>
                <a:cs typeface="2  Zar"/>
              </a:rPr>
              <a:t>- Antithrombin Deficiency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- Protein C Deficiency 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- Protein S Deficiency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- Factor 5 Leiden mutation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- Prothrombin mutation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- Hyperhomocysteinemia</a:t>
            </a:r>
          </a:p>
          <a:p>
            <a:pPr algn="just" rtl="0">
              <a:lnSpc>
                <a:spcPct val="150000"/>
              </a:lnSpc>
              <a:spcAft>
                <a:spcPts val="0"/>
              </a:spcAft>
            </a:pPr>
            <a:r>
              <a:rPr lang="en-US" sz="2400" dirty="0">
                <a:effectLst/>
                <a:latin typeface="Times New Roman"/>
                <a:ea typeface="Calibri"/>
                <a:cs typeface="2  Zar"/>
              </a:rPr>
              <a:t>- Other thrombophilia mutations </a:t>
            </a:r>
          </a:p>
        </p:txBody>
      </p:sp>
    </p:spTree>
    <p:extLst>
      <p:ext uri="{BB962C8B-B14F-4D97-AF65-F5344CB8AC3E}">
        <p14:creationId xmlns:p14="http://schemas.microsoft.com/office/powerpoint/2010/main" val="116885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B15E37-9EB6-3ED5-B4F5-98C344D46766}"/>
              </a:ext>
            </a:extLst>
          </p:cNvPr>
          <p:cNvSpPr txBox="1"/>
          <p:nvPr/>
        </p:nvSpPr>
        <p:spPr>
          <a:xfrm>
            <a:off x="2341306" y="895749"/>
            <a:ext cx="9147688" cy="1684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b="1" dirty="0">
                <a:effectLst/>
                <a:latin typeface="Times New Roman"/>
                <a:ea typeface="Calibri"/>
                <a:cs typeface="2  Zar"/>
              </a:rPr>
              <a:t>Antithrombin Deficiency</a:t>
            </a:r>
          </a:p>
          <a:p>
            <a:pPr algn="just" rtl="0">
              <a:lnSpc>
                <a:spcPct val="200000"/>
              </a:lnSpc>
              <a:spcAft>
                <a:spcPts val="0"/>
              </a:spcAft>
            </a:pPr>
            <a:r>
              <a:rPr lang="en-US" sz="2800" dirty="0">
                <a:latin typeface="Times New Roman"/>
                <a:ea typeface="Calibri"/>
                <a:cs typeface="2  Zar"/>
              </a:rPr>
              <a:t>- The most thrombogenic form</a:t>
            </a:r>
            <a:endParaRPr lang="en-US" sz="2800" dirty="0">
              <a:effectLst/>
              <a:latin typeface="Times New Roman"/>
              <a:ea typeface="Calibri"/>
              <a:cs typeface="2  Zar"/>
            </a:endParaRPr>
          </a:p>
        </p:txBody>
      </p:sp>
    </p:spTree>
    <p:extLst>
      <p:ext uri="{BB962C8B-B14F-4D97-AF65-F5344CB8AC3E}">
        <p14:creationId xmlns:p14="http://schemas.microsoft.com/office/powerpoint/2010/main" val="72188541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127</TotalTime>
  <Words>523</Words>
  <Application>Microsoft Office PowerPoint</Application>
  <PresentationFormat>Widescreen</PresentationFormat>
  <Paragraphs>134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Century Gothic</vt:lpstr>
      <vt:lpstr>Times New Roman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Beigi</dc:creator>
  <cp:lastModifiedBy>M.BEIGI</cp:lastModifiedBy>
  <cp:revision>13</cp:revision>
  <dcterms:created xsi:type="dcterms:W3CDTF">2024-02-10T07:13:50Z</dcterms:created>
  <dcterms:modified xsi:type="dcterms:W3CDTF">2024-10-02T03:47:24Z</dcterms:modified>
</cp:coreProperties>
</file>