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335" r:id="rId2"/>
    <p:sldId id="336" r:id="rId3"/>
    <p:sldId id="379" r:id="rId4"/>
    <p:sldId id="257" r:id="rId5"/>
    <p:sldId id="258" r:id="rId6"/>
    <p:sldId id="259" r:id="rId7"/>
    <p:sldId id="260" r:id="rId8"/>
    <p:sldId id="269" r:id="rId9"/>
    <p:sldId id="261" r:id="rId10"/>
    <p:sldId id="285" r:id="rId11"/>
    <p:sldId id="286" r:id="rId12"/>
    <p:sldId id="337" r:id="rId13"/>
    <p:sldId id="287" r:id="rId14"/>
    <p:sldId id="271" r:id="rId15"/>
    <p:sldId id="272" r:id="rId16"/>
    <p:sldId id="273" r:id="rId17"/>
    <p:sldId id="274" r:id="rId18"/>
    <p:sldId id="278" r:id="rId19"/>
    <p:sldId id="279" r:id="rId20"/>
    <p:sldId id="280" r:id="rId21"/>
    <p:sldId id="281" r:id="rId22"/>
    <p:sldId id="282" r:id="rId23"/>
    <p:sldId id="303" r:id="rId24"/>
    <p:sldId id="304" r:id="rId25"/>
    <p:sldId id="288" r:id="rId26"/>
    <p:sldId id="284" r:id="rId27"/>
    <p:sldId id="265" r:id="rId28"/>
    <p:sldId id="289" r:id="rId29"/>
    <p:sldId id="290" r:id="rId30"/>
    <p:sldId id="324" r:id="rId31"/>
    <p:sldId id="294" r:id="rId32"/>
    <p:sldId id="295" r:id="rId33"/>
    <p:sldId id="296" r:id="rId34"/>
    <p:sldId id="297" r:id="rId35"/>
    <p:sldId id="298" r:id="rId36"/>
    <p:sldId id="357" r:id="rId37"/>
    <p:sldId id="354" r:id="rId38"/>
    <p:sldId id="355" r:id="rId39"/>
    <p:sldId id="325" r:id="rId40"/>
    <p:sldId id="326" r:id="rId41"/>
    <p:sldId id="327" r:id="rId42"/>
    <p:sldId id="360" r:id="rId43"/>
    <p:sldId id="356" r:id="rId44"/>
    <p:sldId id="347" r:id="rId45"/>
    <p:sldId id="348" r:id="rId46"/>
    <p:sldId id="349" r:id="rId47"/>
    <p:sldId id="350" r:id="rId48"/>
    <p:sldId id="328" r:id="rId49"/>
    <p:sldId id="329" r:id="rId50"/>
    <p:sldId id="330" r:id="rId51"/>
    <p:sldId id="331" r:id="rId52"/>
    <p:sldId id="332" r:id="rId53"/>
    <p:sldId id="333" r:id="rId54"/>
    <p:sldId id="334" r:id="rId55"/>
    <p:sldId id="362" r:id="rId56"/>
    <p:sldId id="363" r:id="rId57"/>
    <p:sldId id="307" r:id="rId58"/>
    <p:sldId id="311" r:id="rId59"/>
    <p:sldId id="364" r:id="rId60"/>
    <p:sldId id="365" r:id="rId61"/>
    <p:sldId id="366" r:id="rId62"/>
    <p:sldId id="368" r:id="rId63"/>
    <p:sldId id="369" r:id="rId64"/>
    <p:sldId id="370" r:id="rId65"/>
    <p:sldId id="372" r:id="rId66"/>
    <p:sldId id="373" r:id="rId67"/>
    <p:sldId id="374" r:id="rId68"/>
    <p:sldId id="375" r:id="rId69"/>
    <p:sldId id="376" r:id="rId70"/>
    <p:sldId id="377" r:id="rId71"/>
    <p:sldId id="378" r:id="rId72"/>
    <p:sldId id="380" r:id="rId73"/>
    <p:sldId id="344" r:id="rId7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96" autoAdjust="0"/>
  </p:normalViewPr>
  <p:slideViewPr>
    <p:cSldViewPr snapToGrid="0">
      <p:cViewPr varScale="1">
        <p:scale>
          <a:sx n="80" d="100"/>
          <a:sy n="80" d="100"/>
        </p:scale>
        <p:origin x="78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CE2F7F9-9015-4DD0-9AF2-52136A0B640E}" type="datetimeFigureOut">
              <a:rPr lang="fa-IR" smtClean="0"/>
              <a:t>10/06/1446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877DCE8-8D48-49A1-8065-A301C025E8B7}" type="slidenum">
              <a:rPr lang="fa-IR" smtClean="0"/>
              <a:t>‹#›</a:t>
            </a:fld>
            <a:endParaRPr lang="fa-IR"/>
          </a:p>
        </p:txBody>
      </p:sp>
    </p:spTree>
    <p:extLst>
      <p:ext uri="{BB962C8B-B14F-4D97-AF65-F5344CB8AC3E}">
        <p14:creationId xmlns:p14="http://schemas.microsoft.com/office/powerpoint/2010/main" val="3056591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D1EF81F5-35F1-4208-82AB-04AC5A653301}" type="slidenum">
              <a:rPr lang="fa-IR" smtClean="0"/>
              <a:t>2</a:t>
            </a:fld>
            <a:endParaRPr lang="fa-IR"/>
          </a:p>
        </p:txBody>
      </p:sp>
    </p:spTree>
    <p:extLst>
      <p:ext uri="{BB962C8B-B14F-4D97-AF65-F5344CB8AC3E}">
        <p14:creationId xmlns:p14="http://schemas.microsoft.com/office/powerpoint/2010/main" val="620863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911096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21021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3007443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rtl="0">
              <a:defRPr>
                <a:solidFill>
                  <a:srgbClr val="FF0000"/>
                </a:solidFill>
                <a:latin typeface="Britannic Bold" panose="020B0903060703020204" pitchFamily="34" charset="0"/>
                <a:cs typeface="B Titr" panose="00000700000000000000" pitchFamily="2" charset="-78"/>
              </a:defRPr>
            </a:lvl1pPr>
          </a:lstStyle>
          <a:p>
            <a:r>
              <a:rPr lang="en-US" dirty="0"/>
              <a:t>Click to edit Master title style</a:t>
            </a:r>
            <a:endParaRPr lang="fa-IR" dirty="0"/>
          </a:p>
        </p:txBody>
      </p:sp>
      <p:sp>
        <p:nvSpPr>
          <p:cNvPr id="3" name="Content Placeholder 2"/>
          <p:cNvSpPr>
            <a:spLocks noGrp="1"/>
          </p:cNvSpPr>
          <p:nvPr>
            <p:ph idx="1"/>
          </p:nvPr>
        </p:nvSpPr>
        <p:spPr/>
        <p:txBody>
          <a:bodyPr>
            <a:normAutofit/>
          </a:bodyPr>
          <a:lstStyle>
            <a:lvl1pPr marL="228600" indent="-228600" algn="l" rtl="0">
              <a:buClr>
                <a:srgbClr val="FF0000"/>
              </a:buClr>
              <a:buFont typeface="Wingdings" panose="05000000000000000000" pitchFamily="2" charset="2"/>
              <a:buChar char="v"/>
              <a:defRPr sz="3200">
                <a:cs typeface="B Nazanin" panose="00000400000000000000" pitchFamily="2" charset="-78"/>
              </a:defRPr>
            </a:lvl1pPr>
            <a:lvl2pPr marL="685800" indent="-228600" algn="l" rtl="0">
              <a:buClr>
                <a:srgbClr val="FF0000"/>
              </a:buClr>
              <a:buFont typeface="Wingdings" panose="05000000000000000000" pitchFamily="2" charset="2"/>
              <a:buChar char="v"/>
              <a:defRPr sz="3200">
                <a:cs typeface="B Nazanin" panose="00000400000000000000" pitchFamily="2" charset="-78"/>
              </a:defRPr>
            </a:lvl2pPr>
            <a:lvl3pPr marL="1143000" indent="-228600" algn="l" rtl="0">
              <a:buClr>
                <a:srgbClr val="FF0000"/>
              </a:buClr>
              <a:buFont typeface="Wingdings" panose="05000000000000000000" pitchFamily="2" charset="2"/>
              <a:buChar char="v"/>
              <a:defRPr sz="3200">
                <a:cs typeface="B Nazanin" panose="00000400000000000000" pitchFamily="2" charset="-78"/>
              </a:defRPr>
            </a:lvl3pPr>
            <a:lvl4pPr marL="1600200" indent="-228600" algn="l" rtl="0">
              <a:buClr>
                <a:srgbClr val="FF0000"/>
              </a:buClr>
              <a:buFont typeface="Wingdings" panose="05000000000000000000" pitchFamily="2" charset="2"/>
              <a:buChar char="v"/>
              <a:defRPr sz="3200">
                <a:cs typeface="B Nazanin" panose="00000400000000000000" pitchFamily="2" charset="-78"/>
              </a:defRPr>
            </a:lvl4pPr>
            <a:lvl5pPr marL="2057400" indent="-228600" algn="l" rtl="0">
              <a:buClr>
                <a:srgbClr val="FF0000"/>
              </a:buClr>
              <a:buFont typeface="Wingdings" panose="05000000000000000000" pitchFamily="2" charset="2"/>
              <a:buChar char="v"/>
              <a:defRPr sz="3200">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a-IR" dirty="0"/>
          </a:p>
        </p:txBody>
      </p:sp>
      <p:sp>
        <p:nvSpPr>
          <p:cNvPr id="6" name="Slide Number Placeholder 5"/>
          <p:cNvSpPr>
            <a:spLocks noGrp="1"/>
          </p:cNvSpPr>
          <p:nvPr>
            <p:ph type="sldNum" sz="quarter" idx="12"/>
          </p:nvPr>
        </p:nvSpPr>
        <p:spPr>
          <a:xfrm>
            <a:off x="11543070" y="6356350"/>
            <a:ext cx="439994" cy="365125"/>
          </a:xfrm>
        </p:spPr>
        <p:txBody>
          <a:bodyPr/>
          <a:lstStyle>
            <a:lvl1pPr>
              <a:defRPr sz="1600" b="1">
                <a:solidFill>
                  <a:schemeClr val="tx1"/>
                </a:solidFill>
                <a:latin typeface="+mj-lt"/>
              </a:defRPr>
            </a:lvl1pPr>
          </a:lstStyle>
          <a:p>
            <a:fld id="{59FB7DF4-057F-4C7B-A68D-FA9CAA36E165}" type="slidenum">
              <a:rPr lang="fa-IR" smtClean="0"/>
              <a:pPr/>
              <a:t>‹#›</a:t>
            </a:fld>
            <a:endParaRPr lang="fa-IR" dirty="0"/>
          </a:p>
        </p:txBody>
      </p:sp>
      <p:pic>
        <p:nvPicPr>
          <p:cNvPr id="5122" name="Picture 2" descr="دانشگاه علوم پزشکی اصفهان - ویکی‌پدیا، دانشنامهٔ آزاد"/>
          <p:cNvPicPr>
            <a:picLocks noChangeAspect="1" noChangeArrowheads="1"/>
          </p:cNvPicPr>
          <p:nvPr userDrawn="1"/>
        </p:nvPicPr>
        <p:blipFill>
          <a:blip r:embed="rId2" cstate="print">
            <a:clrChange>
              <a:clrFrom>
                <a:srgbClr val="FFFFFF"/>
              </a:clrFrom>
              <a:clrTo>
                <a:srgbClr val="FFFFFF">
                  <a:alpha val="0"/>
                </a:srgbClr>
              </a:clrTo>
            </a:clrChange>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11361" y="38856"/>
            <a:ext cx="989852" cy="989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816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2822337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2423913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3110390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3940098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250997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3618905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9FB7DF4-057F-4C7B-A68D-FA9CAA36E165}" type="slidenum">
              <a:rPr lang="fa-IR" smtClean="0"/>
              <a:t>‹#›</a:t>
            </a:fld>
            <a:endParaRPr lang="fa-IR"/>
          </a:p>
        </p:txBody>
      </p:sp>
    </p:spTree>
    <p:extLst>
      <p:ext uri="{BB962C8B-B14F-4D97-AF65-F5344CB8AC3E}">
        <p14:creationId xmlns:p14="http://schemas.microsoft.com/office/powerpoint/2010/main" val="1824493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FB7DF4-057F-4C7B-A68D-FA9CAA36E165}" type="slidenum">
              <a:rPr lang="fa-IR" smtClean="0"/>
              <a:t>‹#›</a:t>
            </a:fld>
            <a:endParaRPr lang="fa-IR"/>
          </a:p>
        </p:txBody>
      </p:sp>
    </p:spTree>
    <p:extLst>
      <p:ext uri="{BB962C8B-B14F-4D97-AF65-F5344CB8AC3E}">
        <p14:creationId xmlns:p14="http://schemas.microsoft.com/office/powerpoint/2010/main" val="41509960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clrChange>
              <a:clrFrom>
                <a:srgbClr val="020202"/>
              </a:clrFrom>
              <a:clrTo>
                <a:srgbClr val="020202">
                  <a:alpha val="0"/>
                </a:srgbClr>
              </a:clrTo>
            </a:clrChange>
            <a:duotone>
              <a:prstClr val="black"/>
              <a:srgbClr val="FDE5FF">
                <a:tint val="45000"/>
                <a:satMod val="400000"/>
              </a:srgb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 y="0"/>
            <a:ext cx="12192001" cy="2857499"/>
          </a:xfrm>
          <a:prstGeom prst="rect">
            <a:avLst/>
          </a:prstGeom>
          <a:solidFill>
            <a:schemeClr val="accent1"/>
          </a:solidFill>
          <a:ln>
            <a:solidFill>
              <a:srgbClr val="00B0F0"/>
            </a:solidFill>
          </a:ln>
        </p:spPr>
      </p:pic>
      <p:sp>
        <p:nvSpPr>
          <p:cNvPr id="6" name="Slide Number Placeholder 5"/>
          <p:cNvSpPr>
            <a:spLocks noGrp="1"/>
          </p:cNvSpPr>
          <p:nvPr>
            <p:ph type="sldNum" sz="quarter" idx="12"/>
          </p:nvPr>
        </p:nvSpPr>
        <p:spPr/>
        <p:txBody>
          <a:bodyPr/>
          <a:lstStyle/>
          <a:p>
            <a:fld id="{6078D32B-F83A-4C6A-804C-C358D45A1D4A}" type="slidenum">
              <a:rPr lang="fa-IR" smtClean="0"/>
              <a:t>1</a:t>
            </a:fld>
            <a:endParaRPr lang="fa-I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847054"/>
            <a:ext cx="6146800" cy="4010945"/>
          </a:xfrm>
          <a:prstGeom prst="rect">
            <a:avLst/>
          </a:prstGeom>
        </p:spPr>
      </p:pic>
      <p:pic>
        <p:nvPicPr>
          <p:cNvPr id="7" name="Picture 6" descr="Epidural Recovery After Labo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46800" y="2857499"/>
            <a:ext cx="6045199" cy="4000499"/>
          </a:xfrm>
          <a:prstGeom prst="rect">
            <a:avLst/>
          </a:prstGeom>
          <a:noFill/>
          <a:ln>
            <a:noFill/>
          </a:ln>
        </p:spPr>
      </p:pic>
    </p:spTree>
    <p:extLst>
      <p:ext uri="{BB962C8B-B14F-4D97-AF65-F5344CB8AC3E}">
        <p14:creationId xmlns:p14="http://schemas.microsoft.com/office/powerpoint/2010/main" val="1994812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تقاضاي زايمان بدون درد</a:t>
            </a:r>
          </a:p>
        </p:txBody>
      </p:sp>
      <p:sp>
        <p:nvSpPr>
          <p:cNvPr id="3" name="Content Placeholder 2"/>
          <p:cNvSpPr>
            <a:spLocks noGrp="1"/>
          </p:cNvSpPr>
          <p:nvPr>
            <p:ph idx="1"/>
          </p:nvPr>
        </p:nvSpPr>
        <p:spPr>
          <a:xfrm>
            <a:off x="838199" y="1524000"/>
            <a:ext cx="11088329" cy="5039360"/>
          </a:xfrm>
        </p:spPr>
        <p:txBody>
          <a:bodyPr>
            <a:noAutofit/>
          </a:bodyPr>
          <a:lstStyle/>
          <a:p>
            <a:pPr algn="just" rtl="1"/>
            <a:r>
              <a:rPr lang="fa-IR" sz="3200" dirty="0"/>
              <a:t>هر مادر حق درخواست روش بي دردي زايمان را دارد.</a:t>
            </a:r>
          </a:p>
          <a:p>
            <a:pPr algn="just" rtl="1"/>
            <a:r>
              <a:rPr lang="fa-IR" sz="3200" dirty="0"/>
              <a:t>پس از انتخاب زايمان بي درد مي بايست از </a:t>
            </a:r>
            <a:r>
              <a:rPr lang="fa-IR" sz="3200" b="1" dirty="0">
                <a:solidFill>
                  <a:srgbClr val="002060"/>
                </a:solidFill>
              </a:rPr>
              <a:t>مادر رضايت آگاهانه </a:t>
            </a:r>
            <a:r>
              <a:rPr lang="fa-IR" sz="3200" dirty="0"/>
              <a:t>گرفته شود. </a:t>
            </a:r>
          </a:p>
          <a:p>
            <a:pPr algn="just" rtl="1"/>
            <a:r>
              <a:rPr lang="fa-IR" sz="3200" dirty="0"/>
              <a:t>تيم زايمان بي درد شامل </a:t>
            </a:r>
            <a:r>
              <a:rPr lang="fa-IR" sz="3200" b="1" dirty="0"/>
              <a:t>متخصص زنان</a:t>
            </a:r>
            <a:r>
              <a:rPr lang="fa-IR" sz="3200" dirty="0"/>
              <a:t>، </a:t>
            </a:r>
            <a:r>
              <a:rPr lang="fa-IR" sz="3200" b="1" dirty="0"/>
              <a:t>متخصص بيهوشي</a:t>
            </a:r>
            <a:r>
              <a:rPr lang="fa-IR" sz="3200" dirty="0"/>
              <a:t>، </a:t>
            </a:r>
            <a:r>
              <a:rPr lang="fa-IR" sz="3200" b="1" dirty="0"/>
              <a:t>ماما</a:t>
            </a:r>
            <a:r>
              <a:rPr lang="fa-IR" sz="3200" dirty="0"/>
              <a:t>، </a:t>
            </a:r>
            <a:r>
              <a:rPr lang="fa-IR" sz="3200" b="1" dirty="0"/>
              <a:t>کارشناس بيهوشي</a:t>
            </a:r>
            <a:r>
              <a:rPr lang="fa-IR" sz="3200" dirty="0"/>
              <a:t> است كه مي بايست براي فراهم سازي زايمان بي درد با هم هماهنگ شوند. </a:t>
            </a:r>
          </a:p>
          <a:p>
            <a:pPr algn="just" rtl="1"/>
            <a:r>
              <a:rPr lang="fa-IR" sz="3200" b="1" dirty="0">
                <a:solidFill>
                  <a:srgbClr val="FF0000"/>
                </a:solidFill>
              </a:rPr>
              <a:t>درخواست انجام زايمان بي درد </a:t>
            </a:r>
            <a:r>
              <a:rPr lang="fa-IR" sz="3200" dirty="0"/>
              <a:t>توسط متخصص زنان و زايمان در پرونده ثبت گردد. </a:t>
            </a:r>
          </a:p>
          <a:p>
            <a:pPr algn="just" rtl="1"/>
            <a:r>
              <a:rPr lang="fa-IR" sz="3200" b="1" dirty="0">
                <a:solidFill>
                  <a:srgbClr val="FF0000"/>
                </a:solidFill>
              </a:rPr>
              <a:t>انتخاب روش مناسب </a:t>
            </a:r>
            <a:r>
              <a:rPr lang="fa-IR" sz="3200" dirty="0"/>
              <a:t>بي دردي توسط متخصص بيهوشي و با نظر بيمار انجام مي شود. </a:t>
            </a:r>
          </a:p>
        </p:txBody>
      </p:sp>
      <p:sp>
        <p:nvSpPr>
          <p:cNvPr id="4" name="Slide Number Placeholder 3"/>
          <p:cNvSpPr>
            <a:spLocks noGrp="1"/>
          </p:cNvSpPr>
          <p:nvPr>
            <p:ph type="sldNum" sz="quarter" idx="12"/>
          </p:nvPr>
        </p:nvSpPr>
        <p:spPr/>
        <p:txBody>
          <a:bodyPr/>
          <a:lstStyle/>
          <a:p>
            <a:fld id="{13B0D74E-2854-4114-BF1A-1A5B57E26757}" type="slidenum">
              <a:rPr lang="fa-IR" smtClean="0"/>
              <a:pPr/>
              <a:t>10</a:t>
            </a:fld>
            <a:endParaRPr lang="fa-IR"/>
          </a:p>
        </p:txBody>
      </p:sp>
    </p:spTree>
    <p:extLst>
      <p:ext uri="{BB962C8B-B14F-4D97-AF65-F5344CB8AC3E}">
        <p14:creationId xmlns:p14="http://schemas.microsoft.com/office/powerpoint/2010/main" val="3880745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شرايط لازم براي زايمان بدون درد</a:t>
            </a:r>
          </a:p>
        </p:txBody>
      </p:sp>
      <p:sp>
        <p:nvSpPr>
          <p:cNvPr id="3" name="Content Placeholder 2"/>
          <p:cNvSpPr>
            <a:spLocks noGrp="1"/>
          </p:cNvSpPr>
          <p:nvPr>
            <p:ph idx="1"/>
          </p:nvPr>
        </p:nvSpPr>
        <p:spPr/>
        <p:txBody>
          <a:bodyPr/>
          <a:lstStyle/>
          <a:p>
            <a:pPr algn="r" rtl="1">
              <a:lnSpc>
                <a:spcPct val="150000"/>
              </a:lnSpc>
            </a:pPr>
            <a:r>
              <a:rPr lang="fa-IR" dirty="0"/>
              <a:t> امكان انجام زايمان طبيعي وجود داشته باشد.</a:t>
            </a:r>
          </a:p>
          <a:p>
            <a:pPr algn="r" rtl="1">
              <a:lnSpc>
                <a:spcPct val="150000"/>
              </a:lnSpc>
            </a:pPr>
            <a:r>
              <a:rPr lang="fa-IR" dirty="0"/>
              <a:t>درد زايمان وجود داشته باشد و زايمان وارد مرحله فعال شده باشد. </a:t>
            </a:r>
          </a:p>
          <a:p>
            <a:pPr algn="r" rtl="1">
              <a:lnSpc>
                <a:spcPct val="150000"/>
              </a:lnSpc>
            </a:pPr>
            <a:r>
              <a:rPr lang="fa-IR" dirty="0"/>
              <a:t>مادر باردار متقاضي كاهش درد زايمان باشد.</a:t>
            </a:r>
          </a:p>
          <a:p>
            <a:pPr algn="r" rtl="1">
              <a:lnSpc>
                <a:spcPct val="150000"/>
              </a:lnSpc>
            </a:pPr>
            <a:r>
              <a:rPr lang="fa-IR" dirty="0"/>
              <a:t>مادران سزارين قبلي كه درخواست انجام زايمان طبيعي و انديكاسيون زايمان طبيعي را دارند نيز مي توانند از اين روش بي دردي استفاده كنند.</a:t>
            </a:r>
          </a:p>
        </p:txBody>
      </p:sp>
      <p:sp>
        <p:nvSpPr>
          <p:cNvPr id="4" name="Slide Number Placeholder 3"/>
          <p:cNvSpPr>
            <a:spLocks noGrp="1"/>
          </p:cNvSpPr>
          <p:nvPr>
            <p:ph type="sldNum" sz="quarter" idx="12"/>
          </p:nvPr>
        </p:nvSpPr>
        <p:spPr/>
        <p:txBody>
          <a:bodyPr/>
          <a:lstStyle/>
          <a:p>
            <a:fld id="{13B0D74E-2854-4114-BF1A-1A5B57E26757}" type="slidenum">
              <a:rPr lang="fa-IR" smtClean="0"/>
              <a:pPr/>
              <a:t>11</a:t>
            </a:fld>
            <a:endParaRPr lang="fa-IR"/>
          </a:p>
        </p:txBody>
      </p:sp>
    </p:spTree>
    <p:extLst>
      <p:ext uri="{BB962C8B-B14F-4D97-AF65-F5344CB8AC3E}">
        <p14:creationId xmlns:p14="http://schemas.microsoft.com/office/powerpoint/2010/main" val="3631201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b="1" dirty="0"/>
              <a:t>شرايط لازم براي انجام روش بي دردي رژيونال:</a:t>
            </a:r>
            <a:br>
              <a:rPr lang="fa-IR" b="1" dirty="0"/>
            </a:br>
            <a:endParaRPr lang="fa-IR" dirty="0"/>
          </a:p>
        </p:txBody>
      </p:sp>
      <p:sp>
        <p:nvSpPr>
          <p:cNvPr id="3" name="Content Placeholder 2"/>
          <p:cNvSpPr>
            <a:spLocks noGrp="1"/>
          </p:cNvSpPr>
          <p:nvPr>
            <p:ph idx="1"/>
          </p:nvPr>
        </p:nvSpPr>
        <p:spPr/>
        <p:txBody>
          <a:bodyPr>
            <a:normAutofit fontScale="92500" lnSpcReduction="10000"/>
          </a:bodyPr>
          <a:lstStyle/>
          <a:p>
            <a:pPr marL="0" indent="0" algn="r">
              <a:buNone/>
            </a:pPr>
            <a:r>
              <a:rPr lang="fa-IR" dirty="0"/>
              <a:t>1. اخذ رضايت نامه از بيمار مطابق قوانين</a:t>
            </a:r>
          </a:p>
          <a:p>
            <a:pPr marL="0" indent="0" algn="r">
              <a:buNone/>
            </a:pPr>
            <a:r>
              <a:rPr lang="fa-IR" dirty="0"/>
              <a:t>2. حضور مداوم كارشناس يا كاردان هوشبري زير نظر متخصص بيهوشي</a:t>
            </a:r>
          </a:p>
          <a:p>
            <a:pPr marL="0" indent="0" algn="r">
              <a:buNone/>
            </a:pPr>
            <a:r>
              <a:rPr lang="fa-IR" dirty="0"/>
              <a:t>3. ويزيت مادر توسط متخصص بيهوشي</a:t>
            </a:r>
          </a:p>
          <a:p>
            <a:pPr marL="0" indent="0" algn="r">
              <a:buNone/>
            </a:pPr>
            <a:r>
              <a:rPr lang="fa-IR" dirty="0"/>
              <a:t>4. مهيا و در دسترس بودن ست احياء بزرگسال</a:t>
            </a:r>
          </a:p>
          <a:p>
            <a:pPr marL="0" indent="0" algn="r">
              <a:buNone/>
            </a:pPr>
            <a:r>
              <a:rPr lang="fa-IR" dirty="0"/>
              <a:t>5. برقراري راه وريدي و مايع درماني مناسب قبل از انجام بلوك</a:t>
            </a:r>
          </a:p>
          <a:p>
            <a:pPr marL="0" indent="0" algn="r">
              <a:buNone/>
            </a:pPr>
            <a:r>
              <a:rPr lang="fa-IR" dirty="0"/>
              <a:t>6. مانيتورينگ قلب جنين، سمع صداي قلب جنين يك بار قبل از بي حسي و يك بار بعد از بي حسي (سپس مطابق پروتكل راهنماي كشوري خدمات مامايی)</a:t>
            </a:r>
          </a:p>
          <a:p>
            <a:pPr marL="0" indent="0" algn="r">
              <a:buNone/>
            </a:pPr>
            <a:r>
              <a:rPr lang="fa-IR" dirty="0"/>
              <a:t>7. توجه به خالي بودن مثانه</a:t>
            </a:r>
          </a:p>
          <a:p>
            <a:pPr marL="0" indent="0" algn="r">
              <a:buNone/>
            </a:pPr>
            <a:r>
              <a:rPr lang="fa-IR" dirty="0"/>
              <a:t>8. توجه به داروهاي تجويز شده طي مدت بستري (به ويژه مخدرها-انتی کواگولان)</a:t>
            </a:r>
          </a:p>
        </p:txBody>
      </p:sp>
      <p:sp>
        <p:nvSpPr>
          <p:cNvPr id="4" name="Slide Number Placeholder 3"/>
          <p:cNvSpPr>
            <a:spLocks noGrp="1"/>
          </p:cNvSpPr>
          <p:nvPr>
            <p:ph type="sldNum" sz="quarter" idx="12"/>
          </p:nvPr>
        </p:nvSpPr>
        <p:spPr/>
        <p:txBody>
          <a:bodyPr/>
          <a:lstStyle/>
          <a:p>
            <a:fld id="{59FB7DF4-057F-4C7B-A68D-FA9CAA36E165}" type="slidenum">
              <a:rPr lang="fa-IR" smtClean="0"/>
              <a:pPr/>
              <a:t>12</a:t>
            </a:fld>
            <a:endParaRPr lang="fa-IR" dirty="0"/>
          </a:p>
        </p:txBody>
      </p:sp>
    </p:spTree>
    <p:extLst>
      <p:ext uri="{BB962C8B-B14F-4D97-AF65-F5344CB8AC3E}">
        <p14:creationId xmlns:p14="http://schemas.microsoft.com/office/powerpoint/2010/main" val="50331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تجهيزات استاندارد </a:t>
            </a:r>
          </a:p>
        </p:txBody>
      </p:sp>
      <p:sp>
        <p:nvSpPr>
          <p:cNvPr id="3" name="Content Placeholder 2"/>
          <p:cNvSpPr>
            <a:spLocks noGrp="1"/>
          </p:cNvSpPr>
          <p:nvPr>
            <p:ph idx="1"/>
          </p:nvPr>
        </p:nvSpPr>
        <p:spPr>
          <a:xfrm>
            <a:off x="838200" y="2112500"/>
            <a:ext cx="10515600" cy="4351338"/>
          </a:xfrm>
        </p:spPr>
        <p:txBody>
          <a:bodyPr>
            <a:normAutofit/>
          </a:bodyPr>
          <a:lstStyle/>
          <a:p>
            <a:pPr algn="r" rtl="1">
              <a:lnSpc>
                <a:spcPct val="150000"/>
              </a:lnSpc>
            </a:pPr>
            <a:r>
              <a:rPr lang="fa-IR" dirty="0"/>
              <a:t>پالس اكسي متر- الكتروكارديوگرافي- دستگاه فشارسنج و گوشي پزشكي</a:t>
            </a:r>
          </a:p>
          <a:p>
            <a:pPr algn="r" rtl="1">
              <a:lnSpc>
                <a:spcPct val="150000"/>
              </a:lnSpc>
            </a:pPr>
            <a:r>
              <a:rPr lang="fa-IR" dirty="0"/>
              <a:t>كپسول اكسيژن -تي پيس</a:t>
            </a:r>
          </a:p>
          <a:p>
            <a:pPr algn="r" rtl="1">
              <a:lnSpc>
                <a:spcPct val="150000"/>
              </a:lnSpc>
            </a:pPr>
            <a:r>
              <a:rPr lang="fa-IR" dirty="0"/>
              <a:t>داروهاي احیا و مورد نیاز انجام زایمان بی درد</a:t>
            </a:r>
          </a:p>
          <a:p>
            <a:pPr algn="r" rtl="1">
              <a:lnSpc>
                <a:spcPct val="150000"/>
              </a:lnSpc>
            </a:pPr>
            <a:r>
              <a:rPr lang="fa-IR" dirty="0"/>
              <a:t>ست كامل احيا و حفظ راه هوايي</a:t>
            </a:r>
          </a:p>
          <a:p>
            <a:pPr algn="r" rtl="1">
              <a:lnSpc>
                <a:spcPct val="150000"/>
              </a:lnSpc>
            </a:pPr>
            <a:r>
              <a:rPr lang="fa-IR" dirty="0"/>
              <a:t>مانيتورينگ الكترونيكي پايش قلب جنين</a:t>
            </a:r>
          </a:p>
        </p:txBody>
      </p:sp>
      <p:sp>
        <p:nvSpPr>
          <p:cNvPr id="4" name="Slide Number Placeholder 3"/>
          <p:cNvSpPr>
            <a:spLocks noGrp="1"/>
          </p:cNvSpPr>
          <p:nvPr>
            <p:ph type="sldNum" sz="quarter" idx="12"/>
          </p:nvPr>
        </p:nvSpPr>
        <p:spPr/>
        <p:txBody>
          <a:bodyPr/>
          <a:lstStyle/>
          <a:p>
            <a:fld id="{13B0D74E-2854-4114-BF1A-1A5B57E26757}" type="slidenum">
              <a:rPr lang="fa-IR" smtClean="0"/>
              <a:pPr/>
              <a:t>13</a:t>
            </a:fld>
            <a:endParaRPr lang="fa-IR"/>
          </a:p>
        </p:txBody>
      </p:sp>
    </p:spTree>
    <p:extLst>
      <p:ext uri="{BB962C8B-B14F-4D97-AF65-F5344CB8AC3E}">
        <p14:creationId xmlns:p14="http://schemas.microsoft.com/office/powerpoint/2010/main" val="2843703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Neuraxial analgesia</a:t>
            </a:r>
            <a:endParaRPr lang="fa-IR" b="1" dirty="0"/>
          </a:p>
        </p:txBody>
      </p:sp>
      <p:sp>
        <p:nvSpPr>
          <p:cNvPr id="3" name="Content Placeholder 2"/>
          <p:cNvSpPr>
            <a:spLocks noGrp="1"/>
          </p:cNvSpPr>
          <p:nvPr>
            <p:ph idx="1"/>
          </p:nvPr>
        </p:nvSpPr>
        <p:spPr/>
        <p:txBody>
          <a:bodyPr/>
          <a:lstStyle/>
          <a:p>
            <a:r>
              <a:rPr lang="en-US" dirty="0"/>
              <a:t>Neuraxial analgesia is the </a:t>
            </a:r>
            <a:r>
              <a:rPr lang="en-US" b="1" dirty="0">
                <a:solidFill>
                  <a:srgbClr val="FF0000"/>
                </a:solidFill>
              </a:rPr>
              <a:t>most reliable and effective method </a:t>
            </a:r>
            <a:r>
              <a:rPr lang="en-US" dirty="0"/>
              <a:t>of reducing pain during labor. </a:t>
            </a:r>
          </a:p>
          <a:p>
            <a:endParaRPr lang="en-US" b="1" dirty="0"/>
          </a:p>
          <a:p>
            <a:r>
              <a:rPr lang="en-US" b="1" dirty="0"/>
              <a:t>Earlier </a:t>
            </a:r>
            <a:r>
              <a:rPr lang="en-US" b="1" dirty="0" err="1"/>
              <a:t>neuraxial</a:t>
            </a:r>
            <a:r>
              <a:rPr lang="en-US" b="1" dirty="0"/>
              <a:t> </a:t>
            </a:r>
            <a:r>
              <a:rPr lang="en-US" dirty="0"/>
              <a:t>labor analgesia dose not affect  the length of the </a:t>
            </a:r>
            <a:r>
              <a:rPr lang="en-US" dirty="0">
                <a:solidFill>
                  <a:srgbClr val="FF0000"/>
                </a:solidFill>
              </a:rPr>
              <a:t>first stage of labor </a:t>
            </a:r>
            <a:r>
              <a:rPr lang="en-US" dirty="0"/>
              <a:t>or </a:t>
            </a:r>
            <a:r>
              <a:rPr lang="en-US" dirty="0">
                <a:solidFill>
                  <a:srgbClr val="FF0000"/>
                </a:solidFill>
              </a:rPr>
              <a:t>increase risk for cesarean</a:t>
            </a:r>
            <a:r>
              <a:rPr lang="en-US" dirty="0"/>
              <a:t>. </a:t>
            </a:r>
          </a:p>
          <a:p>
            <a:endParaRPr lang="en-US" dirty="0"/>
          </a:p>
          <a:p>
            <a:r>
              <a:rPr lang="en-US" dirty="0"/>
              <a:t>Neuraxial analgesia can </a:t>
            </a:r>
            <a:r>
              <a:rPr lang="en-US" b="1" dirty="0"/>
              <a:t>prolong second stage </a:t>
            </a:r>
            <a:r>
              <a:rPr lang="en-US" dirty="0"/>
              <a:t>of delivery by approximately 15 minute.</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14</a:t>
            </a:fld>
            <a:endParaRPr lang="fa-IR"/>
          </a:p>
        </p:txBody>
      </p:sp>
    </p:spTree>
    <p:extLst>
      <p:ext uri="{BB962C8B-B14F-4D97-AF65-F5344CB8AC3E}">
        <p14:creationId xmlns:p14="http://schemas.microsoft.com/office/powerpoint/2010/main" val="2700456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Timing of placement</a:t>
            </a:r>
            <a:br>
              <a:rPr lang="en-US" dirty="0"/>
            </a:br>
            <a:endParaRPr lang="fa-IR" dirty="0"/>
          </a:p>
        </p:txBody>
      </p:sp>
      <p:sp>
        <p:nvSpPr>
          <p:cNvPr id="3" name="Content Placeholder 2"/>
          <p:cNvSpPr>
            <a:spLocks noGrp="1"/>
          </p:cNvSpPr>
          <p:nvPr>
            <p:ph idx="1"/>
          </p:nvPr>
        </p:nvSpPr>
        <p:spPr/>
        <p:txBody>
          <a:bodyPr/>
          <a:lstStyle/>
          <a:p>
            <a:pPr algn="l" rtl="0"/>
            <a:r>
              <a:rPr lang="en-US" b="1" dirty="0"/>
              <a:t>No increase </a:t>
            </a:r>
            <a:r>
              <a:rPr lang="en-US" dirty="0"/>
              <a:t>in the incidence of cesarean delivery was found in the </a:t>
            </a:r>
            <a:r>
              <a:rPr lang="en-US" b="1" dirty="0"/>
              <a:t>early epidural Analgesia </a:t>
            </a:r>
            <a:r>
              <a:rPr lang="en-US" dirty="0"/>
              <a:t>or was the </a:t>
            </a:r>
            <a:r>
              <a:rPr lang="en-US" b="1" dirty="0"/>
              <a:t>first stage of labor prolonged</a:t>
            </a:r>
            <a:r>
              <a:rPr lang="en-US" dirty="0"/>
              <a:t>.</a:t>
            </a:r>
          </a:p>
          <a:p>
            <a:pPr algn="l" rtl="0"/>
            <a:endParaRPr lang="en-US" dirty="0"/>
          </a:p>
          <a:p>
            <a:pPr algn="l" rtl="0"/>
            <a:r>
              <a:rPr lang="en-US" b="1" dirty="0">
                <a:solidFill>
                  <a:srgbClr val="FF0000"/>
                </a:solidFill>
              </a:rPr>
              <a:t>ASA guideline </a:t>
            </a:r>
            <a:r>
              <a:rPr lang="en-US" dirty="0"/>
              <a:t>note that </a:t>
            </a:r>
            <a:r>
              <a:rPr lang="en-US" b="1" dirty="0"/>
              <a:t>maternal request </a:t>
            </a:r>
            <a:r>
              <a:rPr lang="en-US" dirty="0"/>
              <a:t>is sufficient for epidural </a:t>
            </a:r>
            <a:r>
              <a:rPr lang="en-US" dirty="0" err="1"/>
              <a:t>initiaion</a:t>
            </a:r>
            <a:r>
              <a:rPr lang="en-US" dirty="0"/>
              <a:t> in first stage and the timing should </a:t>
            </a:r>
            <a:r>
              <a:rPr lang="en-US" b="1" dirty="0"/>
              <a:t>not depend on cervical dilation.</a:t>
            </a:r>
            <a:endParaRPr lang="fa-IR" b="1" dirty="0"/>
          </a:p>
        </p:txBody>
      </p:sp>
      <p:sp>
        <p:nvSpPr>
          <p:cNvPr id="4" name="Slide Number Placeholder 3"/>
          <p:cNvSpPr>
            <a:spLocks noGrp="1"/>
          </p:cNvSpPr>
          <p:nvPr>
            <p:ph type="sldNum" sz="quarter" idx="12"/>
          </p:nvPr>
        </p:nvSpPr>
        <p:spPr/>
        <p:txBody>
          <a:bodyPr/>
          <a:lstStyle/>
          <a:p>
            <a:fld id="{6078D32B-F83A-4C6A-804C-C358D45A1D4A}" type="slidenum">
              <a:rPr lang="fa-IR" smtClean="0"/>
              <a:t>15</a:t>
            </a:fld>
            <a:endParaRPr lang="fa-IR"/>
          </a:p>
        </p:txBody>
      </p:sp>
    </p:spTree>
    <p:extLst>
      <p:ext uri="{BB962C8B-B14F-4D97-AF65-F5344CB8AC3E}">
        <p14:creationId xmlns:p14="http://schemas.microsoft.com/office/powerpoint/2010/main" val="935478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080" y="762000"/>
            <a:ext cx="11465560" cy="5435283"/>
          </a:xfrm>
        </p:spPr>
        <p:txBody>
          <a:bodyPr>
            <a:normAutofit/>
          </a:bodyPr>
          <a:lstStyle/>
          <a:p>
            <a:pPr marL="457200" lvl="1" indent="0">
              <a:buNone/>
              <a:defRPr/>
            </a:pPr>
            <a:r>
              <a:rPr lang="en-US" altLang="zh-TW" sz="3600" b="1" dirty="0">
                <a:solidFill>
                  <a:srgbClr val="002060"/>
                </a:solidFill>
              </a:rPr>
              <a:t>Stage one of labor: </a:t>
            </a:r>
            <a:endParaRPr lang="en-US" altLang="zh-TW" sz="3600" b="1" dirty="0">
              <a:solidFill>
                <a:srgbClr val="FF0000"/>
              </a:solidFill>
            </a:endParaRPr>
          </a:p>
          <a:p>
            <a:pPr lvl="2">
              <a:defRPr/>
            </a:pPr>
            <a:r>
              <a:rPr lang="en-US" altLang="zh-TW" sz="3600" dirty="0"/>
              <a:t> Uterus contraction, lower back and abdomen pain</a:t>
            </a:r>
          </a:p>
          <a:p>
            <a:pPr lvl="2">
              <a:defRPr/>
            </a:pPr>
            <a:r>
              <a:rPr lang="en-US" altLang="zh-TW" sz="3600" dirty="0"/>
              <a:t> pain transmission: from T10</a:t>
            </a:r>
            <a:r>
              <a:rPr lang="zh-TW" altLang="en-US" sz="3600" dirty="0"/>
              <a:t>～</a:t>
            </a:r>
            <a:r>
              <a:rPr lang="en-US" altLang="zh-TW" sz="3600" dirty="0"/>
              <a:t>12, L1 into spinal cord</a:t>
            </a:r>
          </a:p>
          <a:p>
            <a:pPr lvl="2">
              <a:defRPr/>
            </a:pPr>
            <a:endParaRPr lang="en-US" altLang="zh-TW" sz="3600" dirty="0"/>
          </a:p>
          <a:p>
            <a:pPr marL="514350" lvl="1" indent="0">
              <a:buNone/>
              <a:defRPr/>
            </a:pPr>
            <a:r>
              <a:rPr lang="en-US" altLang="zh-TW" sz="3600" b="1" dirty="0">
                <a:solidFill>
                  <a:srgbClr val="002060"/>
                </a:solidFill>
              </a:rPr>
              <a:t>Stage two of labor: </a:t>
            </a:r>
          </a:p>
          <a:p>
            <a:pPr marL="1371600" lvl="2" indent="-457200">
              <a:defRPr/>
            </a:pPr>
            <a:r>
              <a:rPr lang="en-US" altLang="zh-TW" sz="3600" dirty="0"/>
              <a:t>Perineum  area</a:t>
            </a:r>
          </a:p>
          <a:p>
            <a:pPr marL="1371600" lvl="2" indent="-457200">
              <a:defRPr/>
            </a:pPr>
            <a:r>
              <a:rPr lang="en-US" altLang="zh-TW" sz="3600" dirty="0"/>
              <a:t>Pain transmission: S2</a:t>
            </a:r>
            <a:r>
              <a:rPr lang="zh-TW" altLang="en-US" sz="3600" dirty="0"/>
              <a:t>～</a:t>
            </a:r>
            <a:r>
              <a:rPr lang="en-US" altLang="zh-TW" sz="3600" dirty="0"/>
              <a:t>4</a:t>
            </a:r>
            <a:endParaRPr lang="zh-TW" altLang="en-US" sz="3600" dirty="0"/>
          </a:p>
          <a:p>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16</a:t>
            </a:fld>
            <a:endParaRPr lang="fa-IR"/>
          </a:p>
        </p:txBody>
      </p:sp>
    </p:spTree>
    <p:extLst>
      <p:ext uri="{BB962C8B-B14F-4D97-AF65-F5344CB8AC3E}">
        <p14:creationId xmlns:p14="http://schemas.microsoft.com/office/powerpoint/2010/main" val="2879101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err="1">
                <a:latin typeface="+mn-lt"/>
                <a:ea typeface="+mn-ea"/>
                <a:cs typeface="+mn-cs"/>
              </a:rPr>
              <a:t>Neuraxial</a:t>
            </a:r>
            <a:r>
              <a:rPr lang="en-US" sz="4000" b="1" dirty="0">
                <a:latin typeface="+mn-lt"/>
                <a:ea typeface="+mn-ea"/>
                <a:cs typeface="+mn-cs"/>
              </a:rPr>
              <a:t> Analgesia</a:t>
            </a:r>
            <a:endParaRPr lang="fa-IR" sz="4000" b="1" dirty="0">
              <a:latin typeface="+mn-lt"/>
              <a:ea typeface="+mn-ea"/>
              <a:cs typeface="+mn-cs"/>
            </a:endParaRPr>
          </a:p>
        </p:txBody>
      </p:sp>
      <p:sp>
        <p:nvSpPr>
          <p:cNvPr id="3" name="Content Placeholder 2"/>
          <p:cNvSpPr>
            <a:spLocks noGrp="1"/>
          </p:cNvSpPr>
          <p:nvPr>
            <p:ph idx="1"/>
          </p:nvPr>
        </p:nvSpPr>
        <p:spPr/>
        <p:txBody>
          <a:bodyPr>
            <a:normAutofit/>
          </a:bodyPr>
          <a:lstStyle/>
          <a:p>
            <a:r>
              <a:rPr lang="en-GB" sz="4000" dirty="0"/>
              <a:t>Epidural</a:t>
            </a:r>
          </a:p>
          <a:p>
            <a:endParaRPr lang="en-GB" sz="4000" dirty="0"/>
          </a:p>
          <a:p>
            <a:r>
              <a:rPr lang="en-GB" sz="4000" dirty="0"/>
              <a:t>Spinal</a:t>
            </a:r>
          </a:p>
          <a:p>
            <a:endParaRPr lang="en-GB" sz="4000" dirty="0"/>
          </a:p>
          <a:p>
            <a:r>
              <a:rPr lang="en-GB" sz="4000" dirty="0"/>
              <a:t>CSE : </a:t>
            </a:r>
            <a:r>
              <a:rPr lang="en-GB" sz="4000" b="1" dirty="0"/>
              <a:t>C</a:t>
            </a:r>
            <a:r>
              <a:rPr lang="en-GB" sz="4000" dirty="0"/>
              <a:t>ombined </a:t>
            </a:r>
            <a:r>
              <a:rPr lang="en-GB" sz="4000" b="1" dirty="0"/>
              <a:t>S</a:t>
            </a:r>
            <a:r>
              <a:rPr lang="en-GB" sz="4000" dirty="0"/>
              <a:t>pinal </a:t>
            </a:r>
            <a:r>
              <a:rPr lang="en-GB" sz="4000" b="1" dirty="0"/>
              <a:t>E</a:t>
            </a:r>
            <a:r>
              <a:rPr lang="en-GB" sz="4000" dirty="0"/>
              <a:t>pidural</a:t>
            </a:r>
            <a:endParaRPr lang="fa-IR" sz="4000" dirty="0"/>
          </a:p>
        </p:txBody>
      </p:sp>
      <p:sp>
        <p:nvSpPr>
          <p:cNvPr id="4" name="Slide Number Placeholder 3"/>
          <p:cNvSpPr>
            <a:spLocks noGrp="1"/>
          </p:cNvSpPr>
          <p:nvPr>
            <p:ph type="sldNum" sz="quarter" idx="12"/>
          </p:nvPr>
        </p:nvSpPr>
        <p:spPr/>
        <p:txBody>
          <a:bodyPr/>
          <a:lstStyle/>
          <a:p>
            <a:fld id="{6078D32B-F83A-4C6A-804C-C358D45A1D4A}" type="slidenum">
              <a:rPr lang="fa-IR" smtClean="0"/>
              <a:t>17</a:t>
            </a:fld>
            <a:endParaRPr lang="fa-IR"/>
          </a:p>
        </p:txBody>
      </p:sp>
    </p:spTree>
    <p:extLst>
      <p:ext uri="{BB962C8B-B14F-4D97-AF65-F5344CB8AC3E}">
        <p14:creationId xmlns:p14="http://schemas.microsoft.com/office/powerpoint/2010/main" val="2992090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Epidural analgesia</a:t>
            </a:r>
            <a:endParaRPr lang="fa-IR" b="1" dirty="0"/>
          </a:p>
        </p:txBody>
      </p:sp>
      <p:sp>
        <p:nvSpPr>
          <p:cNvPr id="3" name="Content Placeholder 2"/>
          <p:cNvSpPr>
            <a:spLocks noGrp="1"/>
          </p:cNvSpPr>
          <p:nvPr>
            <p:ph idx="1"/>
          </p:nvPr>
        </p:nvSpPr>
        <p:spPr>
          <a:xfrm>
            <a:off x="248920" y="1869440"/>
            <a:ext cx="7279640" cy="4561523"/>
          </a:xfrm>
        </p:spPr>
        <p:txBody>
          <a:bodyPr>
            <a:normAutofit lnSpcReduction="10000"/>
          </a:bodyPr>
          <a:lstStyle/>
          <a:p>
            <a:r>
              <a:rPr lang="en-US" b="1" dirty="0"/>
              <a:t>Lumbar epidural analgesia </a:t>
            </a:r>
            <a:r>
              <a:rPr lang="en-US" dirty="0"/>
              <a:t>is safe and effective for labor pain relief.</a:t>
            </a:r>
          </a:p>
          <a:p>
            <a:endParaRPr lang="en-US" dirty="0"/>
          </a:p>
          <a:p>
            <a:pPr>
              <a:lnSpc>
                <a:spcPct val="200000"/>
              </a:lnSpc>
            </a:pPr>
            <a:r>
              <a:rPr lang="en-US" dirty="0"/>
              <a:t> Space between L2-L3 and L4-L5.</a:t>
            </a:r>
          </a:p>
          <a:p>
            <a:pPr>
              <a:lnSpc>
                <a:spcPct val="200000"/>
              </a:lnSpc>
            </a:pPr>
            <a:endParaRPr lang="en-US" dirty="0"/>
          </a:p>
          <a:p>
            <a:r>
              <a:rPr lang="en-US" dirty="0"/>
              <a:t>combination of low dose </a:t>
            </a:r>
            <a:r>
              <a:rPr lang="en-US" b="1" dirty="0"/>
              <a:t>local anesthetic </a:t>
            </a:r>
            <a:r>
              <a:rPr lang="en-US" dirty="0"/>
              <a:t>and </a:t>
            </a:r>
            <a:r>
              <a:rPr lang="en-US" b="1" dirty="0"/>
              <a:t>opioid</a:t>
            </a:r>
            <a:r>
              <a:rPr lang="en-US" dirty="0"/>
              <a:t>.</a:t>
            </a:r>
          </a:p>
          <a:p>
            <a:pPr marL="0" indent="0">
              <a:buNone/>
            </a:pPr>
            <a:endParaRPr lang="en-US" dirty="0"/>
          </a:p>
        </p:txBody>
      </p:sp>
      <p:sp>
        <p:nvSpPr>
          <p:cNvPr id="4" name="Slide Number Placeholder 3"/>
          <p:cNvSpPr>
            <a:spLocks noGrp="1"/>
          </p:cNvSpPr>
          <p:nvPr>
            <p:ph type="sldNum" sz="quarter" idx="12"/>
          </p:nvPr>
        </p:nvSpPr>
        <p:spPr/>
        <p:txBody>
          <a:bodyPr/>
          <a:lstStyle/>
          <a:p>
            <a:fld id="{6078D32B-F83A-4C6A-804C-C358D45A1D4A}" type="slidenum">
              <a:rPr lang="fa-IR" smtClean="0"/>
              <a:t>18</a:t>
            </a:fld>
            <a:endParaRPr lang="fa-I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430164" y="1714075"/>
            <a:ext cx="3817116" cy="5288683"/>
          </a:xfrm>
          <a:prstGeom prst="rect">
            <a:avLst/>
          </a:prstGeom>
        </p:spPr>
      </p:pic>
    </p:spTree>
    <p:extLst>
      <p:ext uri="{BB962C8B-B14F-4D97-AF65-F5344CB8AC3E}">
        <p14:creationId xmlns:p14="http://schemas.microsoft.com/office/powerpoint/2010/main" val="238215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Epidural</a:t>
            </a:r>
            <a:endParaRPr lang="fa-I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690688"/>
            <a:ext cx="4434840" cy="145542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462338"/>
            <a:ext cx="2190750" cy="138588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4265" y="1690688"/>
            <a:ext cx="2495550" cy="145542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3040" y="1690688"/>
            <a:ext cx="2181225" cy="145542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8950" y="3462338"/>
            <a:ext cx="2244090" cy="138588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73039" y="3462338"/>
            <a:ext cx="4547235" cy="1385887"/>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8138" y="5057775"/>
            <a:ext cx="4381623" cy="1466850"/>
          </a:xfrm>
          <a:prstGeom prst="rect">
            <a:avLst/>
          </a:prstGeom>
        </p:spPr>
      </p:pic>
      <p:sp>
        <p:nvSpPr>
          <p:cNvPr id="3" name="Slide Number Placeholder 2"/>
          <p:cNvSpPr>
            <a:spLocks noGrp="1"/>
          </p:cNvSpPr>
          <p:nvPr>
            <p:ph type="sldNum" sz="quarter" idx="12"/>
          </p:nvPr>
        </p:nvSpPr>
        <p:spPr/>
        <p:txBody>
          <a:bodyPr/>
          <a:lstStyle/>
          <a:p>
            <a:fld id="{6078D32B-F83A-4C6A-804C-C358D45A1D4A}" type="slidenum">
              <a:rPr lang="fa-IR" smtClean="0"/>
              <a:t>19</a:t>
            </a:fld>
            <a:endParaRPr lang="fa-IR"/>
          </a:p>
        </p:txBody>
      </p:sp>
    </p:spTree>
    <p:extLst>
      <p:ext uri="{BB962C8B-B14F-4D97-AF65-F5344CB8AC3E}">
        <p14:creationId xmlns:p14="http://schemas.microsoft.com/office/powerpoint/2010/main" val="114063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1357" y="3808324"/>
            <a:ext cx="9829800" cy="2602523"/>
          </a:xfrm>
        </p:spPr>
        <p:txBody>
          <a:bodyPr>
            <a:normAutofit/>
          </a:bodyPr>
          <a:lstStyle/>
          <a:p>
            <a:pPr rtl="0"/>
            <a:r>
              <a:rPr lang="fa-IR" sz="60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haroni" panose="02010803020104030203" pitchFamily="2" charset="-79"/>
                <a:cs typeface="Aharoni" panose="02010803020104030203" pitchFamily="2" charset="-79"/>
              </a:rPr>
              <a:t>دکتر عاطفه قصوری</a:t>
            </a:r>
          </a:p>
          <a:p>
            <a:pPr rtl="0"/>
            <a:r>
              <a:rPr lang="fa-IR" sz="60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haroni" panose="02010803020104030203" pitchFamily="2" charset="-79"/>
                <a:cs typeface="Aharoni" panose="02010803020104030203" pitchFamily="2" charset="-79"/>
              </a:rPr>
              <a:t>متخصص بیهوشی و مراقبت های ویژه</a:t>
            </a:r>
            <a:endParaRPr lang="en-US" sz="60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haroni" panose="02010803020104030203" pitchFamily="2" charset="-79"/>
              <a:cs typeface="Aharoni" panose="02010803020104030203" pitchFamily="2" charset="-79"/>
            </a:endParaRPr>
          </a:p>
          <a:p>
            <a:pPr rtl="0"/>
            <a:endParaRPr lang="en-US" sz="5400" b="1" dirty="0">
              <a:ln w="9525">
                <a:solidFill>
                  <a:srgbClr val="FF0000"/>
                </a:solidFill>
                <a:prstDash val="solid"/>
              </a:ln>
              <a:solidFill>
                <a:schemeClr val="accent5"/>
              </a:solidFill>
              <a:effectLst>
                <a:outerShdw blurRad="12700" dist="38100" dir="2700000" algn="tl" rotWithShape="0">
                  <a:schemeClr val="accent5">
                    <a:lumMod val="60000"/>
                    <a:lumOff val="40000"/>
                  </a:schemeClr>
                </a:outerShdw>
              </a:effectLst>
              <a:latin typeface="Arial Black" panose="020B0A04020102020204" pitchFamily="34" charset="0"/>
            </a:endParaRPr>
          </a:p>
          <a:p>
            <a:pPr rtl="0"/>
            <a:endParaRPr lang="en-US" sz="5400" b="1" dirty="0">
              <a:ln w="9525">
                <a:solidFill>
                  <a:srgbClr val="FF0000"/>
                </a:solidFill>
                <a:prstDash val="solid"/>
              </a:ln>
              <a:solidFill>
                <a:schemeClr val="accent5"/>
              </a:solidFill>
              <a:effectLst>
                <a:outerShdw blurRad="12700" dist="38100" dir="2700000" algn="tl" rotWithShape="0">
                  <a:schemeClr val="accent5">
                    <a:lumMod val="60000"/>
                    <a:lumOff val="40000"/>
                  </a:schemeClr>
                </a:outerShdw>
              </a:effectLst>
              <a:latin typeface="Arial Black" panose="020B0A04020102020204" pitchFamily="34" charset="0"/>
            </a:endParaRPr>
          </a:p>
        </p:txBody>
      </p:sp>
      <p:sp>
        <p:nvSpPr>
          <p:cNvPr id="5" name="Slide Number Placeholder 4"/>
          <p:cNvSpPr>
            <a:spLocks noGrp="1"/>
          </p:cNvSpPr>
          <p:nvPr>
            <p:ph type="sldNum" sz="quarter" idx="12"/>
          </p:nvPr>
        </p:nvSpPr>
        <p:spPr/>
        <p:txBody>
          <a:bodyPr/>
          <a:lstStyle/>
          <a:p>
            <a:fld id="{6078D32B-F83A-4C6A-804C-C358D45A1D4A}" type="slidenum">
              <a:rPr lang="fa-IR" sz="1600" smtClean="0"/>
              <a:t>2</a:t>
            </a:fld>
            <a:endParaRPr lang="fa-IR" sz="1600" dirty="0"/>
          </a:p>
        </p:txBody>
      </p:sp>
      <p:sp>
        <p:nvSpPr>
          <p:cNvPr id="4" name="Rectangle 3"/>
          <p:cNvSpPr/>
          <p:nvPr/>
        </p:nvSpPr>
        <p:spPr>
          <a:xfrm>
            <a:off x="1459636" y="508000"/>
            <a:ext cx="9033242" cy="3073400"/>
          </a:xfrm>
          <a:prstGeom prst="rect">
            <a:avLst/>
          </a:prstGeom>
          <a:noFill/>
        </p:spPr>
        <p:txBody>
          <a:bodyPr wrap="none" lIns="91440" tIns="45720" rIns="91440" bIns="45720">
            <a:prstTxWarp prst="textStop">
              <a:avLst/>
            </a:prstTxWarp>
            <a:spAutoFit/>
          </a:bodyPr>
          <a:lstStyle/>
          <a:p>
            <a:pPr algn="ctr"/>
            <a:r>
              <a:rPr lang="en-US" sz="72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haroni" panose="02010803020104030203" pitchFamily="2" charset="-79"/>
                <a:cs typeface="Aharoni" panose="02010803020104030203" pitchFamily="2" charset="-79"/>
              </a:rPr>
              <a:t>Painless Delivery</a:t>
            </a:r>
          </a:p>
          <a:p>
            <a:pPr algn="ctr"/>
            <a:r>
              <a:rPr lang="en-US" sz="72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Aharoni" panose="02010803020104030203" pitchFamily="2" charset="-79"/>
                <a:cs typeface="Aharoni" panose="02010803020104030203" pitchFamily="2" charset="-79"/>
              </a:rPr>
              <a:t> Regional Analgesia</a:t>
            </a:r>
            <a:endParaRPr lang="fa-IR" sz="7200" b="1" dirty="0">
              <a:ln w="12700">
                <a:solidFill>
                  <a:srgbClr val="FF0000"/>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805713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ltLang="fa-IR" dirty="0"/>
              <a:t>Hanging – drop technique</a:t>
            </a:r>
            <a:br>
              <a:rPr lang="en-US" altLang="fa-IR" dirty="0"/>
            </a:br>
            <a:endParaRPr lang="fa-IR"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1186"/>
          <a:stretch/>
        </p:blipFill>
        <p:spPr bwMode="auto">
          <a:xfrm>
            <a:off x="3209925" y="1466850"/>
            <a:ext cx="5991225" cy="5119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6078D32B-F83A-4C6A-804C-C358D45A1D4A}" type="slidenum">
              <a:rPr lang="fa-IR" smtClean="0"/>
              <a:t>20</a:t>
            </a:fld>
            <a:endParaRPr lang="fa-IR"/>
          </a:p>
        </p:txBody>
      </p:sp>
    </p:spTree>
    <p:extLst>
      <p:ext uri="{BB962C8B-B14F-4D97-AF65-F5344CB8AC3E}">
        <p14:creationId xmlns:p14="http://schemas.microsoft.com/office/powerpoint/2010/main" val="1682055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Loss of resistance technique</a:t>
            </a:r>
            <a:br>
              <a:rPr lang="en-US" dirty="0"/>
            </a:br>
            <a:endParaRPr lang="fa-IR" dirty="0"/>
          </a:p>
        </p:txBody>
      </p:sp>
      <p:pic>
        <p:nvPicPr>
          <p:cNvPr id="4" name="Content Placeholder 3"/>
          <p:cNvPicPr>
            <a:picLocks noGrp="1" noChangeAspect="1" noChangeArrowheads="1"/>
          </p:cNvPicPr>
          <p:nvPr>
            <p:ph idx="1"/>
          </p:nvPr>
        </p:nvPicPr>
        <p:blipFill rotWithShape="1">
          <a:blip r:embed="rId2" cstate="print"/>
          <a:srcRect l="7097" r="22694"/>
          <a:stretch/>
        </p:blipFill>
        <p:spPr bwMode="auto">
          <a:xfrm>
            <a:off x="2676524" y="1444342"/>
            <a:ext cx="5838825" cy="5193907"/>
          </a:xfrm>
          <a:prstGeom prst="rect">
            <a:avLst/>
          </a:prstGeom>
          <a:noFill/>
          <a:ln w="9525" cap="flat">
            <a:noFill/>
            <a:miter lim="800000"/>
            <a:headEnd/>
            <a:tailEnd/>
          </a:ln>
          <a:effectLst/>
          <a:scene3d>
            <a:camera prst="orthographicFront"/>
            <a:lightRig rig="contrasting" dir="t">
              <a:rot lat="0" lon="0" rev="2400000"/>
            </a:lightRig>
          </a:scene3d>
          <a:sp3d contourW="7620">
            <a:bevelT w="63500" h="63500"/>
            <a:contourClr>
              <a:schemeClr val="bg2">
                <a:shade val="50000"/>
              </a:schemeClr>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6078D32B-F83A-4C6A-804C-C358D45A1D4A}" type="slidenum">
              <a:rPr lang="fa-IR" smtClean="0"/>
              <a:t>21</a:t>
            </a:fld>
            <a:endParaRPr lang="fa-IR"/>
          </a:p>
        </p:txBody>
      </p:sp>
    </p:spTree>
    <p:extLst>
      <p:ext uri="{BB962C8B-B14F-4D97-AF65-F5344CB8AC3E}">
        <p14:creationId xmlns:p14="http://schemas.microsoft.com/office/powerpoint/2010/main" val="1203948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epidural"/>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1330960" y="631014"/>
            <a:ext cx="8818880" cy="5907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6078D32B-F83A-4C6A-804C-C358D45A1D4A}" type="slidenum">
              <a:rPr lang="fa-IR" smtClean="0"/>
              <a:t>22</a:t>
            </a:fld>
            <a:endParaRPr lang="fa-IR"/>
          </a:p>
        </p:txBody>
      </p:sp>
    </p:spTree>
    <p:extLst>
      <p:ext uri="{BB962C8B-B14F-4D97-AF65-F5344CB8AC3E}">
        <p14:creationId xmlns:p14="http://schemas.microsoft.com/office/powerpoint/2010/main" val="4119905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Contraindications</a:t>
            </a:r>
            <a:br>
              <a:rPr lang="en-US" b="1" dirty="0"/>
            </a:br>
            <a:endParaRPr lang="en-US" b="1" dirty="0"/>
          </a:p>
        </p:txBody>
      </p:sp>
      <p:sp>
        <p:nvSpPr>
          <p:cNvPr id="3" name="Content Placeholder 2"/>
          <p:cNvSpPr>
            <a:spLocks noGrp="1"/>
          </p:cNvSpPr>
          <p:nvPr>
            <p:ph idx="1"/>
          </p:nvPr>
        </p:nvSpPr>
        <p:spPr>
          <a:xfrm>
            <a:off x="528320" y="1209040"/>
            <a:ext cx="10825480" cy="5512435"/>
          </a:xfrm>
        </p:spPr>
        <p:txBody>
          <a:bodyPr/>
          <a:lstStyle/>
          <a:p>
            <a:pPr marL="0" indent="0">
              <a:buNone/>
            </a:pPr>
            <a:r>
              <a:rPr lang="en-US" b="1" dirty="0"/>
              <a:t>   </a:t>
            </a:r>
            <a:r>
              <a:rPr lang="en-US" b="1" dirty="0">
                <a:solidFill>
                  <a:srgbClr val="002060"/>
                </a:solidFill>
              </a:rPr>
              <a:t>ABSOLUTE :</a:t>
            </a:r>
          </a:p>
          <a:p>
            <a:pPr marL="0" indent="0">
              <a:buNone/>
            </a:pPr>
            <a:endParaRPr lang="en-US" b="1" dirty="0"/>
          </a:p>
          <a:p>
            <a:pPr>
              <a:buFont typeface="Wingdings" panose="05000000000000000000" pitchFamily="2" charset="2"/>
              <a:buChar char="Ø"/>
            </a:pPr>
            <a:r>
              <a:rPr lang="en-US" sz="3600" dirty="0"/>
              <a:t>patient refusal</a:t>
            </a:r>
          </a:p>
          <a:p>
            <a:pPr>
              <a:buFont typeface="Wingdings" panose="05000000000000000000" pitchFamily="2" charset="2"/>
              <a:buChar char="Ø"/>
            </a:pPr>
            <a:r>
              <a:rPr lang="en-US" sz="3600" dirty="0"/>
              <a:t> localized sepsis</a:t>
            </a:r>
          </a:p>
          <a:p>
            <a:pPr>
              <a:buFont typeface="Wingdings" panose="05000000000000000000" pitchFamily="2" charset="2"/>
              <a:buChar char="Ø"/>
            </a:pPr>
            <a:r>
              <a:rPr lang="en-US" sz="3600" dirty="0"/>
              <a:t> allergy to any of the drugs planned for administration </a:t>
            </a:r>
          </a:p>
          <a:p>
            <a:pPr>
              <a:buFont typeface="Wingdings" panose="05000000000000000000" pitchFamily="2" charset="2"/>
              <a:buChar char="Ø"/>
            </a:pPr>
            <a:r>
              <a:rPr lang="en-US" sz="3600" dirty="0"/>
              <a:t> inability to maintain stillness during needle puncture</a:t>
            </a:r>
          </a:p>
          <a:p>
            <a:pPr>
              <a:buFont typeface="Wingdings" panose="05000000000000000000" pitchFamily="2" charset="2"/>
              <a:buChar char="Ø"/>
            </a:pPr>
            <a:r>
              <a:rPr lang="en-US" sz="3600" dirty="0"/>
              <a:t>Increase intracranial pressure, which may theoretically predispose to brainstem herniation</a:t>
            </a:r>
            <a:endParaRPr lang="fa-IR" sz="3600" dirty="0"/>
          </a:p>
        </p:txBody>
      </p:sp>
      <p:sp>
        <p:nvSpPr>
          <p:cNvPr id="4" name="Slide Number Placeholder 3"/>
          <p:cNvSpPr>
            <a:spLocks noGrp="1"/>
          </p:cNvSpPr>
          <p:nvPr>
            <p:ph type="sldNum" sz="quarter" idx="12"/>
          </p:nvPr>
        </p:nvSpPr>
        <p:spPr/>
        <p:txBody>
          <a:bodyPr/>
          <a:lstStyle/>
          <a:p>
            <a:fld id="{6078D32B-F83A-4C6A-804C-C358D45A1D4A}" type="slidenum">
              <a:rPr lang="fa-IR" smtClean="0"/>
              <a:t>23</a:t>
            </a:fld>
            <a:endParaRPr lang="fa-IR"/>
          </a:p>
        </p:txBody>
      </p:sp>
    </p:spTree>
    <p:extLst>
      <p:ext uri="{BB962C8B-B14F-4D97-AF65-F5344CB8AC3E}">
        <p14:creationId xmlns:p14="http://schemas.microsoft.com/office/powerpoint/2010/main" val="3534067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79195"/>
          </a:xfrm>
        </p:spPr>
        <p:txBody>
          <a:bodyPr/>
          <a:lstStyle/>
          <a:p>
            <a:r>
              <a:rPr lang="en-US" b="1" dirty="0"/>
              <a:t>Contraindications</a:t>
            </a:r>
            <a:endParaRPr lang="fa-IR" dirty="0"/>
          </a:p>
        </p:txBody>
      </p:sp>
      <p:sp>
        <p:nvSpPr>
          <p:cNvPr id="3" name="Content Placeholder 2"/>
          <p:cNvSpPr>
            <a:spLocks noGrp="1"/>
          </p:cNvSpPr>
          <p:nvPr>
            <p:ph idx="1"/>
          </p:nvPr>
        </p:nvSpPr>
        <p:spPr>
          <a:xfrm>
            <a:off x="447040" y="1188720"/>
            <a:ext cx="10906760" cy="5532755"/>
          </a:xfrm>
        </p:spPr>
        <p:txBody>
          <a:bodyPr>
            <a:normAutofit fontScale="85000" lnSpcReduction="20000"/>
          </a:bodyPr>
          <a:lstStyle/>
          <a:p>
            <a:pPr marL="0" indent="0">
              <a:buNone/>
            </a:pPr>
            <a:r>
              <a:rPr lang="en-US" sz="4600" b="1" dirty="0">
                <a:solidFill>
                  <a:srgbClr val="002060"/>
                </a:solidFill>
              </a:rPr>
              <a:t>RELATIVE:</a:t>
            </a:r>
          </a:p>
          <a:p>
            <a:pPr marL="0" indent="0">
              <a:buNone/>
            </a:pPr>
            <a:endParaRPr lang="en-US" sz="4600" b="1" dirty="0">
              <a:solidFill>
                <a:srgbClr val="002060"/>
              </a:solidFill>
            </a:endParaRPr>
          </a:p>
          <a:p>
            <a:r>
              <a:rPr lang="en-US" b="1" dirty="0"/>
              <a:t>Myelopathy or Peripheral Neuropathy</a:t>
            </a:r>
          </a:p>
          <a:p>
            <a:r>
              <a:rPr lang="en-GB" b="1" dirty="0"/>
              <a:t>Spinal Stenosis</a:t>
            </a:r>
          </a:p>
          <a:p>
            <a:r>
              <a:rPr lang="en-GB" b="1" dirty="0"/>
              <a:t>Spine Surgery</a:t>
            </a:r>
          </a:p>
          <a:p>
            <a:r>
              <a:rPr lang="en-GB" b="1" dirty="0"/>
              <a:t>Multiple Sclerosis</a:t>
            </a:r>
          </a:p>
          <a:p>
            <a:r>
              <a:rPr lang="en-GB" b="1" dirty="0" err="1"/>
              <a:t>Spina</a:t>
            </a:r>
            <a:r>
              <a:rPr lang="en-GB" b="1" dirty="0"/>
              <a:t> Bifida</a:t>
            </a:r>
          </a:p>
          <a:p>
            <a:r>
              <a:rPr lang="en-US" b="1" dirty="0"/>
              <a:t>Aortic Stenosis or Fixed Cardiac Output</a:t>
            </a:r>
          </a:p>
          <a:p>
            <a:r>
              <a:rPr lang="en-GB" b="1" dirty="0"/>
              <a:t>Hypovolemia</a:t>
            </a:r>
          </a:p>
          <a:p>
            <a:r>
              <a:rPr lang="en-GB" b="1" dirty="0" err="1"/>
              <a:t>Thromboprophylaxis</a:t>
            </a:r>
            <a:r>
              <a:rPr lang="en-GB" b="1" dirty="0"/>
              <a:t>.</a:t>
            </a:r>
          </a:p>
          <a:p>
            <a:r>
              <a:rPr lang="en-GB" b="1" dirty="0"/>
              <a:t>Inherited Coagulopathy</a:t>
            </a:r>
          </a:p>
          <a:p>
            <a:r>
              <a:rPr lang="en-GB" b="1" dirty="0"/>
              <a:t>Infection</a:t>
            </a:r>
          </a:p>
          <a:p>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24</a:t>
            </a:fld>
            <a:endParaRPr lang="fa-IR"/>
          </a:p>
        </p:txBody>
      </p:sp>
    </p:spTree>
    <p:extLst>
      <p:ext uri="{BB962C8B-B14F-4D97-AF65-F5344CB8AC3E}">
        <p14:creationId xmlns:p14="http://schemas.microsoft.com/office/powerpoint/2010/main" val="3223656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838200" y="365125"/>
            <a:ext cx="10515600" cy="1006477"/>
          </a:xfrm>
        </p:spPr>
        <p:txBody>
          <a:bodyPr>
            <a:normAutofit/>
          </a:bodyPr>
          <a:lstStyle/>
          <a:p>
            <a:pPr algn="ctr" rtl="1" eaLnBrk="1" hangingPunct="1"/>
            <a:r>
              <a:rPr lang="fa-IR" altLang="en-US" b="1" dirty="0">
                <a:solidFill>
                  <a:srgbClr val="FF0000"/>
                </a:solidFill>
                <a:cs typeface="2  Titr" panose="00000700000000000000" pitchFamily="2" charset="-78"/>
              </a:rPr>
              <a:t>تست دوز اپيدورال</a:t>
            </a:r>
            <a:endParaRPr lang="en-US" altLang="en-US" b="1" dirty="0">
              <a:solidFill>
                <a:srgbClr val="FF0000"/>
              </a:solidFill>
              <a:cs typeface="2  Titr" panose="00000700000000000000" pitchFamily="2" charset="-78"/>
            </a:endParaRPr>
          </a:p>
        </p:txBody>
      </p:sp>
      <p:sp>
        <p:nvSpPr>
          <p:cNvPr id="63491" name="Rectangle 3"/>
          <p:cNvSpPr>
            <a:spLocks noGrp="1" noChangeArrowheads="1"/>
          </p:cNvSpPr>
          <p:nvPr>
            <p:ph type="body" idx="4294967295"/>
          </p:nvPr>
        </p:nvSpPr>
        <p:spPr>
          <a:xfrm>
            <a:off x="538480" y="1371601"/>
            <a:ext cx="11267439" cy="5171439"/>
          </a:xfrm>
        </p:spPr>
        <p:txBody>
          <a:bodyPr>
            <a:normAutofit fontScale="92500" lnSpcReduction="20000"/>
          </a:bodyPr>
          <a:lstStyle/>
          <a:p>
            <a:pPr algn="just" rtl="1" eaLnBrk="1" hangingPunct="1">
              <a:lnSpc>
                <a:spcPct val="130000"/>
              </a:lnSpc>
              <a:buClr>
                <a:srgbClr val="FF0000"/>
              </a:buClr>
              <a:buFont typeface="Wingdings" panose="05000000000000000000" pitchFamily="2" charset="2"/>
              <a:buChar char="v"/>
              <a:defRPr/>
            </a:pPr>
            <a:r>
              <a:rPr lang="fa-IR" sz="3000" dirty="0">
                <a:effectLst>
                  <a:outerShdw blurRad="38100" dist="38100" dir="2700000" algn="tl">
                    <a:srgbClr val="C0C0C0"/>
                  </a:outerShdw>
                </a:effectLst>
                <a:cs typeface="B Nazanin" panose="00000400000000000000" pitchFamily="2" charset="-78"/>
              </a:rPr>
              <a:t>برخي از مؤلفين معتقدند که تست دوز نياز نمي‌باشد اما </a:t>
            </a:r>
            <a:r>
              <a:rPr lang="fa-IR" sz="3000" b="1" dirty="0">
                <a:effectLst>
                  <a:outerShdw blurRad="38100" dist="38100" dir="2700000" algn="tl">
                    <a:srgbClr val="C0C0C0"/>
                  </a:outerShdw>
                </a:effectLst>
                <a:cs typeface="B Nazanin" panose="00000400000000000000" pitchFamily="2" charset="-78"/>
              </a:rPr>
              <a:t>آسپيراسيون کاتتر هميشه قابل پيش‌بيني نيست</a:t>
            </a:r>
            <a:r>
              <a:rPr lang="fa-IR" sz="3000" dirty="0">
                <a:effectLst>
                  <a:outerShdw blurRad="38100" dist="38100" dir="2700000" algn="tl">
                    <a:srgbClr val="C0C0C0"/>
                  </a:outerShdw>
                </a:effectLst>
                <a:cs typeface="B Nazanin" panose="00000400000000000000" pitchFamily="2" charset="-78"/>
              </a:rPr>
              <a:t> (مخصوصاً وقتي از کاتتراپيدورال تک سوراخ استفاده مي‌شود).</a:t>
            </a:r>
          </a:p>
          <a:p>
            <a:pPr algn="just" rtl="1" eaLnBrk="1" hangingPunct="1">
              <a:lnSpc>
                <a:spcPct val="130000"/>
              </a:lnSpc>
              <a:buClr>
                <a:srgbClr val="FF0000"/>
              </a:buClr>
              <a:buFont typeface="Wingdings" panose="05000000000000000000" pitchFamily="2" charset="2"/>
              <a:buChar char="v"/>
              <a:defRPr/>
            </a:pPr>
            <a:endParaRPr lang="fa-IR" sz="3000" dirty="0">
              <a:effectLst>
                <a:outerShdw blurRad="38100" dist="38100" dir="2700000" algn="tl">
                  <a:srgbClr val="C0C0C0"/>
                </a:outerShdw>
              </a:effectLst>
              <a:cs typeface="B Nazanin" panose="00000400000000000000" pitchFamily="2" charset="-78"/>
            </a:endParaRPr>
          </a:p>
          <a:p>
            <a:pPr algn="just" rtl="1" eaLnBrk="1" hangingPunct="1">
              <a:lnSpc>
                <a:spcPct val="130000"/>
              </a:lnSpc>
              <a:buClr>
                <a:srgbClr val="FF0000"/>
              </a:buClr>
              <a:buFont typeface="Wingdings" panose="05000000000000000000" pitchFamily="2" charset="2"/>
              <a:buChar char="v"/>
              <a:defRPr/>
            </a:pPr>
            <a:r>
              <a:rPr lang="fa-IR" sz="3000" dirty="0">
                <a:effectLst>
                  <a:outerShdw blurRad="38100" dist="38100" dir="2700000" algn="tl">
                    <a:srgbClr val="C0C0C0"/>
                  </a:outerShdw>
                </a:effectLst>
                <a:cs typeface="B Nazanin" panose="00000400000000000000" pitchFamily="2" charset="-78"/>
              </a:rPr>
              <a:t> اپي‌نفرين يک افزايش قابل توجه در ضربان قلب بيماران هنگامي‌ که اپيدورال به يک عروق خوني وارد مي‌شود ايجاد مي‌نمايد. اما در بيمار تحت ليبر، تنوع ضربان قلب مادر از درد انقباضات رحمي ممکن است تفسير پاسخ ضربان قلب را مخدوش کند.</a:t>
            </a:r>
          </a:p>
          <a:p>
            <a:pPr algn="just" rtl="1" eaLnBrk="1" hangingPunct="1">
              <a:lnSpc>
                <a:spcPct val="130000"/>
              </a:lnSpc>
              <a:buClr>
                <a:srgbClr val="FF0000"/>
              </a:buClr>
              <a:buFont typeface="Wingdings" panose="05000000000000000000" pitchFamily="2" charset="2"/>
              <a:buChar char="v"/>
              <a:defRPr/>
            </a:pPr>
            <a:endParaRPr lang="fa-IR" sz="3000" dirty="0">
              <a:effectLst>
                <a:outerShdw blurRad="38100" dist="38100" dir="2700000" algn="tl">
                  <a:srgbClr val="C0C0C0"/>
                </a:outerShdw>
              </a:effectLst>
              <a:cs typeface="B Nazanin" panose="00000400000000000000" pitchFamily="2" charset="-78"/>
            </a:endParaRPr>
          </a:p>
          <a:p>
            <a:pPr algn="just" rtl="1">
              <a:lnSpc>
                <a:spcPct val="130000"/>
              </a:lnSpc>
              <a:buClr>
                <a:srgbClr val="FF0000"/>
              </a:buClr>
              <a:buFont typeface="Wingdings" panose="05000000000000000000" pitchFamily="2" charset="2"/>
              <a:buChar char="v"/>
              <a:defRPr/>
            </a:pPr>
            <a:r>
              <a:rPr lang="fa-IR" altLang="en-US" sz="3000" dirty="0">
                <a:cs typeface="B Nazanin" panose="00000400000000000000" pitchFamily="2" charset="-78"/>
              </a:rPr>
              <a:t>راه‌هاي افزايش اطمينان اپي نفرين شامل </a:t>
            </a:r>
            <a:r>
              <a:rPr lang="fa-IR" altLang="en-US" sz="3000" b="1" dirty="0">
                <a:cs typeface="B Nazanin" panose="00000400000000000000" pitchFamily="2" charset="-78"/>
              </a:rPr>
              <a:t>تزريق دوز بين انقباضات رحمي و تکرار تست دوز</a:t>
            </a:r>
            <a:r>
              <a:rPr lang="fa-IR" altLang="en-US" sz="3000" dirty="0">
                <a:cs typeface="B Nazanin" panose="00000400000000000000" pitchFamily="2" charset="-78"/>
              </a:rPr>
              <a:t>، هنگامي که پاسخ دوپهلو است، مي‌باشد.</a:t>
            </a:r>
            <a:endParaRPr lang="en-US" altLang="en-US" sz="3000" dirty="0">
              <a:cs typeface="B Nazanin" panose="00000400000000000000" pitchFamily="2" charset="-78"/>
            </a:endParaRPr>
          </a:p>
          <a:p>
            <a:pPr algn="just" rtl="1">
              <a:lnSpc>
                <a:spcPct val="130000"/>
              </a:lnSpc>
              <a:buFont typeface="Wingdings" panose="05000000000000000000" pitchFamily="2" charset="2"/>
              <a:buChar char="Ø"/>
              <a:defRPr/>
            </a:pPr>
            <a:endParaRPr lang="fa-IR" altLang="en-US" dirty="0">
              <a:solidFill>
                <a:schemeClr val="tx1">
                  <a:lumMod val="95000"/>
                  <a:lumOff val="5000"/>
                </a:schemeClr>
              </a:solidFill>
            </a:endParaRPr>
          </a:p>
          <a:p>
            <a:pPr algn="just" rtl="1" eaLnBrk="1" hangingPunct="1">
              <a:lnSpc>
                <a:spcPct val="130000"/>
              </a:lnSpc>
              <a:buFont typeface="Wingdings" panose="05000000000000000000" pitchFamily="2" charset="2"/>
              <a:buChar char="Ø"/>
              <a:defRPr/>
            </a:pPr>
            <a:endParaRPr lang="en-US" dirty="0">
              <a:effectLst>
                <a:outerShdw blurRad="38100" dist="38100" dir="2700000" algn="tl">
                  <a:srgbClr val="C0C0C0"/>
                </a:outerShdw>
              </a:effectLst>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13B0D74E-2854-4114-BF1A-1A5B57E26757}" type="slidenum">
              <a:rPr lang="fa-IR" smtClean="0"/>
              <a:pPr/>
              <a:t>25</a:t>
            </a:fld>
            <a:endParaRPr lang="fa-IR"/>
          </a:p>
        </p:txBody>
      </p:sp>
    </p:spTree>
    <p:extLst>
      <p:ext uri="{BB962C8B-B14F-4D97-AF65-F5344CB8AC3E}">
        <p14:creationId xmlns:p14="http://schemas.microsoft.com/office/powerpoint/2010/main" val="2650267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65125"/>
            <a:ext cx="10439400" cy="1325563"/>
          </a:xfrm>
        </p:spPr>
        <p:txBody>
          <a:bodyPr/>
          <a:lstStyle/>
          <a:p>
            <a:pPr algn="ctr"/>
            <a:r>
              <a:rPr lang="en-US" b="1" dirty="0"/>
              <a:t>Test Dose</a:t>
            </a:r>
            <a:endParaRPr lang="fa-IR" b="1" dirty="0"/>
          </a:p>
        </p:txBody>
      </p:sp>
      <p:sp>
        <p:nvSpPr>
          <p:cNvPr id="3" name="Content Placeholder 2"/>
          <p:cNvSpPr>
            <a:spLocks noGrp="1"/>
          </p:cNvSpPr>
          <p:nvPr>
            <p:ph idx="1"/>
          </p:nvPr>
        </p:nvSpPr>
        <p:spPr/>
        <p:txBody>
          <a:bodyPr/>
          <a:lstStyle/>
          <a:p>
            <a:r>
              <a:rPr lang="en-US" dirty="0"/>
              <a:t>Even with test dose ,</a:t>
            </a:r>
            <a:r>
              <a:rPr lang="en-US" dirty="0">
                <a:solidFill>
                  <a:srgbClr val="FF0000"/>
                </a:solidFill>
              </a:rPr>
              <a:t> intravascular </a:t>
            </a:r>
            <a:r>
              <a:rPr lang="en-US" dirty="0"/>
              <a:t>or</a:t>
            </a:r>
            <a:r>
              <a:rPr lang="en-US" dirty="0">
                <a:solidFill>
                  <a:srgbClr val="FF0000"/>
                </a:solidFill>
              </a:rPr>
              <a:t> </a:t>
            </a:r>
            <a:r>
              <a:rPr lang="en-US" dirty="0" err="1">
                <a:solidFill>
                  <a:srgbClr val="FF0000"/>
                </a:solidFill>
              </a:rPr>
              <a:t>intratechal</a:t>
            </a:r>
            <a:r>
              <a:rPr lang="en-US" dirty="0">
                <a:solidFill>
                  <a:srgbClr val="FF0000"/>
                </a:solidFill>
              </a:rPr>
              <a:t> </a:t>
            </a:r>
            <a:r>
              <a:rPr lang="en-US" dirty="0"/>
              <a:t>placement is possible. </a:t>
            </a:r>
          </a:p>
          <a:p>
            <a:endParaRPr lang="en-US" dirty="0"/>
          </a:p>
          <a:p>
            <a:r>
              <a:rPr lang="en-US" dirty="0"/>
              <a:t>This risk decrease by </a:t>
            </a:r>
            <a:r>
              <a:rPr lang="en-US" b="1" dirty="0"/>
              <a:t>dosing slowly </a:t>
            </a:r>
            <a:r>
              <a:rPr lang="en-US" dirty="0"/>
              <a:t>, </a:t>
            </a:r>
            <a:r>
              <a:rPr lang="en-US" b="1" dirty="0"/>
              <a:t>aspiration the catheter</a:t>
            </a:r>
            <a:r>
              <a:rPr lang="en-US" dirty="0"/>
              <a:t>, </a:t>
            </a:r>
            <a:r>
              <a:rPr lang="en-US" b="1" dirty="0"/>
              <a:t>watching for CSF or blood return </a:t>
            </a:r>
            <a:r>
              <a:rPr lang="en-US" dirty="0"/>
              <a:t>and </a:t>
            </a:r>
            <a:r>
              <a:rPr lang="en-US" b="1" dirty="0"/>
              <a:t>vigilance for rapid </a:t>
            </a:r>
            <a:r>
              <a:rPr lang="en-US" dirty="0"/>
              <a:t>and unexpected </a:t>
            </a:r>
            <a:r>
              <a:rPr lang="en-US" b="1" dirty="0"/>
              <a:t>changes in vital signs</a:t>
            </a:r>
            <a:r>
              <a:rPr lang="en-US" dirty="0"/>
              <a:t>, </a:t>
            </a:r>
            <a:r>
              <a:rPr lang="en-US" b="1" dirty="0"/>
              <a:t>CNS symptoms</a:t>
            </a:r>
            <a:r>
              <a:rPr lang="en-US" dirty="0"/>
              <a:t>, or </a:t>
            </a:r>
            <a:r>
              <a:rPr lang="en-US" b="1" dirty="0"/>
              <a:t>motor block</a:t>
            </a:r>
            <a:r>
              <a:rPr lang="en-US" dirty="0"/>
              <a:t>.</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26</a:t>
            </a:fld>
            <a:endParaRPr lang="fa-IR"/>
          </a:p>
        </p:txBody>
      </p:sp>
    </p:spTree>
    <p:extLst>
      <p:ext uri="{BB962C8B-B14F-4D97-AF65-F5344CB8AC3E}">
        <p14:creationId xmlns:p14="http://schemas.microsoft.com/office/powerpoint/2010/main" val="2140822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Test Dose</a:t>
            </a:r>
            <a:endParaRPr lang="fa-IR"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b="1" dirty="0"/>
              <a:t>3 ml of lidocaine 1.5-2 %</a:t>
            </a:r>
            <a:r>
              <a:rPr lang="en-US" b="1" dirty="0">
                <a:solidFill>
                  <a:srgbClr val="FF0000"/>
                </a:solidFill>
              </a:rPr>
              <a:t> with  </a:t>
            </a:r>
            <a:r>
              <a:rPr lang="en-US" b="1" dirty="0"/>
              <a:t>15 μ or 3 ml epinephrine 1:200000</a:t>
            </a:r>
          </a:p>
          <a:p>
            <a:pPr marL="0" indent="0">
              <a:buNone/>
            </a:pPr>
            <a:endParaRPr lang="en-US" b="1" dirty="0"/>
          </a:p>
          <a:p>
            <a:pPr>
              <a:buFont typeface="Wingdings" panose="05000000000000000000" pitchFamily="2" charset="2"/>
              <a:buChar char="Ø"/>
            </a:pPr>
            <a:r>
              <a:rPr lang="en-US" b="1" dirty="0"/>
              <a:t>3 ml of bupivacaine 0.25% </a:t>
            </a:r>
            <a:r>
              <a:rPr lang="en-US" b="1" dirty="0">
                <a:solidFill>
                  <a:srgbClr val="FF0000"/>
                </a:solidFill>
              </a:rPr>
              <a:t>with </a:t>
            </a:r>
            <a:r>
              <a:rPr lang="en-US" dirty="0"/>
              <a:t> </a:t>
            </a:r>
            <a:r>
              <a:rPr lang="en-US" b="1" dirty="0"/>
              <a:t>15 μ or 3 ml epinephrine 1:200000</a:t>
            </a:r>
          </a:p>
          <a:p>
            <a:pPr marL="0" indent="0">
              <a:buNone/>
            </a:pPr>
            <a:endParaRPr lang="en-US" b="1" dirty="0"/>
          </a:p>
          <a:p>
            <a:pPr>
              <a:buFont typeface="Wingdings" panose="05000000000000000000" pitchFamily="2" charset="2"/>
              <a:buChar char="Ø"/>
            </a:pPr>
            <a:r>
              <a:rPr lang="en-US" b="1" dirty="0"/>
              <a:t>20%-40%        HR or BP in 30-60 s</a:t>
            </a:r>
          </a:p>
          <a:p>
            <a:pPr marL="0" indent="0">
              <a:buNone/>
            </a:pPr>
            <a:endParaRPr lang="fa-IR"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27</a:t>
            </a:fld>
            <a:endParaRPr lang="fa-IR" dirty="0"/>
          </a:p>
        </p:txBody>
      </p:sp>
    </p:spTree>
    <p:extLst>
      <p:ext uri="{BB962C8B-B14F-4D97-AF65-F5344CB8AC3E}">
        <p14:creationId xmlns:p14="http://schemas.microsoft.com/office/powerpoint/2010/main" val="31119194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Spinal Analgesia</a:t>
            </a:r>
            <a:br>
              <a:rPr lang="en-US" b="1" dirty="0"/>
            </a:br>
            <a:endParaRPr lang="fa-IR" b="1" dirty="0"/>
          </a:p>
        </p:txBody>
      </p:sp>
      <p:sp>
        <p:nvSpPr>
          <p:cNvPr id="3" name="Content Placeholder 2"/>
          <p:cNvSpPr>
            <a:spLocks noGrp="1"/>
          </p:cNvSpPr>
          <p:nvPr>
            <p:ph idx="1"/>
          </p:nvPr>
        </p:nvSpPr>
        <p:spPr/>
        <p:txBody>
          <a:bodyPr/>
          <a:lstStyle/>
          <a:p>
            <a:r>
              <a:rPr lang="en-US" dirty="0"/>
              <a:t>SA is performed as a </a:t>
            </a:r>
            <a:r>
              <a:rPr lang="en-US" b="1" dirty="0"/>
              <a:t>single dose </a:t>
            </a:r>
            <a:r>
              <a:rPr lang="en-US" dirty="0"/>
              <a:t>or continuous by </a:t>
            </a:r>
            <a:r>
              <a:rPr lang="en-US" b="1" dirty="0"/>
              <a:t>opioid combined </a:t>
            </a:r>
            <a:r>
              <a:rPr lang="en-US" dirty="0"/>
              <a:t>with </a:t>
            </a:r>
            <a:r>
              <a:rPr lang="en-US" b="1" dirty="0"/>
              <a:t>small dose of Local Anesthetics</a:t>
            </a:r>
            <a:r>
              <a:rPr lang="en-US" dirty="0"/>
              <a:t>. .(Bupivacaine 2.5-1.25 mg </a:t>
            </a:r>
            <a:r>
              <a:rPr lang="en-US" b="1" dirty="0"/>
              <a:t>OR</a:t>
            </a:r>
            <a:r>
              <a:rPr lang="en-US" dirty="0"/>
              <a:t>  Ropivacaine 6-8 mg)</a:t>
            </a:r>
          </a:p>
          <a:p>
            <a:endParaRPr lang="en-US" dirty="0"/>
          </a:p>
          <a:p>
            <a:pPr marL="0" indent="0">
              <a:buNone/>
            </a:pPr>
            <a:endParaRPr lang="en-US" dirty="0"/>
          </a:p>
          <a:p>
            <a:r>
              <a:rPr lang="en-US" dirty="0"/>
              <a:t>When </a:t>
            </a:r>
            <a:r>
              <a:rPr lang="en-US" b="1" dirty="0"/>
              <a:t>duration of labor can be estimated </a:t>
            </a:r>
            <a:r>
              <a:rPr lang="en-US" dirty="0"/>
              <a:t>it is </a:t>
            </a:r>
            <a:r>
              <a:rPr lang="en-US" dirty="0" err="1"/>
              <a:t>usefull</a:t>
            </a:r>
            <a:r>
              <a:rPr lang="en-US" dirty="0"/>
              <a:t> such as in advanced dilation in an </a:t>
            </a:r>
            <a:r>
              <a:rPr lang="en-US" b="1" dirty="0" err="1"/>
              <a:t>multiparus</a:t>
            </a:r>
            <a:r>
              <a:rPr lang="en-US" b="1" dirty="0"/>
              <a:t> </a:t>
            </a:r>
            <a:r>
              <a:rPr lang="en-US" dirty="0"/>
              <a:t>parturient or </a:t>
            </a:r>
            <a:r>
              <a:rPr lang="en-US" b="1" dirty="0"/>
              <a:t>second stage of </a:t>
            </a:r>
            <a:r>
              <a:rPr lang="en-US" dirty="0"/>
              <a:t>labor. </a:t>
            </a:r>
          </a:p>
        </p:txBody>
      </p:sp>
      <p:sp>
        <p:nvSpPr>
          <p:cNvPr id="4" name="Slide Number Placeholder 3"/>
          <p:cNvSpPr>
            <a:spLocks noGrp="1"/>
          </p:cNvSpPr>
          <p:nvPr>
            <p:ph type="sldNum" sz="quarter" idx="12"/>
          </p:nvPr>
        </p:nvSpPr>
        <p:spPr/>
        <p:txBody>
          <a:bodyPr/>
          <a:lstStyle/>
          <a:p>
            <a:fld id="{6078D32B-F83A-4C6A-804C-C358D45A1D4A}" type="slidenum">
              <a:rPr lang="fa-IR" smtClean="0"/>
              <a:t>28</a:t>
            </a:fld>
            <a:endParaRPr lang="fa-IR"/>
          </a:p>
        </p:txBody>
      </p:sp>
    </p:spTree>
    <p:extLst>
      <p:ext uri="{BB962C8B-B14F-4D97-AF65-F5344CB8AC3E}">
        <p14:creationId xmlns:p14="http://schemas.microsoft.com/office/powerpoint/2010/main" val="685242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Combined spinal epidural analgesia</a:t>
            </a:r>
            <a:br>
              <a:rPr lang="en-US" dirty="0"/>
            </a:br>
            <a:endParaRPr lang="fa-IR" dirty="0"/>
          </a:p>
        </p:txBody>
      </p:sp>
      <p:sp>
        <p:nvSpPr>
          <p:cNvPr id="3" name="Content Placeholder 2"/>
          <p:cNvSpPr>
            <a:spLocks noGrp="1"/>
          </p:cNvSpPr>
          <p:nvPr>
            <p:ph idx="1"/>
          </p:nvPr>
        </p:nvSpPr>
        <p:spPr>
          <a:xfrm>
            <a:off x="838200" y="1442720"/>
            <a:ext cx="10515600" cy="4734243"/>
          </a:xfrm>
        </p:spPr>
        <p:txBody>
          <a:bodyPr/>
          <a:lstStyle/>
          <a:p>
            <a:r>
              <a:rPr lang="en-US" dirty="0"/>
              <a:t>CSE is fast and is less likely  needed  additional epidural </a:t>
            </a:r>
            <a:r>
              <a:rPr lang="en-US" dirty="0" err="1"/>
              <a:t>bolouses</a:t>
            </a:r>
            <a:r>
              <a:rPr lang="en-US" dirty="0"/>
              <a:t>.</a:t>
            </a:r>
          </a:p>
          <a:p>
            <a:r>
              <a:rPr lang="en-US" dirty="0"/>
              <a:t> There was no difference between CSE and traditional epidural in incidence of PDPH or rate of </a:t>
            </a:r>
            <a:r>
              <a:rPr lang="en-US" b="1" dirty="0"/>
              <a:t>cesarean delivery</a:t>
            </a:r>
            <a:r>
              <a:rPr lang="en-US" dirty="0"/>
              <a:t>.</a:t>
            </a:r>
          </a:p>
        </p:txBody>
      </p:sp>
      <p:pic>
        <p:nvPicPr>
          <p:cNvPr id="4" name="Content Placeholder 3" descr="f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830" y="3876675"/>
            <a:ext cx="3381375" cy="284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f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4246" y="3876676"/>
            <a:ext cx="3581399" cy="284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6078D32B-F83A-4C6A-804C-C358D45A1D4A}" type="slidenum">
              <a:rPr lang="fa-IR" smtClean="0"/>
              <a:t>29</a:t>
            </a:fld>
            <a:endParaRPr lang="fa-IR"/>
          </a:p>
        </p:txBody>
      </p:sp>
    </p:spTree>
    <p:extLst>
      <p:ext uri="{BB962C8B-B14F-4D97-AF65-F5344CB8AC3E}">
        <p14:creationId xmlns:p14="http://schemas.microsoft.com/office/powerpoint/2010/main" val="4278823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err="1"/>
              <a:t>Labor</a:t>
            </a:r>
            <a:r>
              <a:rPr lang="en-GB" b="1" dirty="0"/>
              <a:t> Progress</a:t>
            </a:r>
            <a:endParaRPr lang="fa-IR" dirty="0"/>
          </a:p>
        </p:txBody>
      </p:sp>
      <p:sp>
        <p:nvSpPr>
          <p:cNvPr id="3" name="Content Placeholder 2"/>
          <p:cNvSpPr>
            <a:spLocks noGrp="1"/>
          </p:cNvSpPr>
          <p:nvPr>
            <p:ph idx="1"/>
          </p:nvPr>
        </p:nvSpPr>
        <p:spPr/>
        <p:txBody>
          <a:bodyPr>
            <a:normAutofit fontScale="92500" lnSpcReduction="10000"/>
          </a:bodyPr>
          <a:lstStyle/>
          <a:p>
            <a:r>
              <a:rPr lang="en-GB" b="1" dirty="0" err="1">
                <a:solidFill>
                  <a:srgbClr val="00B050"/>
                </a:solidFill>
              </a:rPr>
              <a:t>Multiparity</a:t>
            </a:r>
            <a:r>
              <a:rPr lang="en-GB" b="1" dirty="0">
                <a:solidFill>
                  <a:srgbClr val="00B050"/>
                </a:solidFill>
              </a:rPr>
              <a:t> </a:t>
            </a:r>
            <a:r>
              <a:rPr lang="en-GB" dirty="0"/>
              <a:t>is associated with </a:t>
            </a:r>
            <a:r>
              <a:rPr lang="en-US" dirty="0"/>
              <a:t>faster labor. </a:t>
            </a:r>
          </a:p>
          <a:p>
            <a:r>
              <a:rPr lang="en-US" dirty="0"/>
              <a:t>Greater maternal </a:t>
            </a:r>
            <a:r>
              <a:rPr lang="en-US" dirty="0">
                <a:solidFill>
                  <a:srgbClr val="FF0000"/>
                </a:solidFill>
              </a:rPr>
              <a:t>weight</a:t>
            </a:r>
            <a:r>
              <a:rPr lang="en-US" dirty="0"/>
              <a:t>, </a:t>
            </a:r>
            <a:r>
              <a:rPr lang="en-US" dirty="0">
                <a:solidFill>
                  <a:srgbClr val="FF0000"/>
                </a:solidFill>
              </a:rPr>
              <a:t>older age</a:t>
            </a:r>
            <a:r>
              <a:rPr lang="en-US" dirty="0"/>
              <a:t>, and </a:t>
            </a:r>
            <a:r>
              <a:rPr lang="en-US" dirty="0">
                <a:solidFill>
                  <a:srgbClr val="FF0000"/>
                </a:solidFill>
              </a:rPr>
              <a:t>larger fetal size </a:t>
            </a:r>
            <a:r>
              <a:rPr lang="en-US" dirty="0"/>
              <a:t>have been associated with slower labor.</a:t>
            </a:r>
          </a:p>
          <a:p>
            <a:r>
              <a:rPr lang="en-US" dirty="0"/>
              <a:t>Specifically,</a:t>
            </a:r>
            <a:r>
              <a:rPr lang="en-US" b="1" dirty="0"/>
              <a:t> β2-adrenergic </a:t>
            </a:r>
            <a:r>
              <a:rPr lang="en-US" dirty="0"/>
              <a:t>and </a:t>
            </a:r>
            <a:r>
              <a:rPr lang="en-US" b="1" dirty="0"/>
              <a:t>oxytocin receptor polymorphisms </a:t>
            </a:r>
            <a:r>
              <a:rPr lang="en-US" dirty="0"/>
              <a:t>have been implicated in mediating variability in labor progress.</a:t>
            </a:r>
          </a:p>
          <a:p>
            <a:r>
              <a:rPr lang="en-US" dirty="0"/>
              <a:t> An abnormally </a:t>
            </a:r>
            <a:r>
              <a:rPr lang="en-US" dirty="0">
                <a:solidFill>
                  <a:srgbClr val="FF0000"/>
                </a:solidFill>
              </a:rPr>
              <a:t>poor response </a:t>
            </a:r>
            <a:r>
              <a:rPr lang="en-US" dirty="0"/>
              <a:t>to </a:t>
            </a:r>
            <a:r>
              <a:rPr lang="en-US" b="1" dirty="0"/>
              <a:t>intrinsic </a:t>
            </a:r>
            <a:r>
              <a:rPr lang="en-US" dirty="0"/>
              <a:t>or </a:t>
            </a:r>
            <a:r>
              <a:rPr lang="en-US" b="1" dirty="0"/>
              <a:t>extrinsic oxytocin </a:t>
            </a:r>
            <a:r>
              <a:rPr lang="en-US" dirty="0"/>
              <a:t>may result in </a:t>
            </a:r>
            <a:r>
              <a:rPr lang="en-US" dirty="0">
                <a:solidFill>
                  <a:srgbClr val="FF0000"/>
                </a:solidFill>
              </a:rPr>
              <a:t>abnormal contractility</a:t>
            </a:r>
            <a:r>
              <a:rPr lang="en-US" dirty="0"/>
              <a:t>, as would an abnormally strong response to </a:t>
            </a:r>
            <a:r>
              <a:rPr lang="en-US" b="1" dirty="0"/>
              <a:t>β2-adrenergic agonists </a:t>
            </a:r>
            <a:r>
              <a:rPr lang="en-US" dirty="0"/>
              <a:t>which inhibit contractility. </a:t>
            </a:r>
            <a:endParaRPr lang="fa-IR" dirty="0"/>
          </a:p>
        </p:txBody>
      </p:sp>
    </p:spTree>
    <p:extLst>
      <p:ext uri="{BB962C8B-B14F-4D97-AF65-F5344CB8AC3E}">
        <p14:creationId xmlns:p14="http://schemas.microsoft.com/office/powerpoint/2010/main" val="37565263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Saddle Block</a:t>
            </a:r>
            <a:endParaRPr lang="fa-IR" dirty="0"/>
          </a:p>
        </p:txBody>
      </p:sp>
      <p:sp>
        <p:nvSpPr>
          <p:cNvPr id="3" name="Content Placeholder 2"/>
          <p:cNvSpPr>
            <a:spLocks noGrp="1"/>
          </p:cNvSpPr>
          <p:nvPr>
            <p:ph idx="1"/>
          </p:nvPr>
        </p:nvSpPr>
        <p:spPr/>
        <p:txBody>
          <a:bodyPr/>
          <a:lstStyle/>
          <a:p>
            <a:r>
              <a:rPr lang="en-US" altLang="zh-TW" b="1" dirty="0">
                <a:solidFill>
                  <a:schemeClr val="tx1">
                    <a:lumMod val="95000"/>
                    <a:lumOff val="5000"/>
                  </a:schemeClr>
                </a:solidFill>
              </a:rPr>
              <a:t>Stage two of labor </a:t>
            </a:r>
          </a:p>
          <a:p>
            <a:endParaRPr lang="en-US" altLang="zh-TW" b="1" dirty="0">
              <a:solidFill>
                <a:schemeClr val="tx1">
                  <a:lumMod val="95000"/>
                  <a:lumOff val="5000"/>
                </a:schemeClr>
              </a:solidFill>
            </a:endParaRPr>
          </a:p>
          <a:p>
            <a:pPr marL="0" indent="0">
              <a:buNone/>
            </a:pPr>
            <a:endParaRPr lang="en-US" altLang="zh-TW" b="1" dirty="0">
              <a:solidFill>
                <a:schemeClr val="tx1">
                  <a:lumMod val="95000"/>
                  <a:lumOff val="5000"/>
                </a:schemeClr>
              </a:solidFill>
            </a:endParaRPr>
          </a:p>
          <a:p>
            <a:r>
              <a:rPr lang="en-US" b="1" dirty="0"/>
              <a:t>Bupivacaine 2.5-1.25 mg   +-  opioid </a:t>
            </a:r>
            <a:endParaRPr lang="fa-IR" b="1" dirty="0">
              <a:solidFill>
                <a:schemeClr val="tx1">
                  <a:lumMod val="95000"/>
                  <a:lumOff val="5000"/>
                </a:schemeClr>
              </a:solidFill>
            </a:endParaRPr>
          </a:p>
        </p:txBody>
      </p:sp>
      <p:sp>
        <p:nvSpPr>
          <p:cNvPr id="4" name="Slide Number Placeholder 3"/>
          <p:cNvSpPr>
            <a:spLocks noGrp="1"/>
          </p:cNvSpPr>
          <p:nvPr>
            <p:ph type="sldNum" sz="quarter" idx="12"/>
          </p:nvPr>
        </p:nvSpPr>
        <p:spPr/>
        <p:txBody>
          <a:bodyPr/>
          <a:lstStyle/>
          <a:p>
            <a:fld id="{6078D32B-F83A-4C6A-804C-C358D45A1D4A}" type="slidenum">
              <a:rPr lang="fa-IR" smtClean="0"/>
              <a:t>30</a:t>
            </a:fld>
            <a:endParaRPr lang="fa-IR"/>
          </a:p>
        </p:txBody>
      </p:sp>
    </p:spTree>
    <p:extLst>
      <p:ext uri="{BB962C8B-B14F-4D97-AF65-F5344CB8AC3E}">
        <p14:creationId xmlns:p14="http://schemas.microsoft.com/office/powerpoint/2010/main" val="2419351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Bupivacaine</a:t>
            </a:r>
            <a:endParaRPr lang="fa-IR" dirty="0"/>
          </a:p>
        </p:txBody>
      </p:sp>
      <p:sp>
        <p:nvSpPr>
          <p:cNvPr id="3" name="Content Placeholder 2"/>
          <p:cNvSpPr>
            <a:spLocks noGrp="1"/>
          </p:cNvSpPr>
          <p:nvPr>
            <p:ph idx="1"/>
          </p:nvPr>
        </p:nvSpPr>
        <p:spPr>
          <a:xfrm>
            <a:off x="838200" y="1463040"/>
            <a:ext cx="10704870" cy="4713923"/>
          </a:xfrm>
        </p:spPr>
        <p:txBody>
          <a:bodyPr>
            <a:normAutofit/>
          </a:bodyPr>
          <a:lstStyle/>
          <a:p>
            <a:r>
              <a:rPr lang="en-US" dirty="0"/>
              <a:t>Solutions of </a:t>
            </a:r>
            <a:r>
              <a:rPr lang="en-US" b="1" dirty="0"/>
              <a:t>0.5% and 0.75% </a:t>
            </a:r>
            <a:r>
              <a:rPr lang="en-US" dirty="0"/>
              <a:t>are used to provide </a:t>
            </a:r>
            <a:r>
              <a:rPr lang="en-US" b="1" dirty="0"/>
              <a:t>surgical anesthesia</a:t>
            </a:r>
            <a:r>
              <a:rPr lang="en-US" dirty="0"/>
              <a:t>.</a:t>
            </a:r>
          </a:p>
          <a:p>
            <a:endParaRPr lang="en-US" dirty="0"/>
          </a:p>
          <a:p>
            <a:r>
              <a:rPr lang="en-US" dirty="0"/>
              <a:t> More dilute concentrations such as </a:t>
            </a:r>
            <a:r>
              <a:rPr lang="en-US" b="1" dirty="0"/>
              <a:t>0.125% to 0.25% </a:t>
            </a:r>
            <a:r>
              <a:rPr lang="en-US" dirty="0"/>
              <a:t>can be used for </a:t>
            </a:r>
            <a:r>
              <a:rPr lang="en-US" b="1" dirty="0"/>
              <a:t>analgesia</a:t>
            </a:r>
            <a:r>
              <a:rPr lang="en-US" dirty="0"/>
              <a:t>. </a:t>
            </a:r>
          </a:p>
          <a:p>
            <a:endParaRPr lang="en-US" dirty="0"/>
          </a:p>
          <a:p>
            <a:r>
              <a:rPr lang="en-US" dirty="0"/>
              <a:t>Bupivacaine is widely used </a:t>
            </a:r>
            <a:r>
              <a:rPr lang="en-US" dirty="0" err="1"/>
              <a:t>epidurally</a:t>
            </a:r>
            <a:r>
              <a:rPr lang="en-US" dirty="0"/>
              <a:t> for </a:t>
            </a:r>
            <a:r>
              <a:rPr lang="en-US" dirty="0">
                <a:solidFill>
                  <a:srgbClr val="FF0000"/>
                </a:solidFill>
              </a:rPr>
              <a:t>obstetric analgesia </a:t>
            </a:r>
            <a:r>
              <a:rPr lang="en-US" dirty="0"/>
              <a:t>and </a:t>
            </a:r>
            <a:r>
              <a:rPr lang="en-US" dirty="0">
                <a:solidFill>
                  <a:srgbClr val="FF0000"/>
                </a:solidFill>
              </a:rPr>
              <a:t>postoperative pain management </a:t>
            </a:r>
            <a:r>
              <a:rPr lang="en-US" dirty="0"/>
              <a:t>because it can provide acceptable analgesia with </a:t>
            </a:r>
            <a:r>
              <a:rPr lang="en-US" u="sng" dirty="0"/>
              <a:t>only mild muscle weakness</a:t>
            </a:r>
            <a:r>
              <a:rPr lang="en-US" dirty="0"/>
              <a:t>.</a:t>
            </a:r>
          </a:p>
          <a:p>
            <a:endParaRPr lang="en-US" dirty="0"/>
          </a:p>
        </p:txBody>
      </p:sp>
      <p:sp>
        <p:nvSpPr>
          <p:cNvPr id="4" name="Slide Number Placeholder 3"/>
          <p:cNvSpPr>
            <a:spLocks noGrp="1"/>
          </p:cNvSpPr>
          <p:nvPr>
            <p:ph type="sldNum" sz="quarter" idx="12"/>
          </p:nvPr>
        </p:nvSpPr>
        <p:spPr/>
        <p:txBody>
          <a:bodyPr/>
          <a:lstStyle/>
          <a:p>
            <a:fld id="{6078D32B-F83A-4C6A-804C-C358D45A1D4A}" type="slidenum">
              <a:rPr lang="fa-IR" smtClean="0"/>
              <a:t>31</a:t>
            </a:fld>
            <a:endParaRPr lang="fa-IR"/>
          </a:p>
        </p:txBody>
      </p:sp>
    </p:spTree>
    <p:extLst>
      <p:ext uri="{BB962C8B-B14F-4D97-AF65-F5344CB8AC3E}">
        <p14:creationId xmlns:p14="http://schemas.microsoft.com/office/powerpoint/2010/main" val="869657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err="1"/>
              <a:t>Ropivacaine</a:t>
            </a:r>
            <a:endParaRPr lang="fa-IR" b="1" dirty="0"/>
          </a:p>
        </p:txBody>
      </p:sp>
      <p:sp>
        <p:nvSpPr>
          <p:cNvPr id="3" name="Content Placeholder 2"/>
          <p:cNvSpPr>
            <a:spLocks noGrp="1"/>
          </p:cNvSpPr>
          <p:nvPr>
            <p:ph idx="1"/>
          </p:nvPr>
        </p:nvSpPr>
        <p:spPr>
          <a:xfrm>
            <a:off x="838200" y="1493520"/>
            <a:ext cx="10419080" cy="4683443"/>
          </a:xfrm>
        </p:spPr>
        <p:txBody>
          <a:bodyPr>
            <a:normAutofit/>
          </a:bodyPr>
          <a:lstStyle/>
          <a:p>
            <a:r>
              <a:rPr lang="en-US" dirty="0" err="1"/>
              <a:t>Ropivacaine</a:t>
            </a:r>
            <a:r>
              <a:rPr lang="en-US" dirty="0"/>
              <a:t> is available in </a:t>
            </a:r>
            <a:r>
              <a:rPr lang="en-US" b="1" dirty="0"/>
              <a:t>0.2%, 0.5%, 0.75%, and 1.0% </a:t>
            </a:r>
            <a:r>
              <a:rPr lang="en-US" dirty="0"/>
              <a:t>preservative-free preparations. </a:t>
            </a:r>
          </a:p>
          <a:p>
            <a:endParaRPr lang="en-US" dirty="0"/>
          </a:p>
          <a:p>
            <a:r>
              <a:rPr lang="en-US" dirty="0"/>
              <a:t>For </a:t>
            </a:r>
            <a:r>
              <a:rPr lang="en-US" b="1" dirty="0"/>
              <a:t>surgical</a:t>
            </a:r>
            <a:r>
              <a:rPr lang="en-US" dirty="0"/>
              <a:t> anesthesia, </a:t>
            </a:r>
            <a:r>
              <a:rPr lang="en-US" b="1" dirty="0"/>
              <a:t>0.5% to 1.0% </a:t>
            </a:r>
            <a:r>
              <a:rPr lang="en-US" dirty="0"/>
              <a:t>is used, whereas </a:t>
            </a:r>
            <a:r>
              <a:rPr lang="en-US" b="1" dirty="0"/>
              <a:t>0.1% to 0.2% </a:t>
            </a:r>
            <a:r>
              <a:rPr lang="en-US" dirty="0"/>
              <a:t>is used for </a:t>
            </a:r>
            <a:r>
              <a:rPr lang="en-US" b="1" dirty="0"/>
              <a:t>analgesia</a:t>
            </a:r>
            <a:r>
              <a:rPr lang="en-US" dirty="0"/>
              <a:t>.</a:t>
            </a:r>
          </a:p>
          <a:p>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32</a:t>
            </a:fld>
            <a:endParaRPr lang="fa-IR"/>
          </a:p>
        </p:txBody>
      </p:sp>
    </p:spTree>
    <p:extLst>
      <p:ext uri="{BB962C8B-B14F-4D97-AF65-F5344CB8AC3E}">
        <p14:creationId xmlns:p14="http://schemas.microsoft.com/office/powerpoint/2010/main" val="292677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1285"/>
            <a:ext cx="10515600" cy="1325563"/>
          </a:xfrm>
        </p:spPr>
        <p:txBody>
          <a:bodyPr/>
          <a:lstStyle/>
          <a:p>
            <a:pPr algn="ctr"/>
            <a:r>
              <a:rPr lang="en-US" b="1" dirty="0" err="1"/>
              <a:t>Ropivacaine</a:t>
            </a:r>
            <a:r>
              <a:rPr lang="en-US" b="1" dirty="0"/>
              <a:t> or Bupivacaine</a:t>
            </a:r>
            <a:endParaRPr lang="fa-IR" dirty="0"/>
          </a:p>
        </p:txBody>
      </p:sp>
      <p:sp>
        <p:nvSpPr>
          <p:cNvPr id="3" name="Content Placeholder 2"/>
          <p:cNvSpPr>
            <a:spLocks noGrp="1"/>
          </p:cNvSpPr>
          <p:nvPr>
            <p:ph idx="1"/>
          </p:nvPr>
        </p:nvSpPr>
        <p:spPr>
          <a:xfrm>
            <a:off x="838200" y="1344056"/>
            <a:ext cx="10515600" cy="5012293"/>
          </a:xfrm>
        </p:spPr>
        <p:txBody>
          <a:bodyPr>
            <a:normAutofit/>
          </a:bodyPr>
          <a:lstStyle/>
          <a:p>
            <a:r>
              <a:rPr lang="en-US" dirty="0"/>
              <a:t>amide local anesthetic</a:t>
            </a:r>
          </a:p>
          <a:p>
            <a:r>
              <a:rPr lang="en-US" dirty="0"/>
              <a:t>slightly shorter duration of action-less cardiotoxicity - less motor block- earlier recovery</a:t>
            </a:r>
          </a:p>
          <a:p>
            <a:pPr marL="0" indent="0">
              <a:buNone/>
            </a:pPr>
            <a:endParaRPr lang="en-US" dirty="0"/>
          </a:p>
          <a:p>
            <a:r>
              <a:rPr lang="en-US" dirty="0"/>
              <a:t>the potency of </a:t>
            </a:r>
            <a:r>
              <a:rPr lang="en-US" dirty="0" err="1"/>
              <a:t>ropivacaine</a:t>
            </a:r>
            <a:r>
              <a:rPr lang="en-US" dirty="0"/>
              <a:t> was found to be</a:t>
            </a:r>
            <a:r>
              <a:rPr lang="en-US" b="1" dirty="0"/>
              <a:t> 0.6 </a:t>
            </a:r>
            <a:r>
              <a:rPr lang="en-US" dirty="0"/>
              <a:t>that of bupivacaine.</a:t>
            </a:r>
          </a:p>
          <a:p>
            <a:endParaRPr lang="en-US" dirty="0"/>
          </a:p>
          <a:p>
            <a:r>
              <a:rPr lang="en-US" dirty="0"/>
              <a:t>Ropivacaine is associated with a superior </a:t>
            </a:r>
            <a:r>
              <a:rPr lang="en-US" b="1" dirty="0">
                <a:solidFill>
                  <a:srgbClr val="FF0000"/>
                </a:solidFill>
              </a:rPr>
              <a:t>safety profile </a:t>
            </a:r>
            <a:r>
              <a:rPr lang="en-US" dirty="0"/>
              <a:t>compared with bupivacaine.</a:t>
            </a:r>
          </a:p>
        </p:txBody>
      </p:sp>
      <p:sp>
        <p:nvSpPr>
          <p:cNvPr id="4" name="Slide Number Placeholder 3"/>
          <p:cNvSpPr>
            <a:spLocks noGrp="1"/>
          </p:cNvSpPr>
          <p:nvPr>
            <p:ph type="sldNum" sz="quarter" idx="12"/>
          </p:nvPr>
        </p:nvSpPr>
        <p:spPr/>
        <p:txBody>
          <a:bodyPr/>
          <a:lstStyle/>
          <a:p>
            <a:fld id="{6078D32B-F83A-4C6A-804C-C358D45A1D4A}" type="slidenum">
              <a:rPr lang="fa-IR" smtClean="0"/>
              <a:t>33</a:t>
            </a:fld>
            <a:endParaRPr lang="fa-IR"/>
          </a:p>
        </p:txBody>
      </p:sp>
    </p:spTree>
    <p:extLst>
      <p:ext uri="{BB962C8B-B14F-4D97-AF65-F5344CB8AC3E}">
        <p14:creationId xmlns:p14="http://schemas.microsoft.com/office/powerpoint/2010/main" val="1887564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rPr>
              <a:t>Opioids</a:t>
            </a:r>
            <a:br>
              <a:rPr lang="en-US" b="1" dirty="0">
                <a:solidFill>
                  <a:srgbClr val="FF0000"/>
                </a:solidFill>
              </a:rPr>
            </a:br>
            <a:endParaRPr lang="fa-IR" dirty="0"/>
          </a:p>
        </p:txBody>
      </p:sp>
      <p:sp>
        <p:nvSpPr>
          <p:cNvPr id="3" name="Content Placeholder 2"/>
          <p:cNvSpPr>
            <a:spLocks noGrp="1"/>
          </p:cNvSpPr>
          <p:nvPr>
            <p:ph idx="1"/>
          </p:nvPr>
        </p:nvSpPr>
        <p:spPr/>
        <p:txBody>
          <a:bodyPr>
            <a:normAutofit/>
          </a:bodyPr>
          <a:lstStyle/>
          <a:p>
            <a:pPr lvl="0"/>
            <a:r>
              <a:rPr lang="en-US" dirty="0"/>
              <a:t>Highly</a:t>
            </a:r>
            <a:r>
              <a:rPr lang="en-US" b="1" dirty="0"/>
              <a:t> lipid-soluble </a:t>
            </a:r>
            <a:r>
              <a:rPr lang="en-US" dirty="0"/>
              <a:t>drugs such as </a:t>
            </a:r>
            <a:r>
              <a:rPr lang="en-US" dirty="0">
                <a:solidFill>
                  <a:srgbClr val="FF0000"/>
                </a:solidFill>
              </a:rPr>
              <a:t>fentanyl</a:t>
            </a:r>
            <a:r>
              <a:rPr lang="en-US" dirty="0"/>
              <a:t> and </a:t>
            </a:r>
            <a:r>
              <a:rPr lang="en-US" dirty="0" err="1">
                <a:solidFill>
                  <a:srgbClr val="FF0000"/>
                </a:solidFill>
              </a:rPr>
              <a:t>sufentanil</a:t>
            </a:r>
            <a:r>
              <a:rPr lang="en-US" dirty="0"/>
              <a:t> have a more </a:t>
            </a:r>
            <a:r>
              <a:rPr lang="en-US" u="sng" dirty="0"/>
              <a:t>rapid onset </a:t>
            </a:r>
            <a:r>
              <a:rPr lang="en-US" dirty="0"/>
              <a:t>and </a:t>
            </a:r>
            <a:r>
              <a:rPr lang="en-US" u="sng" dirty="0"/>
              <a:t>shorter duration </a:t>
            </a:r>
            <a:r>
              <a:rPr lang="en-US" dirty="0"/>
              <a:t>of action than more hydrophilic opioids.</a:t>
            </a:r>
            <a:r>
              <a:rPr lang="en-US" dirty="0">
                <a:solidFill>
                  <a:prstClr val="black"/>
                </a:solidFill>
              </a:rPr>
              <a:t> </a:t>
            </a:r>
          </a:p>
          <a:p>
            <a:pPr lvl="0"/>
            <a:endParaRPr lang="en-US" dirty="0">
              <a:solidFill>
                <a:prstClr val="black"/>
              </a:solidFill>
            </a:endParaRPr>
          </a:p>
          <a:p>
            <a:pPr lvl="0"/>
            <a:r>
              <a:rPr lang="en-US" dirty="0">
                <a:solidFill>
                  <a:prstClr val="black"/>
                </a:solidFill>
              </a:rPr>
              <a:t>The spread of </a:t>
            </a:r>
            <a:r>
              <a:rPr lang="en-US" b="1" dirty="0">
                <a:solidFill>
                  <a:prstClr val="black"/>
                </a:solidFill>
              </a:rPr>
              <a:t>lipophilic opioids </a:t>
            </a:r>
            <a:r>
              <a:rPr lang="en-US" dirty="0">
                <a:solidFill>
                  <a:prstClr val="black"/>
                </a:solidFill>
              </a:rPr>
              <a:t>within the CSF is therefore </a:t>
            </a:r>
            <a:r>
              <a:rPr lang="en-US" b="1" u="sng" dirty="0">
                <a:solidFill>
                  <a:prstClr val="black"/>
                </a:solidFill>
              </a:rPr>
              <a:t>more limited </a:t>
            </a:r>
            <a:r>
              <a:rPr lang="en-US" dirty="0">
                <a:solidFill>
                  <a:prstClr val="black"/>
                </a:solidFill>
              </a:rPr>
              <a:t>than </a:t>
            </a:r>
            <a:r>
              <a:rPr lang="en-US" b="1" dirty="0">
                <a:solidFill>
                  <a:prstClr val="black"/>
                </a:solidFill>
              </a:rPr>
              <a:t>hydrophilic opioids </a:t>
            </a:r>
            <a:r>
              <a:rPr lang="en-US" dirty="0">
                <a:solidFill>
                  <a:prstClr val="black"/>
                </a:solidFill>
              </a:rPr>
              <a:t>such as </a:t>
            </a:r>
            <a:r>
              <a:rPr lang="en-US" b="1" dirty="0">
                <a:solidFill>
                  <a:prstClr val="black"/>
                </a:solidFill>
              </a:rPr>
              <a:t>morphine</a:t>
            </a:r>
            <a:r>
              <a:rPr lang="en-US" dirty="0">
                <a:solidFill>
                  <a:prstClr val="black"/>
                </a:solidFill>
              </a:rPr>
              <a:t>, which demonstrate </a:t>
            </a:r>
            <a:r>
              <a:rPr lang="en-US" b="1" dirty="0">
                <a:solidFill>
                  <a:prstClr val="black"/>
                </a:solidFill>
              </a:rPr>
              <a:t>greater spread </a:t>
            </a:r>
            <a:r>
              <a:rPr lang="en-US" dirty="0">
                <a:solidFill>
                  <a:prstClr val="black"/>
                </a:solidFill>
              </a:rPr>
              <a:t>as a result of slower uptake and elimination from the CSF. </a:t>
            </a:r>
          </a:p>
        </p:txBody>
      </p:sp>
      <p:sp>
        <p:nvSpPr>
          <p:cNvPr id="4" name="Slide Number Placeholder 3"/>
          <p:cNvSpPr>
            <a:spLocks noGrp="1"/>
          </p:cNvSpPr>
          <p:nvPr>
            <p:ph type="sldNum" sz="quarter" idx="12"/>
          </p:nvPr>
        </p:nvSpPr>
        <p:spPr/>
        <p:txBody>
          <a:bodyPr/>
          <a:lstStyle/>
          <a:p>
            <a:fld id="{6078D32B-F83A-4C6A-804C-C358D45A1D4A}" type="slidenum">
              <a:rPr lang="fa-IR" smtClean="0"/>
              <a:t>34</a:t>
            </a:fld>
            <a:endParaRPr lang="fa-IR"/>
          </a:p>
        </p:txBody>
      </p:sp>
    </p:spTree>
    <p:extLst>
      <p:ext uri="{BB962C8B-B14F-4D97-AF65-F5344CB8AC3E}">
        <p14:creationId xmlns:p14="http://schemas.microsoft.com/office/powerpoint/2010/main" val="6307924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Opioids</a:t>
            </a:r>
            <a:endParaRPr lang="fa-IR" dirty="0"/>
          </a:p>
        </p:txBody>
      </p:sp>
      <p:sp>
        <p:nvSpPr>
          <p:cNvPr id="3" name="Content Placeholder 2"/>
          <p:cNvSpPr>
            <a:spLocks noGrp="1"/>
          </p:cNvSpPr>
          <p:nvPr>
            <p:ph idx="1"/>
          </p:nvPr>
        </p:nvSpPr>
        <p:spPr/>
        <p:txBody>
          <a:bodyPr>
            <a:normAutofit/>
          </a:bodyPr>
          <a:lstStyle/>
          <a:p>
            <a:r>
              <a:rPr lang="en-US" b="1" dirty="0"/>
              <a:t>hydrophilic opioids </a:t>
            </a:r>
            <a:r>
              <a:rPr lang="en-US" dirty="0"/>
              <a:t>have a greater risk of</a:t>
            </a:r>
            <a:r>
              <a:rPr lang="en-US" dirty="0">
                <a:solidFill>
                  <a:srgbClr val="FF0000"/>
                </a:solidFill>
              </a:rPr>
              <a:t> late respiratory depression</a:t>
            </a:r>
            <a:r>
              <a:rPr lang="en-US" dirty="0"/>
              <a:t>, which is one of the rare but most serious consequences of intrathecal opioid administration. </a:t>
            </a:r>
          </a:p>
          <a:p>
            <a:pPr marL="0" indent="0">
              <a:buNone/>
            </a:pPr>
            <a:endParaRPr lang="en-US" dirty="0"/>
          </a:p>
          <a:p>
            <a:r>
              <a:rPr lang="en-US" dirty="0"/>
              <a:t>For example, the relative </a:t>
            </a:r>
            <a:r>
              <a:rPr lang="en-US" b="1" dirty="0"/>
              <a:t>intrathecal to intravenous </a:t>
            </a:r>
            <a:r>
              <a:rPr lang="en-US" dirty="0"/>
              <a:t>potency of </a:t>
            </a:r>
            <a:r>
              <a:rPr lang="en-US" u="sng" dirty="0">
                <a:solidFill>
                  <a:srgbClr val="FF0000"/>
                </a:solidFill>
              </a:rPr>
              <a:t>morphine </a:t>
            </a:r>
            <a:r>
              <a:rPr lang="en-US" dirty="0"/>
              <a:t>is </a:t>
            </a:r>
            <a:r>
              <a:rPr lang="en-US" b="1" dirty="0"/>
              <a:t>200 to 300 to 1</a:t>
            </a:r>
            <a:r>
              <a:rPr lang="en-US" dirty="0"/>
              <a:t>, whereas for </a:t>
            </a:r>
            <a:r>
              <a:rPr lang="en-US" u="sng" dirty="0">
                <a:solidFill>
                  <a:srgbClr val="FF0000"/>
                </a:solidFill>
              </a:rPr>
              <a:t>fentanyl and </a:t>
            </a:r>
            <a:r>
              <a:rPr lang="en-US" u="sng" dirty="0" err="1">
                <a:solidFill>
                  <a:srgbClr val="FF0000"/>
                </a:solidFill>
              </a:rPr>
              <a:t>sufentanil</a:t>
            </a:r>
            <a:r>
              <a:rPr lang="en-US" u="sng" dirty="0">
                <a:solidFill>
                  <a:srgbClr val="FF0000"/>
                </a:solidFill>
              </a:rPr>
              <a:t> </a:t>
            </a:r>
            <a:r>
              <a:rPr lang="en-US" dirty="0"/>
              <a:t>it is only </a:t>
            </a:r>
            <a:r>
              <a:rPr lang="en-US" b="1" dirty="0"/>
              <a:t>10 to 20 to 1.</a:t>
            </a:r>
            <a:r>
              <a:rPr lang="en-US" dirty="0"/>
              <a:t> </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35</a:t>
            </a:fld>
            <a:endParaRPr lang="fa-IR"/>
          </a:p>
        </p:txBody>
      </p:sp>
    </p:spTree>
    <p:extLst>
      <p:ext uri="{BB962C8B-B14F-4D97-AF65-F5344CB8AC3E}">
        <p14:creationId xmlns:p14="http://schemas.microsoft.com/office/powerpoint/2010/main" val="933711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t>Opioids</a:t>
            </a:r>
            <a:endParaRPr lang="fa-IR" b="1" dirty="0"/>
          </a:p>
        </p:txBody>
      </p:sp>
      <p:sp>
        <p:nvSpPr>
          <p:cNvPr id="3" name="Content Placeholder 2"/>
          <p:cNvSpPr>
            <a:spLocks noGrp="1"/>
          </p:cNvSpPr>
          <p:nvPr>
            <p:ph idx="1"/>
          </p:nvPr>
        </p:nvSpPr>
        <p:spPr/>
        <p:txBody>
          <a:bodyPr>
            <a:normAutofit/>
          </a:bodyPr>
          <a:lstStyle/>
          <a:p>
            <a:r>
              <a:rPr lang="en-US" b="1" dirty="0"/>
              <a:t>respiratory depression</a:t>
            </a:r>
            <a:r>
              <a:rPr lang="en-US" dirty="0"/>
              <a:t>, </a:t>
            </a:r>
            <a:r>
              <a:rPr lang="en-US" b="1" dirty="0"/>
              <a:t>nausea and vomiting</a:t>
            </a:r>
            <a:r>
              <a:rPr lang="en-US" dirty="0"/>
              <a:t>, </a:t>
            </a:r>
            <a:r>
              <a:rPr lang="en-US" b="1" dirty="0"/>
              <a:t>pruritus</a:t>
            </a:r>
            <a:r>
              <a:rPr lang="en-US" dirty="0"/>
              <a:t>, and </a:t>
            </a:r>
            <a:r>
              <a:rPr lang="en-US" b="1" dirty="0"/>
              <a:t>urinary retention. </a:t>
            </a:r>
            <a:endParaRPr lang="fa-IR" b="1" dirty="0"/>
          </a:p>
          <a:p>
            <a:r>
              <a:rPr lang="en-US" b="1" dirty="0"/>
              <a:t>without prolonging motor block</a:t>
            </a:r>
            <a:r>
              <a:rPr lang="en-US" dirty="0"/>
              <a:t>. </a:t>
            </a:r>
          </a:p>
          <a:p>
            <a:endParaRPr lang="en-US" dirty="0"/>
          </a:p>
          <a:p>
            <a:r>
              <a:rPr lang="en-US" b="1" dirty="0">
                <a:solidFill>
                  <a:prstClr val="black"/>
                </a:solidFill>
              </a:rPr>
              <a:t>reduces the dose </a:t>
            </a:r>
            <a:r>
              <a:rPr lang="en-US" dirty="0"/>
              <a:t>of local anesthetic related</a:t>
            </a:r>
          </a:p>
          <a:p>
            <a:endParaRPr lang="en-US" dirty="0"/>
          </a:p>
          <a:p>
            <a:r>
              <a:rPr lang="en-US" dirty="0"/>
              <a:t>Opioids may also be </a:t>
            </a:r>
            <a:r>
              <a:rPr lang="en-US" b="1" dirty="0"/>
              <a:t>used alone</a:t>
            </a:r>
            <a:r>
              <a:rPr lang="en-US" dirty="0"/>
              <a:t>, particularly when there are concerns regarding </a:t>
            </a:r>
            <a:r>
              <a:rPr lang="en-US" b="1" dirty="0"/>
              <a:t>hemodynamic instability</a:t>
            </a:r>
            <a:r>
              <a:rPr lang="en-US" dirty="0"/>
              <a:t>. </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36</a:t>
            </a:fld>
            <a:endParaRPr lang="fa-IR"/>
          </a:p>
        </p:txBody>
      </p:sp>
    </p:spTree>
    <p:extLst>
      <p:ext uri="{BB962C8B-B14F-4D97-AF65-F5344CB8AC3E}">
        <p14:creationId xmlns:p14="http://schemas.microsoft.com/office/powerpoint/2010/main" val="3525754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7957"/>
            <a:ext cx="10515600" cy="1325563"/>
          </a:xfrm>
        </p:spPr>
        <p:txBody>
          <a:bodyPr/>
          <a:lstStyle/>
          <a:p>
            <a:pPr algn="ctr"/>
            <a:r>
              <a:rPr lang="fa-IR" dirty="0"/>
              <a:t>توجه...!</a:t>
            </a:r>
          </a:p>
        </p:txBody>
      </p:sp>
      <p:sp>
        <p:nvSpPr>
          <p:cNvPr id="3" name="Content Placeholder 2"/>
          <p:cNvSpPr>
            <a:spLocks noGrp="1"/>
          </p:cNvSpPr>
          <p:nvPr>
            <p:ph idx="1"/>
          </p:nvPr>
        </p:nvSpPr>
        <p:spPr>
          <a:xfrm>
            <a:off x="518160" y="1493520"/>
            <a:ext cx="11236960" cy="5008879"/>
          </a:xfrm>
        </p:spPr>
        <p:txBody>
          <a:bodyPr>
            <a:normAutofit/>
          </a:bodyPr>
          <a:lstStyle/>
          <a:p>
            <a:pPr algn="just" rtl="1"/>
            <a:r>
              <a:rPr lang="fa-IR" dirty="0"/>
              <a:t>در صورت تجويز تك دوز مخدر نوروآگزيال ليپوفيليك </a:t>
            </a:r>
            <a:r>
              <a:rPr lang="fa-IR" b="1" dirty="0">
                <a:solidFill>
                  <a:srgbClr val="FF0000"/>
                </a:solidFill>
              </a:rPr>
              <a:t>(فنتانيل يا سوفنتانيل) </a:t>
            </a:r>
            <a:r>
              <a:rPr lang="fa-IR" dirty="0"/>
              <a:t>در20دقيقه اول پس از تزريق مي بايست بيمار از نظر تنفسي به طور مداوم مانيتور شود. سپس حداقل هريك ساعت كنترل شود تا دو ساعت سپري شود.</a:t>
            </a:r>
          </a:p>
          <a:p>
            <a:pPr algn="just" rtl="1"/>
            <a:endParaRPr lang="fa-IR" dirty="0"/>
          </a:p>
          <a:p>
            <a:pPr algn="just" rtl="1"/>
            <a:r>
              <a:rPr lang="fa-IR" dirty="0"/>
              <a:t>در صورت تجويز </a:t>
            </a:r>
            <a:r>
              <a:rPr lang="fa-IR" b="1" dirty="0">
                <a:solidFill>
                  <a:srgbClr val="FF0000"/>
                </a:solidFill>
              </a:rPr>
              <a:t>تك دوز مورفين </a:t>
            </a:r>
            <a:r>
              <a:rPr lang="fa-IR" dirty="0"/>
              <a:t>در 12 ساعت اول هر ساعت، سپس طي 12 ساعت بعدي حداقل هر 2 ساعت يك بار بيمار از نظر تنفسي چك شود.</a:t>
            </a:r>
          </a:p>
          <a:p>
            <a:pPr algn="just" rtl="1"/>
            <a:endParaRPr lang="fa-IR" dirty="0"/>
          </a:p>
          <a:p>
            <a:pPr algn="just" rtl="1"/>
            <a:r>
              <a:rPr lang="fa-IR" dirty="0"/>
              <a:t>در صورت </a:t>
            </a:r>
            <a:r>
              <a:rPr lang="fa-IR" b="1" dirty="0">
                <a:solidFill>
                  <a:srgbClr val="FF0000"/>
                </a:solidFill>
              </a:rPr>
              <a:t>انفوزيون مداوم مخدر </a:t>
            </a:r>
            <a:r>
              <a:rPr lang="fa-IR" dirty="0"/>
              <a:t>طي 12 ساعت اول كنترل هر يك ساعت و سپس در 12 ساعت بعدي هر 2 ساعت و سپس هر 4 ساعت بر اساس نوع و دوز دارو علائم حياتي كنترل شود.</a:t>
            </a:r>
          </a:p>
        </p:txBody>
      </p:sp>
      <p:sp>
        <p:nvSpPr>
          <p:cNvPr id="4" name="Slide Number Placeholder 3"/>
          <p:cNvSpPr>
            <a:spLocks noGrp="1"/>
          </p:cNvSpPr>
          <p:nvPr>
            <p:ph type="sldNum" sz="quarter" idx="12"/>
          </p:nvPr>
        </p:nvSpPr>
        <p:spPr/>
        <p:txBody>
          <a:bodyPr/>
          <a:lstStyle/>
          <a:p>
            <a:fld id="{59FB7DF4-057F-4C7B-A68D-FA9CAA36E165}" type="slidenum">
              <a:rPr lang="fa-IR" smtClean="0"/>
              <a:pPr/>
              <a:t>37</a:t>
            </a:fld>
            <a:endParaRPr lang="fa-IR" dirty="0"/>
          </a:p>
        </p:txBody>
      </p:sp>
    </p:spTree>
    <p:extLst>
      <p:ext uri="{BB962C8B-B14F-4D97-AF65-F5344CB8AC3E}">
        <p14:creationId xmlns:p14="http://schemas.microsoft.com/office/powerpoint/2010/main" val="998059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توجه...!</a:t>
            </a:r>
          </a:p>
        </p:txBody>
      </p:sp>
      <p:sp>
        <p:nvSpPr>
          <p:cNvPr id="3" name="Content Placeholder 2"/>
          <p:cNvSpPr>
            <a:spLocks noGrp="1"/>
          </p:cNvSpPr>
          <p:nvPr>
            <p:ph idx="1"/>
          </p:nvPr>
        </p:nvSpPr>
        <p:spPr>
          <a:xfrm>
            <a:off x="436880" y="1618615"/>
            <a:ext cx="11318240" cy="4737735"/>
          </a:xfrm>
        </p:spPr>
        <p:txBody>
          <a:bodyPr>
            <a:normAutofit/>
          </a:bodyPr>
          <a:lstStyle/>
          <a:p>
            <a:pPr algn="just" rtl="1"/>
            <a:r>
              <a:rPr lang="fa-IR" dirty="0"/>
              <a:t>اگر جنين </a:t>
            </a:r>
            <a:r>
              <a:rPr lang="fa-IR" b="1" dirty="0">
                <a:solidFill>
                  <a:srgbClr val="FF0000"/>
                </a:solidFill>
              </a:rPr>
              <a:t>پره ترم</a:t>
            </a:r>
            <a:r>
              <a:rPr lang="fa-IR" dirty="0"/>
              <a:t> است، بدليل حساسيت بيشتر به اثرات دپرسيون تنفسي مخدرها بهتر است </a:t>
            </a:r>
            <a:r>
              <a:rPr lang="fa-IR" b="1" dirty="0"/>
              <a:t>در صورت امكان از مخدرها استفاده نشود </a:t>
            </a:r>
            <a:r>
              <a:rPr lang="fa-IR" dirty="0"/>
              <a:t>و يا در صورت استفاده، داروي مورفين انتخاب نگردد.</a:t>
            </a:r>
            <a:endParaRPr lang="en-US" dirty="0"/>
          </a:p>
          <a:p>
            <a:pPr algn="just" rtl="1"/>
            <a:endParaRPr lang="en-US" dirty="0"/>
          </a:p>
          <a:p>
            <a:pPr algn="just" rtl="1"/>
            <a:r>
              <a:rPr lang="fa-IR" dirty="0"/>
              <a:t>ميزان مخدر مصرف شده براي مادر به هر روش(وريدي، عضلاني و ...) توسط متخصص زنان بايد به اطلاع متخصص بيهوشي رسانده شود .</a:t>
            </a:r>
            <a:endParaRPr lang="en-US" dirty="0"/>
          </a:p>
          <a:p>
            <a:pPr algn="just" rtl="1"/>
            <a:endParaRPr lang="fa-IR" dirty="0"/>
          </a:p>
          <a:p>
            <a:pPr algn="just" rtl="1"/>
            <a:r>
              <a:rPr lang="fa-IR" dirty="0"/>
              <a:t>در صورت استفاده از مخدرها با توجه به احتمال دپرسيون تنفسي، مانيتورينگ مادر و جنين با دقت بيشتري انجام شود.</a:t>
            </a:r>
          </a:p>
        </p:txBody>
      </p:sp>
      <p:sp>
        <p:nvSpPr>
          <p:cNvPr id="4" name="Slide Number Placeholder 3"/>
          <p:cNvSpPr>
            <a:spLocks noGrp="1"/>
          </p:cNvSpPr>
          <p:nvPr>
            <p:ph type="sldNum" sz="quarter" idx="12"/>
          </p:nvPr>
        </p:nvSpPr>
        <p:spPr/>
        <p:txBody>
          <a:bodyPr/>
          <a:lstStyle/>
          <a:p>
            <a:fld id="{59FB7DF4-057F-4C7B-A68D-FA9CAA36E165}" type="slidenum">
              <a:rPr lang="fa-IR" smtClean="0"/>
              <a:pPr/>
              <a:t>38</a:t>
            </a:fld>
            <a:endParaRPr lang="fa-IR" dirty="0"/>
          </a:p>
        </p:txBody>
      </p:sp>
    </p:spTree>
    <p:extLst>
      <p:ext uri="{BB962C8B-B14F-4D97-AF65-F5344CB8AC3E}">
        <p14:creationId xmlns:p14="http://schemas.microsoft.com/office/powerpoint/2010/main" val="41916093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Single Dose (Epidural)</a:t>
            </a:r>
            <a:endParaRPr lang="fa-IR" b="1" dirty="0"/>
          </a:p>
        </p:txBody>
      </p:sp>
      <p:sp>
        <p:nvSpPr>
          <p:cNvPr id="3" name="Content Placeholder 2"/>
          <p:cNvSpPr>
            <a:spLocks noGrp="1"/>
          </p:cNvSpPr>
          <p:nvPr>
            <p:ph idx="1"/>
          </p:nvPr>
        </p:nvSpPr>
        <p:spPr>
          <a:xfrm>
            <a:off x="1027470" y="2005012"/>
            <a:ext cx="10515600" cy="4351338"/>
          </a:xfrm>
        </p:spPr>
        <p:txBody>
          <a:bodyPr/>
          <a:lstStyle/>
          <a:p>
            <a:r>
              <a:rPr lang="en-US" b="1" dirty="0"/>
              <a:t>Bupivacaine:</a:t>
            </a:r>
            <a:r>
              <a:rPr lang="en-US" dirty="0"/>
              <a:t> 10-15cc    0.125 - 0.0625%   </a:t>
            </a:r>
            <a:r>
              <a:rPr lang="en-US" b="1" dirty="0"/>
              <a:t>OR</a:t>
            </a:r>
          </a:p>
          <a:p>
            <a:endParaRPr lang="en-US" b="1" dirty="0"/>
          </a:p>
          <a:p>
            <a:r>
              <a:rPr lang="en-US" b="1" dirty="0" err="1"/>
              <a:t>Ropivacaine</a:t>
            </a:r>
            <a:r>
              <a:rPr lang="en-US" b="1" dirty="0"/>
              <a:t>: </a:t>
            </a:r>
            <a:r>
              <a:rPr lang="en-US" dirty="0"/>
              <a:t>10-15cc    0.1 - 0.2 %           </a:t>
            </a:r>
            <a:r>
              <a:rPr lang="en-US" b="1" dirty="0"/>
              <a:t>OR</a:t>
            </a:r>
          </a:p>
          <a:p>
            <a:endParaRPr lang="en-US" b="1" dirty="0"/>
          </a:p>
          <a:p>
            <a:r>
              <a:rPr lang="en-US" b="1" dirty="0"/>
              <a:t>Lidocaine : </a:t>
            </a:r>
            <a:r>
              <a:rPr lang="en-US" dirty="0"/>
              <a:t>10-15cc       1%</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39</a:t>
            </a:fld>
            <a:endParaRPr lang="fa-IR"/>
          </a:p>
        </p:txBody>
      </p:sp>
    </p:spTree>
    <p:extLst>
      <p:ext uri="{BB962C8B-B14F-4D97-AF65-F5344CB8AC3E}">
        <p14:creationId xmlns:p14="http://schemas.microsoft.com/office/powerpoint/2010/main" val="128044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latin typeface="Copperplate Gothic Bold" panose="020E0705020206020404" pitchFamily="34" charset="0"/>
              </a:rPr>
              <a:t>labor</a:t>
            </a:r>
            <a:endParaRPr lang="fa-IR" b="1" dirty="0">
              <a:solidFill>
                <a:srgbClr val="FF0000"/>
              </a:solidFill>
              <a:latin typeface="Copperplate Gothic Bold" panose="020E0705020206020404" pitchFamily="34" charset="0"/>
            </a:endParaRPr>
          </a:p>
        </p:txBody>
      </p:sp>
      <p:sp>
        <p:nvSpPr>
          <p:cNvPr id="3" name="Content Placeholder 2"/>
          <p:cNvSpPr>
            <a:spLocks noGrp="1"/>
          </p:cNvSpPr>
          <p:nvPr>
            <p:ph idx="1"/>
          </p:nvPr>
        </p:nvSpPr>
        <p:spPr>
          <a:xfrm>
            <a:off x="609600" y="1825625"/>
            <a:ext cx="11054080" cy="4351338"/>
          </a:xfrm>
        </p:spPr>
        <p:txBody>
          <a:bodyPr>
            <a:noAutofit/>
          </a:bodyPr>
          <a:lstStyle/>
          <a:p>
            <a:pPr algn="just">
              <a:buFont typeface="Wingdings" panose="05000000000000000000" pitchFamily="2" charset="2"/>
              <a:buChar char="v"/>
            </a:pPr>
            <a:r>
              <a:rPr lang="en-US" sz="3200" b="1" dirty="0">
                <a:solidFill>
                  <a:srgbClr val="FF0000"/>
                </a:solidFill>
              </a:rPr>
              <a:t>Postnatal depression </a:t>
            </a:r>
            <a:r>
              <a:rPr lang="en-US" sz="3200" dirty="0"/>
              <a:t>may be more common when analgesia is not used, and pain during labor has been correlated with the development of </a:t>
            </a:r>
            <a:r>
              <a:rPr lang="en-US" sz="3200" b="1" dirty="0">
                <a:solidFill>
                  <a:srgbClr val="FF0000"/>
                </a:solidFill>
              </a:rPr>
              <a:t>post traumatic stress disorder</a:t>
            </a:r>
            <a:r>
              <a:rPr lang="en-US" sz="3200" dirty="0">
                <a:solidFill>
                  <a:srgbClr val="FF0000"/>
                </a:solidFill>
              </a:rPr>
              <a:t>.</a:t>
            </a:r>
          </a:p>
          <a:p>
            <a:pPr algn="just">
              <a:buFont typeface="Wingdings" panose="05000000000000000000" pitchFamily="2" charset="2"/>
              <a:buChar char="v"/>
            </a:pPr>
            <a:endParaRPr lang="en-US" sz="3200" dirty="0">
              <a:solidFill>
                <a:srgbClr val="FF0000"/>
              </a:solidFill>
            </a:endParaRPr>
          </a:p>
          <a:p>
            <a:pPr algn="just">
              <a:buFont typeface="Wingdings" panose="05000000000000000000" pitchFamily="2" charset="2"/>
              <a:buChar char="v"/>
            </a:pPr>
            <a:endParaRPr lang="en-US" sz="3200" dirty="0">
              <a:solidFill>
                <a:srgbClr val="FF0000"/>
              </a:solidFill>
            </a:endParaRPr>
          </a:p>
          <a:p>
            <a:pPr algn="just">
              <a:buClr>
                <a:srgbClr val="FF0000"/>
              </a:buClr>
              <a:buFont typeface="Wingdings" panose="05000000000000000000" pitchFamily="2" charset="2"/>
              <a:buChar char="v"/>
            </a:pPr>
            <a:r>
              <a:rPr lang="en-US" sz="3200" dirty="0"/>
              <a:t>In addition, one study suggested that the impairment of </a:t>
            </a:r>
            <a:r>
              <a:rPr lang="en-US" sz="3200" b="1" dirty="0">
                <a:solidFill>
                  <a:srgbClr val="FF0000"/>
                </a:solidFill>
              </a:rPr>
              <a:t>cognitive      function</a:t>
            </a:r>
            <a:r>
              <a:rPr lang="en-US" sz="3200" dirty="0">
                <a:solidFill>
                  <a:srgbClr val="FF0000"/>
                </a:solidFill>
              </a:rPr>
              <a:t> </a:t>
            </a:r>
            <a:r>
              <a:rPr lang="en-US" sz="3200" dirty="0"/>
              <a:t>in the postpartum period can be mitigated by the use of any  form of intrapartum analgesia.</a:t>
            </a:r>
            <a:endParaRPr lang="fa-IR" sz="3200"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4</a:t>
            </a:fld>
            <a:endParaRPr lang="fa-IR" dirty="0"/>
          </a:p>
        </p:txBody>
      </p:sp>
    </p:spTree>
    <p:extLst>
      <p:ext uri="{BB962C8B-B14F-4D97-AF65-F5344CB8AC3E}">
        <p14:creationId xmlns:p14="http://schemas.microsoft.com/office/powerpoint/2010/main" val="8624605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Continual Epidural</a:t>
            </a:r>
            <a:endParaRPr lang="fa-IR" dirty="0"/>
          </a:p>
        </p:txBody>
      </p:sp>
      <p:sp>
        <p:nvSpPr>
          <p:cNvPr id="3" name="Content Placeholder 2"/>
          <p:cNvSpPr>
            <a:spLocks noGrp="1"/>
          </p:cNvSpPr>
          <p:nvPr>
            <p:ph idx="1"/>
          </p:nvPr>
        </p:nvSpPr>
        <p:spPr/>
        <p:txBody>
          <a:bodyPr>
            <a:normAutofit/>
          </a:bodyPr>
          <a:lstStyle/>
          <a:p>
            <a:r>
              <a:rPr lang="en-US" b="1" dirty="0"/>
              <a:t>A: </a:t>
            </a:r>
            <a:r>
              <a:rPr lang="en-US" dirty="0"/>
              <a:t>Bupivacaine: 0.125-0.0625%  </a:t>
            </a:r>
            <a:r>
              <a:rPr lang="en-US" b="1" dirty="0"/>
              <a:t>OR</a:t>
            </a:r>
            <a:r>
              <a:rPr lang="en-US" dirty="0"/>
              <a:t>  </a:t>
            </a:r>
            <a:r>
              <a:rPr lang="en-US" dirty="0" err="1"/>
              <a:t>Ropivacaine</a:t>
            </a:r>
            <a:r>
              <a:rPr lang="en-US" dirty="0"/>
              <a:t> 0.1-0.2%    </a:t>
            </a:r>
            <a:r>
              <a:rPr lang="en-US" dirty="0">
                <a:solidFill>
                  <a:srgbClr val="FF0000"/>
                </a:solidFill>
              </a:rPr>
              <a:t>10-15cc </a:t>
            </a:r>
            <a:endParaRPr lang="en-US" dirty="0"/>
          </a:p>
          <a:p>
            <a:r>
              <a:rPr lang="en-US" b="1" dirty="0"/>
              <a:t>B: </a:t>
            </a:r>
            <a:r>
              <a:rPr lang="en-US" dirty="0"/>
              <a:t>Bupivacaine: 0.125-0.0625%  </a:t>
            </a:r>
            <a:r>
              <a:rPr lang="en-US" b="1" dirty="0"/>
              <a:t>OR</a:t>
            </a:r>
            <a:r>
              <a:rPr lang="en-US" dirty="0"/>
              <a:t>  </a:t>
            </a:r>
            <a:r>
              <a:rPr lang="en-US" dirty="0" err="1"/>
              <a:t>Ropivacaine</a:t>
            </a:r>
            <a:r>
              <a:rPr lang="en-US" dirty="0"/>
              <a:t> 0.1-0.2%  </a:t>
            </a:r>
            <a:r>
              <a:rPr lang="en-US" b="1" dirty="0"/>
              <a:t>+   </a:t>
            </a:r>
          </a:p>
          <a:p>
            <a:pPr marL="0" indent="0">
              <a:buNone/>
            </a:pPr>
            <a:r>
              <a:rPr lang="en-US" b="1" dirty="0"/>
              <a:t>        </a:t>
            </a:r>
            <a:r>
              <a:rPr lang="en-US" dirty="0"/>
              <a:t>Fentanyl 50 mic   </a:t>
            </a:r>
            <a:r>
              <a:rPr lang="en-US" b="1" dirty="0"/>
              <a:t>OR</a:t>
            </a:r>
            <a:r>
              <a:rPr lang="en-US" dirty="0"/>
              <a:t>   </a:t>
            </a:r>
            <a:r>
              <a:rPr lang="en-US" dirty="0" err="1"/>
              <a:t>Sufentanyl</a:t>
            </a:r>
            <a:r>
              <a:rPr lang="en-US" dirty="0"/>
              <a:t> 10 mic    </a:t>
            </a:r>
            <a:r>
              <a:rPr lang="en-US" dirty="0">
                <a:solidFill>
                  <a:srgbClr val="FF0000"/>
                </a:solidFill>
              </a:rPr>
              <a:t>10-15cc</a:t>
            </a:r>
          </a:p>
          <a:p>
            <a:pPr marL="0" indent="0">
              <a:buNone/>
            </a:pPr>
            <a:endParaRPr lang="en-US" b="1" dirty="0"/>
          </a:p>
        </p:txBody>
      </p:sp>
      <p:sp>
        <p:nvSpPr>
          <p:cNvPr id="4" name="Slide Number Placeholder 3"/>
          <p:cNvSpPr>
            <a:spLocks noGrp="1"/>
          </p:cNvSpPr>
          <p:nvPr>
            <p:ph type="sldNum" sz="quarter" idx="12"/>
          </p:nvPr>
        </p:nvSpPr>
        <p:spPr/>
        <p:txBody>
          <a:bodyPr/>
          <a:lstStyle/>
          <a:p>
            <a:fld id="{6078D32B-F83A-4C6A-804C-C358D45A1D4A}" type="slidenum">
              <a:rPr lang="fa-IR" smtClean="0"/>
              <a:t>40</a:t>
            </a:fld>
            <a:endParaRPr lang="fa-I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078480" y="4018349"/>
            <a:ext cx="6011929" cy="2703126"/>
          </a:xfrm>
          <a:prstGeom prst="rect">
            <a:avLst/>
          </a:prstGeom>
        </p:spPr>
      </p:pic>
    </p:spTree>
    <p:extLst>
      <p:ext uri="{BB962C8B-B14F-4D97-AF65-F5344CB8AC3E}">
        <p14:creationId xmlns:p14="http://schemas.microsoft.com/office/powerpoint/2010/main" val="118984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AFTER</a:t>
            </a:r>
            <a:endParaRPr lang="fa-IR" dirty="0"/>
          </a:p>
        </p:txBody>
      </p:sp>
      <p:sp>
        <p:nvSpPr>
          <p:cNvPr id="3" name="Content Placeholder 2"/>
          <p:cNvSpPr>
            <a:spLocks noGrp="1"/>
          </p:cNvSpPr>
          <p:nvPr>
            <p:ph idx="1"/>
          </p:nvPr>
        </p:nvSpPr>
        <p:spPr/>
        <p:txBody>
          <a:bodyPr>
            <a:normAutofit lnSpcReduction="10000"/>
          </a:bodyPr>
          <a:lstStyle/>
          <a:p>
            <a:pPr marL="0" indent="0">
              <a:buNone/>
            </a:pPr>
            <a:r>
              <a:rPr lang="en-US" b="1" dirty="0"/>
              <a:t> A: Intermittent</a:t>
            </a:r>
            <a:r>
              <a:rPr lang="en-US" dirty="0"/>
              <a:t>: Bupivacaine 0.125-0.0625% </a:t>
            </a:r>
            <a:r>
              <a:rPr lang="en-US" b="1" dirty="0"/>
              <a:t>OR</a:t>
            </a:r>
            <a:r>
              <a:rPr lang="en-US" dirty="0"/>
              <a:t> </a:t>
            </a:r>
            <a:r>
              <a:rPr lang="en-US" dirty="0" err="1"/>
              <a:t>Ropivacaine</a:t>
            </a:r>
            <a:r>
              <a:rPr lang="en-US" dirty="0"/>
              <a:t> 0.1-0.2%  </a:t>
            </a:r>
            <a:r>
              <a:rPr lang="en-US" dirty="0">
                <a:solidFill>
                  <a:srgbClr val="FF0000"/>
                </a:solidFill>
              </a:rPr>
              <a:t>5-10cc –  </a:t>
            </a:r>
            <a:r>
              <a:rPr lang="en-US" u="sng" dirty="0"/>
              <a:t>q 30-60 min</a:t>
            </a:r>
          </a:p>
          <a:p>
            <a:pPr marL="0" indent="0">
              <a:buNone/>
            </a:pPr>
            <a:endParaRPr lang="en-US" u="sng" dirty="0"/>
          </a:p>
          <a:p>
            <a:pPr marL="0" indent="0">
              <a:buNone/>
            </a:pPr>
            <a:r>
              <a:rPr lang="en-US" dirty="0"/>
              <a:t>   </a:t>
            </a:r>
            <a:r>
              <a:rPr lang="en-US" b="1" dirty="0"/>
              <a:t>B: continuous</a:t>
            </a:r>
            <a:r>
              <a:rPr lang="en-US" dirty="0"/>
              <a:t>: Bupivacaine 0.125-0.0625% </a:t>
            </a:r>
            <a:r>
              <a:rPr lang="en-US" b="1" dirty="0"/>
              <a:t>OR</a:t>
            </a:r>
            <a:r>
              <a:rPr lang="en-US" dirty="0"/>
              <a:t> </a:t>
            </a:r>
            <a:r>
              <a:rPr lang="en-US" dirty="0" err="1"/>
              <a:t>Ropivacaine</a:t>
            </a:r>
            <a:r>
              <a:rPr lang="en-US" dirty="0"/>
              <a:t> 0.1-0.2% </a:t>
            </a:r>
            <a:r>
              <a:rPr lang="en-US" b="1" dirty="0"/>
              <a:t>+-</a:t>
            </a:r>
            <a:r>
              <a:rPr lang="en-US" dirty="0"/>
              <a:t>     Fentanyl 1-2 mic/ml or </a:t>
            </a:r>
            <a:r>
              <a:rPr lang="en-US" dirty="0" err="1"/>
              <a:t>sufentanyl</a:t>
            </a:r>
            <a:r>
              <a:rPr lang="en-US" dirty="0"/>
              <a:t> 0.1-0.3 mic/ml  </a:t>
            </a:r>
            <a:r>
              <a:rPr lang="en-US" dirty="0">
                <a:solidFill>
                  <a:srgbClr val="FF0000"/>
                </a:solidFill>
              </a:rPr>
              <a:t>8-10cc/h</a:t>
            </a:r>
          </a:p>
          <a:p>
            <a:pPr marL="0" indent="0">
              <a:buNone/>
            </a:pPr>
            <a:endParaRPr lang="en-US" dirty="0">
              <a:solidFill>
                <a:srgbClr val="FF0000"/>
              </a:solidFill>
            </a:endParaRPr>
          </a:p>
          <a:p>
            <a:pPr marL="0" indent="0">
              <a:buNone/>
            </a:pPr>
            <a:r>
              <a:rPr lang="en-US" dirty="0">
                <a:solidFill>
                  <a:srgbClr val="FF0000"/>
                </a:solidFill>
              </a:rPr>
              <a:t>   </a:t>
            </a:r>
            <a:r>
              <a:rPr lang="en-US" b="1" dirty="0"/>
              <a:t>C: PCEA: </a:t>
            </a:r>
            <a:r>
              <a:rPr lang="en-US" dirty="0"/>
              <a:t>4cc  q 10-20 min </a:t>
            </a:r>
            <a:r>
              <a:rPr lang="en-US" b="1" dirty="0"/>
              <a:t>OR</a:t>
            </a:r>
            <a:r>
              <a:rPr lang="en-US" dirty="0"/>
              <a:t> continuous infusion 4-8cc/h +                                                        </a:t>
            </a:r>
            <a:r>
              <a:rPr lang="en-US" dirty="0" err="1"/>
              <a:t>boluse</a:t>
            </a:r>
            <a:r>
              <a:rPr lang="en-US" dirty="0"/>
              <a:t> 2- 3cc q 10-20 min</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41</a:t>
            </a:fld>
            <a:endParaRPr lang="fa-IR"/>
          </a:p>
        </p:txBody>
      </p:sp>
    </p:spTree>
    <p:extLst>
      <p:ext uri="{BB962C8B-B14F-4D97-AF65-F5344CB8AC3E}">
        <p14:creationId xmlns:p14="http://schemas.microsoft.com/office/powerpoint/2010/main" val="40404610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Missed segment</a:t>
            </a:r>
            <a:endParaRPr lang="fa-IR" dirty="0"/>
          </a:p>
        </p:txBody>
      </p:sp>
      <p:sp>
        <p:nvSpPr>
          <p:cNvPr id="3" name="Content Placeholder 2"/>
          <p:cNvSpPr>
            <a:spLocks noGrp="1"/>
          </p:cNvSpPr>
          <p:nvPr>
            <p:ph idx="1"/>
          </p:nvPr>
        </p:nvSpPr>
        <p:spPr>
          <a:xfrm>
            <a:off x="345440" y="1310640"/>
            <a:ext cx="11338560" cy="5130799"/>
          </a:xfrm>
        </p:spPr>
        <p:txBody>
          <a:bodyPr>
            <a:normAutofit/>
          </a:bodyPr>
          <a:lstStyle/>
          <a:p>
            <a:pPr marL="0" indent="0" algn="just" rtl="1">
              <a:buNone/>
            </a:pPr>
            <a:r>
              <a:rPr lang="fa-IR" dirty="0"/>
              <a:t>اگر بعد از اپيدورال، مادر درد پايداري در يك قسمت را ذكر مي كند: </a:t>
            </a:r>
          </a:p>
          <a:p>
            <a:pPr marL="0" indent="0" algn="just" rtl="1">
              <a:buNone/>
            </a:pPr>
            <a:r>
              <a:rPr lang="fa-IR" dirty="0"/>
              <a:t>ابتدا محل ورود كاتتر را بررسي كنيد سپس مادر را روي سمت بلوك نشده بخوابانيد  يك دوز اضافي بولوس شامل 10 سي سي بوپيواكائين0/625٪  یا 8 سي سي ليدوكائين 1% + حداكثر 100 ميكروگرم فنتانيل تجويز نمائيد. </a:t>
            </a:r>
          </a:p>
          <a:p>
            <a:pPr marL="0" indent="0" algn="just" rtl="1">
              <a:buNone/>
            </a:pPr>
            <a:endParaRPr lang="fa-IR" dirty="0"/>
          </a:p>
          <a:p>
            <a:pPr marL="0" indent="0" algn="just" rtl="1">
              <a:buNone/>
            </a:pPr>
            <a:r>
              <a:rPr lang="fa-IR" dirty="0"/>
              <a:t>اگر اين اقدامات جواب نداد كاتتر را 1 سانتي متر خارج كنيد(حداكثر 3 سانتي متر) و مجدداً يك دوز بولوس بدهيد.</a:t>
            </a:r>
          </a:p>
          <a:p>
            <a:pPr marL="0" indent="0" algn="just" rtl="1">
              <a:buNone/>
            </a:pPr>
            <a:endParaRPr lang="fa-IR" dirty="0"/>
          </a:p>
          <a:p>
            <a:pPr marL="0" indent="0" algn="just" rtl="1">
              <a:buNone/>
            </a:pPr>
            <a:r>
              <a:rPr lang="fa-IR" dirty="0"/>
              <a:t>فنتانيل در 2 ساعت اول نبايد بيش از 100 ميكرو گرم باشد و دوره هاي 4 ساعته بعدي هم بيش از 100ميكروگرم نبايد تجويز شود. </a:t>
            </a:r>
          </a:p>
          <a:p>
            <a:pPr marL="0" indent="0" algn="r">
              <a:buNone/>
            </a:pPr>
            <a:endParaRPr lang="fa-IR"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42</a:t>
            </a:fld>
            <a:endParaRPr lang="fa-IR" dirty="0"/>
          </a:p>
        </p:txBody>
      </p:sp>
    </p:spTree>
    <p:extLst>
      <p:ext uri="{BB962C8B-B14F-4D97-AF65-F5344CB8AC3E}">
        <p14:creationId xmlns:p14="http://schemas.microsoft.com/office/powerpoint/2010/main" val="31149723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Spinal analgesia</a:t>
            </a:r>
            <a:endParaRPr lang="fa-IR" dirty="0"/>
          </a:p>
        </p:txBody>
      </p:sp>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286510" y="1904047"/>
            <a:ext cx="9048750" cy="4167187"/>
          </a:xfrm>
          <a:prstGeom prst="rect">
            <a:avLst/>
          </a:prstGeom>
        </p:spPr>
      </p:pic>
      <p:sp>
        <p:nvSpPr>
          <p:cNvPr id="3" name="Slide Number Placeholder 2"/>
          <p:cNvSpPr>
            <a:spLocks noGrp="1"/>
          </p:cNvSpPr>
          <p:nvPr>
            <p:ph type="sldNum" sz="quarter" idx="12"/>
          </p:nvPr>
        </p:nvSpPr>
        <p:spPr/>
        <p:txBody>
          <a:bodyPr/>
          <a:lstStyle/>
          <a:p>
            <a:fld id="{59FB7DF4-057F-4C7B-A68D-FA9CAA36E165}" type="slidenum">
              <a:rPr lang="fa-IR" smtClean="0"/>
              <a:pPr/>
              <a:t>43</a:t>
            </a:fld>
            <a:endParaRPr lang="fa-IR" dirty="0"/>
          </a:p>
        </p:txBody>
      </p:sp>
    </p:spTree>
    <p:extLst>
      <p:ext uri="{BB962C8B-B14F-4D97-AF65-F5344CB8AC3E}">
        <p14:creationId xmlns:p14="http://schemas.microsoft.com/office/powerpoint/2010/main" val="3327278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اتمام زایمان</a:t>
            </a:r>
          </a:p>
        </p:txBody>
      </p:sp>
      <p:sp>
        <p:nvSpPr>
          <p:cNvPr id="3" name="Content Placeholder 2"/>
          <p:cNvSpPr>
            <a:spLocks noGrp="1"/>
          </p:cNvSpPr>
          <p:nvPr>
            <p:ph idx="1"/>
          </p:nvPr>
        </p:nvSpPr>
        <p:spPr/>
        <p:txBody>
          <a:bodyPr>
            <a:normAutofit lnSpcReduction="10000"/>
          </a:bodyPr>
          <a:lstStyle/>
          <a:p>
            <a:pPr marL="0" indent="0" algn="r" rtl="1">
              <a:buNone/>
            </a:pPr>
            <a:r>
              <a:rPr lang="fa-IR" sz="3600" dirty="0"/>
              <a:t>پس از اتمام زايمان و انتهاي كار، كاتتر را از پشت بيمار خارج كرده و كامل و سالم بودن كاتتر خارج شده بايد در پرونده ثبت گردد.</a:t>
            </a:r>
          </a:p>
          <a:p>
            <a:pPr marL="0" indent="0" algn="r" rtl="1">
              <a:buNone/>
            </a:pPr>
            <a:endParaRPr lang="fa-IR" sz="3600" dirty="0"/>
          </a:p>
          <a:p>
            <a:pPr marL="0" indent="0" algn="r" rtl="1">
              <a:buNone/>
            </a:pPr>
            <a:r>
              <a:rPr lang="fa-IR" sz="3600" dirty="0"/>
              <a:t>بهترین پوزیشن جهت خروج کاتتر همان پوزیشنی است که در ان تعبیه شده است.</a:t>
            </a:r>
          </a:p>
          <a:p>
            <a:pPr marL="0" indent="0" algn="r" rtl="1">
              <a:buNone/>
            </a:pPr>
            <a:endParaRPr lang="fa-IR" sz="3600" dirty="0"/>
          </a:p>
          <a:p>
            <a:pPr marL="0" indent="0" algn="r" rtl="1">
              <a:buNone/>
            </a:pPr>
            <a:r>
              <a:rPr lang="fa-IR" sz="3600" dirty="0"/>
              <a:t> در صورتيكه كاتتر كامل خارج نشد مي بايست مشاوره با متخصص جراح مغز و اعصاب داده شود.</a:t>
            </a:r>
            <a:r>
              <a:rPr lang="en-US" sz="3600" dirty="0"/>
              <a:t> </a:t>
            </a:r>
            <a:endParaRPr lang="fa-IR" sz="3600"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44</a:t>
            </a:fld>
            <a:endParaRPr lang="fa-IR" dirty="0"/>
          </a:p>
        </p:txBody>
      </p:sp>
    </p:spTree>
    <p:extLst>
      <p:ext uri="{BB962C8B-B14F-4D97-AF65-F5344CB8AC3E}">
        <p14:creationId xmlns:p14="http://schemas.microsoft.com/office/powerpoint/2010/main" val="1036765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اتمام زایمان</a:t>
            </a:r>
          </a:p>
        </p:txBody>
      </p:sp>
      <p:sp>
        <p:nvSpPr>
          <p:cNvPr id="3" name="Content Placeholder 2"/>
          <p:cNvSpPr>
            <a:spLocks noGrp="1"/>
          </p:cNvSpPr>
          <p:nvPr>
            <p:ph idx="1"/>
          </p:nvPr>
        </p:nvSpPr>
        <p:spPr/>
        <p:txBody>
          <a:bodyPr/>
          <a:lstStyle/>
          <a:p>
            <a:pPr marL="0" indent="0" algn="r" rtl="1">
              <a:buNone/>
            </a:pPr>
            <a:r>
              <a:rPr lang="fa-IR" sz="3600" dirty="0"/>
              <a:t>اپيدورال بايد تا تولد نوزاد و برخي اوقات تا مراحل اوليه بعد از زايمان ادامه يابد. </a:t>
            </a:r>
          </a:p>
          <a:p>
            <a:pPr marL="0" indent="0" algn="r" rtl="1">
              <a:buNone/>
            </a:pPr>
            <a:endParaRPr lang="fa-IR" sz="3600" dirty="0"/>
          </a:p>
          <a:p>
            <a:pPr marL="0" indent="0" algn="r" rtl="1">
              <a:buNone/>
            </a:pPr>
            <a:r>
              <a:rPr lang="fa-IR" sz="3600" dirty="0"/>
              <a:t>متوقف كردن آن در ديلاتاسيون كامل به منظور انجام زايمان خودبخودي صحيح نيست و باعث افزايش دردهاي تاخيري زايمان مي شود.</a:t>
            </a:r>
          </a:p>
          <a:p>
            <a:pPr marL="0" indent="0" algn="r">
              <a:buNone/>
            </a:pPr>
            <a:endParaRPr lang="fa-IR"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45</a:t>
            </a:fld>
            <a:endParaRPr lang="fa-IR" dirty="0"/>
          </a:p>
        </p:txBody>
      </p:sp>
      <p:pic>
        <p:nvPicPr>
          <p:cNvPr id="3076" name="Picture 4" descr="زمان مناسب برای زایمان طبیعی هفته چندم است ؟"/>
          <p:cNvPicPr>
            <a:picLocks noChangeAspect="1" noChangeArrowheads="1"/>
          </p:cNvPicPr>
          <p:nvPr/>
        </p:nvPicPr>
        <p:blipFill rotWithShape="1">
          <a:blip r:embed="rId2">
            <a:clrChange>
              <a:clrFrom>
                <a:srgbClr val="F9F8F6"/>
              </a:clrFrom>
              <a:clrTo>
                <a:srgbClr val="F9F8F6">
                  <a:alpha val="0"/>
                </a:srgbClr>
              </a:clrTo>
            </a:clrChange>
            <a:extLst>
              <a:ext uri="{28A0092B-C50C-407E-A947-70E740481C1C}">
                <a14:useLocalDpi xmlns:a14="http://schemas.microsoft.com/office/drawing/2010/main" val="0"/>
              </a:ext>
            </a:extLst>
          </a:blip>
          <a:srcRect l="-474" t="1074" r="474" b="4498"/>
          <a:stretch/>
        </p:blipFill>
        <p:spPr bwMode="auto">
          <a:xfrm>
            <a:off x="0" y="4544249"/>
            <a:ext cx="3481705" cy="21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07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نگه داشتن كاتتر اپيدورال بعد از زايمان:</a:t>
            </a:r>
            <a:br>
              <a:rPr lang="fa-IR" b="1" dirty="0"/>
            </a:br>
            <a:endParaRPr lang="fa-IR" dirty="0"/>
          </a:p>
        </p:txBody>
      </p:sp>
      <p:sp>
        <p:nvSpPr>
          <p:cNvPr id="3" name="Content Placeholder 2"/>
          <p:cNvSpPr>
            <a:spLocks noGrp="1"/>
          </p:cNvSpPr>
          <p:nvPr>
            <p:ph idx="1"/>
          </p:nvPr>
        </p:nvSpPr>
        <p:spPr/>
        <p:txBody>
          <a:bodyPr/>
          <a:lstStyle/>
          <a:p>
            <a:pPr marL="0" indent="0" algn="r">
              <a:buNone/>
            </a:pPr>
            <a:r>
              <a:rPr lang="fa-IR" dirty="0"/>
              <a:t>1. پارگي درجه 3 و 4 و اپي زياتومي وسيع</a:t>
            </a:r>
          </a:p>
          <a:p>
            <a:pPr marL="0" indent="0" algn="r">
              <a:buNone/>
            </a:pPr>
            <a:r>
              <a:rPr lang="fa-IR" dirty="0"/>
              <a:t>2. احتمال زياد مداخلات جراحي مثل باقيماندن جفت يا هماتوم</a:t>
            </a:r>
          </a:p>
        </p:txBody>
      </p:sp>
      <p:sp>
        <p:nvSpPr>
          <p:cNvPr id="4" name="Slide Number Placeholder 3"/>
          <p:cNvSpPr>
            <a:spLocks noGrp="1"/>
          </p:cNvSpPr>
          <p:nvPr>
            <p:ph type="sldNum" sz="quarter" idx="12"/>
          </p:nvPr>
        </p:nvSpPr>
        <p:spPr/>
        <p:txBody>
          <a:bodyPr/>
          <a:lstStyle/>
          <a:p>
            <a:fld id="{59FB7DF4-057F-4C7B-A68D-FA9CAA36E165}" type="slidenum">
              <a:rPr lang="fa-IR" smtClean="0"/>
              <a:pPr/>
              <a:t>46</a:t>
            </a:fld>
            <a:endParaRPr lang="fa-IR" dirty="0"/>
          </a:p>
        </p:txBody>
      </p:sp>
    </p:spTree>
    <p:extLst>
      <p:ext uri="{BB962C8B-B14F-4D97-AF65-F5344CB8AC3E}">
        <p14:creationId xmlns:p14="http://schemas.microsoft.com/office/powerpoint/2010/main" val="2060858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t>پس از زايمان</a:t>
            </a:r>
            <a:endParaRPr lang="fa-IR" dirty="0"/>
          </a:p>
        </p:txBody>
      </p:sp>
      <p:sp>
        <p:nvSpPr>
          <p:cNvPr id="3" name="Content Placeholder 2"/>
          <p:cNvSpPr>
            <a:spLocks noGrp="1"/>
          </p:cNvSpPr>
          <p:nvPr>
            <p:ph idx="1"/>
          </p:nvPr>
        </p:nvSpPr>
        <p:spPr>
          <a:xfrm>
            <a:off x="284480" y="1825624"/>
            <a:ext cx="11440160" cy="4636135"/>
          </a:xfrm>
        </p:spPr>
        <p:txBody>
          <a:bodyPr>
            <a:normAutofit/>
          </a:bodyPr>
          <a:lstStyle/>
          <a:p>
            <a:pPr algn="r" rtl="1"/>
            <a:r>
              <a:rPr lang="fa-IR" dirty="0"/>
              <a:t>از نظر اتساع مثانه و احتباس ادرار مادر را بررسي كنيد. (بلوك نورواگزيال مي تواند عملكرد مثانه را تا 12 ساعت مختل كند.)</a:t>
            </a:r>
          </a:p>
          <a:p>
            <a:pPr algn="r" rtl="1"/>
            <a:endParaRPr lang="fa-IR" dirty="0"/>
          </a:p>
          <a:p>
            <a:pPr algn="r" rtl="1"/>
            <a:r>
              <a:rPr lang="fa-IR" dirty="0"/>
              <a:t>در صورت دريافت مرفين و انجام اپيدورال و اسپاينال بايد 24 ساعت بعد از آن عملكرد مثانه را چك كرد.(در خصوص مخدر های کوتاه اثر نظیر فنتانیل یا سوفنتانیل ۱۲ ساعت بعد)</a:t>
            </a:r>
          </a:p>
          <a:p>
            <a:pPr algn="r" rtl="1"/>
            <a:endParaRPr lang="fa-IR" dirty="0"/>
          </a:p>
          <a:p>
            <a:pPr algn="r" rtl="1"/>
            <a:r>
              <a:rPr lang="fa-IR" dirty="0"/>
              <a:t>قبل از به راه افتادن مادر، خطر افتادن وي را بررسي كنيد.(قدرت پاها و تغییرات فشار خون)</a:t>
            </a:r>
          </a:p>
        </p:txBody>
      </p:sp>
      <p:sp>
        <p:nvSpPr>
          <p:cNvPr id="4" name="Slide Number Placeholder 3"/>
          <p:cNvSpPr>
            <a:spLocks noGrp="1"/>
          </p:cNvSpPr>
          <p:nvPr>
            <p:ph type="sldNum" sz="quarter" idx="12"/>
          </p:nvPr>
        </p:nvSpPr>
        <p:spPr/>
        <p:txBody>
          <a:bodyPr/>
          <a:lstStyle/>
          <a:p>
            <a:fld id="{59FB7DF4-057F-4C7B-A68D-FA9CAA36E165}" type="slidenum">
              <a:rPr lang="fa-IR" smtClean="0"/>
              <a:pPr/>
              <a:t>47</a:t>
            </a:fld>
            <a:endParaRPr lang="fa-IR" dirty="0"/>
          </a:p>
        </p:txBody>
      </p:sp>
    </p:spTree>
    <p:extLst>
      <p:ext uri="{BB962C8B-B14F-4D97-AF65-F5344CB8AC3E}">
        <p14:creationId xmlns:p14="http://schemas.microsoft.com/office/powerpoint/2010/main" val="2153921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Complications</a:t>
            </a:r>
            <a:endParaRPr lang="fa-IR"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38021" y="1825784"/>
            <a:ext cx="3143879" cy="5032216"/>
          </a:xfrm>
        </p:spPr>
      </p:pic>
      <p:sp>
        <p:nvSpPr>
          <p:cNvPr id="4" name="Slide Number Placeholder 3"/>
          <p:cNvSpPr>
            <a:spLocks noGrp="1"/>
          </p:cNvSpPr>
          <p:nvPr>
            <p:ph type="sldNum" sz="quarter" idx="12"/>
          </p:nvPr>
        </p:nvSpPr>
        <p:spPr/>
        <p:txBody>
          <a:bodyPr/>
          <a:lstStyle/>
          <a:p>
            <a:fld id="{6078D32B-F83A-4C6A-804C-C358D45A1D4A}" type="slidenum">
              <a:rPr lang="fa-IR" smtClean="0"/>
              <a:t>48</a:t>
            </a:fld>
            <a:endParaRPr lang="fa-IR"/>
          </a:p>
        </p:txBody>
      </p:sp>
    </p:spTree>
    <p:extLst>
      <p:ext uri="{BB962C8B-B14F-4D97-AF65-F5344CB8AC3E}">
        <p14:creationId xmlns:p14="http://schemas.microsoft.com/office/powerpoint/2010/main" val="21306718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Difficult Catheter </a:t>
            </a:r>
            <a:endParaRPr lang="fa-IR" b="1" dirty="0"/>
          </a:p>
        </p:txBody>
      </p:sp>
      <p:sp>
        <p:nvSpPr>
          <p:cNvPr id="3" name="Content Placeholder 2"/>
          <p:cNvSpPr>
            <a:spLocks noGrp="1"/>
          </p:cNvSpPr>
          <p:nvPr>
            <p:ph idx="1"/>
          </p:nvPr>
        </p:nvSpPr>
        <p:spPr/>
        <p:txBody>
          <a:bodyPr/>
          <a:lstStyle/>
          <a:p>
            <a:r>
              <a:rPr lang="en-US" dirty="0"/>
              <a:t>Sometimes </a:t>
            </a:r>
            <a:r>
              <a:rPr lang="en-US" b="1" dirty="0"/>
              <a:t>difficulty</a:t>
            </a:r>
            <a:r>
              <a:rPr lang="en-US" dirty="0"/>
              <a:t> is encountered in passing the </a:t>
            </a:r>
            <a:r>
              <a:rPr lang="en-US" b="1" dirty="0"/>
              <a:t>catheter </a:t>
            </a:r>
            <a:r>
              <a:rPr lang="en-US" dirty="0"/>
              <a:t>beyond the </a:t>
            </a:r>
            <a:r>
              <a:rPr lang="en-US" b="1" dirty="0"/>
              <a:t>tip of the needle</a:t>
            </a:r>
            <a:r>
              <a:rPr lang="en-US" dirty="0"/>
              <a:t>. </a:t>
            </a:r>
          </a:p>
          <a:p>
            <a:r>
              <a:rPr lang="en-US" dirty="0"/>
              <a:t>This may be due to </a:t>
            </a:r>
            <a:r>
              <a:rPr lang="en-US" b="1" dirty="0"/>
              <a:t>partial</a:t>
            </a:r>
            <a:r>
              <a:rPr lang="en-US" dirty="0"/>
              <a:t> rather than complete entry of the bevel of the needle </a:t>
            </a:r>
            <a:r>
              <a:rPr lang="en-US" b="1" dirty="0"/>
              <a:t>into the epidural space</a:t>
            </a:r>
            <a:r>
              <a:rPr lang="en-US" dirty="0"/>
              <a:t>, or may indicate that the needle is </a:t>
            </a:r>
            <a:r>
              <a:rPr lang="en-US" b="1" dirty="0"/>
              <a:t>not in the epidural space</a:t>
            </a:r>
            <a:r>
              <a:rPr lang="en-US" dirty="0"/>
              <a:t>, having been inserted </a:t>
            </a:r>
            <a:r>
              <a:rPr lang="en-US" b="1" dirty="0"/>
              <a:t>superficially into the </a:t>
            </a:r>
            <a:r>
              <a:rPr lang="en-US" b="1" dirty="0" err="1"/>
              <a:t>ligamentum</a:t>
            </a:r>
            <a:r>
              <a:rPr lang="en-US" b="1" dirty="0"/>
              <a:t> </a:t>
            </a:r>
            <a:r>
              <a:rPr lang="en-US" b="1" dirty="0" err="1"/>
              <a:t>flavum</a:t>
            </a:r>
            <a:r>
              <a:rPr lang="en-US" b="1" dirty="0"/>
              <a:t>.</a:t>
            </a:r>
            <a:r>
              <a:rPr lang="en-US" dirty="0"/>
              <a:t> </a:t>
            </a:r>
          </a:p>
          <a:p>
            <a:r>
              <a:rPr lang="en-US" dirty="0"/>
              <a:t>In the </a:t>
            </a:r>
            <a:r>
              <a:rPr lang="en-US" b="1" dirty="0">
                <a:solidFill>
                  <a:srgbClr val="FF0000"/>
                </a:solidFill>
              </a:rPr>
              <a:t>first case </a:t>
            </a:r>
            <a:r>
              <a:rPr lang="en-US" dirty="0"/>
              <a:t>the needle should be very carefully and slowly </a:t>
            </a:r>
            <a:r>
              <a:rPr lang="en-US" b="1" dirty="0"/>
              <a:t>advanced for 1–2 mm</a:t>
            </a:r>
            <a:r>
              <a:rPr lang="en-US" dirty="0"/>
              <a:t>, and in the </a:t>
            </a:r>
            <a:r>
              <a:rPr lang="en-US" b="1" dirty="0">
                <a:solidFill>
                  <a:srgbClr val="FF0000"/>
                </a:solidFill>
              </a:rPr>
              <a:t>second case </a:t>
            </a:r>
            <a:r>
              <a:rPr lang="en-US" b="1" dirty="0"/>
              <a:t>repositioned</a:t>
            </a:r>
            <a:r>
              <a:rPr lang="en-US" dirty="0"/>
              <a:t>.</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49</a:t>
            </a:fld>
            <a:endParaRPr lang="fa-IR"/>
          </a:p>
        </p:txBody>
      </p:sp>
    </p:spTree>
    <p:extLst>
      <p:ext uri="{BB962C8B-B14F-4D97-AF65-F5344CB8AC3E}">
        <p14:creationId xmlns:p14="http://schemas.microsoft.com/office/powerpoint/2010/main" val="3632579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rPr>
              <a:t>labor</a:t>
            </a:r>
            <a:endParaRPr lang="fa-IR" dirty="0"/>
          </a:p>
        </p:txBody>
      </p:sp>
      <p:sp>
        <p:nvSpPr>
          <p:cNvPr id="3" name="Content Placeholder 2"/>
          <p:cNvSpPr>
            <a:spLocks noGrp="1"/>
          </p:cNvSpPr>
          <p:nvPr>
            <p:ph idx="1"/>
          </p:nvPr>
        </p:nvSpPr>
        <p:spPr>
          <a:xfrm>
            <a:off x="838200" y="1690688"/>
            <a:ext cx="10515600" cy="4351338"/>
          </a:xfrm>
        </p:spPr>
        <p:txBody>
          <a:bodyPr>
            <a:noAutofit/>
          </a:bodyPr>
          <a:lstStyle/>
          <a:p>
            <a:pPr algn="just">
              <a:buFont typeface="Wingdings" panose="05000000000000000000" pitchFamily="2" charset="2"/>
              <a:buChar char="Ø"/>
            </a:pPr>
            <a:r>
              <a:rPr lang="en-US" dirty="0"/>
              <a:t>The maternal stress response can lead to increased release of </a:t>
            </a:r>
            <a:r>
              <a:rPr lang="en-US" b="1" dirty="0" err="1"/>
              <a:t>corticotropin</a:t>
            </a:r>
            <a:r>
              <a:rPr lang="en-US" b="1" dirty="0"/>
              <a:t>, cortisol</a:t>
            </a:r>
            <a:r>
              <a:rPr lang="en-US" b="1" dirty="0">
                <a:solidFill>
                  <a:schemeClr val="tx1">
                    <a:lumMod val="95000"/>
                    <a:lumOff val="5000"/>
                  </a:schemeClr>
                </a:solidFill>
              </a:rPr>
              <a:t> </a:t>
            </a:r>
            <a:r>
              <a:rPr lang="en-US" b="1" dirty="0"/>
              <a:t>, β endorphins., norepinephrine, </a:t>
            </a:r>
            <a:r>
              <a:rPr lang="en-US" dirty="0"/>
              <a:t>and </a:t>
            </a:r>
            <a:r>
              <a:rPr lang="en-US" b="1" dirty="0"/>
              <a:t>epinephrine. </a:t>
            </a:r>
          </a:p>
          <a:p>
            <a:pPr marL="0" indent="0" algn="just">
              <a:buNone/>
            </a:pPr>
            <a:endParaRPr lang="en-US" b="1" dirty="0">
              <a:solidFill>
                <a:schemeClr val="tx1">
                  <a:lumMod val="95000"/>
                  <a:lumOff val="5000"/>
                </a:schemeClr>
              </a:solidFill>
            </a:endParaRPr>
          </a:p>
          <a:p>
            <a:pPr marL="0" indent="0" algn="just">
              <a:buNone/>
            </a:pPr>
            <a:endParaRPr lang="en-US" dirty="0">
              <a:solidFill>
                <a:schemeClr val="tx1">
                  <a:lumMod val="95000"/>
                  <a:lumOff val="5000"/>
                </a:schemeClr>
              </a:solidFill>
            </a:endParaRPr>
          </a:p>
          <a:p>
            <a:pPr algn="just">
              <a:buFont typeface="Wingdings" panose="05000000000000000000" pitchFamily="2" charset="2"/>
              <a:buChar char="Ø"/>
            </a:pPr>
            <a:r>
              <a:rPr lang="en-US" dirty="0"/>
              <a:t>Studies in healthy pregnant ewes showed that </a:t>
            </a:r>
            <a:r>
              <a:rPr lang="en-US" b="1" dirty="0"/>
              <a:t>psychological stress </a:t>
            </a:r>
            <a:r>
              <a:rPr lang="en-US" dirty="0"/>
              <a:t>or </a:t>
            </a:r>
            <a:r>
              <a:rPr lang="en-US" b="1" dirty="0"/>
              <a:t>pain</a:t>
            </a:r>
            <a:r>
              <a:rPr lang="en-US" dirty="0"/>
              <a:t> increased maternal plasma levels of </a:t>
            </a:r>
            <a:r>
              <a:rPr lang="en-US" b="1" dirty="0">
                <a:solidFill>
                  <a:srgbClr val="FF0000"/>
                </a:solidFill>
              </a:rPr>
              <a:t>norepinephrine by 25% </a:t>
            </a:r>
            <a:r>
              <a:rPr lang="en-US" dirty="0"/>
              <a:t>and </a:t>
            </a:r>
            <a:r>
              <a:rPr lang="en-US" b="1" dirty="0">
                <a:solidFill>
                  <a:srgbClr val="FF0000"/>
                </a:solidFill>
              </a:rPr>
              <a:t>decreased uterine blood flow by 50%.</a:t>
            </a:r>
          </a:p>
          <a:p>
            <a:pPr marL="0" indent="0" algn="just">
              <a:buNone/>
            </a:pPr>
            <a:endParaRPr lang="en-US" b="1" dirty="0">
              <a:solidFill>
                <a:srgbClr val="FF0000"/>
              </a:solidFill>
            </a:endParaRPr>
          </a:p>
          <a:p>
            <a:pPr marL="0" indent="0" algn="just">
              <a:buNone/>
            </a:pPr>
            <a:r>
              <a:rPr lang="en-US" b="1" dirty="0">
                <a:solidFill>
                  <a:schemeClr val="tx1">
                    <a:lumMod val="95000"/>
                    <a:lumOff val="5000"/>
                  </a:schemeClr>
                </a:solidFill>
              </a:rPr>
              <a:t> </a:t>
            </a:r>
            <a:endParaRPr lang="en-US" dirty="0">
              <a:solidFill>
                <a:schemeClr val="tx1">
                  <a:lumMod val="95000"/>
                  <a:lumOff val="5000"/>
                </a:schemeClr>
              </a:solidFill>
            </a:endParaRPr>
          </a:p>
        </p:txBody>
      </p:sp>
      <p:sp>
        <p:nvSpPr>
          <p:cNvPr id="4" name="Slide Number Placeholder 3"/>
          <p:cNvSpPr>
            <a:spLocks noGrp="1"/>
          </p:cNvSpPr>
          <p:nvPr>
            <p:ph type="sldNum" sz="quarter" idx="12"/>
          </p:nvPr>
        </p:nvSpPr>
        <p:spPr/>
        <p:txBody>
          <a:bodyPr/>
          <a:lstStyle/>
          <a:p>
            <a:fld id="{59FB7DF4-057F-4C7B-A68D-FA9CAA36E165}" type="slidenum">
              <a:rPr lang="fa-IR" smtClean="0"/>
              <a:pPr/>
              <a:t>5</a:t>
            </a:fld>
            <a:endParaRPr lang="fa-IR" dirty="0"/>
          </a:p>
        </p:txBody>
      </p:sp>
    </p:spTree>
    <p:extLst>
      <p:ext uri="{BB962C8B-B14F-4D97-AF65-F5344CB8AC3E}">
        <p14:creationId xmlns:p14="http://schemas.microsoft.com/office/powerpoint/2010/main" val="14814876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Difficult Catheter </a:t>
            </a:r>
            <a:endParaRPr lang="fa-IR" b="1" dirty="0"/>
          </a:p>
        </p:txBody>
      </p:sp>
      <p:sp>
        <p:nvSpPr>
          <p:cNvPr id="3" name="Content Placeholder 2"/>
          <p:cNvSpPr>
            <a:spLocks noGrp="1"/>
          </p:cNvSpPr>
          <p:nvPr>
            <p:ph idx="1"/>
          </p:nvPr>
        </p:nvSpPr>
        <p:spPr/>
        <p:txBody>
          <a:bodyPr>
            <a:normAutofit/>
          </a:bodyPr>
          <a:lstStyle/>
          <a:p>
            <a:r>
              <a:rPr lang="en-US" dirty="0"/>
              <a:t>Occasionally after having </a:t>
            </a:r>
            <a:r>
              <a:rPr lang="en-US" b="1" dirty="0"/>
              <a:t>advanced the catheter for 1–2 cm an obstruction</a:t>
            </a:r>
            <a:r>
              <a:rPr lang="en-US" dirty="0"/>
              <a:t> is met.</a:t>
            </a:r>
          </a:p>
          <a:p>
            <a:r>
              <a:rPr lang="en-US" dirty="0"/>
              <a:t> In this case its tip may have impinged on a </a:t>
            </a:r>
            <a:r>
              <a:rPr lang="en-US" b="1" dirty="0"/>
              <a:t>fat pad </a:t>
            </a:r>
            <a:r>
              <a:rPr lang="en-US" dirty="0"/>
              <a:t>or </a:t>
            </a:r>
            <a:r>
              <a:rPr lang="en-US" b="1" dirty="0"/>
              <a:t>vessel</a:t>
            </a:r>
            <a:r>
              <a:rPr lang="en-US" dirty="0"/>
              <a:t>, or the </a:t>
            </a:r>
            <a:r>
              <a:rPr lang="en-US" b="1" dirty="0"/>
              <a:t>pedicle of vertebra </a:t>
            </a:r>
            <a:r>
              <a:rPr lang="en-US" dirty="0"/>
              <a:t>above the injection site. </a:t>
            </a:r>
          </a:p>
          <a:p>
            <a:r>
              <a:rPr lang="en-US" dirty="0"/>
              <a:t>In such cases, gently twisting the catheter on its axis will often </a:t>
            </a:r>
            <a:r>
              <a:rPr lang="en-US" b="1" dirty="0"/>
              <a:t>change the position of its point </a:t>
            </a:r>
            <a:r>
              <a:rPr lang="en-US" dirty="0"/>
              <a:t>so that it can be further advanced without difficulty.</a:t>
            </a:r>
          </a:p>
          <a:p>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50</a:t>
            </a:fld>
            <a:endParaRPr lang="fa-IR"/>
          </a:p>
        </p:txBody>
      </p:sp>
    </p:spTree>
    <p:extLst>
      <p:ext uri="{BB962C8B-B14F-4D97-AF65-F5344CB8AC3E}">
        <p14:creationId xmlns:p14="http://schemas.microsoft.com/office/powerpoint/2010/main" val="33332291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Bloody Catheter</a:t>
            </a:r>
            <a:endParaRPr lang="fa-IR" b="1" dirty="0"/>
          </a:p>
        </p:txBody>
      </p:sp>
      <p:sp>
        <p:nvSpPr>
          <p:cNvPr id="3" name="Content Placeholder 2"/>
          <p:cNvSpPr>
            <a:spLocks noGrp="1"/>
          </p:cNvSpPr>
          <p:nvPr>
            <p:ph idx="1"/>
          </p:nvPr>
        </p:nvSpPr>
        <p:spPr/>
        <p:txBody>
          <a:bodyPr>
            <a:normAutofit fontScale="92500"/>
          </a:bodyPr>
          <a:lstStyle/>
          <a:p>
            <a:r>
              <a:rPr lang="en-US" dirty="0"/>
              <a:t>If </a:t>
            </a:r>
            <a:r>
              <a:rPr lang="en-US" b="1" dirty="0"/>
              <a:t>blood or blood tinged fluid </a:t>
            </a:r>
            <a:r>
              <a:rPr lang="en-US" dirty="0"/>
              <a:t>is aspirated, the catheter should be withdrawn an additional 1 cm and aspiration repeated.</a:t>
            </a:r>
          </a:p>
          <a:p>
            <a:pPr marL="0" indent="0">
              <a:buNone/>
            </a:pPr>
            <a:r>
              <a:rPr lang="en-US" dirty="0"/>
              <a:t> </a:t>
            </a:r>
          </a:p>
          <a:p>
            <a:r>
              <a:rPr lang="en-US" dirty="0"/>
              <a:t>If </a:t>
            </a:r>
            <a:r>
              <a:rPr lang="en-US" b="1" dirty="0"/>
              <a:t>no blood or CSF </a:t>
            </a:r>
            <a:r>
              <a:rPr lang="en-US" dirty="0"/>
              <a:t>can be aspirated the syringe is disconnected and </a:t>
            </a:r>
            <a:r>
              <a:rPr lang="en-US" b="1" dirty="0"/>
              <a:t>1 mL of air or saline is injected </a:t>
            </a:r>
            <a:r>
              <a:rPr lang="en-US" dirty="0"/>
              <a:t>to dislodge any tissue that may be against the tip of the catheter.</a:t>
            </a:r>
          </a:p>
          <a:p>
            <a:pPr marL="0" indent="0">
              <a:buNone/>
            </a:pPr>
            <a:endParaRPr lang="en-US" dirty="0"/>
          </a:p>
          <a:p>
            <a:r>
              <a:rPr lang="en-US" dirty="0"/>
              <a:t> Then, another attempt is made at aspiration. If again nothing is aspirated, a further precaution is taken.</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51</a:t>
            </a:fld>
            <a:endParaRPr lang="fa-IR"/>
          </a:p>
        </p:txBody>
      </p:sp>
    </p:spTree>
    <p:extLst>
      <p:ext uri="{BB962C8B-B14F-4D97-AF65-F5344CB8AC3E}">
        <p14:creationId xmlns:p14="http://schemas.microsoft.com/office/powerpoint/2010/main" val="18706143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Intravascular placement</a:t>
            </a:r>
            <a:endParaRPr lang="fa-IR" b="1" dirty="0"/>
          </a:p>
        </p:txBody>
      </p:sp>
      <p:sp>
        <p:nvSpPr>
          <p:cNvPr id="3" name="Content Placeholder 2"/>
          <p:cNvSpPr>
            <a:spLocks noGrp="1"/>
          </p:cNvSpPr>
          <p:nvPr>
            <p:ph idx="1"/>
          </p:nvPr>
        </p:nvSpPr>
        <p:spPr/>
        <p:txBody>
          <a:bodyPr>
            <a:normAutofit/>
          </a:bodyPr>
          <a:lstStyle/>
          <a:p>
            <a:pPr marL="0" indent="0">
              <a:buNone/>
            </a:pPr>
            <a:r>
              <a:rPr lang="en-US" dirty="0"/>
              <a:t> The </a:t>
            </a:r>
            <a:r>
              <a:rPr lang="en-US" b="1" dirty="0">
                <a:solidFill>
                  <a:srgbClr val="FF0000"/>
                </a:solidFill>
              </a:rPr>
              <a:t>risk of intravascular placement </a:t>
            </a:r>
            <a:r>
              <a:rPr lang="en-US" dirty="0"/>
              <a:t>of a lumbar epidural catheter in pregnancy may be </a:t>
            </a:r>
            <a:r>
              <a:rPr lang="en-US" b="1" dirty="0">
                <a:solidFill>
                  <a:srgbClr val="FF0000"/>
                </a:solidFill>
              </a:rPr>
              <a:t>reduced</a:t>
            </a:r>
            <a:r>
              <a:rPr lang="en-US" dirty="0"/>
              <a:t> with the </a:t>
            </a:r>
            <a:r>
              <a:rPr lang="en-US" b="1" dirty="0"/>
              <a:t>lateral patient position</a:t>
            </a:r>
            <a:r>
              <a:rPr lang="en-US" dirty="0"/>
              <a:t>, fluid </a:t>
            </a:r>
            <a:r>
              <a:rPr lang="en-US" dirty="0" err="1"/>
              <a:t>predistension</a:t>
            </a:r>
            <a:r>
              <a:rPr lang="en-US" dirty="0"/>
              <a:t> (</a:t>
            </a:r>
            <a:r>
              <a:rPr lang="en-US" b="1" dirty="0"/>
              <a:t>injection of 5 mL of saline in the epidural space before introducing the catheter</a:t>
            </a:r>
            <a:r>
              <a:rPr lang="en-US" dirty="0"/>
              <a:t>), </a:t>
            </a:r>
            <a:r>
              <a:rPr lang="en-US" b="1" dirty="0"/>
              <a:t>use of single orifice </a:t>
            </a:r>
            <a:r>
              <a:rPr lang="en-US" dirty="0"/>
              <a:t>and/or wire embedded polyurethane epidural catheters, and </a:t>
            </a:r>
            <a:r>
              <a:rPr lang="en-US" b="1" dirty="0"/>
              <a:t>limiting the depth of catheter insertion to 6 cm or less .</a:t>
            </a:r>
            <a:endParaRPr lang="fa-IR" b="1" dirty="0"/>
          </a:p>
        </p:txBody>
      </p:sp>
      <p:sp>
        <p:nvSpPr>
          <p:cNvPr id="4" name="Slide Number Placeholder 3"/>
          <p:cNvSpPr>
            <a:spLocks noGrp="1"/>
          </p:cNvSpPr>
          <p:nvPr>
            <p:ph type="sldNum" sz="quarter" idx="12"/>
          </p:nvPr>
        </p:nvSpPr>
        <p:spPr/>
        <p:txBody>
          <a:bodyPr/>
          <a:lstStyle/>
          <a:p>
            <a:fld id="{6078D32B-F83A-4C6A-804C-C358D45A1D4A}" type="slidenum">
              <a:rPr lang="fa-IR" smtClean="0"/>
              <a:t>52</a:t>
            </a:fld>
            <a:endParaRPr lang="fa-IR"/>
          </a:p>
        </p:txBody>
      </p:sp>
    </p:spTree>
    <p:extLst>
      <p:ext uri="{BB962C8B-B14F-4D97-AF65-F5344CB8AC3E}">
        <p14:creationId xmlns:p14="http://schemas.microsoft.com/office/powerpoint/2010/main" val="19965292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en-US" dirty="0"/>
              <a:t>  Placement of the catheter </a:t>
            </a:r>
            <a:r>
              <a:rPr lang="en-US" b="1" dirty="0"/>
              <a:t>more than 5 cm </a:t>
            </a:r>
            <a:r>
              <a:rPr lang="en-US" dirty="0"/>
              <a:t>in the lumbar epidural space may be associated with a higher incidence of catheter </a:t>
            </a:r>
            <a:r>
              <a:rPr lang="en-US" b="1" dirty="0"/>
              <a:t>deviation into the intervertebral foramen</a:t>
            </a:r>
            <a:r>
              <a:rPr lang="en-US" dirty="0"/>
              <a:t> causing </a:t>
            </a:r>
            <a:r>
              <a:rPr lang="en-US" b="1" dirty="0"/>
              <a:t>unilateral block</a:t>
            </a:r>
            <a:r>
              <a:rPr lang="en-US" dirty="0"/>
              <a:t>, and a greater likelihood of the tip entering an </a:t>
            </a:r>
            <a:r>
              <a:rPr lang="en-US" b="1" dirty="0"/>
              <a:t>epidural blood vessel</a:t>
            </a:r>
            <a:r>
              <a:rPr lang="en-US" dirty="0"/>
              <a:t>.</a:t>
            </a:r>
          </a:p>
          <a:p>
            <a:r>
              <a:rPr lang="en-US" dirty="0"/>
              <a:t>  while too </a:t>
            </a:r>
            <a:r>
              <a:rPr lang="en-US" b="1" dirty="0"/>
              <a:t>little catheter </a:t>
            </a:r>
            <a:r>
              <a:rPr lang="en-US" dirty="0"/>
              <a:t>length insertion predisposes the catheter to </a:t>
            </a:r>
            <a:r>
              <a:rPr lang="en-US" b="1" dirty="0"/>
              <a:t>falling out</a:t>
            </a:r>
            <a:r>
              <a:rPr lang="en-US" dirty="0"/>
              <a:t> . </a:t>
            </a:r>
          </a:p>
          <a:p>
            <a:r>
              <a:rPr lang="en-US" b="1" dirty="0">
                <a:solidFill>
                  <a:srgbClr val="FF0000"/>
                </a:solidFill>
              </a:rPr>
              <a:t>                                                ( between 2 and 5 cm)</a:t>
            </a:r>
            <a:endParaRPr lang="en-US" dirty="0"/>
          </a:p>
          <a:p>
            <a:pPr marL="0" indent="0">
              <a:buNone/>
            </a:pP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53</a:t>
            </a:fld>
            <a:endParaRPr lang="fa-IR"/>
          </a:p>
        </p:txBody>
      </p:sp>
    </p:spTree>
    <p:extLst>
      <p:ext uri="{BB962C8B-B14F-4D97-AF65-F5344CB8AC3E}">
        <p14:creationId xmlns:p14="http://schemas.microsoft.com/office/powerpoint/2010/main" val="12763159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470640" y="6346190"/>
            <a:ext cx="614680" cy="365125"/>
          </a:xfrm>
        </p:spPr>
        <p:txBody>
          <a:bodyPr/>
          <a:lstStyle/>
          <a:p>
            <a:pPr algn="ctr"/>
            <a:fld id="{6078D32B-F83A-4C6A-804C-C358D45A1D4A}" type="slidenum">
              <a:rPr lang="fa-IR" smtClean="0">
                <a:solidFill>
                  <a:schemeClr val="tx1"/>
                </a:solidFill>
              </a:rPr>
              <a:pPr algn="ctr"/>
              <a:t>54</a:t>
            </a:fld>
            <a:endParaRPr lang="fa-IR" dirty="0">
              <a:solidFill>
                <a:schemeClr val="tx1"/>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2286000" y="567660"/>
            <a:ext cx="7635167" cy="5619779"/>
          </a:xfrm>
          <a:prstGeom prst="rect">
            <a:avLst/>
          </a:prstGeom>
        </p:spPr>
      </p:pic>
      <p:sp>
        <p:nvSpPr>
          <p:cNvPr id="7" name="Right Arrow 6"/>
          <p:cNvSpPr/>
          <p:nvPr/>
        </p:nvSpPr>
        <p:spPr>
          <a:xfrm>
            <a:off x="3130174" y="4258267"/>
            <a:ext cx="602900" cy="21101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
        <p:nvSpPr>
          <p:cNvPr id="8" name="Right Arrow 7"/>
          <p:cNvSpPr/>
          <p:nvPr/>
        </p:nvSpPr>
        <p:spPr>
          <a:xfrm>
            <a:off x="2215774" y="2946512"/>
            <a:ext cx="602900" cy="231113"/>
          </a:xfrm>
          <a:prstGeom prst="rightArrow">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
        <p:nvSpPr>
          <p:cNvPr id="9" name="Right Arrow 8"/>
          <p:cNvSpPr/>
          <p:nvPr/>
        </p:nvSpPr>
        <p:spPr>
          <a:xfrm rot="5400000">
            <a:off x="4907839" y="1324598"/>
            <a:ext cx="602900" cy="231113"/>
          </a:xfrm>
          <a:prstGeom prst="rightArrow">
            <a:avLst/>
          </a:prstGeom>
          <a:solidFill>
            <a:srgbClr val="FFFF0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11504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88067" y="499074"/>
            <a:ext cx="7543613" cy="5664236"/>
          </a:xfrm>
          <a:prstGeom prst="rect">
            <a:avLst/>
          </a:prstGeom>
        </p:spPr>
      </p:pic>
      <p:sp>
        <p:nvSpPr>
          <p:cNvPr id="4" name="Slide Number Placeholder 3"/>
          <p:cNvSpPr>
            <a:spLocks noGrp="1"/>
          </p:cNvSpPr>
          <p:nvPr>
            <p:ph type="sldNum" sz="quarter" idx="12"/>
          </p:nvPr>
        </p:nvSpPr>
        <p:spPr/>
        <p:txBody>
          <a:bodyPr/>
          <a:lstStyle/>
          <a:p>
            <a:fld id="{59FB7DF4-057F-4C7B-A68D-FA9CAA36E165}" type="slidenum">
              <a:rPr lang="fa-IR" smtClean="0"/>
              <a:t>55</a:t>
            </a:fld>
            <a:endParaRPr lang="fa-IR"/>
          </a:p>
        </p:txBody>
      </p:sp>
    </p:spTree>
    <p:extLst>
      <p:ext uri="{BB962C8B-B14F-4D97-AF65-F5344CB8AC3E}">
        <p14:creationId xmlns:p14="http://schemas.microsoft.com/office/powerpoint/2010/main" val="37575407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2027106" y="302517"/>
            <a:ext cx="8305613" cy="6236395"/>
          </a:xfrm>
          <a:prstGeom prst="rect">
            <a:avLst/>
          </a:prstGeom>
        </p:spPr>
      </p:pic>
      <p:sp>
        <p:nvSpPr>
          <p:cNvPr id="3" name="Slide Number Placeholder 2"/>
          <p:cNvSpPr>
            <a:spLocks noGrp="1"/>
          </p:cNvSpPr>
          <p:nvPr>
            <p:ph type="sldNum" sz="quarter" idx="12"/>
          </p:nvPr>
        </p:nvSpPr>
        <p:spPr/>
        <p:txBody>
          <a:bodyPr/>
          <a:lstStyle/>
          <a:p>
            <a:fld id="{59FB7DF4-057F-4C7B-A68D-FA9CAA36E165}" type="slidenum">
              <a:rPr lang="fa-IR" smtClean="0"/>
              <a:t>56</a:t>
            </a:fld>
            <a:endParaRPr lang="fa-IR"/>
          </a:p>
        </p:txBody>
      </p:sp>
    </p:spTree>
    <p:extLst>
      <p:ext uri="{BB962C8B-B14F-4D97-AF65-F5344CB8AC3E}">
        <p14:creationId xmlns:p14="http://schemas.microsoft.com/office/powerpoint/2010/main" val="27103982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en-US" dirty="0"/>
              <a:t>Most frequently, the false loss of resistance may occur superficial to the epidural space if the </a:t>
            </a:r>
            <a:r>
              <a:rPr lang="en-US" b="1" dirty="0"/>
              <a:t>needle deviates from the midline</a:t>
            </a:r>
            <a:r>
              <a:rPr lang="en-US" dirty="0"/>
              <a:t>, being of the side of the </a:t>
            </a:r>
            <a:r>
              <a:rPr lang="en-US" dirty="0" err="1">
                <a:solidFill>
                  <a:srgbClr val="FF0000"/>
                </a:solidFill>
              </a:rPr>
              <a:t>interspinous</a:t>
            </a:r>
            <a:r>
              <a:rPr lang="en-US" dirty="0">
                <a:solidFill>
                  <a:srgbClr val="FF0000"/>
                </a:solidFill>
              </a:rPr>
              <a:t> ligament</a:t>
            </a:r>
            <a:r>
              <a:rPr lang="en-US" dirty="0"/>
              <a:t>, and enters the </a:t>
            </a:r>
            <a:r>
              <a:rPr lang="en-US" dirty="0">
                <a:solidFill>
                  <a:srgbClr val="FF0000"/>
                </a:solidFill>
              </a:rPr>
              <a:t>paravertebral muscles. </a:t>
            </a:r>
          </a:p>
          <a:p>
            <a:pPr marL="0" indent="0">
              <a:buNone/>
            </a:pPr>
            <a:endParaRPr lang="en-US" dirty="0"/>
          </a:p>
          <a:p>
            <a:r>
              <a:rPr lang="en-US" dirty="0"/>
              <a:t>In this case the relative loss of resistance may be mistaken for the more marked loss of resistance to the epidural space.</a:t>
            </a:r>
          </a:p>
          <a:p>
            <a:pPr marL="0" indent="0">
              <a:buNone/>
            </a:pPr>
            <a:r>
              <a:rPr lang="en-US" dirty="0"/>
              <a:t> </a:t>
            </a: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57</a:t>
            </a:fld>
            <a:endParaRPr lang="fa-IR"/>
          </a:p>
        </p:txBody>
      </p:sp>
    </p:spTree>
    <p:extLst>
      <p:ext uri="{BB962C8B-B14F-4D97-AF65-F5344CB8AC3E}">
        <p14:creationId xmlns:p14="http://schemas.microsoft.com/office/powerpoint/2010/main" val="40369172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0" indent="0">
              <a:buNone/>
            </a:pPr>
            <a:r>
              <a:rPr lang="en-US" b="1" dirty="0"/>
              <a:t>Withdrawing the catheter</a:t>
            </a:r>
            <a:r>
              <a:rPr lang="en-US" dirty="0"/>
              <a:t> through the needle once its tip has passed into the epidural space may lead to the catheter </a:t>
            </a:r>
            <a:r>
              <a:rPr lang="en-US" b="1" dirty="0"/>
              <a:t>shearing off</a:t>
            </a:r>
            <a:r>
              <a:rPr lang="en-US" dirty="0"/>
              <a:t>, even if today most Tuohy needles are made with a </a:t>
            </a:r>
            <a:r>
              <a:rPr lang="en-US" dirty="0">
                <a:solidFill>
                  <a:srgbClr val="FF0000"/>
                </a:solidFill>
              </a:rPr>
              <a:t>rounded blunt bevel</a:t>
            </a:r>
            <a:r>
              <a:rPr lang="en-US" dirty="0"/>
              <a:t>, and therefore </a:t>
            </a:r>
            <a:r>
              <a:rPr lang="en-US" b="1" dirty="0">
                <a:solidFill>
                  <a:srgbClr val="FF0000"/>
                </a:solidFill>
              </a:rPr>
              <a:t>this maneuver is not advisable </a:t>
            </a:r>
            <a:r>
              <a:rPr lang="en-US" dirty="0"/>
              <a:t>or in </a:t>
            </a:r>
            <a:r>
              <a:rPr lang="en-US" b="1" dirty="0">
                <a:solidFill>
                  <a:srgbClr val="FF0000"/>
                </a:solidFill>
              </a:rPr>
              <a:t>any case should be performed very cautiously.</a:t>
            </a:r>
          </a:p>
          <a:p>
            <a:pPr marL="0" indent="0">
              <a:buNone/>
            </a:pPr>
            <a:endParaRPr lang="fa-IR" dirty="0"/>
          </a:p>
        </p:txBody>
      </p:sp>
      <p:sp>
        <p:nvSpPr>
          <p:cNvPr id="4" name="Slide Number Placeholder 3"/>
          <p:cNvSpPr>
            <a:spLocks noGrp="1"/>
          </p:cNvSpPr>
          <p:nvPr>
            <p:ph type="sldNum" sz="quarter" idx="12"/>
          </p:nvPr>
        </p:nvSpPr>
        <p:spPr/>
        <p:txBody>
          <a:bodyPr/>
          <a:lstStyle/>
          <a:p>
            <a:fld id="{6078D32B-F83A-4C6A-804C-C358D45A1D4A}" type="slidenum">
              <a:rPr lang="fa-IR" smtClean="0"/>
              <a:t>58</a:t>
            </a:fld>
            <a:endParaRPr lang="fa-IR"/>
          </a:p>
        </p:txBody>
      </p:sp>
    </p:spTree>
    <p:extLst>
      <p:ext uri="{BB962C8B-B14F-4D97-AF65-F5344CB8AC3E}">
        <p14:creationId xmlns:p14="http://schemas.microsoft.com/office/powerpoint/2010/main" val="4925384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بي دردي استنشاقي</a:t>
            </a:r>
          </a:p>
        </p:txBody>
      </p:sp>
      <p:sp>
        <p:nvSpPr>
          <p:cNvPr id="3" name="Content Placeholder 2"/>
          <p:cNvSpPr>
            <a:spLocks noGrp="1"/>
          </p:cNvSpPr>
          <p:nvPr>
            <p:ph idx="1"/>
          </p:nvPr>
        </p:nvSpPr>
        <p:spPr/>
        <p:txBody>
          <a:bodyPr>
            <a:normAutofit fontScale="92500" lnSpcReduction="20000"/>
          </a:bodyPr>
          <a:lstStyle/>
          <a:p>
            <a:pPr algn="r" rtl="1"/>
            <a:r>
              <a:rPr lang="fa-IR" altLang="en-US" dirty="0">
                <a:solidFill>
                  <a:schemeClr val="tx1">
                    <a:lumMod val="95000"/>
                    <a:lumOff val="5000"/>
                  </a:schemeClr>
                </a:solidFill>
              </a:rPr>
              <a:t>مخلوط 50% اکسید نیترو و50% اکسیژن است.</a:t>
            </a:r>
          </a:p>
          <a:p>
            <a:pPr algn="r" rtl="1"/>
            <a:r>
              <a:rPr lang="fa-IR" dirty="0"/>
              <a:t>انتونكس عمدتاً به عنوان يكي از </a:t>
            </a:r>
            <a:r>
              <a:rPr lang="fa-IR" dirty="0">
                <a:solidFill>
                  <a:srgbClr val="FF0000"/>
                </a:solidFill>
              </a:rPr>
              <a:t>روشهاي كمكي </a:t>
            </a:r>
            <a:r>
              <a:rPr lang="fa-IR" dirty="0"/>
              <a:t>همراه با ساير روشها براي بي دردي زايمان استفاده مي شود . </a:t>
            </a:r>
          </a:p>
          <a:p>
            <a:pPr algn="r" rtl="1"/>
            <a:r>
              <a:rPr lang="fa-IR" dirty="0"/>
              <a:t>مصرف انتونكس مي بايست با حضور و </a:t>
            </a:r>
            <a:r>
              <a:rPr lang="fa-IR" dirty="0">
                <a:solidFill>
                  <a:srgbClr val="FF0000"/>
                </a:solidFill>
              </a:rPr>
              <a:t>دستور متخصص بيهوشي </a:t>
            </a:r>
            <a:r>
              <a:rPr lang="fa-IR" dirty="0"/>
              <a:t>توسط ماما يا تكنسين بيهوشي انجام شود تا در صورت بروز مشكل راه هوائي در بيمار، توسط ايشان ويزيت و درمان شود. </a:t>
            </a:r>
          </a:p>
          <a:p>
            <a:pPr algn="r" rtl="1"/>
            <a:r>
              <a:rPr lang="fa-IR" dirty="0"/>
              <a:t>در تمام مراحل زايمان كاربرد دارد. استفاده از آن </a:t>
            </a:r>
            <a:r>
              <a:rPr lang="fa-IR" dirty="0">
                <a:solidFill>
                  <a:srgbClr val="FF0000"/>
                </a:solidFill>
              </a:rPr>
              <a:t>آسان و ايمن </a:t>
            </a:r>
            <a:r>
              <a:rPr lang="fa-IR" dirty="0"/>
              <a:t>است. </a:t>
            </a:r>
            <a:r>
              <a:rPr lang="fa-IR" dirty="0">
                <a:solidFill>
                  <a:srgbClr val="FF0000"/>
                </a:solidFill>
              </a:rPr>
              <a:t>سريعاً اثر </a:t>
            </a:r>
            <a:r>
              <a:rPr lang="fa-IR" dirty="0"/>
              <a:t>ميكند و با قطع مصرف اثرات آن </a:t>
            </a:r>
            <a:r>
              <a:rPr lang="fa-IR" dirty="0">
                <a:solidFill>
                  <a:srgbClr val="FF0000"/>
                </a:solidFill>
              </a:rPr>
              <a:t>سريع از بين </a:t>
            </a:r>
            <a:r>
              <a:rPr lang="fa-IR" dirty="0"/>
              <a:t>ميرود</a:t>
            </a:r>
            <a:r>
              <a:rPr lang="fa-IR" dirty="0">
                <a:solidFill>
                  <a:srgbClr val="FF0000"/>
                </a:solidFill>
              </a:rPr>
              <a:t>. عوارض جانبي </a:t>
            </a:r>
            <a:r>
              <a:rPr lang="fa-IR" dirty="0"/>
              <a:t>شناخته شده اي ندارد. از جفت عبور مي كند ولي </a:t>
            </a:r>
            <a:r>
              <a:rPr lang="fa-IR" dirty="0">
                <a:solidFill>
                  <a:srgbClr val="FF0000"/>
                </a:solidFill>
              </a:rPr>
              <a:t>اثري روي ضربان قلب جنين ندارد </a:t>
            </a:r>
            <a:r>
              <a:rPr lang="fa-IR" dirty="0"/>
              <a:t>و اگر در خون جنين وجود داشته باشد بلافاصله بعد از تولد پاك مي شود .پس از استنشاق، سيستم مادري را طي۵ دقیقه ترک میکند. </a:t>
            </a:r>
          </a:p>
        </p:txBody>
      </p:sp>
      <p:sp>
        <p:nvSpPr>
          <p:cNvPr id="4" name="Slide Number Placeholder 3"/>
          <p:cNvSpPr>
            <a:spLocks noGrp="1"/>
          </p:cNvSpPr>
          <p:nvPr>
            <p:ph type="sldNum" sz="quarter" idx="12"/>
          </p:nvPr>
        </p:nvSpPr>
        <p:spPr/>
        <p:txBody>
          <a:bodyPr/>
          <a:lstStyle/>
          <a:p>
            <a:fld id="{13B0D74E-2854-4114-BF1A-1A5B57E26757}" type="slidenum">
              <a:rPr lang="fa-IR" smtClean="0"/>
              <a:pPr/>
              <a:t>59</a:t>
            </a:fld>
            <a:endParaRPr lang="fa-IR"/>
          </a:p>
        </p:txBody>
      </p:sp>
    </p:spTree>
    <p:extLst>
      <p:ext uri="{BB962C8B-B14F-4D97-AF65-F5344CB8AC3E}">
        <p14:creationId xmlns:p14="http://schemas.microsoft.com/office/powerpoint/2010/main" val="1937465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rPr>
              <a:t>labor</a:t>
            </a:r>
            <a:endParaRPr lang="fa-IR"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b="1" dirty="0"/>
              <a:t>Catecholamine</a:t>
            </a:r>
            <a:r>
              <a:rPr lang="en-US" dirty="0"/>
              <a:t> release is also accompanied by </a:t>
            </a:r>
            <a:r>
              <a:rPr lang="en-US" dirty="0">
                <a:solidFill>
                  <a:srgbClr val="FF0000"/>
                </a:solidFill>
              </a:rPr>
              <a:t>increase maternal cardiac output</a:t>
            </a:r>
            <a:r>
              <a:rPr lang="en-US" dirty="0"/>
              <a:t>, </a:t>
            </a:r>
            <a:r>
              <a:rPr lang="en-US" dirty="0">
                <a:solidFill>
                  <a:srgbClr val="FF0000"/>
                </a:solidFill>
              </a:rPr>
              <a:t>systemic vascular resistance</a:t>
            </a:r>
            <a:r>
              <a:rPr lang="en-US" dirty="0"/>
              <a:t>, and </a:t>
            </a:r>
            <a:r>
              <a:rPr lang="en-US" dirty="0">
                <a:solidFill>
                  <a:srgbClr val="FF0000"/>
                </a:solidFill>
              </a:rPr>
              <a:t>oxygen consumption</a:t>
            </a:r>
            <a:r>
              <a:rPr lang="en-US" dirty="0"/>
              <a:t>.</a:t>
            </a:r>
          </a:p>
          <a:p>
            <a:pPr marL="0" indent="0">
              <a:buNone/>
            </a:pPr>
            <a:endParaRPr lang="en-US" dirty="0"/>
          </a:p>
          <a:p>
            <a:pPr>
              <a:buFont typeface="Wingdings" panose="05000000000000000000" pitchFamily="2" charset="2"/>
              <a:buChar char="Ø"/>
            </a:pPr>
            <a:r>
              <a:rPr lang="en-US" dirty="0"/>
              <a:t>It also helps </a:t>
            </a:r>
            <a:r>
              <a:rPr lang="en-US" b="1" dirty="0"/>
              <a:t>control blood pressure </a:t>
            </a:r>
            <a:r>
              <a:rPr lang="en-US" dirty="0"/>
              <a:t>in women with </a:t>
            </a:r>
            <a:r>
              <a:rPr lang="en-US" dirty="0">
                <a:solidFill>
                  <a:srgbClr val="FF0000"/>
                </a:solidFill>
              </a:rPr>
              <a:t>preeclampsia </a:t>
            </a:r>
            <a:r>
              <a:rPr lang="en-US" dirty="0"/>
              <a:t>by alleviating labor pain, and it blunts the hemodynamic effects of uterine contractions and the associated pain response in patients with other medical complications.</a:t>
            </a:r>
          </a:p>
          <a:p>
            <a:pPr marL="0" indent="0">
              <a:buNone/>
            </a:pPr>
            <a:endParaRPr lang="en-US"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6</a:t>
            </a:fld>
            <a:endParaRPr lang="fa-IR" dirty="0"/>
          </a:p>
        </p:txBody>
      </p:sp>
    </p:spTree>
    <p:extLst>
      <p:ext uri="{BB962C8B-B14F-4D97-AF65-F5344CB8AC3E}">
        <p14:creationId xmlns:p14="http://schemas.microsoft.com/office/powerpoint/2010/main" val="21787235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pPr algn="r" rtl="1"/>
            <a:r>
              <a:rPr lang="fa-IR" dirty="0"/>
              <a:t> استنشاق گاز باید ۳۰ ثانیه قبل از انقباض (اگر انقباضات منظم باشد ) يا بلافاصله با شروع انقباضات آغاز شود و تا زماني كه انقباض شروع به كاهش ميكند ادامه يابد. ماسك بايد كاملاً اندازه و مطابق با صورت وي باشد.</a:t>
            </a:r>
          </a:p>
          <a:p>
            <a:pPr algn="r" rtl="1"/>
            <a:endParaRPr lang="fa-IR" dirty="0"/>
          </a:p>
          <a:p>
            <a:pPr algn="r" rtl="1"/>
            <a:r>
              <a:rPr lang="fa-IR" b="1" dirty="0"/>
              <a:t>دم عميق-  مكث در پايان دم-  بازدم آهسته – استراحت</a:t>
            </a:r>
          </a:p>
          <a:p>
            <a:pPr algn="r" rtl="1"/>
            <a:endParaRPr lang="fa-IR" b="1" dirty="0"/>
          </a:p>
        </p:txBody>
      </p:sp>
      <p:sp>
        <p:nvSpPr>
          <p:cNvPr id="4" name="Slide Number Placeholder 3"/>
          <p:cNvSpPr>
            <a:spLocks noGrp="1"/>
          </p:cNvSpPr>
          <p:nvPr>
            <p:ph type="sldNum" sz="quarter" idx="12"/>
          </p:nvPr>
        </p:nvSpPr>
        <p:spPr/>
        <p:txBody>
          <a:bodyPr/>
          <a:lstStyle/>
          <a:p>
            <a:fld id="{13B0D74E-2854-4114-BF1A-1A5B57E26757}" type="slidenum">
              <a:rPr lang="fa-IR" smtClean="0"/>
              <a:pPr/>
              <a:t>60</a:t>
            </a:fld>
            <a:endParaRPr lang="fa-IR"/>
          </a:p>
        </p:txBody>
      </p:sp>
    </p:spTree>
    <p:extLst>
      <p:ext uri="{BB962C8B-B14F-4D97-AF65-F5344CB8AC3E}">
        <p14:creationId xmlns:p14="http://schemas.microsoft.com/office/powerpoint/2010/main" val="25030126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8367" y="699830"/>
            <a:ext cx="10515600" cy="5764008"/>
          </a:xfrm>
        </p:spPr>
        <p:txBody>
          <a:bodyPr>
            <a:normAutofit fontScale="85000" lnSpcReduction="10000"/>
          </a:bodyPr>
          <a:lstStyle/>
          <a:p>
            <a:pPr algn="r" rtl="1">
              <a:lnSpc>
                <a:spcPct val="150000"/>
              </a:lnSpc>
            </a:pPr>
            <a:r>
              <a:rPr lang="fa-IR" dirty="0"/>
              <a:t>مادر در كلاسهاي آمادگي براي زايمان نحوه تنفس صحيح را آموزش مي بيند.</a:t>
            </a:r>
          </a:p>
          <a:p>
            <a:pPr algn="r" rtl="1">
              <a:lnSpc>
                <a:spcPct val="150000"/>
              </a:lnSpc>
            </a:pPr>
            <a:r>
              <a:rPr lang="fa-IR" dirty="0"/>
              <a:t>زماني كه درد (انقباض رحم )به پايان رسيد خانم باردار بايد ماسك را از روي صورت خود برداشته و از هواي اتاق استنشاق نمايد.</a:t>
            </a:r>
          </a:p>
          <a:p>
            <a:pPr algn="r" rtl="1">
              <a:lnSpc>
                <a:spcPct val="150000"/>
              </a:lnSpc>
            </a:pPr>
            <a:r>
              <a:rPr lang="fa-IR" dirty="0"/>
              <a:t>در صورتي كه همكاري خانم باردار مختل شود يا هوشياري او كاهش يابد، تجويز گاز را   قطع نموده و به جاي آن اكسيژن داده شود. </a:t>
            </a:r>
          </a:p>
          <a:p>
            <a:pPr algn="r" rtl="1">
              <a:lnSpc>
                <a:spcPct val="150000"/>
              </a:lnSpc>
            </a:pPr>
            <a:r>
              <a:rPr lang="fa-IR" dirty="0"/>
              <a:t>در مرحله دوم زايمان خانم باردار بايد قبل از هر زور زدن ۲-۳نفس عميق بكشد .</a:t>
            </a:r>
          </a:p>
          <a:p>
            <a:pPr algn="r" rtl="1">
              <a:lnSpc>
                <a:spcPct val="150000"/>
              </a:lnSpc>
            </a:pPr>
            <a:r>
              <a:rPr lang="fa-IR" dirty="0"/>
              <a:t>قبل يا حين استفاده از انتونكس تجويز اپيوئيدها نبايد انجام شود در صورت انجام با توجه به اينكه تركيب اين دو باعث كاهش سطح هوشياري مي شود باید به دپرسيون تنفسي دقت شود.  .</a:t>
            </a:r>
          </a:p>
        </p:txBody>
      </p:sp>
      <p:sp>
        <p:nvSpPr>
          <p:cNvPr id="4" name="Slide Number Placeholder 3"/>
          <p:cNvSpPr>
            <a:spLocks noGrp="1"/>
          </p:cNvSpPr>
          <p:nvPr>
            <p:ph type="sldNum" sz="quarter" idx="12"/>
          </p:nvPr>
        </p:nvSpPr>
        <p:spPr/>
        <p:txBody>
          <a:bodyPr/>
          <a:lstStyle/>
          <a:p>
            <a:fld id="{13B0D74E-2854-4114-BF1A-1A5B57E26757}" type="slidenum">
              <a:rPr lang="fa-IR" smtClean="0"/>
              <a:pPr/>
              <a:t>61</a:t>
            </a:fld>
            <a:endParaRPr lang="fa-IR"/>
          </a:p>
        </p:txBody>
      </p:sp>
    </p:spTree>
    <p:extLst>
      <p:ext uri="{BB962C8B-B14F-4D97-AF65-F5344CB8AC3E}">
        <p14:creationId xmlns:p14="http://schemas.microsoft.com/office/powerpoint/2010/main" val="40099356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موارد احتياط و ممنوعيت ها</a:t>
            </a:r>
          </a:p>
        </p:txBody>
      </p:sp>
      <p:sp>
        <p:nvSpPr>
          <p:cNvPr id="3" name="Content Placeholder 2"/>
          <p:cNvSpPr>
            <a:spLocks noGrp="1"/>
          </p:cNvSpPr>
          <p:nvPr>
            <p:ph idx="1"/>
          </p:nvPr>
        </p:nvSpPr>
        <p:spPr>
          <a:xfrm>
            <a:off x="838199" y="1533524"/>
            <a:ext cx="10582275" cy="5019675"/>
          </a:xfrm>
        </p:spPr>
        <p:txBody>
          <a:bodyPr>
            <a:normAutofit fontScale="92500" lnSpcReduction="10000"/>
          </a:bodyPr>
          <a:lstStyle/>
          <a:p>
            <a:pPr algn="r" rtl="1"/>
            <a:r>
              <a:rPr lang="fa-IR" dirty="0"/>
              <a:t>ناتواني در نگهداري ماسك توسط مادر </a:t>
            </a:r>
          </a:p>
          <a:p>
            <a:pPr algn="r" rtl="1"/>
            <a:r>
              <a:rPr lang="fa-IR" dirty="0"/>
              <a:t>شكستگي هاي ماگزيلوفاشيال- جراحي فك و صورت در يك ماه اخير</a:t>
            </a:r>
          </a:p>
          <a:p>
            <a:pPr algn="r" rtl="1"/>
            <a:r>
              <a:rPr lang="fa-IR" dirty="0"/>
              <a:t>اختلال سطح هوشياري -اكسيژن رساني مختل</a:t>
            </a:r>
          </a:p>
          <a:p>
            <a:pPr algn="r" rtl="1"/>
            <a:r>
              <a:rPr lang="fa-IR" dirty="0"/>
              <a:t>عفونت دستگاه تنفسي فوقاني يا بيماري تنفسي</a:t>
            </a:r>
          </a:p>
          <a:p>
            <a:pPr algn="r" rtl="1"/>
            <a:r>
              <a:rPr lang="fa-IR" dirty="0"/>
              <a:t>انحراف بيني- بيماري انسداد مزمن ريه -راه هوايي مشكل</a:t>
            </a:r>
          </a:p>
          <a:p>
            <a:pPr algn="r" rtl="1"/>
            <a:r>
              <a:rPr lang="fa-IR" dirty="0"/>
              <a:t>دريافت مقدار زياد مخدرهاي وريدي</a:t>
            </a:r>
          </a:p>
          <a:p>
            <a:pPr algn="r" rtl="1"/>
            <a:r>
              <a:rPr lang="fa-IR" dirty="0"/>
              <a:t>ديسترس جنيني </a:t>
            </a:r>
          </a:p>
          <a:p>
            <a:pPr algn="r" rtl="1"/>
            <a:r>
              <a:rPr lang="fa-IR" dirty="0"/>
              <a:t>وضعيت هموديناميك ناپايدار </a:t>
            </a:r>
          </a:p>
          <a:p>
            <a:pPr algn="r" rtl="1"/>
            <a:r>
              <a:rPr lang="fa-IR" dirty="0"/>
              <a:t>برخي بيماريهاي قلبي نظير هيپرتنشن پولمونر</a:t>
            </a:r>
          </a:p>
          <a:p>
            <a:pPr algn="r" rtl="1"/>
            <a:r>
              <a:rPr lang="fa-IR" dirty="0"/>
              <a:t>پربودن معده مادر (مصرف غذاهاي جامد)</a:t>
            </a:r>
          </a:p>
        </p:txBody>
      </p:sp>
      <p:sp>
        <p:nvSpPr>
          <p:cNvPr id="4" name="Slide Number Placeholder 3"/>
          <p:cNvSpPr>
            <a:spLocks noGrp="1"/>
          </p:cNvSpPr>
          <p:nvPr>
            <p:ph type="sldNum" sz="quarter" idx="12"/>
          </p:nvPr>
        </p:nvSpPr>
        <p:spPr/>
        <p:txBody>
          <a:bodyPr/>
          <a:lstStyle/>
          <a:p>
            <a:fld id="{13B0D74E-2854-4114-BF1A-1A5B57E26757}" type="slidenum">
              <a:rPr lang="fa-IR" smtClean="0"/>
              <a:pPr/>
              <a:t>62</a:t>
            </a:fld>
            <a:endParaRPr lang="fa-IR"/>
          </a:p>
        </p:txBody>
      </p:sp>
    </p:spTree>
    <p:extLst>
      <p:ext uri="{BB962C8B-B14F-4D97-AF65-F5344CB8AC3E}">
        <p14:creationId xmlns:p14="http://schemas.microsoft.com/office/powerpoint/2010/main" val="13927398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normAutofit/>
          </a:bodyPr>
          <a:lstStyle/>
          <a:p>
            <a:pPr algn="ctr" rtl="1" eaLnBrk="1" hangingPunct="1"/>
            <a:r>
              <a:rPr lang="fa-IR" altLang="en-US" b="1" dirty="0">
                <a:solidFill>
                  <a:srgbClr val="FF0000"/>
                </a:solidFill>
                <a:cs typeface="2  Titr" panose="00000700000000000000" pitchFamily="2" charset="-78"/>
              </a:rPr>
              <a:t>داروهاي سيستميک</a:t>
            </a:r>
            <a:endParaRPr lang="en-US" altLang="en-US" b="1" dirty="0">
              <a:solidFill>
                <a:srgbClr val="FF0000"/>
              </a:solidFill>
              <a:cs typeface="2  Titr" panose="00000700000000000000" pitchFamily="2" charset="-78"/>
            </a:endParaRPr>
          </a:p>
        </p:txBody>
      </p:sp>
      <p:sp>
        <p:nvSpPr>
          <p:cNvPr id="20483" name="Rectangle 3"/>
          <p:cNvSpPr>
            <a:spLocks noGrp="1" noChangeArrowheads="1"/>
          </p:cNvSpPr>
          <p:nvPr>
            <p:ph type="body" idx="4294967295"/>
          </p:nvPr>
        </p:nvSpPr>
        <p:spPr>
          <a:xfrm>
            <a:off x="838200" y="1428750"/>
            <a:ext cx="10448925" cy="4583114"/>
          </a:xfrm>
        </p:spPr>
        <p:txBody>
          <a:bodyPr>
            <a:normAutofit/>
          </a:bodyPr>
          <a:lstStyle/>
          <a:p>
            <a:pPr algn="r" rtl="1" eaLnBrk="1" hangingPunct="1">
              <a:lnSpc>
                <a:spcPct val="110000"/>
              </a:lnSpc>
              <a:buFont typeface="Wingdings" panose="05000000000000000000" pitchFamily="2" charset="2"/>
              <a:buChar char="Ø"/>
            </a:pPr>
            <a:r>
              <a:rPr lang="fa-IR" altLang="en-US" sz="3000" b="1" dirty="0">
                <a:cs typeface="B Nazanin" panose="00000400000000000000" pitchFamily="2" charset="-78"/>
              </a:rPr>
              <a:t>مخدرها</a:t>
            </a:r>
            <a:r>
              <a:rPr lang="fa-IR" altLang="en-US" sz="3000" dirty="0">
                <a:cs typeface="B Nazanin" panose="00000400000000000000" pitchFamily="2" charset="-78"/>
              </a:rPr>
              <a:t> شايع‌ترين طبقه‌بندي دارويي سيستميک مورد استفاده در زنان در حال زايمان مي‌باشند.</a:t>
            </a:r>
          </a:p>
          <a:p>
            <a:pPr algn="r" rtl="1" eaLnBrk="1" hangingPunct="1">
              <a:lnSpc>
                <a:spcPct val="110000"/>
              </a:lnSpc>
              <a:buFont typeface="Wingdings" panose="05000000000000000000" pitchFamily="2" charset="2"/>
              <a:buChar char="Ø"/>
            </a:pPr>
            <a:r>
              <a:rPr lang="fa-IR" altLang="en-US" sz="3000" dirty="0">
                <a:cs typeface="B Nazanin" panose="00000400000000000000" pitchFamily="2" charset="-78"/>
              </a:rPr>
              <a:t>همه مخدرها با درجات مختلف اثرات جانبي مثل </a:t>
            </a:r>
            <a:r>
              <a:rPr lang="fa-IR" altLang="en-US" sz="3000" b="1" dirty="0">
                <a:solidFill>
                  <a:srgbClr val="FF0000"/>
                </a:solidFill>
                <a:cs typeface="B Nazanin" panose="00000400000000000000" pitchFamily="2" charset="-78"/>
              </a:rPr>
              <a:t>دپرسيون تنفسي، تهوع و استفراغ و تغييرات وضعيت ذهني از شادماني تا آرامش عميق</a:t>
            </a:r>
            <a:r>
              <a:rPr lang="fa-IR" altLang="en-US" sz="3000" dirty="0">
                <a:cs typeface="B Nazanin" panose="00000400000000000000" pitchFamily="2" charset="-78"/>
              </a:rPr>
              <a:t> دارند. همة مخدرها از جفت به آساني عبور مي‌کنند و در نوزاد دپرسيون تنفسي ممکن است ايجاد نمايد.</a:t>
            </a:r>
          </a:p>
          <a:p>
            <a:pPr algn="r" rtl="1" eaLnBrk="1" hangingPunct="1">
              <a:lnSpc>
                <a:spcPct val="110000"/>
              </a:lnSpc>
              <a:buFont typeface="Wingdings" panose="05000000000000000000" pitchFamily="2" charset="2"/>
              <a:buChar char="Ø"/>
            </a:pPr>
            <a:r>
              <a:rPr lang="fa-IR" altLang="en-US" sz="3000" dirty="0">
                <a:cs typeface="B Nazanin" panose="00000400000000000000" pitchFamily="2" charset="-78"/>
              </a:rPr>
              <a:t>اما وقتي که به صورت صحيح استفاده مي‌شوند، ‌مواد مخدر سيستميک مي‌توانند در تسکين درد ليبر براي کوتاه مدت مؤثر باشند.</a:t>
            </a:r>
            <a:endParaRPr lang="en-US" altLang="en-US" sz="3000"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13B0D74E-2854-4114-BF1A-1A5B57E26757}" type="slidenum">
              <a:rPr lang="fa-IR" smtClean="0"/>
              <a:pPr/>
              <a:t>63</a:t>
            </a:fld>
            <a:endParaRPr lang="fa-IR"/>
          </a:p>
        </p:txBody>
      </p:sp>
    </p:spTree>
    <p:extLst>
      <p:ext uri="{BB962C8B-B14F-4D97-AF65-F5344CB8AC3E}">
        <p14:creationId xmlns:p14="http://schemas.microsoft.com/office/powerpoint/2010/main" val="2231169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normAutofit/>
          </a:bodyPr>
          <a:lstStyle/>
          <a:p>
            <a:pPr algn="ctr" rtl="1" eaLnBrk="1" hangingPunct="1"/>
            <a:r>
              <a:rPr lang="fa-IR" altLang="en-US" b="1" dirty="0">
                <a:solidFill>
                  <a:srgbClr val="FF0000"/>
                </a:solidFill>
                <a:cs typeface="2  Titr" panose="00000700000000000000" pitchFamily="2" charset="-78"/>
              </a:rPr>
              <a:t>مپريدين</a:t>
            </a:r>
            <a:endParaRPr lang="en-US" altLang="en-US" b="1" dirty="0">
              <a:solidFill>
                <a:srgbClr val="FF0000"/>
              </a:solidFill>
              <a:cs typeface="2  Titr" panose="00000700000000000000" pitchFamily="2" charset="-78"/>
            </a:endParaRPr>
          </a:p>
        </p:txBody>
      </p:sp>
      <p:sp>
        <p:nvSpPr>
          <p:cNvPr id="21507" name="Rectangle 3"/>
          <p:cNvSpPr>
            <a:spLocks noGrp="1" noChangeArrowheads="1"/>
          </p:cNvSpPr>
          <p:nvPr>
            <p:ph type="body" idx="4294967295"/>
          </p:nvPr>
        </p:nvSpPr>
        <p:spPr>
          <a:xfrm>
            <a:off x="530942" y="1415845"/>
            <a:ext cx="10667999" cy="5102941"/>
          </a:xfrm>
        </p:spPr>
        <p:txBody>
          <a:bodyPr>
            <a:normAutofit lnSpcReduction="10000"/>
          </a:bodyPr>
          <a:lstStyle/>
          <a:p>
            <a:pPr algn="r" rtl="1" eaLnBrk="1" hangingPunct="1">
              <a:lnSpc>
                <a:spcPct val="150000"/>
              </a:lnSpc>
              <a:buFont typeface="Wingdings" panose="05000000000000000000" pitchFamily="2" charset="2"/>
              <a:buChar char="Ø"/>
            </a:pPr>
            <a:r>
              <a:rPr lang="fa-IR" altLang="en-US" dirty="0">
                <a:cs typeface="B Nazanin" panose="00000400000000000000" pitchFamily="2" charset="-78"/>
              </a:rPr>
              <a:t>مپريدين </a:t>
            </a:r>
            <a:r>
              <a:rPr lang="fa-IR" altLang="en-US" b="1" dirty="0">
                <a:solidFill>
                  <a:srgbClr val="FF0000"/>
                </a:solidFill>
                <a:cs typeface="B Nazanin" panose="00000400000000000000" pitchFamily="2" charset="-78"/>
              </a:rPr>
              <a:t>شايع‌ترين مخدر وريدي </a:t>
            </a:r>
            <a:r>
              <a:rPr lang="fa-IR" altLang="en-US" dirty="0">
                <a:cs typeface="B Nazanin" panose="00000400000000000000" pitchFamily="2" charset="-78"/>
              </a:rPr>
              <a:t>است که براي بي‌دردي در طي ليبر استفاده مي‌شود.</a:t>
            </a:r>
          </a:p>
          <a:p>
            <a:pPr algn="r" rtl="1" eaLnBrk="1" hangingPunct="1">
              <a:lnSpc>
                <a:spcPct val="150000"/>
              </a:lnSpc>
              <a:buFont typeface="Wingdings" panose="05000000000000000000" pitchFamily="2" charset="2"/>
              <a:buChar char="Ø"/>
            </a:pPr>
            <a:r>
              <a:rPr lang="fa-IR" altLang="en-US" dirty="0">
                <a:cs typeface="B Nazanin" panose="00000400000000000000" pitchFamily="2" charset="-78"/>
              </a:rPr>
              <a:t>دوزهاي عضلاني از 50 تا 100 ميلي‌گرم شروع شده و پيک شروع بين 50-40 دقيقه است. </a:t>
            </a:r>
          </a:p>
          <a:p>
            <a:pPr algn="r" rtl="1" eaLnBrk="1" hangingPunct="1">
              <a:lnSpc>
                <a:spcPct val="150000"/>
              </a:lnSpc>
              <a:buFont typeface="Wingdings" panose="05000000000000000000" pitchFamily="2" charset="2"/>
              <a:buChar char="Ø"/>
            </a:pPr>
            <a:r>
              <a:rPr lang="fa-IR" altLang="en-US" dirty="0">
                <a:cs typeface="B Nazanin" panose="00000400000000000000" pitchFamily="2" charset="-78"/>
              </a:rPr>
              <a:t>دوزهاي داخل وريدي 25 تا 50 ميلي‌گرم که در طي 5 تا 15دقيقه اثر مي‌کنند.</a:t>
            </a:r>
          </a:p>
          <a:p>
            <a:pPr algn="r" rtl="1">
              <a:lnSpc>
                <a:spcPct val="150000"/>
              </a:lnSpc>
              <a:buFont typeface="Wingdings" panose="05000000000000000000" pitchFamily="2" charset="2"/>
              <a:buChar char="Ø"/>
            </a:pPr>
            <a:r>
              <a:rPr lang="fa-IR" altLang="en-US" dirty="0">
                <a:cs typeface="B Nazanin" panose="00000400000000000000" pitchFamily="2" charset="-78"/>
              </a:rPr>
              <a:t> اثر بي‌دردي تا 4-3 ساعت ادامه مي‌يابد. </a:t>
            </a:r>
            <a:r>
              <a:rPr lang="fa-IR" altLang="en-US" b="1" dirty="0">
                <a:solidFill>
                  <a:srgbClr val="FF0000"/>
                </a:solidFill>
                <a:cs typeface="B Nazanin" panose="00000400000000000000" pitchFamily="2" charset="-78"/>
              </a:rPr>
              <a:t>بيشترين زمان مواجهه جنين3-2 ساعت بعد از تجويز مپريدين به مادر </a:t>
            </a:r>
            <a:r>
              <a:rPr lang="fa-IR" altLang="en-US" dirty="0">
                <a:cs typeface="B Nazanin" panose="00000400000000000000" pitchFamily="2" charset="-78"/>
              </a:rPr>
              <a:t>است.</a:t>
            </a:r>
          </a:p>
          <a:p>
            <a:pPr algn="r" rtl="1">
              <a:lnSpc>
                <a:spcPct val="150000"/>
              </a:lnSpc>
              <a:buFont typeface="Wingdings" panose="05000000000000000000" pitchFamily="2" charset="2"/>
              <a:buChar char="Ø"/>
            </a:pPr>
            <a:r>
              <a:rPr lang="fa-IR" sz="3200" b="1" dirty="0">
                <a:solidFill>
                  <a:prstClr val="black">
                    <a:lumMod val="95000"/>
                    <a:lumOff val="5000"/>
                  </a:prstClr>
                </a:solidFill>
                <a:latin typeface="Arial" charset="0"/>
                <a:cs typeface="B Nazanin" panose="00000400000000000000" pitchFamily="2" charset="-78"/>
              </a:rPr>
              <a:t> مپريدين، دپرسيون تنفسي کمتري نسبت به دوزهاي مورفين در نوزاد ايجاد نمايد </a:t>
            </a:r>
            <a:endParaRPr lang="en-US" altLang="en-US" dirty="0">
              <a:cs typeface="B Nazanin" panose="00000400000000000000" pitchFamily="2" charset="-78"/>
            </a:endParaRPr>
          </a:p>
        </p:txBody>
      </p:sp>
      <p:sp>
        <p:nvSpPr>
          <p:cNvPr id="2" name="Slide Number Placeholder 1"/>
          <p:cNvSpPr>
            <a:spLocks noGrp="1"/>
          </p:cNvSpPr>
          <p:nvPr>
            <p:ph type="sldNum" sz="quarter" idx="12"/>
          </p:nvPr>
        </p:nvSpPr>
        <p:spPr/>
        <p:txBody>
          <a:bodyPr/>
          <a:lstStyle/>
          <a:p>
            <a:fld id="{13B0D74E-2854-4114-BF1A-1A5B57E26757}" type="slidenum">
              <a:rPr lang="fa-IR" smtClean="0"/>
              <a:pPr/>
              <a:t>64</a:t>
            </a:fld>
            <a:endParaRPr lang="fa-IR"/>
          </a:p>
        </p:txBody>
      </p:sp>
    </p:spTree>
    <p:extLst>
      <p:ext uri="{BB962C8B-B14F-4D97-AF65-F5344CB8AC3E}">
        <p14:creationId xmlns:p14="http://schemas.microsoft.com/office/powerpoint/2010/main" val="11589587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818535" y="188144"/>
            <a:ext cx="10515600" cy="1325563"/>
          </a:xfrm>
        </p:spPr>
        <p:txBody>
          <a:bodyPr>
            <a:normAutofit/>
          </a:bodyPr>
          <a:lstStyle/>
          <a:p>
            <a:pPr algn="ctr" eaLnBrk="1" hangingPunct="1"/>
            <a:r>
              <a:rPr lang="fa-IR" altLang="en-US" b="1" dirty="0">
                <a:solidFill>
                  <a:srgbClr val="FF0000"/>
                </a:solidFill>
                <a:cs typeface="2  Titr" panose="00000700000000000000" pitchFamily="2" charset="-78"/>
              </a:rPr>
              <a:t>فنتانيل</a:t>
            </a:r>
            <a:endParaRPr lang="en-US" altLang="en-US" b="1" dirty="0">
              <a:solidFill>
                <a:srgbClr val="FF0000"/>
              </a:solidFill>
              <a:cs typeface="2  Titr" panose="00000700000000000000" pitchFamily="2" charset="-78"/>
            </a:endParaRPr>
          </a:p>
        </p:txBody>
      </p:sp>
      <p:sp>
        <p:nvSpPr>
          <p:cNvPr id="24579" name="Rectangle 3"/>
          <p:cNvSpPr>
            <a:spLocks noGrp="1" noChangeArrowheads="1"/>
          </p:cNvSpPr>
          <p:nvPr>
            <p:ph type="body" idx="4294967295"/>
          </p:nvPr>
        </p:nvSpPr>
        <p:spPr>
          <a:xfrm>
            <a:off x="942975" y="1219200"/>
            <a:ext cx="10239375" cy="5181600"/>
          </a:xfrm>
        </p:spPr>
        <p:txBody>
          <a:bodyPr>
            <a:normAutofit/>
          </a:bodyPr>
          <a:lstStyle/>
          <a:p>
            <a:pPr algn="just" rtl="1" eaLnBrk="1" hangingPunct="1">
              <a:lnSpc>
                <a:spcPct val="110000"/>
              </a:lnSpc>
              <a:buFont typeface="Wingdings" panose="05000000000000000000" pitchFamily="2" charset="2"/>
              <a:buChar char="Ø"/>
            </a:pPr>
            <a:r>
              <a:rPr lang="fa-IR" altLang="en-US" sz="3000" dirty="0">
                <a:solidFill>
                  <a:schemeClr val="tx1">
                    <a:lumMod val="95000"/>
                    <a:lumOff val="5000"/>
                  </a:schemeClr>
                </a:solidFill>
                <a:cs typeface="B Nazanin" panose="00000400000000000000" pitchFamily="2" charset="-78"/>
              </a:rPr>
              <a:t>فنتانيل يک انتخاب بي‌دردي متناوب براي بيماراني است که بيهوشي موضعي براي آنها کنترانديکه است. </a:t>
            </a:r>
          </a:p>
          <a:p>
            <a:pPr algn="just" rtl="1" eaLnBrk="1" hangingPunct="1">
              <a:lnSpc>
                <a:spcPct val="110000"/>
              </a:lnSpc>
              <a:buFont typeface="Wingdings" panose="05000000000000000000" pitchFamily="2" charset="2"/>
              <a:buChar char="Ø"/>
            </a:pPr>
            <a:r>
              <a:rPr lang="fa-IR" altLang="en-US" sz="3000" dirty="0">
                <a:solidFill>
                  <a:srgbClr val="FF0000"/>
                </a:solidFill>
                <a:cs typeface="B Nazanin" panose="00000400000000000000" pitchFamily="2" charset="-78"/>
              </a:rPr>
              <a:t>نيمة عمر کوتاه </a:t>
            </a:r>
            <a:r>
              <a:rPr lang="fa-IR" altLang="en-US" sz="3000" dirty="0">
                <a:solidFill>
                  <a:schemeClr val="tx1">
                    <a:lumMod val="95000"/>
                    <a:lumOff val="5000"/>
                  </a:schemeClr>
                </a:solidFill>
                <a:cs typeface="B Nazanin" panose="00000400000000000000" pitchFamily="2" charset="-78"/>
              </a:rPr>
              <a:t>آن، آن را براي مصرف طولاني در ليبر هم به </a:t>
            </a:r>
            <a:r>
              <a:rPr lang="fa-IR" altLang="en-US" sz="3000" dirty="0">
                <a:solidFill>
                  <a:srgbClr val="FF0000"/>
                </a:solidFill>
                <a:cs typeface="B Nazanin" panose="00000400000000000000" pitchFamily="2" charset="-78"/>
              </a:rPr>
              <a:t>صورت داخل وريدي</a:t>
            </a:r>
            <a:r>
              <a:rPr lang="fa-IR" altLang="en-US" sz="3000" dirty="0">
                <a:solidFill>
                  <a:schemeClr val="tx1">
                    <a:lumMod val="95000"/>
                    <a:lumOff val="5000"/>
                  </a:schemeClr>
                </a:solidFill>
                <a:cs typeface="B Nazanin" panose="00000400000000000000" pitchFamily="2" charset="-78"/>
              </a:rPr>
              <a:t> و يا به عنوان يک آنالژزيک تجويزي بوسيلة سيستم </a:t>
            </a:r>
            <a:r>
              <a:rPr lang="en-US" altLang="en-US" sz="3000" dirty="0">
                <a:solidFill>
                  <a:srgbClr val="FF0000"/>
                </a:solidFill>
                <a:cs typeface="B Nazanin" panose="00000400000000000000" pitchFamily="2" charset="-78"/>
              </a:rPr>
              <a:t>PCA</a:t>
            </a:r>
            <a:r>
              <a:rPr lang="fa-IR" altLang="en-US" sz="3000" dirty="0">
                <a:solidFill>
                  <a:schemeClr val="tx1">
                    <a:lumMod val="95000"/>
                    <a:lumOff val="5000"/>
                  </a:schemeClr>
                </a:solidFill>
                <a:cs typeface="B Nazanin" panose="00000400000000000000" pitchFamily="2" charset="-78"/>
              </a:rPr>
              <a:t> مناسب کرده است. </a:t>
            </a:r>
          </a:p>
          <a:p>
            <a:pPr algn="just" rtl="1" eaLnBrk="1" hangingPunct="1">
              <a:lnSpc>
                <a:spcPct val="110000"/>
              </a:lnSpc>
              <a:buFont typeface="Wingdings" panose="05000000000000000000" pitchFamily="2" charset="2"/>
              <a:buChar char="Ø"/>
            </a:pPr>
            <a:r>
              <a:rPr lang="fa-IR" altLang="en-US" sz="3000" dirty="0">
                <a:solidFill>
                  <a:schemeClr val="tx1">
                    <a:lumMod val="95000"/>
                    <a:lumOff val="5000"/>
                  </a:schemeClr>
                </a:solidFill>
                <a:cs typeface="B Nazanin" panose="00000400000000000000" pitchFamily="2" charset="-78"/>
              </a:rPr>
              <a:t>فنتانيل بي‌دردي کافي </a:t>
            </a:r>
            <a:r>
              <a:rPr lang="fa-IR" altLang="en-US" sz="3000" dirty="0">
                <a:solidFill>
                  <a:srgbClr val="FF0000"/>
                </a:solidFill>
                <a:cs typeface="B Nazanin" panose="00000400000000000000" pitchFamily="2" charset="-78"/>
              </a:rPr>
              <a:t>با حداقل دپرسيون نوزاد </a:t>
            </a:r>
            <a:r>
              <a:rPr lang="fa-IR" altLang="en-US" sz="3000" dirty="0">
                <a:solidFill>
                  <a:schemeClr val="tx1">
                    <a:lumMod val="95000"/>
                    <a:lumOff val="5000"/>
                  </a:schemeClr>
                </a:solidFill>
                <a:cs typeface="B Nazanin" panose="00000400000000000000" pitchFamily="2" charset="-78"/>
              </a:rPr>
              <a:t>را فراهم مي‌کند. </a:t>
            </a:r>
          </a:p>
          <a:p>
            <a:pPr algn="just" rtl="1">
              <a:lnSpc>
                <a:spcPct val="110000"/>
              </a:lnSpc>
              <a:buFont typeface="Wingdings" panose="05000000000000000000" pitchFamily="2" charset="2"/>
              <a:buChar char="Ø"/>
            </a:pPr>
            <a:r>
              <a:rPr lang="fa-IR" altLang="en-US" sz="3000" dirty="0">
                <a:solidFill>
                  <a:schemeClr val="tx1">
                    <a:lumMod val="95000"/>
                    <a:lumOff val="5000"/>
                  </a:schemeClr>
                </a:solidFill>
                <a:cs typeface="B Nazanin" panose="00000400000000000000" pitchFamily="2" charset="-78"/>
              </a:rPr>
              <a:t>اگر چه يک مخدر قوي است اما استفاده از آن در ليبر </a:t>
            </a:r>
            <a:r>
              <a:rPr lang="fa-IR" altLang="en-US" sz="3000" b="1" dirty="0">
                <a:solidFill>
                  <a:schemeClr val="tx1">
                    <a:lumMod val="95000"/>
                    <a:lumOff val="5000"/>
                  </a:schemeClr>
                </a:solidFill>
                <a:cs typeface="B Nazanin" panose="00000400000000000000" pitchFamily="2" charset="-78"/>
              </a:rPr>
              <a:t>به علت اثرات جانبي و طول مدت کوتاه اثر</a:t>
            </a:r>
            <a:r>
              <a:rPr lang="fa-IR" altLang="en-US" sz="3000" dirty="0">
                <a:solidFill>
                  <a:schemeClr val="tx1">
                    <a:lumMod val="95000"/>
                    <a:lumOff val="5000"/>
                  </a:schemeClr>
                </a:solidFill>
                <a:cs typeface="B Nazanin" panose="00000400000000000000" pitchFamily="2" charset="-78"/>
              </a:rPr>
              <a:t> محدود شده است.</a:t>
            </a:r>
          </a:p>
        </p:txBody>
      </p:sp>
      <p:sp>
        <p:nvSpPr>
          <p:cNvPr id="2" name="Slide Number Placeholder 1"/>
          <p:cNvSpPr>
            <a:spLocks noGrp="1"/>
          </p:cNvSpPr>
          <p:nvPr>
            <p:ph type="sldNum" sz="quarter" idx="12"/>
          </p:nvPr>
        </p:nvSpPr>
        <p:spPr/>
        <p:txBody>
          <a:bodyPr/>
          <a:lstStyle/>
          <a:p>
            <a:fld id="{13B0D74E-2854-4114-BF1A-1A5B57E26757}" type="slidenum">
              <a:rPr lang="fa-IR" smtClean="0"/>
              <a:pPr/>
              <a:t>65</a:t>
            </a:fld>
            <a:endParaRPr lang="fa-IR"/>
          </a:p>
        </p:txBody>
      </p:sp>
    </p:spTree>
    <p:extLst>
      <p:ext uri="{BB962C8B-B14F-4D97-AF65-F5344CB8AC3E}">
        <p14:creationId xmlns:p14="http://schemas.microsoft.com/office/powerpoint/2010/main" val="22162510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a:normAutofit/>
          </a:bodyPr>
          <a:lstStyle/>
          <a:p>
            <a:pPr algn="ctr" rtl="1" eaLnBrk="1" hangingPunct="1"/>
            <a:r>
              <a:rPr lang="fa-IR" altLang="en-US" b="1" dirty="0">
                <a:solidFill>
                  <a:srgbClr val="FF0000"/>
                </a:solidFill>
                <a:cs typeface="2  Titr" panose="00000700000000000000" pitchFamily="2" charset="-78"/>
              </a:rPr>
              <a:t>رمي فنتانيل</a:t>
            </a:r>
            <a:endParaRPr lang="en-US" altLang="en-US" b="1" dirty="0">
              <a:solidFill>
                <a:srgbClr val="FF0000"/>
              </a:solidFill>
              <a:cs typeface="2  Titr" panose="00000700000000000000" pitchFamily="2" charset="-78"/>
            </a:endParaRPr>
          </a:p>
        </p:txBody>
      </p:sp>
      <p:sp>
        <p:nvSpPr>
          <p:cNvPr id="29699" name="Rectangle 3"/>
          <p:cNvSpPr>
            <a:spLocks noGrp="1" noChangeArrowheads="1"/>
          </p:cNvSpPr>
          <p:nvPr>
            <p:ph type="body" idx="4294967295"/>
          </p:nvPr>
        </p:nvSpPr>
        <p:spPr>
          <a:xfrm>
            <a:off x="658762" y="1513504"/>
            <a:ext cx="11228438" cy="4818061"/>
          </a:xfrm>
        </p:spPr>
        <p:txBody>
          <a:bodyPr>
            <a:normAutofit fontScale="85000" lnSpcReduction="10000"/>
          </a:bodyPr>
          <a:lstStyle/>
          <a:p>
            <a:pPr algn="r" rtl="1" eaLnBrk="1" hangingPunct="1">
              <a:lnSpc>
                <a:spcPct val="160000"/>
              </a:lnSpc>
              <a:buFont typeface="Wingdings" panose="05000000000000000000" pitchFamily="2" charset="2"/>
              <a:buChar char="Ø"/>
            </a:pPr>
            <a:r>
              <a:rPr lang="fa-IR" altLang="en-US" sz="4000" dirty="0">
                <a:solidFill>
                  <a:schemeClr val="tx1">
                    <a:lumMod val="95000"/>
                    <a:lumOff val="5000"/>
                  </a:schemeClr>
                </a:solidFill>
                <a:cs typeface="B Nazanin" panose="00000400000000000000" pitchFamily="2" charset="-78"/>
              </a:rPr>
              <a:t>رمي فنتانيل يک آگونيست قوي و کوتاه اثر رسپتور مو است.(نیمه عمر کوتاه)</a:t>
            </a:r>
          </a:p>
          <a:p>
            <a:pPr algn="r" rtl="1">
              <a:lnSpc>
                <a:spcPct val="160000"/>
              </a:lnSpc>
              <a:buFont typeface="Wingdings" panose="05000000000000000000" pitchFamily="2" charset="2"/>
              <a:buChar char="Ø"/>
              <a:defRPr/>
            </a:pPr>
            <a:r>
              <a:rPr lang="fa-IR" altLang="en-US" sz="4000" dirty="0">
                <a:solidFill>
                  <a:schemeClr val="tx1">
                    <a:lumMod val="95000"/>
                    <a:lumOff val="5000"/>
                  </a:schemeClr>
                </a:solidFill>
              </a:rPr>
              <a:t>دوز ميانگين </a:t>
            </a:r>
            <a:r>
              <a:rPr lang="fa-IR" altLang="en-US" sz="4000" b="1" dirty="0">
                <a:solidFill>
                  <a:schemeClr val="tx1">
                    <a:lumMod val="95000"/>
                    <a:lumOff val="5000"/>
                  </a:schemeClr>
                </a:solidFill>
              </a:rPr>
              <a:t>رمي فنتانيل </a:t>
            </a:r>
            <a:r>
              <a:rPr lang="en-US" altLang="en-US" sz="4000" b="1" dirty="0">
                <a:solidFill>
                  <a:schemeClr val="tx1">
                    <a:lumMod val="95000"/>
                    <a:lumOff val="5000"/>
                  </a:schemeClr>
                </a:solidFill>
              </a:rPr>
              <a:t>0.05µg/kg/min</a:t>
            </a:r>
            <a:r>
              <a:rPr lang="fa-IR" altLang="en-US" sz="4000" b="1" dirty="0">
                <a:solidFill>
                  <a:schemeClr val="tx1">
                    <a:lumMod val="95000"/>
                    <a:lumOff val="5000"/>
                  </a:schemeClr>
                </a:solidFill>
              </a:rPr>
              <a:t> با يک بولوس 25 ميکروگرم و يک </a:t>
            </a:r>
            <a:r>
              <a:rPr lang="en-US" altLang="en-US" sz="4000" b="1" dirty="0">
                <a:solidFill>
                  <a:schemeClr val="tx1">
                    <a:lumMod val="95000"/>
                    <a:lumOff val="5000"/>
                  </a:schemeClr>
                </a:solidFill>
              </a:rPr>
              <a:t>Lockout time</a:t>
            </a:r>
            <a:r>
              <a:rPr lang="fa-IR" altLang="en-US" sz="4000" b="1" dirty="0">
                <a:solidFill>
                  <a:schemeClr val="tx1">
                    <a:lumMod val="95000"/>
                    <a:lumOff val="5000"/>
                  </a:schemeClr>
                </a:solidFill>
              </a:rPr>
              <a:t> 5 دقيقه، </a:t>
            </a:r>
            <a:r>
              <a:rPr lang="fa-IR" altLang="en-US" sz="4000" dirty="0">
                <a:solidFill>
                  <a:schemeClr val="tx1">
                    <a:lumMod val="95000"/>
                    <a:lumOff val="5000"/>
                  </a:schemeClr>
                </a:solidFill>
              </a:rPr>
              <a:t>بي‌دردي رضايت بخشي ايجاد مي‌کند.</a:t>
            </a:r>
          </a:p>
          <a:p>
            <a:pPr algn="r" rtl="1">
              <a:lnSpc>
                <a:spcPct val="160000"/>
              </a:lnSpc>
              <a:buFont typeface="Wingdings" panose="05000000000000000000" pitchFamily="2" charset="2"/>
              <a:buChar char="Ø"/>
              <a:defRPr/>
            </a:pPr>
            <a:r>
              <a:rPr lang="fa-IR" altLang="en-US" sz="4000" dirty="0">
                <a:solidFill>
                  <a:schemeClr val="tx1">
                    <a:lumMod val="95000"/>
                    <a:lumOff val="5000"/>
                  </a:schemeClr>
                </a:solidFill>
              </a:rPr>
              <a:t> با استفادة طولاني مدت 36 ساعته در گروهي از زنانی که بيهوشي موضعی کنترانديکه بوده، هيچ عارضة جانبي ديده نشده است.</a:t>
            </a:r>
          </a:p>
          <a:p>
            <a:pPr algn="r" rtl="1">
              <a:lnSpc>
                <a:spcPct val="160000"/>
              </a:lnSpc>
              <a:buFont typeface="Wingdings" panose="05000000000000000000" pitchFamily="2" charset="2"/>
              <a:buChar char="Ø"/>
              <a:defRPr/>
            </a:pPr>
            <a:endParaRPr lang="en-US" sz="4000" dirty="0">
              <a:solidFill>
                <a:schemeClr val="tx1">
                  <a:lumMod val="95000"/>
                  <a:lumOff val="5000"/>
                </a:schemeClr>
              </a:solidFill>
              <a:latin typeface="Arial" charset="0"/>
              <a:cs typeface="B Nazanin" panose="00000400000000000000" pitchFamily="2" charset="-78"/>
            </a:endParaRPr>
          </a:p>
          <a:p>
            <a:pPr algn="r" rtl="1" eaLnBrk="1" hangingPunct="1">
              <a:lnSpc>
                <a:spcPct val="160000"/>
              </a:lnSpc>
            </a:pPr>
            <a:endParaRPr lang="fa-IR" altLang="en-US" sz="3000" dirty="0">
              <a:solidFill>
                <a:schemeClr val="tx1">
                  <a:lumMod val="95000"/>
                  <a:lumOff val="5000"/>
                </a:schemeClr>
              </a:solidFill>
            </a:endParaRPr>
          </a:p>
        </p:txBody>
      </p:sp>
      <p:sp>
        <p:nvSpPr>
          <p:cNvPr id="2" name="Slide Number Placeholder 1"/>
          <p:cNvSpPr>
            <a:spLocks noGrp="1"/>
          </p:cNvSpPr>
          <p:nvPr>
            <p:ph type="sldNum" sz="quarter" idx="12"/>
          </p:nvPr>
        </p:nvSpPr>
        <p:spPr/>
        <p:txBody>
          <a:bodyPr/>
          <a:lstStyle/>
          <a:p>
            <a:fld id="{13B0D74E-2854-4114-BF1A-1A5B57E26757}" type="slidenum">
              <a:rPr lang="fa-IR" smtClean="0"/>
              <a:pPr/>
              <a:t>66</a:t>
            </a:fld>
            <a:endParaRPr lang="fa-IR"/>
          </a:p>
        </p:txBody>
      </p:sp>
    </p:spTree>
    <p:extLst>
      <p:ext uri="{BB962C8B-B14F-4D97-AF65-F5344CB8AC3E}">
        <p14:creationId xmlns:p14="http://schemas.microsoft.com/office/powerpoint/2010/main" val="29961994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80103"/>
            <a:ext cx="10515600" cy="5596860"/>
          </a:xfrm>
        </p:spPr>
        <p:txBody>
          <a:bodyPr>
            <a:normAutofit/>
          </a:bodyPr>
          <a:lstStyle/>
          <a:p>
            <a:pPr algn="r" rtl="1"/>
            <a:r>
              <a:rPr lang="fa-IR" dirty="0"/>
              <a:t>با تجويز طولاني مدت رمي فنتانيل تجمع دارو رخ نمي دهد .</a:t>
            </a:r>
          </a:p>
          <a:p>
            <a:pPr algn="r" rtl="1"/>
            <a:r>
              <a:rPr lang="fa-IR" dirty="0"/>
              <a:t>اين دارو يك تضعيف كننده قوي تنفسي است بنابر اين بايد حتما با مراقبت كامل و تنظيم دقيق دوز تجويز گردد. </a:t>
            </a:r>
            <a:r>
              <a:rPr lang="fa-IR" b="1" dirty="0">
                <a:solidFill>
                  <a:srgbClr val="FF0000"/>
                </a:solidFill>
              </a:rPr>
              <a:t>رمي فنتانيل انتخاب ارجح در بين روشهاي غير نوروآگزيال است.</a:t>
            </a:r>
          </a:p>
          <a:p>
            <a:pPr algn="r" rtl="1"/>
            <a:endParaRPr lang="fa-IR" b="1" dirty="0">
              <a:solidFill>
                <a:srgbClr val="FF0000"/>
              </a:solidFill>
            </a:endParaRPr>
          </a:p>
          <a:p>
            <a:pPr marL="0" indent="0" algn="r" rtl="1">
              <a:buNone/>
            </a:pPr>
            <a:r>
              <a:rPr lang="fa-IR" dirty="0"/>
              <a:t> </a:t>
            </a:r>
            <a:r>
              <a:rPr lang="fa-IR" sz="3600" b="1" dirty="0">
                <a:solidFill>
                  <a:srgbClr val="002060"/>
                </a:solidFill>
              </a:rPr>
              <a:t>عوارض اپيوئيدهاي سيستميك :</a:t>
            </a:r>
          </a:p>
          <a:p>
            <a:pPr marL="0" indent="0" algn="r" rtl="1">
              <a:buNone/>
            </a:pPr>
            <a:r>
              <a:rPr lang="fa-IR" dirty="0"/>
              <a:t> ـ تهوع و استفراغ </a:t>
            </a:r>
          </a:p>
          <a:p>
            <a:pPr marL="0" indent="0" algn="r" rtl="1">
              <a:buNone/>
            </a:pPr>
            <a:r>
              <a:rPr lang="fa-IR" dirty="0"/>
              <a:t>احتمال دپرسيون تنفسي در مادر و نوزاد</a:t>
            </a:r>
          </a:p>
          <a:p>
            <a:pPr algn="r" rtl="1"/>
            <a:endParaRPr lang="en-US" altLang="en-US" dirty="0">
              <a:solidFill>
                <a:schemeClr val="tx1">
                  <a:lumMod val="95000"/>
                  <a:lumOff val="5000"/>
                </a:schemeClr>
              </a:solidFill>
            </a:endParaRPr>
          </a:p>
          <a:p>
            <a:pPr algn="r" rtl="1"/>
            <a:endParaRPr lang="fa-IR" dirty="0"/>
          </a:p>
        </p:txBody>
      </p:sp>
      <p:sp>
        <p:nvSpPr>
          <p:cNvPr id="4" name="Slide Number Placeholder 3"/>
          <p:cNvSpPr>
            <a:spLocks noGrp="1"/>
          </p:cNvSpPr>
          <p:nvPr>
            <p:ph type="sldNum" sz="quarter" idx="12"/>
          </p:nvPr>
        </p:nvSpPr>
        <p:spPr/>
        <p:txBody>
          <a:bodyPr/>
          <a:lstStyle/>
          <a:p>
            <a:fld id="{13B0D74E-2854-4114-BF1A-1A5B57E26757}" type="slidenum">
              <a:rPr lang="fa-IR" smtClean="0"/>
              <a:pPr/>
              <a:t>67</a:t>
            </a:fld>
            <a:endParaRPr lang="fa-IR"/>
          </a:p>
        </p:txBody>
      </p:sp>
    </p:spTree>
    <p:extLst>
      <p:ext uri="{BB962C8B-B14F-4D97-AF65-F5344CB8AC3E}">
        <p14:creationId xmlns:p14="http://schemas.microsoft.com/office/powerpoint/2010/main" val="974333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a:off x="778840" y="1042219"/>
            <a:ext cx="11016853" cy="4939481"/>
          </a:xfrm>
        </p:spPr>
      </p:pic>
      <p:sp>
        <p:nvSpPr>
          <p:cNvPr id="3" name="Slide Number Placeholder 2"/>
          <p:cNvSpPr>
            <a:spLocks noGrp="1"/>
          </p:cNvSpPr>
          <p:nvPr>
            <p:ph type="sldNum" sz="quarter" idx="12"/>
          </p:nvPr>
        </p:nvSpPr>
        <p:spPr/>
        <p:txBody>
          <a:bodyPr/>
          <a:lstStyle/>
          <a:p>
            <a:fld id="{13B0D74E-2854-4114-BF1A-1A5B57E26757}" type="slidenum">
              <a:rPr lang="fa-IR" smtClean="0"/>
              <a:pPr/>
              <a:t>68</a:t>
            </a:fld>
            <a:endParaRPr lang="fa-IR"/>
          </a:p>
        </p:txBody>
      </p:sp>
    </p:spTree>
    <p:extLst>
      <p:ext uri="{BB962C8B-B14F-4D97-AF65-F5344CB8AC3E}">
        <p14:creationId xmlns:p14="http://schemas.microsoft.com/office/powerpoint/2010/main" val="14099717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algn="ctr" rtl="1" eaLnBrk="1" hangingPunct="1"/>
            <a:r>
              <a:rPr lang="fa-IR" altLang="en-US" b="1" dirty="0">
                <a:solidFill>
                  <a:srgbClr val="FF0000"/>
                </a:solidFill>
                <a:cs typeface="2  Titr" panose="00000700000000000000" pitchFamily="2" charset="-78"/>
              </a:rPr>
              <a:t>آرام بخش‌ها</a:t>
            </a:r>
            <a:endParaRPr lang="en-US" altLang="en-US" sz="4000" dirty="0"/>
          </a:p>
        </p:txBody>
      </p:sp>
      <p:sp>
        <p:nvSpPr>
          <p:cNvPr id="32771" name="Rectangle 3"/>
          <p:cNvSpPr>
            <a:spLocks noGrp="1" noChangeArrowheads="1"/>
          </p:cNvSpPr>
          <p:nvPr>
            <p:ph type="body" idx="4294967295"/>
          </p:nvPr>
        </p:nvSpPr>
        <p:spPr/>
        <p:txBody>
          <a:bodyPr/>
          <a:lstStyle/>
          <a:p>
            <a:pPr algn="r" rtl="1">
              <a:lnSpc>
                <a:spcPct val="170000"/>
              </a:lnSpc>
              <a:buFont typeface="Wingdings" panose="05000000000000000000" pitchFamily="2" charset="2"/>
              <a:buChar char="Ø"/>
            </a:pPr>
            <a:r>
              <a:rPr lang="fa-IR" altLang="en-US" sz="3000" b="1" dirty="0">
                <a:solidFill>
                  <a:schemeClr val="tx1">
                    <a:lumMod val="95000"/>
                    <a:lumOff val="5000"/>
                  </a:schemeClr>
                </a:solidFill>
              </a:rPr>
              <a:t>  </a:t>
            </a:r>
            <a:r>
              <a:rPr lang="fa-IR" altLang="en-US" sz="3000" b="1" dirty="0">
                <a:solidFill>
                  <a:schemeClr val="tx1">
                    <a:lumMod val="95000"/>
                    <a:lumOff val="5000"/>
                  </a:schemeClr>
                </a:solidFill>
                <a:cs typeface="B Nazanin" panose="00000400000000000000" pitchFamily="2" charset="-78"/>
              </a:rPr>
              <a:t>باربيتورات‌ها، فنوتيازين‌ها، هيدروکسي زين و بنزوديازپين‌ها</a:t>
            </a:r>
            <a:r>
              <a:rPr lang="fa-IR" altLang="en-US" sz="3000" dirty="0">
                <a:solidFill>
                  <a:schemeClr val="tx1">
                    <a:lumMod val="95000"/>
                    <a:lumOff val="5000"/>
                  </a:schemeClr>
                </a:solidFill>
                <a:cs typeface="B Nazanin" panose="00000400000000000000" pitchFamily="2" charset="-78"/>
              </a:rPr>
              <a:t> براي آرامش، ضد اضطراب يا هر دو در مرحله اوليه ليبراستفاده شده‌اند. </a:t>
            </a:r>
            <a:endParaRPr lang="fa-IR" altLang="en-US" sz="3200" b="1" dirty="0">
              <a:solidFill>
                <a:schemeClr val="tx1">
                  <a:lumMod val="95000"/>
                  <a:lumOff val="5000"/>
                </a:schemeClr>
              </a:solidFill>
              <a:cs typeface="B Nazanin" panose="00000400000000000000" pitchFamily="2" charset="-78"/>
            </a:endParaRPr>
          </a:p>
          <a:p>
            <a:pPr algn="r" rtl="1">
              <a:lnSpc>
                <a:spcPct val="170000"/>
              </a:lnSpc>
              <a:buFont typeface="Wingdings" panose="05000000000000000000" pitchFamily="2" charset="2"/>
              <a:buChar char="Ø"/>
            </a:pPr>
            <a:r>
              <a:rPr lang="fa-IR" sz="3200" dirty="0">
                <a:cs typeface="B Nazanin" panose="00000400000000000000" pitchFamily="2" charset="-78"/>
              </a:rPr>
              <a:t>بيشتر جهت رفع اضطراب خانم باردار بكار ميرود.(1/5ـ1 </a:t>
            </a:r>
            <a:r>
              <a:rPr lang="en-GB" sz="3200" dirty="0">
                <a:cs typeface="B Nazanin" panose="00000400000000000000" pitchFamily="2" charset="-78"/>
              </a:rPr>
              <a:t>mg  </a:t>
            </a:r>
            <a:r>
              <a:rPr lang="fa-IR" sz="3200" dirty="0">
                <a:cs typeface="B Nazanin" panose="00000400000000000000" pitchFamily="2" charset="-78"/>
              </a:rPr>
              <a:t>ميدازولام )</a:t>
            </a:r>
          </a:p>
          <a:p>
            <a:pPr algn="r" rtl="1"/>
            <a:endParaRPr lang="fa-IR" sz="3200" dirty="0"/>
          </a:p>
          <a:p>
            <a:pPr algn="r" rtl="1" eaLnBrk="1" hangingPunct="1">
              <a:lnSpc>
                <a:spcPct val="140000"/>
              </a:lnSpc>
            </a:pPr>
            <a:endParaRPr lang="fa-IR" altLang="en-US" sz="3000" dirty="0">
              <a:solidFill>
                <a:schemeClr val="tx1">
                  <a:lumMod val="95000"/>
                  <a:lumOff val="5000"/>
                </a:schemeClr>
              </a:solidFill>
            </a:endParaRPr>
          </a:p>
          <a:p>
            <a:pPr algn="r" rtl="1" eaLnBrk="1" hangingPunct="1">
              <a:lnSpc>
                <a:spcPct val="140000"/>
              </a:lnSpc>
            </a:pPr>
            <a:endParaRPr lang="fa-IR" altLang="en-US" dirty="0"/>
          </a:p>
        </p:txBody>
      </p:sp>
      <p:sp>
        <p:nvSpPr>
          <p:cNvPr id="2" name="Slide Number Placeholder 1"/>
          <p:cNvSpPr>
            <a:spLocks noGrp="1"/>
          </p:cNvSpPr>
          <p:nvPr>
            <p:ph type="sldNum" sz="quarter" idx="12"/>
          </p:nvPr>
        </p:nvSpPr>
        <p:spPr/>
        <p:txBody>
          <a:bodyPr/>
          <a:lstStyle/>
          <a:p>
            <a:fld id="{13B0D74E-2854-4114-BF1A-1A5B57E26757}" type="slidenum">
              <a:rPr lang="fa-IR" smtClean="0"/>
              <a:pPr/>
              <a:t>69</a:t>
            </a:fld>
            <a:endParaRPr lang="fa-IR"/>
          </a:p>
        </p:txBody>
      </p:sp>
    </p:spTree>
    <p:extLst>
      <p:ext uri="{BB962C8B-B14F-4D97-AF65-F5344CB8AC3E}">
        <p14:creationId xmlns:p14="http://schemas.microsoft.com/office/powerpoint/2010/main" val="3994722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rPr>
              <a:t>labor</a:t>
            </a:r>
            <a:endParaRPr lang="fa-IR" dirty="0"/>
          </a:p>
        </p:txBody>
      </p:sp>
      <p:sp>
        <p:nvSpPr>
          <p:cNvPr id="3" name="Content Placeholder 2"/>
          <p:cNvSpPr>
            <a:spLocks noGrp="1"/>
          </p:cNvSpPr>
          <p:nvPr>
            <p:ph idx="1"/>
          </p:nvPr>
        </p:nvSpPr>
        <p:spPr>
          <a:xfrm>
            <a:off x="518160" y="1452880"/>
            <a:ext cx="11277600" cy="5120639"/>
          </a:xfrm>
        </p:spPr>
        <p:txBody>
          <a:bodyPr>
            <a:normAutofit lnSpcReduction="10000"/>
          </a:bodyPr>
          <a:lstStyle/>
          <a:p>
            <a:pPr>
              <a:buFont typeface="Wingdings" panose="05000000000000000000" pitchFamily="2" charset="2"/>
              <a:buChar char="Ø"/>
            </a:pPr>
            <a:r>
              <a:rPr lang="en-US" b="1" dirty="0">
                <a:solidFill>
                  <a:srgbClr val="002060"/>
                </a:solidFill>
              </a:rPr>
              <a:t>Epinephrine(B agonist) can have relaxant  effects on the uterus that may prolong labor!!!.</a:t>
            </a:r>
          </a:p>
          <a:p>
            <a:pPr>
              <a:buFont typeface="Wingdings" panose="05000000000000000000" pitchFamily="2" charset="2"/>
              <a:buChar char="Ø"/>
            </a:pPr>
            <a:endParaRPr lang="en-US" b="1" dirty="0">
              <a:solidFill>
                <a:srgbClr val="002060"/>
              </a:solidFill>
            </a:endParaRPr>
          </a:p>
          <a:p>
            <a:pPr>
              <a:buFont typeface="Wingdings" panose="05000000000000000000" pitchFamily="2" charset="2"/>
              <a:buChar char="Ø"/>
            </a:pPr>
            <a:r>
              <a:rPr lang="en-US" b="1" dirty="0">
                <a:solidFill>
                  <a:schemeClr val="tx1">
                    <a:lumMod val="95000"/>
                    <a:lumOff val="5000"/>
                  </a:schemeClr>
                </a:solidFill>
              </a:rPr>
              <a:t>Hyperventilation</a:t>
            </a:r>
            <a:r>
              <a:rPr lang="en-US" dirty="0">
                <a:solidFill>
                  <a:schemeClr val="tx1">
                    <a:lumMod val="95000"/>
                    <a:lumOff val="5000"/>
                  </a:schemeClr>
                </a:solidFill>
              </a:rPr>
              <a:t> may induce </a:t>
            </a:r>
            <a:r>
              <a:rPr lang="en-US" dirty="0" err="1">
                <a:solidFill>
                  <a:srgbClr val="FF0000"/>
                </a:solidFill>
              </a:rPr>
              <a:t>hypocarbia</a:t>
            </a:r>
            <a:r>
              <a:rPr lang="en-US" dirty="0">
                <a:solidFill>
                  <a:schemeClr val="tx1">
                    <a:lumMod val="95000"/>
                    <a:lumOff val="5000"/>
                  </a:schemeClr>
                </a:solidFill>
              </a:rPr>
              <a:t>. </a:t>
            </a:r>
          </a:p>
          <a:p>
            <a:pPr>
              <a:buFont typeface="Wingdings" panose="05000000000000000000" pitchFamily="2" charset="2"/>
              <a:buChar char="Ø"/>
            </a:pPr>
            <a:endParaRPr lang="en-US" dirty="0">
              <a:solidFill>
                <a:schemeClr val="tx1">
                  <a:lumMod val="95000"/>
                  <a:lumOff val="5000"/>
                </a:schemeClr>
              </a:solidFill>
            </a:endParaRPr>
          </a:p>
          <a:p>
            <a:pPr>
              <a:buFont typeface="Wingdings" panose="05000000000000000000" pitchFamily="2" charset="2"/>
              <a:buChar char="Ø"/>
            </a:pPr>
            <a:r>
              <a:rPr lang="en-US" dirty="0">
                <a:solidFill>
                  <a:schemeClr val="tx1">
                    <a:lumMod val="95000"/>
                    <a:lumOff val="5000"/>
                  </a:schemeClr>
                </a:solidFill>
              </a:rPr>
              <a:t>An increased metabolic rate </a:t>
            </a:r>
            <a:r>
              <a:rPr lang="en-US" dirty="0">
                <a:solidFill>
                  <a:srgbClr val="FF0000"/>
                </a:solidFill>
              </a:rPr>
              <a:t>increases oxygen consumption</a:t>
            </a:r>
            <a:r>
              <a:rPr lang="en-US" dirty="0">
                <a:solidFill>
                  <a:schemeClr val="tx1">
                    <a:lumMod val="95000"/>
                    <a:lumOff val="5000"/>
                  </a:schemeClr>
                </a:solidFill>
              </a:rPr>
              <a:t>. </a:t>
            </a:r>
          </a:p>
          <a:p>
            <a:pPr>
              <a:buFont typeface="Wingdings" panose="05000000000000000000" pitchFamily="2" charset="2"/>
              <a:buChar char="Ø"/>
            </a:pPr>
            <a:endParaRPr lang="en-US" dirty="0">
              <a:solidFill>
                <a:schemeClr val="tx1">
                  <a:lumMod val="95000"/>
                  <a:lumOff val="5000"/>
                </a:schemeClr>
              </a:solidFill>
            </a:endParaRPr>
          </a:p>
          <a:p>
            <a:pPr>
              <a:buFont typeface="Wingdings" panose="05000000000000000000" pitchFamily="2" charset="2"/>
              <a:buChar char="Ø"/>
            </a:pPr>
            <a:r>
              <a:rPr lang="en-US" dirty="0"/>
              <a:t>Successful </a:t>
            </a:r>
            <a:r>
              <a:rPr lang="en-US" b="1" dirty="0"/>
              <a:t>epidural analgesia </a:t>
            </a:r>
            <a:r>
              <a:rPr lang="en-US" dirty="0"/>
              <a:t>produces a </a:t>
            </a:r>
            <a:r>
              <a:rPr lang="en-US" dirty="0">
                <a:solidFill>
                  <a:srgbClr val="FF0000"/>
                </a:solidFill>
              </a:rPr>
              <a:t>segmental sympathetic </a:t>
            </a:r>
            <a:r>
              <a:rPr lang="en-US" dirty="0"/>
              <a:t>and </a:t>
            </a:r>
            <a:r>
              <a:rPr lang="en-US" dirty="0">
                <a:solidFill>
                  <a:srgbClr val="FF0000"/>
                </a:solidFill>
              </a:rPr>
              <a:t>sensory nerve block </a:t>
            </a:r>
            <a:r>
              <a:rPr lang="en-US" dirty="0"/>
              <a:t>and a </a:t>
            </a:r>
            <a:r>
              <a:rPr lang="en-US" dirty="0">
                <a:solidFill>
                  <a:srgbClr val="FF0000"/>
                </a:solidFill>
              </a:rPr>
              <a:t>decrease in endogenous </a:t>
            </a:r>
            <a:r>
              <a:rPr lang="en-US" dirty="0" err="1">
                <a:solidFill>
                  <a:srgbClr val="FF0000"/>
                </a:solidFill>
              </a:rPr>
              <a:t>catecholamines</a:t>
            </a:r>
            <a:r>
              <a:rPr lang="en-US" dirty="0"/>
              <a:t> with the onset of pain relief.</a:t>
            </a:r>
          </a:p>
          <a:p>
            <a:pPr>
              <a:buFont typeface="Wingdings" panose="05000000000000000000" pitchFamily="2" charset="2"/>
              <a:buChar char="Ø"/>
            </a:pPr>
            <a:endParaRPr lang="en-US" dirty="0"/>
          </a:p>
          <a:p>
            <a:pPr>
              <a:buFont typeface="Wingdings" panose="05000000000000000000" pitchFamily="2" charset="2"/>
              <a:buChar char="Ø"/>
            </a:pPr>
            <a:endParaRPr lang="fa-IR" dirty="0"/>
          </a:p>
        </p:txBody>
      </p:sp>
      <p:sp>
        <p:nvSpPr>
          <p:cNvPr id="4" name="Slide Number Placeholder 3"/>
          <p:cNvSpPr>
            <a:spLocks noGrp="1"/>
          </p:cNvSpPr>
          <p:nvPr>
            <p:ph type="sldNum" sz="quarter" idx="12"/>
          </p:nvPr>
        </p:nvSpPr>
        <p:spPr/>
        <p:txBody>
          <a:bodyPr/>
          <a:lstStyle/>
          <a:p>
            <a:fld id="{59FB7DF4-057F-4C7B-A68D-FA9CAA36E165}" type="slidenum">
              <a:rPr lang="fa-IR" smtClean="0"/>
              <a:pPr/>
              <a:t>7</a:t>
            </a:fld>
            <a:endParaRPr lang="fa-IR" dirty="0"/>
          </a:p>
        </p:txBody>
      </p:sp>
    </p:spTree>
    <p:extLst>
      <p:ext uri="{BB962C8B-B14F-4D97-AF65-F5344CB8AC3E}">
        <p14:creationId xmlns:p14="http://schemas.microsoft.com/office/powerpoint/2010/main" val="19055261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پرومتازين</a:t>
            </a:r>
            <a:br>
              <a:rPr lang="fa-IR" b="1" dirty="0">
                <a:solidFill>
                  <a:schemeClr val="tx1">
                    <a:lumMod val="95000"/>
                    <a:lumOff val="5000"/>
                  </a:schemeClr>
                </a:solidFill>
                <a:latin typeface="Arial" charset="0"/>
              </a:rPr>
            </a:br>
            <a:endParaRPr lang="fa-IR" dirty="0"/>
          </a:p>
        </p:txBody>
      </p:sp>
      <p:sp>
        <p:nvSpPr>
          <p:cNvPr id="3" name="Content Placeholder 2"/>
          <p:cNvSpPr>
            <a:spLocks noGrp="1"/>
          </p:cNvSpPr>
          <p:nvPr>
            <p:ph idx="1"/>
          </p:nvPr>
        </p:nvSpPr>
        <p:spPr/>
        <p:txBody>
          <a:bodyPr>
            <a:normAutofit/>
          </a:bodyPr>
          <a:lstStyle/>
          <a:p>
            <a:pPr algn="r" rtl="1">
              <a:lnSpc>
                <a:spcPct val="140000"/>
              </a:lnSpc>
              <a:defRPr/>
            </a:pPr>
            <a:r>
              <a:rPr lang="fa-IR" dirty="0">
                <a:solidFill>
                  <a:schemeClr val="tx1">
                    <a:lumMod val="95000"/>
                    <a:lumOff val="5000"/>
                  </a:schemeClr>
                </a:solidFill>
                <a:latin typeface="Arial" charset="0"/>
              </a:rPr>
              <a:t> رايج‌ترين فنوتيازين در مامايي است. </a:t>
            </a:r>
          </a:p>
          <a:p>
            <a:pPr algn="r" rtl="1">
              <a:lnSpc>
                <a:spcPct val="140000"/>
              </a:lnSpc>
              <a:defRPr/>
            </a:pPr>
            <a:r>
              <a:rPr lang="fa-IR" dirty="0">
                <a:solidFill>
                  <a:schemeClr val="tx1">
                    <a:lumMod val="95000"/>
                    <a:lumOff val="5000"/>
                  </a:schemeClr>
                </a:solidFill>
                <a:latin typeface="Arial" charset="0"/>
              </a:rPr>
              <a:t>همراه با مپريدين، با دوز 50-25 ميلي‌گرم براي پيشگيري از استفراغ تجويز مي‌شود.</a:t>
            </a:r>
          </a:p>
          <a:p>
            <a:pPr algn="r" rtl="1">
              <a:lnSpc>
                <a:spcPct val="140000"/>
              </a:lnSpc>
              <a:defRPr/>
            </a:pPr>
            <a:r>
              <a:rPr lang="fa-IR" dirty="0">
                <a:solidFill>
                  <a:schemeClr val="tx1">
                    <a:lumMod val="95000"/>
                    <a:lumOff val="5000"/>
                  </a:schemeClr>
                </a:solidFill>
                <a:latin typeface="Arial" charset="0"/>
              </a:rPr>
              <a:t>پرومتازين در طي 2-1 دقيقه بعد از تزريق وريدي در مادر ظاهر شده و در طي 15 دقيقه به تعادل میرسد. </a:t>
            </a:r>
            <a:endParaRPr lang="fa-IR" dirty="0"/>
          </a:p>
        </p:txBody>
      </p:sp>
      <p:sp>
        <p:nvSpPr>
          <p:cNvPr id="4" name="Slide Number Placeholder 3"/>
          <p:cNvSpPr>
            <a:spLocks noGrp="1"/>
          </p:cNvSpPr>
          <p:nvPr>
            <p:ph type="sldNum" sz="quarter" idx="12"/>
          </p:nvPr>
        </p:nvSpPr>
        <p:spPr/>
        <p:txBody>
          <a:bodyPr/>
          <a:lstStyle/>
          <a:p>
            <a:fld id="{13B0D74E-2854-4114-BF1A-1A5B57E26757}" type="slidenum">
              <a:rPr lang="fa-IR" smtClean="0"/>
              <a:pPr/>
              <a:t>70</a:t>
            </a:fld>
            <a:endParaRPr lang="fa-IR"/>
          </a:p>
        </p:txBody>
      </p:sp>
    </p:spTree>
    <p:extLst>
      <p:ext uri="{BB962C8B-B14F-4D97-AF65-F5344CB8AC3E}">
        <p14:creationId xmlns:p14="http://schemas.microsoft.com/office/powerpoint/2010/main" val="20909396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کتامین</a:t>
            </a:r>
          </a:p>
        </p:txBody>
      </p:sp>
      <p:sp>
        <p:nvSpPr>
          <p:cNvPr id="3" name="Content Placeholder 2"/>
          <p:cNvSpPr>
            <a:spLocks noGrp="1"/>
          </p:cNvSpPr>
          <p:nvPr>
            <p:ph idx="1"/>
          </p:nvPr>
        </p:nvSpPr>
        <p:spPr/>
        <p:txBody>
          <a:bodyPr/>
          <a:lstStyle/>
          <a:p>
            <a:pPr algn="r" rtl="1">
              <a:lnSpc>
                <a:spcPct val="130000"/>
              </a:lnSpc>
              <a:defRPr/>
            </a:pPr>
            <a:r>
              <a:rPr lang="fa-IR" dirty="0">
                <a:solidFill>
                  <a:schemeClr val="tx1">
                    <a:lumMod val="95000"/>
                    <a:lumOff val="5000"/>
                  </a:schemeClr>
                </a:solidFill>
                <a:latin typeface="Arial" charset="0"/>
              </a:rPr>
              <a:t>کتامين در دوزهاي ساب آنستتيک (</a:t>
            </a:r>
            <a:r>
              <a:rPr lang="en-US" dirty="0">
                <a:solidFill>
                  <a:schemeClr val="tx1">
                    <a:lumMod val="95000"/>
                    <a:lumOff val="5000"/>
                  </a:schemeClr>
                </a:solidFill>
                <a:latin typeface="Arial" charset="0"/>
              </a:rPr>
              <a:t>0.5-1mg/kg</a:t>
            </a:r>
            <a:r>
              <a:rPr lang="fa-IR" dirty="0">
                <a:solidFill>
                  <a:schemeClr val="tx1">
                    <a:lumMod val="95000"/>
                    <a:lumOff val="5000"/>
                  </a:schemeClr>
                </a:solidFill>
                <a:latin typeface="Arial" charset="0"/>
              </a:rPr>
              <a:t> يا </a:t>
            </a:r>
            <a:r>
              <a:rPr lang="en-US" dirty="0">
                <a:solidFill>
                  <a:schemeClr val="tx1">
                    <a:lumMod val="95000"/>
                    <a:lumOff val="5000"/>
                  </a:schemeClr>
                </a:solidFill>
                <a:latin typeface="Arial" charset="0"/>
              </a:rPr>
              <a:t> 10mg</a:t>
            </a:r>
            <a:r>
              <a:rPr lang="fa-IR" dirty="0">
                <a:solidFill>
                  <a:schemeClr val="tx1">
                    <a:lumMod val="95000"/>
                    <a:lumOff val="5000"/>
                  </a:schemeClr>
                </a:solidFill>
                <a:latin typeface="Arial" charset="0"/>
              </a:rPr>
              <a:t>هر 5-2 دقيقه تا دوز کامل </a:t>
            </a:r>
            <a:r>
              <a:rPr lang="en-US" dirty="0">
                <a:solidFill>
                  <a:schemeClr val="tx1">
                    <a:lumMod val="95000"/>
                    <a:lumOff val="5000"/>
                  </a:schemeClr>
                </a:solidFill>
                <a:latin typeface="Arial" charset="0"/>
              </a:rPr>
              <a:t>1mg/kg</a:t>
            </a:r>
            <a:r>
              <a:rPr lang="fa-IR" dirty="0">
                <a:solidFill>
                  <a:schemeClr val="tx1">
                    <a:lumMod val="95000"/>
                    <a:lumOff val="5000"/>
                  </a:schemeClr>
                </a:solidFill>
                <a:latin typeface="Arial" charset="0"/>
              </a:rPr>
              <a:t> در 30 دقيقه) در طي ليبر استفاده شده است.</a:t>
            </a:r>
          </a:p>
          <a:p>
            <a:pPr algn="r" rtl="1">
              <a:lnSpc>
                <a:spcPct val="130000"/>
              </a:lnSpc>
              <a:defRPr/>
            </a:pPr>
            <a:r>
              <a:rPr lang="fa-IR" dirty="0">
                <a:solidFill>
                  <a:schemeClr val="tx1">
                    <a:lumMod val="95000"/>
                    <a:lumOff val="5000"/>
                  </a:schemeClr>
                </a:solidFill>
                <a:latin typeface="Arial" charset="0"/>
              </a:rPr>
              <a:t>علاوه بر استفاده از آن در ليبر، کتامين در يک دوز 50-25 ميلي‌گرم در تکميل بلوک نا کامل نرواگزيال براي سزارين مي‌تواند استفاده شود.</a:t>
            </a:r>
            <a:r>
              <a:rPr lang="fa-IR" dirty="0">
                <a:solidFill>
                  <a:schemeClr val="tx1">
                    <a:lumMod val="95000"/>
                    <a:lumOff val="5000"/>
                  </a:schemeClr>
                </a:solidFill>
                <a:latin typeface="Arial" charset="0"/>
                <a:cs typeface="Arial" charset="0"/>
              </a:rPr>
              <a:t> </a:t>
            </a:r>
            <a:r>
              <a:rPr lang="fa-IR" dirty="0">
                <a:solidFill>
                  <a:schemeClr val="tx1">
                    <a:lumMod val="95000"/>
                    <a:lumOff val="5000"/>
                  </a:schemeClr>
                </a:solidFill>
                <a:latin typeface="Arial" charset="0"/>
              </a:rPr>
              <a:t>با دوزهاي بالا </a:t>
            </a:r>
            <a:r>
              <a:rPr lang="fa-IR" b="1" dirty="0">
                <a:solidFill>
                  <a:schemeClr val="tx1">
                    <a:lumMod val="95000"/>
                    <a:lumOff val="5000"/>
                  </a:schemeClr>
                </a:solidFill>
                <a:latin typeface="Arial" charset="0"/>
              </a:rPr>
              <a:t>(بيشتر از 2ميلي‌گرم/کيلوگرم) مي‌تواند اثرات سايکو‌ميمتيک و افزايش تون رحم</a:t>
            </a:r>
            <a:r>
              <a:rPr lang="fa-IR" dirty="0">
                <a:solidFill>
                  <a:schemeClr val="tx1">
                    <a:lumMod val="95000"/>
                    <a:lumOff val="5000"/>
                  </a:schemeClr>
                </a:solidFill>
                <a:latin typeface="Arial" charset="0"/>
              </a:rPr>
              <a:t> ايجاد کند.</a:t>
            </a:r>
            <a:endParaRPr lang="fa-IR" dirty="0"/>
          </a:p>
        </p:txBody>
      </p:sp>
      <p:sp>
        <p:nvSpPr>
          <p:cNvPr id="4" name="Slide Number Placeholder 3"/>
          <p:cNvSpPr>
            <a:spLocks noGrp="1"/>
          </p:cNvSpPr>
          <p:nvPr>
            <p:ph type="sldNum" sz="quarter" idx="12"/>
          </p:nvPr>
        </p:nvSpPr>
        <p:spPr/>
        <p:txBody>
          <a:bodyPr/>
          <a:lstStyle/>
          <a:p>
            <a:fld id="{13B0D74E-2854-4114-BF1A-1A5B57E26757}" type="slidenum">
              <a:rPr lang="fa-IR" smtClean="0"/>
              <a:pPr/>
              <a:t>71</a:t>
            </a:fld>
            <a:endParaRPr lang="fa-IR"/>
          </a:p>
        </p:txBody>
      </p:sp>
    </p:spTree>
    <p:extLst>
      <p:ext uri="{BB962C8B-B14F-4D97-AF65-F5344CB8AC3E}">
        <p14:creationId xmlns:p14="http://schemas.microsoft.com/office/powerpoint/2010/main" val="35629622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078D32B-F83A-4C6A-804C-C358D45A1D4A}" type="slidenum">
              <a:rPr lang="fa-IR" smtClean="0"/>
              <a:t>72</a:t>
            </a:fld>
            <a:endParaRPr lang="fa-I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8" cy="6858000"/>
          </a:xfrm>
          <a:prstGeom prst="rect">
            <a:avLst/>
          </a:prstGeom>
        </p:spPr>
      </p:pic>
      <p:sp>
        <p:nvSpPr>
          <p:cNvPr id="5" name="Rectangle 4"/>
          <p:cNvSpPr/>
          <p:nvPr/>
        </p:nvSpPr>
        <p:spPr>
          <a:xfrm>
            <a:off x="1993900" y="2002135"/>
            <a:ext cx="7785100" cy="2277765"/>
          </a:xfrm>
          <a:prstGeom prst="rect">
            <a:avLst/>
          </a:prstGeom>
          <a:noFill/>
        </p:spPr>
        <p:txBody>
          <a:bodyPr wrap="none" lIns="91440" tIns="45720" rIns="91440" bIns="45720">
            <a:prstTxWarp prst="textDeflateBottom">
              <a:avLst/>
            </a:prstTxWarp>
            <a:spAutoFit/>
          </a:bodyPr>
          <a:lstStyle/>
          <a:p>
            <a:pPr algn="ctr"/>
            <a:r>
              <a:rPr lang="en-US" sz="5400" b="1" cap="none" spc="0" dirty="0">
                <a:ln w="12700" cmpd="sng">
                  <a:solidFill>
                    <a:schemeClr val="accent4"/>
                  </a:solidFill>
                  <a:prstDash val="solid"/>
                </a:ln>
                <a:solidFill>
                  <a:srgbClr val="FFFF00"/>
                </a:solidFill>
                <a:effectLst/>
              </a:rPr>
              <a:t>Thank You</a:t>
            </a:r>
            <a:endParaRPr lang="fa-IR" sz="5400" b="1" cap="none" spc="0" dirty="0">
              <a:ln w="12700" cmpd="sng">
                <a:solidFill>
                  <a:schemeClr val="accent4"/>
                </a:solidFill>
                <a:prstDash val="solid"/>
              </a:ln>
              <a:solidFill>
                <a:srgbClr val="FFFF00"/>
              </a:solidFill>
              <a:effectLst/>
            </a:endParaRPr>
          </a:p>
        </p:txBody>
      </p:sp>
    </p:spTree>
    <p:extLst>
      <p:ext uri="{BB962C8B-B14F-4D97-AF65-F5344CB8AC3E}">
        <p14:creationId xmlns:p14="http://schemas.microsoft.com/office/powerpoint/2010/main" val="120619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1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45719"/>
          </a:xfrm>
        </p:spPr>
        <p:txBody>
          <a:bodyPr>
            <a:normAutofit fontScale="90000"/>
          </a:bodyPr>
          <a:lstStyle/>
          <a:p>
            <a:endParaRPr lang="fa-IR"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09394"/>
            <a:ext cx="10515600" cy="1333499"/>
          </a:xfrm>
        </p:spPr>
      </p:pic>
      <p:sp>
        <p:nvSpPr>
          <p:cNvPr id="4" name="Slide Number Placeholder 3"/>
          <p:cNvSpPr>
            <a:spLocks noGrp="1"/>
          </p:cNvSpPr>
          <p:nvPr>
            <p:ph type="sldNum" sz="quarter" idx="12"/>
          </p:nvPr>
        </p:nvSpPr>
        <p:spPr/>
        <p:txBody>
          <a:bodyPr/>
          <a:lstStyle/>
          <a:p>
            <a:fld id="{6078D32B-F83A-4C6A-804C-C358D45A1D4A}" type="slidenum">
              <a:rPr lang="fa-IR" smtClean="0"/>
              <a:t>73</a:t>
            </a:fld>
            <a:endParaRPr lang="fa-I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442893"/>
            <a:ext cx="10515600" cy="5293043"/>
          </a:xfrm>
          <a:prstGeom prst="rect">
            <a:avLst/>
          </a:prstGeom>
        </p:spPr>
      </p:pic>
    </p:spTree>
    <p:extLst>
      <p:ext uri="{BB962C8B-B14F-4D97-AF65-F5344CB8AC3E}">
        <p14:creationId xmlns:p14="http://schemas.microsoft.com/office/powerpoint/2010/main" val="574488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a:buFont typeface="Wingdings" panose="05000000000000000000" pitchFamily="2" charset="2"/>
              <a:buChar char="Ø"/>
            </a:pPr>
            <a:r>
              <a:rPr lang="en-US" dirty="0"/>
              <a:t>The </a:t>
            </a:r>
            <a:r>
              <a:rPr lang="en-US" b="1" dirty="0"/>
              <a:t>degree of the motor neuron </a:t>
            </a:r>
            <a:r>
              <a:rPr lang="en-US" dirty="0"/>
              <a:t>effect depends on the </a:t>
            </a:r>
            <a:r>
              <a:rPr lang="en-US" b="1" dirty="0"/>
              <a:t>concentration of local anesthetic.</a:t>
            </a:r>
          </a:p>
          <a:p>
            <a:pPr algn="just">
              <a:buFont typeface="Wingdings" panose="05000000000000000000" pitchFamily="2" charset="2"/>
              <a:buChar char="Ø"/>
            </a:pPr>
            <a:endParaRPr lang="en-US" b="1" dirty="0"/>
          </a:p>
          <a:p>
            <a:pPr algn="just">
              <a:buFont typeface="Wingdings" panose="05000000000000000000" pitchFamily="2" charset="2"/>
              <a:buChar char="Ø"/>
            </a:pPr>
            <a:endParaRPr lang="en-US" b="1" dirty="0"/>
          </a:p>
          <a:p>
            <a:pPr algn="just">
              <a:buFont typeface="Wingdings" panose="05000000000000000000" pitchFamily="2" charset="2"/>
              <a:buChar char="Ø"/>
            </a:pPr>
            <a:r>
              <a:rPr lang="en-US" dirty="0"/>
              <a:t> However, </a:t>
            </a:r>
            <a:r>
              <a:rPr lang="en-US" b="1" dirty="0" err="1"/>
              <a:t>neuraxial</a:t>
            </a:r>
            <a:r>
              <a:rPr lang="en-US" b="1" dirty="0"/>
              <a:t> local anesthetics </a:t>
            </a:r>
            <a:r>
              <a:rPr lang="en-US" dirty="0"/>
              <a:t>in clinically relevant doses affect </a:t>
            </a:r>
            <a:r>
              <a:rPr lang="en-US" dirty="0">
                <a:solidFill>
                  <a:srgbClr val="FF0000"/>
                </a:solidFill>
              </a:rPr>
              <a:t>only skeletal muscle</a:t>
            </a:r>
            <a:r>
              <a:rPr lang="en-US" dirty="0"/>
              <a:t>, </a:t>
            </a:r>
            <a:r>
              <a:rPr lang="en-US" b="1" dirty="0">
                <a:solidFill>
                  <a:srgbClr val="7030A0"/>
                </a:solidFill>
              </a:rPr>
              <a:t>not smooth muscle</a:t>
            </a:r>
            <a:r>
              <a:rPr lang="en-US" dirty="0"/>
              <a:t>; these agents </a:t>
            </a:r>
            <a:r>
              <a:rPr lang="en-US" b="1" dirty="0">
                <a:solidFill>
                  <a:srgbClr val="FF0000"/>
                </a:solidFill>
              </a:rPr>
              <a:t>do not </a:t>
            </a:r>
            <a:r>
              <a:rPr lang="en-US" b="1" dirty="0">
                <a:solidFill>
                  <a:srgbClr val="7030A0"/>
                </a:solidFill>
              </a:rPr>
              <a:t>decrease the amplitude or frequency of </a:t>
            </a:r>
            <a:r>
              <a:rPr lang="en-US" b="1" dirty="0" err="1">
                <a:solidFill>
                  <a:srgbClr val="7030A0"/>
                </a:solidFill>
              </a:rPr>
              <a:t>contractionsin</a:t>
            </a:r>
            <a:r>
              <a:rPr lang="en-US" b="1" dirty="0">
                <a:solidFill>
                  <a:srgbClr val="7030A0"/>
                </a:solidFill>
              </a:rPr>
              <a:t> the myometrium.</a:t>
            </a:r>
            <a:endParaRPr lang="fa-IR" b="1" dirty="0">
              <a:solidFill>
                <a:srgbClr val="7030A0"/>
              </a:solidFill>
            </a:endParaRPr>
          </a:p>
        </p:txBody>
      </p:sp>
      <p:sp>
        <p:nvSpPr>
          <p:cNvPr id="4" name="Slide Number Placeholder 3"/>
          <p:cNvSpPr>
            <a:spLocks noGrp="1"/>
          </p:cNvSpPr>
          <p:nvPr>
            <p:ph type="sldNum" sz="quarter" idx="12"/>
          </p:nvPr>
        </p:nvSpPr>
        <p:spPr/>
        <p:txBody>
          <a:bodyPr/>
          <a:lstStyle/>
          <a:p>
            <a:fld id="{59FB7DF4-057F-4C7B-A68D-FA9CAA36E165}" type="slidenum">
              <a:rPr lang="fa-IR" smtClean="0"/>
              <a:pPr/>
              <a:t>8</a:t>
            </a:fld>
            <a:endParaRPr lang="fa-IR" dirty="0"/>
          </a:p>
        </p:txBody>
      </p:sp>
    </p:spTree>
    <p:extLst>
      <p:ext uri="{BB962C8B-B14F-4D97-AF65-F5344CB8AC3E}">
        <p14:creationId xmlns:p14="http://schemas.microsoft.com/office/powerpoint/2010/main" val="2013841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70560"/>
            <a:ext cx="10515600" cy="5506403"/>
          </a:xfrm>
        </p:spPr>
        <p:txBody>
          <a:bodyPr/>
          <a:lstStyle/>
          <a:p>
            <a:pPr marL="0" indent="0">
              <a:buNone/>
            </a:pPr>
            <a:r>
              <a:rPr lang="en-US" b="1" dirty="0">
                <a:solidFill>
                  <a:srgbClr val="002060"/>
                </a:solidFill>
              </a:rPr>
              <a:t>In the absence of a </a:t>
            </a:r>
            <a:r>
              <a:rPr lang="en-US" b="1" u="sng" dirty="0">
                <a:solidFill>
                  <a:srgbClr val="002060"/>
                </a:solidFill>
              </a:rPr>
              <a:t>medical contraindication</a:t>
            </a:r>
            <a:r>
              <a:rPr lang="en-US" b="1" dirty="0">
                <a:solidFill>
                  <a:srgbClr val="002060"/>
                </a:solidFill>
              </a:rPr>
              <a:t>, maternal request is a sufficient medical indication for pain relief during labor.”</a:t>
            </a:r>
            <a:endParaRPr lang="fa-IR" b="1" dirty="0">
              <a:solidFill>
                <a:srgbClr val="002060"/>
              </a:solidFill>
            </a:endParaRPr>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388" t="1383" r="388" b="16931"/>
          <a:stretch/>
        </p:blipFill>
        <p:spPr>
          <a:xfrm>
            <a:off x="2575782" y="2710179"/>
            <a:ext cx="7040436" cy="3225801"/>
          </a:xfrm>
          <a:prstGeom prst="rect">
            <a:avLst/>
          </a:prstGeom>
        </p:spPr>
      </p:pic>
      <p:sp>
        <p:nvSpPr>
          <p:cNvPr id="5" name="Slide Number Placeholder 4"/>
          <p:cNvSpPr>
            <a:spLocks noGrp="1"/>
          </p:cNvSpPr>
          <p:nvPr>
            <p:ph type="sldNum" sz="quarter" idx="12"/>
          </p:nvPr>
        </p:nvSpPr>
        <p:spPr/>
        <p:txBody>
          <a:bodyPr/>
          <a:lstStyle/>
          <a:p>
            <a:fld id="{59FB7DF4-057F-4C7B-A68D-FA9CAA36E165}" type="slidenum">
              <a:rPr lang="fa-IR" smtClean="0"/>
              <a:pPr/>
              <a:t>9</a:t>
            </a:fld>
            <a:endParaRPr lang="fa-IR" dirty="0"/>
          </a:p>
        </p:txBody>
      </p:sp>
    </p:spTree>
    <p:extLst>
      <p:ext uri="{BB962C8B-B14F-4D97-AF65-F5344CB8AC3E}">
        <p14:creationId xmlns:p14="http://schemas.microsoft.com/office/powerpoint/2010/main" val="2223053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TotalTime>
  <Words>3683</Words>
  <Application>Microsoft Office PowerPoint</Application>
  <PresentationFormat>Widescreen</PresentationFormat>
  <Paragraphs>392</Paragraphs>
  <Slides>73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73</vt:i4>
      </vt:variant>
    </vt:vector>
  </HeadingPairs>
  <TitlesOfParts>
    <vt:vector size="82" baseType="lpstr">
      <vt:lpstr>Aharoni</vt:lpstr>
      <vt:lpstr>Arial</vt:lpstr>
      <vt:lpstr>Arial Black</vt:lpstr>
      <vt:lpstr>Britannic Bold</vt:lpstr>
      <vt:lpstr>Calibri</vt:lpstr>
      <vt:lpstr>Calibri Light</vt:lpstr>
      <vt:lpstr>Copperplate Gothic Bold</vt:lpstr>
      <vt:lpstr>Wingdings</vt:lpstr>
      <vt:lpstr>Office Theme</vt:lpstr>
      <vt:lpstr>PowerPoint Presentation</vt:lpstr>
      <vt:lpstr>PowerPoint Presentation</vt:lpstr>
      <vt:lpstr>Labor Progress</vt:lpstr>
      <vt:lpstr>labor</vt:lpstr>
      <vt:lpstr>labor</vt:lpstr>
      <vt:lpstr>labor</vt:lpstr>
      <vt:lpstr>labor</vt:lpstr>
      <vt:lpstr>PowerPoint Presentation</vt:lpstr>
      <vt:lpstr>PowerPoint Presentation</vt:lpstr>
      <vt:lpstr>تقاضاي زايمان بدون درد</vt:lpstr>
      <vt:lpstr>شرايط لازم براي زايمان بدون درد</vt:lpstr>
      <vt:lpstr>شرايط لازم براي انجام روش بي دردي رژيونال: </vt:lpstr>
      <vt:lpstr>تجهيزات استاندارد </vt:lpstr>
      <vt:lpstr>Neuraxial analgesia</vt:lpstr>
      <vt:lpstr>Timing of placement </vt:lpstr>
      <vt:lpstr>PowerPoint Presentation</vt:lpstr>
      <vt:lpstr>Neuraxial Analgesia</vt:lpstr>
      <vt:lpstr>Epidural analgesia</vt:lpstr>
      <vt:lpstr>Epidural</vt:lpstr>
      <vt:lpstr>Hanging – drop technique </vt:lpstr>
      <vt:lpstr>Loss of resistance technique </vt:lpstr>
      <vt:lpstr>PowerPoint Presentation</vt:lpstr>
      <vt:lpstr>Contraindications </vt:lpstr>
      <vt:lpstr>Contraindications</vt:lpstr>
      <vt:lpstr>تست دوز اپيدورال</vt:lpstr>
      <vt:lpstr>Test Dose</vt:lpstr>
      <vt:lpstr>Test Dose</vt:lpstr>
      <vt:lpstr>Spinal Analgesia </vt:lpstr>
      <vt:lpstr>Combined spinal epidural analgesia </vt:lpstr>
      <vt:lpstr>Saddle Block</vt:lpstr>
      <vt:lpstr>Bupivacaine</vt:lpstr>
      <vt:lpstr>Ropivacaine</vt:lpstr>
      <vt:lpstr>Ropivacaine or Bupivacaine</vt:lpstr>
      <vt:lpstr>Opioids </vt:lpstr>
      <vt:lpstr>Opioids</vt:lpstr>
      <vt:lpstr>Opioids</vt:lpstr>
      <vt:lpstr>توجه...!</vt:lpstr>
      <vt:lpstr>توجه...!</vt:lpstr>
      <vt:lpstr>Single Dose (Epidural)</vt:lpstr>
      <vt:lpstr>Continual Epidural</vt:lpstr>
      <vt:lpstr>AFTER</vt:lpstr>
      <vt:lpstr>Missed segment</vt:lpstr>
      <vt:lpstr>Spinal analgesia</vt:lpstr>
      <vt:lpstr>اتمام زایمان</vt:lpstr>
      <vt:lpstr>اتمام زایمان</vt:lpstr>
      <vt:lpstr>نگه داشتن كاتتر اپيدورال بعد از زايمان: </vt:lpstr>
      <vt:lpstr>پس از زايمان</vt:lpstr>
      <vt:lpstr>Complications</vt:lpstr>
      <vt:lpstr>Difficult Catheter </vt:lpstr>
      <vt:lpstr>Difficult Catheter </vt:lpstr>
      <vt:lpstr>Bloody Catheter</vt:lpstr>
      <vt:lpstr>Intravascular placement</vt:lpstr>
      <vt:lpstr>PowerPoint Presentation</vt:lpstr>
      <vt:lpstr>PowerPoint Presentation</vt:lpstr>
      <vt:lpstr>PowerPoint Presentation</vt:lpstr>
      <vt:lpstr>PowerPoint Presentation</vt:lpstr>
      <vt:lpstr>PowerPoint Presentation</vt:lpstr>
      <vt:lpstr>PowerPoint Presentation</vt:lpstr>
      <vt:lpstr>بي دردي استنشاقي</vt:lpstr>
      <vt:lpstr>PowerPoint Presentation</vt:lpstr>
      <vt:lpstr>PowerPoint Presentation</vt:lpstr>
      <vt:lpstr>موارد احتياط و ممنوعيت ها</vt:lpstr>
      <vt:lpstr>داروهاي سيستميک</vt:lpstr>
      <vt:lpstr>مپريدين</vt:lpstr>
      <vt:lpstr>فنتانيل</vt:lpstr>
      <vt:lpstr>رمي فنتانيل</vt:lpstr>
      <vt:lpstr>PowerPoint Presentation</vt:lpstr>
      <vt:lpstr>PowerPoint Presentation</vt:lpstr>
      <vt:lpstr>آرام بخش‌ها</vt:lpstr>
      <vt:lpstr>پرومتازين </vt:lpstr>
      <vt:lpstr>کتامین</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Sepanta Rayaneh</dc:creator>
  <cp:lastModifiedBy>atefeh ghosouri</cp:lastModifiedBy>
  <cp:revision>128</cp:revision>
  <dcterms:created xsi:type="dcterms:W3CDTF">2022-09-23T17:39:07Z</dcterms:created>
  <dcterms:modified xsi:type="dcterms:W3CDTF">2024-12-11T11:00:06Z</dcterms:modified>
</cp:coreProperties>
</file>