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4"/>
  </p:notesMasterIdLst>
  <p:sldIdLst>
    <p:sldId id="271" r:id="rId2"/>
    <p:sldId id="272" r:id="rId3"/>
    <p:sldId id="273" r:id="rId4"/>
    <p:sldId id="274" r:id="rId5"/>
    <p:sldId id="275" r:id="rId6"/>
    <p:sldId id="276" r:id="rId7"/>
    <p:sldId id="327" r:id="rId8"/>
    <p:sldId id="293" r:id="rId9"/>
    <p:sldId id="270" r:id="rId10"/>
    <p:sldId id="279" r:id="rId11"/>
    <p:sldId id="281" r:id="rId12"/>
    <p:sldId id="304" r:id="rId13"/>
    <p:sldId id="288" r:id="rId14"/>
    <p:sldId id="314" r:id="rId15"/>
    <p:sldId id="300" r:id="rId16"/>
    <p:sldId id="303" r:id="rId17"/>
    <p:sldId id="280" r:id="rId18"/>
    <p:sldId id="306" r:id="rId19"/>
    <p:sldId id="301" r:id="rId20"/>
    <p:sldId id="277" r:id="rId21"/>
    <p:sldId id="290" r:id="rId22"/>
    <p:sldId id="282" r:id="rId23"/>
    <p:sldId id="295" r:id="rId24"/>
    <p:sldId id="313" r:id="rId25"/>
    <p:sldId id="305" r:id="rId26"/>
    <p:sldId id="309" r:id="rId27"/>
    <p:sldId id="299" r:id="rId28"/>
    <p:sldId id="296" r:id="rId29"/>
    <p:sldId id="297" r:id="rId30"/>
    <p:sldId id="320" r:id="rId31"/>
    <p:sldId id="312" r:id="rId32"/>
    <p:sldId id="315" r:id="rId33"/>
    <p:sldId id="328" r:id="rId34"/>
    <p:sldId id="283" r:id="rId35"/>
    <p:sldId id="285" r:id="rId36"/>
    <p:sldId id="284" r:id="rId37"/>
    <p:sldId id="286" r:id="rId38"/>
    <p:sldId id="287" r:id="rId39"/>
    <p:sldId id="292" r:id="rId40"/>
    <p:sldId id="269" r:id="rId41"/>
    <p:sldId id="298" r:id="rId42"/>
    <p:sldId id="307" r:id="rId43"/>
    <p:sldId id="308" r:id="rId44"/>
    <p:sldId id="310" r:id="rId45"/>
    <p:sldId id="311" r:id="rId46"/>
    <p:sldId id="316" r:id="rId47"/>
    <p:sldId id="317" r:id="rId48"/>
    <p:sldId id="318" r:id="rId49"/>
    <p:sldId id="319" r:id="rId50"/>
    <p:sldId id="321" r:id="rId51"/>
    <p:sldId id="302" r:id="rId52"/>
    <p:sldId id="325" r:id="rId5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849" autoAdjust="0"/>
  </p:normalViewPr>
  <p:slideViewPr>
    <p:cSldViewPr>
      <p:cViewPr>
        <p:scale>
          <a:sx n="60" d="100"/>
          <a:sy n="60" d="100"/>
        </p:scale>
        <p:origin x="-1572" y="-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8" y="2436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23B7CA5D-7604-4D3C-BF3D-507611AFAF77}" type="datetimeFigureOut">
              <a:rPr lang="fa-IR" smtClean="0"/>
              <a:t>1446/04/18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06A793F2-6D8F-45B2-9854-01EB5C88EE3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41671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04FC5-ADD6-48FC-BA26-B07C8CC74073}" type="datetime1">
              <a:rPr lang="en-US" smtClean="0"/>
              <a:t>10/21/2024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173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E3A5-B99F-4A14-A2A4-7658D04FF30C}" type="datetime1">
              <a:rPr lang="en-US" smtClean="0"/>
              <a:t>10/21/2024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895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B1311-7B7E-45E1-9B84-D1EF28D144D3}" type="datetime1">
              <a:rPr lang="en-US" smtClean="0"/>
              <a:t>10/21/2024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9271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FB2E-14C2-4682-AA49-24F769653ACF}" type="datetime1">
              <a:rPr lang="en-US" smtClean="0"/>
              <a:t>10/21/2024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6386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28B15-D854-416B-ABF0-EBC5664D4EBA}" type="datetime1">
              <a:rPr lang="en-US" smtClean="0"/>
              <a:t>10/21/2024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2119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D3D26-3048-4294-979B-569FD11FFC7D}" type="datetime1">
              <a:rPr lang="en-US" smtClean="0"/>
              <a:t>10/21/2024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782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89E2D-29E0-4304-BDD0-AE780A9997AC}" type="datetime1">
              <a:rPr lang="en-US" smtClean="0"/>
              <a:t>10/21/2024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125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B0C31-EEAC-47C4-A91C-3FC97E41F519}" type="datetime1">
              <a:rPr lang="en-US" smtClean="0"/>
              <a:t>10/21/2024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036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8BF51-8F9D-479A-8D0C-4A9FB7A91848}" type="datetime1">
              <a:rPr lang="en-US" smtClean="0"/>
              <a:t>10/21/2024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2319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942AA-E5BF-45C8-AD12-8F2411684099}" type="datetime1">
              <a:rPr lang="en-US" smtClean="0"/>
              <a:t>10/21/2024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013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90173-40F0-40CD-AA16-18201AE400F3}" type="datetime1">
              <a:rPr lang="en-US" smtClean="0"/>
              <a:t>10/21/2024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816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F96D5-A7F3-48F7-9485-3FA9B071945A}" type="datetime1">
              <a:rPr lang="en-US" smtClean="0"/>
              <a:t>10/21/2024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47C4A6-9E87-4961-A34F-A2086CFA7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797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fa-IR" sz="2400" dirty="0" smtClean="0">
                <a:solidFill>
                  <a:srgbClr val="FF0000"/>
                </a:solidFill>
                <a:cs typeface="B Titr" pitchFamily="2" charset="-78"/>
              </a:rPr>
              <a:t>انواع روشهای ارزیابی سلامت جنین</a:t>
            </a:r>
            <a:endParaRPr lang="en-US" sz="24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 smtClean="0">
                <a:solidFill>
                  <a:srgbClr val="00B05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شمارش حرکات جنین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rgbClr val="00B0F0"/>
                </a:solidFill>
                <a:latin typeface="Times New Roman" panose="02020603050405020304" pitchFamily="18" charset="0"/>
                <a:cs typeface="B Nazanin" pitchFamily="2" charset="-78"/>
              </a:rPr>
              <a:t>NST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B Nazanin" pitchFamily="2" charset="-78"/>
              </a:rPr>
              <a:t>OCT/CST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B Nazanin" pitchFamily="2" charset="-78"/>
              </a:rPr>
              <a:t>BPP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B Nazanin" pitchFamily="2" charset="-78"/>
              </a:rPr>
              <a:t>Colour</a:t>
            </a:r>
            <a:r>
              <a:rPr lang="en-US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B Nazanin" pitchFamily="2" charset="-78"/>
              </a:rPr>
              <a:t> Doppler </a:t>
            </a:r>
            <a:r>
              <a:rPr lang="en-US" sz="24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B Nazanin" pitchFamily="2" charset="-78"/>
              </a:rPr>
              <a:t>velocimetry</a:t>
            </a:r>
            <a:endParaRPr lang="en-US" sz="2400" dirty="0" smtClean="0">
              <a:solidFill>
                <a:srgbClr val="C00000"/>
              </a:solidFill>
              <a:latin typeface="Times New Roman" panose="02020603050405020304" pitchFamily="18" charset="0"/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48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1430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800" dirty="0">
                <a:solidFill>
                  <a:prstClr val="black"/>
                </a:solidFill>
                <a:cs typeface="B Titr" pitchFamily="2" charset="-78"/>
              </a:rPr>
              <a:t>NST </a:t>
            </a:r>
            <a:r>
              <a:rPr lang="fa-IR" sz="2800" dirty="0" smtClean="0">
                <a:solidFill>
                  <a:prstClr val="black"/>
                </a:solidFill>
                <a:cs typeface="B Titr" pitchFamily="2" charset="-78"/>
              </a:rPr>
              <a:t>تفسیر</a:t>
            </a:r>
            <a:endParaRPr lang="fa-IR" sz="2400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00600"/>
          </a:xfrm>
        </p:spPr>
        <p:txBody>
          <a:bodyPr>
            <a:normAutofit fontScale="92500"/>
          </a:bodyPr>
          <a:lstStyle/>
          <a:p>
            <a:pPr marL="0" indent="0" algn="r" rtl="1">
              <a:lnSpc>
                <a:spcPct val="160000"/>
              </a:lnSpc>
              <a:buNone/>
            </a:pPr>
            <a:r>
              <a:rPr lang="fa-IR" sz="2400" dirty="0" smtClean="0">
                <a:cs typeface="B Nazanin" pitchFamily="2" charset="-78"/>
              </a:rPr>
              <a:t>واکنشی در مقابل غیرواکنشی                           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Reactive Vs. Non-reactive NST</a:t>
            </a:r>
            <a:endParaRPr lang="fa-IR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r" rtl="1">
              <a:lnSpc>
                <a:spcPct val="160000"/>
              </a:lnSpc>
              <a:buNone/>
            </a:pPr>
            <a:r>
              <a:rPr lang="fa-IR" sz="2400" b="1" dirty="0" smtClean="0">
                <a:solidFill>
                  <a:srgbClr val="C00000"/>
                </a:solidFill>
                <a:cs typeface="B Nazanin" pitchFamily="2" charset="-78"/>
              </a:rPr>
              <a:t>ارزیابی بیشتر :</a:t>
            </a:r>
          </a:p>
          <a:p>
            <a:pPr marL="400050" lvl="1" indent="0" algn="r" rtl="1">
              <a:lnSpc>
                <a:spcPct val="160000"/>
              </a:lnSpc>
              <a:buNone/>
            </a:pPr>
            <a:r>
              <a:rPr lang="fa-IR" sz="2600" dirty="0" smtClean="0">
                <a:cs typeface="B Nazanin" pitchFamily="2" charset="-78"/>
              </a:rPr>
              <a:t>تکرار در طی 30 دقیقه یا تست تکمیلی </a:t>
            </a:r>
          </a:p>
          <a:p>
            <a:pPr marL="400050" lvl="1" indent="0" algn="r" rtl="1">
              <a:lnSpc>
                <a:spcPct val="160000"/>
              </a:lnSpc>
              <a:buNone/>
            </a:pPr>
            <a:r>
              <a:rPr lang="fa-IR" sz="2600" dirty="0" smtClean="0">
                <a:cs typeface="B Nazanin" pitchFamily="2" charset="-78"/>
              </a:rPr>
              <a:t>تحریک ویبرواکوستیک </a:t>
            </a:r>
          </a:p>
          <a:p>
            <a:pPr marL="400050" lvl="1" indent="0" algn="r" rtl="1">
              <a:lnSpc>
                <a:spcPct val="160000"/>
              </a:lnSpc>
              <a:buNone/>
            </a:pPr>
            <a:r>
              <a:rPr lang="fa-IR" sz="2600" dirty="0" smtClean="0">
                <a:cs typeface="B Nazanin" pitchFamily="2" charset="-78"/>
              </a:rPr>
              <a:t>اصلاح عوامل زمینه ساز در صورت امکان </a:t>
            </a:r>
          </a:p>
          <a:p>
            <a:pPr algn="r" rtl="1">
              <a:lnSpc>
                <a:spcPct val="160000"/>
              </a:lnSpc>
              <a:buClr>
                <a:schemeClr val="tx1"/>
              </a:buClr>
              <a:buFont typeface="Wingdings" pitchFamily="2" charset="2"/>
              <a:buChar char="E"/>
            </a:pPr>
            <a:r>
              <a:rPr lang="en-US" sz="2400" dirty="0" smtClean="0">
                <a:solidFill>
                  <a:srgbClr val="FF0000"/>
                </a:solidFill>
                <a:cs typeface="B Nazanin" pitchFamily="2" charset="-78"/>
              </a:rPr>
              <a:t>Shake </a:t>
            </a:r>
            <a:r>
              <a:rPr lang="fa-IR" sz="2400" dirty="0" smtClean="0">
                <a:solidFill>
                  <a:srgbClr val="FF0000"/>
                </a:solidFill>
                <a:cs typeface="B Nazanin" pitchFamily="2" charset="-78"/>
              </a:rPr>
              <a:t>شکم یا گلوکز مادری بر کاهش شیوع </a:t>
            </a:r>
            <a:r>
              <a:rPr lang="en-US" sz="2400" dirty="0" smtClean="0">
                <a:solidFill>
                  <a:srgbClr val="FF0000"/>
                </a:solidFill>
                <a:cs typeface="B Nazanin" pitchFamily="2" charset="-78"/>
              </a:rPr>
              <a:t>NST</a:t>
            </a:r>
            <a:r>
              <a:rPr lang="fa-IR" sz="2400" dirty="0" smtClean="0">
                <a:solidFill>
                  <a:srgbClr val="FF0000"/>
                </a:solidFill>
                <a:cs typeface="B Nazanin" pitchFamily="2" charset="-78"/>
              </a:rPr>
              <a:t> های غیرواکنشی اثر قطعی ندارد. </a:t>
            </a:r>
          </a:p>
          <a:p>
            <a:pPr algn="r" rtl="1">
              <a:lnSpc>
                <a:spcPct val="160000"/>
              </a:lnSpc>
              <a:buClr>
                <a:schemeClr val="tx1"/>
              </a:buClr>
              <a:buFont typeface="Wingdings" pitchFamily="2" charset="2"/>
              <a:buChar char="E"/>
            </a:pPr>
            <a:r>
              <a:rPr lang="fa-IR" sz="2400" dirty="0" smtClean="0">
                <a:solidFill>
                  <a:srgbClr val="FF0000"/>
                </a:solidFill>
                <a:cs typeface="B Nazanin" pitchFamily="2" charset="-78"/>
              </a:rPr>
              <a:t>هیدراسیون وریدی یا خوراکی مادر هم اثر قطعی ندارد </a:t>
            </a:r>
            <a:endParaRPr lang="fa-IR" sz="2400" dirty="0">
              <a:solidFill>
                <a:srgbClr val="FF0000"/>
              </a:solidFill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401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sz="2800" dirty="0">
                <a:solidFill>
                  <a:prstClr val="black"/>
                </a:solidFill>
                <a:cs typeface="B Titr" pitchFamily="2" charset="-78"/>
              </a:rPr>
              <a:t>NST </a:t>
            </a:r>
            <a:r>
              <a:rPr lang="fa-IR" sz="2800" dirty="0">
                <a:solidFill>
                  <a:prstClr val="black"/>
                </a:solidFill>
                <a:cs typeface="B Titr" pitchFamily="2" charset="-78"/>
              </a:rPr>
              <a:t>تفسیر</a:t>
            </a:r>
            <a:endParaRPr lang="fa-IR" sz="2400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marL="0" indent="0" algn="r" rtl="1">
              <a:lnSpc>
                <a:spcPct val="120000"/>
              </a:lnSpc>
              <a:buNone/>
            </a:pP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ACOG (2021)</a:t>
            </a:r>
            <a:r>
              <a:rPr lang="fa-IR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0" indent="0" algn="just" rtl="1">
              <a:lnSpc>
                <a:spcPct val="16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اگر واکنشی بود + افت: (50% از تست ها افت متغیر وجود دارد) اهمیت بالینی نامشخص و ارزیابی بیشتر</a:t>
            </a:r>
          </a:p>
          <a:p>
            <a:pPr marL="0" indent="0" algn="just" rtl="1">
              <a:lnSpc>
                <a:spcPct val="160000"/>
              </a:lnSpc>
              <a:buNone/>
            </a:pPr>
            <a:r>
              <a:rPr lang="fa-IR" sz="2800" dirty="0" smtClean="0">
                <a:solidFill>
                  <a:srgbClr val="00B0F0"/>
                </a:solidFill>
                <a:cs typeface="B Nazanin" pitchFamily="2" charset="-78"/>
              </a:rPr>
              <a:t>اگر افت متغیر تکراری نباشد و کمتر از 30 ثانیه: شرایط وخیم جنینی رد می شود. </a:t>
            </a:r>
          </a:p>
          <a:p>
            <a:pPr marL="0" indent="0" algn="just" rtl="1">
              <a:lnSpc>
                <a:spcPct val="16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اگر افت متغیر تکرارشونده باشد (3 بار در 20 دقیقه): ارزیابی بیشتر (بیش از 1دقیقه باشد: پیش آگهی بد)</a:t>
            </a:r>
          </a:p>
          <a:p>
            <a:pPr marL="0" indent="0" algn="just" rtl="1">
              <a:lnSpc>
                <a:spcPct val="160000"/>
              </a:lnSpc>
              <a:buNone/>
            </a:pP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اگر افت متغیر شدید و </a:t>
            </a:r>
            <a:r>
              <a:rPr lang="en-US" sz="2800" dirty="0" smtClean="0">
                <a:solidFill>
                  <a:srgbClr val="FF0000"/>
                </a:solidFill>
                <a:cs typeface="B Nazanin" pitchFamily="2" charset="-78"/>
              </a:rPr>
              <a:t>AF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 کمتر از 5 سانت: افزایش سزارین بعلت زجر جنینی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a-IR" sz="2400" dirty="0" smtClean="0">
                <a:cs typeface="B Nazanin" pitchFamily="2" charset="-78"/>
              </a:rPr>
              <a:t> </a:t>
            </a:r>
            <a:endParaRPr lang="fa-IR" sz="2400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096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12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28600"/>
            <a:ext cx="5181600" cy="647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2776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sz="2800" dirty="0">
                <a:solidFill>
                  <a:prstClr val="black"/>
                </a:solidFill>
                <a:cs typeface="B Titr" pitchFamily="2" charset="-78"/>
              </a:rPr>
              <a:t>NST </a:t>
            </a:r>
            <a:r>
              <a:rPr lang="fa-IR" sz="2800" dirty="0">
                <a:solidFill>
                  <a:prstClr val="black"/>
                </a:solidFill>
                <a:cs typeface="B Titr" pitchFamily="2" charset="-78"/>
              </a:rPr>
              <a:t>تفسیر</a:t>
            </a:r>
            <a:endParaRPr lang="fa-IR" sz="2400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 rtl="1">
              <a:lnSpc>
                <a:spcPct val="170000"/>
              </a:lnSpc>
              <a:buClr>
                <a:srgbClr val="FF0000"/>
              </a:buClr>
              <a:buFont typeface="Symbol" pitchFamily="18" charset="2"/>
              <a:buChar char="Ä"/>
            </a:pPr>
            <a:r>
              <a:rPr lang="fa-IR" sz="2400" dirty="0" smtClean="0">
                <a:cs typeface="B Nazanin" pitchFamily="2" charset="-78"/>
              </a:rPr>
              <a:t>اگر 20 دقیقه واکنشی نشود: ...</a:t>
            </a:r>
          </a:p>
          <a:p>
            <a:pPr marL="0" indent="0" algn="just" rtl="1">
              <a:lnSpc>
                <a:spcPct val="170000"/>
              </a:lnSpc>
              <a:buNone/>
            </a:pPr>
            <a:r>
              <a:rPr lang="fa-IR" sz="2400" dirty="0" smtClean="0">
                <a:cs typeface="B Nazanin" pitchFamily="2" charset="-78"/>
              </a:rPr>
              <a:t>اگر تا 40 دقیقه واکنشی نشود: </a:t>
            </a:r>
          </a:p>
          <a:p>
            <a:pPr marL="0" indent="0" algn="just" rtl="1">
              <a:lnSpc>
                <a:spcPct val="170000"/>
              </a:lnSpc>
              <a:buNone/>
            </a:pPr>
            <a:r>
              <a:rPr lang="fa-IR" sz="2400" dirty="0" smtClean="0">
                <a:cs typeface="B Nazanin" pitchFamily="2" charset="-78"/>
              </a:rPr>
              <a:t>راهکار؟</a:t>
            </a:r>
          </a:p>
          <a:p>
            <a:pPr marL="0" lvl="0" indent="0" algn="just" rtl="1">
              <a:lnSpc>
                <a:spcPct val="170000"/>
              </a:lnSpc>
              <a:buNone/>
            </a:pPr>
            <a:r>
              <a:rPr lang="fa-IR" sz="2400" dirty="0" smtClean="0">
                <a:solidFill>
                  <a:prstClr val="black"/>
                </a:solidFill>
                <a:cs typeface="B Nazanin" pitchFamily="2" charset="-78"/>
              </a:rPr>
              <a:t>تکرار </a:t>
            </a:r>
            <a:r>
              <a:rPr lang="fa-IR" sz="2400" dirty="0">
                <a:solidFill>
                  <a:prstClr val="black"/>
                </a:solidFill>
                <a:cs typeface="B Nazanin" pitchFamily="2" charset="-78"/>
              </a:rPr>
              <a:t>تست 30 دقیقه بعد، یا </a:t>
            </a:r>
            <a:r>
              <a:rPr lang="en-US" sz="2400" dirty="0">
                <a:solidFill>
                  <a:prstClr val="black"/>
                </a:solidFill>
                <a:cs typeface="B Nazanin" pitchFamily="2" charset="-78"/>
              </a:rPr>
              <a:t>BPP</a:t>
            </a:r>
            <a:r>
              <a:rPr lang="fa-IR" sz="2400" dirty="0">
                <a:solidFill>
                  <a:prstClr val="black"/>
                </a:solidFill>
                <a:cs typeface="B Nazanin" pitchFamily="2" charset="-78"/>
              </a:rPr>
              <a:t>، در بارداری 34- 37 هفته: </a:t>
            </a:r>
            <a:r>
              <a:rPr lang="en-US" sz="2400" dirty="0" smtClean="0">
                <a:solidFill>
                  <a:prstClr val="black"/>
                </a:solidFill>
                <a:cs typeface="B Nazanin" pitchFamily="2" charset="-78"/>
              </a:rPr>
              <a:t> OCT </a:t>
            </a:r>
            <a:r>
              <a:rPr lang="fa-IR" sz="2400" dirty="0">
                <a:solidFill>
                  <a:prstClr val="black"/>
                </a:solidFill>
                <a:cs typeface="B Nazanin" pitchFamily="2" charset="-78"/>
              </a:rPr>
              <a:t>در صورت عدم دسترسی به </a:t>
            </a:r>
            <a:r>
              <a:rPr lang="en-US" sz="2400" dirty="0">
                <a:solidFill>
                  <a:prstClr val="black"/>
                </a:solidFill>
                <a:cs typeface="B Nazanin" pitchFamily="2" charset="-78"/>
              </a:rPr>
              <a:t>BPP</a:t>
            </a:r>
            <a:endParaRPr lang="fa-IR" sz="2400" dirty="0">
              <a:solidFill>
                <a:prstClr val="black"/>
              </a:solidFill>
              <a:cs typeface="B Nazanin" pitchFamily="2" charset="-78"/>
            </a:endParaRPr>
          </a:p>
          <a:p>
            <a:pPr marL="0" indent="0" algn="just" rtl="1">
              <a:lnSpc>
                <a:spcPct val="170000"/>
              </a:lnSpc>
              <a:buNone/>
            </a:pPr>
            <a:r>
              <a:rPr lang="fa-IR" sz="2400" dirty="0" smtClean="0">
                <a:solidFill>
                  <a:srgbClr val="FF0000"/>
                </a:solidFill>
                <a:cs typeface="B Nazanin" pitchFamily="2" charset="-78"/>
              </a:rPr>
              <a:t>اگر تا 80 دقیقه واکنشی شد یا پس از 120 دقیقه هنوز غیرواکنشی </a:t>
            </a:r>
            <a:r>
              <a:rPr lang="fa-IR" sz="2400" dirty="0" smtClean="0">
                <a:cs typeface="B Nazanin" pitchFamily="2" charset="-78"/>
              </a:rPr>
              <a:t>باشد: جنین بسیار بدحال</a:t>
            </a:r>
          </a:p>
          <a:p>
            <a:pPr marL="0" indent="0" algn="just" rtl="1">
              <a:lnSpc>
                <a:spcPct val="170000"/>
              </a:lnSpc>
              <a:buNone/>
            </a:pPr>
            <a:r>
              <a:rPr lang="fa-IR" sz="2400" dirty="0" smtClean="0">
                <a:solidFill>
                  <a:srgbClr val="FF0000"/>
                </a:solidFill>
                <a:cs typeface="B Nazanin" pitchFamily="2" charset="-78"/>
              </a:rPr>
              <a:t>وخیم ترین علامت در </a:t>
            </a:r>
            <a:r>
              <a:rPr lang="en-US" sz="2400" dirty="0" smtClean="0">
                <a:solidFill>
                  <a:srgbClr val="FF0000"/>
                </a:solidFill>
                <a:cs typeface="B Nazanin" pitchFamily="2" charset="-78"/>
              </a:rPr>
              <a:t>NST</a:t>
            </a:r>
            <a:r>
              <a:rPr lang="fa-IR" sz="2400" dirty="0" smtClean="0">
                <a:cs typeface="B Nazanin" pitchFamily="2" charset="-78"/>
              </a:rPr>
              <a:t>: برادیکاردی طولانی مدت که نشانه مرگ قریب الوقوع جنین است  </a:t>
            </a:r>
          </a:p>
          <a:p>
            <a:pPr marL="0" lvl="0" indent="0" algn="just" rtl="1">
              <a:lnSpc>
                <a:spcPct val="120000"/>
              </a:lnSpc>
              <a:buNone/>
            </a:pPr>
            <a:r>
              <a:rPr lang="en-US" sz="2400" dirty="0" smtClean="0">
                <a:cs typeface="B Nazanin" pitchFamily="2" charset="-78"/>
              </a:rPr>
              <a:t> </a:t>
            </a:r>
            <a:endParaRPr lang="fa-IR" sz="2400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402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14</a:t>
            </a:fld>
            <a:endParaRPr 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600200"/>
            <a:ext cx="7475013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4685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>
            <a:normAutofit/>
          </a:bodyPr>
          <a:lstStyle/>
          <a:p>
            <a:r>
              <a:rPr lang="fa-IR" sz="3600" dirty="0" smtClean="0">
                <a:solidFill>
                  <a:srgbClr val="FF0000"/>
                </a:solidFill>
                <a:cs typeface="B Titr" pitchFamily="2" charset="-78"/>
              </a:rPr>
              <a:t>سوال</a:t>
            </a:r>
            <a:endParaRPr lang="fa-IR" sz="36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14600"/>
            <a:ext cx="8229600" cy="1981200"/>
          </a:xfrm>
        </p:spPr>
        <p:txBody>
          <a:bodyPr>
            <a:normAutofit/>
          </a:bodyPr>
          <a:lstStyle/>
          <a:p>
            <a:pPr marL="0" indent="0" algn="just" rtl="1">
              <a:lnSpc>
                <a:spcPct val="150000"/>
              </a:lnSpc>
              <a:buNone/>
            </a:pPr>
            <a:r>
              <a:rPr lang="fa-IR" sz="2400" dirty="0" smtClean="0">
                <a:cs typeface="B Koodak" pitchFamily="2" charset="-78"/>
              </a:rPr>
              <a:t>اگر در جنین زیر 32 هفته، تسریع حداقل 15 ثانیه ای و 15 ضربه ای دیده شود....تفسیر را بر چه مبنایی باید گذاشت؟ </a:t>
            </a:r>
            <a:endParaRPr lang="fa-IR" sz="2400" dirty="0">
              <a:cs typeface="B Koodak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516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1143000"/>
          </a:xfrm>
        </p:spPr>
        <p:txBody>
          <a:bodyPr>
            <a:noAutofit/>
          </a:bodyPr>
          <a:lstStyle/>
          <a:p>
            <a:r>
              <a:rPr lang="fa-IR" sz="3200" dirty="0" smtClean="0">
                <a:solidFill>
                  <a:prstClr val="black"/>
                </a:solidFill>
                <a:latin typeface="Times New Roman" pitchFamily="18" charset="0"/>
                <a:cs typeface="B Titr" pitchFamily="2" charset="-78"/>
              </a:rPr>
              <a:t>کاردیوتوکوگرام </a:t>
            </a:r>
            <a:r>
              <a:rPr lang="fa-IR" sz="3200" dirty="0">
                <a:solidFill>
                  <a:prstClr val="black"/>
                </a:solidFill>
                <a:latin typeface="Times New Roman" pitchFamily="18" charset="0"/>
                <a:cs typeface="B Titr" pitchFamily="2" charset="-78"/>
              </a:rPr>
              <a:t>مرحله پایانی </a:t>
            </a:r>
            <a:r>
              <a:rPr lang="fa-IR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fa-IR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Terminal </a:t>
            </a:r>
            <a:r>
              <a:rPr lang="en-US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CTG</a:t>
            </a:r>
            <a:endParaRPr lang="fa-IR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4144963"/>
          </a:xfrm>
        </p:spPr>
        <p:txBody>
          <a:bodyPr/>
          <a:lstStyle/>
          <a:p>
            <a:pPr lvl="0" algn="r" rtl="1"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fa-IR" sz="2400" dirty="0" smtClean="0">
                <a:solidFill>
                  <a:prstClr val="black"/>
                </a:solidFill>
                <a:cs typeface="B Nazanin" pitchFamily="2" charset="-78"/>
              </a:rPr>
              <a:t>تغییرپذیری </a:t>
            </a:r>
            <a:r>
              <a:rPr lang="fa-IR" sz="2400" dirty="0">
                <a:solidFill>
                  <a:prstClr val="black"/>
                </a:solidFill>
                <a:cs typeface="B Nazanin" pitchFamily="2" charset="-78"/>
              </a:rPr>
              <a:t>در حد کمتر از 5 ضربه </a:t>
            </a:r>
          </a:p>
          <a:p>
            <a:pPr lvl="0" algn="r" rtl="1"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fa-IR" sz="2400" dirty="0">
                <a:solidFill>
                  <a:prstClr val="black"/>
                </a:solidFill>
                <a:cs typeface="B Nazanin" pitchFamily="2" charset="-78"/>
              </a:rPr>
              <a:t>فقدان تسریع </a:t>
            </a:r>
          </a:p>
          <a:p>
            <a:pPr lvl="0" algn="r" rtl="1"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fa-IR" sz="2400" dirty="0">
                <a:solidFill>
                  <a:prstClr val="black"/>
                </a:solidFill>
                <a:cs typeface="B Nazanin" pitchFamily="2" charset="-78"/>
              </a:rPr>
              <a:t>افت دیررس در جریان انقباضات خودبه خود رحم </a:t>
            </a:r>
          </a:p>
          <a:p>
            <a:pPr marL="0" indent="0">
              <a:buNone/>
            </a:pP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33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pPr rtl="1">
              <a:lnSpc>
                <a:spcPct val="150000"/>
              </a:lnSpc>
            </a:pPr>
            <a:r>
              <a:rPr lang="fa-IR" sz="2400" dirty="0" smtClean="0">
                <a:cs typeface="B Titr" pitchFamily="2" charset="-78"/>
              </a:rPr>
              <a:t>علل غیرواکنشی بودن </a:t>
            </a:r>
            <a:r>
              <a:rPr lang="en-US" sz="2400" dirty="0" smtClean="0">
                <a:cs typeface="B Titr" pitchFamily="2" charset="-78"/>
              </a:rPr>
              <a:t>NST</a:t>
            </a:r>
            <a:endParaRPr lang="fa-IR" sz="2400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rtl="1">
              <a:lnSpc>
                <a:spcPct val="150000"/>
              </a:lnSpc>
              <a:buClr>
                <a:srgbClr val="FF0000"/>
              </a:buClr>
              <a:buFont typeface="Symbol" pitchFamily="18" charset="2"/>
              <a:buChar char="Ä"/>
            </a:pPr>
            <a:r>
              <a:rPr lang="fa-IR" sz="2400" dirty="0" smtClean="0">
                <a:cs typeface="B Nazanin" pitchFamily="2" charset="-78"/>
              </a:rPr>
              <a:t>اختلال در اکسیژن رسانی </a:t>
            </a:r>
          </a:p>
          <a:p>
            <a:pPr algn="just" rtl="1">
              <a:lnSpc>
                <a:spcPct val="150000"/>
              </a:lnSpc>
              <a:buClr>
                <a:srgbClr val="FF0000"/>
              </a:buClr>
              <a:buFont typeface="Symbol" pitchFamily="18" charset="2"/>
              <a:buChar char="Ä"/>
            </a:pPr>
            <a:r>
              <a:rPr lang="fa-IR" sz="2400" dirty="0" smtClean="0">
                <a:cs typeface="B Nazanin" pitchFamily="2" charset="-78"/>
              </a:rPr>
              <a:t>بلوغ ناکافی جنین، خواب، داروهای موثر بر فعالیت قلبی یا مغزی، ناهنجاری قلبی یا عصبی جنین، دخانیات، سپسیس</a:t>
            </a:r>
          </a:p>
          <a:p>
            <a:pPr algn="just" rtl="1"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fa-IR" sz="2400" dirty="0" smtClean="0">
                <a:solidFill>
                  <a:srgbClr val="00B0F0"/>
                </a:solidFill>
                <a:cs typeface="B Nazanin" pitchFamily="2" charset="-78"/>
              </a:rPr>
              <a:t>تکامل نورولوژیک جنین باید به حدی باشد که بتواند تسریع را ایجاد کند که از 26 هفتگی به بعد می باشد</a:t>
            </a:r>
            <a:r>
              <a:rPr lang="fa-IR" sz="2400" dirty="0" smtClean="0">
                <a:solidFill>
                  <a:srgbClr val="00B0F0"/>
                </a:solidFill>
                <a:cs typeface="B Nazanin" pitchFamily="2" charset="-78"/>
              </a:rPr>
              <a:t>. (دستورالعمل: 28 هفته)</a:t>
            </a:r>
            <a:endParaRPr lang="fa-IR" sz="2400" dirty="0">
              <a:solidFill>
                <a:srgbClr val="00B0F0"/>
              </a:solidFill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41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18</a:t>
            </a:fld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8381999" cy="624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1717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solidFill>
                  <a:prstClr val="black"/>
                </a:solidFill>
                <a:cs typeface="B Titr" pitchFamily="2" charset="-78"/>
              </a:rPr>
              <a:t>CST </a:t>
            </a:r>
            <a:r>
              <a:rPr lang="fa-IR" sz="2800" dirty="0">
                <a:solidFill>
                  <a:prstClr val="black"/>
                </a:solidFill>
                <a:cs typeface="B Titr" pitchFamily="2" charset="-78"/>
              </a:rPr>
              <a:t>تست استرس </a:t>
            </a:r>
            <a:r>
              <a:rPr lang="fa-IR" sz="2800" dirty="0" smtClean="0">
                <a:solidFill>
                  <a:prstClr val="black"/>
                </a:solidFill>
                <a:cs typeface="B Titr" pitchFamily="2" charset="-78"/>
              </a:rPr>
              <a:t>انقباضی</a:t>
            </a:r>
            <a:endParaRPr lang="fa-IR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525963"/>
          </a:xfrm>
        </p:spPr>
        <p:txBody>
          <a:bodyPr>
            <a:normAutofit/>
          </a:bodyPr>
          <a:lstStyle/>
          <a:p>
            <a:pPr marL="0" indent="0" algn="just" rtl="1">
              <a:lnSpc>
                <a:spcPct val="150000"/>
              </a:lnSpc>
              <a:buNone/>
            </a:pPr>
            <a:r>
              <a:rPr lang="fa-IR" sz="2400" dirty="0" smtClean="0">
                <a:cs typeface="B Nazanin" pitchFamily="2" charset="-78"/>
              </a:rPr>
              <a:t>در جریان انقباض، </a:t>
            </a:r>
            <a:r>
              <a:rPr lang="fa-IR" sz="2400" dirty="0">
                <a:cs typeface="B Titr" pitchFamily="2" charset="-78"/>
                <a:sym typeface="Wingdings 3"/>
              </a:rPr>
              <a:t></a:t>
            </a:r>
            <a:r>
              <a:rPr lang="fa-IR" sz="2400" dirty="0" smtClean="0">
                <a:cs typeface="B Nazanin" pitchFamily="2" charset="-78"/>
              </a:rPr>
              <a:t>فشار داخل میومتر</a:t>
            </a:r>
            <a:r>
              <a:rPr lang="fa-IR" sz="2400" dirty="0">
                <a:solidFill>
                  <a:prstClr val="black"/>
                </a:solidFill>
                <a:cs typeface="B Nazanin" pitchFamily="2" charset="-78"/>
                <a:sym typeface="Wingdings 3"/>
              </a:rPr>
              <a:t> </a:t>
            </a:r>
            <a:r>
              <a:rPr lang="fa-IR" sz="2400" dirty="0" smtClean="0">
                <a:solidFill>
                  <a:prstClr val="black"/>
                </a:solidFill>
                <a:cs typeface="B Nazanin" pitchFamily="2" charset="-78"/>
                <a:sym typeface="Wingdings 3"/>
              </a:rPr>
              <a:t></a:t>
            </a:r>
            <a:r>
              <a:rPr lang="fa-IR" sz="2400" dirty="0" smtClean="0">
                <a:cs typeface="B Nazanin" pitchFamily="2" charset="-78"/>
              </a:rPr>
              <a:t> </a:t>
            </a:r>
            <a:r>
              <a:rPr lang="fa-IR" sz="2400" dirty="0" smtClean="0">
                <a:cs typeface="B Nazanin" pitchFamily="2" charset="-78"/>
                <a:sym typeface="Wingdings 3"/>
              </a:rPr>
              <a:t>کلاپس </a:t>
            </a:r>
            <a:r>
              <a:rPr lang="fa-IR" sz="2400" dirty="0" smtClean="0">
                <a:cs typeface="B Nazanin" pitchFamily="2" charset="-78"/>
                <a:sym typeface="Wingdings 3"/>
              </a:rPr>
              <a:t>عروقی </a:t>
            </a:r>
            <a:r>
              <a:rPr lang="fa-IR" sz="2400" dirty="0" smtClean="0">
                <a:cs typeface="B Nazanin" pitchFamily="2" charset="-78"/>
                <a:sym typeface="Wingdings 3"/>
              </a:rPr>
              <a:t>کاهش جریان خون</a:t>
            </a:r>
            <a:r>
              <a:rPr lang="fa-IR" sz="2400" dirty="0" smtClean="0">
                <a:solidFill>
                  <a:prstClr val="black"/>
                </a:solidFill>
                <a:cs typeface="B Nazanin" pitchFamily="2" charset="-78"/>
                <a:sym typeface="Wingdings 3"/>
              </a:rPr>
              <a:t>  </a:t>
            </a:r>
            <a:r>
              <a:rPr lang="fa-IR" sz="2400" dirty="0" smtClean="0">
                <a:cs typeface="B Nazanin" pitchFamily="2" charset="-78"/>
                <a:sym typeface="Wingdings 3"/>
              </a:rPr>
              <a:t>تبادل خون در فضای پرزی جفت</a:t>
            </a:r>
            <a:r>
              <a:rPr lang="fa-IR" sz="2400" dirty="0" smtClean="0">
                <a:solidFill>
                  <a:prstClr val="black"/>
                </a:solidFill>
                <a:cs typeface="B Nazanin" pitchFamily="2" charset="-78"/>
                <a:sym typeface="Wingdings 3"/>
              </a:rPr>
              <a:t> </a:t>
            </a:r>
            <a:r>
              <a:rPr lang="fa-IR" sz="2400" dirty="0" smtClean="0">
                <a:cs typeface="B Nazanin" pitchFamily="2" charset="-78"/>
                <a:sym typeface="Wingdings 3"/>
              </a:rPr>
              <a:t> دوره هایی از اختلال در تبادل اکسیژن</a:t>
            </a:r>
            <a:r>
              <a:rPr lang="fa-IR" sz="2400" dirty="0" smtClean="0">
                <a:solidFill>
                  <a:prstClr val="black"/>
                </a:solidFill>
                <a:cs typeface="B Nazanin" pitchFamily="2" charset="-78"/>
                <a:sym typeface="Wingdings 3"/>
              </a:rPr>
              <a:t> </a:t>
            </a:r>
            <a:r>
              <a:rPr lang="fa-IR" sz="2400" dirty="0" smtClean="0">
                <a:cs typeface="B Nazanin" pitchFamily="2" charset="-78"/>
                <a:sym typeface="Wingdings 3"/>
              </a:rPr>
              <a:t> اگر اختلال رحمی- جفتی از قبل وجود داشته باشد</a:t>
            </a:r>
            <a:r>
              <a:rPr lang="fa-IR" sz="2400" dirty="0" smtClean="0">
                <a:solidFill>
                  <a:prstClr val="black"/>
                </a:solidFill>
                <a:cs typeface="B Nazanin" pitchFamily="2" charset="-78"/>
                <a:sym typeface="Wingdings 3"/>
              </a:rPr>
              <a:t> </a:t>
            </a:r>
            <a:r>
              <a:rPr lang="fa-IR" sz="2400" dirty="0" smtClean="0">
                <a:cs typeface="B Nazanin" pitchFamily="2" charset="-78"/>
                <a:sym typeface="Wingdings 3"/>
              </a:rPr>
              <a:t> کاهش بیشتر تبادل اکسیژن جنینی</a:t>
            </a:r>
            <a:r>
              <a:rPr lang="fa-IR" sz="2400" dirty="0">
                <a:solidFill>
                  <a:prstClr val="black"/>
                </a:solidFill>
                <a:cs typeface="B Nazanin" pitchFamily="2" charset="-78"/>
                <a:sym typeface="Wingdings 3"/>
              </a:rPr>
              <a:t> </a:t>
            </a:r>
            <a:r>
              <a:rPr lang="fa-IR" sz="2400" dirty="0" smtClean="0">
                <a:solidFill>
                  <a:prstClr val="black"/>
                </a:solidFill>
                <a:cs typeface="B Nazanin" pitchFamily="2" charset="-78"/>
                <a:sym typeface="Wingdings 3"/>
              </a:rPr>
              <a:t></a:t>
            </a:r>
            <a:r>
              <a:rPr lang="fa-IR" sz="2400" dirty="0" smtClean="0">
                <a:cs typeface="B Nazanin" pitchFamily="2" charset="-78"/>
                <a:sym typeface="Wingdings 3"/>
              </a:rPr>
              <a:t> </a:t>
            </a:r>
            <a:r>
              <a:rPr lang="fa-IR" sz="2400" b="1" dirty="0" smtClean="0">
                <a:solidFill>
                  <a:srgbClr val="FF0000"/>
                </a:solidFill>
                <a:cs typeface="B Nazanin" pitchFamily="2" charset="-78"/>
                <a:sym typeface="Wingdings 3"/>
              </a:rPr>
              <a:t>افت </a:t>
            </a:r>
            <a:r>
              <a:rPr lang="fa-IR" sz="2400" b="1" dirty="0" smtClean="0">
                <a:solidFill>
                  <a:srgbClr val="FF0000"/>
                </a:solidFill>
                <a:cs typeface="B Nazanin" pitchFamily="2" charset="-78"/>
                <a:sym typeface="Wingdings 3"/>
              </a:rPr>
              <a:t>دیررس</a:t>
            </a:r>
          </a:p>
          <a:p>
            <a:pPr algn="just" rtl="1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smtClean="0">
                <a:solidFill>
                  <a:srgbClr val="C00000"/>
                </a:solidFill>
                <a:cs typeface="B Nazanin" pitchFamily="2" charset="-78"/>
                <a:sym typeface="Wingdings 3"/>
              </a:rPr>
              <a:t>CST </a:t>
            </a:r>
            <a:r>
              <a:rPr lang="fa-IR" sz="2400" dirty="0" smtClean="0">
                <a:solidFill>
                  <a:srgbClr val="C00000"/>
                </a:solidFill>
                <a:cs typeface="B Nazanin" pitchFamily="2" charset="-78"/>
                <a:sym typeface="Wingdings 3"/>
              </a:rPr>
              <a:t> یا </a:t>
            </a:r>
            <a:r>
              <a:rPr lang="en-US" sz="2400" dirty="0" smtClean="0">
                <a:solidFill>
                  <a:srgbClr val="C00000"/>
                </a:solidFill>
                <a:cs typeface="B Nazanin" pitchFamily="2" charset="-78"/>
                <a:sym typeface="Wingdings 3"/>
              </a:rPr>
              <a:t>OCT</a:t>
            </a:r>
            <a:r>
              <a:rPr lang="fa-IR" sz="2400" dirty="0" smtClean="0">
                <a:solidFill>
                  <a:srgbClr val="C00000"/>
                </a:solidFill>
                <a:cs typeface="B Nazanin" pitchFamily="2" charset="-78"/>
                <a:sym typeface="Wingdings 3"/>
              </a:rPr>
              <a:t> تست ارزیابی سلامت جنین نیست اما می تواند با انعکاس وضعیت رحمی- جفتی به بهبود پیامدهای جنین کمک کند. </a:t>
            </a:r>
            <a:endParaRPr lang="fa-IR" sz="2800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66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a-IR" sz="2400" dirty="0">
                <a:cs typeface="B Titr" pitchFamily="2" charset="-78"/>
              </a:rPr>
              <a:t>شمارش حرکات جنین</a:t>
            </a:r>
            <a:endParaRPr lang="en-US" sz="2400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05400"/>
          </a:xfrm>
        </p:spPr>
        <p:txBody>
          <a:bodyPr>
            <a:normAutofit/>
          </a:bodyPr>
          <a:lstStyle/>
          <a:p>
            <a:pPr algn="just" rtl="1">
              <a:lnSpc>
                <a:spcPct val="150000"/>
              </a:lnSpc>
              <a:buClr>
                <a:srgbClr val="FF0000"/>
              </a:buClr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منطق:</a:t>
            </a:r>
            <a:r>
              <a:rPr lang="fa-IR" sz="2400" dirty="0" smtClean="0">
                <a:cs typeface="B Nazanin" panose="00000400000000000000" pitchFamily="2" charset="-78"/>
              </a:rPr>
              <a:t>کاهش حرکت ناشی از هایپوکسمی جنین است</a:t>
            </a:r>
          </a:p>
          <a:p>
            <a:pPr algn="just" rtl="1">
              <a:lnSpc>
                <a:spcPct val="150000"/>
              </a:lnSpc>
              <a:buClr>
                <a:srgbClr val="FF0000"/>
              </a:buClr>
            </a:pPr>
            <a:r>
              <a:rPr lang="fa-IR" sz="2400" dirty="0" smtClean="0">
                <a:cs typeface="B Nazanin" panose="00000400000000000000" pitchFamily="2" charset="-78"/>
              </a:rPr>
              <a:t>در مورد </a:t>
            </a:r>
            <a:r>
              <a:rPr lang="en-US" sz="2400" u="sng" dirty="0" smtClean="0">
                <a:solidFill>
                  <a:srgbClr val="C00000"/>
                </a:solidFill>
                <a:cs typeface="B Nazanin" panose="00000400000000000000" pitchFamily="2" charset="-78"/>
              </a:rPr>
              <a:t>alarm limit</a:t>
            </a:r>
            <a:r>
              <a:rPr lang="fa-IR" sz="2400" u="sng" dirty="0" smtClean="0">
                <a:solidFill>
                  <a:srgbClr val="C00000"/>
                </a:solidFill>
                <a:cs typeface="B Nazanin" panose="00000400000000000000" pitchFamily="2" charset="-78"/>
              </a:rPr>
              <a:t> یا آستانه ای </a:t>
            </a:r>
            <a:r>
              <a:rPr lang="fa-IR" sz="2400" dirty="0" smtClean="0">
                <a:cs typeface="B Nazanin" panose="00000400000000000000" pitchFamily="2" charset="-78"/>
              </a:rPr>
              <a:t>تعداد حرکت جنین که می تواند نشاندهنده خطر مرگ یا صدمه به جنین باشد در مطالعات اختلاف نظر وجود دارد</a:t>
            </a:r>
          </a:p>
          <a:p>
            <a:pPr algn="just" rtl="1">
              <a:lnSpc>
                <a:spcPct val="150000"/>
              </a:lnSpc>
              <a:buClr>
                <a:srgbClr val="FF0000"/>
              </a:buClr>
            </a:pPr>
            <a:r>
              <a:rPr lang="fa-IR" sz="2400" dirty="0" smtClean="0">
                <a:cs typeface="B Nazanin" panose="00000400000000000000" pitchFamily="2" charset="-78"/>
              </a:rPr>
              <a:t>40 درصد بارداری ها دچار کاهش حرکت جنین می شوند</a:t>
            </a:r>
          </a:p>
          <a:p>
            <a:pPr algn="just" rtl="1">
              <a:lnSpc>
                <a:spcPct val="150000"/>
              </a:lnSpc>
              <a:buClr>
                <a:srgbClr val="FF0000"/>
              </a:buClr>
            </a:pPr>
            <a:r>
              <a:rPr lang="fa-IR" sz="2400" dirty="0" smtClean="0">
                <a:cs typeface="B Nazanin" panose="00000400000000000000" pitchFamily="2" charset="-78"/>
              </a:rPr>
              <a:t>از آنجا که تفکیک علل طبیعی کاهش حرکت از علل پاتولوژیک به راحتی ممکن نیست هرگونه کاهش ناگهانی حرکت نیاز به بررسی دارد (ترجیحا ظرف 2 ساعت باید بررسی انجام شود) </a:t>
            </a: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a-IR" sz="24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در </a:t>
            </a:r>
            <a:r>
              <a:rPr lang="fa-IR" sz="2400" u="sng" dirty="0" smtClean="0">
                <a:solidFill>
                  <a:srgbClr val="FF0000"/>
                </a:solidFill>
                <a:cs typeface="B Nazanin" panose="00000400000000000000" pitchFamily="2" charset="-78"/>
              </a:rPr>
              <a:t>عدم وجود حرکت جنین </a:t>
            </a:r>
            <a:r>
              <a:rPr lang="fa-IR" sz="24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نباید بیش از 2 ساعت منتظر ماند (برای بررسی بیشتر)</a:t>
            </a:r>
            <a:endParaRPr lang="en-US" sz="2400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624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pPr rtl="1">
              <a:lnSpc>
                <a:spcPct val="150000"/>
              </a:lnSpc>
            </a:pPr>
            <a:r>
              <a:rPr lang="fa-IR" sz="2400" dirty="0" smtClean="0">
                <a:solidFill>
                  <a:srgbClr val="FF0000"/>
                </a:solidFill>
                <a:cs typeface="B Titr" pitchFamily="2" charset="-78"/>
              </a:rPr>
              <a:t>کنتراندیکاسیون های انجام </a:t>
            </a:r>
            <a:r>
              <a:rPr lang="en-US" sz="2400" dirty="0" smtClean="0">
                <a:solidFill>
                  <a:srgbClr val="FF0000"/>
                </a:solidFill>
                <a:cs typeface="B Titr" pitchFamily="2" charset="-78"/>
              </a:rPr>
              <a:t>CST</a:t>
            </a:r>
            <a:endParaRPr lang="fa-IR" sz="24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25963"/>
          </a:xfrm>
        </p:spPr>
        <p:txBody>
          <a:bodyPr/>
          <a:lstStyle/>
          <a:p>
            <a:pPr algn="r" rtl="1">
              <a:lnSpc>
                <a:spcPct val="150000"/>
              </a:lnSpc>
              <a:buClr>
                <a:srgbClr val="FF0000"/>
              </a:buClr>
              <a:buFont typeface="Symbol" pitchFamily="18" charset="2"/>
              <a:buChar char="Ä"/>
            </a:pPr>
            <a:r>
              <a:rPr lang="en-US" sz="2400" dirty="0" smtClean="0">
                <a:cs typeface="B Nazanin" pitchFamily="2" charset="-78"/>
              </a:rPr>
              <a:t>PPROM</a:t>
            </a:r>
            <a:r>
              <a:rPr lang="fa-IR" sz="2400" dirty="0" smtClean="0">
                <a:cs typeface="B Nazanin" pitchFamily="2" charset="-78"/>
              </a:rPr>
              <a:t> یا در </a:t>
            </a:r>
            <a:r>
              <a:rPr lang="fa-IR" sz="2400" dirty="0">
                <a:cs typeface="B Nazanin" pitchFamily="2" charset="-78"/>
              </a:rPr>
              <a:t>معرض </a:t>
            </a:r>
            <a:r>
              <a:rPr lang="fa-IR" sz="2400" dirty="0" smtClean="0">
                <a:cs typeface="B Nazanin" pitchFamily="2" charset="-78"/>
              </a:rPr>
              <a:t>خطر </a:t>
            </a:r>
            <a:r>
              <a:rPr lang="en-US" sz="2400" dirty="0" smtClean="0">
                <a:cs typeface="B Nazanin" pitchFamily="2" charset="-78"/>
              </a:rPr>
              <a:t>PTL</a:t>
            </a:r>
            <a:r>
              <a:rPr lang="fa-IR" sz="2400" dirty="0" smtClean="0">
                <a:cs typeface="B Nazanin" pitchFamily="2" charset="-78"/>
              </a:rPr>
              <a:t> </a:t>
            </a:r>
            <a:endParaRPr lang="en-US" sz="2400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  <a:buClr>
                <a:srgbClr val="FF0000"/>
              </a:buClr>
              <a:buFont typeface="Symbol" pitchFamily="18" charset="2"/>
              <a:buChar char="Ä"/>
            </a:pPr>
            <a:r>
              <a:rPr lang="fa-IR" sz="2400" dirty="0" smtClean="0">
                <a:cs typeface="B Nazanin" pitchFamily="2" charset="-78"/>
              </a:rPr>
              <a:t>کنتراندیکاسیون های </a:t>
            </a:r>
            <a:r>
              <a:rPr lang="en-US" sz="2400" dirty="0" smtClean="0">
                <a:cs typeface="B Nazanin" pitchFamily="2" charset="-78"/>
              </a:rPr>
              <a:t>NVD</a:t>
            </a:r>
            <a:r>
              <a:rPr lang="fa-IR" sz="2400" dirty="0" smtClean="0">
                <a:cs typeface="B Nazanin" pitchFamily="2" charset="-78"/>
              </a:rPr>
              <a:t> </a:t>
            </a:r>
            <a:r>
              <a:rPr lang="fa-IR" sz="2400" dirty="0" smtClean="0">
                <a:cs typeface="B Nazanin" pitchFamily="2" charset="-78"/>
              </a:rPr>
              <a:t>(برش </a:t>
            </a:r>
            <a:r>
              <a:rPr lang="fa-IR" sz="2400" dirty="0">
                <a:cs typeface="B Nazanin" pitchFamily="2" charset="-78"/>
              </a:rPr>
              <a:t>کلاسیک </a:t>
            </a:r>
            <a:r>
              <a:rPr lang="fa-IR" sz="2400" dirty="0" smtClean="0">
                <a:cs typeface="B Nazanin" pitchFamily="2" charset="-78"/>
              </a:rPr>
              <a:t>رحمی، وازوپرویا، </a:t>
            </a:r>
            <a:r>
              <a:rPr lang="fa-IR" sz="2400" dirty="0" smtClean="0">
                <a:cs typeface="B Nazanin" pitchFamily="2" charset="-78"/>
              </a:rPr>
              <a:t>جفت سرراهی</a:t>
            </a:r>
            <a:r>
              <a:rPr lang="fa-IR" sz="2400" dirty="0" smtClean="0">
                <a:cs typeface="B Nazanin" pitchFamily="2" charset="-78"/>
              </a:rPr>
              <a:t> </a:t>
            </a:r>
            <a:r>
              <a:rPr lang="fa-IR" sz="2400" dirty="0" smtClean="0">
                <a:cs typeface="B Nazanin" pitchFamily="2" charset="-78"/>
              </a:rPr>
              <a:t>و ...)</a:t>
            </a:r>
            <a:endParaRPr lang="fa-IR" sz="2400" dirty="0">
              <a:cs typeface="B Nazanin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endParaRPr lang="en-US" sz="2400" dirty="0" smtClean="0">
              <a:cs typeface="B Nazanin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en-US" sz="2400" dirty="0" smtClean="0">
                <a:cs typeface="B Nazanin" pitchFamily="2" charset="-78"/>
              </a:rPr>
              <a:t> </a:t>
            </a:r>
            <a:endParaRPr lang="fa-IR" sz="2400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183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>
              <a:lnSpc>
                <a:spcPct val="150000"/>
              </a:lnSpc>
            </a:pPr>
            <a:r>
              <a:rPr lang="fa-IR" sz="2400" dirty="0" smtClean="0">
                <a:cs typeface="B Titr" pitchFamily="2" charset="-78"/>
              </a:rPr>
              <a:t>شرایط لازم برای تست </a:t>
            </a:r>
            <a:r>
              <a:rPr lang="fa-IR" sz="2400" dirty="0" smtClean="0">
                <a:cs typeface="B Titr" pitchFamily="2" charset="-78"/>
              </a:rPr>
              <a:t>استرس انقباضی</a:t>
            </a:r>
            <a:endParaRPr lang="fa-IR" sz="2400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 rtl="1">
              <a:lnSpc>
                <a:spcPct val="150000"/>
              </a:lnSpc>
              <a:buNone/>
            </a:pPr>
            <a:r>
              <a:rPr lang="fa-IR" sz="2400" dirty="0" smtClean="0">
                <a:solidFill>
                  <a:srgbClr val="C00000"/>
                </a:solidFill>
                <a:cs typeface="B Nazanin" pitchFamily="2" charset="-78"/>
              </a:rPr>
              <a:t>وجود 3 انقباض حداقل 40 ثانیه ای در طی 10دقیقه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400" dirty="0" smtClean="0">
                <a:cs typeface="B Nazanin" pitchFamily="2" charset="-78"/>
              </a:rPr>
              <a:t>در صورت عدم وجود انقباض، </a:t>
            </a:r>
            <a:r>
              <a:rPr lang="fa-IR" sz="2400" dirty="0" smtClean="0">
                <a:cs typeface="B Nazanin" pitchFamily="2" charset="-78"/>
              </a:rPr>
              <a:t>2 </a:t>
            </a:r>
            <a:r>
              <a:rPr lang="fa-IR" sz="2400" dirty="0" smtClean="0">
                <a:cs typeface="B Nazanin" pitchFamily="2" charset="-78"/>
              </a:rPr>
              <a:t>دقیقه تحریک </a:t>
            </a:r>
            <a:r>
              <a:rPr lang="fa-IR" sz="2400" dirty="0" smtClean="0">
                <a:cs typeface="B Nazanin" pitchFamily="2" charset="-78"/>
              </a:rPr>
              <a:t>نیپل </a:t>
            </a:r>
            <a:r>
              <a:rPr lang="fa-IR" sz="2400" dirty="0" smtClean="0">
                <a:cs typeface="B Nazanin" pitchFamily="2" charset="-78"/>
              </a:rPr>
              <a:t>یک طرف از روی لباس، 5 دقیقه توقف 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400" dirty="0" smtClean="0">
                <a:cs typeface="B Nazanin" pitchFamily="2" charset="-78"/>
              </a:rPr>
              <a:t>با شروع انقباضات، توقف تحریک 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400" dirty="0" smtClean="0">
                <a:cs typeface="B Nazanin" pitchFamily="2" charset="-78"/>
              </a:rPr>
              <a:t>در صورت اتمام انقباض (2 دقیقه پس از پایان </a:t>
            </a:r>
            <a:r>
              <a:rPr lang="fa-IR" sz="2400" dirty="0" smtClean="0">
                <a:cs typeface="B Nazanin" pitchFamily="2" charset="-78"/>
              </a:rPr>
              <a:t>انقباض)، تحریک </a:t>
            </a:r>
            <a:r>
              <a:rPr lang="fa-IR" sz="2400" dirty="0" smtClean="0">
                <a:cs typeface="B Nazanin" pitchFamily="2" charset="-78"/>
              </a:rPr>
              <a:t>دوباره </a:t>
            </a:r>
          </a:p>
          <a:p>
            <a:pPr algn="just" rtl="1">
              <a:lnSpc>
                <a:spcPct val="150000"/>
              </a:lnSpc>
              <a:buClr>
                <a:srgbClr val="00B0F0"/>
              </a:buClr>
              <a:buFont typeface="Wingdings" pitchFamily="2" charset="2"/>
              <a:buChar char="E"/>
            </a:pPr>
            <a:r>
              <a:rPr lang="fa-IR" sz="2400" dirty="0" smtClean="0">
                <a:solidFill>
                  <a:srgbClr val="00B050"/>
                </a:solidFill>
                <a:cs typeface="B Nazanin" pitchFamily="2" charset="-78"/>
              </a:rPr>
              <a:t>آپتودیت: </a:t>
            </a:r>
            <a:r>
              <a:rPr lang="fa-IR" sz="2400" dirty="0" smtClean="0">
                <a:cs typeface="B Nazanin" pitchFamily="2" charset="-78"/>
              </a:rPr>
              <a:t>اول یک طرفه اگر بعد از 5 دقیقه استراحت، انقباض نداشت، هر 2 نیپل تحریک می شود.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51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sz="2400" dirty="0" smtClean="0">
                <a:solidFill>
                  <a:srgbClr val="7030A0"/>
                </a:solidFill>
                <a:cs typeface="B Titr" pitchFamily="2" charset="-78"/>
              </a:rPr>
              <a:t>OCT</a:t>
            </a:r>
            <a:r>
              <a:rPr lang="fa-IR" sz="2400" dirty="0" smtClean="0">
                <a:solidFill>
                  <a:srgbClr val="7030A0"/>
                </a:solidFill>
                <a:cs typeface="B Titr" pitchFamily="2" charset="-78"/>
              </a:rPr>
              <a:t>تست چالش اکسی توسین </a:t>
            </a:r>
            <a:endParaRPr lang="fa-IR" sz="24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rtl="1">
              <a:lnSpc>
                <a:spcPct val="150000"/>
              </a:lnSpc>
              <a:buClr>
                <a:srgbClr val="7030A0"/>
              </a:buClr>
              <a:buFont typeface="Wingdings 3" pitchFamily="18" charset="2"/>
              <a:buChar char="Å"/>
            </a:pPr>
            <a:r>
              <a:rPr lang="fa-IR" sz="2400" dirty="0" smtClean="0">
                <a:cs typeface="B Nazanin" pitchFamily="2" charset="-78"/>
              </a:rPr>
              <a:t>در صورت عدم دسترسی به </a:t>
            </a:r>
            <a:r>
              <a:rPr lang="en-US" sz="2400" dirty="0" smtClean="0">
                <a:cs typeface="B Nazanin" pitchFamily="2" charset="-78"/>
              </a:rPr>
              <a:t>BPP</a:t>
            </a:r>
            <a:r>
              <a:rPr lang="fa-IR" sz="2400" dirty="0" smtClean="0">
                <a:cs typeface="B Nazanin" pitchFamily="2" charset="-78"/>
              </a:rPr>
              <a:t> </a:t>
            </a:r>
            <a:r>
              <a:rPr lang="fa-IR" sz="2400" dirty="0" smtClean="0">
                <a:cs typeface="B Nazanin" pitchFamily="2" charset="-78"/>
              </a:rPr>
              <a:t>یا </a:t>
            </a:r>
            <a:r>
              <a:rPr lang="en-US" sz="2400" dirty="0" smtClean="0">
                <a:cs typeface="B Nazanin" pitchFamily="2" charset="-78"/>
              </a:rPr>
              <a:t>NST</a:t>
            </a:r>
            <a:r>
              <a:rPr lang="fa-IR" sz="2400" dirty="0" smtClean="0">
                <a:cs typeface="B Nazanin" pitchFamily="2" charset="-78"/>
              </a:rPr>
              <a:t> غیرواکنشی و جنین </a:t>
            </a:r>
            <a:r>
              <a:rPr lang="fa-IR" sz="2400" dirty="0" smtClean="0">
                <a:cs typeface="B Nazanin" pitchFamily="2" charset="-78"/>
              </a:rPr>
              <a:t>37-34هفته </a:t>
            </a:r>
            <a:r>
              <a:rPr lang="fa-IR" sz="2400" dirty="0" smtClean="0">
                <a:cs typeface="B Nazanin" pitchFamily="2" charset="-78"/>
              </a:rPr>
              <a:t>می توان انجام داد. </a:t>
            </a:r>
            <a:endParaRPr lang="fa-IR" sz="2400" dirty="0" smtClean="0">
              <a:cs typeface="B Nazanin" pitchFamily="2" charset="-78"/>
            </a:endParaRPr>
          </a:p>
          <a:p>
            <a:pPr algn="just" rtl="1">
              <a:lnSpc>
                <a:spcPct val="150000"/>
              </a:lnSpc>
              <a:buClr>
                <a:srgbClr val="7030A0"/>
              </a:buClr>
            </a:pPr>
            <a:r>
              <a:rPr lang="fa-IR" sz="2400" dirty="0">
                <a:cs typeface="B Nazanin" pitchFamily="2" charset="-78"/>
              </a:rPr>
              <a:t>ابتدا </a:t>
            </a:r>
            <a:r>
              <a:rPr lang="en-US" sz="2400" dirty="0" smtClean="0">
                <a:cs typeface="B Nazanin" pitchFamily="2" charset="-78"/>
              </a:rPr>
              <a:t>FHR</a:t>
            </a:r>
            <a:r>
              <a:rPr lang="fa-IR" sz="2400" dirty="0" smtClean="0">
                <a:cs typeface="B Nazanin" pitchFamily="2" charset="-78"/>
              </a:rPr>
              <a:t> به </a:t>
            </a:r>
            <a:r>
              <a:rPr lang="fa-IR" sz="2400" dirty="0">
                <a:cs typeface="B Nazanin" pitchFamily="2" charset="-78"/>
              </a:rPr>
              <a:t>مدت </a:t>
            </a:r>
            <a:r>
              <a:rPr lang="fa-IR" sz="2400" dirty="0" smtClean="0">
                <a:cs typeface="B Nazanin" pitchFamily="2" charset="-78"/>
              </a:rPr>
              <a:t>20-10دقیقه </a:t>
            </a:r>
            <a:r>
              <a:rPr lang="fa-IR" sz="2400" dirty="0">
                <a:cs typeface="B Nazanin" pitchFamily="2" charset="-78"/>
              </a:rPr>
              <a:t>مانیتور می شود. </a:t>
            </a:r>
          </a:p>
          <a:p>
            <a:pPr algn="just" rtl="1">
              <a:lnSpc>
                <a:spcPct val="150000"/>
              </a:lnSpc>
              <a:buClr>
                <a:srgbClr val="7030A0"/>
              </a:buClr>
            </a:pPr>
            <a:r>
              <a:rPr lang="fa-IR" sz="2400" dirty="0">
                <a:cs typeface="B Nazanin" pitchFamily="2" charset="-78"/>
              </a:rPr>
              <a:t>اگر کمتر از 3 انقباض در 10 دقیقه و فاقد افت دیررس: </a:t>
            </a:r>
            <a:r>
              <a:rPr lang="fa-IR" sz="2400" dirty="0" smtClean="0">
                <a:cs typeface="B Nazanin" pitchFamily="2" charset="-78"/>
              </a:rPr>
              <a:t>انفوزیون اکسی توسین</a:t>
            </a:r>
            <a:endParaRPr lang="en-US" sz="2400" dirty="0">
              <a:cs typeface="B Nazanin" pitchFamily="2" charset="-78"/>
            </a:endParaRPr>
          </a:p>
          <a:p>
            <a:pPr algn="just" rtl="1">
              <a:lnSpc>
                <a:spcPct val="150000"/>
              </a:lnSpc>
              <a:buClr>
                <a:srgbClr val="7030A0"/>
              </a:buClr>
            </a:pPr>
            <a:r>
              <a:rPr lang="fa-IR" sz="2400" dirty="0">
                <a:cs typeface="B Nazanin" pitchFamily="2" charset="-78"/>
              </a:rPr>
              <a:t>0.5 تا </a:t>
            </a:r>
            <a:r>
              <a:rPr lang="fa-IR" sz="2400" dirty="0" smtClean="0">
                <a:cs typeface="B Nazanin" pitchFamily="2" charset="-78"/>
              </a:rPr>
              <a:t>1میلی یونیت شروع، هر </a:t>
            </a:r>
            <a:r>
              <a:rPr lang="fa-IR" sz="2400" dirty="0">
                <a:cs typeface="B Nazanin" pitchFamily="2" charset="-78"/>
              </a:rPr>
              <a:t>15-20 دقیقه 2 برابر می شود تا 3 انقباض در 10 دقیقه به مدت حداقل 40 ثانیه از روی شکم قابل لمس باشد. </a:t>
            </a:r>
          </a:p>
          <a:p>
            <a:pPr marL="0" indent="0" algn="r" rtl="1">
              <a:lnSpc>
                <a:spcPct val="150000"/>
              </a:lnSpc>
              <a:buNone/>
            </a:pPr>
            <a:endParaRPr lang="fa-IR" sz="2400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01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rtl="1">
              <a:lnSpc>
                <a:spcPct val="150000"/>
              </a:lnSpc>
            </a:pPr>
            <a:r>
              <a:rPr lang="fa-IR" sz="2400" dirty="0" smtClean="0">
                <a:cs typeface="B Titr" pitchFamily="2" charset="-78"/>
              </a:rPr>
              <a:t>تفسیر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CST / OCT </a:t>
            </a:r>
            <a:endParaRPr lang="fa-IR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953000"/>
          </a:xfrm>
        </p:spPr>
        <p:txBody>
          <a:bodyPr>
            <a:normAutofit fontScale="92500" lnSpcReduction="20000"/>
          </a:bodyPr>
          <a:lstStyle/>
          <a:p>
            <a:pPr marL="0" indent="0" algn="just" rtl="1">
              <a:lnSpc>
                <a:spcPct val="150000"/>
              </a:lnSpc>
              <a:buNone/>
            </a:pPr>
            <a:r>
              <a:rPr lang="fa-IR" sz="2400" b="1" dirty="0" smtClean="0">
                <a:solidFill>
                  <a:srgbClr val="7030A0"/>
                </a:solidFill>
                <a:cs typeface="B Nazanin" pitchFamily="2" charset="-78"/>
              </a:rPr>
              <a:t>منفی: </a:t>
            </a:r>
            <a:r>
              <a:rPr lang="fa-IR" sz="2400" dirty="0" smtClean="0">
                <a:cs typeface="B Nazanin" pitchFamily="2" charset="-78"/>
              </a:rPr>
              <a:t>فاقد افت دیررس یا افت متغیر </a:t>
            </a:r>
            <a:r>
              <a:rPr lang="fa-IR" sz="2400" dirty="0" smtClean="0">
                <a:solidFill>
                  <a:srgbClr val="FF0000"/>
                </a:solidFill>
                <a:cs typeface="B Nazanin" pitchFamily="2" charset="-78"/>
              </a:rPr>
              <a:t>قابل توجه </a:t>
            </a:r>
            <a:r>
              <a:rPr lang="fa-IR" sz="2400" dirty="0" smtClean="0">
                <a:cs typeface="B Nazanin" pitchFamily="2" charset="-78"/>
              </a:rPr>
              <a:t>در همه انقباضات رحمی </a:t>
            </a:r>
            <a:endParaRPr lang="fa-IR" sz="2400" dirty="0" smtClean="0">
              <a:cs typeface="B Nazanin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400" dirty="0" smtClean="0">
                <a:solidFill>
                  <a:srgbClr val="FF0000"/>
                </a:solidFill>
                <a:cs typeface="B Nazanin" pitchFamily="2" charset="-78"/>
              </a:rPr>
              <a:t>قابل </a:t>
            </a:r>
            <a:r>
              <a:rPr lang="fa-IR" sz="2400" dirty="0" smtClean="0">
                <a:solidFill>
                  <a:srgbClr val="FF0000"/>
                </a:solidFill>
                <a:cs typeface="B Nazanin" pitchFamily="2" charset="-78"/>
              </a:rPr>
              <a:t>توجه؟ 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400" b="1" dirty="0" smtClean="0">
                <a:solidFill>
                  <a:srgbClr val="FF0000"/>
                </a:solidFill>
                <a:cs typeface="B Nazanin" pitchFamily="2" charset="-78"/>
              </a:rPr>
              <a:t>مثبت: </a:t>
            </a:r>
            <a:r>
              <a:rPr lang="fa-IR" sz="2400" dirty="0" smtClean="0">
                <a:cs typeface="B Nazanin" pitchFamily="2" charset="-78"/>
              </a:rPr>
              <a:t>بروز افت دیررس در طی 50 یا بیش از 50 درصد انقباضات (حتی </a:t>
            </a:r>
            <a:r>
              <a:rPr lang="fa-IR" sz="2400" dirty="0" smtClean="0">
                <a:cs typeface="B Nazanin" pitchFamily="2" charset="-78"/>
              </a:rPr>
              <a:t>با </a:t>
            </a:r>
            <a:r>
              <a:rPr lang="fa-IR" sz="2400" dirty="0" smtClean="0">
                <a:cs typeface="B Nazanin" pitchFamily="2" charset="-78"/>
              </a:rPr>
              <a:t>انقباض های کمتر از 3 بار در 10 دقیقه)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400" b="1" dirty="0" smtClean="0">
                <a:solidFill>
                  <a:srgbClr val="00B050"/>
                </a:solidFill>
                <a:cs typeface="B Nazanin" pitchFamily="2" charset="-78"/>
              </a:rPr>
              <a:t>مبهم- مشکوک: </a:t>
            </a:r>
            <a:r>
              <a:rPr lang="fa-IR" sz="2400" dirty="0" smtClean="0">
                <a:cs typeface="B Nazanin" pitchFamily="2" charset="-78"/>
              </a:rPr>
              <a:t>افت دیررس متناوب یا افت متغیر قابل توجه در کمتر از 50 درصد از انقباضات (تکرار 24 ساعت بعد)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400" b="1" dirty="0" smtClean="0">
                <a:solidFill>
                  <a:srgbClr val="0070C0"/>
                </a:solidFill>
                <a:cs typeface="B Nazanin" pitchFamily="2" charset="-78"/>
              </a:rPr>
              <a:t>مبهم- هیپراستیموله (تاکی سیستول): </a:t>
            </a:r>
            <a:r>
              <a:rPr lang="fa-IR" sz="2400" dirty="0" smtClean="0">
                <a:cs typeface="B Nazanin" pitchFamily="2" charset="-78"/>
              </a:rPr>
              <a:t>افت در حضور انقباضات پرتکرار (بیش از یکی در هر 2 دقیقه یا طول بیش از 90 ثانیه )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400" b="1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غیررضایتبخش: </a:t>
            </a:r>
            <a:r>
              <a:rPr lang="fa-IR" sz="2400" dirty="0" smtClean="0">
                <a:cs typeface="B Nazanin" pitchFamily="2" charset="-78"/>
              </a:rPr>
              <a:t>کمتراز 3 انقباض در 10 دقیقه یا نوار غیرقابل تفسیر (قطع شدن مکرر در ثبت نوار)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69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24</a:t>
            </a:fld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45"/>
          <a:stretch/>
        </p:blipFill>
        <p:spPr bwMode="auto">
          <a:xfrm>
            <a:off x="1447799" y="2006220"/>
            <a:ext cx="6400799" cy="3689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1182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25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4800"/>
            <a:ext cx="8610600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7436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26</a:t>
            </a:fld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43" y="1388091"/>
            <a:ext cx="8839199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517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/>
          <a:lstStyle/>
          <a:p>
            <a:r>
              <a:rPr lang="fa-IR" sz="2800" dirty="0" smtClean="0">
                <a:solidFill>
                  <a:srgbClr val="FF0000"/>
                </a:solidFill>
                <a:cs typeface="B Titr" pitchFamily="2" charset="-78"/>
              </a:rPr>
              <a:t>سوال</a:t>
            </a:r>
            <a:r>
              <a:rPr lang="fa-IR" dirty="0" smtClean="0"/>
              <a:t> 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1"/>
            <a:ext cx="8229600" cy="251460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Reactive CST +:?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Non-reactive CST +: ? </a:t>
            </a:r>
            <a:endParaRPr lang="fa-IR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848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>
              <a:lnSpc>
                <a:spcPct val="150000"/>
              </a:lnSpc>
            </a:pPr>
            <a:r>
              <a:rPr lang="fa-IR" sz="2400" dirty="0" smtClean="0">
                <a:solidFill>
                  <a:srgbClr val="FF0000"/>
                </a:solidFill>
                <a:cs typeface="B Titr" pitchFamily="2" charset="-78"/>
              </a:rPr>
              <a:t>اداره </a:t>
            </a:r>
            <a:r>
              <a:rPr lang="en-US" sz="2400" dirty="0" smtClean="0">
                <a:solidFill>
                  <a:srgbClr val="FF0000"/>
                </a:solidFill>
                <a:cs typeface="B Titr" pitchFamily="2" charset="-78"/>
              </a:rPr>
              <a:t>OCT </a:t>
            </a:r>
            <a:r>
              <a:rPr lang="fa-IR" sz="2400" dirty="0" smtClean="0">
                <a:solidFill>
                  <a:srgbClr val="FF0000"/>
                </a:solidFill>
                <a:cs typeface="B Titr" pitchFamily="2" charset="-78"/>
              </a:rPr>
              <a:t> مثبت </a:t>
            </a:r>
            <a:endParaRPr lang="fa-IR" sz="24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 rtl="1">
              <a:lnSpc>
                <a:spcPct val="150000"/>
              </a:lnSpc>
              <a:buNone/>
            </a:pPr>
            <a:r>
              <a:rPr lang="fa-IR" sz="2400" dirty="0" smtClean="0">
                <a:cs typeface="B Nazanin" pitchFamily="2" charset="-78"/>
              </a:rPr>
              <a:t>با توجه به شرایط بالینی 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400" dirty="0" smtClean="0">
                <a:cs typeface="B Nazanin" pitchFamily="2" charset="-78"/>
              </a:rPr>
              <a:t>در </a:t>
            </a:r>
            <a:r>
              <a:rPr lang="fa-IR" sz="2400" dirty="0" smtClean="0">
                <a:cs typeface="B Nazanin" pitchFamily="2" charset="-78"/>
              </a:rPr>
              <a:t>جریان لیبر : ختم به روش سزارین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400" dirty="0" smtClean="0">
                <a:cs typeface="B Nazanin" pitchFamily="2" charset="-78"/>
              </a:rPr>
              <a:t>قطع سنتو، پوزیشن دهی به مادر، </a:t>
            </a:r>
            <a:r>
              <a:rPr lang="en-US" sz="2400" dirty="0" smtClean="0">
                <a:cs typeface="B Nazanin" pitchFamily="2" charset="-78"/>
              </a:rPr>
              <a:t>O2 </a:t>
            </a:r>
            <a:r>
              <a:rPr lang="fa-IR" sz="2400" dirty="0" smtClean="0">
                <a:cs typeface="B Nazanin" pitchFamily="2" charset="-78"/>
              </a:rPr>
              <a:t>تراپی، هیدراسیون وریدی، تصمیم گیری سریع برای زایمان  </a:t>
            </a:r>
          </a:p>
          <a:p>
            <a:pPr marL="0" indent="0" algn="r" rtl="1">
              <a:lnSpc>
                <a:spcPct val="150000"/>
              </a:lnSpc>
              <a:buNone/>
            </a:pPr>
            <a:endParaRPr lang="fa-IR" sz="2400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3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fa-IR" sz="2400" dirty="0" smtClean="0">
                <a:solidFill>
                  <a:schemeClr val="accent6">
                    <a:lumMod val="75000"/>
                  </a:schemeClr>
                </a:solidFill>
                <a:cs typeface="B Titr" pitchFamily="2" charset="-78"/>
              </a:rPr>
              <a:t>مرور برخی مفاهیم </a:t>
            </a:r>
            <a:endParaRPr lang="fa-IR" sz="2400" dirty="0">
              <a:solidFill>
                <a:schemeClr val="accent6">
                  <a:lumMod val="75000"/>
                </a:schemeClr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1"/>
            <a:ext cx="8229600" cy="2895600"/>
          </a:xfrm>
        </p:spPr>
        <p:txBody>
          <a:bodyPr/>
          <a:lstStyle/>
          <a:p>
            <a:pPr algn="l">
              <a:lnSpc>
                <a:spcPct val="150000"/>
              </a:lnSpc>
              <a:buClr>
                <a:srgbClr val="00B050"/>
              </a:buClr>
            </a:pPr>
            <a:r>
              <a:rPr lang="en-US" sz="2200" dirty="0" err="1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Tachysystole</a:t>
            </a:r>
            <a:endParaRPr lang="fa-IR" sz="2200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150000"/>
              </a:lnSpc>
              <a:buClr>
                <a:srgbClr val="00B050"/>
              </a:buClr>
            </a:pPr>
            <a:r>
              <a:rPr lang="en-US" sz="22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Tripling or coupling contractions </a:t>
            </a:r>
            <a:endParaRPr lang="fa-IR" sz="220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150000"/>
              </a:lnSpc>
              <a:buClr>
                <a:srgbClr val="00B050"/>
              </a:buClr>
            </a:pPr>
            <a:r>
              <a:rPr lang="en-US" sz="2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W </a:t>
            </a:r>
            <a:r>
              <a:rPr lang="en-US" sz="2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shaped-deceleration</a:t>
            </a:r>
            <a:endParaRPr lang="en-US" sz="2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50000"/>
              </a:lnSpc>
              <a:buClr>
                <a:srgbClr val="00B050"/>
              </a:buClr>
            </a:pPr>
            <a:r>
              <a:rPr lang="en-US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 </a:t>
            </a:r>
            <a:r>
              <a:rPr lang="en-US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shaped-</a:t>
            </a:r>
            <a:r>
              <a:rPr lang="en-US" sz="2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deceleration</a:t>
            </a:r>
          </a:p>
          <a:p>
            <a:pPr>
              <a:lnSpc>
                <a:spcPct val="150000"/>
              </a:lnSpc>
            </a:pPr>
            <a:endParaRPr lang="fa-IR" sz="2400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833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48736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a-IR" sz="2400" dirty="0" smtClean="0">
                <a:cs typeface="B Titr" pitchFamily="2" charset="-78"/>
              </a:rPr>
              <a:t>عوامل موثر بر حرکات جنین</a:t>
            </a:r>
            <a:endParaRPr lang="en-US" sz="2400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867400"/>
          </a:xfrm>
        </p:spPr>
        <p:txBody>
          <a:bodyPr>
            <a:normAutofit fontScale="92500"/>
          </a:bodyPr>
          <a:lstStyle/>
          <a:p>
            <a:pPr marL="0" indent="0" algn="just" rtl="1">
              <a:lnSpc>
                <a:spcPct val="150000"/>
              </a:lnSpc>
              <a:buNone/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سن </a:t>
            </a: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حاملگی</a:t>
            </a:r>
            <a:endParaRPr lang="fa-IR" sz="2400" dirty="0" smtClean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حجم مایع آمنیوتیک و حفره </a:t>
            </a: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رحم</a:t>
            </a:r>
            <a:endParaRPr lang="fa-IR" sz="2400" dirty="0" smtClean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دوره های خواب و </a:t>
            </a: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بیداری</a:t>
            </a:r>
            <a:endParaRPr lang="fa-IR" sz="2400" dirty="0" smtClean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مصرف </a:t>
            </a: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داروها: </a:t>
            </a:r>
            <a:r>
              <a:rPr lang="fa-IR" sz="2400" dirty="0" smtClean="0">
                <a:cs typeface="B Nazanin" panose="00000400000000000000" pitchFamily="2" charset="-78"/>
              </a:rPr>
              <a:t>سیگار، متادون، بوپرنورفین، بتامتازون (کاهش حرکت به مدت 72-24 ساعت و محو شدن تغییرات دوره ای)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شبانه روز: </a:t>
            </a:r>
            <a:r>
              <a:rPr lang="fa-IR" sz="2400" dirty="0" smtClean="0">
                <a:cs typeface="B Nazanin" panose="00000400000000000000" pitchFamily="2" charset="-78"/>
              </a:rPr>
              <a:t>تعداد حرکات جنین از صبح به سمت شب افزایش می یابد و بیشترین حرکات در شب حس می شوند.90 </a:t>
            </a:r>
            <a:r>
              <a:rPr lang="fa-IR" sz="2400" dirty="0">
                <a:cs typeface="B Nazanin" panose="00000400000000000000" pitchFamily="2" charset="-78"/>
              </a:rPr>
              <a:t>درصد مادران حرکات قوی را در عصر و شب ذکر می </a:t>
            </a:r>
            <a:r>
              <a:rPr lang="fa-IR" sz="2400" dirty="0" smtClean="0">
                <a:cs typeface="B Nazanin" panose="00000400000000000000" pitchFamily="2" charset="-78"/>
              </a:rPr>
              <a:t>کنند</a:t>
            </a:r>
            <a:endParaRPr lang="fa-IR" sz="2400" dirty="0" smtClean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ادراک مادر</a:t>
            </a: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:</a:t>
            </a:r>
            <a:r>
              <a:rPr lang="fa-IR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مادر 45-16درصد حرکات مشاهده شده در سونوگرافی را درک می کنند (تاثیر چاقی مادر، نولی پاریتی و قدامی بودن جفت بر درک حرکت اثبات نشده است</a:t>
            </a:r>
            <a:r>
              <a:rPr lang="fa-IR" sz="2400" dirty="0" smtClean="0">
                <a:cs typeface="B Nazanin" panose="00000400000000000000" pitchFamily="2" charset="-78"/>
              </a:rPr>
              <a:t>)</a:t>
            </a:r>
            <a:endParaRPr lang="fa-IR" sz="2400" dirty="0" smtClean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20000"/>
              </a:lnSpc>
              <a:buNone/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پوزیشن و فعالیت مادر: </a:t>
            </a:r>
            <a:r>
              <a:rPr lang="fa-IR" sz="2400" dirty="0" smtClean="0">
                <a:cs typeface="B Nazanin" panose="00000400000000000000" pitchFamily="2" charset="-78"/>
              </a:rPr>
              <a:t>نشسته یا ایستاده در مقابل خوابیده یا فعالیت در مقابل استراحت</a:t>
            </a:r>
            <a:endParaRPr lang="en-US" sz="2400" dirty="0">
              <a:cs typeface="B Nazani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3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30</a:t>
            </a:fld>
            <a:endParaRPr lang="en-US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85800"/>
            <a:ext cx="8686800" cy="544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9340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31</a:t>
            </a:fld>
            <a:endParaRPr lang="en-US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034" y="1958016"/>
            <a:ext cx="7321931" cy="3810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5769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32</a:t>
            </a:fld>
            <a:endParaRPr lang="en-US"/>
          </a:p>
        </p:txBody>
      </p:sp>
      <p:pic>
        <p:nvPicPr>
          <p:cNvPr id="14338" name="Picture 2" descr="C:\Users\kobra\Desktop\کارگاه سلامت جنین\1001216271_720275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143001"/>
            <a:ext cx="8991600" cy="4161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955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2" t="13722" r="1226" b="24549"/>
          <a:stretch/>
        </p:blipFill>
        <p:spPr bwMode="auto">
          <a:xfrm>
            <a:off x="1371600" y="304800"/>
            <a:ext cx="6934200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4531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>
              <a:lnSpc>
                <a:spcPct val="150000"/>
              </a:lnSpc>
            </a:pPr>
            <a:r>
              <a:rPr lang="fa-IR" sz="2400" dirty="0" smtClean="0">
                <a:cs typeface="B Titr" pitchFamily="2" charset="-78"/>
              </a:rPr>
              <a:t>پروفایل بیوفیزیکی </a:t>
            </a:r>
            <a:r>
              <a:rPr lang="en-US" sz="2400" dirty="0" smtClean="0">
                <a:cs typeface="B Titr" pitchFamily="2" charset="-78"/>
              </a:rPr>
              <a:t>BPP</a:t>
            </a:r>
            <a:endParaRPr lang="fa-IR" sz="2400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150000"/>
              </a:lnSpc>
              <a:buClr>
                <a:schemeClr val="tx2">
                  <a:lumMod val="60000"/>
                  <a:lumOff val="40000"/>
                </a:schemeClr>
              </a:buClr>
              <a:buFont typeface="Wingdings" pitchFamily="2" charset="2"/>
              <a:buChar char="×"/>
            </a:pPr>
            <a:r>
              <a:rPr lang="fa-IR" sz="2400" dirty="0" smtClean="0">
                <a:cs typeface="B Nazanin" pitchFamily="2" charset="-78"/>
              </a:rPr>
              <a:t>4 جز پاسخدهنده به شرایط حاد: (واکنش </a:t>
            </a:r>
            <a:r>
              <a:rPr lang="fa-IR" sz="2400" dirty="0" smtClean="0">
                <a:cs typeface="B Nazanin" pitchFamily="2" charset="-78"/>
              </a:rPr>
              <a:t>فوری </a:t>
            </a:r>
            <a:r>
              <a:rPr lang="en-US" sz="2400" dirty="0" smtClean="0">
                <a:cs typeface="B Nazanin" pitchFamily="2" charset="-78"/>
              </a:rPr>
              <a:t> </a:t>
            </a:r>
            <a:r>
              <a:rPr lang="en-US" sz="2400" dirty="0" smtClean="0">
                <a:cs typeface="B Nazanin" pitchFamily="2" charset="-78"/>
              </a:rPr>
              <a:t>CNS</a:t>
            </a:r>
            <a:r>
              <a:rPr lang="fa-IR" sz="2400" dirty="0" smtClean="0">
                <a:cs typeface="B Nazanin" pitchFamily="2" charset="-78"/>
              </a:rPr>
              <a:t>)</a:t>
            </a:r>
          </a:p>
          <a:p>
            <a:pPr marL="400050" lvl="1" indent="0" algn="r" rtl="1">
              <a:lnSpc>
                <a:spcPct val="150000"/>
              </a:lnSpc>
              <a:buNone/>
            </a:pPr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تسریع، </a:t>
            </a:r>
            <a:r>
              <a:rPr lang="fa-IR" sz="2400" dirty="0">
                <a:solidFill>
                  <a:srgbClr val="0070C0"/>
                </a:solidFill>
                <a:cs typeface="B Nazanin" pitchFamily="2" charset="-78"/>
              </a:rPr>
              <a:t>تنفس، </a:t>
            </a:r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حرکت، تون عضلانی </a:t>
            </a:r>
            <a:r>
              <a:rPr lang="fa-IR" sz="2400" dirty="0" smtClean="0">
                <a:cs typeface="B Nazanin" pitchFamily="2" charset="-78"/>
              </a:rPr>
              <a:t>(به ترتیب واکنش به هیپوکسمی)</a:t>
            </a:r>
          </a:p>
          <a:p>
            <a:pPr algn="r" rtl="1">
              <a:lnSpc>
                <a:spcPct val="150000"/>
              </a:lnSpc>
              <a:buClr>
                <a:schemeClr val="tx2">
                  <a:lumMod val="60000"/>
                  <a:lumOff val="40000"/>
                </a:schemeClr>
              </a:buClr>
              <a:buFont typeface="Wingdings" pitchFamily="2" charset="2"/>
              <a:buChar char="×"/>
            </a:pPr>
            <a:r>
              <a:rPr lang="fa-IR" sz="2400" dirty="0" smtClean="0">
                <a:cs typeface="B Nazanin" pitchFamily="2" charset="-78"/>
              </a:rPr>
              <a:t>جز پاسخدهنده به شرایط </a:t>
            </a:r>
            <a:r>
              <a:rPr lang="fa-IR" sz="2400" dirty="0" smtClean="0">
                <a:cs typeface="B Nazanin" pitchFamily="2" charset="-78"/>
              </a:rPr>
              <a:t>مزمن</a:t>
            </a:r>
            <a:r>
              <a:rPr lang="fa-IR" sz="2400" dirty="0">
                <a:cs typeface="B Nazanin" pitchFamily="2" charset="-78"/>
              </a:rPr>
              <a:t> </a:t>
            </a:r>
            <a:r>
              <a:rPr lang="fa-IR" sz="2400" dirty="0" smtClean="0">
                <a:cs typeface="B Nazanin" pitchFamily="2" charset="-78"/>
              </a:rPr>
              <a:t>(بی کفایتی رحمی- جفتی)</a:t>
            </a:r>
            <a:endParaRPr lang="fa-IR" sz="2400" dirty="0" smtClean="0">
              <a:cs typeface="B Nazanin" pitchFamily="2" charset="-78"/>
            </a:endParaRPr>
          </a:p>
          <a:p>
            <a:pPr marL="400050" lvl="1" indent="0" algn="r" rtl="1">
              <a:lnSpc>
                <a:spcPct val="150000"/>
              </a:lnSpc>
              <a:buNone/>
            </a:pP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AF</a:t>
            </a:r>
            <a:endParaRPr lang="en-US" sz="2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fa-IR" sz="2400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297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400" dirty="0" smtClean="0">
                <a:cs typeface="B Titr" pitchFamily="2" charset="-78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BPP</a:t>
            </a:r>
            <a:endParaRPr lang="fa-IR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305800" cy="5181600"/>
          </a:xfrm>
        </p:spPr>
        <p:txBody>
          <a:bodyPr>
            <a:noAutofit/>
          </a:bodyPr>
          <a:lstStyle/>
          <a:p>
            <a:pPr marL="0" indent="0" algn="just" rtl="1">
              <a:buNone/>
            </a:pPr>
            <a:r>
              <a:rPr lang="fa-IR" sz="2200" b="1" dirty="0" smtClean="0">
                <a:solidFill>
                  <a:srgbClr val="0070C0"/>
                </a:solidFill>
                <a:cs typeface="B Nazanin" pitchFamily="2" charset="-78"/>
              </a:rPr>
              <a:t>زمان شروع: </a:t>
            </a:r>
            <a:r>
              <a:rPr lang="fa-IR" sz="2200" dirty="0" smtClean="0">
                <a:cs typeface="B Nazanin" pitchFamily="2" charset="-78"/>
              </a:rPr>
              <a:t>از </a:t>
            </a:r>
            <a:r>
              <a:rPr lang="fa-IR" sz="2200" dirty="0" smtClean="0">
                <a:cs typeface="B Nazanin" pitchFamily="2" charset="-78"/>
              </a:rPr>
              <a:t>22 هفته اما به طور شایع از 32 تا 36 هفته </a:t>
            </a:r>
            <a:endParaRPr lang="fa-IR" sz="2200" dirty="0" smtClean="0">
              <a:cs typeface="B Nazanin" pitchFamily="2" charset="-78"/>
            </a:endParaRPr>
          </a:p>
          <a:p>
            <a:pPr marL="0" indent="0" algn="just" rtl="1">
              <a:buNone/>
            </a:pPr>
            <a:r>
              <a:rPr lang="fa-IR" sz="2200" b="1" dirty="0" smtClean="0">
                <a:solidFill>
                  <a:srgbClr val="FF0000"/>
                </a:solidFill>
                <a:cs typeface="B Nazanin" pitchFamily="2" charset="-78"/>
              </a:rPr>
              <a:t>تکرار: </a:t>
            </a:r>
            <a:r>
              <a:rPr lang="fa-IR" sz="2200" dirty="0" smtClean="0">
                <a:cs typeface="B Nazanin" pitchFamily="2" charset="-78"/>
              </a:rPr>
              <a:t>تکرار </a:t>
            </a:r>
            <a:r>
              <a:rPr lang="fa-IR" sz="2200" dirty="0" smtClean="0">
                <a:cs typeface="B Nazanin" pitchFamily="2" charset="-78"/>
              </a:rPr>
              <a:t>هفتگی است اما </a:t>
            </a:r>
            <a:r>
              <a:rPr lang="fa-IR" sz="2200" dirty="0" smtClean="0">
                <a:cs typeface="B Nazanin" pitchFamily="2" charset="-78"/>
              </a:rPr>
              <a:t>بر اساس شرایط </a:t>
            </a:r>
            <a:r>
              <a:rPr lang="fa-IR" sz="2200" dirty="0" smtClean="0">
                <a:cs typeface="B Nazanin" pitchFamily="2" charset="-78"/>
              </a:rPr>
              <a:t>بالینی مادر و جنین </a:t>
            </a:r>
            <a:endParaRPr lang="fa-IR" sz="2200" dirty="0" smtClean="0">
              <a:cs typeface="B Nazanin" pitchFamily="2" charset="-78"/>
            </a:endParaRPr>
          </a:p>
          <a:p>
            <a:pPr marL="0" indent="0" algn="just" rtl="1">
              <a:buNone/>
            </a:pPr>
            <a:endParaRPr lang="fa-IR" sz="2200" dirty="0" smtClean="0">
              <a:cs typeface="B Nazanin" pitchFamily="2" charset="-78"/>
            </a:endParaRPr>
          </a:p>
          <a:p>
            <a:pPr marL="0" indent="0" algn="just" rtl="1">
              <a:buNone/>
            </a:pPr>
            <a:r>
              <a:rPr lang="fa-IR" sz="2400" b="1" dirty="0" smtClean="0">
                <a:solidFill>
                  <a:srgbClr val="7030A0"/>
                </a:solidFill>
                <a:cs typeface="B Nazanin" pitchFamily="2" charset="-78"/>
              </a:rPr>
              <a:t>عوامل </a:t>
            </a:r>
            <a:r>
              <a:rPr lang="fa-IR" sz="2400" b="1" dirty="0" smtClean="0">
                <a:solidFill>
                  <a:srgbClr val="7030A0"/>
                </a:solidFill>
                <a:cs typeface="B Nazanin" pitchFamily="2" charset="-78"/>
              </a:rPr>
              <a:t>موثر بر معیارها</a:t>
            </a:r>
            <a:r>
              <a:rPr lang="fa-IR" sz="2400" b="1" dirty="0" smtClean="0">
                <a:solidFill>
                  <a:srgbClr val="7030A0"/>
                </a:solidFill>
                <a:cs typeface="B Nazanin" pitchFamily="2" charset="-78"/>
              </a:rPr>
              <a:t>:</a:t>
            </a:r>
            <a:endParaRPr lang="fa-IR" sz="2400" b="1" dirty="0" smtClean="0">
              <a:solidFill>
                <a:srgbClr val="7030A0"/>
              </a:solidFill>
              <a:cs typeface="B Nazanin" pitchFamily="2" charset="-78"/>
            </a:endParaRPr>
          </a:p>
          <a:p>
            <a:pPr lvl="1" indent="-342900" algn="just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400" dirty="0" smtClean="0">
                <a:cs typeface="B Mitra" pitchFamily="2" charset="-78"/>
              </a:rPr>
              <a:t>خواب عمیق جنین (تنفس، تون، حرکت)، داروهای ساپرس فعالیت مغزی (اپیوئید، مخدر، مسکن، الکل</a:t>
            </a:r>
            <a:r>
              <a:rPr lang="fa-IR" sz="2400" dirty="0" smtClean="0">
                <a:cs typeface="B Mitra" pitchFamily="2" charset="-78"/>
              </a:rPr>
              <a:t>)</a:t>
            </a:r>
            <a:endParaRPr lang="fa-IR" sz="2400" dirty="0" smtClean="0">
              <a:cs typeface="B Mitra" pitchFamily="2" charset="-78"/>
            </a:endParaRPr>
          </a:p>
          <a:p>
            <a:pPr lvl="1" indent="-342900" algn="just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400" dirty="0" smtClean="0">
                <a:cs typeface="B Mitra" pitchFamily="2" charset="-78"/>
              </a:rPr>
              <a:t>تزریق کورتیکواستروئید به مادر برای رسیدگی ریه ها (تا 4 روز ضربان قلب و حرکات جنین، </a:t>
            </a:r>
            <a:r>
              <a:rPr lang="fa-IR" sz="2400" dirty="0" smtClean="0">
                <a:cs typeface="B Mitra" pitchFamily="2" charset="-78"/>
              </a:rPr>
              <a:t>تغییرپذیری، </a:t>
            </a:r>
            <a:r>
              <a:rPr lang="fa-IR" sz="2400" dirty="0" smtClean="0">
                <a:cs typeface="B Mitra" pitchFamily="2" charset="-78"/>
              </a:rPr>
              <a:t>تنفس </a:t>
            </a:r>
            <a:r>
              <a:rPr lang="fa-IR" sz="2400" dirty="0" smtClean="0">
                <a:cs typeface="B Mitra" pitchFamily="2" charset="-78"/>
              </a:rPr>
              <a:t>جنین) </a:t>
            </a:r>
            <a:endParaRPr lang="fa-IR" sz="2400" dirty="0" smtClean="0">
              <a:cs typeface="B Mitra" pitchFamily="2" charset="-78"/>
            </a:endParaRPr>
          </a:p>
          <a:p>
            <a:pPr lvl="1" indent="-342900" algn="just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400" dirty="0" smtClean="0">
                <a:cs typeface="B Mitra" pitchFamily="2" charset="-78"/>
              </a:rPr>
              <a:t>کوریوامنیونیت به دنبال </a:t>
            </a:r>
            <a:r>
              <a:rPr lang="en-US" sz="2400" dirty="0" smtClean="0">
                <a:cs typeface="B Mitra" pitchFamily="2" charset="-78"/>
              </a:rPr>
              <a:t>ROM</a:t>
            </a:r>
            <a:r>
              <a:rPr lang="fa-IR" sz="2400" dirty="0" smtClean="0">
                <a:cs typeface="B Mitra" pitchFamily="2" charset="-78"/>
              </a:rPr>
              <a:t>: </a:t>
            </a:r>
            <a:r>
              <a:rPr lang="fa-IR" sz="2400" dirty="0" smtClean="0">
                <a:cs typeface="B Mitra" pitchFamily="2" charset="-78"/>
              </a:rPr>
              <a:t>کاهش نمره</a:t>
            </a:r>
          </a:p>
          <a:p>
            <a:pPr lvl="1" indent="-342900" algn="just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400" dirty="0" smtClean="0">
                <a:cs typeface="B Mitra" pitchFamily="2" charset="-78"/>
              </a:rPr>
              <a:t>انجام تست در بعداز ظهر و </a:t>
            </a:r>
            <a:r>
              <a:rPr lang="fa-IR" sz="2400" dirty="0" smtClean="0">
                <a:cs typeface="B Mitra" pitchFamily="2" charset="-78"/>
              </a:rPr>
              <a:t>شب: </a:t>
            </a:r>
            <a:r>
              <a:rPr lang="fa-IR" sz="2400" dirty="0" smtClean="0">
                <a:cs typeface="B Mitra" pitchFamily="2" charset="-78"/>
              </a:rPr>
              <a:t>افزایش نمره  </a:t>
            </a:r>
            <a:endParaRPr lang="fa-IR" sz="2400" dirty="0">
              <a:cs typeface="B Mitra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507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MBPP</a:t>
            </a:r>
            <a:endParaRPr lang="fa-IR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NST + </a:t>
            </a: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AF </a:t>
            </a:r>
            <a:endParaRPr lang="en-US" sz="24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rtl="1">
              <a:lnSpc>
                <a:spcPct val="150000"/>
              </a:lnSpc>
            </a:pPr>
            <a:r>
              <a:rPr lang="fa-IR" sz="2400" dirty="0" smtClean="0">
                <a:latin typeface="Times New Roman" pitchFamily="18" charset="0"/>
                <a:cs typeface="B Nazanin" pitchFamily="2" charset="-78"/>
              </a:rPr>
              <a:t>قدرت تشخیصی معادل </a:t>
            </a:r>
            <a:r>
              <a:rPr lang="en-US" sz="2400" dirty="0" smtClean="0">
                <a:latin typeface="Times New Roman" pitchFamily="18" charset="0"/>
                <a:cs typeface="B Nazanin" pitchFamily="2" charset="-78"/>
              </a:rPr>
              <a:t>BPP</a:t>
            </a:r>
            <a:r>
              <a:rPr lang="fa-IR" sz="2400" dirty="0" smtClean="0">
                <a:latin typeface="Times New Roman" pitchFamily="18" charset="0"/>
                <a:cs typeface="B Nazanin" pitchFamily="2" charset="-78"/>
              </a:rPr>
              <a:t> کامل </a:t>
            </a:r>
          </a:p>
          <a:p>
            <a:pPr algn="r" rtl="1">
              <a:lnSpc>
                <a:spcPct val="150000"/>
              </a:lnSpc>
            </a:pPr>
            <a:r>
              <a:rPr lang="fa-IR" sz="2400" dirty="0" smtClean="0">
                <a:latin typeface="Times New Roman" pitchFamily="18" charset="0"/>
                <a:cs typeface="B Nazanin" pitchFamily="2" charset="-78"/>
              </a:rPr>
              <a:t>منفی کاذب: 0.8 در 1000 بیمار تست شده </a:t>
            </a:r>
          </a:p>
          <a:p>
            <a:pPr algn="r" rtl="1">
              <a:lnSpc>
                <a:spcPct val="150000"/>
              </a:lnSpc>
            </a:pPr>
            <a:r>
              <a:rPr lang="fa-IR" sz="2400" dirty="0" smtClean="0">
                <a:latin typeface="Times New Roman" pitchFamily="18" charset="0"/>
                <a:cs typeface="B Nazanin" pitchFamily="2" charset="-78"/>
              </a:rPr>
              <a:t>منفی کاذب آن کمتراز </a:t>
            </a:r>
            <a:r>
              <a:rPr lang="en-US" sz="2400" dirty="0" smtClean="0">
                <a:latin typeface="Times New Roman" pitchFamily="18" charset="0"/>
                <a:cs typeface="B Nazanin" pitchFamily="2" charset="-78"/>
              </a:rPr>
              <a:t>NST</a:t>
            </a:r>
            <a:r>
              <a:rPr lang="fa-IR" sz="2400" dirty="0" smtClean="0">
                <a:latin typeface="Times New Roman" pitchFamily="18" charset="0"/>
                <a:cs typeface="B Nazanin" pitchFamily="2" charset="-78"/>
              </a:rPr>
              <a:t> </a:t>
            </a:r>
            <a:r>
              <a:rPr lang="fa-IR" sz="2400" dirty="0" smtClean="0">
                <a:latin typeface="Times New Roman" pitchFamily="18" charset="0"/>
                <a:cs typeface="B Nazanin" pitchFamily="2" charset="-78"/>
              </a:rPr>
              <a:t>و معادل </a:t>
            </a:r>
            <a:r>
              <a:rPr lang="en-US" sz="2400" dirty="0" smtClean="0">
                <a:latin typeface="Times New Roman" pitchFamily="18" charset="0"/>
                <a:cs typeface="B Nazanin" pitchFamily="2" charset="-78"/>
              </a:rPr>
              <a:t>CST</a:t>
            </a:r>
            <a:endParaRPr lang="fa-IR" sz="2400" dirty="0" smtClean="0">
              <a:latin typeface="Times New Roman" pitchFamily="18" charset="0"/>
              <a:cs typeface="B Nazanin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400" dirty="0" smtClean="0">
                <a:solidFill>
                  <a:srgbClr val="7030A0"/>
                </a:solidFill>
                <a:latin typeface="Times New Roman" pitchFamily="18" charset="0"/>
                <a:cs typeface="B Nazanin" pitchFamily="2" charset="-78"/>
              </a:rPr>
              <a:t>علل مرده زایی پس از </a:t>
            </a: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B Nazanin" pitchFamily="2" charset="-78"/>
              </a:rPr>
              <a:t>BPP</a:t>
            </a:r>
            <a:r>
              <a:rPr lang="fa-IR" sz="2400" dirty="0" smtClean="0">
                <a:solidFill>
                  <a:srgbClr val="7030A0"/>
                </a:solidFill>
                <a:latin typeface="Times New Roman" pitchFamily="18" charset="0"/>
                <a:cs typeface="B Nazanin" pitchFamily="2" charset="-78"/>
              </a:rPr>
              <a:t> طبیعی: 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400" dirty="0" smtClean="0">
                <a:latin typeface="Times New Roman" pitchFamily="18" charset="0"/>
                <a:cs typeface="B Nazanin" pitchFamily="2" charset="-78"/>
              </a:rPr>
              <a:t>حوادث پری ناتال: پرولاپس بندناف، دکولمان، خونریزی جنین- مادری، تشدید وخامت مادری </a:t>
            </a:r>
            <a:r>
              <a:rPr lang="fa-IR" sz="2400" dirty="0" smtClean="0">
                <a:latin typeface="Times New Roman" pitchFamily="18" charset="0"/>
                <a:cs typeface="B Nazanin" pitchFamily="2" charset="-78"/>
              </a:rPr>
              <a:t>(اکلامپسی، کتواسیدوز دیابتی و ...) </a:t>
            </a:r>
            <a:endParaRPr lang="fa-IR" sz="2400" dirty="0"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41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792162"/>
          </a:xfrm>
        </p:spPr>
        <p:txBody>
          <a:bodyPr/>
          <a:lstStyle/>
          <a:p>
            <a:pPr rtl="1">
              <a:lnSpc>
                <a:spcPct val="150000"/>
              </a:lnSpc>
            </a:pPr>
            <a:r>
              <a:rPr lang="fa-IR" sz="2400" dirty="0" smtClean="0">
                <a:solidFill>
                  <a:srgbClr val="FF0000"/>
                </a:solidFill>
                <a:latin typeface="Times New Roman" pitchFamily="18" charset="0"/>
                <a:cs typeface="B Titr" pitchFamily="2" charset="-78"/>
              </a:rPr>
              <a:t>تفسیر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B Titr" pitchFamily="2" charset="-78"/>
              </a:rPr>
              <a:t>BPP</a:t>
            </a:r>
            <a:endParaRPr lang="fa-IR" sz="2400" dirty="0">
              <a:solidFill>
                <a:srgbClr val="FF0000"/>
              </a:solidFill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a-I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185863"/>
            <a:ext cx="9296399" cy="448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423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87"/>
          </a:xfrm>
        </p:spPr>
        <p:txBody>
          <a:bodyPr/>
          <a:lstStyle/>
          <a:p>
            <a:pPr rtl="1">
              <a:lnSpc>
                <a:spcPct val="150000"/>
              </a:lnSpc>
            </a:pPr>
            <a:r>
              <a:rPr lang="fa-IR" sz="2400" dirty="0">
                <a:solidFill>
                  <a:srgbClr val="FF0000"/>
                </a:solidFill>
                <a:latin typeface="Times New Roman" pitchFamily="18" charset="0"/>
                <a:cs typeface="B Titr" pitchFamily="2" charset="-78"/>
              </a:rPr>
              <a:t>تفسیر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B Titr" pitchFamily="2" charset="-78"/>
              </a:rPr>
              <a:t>BPP</a:t>
            </a:r>
            <a:endParaRPr lang="fa-IR" sz="2400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a-I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" y="1000125"/>
            <a:ext cx="8743950" cy="485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258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endParaRPr lang="fa-IR" sz="240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914400"/>
          </a:xfrm>
        </p:spPr>
        <p:txBody>
          <a:bodyPr/>
          <a:lstStyle/>
          <a:p>
            <a:pPr algn="r" rtl="1"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E"/>
            </a:pPr>
            <a:r>
              <a:rPr lang="en-US" sz="2400" dirty="0" smtClean="0">
                <a:cs typeface="B Nazanin" pitchFamily="2" charset="-78"/>
              </a:rPr>
              <a:t>MVP </a:t>
            </a:r>
            <a:r>
              <a:rPr lang="fa-IR" sz="2400" dirty="0" smtClean="0">
                <a:cs typeface="B Nazanin" pitchFamily="2" charset="-78"/>
              </a:rPr>
              <a:t>کمتر از 2 سانتی متر صرف نظر از نتیجه تست، ضرورت ارزیابی بیشتر </a:t>
            </a:r>
            <a:endParaRPr lang="fa-IR" sz="2400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a-IR" sz="2400" dirty="0" smtClean="0">
                <a:cs typeface="B Titr" pitchFamily="2" charset="-78"/>
              </a:rPr>
              <a:t>شمارش حرکات جنین</a:t>
            </a:r>
            <a:endParaRPr lang="en-US" sz="2400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953000"/>
          </a:xfrm>
        </p:spPr>
        <p:txBody>
          <a:bodyPr>
            <a:normAutofit/>
          </a:bodyPr>
          <a:lstStyle/>
          <a:p>
            <a:pPr marL="0" indent="0" algn="just" rtl="1">
              <a:lnSpc>
                <a:spcPct val="150000"/>
              </a:lnSpc>
              <a:buNone/>
            </a:pPr>
            <a:r>
              <a:rPr lang="fa-IR" sz="24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نحوه شمارش حرکات جنین: </a:t>
            </a:r>
            <a:r>
              <a:rPr lang="fa-IR" sz="2400" dirty="0" smtClean="0">
                <a:cs typeface="B Nazanin" panose="00000400000000000000" pitchFamily="2" charset="-78"/>
              </a:rPr>
              <a:t>وضعیت مادر خوابیده به پهلو با تمرکز بر حرکات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4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پروتکل اول: </a:t>
            </a:r>
            <a:r>
              <a:rPr lang="fa-IR" sz="2400" dirty="0" smtClean="0">
                <a:cs typeface="B Nazanin" panose="00000400000000000000" pitchFamily="2" charset="-78"/>
              </a:rPr>
              <a:t>شمارش حرکت در یکساعت اگر 10 حرکت وجود داشت مطلوب است</a:t>
            </a:r>
            <a:r>
              <a:rPr lang="fa-IR" sz="2400" dirty="0" smtClean="0">
                <a:cs typeface="B Nazanin" panose="00000400000000000000" pitchFamily="2" charset="-78"/>
              </a:rPr>
              <a:t>. اگر </a:t>
            </a:r>
            <a:r>
              <a:rPr lang="fa-IR" sz="2400" dirty="0" smtClean="0">
                <a:cs typeface="B Nazanin" panose="00000400000000000000" pitchFamily="2" charset="-78"/>
              </a:rPr>
              <a:t>کمتر بود ادامه شمارش تا 2 ساعت و اگر باز کمتر از 10 حرکت بود ، مراجعه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400" dirty="0" smtClean="0">
                <a:solidFill>
                  <a:srgbClr val="7030A0"/>
                </a:solidFill>
                <a:cs typeface="B Nazanin" panose="00000400000000000000" pitchFamily="2" charset="-78"/>
              </a:rPr>
              <a:t>پروتکل دوم: </a:t>
            </a:r>
            <a:r>
              <a:rPr lang="fa-IR" sz="2400" dirty="0" smtClean="0">
                <a:cs typeface="B Nazanin" panose="00000400000000000000" pitchFamily="2" charset="-78"/>
              </a:rPr>
              <a:t>3-2 بار در روز و هر بار 30 دقیقه شمارش حرکت انجام شود. وجود 4 حرکت قوی در 30 دقیقه اطمینان بخش است 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400" dirty="0" smtClean="0">
                <a:solidFill>
                  <a:srgbClr val="00B050"/>
                </a:solidFill>
                <a:cs typeface="B Nazanin" panose="00000400000000000000" pitchFamily="2" charset="-78"/>
              </a:rPr>
              <a:t>پروتکل سوم</a:t>
            </a: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: </a:t>
            </a:r>
            <a:r>
              <a:rPr lang="fa-IR" sz="2400" dirty="0" smtClean="0">
                <a:cs typeface="B Nazanin" panose="00000400000000000000" pitchFamily="2" charset="-78"/>
              </a:rPr>
              <a:t>وجود 3 حرکت در یکساعت یا </a:t>
            </a:r>
            <a:r>
              <a:rPr lang="fa-IR" sz="2400" u="sng" dirty="0" smtClean="0">
                <a:cs typeface="B Nazanin" panose="00000400000000000000" pitchFamily="2" charset="-78"/>
              </a:rPr>
              <a:t>10 حرکت در دو ساعت مطلوب است </a:t>
            </a:r>
            <a:r>
              <a:rPr lang="fa-IR" sz="2400" dirty="0" smtClean="0">
                <a:cs typeface="B Nazanin" panose="00000400000000000000" pitchFamily="2" charset="-78"/>
              </a:rPr>
              <a:t>(ویلیامز)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4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پروتکل چهارم: </a:t>
            </a:r>
            <a:r>
              <a:rPr lang="fa-IR" sz="2400" dirty="0" smtClean="0">
                <a:cs typeface="B Nazanin" panose="00000400000000000000" pitchFamily="2" charset="-78"/>
              </a:rPr>
              <a:t>شمارش تا 10 حرکت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31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a-IR" sz="2400" dirty="0" smtClean="0">
                <a:cs typeface="B Titr" pitchFamily="2" charset="-78"/>
              </a:rPr>
              <a:t>جمع بندی ارزیابی سلامت جنین</a:t>
            </a:r>
            <a:endParaRPr lang="en-US" sz="2400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>
            <a:noAutofit/>
          </a:bodyPr>
          <a:lstStyle/>
          <a:p>
            <a:pPr marL="0" indent="0" algn="just" rtl="1">
              <a:buNone/>
            </a:pP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ACOG (2021)</a:t>
            </a:r>
          </a:p>
          <a:p>
            <a:pPr marL="0" indent="0" algn="just" rtl="1">
              <a:buNone/>
            </a:pPr>
            <a:r>
              <a:rPr lang="fa-IR" sz="2400" dirty="0" smtClean="0">
                <a:cs typeface="B Nazanin" pitchFamily="2" charset="-78"/>
              </a:rPr>
              <a:t>تست های نرمال قبل از زایمان، تا حد زیادی اطمینان از سلامت جنین در </a:t>
            </a:r>
            <a:r>
              <a:rPr lang="fa-IR" sz="2400" dirty="0" smtClean="0">
                <a:cs typeface="B Nazanin" pitchFamily="2" charset="-78"/>
              </a:rPr>
              <a:t>طی هفته آینده </a:t>
            </a:r>
            <a:r>
              <a:rPr lang="fa-IR" sz="2400" dirty="0" smtClean="0">
                <a:cs typeface="B Nazanin" pitchFamily="2" charset="-78"/>
              </a:rPr>
              <a:t>خواهد داشت. </a:t>
            </a:r>
          </a:p>
          <a:p>
            <a:pPr marL="0" indent="0" algn="just" rtl="1">
              <a:buNone/>
            </a:pPr>
            <a:r>
              <a:rPr lang="fa-IR" sz="2400" dirty="0" smtClean="0">
                <a:cs typeface="B Nazanin" pitchFamily="2" charset="-78"/>
              </a:rPr>
              <a:t>در شروع </a:t>
            </a:r>
            <a:r>
              <a:rPr lang="fa-IR" sz="2400" dirty="0" smtClean="0">
                <a:cs typeface="B Nazanin" pitchFamily="2" charset="-78"/>
              </a:rPr>
              <a:t>تست ها: مهمترین عامل بقای نوزادان است و پس از آن، شرایط مادر</a:t>
            </a:r>
          </a:p>
          <a:p>
            <a:pPr marL="0" indent="0" algn="just" rtl="1">
              <a:buNone/>
            </a:pPr>
            <a:r>
              <a:rPr lang="fa-IR" sz="2400" dirty="0" smtClean="0">
                <a:cs typeface="B Nazanin" pitchFamily="2" charset="-78"/>
              </a:rPr>
              <a:t>معمولا از هفته 32 تا 34 هفته شروع اما در عوارض شدید بارداری مانند </a:t>
            </a:r>
            <a:r>
              <a:rPr lang="en-US" sz="2400" dirty="0" smtClean="0">
                <a:cs typeface="B Nazanin" pitchFamily="2" charset="-78"/>
              </a:rPr>
              <a:t>IUGR</a:t>
            </a:r>
            <a:r>
              <a:rPr lang="fa-IR" sz="2400" dirty="0" smtClean="0">
                <a:cs typeface="B Nazanin" pitchFamily="2" charset="-78"/>
              </a:rPr>
              <a:t> از 26 هفته </a:t>
            </a:r>
            <a:r>
              <a:rPr lang="fa-IR" sz="2400" dirty="0" smtClean="0">
                <a:cs typeface="B Nazanin" pitchFamily="2" charset="-78"/>
              </a:rPr>
              <a:t>شروع </a:t>
            </a:r>
            <a:r>
              <a:rPr lang="fa-IR" sz="2400" dirty="0" smtClean="0">
                <a:cs typeface="B Nazanin" pitchFamily="2" charset="-78"/>
              </a:rPr>
              <a:t>می شود. </a:t>
            </a:r>
          </a:p>
          <a:p>
            <a:pPr marL="0" indent="0" algn="just" rtl="1">
              <a:buNone/>
            </a:pPr>
            <a:endParaRPr lang="fa-IR" sz="2400" dirty="0">
              <a:cs typeface="B Nazanin" pitchFamily="2" charset="-78"/>
            </a:endParaRPr>
          </a:p>
          <a:p>
            <a:pPr marL="0" indent="0" algn="just" rtl="1">
              <a:buNone/>
            </a:pPr>
            <a:r>
              <a:rPr lang="fa-IR" sz="2400" dirty="0" smtClean="0">
                <a:cs typeface="B Nazanin" pitchFamily="2" charset="-78"/>
              </a:rPr>
              <a:t>فواصل 7 روزه است اما می توان فاصله کوتاهتری تست را </a:t>
            </a:r>
            <a:r>
              <a:rPr lang="fa-IR" sz="2400" dirty="0" smtClean="0">
                <a:cs typeface="B Nazanin" pitchFamily="2" charset="-78"/>
              </a:rPr>
              <a:t>تکرار </a:t>
            </a:r>
            <a:r>
              <a:rPr lang="fa-IR" sz="2400" dirty="0" smtClean="0">
                <a:cs typeface="B Nazanin" pitchFamily="2" charset="-78"/>
              </a:rPr>
              <a:t>کرد. </a:t>
            </a:r>
          </a:p>
          <a:p>
            <a:pPr marL="0" indent="0" algn="just" rtl="1">
              <a:buNone/>
            </a:pP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UpToDate</a:t>
            </a:r>
            <a:r>
              <a:rPr lang="fa-IR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fa-IR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 rtl="1">
              <a:buNone/>
            </a:pPr>
            <a:r>
              <a:rPr lang="fa-IR" sz="2400" dirty="0" smtClean="0">
                <a:cs typeface="B Nazanin" pitchFamily="2" charset="-78"/>
              </a:rPr>
              <a:t>در صورت غیرطبیعی بودن نتیجه تست ها، به شرط طبیعی </a:t>
            </a:r>
            <a:r>
              <a:rPr lang="fa-IR" sz="2400" dirty="0" smtClean="0">
                <a:cs typeface="B Nazanin" pitchFamily="2" charset="-78"/>
              </a:rPr>
              <a:t>بودن</a:t>
            </a:r>
            <a:r>
              <a:rPr lang="en-US" sz="2400" dirty="0" smtClean="0">
                <a:cs typeface="B Nazanin" pitchFamily="2" charset="-78"/>
              </a:rPr>
              <a:t>FHR </a:t>
            </a:r>
            <a:r>
              <a:rPr lang="fa-IR" sz="2400" dirty="0" smtClean="0">
                <a:cs typeface="B Nazanin" pitchFamily="2" charset="-78"/>
              </a:rPr>
              <a:t> و </a:t>
            </a:r>
            <a:r>
              <a:rPr lang="fa-IR" sz="2400" dirty="0" smtClean="0">
                <a:cs typeface="B Nazanin" pitchFamily="2" charset="-78"/>
              </a:rPr>
              <a:t>وجود تغییرپذیری و عدم وجود افت، می توان برای القای زایمان اقدام کرد اما اگر </a:t>
            </a:r>
            <a:r>
              <a:rPr lang="en-US" sz="2400" dirty="0" smtClean="0">
                <a:cs typeface="B Nazanin" pitchFamily="2" charset="-78"/>
              </a:rPr>
              <a:t>FHR</a:t>
            </a:r>
            <a:r>
              <a:rPr lang="fa-IR" sz="2400" dirty="0" smtClean="0">
                <a:cs typeface="B Nazanin" pitchFamily="2" charset="-78"/>
              </a:rPr>
              <a:t> در طبقه بندی 3 قرار گیرد: سزارین </a:t>
            </a:r>
          </a:p>
          <a:p>
            <a:pPr marL="0" indent="0">
              <a:buNone/>
            </a:pPr>
            <a:endParaRPr lang="en-US" sz="2400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783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8229600" cy="11430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a-IR" sz="2800" dirty="0" smtClean="0">
                <a:solidFill>
                  <a:srgbClr val="FF0000"/>
                </a:solidFill>
                <a:cs typeface="B Titr" pitchFamily="2" charset="-78"/>
              </a:rPr>
              <a:t>سوال </a:t>
            </a:r>
            <a:endParaRPr lang="fa-IR" sz="28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133601"/>
            <a:ext cx="8229600" cy="1295400"/>
          </a:xfrm>
        </p:spPr>
        <p:txBody>
          <a:bodyPr>
            <a:normAutofit/>
          </a:bodyPr>
          <a:lstStyle/>
          <a:p>
            <a:pPr marL="0" indent="0" algn="ctr" rtl="1">
              <a:lnSpc>
                <a:spcPct val="150000"/>
              </a:lnSpc>
              <a:buNone/>
            </a:pPr>
            <a:r>
              <a:rPr lang="fa-IR" sz="2400" dirty="0" smtClean="0">
                <a:cs typeface="B Koodak" pitchFamily="2" charset="-78"/>
              </a:rPr>
              <a:t>کدام تست ارزیابی در پیش بینی مرگ جنین (مرده زایی) دقیق تر است؟ </a:t>
            </a:r>
            <a:endParaRPr lang="fa-IR" sz="2400" dirty="0">
              <a:cs typeface="B Koodak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91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42</a:t>
            </a:fld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600200"/>
            <a:ext cx="6781800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156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43</a:t>
            </a:fld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1213" y="2214563"/>
            <a:ext cx="4981575" cy="242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796" y="990600"/>
            <a:ext cx="9220796" cy="5029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04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44</a:t>
            </a:fld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676400"/>
            <a:ext cx="6553200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1121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45</a:t>
            </a:fld>
            <a:endParaRPr lang="en-US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057400"/>
            <a:ext cx="7120200" cy="3149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47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46</a:t>
            </a:fld>
            <a:endParaRPr 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685800"/>
            <a:ext cx="7010400" cy="5046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750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47</a:t>
            </a:fld>
            <a:endParaRPr lang="en-US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01" y="762000"/>
            <a:ext cx="7848600" cy="5163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8200" y="3343679"/>
            <a:ext cx="7687101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endParaRPr lang="fa-IR" dirty="0" smtClean="0"/>
          </a:p>
          <a:p>
            <a:endParaRPr lang="fa-IR" dirty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78937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48</a:t>
            </a:fld>
            <a:endParaRPr lang="en-US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371600"/>
            <a:ext cx="5715000" cy="4176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694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49</a:t>
            </a:fld>
            <a:endParaRPr lang="en-US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828800"/>
            <a:ext cx="8200654" cy="248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5509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a-IR" sz="2400" dirty="0" smtClean="0">
                <a:cs typeface="B Titr" pitchFamily="2" charset="-78"/>
              </a:rPr>
              <a:t>بررسی های لازم در کاهش حرکت جنین</a:t>
            </a:r>
            <a:endParaRPr lang="en-US" sz="2400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1. سمع </a:t>
            </a:r>
            <a:r>
              <a:rPr lang="en-US" sz="2400" dirty="0" smtClean="0">
                <a:cs typeface="B Nazanin" panose="00000400000000000000" pitchFamily="2" charset="-78"/>
              </a:rPr>
              <a:t>FHR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2. بررسی شرح حال و سوابق بیمار از نظر وجود ریسک فاکتورهای افزایش دهنده  پیامدهای نامطلوب بارداری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3. انجام </a:t>
            </a:r>
            <a:r>
              <a:rPr lang="en-US" sz="2400" dirty="0" smtClean="0">
                <a:cs typeface="B Nazanin" panose="00000400000000000000" pitchFamily="2" charset="-78"/>
              </a:rPr>
              <a:t>NST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4. انجام </a:t>
            </a:r>
            <a:r>
              <a:rPr lang="en-US" sz="2400" dirty="0" smtClean="0">
                <a:cs typeface="B Nazanin" panose="00000400000000000000" pitchFamily="2" charset="-78"/>
              </a:rPr>
              <a:t>BPP</a:t>
            </a:r>
            <a:r>
              <a:rPr lang="fa-IR" sz="2400" dirty="0" smtClean="0">
                <a:cs typeface="B Nazanin" panose="00000400000000000000" pitchFamily="2" charset="-78"/>
              </a:rPr>
              <a:t> 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4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5. داپلر عروق در صورت شک به </a:t>
            </a:r>
            <a:r>
              <a:rPr lang="en-US" sz="24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FGR</a:t>
            </a:r>
            <a:r>
              <a:rPr lang="fa-IR" sz="24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 یا آنمی جنین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4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6. ارزیابی خونریزی جنینی- مادری (تست و الگوی قلب سینوسی)</a:t>
            </a:r>
            <a:endParaRPr lang="en-US" sz="2400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37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50</a:t>
            </a:fld>
            <a:endParaRPr lang="en-US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087"/>
          <a:stretch/>
        </p:blipFill>
        <p:spPr bwMode="auto">
          <a:xfrm>
            <a:off x="160283" y="990600"/>
            <a:ext cx="8991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2551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2800" dirty="0" smtClean="0">
                <a:solidFill>
                  <a:srgbClr val="FF0000"/>
                </a:solidFill>
                <a:cs typeface="B Titr" pitchFamily="2" charset="-78"/>
              </a:rPr>
              <a:t>منابع</a:t>
            </a:r>
            <a:endParaRPr lang="fa-IR" sz="28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sz="2800" dirty="0" smtClean="0">
                <a:cs typeface="B Nazanin" pitchFamily="2" charset="-78"/>
              </a:rPr>
              <a:t>گایدلاین زنان دنفورث </a:t>
            </a:r>
          </a:p>
          <a:p>
            <a:pPr algn="r" rtl="1"/>
            <a:r>
              <a:rPr lang="fa-IR" sz="2800" dirty="0" smtClean="0">
                <a:cs typeface="B Nazanin" pitchFamily="2" charset="-78"/>
              </a:rPr>
              <a:t>بارداری و زایمان ویلیامز 2022</a:t>
            </a:r>
          </a:p>
          <a:p>
            <a:pPr algn="r" rtl="1"/>
            <a:r>
              <a:rPr lang="fa-IR" sz="2800" dirty="0" smtClean="0">
                <a:cs typeface="B Nazanin" pitchFamily="2" charset="-78"/>
              </a:rPr>
              <a:t>راهنمای کشوری ارائه خدمات مامایی و زایمان</a:t>
            </a:r>
          </a:p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UpToDate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Fetal monitoring 2022</a:t>
            </a:r>
            <a:endParaRPr lang="fa-IR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13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52</a:t>
            </a:fld>
            <a:endParaRPr lang="en-US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2" b="24689"/>
          <a:stretch/>
        </p:blipFill>
        <p:spPr bwMode="auto">
          <a:xfrm>
            <a:off x="1676400" y="152400"/>
            <a:ext cx="5181600" cy="655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561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a-IR" sz="2400" dirty="0" smtClean="0">
                <a:solidFill>
                  <a:srgbClr val="00B0F0"/>
                </a:solidFill>
                <a:cs typeface="B Titr" pitchFamily="2" charset="-78"/>
              </a:rPr>
              <a:t>کاهش پایدار حرکات جنین </a:t>
            </a:r>
            <a:r>
              <a:rPr lang="fa-IR" sz="2400" dirty="0" smtClean="0">
                <a:solidFill>
                  <a:srgbClr val="00B0F0"/>
                </a:solidFill>
                <a:cs typeface="B Titr" pitchFamily="2" charset="-78"/>
              </a:rPr>
              <a:t>علیرغم </a:t>
            </a:r>
            <a:r>
              <a:rPr lang="fa-IR" sz="2400" dirty="0" smtClean="0">
                <a:solidFill>
                  <a:srgbClr val="00B0F0"/>
                </a:solidFill>
                <a:cs typeface="B Titr" pitchFamily="2" charset="-78"/>
              </a:rPr>
              <a:t>تستهای تکمیلی انجام شده </a:t>
            </a:r>
            <a:endParaRPr lang="en-US" sz="2400" dirty="0">
              <a:solidFill>
                <a:srgbClr val="00B0F0"/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150000"/>
              </a:lnSpc>
              <a:buClr>
                <a:srgbClr val="0070C0"/>
              </a:buClr>
              <a:buFont typeface="Wingdings" pitchFamily="2" charset="2"/>
              <a:buChar char="×"/>
            </a:pPr>
            <a:r>
              <a:rPr lang="fa-IR" sz="24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سن بارداری≥ 39 هفته : زایمان</a:t>
            </a:r>
          </a:p>
          <a:p>
            <a:pPr algn="r" rtl="1">
              <a:lnSpc>
                <a:spcPct val="150000"/>
              </a:lnSpc>
              <a:buClr>
                <a:srgbClr val="0070C0"/>
              </a:buClr>
              <a:buFont typeface="Wingdings" pitchFamily="2" charset="2"/>
              <a:buChar char="×"/>
            </a:pPr>
            <a:endParaRPr lang="fa-IR" sz="2400" dirty="0" smtClean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buClr>
                <a:srgbClr val="0070C0"/>
              </a:buClr>
              <a:buFont typeface="Wingdings" pitchFamily="2" charset="2"/>
              <a:buChar char="×"/>
            </a:pPr>
            <a:r>
              <a:rPr lang="fa-IR" sz="2400" dirty="0" smtClean="0">
                <a:solidFill>
                  <a:srgbClr val="7030A0"/>
                </a:solidFill>
                <a:cs typeface="B Nazanin" panose="00000400000000000000" pitchFamily="2" charset="-78"/>
              </a:rPr>
              <a:t>کمتر از 37 هفته: انجام</a:t>
            </a:r>
            <a:r>
              <a:rPr lang="en-US" sz="2400" dirty="0" smtClean="0">
                <a:solidFill>
                  <a:srgbClr val="7030A0"/>
                </a:solidFill>
                <a:cs typeface="B Nazanin" panose="00000400000000000000" pitchFamily="2" charset="-78"/>
              </a:rPr>
              <a:t>NST </a:t>
            </a:r>
            <a:r>
              <a:rPr lang="fa-IR" sz="2400" dirty="0" smtClean="0">
                <a:solidFill>
                  <a:srgbClr val="7030A0"/>
                </a:solidFill>
                <a:cs typeface="B Nazanin" panose="00000400000000000000" pitchFamily="2" charset="-78"/>
              </a:rPr>
              <a:t> و سونوگرافی دوبار در هفته تا 39 هفته</a:t>
            </a:r>
          </a:p>
          <a:p>
            <a:pPr algn="r" rtl="1">
              <a:lnSpc>
                <a:spcPct val="150000"/>
              </a:lnSpc>
              <a:buClr>
                <a:srgbClr val="0070C0"/>
              </a:buClr>
              <a:buFont typeface="Wingdings" pitchFamily="2" charset="2"/>
              <a:buChar char="×"/>
            </a:pPr>
            <a:endParaRPr lang="fa-IR" sz="2400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buClr>
                <a:srgbClr val="0070C0"/>
              </a:buClr>
              <a:buFont typeface="Wingdings" pitchFamily="2" charset="2"/>
              <a:buChar char="×"/>
            </a:pPr>
            <a:r>
              <a:rPr lang="fa-IR" sz="2400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سن </a:t>
            </a:r>
            <a:r>
              <a:rPr lang="fa-IR" sz="2400" dirty="0" smtClean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بارداری39-37 هفته: القای زایمان و ختم در صورت بررسی سایر شرایط مادر و تصمیم به زایمان- در غیر اینصورت، انجام 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NST</a:t>
            </a:r>
            <a:r>
              <a:rPr lang="fa-IR" sz="2400" dirty="0" smtClean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 دوبار در هفته تا 39 هفتگی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243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75" b="22761"/>
          <a:stretch/>
        </p:blipFill>
        <p:spPr bwMode="auto">
          <a:xfrm>
            <a:off x="1828800" y="304799"/>
            <a:ext cx="5296852" cy="6324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794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sz="2800" dirty="0">
                <a:solidFill>
                  <a:prstClr val="black"/>
                </a:solidFill>
                <a:cs typeface="B Titr" pitchFamily="2" charset="-78"/>
              </a:rPr>
              <a:t>NST </a:t>
            </a:r>
            <a:r>
              <a:rPr lang="fa-IR" sz="2800" dirty="0">
                <a:solidFill>
                  <a:prstClr val="black"/>
                </a:solidFill>
                <a:cs typeface="B Titr" pitchFamily="2" charset="-78"/>
              </a:rPr>
              <a:t>تست بدون استرس</a:t>
            </a:r>
            <a:endParaRPr lang="fa-IR" sz="2400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 rtl="1">
              <a:lnSpc>
                <a:spcPct val="150000"/>
              </a:lnSpc>
              <a:buClr>
                <a:srgbClr val="92D050"/>
              </a:buClr>
              <a:buFont typeface="Wingdings" pitchFamily="2" charset="2"/>
              <a:buChar char="ü"/>
            </a:pPr>
            <a:r>
              <a:rPr lang="fa-IR" sz="2400" dirty="0" smtClean="0">
                <a:cs typeface="B Nazanin" pitchFamily="2" charset="-78"/>
              </a:rPr>
              <a:t>در نیمه دوم بارداری، 90 درصد از جنین های فاقد اسیدوز در پاسخ به حرکت، تغییرات تسریع را از خود نشان می دهند. </a:t>
            </a:r>
          </a:p>
          <a:p>
            <a:pPr algn="just" rtl="1">
              <a:lnSpc>
                <a:spcPct val="150000"/>
              </a:lnSpc>
              <a:buClr>
                <a:srgbClr val="92D050"/>
              </a:buClr>
              <a:buFont typeface="Wingdings" pitchFamily="2" charset="2"/>
              <a:buChar char="ü"/>
            </a:pPr>
            <a:r>
              <a:rPr lang="fa-IR" sz="2400" dirty="0" smtClean="0">
                <a:cs typeface="B Nazanin" pitchFamily="2" charset="-78"/>
              </a:rPr>
              <a:t>با افزایش سن بارداری، پاراسمپاتیک تکامل می یابد و تعداد ضربان قلب کاهش می یابد. در مقابل، با بلوغ سمپاتیک، افزایش تسریع در دامنه و قله رخ می دهد. </a:t>
            </a:r>
          </a:p>
          <a:p>
            <a:pPr algn="just" rtl="1">
              <a:lnSpc>
                <a:spcPct val="150000"/>
              </a:lnSpc>
              <a:buClr>
                <a:srgbClr val="92D050"/>
              </a:buClr>
              <a:buFont typeface="Wingdings" pitchFamily="2" charset="2"/>
              <a:buChar char="ü"/>
            </a:pPr>
            <a:r>
              <a:rPr lang="fa-IR" sz="2400" dirty="0" smtClean="0">
                <a:cs typeface="B Nazanin" pitchFamily="2" charset="-78"/>
              </a:rPr>
              <a:t>تا هفته 24 ، نیمی از جنین های سالم با حرکت، تسریع در ضربان قلب دارند و در 30 هفتگی 95 درصد و </a:t>
            </a:r>
            <a:r>
              <a:rPr lang="fa-IR" sz="2400" u="sng" dirty="0" smtClean="0">
                <a:solidFill>
                  <a:srgbClr val="00B050"/>
                </a:solidFill>
                <a:cs typeface="B Nazanin" pitchFamily="2" charset="-78"/>
              </a:rPr>
              <a:t>در هفته 32 تقریبا در تمام جنین ها </a:t>
            </a:r>
            <a:r>
              <a:rPr lang="fa-IR" sz="2400" dirty="0" smtClean="0">
                <a:cs typeface="B Nazanin" pitchFamily="2" charset="-78"/>
              </a:rPr>
              <a:t>رخ می دهد. </a:t>
            </a:r>
          </a:p>
          <a:p>
            <a:pPr algn="just" rtl="1">
              <a:lnSpc>
                <a:spcPct val="150000"/>
              </a:lnSpc>
              <a:buClr>
                <a:srgbClr val="92D050"/>
              </a:buClr>
              <a:buFont typeface="Wingdings" pitchFamily="2" charset="2"/>
              <a:buChar char="ü"/>
            </a:pPr>
            <a:r>
              <a:rPr lang="fa-IR" sz="2400" dirty="0" smtClean="0">
                <a:cs typeface="B Nazanin" pitchFamily="2" charset="-78"/>
              </a:rPr>
              <a:t>در </a:t>
            </a:r>
            <a:r>
              <a:rPr lang="fa-IR" sz="2400" dirty="0">
                <a:cs typeface="B Nazanin" pitchFamily="2" charset="-78"/>
              </a:rPr>
              <a:t>این زمان تقریبا تمامی جنین های طبیعی، 15 تا 40 ضربه افزایش خودبخودی در </a:t>
            </a:r>
            <a:r>
              <a:rPr lang="en-US" sz="2400" dirty="0">
                <a:cs typeface="B Nazanin" pitchFamily="2" charset="-78"/>
              </a:rPr>
              <a:t>FHR</a:t>
            </a:r>
            <a:r>
              <a:rPr lang="fa-IR" sz="2400" dirty="0">
                <a:cs typeface="B Nazanin" pitchFamily="2" charset="-78"/>
              </a:rPr>
              <a:t> در هر ساعت دارند که نشانه اکسیژن رسانی طبیعی در محور </a:t>
            </a:r>
            <a:r>
              <a:rPr lang="en-US" sz="2400" dirty="0">
                <a:cs typeface="B Nazanin" pitchFamily="2" charset="-78"/>
              </a:rPr>
              <a:t>CNS</a:t>
            </a:r>
            <a:r>
              <a:rPr lang="fa-IR" sz="2400" dirty="0">
                <a:cs typeface="B Nazanin" pitchFamily="2" charset="-78"/>
              </a:rPr>
              <a:t>- قلب می باشد. </a:t>
            </a:r>
          </a:p>
          <a:p>
            <a:pPr algn="just" rtl="1">
              <a:lnSpc>
                <a:spcPct val="150000"/>
              </a:lnSpc>
              <a:buClr>
                <a:srgbClr val="92D050"/>
              </a:buClr>
              <a:buFont typeface="Wingdings" pitchFamily="2" charset="2"/>
              <a:buChar char="ü"/>
            </a:pPr>
            <a:endParaRPr lang="fa-IR" sz="2400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57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cs typeface="B Titr" pitchFamily="2" charset="-78"/>
              </a:rPr>
              <a:t>NST </a:t>
            </a:r>
            <a:r>
              <a:rPr lang="fa-IR" sz="2800" dirty="0" smtClean="0">
                <a:cs typeface="B Titr" pitchFamily="2" charset="-78"/>
              </a:rPr>
              <a:t>تست بدون استرس</a:t>
            </a:r>
            <a:endParaRPr lang="fa-IR" sz="2800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 rtl="1">
              <a:lnSpc>
                <a:spcPct val="150000"/>
              </a:lnSpc>
              <a:buNone/>
            </a:pPr>
            <a:r>
              <a:rPr lang="fa-IR" sz="2400" dirty="0" smtClean="0">
                <a:solidFill>
                  <a:srgbClr val="7030A0"/>
                </a:solidFill>
                <a:cs typeface="B Nazanin" pitchFamily="2" charset="-78"/>
              </a:rPr>
              <a:t>مادر به پهلوی چپ یا نیمه نشسته به مدت 20 دقیقه تحت مانیتورینگ قلب جنین قرار می گیرد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400" dirty="0" smtClean="0">
                <a:solidFill>
                  <a:srgbClr val="00B050"/>
                </a:solidFill>
                <a:cs typeface="B Nazanin" pitchFamily="2" charset="-78"/>
              </a:rPr>
              <a:t>سن بارداری کمتر از 32 هفته: </a:t>
            </a:r>
            <a:r>
              <a:rPr lang="fa-IR" sz="2400" dirty="0" smtClean="0">
                <a:cs typeface="B Nazanin" pitchFamily="2" charset="-78"/>
              </a:rPr>
              <a:t>حداقل 10 ثانیه به مدت حداقل 10 ثانیه 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400" dirty="0" smtClean="0">
                <a:solidFill>
                  <a:srgbClr val="00B0F0"/>
                </a:solidFill>
                <a:cs typeface="B Nazanin" pitchFamily="2" charset="-78"/>
              </a:rPr>
              <a:t>سن بارداری 32 هفته و بالاتر: </a:t>
            </a:r>
            <a:r>
              <a:rPr lang="fa-IR" sz="2400" dirty="0" smtClean="0">
                <a:cs typeface="B Nazanin" pitchFamily="2" charset="-78"/>
              </a:rPr>
              <a:t>حداقل 15 ضربه و 15 ثانیه تا 2 دقیقه 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400" dirty="0" smtClean="0">
                <a:cs typeface="B Nazanin" pitchFamily="2" charset="-78"/>
              </a:rPr>
              <a:t>افزایش بصورت ناگهانی خواهد بود و در کمتر از 30 ثانیه به اوج خود برسد. </a:t>
            </a:r>
          </a:p>
          <a:p>
            <a:pPr marL="0" indent="0" algn="just" rtl="1">
              <a:lnSpc>
                <a:spcPct val="150000"/>
              </a:lnSpc>
              <a:buNone/>
            </a:pPr>
            <a:endParaRPr lang="fa-IR" sz="2400" dirty="0" smtClean="0">
              <a:cs typeface="B Nazanin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endParaRPr lang="fa-IR" sz="2400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7C4A6-9E87-4961-A34F-A2086CFA724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98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716</TotalTime>
  <Words>1848</Words>
  <Application>Microsoft Office PowerPoint</Application>
  <PresentationFormat>On-screen Show (4:3)</PresentationFormat>
  <Paragraphs>214</Paragraphs>
  <Slides>52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3" baseType="lpstr">
      <vt:lpstr>Office Theme</vt:lpstr>
      <vt:lpstr>انواع روشهای ارزیابی سلامت جنین</vt:lpstr>
      <vt:lpstr>شمارش حرکات جنین</vt:lpstr>
      <vt:lpstr>عوامل موثر بر حرکات جنین</vt:lpstr>
      <vt:lpstr>شمارش حرکات جنین</vt:lpstr>
      <vt:lpstr>بررسی های لازم در کاهش حرکت جنین</vt:lpstr>
      <vt:lpstr>کاهش پایدار حرکات جنین علیرغم تستهای تکمیلی انجام شده </vt:lpstr>
      <vt:lpstr>PowerPoint Presentation</vt:lpstr>
      <vt:lpstr>NST تست بدون استرس</vt:lpstr>
      <vt:lpstr>NST تست بدون استرس</vt:lpstr>
      <vt:lpstr>NST تفسیر</vt:lpstr>
      <vt:lpstr>NST تفسیر</vt:lpstr>
      <vt:lpstr>PowerPoint Presentation</vt:lpstr>
      <vt:lpstr>NST تفسیر</vt:lpstr>
      <vt:lpstr>PowerPoint Presentation</vt:lpstr>
      <vt:lpstr>سوال</vt:lpstr>
      <vt:lpstr>کاردیوتوکوگرام مرحله پایانی  Terminal CTG</vt:lpstr>
      <vt:lpstr>علل غیرواکنشی بودن NST</vt:lpstr>
      <vt:lpstr>PowerPoint Presentation</vt:lpstr>
      <vt:lpstr>CST تست استرس انقباضی</vt:lpstr>
      <vt:lpstr>کنتراندیکاسیون های انجام CST</vt:lpstr>
      <vt:lpstr>شرایط لازم برای تست استرس انقباضی</vt:lpstr>
      <vt:lpstr>OCTتست چالش اکسی توسین </vt:lpstr>
      <vt:lpstr>تفسیر CST / OCT </vt:lpstr>
      <vt:lpstr>PowerPoint Presentation</vt:lpstr>
      <vt:lpstr>PowerPoint Presentation</vt:lpstr>
      <vt:lpstr>PowerPoint Presentation</vt:lpstr>
      <vt:lpstr>سوال </vt:lpstr>
      <vt:lpstr>اداره OCT  مثبت </vt:lpstr>
      <vt:lpstr>مرور برخی مفاهیم </vt:lpstr>
      <vt:lpstr>PowerPoint Presentation</vt:lpstr>
      <vt:lpstr>PowerPoint Presentation</vt:lpstr>
      <vt:lpstr>PowerPoint Presentation</vt:lpstr>
      <vt:lpstr>PowerPoint Presentation</vt:lpstr>
      <vt:lpstr>پروفایل بیوفیزیکی BPP</vt:lpstr>
      <vt:lpstr> BPP</vt:lpstr>
      <vt:lpstr>MBPP</vt:lpstr>
      <vt:lpstr>تفسیرBPP</vt:lpstr>
      <vt:lpstr>تفسیرBPP</vt:lpstr>
      <vt:lpstr>PowerPoint Presentation</vt:lpstr>
      <vt:lpstr>جمع بندی ارزیابی سلامت جنین</vt:lpstr>
      <vt:lpstr>سوال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منابع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بسمه تعالی</dc:title>
  <dc:creator>nz</dc:creator>
  <cp:lastModifiedBy>sky</cp:lastModifiedBy>
  <cp:revision>129</cp:revision>
  <dcterms:created xsi:type="dcterms:W3CDTF">2024-10-09T11:42:39Z</dcterms:created>
  <dcterms:modified xsi:type="dcterms:W3CDTF">2024-10-21T20:49:47Z</dcterms:modified>
</cp:coreProperties>
</file>