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4"/>
  </p:notesMasterIdLst>
  <p:sldIdLst>
    <p:sldId id="345" r:id="rId2"/>
    <p:sldId id="256" r:id="rId3"/>
    <p:sldId id="270" r:id="rId4"/>
    <p:sldId id="334" r:id="rId5"/>
    <p:sldId id="271" r:id="rId6"/>
    <p:sldId id="272" r:id="rId7"/>
    <p:sldId id="330" r:id="rId8"/>
    <p:sldId id="258" r:id="rId9"/>
    <p:sldId id="275" r:id="rId10"/>
    <p:sldId id="332" r:id="rId11"/>
    <p:sldId id="260" r:id="rId12"/>
    <p:sldId id="273" r:id="rId13"/>
    <p:sldId id="274" r:id="rId14"/>
    <p:sldId id="333" r:id="rId15"/>
    <p:sldId id="276" r:id="rId16"/>
    <p:sldId id="277" r:id="rId17"/>
    <p:sldId id="331" r:id="rId18"/>
    <p:sldId id="282" r:id="rId19"/>
    <p:sldId id="283" r:id="rId20"/>
    <p:sldId id="262" r:id="rId21"/>
    <p:sldId id="300" r:id="rId22"/>
    <p:sldId id="284" r:id="rId23"/>
    <p:sldId id="301" r:id="rId24"/>
    <p:sldId id="325" r:id="rId25"/>
    <p:sldId id="318" r:id="rId26"/>
    <p:sldId id="302" r:id="rId27"/>
    <p:sldId id="326" r:id="rId28"/>
    <p:sldId id="319" r:id="rId29"/>
    <p:sldId id="303" r:id="rId30"/>
    <p:sldId id="304" r:id="rId31"/>
    <p:sldId id="327" r:id="rId32"/>
    <p:sldId id="285" r:id="rId33"/>
    <p:sldId id="305" r:id="rId34"/>
    <p:sldId id="306" r:id="rId35"/>
    <p:sldId id="320" r:id="rId36"/>
    <p:sldId id="308" r:id="rId37"/>
    <p:sldId id="309" r:id="rId38"/>
    <p:sldId id="328" r:id="rId39"/>
    <p:sldId id="286" r:id="rId40"/>
    <p:sldId id="321" r:id="rId41"/>
    <p:sldId id="307" r:id="rId42"/>
    <p:sldId id="287" r:id="rId43"/>
    <p:sldId id="313" r:id="rId44"/>
    <p:sldId id="322" r:id="rId45"/>
    <p:sldId id="290" r:id="rId46"/>
    <p:sldId id="289" r:id="rId47"/>
    <p:sldId id="314" r:id="rId48"/>
    <p:sldId id="340" r:id="rId49"/>
    <p:sldId id="341" r:id="rId50"/>
    <p:sldId id="291" r:id="rId51"/>
    <p:sldId id="292" r:id="rId52"/>
    <p:sldId id="324" r:id="rId53"/>
    <p:sldId id="339" r:id="rId54"/>
    <p:sldId id="338" r:id="rId55"/>
    <p:sldId id="315" r:id="rId56"/>
    <p:sldId id="316" r:id="rId57"/>
    <p:sldId id="337" r:id="rId58"/>
    <p:sldId id="317" r:id="rId59"/>
    <p:sldId id="323" r:id="rId60"/>
    <p:sldId id="329" r:id="rId61"/>
    <p:sldId id="267" r:id="rId62"/>
    <p:sldId id="296" r:id="rId63"/>
    <p:sldId id="310" r:id="rId64"/>
    <p:sldId id="298" r:id="rId65"/>
    <p:sldId id="311" r:id="rId66"/>
    <p:sldId id="297" r:id="rId67"/>
    <p:sldId id="336" r:id="rId68"/>
    <p:sldId id="344" r:id="rId69"/>
    <p:sldId id="335" r:id="rId70"/>
    <p:sldId id="342" r:id="rId71"/>
    <p:sldId id="343" r:id="rId72"/>
    <p:sldId id="346" r:id="rId73"/>
  </p:sldIdLst>
  <p:sldSz cx="9144000" cy="6858000" type="screen4x3"/>
  <p:notesSz cx="6858000" cy="9144000"/>
  <p:embeddedFontLst>
    <p:embeddedFont>
      <p:font typeface="B Titr" panose="00000700000000000000" pitchFamily="2" charset="-78"/>
      <p:bold r:id="rId75"/>
    </p:embeddedFont>
    <p:embeddedFont>
      <p:font typeface="Calibri" panose="020F0502020204030204" pitchFamily="34" charset="0"/>
      <p:regular r:id="rId76"/>
      <p:bold r:id="rId77"/>
      <p:italic r:id="rId78"/>
      <p:boldItalic r:id="rId79"/>
    </p:embeddedFont>
    <p:embeddedFont>
      <p:font typeface="Arial Unicode MS" panose="020B0604020202020204" pitchFamily="34" charset="-128"/>
      <p:regular r:id="rId80"/>
    </p:embeddedFont>
    <p:embeddedFont>
      <p:font typeface="B Nazanin" panose="00000400000000000000" pitchFamily="2" charset="-78"/>
      <p:regular r:id="rId81"/>
      <p:bold r:id="rId8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6" autoAdjust="0"/>
    <p:restoredTop sz="84596" autoAdjust="0"/>
  </p:normalViewPr>
  <p:slideViewPr>
    <p:cSldViewPr>
      <p:cViewPr varScale="1">
        <p:scale>
          <a:sx n="59" d="100"/>
          <a:sy n="59" d="100"/>
        </p:scale>
        <p:origin x="768" y="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notesMaster" Target="notesMasters/notesMaster1.xml"/><Relationship Id="rId79" Type="http://schemas.openxmlformats.org/officeDocument/2006/relationships/font" Target="fonts/font5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6.fntdata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1.fntdata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4.fntdata"/><Relationship Id="rId81" Type="http://schemas.openxmlformats.org/officeDocument/2006/relationships/font" Target="fonts/font7.fntdata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2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font" Target="fonts/font8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3EA161-020E-4141-8084-A5AF10CB5772}" type="doc">
      <dgm:prSet loTypeId="urn:microsoft.com/office/officeart/2005/8/layout/process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5C918E2-D5CF-4AA2-BD3A-EA460CAD4369}">
      <dgm:prSet phldrT="[Text]" custT="1"/>
      <dgm:spPr/>
      <dgm:t>
        <a:bodyPr/>
        <a:lstStyle/>
        <a:p>
          <a:pPr rtl="1"/>
          <a:r>
            <a:rPr lang="fa-IR" sz="1400" b="1" dirty="0" smtClean="0">
              <a:solidFill>
                <a:schemeClr val="tx1"/>
              </a:solidFill>
              <a:cs typeface="B Nazanin" panose="00000400000000000000" pitchFamily="2" charset="-78"/>
            </a:rPr>
            <a:t>کاهش </a:t>
          </a:r>
          <a:r>
            <a:rPr lang="en-US" sz="1400" b="1" dirty="0" smtClean="0">
              <a:solidFill>
                <a:schemeClr val="tx1"/>
              </a:solidFill>
              <a:cs typeface="B Nazanin" panose="00000400000000000000" pitchFamily="2" charset="-78"/>
            </a:rPr>
            <a:t>PO2 </a:t>
          </a:r>
          <a:r>
            <a:rPr lang="fa-IR" sz="1400" b="1" dirty="0" smtClean="0">
              <a:solidFill>
                <a:schemeClr val="tx1"/>
              </a:solidFill>
              <a:cs typeface="B Nazanin" panose="00000400000000000000" pitchFamily="2" charset="-78"/>
            </a:rPr>
            <a:t>جنین (هیپوکسمی) </a:t>
          </a:r>
          <a:r>
            <a:rPr lang="fa-IR" sz="1600" dirty="0" smtClean="0">
              <a:solidFill>
                <a:schemeClr val="tx1"/>
              </a:solidFill>
              <a:cs typeface="B Nazanin" panose="00000400000000000000" pitchFamily="2" charset="-78"/>
            </a:rPr>
            <a:t>در طول انقباض رحم توسط گیرنده های شیمیایی تشخیص داده می شود.</a:t>
          </a:r>
          <a:endParaRPr lang="en-US" sz="1600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238A23ED-E5C3-4973-BDA4-59D64228C638}" type="parTrans" cxnId="{1A5BF168-E9EB-4BC7-908C-4CDD50DF6330}">
      <dgm:prSet/>
      <dgm:spPr/>
      <dgm:t>
        <a:bodyPr/>
        <a:lstStyle/>
        <a:p>
          <a:endParaRPr lang="en-US"/>
        </a:p>
      </dgm:t>
    </dgm:pt>
    <dgm:pt modelId="{14560658-A7FB-47C8-9494-8BAD56BB5A09}" type="sibTrans" cxnId="{1A5BF168-E9EB-4BC7-908C-4CDD50DF6330}">
      <dgm:prSet/>
      <dgm:spPr/>
      <dgm:t>
        <a:bodyPr/>
        <a:lstStyle/>
        <a:p>
          <a:endParaRPr lang="en-US"/>
        </a:p>
      </dgm:t>
    </dgm:pt>
    <dgm:pt modelId="{D737BFBE-9C82-4E78-BA70-99EB4AA17DE3}">
      <dgm:prSet phldrT="[Text]" custT="1"/>
      <dgm:spPr/>
      <dgm:t>
        <a:bodyPr/>
        <a:lstStyle/>
        <a:p>
          <a:r>
            <a:rPr lang="fa-IR" sz="1600" b="1" dirty="0" smtClean="0">
              <a:solidFill>
                <a:schemeClr val="tx1"/>
              </a:solidFill>
              <a:cs typeface="B Nazanin" panose="00000400000000000000" pitchFamily="2" charset="-78"/>
            </a:rPr>
            <a:t>گیرنده های شیمیایی </a:t>
          </a:r>
          <a:r>
            <a:rPr lang="fa-IR" sz="1800" dirty="0" smtClean="0">
              <a:solidFill>
                <a:schemeClr val="tx1"/>
              </a:solidFill>
              <a:cs typeface="B Nazanin" panose="00000400000000000000" pitchFamily="2" charset="-78"/>
            </a:rPr>
            <a:t>به ساقه مغز سیگنال می دهند</a:t>
          </a:r>
          <a:endParaRPr lang="en-US" sz="1800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93C0D5E5-A3D1-4FD8-B64A-58A67B19A8AE}" type="parTrans" cxnId="{309EE3B3-0D5F-48D7-8FE3-7E34C56F31D7}">
      <dgm:prSet/>
      <dgm:spPr/>
      <dgm:t>
        <a:bodyPr/>
        <a:lstStyle/>
        <a:p>
          <a:endParaRPr lang="en-US"/>
        </a:p>
      </dgm:t>
    </dgm:pt>
    <dgm:pt modelId="{B4D22F36-2255-4703-90C7-AB138C19A8C4}" type="sibTrans" cxnId="{309EE3B3-0D5F-48D7-8FE3-7E34C56F31D7}">
      <dgm:prSet/>
      <dgm:spPr/>
      <dgm:t>
        <a:bodyPr/>
        <a:lstStyle/>
        <a:p>
          <a:endParaRPr lang="en-US"/>
        </a:p>
      </dgm:t>
    </dgm:pt>
    <dgm:pt modelId="{5C9E2FF8-A8B0-4205-90D7-FE25F013DA25}">
      <dgm:prSet phldrT="[Text]" custT="1"/>
      <dgm:spPr/>
      <dgm:t>
        <a:bodyPr/>
        <a:lstStyle/>
        <a:p>
          <a:r>
            <a:rPr lang="fa-IR" sz="1600" dirty="0" smtClean="0">
              <a:solidFill>
                <a:schemeClr val="tx1"/>
              </a:solidFill>
              <a:cs typeface="B Nazanin" panose="00000400000000000000" pitchFamily="2" charset="-78"/>
            </a:rPr>
            <a:t>به منظور انتقال خون اکسیژن دار به اندام های حیاتی مغز، قلب، غدد فوق کلیوی و جفت …</a:t>
          </a:r>
          <a:endParaRPr lang="en-US" sz="1600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C6FCC639-5B58-4015-8B8F-DECF1882697C}" type="parTrans" cxnId="{08473342-4197-421E-9F6A-3753538A7707}">
      <dgm:prSet/>
      <dgm:spPr/>
      <dgm:t>
        <a:bodyPr/>
        <a:lstStyle/>
        <a:p>
          <a:endParaRPr lang="en-US"/>
        </a:p>
      </dgm:t>
    </dgm:pt>
    <dgm:pt modelId="{31C0FE68-7E71-424F-96EA-0C1B275C1654}" type="sibTrans" cxnId="{08473342-4197-421E-9F6A-3753538A7707}">
      <dgm:prSet/>
      <dgm:spPr/>
      <dgm:t>
        <a:bodyPr/>
        <a:lstStyle/>
        <a:p>
          <a:endParaRPr lang="en-US"/>
        </a:p>
      </dgm:t>
    </dgm:pt>
    <dgm:pt modelId="{2FCAC2F3-B4EF-4210-85BE-FD09DABF0479}">
      <dgm:prSet phldrT="[Text]" custT="1"/>
      <dgm:spPr/>
      <dgm:t>
        <a:bodyPr/>
        <a:lstStyle/>
        <a:p>
          <a:r>
            <a:rPr lang="fa-IR" sz="1600" dirty="0" smtClean="0">
              <a:solidFill>
                <a:schemeClr val="tx1"/>
              </a:solidFill>
              <a:cs typeface="B Nazanin" panose="00000400000000000000" pitchFamily="2" charset="-78"/>
            </a:rPr>
            <a:t>افزایش فشار خون توسط </a:t>
          </a:r>
          <a:r>
            <a:rPr lang="fa-IR" sz="1600" b="1" dirty="0" smtClean="0">
              <a:solidFill>
                <a:schemeClr val="tx1"/>
              </a:solidFill>
              <a:cs typeface="B Nazanin" panose="00000400000000000000" pitchFamily="2" charset="-78"/>
            </a:rPr>
            <a:t>بارورسپتورها</a:t>
          </a:r>
          <a:r>
            <a:rPr lang="fa-IR" sz="1600" dirty="0" smtClean="0">
              <a:solidFill>
                <a:schemeClr val="tx1"/>
              </a:solidFill>
              <a:cs typeface="B Nazanin" panose="00000400000000000000" pitchFamily="2" charset="-78"/>
            </a:rPr>
            <a:t> تشخیص داده می شود</a:t>
          </a:r>
          <a:endParaRPr lang="en-US" sz="1600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4B0D2AC4-9698-4B47-83DE-3F9361215E69}" type="parTrans" cxnId="{F05673ED-05A8-486B-ABF0-B8778B8160EC}">
      <dgm:prSet/>
      <dgm:spPr/>
      <dgm:t>
        <a:bodyPr/>
        <a:lstStyle/>
        <a:p>
          <a:endParaRPr lang="en-US"/>
        </a:p>
      </dgm:t>
    </dgm:pt>
    <dgm:pt modelId="{98E76C12-E69C-4934-8A8B-EBAB13E86C1E}" type="sibTrans" cxnId="{F05673ED-05A8-486B-ABF0-B8778B8160EC}">
      <dgm:prSet/>
      <dgm:spPr/>
      <dgm:t>
        <a:bodyPr/>
        <a:lstStyle/>
        <a:p>
          <a:endParaRPr lang="en-US"/>
        </a:p>
      </dgm:t>
    </dgm:pt>
    <dgm:pt modelId="{EF2B22C6-7FFD-4EE0-B36D-ADF1DCB09E5D}">
      <dgm:prSet custT="1"/>
      <dgm:spPr/>
      <dgm:t>
        <a:bodyPr/>
        <a:lstStyle/>
        <a:p>
          <a:r>
            <a:rPr lang="fa-IR" sz="1800" dirty="0" smtClean="0">
              <a:solidFill>
                <a:schemeClr val="tx1"/>
              </a:solidFill>
              <a:cs typeface="B Nazanin" panose="00000400000000000000" pitchFamily="2" charset="-78"/>
            </a:rPr>
            <a:t>بارورسپتورها به ساقه مغز سیگنال می دهند</a:t>
          </a:r>
          <a:endParaRPr lang="en-US" sz="1800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2065EE4E-8FE2-41DF-BE0D-4BB1123688E7}" type="parTrans" cxnId="{8187395D-DBA3-4E46-A154-47CFA95FC39D}">
      <dgm:prSet/>
      <dgm:spPr/>
      <dgm:t>
        <a:bodyPr/>
        <a:lstStyle/>
        <a:p>
          <a:endParaRPr lang="en-US"/>
        </a:p>
      </dgm:t>
    </dgm:pt>
    <dgm:pt modelId="{7A174B0B-CCE0-42A9-9D15-A4B2F4C804C8}" type="sibTrans" cxnId="{8187395D-DBA3-4E46-A154-47CFA95FC39D}">
      <dgm:prSet/>
      <dgm:spPr/>
      <dgm:t>
        <a:bodyPr/>
        <a:lstStyle/>
        <a:p>
          <a:endParaRPr lang="en-US"/>
        </a:p>
      </dgm:t>
    </dgm:pt>
    <dgm:pt modelId="{75CA079A-C603-4A8F-9066-E68567C1F19F}">
      <dgm:prSet/>
      <dgm:spPr/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  <a:cs typeface="B Nazanin" panose="00000400000000000000" pitchFamily="2" charset="-78"/>
            </a:rPr>
            <a:t>پاراسمپاتیک (واگ) </a:t>
          </a:r>
          <a:r>
            <a:rPr lang="en-US" dirty="0" smtClean="0">
              <a:solidFill>
                <a:schemeClr val="tx1"/>
              </a:solidFill>
              <a:cs typeface="B Nazanin" panose="00000400000000000000" pitchFamily="2" charset="-78"/>
            </a:rPr>
            <a:t>FHR </a:t>
          </a:r>
          <a:r>
            <a:rPr lang="fa-IR" dirty="0" smtClean="0">
              <a:solidFill>
                <a:schemeClr val="tx1"/>
              </a:solidFill>
              <a:cs typeface="B Nazanin" panose="00000400000000000000" pitchFamily="2" charset="-78"/>
            </a:rPr>
            <a:t>را کند می کند </a:t>
          </a:r>
          <a:r>
            <a:rPr lang="fa-IR" b="1" dirty="0" smtClean="0">
              <a:solidFill>
                <a:schemeClr val="tx1"/>
              </a:solidFill>
              <a:cs typeface="B Nazanin" panose="00000400000000000000" pitchFamily="2" charset="-78"/>
            </a:rPr>
            <a:t>تا برون ده قلبی را کاهش دهد و فشار خون را کاهش دهد</a:t>
          </a:r>
          <a:endParaRPr lang="en-US" b="1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0F552633-3EE5-403E-9B3A-96FB9416AB6A}" type="parTrans" cxnId="{85B2A38F-0588-4FEA-8196-1E82D59D4120}">
      <dgm:prSet/>
      <dgm:spPr/>
      <dgm:t>
        <a:bodyPr/>
        <a:lstStyle/>
        <a:p>
          <a:endParaRPr lang="en-US"/>
        </a:p>
      </dgm:t>
    </dgm:pt>
    <dgm:pt modelId="{47367A6A-7B46-4192-9508-F8EB479551EC}" type="sibTrans" cxnId="{85B2A38F-0588-4FEA-8196-1E82D59D4120}">
      <dgm:prSet/>
      <dgm:spPr/>
      <dgm:t>
        <a:bodyPr/>
        <a:lstStyle/>
        <a:p>
          <a:endParaRPr lang="en-US"/>
        </a:p>
      </dgm:t>
    </dgm:pt>
    <dgm:pt modelId="{61074636-CEB1-4A33-A4A9-741A63BAC217}">
      <dgm:prSet custT="1"/>
      <dgm:spPr/>
      <dgm:t>
        <a:bodyPr/>
        <a:lstStyle/>
        <a:p>
          <a:r>
            <a:rPr lang="fa-IR" sz="1400" dirty="0" smtClean="0">
              <a:solidFill>
                <a:schemeClr val="tx1"/>
              </a:solidFill>
              <a:cs typeface="B Nazanin" panose="00000400000000000000" pitchFamily="2" charset="-78"/>
            </a:rPr>
            <a:t>سمپاتیک </a:t>
          </a:r>
          <a:r>
            <a:rPr lang="fa-IR" sz="1400" b="1" dirty="0" smtClean="0">
              <a:solidFill>
                <a:schemeClr val="tx1"/>
              </a:solidFill>
              <a:cs typeface="B Nazanin" panose="00000400000000000000" pitchFamily="2" charset="-78"/>
            </a:rPr>
            <a:t>باعث انقباض عروق محیطی </a:t>
          </a:r>
          <a:r>
            <a:rPr lang="fa-IR" sz="1400" dirty="0" smtClean="0">
              <a:solidFill>
                <a:schemeClr val="tx1"/>
              </a:solidFill>
              <a:cs typeface="B Nazanin" panose="00000400000000000000" pitchFamily="2" charset="-78"/>
            </a:rPr>
            <a:t>می شود تا خون اکسیژن دار را دوباره از اندام ها، روده و کلیه ها توزیع کند. انقباض عروق محیطی باعث </a:t>
          </a:r>
          <a:r>
            <a:rPr lang="fa-IR" sz="1400" b="1" dirty="0" smtClean="0">
              <a:solidFill>
                <a:schemeClr val="tx1"/>
              </a:solidFill>
              <a:cs typeface="B Nazanin" panose="00000400000000000000" pitchFamily="2" charset="-78"/>
            </a:rPr>
            <a:t>افزایش فشار خون</a:t>
          </a:r>
          <a:r>
            <a:rPr lang="fa-IR" sz="1400" dirty="0" smtClean="0">
              <a:solidFill>
                <a:schemeClr val="tx1"/>
              </a:solidFill>
              <a:cs typeface="B Nazanin" panose="00000400000000000000" pitchFamily="2" charset="-78"/>
            </a:rPr>
            <a:t> می شود.</a:t>
          </a:r>
          <a:endParaRPr lang="en-US" sz="1400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81DD0EC4-0B0C-4135-A6E8-D50089E9F5A5}" type="parTrans" cxnId="{3E9FE1E6-106A-455F-9085-8B1C904198B1}">
      <dgm:prSet/>
      <dgm:spPr/>
      <dgm:t>
        <a:bodyPr/>
        <a:lstStyle/>
        <a:p>
          <a:endParaRPr lang="en-US"/>
        </a:p>
      </dgm:t>
    </dgm:pt>
    <dgm:pt modelId="{82A2618F-7F69-4D6D-8D80-814B6B7CCD98}" type="sibTrans" cxnId="{3E9FE1E6-106A-455F-9085-8B1C904198B1}">
      <dgm:prSet/>
      <dgm:spPr/>
      <dgm:t>
        <a:bodyPr/>
        <a:lstStyle/>
        <a:p>
          <a:endParaRPr lang="en-US"/>
        </a:p>
      </dgm:t>
    </dgm:pt>
    <dgm:pt modelId="{D11C8C5E-3CF7-456F-BF32-C36969AD517C}" type="pres">
      <dgm:prSet presAssocID="{B93EA161-020E-4141-8084-A5AF10CB577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6EE053-190A-4109-8DC1-6EA044CB531C}" type="pres">
      <dgm:prSet presAssocID="{15C918E2-D5CF-4AA2-BD3A-EA460CAD4369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75B0C8-74BC-456B-BD4D-BADEB8EF6BE3}" type="pres">
      <dgm:prSet presAssocID="{14560658-A7FB-47C8-9494-8BAD56BB5A09}" presName="sibTrans" presStyleLbl="sibTrans2D1" presStyleIdx="0" presStyleCnt="6"/>
      <dgm:spPr/>
      <dgm:t>
        <a:bodyPr/>
        <a:lstStyle/>
        <a:p>
          <a:endParaRPr lang="en-US"/>
        </a:p>
      </dgm:t>
    </dgm:pt>
    <dgm:pt modelId="{A4E21080-8E93-48C6-A268-235557CC4199}" type="pres">
      <dgm:prSet presAssocID="{14560658-A7FB-47C8-9494-8BAD56BB5A09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957C186-F900-4341-8974-6544A3A52106}" type="pres">
      <dgm:prSet presAssocID="{D737BFBE-9C82-4E78-BA70-99EB4AA17DE3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10089D-160A-4995-87E5-802B1A5E18F5}" type="pres">
      <dgm:prSet presAssocID="{B4D22F36-2255-4703-90C7-AB138C19A8C4}" presName="sibTrans" presStyleLbl="sibTrans2D1" presStyleIdx="1" presStyleCnt="6"/>
      <dgm:spPr/>
      <dgm:t>
        <a:bodyPr/>
        <a:lstStyle/>
        <a:p>
          <a:endParaRPr lang="en-US"/>
        </a:p>
      </dgm:t>
    </dgm:pt>
    <dgm:pt modelId="{F171F5E8-9C06-4EF4-91FD-3CA97ACBEFA1}" type="pres">
      <dgm:prSet presAssocID="{B4D22F36-2255-4703-90C7-AB138C19A8C4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6807CD63-1C35-44F3-8AB3-AA087EC031EC}" type="pres">
      <dgm:prSet presAssocID="{5C9E2FF8-A8B0-4205-90D7-FE25F013DA25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3B5998-2357-49A5-A8CA-9FA52D660ECB}" type="pres">
      <dgm:prSet presAssocID="{31C0FE68-7E71-424F-96EA-0C1B275C1654}" presName="sibTrans" presStyleLbl="sibTrans2D1" presStyleIdx="2" presStyleCnt="6"/>
      <dgm:spPr/>
      <dgm:t>
        <a:bodyPr/>
        <a:lstStyle/>
        <a:p>
          <a:endParaRPr lang="en-US"/>
        </a:p>
      </dgm:t>
    </dgm:pt>
    <dgm:pt modelId="{CD5FE9E1-3148-43B8-838E-4ABF6DA99C24}" type="pres">
      <dgm:prSet presAssocID="{31C0FE68-7E71-424F-96EA-0C1B275C1654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AA28BE04-383E-4E66-80FB-A0F31B36B652}" type="pres">
      <dgm:prSet presAssocID="{61074636-CEB1-4A33-A4A9-741A63BAC217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B5D65E-AE7E-4DDE-BE98-C49B0B4E18A8}" type="pres">
      <dgm:prSet presAssocID="{82A2618F-7F69-4D6D-8D80-814B6B7CCD98}" presName="sibTrans" presStyleLbl="sibTrans2D1" presStyleIdx="3" presStyleCnt="6"/>
      <dgm:spPr/>
      <dgm:t>
        <a:bodyPr/>
        <a:lstStyle/>
        <a:p>
          <a:endParaRPr lang="en-US"/>
        </a:p>
      </dgm:t>
    </dgm:pt>
    <dgm:pt modelId="{3C123981-4431-4B21-ADC2-3DB5651A90F1}" type="pres">
      <dgm:prSet presAssocID="{82A2618F-7F69-4D6D-8D80-814B6B7CCD98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ADD29743-456E-4067-831D-A5354CA08D8F}" type="pres">
      <dgm:prSet presAssocID="{2FCAC2F3-B4EF-4210-85BE-FD09DABF0479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60CBD6-04A9-4E7D-8281-87F4F271BE4C}" type="pres">
      <dgm:prSet presAssocID="{98E76C12-E69C-4934-8A8B-EBAB13E86C1E}" presName="sibTrans" presStyleLbl="sibTrans2D1" presStyleIdx="4" presStyleCnt="6"/>
      <dgm:spPr/>
      <dgm:t>
        <a:bodyPr/>
        <a:lstStyle/>
        <a:p>
          <a:endParaRPr lang="en-US"/>
        </a:p>
      </dgm:t>
    </dgm:pt>
    <dgm:pt modelId="{DD57DDAE-DA71-4E75-B063-D0F35FE9D5D9}" type="pres">
      <dgm:prSet presAssocID="{98E76C12-E69C-4934-8A8B-EBAB13E86C1E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C6BAB0BB-5BDC-4C89-9AB2-E4B97B2C222A}" type="pres">
      <dgm:prSet presAssocID="{EF2B22C6-7FFD-4EE0-B36D-ADF1DCB09E5D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B59AEA-AF1A-42E9-9BC0-253B14E65F30}" type="pres">
      <dgm:prSet presAssocID="{7A174B0B-CCE0-42A9-9D15-A4B2F4C804C8}" presName="sibTrans" presStyleLbl="sibTrans2D1" presStyleIdx="5" presStyleCnt="6"/>
      <dgm:spPr/>
      <dgm:t>
        <a:bodyPr/>
        <a:lstStyle/>
        <a:p>
          <a:endParaRPr lang="en-US"/>
        </a:p>
      </dgm:t>
    </dgm:pt>
    <dgm:pt modelId="{960787DF-3958-4AD2-B285-C96DF80BD2E1}" type="pres">
      <dgm:prSet presAssocID="{7A174B0B-CCE0-42A9-9D15-A4B2F4C804C8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23684C1-7170-424C-BBC8-570A713B237E}" type="pres">
      <dgm:prSet presAssocID="{75CA079A-C603-4A8F-9066-E68567C1F19F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0CF9D5B-6BD2-434E-9F6D-5ABE19DC8C1B}" type="presOf" srcId="{98E76C12-E69C-4934-8A8B-EBAB13E86C1E}" destId="{5C60CBD6-04A9-4E7D-8281-87F4F271BE4C}" srcOrd="0" destOrd="0" presId="urn:microsoft.com/office/officeart/2005/8/layout/process5"/>
    <dgm:cxn modelId="{BD8F2EC6-375D-4DDE-941E-F45A34E8DDD7}" type="presOf" srcId="{2FCAC2F3-B4EF-4210-85BE-FD09DABF0479}" destId="{ADD29743-456E-4067-831D-A5354CA08D8F}" srcOrd="0" destOrd="0" presId="urn:microsoft.com/office/officeart/2005/8/layout/process5"/>
    <dgm:cxn modelId="{D9EB5F63-8C49-45CB-9AD2-4268D277B1DA}" type="presOf" srcId="{D737BFBE-9C82-4E78-BA70-99EB4AA17DE3}" destId="{1957C186-F900-4341-8974-6544A3A52106}" srcOrd="0" destOrd="0" presId="urn:microsoft.com/office/officeart/2005/8/layout/process5"/>
    <dgm:cxn modelId="{FF31FD6D-F91F-4F29-B4FD-9AFADB4C7012}" type="presOf" srcId="{61074636-CEB1-4A33-A4A9-741A63BAC217}" destId="{AA28BE04-383E-4E66-80FB-A0F31B36B652}" srcOrd="0" destOrd="0" presId="urn:microsoft.com/office/officeart/2005/8/layout/process5"/>
    <dgm:cxn modelId="{89D7A512-0BAD-42F6-9176-669321A80F33}" type="presOf" srcId="{14560658-A7FB-47C8-9494-8BAD56BB5A09}" destId="{5675B0C8-74BC-456B-BD4D-BADEB8EF6BE3}" srcOrd="0" destOrd="0" presId="urn:microsoft.com/office/officeart/2005/8/layout/process5"/>
    <dgm:cxn modelId="{411A88BB-01B3-4549-BCCA-0D1F638C42E6}" type="presOf" srcId="{82A2618F-7F69-4D6D-8D80-814B6B7CCD98}" destId="{F5B5D65E-AE7E-4DDE-BE98-C49B0B4E18A8}" srcOrd="0" destOrd="0" presId="urn:microsoft.com/office/officeart/2005/8/layout/process5"/>
    <dgm:cxn modelId="{31CB9C4F-12B6-4B1F-B485-2C2DCD197225}" type="presOf" srcId="{75CA079A-C603-4A8F-9066-E68567C1F19F}" destId="{623684C1-7170-424C-BBC8-570A713B237E}" srcOrd="0" destOrd="0" presId="urn:microsoft.com/office/officeart/2005/8/layout/process5"/>
    <dgm:cxn modelId="{65E1FEEE-8963-4070-BE3F-F13C0D4D6429}" type="presOf" srcId="{31C0FE68-7E71-424F-96EA-0C1B275C1654}" destId="{CD5FE9E1-3148-43B8-838E-4ABF6DA99C24}" srcOrd="1" destOrd="0" presId="urn:microsoft.com/office/officeart/2005/8/layout/process5"/>
    <dgm:cxn modelId="{352C6A8B-433F-4E56-A347-182B96F13D58}" type="presOf" srcId="{B93EA161-020E-4141-8084-A5AF10CB5772}" destId="{D11C8C5E-3CF7-456F-BF32-C36969AD517C}" srcOrd="0" destOrd="0" presId="urn:microsoft.com/office/officeart/2005/8/layout/process5"/>
    <dgm:cxn modelId="{08473342-4197-421E-9F6A-3753538A7707}" srcId="{B93EA161-020E-4141-8084-A5AF10CB5772}" destId="{5C9E2FF8-A8B0-4205-90D7-FE25F013DA25}" srcOrd="2" destOrd="0" parTransId="{C6FCC639-5B58-4015-8B8F-DECF1882697C}" sibTransId="{31C0FE68-7E71-424F-96EA-0C1B275C1654}"/>
    <dgm:cxn modelId="{72F1148D-2850-4230-A06A-6FBB90D246EC}" type="presOf" srcId="{EF2B22C6-7FFD-4EE0-B36D-ADF1DCB09E5D}" destId="{C6BAB0BB-5BDC-4C89-9AB2-E4B97B2C222A}" srcOrd="0" destOrd="0" presId="urn:microsoft.com/office/officeart/2005/8/layout/process5"/>
    <dgm:cxn modelId="{EBC241D0-B3CD-45DD-A8A9-341196251754}" type="presOf" srcId="{15C918E2-D5CF-4AA2-BD3A-EA460CAD4369}" destId="{676EE053-190A-4109-8DC1-6EA044CB531C}" srcOrd="0" destOrd="0" presId="urn:microsoft.com/office/officeart/2005/8/layout/process5"/>
    <dgm:cxn modelId="{E5D494C9-482A-48DE-A406-008177B19158}" type="presOf" srcId="{7A174B0B-CCE0-42A9-9D15-A4B2F4C804C8}" destId="{66B59AEA-AF1A-42E9-9BC0-253B14E65F30}" srcOrd="0" destOrd="0" presId="urn:microsoft.com/office/officeart/2005/8/layout/process5"/>
    <dgm:cxn modelId="{1A5BF168-E9EB-4BC7-908C-4CDD50DF6330}" srcId="{B93EA161-020E-4141-8084-A5AF10CB5772}" destId="{15C918E2-D5CF-4AA2-BD3A-EA460CAD4369}" srcOrd="0" destOrd="0" parTransId="{238A23ED-E5C3-4973-BDA4-59D64228C638}" sibTransId="{14560658-A7FB-47C8-9494-8BAD56BB5A09}"/>
    <dgm:cxn modelId="{B17075ED-3ED7-4238-9323-D361E9A59D64}" type="presOf" srcId="{5C9E2FF8-A8B0-4205-90D7-FE25F013DA25}" destId="{6807CD63-1C35-44F3-8AB3-AA087EC031EC}" srcOrd="0" destOrd="0" presId="urn:microsoft.com/office/officeart/2005/8/layout/process5"/>
    <dgm:cxn modelId="{9658C92F-171C-48F8-B2D8-56E8C36AC81D}" type="presOf" srcId="{B4D22F36-2255-4703-90C7-AB138C19A8C4}" destId="{FD10089D-160A-4995-87E5-802B1A5E18F5}" srcOrd="0" destOrd="0" presId="urn:microsoft.com/office/officeart/2005/8/layout/process5"/>
    <dgm:cxn modelId="{F05673ED-05A8-486B-ABF0-B8778B8160EC}" srcId="{B93EA161-020E-4141-8084-A5AF10CB5772}" destId="{2FCAC2F3-B4EF-4210-85BE-FD09DABF0479}" srcOrd="4" destOrd="0" parTransId="{4B0D2AC4-9698-4B47-83DE-3F9361215E69}" sibTransId="{98E76C12-E69C-4934-8A8B-EBAB13E86C1E}"/>
    <dgm:cxn modelId="{EEB94CF3-7130-4035-9508-1484694B0A7E}" type="presOf" srcId="{7A174B0B-CCE0-42A9-9D15-A4B2F4C804C8}" destId="{960787DF-3958-4AD2-B285-C96DF80BD2E1}" srcOrd="1" destOrd="0" presId="urn:microsoft.com/office/officeart/2005/8/layout/process5"/>
    <dgm:cxn modelId="{C2B6D527-8C74-43D3-9A99-F833B87C6775}" type="presOf" srcId="{31C0FE68-7E71-424F-96EA-0C1B275C1654}" destId="{8D3B5998-2357-49A5-A8CA-9FA52D660ECB}" srcOrd="0" destOrd="0" presId="urn:microsoft.com/office/officeart/2005/8/layout/process5"/>
    <dgm:cxn modelId="{7EEF2D68-FBFE-49B8-B23A-69F934EA50D2}" type="presOf" srcId="{B4D22F36-2255-4703-90C7-AB138C19A8C4}" destId="{F171F5E8-9C06-4EF4-91FD-3CA97ACBEFA1}" srcOrd="1" destOrd="0" presId="urn:microsoft.com/office/officeart/2005/8/layout/process5"/>
    <dgm:cxn modelId="{B81DE762-6E25-48CD-A368-ED08264EAF05}" type="presOf" srcId="{98E76C12-E69C-4934-8A8B-EBAB13E86C1E}" destId="{DD57DDAE-DA71-4E75-B063-D0F35FE9D5D9}" srcOrd="1" destOrd="0" presId="urn:microsoft.com/office/officeart/2005/8/layout/process5"/>
    <dgm:cxn modelId="{C4C4D212-99CD-4872-AD7C-517368A187D3}" type="presOf" srcId="{14560658-A7FB-47C8-9494-8BAD56BB5A09}" destId="{A4E21080-8E93-48C6-A268-235557CC4199}" srcOrd="1" destOrd="0" presId="urn:microsoft.com/office/officeart/2005/8/layout/process5"/>
    <dgm:cxn modelId="{3E9FE1E6-106A-455F-9085-8B1C904198B1}" srcId="{B93EA161-020E-4141-8084-A5AF10CB5772}" destId="{61074636-CEB1-4A33-A4A9-741A63BAC217}" srcOrd="3" destOrd="0" parTransId="{81DD0EC4-0B0C-4135-A6E8-D50089E9F5A5}" sibTransId="{82A2618F-7F69-4D6D-8D80-814B6B7CCD98}"/>
    <dgm:cxn modelId="{309EE3B3-0D5F-48D7-8FE3-7E34C56F31D7}" srcId="{B93EA161-020E-4141-8084-A5AF10CB5772}" destId="{D737BFBE-9C82-4E78-BA70-99EB4AA17DE3}" srcOrd="1" destOrd="0" parTransId="{93C0D5E5-A3D1-4FD8-B64A-58A67B19A8AE}" sibTransId="{B4D22F36-2255-4703-90C7-AB138C19A8C4}"/>
    <dgm:cxn modelId="{85B2A38F-0588-4FEA-8196-1E82D59D4120}" srcId="{B93EA161-020E-4141-8084-A5AF10CB5772}" destId="{75CA079A-C603-4A8F-9066-E68567C1F19F}" srcOrd="6" destOrd="0" parTransId="{0F552633-3EE5-403E-9B3A-96FB9416AB6A}" sibTransId="{47367A6A-7B46-4192-9508-F8EB479551EC}"/>
    <dgm:cxn modelId="{8187395D-DBA3-4E46-A154-47CFA95FC39D}" srcId="{B93EA161-020E-4141-8084-A5AF10CB5772}" destId="{EF2B22C6-7FFD-4EE0-B36D-ADF1DCB09E5D}" srcOrd="5" destOrd="0" parTransId="{2065EE4E-8FE2-41DF-BE0D-4BB1123688E7}" sibTransId="{7A174B0B-CCE0-42A9-9D15-A4B2F4C804C8}"/>
    <dgm:cxn modelId="{E85544BA-0609-4B66-BCE4-7F44F84504E0}" type="presOf" srcId="{82A2618F-7F69-4D6D-8D80-814B6B7CCD98}" destId="{3C123981-4431-4B21-ADC2-3DB5651A90F1}" srcOrd="1" destOrd="0" presId="urn:microsoft.com/office/officeart/2005/8/layout/process5"/>
    <dgm:cxn modelId="{15AFAF64-1F60-4BBD-82D3-BE0F88095EDF}" type="presParOf" srcId="{D11C8C5E-3CF7-456F-BF32-C36969AD517C}" destId="{676EE053-190A-4109-8DC1-6EA044CB531C}" srcOrd="0" destOrd="0" presId="urn:microsoft.com/office/officeart/2005/8/layout/process5"/>
    <dgm:cxn modelId="{AEFD172D-7EDE-4E69-88F6-33EC5E06C950}" type="presParOf" srcId="{D11C8C5E-3CF7-456F-BF32-C36969AD517C}" destId="{5675B0C8-74BC-456B-BD4D-BADEB8EF6BE3}" srcOrd="1" destOrd="0" presId="urn:microsoft.com/office/officeart/2005/8/layout/process5"/>
    <dgm:cxn modelId="{4968552A-F317-487B-90F9-FB8316B673AE}" type="presParOf" srcId="{5675B0C8-74BC-456B-BD4D-BADEB8EF6BE3}" destId="{A4E21080-8E93-48C6-A268-235557CC4199}" srcOrd="0" destOrd="0" presId="urn:microsoft.com/office/officeart/2005/8/layout/process5"/>
    <dgm:cxn modelId="{BB9D7463-B131-4BDF-A439-050E138B88BD}" type="presParOf" srcId="{D11C8C5E-3CF7-456F-BF32-C36969AD517C}" destId="{1957C186-F900-4341-8974-6544A3A52106}" srcOrd="2" destOrd="0" presId="urn:microsoft.com/office/officeart/2005/8/layout/process5"/>
    <dgm:cxn modelId="{4D338D69-80A4-4CBE-B11A-AB888A323196}" type="presParOf" srcId="{D11C8C5E-3CF7-456F-BF32-C36969AD517C}" destId="{FD10089D-160A-4995-87E5-802B1A5E18F5}" srcOrd="3" destOrd="0" presId="urn:microsoft.com/office/officeart/2005/8/layout/process5"/>
    <dgm:cxn modelId="{9DEB00DE-FF40-48A9-AFA1-1886AD1FB86E}" type="presParOf" srcId="{FD10089D-160A-4995-87E5-802B1A5E18F5}" destId="{F171F5E8-9C06-4EF4-91FD-3CA97ACBEFA1}" srcOrd="0" destOrd="0" presId="urn:microsoft.com/office/officeart/2005/8/layout/process5"/>
    <dgm:cxn modelId="{7843DAE2-270E-45DE-B23B-6F0CB8E416FC}" type="presParOf" srcId="{D11C8C5E-3CF7-456F-BF32-C36969AD517C}" destId="{6807CD63-1C35-44F3-8AB3-AA087EC031EC}" srcOrd="4" destOrd="0" presId="urn:microsoft.com/office/officeart/2005/8/layout/process5"/>
    <dgm:cxn modelId="{D11ED10D-9B2C-4512-AB41-E3C34145E30E}" type="presParOf" srcId="{D11C8C5E-3CF7-456F-BF32-C36969AD517C}" destId="{8D3B5998-2357-49A5-A8CA-9FA52D660ECB}" srcOrd="5" destOrd="0" presId="urn:microsoft.com/office/officeart/2005/8/layout/process5"/>
    <dgm:cxn modelId="{D59CF597-00A1-463C-8980-B9E8A60EB1F4}" type="presParOf" srcId="{8D3B5998-2357-49A5-A8CA-9FA52D660ECB}" destId="{CD5FE9E1-3148-43B8-838E-4ABF6DA99C24}" srcOrd="0" destOrd="0" presId="urn:microsoft.com/office/officeart/2005/8/layout/process5"/>
    <dgm:cxn modelId="{5A475AB7-552D-4E85-AE3A-9EB764756D9B}" type="presParOf" srcId="{D11C8C5E-3CF7-456F-BF32-C36969AD517C}" destId="{AA28BE04-383E-4E66-80FB-A0F31B36B652}" srcOrd="6" destOrd="0" presId="urn:microsoft.com/office/officeart/2005/8/layout/process5"/>
    <dgm:cxn modelId="{E65127A1-F002-4021-A349-E3E0E8F38FE3}" type="presParOf" srcId="{D11C8C5E-3CF7-456F-BF32-C36969AD517C}" destId="{F5B5D65E-AE7E-4DDE-BE98-C49B0B4E18A8}" srcOrd="7" destOrd="0" presId="urn:microsoft.com/office/officeart/2005/8/layout/process5"/>
    <dgm:cxn modelId="{17CC9A32-EC68-4C69-9793-729DAD90F7CC}" type="presParOf" srcId="{F5B5D65E-AE7E-4DDE-BE98-C49B0B4E18A8}" destId="{3C123981-4431-4B21-ADC2-3DB5651A90F1}" srcOrd="0" destOrd="0" presId="urn:microsoft.com/office/officeart/2005/8/layout/process5"/>
    <dgm:cxn modelId="{1E3FECD8-7F11-40CD-B825-E1F8760FBCAA}" type="presParOf" srcId="{D11C8C5E-3CF7-456F-BF32-C36969AD517C}" destId="{ADD29743-456E-4067-831D-A5354CA08D8F}" srcOrd="8" destOrd="0" presId="urn:microsoft.com/office/officeart/2005/8/layout/process5"/>
    <dgm:cxn modelId="{B16330E5-8B94-488A-A424-BC6B56E36621}" type="presParOf" srcId="{D11C8C5E-3CF7-456F-BF32-C36969AD517C}" destId="{5C60CBD6-04A9-4E7D-8281-87F4F271BE4C}" srcOrd="9" destOrd="0" presId="urn:microsoft.com/office/officeart/2005/8/layout/process5"/>
    <dgm:cxn modelId="{A82F47EB-2736-48C4-9535-56AF54FD7C77}" type="presParOf" srcId="{5C60CBD6-04A9-4E7D-8281-87F4F271BE4C}" destId="{DD57DDAE-DA71-4E75-B063-D0F35FE9D5D9}" srcOrd="0" destOrd="0" presId="urn:microsoft.com/office/officeart/2005/8/layout/process5"/>
    <dgm:cxn modelId="{1DB9346B-E073-4E2C-A8DF-0063096AD4A3}" type="presParOf" srcId="{D11C8C5E-3CF7-456F-BF32-C36969AD517C}" destId="{C6BAB0BB-5BDC-4C89-9AB2-E4B97B2C222A}" srcOrd="10" destOrd="0" presId="urn:microsoft.com/office/officeart/2005/8/layout/process5"/>
    <dgm:cxn modelId="{381202E2-C4E6-4F89-936F-1ECDAF111B03}" type="presParOf" srcId="{D11C8C5E-3CF7-456F-BF32-C36969AD517C}" destId="{66B59AEA-AF1A-42E9-9BC0-253B14E65F30}" srcOrd="11" destOrd="0" presId="urn:microsoft.com/office/officeart/2005/8/layout/process5"/>
    <dgm:cxn modelId="{0F2A5080-8557-434C-ABEE-7C1FC7C8ED93}" type="presParOf" srcId="{66B59AEA-AF1A-42E9-9BC0-253B14E65F30}" destId="{960787DF-3958-4AD2-B285-C96DF80BD2E1}" srcOrd="0" destOrd="0" presId="urn:microsoft.com/office/officeart/2005/8/layout/process5"/>
    <dgm:cxn modelId="{5E0D89D5-EFC6-463F-9641-504FC7199872}" type="presParOf" srcId="{D11C8C5E-3CF7-456F-BF32-C36969AD517C}" destId="{623684C1-7170-424C-BBC8-570A713B237E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6EE053-190A-4109-8DC1-6EA044CB531C}">
      <dsp:nvSpPr>
        <dsp:cNvPr id="0" name=""/>
        <dsp:cNvSpPr/>
      </dsp:nvSpPr>
      <dsp:spPr>
        <a:xfrm>
          <a:off x="8036" y="230088"/>
          <a:ext cx="2402085" cy="144125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  <a:cs typeface="B Nazanin" panose="00000400000000000000" pitchFamily="2" charset="-78"/>
            </a:rPr>
            <a:t>کاهش </a:t>
          </a:r>
          <a:r>
            <a:rPr lang="en-US" sz="1400" b="1" kern="1200" dirty="0" smtClean="0">
              <a:solidFill>
                <a:schemeClr val="tx1"/>
              </a:solidFill>
              <a:cs typeface="B Nazanin" panose="00000400000000000000" pitchFamily="2" charset="-78"/>
            </a:rPr>
            <a:t>PO2 </a:t>
          </a:r>
          <a:r>
            <a:rPr lang="fa-IR" sz="1400" b="1" kern="1200" dirty="0" smtClean="0">
              <a:solidFill>
                <a:schemeClr val="tx1"/>
              </a:solidFill>
              <a:cs typeface="B Nazanin" panose="00000400000000000000" pitchFamily="2" charset="-78"/>
            </a:rPr>
            <a:t>جنین (هیپوکسمی) </a:t>
          </a:r>
          <a:r>
            <a:rPr lang="fa-IR" sz="1600" kern="1200" dirty="0" smtClean="0">
              <a:solidFill>
                <a:schemeClr val="tx1"/>
              </a:solidFill>
              <a:cs typeface="B Nazanin" panose="00000400000000000000" pitchFamily="2" charset="-78"/>
            </a:rPr>
            <a:t>در طول انقباض رحم توسط گیرنده های شیمیایی تشخیص داده می شود.</a:t>
          </a:r>
          <a:endParaRPr lang="en-US" sz="1600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50249" y="272301"/>
        <a:ext cx="2317659" cy="1356825"/>
      </dsp:txXfrm>
    </dsp:sp>
    <dsp:sp modelId="{5675B0C8-74BC-456B-BD4D-BADEB8EF6BE3}">
      <dsp:nvSpPr>
        <dsp:cNvPr id="0" name=""/>
        <dsp:cNvSpPr/>
      </dsp:nvSpPr>
      <dsp:spPr>
        <a:xfrm>
          <a:off x="2621506" y="652855"/>
          <a:ext cx="509242" cy="595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2621506" y="771998"/>
        <a:ext cx="356469" cy="357431"/>
      </dsp:txXfrm>
    </dsp:sp>
    <dsp:sp modelId="{1957C186-F900-4341-8974-6544A3A52106}">
      <dsp:nvSpPr>
        <dsp:cNvPr id="0" name=""/>
        <dsp:cNvSpPr/>
      </dsp:nvSpPr>
      <dsp:spPr>
        <a:xfrm>
          <a:off x="3370957" y="230088"/>
          <a:ext cx="2402085" cy="144125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cs typeface="B Nazanin" panose="00000400000000000000" pitchFamily="2" charset="-78"/>
            </a:rPr>
            <a:t>گیرنده های شیمیایی </a:t>
          </a:r>
          <a:r>
            <a:rPr lang="fa-IR" sz="1800" kern="1200" dirty="0" smtClean="0">
              <a:solidFill>
                <a:schemeClr val="tx1"/>
              </a:solidFill>
              <a:cs typeface="B Nazanin" panose="00000400000000000000" pitchFamily="2" charset="-78"/>
            </a:rPr>
            <a:t>به ساقه مغز سیگنال می دهند</a:t>
          </a:r>
          <a:endParaRPr lang="en-US" sz="1800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3413170" y="272301"/>
        <a:ext cx="2317659" cy="1356825"/>
      </dsp:txXfrm>
    </dsp:sp>
    <dsp:sp modelId="{FD10089D-160A-4995-87E5-802B1A5E18F5}">
      <dsp:nvSpPr>
        <dsp:cNvPr id="0" name=""/>
        <dsp:cNvSpPr/>
      </dsp:nvSpPr>
      <dsp:spPr>
        <a:xfrm>
          <a:off x="5984426" y="652855"/>
          <a:ext cx="509242" cy="595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5984426" y="771998"/>
        <a:ext cx="356469" cy="357431"/>
      </dsp:txXfrm>
    </dsp:sp>
    <dsp:sp modelId="{6807CD63-1C35-44F3-8AB3-AA087EC031EC}">
      <dsp:nvSpPr>
        <dsp:cNvPr id="0" name=""/>
        <dsp:cNvSpPr/>
      </dsp:nvSpPr>
      <dsp:spPr>
        <a:xfrm>
          <a:off x="6733877" y="230088"/>
          <a:ext cx="2402085" cy="144125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  <a:cs typeface="B Nazanin" panose="00000400000000000000" pitchFamily="2" charset="-78"/>
            </a:rPr>
            <a:t>به منظور انتقال خون اکسیژن دار به اندام های حیاتی مغز، قلب، غدد فوق کلیوی و جفت …</a:t>
          </a:r>
          <a:endParaRPr lang="en-US" sz="1600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6776090" y="272301"/>
        <a:ext cx="2317659" cy="1356825"/>
      </dsp:txXfrm>
    </dsp:sp>
    <dsp:sp modelId="{8D3B5998-2357-49A5-A8CA-9FA52D660ECB}">
      <dsp:nvSpPr>
        <dsp:cNvPr id="0" name=""/>
        <dsp:cNvSpPr/>
      </dsp:nvSpPr>
      <dsp:spPr>
        <a:xfrm rot="5400000">
          <a:off x="7680299" y="1839485"/>
          <a:ext cx="509242" cy="595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 rot="-5400000">
        <a:off x="7756205" y="1882723"/>
        <a:ext cx="357431" cy="356469"/>
      </dsp:txXfrm>
    </dsp:sp>
    <dsp:sp modelId="{AA28BE04-383E-4E66-80FB-A0F31B36B652}">
      <dsp:nvSpPr>
        <dsp:cNvPr id="0" name=""/>
        <dsp:cNvSpPr/>
      </dsp:nvSpPr>
      <dsp:spPr>
        <a:xfrm>
          <a:off x="6733877" y="2632174"/>
          <a:ext cx="2402085" cy="144125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solidFill>
                <a:schemeClr val="tx1"/>
              </a:solidFill>
              <a:cs typeface="B Nazanin" panose="00000400000000000000" pitchFamily="2" charset="-78"/>
            </a:rPr>
            <a:t>سمپاتیک </a:t>
          </a:r>
          <a:r>
            <a:rPr lang="fa-IR" sz="1400" b="1" kern="1200" dirty="0" smtClean="0">
              <a:solidFill>
                <a:schemeClr val="tx1"/>
              </a:solidFill>
              <a:cs typeface="B Nazanin" panose="00000400000000000000" pitchFamily="2" charset="-78"/>
            </a:rPr>
            <a:t>باعث انقباض عروق محیطی </a:t>
          </a:r>
          <a:r>
            <a:rPr lang="fa-IR" sz="1400" kern="1200" dirty="0" smtClean="0">
              <a:solidFill>
                <a:schemeClr val="tx1"/>
              </a:solidFill>
              <a:cs typeface="B Nazanin" panose="00000400000000000000" pitchFamily="2" charset="-78"/>
            </a:rPr>
            <a:t>می شود تا خون اکسیژن دار را دوباره از اندام ها، روده و کلیه ها توزیع کند. انقباض عروق محیطی باعث </a:t>
          </a:r>
          <a:r>
            <a:rPr lang="fa-IR" sz="1400" b="1" kern="1200" dirty="0" smtClean="0">
              <a:solidFill>
                <a:schemeClr val="tx1"/>
              </a:solidFill>
              <a:cs typeface="B Nazanin" panose="00000400000000000000" pitchFamily="2" charset="-78"/>
            </a:rPr>
            <a:t>افزایش فشار خون</a:t>
          </a:r>
          <a:r>
            <a:rPr lang="fa-IR" sz="1400" kern="1200" dirty="0" smtClean="0">
              <a:solidFill>
                <a:schemeClr val="tx1"/>
              </a:solidFill>
              <a:cs typeface="B Nazanin" panose="00000400000000000000" pitchFamily="2" charset="-78"/>
            </a:rPr>
            <a:t> می شود.</a:t>
          </a:r>
          <a:endParaRPr lang="en-US" sz="1400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6776090" y="2674387"/>
        <a:ext cx="2317659" cy="1356825"/>
      </dsp:txXfrm>
    </dsp:sp>
    <dsp:sp modelId="{F5B5D65E-AE7E-4DDE-BE98-C49B0B4E18A8}">
      <dsp:nvSpPr>
        <dsp:cNvPr id="0" name=""/>
        <dsp:cNvSpPr/>
      </dsp:nvSpPr>
      <dsp:spPr>
        <a:xfrm rot="10800000">
          <a:off x="6013251" y="3054941"/>
          <a:ext cx="509242" cy="595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 rot="10800000">
        <a:off x="6166024" y="3174084"/>
        <a:ext cx="356469" cy="357431"/>
      </dsp:txXfrm>
    </dsp:sp>
    <dsp:sp modelId="{ADD29743-456E-4067-831D-A5354CA08D8F}">
      <dsp:nvSpPr>
        <dsp:cNvPr id="0" name=""/>
        <dsp:cNvSpPr/>
      </dsp:nvSpPr>
      <dsp:spPr>
        <a:xfrm>
          <a:off x="3370957" y="2632174"/>
          <a:ext cx="2402085" cy="144125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  <a:cs typeface="B Nazanin" panose="00000400000000000000" pitchFamily="2" charset="-78"/>
            </a:rPr>
            <a:t>افزایش فشار خون توسط </a:t>
          </a:r>
          <a:r>
            <a:rPr lang="fa-IR" sz="1600" b="1" kern="1200" dirty="0" smtClean="0">
              <a:solidFill>
                <a:schemeClr val="tx1"/>
              </a:solidFill>
              <a:cs typeface="B Nazanin" panose="00000400000000000000" pitchFamily="2" charset="-78"/>
            </a:rPr>
            <a:t>بارورسپتورها</a:t>
          </a:r>
          <a:r>
            <a:rPr lang="fa-IR" sz="1600" kern="1200" dirty="0" smtClean="0">
              <a:solidFill>
                <a:schemeClr val="tx1"/>
              </a:solidFill>
              <a:cs typeface="B Nazanin" panose="00000400000000000000" pitchFamily="2" charset="-78"/>
            </a:rPr>
            <a:t> تشخیص داده می شود</a:t>
          </a:r>
          <a:endParaRPr lang="en-US" sz="1600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3413170" y="2674387"/>
        <a:ext cx="2317659" cy="1356825"/>
      </dsp:txXfrm>
    </dsp:sp>
    <dsp:sp modelId="{5C60CBD6-04A9-4E7D-8281-87F4F271BE4C}">
      <dsp:nvSpPr>
        <dsp:cNvPr id="0" name=""/>
        <dsp:cNvSpPr/>
      </dsp:nvSpPr>
      <dsp:spPr>
        <a:xfrm rot="10800000">
          <a:off x="2650331" y="3054941"/>
          <a:ext cx="509242" cy="595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 rot="10800000">
        <a:off x="2803104" y="3174084"/>
        <a:ext cx="356469" cy="357431"/>
      </dsp:txXfrm>
    </dsp:sp>
    <dsp:sp modelId="{C6BAB0BB-5BDC-4C89-9AB2-E4B97B2C222A}">
      <dsp:nvSpPr>
        <dsp:cNvPr id="0" name=""/>
        <dsp:cNvSpPr/>
      </dsp:nvSpPr>
      <dsp:spPr>
        <a:xfrm>
          <a:off x="8036" y="2632174"/>
          <a:ext cx="2402085" cy="144125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chemeClr val="tx1"/>
              </a:solidFill>
              <a:cs typeface="B Nazanin" panose="00000400000000000000" pitchFamily="2" charset="-78"/>
            </a:rPr>
            <a:t>بارورسپتورها به ساقه مغز سیگنال می دهند</a:t>
          </a:r>
          <a:endParaRPr lang="en-US" sz="1800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50249" y="2674387"/>
        <a:ext cx="2317659" cy="1356825"/>
      </dsp:txXfrm>
    </dsp:sp>
    <dsp:sp modelId="{66B59AEA-AF1A-42E9-9BC0-253B14E65F30}">
      <dsp:nvSpPr>
        <dsp:cNvPr id="0" name=""/>
        <dsp:cNvSpPr/>
      </dsp:nvSpPr>
      <dsp:spPr>
        <a:xfrm rot="5400000">
          <a:off x="954458" y="4241571"/>
          <a:ext cx="509242" cy="595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 rot="-5400000">
        <a:off x="1030364" y="4284809"/>
        <a:ext cx="357431" cy="356469"/>
      </dsp:txXfrm>
    </dsp:sp>
    <dsp:sp modelId="{623684C1-7170-424C-BBC8-570A713B237E}">
      <dsp:nvSpPr>
        <dsp:cNvPr id="0" name=""/>
        <dsp:cNvSpPr/>
      </dsp:nvSpPr>
      <dsp:spPr>
        <a:xfrm>
          <a:off x="8036" y="5034260"/>
          <a:ext cx="2402085" cy="144125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>
              <a:solidFill>
                <a:schemeClr val="tx1"/>
              </a:solidFill>
              <a:cs typeface="B Nazanin" panose="00000400000000000000" pitchFamily="2" charset="-78"/>
            </a:rPr>
            <a:t>پاراسمپاتیک (واگ) </a:t>
          </a:r>
          <a:r>
            <a:rPr lang="en-US" sz="1700" kern="1200" dirty="0" smtClean="0">
              <a:solidFill>
                <a:schemeClr val="tx1"/>
              </a:solidFill>
              <a:cs typeface="B Nazanin" panose="00000400000000000000" pitchFamily="2" charset="-78"/>
            </a:rPr>
            <a:t>FHR </a:t>
          </a:r>
          <a:r>
            <a:rPr lang="fa-IR" sz="1700" kern="1200" dirty="0" smtClean="0">
              <a:solidFill>
                <a:schemeClr val="tx1"/>
              </a:solidFill>
              <a:cs typeface="B Nazanin" panose="00000400000000000000" pitchFamily="2" charset="-78"/>
            </a:rPr>
            <a:t>را کند می کند </a:t>
          </a:r>
          <a:r>
            <a:rPr lang="fa-IR" sz="1700" b="1" kern="1200" dirty="0" smtClean="0">
              <a:solidFill>
                <a:schemeClr val="tx1"/>
              </a:solidFill>
              <a:cs typeface="B Nazanin" panose="00000400000000000000" pitchFamily="2" charset="-78"/>
            </a:rPr>
            <a:t>تا برون ده قلبی را کاهش دهد و فشار خون را کاهش دهد</a:t>
          </a:r>
          <a:endParaRPr lang="en-US" sz="1700" b="1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50249" y="5076473"/>
        <a:ext cx="2317659" cy="13568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E621DF-9FD4-4BB7-BE33-1A231860C7EA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1DD894-B150-4BBE-8837-5C7AF2EC4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896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DD894-B150-4BBE-8837-5C7AF2EC48C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846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DD894-B150-4BBE-8837-5C7AF2EC48C8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69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5C9-5D40-489C-A54F-33E067A3712D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173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5C9-5D40-489C-A54F-33E067A3712D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895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5C9-5D40-489C-A54F-33E067A3712D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927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5C9-5D40-489C-A54F-33E067A3712D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638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5C9-5D40-489C-A54F-33E067A3712D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211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5C9-5D40-489C-A54F-33E067A3712D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78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5C9-5D40-489C-A54F-33E067A3712D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125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5C9-5D40-489C-A54F-33E067A3712D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036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5C9-5D40-489C-A54F-33E067A3712D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231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5C9-5D40-489C-A54F-33E067A3712D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013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5C9-5D40-489C-A54F-33E067A3712D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16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465C9-5D40-489C-A54F-33E067A3712D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797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‫علم بیونیک: الهام‌گیری از طبیعت | مرجع دانلود پاورپوینت‬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447800"/>
            <a:ext cx="3962400" cy="308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9650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457200"/>
            <a:ext cx="8077200" cy="12954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fa-IR" sz="8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اندیکاسیونها</a:t>
            </a:r>
            <a:endParaRPr lang="fa-IR" sz="88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endParaRPr lang="en-US" dirty="0"/>
          </a:p>
        </p:txBody>
      </p:sp>
      <p:pic>
        <p:nvPicPr>
          <p:cNvPr id="6146" name="Picture 2" descr="Indication Word Animated GIF Logo Desig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1905000"/>
            <a:ext cx="723900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5407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Titr" panose="00000700000000000000" pitchFamily="2" charset="-78"/>
              </a:rPr>
              <a:t>اندیکاسیونهای انجام ارزیابی سلامت جنین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زمانی که احتمال </a:t>
            </a:r>
            <a:r>
              <a:rPr lang="en-US" sz="2800" dirty="0" smtClean="0">
                <a:cs typeface="B Nazanin" panose="00000400000000000000" pitchFamily="2" charset="-78"/>
              </a:rPr>
              <a:t>stillbirth</a:t>
            </a:r>
            <a:r>
              <a:rPr lang="fa-IR" sz="2800" dirty="0" smtClean="0">
                <a:cs typeface="B Nazanin" panose="00000400000000000000" pitchFamily="2" charset="-78"/>
              </a:rPr>
              <a:t> بالاتر از 0/8 در 1000است(</a:t>
            </a:r>
            <a:r>
              <a:rPr lang="en-US" sz="2800" dirty="0" smtClean="0">
                <a:cs typeface="B Nazanin" panose="00000400000000000000" pitchFamily="2" charset="-78"/>
              </a:rPr>
              <a:t>ACOG</a:t>
            </a:r>
            <a:r>
              <a:rPr lang="fa-IR" sz="2800" dirty="0" smtClean="0">
                <a:cs typeface="B Nazanin" panose="00000400000000000000" pitchFamily="2" charset="-78"/>
              </a:rPr>
              <a:t>)</a:t>
            </a:r>
          </a:p>
          <a:p>
            <a:pPr algn="r" rtl="1"/>
            <a:endParaRPr lang="fa-IR" sz="2800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در بارداریهایی که احتمال </a:t>
            </a:r>
            <a:r>
              <a:rPr lang="en-US" sz="2800" dirty="0">
                <a:cs typeface="B Nazanin" panose="00000400000000000000" pitchFamily="2" charset="-78"/>
              </a:rPr>
              <a:t>stillbirth</a:t>
            </a:r>
            <a:r>
              <a:rPr lang="fa-IR" sz="2800" dirty="0" smtClean="0">
                <a:cs typeface="B Nazanin" panose="00000400000000000000" pitchFamily="2" charset="-78"/>
              </a:rPr>
              <a:t>  در آنها بیش از 2 برابر بارداریهای بدون </a:t>
            </a:r>
            <a:r>
              <a:rPr lang="fa-IR" sz="2800" dirty="0">
                <a:cs typeface="B Nazanin" panose="00000400000000000000" pitchFamily="2" charset="-78"/>
              </a:rPr>
              <a:t>عارضه است(</a:t>
            </a:r>
            <a:r>
              <a:rPr lang="en-US" sz="2800" dirty="0">
                <a:cs typeface="B Nazanin" panose="00000400000000000000" pitchFamily="2" charset="-78"/>
              </a:rPr>
              <a:t>ACOG</a:t>
            </a:r>
            <a:r>
              <a:rPr lang="fa-IR" sz="2800" dirty="0" smtClean="0">
                <a:cs typeface="B Nazanin" panose="00000400000000000000" pitchFamily="2" charset="-78"/>
              </a:rPr>
              <a:t>)</a:t>
            </a:r>
            <a:endParaRPr lang="en-US" sz="2800" dirty="0" smtClean="0">
              <a:cs typeface="B Nazanin" panose="00000400000000000000" pitchFamily="2" charset="-78"/>
            </a:endParaRPr>
          </a:p>
          <a:p>
            <a:pPr algn="r" rtl="1"/>
            <a:endParaRPr lang="en-US" sz="2800" dirty="0">
              <a:cs typeface="B Nazanin" panose="00000400000000000000" pitchFamily="2" charset="-78"/>
            </a:endParaRPr>
          </a:p>
          <a:p>
            <a:pPr algn="r" rtl="1"/>
            <a:endParaRPr lang="en-US" sz="280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22026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5101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fa-IR" sz="3200" dirty="0">
                <a:cs typeface="B Titr" panose="00000700000000000000" pitchFamily="2" charset="-78"/>
              </a:rPr>
              <a:t>اندیکاسیونهای انجام ارزیابی سلامت </a:t>
            </a:r>
            <a:r>
              <a:rPr lang="fa-IR" sz="3200" dirty="0" smtClean="0">
                <a:cs typeface="B Titr" panose="00000700000000000000" pitchFamily="2" charset="-78"/>
              </a:rPr>
              <a:t>جنین...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534400" cy="6096000"/>
          </a:xfrm>
        </p:spPr>
        <p:txBody>
          <a:bodyPr>
            <a:normAutofit lnSpcReduction="10000"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شایعترین اندیکاسیونها عبارتند از: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7030A0"/>
                </a:solidFill>
                <a:cs typeface="B Nazanin" panose="00000400000000000000" pitchFamily="2" charset="-78"/>
              </a:rPr>
              <a:t>دیابت: آشکار یا </a:t>
            </a:r>
            <a:r>
              <a:rPr lang="en-US" sz="2400" dirty="0">
                <a:solidFill>
                  <a:srgbClr val="7030A0"/>
                </a:solidFill>
                <a:cs typeface="B Nazanin" panose="00000400000000000000" pitchFamily="2" charset="-78"/>
              </a:rPr>
              <a:t>GDM</a:t>
            </a:r>
            <a:r>
              <a:rPr lang="fa-IR" sz="2400" dirty="0">
                <a:solidFill>
                  <a:srgbClr val="7030A0"/>
                </a:solidFill>
                <a:cs typeface="B Nazanin" panose="00000400000000000000" pitchFamily="2" charset="-78"/>
              </a:rPr>
              <a:t> نیازمند درمان دارویی برای کنترل سطح گلوکز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7030A0"/>
                </a:solidFill>
                <a:cs typeface="B Nazanin" panose="00000400000000000000" pitchFamily="2" charset="-78"/>
              </a:rPr>
              <a:t>اختلالات فشارخون: فشار خون مزمن یا </a:t>
            </a:r>
            <a:r>
              <a:rPr lang="en-US" sz="2400" dirty="0">
                <a:solidFill>
                  <a:srgbClr val="7030A0"/>
                </a:solidFill>
                <a:cs typeface="B Nazanin" panose="00000400000000000000" pitchFamily="2" charset="-78"/>
              </a:rPr>
              <a:t>PIH</a:t>
            </a:r>
            <a:endParaRPr lang="fa-IR" sz="2400" dirty="0">
              <a:solidFill>
                <a:srgbClr val="7030A0"/>
              </a:solidFill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030A0"/>
                </a:solidFill>
                <a:cs typeface="B Nazanin" panose="00000400000000000000" pitchFamily="2" charset="-78"/>
              </a:rPr>
              <a:t>FGR</a:t>
            </a:r>
            <a:endParaRPr lang="fa-IR" sz="2400" dirty="0">
              <a:solidFill>
                <a:srgbClr val="7030A0"/>
              </a:solidFill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7030A0"/>
                </a:solidFill>
                <a:cs typeface="B Nazanin" panose="00000400000000000000" pitchFamily="2" charset="-78"/>
              </a:rPr>
              <a:t>دوقلویی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7030A0"/>
                </a:solidFill>
                <a:cs typeface="B Nazanin" panose="00000400000000000000" pitchFamily="2" charset="-78"/>
              </a:rPr>
              <a:t>بارداری پست ترم: شروع ارزیابی از 41 هفته یا از 39 هفته(شک در تعیین سن بارداری)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7030A0"/>
                </a:solidFill>
                <a:cs typeface="B Nazanin" panose="00000400000000000000" pitchFamily="2" charset="-78"/>
              </a:rPr>
              <a:t>کاهش حرکت </a:t>
            </a:r>
            <a:r>
              <a:rPr lang="fa-IR" sz="2400" dirty="0" smtClean="0">
                <a:solidFill>
                  <a:srgbClr val="7030A0"/>
                </a:solidFill>
                <a:cs typeface="B Nazanin" panose="00000400000000000000" pitchFamily="2" charset="-78"/>
              </a:rPr>
              <a:t>جنین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rgbClr val="7030A0"/>
                </a:solidFill>
                <a:cs typeface="B Nazanin" panose="00000400000000000000" pitchFamily="2" charset="-78"/>
              </a:rPr>
              <a:t>سیستمیک لوپوس اریتماتوز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rgbClr val="7030A0"/>
                </a:solidFill>
                <a:cs typeface="B Nazanin" panose="00000400000000000000" pitchFamily="2" charset="-78"/>
              </a:rPr>
              <a:t>سندرم آنتی فسفولیپید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rgbClr val="7030A0"/>
                </a:solidFill>
                <a:cs typeface="B Nazanin" panose="00000400000000000000" pitchFamily="2" charset="-78"/>
              </a:rPr>
              <a:t>بیماری سایکل سل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rgbClr val="7030A0"/>
                </a:solidFill>
                <a:cs typeface="B Nazanin" panose="00000400000000000000" pitchFamily="2" charset="-78"/>
              </a:rPr>
              <a:t>آلو ایمونیزاسیون گلبولهای قرمز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rgbClr val="7030A0"/>
                </a:solidFill>
                <a:cs typeface="B Nazanin" panose="00000400000000000000" pitchFamily="2" charset="-78"/>
              </a:rPr>
              <a:t>الیگو یا پلی هیدرآمنیوس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rgbClr val="7030A0"/>
                </a:solidFill>
                <a:cs typeface="B Nazanin" panose="00000400000000000000" pitchFamily="2" charset="-78"/>
              </a:rPr>
              <a:t>سابقه مرگ جنین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en-US" sz="2400" dirty="0" err="1" smtClean="0">
                <a:solidFill>
                  <a:srgbClr val="7030A0"/>
                </a:solidFill>
                <a:cs typeface="B Nazanin" panose="00000400000000000000" pitchFamily="2" charset="-78"/>
              </a:rPr>
              <a:t>Pprom</a:t>
            </a:r>
            <a:endParaRPr lang="en-US" sz="2400" dirty="0" smtClean="0">
              <a:solidFill>
                <a:srgbClr val="7030A0"/>
              </a:solidFill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endParaRPr lang="en-US" sz="2400" dirty="0">
              <a:solidFill>
                <a:srgbClr val="7030A0"/>
              </a:solidFill>
              <a:cs typeface="B Nazanin" panose="00000400000000000000" pitchFamily="2" charset="-78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348479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cs typeface="B Titr" panose="00000700000000000000" pitchFamily="2" charset="-78"/>
              </a:rPr>
              <a:t>اندیکاسیونهای انجام ارزیابی سلامت جنین...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بررسیهای اپیدمیولوژیک نشان داده که در بارداریهای زیر هم احتمال مرگ جنین بالاتر است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سن بالای مادر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چاقی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آنومالیهای ساختاری عمده در جنین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نتایج غیرطبیعی در غربالگری سه ماهه اول و دوم  تریزومی 21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98065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81000"/>
            <a:ext cx="8229600" cy="106680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fa-IR" sz="8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زمان شروع</a:t>
            </a:r>
            <a:endParaRPr lang="fa-IR" sz="88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676400"/>
            <a:ext cx="6629400" cy="496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8710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anose="00000700000000000000" pitchFamily="2" charset="-78"/>
              </a:rPr>
              <a:t>زمان شروع ارزیابی سلامت جنین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Font typeface="Wingdings" panose="05000000000000000000" pitchFamily="2" charset="2"/>
              <a:buChar char="ü"/>
            </a:pPr>
            <a:r>
              <a:rPr lang="fa-IR" dirty="0" smtClean="0">
                <a:cs typeface="B Nazanin" panose="00000400000000000000" pitchFamily="2" charset="-78"/>
              </a:rPr>
              <a:t>سن مطلوب حاملگی برای بررسی پیش از زایمان هنوز معین نشده و </a:t>
            </a:r>
            <a:r>
              <a:rPr 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بستگی به مشکل زمینه ای </a:t>
            </a:r>
            <a:r>
              <a:rPr lang="fa-IR" dirty="0" smtClean="0">
                <a:cs typeface="B Nazanin" panose="00000400000000000000" pitchFamily="2" charset="-78"/>
              </a:rPr>
              <a:t>دارد.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شروع انجام معمولا انجام تستهای ارزیابی سلامت جنین از هفته های 34-32 بارداری است</a:t>
            </a:r>
          </a:p>
          <a:p>
            <a:pPr algn="r" rtl="1">
              <a:buFont typeface="Wingdings" panose="05000000000000000000" pitchFamily="2" charset="2"/>
              <a:buChar char="ü"/>
            </a:pPr>
            <a:endParaRPr lang="fa-IR" dirty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در 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موارد خاص مانند محدودیت رشد داخل رحمی </a:t>
            </a:r>
            <a:r>
              <a:rPr lang="fa-IR" dirty="0">
                <a:cs typeface="B Nazanin" panose="00000400000000000000" pitchFamily="2" charset="-78"/>
              </a:rPr>
              <a:t>ممکن است انجام تستها از 28-26 هفته آغاز شود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0540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98" b="12059"/>
          <a:stretch/>
        </p:blipFill>
        <p:spPr>
          <a:xfrm>
            <a:off x="304800" y="-457200"/>
            <a:ext cx="6629400" cy="7460349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274638"/>
            <a:ext cx="3810000" cy="792162"/>
          </a:xfrm>
        </p:spPr>
        <p:txBody>
          <a:bodyPr>
            <a:normAutofit/>
          </a:bodyPr>
          <a:lstStyle/>
          <a:p>
            <a:pPr algn="r" rtl="1"/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زمان شروع ارزیابی سلامت جنین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2083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04800"/>
            <a:ext cx="8229600" cy="12954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fa-IR" sz="8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انواع </a:t>
            </a:r>
            <a:endParaRPr lang="fa-IR" sz="88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447800"/>
            <a:ext cx="5181599" cy="515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0538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anose="00000700000000000000" pitchFamily="2" charset="-78"/>
              </a:rPr>
              <a:t>انواع روشهای ارزیابی سلامت جنین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Font typeface="Wingdings" panose="05000000000000000000" pitchFamily="2" charset="2"/>
              <a:buChar char="ü"/>
            </a:pPr>
            <a:r>
              <a:rPr lang="fa-IR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شمارش حرکات جنین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NST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OCT/CST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BPP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Doppler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velocimetry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9969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056939"/>
            <a:ext cx="8943268" cy="579120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97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57200"/>
            <a:ext cx="7772400" cy="6096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Fetal </a:t>
            </a:r>
            <a:r>
              <a:rPr lang="en-US" b="1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well-being </a:t>
            </a:r>
            <a:r>
              <a:rPr lang="en-US" b="1" dirty="0" smtClean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assessment</a:t>
            </a:r>
            <a:r>
              <a:rPr lang="fa-IR" b="1" dirty="0" smtClean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fa-IR" b="1" dirty="0" smtClean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fa-IR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B Nazanin" panose="00000400000000000000" pitchFamily="2" charset="-78"/>
              </a:rPr>
              <a:t>مدرس: دکتر فاطمه محمدی-دکتر کبرا صالحی</a:t>
            </a:r>
            <a:r>
              <a:rPr lang="en-US" b="1" dirty="0" smtClean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endParaRPr lang="en-US" b="1" dirty="0">
              <a:solidFill>
                <a:srgbClr val="00206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057400"/>
            <a:ext cx="8991600" cy="3581400"/>
          </a:xfrm>
        </p:spPr>
        <p:txBody>
          <a:bodyPr>
            <a:normAutofit/>
          </a:bodyPr>
          <a:lstStyle/>
          <a:p>
            <a:endParaRPr lang="en-US" sz="5400" b="1" dirty="0">
              <a:solidFill>
                <a:srgbClr val="00206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AutoShape 4" descr="Fetal Anomaly Scan - Important Pregnancy Test | Suburban Diagnostic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Fetal Anomaly Scan - Important Pregnancy Test | Suburban Diagnostics"/>
          <p:cNvSpPr>
            <a:spLocks noChangeAspect="1" noChangeArrowheads="1"/>
          </p:cNvSpPr>
          <p:nvPr/>
        </p:nvSpPr>
        <p:spPr bwMode="auto">
          <a:xfrm>
            <a:off x="307974" y="7937"/>
            <a:ext cx="3654425" cy="365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59" y="1524000"/>
            <a:ext cx="9070041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6065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 smtClean="0">
                <a:cs typeface="B Titr" panose="00000700000000000000" pitchFamily="2" charset="-78"/>
              </a:rPr>
              <a:t>پارامترهای</a:t>
            </a:r>
            <a:r>
              <a:rPr lang="en-US" dirty="0" smtClean="0">
                <a:cs typeface="B Titr" panose="00000700000000000000" pitchFamily="2" charset="-78"/>
              </a:rPr>
              <a:t> </a:t>
            </a:r>
            <a:r>
              <a:rPr lang="fa-IR" dirty="0" smtClean="0">
                <a:cs typeface="B Titr" panose="00000700000000000000" pitchFamily="2" charset="-78"/>
              </a:rPr>
              <a:t>ضربان قلب جنین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Baseline rate</a:t>
            </a: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Variability</a:t>
            </a: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Periodic changes: Acceleration/Deceleration</a:t>
            </a:r>
          </a:p>
          <a:p>
            <a:endParaRPr lang="en-US" b="1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1534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B Titr" panose="00000700000000000000" pitchFamily="2" charset="-78"/>
              </a:rPr>
              <a:t>Baseline</a:t>
            </a:r>
            <a:r>
              <a:rPr lang="en-US" dirty="0">
                <a:cs typeface="B Titr" panose="00000700000000000000" pitchFamily="2" charset="-78"/>
              </a:rPr>
              <a:t> </a:t>
            </a:r>
            <a:r>
              <a:rPr lang="fa-IR" dirty="0">
                <a:cs typeface="B Titr" panose="00000700000000000000" pitchFamily="2" charset="-78"/>
              </a:rPr>
              <a:t> خط پایه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خط </a:t>
            </a:r>
            <a:r>
              <a:rPr lang="fa-IR" dirty="0">
                <a:cs typeface="B Nazanin" panose="00000400000000000000" pitchFamily="2" charset="-78"/>
              </a:rPr>
              <a:t>پایه میانگین ضربان در دقیقه (به 0 یا 5 گرد شده) در یک بازه 10 دقیقه ای است، </a:t>
            </a:r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بدون </a:t>
            </a:r>
            <a:r>
              <a:rPr lang="fa-IR" dirty="0">
                <a:cs typeface="B Nazanin" panose="00000400000000000000" pitchFamily="2" charset="-78"/>
              </a:rPr>
              <a:t>در نظر گرفتن تغییرات دوره ای، </a:t>
            </a:r>
            <a:r>
              <a:rPr lang="fa-IR" dirty="0" smtClean="0">
                <a:cs typeface="B Nazanin" panose="00000400000000000000" pitchFamily="2" charset="-78"/>
              </a:rPr>
              <a:t>تغییرپذیری های شدیدو بیش </a:t>
            </a:r>
            <a:r>
              <a:rPr lang="fa-IR" dirty="0">
                <a:cs typeface="B Nazanin" panose="00000400000000000000" pitchFamily="2" charset="-78"/>
              </a:rPr>
              <a:t>از 25 ضربه در </a:t>
            </a:r>
            <a:r>
              <a:rPr lang="fa-IR" dirty="0" smtClean="0">
                <a:cs typeface="B Nazanin" panose="00000400000000000000" pitchFamily="2" charset="-78"/>
              </a:rPr>
              <a:t>دقیقه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. </a:t>
            </a:r>
            <a:r>
              <a:rPr lang="fa-IR" dirty="0">
                <a:cs typeface="B Nazanin" panose="00000400000000000000" pitchFamily="2" charset="-78"/>
              </a:rPr>
              <a:t>خط </a:t>
            </a:r>
            <a:r>
              <a:rPr lang="fa-IR" dirty="0" smtClean="0">
                <a:cs typeface="B Nazanin" panose="00000400000000000000" pitchFamily="2" charset="-78"/>
              </a:rPr>
              <a:t>پایه باید </a:t>
            </a:r>
            <a:r>
              <a:rPr lang="fa-IR" dirty="0">
                <a:cs typeface="B Nazanin" panose="00000400000000000000" pitchFamily="2" charset="-78"/>
              </a:rPr>
              <a:t>به مدت دو دقیقه در طول بازه زمانی </a:t>
            </a:r>
            <a:r>
              <a:rPr lang="fa-IR" dirty="0" smtClean="0">
                <a:cs typeface="B Nazanin" panose="00000400000000000000" pitchFamily="2" charset="-78"/>
              </a:rPr>
              <a:t>قابل </a:t>
            </a:r>
            <a:r>
              <a:rPr lang="fa-IR" dirty="0">
                <a:cs typeface="B Nazanin" panose="00000400000000000000" pitchFamily="2" charset="-78"/>
              </a:rPr>
              <a:t>شناسایی باشد (اما نه لزوماً دو دقیقه به هم پیوسته</a:t>
            </a:r>
            <a:r>
              <a:rPr lang="fa-IR" dirty="0" smtClean="0">
                <a:cs typeface="B Nazanin" panose="00000400000000000000" pitchFamily="2" charset="-78"/>
              </a:rPr>
              <a:t>)، </a:t>
            </a:r>
            <a:r>
              <a:rPr lang="fa-IR" dirty="0">
                <a:cs typeface="B Nazanin" panose="00000400000000000000" pitchFamily="2" charset="-78"/>
              </a:rPr>
              <a:t>در غیر این صورت، نامشخص تلقی می </a:t>
            </a:r>
            <a:r>
              <a:rPr lang="fa-IR" dirty="0" smtClean="0">
                <a:cs typeface="B Nazanin" panose="00000400000000000000" pitchFamily="2" charset="-78"/>
              </a:rPr>
              <a:t>شود</a:t>
            </a:r>
          </a:p>
          <a:p>
            <a:pPr algn="r" rtl="1"/>
            <a:r>
              <a:rPr lang="en-US" dirty="0"/>
              <a:t>Normal = 110 to 160 bpm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3850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cs typeface="B Titr" panose="00000700000000000000" pitchFamily="2" charset="-78"/>
              </a:rPr>
              <a:t>Baseline</a:t>
            </a:r>
            <a:r>
              <a:rPr lang="en-US" dirty="0" smtClean="0">
                <a:cs typeface="B Titr" panose="00000700000000000000" pitchFamily="2" charset="-78"/>
              </a:rPr>
              <a:t> </a:t>
            </a:r>
            <a:r>
              <a:rPr lang="fa-IR" dirty="0" smtClean="0">
                <a:cs typeface="B Titr" panose="00000700000000000000" pitchFamily="2" charset="-78"/>
              </a:rPr>
              <a:t> خط پایه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990600"/>
            <a:ext cx="8763000" cy="5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64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anose="00000700000000000000" pitchFamily="2" charset="-78"/>
              </a:rPr>
              <a:t>تغییرات خط پایه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219200"/>
            <a:ext cx="9067800" cy="62099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تاکی </a:t>
            </a:r>
            <a:r>
              <a:rPr lang="fa-IR" dirty="0" smtClean="0">
                <a:cs typeface="B Nazanin" panose="00000400000000000000" pitchFamily="2" charset="-78"/>
              </a:rPr>
              <a:t>کاردی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برادی </a:t>
            </a:r>
            <a:r>
              <a:rPr lang="fa-IR" dirty="0" smtClean="0">
                <a:cs typeface="B Nazanin" panose="00000400000000000000" pitchFamily="2" charset="-78"/>
              </a:rPr>
              <a:t>کاردی</a:t>
            </a:r>
            <a:endParaRPr lang="fa-IR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029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457200"/>
            <a:ext cx="8229600" cy="106680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fa-IR" sz="8800" b="1" dirty="0">
                <a:solidFill>
                  <a:srgbClr val="FF0000"/>
                </a:solidFill>
                <a:cs typeface="B Nazanin" panose="00000400000000000000" pitchFamily="2" charset="-78"/>
              </a:rPr>
              <a:t>تاکی کاردی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400" y="2209800"/>
            <a:ext cx="7251999" cy="415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7137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B Titr" panose="00000700000000000000" pitchFamily="2" charset="-78"/>
              </a:rPr>
              <a:t>Tachycardia</a:t>
            </a:r>
            <a:endParaRPr lang="en-US" dirty="0"/>
          </a:p>
        </p:txBody>
      </p:sp>
      <p:pic>
        <p:nvPicPr>
          <p:cNvPr id="7170" name="Picture 2" descr="https://oacapps.med.jhmi.edu/OBGYN-101/Text/Labor%20and%20Delivery/EFM/Tachy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417638"/>
            <a:ext cx="6629400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36916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cs typeface="B Titr" panose="00000700000000000000" pitchFamily="2" charset="-78"/>
              </a:rPr>
              <a:t>Tachycardia = over 160 bpm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fontScale="92500"/>
          </a:bodyPr>
          <a:lstStyle/>
          <a:p>
            <a:pPr marL="0" indent="0" algn="r" rtl="1">
              <a:buNone/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انواع و اداره :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خفیف:180-160                 عدم مداخله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متوسط:200-180              </a:t>
            </a:r>
            <a:r>
              <a:rPr lang="fa-IR" sz="3000" dirty="0" smtClean="0">
                <a:cs typeface="B Nazanin" panose="00000400000000000000" pitchFamily="2" charset="-78"/>
              </a:rPr>
              <a:t>  اگر با کاهش تغییر پذیری باشد/زایمان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شدید:بالای 200                   مداخله و زایمان</a:t>
            </a:r>
          </a:p>
          <a:p>
            <a:pPr marL="0" indent="0" algn="r" rtl="1">
              <a:buNone/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علل: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هایپوکسی، تاکی آریتمی ، عفونت، تزریق بتاآگونیستها به مادر، </a:t>
            </a:r>
            <a:r>
              <a:rPr lang="fa-IR" u="sng" dirty="0" smtClean="0">
                <a:cs typeface="B Nazanin" panose="00000400000000000000" pitchFamily="2" charset="-78"/>
              </a:rPr>
              <a:t>تب مادر(محتمل ترین علت)</a:t>
            </a:r>
            <a:r>
              <a:rPr lang="fa-IR" dirty="0" smtClean="0">
                <a:cs typeface="B Nazanin" panose="00000400000000000000" pitchFamily="2" charset="-78"/>
              </a:rPr>
              <a:t>،کوریوآمنیونیت، هایپر تیروئیدی مادر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داروهای سمپاتومیمتیک(تربوتالین و ریتودرین) و داروهای پاراسمپاتولیتیک(آتروپین وفنوتیازین)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4811358" y="1749303"/>
            <a:ext cx="1219200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eft Arrow 4"/>
          <p:cNvSpPr/>
          <p:nvPr/>
        </p:nvSpPr>
        <p:spPr>
          <a:xfrm>
            <a:off x="4842734" y="2258035"/>
            <a:ext cx="1219200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Arrow 5"/>
          <p:cNvSpPr/>
          <p:nvPr/>
        </p:nvSpPr>
        <p:spPr>
          <a:xfrm>
            <a:off x="4780878" y="2787646"/>
            <a:ext cx="1219200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22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99060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fa-IR" sz="8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برادی </a:t>
            </a:r>
            <a:r>
              <a:rPr lang="fa-IR" sz="8800" b="1" dirty="0">
                <a:solidFill>
                  <a:srgbClr val="FF0000"/>
                </a:solidFill>
                <a:cs typeface="B Nazanin" panose="00000400000000000000" pitchFamily="2" charset="-78"/>
              </a:rPr>
              <a:t>کاردی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600200"/>
            <a:ext cx="7321864" cy="487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8087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Bradycardia</a:t>
            </a:r>
            <a:endParaRPr lang="en-US" dirty="0"/>
          </a:p>
        </p:txBody>
      </p:sp>
      <p:pic>
        <p:nvPicPr>
          <p:cNvPr id="8194" name="Picture 2" descr="https://oacapps.med.jhmi.edu/OBGYN-101/Text/Labor%20and%20Delivery/EFM/Brady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428396"/>
            <a:ext cx="6521824" cy="4901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8004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Bradycardia = below 110 </a:t>
            </a:r>
            <a:r>
              <a:rPr lang="en-US" b="1" dirty="0" smtClean="0"/>
              <a:t>bpm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r" rtl="1">
              <a:buNone/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علل: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اسیدوز، دکلمان، پیلونفریت، هیپوتیروئیدی مادر، بلوک قلبی جنین،هیپوگلیسمی یا هایپوترمی مادر،هایپوتانسیون، پوزیشن سوپاین،اختلالات خونریزی دهنده، مصرف بتابلوکرها توسط مادر</a:t>
            </a:r>
          </a:p>
          <a:p>
            <a:pPr marL="0" indent="0" algn="r" rtl="1">
              <a:buNone/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انواع: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خفیف:110-100 </a:t>
            </a:r>
            <a:r>
              <a:rPr lang="fa-IR" dirty="0">
                <a:cs typeface="B Nazanin" panose="00000400000000000000" pitchFamily="2" charset="-78"/>
              </a:rPr>
              <a:t>ضربه در </a:t>
            </a:r>
            <a:r>
              <a:rPr lang="fa-IR" dirty="0" smtClean="0">
                <a:cs typeface="B Nazanin" panose="00000400000000000000" pitchFamily="2" charset="-78"/>
              </a:rPr>
              <a:t>دقیقه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متوسط:100-80</a:t>
            </a:r>
            <a:r>
              <a:rPr lang="fa-IR" dirty="0">
                <a:cs typeface="B Nazanin" panose="00000400000000000000" pitchFamily="2" charset="-78"/>
              </a:rPr>
              <a:t>ضربه در </a:t>
            </a:r>
            <a:r>
              <a:rPr lang="fa-IR" dirty="0" smtClean="0">
                <a:cs typeface="B Nazanin" panose="00000400000000000000" pitchFamily="2" charset="-78"/>
              </a:rPr>
              <a:t>دقیقه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شدید:کمتر از 80 ضربه در دقیقه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83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 smtClean="0">
                <a:cs typeface="B Titr" panose="00000700000000000000" pitchFamily="2" charset="-78"/>
              </a:rPr>
              <a:t>منافع بالقوه ارزیابی سلامت جنین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ایجاد امکان تشخیص جنینهایی که </a:t>
            </a:r>
            <a:r>
              <a:rPr 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اقدام به موقع در آنها مانع از صدمات نورولوژیک یا مرگ</a:t>
            </a:r>
            <a:r>
              <a:rPr lang="fa-IR" dirty="0" smtClean="0">
                <a:cs typeface="B Nazanin" panose="00000400000000000000" pitchFamily="2" charset="-78"/>
              </a:rPr>
              <a:t> میشود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67674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Bradycardia = below 110 bpm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اداره: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dirty="0" smtClean="0">
                <a:cs typeface="B Nazanin" panose="00000400000000000000" pitchFamily="2" charset="-78"/>
              </a:rPr>
              <a:t>120-100+ تغییر پذیری نرمال= نرمال</a:t>
            </a:r>
          </a:p>
          <a:p>
            <a:pPr algn="r" rtl="1">
              <a:buFont typeface="Wingdings" panose="05000000000000000000" pitchFamily="2" charset="2"/>
              <a:buChar char="ü"/>
            </a:pPr>
            <a:endParaRPr lang="fa-IR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dirty="0" smtClean="0">
                <a:cs typeface="B Nazanin" panose="00000400000000000000" pitchFamily="2" charset="-78"/>
              </a:rPr>
              <a:t>کمتر از 100=آسیب میوکاردیال یا نقص مادرزادی جنین</a:t>
            </a:r>
          </a:p>
          <a:p>
            <a:pPr algn="r" rtl="1">
              <a:buFont typeface="Wingdings" panose="05000000000000000000" pitchFamily="2" charset="2"/>
              <a:buChar char="ü"/>
            </a:pPr>
            <a:endParaRPr lang="fa-IR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dirty="0" smtClean="0">
                <a:cs typeface="B Nazanin" panose="00000400000000000000" pitchFamily="2" charset="-78"/>
              </a:rPr>
              <a:t>کمتر از 80 و طولانی (بیش از 3 دقیقه)= هیپوکسی شوم</a:t>
            </a:r>
          </a:p>
        </p:txBody>
      </p:sp>
    </p:spTree>
    <p:extLst>
      <p:ext uri="{BB962C8B-B14F-4D97-AF65-F5344CB8AC3E}">
        <p14:creationId xmlns:p14="http://schemas.microsoft.com/office/powerpoint/2010/main" val="303994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a-IR" sz="8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تغییر پذیری</a:t>
            </a:r>
            <a:endParaRPr lang="fa-IR" sz="88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0322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cs typeface="B Titr" panose="00000700000000000000" pitchFamily="2" charset="-78"/>
              </a:rPr>
              <a:t>Variabiliy</a:t>
            </a:r>
            <a:r>
              <a:rPr lang="en-US" dirty="0" smtClean="0">
                <a:cs typeface="B Titr" panose="00000700000000000000" pitchFamily="2" charset="-78"/>
              </a:rPr>
              <a:t>  </a:t>
            </a:r>
            <a:r>
              <a:rPr lang="fa-IR" dirty="0" smtClean="0">
                <a:cs typeface="B Titr" panose="00000700000000000000" pitchFamily="2" charset="-78"/>
              </a:rPr>
              <a:t>تغییرپذیری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600200"/>
            <a:ext cx="85344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88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r>
              <a:rPr lang="en-US" b="1" dirty="0" err="1">
                <a:cs typeface="B Titr" panose="00000700000000000000" pitchFamily="2" charset="-78"/>
              </a:rPr>
              <a:t>Variabiliy</a:t>
            </a:r>
            <a:r>
              <a:rPr lang="en-US" dirty="0">
                <a:cs typeface="B Titr" panose="00000700000000000000" pitchFamily="2" charset="-78"/>
              </a:rPr>
              <a:t>  </a:t>
            </a:r>
            <a:r>
              <a:rPr lang="fa-IR" dirty="0">
                <a:cs typeface="B Titr" panose="00000700000000000000" pitchFamily="2" charset="-78"/>
              </a:rPr>
              <a:t>تغییرپذیری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410200"/>
          </a:xfrm>
        </p:spPr>
        <p:txBody>
          <a:bodyPr>
            <a:normAutofit fontScale="92500" lnSpcReduction="20000"/>
          </a:bodyPr>
          <a:lstStyle/>
          <a:p>
            <a:pPr algn="r" rtl="1"/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تعریف: </a:t>
            </a:r>
            <a:r>
              <a:rPr lang="fa-IR" u="sng" dirty="0" smtClean="0">
                <a:cs typeface="B Nazanin" panose="00000400000000000000" pitchFamily="2" charset="-78"/>
              </a:rPr>
              <a:t>نوسانهای نامنظم خط پایه  </a:t>
            </a:r>
            <a:r>
              <a:rPr lang="fa-IR" dirty="0" smtClean="0">
                <a:cs typeface="B Nazanin" panose="00000400000000000000" pitchFamily="2" charset="-78"/>
              </a:rPr>
              <a:t>به جز تسریعها و </a:t>
            </a:r>
            <a:r>
              <a:rPr lang="fa-IR" dirty="0" smtClean="0">
                <a:cs typeface="B Nazanin" panose="00000400000000000000" pitchFamily="2" charset="-78"/>
              </a:rPr>
              <a:t>افتها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u="sng" dirty="0">
                <a:cs typeface="B Nazanin" panose="00000400000000000000" pitchFamily="2" charset="-78"/>
              </a:rPr>
              <a:t>تعداد نرمال: 25-6 ضربه </a:t>
            </a:r>
          </a:p>
          <a:p>
            <a:pPr algn="r" rtl="1"/>
            <a:r>
              <a:rPr 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خفیف: 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15-5 ضربه</a:t>
            </a:r>
          </a:p>
          <a:p>
            <a:pPr algn="r" rtl="1"/>
            <a:r>
              <a:rPr 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متوسط: 24-16 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ضربه</a:t>
            </a:r>
          </a:p>
          <a:p>
            <a:pPr algn="r" rtl="1"/>
            <a:r>
              <a:rPr 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شدید: بیش 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از 25 ضربه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نتیجه ی تعامل سیستم پاراسمپاتیک و سمپاتیک در جنین است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تغییر پذیری با افزایش سن بارداری افزایش می </a:t>
            </a:r>
            <a:r>
              <a:rPr lang="fa-IR" dirty="0" smtClean="0">
                <a:cs typeface="B Nazanin" panose="00000400000000000000" pitchFamily="2" charset="-78"/>
              </a:rPr>
              <a:t>یابد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خواب </a:t>
            </a:r>
            <a:r>
              <a:rPr lang="fa-IR" dirty="0" smtClean="0">
                <a:cs typeface="B Nazanin" panose="00000400000000000000" pitchFamily="2" charset="-78"/>
              </a:rPr>
              <a:t>و بیداری و فعالیت جنین بر تغییر پذیری اثر گذارند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95748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</p:spPr>
        <p:txBody>
          <a:bodyPr/>
          <a:lstStyle/>
          <a:p>
            <a:r>
              <a:rPr lang="en-US" b="1" dirty="0" err="1">
                <a:cs typeface="B Titr" panose="00000700000000000000" pitchFamily="2" charset="-78"/>
              </a:rPr>
              <a:t>Variabiliy</a:t>
            </a:r>
            <a:r>
              <a:rPr lang="en-US" dirty="0">
                <a:cs typeface="B Titr" panose="00000700000000000000" pitchFamily="2" charset="-78"/>
              </a:rPr>
              <a:t>  </a:t>
            </a:r>
            <a:r>
              <a:rPr lang="fa-IR" dirty="0">
                <a:cs typeface="B Titr" panose="00000700000000000000" pitchFamily="2" charset="-78"/>
              </a:rPr>
              <a:t>تغییرپذیری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 fontScale="77500" lnSpcReduction="20000"/>
          </a:bodyPr>
          <a:lstStyle/>
          <a:p>
            <a:pPr marL="0" indent="0" algn="r" rtl="1">
              <a:buNone/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افزایش تغییر پذیری: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بیش از 25 ضربه، یا نشانه ی تشدید پاسخ اتونوم در یک جنین نرمال است ، یا افزایش آزادسازی کاته کول آمینها در ابتدای هایپوکسی</a:t>
            </a:r>
          </a:p>
          <a:p>
            <a:pPr marL="0" indent="0" algn="r" rtl="1">
              <a:buNone/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کاهش یا عدم وجود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تغییر پذیری: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کاهش=5-3 ضربه/فقدان 2-0 ضربه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علت:سیکلهای خواب، داوها(سولفات منیزیوم، آتروپین، فنوتیازین، بنزودیازپین، ضددردها، مپریدین، کورتیکواستروئید، )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نکته: </a:t>
            </a:r>
            <a:r>
              <a:rPr lang="fa-IR" dirty="0" smtClean="0">
                <a:cs typeface="B Nazanin" panose="00000400000000000000" pitchFamily="2" charset="-78"/>
              </a:rPr>
              <a:t>کاهش تغییر پذیری پایدار+تاکی کاردی یا افتهای مکرر</a:t>
            </a:r>
            <a:r>
              <a:rPr lang="fa-IR" u="sng" dirty="0" smtClean="0">
                <a:cs typeface="B Nazanin" panose="00000400000000000000" pitchFamily="2" charset="-78"/>
              </a:rPr>
              <a:t>=اسیدوز جنینی</a:t>
            </a:r>
          </a:p>
          <a:p>
            <a:pPr marL="0" indent="0" algn="r" rtl="1">
              <a:buNone/>
            </a:pPr>
            <a:endParaRPr lang="fa-IR" u="sng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u="sng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کاهش تغییرپذیری </a:t>
            </a:r>
            <a:r>
              <a:rPr lang="fa-IR" u="sng" dirty="0" smtClean="0">
                <a:cs typeface="B Nazanin" panose="00000400000000000000" pitchFamily="2" charset="-78"/>
              </a:rPr>
              <a:t>در غیاب افت ضربان ،</a:t>
            </a:r>
            <a:r>
              <a:rPr lang="fa-IR" u="sng" dirty="0" smtClean="0">
                <a:solidFill>
                  <a:srgbClr val="FF0000"/>
                </a:solidFill>
                <a:cs typeface="B Nazanin" panose="00000400000000000000" pitchFamily="2" charset="-78"/>
              </a:rPr>
              <a:t> غیرمحتمل </a:t>
            </a:r>
            <a:r>
              <a:rPr lang="fa-IR" u="sng" dirty="0" smtClean="0">
                <a:cs typeface="B Nazanin" panose="00000400000000000000" pitchFamily="2" charset="-78"/>
              </a:rPr>
              <a:t>است که ناشی از هیپوکسی باشد</a:t>
            </a:r>
          </a:p>
          <a:p>
            <a:pPr algn="r" rtl="1"/>
            <a:endParaRPr lang="fa-IR" u="sng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u="sng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فقدان تغییر پذیری+ریت نرمال+عدم افت=</a:t>
            </a:r>
            <a:r>
              <a:rPr lang="fa-IR" u="sng" dirty="0" smtClean="0">
                <a:cs typeface="B Nazanin" panose="00000400000000000000" pitchFamily="2" charset="-78"/>
              </a:rPr>
              <a:t>احتمالا بازتاب آسیبهای قبلی است که آسیب نورولوژیک به همراه داشته است</a:t>
            </a:r>
          </a:p>
          <a:p>
            <a:pPr algn="r" rtl="1"/>
            <a:endParaRPr lang="fa-IR" u="sng" dirty="0">
              <a:cs typeface="B Nazanin" panose="00000400000000000000" pitchFamily="2" charset="-78"/>
            </a:endParaRPr>
          </a:p>
          <a:p>
            <a:pPr algn="r" rtl="1"/>
            <a:endParaRPr lang="fa-IR" u="sng" dirty="0" smtClean="0">
              <a:cs typeface="B Nazanin" panose="00000400000000000000" pitchFamily="2" charset="-78"/>
            </a:endParaRPr>
          </a:p>
          <a:p>
            <a:pPr algn="r" rtl="1"/>
            <a:endParaRPr lang="en-US" u="sng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73020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cs typeface="B Titr" panose="00000700000000000000" pitchFamily="2" charset="-78"/>
              </a:rPr>
              <a:t>Variabiliy</a:t>
            </a:r>
            <a:r>
              <a:rPr lang="en-US" dirty="0">
                <a:cs typeface="B Titr" panose="00000700000000000000" pitchFamily="2" charset="-78"/>
              </a:rPr>
              <a:t>  </a:t>
            </a:r>
            <a:r>
              <a:rPr lang="fa-IR" dirty="0">
                <a:cs typeface="B Titr" panose="00000700000000000000" pitchFamily="2" charset="-78"/>
              </a:rPr>
              <a:t>تغییرپذیری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68" y="2057400"/>
            <a:ext cx="8391264" cy="435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2294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cs typeface="B Titr" panose="00000700000000000000" pitchFamily="2" charset="-78"/>
              </a:rPr>
              <a:t>Sinusoidal pattern </a:t>
            </a:r>
            <a:r>
              <a:rPr lang="fa-IR" dirty="0" smtClean="0">
                <a:cs typeface="B Titr" panose="00000700000000000000" pitchFamily="2" charset="-78"/>
              </a:rPr>
              <a:t>الگوی سینوسی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موج سینوسی ملایم با دامنه 15-5 ضربه در دقیقه و فرکانس 5-2 سیکل دقیقه</a:t>
            </a:r>
          </a:p>
          <a:p>
            <a:pPr marL="0" indent="0" algn="r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در </a:t>
            </a:r>
            <a:r>
              <a:rPr lang="fa-IR" dirty="0" smtClean="0">
                <a:cs typeface="B Nazanin" panose="00000400000000000000" pitchFamily="2" charset="-78"/>
              </a:rPr>
              <a:t>این الگو تغییرپذیری ضربه به ضربه ناچیز </a:t>
            </a:r>
            <a:r>
              <a:rPr lang="fa-IR" dirty="0">
                <a:cs typeface="B Nazanin" panose="00000400000000000000" pitchFamily="2" charset="-78"/>
              </a:rPr>
              <a:t>است(20 دقیقه پابرجاست) </a:t>
            </a:r>
            <a:r>
              <a:rPr 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و افزایشهای دوره ای اتفاق نمی افتد(الگوی سینوزوئیدی کاذب در رمان زایمان رخ میدهد)</a:t>
            </a:r>
            <a:endParaRPr lang="en-US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الگوی سینوسی کم اهمیت: به دنبال تجویز مپریدین، مورفین، آلفاپرودین، بوتورفانول</a:t>
            </a:r>
          </a:p>
          <a:p>
            <a:pPr marL="0" indent="0" algn="r" rtl="1">
              <a:buNone/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علل: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هیپوکسی، آنمی شدید جنین، خونریزی جنینی مادری، کوریوآمنیونیت، سپسیس جنینی، تجویز ضددردهها، انسداد بندناف</a:t>
            </a:r>
          </a:p>
          <a:p>
            <a:pPr marL="0" indent="0" algn="r" rtl="1">
              <a:buNone/>
            </a:pPr>
            <a:endParaRPr lang="fa-IR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الگوی سینوزوئیدی پایداری که ناشی از درمان دارویی نباشد، یک یافته ی نگران کننده است و نیازمند ارزیابی فوری است</a:t>
            </a:r>
            <a:endParaRPr lang="en-US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91734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B Titr" panose="00000700000000000000" pitchFamily="2" charset="-78"/>
              </a:rPr>
              <a:t>Sinusoidal pattern </a:t>
            </a:r>
            <a:r>
              <a:rPr lang="fa-IR" dirty="0">
                <a:cs typeface="B Titr" panose="00000700000000000000" pitchFamily="2" charset="-78"/>
              </a:rPr>
              <a:t>الگوی سینوسی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63674"/>
            <a:ext cx="7772400" cy="4513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5641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457200"/>
            <a:ext cx="8229600" cy="12954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fa-IR" sz="8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تغییرات دوره ای</a:t>
            </a:r>
            <a:endParaRPr lang="fa-IR" sz="88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74115"/>
            <a:ext cx="7620000" cy="4749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5665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fa-IR" b="1" dirty="0" smtClean="0"/>
              <a:t/>
            </a:r>
            <a:br>
              <a:rPr lang="fa-IR" b="1" dirty="0" smtClean="0"/>
            </a:br>
            <a:r>
              <a:rPr lang="fa-IR" b="1" dirty="0"/>
              <a:t/>
            </a:r>
            <a:br>
              <a:rPr lang="fa-IR" b="1" dirty="0"/>
            </a:br>
            <a:r>
              <a:rPr lang="en-US" b="1" dirty="0" smtClean="0"/>
              <a:t>Acceleration</a:t>
            </a:r>
            <a:r>
              <a:rPr lang="en-US" dirty="0" smtClean="0"/>
              <a:t> </a:t>
            </a:r>
            <a:r>
              <a:rPr lang="fa-IR" dirty="0" smtClean="0">
                <a:cs typeface="B Titr" panose="00000700000000000000" pitchFamily="2" charset="-78"/>
              </a:rPr>
              <a:t>تسریع</a:t>
            </a:r>
            <a:r>
              <a:rPr lang="en-US" dirty="0">
                <a:cs typeface="B Titr" panose="00000700000000000000" pitchFamily="2" charset="-78"/>
              </a:rPr>
              <a:t/>
            </a:r>
            <a:br>
              <a:rPr lang="en-US" dirty="0">
                <a:cs typeface="B Titr" panose="00000700000000000000" pitchFamily="2" charset="-78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41" y="1387158"/>
            <a:ext cx="8453718" cy="5573709"/>
          </a:xfrm>
        </p:spPr>
      </p:pic>
    </p:spTree>
    <p:extLst>
      <p:ext uri="{BB962C8B-B14F-4D97-AF65-F5344CB8AC3E}">
        <p14:creationId xmlns:p14="http://schemas.microsoft.com/office/powerpoint/2010/main" val="384478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04800"/>
            <a:ext cx="8229600" cy="12192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fa-IR" sz="8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فقط </a:t>
            </a:r>
            <a:r>
              <a:rPr lang="fa-IR" sz="8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منافع</a:t>
            </a:r>
            <a:endParaRPr lang="fa-IR" sz="88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81200" y="1447122"/>
            <a:ext cx="5181600" cy="515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0947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/>
              <a:t/>
            </a:r>
            <a:br>
              <a:rPr lang="fa-IR" b="1" dirty="0"/>
            </a:br>
            <a:r>
              <a:rPr lang="fa-IR" b="1" dirty="0"/>
              <a:t/>
            </a:r>
            <a:br>
              <a:rPr lang="fa-IR" b="1" dirty="0"/>
            </a:br>
            <a:r>
              <a:rPr lang="en-US" b="1" dirty="0"/>
              <a:t>Acceleration</a:t>
            </a:r>
            <a:r>
              <a:rPr lang="en-US" dirty="0"/>
              <a:t> </a:t>
            </a:r>
            <a:r>
              <a:rPr lang="fa-IR" dirty="0">
                <a:cs typeface="B Titr" panose="00000700000000000000" pitchFamily="2" charset="-78"/>
              </a:rPr>
              <a:t>تسریع</a:t>
            </a:r>
            <a:r>
              <a:rPr lang="en-US" dirty="0">
                <a:cs typeface="B Titr" panose="00000700000000000000" pitchFamily="2" charset="-78"/>
              </a:rPr>
              <a:t/>
            </a:r>
            <a:br>
              <a:rPr lang="en-US" dirty="0">
                <a:cs typeface="B Titr" panose="00000700000000000000" pitchFamily="2" charset="-78"/>
              </a:rPr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>
              <a:buFont typeface="Wingdings" panose="05000000000000000000" pitchFamily="2" charset="2"/>
              <a:buChar char="ü"/>
            </a:pPr>
            <a:r>
              <a:rPr lang="fa-IR" dirty="0" smtClean="0">
                <a:cs typeface="B Nazanin" panose="00000400000000000000" pitchFamily="2" charset="-78"/>
              </a:rPr>
              <a:t>افزایش ناگهانی </a:t>
            </a:r>
            <a:r>
              <a:rPr lang="en-US" dirty="0" smtClean="0">
                <a:cs typeface="B Nazanin" panose="00000400000000000000" pitchFamily="2" charset="-78"/>
              </a:rPr>
              <a:t>FHR</a:t>
            </a:r>
            <a:r>
              <a:rPr lang="fa-IR" dirty="0" smtClean="0">
                <a:cs typeface="B Nazanin" panose="00000400000000000000" pitchFamily="2" charset="-78"/>
              </a:rPr>
              <a:t> به بالای خط پایه ضربان قلب جنین است، از شروع تا قله ی آن حداکثر 30 ثانیه طول می کشد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u="sng" dirty="0" smtClean="0">
                <a:cs typeface="B Nazanin" panose="00000400000000000000" pitchFamily="2" charset="-78"/>
              </a:rPr>
              <a:t>تسریع طولانی مدت= بین 10-2 دقیقه</a:t>
            </a:r>
          </a:p>
          <a:p>
            <a:pPr algn="r" rtl="1">
              <a:buFont typeface="Wingdings" panose="05000000000000000000" pitchFamily="2" charset="2"/>
              <a:buChar char="ü"/>
            </a:pPr>
            <a:endParaRPr lang="fa-IR" dirty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وجود تسریع حین زایمان و قبل از زایمان تقریبا همیشه تایید می کند که جنین در آن لحظه اسیدمیک نیست(علل: حرکت، تحریک سر جنین، انسداد بندناف، تحریک آکوستیک)</a:t>
            </a:r>
          </a:p>
          <a:p>
            <a:pPr algn="r" rtl="1">
              <a:buFont typeface="Wingdings" panose="05000000000000000000" pitchFamily="2" charset="2"/>
              <a:buChar char="ü"/>
            </a:pPr>
            <a:endParaRPr lang="fa-IR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dirty="0" smtClean="0">
                <a:solidFill>
                  <a:srgbClr val="7030A0"/>
                </a:solidFill>
                <a:cs typeface="B Nazanin" panose="00000400000000000000" pitchFamily="2" charset="-78"/>
              </a:rPr>
              <a:t>فقدان این تسریعها در جریان لیبر ضرورتا نشانه نامططلوبی نیست</a:t>
            </a:r>
            <a:endParaRPr lang="en-US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04906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/>
              <a:t/>
            </a:r>
            <a:br>
              <a:rPr lang="fa-IR" b="1" dirty="0"/>
            </a:br>
            <a:r>
              <a:rPr lang="fa-IR" b="1" dirty="0"/>
              <a:t/>
            </a:r>
            <a:br>
              <a:rPr lang="fa-IR" b="1" dirty="0"/>
            </a:br>
            <a:r>
              <a:rPr lang="en-US" b="1" dirty="0"/>
              <a:t>Acceleration</a:t>
            </a:r>
            <a:r>
              <a:rPr lang="en-US" dirty="0"/>
              <a:t> </a:t>
            </a:r>
            <a:r>
              <a:rPr lang="fa-IR" dirty="0">
                <a:cs typeface="B Titr" panose="00000700000000000000" pitchFamily="2" charset="-78"/>
              </a:rPr>
              <a:t>تسریع</a:t>
            </a:r>
            <a:r>
              <a:rPr lang="en-US" dirty="0">
                <a:cs typeface="B Titr" panose="00000700000000000000" pitchFamily="2" charset="-78"/>
              </a:rPr>
              <a:t/>
            </a:r>
            <a:br>
              <a:rPr lang="en-US" dirty="0">
                <a:cs typeface="B Titr" panose="00000700000000000000" pitchFamily="2" charset="-78"/>
              </a:rPr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عوامل افزایش دهنده ی تسریع: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 تحریک آکوستیک( تحریک حرکات جنین و افزایش</a:t>
            </a:r>
            <a:r>
              <a:rPr lang="en-US" dirty="0" smtClean="0">
                <a:cs typeface="B Nazanin" panose="00000400000000000000" pitchFamily="2" charset="-78"/>
              </a:rPr>
              <a:t>FHR</a:t>
            </a:r>
            <a:r>
              <a:rPr lang="fa-IR" dirty="0" smtClean="0">
                <a:cs typeface="B Nazanin" panose="00000400000000000000" pitchFamily="2" charset="-78"/>
              </a:rPr>
              <a:t>)</a:t>
            </a:r>
          </a:p>
          <a:p>
            <a:pPr marL="0" indent="0" algn="r" rtl="1">
              <a:buNone/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عوامل کاهش دهنده ی تسریع: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خواب جنین، داروها (نارکوتیکها، سولفات منیزیوم، آتروپین) پره ماچوریتی یا اسیدوز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84689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cs typeface="B Titr" panose="00000700000000000000" pitchFamily="2" charset="-78"/>
              </a:rPr>
              <a:t>Deceleration</a:t>
            </a:r>
            <a:r>
              <a:rPr lang="en-US" dirty="0" smtClean="0">
                <a:cs typeface="B Titr" panose="00000700000000000000" pitchFamily="2" charset="-78"/>
              </a:rPr>
              <a:t> </a:t>
            </a:r>
            <a:r>
              <a:rPr lang="fa-IR" dirty="0" smtClean="0">
                <a:cs typeface="B Titr" panose="00000700000000000000" pitchFamily="2" charset="-78"/>
              </a:rPr>
              <a:t>افت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71600"/>
            <a:ext cx="8382000" cy="528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36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dirty="0" smtClean="0">
                <a:cs typeface="B Titr" panose="00000700000000000000" pitchFamily="2" charset="-78"/>
              </a:rPr>
              <a:t>Early deceleration</a:t>
            </a:r>
            <a:r>
              <a:rPr lang="fa-IR" b="1" dirty="0">
                <a:cs typeface="B Titr" panose="00000700000000000000" pitchFamily="2" charset="-78"/>
              </a:rPr>
              <a:t> </a:t>
            </a:r>
            <a:r>
              <a:rPr lang="fa-IR" dirty="0">
                <a:cs typeface="B Titr" panose="00000700000000000000" pitchFamily="2" charset="-78"/>
              </a:rPr>
              <a:t>افت زودرس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2050" name="Picture 2" descr="https://oacapps.med.jhmi.edu/OBGYN-101/Text/Labor%20and%20Delivery/EFM/Early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43000"/>
            <a:ext cx="7467600" cy="544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5786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26894"/>
            <a:ext cx="8229600" cy="1143000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افت زودرس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6106"/>
            <a:ext cx="8229600" cy="5010057"/>
          </a:xfrm>
        </p:spPr>
        <p:txBody>
          <a:bodyPr>
            <a:normAutofit lnSpcReduction="10000"/>
          </a:bodyPr>
          <a:lstStyle/>
          <a:p>
            <a:pPr algn="r" rtl="1">
              <a:buFont typeface="Courier New" panose="02070309020205020404" pitchFamily="49" charset="0"/>
              <a:buChar char="o"/>
            </a:pPr>
            <a:r>
              <a:rPr lang="fa-IR" dirty="0" smtClean="0">
                <a:cs typeface="B Nazanin" panose="00000400000000000000" pitchFamily="2" charset="-78"/>
              </a:rPr>
              <a:t>این افت به صورت فرورفتگی یک شکل و کم عمق در </a:t>
            </a:r>
            <a:r>
              <a:rPr lang="en-US" dirty="0" smtClean="0">
                <a:cs typeface="B Nazanin" panose="00000400000000000000" pitchFamily="2" charset="-78"/>
              </a:rPr>
              <a:t>FHR </a:t>
            </a:r>
            <a:r>
              <a:rPr lang="fa-IR" dirty="0" smtClean="0">
                <a:cs typeface="B Nazanin" panose="00000400000000000000" pitchFamily="2" charset="-78"/>
              </a:rPr>
              <a:t> تظاهر می کند که با آغاز انقباض شروع میشود و با پایان آن به اتمام میرسد(به ندرت به زیر 100 میرسد/معمولا 30-20 ضربه)</a:t>
            </a:r>
          </a:p>
          <a:p>
            <a:pPr algn="r" rtl="1">
              <a:buFont typeface="Courier New" panose="02070309020205020404" pitchFamily="49" charset="0"/>
              <a:buChar char="o"/>
            </a:pPr>
            <a:r>
              <a:rPr lang="fa-IR" dirty="0" smtClean="0">
                <a:cs typeface="B Nazanin" panose="00000400000000000000" pitchFamily="2" charset="-78"/>
              </a:rPr>
              <a:t>از دیلاتاسیون</a:t>
            </a:r>
            <a:r>
              <a:rPr lang="en-US" dirty="0" smtClean="0">
                <a:cs typeface="B Nazanin" panose="00000400000000000000" pitchFamily="2" charset="-78"/>
              </a:rPr>
              <a:t>cm</a:t>
            </a:r>
            <a:r>
              <a:rPr lang="fa-IR" dirty="0" smtClean="0">
                <a:cs typeface="B Nazanin" panose="00000400000000000000" pitchFamily="2" charset="-78"/>
              </a:rPr>
              <a:t> 7-4 تظاهر می کند</a:t>
            </a:r>
          </a:p>
          <a:p>
            <a:pPr algn="r" rtl="1">
              <a:buFont typeface="Courier New" panose="02070309020205020404" pitchFamily="49" charset="0"/>
              <a:buChar char="o"/>
            </a:pPr>
            <a:endParaRPr lang="fa-IR" dirty="0">
              <a:cs typeface="B Nazanin" panose="00000400000000000000" pitchFamily="2" charset="-78"/>
            </a:endParaRPr>
          </a:p>
          <a:p>
            <a:pPr algn="r" rtl="1">
              <a:buFont typeface="Courier New" panose="02070309020205020404" pitchFamily="49" charset="0"/>
              <a:buChar char="o"/>
            </a:pPr>
            <a:r>
              <a:rPr lang="fa-IR" dirty="0" smtClean="0">
                <a:cs typeface="B Nazanin" panose="00000400000000000000" pitchFamily="2" charset="-78"/>
              </a:rPr>
              <a:t>علت: فشار به سر       تحریک سخت شامه        تحریک واگ</a:t>
            </a:r>
          </a:p>
          <a:p>
            <a:pPr algn="r" rtl="1">
              <a:buFont typeface="Courier New" panose="02070309020205020404" pitchFamily="49" charset="0"/>
              <a:buChar char="o"/>
            </a:pPr>
            <a:endParaRPr lang="fa-IR" dirty="0" smtClean="0">
              <a:cs typeface="B Nazanin" panose="00000400000000000000" pitchFamily="2" charset="-78"/>
            </a:endParaRPr>
          </a:p>
          <a:p>
            <a:pPr algn="r" rtl="1">
              <a:buFont typeface="Courier New" panose="02070309020205020404" pitchFamily="49" charset="0"/>
              <a:buChar char="o"/>
            </a:pPr>
            <a:r>
              <a:rPr 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افت زودرس خوش خیم است و با هیپوکسی، اسیدمی و یا آپگار پایین در ارتباط نیست</a:t>
            </a:r>
            <a:endParaRPr lang="en-US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5638800" y="4114800"/>
            <a:ext cx="457200" cy="45720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eft Arrow 4"/>
          <p:cNvSpPr/>
          <p:nvPr/>
        </p:nvSpPr>
        <p:spPr>
          <a:xfrm>
            <a:off x="2438400" y="4114800"/>
            <a:ext cx="457200" cy="45720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9531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cs typeface="B Titr" panose="00000700000000000000" pitchFamily="2" charset="-78"/>
              </a:rPr>
              <a:t>Late deceleration </a:t>
            </a:r>
            <a:r>
              <a:rPr lang="fa-IR" sz="4000" b="1" dirty="0" smtClean="0">
                <a:cs typeface="B Titr" panose="00000700000000000000" pitchFamily="2" charset="-78"/>
              </a:rPr>
              <a:t> </a:t>
            </a:r>
            <a:r>
              <a:rPr lang="fa-IR" sz="4000" dirty="0" smtClean="0">
                <a:cs typeface="B Titr" panose="00000700000000000000" pitchFamily="2" charset="-78"/>
              </a:rPr>
              <a:t>افت دیررس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57800"/>
          </a:xfrm>
        </p:spPr>
        <p:txBody>
          <a:bodyPr>
            <a:normAutofit fontScale="77500" lnSpcReduction="20000"/>
          </a:bodyPr>
          <a:lstStyle/>
          <a:p>
            <a:pPr algn="r" rtl="1"/>
            <a:r>
              <a:rPr 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کاهش تدریجی در ارتباط با انقباضات</a:t>
            </a:r>
          </a:p>
          <a:p>
            <a:pPr algn="r" rtl="1"/>
            <a:endParaRPr lang="fa-IR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شروع، دره/حضیض و برگشت افت دیررس به ترتیب بعد از شروع، اوج  و اتمام انقباض است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solidFill>
                  <a:srgbClr val="00B050"/>
                </a:solidFill>
                <a:cs typeface="B Nazanin" panose="00000400000000000000" pitchFamily="2" charset="-78"/>
              </a:rPr>
              <a:t>معمولا میزان افت دیررس کمتر از 20-10 ضربه است و </a:t>
            </a:r>
            <a:r>
              <a:rPr lang="fa-IR" u="sng" dirty="0" smtClean="0">
                <a:solidFill>
                  <a:srgbClr val="00B050"/>
                </a:solidFill>
                <a:cs typeface="B Nazanin" panose="00000400000000000000" pitchFamily="2" charset="-78"/>
              </a:rPr>
              <a:t>با تسریع همراه نیست</a:t>
            </a:r>
          </a:p>
          <a:p>
            <a:pPr algn="r" rtl="1"/>
            <a:r>
              <a:rPr lang="fa-IR" u="sng" dirty="0" smtClean="0">
                <a:cs typeface="B Nazanin" panose="00000400000000000000" pitchFamily="2" charset="-78"/>
              </a:rPr>
              <a:t>افت دیررس اولین پیامد هیپوکسی ناشی از نارسایی رحمی-جفتی است(به تنهایی </a:t>
            </a:r>
            <a:r>
              <a:rPr lang="fa-IR" u="sng" dirty="0" smtClean="0">
                <a:cs typeface="B Nazanin" panose="00000400000000000000" pitchFamily="2" charset="-78"/>
              </a:rPr>
              <a:t>نشانه </a:t>
            </a:r>
            <a:r>
              <a:rPr lang="fa-IR" u="sng" dirty="0" smtClean="0">
                <a:cs typeface="B Nazanin" panose="00000400000000000000" pitchFamily="2" charset="-78"/>
              </a:rPr>
              <a:t>اسیدمی نیست)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علل افت دیررس: </a:t>
            </a:r>
            <a:r>
              <a:rPr lang="fa-IR" dirty="0" smtClean="0">
                <a:cs typeface="B Nazanin" panose="00000400000000000000" pitchFamily="2" charset="-78"/>
              </a:rPr>
              <a:t>هیپوتانسیون مادر(مثلا به علت اپیدورال) ، افزایش فعالیت رحم ، اختلالات عملکرد جفت(به علت هیپرتانسیون، دیابت و اتلالات کلاژن واسکولار) و دکلمان</a:t>
            </a:r>
          </a:p>
          <a:p>
            <a:pPr algn="r" rtl="1"/>
            <a:r>
              <a:rPr lang="fa-IR" dirty="0" smtClean="0">
                <a:solidFill>
                  <a:srgbClr val="7030A0"/>
                </a:solidFill>
                <a:cs typeface="B Nazanin" panose="00000400000000000000" pitchFamily="2" charset="-78"/>
              </a:rPr>
              <a:t>سایرعلل: هیپوکسی مادر، کاهش برون ده قلب مادر،کاهش ظرفیت حمل اکسیژن در مادر، تب</a:t>
            </a:r>
            <a:endParaRPr lang="en-US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5893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800" dirty="0" smtClean="0">
                <a:cs typeface="B Titr" panose="00000700000000000000" pitchFamily="2" charset="-78"/>
              </a:rPr>
              <a:t>افت دیررس</a:t>
            </a:r>
            <a:endParaRPr lang="en-US" sz="4800" dirty="0"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27687"/>
            <a:ext cx="8229600" cy="53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62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افت دیررس</a:t>
            </a:r>
            <a:endParaRPr lang="en-US" dirty="0"/>
          </a:p>
        </p:txBody>
      </p:sp>
      <p:pic>
        <p:nvPicPr>
          <p:cNvPr id="3074" name="Picture 2" descr="https://oacapps.med.jhmi.edu/OBGYN-101/Text/Labor%20and%20Delivery/EFM/Lat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00605"/>
            <a:ext cx="70104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1996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2272153"/>
              </p:ext>
            </p:extLst>
          </p:nvPr>
        </p:nvGraphicFramePr>
        <p:xfrm>
          <a:off x="0" y="0"/>
          <a:ext cx="9144000" cy="670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810000" y="5562600"/>
            <a:ext cx="518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 smtClean="0">
                <a:solidFill>
                  <a:srgbClr val="FF0000"/>
                </a:solidFill>
                <a:cs typeface="B Titr" panose="00000700000000000000" pitchFamily="2" charset="-78"/>
              </a:rPr>
              <a:t>مکانیسم افت دیررس</a:t>
            </a:r>
            <a:endParaRPr lang="en-US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469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306" y="274638"/>
            <a:ext cx="8256494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85800"/>
            <a:ext cx="7086600" cy="659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9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Titr" panose="00000700000000000000" pitchFamily="2" charset="-78"/>
              </a:rPr>
              <a:t>مضار </a:t>
            </a:r>
            <a:r>
              <a:rPr lang="fa-IR" sz="4000" dirty="0">
                <a:cs typeface="B Titr" panose="00000700000000000000" pitchFamily="2" charset="-78"/>
              </a:rPr>
              <a:t>بالقوه ارزیابی سلامت جنین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382000" cy="5287962"/>
          </a:xfrm>
        </p:spPr>
        <p:txBody>
          <a:bodyPr>
            <a:normAutofit fontScale="92500" lnSpcReduction="10000"/>
          </a:bodyPr>
          <a:lstStyle/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نتایج </a:t>
            </a:r>
            <a:r>
              <a:rPr lang="fa-IR" sz="28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مثبت کاذبی </a:t>
            </a:r>
            <a:r>
              <a:rPr lang="fa-IR" sz="2800" dirty="0" smtClean="0">
                <a:cs typeface="B Nazanin" panose="00000400000000000000" pitchFamily="2" charset="-78"/>
              </a:rPr>
              <a:t>که منجر به انجام ارزیابی های بیشتر یا مداخلاتی غیرضروری میشود(مانند زایمان پره ترم یاتروژنیک) </a:t>
            </a:r>
          </a:p>
          <a:p>
            <a:pPr algn="r" rtl="1"/>
            <a:endParaRPr lang="fa-IR" sz="2800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نتایج </a:t>
            </a:r>
            <a:r>
              <a:rPr lang="fa-IR" sz="28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منفی کاذبی </a:t>
            </a:r>
            <a:r>
              <a:rPr lang="fa-IR" sz="2800" dirty="0" smtClean="0">
                <a:cs typeface="B Nazanin" panose="00000400000000000000" pitchFamily="2" charset="-78"/>
              </a:rPr>
              <a:t>که مانع از </a:t>
            </a:r>
            <a:r>
              <a:rPr lang="fa-IR" sz="2800" dirty="0">
                <a:cs typeface="B Nazanin" panose="00000400000000000000" pitchFamily="2" charset="-78"/>
              </a:rPr>
              <a:t>انجام ارزیابی های بیشتر یا مداخلاتی </a:t>
            </a:r>
            <a:r>
              <a:rPr lang="fa-IR" sz="2800" dirty="0" smtClean="0">
                <a:cs typeface="B Nazanin" panose="00000400000000000000" pitchFamily="2" charset="-78"/>
              </a:rPr>
              <a:t>ضروری</a:t>
            </a:r>
          </a:p>
          <a:p>
            <a:pPr marL="0" indent="0" algn="r" rtl="1">
              <a:buNone/>
            </a:pPr>
            <a:endParaRPr lang="fa-IR" sz="2800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از لحاظ تئوریک </a:t>
            </a:r>
            <a:r>
              <a:rPr lang="fa-IR" sz="2800" b="1" dirty="0" smtClean="0">
                <a:cs typeface="B Nazanin" panose="00000400000000000000" pitchFamily="2" charset="-78"/>
              </a:rPr>
              <a:t>فلج مغزی و مرگ </a:t>
            </a:r>
            <a:r>
              <a:rPr lang="fa-IR" sz="2800" dirty="0" smtClean="0">
                <a:cs typeface="B Nazanin" panose="00000400000000000000" pitchFamily="2" charset="-78"/>
              </a:rPr>
              <a:t>داخل رحمی </a:t>
            </a:r>
            <a:r>
              <a:rPr lang="fa-IR" sz="28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هم علل مشابه</a:t>
            </a:r>
            <a:r>
              <a:rPr lang="fa-IR" sz="2800" dirty="0" smtClean="0">
                <a:cs typeface="B Nazanin" panose="00000400000000000000" pitchFamily="2" charset="-78"/>
              </a:rPr>
              <a:t>(</a:t>
            </a:r>
            <a:r>
              <a:rPr lang="en-US" sz="2800" dirty="0" smtClean="0">
                <a:cs typeface="B Nazanin" panose="00000400000000000000" pitchFamily="2" charset="-78"/>
              </a:rPr>
              <a:t>FGR</a:t>
            </a:r>
            <a:r>
              <a:rPr lang="fa-IR" sz="2800" dirty="0" smtClean="0">
                <a:cs typeface="B Nazanin" panose="00000400000000000000" pitchFamily="2" charset="-78"/>
              </a:rPr>
              <a:t>، هایپوکسی و آنومالی و ..)  و </a:t>
            </a:r>
            <a:r>
              <a:rPr lang="fa-IR" sz="28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هم مسیر پاتولوژیک مشابه دارند </a:t>
            </a:r>
          </a:p>
          <a:p>
            <a:pPr algn="r" rtl="1"/>
            <a:endParaRPr lang="fa-IR" sz="2800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و انجام زایمان </a:t>
            </a:r>
            <a:r>
              <a:rPr lang="fa-IR" sz="28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در نتایج غیراطمینان بخش ارزیابی جنین </a:t>
            </a:r>
            <a:r>
              <a:rPr lang="fa-IR" sz="2800" dirty="0" smtClean="0">
                <a:cs typeface="B Nazanin" panose="00000400000000000000" pitchFamily="2" charset="-78"/>
              </a:rPr>
              <a:t>میتواند منجر به </a:t>
            </a:r>
            <a:r>
              <a:rPr lang="fa-IR" sz="28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نجات جنینهایی </a:t>
            </a:r>
            <a:r>
              <a:rPr lang="fa-IR" sz="2800" dirty="0" smtClean="0">
                <a:cs typeface="B Nazanin" panose="00000400000000000000" pitchFamily="2" charset="-78"/>
              </a:rPr>
              <a:t>شود که </a:t>
            </a:r>
            <a:r>
              <a:rPr lang="fa-IR" sz="28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باید از شدت جراحات نورولوژیک دچار مرگ داخل رحمی می شدند</a:t>
            </a:r>
            <a:r>
              <a:rPr lang="fa-IR" sz="2800" dirty="0" smtClean="0">
                <a:cs typeface="B Nazanin" panose="00000400000000000000" pitchFamily="2" charset="-78"/>
              </a:rPr>
              <a:t> .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این جنینها با صدمات نورولوژیک دائمی زنده می مانند</a:t>
            </a: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411665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cs typeface="B Titr" panose="00000700000000000000" pitchFamily="2" charset="-78"/>
              </a:rPr>
              <a:t>variable deceleration </a:t>
            </a:r>
            <a:r>
              <a:rPr lang="fa-IR" b="1" dirty="0" smtClean="0">
                <a:cs typeface="B Titr" panose="00000700000000000000" pitchFamily="2" charset="-78"/>
              </a:rPr>
              <a:t> </a:t>
            </a:r>
            <a:r>
              <a:rPr lang="fa-IR" dirty="0" smtClean="0">
                <a:cs typeface="B Titr" panose="00000700000000000000" pitchFamily="2" charset="-78"/>
              </a:rPr>
              <a:t>افت متغیر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کاهش</a:t>
            </a:r>
            <a:r>
              <a:rPr lang="fa-IR" u="sng" dirty="0">
                <a:cs typeface="B Nazanin" panose="00000400000000000000" pitchFamily="2" charset="-78"/>
              </a:rPr>
              <a:t> ناگهانی </a:t>
            </a:r>
            <a:r>
              <a:rPr lang="en-US" dirty="0">
                <a:cs typeface="B Nazanin" panose="00000400000000000000" pitchFamily="2" charset="-78"/>
              </a:rPr>
              <a:t>FHR </a:t>
            </a:r>
            <a:r>
              <a:rPr lang="fa-IR" dirty="0">
                <a:cs typeface="B Nazanin" panose="00000400000000000000" pitchFamily="2" charset="-78"/>
              </a:rPr>
              <a:t>حداقل 15 </a:t>
            </a:r>
            <a:r>
              <a:rPr lang="en-US" dirty="0">
                <a:cs typeface="B Nazanin" panose="00000400000000000000" pitchFamily="2" charset="-78"/>
              </a:rPr>
              <a:t>bpm </a:t>
            </a:r>
            <a:r>
              <a:rPr lang="fa-IR" dirty="0">
                <a:cs typeface="B Nazanin" panose="00000400000000000000" pitchFamily="2" charset="-78"/>
              </a:rPr>
              <a:t>به مدت حداقل 15 </a:t>
            </a:r>
            <a:r>
              <a:rPr lang="fa-IR" dirty="0" smtClean="0">
                <a:cs typeface="B Nazanin" panose="00000400000000000000" pitchFamily="2" charset="-78"/>
              </a:rPr>
              <a:t>ثانیه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شایعترین الگویی است که در جریان لیبر دیده میشود و علت انسداد بند ناف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افت با شیب ناگهانی رخ مدهد و شکل نامنظمی دارد که به آن حالت دندانه دار میدهد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از شروع افت تا پایینترین نقطه کمتر از 30 ثانیه، مدت افت  15 ثانیه تا 2 دقیقه، میزان افت 15 ضربه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افت متغیر راجعه + تغییر پذیری اندک تا متوسط= الگوی نامشخص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افت متغیر راجعه+ فقدان تغییر پذیری=غیر طبیعی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331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افت متغیر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143000"/>
            <a:ext cx="8458200" cy="5579144"/>
          </a:xfrm>
        </p:spPr>
      </p:pic>
    </p:spTree>
    <p:extLst>
      <p:ext uri="{BB962C8B-B14F-4D97-AF65-F5344CB8AC3E}">
        <p14:creationId xmlns:p14="http://schemas.microsoft.com/office/powerpoint/2010/main" val="213766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B Titr" panose="00000700000000000000" pitchFamily="2" charset="-78"/>
              </a:rPr>
              <a:t>variable deceleration </a:t>
            </a:r>
            <a:r>
              <a:rPr lang="fa-IR" b="1" dirty="0">
                <a:cs typeface="B Titr" panose="00000700000000000000" pitchFamily="2" charset="-78"/>
              </a:rPr>
              <a:t> </a:t>
            </a:r>
            <a:r>
              <a:rPr lang="fa-IR" dirty="0">
                <a:cs typeface="B Titr" panose="00000700000000000000" pitchFamily="2" charset="-78"/>
              </a:rPr>
              <a:t>افت متغیر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سایر علل: </a:t>
            </a:r>
            <a:r>
              <a:rPr lang="fa-IR" dirty="0" smtClean="0">
                <a:cs typeface="B Nazanin" panose="00000400000000000000" pitchFamily="2" charset="-78"/>
              </a:rPr>
              <a:t>گره حقیقی بند ناف، پارگی رحم، دکلمان، هیپرتونی و تاکی سیستول رحم</a:t>
            </a:r>
          </a:p>
          <a:p>
            <a:pPr algn="r" rtl="1"/>
            <a:r>
              <a:rPr lang="fa-IR" dirty="0" smtClean="0">
                <a:solidFill>
                  <a:srgbClr val="7030A0"/>
                </a:solidFill>
                <a:cs typeface="B Nazanin" panose="00000400000000000000" pitchFamily="2" charset="-78"/>
              </a:rPr>
              <a:t>افتهای متغیر ایزوله از اهمیت بالینی ناچیزی برخوردارند</a:t>
            </a:r>
          </a:p>
          <a:p>
            <a:pPr algn="r" rtl="1"/>
            <a:endParaRPr lang="fa-IR" dirty="0" smtClean="0">
              <a:solidFill>
                <a:srgbClr val="7030A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افتهای شدید (مدت60  ثانیه افت و با عمق کمتر از 70 ضربه در دقیقه) و مکرر               هیپوکسی، هیپرکاپنی و اسیدوز و مرگ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u="sng" dirty="0" smtClean="0">
                <a:solidFill>
                  <a:srgbClr val="FF0000"/>
                </a:solidFill>
                <a:cs typeface="B Nazanin" panose="00000400000000000000" pitchFamily="2" charset="-78"/>
              </a:rPr>
              <a:t>در افتهای متغیر شدید  مکرر باید احتمال پرولاپس بند ناف بررس شود</a:t>
            </a:r>
            <a:endParaRPr lang="en-US" u="sng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4876800" y="4072038"/>
            <a:ext cx="978408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5316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anose="00000700000000000000" pitchFamily="2" charset="-78"/>
              </a:rPr>
              <a:t>علت دندانه دار بودن افت متغیر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772400" cy="4525963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فشار بر ورید نافی   </a:t>
            </a:r>
            <a:r>
              <a:rPr lang="en-US" sz="2800" dirty="0" smtClean="0">
                <a:cs typeface="B Nazanin" panose="00000400000000000000" pitchFamily="2" charset="-78"/>
              </a:rPr>
              <a:t>      </a:t>
            </a:r>
            <a:r>
              <a:rPr lang="fa-IR" sz="2800" dirty="0" smtClean="0">
                <a:cs typeface="B Nazanin" panose="00000400000000000000" pitchFamily="2" charset="-78"/>
              </a:rPr>
              <a:t> انسداد </a:t>
            </a:r>
            <a:r>
              <a:rPr lang="en-US" sz="2800" dirty="0" smtClean="0">
                <a:cs typeface="B Nazanin" panose="00000400000000000000" pitchFamily="2" charset="-78"/>
              </a:rPr>
              <a:t>     </a:t>
            </a:r>
            <a:r>
              <a:rPr lang="fa-IR" sz="2800" dirty="0" smtClean="0">
                <a:cs typeface="B Nazanin" panose="00000400000000000000" pitchFamily="2" charset="-78"/>
              </a:rPr>
              <a:t>   کاهش بازگشت وریدی </a:t>
            </a:r>
            <a:r>
              <a:rPr lang="en-US" sz="2800" dirty="0" smtClean="0">
                <a:cs typeface="B Nazanin" panose="00000400000000000000" pitchFamily="2" charset="-78"/>
              </a:rPr>
              <a:t>     </a:t>
            </a:r>
            <a:r>
              <a:rPr lang="fa-IR" sz="2800" dirty="0" smtClean="0">
                <a:cs typeface="B Nazanin" panose="00000400000000000000" pitchFamily="2" charset="-78"/>
              </a:rPr>
              <a:t>هیپوولمی    </a:t>
            </a:r>
            <a:r>
              <a:rPr lang="en-US" sz="2800" dirty="0" smtClean="0">
                <a:cs typeface="B Nazanin" panose="00000400000000000000" pitchFamily="2" charset="-78"/>
              </a:rPr>
              <a:t>     </a:t>
            </a:r>
            <a:r>
              <a:rPr lang="fa-IR" sz="2800" dirty="0" smtClean="0">
                <a:cs typeface="B Nazanin" panose="00000400000000000000" pitchFamily="2" charset="-78"/>
              </a:rPr>
              <a:t>افزایش رفلکسی</a:t>
            </a:r>
            <a:r>
              <a:rPr lang="en-US" sz="2800" dirty="0" smtClean="0">
                <a:cs typeface="B Nazanin" panose="00000400000000000000" pitchFamily="2" charset="-78"/>
              </a:rPr>
              <a:t>FHR </a:t>
            </a:r>
            <a:r>
              <a:rPr lang="fa-IR" sz="2800" dirty="0" smtClean="0">
                <a:cs typeface="B Nazanin" panose="00000400000000000000" pitchFamily="2" charset="-78"/>
              </a:rPr>
              <a:t> (نشانه شانه</a:t>
            </a:r>
            <a:r>
              <a:rPr lang="en-US" sz="2800" dirty="0" smtClean="0">
                <a:cs typeface="B Nazanin" panose="00000400000000000000" pitchFamily="2" charset="-78"/>
              </a:rPr>
              <a:t>Shoulder </a:t>
            </a:r>
            <a:r>
              <a:rPr lang="fa-IR" sz="2800" dirty="0" smtClean="0">
                <a:cs typeface="B Nazanin" panose="00000400000000000000" pitchFamily="2" charset="-78"/>
              </a:rPr>
              <a:t> )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فشار بر بندناف          انسداد شریان نافی      افزایش فشارخون جنین          کندی</a:t>
            </a:r>
            <a:r>
              <a:rPr lang="en-US" sz="2800" dirty="0" smtClean="0">
                <a:cs typeface="B Nazanin" panose="00000400000000000000" pitchFamily="2" charset="-78"/>
              </a:rPr>
              <a:t> FHR</a:t>
            </a:r>
            <a:r>
              <a:rPr lang="fa-IR" sz="2800" dirty="0" smtClean="0">
                <a:cs typeface="B Nazanin" panose="00000400000000000000" pitchFamily="2" charset="-78"/>
              </a:rPr>
              <a:t> به واسطه بارورسپتورها</a:t>
            </a:r>
          </a:p>
          <a:p>
            <a:pPr algn="r" rtl="1"/>
            <a:endParaRPr lang="fa-IR" sz="2800" dirty="0">
              <a:cs typeface="B Nazanin" panose="00000400000000000000" pitchFamily="2" charset="-78"/>
            </a:endParaRPr>
          </a:p>
          <a:p>
            <a:pPr algn="r" rtl="1"/>
            <a:endParaRPr lang="fa-IR" sz="2800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8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برداشته شدن فشار توالی معکوس حوادث و </a:t>
            </a:r>
            <a:r>
              <a:rPr lang="fa-IR" sz="2800" u="sng" dirty="0" smtClean="0">
                <a:solidFill>
                  <a:srgbClr val="FF0000"/>
                </a:solidFill>
                <a:cs typeface="B Nazanin" panose="00000400000000000000" pitchFamily="2" charset="-78"/>
              </a:rPr>
              <a:t>گاهی تاکی کاردی و </a:t>
            </a:r>
            <a:r>
              <a:rPr lang="en-US" sz="2800" u="sng" dirty="0" smtClean="0">
                <a:solidFill>
                  <a:srgbClr val="FF0000"/>
                </a:solidFill>
                <a:cs typeface="B Nazanin" panose="00000400000000000000" pitchFamily="2" charset="-78"/>
              </a:rPr>
              <a:t>Overshoot</a:t>
            </a: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5791200" y="1752600"/>
            <a:ext cx="457200" cy="304800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افت متغیر</a:t>
            </a:r>
            <a:endParaRPr lang="en-US" dirty="0"/>
          </a:p>
        </p:txBody>
      </p:sp>
      <p:sp>
        <p:nvSpPr>
          <p:cNvPr id="5" name="Left Arrow 4"/>
          <p:cNvSpPr/>
          <p:nvPr/>
        </p:nvSpPr>
        <p:spPr>
          <a:xfrm>
            <a:off x="4267200" y="1752600"/>
            <a:ext cx="457200" cy="304800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افت متغیر</a:t>
            </a:r>
            <a:endParaRPr lang="en-US" dirty="0"/>
          </a:p>
        </p:txBody>
      </p:sp>
      <p:sp>
        <p:nvSpPr>
          <p:cNvPr id="6" name="Left Arrow 5"/>
          <p:cNvSpPr/>
          <p:nvPr/>
        </p:nvSpPr>
        <p:spPr>
          <a:xfrm>
            <a:off x="990600" y="1752600"/>
            <a:ext cx="457200" cy="304800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افت متغیر</a:t>
            </a:r>
            <a:endParaRPr lang="en-US" dirty="0"/>
          </a:p>
        </p:txBody>
      </p:sp>
      <p:sp>
        <p:nvSpPr>
          <p:cNvPr id="7" name="Left Arrow 6"/>
          <p:cNvSpPr/>
          <p:nvPr/>
        </p:nvSpPr>
        <p:spPr>
          <a:xfrm>
            <a:off x="6477000" y="2209800"/>
            <a:ext cx="457200" cy="304800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افت متغیر</a:t>
            </a:r>
            <a:endParaRPr lang="en-US" dirty="0"/>
          </a:p>
        </p:txBody>
      </p:sp>
      <p:sp>
        <p:nvSpPr>
          <p:cNvPr id="8" name="Left Arrow 7"/>
          <p:cNvSpPr/>
          <p:nvPr/>
        </p:nvSpPr>
        <p:spPr>
          <a:xfrm>
            <a:off x="609600" y="2209800"/>
            <a:ext cx="457200" cy="304800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افت متغیر</a:t>
            </a:r>
            <a:endParaRPr lang="en-US" dirty="0"/>
          </a:p>
        </p:txBody>
      </p:sp>
      <p:sp>
        <p:nvSpPr>
          <p:cNvPr id="9" name="Left Arrow 8"/>
          <p:cNvSpPr/>
          <p:nvPr/>
        </p:nvSpPr>
        <p:spPr>
          <a:xfrm>
            <a:off x="5791200" y="2667000"/>
            <a:ext cx="457200" cy="304800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افت متغیر</a:t>
            </a:r>
            <a:endParaRPr lang="en-US" dirty="0"/>
          </a:p>
        </p:txBody>
      </p:sp>
      <p:sp>
        <p:nvSpPr>
          <p:cNvPr id="10" name="Left Arrow 9"/>
          <p:cNvSpPr/>
          <p:nvPr/>
        </p:nvSpPr>
        <p:spPr>
          <a:xfrm>
            <a:off x="3200400" y="2667000"/>
            <a:ext cx="457200" cy="304800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افت متغیر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57972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افت متغیر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23" r="3430" b="2350"/>
          <a:stretch/>
        </p:blipFill>
        <p:spPr>
          <a:xfrm>
            <a:off x="457200" y="152400"/>
            <a:ext cx="5181600" cy="6255211"/>
          </a:xfrm>
        </p:spPr>
      </p:pic>
    </p:spTree>
    <p:extLst>
      <p:ext uri="{BB962C8B-B14F-4D97-AF65-F5344CB8AC3E}">
        <p14:creationId xmlns:p14="http://schemas.microsoft.com/office/powerpoint/2010/main" val="310662283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افت متغیر</a:t>
            </a:r>
            <a:endParaRPr lang="en-US" dirty="0"/>
          </a:p>
        </p:txBody>
      </p:sp>
      <p:pic>
        <p:nvPicPr>
          <p:cNvPr id="4098" name="Picture 2" descr="https://oacapps.med.jhmi.edu/OBGYN-101/Text/Labor%20and%20Delivery/EFM/Variabl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24000"/>
            <a:ext cx="6858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88017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افت متغیر</a:t>
            </a:r>
            <a:endParaRPr lang="en-US" dirty="0"/>
          </a:p>
        </p:txBody>
      </p:sp>
      <p:pic>
        <p:nvPicPr>
          <p:cNvPr id="5122" name="Picture 2" descr="https://oacapps.med.jhmi.edu/OBGYN-101/Text/Labor%20and%20Delivery/EFM/Sever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28800"/>
            <a:ext cx="70104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90920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افت طول کشیده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علل: </a:t>
            </a:r>
            <a:r>
              <a:rPr lang="fa-IR" dirty="0" smtClean="0">
                <a:cs typeface="B Nazanin" panose="00000400000000000000" pitchFamily="2" charset="-78"/>
              </a:rPr>
              <a:t>معاینه ی سرویکس، رحم تاکی سیستول، وضعیت سوپاین مادر، اپیدورال، دکلمان، پرولاپس یا گره حقیقی، هیپوپرفوزیون یا هیپوکسی مادر به هر علت، حملات تشنجی مادر، زایمان قریب الوقوع، مانور والسالوا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اداره: در افتهای ایزوله ی طولانی مدت اداره بر پایه ی قضاوت بالینی است</a:t>
            </a: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966736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افت </a:t>
            </a:r>
            <a:r>
              <a:rPr lang="fa-IR" dirty="0" smtClean="0">
                <a:cs typeface="B Titr" panose="00000700000000000000" pitchFamily="2" charset="-78"/>
              </a:rPr>
              <a:t>طول کشیده</a:t>
            </a:r>
            <a:endParaRPr lang="en-US" dirty="0"/>
          </a:p>
        </p:txBody>
      </p:sp>
      <p:pic>
        <p:nvPicPr>
          <p:cNvPr id="6146" name="Picture 2" descr="https://oacapps.med.jhmi.edu/OBGYN-101/Text/Labor%20and%20Delivery/EFM/Prolonge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187" y="1524000"/>
            <a:ext cx="6419626" cy="481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71090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anose="00000700000000000000" pitchFamily="2" charset="-78"/>
              </a:rPr>
              <a:t>الگوهای قلب در مرحله دوم لیبر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افت تا رسیدن خط پایه به کمتر از 100+ 4 دقیقه یا بیشتر فقدان تغییر پذیری=افزایش اسیدمی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u="sng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افت +خط پایه ی غیرطبیعی(برادی کاردی/تاکی کاردی /عدم تغییر پذیری)= افزایش خطر اختلالات وضعیت جنین</a:t>
            </a:r>
            <a:endParaRPr lang="en-US" u="sng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5813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Titr" panose="00000700000000000000" pitchFamily="2" charset="-78"/>
              </a:rPr>
              <a:t>آثار نامشخص 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اثر بر سلامت روان مادر: </a:t>
            </a:r>
            <a:r>
              <a:rPr lang="fa-IR" dirty="0" smtClean="0">
                <a:cs typeface="B Nazanin" panose="00000400000000000000" pitchFamily="2" charset="-78"/>
              </a:rPr>
              <a:t>ایجاد نگرانی و اضطراب در مقابل اطمینان بخشی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هزینه: </a:t>
            </a:r>
            <a:r>
              <a:rPr lang="fa-IR" dirty="0" smtClean="0">
                <a:cs typeface="B Nazanin" panose="00000400000000000000" pitchFamily="2" charset="-78"/>
              </a:rPr>
              <a:t>زمان و پول صرف شده برای انجام و تفسیر تست، مرگ و میر و عوارض مادری و جنینی ناشی از انجام زایمانهای پره ترم یاتروژنیک غیرضروری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18049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28600"/>
            <a:ext cx="8229600" cy="99060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sz="8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FHR</a:t>
            </a:r>
            <a:r>
              <a:rPr lang="fa-IR" sz="8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طبقه بندیهای</a:t>
            </a:r>
            <a:endParaRPr lang="fa-IR" sz="88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600200"/>
            <a:ext cx="7010400" cy="462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4126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Titr" panose="00000700000000000000" pitchFamily="2" charset="-78"/>
              </a:rPr>
              <a:t>طبقه بندیهای ضربان قلب در زمان لیبر</a:t>
            </a:r>
            <a:endParaRPr lang="en-US" sz="4000" dirty="0"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1158874"/>
            <a:ext cx="8609000" cy="564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78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b="1" dirty="0" smtClean="0"/>
              <a:t>Category 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458200" cy="4906963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36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طبیعی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شامل تمام موارد زیر:</a:t>
            </a:r>
          </a:p>
          <a:p>
            <a:pPr marL="0" indent="0" algn="r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تعداد ضربان خط پایه: </a:t>
            </a:r>
            <a:r>
              <a:rPr lang="fa-IR" dirty="0" smtClean="0">
                <a:cs typeface="B Nazanin" panose="00000400000000000000" pitchFamily="2" charset="-78"/>
              </a:rPr>
              <a:t>160-110 ضربه</a:t>
            </a:r>
          </a:p>
          <a:p>
            <a:pPr marL="0" indent="0" algn="r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تغییر پذیری </a:t>
            </a:r>
            <a:r>
              <a:rPr lang="en-US" b="1" dirty="0" smtClean="0">
                <a:cs typeface="B Nazanin" panose="00000400000000000000" pitchFamily="2" charset="-78"/>
              </a:rPr>
              <a:t>FHR</a:t>
            </a:r>
            <a:r>
              <a:rPr lang="fa-IR" b="1" dirty="0" smtClean="0">
                <a:cs typeface="B Nazanin" panose="00000400000000000000" pitchFamily="2" charset="-78"/>
              </a:rPr>
              <a:t> : </a:t>
            </a:r>
            <a:r>
              <a:rPr lang="fa-IR" dirty="0" smtClean="0">
                <a:cs typeface="B Nazanin" panose="00000400000000000000" pitchFamily="2" charset="-78"/>
              </a:rPr>
              <a:t>متوسط</a:t>
            </a:r>
          </a:p>
          <a:p>
            <a:pPr marL="0" indent="0" algn="r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افت دیررس یا متغیر</a:t>
            </a:r>
            <a:r>
              <a:rPr lang="fa-IR" dirty="0" smtClean="0">
                <a:cs typeface="B Nazanin" panose="00000400000000000000" pitchFamily="2" charset="-78"/>
              </a:rPr>
              <a:t>: فقدان</a:t>
            </a:r>
          </a:p>
          <a:p>
            <a:pPr marL="0" indent="0" algn="r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افت زودرس: </a:t>
            </a:r>
            <a:r>
              <a:rPr lang="fa-IR" dirty="0" smtClean="0">
                <a:cs typeface="B Nazanin" panose="00000400000000000000" pitchFamily="2" charset="-78"/>
              </a:rPr>
              <a:t>وجود یا فقدان</a:t>
            </a:r>
          </a:p>
          <a:p>
            <a:pPr marL="0" indent="0" algn="r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تسریع: </a:t>
            </a:r>
            <a:r>
              <a:rPr lang="fa-IR" dirty="0">
                <a:cs typeface="B Nazanin" panose="00000400000000000000" pitchFamily="2" charset="-78"/>
              </a:rPr>
              <a:t>وجود یا فقدان</a:t>
            </a:r>
          </a:p>
          <a:p>
            <a:pPr marL="0" indent="0" algn="r" rtl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77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Category I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200"/>
            <a:ext cx="8382000" cy="511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34163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Category </a:t>
            </a:r>
            <a:r>
              <a:rPr lang="en-US" b="1" dirty="0" smtClean="0"/>
              <a:t>II</a:t>
            </a:r>
            <a:r>
              <a:rPr lang="en-US" b="1" dirty="0"/>
              <a:t>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شامل هر یک از موارد زیر: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b="1" dirty="0" smtClean="0">
                <a:cs typeface="B Nazanin" panose="00000400000000000000" pitchFamily="2" charset="-78"/>
              </a:rPr>
              <a:t>فقدان تغییر پذیری </a:t>
            </a:r>
            <a:r>
              <a:rPr lang="en-US" b="1" dirty="0" smtClean="0">
                <a:cs typeface="B Nazanin" panose="00000400000000000000" pitchFamily="2" charset="-78"/>
              </a:rPr>
              <a:t>FHR</a:t>
            </a:r>
            <a:r>
              <a:rPr lang="fa-IR" b="1" dirty="0" smtClean="0">
                <a:cs typeface="B Nazanin" panose="00000400000000000000" pitchFamily="2" charset="-78"/>
              </a:rPr>
              <a:t> همراه با هر یک از موارد زیر: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افتهای دیررس راجعه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افتهای متغیر راجعه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برادی کاردی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b="1" dirty="0" smtClean="0">
                <a:cs typeface="B Nazanin" panose="00000400000000000000" pitchFamily="2" charset="-78"/>
              </a:rPr>
              <a:t>الگوی سینوسی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75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Category III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17638"/>
            <a:ext cx="7753350" cy="509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12628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Category </a:t>
            </a:r>
            <a:r>
              <a:rPr lang="en-US" b="1" dirty="0" smtClean="0"/>
              <a:t>II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Nazanin" panose="00000400000000000000" pitchFamily="2" charset="-78"/>
              </a:rPr>
              <a:t>هر چیزی به جز الگوی </a:t>
            </a:r>
            <a:r>
              <a:rPr lang="en-US" sz="4400" dirty="0" smtClean="0">
                <a:cs typeface="B Nazanin" panose="00000400000000000000" pitchFamily="2" charset="-78"/>
              </a:rPr>
              <a:t>I</a:t>
            </a:r>
            <a:r>
              <a:rPr lang="fa-IR" sz="4400" dirty="0" smtClean="0">
                <a:cs typeface="B Nazanin" panose="00000400000000000000" pitchFamily="2" charset="-78"/>
              </a:rPr>
              <a:t> و </a:t>
            </a:r>
            <a:r>
              <a:rPr lang="en-US" sz="4400" dirty="0" smtClean="0">
                <a:cs typeface="B Nazanin" panose="00000400000000000000" pitchFamily="2" charset="-78"/>
              </a:rPr>
              <a:t>III</a:t>
            </a:r>
            <a:endParaRPr lang="en-US" sz="4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492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anose="00000700000000000000" pitchFamily="2" charset="-78"/>
              </a:rPr>
              <a:t>اداره انواع الگو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1" t="2222" r="36524" b="7778"/>
          <a:stretch/>
        </p:blipFill>
        <p:spPr>
          <a:xfrm rot="16200000">
            <a:off x="2930237" y="-263236"/>
            <a:ext cx="3505200" cy="86036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823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4" r="13900"/>
          <a:stretch/>
        </p:blipFill>
        <p:spPr>
          <a:xfrm>
            <a:off x="76200" y="914400"/>
            <a:ext cx="8623044" cy="554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5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81000"/>
            <a:ext cx="8229600" cy="12954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fa-IR" sz="8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تفسیر </a:t>
            </a:r>
            <a:r>
              <a:rPr lang="fa-IR" sz="8800" b="1" dirty="0">
                <a:solidFill>
                  <a:srgbClr val="FF0000"/>
                </a:solidFill>
                <a:cs typeface="B Nazanin" panose="00000400000000000000" pitchFamily="2" charset="-78"/>
              </a:rPr>
              <a:t>و</a:t>
            </a:r>
            <a:r>
              <a:rPr lang="fa-IR" sz="8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8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تصمیم</a:t>
            </a:r>
            <a:endParaRPr lang="fa-IR" sz="88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endParaRPr lang="en-US" dirty="0"/>
          </a:p>
        </p:txBody>
      </p:sp>
      <p:pic>
        <p:nvPicPr>
          <p:cNvPr id="2050" name="Picture 2" descr="application or interpret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09800"/>
            <a:ext cx="7239000" cy="406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01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04800"/>
            <a:ext cx="8229600" cy="12954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fa-IR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هدف</a:t>
            </a:r>
            <a:endParaRPr lang="fa-IR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endParaRPr lang="en-US" dirty="0"/>
          </a:p>
        </p:txBody>
      </p:sp>
      <p:pic>
        <p:nvPicPr>
          <p:cNvPr id="1026" name="Picture 2" descr="Red dart arrow hitting in the target center of dartboa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905000"/>
            <a:ext cx="46482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74634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4" y="381000"/>
            <a:ext cx="9091239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98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9" y="457200"/>
            <a:ext cx="9022122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51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‫گالری عکس منظره و طبیعت زیبا و رویایی برای پروفایل دلنشین‬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76" y="0"/>
            <a:ext cx="8931633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049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anose="00000700000000000000" pitchFamily="2" charset="-78"/>
              </a:rPr>
              <a:t>هدف از ارزیابی سلامت جنین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906963"/>
          </a:xfrm>
        </p:spPr>
        <p:txBody>
          <a:bodyPr>
            <a:normAutofit fontScale="77500" lnSpcReduction="20000"/>
          </a:bodyPr>
          <a:lstStyle/>
          <a:p>
            <a:pPr algn="r" rtl="1">
              <a:buFont typeface="Wingdings" panose="05000000000000000000" pitchFamily="2" charset="2"/>
              <a:buChar char="ü"/>
            </a:pPr>
            <a:r>
              <a:rPr lang="fa-IR" dirty="0" smtClean="0">
                <a:cs typeface="B Nazanin" panose="00000400000000000000" pitchFamily="2" charset="-78"/>
              </a:rPr>
              <a:t>هدف تشخیص </a:t>
            </a:r>
            <a:r>
              <a:rPr lang="fa-IR" b="1" dirty="0" smtClean="0">
                <a:cs typeface="B Nazanin" panose="00000400000000000000" pitchFamily="2" charset="-78"/>
              </a:rPr>
              <a:t>دیسترس جنینی </a:t>
            </a:r>
            <a:r>
              <a:rPr lang="fa-IR" dirty="0" smtClean="0">
                <a:cs typeface="B Nazanin" panose="00000400000000000000" pitchFamily="2" charset="-78"/>
              </a:rPr>
              <a:t>است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dirty="0" smtClean="0">
                <a:cs typeface="B Nazanin" panose="00000400000000000000" pitchFamily="2" charset="-78"/>
              </a:rPr>
              <a:t> دیسترس ناشی از </a:t>
            </a:r>
            <a:r>
              <a:rPr lang="fa-IR" b="1" dirty="0" smtClean="0">
                <a:cs typeface="B Nazanin" panose="00000400000000000000" pitchFamily="2" charset="-78"/>
              </a:rPr>
              <a:t>اختلال در اکسیژن رسانی طبیعی به جنین </a:t>
            </a:r>
            <a:r>
              <a:rPr lang="fa-IR" dirty="0" smtClean="0">
                <a:cs typeface="B Nazanin" panose="00000400000000000000" pitchFamily="2" charset="-78"/>
              </a:rPr>
              <a:t>است</a:t>
            </a:r>
          </a:p>
          <a:p>
            <a:pPr algn="r" rtl="1">
              <a:buFont typeface="Wingdings" panose="05000000000000000000" pitchFamily="2" charset="2"/>
              <a:buChar char="ü"/>
            </a:pPr>
            <a:endParaRPr lang="fa-IR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dirty="0" smtClean="0">
                <a:cs typeface="B Nazanin" panose="00000400000000000000" pitchFamily="2" charset="-78"/>
              </a:rPr>
              <a:t>دیسترس طیف وسیعی از </a:t>
            </a:r>
            <a:r>
              <a:rPr lang="fa-IR" dirty="0" smtClean="0">
                <a:solidFill>
                  <a:srgbClr val="7030A0"/>
                </a:solidFill>
                <a:cs typeface="B Nazanin" panose="00000400000000000000" pitchFamily="2" charset="-78"/>
              </a:rPr>
              <a:t>هیپوکسی خفیف(کاهش اکسیژن رسانی به بافتها) تا آسفیکسی(ترکیبی از هیپوکسی و اسیدوز متابولیک) </a:t>
            </a:r>
            <a:r>
              <a:rPr lang="fa-IR" dirty="0" smtClean="0">
                <a:cs typeface="B Nazanin" panose="00000400000000000000" pitchFamily="2" charset="-78"/>
              </a:rPr>
              <a:t>را شامل میشود</a:t>
            </a:r>
          </a:p>
          <a:p>
            <a:pPr algn="r" rtl="1">
              <a:buFont typeface="Wingdings" panose="05000000000000000000" pitchFamily="2" charset="2"/>
              <a:buChar char="ü"/>
            </a:pPr>
            <a:endParaRPr lang="fa-IR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31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تشخیص بالینی آسیفیکسی بر اساس یافته های زیر مطرح میشود: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دفع مکونیوم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الگوهای غیر طبیعی</a:t>
            </a:r>
            <a:r>
              <a:rPr lang="en-US" dirty="0" smtClean="0">
                <a:cs typeface="B Nazanin" panose="00000400000000000000" pitchFamily="2" charset="-78"/>
              </a:rPr>
              <a:t>FHR</a:t>
            </a:r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نمره پایین آپکار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مقادیر غیرطبیعی گازهای خون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اختلالات نورولوژیک در نوزادان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4079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74638"/>
            <a:ext cx="8915400" cy="1143000"/>
          </a:xfrm>
        </p:spPr>
        <p:txBody>
          <a:bodyPr>
            <a:noAutofit/>
          </a:bodyPr>
          <a:lstStyle/>
          <a:p>
            <a:pPr algn="r" rtl="1"/>
            <a:r>
              <a:rPr lang="fa-IR" sz="2800" dirty="0" smtClean="0">
                <a:cs typeface="B Titr" panose="00000700000000000000" pitchFamily="2" charset="-78"/>
              </a:rPr>
              <a:t>معیارهای اساسی برای وقایع حاد حین زایمان جهت ایجاد فلج مغزی:</a:t>
            </a:r>
            <a:r>
              <a:rPr lang="fa-IR" sz="2400" dirty="0" smtClean="0">
                <a:cs typeface="B Titr" panose="00000700000000000000" pitchFamily="2" charset="-78"/>
              </a:rPr>
              <a:t/>
            </a:r>
            <a:br>
              <a:rPr lang="fa-IR" sz="2400" dirty="0" smtClean="0">
                <a:cs typeface="B Titr" panose="00000700000000000000" pitchFamily="2" charset="-78"/>
              </a:rPr>
            </a:br>
            <a:r>
              <a:rPr lang="fa-IR" sz="2400" dirty="0" smtClean="0">
                <a:cs typeface="B Titr" panose="00000700000000000000" pitchFamily="2" charset="-78"/>
              </a:rPr>
              <a:t>(وجود 4 معیار ضروری است) 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 algn="r" rtl="1">
              <a:lnSpc>
                <a:spcPct val="110000"/>
              </a:lnSpc>
              <a:buFont typeface="+mj-lt"/>
              <a:buAutoNum type="arabicPeriod"/>
            </a:pPr>
            <a:r>
              <a:rPr lang="fa-IR" sz="2800" dirty="0" smtClean="0">
                <a:cs typeface="B Nazanin" panose="00000400000000000000" pitchFamily="2" charset="-78"/>
              </a:rPr>
              <a:t>شواهد اسیدوز متابولیک در خون شریانی بندناف در هنگام زایمان(</a:t>
            </a:r>
            <a:r>
              <a:rPr lang="en-US" sz="2800" dirty="0" smtClean="0">
                <a:cs typeface="B Nazanin" panose="00000400000000000000" pitchFamily="2" charset="-78"/>
              </a:rPr>
              <a:t>PH&lt;7</a:t>
            </a:r>
            <a:r>
              <a:rPr lang="fa-IR" sz="2800" dirty="0" smtClean="0">
                <a:cs typeface="B Nazanin" panose="00000400000000000000" pitchFamily="2" charset="-78"/>
              </a:rPr>
              <a:t> و کمبود باز &gt;</a:t>
            </a:r>
            <a:r>
              <a:rPr lang="en-US" sz="2800" dirty="0" smtClean="0">
                <a:cs typeface="B Nazanin" panose="00000400000000000000" pitchFamily="2" charset="-78"/>
              </a:rPr>
              <a:t>MMOL/L</a:t>
            </a:r>
            <a:r>
              <a:rPr lang="fa-IR" sz="2800" dirty="0" smtClean="0">
                <a:cs typeface="B Nazanin" panose="00000400000000000000" pitchFamily="2" charset="-78"/>
              </a:rPr>
              <a:t>12)</a:t>
            </a:r>
          </a:p>
          <a:p>
            <a:pPr marL="0" indent="0" algn="r" rtl="1">
              <a:lnSpc>
                <a:spcPct val="110000"/>
              </a:lnSpc>
              <a:buNone/>
            </a:pPr>
            <a:endParaRPr lang="fa-IR" sz="2800" dirty="0" smtClean="0">
              <a:cs typeface="B Nazanin" panose="00000400000000000000" pitchFamily="2" charset="-78"/>
            </a:endParaRPr>
          </a:p>
          <a:p>
            <a:pPr marL="514350" indent="-514350" algn="r" rtl="1">
              <a:buFont typeface="+mj-lt"/>
              <a:buAutoNum type="arabicPeriod"/>
            </a:pPr>
            <a:r>
              <a:rPr lang="fa-IR" sz="2800" dirty="0" smtClean="0">
                <a:cs typeface="B Nazanin" panose="00000400000000000000" pitchFamily="2" charset="-78"/>
              </a:rPr>
              <a:t>شروع زودهنگام آنسفالوپاتی شدید یا متوسط نوزادی در نوزادان متولد شده در هفته 34 و بعد از آن</a:t>
            </a:r>
          </a:p>
          <a:p>
            <a:pPr marL="514350" indent="-514350" algn="r" rtl="1">
              <a:lnSpc>
                <a:spcPct val="200000"/>
              </a:lnSpc>
              <a:buFont typeface="+mj-lt"/>
              <a:buAutoNum type="arabicPeriod"/>
            </a:pPr>
            <a:r>
              <a:rPr lang="fa-IR" sz="2800" dirty="0" smtClean="0">
                <a:cs typeface="B Nazanin" panose="00000400000000000000" pitchFamily="2" charset="-78"/>
              </a:rPr>
              <a:t>فلج مغزی از نوع کوادری پلژی اسپاستیک یا دیس کینتیک</a:t>
            </a:r>
          </a:p>
          <a:p>
            <a:pPr marL="514350" indent="-514350" algn="r" rtl="1">
              <a:lnSpc>
                <a:spcPct val="200000"/>
              </a:lnSpc>
              <a:buFont typeface="+mj-lt"/>
              <a:buAutoNum type="arabicPeriod"/>
            </a:pPr>
            <a:r>
              <a:rPr lang="fa-IR" sz="2800" dirty="0" smtClean="0">
                <a:cs typeface="B Nazanin" panose="00000400000000000000" pitchFamily="2" charset="-78"/>
              </a:rPr>
              <a:t>رد سایر اتیولوژیها مانند: تروما، عفونتها،اختلالات انعقادی یا اختلالات ژنتیک</a:t>
            </a:r>
            <a:endParaRPr lang="en-US" sz="280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56287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</TotalTime>
  <Words>1922</Words>
  <Application>Microsoft Office PowerPoint</Application>
  <PresentationFormat>On-screen Show (4:3)</PresentationFormat>
  <Paragraphs>262</Paragraphs>
  <Slides>72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81" baseType="lpstr">
      <vt:lpstr>B Titr</vt:lpstr>
      <vt:lpstr>Calibri</vt:lpstr>
      <vt:lpstr>Courier New</vt:lpstr>
      <vt:lpstr>Wingdings</vt:lpstr>
      <vt:lpstr>Times New Roman</vt:lpstr>
      <vt:lpstr>Arial Unicode MS</vt:lpstr>
      <vt:lpstr>B Nazanin</vt:lpstr>
      <vt:lpstr>Arial</vt:lpstr>
      <vt:lpstr>Office Theme</vt:lpstr>
      <vt:lpstr>PowerPoint Presentation</vt:lpstr>
      <vt:lpstr>Fetal well-being assessment مدرس: دکتر فاطمه محمدی-دکتر کبرا صالحی </vt:lpstr>
      <vt:lpstr>منافع بالقوه ارزیابی سلامت جنین</vt:lpstr>
      <vt:lpstr>PowerPoint Presentation</vt:lpstr>
      <vt:lpstr>مضار بالقوه ارزیابی سلامت جنین</vt:lpstr>
      <vt:lpstr>آثار نامشخص </vt:lpstr>
      <vt:lpstr>PowerPoint Presentation</vt:lpstr>
      <vt:lpstr>هدف از ارزیابی سلامت جنین</vt:lpstr>
      <vt:lpstr>معیارهای اساسی برای وقایع حاد حین زایمان جهت ایجاد فلج مغزی: (وجود 4 معیار ضروری است) </vt:lpstr>
      <vt:lpstr>PowerPoint Presentation</vt:lpstr>
      <vt:lpstr>اندیکاسیونهای انجام ارزیابی سلامت جنین</vt:lpstr>
      <vt:lpstr>اندیکاسیونهای انجام ارزیابی سلامت جنین...</vt:lpstr>
      <vt:lpstr>اندیکاسیونهای انجام ارزیابی سلامت جنین...</vt:lpstr>
      <vt:lpstr>PowerPoint Presentation</vt:lpstr>
      <vt:lpstr>زمان شروع ارزیابی سلامت جنین</vt:lpstr>
      <vt:lpstr>زمان شروع ارزیابی سلامت جنین</vt:lpstr>
      <vt:lpstr>PowerPoint Presentation</vt:lpstr>
      <vt:lpstr>انواع روشهای ارزیابی سلامت جنین</vt:lpstr>
      <vt:lpstr>PowerPoint Presentation</vt:lpstr>
      <vt:lpstr>پارامترهای ضربان قلب جنین</vt:lpstr>
      <vt:lpstr>Baseline  خط پایه</vt:lpstr>
      <vt:lpstr>Baseline  خط پایه</vt:lpstr>
      <vt:lpstr>تغییرات خط پایه</vt:lpstr>
      <vt:lpstr>PowerPoint Presentation</vt:lpstr>
      <vt:lpstr>Tachycardia</vt:lpstr>
      <vt:lpstr>Tachycardia = over 160 bpm</vt:lpstr>
      <vt:lpstr>PowerPoint Presentation</vt:lpstr>
      <vt:lpstr>Bradycardia</vt:lpstr>
      <vt:lpstr>Bradycardia = below 110 bpm</vt:lpstr>
      <vt:lpstr>Bradycardia = below 110 bpm </vt:lpstr>
      <vt:lpstr>PowerPoint Presentation</vt:lpstr>
      <vt:lpstr>Variabiliy  تغییرپذیری</vt:lpstr>
      <vt:lpstr>Variabiliy  تغییرپذیری</vt:lpstr>
      <vt:lpstr>Variabiliy  تغییرپذیری</vt:lpstr>
      <vt:lpstr>Variabiliy  تغییرپذیری</vt:lpstr>
      <vt:lpstr>Sinusoidal pattern الگوی سینوسی</vt:lpstr>
      <vt:lpstr>Sinusoidal pattern الگوی سینوسی</vt:lpstr>
      <vt:lpstr>PowerPoint Presentation</vt:lpstr>
      <vt:lpstr>  Acceleration تسریع  </vt:lpstr>
      <vt:lpstr>  Acceleration تسریع  </vt:lpstr>
      <vt:lpstr>  Acceleration تسریع  </vt:lpstr>
      <vt:lpstr>Deceleration افت</vt:lpstr>
      <vt:lpstr>Early deceleration افت زودرس</vt:lpstr>
      <vt:lpstr>افت زودرس</vt:lpstr>
      <vt:lpstr>Late deceleration  افت دیررس</vt:lpstr>
      <vt:lpstr>افت دیررس</vt:lpstr>
      <vt:lpstr>افت دیررس</vt:lpstr>
      <vt:lpstr>PowerPoint Presentation</vt:lpstr>
      <vt:lpstr>PowerPoint Presentation</vt:lpstr>
      <vt:lpstr>variable deceleration  افت متغیر</vt:lpstr>
      <vt:lpstr>افت متغیر</vt:lpstr>
      <vt:lpstr>variable deceleration  افت متغیر</vt:lpstr>
      <vt:lpstr>علت دندانه دار بودن افت متغیر</vt:lpstr>
      <vt:lpstr>افت متغیر</vt:lpstr>
      <vt:lpstr>افت متغیر</vt:lpstr>
      <vt:lpstr>افت متغیر</vt:lpstr>
      <vt:lpstr>افت طول کشیده</vt:lpstr>
      <vt:lpstr>افت طول کشیده</vt:lpstr>
      <vt:lpstr>الگوهای قلب در مرحله دوم لیبر</vt:lpstr>
      <vt:lpstr>PowerPoint Presentation</vt:lpstr>
      <vt:lpstr>طبقه بندیهای ضربان قلب در زمان لیبر</vt:lpstr>
      <vt:lpstr>Category I</vt:lpstr>
      <vt:lpstr>Category I</vt:lpstr>
      <vt:lpstr>Category III</vt:lpstr>
      <vt:lpstr>Category III</vt:lpstr>
      <vt:lpstr>Category II</vt:lpstr>
      <vt:lpstr>اداره انواع الگو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بسمه تعالی</dc:title>
  <dc:creator>nz</dc:creator>
  <cp:lastModifiedBy>Windows User</cp:lastModifiedBy>
  <cp:revision>248</cp:revision>
  <dcterms:created xsi:type="dcterms:W3CDTF">2024-10-09T11:42:39Z</dcterms:created>
  <dcterms:modified xsi:type="dcterms:W3CDTF">2024-10-21T18:05:15Z</dcterms:modified>
</cp:coreProperties>
</file>