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3"/>
  </p:notesMasterIdLst>
  <p:handoutMasterIdLst>
    <p:handoutMasterId r:id="rId34"/>
  </p:handoutMasterIdLst>
  <p:sldIdLst>
    <p:sldId id="256" r:id="rId2"/>
    <p:sldId id="878" r:id="rId3"/>
    <p:sldId id="940" r:id="rId4"/>
    <p:sldId id="271" r:id="rId5"/>
    <p:sldId id="975" r:id="rId6"/>
    <p:sldId id="971" r:id="rId7"/>
    <p:sldId id="972" r:id="rId8"/>
    <p:sldId id="973" r:id="rId9"/>
    <p:sldId id="941" r:id="rId10"/>
    <p:sldId id="942" r:id="rId11"/>
    <p:sldId id="956" r:id="rId12"/>
    <p:sldId id="951" r:id="rId13"/>
    <p:sldId id="976" r:id="rId14"/>
    <p:sldId id="400" r:id="rId15"/>
    <p:sldId id="927" r:id="rId16"/>
    <p:sldId id="961" r:id="rId17"/>
    <p:sldId id="962" r:id="rId18"/>
    <p:sldId id="957" r:id="rId19"/>
    <p:sldId id="966" r:id="rId20"/>
    <p:sldId id="958" r:id="rId21"/>
    <p:sldId id="967" r:id="rId22"/>
    <p:sldId id="411" r:id="rId23"/>
    <p:sldId id="959" r:id="rId24"/>
    <p:sldId id="970" r:id="rId25"/>
    <p:sldId id="960" r:id="rId26"/>
    <p:sldId id="963" r:id="rId27"/>
    <p:sldId id="969" r:id="rId28"/>
    <p:sldId id="964" r:id="rId29"/>
    <p:sldId id="965" r:id="rId30"/>
    <p:sldId id="845" r:id="rId31"/>
    <p:sldId id="974" r:id="rId32"/>
  </p:sldIdLst>
  <p:sldSz cx="9144000" cy="6858000" type="screen4x3"/>
  <p:notesSz cx="10234613" cy="7102475"/>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2" clrIdx="0"/>
  <p:cmAuthor id="1"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520E"/>
    <a:srgbClr val="3333CC"/>
    <a:srgbClr val="D60093"/>
    <a:srgbClr val="1733A9"/>
    <a:srgbClr val="FF6600"/>
    <a:srgbClr val="A50021"/>
    <a:srgbClr val="FF0066"/>
    <a:srgbClr val="33CC33"/>
    <a:srgbClr val="CC33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0955" autoAdjust="0"/>
  </p:normalViewPr>
  <p:slideViewPr>
    <p:cSldViewPr>
      <p:cViewPr varScale="1">
        <p:scale>
          <a:sx n="78" d="100"/>
          <a:sy n="78" d="100"/>
        </p:scale>
        <p:origin x="1877" y="158"/>
      </p:cViewPr>
      <p:guideLst>
        <p:guide orient="horz" pos="2160"/>
        <p:guide pos="2880"/>
      </p:guideLst>
    </p:cSldViewPr>
  </p:slideViewPr>
  <p:outlineViewPr>
    <p:cViewPr>
      <p:scale>
        <a:sx n="33" d="100"/>
        <a:sy n="33" d="100"/>
      </p:scale>
      <p:origin x="0" y="26796"/>
    </p:cViewPr>
  </p:outlineViewPr>
  <p:notesTextViewPr>
    <p:cViewPr>
      <p:scale>
        <a:sx n="100" d="100"/>
        <a:sy n="100" d="100"/>
      </p:scale>
      <p:origin x="0" y="0"/>
    </p:cViewPr>
  </p:notesTextViewPr>
  <p:sorterViewPr>
    <p:cViewPr varScale="1">
      <p:scale>
        <a:sx n="100" d="100"/>
        <a:sy n="100" d="100"/>
      </p:scale>
      <p:origin x="0" y="-45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34999" cy="355124"/>
          </a:xfrm>
          <a:prstGeom prst="rect">
            <a:avLst/>
          </a:prstGeom>
        </p:spPr>
        <p:txBody>
          <a:bodyPr vert="horz" lIns="94887" tIns="47444" rIns="94887" bIns="47444" rtlCol="0"/>
          <a:lstStyle>
            <a:lvl1pPr algn="l">
              <a:defRPr sz="1200"/>
            </a:lvl1pPr>
          </a:lstStyle>
          <a:p>
            <a:endParaRPr lang="en-US"/>
          </a:p>
        </p:txBody>
      </p:sp>
      <p:sp>
        <p:nvSpPr>
          <p:cNvPr id="3" name="Date Placeholder 2"/>
          <p:cNvSpPr>
            <a:spLocks noGrp="1"/>
          </p:cNvSpPr>
          <p:nvPr>
            <p:ph type="dt" sz="quarter" idx="1"/>
          </p:nvPr>
        </p:nvSpPr>
        <p:spPr>
          <a:xfrm>
            <a:off x="5797247" y="0"/>
            <a:ext cx="4434999" cy="355124"/>
          </a:xfrm>
          <a:prstGeom prst="rect">
            <a:avLst/>
          </a:prstGeom>
        </p:spPr>
        <p:txBody>
          <a:bodyPr vert="horz" lIns="94887" tIns="47444" rIns="94887" bIns="47444" rtlCol="0"/>
          <a:lstStyle>
            <a:lvl1pPr algn="r">
              <a:defRPr sz="1200"/>
            </a:lvl1pPr>
          </a:lstStyle>
          <a:p>
            <a:fld id="{52874287-8187-4562-8DD7-249D30D78D36}" type="datetimeFigureOut">
              <a:rPr lang="en-US" smtClean="0"/>
              <a:pPr/>
              <a:t>16-Aug-23</a:t>
            </a:fld>
            <a:endParaRPr lang="en-US"/>
          </a:p>
        </p:txBody>
      </p:sp>
      <p:sp>
        <p:nvSpPr>
          <p:cNvPr id="4" name="Footer Placeholder 3"/>
          <p:cNvSpPr>
            <a:spLocks noGrp="1"/>
          </p:cNvSpPr>
          <p:nvPr>
            <p:ph type="ftr" sz="quarter" idx="2"/>
          </p:nvPr>
        </p:nvSpPr>
        <p:spPr>
          <a:xfrm>
            <a:off x="1" y="6746119"/>
            <a:ext cx="4434999" cy="355124"/>
          </a:xfrm>
          <a:prstGeom prst="rect">
            <a:avLst/>
          </a:prstGeom>
        </p:spPr>
        <p:txBody>
          <a:bodyPr vert="horz" lIns="94887" tIns="47444" rIns="94887" bIns="47444" rtlCol="0" anchor="b"/>
          <a:lstStyle>
            <a:lvl1pPr algn="l">
              <a:defRPr sz="1200"/>
            </a:lvl1pPr>
          </a:lstStyle>
          <a:p>
            <a:endParaRPr lang="en-US"/>
          </a:p>
        </p:txBody>
      </p:sp>
      <p:sp>
        <p:nvSpPr>
          <p:cNvPr id="5" name="Slide Number Placeholder 4"/>
          <p:cNvSpPr>
            <a:spLocks noGrp="1"/>
          </p:cNvSpPr>
          <p:nvPr>
            <p:ph type="sldNum" sz="quarter" idx="3"/>
          </p:nvPr>
        </p:nvSpPr>
        <p:spPr>
          <a:xfrm>
            <a:off x="5797247" y="6746119"/>
            <a:ext cx="4434999" cy="355124"/>
          </a:xfrm>
          <a:prstGeom prst="rect">
            <a:avLst/>
          </a:prstGeom>
        </p:spPr>
        <p:txBody>
          <a:bodyPr vert="horz" lIns="94887" tIns="47444" rIns="94887" bIns="47444" rtlCol="0" anchor="b"/>
          <a:lstStyle>
            <a:lvl1pPr algn="r">
              <a:defRPr sz="1200"/>
            </a:lvl1pPr>
          </a:lstStyle>
          <a:p>
            <a:fld id="{F37E1624-F265-44CD-88F6-C84D948268A9}" type="slidenum">
              <a:rPr lang="en-US" smtClean="0"/>
              <a:pPr/>
              <a:t>‹#›</a:t>
            </a:fld>
            <a:endParaRPr lang="en-US"/>
          </a:p>
        </p:txBody>
      </p:sp>
    </p:spTree>
    <p:extLst>
      <p:ext uri="{BB962C8B-B14F-4D97-AF65-F5344CB8AC3E}">
        <p14:creationId xmlns:p14="http://schemas.microsoft.com/office/powerpoint/2010/main" val="33905290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434999" cy="355124"/>
          </a:xfrm>
          <a:prstGeom prst="rect">
            <a:avLst/>
          </a:prstGeom>
        </p:spPr>
        <p:txBody>
          <a:bodyPr vert="horz" lIns="94887" tIns="47444" rIns="94887" bIns="47444" rtlCol="0"/>
          <a:lstStyle>
            <a:lvl1pPr algn="l">
              <a:defRPr sz="1200"/>
            </a:lvl1pPr>
          </a:lstStyle>
          <a:p>
            <a:endParaRPr lang="en-US"/>
          </a:p>
        </p:txBody>
      </p:sp>
      <p:sp>
        <p:nvSpPr>
          <p:cNvPr id="3" name="Date Placeholder 2"/>
          <p:cNvSpPr>
            <a:spLocks noGrp="1"/>
          </p:cNvSpPr>
          <p:nvPr>
            <p:ph type="dt" idx="1"/>
          </p:nvPr>
        </p:nvSpPr>
        <p:spPr>
          <a:xfrm>
            <a:off x="5797247" y="0"/>
            <a:ext cx="4434999" cy="355124"/>
          </a:xfrm>
          <a:prstGeom prst="rect">
            <a:avLst/>
          </a:prstGeom>
        </p:spPr>
        <p:txBody>
          <a:bodyPr vert="horz" lIns="94887" tIns="47444" rIns="94887" bIns="47444" rtlCol="0"/>
          <a:lstStyle>
            <a:lvl1pPr algn="r">
              <a:defRPr sz="1200"/>
            </a:lvl1pPr>
          </a:lstStyle>
          <a:p>
            <a:fld id="{53BF8266-6790-4F29-8E6B-9FAE78D3E5C2}" type="datetimeFigureOut">
              <a:rPr lang="en-US" smtClean="0"/>
              <a:pPr/>
              <a:t>16-Aug-23</a:t>
            </a:fld>
            <a:endParaRPr lang="en-US"/>
          </a:p>
        </p:txBody>
      </p:sp>
      <p:sp>
        <p:nvSpPr>
          <p:cNvPr id="4" name="Slide Image Placeholder 3"/>
          <p:cNvSpPr>
            <a:spLocks noGrp="1" noRot="1" noChangeAspect="1"/>
          </p:cNvSpPr>
          <p:nvPr>
            <p:ph type="sldImg" idx="2"/>
          </p:nvPr>
        </p:nvSpPr>
        <p:spPr>
          <a:xfrm>
            <a:off x="3341688" y="531813"/>
            <a:ext cx="3551237" cy="2665412"/>
          </a:xfrm>
          <a:prstGeom prst="rect">
            <a:avLst/>
          </a:prstGeom>
          <a:noFill/>
          <a:ln w="12700">
            <a:solidFill>
              <a:prstClr val="black"/>
            </a:solidFill>
          </a:ln>
        </p:spPr>
        <p:txBody>
          <a:bodyPr vert="horz" lIns="94887" tIns="47444" rIns="94887" bIns="47444" rtlCol="0" anchor="ctr"/>
          <a:lstStyle/>
          <a:p>
            <a:endParaRPr lang="en-US"/>
          </a:p>
        </p:txBody>
      </p:sp>
      <p:sp>
        <p:nvSpPr>
          <p:cNvPr id="5" name="Notes Placeholder 4"/>
          <p:cNvSpPr>
            <a:spLocks noGrp="1"/>
          </p:cNvSpPr>
          <p:nvPr>
            <p:ph type="body" sz="quarter" idx="3"/>
          </p:nvPr>
        </p:nvSpPr>
        <p:spPr>
          <a:xfrm>
            <a:off x="1023462" y="3373677"/>
            <a:ext cx="8187690" cy="3196114"/>
          </a:xfrm>
          <a:prstGeom prst="rect">
            <a:avLst/>
          </a:prstGeom>
        </p:spPr>
        <p:txBody>
          <a:bodyPr vert="horz" lIns="94887" tIns="47444" rIns="94887" bIns="474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6119"/>
            <a:ext cx="4434999" cy="355124"/>
          </a:xfrm>
          <a:prstGeom prst="rect">
            <a:avLst/>
          </a:prstGeom>
        </p:spPr>
        <p:txBody>
          <a:bodyPr vert="horz" lIns="94887" tIns="47444" rIns="94887" bIns="47444" rtlCol="0" anchor="b"/>
          <a:lstStyle>
            <a:lvl1pPr algn="l">
              <a:defRPr sz="1200"/>
            </a:lvl1pPr>
          </a:lstStyle>
          <a:p>
            <a:endParaRPr lang="en-US"/>
          </a:p>
        </p:txBody>
      </p:sp>
      <p:sp>
        <p:nvSpPr>
          <p:cNvPr id="7" name="Slide Number Placeholder 6"/>
          <p:cNvSpPr>
            <a:spLocks noGrp="1"/>
          </p:cNvSpPr>
          <p:nvPr>
            <p:ph type="sldNum" sz="quarter" idx="5"/>
          </p:nvPr>
        </p:nvSpPr>
        <p:spPr>
          <a:xfrm>
            <a:off x="5797247" y="6746119"/>
            <a:ext cx="4434999" cy="355124"/>
          </a:xfrm>
          <a:prstGeom prst="rect">
            <a:avLst/>
          </a:prstGeom>
        </p:spPr>
        <p:txBody>
          <a:bodyPr vert="horz" lIns="94887" tIns="47444" rIns="94887" bIns="47444" rtlCol="0" anchor="b"/>
          <a:lstStyle>
            <a:lvl1pPr algn="r">
              <a:defRPr sz="1200"/>
            </a:lvl1pPr>
          </a:lstStyle>
          <a:p>
            <a:fld id="{EC1A853D-D1C4-45A6-B219-832A3DA74A9A}" type="slidenum">
              <a:rPr lang="en-US" smtClean="0"/>
              <a:pPr/>
              <a:t>‹#›</a:t>
            </a:fld>
            <a:endParaRPr lang="en-US"/>
          </a:p>
        </p:txBody>
      </p:sp>
    </p:spTree>
    <p:extLst>
      <p:ext uri="{BB962C8B-B14F-4D97-AF65-F5344CB8AC3E}">
        <p14:creationId xmlns:p14="http://schemas.microsoft.com/office/powerpoint/2010/main" val="14708496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1A853D-D1C4-45A6-B219-832A3DA74A9A}" type="slidenum">
              <a:rPr lang="en-US" smtClean="0"/>
              <a:pPr/>
              <a:t>1</a:t>
            </a:fld>
            <a:endParaRPr lang="en-US"/>
          </a:p>
        </p:txBody>
      </p:sp>
    </p:spTree>
    <p:extLst>
      <p:ext uri="{BB962C8B-B14F-4D97-AF65-F5344CB8AC3E}">
        <p14:creationId xmlns:p14="http://schemas.microsoft.com/office/powerpoint/2010/main" val="2482989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5DFFF833-E657-4841-BFE2-0D6AC3E45278}" type="datetime1">
              <a:rPr lang="en-US" smtClean="0"/>
              <a:pPr/>
              <a:t>16-Aug-23</a:t>
            </a:fld>
            <a:endParaRPr lang="en-US"/>
          </a:p>
        </p:txBody>
      </p:sp>
      <p:sp>
        <p:nvSpPr>
          <p:cNvPr id="19" name="Footer Placeholder 18"/>
          <p:cNvSpPr>
            <a:spLocks noGrp="1"/>
          </p:cNvSpPr>
          <p:nvPr>
            <p:ph type="ftr" sz="quarter" idx="11"/>
          </p:nvPr>
        </p:nvSpPr>
        <p:spPr/>
        <p:txBody>
          <a:bodyPr/>
          <a:lstStyle/>
          <a:p>
            <a:r>
              <a:rPr lang="fa-IR"/>
              <a:t>دکتر رسول کرمانی</a:t>
            </a:r>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3C6F0D0-6884-42E9-B7D0-B97875E6D9B8}" type="datetime1">
              <a:rPr lang="en-US" smtClean="0"/>
              <a:pPr/>
              <a:t>16-Aug-23</a:t>
            </a:fld>
            <a:endParaRPr lang="en-US"/>
          </a:p>
        </p:txBody>
      </p:sp>
      <p:sp>
        <p:nvSpPr>
          <p:cNvPr id="5" name="Footer Placeholder 4"/>
          <p:cNvSpPr>
            <a:spLocks noGrp="1"/>
          </p:cNvSpPr>
          <p:nvPr>
            <p:ph type="ftr" sz="quarter" idx="11"/>
          </p:nvPr>
        </p:nvSpPr>
        <p:spPr/>
        <p:txBody>
          <a:bodyPr/>
          <a:lstStyle/>
          <a:p>
            <a:r>
              <a:rPr lang="fa-IR"/>
              <a:t>دکتر رسول کرمانی</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A4E92D2-A280-4BF3-9715-875969100031}" type="datetime1">
              <a:rPr lang="en-US" smtClean="0"/>
              <a:pPr/>
              <a:t>16-Aug-23</a:t>
            </a:fld>
            <a:endParaRPr lang="en-US"/>
          </a:p>
        </p:txBody>
      </p:sp>
      <p:sp>
        <p:nvSpPr>
          <p:cNvPr id="5" name="Footer Placeholder 4"/>
          <p:cNvSpPr>
            <a:spLocks noGrp="1"/>
          </p:cNvSpPr>
          <p:nvPr>
            <p:ph type="ftr" sz="quarter" idx="11"/>
          </p:nvPr>
        </p:nvSpPr>
        <p:spPr/>
        <p:txBody>
          <a:bodyPr/>
          <a:lstStyle/>
          <a:p>
            <a:r>
              <a:rPr lang="fa-IR"/>
              <a:t>دکتر رسول کرمانی</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0DB3E8-3D93-4FBE-9B4B-6307985DFBD9}" type="datetime1">
              <a:rPr lang="en-US" smtClean="0"/>
              <a:pPr/>
              <a:t>16-Aug-23</a:t>
            </a:fld>
            <a:endParaRPr lang="en-US"/>
          </a:p>
        </p:txBody>
      </p:sp>
      <p:sp>
        <p:nvSpPr>
          <p:cNvPr id="5" name="Footer Placeholder 4"/>
          <p:cNvSpPr>
            <a:spLocks noGrp="1"/>
          </p:cNvSpPr>
          <p:nvPr>
            <p:ph type="ftr" sz="quarter" idx="11"/>
          </p:nvPr>
        </p:nvSpPr>
        <p:spPr/>
        <p:txBody>
          <a:bodyPr/>
          <a:lstStyle/>
          <a:p>
            <a:r>
              <a:rPr lang="fa-IR"/>
              <a:t>دکتر رسول کرمانی</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183AE35-E346-41C9-8716-A2CF80616ACA}" type="datetime1">
              <a:rPr lang="en-US" smtClean="0"/>
              <a:pPr/>
              <a:t>16-Aug-23</a:t>
            </a:fld>
            <a:endParaRPr lang="en-US"/>
          </a:p>
        </p:txBody>
      </p:sp>
      <p:sp>
        <p:nvSpPr>
          <p:cNvPr id="5" name="Footer Placeholder 4"/>
          <p:cNvSpPr>
            <a:spLocks noGrp="1"/>
          </p:cNvSpPr>
          <p:nvPr>
            <p:ph type="ftr" sz="quarter" idx="11"/>
          </p:nvPr>
        </p:nvSpPr>
        <p:spPr/>
        <p:txBody>
          <a:bodyPr/>
          <a:lstStyle/>
          <a:p>
            <a:r>
              <a:rPr lang="fa-IR"/>
              <a:t>دکتر رسول کرمانی</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39F818F-36BF-4A59-9341-273C34CB78DF}" type="datetime1">
              <a:rPr lang="en-US" smtClean="0"/>
              <a:pPr/>
              <a:t>16-Aug-23</a:t>
            </a:fld>
            <a:endParaRPr lang="en-US"/>
          </a:p>
        </p:txBody>
      </p:sp>
      <p:sp>
        <p:nvSpPr>
          <p:cNvPr id="6" name="Footer Placeholder 5"/>
          <p:cNvSpPr>
            <a:spLocks noGrp="1"/>
          </p:cNvSpPr>
          <p:nvPr>
            <p:ph type="ftr" sz="quarter" idx="11"/>
          </p:nvPr>
        </p:nvSpPr>
        <p:spPr/>
        <p:txBody>
          <a:bodyPr/>
          <a:lstStyle/>
          <a:p>
            <a:r>
              <a:rPr lang="fa-IR"/>
              <a:t>دکتر رسول کرمانی</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C00571B-5372-4BB1-8D19-3126C6467D79}" type="datetime1">
              <a:rPr lang="en-US" smtClean="0"/>
              <a:pPr/>
              <a:t>16-Aug-23</a:t>
            </a:fld>
            <a:endParaRPr lang="en-US"/>
          </a:p>
        </p:txBody>
      </p:sp>
      <p:sp>
        <p:nvSpPr>
          <p:cNvPr id="8" name="Footer Placeholder 7"/>
          <p:cNvSpPr>
            <a:spLocks noGrp="1"/>
          </p:cNvSpPr>
          <p:nvPr>
            <p:ph type="ftr" sz="quarter" idx="11"/>
          </p:nvPr>
        </p:nvSpPr>
        <p:spPr/>
        <p:txBody>
          <a:bodyPr/>
          <a:lstStyle/>
          <a:p>
            <a:r>
              <a:rPr lang="fa-IR"/>
              <a:t>دکتر رسول کرمانی</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3ADEF712-5BC5-48CF-BD68-DF98563E7534}" type="datetime1">
              <a:rPr lang="en-US" smtClean="0"/>
              <a:pPr/>
              <a:t>16-Aug-23</a:t>
            </a:fld>
            <a:endParaRPr lang="en-US"/>
          </a:p>
        </p:txBody>
      </p:sp>
      <p:sp>
        <p:nvSpPr>
          <p:cNvPr id="4" name="Footer Placeholder 3"/>
          <p:cNvSpPr>
            <a:spLocks noGrp="1"/>
          </p:cNvSpPr>
          <p:nvPr>
            <p:ph type="ftr" sz="quarter" idx="11"/>
          </p:nvPr>
        </p:nvSpPr>
        <p:spPr/>
        <p:txBody>
          <a:bodyPr/>
          <a:lstStyle/>
          <a:p>
            <a:r>
              <a:rPr lang="fa-IR"/>
              <a:t>دکتر رسول کرمانی</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BE7F83-3029-4509-B80D-3B25AD0E3998}" type="datetime1">
              <a:rPr lang="en-US" smtClean="0"/>
              <a:pPr/>
              <a:t>16-Aug-23</a:t>
            </a:fld>
            <a:endParaRPr lang="en-US"/>
          </a:p>
        </p:txBody>
      </p:sp>
      <p:sp>
        <p:nvSpPr>
          <p:cNvPr id="3" name="Footer Placeholder 2"/>
          <p:cNvSpPr>
            <a:spLocks noGrp="1"/>
          </p:cNvSpPr>
          <p:nvPr>
            <p:ph type="ftr" sz="quarter" idx="11"/>
          </p:nvPr>
        </p:nvSpPr>
        <p:spPr/>
        <p:txBody>
          <a:bodyPr/>
          <a:lstStyle/>
          <a:p>
            <a:r>
              <a:rPr lang="fa-IR"/>
              <a:t>دکتر رسول کرمانی</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34C6D9B-CBFB-4B0D-A051-D8C45CF92B4D}" type="datetime1">
              <a:rPr lang="en-US" smtClean="0"/>
              <a:pPr/>
              <a:t>16-Aug-23</a:t>
            </a:fld>
            <a:endParaRPr lang="en-US"/>
          </a:p>
        </p:txBody>
      </p:sp>
      <p:sp>
        <p:nvSpPr>
          <p:cNvPr id="6" name="Footer Placeholder 5"/>
          <p:cNvSpPr>
            <a:spLocks noGrp="1"/>
          </p:cNvSpPr>
          <p:nvPr>
            <p:ph type="ftr" sz="quarter" idx="11"/>
          </p:nvPr>
        </p:nvSpPr>
        <p:spPr/>
        <p:txBody>
          <a:bodyPr/>
          <a:lstStyle/>
          <a:p>
            <a:r>
              <a:rPr lang="fa-IR"/>
              <a:t>دکتر رسول کرمانی</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B6F1A38-7775-4120-B9F8-9304C1F082A9}" type="datetime1">
              <a:rPr lang="en-US" smtClean="0"/>
              <a:pPr/>
              <a:t>16-Aug-23</a:t>
            </a:fld>
            <a:endParaRPr lang="en-US"/>
          </a:p>
        </p:txBody>
      </p:sp>
      <p:sp>
        <p:nvSpPr>
          <p:cNvPr id="6" name="Footer Placeholder 5"/>
          <p:cNvSpPr>
            <a:spLocks noGrp="1"/>
          </p:cNvSpPr>
          <p:nvPr>
            <p:ph type="ftr" sz="quarter" idx="11"/>
          </p:nvPr>
        </p:nvSpPr>
        <p:spPr/>
        <p:txBody>
          <a:bodyPr/>
          <a:lstStyle/>
          <a:p>
            <a:r>
              <a:rPr lang="fa-IR"/>
              <a:t>دکتر رسول کرمانی</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8488C4"/>
            </a:gs>
            <a:gs pos="15000">
              <a:srgbClr val="D4DEFF"/>
            </a:gs>
            <a:gs pos="83000">
              <a:srgbClr val="EBF0FF"/>
            </a:gs>
            <a:gs pos="98000">
              <a:srgbClr val="9BB3FF"/>
            </a:gs>
          </a:gsLst>
          <a:lin ang="5400000" scaled="0"/>
          <a:tileRect/>
        </a:gra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D4633DB-2181-47B7-BDF0-98321A7C7A21}" type="datetime1">
              <a:rPr lang="en-US" smtClean="0"/>
              <a:pPr/>
              <a:t>16-Aug-23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fa-IR"/>
              <a:t>دکتر رسول کرمانی</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C\Desktop\اسلاید\CI00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275" y="-232377"/>
            <a:ext cx="10468199" cy="73189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a:t>
            </a:fld>
            <a:endParaRPr lang="en-US"/>
          </a:p>
        </p:txBody>
      </p:sp>
      <p:pic>
        <p:nvPicPr>
          <p:cNvPr id="5" name="Picture 6" descr="http://images2.persianblog.ir/323536_uDue1ky7.gif"/>
          <p:cNvPicPr>
            <a:picLocks noChangeAspect="1" noChangeArrowheads="1"/>
          </p:cNvPicPr>
          <p:nvPr/>
        </p:nvPicPr>
        <p:blipFill>
          <a:blip r:embed="rId4" cstate="print"/>
          <a:srcRect/>
          <a:stretch>
            <a:fillRect/>
          </a:stretch>
        </p:blipFill>
        <p:spPr bwMode="auto">
          <a:xfrm>
            <a:off x="-142908" y="642918"/>
            <a:ext cx="10118215" cy="5429288"/>
          </a:xfrm>
          <a:prstGeom prst="rect">
            <a:avLst/>
          </a:prstGeom>
          <a:noFill/>
        </p:spPr>
      </p:pic>
      <p:sp>
        <p:nvSpPr>
          <p:cNvPr id="3" name="Footer Placeholder 2"/>
          <p:cNvSpPr>
            <a:spLocks noGrp="1"/>
          </p:cNvSpPr>
          <p:nvPr>
            <p:ph type="ftr" sz="quarter" idx="11"/>
          </p:nvPr>
        </p:nvSpPr>
        <p:spPr/>
        <p:txBody>
          <a:bodyPr/>
          <a:lstStyle/>
          <a:p>
            <a:r>
              <a:rPr lang="fa-IR"/>
              <a:t>دکتر رسول کرمانی</a:t>
            </a:r>
            <a:endParaRPr lang="en-US"/>
          </a:p>
        </p:txBody>
      </p:sp>
    </p:spTree>
    <p:extLst>
      <p:ext uri="{BB962C8B-B14F-4D97-AF65-F5344CB8AC3E}">
        <p14:creationId xmlns:p14="http://schemas.microsoft.com/office/powerpoint/2010/main" val="1858873475"/>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58263-5470-43AE-9DAE-68387918E335}"/>
              </a:ext>
            </a:extLst>
          </p:cNvPr>
          <p:cNvSpPr>
            <a:spLocks noGrp="1"/>
          </p:cNvSpPr>
          <p:nvPr>
            <p:ph type="title"/>
          </p:nvPr>
        </p:nvSpPr>
        <p:spPr>
          <a:ln>
            <a:solidFill>
              <a:srgbClr val="FF0000"/>
            </a:solidFill>
          </a:ln>
        </p:spPr>
        <p:txBody>
          <a:bodyPr/>
          <a:lstStyle/>
          <a:p>
            <a:pPr algn="ctr" rtl="1"/>
            <a:r>
              <a:rPr lang="fa-IR" dirty="0"/>
              <a:t>دلایل مسمومیت با الکل</a:t>
            </a:r>
            <a:endParaRPr lang="en-US" dirty="0"/>
          </a:p>
        </p:txBody>
      </p:sp>
      <p:sp>
        <p:nvSpPr>
          <p:cNvPr id="3" name="Content Placeholder 2">
            <a:extLst>
              <a:ext uri="{FF2B5EF4-FFF2-40B4-BE49-F238E27FC236}">
                <a16:creationId xmlns:a16="http://schemas.microsoft.com/office/drawing/2014/main" id="{78197C2A-5F32-44F9-8400-4721013D0981}"/>
              </a:ext>
            </a:extLst>
          </p:cNvPr>
          <p:cNvSpPr>
            <a:spLocks noGrp="1"/>
          </p:cNvSpPr>
          <p:nvPr>
            <p:ph idx="1"/>
          </p:nvPr>
        </p:nvSpPr>
        <p:spPr>
          <a:ln>
            <a:solidFill>
              <a:srgbClr val="FF0000"/>
            </a:solidFill>
          </a:ln>
        </p:spPr>
        <p:txBody>
          <a:bodyPr>
            <a:normAutofit fontScale="92500" lnSpcReduction="20000"/>
          </a:bodyPr>
          <a:lstStyle/>
          <a:p>
            <a:endParaRPr lang="fa-IR" dirty="0"/>
          </a:p>
          <a:p>
            <a:pPr algn="just" rtl="1"/>
            <a:r>
              <a:rPr lang="fa-IR" sz="3600" dirty="0">
                <a:latin typeface="Times New Roman" panose="02020603050405020304" pitchFamily="18" charset="0"/>
                <a:cs typeface="Times New Roman" panose="02020603050405020304" pitchFamily="18" charset="0"/>
              </a:rPr>
              <a:t>۱)مسمومیت ناشی از خود الکل</a:t>
            </a:r>
          </a:p>
          <a:p>
            <a:pPr algn="just" rtl="1"/>
            <a:r>
              <a:rPr lang="fa-IR" sz="3600" dirty="0">
                <a:latin typeface="Times New Roman" panose="02020603050405020304" pitchFamily="18" charset="0"/>
                <a:cs typeface="Times New Roman" panose="02020603050405020304" pitchFamily="18" charset="0"/>
              </a:rPr>
              <a:t>۲)مسمومیت با موادی که به الکل افزوده می شود (الکل سمی(متانول)، سرب و آرسنیک و یا بوتولیسم)</a:t>
            </a:r>
          </a:p>
          <a:p>
            <a:pPr algn="just" rtl="1"/>
            <a:r>
              <a:rPr lang="fa-IR" sz="3600" dirty="0">
                <a:latin typeface="Times New Roman" panose="02020603050405020304" pitchFamily="18" charset="0"/>
                <a:cs typeface="Times New Roman" panose="02020603050405020304" pitchFamily="18" charset="0"/>
              </a:rPr>
              <a:t>در ایران برای آنکه افراد مصرف‌کننده مشروبات الکلی میزان وابستگی‌شان به الکل افزایش ‌یابد، افراد ارائه‌کننده این مشروبات در بیش از 60 الی 70 درصد موارد، متادون، ترامادول و دیازپام اضافه می‌کنند. به همین دلیل فردی که مشروب مصرف می‌کند همزمان این مواد را نیز دریافت می‌کند. </a:t>
            </a:r>
          </a:p>
          <a:p>
            <a:pPr algn="r" rtl="1"/>
            <a:endParaRPr lang="fa-IR" sz="3600" dirty="0"/>
          </a:p>
          <a:p>
            <a:pPr algn="r" rtl="1"/>
            <a:endParaRPr lang="en-US" dirty="0"/>
          </a:p>
        </p:txBody>
      </p:sp>
      <p:sp>
        <p:nvSpPr>
          <p:cNvPr id="5" name="Slide Number Placeholder 4">
            <a:extLst>
              <a:ext uri="{FF2B5EF4-FFF2-40B4-BE49-F238E27FC236}">
                <a16:creationId xmlns:a16="http://schemas.microsoft.com/office/drawing/2014/main" id="{07699C7A-4037-4231-9EB9-829ABC1AA1A5}"/>
              </a:ext>
            </a:extLst>
          </p:cNvPr>
          <p:cNvSpPr>
            <a:spLocks noGrp="1"/>
          </p:cNvSpPr>
          <p:nvPr>
            <p:ph type="sldNum" sz="quarter" idx="12"/>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1398400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3A5C4-0151-4A37-9A52-47D622ED9B17}"/>
              </a:ext>
            </a:extLst>
          </p:cNvPr>
          <p:cNvSpPr>
            <a:spLocks noGrp="1"/>
          </p:cNvSpPr>
          <p:nvPr>
            <p:ph type="title"/>
          </p:nvPr>
        </p:nvSpPr>
        <p:spPr>
          <a:ln>
            <a:solidFill>
              <a:srgbClr val="FF0000"/>
            </a:solidFill>
          </a:ln>
        </p:spPr>
        <p:txBody>
          <a:bodyPr/>
          <a:lstStyle/>
          <a:p>
            <a:pPr algn="ctr" rtl="1"/>
            <a:r>
              <a:rPr lang="fa-IR" dirty="0"/>
              <a:t>علایم مسمومیت </a:t>
            </a:r>
            <a:endParaRPr lang="en-US" dirty="0"/>
          </a:p>
        </p:txBody>
      </p:sp>
      <p:sp>
        <p:nvSpPr>
          <p:cNvPr id="3" name="Content Placeholder 2">
            <a:extLst>
              <a:ext uri="{FF2B5EF4-FFF2-40B4-BE49-F238E27FC236}">
                <a16:creationId xmlns:a16="http://schemas.microsoft.com/office/drawing/2014/main" id="{5259099F-1B1D-4B8C-8AB1-AD67351ACF84}"/>
              </a:ext>
            </a:extLst>
          </p:cNvPr>
          <p:cNvSpPr>
            <a:spLocks noGrp="1"/>
          </p:cNvSpPr>
          <p:nvPr>
            <p:ph idx="1"/>
          </p:nvPr>
        </p:nvSpPr>
        <p:spPr>
          <a:ln>
            <a:solidFill>
              <a:srgbClr val="FF0000"/>
            </a:solidFill>
          </a:ln>
        </p:spPr>
        <p:txBody>
          <a:bodyPr/>
          <a:lstStyle/>
          <a:p>
            <a:pPr algn="just" rtl="1"/>
            <a:r>
              <a:rPr lang="fa-IR" dirty="0">
                <a:latin typeface="Times New Roman" panose="02020603050405020304" pitchFamily="18" charset="0"/>
                <a:cs typeface="Times New Roman" panose="02020603050405020304" pitchFamily="18" charset="0"/>
              </a:rPr>
              <a:t>اثرات الکل با میزان مصرف، جنسیت فرد و سابقه مصرف متغیر است. زمانیکه فردی مصرف کننده دائم الکل است بدنش به اثرات الکل عادت داشته و برای بروز علائم نیاز به مصرف مقادیر بالاتری نسبت به کسی که سابقه ای از مصرف ندارد، دارد.</a:t>
            </a:r>
          </a:p>
          <a:p>
            <a:pPr algn="just" rtl="1"/>
            <a:r>
              <a:rPr lang="fa-IR" dirty="0">
                <a:latin typeface="Times New Roman" panose="02020603050405020304" pitchFamily="18" charset="0"/>
                <a:cs typeface="Times New Roman" panose="02020603050405020304" pitchFamily="18" charset="0"/>
              </a:rPr>
              <a:t>علایم دو دسته </a:t>
            </a:r>
          </a:p>
          <a:p>
            <a:pPr algn="just" rtl="1"/>
            <a:r>
              <a:rPr lang="fa-IR" dirty="0">
                <a:latin typeface="Times New Roman" panose="02020603050405020304" pitchFamily="18" charset="0"/>
                <a:cs typeface="Times New Roman" panose="02020603050405020304" pitchFamily="18" charset="0"/>
              </a:rPr>
              <a:t>مهم ترین علایم حاد و مزمن</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9B18160E-0BD2-432D-AFB6-359B127B0E90}"/>
              </a:ext>
            </a:extLst>
          </p:cNvPr>
          <p:cNvSpPr>
            <a:spLocks noGrp="1"/>
          </p:cNvSpPr>
          <p:nvPr>
            <p:ph type="sldNum" sz="quarter" idx="12"/>
          </p:nvPr>
        </p:nvSpPr>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528335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C6FEF-E22C-4D3A-B97F-E8ADB504871E}"/>
              </a:ext>
            </a:extLst>
          </p:cNvPr>
          <p:cNvSpPr>
            <a:spLocks noGrp="1"/>
          </p:cNvSpPr>
          <p:nvPr>
            <p:ph type="title"/>
          </p:nvPr>
        </p:nvSpPr>
        <p:spPr>
          <a:ln>
            <a:solidFill>
              <a:srgbClr val="FF0000"/>
            </a:solidFill>
          </a:ln>
        </p:spPr>
        <p:txBody>
          <a:bodyPr>
            <a:normAutofit/>
          </a:bodyPr>
          <a:lstStyle/>
          <a:p>
            <a:pPr algn="ctr" rtl="1"/>
            <a:r>
              <a:rPr lang="fa-IR" dirty="0"/>
              <a:t>حاد</a:t>
            </a:r>
            <a:endParaRPr lang="en-US" dirty="0"/>
          </a:p>
        </p:txBody>
      </p:sp>
      <p:sp>
        <p:nvSpPr>
          <p:cNvPr id="3" name="Content Placeholder 2">
            <a:extLst>
              <a:ext uri="{FF2B5EF4-FFF2-40B4-BE49-F238E27FC236}">
                <a16:creationId xmlns:a16="http://schemas.microsoft.com/office/drawing/2014/main" id="{94CD43EA-B1FE-40CE-972C-92473D26AA33}"/>
              </a:ext>
            </a:extLst>
          </p:cNvPr>
          <p:cNvSpPr>
            <a:spLocks noGrp="1"/>
          </p:cNvSpPr>
          <p:nvPr>
            <p:ph idx="1"/>
          </p:nvPr>
        </p:nvSpPr>
        <p:spPr>
          <a:ln>
            <a:solidFill>
              <a:srgbClr val="FF0000"/>
            </a:solidFill>
          </a:ln>
        </p:spPr>
        <p:txBody>
          <a:bodyPr/>
          <a:lstStyle/>
          <a:p>
            <a:pPr algn="just" rtl="1"/>
            <a:r>
              <a:rPr lang="fa-IR" dirty="0">
                <a:latin typeface="Times New Roman" panose="02020603050405020304" pitchFamily="18" charset="0"/>
                <a:cs typeface="Times New Roman" panose="02020603050405020304" pitchFamily="18" charset="0"/>
              </a:rPr>
              <a:t>تهوع و استفراغ، کاهش هوشیاری، بی قراری شدید، خونریزی معده، پرخاشگری، فرد معتاد به الکل قوای عقلی و قدرت تشخیص خوب و بد را از دست می دهد، تضعیف تنفس، تشنج و مرگ. </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4CCE3AB-C36E-46B3-A96F-C84484450DA0}"/>
              </a:ext>
            </a:extLst>
          </p:cNvPr>
          <p:cNvSpPr>
            <a:spLocks noGrp="1"/>
          </p:cNvSpPr>
          <p:nvPr>
            <p:ph type="sldNum" sz="quarter" idx="12"/>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1479001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3B5E-337D-4F18-96BF-636405D5B766}"/>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91478C47-D2B9-4DCA-9225-388160D548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Slide Number Placeholder 4">
            <a:extLst>
              <a:ext uri="{FF2B5EF4-FFF2-40B4-BE49-F238E27FC236}">
                <a16:creationId xmlns:a16="http://schemas.microsoft.com/office/drawing/2014/main" id="{9B5BC51F-6DE6-4631-8D7E-D6AA44E40FFB}"/>
              </a:ext>
            </a:extLst>
          </p:cNvPr>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983957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endParaRPr lang="fa-IR" altLang="fa-I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801233459"/>
              </p:ext>
            </p:extLst>
          </p:nvPr>
        </p:nvGraphicFramePr>
        <p:xfrm>
          <a:off x="0" y="0"/>
          <a:ext cx="9144000" cy="6858000"/>
        </p:xfrm>
        <a:graphic>
          <a:graphicData uri="http://schemas.openxmlformats.org/drawingml/2006/table">
            <a:tbl>
              <a:tblPr firstRow="1" bandRow="1">
                <a:tableStyleId>{5C22544A-7EE6-4342-B048-85BDC9FD1C3A}</a:tableStyleId>
              </a:tblPr>
              <a:tblGrid>
                <a:gridCol w="630019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03648">
                  <a:extLst>
                    <a:ext uri="{9D8B030D-6E8A-4147-A177-3AD203B41FA5}">
                      <a16:colId xmlns:a16="http://schemas.microsoft.com/office/drawing/2014/main" val="20002"/>
                    </a:ext>
                  </a:extLst>
                </a:gridCol>
              </a:tblGrid>
              <a:tr h="1371600">
                <a:tc>
                  <a:txBody>
                    <a:bodyPr/>
                    <a:lstStyle/>
                    <a:p>
                      <a:pPr algn="ctr"/>
                      <a:r>
                        <a:rPr lang="prs-AF" sz="2800" dirty="0">
                          <a:solidFill>
                            <a:schemeClr val="tx1"/>
                          </a:solidFill>
                        </a:rPr>
                        <a:t>علایم</a:t>
                      </a:r>
                      <a:endParaRPr lang="en-US" sz="2800" dirty="0">
                        <a:solidFill>
                          <a:schemeClr val="tx1"/>
                        </a:solidFill>
                      </a:endParaRPr>
                    </a:p>
                  </a:txBody>
                  <a:tcPr/>
                </a:tc>
                <a:tc>
                  <a:txBody>
                    <a:bodyPr/>
                    <a:lstStyle/>
                    <a:p>
                      <a:pPr algn="ctr"/>
                      <a:r>
                        <a:rPr lang="prs-AF" sz="2800" dirty="0">
                          <a:solidFill>
                            <a:schemeClr val="tx1"/>
                          </a:solidFill>
                        </a:rPr>
                        <a:t>شدت علایم کلینیکی</a:t>
                      </a:r>
                      <a:endParaRPr lang="en-US" sz="2800" dirty="0">
                        <a:solidFill>
                          <a:schemeClr val="tx1"/>
                        </a:solidFill>
                      </a:endParaRPr>
                    </a:p>
                  </a:txBody>
                  <a:tcPr/>
                </a:tc>
                <a:tc>
                  <a:txBody>
                    <a:bodyPr/>
                    <a:lstStyle/>
                    <a:p>
                      <a:pPr algn="ctr" rtl="1"/>
                      <a:r>
                        <a:rPr lang="prs-AF" sz="2800" baseline="0" dirty="0">
                          <a:solidFill>
                            <a:schemeClr val="tx1"/>
                          </a:solidFill>
                        </a:rPr>
                        <a:t> سطح اتانول خون</a:t>
                      </a:r>
                      <a:endParaRPr lang="en-US" sz="2800" dirty="0">
                        <a:solidFill>
                          <a:schemeClr val="tx1"/>
                        </a:solidFill>
                      </a:endParaRPr>
                    </a:p>
                  </a:txBody>
                  <a:tcPr/>
                </a:tc>
                <a:extLst>
                  <a:ext uri="{0D108BD9-81ED-4DB2-BD59-A6C34878D82A}">
                    <a16:rowId xmlns:a16="http://schemas.microsoft.com/office/drawing/2014/main" val="10000"/>
                  </a:ext>
                </a:extLst>
              </a:tr>
              <a:tr h="1371600">
                <a:tc>
                  <a:txBody>
                    <a:bodyPr/>
                    <a:lstStyle/>
                    <a:p>
                      <a:pPr algn="ctr"/>
                      <a:r>
                        <a:rPr lang="prs-AF" sz="2800" dirty="0"/>
                        <a:t>اختلال در هما</a:t>
                      </a:r>
                      <a:r>
                        <a:rPr lang="fa-IR" sz="2800" dirty="0"/>
                        <a:t>هنگی</a:t>
                      </a:r>
                      <a:r>
                        <a:rPr lang="prs-AF" sz="2800" dirty="0"/>
                        <a:t> عضلات، افزایش زمان عکس العمل، تغییرات خلق و رفتار</a:t>
                      </a:r>
                      <a:endParaRPr lang="en-US" sz="2800" dirty="0"/>
                    </a:p>
                  </a:txBody>
                  <a:tcPr>
                    <a:solidFill>
                      <a:srgbClr val="FFFF00"/>
                    </a:solidFill>
                  </a:tcPr>
                </a:tc>
                <a:tc>
                  <a:txBody>
                    <a:bodyPr/>
                    <a:lstStyle/>
                    <a:p>
                      <a:pPr algn="ctr"/>
                      <a:r>
                        <a:rPr lang="prs-AF" sz="3600" b="1" dirty="0">
                          <a:solidFill>
                            <a:schemeClr val="accent6">
                              <a:lumMod val="50000"/>
                            </a:schemeClr>
                          </a:solidFill>
                        </a:rPr>
                        <a:t> خفیف</a:t>
                      </a:r>
                      <a:endParaRPr lang="en-US" sz="3600" b="1" dirty="0">
                        <a:solidFill>
                          <a:schemeClr val="accent6">
                            <a:lumMod val="50000"/>
                          </a:schemeClr>
                        </a:solidFill>
                      </a:endParaRPr>
                    </a:p>
                  </a:txBody>
                  <a:tcPr>
                    <a:solidFill>
                      <a:srgbClr val="FFFF00"/>
                    </a:solidFill>
                  </a:tcPr>
                </a:tc>
                <a:tc>
                  <a:txBody>
                    <a:bodyPr/>
                    <a:lstStyle/>
                    <a:p>
                      <a:r>
                        <a:rPr lang="en-US" sz="2400" dirty="0">
                          <a:solidFill>
                            <a:schemeClr val="accent6">
                              <a:lumMod val="50000"/>
                            </a:schemeClr>
                          </a:solidFill>
                        </a:rPr>
                        <a:t>&lt;150</a:t>
                      </a:r>
                    </a:p>
                  </a:txBody>
                  <a:tcPr>
                    <a:solidFill>
                      <a:srgbClr val="FFFF00"/>
                    </a:solidFill>
                  </a:tcPr>
                </a:tc>
                <a:extLst>
                  <a:ext uri="{0D108BD9-81ED-4DB2-BD59-A6C34878D82A}">
                    <a16:rowId xmlns:a16="http://schemas.microsoft.com/office/drawing/2014/main" val="10001"/>
                  </a:ext>
                </a:extLst>
              </a:tr>
              <a:tr h="1371600">
                <a:tc>
                  <a:txBody>
                    <a:bodyPr/>
                    <a:lstStyle/>
                    <a:p>
                      <a:pPr algn="ctr"/>
                      <a:r>
                        <a:rPr lang="prs-AF" sz="2800" dirty="0"/>
                        <a:t>دیس آرتری، آتاکسی، دوبینی، تغییرات رفتاری، فلا</a:t>
                      </a:r>
                      <a:r>
                        <a:rPr lang="fa-IR" sz="2800" dirty="0"/>
                        <a:t>شینگ</a:t>
                      </a:r>
                      <a:r>
                        <a:rPr lang="prs-AF" sz="2800" dirty="0"/>
                        <a:t>، تعریق و تاکی کاردی</a:t>
                      </a:r>
                      <a:endParaRPr lang="en-US" sz="2800" dirty="0"/>
                    </a:p>
                  </a:txBody>
                  <a:tcPr>
                    <a:solidFill>
                      <a:srgbClr val="FFFF00"/>
                    </a:solidFill>
                  </a:tcPr>
                </a:tc>
                <a:tc>
                  <a:txBody>
                    <a:bodyPr/>
                    <a:lstStyle/>
                    <a:p>
                      <a:pPr algn="ctr"/>
                      <a:r>
                        <a:rPr lang="prs-AF" sz="3600" b="1" dirty="0">
                          <a:solidFill>
                            <a:schemeClr val="accent6">
                              <a:lumMod val="50000"/>
                            </a:schemeClr>
                          </a:solidFill>
                        </a:rPr>
                        <a:t>متوسط</a:t>
                      </a:r>
                      <a:endParaRPr lang="en-US" sz="3600" b="1" dirty="0">
                        <a:solidFill>
                          <a:schemeClr val="accent6">
                            <a:lumMod val="50000"/>
                          </a:schemeClr>
                        </a:solidFill>
                      </a:endParaRPr>
                    </a:p>
                  </a:txBody>
                  <a:tcPr>
                    <a:solidFill>
                      <a:srgbClr val="FFFF00"/>
                    </a:solidFill>
                  </a:tcPr>
                </a:tc>
                <a:tc>
                  <a:txBody>
                    <a:bodyPr/>
                    <a:lstStyle/>
                    <a:p>
                      <a:r>
                        <a:rPr lang="en-US" sz="2400" dirty="0">
                          <a:solidFill>
                            <a:schemeClr val="accent6">
                              <a:lumMod val="50000"/>
                            </a:schemeClr>
                          </a:solidFill>
                        </a:rPr>
                        <a:t>150-300</a:t>
                      </a:r>
                    </a:p>
                  </a:txBody>
                  <a:tcPr>
                    <a:solidFill>
                      <a:srgbClr val="FFFF00"/>
                    </a:solidFill>
                  </a:tcPr>
                </a:tc>
                <a:extLst>
                  <a:ext uri="{0D108BD9-81ED-4DB2-BD59-A6C34878D82A}">
                    <a16:rowId xmlns:a16="http://schemas.microsoft.com/office/drawing/2014/main" val="10002"/>
                  </a:ext>
                </a:extLst>
              </a:tr>
              <a:tr h="1371600">
                <a:tc>
                  <a:txBody>
                    <a:bodyPr/>
                    <a:lstStyle/>
                    <a:p>
                      <a:pPr algn="ctr"/>
                      <a:r>
                        <a:rPr lang="prs-AF" sz="2800" dirty="0"/>
                        <a:t>هیپوتونی، استیوپور،</a:t>
                      </a:r>
                      <a:r>
                        <a:rPr lang="prs-AF" sz="2800" baseline="0" dirty="0"/>
                        <a:t> خواب آلود</a:t>
                      </a:r>
                      <a:r>
                        <a:rPr lang="fa-IR" sz="2800" baseline="0" dirty="0"/>
                        <a:t>گی</a:t>
                      </a:r>
                      <a:r>
                        <a:rPr lang="prs-AF" sz="2800" baseline="0" dirty="0"/>
                        <a:t>، پیشرفت به سوی کوما، متابولیک اسیدوزیس</a:t>
                      </a:r>
                      <a:endParaRPr lang="en-US" sz="2800" dirty="0"/>
                    </a:p>
                  </a:txBody>
                  <a:tcPr>
                    <a:solidFill>
                      <a:srgbClr val="FFFF00"/>
                    </a:solidFill>
                  </a:tcPr>
                </a:tc>
                <a:tc>
                  <a:txBody>
                    <a:bodyPr/>
                    <a:lstStyle/>
                    <a:p>
                      <a:pPr algn="ctr"/>
                      <a:r>
                        <a:rPr lang="prs-AF" sz="3600" b="1" dirty="0">
                          <a:solidFill>
                            <a:schemeClr val="accent6">
                              <a:lumMod val="50000"/>
                            </a:schemeClr>
                          </a:solidFill>
                        </a:rPr>
                        <a:t>شدید</a:t>
                      </a:r>
                      <a:endParaRPr lang="en-US" sz="3600" b="1" dirty="0">
                        <a:solidFill>
                          <a:schemeClr val="accent6">
                            <a:lumMod val="50000"/>
                          </a:schemeClr>
                        </a:solidFill>
                      </a:endParaRPr>
                    </a:p>
                  </a:txBody>
                  <a:tcPr>
                    <a:solidFill>
                      <a:srgbClr val="FFFF00"/>
                    </a:solidFill>
                  </a:tcPr>
                </a:tc>
                <a:tc>
                  <a:txBody>
                    <a:bodyPr/>
                    <a:lstStyle/>
                    <a:p>
                      <a:r>
                        <a:rPr lang="en-US" sz="2400" dirty="0">
                          <a:solidFill>
                            <a:schemeClr val="accent6">
                              <a:lumMod val="50000"/>
                            </a:schemeClr>
                          </a:solidFill>
                        </a:rPr>
                        <a:t>300-500</a:t>
                      </a:r>
                    </a:p>
                  </a:txBody>
                  <a:tcPr>
                    <a:solidFill>
                      <a:srgbClr val="FFFF00"/>
                    </a:solidFill>
                  </a:tcPr>
                </a:tc>
                <a:extLst>
                  <a:ext uri="{0D108BD9-81ED-4DB2-BD59-A6C34878D82A}">
                    <a16:rowId xmlns:a16="http://schemas.microsoft.com/office/drawing/2014/main" val="10003"/>
                  </a:ext>
                </a:extLst>
              </a:tr>
              <a:tr h="1371600">
                <a:tc>
                  <a:txBody>
                    <a:bodyPr/>
                    <a:lstStyle/>
                    <a:p>
                      <a:pPr algn="ctr"/>
                      <a:r>
                        <a:rPr lang="prs-AF" sz="2800" dirty="0"/>
                        <a:t>کما، تشنج، هیپوتانسیون، دپرسیون تنفسی، نارسایی </a:t>
                      </a:r>
                      <a:r>
                        <a:rPr lang="fa-IR" sz="2800" dirty="0"/>
                        <a:t>گر</a:t>
                      </a:r>
                      <a:r>
                        <a:rPr lang="prs-AF" sz="2800" dirty="0"/>
                        <a:t>دش خون</a:t>
                      </a:r>
                      <a:endParaRPr lang="en-US" sz="2800" dirty="0"/>
                    </a:p>
                  </a:txBody>
                  <a:tcPr>
                    <a:solidFill>
                      <a:srgbClr val="FFFF00"/>
                    </a:solidFill>
                  </a:tcPr>
                </a:tc>
                <a:tc>
                  <a:txBody>
                    <a:bodyPr/>
                    <a:lstStyle/>
                    <a:p>
                      <a:pPr algn="ctr"/>
                      <a:r>
                        <a:rPr lang="prs-AF" sz="3600" b="1" dirty="0">
                          <a:solidFill>
                            <a:schemeClr val="accent6">
                              <a:lumMod val="50000"/>
                            </a:schemeClr>
                          </a:solidFill>
                        </a:rPr>
                        <a:t>کشنده</a:t>
                      </a:r>
                      <a:endParaRPr lang="en-US" sz="3600" b="1" dirty="0">
                        <a:solidFill>
                          <a:schemeClr val="accent6">
                            <a:lumMod val="50000"/>
                          </a:schemeClr>
                        </a:solidFill>
                      </a:endParaRPr>
                    </a:p>
                  </a:txBody>
                  <a:tcPr>
                    <a:solidFill>
                      <a:srgbClr val="FFFF00"/>
                    </a:solidFill>
                  </a:tcPr>
                </a:tc>
                <a:tc>
                  <a:txBody>
                    <a:bodyPr/>
                    <a:lstStyle/>
                    <a:p>
                      <a:r>
                        <a:rPr lang="en-US" sz="2400" dirty="0">
                          <a:solidFill>
                            <a:schemeClr val="accent6">
                              <a:lumMod val="50000"/>
                            </a:schemeClr>
                          </a:solidFill>
                        </a:rPr>
                        <a:t>&gt;500</a:t>
                      </a:r>
                    </a:p>
                  </a:txBody>
                  <a:tcPr>
                    <a:solidFill>
                      <a:srgbClr val="FFFF00"/>
                    </a:solidFill>
                  </a:tcPr>
                </a:tc>
                <a:extLst>
                  <a:ext uri="{0D108BD9-81ED-4DB2-BD59-A6C34878D82A}">
                    <a16:rowId xmlns:a16="http://schemas.microsoft.com/office/drawing/2014/main" val="10004"/>
                  </a:ext>
                </a:extLst>
              </a:tr>
            </a:tbl>
          </a:graphicData>
        </a:graphic>
      </p:graphicFrame>
      <p:sp>
        <p:nvSpPr>
          <p:cNvPr id="6" name="Slide Number Placeholder 5"/>
          <p:cNvSpPr>
            <a:spLocks noGrp="1"/>
          </p:cNvSpPr>
          <p:nvPr>
            <p:ph type="sldNum" sz="quarter" idx="12"/>
          </p:nvPr>
        </p:nvSpPr>
        <p:spPr/>
        <p:txBody>
          <a:bodyPr/>
          <a:lstStyle>
            <a:lvl1pPr eaLnBrk="0" hangingPunct="0">
              <a:defRPr sz="2400">
                <a:solidFill>
                  <a:schemeClr val="tx1"/>
                </a:solidFill>
                <a:latin typeface="Arial Narrow" panose="020B0606020202030204" pitchFamily="34" charset="0"/>
              </a:defRPr>
            </a:lvl1pPr>
            <a:lvl2pPr marL="742950" indent="-285750" eaLnBrk="0" hangingPunct="0">
              <a:defRPr sz="2400">
                <a:solidFill>
                  <a:schemeClr val="tx1"/>
                </a:solidFill>
                <a:latin typeface="Arial Narrow" panose="020B0606020202030204" pitchFamily="34" charset="0"/>
              </a:defRPr>
            </a:lvl2pPr>
            <a:lvl3pPr marL="1143000" indent="-228600" eaLnBrk="0" hangingPunct="0">
              <a:defRPr sz="2400">
                <a:solidFill>
                  <a:schemeClr val="tx1"/>
                </a:solidFill>
                <a:latin typeface="Arial Narrow" panose="020B0606020202030204" pitchFamily="34" charset="0"/>
              </a:defRPr>
            </a:lvl3pPr>
            <a:lvl4pPr marL="1600200" indent="-228600" eaLnBrk="0" hangingPunct="0">
              <a:defRPr sz="2400">
                <a:solidFill>
                  <a:schemeClr val="tx1"/>
                </a:solidFill>
                <a:latin typeface="Arial Narrow" panose="020B0606020202030204" pitchFamily="34" charset="0"/>
              </a:defRPr>
            </a:lvl4pPr>
            <a:lvl5pPr marL="2057400" indent="-228600" eaLnBrk="0" hangingPunct="0">
              <a:defRPr sz="2400">
                <a:solidFill>
                  <a:schemeClr val="tx1"/>
                </a:solidFill>
                <a:latin typeface="Arial Narrow" panose="020B0606020202030204" pitchFamily="34" charset="0"/>
              </a:defRPr>
            </a:lvl5pPr>
            <a:lvl6pPr marL="2514600" indent="-228600" algn="l" rtl="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algn="l" rtl="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algn="l" rtl="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algn="l" rtl="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fld id="{115330C1-3F1A-428D-8600-2122ADBF9B9A}" type="slidenum">
              <a:rPr lang="fa-IR" altLang="fa-IR" sz="1400">
                <a:solidFill>
                  <a:srgbClr val="EBD189"/>
                </a:solidFill>
                <a:latin typeface="Arial" panose="020B0604020202020204" pitchFamily="34" charset="0"/>
              </a:rPr>
              <a:pPr eaLnBrk="1" hangingPunct="1"/>
              <a:t>14</a:t>
            </a:fld>
            <a:endParaRPr lang="en-US" altLang="fa-IR" sz="1400">
              <a:solidFill>
                <a:srgbClr val="EBD189"/>
              </a:solidFill>
              <a:latin typeface="Arial" panose="020B0604020202020204" pitchFamily="34" charset="0"/>
            </a:endParaRPr>
          </a:p>
        </p:txBody>
      </p:sp>
    </p:spTree>
    <p:extLst>
      <p:ext uri="{BB962C8B-B14F-4D97-AF65-F5344CB8AC3E}">
        <p14:creationId xmlns:p14="http://schemas.microsoft.com/office/powerpoint/2010/main" val="397624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rgbClr val="FF0000"/>
            </a:solidFill>
          </a:ln>
        </p:spPr>
        <p:txBody>
          <a:bodyPr/>
          <a:lstStyle/>
          <a:p>
            <a:pPr algn="ctr"/>
            <a:r>
              <a:rPr lang="fa-IR" b="1" dirty="0">
                <a:cs typeface="B Nazanin" pitchFamily="2" charset="-78"/>
              </a:rPr>
              <a:t>مزمن</a:t>
            </a:r>
          </a:p>
        </p:txBody>
      </p:sp>
      <p:sp>
        <p:nvSpPr>
          <p:cNvPr id="3" name="Content Placeholder 2"/>
          <p:cNvSpPr>
            <a:spLocks noGrp="1"/>
          </p:cNvSpPr>
          <p:nvPr>
            <p:ph idx="1"/>
          </p:nvPr>
        </p:nvSpPr>
        <p:spPr>
          <a:ln>
            <a:solidFill>
              <a:srgbClr val="FF0000"/>
            </a:solidFill>
          </a:ln>
        </p:spPr>
        <p:txBody>
          <a:bodyPr/>
          <a:lstStyle/>
          <a:p>
            <a:pPr algn="just" rtl="1"/>
            <a:r>
              <a:rPr lang="prs-AF" dirty="0">
                <a:latin typeface="Times New Roman" panose="02020603050405020304" pitchFamily="18" charset="0"/>
                <a:cs typeface="Times New Roman" panose="02020603050405020304" pitchFamily="18" charset="0"/>
              </a:rPr>
              <a:t>1. کوچک شدن سلول ها و چروکیده شدن مغز</a:t>
            </a:r>
            <a:r>
              <a:rPr lang="fa-IR" dirty="0">
                <a:latin typeface="Times New Roman" panose="02020603050405020304" pitchFamily="18" charset="0"/>
                <a:cs typeface="Times New Roman" panose="02020603050405020304" pitchFamily="18" charset="0"/>
              </a:rPr>
              <a:t>، </a:t>
            </a:r>
            <a:r>
              <a:rPr lang="prs-AF" dirty="0">
                <a:latin typeface="Times New Roman" panose="02020603050405020304" pitchFamily="18" charset="0"/>
                <a:cs typeface="Times New Roman" panose="02020603050405020304" pitchFamily="18" charset="0"/>
              </a:rPr>
              <a:t>مشکلات تفکر یادگیری و به خاطر سپردن</a:t>
            </a:r>
            <a:r>
              <a:rPr lang="fa-IR" dirty="0">
                <a:latin typeface="Times New Roman" panose="02020603050405020304" pitchFamily="18" charset="0"/>
                <a:cs typeface="Times New Roman" panose="02020603050405020304" pitchFamily="18" charset="0"/>
              </a:rPr>
              <a:t>، </a:t>
            </a:r>
            <a:r>
              <a:rPr lang="prs-AF" dirty="0">
                <a:latin typeface="Times New Roman" panose="02020603050405020304" pitchFamily="18" charset="0"/>
                <a:cs typeface="Times New Roman" panose="02020603050405020304" pitchFamily="18" charset="0"/>
              </a:rPr>
              <a:t>ناتوانی در کنترل دمای بدن</a:t>
            </a:r>
            <a:r>
              <a:rPr lang="fa-IR" dirty="0">
                <a:latin typeface="Times New Roman" panose="02020603050405020304" pitchFamily="18" charset="0"/>
                <a:cs typeface="Times New Roman" panose="02020603050405020304" pitchFamily="18" charset="0"/>
              </a:rPr>
              <a:t>، </a:t>
            </a:r>
            <a:r>
              <a:rPr lang="prs-AF" dirty="0">
                <a:latin typeface="Times New Roman" panose="02020603050405020304" pitchFamily="18" charset="0"/>
                <a:cs typeface="Times New Roman" panose="02020603050405020304" pitchFamily="18" charset="0"/>
              </a:rPr>
              <a:t>ناتوانی در کنترل رفتار.</a:t>
            </a:r>
          </a:p>
          <a:p>
            <a:pPr algn="just" rtl="1"/>
            <a:r>
              <a:rPr lang="prs-AF" dirty="0">
                <a:latin typeface="Times New Roman" panose="02020603050405020304" pitchFamily="18" charset="0"/>
                <a:cs typeface="Times New Roman" panose="02020603050405020304" pitchFamily="18" charset="0"/>
              </a:rPr>
              <a:t>2.تغییر خلق</a:t>
            </a:r>
            <a:r>
              <a:rPr lang="fa-IR" dirty="0">
                <a:latin typeface="Times New Roman" panose="02020603050405020304" pitchFamily="18" charset="0"/>
                <a:cs typeface="Times New Roman" panose="02020603050405020304" pitchFamily="18" charset="0"/>
              </a:rPr>
              <a:t>،</a:t>
            </a:r>
            <a:r>
              <a:rPr lang="prs-AF" dirty="0">
                <a:latin typeface="Times New Roman" panose="02020603050405020304" pitchFamily="18" charset="0"/>
                <a:cs typeface="Times New Roman" panose="02020603050405020304" pitchFamily="18" charset="0"/>
              </a:rPr>
              <a:t> کند شدن رفلکس ها و واکنشهای بدن</a:t>
            </a:r>
            <a:r>
              <a:rPr lang="fa-IR" dirty="0">
                <a:latin typeface="Times New Roman" panose="02020603050405020304" pitchFamily="18" charset="0"/>
                <a:cs typeface="Times New Roman" panose="02020603050405020304" pitchFamily="18" charset="0"/>
              </a:rPr>
              <a:t>،</a:t>
            </a:r>
            <a:r>
              <a:rPr lang="prs-AF" dirty="0">
                <a:latin typeface="Times New Roman" panose="02020603050405020304" pitchFamily="18" charset="0"/>
                <a:cs typeface="Times New Roman" panose="02020603050405020304" pitchFamily="18" charset="0"/>
              </a:rPr>
              <a:t> عدم تعادل</a:t>
            </a:r>
            <a:r>
              <a:rPr lang="fa-IR" dirty="0">
                <a:latin typeface="Times New Roman" panose="02020603050405020304" pitchFamily="18" charset="0"/>
                <a:cs typeface="Times New Roman" panose="02020603050405020304" pitchFamily="18" charset="0"/>
              </a:rPr>
              <a:t>،</a:t>
            </a:r>
            <a:r>
              <a:rPr lang="prs-AF" dirty="0">
                <a:latin typeface="Times New Roman" panose="02020603050405020304" pitchFamily="18" charset="0"/>
                <a:cs typeface="Times New Roman" panose="02020603050405020304" pitchFamily="18" charset="0"/>
              </a:rPr>
              <a:t> مختل شدن درست فکر کردن</a:t>
            </a:r>
            <a:r>
              <a:rPr lang="fa-IR" dirty="0">
                <a:latin typeface="Times New Roman" panose="02020603050405020304" pitchFamily="18" charset="0"/>
                <a:cs typeface="Times New Roman" panose="02020603050405020304" pitchFamily="18" charset="0"/>
              </a:rPr>
              <a:t>،</a:t>
            </a:r>
            <a:r>
              <a:rPr lang="prs-AF" dirty="0">
                <a:latin typeface="Times New Roman" panose="02020603050405020304" pitchFamily="18" charset="0"/>
                <a:cs typeface="Times New Roman" panose="02020603050405020304" pitchFamily="18" charset="0"/>
              </a:rPr>
              <a:t> بیاد نیاوردن مسائل بدلیل اختلال در حافظه درازمدت</a:t>
            </a:r>
            <a:r>
              <a:rPr lang="fa-IR" dirty="0">
                <a:latin typeface="Times New Roman" panose="02020603050405020304" pitchFamily="18" charset="0"/>
                <a:cs typeface="Times New Roman" panose="02020603050405020304" pitchFamily="18" charset="0"/>
              </a:rPr>
              <a:t>،</a:t>
            </a:r>
            <a:r>
              <a:rPr lang="prs-AF" dirty="0">
                <a:latin typeface="Times New Roman" panose="02020603050405020304" pitchFamily="18" charset="0"/>
                <a:cs typeface="Times New Roman" panose="02020603050405020304" pitchFamily="18" charset="0"/>
              </a:rPr>
              <a:t> توهم</a:t>
            </a:r>
            <a:r>
              <a:rPr lang="fa-IR" dirty="0">
                <a:latin typeface="Times New Roman" panose="02020603050405020304" pitchFamily="18" charset="0"/>
                <a:cs typeface="Times New Roman" panose="02020603050405020304" pitchFamily="18" charset="0"/>
              </a:rPr>
              <a:t>، </a:t>
            </a:r>
            <a:r>
              <a:rPr lang="prs-AF" dirty="0">
                <a:latin typeface="Times New Roman" panose="02020603050405020304" pitchFamily="18" charset="0"/>
                <a:cs typeface="Times New Roman" panose="02020603050405020304" pitchFamily="18" charset="0"/>
              </a:rPr>
              <a:t>افسردگی و خودکشی</a:t>
            </a:r>
            <a:r>
              <a:rPr lang="fa-IR" dirty="0">
                <a:latin typeface="Times New Roman" panose="02020603050405020304" pitchFamily="18" charset="0"/>
                <a:cs typeface="Times New Roman" panose="02020603050405020304" pitchFamily="18" charset="0"/>
              </a:rPr>
              <a:t>،</a:t>
            </a:r>
            <a:r>
              <a:rPr lang="prs-AF" dirty="0">
                <a:latin typeface="Times New Roman" panose="02020603050405020304" pitchFamily="18" charset="0"/>
                <a:cs typeface="Times New Roman" panose="02020603050405020304" pitchFamily="18" charset="0"/>
              </a:rPr>
              <a:t> خواب آرام بخش را کم کرده باعث بروز کابوس می شود</a:t>
            </a:r>
            <a:r>
              <a:rPr lang="fa-IR" dirty="0">
                <a:latin typeface="Times New Roman" panose="02020603050405020304" pitchFamily="18" charset="0"/>
                <a:cs typeface="Times New Roman" panose="02020603050405020304" pitchFamily="18" charset="0"/>
              </a:rPr>
              <a:t>.</a:t>
            </a:r>
            <a:endParaRPr lang="prs-AF" dirty="0">
              <a:latin typeface="Times New Roman" panose="02020603050405020304" pitchFamily="18" charset="0"/>
              <a:cs typeface="Times New Roman" panose="02020603050405020304" pitchFamily="18" charset="0"/>
            </a:endParaRPr>
          </a:p>
          <a:p>
            <a:pPr algn="r" rtl="1"/>
            <a:endParaRPr lang="prs-AF" dirty="0">
              <a:cs typeface="B Nazanin" pitchFamily="2" charset="-7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2935304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8CDAC-178F-4B73-BB32-62BEAA8751EF}"/>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51AE6987-099C-4FC4-A4AC-2649433DFB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8000"/>
          </a:xfrm>
        </p:spPr>
      </p:pic>
      <p:sp>
        <p:nvSpPr>
          <p:cNvPr id="5" name="Slide Number Placeholder 4">
            <a:extLst>
              <a:ext uri="{FF2B5EF4-FFF2-40B4-BE49-F238E27FC236}">
                <a16:creationId xmlns:a16="http://schemas.microsoft.com/office/drawing/2014/main" id="{51940440-FC36-4251-AEF9-5C27C8799E54}"/>
              </a:ext>
            </a:extLst>
          </p:cNvPr>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712483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11A97-834E-4F7A-AD91-FBE32A37A8A8}"/>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E66B311E-6DEF-4754-B74B-8738D8F018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4624"/>
            <a:ext cx="9143999" cy="6813375"/>
          </a:xfrm>
        </p:spPr>
      </p:pic>
      <p:sp>
        <p:nvSpPr>
          <p:cNvPr id="5" name="Slide Number Placeholder 4">
            <a:extLst>
              <a:ext uri="{FF2B5EF4-FFF2-40B4-BE49-F238E27FC236}">
                <a16:creationId xmlns:a16="http://schemas.microsoft.com/office/drawing/2014/main" id="{7C8A6814-82F8-426A-AFD3-EC24F881AB04}"/>
              </a:ext>
            </a:extLst>
          </p:cNvPr>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1655617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5B889C-C459-4C75-B2FF-48BFF05D6089}"/>
              </a:ext>
            </a:extLst>
          </p:cNvPr>
          <p:cNvSpPr>
            <a:spLocks noGrp="1"/>
          </p:cNvSpPr>
          <p:nvPr>
            <p:ph idx="1"/>
          </p:nvPr>
        </p:nvSpPr>
        <p:spPr>
          <a:xfrm>
            <a:off x="457200" y="908720"/>
            <a:ext cx="8229600" cy="5415880"/>
          </a:xfrm>
          <a:ln>
            <a:solidFill>
              <a:srgbClr val="FF0000"/>
            </a:solidFill>
          </a:ln>
        </p:spPr>
        <p:txBody>
          <a:bodyPr/>
          <a:lstStyle/>
          <a:p>
            <a:pPr algn="just" rtl="1"/>
            <a:r>
              <a:rPr lang="fa-IR" dirty="0">
                <a:latin typeface="Times New Roman" panose="02020603050405020304" pitchFamily="18" charset="0"/>
                <a:cs typeface="Times New Roman" panose="02020603050405020304" pitchFamily="18" charset="0"/>
              </a:rPr>
              <a:t>3.زیاد شدن اسید و شیره معده موجب زخم معده و همچنین احساس سیر بودن باعث  نرسیدن مواد لازم به بدن می شود. از طرف دیگر بدلیل التهاب معده و روده موجب اسهال و خونریزی گوارشی و بدلیل شل کردن اتصال مری به معده موجب سوزش سر دل می شود.</a:t>
            </a:r>
          </a:p>
          <a:p>
            <a:pPr algn="just" rtl="1"/>
            <a:r>
              <a:rPr lang="fa-IR" dirty="0">
                <a:latin typeface="Times New Roman" panose="02020603050405020304" pitchFamily="18" charset="0"/>
                <a:cs typeface="Times New Roman" panose="02020603050405020304" pitchFamily="18" charset="0"/>
              </a:rPr>
              <a:t>4.پرادراری و کمبود آب بدن</a:t>
            </a:r>
          </a:p>
          <a:p>
            <a:pPr algn="just" rtl="1"/>
            <a:r>
              <a:rPr lang="fa-IR" dirty="0">
                <a:latin typeface="Times New Roman" panose="02020603050405020304" pitchFamily="18" charset="0"/>
                <a:cs typeface="Times New Roman" panose="02020603050405020304" pitchFamily="18" charset="0"/>
              </a:rPr>
              <a:t>5.افزایش چربی خون، کبد چرب و سپس سیروز کبد</a:t>
            </a:r>
          </a:p>
          <a:p>
            <a:pPr algn="just" rtl="1"/>
            <a:r>
              <a:rPr lang="fa-IR" dirty="0">
                <a:latin typeface="Times New Roman" panose="02020603050405020304" pitchFamily="18" charset="0"/>
                <a:cs typeface="Times New Roman" panose="02020603050405020304" pitchFamily="18" charset="0"/>
              </a:rPr>
              <a:t>6.التهاب و تخریب لوزالمعده و بروز دیابت</a:t>
            </a:r>
          </a:p>
          <a:p>
            <a:pPr algn="just" rtl="1"/>
            <a:r>
              <a:rPr lang="fa-IR" dirty="0">
                <a:latin typeface="Times New Roman" panose="02020603050405020304" pitchFamily="18" charset="0"/>
                <a:cs typeface="Times New Roman" panose="02020603050405020304" pitchFamily="18" charset="0"/>
              </a:rPr>
              <a:t>7.سردرد، تهوع و استفراغ و ضعف و لرز</a:t>
            </a:r>
          </a:p>
          <a:p>
            <a:pPr algn="r" rtl="1"/>
            <a:endParaRPr lang="en-US" dirty="0"/>
          </a:p>
        </p:txBody>
      </p:sp>
      <p:sp>
        <p:nvSpPr>
          <p:cNvPr id="5" name="Slide Number Placeholder 4">
            <a:extLst>
              <a:ext uri="{FF2B5EF4-FFF2-40B4-BE49-F238E27FC236}">
                <a16:creationId xmlns:a16="http://schemas.microsoft.com/office/drawing/2014/main" id="{651CA725-1D61-4D75-8257-82DE45C06132}"/>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735013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F94C9-1F8D-4B9A-92B0-C3E133F29076}"/>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10C23D4B-0373-4E30-8817-ADDA7491CDC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9144000" cy="3284984"/>
          </a:xfrm>
        </p:spPr>
      </p:pic>
      <p:sp>
        <p:nvSpPr>
          <p:cNvPr id="5" name="Slide Number Placeholder 4">
            <a:extLst>
              <a:ext uri="{FF2B5EF4-FFF2-40B4-BE49-F238E27FC236}">
                <a16:creationId xmlns:a16="http://schemas.microsoft.com/office/drawing/2014/main" id="{8E935235-4E36-473A-9B98-5BEB7554F779}"/>
              </a:ext>
            </a:extLst>
          </p:cNvPr>
          <p:cNvSpPr>
            <a:spLocks noGrp="1"/>
          </p:cNvSpPr>
          <p:nvPr>
            <p:ph type="sldNum" sz="quarter" idx="12"/>
          </p:nvPr>
        </p:nvSpPr>
        <p:spPr/>
        <p:txBody>
          <a:bodyPr/>
          <a:lstStyle/>
          <a:p>
            <a:fld id="{B6F15528-21DE-4FAA-801E-634DDDAF4B2B}" type="slidenum">
              <a:rPr lang="en-US" smtClean="0"/>
              <a:pPr/>
              <a:t>19</a:t>
            </a:fld>
            <a:endParaRPr lang="en-US"/>
          </a:p>
        </p:txBody>
      </p:sp>
      <p:pic>
        <p:nvPicPr>
          <p:cNvPr id="9" name="Picture 8">
            <a:extLst>
              <a:ext uri="{FF2B5EF4-FFF2-40B4-BE49-F238E27FC236}">
                <a16:creationId xmlns:a16="http://schemas.microsoft.com/office/drawing/2014/main" id="{D21A0514-71FF-4833-A02C-79263A169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84985"/>
            <a:ext cx="9144000" cy="3568858"/>
          </a:xfrm>
          <a:prstGeom prst="rect">
            <a:avLst/>
          </a:prstGeom>
        </p:spPr>
      </p:pic>
    </p:spTree>
    <p:extLst>
      <p:ext uri="{BB962C8B-B14F-4D97-AF65-F5344CB8AC3E}">
        <p14:creationId xmlns:p14="http://schemas.microsoft.com/office/powerpoint/2010/main" val="298702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980727"/>
            <a:ext cx="8856984" cy="879821"/>
          </a:xfrm>
          <a:ln>
            <a:solidFill>
              <a:srgbClr val="FF0000"/>
            </a:solidFill>
          </a:ln>
        </p:spPr>
        <p:txBody>
          <a:bodyPr>
            <a:normAutofit/>
          </a:bodyPr>
          <a:lstStyle/>
          <a:p>
            <a:pPr algn="ctr" rtl="1"/>
            <a:r>
              <a:rPr lang="fa-IR" dirty="0">
                <a:cs typeface="B Nazanin" pitchFamily="2" charset="-78"/>
              </a:rPr>
              <a:t>مسمومیت با الکل</a:t>
            </a:r>
          </a:p>
        </p:txBody>
      </p:sp>
      <p:sp>
        <p:nvSpPr>
          <p:cNvPr id="3" name="Content Placeholder 2"/>
          <p:cNvSpPr>
            <a:spLocks noGrp="1"/>
          </p:cNvSpPr>
          <p:nvPr>
            <p:ph idx="1"/>
          </p:nvPr>
        </p:nvSpPr>
        <p:spPr>
          <a:xfrm>
            <a:off x="457200" y="2420888"/>
            <a:ext cx="8229600" cy="2304256"/>
          </a:xfrm>
          <a:ln>
            <a:solidFill>
              <a:srgbClr val="FF0000"/>
            </a:solidFill>
          </a:ln>
        </p:spPr>
        <p:txBody>
          <a:bodyPr>
            <a:normAutofit/>
          </a:bodyPr>
          <a:lstStyle/>
          <a:p>
            <a:pPr marL="0" indent="0" algn="ctr">
              <a:buNone/>
            </a:pPr>
            <a:r>
              <a:rPr lang="fa-IR" sz="4400" dirty="0">
                <a:cs typeface="B Nazanin" pitchFamily="2" charset="-78"/>
              </a:rPr>
              <a:t>دانشگاه علوم پزشکی اصفهان</a:t>
            </a:r>
          </a:p>
          <a:p>
            <a:pPr marL="0" indent="0" algn="r" rtl="1">
              <a:buNone/>
            </a:pPr>
            <a:endParaRPr lang="fa-IR" sz="3200" dirty="0">
              <a:cs typeface="B Nazanin" pitchFamily="2" charset="-78"/>
            </a:endParaRPr>
          </a:p>
          <a:p>
            <a:pPr marL="0" indent="0" algn="r" rtl="1">
              <a:buNone/>
            </a:pPr>
            <a:r>
              <a:rPr lang="fa-IR" sz="3200" dirty="0">
                <a:cs typeface="B Nazanin" pitchFamily="2" charset="-78"/>
              </a:rPr>
              <a:t>			</a:t>
            </a:r>
            <a:r>
              <a:rPr lang="fa-IR" sz="2000" dirty="0">
                <a:cs typeface="B Nazanin" pitchFamily="2" charset="-78"/>
              </a:rPr>
              <a:t>پنجشنبه 1402/5/26</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61546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10E1B4-2F65-4F7D-81CC-B7DE7935A658}"/>
              </a:ext>
            </a:extLst>
          </p:cNvPr>
          <p:cNvSpPr>
            <a:spLocks noGrp="1"/>
          </p:cNvSpPr>
          <p:nvPr>
            <p:ph idx="1"/>
          </p:nvPr>
        </p:nvSpPr>
        <p:spPr>
          <a:xfrm>
            <a:off x="457200" y="764704"/>
            <a:ext cx="8229600" cy="5559896"/>
          </a:xfrm>
          <a:ln>
            <a:solidFill>
              <a:srgbClr val="FF0000"/>
            </a:solidFill>
          </a:ln>
        </p:spPr>
        <p:txBody>
          <a:bodyPr/>
          <a:lstStyle/>
          <a:p>
            <a:pPr algn="just" rtl="1"/>
            <a:r>
              <a:rPr lang="fa-IR" dirty="0">
                <a:latin typeface="Times New Roman" panose="02020603050405020304" pitchFamily="18" charset="0"/>
                <a:cs typeface="Times New Roman" panose="02020603050405020304" pitchFamily="18" charset="0"/>
              </a:rPr>
              <a:t>8.ضعف عضله قلب و نامنظمی ضربان قلب - فشار بر روی قلب و افزایش فشار خون</a:t>
            </a:r>
          </a:p>
          <a:p>
            <a:pPr algn="just" rtl="1"/>
            <a:r>
              <a:rPr lang="fa-IR" dirty="0">
                <a:latin typeface="Times New Roman" panose="02020603050405020304" pitchFamily="18" charset="0"/>
                <a:cs typeface="Times New Roman" panose="02020603050405020304" pitchFamily="18" charset="0"/>
              </a:rPr>
              <a:t>9.ضعف سیستم ایمنی و احتمال بیشتر ابتلای به سل و ذات الریه</a:t>
            </a:r>
          </a:p>
          <a:p>
            <a:pPr algn="just" rtl="1"/>
            <a:r>
              <a:rPr lang="fa-IR" dirty="0">
                <a:latin typeface="Times New Roman" panose="02020603050405020304" pitchFamily="18" charset="0"/>
                <a:cs typeface="Times New Roman" panose="02020603050405020304" pitchFamily="18" charset="0"/>
              </a:rPr>
              <a:t>10.اختلال هورمونی و ضعف فعالیت جنسی و ناباروری در مردان و زنان</a:t>
            </a:r>
          </a:p>
          <a:p>
            <a:pPr algn="just" rtl="1"/>
            <a:r>
              <a:rPr lang="fa-IR" dirty="0">
                <a:latin typeface="Times New Roman" panose="02020603050405020304" pitchFamily="18" charset="0"/>
                <a:cs typeface="Times New Roman" panose="02020603050405020304" pitchFamily="18" charset="0"/>
              </a:rPr>
              <a:t>11.کاهش شنوایی</a:t>
            </a:r>
          </a:p>
          <a:p>
            <a:pPr algn="just" rtl="1"/>
            <a:r>
              <a:rPr lang="fa-IR" dirty="0">
                <a:latin typeface="Times New Roman" panose="02020603050405020304" pitchFamily="18" charset="0"/>
                <a:cs typeface="Times New Roman" panose="02020603050405020304" pitchFamily="18" charset="0"/>
              </a:rPr>
              <a:t>12.استئوپروز (استخوان های نازک و شکننده)  همچنین با کاهش جریان خون عضلات باعث کاهش حجم و قدرت عضلات می شود.</a:t>
            </a:r>
          </a:p>
          <a:p>
            <a:pPr algn="just" rtl="1"/>
            <a:r>
              <a:rPr lang="fa-IR" dirty="0">
                <a:latin typeface="Times New Roman" panose="02020603050405020304" pitchFamily="18" charset="0"/>
                <a:cs typeface="Times New Roman" panose="02020603050405020304" pitchFamily="18" charset="0"/>
              </a:rPr>
              <a:t>13.سرطان: دهان- حلق - حنجره- مری- کبد- معده- روده بزرگ</a:t>
            </a:r>
          </a:p>
          <a:p>
            <a:pPr algn="r" rtl="1"/>
            <a:endParaRPr lang="en-US" dirty="0"/>
          </a:p>
        </p:txBody>
      </p:sp>
      <p:sp>
        <p:nvSpPr>
          <p:cNvPr id="5" name="Slide Number Placeholder 4">
            <a:extLst>
              <a:ext uri="{FF2B5EF4-FFF2-40B4-BE49-F238E27FC236}">
                <a16:creationId xmlns:a16="http://schemas.microsoft.com/office/drawing/2014/main" id="{73A986E7-1D7E-4A6F-B8FB-8017765B742A}"/>
              </a:ext>
            </a:extLst>
          </p:cNvPr>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75418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7067F-AD7E-46E3-B7A8-CC5A1B64B455}"/>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FF97858B-A651-4A83-87DF-86C6A1E2C7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Slide Number Placeholder 4">
            <a:extLst>
              <a:ext uri="{FF2B5EF4-FFF2-40B4-BE49-F238E27FC236}">
                <a16:creationId xmlns:a16="http://schemas.microsoft.com/office/drawing/2014/main" id="{A4EA6A72-AC73-4F48-A878-A7983F5CBD49}"/>
              </a:ext>
            </a:extLst>
          </p:cNvPr>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391137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solidFill>
                  <a:srgbClr val="EBD189"/>
                </a:solidFill>
              </a:rPr>
              <a:t>30/07/2000</a:t>
            </a:r>
          </a:p>
        </p:txBody>
      </p:sp>
      <p:sp>
        <p:nvSpPr>
          <p:cNvPr id="5" name="Footer Placeholder 4"/>
          <p:cNvSpPr>
            <a:spLocks noGrp="1"/>
          </p:cNvSpPr>
          <p:nvPr>
            <p:ph type="ftr" sz="quarter" idx="11"/>
          </p:nvPr>
        </p:nvSpPr>
        <p:spPr/>
        <p:txBody>
          <a:bodyPr/>
          <a:lstStyle/>
          <a:p>
            <a:pPr>
              <a:defRPr/>
            </a:pPr>
            <a:r>
              <a:rPr lang="en-US">
                <a:solidFill>
                  <a:srgbClr val="EBD189"/>
                </a:solidFill>
              </a:rPr>
              <a:t>DR.T.M.K- ARDS</a:t>
            </a:r>
          </a:p>
        </p:txBody>
      </p:sp>
      <p:sp>
        <p:nvSpPr>
          <p:cNvPr id="6" name="Slide Number Placeholder 5"/>
          <p:cNvSpPr>
            <a:spLocks noGrp="1"/>
          </p:cNvSpPr>
          <p:nvPr>
            <p:ph type="sldNum" sz="quarter" idx="12"/>
          </p:nvPr>
        </p:nvSpPr>
        <p:spPr/>
        <p:txBody>
          <a:bodyPr/>
          <a:lstStyle/>
          <a:p>
            <a:fld id="{5606697A-8D38-4A07-B4DF-D7380CBB10A7}" type="slidenum">
              <a:rPr lang="fa-IR" altLang="fa-IR" smtClean="0">
                <a:solidFill>
                  <a:srgbClr val="EBD189"/>
                </a:solidFill>
              </a:rPr>
              <a:pPr/>
              <a:t>22</a:t>
            </a:fld>
            <a:endParaRPr lang="en-US" altLang="fa-IR">
              <a:solidFill>
                <a:srgbClr val="EBD189"/>
              </a:solidFill>
            </a:endParaRPr>
          </a:p>
        </p:txBody>
      </p:sp>
      <p:pic>
        <p:nvPicPr>
          <p:cNvPr id="7" name="Picture 2" descr="C:\Users\mehri\Desktop\Possible_long-term_effects_of_ethanol_farsi.jpg"/>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57C65-C10D-415C-9A6B-71361225B82C}"/>
              </a:ext>
            </a:extLst>
          </p:cNvPr>
          <p:cNvSpPr>
            <a:spLocks noGrp="1"/>
          </p:cNvSpPr>
          <p:nvPr>
            <p:ph type="title"/>
          </p:nvPr>
        </p:nvSpPr>
        <p:spPr>
          <a:xfrm>
            <a:off x="457200" y="1052736"/>
            <a:ext cx="8229600" cy="794352"/>
          </a:xfrm>
          <a:ln>
            <a:solidFill>
              <a:srgbClr val="FF0000"/>
            </a:solidFill>
          </a:ln>
        </p:spPr>
        <p:txBody>
          <a:bodyPr>
            <a:normAutofit/>
          </a:bodyPr>
          <a:lstStyle/>
          <a:p>
            <a:pPr algn="ctr" rtl="1"/>
            <a:r>
              <a:rPr lang="fa-IR" sz="4000" dirty="0">
                <a:solidFill>
                  <a:schemeClr val="tx1"/>
                </a:solidFill>
              </a:rPr>
              <a:t>مصرف الکل تأثیراتِ متفاوتی بر خانم ها نسبت به آقایان دارد. </a:t>
            </a:r>
            <a:endParaRPr lang="en-US" sz="4000" dirty="0">
              <a:solidFill>
                <a:schemeClr val="tx1"/>
              </a:solidFill>
            </a:endParaRPr>
          </a:p>
        </p:txBody>
      </p:sp>
      <p:sp>
        <p:nvSpPr>
          <p:cNvPr id="3" name="Content Placeholder 2">
            <a:extLst>
              <a:ext uri="{FF2B5EF4-FFF2-40B4-BE49-F238E27FC236}">
                <a16:creationId xmlns:a16="http://schemas.microsoft.com/office/drawing/2014/main" id="{309867B8-6F98-4024-B3C7-7319C861DB35}"/>
              </a:ext>
            </a:extLst>
          </p:cNvPr>
          <p:cNvSpPr>
            <a:spLocks noGrp="1"/>
          </p:cNvSpPr>
          <p:nvPr>
            <p:ph idx="1"/>
          </p:nvPr>
        </p:nvSpPr>
        <p:spPr>
          <a:ln>
            <a:solidFill>
              <a:srgbClr val="FF0000"/>
            </a:solidFill>
          </a:ln>
        </p:spPr>
        <p:txBody>
          <a:bodyPr/>
          <a:lstStyle/>
          <a:p>
            <a:pPr algn="just" rtl="1"/>
            <a:r>
              <a:rPr lang="fa-IR" dirty="0">
                <a:latin typeface="Times New Roman" panose="02020603050405020304" pitchFamily="18" charset="0"/>
                <a:cs typeface="Times New Roman" panose="02020603050405020304" pitchFamily="18" charset="0"/>
              </a:rPr>
              <a:t>خانم ها نسبت به اثرات الکل مقاومت کمتری از خود نشان می دهند و بیشتر از آقایان در معرض خطرات ناشی از مصرف الکل هستند.</a:t>
            </a:r>
          </a:p>
          <a:p>
            <a:pPr algn="just" rtl="1"/>
            <a:r>
              <a:rPr lang="fa-IR" dirty="0">
                <a:latin typeface="Times New Roman" panose="02020603050405020304" pitchFamily="18" charset="0"/>
                <a:cs typeface="Times New Roman" panose="02020603050405020304" pitchFamily="18" charset="0"/>
              </a:rPr>
              <a:t>اعتیاد به الکل در زنان مشکلاتِ جسمیِ به مراتب جدی تری نسبت به مردان را به همراه دارد و زنان زودتر با مشکلات مغزی ، قلبی و کبدی مواجه می شوند.</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BE660F3-FEFD-4809-9289-EBBE19B8A649}"/>
              </a:ext>
            </a:extLst>
          </p:cNvPr>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697935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F8C11-A769-4B96-B60F-752FA640098B}"/>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9B62FB24-A4D7-483B-8243-169B9A23EE1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3999" cy="6857999"/>
          </a:xfrm>
        </p:spPr>
      </p:pic>
      <p:sp>
        <p:nvSpPr>
          <p:cNvPr id="5" name="Slide Number Placeholder 4">
            <a:extLst>
              <a:ext uri="{FF2B5EF4-FFF2-40B4-BE49-F238E27FC236}">
                <a16:creationId xmlns:a16="http://schemas.microsoft.com/office/drawing/2014/main" id="{2A240934-6FAB-454F-AD44-1A1398A44F42}"/>
              </a:ext>
            </a:extLst>
          </p:cNvPr>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294469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56B9F-CE0F-43ED-A70D-0E541F7B10CB}"/>
              </a:ext>
            </a:extLst>
          </p:cNvPr>
          <p:cNvSpPr>
            <a:spLocks noGrp="1"/>
          </p:cNvSpPr>
          <p:nvPr>
            <p:ph type="title"/>
          </p:nvPr>
        </p:nvSpPr>
        <p:spPr>
          <a:ln>
            <a:solidFill>
              <a:srgbClr val="FF0000"/>
            </a:solidFill>
          </a:ln>
        </p:spPr>
        <p:txBody>
          <a:bodyPr/>
          <a:lstStyle/>
          <a:p>
            <a:pPr algn="ctr" rtl="1"/>
            <a:r>
              <a:rPr lang="fa-IR" dirty="0"/>
              <a:t>برای کمک به يک الکلی چه بايد کرد؟</a:t>
            </a:r>
            <a:endParaRPr lang="en-US" dirty="0"/>
          </a:p>
        </p:txBody>
      </p:sp>
      <p:sp>
        <p:nvSpPr>
          <p:cNvPr id="3" name="Content Placeholder 2">
            <a:extLst>
              <a:ext uri="{FF2B5EF4-FFF2-40B4-BE49-F238E27FC236}">
                <a16:creationId xmlns:a16="http://schemas.microsoft.com/office/drawing/2014/main" id="{10D357FF-44C0-4502-B5C9-A3B69FD4E5D7}"/>
              </a:ext>
            </a:extLst>
          </p:cNvPr>
          <p:cNvSpPr>
            <a:spLocks noGrp="1"/>
          </p:cNvSpPr>
          <p:nvPr>
            <p:ph idx="1"/>
          </p:nvPr>
        </p:nvSpPr>
        <p:spPr>
          <a:ln>
            <a:solidFill>
              <a:srgbClr val="FF0000"/>
            </a:solidFill>
          </a:ln>
        </p:spPr>
        <p:txBody>
          <a:bodyPr/>
          <a:lstStyle/>
          <a:p>
            <a:pPr algn="just" rtl="1"/>
            <a:r>
              <a:rPr lang="fa-IR" dirty="0">
                <a:latin typeface="Times New Roman" panose="02020603050405020304" pitchFamily="18" charset="0"/>
                <a:cs typeface="Times New Roman" panose="02020603050405020304" pitchFamily="18" charset="0"/>
              </a:rPr>
              <a:t>درمان هم شاملِ مشاوره درمانی و هم دارو درمانی است و از سه بخش اصلیِ منع مصرف ، سم زدایی و توان بخشی تشکیل می شود.</a:t>
            </a:r>
          </a:p>
          <a:p>
            <a:pPr algn="just" rtl="1"/>
            <a:r>
              <a:rPr lang="fa-IR" dirty="0">
                <a:latin typeface="Times New Roman" panose="02020603050405020304" pitchFamily="18" charset="0"/>
                <a:cs typeface="Times New Roman" panose="02020603050405020304" pitchFamily="18" charset="0"/>
              </a:rPr>
              <a:t>اول- اگر بيماری هنوز به درگيری خود با الکل بصيرت </a:t>
            </a:r>
            <a:r>
              <a:rPr lang="en-US" dirty="0">
                <a:latin typeface="Times New Roman" panose="02020603050405020304" pitchFamily="18" charset="0"/>
                <a:cs typeface="Times New Roman" panose="02020603050405020304" pitchFamily="18" charset="0"/>
              </a:rPr>
              <a:t>Insight)  </a:t>
            </a:r>
            <a:r>
              <a:rPr lang="fa-IR" dirty="0">
                <a:latin typeface="Times New Roman" panose="02020603050405020304" pitchFamily="18" charset="0"/>
                <a:cs typeface="Times New Roman" panose="02020603050405020304" pitchFamily="18" charset="0"/>
              </a:rPr>
              <a:t>) ندارد، لازم است با کمک يک مشاور حرفه ای (پزشک، روانشناس، پرستار يا مددکار اجتماعی) به مرور تاثير الکل در زندگيش پرداخته شود و با مواجه کردن وی با ترازنامه هزينه/ فايده مصرف الکل، متقاعد شود که نياز به درمان دارد. "مصاحبه انگيزشی" (</a:t>
            </a:r>
            <a:r>
              <a:rPr lang="en-US" dirty="0">
                <a:latin typeface="Times New Roman" panose="02020603050405020304" pitchFamily="18" charset="0"/>
                <a:cs typeface="Times New Roman" panose="02020603050405020304" pitchFamily="18" charset="0"/>
              </a:rPr>
              <a:t>Motivational Interview) </a:t>
            </a:r>
            <a:r>
              <a:rPr lang="fa-IR" dirty="0">
                <a:latin typeface="Times New Roman" panose="02020603050405020304" pitchFamily="18" charset="0"/>
                <a:cs typeface="Times New Roman" panose="02020603050405020304" pitchFamily="18" charset="0"/>
              </a:rPr>
              <a:t> ناميده می شود.</a:t>
            </a:r>
          </a:p>
          <a:p>
            <a:pPr algn="r" rtl="1"/>
            <a:endParaRPr lang="en-US" dirty="0"/>
          </a:p>
        </p:txBody>
      </p:sp>
      <p:sp>
        <p:nvSpPr>
          <p:cNvPr id="5" name="Slide Number Placeholder 4">
            <a:extLst>
              <a:ext uri="{FF2B5EF4-FFF2-40B4-BE49-F238E27FC236}">
                <a16:creationId xmlns:a16="http://schemas.microsoft.com/office/drawing/2014/main" id="{AEE354AB-13D9-4FDA-B070-7589491C47C7}"/>
              </a:ext>
            </a:extLst>
          </p:cNvPr>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1560997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AFCF4C-9DE8-4BC1-B5DF-0EBF7BCAC61D}"/>
              </a:ext>
            </a:extLst>
          </p:cNvPr>
          <p:cNvSpPr>
            <a:spLocks noGrp="1"/>
          </p:cNvSpPr>
          <p:nvPr>
            <p:ph idx="1"/>
          </p:nvPr>
        </p:nvSpPr>
        <p:spPr>
          <a:xfrm>
            <a:off x="457200" y="764704"/>
            <a:ext cx="8229600" cy="5559896"/>
          </a:xfrm>
          <a:ln>
            <a:solidFill>
              <a:srgbClr val="FF0000"/>
            </a:solidFill>
          </a:ln>
        </p:spPr>
        <p:txBody>
          <a:bodyPr>
            <a:normAutofit/>
          </a:bodyPr>
          <a:lstStyle/>
          <a:p>
            <a:pPr algn="just" rtl="1"/>
            <a:r>
              <a:rPr lang="fa-IR" dirty="0">
                <a:latin typeface="Times New Roman" panose="02020603050405020304" pitchFamily="18" charset="0"/>
                <a:cs typeface="Times New Roman" panose="02020603050405020304" pitchFamily="18" charset="0"/>
              </a:rPr>
              <a:t>دوم- اگر کسی دچار "وابستگی به الکل" شده باشد معمولاً برای قطع مصرف الکل نياز به سم زدايی </a:t>
            </a:r>
            <a:r>
              <a:rPr lang="en-US" dirty="0">
                <a:latin typeface="Times New Roman" panose="02020603050405020304" pitchFamily="18" charset="0"/>
                <a:cs typeface="Times New Roman" panose="02020603050405020304" pitchFamily="18" charset="0"/>
              </a:rPr>
              <a:t>Detoxication) </a:t>
            </a:r>
            <a:r>
              <a:rPr lang="fa-IR" dirty="0">
                <a:latin typeface="Times New Roman" panose="02020603050405020304" pitchFamily="18" charset="0"/>
                <a:cs typeface="Times New Roman" panose="02020603050405020304" pitchFamily="18" charset="0"/>
              </a:rPr>
              <a:t>) دارد. زيرا علائم بازگيری الکل اغلب شديد و در مواردی خطرناک هستند؛ مانند استاتوس اپيلپتيکوس و دليريم ترمنس.</a:t>
            </a:r>
          </a:p>
          <a:p>
            <a:pPr algn="just" rtl="1"/>
            <a:r>
              <a:rPr lang="fa-IR" dirty="0">
                <a:latin typeface="Times New Roman" panose="02020603050405020304" pitchFamily="18" charset="0"/>
                <a:cs typeface="Times New Roman" panose="02020603050405020304" pitchFamily="18" charset="0"/>
              </a:rPr>
              <a:t>سم زدايی الکل بايد زير نظر يک پزشک انجام شود و گاهی  ضروری است بيمار در بيمارستان بستری شود.</a:t>
            </a:r>
          </a:p>
          <a:p>
            <a:pPr algn="just" rtl="1"/>
            <a:r>
              <a:rPr lang="fa-IR" dirty="0">
                <a:latin typeface="Times New Roman" panose="02020603050405020304" pitchFamily="18" charset="0"/>
                <a:cs typeface="Times New Roman" panose="02020603050405020304" pitchFamily="18" charset="0"/>
              </a:rPr>
              <a:t> ترکِ الکل معمولا با خستگی همراه است به همین منظور برای کاهش علائمِ ترک ، از دارو استفاده می شود. این دوره معمولا 4 تا 5 روز زمان می برد. رژیمِ غذاییِ مناسب همراه با مکمل های غذایی و ویتامین ها نیز از جمله اقداماتِ مهمِ درمان است. معمولا در حین درمان عوارضِ خطرناکی مانند جنونِ الکلی و یا افسردگی و دیگر اختلال های خلقی ممکن است رخ دهند که باید درمان شوند.</a:t>
            </a:r>
          </a:p>
          <a:p>
            <a:pPr algn="r" rtl="1"/>
            <a:endParaRPr lang="fa-IR" dirty="0"/>
          </a:p>
          <a:p>
            <a:pPr algn="r" rtl="1"/>
            <a:endParaRPr lang="en-US" dirty="0"/>
          </a:p>
        </p:txBody>
      </p:sp>
      <p:sp>
        <p:nvSpPr>
          <p:cNvPr id="5" name="Slide Number Placeholder 4">
            <a:extLst>
              <a:ext uri="{FF2B5EF4-FFF2-40B4-BE49-F238E27FC236}">
                <a16:creationId xmlns:a16="http://schemas.microsoft.com/office/drawing/2014/main" id="{D086E88E-8289-4E2E-B776-4421E80EE31A}"/>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211270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5AC679-CB6F-4DD2-8B64-8928DCBF472C}"/>
              </a:ext>
            </a:extLst>
          </p:cNvPr>
          <p:cNvSpPr>
            <a:spLocks noGrp="1"/>
          </p:cNvSpPr>
          <p:nvPr>
            <p:ph idx="1"/>
          </p:nvPr>
        </p:nvSpPr>
        <p:spPr>
          <a:xfrm>
            <a:off x="457200" y="836712"/>
            <a:ext cx="8229600" cy="5487888"/>
          </a:xfrm>
          <a:ln>
            <a:solidFill>
              <a:srgbClr val="FF0000"/>
            </a:solidFill>
          </a:ln>
        </p:spPr>
        <p:txBody>
          <a:bodyPr/>
          <a:lstStyle/>
          <a:p>
            <a:pPr algn="just" rtl="1"/>
            <a:r>
              <a:rPr lang="fa-IR" dirty="0">
                <a:latin typeface="Times New Roman" panose="02020603050405020304" pitchFamily="18" charset="0"/>
                <a:cs typeface="Times New Roman" panose="02020603050405020304" pitchFamily="18" charset="0"/>
              </a:rPr>
              <a:t>سوم- طولانی ترين مرحله درمان پيشگيری از بازگشت (</a:t>
            </a:r>
            <a:r>
              <a:rPr lang="en-US" dirty="0">
                <a:latin typeface="Times New Roman" panose="02020603050405020304" pitchFamily="18" charset="0"/>
                <a:cs typeface="Times New Roman" panose="02020603050405020304" pitchFamily="18" charset="0"/>
              </a:rPr>
              <a:t>Relapse prevention) </a:t>
            </a:r>
            <a:r>
              <a:rPr lang="fa-IR" dirty="0">
                <a:latin typeface="Times New Roman" panose="02020603050405020304" pitchFamily="18" charset="0"/>
                <a:cs typeface="Times New Roman" panose="02020603050405020304" pitchFamily="18" charset="0"/>
              </a:rPr>
              <a:t>است. در همه وابستگی ها بخش زيادی از بيماران دچار بازگشت به مصرف عود يا </a:t>
            </a:r>
            <a:r>
              <a:rPr lang="en-US" dirty="0">
                <a:latin typeface="Times New Roman" panose="02020603050405020304" pitchFamily="18" charset="0"/>
                <a:cs typeface="Times New Roman" panose="02020603050405020304" pitchFamily="18" charset="0"/>
              </a:rPr>
              <a:t>Relapse) </a:t>
            </a:r>
            <a:r>
              <a:rPr lang="fa-IR" dirty="0">
                <a:latin typeface="Times New Roman" panose="02020603050405020304" pitchFamily="18" charset="0"/>
                <a:cs typeface="Times New Roman" panose="02020603050405020304" pitchFamily="18" charset="0"/>
              </a:rPr>
              <a:t>) می شوند. در يک پايش 6 ماهه، 3/2 بيماران و در يک پايش يک ساله 80% درصد بيماران پس از درمان دچار عود شده بودند.</a:t>
            </a:r>
          </a:p>
          <a:p>
            <a:pPr algn="just" rtl="1"/>
            <a:r>
              <a:rPr lang="fa-IR" dirty="0">
                <a:latin typeface="Times New Roman" panose="02020603050405020304" pitchFamily="18" charset="0"/>
                <a:cs typeface="Times New Roman" panose="02020603050405020304" pitchFamily="18" charset="0"/>
              </a:rPr>
              <a:t>بنابراين رها کردن بيماران پس از سم زدايی معمولاً باعث بازگشت آنها به الکل می شود</a:t>
            </a:r>
            <a:r>
              <a:rPr lang="fa-IR" dirty="0"/>
              <a:t>.</a:t>
            </a:r>
          </a:p>
          <a:p>
            <a:pPr algn="r" rtl="1"/>
            <a:endParaRPr lang="en-US" dirty="0"/>
          </a:p>
        </p:txBody>
      </p:sp>
      <p:sp>
        <p:nvSpPr>
          <p:cNvPr id="5" name="Slide Number Placeholder 4">
            <a:extLst>
              <a:ext uri="{FF2B5EF4-FFF2-40B4-BE49-F238E27FC236}">
                <a16:creationId xmlns:a16="http://schemas.microsoft.com/office/drawing/2014/main" id="{087C22FD-E58A-4059-8FE8-82612FA81B01}"/>
              </a:ext>
            </a:extLst>
          </p:cNvPr>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4085396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32CA6-9694-495A-8E93-4ACADEBB2A67}"/>
              </a:ext>
            </a:extLst>
          </p:cNvPr>
          <p:cNvSpPr>
            <a:spLocks noGrp="1"/>
          </p:cNvSpPr>
          <p:nvPr>
            <p:ph type="title"/>
          </p:nvPr>
        </p:nvSpPr>
        <p:spPr>
          <a:ln>
            <a:solidFill>
              <a:srgbClr val="FF0000"/>
            </a:solidFill>
          </a:ln>
        </p:spPr>
        <p:txBody>
          <a:bodyPr/>
          <a:lstStyle/>
          <a:p>
            <a:pPr algn="ctr" rtl="1"/>
            <a:r>
              <a:rPr lang="fa-IR" dirty="0">
                <a:solidFill>
                  <a:schemeClr val="tx1"/>
                </a:solidFill>
              </a:rPr>
              <a:t>"پيشگيری از عود" شامل اقدامات زير است</a:t>
            </a:r>
            <a:endParaRPr lang="en-US" dirty="0">
              <a:solidFill>
                <a:schemeClr val="tx1"/>
              </a:solidFill>
            </a:endParaRPr>
          </a:p>
        </p:txBody>
      </p:sp>
      <p:sp>
        <p:nvSpPr>
          <p:cNvPr id="3" name="Content Placeholder 2">
            <a:extLst>
              <a:ext uri="{FF2B5EF4-FFF2-40B4-BE49-F238E27FC236}">
                <a16:creationId xmlns:a16="http://schemas.microsoft.com/office/drawing/2014/main" id="{AA5311E0-8828-452C-B2E2-FA0725A8E620}"/>
              </a:ext>
            </a:extLst>
          </p:cNvPr>
          <p:cNvSpPr>
            <a:spLocks noGrp="1"/>
          </p:cNvSpPr>
          <p:nvPr>
            <p:ph idx="1"/>
          </p:nvPr>
        </p:nvSpPr>
        <p:spPr>
          <a:ln>
            <a:solidFill>
              <a:srgbClr val="FF0000"/>
            </a:solidFill>
          </a:ln>
        </p:spPr>
        <p:txBody>
          <a:bodyPr>
            <a:normAutofit lnSpcReduction="10000"/>
          </a:bodyPr>
          <a:lstStyle/>
          <a:p>
            <a:pPr algn="just" rtl="1"/>
            <a:r>
              <a:rPr lang="fa-IR" dirty="0">
                <a:latin typeface="Times New Roman" panose="02020603050405020304" pitchFamily="18" charset="0"/>
                <a:cs typeface="Times New Roman" panose="02020603050405020304" pitchFamily="18" charset="0"/>
              </a:rPr>
              <a:t>•	آموزش بيمار و خانواده راجع به فرآيند درمان و نحوه ارتباط با تيم درمانی</a:t>
            </a:r>
          </a:p>
          <a:p>
            <a:pPr algn="just" rtl="1"/>
            <a:r>
              <a:rPr lang="fa-IR" dirty="0">
                <a:latin typeface="Times New Roman" panose="02020603050405020304" pitchFamily="18" charset="0"/>
                <a:cs typeface="Times New Roman" panose="02020603050405020304" pitchFamily="18" charset="0"/>
              </a:rPr>
              <a:t>•	آموزش بيمار و خانواده اش راجع به چگونگی مواجهه با شرايطی که باعث مصرف می شوند (خشم، غم، وسوسه، درد و ...)</a:t>
            </a:r>
          </a:p>
          <a:p>
            <a:pPr algn="just" rtl="1"/>
            <a:r>
              <a:rPr lang="fa-IR" dirty="0">
                <a:latin typeface="Times New Roman" panose="02020603050405020304" pitchFamily="18" charset="0"/>
                <a:cs typeface="Times New Roman" panose="02020603050405020304" pitchFamily="18" charset="0"/>
              </a:rPr>
              <a:t>•	تشخيص و درمان اختلالات روانپزشکی همراه (اختلالات خلقی، اختلالات اضطرابی، اختلالات شخصيت و ...)</a:t>
            </a:r>
          </a:p>
          <a:p>
            <a:pPr algn="just" rtl="1"/>
            <a:r>
              <a:rPr lang="fa-IR" dirty="0">
                <a:latin typeface="Times New Roman" panose="02020603050405020304" pitchFamily="18" charset="0"/>
                <a:cs typeface="Times New Roman" panose="02020603050405020304" pitchFamily="18" charset="0"/>
              </a:rPr>
              <a:t>•	آموزش مهارت های رفتاری که قدرت "نه گفتن" به الکل را به فرد می دهد. </a:t>
            </a:r>
          </a:p>
          <a:p>
            <a:pPr algn="just" rtl="1"/>
            <a:r>
              <a:rPr lang="fa-IR" dirty="0">
                <a:latin typeface="Times New Roman" panose="02020603050405020304" pitchFamily="18" charset="0"/>
                <a:cs typeface="Times New Roman" panose="02020603050405020304" pitchFamily="18" charset="0"/>
              </a:rPr>
              <a:t>شرکت در گروه های خودياری همچون الکلی های گمنام </a:t>
            </a:r>
            <a:r>
              <a:rPr lang="en-US" dirty="0">
                <a:latin typeface="Times New Roman" panose="02020603050405020304" pitchFamily="18" charset="0"/>
                <a:cs typeface="Times New Roman" panose="02020603050405020304" pitchFamily="18" charset="0"/>
              </a:rPr>
              <a:t>AA) </a:t>
            </a:r>
            <a:r>
              <a:rPr lang="fa-IR" dirty="0">
                <a:latin typeface="Times New Roman" panose="02020603050405020304" pitchFamily="18" charset="0"/>
                <a:cs typeface="Times New Roman" panose="02020603050405020304" pitchFamily="18" charset="0"/>
              </a:rPr>
              <a:t>) که با مشارکت در تجربه های بيماران بهبود يافته و حمايت روانی از بيمار به تداوم پاکی پرهيز کمک می کند.</a:t>
            </a:r>
          </a:p>
          <a:p>
            <a:pPr algn="r" rtl="1"/>
            <a:endParaRPr lang="en-US" dirty="0"/>
          </a:p>
        </p:txBody>
      </p:sp>
      <p:sp>
        <p:nvSpPr>
          <p:cNvPr id="5" name="Slide Number Placeholder 4">
            <a:extLst>
              <a:ext uri="{FF2B5EF4-FFF2-40B4-BE49-F238E27FC236}">
                <a16:creationId xmlns:a16="http://schemas.microsoft.com/office/drawing/2014/main" id="{3C9981A7-FCBD-47F7-8A4B-5E2FC2BE4868}"/>
              </a:ext>
            </a:extLst>
          </p:cNvPr>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540741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75D63-C87E-42D4-9103-0612AF56CBDB}"/>
              </a:ext>
            </a:extLst>
          </p:cNvPr>
          <p:cNvSpPr>
            <a:spLocks noGrp="1"/>
          </p:cNvSpPr>
          <p:nvPr>
            <p:ph type="title"/>
          </p:nvPr>
        </p:nvSpPr>
        <p:spPr>
          <a:xfrm>
            <a:off x="457200" y="404664"/>
            <a:ext cx="8229600" cy="1442424"/>
          </a:xfrm>
          <a:ln>
            <a:solidFill>
              <a:srgbClr val="FF0000"/>
            </a:solidFill>
          </a:ln>
        </p:spPr>
        <p:txBody>
          <a:bodyPr>
            <a:normAutofit/>
          </a:bodyPr>
          <a:lstStyle/>
          <a:p>
            <a:pPr algn="ctr" rtl="1"/>
            <a:r>
              <a:rPr lang="fa-IR" sz="4000" dirty="0">
                <a:solidFill>
                  <a:schemeClr val="tx1"/>
                </a:solidFill>
              </a:rPr>
              <a:t>مهم ترین علایم و نشانه های مسمومیت با الکل فوق العاده سمی متانول</a:t>
            </a:r>
            <a:endParaRPr lang="en-US" sz="4000" dirty="0">
              <a:solidFill>
                <a:schemeClr val="tx1"/>
              </a:solidFill>
            </a:endParaRPr>
          </a:p>
        </p:txBody>
      </p:sp>
      <p:sp>
        <p:nvSpPr>
          <p:cNvPr id="3" name="Content Placeholder 2">
            <a:extLst>
              <a:ext uri="{FF2B5EF4-FFF2-40B4-BE49-F238E27FC236}">
                <a16:creationId xmlns:a16="http://schemas.microsoft.com/office/drawing/2014/main" id="{021A6AFF-C758-424C-ABAF-7C9AB1BA71E2}"/>
              </a:ext>
            </a:extLst>
          </p:cNvPr>
          <p:cNvSpPr>
            <a:spLocks noGrp="1"/>
          </p:cNvSpPr>
          <p:nvPr>
            <p:ph idx="1"/>
          </p:nvPr>
        </p:nvSpPr>
        <p:spPr>
          <a:ln>
            <a:solidFill>
              <a:srgbClr val="FF0000"/>
            </a:solidFill>
          </a:ln>
        </p:spPr>
        <p:txBody>
          <a:bodyPr>
            <a:normAutofit fontScale="92500"/>
          </a:bodyPr>
          <a:lstStyle/>
          <a:p>
            <a:pPr algn="just" rtl="1"/>
            <a:r>
              <a:rPr lang="fa-IR" dirty="0">
                <a:latin typeface="Times New Roman" panose="02020603050405020304" pitchFamily="18" charset="0"/>
                <a:cs typeface="Times New Roman" panose="02020603050405020304" pitchFamily="18" charset="0"/>
              </a:rPr>
              <a:t>تقریبا پس از گذشت حدود ۱۲ ساعت از خوردن آن (تهوع و استفراغ- درد شکم و سردرد که به تدریج تشدید می یابند- کوری- تخریب و خونریزی در مغز- کوما و مرگ)</a:t>
            </a:r>
          </a:p>
          <a:p>
            <a:pPr algn="just" rtl="1"/>
            <a:r>
              <a:rPr lang="fa-IR" dirty="0">
                <a:latin typeface="Times New Roman" panose="02020603050405020304" pitchFamily="18" charset="0"/>
                <a:cs typeface="Times New Roman" panose="02020603050405020304" pitchFamily="18" charset="0"/>
              </a:rPr>
              <a:t>مشکلاتی که در مسیر درمان افراد مسموم با الکل بسیارسمی متانول وجود دارد:</a:t>
            </a:r>
          </a:p>
          <a:p>
            <a:pPr algn="just" rtl="1"/>
            <a:r>
              <a:rPr lang="fa-IR" dirty="0">
                <a:latin typeface="Times New Roman" panose="02020603050405020304" pitchFamily="18" charset="0"/>
                <a:cs typeface="Times New Roman" panose="02020603050405020304" pitchFamily="18" charset="0"/>
              </a:rPr>
              <a:t>(بروز دیررس علایم مسمومیت- انکار و عدم ارایه شرح حال مصرف الکل)</a:t>
            </a:r>
          </a:p>
          <a:p>
            <a:pPr algn="just" rtl="1"/>
            <a:r>
              <a:rPr lang="fa-IR" dirty="0">
                <a:latin typeface="Times New Roman" panose="02020603050405020304" pitchFamily="18" charset="0"/>
                <a:cs typeface="Times New Roman" panose="02020603050405020304" pitchFamily="18" charset="0"/>
              </a:rPr>
              <a:t>درمان:</a:t>
            </a:r>
          </a:p>
          <a:p>
            <a:pPr algn="just" rtl="1"/>
            <a:r>
              <a:rPr lang="fa-IR" dirty="0">
                <a:latin typeface="Times New Roman" panose="02020603050405020304" pitchFamily="18" charset="0"/>
                <a:cs typeface="Times New Roman" panose="02020603050405020304" pitchFamily="18" charset="0"/>
              </a:rPr>
              <a:t>الکل اتیلیک (سرم درمانی و سایر درمان ها در بیمارستان و همچنین ترک این الکل)</a:t>
            </a:r>
          </a:p>
          <a:p>
            <a:pPr algn="just" rtl="1"/>
            <a:r>
              <a:rPr lang="fa-IR" dirty="0">
                <a:latin typeface="Times New Roman" panose="02020603050405020304" pitchFamily="18" charset="0"/>
                <a:cs typeface="Times New Roman" panose="02020603050405020304" pitchFamily="18" charset="0"/>
              </a:rPr>
              <a:t>الکل چوب ( دیالیز –درمان های ضد اسیدی شدن خون و ...)</a:t>
            </a:r>
          </a:p>
          <a:p>
            <a:pPr algn="r" rtl="1"/>
            <a:endParaRPr lang="en-US" dirty="0"/>
          </a:p>
        </p:txBody>
      </p:sp>
      <p:sp>
        <p:nvSpPr>
          <p:cNvPr id="5" name="Slide Number Placeholder 4">
            <a:extLst>
              <a:ext uri="{FF2B5EF4-FFF2-40B4-BE49-F238E27FC236}">
                <a16:creationId xmlns:a16="http://schemas.microsoft.com/office/drawing/2014/main" id="{16BDDD53-D107-4199-A9C1-D241E1D3505B}"/>
              </a:ext>
            </a:extLst>
          </p:cNvPr>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220669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5AC4-710E-4A00-A366-4544DFB88DA9}"/>
              </a:ext>
            </a:extLst>
          </p:cNvPr>
          <p:cNvSpPr>
            <a:spLocks noGrp="1"/>
          </p:cNvSpPr>
          <p:nvPr>
            <p:ph type="title"/>
          </p:nvPr>
        </p:nvSpPr>
        <p:spPr>
          <a:xfrm>
            <a:off x="457200" y="404664"/>
            <a:ext cx="8229600" cy="1143000"/>
          </a:xfrm>
          <a:ln>
            <a:solidFill>
              <a:srgbClr val="FF0000"/>
            </a:solidFill>
          </a:ln>
        </p:spPr>
        <p:txBody>
          <a:bodyPr/>
          <a:lstStyle/>
          <a:p>
            <a:pPr algn="ctr" rtl="1"/>
            <a:r>
              <a:rPr lang="fa-IR" dirty="0"/>
              <a:t>مقدمه</a:t>
            </a:r>
            <a:endParaRPr lang="en-US" dirty="0"/>
          </a:p>
        </p:txBody>
      </p:sp>
      <p:sp>
        <p:nvSpPr>
          <p:cNvPr id="3" name="Content Placeholder 2">
            <a:extLst>
              <a:ext uri="{FF2B5EF4-FFF2-40B4-BE49-F238E27FC236}">
                <a16:creationId xmlns:a16="http://schemas.microsoft.com/office/drawing/2014/main" id="{A4444DD2-FEAA-48E8-8073-9DE76BC855CC}"/>
              </a:ext>
            </a:extLst>
          </p:cNvPr>
          <p:cNvSpPr>
            <a:spLocks noGrp="1"/>
          </p:cNvSpPr>
          <p:nvPr>
            <p:ph idx="1"/>
          </p:nvPr>
        </p:nvSpPr>
        <p:spPr>
          <a:xfrm>
            <a:off x="107504" y="1628801"/>
            <a:ext cx="9001000" cy="5092674"/>
          </a:xfrm>
          <a:ln>
            <a:solidFill>
              <a:srgbClr val="FF0000"/>
            </a:solidFill>
          </a:ln>
        </p:spPr>
        <p:txBody>
          <a:bodyPr>
            <a:noAutofit/>
          </a:bodyPr>
          <a:lstStyle/>
          <a:p>
            <a:pPr algn="just" rtl="1"/>
            <a:r>
              <a:rPr lang="fa-IR" sz="3000" dirty="0">
                <a:latin typeface="Times New Roman" panose="02020603050405020304" pitchFamily="18" charset="0"/>
                <a:cs typeface="Times New Roman" panose="02020603050405020304" pitchFamily="18" charset="0"/>
              </a:rPr>
              <a:t>مشروبات الكلي (اتانول) يكي از شايعترين مواد مورد سوء مصرف در در دنياست.</a:t>
            </a:r>
          </a:p>
          <a:p>
            <a:pPr algn="just" rtl="1"/>
            <a:r>
              <a:rPr lang="fa-IR" sz="3000" dirty="0">
                <a:latin typeface="Times New Roman" panose="02020603050405020304" pitchFamily="18" charset="0"/>
                <a:cs typeface="Times New Roman" panose="02020603050405020304" pitchFamily="18" charset="0"/>
              </a:rPr>
              <a:t>وابستگي (اعتياد شدید) به الكل اغلب با عنوان الكليسم ناميده مي شود. </a:t>
            </a:r>
          </a:p>
          <a:p>
            <a:pPr algn="just" rtl="1"/>
            <a:r>
              <a:rPr lang="fa-IR" sz="3000" dirty="0">
                <a:latin typeface="Times New Roman" panose="02020603050405020304" pitchFamily="18" charset="0"/>
                <a:cs typeface="Times New Roman" panose="02020603050405020304" pitchFamily="18" charset="0"/>
              </a:rPr>
              <a:t>گر</a:t>
            </a:r>
            <a:r>
              <a:rPr lang="ps-AF" sz="3000" dirty="0">
                <a:latin typeface="Times New Roman" panose="02020603050405020304" pitchFamily="18" charset="0"/>
                <a:cs typeface="Times New Roman" panose="02020603050405020304" pitchFamily="18" charset="0"/>
              </a:rPr>
              <a:t>وهی از دانشمندان بریتانیایی کمیته مستقل علمی داروها (</a:t>
            </a:r>
            <a:r>
              <a:rPr lang="en-US" sz="3000" dirty="0">
                <a:latin typeface="Times New Roman" panose="02020603050405020304" pitchFamily="18" charset="0"/>
                <a:cs typeface="Times New Roman" panose="02020603050405020304" pitchFamily="18" charset="0"/>
              </a:rPr>
              <a:t>ISCD </a:t>
            </a:r>
            <a:r>
              <a:rPr lang="fa-IR" sz="3000" dirty="0">
                <a:latin typeface="Times New Roman" panose="02020603050405020304" pitchFamily="18" charset="0"/>
                <a:cs typeface="Times New Roman" panose="02020603050405020304" pitchFamily="18" charset="0"/>
              </a:rPr>
              <a:t>) </a:t>
            </a:r>
            <a:r>
              <a:rPr lang="ps-AF" sz="3000" dirty="0">
                <a:latin typeface="Times New Roman" panose="02020603050405020304" pitchFamily="18" charset="0"/>
                <a:cs typeface="Times New Roman" panose="02020603050405020304" pitchFamily="18" charset="0"/>
              </a:rPr>
              <a:t>خطرات مواد مخدر را در سطوح فردی و اجتماعی بررسی </a:t>
            </a:r>
            <a:r>
              <a:rPr lang="fa-IR" sz="3000" dirty="0">
                <a:latin typeface="Times New Roman" panose="02020603050405020304" pitchFamily="18" charset="0"/>
                <a:cs typeface="Times New Roman" panose="02020603050405020304" pitchFamily="18" charset="0"/>
              </a:rPr>
              <a:t>و </a:t>
            </a:r>
            <a:r>
              <a:rPr lang="ps-AF" sz="3000" dirty="0">
                <a:latin typeface="Times New Roman" panose="02020603050405020304" pitchFamily="18" charset="0"/>
                <a:cs typeface="Times New Roman" panose="02020603050405020304" pitchFamily="18" charset="0"/>
              </a:rPr>
              <a:t>به این نتیجه رسیدند که الکل خطرناک ترین ماده مخدر است. در این تحقیق به مخدرها بر اساس معیارهای معینی نمره ای از یک تا ۱۰۰ داده شد و در نتیجه الکل نمره۷۲ را بدست آورد و رده های بعدی را به ترتیب هرویین و کوکایین با نمره ۵۵ و ۵۴ کسب کردند.</a:t>
            </a:r>
          </a:p>
        </p:txBody>
      </p:sp>
      <p:sp>
        <p:nvSpPr>
          <p:cNvPr id="5" name="Slide Number Placeholder 4">
            <a:extLst>
              <a:ext uri="{FF2B5EF4-FFF2-40B4-BE49-F238E27FC236}">
                <a16:creationId xmlns:a16="http://schemas.microsoft.com/office/drawing/2014/main" id="{050108E5-686B-4591-9D7A-A8254CB44A66}"/>
              </a:ext>
            </a:extLst>
          </p:cNvPr>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3348191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0" y="8804"/>
            <a:ext cx="9143999" cy="6849195"/>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fa-IR"/>
              <a:t>دکتر رسول کرمانی</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4628-B6D0-4437-818B-1C6FD739C539}"/>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E9E4067D-B0E4-43AE-B94B-C95C84A82682}"/>
              </a:ext>
            </a:extLst>
          </p:cNvPr>
          <p:cNvPicPr>
            <a:picLocks noGrp="1" noChangeAspect="1"/>
          </p:cNvPicPr>
          <p:nvPr>
            <p:ph idx="1"/>
          </p:nvPr>
        </p:nvPicPr>
        <p:blipFill>
          <a:blip r:embed="rId2"/>
          <a:stretch>
            <a:fillRect/>
          </a:stretch>
        </p:blipFill>
        <p:spPr>
          <a:xfrm>
            <a:off x="0" y="0"/>
            <a:ext cx="9144000" cy="6857999"/>
          </a:xfrm>
          <a:prstGeom prst="rect">
            <a:avLst/>
          </a:prstGeom>
        </p:spPr>
      </p:pic>
      <p:sp>
        <p:nvSpPr>
          <p:cNvPr id="5" name="Slide Number Placeholder 4">
            <a:extLst>
              <a:ext uri="{FF2B5EF4-FFF2-40B4-BE49-F238E27FC236}">
                <a16:creationId xmlns:a16="http://schemas.microsoft.com/office/drawing/2014/main" id="{A23705EF-4057-4640-9413-791AB1BF0DF7}"/>
              </a:ext>
            </a:extLst>
          </p:cNvPr>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2105616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pisspants">
            <a:extLst>
              <a:ext uri="{FF2B5EF4-FFF2-40B4-BE49-F238E27FC236}">
                <a16:creationId xmlns:a16="http://schemas.microsoft.com/office/drawing/2014/main" id="{AF70C4D4-29FA-4DC8-AFB9-11BDF5914C14}"/>
              </a:ext>
            </a:extLst>
          </p:cNvPr>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auto">
          <a:xfrm>
            <a:off x="1258888" y="0"/>
            <a:ext cx="62658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heckerboard(across)">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29EA11-57E1-422E-9649-28A30E88CE0C}"/>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4" name="Picture 2" descr="C:\Users\Novin Pendar\Pictures\imagesCAKOS9V9.jpg">
            <a:extLst>
              <a:ext uri="{FF2B5EF4-FFF2-40B4-BE49-F238E27FC236}">
                <a16:creationId xmlns:a16="http://schemas.microsoft.com/office/drawing/2014/main" id="{39205010-9BD6-49FE-8814-7C15FD844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0657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63C3BB-7770-4FA1-AD5C-29E69CE6BC1F}"/>
              </a:ext>
            </a:extLst>
          </p:cNvPr>
          <p:cNvSpPr>
            <a:spLocks noGrp="1"/>
          </p:cNvSpPr>
          <p:nvPr>
            <p:ph idx="1"/>
          </p:nvPr>
        </p:nvSpPr>
        <p:spPr>
          <a:xfrm>
            <a:off x="179512" y="764704"/>
            <a:ext cx="8712968" cy="5832648"/>
          </a:xfrm>
          <a:ln>
            <a:solidFill>
              <a:srgbClr val="FF0000"/>
            </a:solidFill>
          </a:ln>
        </p:spPr>
        <p:txBody>
          <a:bodyPr>
            <a:normAutofit fontScale="92500" lnSpcReduction="10000"/>
          </a:bodyPr>
          <a:lstStyle/>
          <a:p>
            <a:pPr algn="just" rtl="1"/>
            <a:r>
              <a:rPr lang="fa-IR" dirty="0">
                <a:latin typeface="Times New Roman" panose="02020603050405020304" pitchFamily="18" charset="0"/>
                <a:cs typeface="Times New Roman" panose="02020603050405020304" pitchFamily="18" charset="0"/>
              </a:rPr>
              <a:t>بیش از دو میلیون نفر (۸/۸ درصد افراد بالغ  )در کشور تجربه حداقل یک بار مصرف مشروبات الکلی را دارند. 600 هزار نفر نیز به طور عادتی و تقریبا مستمر از مشروبات الکلی استفاده می کنند.</a:t>
            </a:r>
          </a:p>
          <a:p>
            <a:pPr algn="just" rtl="1"/>
            <a:r>
              <a:rPr lang="fa-IR" dirty="0">
                <a:latin typeface="Times New Roman" panose="02020603050405020304" pitchFamily="18" charset="0"/>
                <a:cs typeface="Times New Roman" panose="02020603050405020304" pitchFamily="18" charset="0"/>
              </a:rPr>
              <a:t>۷۰ درصد مرد و ۳۰ درصد زن (متوسط سن مصرف الکل به ۲۰ سال رسیده است.)</a:t>
            </a:r>
          </a:p>
          <a:p>
            <a:pPr algn="just" rtl="1"/>
            <a:r>
              <a:rPr lang="fa-IR" dirty="0">
                <a:latin typeface="Times New Roman" panose="02020603050405020304" pitchFamily="18" charset="0"/>
                <a:cs typeface="Times New Roman" panose="02020603050405020304" pitchFamily="18" charset="0"/>
              </a:rPr>
              <a:t>در میان همه‌ی ایرانیان بالای ۱۵ سال، مصرف سرانه‌ی الکل خالص در سالِ ۲۰۱۶ برابر با «یک» لیتر بوده است. (رتبه 166) </a:t>
            </a:r>
          </a:p>
          <a:p>
            <a:pPr algn="just" rtl="1"/>
            <a:r>
              <a:rPr lang="fa-IR" dirty="0">
                <a:latin typeface="Times New Roman" panose="02020603050405020304" pitchFamily="18" charset="0"/>
                <a:cs typeface="Times New Roman" panose="02020603050405020304" pitchFamily="18" charset="0"/>
              </a:rPr>
              <a:t>یافته‌ها نشان می‌دهد شیوع مصرف الکل در مردان، گروه سنی ۲۰ تا ۲۹ ساله، مجرد، دارای تحصیلات متوسطه یا بالاتر، افراد شاغل، ساکن شهر و دارای وضعیت اقتصادی-اجتماعی بالاتر، بیشتر دیده می شود.</a:t>
            </a:r>
          </a:p>
          <a:p>
            <a:pPr algn="just" rtl="1"/>
            <a:r>
              <a:rPr lang="fa-IR" dirty="0">
                <a:latin typeface="Times New Roman" panose="02020603050405020304" pitchFamily="18" charset="0"/>
                <a:cs typeface="Times New Roman" panose="02020603050405020304" pitchFamily="18" charset="0"/>
              </a:rPr>
              <a:t>5 استان‌ تهران، البرز، اصفهان، لرستان و کرمانشاه بیشترین مصرف الکل را در ایران دارند. </a:t>
            </a:r>
          </a:p>
          <a:p>
            <a:pPr algn="just" rtl="1"/>
            <a:r>
              <a:rPr lang="fa-IR" dirty="0">
                <a:latin typeface="Times New Roman" panose="02020603050405020304" pitchFamily="18" charset="0"/>
                <a:cs typeface="Times New Roman" panose="02020603050405020304" pitchFamily="18" charset="0"/>
              </a:rPr>
              <a:t>فردی که در کشور ایران مشروب‌خواری می‌کند نسبت به افراد دائم‌الخمر در کشورهای اروپایی سه برابر بیشتر الکل مصرف می‌کند. (رتبه ۹)</a:t>
            </a:r>
          </a:p>
          <a:p>
            <a:pPr algn="just" rtl="1"/>
            <a:r>
              <a:rPr lang="ps-AF" dirty="0">
                <a:latin typeface="Times New Roman" panose="02020603050405020304" pitchFamily="18" charset="0"/>
                <a:cs typeface="Times New Roman" panose="02020603050405020304" pitchFamily="18" charset="0"/>
              </a:rPr>
              <a:t>از ۳ میلیون نفر مر</a:t>
            </a:r>
            <a:r>
              <a:rPr lang="fa-IR" dirty="0">
                <a:latin typeface="Times New Roman" panose="02020603050405020304" pitchFamily="18" charset="0"/>
                <a:cs typeface="Times New Roman" panose="02020603050405020304" pitchFamily="18" charset="0"/>
              </a:rPr>
              <a:t>گ</a:t>
            </a:r>
            <a:r>
              <a:rPr lang="ps-AF" dirty="0">
                <a:latin typeface="Times New Roman" panose="02020603050405020304" pitchFamily="18" charset="0"/>
                <a:cs typeface="Times New Roman" panose="02020603050405020304" pitchFamily="18" charset="0"/>
              </a:rPr>
              <a:t> سالیانه جهانی بدلیل مصرف مستقیم الکل سهم ایران ۵ هزار نفر است.</a:t>
            </a:r>
            <a:endParaRPr lang="en-US" dirty="0"/>
          </a:p>
        </p:txBody>
      </p:sp>
      <p:sp>
        <p:nvSpPr>
          <p:cNvPr id="5" name="Slide Number Placeholder 4">
            <a:extLst>
              <a:ext uri="{FF2B5EF4-FFF2-40B4-BE49-F238E27FC236}">
                <a16:creationId xmlns:a16="http://schemas.microsoft.com/office/drawing/2014/main" id="{25D66220-836B-4C65-A79D-15B4403D75BE}"/>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6574907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49EB-57A6-40A1-979E-FA4F1AAFC213}"/>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D9835F07-B8FF-41EB-B86B-DCB3662EA7D8}"/>
              </a:ext>
            </a:extLst>
          </p:cNvPr>
          <p:cNvPicPr>
            <a:picLocks noGrp="1" noChangeAspect="1"/>
          </p:cNvPicPr>
          <p:nvPr>
            <p:ph idx="1"/>
          </p:nvPr>
        </p:nvPicPr>
        <p:blipFill>
          <a:blip r:embed="rId2"/>
          <a:stretch>
            <a:fillRect/>
          </a:stretch>
        </p:blipFill>
        <p:spPr>
          <a:xfrm>
            <a:off x="0" y="0"/>
            <a:ext cx="9144000" cy="6857999"/>
          </a:xfrm>
          <a:prstGeom prst="rect">
            <a:avLst/>
          </a:prstGeom>
        </p:spPr>
      </p:pic>
      <p:sp>
        <p:nvSpPr>
          <p:cNvPr id="5" name="Slide Number Placeholder 4">
            <a:extLst>
              <a:ext uri="{FF2B5EF4-FFF2-40B4-BE49-F238E27FC236}">
                <a16:creationId xmlns:a16="http://schemas.microsoft.com/office/drawing/2014/main" id="{470F0DB2-C7FE-4ACF-8B39-F541C9298218}"/>
              </a:ext>
            </a:extLst>
          </p:cNvPr>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1403468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70BC4-B923-4F45-B326-AB780631996B}"/>
              </a:ext>
            </a:extLst>
          </p:cNvPr>
          <p:cNvSpPr>
            <a:spLocks noGrp="1"/>
          </p:cNvSpPr>
          <p:nvPr>
            <p:ph idx="1"/>
          </p:nvPr>
        </p:nvSpPr>
        <p:spPr>
          <a:xfrm>
            <a:off x="457200" y="764704"/>
            <a:ext cx="8363272" cy="5559896"/>
          </a:xfrm>
          <a:ln>
            <a:solidFill>
              <a:srgbClr val="FF0000"/>
            </a:solidFill>
          </a:ln>
        </p:spPr>
        <p:txBody>
          <a:bodyPr>
            <a:normAutofit fontScale="92500"/>
          </a:bodyPr>
          <a:lstStyle/>
          <a:p>
            <a:pPr algn="just" rtl="1"/>
            <a:r>
              <a:rPr lang="fa-IR" dirty="0">
                <a:latin typeface="Times New Roman" panose="02020603050405020304" pitchFamily="18" charset="0"/>
                <a:cs typeface="Times New Roman" panose="02020603050405020304" pitchFamily="18" charset="0"/>
              </a:rPr>
              <a:t>شیوع‌شناسی مصرف مواد در ایران در بین دانشجویان کشور نشان داده که در ‌سال ٧٤ تا ٩٢ که شیب آمار اعتیاد ثابت بوده، الکل پس از سیگار و قلیان، دومین ماده مصرفی مورد استقبال بوده است. (۲۰ درصد دانشجویان )</a:t>
            </a:r>
          </a:p>
          <a:p>
            <a:pPr algn="just" rtl="1"/>
            <a:r>
              <a:rPr lang="fa-IR" dirty="0">
                <a:latin typeface="Times New Roman" panose="02020603050405020304" pitchFamily="18" charset="0"/>
                <a:cs typeface="Times New Roman" panose="02020603050405020304" pitchFamily="18" charset="0"/>
              </a:rPr>
              <a:t>مصرف الکل، پنجمین جرم کودکان و نوجوانان است.</a:t>
            </a:r>
          </a:p>
          <a:p>
            <a:pPr algn="just" rtl="1"/>
            <a:r>
              <a:rPr lang="fa-IR" dirty="0">
                <a:latin typeface="Times New Roman" panose="02020603050405020304" pitchFamily="18" charset="0"/>
                <a:cs typeface="Times New Roman" panose="02020603050405020304" pitchFamily="18" charset="0"/>
              </a:rPr>
              <a:t>شیوع اعتیاد مصرف الکل یک دهم اعتیاد به مواد مخدر است.</a:t>
            </a:r>
          </a:p>
          <a:p>
            <a:pPr algn="just" rtl="1"/>
            <a:r>
              <a:rPr lang="ps-AF" dirty="0">
                <a:latin typeface="Times New Roman" panose="02020603050405020304" pitchFamily="18" charset="0"/>
                <a:cs typeface="Times New Roman" panose="02020603050405020304" pitchFamily="18" charset="0"/>
              </a:rPr>
              <a:t>الکل نخستین عامل انسانی و بطور کلی سومین عامل تصادفات رانندګی کشور است. خشونت خانګی خصوصا همسر و کودک آزاری از عوارض اصلی الکل است.</a:t>
            </a:r>
          </a:p>
          <a:p>
            <a:pPr algn="just" rtl="1"/>
            <a:r>
              <a:rPr lang="ps-AF" dirty="0">
                <a:latin typeface="Times New Roman" panose="02020603050405020304" pitchFamily="18" charset="0"/>
                <a:cs typeface="Times New Roman" panose="02020603050405020304" pitchFamily="18" charset="0"/>
              </a:rPr>
              <a:t>در دیګرکشورها شروع مصرف الکل از آب‌جو که درصد پایینی دارد آغاز می‌شود و کم کم مصرف‌کننده به سمت مشروبات الکلی با درصد 35 به بالا می‌رود اما متاسفانه شروع مصرف در ایران به دلایل مختلف با «عرق‌سگی» است که میزان الکل آن بالای 40 درصد است</a:t>
            </a:r>
            <a:r>
              <a:rPr lang="fa-IR" dirty="0">
                <a:latin typeface="Times New Roman" panose="02020603050405020304" pitchFamily="18" charset="0"/>
                <a:cs typeface="Times New Roman" panose="02020603050405020304" pitchFamily="18" charset="0"/>
              </a:rPr>
              <a:t>. در نتیجه مصرف‌کنندگان ایرانی بعد از یکی دو سال دچار مشکلاتی می‌شوند که یک خارجی پس از سال‌ها مصرف دچار آن می‌شود.</a:t>
            </a:r>
          </a:p>
          <a:p>
            <a:pPr algn="r" rtl="1"/>
            <a:endParaRPr lang="en-US" dirty="0"/>
          </a:p>
        </p:txBody>
      </p:sp>
      <p:sp>
        <p:nvSpPr>
          <p:cNvPr id="5" name="Slide Number Placeholder 4">
            <a:extLst>
              <a:ext uri="{FF2B5EF4-FFF2-40B4-BE49-F238E27FC236}">
                <a16:creationId xmlns:a16="http://schemas.microsoft.com/office/drawing/2014/main" id="{A09C43A2-3566-40D9-AAAE-02A425B6682C}"/>
              </a:ext>
            </a:extLst>
          </p:cNvPr>
          <p:cNvSpPr>
            <a:spLocks noGrp="1"/>
          </p:cNvSpPr>
          <p:nvPr>
            <p:ph type="sldNum" sz="quarter" idx="12"/>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183562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BA3D2-F320-4005-A0FF-CF19851EFAD3}"/>
              </a:ext>
            </a:extLst>
          </p:cNvPr>
          <p:cNvSpPr>
            <a:spLocks noGrp="1"/>
          </p:cNvSpPr>
          <p:nvPr>
            <p:ph type="title"/>
          </p:nvPr>
        </p:nvSpPr>
        <p:spPr>
          <a:ln>
            <a:solidFill>
              <a:srgbClr val="FF0000"/>
            </a:solidFill>
          </a:ln>
        </p:spPr>
        <p:txBody>
          <a:bodyPr/>
          <a:lstStyle/>
          <a:p>
            <a:pPr algn="ctr" rtl="1"/>
            <a:r>
              <a:rPr lang="fa-IR" dirty="0"/>
              <a:t>انواع</a:t>
            </a:r>
            <a:endParaRPr lang="en-US" dirty="0"/>
          </a:p>
        </p:txBody>
      </p:sp>
      <p:sp>
        <p:nvSpPr>
          <p:cNvPr id="3" name="Content Placeholder 2">
            <a:extLst>
              <a:ext uri="{FF2B5EF4-FFF2-40B4-BE49-F238E27FC236}">
                <a16:creationId xmlns:a16="http://schemas.microsoft.com/office/drawing/2014/main" id="{171F839D-5428-431D-A422-475940B5F96B}"/>
              </a:ext>
            </a:extLst>
          </p:cNvPr>
          <p:cNvSpPr>
            <a:spLocks noGrp="1"/>
          </p:cNvSpPr>
          <p:nvPr>
            <p:ph idx="1"/>
          </p:nvPr>
        </p:nvSpPr>
        <p:spPr>
          <a:xfrm>
            <a:off x="107504" y="1935480"/>
            <a:ext cx="8784976" cy="4389120"/>
          </a:xfrm>
          <a:ln>
            <a:solidFill>
              <a:srgbClr val="FF0000"/>
            </a:solidFill>
          </a:ln>
        </p:spPr>
        <p:txBody>
          <a:bodyPr>
            <a:normAutofit/>
          </a:bodyPr>
          <a:lstStyle/>
          <a:p>
            <a:pPr algn="r" rtl="1"/>
            <a:r>
              <a:rPr lang="fa-IR" sz="2800" dirty="0">
                <a:latin typeface="Times New Roman" panose="02020603050405020304" pitchFamily="18" charset="0"/>
                <a:cs typeface="Times New Roman" panose="02020603050405020304" pitchFamily="18" charset="0"/>
              </a:rPr>
              <a:t>مشروبات الكلي ميزان متفاوتي از الكل را دارند. (برای مثال آبجو 5% ، شراب 10-20% و ويسکی و عرق حدود 40% الکل دارد.)</a:t>
            </a:r>
          </a:p>
        </p:txBody>
      </p:sp>
      <p:sp>
        <p:nvSpPr>
          <p:cNvPr id="5" name="Slide Number Placeholder 4">
            <a:extLst>
              <a:ext uri="{FF2B5EF4-FFF2-40B4-BE49-F238E27FC236}">
                <a16:creationId xmlns:a16="http://schemas.microsoft.com/office/drawing/2014/main" id="{F179DEA0-2BDC-4919-8C5E-2498F3AC9566}"/>
              </a:ext>
            </a:extLst>
          </p:cNvPr>
          <p:cNvSpPr>
            <a:spLocks noGrp="1"/>
          </p:cNvSpPr>
          <p:nvPr>
            <p:ph type="sldNum" sz="quarter" idx="12"/>
          </p:nvPr>
        </p:nvSpPr>
        <p:spPr/>
        <p:txBody>
          <a:bodyPr/>
          <a:lstStyle/>
          <a:p>
            <a:fld id="{B6F15528-21DE-4FAA-801E-634DDDAF4B2B}" type="slidenum">
              <a:rPr lang="en-US" smtClean="0"/>
              <a:pPr/>
              <a:t>9</a:t>
            </a:fld>
            <a:endParaRPr lang="en-US"/>
          </a:p>
        </p:txBody>
      </p:sp>
      <p:graphicFrame>
        <p:nvGraphicFramePr>
          <p:cNvPr id="6" name="Group 172">
            <a:extLst>
              <a:ext uri="{FF2B5EF4-FFF2-40B4-BE49-F238E27FC236}">
                <a16:creationId xmlns:a16="http://schemas.microsoft.com/office/drawing/2014/main" id="{D70A309C-7F87-48EA-87A2-50ED93342344}"/>
              </a:ext>
            </a:extLst>
          </p:cNvPr>
          <p:cNvGraphicFramePr>
            <a:graphicFrameLocks/>
          </p:cNvGraphicFramePr>
          <p:nvPr>
            <p:extLst>
              <p:ext uri="{D42A27DB-BD31-4B8C-83A1-F6EECF244321}">
                <p14:modId xmlns:p14="http://schemas.microsoft.com/office/powerpoint/2010/main" val="2177813690"/>
              </p:ext>
            </p:extLst>
          </p:nvPr>
        </p:nvGraphicFramePr>
        <p:xfrm>
          <a:off x="457200" y="3227388"/>
          <a:ext cx="8137524" cy="3097212"/>
        </p:xfrm>
        <a:graphic>
          <a:graphicData uri="http://schemas.openxmlformats.org/drawingml/2006/table">
            <a:tbl>
              <a:tblPr/>
              <a:tblGrid>
                <a:gridCol w="4068762">
                  <a:extLst>
                    <a:ext uri="{9D8B030D-6E8A-4147-A177-3AD203B41FA5}">
                      <a16:colId xmlns:a16="http://schemas.microsoft.com/office/drawing/2014/main" val="20000"/>
                    </a:ext>
                  </a:extLst>
                </a:gridCol>
                <a:gridCol w="4068762">
                  <a:extLst>
                    <a:ext uri="{9D8B030D-6E8A-4147-A177-3AD203B41FA5}">
                      <a16:colId xmlns:a16="http://schemas.microsoft.com/office/drawing/2014/main" val="20001"/>
                    </a:ext>
                  </a:extLst>
                </a:gridCol>
              </a:tblGrid>
              <a:tr h="7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Beer 3-6%</a:t>
                      </a:r>
                    </a:p>
                  </a:txBody>
                  <a:tcPr marL="91447" marR="91447" marT="45733" marB="4573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Antiseptic 10-70% </a:t>
                      </a:r>
                    </a:p>
                  </a:txBody>
                  <a:tcPr marL="91447" marR="91447" marT="45733" marB="4573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Wine 16%</a:t>
                      </a:r>
                    </a:p>
                  </a:txBody>
                  <a:tcPr marL="91447" marR="91447" marT="45733" marB="4573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Perfume 40-80%</a:t>
                      </a:r>
                    </a:p>
                  </a:txBody>
                  <a:tcPr marL="91447" marR="91447" marT="45733" marB="4573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Whisky 40%</a:t>
                      </a:r>
                    </a:p>
                  </a:txBody>
                  <a:tcPr marL="91447" marR="91447" marT="45733" marB="4573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Aftershave 40-80%</a:t>
                      </a:r>
                    </a:p>
                  </a:txBody>
                  <a:tcPr marL="91447" marR="91447" marT="45733" marB="4573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cs typeface="Times New Roman" pitchFamily="18" charset="0"/>
                        </a:rPr>
                        <a:t>Vodka 60%</a:t>
                      </a:r>
                    </a:p>
                  </a:txBody>
                  <a:tcPr marL="91447" marR="91447" marT="45733" marB="4573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a:ln>
                            <a:noFill/>
                          </a:ln>
                          <a:solidFill>
                            <a:schemeClr val="tx1"/>
                          </a:solidFill>
                          <a:effectLst/>
                          <a:latin typeface="Times New Roman" pitchFamily="18" charset="0"/>
                          <a:cs typeface="Times New Roman" pitchFamily="18" charset="0"/>
                        </a:rPr>
                        <a:t>Mouthwash 15-25%</a:t>
                      </a:r>
                    </a:p>
                  </a:txBody>
                  <a:tcPr marL="91447" marR="91447" marT="45733" marB="45733"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907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2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2500" accel="50000" fill="hold">
                                          <p:stCondLst>
                                            <p:cond delay="2500"/>
                                          </p:stCondLst>
                                        </p:cTn>
                                        <p:tgtEl>
                                          <p:spTgt spid="6"/>
                                        </p:tgtEl>
                                        <p:attrNameLst>
                                          <p:attrName>ppt_w</p:attrName>
                                        </p:attrNameLst>
                                      </p:cBhvr>
                                      <p:tavLst>
                                        <p:tav tm="0">
                                          <p:val>
                                            <p:strVal val="#ppt_w*.05"/>
                                          </p:val>
                                        </p:tav>
                                        <p:tav tm="100000">
                                          <p:val>
                                            <p:strVal val="#ppt_w"/>
                                          </p:val>
                                        </p:tav>
                                      </p:tavLst>
                                    </p:anim>
                                    <p:anim calcmode="lin" valueType="num">
                                      <p:cBhvr>
                                        <p:cTn id="10" dur="5000" fill="hold"/>
                                        <p:tgtEl>
                                          <p:spTgt spid="6"/>
                                        </p:tgtEl>
                                        <p:attrNameLst>
                                          <p:attrName>ppt_h</p:attrName>
                                        </p:attrNameLst>
                                      </p:cBhvr>
                                      <p:tavLst>
                                        <p:tav tm="0">
                                          <p:val>
                                            <p:strVal val="#ppt_h"/>
                                          </p:val>
                                        </p:tav>
                                        <p:tav tm="100000">
                                          <p:val>
                                            <p:strVal val="#ppt_h"/>
                                          </p:val>
                                        </p:tav>
                                      </p:tavLst>
                                    </p:anim>
                                    <p:anim calcmode="lin" valueType="num">
                                      <p:cBhvr>
                                        <p:cTn id="11" dur="2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2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2500" accel="50000" fill="hold">
                                          <p:stCondLst>
                                            <p:cond delay="2500"/>
                                          </p:stCondLst>
                                        </p:cTn>
                                        <p:tgtEl>
                                          <p:spTgt spid="6"/>
                                        </p:tgtEl>
                                        <p:attrNameLst>
                                          <p:attrName>ppt_y</p:attrName>
                                        </p:attrNameLst>
                                      </p:cBhvr>
                                      <p:tavLst>
                                        <p:tav tm="0">
                                          <p:val>
                                            <p:strVal val="#ppt_y+.1"/>
                                          </p:val>
                                        </p:tav>
                                        <p:tav tm="100000">
                                          <p:val>
                                            <p:strVal val="#ppt_y"/>
                                          </p:val>
                                        </p:tav>
                                      </p:tavLst>
                                    </p:anim>
                                    <p:animEffect transition="in" filter="fade">
                                      <p:cBhvr>
                                        <p:cTn id="14" dur="5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506&quot;/&gt;&lt;/object&gt;&lt;object type=&quot;3&quot; unique_id=&quot;10006&quot;&gt;&lt;property id=&quot;20148&quot; value=&quot;5&quot;/&gt;&lt;property id=&quot;20300&quot; value=&quot;Slide 7 - &amp;quot;مسمومیت با آنتی سایکوتیک ها&amp;quot;&quot;/&gt;&lt;property id=&quot;20307&quot; value=&quot;848&quot;/&gt;&lt;/object&gt;&lt;object type=&quot;3&quot; unique_id=&quot;10007&quot;&gt;&lt;property id=&quot;20148&quot; value=&quot;5&quot;/&gt;&lt;property id=&quot;20300&quot; value=&quot;Slide 8 - &amp;quot;فهرست مطالب&amp;quot;&quot;/&gt;&lt;property id=&quot;20307&quot; value=&quot;849&quot;/&gt;&lt;/object&gt;&lt;object type=&quot;3&quot; unique_id=&quot;10008&quot;&gt;&lt;property id=&quot;20148&quot; value=&quot;5&quot;/&gt;&lt;property id=&quot;20300&quot; value=&quot;Slide 9 - &amp;quot;داروهای آنتی سایکوتیک&amp;quot;&quot;/&gt;&lt;property id=&quot;20307&quot; value=&quot;846&quot;/&gt;&lt;/object&gt;&lt;object type=&quot;3&quot; unique_id=&quot;10009&quot;&gt;&lt;property id=&quot;20148&quot; value=&quot;5&quot;/&gt;&lt;property id=&quot;20300&quot; value=&quot;Slide 10 - &amp;quot;مشخصات داروهای آنتی سایکوتیک &amp;quot;&quot;/&gt;&lt;property id=&quot;20307&quot; value=&quot;850&quot;/&gt;&lt;/object&gt;&lt;object type=&quot;3&quot; unique_id=&quot;10010&quot;&gt;&lt;property id=&quot;20148&quot; value=&quot;5&quot;/&gt;&lt;property id=&quot;20300&quot; value=&quot;Slide 11 - &amp;quot;اثرات نامطلوب آنتی سایکوتیک ها روی رسپتورها&amp;quot;&quot;/&gt;&lt;property id=&quot;20307&quot; value=&quot;853&quot;/&gt;&lt;/object&gt;&lt;object type=&quot;3&quot; unique_id=&quot;10011&quot;&gt;&lt;property id=&quot;20148&quot; value=&quot;5&quot;/&gt;&lt;property id=&quot;20300&quot; value=&quot;Slide 12 - &amp;quot;طبقه بندی&amp;quot;&quot;/&gt;&lt;property id=&quot;20307&quot; value=&quot;847&quot;/&gt;&lt;/object&gt;&lt;object type=&quot;3&quot; unique_id=&quot;10012&quot;&gt;&lt;property id=&quot;20148&quot; value=&quot;5&quot;/&gt;&lt;property id=&quot;20300&quot; value=&quot;Slide 13 - &amp;quot;طبقه بندی معمول داروهای آنتی سایکوتیک&amp;quot;&quot;/&gt;&lt;property id=&quot;20307&quot; value=&quot;851&quot;/&gt;&lt;/object&gt;&lt;object type=&quot;3&quot; unique_id=&quot;10013&quot;&gt;&lt;property id=&quot;20148&quot; value=&quot;5&quot;/&gt;&lt;property id=&quot;20300&quot; value=&quot;Slide 14 - &amp;quot;کاربردهای آنتی سایکوتیک ها&amp;quot;&quot;/&gt;&lt;property id=&quot;20307&quot; value=&quot;852&quot;/&gt;&lt;/object&gt;&lt;object type=&quot;3&quot; unique_id=&quot;10014&quot;&gt;&lt;property id=&quot;20148&quot; value=&quot;5&quot;/&gt;&lt;property id=&quot;20300&quot; value=&quot;Slide 15 - &amp;quot;عوارض آنتی سایکوتیک ها در دوز درمانی&amp;quot;&quot;/&gt;&lt;property id=&quot;20307&quot; value=&quot;854&quot;/&gt;&lt;/object&gt;&lt;object type=&quot;3&quot; unique_id=&quot;10015&quot;&gt;&lt;property id=&quot;20148&quot; value=&quot;5&quot;/&gt;&lt;property id=&quot;20300&quot; value=&quot;Slide 16 - &amp;quot;سندرم های اکستراپیرامیدال&amp;quot;&quot;/&gt;&lt;property id=&quot;20307&quot; value=&quot;856&quot;/&gt;&lt;/object&gt;&lt;object type=&quot;3&quot; unique_id=&quot;10016&quot;&gt;&lt;property id=&quot;20148&quot; value=&quot;5&quot;/&gt;&lt;property id=&quot;20300&quot; value=&quot;Slide 17 - &amp;quot;Akathisia&amp;quot;&quot;/&gt;&lt;property id=&quot;20307&quot; value=&quot;859&quot;/&gt;&lt;/object&gt;&lt;object type=&quot;3&quot; unique_id=&quot;10017&quot;&gt;&lt;property id=&quot;20148&quot; value=&quot;5&quot;/&gt;&lt;property id=&quot;20300&quot; value=&quot;Slide 18 - &amp;quot;Dystonia&amp;quot;&quot;/&gt;&lt;property id=&quot;20307&quot; value=&quot;860&quot;/&gt;&lt;/object&gt;&lt;object type=&quot;3&quot; unique_id=&quot;10018&quot;&gt;&lt;property id=&quot;20148&quot; value=&quot;5&quot;/&gt;&lt;property id=&quot;20300&quot; value=&quot;Slide 19 - &amp;quot;Neuroleptic malignant syndrome&amp;quot;&quot;/&gt;&lt;property id=&quot;20307&quot; value=&quot;861&quot;/&gt;&lt;/object&gt;&lt;object type=&quot;3&quot; unique_id=&quot;10019&quot;&gt;&lt;property id=&quot;20148&quot; value=&quot;5&quot;/&gt;&lt;property id=&quot;20300&quot; value=&quot;Slide 20 - &amp;quot;NMS&amp;quot;&quot;/&gt;&lt;property id=&quot;20307&quot; value=&quot;862&quot;/&gt;&lt;/object&gt;&lt;object type=&quot;3&quot; unique_id=&quot;10020&quot;&gt;&lt;property id=&quot;20148&quot; value=&quot;5&quot;/&gt;&lt;property id=&quot;20300&quot; value=&quot;Slide 21 - &amp;quot;سندرم های اکستراپیرامیدال&amp;quot;&quot;/&gt;&lt;property id=&quot;20307&quot; value=&quot;857&quot;/&gt;&lt;/object&gt;&lt;object type=&quot;3&quot; unique_id=&quot;10021&quot;&gt;&lt;property id=&quot;20148&quot; value=&quot;5&quot;/&gt;&lt;property id=&quot;20300&quot; value=&quot;Slide 22 - &amp;quot;سایر عوارض آنتی سایکوتیک ها&amp;quot;&quot;/&gt;&lt;property id=&quot;20307&quot; value=&quot;855&quot;/&gt;&lt;/object&gt;&lt;object type=&quot;3&quot; unique_id=&quot;10022&quot;&gt;&lt;property id=&quot;20148&quot; value=&quot;5&quot;/&gt;&lt;property id=&quot;20300&quot; value=&quot;Slide 23 - &amp;quot;Acute Overdose&amp;quot;&quot;/&gt;&lt;property id=&quot;20307&quot; value=&quot;858&quot;/&gt;&lt;/object&gt;&lt;object type=&quot;3&quot; unique_id=&quot;10023&quot;&gt;&lt;property id=&quot;20148&quot; value=&quot;5&quot;/&gt;&lt;property id=&quot;20300&quot; value=&quot;Slide 24 - &amp;quot;علایم مسمومیت حاد باآنتی سایکوتیک ها&amp;quot;&quot;/&gt;&lt;property id=&quot;20307&quot; value=&quot;863&quot;/&gt;&lt;/object&gt;&lt;object type=&quot;3&quot; unique_id=&quot;10024&quot;&gt;&lt;property id=&quot;20148&quot; value=&quot;5&quot;/&gt;&lt;property id=&quot;20300&quot; value=&quot;Slide 25 - &amp;quot;علایم مسمومیت&amp;quot;&quot;/&gt;&lt;property id=&quot;20307&quot; value=&quot;864&quot;/&gt;&lt;/object&gt;&lt;object type=&quot;3&quot; unique_id=&quot;10025&quot;&gt;&lt;property id=&quot;20148&quot; value=&quot;5&quot;/&gt;&lt;property id=&quot;20300&quot; value=&quot;Slide 26 - &amp;quot;تشخیص&amp;quot;&quot;/&gt;&lt;property id=&quot;20307&quot; value=&quot;865&quot;/&gt;&lt;/object&gt;&lt;object type=&quot;3&quot; unique_id=&quot;10026&quot;&gt;&lt;property id=&quot;20148&quot; value=&quot;5&quot;/&gt;&lt;property id=&quot;20300&quot; value=&quot;Slide 27 - &amp;quot;درمان&amp;quot;&quot;/&gt;&lt;property id=&quot;20307&quot; value=&quot;866&quot;/&gt;&lt;/object&gt;&lt;object type=&quot;3&quot; unique_id=&quot;10027&quot;&gt;&lt;property id=&quot;20148&quot; value=&quot;5&quot;/&gt;&lt;property id=&quot;20300&quot; value=&quot;Slide 28 - &amp;quot;درمان عوارض قلبی&amp;quot;&quot;/&gt;&lt;property id=&quot;20307&quot; value=&quot;867&quot;/&gt;&lt;/object&gt;&lt;object type=&quot;3&quot; unique_id=&quot;10028&quot;&gt;&lt;property id=&quot;20148&quot; value=&quot;5&quot;/&gt;&lt;property id=&quot;20300&quot; value=&quot;Slide 29 - &amp;quot;درمان تشنج &amp;quot;&quot;/&gt;&lt;property id=&quot;20307&quot; value=&quot;868&quot;/&gt;&lt;/object&gt;&lt;object type=&quot;3&quot; unique_id=&quot;10029&quot;&gt;&lt;property id=&quot;20148&quot; value=&quot;5&quot;/&gt;&lt;property id=&quot;20300&quot; value=&quot;Slide 30 - &amp;quot;درمان اثرات آنتی موسکارینی مرکزی&amp;quot;&quot;/&gt;&lt;property id=&quot;20307&quot; value=&quot;869&quot;/&gt;&lt;/object&gt;&lt;object type=&quot;3&quot; unique_id=&quot;10030&quot;&gt;&lt;property id=&quot;20148&quot; value=&quot;5&quot;/&gt;&lt;property id=&quot;20300&quot; value=&quot;Slide 35&quot;/&gt;&lt;property id=&quot;20307&quot; value=&quot;845&quot;/&gt;&lt;/object&gt;&lt;object type=&quot;3&quot; unique_id=&quot;10118&quot;&gt;&lt;property id=&quot;20148&quot; value=&quot;5&quot;/&gt;&lt;property id=&quot;20300&quot; value=&quot;Slide 3 - &amp;quot;Case 1&amp;quot;&quot;/&gt;&lt;property id=&quot;20307&quot; value=&quot;870&quot;/&gt;&lt;/object&gt;&lt;object type=&quot;3&quot; unique_id=&quot;10119&quot;&gt;&lt;property id=&quot;20148&quot; value=&quot;5&quot;/&gt;&lt;property id=&quot;20300&quot; value=&quot;Slide 4 - &amp;quot;Case 2&amp;quot;&quot;/&gt;&lt;property id=&quot;20307&quot; value=&quot;871&quot;/&gt;&lt;/object&gt;&lt;object type=&quot;3&quot; unique_id=&quot;10120&quot;&gt;&lt;property id=&quot;20148&quot; value=&quot;5&quot;/&gt;&lt;property id=&quot;20300&quot; value=&quot;Slide 5 - &amp;quot;Case 3&amp;quot;&quot;/&gt;&lt;property id=&quot;20307&quot; value=&quot;872&quot;/&gt;&lt;/object&gt;&lt;object type=&quot;3&quot; unique_id=&quot;10249&quot;&gt;&lt;property id=&quot;20148&quot; value=&quot;5&quot;/&gt;&lt;property id=&quot;20300&quot; value=&quot;Slide 6 - &amp;quot;Case 4&amp;quot;&quot;/&gt;&lt;property id=&quot;20307&quot; value=&quot;873&quot;/&gt;&lt;/object&gt;&lt;object type=&quot;3&quot; unique_id=&quot;10316&quot;&gt;&lt;property id=&quot;20148&quot; value=&quot;5&quot;/&gt;&lt;property id=&quot;20300&quot; value=&quot;Slide 31 - &amp;quot;Case 1&amp;quot;&quot;/&gt;&lt;property id=&quot;20307&quot; value=&quot;874&quot;/&gt;&lt;/object&gt;&lt;object type=&quot;3&quot; unique_id=&quot;10317&quot;&gt;&lt;property id=&quot;20148&quot; value=&quot;5&quot;/&gt;&lt;property id=&quot;20300&quot; value=&quot;Slide 32 - &amp;quot;Case 2&amp;quot;&quot;/&gt;&lt;property id=&quot;20307&quot; value=&quot;875&quot;/&gt;&lt;/object&gt;&lt;object type=&quot;3&quot; unique_id=&quot;10318&quot;&gt;&lt;property id=&quot;20148&quot; value=&quot;5&quot;/&gt;&lt;property id=&quot;20300&quot; value=&quot;Slide 33 - &amp;quot;Case 3&amp;quot;&quot;/&gt;&lt;property id=&quot;20307&quot; value=&quot;876&quot;/&gt;&lt;/object&gt;&lt;object type=&quot;3&quot; unique_id=&quot;10319&quot;&gt;&lt;property id=&quot;20148&quot; value=&quot;5&quot;/&gt;&lt;property id=&quot;20300&quot; value=&quot;Slide 34 - &amp;quot;Case 4&amp;quot;&quot;/&gt;&lt;property id=&quot;20307&quot; value=&quot;877&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6182</TotalTime>
  <Words>1736</Words>
  <Application>Microsoft Office PowerPoint</Application>
  <PresentationFormat>On-screen Show (4:3)</PresentationFormat>
  <Paragraphs>129</Paragraphs>
  <Slides>31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Constantia</vt:lpstr>
      <vt:lpstr>Times New Roman</vt:lpstr>
      <vt:lpstr>Wingdings 2</vt:lpstr>
      <vt:lpstr>Flow</vt:lpstr>
      <vt:lpstr>PowerPoint Presentation</vt:lpstr>
      <vt:lpstr>مسمومیت با الکل</vt:lpstr>
      <vt:lpstr>مقدمه</vt:lpstr>
      <vt:lpstr>PowerPoint Presentation</vt:lpstr>
      <vt:lpstr>PowerPoint Presentation</vt:lpstr>
      <vt:lpstr>PowerPoint Presentation</vt:lpstr>
      <vt:lpstr>PowerPoint Presentation</vt:lpstr>
      <vt:lpstr>PowerPoint Presentation</vt:lpstr>
      <vt:lpstr>انواع</vt:lpstr>
      <vt:lpstr>دلایل مسمومیت با الکل</vt:lpstr>
      <vt:lpstr>علایم مسمومیت </vt:lpstr>
      <vt:lpstr>حاد</vt:lpstr>
      <vt:lpstr>PowerPoint Presentation</vt:lpstr>
      <vt:lpstr>PowerPoint Presentation</vt:lpstr>
      <vt:lpstr>مزمن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مصرف الکل تأثیراتِ متفاوتی بر خانم ها نسبت به آقایان دارد. </vt:lpstr>
      <vt:lpstr>PowerPoint Presentation</vt:lpstr>
      <vt:lpstr>برای کمک به يک الکلی چه بايد کرد؟</vt:lpstr>
      <vt:lpstr>PowerPoint Presentation</vt:lpstr>
      <vt:lpstr>PowerPoint Presentation</vt:lpstr>
      <vt:lpstr>"پيشگيری از عود" شامل اقدامات زير است</vt:lpstr>
      <vt:lpstr>مهم ترین علایم و نشانه های مسمومیت با الکل فوق العاده سمی متانول</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PaciFic</cp:lastModifiedBy>
  <cp:revision>657</cp:revision>
  <cp:lastPrinted>2004-01-03T05:54:37Z</cp:lastPrinted>
  <dcterms:created xsi:type="dcterms:W3CDTF">2006-08-16T00:00:00Z</dcterms:created>
  <dcterms:modified xsi:type="dcterms:W3CDTF">2023-08-16T17:06:31Z</dcterms:modified>
</cp:coreProperties>
</file>