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6" r:id="rId4"/>
  </p:sldMasterIdLst>
  <p:sldIdLst>
    <p:sldId id="256" r:id="rId5"/>
    <p:sldId id="265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>
        <p:scale>
          <a:sx n="60" d="100"/>
          <a:sy n="60" d="100"/>
        </p:scale>
        <p:origin x="-72" y="-3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smtClean="0"/>
              <a:t>6/22/2023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76695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E9DEC-419B-4CC5-A080-3B06BD5A8291}" type="datetimeFigureOut">
              <a:rPr lang="en-US" smtClean="0"/>
              <a:t>6/22/2023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9935101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E9DEC-419B-4CC5-A080-3B06BD5A8291}" type="datetimeFigureOut">
              <a:rPr lang="en-US" smtClean="0"/>
              <a:t>6/22/2023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2461780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E9DEC-419B-4CC5-A080-3B06BD5A8291}" type="datetimeFigureOut">
              <a:rPr lang="en-US" smtClean="0"/>
              <a:t>6/22/2023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5979950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E9DEC-419B-4CC5-A080-3B06BD5A8291}" type="datetimeFigureOut">
              <a:rPr lang="en-US" smtClean="0"/>
              <a:t>6/22/2023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8380761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E9DEC-419B-4CC5-A080-3B06BD5A8291}" type="datetimeFigureOut">
              <a:rPr lang="en-US" smtClean="0"/>
              <a:t>6/22/2023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713496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E9DEC-419B-4CC5-A080-3B06BD5A8291}" type="datetimeFigureOut">
              <a:rPr lang="en-US" smtClean="0"/>
              <a:t>6/22/2023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2913197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smtClean="0"/>
              <a:t>6/22/2023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18140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8E61D-D431-422C-9764-11DAFE33AB63}" type="datetimeFigureOut">
              <a:rPr lang="en-US" smtClean="0"/>
              <a:t>6/22/2023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8784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2F4-6EEF-4EF7-8ED4-2208F0F89A08}" type="datetimeFigureOut">
              <a:rPr lang="en-US" smtClean="0"/>
              <a:t>6/22/2023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4436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smtClean="0"/>
              <a:t>6/22/2023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2947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smtClean="0"/>
              <a:t>6/22/2023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94951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smtClean="0"/>
              <a:t>6/22/2023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043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smtClean="0"/>
              <a:t>6/22/2023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9933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smtClean="0"/>
              <a:t>6/22/2023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9316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smtClean="0"/>
              <a:t>6/22/2023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00591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smtClean="0"/>
              <a:t>6/22/2023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4647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smtClean="0"/>
              <a:t>6/22/2023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820122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  <p:sldLayoutId id="2147483700" r:id="rId14"/>
    <p:sldLayoutId id="2147483701" r:id="rId15"/>
    <p:sldLayoutId id="2147483702" r:id="rId16"/>
    <p:sldLayoutId id="2147483703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55124" y="2556933"/>
            <a:ext cx="8144134" cy="1549846"/>
          </a:xfrm>
        </p:spPr>
        <p:txBody>
          <a:bodyPr/>
          <a:lstStyle/>
          <a:p>
            <a:pPr algn="ctr"/>
            <a:r>
              <a:rPr lang="fa-IR" dirty="0" smtClean="0">
                <a:cs typeface="B Nazanin" panose="00000400000000000000" pitchFamily="2" charset="-78"/>
              </a:rPr>
              <a:t>تغییرات مراقبت های ادغام یافته سلامت مادران- 1402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0320" y="5088305"/>
            <a:ext cx="8144134" cy="1117687"/>
          </a:xfrm>
        </p:spPr>
        <p:txBody>
          <a:bodyPr>
            <a:normAutofit/>
          </a:bodyPr>
          <a:lstStyle/>
          <a:p>
            <a:pPr algn="ctr"/>
            <a:r>
              <a:rPr lang="fa-IR" sz="3200" dirty="0">
                <a:cs typeface="B Nazanin" panose="00000400000000000000" pitchFamily="2" charset="-78"/>
              </a:rPr>
              <a:t>بر اساس قانون حمایت خانواده و جوانی جمعیت</a:t>
            </a:r>
            <a:endParaRPr lang="en-US" sz="32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51057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733" y="0"/>
            <a:ext cx="6865673" cy="6865673"/>
          </a:xfrm>
        </p:spPr>
      </p:pic>
    </p:spTree>
    <p:extLst>
      <p:ext uri="{BB962C8B-B14F-4D97-AF65-F5344CB8AC3E}">
        <p14:creationId xmlns:p14="http://schemas.microsoft.com/office/powerpoint/2010/main" val="10312122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37734"/>
            <a:ext cx="11023600" cy="4910666"/>
          </a:xfrm>
        </p:spPr>
        <p:txBody>
          <a:bodyPr>
            <a:norm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ماده ۴۸ قانون حمایت از خانواده و جوانی </a:t>
            </a:r>
            <a:r>
              <a:rPr lang="fa-IR" sz="3200" b="1" dirty="0" smtClean="0">
                <a:cs typeface="B Nazanin" panose="00000400000000000000" pitchFamily="2" charset="-78"/>
              </a:rPr>
              <a:t>جمعیت</a:t>
            </a:r>
          </a:p>
          <a:p>
            <a:pPr marL="0" indent="0" algn="r" rtl="1">
              <a:buNone/>
            </a:pPr>
            <a:endParaRPr lang="fa-IR" sz="3200" b="1" dirty="0">
              <a:cs typeface="B Nazanin" panose="00000400000000000000" pitchFamily="2" charset="-78"/>
            </a:endParaRPr>
          </a:p>
          <a:p>
            <a:pPr marL="0" indent="0" algn="just" rtl="1">
              <a:buNone/>
            </a:pPr>
            <a:r>
              <a:rPr lang="fa-IR" sz="3200" dirty="0">
                <a:cs typeface="B Nazanin" panose="00000400000000000000" pitchFamily="2" charset="-78"/>
              </a:rPr>
              <a:t>وزارت بهداشت، درمان و آموزش پزشکی مکلف است </a:t>
            </a:r>
            <a:r>
              <a:rPr lang="fa-IR" sz="3200" dirty="0">
                <a:solidFill>
                  <a:srgbClr val="92D050"/>
                </a:solidFill>
                <a:cs typeface="B Nazanin" panose="00000400000000000000" pitchFamily="2" charset="-78"/>
              </a:rPr>
              <a:t>با بازنگری دستورالعمل ها و متون آموزشی</a:t>
            </a:r>
            <a:r>
              <a:rPr lang="fa-IR" sz="3200" dirty="0">
                <a:cs typeface="B Nazanin" panose="00000400000000000000" pitchFamily="2" charset="-78"/>
              </a:rPr>
              <a:t> و ترویجی خود در جهت افزایش باروری و ثمرات بارداری و زایمان طبیعی در سلامت بانوان، </a:t>
            </a:r>
            <a:r>
              <a:rPr lang="fa-IR" sz="3200" dirty="0">
                <a:solidFill>
                  <a:srgbClr val="92D050"/>
                </a:solidFill>
                <a:cs typeface="B Nazanin" panose="00000400000000000000" pitchFamily="2" charset="-78"/>
              </a:rPr>
              <a:t>هزینه های روحی، روانی و اقتصادی دوران بارداری را کاهش دهد </a:t>
            </a:r>
            <a:r>
              <a:rPr lang="fa-IR" sz="3200" dirty="0">
                <a:cs typeface="B Nazanin" panose="00000400000000000000" pitchFamily="2" charset="-78"/>
              </a:rPr>
              <a:t>و از القای هرگونه ترس و هراس نسبت به امر بارداری ذیل </a:t>
            </a:r>
            <a:r>
              <a:rPr lang="fa-IR" sz="3200" dirty="0">
                <a:solidFill>
                  <a:srgbClr val="92D050"/>
                </a:solidFill>
                <a:cs typeface="B Nazanin" panose="00000400000000000000" pitchFamily="2" charset="-78"/>
              </a:rPr>
              <a:t>عباراتی از قبیل پرخطر و ناخواسته</a:t>
            </a:r>
            <a:r>
              <a:rPr lang="fa-IR" sz="3200" dirty="0">
                <a:cs typeface="B Nazanin" panose="00000400000000000000" pitchFamily="2" charset="-78"/>
              </a:rPr>
              <a:t> در شبکه بهداشت، ممانعت به عمل آورد و از عبارت مراقبت ویژه به‌ جای آنها استفاده کند.</a:t>
            </a: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21290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dirty="0" smtClean="0">
                <a:cs typeface="B Nazanin" panose="00000400000000000000" pitchFamily="2" charset="-78"/>
              </a:rPr>
              <a:t>تغییرات کلی</a:t>
            </a:r>
            <a:endParaRPr lang="en-US" sz="4400" dirty="0">
              <a:cs typeface="B Nazanin" panose="000004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33380716"/>
              </p:ext>
            </p:extLst>
          </p:nvPr>
        </p:nvGraphicFramePr>
        <p:xfrm>
          <a:off x="372534" y="1540928"/>
          <a:ext cx="11514666" cy="4495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00799">
                  <a:extLst>
                    <a:ext uri="{9D8B030D-6E8A-4147-A177-3AD203B41FA5}">
                      <a16:colId xmlns:a16="http://schemas.microsoft.com/office/drawing/2014/main" xmlns="" val="881656820"/>
                    </a:ext>
                  </a:extLst>
                </a:gridCol>
                <a:gridCol w="5113867">
                  <a:extLst>
                    <a:ext uri="{9D8B030D-6E8A-4147-A177-3AD203B41FA5}">
                      <a16:colId xmlns:a16="http://schemas.microsoft.com/office/drawing/2014/main" xmlns="" val="1061756864"/>
                    </a:ext>
                  </a:extLst>
                </a:gridCol>
              </a:tblGrid>
              <a:tr h="749300">
                <a:tc>
                  <a:txBody>
                    <a:bodyPr/>
                    <a:lstStyle/>
                    <a:p>
                      <a:pPr algn="r" rtl="1"/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ویرایش نهم (1402)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ویرایش هشتم (1401)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00322821"/>
                  </a:ext>
                </a:extLst>
              </a:tr>
              <a:tr h="749300"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مادر نیازمند مراقبت ویژه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مادر پر خطر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585076227"/>
                  </a:ext>
                </a:extLst>
              </a:tr>
              <a:tr h="749300"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موارد نیازمند مراقبت ویژه در بارداری یا پس از زایمان</a:t>
                      </a:r>
                      <a:endParaRPr lang="en-US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موارد پر خطر در بارداری یا پس از زایمان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511441780"/>
                  </a:ext>
                </a:extLst>
              </a:tr>
              <a:tr h="749300"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موارد نیازمند توجه ویژه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موارد در معرض خطر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939380645"/>
                  </a:ext>
                </a:extLst>
              </a:tr>
              <a:tr h="749300"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علائم نیازمند اقدام فوری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علائم خطر فوری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847670413"/>
                  </a:ext>
                </a:extLst>
              </a:tr>
              <a:tr h="749300"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علائم نیازمند مراقبت ویژه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علائم خطر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619178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020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>
                <a:cs typeface="B Nazanin" panose="00000400000000000000" pitchFamily="2" charset="-78"/>
              </a:rPr>
              <a:t>مبحث سلامت روان و همسرآزاری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41872200"/>
              </p:ext>
            </p:extLst>
          </p:nvPr>
        </p:nvGraphicFramePr>
        <p:xfrm>
          <a:off x="389467" y="1794935"/>
          <a:ext cx="10464800" cy="41317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32400">
                  <a:extLst>
                    <a:ext uri="{9D8B030D-6E8A-4147-A177-3AD203B41FA5}">
                      <a16:colId xmlns:a16="http://schemas.microsoft.com/office/drawing/2014/main" xmlns="" val="1338645303"/>
                    </a:ext>
                  </a:extLst>
                </a:gridCol>
                <a:gridCol w="5232400">
                  <a:extLst>
                    <a:ext uri="{9D8B030D-6E8A-4147-A177-3AD203B41FA5}">
                      <a16:colId xmlns:a16="http://schemas.microsoft.com/office/drawing/2014/main" xmlns="" val="2813722110"/>
                    </a:ext>
                  </a:extLst>
                </a:gridCol>
              </a:tblGrid>
              <a:tr h="690856">
                <a:tc>
                  <a:txBody>
                    <a:bodyPr/>
                    <a:lstStyle/>
                    <a:p>
                      <a:pPr algn="r" rtl="1"/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ویرایش نهم (1402)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ویرایش هشتم (1401)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75053837"/>
                  </a:ext>
                </a:extLst>
              </a:tr>
              <a:tr h="1259797">
                <a:tc>
                  <a:txBody>
                    <a:bodyPr/>
                    <a:lstStyle/>
                    <a:p>
                      <a:pPr algn="r" rtl="1"/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حذف تا زمان</a:t>
                      </a:r>
                      <a:r>
                        <a:rPr lang="fa-IR" sz="2800" baseline="0" dirty="0" smtClean="0">
                          <a:cs typeface="B Nazanin" panose="00000400000000000000" pitchFamily="2" charset="-78"/>
                        </a:rPr>
                        <a:t> اعلام نظر دفتر سلامت روان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سوالات غربالگری سلامت روان </a:t>
                      </a:r>
                    </a:p>
                    <a:p>
                      <a:pPr algn="r" rtl="1"/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(پیش از بارداری، بارداری)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52326895"/>
                  </a:ext>
                </a:extLst>
              </a:tr>
              <a:tr h="690856"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غربالگری افسردگی پس از زایمان (ادینبورگ)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غربالگری افسردگی پس از زایمان (ادینبورگ)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09798512"/>
                  </a:ext>
                </a:extLst>
              </a:tr>
              <a:tr h="799366"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شرح حال روانپزشکی توسط پزشک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800" smtClean="0">
                          <a:cs typeface="B Nazanin" panose="00000400000000000000" pitchFamily="2" charset="-78"/>
                        </a:rPr>
                        <a:t>شرح حال روانپزشکی توسط پزشک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39963139"/>
                  </a:ext>
                </a:extLst>
              </a:tr>
              <a:tr h="690856"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حذف تا زمان</a:t>
                      </a:r>
                      <a:r>
                        <a:rPr lang="fa-IR" sz="2800" baseline="0" dirty="0" smtClean="0">
                          <a:cs typeface="B Nazanin" panose="00000400000000000000" pitchFamily="2" charset="-78"/>
                        </a:rPr>
                        <a:t> اعلام نظر دفتر سلامت روان 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همسرآزاری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118941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2281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>
                <a:cs typeface="B Nazanin" panose="00000400000000000000" pitchFamily="2" charset="-78"/>
              </a:rPr>
              <a:t>پیش از بارداری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0373742"/>
              </p:ext>
            </p:extLst>
          </p:nvPr>
        </p:nvGraphicFramePr>
        <p:xfrm>
          <a:off x="372533" y="1320799"/>
          <a:ext cx="11159066" cy="50664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>
                  <a:extLst>
                    <a:ext uri="{9D8B030D-6E8A-4147-A177-3AD203B41FA5}">
                      <a16:colId xmlns:a16="http://schemas.microsoft.com/office/drawing/2014/main" xmlns="" val="2378031494"/>
                    </a:ext>
                  </a:extLst>
                </a:gridCol>
                <a:gridCol w="6587066">
                  <a:extLst>
                    <a:ext uri="{9D8B030D-6E8A-4147-A177-3AD203B41FA5}">
                      <a16:colId xmlns:a16="http://schemas.microsoft.com/office/drawing/2014/main" xmlns="" val="761959485"/>
                    </a:ext>
                  </a:extLst>
                </a:gridCol>
              </a:tblGrid>
              <a:tr h="514459">
                <a:tc>
                  <a:txBody>
                    <a:bodyPr/>
                    <a:lstStyle/>
                    <a:p>
                      <a:pPr algn="r" rtl="1"/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ویرایش نهم (1402)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ویرایش هشتم (1401)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5251243"/>
                  </a:ext>
                </a:extLst>
              </a:tr>
              <a:tr h="2749974"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تمامی خانم های که تمایل به بارداری دارند می توانند مراقبت پیش از بارداری را دریافت کنند مگر در مواردی که مطابق بسته خدمت مشاوره فرزند آوری، مشمول منع نسبی و مطلق بارداری می شوند.</a:t>
                      </a:r>
                      <a:endParaRPr lang="en-US" sz="24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SA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گروه نیازمند مراقبت های پیش از بارداری در صورت تمایل به بارداری شامل:</a:t>
                      </a:r>
                      <a:endParaRPr lang="en-US" sz="2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lvl="0" algn="r" rtl="1"/>
                      <a:r>
                        <a:rPr lang="ar-SA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کسانی که آزمایش بارداری منفی دارند؛</a:t>
                      </a:r>
                      <a:endParaRPr lang="en-US" sz="2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lvl="0" algn="r" rtl="1"/>
                      <a:r>
                        <a:rPr lang="ar-SA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کسانی که </a:t>
                      </a:r>
                      <a:r>
                        <a:rPr lang="fa-IR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برای مراقبت </a:t>
                      </a:r>
                      <a:r>
                        <a:rPr lang="ar-SA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پس از سقط مراجعه می کنند</a:t>
                      </a:r>
                      <a:r>
                        <a:rPr lang="fa-IR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</a:t>
                      </a:r>
                      <a:endParaRPr lang="fa-IR" sz="2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lvl="0" algn="r" rtl="1"/>
                      <a:r>
                        <a:rPr lang="fa-IR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....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36646119"/>
                  </a:ext>
                </a:extLst>
              </a:tr>
              <a:tr h="1785476">
                <a:tc>
                  <a:txBody>
                    <a:bodyPr/>
                    <a:lstStyle/>
                    <a:p>
                      <a:pPr algn="r" rtl="1"/>
                      <a:r>
                        <a:rPr lang="fa-IR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حذف</a:t>
                      </a:r>
                      <a:endParaRPr lang="en-US" sz="2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تاریخچه اجتماعی، تاریخچه بارداری، راهنمای مراقبت پیش از بارداری (الف 2):</a:t>
                      </a:r>
                      <a:endParaRPr lang="en-US" sz="2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algn="r" rtl="1"/>
                      <a:r>
                        <a:rPr lang="fa-IR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بارداری پنجم و بالاتر، سزارین تکراری، سن زیر 18 سال، سن بالای 35سال، فاصله مناسب بارداری</a:t>
                      </a:r>
                      <a:endParaRPr lang="en-US" sz="2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891296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885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125790"/>
          </a:xfrm>
        </p:spPr>
        <p:txBody>
          <a:bodyPr/>
          <a:lstStyle/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بارداری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66413963"/>
              </p:ext>
            </p:extLst>
          </p:nvPr>
        </p:nvGraphicFramePr>
        <p:xfrm>
          <a:off x="846138" y="1578508"/>
          <a:ext cx="10515600" cy="50487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67462">
                  <a:extLst>
                    <a:ext uri="{9D8B030D-6E8A-4147-A177-3AD203B41FA5}">
                      <a16:colId xmlns:a16="http://schemas.microsoft.com/office/drawing/2014/main" xmlns="" val="605534651"/>
                    </a:ext>
                  </a:extLst>
                </a:gridCol>
                <a:gridCol w="4148138">
                  <a:extLst>
                    <a:ext uri="{9D8B030D-6E8A-4147-A177-3AD203B41FA5}">
                      <a16:colId xmlns:a16="http://schemas.microsoft.com/office/drawing/2014/main" xmlns="" val="163921687"/>
                    </a:ext>
                  </a:extLst>
                </a:gridCol>
              </a:tblGrid>
              <a:tr h="690093">
                <a:tc>
                  <a:txBody>
                    <a:bodyPr/>
                    <a:lstStyle/>
                    <a:p>
                      <a:pPr algn="r" rtl="1"/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ویرایش نهم (1402)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ویرایش هشتم (1401)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69303880"/>
                  </a:ext>
                </a:extLst>
              </a:tr>
              <a:tr h="2557402">
                <a:tc>
                  <a:txBody>
                    <a:bodyPr/>
                    <a:lstStyle/>
                    <a:p>
                      <a:pPr algn="r" rtl="1"/>
                      <a:r>
                        <a:rPr lang="fa-IR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پ21- موارد نیازمند توجه ویژه در بارداری فعلی:</a:t>
                      </a:r>
                      <a:endParaRPr lang="en-US" sz="2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algn="r" rtl="1"/>
                      <a:endParaRPr lang="fa-IR" sz="2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algn="r" rtl="1"/>
                      <a:r>
                        <a:rPr lang="fa-IR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نکات مرتبط با تعداد بارداری</a:t>
                      </a:r>
                    </a:p>
                    <a:p>
                      <a:pPr algn="r" rtl="1"/>
                      <a:endParaRPr lang="en-US" sz="2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algn="r" rtl="1"/>
                      <a:r>
                        <a:rPr lang="fa-IR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نکات مرتبط با سن مادر (زیر 18 سال حذف شده) </a:t>
                      </a:r>
                    </a:p>
                    <a:p>
                      <a:pPr algn="r" rtl="1"/>
                      <a:endParaRPr lang="fa-IR" sz="2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algn="r" rtl="1"/>
                      <a:r>
                        <a:rPr lang="fa-IR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حذف </a:t>
                      </a:r>
                    </a:p>
                    <a:p>
                      <a:pPr algn="r" rtl="1"/>
                      <a:r>
                        <a:rPr lang="fa-IR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و برای تمامی بند های مرتبط: مشاوره انصراف از سقط و بیان ممنوعیت سقط عمدی حتی زیر 4 ماهگی (منع شرعی</a:t>
                      </a:r>
                      <a:r>
                        <a:rPr lang="fa-IR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پ21- سایر موارد خطر در بارداری فعلی:</a:t>
                      </a:r>
                      <a:endParaRPr lang="en-US" sz="2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algn="r" rtl="1"/>
                      <a:r>
                        <a:rPr lang="fa-IR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بارداری پنجم و بالاتر</a:t>
                      </a:r>
                    </a:p>
                    <a:p>
                      <a:pPr algn="r" rtl="1"/>
                      <a:endParaRPr lang="en-US" sz="2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algn="r" rtl="1"/>
                      <a:r>
                        <a:rPr lang="fa-IR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بارداری زیر 18 سال و بالای 35 سال</a:t>
                      </a:r>
                    </a:p>
                    <a:p>
                      <a:pPr algn="r" rtl="1"/>
                      <a:endParaRPr lang="en-US" sz="2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algn="r"/>
                      <a:r>
                        <a:rPr lang="fa-IR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حاملگی برنامه ریزی نشده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479935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2567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زایمان در واحد تسهیلات زایمانی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00190976"/>
              </p:ext>
            </p:extLst>
          </p:nvPr>
        </p:nvGraphicFramePr>
        <p:xfrm>
          <a:off x="1103311" y="2052637"/>
          <a:ext cx="9971088" cy="21356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85544">
                  <a:extLst>
                    <a:ext uri="{9D8B030D-6E8A-4147-A177-3AD203B41FA5}">
                      <a16:colId xmlns:a16="http://schemas.microsoft.com/office/drawing/2014/main" xmlns="" val="1159090110"/>
                    </a:ext>
                  </a:extLst>
                </a:gridCol>
                <a:gridCol w="4985544">
                  <a:extLst>
                    <a:ext uri="{9D8B030D-6E8A-4147-A177-3AD203B41FA5}">
                      <a16:colId xmlns:a16="http://schemas.microsoft.com/office/drawing/2014/main" xmlns="" val="2891350662"/>
                    </a:ext>
                  </a:extLst>
                </a:gridCol>
              </a:tblGrid>
              <a:tr h="764032">
                <a:tc>
                  <a:txBody>
                    <a:bodyPr/>
                    <a:lstStyle/>
                    <a:p>
                      <a:pPr algn="r" rtl="1"/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ویرایش نهم (1402)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ویرایش هشتم (1401)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34685495"/>
                  </a:ext>
                </a:extLst>
              </a:tr>
              <a:tr h="1213463">
                <a:tc>
                  <a:txBody>
                    <a:bodyPr/>
                    <a:lstStyle/>
                    <a:p>
                      <a:pPr algn="r" rtl="1"/>
                      <a:r>
                        <a:rPr lang="fa-IR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زایمان پنجم و بالاتر باقی می ماند</a:t>
                      </a:r>
                    </a:p>
                    <a:p>
                      <a:pPr algn="r" rtl="1"/>
                      <a:endParaRPr lang="en-US" sz="2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algn="r" rtl="1"/>
                      <a:r>
                        <a:rPr lang="fa-IR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شکم اول</a:t>
                      </a:r>
                      <a:endParaRPr lang="en-US" sz="2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زایمان پنجم و بالاتر</a:t>
                      </a:r>
                    </a:p>
                    <a:p>
                      <a:pPr algn="r" rtl="1"/>
                      <a:endParaRPr lang="en-US" sz="2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algn="r" rtl="1"/>
                      <a:r>
                        <a:rPr lang="fa-IR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شکم اول زیر 18 و بالای 35 سال 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99328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1740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>
                <a:cs typeface="B Nazanin" panose="00000400000000000000" pitchFamily="2" charset="-78"/>
              </a:rPr>
              <a:t>پس از زایمان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60485288"/>
              </p:ext>
            </p:extLst>
          </p:nvPr>
        </p:nvGraphicFramePr>
        <p:xfrm>
          <a:off x="524933" y="2052636"/>
          <a:ext cx="10718800" cy="35692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46800">
                  <a:extLst>
                    <a:ext uri="{9D8B030D-6E8A-4147-A177-3AD203B41FA5}">
                      <a16:colId xmlns:a16="http://schemas.microsoft.com/office/drawing/2014/main" xmlns="" val="1109770299"/>
                    </a:ext>
                  </a:extLst>
                </a:gridCol>
                <a:gridCol w="4572000">
                  <a:extLst>
                    <a:ext uri="{9D8B030D-6E8A-4147-A177-3AD203B41FA5}">
                      <a16:colId xmlns:a16="http://schemas.microsoft.com/office/drawing/2014/main" xmlns="" val="1014447675"/>
                    </a:ext>
                  </a:extLst>
                </a:gridCol>
              </a:tblGrid>
              <a:tr h="572649">
                <a:tc>
                  <a:txBody>
                    <a:bodyPr/>
                    <a:lstStyle/>
                    <a:p>
                      <a:pPr algn="r" rtl="1"/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ویرایش نهم (1402)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ویرایش هشتم (1401)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37303104"/>
                  </a:ext>
                </a:extLst>
              </a:tr>
              <a:tr h="1987428">
                <a:tc>
                  <a:txBody>
                    <a:bodyPr/>
                    <a:lstStyle/>
                    <a:p>
                      <a:pPr algn="r" rtl="1"/>
                      <a:r>
                        <a:rPr lang="ar-SA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به مادر توصیه کنید بهتر است بعد از دوره شیردهی، برای بارداری بعدی اقدام کند ولی در صورت وقوع بارداری قبل از آن، منعی وجود ندارد و نگرانی مادر در این مورد را برطرف کنید. 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مشاوره زمان مناسب بارداری بعدی</a:t>
                      </a:r>
                    </a:p>
                    <a:p>
                      <a:pPr algn="r" rtl="1"/>
                      <a:r>
                        <a:rPr lang="fa-IR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(در مراقبت دوم)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64445774"/>
                  </a:ext>
                </a:extLst>
              </a:tr>
              <a:tr h="1009153">
                <a:tc>
                  <a:txBody>
                    <a:bodyPr/>
                    <a:lstStyle/>
                    <a:p>
                      <a:pPr algn="r" rtl="1"/>
                      <a:r>
                        <a:rPr lang="fa-IR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حذف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سایر موارد نیازمند مراقبت ویژه (چ9): سن زیر 18 سال 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9619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3222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تغییرات بسته خدمت بهورز</a:t>
            </a:r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71232829"/>
              </p:ext>
            </p:extLst>
          </p:nvPr>
        </p:nvGraphicFramePr>
        <p:xfrm>
          <a:off x="423333" y="2052638"/>
          <a:ext cx="10769600" cy="26937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84800">
                  <a:extLst>
                    <a:ext uri="{9D8B030D-6E8A-4147-A177-3AD203B41FA5}">
                      <a16:colId xmlns:a16="http://schemas.microsoft.com/office/drawing/2014/main" xmlns="" val="884058945"/>
                    </a:ext>
                  </a:extLst>
                </a:gridCol>
                <a:gridCol w="5384800">
                  <a:extLst>
                    <a:ext uri="{9D8B030D-6E8A-4147-A177-3AD203B41FA5}">
                      <a16:colId xmlns:a16="http://schemas.microsoft.com/office/drawing/2014/main" xmlns="" val="15840505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ویرایش نهم (1402)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ویرایش هشتم (1401)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668762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مشابه بسته ماما/ پزشک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تغییرات</a:t>
                      </a:r>
                      <a:r>
                        <a:rPr lang="fa-IR" sz="2800" baseline="0" dirty="0" smtClean="0">
                          <a:cs typeface="B Nazanin" panose="00000400000000000000" pitchFamily="2" charset="-78"/>
                        </a:rPr>
                        <a:t> کلی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2661156"/>
                  </a:ext>
                </a:extLst>
              </a:tr>
              <a:tr h="1139295">
                <a:tc>
                  <a:txBody>
                    <a:bodyPr/>
                    <a:lstStyle/>
                    <a:p>
                      <a:pPr algn="r" rtl="1"/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آگاه کردن مادر و همراهان برای ضرورت ارائه مراقبت ویژه به مادر و اعزام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حساس کردن مادر و همراهان در مورد در معرض خطر بودن جان مادر و اعزام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660611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باقی می ماند: ارجاع به ماما/ پزشک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بارداری بالای 35 سال و بارداری پنجم و بالاتر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27671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1372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292E63A9-BB86-4E3D-B92A-7223C6510D2E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Unknown Document Type" ma:contentTypeID="0x010104" ma:contentTypeVersion="0" ma:contentTypeDescription="" ma:contentTypeScope="" ma:versionID="05d83ceaa0bbd2e3bc716e6e66bd857a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b3d69fe45253d5ff147bb69036b756a7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F12CA62-4488-408C-A357-CFD667B7EB28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E19BFB83-ACD0-4521-AD28-345A195C786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F7E7FE2-0F6A-4AD1-A976-2C463D59CAF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136</TotalTime>
  <Words>528</Words>
  <Application>Microsoft Office PowerPoint</Application>
  <PresentationFormat>Custom</PresentationFormat>
  <Paragraphs>84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Ion</vt:lpstr>
      <vt:lpstr>تغییرات مراقبت های ادغام یافته سلامت مادران- 1402</vt:lpstr>
      <vt:lpstr>PowerPoint Presentation</vt:lpstr>
      <vt:lpstr>تغییرات کلی</vt:lpstr>
      <vt:lpstr>مبحث سلامت روان و همسرآزاری</vt:lpstr>
      <vt:lpstr>پیش از بارداری</vt:lpstr>
      <vt:lpstr>بارداری</vt:lpstr>
      <vt:lpstr>زایمان در واحد تسهیلات زایمانی</vt:lpstr>
      <vt:lpstr>پس از زایمان</vt:lpstr>
      <vt:lpstr>تغییرات بسته خدمت بهورز</vt:lpstr>
      <vt:lpstr>PowerPoint Presentation</vt:lpstr>
    </vt:vector>
  </TitlesOfParts>
  <Company>health.gov.ir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تغییرات مراقبت های ادغام یافته سلامت مادران- 1402</dc:title>
  <dc:creator>رادپویان خانم لاله</dc:creator>
  <cp:lastModifiedBy>Windows User</cp:lastModifiedBy>
  <cp:revision>14</cp:revision>
  <dcterms:created xsi:type="dcterms:W3CDTF">2023-04-29T07:50:52Z</dcterms:created>
  <dcterms:modified xsi:type="dcterms:W3CDTF">2023-06-22T08:08:47Z</dcterms:modified>
</cp:coreProperties>
</file>