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sldIdLst>
    <p:sldId id="338" r:id="rId2"/>
    <p:sldId id="337" r:id="rId3"/>
    <p:sldId id="360" r:id="rId4"/>
    <p:sldId id="386" r:id="rId5"/>
    <p:sldId id="340" r:id="rId6"/>
    <p:sldId id="342" r:id="rId7"/>
    <p:sldId id="354" r:id="rId8"/>
    <p:sldId id="374" r:id="rId9"/>
    <p:sldId id="375" r:id="rId10"/>
    <p:sldId id="344" r:id="rId11"/>
    <p:sldId id="355" r:id="rId12"/>
    <p:sldId id="376" r:id="rId13"/>
    <p:sldId id="380" r:id="rId14"/>
    <p:sldId id="377" r:id="rId15"/>
    <p:sldId id="257" r:id="rId16"/>
    <p:sldId id="358" r:id="rId17"/>
    <p:sldId id="385" r:id="rId18"/>
    <p:sldId id="384" r:id="rId19"/>
    <p:sldId id="383" r:id="rId20"/>
    <p:sldId id="382" r:id="rId21"/>
    <p:sldId id="345" r:id="rId22"/>
    <p:sldId id="339" r:id="rId23"/>
    <p:sldId id="318" r:id="rId24"/>
    <p:sldId id="346" r:id="rId25"/>
    <p:sldId id="347" r:id="rId26"/>
    <p:sldId id="266" r:id="rId27"/>
    <p:sldId id="381" r:id="rId28"/>
    <p:sldId id="366" r:id="rId29"/>
    <p:sldId id="343" r:id="rId30"/>
    <p:sldId id="367" r:id="rId31"/>
    <p:sldId id="372" r:id="rId32"/>
    <p:sldId id="362" r:id="rId33"/>
    <p:sldId id="322" r:id="rId34"/>
  </p:sldIdLst>
  <p:sldSz cx="12192000" cy="6858000"/>
  <p:notesSz cx="6858000" cy="9144000"/>
  <p:defaultText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950" autoAdjust="0"/>
    <p:restoredTop sz="72824" autoAdjust="0"/>
  </p:normalViewPr>
  <p:slideViewPr>
    <p:cSldViewPr snapToGrid="0">
      <p:cViewPr varScale="1">
        <p:scale>
          <a:sx n="64" d="100"/>
          <a:sy n="64" d="100"/>
        </p:scale>
        <p:origin x="1474" y="3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DE4EEBA-3C47-460D-91F7-FEFB5B85EA48}" type="doc">
      <dgm:prSet loTypeId="urn:microsoft.com/office/officeart/2005/8/layout/cycle3" loCatId="cycle" qsTypeId="urn:microsoft.com/office/officeart/2005/8/quickstyle/simple1" qsCatId="simple" csTypeId="urn:microsoft.com/office/officeart/2005/8/colors/colorful2" csCatId="colorful" phldr="1"/>
      <dgm:spPr/>
      <dgm:t>
        <a:bodyPr/>
        <a:lstStyle/>
        <a:p>
          <a:pPr rtl="1"/>
          <a:endParaRPr lang="fa-IR"/>
        </a:p>
      </dgm:t>
    </dgm:pt>
    <dgm:pt modelId="{0078B15E-20B4-4876-B7AE-0487C2E3B381}">
      <dgm:prSet phldrT="[Text]" custT="1"/>
      <dgm:spPr>
        <a:solidFill>
          <a:schemeClr val="accent2">
            <a:lumMod val="40000"/>
            <a:lumOff val="60000"/>
          </a:schemeClr>
        </a:solidFill>
      </dgm:spPr>
      <dgm:t>
        <a:bodyPr/>
        <a:lstStyle/>
        <a:p>
          <a:pPr rtl="1"/>
          <a:r>
            <a:rPr lang="fa-IR" sz="2800" dirty="0" smtClean="0">
              <a:solidFill>
                <a:schemeClr val="tx1"/>
              </a:solidFill>
            </a:rPr>
            <a:t>ضرورت انجام مطالعه</a:t>
          </a:r>
          <a:endParaRPr lang="fa-IR" sz="2800" dirty="0">
            <a:solidFill>
              <a:schemeClr val="tx1"/>
            </a:solidFill>
          </a:endParaRPr>
        </a:p>
      </dgm:t>
    </dgm:pt>
    <dgm:pt modelId="{CC75956D-9787-41D6-BA0F-EFD1FD5E6928}" type="parTrans" cxnId="{EA251D1D-E4A4-4F4C-B9DE-9F2FBB0E1D02}">
      <dgm:prSet/>
      <dgm:spPr/>
      <dgm:t>
        <a:bodyPr/>
        <a:lstStyle/>
        <a:p>
          <a:pPr rtl="1"/>
          <a:endParaRPr lang="fa-IR"/>
        </a:p>
      </dgm:t>
    </dgm:pt>
    <dgm:pt modelId="{3C5882EA-68E0-44A1-974F-D7A0AAF37BA9}" type="sibTrans" cxnId="{EA251D1D-E4A4-4F4C-B9DE-9F2FBB0E1D02}">
      <dgm:prSet/>
      <dgm:spPr/>
      <dgm:t>
        <a:bodyPr/>
        <a:lstStyle/>
        <a:p>
          <a:pPr rtl="1"/>
          <a:endParaRPr lang="fa-IR"/>
        </a:p>
      </dgm:t>
    </dgm:pt>
    <dgm:pt modelId="{FB338CB7-9529-4353-BA7A-EEA9608A0CB0}">
      <dgm:prSet phldrT="[Text]" custT="1"/>
      <dgm:spPr>
        <a:solidFill>
          <a:schemeClr val="accent6">
            <a:lumMod val="60000"/>
            <a:lumOff val="40000"/>
          </a:schemeClr>
        </a:solidFill>
      </dgm:spPr>
      <dgm:t>
        <a:bodyPr/>
        <a:lstStyle/>
        <a:p>
          <a:pPr rtl="1"/>
          <a:r>
            <a:rPr lang="fa-IR" sz="2400" dirty="0" smtClean="0">
              <a:solidFill>
                <a:schemeClr val="tx1"/>
              </a:solidFill>
            </a:rPr>
            <a:t>مشخص نبودن میزان به کارگیری این مراقبت</a:t>
          </a:r>
          <a:endParaRPr lang="fa-IR" sz="2400" dirty="0">
            <a:solidFill>
              <a:schemeClr val="tx1"/>
            </a:solidFill>
          </a:endParaRPr>
        </a:p>
      </dgm:t>
    </dgm:pt>
    <dgm:pt modelId="{24AED850-2742-4289-A4FC-0779AED85335}" type="parTrans" cxnId="{F8E1B089-F61D-425A-9252-83F9E3E522CC}">
      <dgm:prSet/>
      <dgm:spPr/>
      <dgm:t>
        <a:bodyPr/>
        <a:lstStyle/>
        <a:p>
          <a:pPr rtl="1"/>
          <a:endParaRPr lang="fa-IR"/>
        </a:p>
      </dgm:t>
    </dgm:pt>
    <dgm:pt modelId="{BA4FE390-4D10-4F5C-A7D4-7B484D44FBD7}" type="sibTrans" cxnId="{F8E1B089-F61D-425A-9252-83F9E3E522CC}">
      <dgm:prSet/>
      <dgm:spPr/>
      <dgm:t>
        <a:bodyPr/>
        <a:lstStyle/>
        <a:p>
          <a:pPr rtl="1"/>
          <a:endParaRPr lang="fa-IR"/>
        </a:p>
      </dgm:t>
    </dgm:pt>
    <dgm:pt modelId="{D44FDD76-2644-413F-9126-DA2951A4484F}">
      <dgm:prSet phldrT="[Text]" custT="1"/>
      <dgm:spPr/>
      <dgm:t>
        <a:bodyPr/>
        <a:lstStyle/>
        <a:p>
          <a:pPr rtl="1"/>
          <a:r>
            <a:rPr lang="fa-IR" sz="2800" dirty="0" smtClean="0">
              <a:solidFill>
                <a:schemeClr val="tx1"/>
              </a:solidFill>
            </a:rPr>
            <a:t>مشخص نبودن کمیت وکیفیت به کارگیری آن</a:t>
          </a:r>
          <a:endParaRPr lang="fa-IR" sz="2800" dirty="0">
            <a:solidFill>
              <a:schemeClr val="tx1"/>
            </a:solidFill>
          </a:endParaRPr>
        </a:p>
      </dgm:t>
    </dgm:pt>
    <dgm:pt modelId="{A4BC1535-38B9-4B73-906A-59255709C8D5}" type="parTrans" cxnId="{FEFC9D1C-2F1E-4EBD-AA75-EE2D4DC7ABA7}">
      <dgm:prSet/>
      <dgm:spPr/>
      <dgm:t>
        <a:bodyPr/>
        <a:lstStyle/>
        <a:p>
          <a:pPr rtl="1"/>
          <a:endParaRPr lang="fa-IR"/>
        </a:p>
      </dgm:t>
    </dgm:pt>
    <dgm:pt modelId="{984232CB-5420-4BD7-85EA-283FCAEB2AD5}" type="sibTrans" cxnId="{FEFC9D1C-2F1E-4EBD-AA75-EE2D4DC7ABA7}">
      <dgm:prSet/>
      <dgm:spPr/>
      <dgm:t>
        <a:bodyPr/>
        <a:lstStyle/>
        <a:p>
          <a:pPr rtl="1"/>
          <a:endParaRPr lang="fa-IR"/>
        </a:p>
      </dgm:t>
    </dgm:pt>
    <dgm:pt modelId="{B2B477BC-C8C8-412E-B967-7263A54385E0}">
      <dgm:prSet phldrT="[Text]" custT="1"/>
      <dgm:spPr/>
      <dgm:t>
        <a:bodyPr/>
        <a:lstStyle/>
        <a:p>
          <a:pPr rtl="1"/>
          <a:r>
            <a:rPr lang="fa-IR" sz="2800" dirty="0" smtClean="0">
              <a:solidFill>
                <a:schemeClr val="tx1"/>
              </a:solidFill>
            </a:rPr>
            <a:t>اهمیت نقش موانع در اجرای این مراقبت</a:t>
          </a:r>
          <a:endParaRPr lang="fa-IR" sz="2800" dirty="0">
            <a:solidFill>
              <a:schemeClr val="tx1"/>
            </a:solidFill>
          </a:endParaRPr>
        </a:p>
      </dgm:t>
    </dgm:pt>
    <dgm:pt modelId="{2BD04D98-54E1-4306-9E55-FDB27600B23D}" type="parTrans" cxnId="{FCE414D2-64FA-47E1-834C-F7AA72B91C7A}">
      <dgm:prSet/>
      <dgm:spPr/>
      <dgm:t>
        <a:bodyPr/>
        <a:lstStyle/>
        <a:p>
          <a:pPr rtl="1"/>
          <a:endParaRPr lang="fa-IR"/>
        </a:p>
      </dgm:t>
    </dgm:pt>
    <dgm:pt modelId="{F10B797F-7FFE-4983-937C-DF07318999B0}" type="sibTrans" cxnId="{FCE414D2-64FA-47E1-834C-F7AA72B91C7A}">
      <dgm:prSet/>
      <dgm:spPr/>
      <dgm:t>
        <a:bodyPr/>
        <a:lstStyle/>
        <a:p>
          <a:pPr rtl="1"/>
          <a:endParaRPr lang="fa-IR"/>
        </a:p>
      </dgm:t>
    </dgm:pt>
    <dgm:pt modelId="{F9A57D75-17C2-4ED8-A6CF-F953B05A5E4B}">
      <dgm:prSet custT="1"/>
      <dgm:spPr/>
      <dgm:t>
        <a:bodyPr/>
        <a:lstStyle/>
        <a:p>
          <a:pPr rtl="1"/>
          <a:r>
            <a:rPr lang="fa-IR" sz="2400" dirty="0" smtClean="0">
              <a:solidFill>
                <a:schemeClr val="tx1"/>
              </a:solidFill>
            </a:rPr>
            <a:t>ضرورت داشتن تعیین موانع اجرایی مراقبت بسته به شرایط و تجهیزات هر کشور</a:t>
          </a:r>
          <a:endParaRPr lang="fa-IR" sz="2400" dirty="0">
            <a:solidFill>
              <a:schemeClr val="tx1"/>
            </a:solidFill>
          </a:endParaRPr>
        </a:p>
      </dgm:t>
    </dgm:pt>
    <dgm:pt modelId="{BD56BCA2-C762-4348-9656-C24E62E50784}" type="parTrans" cxnId="{3CD5D0D3-EB53-415E-9F2C-D5B8E442ADC3}">
      <dgm:prSet/>
      <dgm:spPr/>
      <dgm:t>
        <a:bodyPr/>
        <a:lstStyle/>
        <a:p>
          <a:pPr rtl="1"/>
          <a:endParaRPr lang="fa-IR"/>
        </a:p>
      </dgm:t>
    </dgm:pt>
    <dgm:pt modelId="{4A27F5BF-934E-4CA5-AF0B-1E3AF0F87E20}" type="sibTrans" cxnId="{3CD5D0D3-EB53-415E-9F2C-D5B8E442ADC3}">
      <dgm:prSet/>
      <dgm:spPr/>
      <dgm:t>
        <a:bodyPr/>
        <a:lstStyle/>
        <a:p>
          <a:pPr rtl="1"/>
          <a:endParaRPr lang="fa-IR"/>
        </a:p>
      </dgm:t>
    </dgm:pt>
    <dgm:pt modelId="{B570043F-F89A-49CB-A09C-461EA8AA026F}" type="pres">
      <dgm:prSet presAssocID="{DDE4EEBA-3C47-460D-91F7-FEFB5B85EA48}" presName="Name0" presStyleCnt="0">
        <dgm:presLayoutVars>
          <dgm:dir/>
          <dgm:resizeHandles val="exact"/>
        </dgm:presLayoutVars>
      </dgm:prSet>
      <dgm:spPr/>
      <dgm:t>
        <a:bodyPr/>
        <a:lstStyle/>
        <a:p>
          <a:pPr rtl="1"/>
          <a:endParaRPr lang="fa-IR"/>
        </a:p>
      </dgm:t>
    </dgm:pt>
    <dgm:pt modelId="{DA8D6E53-4A0F-4918-9231-E75103AA3143}" type="pres">
      <dgm:prSet presAssocID="{DDE4EEBA-3C47-460D-91F7-FEFB5B85EA48}" presName="cycle" presStyleCnt="0"/>
      <dgm:spPr/>
    </dgm:pt>
    <dgm:pt modelId="{33297CAB-E8B2-4E81-9419-97DA1D388402}" type="pres">
      <dgm:prSet presAssocID="{0078B15E-20B4-4876-B7AE-0487C2E3B381}" presName="nodeFirstNode" presStyleLbl="node1" presStyleIdx="0" presStyleCnt="5">
        <dgm:presLayoutVars>
          <dgm:bulletEnabled val="1"/>
        </dgm:presLayoutVars>
      </dgm:prSet>
      <dgm:spPr/>
      <dgm:t>
        <a:bodyPr/>
        <a:lstStyle/>
        <a:p>
          <a:pPr rtl="1"/>
          <a:endParaRPr lang="fa-IR"/>
        </a:p>
      </dgm:t>
    </dgm:pt>
    <dgm:pt modelId="{BF78742C-77D7-4B4B-BD0D-1B9F78924F34}" type="pres">
      <dgm:prSet presAssocID="{3C5882EA-68E0-44A1-974F-D7A0AAF37BA9}" presName="sibTransFirstNode" presStyleLbl="bgShp" presStyleIdx="0" presStyleCnt="1"/>
      <dgm:spPr/>
      <dgm:t>
        <a:bodyPr/>
        <a:lstStyle/>
        <a:p>
          <a:pPr rtl="1"/>
          <a:endParaRPr lang="fa-IR"/>
        </a:p>
      </dgm:t>
    </dgm:pt>
    <dgm:pt modelId="{63551E0D-9E3D-4A56-972C-2CB2962455DE}" type="pres">
      <dgm:prSet presAssocID="{FB338CB7-9529-4353-BA7A-EEA9608A0CB0}" presName="nodeFollowingNodes" presStyleLbl="node1" presStyleIdx="1" presStyleCnt="5">
        <dgm:presLayoutVars>
          <dgm:bulletEnabled val="1"/>
        </dgm:presLayoutVars>
      </dgm:prSet>
      <dgm:spPr/>
      <dgm:t>
        <a:bodyPr/>
        <a:lstStyle/>
        <a:p>
          <a:pPr rtl="1"/>
          <a:endParaRPr lang="fa-IR"/>
        </a:p>
      </dgm:t>
    </dgm:pt>
    <dgm:pt modelId="{F1D20008-5F87-4030-8A65-235499CBDA65}" type="pres">
      <dgm:prSet presAssocID="{D44FDD76-2644-413F-9126-DA2951A4484F}" presName="nodeFollowingNodes" presStyleLbl="node1" presStyleIdx="2" presStyleCnt="5">
        <dgm:presLayoutVars>
          <dgm:bulletEnabled val="1"/>
        </dgm:presLayoutVars>
      </dgm:prSet>
      <dgm:spPr/>
      <dgm:t>
        <a:bodyPr/>
        <a:lstStyle/>
        <a:p>
          <a:pPr rtl="1"/>
          <a:endParaRPr lang="fa-IR"/>
        </a:p>
      </dgm:t>
    </dgm:pt>
    <dgm:pt modelId="{E45848A9-7B32-4DB8-8CAF-9278BAC3F3F4}" type="pres">
      <dgm:prSet presAssocID="{B2B477BC-C8C8-412E-B967-7263A54385E0}" presName="nodeFollowingNodes" presStyleLbl="node1" presStyleIdx="3" presStyleCnt="5">
        <dgm:presLayoutVars>
          <dgm:bulletEnabled val="1"/>
        </dgm:presLayoutVars>
      </dgm:prSet>
      <dgm:spPr/>
      <dgm:t>
        <a:bodyPr/>
        <a:lstStyle/>
        <a:p>
          <a:pPr rtl="1"/>
          <a:endParaRPr lang="fa-IR"/>
        </a:p>
      </dgm:t>
    </dgm:pt>
    <dgm:pt modelId="{426C88A7-8A37-4D04-AADB-CEA5C40CC3C9}" type="pres">
      <dgm:prSet presAssocID="{F9A57D75-17C2-4ED8-A6CF-F953B05A5E4B}" presName="nodeFollowingNodes" presStyleLbl="node1" presStyleIdx="4" presStyleCnt="5">
        <dgm:presLayoutVars>
          <dgm:bulletEnabled val="1"/>
        </dgm:presLayoutVars>
      </dgm:prSet>
      <dgm:spPr/>
      <dgm:t>
        <a:bodyPr/>
        <a:lstStyle/>
        <a:p>
          <a:pPr rtl="1"/>
          <a:endParaRPr lang="fa-IR"/>
        </a:p>
      </dgm:t>
    </dgm:pt>
  </dgm:ptLst>
  <dgm:cxnLst>
    <dgm:cxn modelId="{3A66FFB3-91A8-4E7E-A6F1-9063BEA96C53}" type="presOf" srcId="{B2B477BC-C8C8-412E-B967-7263A54385E0}" destId="{E45848A9-7B32-4DB8-8CAF-9278BAC3F3F4}" srcOrd="0" destOrd="0" presId="urn:microsoft.com/office/officeart/2005/8/layout/cycle3"/>
    <dgm:cxn modelId="{7E325A56-C914-4A9F-A27E-E086F3FF138B}" type="presOf" srcId="{DDE4EEBA-3C47-460D-91F7-FEFB5B85EA48}" destId="{B570043F-F89A-49CB-A09C-461EA8AA026F}" srcOrd="0" destOrd="0" presId="urn:microsoft.com/office/officeart/2005/8/layout/cycle3"/>
    <dgm:cxn modelId="{EA251D1D-E4A4-4F4C-B9DE-9F2FBB0E1D02}" srcId="{DDE4EEBA-3C47-460D-91F7-FEFB5B85EA48}" destId="{0078B15E-20B4-4876-B7AE-0487C2E3B381}" srcOrd="0" destOrd="0" parTransId="{CC75956D-9787-41D6-BA0F-EFD1FD5E6928}" sibTransId="{3C5882EA-68E0-44A1-974F-D7A0AAF37BA9}"/>
    <dgm:cxn modelId="{FCE414D2-64FA-47E1-834C-F7AA72B91C7A}" srcId="{DDE4EEBA-3C47-460D-91F7-FEFB5B85EA48}" destId="{B2B477BC-C8C8-412E-B967-7263A54385E0}" srcOrd="3" destOrd="0" parTransId="{2BD04D98-54E1-4306-9E55-FDB27600B23D}" sibTransId="{F10B797F-7FFE-4983-937C-DF07318999B0}"/>
    <dgm:cxn modelId="{654E610F-A273-4636-B21C-75368497ABB7}" type="presOf" srcId="{FB338CB7-9529-4353-BA7A-EEA9608A0CB0}" destId="{63551E0D-9E3D-4A56-972C-2CB2962455DE}" srcOrd="0" destOrd="0" presId="urn:microsoft.com/office/officeart/2005/8/layout/cycle3"/>
    <dgm:cxn modelId="{A3C1FF1D-9AD9-4AF8-8239-588344755645}" type="presOf" srcId="{F9A57D75-17C2-4ED8-A6CF-F953B05A5E4B}" destId="{426C88A7-8A37-4D04-AADB-CEA5C40CC3C9}" srcOrd="0" destOrd="0" presId="urn:microsoft.com/office/officeart/2005/8/layout/cycle3"/>
    <dgm:cxn modelId="{FEFC9D1C-2F1E-4EBD-AA75-EE2D4DC7ABA7}" srcId="{DDE4EEBA-3C47-460D-91F7-FEFB5B85EA48}" destId="{D44FDD76-2644-413F-9126-DA2951A4484F}" srcOrd="2" destOrd="0" parTransId="{A4BC1535-38B9-4B73-906A-59255709C8D5}" sibTransId="{984232CB-5420-4BD7-85EA-283FCAEB2AD5}"/>
    <dgm:cxn modelId="{18417BF9-F914-475D-B226-D079858DB7C5}" type="presOf" srcId="{3C5882EA-68E0-44A1-974F-D7A0AAF37BA9}" destId="{BF78742C-77D7-4B4B-BD0D-1B9F78924F34}" srcOrd="0" destOrd="0" presId="urn:microsoft.com/office/officeart/2005/8/layout/cycle3"/>
    <dgm:cxn modelId="{787B2997-BD35-4A5C-AAD4-E9DAA7ABC098}" type="presOf" srcId="{D44FDD76-2644-413F-9126-DA2951A4484F}" destId="{F1D20008-5F87-4030-8A65-235499CBDA65}" srcOrd="0" destOrd="0" presId="urn:microsoft.com/office/officeart/2005/8/layout/cycle3"/>
    <dgm:cxn modelId="{F8E1B089-F61D-425A-9252-83F9E3E522CC}" srcId="{DDE4EEBA-3C47-460D-91F7-FEFB5B85EA48}" destId="{FB338CB7-9529-4353-BA7A-EEA9608A0CB0}" srcOrd="1" destOrd="0" parTransId="{24AED850-2742-4289-A4FC-0779AED85335}" sibTransId="{BA4FE390-4D10-4F5C-A7D4-7B484D44FBD7}"/>
    <dgm:cxn modelId="{3CD5D0D3-EB53-415E-9F2C-D5B8E442ADC3}" srcId="{DDE4EEBA-3C47-460D-91F7-FEFB5B85EA48}" destId="{F9A57D75-17C2-4ED8-A6CF-F953B05A5E4B}" srcOrd="4" destOrd="0" parTransId="{BD56BCA2-C762-4348-9656-C24E62E50784}" sibTransId="{4A27F5BF-934E-4CA5-AF0B-1E3AF0F87E20}"/>
    <dgm:cxn modelId="{BBFC6C39-3714-4C46-86B7-EA06B64D946D}" type="presOf" srcId="{0078B15E-20B4-4876-B7AE-0487C2E3B381}" destId="{33297CAB-E8B2-4E81-9419-97DA1D388402}" srcOrd="0" destOrd="0" presId="urn:microsoft.com/office/officeart/2005/8/layout/cycle3"/>
    <dgm:cxn modelId="{276F0055-0A15-4D66-B683-EA8C69378175}" type="presParOf" srcId="{B570043F-F89A-49CB-A09C-461EA8AA026F}" destId="{DA8D6E53-4A0F-4918-9231-E75103AA3143}" srcOrd="0" destOrd="0" presId="urn:microsoft.com/office/officeart/2005/8/layout/cycle3"/>
    <dgm:cxn modelId="{99D6C062-0C62-4394-B6FF-7A0F200673C0}" type="presParOf" srcId="{DA8D6E53-4A0F-4918-9231-E75103AA3143}" destId="{33297CAB-E8B2-4E81-9419-97DA1D388402}" srcOrd="0" destOrd="0" presId="urn:microsoft.com/office/officeart/2005/8/layout/cycle3"/>
    <dgm:cxn modelId="{C6B6456B-93C2-499F-9256-7498E8DF231D}" type="presParOf" srcId="{DA8D6E53-4A0F-4918-9231-E75103AA3143}" destId="{BF78742C-77D7-4B4B-BD0D-1B9F78924F34}" srcOrd="1" destOrd="0" presId="urn:microsoft.com/office/officeart/2005/8/layout/cycle3"/>
    <dgm:cxn modelId="{E768F2E9-190D-450F-A05A-59768AC0132F}" type="presParOf" srcId="{DA8D6E53-4A0F-4918-9231-E75103AA3143}" destId="{63551E0D-9E3D-4A56-972C-2CB2962455DE}" srcOrd="2" destOrd="0" presId="urn:microsoft.com/office/officeart/2005/8/layout/cycle3"/>
    <dgm:cxn modelId="{E741586F-0C59-42EB-B994-0D48C2BD4632}" type="presParOf" srcId="{DA8D6E53-4A0F-4918-9231-E75103AA3143}" destId="{F1D20008-5F87-4030-8A65-235499CBDA65}" srcOrd="3" destOrd="0" presId="urn:microsoft.com/office/officeart/2005/8/layout/cycle3"/>
    <dgm:cxn modelId="{9E754968-0EB1-4D26-804E-004B672AD1DC}" type="presParOf" srcId="{DA8D6E53-4A0F-4918-9231-E75103AA3143}" destId="{E45848A9-7B32-4DB8-8CAF-9278BAC3F3F4}" srcOrd="4" destOrd="0" presId="urn:microsoft.com/office/officeart/2005/8/layout/cycle3"/>
    <dgm:cxn modelId="{2A2E89AE-D816-48F4-B12B-8E3D62AC1D41}" type="presParOf" srcId="{DA8D6E53-4A0F-4918-9231-E75103AA3143}" destId="{426C88A7-8A37-4D04-AADB-CEA5C40CC3C9}" srcOrd="5" destOrd="0" presId="urn:microsoft.com/office/officeart/2005/8/layout/cycle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E15C146-21B8-4B15-9296-76ADDD90675A}" type="doc">
      <dgm:prSet loTypeId="urn:microsoft.com/office/officeart/2005/8/layout/list1" loCatId="list" qsTypeId="urn:microsoft.com/office/officeart/2005/8/quickstyle/simple1" qsCatId="simple" csTypeId="urn:microsoft.com/office/officeart/2005/8/colors/colorful3" csCatId="colorful" phldr="1"/>
      <dgm:spPr/>
      <dgm:t>
        <a:bodyPr/>
        <a:lstStyle/>
        <a:p>
          <a:pPr rtl="1"/>
          <a:endParaRPr lang="fa-IR"/>
        </a:p>
      </dgm:t>
    </dgm:pt>
    <dgm:pt modelId="{9BC26765-F236-420E-A8AF-E1E1C00111FF}">
      <dgm:prSet phldrT="[Text]" custT="1"/>
      <dgm:spPr/>
      <dgm:t>
        <a:bodyPr/>
        <a:lstStyle/>
        <a:p>
          <a:pPr rtl="1"/>
          <a:r>
            <a:rPr lang="ar-SA" sz="1800" b="1" kern="1200" dirty="0" smtClean="0">
              <a:solidFill>
                <a:schemeClr val="tx1"/>
              </a:solidFill>
              <a:latin typeface="+mn-lt"/>
              <a:ea typeface="+mn-ea"/>
              <a:cs typeface="+mn-cs"/>
            </a:rPr>
            <a:t>عدم حضور دائمی مادر</a:t>
          </a:r>
          <a:endParaRPr lang="fa-IR" sz="1800" b="1" kern="1200" dirty="0">
            <a:solidFill>
              <a:schemeClr val="tx1"/>
            </a:solidFill>
            <a:latin typeface="+mn-lt"/>
            <a:ea typeface="+mn-ea"/>
            <a:cs typeface="+mn-cs"/>
          </a:endParaRPr>
        </a:p>
      </dgm:t>
    </dgm:pt>
    <dgm:pt modelId="{A28E1FA2-8402-4F03-9085-84055713F67E}" type="parTrans" cxnId="{FDDBE3C7-F235-4320-A59F-730BB407FDC3}">
      <dgm:prSet/>
      <dgm:spPr/>
      <dgm:t>
        <a:bodyPr/>
        <a:lstStyle/>
        <a:p>
          <a:pPr rtl="1"/>
          <a:endParaRPr lang="fa-IR"/>
        </a:p>
      </dgm:t>
    </dgm:pt>
    <dgm:pt modelId="{62E6CA54-3131-43CF-80D2-ADAD9C08877B}" type="sibTrans" cxnId="{FDDBE3C7-F235-4320-A59F-730BB407FDC3}">
      <dgm:prSet/>
      <dgm:spPr/>
      <dgm:t>
        <a:bodyPr/>
        <a:lstStyle/>
        <a:p>
          <a:pPr rtl="1"/>
          <a:endParaRPr lang="fa-IR"/>
        </a:p>
      </dgm:t>
    </dgm:pt>
    <dgm:pt modelId="{7573C8EC-C274-484A-8D7C-18DD7E124805}">
      <dgm:prSet phldrT="[Text]" custT="1"/>
      <dgm:spPr/>
      <dgm:t>
        <a:bodyPr/>
        <a:lstStyle/>
        <a:p>
          <a:pPr rtl="1"/>
          <a:r>
            <a:rPr lang="ar-SA" sz="1800" b="1" kern="1200" dirty="0" smtClean="0">
              <a:solidFill>
                <a:schemeClr val="tx1"/>
              </a:solidFill>
              <a:latin typeface="+mn-lt"/>
              <a:ea typeface="+mn-ea"/>
              <a:cs typeface="+mn-cs"/>
            </a:rPr>
            <a:t>ترس مادر از دست زدن به نوزاد نارس </a:t>
          </a:r>
          <a:endParaRPr lang="fa-IR" sz="1800" b="1" kern="1200" dirty="0">
            <a:solidFill>
              <a:schemeClr val="tx1"/>
            </a:solidFill>
            <a:latin typeface="+mn-lt"/>
            <a:ea typeface="+mn-ea"/>
            <a:cs typeface="+mn-cs"/>
          </a:endParaRPr>
        </a:p>
      </dgm:t>
    </dgm:pt>
    <dgm:pt modelId="{D23EE0B4-57D6-4B84-A9B3-3CC7AC803037}" type="parTrans" cxnId="{6245E7F4-2EE0-4318-AFAB-C85C6A3D5EAF}">
      <dgm:prSet/>
      <dgm:spPr/>
      <dgm:t>
        <a:bodyPr/>
        <a:lstStyle/>
        <a:p>
          <a:pPr rtl="1"/>
          <a:endParaRPr lang="fa-IR"/>
        </a:p>
      </dgm:t>
    </dgm:pt>
    <dgm:pt modelId="{BE3374E4-B247-459E-8FC6-07420EAA0B88}" type="sibTrans" cxnId="{6245E7F4-2EE0-4318-AFAB-C85C6A3D5EAF}">
      <dgm:prSet/>
      <dgm:spPr/>
      <dgm:t>
        <a:bodyPr/>
        <a:lstStyle/>
        <a:p>
          <a:pPr rtl="1"/>
          <a:endParaRPr lang="fa-IR"/>
        </a:p>
      </dgm:t>
    </dgm:pt>
    <dgm:pt modelId="{8CED2A3A-BAF9-4740-8F1B-ECBDDFB188BD}">
      <dgm:prSet phldrT="[Text]" custT="1"/>
      <dgm:spPr/>
      <dgm:t>
        <a:bodyPr/>
        <a:lstStyle/>
        <a:p>
          <a:pPr rtl="1"/>
          <a:r>
            <a:rPr lang="ar-SA" sz="1800" b="1" kern="1200" dirty="0" smtClean="0">
              <a:solidFill>
                <a:schemeClr val="tx1"/>
              </a:solidFill>
              <a:latin typeface="+mn-lt"/>
              <a:ea typeface="+mn-ea"/>
              <a:cs typeface="+mn-cs"/>
            </a:rPr>
            <a:t>ترس مادر از دست زدن به وسایل و تجهیزات بخش</a:t>
          </a:r>
          <a:endParaRPr lang="fa-IR" sz="1800" b="1" kern="1200" dirty="0">
            <a:solidFill>
              <a:schemeClr val="tx1"/>
            </a:solidFill>
            <a:latin typeface="+mn-lt"/>
            <a:ea typeface="+mn-ea"/>
            <a:cs typeface="+mn-cs"/>
          </a:endParaRPr>
        </a:p>
      </dgm:t>
    </dgm:pt>
    <dgm:pt modelId="{98B27087-D18D-4DA5-8666-75B96B5244B5}" type="parTrans" cxnId="{5731061B-FE70-4878-B672-C926E1419BB2}">
      <dgm:prSet/>
      <dgm:spPr/>
      <dgm:t>
        <a:bodyPr/>
        <a:lstStyle/>
        <a:p>
          <a:pPr rtl="1"/>
          <a:endParaRPr lang="fa-IR"/>
        </a:p>
      </dgm:t>
    </dgm:pt>
    <dgm:pt modelId="{0D08E820-49ED-4A38-B986-3446491FEC40}" type="sibTrans" cxnId="{5731061B-FE70-4878-B672-C926E1419BB2}">
      <dgm:prSet/>
      <dgm:spPr/>
      <dgm:t>
        <a:bodyPr/>
        <a:lstStyle/>
        <a:p>
          <a:pPr rtl="1"/>
          <a:endParaRPr lang="fa-IR"/>
        </a:p>
      </dgm:t>
    </dgm:pt>
    <dgm:pt modelId="{EF492277-5019-430A-83CA-C8D03CC5D9E2}">
      <dgm:prSet phldrT="[Text]" custT="1"/>
      <dgm:spPr/>
      <dgm:t>
        <a:bodyPr/>
        <a:lstStyle/>
        <a:p>
          <a:pPr rtl="1"/>
          <a:r>
            <a:rPr lang="ar-SA" sz="1800" b="1" kern="1200" dirty="0" smtClean="0">
              <a:solidFill>
                <a:schemeClr val="tx1"/>
              </a:solidFill>
              <a:latin typeface="+mn-lt"/>
              <a:ea typeface="+mn-ea"/>
              <a:cs typeface="+mn-cs"/>
            </a:rPr>
            <a:t>دو قلو یا چند قلو بودن</a:t>
          </a:r>
          <a:endParaRPr lang="fa-IR" sz="1800" b="1" kern="1200" dirty="0">
            <a:solidFill>
              <a:schemeClr val="tx1"/>
            </a:solidFill>
            <a:latin typeface="+mn-lt"/>
            <a:ea typeface="+mn-ea"/>
            <a:cs typeface="+mn-cs"/>
          </a:endParaRPr>
        </a:p>
      </dgm:t>
    </dgm:pt>
    <dgm:pt modelId="{DE48573B-C6EA-4152-A71B-D1875237EE53}" type="parTrans" cxnId="{7D32C93C-A996-4D70-AF44-47E5682C2DB0}">
      <dgm:prSet/>
      <dgm:spPr/>
      <dgm:t>
        <a:bodyPr/>
        <a:lstStyle/>
        <a:p>
          <a:pPr rtl="1"/>
          <a:endParaRPr lang="fa-IR"/>
        </a:p>
      </dgm:t>
    </dgm:pt>
    <dgm:pt modelId="{BDF90A6B-FDED-4CA1-8A11-9D39C757C755}" type="sibTrans" cxnId="{7D32C93C-A996-4D70-AF44-47E5682C2DB0}">
      <dgm:prSet/>
      <dgm:spPr/>
      <dgm:t>
        <a:bodyPr/>
        <a:lstStyle/>
        <a:p>
          <a:pPr rtl="1"/>
          <a:endParaRPr lang="fa-IR"/>
        </a:p>
      </dgm:t>
    </dgm:pt>
    <dgm:pt modelId="{7CB10761-757F-49C1-BB81-1B39208DF2AA}">
      <dgm:prSet phldrT="[Text]" custT="1"/>
      <dgm:spPr/>
      <dgm:t>
        <a:bodyPr/>
        <a:lstStyle/>
        <a:p>
          <a:pPr rtl="1"/>
          <a:r>
            <a:rPr lang="ar-SA" sz="1800" b="1" kern="1200" dirty="0" smtClean="0">
              <a:solidFill>
                <a:schemeClr val="tx1"/>
              </a:solidFill>
              <a:latin typeface="+mn-lt"/>
              <a:ea typeface="+mn-ea"/>
              <a:cs typeface="+mn-cs"/>
            </a:rPr>
            <a:t>نداشتن شیر کافی مادر </a:t>
          </a:r>
          <a:endParaRPr lang="fa-IR" sz="1800" b="1" kern="1200" dirty="0">
            <a:solidFill>
              <a:schemeClr val="tx1"/>
            </a:solidFill>
            <a:latin typeface="+mn-lt"/>
            <a:ea typeface="+mn-ea"/>
            <a:cs typeface="+mn-cs"/>
          </a:endParaRPr>
        </a:p>
      </dgm:t>
    </dgm:pt>
    <dgm:pt modelId="{E81D34B4-79F2-4F75-A94E-590D1F08F8EE}" type="parTrans" cxnId="{D33BEB5A-0B96-49F6-B0C5-FAB64112C1A3}">
      <dgm:prSet/>
      <dgm:spPr/>
      <dgm:t>
        <a:bodyPr/>
        <a:lstStyle/>
        <a:p>
          <a:pPr rtl="1"/>
          <a:endParaRPr lang="fa-IR"/>
        </a:p>
      </dgm:t>
    </dgm:pt>
    <dgm:pt modelId="{337EC599-B524-4551-8BCC-0FA02C4CAB7C}" type="sibTrans" cxnId="{D33BEB5A-0B96-49F6-B0C5-FAB64112C1A3}">
      <dgm:prSet/>
      <dgm:spPr/>
      <dgm:t>
        <a:bodyPr/>
        <a:lstStyle/>
        <a:p>
          <a:pPr rtl="1"/>
          <a:endParaRPr lang="fa-IR"/>
        </a:p>
      </dgm:t>
    </dgm:pt>
    <dgm:pt modelId="{E249B966-D55E-46FD-9BE5-13B52868E935}">
      <dgm:prSet phldrT="[Text]" custT="1"/>
      <dgm:spPr/>
      <dgm:t>
        <a:bodyPr/>
        <a:lstStyle/>
        <a:p>
          <a:pPr rtl="1"/>
          <a:r>
            <a:rPr lang="ar-SA" sz="1800" b="1" kern="1200" dirty="0" smtClean="0">
              <a:solidFill>
                <a:schemeClr val="tx1"/>
              </a:solidFill>
              <a:latin typeface="+mn-lt"/>
              <a:ea typeface="+mn-ea"/>
              <a:cs typeface="+mn-cs"/>
            </a:rPr>
            <a:t>موفق نبودن مراقبت آغوشی قبلی </a:t>
          </a:r>
          <a:endParaRPr lang="fa-IR" sz="1800" b="1" kern="1200" dirty="0">
            <a:solidFill>
              <a:schemeClr val="tx1"/>
            </a:solidFill>
            <a:latin typeface="+mn-lt"/>
            <a:ea typeface="+mn-ea"/>
            <a:cs typeface="+mn-cs"/>
          </a:endParaRPr>
        </a:p>
      </dgm:t>
    </dgm:pt>
    <dgm:pt modelId="{9966BA69-CAC5-4A93-8122-03F17745348E}" type="parTrans" cxnId="{1581B057-5CA7-4392-BFBD-DE1B794A2381}">
      <dgm:prSet/>
      <dgm:spPr/>
      <dgm:t>
        <a:bodyPr/>
        <a:lstStyle/>
        <a:p>
          <a:pPr rtl="1"/>
          <a:endParaRPr lang="fa-IR"/>
        </a:p>
      </dgm:t>
    </dgm:pt>
    <dgm:pt modelId="{0B47CCD8-AFEC-451D-BA21-235D6E5A9467}" type="sibTrans" cxnId="{1581B057-5CA7-4392-BFBD-DE1B794A2381}">
      <dgm:prSet/>
      <dgm:spPr/>
      <dgm:t>
        <a:bodyPr/>
        <a:lstStyle/>
        <a:p>
          <a:pPr rtl="1"/>
          <a:endParaRPr lang="fa-IR"/>
        </a:p>
      </dgm:t>
    </dgm:pt>
    <dgm:pt modelId="{0754C6A8-18DE-4EC8-A9FB-02D990D80B4E}" type="pres">
      <dgm:prSet presAssocID="{2E15C146-21B8-4B15-9296-76ADDD90675A}" presName="linear" presStyleCnt="0">
        <dgm:presLayoutVars>
          <dgm:dir/>
          <dgm:animLvl val="lvl"/>
          <dgm:resizeHandles val="exact"/>
        </dgm:presLayoutVars>
      </dgm:prSet>
      <dgm:spPr/>
      <dgm:t>
        <a:bodyPr/>
        <a:lstStyle/>
        <a:p>
          <a:pPr rtl="1"/>
          <a:endParaRPr lang="fa-IR"/>
        </a:p>
      </dgm:t>
    </dgm:pt>
    <dgm:pt modelId="{9582F28D-8776-47BB-9254-55093B0ADFB7}" type="pres">
      <dgm:prSet presAssocID="{9BC26765-F236-420E-A8AF-E1E1C00111FF}" presName="parentLin" presStyleCnt="0"/>
      <dgm:spPr/>
    </dgm:pt>
    <dgm:pt modelId="{178690B5-3B1B-4B67-A5EF-D804B9B6F239}" type="pres">
      <dgm:prSet presAssocID="{9BC26765-F236-420E-A8AF-E1E1C00111FF}" presName="parentLeftMargin" presStyleLbl="node1" presStyleIdx="0" presStyleCnt="6"/>
      <dgm:spPr/>
      <dgm:t>
        <a:bodyPr/>
        <a:lstStyle/>
        <a:p>
          <a:pPr rtl="1"/>
          <a:endParaRPr lang="fa-IR"/>
        </a:p>
      </dgm:t>
    </dgm:pt>
    <dgm:pt modelId="{BA94C781-77DF-4717-99E0-899E3F7FE70D}" type="pres">
      <dgm:prSet presAssocID="{9BC26765-F236-420E-A8AF-E1E1C00111FF}" presName="parentText" presStyleLbl="node1" presStyleIdx="0" presStyleCnt="6" custLinFactNeighborX="-1760" custLinFactNeighborY="3694">
        <dgm:presLayoutVars>
          <dgm:chMax val="0"/>
          <dgm:bulletEnabled val="1"/>
        </dgm:presLayoutVars>
      </dgm:prSet>
      <dgm:spPr/>
      <dgm:t>
        <a:bodyPr/>
        <a:lstStyle/>
        <a:p>
          <a:pPr rtl="1"/>
          <a:endParaRPr lang="fa-IR"/>
        </a:p>
      </dgm:t>
    </dgm:pt>
    <dgm:pt modelId="{E3AE5114-0697-4ACF-B604-20111032B371}" type="pres">
      <dgm:prSet presAssocID="{9BC26765-F236-420E-A8AF-E1E1C00111FF}" presName="negativeSpace" presStyleCnt="0"/>
      <dgm:spPr/>
    </dgm:pt>
    <dgm:pt modelId="{2176C5B0-95EC-449A-88E2-629BE570379A}" type="pres">
      <dgm:prSet presAssocID="{9BC26765-F236-420E-A8AF-E1E1C00111FF}" presName="childText" presStyleLbl="conFgAcc1" presStyleIdx="0" presStyleCnt="6">
        <dgm:presLayoutVars>
          <dgm:bulletEnabled val="1"/>
        </dgm:presLayoutVars>
      </dgm:prSet>
      <dgm:spPr/>
    </dgm:pt>
    <dgm:pt modelId="{5D9CA5D6-0A28-40CE-90EE-A3E9B2EC5D56}" type="pres">
      <dgm:prSet presAssocID="{62E6CA54-3131-43CF-80D2-ADAD9C08877B}" presName="spaceBetweenRectangles" presStyleCnt="0"/>
      <dgm:spPr/>
    </dgm:pt>
    <dgm:pt modelId="{5725DF39-3C9D-4902-9F99-EB1359224068}" type="pres">
      <dgm:prSet presAssocID="{7573C8EC-C274-484A-8D7C-18DD7E124805}" presName="parentLin" presStyleCnt="0"/>
      <dgm:spPr/>
    </dgm:pt>
    <dgm:pt modelId="{1B8FB3F1-5856-44F2-A34A-F0681AD87B2F}" type="pres">
      <dgm:prSet presAssocID="{7573C8EC-C274-484A-8D7C-18DD7E124805}" presName="parentLeftMargin" presStyleLbl="node1" presStyleIdx="0" presStyleCnt="6"/>
      <dgm:spPr/>
      <dgm:t>
        <a:bodyPr/>
        <a:lstStyle/>
        <a:p>
          <a:pPr rtl="1"/>
          <a:endParaRPr lang="fa-IR"/>
        </a:p>
      </dgm:t>
    </dgm:pt>
    <dgm:pt modelId="{B3ECD2C5-3F4E-430E-A2DB-DDBC4EC5D775}" type="pres">
      <dgm:prSet presAssocID="{7573C8EC-C274-484A-8D7C-18DD7E124805}" presName="parentText" presStyleLbl="node1" presStyleIdx="1" presStyleCnt="6">
        <dgm:presLayoutVars>
          <dgm:chMax val="0"/>
          <dgm:bulletEnabled val="1"/>
        </dgm:presLayoutVars>
      </dgm:prSet>
      <dgm:spPr/>
      <dgm:t>
        <a:bodyPr/>
        <a:lstStyle/>
        <a:p>
          <a:pPr rtl="1"/>
          <a:endParaRPr lang="fa-IR"/>
        </a:p>
      </dgm:t>
    </dgm:pt>
    <dgm:pt modelId="{53D9095C-9554-4824-832D-0868BBA84349}" type="pres">
      <dgm:prSet presAssocID="{7573C8EC-C274-484A-8D7C-18DD7E124805}" presName="negativeSpace" presStyleCnt="0"/>
      <dgm:spPr/>
    </dgm:pt>
    <dgm:pt modelId="{2C94B8EB-6368-43C3-9B18-A25FF732CC01}" type="pres">
      <dgm:prSet presAssocID="{7573C8EC-C274-484A-8D7C-18DD7E124805}" presName="childText" presStyleLbl="conFgAcc1" presStyleIdx="1" presStyleCnt="6">
        <dgm:presLayoutVars>
          <dgm:bulletEnabled val="1"/>
        </dgm:presLayoutVars>
      </dgm:prSet>
      <dgm:spPr/>
    </dgm:pt>
    <dgm:pt modelId="{F9429E7B-175E-4DFD-B402-26C305DDC1BE}" type="pres">
      <dgm:prSet presAssocID="{BE3374E4-B247-459E-8FC6-07420EAA0B88}" presName="spaceBetweenRectangles" presStyleCnt="0"/>
      <dgm:spPr/>
    </dgm:pt>
    <dgm:pt modelId="{F4E5A516-26A7-42CF-9F59-9D52FA2CEECD}" type="pres">
      <dgm:prSet presAssocID="{8CED2A3A-BAF9-4740-8F1B-ECBDDFB188BD}" presName="parentLin" presStyleCnt="0"/>
      <dgm:spPr/>
    </dgm:pt>
    <dgm:pt modelId="{BBC04725-5781-4062-8EC5-1ABA8EBA9D8F}" type="pres">
      <dgm:prSet presAssocID="{8CED2A3A-BAF9-4740-8F1B-ECBDDFB188BD}" presName="parentLeftMargin" presStyleLbl="node1" presStyleIdx="1" presStyleCnt="6"/>
      <dgm:spPr/>
      <dgm:t>
        <a:bodyPr/>
        <a:lstStyle/>
        <a:p>
          <a:pPr rtl="1"/>
          <a:endParaRPr lang="fa-IR"/>
        </a:p>
      </dgm:t>
    </dgm:pt>
    <dgm:pt modelId="{4E249203-3598-43DA-A58A-E6BAD97D4AD4}" type="pres">
      <dgm:prSet presAssocID="{8CED2A3A-BAF9-4740-8F1B-ECBDDFB188BD}" presName="parentText" presStyleLbl="node1" presStyleIdx="2" presStyleCnt="6">
        <dgm:presLayoutVars>
          <dgm:chMax val="0"/>
          <dgm:bulletEnabled val="1"/>
        </dgm:presLayoutVars>
      </dgm:prSet>
      <dgm:spPr/>
      <dgm:t>
        <a:bodyPr/>
        <a:lstStyle/>
        <a:p>
          <a:pPr rtl="1"/>
          <a:endParaRPr lang="fa-IR"/>
        </a:p>
      </dgm:t>
    </dgm:pt>
    <dgm:pt modelId="{EA98BD6A-7E96-4850-A07D-31093D6EA3DF}" type="pres">
      <dgm:prSet presAssocID="{8CED2A3A-BAF9-4740-8F1B-ECBDDFB188BD}" presName="negativeSpace" presStyleCnt="0"/>
      <dgm:spPr/>
    </dgm:pt>
    <dgm:pt modelId="{B098D3EC-6F20-4AF2-85C1-454E1FB54481}" type="pres">
      <dgm:prSet presAssocID="{8CED2A3A-BAF9-4740-8F1B-ECBDDFB188BD}" presName="childText" presStyleLbl="conFgAcc1" presStyleIdx="2" presStyleCnt="6">
        <dgm:presLayoutVars>
          <dgm:bulletEnabled val="1"/>
        </dgm:presLayoutVars>
      </dgm:prSet>
      <dgm:spPr/>
    </dgm:pt>
    <dgm:pt modelId="{D2C245E3-FEAE-4CAB-9729-831939B91DC7}" type="pres">
      <dgm:prSet presAssocID="{0D08E820-49ED-4A38-B986-3446491FEC40}" presName="spaceBetweenRectangles" presStyleCnt="0"/>
      <dgm:spPr/>
    </dgm:pt>
    <dgm:pt modelId="{12B2F1D2-C9E0-4543-8F4B-54802A0E11B6}" type="pres">
      <dgm:prSet presAssocID="{EF492277-5019-430A-83CA-C8D03CC5D9E2}" presName="parentLin" presStyleCnt="0"/>
      <dgm:spPr/>
    </dgm:pt>
    <dgm:pt modelId="{E1F4C107-D1A8-447C-B031-226DE6919FC2}" type="pres">
      <dgm:prSet presAssocID="{EF492277-5019-430A-83CA-C8D03CC5D9E2}" presName="parentLeftMargin" presStyleLbl="node1" presStyleIdx="2" presStyleCnt="6"/>
      <dgm:spPr/>
      <dgm:t>
        <a:bodyPr/>
        <a:lstStyle/>
        <a:p>
          <a:pPr rtl="1"/>
          <a:endParaRPr lang="fa-IR"/>
        </a:p>
      </dgm:t>
    </dgm:pt>
    <dgm:pt modelId="{8A06CAF8-97AC-479F-B9C1-06CBA39DE91F}" type="pres">
      <dgm:prSet presAssocID="{EF492277-5019-430A-83CA-C8D03CC5D9E2}" presName="parentText" presStyleLbl="node1" presStyleIdx="3" presStyleCnt="6">
        <dgm:presLayoutVars>
          <dgm:chMax val="0"/>
          <dgm:bulletEnabled val="1"/>
        </dgm:presLayoutVars>
      </dgm:prSet>
      <dgm:spPr/>
      <dgm:t>
        <a:bodyPr/>
        <a:lstStyle/>
        <a:p>
          <a:pPr rtl="1"/>
          <a:endParaRPr lang="fa-IR"/>
        </a:p>
      </dgm:t>
    </dgm:pt>
    <dgm:pt modelId="{3E1B7B4C-4628-458D-A939-087452AF96FE}" type="pres">
      <dgm:prSet presAssocID="{EF492277-5019-430A-83CA-C8D03CC5D9E2}" presName="negativeSpace" presStyleCnt="0"/>
      <dgm:spPr/>
    </dgm:pt>
    <dgm:pt modelId="{ECD0A898-1560-4A5F-947F-66D74BE22BCD}" type="pres">
      <dgm:prSet presAssocID="{EF492277-5019-430A-83CA-C8D03CC5D9E2}" presName="childText" presStyleLbl="conFgAcc1" presStyleIdx="3" presStyleCnt="6">
        <dgm:presLayoutVars>
          <dgm:bulletEnabled val="1"/>
        </dgm:presLayoutVars>
      </dgm:prSet>
      <dgm:spPr/>
    </dgm:pt>
    <dgm:pt modelId="{A638BF0C-99B8-4703-8ED5-55B2163F0AF7}" type="pres">
      <dgm:prSet presAssocID="{BDF90A6B-FDED-4CA1-8A11-9D39C757C755}" presName="spaceBetweenRectangles" presStyleCnt="0"/>
      <dgm:spPr/>
    </dgm:pt>
    <dgm:pt modelId="{EF896E1B-7515-47C2-86DF-EA5091345048}" type="pres">
      <dgm:prSet presAssocID="{7CB10761-757F-49C1-BB81-1B39208DF2AA}" presName="parentLin" presStyleCnt="0"/>
      <dgm:spPr/>
    </dgm:pt>
    <dgm:pt modelId="{AFD7A992-2277-4B3C-9D71-66BE82E12FDB}" type="pres">
      <dgm:prSet presAssocID="{7CB10761-757F-49C1-BB81-1B39208DF2AA}" presName="parentLeftMargin" presStyleLbl="node1" presStyleIdx="3" presStyleCnt="6"/>
      <dgm:spPr/>
      <dgm:t>
        <a:bodyPr/>
        <a:lstStyle/>
        <a:p>
          <a:pPr rtl="1"/>
          <a:endParaRPr lang="fa-IR"/>
        </a:p>
      </dgm:t>
    </dgm:pt>
    <dgm:pt modelId="{56B92B40-7F95-4CB0-A0B5-37D272997E1B}" type="pres">
      <dgm:prSet presAssocID="{7CB10761-757F-49C1-BB81-1B39208DF2AA}" presName="parentText" presStyleLbl="node1" presStyleIdx="4" presStyleCnt="6">
        <dgm:presLayoutVars>
          <dgm:chMax val="0"/>
          <dgm:bulletEnabled val="1"/>
        </dgm:presLayoutVars>
      </dgm:prSet>
      <dgm:spPr/>
      <dgm:t>
        <a:bodyPr/>
        <a:lstStyle/>
        <a:p>
          <a:pPr rtl="1"/>
          <a:endParaRPr lang="fa-IR"/>
        </a:p>
      </dgm:t>
    </dgm:pt>
    <dgm:pt modelId="{6A9BFD4E-3B0F-4E60-8A75-89B9A6841AB4}" type="pres">
      <dgm:prSet presAssocID="{7CB10761-757F-49C1-BB81-1B39208DF2AA}" presName="negativeSpace" presStyleCnt="0"/>
      <dgm:spPr/>
    </dgm:pt>
    <dgm:pt modelId="{33791470-EE07-49B3-A40D-91DEDA625425}" type="pres">
      <dgm:prSet presAssocID="{7CB10761-757F-49C1-BB81-1B39208DF2AA}" presName="childText" presStyleLbl="conFgAcc1" presStyleIdx="4" presStyleCnt="6">
        <dgm:presLayoutVars>
          <dgm:bulletEnabled val="1"/>
        </dgm:presLayoutVars>
      </dgm:prSet>
      <dgm:spPr/>
    </dgm:pt>
    <dgm:pt modelId="{954D4E48-CE9F-4592-ACEB-2CCEFD28574A}" type="pres">
      <dgm:prSet presAssocID="{337EC599-B524-4551-8BCC-0FA02C4CAB7C}" presName="spaceBetweenRectangles" presStyleCnt="0"/>
      <dgm:spPr/>
    </dgm:pt>
    <dgm:pt modelId="{5C8C484F-F7F2-4CEE-B338-40B102973752}" type="pres">
      <dgm:prSet presAssocID="{E249B966-D55E-46FD-9BE5-13B52868E935}" presName="parentLin" presStyleCnt="0"/>
      <dgm:spPr/>
    </dgm:pt>
    <dgm:pt modelId="{6EA1D41A-4729-4B58-9FD1-919D4EEE9D3D}" type="pres">
      <dgm:prSet presAssocID="{E249B966-D55E-46FD-9BE5-13B52868E935}" presName="parentLeftMargin" presStyleLbl="node1" presStyleIdx="4" presStyleCnt="6"/>
      <dgm:spPr/>
      <dgm:t>
        <a:bodyPr/>
        <a:lstStyle/>
        <a:p>
          <a:pPr rtl="1"/>
          <a:endParaRPr lang="fa-IR"/>
        </a:p>
      </dgm:t>
    </dgm:pt>
    <dgm:pt modelId="{0C5BB108-9E02-4163-9383-A8795796B9A6}" type="pres">
      <dgm:prSet presAssocID="{E249B966-D55E-46FD-9BE5-13B52868E935}" presName="parentText" presStyleLbl="node1" presStyleIdx="5" presStyleCnt="6">
        <dgm:presLayoutVars>
          <dgm:chMax val="0"/>
          <dgm:bulletEnabled val="1"/>
        </dgm:presLayoutVars>
      </dgm:prSet>
      <dgm:spPr/>
      <dgm:t>
        <a:bodyPr/>
        <a:lstStyle/>
        <a:p>
          <a:pPr rtl="1"/>
          <a:endParaRPr lang="fa-IR"/>
        </a:p>
      </dgm:t>
    </dgm:pt>
    <dgm:pt modelId="{012B3202-3B8E-4773-A5FD-DA9694165833}" type="pres">
      <dgm:prSet presAssocID="{E249B966-D55E-46FD-9BE5-13B52868E935}" presName="negativeSpace" presStyleCnt="0"/>
      <dgm:spPr/>
    </dgm:pt>
    <dgm:pt modelId="{C8727AF6-DCFD-49CC-8B6B-D332345EB1C4}" type="pres">
      <dgm:prSet presAssocID="{E249B966-D55E-46FD-9BE5-13B52868E935}" presName="childText" presStyleLbl="conFgAcc1" presStyleIdx="5" presStyleCnt="6">
        <dgm:presLayoutVars>
          <dgm:bulletEnabled val="1"/>
        </dgm:presLayoutVars>
      </dgm:prSet>
      <dgm:spPr/>
    </dgm:pt>
  </dgm:ptLst>
  <dgm:cxnLst>
    <dgm:cxn modelId="{FDDBE3C7-F235-4320-A59F-730BB407FDC3}" srcId="{2E15C146-21B8-4B15-9296-76ADDD90675A}" destId="{9BC26765-F236-420E-A8AF-E1E1C00111FF}" srcOrd="0" destOrd="0" parTransId="{A28E1FA2-8402-4F03-9085-84055713F67E}" sibTransId="{62E6CA54-3131-43CF-80D2-ADAD9C08877B}"/>
    <dgm:cxn modelId="{4FA6B4B1-93D6-483A-8173-13CD3D229641}" type="presOf" srcId="{2E15C146-21B8-4B15-9296-76ADDD90675A}" destId="{0754C6A8-18DE-4EC8-A9FB-02D990D80B4E}" srcOrd="0" destOrd="0" presId="urn:microsoft.com/office/officeart/2005/8/layout/list1"/>
    <dgm:cxn modelId="{AE75F42F-789F-459C-9464-B4D3BB9BF4A2}" type="presOf" srcId="{8CED2A3A-BAF9-4740-8F1B-ECBDDFB188BD}" destId="{4E249203-3598-43DA-A58A-E6BAD97D4AD4}" srcOrd="1" destOrd="0" presId="urn:microsoft.com/office/officeart/2005/8/layout/list1"/>
    <dgm:cxn modelId="{1BDF3D5F-3A32-45F3-B248-0FAC8406E1B2}" type="presOf" srcId="{EF492277-5019-430A-83CA-C8D03CC5D9E2}" destId="{8A06CAF8-97AC-479F-B9C1-06CBA39DE91F}" srcOrd="1" destOrd="0" presId="urn:microsoft.com/office/officeart/2005/8/layout/list1"/>
    <dgm:cxn modelId="{E7FE5286-A9FA-423C-B7F4-144BB01D8B97}" type="presOf" srcId="{9BC26765-F236-420E-A8AF-E1E1C00111FF}" destId="{BA94C781-77DF-4717-99E0-899E3F7FE70D}" srcOrd="1" destOrd="0" presId="urn:microsoft.com/office/officeart/2005/8/layout/list1"/>
    <dgm:cxn modelId="{1581B057-5CA7-4392-BFBD-DE1B794A2381}" srcId="{2E15C146-21B8-4B15-9296-76ADDD90675A}" destId="{E249B966-D55E-46FD-9BE5-13B52868E935}" srcOrd="5" destOrd="0" parTransId="{9966BA69-CAC5-4A93-8122-03F17745348E}" sibTransId="{0B47CCD8-AFEC-451D-BA21-235D6E5A9467}"/>
    <dgm:cxn modelId="{B961C7E4-CFA3-48EE-B696-FCC81B81C9F3}" type="presOf" srcId="{7573C8EC-C274-484A-8D7C-18DD7E124805}" destId="{1B8FB3F1-5856-44F2-A34A-F0681AD87B2F}" srcOrd="0" destOrd="0" presId="urn:microsoft.com/office/officeart/2005/8/layout/list1"/>
    <dgm:cxn modelId="{B6113B2F-2C59-4D38-A351-288EE3D4A58B}" type="presOf" srcId="{7CB10761-757F-49C1-BB81-1B39208DF2AA}" destId="{56B92B40-7F95-4CB0-A0B5-37D272997E1B}" srcOrd="1" destOrd="0" presId="urn:microsoft.com/office/officeart/2005/8/layout/list1"/>
    <dgm:cxn modelId="{9F143077-DB92-404B-86B0-2BD41CC2CA1A}" type="presOf" srcId="{E249B966-D55E-46FD-9BE5-13B52868E935}" destId="{0C5BB108-9E02-4163-9383-A8795796B9A6}" srcOrd="1" destOrd="0" presId="urn:microsoft.com/office/officeart/2005/8/layout/list1"/>
    <dgm:cxn modelId="{5731061B-FE70-4878-B672-C926E1419BB2}" srcId="{2E15C146-21B8-4B15-9296-76ADDD90675A}" destId="{8CED2A3A-BAF9-4740-8F1B-ECBDDFB188BD}" srcOrd="2" destOrd="0" parTransId="{98B27087-D18D-4DA5-8666-75B96B5244B5}" sibTransId="{0D08E820-49ED-4A38-B986-3446491FEC40}"/>
    <dgm:cxn modelId="{7D32C93C-A996-4D70-AF44-47E5682C2DB0}" srcId="{2E15C146-21B8-4B15-9296-76ADDD90675A}" destId="{EF492277-5019-430A-83CA-C8D03CC5D9E2}" srcOrd="3" destOrd="0" parTransId="{DE48573B-C6EA-4152-A71B-D1875237EE53}" sibTransId="{BDF90A6B-FDED-4CA1-8A11-9D39C757C755}"/>
    <dgm:cxn modelId="{6245E7F4-2EE0-4318-AFAB-C85C6A3D5EAF}" srcId="{2E15C146-21B8-4B15-9296-76ADDD90675A}" destId="{7573C8EC-C274-484A-8D7C-18DD7E124805}" srcOrd="1" destOrd="0" parTransId="{D23EE0B4-57D6-4B84-A9B3-3CC7AC803037}" sibTransId="{BE3374E4-B247-459E-8FC6-07420EAA0B88}"/>
    <dgm:cxn modelId="{2FC7C825-250F-4D53-8009-F63D882F66EB}" type="presOf" srcId="{7573C8EC-C274-484A-8D7C-18DD7E124805}" destId="{B3ECD2C5-3F4E-430E-A2DB-DDBC4EC5D775}" srcOrd="1" destOrd="0" presId="urn:microsoft.com/office/officeart/2005/8/layout/list1"/>
    <dgm:cxn modelId="{D33BEB5A-0B96-49F6-B0C5-FAB64112C1A3}" srcId="{2E15C146-21B8-4B15-9296-76ADDD90675A}" destId="{7CB10761-757F-49C1-BB81-1B39208DF2AA}" srcOrd="4" destOrd="0" parTransId="{E81D34B4-79F2-4F75-A94E-590D1F08F8EE}" sibTransId="{337EC599-B524-4551-8BCC-0FA02C4CAB7C}"/>
    <dgm:cxn modelId="{AE623109-DB16-4C3B-B144-2FECA6C15EFF}" type="presOf" srcId="{EF492277-5019-430A-83CA-C8D03CC5D9E2}" destId="{E1F4C107-D1A8-447C-B031-226DE6919FC2}" srcOrd="0" destOrd="0" presId="urn:microsoft.com/office/officeart/2005/8/layout/list1"/>
    <dgm:cxn modelId="{43C2435B-EFD8-4880-9711-549B05E42AE6}" type="presOf" srcId="{9BC26765-F236-420E-A8AF-E1E1C00111FF}" destId="{178690B5-3B1B-4B67-A5EF-D804B9B6F239}" srcOrd="0" destOrd="0" presId="urn:microsoft.com/office/officeart/2005/8/layout/list1"/>
    <dgm:cxn modelId="{DBD9AE69-EC35-4A47-82E6-C51E0DBCEC84}" type="presOf" srcId="{7CB10761-757F-49C1-BB81-1B39208DF2AA}" destId="{AFD7A992-2277-4B3C-9D71-66BE82E12FDB}" srcOrd="0" destOrd="0" presId="urn:microsoft.com/office/officeart/2005/8/layout/list1"/>
    <dgm:cxn modelId="{C7956F36-3DBB-4AE8-85D8-82153D4AAFF4}" type="presOf" srcId="{E249B966-D55E-46FD-9BE5-13B52868E935}" destId="{6EA1D41A-4729-4B58-9FD1-919D4EEE9D3D}" srcOrd="0" destOrd="0" presId="urn:microsoft.com/office/officeart/2005/8/layout/list1"/>
    <dgm:cxn modelId="{90AF3C6E-69C2-4F0C-BAB7-9FAE0E293884}" type="presOf" srcId="{8CED2A3A-BAF9-4740-8F1B-ECBDDFB188BD}" destId="{BBC04725-5781-4062-8EC5-1ABA8EBA9D8F}" srcOrd="0" destOrd="0" presId="urn:microsoft.com/office/officeart/2005/8/layout/list1"/>
    <dgm:cxn modelId="{CA1EEB86-D1D0-496E-A3EB-8CB36C395CFC}" type="presParOf" srcId="{0754C6A8-18DE-4EC8-A9FB-02D990D80B4E}" destId="{9582F28D-8776-47BB-9254-55093B0ADFB7}" srcOrd="0" destOrd="0" presId="urn:microsoft.com/office/officeart/2005/8/layout/list1"/>
    <dgm:cxn modelId="{ED6FD7C2-4CC4-42CE-A64F-7937304E696A}" type="presParOf" srcId="{9582F28D-8776-47BB-9254-55093B0ADFB7}" destId="{178690B5-3B1B-4B67-A5EF-D804B9B6F239}" srcOrd="0" destOrd="0" presId="urn:microsoft.com/office/officeart/2005/8/layout/list1"/>
    <dgm:cxn modelId="{107A3352-BD14-42DF-9A2A-D6F74F8CA0E0}" type="presParOf" srcId="{9582F28D-8776-47BB-9254-55093B0ADFB7}" destId="{BA94C781-77DF-4717-99E0-899E3F7FE70D}" srcOrd="1" destOrd="0" presId="urn:microsoft.com/office/officeart/2005/8/layout/list1"/>
    <dgm:cxn modelId="{1F32A558-77FF-42CD-8536-2104FD864362}" type="presParOf" srcId="{0754C6A8-18DE-4EC8-A9FB-02D990D80B4E}" destId="{E3AE5114-0697-4ACF-B604-20111032B371}" srcOrd="1" destOrd="0" presId="urn:microsoft.com/office/officeart/2005/8/layout/list1"/>
    <dgm:cxn modelId="{6DED17D8-B5FD-44EE-B49E-EFB4F4AD2AD6}" type="presParOf" srcId="{0754C6A8-18DE-4EC8-A9FB-02D990D80B4E}" destId="{2176C5B0-95EC-449A-88E2-629BE570379A}" srcOrd="2" destOrd="0" presId="urn:microsoft.com/office/officeart/2005/8/layout/list1"/>
    <dgm:cxn modelId="{78C14FD4-36E7-4BF9-9FCB-A0D2A7927CD8}" type="presParOf" srcId="{0754C6A8-18DE-4EC8-A9FB-02D990D80B4E}" destId="{5D9CA5D6-0A28-40CE-90EE-A3E9B2EC5D56}" srcOrd="3" destOrd="0" presId="urn:microsoft.com/office/officeart/2005/8/layout/list1"/>
    <dgm:cxn modelId="{C782E103-1895-4FE1-B00E-EF7152213DCB}" type="presParOf" srcId="{0754C6A8-18DE-4EC8-A9FB-02D990D80B4E}" destId="{5725DF39-3C9D-4902-9F99-EB1359224068}" srcOrd="4" destOrd="0" presId="urn:microsoft.com/office/officeart/2005/8/layout/list1"/>
    <dgm:cxn modelId="{266E3CD0-2F74-49BF-92BD-310294F9C8B9}" type="presParOf" srcId="{5725DF39-3C9D-4902-9F99-EB1359224068}" destId="{1B8FB3F1-5856-44F2-A34A-F0681AD87B2F}" srcOrd="0" destOrd="0" presId="urn:microsoft.com/office/officeart/2005/8/layout/list1"/>
    <dgm:cxn modelId="{AE610AC5-F47B-4E3C-8CD9-1EFA74C24099}" type="presParOf" srcId="{5725DF39-3C9D-4902-9F99-EB1359224068}" destId="{B3ECD2C5-3F4E-430E-A2DB-DDBC4EC5D775}" srcOrd="1" destOrd="0" presId="urn:microsoft.com/office/officeart/2005/8/layout/list1"/>
    <dgm:cxn modelId="{BED84F4C-F93F-43F6-B76E-BA2199FC3EE2}" type="presParOf" srcId="{0754C6A8-18DE-4EC8-A9FB-02D990D80B4E}" destId="{53D9095C-9554-4824-832D-0868BBA84349}" srcOrd="5" destOrd="0" presId="urn:microsoft.com/office/officeart/2005/8/layout/list1"/>
    <dgm:cxn modelId="{680C1C53-3AC1-423E-AA04-64E0DB31DBC6}" type="presParOf" srcId="{0754C6A8-18DE-4EC8-A9FB-02D990D80B4E}" destId="{2C94B8EB-6368-43C3-9B18-A25FF732CC01}" srcOrd="6" destOrd="0" presId="urn:microsoft.com/office/officeart/2005/8/layout/list1"/>
    <dgm:cxn modelId="{2E2CD22E-F5F4-4AEA-97D9-0DFE6AD50435}" type="presParOf" srcId="{0754C6A8-18DE-4EC8-A9FB-02D990D80B4E}" destId="{F9429E7B-175E-4DFD-B402-26C305DDC1BE}" srcOrd="7" destOrd="0" presId="urn:microsoft.com/office/officeart/2005/8/layout/list1"/>
    <dgm:cxn modelId="{5DB22DF7-F1FA-42E1-854D-DD24A67F2651}" type="presParOf" srcId="{0754C6A8-18DE-4EC8-A9FB-02D990D80B4E}" destId="{F4E5A516-26A7-42CF-9F59-9D52FA2CEECD}" srcOrd="8" destOrd="0" presId="urn:microsoft.com/office/officeart/2005/8/layout/list1"/>
    <dgm:cxn modelId="{8AD94871-208E-4562-9151-81FEA975A664}" type="presParOf" srcId="{F4E5A516-26A7-42CF-9F59-9D52FA2CEECD}" destId="{BBC04725-5781-4062-8EC5-1ABA8EBA9D8F}" srcOrd="0" destOrd="0" presId="urn:microsoft.com/office/officeart/2005/8/layout/list1"/>
    <dgm:cxn modelId="{7A498815-6E7E-4438-8B61-704115A517C3}" type="presParOf" srcId="{F4E5A516-26A7-42CF-9F59-9D52FA2CEECD}" destId="{4E249203-3598-43DA-A58A-E6BAD97D4AD4}" srcOrd="1" destOrd="0" presId="urn:microsoft.com/office/officeart/2005/8/layout/list1"/>
    <dgm:cxn modelId="{E2F03EFC-8B88-4471-A02C-594FA8AF8586}" type="presParOf" srcId="{0754C6A8-18DE-4EC8-A9FB-02D990D80B4E}" destId="{EA98BD6A-7E96-4850-A07D-31093D6EA3DF}" srcOrd="9" destOrd="0" presId="urn:microsoft.com/office/officeart/2005/8/layout/list1"/>
    <dgm:cxn modelId="{173AD7F2-5076-49C6-B6A8-29E51C908055}" type="presParOf" srcId="{0754C6A8-18DE-4EC8-A9FB-02D990D80B4E}" destId="{B098D3EC-6F20-4AF2-85C1-454E1FB54481}" srcOrd="10" destOrd="0" presId="urn:microsoft.com/office/officeart/2005/8/layout/list1"/>
    <dgm:cxn modelId="{44696640-C7D8-4455-83FB-FC62FEC36F5C}" type="presParOf" srcId="{0754C6A8-18DE-4EC8-A9FB-02D990D80B4E}" destId="{D2C245E3-FEAE-4CAB-9729-831939B91DC7}" srcOrd="11" destOrd="0" presId="urn:microsoft.com/office/officeart/2005/8/layout/list1"/>
    <dgm:cxn modelId="{5862A62F-046F-4063-A2EB-C0B1EF8E3E0D}" type="presParOf" srcId="{0754C6A8-18DE-4EC8-A9FB-02D990D80B4E}" destId="{12B2F1D2-C9E0-4543-8F4B-54802A0E11B6}" srcOrd="12" destOrd="0" presId="urn:microsoft.com/office/officeart/2005/8/layout/list1"/>
    <dgm:cxn modelId="{7B615D3A-DA28-4285-B68D-AADC97EF55B8}" type="presParOf" srcId="{12B2F1D2-C9E0-4543-8F4B-54802A0E11B6}" destId="{E1F4C107-D1A8-447C-B031-226DE6919FC2}" srcOrd="0" destOrd="0" presId="urn:microsoft.com/office/officeart/2005/8/layout/list1"/>
    <dgm:cxn modelId="{D9A08100-CA95-4B36-AF5A-04AAA8D5C54F}" type="presParOf" srcId="{12B2F1D2-C9E0-4543-8F4B-54802A0E11B6}" destId="{8A06CAF8-97AC-479F-B9C1-06CBA39DE91F}" srcOrd="1" destOrd="0" presId="urn:microsoft.com/office/officeart/2005/8/layout/list1"/>
    <dgm:cxn modelId="{B3C663B0-19AD-4393-87DF-5D90A3E2B232}" type="presParOf" srcId="{0754C6A8-18DE-4EC8-A9FB-02D990D80B4E}" destId="{3E1B7B4C-4628-458D-A939-087452AF96FE}" srcOrd="13" destOrd="0" presId="urn:microsoft.com/office/officeart/2005/8/layout/list1"/>
    <dgm:cxn modelId="{94445FC5-F159-4597-9EAA-C5651B14BA08}" type="presParOf" srcId="{0754C6A8-18DE-4EC8-A9FB-02D990D80B4E}" destId="{ECD0A898-1560-4A5F-947F-66D74BE22BCD}" srcOrd="14" destOrd="0" presId="urn:microsoft.com/office/officeart/2005/8/layout/list1"/>
    <dgm:cxn modelId="{D68E768B-003A-4247-9873-022476EA06E5}" type="presParOf" srcId="{0754C6A8-18DE-4EC8-A9FB-02D990D80B4E}" destId="{A638BF0C-99B8-4703-8ED5-55B2163F0AF7}" srcOrd="15" destOrd="0" presId="urn:microsoft.com/office/officeart/2005/8/layout/list1"/>
    <dgm:cxn modelId="{9F325FAD-94AC-493F-BA75-4EDE711D9202}" type="presParOf" srcId="{0754C6A8-18DE-4EC8-A9FB-02D990D80B4E}" destId="{EF896E1B-7515-47C2-86DF-EA5091345048}" srcOrd="16" destOrd="0" presId="urn:microsoft.com/office/officeart/2005/8/layout/list1"/>
    <dgm:cxn modelId="{E66F4109-835C-4514-A635-58349EB7CEE4}" type="presParOf" srcId="{EF896E1B-7515-47C2-86DF-EA5091345048}" destId="{AFD7A992-2277-4B3C-9D71-66BE82E12FDB}" srcOrd="0" destOrd="0" presId="urn:microsoft.com/office/officeart/2005/8/layout/list1"/>
    <dgm:cxn modelId="{C6CED1C2-FB3D-4622-854D-C138C3CB224C}" type="presParOf" srcId="{EF896E1B-7515-47C2-86DF-EA5091345048}" destId="{56B92B40-7F95-4CB0-A0B5-37D272997E1B}" srcOrd="1" destOrd="0" presId="urn:microsoft.com/office/officeart/2005/8/layout/list1"/>
    <dgm:cxn modelId="{029408AB-0A69-4B71-87B2-0EF5D7E9FE72}" type="presParOf" srcId="{0754C6A8-18DE-4EC8-A9FB-02D990D80B4E}" destId="{6A9BFD4E-3B0F-4E60-8A75-89B9A6841AB4}" srcOrd="17" destOrd="0" presId="urn:microsoft.com/office/officeart/2005/8/layout/list1"/>
    <dgm:cxn modelId="{4FBDF116-7ADF-4FC0-B58A-53A131FD715D}" type="presParOf" srcId="{0754C6A8-18DE-4EC8-A9FB-02D990D80B4E}" destId="{33791470-EE07-49B3-A40D-91DEDA625425}" srcOrd="18" destOrd="0" presId="urn:microsoft.com/office/officeart/2005/8/layout/list1"/>
    <dgm:cxn modelId="{6C31819A-1AD0-4B8D-86EE-6475DE7F8E2A}" type="presParOf" srcId="{0754C6A8-18DE-4EC8-A9FB-02D990D80B4E}" destId="{954D4E48-CE9F-4592-ACEB-2CCEFD28574A}" srcOrd="19" destOrd="0" presId="urn:microsoft.com/office/officeart/2005/8/layout/list1"/>
    <dgm:cxn modelId="{D2E0A4EF-5ABE-4D31-A857-299E427068DB}" type="presParOf" srcId="{0754C6A8-18DE-4EC8-A9FB-02D990D80B4E}" destId="{5C8C484F-F7F2-4CEE-B338-40B102973752}" srcOrd="20" destOrd="0" presId="urn:microsoft.com/office/officeart/2005/8/layout/list1"/>
    <dgm:cxn modelId="{366A22BF-A73B-4E5C-9257-26FD4CFE6D12}" type="presParOf" srcId="{5C8C484F-F7F2-4CEE-B338-40B102973752}" destId="{6EA1D41A-4729-4B58-9FD1-919D4EEE9D3D}" srcOrd="0" destOrd="0" presId="urn:microsoft.com/office/officeart/2005/8/layout/list1"/>
    <dgm:cxn modelId="{00EB8EC0-36D2-428A-B013-A7B56DE39402}" type="presParOf" srcId="{5C8C484F-F7F2-4CEE-B338-40B102973752}" destId="{0C5BB108-9E02-4163-9383-A8795796B9A6}" srcOrd="1" destOrd="0" presId="urn:microsoft.com/office/officeart/2005/8/layout/list1"/>
    <dgm:cxn modelId="{1FA68FC5-5365-4C4F-B00B-C8CD8D51CB49}" type="presParOf" srcId="{0754C6A8-18DE-4EC8-A9FB-02D990D80B4E}" destId="{012B3202-3B8E-4773-A5FD-DA9694165833}" srcOrd="21" destOrd="0" presId="urn:microsoft.com/office/officeart/2005/8/layout/list1"/>
    <dgm:cxn modelId="{FEAF921F-B717-46D1-A0C3-7FD11B35D1E7}" type="presParOf" srcId="{0754C6A8-18DE-4EC8-A9FB-02D990D80B4E}" destId="{C8727AF6-DCFD-49CC-8B6B-D332345EB1C4}" srcOrd="22"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4E73FE5-9AD4-476E-87DA-17C758751B9C}" type="doc">
      <dgm:prSet loTypeId="urn:microsoft.com/office/officeart/2005/8/layout/hList2" loCatId="list" qsTypeId="urn:microsoft.com/office/officeart/2005/8/quickstyle/simple1" qsCatId="simple" csTypeId="urn:microsoft.com/office/officeart/2005/8/colors/colorful3" csCatId="colorful" phldr="1"/>
      <dgm:spPr/>
      <dgm:t>
        <a:bodyPr/>
        <a:lstStyle/>
        <a:p>
          <a:pPr rtl="1"/>
          <a:endParaRPr lang="fa-IR"/>
        </a:p>
      </dgm:t>
    </dgm:pt>
    <dgm:pt modelId="{6A7EB641-EF8D-4429-AC71-E191A674E758}">
      <dgm:prSet phldrT="[Text]" phldr="1"/>
      <dgm:spPr/>
      <dgm:t>
        <a:bodyPr/>
        <a:lstStyle/>
        <a:p>
          <a:pPr rtl="1"/>
          <a:endParaRPr lang="fa-IR"/>
        </a:p>
      </dgm:t>
    </dgm:pt>
    <dgm:pt modelId="{3EBEF33F-584C-44AD-BC2A-B09A5794E63F}" type="parTrans" cxnId="{8020BA0A-BCE2-4189-AFDF-7E6F86E6E463}">
      <dgm:prSet/>
      <dgm:spPr/>
      <dgm:t>
        <a:bodyPr/>
        <a:lstStyle/>
        <a:p>
          <a:pPr rtl="1"/>
          <a:endParaRPr lang="fa-IR"/>
        </a:p>
      </dgm:t>
    </dgm:pt>
    <dgm:pt modelId="{4C63DB19-431A-43EB-BF8A-7AD31D564000}" type="sibTrans" cxnId="{8020BA0A-BCE2-4189-AFDF-7E6F86E6E463}">
      <dgm:prSet/>
      <dgm:spPr/>
      <dgm:t>
        <a:bodyPr/>
        <a:lstStyle/>
        <a:p>
          <a:pPr rtl="1"/>
          <a:endParaRPr lang="fa-IR"/>
        </a:p>
      </dgm:t>
    </dgm:pt>
    <dgm:pt modelId="{B68A379B-4686-496A-B487-5AD6B4FEF76B}">
      <dgm:prSet phldrT="[Text]"/>
      <dgm:spPr>
        <a:solidFill>
          <a:schemeClr val="accent1">
            <a:lumMod val="20000"/>
            <a:lumOff val="80000"/>
          </a:schemeClr>
        </a:solidFill>
      </dgm:spPr>
      <dgm:t>
        <a:bodyPr/>
        <a:lstStyle/>
        <a:p>
          <a:pPr rtl="1"/>
          <a:r>
            <a:rPr lang="ar-SA" b="1" dirty="0" smtClean="0">
              <a:solidFill>
                <a:srgbClr val="FF0000"/>
              </a:solidFill>
            </a:rPr>
            <a:t>موانع آموزشی </a:t>
          </a:r>
          <a:endParaRPr lang="fa-IR" b="1" dirty="0">
            <a:solidFill>
              <a:srgbClr val="FF0000"/>
            </a:solidFill>
          </a:endParaRPr>
        </a:p>
      </dgm:t>
    </dgm:pt>
    <dgm:pt modelId="{9A958BF7-A967-4BA1-B4B2-5EA622C6F5CA}" type="parTrans" cxnId="{1FAD9487-63C0-4A0D-8CD1-131725E52EF7}">
      <dgm:prSet/>
      <dgm:spPr/>
      <dgm:t>
        <a:bodyPr/>
        <a:lstStyle/>
        <a:p>
          <a:pPr rtl="1"/>
          <a:endParaRPr lang="fa-IR"/>
        </a:p>
      </dgm:t>
    </dgm:pt>
    <dgm:pt modelId="{177CE30A-B641-409D-8465-5A42FFD0400D}" type="sibTrans" cxnId="{1FAD9487-63C0-4A0D-8CD1-131725E52EF7}">
      <dgm:prSet/>
      <dgm:spPr/>
      <dgm:t>
        <a:bodyPr/>
        <a:lstStyle/>
        <a:p>
          <a:pPr rtl="1"/>
          <a:endParaRPr lang="fa-IR"/>
        </a:p>
      </dgm:t>
    </dgm:pt>
    <dgm:pt modelId="{5529EB02-938C-49D8-A96D-BBC45B509CA8}">
      <dgm:prSet phldrT="[Text]"/>
      <dgm:spPr>
        <a:solidFill>
          <a:schemeClr val="accent1">
            <a:lumMod val="20000"/>
            <a:lumOff val="80000"/>
          </a:schemeClr>
        </a:solidFill>
      </dgm:spPr>
      <dgm:t>
        <a:bodyPr/>
        <a:lstStyle/>
        <a:p>
          <a:pPr rtl="1"/>
          <a:r>
            <a:rPr lang="ar-SA" b="0" dirty="0" smtClean="0">
              <a:solidFill>
                <a:schemeClr val="tx1"/>
              </a:solidFill>
            </a:rPr>
            <a:t>آموزش ناکافی و توجیه نشدن والدین در ارتباط با اهمیت اجرای مراقبت آغوشی</a:t>
          </a:r>
          <a:endParaRPr lang="fa-IR" b="0" dirty="0">
            <a:solidFill>
              <a:schemeClr val="tx1"/>
            </a:solidFill>
          </a:endParaRPr>
        </a:p>
      </dgm:t>
    </dgm:pt>
    <dgm:pt modelId="{BD36C168-F5CF-4597-8050-07C1CF01A57B}" type="parTrans" cxnId="{8F257256-50D5-474B-B0B5-F927EA56917B}">
      <dgm:prSet/>
      <dgm:spPr/>
      <dgm:t>
        <a:bodyPr/>
        <a:lstStyle/>
        <a:p>
          <a:pPr rtl="1"/>
          <a:endParaRPr lang="fa-IR"/>
        </a:p>
      </dgm:t>
    </dgm:pt>
    <dgm:pt modelId="{1C421913-66D5-4AE8-A037-AC53F53958B0}" type="sibTrans" cxnId="{8F257256-50D5-474B-B0B5-F927EA56917B}">
      <dgm:prSet/>
      <dgm:spPr/>
      <dgm:t>
        <a:bodyPr/>
        <a:lstStyle/>
        <a:p>
          <a:pPr rtl="1"/>
          <a:endParaRPr lang="fa-IR"/>
        </a:p>
      </dgm:t>
    </dgm:pt>
    <dgm:pt modelId="{673FB1AD-710A-43D3-9E05-6731CE1A4433}">
      <dgm:prSet phldrT="[Text]" phldr="1"/>
      <dgm:spPr/>
      <dgm:t>
        <a:bodyPr/>
        <a:lstStyle/>
        <a:p>
          <a:pPr rtl="1"/>
          <a:endParaRPr lang="fa-IR"/>
        </a:p>
      </dgm:t>
    </dgm:pt>
    <dgm:pt modelId="{49F99363-ED33-4A03-AD1A-F165C6B0754B}" type="parTrans" cxnId="{310FEEA2-B2C5-44B5-ACD7-725626921786}">
      <dgm:prSet/>
      <dgm:spPr/>
      <dgm:t>
        <a:bodyPr/>
        <a:lstStyle/>
        <a:p>
          <a:pPr rtl="1"/>
          <a:endParaRPr lang="fa-IR"/>
        </a:p>
      </dgm:t>
    </dgm:pt>
    <dgm:pt modelId="{11D93DDE-9A4A-4845-B52B-BBEE8E25D5D9}" type="sibTrans" cxnId="{310FEEA2-B2C5-44B5-ACD7-725626921786}">
      <dgm:prSet/>
      <dgm:spPr/>
      <dgm:t>
        <a:bodyPr/>
        <a:lstStyle/>
        <a:p>
          <a:pPr rtl="1"/>
          <a:endParaRPr lang="fa-IR"/>
        </a:p>
      </dgm:t>
    </dgm:pt>
    <dgm:pt modelId="{A6E6971E-C311-4CC4-AE72-6CAA84C822EB}">
      <dgm:prSet phldrT="[Text]"/>
      <dgm:spPr>
        <a:solidFill>
          <a:schemeClr val="tx2">
            <a:lumMod val="40000"/>
            <a:lumOff val="60000"/>
          </a:schemeClr>
        </a:solidFill>
        <a:ln>
          <a:solidFill>
            <a:schemeClr val="accent1">
              <a:lumMod val="20000"/>
              <a:lumOff val="80000"/>
            </a:schemeClr>
          </a:solidFill>
        </a:ln>
      </dgm:spPr>
      <dgm:t>
        <a:bodyPr/>
        <a:lstStyle/>
        <a:p>
          <a:pPr rtl="1"/>
          <a:r>
            <a:rPr lang="ar-SA" b="1" dirty="0" smtClean="0">
              <a:solidFill>
                <a:srgbClr val="FF0000"/>
              </a:solidFill>
            </a:rPr>
            <a:t>موانع پرسنلی</a:t>
          </a:r>
          <a:endParaRPr lang="fa-IR" b="1" dirty="0">
            <a:solidFill>
              <a:srgbClr val="FF0000"/>
            </a:solidFill>
          </a:endParaRPr>
        </a:p>
      </dgm:t>
    </dgm:pt>
    <dgm:pt modelId="{2E322056-C4D3-4F81-AA92-96239DA44914}" type="parTrans" cxnId="{2BAEBD72-C44E-4EE5-ABFF-6983D583DFB6}">
      <dgm:prSet/>
      <dgm:spPr/>
      <dgm:t>
        <a:bodyPr/>
        <a:lstStyle/>
        <a:p>
          <a:pPr rtl="1"/>
          <a:endParaRPr lang="fa-IR"/>
        </a:p>
      </dgm:t>
    </dgm:pt>
    <dgm:pt modelId="{7D2E5EF5-4783-4A39-831F-B7EFAA83176E}" type="sibTrans" cxnId="{2BAEBD72-C44E-4EE5-ABFF-6983D583DFB6}">
      <dgm:prSet/>
      <dgm:spPr/>
      <dgm:t>
        <a:bodyPr/>
        <a:lstStyle/>
        <a:p>
          <a:pPr rtl="1"/>
          <a:endParaRPr lang="fa-IR"/>
        </a:p>
      </dgm:t>
    </dgm:pt>
    <dgm:pt modelId="{7D0EE243-FD55-4F56-A606-7306125AD945}">
      <dgm:prSet phldrT="[Text]" phldr="1"/>
      <dgm:spPr/>
      <dgm:t>
        <a:bodyPr/>
        <a:lstStyle/>
        <a:p>
          <a:pPr rtl="1"/>
          <a:endParaRPr lang="fa-IR"/>
        </a:p>
      </dgm:t>
    </dgm:pt>
    <dgm:pt modelId="{86DC24BA-7CF7-4E0A-AD90-C13A7E239288}" type="parTrans" cxnId="{78B61856-15A0-4E9A-B52B-6DE51D1E61E6}">
      <dgm:prSet/>
      <dgm:spPr/>
      <dgm:t>
        <a:bodyPr/>
        <a:lstStyle/>
        <a:p>
          <a:pPr rtl="1"/>
          <a:endParaRPr lang="fa-IR"/>
        </a:p>
      </dgm:t>
    </dgm:pt>
    <dgm:pt modelId="{8C723E0C-2BFA-47A1-AB0D-96EB639472C1}" type="sibTrans" cxnId="{78B61856-15A0-4E9A-B52B-6DE51D1E61E6}">
      <dgm:prSet/>
      <dgm:spPr/>
      <dgm:t>
        <a:bodyPr/>
        <a:lstStyle/>
        <a:p>
          <a:pPr rtl="1"/>
          <a:endParaRPr lang="fa-IR"/>
        </a:p>
      </dgm:t>
    </dgm:pt>
    <dgm:pt modelId="{C9FB32DB-3359-40FC-9665-20227F0EEFCC}">
      <dgm:prSet phldrT="[Text]"/>
      <dgm:spPr>
        <a:solidFill>
          <a:schemeClr val="accent1">
            <a:lumMod val="20000"/>
            <a:lumOff val="80000"/>
          </a:schemeClr>
        </a:solidFill>
      </dgm:spPr>
      <dgm:t>
        <a:bodyPr/>
        <a:lstStyle/>
        <a:p>
          <a:pPr rtl="1"/>
          <a:r>
            <a:rPr lang="ar-SA" b="1" dirty="0" smtClean="0">
              <a:solidFill>
                <a:srgbClr val="FF0000"/>
              </a:solidFill>
            </a:rPr>
            <a:t>موانع تجهیزات</a:t>
          </a:r>
          <a:endParaRPr lang="fa-IR" b="1" dirty="0">
            <a:solidFill>
              <a:srgbClr val="FF0000"/>
            </a:solidFill>
          </a:endParaRPr>
        </a:p>
      </dgm:t>
    </dgm:pt>
    <dgm:pt modelId="{26A45111-DAEC-4566-A36A-843A76FEA391}" type="parTrans" cxnId="{2B877745-774B-4A8F-90EA-353A45AF9DD7}">
      <dgm:prSet/>
      <dgm:spPr/>
      <dgm:t>
        <a:bodyPr/>
        <a:lstStyle/>
        <a:p>
          <a:pPr rtl="1"/>
          <a:endParaRPr lang="fa-IR"/>
        </a:p>
      </dgm:t>
    </dgm:pt>
    <dgm:pt modelId="{889E620A-9723-420F-83A0-7934AD915AAE}" type="sibTrans" cxnId="{2B877745-774B-4A8F-90EA-353A45AF9DD7}">
      <dgm:prSet/>
      <dgm:spPr/>
      <dgm:t>
        <a:bodyPr/>
        <a:lstStyle/>
        <a:p>
          <a:pPr rtl="1"/>
          <a:endParaRPr lang="fa-IR"/>
        </a:p>
      </dgm:t>
    </dgm:pt>
    <dgm:pt modelId="{1A1748FB-6274-49C9-A3DA-CECA49EEB05B}">
      <dgm:prSet phldrT="[Text]"/>
      <dgm:spPr>
        <a:solidFill>
          <a:schemeClr val="tx2">
            <a:lumMod val="40000"/>
            <a:lumOff val="60000"/>
          </a:schemeClr>
        </a:solidFill>
        <a:ln>
          <a:solidFill>
            <a:schemeClr val="accent1">
              <a:lumMod val="20000"/>
              <a:lumOff val="80000"/>
            </a:schemeClr>
          </a:solidFill>
        </a:ln>
      </dgm:spPr>
      <dgm:t>
        <a:bodyPr/>
        <a:lstStyle/>
        <a:p>
          <a:pPr rtl="1"/>
          <a:r>
            <a:rPr lang="ar-SA" b="0" dirty="0" smtClean="0">
              <a:solidFill>
                <a:schemeClr val="tx1"/>
              </a:solidFill>
            </a:rPr>
            <a:t>نیاز پرستاران به درج دستور پزشک در پرونده نوزاد جهت اجرای مراقبت آغوشی </a:t>
          </a:r>
          <a:endParaRPr lang="fa-IR" b="0" dirty="0">
            <a:solidFill>
              <a:schemeClr val="tx1"/>
            </a:solidFill>
          </a:endParaRPr>
        </a:p>
      </dgm:t>
    </dgm:pt>
    <dgm:pt modelId="{973CC133-82E8-4997-8CB7-1C87D194FDB3}" type="parTrans" cxnId="{14DC2B27-E5EF-43E9-B52C-1FA207ECECCC}">
      <dgm:prSet/>
      <dgm:spPr/>
      <dgm:t>
        <a:bodyPr/>
        <a:lstStyle/>
        <a:p>
          <a:pPr rtl="1"/>
          <a:endParaRPr lang="fa-IR"/>
        </a:p>
      </dgm:t>
    </dgm:pt>
    <dgm:pt modelId="{11B7010B-0B9A-45AA-AB7B-50CCFF70D9E5}" type="sibTrans" cxnId="{14DC2B27-E5EF-43E9-B52C-1FA207ECECCC}">
      <dgm:prSet/>
      <dgm:spPr/>
      <dgm:t>
        <a:bodyPr/>
        <a:lstStyle/>
        <a:p>
          <a:pPr rtl="1"/>
          <a:endParaRPr lang="fa-IR"/>
        </a:p>
      </dgm:t>
    </dgm:pt>
    <dgm:pt modelId="{56AA3E16-D854-40DD-89CF-141DF1CF50FC}">
      <dgm:prSet phldrT="[Text]"/>
      <dgm:spPr>
        <a:solidFill>
          <a:schemeClr val="tx2">
            <a:lumMod val="40000"/>
            <a:lumOff val="60000"/>
          </a:schemeClr>
        </a:solidFill>
        <a:ln>
          <a:solidFill>
            <a:schemeClr val="accent1">
              <a:lumMod val="20000"/>
              <a:lumOff val="80000"/>
            </a:schemeClr>
          </a:solidFill>
        </a:ln>
      </dgm:spPr>
      <dgm:t>
        <a:bodyPr/>
        <a:lstStyle/>
        <a:p>
          <a:pPr rtl="1"/>
          <a:endParaRPr lang="fa-IR" dirty="0"/>
        </a:p>
      </dgm:t>
    </dgm:pt>
    <dgm:pt modelId="{1B9B419A-28DB-4AB2-9E8B-2E8637AE6A4D}" type="parTrans" cxnId="{BAB9F758-D9C7-41A6-9DCE-F36E277BDC69}">
      <dgm:prSet/>
      <dgm:spPr/>
      <dgm:t>
        <a:bodyPr/>
        <a:lstStyle/>
        <a:p>
          <a:pPr rtl="1"/>
          <a:endParaRPr lang="fa-IR"/>
        </a:p>
      </dgm:t>
    </dgm:pt>
    <dgm:pt modelId="{AC4DFBA1-22CA-4B9F-A07E-7E2668BAC64B}" type="sibTrans" cxnId="{BAB9F758-D9C7-41A6-9DCE-F36E277BDC69}">
      <dgm:prSet/>
      <dgm:spPr/>
      <dgm:t>
        <a:bodyPr/>
        <a:lstStyle/>
        <a:p>
          <a:pPr rtl="1"/>
          <a:endParaRPr lang="fa-IR"/>
        </a:p>
      </dgm:t>
    </dgm:pt>
    <dgm:pt modelId="{ED1B88F3-65D8-4791-AB7B-6CCB2BE79098}">
      <dgm:prSet phldrT="[Text]"/>
      <dgm:spPr>
        <a:solidFill>
          <a:schemeClr val="accent1">
            <a:lumMod val="20000"/>
            <a:lumOff val="80000"/>
          </a:schemeClr>
        </a:solidFill>
      </dgm:spPr>
      <dgm:t>
        <a:bodyPr/>
        <a:lstStyle/>
        <a:p>
          <a:pPr rtl="1"/>
          <a:endParaRPr lang="fa-IR" dirty="0"/>
        </a:p>
      </dgm:t>
    </dgm:pt>
    <dgm:pt modelId="{EB3FC502-8925-4C7D-84AF-96A0EDA3AC80}" type="parTrans" cxnId="{5181D6D0-806E-4C83-AEA1-D2D635E07DD7}">
      <dgm:prSet/>
      <dgm:spPr/>
      <dgm:t>
        <a:bodyPr/>
        <a:lstStyle/>
        <a:p>
          <a:pPr rtl="1"/>
          <a:endParaRPr lang="fa-IR"/>
        </a:p>
      </dgm:t>
    </dgm:pt>
    <dgm:pt modelId="{EF297A12-C669-44AD-80C2-0446FC046A02}" type="sibTrans" cxnId="{5181D6D0-806E-4C83-AEA1-D2D635E07DD7}">
      <dgm:prSet/>
      <dgm:spPr/>
      <dgm:t>
        <a:bodyPr/>
        <a:lstStyle/>
        <a:p>
          <a:pPr rtl="1"/>
          <a:endParaRPr lang="fa-IR"/>
        </a:p>
      </dgm:t>
    </dgm:pt>
    <dgm:pt modelId="{BEAD30C8-7E82-4615-8FC1-34EF04D96678}">
      <dgm:prSet phldrT="[Text]"/>
      <dgm:spPr>
        <a:solidFill>
          <a:schemeClr val="accent1">
            <a:lumMod val="20000"/>
            <a:lumOff val="80000"/>
          </a:schemeClr>
        </a:solidFill>
      </dgm:spPr>
      <dgm:t>
        <a:bodyPr/>
        <a:lstStyle/>
        <a:p>
          <a:pPr rtl="1"/>
          <a:r>
            <a:rPr lang="ar-SA" b="0" dirty="0" smtClean="0">
              <a:solidFill>
                <a:schemeClr val="tx1"/>
              </a:solidFill>
            </a:rPr>
            <a:t>فراهم نبودن محیط خصوصی برای اقامت مادران</a:t>
          </a:r>
          <a:endParaRPr lang="fa-IR" b="0" dirty="0">
            <a:solidFill>
              <a:schemeClr val="tx1"/>
            </a:solidFill>
          </a:endParaRPr>
        </a:p>
      </dgm:t>
    </dgm:pt>
    <dgm:pt modelId="{B47CAF03-3905-4E4A-862E-D1288F342B65}" type="parTrans" cxnId="{8D770FC7-39F7-41AD-B7DF-C8FE00711286}">
      <dgm:prSet/>
      <dgm:spPr/>
      <dgm:t>
        <a:bodyPr/>
        <a:lstStyle/>
        <a:p>
          <a:pPr rtl="1"/>
          <a:endParaRPr lang="fa-IR"/>
        </a:p>
      </dgm:t>
    </dgm:pt>
    <dgm:pt modelId="{314EC49A-E463-4969-80EC-DFD716EA0F5B}" type="sibTrans" cxnId="{8D770FC7-39F7-41AD-B7DF-C8FE00711286}">
      <dgm:prSet/>
      <dgm:spPr/>
      <dgm:t>
        <a:bodyPr/>
        <a:lstStyle/>
        <a:p>
          <a:pPr rtl="1"/>
          <a:endParaRPr lang="fa-IR"/>
        </a:p>
      </dgm:t>
    </dgm:pt>
    <dgm:pt modelId="{B18E0CD2-0F4E-4053-9ECC-B819B929DB56}">
      <dgm:prSet phldrT="[Text]"/>
      <dgm:spPr>
        <a:solidFill>
          <a:schemeClr val="accent1">
            <a:lumMod val="20000"/>
            <a:lumOff val="80000"/>
          </a:schemeClr>
        </a:solidFill>
      </dgm:spPr>
      <dgm:t>
        <a:bodyPr/>
        <a:lstStyle/>
        <a:p>
          <a:pPr rtl="1"/>
          <a:endParaRPr lang="fa-IR" dirty="0"/>
        </a:p>
      </dgm:t>
    </dgm:pt>
    <dgm:pt modelId="{AFDAF961-FEB6-4904-8851-F4F4CBCA0E5E}" type="parTrans" cxnId="{97AEC2DB-C0AB-4017-B010-AD63F724A953}">
      <dgm:prSet/>
      <dgm:spPr/>
      <dgm:t>
        <a:bodyPr/>
        <a:lstStyle/>
        <a:p>
          <a:pPr rtl="1"/>
          <a:endParaRPr lang="fa-IR"/>
        </a:p>
      </dgm:t>
    </dgm:pt>
    <dgm:pt modelId="{AEF914EB-12B9-401C-899B-A80B4086EF64}" type="sibTrans" cxnId="{97AEC2DB-C0AB-4017-B010-AD63F724A953}">
      <dgm:prSet/>
      <dgm:spPr/>
      <dgm:t>
        <a:bodyPr/>
        <a:lstStyle/>
        <a:p>
          <a:pPr rtl="1"/>
          <a:endParaRPr lang="fa-IR"/>
        </a:p>
      </dgm:t>
    </dgm:pt>
    <dgm:pt modelId="{8575AB41-C1F3-4522-9D63-3EB8C2D5BF6C}" type="pres">
      <dgm:prSet presAssocID="{14E73FE5-9AD4-476E-87DA-17C758751B9C}" presName="linearFlow" presStyleCnt="0">
        <dgm:presLayoutVars>
          <dgm:dir/>
          <dgm:animLvl val="lvl"/>
          <dgm:resizeHandles/>
        </dgm:presLayoutVars>
      </dgm:prSet>
      <dgm:spPr/>
      <dgm:t>
        <a:bodyPr/>
        <a:lstStyle/>
        <a:p>
          <a:pPr rtl="1"/>
          <a:endParaRPr lang="fa-IR"/>
        </a:p>
      </dgm:t>
    </dgm:pt>
    <dgm:pt modelId="{50558C0F-5362-47FB-B09C-A09864B4121B}" type="pres">
      <dgm:prSet presAssocID="{6A7EB641-EF8D-4429-AC71-E191A674E758}" presName="compositeNode" presStyleCnt="0">
        <dgm:presLayoutVars>
          <dgm:bulletEnabled val="1"/>
        </dgm:presLayoutVars>
      </dgm:prSet>
      <dgm:spPr/>
    </dgm:pt>
    <dgm:pt modelId="{12B9FD1B-EFD8-4DF8-9FB4-9761CBD595E6}" type="pres">
      <dgm:prSet presAssocID="{6A7EB641-EF8D-4429-AC71-E191A674E758}" presName="image" presStyleLbl="fgImgPlace1" presStyleIdx="0" presStyleCnt="3"/>
      <dgm:spPr/>
    </dgm:pt>
    <dgm:pt modelId="{A44796A3-2267-448F-A795-4F52E41078E0}" type="pres">
      <dgm:prSet presAssocID="{6A7EB641-EF8D-4429-AC71-E191A674E758}" presName="childNode" presStyleLbl="node1" presStyleIdx="0" presStyleCnt="3">
        <dgm:presLayoutVars>
          <dgm:bulletEnabled val="1"/>
        </dgm:presLayoutVars>
      </dgm:prSet>
      <dgm:spPr/>
      <dgm:t>
        <a:bodyPr/>
        <a:lstStyle/>
        <a:p>
          <a:pPr rtl="1"/>
          <a:endParaRPr lang="fa-IR"/>
        </a:p>
      </dgm:t>
    </dgm:pt>
    <dgm:pt modelId="{E5C3ACD7-C8B5-4356-A316-D6CB7C5E28BD}" type="pres">
      <dgm:prSet presAssocID="{6A7EB641-EF8D-4429-AC71-E191A674E758}" presName="parentNode" presStyleLbl="revTx" presStyleIdx="0" presStyleCnt="3">
        <dgm:presLayoutVars>
          <dgm:chMax val="0"/>
          <dgm:bulletEnabled val="1"/>
        </dgm:presLayoutVars>
      </dgm:prSet>
      <dgm:spPr/>
      <dgm:t>
        <a:bodyPr/>
        <a:lstStyle/>
        <a:p>
          <a:pPr rtl="1"/>
          <a:endParaRPr lang="fa-IR"/>
        </a:p>
      </dgm:t>
    </dgm:pt>
    <dgm:pt modelId="{94017724-B2EF-47A5-A430-60EC82D2825F}" type="pres">
      <dgm:prSet presAssocID="{4C63DB19-431A-43EB-BF8A-7AD31D564000}" presName="sibTrans" presStyleCnt="0"/>
      <dgm:spPr/>
    </dgm:pt>
    <dgm:pt modelId="{1CC14B4F-86A4-4735-AD6B-CBABD5FAA718}" type="pres">
      <dgm:prSet presAssocID="{673FB1AD-710A-43D3-9E05-6731CE1A4433}" presName="compositeNode" presStyleCnt="0">
        <dgm:presLayoutVars>
          <dgm:bulletEnabled val="1"/>
        </dgm:presLayoutVars>
      </dgm:prSet>
      <dgm:spPr/>
    </dgm:pt>
    <dgm:pt modelId="{53D19461-5D1D-4D8F-8D0E-E009D673F206}" type="pres">
      <dgm:prSet presAssocID="{673FB1AD-710A-43D3-9E05-6731CE1A4433}" presName="image" presStyleLbl="fgImgPlace1" presStyleIdx="1" presStyleCnt="3"/>
      <dgm:spPr/>
    </dgm:pt>
    <dgm:pt modelId="{0D0BAF93-95B3-4F9F-B438-7BDED095CF7A}" type="pres">
      <dgm:prSet presAssocID="{673FB1AD-710A-43D3-9E05-6731CE1A4433}" presName="childNode" presStyleLbl="node1" presStyleIdx="1" presStyleCnt="3">
        <dgm:presLayoutVars>
          <dgm:bulletEnabled val="1"/>
        </dgm:presLayoutVars>
      </dgm:prSet>
      <dgm:spPr/>
      <dgm:t>
        <a:bodyPr/>
        <a:lstStyle/>
        <a:p>
          <a:pPr rtl="1"/>
          <a:endParaRPr lang="fa-IR"/>
        </a:p>
      </dgm:t>
    </dgm:pt>
    <dgm:pt modelId="{8D52EA0B-D710-42DD-86FA-83CCFCDEE27E}" type="pres">
      <dgm:prSet presAssocID="{673FB1AD-710A-43D3-9E05-6731CE1A4433}" presName="parentNode" presStyleLbl="revTx" presStyleIdx="1" presStyleCnt="3">
        <dgm:presLayoutVars>
          <dgm:chMax val="0"/>
          <dgm:bulletEnabled val="1"/>
        </dgm:presLayoutVars>
      </dgm:prSet>
      <dgm:spPr/>
      <dgm:t>
        <a:bodyPr/>
        <a:lstStyle/>
        <a:p>
          <a:pPr rtl="1"/>
          <a:endParaRPr lang="fa-IR"/>
        </a:p>
      </dgm:t>
    </dgm:pt>
    <dgm:pt modelId="{2795A86C-E75A-4A17-8EA5-3E0FD0A7791D}" type="pres">
      <dgm:prSet presAssocID="{11D93DDE-9A4A-4845-B52B-BBEE8E25D5D9}" presName="sibTrans" presStyleCnt="0"/>
      <dgm:spPr/>
    </dgm:pt>
    <dgm:pt modelId="{17B21260-59BD-4517-8B91-660DCBD1172D}" type="pres">
      <dgm:prSet presAssocID="{7D0EE243-FD55-4F56-A606-7306125AD945}" presName="compositeNode" presStyleCnt="0">
        <dgm:presLayoutVars>
          <dgm:bulletEnabled val="1"/>
        </dgm:presLayoutVars>
      </dgm:prSet>
      <dgm:spPr/>
    </dgm:pt>
    <dgm:pt modelId="{96284E78-5289-4AB0-8B55-CC96E699EE7C}" type="pres">
      <dgm:prSet presAssocID="{7D0EE243-FD55-4F56-A606-7306125AD945}" presName="image" presStyleLbl="fgImgPlace1" presStyleIdx="2" presStyleCnt="3"/>
      <dgm:spPr/>
    </dgm:pt>
    <dgm:pt modelId="{10628A2C-97B8-4BB8-90AE-CD70157F9AC8}" type="pres">
      <dgm:prSet presAssocID="{7D0EE243-FD55-4F56-A606-7306125AD945}" presName="childNode" presStyleLbl="node1" presStyleIdx="2" presStyleCnt="3">
        <dgm:presLayoutVars>
          <dgm:bulletEnabled val="1"/>
        </dgm:presLayoutVars>
      </dgm:prSet>
      <dgm:spPr/>
      <dgm:t>
        <a:bodyPr/>
        <a:lstStyle/>
        <a:p>
          <a:pPr rtl="1"/>
          <a:endParaRPr lang="fa-IR"/>
        </a:p>
      </dgm:t>
    </dgm:pt>
    <dgm:pt modelId="{3A1324A2-9EBF-4BC9-9982-ED28AA006E80}" type="pres">
      <dgm:prSet presAssocID="{7D0EE243-FD55-4F56-A606-7306125AD945}" presName="parentNode" presStyleLbl="revTx" presStyleIdx="2" presStyleCnt="3">
        <dgm:presLayoutVars>
          <dgm:chMax val="0"/>
          <dgm:bulletEnabled val="1"/>
        </dgm:presLayoutVars>
      </dgm:prSet>
      <dgm:spPr/>
      <dgm:t>
        <a:bodyPr/>
        <a:lstStyle/>
        <a:p>
          <a:pPr rtl="1"/>
          <a:endParaRPr lang="fa-IR"/>
        </a:p>
      </dgm:t>
    </dgm:pt>
  </dgm:ptLst>
  <dgm:cxnLst>
    <dgm:cxn modelId="{749E3A45-C79E-4833-9BF8-E368F146D955}" type="presOf" srcId="{A6E6971E-C311-4CC4-AE72-6CAA84C822EB}" destId="{0D0BAF93-95B3-4F9F-B438-7BDED095CF7A}" srcOrd="0" destOrd="0" presId="urn:microsoft.com/office/officeart/2005/8/layout/hList2"/>
    <dgm:cxn modelId="{2BAEBD72-C44E-4EE5-ABFF-6983D583DFB6}" srcId="{673FB1AD-710A-43D3-9E05-6731CE1A4433}" destId="{A6E6971E-C311-4CC4-AE72-6CAA84C822EB}" srcOrd="0" destOrd="0" parTransId="{2E322056-C4D3-4F81-AA92-96239DA44914}" sibTransId="{7D2E5EF5-4783-4A39-831F-B7EFAA83176E}"/>
    <dgm:cxn modelId="{7B70A739-DB12-40C0-8890-DF7EAC60C25D}" type="presOf" srcId="{673FB1AD-710A-43D3-9E05-6731CE1A4433}" destId="{8D52EA0B-D710-42DD-86FA-83CCFCDEE27E}" srcOrd="0" destOrd="0" presId="urn:microsoft.com/office/officeart/2005/8/layout/hList2"/>
    <dgm:cxn modelId="{D328263E-7E29-4BE2-9C37-F9E9D4EABA83}" type="presOf" srcId="{1A1748FB-6274-49C9-A3DA-CECA49EEB05B}" destId="{0D0BAF93-95B3-4F9F-B438-7BDED095CF7A}" srcOrd="0" destOrd="2" presId="urn:microsoft.com/office/officeart/2005/8/layout/hList2"/>
    <dgm:cxn modelId="{BAB9F758-D9C7-41A6-9DCE-F36E277BDC69}" srcId="{673FB1AD-710A-43D3-9E05-6731CE1A4433}" destId="{56AA3E16-D854-40DD-89CF-141DF1CF50FC}" srcOrd="1" destOrd="0" parTransId="{1B9B419A-28DB-4AB2-9E8B-2E8637AE6A4D}" sibTransId="{AC4DFBA1-22CA-4B9F-A07E-7E2668BAC64B}"/>
    <dgm:cxn modelId="{97AEC2DB-C0AB-4017-B010-AD63F724A953}" srcId="{7D0EE243-FD55-4F56-A606-7306125AD945}" destId="{B18E0CD2-0F4E-4053-9ECC-B819B929DB56}" srcOrd="1" destOrd="0" parTransId="{AFDAF961-FEB6-4904-8851-F4F4CBCA0E5E}" sibTransId="{AEF914EB-12B9-401C-899B-A80B4086EF64}"/>
    <dgm:cxn modelId="{CAC56918-7E46-4606-A082-58595D488C1B}" type="presOf" srcId="{7D0EE243-FD55-4F56-A606-7306125AD945}" destId="{3A1324A2-9EBF-4BC9-9982-ED28AA006E80}" srcOrd="0" destOrd="0" presId="urn:microsoft.com/office/officeart/2005/8/layout/hList2"/>
    <dgm:cxn modelId="{11464815-82DB-4CF7-92DB-0E462BA6E12C}" type="presOf" srcId="{6A7EB641-EF8D-4429-AC71-E191A674E758}" destId="{E5C3ACD7-C8B5-4356-A316-D6CB7C5E28BD}" srcOrd="0" destOrd="0" presId="urn:microsoft.com/office/officeart/2005/8/layout/hList2"/>
    <dgm:cxn modelId="{78B61856-15A0-4E9A-B52B-6DE51D1E61E6}" srcId="{14E73FE5-9AD4-476E-87DA-17C758751B9C}" destId="{7D0EE243-FD55-4F56-A606-7306125AD945}" srcOrd="2" destOrd="0" parTransId="{86DC24BA-7CF7-4E0A-AD90-C13A7E239288}" sibTransId="{8C723E0C-2BFA-47A1-AB0D-96EB639472C1}"/>
    <dgm:cxn modelId="{8EA8F850-7AD5-4977-9280-F1046E0A4A54}" type="presOf" srcId="{BEAD30C8-7E82-4615-8FC1-34EF04D96678}" destId="{10628A2C-97B8-4BB8-90AE-CD70157F9AC8}" srcOrd="0" destOrd="2" presId="urn:microsoft.com/office/officeart/2005/8/layout/hList2"/>
    <dgm:cxn modelId="{8F257256-50D5-474B-B0B5-F927EA56917B}" srcId="{6A7EB641-EF8D-4429-AC71-E191A674E758}" destId="{5529EB02-938C-49D8-A96D-BBC45B509CA8}" srcOrd="2" destOrd="0" parTransId="{BD36C168-F5CF-4597-8050-07C1CF01A57B}" sibTransId="{1C421913-66D5-4AE8-A037-AC53F53958B0}"/>
    <dgm:cxn modelId="{AEBCDA9A-903D-4790-9BDF-33A352D540CC}" type="presOf" srcId="{14E73FE5-9AD4-476E-87DA-17C758751B9C}" destId="{8575AB41-C1F3-4522-9D63-3EB8C2D5BF6C}" srcOrd="0" destOrd="0" presId="urn:microsoft.com/office/officeart/2005/8/layout/hList2"/>
    <dgm:cxn modelId="{1FAD9487-63C0-4A0D-8CD1-131725E52EF7}" srcId="{6A7EB641-EF8D-4429-AC71-E191A674E758}" destId="{B68A379B-4686-496A-B487-5AD6B4FEF76B}" srcOrd="0" destOrd="0" parTransId="{9A958BF7-A967-4BA1-B4B2-5EA622C6F5CA}" sibTransId="{177CE30A-B641-409D-8465-5A42FFD0400D}"/>
    <dgm:cxn modelId="{DB665855-AAA4-490E-BFDF-B3D71AD8EF2E}" type="presOf" srcId="{ED1B88F3-65D8-4791-AB7B-6CCB2BE79098}" destId="{A44796A3-2267-448F-A795-4F52E41078E0}" srcOrd="0" destOrd="1" presId="urn:microsoft.com/office/officeart/2005/8/layout/hList2"/>
    <dgm:cxn modelId="{2B877745-774B-4A8F-90EA-353A45AF9DD7}" srcId="{7D0EE243-FD55-4F56-A606-7306125AD945}" destId="{C9FB32DB-3359-40FC-9665-20227F0EEFCC}" srcOrd="0" destOrd="0" parTransId="{26A45111-DAEC-4566-A36A-843A76FEA391}" sibTransId="{889E620A-9723-420F-83A0-7934AD915AAE}"/>
    <dgm:cxn modelId="{14DC2B27-E5EF-43E9-B52C-1FA207ECECCC}" srcId="{673FB1AD-710A-43D3-9E05-6731CE1A4433}" destId="{1A1748FB-6274-49C9-A3DA-CECA49EEB05B}" srcOrd="2" destOrd="0" parTransId="{973CC133-82E8-4997-8CB7-1C87D194FDB3}" sibTransId="{11B7010B-0B9A-45AA-AB7B-50CCFF70D9E5}"/>
    <dgm:cxn modelId="{1F6DE95D-5FD3-403A-B48B-92C813BB09D7}" type="presOf" srcId="{5529EB02-938C-49D8-A96D-BBC45B509CA8}" destId="{A44796A3-2267-448F-A795-4F52E41078E0}" srcOrd="0" destOrd="2" presId="urn:microsoft.com/office/officeart/2005/8/layout/hList2"/>
    <dgm:cxn modelId="{8020BA0A-BCE2-4189-AFDF-7E6F86E6E463}" srcId="{14E73FE5-9AD4-476E-87DA-17C758751B9C}" destId="{6A7EB641-EF8D-4429-AC71-E191A674E758}" srcOrd="0" destOrd="0" parTransId="{3EBEF33F-584C-44AD-BC2A-B09A5794E63F}" sibTransId="{4C63DB19-431A-43EB-BF8A-7AD31D564000}"/>
    <dgm:cxn modelId="{958FD788-F62E-4CEB-8346-2C396C1DCE4A}" type="presOf" srcId="{56AA3E16-D854-40DD-89CF-141DF1CF50FC}" destId="{0D0BAF93-95B3-4F9F-B438-7BDED095CF7A}" srcOrd="0" destOrd="1" presId="urn:microsoft.com/office/officeart/2005/8/layout/hList2"/>
    <dgm:cxn modelId="{8D770FC7-39F7-41AD-B7DF-C8FE00711286}" srcId="{7D0EE243-FD55-4F56-A606-7306125AD945}" destId="{BEAD30C8-7E82-4615-8FC1-34EF04D96678}" srcOrd="2" destOrd="0" parTransId="{B47CAF03-3905-4E4A-862E-D1288F342B65}" sibTransId="{314EC49A-E463-4969-80EC-DFD716EA0F5B}"/>
    <dgm:cxn modelId="{5181D6D0-806E-4C83-AEA1-D2D635E07DD7}" srcId="{6A7EB641-EF8D-4429-AC71-E191A674E758}" destId="{ED1B88F3-65D8-4791-AB7B-6CCB2BE79098}" srcOrd="1" destOrd="0" parTransId="{EB3FC502-8925-4C7D-84AF-96A0EDA3AC80}" sibTransId="{EF297A12-C669-44AD-80C2-0446FC046A02}"/>
    <dgm:cxn modelId="{10A36998-9A16-43DE-8763-DD020FCC287B}" type="presOf" srcId="{C9FB32DB-3359-40FC-9665-20227F0EEFCC}" destId="{10628A2C-97B8-4BB8-90AE-CD70157F9AC8}" srcOrd="0" destOrd="0" presId="urn:microsoft.com/office/officeart/2005/8/layout/hList2"/>
    <dgm:cxn modelId="{ECA6DDF1-EF41-49DF-B951-9870DB361890}" type="presOf" srcId="{B18E0CD2-0F4E-4053-9ECC-B819B929DB56}" destId="{10628A2C-97B8-4BB8-90AE-CD70157F9AC8}" srcOrd="0" destOrd="1" presId="urn:microsoft.com/office/officeart/2005/8/layout/hList2"/>
    <dgm:cxn modelId="{1A602FAE-F8F9-4E37-9BE1-8BD01F5A60C0}" type="presOf" srcId="{B68A379B-4686-496A-B487-5AD6B4FEF76B}" destId="{A44796A3-2267-448F-A795-4F52E41078E0}" srcOrd="0" destOrd="0" presId="urn:microsoft.com/office/officeart/2005/8/layout/hList2"/>
    <dgm:cxn modelId="{310FEEA2-B2C5-44B5-ACD7-725626921786}" srcId="{14E73FE5-9AD4-476E-87DA-17C758751B9C}" destId="{673FB1AD-710A-43D3-9E05-6731CE1A4433}" srcOrd="1" destOrd="0" parTransId="{49F99363-ED33-4A03-AD1A-F165C6B0754B}" sibTransId="{11D93DDE-9A4A-4845-B52B-BBEE8E25D5D9}"/>
    <dgm:cxn modelId="{86AEC371-F1BB-4375-87E6-B6CA4D81E706}" type="presParOf" srcId="{8575AB41-C1F3-4522-9D63-3EB8C2D5BF6C}" destId="{50558C0F-5362-47FB-B09C-A09864B4121B}" srcOrd="0" destOrd="0" presId="urn:microsoft.com/office/officeart/2005/8/layout/hList2"/>
    <dgm:cxn modelId="{F2F6BE10-ADB8-4F59-80A2-18BF27B17B01}" type="presParOf" srcId="{50558C0F-5362-47FB-B09C-A09864B4121B}" destId="{12B9FD1B-EFD8-4DF8-9FB4-9761CBD595E6}" srcOrd="0" destOrd="0" presId="urn:microsoft.com/office/officeart/2005/8/layout/hList2"/>
    <dgm:cxn modelId="{53974018-167A-4614-B387-1985E19EA05E}" type="presParOf" srcId="{50558C0F-5362-47FB-B09C-A09864B4121B}" destId="{A44796A3-2267-448F-A795-4F52E41078E0}" srcOrd="1" destOrd="0" presId="urn:microsoft.com/office/officeart/2005/8/layout/hList2"/>
    <dgm:cxn modelId="{1EA4609D-28AE-4472-949C-60A4043AC9CA}" type="presParOf" srcId="{50558C0F-5362-47FB-B09C-A09864B4121B}" destId="{E5C3ACD7-C8B5-4356-A316-D6CB7C5E28BD}" srcOrd="2" destOrd="0" presId="urn:microsoft.com/office/officeart/2005/8/layout/hList2"/>
    <dgm:cxn modelId="{AF69FA80-C886-4ECC-B07B-273D3B0D2659}" type="presParOf" srcId="{8575AB41-C1F3-4522-9D63-3EB8C2D5BF6C}" destId="{94017724-B2EF-47A5-A430-60EC82D2825F}" srcOrd="1" destOrd="0" presId="urn:microsoft.com/office/officeart/2005/8/layout/hList2"/>
    <dgm:cxn modelId="{2A2C1C79-7DDB-46E5-9AEF-06576853B18F}" type="presParOf" srcId="{8575AB41-C1F3-4522-9D63-3EB8C2D5BF6C}" destId="{1CC14B4F-86A4-4735-AD6B-CBABD5FAA718}" srcOrd="2" destOrd="0" presId="urn:microsoft.com/office/officeart/2005/8/layout/hList2"/>
    <dgm:cxn modelId="{D99D21E0-02D1-49D1-A383-321C9857BF59}" type="presParOf" srcId="{1CC14B4F-86A4-4735-AD6B-CBABD5FAA718}" destId="{53D19461-5D1D-4D8F-8D0E-E009D673F206}" srcOrd="0" destOrd="0" presId="urn:microsoft.com/office/officeart/2005/8/layout/hList2"/>
    <dgm:cxn modelId="{14C5D661-0E02-44B3-A000-6A0B1244F31D}" type="presParOf" srcId="{1CC14B4F-86A4-4735-AD6B-CBABD5FAA718}" destId="{0D0BAF93-95B3-4F9F-B438-7BDED095CF7A}" srcOrd="1" destOrd="0" presId="urn:microsoft.com/office/officeart/2005/8/layout/hList2"/>
    <dgm:cxn modelId="{E9CB9028-4464-4201-A5D6-B8F97B64B413}" type="presParOf" srcId="{1CC14B4F-86A4-4735-AD6B-CBABD5FAA718}" destId="{8D52EA0B-D710-42DD-86FA-83CCFCDEE27E}" srcOrd="2" destOrd="0" presId="urn:microsoft.com/office/officeart/2005/8/layout/hList2"/>
    <dgm:cxn modelId="{05F13D36-9428-4FF6-A621-B33C2BC9B9FF}" type="presParOf" srcId="{8575AB41-C1F3-4522-9D63-3EB8C2D5BF6C}" destId="{2795A86C-E75A-4A17-8EA5-3E0FD0A7791D}" srcOrd="3" destOrd="0" presId="urn:microsoft.com/office/officeart/2005/8/layout/hList2"/>
    <dgm:cxn modelId="{FD4D8CE0-5053-4688-839A-754D5EDA58CA}" type="presParOf" srcId="{8575AB41-C1F3-4522-9D63-3EB8C2D5BF6C}" destId="{17B21260-59BD-4517-8B91-660DCBD1172D}" srcOrd="4" destOrd="0" presId="urn:microsoft.com/office/officeart/2005/8/layout/hList2"/>
    <dgm:cxn modelId="{D745C0BF-F30D-45A1-B8E6-2D23F5E205E2}" type="presParOf" srcId="{17B21260-59BD-4517-8B91-660DCBD1172D}" destId="{96284E78-5289-4AB0-8B55-CC96E699EE7C}" srcOrd="0" destOrd="0" presId="urn:microsoft.com/office/officeart/2005/8/layout/hList2"/>
    <dgm:cxn modelId="{3E938E7C-6890-461D-8ADE-C8863D19D1DE}" type="presParOf" srcId="{17B21260-59BD-4517-8B91-660DCBD1172D}" destId="{10628A2C-97B8-4BB8-90AE-CD70157F9AC8}" srcOrd="1" destOrd="0" presId="urn:microsoft.com/office/officeart/2005/8/layout/hList2"/>
    <dgm:cxn modelId="{42237E73-3988-4F91-9401-EFD2184CD6E7}" type="presParOf" srcId="{17B21260-59BD-4517-8B91-660DCBD1172D}" destId="{3A1324A2-9EBF-4BC9-9982-ED28AA006E80}" srcOrd="2" destOrd="0" presId="urn:microsoft.com/office/officeart/2005/8/layout/h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F78742C-77D7-4B4B-BD0D-1B9F78924F34}">
      <dsp:nvSpPr>
        <dsp:cNvPr id="0" name=""/>
        <dsp:cNvSpPr/>
      </dsp:nvSpPr>
      <dsp:spPr>
        <a:xfrm>
          <a:off x="2664630" y="-37423"/>
          <a:ext cx="5643538" cy="5643538"/>
        </a:xfrm>
        <a:prstGeom prst="circularArrow">
          <a:avLst>
            <a:gd name="adj1" fmla="val 5544"/>
            <a:gd name="adj2" fmla="val 330680"/>
            <a:gd name="adj3" fmla="val 13729862"/>
            <a:gd name="adj4" fmla="val 17414062"/>
            <a:gd name="adj5" fmla="val 5757"/>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3297CAB-E8B2-4E81-9419-97DA1D388402}">
      <dsp:nvSpPr>
        <dsp:cNvPr id="0" name=""/>
        <dsp:cNvSpPr/>
      </dsp:nvSpPr>
      <dsp:spPr>
        <a:xfrm>
          <a:off x="4138910" y="1397"/>
          <a:ext cx="2694979" cy="1347489"/>
        </a:xfrm>
        <a:prstGeom prst="roundRect">
          <a:avLst/>
        </a:prstGeom>
        <a:solidFill>
          <a:schemeClr val="accent2">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rtl="1">
            <a:lnSpc>
              <a:spcPct val="90000"/>
            </a:lnSpc>
            <a:spcBef>
              <a:spcPct val="0"/>
            </a:spcBef>
            <a:spcAft>
              <a:spcPct val="35000"/>
            </a:spcAft>
          </a:pPr>
          <a:r>
            <a:rPr lang="fa-IR" sz="2800" kern="1200" dirty="0" smtClean="0">
              <a:solidFill>
                <a:schemeClr val="tx1"/>
              </a:solidFill>
            </a:rPr>
            <a:t>ضرورت انجام مطالعه</a:t>
          </a:r>
          <a:endParaRPr lang="fa-IR" sz="2800" kern="1200" dirty="0">
            <a:solidFill>
              <a:schemeClr val="tx1"/>
            </a:solidFill>
          </a:endParaRPr>
        </a:p>
      </dsp:txBody>
      <dsp:txXfrm>
        <a:off x="4204689" y="67176"/>
        <a:ext cx="2563421" cy="1215931"/>
      </dsp:txXfrm>
    </dsp:sp>
    <dsp:sp modelId="{63551E0D-9E3D-4A56-972C-2CB2962455DE}">
      <dsp:nvSpPr>
        <dsp:cNvPr id="0" name=""/>
        <dsp:cNvSpPr/>
      </dsp:nvSpPr>
      <dsp:spPr>
        <a:xfrm>
          <a:off x="6427747" y="1664335"/>
          <a:ext cx="2694979" cy="1347489"/>
        </a:xfrm>
        <a:prstGeom prst="roundRect">
          <a:avLst/>
        </a:prstGeom>
        <a:solidFill>
          <a:schemeClr val="accent6">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kern="1200" dirty="0" smtClean="0">
              <a:solidFill>
                <a:schemeClr val="tx1"/>
              </a:solidFill>
            </a:rPr>
            <a:t>مشخص نبودن میزان به کارگیری این مراقبت</a:t>
          </a:r>
          <a:endParaRPr lang="fa-IR" sz="2400" kern="1200" dirty="0">
            <a:solidFill>
              <a:schemeClr val="tx1"/>
            </a:solidFill>
          </a:endParaRPr>
        </a:p>
      </dsp:txBody>
      <dsp:txXfrm>
        <a:off x="6493526" y="1730114"/>
        <a:ext cx="2563421" cy="1215931"/>
      </dsp:txXfrm>
    </dsp:sp>
    <dsp:sp modelId="{F1D20008-5F87-4030-8A65-235499CBDA65}">
      <dsp:nvSpPr>
        <dsp:cNvPr id="0" name=""/>
        <dsp:cNvSpPr/>
      </dsp:nvSpPr>
      <dsp:spPr>
        <a:xfrm>
          <a:off x="5553489" y="4355025"/>
          <a:ext cx="2694979" cy="1347489"/>
        </a:xfrm>
        <a:prstGeom prst="roundRect">
          <a:avLst/>
        </a:prstGeom>
        <a:solidFill>
          <a:schemeClr val="accent2">
            <a:hueOff val="-727682"/>
            <a:satOff val="-41964"/>
            <a:lumOff val="431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rtl="1">
            <a:lnSpc>
              <a:spcPct val="90000"/>
            </a:lnSpc>
            <a:spcBef>
              <a:spcPct val="0"/>
            </a:spcBef>
            <a:spcAft>
              <a:spcPct val="35000"/>
            </a:spcAft>
          </a:pPr>
          <a:r>
            <a:rPr lang="fa-IR" sz="2800" kern="1200" dirty="0" smtClean="0">
              <a:solidFill>
                <a:schemeClr val="tx1"/>
              </a:solidFill>
            </a:rPr>
            <a:t>مشخص نبودن کمیت وکیفیت به کارگیری آن</a:t>
          </a:r>
          <a:endParaRPr lang="fa-IR" sz="2800" kern="1200" dirty="0">
            <a:solidFill>
              <a:schemeClr val="tx1"/>
            </a:solidFill>
          </a:endParaRPr>
        </a:p>
      </dsp:txBody>
      <dsp:txXfrm>
        <a:off x="5619268" y="4420804"/>
        <a:ext cx="2563421" cy="1215931"/>
      </dsp:txXfrm>
    </dsp:sp>
    <dsp:sp modelId="{E45848A9-7B32-4DB8-8CAF-9278BAC3F3F4}">
      <dsp:nvSpPr>
        <dsp:cNvPr id="0" name=""/>
        <dsp:cNvSpPr/>
      </dsp:nvSpPr>
      <dsp:spPr>
        <a:xfrm>
          <a:off x="2724330" y="4355025"/>
          <a:ext cx="2694979" cy="1347489"/>
        </a:xfrm>
        <a:prstGeom prst="roundRect">
          <a:avLst/>
        </a:prstGeom>
        <a:solidFill>
          <a:schemeClr val="accent2">
            <a:hueOff val="-1091522"/>
            <a:satOff val="-62946"/>
            <a:lumOff val="647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rtl="1">
            <a:lnSpc>
              <a:spcPct val="90000"/>
            </a:lnSpc>
            <a:spcBef>
              <a:spcPct val="0"/>
            </a:spcBef>
            <a:spcAft>
              <a:spcPct val="35000"/>
            </a:spcAft>
          </a:pPr>
          <a:r>
            <a:rPr lang="fa-IR" sz="2800" kern="1200" dirty="0" smtClean="0">
              <a:solidFill>
                <a:schemeClr val="tx1"/>
              </a:solidFill>
            </a:rPr>
            <a:t>اهمیت نقش موانع در اجرای این مراقبت</a:t>
          </a:r>
          <a:endParaRPr lang="fa-IR" sz="2800" kern="1200" dirty="0">
            <a:solidFill>
              <a:schemeClr val="tx1"/>
            </a:solidFill>
          </a:endParaRPr>
        </a:p>
      </dsp:txBody>
      <dsp:txXfrm>
        <a:off x="2790109" y="4420804"/>
        <a:ext cx="2563421" cy="1215931"/>
      </dsp:txXfrm>
    </dsp:sp>
    <dsp:sp modelId="{426C88A7-8A37-4D04-AADB-CEA5C40CC3C9}">
      <dsp:nvSpPr>
        <dsp:cNvPr id="0" name=""/>
        <dsp:cNvSpPr/>
      </dsp:nvSpPr>
      <dsp:spPr>
        <a:xfrm>
          <a:off x="1850072" y="1664335"/>
          <a:ext cx="2694979" cy="1347489"/>
        </a:xfrm>
        <a:prstGeom prst="roundRect">
          <a:avLst/>
        </a:prstGeom>
        <a:solidFill>
          <a:schemeClr val="accent2">
            <a:hueOff val="-1455363"/>
            <a:satOff val="-83928"/>
            <a:lumOff val="862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kern="1200" dirty="0" smtClean="0">
              <a:solidFill>
                <a:schemeClr val="tx1"/>
              </a:solidFill>
            </a:rPr>
            <a:t>ضرورت داشتن تعیین موانع اجرایی مراقبت بسته به شرایط و تجهیزات هر کشور</a:t>
          </a:r>
          <a:endParaRPr lang="fa-IR" sz="2400" kern="1200" dirty="0">
            <a:solidFill>
              <a:schemeClr val="tx1"/>
            </a:solidFill>
          </a:endParaRPr>
        </a:p>
      </dsp:txBody>
      <dsp:txXfrm>
        <a:off x="1915851" y="1730114"/>
        <a:ext cx="2563421" cy="121593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176C5B0-95EC-449A-88E2-629BE570379A}">
      <dsp:nvSpPr>
        <dsp:cNvPr id="0" name=""/>
        <dsp:cNvSpPr/>
      </dsp:nvSpPr>
      <dsp:spPr>
        <a:xfrm>
          <a:off x="0" y="365061"/>
          <a:ext cx="10972800" cy="403200"/>
        </a:xfrm>
        <a:prstGeom prst="rect">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A94C781-77DF-4717-99E0-899E3F7FE70D}">
      <dsp:nvSpPr>
        <dsp:cNvPr id="0" name=""/>
        <dsp:cNvSpPr/>
      </dsp:nvSpPr>
      <dsp:spPr>
        <a:xfrm>
          <a:off x="538983" y="146349"/>
          <a:ext cx="7680960" cy="472320"/>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0322" tIns="0" rIns="290322" bIns="0" numCol="1" spcCol="1270" anchor="ctr" anchorCtr="0">
          <a:noAutofit/>
        </a:bodyPr>
        <a:lstStyle/>
        <a:p>
          <a:pPr lvl="0" algn="l" defTabSz="800100" rtl="1">
            <a:lnSpc>
              <a:spcPct val="90000"/>
            </a:lnSpc>
            <a:spcBef>
              <a:spcPct val="0"/>
            </a:spcBef>
            <a:spcAft>
              <a:spcPct val="35000"/>
            </a:spcAft>
          </a:pPr>
          <a:r>
            <a:rPr lang="ar-SA" sz="1800" b="1" kern="1200" dirty="0" smtClean="0">
              <a:solidFill>
                <a:schemeClr val="tx1"/>
              </a:solidFill>
              <a:latin typeface="+mn-lt"/>
              <a:ea typeface="+mn-ea"/>
              <a:cs typeface="+mn-cs"/>
            </a:rPr>
            <a:t>عدم حضور دائمی مادر</a:t>
          </a:r>
          <a:endParaRPr lang="fa-IR" sz="1800" b="1" kern="1200" dirty="0">
            <a:solidFill>
              <a:schemeClr val="tx1"/>
            </a:solidFill>
            <a:latin typeface="+mn-lt"/>
            <a:ea typeface="+mn-ea"/>
            <a:cs typeface="+mn-cs"/>
          </a:endParaRPr>
        </a:p>
      </dsp:txBody>
      <dsp:txXfrm>
        <a:off x="562040" y="169406"/>
        <a:ext cx="7634846" cy="426206"/>
      </dsp:txXfrm>
    </dsp:sp>
    <dsp:sp modelId="{2C94B8EB-6368-43C3-9B18-A25FF732CC01}">
      <dsp:nvSpPr>
        <dsp:cNvPr id="0" name=""/>
        <dsp:cNvSpPr/>
      </dsp:nvSpPr>
      <dsp:spPr>
        <a:xfrm>
          <a:off x="0" y="1090821"/>
          <a:ext cx="10972800" cy="403200"/>
        </a:xfrm>
        <a:prstGeom prst="rect">
          <a:avLst/>
        </a:prstGeom>
        <a:solidFill>
          <a:schemeClr val="lt1">
            <a:alpha val="90000"/>
            <a:hueOff val="0"/>
            <a:satOff val="0"/>
            <a:lumOff val="0"/>
            <a:alphaOff val="0"/>
          </a:schemeClr>
        </a:solidFill>
        <a:ln w="12700" cap="flat" cmpd="sng" algn="ctr">
          <a:solidFill>
            <a:schemeClr val="accent3">
              <a:hueOff val="542120"/>
              <a:satOff val="20000"/>
              <a:lumOff val="-2941"/>
              <a:alphaOff val="0"/>
            </a:schemeClr>
          </a:solidFill>
          <a:prstDash val="solid"/>
          <a:miter lim="800000"/>
        </a:ln>
        <a:effectLst/>
      </dsp:spPr>
      <dsp:style>
        <a:lnRef idx="2">
          <a:scrgbClr r="0" g="0" b="0"/>
        </a:lnRef>
        <a:fillRef idx="1">
          <a:scrgbClr r="0" g="0" b="0"/>
        </a:fillRef>
        <a:effectRef idx="0">
          <a:scrgbClr r="0" g="0" b="0"/>
        </a:effectRef>
        <a:fontRef idx="minor"/>
      </dsp:style>
    </dsp:sp>
    <dsp:sp modelId="{B3ECD2C5-3F4E-430E-A2DB-DDBC4EC5D775}">
      <dsp:nvSpPr>
        <dsp:cNvPr id="0" name=""/>
        <dsp:cNvSpPr/>
      </dsp:nvSpPr>
      <dsp:spPr>
        <a:xfrm>
          <a:off x="548640" y="854661"/>
          <a:ext cx="7680960" cy="472320"/>
        </a:xfrm>
        <a:prstGeom prst="roundRect">
          <a:avLst/>
        </a:prstGeom>
        <a:solidFill>
          <a:schemeClr val="accent3">
            <a:hueOff val="542120"/>
            <a:satOff val="20000"/>
            <a:lumOff val="-294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0322" tIns="0" rIns="290322" bIns="0" numCol="1" spcCol="1270" anchor="ctr" anchorCtr="0">
          <a:noAutofit/>
        </a:bodyPr>
        <a:lstStyle/>
        <a:p>
          <a:pPr lvl="0" algn="l" defTabSz="800100" rtl="1">
            <a:lnSpc>
              <a:spcPct val="90000"/>
            </a:lnSpc>
            <a:spcBef>
              <a:spcPct val="0"/>
            </a:spcBef>
            <a:spcAft>
              <a:spcPct val="35000"/>
            </a:spcAft>
          </a:pPr>
          <a:r>
            <a:rPr lang="ar-SA" sz="1800" b="1" kern="1200" dirty="0" smtClean="0">
              <a:solidFill>
                <a:schemeClr val="tx1"/>
              </a:solidFill>
              <a:latin typeface="+mn-lt"/>
              <a:ea typeface="+mn-ea"/>
              <a:cs typeface="+mn-cs"/>
            </a:rPr>
            <a:t>ترس مادر از دست زدن به نوزاد نارس </a:t>
          </a:r>
          <a:endParaRPr lang="fa-IR" sz="1800" b="1" kern="1200" dirty="0">
            <a:solidFill>
              <a:schemeClr val="tx1"/>
            </a:solidFill>
            <a:latin typeface="+mn-lt"/>
            <a:ea typeface="+mn-ea"/>
            <a:cs typeface="+mn-cs"/>
          </a:endParaRPr>
        </a:p>
      </dsp:txBody>
      <dsp:txXfrm>
        <a:off x="571697" y="877718"/>
        <a:ext cx="7634846" cy="426206"/>
      </dsp:txXfrm>
    </dsp:sp>
    <dsp:sp modelId="{B098D3EC-6F20-4AF2-85C1-454E1FB54481}">
      <dsp:nvSpPr>
        <dsp:cNvPr id="0" name=""/>
        <dsp:cNvSpPr/>
      </dsp:nvSpPr>
      <dsp:spPr>
        <a:xfrm>
          <a:off x="0" y="1816581"/>
          <a:ext cx="10972800" cy="403200"/>
        </a:xfrm>
        <a:prstGeom prst="rect">
          <a:avLst/>
        </a:prstGeom>
        <a:solidFill>
          <a:schemeClr val="lt1">
            <a:alpha val="90000"/>
            <a:hueOff val="0"/>
            <a:satOff val="0"/>
            <a:lumOff val="0"/>
            <a:alphaOff val="0"/>
          </a:schemeClr>
        </a:solidFill>
        <a:ln w="12700" cap="flat" cmpd="sng" algn="ctr">
          <a:solidFill>
            <a:schemeClr val="accent3">
              <a:hueOff val="1084240"/>
              <a:satOff val="40000"/>
              <a:lumOff val="-5882"/>
              <a:alphaOff val="0"/>
            </a:schemeClr>
          </a:solidFill>
          <a:prstDash val="solid"/>
          <a:miter lim="800000"/>
        </a:ln>
        <a:effectLst/>
      </dsp:spPr>
      <dsp:style>
        <a:lnRef idx="2">
          <a:scrgbClr r="0" g="0" b="0"/>
        </a:lnRef>
        <a:fillRef idx="1">
          <a:scrgbClr r="0" g="0" b="0"/>
        </a:fillRef>
        <a:effectRef idx="0">
          <a:scrgbClr r="0" g="0" b="0"/>
        </a:effectRef>
        <a:fontRef idx="minor"/>
      </dsp:style>
    </dsp:sp>
    <dsp:sp modelId="{4E249203-3598-43DA-A58A-E6BAD97D4AD4}">
      <dsp:nvSpPr>
        <dsp:cNvPr id="0" name=""/>
        <dsp:cNvSpPr/>
      </dsp:nvSpPr>
      <dsp:spPr>
        <a:xfrm>
          <a:off x="548640" y="1580421"/>
          <a:ext cx="7680960" cy="472320"/>
        </a:xfrm>
        <a:prstGeom prst="roundRect">
          <a:avLst/>
        </a:prstGeom>
        <a:solidFill>
          <a:schemeClr val="accent3">
            <a:hueOff val="1084240"/>
            <a:satOff val="40000"/>
            <a:lumOff val="-588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0322" tIns="0" rIns="290322" bIns="0" numCol="1" spcCol="1270" anchor="ctr" anchorCtr="0">
          <a:noAutofit/>
        </a:bodyPr>
        <a:lstStyle/>
        <a:p>
          <a:pPr lvl="0" algn="l" defTabSz="800100" rtl="1">
            <a:lnSpc>
              <a:spcPct val="90000"/>
            </a:lnSpc>
            <a:spcBef>
              <a:spcPct val="0"/>
            </a:spcBef>
            <a:spcAft>
              <a:spcPct val="35000"/>
            </a:spcAft>
          </a:pPr>
          <a:r>
            <a:rPr lang="ar-SA" sz="1800" b="1" kern="1200" dirty="0" smtClean="0">
              <a:solidFill>
                <a:schemeClr val="tx1"/>
              </a:solidFill>
              <a:latin typeface="+mn-lt"/>
              <a:ea typeface="+mn-ea"/>
              <a:cs typeface="+mn-cs"/>
            </a:rPr>
            <a:t>ترس مادر از دست زدن به وسایل و تجهیزات بخش</a:t>
          </a:r>
          <a:endParaRPr lang="fa-IR" sz="1800" b="1" kern="1200" dirty="0">
            <a:solidFill>
              <a:schemeClr val="tx1"/>
            </a:solidFill>
            <a:latin typeface="+mn-lt"/>
            <a:ea typeface="+mn-ea"/>
            <a:cs typeface="+mn-cs"/>
          </a:endParaRPr>
        </a:p>
      </dsp:txBody>
      <dsp:txXfrm>
        <a:off x="571697" y="1603478"/>
        <a:ext cx="7634846" cy="426206"/>
      </dsp:txXfrm>
    </dsp:sp>
    <dsp:sp modelId="{ECD0A898-1560-4A5F-947F-66D74BE22BCD}">
      <dsp:nvSpPr>
        <dsp:cNvPr id="0" name=""/>
        <dsp:cNvSpPr/>
      </dsp:nvSpPr>
      <dsp:spPr>
        <a:xfrm>
          <a:off x="0" y="2542341"/>
          <a:ext cx="10972800" cy="403200"/>
        </a:xfrm>
        <a:prstGeom prst="rect">
          <a:avLst/>
        </a:prstGeom>
        <a:solidFill>
          <a:schemeClr val="lt1">
            <a:alpha val="90000"/>
            <a:hueOff val="0"/>
            <a:satOff val="0"/>
            <a:lumOff val="0"/>
            <a:alphaOff val="0"/>
          </a:schemeClr>
        </a:solidFill>
        <a:ln w="12700" cap="flat" cmpd="sng" algn="ctr">
          <a:solidFill>
            <a:schemeClr val="accent3">
              <a:hueOff val="1626359"/>
              <a:satOff val="60000"/>
              <a:lumOff val="-8824"/>
              <a:alphaOff val="0"/>
            </a:schemeClr>
          </a:solidFill>
          <a:prstDash val="solid"/>
          <a:miter lim="800000"/>
        </a:ln>
        <a:effectLst/>
      </dsp:spPr>
      <dsp:style>
        <a:lnRef idx="2">
          <a:scrgbClr r="0" g="0" b="0"/>
        </a:lnRef>
        <a:fillRef idx="1">
          <a:scrgbClr r="0" g="0" b="0"/>
        </a:fillRef>
        <a:effectRef idx="0">
          <a:scrgbClr r="0" g="0" b="0"/>
        </a:effectRef>
        <a:fontRef idx="minor"/>
      </dsp:style>
    </dsp:sp>
    <dsp:sp modelId="{8A06CAF8-97AC-479F-B9C1-06CBA39DE91F}">
      <dsp:nvSpPr>
        <dsp:cNvPr id="0" name=""/>
        <dsp:cNvSpPr/>
      </dsp:nvSpPr>
      <dsp:spPr>
        <a:xfrm>
          <a:off x="548640" y="2306181"/>
          <a:ext cx="7680960" cy="472320"/>
        </a:xfrm>
        <a:prstGeom prst="roundRect">
          <a:avLst/>
        </a:prstGeom>
        <a:solidFill>
          <a:schemeClr val="accent3">
            <a:hueOff val="1626359"/>
            <a:satOff val="60000"/>
            <a:lumOff val="-882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0322" tIns="0" rIns="290322" bIns="0" numCol="1" spcCol="1270" anchor="ctr" anchorCtr="0">
          <a:noAutofit/>
        </a:bodyPr>
        <a:lstStyle/>
        <a:p>
          <a:pPr lvl="0" algn="l" defTabSz="800100" rtl="1">
            <a:lnSpc>
              <a:spcPct val="90000"/>
            </a:lnSpc>
            <a:spcBef>
              <a:spcPct val="0"/>
            </a:spcBef>
            <a:spcAft>
              <a:spcPct val="35000"/>
            </a:spcAft>
          </a:pPr>
          <a:r>
            <a:rPr lang="ar-SA" sz="1800" b="1" kern="1200" dirty="0" smtClean="0">
              <a:solidFill>
                <a:schemeClr val="tx1"/>
              </a:solidFill>
              <a:latin typeface="+mn-lt"/>
              <a:ea typeface="+mn-ea"/>
              <a:cs typeface="+mn-cs"/>
            </a:rPr>
            <a:t>دو قلو یا چند قلو بودن</a:t>
          </a:r>
          <a:endParaRPr lang="fa-IR" sz="1800" b="1" kern="1200" dirty="0">
            <a:solidFill>
              <a:schemeClr val="tx1"/>
            </a:solidFill>
            <a:latin typeface="+mn-lt"/>
            <a:ea typeface="+mn-ea"/>
            <a:cs typeface="+mn-cs"/>
          </a:endParaRPr>
        </a:p>
      </dsp:txBody>
      <dsp:txXfrm>
        <a:off x="571697" y="2329238"/>
        <a:ext cx="7634846" cy="426206"/>
      </dsp:txXfrm>
    </dsp:sp>
    <dsp:sp modelId="{33791470-EE07-49B3-A40D-91DEDA625425}">
      <dsp:nvSpPr>
        <dsp:cNvPr id="0" name=""/>
        <dsp:cNvSpPr/>
      </dsp:nvSpPr>
      <dsp:spPr>
        <a:xfrm>
          <a:off x="0" y="3268101"/>
          <a:ext cx="10972800" cy="403200"/>
        </a:xfrm>
        <a:prstGeom prst="rect">
          <a:avLst/>
        </a:prstGeom>
        <a:solidFill>
          <a:schemeClr val="lt1">
            <a:alpha val="90000"/>
            <a:hueOff val="0"/>
            <a:satOff val="0"/>
            <a:lumOff val="0"/>
            <a:alphaOff val="0"/>
          </a:schemeClr>
        </a:solidFill>
        <a:ln w="12700" cap="flat" cmpd="sng" algn="ctr">
          <a:solidFill>
            <a:schemeClr val="accent3">
              <a:hueOff val="2168479"/>
              <a:satOff val="80000"/>
              <a:lumOff val="-11765"/>
              <a:alphaOff val="0"/>
            </a:schemeClr>
          </a:solidFill>
          <a:prstDash val="solid"/>
          <a:miter lim="800000"/>
        </a:ln>
        <a:effectLst/>
      </dsp:spPr>
      <dsp:style>
        <a:lnRef idx="2">
          <a:scrgbClr r="0" g="0" b="0"/>
        </a:lnRef>
        <a:fillRef idx="1">
          <a:scrgbClr r="0" g="0" b="0"/>
        </a:fillRef>
        <a:effectRef idx="0">
          <a:scrgbClr r="0" g="0" b="0"/>
        </a:effectRef>
        <a:fontRef idx="minor"/>
      </dsp:style>
    </dsp:sp>
    <dsp:sp modelId="{56B92B40-7F95-4CB0-A0B5-37D272997E1B}">
      <dsp:nvSpPr>
        <dsp:cNvPr id="0" name=""/>
        <dsp:cNvSpPr/>
      </dsp:nvSpPr>
      <dsp:spPr>
        <a:xfrm>
          <a:off x="548640" y="3031941"/>
          <a:ext cx="7680960" cy="472320"/>
        </a:xfrm>
        <a:prstGeom prst="roundRect">
          <a:avLst/>
        </a:prstGeom>
        <a:solidFill>
          <a:schemeClr val="accent3">
            <a:hueOff val="2168479"/>
            <a:satOff val="80000"/>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0322" tIns="0" rIns="290322" bIns="0" numCol="1" spcCol="1270" anchor="ctr" anchorCtr="0">
          <a:noAutofit/>
        </a:bodyPr>
        <a:lstStyle/>
        <a:p>
          <a:pPr lvl="0" algn="l" defTabSz="800100" rtl="1">
            <a:lnSpc>
              <a:spcPct val="90000"/>
            </a:lnSpc>
            <a:spcBef>
              <a:spcPct val="0"/>
            </a:spcBef>
            <a:spcAft>
              <a:spcPct val="35000"/>
            </a:spcAft>
          </a:pPr>
          <a:r>
            <a:rPr lang="ar-SA" sz="1800" b="1" kern="1200" dirty="0" smtClean="0">
              <a:solidFill>
                <a:schemeClr val="tx1"/>
              </a:solidFill>
              <a:latin typeface="+mn-lt"/>
              <a:ea typeface="+mn-ea"/>
              <a:cs typeface="+mn-cs"/>
            </a:rPr>
            <a:t>نداشتن شیر کافی مادر </a:t>
          </a:r>
          <a:endParaRPr lang="fa-IR" sz="1800" b="1" kern="1200" dirty="0">
            <a:solidFill>
              <a:schemeClr val="tx1"/>
            </a:solidFill>
            <a:latin typeface="+mn-lt"/>
            <a:ea typeface="+mn-ea"/>
            <a:cs typeface="+mn-cs"/>
          </a:endParaRPr>
        </a:p>
      </dsp:txBody>
      <dsp:txXfrm>
        <a:off x="571697" y="3054998"/>
        <a:ext cx="7634846" cy="426206"/>
      </dsp:txXfrm>
    </dsp:sp>
    <dsp:sp modelId="{C8727AF6-DCFD-49CC-8B6B-D332345EB1C4}">
      <dsp:nvSpPr>
        <dsp:cNvPr id="0" name=""/>
        <dsp:cNvSpPr/>
      </dsp:nvSpPr>
      <dsp:spPr>
        <a:xfrm>
          <a:off x="0" y="3993861"/>
          <a:ext cx="10972800" cy="403200"/>
        </a:xfrm>
        <a:prstGeom prst="rect">
          <a:avLst/>
        </a:prstGeom>
        <a:solidFill>
          <a:schemeClr val="lt1">
            <a:alpha val="90000"/>
            <a:hueOff val="0"/>
            <a:satOff val="0"/>
            <a:lumOff val="0"/>
            <a:alphaOff val="0"/>
          </a:schemeClr>
        </a:solidFill>
        <a:ln w="12700" cap="flat" cmpd="sng" algn="ctr">
          <a:solidFill>
            <a:schemeClr val="accent3">
              <a:hueOff val="2710599"/>
              <a:satOff val="100000"/>
              <a:lumOff val="-14706"/>
              <a:alphaOff val="0"/>
            </a:schemeClr>
          </a:solidFill>
          <a:prstDash val="solid"/>
          <a:miter lim="800000"/>
        </a:ln>
        <a:effectLst/>
      </dsp:spPr>
      <dsp:style>
        <a:lnRef idx="2">
          <a:scrgbClr r="0" g="0" b="0"/>
        </a:lnRef>
        <a:fillRef idx="1">
          <a:scrgbClr r="0" g="0" b="0"/>
        </a:fillRef>
        <a:effectRef idx="0">
          <a:scrgbClr r="0" g="0" b="0"/>
        </a:effectRef>
        <a:fontRef idx="minor"/>
      </dsp:style>
    </dsp:sp>
    <dsp:sp modelId="{0C5BB108-9E02-4163-9383-A8795796B9A6}">
      <dsp:nvSpPr>
        <dsp:cNvPr id="0" name=""/>
        <dsp:cNvSpPr/>
      </dsp:nvSpPr>
      <dsp:spPr>
        <a:xfrm>
          <a:off x="548640" y="3757701"/>
          <a:ext cx="7680960" cy="472320"/>
        </a:xfrm>
        <a:prstGeom prst="roundRect">
          <a:avLst/>
        </a:prstGeom>
        <a:solidFill>
          <a:schemeClr val="accent3">
            <a:hueOff val="2710599"/>
            <a:satOff val="100000"/>
            <a:lumOff val="-1470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0322" tIns="0" rIns="290322" bIns="0" numCol="1" spcCol="1270" anchor="ctr" anchorCtr="0">
          <a:noAutofit/>
        </a:bodyPr>
        <a:lstStyle/>
        <a:p>
          <a:pPr lvl="0" algn="l" defTabSz="800100" rtl="1">
            <a:lnSpc>
              <a:spcPct val="90000"/>
            </a:lnSpc>
            <a:spcBef>
              <a:spcPct val="0"/>
            </a:spcBef>
            <a:spcAft>
              <a:spcPct val="35000"/>
            </a:spcAft>
          </a:pPr>
          <a:r>
            <a:rPr lang="ar-SA" sz="1800" b="1" kern="1200" dirty="0" smtClean="0">
              <a:solidFill>
                <a:schemeClr val="tx1"/>
              </a:solidFill>
              <a:latin typeface="+mn-lt"/>
              <a:ea typeface="+mn-ea"/>
              <a:cs typeface="+mn-cs"/>
            </a:rPr>
            <a:t>موفق نبودن مراقبت آغوشی قبلی </a:t>
          </a:r>
          <a:endParaRPr lang="fa-IR" sz="1800" b="1" kern="1200" dirty="0">
            <a:solidFill>
              <a:schemeClr val="tx1"/>
            </a:solidFill>
            <a:latin typeface="+mn-lt"/>
            <a:ea typeface="+mn-ea"/>
            <a:cs typeface="+mn-cs"/>
          </a:endParaRPr>
        </a:p>
      </dsp:txBody>
      <dsp:txXfrm>
        <a:off x="571697" y="3780758"/>
        <a:ext cx="7634846" cy="42620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5C3ACD7-C8B5-4356-A316-D6CB7C5E28BD}">
      <dsp:nvSpPr>
        <dsp:cNvPr id="0" name=""/>
        <dsp:cNvSpPr/>
      </dsp:nvSpPr>
      <dsp:spPr>
        <a:xfrm rot="16200000">
          <a:off x="-1436391" y="2347257"/>
          <a:ext cx="3530251" cy="5267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464545" bIns="0" numCol="1" spcCol="1270" anchor="t" anchorCtr="0">
          <a:noAutofit/>
        </a:bodyPr>
        <a:lstStyle/>
        <a:p>
          <a:pPr lvl="0" algn="r" defTabSz="1644650" rtl="1">
            <a:lnSpc>
              <a:spcPct val="90000"/>
            </a:lnSpc>
            <a:spcBef>
              <a:spcPct val="0"/>
            </a:spcBef>
            <a:spcAft>
              <a:spcPct val="35000"/>
            </a:spcAft>
          </a:pPr>
          <a:endParaRPr lang="fa-IR" sz="3700" kern="1200"/>
        </a:p>
      </dsp:txBody>
      <dsp:txXfrm>
        <a:off x="-1436391" y="2347257"/>
        <a:ext cx="3530251" cy="526727"/>
      </dsp:txXfrm>
    </dsp:sp>
    <dsp:sp modelId="{A44796A3-2267-448F-A795-4F52E41078E0}">
      <dsp:nvSpPr>
        <dsp:cNvPr id="0" name=""/>
        <dsp:cNvSpPr/>
      </dsp:nvSpPr>
      <dsp:spPr>
        <a:xfrm>
          <a:off x="592098" y="845496"/>
          <a:ext cx="2623662" cy="3530251"/>
        </a:xfrm>
        <a:prstGeom prst="rect">
          <a:avLst/>
        </a:prstGeom>
        <a:solidFill>
          <a:schemeClr val="accent1">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7584" tIns="464545" rIns="227584" bIns="227584" numCol="1" spcCol="1270" anchor="t" anchorCtr="0">
          <a:noAutofit/>
        </a:bodyPr>
        <a:lstStyle/>
        <a:p>
          <a:pPr marL="228600" lvl="1" indent="-228600" algn="r" defTabSz="1111250" rtl="1">
            <a:lnSpc>
              <a:spcPct val="90000"/>
            </a:lnSpc>
            <a:spcBef>
              <a:spcPct val="0"/>
            </a:spcBef>
            <a:spcAft>
              <a:spcPct val="15000"/>
            </a:spcAft>
            <a:buChar char="••"/>
          </a:pPr>
          <a:r>
            <a:rPr lang="ar-SA" sz="2500" b="1" kern="1200" dirty="0" smtClean="0">
              <a:solidFill>
                <a:srgbClr val="FF0000"/>
              </a:solidFill>
            </a:rPr>
            <a:t>موانع آموزشی </a:t>
          </a:r>
          <a:endParaRPr lang="fa-IR" sz="2500" b="1" kern="1200" dirty="0">
            <a:solidFill>
              <a:srgbClr val="FF0000"/>
            </a:solidFill>
          </a:endParaRPr>
        </a:p>
        <a:p>
          <a:pPr marL="228600" lvl="1" indent="-228600" algn="r" defTabSz="1111250" rtl="1">
            <a:lnSpc>
              <a:spcPct val="90000"/>
            </a:lnSpc>
            <a:spcBef>
              <a:spcPct val="0"/>
            </a:spcBef>
            <a:spcAft>
              <a:spcPct val="15000"/>
            </a:spcAft>
            <a:buChar char="••"/>
          </a:pPr>
          <a:endParaRPr lang="fa-IR" sz="2500" kern="1200" dirty="0"/>
        </a:p>
        <a:p>
          <a:pPr marL="228600" lvl="1" indent="-228600" algn="r" defTabSz="1111250" rtl="1">
            <a:lnSpc>
              <a:spcPct val="90000"/>
            </a:lnSpc>
            <a:spcBef>
              <a:spcPct val="0"/>
            </a:spcBef>
            <a:spcAft>
              <a:spcPct val="15000"/>
            </a:spcAft>
            <a:buChar char="••"/>
          </a:pPr>
          <a:r>
            <a:rPr lang="ar-SA" sz="2500" b="0" kern="1200" dirty="0" smtClean="0">
              <a:solidFill>
                <a:schemeClr val="tx1"/>
              </a:solidFill>
            </a:rPr>
            <a:t>آموزش ناکافی و توجیه نشدن والدین در ارتباط با اهمیت اجرای مراقبت آغوشی</a:t>
          </a:r>
          <a:endParaRPr lang="fa-IR" sz="2500" b="0" kern="1200" dirty="0">
            <a:solidFill>
              <a:schemeClr val="tx1"/>
            </a:solidFill>
          </a:endParaRPr>
        </a:p>
      </dsp:txBody>
      <dsp:txXfrm>
        <a:off x="592098" y="845496"/>
        <a:ext cx="2623662" cy="3530251"/>
      </dsp:txXfrm>
    </dsp:sp>
    <dsp:sp modelId="{12B9FD1B-EFD8-4DF8-9FB4-9761CBD595E6}">
      <dsp:nvSpPr>
        <dsp:cNvPr id="0" name=""/>
        <dsp:cNvSpPr/>
      </dsp:nvSpPr>
      <dsp:spPr>
        <a:xfrm>
          <a:off x="65370" y="150215"/>
          <a:ext cx="1053455" cy="1053455"/>
        </a:xfrm>
        <a:prstGeom prst="rect">
          <a:avLst/>
        </a:prstGeom>
        <a:solidFill>
          <a:schemeClr val="accent3">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D52EA0B-D710-42DD-86FA-83CCFCDEE27E}">
      <dsp:nvSpPr>
        <dsp:cNvPr id="0" name=""/>
        <dsp:cNvSpPr/>
      </dsp:nvSpPr>
      <dsp:spPr>
        <a:xfrm rot="16200000">
          <a:off x="2409443" y="2347257"/>
          <a:ext cx="3530251" cy="5267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464545" bIns="0" numCol="1" spcCol="1270" anchor="t" anchorCtr="0">
          <a:noAutofit/>
        </a:bodyPr>
        <a:lstStyle/>
        <a:p>
          <a:pPr lvl="0" algn="r" defTabSz="1644650" rtl="1">
            <a:lnSpc>
              <a:spcPct val="90000"/>
            </a:lnSpc>
            <a:spcBef>
              <a:spcPct val="0"/>
            </a:spcBef>
            <a:spcAft>
              <a:spcPct val="35000"/>
            </a:spcAft>
          </a:pPr>
          <a:endParaRPr lang="fa-IR" sz="3700" kern="1200"/>
        </a:p>
      </dsp:txBody>
      <dsp:txXfrm>
        <a:off x="2409443" y="2347257"/>
        <a:ext cx="3530251" cy="526727"/>
      </dsp:txXfrm>
    </dsp:sp>
    <dsp:sp modelId="{0D0BAF93-95B3-4F9F-B438-7BDED095CF7A}">
      <dsp:nvSpPr>
        <dsp:cNvPr id="0" name=""/>
        <dsp:cNvSpPr/>
      </dsp:nvSpPr>
      <dsp:spPr>
        <a:xfrm>
          <a:off x="4437932" y="845496"/>
          <a:ext cx="2623662" cy="3530251"/>
        </a:xfrm>
        <a:prstGeom prst="rect">
          <a:avLst/>
        </a:prstGeom>
        <a:solidFill>
          <a:schemeClr val="tx2">
            <a:lumMod val="40000"/>
            <a:lumOff val="60000"/>
          </a:schemeClr>
        </a:solidFill>
        <a:ln w="12700" cap="flat" cmpd="sng" algn="ctr">
          <a:solidFill>
            <a:schemeClr val="accent1">
              <a:lumMod val="20000"/>
              <a:lumOff val="80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7584" tIns="464545" rIns="227584" bIns="227584" numCol="1" spcCol="1270" anchor="t" anchorCtr="0">
          <a:noAutofit/>
        </a:bodyPr>
        <a:lstStyle/>
        <a:p>
          <a:pPr marL="228600" lvl="1" indent="-228600" algn="r" defTabSz="1111250" rtl="1">
            <a:lnSpc>
              <a:spcPct val="90000"/>
            </a:lnSpc>
            <a:spcBef>
              <a:spcPct val="0"/>
            </a:spcBef>
            <a:spcAft>
              <a:spcPct val="15000"/>
            </a:spcAft>
            <a:buChar char="••"/>
          </a:pPr>
          <a:r>
            <a:rPr lang="ar-SA" sz="2500" b="1" kern="1200" dirty="0" smtClean="0">
              <a:solidFill>
                <a:srgbClr val="FF0000"/>
              </a:solidFill>
            </a:rPr>
            <a:t>موانع پرسنلی</a:t>
          </a:r>
          <a:endParaRPr lang="fa-IR" sz="2500" b="1" kern="1200" dirty="0">
            <a:solidFill>
              <a:srgbClr val="FF0000"/>
            </a:solidFill>
          </a:endParaRPr>
        </a:p>
        <a:p>
          <a:pPr marL="228600" lvl="1" indent="-228600" algn="r" defTabSz="1111250" rtl="1">
            <a:lnSpc>
              <a:spcPct val="90000"/>
            </a:lnSpc>
            <a:spcBef>
              <a:spcPct val="0"/>
            </a:spcBef>
            <a:spcAft>
              <a:spcPct val="15000"/>
            </a:spcAft>
            <a:buChar char="••"/>
          </a:pPr>
          <a:endParaRPr lang="fa-IR" sz="2500" kern="1200" dirty="0"/>
        </a:p>
        <a:p>
          <a:pPr marL="228600" lvl="1" indent="-228600" algn="r" defTabSz="1111250" rtl="1">
            <a:lnSpc>
              <a:spcPct val="90000"/>
            </a:lnSpc>
            <a:spcBef>
              <a:spcPct val="0"/>
            </a:spcBef>
            <a:spcAft>
              <a:spcPct val="15000"/>
            </a:spcAft>
            <a:buChar char="••"/>
          </a:pPr>
          <a:r>
            <a:rPr lang="ar-SA" sz="2500" b="0" kern="1200" dirty="0" smtClean="0">
              <a:solidFill>
                <a:schemeClr val="tx1"/>
              </a:solidFill>
            </a:rPr>
            <a:t>نیاز پرستاران به درج دستور پزشک در پرونده نوزاد جهت اجرای مراقبت آغوشی </a:t>
          </a:r>
          <a:endParaRPr lang="fa-IR" sz="2500" b="0" kern="1200" dirty="0">
            <a:solidFill>
              <a:schemeClr val="tx1"/>
            </a:solidFill>
          </a:endParaRPr>
        </a:p>
      </dsp:txBody>
      <dsp:txXfrm>
        <a:off x="4437932" y="845496"/>
        <a:ext cx="2623662" cy="3530251"/>
      </dsp:txXfrm>
    </dsp:sp>
    <dsp:sp modelId="{53D19461-5D1D-4D8F-8D0E-E009D673F206}">
      <dsp:nvSpPr>
        <dsp:cNvPr id="0" name=""/>
        <dsp:cNvSpPr/>
      </dsp:nvSpPr>
      <dsp:spPr>
        <a:xfrm>
          <a:off x="3911204" y="150215"/>
          <a:ext cx="1053455" cy="1053455"/>
        </a:xfrm>
        <a:prstGeom prst="rect">
          <a:avLst/>
        </a:prstGeom>
        <a:solidFill>
          <a:schemeClr val="accent3">
            <a:tint val="50000"/>
            <a:hueOff val="1037118"/>
            <a:satOff val="50000"/>
            <a:lumOff val="99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A1324A2-9EBF-4BC9-9982-ED28AA006E80}">
      <dsp:nvSpPr>
        <dsp:cNvPr id="0" name=""/>
        <dsp:cNvSpPr/>
      </dsp:nvSpPr>
      <dsp:spPr>
        <a:xfrm rot="16200000">
          <a:off x="6255277" y="2347257"/>
          <a:ext cx="3530251" cy="5267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464545" bIns="0" numCol="1" spcCol="1270" anchor="t" anchorCtr="0">
          <a:noAutofit/>
        </a:bodyPr>
        <a:lstStyle/>
        <a:p>
          <a:pPr lvl="0" algn="r" defTabSz="1644650" rtl="1">
            <a:lnSpc>
              <a:spcPct val="90000"/>
            </a:lnSpc>
            <a:spcBef>
              <a:spcPct val="0"/>
            </a:spcBef>
            <a:spcAft>
              <a:spcPct val="35000"/>
            </a:spcAft>
          </a:pPr>
          <a:endParaRPr lang="fa-IR" sz="3700" kern="1200"/>
        </a:p>
      </dsp:txBody>
      <dsp:txXfrm>
        <a:off x="6255277" y="2347257"/>
        <a:ext cx="3530251" cy="526727"/>
      </dsp:txXfrm>
    </dsp:sp>
    <dsp:sp modelId="{10628A2C-97B8-4BB8-90AE-CD70157F9AC8}">
      <dsp:nvSpPr>
        <dsp:cNvPr id="0" name=""/>
        <dsp:cNvSpPr/>
      </dsp:nvSpPr>
      <dsp:spPr>
        <a:xfrm>
          <a:off x="8283766" y="845496"/>
          <a:ext cx="2623662" cy="3530251"/>
        </a:xfrm>
        <a:prstGeom prst="rect">
          <a:avLst/>
        </a:prstGeom>
        <a:solidFill>
          <a:schemeClr val="accent1">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7584" tIns="464545" rIns="227584" bIns="227584" numCol="1" spcCol="1270" anchor="t" anchorCtr="0">
          <a:noAutofit/>
        </a:bodyPr>
        <a:lstStyle/>
        <a:p>
          <a:pPr marL="228600" lvl="1" indent="-228600" algn="r" defTabSz="1111250" rtl="1">
            <a:lnSpc>
              <a:spcPct val="90000"/>
            </a:lnSpc>
            <a:spcBef>
              <a:spcPct val="0"/>
            </a:spcBef>
            <a:spcAft>
              <a:spcPct val="15000"/>
            </a:spcAft>
            <a:buChar char="••"/>
          </a:pPr>
          <a:r>
            <a:rPr lang="ar-SA" sz="2500" b="1" kern="1200" dirty="0" smtClean="0">
              <a:solidFill>
                <a:srgbClr val="FF0000"/>
              </a:solidFill>
            </a:rPr>
            <a:t>موانع تجهیزات</a:t>
          </a:r>
          <a:endParaRPr lang="fa-IR" sz="2500" b="1" kern="1200" dirty="0">
            <a:solidFill>
              <a:srgbClr val="FF0000"/>
            </a:solidFill>
          </a:endParaRPr>
        </a:p>
        <a:p>
          <a:pPr marL="228600" lvl="1" indent="-228600" algn="r" defTabSz="1111250" rtl="1">
            <a:lnSpc>
              <a:spcPct val="90000"/>
            </a:lnSpc>
            <a:spcBef>
              <a:spcPct val="0"/>
            </a:spcBef>
            <a:spcAft>
              <a:spcPct val="15000"/>
            </a:spcAft>
            <a:buChar char="••"/>
          </a:pPr>
          <a:endParaRPr lang="fa-IR" sz="2500" kern="1200" dirty="0"/>
        </a:p>
        <a:p>
          <a:pPr marL="228600" lvl="1" indent="-228600" algn="r" defTabSz="1111250" rtl="1">
            <a:lnSpc>
              <a:spcPct val="90000"/>
            </a:lnSpc>
            <a:spcBef>
              <a:spcPct val="0"/>
            </a:spcBef>
            <a:spcAft>
              <a:spcPct val="15000"/>
            </a:spcAft>
            <a:buChar char="••"/>
          </a:pPr>
          <a:r>
            <a:rPr lang="ar-SA" sz="2500" b="0" kern="1200" dirty="0" smtClean="0">
              <a:solidFill>
                <a:schemeClr val="tx1"/>
              </a:solidFill>
            </a:rPr>
            <a:t>فراهم نبودن محیط خصوصی برای اقامت مادران</a:t>
          </a:r>
          <a:endParaRPr lang="fa-IR" sz="2500" b="0" kern="1200" dirty="0">
            <a:solidFill>
              <a:schemeClr val="tx1"/>
            </a:solidFill>
          </a:endParaRPr>
        </a:p>
      </dsp:txBody>
      <dsp:txXfrm>
        <a:off x="8283766" y="845496"/>
        <a:ext cx="2623662" cy="3530251"/>
      </dsp:txXfrm>
    </dsp:sp>
    <dsp:sp modelId="{96284E78-5289-4AB0-8B55-CC96E699EE7C}">
      <dsp:nvSpPr>
        <dsp:cNvPr id="0" name=""/>
        <dsp:cNvSpPr/>
      </dsp:nvSpPr>
      <dsp:spPr>
        <a:xfrm>
          <a:off x="7757039" y="150215"/>
          <a:ext cx="1053455" cy="1053455"/>
        </a:xfrm>
        <a:prstGeom prst="rect">
          <a:avLst/>
        </a:prstGeom>
        <a:solidFill>
          <a:schemeClr val="accent3">
            <a:tint val="50000"/>
            <a:hueOff val="2074236"/>
            <a:satOff val="100000"/>
            <a:lumOff val="198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List2">
  <dgm:title val=""/>
  <dgm:desc val=""/>
  <dgm:catLst>
    <dgm:cat type="list" pri="6000"/>
    <dgm:cat type="relationship" pri="16000"/>
    <dgm:cat type="picture" pri="29000"/>
    <dgm:cat type="pictureconvert" pri="2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dgm:varLst>
    <dgm:choose name="Name0">
      <dgm:if name="Name1" func="var" arg="dir" op="equ" val="norm">
        <dgm:alg type="lin">
          <dgm:param type="linDir" val="fromL"/>
          <dgm:param type="nodeVertAlign" val="t"/>
        </dgm:alg>
      </dgm:if>
      <dgm:else name="Name2">
        <dgm:alg type="lin">
          <dgm:param type="linDir" val="fromR"/>
          <dgm:param type="nodeVertAlign" val="t"/>
        </dgm:alg>
      </dgm:else>
    </dgm:choose>
    <dgm:shape xmlns:r="http://schemas.openxmlformats.org/officeDocument/2006/relationships" r:blip="">
      <dgm:adjLst/>
    </dgm:shape>
    <dgm:presOf/>
    <dgm:constrLst>
      <dgm:constr type="w" for="ch" forName="compositeNode" refType="w"/>
      <dgm:constr type="h" for="ch" forName="compositeNode" refType="h"/>
      <dgm:constr type="w" for="ch" forName="sibTrans" refType="w" refFor="ch" refForName="compositeNode" op="equ" fact="0.2"/>
      <dgm:constr type="h" for="des" forName="childNode" op="equ"/>
      <dgm:constr type="w" for="des" forName="childNode" op="equ"/>
      <dgm:constr type="w" for="des" forName="parentNode" op="equ"/>
      <dgm:constr type="h" for="des" forName="image" op="equ"/>
      <dgm:constr type="w" for="des" forName="image" op="equ"/>
      <dgm:constr type="primFontSz" for="des" forName="parentNode" op="equ" val="65"/>
      <dgm:constr type="primFontSz" for="des" forName="childNode" op="equ" val="65"/>
    </dgm:constrLst>
    <dgm:ruleLst/>
    <dgm:forEach name="Name3" axis="ch" ptType="node">
      <dgm:layoutNode name="compositeNode">
        <dgm:varLst>
          <dgm:bulletEnabled val="1"/>
        </dgm:varLst>
        <dgm:alg type="composite"/>
        <dgm:presOf/>
        <dgm:choose name="Name4">
          <dgm:if name="Name5" func="var" arg="dir" op="equ" val="norm">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l" for="ch" forName="image"/>
              <dgm:constr type="w" for="ch" forName="childNode" refType="w" fact="0.85"/>
              <dgm:constr type="h" for="ch" forName="childNode" refType="h" fact="0.78"/>
              <dgm:constr type="t" for="ch" forName="childNode" refType="h" refFor="ch" refForName="image" fact="0.66"/>
              <dgm:constr type="l"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l" for="ch" forName="parentNode"/>
              <dgm:constr type="r" for="ch" forName="parentNode" refType="l" refFor="ch" refForName="childNode"/>
              <dgm:constr type="rMarg" for="ch" forName="parentNode" refType="w" refFor="ch" refForName="image" fact="1.25"/>
            </dgm:constrLst>
          </dgm:if>
          <dgm:else name="Name6">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r" for="ch" forName="image" refType="w"/>
              <dgm:constr type="w" for="ch" forName="childNode" refType="w" fact="0.85"/>
              <dgm:constr type="h" for="ch" forName="childNode" refType="h" fact="0.78"/>
              <dgm:constr type="t" for="ch" forName="childNode" refType="h" refFor="ch" refForName="image" fact="0.66"/>
              <dgm:constr type="r" for="ch" forName="childNode" refType="w"/>
              <dgm:constr type="rOff"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r" for="ch" forName="parentNode" refType="w"/>
              <dgm:constr type="l" for="ch" forName="parentNode" refType="r" refFor="ch" refForName="childNode"/>
              <dgm:constr type="lOff" for="ch" forName="parentNode" refType="rOff" refFor="ch" refForName="childNode"/>
              <dgm:constr type="lMarg" for="ch" forName="parentNode" refType="w" refFor="ch" refForName="image" fact="1.25"/>
            </dgm:constrLst>
          </dgm:else>
        </dgm:choose>
        <dgm:ruleLst>
          <dgm:rule type="w" for="ch" forName="childNode" val="NaN" fact="0.4" max="NaN"/>
          <dgm:rule type="h" for="ch" forName="childNode" val="NaN" fact="0.5" max="NaN"/>
        </dgm:ruleLst>
        <dgm:layoutNode name="image" styleLbl="fgImgPlace1">
          <dgm:alg type="sp"/>
          <dgm:shape xmlns:r="http://schemas.openxmlformats.org/officeDocument/2006/relationships" type="rect" r:blip="" zOrderOff="4" blipPhldr="1">
            <dgm:adjLst/>
          </dgm:shape>
          <dgm:presOf/>
          <dgm:constrLst/>
          <dgm:ruleLst/>
        </dgm:layoutNode>
        <dgm:layoutNode name="childNode" styleLbl="node1">
          <dgm:varLst>
            <dgm:bulletEnabled val="1"/>
          </dgm:varLst>
          <dgm:alg type="tx">
            <dgm:param type="stBulletLvl" val="1"/>
          </dgm:alg>
          <dgm:shape xmlns:r="http://schemas.openxmlformats.org/officeDocument/2006/relationships" type="rect" r:blip="" zOrderOff="2">
            <dgm:adjLst/>
          </dgm:shape>
          <dgm:presOf axis="des" ptType="node"/>
          <dgm:constrLst/>
          <dgm:ruleLst>
            <dgm:rule type="primFontSz" val="5" fact="NaN" max="NaN"/>
          </dgm:ruleLst>
        </dgm:layoutNode>
        <dgm:layoutNode name="parentNode" styleLbl="revTx">
          <dgm:varLst>
            <dgm:chMax val="0"/>
            <dgm:bulletEnabled val="1"/>
          </dgm:varLst>
          <dgm:choose name="Name7">
            <dgm:if name="Name8" func="var" arg="dir" op="equ" val="norm">
              <dgm:alg type="tx">
                <dgm:param type="autoTxRot" val="grav"/>
                <dgm:param type="txAnchorVert" val="t"/>
                <dgm:param type="parTxLTRAlign" val="r"/>
                <dgm:param type="parTxRTLAlign" val="r"/>
              </dgm:alg>
              <dgm:shape xmlns:r="http://schemas.openxmlformats.org/officeDocument/2006/relationships" rot="270" type="rect" r:blip="">
                <dgm:adjLst/>
              </dgm:shape>
              <dgm:presOf axis="self"/>
              <dgm:constrLst>
                <dgm:constr type="lMarg"/>
                <dgm:constr type="bMarg"/>
                <dgm:constr type="tMarg"/>
              </dgm:constrLst>
            </dgm:if>
            <dgm:else name="Name9">
              <dgm:alg type="tx">
                <dgm:param type="autoTxRot" val="grav"/>
                <dgm:param type="parTxLTRAlign" val="l"/>
                <dgm:param type="parTxRTLAlign" val="l"/>
              </dgm:alg>
              <dgm:shape xmlns:r="http://schemas.openxmlformats.org/officeDocument/2006/relationships" rot="90" type="rect" r:blip="">
                <dgm:adjLst/>
              </dgm:shape>
              <dgm:presOf axis="self"/>
              <dgm:constrLst>
                <dgm:constr type="rMarg"/>
                <dgm:constr type="bMarg"/>
                <dgm:constr type="tMarg"/>
              </dgm:constrLst>
            </dgm:else>
          </dgm:choose>
          <dgm:ruleLst>
            <dgm:rule type="primFontSz" val="5" fact="NaN" max="NaN"/>
          </dgm:ruleLst>
        </dgm:layoutNode>
      </dgm:layoutNode>
      <dgm:forEach name="Name10" axis="followSib" ptType="sibTrans" cnt="1">
        <dgm:layoutNode name="sibTrans">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fa-I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l">
              <a:defRPr sz="1200"/>
            </a:lvl1pPr>
          </a:lstStyle>
          <a:p>
            <a:fld id="{EAD04A8E-FD60-4E24-A044-373EAF2CD6A9}" type="datetimeFigureOut">
              <a:rPr lang="fa-IR" smtClean="0"/>
              <a:t>04/04/1441</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r">
              <a:defRPr sz="1200"/>
            </a:lvl1pPr>
          </a:lstStyle>
          <a:p>
            <a:endParaRPr lang="fa-I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l">
              <a:defRPr sz="1200"/>
            </a:lvl1pPr>
          </a:lstStyle>
          <a:p>
            <a:fld id="{9B22FFB3-2DC8-4AF6-9585-4D71F58E146E}" type="slidenum">
              <a:rPr lang="fa-IR" smtClean="0"/>
              <a:t>‹#›</a:t>
            </a:fld>
            <a:endParaRPr lang="fa-IR"/>
          </a:p>
        </p:txBody>
      </p:sp>
    </p:spTree>
    <p:extLst>
      <p:ext uri="{BB962C8B-B14F-4D97-AF65-F5344CB8AC3E}">
        <p14:creationId xmlns:p14="http://schemas.microsoft.com/office/powerpoint/2010/main" val="40667457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F38DBE3-7B90-4C11-8269-DAE7E902148C}" type="slidenum">
              <a:rPr lang="en-US" smtClean="0"/>
              <a:pPr/>
              <a:t>2</a:t>
            </a:fld>
            <a:endParaRPr lang="en-US" dirty="0"/>
          </a:p>
        </p:txBody>
      </p:sp>
    </p:spTree>
    <p:extLst>
      <p:ext uri="{BB962C8B-B14F-4D97-AF65-F5344CB8AC3E}">
        <p14:creationId xmlns:p14="http://schemas.microsoft.com/office/powerpoint/2010/main" val="8380237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Objective This study assessed the impact of a nurse simulation training program on perception of kangaroo mother care (KMC) value and transfer skill competency.</a:t>
            </a:r>
          </a:p>
          <a:p>
            <a:r>
              <a:rPr lang="en-US" dirty="0" smtClean="0"/>
              <a:t>Study Design An 8-item Likert scale skill survey tool and a 24-item Likert developmental care survey tool were used in a prospective cohort study to analyze perceptions of 30 neonatal nurses who underwent a comprehensive KMC simulation-based training program. Competency skills were evaluated </a:t>
            </a:r>
            <a:r>
              <a:rPr lang="en-US" dirty="0" err="1" smtClean="0"/>
              <a:t>pretraining</a:t>
            </a:r>
            <a:r>
              <a:rPr lang="en-US" dirty="0" smtClean="0"/>
              <a:t> and tracked by direct observation for 6 months </a:t>
            </a:r>
            <a:r>
              <a:rPr lang="en-US" dirty="0" err="1" smtClean="0"/>
              <a:t>posttraining</a:t>
            </a:r>
            <a:r>
              <a:rPr lang="en-US" dirty="0" smtClean="0"/>
              <a:t>. Pre- and </a:t>
            </a:r>
            <a:r>
              <a:rPr lang="en-US" dirty="0" err="1" smtClean="0"/>
              <a:t>postsurvey</a:t>
            </a:r>
            <a:r>
              <a:rPr lang="en-US" dirty="0" smtClean="0"/>
              <a:t> data were analyzed and KMC utilization for preterm infants born at ≤ 34 weeks' gestation was determined.</a:t>
            </a:r>
          </a:p>
          <a:p>
            <a:r>
              <a:rPr lang="en-US" dirty="0" smtClean="0"/>
              <a:t>Results Nurses' competency in infant transfer improved, especially in infants receiving nasal continuous positive airway pressure or ventilator support, from 30 to 93% or 10 to 50%, respectively, p &lt; 0.0001. Neonatal nurses' perceived KMC value increased from 50 to 100%, p &lt; 0.001, and parent KMC utilization increased from 26.5 to 85.9%, p &lt; 0.0001. Nurses' support for parental visitation improved from 38 to 73%, p &lt; 0.001; discussion of KMC with parents on the 1st day increased from 5 to 45%, p &lt; 0.001; and initial day of KMC provision improved from 18.0 ± 2.7 to 5.6 ± 1.2 days, p &lt; 0.001.</a:t>
            </a:r>
          </a:p>
          <a:p>
            <a:r>
              <a:rPr lang="en-US" dirty="0" smtClean="0"/>
              <a:t>Conclusions A comprehensive simulation-based KMC education program improved nurses' perception of KMC value, their competency and comfort in infant transfer for KMC care, and successfully promoted KMC parent utilization for the preterm infant in the neonatal intensive care unit</a:t>
            </a:r>
          </a:p>
          <a:p>
            <a:endParaRPr lang="fa-IR" dirty="0"/>
          </a:p>
        </p:txBody>
      </p:sp>
      <p:sp>
        <p:nvSpPr>
          <p:cNvPr id="4" name="Slide Number Placeholder 3"/>
          <p:cNvSpPr>
            <a:spLocks noGrp="1"/>
          </p:cNvSpPr>
          <p:nvPr>
            <p:ph type="sldNum" sz="quarter" idx="10"/>
          </p:nvPr>
        </p:nvSpPr>
        <p:spPr/>
        <p:txBody>
          <a:bodyPr/>
          <a:lstStyle/>
          <a:p>
            <a:fld id="{9B22FFB3-2DC8-4AF6-9585-4D71F58E146E}" type="slidenum">
              <a:rPr lang="fa-IR" smtClean="0"/>
              <a:t>32</a:t>
            </a:fld>
            <a:endParaRPr lang="fa-IR"/>
          </a:p>
        </p:txBody>
      </p:sp>
    </p:spTree>
    <p:extLst>
      <p:ext uri="{BB962C8B-B14F-4D97-AF65-F5344CB8AC3E}">
        <p14:creationId xmlns:p14="http://schemas.microsoft.com/office/powerpoint/2010/main" val="6379682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مراقبت از نوزاد نارس در منل دکتر محمود نوری شاد  دانشگاه یزد94</a:t>
            </a:r>
            <a:endParaRPr lang="fa-IR" dirty="0"/>
          </a:p>
        </p:txBody>
      </p:sp>
      <p:sp>
        <p:nvSpPr>
          <p:cNvPr id="4" name="Slide Number Placeholder 3"/>
          <p:cNvSpPr>
            <a:spLocks noGrp="1"/>
          </p:cNvSpPr>
          <p:nvPr>
            <p:ph type="sldNum" sz="quarter" idx="10"/>
          </p:nvPr>
        </p:nvSpPr>
        <p:spPr/>
        <p:txBody>
          <a:bodyPr/>
          <a:lstStyle/>
          <a:p>
            <a:fld id="{9B22FFB3-2DC8-4AF6-9585-4D71F58E146E}" type="slidenum">
              <a:rPr lang="fa-IR" smtClean="0"/>
              <a:t>7</a:t>
            </a:fld>
            <a:endParaRPr lang="fa-IR"/>
          </a:p>
        </p:txBody>
      </p:sp>
    </p:spTree>
    <p:extLst>
      <p:ext uri="{BB962C8B-B14F-4D97-AF65-F5344CB8AC3E}">
        <p14:creationId xmlns:p14="http://schemas.microsoft.com/office/powerpoint/2010/main" val="28849484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مراقبت از نوزاد نارس در منل دکتر محمود نوری شاد  دانشگاه یزد94</a:t>
            </a:r>
            <a:endParaRPr lang="fa-IR" dirty="0"/>
          </a:p>
        </p:txBody>
      </p:sp>
      <p:sp>
        <p:nvSpPr>
          <p:cNvPr id="4" name="Slide Number Placeholder 3"/>
          <p:cNvSpPr>
            <a:spLocks noGrp="1"/>
          </p:cNvSpPr>
          <p:nvPr>
            <p:ph type="sldNum" sz="quarter" idx="10"/>
          </p:nvPr>
        </p:nvSpPr>
        <p:spPr/>
        <p:txBody>
          <a:bodyPr/>
          <a:lstStyle/>
          <a:p>
            <a:fld id="{9B22FFB3-2DC8-4AF6-9585-4D71F58E146E}" type="slidenum">
              <a:rPr lang="fa-IR" smtClean="0"/>
              <a:t>8</a:t>
            </a:fld>
            <a:endParaRPr lang="fa-IR"/>
          </a:p>
        </p:txBody>
      </p:sp>
    </p:spTree>
    <p:extLst>
      <p:ext uri="{BB962C8B-B14F-4D97-AF65-F5344CB8AC3E}">
        <p14:creationId xmlns:p14="http://schemas.microsoft.com/office/powerpoint/2010/main" val="6541854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مراقبت از نوزاد نارس در منل دکتر محمود نوری شاد  دانشگاه یزد94</a:t>
            </a:r>
            <a:endParaRPr lang="fa-IR" dirty="0"/>
          </a:p>
        </p:txBody>
      </p:sp>
      <p:sp>
        <p:nvSpPr>
          <p:cNvPr id="4" name="Slide Number Placeholder 3"/>
          <p:cNvSpPr>
            <a:spLocks noGrp="1"/>
          </p:cNvSpPr>
          <p:nvPr>
            <p:ph type="sldNum" sz="quarter" idx="10"/>
          </p:nvPr>
        </p:nvSpPr>
        <p:spPr/>
        <p:txBody>
          <a:bodyPr/>
          <a:lstStyle/>
          <a:p>
            <a:fld id="{9B22FFB3-2DC8-4AF6-9585-4D71F58E146E}" type="slidenum">
              <a:rPr lang="fa-IR" smtClean="0"/>
              <a:t>9</a:t>
            </a:fld>
            <a:endParaRPr lang="fa-IR"/>
          </a:p>
        </p:txBody>
      </p:sp>
    </p:spTree>
    <p:extLst>
      <p:ext uri="{BB962C8B-B14F-4D97-AF65-F5344CB8AC3E}">
        <p14:creationId xmlns:p14="http://schemas.microsoft.com/office/powerpoint/2010/main" val="17457032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srgbClr val="000000"/>
                </a:solidFill>
                <a:latin typeface="TimesNewRoman"/>
              </a:rPr>
              <a:t/>
            </a:r>
            <a:br>
              <a:rPr lang="en-US" sz="1200" dirty="0" smtClean="0">
                <a:solidFill>
                  <a:srgbClr val="000000"/>
                </a:solidFill>
                <a:latin typeface="TimesNewRoman"/>
              </a:rPr>
            </a:br>
            <a:r>
              <a:rPr lang="en-US" sz="1200" dirty="0" smtClean="0">
                <a:solidFill>
                  <a:srgbClr val="000000"/>
                </a:solidFill>
                <a:latin typeface="Symbol"/>
              </a:rPr>
              <a:t>• </a:t>
            </a:r>
            <a:r>
              <a:rPr lang="en-US" sz="1200" i="1" dirty="0" smtClean="0">
                <a:solidFill>
                  <a:srgbClr val="000000"/>
                </a:solidFill>
                <a:latin typeface="TimesNewRoman"/>
              </a:rPr>
              <a:t>Continuous KMC </a:t>
            </a:r>
            <a:r>
              <a:rPr lang="en-US" sz="1200" dirty="0" smtClean="0">
                <a:solidFill>
                  <a:srgbClr val="000000"/>
                </a:solidFill>
                <a:latin typeface="TimesNewRoman"/>
              </a:rPr>
              <a:t>- providing a LBW or sick newborn infant with</a:t>
            </a:r>
            <a:br>
              <a:rPr lang="en-US" sz="1200" dirty="0" smtClean="0">
                <a:solidFill>
                  <a:srgbClr val="000000"/>
                </a:solidFill>
                <a:latin typeface="TimesNewRoman"/>
              </a:rPr>
            </a:br>
            <a:r>
              <a:rPr lang="en-US" sz="1200" dirty="0" smtClean="0">
                <a:solidFill>
                  <a:srgbClr val="000000"/>
                </a:solidFill>
                <a:latin typeface="TimesNewRoman"/>
              </a:rPr>
              <a:t>continuous skin-to-skin contact, 24 hours a day, is an alternative option to incubator care [65].</a:t>
            </a:r>
            <a:br>
              <a:rPr lang="en-US" sz="1200" dirty="0" smtClean="0">
                <a:solidFill>
                  <a:srgbClr val="000000"/>
                </a:solidFill>
                <a:latin typeface="TimesNewRoman"/>
              </a:rPr>
            </a:br>
            <a:r>
              <a:rPr lang="en-US" sz="1200" dirty="0" smtClean="0">
                <a:solidFill>
                  <a:srgbClr val="000000"/>
                </a:solidFill>
                <a:latin typeface="Symbol"/>
              </a:rPr>
              <a:t>• </a:t>
            </a:r>
            <a:r>
              <a:rPr lang="en-US" sz="1200" i="1" dirty="0" smtClean="0">
                <a:solidFill>
                  <a:srgbClr val="000000"/>
                </a:solidFill>
                <a:latin typeface="TimesNewRoman"/>
              </a:rPr>
              <a:t>Intermittent KMC </a:t>
            </a:r>
            <a:r>
              <a:rPr lang="en-US" sz="1200" dirty="0" smtClean="0">
                <a:solidFill>
                  <a:srgbClr val="000000"/>
                </a:solidFill>
                <a:latin typeface="TimesNewRoman"/>
              </a:rPr>
              <a:t>- when KMC around the clock is not possible,</a:t>
            </a:r>
            <a:br>
              <a:rPr lang="en-US" sz="1200" dirty="0" smtClean="0">
                <a:solidFill>
                  <a:srgbClr val="000000"/>
                </a:solidFill>
                <a:latin typeface="TimesNewRoman"/>
              </a:rPr>
            </a:br>
            <a:r>
              <a:rPr lang="en-US" sz="1200" dirty="0" smtClean="0">
                <a:solidFill>
                  <a:srgbClr val="000000"/>
                </a:solidFill>
                <a:latin typeface="TimesNewRoman"/>
              </a:rPr>
              <a:t>skin-to-skin contact for limited periods, such as one or two hours per</a:t>
            </a:r>
            <a:br>
              <a:rPr lang="en-US" sz="1200" dirty="0" smtClean="0">
                <a:solidFill>
                  <a:srgbClr val="000000"/>
                </a:solidFill>
                <a:latin typeface="TimesNewRoman"/>
              </a:rPr>
            </a:br>
            <a:r>
              <a:rPr lang="en-US" sz="1200" dirty="0" smtClean="0">
                <a:solidFill>
                  <a:srgbClr val="000000"/>
                </a:solidFill>
                <a:latin typeface="TimesNewRoman"/>
              </a:rPr>
              <a:t>day, is an appropriate care strategy for strengthening the mother,</a:t>
            </a:r>
            <a:br>
              <a:rPr lang="en-US" sz="1200" dirty="0" smtClean="0">
                <a:solidFill>
                  <a:srgbClr val="000000"/>
                </a:solidFill>
                <a:latin typeface="TimesNewRoman"/>
              </a:rPr>
            </a:br>
            <a:r>
              <a:rPr lang="en-US" sz="1200" dirty="0" smtClean="0">
                <a:solidFill>
                  <a:srgbClr val="000000"/>
                </a:solidFill>
                <a:latin typeface="TimesNewRoman"/>
              </a:rPr>
              <a:t>improving bonding and facilitating lactation and breastfeeding [53]</a:t>
            </a:r>
            <a:br>
              <a:rPr lang="en-US" sz="1200" dirty="0" smtClean="0">
                <a:solidFill>
                  <a:srgbClr val="000000"/>
                </a:solidFill>
                <a:latin typeface="TimesNewRoman"/>
              </a:rPr>
            </a:br>
            <a:endParaRPr lang="fa-IR" dirty="0"/>
          </a:p>
        </p:txBody>
      </p:sp>
      <p:sp>
        <p:nvSpPr>
          <p:cNvPr id="4" name="Slide Number Placeholder 3"/>
          <p:cNvSpPr>
            <a:spLocks noGrp="1"/>
          </p:cNvSpPr>
          <p:nvPr>
            <p:ph type="sldNum" sz="quarter" idx="10"/>
          </p:nvPr>
        </p:nvSpPr>
        <p:spPr/>
        <p:txBody>
          <a:bodyPr/>
          <a:lstStyle/>
          <a:p>
            <a:fld id="{9B22FFB3-2DC8-4AF6-9585-4D71F58E146E}" type="slidenum">
              <a:rPr lang="fa-IR" smtClean="0"/>
              <a:t>11</a:t>
            </a:fld>
            <a:endParaRPr lang="fa-IR"/>
          </a:p>
        </p:txBody>
      </p:sp>
    </p:spTree>
    <p:extLst>
      <p:ext uri="{BB962C8B-B14F-4D97-AF65-F5344CB8AC3E}">
        <p14:creationId xmlns:p14="http://schemas.microsoft.com/office/powerpoint/2010/main" val="26167352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B5111EFB-A828-46BE-9555-BA06CB1BE883}" type="slidenum">
              <a:rPr lang="en-GB" smtClean="0"/>
              <a:pPr/>
              <a:t>18</a:t>
            </a:fld>
            <a:endParaRPr lang="en-GB"/>
          </a:p>
        </p:txBody>
      </p:sp>
    </p:spTree>
    <p:extLst>
      <p:ext uri="{BB962C8B-B14F-4D97-AF65-F5344CB8AC3E}">
        <p14:creationId xmlns:p14="http://schemas.microsoft.com/office/powerpoint/2010/main" val="22502135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9B22FFB3-2DC8-4AF6-9585-4D71F58E146E}" type="slidenum">
              <a:rPr lang="fa-IR" smtClean="0"/>
              <a:t>19</a:t>
            </a:fld>
            <a:endParaRPr lang="fa-IR"/>
          </a:p>
        </p:txBody>
      </p:sp>
    </p:spTree>
    <p:extLst>
      <p:ext uri="{BB962C8B-B14F-4D97-AF65-F5344CB8AC3E}">
        <p14:creationId xmlns:p14="http://schemas.microsoft.com/office/powerpoint/2010/main" val="19049251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Rot="1" noChangeAspect="1" noChangeArrowheads="1" noTextEdit="1"/>
          </p:cNvSpPr>
          <p:nvPr>
            <p:ph type="sldImg"/>
          </p:nvPr>
        </p:nvSpPr>
        <p:spPr>
          <a:xfrm>
            <a:off x="1143000" y="685800"/>
            <a:ext cx="4572000" cy="3429000"/>
          </a:xfrm>
          <a:ln/>
        </p:spPr>
      </p:sp>
      <p:sp>
        <p:nvSpPr>
          <p:cNvPr id="70659" name="Rectangle 3"/>
          <p:cNvSpPr>
            <a:spLocks noGrp="1" noChangeArrowheads="1"/>
          </p:cNvSpPr>
          <p:nvPr>
            <p:ph type="body" idx="1"/>
          </p:nvPr>
        </p:nvSpPr>
        <p:spPr>
          <a:noFill/>
          <a:ln/>
        </p:spPr>
        <p:txBody>
          <a:bodyPr/>
          <a:lstStyle/>
          <a:p>
            <a:endParaRPr lang="sv-SE"/>
          </a:p>
        </p:txBody>
      </p:sp>
    </p:spTree>
    <p:extLst>
      <p:ext uri="{BB962C8B-B14F-4D97-AF65-F5344CB8AC3E}">
        <p14:creationId xmlns:p14="http://schemas.microsoft.com/office/powerpoint/2010/main" val="3345546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9B22FFB3-2DC8-4AF6-9585-4D71F58E146E}" type="slidenum">
              <a:rPr lang="fa-IR" smtClean="0"/>
              <a:t>30</a:t>
            </a:fld>
            <a:endParaRPr lang="fa-IR"/>
          </a:p>
        </p:txBody>
      </p:sp>
    </p:spTree>
    <p:extLst>
      <p:ext uri="{BB962C8B-B14F-4D97-AF65-F5344CB8AC3E}">
        <p14:creationId xmlns:p14="http://schemas.microsoft.com/office/powerpoint/2010/main" val="40115917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fa-I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E1FEB8A0-F26A-4CE9-AE3B-E5A9140F5C88}" type="datetimeFigureOut">
              <a:rPr lang="fa-IR" smtClean="0"/>
              <a:t>04/04/1441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F401965F-1CBA-4FFF-A8DA-E133ECFFBDDB}" type="slidenum">
              <a:rPr lang="fa-IR" smtClean="0"/>
              <a:t>‹#›</a:t>
            </a:fld>
            <a:endParaRPr lang="fa-IR"/>
          </a:p>
        </p:txBody>
      </p:sp>
    </p:spTree>
    <p:extLst>
      <p:ext uri="{BB962C8B-B14F-4D97-AF65-F5344CB8AC3E}">
        <p14:creationId xmlns:p14="http://schemas.microsoft.com/office/powerpoint/2010/main" val="10486918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E1FEB8A0-F26A-4CE9-AE3B-E5A9140F5C88}" type="datetimeFigureOut">
              <a:rPr lang="fa-IR" smtClean="0"/>
              <a:t>04/04/1441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F401965F-1CBA-4FFF-A8DA-E133ECFFBDDB}" type="slidenum">
              <a:rPr lang="fa-IR" smtClean="0"/>
              <a:t>‹#›</a:t>
            </a:fld>
            <a:endParaRPr lang="fa-IR"/>
          </a:p>
        </p:txBody>
      </p:sp>
    </p:spTree>
    <p:extLst>
      <p:ext uri="{BB962C8B-B14F-4D97-AF65-F5344CB8AC3E}">
        <p14:creationId xmlns:p14="http://schemas.microsoft.com/office/powerpoint/2010/main" val="20942246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E1FEB8A0-F26A-4CE9-AE3B-E5A9140F5C88}" type="datetimeFigureOut">
              <a:rPr lang="fa-IR" smtClean="0"/>
              <a:t>04/04/1441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F401965F-1CBA-4FFF-A8DA-E133ECFFBDDB}" type="slidenum">
              <a:rPr lang="fa-IR" smtClean="0"/>
              <a:t>‹#›</a:t>
            </a:fld>
            <a:endParaRPr lang="fa-IR"/>
          </a:p>
        </p:txBody>
      </p:sp>
    </p:spTree>
    <p:extLst>
      <p:ext uri="{BB962C8B-B14F-4D97-AF65-F5344CB8AC3E}">
        <p14:creationId xmlns:p14="http://schemas.microsoft.com/office/powerpoint/2010/main" val="6119815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E1FEB8A0-F26A-4CE9-AE3B-E5A9140F5C88}" type="datetimeFigureOut">
              <a:rPr lang="fa-IR" smtClean="0"/>
              <a:t>04/04/1441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F401965F-1CBA-4FFF-A8DA-E133ECFFBDDB}" type="slidenum">
              <a:rPr lang="fa-IR" smtClean="0"/>
              <a:t>‹#›</a:t>
            </a:fld>
            <a:endParaRPr lang="fa-IR"/>
          </a:p>
        </p:txBody>
      </p:sp>
    </p:spTree>
    <p:extLst>
      <p:ext uri="{BB962C8B-B14F-4D97-AF65-F5344CB8AC3E}">
        <p14:creationId xmlns:p14="http://schemas.microsoft.com/office/powerpoint/2010/main" val="42858372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fa-I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E1FEB8A0-F26A-4CE9-AE3B-E5A9140F5C88}" type="datetimeFigureOut">
              <a:rPr lang="fa-IR" smtClean="0"/>
              <a:t>04/04/1441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F401965F-1CBA-4FFF-A8DA-E133ECFFBDDB}" type="slidenum">
              <a:rPr lang="fa-IR" smtClean="0"/>
              <a:t>‹#›</a:t>
            </a:fld>
            <a:endParaRPr lang="fa-IR"/>
          </a:p>
        </p:txBody>
      </p:sp>
    </p:spTree>
    <p:extLst>
      <p:ext uri="{BB962C8B-B14F-4D97-AF65-F5344CB8AC3E}">
        <p14:creationId xmlns:p14="http://schemas.microsoft.com/office/powerpoint/2010/main" val="32593971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E1FEB8A0-F26A-4CE9-AE3B-E5A9140F5C88}" type="datetimeFigureOut">
              <a:rPr lang="fa-IR" smtClean="0"/>
              <a:t>04/04/1441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F401965F-1CBA-4FFF-A8DA-E133ECFFBDDB}" type="slidenum">
              <a:rPr lang="fa-IR" smtClean="0"/>
              <a:t>‹#›</a:t>
            </a:fld>
            <a:endParaRPr lang="fa-IR"/>
          </a:p>
        </p:txBody>
      </p:sp>
    </p:spTree>
    <p:extLst>
      <p:ext uri="{BB962C8B-B14F-4D97-AF65-F5344CB8AC3E}">
        <p14:creationId xmlns:p14="http://schemas.microsoft.com/office/powerpoint/2010/main" val="27832540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fa-I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E1FEB8A0-F26A-4CE9-AE3B-E5A9140F5C88}" type="datetimeFigureOut">
              <a:rPr lang="fa-IR" smtClean="0"/>
              <a:t>04/04/1441</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F401965F-1CBA-4FFF-A8DA-E133ECFFBDDB}" type="slidenum">
              <a:rPr lang="fa-IR" smtClean="0"/>
              <a:t>‹#›</a:t>
            </a:fld>
            <a:endParaRPr lang="fa-IR"/>
          </a:p>
        </p:txBody>
      </p:sp>
    </p:spTree>
    <p:extLst>
      <p:ext uri="{BB962C8B-B14F-4D97-AF65-F5344CB8AC3E}">
        <p14:creationId xmlns:p14="http://schemas.microsoft.com/office/powerpoint/2010/main" val="2783214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E1FEB8A0-F26A-4CE9-AE3B-E5A9140F5C88}" type="datetimeFigureOut">
              <a:rPr lang="fa-IR" smtClean="0"/>
              <a:t>04/04/1441</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F401965F-1CBA-4FFF-A8DA-E133ECFFBDDB}" type="slidenum">
              <a:rPr lang="fa-IR" smtClean="0"/>
              <a:t>‹#›</a:t>
            </a:fld>
            <a:endParaRPr lang="fa-IR"/>
          </a:p>
        </p:txBody>
      </p:sp>
    </p:spTree>
    <p:extLst>
      <p:ext uri="{BB962C8B-B14F-4D97-AF65-F5344CB8AC3E}">
        <p14:creationId xmlns:p14="http://schemas.microsoft.com/office/powerpoint/2010/main" val="38308719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1FEB8A0-F26A-4CE9-AE3B-E5A9140F5C88}" type="datetimeFigureOut">
              <a:rPr lang="fa-IR" smtClean="0"/>
              <a:t>04/04/1441</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F401965F-1CBA-4FFF-A8DA-E133ECFFBDDB}" type="slidenum">
              <a:rPr lang="fa-IR" smtClean="0"/>
              <a:t>‹#›</a:t>
            </a:fld>
            <a:endParaRPr lang="fa-IR"/>
          </a:p>
        </p:txBody>
      </p:sp>
    </p:spTree>
    <p:extLst>
      <p:ext uri="{BB962C8B-B14F-4D97-AF65-F5344CB8AC3E}">
        <p14:creationId xmlns:p14="http://schemas.microsoft.com/office/powerpoint/2010/main" val="42271858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fa-I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E1FEB8A0-F26A-4CE9-AE3B-E5A9140F5C88}" type="datetimeFigureOut">
              <a:rPr lang="fa-IR" smtClean="0"/>
              <a:t>04/04/1441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F401965F-1CBA-4FFF-A8DA-E133ECFFBDDB}" type="slidenum">
              <a:rPr lang="fa-IR" smtClean="0"/>
              <a:t>‹#›</a:t>
            </a:fld>
            <a:endParaRPr lang="fa-IR"/>
          </a:p>
        </p:txBody>
      </p:sp>
    </p:spTree>
    <p:extLst>
      <p:ext uri="{BB962C8B-B14F-4D97-AF65-F5344CB8AC3E}">
        <p14:creationId xmlns:p14="http://schemas.microsoft.com/office/powerpoint/2010/main" val="31782732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fa-I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E1FEB8A0-F26A-4CE9-AE3B-E5A9140F5C88}" type="datetimeFigureOut">
              <a:rPr lang="fa-IR" smtClean="0"/>
              <a:t>04/04/1441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F401965F-1CBA-4FFF-A8DA-E133ECFFBDDB}" type="slidenum">
              <a:rPr lang="fa-IR" smtClean="0"/>
              <a:t>‹#›</a:t>
            </a:fld>
            <a:endParaRPr lang="fa-IR"/>
          </a:p>
        </p:txBody>
      </p:sp>
    </p:spTree>
    <p:extLst>
      <p:ext uri="{BB962C8B-B14F-4D97-AF65-F5344CB8AC3E}">
        <p14:creationId xmlns:p14="http://schemas.microsoft.com/office/powerpoint/2010/main" val="16995348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1FEB8A0-F26A-4CE9-AE3B-E5A9140F5C88}" type="datetimeFigureOut">
              <a:rPr lang="fa-IR" smtClean="0"/>
              <a:t>04/04/1441</a:t>
            </a:fld>
            <a:endParaRPr lang="fa-I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401965F-1CBA-4FFF-A8DA-E133ECFFBDDB}" type="slidenum">
              <a:rPr lang="fa-IR" smtClean="0"/>
              <a:t>‹#›</a:t>
            </a:fld>
            <a:endParaRPr lang="fa-IR"/>
          </a:p>
        </p:txBody>
      </p:sp>
    </p:spTree>
    <p:extLst>
      <p:ext uri="{BB962C8B-B14F-4D97-AF65-F5344CB8AC3E}">
        <p14:creationId xmlns:p14="http://schemas.microsoft.com/office/powerpoint/2010/main" val="338665491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20.jpeg"/><Relationship Id="rId4" Type="http://schemas.openxmlformats.org/officeDocument/2006/relationships/image" Target="../media/image19.jpeg"/></Relationships>
</file>

<file path=ppt/slides/_rels/slide1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23.emf"/><Relationship Id="rId4" Type="http://schemas.openxmlformats.org/officeDocument/2006/relationships/image" Target="../media/image22.jpeg"/></Relationships>
</file>

<file path=ppt/slides/_rels/slide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eg"/><Relationship Id="rId1" Type="http://schemas.openxmlformats.org/officeDocument/2006/relationships/slideLayout" Target="../slideLayouts/slideLayout2.xml"/><Relationship Id="rId4" Type="http://schemas.openxmlformats.org/officeDocument/2006/relationships/image" Target="../media/image26.jpeg"/></Relationships>
</file>

<file path=ppt/slides/_rels/slide2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29.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32.jpe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5.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microsoft.com/office/2007/relationships/hdphoto" Target="../media/hdphoto2.wdp"/><Relationship Id="rId5" Type="http://schemas.openxmlformats.org/officeDocument/2006/relationships/image" Target="../media/image35.png"/><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812800" y="533400"/>
            <a:ext cx="10363200" cy="990600"/>
          </a:xfrm>
        </p:spPr>
        <p:txBody>
          <a:bodyPr>
            <a:normAutofit fontScale="90000"/>
          </a:bodyPr>
          <a:lstStyle/>
          <a:p>
            <a:pPr eaLnBrk="1" fontAlgn="auto" hangingPunct="1">
              <a:spcAft>
                <a:spcPts val="0"/>
              </a:spcAft>
              <a:defRPr/>
            </a:pPr>
            <a:r>
              <a:rPr lang="fa-IR" dirty="0" smtClean="0"/>
              <a:t/>
            </a:r>
            <a:br>
              <a:rPr lang="fa-IR" dirty="0" smtClean="0"/>
            </a:br>
            <a:endParaRPr lang="en-US" dirty="0" smtClean="0"/>
          </a:p>
        </p:txBody>
      </p:sp>
      <p:sp>
        <p:nvSpPr>
          <p:cNvPr id="10243" name="Rectangle 3"/>
          <p:cNvSpPr>
            <a:spLocks noGrp="1" noChangeArrowheads="1"/>
          </p:cNvSpPr>
          <p:nvPr>
            <p:ph type="subTitle" idx="1"/>
          </p:nvPr>
        </p:nvSpPr>
        <p:spPr>
          <a:xfrm>
            <a:off x="285752" y="2699656"/>
            <a:ext cx="11499849" cy="4005943"/>
          </a:xfrm>
        </p:spPr>
        <p:txBody>
          <a:bodyPr/>
          <a:lstStyle/>
          <a:p>
            <a:pPr marR="0" algn="ctr" eaLnBrk="1" hangingPunct="1"/>
            <a:r>
              <a:rPr lang="en-US" sz="2800" b="1" dirty="0" smtClean="0"/>
              <a:t> </a:t>
            </a:r>
            <a:endParaRPr lang="fa-IR" sz="2800" b="1" dirty="0" smtClean="0"/>
          </a:p>
          <a:p>
            <a:pPr marR="0" algn="ctr" eaLnBrk="1" hangingPunct="1"/>
            <a:r>
              <a:rPr lang="fa-IR" sz="5400" b="1" dirty="0" smtClean="0">
                <a:solidFill>
                  <a:srgbClr val="FF0000"/>
                </a:solidFill>
              </a:rPr>
              <a:t>مراقبت های پرستاری در مراقبت آغوشی</a:t>
            </a:r>
            <a:r>
              <a:rPr lang="fa-IR" sz="2800" b="1" dirty="0" smtClean="0">
                <a:solidFill>
                  <a:schemeClr val="tx1"/>
                </a:solidFill>
              </a:rPr>
              <a:t> </a:t>
            </a:r>
          </a:p>
          <a:p>
            <a:pPr marR="0" algn="ctr" eaLnBrk="1" hangingPunct="1"/>
            <a:r>
              <a:rPr lang="fa-IR" sz="2900" b="1" dirty="0" smtClean="0">
                <a:solidFill>
                  <a:schemeClr val="tx1"/>
                </a:solidFill>
              </a:rPr>
              <a:t>مدرس : </a:t>
            </a:r>
            <a:r>
              <a:rPr lang="fa-IR" sz="2900" dirty="0" smtClean="0">
                <a:solidFill>
                  <a:schemeClr val="tx1"/>
                </a:solidFill>
              </a:rPr>
              <a:t>محبوبه نم نباتی </a:t>
            </a:r>
            <a:endParaRPr lang="en-US" sz="2900" dirty="0" smtClean="0">
              <a:solidFill>
                <a:schemeClr val="tx1"/>
              </a:solidFill>
            </a:endParaRPr>
          </a:p>
          <a:p>
            <a:pPr marR="0" algn="ctr" eaLnBrk="1" hangingPunct="1"/>
            <a:r>
              <a:rPr lang="fa-IR" sz="2400" dirty="0" smtClean="0">
                <a:solidFill>
                  <a:schemeClr val="tx1"/>
                </a:solidFill>
              </a:rPr>
              <a:t> دکترای تخصصی پرستاری</a:t>
            </a:r>
          </a:p>
          <a:p>
            <a:pPr marR="0" algn="ctr" eaLnBrk="1" hangingPunct="1"/>
            <a:r>
              <a:rPr lang="fa-IR" sz="2400" dirty="0" smtClean="0">
                <a:solidFill>
                  <a:schemeClr val="tx1"/>
                </a:solidFill>
              </a:rPr>
              <a:t>دانشیار دانشکده پرستاری و مامایی اصفهان</a:t>
            </a:r>
            <a:endParaRPr lang="en-US" sz="2400" dirty="0" smtClean="0">
              <a:solidFill>
                <a:schemeClr val="tx1"/>
              </a:solidFill>
            </a:endParaRPr>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5394" y="83230"/>
            <a:ext cx="13048023" cy="2500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386516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a:xfrm>
            <a:off x="594784" y="115888"/>
            <a:ext cx="10972800" cy="792162"/>
          </a:xfrm>
        </p:spPr>
        <p:txBody>
          <a:bodyPr/>
          <a:lstStyle/>
          <a:p>
            <a:pPr algn="l" eaLnBrk="1" hangingPunct="1">
              <a:defRPr/>
            </a:pPr>
            <a:r>
              <a:rPr lang="en-ZA" dirty="0"/>
              <a:t>KMC Practice</a:t>
            </a:r>
            <a:endParaRPr lang="en-GB" dirty="0"/>
          </a:p>
        </p:txBody>
      </p:sp>
      <p:sp>
        <p:nvSpPr>
          <p:cNvPr id="81923" name="Rectangle 3"/>
          <p:cNvSpPr>
            <a:spLocks noGrp="1" noChangeArrowheads="1"/>
          </p:cNvSpPr>
          <p:nvPr>
            <p:ph type="body" idx="1"/>
          </p:nvPr>
        </p:nvSpPr>
        <p:spPr>
          <a:xfrm>
            <a:off x="239184" y="836713"/>
            <a:ext cx="6528891" cy="2519933"/>
          </a:xfrm>
        </p:spPr>
        <p:txBody>
          <a:bodyPr/>
          <a:lstStyle/>
          <a:p>
            <a:pPr eaLnBrk="1" hangingPunct="1">
              <a:spcBef>
                <a:spcPct val="0"/>
              </a:spcBef>
              <a:spcAft>
                <a:spcPct val="10000"/>
              </a:spcAft>
              <a:defRPr/>
            </a:pPr>
            <a:r>
              <a:rPr lang="en-ZA" sz="2400" dirty="0"/>
              <a:t>After KMC implementation all babies were tube fed in the KMC position</a:t>
            </a:r>
          </a:p>
          <a:p>
            <a:pPr eaLnBrk="1" hangingPunct="1">
              <a:spcBef>
                <a:spcPct val="0"/>
              </a:spcBef>
              <a:spcAft>
                <a:spcPct val="10000"/>
              </a:spcAft>
              <a:defRPr/>
            </a:pPr>
            <a:endParaRPr lang="en-ZA" sz="2400" dirty="0"/>
          </a:p>
          <a:p>
            <a:pPr marL="0" indent="0" eaLnBrk="1" hangingPunct="1">
              <a:spcBef>
                <a:spcPct val="0"/>
              </a:spcBef>
              <a:spcAft>
                <a:spcPct val="10000"/>
              </a:spcAft>
              <a:buNone/>
              <a:defRPr/>
            </a:pPr>
            <a:r>
              <a:rPr lang="en-ZA" dirty="0">
                <a:solidFill>
                  <a:srgbClr val="FF0000"/>
                </a:solidFill>
                <a:latin typeface="+mj-lt"/>
              </a:rPr>
              <a:t>Before KMC implementation</a:t>
            </a:r>
          </a:p>
        </p:txBody>
      </p:sp>
      <p:sp>
        <p:nvSpPr>
          <p:cNvPr id="81931" name="Text Box 11"/>
          <p:cNvSpPr txBox="1">
            <a:spLocks noChangeArrowheads="1"/>
          </p:cNvSpPr>
          <p:nvPr/>
        </p:nvSpPr>
        <p:spPr bwMode="auto">
          <a:xfrm>
            <a:off x="1" y="6553200"/>
            <a:ext cx="385233" cy="304800"/>
          </a:xfrm>
          <a:prstGeom prst="rect">
            <a:avLst/>
          </a:prstGeom>
          <a:noFill/>
          <a:ln w="9525">
            <a:noFill/>
            <a:miter lim="800000"/>
            <a:headEnd/>
            <a:tailEnd/>
          </a:ln>
          <a:effectLst/>
        </p:spPr>
        <p:txBody>
          <a:bodyPr>
            <a:spAutoFit/>
          </a:bodyPr>
          <a:lstStyle/>
          <a:p>
            <a:pPr>
              <a:spcBef>
                <a:spcPct val="50000"/>
              </a:spcBef>
              <a:defRPr/>
            </a:pPr>
            <a:r>
              <a:rPr lang="en-ZA" sz="1400">
                <a:solidFill>
                  <a:schemeClr val="hlink"/>
                </a:solidFill>
                <a:effectLst>
                  <a:outerShdw blurRad="38100" dist="38100" dir="2700000" algn="tl">
                    <a:srgbClr val="000000"/>
                  </a:outerShdw>
                </a:effectLst>
              </a:rPr>
              <a:t>4</a:t>
            </a:r>
            <a:endParaRPr lang="en-US" sz="1400">
              <a:solidFill>
                <a:schemeClr val="hlink"/>
              </a:solidFill>
              <a:effectLst>
                <a:outerShdw blurRad="38100" dist="38100" dir="2700000" algn="tl">
                  <a:srgbClr val="000000"/>
                </a:outerShdw>
              </a:effectLst>
            </a:endParaRPr>
          </a:p>
        </p:txBody>
      </p:sp>
      <p:pic>
        <p:nvPicPr>
          <p:cNvPr id="12294" name="Picture 10" descr="buisvoed OU POSTER.jpg"/>
          <p:cNvPicPr>
            <a:picLocks noChangeAspect="1"/>
          </p:cNvPicPr>
          <p:nvPr/>
        </p:nvPicPr>
        <p:blipFill>
          <a:blip r:embed="rId2" cstate="print"/>
          <a:srcRect r="5334"/>
          <a:stretch>
            <a:fillRect/>
          </a:stretch>
        </p:blipFill>
        <p:spPr bwMode="auto">
          <a:xfrm>
            <a:off x="6687621" y="332656"/>
            <a:ext cx="5361041" cy="6409457"/>
          </a:xfrm>
          <a:prstGeom prst="rect">
            <a:avLst/>
          </a:prstGeom>
          <a:noFill/>
          <a:ln w="38100">
            <a:solidFill>
              <a:srgbClr val="C00000"/>
            </a:solidFill>
            <a:miter lim="800000"/>
            <a:headEnd/>
            <a:tailEnd/>
          </a:ln>
        </p:spPr>
      </p:pic>
      <p:pic>
        <p:nvPicPr>
          <p:cNvPr id="3" name="Picture 2">
            <a:extLst>
              <a:ext uri="{FF2B5EF4-FFF2-40B4-BE49-F238E27FC236}">
                <a16:creationId xmlns:a16="http://schemas.microsoft.com/office/drawing/2014/main" id="{E60B0881-6CB8-45F4-981C-DEAE39ABCE3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2616" y="3356992"/>
            <a:ext cx="6165937" cy="3384376"/>
          </a:xfrm>
          <a:prstGeom prst="rect">
            <a:avLst/>
          </a:prstGeom>
          <a:noFill/>
          <a:ln w="38100">
            <a:solidFill>
              <a:srgbClr val="C00000"/>
            </a:solidFill>
            <a:miter lim="800000"/>
            <a:headEnd/>
            <a:tailEnd/>
          </a:ln>
        </p:spPr>
      </p:pic>
    </p:spTree>
    <p:extLst>
      <p:ext uri="{BB962C8B-B14F-4D97-AF65-F5344CB8AC3E}">
        <p14:creationId xmlns:p14="http://schemas.microsoft.com/office/powerpoint/2010/main" val="3279647686"/>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1923">
                                            <p:txEl>
                                              <p:pRg st="2" end="2"/>
                                            </p:txEl>
                                          </p:spTgt>
                                        </p:tgtEl>
                                        <p:attrNameLst>
                                          <p:attrName>style.visibility</p:attrName>
                                        </p:attrNameLst>
                                      </p:cBhvr>
                                      <p:to>
                                        <p:strVal val="visible"/>
                                      </p:to>
                                    </p:set>
                                    <p:animEffect transition="in" filter="wipe(left)">
                                      <p:cBhvr>
                                        <p:cTn id="7" dur="500"/>
                                        <p:tgtEl>
                                          <p:spTgt spid="81923">
                                            <p:txEl>
                                              <p:pRg st="2" end="2"/>
                                            </p:txEl>
                                          </p:spTgt>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81923">
                                            <p:txEl>
                                              <p:pRg st="0" end="0"/>
                                            </p:txEl>
                                          </p:spTgt>
                                        </p:tgtEl>
                                        <p:attrNameLst>
                                          <p:attrName>style.visibility</p:attrName>
                                        </p:attrNameLst>
                                      </p:cBhvr>
                                      <p:to>
                                        <p:strVal val="visible"/>
                                      </p:to>
                                    </p:set>
                                    <p:animEffect transition="in" filter="wipe(left)">
                                      <p:cBhvr>
                                        <p:cTn id="16" dur="500"/>
                                        <p:tgtEl>
                                          <p:spTgt spid="81923">
                                            <p:txEl>
                                              <p:pRg st="0" end="0"/>
                                            </p:txEl>
                                          </p:spTgt>
                                        </p:tgtEl>
                                      </p:cBhvr>
                                    </p:animEffect>
                                  </p:childTnLst>
                                </p:cTn>
                              </p:par>
                            </p:childTnLst>
                          </p:cTn>
                        </p:par>
                        <p:par>
                          <p:cTn id="17" fill="hold">
                            <p:stCondLst>
                              <p:cond delay="500"/>
                            </p:stCondLst>
                            <p:childTnLst>
                              <p:par>
                                <p:cTn id="18" presetID="22" presetClass="entr" presetSubtype="8" fill="hold" nodeType="afterEffect">
                                  <p:stCondLst>
                                    <p:cond delay="0"/>
                                  </p:stCondLst>
                                  <p:childTnLst>
                                    <p:set>
                                      <p:cBhvr>
                                        <p:cTn id="19" dur="1" fill="hold">
                                          <p:stCondLst>
                                            <p:cond delay="0"/>
                                          </p:stCondLst>
                                        </p:cTn>
                                        <p:tgtEl>
                                          <p:spTgt spid="12294"/>
                                        </p:tgtEl>
                                        <p:attrNameLst>
                                          <p:attrName>style.visibility</p:attrName>
                                        </p:attrNameLst>
                                      </p:cBhvr>
                                      <p:to>
                                        <p:strVal val="visible"/>
                                      </p:to>
                                    </p:set>
                                    <p:animEffect transition="in" filter="wipe(left)">
                                      <p:cBhvr>
                                        <p:cTn id="20" dur="500"/>
                                        <p:tgtEl>
                                          <p:spTgt spid="122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2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1078664"/>
          </a:xfrm>
        </p:spPr>
        <p:txBody>
          <a:bodyPr>
            <a:normAutofit fontScale="90000"/>
          </a:bodyPr>
          <a:lstStyle/>
          <a:p>
            <a:r>
              <a:rPr lang="fa-IR" dirty="0"/>
              <a:t>مدت زمان مراقبت </a:t>
            </a:r>
            <a:r>
              <a:rPr lang="fa-IR" dirty="0" smtClean="0"/>
              <a:t>آغوشی </a:t>
            </a:r>
            <a:r>
              <a:rPr lang="fa-IR" dirty="0"/>
              <a:t>چقدر </a:t>
            </a:r>
            <a:r>
              <a:rPr lang="fa-IR" dirty="0" smtClean="0"/>
              <a:t>است؟ </a:t>
            </a:r>
            <a:r>
              <a:rPr lang="fa-IR" dirty="0"/>
              <a:t/>
            </a:r>
            <a:br>
              <a:rPr lang="fa-IR" dirty="0"/>
            </a:br>
            <a:endParaRPr lang="fa-IR" dirty="0"/>
          </a:p>
        </p:txBody>
      </p:sp>
      <p:sp>
        <p:nvSpPr>
          <p:cNvPr id="3" name="Content Placeholder 2"/>
          <p:cNvSpPr>
            <a:spLocks noGrp="1"/>
          </p:cNvSpPr>
          <p:nvPr>
            <p:ph idx="1"/>
          </p:nvPr>
        </p:nvSpPr>
        <p:spPr>
          <a:xfrm>
            <a:off x="609600" y="1888957"/>
            <a:ext cx="10744200" cy="4158833"/>
          </a:xfrm>
        </p:spPr>
        <p:txBody>
          <a:bodyPr>
            <a:noAutofit/>
          </a:bodyPr>
          <a:lstStyle/>
          <a:p>
            <a:pPr marL="0" indent="0" algn="r" rtl="1">
              <a:buNone/>
            </a:pPr>
            <a:r>
              <a:rPr lang="fa-IR" sz="3200" dirty="0">
                <a:latin typeface="Microsoft Uighur" pitchFamily="2" charset="-78"/>
                <a:cs typeface="2  Nazanin"/>
              </a:rPr>
              <a:t/>
            </a:r>
            <a:br>
              <a:rPr lang="fa-IR" sz="3200" dirty="0">
                <a:latin typeface="Microsoft Uighur" pitchFamily="2" charset="-78"/>
                <a:cs typeface="2  Nazanin"/>
              </a:rPr>
            </a:br>
            <a:r>
              <a:rPr lang="en-US" sz="3200" dirty="0">
                <a:latin typeface="Microsoft Uighur" pitchFamily="2" charset="-78"/>
                <a:cs typeface="2  Nazanin"/>
              </a:rPr>
              <a:t> </a:t>
            </a:r>
            <a:r>
              <a:rPr lang="en-US" sz="3600" b="1" dirty="0">
                <a:solidFill>
                  <a:srgbClr val="FF0000"/>
                </a:solidFill>
                <a:latin typeface="Microsoft Uighur" pitchFamily="2" charset="-78"/>
                <a:cs typeface="2  Nazanin"/>
              </a:rPr>
              <a:t>KMC </a:t>
            </a:r>
            <a:r>
              <a:rPr lang="fa-IR" sz="3600" b="1" dirty="0">
                <a:solidFill>
                  <a:srgbClr val="FF0000"/>
                </a:solidFill>
                <a:latin typeface="Microsoft Uighur" pitchFamily="2" charset="-78"/>
                <a:cs typeface="2  Nazanin"/>
              </a:rPr>
              <a:t>مداوم :نوزاد24 ساعته بر روی سینه مادر مراقبت میشود بجز موارد حمام کردن معاینه و </a:t>
            </a:r>
            <a:r>
              <a:rPr lang="fa-IR" sz="3600" b="1" dirty="0" smtClean="0">
                <a:solidFill>
                  <a:srgbClr val="FF0000"/>
                </a:solidFill>
                <a:latin typeface="Microsoft Uighur" pitchFamily="2" charset="-78"/>
                <a:cs typeface="2  Nazanin"/>
              </a:rPr>
              <a:t>...</a:t>
            </a:r>
          </a:p>
          <a:p>
            <a:pPr marL="0" indent="0" algn="r" rtl="1">
              <a:buNone/>
            </a:pPr>
            <a:r>
              <a:rPr lang="fa-IR" sz="3600" b="1" dirty="0">
                <a:solidFill>
                  <a:srgbClr val="FF0000"/>
                </a:solidFill>
                <a:latin typeface="Microsoft Uighur" pitchFamily="2" charset="-78"/>
                <a:cs typeface="2  Nazanin"/>
              </a:rPr>
              <a:t/>
            </a:r>
            <a:br>
              <a:rPr lang="fa-IR" sz="3600" b="1" dirty="0">
                <a:solidFill>
                  <a:srgbClr val="FF0000"/>
                </a:solidFill>
                <a:latin typeface="Microsoft Uighur" pitchFamily="2" charset="-78"/>
                <a:cs typeface="2  Nazanin"/>
              </a:rPr>
            </a:br>
            <a:r>
              <a:rPr lang="en-US" sz="3600" b="1" dirty="0">
                <a:solidFill>
                  <a:srgbClr val="FF0000"/>
                </a:solidFill>
                <a:latin typeface="Microsoft Uighur" pitchFamily="2" charset="-78"/>
                <a:cs typeface="2  Nazanin"/>
              </a:rPr>
              <a:t> KMC </a:t>
            </a:r>
            <a:r>
              <a:rPr lang="fa-IR" sz="3600" b="1" dirty="0">
                <a:solidFill>
                  <a:srgbClr val="FF0000"/>
                </a:solidFill>
                <a:latin typeface="Microsoft Uighur" pitchFamily="2" charset="-78"/>
                <a:cs typeface="2  Nazanin"/>
              </a:rPr>
              <a:t>متناوب: بصورت متناوب نوزاد بر روی سینه مادر و داخل انکوباتور مراقبت میشود</a:t>
            </a:r>
            <a:r>
              <a:rPr lang="fa-IR" sz="3600" b="1" dirty="0" smtClean="0">
                <a:latin typeface="Microsoft Uighur" pitchFamily="2" charset="-78"/>
                <a:cs typeface="2  Nazanin"/>
              </a:rPr>
              <a:t>.</a:t>
            </a:r>
          </a:p>
          <a:p>
            <a:pPr marL="0" indent="0" algn="r" rtl="1">
              <a:buNone/>
            </a:pPr>
            <a:r>
              <a:rPr lang="fa-IR" sz="3200" dirty="0">
                <a:latin typeface="Microsoft Uighur" pitchFamily="2" charset="-78"/>
                <a:cs typeface="2  Nazanin"/>
              </a:rPr>
              <a:t/>
            </a:r>
            <a:br>
              <a:rPr lang="fa-IR" sz="3200" dirty="0">
                <a:latin typeface="Microsoft Uighur" pitchFamily="2" charset="-78"/>
                <a:cs typeface="2  Nazanin"/>
              </a:rPr>
            </a:br>
            <a:r>
              <a:rPr lang="fa-IR" sz="3200" dirty="0" smtClean="0">
                <a:latin typeface="Microsoft Uighur" pitchFamily="2" charset="-78"/>
                <a:cs typeface="2  Nazanin"/>
              </a:rPr>
              <a:t>          </a:t>
            </a:r>
            <a:r>
              <a:rPr lang="fa-IR" sz="3200" dirty="0" smtClean="0">
                <a:cs typeface="2  Nazanin"/>
              </a:rPr>
              <a:t>کمتر </a:t>
            </a:r>
            <a:r>
              <a:rPr lang="fa-IR" sz="3200" dirty="0">
                <a:cs typeface="2  Nazanin"/>
              </a:rPr>
              <a:t>از یک ساعت نباشد </a:t>
            </a:r>
            <a:endParaRPr lang="fa-IR" sz="3200" dirty="0" smtClean="0">
              <a:cs typeface="2  Nazanin"/>
            </a:endParaRPr>
          </a:p>
          <a:p>
            <a:pPr marL="0" indent="0" rtl="1">
              <a:buNone/>
            </a:pPr>
            <a:r>
              <a:rPr lang="en-US" sz="3200" dirty="0" smtClean="0">
                <a:solidFill>
                  <a:srgbClr val="000000"/>
                </a:solidFill>
                <a:latin typeface="TimesNewRoman"/>
                <a:cs typeface="2  Nazanin"/>
              </a:rPr>
              <a:t>when </a:t>
            </a:r>
            <a:r>
              <a:rPr lang="en-US" sz="3200" dirty="0">
                <a:solidFill>
                  <a:srgbClr val="000000"/>
                </a:solidFill>
                <a:latin typeface="TimesNewRoman"/>
                <a:cs typeface="2  Nazanin"/>
              </a:rPr>
              <a:t>KMC around the clock is not </a:t>
            </a:r>
            <a:r>
              <a:rPr lang="en-US" sz="3200" dirty="0" smtClean="0">
                <a:solidFill>
                  <a:srgbClr val="000000"/>
                </a:solidFill>
                <a:latin typeface="TimesNewRoman"/>
                <a:cs typeface="2  Nazanin"/>
              </a:rPr>
              <a:t>possible</a:t>
            </a:r>
            <a:r>
              <a:rPr lang="en-US" sz="3200" dirty="0">
                <a:solidFill>
                  <a:srgbClr val="000000"/>
                </a:solidFill>
                <a:latin typeface="TimesNewRoman"/>
                <a:cs typeface="2  Nazanin"/>
              </a:rPr>
              <a:t/>
            </a:r>
            <a:br>
              <a:rPr lang="en-US" sz="3200" dirty="0">
                <a:solidFill>
                  <a:srgbClr val="000000"/>
                </a:solidFill>
                <a:latin typeface="TimesNewRoman"/>
                <a:cs typeface="2  Nazanin"/>
              </a:rPr>
            </a:br>
            <a:endParaRPr lang="fa-IR" sz="3200" dirty="0">
              <a:cs typeface="2  Nazanin"/>
            </a:endParaRPr>
          </a:p>
        </p:txBody>
      </p:sp>
    </p:spTree>
    <p:extLst>
      <p:ext uri="{BB962C8B-B14F-4D97-AF65-F5344CB8AC3E}">
        <p14:creationId xmlns:p14="http://schemas.microsoft.com/office/powerpoint/2010/main" val="354112010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440990"/>
          </a:xfrm>
        </p:spPr>
        <p:txBody>
          <a:bodyPr>
            <a:normAutofit fontScale="90000"/>
          </a:bodyPr>
          <a:lstStyle/>
          <a:p>
            <a:pPr algn="r"/>
            <a:r>
              <a:rPr lang="fa-IR" dirty="0" smtClean="0"/>
              <a:t>وضعیت دهی به مادر و نوزاد </a:t>
            </a:r>
            <a:endParaRPr lang="fa-IR" dirty="0"/>
          </a:p>
        </p:txBody>
      </p:sp>
      <p:sp>
        <p:nvSpPr>
          <p:cNvPr id="3" name="Content Placeholder 2"/>
          <p:cNvSpPr>
            <a:spLocks noGrp="1"/>
          </p:cNvSpPr>
          <p:nvPr>
            <p:ph idx="1"/>
          </p:nvPr>
        </p:nvSpPr>
        <p:spPr>
          <a:xfrm>
            <a:off x="838199" y="661737"/>
            <a:ext cx="10796337" cy="5515226"/>
          </a:xfrm>
        </p:spPr>
        <p:txBody>
          <a:bodyPr>
            <a:normAutofit fontScale="92500" lnSpcReduction="10000"/>
          </a:bodyPr>
          <a:lstStyle/>
          <a:p>
            <a:pPr algn="r" rtl="1"/>
            <a:endParaRPr lang="fa-IR" dirty="0"/>
          </a:p>
          <a:p>
            <a:pPr algn="r" rtl="1"/>
            <a:r>
              <a:rPr lang="fa-IR" dirty="0" smtClean="0"/>
              <a:t> راحتترین وضعیت برای مراقبت آغوشی چیست ؟ </a:t>
            </a:r>
          </a:p>
          <a:p>
            <a:pPr algn="r" rtl="1"/>
            <a:r>
              <a:rPr lang="fa-IR" dirty="0" smtClean="0"/>
              <a:t>خوابیده – نشسته </a:t>
            </a:r>
          </a:p>
          <a:p>
            <a:pPr marL="0" indent="0" algn="r" rtl="1">
              <a:buNone/>
            </a:pPr>
            <a:r>
              <a:rPr lang="fa-IR" dirty="0"/>
              <a:t> </a:t>
            </a:r>
            <a:r>
              <a:rPr lang="fa-IR" dirty="0" smtClean="0"/>
              <a:t>   حفظوضعیت جنینی</a:t>
            </a:r>
          </a:p>
          <a:p>
            <a:pPr algn="r" rtl="1"/>
            <a:r>
              <a:rPr lang="fa-IR" dirty="0"/>
              <a:t> </a:t>
            </a:r>
            <a:r>
              <a:rPr lang="fa-IR" dirty="0" smtClean="0">
                <a:solidFill>
                  <a:srgbClr val="FF0000"/>
                </a:solidFill>
              </a:rPr>
              <a:t>سینه تو سینه -شکم نوزاد در قسمت تحتانی سینه مادر</a:t>
            </a:r>
          </a:p>
          <a:p>
            <a:pPr algn="r" rtl="1"/>
            <a:r>
              <a:rPr lang="fa-IR" dirty="0">
                <a:solidFill>
                  <a:srgbClr val="FF0000"/>
                </a:solidFill>
              </a:rPr>
              <a:t> </a:t>
            </a:r>
            <a:r>
              <a:rPr lang="fa-IR" dirty="0" smtClean="0">
                <a:solidFill>
                  <a:srgbClr val="FF0000"/>
                </a:solidFill>
              </a:rPr>
              <a:t>قرار گیری طوری باشد که از لیز خوردن نوزاد و خلاارج شدن از خط وسط جلوگیری شود</a:t>
            </a:r>
          </a:p>
          <a:p>
            <a:pPr algn="r" rtl="1"/>
            <a:r>
              <a:rPr lang="fa-IR" dirty="0">
                <a:solidFill>
                  <a:srgbClr val="FF0000"/>
                </a:solidFill>
              </a:rPr>
              <a:t> </a:t>
            </a:r>
            <a:r>
              <a:rPr lang="fa-IR" dirty="0" smtClean="0">
                <a:solidFill>
                  <a:srgbClr val="FF0000"/>
                </a:solidFill>
              </a:rPr>
              <a:t>هرگز اندام نوزاد را برای جابجایی نکشید </a:t>
            </a:r>
          </a:p>
          <a:p>
            <a:pPr algn="r" rtl="1"/>
            <a:r>
              <a:rPr lang="fa-IR" dirty="0" smtClean="0">
                <a:solidFill>
                  <a:srgbClr val="FF0000"/>
                </a:solidFill>
              </a:rPr>
              <a:t> </a:t>
            </a:r>
            <a:r>
              <a:rPr lang="fa-IR" dirty="0">
                <a:solidFill>
                  <a:srgbClr val="FF0000"/>
                </a:solidFill>
              </a:rPr>
              <a:t>سر یک </a:t>
            </a:r>
            <a:r>
              <a:rPr lang="fa-IR" dirty="0" smtClean="0">
                <a:solidFill>
                  <a:srgbClr val="FF0000"/>
                </a:solidFill>
              </a:rPr>
              <a:t>طرف- </a:t>
            </a:r>
            <a:r>
              <a:rPr lang="fa-IR" dirty="0">
                <a:solidFill>
                  <a:srgbClr val="FF0000"/>
                </a:solidFill>
              </a:rPr>
              <a:t>گردن مستقیم و کمی عقب </a:t>
            </a:r>
            <a:endParaRPr lang="fa-IR" dirty="0" smtClean="0">
              <a:solidFill>
                <a:srgbClr val="FF0000"/>
              </a:solidFill>
            </a:endParaRPr>
          </a:p>
          <a:p>
            <a:pPr algn="r" rtl="1"/>
            <a:r>
              <a:rPr lang="fa-IR" dirty="0">
                <a:solidFill>
                  <a:srgbClr val="FF0000"/>
                </a:solidFill>
              </a:rPr>
              <a:t> </a:t>
            </a:r>
            <a:r>
              <a:rPr lang="fa-IR" dirty="0" smtClean="0">
                <a:solidFill>
                  <a:srgbClr val="FF0000"/>
                </a:solidFill>
              </a:rPr>
              <a:t>در نوزادان زودرس افتاد ن سر نوزاد منجر به انسدا د راه هوایی می شود</a:t>
            </a:r>
          </a:p>
          <a:p>
            <a:pPr algn="r" rtl="1"/>
            <a:r>
              <a:rPr lang="fa-IR" dirty="0"/>
              <a:t>  امکان بیشترین تماس پوستی</a:t>
            </a:r>
          </a:p>
          <a:p>
            <a:pPr algn="r" rtl="1"/>
            <a:r>
              <a:rPr lang="fa-IR" dirty="0"/>
              <a:t>امکان تماس چشمی  با آ ینه </a:t>
            </a:r>
          </a:p>
          <a:p>
            <a:pPr algn="r" rtl="1"/>
            <a:r>
              <a:rPr lang="fa-IR" dirty="0"/>
              <a:t> </a:t>
            </a:r>
          </a:p>
        </p:txBody>
      </p:sp>
    </p:spTree>
    <p:extLst>
      <p:ext uri="{BB962C8B-B14F-4D97-AF65-F5344CB8AC3E}">
        <p14:creationId xmlns:p14="http://schemas.microsoft.com/office/powerpoint/2010/main" val="203658248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410" name="Slide Number Placeholder 5"/>
          <p:cNvSpPr>
            <a:spLocks noGrp="1"/>
          </p:cNvSpPr>
          <p:nvPr>
            <p:ph type="sldNum" sz="quarter" idx="12"/>
          </p:nvPr>
        </p:nvSpPr>
        <p:spPr>
          <a:noFill/>
        </p:spPr>
        <p:txBody>
          <a:bodyPr/>
          <a:lstStyle/>
          <a:p>
            <a:fld id="{72C70BCB-6493-4F37-A2A7-11E16A7BE7EF}" type="slidenum">
              <a:rPr lang="en-GB" smtClean="0"/>
              <a:pPr/>
              <a:t>13</a:t>
            </a:fld>
            <a:endParaRPr lang="en-GB"/>
          </a:p>
        </p:txBody>
      </p:sp>
      <p:sp>
        <p:nvSpPr>
          <p:cNvPr id="219138" name="Rectangle 2"/>
          <p:cNvSpPr>
            <a:spLocks noGrp="1" noChangeArrowheads="1"/>
          </p:cNvSpPr>
          <p:nvPr>
            <p:ph type="title"/>
          </p:nvPr>
        </p:nvSpPr>
        <p:spPr>
          <a:xfrm>
            <a:off x="1676400" y="76200"/>
            <a:ext cx="8763000" cy="838200"/>
          </a:xfrm>
        </p:spPr>
        <p:txBody>
          <a:bodyPr/>
          <a:lstStyle/>
          <a:p>
            <a:pPr algn="l" eaLnBrk="1" hangingPunct="1">
              <a:defRPr/>
            </a:pPr>
            <a:r>
              <a:rPr lang="en-US"/>
              <a:t>Kangaroo Position</a:t>
            </a:r>
            <a:endParaRPr lang="en-GB"/>
          </a:p>
        </p:txBody>
      </p:sp>
      <p:pic>
        <p:nvPicPr>
          <p:cNvPr id="219140" name="Picture 4" descr="KMC posisionering1"/>
          <p:cNvPicPr>
            <a:picLocks noChangeAspect="1" noChangeArrowheads="1"/>
          </p:cNvPicPr>
          <p:nvPr/>
        </p:nvPicPr>
        <p:blipFill>
          <a:blip r:embed="rId2" cstate="print">
            <a:lum bright="-6000" contrast="6000"/>
          </a:blip>
          <a:srcRect t="3793" r="4042" b="13039"/>
          <a:stretch>
            <a:fillRect/>
          </a:stretch>
        </p:blipFill>
        <p:spPr bwMode="auto">
          <a:xfrm>
            <a:off x="3234740" y="934178"/>
            <a:ext cx="5979696" cy="5997707"/>
          </a:xfrm>
          <a:prstGeom prst="rect">
            <a:avLst/>
          </a:prstGeom>
          <a:solidFill>
            <a:schemeClr val="tx1"/>
          </a:solidFill>
          <a:ln w="57150">
            <a:solidFill>
              <a:schemeClr val="tx2"/>
            </a:solidFill>
            <a:miter lim="800000"/>
            <a:headEnd/>
            <a:tailEnd/>
          </a:ln>
        </p:spPr>
      </p:pic>
      <p:sp>
        <p:nvSpPr>
          <p:cNvPr id="219143" name="Rectangle 7"/>
          <p:cNvSpPr>
            <a:spLocks noChangeArrowheads="1"/>
          </p:cNvSpPr>
          <p:nvPr/>
        </p:nvSpPr>
        <p:spPr bwMode="auto">
          <a:xfrm>
            <a:off x="1524000" y="2755900"/>
            <a:ext cx="5646738" cy="3949700"/>
          </a:xfrm>
          <a:prstGeom prst="rect">
            <a:avLst/>
          </a:prstGeom>
          <a:noFill/>
          <a:ln w="9525">
            <a:noFill/>
            <a:miter lim="800000"/>
            <a:headEnd/>
            <a:tailEnd/>
          </a:ln>
          <a:effectLst/>
        </p:spPr>
        <p:txBody>
          <a:bodyPr/>
          <a:lstStyle/>
          <a:p>
            <a:pPr marL="266700" indent="-266700">
              <a:lnSpc>
                <a:spcPct val="105000"/>
              </a:lnSpc>
              <a:spcBef>
                <a:spcPct val="20000"/>
              </a:spcBef>
              <a:buClr>
                <a:srgbClr val="D86C00"/>
              </a:buClr>
              <a:buFont typeface="Wingdings" pitchFamily="2" charset="2"/>
              <a:buChar char="§"/>
              <a:defRPr/>
            </a:pPr>
            <a:r>
              <a:rPr lang="en-US" dirty="0">
                <a:latin typeface="Arial" charset="0"/>
              </a:rPr>
              <a:t>Turn the head to the side, in a slightly extended position</a:t>
            </a:r>
          </a:p>
          <a:p>
            <a:pPr marL="628650" lvl="1" indent="-182563">
              <a:lnSpc>
                <a:spcPct val="105000"/>
              </a:lnSpc>
              <a:spcBef>
                <a:spcPct val="20000"/>
              </a:spcBef>
              <a:buClr>
                <a:srgbClr val="D86C00"/>
              </a:buClr>
              <a:buFont typeface="Wingdings" pitchFamily="2" charset="2"/>
              <a:buChar char="§"/>
              <a:defRPr/>
            </a:pPr>
            <a:r>
              <a:rPr lang="en-US" dirty="0">
                <a:latin typeface="Arial" charset="0"/>
              </a:rPr>
              <a:t>This is to keep the airway open </a:t>
            </a:r>
          </a:p>
          <a:p>
            <a:pPr marL="628650" lvl="1" indent="-182563">
              <a:lnSpc>
                <a:spcPct val="105000"/>
              </a:lnSpc>
              <a:spcBef>
                <a:spcPct val="20000"/>
              </a:spcBef>
              <a:buClr>
                <a:srgbClr val="D86C00"/>
              </a:buClr>
              <a:buFont typeface="Wingdings" pitchFamily="2" charset="2"/>
              <a:buChar char="§"/>
              <a:defRPr/>
            </a:pPr>
            <a:r>
              <a:rPr lang="en-US" dirty="0">
                <a:latin typeface="Arial" charset="0"/>
              </a:rPr>
              <a:t>It also allows eye-to-eye contact between mother and baby</a:t>
            </a:r>
          </a:p>
          <a:p>
            <a:pPr marL="266700" indent="-266700">
              <a:lnSpc>
                <a:spcPct val="105000"/>
              </a:lnSpc>
              <a:spcBef>
                <a:spcPct val="20000"/>
              </a:spcBef>
              <a:buClr>
                <a:srgbClr val="D86C00"/>
              </a:buClr>
              <a:buFont typeface="Wingdings" pitchFamily="2" charset="2"/>
              <a:buChar char="§"/>
              <a:defRPr/>
            </a:pPr>
            <a:r>
              <a:rPr lang="en-US" dirty="0">
                <a:latin typeface="Arial" charset="0"/>
              </a:rPr>
              <a:t>Infant should be in a flexed position - legs &amp; arms</a:t>
            </a:r>
          </a:p>
          <a:p>
            <a:pPr marL="628650" lvl="1" indent="-182563">
              <a:lnSpc>
                <a:spcPct val="105000"/>
              </a:lnSpc>
              <a:spcBef>
                <a:spcPct val="20000"/>
              </a:spcBef>
              <a:buClr>
                <a:srgbClr val="D86C00"/>
              </a:buClr>
              <a:buFont typeface="Wingdings" pitchFamily="2" charset="2"/>
              <a:buChar char="§"/>
              <a:defRPr/>
            </a:pPr>
            <a:r>
              <a:rPr lang="en-US" dirty="0">
                <a:latin typeface="Arial" charset="0"/>
              </a:rPr>
              <a:t>Avoid forward flexion &amp; hyperextension of the neck</a:t>
            </a:r>
          </a:p>
        </p:txBody>
      </p:sp>
      <p:sp>
        <p:nvSpPr>
          <p:cNvPr id="219144" name="Rectangle 8"/>
          <p:cNvSpPr>
            <a:spLocks noGrp="1" noChangeArrowheads="1"/>
          </p:cNvSpPr>
          <p:nvPr>
            <p:ph type="body" idx="1"/>
          </p:nvPr>
        </p:nvSpPr>
        <p:spPr>
          <a:xfrm>
            <a:off x="1524000" y="1295400"/>
            <a:ext cx="4705350" cy="1504950"/>
          </a:xfrm>
        </p:spPr>
        <p:txBody>
          <a:bodyPr/>
          <a:lstStyle/>
          <a:p>
            <a:pPr eaLnBrk="1" hangingPunct="1">
              <a:lnSpc>
                <a:spcPct val="105000"/>
              </a:lnSpc>
              <a:spcBef>
                <a:spcPct val="10000"/>
              </a:spcBef>
              <a:defRPr/>
            </a:pPr>
            <a:r>
              <a:rPr lang="en-US" sz="2400" dirty="0"/>
              <a:t>Place the baby between the mother’s breasts in an upright position</a:t>
            </a:r>
            <a:endParaRPr lang="en-GB" sz="2400" dirty="0"/>
          </a:p>
        </p:txBody>
      </p:sp>
      <p:pic>
        <p:nvPicPr>
          <p:cNvPr id="219145" name="Picture 9"/>
          <p:cNvPicPr>
            <a:picLocks noChangeAspect="1" noChangeArrowheads="1"/>
          </p:cNvPicPr>
          <p:nvPr/>
        </p:nvPicPr>
        <p:blipFill>
          <a:blip r:embed="rId3" cstate="print">
            <a:lum bright="-6000" contrast="6000"/>
          </a:blip>
          <a:srcRect/>
          <a:stretch>
            <a:fillRect/>
          </a:stretch>
        </p:blipFill>
        <p:spPr bwMode="auto">
          <a:xfrm>
            <a:off x="-79288" y="707893"/>
            <a:ext cx="4516686" cy="6413455"/>
          </a:xfrm>
          <a:prstGeom prst="rect">
            <a:avLst/>
          </a:prstGeom>
          <a:noFill/>
          <a:ln w="38100">
            <a:solidFill>
              <a:schemeClr val="tx2"/>
            </a:solidFill>
            <a:miter lim="800000"/>
            <a:headEnd/>
            <a:tailEnd/>
          </a:ln>
        </p:spPr>
      </p:pic>
      <p:sp>
        <p:nvSpPr>
          <p:cNvPr id="219147" name="Line 11"/>
          <p:cNvSpPr>
            <a:spLocks noChangeShapeType="1"/>
          </p:cNvSpPr>
          <p:nvPr/>
        </p:nvSpPr>
        <p:spPr bwMode="auto">
          <a:xfrm>
            <a:off x="6850063" y="3265489"/>
            <a:ext cx="1625600" cy="1335087"/>
          </a:xfrm>
          <a:prstGeom prst="line">
            <a:avLst/>
          </a:prstGeom>
          <a:noFill/>
          <a:ln w="57150">
            <a:solidFill>
              <a:srgbClr val="1549EF"/>
            </a:solidFill>
            <a:round/>
            <a:headEnd/>
            <a:tailEnd type="triangle" w="med" len="med"/>
          </a:ln>
        </p:spPr>
        <p:txBody>
          <a:bodyPr/>
          <a:lstStyle/>
          <a:p>
            <a:endParaRPr lang="en-GB"/>
          </a:p>
        </p:txBody>
      </p:sp>
      <p:sp>
        <p:nvSpPr>
          <p:cNvPr id="219149" name="Rectangle 13"/>
          <p:cNvSpPr>
            <a:spLocks noChangeArrowheads="1"/>
          </p:cNvSpPr>
          <p:nvPr/>
        </p:nvSpPr>
        <p:spPr bwMode="auto">
          <a:xfrm>
            <a:off x="6224588" y="2393951"/>
            <a:ext cx="2064668" cy="307777"/>
          </a:xfrm>
          <a:prstGeom prst="rect">
            <a:avLst/>
          </a:prstGeom>
          <a:solidFill>
            <a:schemeClr val="bg1"/>
          </a:solidFill>
          <a:ln w="9525">
            <a:noFill/>
            <a:miter lim="800000"/>
            <a:headEnd/>
            <a:tailEnd/>
          </a:ln>
          <a:effectLst/>
        </p:spPr>
        <p:txBody>
          <a:bodyPr wrap="none">
            <a:spAutoFit/>
          </a:bodyPr>
          <a:lstStyle/>
          <a:p>
            <a:pPr>
              <a:defRPr/>
            </a:pPr>
            <a:r>
              <a:rPr lang="en-US" sz="1400">
                <a:solidFill>
                  <a:schemeClr val="tx2"/>
                </a:solidFill>
                <a:effectLst>
                  <a:outerShdw blurRad="38100" dist="38100" dir="2700000" algn="tl">
                    <a:srgbClr val="C0C0C0"/>
                  </a:outerShdw>
                </a:effectLst>
              </a:rPr>
              <a:t>WHO KMC practical guide</a:t>
            </a:r>
            <a:endParaRPr lang="en-GB" sz="1400">
              <a:solidFill>
                <a:schemeClr val="tx2"/>
              </a:solidFill>
              <a:effectLst>
                <a:outerShdw blurRad="38100" dist="38100" dir="2700000" algn="tl">
                  <a:srgbClr val="C0C0C0"/>
                </a:outerShdw>
              </a:effectLst>
            </a:endParaRPr>
          </a:p>
        </p:txBody>
      </p:sp>
      <p:pic>
        <p:nvPicPr>
          <p:cNvPr id="10" name="Picture 7" descr="kmc posisie8"/>
          <p:cNvPicPr>
            <a:picLocks noChangeAspect="1" noChangeArrowheads="1"/>
          </p:cNvPicPr>
          <p:nvPr/>
        </p:nvPicPr>
        <p:blipFill>
          <a:blip r:embed="rId4" cstate="print">
            <a:lum bright="-6000" contrast="6000"/>
          </a:blip>
          <a:srcRect l="9714" t="4878" r="6113" b="6097"/>
          <a:stretch>
            <a:fillRect/>
          </a:stretch>
        </p:blipFill>
        <p:spPr bwMode="auto">
          <a:xfrm>
            <a:off x="7463423" y="178396"/>
            <a:ext cx="5065041" cy="7245088"/>
          </a:xfrm>
          <a:prstGeom prst="rect">
            <a:avLst/>
          </a:prstGeom>
          <a:noFill/>
          <a:ln w="38100">
            <a:solidFill>
              <a:schemeClr val="tx2"/>
            </a:solidFill>
            <a:miter lim="800000"/>
            <a:headEnd/>
            <a:tailEnd/>
          </a:ln>
        </p:spPr>
      </p:pic>
    </p:spTree>
    <p:extLst>
      <p:ext uri="{BB962C8B-B14F-4D97-AF65-F5344CB8AC3E}">
        <p14:creationId xmlns:p14="http://schemas.microsoft.com/office/powerpoint/2010/main" val="35089582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500"/>
                                  </p:stCondLst>
                                  <p:childTnLst>
                                    <p:set>
                                      <p:cBhvr>
                                        <p:cTn id="6" dur="1" fill="hold">
                                          <p:stCondLst>
                                            <p:cond delay="0"/>
                                          </p:stCondLst>
                                        </p:cTn>
                                        <p:tgtEl>
                                          <p:spTgt spid="219144">
                                            <p:txEl>
                                              <p:pRg st="0" end="0"/>
                                            </p:txEl>
                                          </p:spTgt>
                                        </p:tgtEl>
                                        <p:attrNameLst>
                                          <p:attrName>style.visibility</p:attrName>
                                        </p:attrNameLst>
                                      </p:cBhvr>
                                      <p:to>
                                        <p:strVal val="visible"/>
                                      </p:to>
                                    </p:set>
                                    <p:animEffect transition="in" filter="wipe(left)">
                                      <p:cBhvr>
                                        <p:cTn id="7" dur="500"/>
                                        <p:tgtEl>
                                          <p:spTgt spid="219144">
                                            <p:txEl>
                                              <p:pRg st="0" end="0"/>
                                            </p:txEl>
                                          </p:spTgt>
                                        </p:tgtEl>
                                      </p:cBhvr>
                                    </p:animEffect>
                                  </p:childTnLst>
                                </p:cTn>
                              </p:par>
                            </p:childTnLst>
                          </p:cTn>
                        </p:par>
                        <p:par>
                          <p:cTn id="8" fill="hold">
                            <p:stCondLst>
                              <p:cond delay="1000"/>
                            </p:stCondLst>
                            <p:childTnLst>
                              <p:par>
                                <p:cTn id="9" presetID="22" presetClass="entr" presetSubtype="8" fill="hold" nodeType="afterEffect">
                                  <p:stCondLst>
                                    <p:cond delay="500"/>
                                  </p:stCondLst>
                                  <p:childTnLst>
                                    <p:set>
                                      <p:cBhvr>
                                        <p:cTn id="10" dur="1" fill="hold">
                                          <p:stCondLst>
                                            <p:cond delay="0"/>
                                          </p:stCondLst>
                                        </p:cTn>
                                        <p:tgtEl>
                                          <p:spTgt spid="219145"/>
                                        </p:tgtEl>
                                        <p:attrNameLst>
                                          <p:attrName>style.visibility</p:attrName>
                                        </p:attrNameLst>
                                      </p:cBhvr>
                                      <p:to>
                                        <p:strVal val="visible"/>
                                      </p:to>
                                    </p:set>
                                    <p:animEffect transition="in" filter="wipe(left)">
                                      <p:cBhvr>
                                        <p:cTn id="11" dur="500"/>
                                        <p:tgtEl>
                                          <p:spTgt spid="219145"/>
                                        </p:tgtEl>
                                      </p:cBhvr>
                                    </p:animEffect>
                                  </p:childTnLst>
                                </p:cTn>
                              </p:par>
                              <p:par>
                                <p:cTn id="12" presetID="22" presetClass="entr" presetSubtype="8" fill="hold" grpId="0" nodeType="withEffect">
                                  <p:stCondLst>
                                    <p:cond delay="500"/>
                                  </p:stCondLst>
                                  <p:childTnLst>
                                    <p:set>
                                      <p:cBhvr>
                                        <p:cTn id="13" dur="1" fill="hold">
                                          <p:stCondLst>
                                            <p:cond delay="0"/>
                                          </p:stCondLst>
                                        </p:cTn>
                                        <p:tgtEl>
                                          <p:spTgt spid="219149"/>
                                        </p:tgtEl>
                                        <p:attrNameLst>
                                          <p:attrName>style.visibility</p:attrName>
                                        </p:attrNameLst>
                                      </p:cBhvr>
                                      <p:to>
                                        <p:strVal val="visible"/>
                                      </p:to>
                                    </p:set>
                                    <p:animEffect transition="in" filter="wipe(left)">
                                      <p:cBhvr>
                                        <p:cTn id="14" dur="500"/>
                                        <p:tgtEl>
                                          <p:spTgt spid="219149"/>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219140"/>
                                        </p:tgtEl>
                                        <p:attrNameLst>
                                          <p:attrName>style.visibility</p:attrName>
                                        </p:attrNameLst>
                                      </p:cBhvr>
                                      <p:to>
                                        <p:strVal val="visible"/>
                                      </p:to>
                                    </p:set>
                                    <p:animEffect transition="in" filter="wipe(left)">
                                      <p:cBhvr>
                                        <p:cTn id="19" dur="500"/>
                                        <p:tgtEl>
                                          <p:spTgt spid="219140"/>
                                        </p:tgtEl>
                                      </p:cBhvr>
                                    </p:animEffect>
                                  </p:childTnLst>
                                </p:cTn>
                              </p:par>
                            </p:childTnLst>
                          </p:cTn>
                        </p:par>
                        <p:par>
                          <p:cTn id="20" fill="hold">
                            <p:stCondLst>
                              <p:cond delay="500"/>
                            </p:stCondLst>
                            <p:childTnLst>
                              <p:par>
                                <p:cTn id="21" presetID="22" presetClass="entr" presetSubtype="8" fill="hold" grpId="0" nodeType="afterEffect">
                                  <p:stCondLst>
                                    <p:cond delay="500"/>
                                  </p:stCondLst>
                                  <p:childTnLst>
                                    <p:set>
                                      <p:cBhvr>
                                        <p:cTn id="22" dur="1" fill="hold">
                                          <p:stCondLst>
                                            <p:cond delay="0"/>
                                          </p:stCondLst>
                                        </p:cTn>
                                        <p:tgtEl>
                                          <p:spTgt spid="219143">
                                            <p:txEl>
                                              <p:pRg st="0" end="0"/>
                                            </p:txEl>
                                          </p:spTgt>
                                        </p:tgtEl>
                                        <p:attrNameLst>
                                          <p:attrName>style.visibility</p:attrName>
                                        </p:attrNameLst>
                                      </p:cBhvr>
                                      <p:to>
                                        <p:strVal val="visible"/>
                                      </p:to>
                                    </p:set>
                                    <p:animEffect transition="in" filter="wipe(left)">
                                      <p:cBhvr>
                                        <p:cTn id="23" dur="500"/>
                                        <p:tgtEl>
                                          <p:spTgt spid="219143">
                                            <p:txEl>
                                              <p:pRg st="0" end="0"/>
                                            </p:txEl>
                                          </p:spTgt>
                                        </p:tgtEl>
                                      </p:cBhvr>
                                    </p:animEffect>
                                  </p:childTnLst>
                                </p:cTn>
                              </p:par>
                            </p:childTnLst>
                          </p:cTn>
                        </p:par>
                        <p:par>
                          <p:cTn id="24" fill="hold">
                            <p:stCondLst>
                              <p:cond delay="1500"/>
                            </p:stCondLst>
                            <p:childTnLst>
                              <p:par>
                                <p:cTn id="25" presetID="22" presetClass="entr" presetSubtype="8" fill="hold" grpId="0" nodeType="afterEffect">
                                  <p:stCondLst>
                                    <p:cond delay="0"/>
                                  </p:stCondLst>
                                  <p:childTnLst>
                                    <p:set>
                                      <p:cBhvr>
                                        <p:cTn id="26" dur="1" fill="hold">
                                          <p:stCondLst>
                                            <p:cond delay="0"/>
                                          </p:stCondLst>
                                        </p:cTn>
                                        <p:tgtEl>
                                          <p:spTgt spid="219147"/>
                                        </p:tgtEl>
                                        <p:attrNameLst>
                                          <p:attrName>style.visibility</p:attrName>
                                        </p:attrNameLst>
                                      </p:cBhvr>
                                      <p:to>
                                        <p:strVal val="visible"/>
                                      </p:to>
                                    </p:set>
                                    <p:animEffect transition="in" filter="wipe(left)">
                                      <p:cBhvr>
                                        <p:cTn id="27" dur="500"/>
                                        <p:tgtEl>
                                          <p:spTgt spid="21914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2000"/>
                                  </p:stCondLst>
                                  <p:childTnLst>
                                    <p:set>
                                      <p:cBhvr>
                                        <p:cTn id="31" dur="1" fill="hold">
                                          <p:stCondLst>
                                            <p:cond delay="0"/>
                                          </p:stCondLst>
                                        </p:cTn>
                                        <p:tgtEl>
                                          <p:spTgt spid="219143">
                                            <p:txEl>
                                              <p:pRg st="1" end="1"/>
                                            </p:txEl>
                                          </p:spTgt>
                                        </p:tgtEl>
                                        <p:attrNameLst>
                                          <p:attrName>style.visibility</p:attrName>
                                        </p:attrNameLst>
                                      </p:cBhvr>
                                      <p:to>
                                        <p:strVal val="visible"/>
                                      </p:to>
                                    </p:set>
                                    <p:animEffect transition="in" filter="wipe(left)">
                                      <p:cBhvr>
                                        <p:cTn id="32" dur="500"/>
                                        <p:tgtEl>
                                          <p:spTgt spid="219143">
                                            <p:txEl>
                                              <p:pRg st="1" end="1"/>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2000"/>
                                  </p:stCondLst>
                                  <p:childTnLst>
                                    <p:set>
                                      <p:cBhvr>
                                        <p:cTn id="36" dur="1" fill="hold">
                                          <p:stCondLst>
                                            <p:cond delay="0"/>
                                          </p:stCondLst>
                                        </p:cTn>
                                        <p:tgtEl>
                                          <p:spTgt spid="219143">
                                            <p:txEl>
                                              <p:pRg st="2" end="2"/>
                                            </p:txEl>
                                          </p:spTgt>
                                        </p:tgtEl>
                                        <p:attrNameLst>
                                          <p:attrName>style.visibility</p:attrName>
                                        </p:attrNameLst>
                                      </p:cBhvr>
                                      <p:to>
                                        <p:strVal val="visible"/>
                                      </p:to>
                                    </p:set>
                                    <p:animEffect transition="in" filter="wipe(left)">
                                      <p:cBhvr>
                                        <p:cTn id="37" dur="500"/>
                                        <p:tgtEl>
                                          <p:spTgt spid="219143">
                                            <p:txEl>
                                              <p:pRg st="2" end="2"/>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219143">
                                            <p:txEl>
                                              <p:pRg st="3" end="3"/>
                                            </p:txEl>
                                          </p:spTgt>
                                        </p:tgtEl>
                                        <p:attrNameLst>
                                          <p:attrName>style.visibility</p:attrName>
                                        </p:attrNameLst>
                                      </p:cBhvr>
                                      <p:to>
                                        <p:strVal val="visible"/>
                                      </p:to>
                                    </p:set>
                                    <p:animEffect transition="in" filter="wipe(left)">
                                      <p:cBhvr>
                                        <p:cTn id="42" dur="500"/>
                                        <p:tgtEl>
                                          <p:spTgt spid="219143">
                                            <p:txEl>
                                              <p:pRg st="3" end="3"/>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500"/>
                                  </p:stCondLst>
                                  <p:childTnLst>
                                    <p:set>
                                      <p:cBhvr>
                                        <p:cTn id="46" dur="1" fill="hold">
                                          <p:stCondLst>
                                            <p:cond delay="0"/>
                                          </p:stCondLst>
                                        </p:cTn>
                                        <p:tgtEl>
                                          <p:spTgt spid="219143">
                                            <p:txEl>
                                              <p:pRg st="4" end="4"/>
                                            </p:txEl>
                                          </p:spTgt>
                                        </p:tgtEl>
                                        <p:attrNameLst>
                                          <p:attrName>style.visibility</p:attrName>
                                        </p:attrNameLst>
                                      </p:cBhvr>
                                      <p:to>
                                        <p:strVal val="visible"/>
                                      </p:to>
                                    </p:set>
                                    <p:animEffect transition="in" filter="wipe(left)">
                                      <p:cBhvr>
                                        <p:cTn id="47" dur="500"/>
                                        <p:tgtEl>
                                          <p:spTgt spid="219143">
                                            <p:txEl>
                                              <p:pRg st="4" end="4"/>
                                            </p:txEl>
                                          </p:spTgt>
                                        </p:tgtEl>
                                      </p:cBhvr>
                                    </p:animEffect>
                                  </p:childTnLst>
                                </p:cTn>
                              </p:par>
                            </p:childTnLst>
                          </p:cTn>
                        </p:par>
                        <p:par>
                          <p:cTn id="48" fill="hold">
                            <p:stCondLst>
                              <p:cond delay="1000"/>
                            </p:stCondLst>
                            <p:childTnLst>
                              <p:par>
                                <p:cTn id="49" presetID="22" presetClass="entr" presetSubtype="8" fill="hold" nodeType="afterEffect">
                                  <p:stCondLst>
                                    <p:cond delay="500"/>
                                  </p:stCondLst>
                                  <p:childTnLst>
                                    <p:set>
                                      <p:cBhvr>
                                        <p:cTn id="50" dur="1" fill="hold">
                                          <p:stCondLst>
                                            <p:cond delay="0"/>
                                          </p:stCondLst>
                                        </p:cTn>
                                        <p:tgtEl>
                                          <p:spTgt spid="10"/>
                                        </p:tgtEl>
                                        <p:attrNameLst>
                                          <p:attrName>style.visibility</p:attrName>
                                        </p:attrNameLst>
                                      </p:cBhvr>
                                      <p:to>
                                        <p:strVal val="visible"/>
                                      </p:to>
                                    </p:set>
                                    <p:animEffect transition="in" filter="wipe(left)">
                                      <p:cBhvr>
                                        <p:cTn id="5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9143" grpId="0" build="p" bldLvl="2"/>
      <p:bldP spid="219144" grpId="0" build="p"/>
      <p:bldP spid="219147" grpId="0" animBg="1"/>
      <p:bldP spid="21914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4" name="Picture 5" descr="Edwin &amp; Sandra Lekota 3"/>
          <p:cNvPicPr>
            <a:picLocks noGrp="1" noChangeAspect="1" noChangeArrowheads="1"/>
          </p:cNvPicPr>
          <p:nvPr>
            <p:ph idx="1"/>
          </p:nvPr>
        </p:nvPicPr>
        <p:blipFill>
          <a:blip r:embed="rId2" cstate="print">
            <a:lum bright="12000" contrast="6000"/>
          </a:blip>
          <a:srcRect/>
          <a:stretch>
            <a:fillRect/>
          </a:stretch>
        </p:blipFill>
        <p:spPr bwMode="auto">
          <a:xfrm>
            <a:off x="1383631" y="906546"/>
            <a:ext cx="9424737" cy="5348591"/>
          </a:xfrm>
          <a:prstGeom prst="rect">
            <a:avLst/>
          </a:prstGeom>
          <a:noFill/>
          <a:ln w="9525">
            <a:solidFill>
              <a:schemeClr val="bg2"/>
            </a:solidFill>
            <a:miter lim="800000"/>
            <a:headEnd/>
            <a:tailEnd/>
          </a:ln>
        </p:spPr>
      </p:pic>
    </p:spTree>
    <p:extLst>
      <p:ext uri="{BB962C8B-B14F-4D97-AF65-F5344CB8AC3E}">
        <p14:creationId xmlns:p14="http://schemas.microsoft.com/office/powerpoint/2010/main" val="120843238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What is important?</a:t>
            </a:r>
            <a:endParaRPr lang="fa-IR" dirty="0"/>
          </a:p>
        </p:txBody>
      </p:sp>
      <p:sp>
        <p:nvSpPr>
          <p:cNvPr id="3" name="Content Placeholder 2"/>
          <p:cNvSpPr>
            <a:spLocks noGrp="1"/>
          </p:cNvSpPr>
          <p:nvPr>
            <p:ph idx="1"/>
          </p:nvPr>
        </p:nvSpPr>
        <p:spPr>
          <a:xfrm>
            <a:off x="736599" y="1465407"/>
            <a:ext cx="10515600" cy="4351338"/>
          </a:xfrm>
        </p:spPr>
        <p:txBody>
          <a:bodyPr/>
          <a:lstStyle/>
          <a:p>
            <a:r>
              <a:rPr lang="en-US" dirty="0"/>
              <a:t>. Kangaroo Mother Care (KMC)?! </a:t>
            </a:r>
            <a:br>
              <a:rPr lang="en-US" dirty="0"/>
            </a:br>
            <a:r>
              <a:rPr lang="en-US" dirty="0"/>
              <a:t>Kangaroo Father Care(KFC)?!</a:t>
            </a:r>
            <a:br>
              <a:rPr lang="en-US" dirty="0"/>
            </a:br>
            <a:r>
              <a:rPr lang="en-US" dirty="0"/>
              <a:t>Kangaroo Care (KC)?!</a:t>
            </a:r>
            <a:endParaRPr lang="fa-IR" dirty="0"/>
          </a:p>
          <a:p>
            <a:endParaRPr lang="en-US" dirty="0"/>
          </a:p>
          <a:p>
            <a:endParaRPr lang="fa-IR" dirty="0"/>
          </a:p>
        </p:txBody>
      </p:sp>
      <p:pic>
        <p:nvPicPr>
          <p:cNvPr id="5" name="Picture 4" descr="cap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4998" y="646493"/>
            <a:ext cx="10617201" cy="5549769"/>
          </a:xfrm>
          <a:prstGeom prst="rect">
            <a:avLst/>
          </a:prstGeom>
          <a:noFill/>
          <a:ln w="2857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651167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862096"/>
          </a:xfrm>
        </p:spPr>
        <p:txBody>
          <a:bodyPr/>
          <a:lstStyle/>
          <a:p>
            <a:pPr algn="r"/>
            <a:r>
              <a:rPr lang="fa-IR" dirty="0" smtClean="0"/>
              <a:t>نکات مورد توجه </a:t>
            </a:r>
            <a:endParaRPr lang="fa-IR" dirty="0"/>
          </a:p>
        </p:txBody>
      </p:sp>
      <p:sp>
        <p:nvSpPr>
          <p:cNvPr id="3" name="Content Placeholder 2"/>
          <p:cNvSpPr>
            <a:spLocks noGrp="1"/>
          </p:cNvSpPr>
          <p:nvPr>
            <p:ph idx="1"/>
          </p:nvPr>
        </p:nvSpPr>
        <p:spPr>
          <a:xfrm>
            <a:off x="838199" y="1227222"/>
            <a:ext cx="10748211" cy="4949741"/>
          </a:xfrm>
        </p:spPr>
        <p:txBody>
          <a:bodyPr/>
          <a:lstStyle/>
          <a:p>
            <a:pPr marL="0" indent="0" algn="r" rtl="1">
              <a:buNone/>
            </a:pPr>
            <a:r>
              <a:rPr lang="fa-IR" dirty="0" smtClean="0"/>
              <a:t>برای دوقلوها :</a:t>
            </a:r>
          </a:p>
          <a:p>
            <a:pPr algn="r" rtl="1"/>
            <a:r>
              <a:rPr lang="fa-IR" dirty="0" smtClean="0"/>
              <a:t>همزمان انجام شود  و به طور مساوی</a:t>
            </a:r>
          </a:p>
          <a:p>
            <a:pPr algn="r" rtl="1"/>
            <a:r>
              <a:rPr lang="fa-IR" dirty="0" smtClean="0"/>
              <a:t>جابجایی نوزادان برای شنیدن صدای قلب مادر و کمک از پدر</a:t>
            </a:r>
          </a:p>
          <a:p>
            <a:pPr algn="r" rtl="1"/>
            <a:r>
              <a:rPr lang="fa-IR" dirty="0"/>
              <a:t> </a:t>
            </a:r>
            <a:r>
              <a:rPr lang="fa-IR" dirty="0" smtClean="0"/>
              <a:t>کمک  واستفاده از سایر اعضا مادر بزرگ- خاله </a:t>
            </a:r>
          </a:p>
          <a:p>
            <a:pPr marL="0" indent="0" algn="r" rtl="1">
              <a:buNone/>
            </a:pPr>
            <a:endParaRPr lang="fa-IR" dirty="0" smtClean="0"/>
          </a:p>
          <a:p>
            <a:pPr marL="0" indent="0" algn="r" rtl="1">
              <a:buNone/>
            </a:pPr>
            <a:r>
              <a:rPr lang="fa-IR" dirty="0" smtClean="0"/>
              <a:t>توجه به نوزاد در حین مراقبت آغوشی</a:t>
            </a:r>
            <a:endParaRPr lang="fa-IR" dirty="0"/>
          </a:p>
          <a:p>
            <a:pPr marL="0" indent="0" algn="r" rtl="1">
              <a:buNone/>
            </a:pPr>
            <a:r>
              <a:rPr lang="fa-IR" dirty="0" smtClean="0"/>
              <a:t>  -برداشتن کلاه </a:t>
            </a:r>
            <a:r>
              <a:rPr lang="fa-IR" dirty="0"/>
              <a:t>و جوراب در صورت تعریق </a:t>
            </a:r>
            <a:r>
              <a:rPr lang="fa-IR" dirty="0" smtClean="0"/>
              <a:t>نوزاد</a:t>
            </a:r>
          </a:p>
          <a:p>
            <a:pPr marL="0" indent="0" algn="r" rtl="1">
              <a:buNone/>
            </a:pPr>
            <a:r>
              <a:rPr lang="fa-IR" dirty="0" smtClean="0"/>
              <a:t> - توجه به وضعیت تنفسی و ثبات نوزاد</a:t>
            </a:r>
          </a:p>
          <a:p>
            <a:pPr marL="0" indent="0" algn="r" rtl="1">
              <a:buNone/>
            </a:pPr>
            <a:endParaRPr lang="fa-IR" dirty="0"/>
          </a:p>
          <a:p>
            <a:pPr marL="0" indent="0" algn="r" rtl="1">
              <a:buNone/>
            </a:pPr>
            <a:endParaRPr lang="fa-IR" dirty="0"/>
          </a:p>
        </p:txBody>
      </p:sp>
    </p:spTree>
    <p:extLst>
      <p:ext uri="{BB962C8B-B14F-4D97-AF65-F5344CB8AC3E}">
        <p14:creationId xmlns:p14="http://schemas.microsoft.com/office/powerpoint/2010/main" val="242559649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03512" y="188640"/>
            <a:ext cx="8754176" cy="1287016"/>
          </a:xfrm>
        </p:spPr>
        <p:txBody>
          <a:bodyPr>
            <a:normAutofit fontScale="90000"/>
          </a:bodyPr>
          <a:lstStyle/>
          <a:p>
            <a:r>
              <a:rPr lang="en-GB" dirty="0"/>
              <a:t>Show how to hold and support baby during transition into KMC position</a:t>
            </a:r>
          </a:p>
        </p:txBody>
      </p:sp>
      <p:sp>
        <p:nvSpPr>
          <p:cNvPr id="3" name="Content Placeholder 2"/>
          <p:cNvSpPr>
            <a:spLocks noGrp="1"/>
          </p:cNvSpPr>
          <p:nvPr>
            <p:ph idx="1"/>
          </p:nvPr>
        </p:nvSpPr>
        <p:spPr>
          <a:xfrm>
            <a:off x="1847528" y="1772816"/>
            <a:ext cx="4752528" cy="5025158"/>
          </a:xfrm>
        </p:spPr>
        <p:txBody>
          <a:bodyPr/>
          <a:lstStyle/>
          <a:p>
            <a:pPr>
              <a:spcAft>
                <a:spcPts val="600"/>
              </a:spcAft>
            </a:pPr>
            <a:r>
              <a:rPr lang="en-GB" sz="2600" dirty="0"/>
              <a:t>Keep baby in flexed position</a:t>
            </a:r>
          </a:p>
          <a:p>
            <a:pPr>
              <a:spcAft>
                <a:spcPts val="600"/>
              </a:spcAft>
            </a:pPr>
            <a:r>
              <a:rPr lang="en-GB" sz="2600" dirty="0"/>
              <a:t>Support head</a:t>
            </a:r>
          </a:p>
          <a:p>
            <a:pPr>
              <a:spcAft>
                <a:spcPts val="600"/>
              </a:spcAft>
            </a:pPr>
            <a:r>
              <a:rPr lang="en-GB" sz="2600" dirty="0"/>
              <a:t>Transfer in both hands</a:t>
            </a:r>
          </a:p>
          <a:p>
            <a:pPr>
              <a:spcAft>
                <a:spcPts val="600"/>
              </a:spcAft>
            </a:pPr>
            <a:r>
              <a:rPr lang="en-GB" sz="2600" dirty="0"/>
              <a:t>No picking up of baby by arms</a:t>
            </a:r>
          </a:p>
          <a:p>
            <a:pPr>
              <a:buNone/>
            </a:pPr>
            <a:endParaRPr lang="en-GB" dirty="0"/>
          </a:p>
          <a:p>
            <a:endParaRPr lang="en-GB" dirty="0"/>
          </a:p>
        </p:txBody>
      </p:sp>
      <p:pic>
        <p:nvPicPr>
          <p:cNvPr id="5" name="Picture 4"/>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849864" y="1807116"/>
            <a:ext cx="3818136" cy="2863602"/>
          </a:xfrm>
          <a:prstGeom prst="rect">
            <a:avLst/>
          </a:prstGeom>
          <a:noFill/>
          <a:ln w="28575">
            <a:solidFill>
              <a:srgbClr val="0070C0"/>
            </a:solidFill>
          </a:ln>
        </p:spPr>
      </p:pic>
      <p:pic>
        <p:nvPicPr>
          <p:cNvPr id="6" name="Picture 6" descr="Related image">
            <a:extLst>
              <a:ext uri="{FF2B5EF4-FFF2-40B4-BE49-F238E27FC236}">
                <a16:creationId xmlns:a16="http://schemas.microsoft.com/office/drawing/2014/main" id="{A4406F33-6901-47D6-AD69-F7C110DA0A3C}"/>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735256" y="4670719"/>
            <a:ext cx="2932745" cy="2141015"/>
          </a:xfrm>
          <a:prstGeom prst="rect">
            <a:avLst/>
          </a:prstGeom>
          <a:noFill/>
          <a:ln w="28575">
            <a:solidFill>
              <a:srgbClr val="0070C0"/>
            </a:solidFill>
          </a:ln>
          <a:extLst>
            <a:ext uri="{909E8E84-426E-40DD-AFC4-6F175D3DCCD1}">
              <a14:hiddenFill xmlns:a14="http://schemas.microsoft.com/office/drawing/2010/main">
                <a:solidFill>
                  <a:srgbClr val="FFFFFF"/>
                </a:solidFill>
              </a14:hiddenFill>
            </a:ext>
          </a:extLst>
        </p:spPr>
      </p:pic>
      <p:pic>
        <p:nvPicPr>
          <p:cNvPr id="7" name="Picture 16" descr="Image result for images ventilating preterm infants">
            <a:extLst>
              <a:ext uri="{FF2B5EF4-FFF2-40B4-BE49-F238E27FC236}">
                <a16:creationId xmlns:a16="http://schemas.microsoft.com/office/drawing/2014/main" id="{85A47DAF-F272-4673-9216-3331F2657DC2}"/>
              </a:ext>
            </a:extLst>
          </p:cNvPr>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2565915" y="4739794"/>
            <a:ext cx="3621559" cy="2118206"/>
          </a:xfrm>
          <a:prstGeom prst="rect">
            <a:avLst/>
          </a:prstGeom>
          <a:noFill/>
          <a:ln w="28575">
            <a:solidFill>
              <a:srgbClr val="0070C0"/>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7294204"/>
      </p:ext>
    </p:extLst>
  </p:cSld>
  <p:clrMapOvr>
    <a:masterClrMapping/>
  </p:clrMapOvr>
  <p:transition>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03512" y="332656"/>
            <a:ext cx="8754176" cy="1143000"/>
          </a:xfrm>
        </p:spPr>
        <p:txBody>
          <a:bodyPr>
            <a:normAutofit fontScale="90000"/>
          </a:bodyPr>
          <a:lstStyle/>
          <a:p>
            <a:r>
              <a:rPr lang="en-GB" dirty="0"/>
              <a:t>Show how to hold and support baby during transition into KMC position</a:t>
            </a:r>
          </a:p>
        </p:txBody>
      </p:sp>
      <p:sp>
        <p:nvSpPr>
          <p:cNvPr id="3" name="Content Placeholder 2"/>
          <p:cNvSpPr>
            <a:spLocks noGrp="1"/>
          </p:cNvSpPr>
          <p:nvPr>
            <p:ph idx="1"/>
          </p:nvPr>
        </p:nvSpPr>
        <p:spPr>
          <a:xfrm>
            <a:off x="1596008" y="1772816"/>
            <a:ext cx="5004048" cy="5025158"/>
          </a:xfrm>
          <a:extLst>
            <a:ext uri="{909E8E84-426E-40DD-AFC4-6F175D3DCCD1}">
              <a14:hiddenFill xmlns:a14="http://schemas.microsoft.com/office/drawing/2010/main">
                <a:solidFill>
                  <a:srgbClr val="FFFFFF"/>
                </a:solidFill>
              </a14:hiddenFill>
            </a:ext>
          </a:extLst>
        </p:spPr>
        <p:txBody>
          <a:bodyPr/>
          <a:lstStyle/>
          <a:p>
            <a:pPr>
              <a:spcAft>
                <a:spcPts val="600"/>
              </a:spcAft>
            </a:pPr>
            <a:r>
              <a:rPr lang="en-GB" sz="2400" dirty="0"/>
              <a:t>Transfer in both hands, not only in one hand</a:t>
            </a:r>
          </a:p>
          <a:p>
            <a:pPr>
              <a:spcAft>
                <a:spcPts val="600"/>
              </a:spcAft>
            </a:pPr>
            <a:r>
              <a:rPr lang="en-GB" sz="2400" dirty="0"/>
              <a:t>No picking up of baby by arms but supporting head and using both hands</a:t>
            </a:r>
          </a:p>
          <a:p>
            <a:pPr>
              <a:buNone/>
            </a:pPr>
            <a:endParaRPr lang="en-GB" dirty="0"/>
          </a:p>
          <a:p>
            <a:endParaRPr lang="en-GB" dirty="0"/>
          </a:p>
        </p:txBody>
      </p:sp>
      <p:pic>
        <p:nvPicPr>
          <p:cNvPr id="8" name="Picture 2" descr="Image result for images ventilating preterm infants">
            <a:extLst>
              <a:ext uri="{FF2B5EF4-FFF2-40B4-BE49-F238E27FC236}">
                <a16:creationId xmlns:a16="http://schemas.microsoft.com/office/drawing/2014/main" id="{2443BECC-56F6-4678-B239-8DD582F40FF6}"/>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6918887" y="1636441"/>
            <a:ext cx="3425584" cy="2879601"/>
          </a:xfrm>
          <a:prstGeom prst="rect">
            <a:avLst/>
          </a:prstGeom>
          <a:noFill/>
          <a:ln w="28575">
            <a:solidFill>
              <a:srgbClr val="0070C0"/>
            </a:solidFill>
          </a:ln>
          <a:extLst>
            <a:ext uri="{909E8E84-426E-40DD-AFC4-6F175D3DCCD1}">
              <a14:hiddenFill xmlns:a14="http://schemas.microsoft.com/office/drawing/2010/main">
                <a:solidFill>
                  <a:srgbClr val="FFFFFF"/>
                </a:solidFill>
              </a14:hiddenFill>
            </a:ext>
          </a:extLst>
        </p:spPr>
      </p:pic>
      <p:pic>
        <p:nvPicPr>
          <p:cNvPr id="2050" name="Picture 2" descr="Image result for images handling preterm infants">
            <a:extLst>
              <a:ext uri="{FF2B5EF4-FFF2-40B4-BE49-F238E27FC236}">
                <a16:creationId xmlns:a16="http://schemas.microsoft.com/office/drawing/2014/main" id="{46EB0ABD-6034-4120-A15C-9A7B2CCD615C}"/>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596008" y="4322593"/>
            <a:ext cx="4355976" cy="2445699"/>
          </a:xfrm>
          <a:prstGeom prst="rect">
            <a:avLst/>
          </a:prstGeom>
          <a:noFill/>
          <a:ln w="28575">
            <a:solidFill>
              <a:srgbClr val="0070C0"/>
            </a:solidFill>
          </a:ln>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9A8A6861-65C0-4C05-9F3D-F215B9DB5175}"/>
              </a:ext>
            </a:extLst>
          </p:cNvPr>
          <p:cNvSpPr/>
          <p:nvPr/>
        </p:nvSpPr>
        <p:spPr>
          <a:xfrm>
            <a:off x="1578609" y="6440593"/>
            <a:ext cx="1977998" cy="276999"/>
          </a:xfrm>
          <a:prstGeom prst="rect">
            <a:avLst/>
          </a:prstGeom>
        </p:spPr>
        <p:txBody>
          <a:bodyPr wrap="square">
            <a:spAutoFit/>
          </a:bodyPr>
          <a:lstStyle/>
          <a:p>
            <a:r>
              <a:rPr lang="en-ZA" sz="1200" dirty="0">
                <a:latin typeface="Arial Narrow" panose="020B0606020202030204" pitchFamily="34" charset="0"/>
              </a:rPr>
              <a:t>http://www.sheknows.com</a:t>
            </a:r>
          </a:p>
        </p:txBody>
      </p:sp>
      <p:pic>
        <p:nvPicPr>
          <p:cNvPr id="13" name="Picture 4" descr="Image result for images ventilating preterm infants">
            <a:extLst>
              <a:ext uri="{FF2B5EF4-FFF2-40B4-BE49-F238E27FC236}">
                <a16:creationId xmlns:a16="http://schemas.microsoft.com/office/drawing/2014/main" id="{7DFCB48E-2FB5-4D56-A66F-590BDD073D22}"/>
              </a:ext>
            </a:extLst>
          </p:cNvPr>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a:stretch/>
        </p:blipFill>
        <p:spPr bwMode="auto">
          <a:xfrm>
            <a:off x="6923585" y="4676826"/>
            <a:ext cx="3420887" cy="2129518"/>
          </a:xfrm>
          <a:prstGeom prst="rect">
            <a:avLst/>
          </a:prstGeom>
          <a:noFill/>
          <a:ln w="28575">
            <a:solidFill>
              <a:srgbClr val="0070C0"/>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10686189"/>
      </p:ext>
    </p:extLst>
  </p:cSld>
  <p:clrMapOvr>
    <a:masterClrMapping/>
  </p:clrMapOvr>
  <p:transition>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176B17-131F-4EEA-9E75-7C4E85477B7F}"/>
              </a:ext>
            </a:extLst>
          </p:cNvPr>
          <p:cNvSpPr>
            <a:spLocks noGrp="1"/>
          </p:cNvSpPr>
          <p:nvPr>
            <p:ph type="title"/>
          </p:nvPr>
        </p:nvSpPr>
        <p:spPr/>
        <p:txBody>
          <a:bodyPr/>
          <a:lstStyle/>
          <a:p>
            <a:r>
              <a:rPr lang="en-ZA" dirty="0"/>
              <a:t>Physical handling</a:t>
            </a:r>
          </a:p>
        </p:txBody>
      </p:sp>
      <p:sp>
        <p:nvSpPr>
          <p:cNvPr id="3" name="Content Placeholder 2">
            <a:extLst>
              <a:ext uri="{FF2B5EF4-FFF2-40B4-BE49-F238E27FC236}">
                <a16:creationId xmlns:a16="http://schemas.microsoft.com/office/drawing/2014/main" id="{DDC00BD0-CE96-4D72-ACD3-5C4C97AEFEB0}"/>
              </a:ext>
            </a:extLst>
          </p:cNvPr>
          <p:cNvSpPr>
            <a:spLocks noGrp="1"/>
          </p:cNvSpPr>
          <p:nvPr>
            <p:ph idx="1"/>
          </p:nvPr>
        </p:nvSpPr>
        <p:spPr>
          <a:xfrm>
            <a:off x="1847528" y="1580728"/>
            <a:ext cx="4824536" cy="3000400"/>
          </a:xfrm>
        </p:spPr>
        <p:txBody>
          <a:bodyPr/>
          <a:lstStyle/>
          <a:p>
            <a:r>
              <a:rPr lang="en-ZA" dirty="0"/>
              <a:t>Move slowly, handle gently and slowly</a:t>
            </a:r>
          </a:p>
          <a:p>
            <a:r>
              <a:rPr lang="en-ZA" dirty="0"/>
              <a:t>Light touch with open hands</a:t>
            </a:r>
          </a:p>
          <a:p>
            <a:r>
              <a:rPr lang="en-ZA" dirty="0"/>
              <a:t>Touch the baby more proximally</a:t>
            </a:r>
          </a:p>
          <a:p>
            <a:pPr marL="0" indent="0">
              <a:buNone/>
            </a:pPr>
            <a:endParaRPr lang="en-ZA" dirty="0"/>
          </a:p>
          <a:p>
            <a:endParaRPr lang="en-ZA" dirty="0"/>
          </a:p>
        </p:txBody>
      </p:sp>
      <p:pic>
        <p:nvPicPr>
          <p:cNvPr id="13" name="Picture 6" descr="Related image">
            <a:extLst>
              <a:ext uri="{FF2B5EF4-FFF2-40B4-BE49-F238E27FC236}">
                <a16:creationId xmlns:a16="http://schemas.microsoft.com/office/drawing/2014/main" id="{AC15D4A5-B261-4D0C-BD84-350F19116430}"/>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1524000" y="4437113"/>
            <a:ext cx="5056241" cy="2397670"/>
          </a:xfrm>
          <a:prstGeom prst="rect">
            <a:avLst/>
          </a:prstGeom>
          <a:noFill/>
          <a:ln w="28575">
            <a:solidFill>
              <a:srgbClr val="0070C0"/>
            </a:solidFill>
          </a:ln>
          <a:extLst>
            <a:ext uri="{909E8E84-426E-40DD-AFC4-6F175D3DCCD1}">
              <a14:hiddenFill xmlns:a14="http://schemas.microsoft.com/office/drawing/2010/main">
                <a:solidFill>
                  <a:srgbClr val="FFFFFF"/>
                </a:solidFill>
              </a14:hiddenFill>
            </a:ext>
          </a:extLst>
        </p:spPr>
      </p:pic>
      <p:sp>
        <p:nvSpPr>
          <p:cNvPr id="14" name="Rectangle 13">
            <a:extLst>
              <a:ext uri="{FF2B5EF4-FFF2-40B4-BE49-F238E27FC236}">
                <a16:creationId xmlns:a16="http://schemas.microsoft.com/office/drawing/2014/main" id="{CEF8ADC3-F4D8-4A68-BCD9-AC4F9DB70838}"/>
              </a:ext>
            </a:extLst>
          </p:cNvPr>
          <p:cNvSpPr/>
          <p:nvPr/>
        </p:nvSpPr>
        <p:spPr>
          <a:xfrm>
            <a:off x="1524001" y="4818259"/>
            <a:ext cx="1789057" cy="276999"/>
          </a:xfrm>
          <a:prstGeom prst="rect">
            <a:avLst/>
          </a:prstGeom>
        </p:spPr>
        <p:txBody>
          <a:bodyPr wrap="square">
            <a:spAutoFit/>
          </a:bodyPr>
          <a:lstStyle/>
          <a:p>
            <a:r>
              <a:rPr lang="en-ZA" sz="1200" dirty="0">
                <a:latin typeface="Arial Narrow" panose="020B0606020202030204" pitchFamily="34" charset="0"/>
              </a:rPr>
              <a:t>https://www.tesco-baby.com/</a:t>
            </a:r>
          </a:p>
        </p:txBody>
      </p:sp>
      <p:pic>
        <p:nvPicPr>
          <p:cNvPr id="17" name="Picture 2" descr="Image result for images premature infants in incubators">
            <a:extLst>
              <a:ext uri="{FF2B5EF4-FFF2-40B4-BE49-F238E27FC236}">
                <a16:creationId xmlns:a16="http://schemas.microsoft.com/office/drawing/2014/main" id="{BE393983-021F-45B9-9167-01353C3C8E82}"/>
              </a:ext>
            </a:extLst>
          </p:cNvPr>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6748755" y="2060848"/>
            <a:ext cx="3888913" cy="2493318"/>
          </a:xfrm>
          <a:prstGeom prst="rect">
            <a:avLst/>
          </a:prstGeom>
          <a:noFill/>
          <a:ln w="28575">
            <a:solidFill>
              <a:srgbClr val="0070C0"/>
            </a:solidFill>
          </a:ln>
          <a:extLst>
            <a:ext uri="{909E8E84-426E-40DD-AFC4-6F175D3DCCD1}">
              <a14:hiddenFill xmlns:a14="http://schemas.microsoft.com/office/drawing/2010/main">
                <a:solidFill>
                  <a:srgbClr val="FFFFFF"/>
                </a:solidFill>
              </a14:hiddenFill>
            </a:ext>
          </a:extLst>
        </p:spPr>
      </p:pic>
      <p:pic>
        <p:nvPicPr>
          <p:cNvPr id="18" name="Picture 17">
            <a:extLst>
              <a:ext uri="{FF2B5EF4-FFF2-40B4-BE49-F238E27FC236}">
                <a16:creationId xmlns:a16="http://schemas.microsoft.com/office/drawing/2014/main" id="{A390EEA3-F366-4204-BFB2-12864B63F05B}"/>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l="49823" t="8892" r="6370" b="57555"/>
          <a:stretch/>
        </p:blipFill>
        <p:spPr>
          <a:xfrm>
            <a:off x="6763503" y="4645213"/>
            <a:ext cx="3888913" cy="2187077"/>
          </a:xfrm>
          <a:prstGeom prst="rect">
            <a:avLst/>
          </a:prstGeom>
          <a:noFill/>
          <a:ln w="28575">
            <a:solidFill>
              <a:srgbClr val="0070C0"/>
            </a:solidFill>
          </a:ln>
        </p:spPr>
      </p:pic>
    </p:spTree>
    <p:extLst>
      <p:ext uri="{BB962C8B-B14F-4D97-AF65-F5344CB8AC3E}">
        <p14:creationId xmlns:p14="http://schemas.microsoft.com/office/powerpoint/2010/main" val="133246454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en-US"/>
          </a:p>
        </p:txBody>
      </p:sp>
      <p:pic>
        <p:nvPicPr>
          <p:cNvPr id="1026"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04800" y="0"/>
            <a:ext cx="13817600" cy="701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1536636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163925-1696-4FBE-B514-B67B74421FEA}"/>
              </a:ext>
            </a:extLst>
          </p:cNvPr>
          <p:cNvSpPr>
            <a:spLocks noGrp="1"/>
          </p:cNvSpPr>
          <p:nvPr>
            <p:ph type="title"/>
          </p:nvPr>
        </p:nvSpPr>
        <p:spPr/>
        <p:txBody>
          <a:bodyPr/>
          <a:lstStyle/>
          <a:p>
            <a:endParaRPr lang="en-ZA" dirty="0"/>
          </a:p>
        </p:txBody>
      </p:sp>
      <p:sp>
        <p:nvSpPr>
          <p:cNvPr id="3" name="Content Placeholder 2">
            <a:extLst>
              <a:ext uri="{FF2B5EF4-FFF2-40B4-BE49-F238E27FC236}">
                <a16:creationId xmlns:a16="http://schemas.microsoft.com/office/drawing/2014/main" id="{C9F7326C-42D7-4542-BC86-7C9FE6639D29}"/>
              </a:ext>
            </a:extLst>
          </p:cNvPr>
          <p:cNvSpPr>
            <a:spLocks noGrp="1"/>
          </p:cNvSpPr>
          <p:nvPr>
            <p:ph idx="1"/>
          </p:nvPr>
        </p:nvSpPr>
        <p:spPr>
          <a:xfrm>
            <a:off x="1790269" y="1028700"/>
            <a:ext cx="5693430" cy="4800600"/>
          </a:xfrm>
        </p:spPr>
        <p:txBody>
          <a:bodyPr/>
          <a:lstStyle/>
          <a:p>
            <a:endParaRPr lang="en-ZA" dirty="0"/>
          </a:p>
        </p:txBody>
      </p:sp>
      <p:sp>
        <p:nvSpPr>
          <p:cNvPr id="5" name="Rectangle 4">
            <a:extLst>
              <a:ext uri="{FF2B5EF4-FFF2-40B4-BE49-F238E27FC236}">
                <a16:creationId xmlns:a16="http://schemas.microsoft.com/office/drawing/2014/main" id="{965C2B64-7F1A-489E-8FB9-1CA09D61B0DA}"/>
              </a:ext>
            </a:extLst>
          </p:cNvPr>
          <p:cNvSpPr/>
          <p:nvPr/>
        </p:nvSpPr>
        <p:spPr>
          <a:xfrm>
            <a:off x="2588436" y="2463280"/>
            <a:ext cx="1339552" cy="461665"/>
          </a:xfrm>
          <a:prstGeom prst="rect">
            <a:avLst/>
          </a:prstGeom>
        </p:spPr>
        <p:txBody>
          <a:bodyPr wrap="square">
            <a:spAutoFit/>
          </a:bodyPr>
          <a:lstStyle/>
          <a:p>
            <a:r>
              <a:rPr lang="en-ZA" sz="1200" dirty="0">
                <a:latin typeface="Arial Narrow" panose="020B0606020202030204" pitchFamily="34" charset="0"/>
              </a:rPr>
              <a:t>https://www.dona.org</a:t>
            </a:r>
          </a:p>
        </p:txBody>
      </p:sp>
      <p:pic>
        <p:nvPicPr>
          <p:cNvPr id="7172" name="Picture 4" descr="Image result for images transition of baby from incubator to mother">
            <a:extLst>
              <a:ext uri="{FF2B5EF4-FFF2-40B4-BE49-F238E27FC236}">
                <a16:creationId xmlns:a16="http://schemas.microsoft.com/office/drawing/2014/main" id="{84CDA3D8-F525-42F6-9A63-3999CE447311}"/>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507426" y="16860"/>
            <a:ext cx="3139827" cy="2076472"/>
          </a:xfrm>
          <a:prstGeom prst="rect">
            <a:avLst/>
          </a:prstGeom>
          <a:noFill/>
          <a:ln w="28575">
            <a:solidFill>
              <a:srgbClr val="0070C0"/>
            </a:solidFill>
          </a:ln>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56AD97AA-63A2-45F3-81D3-81E514E60B50}"/>
              </a:ext>
            </a:extLst>
          </p:cNvPr>
          <p:cNvSpPr/>
          <p:nvPr/>
        </p:nvSpPr>
        <p:spPr>
          <a:xfrm>
            <a:off x="9457568" y="2060849"/>
            <a:ext cx="1246944" cy="276999"/>
          </a:xfrm>
          <a:prstGeom prst="rect">
            <a:avLst/>
          </a:prstGeom>
        </p:spPr>
        <p:txBody>
          <a:bodyPr wrap="none">
            <a:spAutoFit/>
          </a:bodyPr>
          <a:lstStyle/>
          <a:p>
            <a:r>
              <a:rPr lang="en-ZA" sz="1200" dirty="0">
                <a:latin typeface="Arial Narrow" panose="020B0606020202030204" pitchFamily="34" charset="0"/>
              </a:rPr>
              <a:t>http://www.iaim.net</a:t>
            </a:r>
          </a:p>
        </p:txBody>
      </p:sp>
      <p:pic>
        <p:nvPicPr>
          <p:cNvPr id="10" name="Picture 2" descr="Premature Babies and the Postpartum Doula">
            <a:extLst>
              <a:ext uri="{FF2B5EF4-FFF2-40B4-BE49-F238E27FC236}">
                <a16:creationId xmlns:a16="http://schemas.microsoft.com/office/drawing/2014/main" id="{5221A043-256A-414B-BB50-BD2D05CDBBFA}"/>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48740"/>
          <a:stretch/>
        </p:blipFill>
        <p:spPr bwMode="auto">
          <a:xfrm>
            <a:off x="168442" y="481263"/>
            <a:ext cx="3696147" cy="6256421"/>
          </a:xfrm>
          <a:prstGeom prst="rect">
            <a:avLst/>
          </a:prstGeom>
          <a:noFill/>
          <a:ln w="28575">
            <a:solidFill>
              <a:srgbClr val="0070C0"/>
            </a:solidFill>
          </a:ln>
          <a:extLst>
            <a:ext uri="{909E8E84-426E-40DD-AFC4-6F175D3DCCD1}">
              <a14:hiddenFill xmlns:a14="http://schemas.microsoft.com/office/drawing/2010/main">
                <a:solidFill>
                  <a:srgbClr val="FFFFFF"/>
                </a:solidFill>
              </a14:hiddenFill>
            </a:ext>
          </a:extLst>
        </p:spPr>
      </p:pic>
      <p:pic>
        <p:nvPicPr>
          <p:cNvPr id="1026" name="Picture 2" descr="Image result for handling of premature babies by parents">
            <a:extLst>
              <a:ext uri="{FF2B5EF4-FFF2-40B4-BE49-F238E27FC236}">
                <a16:creationId xmlns:a16="http://schemas.microsoft.com/office/drawing/2014/main" id="{01511F39-86FF-4A5A-B753-CEF46CF662F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90738" y="2337849"/>
            <a:ext cx="8101262" cy="3882144"/>
          </a:xfrm>
          <a:prstGeom prst="rect">
            <a:avLst/>
          </a:prstGeom>
          <a:noFill/>
          <a:ln w="28575">
            <a:solidFill>
              <a:srgbClr val="0070C0"/>
            </a:solidFill>
          </a:ln>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0FA11298-467A-4A29-B0C8-C189C908DF54}"/>
              </a:ext>
            </a:extLst>
          </p:cNvPr>
          <p:cNvSpPr/>
          <p:nvPr/>
        </p:nvSpPr>
        <p:spPr>
          <a:xfrm>
            <a:off x="6485344" y="6550223"/>
            <a:ext cx="2972224" cy="307777"/>
          </a:xfrm>
          <a:prstGeom prst="rect">
            <a:avLst/>
          </a:prstGeom>
        </p:spPr>
        <p:txBody>
          <a:bodyPr wrap="none">
            <a:spAutoFit/>
          </a:bodyPr>
          <a:lstStyle/>
          <a:p>
            <a:r>
              <a:rPr lang="en-ZA" sz="1400" dirty="0">
                <a:latin typeface="Arial Narrow" panose="020B0606020202030204" pitchFamily="34" charset="0"/>
              </a:rPr>
              <a:t>http://www.heraldsun.com.au/news/victoria</a:t>
            </a:r>
          </a:p>
        </p:txBody>
      </p:sp>
    </p:spTree>
    <p:extLst>
      <p:ext uri="{BB962C8B-B14F-4D97-AF65-F5344CB8AC3E}">
        <p14:creationId xmlns:p14="http://schemas.microsoft.com/office/powerpoint/2010/main" val="63308652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6" descr="kmc prem close"/>
          <p:cNvPicPr>
            <a:picLocks noChangeAspect="1" noChangeArrowheads="1"/>
          </p:cNvPicPr>
          <p:nvPr/>
        </p:nvPicPr>
        <p:blipFill>
          <a:blip r:embed="rId2" cstate="print"/>
          <a:srcRect l="12538" r="20233"/>
          <a:stretch>
            <a:fillRect/>
          </a:stretch>
        </p:blipFill>
        <p:spPr bwMode="auto">
          <a:xfrm>
            <a:off x="2875130" y="1116438"/>
            <a:ext cx="2740389" cy="1882954"/>
          </a:xfrm>
          <a:prstGeom prst="rect">
            <a:avLst/>
          </a:prstGeom>
          <a:noFill/>
          <a:ln w="3175">
            <a:noFill/>
            <a:miter lim="800000"/>
            <a:headEnd/>
            <a:tailEnd/>
          </a:ln>
        </p:spPr>
      </p:pic>
      <p:pic>
        <p:nvPicPr>
          <p:cNvPr id="45058" name="Picture 2" descr="BF prem"/>
          <p:cNvPicPr>
            <a:picLocks noChangeAspect="1" noChangeArrowheads="1"/>
          </p:cNvPicPr>
          <p:nvPr/>
        </p:nvPicPr>
        <p:blipFill>
          <a:blip r:embed="rId3" cstate="print">
            <a:lum bright="12000" contrast="6000"/>
          </a:blip>
          <a:srcRect t="18771" r="12735"/>
          <a:stretch>
            <a:fillRect/>
          </a:stretch>
        </p:blipFill>
        <p:spPr bwMode="auto">
          <a:xfrm>
            <a:off x="5135033" y="3429000"/>
            <a:ext cx="7105651" cy="3455988"/>
          </a:xfrm>
          <a:prstGeom prst="rect">
            <a:avLst/>
          </a:prstGeom>
          <a:noFill/>
          <a:ln w="9525">
            <a:solidFill>
              <a:schemeClr val="bg2"/>
            </a:solidFill>
            <a:miter lim="800000"/>
            <a:headEnd/>
            <a:tailEnd/>
          </a:ln>
        </p:spPr>
      </p:pic>
      <p:sp>
        <p:nvSpPr>
          <p:cNvPr id="84995" name="Rectangle 3"/>
          <p:cNvSpPr>
            <a:spLocks noGrp="1" noChangeArrowheads="1"/>
          </p:cNvSpPr>
          <p:nvPr>
            <p:ph type="title"/>
          </p:nvPr>
        </p:nvSpPr>
        <p:spPr>
          <a:xfrm>
            <a:off x="609600" y="0"/>
            <a:ext cx="10972800" cy="1143000"/>
          </a:xfrm>
        </p:spPr>
        <p:txBody>
          <a:bodyPr/>
          <a:lstStyle/>
          <a:p>
            <a:pPr eaLnBrk="1" hangingPunct="1">
              <a:defRPr/>
            </a:pPr>
            <a:endParaRPr lang="en-US"/>
          </a:p>
        </p:txBody>
      </p:sp>
      <p:pic>
        <p:nvPicPr>
          <p:cNvPr id="45062" name="Picture 6" descr="Nosipho &amp; Tembalihle"/>
          <p:cNvPicPr>
            <a:picLocks noChangeAspect="1" noChangeArrowheads="1"/>
          </p:cNvPicPr>
          <p:nvPr/>
        </p:nvPicPr>
        <p:blipFill>
          <a:blip r:embed="rId4" cstate="print">
            <a:lum bright="6000"/>
          </a:blip>
          <a:srcRect/>
          <a:stretch>
            <a:fillRect/>
          </a:stretch>
        </p:blipFill>
        <p:spPr bwMode="auto">
          <a:xfrm>
            <a:off x="-48684" y="3738564"/>
            <a:ext cx="6239935" cy="3119437"/>
          </a:xfrm>
          <a:prstGeom prst="rect">
            <a:avLst/>
          </a:prstGeom>
          <a:noFill/>
          <a:ln w="9525">
            <a:solidFill>
              <a:schemeClr val="bg2"/>
            </a:solidFill>
            <a:miter lim="800000"/>
            <a:headEnd/>
            <a:tailEnd/>
          </a:ln>
        </p:spPr>
      </p:pic>
      <p:sp>
        <p:nvSpPr>
          <p:cNvPr id="45063" name="Text Box 7"/>
          <p:cNvSpPr txBox="1">
            <a:spLocks noChangeArrowheads="1"/>
          </p:cNvSpPr>
          <p:nvPr/>
        </p:nvSpPr>
        <p:spPr bwMode="auto">
          <a:xfrm>
            <a:off x="1" y="2997201"/>
            <a:ext cx="12240684" cy="771525"/>
          </a:xfrm>
          <a:prstGeom prst="rect">
            <a:avLst/>
          </a:prstGeom>
          <a:solidFill>
            <a:schemeClr val="accent4">
              <a:lumMod val="40000"/>
              <a:lumOff val="60000"/>
            </a:schemeClr>
          </a:solidFill>
          <a:ln w="9525">
            <a:solidFill>
              <a:schemeClr val="bg2"/>
            </a:solidFill>
            <a:miter lim="800000"/>
            <a:headEnd/>
            <a:tailEnd/>
          </a:ln>
        </p:spPr>
        <p:txBody>
          <a:bodyPr>
            <a:spAutoFit/>
          </a:bodyPr>
          <a:lstStyle/>
          <a:p>
            <a:pPr>
              <a:spcBef>
                <a:spcPct val="50000"/>
              </a:spcBef>
            </a:pPr>
            <a:r>
              <a:rPr lang="en-ZA" sz="4400" dirty="0"/>
              <a:t>Keep Mothers &amp; Babies  together!</a:t>
            </a:r>
            <a:endParaRPr lang="en-GB" sz="4400" dirty="0"/>
          </a:p>
        </p:txBody>
      </p:sp>
      <p:pic>
        <p:nvPicPr>
          <p:cNvPr id="8" name="Picture 3"/>
          <p:cNvPicPr>
            <a:picLocks noChangeAspect="1" noChangeArrowheads="1"/>
          </p:cNvPicPr>
          <p:nvPr/>
        </p:nvPicPr>
        <p:blipFill rotWithShape="1">
          <a:blip r:embed="rId5">
            <a:extLst>
              <a:ext uri="{28A0092B-C50C-407E-A947-70E740481C1C}">
                <a14:useLocalDpi xmlns:a14="http://schemas.microsoft.com/office/drawing/2010/main" val="0"/>
              </a:ext>
            </a:extLst>
          </a:blip>
          <a:srcRect l="1658" t="13507" r="72604" b="74530"/>
          <a:stretch/>
        </p:blipFill>
        <p:spPr bwMode="auto">
          <a:xfrm>
            <a:off x="0" y="0"/>
            <a:ext cx="5693664" cy="1116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3"/>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24662" t="35694" r="50677" b="21344"/>
          <a:stretch/>
        </p:blipFill>
        <p:spPr bwMode="auto">
          <a:xfrm>
            <a:off x="0" y="1143000"/>
            <a:ext cx="2503493" cy="1839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13850608"/>
      </p:ext>
    </p:extLst>
  </p:cSld>
  <p:clrMapOvr>
    <a:masterClrMapping/>
  </p:clrMapOvr>
  <p:transition spd="slow">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0960" y="1600201"/>
            <a:ext cx="11525331" cy="4525963"/>
          </a:xfrm>
        </p:spPr>
        <p:txBody>
          <a:bodyPr/>
          <a:lstStyle/>
          <a:p>
            <a:pPr algn="just" rtl="1">
              <a:buFont typeface="Wingdings" pitchFamily="2" charset="2"/>
              <a:buChar char="v"/>
            </a:pPr>
            <a:r>
              <a:rPr lang="fa-IR" b="1" dirty="0" smtClean="0">
                <a:cs typeface="B Nazanin" pitchFamily="2" charset="-78"/>
              </a:rPr>
              <a:t>خواب طولانی وعمیق تری دارند .</a:t>
            </a:r>
          </a:p>
          <a:p>
            <a:pPr algn="just" rtl="1">
              <a:buFont typeface="Wingdings" pitchFamily="2" charset="2"/>
              <a:buChar char="v"/>
            </a:pPr>
            <a:r>
              <a:rPr lang="fa-IR" b="1" dirty="0" smtClean="0">
                <a:cs typeface="B Nazanin" pitchFamily="2" charset="-78"/>
              </a:rPr>
              <a:t>صداها وفعالیت افراد خانواده را بهتر تحمل می کنند . </a:t>
            </a:r>
          </a:p>
          <a:p>
            <a:pPr algn="just" rtl="1">
              <a:buFont typeface="Wingdings" pitchFamily="2" charset="2"/>
              <a:buChar char="v"/>
            </a:pPr>
            <a:r>
              <a:rPr lang="fa-IR" b="1" dirty="0" smtClean="0">
                <a:cs typeface="B Nazanin" pitchFamily="2" charset="-78"/>
              </a:rPr>
              <a:t>کودکان آرام ومهربان تری در آینده هستند . </a:t>
            </a:r>
          </a:p>
          <a:p>
            <a:pPr algn="just" rtl="1">
              <a:buFont typeface="Wingdings" pitchFamily="2" charset="2"/>
              <a:buChar char="v"/>
            </a:pPr>
            <a:r>
              <a:rPr lang="fa-IR" b="1" dirty="0" smtClean="0">
                <a:cs typeface="B Nazanin" pitchFamily="2" charset="-78"/>
              </a:rPr>
              <a:t>تغذیه انحصاری با شیر مادر بهتر وطولانی تری می شود </a:t>
            </a:r>
          </a:p>
          <a:p>
            <a:pPr algn="just" rtl="1">
              <a:buFont typeface="Wingdings" pitchFamily="2" charset="2"/>
              <a:buChar char="v"/>
            </a:pPr>
            <a:r>
              <a:rPr lang="fa-IR" b="1" dirty="0" smtClean="0">
                <a:cs typeface="B Nazanin" pitchFamily="2" charset="-78"/>
              </a:rPr>
              <a:t>ریفلاکس شیر کمتری دارند. </a:t>
            </a:r>
          </a:p>
          <a:p>
            <a:pPr algn="just" rtl="1">
              <a:buFont typeface="Wingdings" pitchFamily="2" charset="2"/>
              <a:buChar char="v"/>
            </a:pPr>
            <a:r>
              <a:rPr lang="fa-IR" b="1" dirty="0" smtClean="0">
                <a:cs typeface="B Nazanin" pitchFamily="2" charset="-78"/>
              </a:rPr>
              <a:t>زمان خاتمه  </a:t>
            </a:r>
            <a:r>
              <a:rPr lang="en-US" b="1" dirty="0" err="1" smtClean="0">
                <a:cs typeface="B Nazanin" pitchFamily="2" charset="-78"/>
              </a:rPr>
              <a:t>kmc</a:t>
            </a:r>
            <a:r>
              <a:rPr lang="fa-IR" b="1" dirty="0" smtClean="0">
                <a:cs typeface="B Nazanin" pitchFamily="2" charset="-78"/>
              </a:rPr>
              <a:t>  در منزل توسط خود نوزاد تعیین می شود</a:t>
            </a:r>
            <a:endParaRPr lang="fa-IR" b="1" dirty="0">
              <a:solidFill>
                <a:srgbClr val="FF0000"/>
              </a:solidFill>
              <a:cs typeface="B Nazanin" pitchFamily="2" charset="-78"/>
            </a:endParaRPr>
          </a:p>
        </p:txBody>
      </p:sp>
      <p:sp>
        <p:nvSpPr>
          <p:cNvPr id="2" name="Title 1"/>
          <p:cNvSpPr>
            <a:spLocks noGrp="1"/>
          </p:cNvSpPr>
          <p:nvPr>
            <p:ph type="title"/>
          </p:nvPr>
        </p:nvSpPr>
        <p:spPr/>
        <p:txBody>
          <a:bodyPr/>
          <a:lstStyle/>
          <a:p>
            <a:pPr algn="r" rtl="1"/>
            <a:r>
              <a:rPr lang="fa-IR" dirty="0" smtClean="0">
                <a:solidFill>
                  <a:srgbClr val="FF0000"/>
                </a:solidFill>
                <a:latin typeface="Bodoni MT Condensed" pitchFamily="18" charset="0"/>
                <a:cs typeface="B Titr" pitchFamily="2" charset="-78"/>
              </a:rPr>
              <a:t>نوزادان با مراقبت آغوشی در منزل</a:t>
            </a:r>
            <a:endParaRPr lang="fa-IR" dirty="0">
              <a:solidFill>
                <a:srgbClr val="FF0000"/>
              </a:solidFill>
              <a:latin typeface="Bodoni MT Condensed" pitchFamily="18" charset="0"/>
              <a:cs typeface="B Titr" pitchFamily="2" charset="-78"/>
            </a:endParaRPr>
          </a:p>
        </p:txBody>
      </p:sp>
    </p:spTree>
    <p:extLst>
      <p:ext uri="{BB962C8B-B14F-4D97-AF65-F5344CB8AC3E}">
        <p14:creationId xmlns:p14="http://schemas.microsoft.com/office/powerpoint/2010/main" val="39407707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ar-SA" b="1" dirty="0">
                <a:solidFill>
                  <a:srgbClr val="000000"/>
                </a:solidFill>
                <a:latin typeface="Arial"/>
                <a:ea typeface="Times New Roman"/>
                <a:cs typeface="B Lotus"/>
              </a:rPr>
              <a:t>بررسی </a:t>
            </a:r>
            <a:r>
              <a:rPr lang="ar-SA" b="1" dirty="0">
                <a:solidFill>
                  <a:srgbClr val="FF0000"/>
                </a:solidFill>
                <a:latin typeface="Arial"/>
                <a:ea typeface="Times New Roman"/>
                <a:cs typeface="B Lotus"/>
              </a:rPr>
              <a:t>اجرای مراقبت آغوشی و </a:t>
            </a:r>
            <a:r>
              <a:rPr lang="ar-SA" b="1" dirty="0" smtClean="0">
                <a:solidFill>
                  <a:srgbClr val="FF0000"/>
                </a:solidFill>
                <a:latin typeface="Arial"/>
                <a:ea typeface="Times New Roman"/>
                <a:cs typeface="B Lotus"/>
              </a:rPr>
              <a:t>موانع </a:t>
            </a:r>
            <a:r>
              <a:rPr lang="ar-SA" b="1" dirty="0">
                <a:solidFill>
                  <a:srgbClr val="FF0000"/>
                </a:solidFill>
                <a:latin typeface="Arial"/>
                <a:ea typeface="Times New Roman"/>
                <a:cs typeface="B Lotus"/>
              </a:rPr>
              <a:t>اجرایی </a:t>
            </a:r>
            <a:r>
              <a:rPr lang="ar-SA" b="1" dirty="0">
                <a:solidFill>
                  <a:srgbClr val="000000"/>
                </a:solidFill>
                <a:latin typeface="Arial"/>
                <a:ea typeface="Times New Roman"/>
                <a:cs typeface="B Lotus"/>
              </a:rPr>
              <a:t>آن در بخش مراقبت ویژه </a:t>
            </a:r>
            <a:r>
              <a:rPr lang="ar-SA" b="1" dirty="0" smtClean="0">
                <a:solidFill>
                  <a:srgbClr val="000000"/>
                </a:solidFill>
                <a:latin typeface="Arial"/>
                <a:ea typeface="Times New Roman"/>
                <a:cs typeface="B Lotus"/>
              </a:rPr>
              <a:t>نوزادان</a:t>
            </a:r>
            <a:endParaRPr lang="fa-IR" b="1" dirty="0"/>
          </a:p>
        </p:txBody>
      </p:sp>
      <p:pic>
        <p:nvPicPr>
          <p:cNvPr id="6" name="Picture 3" descr="arm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181772" y="0"/>
            <a:ext cx="19050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Subtitle 6"/>
          <p:cNvSpPr>
            <a:spLocks noGrp="1"/>
          </p:cNvSpPr>
          <p:nvPr>
            <p:ph type="subTitle" idx="1"/>
          </p:nvPr>
        </p:nvSpPr>
        <p:spPr>
          <a:xfrm>
            <a:off x="312821" y="4691928"/>
            <a:ext cx="12276343" cy="1801235"/>
          </a:xfrm>
        </p:spPr>
        <p:txBody>
          <a:bodyPr>
            <a:noAutofit/>
          </a:bodyPr>
          <a:lstStyle/>
          <a:p>
            <a:pPr algn="l"/>
            <a:r>
              <a:rPr lang="en-US" sz="2000" b="1" u="sng" dirty="0" err="1">
                <a:latin typeface="2  Nazanin"/>
              </a:rPr>
              <a:t>Mahboobeh</a:t>
            </a:r>
            <a:r>
              <a:rPr lang="en-US" sz="2000" b="1" u="sng" dirty="0">
                <a:latin typeface="2  Nazanin"/>
              </a:rPr>
              <a:t> </a:t>
            </a:r>
            <a:r>
              <a:rPr lang="en-US" sz="2000" b="1" u="sng" dirty="0" err="1" smtClean="0">
                <a:latin typeface="2  Nazanin"/>
              </a:rPr>
              <a:t>Namnabati-</a:t>
            </a:r>
            <a:r>
              <a:rPr lang="en-US" altLang="fa-IR" sz="2000" b="1" dirty="0" err="1" smtClean="0">
                <a:latin typeface="2  Nazanin"/>
              </a:rPr>
              <a:t>Talakoub</a:t>
            </a:r>
            <a:r>
              <a:rPr lang="en-US" altLang="fa-IR" sz="2000" b="1" dirty="0" smtClean="0">
                <a:latin typeface="2  Nazanin"/>
              </a:rPr>
              <a:t>—</a:t>
            </a:r>
            <a:r>
              <a:rPr lang="en-US" altLang="fa-IR" sz="2000" b="1" dirty="0" err="1" smtClean="0">
                <a:latin typeface="2  Nazanin"/>
              </a:rPr>
              <a:t>Mosavi</a:t>
            </a:r>
            <a:r>
              <a:rPr lang="en-US" altLang="fa-IR" sz="2000" b="1" dirty="0" smtClean="0">
                <a:latin typeface="2  Nazanin"/>
              </a:rPr>
              <a:t>--Dr. </a:t>
            </a:r>
            <a:r>
              <a:rPr lang="en-US" altLang="fa-IR" sz="2000" b="1" dirty="0" err="1" smtClean="0">
                <a:latin typeface="2  Nazanin"/>
              </a:rPr>
              <a:t>Mohammadizadeh</a:t>
            </a:r>
            <a:endParaRPr lang="en-US" altLang="fa-IR" sz="2000" b="1" dirty="0" smtClean="0">
              <a:latin typeface="2  Nazanin"/>
            </a:endParaRPr>
          </a:p>
          <a:p>
            <a:pPr algn="l"/>
            <a:r>
              <a:rPr lang="en-US" sz="2000" b="1" dirty="0" smtClean="0">
                <a:latin typeface="2  Nazanin"/>
              </a:rPr>
              <a:t>Isfahan </a:t>
            </a:r>
            <a:r>
              <a:rPr lang="en-US" sz="2000" b="1" dirty="0">
                <a:latin typeface="2  Nazanin"/>
              </a:rPr>
              <a:t>University of Medical Sciences, </a:t>
            </a:r>
            <a:r>
              <a:rPr lang="en-US" sz="2000" b="1" dirty="0" err="1">
                <a:latin typeface="2  Nazanin"/>
              </a:rPr>
              <a:t>Isfahan_Iran</a:t>
            </a:r>
            <a:r>
              <a:rPr lang="en-US" sz="2000" b="1" dirty="0">
                <a:latin typeface="2  Nazanin"/>
              </a:rPr>
              <a:t/>
            </a:r>
            <a:br>
              <a:rPr lang="en-US" sz="2000" b="1" dirty="0">
                <a:latin typeface="2  Nazanin"/>
              </a:rPr>
            </a:br>
            <a:endParaRPr lang="fa-IR" sz="2000" b="1" dirty="0">
              <a:latin typeface="2  Nazanin"/>
            </a:endParaRPr>
          </a:p>
        </p:txBody>
      </p:sp>
      <p:pic>
        <p:nvPicPr>
          <p:cNvPr id="8" name="Picture 2" descr="E:\university\عکس\5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19766"/>
            <a:ext cx="1672381" cy="16090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8063745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998161591"/>
              </p:ext>
            </p:extLst>
          </p:nvPr>
        </p:nvGraphicFramePr>
        <p:xfrm>
          <a:off x="609600" y="620688"/>
          <a:ext cx="10972800" cy="570391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Picture 2" descr="E:\university\عکس\52.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224459" y="5085184"/>
            <a:ext cx="1672381" cy="16090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107344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 </a:t>
            </a:r>
            <a:endParaRPr lang="fa-IR" dirty="0"/>
          </a:p>
        </p:txBody>
      </p:sp>
      <p:sp>
        <p:nvSpPr>
          <p:cNvPr id="3" name="Content Placeholder 2"/>
          <p:cNvSpPr>
            <a:spLocks noGrp="1"/>
          </p:cNvSpPr>
          <p:nvPr>
            <p:ph idx="1"/>
          </p:nvPr>
        </p:nvSpPr>
        <p:spPr/>
        <p:txBody>
          <a:bodyPr/>
          <a:lstStyle/>
          <a:p>
            <a:endParaRPr lang="fa-IR"/>
          </a:p>
        </p:txBody>
      </p:sp>
      <p:sp>
        <p:nvSpPr>
          <p:cNvPr id="5" name="Cloud Callout 4"/>
          <p:cNvSpPr/>
          <p:nvPr/>
        </p:nvSpPr>
        <p:spPr>
          <a:xfrm>
            <a:off x="911424" y="1484784"/>
            <a:ext cx="9889099" cy="4320480"/>
          </a:xfrm>
          <a:prstGeom prst="cloudCallout">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r>
              <a:rPr lang="ar-SA" sz="2400" dirty="0"/>
              <a:t>وضعیت فعلی </a:t>
            </a:r>
            <a:r>
              <a:rPr lang="fa-IR" sz="2400" dirty="0" smtClean="0"/>
              <a:t>در بکارگیری این مراقبت چگونه است؟</a:t>
            </a:r>
          </a:p>
          <a:p>
            <a:pPr algn="ctr"/>
            <a:r>
              <a:rPr lang="fa-IR" sz="2400" dirty="0" smtClean="0"/>
              <a:t>؟؟؟؟؟؟؟؟؟؟؟؟؟؟؟؟؟؟؟؟؟</a:t>
            </a:r>
            <a:endParaRPr lang="fa-IR" sz="2400" dirty="0"/>
          </a:p>
        </p:txBody>
      </p:sp>
      <p:pic>
        <p:nvPicPr>
          <p:cNvPr id="6" name="Picture 2" descr="E:\university\عکس\5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24459" y="5085184"/>
            <a:ext cx="1672381" cy="16090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1256521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mph" presetSubtype="0" fill="hold" grpId="0" nodeType="clickEffect">
                                  <p:stCondLst>
                                    <p:cond delay="0"/>
                                  </p:stCondLst>
                                  <p:childTnLst>
                                    <p:anim calcmode="discrete" valueType="str">
                                      <p:cBhvr override="childStyle">
                                        <p:cTn id="11" dur="2000" fill="hold"/>
                                        <p:tgtEl>
                                          <p:spTgt spid="2"/>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r>
              <a:rPr lang="en-US" altLang="en-US" smtClean="0"/>
              <a:t>What  was the resuls?</a:t>
            </a:r>
            <a:endParaRPr lang="fa-IR" altLang="en-US" smtClean="0"/>
          </a:p>
        </p:txBody>
      </p:sp>
      <p:sp>
        <p:nvSpPr>
          <p:cNvPr id="31747" name="Content Placeholder 2"/>
          <p:cNvSpPr>
            <a:spLocks noGrp="1"/>
          </p:cNvSpPr>
          <p:nvPr>
            <p:ph idx="1"/>
          </p:nvPr>
        </p:nvSpPr>
        <p:spPr/>
        <p:txBody>
          <a:bodyPr/>
          <a:lstStyle/>
          <a:p>
            <a:endParaRPr lang="fa-IR" altLang="en-US" smtClean="0"/>
          </a:p>
        </p:txBody>
      </p:sp>
      <p:pic>
        <p:nvPicPr>
          <p:cNvPr id="31748" name="ClipArt Placeholder 2" descr="ear on wall RBH.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438400" y="1608139"/>
            <a:ext cx="6781800" cy="453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3048000" y="3105835"/>
            <a:ext cx="6096000" cy="646331"/>
          </a:xfrm>
          <a:prstGeom prst="rect">
            <a:avLst/>
          </a:prstGeom>
        </p:spPr>
        <p:txBody>
          <a:bodyPr>
            <a:spAutoFit/>
          </a:bodyPr>
          <a:lstStyle/>
          <a:p>
            <a:r>
              <a:rPr lang="en-US" b="1" dirty="0"/>
              <a:t>A Neonatal Nurse Training Program in Kangaroo Mother Care (KMC) Decreases Barriers to KMC Utilization in the NICU</a:t>
            </a:r>
            <a:endParaRPr lang="fa-IR" dirty="0"/>
          </a:p>
        </p:txBody>
      </p:sp>
    </p:spTree>
    <p:extLst>
      <p:ext uri="{BB962C8B-B14F-4D97-AF65-F5344CB8AC3E}">
        <p14:creationId xmlns:p14="http://schemas.microsoft.com/office/powerpoint/2010/main" val="262007606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838200" y="3765883"/>
            <a:ext cx="10515600" cy="2411079"/>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dirty="0"/>
              <a:t>در مطالعه حاضر میانگین مدت اجرای هر جلسه </a:t>
            </a:r>
            <a:r>
              <a:rPr lang="ar-SA" dirty="0">
                <a:solidFill>
                  <a:srgbClr val="FF0000"/>
                </a:solidFill>
              </a:rPr>
              <a:t>مراقبت آغوشی 83</a:t>
            </a:r>
            <a:r>
              <a:rPr lang="ar-SA" dirty="0" smtClean="0">
                <a:solidFill>
                  <a:srgbClr val="FF0000"/>
                </a:solidFill>
              </a:rPr>
              <a:t>/ </a:t>
            </a:r>
            <a:r>
              <a:rPr lang="ar-SA" dirty="0">
                <a:solidFill>
                  <a:srgbClr val="FF0000"/>
                </a:solidFill>
              </a:rPr>
              <a:t>31دقیقه</a:t>
            </a:r>
            <a:r>
              <a:rPr lang="ar-SA" dirty="0"/>
              <a:t> بوده است که به طور </a:t>
            </a:r>
            <a:r>
              <a:rPr lang="ar-SA" dirty="0">
                <a:solidFill>
                  <a:srgbClr val="FF0000"/>
                </a:solidFill>
              </a:rPr>
              <a:t>میانگین یک بار در شبانه‌روز </a:t>
            </a:r>
            <a:r>
              <a:rPr lang="ar-SA" dirty="0"/>
              <a:t>اجرا می‌‌شده است</a:t>
            </a:r>
            <a:endParaRPr lang="fa-IR" dirty="0"/>
          </a:p>
        </p:txBody>
      </p:sp>
      <p:grpSp>
        <p:nvGrpSpPr>
          <p:cNvPr id="5" name="Group 4"/>
          <p:cNvGrpSpPr/>
          <p:nvPr/>
        </p:nvGrpSpPr>
        <p:grpSpPr>
          <a:xfrm>
            <a:off x="508211" y="2062565"/>
            <a:ext cx="3702842" cy="1120640"/>
            <a:chOff x="6758596" y="118225"/>
            <a:chExt cx="2801600" cy="1120640"/>
          </a:xfrm>
        </p:grpSpPr>
        <p:sp>
          <p:nvSpPr>
            <p:cNvPr id="6" name="Chevron 5"/>
            <p:cNvSpPr/>
            <p:nvPr/>
          </p:nvSpPr>
          <p:spPr>
            <a:xfrm>
              <a:off x="6758596" y="118225"/>
              <a:ext cx="2801600" cy="1120640"/>
            </a:xfrm>
            <a:prstGeom prst="chevron">
              <a:avLst/>
            </a:prstGeom>
          </p:spPr>
          <p:style>
            <a:lnRef idx="2">
              <a:schemeClr val="accent5">
                <a:tint val="40000"/>
                <a:alpha val="90000"/>
                <a:hueOff val="-1478351"/>
                <a:satOff val="-2563"/>
                <a:lumOff val="-258"/>
                <a:alphaOff val="0"/>
              </a:schemeClr>
            </a:lnRef>
            <a:fillRef idx="1">
              <a:schemeClr val="accent5">
                <a:tint val="40000"/>
                <a:alpha val="90000"/>
                <a:hueOff val="-1478351"/>
                <a:satOff val="-2563"/>
                <a:lumOff val="-258"/>
                <a:alphaOff val="0"/>
              </a:schemeClr>
            </a:fillRef>
            <a:effectRef idx="0">
              <a:schemeClr val="accent5">
                <a:tint val="40000"/>
                <a:alpha val="90000"/>
                <a:hueOff val="-1478351"/>
                <a:satOff val="-2563"/>
                <a:lumOff val="-258"/>
                <a:alphaOff val="0"/>
              </a:schemeClr>
            </a:effectRef>
            <a:fontRef idx="minor">
              <a:schemeClr val="dk1">
                <a:hueOff val="0"/>
                <a:satOff val="0"/>
                <a:lumOff val="0"/>
                <a:alphaOff val="0"/>
              </a:schemeClr>
            </a:fontRef>
          </p:style>
        </p:sp>
        <p:sp>
          <p:nvSpPr>
            <p:cNvPr id="7" name="Chevron 4"/>
            <p:cNvSpPr txBox="1"/>
            <p:nvPr/>
          </p:nvSpPr>
          <p:spPr>
            <a:xfrm>
              <a:off x="7318916" y="118225"/>
              <a:ext cx="1680960" cy="1120640"/>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26670" tIns="13335" rIns="0" bIns="13335" numCol="1" spcCol="1270" anchor="ctr" anchorCtr="0">
              <a:noAutofit/>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lang="ar-SA" sz="2100" kern="1200" dirty="0" smtClean="0"/>
                <a:t>سن جنینی 27-38 هفته (32 هفته) </a:t>
              </a:r>
              <a:endParaRPr lang="fa-IR" sz="2100" kern="1200" dirty="0" smtClean="0"/>
            </a:p>
            <a:p>
              <a:pPr lvl="0" algn="ctr" defTabSz="933450" rtl="1">
                <a:lnSpc>
                  <a:spcPct val="90000"/>
                </a:lnSpc>
                <a:spcBef>
                  <a:spcPct val="0"/>
                </a:spcBef>
                <a:spcAft>
                  <a:spcPct val="35000"/>
                </a:spcAft>
              </a:pPr>
              <a:endParaRPr lang="fa-IR" sz="2100" kern="1200" dirty="0"/>
            </a:p>
          </p:txBody>
        </p:sp>
      </p:grpSp>
      <p:grpSp>
        <p:nvGrpSpPr>
          <p:cNvPr id="8" name="Group 7"/>
          <p:cNvGrpSpPr/>
          <p:nvPr/>
        </p:nvGrpSpPr>
        <p:grpSpPr>
          <a:xfrm>
            <a:off x="4406489" y="1950105"/>
            <a:ext cx="4689385" cy="1104928"/>
            <a:chOff x="4349220" y="126081"/>
            <a:chExt cx="2705253" cy="1104928"/>
          </a:xfrm>
        </p:grpSpPr>
        <p:sp>
          <p:nvSpPr>
            <p:cNvPr id="9" name="Chevron 8"/>
            <p:cNvSpPr/>
            <p:nvPr/>
          </p:nvSpPr>
          <p:spPr>
            <a:xfrm>
              <a:off x="4349220" y="126081"/>
              <a:ext cx="2705253" cy="1104928"/>
            </a:xfrm>
            <a:prstGeom prst="chevron">
              <a:avLst/>
            </a:prstGeom>
          </p:spPr>
          <p:style>
            <a:lnRef idx="2">
              <a:schemeClr val="accent5">
                <a:tint val="40000"/>
                <a:alpha val="90000"/>
                <a:hueOff val="0"/>
                <a:satOff val="0"/>
                <a:lumOff val="0"/>
                <a:alphaOff val="0"/>
              </a:schemeClr>
            </a:lnRef>
            <a:fillRef idx="1">
              <a:schemeClr val="accent5">
                <a:tint val="40000"/>
                <a:alpha val="90000"/>
                <a:hueOff val="0"/>
                <a:satOff val="0"/>
                <a:lumOff val="0"/>
                <a:alphaOff val="0"/>
              </a:schemeClr>
            </a:fillRef>
            <a:effectRef idx="0">
              <a:schemeClr val="accent5">
                <a:tint val="40000"/>
                <a:alpha val="90000"/>
                <a:hueOff val="0"/>
                <a:satOff val="0"/>
                <a:lumOff val="0"/>
                <a:alphaOff val="0"/>
              </a:schemeClr>
            </a:effectRef>
            <a:fontRef idx="minor">
              <a:schemeClr val="dk1">
                <a:hueOff val="0"/>
                <a:satOff val="0"/>
                <a:lumOff val="0"/>
                <a:alphaOff val="0"/>
              </a:schemeClr>
            </a:fontRef>
          </p:style>
        </p:sp>
        <p:sp>
          <p:nvSpPr>
            <p:cNvPr id="10" name="Chevron 4"/>
            <p:cNvSpPr txBox="1"/>
            <p:nvPr/>
          </p:nvSpPr>
          <p:spPr>
            <a:xfrm>
              <a:off x="4901684" y="126081"/>
              <a:ext cx="1600325" cy="1104928"/>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34290" tIns="17145" rIns="0" bIns="17145" numCol="1" spcCol="1270" anchor="ctr" anchorCtr="0">
              <a:noAutofit/>
            </a:bodyPr>
            <a:lstStyle/>
            <a:p>
              <a:pPr lvl="0" algn="ctr" defTabSz="1200150" rtl="1">
                <a:lnSpc>
                  <a:spcPct val="90000"/>
                </a:lnSpc>
                <a:spcBef>
                  <a:spcPct val="0"/>
                </a:spcBef>
                <a:spcAft>
                  <a:spcPct val="35000"/>
                </a:spcAft>
              </a:pPr>
              <a:r>
                <a:rPr lang="fa-IR" sz="2700" kern="1200" dirty="0" smtClean="0"/>
                <a:t>وزن 830</a:t>
              </a:r>
              <a:r>
                <a:rPr lang="ar-SA" sz="2700" kern="1200" dirty="0" smtClean="0"/>
                <a:t>-2800 گرم (1508 گرم) </a:t>
              </a:r>
              <a:endParaRPr lang="fa-IR" sz="2700" kern="1200" dirty="0"/>
            </a:p>
          </p:txBody>
        </p:sp>
      </p:grpSp>
      <p:sp>
        <p:nvSpPr>
          <p:cNvPr id="11" name="Title 10"/>
          <p:cNvSpPr>
            <a:spLocks noGrp="1"/>
          </p:cNvSpPr>
          <p:nvPr>
            <p:ph type="title"/>
          </p:nvPr>
        </p:nvSpPr>
        <p:spPr>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normAutofit fontScale="90000"/>
          </a:bodyPr>
          <a:lstStyle/>
          <a:p>
            <a:pPr algn="ctr"/>
            <a:r>
              <a:rPr lang="fa-IR" dirty="0">
                <a:solidFill>
                  <a:schemeClr val="tx1"/>
                </a:solidFill>
              </a:rPr>
              <a:t>نوزادان </a:t>
            </a:r>
            <a:r>
              <a:rPr lang="ar-SA" dirty="0">
                <a:solidFill>
                  <a:schemeClr val="tx1"/>
                </a:solidFill>
              </a:rPr>
              <a:t>به طور </a:t>
            </a:r>
            <a:r>
              <a:rPr lang="ar-SA" dirty="0">
                <a:solidFill>
                  <a:srgbClr val="FF0000"/>
                </a:solidFill>
              </a:rPr>
              <a:t>میانگین هشت رو</a:t>
            </a:r>
            <a:r>
              <a:rPr lang="ar-SA" dirty="0">
                <a:solidFill>
                  <a:schemeClr val="tx1"/>
                </a:solidFill>
              </a:rPr>
              <a:t>ز(1-36 روزگی) </a:t>
            </a:r>
            <a:r>
              <a:rPr lang="fa-IR" dirty="0">
                <a:solidFill>
                  <a:schemeClr val="tx1"/>
                </a:solidFill>
              </a:rPr>
              <a:t>پس از تولد مراقبت آغوشی را دریافت کرده اند.</a:t>
            </a:r>
          </a:p>
        </p:txBody>
      </p:sp>
    </p:spTree>
    <p:extLst>
      <p:ext uri="{BB962C8B-B14F-4D97-AF65-F5344CB8AC3E}">
        <p14:creationId xmlns:p14="http://schemas.microsoft.com/office/powerpoint/2010/main" val="373135604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771723405"/>
              </p:ext>
            </p:extLst>
          </p:nvPr>
        </p:nvGraphicFramePr>
        <p:xfrm>
          <a:off x="609600" y="1600201"/>
          <a:ext cx="109728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Rectangle 4"/>
          <p:cNvSpPr/>
          <p:nvPr/>
        </p:nvSpPr>
        <p:spPr>
          <a:xfrm>
            <a:off x="1007435" y="404664"/>
            <a:ext cx="7776864" cy="108012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b="1" dirty="0" smtClean="0">
                <a:solidFill>
                  <a:schemeClr val="tx1"/>
                </a:solidFill>
              </a:rPr>
              <a:t>موانع مادری موثر در اجرای مراقبت آغوشی</a:t>
            </a:r>
            <a:endParaRPr lang="fa-IR" b="1" dirty="0">
              <a:solidFill>
                <a:schemeClr val="tx1"/>
              </a:solidFill>
            </a:endParaRPr>
          </a:p>
        </p:txBody>
      </p:sp>
    </p:spTree>
    <p:extLst>
      <p:ext uri="{BB962C8B-B14F-4D97-AF65-F5344CB8AC3E}">
        <p14:creationId xmlns:p14="http://schemas.microsoft.com/office/powerpoint/2010/main" val="28293500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idx="4294967295"/>
          </p:nvPr>
        </p:nvSpPr>
        <p:spPr>
          <a:xfrm>
            <a:off x="527051" y="125760"/>
            <a:ext cx="11664949" cy="1143000"/>
          </a:xfrm>
        </p:spPr>
        <p:txBody>
          <a:bodyPr/>
          <a:lstStyle/>
          <a:p>
            <a:pPr eaLnBrk="1" hangingPunct="1"/>
            <a:r>
              <a:rPr lang="sv-SE" sz="4000" b="0" dirty="0"/>
              <a:t>Breastfeeding-friendly feeding policy</a:t>
            </a:r>
          </a:p>
        </p:txBody>
      </p:sp>
      <p:sp>
        <p:nvSpPr>
          <p:cNvPr id="36867" name="Rectangle 3"/>
          <p:cNvSpPr>
            <a:spLocks noGrp="1" noChangeArrowheads="1"/>
          </p:cNvSpPr>
          <p:nvPr>
            <p:ph type="body" idx="4294967295"/>
          </p:nvPr>
        </p:nvSpPr>
        <p:spPr>
          <a:xfrm>
            <a:off x="47328" y="1268761"/>
            <a:ext cx="11809313" cy="4464496"/>
          </a:xfrm>
        </p:spPr>
        <p:txBody>
          <a:bodyPr>
            <a:normAutofit/>
          </a:bodyPr>
          <a:lstStyle/>
          <a:p>
            <a:pPr marL="268288" indent="-268288">
              <a:lnSpc>
                <a:spcPct val="90000"/>
              </a:lnSpc>
              <a:spcBef>
                <a:spcPts val="600"/>
              </a:spcBef>
              <a:tabLst>
                <a:tab pos="268288" algn="l"/>
              </a:tabLst>
            </a:pPr>
            <a:r>
              <a:rPr lang="sv-SE" sz="2800" dirty="0"/>
              <a:t>Early initiation of breast feeding (from 28 weeks)</a:t>
            </a:r>
            <a:r>
              <a:rPr lang="en-US" sz="2800" dirty="0"/>
              <a:t> </a:t>
            </a:r>
          </a:p>
          <a:p>
            <a:pPr marL="268288" indent="-268288">
              <a:lnSpc>
                <a:spcPct val="90000"/>
              </a:lnSpc>
              <a:spcBef>
                <a:spcPts val="600"/>
              </a:spcBef>
              <a:tabLst>
                <a:tab pos="268288" algn="l"/>
              </a:tabLst>
            </a:pPr>
            <a:r>
              <a:rPr lang="en-US" sz="2800" dirty="0"/>
              <a:t>Only criterion = Infant stability (no </a:t>
            </a:r>
            <a:r>
              <a:rPr lang="en-US" sz="2800" u="sng" dirty="0"/>
              <a:t>severe</a:t>
            </a:r>
            <a:r>
              <a:rPr lang="en-US" sz="2800" dirty="0"/>
              <a:t> apnea, bradycardia, </a:t>
            </a:r>
            <a:r>
              <a:rPr lang="en-US" sz="2800" dirty="0" err="1"/>
              <a:t>desaturation</a:t>
            </a:r>
            <a:r>
              <a:rPr lang="en-US" sz="2800" dirty="0"/>
              <a:t>)</a:t>
            </a:r>
          </a:p>
          <a:p>
            <a:pPr marL="268288" indent="-268288">
              <a:lnSpc>
                <a:spcPct val="90000"/>
              </a:lnSpc>
              <a:spcBef>
                <a:spcPts val="600"/>
              </a:spcBef>
              <a:tabLst>
                <a:tab pos="268288" algn="l"/>
              </a:tabLst>
            </a:pPr>
            <a:r>
              <a:rPr lang="en-US" sz="2800" dirty="0"/>
              <a:t>Nurse’s role:  Breastfeeding support based on observation</a:t>
            </a:r>
          </a:p>
        </p:txBody>
      </p:sp>
      <p:pic>
        <p:nvPicPr>
          <p:cNvPr id="36868" name="Picture 5" descr="fattatag1"/>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29000" contrast="12000"/>
                    </a14:imgEffect>
                  </a14:imgLayer>
                </a14:imgProps>
              </a:ext>
            </a:extLst>
          </a:blip>
          <a:srcRect l="10545" t="16667" b="8676"/>
          <a:stretch/>
        </p:blipFill>
        <p:spPr bwMode="auto">
          <a:xfrm>
            <a:off x="226683" y="3087039"/>
            <a:ext cx="5545431" cy="322555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6869" name="Text Box 7"/>
          <p:cNvSpPr txBox="1">
            <a:spLocks noChangeArrowheads="1"/>
          </p:cNvSpPr>
          <p:nvPr/>
        </p:nvSpPr>
        <p:spPr bwMode="auto">
          <a:xfrm>
            <a:off x="209176" y="6343694"/>
            <a:ext cx="7008779" cy="461665"/>
          </a:xfrm>
          <a:prstGeom prst="rect">
            <a:avLst/>
          </a:prstGeom>
          <a:noFill/>
          <a:ln w="9525">
            <a:noFill/>
            <a:miter lim="800000"/>
            <a:headEnd/>
            <a:tailEnd/>
          </a:ln>
        </p:spPr>
        <p:txBody>
          <a:bodyPr wrap="square">
            <a:spAutoFit/>
          </a:bodyPr>
          <a:lstStyle/>
          <a:p>
            <a:r>
              <a:rPr lang="sv-SE" sz="2400" dirty="0"/>
              <a:t>Infant: 10 days old, 31weeks + 3 days</a:t>
            </a:r>
          </a:p>
        </p:txBody>
      </p:sp>
      <p:pic>
        <p:nvPicPr>
          <p:cNvPr id="8" name="Picture 4" descr="C:\Documents and Settings\Elise van Rooyen\My Documents\My Pictures\Poster\breast photo 8.jpg"/>
          <p:cNvPicPr>
            <a:picLocks noChangeAspect="1" noChangeArrowheads="1"/>
          </p:cNvPicPr>
          <p:nvPr/>
        </p:nvPicPr>
        <p:blipFill>
          <a:blip r:embed="rId5" cstate="print">
            <a:extLst>
              <a:ext uri="{BEBA8EAE-BF5A-486C-A8C5-ECC9F3942E4B}">
                <a14:imgProps xmlns:a14="http://schemas.microsoft.com/office/drawing/2010/main">
                  <a14:imgLayer r:embed="rId6">
                    <a14:imgEffect>
                      <a14:brightnessContrast bright="-5000" contrast="7000"/>
                    </a14:imgEffect>
                  </a14:imgLayer>
                </a14:imgProps>
              </a:ext>
            </a:extLst>
          </a:blip>
          <a:srcRect t="5882"/>
          <a:stretch>
            <a:fillRect/>
          </a:stretch>
        </p:blipFill>
        <p:spPr bwMode="auto">
          <a:xfrm>
            <a:off x="6012673" y="3088599"/>
            <a:ext cx="6071655" cy="321427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783095428"/>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6868"/>
                                        </p:tgtEl>
                                        <p:attrNameLst>
                                          <p:attrName>style.visibility</p:attrName>
                                        </p:attrNameLst>
                                      </p:cBhvr>
                                      <p:to>
                                        <p:strVal val="visible"/>
                                      </p:to>
                                    </p:set>
                                    <p:animEffect transition="in" filter="fade">
                                      <p:cBhvr>
                                        <p:cTn id="7" dur="500"/>
                                        <p:tgtEl>
                                          <p:spTgt spid="3686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6869"/>
                                        </p:tgtEl>
                                        <p:attrNameLst>
                                          <p:attrName>style.visibility</p:attrName>
                                        </p:attrNameLst>
                                      </p:cBhvr>
                                      <p:to>
                                        <p:strVal val="visible"/>
                                      </p:to>
                                    </p:set>
                                    <p:animEffect transition="in" filter="fade">
                                      <p:cBhvr>
                                        <p:cTn id="10" dur="500"/>
                                        <p:tgtEl>
                                          <p:spTgt spid="3686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6867">
                                            <p:txEl>
                                              <p:pRg st="1" end="1"/>
                                            </p:txEl>
                                          </p:spTgt>
                                        </p:tgtEl>
                                        <p:attrNameLst>
                                          <p:attrName>style.visibility</p:attrName>
                                        </p:attrNameLst>
                                      </p:cBhvr>
                                      <p:to>
                                        <p:strVal val="visible"/>
                                      </p:to>
                                    </p:set>
                                    <p:animEffect transition="in" filter="fade">
                                      <p:cBhvr>
                                        <p:cTn id="15" dur="500"/>
                                        <p:tgtEl>
                                          <p:spTgt spid="36867">
                                            <p:txEl>
                                              <p:pRg st="1" end="1"/>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6867">
                                            <p:txEl>
                                              <p:pRg st="2" end="2"/>
                                            </p:txEl>
                                          </p:spTgt>
                                        </p:tgtEl>
                                        <p:attrNameLst>
                                          <p:attrName>style.visibility</p:attrName>
                                        </p:attrNameLst>
                                      </p:cBhvr>
                                      <p:to>
                                        <p:strVal val="visible"/>
                                      </p:to>
                                    </p:set>
                                    <p:animEffect transition="in" filter="fade">
                                      <p:cBhvr>
                                        <p:cTn id="18" dur="500"/>
                                        <p:tgtEl>
                                          <p:spTgt spid="36867">
                                            <p:txEl>
                                              <p:pRg st="2" end="2"/>
                                            </p:txEl>
                                          </p:spTgt>
                                        </p:tgtEl>
                                      </p:cBhvr>
                                    </p:animEffect>
                                  </p:childTnLst>
                                </p:cTn>
                              </p:par>
                            </p:childTnLst>
                          </p:cTn>
                        </p:par>
                        <p:par>
                          <p:cTn id="19" fill="hold">
                            <p:stCondLst>
                              <p:cond delay="500"/>
                            </p:stCondLst>
                            <p:childTnLst>
                              <p:par>
                                <p:cTn id="20" presetID="22" presetClass="entr" presetSubtype="8" fill="hold" nodeType="afterEffect">
                                  <p:stCondLst>
                                    <p:cond delay="100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85195"/>
            <a:ext cx="2696901" cy="1505493"/>
          </a:xfrm>
        </p:spPr>
        <p:txBody>
          <a:bodyPr>
            <a:normAutofit fontScale="90000"/>
          </a:bodyPr>
          <a:lstStyle/>
          <a:p>
            <a:r>
              <a:rPr lang="fa-IR" dirty="0" smtClean="0"/>
              <a:t>قبل</a:t>
            </a:r>
            <a:br>
              <a:rPr lang="fa-IR" dirty="0" smtClean="0"/>
            </a:br>
            <a:r>
              <a:rPr lang="fa-IR" dirty="0" smtClean="0"/>
              <a:t> از مراقبت ها </a:t>
            </a:r>
            <a:endParaRPr lang="fa-IR" dirty="0"/>
          </a:p>
        </p:txBody>
      </p:sp>
      <p:pic>
        <p:nvPicPr>
          <p:cNvPr id="5" name="Content Placeholder 3"/>
          <p:cNvPicPr>
            <a:picLocks noChangeAspect="1"/>
          </p:cNvPicPr>
          <p:nvPr/>
        </p:nvPicPr>
        <p:blipFill rotWithShape="1">
          <a:blip r:embed="rId2" cstate="print">
            <a:extLst>
              <a:ext uri="{28A0092B-C50C-407E-A947-70E740481C1C}">
                <a14:useLocalDpi xmlns:a14="http://schemas.microsoft.com/office/drawing/2010/main" val="0"/>
              </a:ext>
            </a:extLst>
          </a:blip>
          <a:srcRect l="6397" t="6296" r="6397" b="7710"/>
          <a:stretch/>
        </p:blipFill>
        <p:spPr>
          <a:xfrm>
            <a:off x="-372979" y="-1179094"/>
            <a:ext cx="13583653" cy="8167820"/>
          </a:xfrm>
          <a:prstGeom prst="rect">
            <a:avLst/>
          </a:prstGeom>
        </p:spPr>
      </p:pic>
      <p:sp>
        <p:nvSpPr>
          <p:cNvPr id="3" name="Content Placeholder 2"/>
          <p:cNvSpPr>
            <a:spLocks noGrp="1"/>
          </p:cNvSpPr>
          <p:nvPr>
            <p:ph idx="1"/>
          </p:nvPr>
        </p:nvSpPr>
        <p:spPr>
          <a:xfrm>
            <a:off x="-474563" y="3332747"/>
            <a:ext cx="11543615" cy="2844216"/>
          </a:xfrm>
        </p:spPr>
        <p:txBody>
          <a:bodyPr/>
          <a:lstStyle/>
          <a:p>
            <a:endParaRPr lang="fa-IR" dirty="0"/>
          </a:p>
        </p:txBody>
      </p:sp>
    </p:spTree>
    <p:extLst>
      <p:ext uri="{BB962C8B-B14F-4D97-AF65-F5344CB8AC3E}">
        <p14:creationId xmlns:p14="http://schemas.microsoft.com/office/powerpoint/2010/main" val="416351769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984694204"/>
              </p:ext>
            </p:extLst>
          </p:nvPr>
        </p:nvGraphicFramePr>
        <p:xfrm>
          <a:off x="609600" y="1600201"/>
          <a:ext cx="109728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5-Point Star 3"/>
          <p:cNvSpPr/>
          <p:nvPr/>
        </p:nvSpPr>
        <p:spPr>
          <a:xfrm>
            <a:off x="8880309" y="260648"/>
            <a:ext cx="2688299" cy="1584176"/>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smtClean="0"/>
              <a:t>هدف پنجم</a:t>
            </a:r>
            <a:endParaRPr lang="fa-IR" dirty="0"/>
          </a:p>
        </p:txBody>
      </p:sp>
      <p:sp>
        <p:nvSpPr>
          <p:cNvPr id="5" name="Rounded Rectangle 4"/>
          <p:cNvSpPr/>
          <p:nvPr/>
        </p:nvSpPr>
        <p:spPr>
          <a:xfrm>
            <a:off x="1007435" y="404664"/>
            <a:ext cx="7200800" cy="1080120"/>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1" anchor="ctr"/>
          <a:lstStyle/>
          <a:p>
            <a:pPr algn="ctr"/>
            <a:r>
              <a:rPr lang="fa-IR" sz="2400" b="1" dirty="0" smtClean="0"/>
              <a:t>موانع سازمانی موثر در اجرای مراقبت آغوشی</a:t>
            </a:r>
            <a:endParaRPr lang="fa-IR" sz="2400" b="1" dirty="0"/>
          </a:p>
        </p:txBody>
      </p:sp>
    </p:spTree>
    <p:extLst>
      <p:ext uri="{BB962C8B-B14F-4D97-AF65-F5344CB8AC3E}">
        <p14:creationId xmlns:p14="http://schemas.microsoft.com/office/powerpoint/2010/main" val="253510266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loud 4"/>
          <p:cNvSpPr/>
          <p:nvPr/>
        </p:nvSpPr>
        <p:spPr>
          <a:xfrm>
            <a:off x="2027249" y="582595"/>
            <a:ext cx="5184576" cy="3096344"/>
          </a:xfrm>
          <a:prstGeom prst="cloud">
            <a:avLst/>
          </a:prstGeom>
        </p:spPr>
        <p:style>
          <a:lnRef idx="2">
            <a:schemeClr val="accent3">
              <a:shade val="50000"/>
            </a:schemeClr>
          </a:lnRef>
          <a:fillRef idx="1">
            <a:schemeClr val="accent3"/>
          </a:fillRef>
          <a:effectRef idx="0">
            <a:schemeClr val="accent3"/>
          </a:effectRef>
          <a:fontRef idx="minor">
            <a:schemeClr val="lt1"/>
          </a:fontRef>
        </p:style>
        <p:txBody>
          <a:bodyPr rtlCol="1" anchor="ctr"/>
          <a:lstStyle/>
          <a:p>
            <a:pPr algn="ctr"/>
            <a:r>
              <a:rPr lang="ar-SA" sz="2400" dirty="0">
                <a:solidFill>
                  <a:schemeClr val="tx1"/>
                </a:solidFill>
              </a:rPr>
              <a:t>میانگین نمره موانع مادری (ازصد) در اجرای مراقبت </a:t>
            </a:r>
            <a:r>
              <a:rPr lang="ar-SA" sz="2400" dirty="0" smtClean="0">
                <a:solidFill>
                  <a:schemeClr val="tx1"/>
                </a:solidFill>
              </a:rPr>
              <a:t>آغوشی،</a:t>
            </a:r>
            <a:r>
              <a:rPr lang="fa-IR" sz="2400" dirty="0" smtClean="0">
                <a:solidFill>
                  <a:schemeClr val="tx1"/>
                </a:solidFill>
              </a:rPr>
              <a:t>45/67</a:t>
            </a:r>
            <a:r>
              <a:rPr lang="ar-SA" sz="2400" dirty="0" smtClean="0">
                <a:solidFill>
                  <a:schemeClr val="tx1"/>
                </a:solidFill>
              </a:rPr>
              <a:t> </a:t>
            </a:r>
            <a:r>
              <a:rPr lang="ar-SA" sz="2400" dirty="0">
                <a:solidFill>
                  <a:schemeClr val="tx1"/>
                </a:solidFill>
              </a:rPr>
              <a:t>است.</a:t>
            </a:r>
            <a:endParaRPr lang="en-US" sz="2400" dirty="0">
              <a:solidFill>
                <a:schemeClr val="tx1"/>
              </a:solidFill>
            </a:endParaRPr>
          </a:p>
          <a:p>
            <a:pPr algn="ctr"/>
            <a:endParaRPr lang="fa-IR" dirty="0"/>
          </a:p>
        </p:txBody>
      </p:sp>
      <p:sp>
        <p:nvSpPr>
          <p:cNvPr id="7" name="Content Placeholder 6"/>
          <p:cNvSpPr>
            <a:spLocks noGrp="1"/>
          </p:cNvSpPr>
          <p:nvPr>
            <p:ph idx="1"/>
          </p:nvPr>
        </p:nvSpPr>
        <p:spPr>
          <a:xfrm>
            <a:off x="263655" y="3678939"/>
            <a:ext cx="3527188" cy="2911642"/>
          </a:xfrm>
          <a:prstGeom prst="cloud">
            <a:avLst/>
          </a:prstGeom>
          <a:solidFill>
            <a:srgbClr val="FF0000"/>
          </a:solidFill>
        </p:spPr>
        <p:style>
          <a:lnRef idx="2">
            <a:schemeClr val="accent3">
              <a:shade val="50000"/>
            </a:schemeClr>
          </a:lnRef>
          <a:fillRef idx="1">
            <a:schemeClr val="accent3"/>
          </a:fillRef>
          <a:effectRef idx="0">
            <a:schemeClr val="accent3"/>
          </a:effectRef>
          <a:fontRef idx="minor">
            <a:schemeClr val="lt1"/>
          </a:fontRef>
        </p:style>
        <p:txBody>
          <a:bodyPr rtlCol="1" anchor="ctr">
            <a:normAutofit lnSpcReduction="10000"/>
          </a:bodyPr>
          <a:lstStyle/>
          <a:p>
            <a:pPr algn="ctr"/>
            <a:r>
              <a:rPr lang="ar-SA" sz="2800" dirty="0">
                <a:solidFill>
                  <a:schemeClr val="tx1"/>
                </a:solidFill>
              </a:rPr>
              <a:t>طول مدت هر بار اجرای مراقبت آغوشی </a:t>
            </a:r>
            <a:r>
              <a:rPr lang="fa-IR" sz="2800" dirty="0" smtClean="0">
                <a:solidFill>
                  <a:schemeClr val="tx1"/>
                </a:solidFill>
              </a:rPr>
              <a:t>31/83</a:t>
            </a:r>
            <a:r>
              <a:rPr lang="ar-SA" sz="2800" dirty="0" smtClean="0">
                <a:solidFill>
                  <a:schemeClr val="tx1"/>
                </a:solidFill>
              </a:rPr>
              <a:t> </a:t>
            </a:r>
            <a:r>
              <a:rPr lang="ar-SA" sz="2800" dirty="0">
                <a:solidFill>
                  <a:schemeClr val="tx1"/>
                </a:solidFill>
              </a:rPr>
              <a:t>دقیقه بوده </a:t>
            </a:r>
            <a:r>
              <a:rPr lang="fa-IR" sz="2800" dirty="0" smtClean="0">
                <a:solidFill>
                  <a:schemeClr val="tx1"/>
                </a:solidFill>
              </a:rPr>
              <a:t>است</a:t>
            </a:r>
            <a:endParaRPr lang="fa-IR" sz="2800" dirty="0">
              <a:solidFill>
                <a:schemeClr val="tx1"/>
              </a:solidFill>
            </a:endParaRPr>
          </a:p>
        </p:txBody>
      </p:sp>
      <p:sp>
        <p:nvSpPr>
          <p:cNvPr id="2" name="Title 1"/>
          <p:cNvSpPr>
            <a:spLocks noGrp="1"/>
          </p:cNvSpPr>
          <p:nvPr>
            <p:ph type="title"/>
          </p:nvPr>
        </p:nvSpPr>
        <p:spPr>
          <a:xfrm>
            <a:off x="2855943" y="365125"/>
            <a:ext cx="10515600" cy="1325563"/>
          </a:xfrm>
        </p:spPr>
        <p:txBody>
          <a:bodyPr/>
          <a:lstStyle/>
          <a:p>
            <a:endParaRPr lang="fa-IR"/>
          </a:p>
        </p:txBody>
      </p:sp>
      <p:sp>
        <p:nvSpPr>
          <p:cNvPr id="8" name="Cloud 7"/>
          <p:cNvSpPr/>
          <p:nvPr/>
        </p:nvSpPr>
        <p:spPr>
          <a:xfrm>
            <a:off x="5759909" y="3119446"/>
            <a:ext cx="5472608" cy="2880320"/>
          </a:xfrm>
          <a:prstGeom prst="cloud">
            <a:avLst/>
          </a:prstGeom>
        </p:spPr>
        <p:style>
          <a:lnRef idx="2">
            <a:schemeClr val="accent3">
              <a:shade val="50000"/>
            </a:schemeClr>
          </a:lnRef>
          <a:fillRef idx="1">
            <a:schemeClr val="accent3"/>
          </a:fillRef>
          <a:effectRef idx="0">
            <a:schemeClr val="accent3"/>
          </a:effectRef>
          <a:fontRef idx="minor">
            <a:schemeClr val="lt1"/>
          </a:fontRef>
        </p:style>
        <p:txBody>
          <a:bodyPr rtlCol="1" anchor="ctr"/>
          <a:lstStyle/>
          <a:p>
            <a:pPr algn="ctr"/>
            <a:r>
              <a:rPr lang="ar-SA" sz="2000" dirty="0">
                <a:solidFill>
                  <a:schemeClr val="tx1"/>
                </a:solidFill>
              </a:rPr>
              <a:t>میانگین نمره موانع سازمانی (ازصد) در اجرای مراقبت آغوشی </a:t>
            </a:r>
            <a:r>
              <a:rPr lang="fa-IR" sz="2000" dirty="0" smtClean="0">
                <a:solidFill>
                  <a:schemeClr val="tx1"/>
                </a:solidFill>
              </a:rPr>
              <a:t>28/90</a:t>
            </a:r>
            <a:r>
              <a:rPr lang="ar-SA" sz="2000" dirty="0" smtClean="0">
                <a:solidFill>
                  <a:schemeClr val="tx1"/>
                </a:solidFill>
              </a:rPr>
              <a:t> </a:t>
            </a:r>
            <a:r>
              <a:rPr lang="ar-SA" sz="2000" dirty="0">
                <a:solidFill>
                  <a:schemeClr val="tx1"/>
                </a:solidFill>
              </a:rPr>
              <a:t>است.</a:t>
            </a:r>
            <a:endParaRPr lang="fa-IR" sz="2000" dirty="0">
              <a:solidFill>
                <a:schemeClr val="tx1"/>
              </a:solidFill>
            </a:endParaRPr>
          </a:p>
          <a:p>
            <a:pPr algn="ctr"/>
            <a:endParaRPr lang="fa-IR" dirty="0"/>
          </a:p>
        </p:txBody>
      </p:sp>
    </p:spTree>
    <p:extLst>
      <p:ext uri="{BB962C8B-B14F-4D97-AF65-F5344CB8AC3E}">
        <p14:creationId xmlns:p14="http://schemas.microsoft.com/office/powerpoint/2010/main" val="196262226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A Neonatal Nurse Training Program in Kangaroo Mother Care (KMC) Decreases Barriers to KMC Utilization in the NICU</a:t>
            </a:r>
            <a:endParaRPr lang="fa-IR" dirty="0"/>
          </a:p>
        </p:txBody>
      </p:sp>
      <p:sp>
        <p:nvSpPr>
          <p:cNvPr id="3" name="Content Placeholder 2"/>
          <p:cNvSpPr>
            <a:spLocks noGrp="1"/>
          </p:cNvSpPr>
          <p:nvPr>
            <p:ph idx="1"/>
          </p:nvPr>
        </p:nvSpPr>
        <p:spPr>
          <a:xfrm>
            <a:off x="300789" y="1825624"/>
            <a:ext cx="11053011" cy="5032375"/>
          </a:xfrm>
        </p:spPr>
        <p:txBody>
          <a:bodyPr>
            <a:normAutofit fontScale="92500" lnSpcReduction="10000"/>
          </a:bodyPr>
          <a:lstStyle/>
          <a:p>
            <a:pPr marL="0" indent="0" algn="r">
              <a:buNone/>
            </a:pPr>
            <a:r>
              <a:rPr lang="fa-IR" b="1" dirty="0" smtClean="0"/>
              <a:t>نتایج: تهویه- نگرش-</a:t>
            </a:r>
            <a:endParaRPr lang="en-US" b="1" dirty="0"/>
          </a:p>
          <a:p>
            <a:r>
              <a:rPr lang="en-US" dirty="0" smtClean="0"/>
              <a:t>Nurses</a:t>
            </a:r>
            <a:r>
              <a:rPr lang="en-US" dirty="0"/>
              <a:t>' competency in infant transfer improved, especially in infants receiving nasal continuous positive airway pressure or ventilator support, from </a:t>
            </a:r>
            <a:r>
              <a:rPr lang="en-US" sz="3900" dirty="0">
                <a:solidFill>
                  <a:srgbClr val="FF0000"/>
                </a:solidFill>
              </a:rPr>
              <a:t>30 to 93% or 10 to 50%, </a:t>
            </a:r>
            <a:r>
              <a:rPr lang="en-US" dirty="0"/>
              <a:t>respectively, p &lt; 0.0001</a:t>
            </a:r>
            <a:r>
              <a:rPr lang="en-US" dirty="0" smtClean="0"/>
              <a:t>.</a:t>
            </a:r>
          </a:p>
          <a:p>
            <a:r>
              <a:rPr lang="en-US" dirty="0" smtClean="0"/>
              <a:t> </a:t>
            </a:r>
            <a:r>
              <a:rPr lang="en-US" dirty="0"/>
              <a:t>Neonatal nurses' perceived KMC value increased from </a:t>
            </a:r>
            <a:r>
              <a:rPr lang="en-US" dirty="0">
                <a:solidFill>
                  <a:srgbClr val="FF0000"/>
                </a:solidFill>
              </a:rPr>
              <a:t>50 to 100</a:t>
            </a:r>
            <a:r>
              <a:rPr lang="en-US" dirty="0"/>
              <a:t>%, p &lt; 0.001, and parent KMC utilization increased from 26.5 to 85.9%, p &lt; 0.0001. </a:t>
            </a:r>
            <a:endParaRPr lang="en-US" dirty="0" smtClean="0"/>
          </a:p>
          <a:p>
            <a:r>
              <a:rPr lang="en-US" dirty="0" smtClean="0"/>
              <a:t>Nurses</a:t>
            </a:r>
            <a:r>
              <a:rPr lang="en-US" dirty="0"/>
              <a:t>' support for parental visitation improved from </a:t>
            </a:r>
            <a:r>
              <a:rPr lang="en-US" sz="3000" dirty="0">
                <a:solidFill>
                  <a:srgbClr val="FF0000"/>
                </a:solidFill>
              </a:rPr>
              <a:t>38 to 73%, </a:t>
            </a:r>
            <a:r>
              <a:rPr lang="en-US" dirty="0"/>
              <a:t>p &lt; 0.001; discussion of KMC with parents on the 1st day increased </a:t>
            </a:r>
            <a:r>
              <a:rPr lang="en-US" sz="3000" dirty="0">
                <a:solidFill>
                  <a:srgbClr val="FF0000"/>
                </a:solidFill>
              </a:rPr>
              <a:t>from 5 to 45%, </a:t>
            </a:r>
            <a:r>
              <a:rPr lang="en-US" dirty="0"/>
              <a:t>p &lt; 0.001; </a:t>
            </a:r>
            <a:endParaRPr lang="en-US" dirty="0" smtClean="0"/>
          </a:p>
          <a:p>
            <a:r>
              <a:rPr lang="en-US" dirty="0" smtClean="0"/>
              <a:t>initial </a:t>
            </a:r>
            <a:r>
              <a:rPr lang="en-US" dirty="0"/>
              <a:t>day of KMC provision improved from </a:t>
            </a:r>
            <a:r>
              <a:rPr lang="en-US" dirty="0">
                <a:solidFill>
                  <a:srgbClr val="FF0000"/>
                </a:solidFill>
              </a:rPr>
              <a:t>18.0 ± 2.7 to 5.6 ± 1.2 </a:t>
            </a:r>
            <a:r>
              <a:rPr lang="en-US" dirty="0"/>
              <a:t>days, p &lt; 0.001.</a:t>
            </a:r>
          </a:p>
          <a:p>
            <a:pPr marL="0" indent="0" algn="ctr">
              <a:buNone/>
            </a:pPr>
            <a:r>
              <a:rPr lang="fa-IR" sz="3900" dirty="0" smtClean="0">
                <a:solidFill>
                  <a:srgbClr val="FF0000"/>
                </a:solidFill>
              </a:rPr>
              <a:t>نتیجه سمینار حاضر</a:t>
            </a:r>
            <a:r>
              <a:rPr lang="en-US" sz="3900" dirty="0" smtClean="0">
                <a:solidFill>
                  <a:srgbClr val="FF0000"/>
                </a:solidFill>
              </a:rPr>
              <a:t> </a:t>
            </a:r>
            <a:r>
              <a:rPr lang="fa-IR" sz="3900" dirty="0" smtClean="0">
                <a:solidFill>
                  <a:srgbClr val="FF0000"/>
                </a:solidFill>
              </a:rPr>
              <a:t> </a:t>
            </a:r>
          </a:p>
          <a:p>
            <a:endParaRPr lang="en-US" dirty="0"/>
          </a:p>
        </p:txBody>
      </p:sp>
    </p:spTree>
    <p:extLst>
      <p:ext uri="{BB962C8B-B14F-4D97-AF65-F5344CB8AC3E}">
        <p14:creationId xmlns:p14="http://schemas.microsoft.com/office/powerpoint/2010/main" val="306975350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Content Placeholder 2"/>
          <p:cNvSpPr>
            <a:spLocks noGrp="1"/>
          </p:cNvSpPr>
          <p:nvPr>
            <p:ph sz="half" idx="1"/>
          </p:nvPr>
        </p:nvSpPr>
        <p:spPr>
          <a:xfrm>
            <a:off x="609600" y="1481138"/>
            <a:ext cx="5384800" cy="4525962"/>
          </a:xfrm>
        </p:spPr>
        <p:txBody>
          <a:bodyPr/>
          <a:lstStyle/>
          <a:p>
            <a:pPr eaLnBrk="1" hangingPunct="1"/>
            <a:endParaRPr lang="fa-IR" altLang="en-US" smtClean="0"/>
          </a:p>
        </p:txBody>
      </p:sp>
      <p:sp>
        <p:nvSpPr>
          <p:cNvPr id="45059" name="Content Placeholder 3"/>
          <p:cNvSpPr>
            <a:spLocks noGrp="1"/>
          </p:cNvSpPr>
          <p:nvPr>
            <p:ph sz="half" idx="2"/>
          </p:nvPr>
        </p:nvSpPr>
        <p:spPr>
          <a:xfrm>
            <a:off x="6197600" y="1481138"/>
            <a:ext cx="5384800" cy="4525962"/>
          </a:xfrm>
        </p:spPr>
        <p:txBody>
          <a:bodyPr/>
          <a:lstStyle/>
          <a:p>
            <a:pPr eaLnBrk="1" hangingPunct="1"/>
            <a:endParaRPr lang="fa-IR" altLang="en-US" smtClean="0"/>
          </a:p>
        </p:txBody>
      </p:sp>
      <p:sp>
        <p:nvSpPr>
          <p:cNvPr id="2" name="Title 1"/>
          <p:cNvSpPr>
            <a:spLocks noGrp="1"/>
          </p:cNvSpPr>
          <p:nvPr>
            <p:ph type="title"/>
          </p:nvPr>
        </p:nvSpPr>
        <p:spPr/>
        <p:txBody>
          <a:bodyPr/>
          <a:lstStyle/>
          <a:p>
            <a:pPr algn="ctr">
              <a:defRPr/>
            </a:pPr>
            <a:r>
              <a:rPr lang="en-US" b="1" dirty="0" err="1" smtClean="0">
                <a:solidFill>
                  <a:srgbClr val="FF0000"/>
                </a:solidFill>
              </a:rPr>
              <a:t>MoM</a:t>
            </a:r>
            <a:r>
              <a:rPr lang="en-US" b="1" dirty="0" smtClean="0">
                <a:solidFill>
                  <a:srgbClr val="FF0000"/>
                </a:solidFill>
              </a:rPr>
              <a:t> or </a:t>
            </a:r>
            <a:r>
              <a:rPr lang="en-US" b="1" dirty="0" err="1" smtClean="0">
                <a:solidFill>
                  <a:srgbClr val="FF0000"/>
                </a:solidFill>
              </a:rPr>
              <a:t>DaD</a:t>
            </a:r>
            <a:r>
              <a:rPr lang="en-US" b="1" dirty="0" smtClean="0">
                <a:solidFill>
                  <a:srgbClr val="FF0000"/>
                </a:solidFill>
              </a:rPr>
              <a:t> </a:t>
            </a:r>
            <a:br>
              <a:rPr lang="en-US" b="1" dirty="0" smtClean="0">
                <a:solidFill>
                  <a:srgbClr val="FF0000"/>
                </a:solidFill>
              </a:rPr>
            </a:br>
            <a:r>
              <a:rPr lang="fa-IR" dirty="0" smtClean="0"/>
              <a:t>پیش مامان برم یا بابا ؟؟</a:t>
            </a:r>
            <a:endParaRPr lang="fa-IR" dirty="0"/>
          </a:p>
        </p:txBody>
      </p:sp>
      <p:pic>
        <p:nvPicPr>
          <p:cNvPr id="45061" name="Picture 3" descr="H:\hospital .sweden91\sw.present\hospital sweden 91\IMG_016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2527" y="1504950"/>
            <a:ext cx="10991273" cy="535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4032492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460F0F-6380-41F4-BC5B-D5E2B3A46631}"/>
              </a:ext>
            </a:extLst>
          </p:cNvPr>
          <p:cNvSpPr>
            <a:spLocks noGrp="1"/>
          </p:cNvSpPr>
          <p:nvPr>
            <p:ph type="title"/>
          </p:nvPr>
        </p:nvSpPr>
        <p:spPr/>
        <p:txBody>
          <a:bodyPr/>
          <a:lstStyle/>
          <a:p>
            <a:r>
              <a:rPr lang="en-ZA" dirty="0"/>
              <a:t>During Procedures</a:t>
            </a:r>
          </a:p>
        </p:txBody>
      </p:sp>
      <p:sp>
        <p:nvSpPr>
          <p:cNvPr id="3" name="Content Placeholder 2">
            <a:extLst>
              <a:ext uri="{FF2B5EF4-FFF2-40B4-BE49-F238E27FC236}">
                <a16:creationId xmlns:a16="http://schemas.microsoft.com/office/drawing/2014/main" id="{16C1076B-7E81-45FF-ABE7-099AB43E3B1A}"/>
              </a:ext>
            </a:extLst>
          </p:cNvPr>
          <p:cNvSpPr>
            <a:spLocks noGrp="1"/>
          </p:cNvSpPr>
          <p:nvPr>
            <p:ph idx="1"/>
          </p:nvPr>
        </p:nvSpPr>
        <p:spPr>
          <a:xfrm>
            <a:off x="1847528" y="1000150"/>
            <a:ext cx="8610160" cy="5293568"/>
          </a:xfrm>
        </p:spPr>
        <p:txBody>
          <a:bodyPr>
            <a:normAutofit/>
          </a:bodyPr>
          <a:lstStyle/>
          <a:p>
            <a:r>
              <a:rPr lang="en-ZA" dirty="0"/>
              <a:t>Use a firm steady touch</a:t>
            </a:r>
          </a:p>
          <a:p>
            <a:r>
              <a:rPr lang="en-ZA" dirty="0"/>
              <a:t>Skin-to-skin contact is encouraged</a:t>
            </a:r>
          </a:p>
          <a:p>
            <a:r>
              <a:rPr lang="en-ZA" dirty="0">
                <a:solidFill>
                  <a:srgbClr val="C00000"/>
                </a:solidFill>
              </a:rPr>
              <a:t>No rocking, no tapping, no rubbing</a:t>
            </a:r>
          </a:p>
          <a:p>
            <a:r>
              <a:rPr lang="en-ZA" dirty="0"/>
              <a:t>Use soft, fluid boundaries - positioning</a:t>
            </a:r>
          </a:p>
        </p:txBody>
      </p:sp>
      <p:pic>
        <p:nvPicPr>
          <p:cNvPr id="4" name="Picture 2" descr="Image result for images ventilating preterm infants">
            <a:extLst>
              <a:ext uri="{FF2B5EF4-FFF2-40B4-BE49-F238E27FC236}">
                <a16:creationId xmlns:a16="http://schemas.microsoft.com/office/drawing/2014/main" id="{35AE3545-B248-4CFA-89E0-2E2A06726C44}"/>
              </a:ext>
            </a:extLst>
          </p:cNvPr>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l="30343"/>
          <a:stretch/>
        </p:blipFill>
        <p:spPr bwMode="auto">
          <a:xfrm>
            <a:off x="96252" y="469232"/>
            <a:ext cx="5967663" cy="6355405"/>
          </a:xfrm>
          <a:prstGeom prst="rect">
            <a:avLst/>
          </a:prstGeom>
          <a:noFill/>
          <a:ln w="28575">
            <a:solidFill>
              <a:srgbClr val="0070C0"/>
            </a:solidFill>
          </a:ln>
          <a:extLst>
            <a:ext uri="{909E8E84-426E-40DD-AFC4-6F175D3DCCD1}">
              <a14:hiddenFill xmlns:a14="http://schemas.microsoft.com/office/drawing/2010/main">
                <a:solidFill>
                  <a:srgbClr val="FFFFFF"/>
                </a:solidFill>
              </a14:hiddenFill>
            </a:ext>
          </a:extLst>
        </p:spPr>
      </p:pic>
      <p:pic>
        <p:nvPicPr>
          <p:cNvPr id="1026" name="Picture 2" descr="premature babies">
            <a:extLst>
              <a:ext uri="{FF2B5EF4-FFF2-40B4-BE49-F238E27FC236}">
                <a16:creationId xmlns:a16="http://schemas.microsoft.com/office/drawing/2014/main" id="{B9532EF1-C78D-4157-8699-AFB726F3A29A}"/>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152607" y="0"/>
            <a:ext cx="5650371" cy="5573084"/>
          </a:xfrm>
          <a:prstGeom prst="rect">
            <a:avLst/>
          </a:prstGeom>
          <a:noFill/>
          <a:ln w="28575">
            <a:solidFill>
              <a:srgbClr val="0070C0"/>
            </a:solidFill>
          </a:ln>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A41568E6-3690-440E-80D1-A91C12F00942}"/>
              </a:ext>
            </a:extLst>
          </p:cNvPr>
          <p:cNvSpPr/>
          <p:nvPr/>
        </p:nvSpPr>
        <p:spPr>
          <a:xfrm>
            <a:off x="7217714" y="6104003"/>
            <a:ext cx="3960440" cy="288032"/>
          </a:xfrm>
          <a:prstGeom prst="rect">
            <a:avLst/>
          </a:prstGeom>
        </p:spPr>
        <p:txBody>
          <a:bodyPr wrap="square">
            <a:spAutoFit/>
          </a:bodyPr>
          <a:lstStyle/>
          <a:p>
            <a:r>
              <a:rPr lang="en-ZA" sz="1200" dirty="0">
                <a:latin typeface="Arial Narrow" panose="020B0606020202030204" pitchFamily="34" charset="0"/>
              </a:rPr>
              <a:t>https://hellodoktor.com/parenting/child-care/premature-baby-care/</a:t>
            </a:r>
          </a:p>
        </p:txBody>
      </p:sp>
    </p:spTree>
    <p:extLst>
      <p:ext uri="{BB962C8B-B14F-4D97-AF65-F5344CB8AC3E}">
        <p14:creationId xmlns:p14="http://schemas.microsoft.com/office/powerpoint/2010/main" val="283588749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Content Placeholder 2"/>
          <p:cNvSpPr>
            <a:spLocks noGrp="1"/>
          </p:cNvSpPr>
          <p:nvPr>
            <p:ph sz="half" idx="1"/>
          </p:nvPr>
        </p:nvSpPr>
        <p:spPr>
          <a:xfrm>
            <a:off x="609600" y="1481138"/>
            <a:ext cx="5384800" cy="4525962"/>
          </a:xfrm>
        </p:spPr>
        <p:txBody>
          <a:bodyPr/>
          <a:lstStyle/>
          <a:p>
            <a:pPr eaLnBrk="1" hangingPunct="1"/>
            <a:endParaRPr lang="fa-IR" altLang="en-US" dirty="0" smtClean="0"/>
          </a:p>
        </p:txBody>
      </p:sp>
      <p:sp>
        <p:nvSpPr>
          <p:cNvPr id="2" name="Title 1"/>
          <p:cNvSpPr>
            <a:spLocks noGrp="1"/>
          </p:cNvSpPr>
          <p:nvPr>
            <p:ph type="title"/>
          </p:nvPr>
        </p:nvSpPr>
        <p:spPr>
          <a:xfrm>
            <a:off x="838200" y="365125"/>
            <a:ext cx="10515600" cy="2755446"/>
          </a:xfrm>
        </p:spPr>
        <p:txBody>
          <a:bodyPr>
            <a:normAutofit fontScale="90000"/>
          </a:bodyPr>
          <a:lstStyle/>
          <a:p>
            <a:pPr algn="ctr">
              <a:defRPr/>
            </a:pPr>
            <a:r>
              <a:rPr lang="en-US" sz="7200" b="1" dirty="0" err="1" smtClean="0">
                <a:solidFill>
                  <a:srgbClr val="FF0000"/>
                </a:solidFill>
                <a:cs typeface="2  Kamran Outline" pitchFamily="2" charset="-78"/>
              </a:rPr>
              <a:t>K.Mother.C</a:t>
            </a:r>
            <a:r>
              <a:rPr lang="en-US" sz="7200" b="1" dirty="0" smtClean="0">
                <a:solidFill>
                  <a:srgbClr val="FF0000"/>
                </a:solidFill>
                <a:cs typeface="2  Kamran Outline" pitchFamily="2" charset="-78"/>
              </a:rPr>
              <a:t>      OR     </a:t>
            </a:r>
            <a:r>
              <a:rPr lang="en-US" sz="7200" b="1" dirty="0" err="1" smtClean="0">
                <a:solidFill>
                  <a:srgbClr val="FF0000"/>
                </a:solidFill>
                <a:cs typeface="2  Kamran Outline" pitchFamily="2" charset="-78"/>
              </a:rPr>
              <a:t>K.Father.C</a:t>
            </a:r>
            <a:r>
              <a:rPr lang="en-US" sz="7200" b="1" dirty="0" smtClean="0">
                <a:solidFill>
                  <a:srgbClr val="FF0000"/>
                </a:solidFill>
                <a:cs typeface="2  Kamran Outline" pitchFamily="2" charset="-78"/>
              </a:rPr>
              <a:t/>
            </a:r>
            <a:br>
              <a:rPr lang="en-US" sz="7200" b="1" dirty="0" smtClean="0">
                <a:solidFill>
                  <a:srgbClr val="FF0000"/>
                </a:solidFill>
                <a:cs typeface="2  Kamran Outline" pitchFamily="2" charset="-78"/>
              </a:rPr>
            </a:br>
            <a:r>
              <a:rPr lang="en-US" b="1" dirty="0" err="1" smtClean="0">
                <a:solidFill>
                  <a:srgbClr val="FF0000"/>
                </a:solidFill>
              </a:rPr>
              <a:t>MoM</a:t>
            </a:r>
            <a:r>
              <a:rPr lang="en-US" b="1" dirty="0" smtClean="0">
                <a:solidFill>
                  <a:srgbClr val="FF0000"/>
                </a:solidFill>
              </a:rPr>
              <a:t> or </a:t>
            </a:r>
            <a:r>
              <a:rPr lang="en-US" b="1" dirty="0" err="1" smtClean="0">
                <a:solidFill>
                  <a:srgbClr val="FF0000"/>
                </a:solidFill>
              </a:rPr>
              <a:t>DaD</a:t>
            </a:r>
            <a:r>
              <a:rPr lang="en-US" b="1" dirty="0" smtClean="0">
                <a:solidFill>
                  <a:srgbClr val="FF0000"/>
                </a:solidFill>
              </a:rPr>
              <a:t> </a:t>
            </a:r>
            <a:br>
              <a:rPr lang="en-US" b="1" dirty="0" smtClean="0">
                <a:solidFill>
                  <a:srgbClr val="FF0000"/>
                </a:solidFill>
              </a:rPr>
            </a:br>
            <a:r>
              <a:rPr lang="fa-IR" dirty="0" smtClean="0"/>
              <a:t>پیش مامان برم یا بابا ؟؟</a:t>
            </a:r>
            <a:endParaRPr lang="fa-IR" dirty="0"/>
          </a:p>
        </p:txBody>
      </p:sp>
      <p:pic>
        <p:nvPicPr>
          <p:cNvPr id="45061" name="Picture 3" descr="H:\hospital .sweden91\sw.present\hospital sweden 91\IMG_016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62528" y="2931884"/>
            <a:ext cx="5460756" cy="3331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0" name="Picture 2"/>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6430683" y="2911642"/>
            <a:ext cx="5384800" cy="3049192"/>
          </a:xfrm>
          <a:prstGeom prst="rect">
            <a:avLst/>
          </a:prstGeom>
          <a:ln/>
        </p:spPr>
        <p:style>
          <a:lnRef idx="2">
            <a:schemeClr val="accent1">
              <a:shade val="50000"/>
            </a:schemeClr>
          </a:lnRef>
          <a:fillRef idx="1">
            <a:schemeClr val="accent1"/>
          </a:fillRef>
          <a:effectRef idx="0">
            <a:schemeClr val="accent1"/>
          </a:effectRef>
          <a:fontRef idx="minor">
            <a:schemeClr val="lt1"/>
          </a:fontRef>
        </p:style>
      </p:pic>
    </p:spTree>
    <p:extLst>
      <p:ext uri="{BB962C8B-B14F-4D97-AF65-F5344CB8AC3E}">
        <p14:creationId xmlns:p14="http://schemas.microsoft.com/office/powerpoint/2010/main" val="348790557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Oval 2"/>
          <p:cNvSpPr>
            <a:spLocks noChangeArrowheads="1"/>
          </p:cNvSpPr>
          <p:nvPr/>
        </p:nvSpPr>
        <p:spPr bwMode="auto">
          <a:xfrm>
            <a:off x="697352" y="1213044"/>
            <a:ext cx="10769600" cy="5257800"/>
          </a:xfrm>
          <a:prstGeom prst="ellipse">
            <a:avLst/>
          </a:prstGeom>
          <a:solidFill>
            <a:schemeClr val="accent3">
              <a:lumMod val="20000"/>
              <a:lumOff val="80000"/>
            </a:schemeClr>
          </a:solidFill>
          <a:ln w="19050">
            <a:solidFill>
              <a:srgbClr val="000099"/>
            </a:solidFill>
            <a:prstDash val="sysDot"/>
            <a:round/>
            <a:headEnd/>
            <a:tailEnd/>
          </a:ln>
          <a:effectLst/>
          <a:extLst/>
        </p:spPr>
        <p:txBody>
          <a:bodyPr wrap="none" anchor="ctr"/>
          <a:lstStyle/>
          <a:p>
            <a:endParaRPr lang="en-ZA"/>
          </a:p>
        </p:txBody>
      </p:sp>
      <p:sp>
        <p:nvSpPr>
          <p:cNvPr id="7171" name="Oval 3"/>
          <p:cNvSpPr>
            <a:spLocks noChangeArrowheads="1"/>
          </p:cNvSpPr>
          <p:nvPr/>
        </p:nvSpPr>
        <p:spPr bwMode="auto">
          <a:xfrm>
            <a:off x="1828800" y="1936944"/>
            <a:ext cx="8636000" cy="3810000"/>
          </a:xfrm>
          <a:prstGeom prst="ellipse">
            <a:avLst/>
          </a:prstGeom>
          <a:noFill/>
          <a:ln w="19050">
            <a:solidFill>
              <a:srgbClr val="000099"/>
            </a:solidFill>
            <a:prstDash val="sysDot"/>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ZA"/>
          </a:p>
        </p:txBody>
      </p:sp>
      <p:grpSp>
        <p:nvGrpSpPr>
          <p:cNvPr id="7172" name="Group 4"/>
          <p:cNvGrpSpPr>
            <a:grpSpLocks/>
          </p:cNvGrpSpPr>
          <p:nvPr/>
        </p:nvGrpSpPr>
        <p:grpSpPr bwMode="auto">
          <a:xfrm>
            <a:off x="1016000" y="817608"/>
            <a:ext cx="10160000" cy="5867400"/>
            <a:chOff x="480" y="336"/>
            <a:chExt cx="4800" cy="3696"/>
          </a:xfrm>
        </p:grpSpPr>
        <p:sp>
          <p:nvSpPr>
            <p:cNvPr id="7173" name="WordArt 5"/>
            <p:cNvSpPr>
              <a:spLocks noChangeArrowheads="1" noChangeShapeType="1" noTextEdit="1"/>
            </p:cNvSpPr>
            <p:nvPr/>
          </p:nvSpPr>
          <p:spPr bwMode="auto">
            <a:xfrm>
              <a:off x="480" y="336"/>
              <a:ext cx="4800" cy="2256"/>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Up">
                <a:avLst>
                  <a:gd name="adj" fmla="val 11545073"/>
                </a:avLst>
              </a:prstTxWarp>
            </a:bodyPr>
            <a:lstStyle/>
            <a:p>
              <a:pPr algn="ctr"/>
              <a:r>
                <a:rPr lang="pt-BR" kern="10" dirty="0">
                  <a:ln w="9525">
                    <a:solidFill>
                      <a:srgbClr val="000080"/>
                    </a:solidFill>
                    <a:round/>
                    <a:headEnd/>
                    <a:tailEnd/>
                  </a:ln>
                </a:rPr>
                <a:t>S  U  P  P  O  R  T  I  V  E        E  N  V  I  R  O  N  M  E  N  T</a:t>
              </a:r>
              <a:endParaRPr lang="en-ZA" kern="10" dirty="0">
                <a:ln w="9525">
                  <a:solidFill>
                    <a:srgbClr val="000080"/>
                  </a:solidFill>
                  <a:round/>
                  <a:headEnd/>
                  <a:tailEnd/>
                </a:ln>
              </a:endParaRPr>
            </a:p>
          </p:txBody>
        </p:sp>
        <p:sp>
          <p:nvSpPr>
            <p:cNvPr id="7174" name="WordArt 6"/>
            <p:cNvSpPr>
              <a:spLocks noChangeArrowheads="1" noChangeShapeType="1" noTextEdit="1"/>
            </p:cNvSpPr>
            <p:nvPr/>
          </p:nvSpPr>
          <p:spPr bwMode="auto">
            <a:xfrm>
              <a:off x="576" y="2208"/>
              <a:ext cx="4608" cy="1824"/>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Down">
                <a:avLst>
                  <a:gd name="adj" fmla="val 458736"/>
                </a:avLst>
              </a:prstTxWarp>
            </a:bodyPr>
            <a:lstStyle/>
            <a:p>
              <a:pPr algn="ctr"/>
              <a:r>
                <a:rPr lang="pt-BR" kern="10" dirty="0">
                  <a:ln w="9525">
                    <a:solidFill>
                      <a:srgbClr val="000080"/>
                    </a:solidFill>
                    <a:round/>
                    <a:headEnd/>
                    <a:tailEnd/>
                  </a:ln>
                </a:rPr>
                <a:t>S  U  P  P  O  R  T  I  V  E        E  N  V  I  R  O  N  M  E  N  T</a:t>
              </a:r>
              <a:endParaRPr lang="en-ZA" kern="10" dirty="0">
                <a:ln w="9525">
                  <a:solidFill>
                    <a:srgbClr val="000080"/>
                  </a:solidFill>
                  <a:round/>
                  <a:headEnd/>
                  <a:tailEnd/>
                </a:ln>
              </a:endParaRPr>
            </a:p>
          </p:txBody>
        </p:sp>
      </p:grpSp>
      <p:sp>
        <p:nvSpPr>
          <p:cNvPr id="7175" name="AutoShape 7"/>
          <p:cNvSpPr>
            <a:spLocks noChangeArrowheads="1"/>
          </p:cNvSpPr>
          <p:nvPr/>
        </p:nvSpPr>
        <p:spPr bwMode="auto">
          <a:xfrm flipV="1">
            <a:off x="4267200" y="2545800"/>
            <a:ext cx="3657600" cy="1981200"/>
          </a:xfrm>
          <a:prstGeom prst="triangle">
            <a:avLst>
              <a:gd name="adj" fmla="val 50000"/>
            </a:avLst>
          </a:prstGeom>
          <a:noFill/>
          <a:ln w="38100">
            <a:solidFill>
              <a:srgbClr val="000099"/>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ZA"/>
          </a:p>
        </p:txBody>
      </p:sp>
      <p:grpSp>
        <p:nvGrpSpPr>
          <p:cNvPr id="7176" name="Group 8"/>
          <p:cNvGrpSpPr>
            <a:grpSpLocks/>
          </p:cNvGrpSpPr>
          <p:nvPr/>
        </p:nvGrpSpPr>
        <p:grpSpPr bwMode="auto">
          <a:xfrm>
            <a:off x="1441451" y="2479722"/>
            <a:ext cx="9328151" cy="2582863"/>
            <a:chOff x="681" y="1383"/>
            <a:chExt cx="4407" cy="1627"/>
          </a:xfrm>
        </p:grpSpPr>
        <p:sp>
          <p:nvSpPr>
            <p:cNvPr id="7177" name="Text Box 9"/>
            <p:cNvSpPr txBox="1">
              <a:spLocks noChangeArrowheads="1"/>
            </p:cNvSpPr>
            <p:nvPr/>
          </p:nvSpPr>
          <p:spPr bwMode="auto">
            <a:xfrm>
              <a:off x="3788" y="1392"/>
              <a:ext cx="1300" cy="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2600" b="1" dirty="0">
                  <a:solidFill>
                    <a:srgbClr val="000099"/>
                  </a:solidFill>
                  <a:effectLst>
                    <a:outerShdw blurRad="38100" dist="38100" dir="2700000" algn="tl">
                      <a:srgbClr val="000000">
                        <a:alpha val="43137"/>
                      </a:srgbClr>
                    </a:outerShdw>
                  </a:effectLst>
                  <a:latin typeface="Comic Sans MS" pitchFamily="66" charset="0"/>
                </a:rPr>
                <a:t>Kangaroo nutrition</a:t>
              </a:r>
            </a:p>
          </p:txBody>
        </p:sp>
        <p:sp>
          <p:nvSpPr>
            <p:cNvPr id="7178" name="Text Box 10"/>
            <p:cNvSpPr txBox="1">
              <a:spLocks noChangeArrowheads="1"/>
            </p:cNvSpPr>
            <p:nvPr/>
          </p:nvSpPr>
          <p:spPr bwMode="auto">
            <a:xfrm>
              <a:off x="681" y="1383"/>
              <a:ext cx="1300" cy="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GB" sz="2600" b="1" dirty="0">
                  <a:solidFill>
                    <a:srgbClr val="000099"/>
                  </a:solidFill>
                  <a:effectLst>
                    <a:outerShdw blurRad="38100" dist="38100" dir="2700000" algn="tl">
                      <a:srgbClr val="000000">
                        <a:alpha val="43137"/>
                      </a:srgbClr>
                    </a:outerShdw>
                  </a:effectLst>
                  <a:latin typeface="Comic Sans MS" pitchFamily="66" charset="0"/>
                </a:rPr>
                <a:t>Kangaroo position</a:t>
              </a:r>
            </a:p>
          </p:txBody>
        </p:sp>
        <p:sp>
          <p:nvSpPr>
            <p:cNvPr id="7179" name="Text Box 11"/>
            <p:cNvSpPr txBox="1">
              <a:spLocks noChangeArrowheads="1"/>
            </p:cNvSpPr>
            <p:nvPr/>
          </p:nvSpPr>
          <p:spPr bwMode="auto">
            <a:xfrm>
              <a:off x="1599" y="2448"/>
              <a:ext cx="2577" cy="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n-GB" sz="2600" b="1" dirty="0">
                  <a:solidFill>
                    <a:srgbClr val="000099"/>
                  </a:solidFill>
                  <a:effectLst>
                    <a:outerShdw blurRad="38100" dist="38100" dir="2700000" algn="tl">
                      <a:srgbClr val="000000">
                        <a:alpha val="43137"/>
                      </a:srgbClr>
                    </a:outerShdw>
                  </a:effectLst>
                  <a:latin typeface="Comic Sans MS" pitchFamily="66" charset="0"/>
                </a:rPr>
                <a:t>Kangaroo      discharge</a:t>
              </a:r>
              <a:br>
                <a:rPr lang="en-GB" sz="2600" b="1" dirty="0">
                  <a:solidFill>
                    <a:srgbClr val="000099"/>
                  </a:solidFill>
                  <a:effectLst>
                    <a:outerShdw blurRad="38100" dist="38100" dir="2700000" algn="tl">
                      <a:srgbClr val="000000">
                        <a:alpha val="43137"/>
                      </a:srgbClr>
                    </a:outerShdw>
                  </a:effectLst>
                  <a:latin typeface="Comic Sans MS" pitchFamily="66" charset="0"/>
                </a:rPr>
              </a:br>
              <a:r>
                <a:rPr lang="en-GB" sz="2600" b="1" dirty="0">
                  <a:solidFill>
                    <a:srgbClr val="000099"/>
                  </a:solidFill>
                  <a:effectLst>
                    <a:outerShdw blurRad="38100" dist="38100" dir="2700000" algn="tl">
                      <a:srgbClr val="000000">
                        <a:alpha val="43137"/>
                      </a:srgbClr>
                    </a:outerShdw>
                  </a:effectLst>
                  <a:latin typeface="Comic Sans MS" pitchFamily="66" charset="0"/>
                </a:rPr>
                <a:t>and follow-up</a:t>
              </a:r>
            </a:p>
          </p:txBody>
        </p:sp>
      </p:grpSp>
      <p:grpSp>
        <p:nvGrpSpPr>
          <p:cNvPr id="7180" name="Group 12"/>
          <p:cNvGrpSpPr>
            <a:grpSpLocks/>
          </p:cNvGrpSpPr>
          <p:nvPr/>
        </p:nvGrpSpPr>
        <p:grpSpPr bwMode="auto">
          <a:xfrm>
            <a:off x="3860800" y="1403545"/>
            <a:ext cx="4572000" cy="4849813"/>
            <a:chOff x="1824" y="624"/>
            <a:chExt cx="2160" cy="3055"/>
          </a:xfrm>
        </p:grpSpPr>
        <p:sp>
          <p:nvSpPr>
            <p:cNvPr id="7181" name="Text Box 13"/>
            <p:cNvSpPr txBox="1">
              <a:spLocks noChangeArrowheads="1"/>
            </p:cNvSpPr>
            <p:nvPr/>
          </p:nvSpPr>
          <p:spPr bwMode="auto">
            <a:xfrm>
              <a:off x="1824" y="624"/>
              <a:ext cx="2160" cy="2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GB" sz="2200" b="1" dirty="0">
                  <a:solidFill>
                    <a:srgbClr val="990000"/>
                  </a:solidFill>
                  <a:effectLst>
                    <a:outerShdw blurRad="38100" dist="38100" dir="2700000" algn="tl">
                      <a:srgbClr val="000000">
                        <a:alpha val="43137"/>
                      </a:srgbClr>
                    </a:outerShdw>
                  </a:effectLst>
                  <a:latin typeface="Arial" charset="0"/>
                </a:rPr>
                <a:t>Health care facility</a:t>
              </a:r>
            </a:p>
          </p:txBody>
        </p:sp>
        <p:sp>
          <p:nvSpPr>
            <p:cNvPr id="7182" name="Text Box 14"/>
            <p:cNvSpPr txBox="1">
              <a:spLocks noChangeArrowheads="1"/>
            </p:cNvSpPr>
            <p:nvPr/>
          </p:nvSpPr>
          <p:spPr bwMode="auto">
            <a:xfrm>
              <a:off x="2208" y="3408"/>
              <a:ext cx="1392" cy="2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GB" sz="2200" b="1">
                  <a:solidFill>
                    <a:srgbClr val="990000"/>
                  </a:solidFill>
                  <a:effectLst>
                    <a:outerShdw blurRad="38100" dist="38100" dir="2700000" algn="tl">
                      <a:srgbClr val="000000">
                        <a:alpha val="43137"/>
                      </a:srgbClr>
                    </a:outerShdw>
                  </a:effectLst>
                  <a:latin typeface="Arial" charset="0"/>
                </a:rPr>
                <a:t>Community</a:t>
              </a:r>
            </a:p>
          </p:txBody>
        </p:sp>
        <p:sp>
          <p:nvSpPr>
            <p:cNvPr id="7183" name="Text Box 15"/>
            <p:cNvSpPr txBox="1">
              <a:spLocks noChangeArrowheads="1"/>
            </p:cNvSpPr>
            <p:nvPr/>
          </p:nvSpPr>
          <p:spPr bwMode="auto">
            <a:xfrm>
              <a:off x="2400" y="3072"/>
              <a:ext cx="960" cy="2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GB" sz="2200" b="1">
                  <a:solidFill>
                    <a:srgbClr val="990000"/>
                  </a:solidFill>
                  <a:effectLst>
                    <a:outerShdw blurRad="38100" dist="38100" dir="2700000" algn="tl">
                      <a:srgbClr val="000000">
                        <a:alpha val="43137"/>
                      </a:srgbClr>
                    </a:outerShdw>
                  </a:effectLst>
                  <a:latin typeface="Arial" charset="0"/>
                </a:rPr>
                <a:t>Family</a:t>
              </a:r>
            </a:p>
          </p:txBody>
        </p:sp>
        <p:sp>
          <p:nvSpPr>
            <p:cNvPr id="7184" name="Text Box 16"/>
            <p:cNvSpPr txBox="1">
              <a:spLocks noChangeArrowheads="1"/>
            </p:cNvSpPr>
            <p:nvPr/>
          </p:nvSpPr>
          <p:spPr bwMode="auto">
            <a:xfrm>
              <a:off x="2448" y="1008"/>
              <a:ext cx="912" cy="2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GB" sz="2200" b="1">
                  <a:solidFill>
                    <a:srgbClr val="990000"/>
                  </a:solidFill>
                  <a:effectLst>
                    <a:outerShdw blurRad="38100" dist="38100" dir="2700000" algn="tl">
                      <a:srgbClr val="000000">
                        <a:alpha val="43137"/>
                      </a:srgbClr>
                    </a:outerShdw>
                  </a:effectLst>
                  <a:latin typeface="Arial" charset="0"/>
                </a:rPr>
                <a:t>Staff</a:t>
              </a:r>
            </a:p>
          </p:txBody>
        </p:sp>
      </p:grpSp>
      <p:sp>
        <p:nvSpPr>
          <p:cNvPr id="3" name="TextBox 2"/>
          <p:cNvSpPr txBox="1"/>
          <p:nvPr/>
        </p:nvSpPr>
        <p:spPr>
          <a:xfrm>
            <a:off x="5155245" y="2562280"/>
            <a:ext cx="1880096" cy="769441"/>
          </a:xfrm>
          <a:prstGeom prst="rect">
            <a:avLst/>
          </a:prstGeom>
          <a:noFill/>
        </p:spPr>
        <p:txBody>
          <a:bodyPr wrap="square" rtlCol="0">
            <a:spAutoFit/>
          </a:bodyPr>
          <a:lstStyle/>
          <a:p>
            <a:pPr algn="ctr"/>
            <a:r>
              <a:rPr lang="en-ZA" sz="2200" b="1" dirty="0"/>
              <a:t>Special care of LBW babies</a:t>
            </a:r>
          </a:p>
        </p:txBody>
      </p:sp>
      <p:sp>
        <p:nvSpPr>
          <p:cNvPr id="18" name="Rectangle 9"/>
          <p:cNvSpPr txBox="1">
            <a:spLocks noChangeArrowheads="1"/>
          </p:cNvSpPr>
          <p:nvPr/>
        </p:nvSpPr>
        <p:spPr>
          <a:xfrm>
            <a:off x="745791" y="10650"/>
            <a:ext cx="10672723" cy="747966"/>
          </a:xfrm>
          <a:prstGeom prst="rect">
            <a:avLst/>
          </a:prstGeom>
          <a:noFill/>
          <a:ln/>
          <a:extLst>
            <a:ext uri="{909E8E84-426E-40DD-AFC4-6F175D3DCCD1}">
              <a14:hiddenFill xmlns:a14="http://schemas.microsoft.com/office/drawing/2010/main">
                <a:solidFill>
                  <a:schemeClr val="folHlink"/>
                </a:solidFill>
              </a14:hiddenFill>
            </a:ext>
          </a:extLst>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en-US" sz="2800" b="1" dirty="0"/>
              <a:t>Diagram of KMC Components</a:t>
            </a:r>
            <a:endParaRPr lang="en-GB" altLang="en-US" sz="2800" b="1" dirty="0"/>
          </a:p>
          <a:p>
            <a:pPr algn="ctr"/>
            <a:endParaRPr lang="en-GB" altLang="en-US" sz="2800" b="1" dirty="0"/>
          </a:p>
        </p:txBody>
      </p:sp>
      <p:sp>
        <p:nvSpPr>
          <p:cNvPr id="6" name="Speech Bubble: Oval 5"/>
          <p:cNvSpPr/>
          <p:nvPr/>
        </p:nvSpPr>
        <p:spPr>
          <a:xfrm>
            <a:off x="9187542" y="3002608"/>
            <a:ext cx="2293257" cy="1917848"/>
          </a:xfrm>
          <a:prstGeom prst="wedgeEllipseCallout">
            <a:avLst>
              <a:gd name="adj1" fmla="val -35950"/>
              <a:gd name="adj2" fmla="val -55441"/>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2800" dirty="0">
                <a:solidFill>
                  <a:srgbClr val="FF0000"/>
                </a:solidFill>
              </a:rPr>
              <a:t>Exclusive breast </a:t>
            </a:r>
            <a:r>
              <a:rPr lang="en-ZA" sz="2800" dirty="0" smtClean="0">
                <a:solidFill>
                  <a:srgbClr val="FF0000"/>
                </a:solidFill>
              </a:rPr>
              <a:t>feeding</a:t>
            </a:r>
            <a:endParaRPr lang="en-ZA" sz="2800" dirty="0"/>
          </a:p>
        </p:txBody>
      </p:sp>
    </p:spTree>
    <p:extLst>
      <p:ext uri="{BB962C8B-B14F-4D97-AF65-F5344CB8AC3E}">
        <p14:creationId xmlns:p14="http://schemas.microsoft.com/office/powerpoint/2010/main" val="3791689760"/>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176"/>
                                        </p:tgtEl>
                                        <p:attrNameLst>
                                          <p:attrName>style.visibility</p:attrName>
                                        </p:attrNameLst>
                                      </p:cBhvr>
                                      <p:to>
                                        <p:strVal val="visible"/>
                                      </p:to>
                                    </p:set>
                                    <p:animEffect transition="in" filter="wipe(left)">
                                      <p:cBhvr>
                                        <p:cTn id="7" dur="500"/>
                                        <p:tgtEl>
                                          <p:spTgt spid="717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7172"/>
                                        </p:tgtEl>
                                        <p:attrNameLst>
                                          <p:attrName>style.visibility</p:attrName>
                                        </p:attrNameLst>
                                      </p:cBhvr>
                                      <p:to>
                                        <p:strVal val="visible"/>
                                      </p:to>
                                    </p:set>
                                    <p:animEffect transition="in" filter="wipe(left)">
                                      <p:cBhvr>
                                        <p:cTn id="12" dur="500"/>
                                        <p:tgtEl>
                                          <p:spTgt spid="717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7180"/>
                                        </p:tgtEl>
                                        <p:attrNameLst>
                                          <p:attrName>style.visibility</p:attrName>
                                        </p:attrNameLst>
                                      </p:cBhvr>
                                      <p:to>
                                        <p:strVal val="visible"/>
                                      </p:to>
                                    </p:set>
                                    <p:animEffect transition="in" filter="wipe(left)">
                                      <p:cBhvr>
                                        <p:cTn id="17" dur="500"/>
                                        <p:tgtEl>
                                          <p:spTgt spid="718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up)">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1042570"/>
          </a:xfrm>
        </p:spPr>
        <p:txBody>
          <a:bodyPr/>
          <a:lstStyle/>
          <a:p>
            <a:pPr algn="r"/>
            <a:r>
              <a:rPr lang="fa-IR" dirty="0" smtClean="0"/>
              <a:t>مراقبتهای پرستاری از نوزاد ومادر  </a:t>
            </a:r>
            <a:r>
              <a:rPr lang="en-US" dirty="0" smtClean="0"/>
              <a:t> </a:t>
            </a:r>
            <a:endParaRPr lang="fa-IR" dirty="0"/>
          </a:p>
        </p:txBody>
      </p:sp>
      <p:sp>
        <p:nvSpPr>
          <p:cNvPr id="3" name="Content Placeholder 2"/>
          <p:cNvSpPr>
            <a:spLocks noGrp="1"/>
          </p:cNvSpPr>
          <p:nvPr>
            <p:ph idx="1"/>
          </p:nvPr>
        </p:nvSpPr>
        <p:spPr>
          <a:xfrm>
            <a:off x="156411" y="1407696"/>
            <a:ext cx="11197389" cy="4769267"/>
          </a:xfrm>
        </p:spPr>
        <p:txBody>
          <a:bodyPr>
            <a:normAutofit lnSpcReduction="10000"/>
          </a:bodyPr>
          <a:lstStyle/>
          <a:p>
            <a:pPr marL="0" indent="0" algn="r" rtl="1">
              <a:buNone/>
            </a:pPr>
            <a:r>
              <a:rPr lang="fa-IR" b="1" dirty="0" smtClean="0">
                <a:solidFill>
                  <a:srgbClr val="FF0000"/>
                </a:solidFill>
              </a:rPr>
              <a:t>برای انجام مراقبت موثر ومناسب</a:t>
            </a:r>
          </a:p>
          <a:p>
            <a:pPr algn="r" rtl="1"/>
            <a:r>
              <a:rPr lang="fa-IR" dirty="0"/>
              <a:t> </a:t>
            </a:r>
            <a:r>
              <a:rPr lang="fa-IR" dirty="0" smtClean="0"/>
              <a:t>          آگاهی </a:t>
            </a:r>
          </a:p>
          <a:p>
            <a:pPr algn="r" rtl="1"/>
            <a:r>
              <a:rPr lang="fa-IR" dirty="0"/>
              <a:t> </a:t>
            </a:r>
            <a:r>
              <a:rPr lang="fa-IR" dirty="0" smtClean="0"/>
              <a:t>                     نگرش </a:t>
            </a:r>
          </a:p>
          <a:p>
            <a:pPr algn="r" rtl="1"/>
            <a:r>
              <a:rPr lang="fa-IR" dirty="0"/>
              <a:t> </a:t>
            </a:r>
            <a:r>
              <a:rPr lang="fa-IR" dirty="0" smtClean="0"/>
              <a:t>                                   مهارت /عملکرد / مراقبت  از نوزادان به ویزه نوزاد زودرس</a:t>
            </a:r>
          </a:p>
          <a:p>
            <a:pPr algn="r" rtl="1"/>
            <a:endParaRPr lang="fa-IR" dirty="0"/>
          </a:p>
          <a:p>
            <a:pPr algn="r" rtl="1"/>
            <a:endParaRPr lang="fa-IR" dirty="0" smtClean="0"/>
          </a:p>
          <a:p>
            <a:pPr algn="r" rtl="1"/>
            <a:r>
              <a:rPr lang="fa-IR" dirty="0"/>
              <a:t>توجه به مهمترین فاکتورها</a:t>
            </a:r>
          </a:p>
          <a:p>
            <a:pPr marL="0" indent="0" algn="r" rtl="1">
              <a:buNone/>
            </a:pPr>
            <a:r>
              <a:rPr lang="fa-IR" dirty="0"/>
              <a:t>           </a:t>
            </a:r>
          </a:p>
          <a:p>
            <a:pPr marL="0" indent="0" algn="r" rtl="1">
              <a:buNone/>
            </a:pPr>
            <a:r>
              <a:rPr lang="fa-IR" dirty="0">
                <a:solidFill>
                  <a:srgbClr val="FF0000"/>
                </a:solidFill>
                <a:latin typeface="2  Aseman"/>
              </a:rPr>
              <a:t>                                تمایل مادر و ثبات نوزاد </a:t>
            </a:r>
          </a:p>
          <a:p>
            <a:pPr marL="0" indent="0" algn="r" rtl="1">
              <a:buNone/>
            </a:pPr>
            <a:r>
              <a:rPr lang="fa-IR" dirty="0" smtClean="0"/>
              <a:t> </a:t>
            </a:r>
          </a:p>
        </p:txBody>
      </p:sp>
    </p:spTree>
    <p:extLst>
      <p:ext uri="{BB962C8B-B14F-4D97-AF65-F5344CB8AC3E}">
        <p14:creationId xmlns:p14="http://schemas.microsoft.com/office/powerpoint/2010/main" val="342321303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428958"/>
          </a:xfrm>
        </p:spPr>
        <p:txBody>
          <a:bodyPr>
            <a:normAutofit fontScale="90000"/>
          </a:bodyPr>
          <a:lstStyle/>
          <a:p>
            <a:pPr algn="r"/>
            <a:r>
              <a:rPr lang="fa-IR" dirty="0" smtClean="0"/>
              <a:t>مراقبتهای پرستاری از نوزاد ومادر  </a:t>
            </a:r>
            <a:r>
              <a:rPr lang="en-US" dirty="0" smtClean="0"/>
              <a:t> </a:t>
            </a:r>
            <a:endParaRPr lang="fa-IR" dirty="0"/>
          </a:p>
        </p:txBody>
      </p:sp>
      <p:sp>
        <p:nvSpPr>
          <p:cNvPr id="3" name="Content Placeholder 2"/>
          <p:cNvSpPr>
            <a:spLocks noGrp="1"/>
          </p:cNvSpPr>
          <p:nvPr>
            <p:ph idx="1"/>
          </p:nvPr>
        </p:nvSpPr>
        <p:spPr>
          <a:xfrm>
            <a:off x="156411" y="902368"/>
            <a:ext cx="11345778" cy="5618748"/>
          </a:xfrm>
        </p:spPr>
        <p:txBody>
          <a:bodyPr>
            <a:normAutofit/>
          </a:bodyPr>
          <a:lstStyle/>
          <a:p>
            <a:pPr marL="0" indent="0" algn="r" rtl="1">
              <a:buNone/>
            </a:pPr>
            <a:r>
              <a:rPr lang="fa-IR" b="1" dirty="0" smtClean="0">
                <a:solidFill>
                  <a:srgbClr val="7030A0"/>
                </a:solidFill>
              </a:rPr>
              <a:t>قبل از مراقبت آغوشی</a:t>
            </a:r>
          </a:p>
          <a:p>
            <a:pPr marL="0" indent="0" algn="r" rtl="1">
              <a:buNone/>
            </a:pPr>
            <a:r>
              <a:rPr lang="fa-IR" dirty="0"/>
              <a:t> </a:t>
            </a:r>
            <a:r>
              <a:rPr lang="fa-IR" dirty="0" smtClean="0"/>
              <a:t> -مهیا نمودن محیط کم نور و کم سر وصدا </a:t>
            </a:r>
          </a:p>
          <a:p>
            <a:pPr marL="0" indent="0" algn="r" rtl="1">
              <a:buNone/>
            </a:pPr>
            <a:r>
              <a:rPr lang="fa-IR" dirty="0" smtClean="0"/>
              <a:t>-  اماده نمودن تجهیزات و امکانات ( صندلی و زیر پایی.......) </a:t>
            </a:r>
          </a:p>
          <a:p>
            <a:pPr algn="r" rtl="1">
              <a:buFontTx/>
              <a:buChar char="-"/>
            </a:pPr>
            <a:r>
              <a:rPr lang="fa-IR" dirty="0" smtClean="0"/>
              <a:t>پوشیدن لباس مناسب </a:t>
            </a:r>
          </a:p>
          <a:p>
            <a:pPr algn="r" rtl="1">
              <a:buFontTx/>
              <a:buChar char="-"/>
            </a:pPr>
            <a:r>
              <a:rPr lang="fa-IR" dirty="0" smtClean="0"/>
              <a:t>ایجاد حریم خصوصی </a:t>
            </a:r>
          </a:p>
          <a:p>
            <a:pPr algn="r" rtl="1">
              <a:buFontTx/>
              <a:buChar char="-"/>
            </a:pPr>
            <a:r>
              <a:rPr lang="fa-IR" dirty="0" smtClean="0"/>
              <a:t>سیمها و اتصالات  به لباس مادر چسبانیده شود و یا در وضعیت ایمنی قرار گیرد</a:t>
            </a:r>
          </a:p>
          <a:p>
            <a:pPr algn="r" rtl="1"/>
            <a:r>
              <a:rPr lang="fa-IR" dirty="0"/>
              <a:t> </a:t>
            </a:r>
            <a:r>
              <a:rPr lang="fa-IR" dirty="0" smtClean="0"/>
              <a:t>- توضیح  برای مادر    پدر     و     افراد کلیدی</a:t>
            </a:r>
          </a:p>
          <a:p>
            <a:pPr algn="r" rtl="1"/>
            <a:r>
              <a:rPr lang="fa-IR" dirty="0" smtClean="0"/>
              <a:t>توجه به امادگی جسمانی و روانی مادر </a:t>
            </a:r>
          </a:p>
          <a:p>
            <a:pPr algn="r" rtl="1"/>
            <a:r>
              <a:rPr lang="fa-IR" dirty="0"/>
              <a:t> </a:t>
            </a:r>
            <a:r>
              <a:rPr lang="fa-IR" dirty="0" smtClean="0"/>
              <a:t>اولین مراقبت مهمترین است </a:t>
            </a:r>
          </a:p>
          <a:p>
            <a:pPr algn="r" rtl="1"/>
            <a:r>
              <a:rPr lang="fa-IR" dirty="0"/>
              <a:t> </a:t>
            </a:r>
            <a:r>
              <a:rPr lang="fa-IR" dirty="0" smtClean="0"/>
              <a:t>تشویق مادر به بیان احساسات و نگرانی ها و سوالات خود </a:t>
            </a:r>
          </a:p>
          <a:p>
            <a:pPr algn="r" rtl="1"/>
            <a:r>
              <a:rPr lang="fa-IR" dirty="0" smtClean="0"/>
              <a:t>اطمینان به حضور و کمک نمودن در حین مراقبت آغوشی</a:t>
            </a:r>
          </a:p>
          <a:p>
            <a:pPr algn="r" rtl="1"/>
            <a:endParaRPr lang="fa-IR" dirty="0" smtClean="0"/>
          </a:p>
          <a:p>
            <a:pPr algn="r" rtl="1">
              <a:buFontTx/>
              <a:buChar char="-"/>
            </a:pPr>
            <a:endParaRPr lang="fa-IR" dirty="0" smtClean="0"/>
          </a:p>
          <a:p>
            <a:pPr algn="r" rtl="1">
              <a:buFontTx/>
              <a:buChar char="-"/>
            </a:pPr>
            <a:endParaRPr lang="fa-IR" dirty="0" smtClean="0"/>
          </a:p>
        </p:txBody>
      </p:sp>
    </p:spTree>
    <p:extLst>
      <p:ext uri="{BB962C8B-B14F-4D97-AF65-F5344CB8AC3E}">
        <p14:creationId xmlns:p14="http://schemas.microsoft.com/office/powerpoint/2010/main" val="311673110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1042570"/>
          </a:xfrm>
        </p:spPr>
        <p:txBody>
          <a:bodyPr/>
          <a:lstStyle/>
          <a:p>
            <a:pPr algn="r"/>
            <a:r>
              <a:rPr lang="fa-IR" dirty="0" smtClean="0"/>
              <a:t>مراقبتهای پرستاری از نوزاد ومادر  </a:t>
            </a:r>
            <a:r>
              <a:rPr lang="en-US" dirty="0" smtClean="0"/>
              <a:t> </a:t>
            </a:r>
            <a:endParaRPr lang="fa-IR" dirty="0"/>
          </a:p>
        </p:txBody>
      </p:sp>
      <p:sp>
        <p:nvSpPr>
          <p:cNvPr id="3" name="Content Placeholder 2"/>
          <p:cNvSpPr>
            <a:spLocks noGrp="1"/>
          </p:cNvSpPr>
          <p:nvPr>
            <p:ph idx="1"/>
          </p:nvPr>
        </p:nvSpPr>
        <p:spPr>
          <a:xfrm>
            <a:off x="385011" y="1179096"/>
            <a:ext cx="11197389" cy="4769267"/>
          </a:xfrm>
        </p:spPr>
        <p:txBody>
          <a:bodyPr>
            <a:normAutofit/>
          </a:bodyPr>
          <a:lstStyle/>
          <a:p>
            <a:pPr marL="0" indent="0" algn="r" rtl="1">
              <a:buNone/>
            </a:pPr>
            <a:r>
              <a:rPr lang="fa-IR" dirty="0" smtClean="0"/>
              <a:t>           </a:t>
            </a:r>
            <a:r>
              <a:rPr lang="fa-IR" dirty="0" smtClean="0">
                <a:solidFill>
                  <a:srgbClr val="FF0000"/>
                </a:solidFill>
              </a:rPr>
              <a:t>بهترین زمان برای مراقبت اغوشی چه زمانی است ؟</a:t>
            </a:r>
          </a:p>
          <a:p>
            <a:pPr marL="0" indent="0" algn="r" rtl="1">
              <a:buNone/>
            </a:pPr>
            <a:endParaRPr lang="fa-IR" dirty="0">
              <a:solidFill>
                <a:srgbClr val="FF0000"/>
              </a:solidFill>
            </a:endParaRPr>
          </a:p>
          <a:p>
            <a:pPr algn="r" rtl="1"/>
            <a:r>
              <a:rPr lang="fa-IR" dirty="0" smtClean="0"/>
              <a:t>نظروالدین : بلافاصله بعد از تغذیه قرار گرفتن نوزاد در وضعیت نیمه  قائم </a:t>
            </a:r>
          </a:p>
          <a:p>
            <a:pPr marL="0" indent="0" algn="r" rtl="1">
              <a:buNone/>
            </a:pPr>
            <a:endParaRPr lang="fa-IR" dirty="0" smtClean="0"/>
          </a:p>
          <a:p>
            <a:pPr marL="0" indent="0" algn="r" rtl="1">
              <a:buNone/>
            </a:pPr>
            <a:r>
              <a:rPr lang="fa-IR" dirty="0"/>
              <a:t> </a:t>
            </a:r>
            <a:r>
              <a:rPr lang="fa-IR" dirty="0" smtClean="0"/>
              <a:t>                       تاثیر جاذبه در رفتن شیر به قسمتهای پایین تر </a:t>
            </a:r>
          </a:p>
          <a:p>
            <a:pPr marL="0" indent="0" algn="r" rtl="1">
              <a:buNone/>
            </a:pPr>
            <a:r>
              <a:rPr lang="fa-IR" dirty="0"/>
              <a:t> </a:t>
            </a:r>
            <a:r>
              <a:rPr lang="fa-IR" dirty="0" smtClean="0"/>
              <a:t>                                 تسهیل </a:t>
            </a:r>
            <a:r>
              <a:rPr lang="fa-IR" dirty="0"/>
              <a:t>هضم شیر </a:t>
            </a:r>
          </a:p>
          <a:p>
            <a:pPr marL="0" indent="0" algn="r" rtl="1">
              <a:buNone/>
            </a:pPr>
            <a:r>
              <a:rPr lang="fa-IR" dirty="0" smtClean="0"/>
              <a:t>                                پیشگیری از اسپیراسیون </a:t>
            </a:r>
          </a:p>
          <a:p>
            <a:pPr marL="0" indent="0" algn="r" rtl="1">
              <a:buNone/>
            </a:pPr>
            <a:endParaRPr lang="fa-IR" dirty="0"/>
          </a:p>
        </p:txBody>
      </p:sp>
    </p:spTree>
    <p:extLst>
      <p:ext uri="{BB962C8B-B14F-4D97-AF65-F5344CB8AC3E}">
        <p14:creationId xmlns:p14="http://schemas.microsoft.com/office/powerpoint/2010/main" val="52727561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2178</TotalTime>
  <Words>1140</Words>
  <Application>Microsoft Office PowerPoint</Application>
  <PresentationFormat>Widescreen</PresentationFormat>
  <Paragraphs>191</Paragraphs>
  <Slides>33</Slides>
  <Notes>10</Notes>
  <HiddenSlides>0</HiddenSlides>
  <MMClips>0</MMClips>
  <ScaleCrop>false</ScaleCrop>
  <HeadingPairs>
    <vt:vector size="6" baseType="variant">
      <vt:variant>
        <vt:lpstr>Fonts Used</vt:lpstr>
      </vt:variant>
      <vt:variant>
        <vt:i4>17</vt:i4>
      </vt:variant>
      <vt:variant>
        <vt:lpstr>Theme</vt:lpstr>
      </vt:variant>
      <vt:variant>
        <vt:i4>1</vt:i4>
      </vt:variant>
      <vt:variant>
        <vt:lpstr>Slide Titles</vt:lpstr>
      </vt:variant>
      <vt:variant>
        <vt:i4>33</vt:i4>
      </vt:variant>
    </vt:vector>
  </HeadingPairs>
  <TitlesOfParts>
    <vt:vector size="51" baseType="lpstr">
      <vt:lpstr>2  Aseman</vt:lpstr>
      <vt:lpstr>2  Kamran Outline</vt:lpstr>
      <vt:lpstr>2  Nazanin</vt:lpstr>
      <vt:lpstr>Arial</vt:lpstr>
      <vt:lpstr>Arial Narrow</vt:lpstr>
      <vt:lpstr>B Lotus</vt:lpstr>
      <vt:lpstr>B Nazanin</vt:lpstr>
      <vt:lpstr>B Titr</vt:lpstr>
      <vt:lpstr>Bodoni MT Condensed</vt:lpstr>
      <vt:lpstr>Calibri</vt:lpstr>
      <vt:lpstr>Calibri Light</vt:lpstr>
      <vt:lpstr>Comic Sans MS</vt:lpstr>
      <vt:lpstr>Microsoft Uighur</vt:lpstr>
      <vt:lpstr>Symbol</vt:lpstr>
      <vt:lpstr>Times New Roman</vt:lpstr>
      <vt:lpstr>TimesNewRoman</vt:lpstr>
      <vt:lpstr>Wingdings</vt:lpstr>
      <vt:lpstr>Office Theme</vt:lpstr>
      <vt:lpstr> </vt:lpstr>
      <vt:lpstr>PowerPoint Presentation</vt:lpstr>
      <vt:lpstr>قبل  از مراقبت ها </vt:lpstr>
      <vt:lpstr>During Procedures</vt:lpstr>
      <vt:lpstr>K.Mother.C      OR     K.Father.C MoM or DaD  پیش مامان برم یا بابا ؟؟</vt:lpstr>
      <vt:lpstr>PowerPoint Presentation</vt:lpstr>
      <vt:lpstr>مراقبتهای پرستاری از نوزاد ومادر   </vt:lpstr>
      <vt:lpstr>مراقبتهای پرستاری از نوزاد ومادر   </vt:lpstr>
      <vt:lpstr>مراقبتهای پرستاری از نوزاد ومادر   </vt:lpstr>
      <vt:lpstr>KMC Practice</vt:lpstr>
      <vt:lpstr>مدت زمان مراقبت آغوشی چقدر است؟  </vt:lpstr>
      <vt:lpstr>وضعیت دهی به مادر و نوزاد </vt:lpstr>
      <vt:lpstr>Kangaroo Position</vt:lpstr>
      <vt:lpstr>PowerPoint Presentation</vt:lpstr>
      <vt:lpstr>What is important?</vt:lpstr>
      <vt:lpstr>نکات مورد توجه </vt:lpstr>
      <vt:lpstr>Show how to hold and support baby during transition into KMC position</vt:lpstr>
      <vt:lpstr>Show how to hold and support baby during transition into KMC position</vt:lpstr>
      <vt:lpstr>Physical handling</vt:lpstr>
      <vt:lpstr>PowerPoint Presentation</vt:lpstr>
      <vt:lpstr>PowerPoint Presentation</vt:lpstr>
      <vt:lpstr>نوزادان با مراقبت آغوشی در منزل</vt:lpstr>
      <vt:lpstr>بررسی اجرای مراقبت آغوشی و موانع اجرایی آن در بخش مراقبت ویژه نوزادان</vt:lpstr>
      <vt:lpstr>PowerPoint Presentation</vt:lpstr>
      <vt:lpstr> </vt:lpstr>
      <vt:lpstr>What  was the resuls?</vt:lpstr>
      <vt:lpstr>نوزادان به طور میانگین هشت روز(1-36 روزگی) پس از تولد مراقبت آغوشی را دریافت کرده اند.</vt:lpstr>
      <vt:lpstr>PowerPoint Presentation</vt:lpstr>
      <vt:lpstr>Breastfeeding-friendly feeding policy</vt:lpstr>
      <vt:lpstr>PowerPoint Presentation</vt:lpstr>
      <vt:lpstr>PowerPoint Presentation</vt:lpstr>
      <vt:lpstr>A Neonatal Nurse Training Program in Kangaroo Mother Care (KMC) Decreases Barriers to KMC Utilization in the NICU</vt:lpstr>
      <vt:lpstr>MoM or DaD  پیش مامان برم یا بابا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Mahboobeh Namnabati: PhD Associated Professor Isfahan University of Medical Sciences, Isfahan_Iran</dc:title>
  <dc:creator>KPS</dc:creator>
  <cp:lastModifiedBy>rez</cp:lastModifiedBy>
  <cp:revision>121</cp:revision>
  <dcterms:created xsi:type="dcterms:W3CDTF">2018-01-26T07:35:28Z</dcterms:created>
  <dcterms:modified xsi:type="dcterms:W3CDTF">2019-12-01T02:42:30Z</dcterms:modified>
</cp:coreProperties>
</file>