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3" r:id="rId1"/>
  </p:sldMasterIdLst>
  <p:notesMasterIdLst>
    <p:notesMasterId r:id="rId238"/>
  </p:notesMasterIdLst>
  <p:sldIdLst>
    <p:sldId id="506" r:id="rId2"/>
    <p:sldId id="263" r:id="rId3"/>
    <p:sldId id="267" r:id="rId4"/>
    <p:sldId id="268" r:id="rId5"/>
    <p:sldId id="269" r:id="rId6"/>
    <p:sldId id="270" r:id="rId7"/>
    <p:sldId id="271" r:id="rId8"/>
    <p:sldId id="517"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9" r:id="rId36"/>
    <p:sldId id="300" r:id="rId37"/>
    <p:sldId id="301" r:id="rId38"/>
    <p:sldId id="302" r:id="rId39"/>
    <p:sldId id="303" r:id="rId40"/>
    <p:sldId id="304" r:id="rId41"/>
    <p:sldId id="305" r:id="rId42"/>
    <p:sldId id="306" r:id="rId43"/>
    <p:sldId id="485" r:id="rId44"/>
    <p:sldId id="486" r:id="rId45"/>
    <p:sldId id="487" r:id="rId46"/>
    <p:sldId id="488" r:id="rId47"/>
    <p:sldId id="489" r:id="rId48"/>
    <p:sldId id="502" r:id="rId49"/>
    <p:sldId id="505" r:id="rId50"/>
    <p:sldId id="504" r:id="rId51"/>
    <p:sldId id="503" r:id="rId52"/>
    <p:sldId id="490" r:id="rId53"/>
    <p:sldId id="491" r:id="rId54"/>
    <p:sldId id="492" r:id="rId55"/>
    <p:sldId id="493" r:id="rId56"/>
    <p:sldId id="494" r:id="rId57"/>
    <p:sldId id="495" r:id="rId58"/>
    <p:sldId id="507"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508" r:id="rId124"/>
    <p:sldId id="375" r:id="rId125"/>
    <p:sldId id="376" r:id="rId126"/>
    <p:sldId id="377" r:id="rId127"/>
    <p:sldId id="378" r:id="rId128"/>
    <p:sldId id="379" r:id="rId129"/>
    <p:sldId id="380" r:id="rId130"/>
    <p:sldId id="381" r:id="rId131"/>
    <p:sldId id="382" r:id="rId132"/>
    <p:sldId id="383" r:id="rId133"/>
    <p:sldId id="384" r:id="rId134"/>
    <p:sldId id="385" r:id="rId135"/>
    <p:sldId id="386" r:id="rId136"/>
    <p:sldId id="387" r:id="rId137"/>
    <p:sldId id="388" r:id="rId138"/>
    <p:sldId id="389" r:id="rId139"/>
    <p:sldId id="390" r:id="rId140"/>
    <p:sldId id="391" r:id="rId141"/>
    <p:sldId id="392" r:id="rId142"/>
    <p:sldId id="397" r:id="rId143"/>
    <p:sldId id="398" r:id="rId144"/>
    <p:sldId id="399" r:id="rId145"/>
    <p:sldId id="400"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 id="439" r:id="rId184"/>
    <p:sldId id="440" r:id="rId185"/>
    <p:sldId id="441" r:id="rId186"/>
    <p:sldId id="442" r:id="rId187"/>
    <p:sldId id="443" r:id="rId188"/>
    <p:sldId id="444" r:id="rId189"/>
    <p:sldId id="445" r:id="rId190"/>
    <p:sldId id="446" r:id="rId191"/>
    <p:sldId id="447" r:id="rId192"/>
    <p:sldId id="448" r:id="rId193"/>
    <p:sldId id="449" r:id="rId194"/>
    <p:sldId id="450" r:id="rId195"/>
    <p:sldId id="451" r:id="rId196"/>
    <p:sldId id="452" r:id="rId197"/>
    <p:sldId id="453" r:id="rId198"/>
    <p:sldId id="454" r:id="rId199"/>
    <p:sldId id="455" r:id="rId200"/>
    <p:sldId id="456" r:id="rId201"/>
    <p:sldId id="457" r:id="rId202"/>
    <p:sldId id="458" r:id="rId203"/>
    <p:sldId id="459" r:id="rId204"/>
    <p:sldId id="460" r:id="rId205"/>
    <p:sldId id="461" r:id="rId206"/>
    <p:sldId id="462" r:id="rId207"/>
    <p:sldId id="463" r:id="rId208"/>
    <p:sldId id="464" r:id="rId209"/>
    <p:sldId id="465" r:id="rId210"/>
    <p:sldId id="466" r:id="rId211"/>
    <p:sldId id="467" r:id="rId212"/>
    <p:sldId id="468" r:id="rId213"/>
    <p:sldId id="469" r:id="rId214"/>
    <p:sldId id="470" r:id="rId215"/>
    <p:sldId id="471" r:id="rId216"/>
    <p:sldId id="472" r:id="rId217"/>
    <p:sldId id="473" r:id="rId218"/>
    <p:sldId id="474" r:id="rId219"/>
    <p:sldId id="475" r:id="rId220"/>
    <p:sldId id="476" r:id="rId221"/>
    <p:sldId id="477" r:id="rId222"/>
    <p:sldId id="478" r:id="rId223"/>
    <p:sldId id="479" r:id="rId224"/>
    <p:sldId id="480" r:id="rId225"/>
    <p:sldId id="481" r:id="rId226"/>
    <p:sldId id="482" r:id="rId227"/>
    <p:sldId id="483" r:id="rId228"/>
    <p:sldId id="509" r:id="rId229"/>
    <p:sldId id="510" r:id="rId230"/>
    <p:sldId id="511" r:id="rId231"/>
    <p:sldId id="512" r:id="rId232"/>
    <p:sldId id="513" r:id="rId233"/>
    <p:sldId id="514" r:id="rId234"/>
    <p:sldId id="515" r:id="rId235"/>
    <p:sldId id="516" r:id="rId236"/>
    <p:sldId id="484" r:id="rId2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86323" autoAdjust="0"/>
  </p:normalViewPr>
  <p:slideViewPr>
    <p:cSldViewPr>
      <p:cViewPr varScale="1">
        <p:scale>
          <a:sx n="77" d="100"/>
          <a:sy n="77" d="100"/>
        </p:scale>
        <p:origin x="1037" y="43"/>
      </p:cViewPr>
      <p:guideLst>
        <p:guide orient="horz" pos="2160"/>
        <p:guide pos="2880"/>
      </p:guideLst>
    </p:cSldViewPr>
  </p:slideViewPr>
  <p:outlineViewPr>
    <p:cViewPr>
      <p:scale>
        <a:sx n="33" d="100"/>
        <a:sy n="33" d="100"/>
      </p:scale>
      <p:origin x="42" y="144"/>
    </p:cViewPr>
  </p:outlineViewPr>
  <p:notesTextViewPr>
    <p:cViewPr>
      <p:scale>
        <a:sx n="100" d="100"/>
        <a:sy n="100" d="100"/>
      </p:scale>
      <p:origin x="0" y="0"/>
    </p:cViewPr>
  </p:notesTextViewPr>
  <p:sorterViewPr>
    <p:cViewPr>
      <p:scale>
        <a:sx n="100" d="100"/>
        <a:sy n="100" d="100"/>
      </p:scale>
      <p:origin x="0" y="7164"/>
    </p:cViewPr>
  </p:sorterViewPr>
  <p:notesViewPr>
    <p:cSldViewPr>
      <p:cViewPr varScale="1">
        <p:scale>
          <a:sx n="56" d="100"/>
          <a:sy n="56" d="100"/>
        </p:scale>
        <p:origin x="-283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notesMaster" Target="notesMasters/notesMaster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viewProps" Target="view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EDA4199-E9FF-4DBE-AEEC-B4D22649F27B}" type="datetimeFigureOut">
              <a:rPr lang="fa-IR" smtClean="0"/>
              <a:t>03/04/1441</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EBC1E29A-AB09-403A-944B-4A2FE1D45445}" type="slidenum">
              <a:rPr lang="fa-IR" smtClean="0"/>
              <a:t>‹#›</a:t>
            </a:fld>
            <a:endParaRPr lang="fa-IR"/>
          </a:p>
        </p:txBody>
      </p:sp>
    </p:spTree>
    <p:extLst>
      <p:ext uri="{BB962C8B-B14F-4D97-AF65-F5344CB8AC3E}">
        <p14:creationId xmlns:p14="http://schemas.microsoft.com/office/powerpoint/2010/main" val="138358245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EBC1E29A-AB09-403A-944B-4A2FE1D45445}" type="slidenum">
              <a:rPr lang="fa-IR" smtClean="0"/>
              <a:t>16</a:t>
            </a:fld>
            <a:endParaRPr lang="fa-IR"/>
          </a:p>
        </p:txBody>
      </p:sp>
    </p:spTree>
    <p:extLst>
      <p:ext uri="{BB962C8B-B14F-4D97-AF65-F5344CB8AC3E}">
        <p14:creationId xmlns:p14="http://schemas.microsoft.com/office/powerpoint/2010/main" val="3353025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404771-5FF9-49E9-84C1-EA363C9F0ED7}" type="slidenum">
              <a:rPr lang="en-US"/>
              <a:pPr/>
              <a:t>158</a:t>
            </a:fld>
            <a:endParaRPr lang="en-US"/>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r>
              <a:rPr lang="en-US" b="1"/>
              <a:t>Cross arm position</a:t>
            </a:r>
            <a:r>
              <a:rPr lang="fa-IR"/>
              <a:t> </a:t>
            </a:r>
            <a:r>
              <a:rPr lang="en-US"/>
              <a:t>Useful for small or ill baby. Mother has good</a:t>
            </a:r>
            <a:r>
              <a:rPr lang="fa-IR"/>
              <a:t> </a:t>
            </a:r>
            <a:r>
              <a:rPr lang="en-US"/>
              <a:t>control of baby’s head and body, so may be</a:t>
            </a:r>
            <a:r>
              <a:rPr lang="fa-IR"/>
              <a:t> </a:t>
            </a:r>
            <a:r>
              <a:rPr lang="en-US"/>
              <a:t>useful when learning to</a:t>
            </a:r>
            <a:r>
              <a:rPr lang="fa-IR"/>
              <a:t> </a:t>
            </a:r>
            <a:r>
              <a:rPr lang="en-US"/>
              <a:t>breastfeed.Take care that the baby’s head is not held too</a:t>
            </a:r>
            <a:r>
              <a:rPr lang="fa-IR"/>
              <a:t> </a:t>
            </a:r>
            <a:r>
              <a:rPr lang="en-US"/>
              <a:t>tightly preventing movement.</a:t>
            </a:r>
          </a:p>
        </p:txBody>
      </p:sp>
    </p:spTree>
    <p:extLst>
      <p:ext uri="{BB962C8B-B14F-4D97-AF65-F5344CB8AC3E}">
        <p14:creationId xmlns:p14="http://schemas.microsoft.com/office/powerpoint/2010/main" val="3309139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BD5EF1-DDF0-460F-98D6-E5C6B53BB18E}" type="slidenum">
              <a:rPr lang="en-US"/>
              <a:pPr/>
              <a:t>159</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r>
              <a:rPr lang="en-US" b="1"/>
              <a:t>Underarm position</a:t>
            </a:r>
            <a:r>
              <a:rPr lang="fa-IR" b="1"/>
              <a:t> </a:t>
            </a:r>
            <a:r>
              <a:rPr lang="en-US"/>
              <a:t>Useful for twins or to help to drain all areas</a:t>
            </a:r>
            <a:r>
              <a:rPr lang="fa-IR"/>
              <a:t> </a:t>
            </a:r>
            <a:r>
              <a:rPr lang="en-US"/>
              <a:t>of the breast. Gives the mother a good view</a:t>
            </a:r>
            <a:r>
              <a:rPr lang="fa-IR"/>
              <a:t> </a:t>
            </a:r>
            <a:r>
              <a:rPr lang="en-US"/>
              <a:t>of the attachment.</a:t>
            </a:r>
            <a:r>
              <a:rPr lang="fa-IR"/>
              <a:t> </a:t>
            </a:r>
            <a:r>
              <a:rPr lang="en-US"/>
              <a:t>Take care that baby is not bending his or her</a:t>
            </a:r>
            <a:r>
              <a:rPr lang="fa-IR"/>
              <a:t> </a:t>
            </a:r>
            <a:r>
              <a:rPr lang="en-US"/>
              <a:t>neck forcing the chin down to the chest.</a:t>
            </a:r>
          </a:p>
          <a:p>
            <a:endParaRPr lang="en-US"/>
          </a:p>
        </p:txBody>
      </p:sp>
    </p:spTree>
    <p:extLst>
      <p:ext uri="{BB962C8B-B14F-4D97-AF65-F5344CB8AC3E}">
        <p14:creationId xmlns:p14="http://schemas.microsoft.com/office/powerpoint/2010/main" val="3587006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94EB73-EAE9-45CF-A248-80D40E7A1066}" type="slidenum">
              <a:rPr lang="en-US"/>
              <a:pPr/>
              <a:t>160</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p:txBody>
          <a:bodyPr/>
          <a:lstStyle/>
          <a:p>
            <a:r>
              <a:rPr lang="en-US" b="1"/>
              <a:t>Lying down on side position</a:t>
            </a:r>
            <a:r>
              <a:rPr lang="fa-IR" b="1"/>
              <a:t> </a:t>
            </a:r>
            <a:r>
              <a:rPr lang="en-US"/>
              <a:t>Helps a mother to rest. Comfortable after a</a:t>
            </a:r>
            <a:r>
              <a:rPr lang="fa-IR"/>
              <a:t> </a:t>
            </a:r>
            <a:r>
              <a:rPr lang="en-US"/>
              <a:t>caesarian section.</a:t>
            </a:r>
            <a:r>
              <a:rPr lang="fa-IR"/>
              <a:t> </a:t>
            </a:r>
            <a:r>
              <a:rPr lang="en-US"/>
              <a:t>Take care that the baby’s nose is on a level</a:t>
            </a:r>
            <a:r>
              <a:rPr lang="fa-IR"/>
              <a:t> </a:t>
            </a:r>
            <a:r>
              <a:rPr lang="en-US"/>
              <a:t>with mother’s nipple, and that baby does not</a:t>
            </a:r>
            <a:r>
              <a:rPr lang="fa-IR"/>
              <a:t> </a:t>
            </a:r>
            <a:r>
              <a:rPr lang="en-US"/>
              <a:t>need to bend his or her neck to reach the</a:t>
            </a:r>
            <a:r>
              <a:rPr lang="fa-IR"/>
              <a:t> </a:t>
            </a:r>
            <a:r>
              <a:rPr lang="en-US"/>
              <a:t>breast.</a:t>
            </a:r>
          </a:p>
          <a:p>
            <a:endParaRPr lang="en-US"/>
          </a:p>
        </p:txBody>
      </p:sp>
    </p:spTree>
    <p:extLst>
      <p:ext uri="{BB962C8B-B14F-4D97-AF65-F5344CB8AC3E}">
        <p14:creationId xmlns:p14="http://schemas.microsoft.com/office/powerpoint/2010/main" val="29887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2C8F00-69AC-454E-8E07-62BC3038F4B4}" type="slidenum">
              <a:rPr lang="en-US"/>
              <a:pPr/>
              <a:t>161</a:t>
            </a:fld>
            <a:endParaRPr lang="en-US"/>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318255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8195DC-D9B9-4104-8F9C-2061897BDBBD}" type="slidenum">
              <a:rPr lang="en-US"/>
              <a:pPr/>
              <a:t>162</a:t>
            </a:fld>
            <a:endParaRPr lang="en-US"/>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2402504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B6D560-36B7-4B62-BDD3-F972B14373F0}" type="slidenum">
              <a:rPr lang="en-US"/>
              <a:pPr/>
              <a:t>163</a:t>
            </a:fld>
            <a:endParaRPr lang="en-US"/>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3081575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99FEB2-1222-41A8-8C34-F974C7E39752}" type="slidenum">
              <a:rPr lang="en-US"/>
              <a:pPr/>
              <a:t>164</a:t>
            </a:fld>
            <a:endParaRPr lang="en-U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2558702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6E348D-88AC-43B8-9632-D1EDB855A0FC}" type="slidenum">
              <a:rPr lang="en-US"/>
              <a:pPr/>
              <a:t>168</a:t>
            </a:fld>
            <a:endParaRPr lang="en-US"/>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r>
              <a:rPr lang="en-US"/>
              <a:t>The baby also can be in different positions, such as along the mother’s arm, under the</a:t>
            </a:r>
          </a:p>
          <a:p>
            <a:r>
              <a:rPr lang="en-US"/>
              <a:t>mother’s arm, or along her side. Whatever position is used, the same four key points</a:t>
            </a:r>
          </a:p>
          <a:p>
            <a:r>
              <a:rPr lang="en-US"/>
              <a:t>are used to help the baby be comfortable. The baby’s body needs to be:</a:t>
            </a:r>
          </a:p>
          <a:p>
            <a:r>
              <a:rPr lang="en-US"/>
              <a:t>- </a:t>
            </a:r>
            <a:r>
              <a:rPr lang="en-US" b="1"/>
              <a:t>in line </a:t>
            </a:r>
            <a:r>
              <a:rPr lang="en-US"/>
              <a:t>with ear, shoulder and hip in a straight line</a:t>
            </a:r>
            <a:r>
              <a:rPr lang="en-US" b="1"/>
              <a:t>, </a:t>
            </a:r>
            <a:r>
              <a:rPr lang="en-US"/>
              <a:t>so that the neck is neither</a:t>
            </a:r>
          </a:p>
          <a:p>
            <a:r>
              <a:rPr lang="en-US"/>
              <a:t>twisted nor bent forward or far back;</a:t>
            </a:r>
          </a:p>
          <a:p>
            <a:r>
              <a:rPr lang="en-US"/>
              <a:t>- </a:t>
            </a:r>
            <a:r>
              <a:rPr lang="en-US" b="1"/>
              <a:t>close </a:t>
            </a:r>
            <a:r>
              <a:rPr lang="en-US"/>
              <a:t>to the mother’s body so the baby is brought to the breast rather than the</a:t>
            </a:r>
          </a:p>
          <a:p>
            <a:r>
              <a:rPr lang="en-US"/>
              <a:t>breast taken to the baby;</a:t>
            </a:r>
          </a:p>
          <a:p>
            <a:r>
              <a:rPr lang="en-US"/>
              <a:t>- </a:t>
            </a:r>
            <a:r>
              <a:rPr lang="en-US" b="1"/>
              <a:t>supported </a:t>
            </a:r>
            <a:r>
              <a:rPr lang="en-US"/>
              <a:t>at the head, shoulders and if newborn, the whole body supported; and</a:t>
            </a:r>
          </a:p>
          <a:p>
            <a:r>
              <a:rPr lang="en-US"/>
              <a:t>- </a:t>
            </a:r>
            <a:r>
              <a:rPr lang="en-US" b="1"/>
              <a:t>facing </a:t>
            </a:r>
            <a:r>
              <a:rPr lang="en-US"/>
              <a:t>the breast with the baby’s nose to the nipple as she or he comes to the</a:t>
            </a:r>
          </a:p>
          <a:p>
            <a:r>
              <a:rPr lang="en-US"/>
              <a:t>breast.</a:t>
            </a:r>
          </a:p>
          <a:p>
            <a:endParaRPr lang="en-US"/>
          </a:p>
        </p:txBody>
      </p:sp>
    </p:spTree>
    <p:extLst>
      <p:ext uri="{BB962C8B-B14F-4D97-AF65-F5344CB8AC3E}">
        <p14:creationId xmlns:p14="http://schemas.microsoft.com/office/powerpoint/2010/main" val="2518408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13B4EB-66B2-4B58-A008-8E4B5C0F616C}" type="slidenum">
              <a:rPr lang="en-US"/>
              <a:pPr/>
              <a:t>172</a:t>
            </a:fld>
            <a:endParaRPr 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3060735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8F1AC9-6583-4261-9A5F-323EC96DA7A6}" type="slidenum">
              <a:rPr lang="en-US"/>
              <a:pPr/>
              <a:t>176</a:t>
            </a:fld>
            <a:endParaRPr lang="en-US"/>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644550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C1E29A-AB09-403A-944B-4A2FE1D45445}" type="slidenum">
              <a:rPr lang="fa-IR" smtClean="0"/>
              <a:t>43</a:t>
            </a:fld>
            <a:endParaRPr lang="fa-IR"/>
          </a:p>
        </p:txBody>
      </p:sp>
    </p:spTree>
    <p:extLst>
      <p:ext uri="{BB962C8B-B14F-4D97-AF65-F5344CB8AC3E}">
        <p14:creationId xmlns:p14="http://schemas.microsoft.com/office/powerpoint/2010/main" val="3531496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6C3E36-E911-4A76-A311-C82AB2AE140C}" type="slidenum">
              <a:rPr lang="en-US"/>
              <a:pPr/>
              <a:t>180</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2066831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D2F3C6-E1FB-4000-971C-AA09DA76DEF0}" type="slidenum">
              <a:rPr lang="en-US"/>
              <a:pPr/>
              <a:t>196</a:t>
            </a:fld>
            <a:endParaRPr lang="en-US"/>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40670984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1601ED-6F3A-4F8E-A330-4C332E8F1721}" type="slidenum">
              <a:rPr lang="en-US"/>
              <a:pPr/>
              <a:t>207</a:t>
            </a:fld>
            <a:endParaRPr lang="en-U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r>
              <a:rPr lang="en-US"/>
              <a:t>She is using two fingers to support her breast in a ‘scissors hold’. It is difficult to keep</a:t>
            </a:r>
          </a:p>
          <a:p>
            <a:r>
              <a:rPr lang="en-US"/>
              <a:t>fingers in this position for long and they may slip nearer the nipple, which could prevent</a:t>
            </a:r>
          </a:p>
          <a:p>
            <a:r>
              <a:rPr lang="en-US"/>
              <a:t>the baby taking a big mouthful of the breast.</a:t>
            </a:r>
          </a:p>
          <a:p>
            <a:endParaRPr lang="en-US"/>
          </a:p>
        </p:txBody>
      </p:sp>
    </p:spTree>
    <p:extLst>
      <p:ext uri="{BB962C8B-B14F-4D97-AF65-F5344CB8AC3E}">
        <p14:creationId xmlns:p14="http://schemas.microsoft.com/office/powerpoint/2010/main" val="2138978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2AC815-46FB-4069-99E7-DA039E2B6F51}" type="slidenum">
              <a:rPr lang="en-US"/>
              <a:pPr/>
              <a:t>208</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pPr>
              <a:lnSpc>
                <a:spcPct val="80000"/>
              </a:lnSpc>
            </a:pPr>
            <a:r>
              <a:rPr lang="en-US" sz="800" i="1"/>
              <a:t>General:</a:t>
            </a:r>
          </a:p>
          <a:p>
            <a:pPr>
              <a:lnSpc>
                <a:spcPct val="80000"/>
              </a:lnSpc>
            </a:pPr>
            <a:r>
              <a:rPr lang="en-US" sz="800"/>
              <a:t>In this picture, you cannot see much of the mother or her position.</a:t>
            </a:r>
          </a:p>
          <a:p>
            <a:pPr>
              <a:lnSpc>
                <a:spcPct val="80000"/>
              </a:lnSpc>
            </a:pPr>
            <a:r>
              <a:rPr lang="en-US" sz="800"/>
              <a:t>She is using two fingers to support her breast, however they do not look like they are</a:t>
            </a:r>
          </a:p>
          <a:p>
            <a:pPr>
              <a:lnSpc>
                <a:spcPct val="80000"/>
              </a:lnSpc>
            </a:pPr>
            <a:r>
              <a:rPr lang="en-US" sz="800"/>
              <a:t>actually supporting her breast. It looks like the breast is hanging down to reach the baby</a:t>
            </a:r>
          </a:p>
          <a:p>
            <a:pPr>
              <a:lnSpc>
                <a:spcPct val="80000"/>
              </a:lnSpc>
            </a:pPr>
            <a:r>
              <a:rPr lang="en-US" sz="800"/>
              <a:t>rather than the baby is being brought up to the level of the breast.</a:t>
            </a:r>
          </a:p>
          <a:p>
            <a:pPr>
              <a:lnSpc>
                <a:spcPct val="80000"/>
              </a:lnSpc>
            </a:pPr>
            <a:r>
              <a:rPr lang="en-US" sz="800"/>
              <a:t>This baby looks like there are some health concerns, so he or she may find it difficult to</a:t>
            </a:r>
          </a:p>
          <a:p>
            <a:pPr>
              <a:lnSpc>
                <a:spcPct val="80000"/>
              </a:lnSpc>
            </a:pPr>
            <a:r>
              <a:rPr lang="en-US" sz="800"/>
              <a:t>suckle for long at one time.</a:t>
            </a:r>
          </a:p>
          <a:p>
            <a:pPr>
              <a:lnSpc>
                <a:spcPct val="80000"/>
              </a:lnSpc>
            </a:pPr>
            <a:r>
              <a:rPr lang="en-US" sz="800"/>
              <a:t>Baby’s head and body are in a line, the baby’s neck is not twisted.</a:t>
            </a:r>
          </a:p>
          <a:p>
            <a:pPr>
              <a:lnSpc>
                <a:spcPct val="80000"/>
              </a:lnSpc>
            </a:pPr>
            <a:r>
              <a:rPr lang="en-US" sz="800"/>
              <a:t>Baby is not held close</a:t>
            </a:r>
          </a:p>
          <a:p>
            <a:pPr>
              <a:lnSpc>
                <a:spcPct val="80000"/>
              </a:lnSpc>
            </a:pPr>
            <a:r>
              <a:rPr lang="en-US" sz="800"/>
              <a:t>Baby is supported, however he or she needs to be supported at the level of the breast</a:t>
            </a:r>
          </a:p>
          <a:p>
            <a:pPr>
              <a:lnSpc>
                <a:spcPct val="80000"/>
              </a:lnSpc>
            </a:pPr>
            <a:r>
              <a:rPr lang="en-US" sz="800"/>
              <a:t>and turned towards the mother</a:t>
            </a:r>
          </a:p>
          <a:p>
            <a:pPr>
              <a:lnSpc>
                <a:spcPct val="80000"/>
              </a:lnSpc>
            </a:pPr>
            <a:r>
              <a:rPr lang="en-US" sz="800"/>
              <a:t>Baby is not facing mother</a:t>
            </a:r>
          </a:p>
          <a:p>
            <a:pPr>
              <a:lnSpc>
                <a:spcPct val="80000"/>
              </a:lnSpc>
            </a:pPr>
            <a:r>
              <a:rPr lang="en-US" sz="800" i="1"/>
              <a:t>Baby’s attachment:</a:t>
            </a:r>
          </a:p>
          <a:p>
            <a:pPr>
              <a:lnSpc>
                <a:spcPct val="80000"/>
              </a:lnSpc>
            </a:pPr>
            <a:r>
              <a:rPr lang="en-US" sz="800"/>
              <a:t>You cannot see the areola well in this picture</a:t>
            </a:r>
          </a:p>
          <a:p>
            <a:pPr>
              <a:lnSpc>
                <a:spcPct val="80000"/>
              </a:lnSpc>
            </a:pPr>
            <a:r>
              <a:rPr lang="en-US" sz="800"/>
              <a:t>The baby’s mouth is not open wide</a:t>
            </a:r>
          </a:p>
          <a:p>
            <a:pPr>
              <a:lnSpc>
                <a:spcPct val="80000"/>
              </a:lnSpc>
            </a:pPr>
            <a:r>
              <a:rPr lang="en-US" sz="800"/>
              <a:t>The baby’s lower lip is turned out</a:t>
            </a:r>
          </a:p>
          <a:p>
            <a:pPr>
              <a:lnSpc>
                <a:spcPct val="80000"/>
              </a:lnSpc>
            </a:pPr>
            <a:r>
              <a:rPr lang="en-US" sz="800"/>
              <a:t>The baby’s chin does not touch the breast.</a:t>
            </a:r>
          </a:p>
          <a:p>
            <a:pPr>
              <a:lnSpc>
                <a:spcPct val="80000"/>
              </a:lnSpc>
            </a:pPr>
            <a:r>
              <a:rPr lang="en-US" sz="800"/>
              <a:t>We cannot see signs of suckling in a picture.</a:t>
            </a:r>
          </a:p>
          <a:p>
            <a:pPr>
              <a:lnSpc>
                <a:spcPct val="80000"/>
              </a:lnSpc>
            </a:pPr>
            <a:r>
              <a:rPr lang="en-US" sz="800" i="1"/>
              <a:t>Ask: What positive signs could you point out to the mother?</a:t>
            </a:r>
          </a:p>
          <a:p>
            <a:pPr>
              <a:lnSpc>
                <a:spcPct val="80000"/>
              </a:lnSpc>
            </a:pPr>
            <a:r>
              <a:rPr lang="en-US" sz="800"/>
              <a:t>- Her baby is being breastfed, which shows her care and love for her baby</a:t>
            </a:r>
          </a:p>
          <a:p>
            <a:pPr>
              <a:lnSpc>
                <a:spcPct val="80000"/>
              </a:lnSpc>
            </a:pPr>
            <a:r>
              <a:rPr lang="en-US" sz="800" i="1"/>
              <a:t>Ask: What suggestions could you offer to the mother?</a:t>
            </a:r>
          </a:p>
          <a:p>
            <a:pPr>
              <a:lnSpc>
                <a:spcPct val="80000"/>
              </a:lnSpc>
            </a:pPr>
            <a:r>
              <a:rPr lang="en-US" sz="800"/>
              <a:t>- The mother may need to find a more comfortable position for herself so she is not</a:t>
            </a:r>
          </a:p>
          <a:p>
            <a:pPr>
              <a:lnSpc>
                <a:spcPct val="80000"/>
              </a:lnSpc>
            </a:pPr>
            <a:r>
              <a:rPr lang="en-US" sz="800"/>
              <a:t>bending over the baby. You could suggest that the mother re-position and attach</a:t>
            </a:r>
          </a:p>
          <a:p>
            <a:pPr>
              <a:lnSpc>
                <a:spcPct val="80000"/>
              </a:lnSpc>
            </a:pPr>
            <a:r>
              <a:rPr lang="en-US" sz="800"/>
              <a:t>her baby again for more effective suckling.</a:t>
            </a:r>
          </a:p>
          <a:p>
            <a:pPr>
              <a:lnSpc>
                <a:spcPct val="80000"/>
              </a:lnSpc>
            </a:pPr>
            <a:r>
              <a:rPr lang="en-US" sz="800"/>
              <a:t>- If she held the baby closer, with the baby’s whole body turned towards the breast,</a:t>
            </a:r>
          </a:p>
          <a:p>
            <a:pPr>
              <a:lnSpc>
                <a:spcPct val="80000"/>
              </a:lnSpc>
            </a:pPr>
            <a:r>
              <a:rPr lang="en-US" sz="800"/>
              <a:t>and higher with his or her body supported (maybe with a rolled towel or pillow),</a:t>
            </a:r>
          </a:p>
          <a:p>
            <a:pPr>
              <a:lnSpc>
                <a:spcPct val="80000"/>
              </a:lnSpc>
            </a:pPr>
            <a:r>
              <a:rPr lang="en-US" sz="800"/>
              <a:t>the baby could reach the breast easily and this might make it easier for the baby</a:t>
            </a:r>
          </a:p>
          <a:p>
            <a:pPr>
              <a:lnSpc>
                <a:spcPct val="80000"/>
              </a:lnSpc>
            </a:pPr>
            <a:r>
              <a:rPr lang="en-US" sz="800"/>
              <a:t>to take a large mouthful of the breast.</a:t>
            </a:r>
          </a:p>
          <a:p>
            <a:pPr>
              <a:lnSpc>
                <a:spcPct val="80000"/>
              </a:lnSpc>
            </a:pPr>
            <a:r>
              <a:rPr lang="en-US" sz="800"/>
              <a:t>• These pictures showed a number of signs that could be improved. However,</a:t>
            </a:r>
          </a:p>
          <a:p>
            <a:pPr>
              <a:lnSpc>
                <a:spcPct val="80000"/>
              </a:lnSpc>
            </a:pPr>
            <a:r>
              <a:rPr lang="en-US" sz="800"/>
              <a:t>remember that many mothers and babies breastfeed with no difficulties. Notice the</a:t>
            </a:r>
          </a:p>
          <a:p>
            <a:pPr>
              <a:lnSpc>
                <a:spcPct val="80000"/>
              </a:lnSpc>
            </a:pPr>
            <a:r>
              <a:rPr lang="en-US" sz="800"/>
              <a:t>signs that breastfeeding is going well, not just the signs of possible difficulty.</a:t>
            </a:r>
          </a:p>
          <a:p>
            <a:pPr>
              <a:lnSpc>
                <a:spcPct val="80000"/>
              </a:lnSpc>
            </a:pPr>
            <a:r>
              <a:rPr lang="en-US" sz="800"/>
              <a:t>• Later you will observe real mothers and babie</a:t>
            </a:r>
          </a:p>
          <a:p>
            <a:pPr>
              <a:lnSpc>
                <a:spcPct val="80000"/>
              </a:lnSpc>
            </a:pPr>
            <a:endParaRPr lang="en-US" sz="800"/>
          </a:p>
        </p:txBody>
      </p:sp>
    </p:spTree>
    <p:extLst>
      <p:ext uri="{BB962C8B-B14F-4D97-AF65-F5344CB8AC3E}">
        <p14:creationId xmlns:p14="http://schemas.microsoft.com/office/powerpoint/2010/main" val="2565626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BEF53-710C-439B-9BD5-07AC5A77E1BF}" type="slidenum">
              <a:rPr lang="en-US"/>
              <a:pPr/>
              <a:t>214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2569148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D67A79-6202-4A22-9A27-39697F81A36F}" type="slidenum">
              <a:rPr lang="en-US"/>
              <a:pPr/>
              <a:t>215</a:t>
            </a:fld>
            <a:endParaRPr lang="en-US"/>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fa-IR"/>
          </a:p>
        </p:txBody>
      </p:sp>
    </p:spTree>
    <p:extLst>
      <p:ext uri="{BB962C8B-B14F-4D97-AF65-F5344CB8AC3E}">
        <p14:creationId xmlns:p14="http://schemas.microsoft.com/office/powerpoint/2010/main" val="3502939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27EDB4-F765-4DCB-A4D2-9391C3F769A4}" type="slidenum">
              <a:rPr lang="en-US"/>
              <a:pPr/>
              <a:t>70</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p:txBody>
          <a:bodyPr/>
          <a:lstStyle/>
          <a:p>
            <a:r>
              <a:rPr lang="en-US" sz="2400" b="1"/>
              <a:t>HAND EXPRESSION</a:t>
            </a:r>
          </a:p>
          <a:p>
            <a:r>
              <a:rPr lang="en-US"/>
              <a:t>To help a baby to attach at the breast.</a:t>
            </a:r>
          </a:p>
          <a:p>
            <a:r>
              <a:rPr lang="en-US"/>
              <a:t>More Colostrum than pump.</a:t>
            </a:r>
          </a:p>
          <a:p>
            <a:r>
              <a:rPr lang="en-US"/>
              <a:t>Higher fat and sodium content and concentration than pump usefull  .pemature  baby less 30 weeks </a:t>
            </a:r>
          </a:p>
          <a:p>
            <a:r>
              <a:rPr lang="en-US"/>
              <a:t>Ecologically superior.</a:t>
            </a:r>
          </a:p>
          <a:p>
            <a:pPr>
              <a:lnSpc>
                <a:spcPct val="130000"/>
              </a:lnSpc>
            </a:pPr>
            <a:r>
              <a:rPr lang="ar-SA">
                <a:cs typeface="Traffic" pitchFamily="2" charset="-78"/>
              </a:rPr>
              <a:t>عدم صدمه به بافت حساس پستان </a:t>
            </a:r>
            <a:r>
              <a:rPr lang="ar-SA" sz="900">
                <a:cs typeface="Traffic" pitchFamily="2" charset="-78"/>
              </a:rPr>
              <a:t>(با دوشيدن صحيح)</a:t>
            </a:r>
          </a:p>
          <a:p>
            <a:pPr>
              <a:lnSpc>
                <a:spcPct val="130000"/>
              </a:lnSpc>
            </a:pPr>
            <a:r>
              <a:rPr lang="ar-SA">
                <a:cs typeface="Traffic" pitchFamily="2" charset="-78"/>
              </a:rPr>
              <a:t>كمك به درك وضعيت پستان قبل و بعد از هر تغذيه </a:t>
            </a:r>
          </a:p>
          <a:p>
            <a:pPr>
              <a:lnSpc>
                <a:spcPct val="130000"/>
              </a:lnSpc>
            </a:pPr>
            <a:r>
              <a:rPr lang="ar-SA">
                <a:cs typeface="Traffic" pitchFamily="2" charset="-78"/>
              </a:rPr>
              <a:t>دادن اطمينان به مادر در مورد سلامتي وي و داشتن شيركافي </a:t>
            </a:r>
          </a:p>
          <a:p>
            <a:pPr>
              <a:lnSpc>
                <a:spcPct val="130000"/>
              </a:lnSpc>
            </a:pPr>
            <a:r>
              <a:rPr lang="ar-SA">
                <a:cs typeface="Traffic" pitchFamily="2" charset="-78"/>
              </a:rPr>
              <a:t>دوشيدن شير به مقدار كافي جهت تغذيه شيرخوار </a:t>
            </a:r>
          </a:p>
          <a:p>
            <a:pPr>
              <a:lnSpc>
                <a:spcPct val="130000"/>
              </a:lnSpc>
            </a:pPr>
            <a:r>
              <a:rPr lang="ar-SA">
                <a:cs typeface="Traffic" pitchFamily="2" charset="-78"/>
              </a:rPr>
              <a:t>توانايي دوشيدن مستقيم به دهان شيرخوار </a:t>
            </a:r>
          </a:p>
          <a:p>
            <a:pPr>
              <a:lnSpc>
                <a:spcPct val="130000"/>
              </a:lnSpc>
            </a:pPr>
            <a:r>
              <a:rPr lang="ar-SA">
                <a:cs typeface="Traffic" pitchFamily="2" charset="-78"/>
              </a:rPr>
              <a:t>دوشيدن مقدار كمي از شير به روي نيپل و آرئول جهت</a:t>
            </a:r>
            <a:endParaRPr lang="en-US">
              <a:cs typeface="Traffic" pitchFamily="2" charset="-78"/>
            </a:endParaRPr>
          </a:p>
          <a:p>
            <a:pPr>
              <a:lnSpc>
                <a:spcPct val="130000"/>
              </a:lnSpc>
            </a:pPr>
            <a:r>
              <a:rPr lang="ar-SA">
                <a:cs typeface="Traffic" pitchFamily="2" charset="-78"/>
              </a:rPr>
              <a:t> </a:t>
            </a:r>
            <a:r>
              <a:rPr lang="en-US">
                <a:cs typeface="Traffic" pitchFamily="2" charset="-78"/>
              </a:rPr>
              <a:t>   </a:t>
            </a:r>
            <a:r>
              <a:rPr lang="ar-SA">
                <a:cs typeface="Traffic" pitchFamily="2" charset="-78"/>
              </a:rPr>
              <a:t>تشويق شيرخوار به چسبيدن به پستان </a:t>
            </a:r>
          </a:p>
          <a:p>
            <a:pPr>
              <a:lnSpc>
                <a:spcPct val="130000"/>
              </a:lnSpc>
            </a:pPr>
            <a:r>
              <a:rPr lang="ar-SA">
                <a:cs typeface="Traffic" pitchFamily="2" charset="-78"/>
              </a:rPr>
              <a:t>توانائي در دوشيدن </a:t>
            </a:r>
            <a:r>
              <a:rPr lang="en-US">
                <a:cs typeface="Traffic" pitchFamily="2" charset="-78"/>
              </a:rPr>
              <a:t>hind milk</a:t>
            </a:r>
            <a:r>
              <a:rPr lang="ar-SA">
                <a:cs typeface="Traffic" pitchFamily="2" charset="-78"/>
              </a:rPr>
              <a:t>   </a:t>
            </a:r>
            <a:endParaRPr lang="en-US">
              <a:cs typeface="Traffic" pitchFamily="2" charset="-78"/>
            </a:endParaRPr>
          </a:p>
          <a:p>
            <a:pPr>
              <a:lnSpc>
                <a:spcPct val="130000"/>
              </a:lnSpc>
            </a:pPr>
            <a:r>
              <a:rPr lang="ar-SA">
                <a:cs typeface="Traffic" pitchFamily="2" charset="-78"/>
              </a:rPr>
              <a:t>دوشيدن مقداري از شير جهت نرم كردن نيپل </a:t>
            </a:r>
          </a:p>
          <a:p>
            <a:pPr>
              <a:lnSpc>
                <a:spcPct val="130000"/>
              </a:lnSpc>
            </a:pPr>
            <a:r>
              <a:rPr lang="ar-SA">
                <a:cs typeface="Traffic" pitchFamily="2" charset="-78"/>
              </a:rPr>
              <a:t>دوشيدن و ماليدن كمي از</a:t>
            </a:r>
            <a:r>
              <a:rPr lang="en-US">
                <a:cs typeface="Traffic" pitchFamily="2" charset="-78"/>
              </a:rPr>
              <a:t>hind milk </a:t>
            </a:r>
            <a:r>
              <a:rPr lang="ar-SA">
                <a:cs typeface="Traffic" pitchFamily="2" charset="-78"/>
              </a:rPr>
              <a:t>  به نيپل در پايان شيردهي </a:t>
            </a:r>
            <a:endParaRPr lang="ar-SA" sz="1000">
              <a:cs typeface="Traffic" pitchFamily="2" charset="-78"/>
            </a:endParaRPr>
          </a:p>
          <a:p>
            <a:pPr>
              <a:lnSpc>
                <a:spcPct val="130000"/>
              </a:lnSpc>
            </a:pPr>
            <a:r>
              <a:rPr lang="ar-SA">
                <a:cs typeface="Traffic" pitchFamily="2" charset="-78"/>
              </a:rPr>
              <a:t>دوشيدن لوبولهاي بلوكه شده پستاني حاوي شير</a:t>
            </a:r>
          </a:p>
          <a:p>
            <a:pPr>
              <a:lnSpc>
                <a:spcPct val="130000"/>
              </a:lnSpc>
            </a:pPr>
            <a:r>
              <a:rPr lang="ar-SA">
                <a:cs typeface="Traffic" pitchFamily="2" charset="-78"/>
              </a:rPr>
              <a:t>جمع آوري كلستروم بيشتر نسبت به پمپ </a:t>
            </a:r>
          </a:p>
          <a:p>
            <a:pPr>
              <a:lnSpc>
                <a:spcPct val="130000"/>
              </a:lnSpc>
            </a:pPr>
            <a:r>
              <a:rPr lang="ar-SA">
                <a:cs typeface="Traffic" pitchFamily="2" charset="-78"/>
              </a:rPr>
              <a:t>جهت توليد شير با سديم بيشتر نسبت به پمپ </a:t>
            </a:r>
          </a:p>
          <a:p>
            <a:pPr>
              <a:lnSpc>
                <a:spcPct val="130000"/>
              </a:lnSpc>
            </a:pPr>
            <a:r>
              <a:rPr lang="ar-SA">
                <a:cs typeface="Traffic" pitchFamily="2" charset="-78"/>
              </a:rPr>
              <a:t>كاهش ريسك </a:t>
            </a:r>
            <a:r>
              <a:rPr lang="fa-IR">
                <a:cs typeface="Traffic" pitchFamily="2" charset="-78"/>
              </a:rPr>
              <a:t>آ</a:t>
            </a:r>
            <a:r>
              <a:rPr lang="ar-SA">
                <a:cs typeface="Traffic" pitchFamily="2" charset="-78"/>
              </a:rPr>
              <a:t>لودگي </a:t>
            </a:r>
          </a:p>
          <a:p>
            <a:pPr>
              <a:lnSpc>
                <a:spcPct val="130000"/>
              </a:lnSpc>
            </a:pPr>
            <a:r>
              <a:rPr lang="ar-SA">
                <a:cs typeface="Traffic" pitchFamily="2" charset="-78"/>
              </a:rPr>
              <a:t>آرامش مادر نسبت به استفاده از پمپ </a:t>
            </a:r>
          </a:p>
          <a:p>
            <a:pPr>
              <a:lnSpc>
                <a:spcPct val="130000"/>
              </a:lnSpc>
            </a:pPr>
            <a:r>
              <a:rPr lang="ar-SA">
                <a:cs typeface="Traffic" pitchFamily="2" charset="-78"/>
              </a:rPr>
              <a:t>روش فيزيولژيكي بيشتر جهت توليد پرولاكتين بيشتر</a:t>
            </a:r>
            <a:endParaRPr lang="en-US">
              <a:cs typeface="Traffic" pitchFamily="2" charset="-78"/>
            </a:endParaRPr>
          </a:p>
          <a:p>
            <a:endParaRPr lang="en-US"/>
          </a:p>
        </p:txBody>
      </p:sp>
    </p:spTree>
    <p:extLst>
      <p:ext uri="{BB962C8B-B14F-4D97-AF65-F5344CB8AC3E}">
        <p14:creationId xmlns:p14="http://schemas.microsoft.com/office/powerpoint/2010/main" val="2994314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AB320F-66F8-4DD2-9D71-8DC461FF15BA}" type="slidenum">
              <a:rPr lang="en-US"/>
              <a:pPr/>
              <a:t>89</a:t>
            </a:fld>
            <a:endParaRPr lang="en-US"/>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pPr marL="228600" indent="-228600"/>
            <a:r>
              <a:rPr lang="en-US" sz="1000" b="1"/>
              <a:t>POSITION the thumb and first two fingers about 1" to 1 1/2" behind the nipple. </a:t>
            </a:r>
          </a:p>
          <a:p>
            <a:pPr marL="228600" indent="-228600"/>
            <a:r>
              <a:rPr lang="en-US" sz="1000" b="1"/>
              <a:t>* Use this measurement, which is not necessarily the outer edge of the areola, as a guide. The areola varies in size from one woman to another. * Place the thumb above the nipple and the fingers below, in a 12 o'clock and …….. 6 o'clock position, as shown.* Note that the fingers are positioned so that the milk reservoirs lie beneath them.</a:t>
            </a:r>
            <a:endParaRPr lang="en-US" sz="1000"/>
          </a:p>
          <a:p>
            <a:pPr marL="228600" indent="-228600"/>
            <a:r>
              <a:rPr lang="en-US" sz="1000"/>
              <a:t>Avoid cupping the breast. The fingers should </a:t>
            </a:r>
            <a:r>
              <a:rPr lang="en-US" sz="1000" b="1"/>
              <a:t>NOT</a:t>
            </a:r>
            <a:r>
              <a:rPr lang="en-US" sz="1000"/>
              <a:t> be in a …….. 12 o'clock and 4 o'clock position </a:t>
            </a:r>
            <a:endParaRPr lang="fa-IR" sz="1000"/>
          </a:p>
          <a:p>
            <a:pPr marL="228600" indent="-228600"/>
            <a:r>
              <a:rPr lang="en-US" sz="1000" b="1"/>
              <a:t>PUSH</a:t>
            </a:r>
            <a:r>
              <a:rPr lang="en-US" sz="1000"/>
              <a:t> straight into the chest wall. Avoid spreading the fingers apart.</a:t>
            </a:r>
          </a:p>
          <a:p>
            <a:pPr marL="228600" indent="-228600"/>
            <a:r>
              <a:rPr lang="en-US" sz="1000"/>
              <a:t>For large breasts, first lift and then push into the chest wall.</a:t>
            </a:r>
          </a:p>
          <a:p>
            <a:pPr marL="228600" indent="-228600"/>
            <a:r>
              <a:rPr lang="en-US" sz="1000" b="1"/>
              <a:t>REPEAT RYTHMICALLY</a:t>
            </a:r>
            <a:r>
              <a:rPr lang="en-US" sz="1000"/>
              <a:t> to drain the reservoirs.</a:t>
            </a:r>
          </a:p>
          <a:p>
            <a:pPr marL="228600" indent="-228600"/>
            <a:r>
              <a:rPr lang="en-US" sz="1000"/>
              <a:t>Position, push, roll; position, push, roll</a:t>
            </a:r>
            <a:endParaRPr lang="fa-IR" sz="1000"/>
          </a:p>
          <a:p>
            <a:pPr marL="228600" indent="-228600"/>
            <a:r>
              <a:rPr lang="en-US" sz="1000" b="1"/>
              <a:t>ROTATE</a:t>
            </a:r>
            <a:r>
              <a:rPr lang="en-US" sz="1000"/>
              <a:t> the thumb and finger position to milk the other reservoirs. Use both hands on each breast. The fingers will move from the 12 and 6 o'clock positions, to 11 and 5 o'clock, 2 and 8 o'clock, 3 and 9 o'clock. These pictures show hand positions on the right breast. </a:t>
            </a:r>
          </a:p>
          <a:p>
            <a:pPr marL="228600" indent="-228600"/>
            <a:r>
              <a:rPr lang="en-US" sz="1000"/>
              <a:t>AVOID THESE MOTIONS :</a:t>
            </a:r>
          </a:p>
          <a:p>
            <a:pPr marL="228600" indent="-228600"/>
            <a:r>
              <a:rPr lang="en-US" sz="1000"/>
              <a:t>Avoid </a:t>
            </a:r>
            <a:r>
              <a:rPr lang="en-US" sz="1000" b="1"/>
              <a:t>squeezing </a:t>
            </a:r>
            <a:r>
              <a:rPr lang="en-US" sz="1000"/>
              <a:t>the breast. This can cause bruising </a:t>
            </a:r>
          </a:p>
          <a:p>
            <a:pPr marL="228600" indent="-228600"/>
            <a:r>
              <a:rPr lang="en-US" sz="1000"/>
              <a:t>Avoid </a:t>
            </a:r>
            <a:r>
              <a:rPr lang="en-US" sz="1000" b="1"/>
              <a:t>pulling</a:t>
            </a:r>
            <a:r>
              <a:rPr lang="en-US" sz="1000"/>
              <a:t> out the nipple and breast. This can cause tissue damage </a:t>
            </a:r>
          </a:p>
          <a:p>
            <a:pPr marL="228600" indent="-228600"/>
            <a:r>
              <a:rPr lang="en-US" sz="1000"/>
              <a:t>Avoid </a:t>
            </a:r>
            <a:r>
              <a:rPr lang="en-US" sz="1000" b="1"/>
              <a:t>sliding on</a:t>
            </a:r>
            <a:r>
              <a:rPr lang="en-US" sz="1000"/>
              <a:t> the breast. This can cause skin burns. </a:t>
            </a:r>
          </a:p>
        </p:txBody>
      </p:sp>
    </p:spTree>
    <p:extLst>
      <p:ext uri="{BB962C8B-B14F-4D97-AF65-F5344CB8AC3E}">
        <p14:creationId xmlns:p14="http://schemas.microsoft.com/office/powerpoint/2010/main" val="1911107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71BA8B-5423-4156-8AB0-9FC6893FC4FF}" type="slidenum">
              <a:rPr lang="en-US"/>
              <a:pPr/>
              <a:t>94</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r>
              <a:rPr lang="en-US" b="1"/>
              <a:t>MASSAGE</a:t>
            </a:r>
            <a:r>
              <a:rPr lang="en-US"/>
              <a:t> the milk producing cells and ducts. Start at the top of the breast. Press firmly into the chest wall. Move fingers in a circular motion on one spot on the skin.</a:t>
            </a:r>
            <a:endParaRPr lang="fa-IR"/>
          </a:p>
          <a:p>
            <a:endParaRPr lang="en-US"/>
          </a:p>
          <a:p>
            <a:endParaRPr lang="en-US"/>
          </a:p>
        </p:txBody>
      </p:sp>
    </p:spTree>
    <p:extLst>
      <p:ext uri="{BB962C8B-B14F-4D97-AF65-F5344CB8AC3E}">
        <p14:creationId xmlns:p14="http://schemas.microsoft.com/office/powerpoint/2010/main" val="3031297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88748D-0B21-463F-98FC-9EDDEF8D405F}" type="slidenum">
              <a:rPr lang="en-US"/>
              <a:pPr/>
              <a:t>110</a:t>
            </a:fld>
            <a:endParaRPr lang="en-US"/>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pPr>
              <a:lnSpc>
                <a:spcPct val="140000"/>
              </a:lnSpc>
            </a:pPr>
            <a:r>
              <a:rPr lang="en-US"/>
              <a:t>‘Bicycle horn’ style pumps</a:t>
            </a:r>
            <a:endParaRPr lang="en-US">
              <a:cs typeface="Traffic" pitchFamily="2" charset="-78"/>
            </a:endParaRPr>
          </a:p>
          <a:p>
            <a:pPr>
              <a:lnSpc>
                <a:spcPct val="140000"/>
              </a:lnSpc>
            </a:pPr>
            <a:r>
              <a:rPr lang="ar-SA">
                <a:cs typeface="Traffic" pitchFamily="2" charset="-78"/>
              </a:rPr>
              <a:t>عدم استفاده براي شيردوشي جهت تغذيه   </a:t>
            </a:r>
          </a:p>
          <a:p>
            <a:pPr>
              <a:lnSpc>
                <a:spcPct val="140000"/>
              </a:lnSpc>
            </a:pPr>
            <a:r>
              <a:rPr lang="ar-SA">
                <a:cs typeface="Traffic" pitchFamily="2" charset="-78"/>
              </a:rPr>
              <a:t>مفيد جهت رفع احتقان پستان </a:t>
            </a:r>
          </a:p>
          <a:p>
            <a:pPr>
              <a:lnSpc>
                <a:spcPct val="140000"/>
              </a:lnSpc>
            </a:pPr>
            <a:r>
              <a:rPr lang="ar-SA">
                <a:cs typeface="Traffic" pitchFamily="2" charset="-78"/>
              </a:rPr>
              <a:t>خطرآلودگي بالا </a:t>
            </a:r>
          </a:p>
          <a:p>
            <a:pPr>
              <a:lnSpc>
                <a:spcPct val="140000"/>
              </a:lnSpc>
            </a:pPr>
            <a:r>
              <a:rPr lang="ar-SA">
                <a:cs typeface="Traffic" pitchFamily="2" charset="-78"/>
              </a:rPr>
              <a:t>قدرت مكش نه چندان قوي </a:t>
            </a:r>
          </a:p>
          <a:p>
            <a:pPr>
              <a:lnSpc>
                <a:spcPct val="140000"/>
              </a:lnSpc>
            </a:pPr>
            <a:r>
              <a:rPr lang="ar-SA">
                <a:cs typeface="Traffic" pitchFamily="2" charset="-78"/>
              </a:rPr>
              <a:t>دور ريختن شير دوشيده شده</a:t>
            </a:r>
            <a:endParaRPr lang="en-US">
              <a:cs typeface="Traffic" pitchFamily="2" charset="-78"/>
            </a:endParaRPr>
          </a:p>
        </p:txBody>
      </p:sp>
    </p:spTree>
    <p:extLst>
      <p:ext uri="{BB962C8B-B14F-4D97-AF65-F5344CB8AC3E}">
        <p14:creationId xmlns:p14="http://schemas.microsoft.com/office/powerpoint/2010/main" val="3756035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FB38FD-5924-46C9-857F-F916820D4600}" type="slidenum">
              <a:rPr lang="en-US"/>
              <a:pPr/>
              <a:t>128</a:t>
            </a:fld>
            <a:endParaRPr lang="en-US"/>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r>
              <a:rPr lang="en-US"/>
              <a:t>Milk expressed from a donor’s lactating breast has a higher calorie and protein content than that collected from the opposite breast (drip breast milk). Protein and energy supplementation of human milk increases the rate of weight gain and head growth, at least in the short term. Long term follow up studies are needed to determine if nutrient fortification of human milk improves neurodevelopmental outcomes for preterm infants.</a:t>
            </a:r>
          </a:p>
        </p:txBody>
      </p:sp>
    </p:spTree>
    <p:extLst>
      <p:ext uri="{BB962C8B-B14F-4D97-AF65-F5344CB8AC3E}">
        <p14:creationId xmlns:p14="http://schemas.microsoft.com/office/powerpoint/2010/main" val="2945247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4D06BC-9441-4D2D-ABFB-07AE956A7503}" type="slidenum">
              <a:rPr lang="en-US"/>
              <a:pPr/>
              <a:t>134</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pPr>
              <a:lnSpc>
                <a:spcPct val="80000"/>
              </a:lnSpc>
            </a:pPr>
            <a:r>
              <a:rPr lang="en-US" sz="900" b="1"/>
              <a:t>GENERAL GUIDELINES</a:t>
            </a:r>
            <a:r>
              <a:rPr lang="fa-IR" sz="900" b="1"/>
              <a:t>   </a:t>
            </a:r>
            <a:r>
              <a:rPr lang="en-US" sz="900" b="1"/>
              <a:t> ABM</a:t>
            </a:r>
          </a:p>
          <a:p>
            <a:pPr>
              <a:lnSpc>
                <a:spcPct val="80000"/>
              </a:lnSpc>
            </a:pPr>
            <a:r>
              <a:rPr lang="en-US" sz="900"/>
              <a:t>1. Hands must be washed prior to expressing or pumping milk.</a:t>
            </a:r>
          </a:p>
          <a:p>
            <a:pPr>
              <a:lnSpc>
                <a:spcPct val="80000"/>
              </a:lnSpc>
            </a:pPr>
            <a:r>
              <a:rPr lang="en-US" sz="900"/>
              <a:t>2. Use containers and pumping equipment that have been washed in hot, soapy water and rinsed. If</a:t>
            </a:r>
          </a:p>
          <a:p>
            <a:pPr>
              <a:lnSpc>
                <a:spcPct val="80000"/>
              </a:lnSpc>
            </a:pPr>
            <a:r>
              <a:rPr lang="en-US" sz="900"/>
              <a:t>available, cleaning in a dishwasher is acceptable; dishwashers that additionally heat the water may improve</a:t>
            </a:r>
          </a:p>
          <a:p>
            <a:pPr>
              <a:lnSpc>
                <a:spcPct val="80000"/>
              </a:lnSpc>
            </a:pPr>
            <a:r>
              <a:rPr lang="en-US" sz="900"/>
              <a:t>cleanliness. If a dishwasher is not available, boiling the containers after washing is recommended. Boiling</a:t>
            </a:r>
          </a:p>
          <a:p>
            <a:pPr>
              <a:lnSpc>
                <a:spcPct val="80000"/>
              </a:lnSpc>
            </a:pPr>
            <a:r>
              <a:rPr lang="en-US" sz="900"/>
              <a:t>is particularly important where the water supply may not be clean.</a:t>
            </a:r>
          </a:p>
          <a:p>
            <a:pPr>
              <a:lnSpc>
                <a:spcPct val="80000"/>
              </a:lnSpc>
            </a:pPr>
            <a:r>
              <a:rPr lang="en-US" sz="900"/>
              <a:t>3. Store in small portions to minimize waste. Most breastfed babies take between 2 and 4 ounces (60–120</a:t>
            </a:r>
          </a:p>
          <a:p>
            <a:pPr>
              <a:lnSpc>
                <a:spcPct val="80000"/>
              </a:lnSpc>
            </a:pPr>
            <a:r>
              <a:rPr lang="en-US" sz="900"/>
              <a:t>mL) of milk when beginning with an alternative feeding method. Storing in 2-ounce (60 mL) amounts and</a:t>
            </a:r>
          </a:p>
          <a:p>
            <a:pPr>
              <a:lnSpc>
                <a:spcPct val="80000"/>
              </a:lnSpc>
            </a:pPr>
            <a:r>
              <a:rPr lang="en-US" sz="900"/>
              <a:t>offering additional amounts if the baby is still hungry will prevent having to throw away unfinished milk.</a:t>
            </a:r>
          </a:p>
          <a:p>
            <a:pPr>
              <a:lnSpc>
                <a:spcPct val="80000"/>
              </a:lnSpc>
            </a:pPr>
            <a:r>
              <a:rPr lang="en-US" sz="900"/>
              <a:t>4. Consider storing smaller size portions [1–2 ounces (30–60 mL) each] for unexpected situations. A small</a:t>
            </a:r>
          </a:p>
          <a:p>
            <a:pPr>
              <a:lnSpc>
                <a:spcPct val="80000"/>
              </a:lnSpc>
            </a:pPr>
            <a:r>
              <a:rPr lang="en-US" sz="900"/>
              <a:t>amount of milk can keep a baby happy until mom comes to nurse the baby.</a:t>
            </a:r>
          </a:p>
          <a:p>
            <a:pPr>
              <a:lnSpc>
                <a:spcPct val="80000"/>
              </a:lnSpc>
            </a:pPr>
            <a:r>
              <a:rPr lang="en-US" sz="900"/>
              <a:t>5. Several expressions throughout a day may be combined to get the desired volume in a container. Chill</a:t>
            </a:r>
          </a:p>
          <a:p>
            <a:pPr>
              <a:lnSpc>
                <a:spcPct val="80000"/>
              </a:lnSpc>
            </a:pPr>
            <a:r>
              <a:rPr lang="en-US" sz="900"/>
              <a:t>the newly expressed milk for at least 1 hour in the main body of the refrigerator or in a cooler with ice or</a:t>
            </a:r>
          </a:p>
          <a:p>
            <a:pPr>
              <a:lnSpc>
                <a:spcPct val="80000"/>
              </a:lnSpc>
            </a:pPr>
            <a:r>
              <a:rPr lang="en-US" sz="900"/>
              <a:t>ice packs, and then add it to previously chilled milk expressed on the same day.</a:t>
            </a:r>
          </a:p>
          <a:p>
            <a:pPr>
              <a:lnSpc>
                <a:spcPct val="80000"/>
              </a:lnSpc>
            </a:pPr>
            <a:r>
              <a:rPr lang="en-US" sz="900"/>
              <a:t>6. Do not add warm breast milk to frozen milk because it will partially thaw the frozen milk.</a:t>
            </a:r>
          </a:p>
          <a:p>
            <a:pPr>
              <a:lnSpc>
                <a:spcPct val="80000"/>
              </a:lnSpc>
            </a:pPr>
            <a:r>
              <a:rPr lang="en-US" sz="900"/>
              <a:t>7. Keep milk from one day separate from other days.</a:t>
            </a:r>
          </a:p>
          <a:p>
            <a:pPr>
              <a:lnSpc>
                <a:spcPct val="80000"/>
              </a:lnSpc>
            </a:pPr>
            <a:r>
              <a:rPr lang="en-US" sz="900"/>
              <a:t>8. Do not fill the container; leave some room at the top because breast milk expands as it freezes.</a:t>
            </a:r>
          </a:p>
          <a:p>
            <a:pPr>
              <a:lnSpc>
                <a:spcPct val="80000"/>
              </a:lnSpc>
            </a:pPr>
            <a:r>
              <a:rPr lang="en-US" sz="900"/>
              <a:t>9. Label containers clearly with waterproof labels and ink, if possible.</a:t>
            </a:r>
          </a:p>
          <a:p>
            <a:pPr>
              <a:lnSpc>
                <a:spcPct val="80000"/>
              </a:lnSpc>
            </a:pPr>
            <a:r>
              <a:rPr lang="en-US" sz="900"/>
              <a:t>10. Indicate the date that the milk was expressed and the child’s name (for daycare).</a:t>
            </a:r>
          </a:p>
          <a:p>
            <a:pPr>
              <a:lnSpc>
                <a:spcPct val="80000"/>
              </a:lnSpc>
            </a:pPr>
            <a:r>
              <a:rPr lang="en-US" sz="900"/>
              <a:t>11. Expect that the milk will separate during storage because it is not homogenized. The cream will rise to</a:t>
            </a:r>
          </a:p>
          <a:p>
            <a:pPr>
              <a:lnSpc>
                <a:spcPct val="80000"/>
              </a:lnSpc>
            </a:pPr>
            <a:r>
              <a:rPr lang="en-US" sz="900"/>
              <a:t>the top of the milk and look thicker and whiter. Before feeding, gently swirling the container of milk will</a:t>
            </a:r>
          </a:p>
          <a:p>
            <a:pPr>
              <a:lnSpc>
                <a:spcPct val="80000"/>
              </a:lnSpc>
            </a:pPr>
            <a:r>
              <a:rPr lang="en-US" sz="900"/>
              <a:t>mix the cream back through again. Avoid vigorously shaking the milk.</a:t>
            </a:r>
          </a:p>
          <a:p>
            <a:pPr>
              <a:lnSpc>
                <a:spcPct val="80000"/>
              </a:lnSpc>
            </a:pPr>
            <a:endParaRPr lang="en-US" sz="900"/>
          </a:p>
        </p:txBody>
      </p:sp>
    </p:spTree>
    <p:extLst>
      <p:ext uri="{BB962C8B-B14F-4D97-AF65-F5344CB8AC3E}">
        <p14:creationId xmlns:p14="http://schemas.microsoft.com/office/powerpoint/2010/main" val="3137489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D44229-5FA3-4EA2-AFC4-4684542EE06A}" type="slidenum">
              <a:rPr lang="en-US"/>
              <a:pPr/>
              <a:t>157</a:t>
            </a:fld>
            <a:endParaRPr lang="en-US"/>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r>
              <a:rPr lang="en-US" b="1"/>
              <a:t>Cradle position</a:t>
            </a:r>
            <a:r>
              <a:rPr lang="fa-IR" b="1"/>
              <a:t> </a:t>
            </a:r>
            <a:r>
              <a:rPr lang="en-US"/>
              <a:t>The baby’s lower arm is tucked around the</a:t>
            </a:r>
            <a:r>
              <a:rPr lang="fa-IR"/>
              <a:t> </a:t>
            </a:r>
            <a:r>
              <a:rPr lang="en-US"/>
              <a:t>mother’s side. Not between the baby’s chest</a:t>
            </a:r>
            <a:r>
              <a:rPr lang="fa-IR"/>
              <a:t> </a:t>
            </a:r>
            <a:r>
              <a:rPr lang="en-US"/>
              <a:t>and the mother.</a:t>
            </a:r>
            <a:r>
              <a:rPr lang="fa-IR"/>
              <a:t> </a:t>
            </a:r>
            <a:r>
              <a:rPr lang="en-US"/>
              <a:t>Take care that the baby’s head is not too far</a:t>
            </a:r>
            <a:r>
              <a:rPr lang="fa-IR"/>
              <a:t> </a:t>
            </a:r>
            <a:r>
              <a:rPr lang="en-US"/>
              <a:t>into the crook of the mother’s arm that the</a:t>
            </a:r>
            <a:r>
              <a:rPr lang="fa-IR"/>
              <a:t> </a:t>
            </a:r>
            <a:r>
              <a:rPr lang="en-US"/>
              <a:t>breast is pulled to one side making it difficult</a:t>
            </a:r>
            <a:r>
              <a:rPr lang="fa-IR"/>
              <a:t> </a:t>
            </a:r>
            <a:r>
              <a:rPr lang="en-US"/>
              <a:t>to stay attached.</a:t>
            </a:r>
          </a:p>
          <a:p>
            <a:endParaRPr lang="en-US"/>
          </a:p>
        </p:txBody>
      </p:sp>
    </p:spTree>
    <p:extLst>
      <p:ext uri="{BB962C8B-B14F-4D97-AF65-F5344CB8AC3E}">
        <p14:creationId xmlns:p14="http://schemas.microsoft.com/office/powerpoint/2010/main" val="1198235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1D8BD707-D9CF-40AE-B4C6-C98DA3205C09}" type="datetimeFigureOut">
              <a:rPr lang="en-US" smtClean="0"/>
              <a:pPr/>
              <a:t>11/30/2019</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B6F15528-21DE-4FAA-801E-634DDDAF4B2B}" type="slidenum">
              <a:rPr lang="en-US" smtClean="0"/>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419100"/>
            <a:ext cx="77724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1219200" y="20447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5181600" y="20447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a:xfrm>
            <a:off x="122555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66395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7092950" y="6248400"/>
            <a:ext cx="1905000" cy="457200"/>
          </a:xfrm>
        </p:spPr>
        <p:txBody>
          <a:bodyPr/>
          <a:lstStyle>
            <a:lvl1pPr>
              <a:defRPr/>
            </a:lvl1pPr>
          </a:lstStyle>
          <a:p>
            <a:fld id="{DC7F7452-7C2A-4658-8882-25947552423D}" type="slidenum">
              <a:rPr lang="ar-SA"/>
              <a:pPr/>
              <a:t>‹#›</a:t>
            </a:fld>
            <a:endParaRPr lang="en-US"/>
          </a:p>
        </p:txBody>
      </p:sp>
    </p:spTree>
    <p:extLst>
      <p:ext uri="{BB962C8B-B14F-4D97-AF65-F5344CB8AC3E}">
        <p14:creationId xmlns:p14="http://schemas.microsoft.com/office/powerpoint/2010/main" val="17777084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81000" y="381000"/>
            <a:ext cx="8001000" cy="838200"/>
          </a:xfrm>
        </p:spPr>
        <p:txBody>
          <a:bodyPr/>
          <a:lstStyle/>
          <a:p>
            <a:r>
              <a:rPr lang="en-US" smtClean="0"/>
              <a:t>Click to edit Master title style</a:t>
            </a:r>
            <a:endParaRPr lang="fa-IR"/>
          </a:p>
        </p:txBody>
      </p:sp>
      <p:sp>
        <p:nvSpPr>
          <p:cNvPr id="3" name="Content Placeholder 2"/>
          <p:cNvSpPr>
            <a:spLocks noGrp="1"/>
          </p:cNvSpPr>
          <p:nvPr>
            <p:ph sz="quarter" idx="1"/>
          </p:nvPr>
        </p:nvSpPr>
        <p:spPr>
          <a:xfrm>
            <a:off x="685800" y="1295400"/>
            <a:ext cx="38100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648200" y="1295400"/>
            <a:ext cx="38100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Content Placeholder 4"/>
          <p:cNvSpPr>
            <a:spLocks noGrp="1"/>
          </p:cNvSpPr>
          <p:nvPr>
            <p:ph sz="quarter" idx="3"/>
          </p:nvPr>
        </p:nvSpPr>
        <p:spPr>
          <a:xfrm>
            <a:off x="685800" y="3695700"/>
            <a:ext cx="38100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Content Placeholder 5"/>
          <p:cNvSpPr>
            <a:spLocks noGrp="1"/>
          </p:cNvSpPr>
          <p:nvPr>
            <p:ph sz="quarter" idx="4"/>
          </p:nvPr>
        </p:nvSpPr>
        <p:spPr>
          <a:xfrm>
            <a:off x="4648200" y="3695700"/>
            <a:ext cx="3810000" cy="2247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a:xfrm>
            <a:off x="381000" y="6015038"/>
            <a:ext cx="1905000" cy="457200"/>
          </a:xfrm>
        </p:spPr>
        <p:txBody>
          <a:bodyPr/>
          <a:lstStyle>
            <a:lvl1pPr>
              <a:defRPr/>
            </a:lvl1pPr>
          </a:lstStyle>
          <a:p>
            <a:endParaRPr lang="en-US"/>
          </a:p>
        </p:txBody>
      </p:sp>
      <p:sp>
        <p:nvSpPr>
          <p:cNvPr id="8" name="Footer Placeholder 7"/>
          <p:cNvSpPr>
            <a:spLocks noGrp="1"/>
          </p:cNvSpPr>
          <p:nvPr>
            <p:ph type="ftr" sz="quarter" idx="11"/>
          </p:nvPr>
        </p:nvSpPr>
        <p:spPr>
          <a:xfrm>
            <a:off x="3124200" y="6015038"/>
            <a:ext cx="2895600" cy="457200"/>
          </a:xfrm>
        </p:spPr>
        <p:txBody>
          <a:bodyPr/>
          <a:lstStyle>
            <a:lvl1pPr>
              <a:defRPr/>
            </a:lvl1pPr>
          </a:lstStyle>
          <a:p>
            <a:endParaRPr lang="en-US"/>
          </a:p>
        </p:txBody>
      </p:sp>
      <p:sp>
        <p:nvSpPr>
          <p:cNvPr id="9" name="Slide Number Placeholder 8"/>
          <p:cNvSpPr>
            <a:spLocks noGrp="1"/>
          </p:cNvSpPr>
          <p:nvPr>
            <p:ph type="sldNum" sz="quarter" idx="12"/>
          </p:nvPr>
        </p:nvSpPr>
        <p:spPr>
          <a:xfrm>
            <a:off x="6858000" y="6015038"/>
            <a:ext cx="1905000" cy="457200"/>
          </a:xfrm>
        </p:spPr>
        <p:txBody>
          <a:bodyPr/>
          <a:lstStyle>
            <a:lvl1pPr>
              <a:defRPr/>
            </a:lvl1pPr>
          </a:lstStyle>
          <a:p>
            <a:fld id="{7277057B-CA88-4AC5-9866-930CDDE11E1D}" type="slidenum">
              <a:rPr lang="en-US"/>
              <a:pPr/>
              <a:t>‹#›</a:t>
            </a:fld>
            <a:endParaRPr lang="en-US"/>
          </a:p>
        </p:txBody>
      </p:sp>
    </p:spTree>
    <p:extLst>
      <p:ext uri="{BB962C8B-B14F-4D97-AF65-F5344CB8AC3E}">
        <p14:creationId xmlns:p14="http://schemas.microsoft.com/office/powerpoint/2010/main" val="26519103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95400" y="1219200"/>
            <a:ext cx="7086600" cy="1447800"/>
          </a:xfrm>
        </p:spPr>
        <p:txBody>
          <a:bodyPr/>
          <a:lstStyle/>
          <a:p>
            <a:r>
              <a:rPr lang="en-US" smtClean="0"/>
              <a:t>Click to edit Master title style</a:t>
            </a:r>
            <a:endParaRPr lang="fa-IR"/>
          </a:p>
        </p:txBody>
      </p:sp>
      <p:sp>
        <p:nvSpPr>
          <p:cNvPr id="3" name="Content Placeholder 2"/>
          <p:cNvSpPr>
            <a:spLocks noGrp="1"/>
          </p:cNvSpPr>
          <p:nvPr>
            <p:ph sz="quarter" idx="1"/>
          </p:nvPr>
        </p:nvSpPr>
        <p:spPr>
          <a:xfrm>
            <a:off x="1295400" y="2819400"/>
            <a:ext cx="3467100" cy="160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1295400" y="4572000"/>
            <a:ext cx="3467100" cy="160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half" idx="3"/>
          </p:nvPr>
        </p:nvSpPr>
        <p:spPr>
          <a:xfrm>
            <a:off x="4914900" y="2819400"/>
            <a:ext cx="3467100" cy="3352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Date Placeholder 5"/>
          <p:cNvSpPr>
            <a:spLocks noGrp="1"/>
          </p:cNvSpPr>
          <p:nvPr>
            <p:ph type="dt" sz="half" idx="10"/>
          </p:nvPr>
        </p:nvSpPr>
        <p:spPr>
          <a:xfrm>
            <a:off x="6553200" y="6507163"/>
            <a:ext cx="1828800" cy="274637"/>
          </a:xfrm>
        </p:spPr>
        <p:txBody>
          <a:bodyPr/>
          <a:lstStyle>
            <a:lvl1pPr>
              <a:defRPr/>
            </a:lvl1pPr>
          </a:lstStyle>
          <a:p>
            <a:endParaRPr lang="en-US"/>
          </a:p>
        </p:txBody>
      </p:sp>
      <p:sp>
        <p:nvSpPr>
          <p:cNvPr id="7" name="Footer Placeholder 6"/>
          <p:cNvSpPr>
            <a:spLocks noGrp="1"/>
          </p:cNvSpPr>
          <p:nvPr>
            <p:ph type="ftr" sz="quarter" idx="11"/>
          </p:nvPr>
        </p:nvSpPr>
        <p:spPr>
          <a:xfrm>
            <a:off x="1295400" y="6507163"/>
            <a:ext cx="2895600" cy="274637"/>
          </a:xfrm>
        </p:spPr>
        <p:txBody>
          <a:bodyPr/>
          <a:lstStyle>
            <a:lvl1pPr>
              <a:defRPr/>
            </a:lvl1pPr>
          </a:lstStyle>
          <a:p>
            <a:endParaRPr lang="en-US"/>
          </a:p>
        </p:txBody>
      </p:sp>
      <p:sp>
        <p:nvSpPr>
          <p:cNvPr id="8" name="Slide Number Placeholder 7"/>
          <p:cNvSpPr>
            <a:spLocks noGrp="1"/>
          </p:cNvSpPr>
          <p:nvPr>
            <p:ph type="sldNum" sz="quarter" idx="12"/>
          </p:nvPr>
        </p:nvSpPr>
        <p:spPr>
          <a:xfrm>
            <a:off x="5791200" y="6172200"/>
            <a:ext cx="762000" cy="609600"/>
          </a:xfrm>
        </p:spPr>
        <p:txBody>
          <a:bodyPr/>
          <a:lstStyle>
            <a:lvl1pPr>
              <a:defRPr/>
            </a:lvl1pPr>
          </a:lstStyle>
          <a:p>
            <a:fld id="{5A62CBC1-F2C3-4DC9-B824-FAD4F6C23CC3}" type="slidenum">
              <a:rPr lang="en-US"/>
              <a:pPr/>
              <a:t>‹#›</a:t>
            </a:fld>
            <a:endParaRPr lang="en-US"/>
          </a:p>
        </p:txBody>
      </p:sp>
    </p:spTree>
    <p:extLst>
      <p:ext uri="{BB962C8B-B14F-4D97-AF65-F5344CB8AC3E}">
        <p14:creationId xmlns:p14="http://schemas.microsoft.com/office/powerpoint/2010/main" val="10393011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95400" y="1219200"/>
            <a:ext cx="7086600" cy="1447800"/>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1295400" y="2819400"/>
            <a:ext cx="3467100" cy="3352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914900" y="2819400"/>
            <a:ext cx="3467100" cy="3352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a:xfrm>
            <a:off x="6553200" y="6507163"/>
            <a:ext cx="1828800" cy="274637"/>
          </a:xfrm>
        </p:spPr>
        <p:txBody>
          <a:bodyPr/>
          <a:lstStyle>
            <a:lvl1pPr>
              <a:defRPr/>
            </a:lvl1pPr>
          </a:lstStyle>
          <a:p>
            <a:endParaRPr lang="en-US"/>
          </a:p>
        </p:txBody>
      </p:sp>
      <p:sp>
        <p:nvSpPr>
          <p:cNvPr id="6" name="Footer Placeholder 5"/>
          <p:cNvSpPr>
            <a:spLocks noGrp="1"/>
          </p:cNvSpPr>
          <p:nvPr>
            <p:ph type="ftr" sz="quarter" idx="11"/>
          </p:nvPr>
        </p:nvSpPr>
        <p:spPr>
          <a:xfrm>
            <a:off x="1295400" y="6507163"/>
            <a:ext cx="2895600" cy="274637"/>
          </a:xfrm>
        </p:spPr>
        <p:txBody>
          <a:bodyPr/>
          <a:lstStyle>
            <a:lvl1pPr>
              <a:defRPr/>
            </a:lvl1pPr>
          </a:lstStyle>
          <a:p>
            <a:endParaRPr lang="en-US"/>
          </a:p>
        </p:txBody>
      </p:sp>
      <p:sp>
        <p:nvSpPr>
          <p:cNvPr id="7" name="Slide Number Placeholder 6"/>
          <p:cNvSpPr>
            <a:spLocks noGrp="1"/>
          </p:cNvSpPr>
          <p:nvPr>
            <p:ph type="sldNum" sz="quarter" idx="12"/>
          </p:nvPr>
        </p:nvSpPr>
        <p:spPr>
          <a:xfrm>
            <a:off x="5791200" y="6172200"/>
            <a:ext cx="762000" cy="609600"/>
          </a:xfrm>
        </p:spPr>
        <p:txBody>
          <a:bodyPr/>
          <a:lstStyle>
            <a:lvl1pPr>
              <a:defRPr/>
            </a:lvl1pPr>
          </a:lstStyle>
          <a:p>
            <a:fld id="{3EBA6821-CBE3-489B-B8DA-87A97C2E01E0}" type="slidenum">
              <a:rPr lang="en-US"/>
              <a:pPr/>
              <a:t>‹#›</a:t>
            </a:fld>
            <a:endParaRPr lang="en-US"/>
          </a:p>
        </p:txBody>
      </p:sp>
    </p:spTree>
    <p:extLst>
      <p:ext uri="{BB962C8B-B14F-4D97-AF65-F5344CB8AC3E}">
        <p14:creationId xmlns:p14="http://schemas.microsoft.com/office/powerpoint/2010/main" val="3076550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1219200"/>
            <a:ext cx="7086600" cy="14478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1295400" y="2819400"/>
            <a:ext cx="7086600" cy="160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1295400" y="4572000"/>
            <a:ext cx="7086600" cy="160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a:xfrm>
            <a:off x="6553200" y="6507163"/>
            <a:ext cx="1828800" cy="274637"/>
          </a:xfrm>
        </p:spPr>
        <p:txBody>
          <a:bodyPr/>
          <a:lstStyle>
            <a:lvl1pPr>
              <a:defRPr/>
            </a:lvl1pPr>
          </a:lstStyle>
          <a:p>
            <a:endParaRPr lang="en-US"/>
          </a:p>
        </p:txBody>
      </p:sp>
      <p:sp>
        <p:nvSpPr>
          <p:cNvPr id="6" name="Footer Placeholder 5"/>
          <p:cNvSpPr>
            <a:spLocks noGrp="1"/>
          </p:cNvSpPr>
          <p:nvPr>
            <p:ph type="ftr" sz="quarter" idx="11"/>
          </p:nvPr>
        </p:nvSpPr>
        <p:spPr>
          <a:xfrm>
            <a:off x="1295400" y="6507163"/>
            <a:ext cx="2895600" cy="274637"/>
          </a:xfrm>
        </p:spPr>
        <p:txBody>
          <a:bodyPr/>
          <a:lstStyle>
            <a:lvl1pPr>
              <a:defRPr/>
            </a:lvl1pPr>
          </a:lstStyle>
          <a:p>
            <a:endParaRPr lang="en-US"/>
          </a:p>
        </p:txBody>
      </p:sp>
      <p:sp>
        <p:nvSpPr>
          <p:cNvPr id="7" name="Slide Number Placeholder 6"/>
          <p:cNvSpPr>
            <a:spLocks noGrp="1"/>
          </p:cNvSpPr>
          <p:nvPr>
            <p:ph type="sldNum" sz="quarter" idx="12"/>
          </p:nvPr>
        </p:nvSpPr>
        <p:spPr>
          <a:xfrm>
            <a:off x="5791200" y="6172200"/>
            <a:ext cx="762000" cy="609600"/>
          </a:xfrm>
        </p:spPr>
        <p:txBody>
          <a:bodyPr/>
          <a:lstStyle>
            <a:lvl1pPr>
              <a:defRPr/>
            </a:lvl1pPr>
          </a:lstStyle>
          <a:p>
            <a:fld id="{EF8F4998-3A28-4011-9195-98B05A324216}" type="slidenum">
              <a:rPr lang="en-US"/>
              <a:pPr/>
              <a:t>‹#›</a:t>
            </a:fld>
            <a:endParaRPr lang="en-US"/>
          </a:p>
        </p:txBody>
      </p:sp>
    </p:spTree>
    <p:extLst>
      <p:ext uri="{BB962C8B-B14F-4D97-AF65-F5344CB8AC3E}">
        <p14:creationId xmlns:p14="http://schemas.microsoft.com/office/powerpoint/2010/main" val="23649419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95400" y="1219200"/>
            <a:ext cx="7086600" cy="1447800"/>
          </a:xfrm>
        </p:spPr>
        <p:txBody>
          <a:bodyPr/>
          <a:lstStyle/>
          <a:p>
            <a:r>
              <a:rPr lang="en-US" smtClean="0"/>
              <a:t>Click to edit Master title style</a:t>
            </a:r>
            <a:endParaRPr lang="fa-IR"/>
          </a:p>
        </p:txBody>
      </p:sp>
      <p:sp>
        <p:nvSpPr>
          <p:cNvPr id="3" name="Content Placeholder 2"/>
          <p:cNvSpPr>
            <a:spLocks noGrp="1"/>
          </p:cNvSpPr>
          <p:nvPr>
            <p:ph sz="quarter" idx="1"/>
          </p:nvPr>
        </p:nvSpPr>
        <p:spPr>
          <a:xfrm>
            <a:off x="1295400" y="2819400"/>
            <a:ext cx="3467100" cy="160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quarter" idx="2"/>
          </p:nvPr>
        </p:nvSpPr>
        <p:spPr>
          <a:xfrm>
            <a:off x="4914900" y="2819400"/>
            <a:ext cx="3467100" cy="160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half" idx="3"/>
          </p:nvPr>
        </p:nvSpPr>
        <p:spPr>
          <a:xfrm>
            <a:off x="1295400" y="4572000"/>
            <a:ext cx="7086600" cy="160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Date Placeholder 5"/>
          <p:cNvSpPr>
            <a:spLocks noGrp="1"/>
          </p:cNvSpPr>
          <p:nvPr>
            <p:ph type="dt" sz="half" idx="10"/>
          </p:nvPr>
        </p:nvSpPr>
        <p:spPr>
          <a:xfrm>
            <a:off x="6553200" y="6507163"/>
            <a:ext cx="1828800" cy="274637"/>
          </a:xfrm>
        </p:spPr>
        <p:txBody>
          <a:bodyPr/>
          <a:lstStyle>
            <a:lvl1pPr>
              <a:defRPr/>
            </a:lvl1pPr>
          </a:lstStyle>
          <a:p>
            <a:endParaRPr lang="en-US"/>
          </a:p>
        </p:txBody>
      </p:sp>
      <p:sp>
        <p:nvSpPr>
          <p:cNvPr id="7" name="Footer Placeholder 6"/>
          <p:cNvSpPr>
            <a:spLocks noGrp="1"/>
          </p:cNvSpPr>
          <p:nvPr>
            <p:ph type="ftr" sz="quarter" idx="11"/>
          </p:nvPr>
        </p:nvSpPr>
        <p:spPr>
          <a:xfrm>
            <a:off x="1295400" y="6507163"/>
            <a:ext cx="2895600" cy="274637"/>
          </a:xfrm>
        </p:spPr>
        <p:txBody>
          <a:bodyPr/>
          <a:lstStyle>
            <a:lvl1pPr>
              <a:defRPr/>
            </a:lvl1pPr>
          </a:lstStyle>
          <a:p>
            <a:endParaRPr lang="en-US"/>
          </a:p>
        </p:txBody>
      </p:sp>
      <p:sp>
        <p:nvSpPr>
          <p:cNvPr id="8" name="Slide Number Placeholder 7"/>
          <p:cNvSpPr>
            <a:spLocks noGrp="1"/>
          </p:cNvSpPr>
          <p:nvPr>
            <p:ph type="sldNum" sz="quarter" idx="12"/>
          </p:nvPr>
        </p:nvSpPr>
        <p:spPr>
          <a:xfrm>
            <a:off x="5791200" y="6172200"/>
            <a:ext cx="762000" cy="609600"/>
          </a:xfrm>
        </p:spPr>
        <p:txBody>
          <a:bodyPr/>
          <a:lstStyle>
            <a:lvl1pPr>
              <a:defRPr/>
            </a:lvl1pPr>
          </a:lstStyle>
          <a:p>
            <a:fld id="{13E8FB87-E432-4643-98FD-0442F4893DEF}" type="slidenum">
              <a:rPr lang="en-US"/>
              <a:pPr/>
              <a:t>‹#›</a:t>
            </a:fld>
            <a:endParaRPr lang="en-US"/>
          </a:p>
        </p:txBody>
      </p:sp>
    </p:spTree>
    <p:extLst>
      <p:ext uri="{BB962C8B-B14F-4D97-AF65-F5344CB8AC3E}">
        <p14:creationId xmlns:p14="http://schemas.microsoft.com/office/powerpoint/2010/main" val="16366435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73359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11/30/2019</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1D8BD707-D9CF-40AE-B4C6-C98DA3205C09}" type="datetimeFigureOut">
              <a:rPr lang="en-US" smtClean="0"/>
              <a:pPr/>
              <a:t>11/30/2019</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660" r:id="rId18"/>
  </p:sldLayoutIdLst>
  <p:txStyles>
    <p:title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274320" algn="r" defTabSz="914400" rtl="1"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r" defTabSz="914400" rtl="1"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r" defTabSz="914400" rtl="1"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r" defTabSz="914400" rtl="1"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r" defTabSz="914400" rtl="1"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12.xml"/><Relationship Id="rId1" Type="http://schemas.openxmlformats.org/officeDocument/2006/relationships/video" Target="file:///C:\slides\breastfeeding%20committee\note\BFHI\BFHI%20SLIDE\Ref\Ref%20step5%20session11\m.hand%20exp.mpg"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file:///C:\slides\breastfeeding%20committee\note\BFHI\BFHI%20SLIDE\BREASTFEEDING%20WORKSHOP%20IN%20MASHHAD%20UNIVERSITY%202006\BFHI%20SLIDES\Session%2011%20If%20baby%20cannot%20feed%20at%20the%20breast%20%20Step%205,%20DR.%20RAVARI\m.electric%20pumps.mpg" TargetMode="External"/><Relationship Id="rId1" Type="http://schemas.openxmlformats.org/officeDocument/2006/relationships/slideLayout" Target="../slideLayouts/slideLayout13.xml"/><Relationship Id="rId5" Type="http://schemas.openxmlformats.org/officeDocument/2006/relationships/image" Target="../media/image55.jpeg"/><Relationship Id="rId4" Type="http://schemas.openxmlformats.org/officeDocument/2006/relationships/image" Target="../media/image54.jpeg"/></Relationships>
</file>

<file path=ppt/slides/_rels/slide10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video" Target="file:///C:\slides\breastfeeding%20committee\note\BFHI\BFHI%20SLIDE\Ref\Ref%20step5%20session11\m.battry%20pumps.mpg" TargetMode="External"/></Relationships>
</file>

<file path=ppt/slides/_rels/slide10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6.xml"/><Relationship Id="rId1" Type="http://schemas.openxmlformats.org/officeDocument/2006/relationships/video" Target="file:///C:\slides\breastfeeding%20committee\note\BFHI\BFHI%20SLIDE\Ref\Ref%20step5%20session11\m.manual%20pumps.mpg" TargetMode="External"/></Relationships>
</file>

<file path=ppt/slides/_rels/slide10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111.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hyperlink" Target="HMBANA.htm" TargetMode="External"/><Relationship Id="rId2" Type="http://schemas.openxmlformats.org/officeDocument/2006/relationships/image" Target="../media/image65.wmf"/><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wmf"/><Relationship Id="rId4" Type="http://schemas.openxmlformats.org/officeDocument/2006/relationships/image" Target="../media/image66.wmf"/></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LTU%20Microbiology%20May%20Effect%20of%20heat%20treatment.htm" TargetMode="External"/><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84.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xml"/><Relationship Id="rId5" Type="http://schemas.openxmlformats.org/officeDocument/2006/relationships/image" Target="../media/image88.jpeg"/><Relationship Id="rId4" Type="http://schemas.openxmlformats.org/officeDocument/2006/relationships/image" Target="../media/image87.jpe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wmf"/><Relationship Id="rId1" Type="http://schemas.openxmlformats.org/officeDocument/2006/relationships/slideLayout" Target="../slideLayouts/slideLayout1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93.png"/><Relationship Id="rId4" Type="http://schemas.openxmlformats.org/officeDocument/2006/relationships/image" Target="../media/image92.emf"/></Relationships>
</file>

<file path=ppt/slides/_rels/slide158.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95.jpeg"/></Relationships>
</file>

<file path=ppt/slides/_rels/slide15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98.jpeg"/><Relationship Id="rId4" Type="http://schemas.openxmlformats.org/officeDocument/2006/relationships/image" Target="../media/image9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6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00.emf"/></Relationships>
</file>

<file path=ppt/slides/_rels/slide16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02.jpeg"/></Relationships>
</file>

<file path=ppt/slides/_rels/slide16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104.jpeg"/></Relationships>
</file>

<file path=ppt/slides/_rels/slide163.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5.xml"/><Relationship Id="rId1" Type="http://schemas.openxmlformats.org/officeDocument/2006/relationships/slideLayout" Target="../slideLayouts/slideLayout17.xml"/><Relationship Id="rId5" Type="http://schemas.openxmlformats.org/officeDocument/2006/relationships/image" Target="../media/image107.jpeg"/><Relationship Id="rId4" Type="http://schemas.openxmlformats.org/officeDocument/2006/relationships/image" Target="../media/image106.jpeg"/></Relationships>
</file>

<file path=ppt/slides/_rels/slide16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6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12.xml"/><Relationship Id="rId4" Type="http://schemas.openxmlformats.org/officeDocument/2006/relationships/image" Target="../media/image111.wmf"/></Relationships>
</file>

<file path=ppt/slides/_rels/slide166.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2.xml"/></Relationships>
</file>

<file path=ppt/slides/_rels/slide16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wmf"/><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7.xml"/><Relationship Id="rId5" Type="http://schemas.openxmlformats.org/officeDocument/2006/relationships/image" Target="../media/image120.jpeg"/><Relationship Id="rId4" Type="http://schemas.openxmlformats.org/officeDocument/2006/relationships/image" Target="../media/image119.jpeg"/></Relationships>
</file>

<file path=ppt/slides/_rels/slide179.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png"/><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6.xml"/><Relationship Id="rId4" Type="http://schemas.openxmlformats.org/officeDocument/2006/relationships/image" Target="../media/image127.png"/></Relationships>
</file>

<file path=ppt/slides/_rels/slide189.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png"/><Relationship Id="rId1" Type="http://schemas.openxmlformats.org/officeDocument/2006/relationships/slideLayout" Target="../slideLayouts/slideLayout2.xml"/><Relationship Id="rId5" Type="http://schemas.openxmlformats.org/officeDocument/2006/relationships/image" Target="../media/image133.jpeg"/><Relationship Id="rId4" Type="http://schemas.openxmlformats.org/officeDocument/2006/relationships/image" Target="../media/image132.jpeg"/></Relationships>
</file>

<file path=ppt/slides/_rels/slide191.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6.xml"/><Relationship Id="rId4" Type="http://schemas.openxmlformats.org/officeDocument/2006/relationships/image" Target="../media/image136.jpeg"/></Relationships>
</file>

<file path=ppt/slides/_rels/slide192.xml.rels><?xml version="1.0" encoding="UTF-8" standalone="yes"?>
<Relationships xmlns="http://schemas.openxmlformats.org/package/2006/relationships"><Relationship Id="rId3" Type="http://schemas.openxmlformats.org/officeDocument/2006/relationships/image" Target="../media/image138.wmf"/><Relationship Id="rId2" Type="http://schemas.openxmlformats.org/officeDocument/2006/relationships/image" Target="../media/image137.wmf"/><Relationship Id="rId1" Type="http://schemas.openxmlformats.org/officeDocument/2006/relationships/slideLayout" Target="../slideLayouts/slideLayout2.xml"/><Relationship Id="rId6" Type="http://schemas.openxmlformats.org/officeDocument/2006/relationships/image" Target="../media/image141.wmf"/><Relationship Id="rId5" Type="http://schemas.openxmlformats.org/officeDocument/2006/relationships/image" Target="../media/image140.wmf"/><Relationship Id="rId4" Type="http://schemas.openxmlformats.org/officeDocument/2006/relationships/image" Target="../media/image139.wmf"/></Relationships>
</file>

<file path=ppt/slides/_rels/slide193.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hyperlink" Target="JN%20First%20Latch.wmv" TargetMode="External"/><Relationship Id="rId1" Type="http://schemas.openxmlformats.org/officeDocument/2006/relationships/slideLayout" Target="../slideLayouts/slideLayout6.xml"/><Relationship Id="rId5" Type="http://schemas.openxmlformats.org/officeDocument/2006/relationships/image" Target="../media/image143.gif"/><Relationship Id="rId4" Type="http://schemas.openxmlformats.org/officeDocument/2006/relationships/hyperlink" Target="file:///C:\slides\breastfeeding%20committee\note\BFHI\BFHI%20SLIDE\Ref\Ref%20step5%20session7\JN%20First%20Latch.wmv" TargetMode="Externa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197.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50.jpeg"/><Relationship Id="rId1" Type="http://schemas.openxmlformats.org/officeDocument/2006/relationships/slideLayout" Target="../slideLayouts/slideLayout1.xml"/><Relationship Id="rId4" Type="http://schemas.openxmlformats.org/officeDocument/2006/relationships/image" Target="../media/image152.jpeg"/></Relationships>
</file>

<file path=ppt/slides/_rels/slide206.xml.rels><?xml version="1.0" encoding="UTF-8" standalone="yes"?>
<Relationships xmlns="http://schemas.openxmlformats.org/package/2006/relationships"><Relationship Id="rId2" Type="http://schemas.openxmlformats.org/officeDocument/2006/relationships/image" Target="../media/image153.gif"/><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53.gif"/></Relationships>
</file>

<file path=ppt/slides/_rels/slide208.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53.gif"/></Relationships>
</file>

<file path=ppt/slides/_rels/slide209.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0.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3" Type="http://schemas.openxmlformats.org/officeDocument/2006/relationships/image" Target="../media/image157.gif"/><Relationship Id="rId2" Type="http://schemas.openxmlformats.org/officeDocument/2006/relationships/hyperlink" Target="file:///C:\slides\breastfeeding%20committee\note\BFHI\BFHI%20SLIDE\Ref\Ref%20step5%20session7\JN%20Third%20latch.wmv" TargetMode="Externa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ideo" Target="file:///C:\slides\breastfeeding%20committee\note\BFHI\BFHI%20SLIDE\Ref\Ref%20step5%20session11\m.letdown%20reflex.mpg" TargetMode="External"/></Relationships>
</file>

<file path=ppt/slides/_rels/slide7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Postpartum%20Maternal%20Oxytocin%20Release%20by%20Newborn.htm" TargetMode="Externa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9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33.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8.jpeg"/><Relationship Id="rId4" Type="http://schemas.openxmlformats.org/officeDocument/2006/relationships/image" Target="../media/image37.jpeg"/></Relationships>
</file>

<file path=ppt/slides/_rels/slide9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9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9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s3.mm.bing.net/th?id=H.5034015999657266&amp;pid=1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33746"/>
            <a:ext cx="7888056" cy="5889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438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7"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7</a:t>
            </a:r>
            <a:r>
              <a:rPr lang="en-US" dirty="0"/>
              <a:t> </a:t>
            </a:r>
          </a:p>
        </p:txBody>
      </p:sp>
      <p:sp>
        <p:nvSpPr>
          <p:cNvPr id="313348" name="Rectangle 4"/>
          <p:cNvSpPr>
            <a:spLocks noGrp="1" noChangeArrowheads="1"/>
          </p:cNvSpPr>
          <p:nvPr>
            <p:ph type="body" sz="half" idx="1"/>
          </p:nvPr>
        </p:nvSpPr>
        <p:spPr>
          <a:xfrm>
            <a:off x="1219200" y="2044700"/>
            <a:ext cx="7600950" cy="4114800"/>
          </a:xfrm>
        </p:spPr>
        <p:txBody>
          <a:bodyPr/>
          <a:lstStyle/>
          <a:p>
            <a:pPr marL="609600" indent="-609600" algn="r" rtl="1"/>
            <a:r>
              <a:rPr lang="ar-SA" sz="2800">
                <a:cs typeface="Arial" pitchFamily="34" charset="0"/>
              </a:rPr>
              <a:t>چربي و پروتئين شيرمادر بهتر از ديگر انواع شيرها هضم و جذب مي شود. هر چند ميزان پروتئين شير مادر کمتر از شير خشک است ولی درصد بسيار قابل توجهی از آن در دستگاه گوارش براحتی جذب می شود در حاليکه نيمی از پروتئين شير گاو به صورت جذب نشده از دستگاه گوارش دفع می شود. به همين دليل، دل دردهاي قولنجي، جمع شدن گاز، استفراغ و حساسيت نسبت به پروتئين در اين شيرخواران كمتر مشاهده مي شود.</a:t>
            </a:r>
            <a:r>
              <a:rPr lang="fa-IR" sz="2800"/>
              <a:t> </a:t>
            </a:r>
            <a:endParaRPr lang="en-US" sz="2800"/>
          </a:p>
        </p:txBody>
      </p:sp>
      <p:pic>
        <p:nvPicPr>
          <p:cNvPr id="313351" name="Picture 7"/>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09852" y="0"/>
            <a:ext cx="2652184" cy="19891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p:cNvSpPr>
            <a:spLocks noGrp="1"/>
          </p:cNvSpPr>
          <p:nvPr>
            <p:ph type="sldNum" sz="quarter" idx="12"/>
          </p:nvPr>
        </p:nvSpPr>
        <p:spPr/>
        <p:txBody>
          <a:bodyPr/>
          <a:lstStyle/>
          <a:p>
            <a:fld id="{5724B4EA-E327-4F76-BD16-7B0E9C53D44A}" type="slidenum">
              <a:rPr lang="ar-SA"/>
              <a:pPr/>
              <a:t>10</a:t>
            </a:fld>
            <a:endParaRPr lang="en-US"/>
          </a:p>
        </p:txBody>
      </p:sp>
    </p:spTree>
    <p:extLst>
      <p:ext uri="{BB962C8B-B14F-4D97-AF65-F5344CB8AC3E}">
        <p14:creationId xmlns:p14="http://schemas.microsoft.com/office/powerpoint/2010/main" val="184431185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910164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0"/>
            <a:ext cx="5410200" cy="6934200"/>
          </a:xfrm>
          <a:prstGeom prst="rect">
            <a:avLst/>
          </a:prstGeom>
          <a:noFill/>
          <a:effectLst>
            <a:outerShdw dist="35921" dir="2700000" algn="ctr" rotWithShape="0">
              <a:srgbClr val="2F404F"/>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566582"/>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sz="2400"/>
              <a:t>MANUAL OR HAND EXPRESSION</a:t>
            </a:r>
            <a:endParaRPr lang="en-GB" sz="2400"/>
          </a:p>
        </p:txBody>
      </p:sp>
      <p:sp>
        <p:nvSpPr>
          <p:cNvPr id="62467" name="Rectangle 3"/>
          <p:cNvSpPr>
            <a:spLocks noGrp="1" noChangeArrowheads="1"/>
          </p:cNvSpPr>
          <p:nvPr>
            <p:ph type="body" sz="half" idx="1"/>
          </p:nvPr>
        </p:nvSpPr>
        <p:spPr>
          <a:xfrm>
            <a:off x="381000" y="1371600"/>
            <a:ext cx="8077200" cy="3048000"/>
          </a:xfrm>
        </p:spPr>
        <p:txBody>
          <a:bodyPr/>
          <a:lstStyle/>
          <a:p>
            <a:r>
              <a:rPr lang="en-US" sz="4000">
                <a:effectLst>
                  <a:outerShdw blurRad="38100" dist="38100" dir="2700000" algn="tl">
                    <a:srgbClr val="C0C0C0"/>
                  </a:outerShdw>
                </a:effectLst>
              </a:rPr>
              <a:t>Wash hands Prepare a sterile/clean container</a:t>
            </a:r>
          </a:p>
          <a:p>
            <a:endParaRPr lang="en-US" sz="4000">
              <a:effectLst>
                <a:outerShdw blurRad="38100" dist="38100" dir="2700000" algn="tl">
                  <a:srgbClr val="C0C0C0"/>
                </a:outerShdw>
              </a:effectLst>
            </a:endParaRPr>
          </a:p>
        </p:txBody>
      </p:sp>
      <p:pic>
        <p:nvPicPr>
          <p:cNvPr id="62468" name="m.hand exp.mpg">
            <a:hlinkClick r:id="" action="ppaction://media"/>
          </p:cNvPr>
          <p:cNvPicPr>
            <a:picLocks noGrp="1" noRot="1" noChangeAspect="1" noChangeArrowheads="1"/>
          </p:cNvPicPr>
          <p:nvPr>
            <p:ph sz="half" idx="2"/>
            <a:videoFile r:link="rId1"/>
          </p:nvPr>
        </p:nvPicPr>
        <p:blipFill>
          <a:blip r:embed="rId3">
            <a:extLst>
              <a:ext uri="{28A0092B-C50C-407E-A947-70E740481C1C}">
                <a14:useLocalDpi xmlns:a14="http://schemas.microsoft.com/office/drawing/2010/main" val="0"/>
              </a:ext>
            </a:extLst>
          </a:blip>
          <a:srcRect/>
          <a:stretch>
            <a:fillRect/>
          </a:stretch>
        </p:blipFill>
        <p:spPr>
          <a:xfrm>
            <a:off x="2286000" y="3200400"/>
            <a:ext cx="3657600" cy="3070225"/>
          </a:xfrm>
          <a:ln w="76200">
            <a:solidFill>
              <a:srgbClr val="2F404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78136205"/>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2468"/>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2468"/>
                                        </p:tgtEl>
                                      </p:cBhvr>
                                    </p:cmd>
                                  </p:childTnLst>
                                </p:cTn>
                              </p:par>
                            </p:childTnLst>
                          </p:cTn>
                        </p:par>
                      </p:childTnLst>
                    </p:cTn>
                  </p:par>
                </p:childTnLst>
              </p:cTn>
              <p:nextCondLst>
                <p:cond evt="onClick" delay="0">
                  <p:tgtEl>
                    <p:spTgt spid="62468"/>
                  </p:tgtEl>
                </p:cond>
              </p:nextCondLst>
            </p:seq>
            <p:video>
              <p:cMediaNode>
                <p:cTn id="7" fill="hold" display="0">
                  <p:stCondLst>
                    <p:cond delay="indefinite"/>
                  </p:stCondLst>
                  <p:endCondLst>
                    <p:cond evt="onNext" delay="0">
                      <p:tgtEl>
                        <p:sldTgt/>
                      </p:tgtEl>
                    </p:cond>
                    <p:cond evt="onPrev" delay="0">
                      <p:tgtEl>
                        <p:sldTgt/>
                      </p:tgtEl>
                    </p:cond>
                  </p:endCondLst>
                </p:cTn>
                <p:tgtEl>
                  <p:spTgt spid="62468"/>
                </p:tgtEl>
              </p:cMediaNode>
            </p:video>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sz="quarter"/>
          </p:nvPr>
        </p:nvSpPr>
        <p:spPr>
          <a:xfrm>
            <a:off x="381000" y="623888"/>
            <a:ext cx="7546975" cy="522287"/>
          </a:xfrm>
          <a:noFill/>
          <a:ln/>
        </p:spPr>
        <p:txBody>
          <a:bodyPr lIns="92075" tIns="46038" rIns="92075" bIns="46038" anchor="b">
            <a:normAutofit fontScale="90000"/>
          </a:bodyPr>
          <a:lstStyle/>
          <a:p>
            <a:r>
              <a:rPr lang="en-US" b="1"/>
              <a:t>       </a:t>
            </a:r>
            <a:r>
              <a:rPr lang="en-US">
                <a:effectLst>
                  <a:outerShdw blurRad="38100" dist="38100" dir="2700000" algn="tl">
                    <a:srgbClr val="C0C0C0"/>
                  </a:outerShdw>
                </a:effectLst>
              </a:rPr>
              <a:t>Electric pumps</a:t>
            </a:r>
            <a:r>
              <a:rPr lang="fa-IR" sz="3200" b="1"/>
              <a:t>                </a:t>
            </a:r>
            <a:endParaRPr lang="en-US" sz="3200" b="1"/>
          </a:p>
        </p:txBody>
      </p:sp>
      <p:pic>
        <p:nvPicPr>
          <p:cNvPr id="63493" name="Picture 5" descr="lact_sel_sing">
            <a:hlinkClick r:id="rId2" action="ppaction://program"/>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a:off x="1439464" y="1295400"/>
            <a:ext cx="2302671" cy="2247900"/>
          </a:xfrm>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63492" name="Picture 4" descr="classic"/>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tretch>
            <a:fillRect/>
          </a:stretch>
        </p:blipFill>
        <p:spPr>
          <a:xfrm>
            <a:off x="5211108" y="1295400"/>
            <a:ext cx="2684183" cy="2247900"/>
          </a:xfrm>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63491" name="Picture 3" descr="~lwf0076"/>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6248400" y="1608138"/>
            <a:ext cx="1981200" cy="1709737"/>
          </a:xfr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3217568"/>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914400" y="304800"/>
            <a:ext cx="8229600" cy="1143000"/>
          </a:xfrm>
        </p:spPr>
        <p:txBody>
          <a:bodyPr/>
          <a:lstStyle/>
          <a:p>
            <a:r>
              <a:rPr lang="en-US"/>
              <a:t>Battery-operated pumps</a:t>
            </a:r>
            <a:endParaRPr lang="en-GB"/>
          </a:p>
        </p:txBody>
      </p:sp>
      <p:pic>
        <p:nvPicPr>
          <p:cNvPr id="64515" name="m.battry pumps.mpg">
            <a:hlinkClick r:id="" action="ppaction://media"/>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2438400" y="2209800"/>
            <a:ext cx="4114800" cy="3367088"/>
          </a:xfrm>
          <a:prstGeom prst="rect">
            <a:avLst/>
          </a:prstGeom>
          <a:noFill/>
          <a:ln w="571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883647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451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4515"/>
                                        </p:tgtEl>
                                      </p:cBhvr>
                                    </p:cmd>
                                  </p:childTnLst>
                                </p:cTn>
                              </p:par>
                            </p:childTnLst>
                          </p:cTn>
                        </p:par>
                      </p:childTnLst>
                    </p:cTn>
                  </p:par>
                </p:childTnLst>
              </p:cTn>
              <p:nextCondLst>
                <p:cond evt="onClick" delay="0">
                  <p:tgtEl>
                    <p:spTgt spid="64515"/>
                  </p:tgtEl>
                </p:cond>
              </p:nextCondLst>
            </p:seq>
            <p:video>
              <p:cMediaNode>
                <p:cTn id="7" fill="hold" display="0">
                  <p:stCondLst>
                    <p:cond delay="indefinite"/>
                  </p:stCondLst>
                  <p:endCondLst>
                    <p:cond evt="onNext" delay="0">
                      <p:tgtEl>
                        <p:sldTgt/>
                      </p:tgtEl>
                    </p:cond>
                    <p:cond evt="onPrev" delay="0">
                      <p:tgtEl>
                        <p:sldTgt/>
                      </p:tgtEl>
                    </p:cond>
                  </p:endCondLst>
                </p:cTn>
                <p:tgtEl>
                  <p:spTgt spid="64515"/>
                </p:tgtEl>
              </p:cMediaNode>
            </p:video>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algn="ctr"/>
            <a:r>
              <a:rPr lang="fa-IR">
                <a:effectLst>
                  <a:outerShdw blurRad="38100" dist="38100" dir="2700000" algn="tl">
                    <a:srgbClr val="C0C0C0"/>
                  </a:outerShdw>
                </a:effectLst>
              </a:rPr>
              <a:t>پمپ پدالی</a:t>
            </a:r>
            <a:endParaRPr lang="en-US">
              <a:effectLst>
                <a:outerShdw blurRad="38100" dist="38100" dir="2700000" algn="tl">
                  <a:srgbClr val="C0C0C0"/>
                </a:outerShdw>
              </a:effectLst>
            </a:endParaRPr>
          </a:p>
        </p:txBody>
      </p:sp>
      <p:pic>
        <p:nvPicPr>
          <p:cNvPr id="77828" name="Picture 4" descr="PedalPump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62200" y="1828800"/>
            <a:ext cx="3876675" cy="26495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cmpd="tri">
                <a:solidFill>
                  <a:srgbClr val="CCCC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0711314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fa-IR"/>
              <a:t>پمپ دستی                     </a:t>
            </a:r>
            <a:endParaRPr lang="en-US"/>
          </a:p>
        </p:txBody>
      </p:sp>
      <p:pic>
        <p:nvPicPr>
          <p:cNvPr id="81924" name="Picture 4" descr="littleheart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17725" y="2425700"/>
            <a:ext cx="3535363" cy="38989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92701324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m.manual pumps.mpg">
            <a:hlinkClick r:id="" action="ppaction://media"/>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2438400" y="2438400"/>
            <a:ext cx="3810000" cy="3116263"/>
          </a:xfrm>
          <a:prstGeom prst="rect">
            <a:avLst/>
          </a:prstGeom>
          <a:noFill/>
          <a:ln w="1206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9635" name="Rectangle 3"/>
          <p:cNvSpPr>
            <a:spLocks noGrp="1" noChangeArrowheads="1"/>
          </p:cNvSpPr>
          <p:nvPr>
            <p:ph type="title"/>
          </p:nvPr>
        </p:nvSpPr>
        <p:spPr/>
        <p:txBody>
          <a:bodyPr/>
          <a:lstStyle/>
          <a:p>
            <a:r>
              <a:rPr lang="en-US"/>
              <a:t>Manual breast pumps</a:t>
            </a:r>
          </a:p>
        </p:txBody>
      </p:sp>
    </p:spTree>
    <p:extLst>
      <p:ext uri="{BB962C8B-B14F-4D97-AF65-F5344CB8AC3E}">
        <p14:creationId xmlns:p14="http://schemas.microsoft.com/office/powerpoint/2010/main" val="3144607261"/>
      </p:ext>
    </p:extLst>
  </p:cSld>
  <p:clrMapOvr>
    <a:masterClrMapping/>
  </p:clrMapOvr>
  <p:transition/>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69634"/>
                </p:tgtEl>
              </p:cMediaNode>
            </p:video>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143000" y="228600"/>
            <a:ext cx="7772400" cy="1143000"/>
          </a:xfrm>
        </p:spPr>
        <p:txBody>
          <a:bodyPr/>
          <a:lstStyle/>
          <a:p>
            <a:r>
              <a:rPr lang="en-CA"/>
              <a:t>Pumping milk</a:t>
            </a:r>
            <a:r>
              <a:rPr lang="fa-IR"/>
              <a:t> شیر دوشی         </a:t>
            </a:r>
            <a:endParaRPr lang="en-CA"/>
          </a:p>
        </p:txBody>
      </p:sp>
      <p:sp>
        <p:nvSpPr>
          <p:cNvPr id="70659" name="Rectangle 3"/>
          <p:cNvSpPr>
            <a:spLocks noGrp="1" noChangeArrowheads="1"/>
          </p:cNvSpPr>
          <p:nvPr>
            <p:ph idx="1"/>
          </p:nvPr>
        </p:nvSpPr>
        <p:spPr>
          <a:xfrm>
            <a:off x="838200" y="1828800"/>
            <a:ext cx="7772400" cy="4530725"/>
          </a:xfrm>
        </p:spPr>
        <p:txBody>
          <a:bodyPr/>
          <a:lstStyle/>
          <a:p>
            <a:pPr>
              <a:lnSpc>
                <a:spcPct val="90000"/>
              </a:lnSpc>
            </a:pPr>
            <a:r>
              <a:rPr lang="en-US"/>
              <a:t>Use double setup electric pump </a:t>
            </a:r>
          </a:p>
          <a:p>
            <a:pPr>
              <a:lnSpc>
                <a:spcPct val="90000"/>
              </a:lnSpc>
              <a:buFontTx/>
              <a:buNone/>
            </a:pPr>
            <a:r>
              <a:rPr lang="en-US"/>
              <a:t>   if possible.</a:t>
            </a:r>
            <a:r>
              <a:rPr lang="fa-IR"/>
              <a:t>پمپهای دو سینه ای بهتر است  زیرا:</a:t>
            </a:r>
            <a:endParaRPr lang="en-US"/>
          </a:p>
          <a:p>
            <a:pPr>
              <a:lnSpc>
                <a:spcPct val="90000"/>
              </a:lnSpc>
              <a:buFontTx/>
              <a:buBlip>
                <a:blip r:embed="rId2"/>
              </a:buBlip>
            </a:pPr>
            <a:r>
              <a:rPr lang="en-US"/>
              <a:t>less time involved than single</a:t>
            </a:r>
            <a:r>
              <a:rPr lang="fa-IR"/>
              <a:t>زمان کمتر </a:t>
            </a:r>
            <a:endParaRPr lang="en-US"/>
          </a:p>
          <a:p>
            <a:pPr>
              <a:lnSpc>
                <a:spcPct val="90000"/>
              </a:lnSpc>
              <a:buFontTx/>
              <a:buBlip>
                <a:blip r:embed="rId2"/>
              </a:buBlip>
            </a:pPr>
            <a:r>
              <a:rPr lang="en-US"/>
              <a:t>more milk</a:t>
            </a:r>
            <a:r>
              <a:rPr lang="fa-IR"/>
              <a:t> شیر بیشتر  -پرولاکتین بیشتر                              </a:t>
            </a:r>
            <a:endParaRPr lang="en-US"/>
          </a:p>
          <a:p>
            <a:pPr>
              <a:lnSpc>
                <a:spcPct val="90000"/>
              </a:lnSpc>
              <a:buFontTx/>
              <a:buBlip>
                <a:blip r:embed="rId2"/>
              </a:buBlip>
            </a:pPr>
            <a:r>
              <a:rPr lang="en-US"/>
              <a:t>results in higher prolactin levels</a:t>
            </a:r>
            <a:endParaRPr lang="fa-IR"/>
          </a:p>
          <a:p>
            <a:pPr>
              <a:lnSpc>
                <a:spcPct val="90000"/>
              </a:lnSpc>
              <a:buFontTx/>
              <a:buBlip>
                <a:blip r:embed="rId2"/>
              </a:buBlip>
            </a:pPr>
            <a:r>
              <a:rPr lang="fa-IR"/>
              <a:t>مادران این روش را ترجیح می دهند                     </a:t>
            </a:r>
            <a:endParaRPr lang="en-US"/>
          </a:p>
          <a:p>
            <a:pPr>
              <a:lnSpc>
                <a:spcPct val="90000"/>
              </a:lnSpc>
              <a:buFontTx/>
              <a:buBlip>
                <a:blip r:embed="rId2"/>
              </a:buBlip>
            </a:pPr>
            <a:r>
              <a:rPr lang="en-US"/>
              <a:t>most mothers prefer double setup</a:t>
            </a:r>
            <a:endParaRPr lang="en-CA"/>
          </a:p>
        </p:txBody>
      </p:sp>
    </p:spTree>
    <p:extLst>
      <p:ext uri="{BB962C8B-B14F-4D97-AF65-F5344CB8AC3E}">
        <p14:creationId xmlns:p14="http://schemas.microsoft.com/office/powerpoint/2010/main" val="325209265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143000" y="228600"/>
            <a:ext cx="7772400" cy="1143000"/>
          </a:xfrm>
        </p:spPr>
        <p:txBody>
          <a:bodyPr/>
          <a:lstStyle/>
          <a:p>
            <a:r>
              <a:rPr lang="en-US"/>
              <a:t>Breast pumps</a:t>
            </a:r>
            <a:r>
              <a:rPr lang="fa-IR"/>
              <a:t>پمپ شیر دوشی          </a:t>
            </a:r>
            <a:endParaRPr lang="en-CA"/>
          </a:p>
        </p:txBody>
      </p:sp>
      <p:sp>
        <p:nvSpPr>
          <p:cNvPr id="71683" name="Rectangle 3"/>
          <p:cNvSpPr>
            <a:spLocks noGrp="1" noChangeArrowheads="1"/>
          </p:cNvSpPr>
          <p:nvPr>
            <p:ph idx="1"/>
          </p:nvPr>
        </p:nvSpPr>
        <p:spPr/>
        <p:txBody>
          <a:bodyPr>
            <a:normAutofit fontScale="85000" lnSpcReduction="20000"/>
          </a:bodyPr>
          <a:lstStyle/>
          <a:p>
            <a:pPr>
              <a:lnSpc>
                <a:spcPct val="80000"/>
              </a:lnSpc>
            </a:pPr>
            <a:r>
              <a:rPr lang="en-US" sz="2800"/>
              <a:t>Breast pumps are not always practical. affordable or available.</a:t>
            </a:r>
            <a:endParaRPr lang="fa-IR" sz="2800"/>
          </a:p>
          <a:p>
            <a:pPr algn="r" rtl="1">
              <a:lnSpc>
                <a:spcPct val="80000"/>
              </a:lnSpc>
            </a:pPr>
            <a:r>
              <a:rPr lang="fa-IR" sz="2800"/>
              <a:t>ممکن است در دسترس نباشد یا گران باشد                        </a:t>
            </a:r>
            <a:endParaRPr lang="en-US" sz="2800"/>
          </a:p>
          <a:p>
            <a:pPr>
              <a:lnSpc>
                <a:spcPct val="80000"/>
              </a:lnSpc>
            </a:pPr>
            <a:r>
              <a:rPr lang="en-US" sz="2800"/>
              <a:t>It is usually helpful to stimulate the oxytocin reflex before pumping.</a:t>
            </a:r>
            <a:endParaRPr lang="fa-IR" sz="2800"/>
          </a:p>
          <a:p>
            <a:pPr algn="r" rtl="1">
              <a:lnSpc>
                <a:spcPct val="80000"/>
              </a:lnSpc>
            </a:pPr>
            <a:r>
              <a:rPr lang="fa-IR" sz="2800"/>
              <a:t>بهتر است قبل از پمپ کردن ، سینه را برای رفلکس اکسی توسین تحریک کنید</a:t>
            </a:r>
          </a:p>
          <a:p>
            <a:pPr>
              <a:lnSpc>
                <a:spcPct val="80000"/>
              </a:lnSpc>
            </a:pPr>
            <a:r>
              <a:rPr lang="en-US" sz="2800"/>
              <a:t>With all pumps use only a comfortable level of suction, Mimic the baby’s action.</a:t>
            </a:r>
            <a:endParaRPr lang="fa-IR" sz="2800"/>
          </a:p>
          <a:p>
            <a:pPr algn="r" rtl="1">
              <a:lnSpc>
                <a:spcPct val="80000"/>
              </a:lnSpc>
            </a:pPr>
            <a:r>
              <a:rPr lang="fa-IR" sz="2800"/>
              <a:t>از هر پمپی استفاده می کنید ساکشن ان در حدی باشد که برای مادر ناراحت کننده نباشد (مثل مکیدن نوزاد)                 </a:t>
            </a:r>
            <a:endParaRPr lang="en-US" sz="2800"/>
          </a:p>
        </p:txBody>
      </p:sp>
    </p:spTree>
    <p:extLst>
      <p:ext uri="{BB962C8B-B14F-4D97-AF65-F5344CB8AC3E}">
        <p14:creationId xmlns:p14="http://schemas.microsoft.com/office/powerpoint/2010/main" val="251118340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endParaRPr lang="fa-IR"/>
          </a:p>
        </p:txBody>
      </p:sp>
      <p:sp>
        <p:nvSpPr>
          <p:cNvPr id="82947" name="Rectangle 3"/>
          <p:cNvSpPr>
            <a:spLocks noGrp="1" noChangeArrowheads="1"/>
          </p:cNvSpPr>
          <p:nvPr>
            <p:ph idx="1"/>
          </p:nvPr>
        </p:nvSpPr>
        <p:spPr>
          <a:xfrm>
            <a:off x="685800" y="1295400"/>
            <a:ext cx="8153400" cy="5029200"/>
          </a:xfrm>
        </p:spPr>
        <p:txBody>
          <a:bodyPr>
            <a:normAutofit lnSpcReduction="10000"/>
          </a:bodyPr>
          <a:lstStyle/>
          <a:p>
            <a:pPr>
              <a:lnSpc>
                <a:spcPct val="90000"/>
              </a:lnSpc>
            </a:pPr>
            <a:r>
              <a:rPr lang="en-US" sz="2800" dirty="0"/>
              <a:t>If the mother is getting little or no milk from pumping, check that the pump is working and check her pumping technique.</a:t>
            </a:r>
            <a:endParaRPr lang="fa-IR" sz="2800" dirty="0"/>
          </a:p>
          <a:p>
            <a:pPr algn="r" rtl="1">
              <a:lnSpc>
                <a:spcPct val="90000"/>
              </a:lnSpc>
            </a:pPr>
            <a:r>
              <a:rPr lang="fa-IR" sz="2800" dirty="0"/>
              <a:t>اگر حجم شیر دوشیده با پمپ کم است ، ممکن است پمپ خراب باشد –یا مادر روش ان را بلد نباشد                               </a:t>
            </a:r>
            <a:endParaRPr lang="en-US" sz="2800" dirty="0"/>
          </a:p>
          <a:p>
            <a:pPr>
              <a:lnSpc>
                <a:spcPct val="90000"/>
              </a:lnSpc>
            </a:pPr>
            <a:r>
              <a:rPr lang="en-US" sz="2800" dirty="0"/>
              <a:t>Ensure that the mother is able to </a:t>
            </a:r>
            <a:r>
              <a:rPr lang="en-US" sz="2800" dirty="0" err="1"/>
              <a:t>sterilise</a:t>
            </a:r>
            <a:r>
              <a:rPr lang="en-US" sz="2800" dirty="0"/>
              <a:t> the pump if she intends to feed the milk to her baby.</a:t>
            </a:r>
            <a:endParaRPr lang="fa-IR" sz="2800" dirty="0"/>
          </a:p>
          <a:p>
            <a:pPr algn="r" rtl="1">
              <a:lnSpc>
                <a:spcPct val="90000"/>
              </a:lnSpc>
            </a:pPr>
            <a:r>
              <a:rPr lang="fa-IR" sz="2800" dirty="0"/>
              <a:t>مطمئن شوید که مادر روش استریل کردن پمپ را یاد گرفته است.                                                         </a:t>
            </a:r>
            <a:endParaRPr lang="en-US" sz="2800" dirty="0"/>
          </a:p>
          <a:p>
            <a:pPr>
              <a:lnSpc>
                <a:spcPct val="90000"/>
              </a:lnSpc>
            </a:pPr>
            <a:r>
              <a:rPr lang="en-US" sz="2800" dirty="0">
                <a:solidFill>
                  <a:srgbClr val="FF3300"/>
                </a:solidFill>
              </a:rPr>
              <a:t>Avoid the rubber bulb type hand pumps.</a:t>
            </a:r>
            <a:endParaRPr lang="fa-IR" sz="2800" dirty="0">
              <a:solidFill>
                <a:srgbClr val="FF3300"/>
              </a:solidFill>
            </a:endParaRPr>
          </a:p>
          <a:p>
            <a:pPr algn="r" rtl="1">
              <a:lnSpc>
                <a:spcPct val="90000"/>
              </a:lnSpc>
            </a:pPr>
            <a:r>
              <a:rPr lang="fa-IR" dirty="0">
                <a:solidFill>
                  <a:srgbClr val="FF3300"/>
                </a:solidFill>
              </a:rPr>
              <a:t>از پمپ دستی و لاستیکی استفاده نکنید         </a:t>
            </a:r>
            <a:endParaRPr lang="en-CA" dirty="0">
              <a:solidFill>
                <a:srgbClr val="FF3300"/>
              </a:solidFill>
            </a:endParaRPr>
          </a:p>
          <a:p>
            <a:pPr>
              <a:lnSpc>
                <a:spcPct val="90000"/>
              </a:lnSpc>
            </a:pPr>
            <a:endParaRPr lang="en-US" sz="2800" dirty="0"/>
          </a:p>
        </p:txBody>
      </p:sp>
    </p:spTree>
    <p:extLst>
      <p:ext uri="{BB962C8B-B14F-4D97-AF65-F5344CB8AC3E}">
        <p14:creationId xmlns:p14="http://schemas.microsoft.com/office/powerpoint/2010/main" val="1465425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1"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8</a:t>
            </a:r>
            <a:r>
              <a:rPr lang="en-US" dirty="0"/>
              <a:t> </a:t>
            </a:r>
          </a:p>
        </p:txBody>
      </p:sp>
      <p:sp>
        <p:nvSpPr>
          <p:cNvPr id="314372" name="Rectangle 4"/>
          <p:cNvSpPr>
            <a:spLocks noGrp="1" noChangeArrowheads="1"/>
          </p:cNvSpPr>
          <p:nvPr>
            <p:ph type="body" sz="half" idx="1"/>
          </p:nvPr>
        </p:nvSpPr>
        <p:spPr>
          <a:xfrm>
            <a:off x="1219200" y="2044700"/>
            <a:ext cx="7745413" cy="4114800"/>
          </a:xfrm>
        </p:spPr>
        <p:txBody>
          <a:bodyPr/>
          <a:lstStyle/>
          <a:p>
            <a:pPr marL="609600" indent="-609600" algn="r" rtl="1"/>
            <a:r>
              <a:rPr lang="ar-SA" sz="2800">
                <a:cs typeface="Arial" pitchFamily="34" charset="0"/>
              </a:rPr>
              <a:t>با گذشت زمان، تركيب شيرمادر متناسب بانياز رشدي شيرخوار تغيير پيدا مي كند. چربي شيرمادر در شروع هر بار شيردهي كمتر است و سپس ميزان آن به تدريج بيشتر مي شود. اين تغييرات كمك بزرگي به سير نگه داشتن شيرخوار و وزن گيري او مي كند.</a:t>
            </a:r>
            <a:endParaRPr lang="en-US" sz="2800">
              <a:cs typeface="Arial" pitchFamily="34" charset="0"/>
            </a:endParaRPr>
          </a:p>
        </p:txBody>
      </p:sp>
      <p:sp>
        <p:nvSpPr>
          <p:cNvPr id="2" name="Content Placeholder 1"/>
          <p:cNvSpPr>
            <a:spLocks noGrp="1"/>
          </p:cNvSpPr>
          <p:nvPr>
            <p:ph sz="half" idx="2"/>
          </p:nvPr>
        </p:nvSpPr>
        <p:spPr>
          <a:xfrm>
            <a:off x="1219200" y="1828800"/>
            <a:ext cx="7924800" cy="4406900"/>
          </a:xfrm>
        </p:spPr>
        <p:txBody>
          <a:bodyPr/>
          <a:lstStyle/>
          <a:p>
            <a:endParaRPr lang="fa-IR" dirty="0"/>
          </a:p>
        </p:txBody>
      </p:sp>
      <p:sp>
        <p:nvSpPr>
          <p:cNvPr id="7" name="Slide Number Placeholder 6"/>
          <p:cNvSpPr>
            <a:spLocks noGrp="1"/>
          </p:cNvSpPr>
          <p:nvPr>
            <p:ph type="sldNum" sz="quarter" idx="12"/>
          </p:nvPr>
        </p:nvSpPr>
        <p:spPr/>
        <p:txBody>
          <a:bodyPr/>
          <a:lstStyle/>
          <a:p>
            <a:fld id="{561258A1-69A7-45D9-9C72-35B44CE1494C}" type="slidenum">
              <a:rPr lang="ar-SA"/>
              <a:pPr/>
              <a:t>11</a:t>
            </a:fld>
            <a:endParaRPr lang="en-US"/>
          </a:p>
        </p:txBody>
      </p:sp>
    </p:spTree>
    <p:extLst>
      <p:ext uri="{BB962C8B-B14F-4D97-AF65-F5344CB8AC3E}">
        <p14:creationId xmlns:p14="http://schemas.microsoft.com/office/powerpoint/2010/main" val="228144279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533400" y="152400"/>
            <a:ext cx="8229600" cy="985838"/>
          </a:xfrm>
          <a:noFill/>
          <a:ln/>
        </p:spPr>
        <p:txBody>
          <a:bodyPr lIns="92075" tIns="46038" rIns="92075" bIns="46038" anchor="b"/>
          <a:lstStyle/>
          <a:p>
            <a:r>
              <a:rPr lang="en-US">
                <a:solidFill>
                  <a:schemeClr val="tx1"/>
                </a:solidFill>
              </a:rPr>
              <a:t> </a:t>
            </a:r>
            <a:r>
              <a:rPr lang="en-US" sz="3200"/>
              <a:t>‘Bicycle horn’ rubber bulb- style pump</a:t>
            </a:r>
            <a:endParaRPr lang="en-US" b="1"/>
          </a:p>
        </p:txBody>
      </p:sp>
      <p:pic>
        <p:nvPicPr>
          <p:cNvPr id="72707" name="Picture 3" descr="~lwf000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62000" y="1685925"/>
            <a:ext cx="5638800" cy="4222750"/>
          </a:xfrm>
          <a:noFill/>
          <a:ln w="76200">
            <a:solidFill>
              <a:srgbClr val="434365"/>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708" name="Picture 4" descr="histor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1676400"/>
            <a:ext cx="1519238" cy="1846263"/>
          </a:xfrm>
          <a:prstGeom prst="rect">
            <a:avLst/>
          </a:prstGeom>
          <a:noFill/>
          <a:ln w="57150">
            <a:solidFill>
              <a:schemeClr val="accent1"/>
            </a:solidFill>
            <a:miter lim="800000"/>
            <a:headEnd/>
            <a:tailEnd/>
          </a:ln>
          <a:effectLst>
            <a:outerShdw dist="35921" dir="2700000" algn="ctr" rotWithShape="0">
              <a:srgbClr val="00071E"/>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943308"/>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a:bodyPr>
          <a:lstStyle/>
          <a:p>
            <a:pPr algn="ctr"/>
            <a:r>
              <a:rPr lang="en-US" sz="3200">
                <a:effectLst>
                  <a:outerShdw blurRad="38100" dist="38100" dir="2700000" algn="tl">
                    <a:srgbClr val="C0C0C0"/>
                  </a:outerShdw>
                </a:effectLst>
              </a:rPr>
              <a:t>The warm bottle method</a:t>
            </a:r>
            <a:r>
              <a:rPr lang="fa-IR" sz="3200">
                <a:effectLst>
                  <a:outerShdw blurRad="38100" dist="38100" dir="2700000" algn="tl">
                    <a:srgbClr val="C0C0C0"/>
                  </a:outerShdw>
                </a:effectLst>
              </a:rPr>
              <a:t/>
            </a:r>
            <a:br>
              <a:rPr lang="fa-IR" sz="3200">
                <a:effectLst>
                  <a:outerShdw blurRad="38100" dist="38100" dir="2700000" algn="tl">
                    <a:srgbClr val="C0C0C0"/>
                  </a:outerShdw>
                </a:effectLst>
              </a:rPr>
            </a:br>
            <a:r>
              <a:rPr lang="fa-IR" sz="3200">
                <a:effectLst>
                  <a:outerShdw blurRad="38100" dist="38100" dir="2700000" algn="tl">
                    <a:srgbClr val="C0C0C0"/>
                  </a:outerShdw>
                </a:effectLst>
              </a:rPr>
              <a:t>دوشیدن به روش شیشه گرم</a:t>
            </a:r>
            <a:endParaRPr lang="en-US" sz="3200">
              <a:effectLst>
                <a:outerShdw blurRad="38100" dist="38100" dir="2700000" algn="tl">
                  <a:srgbClr val="C0C0C0"/>
                </a:outerShdw>
              </a:effectLst>
            </a:endParaRPr>
          </a:p>
        </p:txBody>
      </p:sp>
      <p:pic>
        <p:nvPicPr>
          <p:cNvPr id="747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9675" y="2362200"/>
            <a:ext cx="3514725" cy="3581400"/>
          </a:xfrm>
          <a:prstGeom prst="rect">
            <a:avLst/>
          </a:prstGeom>
          <a:noFill/>
          <a:extLst>
            <a:ext uri="{909E8E84-426E-40DD-AFC4-6F175D3DCCD1}">
              <a14:hiddenFill xmlns:a14="http://schemas.microsoft.com/office/drawing/2010/main">
                <a:solidFill>
                  <a:srgbClr val="FFFFFF"/>
                </a:solidFill>
              </a14:hiddenFill>
            </a:ext>
          </a:extLst>
        </p:spPr>
      </p:pic>
      <p:pic>
        <p:nvPicPr>
          <p:cNvPr id="747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5025" y="2362200"/>
            <a:ext cx="3355975" cy="3581400"/>
          </a:xfrm>
          <a:prstGeom prst="rect">
            <a:avLst/>
          </a:prstGeom>
          <a:noFill/>
          <a:extLst>
            <a:ext uri="{909E8E84-426E-40DD-AFC4-6F175D3DCCD1}">
              <a14:hiddenFill xmlns:a14="http://schemas.microsoft.com/office/drawing/2010/main">
                <a:solidFill>
                  <a:srgbClr val="FFFFFF"/>
                </a:solidFill>
              </a14:hiddenFill>
            </a:ext>
          </a:extLst>
        </p:spPr>
      </p:pic>
      <p:sp>
        <p:nvSpPr>
          <p:cNvPr id="74757" name="Rectangle 5"/>
          <p:cNvSpPr>
            <a:spLocks noChangeArrowheads="1"/>
          </p:cNvSpPr>
          <p:nvPr/>
        </p:nvSpPr>
        <p:spPr bwMode="auto">
          <a:xfrm>
            <a:off x="1219200" y="2362200"/>
            <a:ext cx="6781800" cy="3581400"/>
          </a:xfrm>
          <a:prstGeom prst="rect">
            <a:avLst/>
          </a:prstGeom>
          <a:solidFill>
            <a:schemeClr val="accent1">
              <a:alpha val="0"/>
            </a:schemeClr>
          </a:solidFill>
          <a:ln w="76200">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Tree>
    <p:extLst>
      <p:ext uri="{BB962C8B-B14F-4D97-AF65-F5344CB8AC3E}">
        <p14:creationId xmlns:p14="http://schemas.microsoft.com/office/powerpoint/2010/main" val="925411016"/>
      </p:ext>
    </p:extLst>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ormAutofit/>
          </a:bodyPr>
          <a:lstStyle/>
          <a:p>
            <a:r>
              <a:rPr lang="en-US" sz="3200">
                <a:solidFill>
                  <a:srgbClr val="FF0000"/>
                </a:solidFill>
              </a:rPr>
              <a:t>When to express</a:t>
            </a:r>
            <a:r>
              <a:rPr lang="fa-IR" sz="3200">
                <a:solidFill>
                  <a:srgbClr val="FF0000"/>
                </a:solidFill>
              </a:rPr>
              <a:t>زمان مناسب برای شیر دوشی</a:t>
            </a:r>
            <a:r>
              <a:rPr lang="fa-IR" sz="3200"/>
              <a:t>  </a:t>
            </a:r>
            <a:endParaRPr lang="en-US" sz="3200"/>
          </a:p>
        </p:txBody>
      </p:sp>
      <p:sp>
        <p:nvSpPr>
          <p:cNvPr id="75779" name="Rectangle 3"/>
          <p:cNvSpPr>
            <a:spLocks noGrp="1" noChangeArrowheads="1"/>
          </p:cNvSpPr>
          <p:nvPr>
            <p:ph idx="1"/>
          </p:nvPr>
        </p:nvSpPr>
        <p:spPr>
          <a:xfrm>
            <a:off x="685800" y="1905000"/>
            <a:ext cx="7620000" cy="4648200"/>
          </a:xfrm>
        </p:spPr>
        <p:txBody>
          <a:bodyPr/>
          <a:lstStyle/>
          <a:p>
            <a:r>
              <a:rPr lang="en-US" sz="2800"/>
              <a:t>If the baby is not able to suckle, begin expressing </a:t>
            </a:r>
            <a:r>
              <a:rPr lang="en-US" sz="2800" u="sng"/>
              <a:t>as soon after delivery</a:t>
            </a:r>
            <a:r>
              <a:rPr lang="en-US" sz="2800"/>
              <a:t> as possible, by 6 - 12 hours preferably.</a:t>
            </a:r>
            <a:endParaRPr lang="fa-IR" sz="2800"/>
          </a:p>
          <a:p>
            <a:pPr algn="r" rtl="1"/>
            <a:r>
              <a:rPr lang="fa-IR" sz="2800"/>
              <a:t>اگر نوزاد نمی تواند بمکد هرچه زودتر (طی 12-6 ساعت اول )</a:t>
            </a:r>
            <a:endParaRPr lang="en-US" sz="2800"/>
          </a:p>
        </p:txBody>
      </p:sp>
    </p:spTree>
    <p:extLst>
      <p:ext uri="{BB962C8B-B14F-4D97-AF65-F5344CB8AC3E}">
        <p14:creationId xmlns:p14="http://schemas.microsoft.com/office/powerpoint/2010/main" val="3961238370"/>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endParaRPr lang="fa-IR"/>
          </a:p>
        </p:txBody>
      </p:sp>
      <p:sp>
        <p:nvSpPr>
          <p:cNvPr id="83971" name="Rectangle 3"/>
          <p:cNvSpPr>
            <a:spLocks noGrp="1" noChangeArrowheads="1"/>
          </p:cNvSpPr>
          <p:nvPr>
            <p:ph idx="1"/>
          </p:nvPr>
        </p:nvSpPr>
        <p:spPr/>
        <p:txBody>
          <a:bodyPr>
            <a:normAutofit fontScale="92500" lnSpcReduction="10000"/>
          </a:bodyPr>
          <a:lstStyle/>
          <a:p>
            <a:r>
              <a:rPr lang="en-US" sz="2800"/>
              <a:t>Preterm babies and some sick babies may take only very small feeds at first. encourage small frequent feeds of colostrum. Even very small feeds may be useful -  do not dismiss small amounts that the mother expresses</a:t>
            </a:r>
            <a:r>
              <a:rPr lang="en-US"/>
              <a:t>.</a:t>
            </a:r>
            <a:endParaRPr lang="fa-IR"/>
          </a:p>
          <a:p>
            <a:pPr algn="r" rtl="1"/>
            <a:r>
              <a:rPr lang="fa-IR">
                <a:solidFill>
                  <a:srgbClr val="008000"/>
                </a:solidFill>
              </a:rPr>
              <a:t>نوزادان نارس در روزهای اول حجم شیر بسیار کمی نیاز دارند ...هر قدر که مادر دوشیده حتی اگر بسیار کم باشد به نوزاد بدهید</a:t>
            </a:r>
            <a:endParaRPr lang="en-US" sz="3600">
              <a:solidFill>
                <a:srgbClr val="008000"/>
              </a:solidFill>
            </a:endParaRPr>
          </a:p>
          <a:p>
            <a:endParaRPr lang="en-US">
              <a:solidFill>
                <a:srgbClr val="FF9933"/>
              </a:solidFill>
            </a:endParaRPr>
          </a:p>
        </p:txBody>
      </p:sp>
    </p:spTree>
    <p:extLst>
      <p:ext uri="{BB962C8B-B14F-4D97-AF65-F5344CB8AC3E}">
        <p14:creationId xmlns:p14="http://schemas.microsoft.com/office/powerpoint/2010/main" val="104525632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381000" y="381000"/>
            <a:ext cx="8153400" cy="1447800"/>
          </a:xfrm>
        </p:spPr>
        <p:txBody>
          <a:bodyPr>
            <a:normAutofit fontScale="90000"/>
          </a:bodyPr>
          <a:lstStyle/>
          <a:p>
            <a:pPr algn="r"/>
            <a:r>
              <a:rPr lang="en-US" sz="3200" dirty="0"/>
              <a:t>The length of time to express depends on why the mother is expressing.</a:t>
            </a:r>
            <a:r>
              <a:rPr lang="fa-IR" sz="3200" dirty="0"/>
              <a:t/>
            </a:r>
            <a:br>
              <a:rPr lang="fa-IR" sz="3200" dirty="0"/>
            </a:br>
            <a:r>
              <a:rPr lang="fa-IR" sz="3200" dirty="0"/>
              <a:t>طول مدت شیر دوشی بستگی دارد به علت دوشیدن شیر</a:t>
            </a:r>
            <a:endParaRPr lang="en-US" sz="3200" dirty="0"/>
          </a:p>
        </p:txBody>
      </p:sp>
      <p:sp>
        <p:nvSpPr>
          <p:cNvPr id="76803" name="Rectangle 3"/>
          <p:cNvSpPr>
            <a:spLocks noGrp="1" noChangeArrowheads="1"/>
          </p:cNvSpPr>
          <p:nvPr>
            <p:ph idx="1"/>
          </p:nvPr>
        </p:nvSpPr>
        <p:spPr>
          <a:xfrm>
            <a:off x="838200" y="2362200"/>
            <a:ext cx="7924800" cy="3733800"/>
          </a:xfrm>
        </p:spPr>
        <p:txBody>
          <a:bodyPr>
            <a:normAutofit lnSpcReduction="10000"/>
          </a:bodyPr>
          <a:lstStyle/>
          <a:p>
            <a:pPr>
              <a:lnSpc>
                <a:spcPct val="80000"/>
              </a:lnSpc>
            </a:pPr>
            <a:r>
              <a:rPr lang="en-US" sz="2400" b="1">
                <a:solidFill>
                  <a:srgbClr val="003300"/>
                </a:solidFill>
              </a:rPr>
              <a:t>If expression is used to stimulate or increase production</a:t>
            </a:r>
            <a:r>
              <a:rPr lang="en-US" sz="2400">
                <a:solidFill>
                  <a:srgbClr val="003300"/>
                </a:solidFill>
              </a:rPr>
              <a:t>, aim to express for </a:t>
            </a:r>
            <a:r>
              <a:rPr lang="en-US" sz="2400" u="sng">
                <a:solidFill>
                  <a:srgbClr val="003300"/>
                </a:solidFill>
              </a:rPr>
              <a:t>about 20 minutes, at least six or more times in 24 hours</a:t>
            </a:r>
            <a:r>
              <a:rPr lang="en-US" sz="2400">
                <a:solidFill>
                  <a:srgbClr val="003300"/>
                </a:solidFill>
              </a:rPr>
              <a:t> including at least once at night</a:t>
            </a:r>
            <a:endParaRPr lang="fa-IR" sz="2400">
              <a:solidFill>
                <a:srgbClr val="003300"/>
              </a:solidFill>
            </a:endParaRPr>
          </a:p>
          <a:p>
            <a:pPr algn="r" rtl="1">
              <a:lnSpc>
                <a:spcPct val="80000"/>
              </a:lnSpc>
            </a:pPr>
            <a:r>
              <a:rPr lang="fa-IR" sz="2800">
                <a:solidFill>
                  <a:srgbClr val="003300"/>
                </a:solidFill>
              </a:rPr>
              <a:t>اگر هدف </a:t>
            </a:r>
            <a:r>
              <a:rPr lang="fa-IR" sz="2800">
                <a:solidFill>
                  <a:srgbClr val="FF0000"/>
                </a:solidFill>
              </a:rPr>
              <a:t>افزایش تولید شیر</a:t>
            </a:r>
            <a:r>
              <a:rPr lang="fa-IR" sz="2800">
                <a:solidFill>
                  <a:srgbClr val="003300"/>
                </a:solidFill>
              </a:rPr>
              <a:t> :   هر بار 20 دقیقه-حداقل 6 بار در 24 ساعت- حداقل یک بار در شب </a:t>
            </a:r>
            <a:endParaRPr lang="en-US" sz="2800">
              <a:solidFill>
                <a:srgbClr val="003300"/>
              </a:solidFill>
            </a:endParaRPr>
          </a:p>
          <a:p>
            <a:pPr algn="r" rtl="1">
              <a:lnSpc>
                <a:spcPct val="80000"/>
              </a:lnSpc>
            </a:pPr>
            <a:endParaRPr lang="en-US" sz="2800">
              <a:solidFill>
                <a:srgbClr val="003300"/>
              </a:solidFill>
            </a:endParaRPr>
          </a:p>
          <a:p>
            <a:pPr>
              <a:lnSpc>
                <a:spcPct val="80000"/>
              </a:lnSpc>
            </a:pPr>
            <a:r>
              <a:rPr lang="en-US" sz="2400" b="1">
                <a:solidFill>
                  <a:srgbClr val="003300"/>
                </a:solidFill>
              </a:rPr>
              <a:t>If the mother is just softening the areola</a:t>
            </a:r>
            <a:r>
              <a:rPr lang="en-US" sz="2400">
                <a:solidFill>
                  <a:srgbClr val="003300"/>
                </a:solidFill>
              </a:rPr>
              <a:t> to help the baby attach, she may only need to compress </a:t>
            </a:r>
            <a:r>
              <a:rPr lang="en-US" sz="2400" u="sng">
                <a:solidFill>
                  <a:srgbClr val="003300"/>
                </a:solidFill>
              </a:rPr>
              <a:t>3 or 4 times</a:t>
            </a:r>
            <a:r>
              <a:rPr lang="en-US" sz="2400">
                <a:solidFill>
                  <a:srgbClr val="003300"/>
                </a:solidFill>
              </a:rPr>
              <a:t>.</a:t>
            </a:r>
            <a:endParaRPr lang="fa-IR" sz="2400">
              <a:solidFill>
                <a:srgbClr val="003300"/>
              </a:solidFill>
            </a:endParaRPr>
          </a:p>
          <a:p>
            <a:pPr algn="r" rtl="1">
              <a:lnSpc>
                <a:spcPct val="80000"/>
              </a:lnSpc>
            </a:pPr>
            <a:r>
              <a:rPr lang="fa-IR" sz="2800">
                <a:solidFill>
                  <a:srgbClr val="003300"/>
                </a:solidFill>
              </a:rPr>
              <a:t>هدف </a:t>
            </a:r>
            <a:r>
              <a:rPr lang="fa-IR" sz="2800">
                <a:solidFill>
                  <a:srgbClr val="FF0000"/>
                </a:solidFill>
              </a:rPr>
              <a:t>نرم کردن نوک سینه</a:t>
            </a:r>
            <a:r>
              <a:rPr lang="fa-IR" sz="2800">
                <a:solidFill>
                  <a:srgbClr val="003300"/>
                </a:solidFill>
              </a:rPr>
              <a:t> برای کمک به چسبیدن نوزاد به سینه :ممکن است فقط</a:t>
            </a:r>
            <a:r>
              <a:rPr lang="fa-IR" sz="2400">
                <a:solidFill>
                  <a:srgbClr val="003300"/>
                </a:solidFill>
              </a:rPr>
              <a:t> 4-3 بار کافی باشد</a:t>
            </a:r>
            <a:endParaRPr lang="en-US" sz="2400">
              <a:solidFill>
                <a:srgbClr val="003300"/>
              </a:solidFill>
            </a:endParaRPr>
          </a:p>
          <a:p>
            <a:pPr>
              <a:lnSpc>
                <a:spcPct val="80000"/>
              </a:lnSpc>
            </a:pPr>
            <a:endParaRPr lang="en-US" sz="2400">
              <a:solidFill>
                <a:srgbClr val="003300"/>
              </a:solidFill>
            </a:endParaRPr>
          </a:p>
        </p:txBody>
      </p:sp>
    </p:spTree>
    <p:extLst>
      <p:ext uri="{BB962C8B-B14F-4D97-AF65-F5344CB8AC3E}">
        <p14:creationId xmlns:p14="http://schemas.microsoft.com/office/powerpoint/2010/main" val="593578398"/>
      </p:ext>
    </p:extLst>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endParaRPr lang="fa-IR"/>
          </a:p>
        </p:txBody>
      </p:sp>
      <p:sp>
        <p:nvSpPr>
          <p:cNvPr id="84995" name="Rectangle 3"/>
          <p:cNvSpPr>
            <a:spLocks noGrp="1" noChangeArrowheads="1"/>
          </p:cNvSpPr>
          <p:nvPr>
            <p:ph idx="1"/>
          </p:nvPr>
        </p:nvSpPr>
        <p:spPr>
          <a:xfrm>
            <a:off x="685800" y="762000"/>
            <a:ext cx="7696200" cy="5181600"/>
          </a:xfrm>
        </p:spPr>
        <p:txBody>
          <a:bodyPr>
            <a:normAutofit lnSpcReduction="10000"/>
          </a:bodyPr>
          <a:lstStyle/>
          <a:p>
            <a:r>
              <a:rPr lang="en-US" sz="2800" b="1">
                <a:solidFill>
                  <a:srgbClr val="003300"/>
                </a:solidFill>
              </a:rPr>
              <a:t>If the mother is clearing a blocked duct</a:t>
            </a:r>
            <a:r>
              <a:rPr lang="en-US" sz="2800">
                <a:solidFill>
                  <a:srgbClr val="003300"/>
                </a:solidFill>
              </a:rPr>
              <a:t>, she compresses and massages until the lump had cleared.</a:t>
            </a:r>
            <a:endParaRPr lang="fa-IR" sz="2800">
              <a:solidFill>
                <a:srgbClr val="003300"/>
              </a:solidFill>
            </a:endParaRPr>
          </a:p>
          <a:p>
            <a:pPr algn="r" rtl="1"/>
            <a:r>
              <a:rPr lang="fa-IR" sz="2800">
                <a:solidFill>
                  <a:srgbClr val="003300"/>
                </a:solidFill>
              </a:rPr>
              <a:t>هدف </a:t>
            </a:r>
            <a:r>
              <a:rPr lang="fa-IR" sz="2800">
                <a:solidFill>
                  <a:srgbClr val="FF0000"/>
                </a:solidFill>
              </a:rPr>
              <a:t>باز کردن مجرای بسته</a:t>
            </a:r>
            <a:r>
              <a:rPr lang="fa-IR" sz="2800">
                <a:solidFill>
                  <a:srgbClr val="003300"/>
                </a:solidFill>
              </a:rPr>
              <a:t> : کمپرس و ماساژ تا زمان بهبود برجستگی</a:t>
            </a:r>
            <a:endParaRPr lang="en-US" sz="2800">
              <a:solidFill>
                <a:srgbClr val="003300"/>
              </a:solidFill>
            </a:endParaRPr>
          </a:p>
          <a:p>
            <a:r>
              <a:rPr lang="en-US" sz="2800" b="1">
                <a:solidFill>
                  <a:srgbClr val="003300"/>
                </a:solidFill>
              </a:rPr>
              <a:t>If the mother is expressing milk to be given to her baby when she is at work</a:t>
            </a:r>
            <a:r>
              <a:rPr lang="en-US" sz="2800">
                <a:solidFill>
                  <a:srgbClr val="003300"/>
                </a:solidFill>
              </a:rPr>
              <a:t>, determine the length of time to express by the flow of milk and the </a:t>
            </a:r>
            <a:r>
              <a:rPr lang="en-US" sz="2800" u="sng">
                <a:solidFill>
                  <a:srgbClr val="003300"/>
                </a:solidFill>
              </a:rPr>
              <a:t>amount needed to meet the baby’s needs</a:t>
            </a:r>
            <a:endParaRPr lang="fa-IR" sz="2800" u="sng"/>
          </a:p>
          <a:p>
            <a:pPr algn="r" rtl="1"/>
            <a:r>
              <a:rPr lang="fa-IR" sz="2800" u="sng"/>
              <a:t>هدف </a:t>
            </a:r>
            <a:r>
              <a:rPr lang="fa-IR" sz="2800" u="sng">
                <a:solidFill>
                  <a:srgbClr val="FF0000"/>
                </a:solidFill>
              </a:rPr>
              <a:t>شیر دوشیدن برای زمان غیبت مادر</a:t>
            </a:r>
            <a:r>
              <a:rPr lang="fa-IR" sz="2800" u="sng"/>
              <a:t> : مقدار مورد نیاز </a:t>
            </a:r>
          </a:p>
          <a:p>
            <a:endParaRPr lang="en-US" sz="4400" b="1"/>
          </a:p>
          <a:p>
            <a:endParaRPr lang="en-US" sz="2800"/>
          </a:p>
        </p:txBody>
      </p:sp>
    </p:spTree>
    <p:extLst>
      <p:ext uri="{BB962C8B-B14F-4D97-AF65-F5344CB8AC3E}">
        <p14:creationId xmlns:p14="http://schemas.microsoft.com/office/powerpoint/2010/main" val="125395745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838200" y="685800"/>
            <a:ext cx="7391400" cy="1066800"/>
          </a:xfrm>
        </p:spPr>
        <p:txBody>
          <a:bodyPr>
            <a:normAutofit fontScale="90000"/>
          </a:bodyPr>
          <a:lstStyle/>
          <a:p>
            <a:pPr algn="r"/>
            <a:r>
              <a:rPr lang="fa-IR" sz="2800">
                <a:solidFill>
                  <a:srgbClr val="FFFFCC"/>
                </a:solidFill>
                <a:cs typeface="Homa" pitchFamily="2" charset="-78"/>
              </a:rPr>
              <a:t/>
            </a:r>
            <a:br>
              <a:rPr lang="fa-IR" sz="2800">
                <a:solidFill>
                  <a:srgbClr val="FFFFCC"/>
                </a:solidFill>
                <a:cs typeface="Homa" pitchFamily="2" charset="-78"/>
              </a:rPr>
            </a:br>
            <a:r>
              <a:rPr lang="fa-IR" sz="2800">
                <a:solidFill>
                  <a:srgbClr val="FFFFCC"/>
                </a:solidFill>
                <a:cs typeface="Homa" pitchFamily="2" charset="-78"/>
              </a:rPr>
              <a:t/>
            </a:r>
            <a:br>
              <a:rPr lang="fa-IR" sz="2800">
                <a:solidFill>
                  <a:srgbClr val="FFFFCC"/>
                </a:solidFill>
                <a:cs typeface="Homa" pitchFamily="2" charset="-78"/>
              </a:rPr>
            </a:br>
            <a:endParaRPr lang="en-US" sz="2800">
              <a:solidFill>
                <a:srgbClr val="FFFFCC"/>
              </a:solidFill>
              <a:cs typeface="Homa" pitchFamily="2" charset="-78"/>
            </a:endParaRPr>
          </a:p>
        </p:txBody>
      </p:sp>
      <p:sp>
        <p:nvSpPr>
          <p:cNvPr id="99331" name="Rectangle 3"/>
          <p:cNvSpPr>
            <a:spLocks noGrp="1" noChangeArrowheads="1"/>
          </p:cNvSpPr>
          <p:nvPr>
            <p:ph idx="1"/>
          </p:nvPr>
        </p:nvSpPr>
        <p:spPr>
          <a:xfrm>
            <a:off x="0" y="1676400"/>
            <a:ext cx="8610600" cy="4760913"/>
          </a:xfrm>
        </p:spPr>
        <p:txBody>
          <a:bodyPr/>
          <a:lstStyle/>
          <a:p>
            <a:pPr>
              <a:lnSpc>
                <a:spcPct val="120000"/>
              </a:lnSpc>
            </a:pPr>
            <a:endParaRPr lang="ar-SA" b="1">
              <a:cs typeface="Traffic" pitchFamily="2" charset="-78"/>
            </a:endParaRPr>
          </a:p>
          <a:p>
            <a:pPr>
              <a:lnSpc>
                <a:spcPct val="120000"/>
              </a:lnSpc>
            </a:pPr>
            <a:endParaRPr lang="en-US" b="1">
              <a:cs typeface="Traffic" pitchFamily="2" charset="-78"/>
            </a:endParaRPr>
          </a:p>
        </p:txBody>
      </p:sp>
      <p:sp>
        <p:nvSpPr>
          <p:cNvPr id="99333" name="Rectangle 5"/>
          <p:cNvSpPr>
            <a:spLocks noChangeArrowheads="1"/>
          </p:cNvSpPr>
          <p:nvPr/>
        </p:nvSpPr>
        <p:spPr bwMode="auto">
          <a:xfrm>
            <a:off x="1219200" y="1828800"/>
            <a:ext cx="7313613" cy="4391025"/>
          </a:xfrm>
          <a:prstGeom prst="rect">
            <a:avLst/>
          </a:prstGeom>
          <a:solidFill>
            <a:srgbClr val="FFFF00"/>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شيردوشی در کنار شيرخوار، عکس و يا لباس او</a:t>
            </a:r>
          </a:p>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آرامش وگوش کردن به موزيک مناسب</a:t>
            </a:r>
          </a:p>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هروقتی وهرجائي در صورت ا مکان </a:t>
            </a:r>
          </a:p>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استفاده ازهر روش مناسب شيردوشی</a:t>
            </a:r>
          </a:p>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ماساژ پستان قبل از شيردوشی </a:t>
            </a:r>
            <a:r>
              <a:rPr kumimoji="0" lang="fa-IR" sz="2000">
                <a:latin typeface="Tahoma" pitchFamily="34" charset="0"/>
                <a:cs typeface="Traffic" pitchFamily="2" charset="-78"/>
              </a:rPr>
              <a:t>(5-3دقيقه)</a:t>
            </a:r>
          </a:p>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ماساژملايم نوک پستان بمدت 30 ثانيه قبل از شيردوشی</a:t>
            </a:r>
          </a:p>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تشويق همسر و نزديکان مادر به ماساژ پشت</a:t>
            </a:r>
          </a:p>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تشويق دوشيدن بادست و ثبت مقدار شير دوشيده شده</a:t>
            </a:r>
          </a:p>
        </p:txBody>
      </p:sp>
    </p:spTree>
    <p:extLst>
      <p:ext uri="{BB962C8B-B14F-4D97-AF65-F5344CB8AC3E}">
        <p14:creationId xmlns:p14="http://schemas.microsoft.com/office/powerpoint/2010/main" val="39610956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9333">
                                            <p:txEl>
                                              <p:pRg st="0" end="0"/>
                                            </p:txEl>
                                          </p:spTgt>
                                        </p:tgtEl>
                                        <p:attrNameLst>
                                          <p:attrName>style.visibility</p:attrName>
                                        </p:attrNameLst>
                                      </p:cBhvr>
                                      <p:to>
                                        <p:strVal val="visible"/>
                                      </p:to>
                                    </p:set>
                                    <p:anim calcmode="lin" valueType="num">
                                      <p:cBhvr additive="base">
                                        <p:cTn id="7" dur="500" fill="hold"/>
                                        <p:tgtEl>
                                          <p:spTgt spid="9933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9933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9333">
                                            <p:txEl>
                                              <p:pRg st="1" end="1"/>
                                            </p:txEl>
                                          </p:spTgt>
                                        </p:tgtEl>
                                        <p:attrNameLst>
                                          <p:attrName>style.visibility</p:attrName>
                                        </p:attrNameLst>
                                      </p:cBhvr>
                                      <p:to>
                                        <p:strVal val="visible"/>
                                      </p:to>
                                    </p:set>
                                    <p:anim calcmode="lin" valueType="num">
                                      <p:cBhvr additive="base">
                                        <p:cTn id="13" dur="500" fill="hold"/>
                                        <p:tgtEl>
                                          <p:spTgt spid="9933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9933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9333">
                                            <p:txEl>
                                              <p:pRg st="2" end="2"/>
                                            </p:txEl>
                                          </p:spTgt>
                                        </p:tgtEl>
                                        <p:attrNameLst>
                                          <p:attrName>style.visibility</p:attrName>
                                        </p:attrNameLst>
                                      </p:cBhvr>
                                      <p:to>
                                        <p:strVal val="visible"/>
                                      </p:to>
                                    </p:set>
                                    <p:anim calcmode="lin" valueType="num">
                                      <p:cBhvr additive="base">
                                        <p:cTn id="19" dur="500" fill="hold"/>
                                        <p:tgtEl>
                                          <p:spTgt spid="9933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9933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9333">
                                            <p:txEl>
                                              <p:pRg st="3" end="3"/>
                                            </p:txEl>
                                          </p:spTgt>
                                        </p:tgtEl>
                                        <p:attrNameLst>
                                          <p:attrName>style.visibility</p:attrName>
                                        </p:attrNameLst>
                                      </p:cBhvr>
                                      <p:to>
                                        <p:strVal val="visible"/>
                                      </p:to>
                                    </p:set>
                                    <p:anim calcmode="lin" valueType="num">
                                      <p:cBhvr additive="base">
                                        <p:cTn id="25" dur="500" fill="hold"/>
                                        <p:tgtEl>
                                          <p:spTgt spid="9933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9933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9333">
                                            <p:txEl>
                                              <p:pRg st="4" end="4"/>
                                            </p:txEl>
                                          </p:spTgt>
                                        </p:tgtEl>
                                        <p:attrNameLst>
                                          <p:attrName>style.visibility</p:attrName>
                                        </p:attrNameLst>
                                      </p:cBhvr>
                                      <p:to>
                                        <p:strVal val="visible"/>
                                      </p:to>
                                    </p:set>
                                    <p:anim calcmode="lin" valueType="num">
                                      <p:cBhvr additive="base">
                                        <p:cTn id="31" dur="500" fill="hold"/>
                                        <p:tgtEl>
                                          <p:spTgt spid="9933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9933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99333">
                                            <p:txEl>
                                              <p:pRg st="5" end="5"/>
                                            </p:txEl>
                                          </p:spTgt>
                                        </p:tgtEl>
                                        <p:attrNameLst>
                                          <p:attrName>style.visibility</p:attrName>
                                        </p:attrNameLst>
                                      </p:cBhvr>
                                      <p:to>
                                        <p:strVal val="visible"/>
                                      </p:to>
                                    </p:set>
                                    <p:anim calcmode="lin" valueType="num">
                                      <p:cBhvr additive="base">
                                        <p:cTn id="37" dur="500" fill="hold"/>
                                        <p:tgtEl>
                                          <p:spTgt spid="9933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9933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99333">
                                            <p:txEl>
                                              <p:pRg st="6" end="6"/>
                                            </p:txEl>
                                          </p:spTgt>
                                        </p:tgtEl>
                                        <p:attrNameLst>
                                          <p:attrName>style.visibility</p:attrName>
                                        </p:attrNameLst>
                                      </p:cBhvr>
                                      <p:to>
                                        <p:strVal val="visible"/>
                                      </p:to>
                                    </p:set>
                                    <p:anim calcmode="lin" valueType="num">
                                      <p:cBhvr additive="base">
                                        <p:cTn id="43" dur="500" fill="hold"/>
                                        <p:tgtEl>
                                          <p:spTgt spid="9933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9933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99333">
                                            <p:txEl>
                                              <p:pRg st="7" end="7"/>
                                            </p:txEl>
                                          </p:spTgt>
                                        </p:tgtEl>
                                        <p:attrNameLst>
                                          <p:attrName>style.visibility</p:attrName>
                                        </p:attrNameLst>
                                      </p:cBhvr>
                                      <p:to>
                                        <p:strVal val="visible"/>
                                      </p:to>
                                    </p:set>
                                    <p:anim calcmode="lin" valueType="num">
                                      <p:cBhvr additive="base">
                                        <p:cTn id="49" dur="500" fill="hold"/>
                                        <p:tgtEl>
                                          <p:spTgt spid="9933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9933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build="p" autoUpdateAnimBg="0" advAuto="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143000" y="228600"/>
            <a:ext cx="7772400" cy="1143000"/>
          </a:xfrm>
        </p:spPr>
        <p:txBody>
          <a:bodyPr/>
          <a:lstStyle/>
          <a:p>
            <a:r>
              <a:rPr lang="en-US"/>
              <a:t>Points to note:</a:t>
            </a:r>
            <a:r>
              <a:rPr lang="fa-IR"/>
              <a:t>نکات مهم                  </a:t>
            </a:r>
            <a:endParaRPr lang="en-CA"/>
          </a:p>
        </p:txBody>
      </p:sp>
      <p:sp>
        <p:nvSpPr>
          <p:cNvPr id="100355" name="Rectangle 3"/>
          <p:cNvSpPr>
            <a:spLocks noGrp="1" noChangeArrowheads="1"/>
          </p:cNvSpPr>
          <p:nvPr>
            <p:ph idx="1"/>
          </p:nvPr>
        </p:nvSpPr>
        <p:spPr>
          <a:xfrm>
            <a:off x="762000" y="1219200"/>
            <a:ext cx="8229600" cy="4724400"/>
          </a:xfrm>
        </p:spPr>
        <p:txBody>
          <a:bodyPr>
            <a:normAutofit lnSpcReduction="10000"/>
          </a:bodyPr>
          <a:lstStyle/>
          <a:p>
            <a:pPr>
              <a:lnSpc>
                <a:spcPct val="90000"/>
              </a:lnSpc>
            </a:pPr>
            <a:r>
              <a:rPr lang="en-US" sz="2400"/>
              <a:t>It is </a:t>
            </a:r>
            <a:r>
              <a:rPr lang="en-US" sz="2400" b="1" u="sng"/>
              <a:t>not necessary for the health worker to touch the mother's breasts</a:t>
            </a:r>
            <a:r>
              <a:rPr lang="en-US" sz="2400"/>
              <a:t> when teaching hand expression.</a:t>
            </a:r>
            <a:endParaRPr lang="fa-IR" sz="2400"/>
          </a:p>
          <a:p>
            <a:pPr algn="r" rtl="1">
              <a:lnSpc>
                <a:spcPct val="90000"/>
              </a:lnSpc>
            </a:pPr>
            <a:r>
              <a:rPr lang="fa-IR" sz="2400">
                <a:solidFill>
                  <a:srgbClr val="FF0000"/>
                </a:solidFill>
              </a:rPr>
              <a:t>بهتر است در هنگام اموزش شیر دهی به سینه مادر دست نزنید</a:t>
            </a:r>
          </a:p>
          <a:p>
            <a:pPr>
              <a:lnSpc>
                <a:spcPct val="90000"/>
              </a:lnSpc>
            </a:pPr>
            <a:endParaRPr lang="en-US" sz="2400">
              <a:solidFill>
                <a:srgbClr val="FF0000"/>
              </a:solidFill>
            </a:endParaRPr>
          </a:p>
          <a:p>
            <a:pPr>
              <a:lnSpc>
                <a:spcPct val="90000"/>
              </a:lnSpc>
            </a:pPr>
            <a:r>
              <a:rPr lang="en-US" sz="2400"/>
              <a:t>It may take a few tries before much milk is expressed, the amount of </a:t>
            </a:r>
            <a:r>
              <a:rPr lang="en-US" sz="2400" b="1" u="sng"/>
              <a:t>milk obtained increases with practice</a:t>
            </a:r>
            <a:r>
              <a:rPr lang="en-US" sz="2400"/>
              <a:t>.</a:t>
            </a:r>
            <a:endParaRPr lang="fa-IR" sz="2400"/>
          </a:p>
          <a:p>
            <a:pPr algn="r" rtl="1">
              <a:lnSpc>
                <a:spcPct val="90000"/>
              </a:lnSpc>
            </a:pPr>
            <a:r>
              <a:rPr lang="fa-IR" sz="2400">
                <a:solidFill>
                  <a:srgbClr val="FF0000"/>
                </a:solidFill>
              </a:rPr>
              <a:t>با بیشتر شدن تجربه شیر دوشی بهتر می شود</a:t>
            </a:r>
            <a:r>
              <a:rPr lang="fa-IR" sz="2400"/>
              <a:t> </a:t>
            </a:r>
          </a:p>
          <a:p>
            <a:pPr>
              <a:lnSpc>
                <a:spcPct val="90000"/>
              </a:lnSpc>
            </a:pPr>
            <a:r>
              <a:rPr lang="fa-IR" sz="2400"/>
              <a:t> </a:t>
            </a:r>
          </a:p>
          <a:p>
            <a:pPr>
              <a:lnSpc>
                <a:spcPct val="90000"/>
              </a:lnSpc>
            </a:pPr>
            <a:r>
              <a:rPr lang="en-US" sz="2400"/>
              <a:t>Explain to the mother that she </a:t>
            </a:r>
            <a:r>
              <a:rPr lang="en-US" sz="2400" b="1" u="sng"/>
              <a:t>should not squeeze the nipple</a:t>
            </a:r>
            <a:r>
              <a:rPr lang="en-US" sz="2400"/>
              <a:t> itself.</a:t>
            </a:r>
            <a:endParaRPr lang="fa-IR" sz="2400"/>
          </a:p>
          <a:p>
            <a:pPr algn="r" rtl="1">
              <a:lnSpc>
                <a:spcPct val="90000"/>
              </a:lnSpc>
            </a:pPr>
            <a:r>
              <a:rPr lang="fa-IR" sz="2400">
                <a:solidFill>
                  <a:srgbClr val="FF0000"/>
                </a:solidFill>
              </a:rPr>
              <a:t>به مادر بیاموزید که نباید نوک سینه را فشار دهد</a:t>
            </a:r>
          </a:p>
          <a:p>
            <a:pPr>
              <a:lnSpc>
                <a:spcPct val="90000"/>
              </a:lnSpc>
            </a:pPr>
            <a:endParaRPr lang="en-US" sz="2400">
              <a:solidFill>
                <a:srgbClr val="FF0000"/>
              </a:solidFill>
            </a:endParaRPr>
          </a:p>
        </p:txBody>
      </p:sp>
    </p:spTree>
    <p:extLst>
      <p:ext uri="{BB962C8B-B14F-4D97-AF65-F5344CB8AC3E}">
        <p14:creationId xmlns:p14="http://schemas.microsoft.com/office/powerpoint/2010/main" val="284686567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algn="r"/>
            <a:r>
              <a:rPr lang="fa-IR"/>
              <a:t>نکات مهم</a:t>
            </a:r>
            <a:endParaRPr lang="en-US"/>
          </a:p>
        </p:txBody>
      </p:sp>
      <p:sp>
        <p:nvSpPr>
          <p:cNvPr id="110595" name="Rectangle 3"/>
          <p:cNvSpPr>
            <a:spLocks noGrp="1" noChangeArrowheads="1"/>
          </p:cNvSpPr>
          <p:nvPr>
            <p:ph idx="1"/>
          </p:nvPr>
        </p:nvSpPr>
        <p:spPr>
          <a:xfrm>
            <a:off x="533400" y="1219200"/>
            <a:ext cx="8001000" cy="5334000"/>
          </a:xfrm>
        </p:spPr>
        <p:txBody>
          <a:bodyPr>
            <a:normAutofit lnSpcReduction="10000"/>
          </a:bodyPr>
          <a:lstStyle/>
          <a:p>
            <a:pPr>
              <a:lnSpc>
                <a:spcPct val="80000"/>
              </a:lnSpc>
            </a:pPr>
            <a:r>
              <a:rPr lang="en-US" sz="2400"/>
              <a:t>Explain to the mother that she should </a:t>
            </a:r>
            <a:r>
              <a:rPr lang="en-US" sz="2400" b="1" u="sng"/>
              <a:t>avoid sliding or rubbing</a:t>
            </a:r>
            <a:r>
              <a:rPr lang="en-US" sz="2400"/>
              <a:t> her fingers along the breast when compressing. This can also damage the breast.</a:t>
            </a:r>
            <a:endParaRPr lang="fa-IR" sz="2400"/>
          </a:p>
          <a:p>
            <a:pPr algn="r" rtl="1">
              <a:lnSpc>
                <a:spcPct val="80000"/>
              </a:lnSpc>
            </a:pPr>
            <a:r>
              <a:rPr lang="fa-IR" sz="2400">
                <a:solidFill>
                  <a:srgbClr val="FF0000"/>
                </a:solidFill>
              </a:rPr>
              <a:t>مادر نباید در زمان فشردن سینه انگشتان را روی سینه بلغزاند و یا مالش دهد</a:t>
            </a:r>
            <a:endParaRPr lang="en-US" sz="2400">
              <a:solidFill>
                <a:srgbClr val="FF0000"/>
              </a:solidFill>
            </a:endParaRPr>
          </a:p>
          <a:p>
            <a:pPr>
              <a:lnSpc>
                <a:spcPct val="80000"/>
              </a:lnSpc>
            </a:pPr>
            <a:r>
              <a:rPr lang="en-US" sz="2400"/>
              <a:t>With practice it is possible for a mother to </a:t>
            </a:r>
            <a:r>
              <a:rPr lang="en-US" sz="2400" b="1" u="sng"/>
              <a:t>express from both breasts</a:t>
            </a:r>
            <a:r>
              <a:rPr lang="en-US" sz="2400"/>
              <a:t> at the same time.</a:t>
            </a:r>
            <a:endParaRPr lang="fa-IR" sz="2400"/>
          </a:p>
          <a:p>
            <a:pPr algn="r" rtl="1">
              <a:lnSpc>
                <a:spcPct val="80000"/>
              </a:lnSpc>
            </a:pPr>
            <a:r>
              <a:rPr lang="fa-IR" sz="2400">
                <a:solidFill>
                  <a:srgbClr val="FF0000"/>
                </a:solidFill>
              </a:rPr>
              <a:t>با کسب تجربه مادر می تواند همزمان از هر دو سینه شیر بدوشد</a:t>
            </a:r>
            <a:endParaRPr lang="en-US" sz="2400">
              <a:solidFill>
                <a:srgbClr val="FF0000"/>
              </a:solidFill>
            </a:endParaRPr>
          </a:p>
          <a:p>
            <a:pPr>
              <a:lnSpc>
                <a:spcPct val="80000"/>
              </a:lnSpc>
            </a:pPr>
            <a:r>
              <a:rPr lang="en-US" sz="2400"/>
              <a:t>If a mother is both expressing and breastfeeding the baby, suggest that she </a:t>
            </a:r>
            <a:r>
              <a:rPr lang="en-US" sz="2400" b="1" u="sng"/>
              <a:t>express first to get the fat rich hind milk</a:t>
            </a:r>
            <a:r>
              <a:rPr lang="en-US" sz="2400"/>
              <a:t>.</a:t>
            </a:r>
            <a:endParaRPr lang="fa-IR" sz="2400"/>
          </a:p>
          <a:p>
            <a:pPr algn="r" rtl="1">
              <a:lnSpc>
                <a:spcPct val="80000"/>
              </a:lnSpc>
            </a:pPr>
            <a:r>
              <a:rPr lang="fa-IR" sz="2400">
                <a:solidFill>
                  <a:srgbClr val="FF0000"/>
                </a:solidFill>
              </a:rPr>
              <a:t>اگر مادر هم نوزاد را زیر سینه شیر میدهد و هم شیر میدوشد باید اول شیر بدوشد و سپس نوزاد را زیر سینه بگذارد (شیر پرچرب اخر شیر دهی )</a:t>
            </a:r>
            <a:endParaRPr lang="en-US" sz="2400">
              <a:solidFill>
                <a:srgbClr val="FF0000"/>
              </a:solidFill>
            </a:endParaRPr>
          </a:p>
          <a:p>
            <a:pPr>
              <a:lnSpc>
                <a:spcPct val="80000"/>
              </a:lnSpc>
            </a:pPr>
            <a:r>
              <a:rPr lang="en-US" sz="2400" b="1"/>
              <a:t>Expressing should not hurt</a:t>
            </a:r>
            <a:r>
              <a:rPr lang="en-US" sz="2400"/>
              <a:t>.</a:t>
            </a:r>
            <a:endParaRPr lang="fa-IR" sz="2400"/>
          </a:p>
          <a:p>
            <a:pPr algn="r" rtl="1">
              <a:lnSpc>
                <a:spcPct val="80000"/>
              </a:lnSpc>
            </a:pPr>
            <a:r>
              <a:rPr lang="fa-IR" sz="2800">
                <a:solidFill>
                  <a:srgbClr val="FF0000"/>
                </a:solidFill>
              </a:rPr>
              <a:t>شیر دوشیدن نباید اسیب رسان باشد</a:t>
            </a:r>
            <a:endParaRPr lang="en-CA" sz="2800">
              <a:solidFill>
                <a:srgbClr val="FF0000"/>
              </a:solidFill>
            </a:endParaRPr>
          </a:p>
          <a:p>
            <a:pPr>
              <a:lnSpc>
                <a:spcPct val="80000"/>
              </a:lnSpc>
            </a:pPr>
            <a:endParaRPr lang="en-US" sz="2400"/>
          </a:p>
        </p:txBody>
      </p:sp>
    </p:spTree>
    <p:extLst>
      <p:ext uri="{BB962C8B-B14F-4D97-AF65-F5344CB8AC3E}">
        <p14:creationId xmlns:p14="http://schemas.microsoft.com/office/powerpoint/2010/main" val="151591589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normAutofit fontScale="90000"/>
          </a:bodyPr>
          <a:lstStyle/>
          <a:p>
            <a:r>
              <a:rPr lang="en-US" sz="3200">
                <a:solidFill>
                  <a:srgbClr val="FF0000"/>
                </a:solidFill>
              </a:rPr>
              <a:t>Use of milk from another mother</a:t>
            </a:r>
            <a:br>
              <a:rPr lang="en-US" sz="3200">
                <a:solidFill>
                  <a:srgbClr val="FF0000"/>
                </a:solidFill>
              </a:rPr>
            </a:br>
            <a:r>
              <a:rPr lang="en-US" sz="2400">
                <a:solidFill>
                  <a:srgbClr val="FF0000"/>
                </a:solidFill>
              </a:rPr>
              <a:t>(Guidelines for supplementation):</a:t>
            </a:r>
            <a:r>
              <a:rPr lang="fa-IR" sz="2400">
                <a:solidFill>
                  <a:srgbClr val="FF0000"/>
                </a:solidFill>
              </a:rPr>
              <a:t>استفاده از شیر مادران دیگر</a:t>
            </a:r>
            <a:r>
              <a:rPr lang="fa-IR" sz="2400"/>
              <a:t> </a:t>
            </a:r>
            <a:endParaRPr lang="en-US" sz="2400"/>
          </a:p>
        </p:txBody>
      </p:sp>
      <p:sp>
        <p:nvSpPr>
          <p:cNvPr id="101379" name="Rectangle 3"/>
          <p:cNvSpPr>
            <a:spLocks noGrp="1" noChangeArrowheads="1"/>
          </p:cNvSpPr>
          <p:nvPr>
            <p:ph idx="1"/>
          </p:nvPr>
        </p:nvSpPr>
        <p:spPr>
          <a:xfrm>
            <a:off x="685800" y="1371600"/>
            <a:ext cx="8077200" cy="5486400"/>
          </a:xfrm>
          <a:solidFill>
            <a:srgbClr val="FFFF00">
              <a:alpha val="80000"/>
            </a:srgbClr>
          </a:solidFill>
          <a:ln/>
          <a:effectLst>
            <a:outerShdw dist="35921" dir="2700000" algn="ctr" rotWithShape="0">
              <a:schemeClr val="bg2"/>
            </a:outerShdw>
          </a:effectLst>
        </p:spPr>
        <p:txBody>
          <a:bodyPr/>
          <a:lstStyle/>
          <a:p>
            <a:pPr>
              <a:lnSpc>
                <a:spcPct val="90000"/>
              </a:lnSpc>
            </a:pPr>
            <a:r>
              <a:rPr lang="en-US" sz="2400"/>
              <a:t>Use mother’s own milk first.</a:t>
            </a:r>
            <a:endParaRPr lang="fa-IR" sz="2400"/>
          </a:p>
          <a:p>
            <a:pPr algn="r" rtl="1">
              <a:lnSpc>
                <a:spcPct val="90000"/>
              </a:lnSpc>
            </a:pPr>
            <a:r>
              <a:rPr lang="fa-IR" sz="2400"/>
              <a:t>انتخاب اول شیر مادر خود نوزاد</a:t>
            </a:r>
            <a:endParaRPr lang="en-US" sz="2400"/>
          </a:p>
          <a:p>
            <a:pPr>
              <a:lnSpc>
                <a:spcPct val="90000"/>
              </a:lnSpc>
            </a:pPr>
            <a:r>
              <a:rPr lang="en-US" sz="2400">
                <a:hlinkClick r:id="" action="ppaction://noaction"/>
              </a:rPr>
              <a:t>Wet nursing</a:t>
            </a:r>
            <a:r>
              <a:rPr lang="en-US" sz="2400"/>
              <a:t>.</a:t>
            </a:r>
            <a:r>
              <a:rPr lang="fa-IR" sz="2400"/>
              <a:t> </a:t>
            </a:r>
          </a:p>
          <a:p>
            <a:pPr algn="r" rtl="1">
              <a:lnSpc>
                <a:spcPct val="90000"/>
              </a:lnSpc>
            </a:pPr>
            <a:r>
              <a:rPr lang="fa-IR" sz="2400"/>
              <a:t>دایه                                                            </a:t>
            </a:r>
            <a:endParaRPr lang="en-US" sz="2400"/>
          </a:p>
          <a:p>
            <a:pPr>
              <a:lnSpc>
                <a:spcPct val="90000"/>
              </a:lnSpc>
            </a:pPr>
            <a:r>
              <a:rPr lang="en-US" sz="2400"/>
              <a:t>Pasteurize the mother’s milk if she is HIV positive.</a:t>
            </a:r>
            <a:endParaRPr lang="fa-IR" sz="2400"/>
          </a:p>
          <a:p>
            <a:pPr algn="r" rtl="1">
              <a:lnSpc>
                <a:spcPct val="90000"/>
              </a:lnSpc>
            </a:pPr>
            <a:r>
              <a:rPr lang="fa-IR" sz="2400"/>
              <a:t>اگر اید ز دارد شیر را پاستوریزه کنید</a:t>
            </a:r>
          </a:p>
          <a:p>
            <a:pPr>
              <a:lnSpc>
                <a:spcPct val="90000"/>
              </a:lnSpc>
            </a:pPr>
            <a:endParaRPr lang="en-US" sz="2400"/>
          </a:p>
          <a:p>
            <a:pPr>
              <a:lnSpc>
                <a:spcPct val="90000"/>
              </a:lnSpc>
            </a:pPr>
            <a:r>
              <a:rPr lang="en-US" sz="2400">
                <a:hlinkClick r:id="" action="ppaction://noaction"/>
              </a:rPr>
              <a:t>Pasteurized donor milk is the next best</a:t>
            </a:r>
            <a:r>
              <a:rPr lang="en-US" sz="2400"/>
              <a:t>.</a:t>
            </a:r>
            <a:endParaRPr lang="fa-IR" sz="2400"/>
          </a:p>
          <a:p>
            <a:pPr algn="r" rtl="1">
              <a:lnSpc>
                <a:spcPct val="90000"/>
              </a:lnSpc>
            </a:pPr>
            <a:r>
              <a:rPr lang="fa-IR" sz="2400"/>
              <a:t>پاستوریزه کردن شیر دایه مرحله بعدی است       </a:t>
            </a:r>
            <a:endParaRPr lang="en-US" sz="2400"/>
          </a:p>
          <a:p>
            <a:pPr>
              <a:lnSpc>
                <a:spcPct val="90000"/>
              </a:lnSpc>
            </a:pPr>
            <a:r>
              <a:rPr lang="en-US" sz="2400">
                <a:hlinkClick r:id="" action="ppaction://noaction"/>
              </a:rPr>
              <a:t>Milk from a cow, goat, camel or other animal</a:t>
            </a:r>
            <a:r>
              <a:rPr lang="en-US" sz="2400"/>
              <a:t>, or human milk substitute (formula) is the last choice.</a:t>
            </a:r>
            <a:endParaRPr lang="fa-IR" sz="2400"/>
          </a:p>
          <a:p>
            <a:pPr algn="r" rtl="1">
              <a:lnSpc>
                <a:spcPct val="90000"/>
              </a:lnSpc>
            </a:pPr>
            <a:r>
              <a:rPr lang="fa-IR" sz="2400"/>
              <a:t>شیر حیوانات و شیر خشک اخرین انتخاب </a:t>
            </a:r>
            <a:endParaRPr lang="en-US" sz="2400"/>
          </a:p>
        </p:txBody>
      </p:sp>
      <p:sp>
        <p:nvSpPr>
          <p:cNvPr id="101380" name="Rectangle 4"/>
          <p:cNvSpPr>
            <a:spLocks noChangeArrowheads="1"/>
          </p:cNvSpPr>
          <p:nvPr/>
        </p:nvSpPr>
        <p:spPr bwMode="auto">
          <a:xfrm flipV="1">
            <a:off x="533400" y="6029325"/>
            <a:ext cx="8153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0" lang="fa-IR" sz="1000">
                <a:latin typeface="Arial" pitchFamily="34" charset="0"/>
              </a:rPr>
              <a:t>.</a:t>
            </a:r>
            <a:endParaRPr kumimoji="0" lang="en-US" sz="1000">
              <a:latin typeface="Arial" pitchFamily="34" charset="0"/>
            </a:endParaRPr>
          </a:p>
        </p:txBody>
      </p:sp>
    </p:spTree>
    <p:extLst>
      <p:ext uri="{BB962C8B-B14F-4D97-AF65-F5344CB8AC3E}">
        <p14:creationId xmlns:p14="http://schemas.microsoft.com/office/powerpoint/2010/main" val="171941086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5"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9</a:t>
            </a:r>
            <a:r>
              <a:rPr lang="en-US" dirty="0"/>
              <a:t> </a:t>
            </a:r>
          </a:p>
        </p:txBody>
      </p:sp>
      <p:sp>
        <p:nvSpPr>
          <p:cNvPr id="315396" name="Rectangle 4"/>
          <p:cNvSpPr>
            <a:spLocks noGrp="1" noChangeArrowheads="1"/>
          </p:cNvSpPr>
          <p:nvPr>
            <p:ph type="body" sz="half" idx="1"/>
          </p:nvPr>
        </p:nvSpPr>
        <p:spPr>
          <a:xfrm>
            <a:off x="1219200" y="2044700"/>
            <a:ext cx="7313613" cy="4114800"/>
          </a:xfrm>
        </p:spPr>
        <p:txBody>
          <a:bodyPr/>
          <a:lstStyle/>
          <a:p>
            <a:pPr marL="609600" indent="-609600" algn="r" rtl="1"/>
            <a:r>
              <a:rPr lang="ar-SA" sz="2800" dirty="0">
                <a:cs typeface="Arial" pitchFamily="34" charset="0"/>
              </a:rPr>
              <a:t>ترکيب شير مادر در ابتدای شير خوردن، دارای آب بيشتر و چربی کمتر و در انتهای شير خوردن دارای چربی بيشتر ميباشد. به سبب وجود چربي بيشتر در شير انتهايي هربار شيردهي، شيرخوار بطور كامل سير شده، پرخوري نمي كند و در نتيجه كمتر چاق مي شود. چاقي اين دوران در شيرخواراني كه بطور مصنوعي تغذيه مي شوند، زمينه ساز عوارض قلبي، </a:t>
            </a:r>
            <a:r>
              <a:rPr lang="ar-SA" sz="2800" dirty="0" smtClean="0">
                <a:cs typeface="Arial" pitchFamily="34" charset="0"/>
              </a:rPr>
              <a:t>عروقي </a:t>
            </a:r>
            <a:r>
              <a:rPr lang="ar-SA" sz="2800" dirty="0">
                <a:cs typeface="Arial" pitchFamily="34" charset="0"/>
              </a:rPr>
              <a:t>و بيماري قند در بزرگسالي است.</a:t>
            </a:r>
            <a:endParaRPr lang="en-US" sz="2800" dirty="0">
              <a:cs typeface="Arial" pitchFamily="34" charset="0"/>
            </a:endParaRPr>
          </a:p>
        </p:txBody>
      </p:sp>
      <p:sp>
        <p:nvSpPr>
          <p:cNvPr id="2" name="Content Placeholder 1"/>
          <p:cNvSpPr>
            <a:spLocks noGrp="1"/>
          </p:cNvSpPr>
          <p:nvPr>
            <p:ph sz="half" idx="2"/>
          </p:nvPr>
        </p:nvSpPr>
        <p:spPr>
          <a:xfrm>
            <a:off x="1371600" y="2044700"/>
            <a:ext cx="7620000" cy="3670300"/>
          </a:xfrm>
        </p:spPr>
        <p:txBody>
          <a:bodyPr/>
          <a:lstStyle/>
          <a:p>
            <a:endParaRPr lang="fa-IR" dirty="0"/>
          </a:p>
        </p:txBody>
      </p:sp>
      <p:sp>
        <p:nvSpPr>
          <p:cNvPr id="7" name="Slide Number Placeholder 6"/>
          <p:cNvSpPr>
            <a:spLocks noGrp="1"/>
          </p:cNvSpPr>
          <p:nvPr>
            <p:ph type="sldNum" sz="quarter" idx="12"/>
          </p:nvPr>
        </p:nvSpPr>
        <p:spPr/>
        <p:txBody>
          <a:bodyPr/>
          <a:lstStyle/>
          <a:p>
            <a:fld id="{248BE74B-22E6-40F6-90A0-4ADFFF9CE983}" type="slidenum">
              <a:rPr lang="ar-SA"/>
              <a:pPr/>
              <a:t>12</a:t>
            </a:fld>
            <a:endParaRPr lang="en-US"/>
          </a:p>
        </p:txBody>
      </p:sp>
    </p:spTree>
    <p:extLst>
      <p:ext uri="{BB962C8B-B14F-4D97-AF65-F5344CB8AC3E}">
        <p14:creationId xmlns:p14="http://schemas.microsoft.com/office/powerpoint/2010/main" val="170065286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normAutofit fontScale="90000"/>
          </a:bodyPr>
          <a:lstStyle/>
          <a:p>
            <a:r>
              <a:rPr lang="en-US" i="1"/>
              <a:t>Wet nursing</a:t>
            </a:r>
            <a:r>
              <a:rPr lang="fa-IR" i="1"/>
              <a:t> شیر دهی توسط دایه             </a:t>
            </a:r>
            <a:endParaRPr lang="en-US"/>
          </a:p>
        </p:txBody>
      </p:sp>
      <p:sp>
        <p:nvSpPr>
          <p:cNvPr id="102403" name="Rectangle 3"/>
          <p:cNvSpPr>
            <a:spLocks noGrp="1" noChangeArrowheads="1"/>
          </p:cNvSpPr>
          <p:nvPr>
            <p:ph idx="1"/>
          </p:nvPr>
        </p:nvSpPr>
        <p:spPr>
          <a:xfrm>
            <a:off x="1066800" y="1143000"/>
            <a:ext cx="7391400" cy="6324600"/>
          </a:xfrm>
        </p:spPr>
        <p:txBody>
          <a:bodyPr/>
          <a:lstStyle/>
          <a:p>
            <a:pPr algn="r" rtl="1"/>
            <a:r>
              <a:rPr lang="fa-IR" sz="3600" dirty="0" smtClean="0">
                <a:solidFill>
                  <a:srgbClr val="FF0000"/>
                </a:solidFill>
              </a:rPr>
              <a:t>ابتدا </a:t>
            </a:r>
            <a:r>
              <a:rPr lang="fa-IR" sz="3600" dirty="0">
                <a:solidFill>
                  <a:srgbClr val="FF0000"/>
                </a:solidFill>
              </a:rPr>
              <a:t>باید از نظر ایدز چک شود</a:t>
            </a:r>
            <a:r>
              <a:rPr lang="fa-IR" sz="3600" dirty="0"/>
              <a:t>                       </a:t>
            </a:r>
            <a:endParaRPr lang="en-US" sz="3600" dirty="0"/>
          </a:p>
          <a:p>
            <a:r>
              <a:rPr lang="en-US" sz="2800" dirty="0"/>
              <a:t>If sexually active, also needs to be </a:t>
            </a:r>
            <a:r>
              <a:rPr lang="en-US" sz="2800" dirty="0" err="1"/>
              <a:t>counselled</a:t>
            </a:r>
            <a:r>
              <a:rPr lang="en-US" sz="2800" dirty="0"/>
              <a:t> about safer sex practices.</a:t>
            </a:r>
            <a:endParaRPr lang="fa-IR" sz="2800" dirty="0"/>
          </a:p>
          <a:p>
            <a:pPr algn="r" rtl="1"/>
            <a:r>
              <a:rPr lang="fa-IR" sz="3600" dirty="0">
                <a:solidFill>
                  <a:srgbClr val="FF0000"/>
                </a:solidFill>
              </a:rPr>
              <a:t>فعالیت جنسی سالم</a:t>
            </a:r>
            <a:r>
              <a:rPr lang="fa-IR" sz="3600" dirty="0"/>
              <a:t>                                  </a:t>
            </a:r>
            <a:endParaRPr lang="en-US" sz="3600" dirty="0"/>
          </a:p>
          <a:p>
            <a:r>
              <a:rPr lang="en-US" sz="2800" dirty="0"/>
              <a:t>It is important for the mother to stay close to the baby.</a:t>
            </a:r>
            <a:endParaRPr lang="fa-IR" sz="2800" dirty="0"/>
          </a:p>
          <a:p>
            <a:pPr algn="r" rtl="1"/>
            <a:r>
              <a:rPr lang="fa-IR" sz="3600" dirty="0">
                <a:solidFill>
                  <a:srgbClr val="FF0000"/>
                </a:solidFill>
              </a:rPr>
              <a:t>مادر هم نزدیک نوزاد باشد</a:t>
            </a:r>
            <a:r>
              <a:rPr lang="fa-IR" sz="3600" dirty="0"/>
              <a:t>                           </a:t>
            </a:r>
            <a:endParaRPr lang="en-US" sz="3600" dirty="0"/>
          </a:p>
          <a:p>
            <a:endParaRPr lang="en-US" sz="3600" dirty="0"/>
          </a:p>
        </p:txBody>
      </p:sp>
    </p:spTree>
    <p:extLst>
      <p:ext uri="{BB962C8B-B14F-4D97-AF65-F5344CB8AC3E}">
        <p14:creationId xmlns:p14="http://schemas.microsoft.com/office/powerpoint/2010/main" val="3713944959"/>
      </p:ext>
    </p:extLst>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normAutofit fontScale="90000"/>
          </a:bodyPr>
          <a:lstStyle/>
          <a:p>
            <a:r>
              <a:rPr lang="en-US" sz="3200">
                <a:solidFill>
                  <a:srgbClr val="FF0000"/>
                </a:solidFill>
              </a:rPr>
              <a:t>Donor-banked milk and</a:t>
            </a:r>
            <a:br>
              <a:rPr lang="en-US" sz="3200">
                <a:solidFill>
                  <a:srgbClr val="FF0000"/>
                </a:solidFill>
              </a:rPr>
            </a:br>
            <a:r>
              <a:rPr lang="en-US" sz="3200">
                <a:solidFill>
                  <a:srgbClr val="FF0000"/>
                </a:solidFill>
              </a:rPr>
              <a:t>heat-treated milk</a:t>
            </a:r>
            <a:r>
              <a:rPr lang="fa-IR" sz="3200">
                <a:solidFill>
                  <a:srgbClr val="FF0000"/>
                </a:solidFill>
              </a:rPr>
              <a:t> بانک شیر و شیر گرم شده   </a:t>
            </a:r>
            <a:endParaRPr lang="en-US" sz="3200">
              <a:solidFill>
                <a:srgbClr val="FF0000"/>
              </a:solidFill>
            </a:endParaRPr>
          </a:p>
        </p:txBody>
      </p:sp>
      <p:sp>
        <p:nvSpPr>
          <p:cNvPr id="103427" name="Rectangle 3"/>
          <p:cNvSpPr>
            <a:spLocks noGrp="1" noChangeArrowheads="1"/>
          </p:cNvSpPr>
          <p:nvPr>
            <p:ph idx="1"/>
          </p:nvPr>
        </p:nvSpPr>
        <p:spPr>
          <a:xfrm>
            <a:off x="838200" y="1752600"/>
            <a:ext cx="7772400" cy="4530725"/>
          </a:xfrm>
        </p:spPr>
        <p:txBody>
          <a:bodyPr/>
          <a:lstStyle/>
          <a:p>
            <a:pPr>
              <a:lnSpc>
                <a:spcPct val="90000"/>
              </a:lnSpc>
            </a:pPr>
            <a:r>
              <a:rPr lang="en-US" sz="2400"/>
              <a:t>Heat-treating destroys the HIV in the breastmilk.</a:t>
            </a:r>
            <a:endParaRPr lang="fa-IR" sz="2400"/>
          </a:p>
          <a:p>
            <a:pPr algn="r" rtl="1">
              <a:lnSpc>
                <a:spcPct val="90000"/>
              </a:lnSpc>
            </a:pPr>
            <a:r>
              <a:rPr lang="fa-IR" sz="2400">
                <a:solidFill>
                  <a:srgbClr val="FF0000"/>
                </a:solidFill>
              </a:rPr>
              <a:t>گرم کردن</a:t>
            </a:r>
            <a:r>
              <a:rPr lang="en-US" sz="2400"/>
              <a:t> </a:t>
            </a:r>
            <a:r>
              <a:rPr lang="en-US" sz="2400">
                <a:solidFill>
                  <a:srgbClr val="FF0000"/>
                </a:solidFill>
              </a:rPr>
              <a:t>HIV</a:t>
            </a:r>
            <a:r>
              <a:rPr lang="en-US" sz="2400"/>
              <a:t> </a:t>
            </a:r>
            <a:r>
              <a:rPr lang="fa-IR" sz="2400">
                <a:solidFill>
                  <a:srgbClr val="FF0000"/>
                </a:solidFill>
              </a:rPr>
              <a:t>را از بین میبرد</a:t>
            </a:r>
            <a:endParaRPr lang="en-US" sz="2400">
              <a:solidFill>
                <a:srgbClr val="FF0000"/>
              </a:solidFill>
            </a:endParaRPr>
          </a:p>
          <a:p>
            <a:pPr>
              <a:lnSpc>
                <a:spcPct val="90000"/>
              </a:lnSpc>
            </a:pPr>
            <a:r>
              <a:rPr lang="en-US" sz="2400"/>
              <a:t>Heating reduces some anti-infective components of breastmilk and enzymes in the milk.</a:t>
            </a:r>
            <a:endParaRPr lang="fa-IR" sz="2400"/>
          </a:p>
          <a:p>
            <a:pPr algn="r" rtl="1">
              <a:lnSpc>
                <a:spcPct val="90000"/>
              </a:lnSpc>
            </a:pPr>
            <a:r>
              <a:rPr lang="fa-IR" sz="2400">
                <a:solidFill>
                  <a:srgbClr val="FF0000"/>
                </a:solidFill>
              </a:rPr>
              <a:t>گرم کردن بعضی عوامل مفید شیر مانند انزیم ها و مواد  ضد عفونت شیر را از بین می برد</a:t>
            </a:r>
            <a:r>
              <a:rPr lang="fa-IR" sz="2400"/>
              <a:t> </a:t>
            </a:r>
            <a:endParaRPr lang="en-US" sz="2400"/>
          </a:p>
          <a:p>
            <a:pPr>
              <a:lnSpc>
                <a:spcPct val="90000"/>
              </a:lnSpc>
            </a:pPr>
            <a:r>
              <a:rPr lang="en-US" sz="2400"/>
              <a:t>However, </a:t>
            </a:r>
            <a:r>
              <a:rPr lang="en-US" sz="2400" b="1">
                <a:solidFill>
                  <a:srgbClr val="66FF33"/>
                </a:solidFill>
              </a:rPr>
              <a:t>heat treated breastmilk remains superior to breastmilk </a:t>
            </a:r>
            <a:r>
              <a:rPr lang="en-US" sz="2400" b="1">
                <a:solidFill>
                  <a:srgbClr val="008000"/>
                </a:solidFill>
              </a:rPr>
              <a:t>substitutes</a:t>
            </a:r>
            <a:r>
              <a:rPr lang="en-US" sz="2400">
                <a:solidFill>
                  <a:srgbClr val="008000"/>
                </a:solidFill>
              </a:rPr>
              <a:t>.</a:t>
            </a:r>
            <a:endParaRPr lang="fa-IR" sz="2400">
              <a:solidFill>
                <a:srgbClr val="008000"/>
              </a:solidFill>
            </a:endParaRPr>
          </a:p>
          <a:p>
            <a:pPr algn="r" rtl="1">
              <a:lnSpc>
                <a:spcPct val="90000"/>
              </a:lnSpc>
            </a:pPr>
            <a:r>
              <a:rPr lang="fa-IR" sz="2400">
                <a:solidFill>
                  <a:srgbClr val="FF0000"/>
                </a:solidFill>
              </a:rPr>
              <a:t>شیر گرم شده بهتر از جایگزین های شیر است</a:t>
            </a:r>
            <a:r>
              <a:rPr lang="fa-IR" sz="2400"/>
              <a:t>                   </a:t>
            </a:r>
          </a:p>
          <a:p>
            <a:pPr>
              <a:lnSpc>
                <a:spcPct val="90000"/>
              </a:lnSpc>
            </a:pPr>
            <a:endParaRPr lang="fa-IR" sz="2400"/>
          </a:p>
          <a:p>
            <a:pPr>
              <a:lnSpc>
                <a:spcPct val="90000"/>
              </a:lnSpc>
            </a:pPr>
            <a:endParaRPr lang="en-US" sz="2400"/>
          </a:p>
          <a:p>
            <a:pPr>
              <a:lnSpc>
                <a:spcPct val="90000"/>
              </a:lnSpc>
            </a:pPr>
            <a:endParaRPr lang="en-US" sz="2400"/>
          </a:p>
        </p:txBody>
      </p:sp>
    </p:spTree>
    <p:extLst>
      <p:ext uri="{BB962C8B-B14F-4D97-AF65-F5344CB8AC3E}">
        <p14:creationId xmlns:p14="http://schemas.microsoft.com/office/powerpoint/2010/main" val="2805804628"/>
      </p:ext>
    </p:extLst>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endParaRPr lang="fa-IR"/>
          </a:p>
        </p:txBody>
      </p:sp>
      <p:sp>
        <p:nvSpPr>
          <p:cNvPr id="111619" name="Rectangle 3"/>
          <p:cNvSpPr>
            <a:spLocks noGrp="1" noChangeArrowheads="1"/>
          </p:cNvSpPr>
          <p:nvPr>
            <p:ph idx="1"/>
          </p:nvPr>
        </p:nvSpPr>
        <p:spPr/>
        <p:txBody>
          <a:bodyPr>
            <a:normAutofit fontScale="92500" lnSpcReduction="20000"/>
          </a:bodyPr>
          <a:lstStyle/>
          <a:p>
            <a:r>
              <a:rPr lang="en-US" sz="2400" dirty="0"/>
              <a:t>Pasteurization is a</a:t>
            </a:r>
            <a:r>
              <a:rPr lang="fa-IR" sz="2400" dirty="0"/>
              <a:t> </a:t>
            </a:r>
            <a:r>
              <a:rPr lang="en-US" sz="2400" dirty="0"/>
              <a:t>treatment applied to human milk with the aim of thermally</a:t>
            </a:r>
            <a:r>
              <a:rPr lang="fa-IR" sz="2400" dirty="0"/>
              <a:t> </a:t>
            </a:r>
            <a:r>
              <a:rPr lang="en-US" sz="2400" dirty="0"/>
              <a:t>inactivating 100% of the pathogenic bacteria and 90% of</a:t>
            </a:r>
            <a:r>
              <a:rPr lang="fa-IR" sz="2400" dirty="0"/>
              <a:t> </a:t>
            </a:r>
            <a:r>
              <a:rPr lang="en-US" sz="2400" dirty="0"/>
              <a:t>their saprophytic flora, by heating at 62.5 ºC for 30</a:t>
            </a:r>
            <a:r>
              <a:rPr lang="fa-IR" sz="2400" dirty="0"/>
              <a:t> </a:t>
            </a:r>
            <a:r>
              <a:rPr lang="en-US" sz="2400" dirty="0"/>
              <a:t>minutes, followed by cooling</a:t>
            </a:r>
            <a:r>
              <a:rPr lang="fa-IR" sz="2800" dirty="0"/>
              <a:t>.</a:t>
            </a:r>
          </a:p>
          <a:p>
            <a:pPr algn="r" rtl="1"/>
            <a:r>
              <a:rPr lang="fa-IR" sz="2800" dirty="0">
                <a:solidFill>
                  <a:srgbClr val="008000"/>
                </a:solidFill>
              </a:rPr>
              <a:t>هدف از پاستوریزه کردن شیر :</a:t>
            </a:r>
            <a:r>
              <a:rPr lang="fa-IR" sz="2800" dirty="0"/>
              <a:t>                  </a:t>
            </a:r>
          </a:p>
          <a:p>
            <a:pPr algn="r" rtl="1"/>
            <a:r>
              <a:rPr lang="fa-IR" sz="2800" dirty="0">
                <a:solidFill>
                  <a:srgbClr val="FF0000"/>
                </a:solidFill>
              </a:rPr>
              <a:t>از بین بردن همه باکتری های بیماریزا و 90% فلور ساپروفیت</a:t>
            </a:r>
          </a:p>
          <a:p>
            <a:pPr algn="r" rtl="1"/>
            <a:r>
              <a:rPr lang="fa-IR" sz="2800" dirty="0">
                <a:solidFill>
                  <a:srgbClr val="FF0000"/>
                </a:solidFill>
              </a:rPr>
              <a:t>روش: </a:t>
            </a:r>
            <a:r>
              <a:rPr lang="fa-IR" sz="2800" dirty="0" smtClean="0">
                <a:solidFill>
                  <a:srgbClr val="FF0000"/>
                </a:solidFill>
              </a:rPr>
              <a:t>دمای63/5 درجه </a:t>
            </a:r>
            <a:r>
              <a:rPr lang="fa-IR" sz="2800" dirty="0">
                <a:solidFill>
                  <a:srgbClr val="FF0000"/>
                </a:solidFill>
              </a:rPr>
              <a:t>برای 30 دقیقه و سپس سرد کردن شیر</a:t>
            </a:r>
            <a:r>
              <a:rPr lang="fa-IR" sz="2800" dirty="0"/>
              <a:t> </a:t>
            </a:r>
            <a:endParaRPr lang="en-US" sz="2800" dirty="0"/>
          </a:p>
          <a:p>
            <a:endParaRPr lang="en-US" sz="2800" dirty="0"/>
          </a:p>
        </p:txBody>
      </p:sp>
    </p:spTree>
    <p:extLst>
      <p:ext uri="{BB962C8B-B14F-4D97-AF65-F5344CB8AC3E}">
        <p14:creationId xmlns:p14="http://schemas.microsoft.com/office/powerpoint/2010/main" val="333747824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http://ts4.mm.bing.net/th?id=H.4661646702216435&amp;pid=1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05000"/>
            <a:ext cx="4873706"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32919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52500" y="-952500"/>
            <a:ext cx="7239000" cy="91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51" name="Picture 3">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762000"/>
            <a:ext cx="6400800" cy="15906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4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3048000"/>
            <a:ext cx="2268538" cy="26511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4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3276600"/>
            <a:ext cx="3276600" cy="2362200"/>
          </a:xfrm>
          <a:prstGeom prst="rect">
            <a:avLst/>
          </a:prstGeom>
          <a:noFill/>
          <a:ln w="57150">
            <a:solidFill>
              <a:srgbClr val="00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7030618"/>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normAutofit/>
          </a:bodyPr>
          <a:lstStyle/>
          <a:p>
            <a:r>
              <a:rPr lang="en-US" sz="3200"/>
              <a:t>Why collect human milk?</a:t>
            </a:r>
            <a:r>
              <a:rPr lang="fa-IR" sz="3200"/>
              <a:t/>
            </a:r>
            <a:br>
              <a:rPr lang="fa-IR" sz="3200"/>
            </a:br>
            <a:r>
              <a:rPr lang="fa-IR" sz="3200"/>
              <a:t>چرا شیر مادر را ذخیره کنیم                              </a:t>
            </a:r>
            <a:endParaRPr lang="en-US" sz="3200"/>
          </a:p>
        </p:txBody>
      </p:sp>
      <p:sp>
        <p:nvSpPr>
          <p:cNvPr id="105475" name="Rectangle 3"/>
          <p:cNvSpPr>
            <a:spLocks noGrp="1" noChangeArrowheads="1"/>
          </p:cNvSpPr>
          <p:nvPr>
            <p:ph idx="1"/>
          </p:nvPr>
        </p:nvSpPr>
        <p:spPr>
          <a:xfrm>
            <a:off x="762000" y="1447800"/>
            <a:ext cx="8001000" cy="5105400"/>
          </a:xfrm>
          <a:solidFill>
            <a:srgbClr val="FFFF00">
              <a:alpha val="70000"/>
            </a:srgbClr>
          </a:solidFill>
          <a:ln>
            <a:solidFill>
              <a:srgbClr val="003300"/>
            </a:solidFill>
            <a:miter lim="800000"/>
            <a:headEnd/>
            <a:tailEnd/>
          </a:ln>
          <a:effectLst>
            <a:outerShdw dist="35921" dir="2700000" algn="ctr" rotWithShape="0">
              <a:srgbClr val="00071E"/>
            </a:outerShdw>
          </a:effectLst>
        </p:spPr>
        <p:txBody>
          <a:bodyPr/>
          <a:lstStyle/>
          <a:p>
            <a:r>
              <a:rPr lang="en-US" sz="2400">
                <a:effectLst>
                  <a:outerShdw blurRad="38100" dist="38100" dir="2700000" algn="tl">
                    <a:srgbClr val="000000"/>
                  </a:outerShdw>
                </a:effectLst>
              </a:rPr>
              <a:t>Research shows unequivocally that human milk is the best food for human babies. Human milk is especially critical for </a:t>
            </a:r>
            <a:r>
              <a:rPr lang="en-US" sz="2400">
                <a:solidFill>
                  <a:srgbClr val="FF3300"/>
                </a:solidFill>
                <a:effectLst>
                  <a:outerShdw blurRad="38100" dist="38100" dir="2700000" algn="tl">
                    <a:srgbClr val="000000"/>
                  </a:outerShdw>
                </a:effectLst>
              </a:rPr>
              <a:t>premature and sick infants, who are at </a:t>
            </a:r>
            <a:endParaRPr lang="fa-IR" sz="2400">
              <a:solidFill>
                <a:srgbClr val="FF3300"/>
              </a:solidFill>
              <a:effectLst>
                <a:outerShdw blurRad="38100" dist="38100" dir="2700000" algn="tl">
                  <a:srgbClr val="000000"/>
                </a:outerShdw>
              </a:effectLst>
            </a:endParaRPr>
          </a:p>
          <a:p>
            <a:pPr algn="r" rtl="1"/>
            <a:r>
              <a:rPr lang="fa-IR">
                <a:solidFill>
                  <a:srgbClr val="FF3300"/>
                </a:solidFill>
                <a:effectLst>
                  <a:outerShdw blurRad="38100" dist="38100" dir="2700000" algn="tl">
                    <a:srgbClr val="000000"/>
                  </a:outerShdw>
                </a:effectLst>
              </a:rPr>
              <a:t>شیر مادر بهترین شیر برای نوزادان بخصوص نوزادان نارس است</a:t>
            </a:r>
            <a:endParaRPr lang="en-US">
              <a:solidFill>
                <a:srgbClr val="FF3300"/>
              </a:solidFill>
              <a:effectLst>
                <a:outerShdw blurRad="38100" dist="38100" dir="2700000" algn="tl">
                  <a:srgbClr val="000000"/>
                </a:outerShdw>
              </a:effectLst>
            </a:endParaRPr>
          </a:p>
          <a:p>
            <a:pPr>
              <a:buFontTx/>
              <a:buNone/>
            </a:pPr>
            <a:r>
              <a:rPr lang="en-US">
                <a:solidFill>
                  <a:srgbClr val="FF3300"/>
                </a:solidFill>
                <a:effectLst>
                  <a:outerShdw blurRad="38100" dist="38100" dir="2700000" algn="tl">
                    <a:srgbClr val="000000"/>
                  </a:outerShdw>
                </a:effectLst>
              </a:rPr>
              <a:t>   </a:t>
            </a:r>
            <a:r>
              <a:rPr lang="en-US" sz="2400">
                <a:solidFill>
                  <a:srgbClr val="FF3300"/>
                </a:solidFill>
                <a:effectLst>
                  <a:outerShdw blurRad="38100" dist="38100" dir="2700000" algn="tl">
                    <a:srgbClr val="000000"/>
                  </a:outerShdw>
                </a:effectLst>
              </a:rPr>
              <a:t>10-fold greater risk for acquiring devastating intestinal infections</a:t>
            </a:r>
            <a:r>
              <a:rPr lang="en-US" sz="2400">
                <a:effectLst>
                  <a:outerShdw blurRad="38100" dist="38100" dir="2700000" algn="tl">
                    <a:srgbClr val="000000"/>
                  </a:outerShdw>
                </a:effectLst>
              </a:rPr>
              <a:t> if they are fed formula instead of human milk. </a:t>
            </a:r>
            <a:r>
              <a:rPr lang="en-US"/>
              <a:t> </a:t>
            </a:r>
            <a:endParaRPr lang="fa-IR"/>
          </a:p>
          <a:p>
            <a:pPr algn="r">
              <a:buFontTx/>
              <a:buNone/>
            </a:pPr>
            <a:r>
              <a:rPr lang="fa-IR"/>
              <a:t>خطر عفونتهای روده ای در نوزاد شیر مادر خوار 10 بار کمتر است</a:t>
            </a:r>
            <a:endParaRPr lang="en-US"/>
          </a:p>
        </p:txBody>
      </p:sp>
    </p:spTree>
    <p:extLst>
      <p:ext uri="{BB962C8B-B14F-4D97-AF65-F5344CB8AC3E}">
        <p14:creationId xmlns:p14="http://schemas.microsoft.com/office/powerpoint/2010/main" val="2135917387"/>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algn="r" rtl="1"/>
            <a:r>
              <a:rPr lang="en-US" sz="3200"/>
              <a:t>Why collect human milk?</a:t>
            </a:r>
            <a:r>
              <a:rPr lang="fa-IR" sz="3200"/>
              <a:t/>
            </a:r>
            <a:br>
              <a:rPr lang="fa-IR" sz="3200"/>
            </a:br>
            <a:r>
              <a:rPr lang="fa-IR" sz="3200"/>
              <a:t>چرا شیر مادر را ذخیره کنیم</a:t>
            </a:r>
            <a:endParaRPr lang="en-US" sz="3200"/>
          </a:p>
        </p:txBody>
      </p:sp>
      <p:sp>
        <p:nvSpPr>
          <p:cNvPr id="106499" name="Rectangle 3"/>
          <p:cNvSpPr>
            <a:spLocks noGrp="1" noChangeArrowheads="1"/>
          </p:cNvSpPr>
          <p:nvPr>
            <p:ph type="body" sz="half" idx="1"/>
          </p:nvPr>
        </p:nvSpPr>
        <p:spPr>
          <a:xfrm>
            <a:off x="533400" y="1524000"/>
            <a:ext cx="8077200" cy="1981200"/>
          </a:xfrm>
          <a:solidFill>
            <a:srgbClr val="FFFF99">
              <a:alpha val="80000"/>
            </a:srgbClr>
          </a:solidFill>
          <a:ln/>
        </p:spPr>
        <p:txBody>
          <a:bodyPr/>
          <a:lstStyle/>
          <a:p>
            <a:pPr algn="r">
              <a:lnSpc>
                <a:spcPct val="80000"/>
              </a:lnSpc>
              <a:buFontTx/>
              <a:buNone/>
            </a:pPr>
            <a:r>
              <a:rPr lang="fa-IR" sz="2000"/>
              <a:t>خطر انتروکولیت نکروزان را بشدت کم می کند</a:t>
            </a:r>
            <a:endParaRPr lang="en-US" sz="2000"/>
          </a:p>
          <a:p>
            <a:pPr algn="r">
              <a:lnSpc>
                <a:spcPct val="80000"/>
              </a:lnSpc>
              <a:buFontTx/>
              <a:buNone/>
            </a:pPr>
            <a:r>
              <a:rPr lang="fa-IR" sz="2000"/>
              <a:t> </a:t>
            </a:r>
          </a:p>
          <a:p>
            <a:pPr>
              <a:lnSpc>
                <a:spcPct val="80000"/>
              </a:lnSpc>
            </a:pPr>
            <a:r>
              <a:rPr lang="en-US" sz="2000"/>
              <a:t>1.5% of premature infants fed mother’s milk </a:t>
            </a:r>
            <a:endParaRPr lang="fa-IR" sz="2000"/>
          </a:p>
          <a:p>
            <a:pPr>
              <a:lnSpc>
                <a:spcPct val="80000"/>
              </a:lnSpc>
            </a:pPr>
            <a:r>
              <a:rPr lang="en-US" sz="2000"/>
              <a:t>acquire NEC</a:t>
            </a:r>
          </a:p>
          <a:p>
            <a:pPr>
              <a:lnSpc>
                <a:spcPct val="80000"/>
              </a:lnSpc>
            </a:pPr>
            <a:r>
              <a:rPr lang="en-US" sz="2000"/>
              <a:t>10-17% of premature infants fed formula acquire this disease </a:t>
            </a:r>
          </a:p>
          <a:p>
            <a:pPr>
              <a:lnSpc>
                <a:spcPct val="80000"/>
              </a:lnSpc>
            </a:pPr>
            <a:r>
              <a:rPr lang="en-US" sz="2000"/>
              <a:t>Of those babies who acquire NEC, up to 62% die from it</a:t>
            </a:r>
          </a:p>
        </p:txBody>
      </p:sp>
      <p:pic>
        <p:nvPicPr>
          <p:cNvPr id="106500"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62000" y="3733800"/>
            <a:ext cx="3886200" cy="2428875"/>
          </a:xfrm>
          <a:noFill/>
          <a:ln w="38100">
            <a:solidFill>
              <a:srgbClr val="2F404F"/>
            </a:solidFill>
            <a:miter lim="800000"/>
            <a:headEnd/>
            <a:tailEnd/>
          </a:ln>
          <a:effectLst>
            <a:outerShdw dist="35921" dir="2700000" algn="ctr" rotWithShape="0">
              <a:srgbClr val="00071E"/>
            </a:outerShdw>
          </a:effectLst>
          <a:extLst>
            <a:ext uri="{909E8E84-426E-40DD-AFC4-6F175D3DCCD1}">
              <a14:hiddenFill xmlns:a14="http://schemas.microsoft.com/office/drawing/2010/main">
                <a:solidFill>
                  <a:srgbClr val="00B8FF"/>
                </a:solidFill>
              </a14:hiddenFill>
            </a:ext>
          </a:extLst>
        </p:spPr>
      </p:pic>
      <p:pic>
        <p:nvPicPr>
          <p:cNvPr id="1065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689350"/>
            <a:ext cx="4114800" cy="2482850"/>
          </a:xfrm>
          <a:prstGeom prst="rect">
            <a:avLst/>
          </a:prstGeom>
          <a:noFill/>
          <a:ln w="38100">
            <a:solidFill>
              <a:srgbClr val="2F404F"/>
            </a:solid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138503"/>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normAutofit fontScale="90000"/>
          </a:bodyPr>
          <a:lstStyle/>
          <a:p>
            <a:r>
              <a:rPr lang="en-US" sz="3200"/>
              <a:t>Home-prepared formula from</a:t>
            </a:r>
            <a:br>
              <a:rPr lang="en-US" sz="3200"/>
            </a:br>
            <a:r>
              <a:rPr lang="en-US" sz="3200"/>
              <a:t>liquid milks</a:t>
            </a:r>
            <a:r>
              <a:rPr lang="fa-IR" sz="3200"/>
              <a:t>تهیه شیر مصنوعی از شیر مایع حیوانات</a:t>
            </a:r>
            <a:endParaRPr lang="en-US" sz="3200"/>
          </a:p>
        </p:txBody>
      </p:sp>
      <p:sp>
        <p:nvSpPr>
          <p:cNvPr id="107523" name="Rectangle 3"/>
          <p:cNvSpPr>
            <a:spLocks noGrp="1" noChangeArrowheads="1"/>
          </p:cNvSpPr>
          <p:nvPr>
            <p:ph idx="1"/>
          </p:nvPr>
        </p:nvSpPr>
        <p:spPr>
          <a:xfrm>
            <a:off x="914400" y="1752600"/>
            <a:ext cx="7772400" cy="4530725"/>
          </a:xfrm>
        </p:spPr>
        <p:txBody>
          <a:bodyPr>
            <a:normAutofit lnSpcReduction="10000"/>
          </a:bodyPr>
          <a:lstStyle/>
          <a:p>
            <a:r>
              <a:rPr lang="en-US" sz="2800">
                <a:solidFill>
                  <a:srgbClr val="FF0000"/>
                </a:solidFill>
              </a:rPr>
              <a:t>To make 150 ml of prepared formula using fresh </a:t>
            </a:r>
            <a:r>
              <a:rPr lang="en-US" sz="2800" b="1" i="1" u="sng">
                <a:solidFill>
                  <a:srgbClr val="FF0000"/>
                </a:solidFill>
              </a:rPr>
              <a:t>cow’s, goat’s or camel’s</a:t>
            </a:r>
            <a:r>
              <a:rPr lang="en-US" sz="2800">
                <a:solidFill>
                  <a:srgbClr val="FF0000"/>
                </a:solidFill>
              </a:rPr>
              <a:t> milk, mix:</a:t>
            </a:r>
          </a:p>
          <a:p>
            <a:pPr>
              <a:buFontTx/>
              <a:buBlip>
                <a:blip r:embed="rId2"/>
              </a:buBlip>
            </a:pPr>
            <a:r>
              <a:rPr lang="en-US" sz="2800"/>
              <a:t>100ml boiled milk</a:t>
            </a:r>
          </a:p>
          <a:p>
            <a:pPr>
              <a:buFontTx/>
              <a:buBlip>
                <a:blip r:embed="rId2"/>
              </a:buBlip>
            </a:pPr>
            <a:r>
              <a:rPr lang="en-US" sz="2800"/>
              <a:t>50 ml boiled water</a:t>
            </a:r>
          </a:p>
          <a:p>
            <a:pPr>
              <a:buFontTx/>
              <a:buBlip>
                <a:blip r:embed="rId2"/>
              </a:buBlip>
            </a:pPr>
            <a:r>
              <a:rPr lang="en-US" sz="2800"/>
              <a:t>10g sugar</a:t>
            </a:r>
          </a:p>
          <a:p>
            <a:r>
              <a:rPr lang="en-US" sz="2800">
                <a:solidFill>
                  <a:srgbClr val="990099"/>
                </a:solidFill>
              </a:rPr>
              <a:t>To make 120 ml of prepared formula using fresh </a:t>
            </a:r>
            <a:r>
              <a:rPr lang="en-US" sz="2800" b="1" i="1" u="sng">
                <a:solidFill>
                  <a:srgbClr val="990099"/>
                </a:solidFill>
              </a:rPr>
              <a:t>sheep or buffalo</a:t>
            </a:r>
            <a:r>
              <a:rPr lang="en-US" sz="2800">
                <a:solidFill>
                  <a:srgbClr val="990099"/>
                </a:solidFill>
              </a:rPr>
              <a:t> milk, mix:</a:t>
            </a:r>
          </a:p>
          <a:p>
            <a:pPr>
              <a:buFontTx/>
              <a:buBlip>
                <a:blip r:embed="rId2"/>
              </a:buBlip>
            </a:pPr>
            <a:r>
              <a:rPr lang="en-US" sz="2800"/>
              <a:t>60 ml milk</a:t>
            </a:r>
          </a:p>
          <a:p>
            <a:pPr>
              <a:buFontTx/>
              <a:buBlip>
                <a:blip r:embed="rId2"/>
              </a:buBlip>
            </a:pPr>
            <a:r>
              <a:rPr lang="en-US" sz="2800"/>
              <a:t>60 ml water</a:t>
            </a:r>
          </a:p>
          <a:p>
            <a:pPr>
              <a:buFontTx/>
              <a:buBlip>
                <a:blip r:embed="rId2"/>
              </a:buBlip>
            </a:pPr>
            <a:r>
              <a:rPr lang="en-US" sz="2800"/>
              <a:t>6 g sugar</a:t>
            </a:r>
          </a:p>
        </p:txBody>
      </p:sp>
    </p:spTree>
    <p:extLst>
      <p:ext uri="{BB962C8B-B14F-4D97-AF65-F5344CB8AC3E}">
        <p14:creationId xmlns:p14="http://schemas.microsoft.com/office/powerpoint/2010/main" val="1221347292"/>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normAutofit/>
          </a:bodyPr>
          <a:lstStyle/>
          <a:p>
            <a:r>
              <a:rPr lang="en-US" sz="3200"/>
              <a:t>Typical nutritional contents of human expressed breast milk</a:t>
            </a:r>
          </a:p>
        </p:txBody>
      </p:sp>
      <p:graphicFrame>
        <p:nvGraphicFramePr>
          <p:cNvPr id="108547" name="Group 3"/>
          <p:cNvGraphicFramePr>
            <a:graphicFrameLocks noGrp="1"/>
          </p:cNvGraphicFramePr>
          <p:nvPr/>
        </p:nvGraphicFramePr>
        <p:xfrm>
          <a:off x="762000" y="1981200"/>
          <a:ext cx="8229600" cy="3515044"/>
        </p:xfrm>
        <a:graphic>
          <a:graphicData uri="http://schemas.openxmlformats.org/drawingml/2006/table">
            <a:tbl>
              <a:tblPr rtl="1"/>
              <a:tblGrid>
                <a:gridCol w="2743200"/>
                <a:gridCol w="2743200"/>
                <a:gridCol w="2743200"/>
              </a:tblGrid>
              <a:tr h="782638">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400" b="0" i="0" u="none" strike="noStrike" cap="none" normalizeH="0" baseline="0" smtClean="0">
                          <a:ln>
                            <a:noFill/>
                          </a:ln>
                          <a:solidFill>
                            <a:srgbClr val="C9D9D3"/>
                          </a:solidFill>
                          <a:effectLst/>
                          <a:latin typeface="Tahoma" pitchFamily="34" charset="0"/>
                          <a:cs typeface="Arial" pitchFamily="34" charset="0"/>
                        </a:rPr>
                        <a:t>Drip milk expressed from opposite breast</a:t>
                      </a:r>
                    </a:p>
                  </a:txBody>
                  <a:tcPr marL="0" marR="0" marT="0" marB="0" horzOverflow="overflow">
                    <a:lnL cap="flat">
                      <a:noFill/>
                    </a:lnL>
                    <a:lnR>
                      <a:noFill/>
                    </a:lnR>
                    <a:lnT cap="flat">
                      <a:noFill/>
                    </a:lnT>
                    <a:lnB>
                      <a:noFill/>
                    </a:lnB>
                    <a:lnTlToBr>
                      <a:noFill/>
                    </a:lnTlToBr>
                    <a:lnBlToTr>
                      <a:noFill/>
                    </a:lnBlToTr>
                    <a:solidFill>
                      <a:srgbClr val="000000">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400" b="0" i="0" u="none" strike="noStrike" cap="none" normalizeH="0" baseline="0" smtClean="0">
                          <a:ln>
                            <a:noFill/>
                          </a:ln>
                          <a:solidFill>
                            <a:srgbClr val="C9D9D3"/>
                          </a:solidFill>
                          <a:effectLst/>
                          <a:latin typeface="Tahoma" pitchFamily="34" charset="0"/>
                          <a:cs typeface="Arial" pitchFamily="34" charset="0"/>
                        </a:rPr>
                        <a:t>Milk expressed from lactating breast </a:t>
                      </a:r>
                    </a:p>
                  </a:txBody>
                  <a:tcPr marL="0" marR="0" marT="0" marB="0" horzOverflow="overflow">
                    <a:lnL>
                      <a:noFill/>
                    </a:lnL>
                    <a:lnR>
                      <a:noFill/>
                    </a:lnR>
                    <a:lnT cap="flat">
                      <a:noFill/>
                    </a:lnT>
                    <a:lnB>
                      <a:noFill/>
                    </a:lnB>
                    <a:lnTlToBr>
                      <a:noFill/>
                    </a:lnTlToBr>
                    <a:lnBlToTr>
                      <a:noFill/>
                    </a:lnBlToTr>
                    <a:solidFill>
                      <a:srgbClr val="000000">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endParaRPr kumimoji="0" lang="fa-IR" sz="2800" b="0" i="0" u="none" strike="noStrike" cap="none" normalizeH="0" baseline="0" smtClean="0">
                        <a:ln>
                          <a:noFill/>
                        </a:ln>
                        <a:solidFill>
                          <a:schemeClr val="tx1"/>
                        </a:solidFill>
                        <a:effectLst>
                          <a:outerShdw blurRad="38100" dist="38100" dir="2700000" algn="tl">
                            <a:srgbClr val="C0C0C0"/>
                          </a:outerShdw>
                        </a:effectLst>
                        <a:latin typeface="Tahoma" pitchFamily="34" charset="0"/>
                        <a:cs typeface="Arial" pitchFamily="34" charset="0"/>
                      </a:endParaRPr>
                    </a:p>
                  </a:txBody>
                  <a:tcPr marL="0" marR="0" marT="0" marB="0" horzOverflow="overflow">
                    <a:lnL>
                      <a:noFill/>
                    </a:lnL>
                    <a:lnR cap="flat">
                      <a:noFill/>
                    </a:lnR>
                    <a:lnT cap="flat">
                      <a:noFill/>
                    </a:lnT>
                    <a:lnB>
                      <a:noFill/>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54</a:t>
                      </a:r>
                    </a:p>
                  </a:txBody>
                  <a:tcPr marL="0" marR="0" marT="0" marB="0" anchor="ctr" anchorCtr="1" horzOverflow="overflow">
                    <a:lnL cap="flat">
                      <a:noFill/>
                    </a:lnL>
                    <a:lnR>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73</a:t>
                      </a:r>
                    </a:p>
                  </a:txBody>
                  <a:tcPr marL="0" marR="0" marT="0" marB="0" anchor="ctr" anchorCtr="1" horzOverflow="overflow">
                    <a:lnL>
                      <a:noFill/>
                    </a:lnL>
                    <a:lnR>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Energy (kcal)</a:t>
                      </a:r>
                    </a:p>
                  </a:txBody>
                  <a:tcPr marL="0" marR="0" marT="0" marB="0" anchor="ctr" horzOverflow="overflow">
                    <a:lnL>
                      <a:noFill/>
                    </a:lnL>
                    <a:lnR cap="flat">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r>
              <a:tr h="482600">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1.3</a:t>
                      </a:r>
                    </a:p>
                  </a:txBody>
                  <a:tcPr marL="0" marR="0" marT="0" marB="0" anchor="ctr" anchorCtr="1" horzOverflow="overflow">
                    <a:lnL cap="flat">
                      <a:noFill/>
                    </a:lnL>
                    <a:lnR>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2.7</a:t>
                      </a:r>
                    </a:p>
                  </a:txBody>
                  <a:tcPr marL="0" marR="0" marT="0" marB="0" anchor="ctr" anchorCtr="1" horzOverflow="overflow">
                    <a:lnL>
                      <a:noFill/>
                    </a:lnL>
                    <a:lnR>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Protein (g)</a:t>
                      </a:r>
                    </a:p>
                  </a:txBody>
                  <a:tcPr marL="0" marR="0" marT="0" marB="0" anchor="ctr" horzOverflow="overflow">
                    <a:lnL>
                      <a:noFill/>
                    </a:lnL>
                    <a:lnR cap="flat">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r>
              <a:tr h="484188">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2.2</a:t>
                      </a:r>
                    </a:p>
                  </a:txBody>
                  <a:tcPr marL="0" marR="0" marT="0" marB="0" anchor="ctr" anchorCtr="1" horzOverflow="overflow">
                    <a:lnL cap="flat">
                      <a:noFill/>
                    </a:lnL>
                    <a:lnR>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3.0</a:t>
                      </a:r>
                    </a:p>
                  </a:txBody>
                  <a:tcPr marL="0" marR="0" marT="0" marB="0" anchor="ctr" anchorCtr="1" horzOverflow="overflow">
                    <a:lnL>
                      <a:noFill/>
                    </a:lnL>
                    <a:lnR>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Fat (g)</a:t>
                      </a:r>
                    </a:p>
                  </a:txBody>
                  <a:tcPr marL="0" marR="0" marT="0" marB="0" anchor="ctr" horzOverflow="overflow">
                    <a:lnL>
                      <a:noFill/>
                    </a:lnL>
                    <a:lnR cap="flat">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r>
              <a:tr h="484188">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28</a:t>
                      </a:r>
                    </a:p>
                  </a:txBody>
                  <a:tcPr marL="0" marR="0" marT="0" marB="0" anchor="ctr" anchorCtr="1" horzOverflow="overflow">
                    <a:lnL cap="flat">
                      <a:noFill/>
                    </a:lnL>
                    <a:lnR>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29</a:t>
                      </a:r>
                    </a:p>
                  </a:txBody>
                  <a:tcPr marL="0" marR="0" marT="0" marB="0" anchor="ctr" anchorCtr="1" horzOverflow="overflow">
                    <a:lnL>
                      <a:noFill/>
                    </a:lnL>
                    <a:lnR>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Calcium (mg)</a:t>
                      </a:r>
                    </a:p>
                  </a:txBody>
                  <a:tcPr marL="0" marR="0" marT="0" marB="0" anchor="ctr" horzOverflow="overflow">
                    <a:lnL>
                      <a:noFill/>
                    </a:lnL>
                    <a:lnR cap="flat">
                      <a:noFill/>
                    </a:lnR>
                    <a:lnT>
                      <a:noFill/>
                    </a:lnT>
                    <a:lnB>
                      <a:noFill/>
                    </a:lnB>
                    <a:lnTlToBr>
                      <a:noFill/>
                    </a:lnTlToBr>
                    <a:lnBlToTr>
                      <a:noFill/>
                    </a:lnBlToTr>
                    <a:gradFill rotWithShape="0">
                      <a:gsLst>
                        <a:gs pos="0">
                          <a:schemeClr val="accent1">
                            <a:gamma/>
                            <a:shade val="46275"/>
                            <a:invGamma/>
                          </a:schemeClr>
                        </a:gs>
                        <a:gs pos="100000">
                          <a:schemeClr val="accent1"/>
                        </a:gs>
                      </a:gsLst>
                      <a:lin ang="5400000" scaled="1"/>
                    </a:gradFill>
                  </a:tcPr>
                </a:tc>
              </a:tr>
              <a:tr h="482600">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14</a:t>
                      </a:r>
                    </a:p>
                  </a:txBody>
                  <a:tcPr marL="0" marR="0" marT="0" marB="0" anchor="ctr" anchorCtr="1" horzOverflow="overflow">
                    <a:lnL cap="flat">
                      <a:noFill/>
                    </a:lnL>
                    <a:lnR>
                      <a:noFill/>
                    </a:lnR>
                    <a:lnT>
                      <a:noFill/>
                    </a:lnT>
                    <a:lnB cap="flat">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15</a:t>
                      </a:r>
                    </a:p>
                  </a:txBody>
                  <a:tcPr marL="0" marR="0" marT="0" marB="0" anchor="ctr" anchorCtr="1" horzOverflow="overflow">
                    <a:lnL>
                      <a:noFill/>
                    </a:lnL>
                    <a:lnR>
                      <a:noFill/>
                    </a:lnR>
                    <a:lnT>
                      <a:noFill/>
                    </a:lnT>
                    <a:lnB cap="flat">
                      <a:noFill/>
                    </a:lnB>
                    <a:lnTlToBr>
                      <a:noFill/>
                    </a:lnTlToBr>
                    <a:lnBlToTr>
                      <a:noFill/>
                    </a:lnBlToTr>
                    <a:gradFill rotWithShape="0">
                      <a:gsLst>
                        <a:gs pos="0">
                          <a:schemeClr val="accent1">
                            <a:gamma/>
                            <a:shade val="46275"/>
                            <a:invGamma/>
                          </a:schemeClr>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Tx/>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pitchFamily="34" charset="0"/>
                        </a:rPr>
                        <a:t>Phosphate (mg)</a:t>
                      </a:r>
                    </a:p>
                  </a:txBody>
                  <a:tcPr marL="0" marR="0" marT="0" marB="0" anchor="ctr" horzOverflow="overflow">
                    <a:lnL>
                      <a:noFill/>
                    </a:lnL>
                    <a:lnR cap="flat">
                      <a:noFill/>
                    </a:lnR>
                    <a:lnT>
                      <a:noFill/>
                    </a:lnT>
                    <a:lnB cap="flat">
                      <a:noFill/>
                    </a:lnB>
                    <a:lnTlToBr>
                      <a:noFill/>
                    </a:lnTlToBr>
                    <a:lnBlToTr>
                      <a:noFill/>
                    </a:lnBlToTr>
                    <a:gradFill rotWithShape="0">
                      <a:gsLst>
                        <a:gs pos="0">
                          <a:schemeClr val="accent1">
                            <a:gamma/>
                            <a:shade val="46275"/>
                            <a:invGamma/>
                          </a:schemeClr>
                        </a:gs>
                        <a:gs pos="100000">
                          <a:schemeClr val="accent1"/>
                        </a:gs>
                      </a:gsLst>
                      <a:lin ang="5400000" scaled="1"/>
                    </a:gradFill>
                  </a:tcPr>
                </a:tc>
              </a:tr>
            </a:tbl>
          </a:graphicData>
        </a:graphic>
      </p:graphicFrame>
      <p:sp>
        <p:nvSpPr>
          <p:cNvPr id="108584" name="Rectangle 40"/>
          <p:cNvSpPr>
            <a:spLocks noChangeArrowheads="1"/>
          </p:cNvSpPr>
          <p:nvPr/>
        </p:nvSpPr>
        <p:spPr bwMode="auto">
          <a:xfrm>
            <a:off x="1143000" y="6019800"/>
            <a:ext cx="723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rtl="1"/>
            <a:r>
              <a:rPr kumimoji="0" lang="en-US" sz="1200" b="1">
                <a:latin typeface="Arial" pitchFamily="34" charset="0"/>
              </a:rPr>
              <a:t>Source:</a:t>
            </a:r>
            <a:r>
              <a:rPr kumimoji="0" lang="en-US" sz="1200">
                <a:latin typeface="Arial" pitchFamily="34" charset="0"/>
              </a:rPr>
              <a:t> William McGuire, Ginny Henderson and Peter W Fowlie </a:t>
            </a:r>
            <a:r>
              <a:rPr kumimoji="0" lang="en-US" sz="1200" i="1">
                <a:latin typeface="Arial" pitchFamily="34" charset="0"/>
              </a:rPr>
              <a:t>BMJ </a:t>
            </a:r>
            <a:r>
              <a:rPr kumimoji="0" lang="en-US" sz="1200">
                <a:latin typeface="Arial" pitchFamily="34" charset="0"/>
              </a:rPr>
              <a:t>2004;329;1227-1230</a:t>
            </a:r>
          </a:p>
          <a:p>
            <a:endParaRPr kumimoji="0" lang="en-US" sz="1200">
              <a:latin typeface="Arial" pitchFamily="34" charset="0"/>
            </a:endParaRPr>
          </a:p>
        </p:txBody>
      </p:sp>
      <p:sp>
        <p:nvSpPr>
          <p:cNvPr id="108585" name="Oval 41"/>
          <p:cNvSpPr>
            <a:spLocks noChangeArrowheads="1"/>
          </p:cNvSpPr>
          <p:nvPr/>
        </p:nvSpPr>
        <p:spPr bwMode="auto">
          <a:xfrm>
            <a:off x="4495800" y="2819400"/>
            <a:ext cx="762000" cy="381000"/>
          </a:xfrm>
          <a:prstGeom prst="ellipse">
            <a:avLst/>
          </a:prstGeom>
          <a:noFill/>
          <a:ln w="952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8586" name="Oval 42"/>
          <p:cNvSpPr>
            <a:spLocks noChangeArrowheads="1"/>
          </p:cNvSpPr>
          <p:nvPr/>
        </p:nvSpPr>
        <p:spPr bwMode="auto">
          <a:xfrm>
            <a:off x="4495800" y="3276600"/>
            <a:ext cx="762000" cy="381000"/>
          </a:xfrm>
          <a:prstGeom prst="ellipse">
            <a:avLst/>
          </a:prstGeom>
          <a:noFill/>
          <a:ln w="952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Tree>
    <p:extLst>
      <p:ext uri="{BB962C8B-B14F-4D97-AF65-F5344CB8AC3E}">
        <p14:creationId xmlns:p14="http://schemas.microsoft.com/office/powerpoint/2010/main" val="15379953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repeatCount="indefinite" fill="hold" grpId="0" nodeType="withEffect">
                                  <p:stCondLst>
                                    <p:cond delay="0"/>
                                  </p:stCondLst>
                                  <p:childTnLst>
                                    <p:set>
                                      <p:cBhvr>
                                        <p:cTn id="6" dur="1" fill="hold">
                                          <p:stCondLst>
                                            <p:cond delay="0"/>
                                          </p:stCondLst>
                                        </p:cTn>
                                        <p:tgtEl>
                                          <p:spTgt spid="108585"/>
                                        </p:tgtEl>
                                        <p:attrNameLst>
                                          <p:attrName>style.visibility</p:attrName>
                                        </p:attrNameLst>
                                      </p:cBhvr>
                                      <p:to>
                                        <p:strVal val="visible"/>
                                      </p:to>
                                    </p:set>
                                    <p:animEffect transition="in" filter="blinds(horizontal)">
                                      <p:cBhvr>
                                        <p:cTn id="7" dur="500"/>
                                        <p:tgtEl>
                                          <p:spTgt spid="108585"/>
                                        </p:tgtEl>
                                      </p:cBhvr>
                                    </p:animEffect>
                                  </p:childTnLst>
                                </p:cTn>
                              </p:par>
                              <p:par>
                                <p:cTn id="8" presetID="3" presetClass="entr" presetSubtype="10" repeatCount="indefinite" fill="hold" grpId="0" nodeType="withEffect">
                                  <p:stCondLst>
                                    <p:cond delay="0"/>
                                  </p:stCondLst>
                                  <p:childTnLst>
                                    <p:set>
                                      <p:cBhvr>
                                        <p:cTn id="9" dur="1" fill="hold">
                                          <p:stCondLst>
                                            <p:cond delay="0"/>
                                          </p:stCondLst>
                                        </p:cTn>
                                        <p:tgtEl>
                                          <p:spTgt spid="108586"/>
                                        </p:tgtEl>
                                        <p:attrNameLst>
                                          <p:attrName>style.visibility</p:attrName>
                                        </p:attrNameLst>
                                      </p:cBhvr>
                                      <p:to>
                                        <p:strVal val="visible"/>
                                      </p:to>
                                    </p:set>
                                    <p:animEffect transition="in" filter="blinds(horizontal)">
                                      <p:cBhvr>
                                        <p:cTn id="10" dur="500"/>
                                        <p:tgtEl>
                                          <p:spTgt spid="108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85" grpId="0" animBg="1"/>
      <p:bldP spid="108586"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Efeitos da Nev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6019" name="Rectangle 3"/>
          <p:cNvSpPr>
            <a:spLocks noChangeArrowheads="1"/>
          </p:cNvSpPr>
          <p:nvPr/>
        </p:nvSpPr>
        <p:spPr bwMode="auto">
          <a:xfrm>
            <a:off x="152400" y="1600200"/>
            <a:ext cx="8229600" cy="1006475"/>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r" rtl="1"/>
            <a:r>
              <a:rPr kumimoji="0" lang="en-US" sz="6000">
                <a:cs typeface="Times New Roman" pitchFamily="18" charset="0"/>
              </a:rPr>
              <a:t>Milk Storage Guidelines</a:t>
            </a:r>
          </a:p>
        </p:txBody>
      </p:sp>
    </p:spTree>
    <p:extLst>
      <p:ext uri="{BB962C8B-B14F-4D97-AF65-F5344CB8AC3E}">
        <p14:creationId xmlns:p14="http://schemas.microsoft.com/office/powerpoint/2010/main" val="2646990046"/>
      </p:ext>
    </p:extLst>
  </p:cSld>
  <p:clrMapOvr>
    <a:masterClrMapping/>
  </p:clrMapOvr>
  <p:transition advClick="0" advTm="12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9"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10</a:t>
            </a:r>
            <a:r>
              <a:rPr lang="en-US" dirty="0"/>
              <a:t> </a:t>
            </a:r>
          </a:p>
        </p:txBody>
      </p:sp>
      <p:sp>
        <p:nvSpPr>
          <p:cNvPr id="316420" name="Rectangle 4"/>
          <p:cNvSpPr>
            <a:spLocks noGrp="1" noChangeArrowheads="1"/>
          </p:cNvSpPr>
          <p:nvPr>
            <p:ph type="body" sz="half" idx="1"/>
          </p:nvPr>
        </p:nvSpPr>
        <p:spPr>
          <a:xfrm>
            <a:off x="1258888" y="2349500"/>
            <a:ext cx="7385050" cy="4114800"/>
          </a:xfrm>
        </p:spPr>
        <p:txBody>
          <a:bodyPr/>
          <a:lstStyle/>
          <a:p>
            <a:pPr marL="609600" indent="-609600" algn="r" rtl="1"/>
            <a:r>
              <a:rPr lang="ar-SA" sz="2800">
                <a:cs typeface="Arial" pitchFamily="34" charset="0"/>
              </a:rPr>
              <a:t>به علت وجود آب كافي در شير مادر بخصوص ابتداي شير، تشنگي شيرخوار برطرف و اشتهاي او نيز تحريك مي شود و نيازي به دادن آب يا آب قند در 6 ماه اول و قبل از شروع غذاي كمكي حتي در مناطق بسيار گرم و خشك نيست. در اين مناطق به جاي دادن آب مي توان وعده هاي شيردهي را افزايش داد.</a:t>
            </a:r>
            <a:endParaRPr lang="en-US" sz="2800">
              <a:cs typeface="Arial" pitchFamily="34" charset="0"/>
            </a:endParaRPr>
          </a:p>
        </p:txBody>
      </p:sp>
      <p:sp>
        <p:nvSpPr>
          <p:cNvPr id="7" name="Slide Number Placeholder 6"/>
          <p:cNvSpPr>
            <a:spLocks noGrp="1"/>
          </p:cNvSpPr>
          <p:nvPr>
            <p:ph type="sldNum" sz="quarter" idx="12"/>
          </p:nvPr>
        </p:nvSpPr>
        <p:spPr/>
        <p:txBody>
          <a:bodyPr/>
          <a:lstStyle/>
          <a:p>
            <a:fld id="{7810BD05-99A4-4F23-BCC4-10BF2FC13204}" type="slidenum">
              <a:rPr lang="ar-SA"/>
              <a:pPr/>
              <a:t>13</a:t>
            </a:fld>
            <a:endParaRPr lang="en-US"/>
          </a:p>
        </p:txBody>
      </p:sp>
      <p:sp>
        <p:nvSpPr>
          <p:cNvPr id="2" name="Content Placeholder 1"/>
          <p:cNvSpPr>
            <a:spLocks noGrp="1"/>
          </p:cNvSpPr>
          <p:nvPr>
            <p:ph sz="half" idx="2"/>
          </p:nvPr>
        </p:nvSpPr>
        <p:spPr/>
        <p:txBody>
          <a:bodyPr/>
          <a:lstStyle/>
          <a:p>
            <a:endParaRPr lang="en-US"/>
          </a:p>
        </p:txBody>
      </p:sp>
    </p:spTree>
    <p:extLst>
      <p:ext uri="{BB962C8B-B14F-4D97-AF65-F5344CB8AC3E}">
        <p14:creationId xmlns:p14="http://schemas.microsoft.com/office/powerpoint/2010/main" val="52533787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914400" y="2133600"/>
            <a:ext cx="7543800" cy="3200400"/>
          </a:xfrm>
          <a:prstGeom prst="rect">
            <a:avLst/>
          </a:prstGeom>
          <a:solidFill>
            <a:schemeClr val="bg1"/>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algn="r" rtl="1">
              <a:lnSpc>
                <a:spcPct val="120000"/>
              </a:lnSpc>
              <a:spcBef>
                <a:spcPct val="20000"/>
              </a:spcBef>
              <a:buClr>
                <a:schemeClr val="accent1"/>
              </a:buClr>
              <a:buFontTx/>
              <a:buChar char="•"/>
            </a:pPr>
            <a:r>
              <a:rPr kumimoji="0" lang="ar-SA">
                <a:latin typeface="Tahoma" pitchFamily="34" charset="0"/>
                <a:cs typeface="Traffic" pitchFamily="2" charset="-78"/>
              </a:rPr>
              <a:t>چسبيدن چربي و </a:t>
            </a:r>
            <a:r>
              <a:rPr kumimoji="0" lang="en-US">
                <a:latin typeface="Tahoma" pitchFamily="34" charset="0"/>
                <a:cs typeface="Traffic" pitchFamily="2" charset="-78"/>
              </a:rPr>
              <a:t>SIGA</a:t>
            </a:r>
            <a:r>
              <a:rPr kumimoji="0" lang="ar-SA">
                <a:latin typeface="Tahoma" pitchFamily="34" charset="0"/>
                <a:cs typeface="Traffic" pitchFamily="2" charset="-78"/>
              </a:rPr>
              <a:t> شيربه جدار </a:t>
            </a:r>
            <a:r>
              <a:rPr kumimoji="0" lang="fa-IR">
                <a:latin typeface="Tahoma" pitchFamily="34" charset="0"/>
                <a:cs typeface="Traffic" pitchFamily="2" charset="-78"/>
              </a:rPr>
              <a:t>ظروف</a:t>
            </a:r>
            <a:r>
              <a:rPr kumimoji="0" lang="ar-SA">
                <a:latin typeface="Tahoma" pitchFamily="34" charset="0"/>
                <a:cs typeface="Traffic" pitchFamily="2" charset="-78"/>
              </a:rPr>
              <a:t> پلاستيكي</a:t>
            </a:r>
          </a:p>
          <a:p>
            <a:pPr marL="342900" indent="-342900" algn="r" rtl="1">
              <a:lnSpc>
                <a:spcPct val="120000"/>
              </a:lnSpc>
              <a:spcBef>
                <a:spcPct val="20000"/>
              </a:spcBef>
              <a:buClr>
                <a:schemeClr val="accent1"/>
              </a:buClr>
              <a:buFontTx/>
              <a:buChar char="•"/>
            </a:pPr>
            <a:r>
              <a:rPr kumimoji="0" lang="ar-SA">
                <a:latin typeface="Tahoma" pitchFamily="34" charset="0"/>
                <a:cs typeface="Traffic" pitchFamily="2" charset="-78"/>
              </a:rPr>
              <a:t>خطر آلودگي ميكروبي بعلت خراش داخل ظروف پلاستيكي </a:t>
            </a:r>
          </a:p>
          <a:p>
            <a:pPr marL="342900" indent="-342900" algn="r" rtl="1">
              <a:lnSpc>
                <a:spcPct val="120000"/>
              </a:lnSpc>
              <a:spcBef>
                <a:spcPct val="20000"/>
              </a:spcBef>
              <a:buClr>
                <a:schemeClr val="accent1"/>
              </a:buClr>
              <a:buFontTx/>
              <a:buChar char="•"/>
            </a:pPr>
            <a:r>
              <a:rPr kumimoji="0" lang="fa-IR">
                <a:latin typeface="Tahoma" pitchFamily="34" charset="0"/>
                <a:cs typeface="Traffic" pitchFamily="2" charset="-78"/>
              </a:rPr>
              <a:t>کاهش</a:t>
            </a:r>
            <a:r>
              <a:rPr kumimoji="0" lang="ar-SA">
                <a:latin typeface="Tahoma" pitchFamily="34" charset="0"/>
                <a:cs typeface="Traffic" pitchFamily="2" charset="-78"/>
              </a:rPr>
              <a:t> ايمنوگلوبولينهاي شير در ظروف استيل</a:t>
            </a:r>
            <a:r>
              <a:rPr kumimoji="0" lang="fa-IR">
                <a:latin typeface="Tahoma" pitchFamily="34" charset="0"/>
                <a:cs typeface="Traffic" pitchFamily="2" charset="-78"/>
              </a:rPr>
              <a:t> و پلاستيکی</a:t>
            </a:r>
            <a:endParaRPr kumimoji="0" lang="ar-SA">
              <a:latin typeface="Tahoma" pitchFamily="34" charset="0"/>
              <a:cs typeface="Traffic" pitchFamily="2" charset="-78"/>
            </a:endParaRPr>
          </a:p>
          <a:p>
            <a:pPr marL="342900" indent="-342900" algn="r" rtl="1">
              <a:lnSpc>
                <a:spcPct val="120000"/>
              </a:lnSpc>
              <a:spcBef>
                <a:spcPct val="20000"/>
              </a:spcBef>
              <a:buClr>
                <a:schemeClr val="accent1"/>
              </a:buClr>
              <a:buFontTx/>
              <a:buChar char="•"/>
            </a:pPr>
            <a:r>
              <a:rPr kumimoji="0" lang="ar-SA">
                <a:latin typeface="Tahoma" pitchFamily="34" charset="0"/>
                <a:cs typeface="Traffic" pitchFamily="2" charset="-78"/>
              </a:rPr>
              <a:t>چسبيدن لكوسيتها به جدار ظروف شيشه اي </a:t>
            </a:r>
            <a:r>
              <a:rPr kumimoji="0" lang="ar-SA" sz="2000">
                <a:latin typeface="Tahoma" pitchFamily="34" charset="0"/>
                <a:cs typeface="Traffic" pitchFamily="2" charset="-78"/>
              </a:rPr>
              <a:t>(در 24ساعت اول) </a:t>
            </a:r>
          </a:p>
          <a:p>
            <a:pPr marL="342900" indent="-342900" algn="r" rtl="1">
              <a:lnSpc>
                <a:spcPct val="120000"/>
              </a:lnSpc>
              <a:spcBef>
                <a:spcPct val="20000"/>
              </a:spcBef>
              <a:buClr>
                <a:schemeClr val="accent1"/>
              </a:buClr>
              <a:buFontTx/>
              <a:buChar char="•"/>
            </a:pPr>
            <a:r>
              <a:rPr kumimoji="0" lang="ar-SA">
                <a:latin typeface="Tahoma" pitchFamily="34" charset="0"/>
                <a:cs typeface="Traffic" pitchFamily="2" charset="-78"/>
              </a:rPr>
              <a:t>سهولت </a:t>
            </a:r>
            <a:r>
              <a:rPr kumimoji="0" lang="fa-IR">
                <a:latin typeface="Tahoma" pitchFamily="34" charset="0"/>
                <a:cs typeface="Traffic" pitchFamily="2" charset="-78"/>
              </a:rPr>
              <a:t>در </a:t>
            </a:r>
            <a:r>
              <a:rPr kumimoji="0" lang="ar-SA">
                <a:latin typeface="Tahoma" pitchFamily="34" charset="0"/>
                <a:cs typeface="Traffic" pitchFamily="2" charset="-78"/>
              </a:rPr>
              <a:t>تميزكردن ظروف شيشه اي </a:t>
            </a:r>
            <a:r>
              <a:rPr kumimoji="0" lang="ar-SA" sz="2000">
                <a:latin typeface="Tahoma" pitchFamily="34" charset="0"/>
                <a:cs typeface="Traffic" pitchFamily="2" charset="-78"/>
              </a:rPr>
              <a:t>(كاهش ريسك آلودگي)</a:t>
            </a:r>
          </a:p>
          <a:p>
            <a:pPr marL="342900" indent="-342900" algn="r" rtl="1">
              <a:lnSpc>
                <a:spcPct val="120000"/>
              </a:lnSpc>
              <a:spcBef>
                <a:spcPct val="20000"/>
              </a:spcBef>
              <a:buClr>
                <a:schemeClr val="accent1"/>
              </a:buClr>
              <a:buFontTx/>
              <a:buChar char="•"/>
            </a:pPr>
            <a:r>
              <a:rPr kumimoji="0" lang="ar-SA">
                <a:latin typeface="Tahoma" pitchFamily="34" charset="0"/>
                <a:cs typeface="Traffic" pitchFamily="2" charset="-78"/>
              </a:rPr>
              <a:t>توصيه </a:t>
            </a:r>
            <a:r>
              <a:rPr kumimoji="0" lang="fa-IR">
                <a:latin typeface="Tahoma" pitchFamily="34" charset="0"/>
                <a:cs typeface="Traffic" pitchFamily="2" charset="-78"/>
              </a:rPr>
              <a:t>به </a:t>
            </a:r>
            <a:r>
              <a:rPr kumimoji="0" lang="ar-SA">
                <a:latin typeface="Tahoma" pitchFamily="34" charset="0"/>
                <a:cs typeface="Traffic" pitchFamily="2" charset="-78"/>
              </a:rPr>
              <a:t>استفاده از ظروف شيشه اي </a:t>
            </a:r>
            <a:r>
              <a:rPr kumimoji="0" lang="ar-SA" sz="2000">
                <a:latin typeface="Tahoma" pitchFamily="34" charset="0"/>
                <a:cs typeface="Traffic" pitchFamily="2" charset="-78"/>
              </a:rPr>
              <a:t>(عدم تأثيردر تركيب شير)</a:t>
            </a:r>
            <a:endParaRPr kumimoji="0" lang="fa-IR" sz="2000">
              <a:latin typeface="Tahoma" pitchFamily="34" charset="0"/>
              <a:cs typeface="Traffic" pitchFamily="2" charset="-78"/>
            </a:endParaRPr>
          </a:p>
        </p:txBody>
      </p:sp>
      <p:sp>
        <p:nvSpPr>
          <p:cNvPr id="87043" name="Rectangle 3"/>
          <p:cNvSpPr>
            <a:spLocks noGrp="1" noChangeArrowheads="1"/>
          </p:cNvSpPr>
          <p:nvPr>
            <p:ph type="title"/>
          </p:nvPr>
        </p:nvSpPr>
        <p:spPr>
          <a:xfrm>
            <a:off x="3810000" y="685800"/>
            <a:ext cx="4953000" cy="1143000"/>
          </a:xfrm>
        </p:spPr>
        <p:txBody>
          <a:bodyPr/>
          <a:lstStyle/>
          <a:p>
            <a:r>
              <a:rPr lang="ar-SA" sz="3200">
                <a:solidFill>
                  <a:srgbClr val="FF0000"/>
                </a:solidFill>
                <a:cs typeface="Homa" pitchFamily="2" charset="-78"/>
              </a:rPr>
              <a:t>اثر ظروف در تركيب شير</a:t>
            </a:r>
            <a:endParaRPr lang="en-US" sz="3200">
              <a:solidFill>
                <a:srgbClr val="FF0000"/>
              </a:solidFill>
              <a:cs typeface="Homa" pitchFamily="2" charset="-78"/>
            </a:endParaRPr>
          </a:p>
        </p:txBody>
      </p:sp>
    </p:spTree>
    <p:extLst>
      <p:ext uri="{BB962C8B-B14F-4D97-AF65-F5344CB8AC3E}">
        <p14:creationId xmlns:p14="http://schemas.microsoft.com/office/powerpoint/2010/main" val="15237066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7042">
                                            <p:txEl>
                                              <p:pRg st="0" end="0"/>
                                            </p:txEl>
                                          </p:spTgt>
                                        </p:tgtEl>
                                        <p:attrNameLst>
                                          <p:attrName>style.visibility</p:attrName>
                                        </p:attrNameLst>
                                      </p:cBhvr>
                                      <p:to>
                                        <p:strVal val="visible"/>
                                      </p:to>
                                    </p:set>
                                    <p:anim calcmode="lin" valueType="num">
                                      <p:cBhvr additive="base">
                                        <p:cTn id="7" dur="500" fill="hold"/>
                                        <p:tgtEl>
                                          <p:spTgt spid="8704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704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7042">
                                            <p:txEl>
                                              <p:pRg st="1" end="1"/>
                                            </p:txEl>
                                          </p:spTgt>
                                        </p:tgtEl>
                                        <p:attrNameLst>
                                          <p:attrName>style.visibility</p:attrName>
                                        </p:attrNameLst>
                                      </p:cBhvr>
                                      <p:to>
                                        <p:strVal val="visible"/>
                                      </p:to>
                                    </p:set>
                                    <p:anim calcmode="lin" valueType="num">
                                      <p:cBhvr additive="base">
                                        <p:cTn id="13" dur="500" fill="hold"/>
                                        <p:tgtEl>
                                          <p:spTgt spid="87042">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8704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7042">
                                            <p:txEl>
                                              <p:pRg st="2" end="2"/>
                                            </p:txEl>
                                          </p:spTgt>
                                        </p:tgtEl>
                                        <p:attrNameLst>
                                          <p:attrName>style.visibility</p:attrName>
                                        </p:attrNameLst>
                                      </p:cBhvr>
                                      <p:to>
                                        <p:strVal val="visible"/>
                                      </p:to>
                                    </p:set>
                                    <p:anim calcmode="lin" valueType="num">
                                      <p:cBhvr additive="base">
                                        <p:cTn id="19" dur="500" fill="hold"/>
                                        <p:tgtEl>
                                          <p:spTgt spid="8704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8704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7042">
                                            <p:txEl>
                                              <p:pRg st="3" end="3"/>
                                            </p:txEl>
                                          </p:spTgt>
                                        </p:tgtEl>
                                        <p:attrNameLst>
                                          <p:attrName>style.visibility</p:attrName>
                                        </p:attrNameLst>
                                      </p:cBhvr>
                                      <p:to>
                                        <p:strVal val="visible"/>
                                      </p:to>
                                    </p:set>
                                    <p:anim calcmode="lin" valueType="num">
                                      <p:cBhvr additive="base">
                                        <p:cTn id="25" dur="500" fill="hold"/>
                                        <p:tgtEl>
                                          <p:spTgt spid="87042">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8704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87042">
                                            <p:txEl>
                                              <p:pRg st="4" end="4"/>
                                            </p:txEl>
                                          </p:spTgt>
                                        </p:tgtEl>
                                        <p:attrNameLst>
                                          <p:attrName>style.visibility</p:attrName>
                                        </p:attrNameLst>
                                      </p:cBhvr>
                                      <p:to>
                                        <p:strVal val="visible"/>
                                      </p:to>
                                    </p:set>
                                    <p:anim calcmode="lin" valueType="num">
                                      <p:cBhvr additive="base">
                                        <p:cTn id="31" dur="500" fill="hold"/>
                                        <p:tgtEl>
                                          <p:spTgt spid="87042">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8704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7042">
                                            <p:txEl>
                                              <p:pRg st="5" end="5"/>
                                            </p:txEl>
                                          </p:spTgt>
                                        </p:tgtEl>
                                        <p:attrNameLst>
                                          <p:attrName>style.visibility</p:attrName>
                                        </p:attrNameLst>
                                      </p:cBhvr>
                                      <p:to>
                                        <p:strVal val="visible"/>
                                      </p:to>
                                    </p:set>
                                    <p:anim calcmode="lin" valueType="num">
                                      <p:cBhvr additive="base">
                                        <p:cTn id="37" dur="500" fill="hold"/>
                                        <p:tgtEl>
                                          <p:spTgt spid="87042">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8704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build="p" autoUpdateAnimBg="0" advAuto="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228600" y="0"/>
            <a:ext cx="7924800" cy="990600"/>
          </a:xfrm>
          <a:effectLst>
            <a:outerShdw dist="35921" dir="2700000" algn="ctr" rotWithShape="0">
              <a:schemeClr val="bg2"/>
            </a:outerShdw>
          </a:effectLst>
        </p:spPr>
        <p:txBody>
          <a:bodyPr>
            <a:normAutofit fontScale="90000"/>
          </a:bodyPr>
          <a:lstStyle/>
          <a:p>
            <a:r>
              <a:rPr lang="fa-IR" sz="2800" b="1">
                <a:solidFill>
                  <a:srgbClr val="FF0000"/>
                </a:solidFill>
              </a:rPr>
              <a:t/>
            </a:r>
            <a:br>
              <a:rPr lang="fa-IR" sz="2800" b="1">
                <a:solidFill>
                  <a:srgbClr val="FF0000"/>
                </a:solidFill>
              </a:rPr>
            </a:br>
            <a:r>
              <a:rPr lang="en-US" sz="2800" b="1">
                <a:solidFill>
                  <a:srgbClr val="FF0000"/>
                </a:solidFill>
              </a:rPr>
              <a:t>Milk Storage Guidelines</a:t>
            </a:r>
            <a:r>
              <a:rPr lang="en-US"/>
              <a:t> </a:t>
            </a:r>
          </a:p>
        </p:txBody>
      </p:sp>
      <p:sp>
        <p:nvSpPr>
          <p:cNvPr id="112643" name="Rectangle 3"/>
          <p:cNvSpPr>
            <a:spLocks noGrp="1" noChangeArrowheads="1"/>
          </p:cNvSpPr>
          <p:nvPr>
            <p:ph idx="1"/>
          </p:nvPr>
        </p:nvSpPr>
        <p:spPr>
          <a:xfrm>
            <a:off x="990600" y="990600"/>
            <a:ext cx="7315200" cy="5029200"/>
          </a:xfrm>
          <a:solidFill>
            <a:srgbClr val="FF9900">
              <a:alpha val="72000"/>
            </a:srgbClr>
          </a:solidFill>
          <a:ln/>
          <a:effectLst>
            <a:outerShdw dist="35921" dir="2700000" algn="ctr" rotWithShape="0">
              <a:srgbClr val="000000"/>
            </a:outerShdw>
          </a:effectLst>
        </p:spPr>
        <p:txBody>
          <a:bodyPr/>
          <a:lstStyle/>
          <a:p>
            <a:pPr>
              <a:lnSpc>
                <a:spcPct val="130000"/>
              </a:lnSpc>
            </a:pPr>
            <a:r>
              <a:rPr lang="en-US" b="1"/>
              <a:t>Cooler with Ice Packs</a:t>
            </a:r>
            <a:r>
              <a:rPr lang="en-US"/>
              <a:t>:</a:t>
            </a:r>
            <a:r>
              <a:rPr lang="en-US" sz="2800"/>
              <a:t> </a:t>
            </a:r>
            <a:r>
              <a:rPr lang="en-US" sz="1800"/>
              <a:t>(15</a:t>
            </a:r>
            <a:r>
              <a:rPr lang="en-US" sz="2400" b="1"/>
              <a:t>°</a:t>
            </a:r>
            <a:r>
              <a:rPr lang="en-US" sz="1800"/>
              <a:t>C)</a:t>
            </a:r>
            <a:r>
              <a:rPr lang="en-US" sz="2800"/>
              <a:t> </a:t>
            </a:r>
            <a:r>
              <a:rPr lang="en-US" sz="2800" i="1" u="sng"/>
              <a:t>24</a:t>
            </a:r>
            <a:r>
              <a:rPr lang="en-US" sz="2800" i="1"/>
              <a:t> hr</a:t>
            </a:r>
          </a:p>
          <a:p>
            <a:r>
              <a:rPr lang="en-US" b="1"/>
              <a:t>Room Temperature</a:t>
            </a:r>
            <a:r>
              <a:rPr lang="en-US"/>
              <a:t>:</a:t>
            </a:r>
            <a:r>
              <a:rPr lang="en-US" sz="2800"/>
              <a:t> </a:t>
            </a:r>
            <a:r>
              <a:rPr lang="en-US" sz="2400"/>
              <a:t>Temperatures greater than </a:t>
            </a:r>
            <a:r>
              <a:rPr lang="en-US" sz="2400" b="1"/>
              <a:t>(25°C)</a:t>
            </a:r>
            <a:r>
              <a:rPr lang="en-US" sz="2400"/>
              <a:t> may not be safe and should not be stored above </a:t>
            </a:r>
            <a:r>
              <a:rPr lang="en-US" sz="2400" b="1"/>
              <a:t>(37°c),</a:t>
            </a:r>
          </a:p>
          <a:p>
            <a:pPr>
              <a:buFontTx/>
              <a:buNone/>
            </a:pPr>
            <a:r>
              <a:rPr lang="en-US" sz="2800"/>
              <a:t>   - </a:t>
            </a:r>
            <a:r>
              <a:rPr lang="en-US" sz="2800" b="1"/>
              <a:t>Mature milk</a:t>
            </a:r>
            <a:r>
              <a:rPr lang="en-US" sz="2800"/>
              <a:t> </a:t>
            </a:r>
            <a:r>
              <a:rPr lang="en-US" sz="2800" i="1"/>
              <a:t>:&lt;</a:t>
            </a:r>
            <a:r>
              <a:rPr lang="en-US" sz="2400" i="1"/>
              <a:t>15 </a:t>
            </a:r>
            <a:r>
              <a:rPr lang="en-US" sz="2400" b="1"/>
              <a:t>°</a:t>
            </a:r>
            <a:r>
              <a:rPr lang="en-US" sz="2400" i="1"/>
              <a:t>c</a:t>
            </a:r>
            <a:r>
              <a:rPr lang="en-US" sz="2800" i="1"/>
              <a:t> 24hr, </a:t>
            </a:r>
            <a:r>
              <a:rPr lang="en-US" sz="1800"/>
              <a:t>(</a:t>
            </a:r>
            <a:r>
              <a:rPr lang="en-US" sz="1800" i="1"/>
              <a:t>18.8-22.2 </a:t>
            </a:r>
            <a:r>
              <a:rPr lang="en-US" sz="2400" b="1"/>
              <a:t>°</a:t>
            </a:r>
            <a:r>
              <a:rPr lang="en-US" sz="1800"/>
              <a:t>C)</a:t>
            </a:r>
            <a:r>
              <a:rPr lang="en-US" sz="2800"/>
              <a:t> </a:t>
            </a:r>
            <a:r>
              <a:rPr lang="en-US" sz="2800" i="1" u="sng"/>
              <a:t>10</a:t>
            </a:r>
            <a:r>
              <a:rPr lang="en-US" sz="2800" i="1"/>
              <a:t> hr, </a:t>
            </a:r>
            <a:r>
              <a:rPr lang="en-US" sz="1800"/>
              <a:t>(25 </a:t>
            </a:r>
            <a:r>
              <a:rPr lang="en-US" sz="2400" b="1"/>
              <a:t>°</a:t>
            </a:r>
            <a:r>
              <a:rPr lang="en-US" sz="1800"/>
              <a:t>C)</a:t>
            </a:r>
            <a:r>
              <a:rPr lang="en-US" sz="2800"/>
              <a:t> </a:t>
            </a:r>
            <a:r>
              <a:rPr lang="en-US" sz="2800" u="sng"/>
              <a:t>6</a:t>
            </a:r>
            <a:r>
              <a:rPr lang="en-US" sz="2800" i="1" u="sng"/>
              <a:t>-8</a:t>
            </a:r>
            <a:r>
              <a:rPr lang="en-US" sz="2800" i="1"/>
              <a:t> hr , </a:t>
            </a:r>
          </a:p>
          <a:p>
            <a:pPr>
              <a:buFontTx/>
              <a:buNone/>
            </a:pPr>
            <a:r>
              <a:rPr lang="en-US" sz="2800" i="1"/>
              <a:t>     </a:t>
            </a:r>
            <a:r>
              <a:rPr lang="en-US" sz="1800" i="1"/>
              <a:t>(25-37</a:t>
            </a:r>
            <a:r>
              <a:rPr lang="en-US" sz="2400" b="1"/>
              <a:t>°</a:t>
            </a:r>
            <a:r>
              <a:rPr lang="en-US" sz="1800"/>
              <a:t>C)</a:t>
            </a:r>
            <a:r>
              <a:rPr lang="en-US" sz="2800"/>
              <a:t> </a:t>
            </a:r>
            <a:r>
              <a:rPr lang="en-US" sz="2800" i="1" u="sng"/>
              <a:t>4</a:t>
            </a:r>
            <a:r>
              <a:rPr lang="en-US" sz="2800" i="1"/>
              <a:t> hr ,</a:t>
            </a:r>
          </a:p>
          <a:p>
            <a:pPr>
              <a:lnSpc>
                <a:spcPct val="130000"/>
              </a:lnSpc>
              <a:buFontTx/>
              <a:buNone/>
            </a:pPr>
            <a:r>
              <a:rPr lang="en-US" sz="2800" i="1"/>
              <a:t>   - </a:t>
            </a:r>
            <a:r>
              <a:rPr lang="en-US" sz="2800" b="1" i="1"/>
              <a:t>Colostrum</a:t>
            </a:r>
            <a:r>
              <a:rPr lang="en-US" sz="2800" i="1"/>
              <a:t> </a:t>
            </a:r>
            <a:r>
              <a:rPr lang="en-US" sz="1800" i="1"/>
              <a:t>(27-32 </a:t>
            </a:r>
            <a:r>
              <a:rPr lang="en-US" sz="2400" b="1"/>
              <a:t>°</a:t>
            </a:r>
            <a:r>
              <a:rPr lang="en-US" sz="1800" i="1"/>
              <a:t>C)</a:t>
            </a:r>
            <a:r>
              <a:rPr lang="en-US" sz="2800" i="1"/>
              <a:t> </a:t>
            </a:r>
            <a:r>
              <a:rPr lang="en-US" sz="2800" i="1" u="sng"/>
              <a:t>12 </a:t>
            </a:r>
            <a:r>
              <a:rPr lang="en-US" sz="2800" i="1"/>
              <a:t>hr .</a:t>
            </a:r>
          </a:p>
        </p:txBody>
      </p:sp>
      <p:sp>
        <p:nvSpPr>
          <p:cNvPr id="112644" name="Rectangle 4"/>
          <p:cNvSpPr>
            <a:spLocks noChangeArrowheads="1"/>
          </p:cNvSpPr>
          <p:nvPr/>
        </p:nvSpPr>
        <p:spPr bwMode="auto">
          <a:xfrm>
            <a:off x="609600" y="6080125"/>
            <a:ext cx="815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0" lang="en-US" sz="1000" b="1">
                <a:latin typeface="Arial" pitchFamily="34" charset="0"/>
              </a:rPr>
              <a:t>Source:</a:t>
            </a:r>
            <a:r>
              <a:rPr kumimoji="0" lang="en-US" sz="1000">
                <a:latin typeface="Arial" pitchFamily="34" charset="0"/>
              </a:rPr>
              <a:t> 1.Academy of Breastfeeding Medicine Protocol Committee,</a:t>
            </a:r>
            <a:r>
              <a:rPr kumimoji="0" lang="en-US" sz="1000" b="1">
                <a:latin typeface="Arial" pitchFamily="34" charset="0"/>
              </a:rPr>
              <a:t>2004,</a:t>
            </a:r>
          </a:p>
          <a:p>
            <a:r>
              <a:rPr kumimoji="0" lang="en-US" sz="1000" b="1">
                <a:latin typeface="Arial" pitchFamily="34" charset="0"/>
              </a:rPr>
              <a:t>               </a:t>
            </a:r>
            <a:r>
              <a:rPr kumimoji="0" lang="en-US" sz="1000">
                <a:latin typeface="Arial" pitchFamily="34" charset="0"/>
              </a:rPr>
              <a:t>2. Lawrence, Ruth A. Breastfeeding: A guide for the medical profession. Sixth</a:t>
            </a:r>
            <a:r>
              <a:rPr kumimoji="0" lang="fa-IR" sz="1000">
                <a:latin typeface="Arial" pitchFamily="34" charset="0"/>
              </a:rPr>
              <a:t> </a:t>
            </a:r>
            <a:r>
              <a:rPr kumimoji="0" lang="en-US" sz="1000">
                <a:latin typeface="Arial" pitchFamily="34" charset="0"/>
              </a:rPr>
              <a:t>Edition </a:t>
            </a:r>
            <a:r>
              <a:rPr kumimoji="0" lang="en-US" sz="1000" b="1">
                <a:latin typeface="Arial" pitchFamily="34" charset="0"/>
              </a:rPr>
              <a:t>2005</a:t>
            </a:r>
            <a:r>
              <a:rPr kumimoji="0" lang="fa-IR" sz="1000" b="1">
                <a:latin typeface="Arial" pitchFamily="34" charset="0"/>
              </a:rPr>
              <a:t>.</a:t>
            </a:r>
            <a:endParaRPr kumimoji="0" lang="en-US" sz="1000" b="1">
              <a:latin typeface="Arial" pitchFamily="34" charset="0"/>
            </a:endParaRPr>
          </a:p>
          <a:p>
            <a:r>
              <a:rPr kumimoji="0" lang="en-US" sz="1000">
                <a:latin typeface="Arial" pitchFamily="34" charset="0"/>
              </a:rPr>
              <a:t>               3. WHO,UNICEF, BREASTFEEDING PROMOTION AND SUPPORT IN A BABY FRIENDLY HOSPITAL, A 20-HOUR COURSE   </a:t>
            </a:r>
            <a:r>
              <a:rPr kumimoji="0" lang="fa-IR" sz="1000">
                <a:latin typeface="Arial" pitchFamily="34" charset="0"/>
              </a:rPr>
              <a:t>                        </a:t>
            </a:r>
            <a:r>
              <a:rPr kumimoji="0" lang="en-US" sz="1000">
                <a:latin typeface="Arial" pitchFamily="34" charset="0"/>
              </a:rPr>
              <a:t>FOR  MATERNITY STAFF, January </a:t>
            </a:r>
            <a:r>
              <a:rPr kumimoji="0" lang="en-US" sz="1000" b="1">
                <a:latin typeface="Arial" pitchFamily="34" charset="0"/>
              </a:rPr>
              <a:t>2006</a:t>
            </a:r>
            <a:r>
              <a:rPr kumimoji="0" lang="en-US" sz="1000">
                <a:latin typeface="Arial" pitchFamily="34" charset="0"/>
              </a:rPr>
              <a:t>,</a:t>
            </a:r>
            <a:r>
              <a:rPr kumimoji="0" lang="fa-IR" sz="1000">
                <a:latin typeface="Arial" pitchFamily="34" charset="0"/>
              </a:rPr>
              <a:t>...</a:t>
            </a:r>
            <a:endParaRPr kumimoji="0" lang="en-US" sz="1200">
              <a:latin typeface="Arial" pitchFamily="34" charset="0"/>
            </a:endParaRPr>
          </a:p>
        </p:txBody>
      </p:sp>
    </p:spTree>
    <p:extLst>
      <p:ext uri="{BB962C8B-B14F-4D97-AF65-F5344CB8AC3E}">
        <p14:creationId xmlns:p14="http://schemas.microsoft.com/office/powerpoint/2010/main" val="232477756"/>
      </p:ext>
    </p:extLst>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228600" y="0"/>
            <a:ext cx="7924800" cy="990600"/>
          </a:xfrm>
          <a:effectLst>
            <a:outerShdw dist="35921" dir="2700000" algn="ctr" rotWithShape="0">
              <a:schemeClr val="bg2"/>
            </a:outerShdw>
          </a:effectLst>
        </p:spPr>
        <p:txBody>
          <a:bodyPr>
            <a:normAutofit fontScale="90000"/>
          </a:bodyPr>
          <a:lstStyle/>
          <a:p>
            <a:r>
              <a:rPr lang="fa-IR" sz="2800" b="1">
                <a:solidFill>
                  <a:srgbClr val="FF0000"/>
                </a:solidFill>
              </a:rPr>
              <a:t/>
            </a:r>
            <a:br>
              <a:rPr lang="fa-IR" sz="2800" b="1">
                <a:solidFill>
                  <a:srgbClr val="FF0000"/>
                </a:solidFill>
              </a:rPr>
            </a:br>
            <a:r>
              <a:rPr lang="en-US" sz="2800" b="1">
                <a:solidFill>
                  <a:srgbClr val="FF0000"/>
                </a:solidFill>
              </a:rPr>
              <a:t>Milk Storage Guidelines</a:t>
            </a:r>
            <a:r>
              <a:rPr lang="en-US"/>
              <a:t> </a:t>
            </a:r>
          </a:p>
        </p:txBody>
      </p:sp>
      <p:sp>
        <p:nvSpPr>
          <p:cNvPr id="88067" name="Rectangle 3"/>
          <p:cNvSpPr>
            <a:spLocks noGrp="1" noChangeArrowheads="1"/>
          </p:cNvSpPr>
          <p:nvPr>
            <p:ph idx="1"/>
          </p:nvPr>
        </p:nvSpPr>
        <p:spPr>
          <a:xfrm>
            <a:off x="990600" y="990600"/>
            <a:ext cx="7315200" cy="5029200"/>
          </a:xfrm>
          <a:solidFill>
            <a:srgbClr val="CCFFCC">
              <a:alpha val="72000"/>
            </a:srgbClr>
          </a:solidFill>
          <a:ln/>
          <a:effectLst>
            <a:outerShdw dist="35921" dir="2700000" algn="ctr" rotWithShape="0">
              <a:srgbClr val="000000"/>
            </a:outerShdw>
          </a:effectLst>
        </p:spPr>
        <p:txBody>
          <a:bodyPr/>
          <a:lstStyle/>
          <a:p>
            <a:pPr>
              <a:lnSpc>
                <a:spcPct val="130000"/>
              </a:lnSpc>
              <a:buFontTx/>
              <a:buNone/>
            </a:pPr>
            <a:endParaRPr lang="en-US" sz="2400" i="1">
              <a:solidFill>
                <a:schemeClr val="tx2"/>
              </a:solidFill>
            </a:endParaRPr>
          </a:p>
          <a:p>
            <a:pPr>
              <a:lnSpc>
                <a:spcPct val="130000"/>
              </a:lnSpc>
            </a:pPr>
            <a:r>
              <a:rPr lang="en-US" sz="2800" b="1">
                <a:solidFill>
                  <a:srgbClr val="FF0000"/>
                </a:solidFill>
              </a:rPr>
              <a:t>Refrigerator</a:t>
            </a:r>
            <a:r>
              <a:rPr lang="en-US" sz="2400" i="1">
                <a:solidFill>
                  <a:srgbClr val="FF0000"/>
                </a:solidFill>
              </a:rPr>
              <a:t> </a:t>
            </a:r>
            <a:r>
              <a:rPr lang="en-US" sz="1600" i="1">
                <a:solidFill>
                  <a:srgbClr val="FF0000"/>
                </a:solidFill>
              </a:rPr>
              <a:t>(4</a:t>
            </a:r>
            <a:r>
              <a:rPr lang="en-US" sz="2000" b="1">
                <a:solidFill>
                  <a:srgbClr val="FF0000"/>
                </a:solidFill>
              </a:rPr>
              <a:t>°</a:t>
            </a:r>
            <a:r>
              <a:rPr lang="en-US" sz="1600" i="1">
                <a:solidFill>
                  <a:srgbClr val="FF0000"/>
                </a:solidFill>
              </a:rPr>
              <a:t>C)</a:t>
            </a:r>
            <a:r>
              <a:rPr lang="en-US" sz="2400" i="1">
                <a:solidFill>
                  <a:srgbClr val="FF0000"/>
                </a:solidFill>
              </a:rPr>
              <a:t> 5 days,</a:t>
            </a:r>
            <a:r>
              <a:rPr lang="en-US" sz="1600" i="1">
                <a:solidFill>
                  <a:srgbClr val="FF0000"/>
                </a:solidFill>
              </a:rPr>
              <a:t>(0-4 </a:t>
            </a:r>
            <a:r>
              <a:rPr lang="en-US" sz="2000" b="1">
                <a:solidFill>
                  <a:srgbClr val="FF0000"/>
                </a:solidFill>
              </a:rPr>
              <a:t>°</a:t>
            </a:r>
            <a:r>
              <a:rPr lang="en-US" sz="1600" i="1">
                <a:solidFill>
                  <a:srgbClr val="FF0000"/>
                </a:solidFill>
              </a:rPr>
              <a:t>C)</a:t>
            </a:r>
            <a:r>
              <a:rPr lang="en-US" sz="2400" i="1">
                <a:solidFill>
                  <a:srgbClr val="FF0000"/>
                </a:solidFill>
              </a:rPr>
              <a:t> </a:t>
            </a:r>
            <a:r>
              <a:rPr lang="en-US" sz="2400" i="1" u="sng">
                <a:solidFill>
                  <a:srgbClr val="FF0000"/>
                </a:solidFill>
              </a:rPr>
              <a:t>8</a:t>
            </a:r>
            <a:r>
              <a:rPr lang="en-US" sz="2400" i="1">
                <a:solidFill>
                  <a:srgbClr val="FF0000"/>
                </a:solidFill>
              </a:rPr>
              <a:t> days.</a:t>
            </a:r>
            <a:endParaRPr lang="fa-IR" sz="2400" i="1">
              <a:solidFill>
                <a:srgbClr val="FF0000"/>
              </a:solidFill>
            </a:endParaRPr>
          </a:p>
          <a:p>
            <a:pPr>
              <a:lnSpc>
                <a:spcPct val="130000"/>
              </a:lnSpc>
              <a:buFontTx/>
              <a:buNone/>
            </a:pPr>
            <a:r>
              <a:rPr lang="en-US" sz="2400">
                <a:solidFill>
                  <a:srgbClr val="FF0000"/>
                </a:solidFill>
              </a:rPr>
              <a:t>   - </a:t>
            </a:r>
            <a:r>
              <a:rPr lang="en-US" sz="2400" b="1">
                <a:solidFill>
                  <a:srgbClr val="FF0000"/>
                </a:solidFill>
              </a:rPr>
              <a:t>Defrosted milk</a:t>
            </a:r>
            <a:r>
              <a:rPr lang="en-US" sz="2400">
                <a:solidFill>
                  <a:srgbClr val="FF0000"/>
                </a:solidFill>
              </a:rPr>
              <a:t> in Refrigerator </a:t>
            </a:r>
            <a:r>
              <a:rPr lang="en-US" sz="2400" i="1" u="sng">
                <a:solidFill>
                  <a:srgbClr val="FF0000"/>
                </a:solidFill>
              </a:rPr>
              <a:t>24</a:t>
            </a:r>
            <a:r>
              <a:rPr lang="en-US" sz="2400" i="1">
                <a:solidFill>
                  <a:srgbClr val="FF0000"/>
                </a:solidFill>
              </a:rPr>
              <a:t> hr.</a:t>
            </a:r>
          </a:p>
          <a:p>
            <a:pPr>
              <a:lnSpc>
                <a:spcPct val="130000"/>
              </a:lnSpc>
            </a:pPr>
            <a:r>
              <a:rPr lang="en-US" sz="2800" b="1" i="1">
                <a:solidFill>
                  <a:srgbClr val="FF0000"/>
                </a:solidFill>
              </a:rPr>
              <a:t>Freezer inside </a:t>
            </a:r>
            <a:r>
              <a:rPr lang="en-US" sz="2800" b="1">
                <a:solidFill>
                  <a:srgbClr val="FF0000"/>
                </a:solidFill>
              </a:rPr>
              <a:t>Refrigerator</a:t>
            </a:r>
            <a:r>
              <a:rPr lang="en-US" sz="2400">
                <a:solidFill>
                  <a:srgbClr val="FF0000"/>
                </a:solidFill>
              </a:rPr>
              <a:t> </a:t>
            </a:r>
            <a:r>
              <a:rPr lang="en-US" sz="1600">
                <a:solidFill>
                  <a:srgbClr val="FF0000"/>
                </a:solidFill>
              </a:rPr>
              <a:t>(</a:t>
            </a:r>
            <a:r>
              <a:rPr lang="en-US" sz="1600" i="1">
                <a:solidFill>
                  <a:srgbClr val="FF0000"/>
                </a:solidFill>
              </a:rPr>
              <a:t>-15 </a:t>
            </a:r>
            <a:r>
              <a:rPr lang="en-US" sz="2000" b="1">
                <a:solidFill>
                  <a:srgbClr val="FF0000"/>
                </a:solidFill>
              </a:rPr>
              <a:t>°</a:t>
            </a:r>
            <a:r>
              <a:rPr lang="en-US" sz="1600">
                <a:solidFill>
                  <a:srgbClr val="FF0000"/>
                </a:solidFill>
              </a:rPr>
              <a:t>C)</a:t>
            </a:r>
            <a:r>
              <a:rPr lang="en-US" sz="2400">
                <a:solidFill>
                  <a:srgbClr val="FF0000"/>
                </a:solidFill>
              </a:rPr>
              <a:t> 2 weeks.</a:t>
            </a:r>
            <a:endParaRPr lang="en-US" sz="2400" i="1">
              <a:solidFill>
                <a:srgbClr val="FF0000"/>
              </a:solidFill>
            </a:endParaRPr>
          </a:p>
          <a:p>
            <a:pPr>
              <a:lnSpc>
                <a:spcPct val="130000"/>
              </a:lnSpc>
            </a:pPr>
            <a:r>
              <a:rPr lang="en-US" sz="2800" b="1">
                <a:solidFill>
                  <a:srgbClr val="FF0000"/>
                </a:solidFill>
              </a:rPr>
              <a:t>Refrigerator Freezer</a:t>
            </a:r>
            <a:r>
              <a:rPr lang="en-US" sz="1600">
                <a:solidFill>
                  <a:srgbClr val="FF0000"/>
                </a:solidFill>
              </a:rPr>
              <a:t>(-18 </a:t>
            </a:r>
            <a:r>
              <a:rPr lang="en-US" sz="2000" b="1">
                <a:solidFill>
                  <a:srgbClr val="FF0000"/>
                </a:solidFill>
              </a:rPr>
              <a:t>°</a:t>
            </a:r>
            <a:r>
              <a:rPr lang="en-US" sz="2000">
                <a:solidFill>
                  <a:srgbClr val="FF0000"/>
                </a:solidFill>
              </a:rPr>
              <a:t>c</a:t>
            </a:r>
            <a:r>
              <a:rPr lang="en-US" sz="1600">
                <a:solidFill>
                  <a:srgbClr val="FF0000"/>
                </a:solidFill>
              </a:rPr>
              <a:t>)</a:t>
            </a:r>
            <a:r>
              <a:rPr lang="en-US" sz="2400">
                <a:solidFill>
                  <a:srgbClr val="FF0000"/>
                </a:solidFill>
              </a:rPr>
              <a:t> </a:t>
            </a:r>
            <a:r>
              <a:rPr lang="en-US" sz="2400" i="1" u="sng">
                <a:solidFill>
                  <a:srgbClr val="FF0000"/>
                </a:solidFill>
              </a:rPr>
              <a:t>3-6 </a:t>
            </a:r>
            <a:r>
              <a:rPr lang="en-US" sz="2400" i="1">
                <a:solidFill>
                  <a:srgbClr val="FF0000"/>
                </a:solidFill>
              </a:rPr>
              <a:t>Months.</a:t>
            </a:r>
          </a:p>
          <a:p>
            <a:pPr>
              <a:lnSpc>
                <a:spcPct val="130000"/>
              </a:lnSpc>
            </a:pPr>
            <a:r>
              <a:rPr lang="en-US" sz="2800" b="1">
                <a:solidFill>
                  <a:srgbClr val="FF0000"/>
                </a:solidFill>
              </a:rPr>
              <a:t>Deep Freeze</a:t>
            </a:r>
            <a:r>
              <a:rPr lang="en-US" sz="2400">
                <a:solidFill>
                  <a:srgbClr val="FF0000"/>
                </a:solidFill>
              </a:rPr>
              <a:t> </a:t>
            </a:r>
            <a:r>
              <a:rPr lang="en-US" sz="1600">
                <a:solidFill>
                  <a:srgbClr val="FF0000"/>
                </a:solidFill>
              </a:rPr>
              <a:t>(-20 </a:t>
            </a:r>
            <a:r>
              <a:rPr lang="en-US" sz="2000" b="1">
                <a:solidFill>
                  <a:srgbClr val="FF0000"/>
                </a:solidFill>
              </a:rPr>
              <a:t>°</a:t>
            </a:r>
            <a:r>
              <a:rPr lang="en-US" sz="1600">
                <a:solidFill>
                  <a:srgbClr val="FF0000"/>
                </a:solidFill>
              </a:rPr>
              <a:t>C)</a:t>
            </a:r>
            <a:r>
              <a:rPr lang="en-US" sz="2400">
                <a:solidFill>
                  <a:srgbClr val="FF0000"/>
                </a:solidFill>
              </a:rPr>
              <a:t> </a:t>
            </a:r>
            <a:r>
              <a:rPr lang="en-US" sz="2400" i="1" u="sng">
                <a:solidFill>
                  <a:srgbClr val="FF0000"/>
                </a:solidFill>
              </a:rPr>
              <a:t>6-12</a:t>
            </a:r>
            <a:r>
              <a:rPr lang="en-US" sz="2400" i="1">
                <a:solidFill>
                  <a:srgbClr val="FF0000"/>
                </a:solidFill>
              </a:rPr>
              <a:t> Months.</a:t>
            </a:r>
          </a:p>
        </p:txBody>
      </p:sp>
      <p:sp>
        <p:nvSpPr>
          <p:cNvPr id="88068" name="Rectangle 4"/>
          <p:cNvSpPr>
            <a:spLocks noChangeArrowheads="1"/>
          </p:cNvSpPr>
          <p:nvPr/>
        </p:nvSpPr>
        <p:spPr bwMode="auto">
          <a:xfrm>
            <a:off x="609600" y="6080125"/>
            <a:ext cx="815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0" lang="en-US" sz="1000" b="1">
                <a:latin typeface="Arial" pitchFamily="34" charset="0"/>
              </a:rPr>
              <a:t>Source:</a:t>
            </a:r>
            <a:r>
              <a:rPr kumimoji="0" lang="en-US" sz="1000">
                <a:latin typeface="Arial" pitchFamily="34" charset="0"/>
              </a:rPr>
              <a:t> 1.Academy of Breastfeeding Medicine Protocol Committee,</a:t>
            </a:r>
            <a:r>
              <a:rPr kumimoji="0" lang="en-US" sz="1000" b="1">
                <a:latin typeface="Arial" pitchFamily="34" charset="0"/>
              </a:rPr>
              <a:t>2004,</a:t>
            </a:r>
          </a:p>
          <a:p>
            <a:r>
              <a:rPr kumimoji="0" lang="en-US" sz="1000" b="1">
                <a:latin typeface="Arial" pitchFamily="34" charset="0"/>
              </a:rPr>
              <a:t>               </a:t>
            </a:r>
            <a:r>
              <a:rPr kumimoji="0" lang="en-US" sz="1000">
                <a:latin typeface="Arial" pitchFamily="34" charset="0"/>
              </a:rPr>
              <a:t>2. Lawrence, Ruth A. Breastfeeding: A guide for the medical profession. Sixth</a:t>
            </a:r>
            <a:r>
              <a:rPr kumimoji="0" lang="fa-IR" sz="1000">
                <a:latin typeface="Arial" pitchFamily="34" charset="0"/>
              </a:rPr>
              <a:t> </a:t>
            </a:r>
            <a:r>
              <a:rPr kumimoji="0" lang="en-US" sz="1000">
                <a:latin typeface="Arial" pitchFamily="34" charset="0"/>
              </a:rPr>
              <a:t>Edition </a:t>
            </a:r>
            <a:r>
              <a:rPr kumimoji="0" lang="en-US" sz="1000" b="1">
                <a:latin typeface="Arial" pitchFamily="34" charset="0"/>
              </a:rPr>
              <a:t>2005</a:t>
            </a:r>
            <a:r>
              <a:rPr kumimoji="0" lang="fa-IR" sz="1000" b="1">
                <a:latin typeface="Arial" pitchFamily="34" charset="0"/>
              </a:rPr>
              <a:t>.</a:t>
            </a:r>
            <a:endParaRPr kumimoji="0" lang="en-US" sz="1000" b="1">
              <a:latin typeface="Arial" pitchFamily="34" charset="0"/>
            </a:endParaRPr>
          </a:p>
          <a:p>
            <a:r>
              <a:rPr kumimoji="0" lang="en-US" sz="1000">
                <a:latin typeface="Arial" pitchFamily="34" charset="0"/>
              </a:rPr>
              <a:t>               3. WHO,UNICEF, BREASTFEEDING PROMOTION AND SUPPORT IN A BABY FRIENDLY HOSPITAL, A 20-HOUR COURSE   </a:t>
            </a:r>
            <a:r>
              <a:rPr kumimoji="0" lang="fa-IR" sz="1000">
                <a:latin typeface="Arial" pitchFamily="34" charset="0"/>
              </a:rPr>
              <a:t>                        </a:t>
            </a:r>
            <a:r>
              <a:rPr kumimoji="0" lang="en-US" sz="1000">
                <a:latin typeface="Arial" pitchFamily="34" charset="0"/>
              </a:rPr>
              <a:t>FOR  MATERNITY STAFF, January </a:t>
            </a:r>
            <a:r>
              <a:rPr kumimoji="0" lang="en-US" sz="1000" b="1">
                <a:latin typeface="Arial" pitchFamily="34" charset="0"/>
              </a:rPr>
              <a:t>2006</a:t>
            </a:r>
            <a:r>
              <a:rPr kumimoji="0" lang="en-US" sz="1000">
                <a:latin typeface="Arial" pitchFamily="34" charset="0"/>
              </a:rPr>
              <a:t>,</a:t>
            </a:r>
            <a:r>
              <a:rPr kumimoji="0" lang="fa-IR" sz="1000">
                <a:latin typeface="Arial" pitchFamily="34" charset="0"/>
              </a:rPr>
              <a:t>...</a:t>
            </a:r>
            <a:endParaRPr kumimoji="0" lang="en-US" sz="1200">
              <a:latin typeface="Arial" pitchFamily="34" charset="0"/>
            </a:endParaRPr>
          </a:p>
        </p:txBody>
      </p:sp>
    </p:spTree>
    <p:extLst>
      <p:ext uri="{BB962C8B-B14F-4D97-AF65-F5344CB8AC3E}">
        <p14:creationId xmlns:p14="http://schemas.microsoft.com/office/powerpoint/2010/main" val="3566495192"/>
      </p:ext>
    </p:extLst>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endParaRPr lang="pt-BR"/>
          </a:p>
        </p:txBody>
      </p:sp>
      <p:pic>
        <p:nvPicPr>
          <p:cNvPr id="89091" name="Picture 3" descr="Efeitos da Nev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9092" name="Rectangle 4"/>
          <p:cNvSpPr>
            <a:spLocks noChangeArrowheads="1"/>
          </p:cNvSpPr>
          <p:nvPr/>
        </p:nvSpPr>
        <p:spPr bwMode="auto">
          <a:xfrm>
            <a:off x="609600" y="3962400"/>
            <a:ext cx="8229600" cy="12192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rgbClr val="6666FF"/>
                </a:solidFill>
              </a14:hiddenFill>
            </a:ext>
            <a:ext uri="{91240B29-F687-4F45-9708-019B960494DF}">
              <a14:hiddenLine xmlns:a14="http://schemas.microsoft.com/office/drawing/2010/main" w="9525">
                <a:solidFill>
                  <a:srgbClr val="FFFFFF"/>
                </a:solidFill>
                <a:miter lim="800000"/>
                <a:headEnd/>
                <a:tailEnd/>
              </a14:hiddenLine>
            </a:ext>
          </a:extLst>
        </p:spPr>
        <p:txBody>
          <a:bodyPr anchor="ctr"/>
          <a:lstStyle/>
          <a:p>
            <a:r>
              <a:rPr kumimoji="0" lang="en-US" sz="5300">
                <a:solidFill>
                  <a:srgbClr val="CCECFF"/>
                </a:solidFill>
                <a:effectLst>
                  <a:outerShdw blurRad="38100" dist="38100" dir="2700000" algn="tl">
                    <a:srgbClr val="C0C0C0"/>
                  </a:outerShdw>
                </a:effectLst>
                <a:latin typeface="Tahoma" pitchFamily="34" charset="0"/>
              </a:rPr>
              <a:t>Thawing or</a:t>
            </a:r>
            <a:br>
              <a:rPr kumimoji="0" lang="en-US" sz="5300">
                <a:solidFill>
                  <a:srgbClr val="CCECFF"/>
                </a:solidFill>
                <a:effectLst>
                  <a:outerShdw blurRad="38100" dist="38100" dir="2700000" algn="tl">
                    <a:srgbClr val="C0C0C0"/>
                  </a:outerShdw>
                </a:effectLst>
                <a:latin typeface="Tahoma" pitchFamily="34" charset="0"/>
              </a:rPr>
            </a:br>
            <a:r>
              <a:rPr kumimoji="0" lang="en-US" sz="5300">
                <a:solidFill>
                  <a:srgbClr val="CCECFF"/>
                </a:solidFill>
                <a:effectLst>
                  <a:outerShdw blurRad="38100" dist="38100" dir="2700000" algn="tl">
                    <a:srgbClr val="C0C0C0"/>
                  </a:outerShdw>
                </a:effectLst>
                <a:latin typeface="Tahoma" pitchFamily="34" charset="0"/>
              </a:rPr>
              <a:t>warming milk</a:t>
            </a:r>
          </a:p>
        </p:txBody>
      </p:sp>
    </p:spTree>
    <p:extLst>
      <p:ext uri="{BB962C8B-B14F-4D97-AF65-F5344CB8AC3E}">
        <p14:creationId xmlns:p14="http://schemas.microsoft.com/office/powerpoint/2010/main" val="2737607252"/>
      </p:ext>
    </p:extLst>
  </p:cSld>
  <p:clrMapOvr>
    <a:masterClrMapping/>
  </p:clrMapOvr>
  <p:transition advClick="0" advTm="12000"/>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381000" y="152400"/>
            <a:ext cx="8229600" cy="1219200"/>
          </a:xfrm>
          <a:effectLst>
            <a:outerShdw dist="35921" dir="2700000" algn="ctr" rotWithShape="0">
              <a:schemeClr val="bg2"/>
            </a:outerShdw>
          </a:effectLst>
        </p:spPr>
        <p:txBody>
          <a:bodyPr/>
          <a:lstStyle/>
          <a:p>
            <a:r>
              <a:rPr lang="fa-IR" sz="3200" b="1">
                <a:solidFill>
                  <a:srgbClr val="FF0000"/>
                </a:solidFill>
              </a:rPr>
              <a:t/>
            </a:r>
            <a:br>
              <a:rPr lang="fa-IR" sz="3200" b="1">
                <a:solidFill>
                  <a:srgbClr val="FF0000"/>
                </a:solidFill>
              </a:rPr>
            </a:br>
            <a:r>
              <a:rPr lang="en-US" sz="3200" b="1">
                <a:solidFill>
                  <a:srgbClr val="FF0000"/>
                </a:solidFill>
              </a:rPr>
              <a:t>Thawing or warming milk</a:t>
            </a:r>
            <a:r>
              <a:rPr lang="fa-IR" sz="3200" b="1">
                <a:solidFill>
                  <a:srgbClr val="FF0000"/>
                </a:solidFill>
              </a:rPr>
              <a:t>گرم کردن شیر  </a:t>
            </a:r>
            <a:endParaRPr lang="en-US" sz="3200">
              <a:solidFill>
                <a:srgbClr val="FF0000"/>
              </a:solidFill>
            </a:endParaRPr>
          </a:p>
        </p:txBody>
      </p:sp>
      <p:sp>
        <p:nvSpPr>
          <p:cNvPr id="90115" name="Rectangle 3"/>
          <p:cNvSpPr>
            <a:spLocks noGrp="1" noChangeArrowheads="1"/>
          </p:cNvSpPr>
          <p:nvPr>
            <p:ph idx="1"/>
          </p:nvPr>
        </p:nvSpPr>
        <p:spPr>
          <a:xfrm>
            <a:off x="762000" y="1447800"/>
            <a:ext cx="7772400" cy="4800600"/>
          </a:xfrm>
          <a:solidFill>
            <a:srgbClr val="FFFF99">
              <a:alpha val="72000"/>
            </a:srgbClr>
          </a:solidFill>
          <a:ln/>
          <a:effectLst>
            <a:outerShdw dist="35921" dir="2700000" algn="ctr" rotWithShape="0">
              <a:srgbClr val="000000"/>
            </a:outerShdw>
          </a:effectLst>
        </p:spPr>
        <p:txBody>
          <a:bodyPr>
            <a:normAutofit lnSpcReduction="10000"/>
          </a:bodyPr>
          <a:lstStyle/>
          <a:p>
            <a:pPr>
              <a:lnSpc>
                <a:spcPct val="110000"/>
              </a:lnSpc>
              <a:buSzPct val="125000"/>
            </a:pPr>
            <a:r>
              <a:rPr lang="en-US" sz="2000"/>
              <a:t>The baby may drink the milk cool, at room temperature, or warmed</a:t>
            </a:r>
            <a:endParaRPr lang="fa-IR" sz="2000"/>
          </a:p>
          <a:p>
            <a:pPr algn="r" rtl="1">
              <a:lnSpc>
                <a:spcPct val="110000"/>
              </a:lnSpc>
              <a:buSzPct val="125000"/>
            </a:pPr>
            <a:r>
              <a:rPr lang="en-US" sz="2000">
                <a:solidFill>
                  <a:srgbClr val="FF0000"/>
                </a:solidFill>
              </a:rPr>
              <a:t>.</a:t>
            </a:r>
            <a:r>
              <a:rPr lang="fa-IR" sz="2400">
                <a:solidFill>
                  <a:srgbClr val="FF0000"/>
                </a:solidFill>
              </a:rPr>
              <a:t>شیر را می توان سرد- گرم کردن در دمای اتاق- گرم به شیر خوار داد</a:t>
            </a:r>
            <a:endParaRPr lang="en-US" sz="2400">
              <a:solidFill>
                <a:srgbClr val="FF0000"/>
              </a:solidFill>
            </a:endParaRPr>
          </a:p>
          <a:p>
            <a:pPr>
              <a:lnSpc>
                <a:spcPct val="110000"/>
              </a:lnSpc>
              <a:buSzPct val="125000"/>
            </a:pPr>
            <a:r>
              <a:rPr lang="en-US" sz="2400"/>
              <a:t>Thaw frozen breast milk under warm water, or in the refrigerator the night before use.</a:t>
            </a:r>
            <a:endParaRPr lang="fa-IR" sz="2400"/>
          </a:p>
          <a:p>
            <a:pPr algn="r" rtl="1">
              <a:lnSpc>
                <a:spcPct val="110000"/>
              </a:lnSpc>
              <a:buSzPct val="125000"/>
            </a:pPr>
            <a:r>
              <a:rPr lang="fa-IR" sz="2400">
                <a:solidFill>
                  <a:srgbClr val="FF0000"/>
                </a:solidFill>
              </a:rPr>
              <a:t>می توان شیر یخ زده را در ظرف اب گرم- یا  از شب قبل در یخچال گذاشت</a:t>
            </a:r>
            <a:endParaRPr lang="en-US" sz="2400">
              <a:solidFill>
                <a:srgbClr val="FF0000"/>
              </a:solidFill>
            </a:endParaRPr>
          </a:p>
          <a:p>
            <a:pPr>
              <a:lnSpc>
                <a:spcPct val="110000"/>
              </a:lnSpc>
              <a:buSzPct val="125000"/>
            </a:pPr>
            <a:r>
              <a:rPr lang="en-US" sz="2400"/>
              <a:t>Milk </a:t>
            </a:r>
            <a:r>
              <a:rPr lang="en-US" sz="2400">
                <a:hlinkClick r:id="" action="ppaction://noaction"/>
              </a:rPr>
              <a:t>may be kept in the refrigerator for 24 hours </a:t>
            </a:r>
            <a:r>
              <a:rPr lang="en-US" sz="2400"/>
              <a:t>after it is thawed.</a:t>
            </a:r>
            <a:endParaRPr lang="fa-IR" sz="2400"/>
          </a:p>
          <a:p>
            <a:pPr algn="r" rtl="1">
              <a:lnSpc>
                <a:spcPct val="110000"/>
              </a:lnSpc>
              <a:buSzPct val="125000"/>
            </a:pPr>
            <a:r>
              <a:rPr lang="fa-IR" sz="2400">
                <a:solidFill>
                  <a:srgbClr val="FF0000"/>
                </a:solidFill>
              </a:rPr>
              <a:t>شیری که یخ ان باز شده را تا 24 ساعت میتوان در یخچال نگه داشت</a:t>
            </a:r>
            <a:endParaRPr lang="en-US" sz="2400">
              <a:solidFill>
                <a:srgbClr val="FF0000"/>
              </a:solidFill>
            </a:endParaRPr>
          </a:p>
        </p:txBody>
      </p:sp>
    </p:spTree>
    <p:extLst>
      <p:ext uri="{BB962C8B-B14F-4D97-AF65-F5344CB8AC3E}">
        <p14:creationId xmlns:p14="http://schemas.microsoft.com/office/powerpoint/2010/main" val="3037362707"/>
      </p:ext>
    </p:extLst>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endParaRPr lang="fa-IR"/>
          </a:p>
        </p:txBody>
      </p:sp>
      <p:sp>
        <p:nvSpPr>
          <p:cNvPr id="113667" name="Rectangle 3"/>
          <p:cNvSpPr>
            <a:spLocks noGrp="1" noChangeArrowheads="1"/>
          </p:cNvSpPr>
          <p:nvPr>
            <p:ph idx="1"/>
          </p:nvPr>
        </p:nvSpPr>
        <p:spPr/>
        <p:txBody>
          <a:bodyPr>
            <a:normAutofit fontScale="85000" lnSpcReduction="10000"/>
          </a:bodyPr>
          <a:lstStyle/>
          <a:p>
            <a:pPr>
              <a:lnSpc>
                <a:spcPct val="110000"/>
              </a:lnSpc>
              <a:buSzPct val="125000"/>
            </a:pPr>
            <a:r>
              <a:rPr lang="en-US" sz="2400"/>
              <a:t>Do not re-freeze and not used again.</a:t>
            </a:r>
            <a:endParaRPr lang="fa-IR" sz="2400"/>
          </a:p>
          <a:p>
            <a:pPr algn="r" rtl="1">
              <a:lnSpc>
                <a:spcPct val="110000"/>
              </a:lnSpc>
              <a:buSzPct val="125000"/>
            </a:pPr>
            <a:r>
              <a:rPr lang="fa-IR" sz="2400">
                <a:solidFill>
                  <a:srgbClr val="FF0000"/>
                </a:solidFill>
              </a:rPr>
              <a:t>از فریز کردن مجدد پرهیز کنید</a:t>
            </a:r>
            <a:endParaRPr lang="en-US" sz="2400">
              <a:solidFill>
                <a:srgbClr val="FF0000"/>
              </a:solidFill>
            </a:endParaRPr>
          </a:p>
          <a:p>
            <a:pPr>
              <a:lnSpc>
                <a:spcPct val="110000"/>
              </a:lnSpc>
              <a:buSzPct val="125000"/>
            </a:pPr>
            <a:r>
              <a:rPr lang="en-US" sz="2400"/>
              <a:t>Avoid microwaves, or stovetop to heat the milk. </a:t>
            </a:r>
            <a:endParaRPr lang="fa-IR" sz="2400"/>
          </a:p>
          <a:p>
            <a:pPr algn="r" rtl="1">
              <a:lnSpc>
                <a:spcPct val="110000"/>
              </a:lnSpc>
              <a:buSzPct val="125000"/>
            </a:pPr>
            <a:r>
              <a:rPr lang="fa-IR" sz="2400">
                <a:solidFill>
                  <a:srgbClr val="003300"/>
                </a:solidFill>
              </a:rPr>
              <a:t>برای گرم کردن شیر از مایکروفر و اجاق استفاده نکنید</a:t>
            </a:r>
            <a:r>
              <a:rPr lang="fa-IR" sz="2400"/>
              <a:t> </a:t>
            </a:r>
          </a:p>
          <a:p>
            <a:pPr>
              <a:lnSpc>
                <a:spcPct val="110000"/>
              </a:lnSpc>
              <a:buSzPct val="125000"/>
            </a:pPr>
            <a:r>
              <a:rPr lang="en-US" sz="2400"/>
              <a:t>Swirl the container of milk to mix the cream back in.</a:t>
            </a:r>
            <a:endParaRPr lang="fa-IR" sz="2400"/>
          </a:p>
          <a:p>
            <a:pPr algn="r" rtl="1">
              <a:lnSpc>
                <a:spcPct val="110000"/>
              </a:lnSpc>
              <a:buSzPct val="125000"/>
            </a:pPr>
            <a:r>
              <a:rPr lang="fa-IR" sz="2400">
                <a:solidFill>
                  <a:srgbClr val="FF9933"/>
                </a:solidFill>
              </a:rPr>
              <a:t>برای مخلوط شدن چربی در شیر ، ظرف را بچرخانید</a:t>
            </a:r>
            <a:endParaRPr lang="en-US" sz="2400">
              <a:solidFill>
                <a:srgbClr val="FF9933"/>
              </a:solidFill>
            </a:endParaRPr>
          </a:p>
          <a:p>
            <a:pPr>
              <a:lnSpc>
                <a:spcPct val="110000"/>
              </a:lnSpc>
              <a:buSzPct val="125000"/>
            </a:pPr>
            <a:r>
              <a:rPr lang="en-US" sz="2400"/>
              <a:t>Avoid vigorously shaking the milk.</a:t>
            </a:r>
            <a:endParaRPr lang="fa-IR" sz="2400"/>
          </a:p>
          <a:p>
            <a:pPr algn="r" rtl="1">
              <a:lnSpc>
                <a:spcPct val="110000"/>
              </a:lnSpc>
              <a:buSzPct val="125000"/>
            </a:pPr>
            <a:r>
              <a:rPr lang="fa-IR" sz="2400">
                <a:solidFill>
                  <a:srgbClr val="FF0066"/>
                </a:solidFill>
              </a:rPr>
              <a:t>از تکان دادن شدید بپرهیزید</a:t>
            </a:r>
            <a:endParaRPr lang="en-US" sz="2400">
              <a:solidFill>
                <a:srgbClr val="FF0066"/>
              </a:solidFill>
            </a:endParaRPr>
          </a:p>
          <a:p>
            <a:pPr>
              <a:lnSpc>
                <a:spcPct val="90000"/>
              </a:lnSpc>
            </a:pPr>
            <a:endParaRPr lang="en-US" sz="2400">
              <a:solidFill>
                <a:srgbClr val="FF0066"/>
              </a:solidFill>
            </a:endParaRPr>
          </a:p>
        </p:txBody>
      </p:sp>
    </p:spTree>
    <p:extLst>
      <p:ext uri="{BB962C8B-B14F-4D97-AF65-F5344CB8AC3E}">
        <p14:creationId xmlns:p14="http://schemas.microsoft.com/office/powerpoint/2010/main" val="4462544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normAutofit fontScale="90000"/>
          </a:bodyPr>
          <a:lstStyle/>
          <a:p>
            <a:r>
              <a:rPr lang="en-US" sz="2800">
                <a:solidFill>
                  <a:srgbClr val="FF0066"/>
                </a:solidFill>
              </a:rPr>
              <a:t>Effect of Environmental Conditions on</a:t>
            </a:r>
            <a:br>
              <a:rPr lang="en-US" sz="2800">
                <a:solidFill>
                  <a:srgbClr val="FF0066"/>
                </a:solidFill>
              </a:rPr>
            </a:br>
            <a:r>
              <a:rPr lang="en-US" sz="2800">
                <a:solidFill>
                  <a:srgbClr val="FF0066"/>
                </a:solidFill>
              </a:rPr>
              <a:t>Unpasteurized Donor Human Milk</a:t>
            </a:r>
            <a:r>
              <a:rPr lang="fa-IR" sz="2800">
                <a:solidFill>
                  <a:srgbClr val="FF0066"/>
                </a:solidFill>
              </a:rPr>
              <a:t/>
            </a:r>
            <a:br>
              <a:rPr lang="fa-IR" sz="2800">
                <a:solidFill>
                  <a:srgbClr val="FF0066"/>
                </a:solidFill>
              </a:rPr>
            </a:br>
            <a:r>
              <a:rPr lang="fa-IR" sz="2800">
                <a:solidFill>
                  <a:srgbClr val="FF0066"/>
                </a:solidFill>
              </a:rPr>
              <a:t> اثر عوامل محیطی بر شی دوشیده شده غیر پاستوریزه </a:t>
            </a:r>
            <a:endParaRPr lang="en-US" sz="2800">
              <a:solidFill>
                <a:srgbClr val="FF0066"/>
              </a:solidFill>
            </a:endParaRPr>
          </a:p>
        </p:txBody>
      </p:sp>
      <p:sp>
        <p:nvSpPr>
          <p:cNvPr id="114691" name="Rectangle 3"/>
          <p:cNvSpPr>
            <a:spLocks noGrp="1" noChangeArrowheads="1"/>
          </p:cNvSpPr>
          <p:nvPr>
            <p:ph idx="1"/>
          </p:nvPr>
        </p:nvSpPr>
        <p:spPr>
          <a:xfrm>
            <a:off x="762000" y="1905000"/>
            <a:ext cx="7620000" cy="4038600"/>
          </a:xfrm>
        </p:spPr>
        <p:txBody>
          <a:bodyPr>
            <a:normAutofit fontScale="92500"/>
          </a:bodyPr>
          <a:lstStyle/>
          <a:p>
            <a:pPr>
              <a:lnSpc>
                <a:spcPct val="80000"/>
              </a:lnSpc>
            </a:pPr>
            <a:r>
              <a:rPr lang="en-US" sz="2000">
                <a:solidFill>
                  <a:srgbClr val="003300"/>
                </a:solidFill>
              </a:rPr>
              <a:t>Milk that has been left </a:t>
            </a:r>
            <a:r>
              <a:rPr lang="en-US" sz="2000" u="sng">
                <a:solidFill>
                  <a:srgbClr val="003300"/>
                </a:solidFill>
              </a:rPr>
              <a:t>unrefrigerated (23°C) for </a:t>
            </a:r>
            <a:r>
              <a:rPr lang="en-US" sz="2000" i="1" u="sng">
                <a:solidFill>
                  <a:srgbClr val="003300"/>
                </a:solidFill>
              </a:rPr>
              <a:t>less than 8 hours, or placed in the refrigerator (8°C) for 24 hours</a:t>
            </a:r>
            <a:r>
              <a:rPr lang="en-US" sz="2000">
                <a:solidFill>
                  <a:srgbClr val="003300"/>
                </a:solidFill>
              </a:rPr>
              <a:t>, is safe to use and retains a good portion of its nutritional value.</a:t>
            </a:r>
            <a:endParaRPr lang="fa-IR" sz="2000">
              <a:solidFill>
                <a:srgbClr val="003300"/>
              </a:solidFill>
            </a:endParaRPr>
          </a:p>
          <a:p>
            <a:pPr algn="r" rtl="1">
              <a:lnSpc>
                <a:spcPct val="80000"/>
              </a:lnSpc>
              <a:buFontTx/>
              <a:buNone/>
            </a:pPr>
            <a:r>
              <a:rPr lang="fa-IR" sz="2800">
                <a:solidFill>
                  <a:srgbClr val="FF9933"/>
                </a:solidFill>
              </a:rPr>
              <a:t>نگه داری  شیر برای کمتر از 8 ساعت در خارج از یخچال (23 درجه ) و یا برای 24 ساعت در یخچال (8 درجه)  مشکلی ایجاد نمی کند و ارزش غذایی ان حفظ می شود</a:t>
            </a:r>
            <a:endParaRPr lang="en-US" sz="2800">
              <a:solidFill>
                <a:srgbClr val="FF9933"/>
              </a:solidFill>
            </a:endParaRPr>
          </a:p>
          <a:p>
            <a:pPr>
              <a:lnSpc>
                <a:spcPct val="80000"/>
              </a:lnSpc>
            </a:pPr>
            <a:r>
              <a:rPr lang="en-US" sz="2000">
                <a:solidFill>
                  <a:srgbClr val="003300"/>
                </a:solidFill>
              </a:rPr>
              <a:t>Unpasteurized milk that has thawed in the refrigerator (8°C) for up to 8 hours may be safely refrozen</a:t>
            </a:r>
            <a:endParaRPr lang="fa-IR" sz="2000">
              <a:solidFill>
                <a:srgbClr val="003300"/>
              </a:solidFill>
            </a:endParaRPr>
          </a:p>
          <a:p>
            <a:pPr algn="r" rtl="1">
              <a:lnSpc>
                <a:spcPct val="80000"/>
              </a:lnSpc>
            </a:pPr>
            <a:r>
              <a:rPr lang="fa-IR" sz="2800">
                <a:solidFill>
                  <a:srgbClr val="FF0000"/>
                </a:solidFill>
              </a:rPr>
              <a:t>شیر غیر پاستوریزه ای که در یخچال یخ زدایی شده </a:t>
            </a:r>
          </a:p>
          <a:p>
            <a:pPr algn="r" rtl="1">
              <a:lnSpc>
                <a:spcPct val="80000"/>
              </a:lnSpc>
            </a:pPr>
            <a:r>
              <a:rPr lang="fa-IR" sz="2800">
                <a:solidFill>
                  <a:srgbClr val="FF0000"/>
                </a:solidFill>
              </a:rPr>
              <a:t>(8 درجه ) و تا حد اکثر 8 ساعت در یخچال مانده را می توان فریز کرد</a:t>
            </a:r>
            <a:endParaRPr lang="en-US" sz="2800">
              <a:solidFill>
                <a:srgbClr val="FF0000"/>
              </a:solidFill>
            </a:endParaRPr>
          </a:p>
        </p:txBody>
      </p:sp>
    </p:spTree>
    <p:extLst>
      <p:ext uri="{BB962C8B-B14F-4D97-AF65-F5344CB8AC3E}">
        <p14:creationId xmlns:p14="http://schemas.microsoft.com/office/powerpoint/2010/main" val="4236169158"/>
      </p:ext>
    </p:extLst>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gn="ctr"/>
            <a:r>
              <a:rPr lang="fa-IR">
                <a:solidFill>
                  <a:srgbClr val="FF0000"/>
                </a:solidFill>
                <a:cs typeface="Homa" pitchFamily="2" charset="-78"/>
              </a:rPr>
              <a:t>عوامل  موثر در ترکيب شير</a:t>
            </a:r>
            <a:endParaRPr lang="en-US">
              <a:solidFill>
                <a:srgbClr val="FF0000"/>
              </a:solidFill>
              <a:cs typeface="Homa" pitchFamily="2" charset="-78"/>
            </a:endParaRPr>
          </a:p>
        </p:txBody>
      </p:sp>
      <p:sp>
        <p:nvSpPr>
          <p:cNvPr id="115715" name="Rectangle 3"/>
          <p:cNvSpPr>
            <a:spLocks noGrp="1" noChangeArrowheads="1"/>
          </p:cNvSpPr>
          <p:nvPr>
            <p:ph idx="1"/>
          </p:nvPr>
        </p:nvSpPr>
        <p:spPr/>
        <p:txBody>
          <a:bodyPr/>
          <a:lstStyle/>
          <a:p>
            <a:pPr algn="r" rtl="1">
              <a:lnSpc>
                <a:spcPct val="120000"/>
              </a:lnSpc>
            </a:pPr>
            <a:r>
              <a:rPr lang="fa-IR" sz="2400">
                <a:solidFill>
                  <a:srgbClr val="003300"/>
                </a:solidFill>
                <a:cs typeface="Traffic" pitchFamily="2" charset="-78"/>
              </a:rPr>
              <a:t>ظروف نگهداری</a:t>
            </a:r>
          </a:p>
          <a:p>
            <a:pPr algn="r" rtl="1">
              <a:lnSpc>
                <a:spcPct val="120000"/>
              </a:lnSpc>
            </a:pPr>
            <a:r>
              <a:rPr lang="fa-IR" sz="2400">
                <a:solidFill>
                  <a:srgbClr val="003300"/>
                </a:solidFill>
                <a:cs typeface="Traffic" pitchFamily="2" charset="-78"/>
              </a:rPr>
              <a:t>گرمای محيط</a:t>
            </a:r>
          </a:p>
          <a:p>
            <a:pPr algn="r" rtl="1">
              <a:lnSpc>
                <a:spcPct val="120000"/>
              </a:lnSpc>
            </a:pPr>
            <a:r>
              <a:rPr lang="fa-IR" sz="2400">
                <a:solidFill>
                  <a:srgbClr val="003300"/>
                </a:solidFill>
                <a:cs typeface="Traffic" pitchFamily="2" charset="-78"/>
              </a:rPr>
              <a:t>مدت نگهداری در هوای آزاد, يخچال و فريزر</a:t>
            </a:r>
          </a:p>
          <a:p>
            <a:pPr algn="r" rtl="1">
              <a:lnSpc>
                <a:spcPct val="120000"/>
              </a:lnSpc>
            </a:pPr>
            <a:r>
              <a:rPr lang="fa-IR" sz="2400">
                <a:solidFill>
                  <a:srgbClr val="003300"/>
                </a:solidFill>
                <a:cs typeface="Traffic" pitchFamily="2" charset="-78"/>
              </a:rPr>
              <a:t>پاستوريزه کردن , جوشانيدن, مايکروويو..</a:t>
            </a:r>
          </a:p>
          <a:p>
            <a:pPr algn="r" rtl="1">
              <a:lnSpc>
                <a:spcPct val="120000"/>
              </a:lnSpc>
            </a:pPr>
            <a:r>
              <a:rPr lang="fa-IR" sz="2400">
                <a:solidFill>
                  <a:srgbClr val="003300"/>
                </a:solidFill>
                <a:cs typeface="Traffic" pitchFamily="2" charset="-78"/>
              </a:rPr>
              <a:t>نور</a:t>
            </a:r>
          </a:p>
          <a:p>
            <a:pPr algn="r" rtl="1">
              <a:lnSpc>
                <a:spcPct val="120000"/>
              </a:lnSpc>
            </a:pPr>
            <a:r>
              <a:rPr lang="fa-IR" sz="2400">
                <a:solidFill>
                  <a:srgbClr val="003300"/>
                </a:solidFill>
                <a:cs typeface="Traffic" pitchFamily="2" charset="-78"/>
              </a:rPr>
              <a:t>استرس فيزيکی ,تکان دادن شير...</a:t>
            </a:r>
            <a:endParaRPr lang="fa-IR" sz="2000">
              <a:solidFill>
                <a:srgbClr val="003300"/>
              </a:solidFill>
              <a:cs typeface="Traffic" pitchFamily="2" charset="-78"/>
            </a:endParaRPr>
          </a:p>
          <a:p>
            <a:endParaRPr lang="en-US">
              <a:solidFill>
                <a:srgbClr val="003300"/>
              </a:solidFill>
            </a:endParaRPr>
          </a:p>
        </p:txBody>
      </p:sp>
    </p:spTree>
    <p:extLst>
      <p:ext uri="{BB962C8B-B14F-4D97-AF65-F5344CB8AC3E}">
        <p14:creationId xmlns:p14="http://schemas.microsoft.com/office/powerpoint/2010/main" val="1149688258"/>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p:txBody>
          <a:bodyPr>
            <a:normAutofit fontScale="90000"/>
          </a:bodyPr>
          <a:lstStyle/>
          <a:p>
            <a:r>
              <a:rPr lang="en-US" sz="3200">
                <a:solidFill>
                  <a:srgbClr val="FF0000"/>
                </a:solidFill>
              </a:rPr>
              <a:t>Effect of </a:t>
            </a:r>
            <a:r>
              <a:rPr lang="en-US" sz="3200" b="1" u="sng">
                <a:solidFill>
                  <a:srgbClr val="FF0000"/>
                </a:solidFill>
              </a:rPr>
              <a:t>heat treatment</a:t>
            </a:r>
            <a:r>
              <a:rPr lang="en-US" sz="3200">
                <a:solidFill>
                  <a:srgbClr val="FF0000"/>
                </a:solidFill>
              </a:rPr>
              <a:t> or </a:t>
            </a:r>
            <a:r>
              <a:rPr lang="en-US" sz="3200" b="1" u="sng">
                <a:solidFill>
                  <a:srgbClr val="FF0000"/>
                </a:solidFill>
              </a:rPr>
              <a:t>storage</a:t>
            </a:r>
            <a:r>
              <a:rPr lang="en-US" sz="3200">
                <a:solidFill>
                  <a:srgbClr val="FF0000"/>
                </a:solidFill>
              </a:rPr>
              <a:t> on antimicrobial factors in human milk</a:t>
            </a:r>
            <a:r>
              <a:rPr lang="en-US"/>
              <a:t> </a:t>
            </a:r>
          </a:p>
        </p:txBody>
      </p:sp>
      <p:pic>
        <p:nvPicPr>
          <p:cNvPr id="95235" name="Picture 3" descr="logo_latrobe">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4689475"/>
            <a:ext cx="1752600" cy="454025"/>
          </a:xfrm>
          <a:prstGeom prst="rect">
            <a:avLst/>
          </a:prstGeom>
          <a:noFill/>
          <a:extLst>
            <a:ext uri="{909E8E84-426E-40DD-AFC4-6F175D3DCCD1}">
              <a14:hiddenFill xmlns:a14="http://schemas.microsoft.com/office/drawing/2010/main">
                <a:solidFill>
                  <a:srgbClr val="FFFFFF"/>
                </a:solidFill>
              </a14:hiddenFill>
            </a:ext>
          </a:extLst>
        </p:spPr>
      </p:pic>
      <p:pic>
        <p:nvPicPr>
          <p:cNvPr id="95236" name="Picture 4" descr="molvi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4419600"/>
            <a:ext cx="884238"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655712"/>
      </p:ext>
    </p:extLst>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sz="2000">
                <a:solidFill>
                  <a:srgbClr val="FF0000"/>
                </a:solidFill>
                <a:ea typeface="SimSun" pitchFamily="2" charset="-122"/>
              </a:rPr>
              <a:t>Storage of human milk and the influence of procedures on immunological components of human milk</a:t>
            </a:r>
            <a:endParaRPr lang="en-US" sz="2000">
              <a:solidFill>
                <a:srgbClr val="FF0000"/>
              </a:solidFill>
              <a:ea typeface="SimSun" pitchFamily="2" charset="-122"/>
            </a:endParaRPr>
          </a:p>
        </p:txBody>
      </p:sp>
      <p:sp>
        <p:nvSpPr>
          <p:cNvPr id="116739" name="Rectangle 3"/>
          <p:cNvSpPr>
            <a:spLocks noGrp="1" noChangeArrowheads="1"/>
          </p:cNvSpPr>
          <p:nvPr>
            <p:ph idx="1"/>
          </p:nvPr>
        </p:nvSpPr>
        <p:spPr>
          <a:xfrm>
            <a:off x="228600" y="1295400"/>
            <a:ext cx="8077200" cy="5334000"/>
          </a:xfrm>
        </p:spPr>
        <p:txBody>
          <a:bodyPr/>
          <a:lstStyle/>
          <a:p>
            <a:r>
              <a:rPr lang="en-US" altLang="zh-CN" sz="2400">
                <a:ea typeface="SimSun" pitchFamily="2" charset="-122"/>
              </a:rPr>
              <a:t>Freezing </a:t>
            </a:r>
            <a:r>
              <a:rPr lang="en-US" altLang="zh-CN" sz="2400" u="sng">
                <a:ea typeface="SimSun" pitchFamily="2" charset="-122"/>
              </a:rPr>
              <a:t>destroys cellular activity</a:t>
            </a:r>
            <a:r>
              <a:rPr lang="en-US" altLang="zh-CN" sz="2400">
                <a:ea typeface="SimSun" pitchFamily="2" charset="-122"/>
              </a:rPr>
              <a:t> and </a:t>
            </a:r>
            <a:r>
              <a:rPr lang="en-US" altLang="zh-CN" sz="2400" u="sng">
                <a:ea typeface="SimSun" pitchFamily="2" charset="-122"/>
              </a:rPr>
              <a:t>reduces vitamins B6 and C</a:t>
            </a:r>
            <a:r>
              <a:rPr lang="en-US" altLang="zh-CN" sz="2400">
                <a:ea typeface="SimSun" pitchFamily="2" charset="-122"/>
              </a:rPr>
              <a:t>.</a:t>
            </a:r>
          </a:p>
          <a:p>
            <a:pPr algn="r" rtl="1"/>
            <a:r>
              <a:rPr lang="fa-IR" altLang="zh-CN" sz="2800">
                <a:ea typeface="SimSun" pitchFamily="2" charset="-122"/>
              </a:rPr>
              <a:t>فریز: اسیب سلولها-کاهش ویتامین </a:t>
            </a:r>
            <a:r>
              <a:rPr lang="en-US" altLang="zh-CN" sz="2400" u="sng">
                <a:ea typeface="SimSun" pitchFamily="2" charset="-122"/>
              </a:rPr>
              <a:t>B6 and C</a:t>
            </a:r>
            <a:endParaRPr lang="en-US" altLang="zh-CN" sz="2400">
              <a:ea typeface="SimSun" pitchFamily="2" charset="-122"/>
            </a:endParaRPr>
          </a:p>
          <a:p>
            <a:r>
              <a:rPr lang="en-US" altLang="zh-CN" sz="2400">
                <a:ea typeface="SimSun" pitchFamily="2" charset="-122"/>
              </a:rPr>
              <a:t>Boiling, in addition, </a:t>
            </a:r>
            <a:r>
              <a:rPr lang="en-US" altLang="zh-CN" sz="2400" u="sng">
                <a:ea typeface="SimSun" pitchFamily="2" charset="-122"/>
              </a:rPr>
              <a:t>destroys milk cells, lipase, lactoperxidase</a:t>
            </a:r>
            <a:r>
              <a:rPr lang="en-US" altLang="zh-CN" sz="2400">
                <a:ea typeface="SimSun" pitchFamily="2" charset="-122"/>
              </a:rPr>
              <a:t> and </a:t>
            </a:r>
            <a:r>
              <a:rPr lang="en-US" altLang="zh-CN" sz="2400" u="sng">
                <a:ea typeface="SimSun" pitchFamily="2" charset="-122"/>
              </a:rPr>
              <a:t>reduces the effect of immunoglobulin A and SIgA.</a:t>
            </a:r>
            <a:r>
              <a:rPr lang="en-GB" altLang="zh-CN" sz="2800" u="sng">
                <a:ea typeface="SimSun" pitchFamily="2" charset="-122"/>
              </a:rPr>
              <a:t> </a:t>
            </a:r>
            <a:endParaRPr lang="fa-IR" altLang="zh-CN" sz="2800" u="sng">
              <a:ea typeface="SimSun" pitchFamily="2" charset="-122"/>
            </a:endParaRPr>
          </a:p>
          <a:p>
            <a:pPr algn="r" rtl="1"/>
            <a:r>
              <a:rPr lang="fa-IR" altLang="zh-CN" sz="2800" u="sng">
                <a:ea typeface="SimSun" pitchFamily="2" charset="-122"/>
              </a:rPr>
              <a:t>جوشاندن: اسیب سلولهای شیر –لیپاز- لاکتوپراکسیداز-</a:t>
            </a:r>
            <a:r>
              <a:rPr lang="en-US" altLang="zh-CN" sz="2800" u="sng">
                <a:ea typeface="SimSun" pitchFamily="2" charset="-122"/>
              </a:rPr>
              <a:t>IgA</a:t>
            </a:r>
            <a:endParaRPr lang="en-GB" altLang="zh-CN" sz="2800" u="sng">
              <a:ea typeface="SimSun" pitchFamily="2" charset="-122"/>
            </a:endParaRPr>
          </a:p>
          <a:p>
            <a:endParaRPr lang="en-GB" altLang="zh-CN" sz="2800" u="sng">
              <a:ea typeface="SimSun" pitchFamily="2" charset="-122"/>
            </a:endParaRPr>
          </a:p>
          <a:p>
            <a:r>
              <a:rPr lang="en-US" altLang="zh-CN" sz="2400">
                <a:ea typeface="SimSun" pitchFamily="2" charset="-122"/>
              </a:rPr>
              <a:t>Milk became progressively more acidic (decreases in protein, lactose and pH) during storage.</a:t>
            </a:r>
            <a:endParaRPr lang="fa-IR" altLang="zh-CN" sz="2400">
              <a:ea typeface="SimSun" pitchFamily="2" charset="-122"/>
            </a:endParaRPr>
          </a:p>
          <a:p>
            <a:pPr algn="r" rtl="1"/>
            <a:r>
              <a:rPr lang="fa-IR" altLang="zh-CN" sz="2800">
                <a:ea typeface="SimSun" pitchFamily="2" charset="-122"/>
              </a:rPr>
              <a:t>در حین ذخیره سازی : کاهش پروتئین-لاکتوز- </a:t>
            </a:r>
            <a:r>
              <a:rPr lang="en-US" altLang="zh-CN" sz="2800">
                <a:ea typeface="SimSun" pitchFamily="2" charset="-122"/>
              </a:rPr>
              <a:t>PH</a:t>
            </a:r>
          </a:p>
          <a:p>
            <a:endParaRPr lang="en-US" sz="2800"/>
          </a:p>
        </p:txBody>
      </p:sp>
    </p:spTree>
    <p:extLst>
      <p:ext uri="{BB962C8B-B14F-4D97-AF65-F5344CB8AC3E}">
        <p14:creationId xmlns:p14="http://schemas.microsoft.com/office/powerpoint/2010/main" val="24113953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3"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11</a:t>
            </a:r>
            <a:r>
              <a:rPr lang="en-US" dirty="0"/>
              <a:t> </a:t>
            </a:r>
          </a:p>
        </p:txBody>
      </p:sp>
      <p:sp>
        <p:nvSpPr>
          <p:cNvPr id="317444" name="Rectangle 4"/>
          <p:cNvSpPr>
            <a:spLocks noGrp="1" noChangeArrowheads="1"/>
          </p:cNvSpPr>
          <p:nvPr>
            <p:ph type="body" sz="half" idx="1"/>
          </p:nvPr>
        </p:nvSpPr>
        <p:spPr>
          <a:xfrm>
            <a:off x="1547813" y="2997200"/>
            <a:ext cx="6953250" cy="3349625"/>
          </a:xfrm>
        </p:spPr>
        <p:txBody>
          <a:bodyPr/>
          <a:lstStyle/>
          <a:p>
            <a:pPr marL="609600" indent="-609600" algn="r" rtl="1"/>
            <a:r>
              <a:rPr lang="ar-SA" sz="2800">
                <a:cs typeface="Arial" pitchFamily="34" charset="0"/>
              </a:rPr>
              <a:t>با مكيدن مكرر پستان مادر،‌ ارضاء ‌غريزه مكيدن و احساس سيري، همزمان با هم در شيرخوار بوجود مي آيد در صورتي كه با مكيدن سر شيشه، تنها معده كودك پر شده و غريزه مكيدن ارضاء نمي گردد.</a:t>
            </a:r>
            <a:r>
              <a:rPr lang="fa-IR" sz="2800"/>
              <a:t> </a:t>
            </a:r>
            <a:endParaRPr lang="en-US" sz="2800"/>
          </a:p>
        </p:txBody>
      </p:sp>
      <p:sp>
        <p:nvSpPr>
          <p:cNvPr id="2" name="Content Placeholder 1"/>
          <p:cNvSpPr>
            <a:spLocks noGrp="1"/>
          </p:cNvSpPr>
          <p:nvPr>
            <p:ph sz="half" idx="2"/>
          </p:nvPr>
        </p:nvSpPr>
        <p:spPr>
          <a:xfrm>
            <a:off x="914400" y="1981200"/>
            <a:ext cx="8077200" cy="4178300"/>
          </a:xfrm>
        </p:spPr>
        <p:txBody>
          <a:bodyPr/>
          <a:lstStyle/>
          <a:p>
            <a:endParaRPr lang="fa-IR" dirty="0"/>
          </a:p>
        </p:txBody>
      </p:sp>
      <p:sp>
        <p:nvSpPr>
          <p:cNvPr id="7" name="Slide Number Placeholder 6"/>
          <p:cNvSpPr>
            <a:spLocks noGrp="1"/>
          </p:cNvSpPr>
          <p:nvPr>
            <p:ph type="sldNum" sz="quarter" idx="12"/>
          </p:nvPr>
        </p:nvSpPr>
        <p:spPr/>
        <p:txBody>
          <a:bodyPr/>
          <a:lstStyle/>
          <a:p>
            <a:fld id="{D5BFFFD8-3635-4ED0-939B-AE702A812883}" type="slidenum">
              <a:rPr lang="ar-SA"/>
              <a:pPr/>
              <a:t>14</a:t>
            </a:fld>
            <a:endParaRPr lang="en-US"/>
          </a:p>
        </p:txBody>
      </p:sp>
    </p:spTree>
    <p:extLst>
      <p:ext uri="{BB962C8B-B14F-4D97-AF65-F5344CB8AC3E}">
        <p14:creationId xmlns:p14="http://schemas.microsoft.com/office/powerpoint/2010/main" val="286231911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endParaRPr lang="fa-IR"/>
          </a:p>
        </p:txBody>
      </p:sp>
      <p:sp>
        <p:nvSpPr>
          <p:cNvPr id="117763" name="Rectangle 3"/>
          <p:cNvSpPr>
            <a:spLocks noGrp="1" noChangeArrowheads="1"/>
          </p:cNvSpPr>
          <p:nvPr>
            <p:ph idx="1"/>
          </p:nvPr>
        </p:nvSpPr>
        <p:spPr/>
        <p:txBody>
          <a:bodyPr>
            <a:normAutofit fontScale="85000" lnSpcReduction="20000"/>
          </a:bodyPr>
          <a:lstStyle/>
          <a:p>
            <a:pPr>
              <a:lnSpc>
                <a:spcPct val="80000"/>
              </a:lnSpc>
            </a:pPr>
            <a:r>
              <a:rPr lang="en-US" altLang="zh-CN" sz="2000">
                <a:ea typeface="SimSun" pitchFamily="2" charset="-122"/>
              </a:rPr>
              <a:t>Bactericidal activities of refrigerated samples diminished rapidly</a:t>
            </a:r>
          </a:p>
          <a:p>
            <a:pPr algn="r" rtl="1">
              <a:lnSpc>
                <a:spcPct val="80000"/>
              </a:lnSpc>
            </a:pPr>
            <a:r>
              <a:rPr lang="fa-IR" altLang="zh-CN" sz="2400">
                <a:solidFill>
                  <a:srgbClr val="FF0000"/>
                </a:solidFill>
                <a:ea typeface="SimSun" pitchFamily="2" charset="-122"/>
              </a:rPr>
              <a:t>فعالیت باکتریسیدال شیر در یخچال بسرعت کم می شود</a:t>
            </a:r>
            <a:endParaRPr lang="en-GB" sz="2400">
              <a:solidFill>
                <a:srgbClr val="FF0000"/>
              </a:solidFill>
            </a:endParaRPr>
          </a:p>
          <a:p>
            <a:pPr>
              <a:lnSpc>
                <a:spcPct val="80000"/>
              </a:lnSpc>
            </a:pPr>
            <a:r>
              <a:rPr lang="en-GB" sz="2000"/>
              <a:t>To preserve the </a:t>
            </a:r>
            <a:r>
              <a:rPr lang="en-GB" sz="2000" u="sng"/>
              <a:t>antioxidant activity</a:t>
            </a:r>
            <a:r>
              <a:rPr lang="en-GB" sz="2000"/>
              <a:t> of human milk, storage time should be limited to 48 hours. Refrigeration is better than freezing and thawing.</a:t>
            </a:r>
            <a:endParaRPr lang="fa-IR" sz="2000"/>
          </a:p>
          <a:p>
            <a:pPr algn="r" rtl="1">
              <a:lnSpc>
                <a:spcPct val="80000"/>
              </a:lnSpc>
            </a:pPr>
            <a:r>
              <a:rPr lang="fa-IR" sz="2400">
                <a:solidFill>
                  <a:srgbClr val="FF0000"/>
                </a:solidFill>
              </a:rPr>
              <a:t>برای حفظ فعالیت انتی اکسیدان،زمان ذخیره باید کمتر از 48 ساعت باشد</a:t>
            </a:r>
          </a:p>
          <a:p>
            <a:pPr algn="r" rtl="1">
              <a:lnSpc>
                <a:spcPct val="80000"/>
              </a:lnSpc>
            </a:pPr>
            <a:r>
              <a:rPr lang="fa-IR" sz="2400">
                <a:solidFill>
                  <a:srgbClr val="FF0000"/>
                </a:solidFill>
              </a:rPr>
              <a:t>گذاشتن در یخچال بهتر از فریز کردن است</a:t>
            </a:r>
            <a:endParaRPr lang="en-GB" sz="2400">
              <a:solidFill>
                <a:srgbClr val="FF0000"/>
              </a:solidFill>
            </a:endParaRPr>
          </a:p>
          <a:p>
            <a:pPr>
              <a:lnSpc>
                <a:spcPct val="80000"/>
              </a:lnSpc>
            </a:pPr>
            <a:endParaRPr lang="en-GB" sz="2400">
              <a:solidFill>
                <a:srgbClr val="FF0000"/>
              </a:solidFill>
            </a:endParaRPr>
          </a:p>
          <a:p>
            <a:pPr>
              <a:lnSpc>
                <a:spcPct val="80000"/>
              </a:lnSpc>
            </a:pPr>
            <a:r>
              <a:rPr lang="en-GB" altLang="zh-CN" sz="2000">
                <a:ea typeface="SimSun" pitchFamily="2" charset="-122"/>
              </a:rPr>
              <a:t>None of the cellular or humoral immunologic factors diminished when colostrum was stored at 4 c for 24 hours in any of the containers</a:t>
            </a:r>
            <a:r>
              <a:rPr lang="en-GB" altLang="zh-CN" sz="2000">
                <a:solidFill>
                  <a:srgbClr val="CCCCFF"/>
                </a:solidFill>
                <a:ea typeface="SimSun" pitchFamily="2" charset="-122"/>
              </a:rPr>
              <a:t>.</a:t>
            </a:r>
            <a:endParaRPr lang="fa-IR" altLang="zh-CN" sz="2000">
              <a:solidFill>
                <a:srgbClr val="CCCCFF"/>
              </a:solidFill>
              <a:ea typeface="SimSun" pitchFamily="2" charset="-122"/>
            </a:endParaRPr>
          </a:p>
          <a:p>
            <a:pPr algn="r" rtl="1">
              <a:lnSpc>
                <a:spcPct val="80000"/>
              </a:lnSpc>
            </a:pPr>
            <a:r>
              <a:rPr lang="fa-IR" sz="2400">
                <a:solidFill>
                  <a:srgbClr val="FF0000"/>
                </a:solidFill>
                <a:ea typeface="SimSun" pitchFamily="2" charset="-122"/>
              </a:rPr>
              <a:t>اگر اغوز را برای 24 ساعت در دمای 4 درجه نگه داریم ،هیچیک از فاکتورهای سلولی و ایمنی هومورال ان از بین نمیرود.</a:t>
            </a:r>
            <a:endParaRPr lang="en-US" sz="2400">
              <a:solidFill>
                <a:srgbClr val="FF0000"/>
              </a:solidFill>
              <a:ea typeface="SimSun" pitchFamily="2" charset="-122"/>
            </a:endParaRPr>
          </a:p>
        </p:txBody>
      </p:sp>
    </p:spTree>
    <p:extLst>
      <p:ext uri="{BB962C8B-B14F-4D97-AF65-F5344CB8AC3E}">
        <p14:creationId xmlns:p14="http://schemas.microsoft.com/office/powerpoint/2010/main" val="2726881288"/>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endParaRPr lang="fa-IR"/>
          </a:p>
        </p:txBody>
      </p:sp>
      <p:sp>
        <p:nvSpPr>
          <p:cNvPr id="121859" name="Rectangle 3"/>
          <p:cNvSpPr>
            <a:spLocks noGrp="1" noChangeArrowheads="1"/>
          </p:cNvSpPr>
          <p:nvPr>
            <p:ph idx="1"/>
          </p:nvPr>
        </p:nvSpPr>
        <p:spPr/>
        <p:txBody>
          <a:bodyPr/>
          <a:lstStyle/>
          <a:p>
            <a:endParaRPr lang="fa-IR">
              <a:solidFill>
                <a:srgbClr val="FF0000"/>
              </a:solidFill>
            </a:endParaRPr>
          </a:p>
        </p:txBody>
      </p:sp>
      <p:pic>
        <p:nvPicPr>
          <p:cNvPr id="121860" name="Picture 4" descr="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088" y="271463"/>
            <a:ext cx="6856412" cy="7577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1022159"/>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524000" y="1219200"/>
            <a:ext cx="6858000" cy="1143000"/>
          </a:xfrm>
        </p:spPr>
        <p:txBody>
          <a:bodyPr>
            <a:normAutofit fontScale="90000"/>
          </a:bodyPr>
          <a:lstStyle/>
          <a:p>
            <a:pPr algn="r"/>
            <a:r>
              <a:rPr lang="fa-IR" sz="3200">
                <a:effectLst>
                  <a:outerShdw blurRad="38100" dist="38100" dir="2700000" algn="tl">
                    <a:srgbClr val="C0C0C0"/>
                  </a:outerShdw>
                </a:effectLst>
              </a:rPr>
              <a:t>چه زمانی باید برای شیر دهی به مادر کمک کنیم؟</a:t>
            </a:r>
            <a:r>
              <a:rPr lang="fa-IR" sz="2800">
                <a:solidFill>
                  <a:schemeClr val="bg2"/>
                </a:solidFill>
                <a:effectLst>
                  <a:outerShdw blurRad="38100" dist="38100" dir="2700000" algn="tl">
                    <a:srgbClr val="C0C0C0"/>
                  </a:outerShdw>
                </a:effectLst>
              </a:rPr>
              <a:t/>
            </a:r>
            <a:br>
              <a:rPr lang="fa-IR" sz="2800">
                <a:solidFill>
                  <a:schemeClr val="bg2"/>
                </a:solidFill>
                <a:effectLst>
                  <a:outerShdw blurRad="38100" dist="38100" dir="2700000" algn="tl">
                    <a:srgbClr val="C0C0C0"/>
                  </a:outerShdw>
                </a:effectLst>
              </a:rPr>
            </a:br>
            <a:r>
              <a:rPr lang="en-US" sz="2800">
                <a:solidFill>
                  <a:schemeClr val="bg2"/>
                </a:solidFill>
                <a:effectLst>
                  <a:outerShdw blurRad="38100" dist="38100" dir="2700000" algn="tl">
                    <a:srgbClr val="C0C0C0"/>
                  </a:outerShdw>
                </a:effectLst>
              </a:rPr>
              <a:t>When to assist with breastfeeding</a:t>
            </a:r>
            <a:r>
              <a:rPr lang="fa-IR" sz="2800">
                <a:solidFill>
                  <a:schemeClr val="bg2"/>
                </a:solidFill>
                <a:effectLst>
                  <a:outerShdw blurRad="38100" dist="38100" dir="2700000" algn="tl">
                    <a:srgbClr val="C0C0C0"/>
                  </a:outerShdw>
                </a:effectLst>
              </a:rPr>
              <a:t>           </a:t>
            </a:r>
            <a:endParaRPr lang="en-US" sz="2800">
              <a:solidFill>
                <a:schemeClr val="bg2"/>
              </a:solidFill>
              <a:effectLst>
                <a:outerShdw blurRad="38100" dist="38100" dir="2700000" algn="tl">
                  <a:srgbClr val="C0C0C0"/>
                </a:outerShdw>
              </a:effectLst>
            </a:endParaRPr>
          </a:p>
        </p:txBody>
      </p:sp>
      <p:sp>
        <p:nvSpPr>
          <p:cNvPr id="12291" name="Rectangle 3"/>
          <p:cNvSpPr>
            <a:spLocks noGrp="1" noChangeArrowheads="1"/>
          </p:cNvSpPr>
          <p:nvPr>
            <p:ph idx="1"/>
          </p:nvPr>
        </p:nvSpPr>
        <p:spPr>
          <a:xfrm>
            <a:off x="1295400" y="2286000"/>
            <a:ext cx="7239000" cy="3886200"/>
          </a:xfrm>
        </p:spPr>
        <p:txBody>
          <a:bodyPr/>
          <a:lstStyle/>
          <a:p>
            <a:pPr marL="533400" indent="-533400" algn="r" rtl="1">
              <a:buClr>
                <a:srgbClr val="FFFF99"/>
              </a:buClr>
              <a:buFont typeface="Wingdings" pitchFamily="2" charset="2"/>
              <a:buAutoNum type="arabicPeriod"/>
            </a:pPr>
            <a:r>
              <a:rPr lang="fa-IR" sz="3200">
                <a:effectLst>
                  <a:outerShdw blurRad="38100" dist="38100" dir="2700000" algn="tl">
                    <a:srgbClr val="C0C0C0"/>
                  </a:outerShdw>
                </a:effectLst>
              </a:rPr>
              <a:t>نوزاد در ساعت اول پس از تولد سینه مادر را پیدا میکند و می تواند انرا بمکد اما در این زمان باید فرصت استراحت به مادر و نوزاد بدهیم و نباید بر روی </a:t>
            </a:r>
            <a:r>
              <a:rPr lang="en-US" sz="3200" u="sng">
                <a:effectLst>
                  <a:outerShdw blurRad="38100" dist="38100" dir="2700000" algn="tl">
                    <a:srgbClr val="C0C0C0"/>
                  </a:outerShdw>
                </a:effectLst>
              </a:rPr>
              <a:t>positioning</a:t>
            </a:r>
            <a:r>
              <a:rPr lang="fa-IR" sz="3200" u="sng">
                <a:effectLst>
                  <a:outerShdw blurRad="38100" dist="38100" dir="2700000" algn="tl">
                    <a:srgbClr val="C0C0C0"/>
                  </a:outerShdw>
                </a:effectLst>
              </a:rPr>
              <a:t>و  ارزیابی تغذیه تاکید کنیم.</a:t>
            </a:r>
            <a:endParaRPr lang="en-US" sz="3200">
              <a:effectLst>
                <a:outerShdw blurRad="38100" dist="38100" dir="2700000" algn="tl">
                  <a:srgbClr val="C0C0C0"/>
                </a:outerShdw>
              </a:effectLst>
            </a:endParaRPr>
          </a:p>
          <a:p>
            <a:pPr marL="533400" indent="-533400">
              <a:buClr>
                <a:srgbClr val="FFFF99"/>
              </a:buClr>
              <a:buFont typeface="Wingdings" pitchFamily="2" charset="2"/>
              <a:buAutoNum type="arabicPeriod"/>
            </a:pPr>
            <a:endParaRPr lang="fa-IR" sz="3200">
              <a:effectLst>
                <a:outerShdw blurRad="38100" dist="38100" dir="2700000" algn="tl">
                  <a:srgbClr val="C0C0C0"/>
                </a:outerShdw>
              </a:effectLst>
            </a:endParaRPr>
          </a:p>
        </p:txBody>
      </p:sp>
    </p:spTree>
    <p:extLst>
      <p:ext uri="{BB962C8B-B14F-4D97-AF65-F5344CB8AC3E}">
        <p14:creationId xmlns:p14="http://schemas.microsoft.com/office/powerpoint/2010/main" val="576776852"/>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609600" y="1219200"/>
            <a:ext cx="7620000" cy="1066800"/>
          </a:xfrm>
        </p:spPr>
        <p:txBody>
          <a:bodyPr>
            <a:normAutofit fontScale="90000"/>
          </a:bodyPr>
          <a:lstStyle/>
          <a:p>
            <a:pPr algn="r" rtl="1"/>
            <a:r>
              <a:rPr lang="fa-IR" sz="3600" dirty="0">
                <a:effectLst>
                  <a:outerShdw blurRad="38100" dist="38100" dir="2700000" algn="tl">
                    <a:srgbClr val="C0C0C0"/>
                  </a:outerShdw>
                </a:effectLst>
              </a:rPr>
              <a:t>معمولا مادر و نوزاد برای مدتی (چند ساعت) پس از تولد می خوابند</a:t>
            </a:r>
            <a:endParaRPr lang="en-US" sz="3600" dirty="0">
              <a:effectLst>
                <a:outerShdw blurRad="38100" dist="38100" dir="2700000" algn="tl">
                  <a:srgbClr val="C0C0C0"/>
                </a:outerShdw>
              </a:effectLst>
            </a:endParaRPr>
          </a:p>
        </p:txBody>
      </p:sp>
      <p:sp>
        <p:nvSpPr>
          <p:cNvPr id="125955" name="Rectangle 3"/>
          <p:cNvSpPr>
            <a:spLocks noGrp="1" noChangeArrowheads="1"/>
          </p:cNvSpPr>
          <p:nvPr>
            <p:ph idx="1"/>
          </p:nvPr>
        </p:nvSpPr>
        <p:spPr/>
        <p:txBody>
          <a:bodyPr/>
          <a:lstStyle/>
          <a:p>
            <a:pPr>
              <a:buClr>
                <a:srgbClr val="FFFF99"/>
              </a:buClr>
              <a:buFont typeface="Wingdings" pitchFamily="2" charset="2"/>
              <a:buNone/>
            </a:pPr>
            <a:r>
              <a:rPr lang="en-US">
                <a:effectLst>
                  <a:outerShdw blurRad="38100" dist="38100" dir="2700000" algn="tl">
                    <a:srgbClr val="C0C0C0"/>
                  </a:outerShdw>
                </a:effectLst>
              </a:rPr>
              <a:t>Often the mother and baby</a:t>
            </a:r>
          </a:p>
          <a:p>
            <a:pPr>
              <a:buClr>
                <a:srgbClr val="FFFF99"/>
              </a:buClr>
              <a:buFont typeface="Wingdings" pitchFamily="2" charset="2"/>
              <a:buNone/>
            </a:pPr>
            <a:r>
              <a:rPr lang="en-US">
                <a:effectLst>
                  <a:outerShdw blurRad="38100" dist="38100" dir="2700000" algn="tl">
                    <a:srgbClr val="C0C0C0"/>
                  </a:outerShdw>
                </a:effectLst>
              </a:rPr>
              <a:t>  will sleep for a few hours after this introduction time.</a:t>
            </a:r>
            <a:endParaRPr lang="fa-IR">
              <a:effectLst>
                <a:outerShdw blurRad="38100" dist="38100" dir="2700000" algn="tl">
                  <a:srgbClr val="C0C0C0"/>
                </a:outerShdw>
              </a:effectLst>
            </a:endParaRPr>
          </a:p>
          <a:p>
            <a:pPr algn="r" rtl="1">
              <a:buClr>
                <a:srgbClr val="FFFF99"/>
              </a:buClr>
              <a:buFont typeface="Wingdings" pitchFamily="2" charset="2"/>
              <a:buNone/>
            </a:pPr>
            <a:r>
              <a:rPr lang="fa-IR" sz="3200">
                <a:effectLst>
                  <a:outerShdw blurRad="38100" dist="38100" dir="2700000" algn="tl">
                    <a:srgbClr val="C0C0C0"/>
                  </a:outerShdw>
                </a:effectLst>
              </a:rPr>
              <a:t>.</a:t>
            </a:r>
            <a:r>
              <a:rPr lang="fa-IR">
                <a:effectLst>
                  <a:outerShdw blurRad="38100" dist="38100" dir="2700000" algn="tl">
                    <a:srgbClr val="C0C0C0"/>
                  </a:outerShdw>
                </a:effectLst>
              </a:rPr>
              <a:t>       </a:t>
            </a:r>
            <a:endParaRPr lang="en-US">
              <a:effectLst>
                <a:outerShdw blurRad="38100" dist="38100" dir="2700000" algn="tl">
                  <a:srgbClr val="C0C0C0"/>
                </a:outerShdw>
              </a:effectLst>
            </a:endParaRPr>
          </a:p>
          <a:p>
            <a:endParaRPr lang="en-US"/>
          </a:p>
        </p:txBody>
      </p:sp>
    </p:spTree>
    <p:extLst>
      <p:ext uri="{BB962C8B-B14F-4D97-AF65-F5344CB8AC3E}">
        <p14:creationId xmlns:p14="http://schemas.microsoft.com/office/powerpoint/2010/main" val="397120146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295400" y="762000"/>
            <a:ext cx="7162800" cy="2438400"/>
          </a:xfrm>
        </p:spPr>
        <p:txBody>
          <a:bodyPr>
            <a:normAutofit fontScale="90000"/>
          </a:bodyPr>
          <a:lstStyle/>
          <a:p>
            <a:pPr algn="r" rtl="1"/>
            <a:r>
              <a:rPr lang="fa-IR" sz="3600"/>
              <a:t>زمانی که نوزاد بیدار شد زمان مناسبی برای کمک به مادر برای یافتن </a:t>
            </a:r>
            <a:r>
              <a:rPr lang="en-US" sz="3600" u="sng">
                <a:effectLst>
                  <a:outerShdw blurRad="38100" dist="38100" dir="2700000" algn="tl">
                    <a:srgbClr val="C0C0C0"/>
                  </a:outerShdw>
                </a:effectLst>
              </a:rPr>
              <a:t>position</a:t>
            </a:r>
            <a:r>
              <a:rPr lang="en-US" sz="3600"/>
              <a:t> </a:t>
            </a:r>
            <a:r>
              <a:rPr lang="fa-IR" sz="3600"/>
              <a:t>مناسب و </a:t>
            </a:r>
            <a:r>
              <a:rPr lang="en-US" sz="3600">
                <a:effectLst>
                  <a:outerShdw blurRad="38100" dist="38100" dir="2700000" algn="tl">
                    <a:srgbClr val="C0C0C0"/>
                  </a:outerShdw>
                </a:effectLst>
              </a:rPr>
              <a:t>attachment </a:t>
            </a:r>
            <a:r>
              <a:rPr lang="fa-IR" sz="3600">
                <a:effectLst>
                  <a:outerShdw blurRad="38100" dist="38100" dir="2700000" algn="tl">
                    <a:srgbClr val="C0C0C0"/>
                  </a:outerShdw>
                </a:effectLst>
              </a:rPr>
              <a:t> است اگر مادر نیاز به کمک داشت </a:t>
            </a:r>
            <a:r>
              <a:rPr lang="fa-IR" sz="3600">
                <a:solidFill>
                  <a:schemeClr val="bg2"/>
                </a:solidFill>
                <a:effectLst>
                  <a:outerShdw blurRad="38100" dist="38100" dir="2700000" algn="tl">
                    <a:srgbClr val="C0C0C0"/>
                  </a:outerShdw>
                </a:effectLst>
              </a:rPr>
              <a:t>اول او را مشاهده کنید</a:t>
            </a:r>
            <a:r>
              <a:rPr lang="fa-IR" sz="3600">
                <a:effectLst>
                  <a:outerShdw blurRad="38100" dist="38100" dir="2700000" algn="tl">
                    <a:srgbClr val="C0C0C0"/>
                  </a:outerShdw>
                </a:effectLst>
              </a:rPr>
              <a:t> </a:t>
            </a:r>
            <a:endParaRPr lang="en-US" sz="3600">
              <a:effectLst>
                <a:outerShdw blurRad="38100" dist="38100" dir="2700000" algn="tl">
                  <a:srgbClr val="C0C0C0"/>
                </a:outerShdw>
              </a:effectLst>
            </a:endParaRPr>
          </a:p>
        </p:txBody>
      </p:sp>
      <p:sp>
        <p:nvSpPr>
          <p:cNvPr id="13315" name="Rectangle 3"/>
          <p:cNvSpPr>
            <a:spLocks noGrp="1" noChangeArrowheads="1"/>
          </p:cNvSpPr>
          <p:nvPr>
            <p:ph idx="1"/>
          </p:nvPr>
        </p:nvSpPr>
        <p:spPr>
          <a:xfrm>
            <a:off x="1295400" y="3581400"/>
            <a:ext cx="6934200" cy="2590800"/>
          </a:xfrm>
        </p:spPr>
        <p:txBody>
          <a:bodyPr>
            <a:normAutofit/>
          </a:bodyPr>
          <a:lstStyle/>
          <a:p>
            <a:pPr marL="533400" indent="-533400">
              <a:lnSpc>
                <a:spcPct val="90000"/>
              </a:lnSpc>
              <a:buClr>
                <a:srgbClr val="FFFF99"/>
              </a:buClr>
              <a:buFont typeface="Wingdings" pitchFamily="2" charset="2"/>
              <a:buAutoNum type="arabicPeriod" startAt="2"/>
            </a:pPr>
            <a:r>
              <a:rPr lang="en-US">
                <a:effectLst>
                  <a:outerShdw blurRad="38100" dist="38100" dir="2700000" algn="tl">
                    <a:srgbClr val="C0C0C0"/>
                  </a:outerShdw>
                </a:effectLst>
              </a:rPr>
              <a:t>When the baby </a:t>
            </a:r>
            <a:r>
              <a:rPr lang="en-US" b="1">
                <a:effectLst>
                  <a:outerShdw blurRad="38100" dist="38100" dir="2700000" algn="tl">
                    <a:srgbClr val="C0C0C0"/>
                  </a:outerShdw>
                </a:effectLst>
              </a:rPr>
              <a:t>wakes again</a:t>
            </a:r>
            <a:r>
              <a:rPr lang="en-US">
                <a:effectLst>
                  <a:outerShdw blurRad="38100" dist="38100" dir="2700000" algn="tl">
                    <a:srgbClr val="C0C0C0"/>
                  </a:outerShdw>
                </a:effectLst>
              </a:rPr>
              <a:t> a few hours later is a good time to help the mother to find a comfortable position and help her to position and attach her baby, </a:t>
            </a:r>
            <a:r>
              <a:rPr lang="en-US" i="1" u="sng">
                <a:effectLst>
                  <a:outerShdw blurRad="38100" dist="38100" dir="2700000" algn="tl">
                    <a:srgbClr val="C0C0C0"/>
                  </a:outerShdw>
                </a:effectLst>
              </a:rPr>
              <a:t>if she needs help</a:t>
            </a:r>
            <a:r>
              <a:rPr lang="en-US">
                <a:effectLst>
                  <a:outerShdw blurRad="38100" dist="38100" dir="2700000" algn="tl">
                    <a:srgbClr val="C0C0C0"/>
                  </a:outerShdw>
                </a:effectLst>
              </a:rPr>
              <a:t>. Remember to </a:t>
            </a:r>
            <a:r>
              <a:rPr lang="en-US" sz="3600" i="1" u="sng">
                <a:solidFill>
                  <a:srgbClr val="99FF33"/>
                </a:solidFill>
                <a:effectLst>
                  <a:outerShdw blurRad="38100" dist="38100" dir="2700000" algn="tl">
                    <a:srgbClr val="C0C0C0"/>
                  </a:outerShdw>
                </a:effectLst>
              </a:rPr>
              <a:t>observe first</a:t>
            </a:r>
            <a:r>
              <a:rPr lang="en-US">
                <a:effectLst>
                  <a:outerShdw blurRad="38100" dist="38100" dir="2700000" algn="tl">
                    <a:srgbClr val="C0C0C0"/>
                  </a:outerShdw>
                </a:effectLst>
              </a:rPr>
              <a:t>.</a:t>
            </a:r>
          </a:p>
          <a:p>
            <a:pPr marL="533400" indent="-533400">
              <a:lnSpc>
                <a:spcPct val="90000"/>
              </a:lnSpc>
            </a:pPr>
            <a:endParaRPr lang="en-US"/>
          </a:p>
        </p:txBody>
      </p:sp>
    </p:spTree>
    <p:extLst>
      <p:ext uri="{BB962C8B-B14F-4D97-AF65-F5344CB8AC3E}">
        <p14:creationId xmlns:p14="http://schemas.microsoft.com/office/powerpoint/2010/main" val="242119134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95400" y="1219200"/>
            <a:ext cx="7086600" cy="1981200"/>
          </a:xfrm>
        </p:spPr>
        <p:txBody>
          <a:bodyPr>
            <a:normAutofit fontScale="90000"/>
          </a:bodyPr>
          <a:lstStyle/>
          <a:p>
            <a:pPr algn="r" rtl="1"/>
            <a:r>
              <a:rPr lang="fa-IR"/>
              <a:t>به مادر کمک کنید تا </a:t>
            </a:r>
            <a:r>
              <a:rPr lang="en-US">
                <a:effectLst>
                  <a:outerShdw blurRad="38100" dist="38100" dir="2700000" algn="tl">
                    <a:srgbClr val="C0C0C0"/>
                  </a:outerShdw>
                </a:effectLst>
              </a:rPr>
              <a:t>position</a:t>
            </a:r>
            <a:r>
              <a:rPr lang="fa-IR">
                <a:effectLst>
                  <a:outerShdw blurRad="38100" dist="38100" dir="2700000" algn="tl">
                    <a:srgbClr val="C0C0C0"/>
                  </a:outerShdw>
                </a:effectLst>
              </a:rPr>
              <a:t> مناسب بدهد مادر نیاز دارد که خودش بتواند این کار را انجام دهد</a:t>
            </a:r>
            <a:r>
              <a:rPr lang="fa-IR" u="sng">
                <a:effectLst>
                  <a:outerShdw blurRad="38100" dist="38100" dir="2700000" algn="tl">
                    <a:srgbClr val="C0C0C0"/>
                  </a:outerShdw>
                </a:effectLst>
              </a:rPr>
              <a:t> </a:t>
            </a:r>
            <a:endParaRPr lang="en-US" u="sng">
              <a:effectLst>
                <a:outerShdw blurRad="38100" dist="38100" dir="2700000" algn="tl">
                  <a:srgbClr val="C0C0C0"/>
                </a:outerShdw>
              </a:effectLst>
            </a:endParaRPr>
          </a:p>
        </p:txBody>
      </p:sp>
      <p:sp>
        <p:nvSpPr>
          <p:cNvPr id="14339" name="Rectangle 3"/>
          <p:cNvSpPr>
            <a:spLocks noGrp="1" noChangeArrowheads="1"/>
          </p:cNvSpPr>
          <p:nvPr>
            <p:ph idx="1"/>
          </p:nvPr>
        </p:nvSpPr>
        <p:spPr>
          <a:xfrm>
            <a:off x="1600200" y="3733800"/>
            <a:ext cx="6781800" cy="2438400"/>
          </a:xfrm>
        </p:spPr>
        <p:txBody>
          <a:bodyPr/>
          <a:lstStyle/>
          <a:p>
            <a:pPr marL="533400" indent="-533400">
              <a:lnSpc>
                <a:spcPct val="90000"/>
              </a:lnSpc>
              <a:buClr>
                <a:srgbClr val="FFFF99"/>
              </a:buClr>
              <a:buFont typeface="Wingdings" pitchFamily="2" charset="2"/>
              <a:buAutoNum type="arabicPeriod" startAt="3"/>
            </a:pPr>
            <a:r>
              <a:rPr lang="en-US" u="sng">
                <a:effectLst>
                  <a:outerShdw blurRad="38100" dist="38100" dir="2700000" algn="tl">
                    <a:srgbClr val="C0C0C0"/>
                  </a:outerShdw>
                </a:effectLst>
              </a:rPr>
              <a:t>Help the mother to position her baby</a:t>
            </a:r>
            <a:r>
              <a:rPr lang="en-US">
                <a:effectLst>
                  <a:outerShdw blurRad="38100" dist="38100" dir="2700000" algn="tl">
                    <a:srgbClr val="C0C0C0"/>
                  </a:outerShdw>
                </a:effectLst>
              </a:rPr>
              <a:t> rather than the health worker positioning the baby. The mother needs to be able to </a:t>
            </a:r>
            <a:r>
              <a:rPr lang="en-US" sz="3600" i="1" u="sng">
                <a:solidFill>
                  <a:srgbClr val="99FF33"/>
                </a:solidFill>
                <a:effectLst>
                  <a:outerShdw blurRad="38100" dist="38100" dir="2700000" algn="tl">
                    <a:srgbClr val="C0C0C0"/>
                  </a:outerShdw>
                </a:effectLst>
              </a:rPr>
              <a:t>position the baby herself</a:t>
            </a:r>
            <a:r>
              <a:rPr lang="en-US">
                <a:effectLst>
                  <a:outerShdw blurRad="38100" dist="38100" dir="2700000" algn="tl">
                    <a:srgbClr val="C0C0C0"/>
                  </a:outerShdw>
                </a:effectLst>
              </a:rPr>
              <a:t>.</a:t>
            </a:r>
          </a:p>
          <a:p>
            <a:pPr marL="533400" indent="-533400">
              <a:lnSpc>
                <a:spcPct val="90000"/>
              </a:lnSpc>
            </a:pPr>
            <a:endParaRPr lang="en-US"/>
          </a:p>
        </p:txBody>
      </p:sp>
    </p:spTree>
    <p:extLst>
      <p:ext uri="{BB962C8B-B14F-4D97-AF65-F5344CB8AC3E}">
        <p14:creationId xmlns:p14="http://schemas.microsoft.com/office/powerpoint/2010/main" val="263509313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295400" y="762000"/>
            <a:ext cx="7391400" cy="990600"/>
          </a:xfrm>
        </p:spPr>
        <p:txBody>
          <a:bodyPr/>
          <a:lstStyle/>
          <a:p>
            <a:pPr algn="ctr"/>
            <a:r>
              <a:rPr lang="en-US"/>
              <a:t>How to breastfeed</a:t>
            </a:r>
          </a:p>
        </p:txBody>
      </p:sp>
      <p:sp>
        <p:nvSpPr>
          <p:cNvPr id="17411" name="Rectangle 3"/>
          <p:cNvSpPr>
            <a:spLocks noChangeArrowheads="1"/>
          </p:cNvSpPr>
          <p:nvPr/>
        </p:nvSpPr>
        <p:spPr bwMode="auto">
          <a:xfrm>
            <a:off x="990600" y="3351213"/>
            <a:ext cx="170973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a:r>
              <a:rPr kumimoji="0" lang="en-US" sz="1600" b="1">
                <a:effectLst>
                  <a:outerShdw blurRad="38100" dist="38100" dir="2700000" algn="tl">
                    <a:srgbClr val="C0C0C0"/>
                  </a:outerShdw>
                </a:effectLst>
              </a:rPr>
              <a:t>get comfortable</a:t>
            </a:r>
          </a:p>
          <a:p>
            <a:pPr algn="r" rtl="1"/>
            <a:r>
              <a:rPr kumimoji="0" lang="fa-IR" sz="1600" b="1">
                <a:effectLst>
                  <a:outerShdw blurRad="38100" dist="38100" dir="2700000" algn="tl">
                    <a:srgbClr val="C0C0C0"/>
                  </a:outerShdw>
                </a:effectLst>
              </a:rPr>
              <a:t>   راحت</a:t>
            </a:r>
            <a:endParaRPr kumimoji="0" lang="en-US" sz="1600" b="1">
              <a:effectLst>
                <a:outerShdw blurRad="38100" dist="38100" dir="2700000" algn="tl">
                  <a:srgbClr val="C0C0C0"/>
                </a:outerShdw>
              </a:effectLst>
            </a:endParaRPr>
          </a:p>
        </p:txBody>
      </p:sp>
      <p:sp>
        <p:nvSpPr>
          <p:cNvPr id="17412" name="Rectangle 4"/>
          <p:cNvSpPr>
            <a:spLocks noChangeArrowheads="1"/>
          </p:cNvSpPr>
          <p:nvPr/>
        </p:nvSpPr>
        <p:spPr bwMode="auto">
          <a:xfrm>
            <a:off x="3192463" y="3351213"/>
            <a:ext cx="1944687"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a:r>
              <a:rPr kumimoji="0" lang="en-US" sz="1600" b="1">
                <a:effectLst>
                  <a:outerShdw blurRad="38100" dist="38100" dir="2700000" algn="tl">
                    <a:srgbClr val="C0C0C0"/>
                  </a:outerShdw>
                </a:effectLst>
              </a:rPr>
              <a:t>holding your baby</a:t>
            </a:r>
            <a:endParaRPr kumimoji="0" lang="fa-IR" sz="1600" b="1">
              <a:effectLst>
                <a:outerShdw blurRad="38100" dist="38100" dir="2700000" algn="tl">
                  <a:srgbClr val="C0C0C0"/>
                </a:outerShdw>
              </a:effectLst>
            </a:endParaRPr>
          </a:p>
          <a:p>
            <a:pPr algn="r" rtl="1"/>
            <a:r>
              <a:rPr kumimoji="0" lang="fa-IR" sz="1600" b="1">
                <a:effectLst>
                  <a:outerShdw blurRad="38100" dist="38100" dir="2700000" algn="tl">
                    <a:srgbClr val="C0C0C0"/>
                  </a:outerShdw>
                </a:effectLst>
              </a:rPr>
              <a:t>نگه داشتن نوزاد</a:t>
            </a:r>
            <a:endParaRPr kumimoji="0" lang="en-US" sz="1600" b="1">
              <a:effectLst>
                <a:outerShdw blurRad="38100" dist="38100" dir="2700000" algn="tl">
                  <a:srgbClr val="C0C0C0"/>
                </a:outerShdw>
              </a:effectLst>
            </a:endParaRPr>
          </a:p>
        </p:txBody>
      </p:sp>
      <p:sp>
        <p:nvSpPr>
          <p:cNvPr id="17413" name="Rectangle 5"/>
          <p:cNvSpPr>
            <a:spLocks noChangeArrowheads="1"/>
          </p:cNvSpPr>
          <p:nvPr/>
        </p:nvSpPr>
        <p:spPr bwMode="auto">
          <a:xfrm>
            <a:off x="6081713" y="3351213"/>
            <a:ext cx="1316037"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a:r>
              <a:rPr kumimoji="0" lang="en-US" sz="1600" b="1">
                <a:effectLst>
                  <a:outerShdw blurRad="38100" dist="38100" dir="2700000" algn="tl">
                    <a:srgbClr val="C0C0C0"/>
                  </a:outerShdw>
                </a:effectLst>
              </a:rPr>
              <a:t>be patient...</a:t>
            </a:r>
            <a:endParaRPr kumimoji="0" lang="fa-IR" sz="1600" b="1">
              <a:effectLst>
                <a:outerShdw blurRad="38100" dist="38100" dir="2700000" algn="tl">
                  <a:srgbClr val="C0C0C0"/>
                </a:outerShdw>
              </a:effectLst>
            </a:endParaRPr>
          </a:p>
          <a:p>
            <a:pPr algn="r" rtl="1"/>
            <a:r>
              <a:rPr kumimoji="0" lang="fa-IR" sz="1600" b="1">
                <a:effectLst>
                  <a:outerShdw blurRad="38100" dist="38100" dir="2700000" algn="tl">
                    <a:srgbClr val="C0C0C0"/>
                  </a:outerShdw>
                </a:effectLst>
              </a:rPr>
              <a:t>صبور</a:t>
            </a:r>
            <a:endParaRPr kumimoji="0" lang="en-US" sz="1600" b="1">
              <a:effectLst>
                <a:outerShdw blurRad="38100" dist="38100" dir="2700000" algn="tl">
                  <a:srgbClr val="C0C0C0"/>
                </a:outerShdw>
              </a:effectLst>
            </a:endParaRPr>
          </a:p>
        </p:txBody>
      </p:sp>
      <p:sp>
        <p:nvSpPr>
          <p:cNvPr id="17414" name="Rectangle 6"/>
          <p:cNvSpPr>
            <a:spLocks noChangeArrowheads="1"/>
          </p:cNvSpPr>
          <p:nvPr/>
        </p:nvSpPr>
        <p:spPr bwMode="auto">
          <a:xfrm>
            <a:off x="2411413" y="6140450"/>
            <a:ext cx="941387"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a:r>
              <a:rPr kumimoji="0" lang="en-US" sz="1600" b="1">
                <a:effectLst>
                  <a:outerShdw blurRad="38100" dist="38100" dir="2700000" algn="tl">
                    <a:srgbClr val="C0C0C0"/>
                  </a:outerShdw>
                </a:effectLst>
              </a:rPr>
              <a:t>speed...</a:t>
            </a:r>
            <a:endParaRPr kumimoji="0" lang="fa-IR" sz="1600" b="1">
              <a:effectLst>
                <a:outerShdw blurRad="38100" dist="38100" dir="2700000" algn="tl">
                  <a:srgbClr val="C0C0C0"/>
                </a:outerShdw>
              </a:effectLst>
            </a:endParaRPr>
          </a:p>
          <a:p>
            <a:pPr algn="r" rtl="1"/>
            <a:r>
              <a:rPr kumimoji="0" lang="fa-IR" sz="1600" b="1">
                <a:effectLst>
                  <a:outerShdw blurRad="38100" dist="38100" dir="2700000" algn="tl">
                    <a:srgbClr val="C0C0C0"/>
                  </a:outerShdw>
                </a:effectLst>
              </a:rPr>
              <a:t> سرعت</a:t>
            </a:r>
            <a:endParaRPr kumimoji="0" lang="en-US" sz="1600" b="1">
              <a:effectLst>
                <a:outerShdw blurRad="38100" dist="38100" dir="2700000" algn="tl">
                  <a:srgbClr val="C0C0C0"/>
                </a:outerShdw>
              </a:effectLst>
            </a:endParaRPr>
          </a:p>
        </p:txBody>
      </p:sp>
      <p:sp>
        <p:nvSpPr>
          <p:cNvPr id="17415" name="Rectangle 7"/>
          <p:cNvSpPr>
            <a:spLocks noChangeArrowheads="1"/>
          </p:cNvSpPr>
          <p:nvPr/>
        </p:nvSpPr>
        <p:spPr bwMode="auto">
          <a:xfrm>
            <a:off x="6110288" y="6064250"/>
            <a:ext cx="163036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a:r>
              <a:rPr kumimoji="0" lang="en-US" sz="1600" b="1">
                <a:effectLst>
                  <a:outerShdw blurRad="38100" dist="38100" dir="2700000" algn="tl">
                    <a:srgbClr val="C0C0C0"/>
                  </a:outerShdw>
                </a:effectLst>
              </a:rPr>
              <a:t>breastfeeding..</a:t>
            </a:r>
            <a:endParaRPr kumimoji="0" lang="fa-IR" sz="1600" b="1">
              <a:effectLst>
                <a:outerShdw blurRad="38100" dist="38100" dir="2700000" algn="tl">
                  <a:srgbClr val="C0C0C0"/>
                </a:outerShdw>
              </a:effectLst>
            </a:endParaRPr>
          </a:p>
          <a:p>
            <a:pPr algn="r" rtl="1"/>
            <a:r>
              <a:rPr kumimoji="0" lang="fa-IR" sz="1600" b="1">
                <a:effectLst>
                  <a:outerShdw blurRad="38100" dist="38100" dir="2700000" algn="tl">
                    <a:srgbClr val="C0C0C0"/>
                  </a:outerShdw>
                </a:effectLst>
              </a:rPr>
              <a:t>  تغذیه</a:t>
            </a:r>
            <a:endParaRPr kumimoji="0" lang="en-US" sz="1600" b="1">
              <a:effectLst>
                <a:outerShdw blurRad="38100" dist="38100" dir="2700000" algn="tl">
                  <a:srgbClr val="C0C0C0"/>
                </a:outerShdw>
              </a:effectLst>
            </a:endParaRPr>
          </a:p>
        </p:txBody>
      </p:sp>
      <p:pic>
        <p:nvPicPr>
          <p:cNvPr id="17416" name="Picture 8" descr="bfl_04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752600"/>
            <a:ext cx="1981200" cy="1522413"/>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17417" name="Picture 9" descr="bfl_04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752600"/>
            <a:ext cx="19812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descr="bfl_05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4114800"/>
            <a:ext cx="2590800" cy="1884363"/>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17419" name="Picture 11" descr="bfl_05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4114800"/>
            <a:ext cx="25908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7420" name="Picture 12" descr="bfl_06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4086225"/>
            <a:ext cx="2514600" cy="1933575"/>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17421" name="Picture 13" descr="bfl_06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7800" y="4098925"/>
            <a:ext cx="2514600" cy="1920875"/>
          </a:xfrm>
          <a:prstGeom prst="rect">
            <a:avLst/>
          </a:prstGeom>
          <a:noFill/>
          <a:extLst>
            <a:ext uri="{909E8E84-426E-40DD-AFC4-6F175D3DCCD1}">
              <a14:hiddenFill xmlns:a14="http://schemas.microsoft.com/office/drawing/2010/main">
                <a:solidFill>
                  <a:srgbClr val="FFFFFF"/>
                </a:solidFill>
              </a14:hiddenFill>
            </a:ext>
          </a:extLst>
        </p:spPr>
      </p:pic>
      <p:pic>
        <p:nvPicPr>
          <p:cNvPr id="17422" name="Picture 14" descr="bfl_02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5400" y="1676400"/>
            <a:ext cx="1150938" cy="1685925"/>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17423" name="Picture 15" descr="bfl_03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81400" y="1676400"/>
            <a:ext cx="1196975" cy="1676400"/>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785905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1">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4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412">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412">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74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413">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413">
                                            <p:txEl>
                                              <p:pRg st="1" end="1"/>
                                            </p:txEl>
                                          </p:spTgt>
                                        </p:tgtEl>
                                        <p:attrNameLst>
                                          <p:attrName>style.visibility</p:attrName>
                                        </p:attrNameLst>
                                      </p:cBhvr>
                                      <p:to>
                                        <p:strVal val="visible"/>
                                      </p:to>
                                    </p:set>
                                  </p:childTnLst>
                                </p:cTn>
                              </p:par>
                              <p:par>
                                <p:cTn id="27" presetID="1" presetClass="entr" presetSubtype="0" fill="hold" nodeType="withEffect">
                                  <p:stCondLst>
                                    <p:cond delay="1000"/>
                                  </p:stCondLst>
                                  <p:childTnLst>
                                    <p:set>
                                      <p:cBhvr>
                                        <p:cTn id="28" dur="1" fill="hold">
                                          <p:stCondLst>
                                            <p:cond delay="0"/>
                                          </p:stCondLst>
                                        </p:cTn>
                                        <p:tgtEl>
                                          <p:spTgt spid="1741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74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414">
                                            <p:txEl>
                                              <p:pRg st="0" end="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7414">
                                            <p:txEl>
                                              <p:pRg st="1" end="1"/>
                                            </p:txEl>
                                          </p:spTgt>
                                        </p:tgtEl>
                                        <p:attrNameLst>
                                          <p:attrName>style.visibility</p:attrName>
                                        </p:attrNameLst>
                                      </p:cBhvr>
                                      <p:to>
                                        <p:strVal val="visible"/>
                                      </p:to>
                                    </p:set>
                                  </p:childTnLst>
                                </p:cTn>
                              </p:par>
                              <p:par>
                                <p:cTn id="37" presetID="1" presetClass="entr" presetSubtype="0" fill="hold" nodeType="withEffect">
                                  <p:stCondLst>
                                    <p:cond delay="1000"/>
                                  </p:stCondLst>
                                  <p:childTnLst>
                                    <p:set>
                                      <p:cBhvr>
                                        <p:cTn id="38" dur="1" fill="hold">
                                          <p:stCondLst>
                                            <p:cond delay="0"/>
                                          </p:stCondLst>
                                        </p:cTn>
                                        <p:tgtEl>
                                          <p:spTgt spid="1741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742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7415">
                                            <p:txEl>
                                              <p:pRg st="0" end="0"/>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7415">
                                            <p:txEl>
                                              <p:pRg st="1" end="1"/>
                                            </p:txEl>
                                          </p:spTgt>
                                        </p:tgtEl>
                                        <p:attrNameLst>
                                          <p:attrName>style.visibility</p:attrName>
                                        </p:attrNameLst>
                                      </p:cBhvr>
                                      <p:to>
                                        <p:strVal val="visible"/>
                                      </p:to>
                                    </p:set>
                                  </p:childTnLst>
                                </p:cTn>
                              </p:par>
                            </p:childTnLst>
                          </p:cTn>
                        </p:par>
                        <p:par>
                          <p:cTn id="47" fill="hold" nodeType="afterGroup">
                            <p:stCondLst>
                              <p:cond delay="0"/>
                            </p:stCondLst>
                            <p:childTnLst>
                              <p:par>
                                <p:cTn id="48" presetID="1" presetClass="entr" presetSubtype="0" fill="hold" nodeType="afterEffect">
                                  <p:stCondLst>
                                    <p:cond delay="1000"/>
                                  </p:stCondLst>
                                  <p:childTnLst>
                                    <p:set>
                                      <p:cBhvr>
                                        <p:cTn id="49" dur="1" fill="hold">
                                          <p:stCondLst>
                                            <p:cond delay="0"/>
                                          </p:stCondLst>
                                        </p:cTn>
                                        <p:tgtEl>
                                          <p:spTgt spid="174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algn="r" rtl="1"/>
            <a:r>
              <a:rPr lang="fa-IR"/>
              <a:t>برای شیر دهی مناسب </a:t>
            </a:r>
            <a:r>
              <a:rPr lang="fa-IR">
                <a:solidFill>
                  <a:schemeClr val="bg2"/>
                </a:solidFill>
              </a:rPr>
              <a:t>وضعیت دهی وچسبیدن</a:t>
            </a:r>
            <a:r>
              <a:rPr lang="fa-IR"/>
              <a:t> مناسب بسیار اهمیت دارد  </a:t>
            </a:r>
            <a:endParaRPr lang="en-US"/>
          </a:p>
        </p:txBody>
      </p:sp>
      <p:sp>
        <p:nvSpPr>
          <p:cNvPr id="18435" name="Rectangle 3"/>
          <p:cNvSpPr>
            <a:spLocks noGrp="1" noChangeArrowheads="1"/>
          </p:cNvSpPr>
          <p:nvPr>
            <p:ph idx="1"/>
          </p:nvPr>
        </p:nvSpPr>
        <p:spPr/>
        <p:txBody>
          <a:bodyPr/>
          <a:lstStyle/>
          <a:p>
            <a:r>
              <a:rPr lang="en-US" sz="3200" b="1">
                <a:latin typeface="Arial" pitchFamily="34" charset="0"/>
              </a:rPr>
              <a:t>Good </a:t>
            </a:r>
            <a:r>
              <a:rPr lang="en-US" sz="3200" b="1">
                <a:solidFill>
                  <a:schemeClr val="bg2"/>
                </a:solidFill>
                <a:latin typeface="Arial" pitchFamily="34" charset="0"/>
              </a:rPr>
              <a:t>positioning and attachment</a:t>
            </a:r>
            <a:r>
              <a:rPr lang="en-US" sz="3200">
                <a:latin typeface="Arial" pitchFamily="34" charset="0"/>
              </a:rPr>
              <a:t> are vital to enable the baby to milk the breast effectively</a:t>
            </a:r>
          </a:p>
        </p:txBody>
      </p:sp>
    </p:spTree>
    <p:extLst>
      <p:ext uri="{BB962C8B-B14F-4D97-AF65-F5344CB8AC3E}">
        <p14:creationId xmlns:p14="http://schemas.microsoft.com/office/powerpoint/2010/main" val="401486400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fontScale="90000"/>
          </a:bodyPr>
          <a:lstStyle/>
          <a:p>
            <a:r>
              <a:rPr lang="fa-IR" sz="4400">
                <a:effectLst>
                  <a:outerShdw blurRad="38100" dist="38100" dir="2700000" algn="tl">
                    <a:srgbClr val="C0C0C0"/>
                  </a:outerShdw>
                </a:effectLst>
              </a:rPr>
              <a:t> </a:t>
            </a:r>
            <a:r>
              <a:rPr lang="fa-IR" sz="4400">
                <a:solidFill>
                  <a:schemeClr val="bg2"/>
                </a:solidFill>
                <a:effectLst>
                  <a:outerShdw blurRad="38100" dist="38100" dir="2700000" algn="tl">
                    <a:srgbClr val="C0C0C0"/>
                  </a:outerShdw>
                </a:effectLst>
              </a:rPr>
              <a:t>وضعیت شیر دهی </a:t>
            </a:r>
            <a:r>
              <a:rPr lang="en-US" sz="4400">
                <a:solidFill>
                  <a:schemeClr val="bg2"/>
                </a:solidFill>
                <a:effectLst>
                  <a:outerShdw blurRad="38100" dist="38100" dir="2700000" algn="tl">
                    <a:srgbClr val="C0C0C0"/>
                  </a:outerShdw>
                </a:effectLst>
              </a:rPr>
              <a:t>Positioning</a:t>
            </a:r>
          </a:p>
        </p:txBody>
      </p:sp>
      <p:sp>
        <p:nvSpPr>
          <p:cNvPr id="19459" name="Rectangle 3"/>
          <p:cNvSpPr>
            <a:spLocks noGrp="1" noChangeArrowheads="1"/>
          </p:cNvSpPr>
          <p:nvPr>
            <p:ph idx="1"/>
          </p:nvPr>
        </p:nvSpPr>
        <p:spPr/>
        <p:txBody>
          <a:bodyPr/>
          <a:lstStyle/>
          <a:p>
            <a:pPr algn="r" rtl="1"/>
            <a:r>
              <a:rPr lang="fa-IR">
                <a:effectLst>
                  <a:outerShdw blurRad="38100" dist="38100" dir="2700000" algn="tl">
                    <a:srgbClr val="C0C0C0"/>
                  </a:outerShdw>
                </a:effectLst>
              </a:rPr>
              <a:t>موقعیت نوزاد در ارتباط با مادر چگونه باشد تا چسبیدن مناسب و شیر دهی مناسب انجام شود  </a:t>
            </a:r>
          </a:p>
          <a:p>
            <a:r>
              <a:rPr lang="en-US">
                <a:effectLst>
                  <a:outerShdw blurRad="38100" dist="38100" dir="2700000" algn="tl">
                    <a:srgbClr val="C0C0C0"/>
                  </a:outerShdw>
                </a:effectLst>
              </a:rPr>
              <a:t>How to hold the baby in relation to the mother to make attachment and feeding easy and effective</a:t>
            </a:r>
            <a:endParaRPr lang="en-US"/>
          </a:p>
          <a:p>
            <a:endParaRPr lang="en-US"/>
          </a:p>
        </p:txBody>
      </p:sp>
    </p:spTree>
    <p:extLst>
      <p:ext uri="{BB962C8B-B14F-4D97-AF65-F5344CB8AC3E}">
        <p14:creationId xmlns:p14="http://schemas.microsoft.com/office/powerpoint/2010/main" val="149132234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fa-IR" sz="4400">
                <a:effectLst>
                  <a:outerShdw blurRad="38100" dist="38100" dir="2700000" algn="tl">
                    <a:srgbClr val="C0C0C0"/>
                  </a:outerShdw>
                </a:effectLst>
              </a:rPr>
              <a:t> </a:t>
            </a:r>
            <a:r>
              <a:rPr lang="fa-IR" sz="4400">
                <a:solidFill>
                  <a:schemeClr val="bg2"/>
                </a:solidFill>
                <a:effectLst>
                  <a:outerShdw blurRad="38100" dist="38100" dir="2700000" algn="tl">
                    <a:srgbClr val="C0C0C0"/>
                  </a:outerShdw>
                </a:effectLst>
              </a:rPr>
              <a:t>چسبیدن </a:t>
            </a:r>
            <a:r>
              <a:rPr lang="en-US" sz="4400">
                <a:solidFill>
                  <a:schemeClr val="bg2"/>
                </a:solidFill>
                <a:effectLst>
                  <a:outerShdw blurRad="38100" dist="38100" dir="2700000" algn="tl">
                    <a:srgbClr val="C0C0C0"/>
                  </a:outerShdw>
                </a:effectLst>
              </a:rPr>
              <a:t>Attachment:</a:t>
            </a:r>
          </a:p>
        </p:txBody>
      </p:sp>
      <p:sp>
        <p:nvSpPr>
          <p:cNvPr id="20483" name="Rectangle 3"/>
          <p:cNvSpPr>
            <a:spLocks noGrp="1" noChangeArrowheads="1"/>
          </p:cNvSpPr>
          <p:nvPr>
            <p:ph idx="1"/>
          </p:nvPr>
        </p:nvSpPr>
        <p:spPr/>
        <p:txBody>
          <a:bodyPr/>
          <a:lstStyle/>
          <a:p>
            <a:pPr algn="r" rtl="1"/>
            <a:r>
              <a:rPr lang="fa-IR"/>
              <a:t> دهان نوزاد چگونه به سینه مادر چفت شود </a:t>
            </a:r>
          </a:p>
          <a:p>
            <a:r>
              <a:rPr lang="en-US"/>
              <a:t>How the baby’s mouth 'latches-on' or 'attaches'  to the mothers breast</a:t>
            </a:r>
          </a:p>
          <a:p>
            <a:endParaRPr lang="en-US"/>
          </a:p>
        </p:txBody>
      </p:sp>
      <p:pic>
        <p:nvPicPr>
          <p:cNvPr id="20484" name="Picture 4" descr="feed_sequence_small"/>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838200"/>
            <a:ext cx="1828800" cy="1120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1968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7"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12</a:t>
            </a:r>
            <a:r>
              <a:rPr lang="en-US" dirty="0"/>
              <a:t> </a:t>
            </a:r>
          </a:p>
        </p:txBody>
      </p:sp>
      <p:sp>
        <p:nvSpPr>
          <p:cNvPr id="318468" name="Rectangle 4"/>
          <p:cNvSpPr>
            <a:spLocks noGrp="1" noChangeArrowheads="1"/>
          </p:cNvSpPr>
          <p:nvPr>
            <p:ph type="body" sz="half" idx="1"/>
          </p:nvPr>
        </p:nvSpPr>
        <p:spPr>
          <a:xfrm>
            <a:off x="1835150" y="2044700"/>
            <a:ext cx="6913563" cy="4114800"/>
          </a:xfrm>
        </p:spPr>
        <p:txBody>
          <a:bodyPr/>
          <a:lstStyle/>
          <a:p>
            <a:pPr marL="609600" indent="-609600" algn="r" rtl="1"/>
            <a:r>
              <a:rPr lang="ar-SA" sz="2800">
                <a:cs typeface="Arial" pitchFamily="34" charset="0"/>
              </a:rPr>
              <a:t>شيرخواران بيمار به دليل اشتهاي كمتر، به يك ماده سهل الهضم و مغذي مانند شير مادر نيازمندند. در زمان بيماري با وجود كاهش ميزان اشتهاي كودكان، اشتهاي آنان نسبت به شيرمادر معمولاً همانند قبل خواهد بود.</a:t>
            </a:r>
            <a:endParaRPr lang="en-US" sz="2800">
              <a:cs typeface="Arial" pitchFamily="34" charset="0"/>
            </a:endParaRPr>
          </a:p>
        </p:txBody>
      </p:sp>
      <p:pic>
        <p:nvPicPr>
          <p:cNvPr id="318469" name="Picture 5"/>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403350" y="3722886"/>
            <a:ext cx="2592388" cy="194429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p:cNvSpPr>
            <a:spLocks noGrp="1"/>
          </p:cNvSpPr>
          <p:nvPr>
            <p:ph type="sldNum" sz="quarter" idx="12"/>
          </p:nvPr>
        </p:nvSpPr>
        <p:spPr/>
        <p:txBody>
          <a:bodyPr/>
          <a:lstStyle/>
          <a:p>
            <a:fld id="{3093921F-AF6F-4A2F-87F4-E614775680E3}" type="slidenum">
              <a:rPr lang="ar-SA"/>
              <a:pPr/>
              <a:t>15</a:t>
            </a:fld>
            <a:endParaRPr lang="en-US"/>
          </a:p>
        </p:txBody>
      </p:sp>
    </p:spTree>
    <p:extLst>
      <p:ext uri="{BB962C8B-B14F-4D97-AF65-F5344CB8AC3E}">
        <p14:creationId xmlns:p14="http://schemas.microsoft.com/office/powerpoint/2010/main" val="189297938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371600" y="3962400"/>
            <a:ext cx="6934200" cy="1752600"/>
          </a:xfrm>
          <a:prstGeom prst="rect">
            <a:avLst/>
          </a:prstGeom>
          <a:solidFill>
            <a:schemeClr val="accent1"/>
          </a:solidFill>
          <a:ln w="76200">
            <a:solidFill>
              <a:schemeClr val="folHlink"/>
            </a:solidFill>
            <a:miter lim="800000"/>
            <a:headEnd/>
            <a:tailEnd/>
          </a:ln>
          <a:effectLst>
            <a:outerShdw dist="35921" dir="2700000" algn="ctr" rotWithShape="0">
              <a:srgbClr val="000000"/>
            </a:outerShdw>
          </a:effectLst>
        </p:spPr>
        <p:txBody>
          <a:bodyPr wrap="none" anchor="ctr"/>
          <a:lstStyle/>
          <a:p>
            <a:pPr algn="ctr" rtl="1"/>
            <a:endParaRPr kumimoji="0" lang="fa-IR" sz="1800">
              <a:solidFill>
                <a:srgbClr val="222F3A"/>
              </a:solidFill>
            </a:endParaRPr>
          </a:p>
        </p:txBody>
      </p:sp>
      <p:sp>
        <p:nvSpPr>
          <p:cNvPr id="21507" name="Rectangle 3"/>
          <p:cNvSpPr>
            <a:spLocks noGrp="1" noChangeArrowheads="1"/>
          </p:cNvSpPr>
          <p:nvPr>
            <p:ph type="ctrTitle"/>
          </p:nvPr>
        </p:nvSpPr>
        <p:spPr/>
        <p:txBody>
          <a:bodyPr>
            <a:normAutofit fontScale="90000"/>
          </a:bodyPr>
          <a:lstStyle/>
          <a:p>
            <a:r>
              <a:rPr lang="en-US" sz="5400">
                <a:solidFill>
                  <a:schemeClr val="bg2"/>
                </a:solidFill>
              </a:rPr>
              <a:t>Positioning for breastfeeding</a:t>
            </a:r>
          </a:p>
        </p:txBody>
      </p:sp>
      <p:pic>
        <p:nvPicPr>
          <p:cNvPr id="21508" name="Picture 4" descr="position lying d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962400"/>
            <a:ext cx="3733800" cy="2201863"/>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descr="position under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3962400"/>
            <a:ext cx="1982788" cy="2438400"/>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position cro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3962400"/>
            <a:ext cx="1773238" cy="2438400"/>
          </a:xfrm>
          <a:prstGeom prst="rect">
            <a:avLst/>
          </a:prstGeom>
          <a:noFill/>
          <a:extLst>
            <a:ext uri="{909E8E84-426E-40DD-AFC4-6F175D3DCCD1}">
              <a14:hiddenFill xmlns:a14="http://schemas.microsoft.com/office/drawing/2010/main">
                <a:solidFill>
                  <a:srgbClr val="FFFFFF"/>
                </a:solidFill>
              </a14:hiddenFill>
            </a:ext>
          </a:extLst>
        </p:spPr>
      </p:pic>
      <p:pic>
        <p:nvPicPr>
          <p:cNvPr id="21511" name="Picture 7" descr="position crad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6675" y="3962400"/>
            <a:ext cx="1809750"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5723985"/>
      </p:ext>
    </p:extLst>
  </p:cSld>
  <p:clrMapOvr>
    <a:masterClrMapping/>
  </p:clrMapOvr>
  <p:transition spd="med">
    <p:split orient="vert"/>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600200" y="914400"/>
            <a:ext cx="6934200" cy="1066800"/>
          </a:xfrm>
        </p:spPr>
        <p:txBody>
          <a:bodyPr/>
          <a:lstStyle/>
          <a:p>
            <a:pPr algn="ctr"/>
            <a:r>
              <a:rPr lang="fa-IR" sz="4400">
                <a:effectLst>
                  <a:outerShdw blurRad="38100" dist="38100" dir="2700000" algn="tl">
                    <a:srgbClr val="C0C0C0"/>
                  </a:outerShdw>
                </a:effectLst>
              </a:rPr>
              <a:t> </a:t>
            </a:r>
            <a:r>
              <a:rPr lang="fa-IR" sz="4400">
                <a:solidFill>
                  <a:schemeClr val="bg2"/>
                </a:solidFill>
                <a:effectLst>
                  <a:outerShdw blurRad="38100" dist="38100" dir="2700000" algn="tl">
                    <a:srgbClr val="C0C0C0"/>
                  </a:outerShdw>
                </a:effectLst>
              </a:rPr>
              <a:t>نکات مهم </a:t>
            </a:r>
            <a:r>
              <a:rPr lang="en-US" sz="4400">
                <a:solidFill>
                  <a:schemeClr val="bg2"/>
                </a:solidFill>
                <a:effectLst>
                  <a:outerShdw blurRad="38100" dist="38100" dir="2700000" algn="tl">
                    <a:srgbClr val="C0C0C0"/>
                  </a:outerShdw>
                </a:effectLst>
              </a:rPr>
              <a:t>POINTS</a:t>
            </a:r>
          </a:p>
        </p:txBody>
      </p:sp>
      <p:sp>
        <p:nvSpPr>
          <p:cNvPr id="22531" name="Rectangle 3"/>
          <p:cNvSpPr>
            <a:spLocks noGrp="1" noChangeArrowheads="1"/>
          </p:cNvSpPr>
          <p:nvPr>
            <p:ph idx="1"/>
          </p:nvPr>
        </p:nvSpPr>
        <p:spPr>
          <a:xfrm>
            <a:off x="609600" y="1828800"/>
            <a:ext cx="8001000" cy="5029200"/>
          </a:xfrm>
        </p:spPr>
        <p:txBody>
          <a:bodyPr>
            <a:normAutofit/>
          </a:bodyPr>
          <a:lstStyle/>
          <a:p>
            <a:pPr algn="r" rtl="1"/>
            <a:r>
              <a:rPr lang="fa-IR"/>
              <a:t>اگر نوزاد</a:t>
            </a:r>
            <a:r>
              <a:rPr lang="en-US"/>
              <a:t>attachment </a:t>
            </a:r>
            <a:r>
              <a:rPr lang="fa-IR"/>
              <a:t> مناسبی دارد و بخوبی شیر را می خورد در روش شیر دهی دخالت نکنید </a:t>
            </a:r>
          </a:p>
          <a:p>
            <a:r>
              <a:rPr lang="fa-IR"/>
              <a:t> </a:t>
            </a:r>
            <a:r>
              <a:rPr lang="en-US"/>
              <a:t>If the baby is well attached and suckling effectively, </a:t>
            </a:r>
            <a:r>
              <a:rPr lang="en-US">
                <a:solidFill>
                  <a:srgbClr val="99FF33"/>
                </a:solidFill>
              </a:rPr>
              <a:t>do not interfere with the way</a:t>
            </a:r>
            <a:r>
              <a:rPr lang="en-US"/>
              <a:t> she is breastfeeding.</a:t>
            </a:r>
            <a:endParaRPr lang="fa-IR"/>
          </a:p>
          <a:p>
            <a:pPr algn="r" rtl="1"/>
            <a:r>
              <a:rPr lang="fa-IR"/>
              <a:t>به مادر بگوئید که شما برای ارزیابی شیر دهی به چه نکاتی توجه می کنید تا اطمینان مادر را جلب کنید </a:t>
            </a:r>
            <a:endParaRPr lang="en-US"/>
          </a:p>
          <a:p>
            <a:r>
              <a:rPr lang="en-US"/>
              <a:t>Tell the mother what key points you are observing, to build her confidence and her own ability to assess how breastfeeding is going.</a:t>
            </a:r>
          </a:p>
          <a:p>
            <a:endParaRPr lang="en-US"/>
          </a:p>
          <a:p>
            <a:endParaRPr lang="en-US"/>
          </a:p>
        </p:txBody>
      </p:sp>
    </p:spTree>
    <p:extLst>
      <p:ext uri="{BB962C8B-B14F-4D97-AF65-F5344CB8AC3E}">
        <p14:creationId xmlns:p14="http://schemas.microsoft.com/office/powerpoint/2010/main" val="1424533999"/>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295400" y="533400"/>
            <a:ext cx="7315200" cy="1600200"/>
          </a:xfrm>
        </p:spPr>
        <p:txBody>
          <a:bodyPr/>
          <a:lstStyle/>
          <a:p>
            <a:r>
              <a:rPr lang="fa-IR"/>
              <a:t>  وضعیت مادر </a:t>
            </a:r>
            <a:r>
              <a:rPr lang="en-US"/>
              <a:t>Mother’s position</a:t>
            </a:r>
          </a:p>
        </p:txBody>
      </p:sp>
      <p:sp>
        <p:nvSpPr>
          <p:cNvPr id="23555" name="Rectangle 3"/>
          <p:cNvSpPr>
            <a:spLocks noGrp="1" noChangeArrowheads="1"/>
          </p:cNvSpPr>
          <p:nvPr>
            <p:ph idx="1"/>
          </p:nvPr>
        </p:nvSpPr>
        <p:spPr>
          <a:xfrm>
            <a:off x="381000" y="1828800"/>
            <a:ext cx="8153400" cy="4724400"/>
          </a:xfrm>
        </p:spPr>
        <p:txBody>
          <a:bodyPr>
            <a:normAutofit/>
          </a:bodyPr>
          <a:lstStyle/>
          <a:p>
            <a:pPr algn="r" rtl="1"/>
            <a:r>
              <a:rPr lang="fa-IR"/>
              <a:t>مو قعیتهای مختلف:</a:t>
            </a:r>
          </a:p>
          <a:p>
            <a:pPr algn="r" rtl="1"/>
            <a:r>
              <a:rPr lang="fa-IR"/>
              <a:t>نشستن روی زمین- یا صندلی</a:t>
            </a:r>
          </a:p>
          <a:p>
            <a:pPr algn="r" rtl="1"/>
            <a:r>
              <a:rPr lang="fa-IR"/>
              <a:t>خوابیده </a:t>
            </a:r>
          </a:p>
          <a:p>
            <a:pPr algn="r" rtl="1"/>
            <a:r>
              <a:rPr lang="fa-IR"/>
              <a:t>ایستاده</a:t>
            </a:r>
          </a:p>
          <a:p>
            <a:pPr algn="r" rtl="1"/>
            <a:r>
              <a:rPr lang="fa-IR"/>
              <a:t>در حال راه رفتن </a:t>
            </a:r>
          </a:p>
          <a:p>
            <a:r>
              <a:rPr lang="en-US"/>
              <a:t>There are many positions that a mother may use – for example, </a:t>
            </a:r>
            <a:r>
              <a:rPr lang="en-US" b="1" i="1" u="sng">
                <a:solidFill>
                  <a:schemeClr val="bg2"/>
                </a:solidFill>
              </a:rPr>
              <a:t>sitting on the floor</a:t>
            </a:r>
            <a:r>
              <a:rPr lang="en-US">
                <a:solidFill>
                  <a:schemeClr val="bg2"/>
                </a:solidFill>
              </a:rPr>
              <a:t> or </a:t>
            </a:r>
            <a:r>
              <a:rPr lang="en-US" b="1" i="1" u="sng">
                <a:solidFill>
                  <a:schemeClr val="bg2"/>
                </a:solidFill>
              </a:rPr>
              <a:t>the ground</a:t>
            </a:r>
            <a:r>
              <a:rPr lang="en-US">
                <a:solidFill>
                  <a:schemeClr val="bg2"/>
                </a:solidFill>
              </a:rPr>
              <a:t>, or </a:t>
            </a:r>
            <a:r>
              <a:rPr lang="en-US" b="1" i="1" u="sng">
                <a:solidFill>
                  <a:schemeClr val="bg2"/>
                </a:solidFill>
              </a:rPr>
              <a:t>sitting on a chair</a:t>
            </a:r>
            <a:r>
              <a:rPr lang="en-US">
                <a:solidFill>
                  <a:schemeClr val="bg2"/>
                </a:solidFill>
              </a:rPr>
              <a:t>, </a:t>
            </a:r>
            <a:r>
              <a:rPr lang="en-US" b="1" i="1" u="sng">
                <a:solidFill>
                  <a:schemeClr val="bg2"/>
                </a:solidFill>
              </a:rPr>
              <a:t>lying down</a:t>
            </a:r>
            <a:r>
              <a:rPr lang="en-US">
                <a:solidFill>
                  <a:schemeClr val="bg2"/>
                </a:solidFill>
              </a:rPr>
              <a:t>, </a:t>
            </a:r>
            <a:r>
              <a:rPr lang="en-US" b="1" i="1" u="sng">
                <a:solidFill>
                  <a:schemeClr val="bg2"/>
                </a:solidFill>
              </a:rPr>
              <a:t>standing up</a:t>
            </a:r>
            <a:r>
              <a:rPr lang="en-US">
                <a:solidFill>
                  <a:schemeClr val="bg2"/>
                </a:solidFill>
              </a:rPr>
              <a:t>, or </a:t>
            </a:r>
            <a:r>
              <a:rPr lang="en-US" b="1" i="1" u="sng">
                <a:solidFill>
                  <a:schemeClr val="bg2"/>
                </a:solidFill>
              </a:rPr>
              <a:t>walking</a:t>
            </a:r>
            <a:r>
              <a:rPr lang="en-US"/>
              <a:t>.</a:t>
            </a:r>
          </a:p>
        </p:txBody>
      </p:sp>
    </p:spTree>
    <p:extLst>
      <p:ext uri="{BB962C8B-B14F-4D97-AF65-F5344CB8AC3E}">
        <p14:creationId xmlns:p14="http://schemas.microsoft.com/office/powerpoint/2010/main" val="3324975555"/>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2057400" y="381000"/>
            <a:ext cx="6324600" cy="990600"/>
          </a:xfrm>
        </p:spPr>
        <p:txBody>
          <a:bodyPr/>
          <a:lstStyle/>
          <a:p>
            <a:endParaRPr lang="fa-IR"/>
          </a:p>
        </p:txBody>
      </p:sp>
      <p:sp>
        <p:nvSpPr>
          <p:cNvPr id="128003" name="Rectangle 3"/>
          <p:cNvSpPr>
            <a:spLocks noGrp="1" noChangeArrowheads="1"/>
          </p:cNvSpPr>
          <p:nvPr>
            <p:ph idx="1"/>
          </p:nvPr>
        </p:nvSpPr>
        <p:spPr>
          <a:xfrm>
            <a:off x="1676400" y="1600200"/>
            <a:ext cx="7239000" cy="4876800"/>
          </a:xfrm>
        </p:spPr>
        <p:txBody>
          <a:bodyPr/>
          <a:lstStyle/>
          <a:p>
            <a:pPr algn="r" rtl="1"/>
            <a:r>
              <a:rPr lang="fa-IR"/>
              <a:t>در وضعیت نشسته یا خوابیده : </a:t>
            </a:r>
          </a:p>
          <a:p>
            <a:pPr algn="r" rtl="1"/>
            <a:r>
              <a:rPr lang="fa-IR"/>
              <a:t>مادر راحت باشد و پشتی داشته باشد </a:t>
            </a:r>
          </a:p>
          <a:p>
            <a:pPr algn="r" rtl="1"/>
            <a:r>
              <a:rPr lang="fa-IR"/>
              <a:t>پا در وضعیت مناسب </a:t>
            </a:r>
          </a:p>
          <a:p>
            <a:pPr algn="r" rtl="1"/>
            <a:r>
              <a:rPr lang="fa-IR"/>
              <a:t>اگر لازم شد سینه را نگه دارد .</a:t>
            </a:r>
          </a:p>
          <a:p>
            <a:r>
              <a:rPr lang="en-US"/>
              <a:t>In sitting or lying down, she should be:</a:t>
            </a:r>
          </a:p>
          <a:p>
            <a:pPr>
              <a:buFont typeface="Wingdings" pitchFamily="2" charset="2"/>
              <a:buBlip>
                <a:blip r:embed="rId2"/>
              </a:buBlip>
            </a:pPr>
            <a:r>
              <a:rPr lang="en-US" sz="2400"/>
              <a:t>Comfortable with back supported</a:t>
            </a:r>
          </a:p>
          <a:p>
            <a:pPr>
              <a:buFont typeface="Wingdings" pitchFamily="2" charset="2"/>
              <a:buBlip>
                <a:blip r:embed="rId2"/>
              </a:buBlip>
            </a:pPr>
            <a:r>
              <a:rPr lang="en-US" sz="2400"/>
              <a:t>Feet supported</a:t>
            </a:r>
          </a:p>
          <a:p>
            <a:pPr>
              <a:buFont typeface="Wingdings" pitchFamily="2" charset="2"/>
              <a:buBlip>
                <a:blip r:embed="rId2"/>
              </a:buBlip>
            </a:pPr>
            <a:r>
              <a:rPr lang="en-US" sz="2400"/>
              <a:t>Breast supported, if needed.</a:t>
            </a:r>
            <a:endParaRPr lang="en-US"/>
          </a:p>
          <a:p>
            <a:endParaRPr lang="en-US"/>
          </a:p>
          <a:p>
            <a:endParaRPr lang="en-US"/>
          </a:p>
        </p:txBody>
      </p:sp>
    </p:spTree>
    <p:extLst>
      <p:ext uri="{BB962C8B-B14F-4D97-AF65-F5344CB8AC3E}">
        <p14:creationId xmlns:p14="http://schemas.microsoft.com/office/powerpoint/2010/main" val="2479098152"/>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r"/>
            <a:r>
              <a:rPr lang="fa-IR" sz="2900">
                <a:effectLst>
                  <a:outerShdw blurRad="38100" dist="38100" dir="2700000" algn="tl">
                    <a:srgbClr val="C0C0C0"/>
                  </a:outerShdw>
                </a:effectLst>
                <a:latin typeface="Trebuchet MS" pitchFamily="34" charset="0"/>
                <a:cs typeface="Homa" pitchFamily="2" charset="-78"/>
              </a:rPr>
              <a:t>صندلی مناسب جهت شيردهی</a:t>
            </a:r>
            <a:endParaRPr lang="en-US" sz="2900">
              <a:effectLst>
                <a:outerShdw blurRad="38100" dist="38100" dir="2700000" algn="tl">
                  <a:srgbClr val="C0C0C0"/>
                </a:outerShdw>
              </a:effectLst>
              <a:latin typeface="Trebuchet MS" pitchFamily="34" charset="0"/>
              <a:cs typeface="Homa" pitchFamily="2" charset="-78"/>
            </a:endParaRPr>
          </a:p>
        </p:txBody>
      </p:sp>
      <p:sp>
        <p:nvSpPr>
          <p:cNvPr id="25607" name="Rectangle 7"/>
          <p:cNvSpPr>
            <a:spLocks noGrp="1" noChangeArrowheads="1"/>
          </p:cNvSpPr>
          <p:nvPr>
            <p:ph sz="quarter" idx="1"/>
          </p:nvPr>
        </p:nvSpPr>
        <p:spPr/>
        <p:txBody>
          <a:bodyPr/>
          <a:lstStyle/>
          <a:p>
            <a:endParaRPr lang="fa-IR" sz="2000"/>
          </a:p>
        </p:txBody>
      </p:sp>
      <p:pic>
        <p:nvPicPr>
          <p:cNvPr id="25605" name="Picture 5"/>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0" y="2209800"/>
            <a:ext cx="3379788" cy="3079750"/>
          </a:xfrm>
          <a:noFill/>
          <a:ln w="76200">
            <a:solidFill>
              <a:schemeClr val="accent1"/>
            </a:solidFill>
            <a:miter lim="800000"/>
            <a:headEnd/>
            <a:tailEnd/>
          </a:ln>
          <a:effectLst>
            <a:outerShdw dist="35921" dir="2700000" algn="ctr" rotWithShape="0">
              <a:srgbClr val="000000"/>
            </a:outerShdw>
          </a:effectLst>
        </p:spPr>
      </p:pic>
      <p:sp>
        <p:nvSpPr>
          <p:cNvPr id="25604" name="Rectangle 4"/>
          <p:cNvSpPr>
            <a:spLocks noGrp="1" noChangeArrowheads="1"/>
          </p:cNvSpPr>
          <p:nvPr>
            <p:ph type="body" sz="half" idx="3"/>
          </p:nvPr>
        </p:nvSpPr>
        <p:spPr>
          <a:xfrm>
            <a:off x="-228600" y="1524000"/>
            <a:ext cx="3810000" cy="3768725"/>
          </a:xfrm>
        </p:spPr>
        <p:txBody>
          <a:bodyPr/>
          <a:lstStyle/>
          <a:p>
            <a:pPr>
              <a:lnSpc>
                <a:spcPct val="150000"/>
              </a:lnSpc>
              <a:buFont typeface="Wingdings" pitchFamily="2" charset="2"/>
              <a:buBlip>
                <a:blip r:embed="rId3"/>
              </a:buBlip>
            </a:pPr>
            <a:endParaRPr lang="fa-IR" sz="2400">
              <a:effectLst>
                <a:outerShdw blurRad="38100" dist="38100" dir="2700000" algn="tl">
                  <a:srgbClr val="C0C0C0"/>
                </a:outerShdw>
              </a:effectLst>
              <a:cs typeface="Traffic" pitchFamily="2" charset="-78"/>
            </a:endParaRPr>
          </a:p>
          <a:p>
            <a:pPr>
              <a:lnSpc>
                <a:spcPct val="150000"/>
              </a:lnSpc>
              <a:buFont typeface="Wingdings" pitchFamily="2" charset="2"/>
              <a:buBlip>
                <a:blip r:embed="rId3"/>
              </a:buBlip>
            </a:pPr>
            <a:endParaRPr lang="fa-IR" sz="2400">
              <a:effectLst>
                <a:outerShdw blurRad="38100" dist="38100" dir="2700000" algn="tl">
                  <a:srgbClr val="C0C0C0"/>
                </a:outerShdw>
              </a:effectLst>
              <a:cs typeface="Traffic" pitchFamily="2" charset="-78"/>
            </a:endParaRPr>
          </a:p>
          <a:p>
            <a:pPr>
              <a:lnSpc>
                <a:spcPct val="150000"/>
              </a:lnSpc>
              <a:buFont typeface="Wingdings" pitchFamily="2" charset="2"/>
              <a:buBlip>
                <a:blip r:embed="rId3"/>
              </a:buBlip>
            </a:pPr>
            <a:endParaRPr lang="fa-IR" sz="2400">
              <a:effectLst>
                <a:outerShdw blurRad="38100" dist="38100" dir="2700000" algn="tl">
                  <a:srgbClr val="C0C0C0"/>
                </a:outerShdw>
              </a:effectLst>
              <a:cs typeface="Traffic" pitchFamily="2" charset="-78"/>
            </a:endParaRPr>
          </a:p>
          <a:p>
            <a:pPr>
              <a:lnSpc>
                <a:spcPct val="150000"/>
              </a:lnSpc>
              <a:buFont typeface="Wingdings" pitchFamily="2" charset="2"/>
              <a:buBlip>
                <a:blip r:embed="rId3"/>
              </a:buBlip>
            </a:pPr>
            <a:endParaRPr lang="fa-IR" sz="1800">
              <a:effectLst>
                <a:outerShdw blurRad="38100" dist="38100" dir="2700000" algn="tl">
                  <a:srgbClr val="C0C0C0"/>
                </a:outerShdw>
              </a:effectLst>
              <a:cs typeface="Traffic" pitchFamily="2" charset="-78"/>
            </a:endParaRPr>
          </a:p>
          <a:p>
            <a:pPr>
              <a:lnSpc>
                <a:spcPct val="120000"/>
              </a:lnSpc>
            </a:pPr>
            <a:endParaRPr lang="fa-IR" sz="2400">
              <a:effectLst>
                <a:outerShdw blurRad="38100" dist="38100" dir="2700000" algn="tl">
                  <a:srgbClr val="C0C0C0"/>
                </a:outerShdw>
              </a:effectLst>
              <a:cs typeface="Traffic" pitchFamily="2" charset="-78"/>
            </a:endParaRPr>
          </a:p>
          <a:p>
            <a:pPr>
              <a:lnSpc>
                <a:spcPct val="120000"/>
              </a:lnSpc>
            </a:pPr>
            <a:endParaRPr lang="en-US" sz="2400" b="1">
              <a:effectLst>
                <a:outerShdw blurRad="38100" dist="38100" dir="2700000" algn="tl">
                  <a:srgbClr val="C0C0C0"/>
                </a:outerShdw>
              </a:effectLst>
              <a:cs typeface="Traffic" pitchFamily="2" charset="-78"/>
            </a:endParaRPr>
          </a:p>
        </p:txBody>
      </p:sp>
      <p:sp>
        <p:nvSpPr>
          <p:cNvPr id="25606" name="Rectangle 6"/>
          <p:cNvSpPr>
            <a:spLocks noChangeArrowheads="1"/>
          </p:cNvSpPr>
          <p:nvPr/>
        </p:nvSpPr>
        <p:spPr bwMode="auto">
          <a:xfrm>
            <a:off x="4114800" y="2286000"/>
            <a:ext cx="4495800" cy="2438400"/>
          </a:xfrm>
          <a:prstGeom prst="rect">
            <a:avLst/>
          </a:prstGeom>
          <a:solidFill>
            <a:srgbClr val="FFFF99"/>
          </a:solidFill>
          <a:ln>
            <a:noFill/>
          </a:ln>
          <a:effectLst>
            <a:outerShdw dist="35921" dir="2700000" algn="ctr" rotWithShape="0">
              <a:schemeClr val="bg2"/>
            </a:outerShdw>
          </a:effectLst>
          <a:extLst>
            <a:ext uri="{91240B29-F687-4F45-9708-019B960494DF}">
              <a14:hiddenLine xmlns:a14="http://schemas.microsoft.com/office/drawing/2010/main" w="9525">
                <a:solidFill>
                  <a:srgbClr val="FFFFFF"/>
                </a:solidFill>
                <a:miter lim="800000"/>
                <a:headEnd/>
                <a:tailEnd/>
              </a14:hiddenLine>
            </a:ext>
          </a:extLst>
        </p:spPr>
        <p:txBody>
          <a:bodyPr/>
          <a:lstStyle/>
          <a:p>
            <a:pPr marL="342900" indent="-342900" algn="r" rtl="1">
              <a:spcBef>
                <a:spcPct val="20000"/>
              </a:spcBef>
              <a:buClr>
                <a:schemeClr val="accent2"/>
              </a:buClr>
              <a:buSzPct val="75000"/>
              <a:buFont typeface="Wingdings" pitchFamily="2" charset="2"/>
              <a:buChar char="n"/>
            </a:pPr>
            <a:r>
              <a:rPr kumimoji="0" lang="fa-IR">
                <a:solidFill>
                  <a:schemeClr val="tx2"/>
                </a:solidFill>
                <a:effectLst>
                  <a:outerShdw blurRad="38100" dist="38100" dir="2700000" algn="tl">
                    <a:srgbClr val="000000"/>
                  </a:outerShdw>
                </a:effectLst>
                <a:latin typeface="Tahoma" pitchFamily="34" charset="0"/>
                <a:cs typeface="Traffic" pitchFamily="2" charset="-78"/>
              </a:rPr>
              <a:t>پهنای مناسب</a:t>
            </a:r>
            <a:endParaRPr kumimoji="0" lang="en-US">
              <a:solidFill>
                <a:schemeClr val="tx2"/>
              </a:solidFill>
              <a:effectLst>
                <a:outerShdw blurRad="38100" dist="38100" dir="2700000" algn="tl">
                  <a:srgbClr val="000000"/>
                </a:outerShdw>
              </a:effectLst>
              <a:latin typeface="Tahoma" pitchFamily="34" charset="0"/>
              <a:cs typeface="Traffic" pitchFamily="2" charset="-78"/>
            </a:endParaRPr>
          </a:p>
          <a:p>
            <a:pPr marL="342900" indent="-342900" algn="r" rtl="1">
              <a:spcBef>
                <a:spcPct val="20000"/>
              </a:spcBef>
              <a:buClr>
                <a:schemeClr val="accent2"/>
              </a:buClr>
              <a:buSzPct val="75000"/>
              <a:buFont typeface="Wingdings" pitchFamily="2" charset="2"/>
              <a:buChar char="n"/>
            </a:pPr>
            <a:r>
              <a:rPr kumimoji="0" lang="fa-IR">
                <a:solidFill>
                  <a:schemeClr val="tx2"/>
                </a:solidFill>
                <a:effectLst>
                  <a:outerShdw blurRad="38100" dist="38100" dir="2700000" algn="tl">
                    <a:srgbClr val="000000"/>
                  </a:outerShdw>
                </a:effectLst>
                <a:latin typeface="Tahoma" pitchFamily="34" charset="0"/>
                <a:cs typeface="Traffic" pitchFamily="2" charset="-78"/>
              </a:rPr>
              <a:t>ارتفاع مناسب</a:t>
            </a:r>
            <a:endParaRPr kumimoji="0" lang="en-US">
              <a:solidFill>
                <a:schemeClr val="tx2"/>
              </a:solidFill>
              <a:effectLst>
                <a:outerShdw blurRad="38100" dist="38100" dir="2700000" algn="tl">
                  <a:srgbClr val="000000"/>
                </a:outerShdw>
              </a:effectLst>
              <a:latin typeface="Tahoma" pitchFamily="34" charset="0"/>
              <a:cs typeface="Traffic" pitchFamily="2" charset="-78"/>
            </a:endParaRPr>
          </a:p>
          <a:p>
            <a:pPr marL="342900" indent="-342900" algn="r" rtl="1">
              <a:spcBef>
                <a:spcPct val="20000"/>
              </a:spcBef>
              <a:buClr>
                <a:schemeClr val="accent2"/>
              </a:buClr>
              <a:buSzPct val="75000"/>
              <a:buFont typeface="Wingdings" pitchFamily="2" charset="2"/>
              <a:buChar char="n"/>
            </a:pPr>
            <a:r>
              <a:rPr kumimoji="0" lang="fa-IR">
                <a:solidFill>
                  <a:schemeClr val="tx2"/>
                </a:solidFill>
                <a:effectLst>
                  <a:outerShdw blurRad="38100" dist="38100" dir="2700000" algn="tl">
                    <a:srgbClr val="000000"/>
                  </a:outerShdw>
                </a:effectLst>
                <a:latin typeface="Tahoma" pitchFamily="34" charset="0"/>
                <a:cs typeface="Traffic" pitchFamily="2" charset="-78"/>
              </a:rPr>
              <a:t>دسته مناسب  جهت تکيه دست مادر</a:t>
            </a:r>
            <a:endParaRPr kumimoji="0" lang="en-US">
              <a:solidFill>
                <a:schemeClr val="tx2"/>
              </a:solidFill>
              <a:effectLst>
                <a:outerShdw blurRad="38100" dist="38100" dir="2700000" algn="tl">
                  <a:srgbClr val="000000"/>
                </a:outerShdw>
              </a:effectLst>
              <a:latin typeface="Tahoma" pitchFamily="34" charset="0"/>
              <a:cs typeface="Traffic" pitchFamily="2" charset="-78"/>
            </a:endParaRPr>
          </a:p>
          <a:p>
            <a:pPr marL="342900" indent="-342900" algn="r" rtl="1">
              <a:spcBef>
                <a:spcPct val="20000"/>
              </a:spcBef>
              <a:buClr>
                <a:schemeClr val="accent2"/>
              </a:buClr>
              <a:buSzPct val="75000"/>
              <a:buFont typeface="Wingdings" pitchFamily="2" charset="2"/>
              <a:buChar char="n"/>
            </a:pPr>
            <a:r>
              <a:rPr kumimoji="0" lang="fa-IR">
                <a:solidFill>
                  <a:schemeClr val="tx2"/>
                </a:solidFill>
                <a:effectLst>
                  <a:outerShdw blurRad="38100" dist="38100" dir="2700000" algn="tl">
                    <a:srgbClr val="000000"/>
                  </a:outerShdw>
                </a:effectLst>
                <a:latin typeface="Tahoma" pitchFamily="34" charset="0"/>
                <a:cs typeface="Traffic" pitchFamily="2" charset="-78"/>
              </a:rPr>
              <a:t>پشتی مناسب</a:t>
            </a:r>
            <a:endParaRPr kumimoji="0" lang="en-US">
              <a:solidFill>
                <a:schemeClr val="tx2"/>
              </a:solidFill>
              <a:effectLst>
                <a:outerShdw blurRad="38100" dist="38100" dir="2700000" algn="tl">
                  <a:srgbClr val="000000"/>
                </a:outerShdw>
              </a:effectLst>
              <a:latin typeface="Tahoma" pitchFamily="34" charset="0"/>
              <a:cs typeface="Traffic" pitchFamily="2" charset="-78"/>
            </a:endParaRPr>
          </a:p>
          <a:p>
            <a:pPr marL="342900" indent="-342900" algn="r" rtl="1">
              <a:spcBef>
                <a:spcPct val="20000"/>
              </a:spcBef>
              <a:buClr>
                <a:schemeClr val="accent2"/>
              </a:buClr>
              <a:buSzPct val="75000"/>
              <a:buFont typeface="Wingdings" pitchFamily="2" charset="2"/>
              <a:buChar char="n"/>
            </a:pPr>
            <a:r>
              <a:rPr kumimoji="0" lang="fa-IR">
                <a:solidFill>
                  <a:schemeClr val="tx2"/>
                </a:solidFill>
                <a:effectLst>
                  <a:outerShdw blurRad="38100" dist="38100" dir="2700000" algn="tl">
                    <a:srgbClr val="000000"/>
                  </a:outerShdw>
                </a:effectLst>
                <a:latin typeface="Tahoma" pitchFamily="34" charset="0"/>
                <a:cs typeface="Traffic" pitchFamily="2" charset="-78"/>
              </a:rPr>
              <a:t>زيرپائی </a:t>
            </a:r>
            <a:r>
              <a:rPr kumimoji="0" lang="fa-IR" sz="1800">
                <a:solidFill>
                  <a:schemeClr val="tx2"/>
                </a:solidFill>
                <a:effectLst>
                  <a:outerShdw blurRad="38100" dist="38100" dir="2700000" algn="tl">
                    <a:srgbClr val="000000"/>
                  </a:outerShdw>
                </a:effectLst>
                <a:latin typeface="Tahoma" pitchFamily="34" charset="0"/>
                <a:cs typeface="Traffic" pitchFamily="2" charset="-78"/>
              </a:rPr>
              <a:t>(جهت بالانگهداشتن پا</a:t>
            </a:r>
            <a:r>
              <a:rPr kumimoji="0" lang="fa-IR" sz="2000">
                <a:solidFill>
                  <a:schemeClr val="tx2"/>
                </a:solidFill>
                <a:effectLst>
                  <a:outerShdw blurRad="38100" dist="38100" dir="2700000" algn="tl">
                    <a:srgbClr val="000000"/>
                  </a:outerShdw>
                </a:effectLst>
                <a:latin typeface="Tahoma" pitchFamily="34" charset="0"/>
                <a:cs typeface="Traffic" pitchFamily="2" charset="-78"/>
              </a:rPr>
              <a:t>)</a:t>
            </a:r>
            <a:endParaRPr kumimoji="0" lang="fa-IR" sz="2800">
              <a:solidFill>
                <a:schemeClr val="tx2"/>
              </a:solidFill>
              <a:effectLst>
                <a:outerShdw blurRad="38100" dist="38100" dir="2700000" algn="tl">
                  <a:srgbClr val="000000"/>
                </a:outerShdw>
              </a:effectLst>
              <a:latin typeface="Tahoma" pitchFamily="34" charset="0"/>
              <a:cs typeface="Traffic" pitchFamily="2" charset="-78"/>
            </a:endParaRPr>
          </a:p>
        </p:txBody>
      </p:sp>
    </p:spTree>
    <p:extLst>
      <p:ext uri="{BB962C8B-B14F-4D97-AF65-F5344CB8AC3E}">
        <p14:creationId xmlns:p14="http://schemas.microsoft.com/office/powerpoint/2010/main" val="3096300856"/>
      </p:ext>
    </p:extLst>
  </p:cSld>
  <p:clrMapOvr>
    <a:masterClrMapping/>
  </p:clrMapOvr>
  <p:transition spd="med">
    <p:split orient="vert"/>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09600" y="1066800"/>
            <a:ext cx="8001000" cy="838200"/>
          </a:xfrm>
        </p:spPr>
        <p:txBody>
          <a:bodyPr>
            <a:normAutofit fontScale="90000"/>
          </a:bodyPr>
          <a:lstStyle/>
          <a:p>
            <a:pPr algn="ctr" rtl="1"/>
            <a:r>
              <a:rPr lang="fa-IR" sz="3600"/>
              <a:t> وضعیت مادر مهم است </a:t>
            </a:r>
            <a:r>
              <a:rPr lang="en-US" sz="3600"/>
              <a:t>Mother’s position</a:t>
            </a:r>
          </a:p>
        </p:txBody>
      </p:sp>
      <p:sp>
        <p:nvSpPr>
          <p:cNvPr id="26627" name="Rectangle 3"/>
          <p:cNvSpPr>
            <a:spLocks noGrp="1" noChangeArrowheads="1"/>
          </p:cNvSpPr>
          <p:nvPr>
            <p:ph idx="1"/>
          </p:nvPr>
        </p:nvSpPr>
        <p:spPr>
          <a:xfrm>
            <a:off x="990600" y="2057400"/>
            <a:ext cx="7772400" cy="2895600"/>
          </a:xfrm>
        </p:spPr>
        <p:txBody>
          <a:bodyPr>
            <a:normAutofit lnSpcReduction="10000"/>
          </a:bodyPr>
          <a:lstStyle/>
          <a:p>
            <a:pPr algn="r" rtl="1">
              <a:lnSpc>
                <a:spcPct val="90000"/>
              </a:lnSpc>
            </a:pPr>
            <a:r>
              <a:rPr lang="fa-IR" sz="2400"/>
              <a:t> مادر در حالت مناسبی نشسته باشد </a:t>
            </a:r>
          </a:p>
          <a:p>
            <a:pPr algn="r" rtl="1">
              <a:lnSpc>
                <a:spcPct val="90000"/>
              </a:lnSpc>
            </a:pPr>
            <a:r>
              <a:rPr lang="fa-IR" sz="2400"/>
              <a:t>نوزاد را در سطح سینه نگه دارد( اگر لازم شد با استفاده از ملحفه –حوله –لباس – بالش )</a:t>
            </a:r>
          </a:p>
          <a:p>
            <a:pPr>
              <a:lnSpc>
                <a:spcPct val="90000"/>
              </a:lnSpc>
            </a:pPr>
            <a:r>
              <a:rPr lang="en-US" sz="2400"/>
              <a:t>Sitting with back and feet supported is more</a:t>
            </a:r>
          </a:p>
          <a:p>
            <a:pPr>
              <a:lnSpc>
                <a:spcPct val="90000"/>
              </a:lnSpc>
              <a:buFont typeface="Wingdings" pitchFamily="2" charset="2"/>
              <a:buNone/>
            </a:pPr>
            <a:r>
              <a:rPr lang="en-US" sz="2400"/>
              <a:t>    comfortable.</a:t>
            </a:r>
          </a:p>
          <a:p>
            <a:pPr>
              <a:lnSpc>
                <a:spcPct val="90000"/>
              </a:lnSpc>
            </a:pPr>
            <a:r>
              <a:rPr lang="en-US" sz="2400"/>
              <a:t>Bring the baby level with the breast (Using a rolled up towel or clothes ,Cushion or pillow</a:t>
            </a:r>
            <a:r>
              <a:rPr lang="fa-IR" sz="2400"/>
              <a:t>(</a:t>
            </a:r>
            <a:r>
              <a:rPr lang="en-US" sz="2400"/>
              <a:t>if needed.</a:t>
            </a:r>
          </a:p>
          <a:p>
            <a:pPr>
              <a:lnSpc>
                <a:spcPct val="90000"/>
              </a:lnSpc>
              <a:buFont typeface="Wingdings" pitchFamily="2" charset="2"/>
              <a:buNone/>
            </a:pPr>
            <a:endParaRPr lang="en-US" sz="2400"/>
          </a:p>
        </p:txBody>
      </p:sp>
    </p:spTree>
    <p:extLst>
      <p:ext uri="{BB962C8B-B14F-4D97-AF65-F5344CB8AC3E}">
        <p14:creationId xmlns:p14="http://schemas.microsoft.com/office/powerpoint/2010/main" val="172196120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p:cTn id="7" dur="500" fill="hold"/>
                                        <p:tgtEl>
                                          <p:spTgt spid="2662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662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26627">
                                            <p:txEl>
                                              <p:pRg st="1" end="1"/>
                                            </p:txEl>
                                          </p:spTgt>
                                        </p:tgtEl>
                                        <p:attrNameLst>
                                          <p:attrName>style.visibility</p:attrName>
                                        </p:attrNameLst>
                                      </p:cBhvr>
                                      <p:to>
                                        <p:strVal val="visible"/>
                                      </p:to>
                                    </p:set>
                                    <p:anim calcmode="lin" valueType="num">
                                      <p:cBhvr>
                                        <p:cTn id="14" dur="500" fill="hold"/>
                                        <p:tgtEl>
                                          <p:spTgt spid="2662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662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6627">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26627">
                                            <p:txEl>
                                              <p:pRg st="2" end="2"/>
                                            </p:txEl>
                                          </p:spTgt>
                                        </p:tgtEl>
                                        <p:attrNameLst>
                                          <p:attrName>style.visibility</p:attrName>
                                        </p:attrNameLst>
                                      </p:cBhvr>
                                      <p:to>
                                        <p:strVal val="visible"/>
                                      </p:to>
                                    </p:set>
                                    <p:anim calcmode="lin" valueType="num">
                                      <p:cBhvr>
                                        <p:cTn id="21" dur="500" fill="hold"/>
                                        <p:tgtEl>
                                          <p:spTgt spid="26627">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6627">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26627">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26627">
                                            <p:txEl>
                                              <p:pRg st="3" end="3"/>
                                            </p:txEl>
                                          </p:spTgt>
                                        </p:tgtEl>
                                        <p:attrNameLst>
                                          <p:attrName>style.visibility</p:attrName>
                                        </p:attrNameLst>
                                      </p:cBhvr>
                                      <p:to>
                                        <p:strVal val="visible"/>
                                      </p:to>
                                    </p:set>
                                    <p:anim calcmode="lin" valueType="num">
                                      <p:cBhvr>
                                        <p:cTn id="28" dur="500" fill="hold"/>
                                        <p:tgtEl>
                                          <p:spTgt spid="26627">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26627">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26627">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26627">
                                            <p:txEl>
                                              <p:pRg st="4" end="4"/>
                                            </p:txEl>
                                          </p:spTgt>
                                        </p:tgtEl>
                                        <p:attrNameLst>
                                          <p:attrName>style.visibility</p:attrName>
                                        </p:attrNameLst>
                                      </p:cBhvr>
                                      <p:to>
                                        <p:strVal val="visible"/>
                                      </p:to>
                                    </p:set>
                                    <p:anim calcmode="lin" valueType="num">
                                      <p:cBhvr>
                                        <p:cTn id="35" dur="500" fill="hold"/>
                                        <p:tgtEl>
                                          <p:spTgt spid="26627">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26627">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266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1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752600" y="990600"/>
            <a:ext cx="7086600" cy="1295400"/>
          </a:xfrm>
        </p:spPr>
        <p:txBody>
          <a:bodyPr>
            <a:normAutofit fontScale="90000"/>
          </a:bodyPr>
          <a:lstStyle/>
          <a:p>
            <a:pPr algn="ctr"/>
            <a:r>
              <a:rPr lang="fa-IR" sz="3100" dirty="0">
                <a:solidFill>
                  <a:schemeClr val="bg2"/>
                </a:solidFill>
                <a:effectLst>
                  <a:outerShdw blurRad="38100" dist="38100" dir="2700000" algn="tl">
                    <a:srgbClr val="C0C0C0"/>
                  </a:outerShdw>
                </a:effectLst>
                <a:cs typeface="Times New Roman" pitchFamily="18" charset="0"/>
              </a:rPr>
              <a:t> </a:t>
            </a:r>
            <a:r>
              <a:rPr lang="fa-IR" sz="3100" dirty="0">
                <a:solidFill>
                  <a:srgbClr val="FF0000"/>
                </a:solidFill>
                <a:effectLst>
                  <a:outerShdw blurRad="38100" dist="38100" dir="2700000" algn="tl">
                    <a:srgbClr val="C0C0C0"/>
                  </a:outerShdw>
                </a:effectLst>
                <a:cs typeface="Times New Roman" pitchFamily="18" charset="0"/>
              </a:rPr>
              <a:t>روشهای عملی برای شیر دهی </a:t>
            </a:r>
            <a:br>
              <a:rPr lang="fa-IR" sz="3100" dirty="0">
                <a:solidFill>
                  <a:srgbClr val="FF0000"/>
                </a:solidFill>
                <a:effectLst>
                  <a:outerShdw blurRad="38100" dist="38100" dir="2700000" algn="tl">
                    <a:srgbClr val="C0C0C0"/>
                  </a:outerShdw>
                </a:effectLst>
                <a:cs typeface="Times New Roman" pitchFamily="18" charset="0"/>
              </a:rPr>
            </a:br>
            <a:r>
              <a:rPr lang="en-US" sz="3100" dirty="0">
                <a:solidFill>
                  <a:srgbClr val="FF0000"/>
                </a:solidFill>
                <a:effectLst>
                  <a:outerShdw blurRad="38100" dist="38100" dir="2700000" algn="tl">
                    <a:srgbClr val="C0C0C0"/>
                  </a:outerShdw>
                </a:effectLst>
                <a:cs typeface="Times New Roman" pitchFamily="18" charset="0"/>
              </a:rPr>
              <a:t>PRACTICAL POSITIONS FOR </a:t>
            </a:r>
            <a:r>
              <a:rPr lang="en-US" sz="3100" dirty="0" smtClean="0">
                <a:solidFill>
                  <a:srgbClr val="FF0000"/>
                </a:solidFill>
                <a:effectLst>
                  <a:outerShdw blurRad="38100" dist="38100" dir="2700000" algn="tl">
                    <a:srgbClr val="C0C0C0"/>
                  </a:outerShdw>
                </a:effectLst>
                <a:cs typeface="Times New Roman" pitchFamily="18" charset="0"/>
              </a:rPr>
              <a:t>BREAST FEEDING</a:t>
            </a:r>
            <a:endParaRPr lang="en-US" sz="3100" dirty="0">
              <a:solidFill>
                <a:srgbClr val="FF0000"/>
              </a:solidFill>
              <a:effectLst>
                <a:outerShdw blurRad="38100" dist="38100" dir="2700000" algn="tl">
                  <a:srgbClr val="C0C0C0"/>
                </a:outerShdw>
              </a:effectLst>
              <a:cs typeface="Times New Roman" pitchFamily="18" charset="0"/>
            </a:endParaRPr>
          </a:p>
        </p:txBody>
      </p:sp>
      <p:sp>
        <p:nvSpPr>
          <p:cNvPr id="28675" name="Rectangle 3"/>
          <p:cNvSpPr>
            <a:spLocks noGrp="1" noChangeArrowheads="1"/>
          </p:cNvSpPr>
          <p:nvPr>
            <p:ph idx="1"/>
          </p:nvPr>
        </p:nvSpPr>
        <p:spPr>
          <a:xfrm>
            <a:off x="533400" y="2133600"/>
            <a:ext cx="8077200" cy="4495800"/>
          </a:xfrm>
        </p:spPr>
        <p:txBody>
          <a:bodyPr/>
          <a:lstStyle/>
          <a:p>
            <a:pPr marL="533400" indent="-533400">
              <a:lnSpc>
                <a:spcPct val="140000"/>
              </a:lnSpc>
              <a:buFont typeface="Wingdings" pitchFamily="2" charset="2"/>
              <a:buAutoNum type="arabicPeriod"/>
            </a:pPr>
            <a:r>
              <a:rPr lang="fa-IR" b="1" dirty="0"/>
              <a:t>روش نشسته </a:t>
            </a:r>
            <a:r>
              <a:rPr lang="en-US" b="1" dirty="0"/>
              <a:t>Sitting positions</a:t>
            </a:r>
            <a:r>
              <a:rPr lang="en-US" sz="2400" b="1" dirty="0">
                <a:solidFill>
                  <a:schemeClr val="hlink"/>
                </a:solidFill>
              </a:rPr>
              <a:t> </a:t>
            </a:r>
          </a:p>
          <a:p>
            <a:pPr marL="533400" indent="-533400">
              <a:lnSpc>
                <a:spcPct val="140000"/>
              </a:lnSpc>
              <a:buFont typeface="Wingdings" pitchFamily="2" charset="2"/>
              <a:buChar char="q"/>
            </a:pPr>
            <a:r>
              <a:rPr lang="fa-IR" sz="2400" dirty="0"/>
              <a:t> روش سنتی </a:t>
            </a:r>
            <a:r>
              <a:rPr lang="en-US" sz="2400" dirty="0"/>
              <a:t>Traditional position:</a:t>
            </a:r>
          </a:p>
          <a:p>
            <a:pPr marL="533400" indent="-533400">
              <a:lnSpc>
                <a:spcPct val="140000"/>
              </a:lnSpc>
              <a:buFont typeface="Wingdings" pitchFamily="2" charset="2"/>
              <a:buChar char="Ü"/>
            </a:pPr>
            <a:r>
              <a:rPr lang="fa-IR" sz="2000" dirty="0"/>
              <a:t> </a:t>
            </a:r>
            <a:r>
              <a:rPr lang="en-US" sz="2000" dirty="0">
                <a:hlinkClick r:id="" action="ppaction://noaction"/>
              </a:rPr>
              <a:t>Cradle Hold</a:t>
            </a:r>
            <a:endParaRPr lang="en-US" sz="2000" dirty="0"/>
          </a:p>
          <a:p>
            <a:pPr marL="533400" indent="-533400">
              <a:buFont typeface="Wingdings" pitchFamily="2" charset="2"/>
              <a:buChar char="Ü"/>
            </a:pPr>
            <a:r>
              <a:rPr lang="en-US" sz="2000" dirty="0">
                <a:hlinkClick r:id="" action="ppaction://noaction"/>
              </a:rPr>
              <a:t>Cross Cradle Hold</a:t>
            </a:r>
            <a:endParaRPr lang="en-US" sz="2000" dirty="0"/>
          </a:p>
          <a:p>
            <a:pPr marL="533400" indent="-533400">
              <a:lnSpc>
                <a:spcPct val="140000"/>
              </a:lnSpc>
              <a:buFont typeface="Wingdings" pitchFamily="2" charset="2"/>
              <a:buChar char="q"/>
            </a:pPr>
            <a:r>
              <a:rPr lang="en-US" sz="2400" dirty="0">
                <a:hlinkClick r:id="" action="ppaction://noaction"/>
              </a:rPr>
              <a:t>Underarm position</a:t>
            </a:r>
            <a:endParaRPr lang="en-US" sz="2400" dirty="0"/>
          </a:p>
          <a:p>
            <a:pPr marL="533400" indent="-533400">
              <a:lnSpc>
                <a:spcPct val="140000"/>
              </a:lnSpc>
              <a:buFont typeface="Wingdings" pitchFamily="2" charset="2"/>
              <a:buAutoNum type="arabicPeriod" startAt="2"/>
            </a:pPr>
            <a:r>
              <a:rPr lang="en-US" b="1" dirty="0">
                <a:hlinkClick r:id="" action="ppaction://noaction"/>
              </a:rPr>
              <a:t>Lying-down positions</a:t>
            </a:r>
            <a:endParaRPr lang="en-US" b="1" dirty="0"/>
          </a:p>
          <a:p>
            <a:pPr marL="533400" indent="-533400">
              <a:lnSpc>
                <a:spcPct val="140000"/>
              </a:lnSpc>
              <a:buFont typeface="Wingdings" pitchFamily="2" charset="2"/>
              <a:buAutoNum type="arabicPeriod" startAt="2"/>
            </a:pPr>
            <a:r>
              <a:rPr lang="en-US" b="1" dirty="0">
                <a:hlinkClick r:id="" action="ppaction://noaction"/>
              </a:rPr>
              <a:t>Others</a:t>
            </a:r>
            <a:endParaRPr lang="en-US" b="1" dirty="0"/>
          </a:p>
        </p:txBody>
      </p:sp>
    </p:spTree>
    <p:extLst>
      <p:ext uri="{BB962C8B-B14F-4D97-AF65-F5344CB8AC3E}">
        <p14:creationId xmlns:p14="http://schemas.microsoft.com/office/powerpoint/2010/main" val="108548391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 calcmode="lin" valueType="num">
                                      <p:cBhvr>
                                        <p:cTn id="7" dur="500" fill="hold"/>
                                        <p:tgtEl>
                                          <p:spTgt spid="2867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28675">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28675">
                                            <p:txEl>
                                              <p:pRg st="1" end="1"/>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8675">
                                            <p:txEl>
                                              <p:pRg st="2" end="2"/>
                                            </p:txEl>
                                          </p:spTgt>
                                        </p:tgtEl>
                                        <p:attrNameLst>
                                          <p:attrName>style.visibility</p:attrName>
                                        </p:attrNameLst>
                                      </p:cBhvr>
                                      <p:to>
                                        <p:strVal val="visible"/>
                                      </p:to>
                                    </p:set>
                                    <p:anim calcmode="lin" valueType="num">
                                      <p:cBhvr>
                                        <p:cTn id="12" dur="500" fill="hold"/>
                                        <p:tgtEl>
                                          <p:spTgt spid="28675">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28675">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28675">
                                            <p:txEl>
                                              <p:pRg st="2" end="2"/>
                                            </p:txEl>
                                          </p:spTgt>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28675">
                                            <p:txEl>
                                              <p:pRg st="3" end="3"/>
                                            </p:txEl>
                                          </p:spTgt>
                                        </p:tgtEl>
                                        <p:attrNameLst>
                                          <p:attrName>style.visibility</p:attrName>
                                        </p:attrNameLst>
                                      </p:cBhvr>
                                      <p:to>
                                        <p:strVal val="visible"/>
                                      </p:to>
                                    </p:set>
                                    <p:anim calcmode="lin" valueType="num">
                                      <p:cBhvr>
                                        <p:cTn id="17" dur="500" fill="hold"/>
                                        <p:tgtEl>
                                          <p:spTgt spid="28675">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28675">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28675">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28675">
                                            <p:txEl>
                                              <p:pRg st="4" end="4"/>
                                            </p:txEl>
                                          </p:spTgt>
                                        </p:tgtEl>
                                        <p:attrNameLst>
                                          <p:attrName>style.visibility</p:attrName>
                                        </p:attrNameLst>
                                      </p:cBhvr>
                                      <p:to>
                                        <p:strVal val="visible"/>
                                      </p:to>
                                    </p:set>
                                    <p:anim calcmode="lin" valueType="num">
                                      <p:cBhvr>
                                        <p:cTn id="24" dur="500" fill="hold"/>
                                        <p:tgtEl>
                                          <p:spTgt spid="28675">
                                            <p:txEl>
                                              <p:pRg st="4" end="4"/>
                                            </p:txEl>
                                          </p:spTgt>
                                        </p:tgtEl>
                                        <p:attrNameLst>
                                          <p:attrName>ppt_w</p:attrName>
                                        </p:attrNameLst>
                                      </p:cBhvr>
                                      <p:tavLst>
                                        <p:tav tm="0">
                                          <p:val>
                                            <p:fltVal val="0"/>
                                          </p:val>
                                        </p:tav>
                                        <p:tav tm="100000">
                                          <p:val>
                                            <p:strVal val="#ppt_w"/>
                                          </p:val>
                                        </p:tav>
                                      </p:tavLst>
                                    </p:anim>
                                    <p:anim calcmode="lin" valueType="num">
                                      <p:cBhvr>
                                        <p:cTn id="25" dur="500" fill="hold"/>
                                        <p:tgtEl>
                                          <p:spTgt spid="28675">
                                            <p:txEl>
                                              <p:pRg st="4" end="4"/>
                                            </p:txEl>
                                          </p:spTgt>
                                        </p:tgtEl>
                                        <p:attrNameLst>
                                          <p:attrName>ppt_h</p:attrName>
                                        </p:attrNameLst>
                                      </p:cBhvr>
                                      <p:tavLst>
                                        <p:tav tm="0">
                                          <p:val>
                                            <p:fltVal val="0"/>
                                          </p:val>
                                        </p:tav>
                                        <p:tav tm="100000">
                                          <p:val>
                                            <p:strVal val="#ppt_h"/>
                                          </p:val>
                                        </p:tav>
                                      </p:tavLst>
                                    </p:anim>
                                    <p:animEffect transition="in" filter="fade">
                                      <p:cBhvr>
                                        <p:cTn id="26" dur="500"/>
                                        <p:tgtEl>
                                          <p:spTgt spid="28675">
                                            <p:txEl>
                                              <p:pRg st="4" end="4"/>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53" presetClass="entr" presetSubtype="0" fill="hold" grpId="0" nodeType="clickEffect">
                                  <p:stCondLst>
                                    <p:cond delay="0"/>
                                  </p:stCondLst>
                                  <p:childTnLst>
                                    <p:set>
                                      <p:cBhvr>
                                        <p:cTn id="30" dur="1" fill="hold">
                                          <p:stCondLst>
                                            <p:cond delay="0"/>
                                          </p:stCondLst>
                                        </p:cTn>
                                        <p:tgtEl>
                                          <p:spTgt spid="28675">
                                            <p:txEl>
                                              <p:pRg st="5" end="5"/>
                                            </p:txEl>
                                          </p:spTgt>
                                        </p:tgtEl>
                                        <p:attrNameLst>
                                          <p:attrName>style.visibility</p:attrName>
                                        </p:attrNameLst>
                                      </p:cBhvr>
                                      <p:to>
                                        <p:strVal val="visible"/>
                                      </p:to>
                                    </p:set>
                                    <p:anim calcmode="lin" valueType="num">
                                      <p:cBhvr>
                                        <p:cTn id="31" dur="500" fill="hold"/>
                                        <p:tgtEl>
                                          <p:spTgt spid="28675">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28675">
                                            <p:txEl>
                                              <p:pRg st="5" end="5"/>
                                            </p:txEl>
                                          </p:spTgt>
                                        </p:tgtEl>
                                        <p:attrNameLst>
                                          <p:attrName>ppt_h</p:attrName>
                                        </p:attrNameLst>
                                      </p:cBhvr>
                                      <p:tavLst>
                                        <p:tav tm="0">
                                          <p:val>
                                            <p:fltVal val="0"/>
                                          </p:val>
                                        </p:tav>
                                        <p:tav tm="100000">
                                          <p:val>
                                            <p:strVal val="#ppt_h"/>
                                          </p:val>
                                        </p:tav>
                                      </p:tavLst>
                                    </p:anim>
                                    <p:animEffect transition="in" filter="fade">
                                      <p:cBhvr>
                                        <p:cTn id="33" dur="500"/>
                                        <p:tgtEl>
                                          <p:spTgt spid="28675">
                                            <p:txEl>
                                              <p:pRg st="5" end="5"/>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3" presetClass="entr" presetSubtype="0" fill="hold" grpId="0" nodeType="clickEffect">
                                  <p:stCondLst>
                                    <p:cond delay="0"/>
                                  </p:stCondLst>
                                  <p:childTnLst>
                                    <p:set>
                                      <p:cBhvr>
                                        <p:cTn id="37" dur="1" fill="hold">
                                          <p:stCondLst>
                                            <p:cond delay="0"/>
                                          </p:stCondLst>
                                        </p:cTn>
                                        <p:tgtEl>
                                          <p:spTgt spid="28675">
                                            <p:txEl>
                                              <p:pRg st="6" end="6"/>
                                            </p:txEl>
                                          </p:spTgt>
                                        </p:tgtEl>
                                        <p:attrNameLst>
                                          <p:attrName>style.visibility</p:attrName>
                                        </p:attrNameLst>
                                      </p:cBhvr>
                                      <p:to>
                                        <p:strVal val="visible"/>
                                      </p:to>
                                    </p:set>
                                    <p:anim calcmode="lin" valueType="num">
                                      <p:cBhvr>
                                        <p:cTn id="38" dur="500" fill="hold"/>
                                        <p:tgtEl>
                                          <p:spTgt spid="28675">
                                            <p:txEl>
                                              <p:pRg st="6" end="6"/>
                                            </p:txEl>
                                          </p:spTgt>
                                        </p:tgtEl>
                                        <p:attrNameLst>
                                          <p:attrName>ppt_w</p:attrName>
                                        </p:attrNameLst>
                                      </p:cBhvr>
                                      <p:tavLst>
                                        <p:tav tm="0">
                                          <p:val>
                                            <p:fltVal val="0"/>
                                          </p:val>
                                        </p:tav>
                                        <p:tav tm="100000">
                                          <p:val>
                                            <p:strVal val="#ppt_w"/>
                                          </p:val>
                                        </p:tav>
                                      </p:tavLst>
                                    </p:anim>
                                    <p:anim calcmode="lin" valueType="num">
                                      <p:cBhvr>
                                        <p:cTn id="39" dur="500" fill="hold"/>
                                        <p:tgtEl>
                                          <p:spTgt spid="28675">
                                            <p:txEl>
                                              <p:pRg st="6" end="6"/>
                                            </p:txEl>
                                          </p:spTgt>
                                        </p:tgtEl>
                                        <p:attrNameLst>
                                          <p:attrName>ppt_h</p:attrName>
                                        </p:attrNameLst>
                                      </p:cBhvr>
                                      <p:tavLst>
                                        <p:tav tm="0">
                                          <p:val>
                                            <p:fltVal val="0"/>
                                          </p:val>
                                        </p:tav>
                                        <p:tav tm="100000">
                                          <p:val>
                                            <p:strVal val="#ppt_h"/>
                                          </p:val>
                                        </p:tav>
                                      </p:tavLst>
                                    </p:anim>
                                    <p:animEffect transition="in" filter="fade">
                                      <p:cBhvr>
                                        <p:cTn id="40" dur="500"/>
                                        <p:tgtEl>
                                          <p:spTgt spid="286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1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295400" y="1219200"/>
            <a:ext cx="7162800" cy="381000"/>
          </a:xfrm>
        </p:spPr>
        <p:txBody>
          <a:bodyPr>
            <a:normAutofit fontScale="90000"/>
          </a:bodyPr>
          <a:lstStyle/>
          <a:p>
            <a:pPr algn="ctr"/>
            <a:r>
              <a:rPr lang="en-US" sz="3600"/>
              <a:t>Cradle position</a:t>
            </a:r>
          </a:p>
        </p:txBody>
      </p:sp>
      <p:pic>
        <p:nvPicPr>
          <p:cNvPr id="29699" name="Picture 3" descr="05BFcradleff"/>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a:xfrm>
            <a:off x="1492250" y="2819400"/>
            <a:ext cx="3073400" cy="3352800"/>
          </a:xfrm>
          <a:noFill/>
          <a:ln w="76200">
            <a:solidFill>
              <a:schemeClr val="hlink"/>
            </a:solidFill>
            <a:miter lim="800000"/>
            <a:headEnd/>
            <a:tailE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pic>
      <p:sp>
        <p:nvSpPr>
          <p:cNvPr id="29700" name="Rectangle 4"/>
          <p:cNvSpPr>
            <a:spLocks noChangeArrowheads="1"/>
          </p:cNvSpPr>
          <p:nvPr/>
        </p:nvSpPr>
        <p:spPr bwMode="auto">
          <a:xfrm>
            <a:off x="762000" y="1905000"/>
            <a:ext cx="8382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accent2"/>
              </a:buClr>
              <a:buSzPct val="75000"/>
              <a:buFont typeface="Wingdings" pitchFamily="2" charset="2"/>
              <a:buChar char="n"/>
            </a:pPr>
            <a:r>
              <a:rPr kumimoji="0" lang="en-US">
                <a:latin typeface="Tahoma" pitchFamily="34" charset="0"/>
              </a:rPr>
              <a:t>Useful for babies with good head control: term, healthy babies</a:t>
            </a:r>
          </a:p>
        </p:txBody>
      </p:sp>
      <p:pic>
        <p:nvPicPr>
          <p:cNvPr id="297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44958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25908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1095347"/>
      </p:ext>
    </p:extLst>
  </p:cSld>
  <p:clrMapOvr>
    <a:masterClrMapping/>
  </p:clrMapOvr>
  <p:transition spd="med">
    <p:split orient="vert"/>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752600" y="990600"/>
            <a:ext cx="7391400" cy="762000"/>
          </a:xfrm>
        </p:spPr>
        <p:txBody>
          <a:bodyPr>
            <a:normAutofit fontScale="90000"/>
          </a:bodyPr>
          <a:lstStyle/>
          <a:p>
            <a:r>
              <a:rPr lang="en-US"/>
              <a:t>Cross arm position </a:t>
            </a:r>
            <a:r>
              <a:rPr lang="en-US" sz="3200"/>
              <a:t>(Cross Cradle Hold)</a:t>
            </a:r>
          </a:p>
        </p:txBody>
      </p:sp>
      <p:sp>
        <p:nvSpPr>
          <p:cNvPr id="32771" name="Rectangle 3"/>
          <p:cNvSpPr>
            <a:spLocks noChangeArrowheads="1"/>
          </p:cNvSpPr>
          <p:nvPr/>
        </p:nvSpPr>
        <p:spPr bwMode="auto">
          <a:xfrm>
            <a:off x="609600" y="1828800"/>
            <a:ext cx="44958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accent2"/>
              </a:buClr>
              <a:buSzPct val="75000"/>
              <a:buFont typeface="Wingdings" pitchFamily="2" charset="2"/>
              <a:buChar char="n"/>
            </a:pPr>
            <a:r>
              <a:rPr kumimoji="0" lang="en-US">
                <a:latin typeface="Tahoma" pitchFamily="34" charset="0"/>
              </a:rPr>
              <a:t>Useful for </a:t>
            </a:r>
            <a:r>
              <a:rPr kumimoji="0" lang="en-US" sz="2800" i="1" u="sng">
                <a:latin typeface="Tahoma" pitchFamily="34" charset="0"/>
              </a:rPr>
              <a:t>small or ill baby</a:t>
            </a:r>
            <a:r>
              <a:rPr kumimoji="0" lang="en-US">
                <a:latin typeface="Tahoma" pitchFamily="34" charset="0"/>
              </a:rPr>
              <a:t> with poor head control </a:t>
            </a:r>
          </a:p>
          <a:p>
            <a:pPr marL="342900" indent="-342900">
              <a:spcBef>
                <a:spcPct val="20000"/>
              </a:spcBef>
              <a:buClr>
                <a:schemeClr val="accent2"/>
              </a:buClr>
              <a:buSzPct val="75000"/>
              <a:buFont typeface="Wingdings" pitchFamily="2" charset="2"/>
              <a:buChar char="n"/>
            </a:pPr>
            <a:r>
              <a:rPr kumimoji="0" lang="en-US" sz="2800" i="1" u="sng">
                <a:latin typeface="Tahoma" pitchFamily="34" charset="0"/>
              </a:rPr>
              <a:t>Sore nipple</a:t>
            </a:r>
          </a:p>
        </p:txBody>
      </p:sp>
      <p:pic>
        <p:nvPicPr>
          <p:cNvPr id="327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886200"/>
            <a:ext cx="2667000" cy="2667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5" descr="930287f-small"/>
          <p:cNvPicPr>
            <a:picLocks noChangeAspect="1" noChangeArrowheads="1"/>
          </p:cNvPicPr>
          <p:nvPr/>
        </p:nvPicPr>
        <p:blipFill>
          <a:blip r:embed="rId4">
            <a:lum bright="18000"/>
            <a:extLst>
              <a:ext uri="{28A0092B-C50C-407E-A947-70E740481C1C}">
                <a14:useLocalDpi xmlns:a14="http://schemas.microsoft.com/office/drawing/2010/main" val="0"/>
              </a:ext>
            </a:extLst>
          </a:blip>
          <a:srcRect/>
          <a:stretch>
            <a:fillRect/>
          </a:stretch>
        </p:blipFill>
        <p:spPr bwMode="auto">
          <a:xfrm>
            <a:off x="5257800" y="1752600"/>
            <a:ext cx="3321050" cy="4876800"/>
          </a:xfrm>
          <a:prstGeom prst="rect">
            <a:avLst/>
          </a:prstGeom>
          <a:noFill/>
          <a:ln w="28575">
            <a:solidFill>
              <a:srgbClr val="000000"/>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6006729"/>
      </p:ext>
    </p:extLst>
  </p:cSld>
  <p:clrMapOvr>
    <a:masterClrMapping/>
  </p:clrMapOvr>
  <p:transition spd="med">
    <p:split orient="vert"/>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4818" name="Picture 2" descr="05BFfootballff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3124200"/>
            <a:ext cx="3048000" cy="2743200"/>
          </a:xfrm>
          <a:prstGeom prst="rect">
            <a:avLst/>
          </a:prstGeom>
          <a:noFill/>
          <a:ln w="76200">
            <a:solidFill>
              <a:schemeClr val="accent1"/>
            </a:solidFill>
            <a:miter lim="800000"/>
            <a:headEnd/>
            <a:tailEnd/>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Lst>
        </p:spPr>
      </p:pic>
      <p:sp>
        <p:nvSpPr>
          <p:cNvPr id="34819" name="Rectangle 3"/>
          <p:cNvSpPr>
            <a:spLocks noGrp="1" noChangeArrowheads="1"/>
          </p:cNvSpPr>
          <p:nvPr>
            <p:ph type="title"/>
          </p:nvPr>
        </p:nvSpPr>
        <p:spPr>
          <a:xfrm>
            <a:off x="1295400" y="1219200"/>
            <a:ext cx="6934200" cy="685800"/>
          </a:xfrm>
        </p:spPr>
        <p:txBody>
          <a:bodyPr/>
          <a:lstStyle/>
          <a:p>
            <a:r>
              <a:rPr lang="en-US" sz="2400">
                <a:solidFill>
                  <a:schemeClr val="bg2"/>
                </a:solidFill>
              </a:rPr>
              <a:t>Underarm position</a:t>
            </a:r>
            <a:r>
              <a:rPr lang="fa-IR" sz="2400">
                <a:solidFill>
                  <a:schemeClr val="bg2"/>
                </a:solidFill>
              </a:rPr>
              <a:t>) </a:t>
            </a:r>
            <a:r>
              <a:rPr lang="en-US" sz="2400">
                <a:solidFill>
                  <a:schemeClr val="bg2"/>
                </a:solidFill>
              </a:rPr>
              <a:t>"football" hold)</a:t>
            </a:r>
          </a:p>
        </p:txBody>
      </p:sp>
      <p:sp>
        <p:nvSpPr>
          <p:cNvPr id="34821" name="Rectangle 5"/>
          <p:cNvSpPr>
            <a:spLocks noGrp="1" noChangeArrowheads="1"/>
          </p:cNvSpPr>
          <p:nvPr>
            <p:ph type="body" sz="half" idx="2"/>
          </p:nvPr>
        </p:nvSpPr>
        <p:spPr>
          <a:xfrm>
            <a:off x="762000" y="1905000"/>
            <a:ext cx="7620000" cy="1371600"/>
          </a:xfrm>
        </p:spPr>
        <p:txBody>
          <a:bodyPr/>
          <a:lstStyle/>
          <a:p>
            <a:r>
              <a:rPr lang="en-US" sz="2400"/>
              <a:t>Useful for </a:t>
            </a:r>
            <a:r>
              <a:rPr lang="en-US" sz="2400" b="1" i="1"/>
              <a:t>twins</a:t>
            </a:r>
            <a:r>
              <a:rPr lang="en-US" sz="2400"/>
              <a:t>, </a:t>
            </a:r>
            <a:r>
              <a:rPr lang="en-US" sz="2400" b="1" i="1"/>
              <a:t>blocked duct</a:t>
            </a:r>
            <a:r>
              <a:rPr lang="en-US" sz="2400"/>
              <a:t>, </a:t>
            </a:r>
            <a:r>
              <a:rPr lang="en-US" sz="2400" b="1" i="1"/>
              <a:t>difficulty attaching</a:t>
            </a:r>
            <a:r>
              <a:rPr lang="en-US" sz="2400"/>
              <a:t> the baby</a:t>
            </a:r>
          </a:p>
        </p:txBody>
      </p:sp>
      <p:pic>
        <p:nvPicPr>
          <p:cNvPr id="34820" name="Picture 4" descr="twin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124200"/>
            <a:ext cx="2212975" cy="2743200"/>
          </a:xfrm>
          <a:prstGeom prst="rect">
            <a:avLst/>
          </a:prstGeom>
          <a:noFill/>
          <a:ln w="76200">
            <a:solidFill>
              <a:schemeClr val="accent1"/>
            </a:solidFill>
            <a:miter lim="800000"/>
            <a:headEnd/>
            <a:tailE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pic>
      <p:pic>
        <p:nvPicPr>
          <p:cNvPr id="34822" name="Picture 6" descr="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3124200"/>
            <a:ext cx="2228850" cy="2735263"/>
          </a:xfrm>
          <a:prstGeom prst="rect">
            <a:avLst/>
          </a:prstGeom>
          <a:noFill/>
          <a:ln w="76200">
            <a:solidFill>
              <a:schemeClr val="accent1"/>
            </a:solidFill>
            <a:miter lim="800000"/>
            <a:headEnd/>
            <a:tailE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096410"/>
      </p:ext>
    </p:extLst>
  </p:cSld>
  <p:clrMapOvr>
    <a:masterClrMapping/>
  </p:clrMapOvr>
  <p:transition spd="med">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1"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13</a:t>
            </a:r>
            <a:r>
              <a:rPr lang="en-US" dirty="0"/>
              <a:t> </a:t>
            </a:r>
          </a:p>
        </p:txBody>
      </p:sp>
      <p:sp>
        <p:nvSpPr>
          <p:cNvPr id="319492" name="Rectangle 4"/>
          <p:cNvSpPr>
            <a:spLocks noGrp="1" noChangeArrowheads="1"/>
          </p:cNvSpPr>
          <p:nvPr>
            <p:ph type="body" sz="half" idx="1"/>
          </p:nvPr>
        </p:nvSpPr>
        <p:spPr>
          <a:xfrm>
            <a:off x="4643438" y="2133600"/>
            <a:ext cx="3810000" cy="4114800"/>
          </a:xfrm>
        </p:spPr>
        <p:txBody>
          <a:bodyPr/>
          <a:lstStyle/>
          <a:p>
            <a:pPr marL="609600" indent="-609600" algn="r" rtl="1"/>
            <a:r>
              <a:rPr lang="ar-SA" sz="2800">
                <a:cs typeface="Arial" pitchFamily="34" charset="0"/>
              </a:rPr>
              <a:t>شير مادر به تنهايي تا يك سوم انرژي و مواد مغذي مورد نياز كودك در سال دوم زندگي را تامين مي كند،‌ پس بهتر است تا پايان 2 سالگي از شيرمادر همراه با غذاي خانواده استفاده شود.</a:t>
            </a:r>
            <a:endParaRPr lang="en-US" sz="2800">
              <a:cs typeface="Arial" pitchFamily="34" charset="0"/>
            </a:endParaRPr>
          </a:p>
        </p:txBody>
      </p:sp>
      <p:sp>
        <p:nvSpPr>
          <p:cNvPr id="2" name="Content Placeholder 1"/>
          <p:cNvSpPr>
            <a:spLocks noGrp="1"/>
          </p:cNvSpPr>
          <p:nvPr>
            <p:ph sz="half" idx="2"/>
          </p:nvPr>
        </p:nvSpPr>
        <p:spPr>
          <a:xfrm>
            <a:off x="2209800" y="1905000"/>
            <a:ext cx="6781800" cy="4254500"/>
          </a:xfrm>
        </p:spPr>
        <p:txBody>
          <a:bodyPr/>
          <a:lstStyle/>
          <a:p>
            <a:endParaRPr lang="fa-IR" dirty="0"/>
          </a:p>
        </p:txBody>
      </p:sp>
      <p:sp>
        <p:nvSpPr>
          <p:cNvPr id="7" name="Slide Number Placeholder 6"/>
          <p:cNvSpPr>
            <a:spLocks noGrp="1"/>
          </p:cNvSpPr>
          <p:nvPr>
            <p:ph type="sldNum" sz="quarter" idx="12"/>
          </p:nvPr>
        </p:nvSpPr>
        <p:spPr/>
        <p:txBody>
          <a:bodyPr/>
          <a:lstStyle/>
          <a:p>
            <a:fld id="{91698C75-CC8D-4409-A103-E6AFF2F4D5B8}" type="slidenum">
              <a:rPr lang="ar-SA"/>
              <a:pPr/>
              <a:t>16</a:t>
            </a:fld>
            <a:endParaRPr lang="en-US"/>
          </a:p>
        </p:txBody>
      </p:sp>
    </p:spTree>
    <p:extLst>
      <p:ext uri="{BB962C8B-B14F-4D97-AF65-F5344CB8AC3E}">
        <p14:creationId xmlns:p14="http://schemas.microsoft.com/office/powerpoint/2010/main" val="105769043"/>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752600" y="762000"/>
            <a:ext cx="6858000" cy="762000"/>
          </a:xfrm>
        </p:spPr>
        <p:txBody>
          <a:bodyPr>
            <a:normAutofit fontScale="90000"/>
          </a:bodyPr>
          <a:lstStyle/>
          <a:p>
            <a:r>
              <a:rPr lang="en-US"/>
              <a:t>Lying down on side position</a:t>
            </a:r>
          </a:p>
        </p:txBody>
      </p:sp>
      <p:sp>
        <p:nvSpPr>
          <p:cNvPr id="36867" name="Rectangle 3"/>
          <p:cNvSpPr>
            <a:spLocks noGrp="1" noChangeArrowheads="1"/>
          </p:cNvSpPr>
          <p:nvPr>
            <p:ph type="body" sz="half" idx="1"/>
          </p:nvPr>
        </p:nvSpPr>
        <p:spPr>
          <a:xfrm>
            <a:off x="990600" y="1447800"/>
            <a:ext cx="5257800" cy="5410200"/>
          </a:xfrm>
        </p:spPr>
        <p:txBody>
          <a:bodyPr>
            <a:normAutofit lnSpcReduction="10000"/>
          </a:bodyPr>
          <a:lstStyle/>
          <a:p>
            <a:pPr algn="r" rtl="1">
              <a:lnSpc>
                <a:spcPct val="90000"/>
              </a:lnSpc>
            </a:pPr>
            <a:r>
              <a:rPr lang="fa-IR" sz="2000"/>
              <a:t> عدم توانایی مادر در نشستن و تحمل وزن شیرخوار </a:t>
            </a:r>
          </a:p>
          <a:p>
            <a:pPr algn="r" rtl="1">
              <a:lnSpc>
                <a:spcPct val="90000"/>
              </a:lnSpc>
            </a:pPr>
            <a:r>
              <a:rPr lang="en-US" sz="2000"/>
              <a:t>A mother cannot sit up and take the weight for the baby in her arms</a:t>
            </a:r>
          </a:p>
          <a:p>
            <a:pPr algn="r" rtl="1">
              <a:lnSpc>
                <a:spcPct val="90000"/>
              </a:lnSpc>
            </a:pPr>
            <a:r>
              <a:rPr lang="fa-IR" sz="2000"/>
              <a:t>بعد از سزارین مفید است</a:t>
            </a:r>
          </a:p>
          <a:p>
            <a:pPr algn="r" rtl="1">
              <a:lnSpc>
                <a:spcPct val="90000"/>
              </a:lnSpc>
            </a:pPr>
            <a:r>
              <a:rPr lang="en-US" sz="2000"/>
              <a:t>Comfortable after a</a:t>
            </a:r>
            <a:r>
              <a:rPr lang="fa-IR" sz="2000"/>
              <a:t> </a:t>
            </a:r>
            <a:r>
              <a:rPr lang="en-US" sz="2000"/>
              <a:t>caesarian section</a:t>
            </a:r>
          </a:p>
          <a:p>
            <a:pPr algn="r" rtl="1">
              <a:lnSpc>
                <a:spcPct val="90000"/>
              </a:lnSpc>
            </a:pPr>
            <a:r>
              <a:rPr lang="fa-IR" sz="2000"/>
              <a:t> خستگی مادر </a:t>
            </a:r>
          </a:p>
          <a:p>
            <a:pPr algn="r" rtl="1">
              <a:lnSpc>
                <a:spcPct val="90000"/>
              </a:lnSpc>
            </a:pPr>
            <a:r>
              <a:rPr lang="en-US" sz="2000"/>
              <a:t>A weary mother!</a:t>
            </a:r>
          </a:p>
          <a:p>
            <a:pPr algn="r" rtl="1">
              <a:lnSpc>
                <a:spcPct val="90000"/>
              </a:lnSpc>
            </a:pPr>
            <a:r>
              <a:rPr lang="fa-IR" sz="2000"/>
              <a:t>تغذیه در شب</a:t>
            </a:r>
          </a:p>
          <a:p>
            <a:pPr algn="r" rtl="1">
              <a:lnSpc>
                <a:spcPct val="90000"/>
              </a:lnSpc>
            </a:pPr>
            <a:r>
              <a:rPr lang="en-US" sz="2000"/>
              <a:t>Night feeding</a:t>
            </a:r>
          </a:p>
          <a:p>
            <a:pPr algn="r" rtl="1">
              <a:lnSpc>
                <a:spcPct val="90000"/>
              </a:lnSpc>
            </a:pPr>
            <a:r>
              <a:rPr lang="fa-IR" sz="2000"/>
              <a:t>شیرخواری که کنترل سر خوبی ندارد </a:t>
            </a:r>
          </a:p>
          <a:p>
            <a:pPr algn="r" rtl="1">
              <a:lnSpc>
                <a:spcPct val="90000"/>
              </a:lnSpc>
            </a:pPr>
            <a:r>
              <a:rPr lang="en-US" sz="2000"/>
              <a:t>A baby with poor head control </a:t>
            </a:r>
          </a:p>
          <a:p>
            <a:pPr algn="r" rtl="1">
              <a:lnSpc>
                <a:spcPct val="90000"/>
              </a:lnSpc>
            </a:pPr>
            <a:r>
              <a:rPr lang="fa-IR" sz="2000"/>
              <a:t>شکاف لب یا کام</a:t>
            </a:r>
          </a:p>
          <a:p>
            <a:pPr algn="r" rtl="1">
              <a:lnSpc>
                <a:spcPct val="90000"/>
              </a:lnSpc>
            </a:pPr>
            <a:r>
              <a:rPr lang="en-US" sz="2000"/>
              <a:t>A baby with cleft lip and/or</a:t>
            </a:r>
            <a:r>
              <a:rPr lang="fa-IR" sz="2000"/>
              <a:t> </a:t>
            </a:r>
            <a:r>
              <a:rPr lang="en-US" sz="2000"/>
              <a:t>palate</a:t>
            </a:r>
          </a:p>
          <a:p>
            <a:pPr algn="r" rtl="1">
              <a:lnSpc>
                <a:spcPct val="90000"/>
              </a:lnSpc>
            </a:pPr>
            <a:r>
              <a:rPr lang="fa-IR" sz="2000"/>
              <a:t> امتناع نوزاد از شیر خوردن</a:t>
            </a:r>
          </a:p>
          <a:p>
            <a:pPr algn="r" rtl="1">
              <a:lnSpc>
                <a:spcPct val="90000"/>
              </a:lnSpc>
            </a:pPr>
            <a:r>
              <a:rPr lang="en-US" sz="2000"/>
              <a:t>A baby who refuses to breastfeed</a:t>
            </a:r>
          </a:p>
          <a:p>
            <a:pPr>
              <a:lnSpc>
                <a:spcPct val="90000"/>
              </a:lnSpc>
            </a:pPr>
            <a:endParaRPr lang="en-US" sz="2000"/>
          </a:p>
        </p:txBody>
      </p:sp>
      <p:pic>
        <p:nvPicPr>
          <p:cNvPr id="36868" name="Picture 4" descr="05BFsidelyingff"/>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159500" y="2362200"/>
            <a:ext cx="2984500" cy="1857375"/>
          </a:xfrm>
          <a:noFill/>
          <a:ln w="76200">
            <a:solidFill>
              <a:schemeClr val="accent1"/>
            </a:solidFill>
            <a:miter lim="800000"/>
            <a:headEnd/>
            <a:tailEnd/>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Lst>
        </p:spPr>
      </p:pic>
      <p:pic>
        <p:nvPicPr>
          <p:cNvPr id="368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4495800"/>
            <a:ext cx="159067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1372407"/>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36867">
                                            <p:txEl>
                                              <p:pRg st="4" end="4"/>
                                            </p:txEl>
                                          </p:spTgt>
                                        </p:tgtEl>
                                        <p:attrNameLst>
                                          <p:attrName>style.visibility</p:attrName>
                                        </p:attrNameLst>
                                      </p:cBhvr>
                                      <p:to>
                                        <p:strVal val="visible"/>
                                      </p:to>
                                    </p:set>
                                    <p:anim calcmode="lin" valueType="num">
                                      <p:cBhvr>
                                        <p:cTn id="15" dur="500" fill="hold"/>
                                        <p:tgtEl>
                                          <p:spTgt spid="36867">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36867">
                                            <p:txEl>
                                              <p:pRg st="4" end="4"/>
                                            </p:txEl>
                                          </p:spTgt>
                                        </p:tgtEl>
                                        <p:attrNameLst>
                                          <p:attrName>ppt_h</p:attrName>
                                        </p:attrNameLst>
                                      </p:cBhvr>
                                      <p:tavLst>
                                        <p:tav tm="0">
                                          <p:val>
                                            <p:fltVal val="0"/>
                                          </p:val>
                                        </p:tav>
                                        <p:tav tm="100000">
                                          <p:val>
                                            <p:strVal val="#ppt_h"/>
                                          </p:val>
                                        </p:tav>
                                      </p:tavLst>
                                    </p:anim>
                                    <p:animEffect transition="in" filter="fade">
                                      <p:cBhvr>
                                        <p:cTn id="17" dur="500"/>
                                        <p:tgtEl>
                                          <p:spTgt spid="36867">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36867">
                                            <p:txEl>
                                              <p:pRg st="5" end="5"/>
                                            </p:txEl>
                                          </p:spTgt>
                                        </p:tgtEl>
                                        <p:attrNameLst>
                                          <p:attrName>style.visibility</p:attrName>
                                        </p:attrNameLst>
                                      </p:cBhvr>
                                      <p:to>
                                        <p:strVal val="visible"/>
                                      </p:to>
                                    </p:set>
                                    <p:anim calcmode="lin" valueType="num">
                                      <p:cBhvr>
                                        <p:cTn id="22" dur="500" fill="hold"/>
                                        <p:tgtEl>
                                          <p:spTgt spid="36867">
                                            <p:txEl>
                                              <p:pRg st="5" end="5"/>
                                            </p:txEl>
                                          </p:spTgt>
                                        </p:tgtEl>
                                        <p:attrNameLst>
                                          <p:attrName>ppt_w</p:attrName>
                                        </p:attrNameLst>
                                      </p:cBhvr>
                                      <p:tavLst>
                                        <p:tav tm="0">
                                          <p:val>
                                            <p:fltVal val="0"/>
                                          </p:val>
                                        </p:tav>
                                        <p:tav tm="100000">
                                          <p:val>
                                            <p:strVal val="#ppt_w"/>
                                          </p:val>
                                        </p:tav>
                                      </p:tavLst>
                                    </p:anim>
                                    <p:anim calcmode="lin" valueType="num">
                                      <p:cBhvr>
                                        <p:cTn id="23" dur="500" fill="hold"/>
                                        <p:tgtEl>
                                          <p:spTgt spid="36867">
                                            <p:txEl>
                                              <p:pRg st="5" end="5"/>
                                            </p:txEl>
                                          </p:spTgt>
                                        </p:tgtEl>
                                        <p:attrNameLst>
                                          <p:attrName>ppt_h</p:attrName>
                                        </p:attrNameLst>
                                      </p:cBhvr>
                                      <p:tavLst>
                                        <p:tav tm="0">
                                          <p:val>
                                            <p:fltVal val="0"/>
                                          </p:val>
                                        </p:tav>
                                        <p:tav tm="100000">
                                          <p:val>
                                            <p:strVal val="#ppt_h"/>
                                          </p:val>
                                        </p:tav>
                                      </p:tavLst>
                                    </p:anim>
                                    <p:animEffect transition="in" filter="fade">
                                      <p:cBhvr>
                                        <p:cTn id="24" dur="500"/>
                                        <p:tgtEl>
                                          <p:spTgt spid="36867">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36867">
                                            <p:txEl>
                                              <p:pRg st="6" end="6"/>
                                            </p:txEl>
                                          </p:spTgt>
                                        </p:tgtEl>
                                        <p:attrNameLst>
                                          <p:attrName>style.visibility</p:attrName>
                                        </p:attrNameLst>
                                      </p:cBhvr>
                                      <p:to>
                                        <p:strVal val="visible"/>
                                      </p:to>
                                    </p:set>
                                    <p:anim calcmode="lin" valueType="num">
                                      <p:cBhvr>
                                        <p:cTn id="29" dur="500" fill="hold"/>
                                        <p:tgtEl>
                                          <p:spTgt spid="36867">
                                            <p:txEl>
                                              <p:pRg st="6" end="6"/>
                                            </p:txEl>
                                          </p:spTgt>
                                        </p:tgtEl>
                                        <p:attrNameLst>
                                          <p:attrName>ppt_w</p:attrName>
                                        </p:attrNameLst>
                                      </p:cBhvr>
                                      <p:tavLst>
                                        <p:tav tm="0">
                                          <p:val>
                                            <p:fltVal val="0"/>
                                          </p:val>
                                        </p:tav>
                                        <p:tav tm="100000">
                                          <p:val>
                                            <p:strVal val="#ppt_w"/>
                                          </p:val>
                                        </p:tav>
                                      </p:tavLst>
                                    </p:anim>
                                    <p:anim calcmode="lin" valueType="num">
                                      <p:cBhvr>
                                        <p:cTn id="30" dur="500" fill="hold"/>
                                        <p:tgtEl>
                                          <p:spTgt spid="36867">
                                            <p:txEl>
                                              <p:pRg st="6" end="6"/>
                                            </p:txEl>
                                          </p:spTgt>
                                        </p:tgtEl>
                                        <p:attrNameLst>
                                          <p:attrName>ppt_h</p:attrName>
                                        </p:attrNameLst>
                                      </p:cBhvr>
                                      <p:tavLst>
                                        <p:tav tm="0">
                                          <p:val>
                                            <p:fltVal val="0"/>
                                          </p:val>
                                        </p:tav>
                                        <p:tav tm="100000">
                                          <p:val>
                                            <p:strVal val="#ppt_h"/>
                                          </p:val>
                                        </p:tav>
                                      </p:tavLst>
                                    </p:anim>
                                    <p:animEffect transition="in" filter="fade">
                                      <p:cBhvr>
                                        <p:cTn id="31" dur="500"/>
                                        <p:tgtEl>
                                          <p:spTgt spid="36867">
                                            <p:txEl>
                                              <p:pRg st="6" end="6"/>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ntr" presetSubtype="0" fill="hold" grpId="0" nodeType="clickEffect">
                                  <p:stCondLst>
                                    <p:cond delay="0"/>
                                  </p:stCondLst>
                                  <p:childTnLst>
                                    <p:set>
                                      <p:cBhvr>
                                        <p:cTn id="35" dur="1" fill="hold">
                                          <p:stCondLst>
                                            <p:cond delay="0"/>
                                          </p:stCondLst>
                                        </p:cTn>
                                        <p:tgtEl>
                                          <p:spTgt spid="36867">
                                            <p:txEl>
                                              <p:pRg st="7" end="7"/>
                                            </p:txEl>
                                          </p:spTgt>
                                        </p:tgtEl>
                                        <p:attrNameLst>
                                          <p:attrName>style.visibility</p:attrName>
                                        </p:attrNameLst>
                                      </p:cBhvr>
                                      <p:to>
                                        <p:strVal val="visible"/>
                                      </p:to>
                                    </p:set>
                                    <p:anim calcmode="lin" valueType="num">
                                      <p:cBhvr>
                                        <p:cTn id="36" dur="500" fill="hold"/>
                                        <p:tgtEl>
                                          <p:spTgt spid="36867">
                                            <p:txEl>
                                              <p:pRg st="7" end="7"/>
                                            </p:txEl>
                                          </p:spTgt>
                                        </p:tgtEl>
                                        <p:attrNameLst>
                                          <p:attrName>ppt_w</p:attrName>
                                        </p:attrNameLst>
                                      </p:cBhvr>
                                      <p:tavLst>
                                        <p:tav tm="0">
                                          <p:val>
                                            <p:fltVal val="0"/>
                                          </p:val>
                                        </p:tav>
                                        <p:tav tm="100000">
                                          <p:val>
                                            <p:strVal val="#ppt_w"/>
                                          </p:val>
                                        </p:tav>
                                      </p:tavLst>
                                    </p:anim>
                                    <p:anim calcmode="lin" valueType="num">
                                      <p:cBhvr>
                                        <p:cTn id="37" dur="500" fill="hold"/>
                                        <p:tgtEl>
                                          <p:spTgt spid="36867">
                                            <p:txEl>
                                              <p:pRg st="7" end="7"/>
                                            </p:txEl>
                                          </p:spTgt>
                                        </p:tgtEl>
                                        <p:attrNameLst>
                                          <p:attrName>ppt_h</p:attrName>
                                        </p:attrNameLst>
                                      </p:cBhvr>
                                      <p:tavLst>
                                        <p:tav tm="0">
                                          <p:val>
                                            <p:fltVal val="0"/>
                                          </p:val>
                                        </p:tav>
                                        <p:tav tm="100000">
                                          <p:val>
                                            <p:strVal val="#ppt_h"/>
                                          </p:val>
                                        </p:tav>
                                      </p:tavLst>
                                    </p:anim>
                                    <p:animEffect transition="in" filter="fade">
                                      <p:cBhvr>
                                        <p:cTn id="38" dur="500"/>
                                        <p:tgtEl>
                                          <p:spTgt spid="36867">
                                            <p:txEl>
                                              <p:pRg st="7" end="7"/>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3" presetClass="entr" presetSubtype="0" fill="hold" grpId="0" nodeType="clickEffect">
                                  <p:stCondLst>
                                    <p:cond delay="0"/>
                                  </p:stCondLst>
                                  <p:childTnLst>
                                    <p:set>
                                      <p:cBhvr>
                                        <p:cTn id="42" dur="1" fill="hold">
                                          <p:stCondLst>
                                            <p:cond delay="0"/>
                                          </p:stCondLst>
                                        </p:cTn>
                                        <p:tgtEl>
                                          <p:spTgt spid="36867">
                                            <p:txEl>
                                              <p:pRg st="8" end="8"/>
                                            </p:txEl>
                                          </p:spTgt>
                                        </p:tgtEl>
                                        <p:attrNameLst>
                                          <p:attrName>style.visibility</p:attrName>
                                        </p:attrNameLst>
                                      </p:cBhvr>
                                      <p:to>
                                        <p:strVal val="visible"/>
                                      </p:to>
                                    </p:set>
                                    <p:anim calcmode="lin" valueType="num">
                                      <p:cBhvr>
                                        <p:cTn id="43" dur="500" fill="hold"/>
                                        <p:tgtEl>
                                          <p:spTgt spid="36867">
                                            <p:txEl>
                                              <p:pRg st="8" end="8"/>
                                            </p:txEl>
                                          </p:spTgt>
                                        </p:tgtEl>
                                        <p:attrNameLst>
                                          <p:attrName>ppt_w</p:attrName>
                                        </p:attrNameLst>
                                      </p:cBhvr>
                                      <p:tavLst>
                                        <p:tav tm="0">
                                          <p:val>
                                            <p:fltVal val="0"/>
                                          </p:val>
                                        </p:tav>
                                        <p:tav tm="100000">
                                          <p:val>
                                            <p:strVal val="#ppt_w"/>
                                          </p:val>
                                        </p:tav>
                                      </p:tavLst>
                                    </p:anim>
                                    <p:anim calcmode="lin" valueType="num">
                                      <p:cBhvr>
                                        <p:cTn id="44" dur="500" fill="hold"/>
                                        <p:tgtEl>
                                          <p:spTgt spid="36867">
                                            <p:txEl>
                                              <p:pRg st="8" end="8"/>
                                            </p:txEl>
                                          </p:spTgt>
                                        </p:tgtEl>
                                        <p:attrNameLst>
                                          <p:attrName>ppt_h</p:attrName>
                                        </p:attrNameLst>
                                      </p:cBhvr>
                                      <p:tavLst>
                                        <p:tav tm="0">
                                          <p:val>
                                            <p:fltVal val="0"/>
                                          </p:val>
                                        </p:tav>
                                        <p:tav tm="100000">
                                          <p:val>
                                            <p:strVal val="#ppt_h"/>
                                          </p:val>
                                        </p:tav>
                                      </p:tavLst>
                                    </p:anim>
                                    <p:animEffect transition="in" filter="fade">
                                      <p:cBhvr>
                                        <p:cTn id="45" dur="500"/>
                                        <p:tgtEl>
                                          <p:spTgt spid="36867">
                                            <p:txEl>
                                              <p:pRg st="8" end="8"/>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53" presetClass="entr" presetSubtype="0" fill="hold" grpId="0" nodeType="clickEffect">
                                  <p:stCondLst>
                                    <p:cond delay="0"/>
                                  </p:stCondLst>
                                  <p:childTnLst>
                                    <p:set>
                                      <p:cBhvr>
                                        <p:cTn id="49" dur="1" fill="hold">
                                          <p:stCondLst>
                                            <p:cond delay="0"/>
                                          </p:stCondLst>
                                        </p:cTn>
                                        <p:tgtEl>
                                          <p:spTgt spid="36867">
                                            <p:txEl>
                                              <p:pRg st="9" end="9"/>
                                            </p:txEl>
                                          </p:spTgt>
                                        </p:tgtEl>
                                        <p:attrNameLst>
                                          <p:attrName>style.visibility</p:attrName>
                                        </p:attrNameLst>
                                      </p:cBhvr>
                                      <p:to>
                                        <p:strVal val="visible"/>
                                      </p:to>
                                    </p:set>
                                    <p:anim calcmode="lin" valueType="num">
                                      <p:cBhvr>
                                        <p:cTn id="50" dur="500" fill="hold"/>
                                        <p:tgtEl>
                                          <p:spTgt spid="36867">
                                            <p:txEl>
                                              <p:pRg st="9" end="9"/>
                                            </p:txEl>
                                          </p:spTgt>
                                        </p:tgtEl>
                                        <p:attrNameLst>
                                          <p:attrName>ppt_w</p:attrName>
                                        </p:attrNameLst>
                                      </p:cBhvr>
                                      <p:tavLst>
                                        <p:tav tm="0">
                                          <p:val>
                                            <p:fltVal val="0"/>
                                          </p:val>
                                        </p:tav>
                                        <p:tav tm="100000">
                                          <p:val>
                                            <p:strVal val="#ppt_w"/>
                                          </p:val>
                                        </p:tav>
                                      </p:tavLst>
                                    </p:anim>
                                    <p:anim calcmode="lin" valueType="num">
                                      <p:cBhvr>
                                        <p:cTn id="51" dur="500" fill="hold"/>
                                        <p:tgtEl>
                                          <p:spTgt spid="36867">
                                            <p:txEl>
                                              <p:pRg st="9" end="9"/>
                                            </p:txEl>
                                          </p:spTgt>
                                        </p:tgtEl>
                                        <p:attrNameLst>
                                          <p:attrName>ppt_h</p:attrName>
                                        </p:attrNameLst>
                                      </p:cBhvr>
                                      <p:tavLst>
                                        <p:tav tm="0">
                                          <p:val>
                                            <p:fltVal val="0"/>
                                          </p:val>
                                        </p:tav>
                                        <p:tav tm="100000">
                                          <p:val>
                                            <p:strVal val="#ppt_h"/>
                                          </p:val>
                                        </p:tav>
                                      </p:tavLst>
                                    </p:anim>
                                    <p:animEffect transition="in" filter="fade">
                                      <p:cBhvr>
                                        <p:cTn id="52" dur="500"/>
                                        <p:tgtEl>
                                          <p:spTgt spid="36867">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3" presetClass="entr" presetSubtype="0" fill="hold" grpId="0" nodeType="clickEffect">
                                  <p:stCondLst>
                                    <p:cond delay="0"/>
                                  </p:stCondLst>
                                  <p:childTnLst>
                                    <p:set>
                                      <p:cBhvr>
                                        <p:cTn id="56" dur="1" fill="hold">
                                          <p:stCondLst>
                                            <p:cond delay="0"/>
                                          </p:stCondLst>
                                        </p:cTn>
                                        <p:tgtEl>
                                          <p:spTgt spid="36867">
                                            <p:txEl>
                                              <p:pRg st="10" end="10"/>
                                            </p:txEl>
                                          </p:spTgt>
                                        </p:tgtEl>
                                        <p:attrNameLst>
                                          <p:attrName>style.visibility</p:attrName>
                                        </p:attrNameLst>
                                      </p:cBhvr>
                                      <p:to>
                                        <p:strVal val="visible"/>
                                      </p:to>
                                    </p:set>
                                    <p:anim calcmode="lin" valueType="num">
                                      <p:cBhvr>
                                        <p:cTn id="57" dur="500" fill="hold"/>
                                        <p:tgtEl>
                                          <p:spTgt spid="36867">
                                            <p:txEl>
                                              <p:pRg st="10" end="10"/>
                                            </p:txEl>
                                          </p:spTgt>
                                        </p:tgtEl>
                                        <p:attrNameLst>
                                          <p:attrName>ppt_w</p:attrName>
                                        </p:attrNameLst>
                                      </p:cBhvr>
                                      <p:tavLst>
                                        <p:tav tm="0">
                                          <p:val>
                                            <p:fltVal val="0"/>
                                          </p:val>
                                        </p:tav>
                                        <p:tav tm="100000">
                                          <p:val>
                                            <p:strVal val="#ppt_w"/>
                                          </p:val>
                                        </p:tav>
                                      </p:tavLst>
                                    </p:anim>
                                    <p:anim calcmode="lin" valueType="num">
                                      <p:cBhvr>
                                        <p:cTn id="58" dur="500" fill="hold"/>
                                        <p:tgtEl>
                                          <p:spTgt spid="36867">
                                            <p:txEl>
                                              <p:pRg st="10" end="10"/>
                                            </p:txEl>
                                          </p:spTgt>
                                        </p:tgtEl>
                                        <p:attrNameLst>
                                          <p:attrName>ppt_h</p:attrName>
                                        </p:attrNameLst>
                                      </p:cBhvr>
                                      <p:tavLst>
                                        <p:tav tm="0">
                                          <p:val>
                                            <p:fltVal val="0"/>
                                          </p:val>
                                        </p:tav>
                                        <p:tav tm="100000">
                                          <p:val>
                                            <p:strVal val="#ppt_h"/>
                                          </p:val>
                                        </p:tav>
                                      </p:tavLst>
                                    </p:anim>
                                    <p:animEffect transition="in" filter="fade">
                                      <p:cBhvr>
                                        <p:cTn id="59" dur="500"/>
                                        <p:tgtEl>
                                          <p:spTgt spid="36867">
                                            <p:txEl>
                                              <p:pRg st="10" end="10"/>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53" presetClass="entr" presetSubtype="0" fill="hold" grpId="0" nodeType="clickEffect">
                                  <p:stCondLst>
                                    <p:cond delay="0"/>
                                  </p:stCondLst>
                                  <p:childTnLst>
                                    <p:set>
                                      <p:cBhvr>
                                        <p:cTn id="63" dur="1" fill="hold">
                                          <p:stCondLst>
                                            <p:cond delay="0"/>
                                          </p:stCondLst>
                                        </p:cTn>
                                        <p:tgtEl>
                                          <p:spTgt spid="36867">
                                            <p:txEl>
                                              <p:pRg st="11" end="11"/>
                                            </p:txEl>
                                          </p:spTgt>
                                        </p:tgtEl>
                                        <p:attrNameLst>
                                          <p:attrName>style.visibility</p:attrName>
                                        </p:attrNameLst>
                                      </p:cBhvr>
                                      <p:to>
                                        <p:strVal val="visible"/>
                                      </p:to>
                                    </p:set>
                                    <p:anim calcmode="lin" valueType="num">
                                      <p:cBhvr>
                                        <p:cTn id="64" dur="500" fill="hold"/>
                                        <p:tgtEl>
                                          <p:spTgt spid="36867">
                                            <p:txEl>
                                              <p:pRg st="11" end="11"/>
                                            </p:txEl>
                                          </p:spTgt>
                                        </p:tgtEl>
                                        <p:attrNameLst>
                                          <p:attrName>ppt_w</p:attrName>
                                        </p:attrNameLst>
                                      </p:cBhvr>
                                      <p:tavLst>
                                        <p:tav tm="0">
                                          <p:val>
                                            <p:fltVal val="0"/>
                                          </p:val>
                                        </p:tav>
                                        <p:tav tm="100000">
                                          <p:val>
                                            <p:strVal val="#ppt_w"/>
                                          </p:val>
                                        </p:tav>
                                      </p:tavLst>
                                    </p:anim>
                                    <p:anim calcmode="lin" valueType="num">
                                      <p:cBhvr>
                                        <p:cTn id="65" dur="500" fill="hold"/>
                                        <p:tgtEl>
                                          <p:spTgt spid="36867">
                                            <p:txEl>
                                              <p:pRg st="11" end="11"/>
                                            </p:txEl>
                                          </p:spTgt>
                                        </p:tgtEl>
                                        <p:attrNameLst>
                                          <p:attrName>ppt_h</p:attrName>
                                        </p:attrNameLst>
                                      </p:cBhvr>
                                      <p:tavLst>
                                        <p:tav tm="0">
                                          <p:val>
                                            <p:fltVal val="0"/>
                                          </p:val>
                                        </p:tav>
                                        <p:tav tm="100000">
                                          <p:val>
                                            <p:strVal val="#ppt_h"/>
                                          </p:val>
                                        </p:tav>
                                      </p:tavLst>
                                    </p:anim>
                                    <p:animEffect transition="in" filter="fade">
                                      <p:cBhvr>
                                        <p:cTn id="66" dur="500"/>
                                        <p:tgtEl>
                                          <p:spTgt spid="36867">
                                            <p:txEl>
                                              <p:pRg st="11" end="11"/>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53" presetClass="entr" presetSubtype="0" fill="hold" grpId="0" nodeType="clickEffect">
                                  <p:stCondLst>
                                    <p:cond delay="0"/>
                                  </p:stCondLst>
                                  <p:childTnLst>
                                    <p:set>
                                      <p:cBhvr>
                                        <p:cTn id="70" dur="1" fill="hold">
                                          <p:stCondLst>
                                            <p:cond delay="0"/>
                                          </p:stCondLst>
                                        </p:cTn>
                                        <p:tgtEl>
                                          <p:spTgt spid="36867">
                                            <p:txEl>
                                              <p:pRg st="12" end="12"/>
                                            </p:txEl>
                                          </p:spTgt>
                                        </p:tgtEl>
                                        <p:attrNameLst>
                                          <p:attrName>style.visibility</p:attrName>
                                        </p:attrNameLst>
                                      </p:cBhvr>
                                      <p:to>
                                        <p:strVal val="visible"/>
                                      </p:to>
                                    </p:set>
                                    <p:anim calcmode="lin" valueType="num">
                                      <p:cBhvr>
                                        <p:cTn id="71" dur="500" fill="hold"/>
                                        <p:tgtEl>
                                          <p:spTgt spid="36867">
                                            <p:txEl>
                                              <p:pRg st="12" end="12"/>
                                            </p:txEl>
                                          </p:spTgt>
                                        </p:tgtEl>
                                        <p:attrNameLst>
                                          <p:attrName>ppt_w</p:attrName>
                                        </p:attrNameLst>
                                      </p:cBhvr>
                                      <p:tavLst>
                                        <p:tav tm="0">
                                          <p:val>
                                            <p:fltVal val="0"/>
                                          </p:val>
                                        </p:tav>
                                        <p:tav tm="100000">
                                          <p:val>
                                            <p:strVal val="#ppt_w"/>
                                          </p:val>
                                        </p:tav>
                                      </p:tavLst>
                                    </p:anim>
                                    <p:anim calcmode="lin" valueType="num">
                                      <p:cBhvr>
                                        <p:cTn id="72" dur="500" fill="hold"/>
                                        <p:tgtEl>
                                          <p:spTgt spid="36867">
                                            <p:txEl>
                                              <p:pRg st="12" end="12"/>
                                            </p:txEl>
                                          </p:spTgt>
                                        </p:tgtEl>
                                        <p:attrNameLst>
                                          <p:attrName>ppt_h</p:attrName>
                                        </p:attrNameLst>
                                      </p:cBhvr>
                                      <p:tavLst>
                                        <p:tav tm="0">
                                          <p:val>
                                            <p:fltVal val="0"/>
                                          </p:val>
                                        </p:tav>
                                        <p:tav tm="100000">
                                          <p:val>
                                            <p:strVal val="#ppt_h"/>
                                          </p:val>
                                        </p:tav>
                                      </p:tavLst>
                                    </p:anim>
                                    <p:animEffect transition="in" filter="fade">
                                      <p:cBhvr>
                                        <p:cTn id="73" dur="500"/>
                                        <p:tgtEl>
                                          <p:spTgt spid="36867">
                                            <p:txEl>
                                              <p:pRg st="12" end="12"/>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53" presetClass="entr" presetSubtype="0" fill="hold" grpId="0" nodeType="clickEffect">
                                  <p:stCondLst>
                                    <p:cond delay="0"/>
                                  </p:stCondLst>
                                  <p:childTnLst>
                                    <p:set>
                                      <p:cBhvr>
                                        <p:cTn id="77" dur="1" fill="hold">
                                          <p:stCondLst>
                                            <p:cond delay="0"/>
                                          </p:stCondLst>
                                        </p:cTn>
                                        <p:tgtEl>
                                          <p:spTgt spid="36867">
                                            <p:txEl>
                                              <p:pRg st="13" end="13"/>
                                            </p:txEl>
                                          </p:spTgt>
                                        </p:tgtEl>
                                        <p:attrNameLst>
                                          <p:attrName>style.visibility</p:attrName>
                                        </p:attrNameLst>
                                      </p:cBhvr>
                                      <p:to>
                                        <p:strVal val="visible"/>
                                      </p:to>
                                    </p:set>
                                    <p:anim calcmode="lin" valueType="num">
                                      <p:cBhvr>
                                        <p:cTn id="78" dur="500" fill="hold"/>
                                        <p:tgtEl>
                                          <p:spTgt spid="36867">
                                            <p:txEl>
                                              <p:pRg st="13" end="13"/>
                                            </p:txEl>
                                          </p:spTgt>
                                        </p:tgtEl>
                                        <p:attrNameLst>
                                          <p:attrName>ppt_w</p:attrName>
                                        </p:attrNameLst>
                                      </p:cBhvr>
                                      <p:tavLst>
                                        <p:tav tm="0">
                                          <p:val>
                                            <p:fltVal val="0"/>
                                          </p:val>
                                        </p:tav>
                                        <p:tav tm="100000">
                                          <p:val>
                                            <p:strVal val="#ppt_w"/>
                                          </p:val>
                                        </p:tav>
                                      </p:tavLst>
                                    </p:anim>
                                    <p:anim calcmode="lin" valueType="num">
                                      <p:cBhvr>
                                        <p:cTn id="79" dur="500" fill="hold"/>
                                        <p:tgtEl>
                                          <p:spTgt spid="36867">
                                            <p:txEl>
                                              <p:pRg st="13" end="13"/>
                                            </p:txEl>
                                          </p:spTgt>
                                        </p:tgtEl>
                                        <p:attrNameLst>
                                          <p:attrName>ppt_h</p:attrName>
                                        </p:attrNameLst>
                                      </p:cBhvr>
                                      <p:tavLst>
                                        <p:tav tm="0">
                                          <p:val>
                                            <p:fltVal val="0"/>
                                          </p:val>
                                        </p:tav>
                                        <p:tav tm="100000">
                                          <p:val>
                                            <p:strVal val="#ppt_h"/>
                                          </p:val>
                                        </p:tav>
                                      </p:tavLst>
                                    </p:anim>
                                    <p:animEffect transition="in" filter="fade">
                                      <p:cBhvr>
                                        <p:cTn id="80" dur="500"/>
                                        <p:tgtEl>
                                          <p:spTgt spid="36867">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1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effectLst>
                  <a:outerShdw blurRad="38100" dist="38100" dir="2700000" algn="tl">
                    <a:srgbClr val="C0C0C0"/>
                  </a:outerShdw>
                </a:effectLst>
              </a:rPr>
              <a:t>  </a:t>
            </a:r>
            <a:endParaRPr lang="en-US" sz="2800">
              <a:effectLst>
                <a:outerShdw blurRad="38100" dist="38100" dir="2700000" algn="tl">
                  <a:srgbClr val="C0C0C0"/>
                </a:outerShdw>
              </a:effectLst>
            </a:endParaRPr>
          </a:p>
        </p:txBody>
      </p:sp>
      <p:pic>
        <p:nvPicPr>
          <p:cNvPr id="38917" name="Picture 5" descr="~lwf0052"/>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tretch>
            <a:fillRect/>
          </a:stretch>
        </p:blipFill>
        <p:spPr>
          <a:xfrm>
            <a:off x="1042988" y="3037983"/>
            <a:ext cx="3419475" cy="2044096"/>
          </a:xfrm>
          <a:noFill/>
          <a:ln w="76200">
            <a:solidFill>
              <a:schemeClr val="accent1"/>
            </a:solidFill>
            <a:miter lim="800000"/>
            <a:headEnd/>
            <a:tailEnd/>
          </a:ln>
          <a:effectLst>
            <a:outerShdw dist="35921"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Lst>
        </p:spPr>
      </p:pic>
      <p:sp>
        <p:nvSpPr>
          <p:cNvPr id="38915" name="Rectangle 3"/>
          <p:cNvSpPr>
            <a:spLocks noGrp="1" noChangeArrowheads="1"/>
          </p:cNvSpPr>
          <p:nvPr>
            <p:ph sz="quarter" idx="14"/>
          </p:nvPr>
        </p:nvSpPr>
        <p:spPr>
          <a:xfrm>
            <a:off x="914400" y="1641475"/>
            <a:ext cx="3810000" cy="4530725"/>
          </a:xfrm>
        </p:spPr>
        <p:txBody>
          <a:bodyPr/>
          <a:lstStyle/>
          <a:p>
            <a:r>
              <a:rPr lang="en-US" sz="2400">
                <a:effectLst>
                  <a:outerShdw blurRad="38100" dist="38100" dir="2700000" algn="tl">
                    <a:srgbClr val="C0C0C0"/>
                  </a:outerShdw>
                </a:effectLst>
              </a:rPr>
              <a:t>Leaning over</a:t>
            </a:r>
            <a:r>
              <a:rPr lang="en-US" sz="2400" b="1">
                <a:effectLst>
                  <a:outerShdw blurRad="38100" dist="38100" dir="2700000" algn="tl">
                    <a:srgbClr val="C0C0C0"/>
                  </a:outerShdw>
                </a:effectLst>
              </a:rPr>
              <a:t> </a:t>
            </a:r>
            <a:r>
              <a:rPr lang="en-US" sz="2400">
                <a:effectLst>
                  <a:outerShdw blurRad="38100" dist="38100" dir="2700000" algn="tl">
                    <a:srgbClr val="C0C0C0"/>
                  </a:outerShdw>
                </a:effectLst>
              </a:rPr>
              <a:t>(cleft abnormality)</a:t>
            </a:r>
          </a:p>
        </p:txBody>
      </p:sp>
      <p:sp>
        <p:nvSpPr>
          <p:cNvPr id="38916" name="Rectangle 4"/>
          <p:cNvSpPr>
            <a:spLocks noGrp="1" noChangeArrowheads="1"/>
          </p:cNvSpPr>
          <p:nvPr>
            <p:ph type="body" sz="half" idx="4294967295"/>
          </p:nvPr>
        </p:nvSpPr>
        <p:spPr>
          <a:xfrm>
            <a:off x="5670550" y="2819400"/>
            <a:ext cx="3473450" cy="3352800"/>
          </a:xfrm>
        </p:spPr>
        <p:txBody>
          <a:bodyPr/>
          <a:lstStyle/>
          <a:p>
            <a:r>
              <a:rPr lang="en-US"/>
              <a:t>Leaning across</a:t>
            </a:r>
          </a:p>
          <a:p>
            <a:endParaRPr lang="en-US" sz="1800">
              <a:effectLst>
                <a:outerShdw blurRad="38100" dist="38100" dir="2700000" algn="tl">
                  <a:srgbClr val="C0C0C0"/>
                </a:outerShdw>
              </a:effectLst>
            </a:endParaRPr>
          </a:p>
        </p:txBody>
      </p:sp>
      <p:pic>
        <p:nvPicPr>
          <p:cNvPr id="3891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819400"/>
            <a:ext cx="3352800" cy="2198688"/>
          </a:xfrm>
          <a:prstGeom prst="rect">
            <a:avLst/>
          </a:prstGeom>
          <a:noFill/>
          <a:ln w="5715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517039"/>
      </p:ext>
    </p:extLst>
  </p:cSld>
  <p:clrMapOvr>
    <a:masterClrMapping/>
  </p:clrMapOvr>
  <p:transition spd="med">
    <p:split orient="vert"/>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676400" y="838200"/>
            <a:ext cx="6705600" cy="609600"/>
          </a:xfrm>
        </p:spPr>
        <p:txBody>
          <a:bodyPr>
            <a:normAutofit fontScale="90000"/>
          </a:bodyPr>
          <a:lstStyle/>
          <a:p>
            <a:pPr algn="r"/>
            <a:r>
              <a:rPr lang="en-US" sz="3800">
                <a:cs typeface="Times New Roman" pitchFamily="18" charset="0"/>
              </a:rPr>
              <a:t>Dancer position</a:t>
            </a:r>
            <a:endParaRPr lang="en-US" sz="3400" i="1">
              <a:cs typeface="Times New Roman" pitchFamily="18" charset="0"/>
            </a:endParaRPr>
          </a:p>
        </p:txBody>
      </p:sp>
      <p:sp>
        <p:nvSpPr>
          <p:cNvPr id="40963" name="Rectangle 3"/>
          <p:cNvSpPr>
            <a:spLocks noGrp="1" noChangeArrowheads="1"/>
          </p:cNvSpPr>
          <p:nvPr>
            <p:ph type="body" sz="half" idx="1"/>
          </p:nvPr>
        </p:nvSpPr>
        <p:spPr>
          <a:xfrm>
            <a:off x="838200" y="1371600"/>
            <a:ext cx="7696200" cy="2057400"/>
          </a:xfrm>
        </p:spPr>
        <p:txBody>
          <a:bodyPr/>
          <a:lstStyle/>
          <a:p>
            <a:pPr algn="r" rtl="1">
              <a:lnSpc>
                <a:spcPct val="90000"/>
              </a:lnSpc>
            </a:pPr>
            <a:r>
              <a:rPr lang="fa-IR" sz="2000"/>
              <a:t>سینه با کف دست و 3 انگشت اخر گرفته میشود </a:t>
            </a:r>
          </a:p>
          <a:p>
            <a:pPr>
              <a:lnSpc>
                <a:spcPct val="90000"/>
              </a:lnSpc>
            </a:pPr>
            <a:r>
              <a:rPr lang="en-US" sz="2000"/>
              <a:t>The mother supports her breast with the palm of her hand and the three outer fingers</a:t>
            </a:r>
            <a:endParaRPr lang="fa-IR" sz="2000"/>
          </a:p>
          <a:p>
            <a:pPr algn="r" rtl="1">
              <a:lnSpc>
                <a:spcPct val="90000"/>
              </a:lnSpc>
            </a:pPr>
            <a:r>
              <a:rPr lang="fa-IR" sz="2000"/>
              <a:t>انگشت شست و نشانه برای نگه داشتن چانه و گونه نوزاد </a:t>
            </a:r>
            <a:endParaRPr lang="en-US" sz="2000"/>
          </a:p>
          <a:p>
            <a:pPr>
              <a:lnSpc>
                <a:spcPct val="90000"/>
              </a:lnSpc>
            </a:pPr>
            <a:r>
              <a:rPr lang="en-US" sz="2000"/>
              <a:t>Her second finger and thumb are free to support the baby's chin and cheeks</a:t>
            </a:r>
          </a:p>
          <a:p>
            <a:pPr>
              <a:lnSpc>
                <a:spcPct val="90000"/>
              </a:lnSpc>
            </a:pPr>
            <a:endParaRPr lang="en-US" sz="2000"/>
          </a:p>
          <a:p>
            <a:pPr>
              <a:lnSpc>
                <a:spcPct val="90000"/>
              </a:lnSpc>
            </a:pPr>
            <a:endParaRPr lang="en-US" sz="2000"/>
          </a:p>
          <a:p>
            <a:pPr>
              <a:lnSpc>
                <a:spcPct val="90000"/>
              </a:lnSpc>
            </a:pPr>
            <a:endParaRPr lang="en-US" sz="2000"/>
          </a:p>
        </p:txBody>
      </p:sp>
      <p:pic>
        <p:nvPicPr>
          <p:cNvPr id="40964" name="Picture 4" descr="c107bfm2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334000" y="3505200"/>
            <a:ext cx="3581400" cy="3008313"/>
          </a:xfr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40965" name="Picture 5" descr="chin support reduc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3829050"/>
            <a:ext cx="4038600" cy="3028950"/>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1476371"/>
      </p:ext>
    </p:extLst>
  </p:cSld>
  <p:clrMapOvr>
    <a:masterClrMapping/>
  </p:clrMapOvr>
  <p:transition spd="med">
    <p:split orient="vert"/>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3010" name="Picture 2" descr="~lwf0001"/>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533400" y="2590800"/>
            <a:ext cx="4659313" cy="2065338"/>
          </a:xfrm>
          <a:noFill/>
          <a:ln w="76200">
            <a:solidFill>
              <a:schemeClr val="accent1"/>
            </a:solidFill>
            <a:miter lim="800000"/>
            <a:headEnd/>
            <a:tailE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pic>
      <p:pic>
        <p:nvPicPr>
          <p:cNvPr id="43011" name="Picture 3"/>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5791200" y="2514600"/>
            <a:ext cx="2646363" cy="2171700"/>
          </a:xfr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
        <p:nvSpPr>
          <p:cNvPr id="43012" name="Rectangle 4"/>
          <p:cNvSpPr>
            <a:spLocks noGrp="1" noChangeArrowheads="1"/>
          </p:cNvSpPr>
          <p:nvPr>
            <p:ph type="body" sz="half" idx="3"/>
          </p:nvPr>
        </p:nvSpPr>
        <p:spPr>
          <a:xfrm>
            <a:off x="762000" y="4038600"/>
            <a:ext cx="7772400" cy="2189163"/>
          </a:xfrm>
        </p:spPr>
        <p:txBody>
          <a:bodyPr/>
          <a:lstStyle/>
          <a:p>
            <a:endParaRPr lang="en-US" sz="2300"/>
          </a:p>
          <a:p>
            <a:endParaRPr lang="en-US" sz="2300"/>
          </a:p>
        </p:txBody>
      </p:sp>
      <p:sp>
        <p:nvSpPr>
          <p:cNvPr id="43013" name="Rectangle 5"/>
          <p:cNvSpPr>
            <a:spLocks noChangeArrowheads="1"/>
          </p:cNvSpPr>
          <p:nvPr/>
        </p:nvSpPr>
        <p:spPr bwMode="auto">
          <a:xfrm>
            <a:off x="5334000" y="1600200"/>
            <a:ext cx="3810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accent2"/>
              </a:buClr>
              <a:buSzPct val="75000"/>
              <a:buFont typeface="Wingdings" pitchFamily="2" charset="2"/>
              <a:buChar char="n"/>
            </a:pPr>
            <a:r>
              <a:rPr kumimoji="0" lang="en-US">
                <a:latin typeface="Tahoma" pitchFamily="34" charset="0"/>
              </a:rPr>
              <a:t>Position for abundant milk flow</a:t>
            </a:r>
          </a:p>
          <a:p>
            <a:pPr marL="342900" indent="-342900">
              <a:spcBef>
                <a:spcPct val="20000"/>
              </a:spcBef>
              <a:buClr>
                <a:schemeClr val="accent2"/>
              </a:buClr>
              <a:buSzPct val="75000"/>
              <a:buFont typeface="Wingdings" pitchFamily="2" charset="2"/>
              <a:buChar char="n"/>
            </a:pPr>
            <a:endParaRPr kumimoji="0" lang="en-US" sz="2300">
              <a:latin typeface="Tahoma" pitchFamily="34" charset="0"/>
            </a:endParaRPr>
          </a:p>
        </p:txBody>
      </p:sp>
      <p:pic>
        <p:nvPicPr>
          <p:cNvPr id="43014" name="Picture 6" descr="pc0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4953000"/>
            <a:ext cx="3733800" cy="2159000"/>
          </a:xfrm>
          <a:prstGeom prst="rect">
            <a:avLst/>
          </a:prstGeom>
          <a:noFill/>
          <a:ln w="76200">
            <a:solidFill>
              <a:schemeClr val="accent1"/>
            </a:solidFill>
            <a:miter lim="800000"/>
            <a:headEnd/>
            <a:tailEnd/>
          </a:ln>
          <a:effectLst>
            <a:outerShdw dist="35921"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Lst>
        </p:spPr>
      </p:pic>
      <p:sp>
        <p:nvSpPr>
          <p:cNvPr id="43017" name="Rectangle 9"/>
          <p:cNvSpPr>
            <a:spLocks noChangeArrowheads="1"/>
          </p:cNvSpPr>
          <p:nvPr/>
        </p:nvSpPr>
        <p:spPr bwMode="auto">
          <a:xfrm>
            <a:off x="1271588" y="1628775"/>
            <a:ext cx="3016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0" lang="en-US"/>
              <a:t>The straddle position</a:t>
            </a:r>
          </a:p>
        </p:txBody>
      </p:sp>
    </p:spTree>
    <p:extLst>
      <p:ext uri="{BB962C8B-B14F-4D97-AF65-F5344CB8AC3E}">
        <p14:creationId xmlns:p14="http://schemas.microsoft.com/office/powerpoint/2010/main" val="993091357"/>
      </p:ext>
    </p:extLst>
  </p:cSld>
  <p:clrMapOvr>
    <a:masterClrMapping/>
  </p:clrMapOvr>
  <p:transition spd="med">
    <p:split orient="vert"/>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60" name="Rectangle 4"/>
          <p:cNvSpPr>
            <a:spLocks noGrp="1" noChangeArrowheads="1"/>
          </p:cNvSpPr>
          <p:nvPr>
            <p:ph type="title"/>
          </p:nvPr>
        </p:nvSpPr>
        <p:spPr>
          <a:xfrm>
            <a:off x="900113" y="762000"/>
            <a:ext cx="7772400" cy="1143000"/>
          </a:xfrm>
          <a:noFill/>
          <a:ln/>
        </p:spPr>
        <p:txBody>
          <a:bodyPr/>
          <a:lstStyle/>
          <a:p>
            <a:pPr algn="ctr"/>
            <a:r>
              <a:rPr lang="en-US"/>
              <a:t>Twins Position</a:t>
            </a:r>
          </a:p>
        </p:txBody>
      </p:sp>
      <p:sp>
        <p:nvSpPr>
          <p:cNvPr id="45058" name="Rectangle 2"/>
          <p:cNvSpPr>
            <a:spLocks noGrp="1" noChangeArrowheads="1"/>
          </p:cNvSpPr>
          <p:nvPr>
            <p:ph type="body" sz="half" idx="1"/>
          </p:nvPr>
        </p:nvSpPr>
        <p:spPr>
          <a:xfrm>
            <a:off x="827088" y="2060575"/>
            <a:ext cx="3810000" cy="4530725"/>
          </a:xfrm>
          <a:noFill/>
          <a:ln/>
        </p:spPr>
        <p:txBody>
          <a:bodyPr/>
          <a:lstStyle/>
          <a:p>
            <a:pPr>
              <a:lnSpc>
                <a:spcPct val="150000"/>
              </a:lnSpc>
              <a:buFont typeface="Wingdings" pitchFamily="2" charset="2"/>
              <a:buChar char="q"/>
            </a:pPr>
            <a:r>
              <a:rPr lang="en-US" sz="2400">
                <a:effectLst>
                  <a:outerShdw blurRad="38100" dist="38100" dir="2700000" algn="tl">
                    <a:srgbClr val="C0C0C0"/>
                  </a:outerShdw>
                </a:effectLst>
              </a:rPr>
              <a:t>Babies at Side </a:t>
            </a:r>
          </a:p>
          <a:p>
            <a:pPr>
              <a:lnSpc>
                <a:spcPct val="150000"/>
              </a:lnSpc>
              <a:buFont typeface="Wingdings" pitchFamily="2" charset="2"/>
              <a:buChar char="q"/>
            </a:pPr>
            <a:r>
              <a:rPr lang="en-US" sz="2400">
                <a:effectLst>
                  <a:outerShdw blurRad="38100" dist="38100" dir="2700000" algn="tl">
                    <a:srgbClr val="C0C0C0"/>
                  </a:outerShdw>
                </a:effectLst>
              </a:rPr>
              <a:t>V  shape</a:t>
            </a:r>
          </a:p>
          <a:p>
            <a:pPr>
              <a:lnSpc>
                <a:spcPct val="150000"/>
              </a:lnSpc>
              <a:buFont typeface="Wingdings" pitchFamily="2" charset="2"/>
              <a:buChar char="q"/>
            </a:pPr>
            <a:r>
              <a:rPr lang="en-US" sz="2400">
                <a:effectLst>
                  <a:outerShdw blurRad="38100" dist="38100" dir="2700000" algn="tl">
                    <a:srgbClr val="C0C0C0"/>
                  </a:outerShdw>
                </a:effectLst>
              </a:rPr>
              <a:t>Double Football Hold </a:t>
            </a:r>
          </a:p>
          <a:p>
            <a:pPr>
              <a:lnSpc>
                <a:spcPct val="150000"/>
              </a:lnSpc>
              <a:buFont typeface="Wingdings" pitchFamily="2" charset="2"/>
              <a:buChar char="q"/>
            </a:pPr>
            <a:r>
              <a:rPr lang="en-US" sz="2400">
                <a:effectLst>
                  <a:outerShdw blurRad="38100" dist="38100" dir="2700000" algn="tl">
                    <a:srgbClr val="C0C0C0"/>
                  </a:outerShdw>
                </a:effectLst>
              </a:rPr>
              <a:t>Cradle And Football </a:t>
            </a:r>
          </a:p>
          <a:p>
            <a:pPr>
              <a:lnSpc>
                <a:spcPct val="150000"/>
              </a:lnSpc>
              <a:buFont typeface="Wingdings" pitchFamily="2" charset="2"/>
              <a:buChar char="q"/>
            </a:pPr>
            <a:r>
              <a:rPr lang="en-US" sz="2400">
                <a:effectLst>
                  <a:outerShdw blurRad="38100" dist="38100" dir="2700000" algn="tl">
                    <a:srgbClr val="C0C0C0"/>
                  </a:outerShdw>
                </a:effectLst>
              </a:rPr>
              <a:t>Cross Cradle Hold</a:t>
            </a:r>
          </a:p>
          <a:p>
            <a:pPr>
              <a:lnSpc>
                <a:spcPct val="150000"/>
              </a:lnSpc>
              <a:buFont typeface="Wingdings" pitchFamily="2" charset="2"/>
              <a:buChar char="q"/>
            </a:pPr>
            <a:r>
              <a:rPr lang="en-US" sz="2400">
                <a:effectLst>
                  <a:outerShdw blurRad="38100" dist="38100" dir="2700000" algn="tl">
                    <a:srgbClr val="C0C0C0"/>
                  </a:outerShdw>
                </a:effectLst>
              </a:rPr>
              <a:t>Parallel </a:t>
            </a:r>
          </a:p>
        </p:txBody>
      </p:sp>
      <p:pic>
        <p:nvPicPr>
          <p:cNvPr id="45059" name="Picture 3" descr="twins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67200" y="3309938"/>
            <a:ext cx="4648200" cy="2840037"/>
          </a:xfrm>
          <a:solidFill>
            <a:schemeClr val="accent1"/>
          </a:solidFill>
          <a:ln w="76200" cap="flat">
            <a:solidFill>
              <a:schemeClr val="accent1"/>
            </a:solidFill>
            <a:miter lim="800000"/>
            <a:headEnd/>
            <a:tailEnd/>
          </a:ln>
          <a:effectLst>
            <a:outerShdw dist="107763" dir="2700000" algn="ctr" rotWithShape="0">
              <a:schemeClr val="bg1">
                <a:alpha val="50000"/>
              </a:schemeClr>
            </a:outerShdw>
          </a:effectLst>
        </p:spPr>
      </p:pic>
      <p:sp>
        <p:nvSpPr>
          <p:cNvPr id="45061" name="Line 5"/>
          <p:cNvSpPr>
            <a:spLocks noChangeShapeType="1"/>
          </p:cNvSpPr>
          <p:nvPr/>
        </p:nvSpPr>
        <p:spPr bwMode="auto">
          <a:xfrm>
            <a:off x="2843213" y="2205038"/>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fa-IR"/>
          </a:p>
        </p:txBody>
      </p:sp>
    </p:spTree>
    <p:extLst>
      <p:ext uri="{BB962C8B-B14F-4D97-AF65-F5344CB8AC3E}">
        <p14:creationId xmlns:p14="http://schemas.microsoft.com/office/powerpoint/2010/main" val="2008713085"/>
      </p:ext>
    </p:extLst>
  </p:cSld>
  <p:clrMapOvr>
    <a:masterClrMapping/>
  </p:clrMapOvr>
  <p:transition spd="med">
    <p:split orient="vert"/>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676400" y="914400"/>
            <a:ext cx="6705600" cy="1143000"/>
          </a:xfrm>
        </p:spPr>
        <p:txBody>
          <a:bodyPr>
            <a:normAutofit fontScale="90000"/>
          </a:bodyPr>
          <a:lstStyle/>
          <a:p>
            <a:r>
              <a:rPr lang="en-US" sz="3600"/>
              <a:t>Twins Grow Well on Breast milk</a:t>
            </a:r>
          </a:p>
        </p:txBody>
      </p:sp>
      <p:pic>
        <p:nvPicPr>
          <p:cNvPr id="47107" name="Picture 3" descr="920260F twins smal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800600" y="3230563"/>
            <a:ext cx="3352800" cy="3094037"/>
          </a:xfr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47108" name="Picture 4" descr="BF0800 64"/>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1371600" y="1828800"/>
            <a:ext cx="3170238" cy="4495800"/>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4710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828800"/>
            <a:ext cx="32004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0354493"/>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nodeType="clickEffect">
                                  <p:stCondLst>
                                    <p:cond delay="0"/>
                                  </p:stCondLst>
                                  <p:childTnLst>
                                    <p:set>
                                      <p:cBhvr>
                                        <p:cTn id="6" dur="1" fill="hold">
                                          <p:stCondLst>
                                            <p:cond delay="0"/>
                                          </p:stCondLst>
                                        </p:cTn>
                                        <p:tgtEl>
                                          <p:spTgt spid="47109"/>
                                        </p:tgtEl>
                                        <p:attrNameLst>
                                          <p:attrName>style.visibility</p:attrName>
                                        </p:attrNameLst>
                                      </p:cBhvr>
                                      <p:to>
                                        <p:strVal val="visible"/>
                                      </p:to>
                                    </p:set>
                                    <p:anim calcmode="lin" valueType="num">
                                      <p:cBhvr>
                                        <p:cTn id="7" dur="500" decel="50000" fill="hold">
                                          <p:stCondLst>
                                            <p:cond delay="0"/>
                                          </p:stCondLst>
                                        </p:cTn>
                                        <p:tgtEl>
                                          <p:spTgt spid="4710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710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7109"/>
                                        </p:tgtEl>
                                        <p:attrNameLst>
                                          <p:attrName>ppt_w</p:attrName>
                                        </p:attrNameLst>
                                      </p:cBhvr>
                                      <p:tavLst>
                                        <p:tav tm="0">
                                          <p:val>
                                            <p:strVal val="#ppt_w*.05"/>
                                          </p:val>
                                        </p:tav>
                                        <p:tav tm="100000">
                                          <p:val>
                                            <p:strVal val="#ppt_w"/>
                                          </p:val>
                                        </p:tav>
                                      </p:tavLst>
                                    </p:anim>
                                    <p:anim calcmode="lin" valueType="num">
                                      <p:cBhvr>
                                        <p:cTn id="10" dur="1000" fill="hold"/>
                                        <p:tgtEl>
                                          <p:spTgt spid="4710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710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710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710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981200" y="914400"/>
            <a:ext cx="6629400" cy="1066800"/>
          </a:xfrm>
        </p:spPr>
        <p:txBody>
          <a:bodyPr>
            <a:normAutofit fontScale="90000"/>
          </a:bodyPr>
          <a:lstStyle/>
          <a:p>
            <a:r>
              <a:rPr lang="en-US"/>
              <a:t>Breastfeeding more than one baby</a:t>
            </a:r>
          </a:p>
        </p:txBody>
      </p:sp>
      <p:sp>
        <p:nvSpPr>
          <p:cNvPr id="48131" name="Rectangle 3"/>
          <p:cNvSpPr>
            <a:spLocks noGrp="1" noChangeArrowheads="1"/>
          </p:cNvSpPr>
          <p:nvPr>
            <p:ph type="body" sz="half" idx="1"/>
          </p:nvPr>
        </p:nvSpPr>
        <p:spPr>
          <a:xfrm>
            <a:off x="685800" y="2438400"/>
            <a:ext cx="4572000" cy="4572000"/>
          </a:xfrm>
        </p:spPr>
        <p:txBody>
          <a:bodyPr>
            <a:normAutofit lnSpcReduction="10000"/>
          </a:bodyPr>
          <a:lstStyle/>
          <a:p>
            <a:pPr algn="r" rtl="1"/>
            <a:r>
              <a:rPr lang="fa-IR" sz="2400"/>
              <a:t>مادر می تواند 2 و یا حتی 3 بچه را شیر دهد نکته مهم تولید شیر نیست بلکه صرف وقت- حمایت از مادر و تشویق مادر از طرف اطرافیان است </a:t>
            </a:r>
          </a:p>
          <a:p>
            <a:r>
              <a:rPr lang="en-US" sz="2400"/>
              <a:t>Mothers can make enough milk for two babies, and even three. The key factors are not milk production, but time, support and encouragement from health care providers, family, and friends.</a:t>
            </a:r>
          </a:p>
          <a:p>
            <a:endParaRPr lang="en-US" sz="2400"/>
          </a:p>
          <a:p>
            <a:endParaRPr lang="en-US" sz="2400"/>
          </a:p>
          <a:p>
            <a:endParaRPr lang="en-US" sz="2400"/>
          </a:p>
        </p:txBody>
      </p:sp>
      <p:pic>
        <p:nvPicPr>
          <p:cNvPr id="48132" name="Picture 4" descr="small_trigemeo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16513" y="3552825"/>
            <a:ext cx="3195637" cy="1903413"/>
          </a:xfr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2825915"/>
      </p:ext>
    </p:extLst>
  </p:cSld>
  <p:clrMapOvr>
    <a:masterClrMapping/>
  </p:clrMapOvr>
  <p:transition spd="med">
    <p:split orient="vert"/>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gemeos10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
            <a:ext cx="9753600" cy="731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621469"/>
      </p:ext>
    </p:extLst>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981200" y="762000"/>
            <a:ext cx="6248400" cy="762000"/>
          </a:xfrm>
        </p:spPr>
        <p:txBody>
          <a:bodyPr>
            <a:normAutofit fontScale="90000"/>
          </a:bodyPr>
          <a:lstStyle/>
          <a:p>
            <a:r>
              <a:rPr lang="fa-IR" sz="3600"/>
              <a:t> وضعیت شیرخوار </a:t>
            </a:r>
            <a:r>
              <a:rPr lang="en-US" sz="3600"/>
              <a:t>Baby’s position</a:t>
            </a:r>
          </a:p>
        </p:txBody>
      </p:sp>
      <p:sp>
        <p:nvSpPr>
          <p:cNvPr id="50179" name="Rectangle 3"/>
          <p:cNvSpPr>
            <a:spLocks noGrp="1" noChangeArrowheads="1"/>
          </p:cNvSpPr>
          <p:nvPr>
            <p:ph idx="1"/>
          </p:nvPr>
        </p:nvSpPr>
        <p:spPr>
          <a:xfrm>
            <a:off x="838200" y="1600200"/>
            <a:ext cx="7924800" cy="5105400"/>
          </a:xfrm>
        </p:spPr>
        <p:txBody>
          <a:bodyPr/>
          <a:lstStyle/>
          <a:p>
            <a:pPr algn="r" rtl="1">
              <a:lnSpc>
                <a:spcPct val="80000"/>
              </a:lnSpc>
            </a:pPr>
            <a:r>
              <a:rPr lang="fa-IR" sz="2400"/>
              <a:t>روی بازوی مادر –زیر بازوی مادر – در کنار مادر </a:t>
            </a:r>
          </a:p>
          <a:p>
            <a:pPr>
              <a:lnSpc>
                <a:spcPct val="80000"/>
              </a:lnSpc>
            </a:pPr>
            <a:r>
              <a:rPr lang="en-US" sz="2400"/>
              <a:t>The baby also can be in different positions, such as </a:t>
            </a:r>
            <a:r>
              <a:rPr lang="en-US" sz="2400" i="1">
                <a:solidFill>
                  <a:schemeClr val="bg2"/>
                </a:solidFill>
              </a:rPr>
              <a:t>along the mother’s arm</a:t>
            </a:r>
            <a:r>
              <a:rPr lang="en-US" sz="2400">
                <a:solidFill>
                  <a:schemeClr val="bg2"/>
                </a:solidFill>
              </a:rPr>
              <a:t>, </a:t>
            </a:r>
            <a:r>
              <a:rPr lang="en-US" sz="2400" i="1">
                <a:solidFill>
                  <a:schemeClr val="bg2"/>
                </a:solidFill>
              </a:rPr>
              <a:t>under the mother’s arm</a:t>
            </a:r>
            <a:r>
              <a:rPr lang="en-US" sz="2400">
                <a:solidFill>
                  <a:schemeClr val="bg2"/>
                </a:solidFill>
              </a:rPr>
              <a:t>, or </a:t>
            </a:r>
            <a:r>
              <a:rPr lang="en-US" sz="2400" i="1">
                <a:solidFill>
                  <a:schemeClr val="bg2"/>
                </a:solidFill>
              </a:rPr>
              <a:t>along her side</a:t>
            </a:r>
            <a:r>
              <a:rPr lang="en-US" sz="2400">
                <a:solidFill>
                  <a:schemeClr val="bg2"/>
                </a:solidFill>
              </a:rPr>
              <a:t>.</a:t>
            </a:r>
          </a:p>
          <a:p>
            <a:pPr algn="r" rtl="1">
              <a:lnSpc>
                <a:spcPct val="80000"/>
              </a:lnSpc>
            </a:pPr>
            <a:r>
              <a:rPr lang="fa-IR" sz="2400"/>
              <a:t> بدن شیرخوار باید :</a:t>
            </a:r>
          </a:p>
          <a:p>
            <a:pPr algn="r" rtl="1">
              <a:lnSpc>
                <a:spcPct val="80000"/>
              </a:lnSpc>
            </a:pPr>
            <a:r>
              <a:rPr lang="fa-IR" sz="2400"/>
              <a:t>در یک خط با گوش شیر خوار باشد </a:t>
            </a:r>
          </a:p>
          <a:p>
            <a:pPr algn="r" rtl="1">
              <a:lnSpc>
                <a:spcPct val="80000"/>
              </a:lnSpc>
            </a:pPr>
            <a:r>
              <a:rPr lang="fa-IR" sz="2400"/>
              <a:t>به بدن مادر نزدیک </a:t>
            </a:r>
          </a:p>
          <a:p>
            <a:pPr algn="r" rtl="1">
              <a:lnSpc>
                <a:spcPct val="80000"/>
              </a:lnSpc>
            </a:pPr>
            <a:r>
              <a:rPr lang="fa-IR" sz="2400"/>
              <a:t>سر نوزاد نگه حمایت شود </a:t>
            </a:r>
          </a:p>
          <a:p>
            <a:pPr algn="r" rtl="1">
              <a:lnSpc>
                <a:spcPct val="80000"/>
              </a:lnSpc>
            </a:pPr>
            <a:r>
              <a:rPr lang="fa-IR" sz="2400"/>
              <a:t>صورت شیرخوار روبروی سینه مادر و بینی به سمت نوک سینه  </a:t>
            </a:r>
          </a:p>
          <a:p>
            <a:pPr>
              <a:lnSpc>
                <a:spcPct val="80000"/>
              </a:lnSpc>
            </a:pPr>
            <a:r>
              <a:rPr lang="en-US" sz="2400"/>
              <a:t>The baby’s body needs to be:</a:t>
            </a:r>
          </a:p>
          <a:p>
            <a:pPr>
              <a:lnSpc>
                <a:spcPct val="80000"/>
              </a:lnSpc>
              <a:buFont typeface="Wingdings" pitchFamily="2" charset="2"/>
              <a:buBlip>
                <a:blip r:embed="rId3"/>
              </a:buBlip>
            </a:pPr>
            <a:r>
              <a:rPr lang="en-US" sz="2000" b="1" i="1" u="sng">
                <a:solidFill>
                  <a:schemeClr val="bg2"/>
                </a:solidFill>
              </a:rPr>
              <a:t>In line</a:t>
            </a:r>
            <a:r>
              <a:rPr lang="en-US" sz="2000" b="1"/>
              <a:t> </a:t>
            </a:r>
            <a:r>
              <a:rPr lang="en-US" sz="2000"/>
              <a:t>with ear,</a:t>
            </a:r>
          </a:p>
          <a:p>
            <a:pPr>
              <a:lnSpc>
                <a:spcPct val="80000"/>
              </a:lnSpc>
              <a:buFont typeface="Wingdings" pitchFamily="2" charset="2"/>
              <a:buBlip>
                <a:blip r:embed="rId3"/>
              </a:buBlip>
            </a:pPr>
            <a:r>
              <a:rPr lang="en-US" sz="2000" b="1" i="1" u="sng">
                <a:solidFill>
                  <a:schemeClr val="bg2"/>
                </a:solidFill>
              </a:rPr>
              <a:t>Close</a:t>
            </a:r>
            <a:r>
              <a:rPr lang="en-US" sz="2000" b="1"/>
              <a:t> </a:t>
            </a:r>
            <a:r>
              <a:rPr lang="en-US" sz="2000"/>
              <a:t>to the mother’s body,</a:t>
            </a:r>
          </a:p>
          <a:p>
            <a:pPr>
              <a:lnSpc>
                <a:spcPct val="80000"/>
              </a:lnSpc>
              <a:buFont typeface="Wingdings" pitchFamily="2" charset="2"/>
              <a:buBlip>
                <a:blip r:embed="rId3"/>
              </a:buBlip>
            </a:pPr>
            <a:r>
              <a:rPr lang="en-US" sz="2000" b="1" i="1" u="sng">
                <a:solidFill>
                  <a:schemeClr val="bg2"/>
                </a:solidFill>
              </a:rPr>
              <a:t>Supported</a:t>
            </a:r>
            <a:r>
              <a:rPr lang="en-US" sz="2000" b="1"/>
              <a:t> </a:t>
            </a:r>
            <a:r>
              <a:rPr lang="en-US" sz="2000"/>
              <a:t>at the head,</a:t>
            </a:r>
          </a:p>
          <a:p>
            <a:pPr>
              <a:lnSpc>
                <a:spcPct val="80000"/>
              </a:lnSpc>
              <a:buFont typeface="Wingdings" pitchFamily="2" charset="2"/>
              <a:buBlip>
                <a:blip r:embed="rId3"/>
              </a:buBlip>
            </a:pPr>
            <a:r>
              <a:rPr lang="en-US" sz="2000" b="1" i="1" u="sng">
                <a:solidFill>
                  <a:schemeClr val="bg2"/>
                </a:solidFill>
              </a:rPr>
              <a:t>Facing</a:t>
            </a:r>
            <a:r>
              <a:rPr lang="en-US" sz="2000" b="1"/>
              <a:t> </a:t>
            </a:r>
            <a:r>
              <a:rPr lang="en-US" sz="2000"/>
              <a:t>the breast with the baby’s nose to the nipple</a:t>
            </a:r>
          </a:p>
        </p:txBody>
      </p:sp>
    </p:spTree>
    <p:extLst>
      <p:ext uri="{BB962C8B-B14F-4D97-AF65-F5344CB8AC3E}">
        <p14:creationId xmlns:p14="http://schemas.microsoft.com/office/powerpoint/2010/main" val="363646008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p:cTn id="7" dur="500" fill="hold"/>
                                        <p:tgtEl>
                                          <p:spTgt spid="5017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017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017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0179">
                                            <p:txEl>
                                              <p:pRg st="1" end="1"/>
                                            </p:txEl>
                                          </p:spTgt>
                                        </p:tgtEl>
                                        <p:attrNameLst>
                                          <p:attrName>style.visibility</p:attrName>
                                        </p:attrNameLst>
                                      </p:cBhvr>
                                      <p:to>
                                        <p:strVal val="visible"/>
                                      </p:to>
                                    </p:set>
                                    <p:anim calcmode="lin" valueType="num">
                                      <p:cBhvr>
                                        <p:cTn id="14" dur="500" fill="hold"/>
                                        <p:tgtEl>
                                          <p:spTgt spid="5017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017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017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50179">
                                            <p:txEl>
                                              <p:pRg st="2" end="2"/>
                                            </p:txEl>
                                          </p:spTgt>
                                        </p:tgtEl>
                                        <p:attrNameLst>
                                          <p:attrName>style.visibility</p:attrName>
                                        </p:attrNameLst>
                                      </p:cBhvr>
                                      <p:to>
                                        <p:strVal val="visible"/>
                                      </p:to>
                                    </p:set>
                                    <p:anim calcmode="lin" valueType="num">
                                      <p:cBhvr>
                                        <p:cTn id="21" dur="500" fill="hold"/>
                                        <p:tgtEl>
                                          <p:spTgt spid="5017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50179">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5017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50179">
                                            <p:txEl>
                                              <p:pRg st="3" end="3"/>
                                            </p:txEl>
                                          </p:spTgt>
                                        </p:tgtEl>
                                        <p:attrNameLst>
                                          <p:attrName>style.visibility</p:attrName>
                                        </p:attrNameLst>
                                      </p:cBhvr>
                                      <p:to>
                                        <p:strVal val="visible"/>
                                      </p:to>
                                    </p:set>
                                    <p:anim calcmode="lin" valueType="num">
                                      <p:cBhvr>
                                        <p:cTn id="28" dur="500" fill="hold"/>
                                        <p:tgtEl>
                                          <p:spTgt spid="50179">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50179">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50179">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50179">
                                            <p:txEl>
                                              <p:pRg st="4" end="4"/>
                                            </p:txEl>
                                          </p:spTgt>
                                        </p:tgtEl>
                                        <p:attrNameLst>
                                          <p:attrName>style.visibility</p:attrName>
                                        </p:attrNameLst>
                                      </p:cBhvr>
                                      <p:to>
                                        <p:strVal val="visible"/>
                                      </p:to>
                                    </p:set>
                                    <p:anim calcmode="lin" valueType="num">
                                      <p:cBhvr>
                                        <p:cTn id="35" dur="500" fill="hold"/>
                                        <p:tgtEl>
                                          <p:spTgt spid="50179">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50179">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50179">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50179">
                                            <p:txEl>
                                              <p:pRg st="5" end="5"/>
                                            </p:txEl>
                                          </p:spTgt>
                                        </p:tgtEl>
                                        <p:attrNameLst>
                                          <p:attrName>style.visibility</p:attrName>
                                        </p:attrNameLst>
                                      </p:cBhvr>
                                      <p:to>
                                        <p:strVal val="visible"/>
                                      </p:to>
                                    </p:set>
                                    <p:anim calcmode="lin" valueType="num">
                                      <p:cBhvr>
                                        <p:cTn id="42" dur="500" fill="hold"/>
                                        <p:tgtEl>
                                          <p:spTgt spid="50179">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50179">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50179">
                                            <p:txEl>
                                              <p:pRg st="5" end="5"/>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50179">
                                            <p:txEl>
                                              <p:pRg st="6" end="6"/>
                                            </p:txEl>
                                          </p:spTgt>
                                        </p:tgtEl>
                                        <p:attrNameLst>
                                          <p:attrName>style.visibility</p:attrName>
                                        </p:attrNameLst>
                                      </p:cBhvr>
                                      <p:to>
                                        <p:strVal val="visible"/>
                                      </p:to>
                                    </p:set>
                                    <p:anim calcmode="lin" valueType="num">
                                      <p:cBhvr>
                                        <p:cTn id="49" dur="500" fill="hold"/>
                                        <p:tgtEl>
                                          <p:spTgt spid="50179">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50179">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50179">
                                            <p:txEl>
                                              <p:pRg st="6" end="6"/>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50179">
                                            <p:txEl>
                                              <p:pRg st="7" end="7"/>
                                            </p:txEl>
                                          </p:spTgt>
                                        </p:tgtEl>
                                        <p:attrNameLst>
                                          <p:attrName>style.visibility</p:attrName>
                                        </p:attrNameLst>
                                      </p:cBhvr>
                                      <p:to>
                                        <p:strVal val="visible"/>
                                      </p:to>
                                    </p:set>
                                    <p:anim calcmode="lin" valueType="num">
                                      <p:cBhvr>
                                        <p:cTn id="56" dur="500" fill="hold"/>
                                        <p:tgtEl>
                                          <p:spTgt spid="50179">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50179">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50179">
                                            <p:txEl>
                                              <p:pRg st="7" end="7"/>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ntr" presetSubtype="0" fill="hold" grpId="0" nodeType="clickEffect">
                                  <p:stCondLst>
                                    <p:cond delay="0"/>
                                  </p:stCondLst>
                                  <p:childTnLst>
                                    <p:set>
                                      <p:cBhvr>
                                        <p:cTn id="62" dur="1" fill="hold">
                                          <p:stCondLst>
                                            <p:cond delay="0"/>
                                          </p:stCondLst>
                                        </p:cTn>
                                        <p:tgtEl>
                                          <p:spTgt spid="50179">
                                            <p:txEl>
                                              <p:pRg st="8" end="8"/>
                                            </p:txEl>
                                          </p:spTgt>
                                        </p:tgtEl>
                                        <p:attrNameLst>
                                          <p:attrName>style.visibility</p:attrName>
                                        </p:attrNameLst>
                                      </p:cBhvr>
                                      <p:to>
                                        <p:strVal val="visible"/>
                                      </p:to>
                                    </p:set>
                                    <p:anim calcmode="lin" valueType="num">
                                      <p:cBhvr>
                                        <p:cTn id="63" dur="500" fill="hold"/>
                                        <p:tgtEl>
                                          <p:spTgt spid="50179">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50179">
                                            <p:txEl>
                                              <p:pRg st="8" end="8"/>
                                            </p:txEl>
                                          </p:spTgt>
                                        </p:tgtEl>
                                        <p:attrNameLst>
                                          <p:attrName>ppt_h</p:attrName>
                                        </p:attrNameLst>
                                      </p:cBhvr>
                                      <p:tavLst>
                                        <p:tav tm="0">
                                          <p:val>
                                            <p:fltVal val="0"/>
                                          </p:val>
                                        </p:tav>
                                        <p:tav tm="100000">
                                          <p:val>
                                            <p:strVal val="#ppt_h"/>
                                          </p:val>
                                        </p:tav>
                                      </p:tavLst>
                                    </p:anim>
                                    <p:animEffect transition="in" filter="fade">
                                      <p:cBhvr>
                                        <p:cTn id="65" dur="500"/>
                                        <p:tgtEl>
                                          <p:spTgt spid="50179">
                                            <p:txEl>
                                              <p:pRg st="8" end="8"/>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3" presetClass="entr" presetSubtype="0" fill="hold" grpId="0" nodeType="clickEffect">
                                  <p:stCondLst>
                                    <p:cond delay="0"/>
                                  </p:stCondLst>
                                  <p:childTnLst>
                                    <p:set>
                                      <p:cBhvr>
                                        <p:cTn id="69" dur="1" fill="hold">
                                          <p:stCondLst>
                                            <p:cond delay="0"/>
                                          </p:stCondLst>
                                        </p:cTn>
                                        <p:tgtEl>
                                          <p:spTgt spid="50179">
                                            <p:txEl>
                                              <p:pRg st="9" end="9"/>
                                            </p:txEl>
                                          </p:spTgt>
                                        </p:tgtEl>
                                        <p:attrNameLst>
                                          <p:attrName>style.visibility</p:attrName>
                                        </p:attrNameLst>
                                      </p:cBhvr>
                                      <p:to>
                                        <p:strVal val="visible"/>
                                      </p:to>
                                    </p:set>
                                    <p:anim calcmode="lin" valueType="num">
                                      <p:cBhvr>
                                        <p:cTn id="70" dur="500" fill="hold"/>
                                        <p:tgtEl>
                                          <p:spTgt spid="50179">
                                            <p:txEl>
                                              <p:pRg st="9" end="9"/>
                                            </p:txEl>
                                          </p:spTgt>
                                        </p:tgtEl>
                                        <p:attrNameLst>
                                          <p:attrName>ppt_w</p:attrName>
                                        </p:attrNameLst>
                                      </p:cBhvr>
                                      <p:tavLst>
                                        <p:tav tm="0">
                                          <p:val>
                                            <p:fltVal val="0"/>
                                          </p:val>
                                        </p:tav>
                                        <p:tav tm="100000">
                                          <p:val>
                                            <p:strVal val="#ppt_w"/>
                                          </p:val>
                                        </p:tav>
                                      </p:tavLst>
                                    </p:anim>
                                    <p:anim calcmode="lin" valueType="num">
                                      <p:cBhvr>
                                        <p:cTn id="71" dur="500" fill="hold"/>
                                        <p:tgtEl>
                                          <p:spTgt spid="50179">
                                            <p:txEl>
                                              <p:pRg st="9" end="9"/>
                                            </p:txEl>
                                          </p:spTgt>
                                        </p:tgtEl>
                                        <p:attrNameLst>
                                          <p:attrName>ppt_h</p:attrName>
                                        </p:attrNameLst>
                                      </p:cBhvr>
                                      <p:tavLst>
                                        <p:tav tm="0">
                                          <p:val>
                                            <p:fltVal val="0"/>
                                          </p:val>
                                        </p:tav>
                                        <p:tav tm="100000">
                                          <p:val>
                                            <p:strVal val="#ppt_h"/>
                                          </p:val>
                                        </p:tav>
                                      </p:tavLst>
                                    </p:anim>
                                    <p:animEffect transition="in" filter="fade">
                                      <p:cBhvr>
                                        <p:cTn id="72" dur="500"/>
                                        <p:tgtEl>
                                          <p:spTgt spid="50179">
                                            <p:txEl>
                                              <p:pRg st="9" end="9"/>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3" presetClass="entr" presetSubtype="0" fill="hold" grpId="0" nodeType="clickEffect">
                                  <p:stCondLst>
                                    <p:cond delay="0"/>
                                  </p:stCondLst>
                                  <p:childTnLst>
                                    <p:set>
                                      <p:cBhvr>
                                        <p:cTn id="76" dur="1" fill="hold">
                                          <p:stCondLst>
                                            <p:cond delay="0"/>
                                          </p:stCondLst>
                                        </p:cTn>
                                        <p:tgtEl>
                                          <p:spTgt spid="50179">
                                            <p:txEl>
                                              <p:pRg st="10" end="10"/>
                                            </p:txEl>
                                          </p:spTgt>
                                        </p:tgtEl>
                                        <p:attrNameLst>
                                          <p:attrName>style.visibility</p:attrName>
                                        </p:attrNameLst>
                                      </p:cBhvr>
                                      <p:to>
                                        <p:strVal val="visible"/>
                                      </p:to>
                                    </p:set>
                                    <p:anim calcmode="lin" valueType="num">
                                      <p:cBhvr>
                                        <p:cTn id="77" dur="500" fill="hold"/>
                                        <p:tgtEl>
                                          <p:spTgt spid="50179">
                                            <p:txEl>
                                              <p:pRg st="10" end="10"/>
                                            </p:txEl>
                                          </p:spTgt>
                                        </p:tgtEl>
                                        <p:attrNameLst>
                                          <p:attrName>ppt_w</p:attrName>
                                        </p:attrNameLst>
                                      </p:cBhvr>
                                      <p:tavLst>
                                        <p:tav tm="0">
                                          <p:val>
                                            <p:fltVal val="0"/>
                                          </p:val>
                                        </p:tav>
                                        <p:tav tm="100000">
                                          <p:val>
                                            <p:strVal val="#ppt_w"/>
                                          </p:val>
                                        </p:tav>
                                      </p:tavLst>
                                    </p:anim>
                                    <p:anim calcmode="lin" valueType="num">
                                      <p:cBhvr>
                                        <p:cTn id="78" dur="500" fill="hold"/>
                                        <p:tgtEl>
                                          <p:spTgt spid="50179">
                                            <p:txEl>
                                              <p:pRg st="10" end="10"/>
                                            </p:txEl>
                                          </p:spTgt>
                                        </p:tgtEl>
                                        <p:attrNameLst>
                                          <p:attrName>ppt_h</p:attrName>
                                        </p:attrNameLst>
                                      </p:cBhvr>
                                      <p:tavLst>
                                        <p:tav tm="0">
                                          <p:val>
                                            <p:fltVal val="0"/>
                                          </p:val>
                                        </p:tav>
                                        <p:tav tm="100000">
                                          <p:val>
                                            <p:strVal val="#ppt_h"/>
                                          </p:val>
                                        </p:tav>
                                      </p:tavLst>
                                    </p:anim>
                                    <p:animEffect transition="in" filter="fade">
                                      <p:cBhvr>
                                        <p:cTn id="79" dur="500"/>
                                        <p:tgtEl>
                                          <p:spTgt spid="50179">
                                            <p:txEl>
                                              <p:pRg st="10" end="10"/>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53" presetClass="entr" presetSubtype="0" fill="hold" grpId="0" nodeType="clickEffect">
                                  <p:stCondLst>
                                    <p:cond delay="0"/>
                                  </p:stCondLst>
                                  <p:childTnLst>
                                    <p:set>
                                      <p:cBhvr>
                                        <p:cTn id="83" dur="1" fill="hold">
                                          <p:stCondLst>
                                            <p:cond delay="0"/>
                                          </p:stCondLst>
                                        </p:cTn>
                                        <p:tgtEl>
                                          <p:spTgt spid="50179">
                                            <p:txEl>
                                              <p:pRg st="11" end="11"/>
                                            </p:txEl>
                                          </p:spTgt>
                                        </p:tgtEl>
                                        <p:attrNameLst>
                                          <p:attrName>style.visibility</p:attrName>
                                        </p:attrNameLst>
                                      </p:cBhvr>
                                      <p:to>
                                        <p:strVal val="visible"/>
                                      </p:to>
                                    </p:set>
                                    <p:anim calcmode="lin" valueType="num">
                                      <p:cBhvr>
                                        <p:cTn id="84" dur="500" fill="hold"/>
                                        <p:tgtEl>
                                          <p:spTgt spid="50179">
                                            <p:txEl>
                                              <p:pRg st="11" end="11"/>
                                            </p:txEl>
                                          </p:spTgt>
                                        </p:tgtEl>
                                        <p:attrNameLst>
                                          <p:attrName>ppt_w</p:attrName>
                                        </p:attrNameLst>
                                      </p:cBhvr>
                                      <p:tavLst>
                                        <p:tav tm="0">
                                          <p:val>
                                            <p:fltVal val="0"/>
                                          </p:val>
                                        </p:tav>
                                        <p:tav tm="100000">
                                          <p:val>
                                            <p:strVal val="#ppt_w"/>
                                          </p:val>
                                        </p:tav>
                                      </p:tavLst>
                                    </p:anim>
                                    <p:anim calcmode="lin" valueType="num">
                                      <p:cBhvr>
                                        <p:cTn id="85" dur="500" fill="hold"/>
                                        <p:tgtEl>
                                          <p:spTgt spid="50179">
                                            <p:txEl>
                                              <p:pRg st="11" end="11"/>
                                            </p:txEl>
                                          </p:spTgt>
                                        </p:tgtEl>
                                        <p:attrNameLst>
                                          <p:attrName>ppt_h</p:attrName>
                                        </p:attrNameLst>
                                      </p:cBhvr>
                                      <p:tavLst>
                                        <p:tav tm="0">
                                          <p:val>
                                            <p:fltVal val="0"/>
                                          </p:val>
                                        </p:tav>
                                        <p:tav tm="100000">
                                          <p:val>
                                            <p:strVal val="#ppt_h"/>
                                          </p:val>
                                        </p:tav>
                                      </p:tavLst>
                                    </p:anim>
                                    <p:animEffect transition="in" filter="fade">
                                      <p:cBhvr>
                                        <p:cTn id="86" dur="500"/>
                                        <p:tgtEl>
                                          <p:spTgt spid="5017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1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990600" y="2057400"/>
            <a:ext cx="7467600" cy="3276600"/>
          </a:xfrm>
          <a:prstGeom prst="rect">
            <a:avLst/>
          </a:prstGeom>
          <a:solidFill>
            <a:srgbClr val="FFFF99"/>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lstStyle/>
          <a:p>
            <a:pPr marL="342900" indent="-342900" algn="r" rtl="1">
              <a:spcBef>
                <a:spcPct val="20000"/>
              </a:spcBef>
              <a:buClr>
                <a:schemeClr val="accent2"/>
              </a:buClr>
              <a:buSzPct val="75000"/>
              <a:buFont typeface="Wingdings" pitchFamily="2" charset="2"/>
              <a:buChar char="n"/>
            </a:pPr>
            <a:endParaRPr kumimoji="0" lang="en-US">
              <a:latin typeface="Times New Roman" pitchFamily="18" charset="0"/>
              <a:ea typeface="Times New Roman" pitchFamily="18" charset="0"/>
              <a:cs typeface="Traffic" pitchFamily="2" charset="-78"/>
            </a:endParaRPr>
          </a:p>
          <a:p>
            <a:pPr marL="342900" indent="-342900" algn="r" rtl="1">
              <a:spcBef>
                <a:spcPct val="20000"/>
              </a:spcBef>
              <a:buClr>
                <a:schemeClr val="accent2"/>
              </a:buClr>
              <a:buSzPct val="75000"/>
              <a:buFont typeface="Wingdings" pitchFamily="2" charset="2"/>
              <a:buChar char="n"/>
            </a:pPr>
            <a:r>
              <a:rPr kumimoji="0" lang="fa-IR">
                <a:latin typeface="Times New Roman" pitchFamily="18" charset="0"/>
                <a:ea typeface="Times New Roman" pitchFamily="18" charset="0"/>
                <a:cs typeface="Traffic" pitchFamily="2" charset="-78"/>
              </a:rPr>
              <a:t>درارزيابي، مي توان ضمن تشويق به موفقيت و عملكرد خوب مادر و شيرخوار با دادن آگاهي ورفع مشكلات موجود, از مشكلات بعدي پيشگيري نمود.</a:t>
            </a:r>
            <a:r>
              <a:rPr kumimoji="0" lang="fa-IR">
                <a:latin typeface="Tahoma" pitchFamily="34" charset="0"/>
                <a:ea typeface="Times New Roman" pitchFamily="18" charset="0"/>
                <a:cs typeface="Traffic" pitchFamily="2" charset="-78"/>
              </a:rPr>
              <a:t> </a:t>
            </a:r>
          </a:p>
          <a:p>
            <a:pPr marL="342900" indent="-342900" algn="r" rtl="1">
              <a:spcBef>
                <a:spcPct val="20000"/>
              </a:spcBef>
              <a:buClr>
                <a:schemeClr val="accent2"/>
              </a:buClr>
              <a:buSzPct val="75000"/>
              <a:buFont typeface="Wingdings" pitchFamily="2" charset="2"/>
              <a:buChar char="n"/>
            </a:pPr>
            <a:r>
              <a:rPr kumimoji="0" lang="ar-SA">
                <a:latin typeface="Tahoma" pitchFamily="34" charset="0"/>
                <a:ea typeface="Times New Roman" pitchFamily="18" charset="0"/>
                <a:cs typeface="Traffic" pitchFamily="2" charset="-78"/>
              </a:rPr>
              <a:t>ارزيابي، شامل </a:t>
            </a:r>
            <a:r>
              <a:rPr kumimoji="0" lang="ar-SA" b="1" i="1" u="sng">
                <a:solidFill>
                  <a:schemeClr val="bg2"/>
                </a:solidFill>
                <a:latin typeface="Tahoma" pitchFamily="34" charset="0"/>
                <a:ea typeface="Times New Roman" pitchFamily="18" charset="0"/>
                <a:cs typeface="Traffic" pitchFamily="2" charset="-78"/>
              </a:rPr>
              <a:t>مشاهده</a:t>
            </a:r>
            <a:r>
              <a:rPr kumimoji="0" lang="ar-SA">
                <a:solidFill>
                  <a:schemeClr val="bg2"/>
                </a:solidFill>
                <a:latin typeface="Tahoma" pitchFamily="34" charset="0"/>
                <a:ea typeface="Times New Roman" pitchFamily="18" charset="0"/>
                <a:cs typeface="Traffic" pitchFamily="2" charset="-78"/>
              </a:rPr>
              <a:t>  عملكرد مادر و شيرخوار، </a:t>
            </a:r>
            <a:r>
              <a:rPr kumimoji="0" lang="ar-SA" b="1" i="1" u="sng">
                <a:solidFill>
                  <a:schemeClr val="bg2"/>
                </a:solidFill>
                <a:latin typeface="Tahoma" pitchFamily="34" charset="0"/>
                <a:ea typeface="Times New Roman" pitchFamily="18" charset="0"/>
                <a:cs typeface="Traffic" pitchFamily="2" charset="-78"/>
              </a:rPr>
              <a:t>سئوال</a:t>
            </a:r>
            <a:r>
              <a:rPr kumimoji="0" lang="ar-SA" sz="2000">
                <a:solidFill>
                  <a:schemeClr val="bg2"/>
                </a:solidFill>
                <a:latin typeface="Tahoma" pitchFamily="34" charset="0"/>
                <a:ea typeface="Times New Roman" pitchFamily="18" charset="0"/>
                <a:cs typeface="Traffic" pitchFamily="2" charset="-78"/>
              </a:rPr>
              <a:t> </a:t>
            </a:r>
            <a:r>
              <a:rPr kumimoji="0" lang="ar-SA">
                <a:solidFill>
                  <a:schemeClr val="bg2"/>
                </a:solidFill>
                <a:latin typeface="Tahoma" pitchFamily="34" charset="0"/>
                <a:ea typeface="Times New Roman" pitchFamily="18" charset="0"/>
                <a:cs typeface="Traffic" pitchFamily="2" charset="-78"/>
              </a:rPr>
              <a:t>و</a:t>
            </a:r>
            <a:r>
              <a:rPr kumimoji="0" lang="en-US">
                <a:solidFill>
                  <a:schemeClr val="bg2"/>
                </a:solidFill>
                <a:latin typeface="Tahoma" pitchFamily="34" charset="0"/>
                <a:ea typeface="Times New Roman" pitchFamily="18" charset="0"/>
                <a:cs typeface="Traffic" pitchFamily="2" charset="-78"/>
              </a:rPr>
              <a:t> </a:t>
            </a:r>
            <a:r>
              <a:rPr kumimoji="0" lang="ar-SA" b="1" i="1" u="sng">
                <a:solidFill>
                  <a:schemeClr val="bg2"/>
                </a:solidFill>
                <a:latin typeface="Tahoma" pitchFamily="34" charset="0"/>
                <a:ea typeface="Times New Roman" pitchFamily="18" charset="0"/>
                <a:cs typeface="Traffic" pitchFamily="2" charset="-78"/>
              </a:rPr>
              <a:t>شنيدن پاسخ مادر</a:t>
            </a:r>
            <a:r>
              <a:rPr kumimoji="0" lang="ar-SA">
                <a:solidFill>
                  <a:schemeClr val="bg2"/>
                </a:solidFill>
                <a:latin typeface="Tahoma" pitchFamily="34" charset="0"/>
                <a:ea typeface="Times New Roman" pitchFamily="18" charset="0"/>
                <a:cs typeface="Traffic" pitchFamily="2" charset="-78"/>
              </a:rPr>
              <a:t> مي باشد </a:t>
            </a:r>
            <a:r>
              <a:rPr kumimoji="0" lang="fa-IR">
                <a:solidFill>
                  <a:schemeClr val="bg2"/>
                </a:solidFill>
                <a:latin typeface="Tahoma" pitchFamily="34" charset="0"/>
                <a:ea typeface="Times New Roman" pitchFamily="18" charset="0"/>
                <a:cs typeface="Traffic" pitchFamily="2" charset="-78"/>
              </a:rPr>
              <a:t>.</a:t>
            </a:r>
            <a:r>
              <a:rPr kumimoji="0" lang="fa-IR" sz="2800">
                <a:solidFill>
                  <a:schemeClr val="bg2"/>
                </a:solidFill>
                <a:latin typeface="Tahoma" pitchFamily="34" charset="0"/>
                <a:ea typeface="Times New Roman" pitchFamily="18" charset="0"/>
                <a:cs typeface="Traffic" pitchFamily="2" charset="-78"/>
              </a:rPr>
              <a:t> </a:t>
            </a:r>
            <a:endParaRPr kumimoji="0" lang="fa-IR" sz="2000">
              <a:solidFill>
                <a:schemeClr val="bg2"/>
              </a:solidFill>
              <a:latin typeface="Tahoma" pitchFamily="34" charset="0"/>
              <a:cs typeface="Traffic" pitchFamily="2" charset="-78"/>
            </a:endParaRPr>
          </a:p>
        </p:txBody>
      </p:sp>
      <p:sp>
        <p:nvSpPr>
          <p:cNvPr id="52227" name="Rectangle 3"/>
          <p:cNvSpPr>
            <a:spLocks noGrp="1" noChangeArrowheads="1"/>
          </p:cNvSpPr>
          <p:nvPr>
            <p:ph type="title"/>
          </p:nvPr>
        </p:nvSpPr>
        <p:spPr>
          <a:xfrm>
            <a:off x="533400" y="533400"/>
            <a:ext cx="8229600" cy="1143000"/>
          </a:xfrm>
        </p:spPr>
        <p:txBody>
          <a:bodyPr/>
          <a:lstStyle/>
          <a:p>
            <a:pPr algn="ctr"/>
            <a:r>
              <a:rPr lang="ar-SA">
                <a:solidFill>
                  <a:schemeClr val="bg2"/>
                </a:solidFill>
                <a:cs typeface="Homa" pitchFamily="2" charset="-78"/>
              </a:rPr>
              <a:t>ارزيابي در تغذيه با شيرمادر</a:t>
            </a:r>
            <a:endParaRPr lang="en-US">
              <a:solidFill>
                <a:schemeClr val="bg2"/>
              </a:solidFill>
              <a:cs typeface="Homa" pitchFamily="2" charset="-78"/>
            </a:endParaRPr>
          </a:p>
        </p:txBody>
      </p:sp>
    </p:spTree>
    <p:extLst>
      <p:ext uri="{BB962C8B-B14F-4D97-AF65-F5344CB8AC3E}">
        <p14:creationId xmlns:p14="http://schemas.microsoft.com/office/powerpoint/2010/main" val="43885397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2226">
                                            <p:txEl>
                                              <p:pRg st="1" end="1"/>
                                            </p:txEl>
                                          </p:spTgt>
                                        </p:tgtEl>
                                        <p:attrNameLst>
                                          <p:attrName>style.visibility</p:attrName>
                                        </p:attrNameLst>
                                      </p:cBhvr>
                                      <p:to>
                                        <p:strVal val="visible"/>
                                      </p:to>
                                    </p:set>
                                    <p:anim calcmode="lin" valueType="num">
                                      <p:cBhvr additive="base">
                                        <p:cTn id="7" dur="500" fill="hold"/>
                                        <p:tgtEl>
                                          <p:spTgt spid="52226">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222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2226">
                                            <p:txEl>
                                              <p:pRg st="2" end="2"/>
                                            </p:txEl>
                                          </p:spTgt>
                                        </p:tgtEl>
                                        <p:attrNameLst>
                                          <p:attrName>style.visibility</p:attrName>
                                        </p:attrNameLst>
                                      </p:cBhvr>
                                      <p:to>
                                        <p:strVal val="visible"/>
                                      </p:to>
                                    </p:set>
                                    <p:anim calcmode="lin" valueType="num">
                                      <p:cBhvr additive="base">
                                        <p:cTn id="13" dur="500" fill="hold"/>
                                        <p:tgtEl>
                                          <p:spTgt spid="52226">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222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uild="p" autoUpdateAnimBg="0"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5"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14</a:t>
            </a:r>
            <a:r>
              <a:rPr lang="en-US" dirty="0"/>
              <a:t> </a:t>
            </a:r>
          </a:p>
        </p:txBody>
      </p:sp>
      <p:sp>
        <p:nvSpPr>
          <p:cNvPr id="320516" name="Rectangle 4"/>
          <p:cNvSpPr>
            <a:spLocks noGrp="1" noChangeArrowheads="1"/>
          </p:cNvSpPr>
          <p:nvPr>
            <p:ph type="body" sz="half" idx="1"/>
          </p:nvPr>
        </p:nvSpPr>
        <p:spPr>
          <a:xfrm>
            <a:off x="4356100" y="2133600"/>
            <a:ext cx="4025900" cy="4114800"/>
          </a:xfrm>
        </p:spPr>
        <p:txBody>
          <a:bodyPr/>
          <a:lstStyle/>
          <a:p>
            <a:pPr marL="609600" indent="-609600" algn="r" rtl="1"/>
            <a:r>
              <a:rPr lang="ar-SA">
                <a:cs typeface="Arial" pitchFamily="34" charset="0"/>
              </a:rPr>
              <a:t>ميزان سديم و پروتئين شير مادر به اندازه اي است كه به كليه هاي هنوز كامل نشده نوزاد صدمه اي وارد نمي كند.</a:t>
            </a:r>
            <a:endParaRPr lang="en-US">
              <a:cs typeface="Arial" pitchFamily="34" charset="0"/>
            </a:endParaRPr>
          </a:p>
        </p:txBody>
      </p:sp>
      <p:sp>
        <p:nvSpPr>
          <p:cNvPr id="2" name="Content Placeholder 1"/>
          <p:cNvSpPr>
            <a:spLocks noGrp="1"/>
          </p:cNvSpPr>
          <p:nvPr>
            <p:ph sz="half" idx="2"/>
          </p:nvPr>
        </p:nvSpPr>
        <p:spPr/>
        <p:txBody>
          <a:bodyPr/>
          <a:lstStyle/>
          <a:p>
            <a:endParaRPr lang="fa-IR"/>
          </a:p>
        </p:txBody>
      </p:sp>
      <p:sp>
        <p:nvSpPr>
          <p:cNvPr id="7" name="Slide Number Placeholder 6"/>
          <p:cNvSpPr>
            <a:spLocks noGrp="1"/>
          </p:cNvSpPr>
          <p:nvPr>
            <p:ph type="sldNum" sz="quarter" idx="12"/>
          </p:nvPr>
        </p:nvSpPr>
        <p:spPr/>
        <p:txBody>
          <a:bodyPr/>
          <a:lstStyle/>
          <a:p>
            <a:fld id="{CD33CFC7-045F-4DC8-AE2D-ECAFDABCDC9A}" type="slidenum">
              <a:rPr lang="ar-SA"/>
              <a:pPr/>
              <a:t>17</a:t>
            </a:fld>
            <a:endParaRPr lang="en-US"/>
          </a:p>
        </p:txBody>
      </p:sp>
    </p:spTree>
    <p:extLst>
      <p:ext uri="{BB962C8B-B14F-4D97-AF65-F5344CB8AC3E}">
        <p14:creationId xmlns:p14="http://schemas.microsoft.com/office/powerpoint/2010/main" val="4218805567"/>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1295400" y="685800"/>
            <a:ext cx="7162800" cy="990600"/>
          </a:xfrm>
        </p:spPr>
        <p:txBody>
          <a:bodyPr/>
          <a:lstStyle/>
          <a:p>
            <a:pPr algn="r" rtl="1"/>
            <a:r>
              <a:rPr lang="fa-IR"/>
              <a:t>ارزیابی شیردهی</a:t>
            </a:r>
            <a:endParaRPr lang="en-US"/>
          </a:p>
        </p:txBody>
      </p:sp>
      <p:sp>
        <p:nvSpPr>
          <p:cNvPr id="129027" name="Rectangle 3"/>
          <p:cNvSpPr>
            <a:spLocks noGrp="1" noChangeArrowheads="1"/>
          </p:cNvSpPr>
          <p:nvPr>
            <p:ph idx="1"/>
          </p:nvPr>
        </p:nvSpPr>
        <p:spPr>
          <a:xfrm>
            <a:off x="1295400" y="1905000"/>
            <a:ext cx="7239000" cy="4267200"/>
          </a:xfrm>
        </p:spPr>
        <p:txBody>
          <a:bodyPr/>
          <a:lstStyle/>
          <a:p>
            <a:pPr algn="r" rtl="1"/>
            <a:r>
              <a:rPr lang="fa-IR"/>
              <a:t>1- مشاهده : </a:t>
            </a:r>
          </a:p>
          <a:p>
            <a:pPr algn="r" rtl="1"/>
            <a:r>
              <a:rPr lang="fa-IR"/>
              <a:t>مادر ونوزاد را بطور کلی مشاهده کنید </a:t>
            </a:r>
          </a:p>
          <a:p>
            <a:pPr algn="r" rtl="1"/>
            <a:r>
              <a:rPr lang="fa-IR"/>
              <a:t>سینه های مادر </a:t>
            </a:r>
          </a:p>
          <a:p>
            <a:pPr algn="r" rtl="1"/>
            <a:r>
              <a:rPr lang="en-US"/>
              <a:t>Position </a:t>
            </a:r>
            <a:r>
              <a:rPr lang="fa-IR"/>
              <a:t> نوزاد</a:t>
            </a:r>
          </a:p>
          <a:p>
            <a:pPr algn="r" rtl="1"/>
            <a:r>
              <a:rPr lang="en-US"/>
              <a:t>Attachment</a:t>
            </a:r>
            <a:r>
              <a:rPr lang="fa-IR"/>
              <a:t> </a:t>
            </a:r>
          </a:p>
          <a:p>
            <a:pPr algn="r" rtl="1"/>
            <a:r>
              <a:rPr lang="fa-IR"/>
              <a:t>بلعیدن شیر </a:t>
            </a:r>
          </a:p>
          <a:p>
            <a:pPr algn="r" rtl="1"/>
            <a:endParaRPr lang="fa-IR"/>
          </a:p>
          <a:p>
            <a:pPr algn="r" rtl="1"/>
            <a:endParaRPr lang="en-US"/>
          </a:p>
        </p:txBody>
      </p:sp>
    </p:spTree>
    <p:extLst>
      <p:ext uri="{BB962C8B-B14F-4D97-AF65-F5344CB8AC3E}">
        <p14:creationId xmlns:p14="http://schemas.microsoft.com/office/powerpoint/2010/main" val="370140851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1143000" y="984250"/>
            <a:ext cx="7772400" cy="708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defTabSz="228600">
              <a:tabLst>
                <a:tab pos="4664075" algn="l"/>
              </a:tabLst>
            </a:pPr>
            <a:r>
              <a:rPr kumimoji="0" lang="en-US" sz="1800" b="1">
                <a:latin typeface="Times New Roman" pitchFamily="18" charset="0"/>
              </a:rPr>
              <a:t>BREASTFEED OBSERVATION AID</a:t>
            </a:r>
            <a:endParaRPr kumimoji="0" lang="en-US" sz="1800">
              <a:latin typeface="Times New Roman" pitchFamily="18" charset="0"/>
            </a:endParaRPr>
          </a:p>
          <a:p>
            <a:pPr defTabSz="228600">
              <a:tabLst>
                <a:tab pos="4664075" algn="l"/>
              </a:tabLst>
            </a:pPr>
            <a:r>
              <a:rPr kumimoji="0" lang="en-US" sz="1200">
                <a:latin typeface="Times New Roman" pitchFamily="18" charset="0"/>
              </a:rPr>
              <a:t>Mother's name _______________________________	Date ___________________</a:t>
            </a:r>
          </a:p>
          <a:p>
            <a:pPr defTabSz="228600">
              <a:tabLst>
                <a:tab pos="4664075" algn="l"/>
              </a:tabLst>
            </a:pPr>
            <a:r>
              <a:rPr kumimoji="0" lang="en-US" sz="1200">
                <a:latin typeface="Times New Roman" pitchFamily="18" charset="0"/>
              </a:rPr>
              <a:t>Baby's name _________________________________	Baby's age ______________</a:t>
            </a:r>
          </a:p>
          <a:p>
            <a:pPr defTabSz="228600">
              <a:tabLst>
                <a:tab pos="4664075" algn="l"/>
              </a:tabLst>
            </a:pPr>
            <a:r>
              <a:rPr kumimoji="0" lang="en-US" sz="1200" b="1">
                <a:latin typeface="Times New Roman" pitchFamily="18" charset="0"/>
              </a:rPr>
              <a:t>Signs that breastfeeding is going well: 		Signs of possible difficulty:</a:t>
            </a:r>
            <a:endParaRPr kumimoji="0" lang="en-US" sz="1200">
              <a:latin typeface="Times New Roman" pitchFamily="18" charset="0"/>
            </a:endParaRPr>
          </a:p>
          <a:p>
            <a:pPr defTabSz="228600">
              <a:tabLst>
                <a:tab pos="4664075" algn="l"/>
              </a:tabLst>
            </a:pPr>
            <a:r>
              <a:rPr kumimoji="0" lang="en-US" sz="1400" b="1">
                <a:latin typeface="Times New Roman" pitchFamily="18" charset="0"/>
              </a:rPr>
              <a:t>GENERAL</a:t>
            </a:r>
          </a:p>
          <a:p>
            <a:pPr defTabSz="228600">
              <a:tabLst>
                <a:tab pos="4664075" algn="l"/>
              </a:tabLst>
            </a:pPr>
            <a:r>
              <a:rPr kumimoji="0" lang="en-US" sz="1200" i="1">
                <a:solidFill>
                  <a:schemeClr val="bg2"/>
                </a:solidFill>
                <a:latin typeface="Times New Roman" pitchFamily="18" charset="0"/>
              </a:rPr>
              <a:t>Mother:		Mother:</a:t>
            </a:r>
            <a:endParaRPr kumimoji="0" lang="en-US" sz="1200">
              <a:solidFill>
                <a:schemeClr val="bg2"/>
              </a:solidFill>
              <a:latin typeface="Times New Roman" pitchFamily="18" charset="0"/>
            </a:endParaRPr>
          </a:p>
          <a:p>
            <a:pPr defTabSz="228600">
              <a:tabLst>
                <a:tab pos="4664075" algn="l"/>
              </a:tabLst>
            </a:pPr>
            <a:r>
              <a:rPr kumimoji="0" lang="en-US" sz="1200">
                <a:solidFill>
                  <a:schemeClr val="bg2"/>
                </a:solidFill>
                <a:latin typeface="Times New Roman" pitchFamily="18" charset="0"/>
                <a:sym typeface="Webdings" pitchFamily="18" charset="2"/>
              </a:rPr>
              <a:t></a:t>
            </a:r>
            <a:r>
              <a:rPr kumimoji="0" lang="en-US" sz="1200">
                <a:solidFill>
                  <a:schemeClr val="bg2"/>
                </a:solidFill>
                <a:latin typeface="Times New Roman" pitchFamily="18" charset="0"/>
              </a:rPr>
              <a:t> Mother looks healthy</a:t>
            </a:r>
            <a:r>
              <a:rPr kumimoji="0" lang="en-US" sz="1200">
                <a:solidFill>
                  <a:schemeClr val="bg2"/>
                </a:solidFill>
                <a:latin typeface="Times New Roman" pitchFamily="18" charset="0"/>
                <a:sym typeface="Webdings" pitchFamily="18" charset="2"/>
              </a:rPr>
              <a:t>	</a:t>
            </a:r>
            <a:r>
              <a:rPr kumimoji="0" lang="en-US" sz="1200">
                <a:solidFill>
                  <a:schemeClr val="bg2"/>
                </a:solidFill>
                <a:latin typeface="Times New Roman" pitchFamily="18" charset="0"/>
              </a:rPr>
              <a:t> Mother looks ill or depressed</a:t>
            </a:r>
            <a:endParaRPr kumimoji="0" lang="en-US" sz="1200">
              <a:solidFill>
                <a:schemeClr val="bg2"/>
              </a:solidFill>
              <a:latin typeface="Times New Roman" pitchFamily="18" charset="0"/>
              <a:sym typeface="Webdings" pitchFamily="18" charset="2"/>
            </a:endParaRPr>
          </a:p>
          <a:p>
            <a:pPr defTabSz="228600">
              <a:tabLst>
                <a:tab pos="4664075" algn="l"/>
              </a:tabLst>
            </a:pPr>
            <a:r>
              <a:rPr kumimoji="0" lang="en-US" sz="1200">
                <a:solidFill>
                  <a:schemeClr val="bg2"/>
                </a:solidFill>
                <a:latin typeface="Times New Roman" pitchFamily="18" charset="0"/>
                <a:sym typeface="Webdings" pitchFamily="18" charset="2"/>
              </a:rPr>
              <a:t></a:t>
            </a:r>
            <a:r>
              <a:rPr kumimoji="0" lang="en-US" sz="1200">
                <a:solidFill>
                  <a:schemeClr val="bg2"/>
                </a:solidFill>
                <a:latin typeface="Times New Roman" pitchFamily="18" charset="0"/>
              </a:rPr>
              <a:t> Mother relaxed and comfortable </a:t>
            </a:r>
            <a:r>
              <a:rPr kumimoji="0" lang="en-US" sz="1200">
                <a:solidFill>
                  <a:schemeClr val="bg2"/>
                </a:solidFill>
                <a:latin typeface="Times New Roman" pitchFamily="18" charset="0"/>
                <a:sym typeface="Webdings" pitchFamily="18" charset="2"/>
              </a:rPr>
              <a:t>	</a:t>
            </a:r>
            <a:r>
              <a:rPr kumimoji="0" lang="en-US" sz="1200">
                <a:solidFill>
                  <a:schemeClr val="bg2"/>
                </a:solidFill>
                <a:latin typeface="Times New Roman" pitchFamily="18" charset="0"/>
              </a:rPr>
              <a:t> Mother looks tense and uncomfortable</a:t>
            </a:r>
            <a:endParaRPr kumimoji="0" lang="en-US" sz="1200">
              <a:solidFill>
                <a:schemeClr val="bg2"/>
              </a:solidFill>
              <a:latin typeface="Times New Roman" pitchFamily="18" charset="0"/>
              <a:sym typeface="Webdings" pitchFamily="18" charset="2"/>
            </a:endParaRPr>
          </a:p>
          <a:p>
            <a:pPr defTabSz="228600">
              <a:tabLst>
                <a:tab pos="4664075" algn="l"/>
              </a:tabLst>
            </a:pPr>
            <a:r>
              <a:rPr kumimoji="0" lang="en-US" sz="1200">
                <a:solidFill>
                  <a:schemeClr val="bg2"/>
                </a:solidFill>
                <a:latin typeface="Times New Roman" pitchFamily="18" charset="0"/>
                <a:sym typeface="Webdings" pitchFamily="18" charset="2"/>
              </a:rPr>
              <a:t></a:t>
            </a:r>
            <a:r>
              <a:rPr kumimoji="0" lang="en-US" sz="1200">
                <a:solidFill>
                  <a:schemeClr val="bg2"/>
                </a:solidFill>
                <a:latin typeface="Times New Roman" pitchFamily="18" charset="0"/>
              </a:rPr>
              <a:t> Signs of bonding between mother and baby </a:t>
            </a:r>
            <a:r>
              <a:rPr kumimoji="0" lang="en-US" sz="1200">
                <a:solidFill>
                  <a:schemeClr val="bg2"/>
                </a:solidFill>
                <a:latin typeface="Times New Roman" pitchFamily="18" charset="0"/>
                <a:sym typeface="Webdings" pitchFamily="18" charset="2"/>
              </a:rPr>
              <a:t>	</a:t>
            </a:r>
            <a:r>
              <a:rPr kumimoji="0" lang="en-US" sz="1200">
                <a:solidFill>
                  <a:schemeClr val="bg2"/>
                </a:solidFill>
                <a:latin typeface="Times New Roman" pitchFamily="18" charset="0"/>
              </a:rPr>
              <a:t> No mother/baby eye contact</a:t>
            </a:r>
            <a:endParaRPr kumimoji="0" lang="en-US" sz="1200">
              <a:solidFill>
                <a:schemeClr val="bg2"/>
              </a:solidFill>
              <a:latin typeface="Times New Roman" pitchFamily="18" charset="0"/>
              <a:sym typeface="Webdings" pitchFamily="18" charset="2"/>
            </a:endParaRPr>
          </a:p>
          <a:p>
            <a:pPr defTabSz="228600">
              <a:tabLst>
                <a:tab pos="4664075" algn="l"/>
              </a:tabLst>
            </a:pPr>
            <a:r>
              <a:rPr kumimoji="0" lang="en-US" sz="1200" i="1">
                <a:solidFill>
                  <a:schemeClr val="tx2"/>
                </a:solidFill>
                <a:latin typeface="Times New Roman" pitchFamily="18" charset="0"/>
                <a:sym typeface="Webdings" pitchFamily="18" charset="2"/>
              </a:rPr>
              <a:t>Baby:		Baby:</a:t>
            </a:r>
            <a:endParaRPr kumimoji="0" lang="en-US" sz="1200">
              <a:solidFill>
                <a:schemeClr val="tx2"/>
              </a:solidFill>
              <a:latin typeface="Times New Roman" pitchFamily="18" charset="0"/>
              <a:sym typeface="Webdings" pitchFamily="18" charset="2"/>
            </a:endParaRPr>
          </a:p>
          <a:p>
            <a:pPr defTabSz="228600">
              <a:tabLst>
                <a:tab pos="4664075" algn="l"/>
              </a:tabLst>
            </a:pPr>
            <a:r>
              <a:rPr kumimoji="0" lang="en-US" sz="1200">
                <a:solidFill>
                  <a:schemeClr val="tx2"/>
                </a:solidFill>
                <a:latin typeface="Times New Roman" pitchFamily="18" charset="0"/>
                <a:sym typeface="Webdings" pitchFamily="18" charset="2"/>
              </a:rPr>
              <a:t></a:t>
            </a:r>
            <a:r>
              <a:rPr kumimoji="0" lang="en-US" sz="1200">
                <a:solidFill>
                  <a:schemeClr val="tx2"/>
                </a:solidFill>
                <a:latin typeface="Times New Roman" pitchFamily="18" charset="0"/>
              </a:rPr>
              <a:t> Baby looks healthy </a:t>
            </a:r>
            <a:r>
              <a:rPr kumimoji="0" lang="en-US" sz="1200">
                <a:solidFill>
                  <a:schemeClr val="tx2"/>
                </a:solidFill>
                <a:latin typeface="Times New Roman" pitchFamily="18" charset="0"/>
                <a:sym typeface="Webdings" pitchFamily="18" charset="2"/>
              </a:rPr>
              <a:t>	</a:t>
            </a:r>
            <a:r>
              <a:rPr kumimoji="0" lang="en-US" sz="1200">
                <a:solidFill>
                  <a:schemeClr val="tx2"/>
                </a:solidFill>
                <a:latin typeface="Times New Roman" pitchFamily="18" charset="0"/>
              </a:rPr>
              <a:t> Baby looks sleepy or ill</a:t>
            </a:r>
            <a:endParaRPr kumimoji="0" lang="en-US" sz="1200">
              <a:solidFill>
                <a:schemeClr val="tx2"/>
              </a:solidFill>
              <a:latin typeface="Times New Roman" pitchFamily="18" charset="0"/>
              <a:sym typeface="Webdings" pitchFamily="18" charset="2"/>
            </a:endParaRPr>
          </a:p>
          <a:p>
            <a:pPr defTabSz="228600">
              <a:tabLst>
                <a:tab pos="4664075" algn="l"/>
              </a:tabLst>
            </a:pPr>
            <a:r>
              <a:rPr kumimoji="0" lang="en-US" sz="1200">
                <a:solidFill>
                  <a:schemeClr val="tx2"/>
                </a:solidFill>
                <a:latin typeface="Times New Roman" pitchFamily="18" charset="0"/>
                <a:sym typeface="Webdings" pitchFamily="18" charset="2"/>
              </a:rPr>
              <a:t></a:t>
            </a:r>
            <a:r>
              <a:rPr kumimoji="0" lang="en-US" sz="1200">
                <a:solidFill>
                  <a:schemeClr val="tx2"/>
                </a:solidFill>
                <a:latin typeface="Times New Roman" pitchFamily="18" charset="0"/>
              </a:rPr>
              <a:t> Baby calm and relaxed</a:t>
            </a:r>
            <a:r>
              <a:rPr kumimoji="0" lang="en-US" sz="1200">
                <a:solidFill>
                  <a:schemeClr val="tx2"/>
                </a:solidFill>
                <a:latin typeface="Times New Roman" pitchFamily="18" charset="0"/>
                <a:sym typeface="Webdings" pitchFamily="18" charset="2"/>
              </a:rPr>
              <a:t>	</a:t>
            </a:r>
            <a:r>
              <a:rPr kumimoji="0" lang="en-US" sz="1200">
                <a:solidFill>
                  <a:schemeClr val="tx2"/>
                </a:solidFill>
                <a:latin typeface="Times New Roman" pitchFamily="18" charset="0"/>
              </a:rPr>
              <a:t> Baby is restless or crying</a:t>
            </a:r>
            <a:endParaRPr kumimoji="0" lang="en-US" sz="1200">
              <a:solidFill>
                <a:schemeClr val="tx2"/>
              </a:solidFill>
              <a:latin typeface="Times New Roman" pitchFamily="18" charset="0"/>
              <a:sym typeface="Webdings" pitchFamily="18" charset="2"/>
            </a:endParaRPr>
          </a:p>
          <a:p>
            <a:pPr defTabSz="228600">
              <a:tabLst>
                <a:tab pos="4664075" algn="l"/>
              </a:tabLst>
            </a:pPr>
            <a:r>
              <a:rPr kumimoji="0" lang="en-US" sz="1200">
                <a:solidFill>
                  <a:schemeClr val="tx2"/>
                </a:solidFill>
                <a:latin typeface="Times New Roman" pitchFamily="18" charset="0"/>
                <a:sym typeface="Webdings" pitchFamily="18" charset="2"/>
              </a:rPr>
              <a:t></a:t>
            </a:r>
            <a:r>
              <a:rPr kumimoji="0" lang="en-US" sz="1200">
                <a:solidFill>
                  <a:schemeClr val="tx2"/>
                </a:solidFill>
                <a:latin typeface="Times New Roman" pitchFamily="18" charset="0"/>
              </a:rPr>
              <a:t> Baby reaches or roots for breast if hungry</a:t>
            </a:r>
            <a:r>
              <a:rPr kumimoji="0" lang="en-US" sz="1200">
                <a:solidFill>
                  <a:schemeClr val="tx2"/>
                </a:solidFill>
                <a:latin typeface="Times New Roman" pitchFamily="18" charset="0"/>
                <a:sym typeface="Webdings" pitchFamily="18" charset="2"/>
              </a:rPr>
              <a:t>	</a:t>
            </a:r>
            <a:r>
              <a:rPr kumimoji="0" lang="en-US" sz="1200">
                <a:solidFill>
                  <a:schemeClr val="tx2"/>
                </a:solidFill>
                <a:latin typeface="Times New Roman" pitchFamily="18" charset="0"/>
              </a:rPr>
              <a:t> Baby does not reach or root</a:t>
            </a:r>
            <a:endParaRPr kumimoji="0" lang="en-US" sz="1200">
              <a:solidFill>
                <a:schemeClr val="tx2"/>
              </a:solidFill>
              <a:latin typeface="Times New Roman" pitchFamily="18" charset="0"/>
              <a:sym typeface="Webdings" pitchFamily="18" charset="2"/>
            </a:endParaRPr>
          </a:p>
          <a:p>
            <a:pPr defTabSz="228600">
              <a:tabLst>
                <a:tab pos="4664075" algn="l"/>
              </a:tabLst>
            </a:pPr>
            <a:r>
              <a:rPr kumimoji="0" lang="en-US" sz="1400" b="1">
                <a:latin typeface="Times New Roman" pitchFamily="18" charset="0"/>
                <a:sym typeface="Webdings" pitchFamily="18" charset="2"/>
              </a:rPr>
              <a:t>BREASTS</a:t>
            </a:r>
          </a:p>
          <a:p>
            <a:pPr defTabSz="228600">
              <a:tabLst>
                <a:tab pos="4664075" algn="l"/>
              </a:tabLst>
            </a:pPr>
            <a:r>
              <a:rPr kumimoji="0" lang="en-US" sz="1200">
                <a:solidFill>
                  <a:schemeClr val="folHlink"/>
                </a:solidFill>
                <a:latin typeface="Times New Roman" pitchFamily="18" charset="0"/>
                <a:sym typeface="Webdings" pitchFamily="18" charset="2"/>
              </a:rPr>
              <a:t></a:t>
            </a:r>
            <a:r>
              <a:rPr kumimoji="0" lang="en-US" sz="1200">
                <a:solidFill>
                  <a:schemeClr val="folHlink"/>
                </a:solidFill>
                <a:latin typeface="Times New Roman" pitchFamily="18" charset="0"/>
              </a:rPr>
              <a:t> </a:t>
            </a:r>
            <a:r>
              <a:rPr kumimoji="0" lang="en-US" sz="1200">
                <a:solidFill>
                  <a:schemeClr val="accent2"/>
                </a:solidFill>
                <a:latin typeface="Times New Roman" pitchFamily="18" charset="0"/>
              </a:rPr>
              <a:t>Breasts look healthy </a:t>
            </a:r>
            <a:r>
              <a:rPr kumimoji="0" lang="en-US" sz="1200">
                <a:solidFill>
                  <a:schemeClr val="accent2"/>
                </a:solidFill>
                <a:latin typeface="Times New Roman" pitchFamily="18" charset="0"/>
                <a:sym typeface="Webdings" pitchFamily="18" charset="2"/>
              </a:rPr>
              <a:t>	</a:t>
            </a:r>
            <a:r>
              <a:rPr kumimoji="0" lang="en-US" sz="1200">
                <a:solidFill>
                  <a:schemeClr val="accent2"/>
                </a:solidFill>
                <a:latin typeface="Times New Roman" pitchFamily="18" charset="0"/>
              </a:rPr>
              <a:t> Breasts look red, swollen, or sore</a:t>
            </a:r>
            <a:endParaRPr kumimoji="0" lang="en-US" sz="1200">
              <a:solidFill>
                <a:schemeClr val="accent2"/>
              </a:solidFill>
              <a:latin typeface="Times New Roman" pitchFamily="18" charset="0"/>
              <a:sym typeface="Webdings" pitchFamily="18" charset="2"/>
            </a:endParaRPr>
          </a:p>
          <a:p>
            <a:pPr defTabSz="228600">
              <a:buFont typeface="Webdings" pitchFamily="18" charset="2"/>
              <a:buChar char="c"/>
              <a:tabLst>
                <a:tab pos="4664075" algn="l"/>
              </a:tabLst>
            </a:pPr>
            <a:r>
              <a:rPr kumimoji="0" lang="en-US" sz="1200">
                <a:solidFill>
                  <a:schemeClr val="accent2"/>
                </a:solidFill>
                <a:latin typeface="Times New Roman" pitchFamily="18" charset="0"/>
              </a:rPr>
              <a:t> No pain or discomfort                                                                                  </a:t>
            </a:r>
          </a:p>
          <a:p>
            <a:pPr defTabSz="228600">
              <a:buFont typeface="Webdings" pitchFamily="18" charset="2"/>
              <a:buChar char="c"/>
              <a:tabLst>
                <a:tab pos="4664075" algn="l"/>
              </a:tabLst>
            </a:pPr>
            <a:r>
              <a:rPr kumimoji="0" lang="en-US" sz="1200">
                <a:solidFill>
                  <a:schemeClr val="accent2"/>
                </a:solidFill>
                <a:latin typeface="Times New Roman" pitchFamily="18" charset="0"/>
              </a:rPr>
              <a:t> Breast well supported with fingers </a:t>
            </a:r>
            <a:r>
              <a:rPr kumimoji="0" lang="en-US" sz="1200">
                <a:solidFill>
                  <a:schemeClr val="accent2"/>
                </a:solidFill>
                <a:latin typeface="Times New Roman" pitchFamily="18" charset="0"/>
                <a:sym typeface="Webdings" pitchFamily="18" charset="2"/>
              </a:rPr>
              <a:t>away from nipple 	</a:t>
            </a:r>
            <a:r>
              <a:rPr kumimoji="0" lang="en-US" sz="1200">
                <a:solidFill>
                  <a:schemeClr val="accent2"/>
                </a:solidFill>
                <a:latin typeface="Times New Roman" pitchFamily="18" charset="0"/>
              </a:rPr>
              <a:t> Breast or nipple painful</a:t>
            </a:r>
            <a:endParaRPr kumimoji="0" lang="en-US" sz="1200">
              <a:solidFill>
                <a:schemeClr val="accent2"/>
              </a:solidFill>
              <a:latin typeface="Times New Roman" pitchFamily="18" charset="0"/>
              <a:sym typeface="Webdings" pitchFamily="18" charset="2"/>
            </a:endParaRPr>
          </a:p>
          <a:p>
            <a:pPr defTabSz="228600">
              <a:buFont typeface="Webdings" pitchFamily="18" charset="2"/>
              <a:buNone/>
              <a:tabLst>
                <a:tab pos="4664075" algn="l"/>
              </a:tabLst>
            </a:pPr>
            <a:r>
              <a:rPr kumimoji="0" lang="en-US" sz="1200">
                <a:solidFill>
                  <a:schemeClr val="accent2"/>
                </a:solidFill>
                <a:latin typeface="Times New Roman" pitchFamily="18" charset="0"/>
                <a:sym typeface="Webdings" pitchFamily="18" charset="2"/>
              </a:rPr>
              <a:t>	</a:t>
            </a:r>
            <a:r>
              <a:rPr kumimoji="0" lang="en-US" sz="1200">
                <a:solidFill>
                  <a:schemeClr val="accent2"/>
                </a:solidFill>
                <a:latin typeface="Times New Roman" pitchFamily="18" charset="0"/>
              </a:rPr>
              <a:t> Breasts held with fingers on areola </a:t>
            </a:r>
          </a:p>
          <a:p>
            <a:pPr defTabSz="228600">
              <a:buFont typeface="Webdings" pitchFamily="18" charset="2"/>
              <a:buNone/>
              <a:tabLst>
                <a:tab pos="4664075" algn="l"/>
              </a:tabLst>
            </a:pPr>
            <a:r>
              <a:rPr kumimoji="0" lang="en-US" sz="1400" b="1">
                <a:latin typeface="Times New Roman" pitchFamily="18" charset="0"/>
                <a:sym typeface="Webdings" pitchFamily="18" charset="2"/>
              </a:rPr>
              <a:t>BABY’S POSITION</a:t>
            </a:r>
            <a:endParaRPr kumimoji="0" lang="en-US" sz="1400">
              <a:latin typeface="Times New Roman" pitchFamily="18" charset="0"/>
              <a:sym typeface="Webdings" pitchFamily="18" charset="2"/>
            </a:endParaRPr>
          </a:p>
          <a:p>
            <a:pPr defTabSz="228600">
              <a:tabLst>
                <a:tab pos="4664075" algn="l"/>
              </a:tabLst>
            </a:pPr>
            <a:r>
              <a:rPr kumimoji="0" lang="en-US" sz="1200">
                <a:solidFill>
                  <a:srgbClr val="FFCC00"/>
                </a:solidFill>
                <a:latin typeface="Times New Roman" pitchFamily="18" charset="0"/>
                <a:sym typeface="Webdings" pitchFamily="18" charset="2"/>
              </a:rPr>
              <a:t></a:t>
            </a:r>
            <a:r>
              <a:rPr kumimoji="0" lang="en-US" sz="1200">
                <a:solidFill>
                  <a:srgbClr val="FFCC00"/>
                </a:solidFill>
                <a:latin typeface="Times New Roman" pitchFamily="18" charset="0"/>
              </a:rPr>
              <a:t> Baby’s head and body in line</a:t>
            </a:r>
            <a:r>
              <a:rPr kumimoji="0" lang="en-US" sz="1200">
                <a:solidFill>
                  <a:srgbClr val="FFCC00"/>
                </a:solidFill>
                <a:latin typeface="Times New Roman" pitchFamily="18" charset="0"/>
                <a:sym typeface="Webdings" pitchFamily="18" charset="2"/>
              </a:rPr>
              <a:t>	</a:t>
            </a:r>
            <a:r>
              <a:rPr kumimoji="0" lang="en-US" sz="1200">
                <a:solidFill>
                  <a:srgbClr val="FFCC00"/>
                </a:solidFill>
                <a:latin typeface="Times New Roman" pitchFamily="18" charset="0"/>
              </a:rPr>
              <a:t> Baby’s neck and head twisted to feed</a:t>
            </a:r>
            <a:endParaRPr kumimoji="0" lang="en-US" sz="1200">
              <a:solidFill>
                <a:srgbClr val="FFCC00"/>
              </a:solidFill>
              <a:latin typeface="Times New Roman" pitchFamily="18" charset="0"/>
              <a:sym typeface="Webdings" pitchFamily="18" charset="2"/>
            </a:endParaRPr>
          </a:p>
          <a:p>
            <a:pPr defTabSz="228600">
              <a:tabLst>
                <a:tab pos="4664075" algn="l"/>
              </a:tabLst>
            </a:pPr>
            <a:r>
              <a:rPr kumimoji="0" lang="en-US" sz="1200">
                <a:solidFill>
                  <a:srgbClr val="FFCC00"/>
                </a:solidFill>
                <a:latin typeface="Times New Roman" pitchFamily="18" charset="0"/>
                <a:sym typeface="Webdings" pitchFamily="18" charset="2"/>
              </a:rPr>
              <a:t></a:t>
            </a:r>
            <a:r>
              <a:rPr kumimoji="0" lang="en-US" sz="1200">
                <a:solidFill>
                  <a:srgbClr val="FFCC00"/>
                </a:solidFill>
                <a:latin typeface="Times New Roman" pitchFamily="18" charset="0"/>
              </a:rPr>
              <a:t> Baby held close to mother’s body</a:t>
            </a:r>
            <a:r>
              <a:rPr kumimoji="0" lang="en-US" sz="1200">
                <a:solidFill>
                  <a:srgbClr val="FFCC00"/>
                </a:solidFill>
                <a:latin typeface="Times New Roman" pitchFamily="18" charset="0"/>
                <a:sym typeface="Webdings" pitchFamily="18" charset="2"/>
              </a:rPr>
              <a:t>	</a:t>
            </a:r>
            <a:r>
              <a:rPr kumimoji="0" lang="en-US" sz="1200">
                <a:solidFill>
                  <a:srgbClr val="FFCC00"/>
                </a:solidFill>
                <a:latin typeface="Times New Roman" pitchFamily="18" charset="0"/>
              </a:rPr>
              <a:t> Baby not held close</a:t>
            </a:r>
            <a:endParaRPr kumimoji="0" lang="en-US" sz="1200">
              <a:solidFill>
                <a:srgbClr val="FFCC00"/>
              </a:solidFill>
              <a:latin typeface="Times New Roman" pitchFamily="18" charset="0"/>
              <a:sym typeface="Webdings" pitchFamily="18" charset="2"/>
            </a:endParaRPr>
          </a:p>
          <a:p>
            <a:pPr defTabSz="228600">
              <a:tabLst>
                <a:tab pos="4664075" algn="l"/>
              </a:tabLst>
            </a:pPr>
            <a:r>
              <a:rPr kumimoji="0" lang="en-US" sz="1200">
                <a:solidFill>
                  <a:srgbClr val="FFCC00"/>
                </a:solidFill>
                <a:latin typeface="Times New Roman" pitchFamily="18" charset="0"/>
                <a:sym typeface="Webdings" pitchFamily="18" charset="2"/>
              </a:rPr>
              <a:t></a:t>
            </a:r>
            <a:r>
              <a:rPr kumimoji="0" lang="en-US" sz="1200">
                <a:solidFill>
                  <a:srgbClr val="FFCC00"/>
                </a:solidFill>
                <a:latin typeface="Times New Roman" pitchFamily="18" charset="0"/>
              </a:rPr>
              <a:t> Baby’s whole body supported</a:t>
            </a:r>
            <a:r>
              <a:rPr kumimoji="0" lang="en-US" sz="1200">
                <a:solidFill>
                  <a:srgbClr val="FFCC00"/>
                </a:solidFill>
                <a:latin typeface="Times New Roman" pitchFamily="18" charset="0"/>
                <a:sym typeface="Webdings" pitchFamily="18" charset="2"/>
              </a:rPr>
              <a:t>	</a:t>
            </a:r>
            <a:r>
              <a:rPr kumimoji="0" lang="en-US" sz="1200">
                <a:solidFill>
                  <a:srgbClr val="FFCC00"/>
                </a:solidFill>
                <a:latin typeface="Times New Roman" pitchFamily="18" charset="0"/>
              </a:rPr>
              <a:t> Baby supported by head and neck only</a:t>
            </a:r>
            <a:endParaRPr kumimoji="0" lang="en-US" sz="1200">
              <a:solidFill>
                <a:srgbClr val="FFCC00"/>
              </a:solidFill>
              <a:latin typeface="Times New Roman" pitchFamily="18" charset="0"/>
              <a:sym typeface="Webdings" pitchFamily="18" charset="2"/>
            </a:endParaRPr>
          </a:p>
          <a:p>
            <a:pPr defTabSz="228600">
              <a:tabLst>
                <a:tab pos="4664075" algn="l"/>
              </a:tabLst>
            </a:pPr>
            <a:r>
              <a:rPr kumimoji="0" lang="en-US" sz="1200">
                <a:solidFill>
                  <a:srgbClr val="FFCC00"/>
                </a:solidFill>
                <a:latin typeface="Times New Roman" pitchFamily="18" charset="0"/>
                <a:sym typeface="Webdings" pitchFamily="18" charset="2"/>
              </a:rPr>
              <a:t></a:t>
            </a:r>
            <a:r>
              <a:rPr kumimoji="0" lang="en-US" sz="1200">
                <a:solidFill>
                  <a:srgbClr val="FFCC00"/>
                </a:solidFill>
                <a:latin typeface="Times New Roman" pitchFamily="18" charset="0"/>
              </a:rPr>
              <a:t> Baby approaches breast, nose to nipple</a:t>
            </a:r>
            <a:r>
              <a:rPr kumimoji="0" lang="en-US" sz="1200">
                <a:solidFill>
                  <a:srgbClr val="FFCC00"/>
                </a:solidFill>
                <a:latin typeface="Times New Roman" pitchFamily="18" charset="0"/>
                <a:sym typeface="Webdings" pitchFamily="18" charset="2"/>
              </a:rPr>
              <a:t>	</a:t>
            </a:r>
            <a:r>
              <a:rPr kumimoji="0" lang="en-US" sz="1200">
                <a:solidFill>
                  <a:srgbClr val="FFCC00"/>
                </a:solidFill>
                <a:latin typeface="Times New Roman" pitchFamily="18" charset="0"/>
              </a:rPr>
              <a:t> Baby approaches breast, lower lip/chin to nipple</a:t>
            </a:r>
            <a:endParaRPr kumimoji="0" lang="en-US" sz="1200">
              <a:solidFill>
                <a:srgbClr val="FFCC00"/>
              </a:solidFill>
              <a:latin typeface="Times New Roman" pitchFamily="18" charset="0"/>
              <a:sym typeface="Webdings" pitchFamily="18" charset="2"/>
            </a:endParaRPr>
          </a:p>
          <a:p>
            <a:pPr defTabSz="228600">
              <a:tabLst>
                <a:tab pos="4664075" algn="l"/>
              </a:tabLst>
            </a:pPr>
            <a:r>
              <a:rPr kumimoji="0" lang="en-US" sz="1400" b="1">
                <a:latin typeface="Times New Roman" pitchFamily="18" charset="0"/>
                <a:sym typeface="Webdings" pitchFamily="18" charset="2"/>
              </a:rPr>
              <a:t>BABY’S ATTACHMENT</a:t>
            </a:r>
            <a:endParaRPr kumimoji="0" lang="en-US" sz="1400">
              <a:latin typeface="Times New Roman" pitchFamily="18" charset="0"/>
              <a:sym typeface="Webdings" pitchFamily="18" charset="2"/>
            </a:endParaRPr>
          </a:p>
          <a:p>
            <a:pPr defTabSz="228600">
              <a:tabLst>
                <a:tab pos="4664075" algn="l"/>
              </a:tabLst>
            </a:pPr>
            <a:r>
              <a:rPr kumimoji="0" lang="en-US" sz="1200">
                <a:solidFill>
                  <a:schemeClr val="bg2"/>
                </a:solidFill>
                <a:latin typeface="Times New Roman" pitchFamily="18" charset="0"/>
                <a:sym typeface="Webdings" pitchFamily="18" charset="2"/>
              </a:rPr>
              <a:t></a:t>
            </a:r>
            <a:r>
              <a:rPr kumimoji="0" lang="en-US" sz="1200">
                <a:solidFill>
                  <a:schemeClr val="bg2"/>
                </a:solidFill>
                <a:latin typeface="Times New Roman" pitchFamily="18" charset="0"/>
              </a:rPr>
              <a:t> More areola seen above baby’s top lip</a:t>
            </a:r>
            <a:r>
              <a:rPr kumimoji="0" lang="en-US" sz="1200">
                <a:solidFill>
                  <a:schemeClr val="bg2"/>
                </a:solidFill>
                <a:latin typeface="Times New Roman" pitchFamily="18" charset="0"/>
                <a:sym typeface="Webdings" pitchFamily="18" charset="2"/>
              </a:rPr>
              <a:t>	</a:t>
            </a:r>
            <a:r>
              <a:rPr kumimoji="0" lang="en-US" sz="1200">
                <a:solidFill>
                  <a:schemeClr val="bg2"/>
                </a:solidFill>
                <a:latin typeface="Times New Roman" pitchFamily="18" charset="0"/>
              </a:rPr>
              <a:t> </a:t>
            </a:r>
            <a:r>
              <a:rPr kumimoji="0" lang="en-IE" sz="1200">
                <a:solidFill>
                  <a:schemeClr val="bg2"/>
                </a:solidFill>
                <a:latin typeface="Times New Roman" pitchFamily="18" charset="0"/>
                <a:sym typeface="Webdings" pitchFamily="18" charset="2"/>
              </a:rPr>
              <a:t>More areola seen below bottom lip</a:t>
            </a:r>
            <a:endParaRPr kumimoji="0" lang="en-US" sz="1200">
              <a:solidFill>
                <a:schemeClr val="bg2"/>
              </a:solidFill>
              <a:latin typeface="Times New Roman" pitchFamily="18" charset="0"/>
              <a:sym typeface="Webdings" pitchFamily="18" charset="2"/>
            </a:endParaRPr>
          </a:p>
          <a:p>
            <a:pPr defTabSz="228600">
              <a:tabLst>
                <a:tab pos="4664075" algn="l"/>
              </a:tabLst>
            </a:pPr>
            <a:r>
              <a:rPr kumimoji="0" lang="en-US" sz="1200">
                <a:solidFill>
                  <a:schemeClr val="bg2"/>
                </a:solidFill>
                <a:latin typeface="Times New Roman" pitchFamily="18" charset="0"/>
                <a:sym typeface="Webdings" pitchFamily="18" charset="2"/>
              </a:rPr>
              <a:t></a:t>
            </a:r>
            <a:r>
              <a:rPr kumimoji="0" lang="en-US" sz="1200">
                <a:solidFill>
                  <a:schemeClr val="bg2"/>
                </a:solidFill>
                <a:latin typeface="Times New Roman" pitchFamily="18" charset="0"/>
              </a:rPr>
              <a:t> Baby’s mouth open wide </a:t>
            </a:r>
            <a:r>
              <a:rPr kumimoji="0" lang="en-US" sz="1200">
                <a:solidFill>
                  <a:schemeClr val="bg2"/>
                </a:solidFill>
                <a:latin typeface="Times New Roman" pitchFamily="18" charset="0"/>
                <a:sym typeface="Webdings" pitchFamily="18" charset="2"/>
              </a:rPr>
              <a:t>	</a:t>
            </a:r>
            <a:r>
              <a:rPr kumimoji="0" lang="en-US" sz="1200">
                <a:solidFill>
                  <a:schemeClr val="bg2"/>
                </a:solidFill>
                <a:latin typeface="Times New Roman" pitchFamily="18" charset="0"/>
              </a:rPr>
              <a:t> Baby’s mouth not open wide</a:t>
            </a:r>
            <a:endParaRPr kumimoji="0" lang="en-US" sz="1200">
              <a:solidFill>
                <a:schemeClr val="bg2"/>
              </a:solidFill>
              <a:latin typeface="Times New Roman" pitchFamily="18" charset="0"/>
              <a:sym typeface="Webdings" pitchFamily="18" charset="2"/>
            </a:endParaRPr>
          </a:p>
          <a:p>
            <a:pPr defTabSz="228600">
              <a:tabLst>
                <a:tab pos="4664075" algn="l"/>
              </a:tabLst>
            </a:pPr>
            <a:r>
              <a:rPr kumimoji="0" lang="en-US" sz="1200">
                <a:solidFill>
                  <a:schemeClr val="bg2"/>
                </a:solidFill>
                <a:latin typeface="Times New Roman" pitchFamily="18" charset="0"/>
                <a:sym typeface="Webdings" pitchFamily="18" charset="2"/>
              </a:rPr>
              <a:t></a:t>
            </a:r>
            <a:r>
              <a:rPr kumimoji="0" lang="en-US" sz="1200">
                <a:solidFill>
                  <a:schemeClr val="bg2"/>
                </a:solidFill>
                <a:latin typeface="Times New Roman" pitchFamily="18" charset="0"/>
              </a:rPr>
              <a:t> Lower lip turned outwards </a:t>
            </a:r>
            <a:r>
              <a:rPr kumimoji="0" lang="en-US" sz="1200">
                <a:solidFill>
                  <a:schemeClr val="bg2"/>
                </a:solidFill>
                <a:latin typeface="Times New Roman" pitchFamily="18" charset="0"/>
                <a:sym typeface="Webdings" pitchFamily="18" charset="2"/>
              </a:rPr>
              <a:t>	</a:t>
            </a:r>
            <a:r>
              <a:rPr kumimoji="0" lang="en-US" sz="1200">
                <a:solidFill>
                  <a:schemeClr val="bg2"/>
                </a:solidFill>
                <a:latin typeface="Times New Roman" pitchFamily="18" charset="0"/>
              </a:rPr>
              <a:t> Lips pointing forward or turned in</a:t>
            </a:r>
            <a:endParaRPr kumimoji="0" lang="en-US" sz="1200">
              <a:solidFill>
                <a:schemeClr val="bg2"/>
              </a:solidFill>
              <a:latin typeface="Times New Roman" pitchFamily="18" charset="0"/>
              <a:sym typeface="Webdings" pitchFamily="18" charset="2"/>
            </a:endParaRPr>
          </a:p>
          <a:p>
            <a:pPr defTabSz="228600">
              <a:tabLst>
                <a:tab pos="4664075" algn="l"/>
              </a:tabLst>
            </a:pPr>
            <a:r>
              <a:rPr kumimoji="0" lang="en-US" sz="1200">
                <a:solidFill>
                  <a:schemeClr val="bg2"/>
                </a:solidFill>
                <a:latin typeface="Times New Roman" pitchFamily="18" charset="0"/>
                <a:sym typeface="Webdings" pitchFamily="18" charset="2"/>
              </a:rPr>
              <a:t></a:t>
            </a:r>
            <a:r>
              <a:rPr kumimoji="0" lang="en-US" sz="1200">
                <a:solidFill>
                  <a:schemeClr val="bg2"/>
                </a:solidFill>
                <a:latin typeface="Times New Roman" pitchFamily="18" charset="0"/>
              </a:rPr>
              <a:t> Baby’s chin touches breast</a:t>
            </a:r>
            <a:r>
              <a:rPr kumimoji="0" lang="en-US" sz="1200">
                <a:solidFill>
                  <a:schemeClr val="bg2"/>
                </a:solidFill>
                <a:latin typeface="Times New Roman" pitchFamily="18" charset="0"/>
                <a:sym typeface="Webdings" pitchFamily="18" charset="2"/>
              </a:rPr>
              <a:t>	</a:t>
            </a:r>
            <a:r>
              <a:rPr kumimoji="0" lang="en-US" sz="1200">
                <a:solidFill>
                  <a:schemeClr val="bg2"/>
                </a:solidFill>
                <a:latin typeface="Times New Roman" pitchFamily="18" charset="0"/>
              </a:rPr>
              <a:t> Baby’s chin not touching breast</a:t>
            </a:r>
            <a:endParaRPr kumimoji="0" lang="en-US" sz="1200">
              <a:solidFill>
                <a:schemeClr val="bg2"/>
              </a:solidFill>
              <a:latin typeface="Times New Roman" pitchFamily="18" charset="0"/>
              <a:sym typeface="Webdings" pitchFamily="18" charset="2"/>
            </a:endParaRPr>
          </a:p>
          <a:p>
            <a:pPr defTabSz="228600">
              <a:tabLst>
                <a:tab pos="4664075" algn="l"/>
              </a:tabLst>
            </a:pPr>
            <a:r>
              <a:rPr kumimoji="0" lang="en-US" sz="1400" b="1">
                <a:latin typeface="Times New Roman" pitchFamily="18" charset="0"/>
                <a:sym typeface="Webdings" pitchFamily="18" charset="2"/>
              </a:rPr>
              <a:t>SUCKLING</a:t>
            </a:r>
            <a:endParaRPr kumimoji="0" lang="en-US" sz="1400">
              <a:latin typeface="Times New Roman" pitchFamily="18" charset="0"/>
              <a:sym typeface="Webdings" pitchFamily="18" charset="2"/>
            </a:endParaRPr>
          </a:p>
          <a:p>
            <a:pPr defTabSz="228600">
              <a:tabLst>
                <a:tab pos="4664075" algn="l"/>
              </a:tabLst>
            </a:pPr>
            <a:r>
              <a:rPr kumimoji="0" lang="en-US" sz="1200">
                <a:solidFill>
                  <a:srgbClr val="FFFFCC"/>
                </a:solidFill>
                <a:latin typeface="Times New Roman" pitchFamily="18" charset="0"/>
                <a:sym typeface="Webdings" pitchFamily="18" charset="2"/>
              </a:rPr>
              <a:t></a:t>
            </a:r>
            <a:r>
              <a:rPr kumimoji="0" lang="en-US" sz="1200">
                <a:solidFill>
                  <a:srgbClr val="FFFFCC"/>
                </a:solidFill>
                <a:latin typeface="Times New Roman" pitchFamily="18" charset="0"/>
              </a:rPr>
              <a:t> </a:t>
            </a:r>
            <a:r>
              <a:rPr kumimoji="0" lang="en-US" sz="1200">
                <a:solidFill>
                  <a:schemeClr val="tx2"/>
                </a:solidFill>
                <a:latin typeface="Times New Roman" pitchFamily="18" charset="0"/>
              </a:rPr>
              <a:t>Slow, deep sucks with pauses</a:t>
            </a:r>
            <a:r>
              <a:rPr kumimoji="0" lang="en-US" sz="1200">
                <a:solidFill>
                  <a:schemeClr val="tx2"/>
                </a:solidFill>
                <a:latin typeface="Times New Roman" pitchFamily="18" charset="0"/>
                <a:sym typeface="Webdings" pitchFamily="18" charset="2"/>
              </a:rPr>
              <a:t>	</a:t>
            </a:r>
            <a:r>
              <a:rPr kumimoji="0" lang="en-US" sz="1200">
                <a:solidFill>
                  <a:schemeClr val="tx2"/>
                </a:solidFill>
                <a:latin typeface="Times New Roman" pitchFamily="18" charset="0"/>
              </a:rPr>
              <a:t> Rapid shallow sucks</a:t>
            </a:r>
            <a:endParaRPr kumimoji="0" lang="en-US" sz="1200">
              <a:solidFill>
                <a:schemeClr val="tx2"/>
              </a:solidFill>
              <a:latin typeface="Times New Roman" pitchFamily="18" charset="0"/>
              <a:sym typeface="Webdings" pitchFamily="18" charset="2"/>
            </a:endParaRPr>
          </a:p>
          <a:p>
            <a:pPr defTabSz="228600">
              <a:tabLst>
                <a:tab pos="4664075" algn="l"/>
              </a:tabLst>
            </a:pPr>
            <a:r>
              <a:rPr kumimoji="0" lang="en-US" sz="1200">
                <a:solidFill>
                  <a:schemeClr val="tx2"/>
                </a:solidFill>
                <a:latin typeface="Times New Roman" pitchFamily="18" charset="0"/>
                <a:sym typeface="Webdings" pitchFamily="18" charset="2"/>
              </a:rPr>
              <a:t></a:t>
            </a:r>
            <a:r>
              <a:rPr kumimoji="0" lang="en-US" sz="1200">
                <a:solidFill>
                  <a:schemeClr val="tx2"/>
                </a:solidFill>
                <a:latin typeface="Times New Roman" pitchFamily="18" charset="0"/>
              </a:rPr>
              <a:t> Cheeks round when suckling</a:t>
            </a:r>
            <a:r>
              <a:rPr kumimoji="0" lang="en-US" sz="1200">
                <a:solidFill>
                  <a:schemeClr val="tx2"/>
                </a:solidFill>
                <a:latin typeface="Times New Roman" pitchFamily="18" charset="0"/>
                <a:sym typeface="Webdings" pitchFamily="18" charset="2"/>
              </a:rPr>
              <a:t>	</a:t>
            </a:r>
            <a:r>
              <a:rPr kumimoji="0" lang="en-US" sz="1200">
                <a:solidFill>
                  <a:schemeClr val="tx2"/>
                </a:solidFill>
                <a:latin typeface="Times New Roman" pitchFamily="18" charset="0"/>
              </a:rPr>
              <a:t> Cheeks pulled in when suckling</a:t>
            </a:r>
            <a:endParaRPr kumimoji="0" lang="en-US" sz="1200">
              <a:solidFill>
                <a:schemeClr val="tx2"/>
              </a:solidFill>
              <a:latin typeface="Times New Roman" pitchFamily="18" charset="0"/>
              <a:sym typeface="Webdings" pitchFamily="18" charset="2"/>
            </a:endParaRPr>
          </a:p>
          <a:p>
            <a:pPr defTabSz="228600">
              <a:buFont typeface="Webdings" pitchFamily="18" charset="2"/>
              <a:buChar char="c"/>
              <a:tabLst>
                <a:tab pos="4664075" algn="l"/>
              </a:tabLst>
            </a:pPr>
            <a:r>
              <a:rPr kumimoji="0" lang="en-US" sz="1200">
                <a:solidFill>
                  <a:schemeClr val="tx2"/>
                </a:solidFill>
                <a:latin typeface="Times New Roman" pitchFamily="18" charset="0"/>
              </a:rPr>
              <a:t> Baby releases breast when finished</a:t>
            </a:r>
          </a:p>
          <a:p>
            <a:pPr defTabSz="228600">
              <a:buFont typeface="Webdings" pitchFamily="18" charset="2"/>
              <a:buChar char="c"/>
              <a:tabLst>
                <a:tab pos="4664075" algn="l"/>
              </a:tabLst>
            </a:pPr>
            <a:r>
              <a:rPr kumimoji="0" lang="en-US" sz="1200">
                <a:solidFill>
                  <a:schemeClr val="tx2"/>
                </a:solidFill>
                <a:latin typeface="Times New Roman" pitchFamily="18" charset="0"/>
              </a:rPr>
              <a:t> Mother notices signs of oxytocin reflex</a:t>
            </a:r>
            <a:r>
              <a:rPr kumimoji="0" lang="en-US" sz="1200">
                <a:solidFill>
                  <a:schemeClr val="tx2"/>
                </a:solidFill>
                <a:latin typeface="Times New Roman" pitchFamily="18" charset="0"/>
                <a:sym typeface="Webdings" pitchFamily="18" charset="2"/>
              </a:rPr>
              <a:t> 	</a:t>
            </a:r>
            <a:r>
              <a:rPr kumimoji="0" lang="en-US" sz="1200">
                <a:solidFill>
                  <a:schemeClr val="tx2"/>
                </a:solidFill>
                <a:latin typeface="Times New Roman" pitchFamily="18" charset="0"/>
              </a:rPr>
              <a:t> Mother takes baby off the breast</a:t>
            </a:r>
            <a:endParaRPr kumimoji="0" lang="en-US" sz="1200">
              <a:solidFill>
                <a:schemeClr val="tx2"/>
              </a:solidFill>
              <a:latin typeface="Times New Roman" pitchFamily="18" charset="0"/>
              <a:sym typeface="Webdings" pitchFamily="18" charset="2"/>
            </a:endParaRPr>
          </a:p>
          <a:p>
            <a:pPr defTabSz="228600">
              <a:buFont typeface="Webdings" pitchFamily="18" charset="2"/>
              <a:buNone/>
              <a:tabLst>
                <a:tab pos="4664075" algn="l"/>
              </a:tabLst>
            </a:pPr>
            <a:r>
              <a:rPr kumimoji="0" lang="en-US" sz="1200">
                <a:solidFill>
                  <a:schemeClr val="tx2"/>
                </a:solidFill>
                <a:latin typeface="Times New Roman" pitchFamily="18" charset="0"/>
                <a:sym typeface="Webdings" pitchFamily="18" charset="2"/>
              </a:rPr>
              <a:t>	</a:t>
            </a:r>
            <a:r>
              <a:rPr kumimoji="0" lang="en-US" sz="1200">
                <a:solidFill>
                  <a:schemeClr val="tx2"/>
                </a:solidFill>
                <a:latin typeface="Times New Roman" pitchFamily="18" charset="0"/>
              </a:rPr>
              <a:t> No signs of oxytocin reflex noticed</a:t>
            </a:r>
          </a:p>
          <a:p>
            <a:pPr defTabSz="228600">
              <a:buFont typeface="Webdings" pitchFamily="18" charset="2"/>
              <a:buNone/>
              <a:tabLst>
                <a:tab pos="4664075" algn="l"/>
              </a:tabLst>
            </a:pPr>
            <a:r>
              <a:rPr kumimoji="0" lang="en-IE" sz="1200" b="1">
                <a:solidFill>
                  <a:schemeClr val="tx2"/>
                </a:solidFill>
                <a:latin typeface="Times New Roman" pitchFamily="18" charset="0"/>
                <a:sym typeface="Webdings" pitchFamily="18" charset="2"/>
              </a:rPr>
              <a:t>Notes:</a:t>
            </a:r>
            <a:endParaRPr kumimoji="0" lang="en-US" sz="1200" b="1">
              <a:solidFill>
                <a:schemeClr val="tx2"/>
              </a:solidFill>
              <a:latin typeface="Times New Roman" pitchFamily="18" charset="0"/>
              <a:sym typeface="Webdings" pitchFamily="18" charset="2"/>
            </a:endParaRPr>
          </a:p>
          <a:p>
            <a:pPr defTabSz="228600" eaLnBrk="0" hangingPunct="0">
              <a:tabLst>
                <a:tab pos="4664075" algn="l"/>
              </a:tabLst>
            </a:pPr>
            <a:endParaRPr kumimoji="0" lang="en-US" sz="1200" b="1">
              <a:solidFill>
                <a:schemeClr val="tx2"/>
              </a:solidFill>
              <a:latin typeface="Times New Roman" pitchFamily="18" charset="0"/>
              <a:cs typeface="Times New Roman" pitchFamily="18" charset="0"/>
              <a:sym typeface="Webdings" pitchFamily="18" charset="2"/>
            </a:endParaRPr>
          </a:p>
        </p:txBody>
      </p:sp>
      <p:sp>
        <p:nvSpPr>
          <p:cNvPr id="53251" name="Text Box 3"/>
          <p:cNvSpPr txBox="1">
            <a:spLocks noChangeArrowheads="1"/>
          </p:cNvSpPr>
          <p:nvPr/>
        </p:nvSpPr>
        <p:spPr bwMode="auto">
          <a:xfrm>
            <a:off x="8459788" y="188913"/>
            <a:ext cx="457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IE" sz="1200">
                <a:latin typeface="Times New Roman" pitchFamily="18" charset="0"/>
              </a:rPr>
              <a:t>7/2</a:t>
            </a:r>
            <a:endParaRPr kumimoji="0" lang="en-GB" sz="1200">
              <a:latin typeface="Times New Roman" pitchFamily="18" charset="0"/>
            </a:endParaRPr>
          </a:p>
        </p:txBody>
      </p:sp>
    </p:spTree>
    <p:extLst>
      <p:ext uri="{BB962C8B-B14F-4D97-AF65-F5344CB8AC3E}">
        <p14:creationId xmlns:p14="http://schemas.microsoft.com/office/powerpoint/2010/main" val="2836155233"/>
      </p:ext>
    </p:extLst>
  </p:cSld>
  <p:clrMapOvr>
    <a:masterClrMapping/>
  </p:clrMapOv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981200" y="1219200"/>
            <a:ext cx="6400800" cy="838200"/>
          </a:xfrm>
        </p:spPr>
        <p:txBody>
          <a:bodyPr>
            <a:normAutofit fontScale="90000"/>
          </a:bodyPr>
          <a:lstStyle/>
          <a:p>
            <a:r>
              <a:rPr lang="en-US" sz="3600"/>
              <a:t>How to assessing a breastfeed</a:t>
            </a:r>
          </a:p>
        </p:txBody>
      </p:sp>
      <p:sp>
        <p:nvSpPr>
          <p:cNvPr id="54275" name="Rectangle 3"/>
          <p:cNvSpPr>
            <a:spLocks noGrp="1" noChangeArrowheads="1"/>
          </p:cNvSpPr>
          <p:nvPr>
            <p:ph idx="1"/>
          </p:nvPr>
        </p:nvSpPr>
        <p:spPr>
          <a:xfrm>
            <a:off x="838200" y="2514600"/>
            <a:ext cx="8229600" cy="3733800"/>
          </a:xfrm>
        </p:spPr>
        <p:txBody>
          <a:bodyPr>
            <a:normAutofit/>
          </a:bodyPr>
          <a:lstStyle/>
          <a:p>
            <a:r>
              <a:rPr lang="en-US" b="1"/>
              <a:t>Observe</a:t>
            </a:r>
            <a:r>
              <a:rPr lang="en-US"/>
              <a:t>:</a:t>
            </a:r>
          </a:p>
          <a:p>
            <a:pPr>
              <a:buFont typeface="Wingdings" pitchFamily="2" charset="2"/>
              <a:buBlip>
                <a:blip r:embed="rId3"/>
              </a:buBlip>
            </a:pPr>
            <a:r>
              <a:rPr lang="en-US" i="1">
                <a:hlinkClick r:id="" action="ppaction://noaction"/>
              </a:rPr>
              <a:t>The mother and baby in </a:t>
            </a:r>
            <a:r>
              <a:rPr lang="en-US" b="1" i="1"/>
              <a:t>general</a:t>
            </a:r>
          </a:p>
          <a:p>
            <a:pPr>
              <a:buFont typeface="Wingdings" pitchFamily="2" charset="2"/>
              <a:buBlip>
                <a:blip r:embed="rId3"/>
              </a:buBlip>
            </a:pPr>
            <a:r>
              <a:rPr lang="en-US">
                <a:hlinkClick r:id="" action="ppaction://noaction"/>
              </a:rPr>
              <a:t>The mother’s </a:t>
            </a:r>
            <a:r>
              <a:rPr lang="en-US" b="1" i="1"/>
              <a:t>breasts</a:t>
            </a:r>
          </a:p>
          <a:p>
            <a:pPr>
              <a:buFont typeface="Wingdings" pitchFamily="2" charset="2"/>
              <a:buBlip>
                <a:blip r:embed="rId3"/>
              </a:buBlip>
            </a:pPr>
            <a:r>
              <a:rPr lang="en-US" i="1">
                <a:hlinkClick r:id="" action="ppaction://noaction"/>
              </a:rPr>
              <a:t>The </a:t>
            </a:r>
            <a:r>
              <a:rPr lang="en-US" b="1" i="1"/>
              <a:t>position</a:t>
            </a:r>
            <a:r>
              <a:rPr lang="en-US" i="1">
                <a:hlinkClick r:id="" action="ppaction://noaction"/>
              </a:rPr>
              <a:t> of the baby</a:t>
            </a:r>
            <a:endParaRPr lang="en-US" i="1"/>
          </a:p>
          <a:p>
            <a:pPr>
              <a:buFont typeface="Wingdings" pitchFamily="2" charset="2"/>
              <a:buBlip>
                <a:blip r:embed="rId3"/>
              </a:buBlip>
            </a:pPr>
            <a:r>
              <a:rPr lang="en-US" b="1" i="1"/>
              <a:t>Attachment</a:t>
            </a:r>
            <a:r>
              <a:rPr lang="en-US" i="1">
                <a:hlinkClick r:id="" action="ppaction://noaction"/>
              </a:rPr>
              <a:t> during the feed</a:t>
            </a:r>
            <a:endParaRPr lang="en-US" i="1"/>
          </a:p>
          <a:p>
            <a:pPr>
              <a:buFont typeface="Wingdings" pitchFamily="2" charset="2"/>
              <a:buBlip>
                <a:blip r:embed="rId3"/>
              </a:buBlip>
            </a:pPr>
            <a:r>
              <a:rPr lang="en-US" i="1">
                <a:hlinkClick r:id="" action="ppaction://noaction"/>
              </a:rPr>
              <a:t>The baby’s </a:t>
            </a:r>
            <a:r>
              <a:rPr lang="en-US" b="1" i="1"/>
              <a:t>suckling</a:t>
            </a:r>
          </a:p>
          <a:p>
            <a:r>
              <a:rPr lang="en-US"/>
              <a:t>Ask the mother how </a:t>
            </a:r>
            <a:r>
              <a:rPr lang="en-US">
                <a:hlinkClick r:id="" action="ppaction://noaction"/>
              </a:rPr>
              <a:t>breastfeeding feels </a:t>
            </a:r>
            <a:r>
              <a:rPr lang="en-US"/>
              <a:t>to her.</a:t>
            </a:r>
          </a:p>
        </p:txBody>
      </p:sp>
      <p:sp>
        <p:nvSpPr>
          <p:cNvPr id="54276" name="Text Box 4"/>
          <p:cNvSpPr txBox="1">
            <a:spLocks noChangeArrowheads="1"/>
          </p:cNvSpPr>
          <p:nvPr/>
        </p:nvSpPr>
        <p:spPr bwMode="auto">
          <a:xfrm>
            <a:off x="762000" y="6492875"/>
            <a:ext cx="8077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0" lang="en-US" sz="800"/>
              <a:t> </a:t>
            </a:r>
            <a:r>
              <a:rPr kumimoji="0" lang="en-US" sz="900" b="1"/>
              <a:t>Source</a:t>
            </a:r>
            <a:r>
              <a:rPr kumimoji="0" lang="en-US" sz="900"/>
              <a:t>:</a:t>
            </a:r>
            <a:r>
              <a:rPr kumimoji="0" lang="fa-IR" sz="900"/>
              <a:t> </a:t>
            </a:r>
            <a:r>
              <a:rPr kumimoji="0" lang="en-US" sz="900"/>
              <a:t>UNICEF.WHO</a:t>
            </a:r>
            <a:r>
              <a:rPr kumimoji="0" lang="fa-IR" sz="900"/>
              <a:t> </a:t>
            </a:r>
            <a:r>
              <a:rPr kumimoji="0" lang="en-US" sz="900"/>
              <a:t>BREASTFEEDING</a:t>
            </a:r>
            <a:r>
              <a:rPr kumimoji="0" lang="fa-IR" sz="900"/>
              <a:t> </a:t>
            </a:r>
            <a:r>
              <a:rPr kumimoji="0" lang="en-US" sz="900"/>
              <a:t> PROMOTION AND SUPPORT IN A BABY-FRIENDLY HOSPITAL SECTION 3. 2: 2006</a:t>
            </a:r>
          </a:p>
          <a:p>
            <a:pPr algn="r" rtl="1"/>
            <a:endParaRPr kumimoji="0" lang="en-US" sz="900"/>
          </a:p>
        </p:txBody>
      </p:sp>
    </p:spTree>
    <p:extLst>
      <p:ext uri="{BB962C8B-B14F-4D97-AF65-F5344CB8AC3E}">
        <p14:creationId xmlns:p14="http://schemas.microsoft.com/office/powerpoint/2010/main" val="159348770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anim calcmode="lin" valueType="num">
                                      <p:cBhvr>
                                        <p:cTn id="7" dur="500" fill="hold"/>
                                        <p:tgtEl>
                                          <p:spTgt spid="5427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54275">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54275">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4275">
                                            <p:txEl>
                                              <p:pRg st="2" end="2"/>
                                            </p:txEl>
                                          </p:spTgt>
                                        </p:tgtEl>
                                        <p:attrNameLst>
                                          <p:attrName>style.visibility</p:attrName>
                                        </p:attrNameLst>
                                      </p:cBhvr>
                                      <p:to>
                                        <p:strVal val="visible"/>
                                      </p:to>
                                    </p:set>
                                    <p:anim calcmode="lin" valueType="num">
                                      <p:cBhvr>
                                        <p:cTn id="14" dur="500" fill="hold"/>
                                        <p:tgtEl>
                                          <p:spTgt spid="54275">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54275">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54275">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54275">
                                            <p:txEl>
                                              <p:pRg st="3" end="3"/>
                                            </p:txEl>
                                          </p:spTgt>
                                        </p:tgtEl>
                                        <p:attrNameLst>
                                          <p:attrName>style.visibility</p:attrName>
                                        </p:attrNameLst>
                                      </p:cBhvr>
                                      <p:to>
                                        <p:strVal val="visible"/>
                                      </p:to>
                                    </p:set>
                                    <p:anim calcmode="lin" valueType="num">
                                      <p:cBhvr>
                                        <p:cTn id="21" dur="500" fill="hold"/>
                                        <p:tgtEl>
                                          <p:spTgt spid="54275">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54275">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54275">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54275">
                                            <p:txEl>
                                              <p:pRg st="4" end="4"/>
                                            </p:txEl>
                                          </p:spTgt>
                                        </p:tgtEl>
                                        <p:attrNameLst>
                                          <p:attrName>style.visibility</p:attrName>
                                        </p:attrNameLst>
                                      </p:cBhvr>
                                      <p:to>
                                        <p:strVal val="visible"/>
                                      </p:to>
                                    </p:set>
                                    <p:anim calcmode="lin" valueType="num">
                                      <p:cBhvr>
                                        <p:cTn id="28" dur="500" fill="hold"/>
                                        <p:tgtEl>
                                          <p:spTgt spid="54275">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54275">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54275">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54275">
                                            <p:txEl>
                                              <p:pRg st="5" end="5"/>
                                            </p:txEl>
                                          </p:spTgt>
                                        </p:tgtEl>
                                        <p:attrNameLst>
                                          <p:attrName>style.visibility</p:attrName>
                                        </p:attrNameLst>
                                      </p:cBhvr>
                                      <p:to>
                                        <p:strVal val="visible"/>
                                      </p:to>
                                    </p:set>
                                    <p:anim calcmode="lin" valueType="num">
                                      <p:cBhvr>
                                        <p:cTn id="35" dur="500" fill="hold"/>
                                        <p:tgtEl>
                                          <p:spTgt spid="54275">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54275">
                                            <p:txEl>
                                              <p:pRg st="5" end="5"/>
                                            </p:txEl>
                                          </p:spTgt>
                                        </p:tgtEl>
                                        <p:attrNameLst>
                                          <p:attrName>ppt_h</p:attrName>
                                        </p:attrNameLst>
                                      </p:cBhvr>
                                      <p:tavLst>
                                        <p:tav tm="0">
                                          <p:val>
                                            <p:fltVal val="0"/>
                                          </p:val>
                                        </p:tav>
                                        <p:tav tm="100000">
                                          <p:val>
                                            <p:strVal val="#ppt_h"/>
                                          </p:val>
                                        </p:tav>
                                      </p:tavLst>
                                    </p:anim>
                                    <p:animEffect transition="in" filter="fade">
                                      <p:cBhvr>
                                        <p:cTn id="37" dur="500"/>
                                        <p:tgtEl>
                                          <p:spTgt spid="54275">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54275">
                                            <p:txEl>
                                              <p:pRg st="6" end="6"/>
                                            </p:txEl>
                                          </p:spTgt>
                                        </p:tgtEl>
                                        <p:attrNameLst>
                                          <p:attrName>style.visibility</p:attrName>
                                        </p:attrNameLst>
                                      </p:cBhvr>
                                      <p:to>
                                        <p:strVal val="visible"/>
                                      </p:to>
                                    </p:set>
                                    <p:anim calcmode="lin" valueType="num">
                                      <p:cBhvr>
                                        <p:cTn id="42" dur="500" fill="hold"/>
                                        <p:tgtEl>
                                          <p:spTgt spid="54275">
                                            <p:txEl>
                                              <p:pRg st="6" end="6"/>
                                            </p:txEl>
                                          </p:spTgt>
                                        </p:tgtEl>
                                        <p:attrNameLst>
                                          <p:attrName>ppt_w</p:attrName>
                                        </p:attrNameLst>
                                      </p:cBhvr>
                                      <p:tavLst>
                                        <p:tav tm="0">
                                          <p:val>
                                            <p:fltVal val="0"/>
                                          </p:val>
                                        </p:tav>
                                        <p:tav tm="100000">
                                          <p:val>
                                            <p:strVal val="#ppt_w"/>
                                          </p:val>
                                        </p:tav>
                                      </p:tavLst>
                                    </p:anim>
                                    <p:anim calcmode="lin" valueType="num">
                                      <p:cBhvr>
                                        <p:cTn id="43" dur="500" fill="hold"/>
                                        <p:tgtEl>
                                          <p:spTgt spid="54275">
                                            <p:txEl>
                                              <p:pRg st="6" end="6"/>
                                            </p:txEl>
                                          </p:spTgt>
                                        </p:tgtEl>
                                        <p:attrNameLst>
                                          <p:attrName>ppt_h</p:attrName>
                                        </p:attrNameLst>
                                      </p:cBhvr>
                                      <p:tavLst>
                                        <p:tav tm="0">
                                          <p:val>
                                            <p:fltVal val="0"/>
                                          </p:val>
                                        </p:tav>
                                        <p:tav tm="100000">
                                          <p:val>
                                            <p:strVal val="#ppt_h"/>
                                          </p:val>
                                        </p:tav>
                                      </p:tavLst>
                                    </p:anim>
                                    <p:animEffect transition="in" filter="fade">
                                      <p:cBhvr>
                                        <p:cTn id="44" dur="500"/>
                                        <p:tgtEl>
                                          <p:spTgt spid="542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1295400" y="609600"/>
            <a:ext cx="7162800" cy="1219200"/>
          </a:xfrm>
        </p:spPr>
        <p:txBody>
          <a:bodyPr/>
          <a:lstStyle/>
          <a:p>
            <a:pPr algn="ctr" rtl="1"/>
            <a:r>
              <a:rPr lang="fa-IR">
                <a:solidFill>
                  <a:schemeClr val="bg2"/>
                </a:solidFill>
              </a:rPr>
              <a:t>مشاهده مادر ونوزاد</a:t>
            </a:r>
            <a:endParaRPr lang="en-US">
              <a:solidFill>
                <a:schemeClr val="bg2"/>
              </a:solidFill>
            </a:endParaRPr>
          </a:p>
        </p:txBody>
      </p:sp>
      <p:sp>
        <p:nvSpPr>
          <p:cNvPr id="130051" name="Rectangle 3"/>
          <p:cNvSpPr>
            <a:spLocks noGrp="1" noChangeArrowheads="1"/>
          </p:cNvSpPr>
          <p:nvPr>
            <p:ph idx="1"/>
          </p:nvPr>
        </p:nvSpPr>
        <p:spPr>
          <a:xfrm>
            <a:off x="762000" y="1524000"/>
            <a:ext cx="7772400" cy="5029200"/>
          </a:xfrm>
        </p:spPr>
        <p:txBody>
          <a:bodyPr>
            <a:normAutofit fontScale="92500"/>
          </a:bodyPr>
          <a:lstStyle/>
          <a:p>
            <a:pPr algn="r" rtl="1"/>
            <a:r>
              <a:rPr lang="fa-IR" sz="2400"/>
              <a:t>ایا مادر غمگین- یا شاد؟</a:t>
            </a:r>
          </a:p>
          <a:p>
            <a:pPr algn="r" rtl="1"/>
            <a:r>
              <a:rPr lang="fa-IR" sz="2400"/>
              <a:t>ارامش یا در فشار روحی؟</a:t>
            </a:r>
          </a:p>
          <a:p>
            <a:pPr algn="r" rtl="1"/>
            <a:r>
              <a:rPr lang="fa-IR" sz="2400"/>
              <a:t>سالم یا بیمار ؟</a:t>
            </a:r>
          </a:p>
          <a:p>
            <a:pPr algn="r" rtl="1"/>
            <a:r>
              <a:rPr lang="fa-IR" sz="2400"/>
              <a:t>ارتباط درستی با شیرخوار دارد ؟</a:t>
            </a:r>
          </a:p>
          <a:p>
            <a:pPr algn="r" rtl="1"/>
            <a:r>
              <a:rPr lang="fa-IR" sz="2400"/>
              <a:t>تماس چشمی  ؟</a:t>
            </a:r>
          </a:p>
          <a:p>
            <a:pPr algn="r" rtl="1"/>
            <a:r>
              <a:rPr lang="fa-IR" sz="2400"/>
              <a:t>شیرخوار را محکم و با اطمینان نگه میدارد ؟</a:t>
            </a:r>
          </a:p>
          <a:p>
            <a:r>
              <a:rPr lang="en-US" sz="2400">
                <a:effectLst>
                  <a:outerShdw blurRad="38100" dist="38100" dir="2700000" algn="tl">
                    <a:srgbClr val="C0C0C0"/>
                  </a:outerShdw>
                </a:effectLst>
              </a:rPr>
              <a:t>What do you notice about the mother – her age, general appearance, </a:t>
            </a:r>
            <a:r>
              <a:rPr lang="en-US" sz="2400">
                <a:solidFill>
                  <a:schemeClr val="bg2"/>
                </a:solidFill>
                <a:effectLst>
                  <a:outerShdw blurRad="38100" dist="38100" dir="2700000" algn="tl">
                    <a:srgbClr val="C0C0C0"/>
                  </a:outerShdw>
                </a:effectLst>
              </a:rPr>
              <a:t>if she </a:t>
            </a:r>
            <a:r>
              <a:rPr lang="en-US" sz="2400" i="1" u="sng">
                <a:solidFill>
                  <a:schemeClr val="bg2"/>
                </a:solidFill>
                <a:effectLst>
                  <a:outerShdw blurRad="38100" dist="38100" dir="2700000" algn="tl">
                    <a:srgbClr val="C0C0C0"/>
                  </a:outerShdw>
                </a:effectLst>
              </a:rPr>
              <a:t>looks</a:t>
            </a:r>
            <a:r>
              <a:rPr lang="fa-IR" sz="2400" i="1" u="sng">
                <a:solidFill>
                  <a:schemeClr val="bg2"/>
                </a:solidFill>
                <a:effectLst>
                  <a:outerShdw blurRad="38100" dist="38100" dir="2700000" algn="tl">
                    <a:srgbClr val="C0C0C0"/>
                  </a:outerShdw>
                </a:effectLst>
              </a:rPr>
              <a:t> </a:t>
            </a:r>
            <a:r>
              <a:rPr lang="en-US" sz="2400" i="1" u="sng">
                <a:solidFill>
                  <a:schemeClr val="bg2"/>
                </a:solidFill>
                <a:effectLst>
                  <a:outerShdw blurRad="38100" dist="38100" dir="2700000" algn="tl">
                    <a:srgbClr val="C0C0C0"/>
                  </a:outerShdw>
                </a:effectLst>
              </a:rPr>
              <a:t>healthy</a:t>
            </a:r>
            <a:r>
              <a:rPr lang="en-US" sz="2400" i="1">
                <a:solidFill>
                  <a:schemeClr val="bg2"/>
                </a:solidFill>
                <a:effectLst>
                  <a:outerShdw blurRad="38100" dist="38100" dir="2700000" algn="tl">
                    <a:srgbClr val="C0C0C0"/>
                  </a:outerShdw>
                </a:effectLst>
              </a:rPr>
              <a:t> </a:t>
            </a:r>
            <a:r>
              <a:rPr lang="en-US" sz="2400">
                <a:solidFill>
                  <a:schemeClr val="bg2"/>
                </a:solidFill>
                <a:effectLst>
                  <a:outerShdw blurRad="38100" dist="38100" dir="2700000" algn="tl">
                    <a:srgbClr val="C0C0C0"/>
                  </a:outerShdw>
                </a:effectLst>
              </a:rPr>
              <a:t>or ill, happy or</a:t>
            </a:r>
            <a:r>
              <a:rPr lang="en-US" sz="2400">
                <a:solidFill>
                  <a:schemeClr val="bg2"/>
                </a:solidFill>
                <a:effectLst>
                  <a:outerShdw blurRad="38100" dist="38100" dir="2700000" algn="tl">
                    <a:srgbClr val="C0C0C0"/>
                  </a:outerShdw>
                </a:effectLst>
                <a:hlinkClick r:id="" action="ppaction://noaction"/>
              </a:rPr>
              <a:t> sad</a:t>
            </a:r>
            <a:r>
              <a:rPr lang="en-US" sz="2400">
                <a:solidFill>
                  <a:schemeClr val="bg2"/>
                </a:solidFill>
                <a:effectLst>
                  <a:outerShdw blurRad="38100" dist="38100" dir="2700000" algn="tl">
                    <a:srgbClr val="C0C0C0"/>
                  </a:outerShdw>
                </a:effectLst>
              </a:rPr>
              <a:t>, </a:t>
            </a:r>
            <a:r>
              <a:rPr lang="en-US" sz="2400" i="1" u="sng">
                <a:solidFill>
                  <a:schemeClr val="bg2"/>
                </a:solidFill>
                <a:effectLst>
                  <a:outerShdw blurRad="38100" dist="38100" dir="2700000" algn="tl">
                    <a:srgbClr val="C0C0C0"/>
                  </a:outerShdw>
                </a:effectLst>
              </a:rPr>
              <a:t>comfortable  and relaxed</a:t>
            </a:r>
            <a:r>
              <a:rPr lang="en-US" sz="2400" i="1">
                <a:solidFill>
                  <a:schemeClr val="bg2"/>
                </a:solidFill>
                <a:effectLst>
                  <a:outerShdw blurRad="38100" dist="38100" dir="2700000" algn="tl">
                    <a:srgbClr val="C0C0C0"/>
                  </a:outerShdw>
                </a:effectLst>
              </a:rPr>
              <a:t> or </a:t>
            </a:r>
            <a:r>
              <a:rPr lang="en-US" sz="2400" i="1" u="sng">
                <a:solidFill>
                  <a:schemeClr val="bg2"/>
                </a:solidFill>
                <a:effectLst>
                  <a:outerShdw blurRad="38100" dist="38100" dir="2700000" algn="tl">
                    <a:srgbClr val="C0C0C0"/>
                  </a:outerShdw>
                </a:effectLst>
                <a:hlinkClick r:id="" action="ppaction://noaction"/>
              </a:rPr>
              <a:t>tense</a:t>
            </a:r>
            <a:r>
              <a:rPr lang="en-US" sz="2400">
                <a:solidFill>
                  <a:schemeClr val="bg2"/>
                </a:solidFill>
                <a:effectLst>
                  <a:outerShdw blurRad="38100" dist="38100" dir="2700000" algn="tl">
                    <a:srgbClr val="C0C0C0"/>
                  </a:outerShdw>
                </a:effectLst>
              </a:rPr>
              <a:t>?</a:t>
            </a:r>
            <a:endParaRPr lang="fa-IR" sz="2400">
              <a:solidFill>
                <a:schemeClr val="bg2"/>
              </a:solidFill>
              <a:effectLst>
                <a:outerShdw blurRad="38100" dist="38100" dir="2700000" algn="tl">
                  <a:srgbClr val="C0C0C0"/>
                </a:outerShdw>
              </a:effectLst>
            </a:endParaRPr>
          </a:p>
          <a:p>
            <a:r>
              <a:rPr lang="en-US" sz="2400">
                <a:effectLst>
                  <a:outerShdw blurRad="38100" dist="38100" dir="2700000" algn="tl">
                    <a:srgbClr val="C0C0C0"/>
                  </a:outerShdw>
                </a:effectLst>
              </a:rPr>
              <a:t>Do you see signs of </a:t>
            </a:r>
            <a:r>
              <a:rPr lang="en-US" sz="2400" i="1" u="sng">
                <a:solidFill>
                  <a:srgbClr val="99FF33"/>
                </a:solidFill>
                <a:effectLst>
                  <a:outerShdw blurRad="38100" dist="38100" dir="2700000" algn="tl">
                    <a:srgbClr val="C0C0C0"/>
                  </a:outerShdw>
                </a:effectLst>
                <a:hlinkClick r:id="" action="ppaction://noaction"/>
              </a:rPr>
              <a:t>bonding between mother and baby</a:t>
            </a:r>
            <a:r>
              <a:rPr lang="en-US" sz="2400">
                <a:effectLst>
                  <a:outerShdw blurRad="38100" dist="38100" dir="2700000" algn="tl">
                    <a:srgbClr val="C0C0C0"/>
                  </a:outerShdw>
                </a:effectLst>
                <a:hlinkClick r:id="" action="ppaction://noaction"/>
              </a:rPr>
              <a:t> </a:t>
            </a:r>
            <a:r>
              <a:rPr lang="en-US" sz="2400">
                <a:effectLst>
                  <a:outerShdw blurRad="38100" dist="38100" dir="2700000" algn="tl">
                    <a:srgbClr val="C0C0C0"/>
                  </a:outerShdw>
                </a:effectLst>
              </a:rPr>
              <a:t>– eye contact, smiling,held securely with confidence, or no eye contact and a limp hold?</a:t>
            </a:r>
            <a:endParaRPr lang="en-US" sz="2400"/>
          </a:p>
          <a:p>
            <a:endParaRPr lang="en-US" sz="2400">
              <a:solidFill>
                <a:schemeClr val="bg2"/>
              </a:solidFill>
              <a:effectLst>
                <a:outerShdw blurRad="38100" dist="38100" dir="2700000" algn="tl">
                  <a:srgbClr val="C0C0C0"/>
                </a:outerShdw>
              </a:effectLst>
            </a:endParaRPr>
          </a:p>
          <a:p>
            <a:pPr algn="r" rtl="1"/>
            <a:endParaRPr lang="fa-IR" sz="2400"/>
          </a:p>
          <a:p>
            <a:pPr algn="r" rtl="1"/>
            <a:endParaRPr lang="en-US" sz="2400"/>
          </a:p>
        </p:txBody>
      </p:sp>
    </p:spTree>
    <p:extLst>
      <p:ext uri="{BB962C8B-B14F-4D97-AF65-F5344CB8AC3E}">
        <p14:creationId xmlns:p14="http://schemas.microsoft.com/office/powerpoint/2010/main" val="2516244224"/>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fa-IR" sz="2900"/>
              <a:t> مادر دلسرد و افسرده </a:t>
            </a:r>
            <a:br>
              <a:rPr lang="fa-IR" sz="2900"/>
            </a:br>
            <a:r>
              <a:rPr lang="en-US" sz="2900"/>
              <a:t>Discouraged mother, Kladanj, Bosnia (1995)</a:t>
            </a:r>
          </a:p>
        </p:txBody>
      </p:sp>
      <p:pic>
        <p:nvPicPr>
          <p:cNvPr id="583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263" y="2362200"/>
            <a:ext cx="4449762" cy="44958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ap="sq">
                <a:solidFill>
                  <a:srgbClr val="000080"/>
                </a:solidFill>
                <a:miter lim="800000"/>
                <a:headEnd type="none" w="sm" len="sm"/>
                <a:tailEnd type="none" w="sm" len="sm"/>
              </a14:hiddenLine>
            </a:ext>
          </a:extLst>
        </p:spPr>
      </p:pic>
    </p:spTree>
    <p:extLst>
      <p:ext uri="{BB962C8B-B14F-4D97-AF65-F5344CB8AC3E}">
        <p14:creationId xmlns:p14="http://schemas.microsoft.com/office/powerpoint/2010/main" val="554925424"/>
      </p:ext>
    </p:extLst>
  </p:cSld>
  <p:clrMapOvr>
    <a:masterClrMapping/>
  </p:clrMapOvr>
  <p:transition spd="med">
    <p:split orient="vert"/>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BF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371600"/>
            <a:ext cx="5105400" cy="4183063"/>
          </a:xfrm>
          <a:prstGeom prst="rect">
            <a:avLst/>
          </a:prstGeom>
          <a:noFill/>
          <a:extLst>
            <a:ext uri="{909E8E84-426E-40DD-AFC4-6F175D3DCCD1}">
              <a14:hiddenFill xmlns:a14="http://schemas.microsoft.com/office/drawing/2010/main">
                <a:solidFill>
                  <a:srgbClr val="FFFFFF"/>
                </a:solidFill>
              </a14:hiddenFill>
            </a:ext>
          </a:extLst>
        </p:spPr>
      </p:pic>
      <p:pic>
        <p:nvPicPr>
          <p:cNvPr id="59395" name="Picture 3" descr="closeandw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447800"/>
            <a:ext cx="301625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600174"/>
      </p:ext>
    </p:extLst>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990600" y="914400"/>
            <a:ext cx="7620000" cy="1066800"/>
          </a:xfrm>
        </p:spPr>
        <p:txBody>
          <a:bodyPr>
            <a:normAutofit fontScale="90000"/>
          </a:bodyPr>
          <a:lstStyle/>
          <a:p>
            <a:pPr algn="ctr"/>
            <a:r>
              <a:rPr lang="fa-IR" sz="3600"/>
              <a:t> مشاهده کلی شیرخوار </a:t>
            </a:r>
            <a:br>
              <a:rPr lang="fa-IR" sz="3600"/>
            </a:br>
            <a:r>
              <a:rPr lang="en-US" sz="3600"/>
              <a:t>Look at the baby in general:</a:t>
            </a:r>
          </a:p>
        </p:txBody>
      </p:sp>
      <p:sp>
        <p:nvSpPr>
          <p:cNvPr id="60419" name="Rectangle 3"/>
          <p:cNvSpPr>
            <a:spLocks noGrp="1" noChangeArrowheads="1"/>
          </p:cNvSpPr>
          <p:nvPr>
            <p:ph idx="1"/>
          </p:nvPr>
        </p:nvSpPr>
        <p:spPr>
          <a:xfrm>
            <a:off x="685800" y="2057400"/>
            <a:ext cx="7848600" cy="4572000"/>
          </a:xfrm>
        </p:spPr>
        <p:txBody>
          <a:bodyPr>
            <a:normAutofit lnSpcReduction="10000"/>
          </a:bodyPr>
          <a:lstStyle/>
          <a:p>
            <a:pPr algn="r" rtl="1"/>
            <a:r>
              <a:rPr lang="fa-IR" sz="2400"/>
              <a:t> ایا سالم بنظر میرسد</a:t>
            </a:r>
          </a:p>
          <a:p>
            <a:pPr algn="r" rtl="1"/>
            <a:r>
              <a:rPr lang="fa-IR" sz="2400"/>
              <a:t>هوشیار- خواب الوده- ارام یا بیقرار – مشکل در شیر خوردن (شکاف کام یا گرفتگی بینی )</a:t>
            </a:r>
          </a:p>
          <a:p>
            <a:r>
              <a:rPr lang="en-US" sz="2400"/>
              <a:t>What do you notice about the baby – </a:t>
            </a:r>
            <a:r>
              <a:rPr lang="en-US" sz="2400" i="1" u="sng">
                <a:solidFill>
                  <a:srgbClr val="99FF33"/>
                </a:solidFill>
              </a:rPr>
              <a:t>general health</a:t>
            </a:r>
            <a:r>
              <a:rPr lang="en-US" sz="2400"/>
              <a:t>, alert or sleep, </a:t>
            </a:r>
            <a:r>
              <a:rPr lang="en-US" sz="2400" i="1" u="sng">
                <a:solidFill>
                  <a:srgbClr val="99FF33"/>
                </a:solidFill>
              </a:rPr>
              <a:t>calm and relaxed</a:t>
            </a:r>
            <a:r>
              <a:rPr lang="en-US" sz="2400"/>
              <a:t>, crying or restless,</a:t>
            </a:r>
            <a:r>
              <a:rPr lang="fa-IR" sz="2400"/>
              <a:t> </a:t>
            </a:r>
            <a:r>
              <a:rPr lang="en-US" sz="2400"/>
              <a:t>and any conditions that could affect feeding such as a blocked nose or cleft palate?</a:t>
            </a:r>
            <a:endParaRPr lang="fa-IR" sz="2400"/>
          </a:p>
          <a:p>
            <a:pPr algn="r" rtl="1"/>
            <a:r>
              <a:rPr lang="fa-IR" sz="2400"/>
              <a:t>پاسخ شیرخوار : هنگام گرسنگی بطرف سینه میرود – به مادر چسبیده یا نه </a:t>
            </a:r>
            <a:endParaRPr lang="en-US" sz="2400"/>
          </a:p>
          <a:p>
            <a:r>
              <a:rPr lang="en-US" sz="2400"/>
              <a:t>How does the baby respond – </a:t>
            </a:r>
            <a:r>
              <a:rPr lang="en-US" sz="2400" i="1" u="sng">
                <a:solidFill>
                  <a:srgbClr val="99FF33"/>
                </a:solidFill>
              </a:rPr>
              <a:t>looking for the breast</a:t>
            </a:r>
            <a:r>
              <a:rPr lang="en-US" sz="2400" i="1" u="sng">
                <a:solidFill>
                  <a:srgbClr val="FF3300"/>
                </a:solidFill>
              </a:rPr>
              <a:t> </a:t>
            </a:r>
            <a:r>
              <a:rPr lang="en-US" sz="2400" i="1" u="sng">
                <a:solidFill>
                  <a:srgbClr val="99FF33"/>
                </a:solidFill>
              </a:rPr>
              <a:t>when hungry</a:t>
            </a:r>
            <a:r>
              <a:rPr lang="en-US" sz="2400"/>
              <a:t>, close to mother or pulling away?</a:t>
            </a:r>
          </a:p>
        </p:txBody>
      </p:sp>
    </p:spTree>
    <p:extLst>
      <p:ext uri="{BB962C8B-B14F-4D97-AF65-F5344CB8AC3E}">
        <p14:creationId xmlns:p14="http://schemas.microsoft.com/office/powerpoint/2010/main" val="15294083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p:cTn id="7" dur="500" fill="hold"/>
                                        <p:tgtEl>
                                          <p:spTgt spid="6041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041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041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60419">
                                            <p:txEl>
                                              <p:pRg st="1" end="1"/>
                                            </p:txEl>
                                          </p:spTgt>
                                        </p:tgtEl>
                                        <p:attrNameLst>
                                          <p:attrName>style.visibility</p:attrName>
                                        </p:attrNameLst>
                                      </p:cBhvr>
                                      <p:to>
                                        <p:strVal val="visible"/>
                                      </p:to>
                                    </p:set>
                                    <p:anim calcmode="lin" valueType="num">
                                      <p:cBhvr>
                                        <p:cTn id="14" dur="500" fill="hold"/>
                                        <p:tgtEl>
                                          <p:spTgt spid="6041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6041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6041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60419">
                                            <p:txEl>
                                              <p:pRg st="2" end="2"/>
                                            </p:txEl>
                                          </p:spTgt>
                                        </p:tgtEl>
                                        <p:attrNameLst>
                                          <p:attrName>style.visibility</p:attrName>
                                        </p:attrNameLst>
                                      </p:cBhvr>
                                      <p:to>
                                        <p:strVal val="visible"/>
                                      </p:to>
                                    </p:set>
                                    <p:anim calcmode="lin" valueType="num">
                                      <p:cBhvr>
                                        <p:cTn id="21" dur="500" fill="hold"/>
                                        <p:tgtEl>
                                          <p:spTgt spid="6041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60419">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6041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60419">
                                            <p:txEl>
                                              <p:pRg st="3" end="3"/>
                                            </p:txEl>
                                          </p:spTgt>
                                        </p:tgtEl>
                                        <p:attrNameLst>
                                          <p:attrName>style.visibility</p:attrName>
                                        </p:attrNameLst>
                                      </p:cBhvr>
                                      <p:to>
                                        <p:strVal val="visible"/>
                                      </p:to>
                                    </p:set>
                                    <p:anim calcmode="lin" valueType="num">
                                      <p:cBhvr>
                                        <p:cTn id="28" dur="500" fill="hold"/>
                                        <p:tgtEl>
                                          <p:spTgt spid="60419">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60419">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60419">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60419">
                                            <p:txEl>
                                              <p:pRg st="4" end="4"/>
                                            </p:txEl>
                                          </p:spTgt>
                                        </p:tgtEl>
                                        <p:attrNameLst>
                                          <p:attrName>style.visibility</p:attrName>
                                        </p:attrNameLst>
                                      </p:cBhvr>
                                      <p:to>
                                        <p:strVal val="visible"/>
                                      </p:to>
                                    </p:set>
                                    <p:anim calcmode="lin" valueType="num">
                                      <p:cBhvr>
                                        <p:cTn id="35" dur="500" fill="hold"/>
                                        <p:tgtEl>
                                          <p:spTgt spid="60419">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60419">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604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1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514600" y="228600"/>
            <a:ext cx="6324600" cy="1600200"/>
          </a:xfrm>
        </p:spPr>
        <p:txBody>
          <a:bodyPr>
            <a:normAutofit fontScale="90000"/>
          </a:bodyPr>
          <a:lstStyle/>
          <a:p>
            <a:pPr algn="ctr" rtl="1"/>
            <a:r>
              <a:rPr lang="en-US"/>
              <a:t/>
            </a:r>
            <a:br>
              <a:rPr lang="en-US"/>
            </a:br>
            <a:r>
              <a:rPr lang="en-US"/>
              <a:t/>
            </a:r>
            <a:br>
              <a:rPr lang="en-US"/>
            </a:br>
            <a:r>
              <a:rPr lang="en-US"/>
              <a:t> </a:t>
            </a:r>
            <a:r>
              <a:rPr lang="en-US" sz="2400"/>
              <a:t>What do you notice about her breasts?</a:t>
            </a:r>
            <a:r>
              <a:rPr lang="fa-IR" sz="2400"/>
              <a:t/>
            </a:r>
            <a:br>
              <a:rPr lang="fa-IR" sz="2400"/>
            </a:br>
            <a:r>
              <a:rPr lang="en-US"/>
              <a:t> </a:t>
            </a:r>
            <a:r>
              <a:rPr lang="fa-IR" sz="2800">
                <a:solidFill>
                  <a:schemeClr val="bg2"/>
                </a:solidFill>
              </a:rPr>
              <a:t>مشاهده سینه مادر</a:t>
            </a:r>
            <a:r>
              <a:rPr lang="en-US"/>
              <a:t> </a:t>
            </a:r>
            <a:r>
              <a:rPr lang="fa-IR"/>
              <a:t/>
            </a:r>
            <a:br>
              <a:rPr lang="fa-IR"/>
            </a:br>
            <a:endParaRPr lang="en-US"/>
          </a:p>
        </p:txBody>
      </p:sp>
      <p:sp>
        <p:nvSpPr>
          <p:cNvPr id="62467" name="Rectangle 3"/>
          <p:cNvSpPr>
            <a:spLocks noGrp="1" noChangeArrowheads="1"/>
          </p:cNvSpPr>
          <p:nvPr>
            <p:ph idx="1"/>
          </p:nvPr>
        </p:nvSpPr>
        <p:spPr>
          <a:xfrm>
            <a:off x="838200" y="2133600"/>
            <a:ext cx="7924800" cy="4724400"/>
          </a:xfrm>
        </p:spPr>
        <p:txBody>
          <a:bodyPr>
            <a:normAutofit lnSpcReduction="10000"/>
          </a:bodyPr>
          <a:lstStyle/>
          <a:p>
            <a:pPr algn="r" rtl="1"/>
            <a:r>
              <a:rPr lang="fa-IR" sz="2400">
                <a:solidFill>
                  <a:schemeClr val="tx2"/>
                </a:solidFill>
              </a:rPr>
              <a:t>ایا سینه سالم- یا قرمز –متورم زخم</a:t>
            </a:r>
          </a:p>
          <a:p>
            <a:r>
              <a:rPr lang="en-US" sz="2400">
                <a:solidFill>
                  <a:schemeClr val="bg2"/>
                </a:solidFill>
              </a:rPr>
              <a:t>How do her breasts and</a:t>
            </a:r>
            <a:r>
              <a:rPr lang="en-US" sz="2400"/>
              <a:t> nipples </a:t>
            </a:r>
            <a:r>
              <a:rPr lang="en-US" sz="2400" i="1" u="sng">
                <a:solidFill>
                  <a:schemeClr val="bg2"/>
                </a:solidFill>
              </a:rPr>
              <a:t>look healthy</a:t>
            </a:r>
            <a:r>
              <a:rPr lang="en-US" sz="2400"/>
              <a:t> or </a:t>
            </a:r>
            <a:r>
              <a:rPr lang="en-US" sz="2400">
                <a:hlinkClick r:id="" action="ppaction://noaction"/>
              </a:rPr>
              <a:t>red, swollen or sore</a:t>
            </a:r>
            <a:r>
              <a:rPr lang="en-US" sz="2400"/>
              <a:t>?</a:t>
            </a:r>
          </a:p>
          <a:p>
            <a:pPr algn="r" rtl="1"/>
            <a:r>
              <a:rPr lang="fa-IR" sz="2400">
                <a:solidFill>
                  <a:schemeClr val="tx2"/>
                </a:solidFill>
              </a:rPr>
              <a:t>ایا مادر درد دارد یا از شیر دادن ترس دارد</a:t>
            </a:r>
            <a:r>
              <a:rPr lang="fa-IR" sz="2400"/>
              <a:t> </a:t>
            </a:r>
          </a:p>
          <a:p>
            <a:r>
              <a:rPr lang="en-US" sz="2400"/>
              <a:t>Does she say that she </a:t>
            </a:r>
            <a:r>
              <a:rPr lang="en-US" sz="2400" i="1" u="sng">
                <a:solidFill>
                  <a:schemeClr val="bg2"/>
                </a:solidFill>
              </a:rPr>
              <a:t>has pain</a:t>
            </a:r>
            <a:r>
              <a:rPr lang="en-US" sz="2400"/>
              <a:t> or act as if she is afraid to feed the baby?</a:t>
            </a:r>
          </a:p>
          <a:p>
            <a:pPr algn="r" rtl="1"/>
            <a:r>
              <a:rPr lang="fa-IR" sz="2400"/>
              <a:t> </a:t>
            </a:r>
            <a:r>
              <a:rPr lang="fa-IR" sz="2400">
                <a:solidFill>
                  <a:schemeClr val="tx2"/>
                </a:solidFill>
              </a:rPr>
              <a:t>چگونه سینه را نگه میدارد ایا انگشتان مادر از نوک سینه دور است و ایا بخش زیادی از سینه درون دهان شیرخوار است؟ </a:t>
            </a:r>
          </a:p>
          <a:p>
            <a:r>
              <a:rPr lang="en-US" sz="2400"/>
              <a:t>How does she </a:t>
            </a:r>
            <a:r>
              <a:rPr lang="en-US" sz="2400">
                <a:hlinkClick r:id="" action="ppaction://noaction"/>
              </a:rPr>
              <a:t>hold her breast </a:t>
            </a:r>
            <a:r>
              <a:rPr lang="en-US" sz="2400"/>
              <a:t>for a feed? Are her </a:t>
            </a:r>
            <a:r>
              <a:rPr lang="en-US" sz="2400" i="1" u="sng">
                <a:solidFill>
                  <a:schemeClr val="bg2"/>
                </a:solidFill>
              </a:rPr>
              <a:t>fingers away from nipple</a:t>
            </a:r>
            <a:r>
              <a:rPr lang="en-US" sz="2400"/>
              <a:t> or the baby taking a large mouthful of the breast?</a:t>
            </a:r>
          </a:p>
        </p:txBody>
      </p:sp>
    </p:spTree>
    <p:extLst>
      <p:ext uri="{BB962C8B-B14F-4D97-AF65-F5344CB8AC3E}">
        <p14:creationId xmlns:p14="http://schemas.microsoft.com/office/powerpoint/2010/main" val="2354548717"/>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 calcmode="lin" valueType="num">
                                      <p:cBhvr>
                                        <p:cTn id="7" dur="500" fill="hold"/>
                                        <p:tgtEl>
                                          <p:spTgt spid="6246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246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2467">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62467">
                                            <p:txEl>
                                              <p:pRg st="1" end="1"/>
                                            </p:txEl>
                                          </p:spTgt>
                                        </p:tgtEl>
                                        <p:attrNameLst>
                                          <p:attrName>style.visibility</p:attrName>
                                        </p:attrNameLst>
                                      </p:cBhvr>
                                      <p:to>
                                        <p:strVal val="visible"/>
                                      </p:to>
                                    </p:set>
                                    <p:anim calcmode="lin" valueType="num">
                                      <p:cBhvr>
                                        <p:cTn id="14" dur="500" fill="hold"/>
                                        <p:tgtEl>
                                          <p:spTgt spid="6246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6246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62467">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62467">
                                            <p:txEl>
                                              <p:pRg st="2" end="2"/>
                                            </p:txEl>
                                          </p:spTgt>
                                        </p:tgtEl>
                                        <p:attrNameLst>
                                          <p:attrName>style.visibility</p:attrName>
                                        </p:attrNameLst>
                                      </p:cBhvr>
                                      <p:to>
                                        <p:strVal val="visible"/>
                                      </p:to>
                                    </p:set>
                                    <p:anim calcmode="lin" valueType="num">
                                      <p:cBhvr>
                                        <p:cTn id="21" dur="500" fill="hold"/>
                                        <p:tgtEl>
                                          <p:spTgt spid="62467">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62467">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62467">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62467">
                                            <p:txEl>
                                              <p:pRg st="3" end="3"/>
                                            </p:txEl>
                                          </p:spTgt>
                                        </p:tgtEl>
                                        <p:attrNameLst>
                                          <p:attrName>style.visibility</p:attrName>
                                        </p:attrNameLst>
                                      </p:cBhvr>
                                      <p:to>
                                        <p:strVal val="visible"/>
                                      </p:to>
                                    </p:set>
                                    <p:anim calcmode="lin" valueType="num">
                                      <p:cBhvr>
                                        <p:cTn id="28" dur="500" fill="hold"/>
                                        <p:tgtEl>
                                          <p:spTgt spid="62467">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62467">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62467">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62467">
                                            <p:txEl>
                                              <p:pRg st="4" end="4"/>
                                            </p:txEl>
                                          </p:spTgt>
                                        </p:tgtEl>
                                        <p:attrNameLst>
                                          <p:attrName>style.visibility</p:attrName>
                                        </p:attrNameLst>
                                      </p:cBhvr>
                                      <p:to>
                                        <p:strVal val="visible"/>
                                      </p:to>
                                    </p:set>
                                    <p:anim calcmode="lin" valueType="num">
                                      <p:cBhvr>
                                        <p:cTn id="35" dur="500" fill="hold"/>
                                        <p:tgtEl>
                                          <p:spTgt spid="62467">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62467">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62467">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62467">
                                            <p:txEl>
                                              <p:pRg st="5" end="5"/>
                                            </p:txEl>
                                          </p:spTgt>
                                        </p:tgtEl>
                                        <p:attrNameLst>
                                          <p:attrName>style.visibility</p:attrName>
                                        </p:attrNameLst>
                                      </p:cBhvr>
                                      <p:to>
                                        <p:strVal val="visible"/>
                                      </p:to>
                                    </p:set>
                                    <p:anim calcmode="lin" valueType="num">
                                      <p:cBhvr>
                                        <p:cTn id="42" dur="500" fill="hold"/>
                                        <p:tgtEl>
                                          <p:spTgt spid="62467">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62467">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624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AUT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43200"/>
            <a:ext cx="4648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1" name="Picture 3" descr="c107bfm39 edit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667000"/>
            <a:ext cx="4648200" cy="4191000"/>
          </a:xfrm>
          <a:prstGeom prst="rect">
            <a:avLst/>
          </a:prstGeom>
          <a:noFill/>
          <a:extLst>
            <a:ext uri="{909E8E84-426E-40DD-AFC4-6F175D3DCCD1}">
              <a14:hiddenFill xmlns:a14="http://schemas.microsoft.com/office/drawing/2010/main">
                <a:solidFill>
                  <a:srgbClr val="FFFFFF"/>
                </a:solidFill>
              </a14:hiddenFill>
            </a:ext>
          </a:extLst>
        </p:spPr>
      </p:pic>
      <p:pic>
        <p:nvPicPr>
          <p:cNvPr id="63492" name="Picture 4" descr="c107bfm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0"/>
            <a:ext cx="46482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63493" name="Picture 5" descr="C-107 34 thrush nipp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4958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4957910"/>
      </p:ext>
    </p:extLst>
  </p:cSld>
  <p:clrMapOvr>
    <a:masterClrMapping/>
  </p:clrMapOv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9wks 00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1143000"/>
            <a:ext cx="6400800" cy="4800600"/>
          </a:xfrm>
          <a:prstGeom prst="rect">
            <a:avLst/>
          </a:prstGeom>
          <a:noFill/>
          <a:ln w="76200">
            <a:solidFill>
              <a:srgbClr val="25333F"/>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07377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9"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15</a:t>
            </a:r>
            <a:r>
              <a:rPr lang="en-US" dirty="0"/>
              <a:t> </a:t>
            </a:r>
          </a:p>
        </p:txBody>
      </p:sp>
      <p:sp>
        <p:nvSpPr>
          <p:cNvPr id="321540" name="Rectangle 4"/>
          <p:cNvSpPr>
            <a:spLocks noGrp="1" noChangeArrowheads="1"/>
          </p:cNvSpPr>
          <p:nvPr>
            <p:ph type="body" sz="half" idx="1"/>
          </p:nvPr>
        </p:nvSpPr>
        <p:spPr>
          <a:xfrm>
            <a:off x="4932363" y="2276475"/>
            <a:ext cx="3810000" cy="4114800"/>
          </a:xfrm>
        </p:spPr>
        <p:txBody>
          <a:bodyPr/>
          <a:lstStyle/>
          <a:p>
            <a:pPr marL="609600" indent="-609600" algn="r" rtl="1"/>
            <a:r>
              <a:rPr lang="ar-SA">
                <a:cs typeface="Arial" pitchFamily="34" charset="0"/>
              </a:rPr>
              <a:t>شير مادر پاكيزه، داراي درجه حرارت مناسب، عاري از آلودگي ميكروبي و همه جا در دسترس شيرخوار مي باشد.</a:t>
            </a:r>
            <a:endParaRPr lang="en-US">
              <a:cs typeface="Arial" pitchFamily="34" charset="0"/>
            </a:endParaRPr>
          </a:p>
        </p:txBody>
      </p:sp>
      <p:sp>
        <p:nvSpPr>
          <p:cNvPr id="2" name="Content Placeholder 1"/>
          <p:cNvSpPr>
            <a:spLocks noGrp="1"/>
          </p:cNvSpPr>
          <p:nvPr>
            <p:ph sz="half" idx="2"/>
          </p:nvPr>
        </p:nvSpPr>
        <p:spPr>
          <a:xfrm>
            <a:off x="1752600" y="2044700"/>
            <a:ext cx="7239000" cy="4114800"/>
          </a:xfrm>
        </p:spPr>
        <p:txBody>
          <a:bodyPr/>
          <a:lstStyle/>
          <a:p>
            <a:pPr lvl="8"/>
            <a:endParaRPr lang="fa-IR" dirty="0"/>
          </a:p>
        </p:txBody>
      </p:sp>
      <p:sp>
        <p:nvSpPr>
          <p:cNvPr id="7" name="Slide Number Placeholder 6"/>
          <p:cNvSpPr>
            <a:spLocks noGrp="1"/>
          </p:cNvSpPr>
          <p:nvPr>
            <p:ph type="sldNum" sz="quarter" idx="12"/>
          </p:nvPr>
        </p:nvSpPr>
        <p:spPr/>
        <p:txBody>
          <a:bodyPr/>
          <a:lstStyle/>
          <a:p>
            <a:fld id="{09BC9730-F47F-4B38-8C5D-621269A5A59A}" type="slidenum">
              <a:rPr lang="ar-SA"/>
              <a:pPr/>
              <a:t>18</a:t>
            </a:fld>
            <a:endParaRPr lang="en-US"/>
          </a:p>
        </p:txBody>
      </p:sp>
    </p:spTree>
    <p:extLst>
      <p:ext uri="{BB962C8B-B14F-4D97-AF65-F5344CB8AC3E}">
        <p14:creationId xmlns:p14="http://schemas.microsoft.com/office/powerpoint/2010/main" val="664730309"/>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1295400" y="914400"/>
            <a:ext cx="7315200" cy="1371600"/>
          </a:xfrm>
        </p:spPr>
        <p:txBody>
          <a:bodyPr>
            <a:normAutofit fontScale="90000"/>
          </a:bodyPr>
          <a:lstStyle/>
          <a:p>
            <a:pPr algn="ctr"/>
            <a:r>
              <a:rPr lang="fa-IR" sz="3600"/>
              <a:t> مشاهده وضعیت شیر دهی </a:t>
            </a:r>
            <a:br>
              <a:rPr lang="fa-IR" sz="3600"/>
            </a:br>
            <a:r>
              <a:rPr lang="en-US" sz="3600"/>
              <a:t>Look at the position of the baby for breastfeeding:</a:t>
            </a:r>
          </a:p>
        </p:txBody>
      </p:sp>
      <p:sp>
        <p:nvSpPr>
          <p:cNvPr id="65539" name="Rectangle 3"/>
          <p:cNvSpPr>
            <a:spLocks noGrp="1" noChangeArrowheads="1"/>
          </p:cNvSpPr>
          <p:nvPr>
            <p:ph idx="1"/>
          </p:nvPr>
        </p:nvSpPr>
        <p:spPr>
          <a:xfrm>
            <a:off x="609600" y="2438400"/>
            <a:ext cx="8382000" cy="4419600"/>
          </a:xfrm>
        </p:spPr>
        <p:txBody>
          <a:bodyPr>
            <a:normAutofit/>
          </a:bodyPr>
          <a:lstStyle/>
          <a:p>
            <a:pPr algn="r" rtl="1"/>
            <a:r>
              <a:rPr lang="fa-IR">
                <a:effectLst>
                  <a:outerShdw blurRad="38100" dist="38100" dir="2700000" algn="tl">
                    <a:srgbClr val="C0C0C0"/>
                  </a:outerShdw>
                </a:effectLst>
              </a:rPr>
              <a:t>وضعیت سر و بدن شیرخوار – ایا سر و بدن در یک سطح است؟ </a:t>
            </a:r>
          </a:p>
          <a:p>
            <a:pPr algn="r" rtl="1"/>
            <a:r>
              <a:rPr lang="fa-IR">
                <a:effectLst>
                  <a:outerShdw blurRad="38100" dist="38100" dir="2700000" algn="tl">
                    <a:srgbClr val="C0C0C0"/>
                  </a:outerShdw>
                </a:effectLst>
              </a:rPr>
              <a:t>بدن نوزاد نزدیک مادر؟ </a:t>
            </a:r>
          </a:p>
          <a:p>
            <a:pPr algn="r" rtl="1"/>
            <a:r>
              <a:rPr lang="fa-IR">
                <a:effectLst>
                  <a:outerShdw blurRad="38100" dist="38100" dir="2700000" algn="tl">
                    <a:srgbClr val="C0C0C0"/>
                  </a:outerShdw>
                </a:effectLst>
              </a:rPr>
              <a:t>صورت نوزاد بطرف سینه ؟</a:t>
            </a:r>
          </a:p>
          <a:p>
            <a:pPr algn="r" rtl="1"/>
            <a:r>
              <a:rPr lang="fa-IR">
                <a:effectLst>
                  <a:outerShdw blurRad="38100" dist="38100" dir="2700000" algn="tl">
                    <a:srgbClr val="C0C0C0"/>
                  </a:outerShdw>
                </a:effectLst>
              </a:rPr>
              <a:t>بدن نوزاد حمایت میشود؟</a:t>
            </a:r>
          </a:p>
          <a:p>
            <a:r>
              <a:rPr lang="en-US">
                <a:effectLst>
                  <a:outerShdw blurRad="38100" dist="38100" dir="2700000" algn="tl">
                    <a:srgbClr val="C0C0C0"/>
                  </a:outerShdw>
                </a:effectLst>
              </a:rPr>
              <a:t>How is the baby positioned</a:t>
            </a:r>
            <a:endParaRPr lang="fa-IR">
              <a:effectLst>
                <a:outerShdw blurRad="38100" dist="38100" dir="2700000" algn="tl">
                  <a:srgbClr val="C0C0C0"/>
                </a:outerShdw>
              </a:effectLst>
            </a:endParaRPr>
          </a:p>
          <a:p>
            <a:pPr>
              <a:buFont typeface="Wingdings" pitchFamily="2" charset="2"/>
              <a:buChar char="ü"/>
            </a:pPr>
            <a:r>
              <a:rPr lang="en-US">
                <a:effectLst>
                  <a:outerShdw blurRad="38100" dist="38100" dir="2700000" algn="tl">
                    <a:srgbClr val="C0C0C0"/>
                  </a:outerShdw>
                </a:effectLst>
              </a:rPr>
              <a:t>head and body (spine) in line, </a:t>
            </a:r>
            <a:r>
              <a:rPr lang="en-US" u="sng">
                <a:effectLst>
                  <a:outerShdw blurRad="38100" dist="38100" dir="2700000" algn="tl">
                    <a:srgbClr val="C0C0C0"/>
                  </a:outerShdw>
                </a:effectLst>
              </a:rPr>
              <a:t>(</a:t>
            </a:r>
            <a:r>
              <a:rPr lang="en-US" b="1" i="1" u="sng">
                <a:effectLst>
                  <a:outerShdw blurRad="38100" dist="38100" dir="2700000" algn="tl">
                    <a:srgbClr val="C0C0C0"/>
                  </a:outerShdw>
                </a:effectLst>
              </a:rPr>
              <a:t>straight</a:t>
            </a:r>
            <a:r>
              <a:rPr lang="en-US" u="sng">
                <a:effectLst>
                  <a:outerShdw blurRad="38100" dist="38100" dir="2700000" algn="tl">
                    <a:srgbClr val="C0C0C0"/>
                  </a:outerShdw>
                </a:effectLst>
              </a:rPr>
              <a:t>)</a:t>
            </a:r>
            <a:r>
              <a:rPr lang="en-US">
                <a:effectLst>
                  <a:outerShdw blurRad="38100" dist="38100" dir="2700000" algn="tl">
                    <a:srgbClr val="C0C0C0"/>
                  </a:outerShdw>
                </a:effectLst>
              </a:rPr>
              <a:t> </a:t>
            </a:r>
            <a:endParaRPr lang="fa-IR">
              <a:effectLst>
                <a:outerShdw blurRad="38100" dist="38100" dir="2700000" algn="tl">
                  <a:srgbClr val="C0C0C0"/>
                </a:outerShdw>
              </a:effectLst>
            </a:endParaRPr>
          </a:p>
          <a:p>
            <a:pPr>
              <a:buFont typeface="Wingdings" pitchFamily="2" charset="2"/>
              <a:buChar char="ü"/>
            </a:pPr>
            <a:r>
              <a:rPr lang="en-US">
                <a:effectLst>
                  <a:outerShdw blurRad="38100" dist="38100" dir="2700000" algn="tl">
                    <a:srgbClr val="C0C0C0"/>
                  </a:outerShdw>
                </a:effectLst>
              </a:rPr>
              <a:t>body held </a:t>
            </a:r>
            <a:r>
              <a:rPr lang="en-US" b="1" i="1" u="sng">
                <a:effectLst>
                  <a:outerShdw blurRad="38100" dist="38100" dir="2700000" algn="tl">
                    <a:srgbClr val="C0C0C0"/>
                  </a:outerShdw>
                </a:effectLst>
              </a:rPr>
              <a:t>close</a:t>
            </a:r>
            <a:endParaRPr lang="fa-IR">
              <a:effectLst>
                <a:outerShdw blurRad="38100" dist="38100" dir="2700000" algn="tl">
                  <a:srgbClr val="C0C0C0"/>
                </a:outerShdw>
              </a:effectLst>
            </a:endParaRPr>
          </a:p>
          <a:p>
            <a:pPr>
              <a:buFont typeface="Wingdings" pitchFamily="2" charset="2"/>
              <a:buChar char="ü"/>
            </a:pPr>
            <a:r>
              <a:rPr lang="en-US" b="1" i="1" u="sng">
                <a:effectLst>
                  <a:outerShdw blurRad="38100" dist="38100" dir="2700000" algn="tl">
                    <a:srgbClr val="C0C0C0"/>
                  </a:outerShdw>
                </a:effectLst>
              </a:rPr>
              <a:t>facing</a:t>
            </a:r>
            <a:r>
              <a:rPr lang="en-US" u="sng">
                <a:effectLst>
                  <a:outerShdw blurRad="38100" dist="38100" dir="2700000" algn="tl">
                    <a:srgbClr val="C0C0C0"/>
                  </a:outerShdw>
                </a:effectLst>
              </a:rPr>
              <a:t> </a:t>
            </a:r>
            <a:r>
              <a:rPr lang="en-US">
                <a:effectLst>
                  <a:outerShdw blurRad="38100" dist="38100" dir="2700000" algn="tl">
                    <a:srgbClr val="C0C0C0"/>
                  </a:outerShdw>
                </a:effectLst>
              </a:rPr>
              <a:t>the breast</a:t>
            </a:r>
            <a:endParaRPr lang="fa-IR">
              <a:effectLst>
                <a:outerShdw blurRad="38100" dist="38100" dir="2700000" algn="tl">
                  <a:srgbClr val="C0C0C0"/>
                </a:outerShdw>
              </a:effectLst>
            </a:endParaRPr>
          </a:p>
          <a:p>
            <a:pPr>
              <a:buFont typeface="Wingdings" pitchFamily="2" charset="2"/>
              <a:buChar char="ü"/>
            </a:pPr>
            <a:r>
              <a:rPr lang="en-US">
                <a:effectLst>
                  <a:outerShdw blurRad="38100" dist="38100" dir="2700000" algn="tl">
                    <a:srgbClr val="C0C0C0"/>
                  </a:outerShdw>
                </a:effectLst>
              </a:rPr>
              <a:t>body </a:t>
            </a:r>
            <a:r>
              <a:rPr lang="en-US" b="1" i="1" u="sng">
                <a:effectLst>
                  <a:outerShdw blurRad="38100" dist="38100" dir="2700000" algn="tl">
                    <a:srgbClr val="C0C0C0"/>
                  </a:outerShdw>
                </a:effectLst>
              </a:rPr>
              <a:t>supported</a:t>
            </a:r>
            <a:endParaRPr lang="en-US">
              <a:effectLst>
                <a:outerShdw blurRad="38100" dist="38100" dir="2700000" algn="tl">
                  <a:srgbClr val="C0C0C0"/>
                </a:outerShdw>
              </a:effectLst>
            </a:endParaRPr>
          </a:p>
        </p:txBody>
      </p:sp>
    </p:spTree>
    <p:extLst>
      <p:ext uri="{BB962C8B-B14F-4D97-AF65-F5344CB8AC3E}">
        <p14:creationId xmlns:p14="http://schemas.microsoft.com/office/powerpoint/2010/main" val="221238915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5539">
                                            <p:txEl>
                                              <p:pRg st="5" end="5"/>
                                            </p:txEl>
                                          </p:spTgt>
                                        </p:tgtEl>
                                        <p:attrNameLst>
                                          <p:attrName>style.visibility</p:attrName>
                                        </p:attrNameLst>
                                      </p:cBhvr>
                                      <p:to>
                                        <p:strVal val="visible"/>
                                      </p:to>
                                    </p:set>
                                    <p:anim calcmode="lin" valueType="num">
                                      <p:cBhvr>
                                        <p:cTn id="7" dur="500" fill="hold"/>
                                        <p:tgtEl>
                                          <p:spTgt spid="65539">
                                            <p:txEl>
                                              <p:pRg st="5" end="5"/>
                                            </p:txEl>
                                          </p:spTgt>
                                        </p:tgtEl>
                                        <p:attrNameLst>
                                          <p:attrName>ppt_w</p:attrName>
                                        </p:attrNameLst>
                                      </p:cBhvr>
                                      <p:tavLst>
                                        <p:tav tm="0">
                                          <p:val>
                                            <p:fltVal val="0"/>
                                          </p:val>
                                        </p:tav>
                                        <p:tav tm="100000">
                                          <p:val>
                                            <p:strVal val="#ppt_w"/>
                                          </p:val>
                                        </p:tav>
                                      </p:tavLst>
                                    </p:anim>
                                    <p:anim calcmode="lin" valueType="num">
                                      <p:cBhvr>
                                        <p:cTn id="8" dur="500" fill="hold"/>
                                        <p:tgtEl>
                                          <p:spTgt spid="65539">
                                            <p:txEl>
                                              <p:pRg st="5" end="5"/>
                                            </p:txEl>
                                          </p:spTgt>
                                        </p:tgtEl>
                                        <p:attrNameLst>
                                          <p:attrName>ppt_h</p:attrName>
                                        </p:attrNameLst>
                                      </p:cBhvr>
                                      <p:tavLst>
                                        <p:tav tm="0">
                                          <p:val>
                                            <p:fltVal val="0"/>
                                          </p:val>
                                        </p:tav>
                                        <p:tav tm="100000">
                                          <p:val>
                                            <p:strVal val="#ppt_h"/>
                                          </p:val>
                                        </p:tav>
                                      </p:tavLst>
                                    </p:anim>
                                    <p:animEffect transition="in" filter="fade">
                                      <p:cBhvr>
                                        <p:cTn id="9" dur="500"/>
                                        <p:tgtEl>
                                          <p:spTgt spid="65539">
                                            <p:txEl>
                                              <p:pRg st="5" end="5"/>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65539">
                                            <p:txEl>
                                              <p:pRg st="6" end="6"/>
                                            </p:txEl>
                                          </p:spTgt>
                                        </p:tgtEl>
                                        <p:attrNameLst>
                                          <p:attrName>style.visibility</p:attrName>
                                        </p:attrNameLst>
                                      </p:cBhvr>
                                      <p:to>
                                        <p:strVal val="visible"/>
                                      </p:to>
                                    </p:set>
                                    <p:anim calcmode="lin" valueType="num">
                                      <p:cBhvr>
                                        <p:cTn id="14" dur="500" fill="hold"/>
                                        <p:tgtEl>
                                          <p:spTgt spid="65539">
                                            <p:txEl>
                                              <p:pRg st="6" end="6"/>
                                            </p:txEl>
                                          </p:spTgt>
                                        </p:tgtEl>
                                        <p:attrNameLst>
                                          <p:attrName>ppt_w</p:attrName>
                                        </p:attrNameLst>
                                      </p:cBhvr>
                                      <p:tavLst>
                                        <p:tav tm="0">
                                          <p:val>
                                            <p:fltVal val="0"/>
                                          </p:val>
                                        </p:tav>
                                        <p:tav tm="100000">
                                          <p:val>
                                            <p:strVal val="#ppt_w"/>
                                          </p:val>
                                        </p:tav>
                                      </p:tavLst>
                                    </p:anim>
                                    <p:anim calcmode="lin" valueType="num">
                                      <p:cBhvr>
                                        <p:cTn id="15" dur="500" fill="hold"/>
                                        <p:tgtEl>
                                          <p:spTgt spid="65539">
                                            <p:txEl>
                                              <p:pRg st="6" end="6"/>
                                            </p:txEl>
                                          </p:spTgt>
                                        </p:tgtEl>
                                        <p:attrNameLst>
                                          <p:attrName>ppt_h</p:attrName>
                                        </p:attrNameLst>
                                      </p:cBhvr>
                                      <p:tavLst>
                                        <p:tav tm="0">
                                          <p:val>
                                            <p:fltVal val="0"/>
                                          </p:val>
                                        </p:tav>
                                        <p:tav tm="100000">
                                          <p:val>
                                            <p:strVal val="#ppt_h"/>
                                          </p:val>
                                        </p:tav>
                                      </p:tavLst>
                                    </p:anim>
                                    <p:animEffect transition="in" filter="fade">
                                      <p:cBhvr>
                                        <p:cTn id="16" dur="500"/>
                                        <p:tgtEl>
                                          <p:spTgt spid="65539">
                                            <p:txEl>
                                              <p:pRg st="6" end="6"/>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65539">
                                            <p:txEl>
                                              <p:pRg st="7" end="7"/>
                                            </p:txEl>
                                          </p:spTgt>
                                        </p:tgtEl>
                                        <p:attrNameLst>
                                          <p:attrName>style.visibility</p:attrName>
                                        </p:attrNameLst>
                                      </p:cBhvr>
                                      <p:to>
                                        <p:strVal val="visible"/>
                                      </p:to>
                                    </p:set>
                                    <p:anim calcmode="lin" valueType="num">
                                      <p:cBhvr>
                                        <p:cTn id="21" dur="500" fill="hold"/>
                                        <p:tgtEl>
                                          <p:spTgt spid="65539">
                                            <p:txEl>
                                              <p:pRg st="7" end="7"/>
                                            </p:txEl>
                                          </p:spTgt>
                                        </p:tgtEl>
                                        <p:attrNameLst>
                                          <p:attrName>ppt_w</p:attrName>
                                        </p:attrNameLst>
                                      </p:cBhvr>
                                      <p:tavLst>
                                        <p:tav tm="0">
                                          <p:val>
                                            <p:fltVal val="0"/>
                                          </p:val>
                                        </p:tav>
                                        <p:tav tm="100000">
                                          <p:val>
                                            <p:strVal val="#ppt_w"/>
                                          </p:val>
                                        </p:tav>
                                      </p:tavLst>
                                    </p:anim>
                                    <p:anim calcmode="lin" valueType="num">
                                      <p:cBhvr>
                                        <p:cTn id="22" dur="500" fill="hold"/>
                                        <p:tgtEl>
                                          <p:spTgt spid="65539">
                                            <p:txEl>
                                              <p:pRg st="7" end="7"/>
                                            </p:txEl>
                                          </p:spTgt>
                                        </p:tgtEl>
                                        <p:attrNameLst>
                                          <p:attrName>ppt_h</p:attrName>
                                        </p:attrNameLst>
                                      </p:cBhvr>
                                      <p:tavLst>
                                        <p:tav tm="0">
                                          <p:val>
                                            <p:fltVal val="0"/>
                                          </p:val>
                                        </p:tav>
                                        <p:tav tm="100000">
                                          <p:val>
                                            <p:strVal val="#ppt_h"/>
                                          </p:val>
                                        </p:tav>
                                      </p:tavLst>
                                    </p:anim>
                                    <p:animEffect transition="in" filter="fade">
                                      <p:cBhvr>
                                        <p:cTn id="23" dur="500"/>
                                        <p:tgtEl>
                                          <p:spTgt spid="65539">
                                            <p:txEl>
                                              <p:pRg st="7" end="7"/>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65539">
                                            <p:txEl>
                                              <p:pRg st="8" end="8"/>
                                            </p:txEl>
                                          </p:spTgt>
                                        </p:tgtEl>
                                        <p:attrNameLst>
                                          <p:attrName>style.visibility</p:attrName>
                                        </p:attrNameLst>
                                      </p:cBhvr>
                                      <p:to>
                                        <p:strVal val="visible"/>
                                      </p:to>
                                    </p:set>
                                    <p:anim calcmode="lin" valueType="num">
                                      <p:cBhvr>
                                        <p:cTn id="28" dur="500" fill="hold"/>
                                        <p:tgtEl>
                                          <p:spTgt spid="65539">
                                            <p:txEl>
                                              <p:pRg st="8" end="8"/>
                                            </p:txEl>
                                          </p:spTgt>
                                        </p:tgtEl>
                                        <p:attrNameLst>
                                          <p:attrName>ppt_w</p:attrName>
                                        </p:attrNameLst>
                                      </p:cBhvr>
                                      <p:tavLst>
                                        <p:tav tm="0">
                                          <p:val>
                                            <p:fltVal val="0"/>
                                          </p:val>
                                        </p:tav>
                                        <p:tav tm="100000">
                                          <p:val>
                                            <p:strVal val="#ppt_w"/>
                                          </p:val>
                                        </p:tav>
                                      </p:tavLst>
                                    </p:anim>
                                    <p:anim calcmode="lin" valueType="num">
                                      <p:cBhvr>
                                        <p:cTn id="29" dur="500" fill="hold"/>
                                        <p:tgtEl>
                                          <p:spTgt spid="65539">
                                            <p:txEl>
                                              <p:pRg st="8" end="8"/>
                                            </p:txEl>
                                          </p:spTgt>
                                        </p:tgtEl>
                                        <p:attrNameLst>
                                          <p:attrName>ppt_h</p:attrName>
                                        </p:attrNameLst>
                                      </p:cBhvr>
                                      <p:tavLst>
                                        <p:tav tm="0">
                                          <p:val>
                                            <p:fltVal val="0"/>
                                          </p:val>
                                        </p:tav>
                                        <p:tav tm="100000">
                                          <p:val>
                                            <p:strVal val="#ppt_h"/>
                                          </p:val>
                                        </p:tav>
                                      </p:tavLst>
                                    </p:anim>
                                    <p:animEffect transition="in" filter="fade">
                                      <p:cBhvr>
                                        <p:cTn id="30" dur="500"/>
                                        <p:tgtEl>
                                          <p:spTgt spid="6553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295400" y="914400"/>
            <a:ext cx="7162800" cy="1295400"/>
          </a:xfrm>
        </p:spPr>
        <p:txBody>
          <a:bodyPr>
            <a:normAutofit fontScale="90000"/>
          </a:bodyPr>
          <a:lstStyle/>
          <a:p>
            <a:r>
              <a:rPr lang="fa-IR" sz="3600"/>
              <a:t>چهار نکته کلیدی در مورد وضعیت شیرخوار </a:t>
            </a:r>
            <a:r>
              <a:rPr lang="en-US" sz="2800"/>
              <a:t>There are </a:t>
            </a:r>
            <a:r>
              <a:rPr lang="en-US" sz="2800" b="1" u="sng">
                <a:solidFill>
                  <a:schemeClr val="bg2"/>
                </a:solidFill>
              </a:rPr>
              <a:t>four key points</a:t>
            </a:r>
            <a:r>
              <a:rPr lang="en-US" sz="2800" b="1"/>
              <a:t> </a:t>
            </a:r>
            <a:r>
              <a:rPr lang="en-US" sz="2800"/>
              <a:t>about the position of the baby:</a:t>
            </a:r>
          </a:p>
        </p:txBody>
      </p:sp>
      <p:sp>
        <p:nvSpPr>
          <p:cNvPr id="69635" name="Rectangle 3"/>
          <p:cNvSpPr>
            <a:spLocks noGrp="1" noChangeArrowheads="1"/>
          </p:cNvSpPr>
          <p:nvPr>
            <p:ph idx="1"/>
          </p:nvPr>
        </p:nvSpPr>
        <p:spPr>
          <a:xfrm>
            <a:off x="990600" y="2438400"/>
            <a:ext cx="7391400" cy="4419600"/>
          </a:xfrm>
        </p:spPr>
        <p:txBody>
          <a:bodyPr>
            <a:normAutofit lnSpcReduction="10000"/>
          </a:bodyPr>
          <a:lstStyle/>
          <a:p>
            <a:pPr algn="r" rtl="1">
              <a:lnSpc>
                <a:spcPct val="90000"/>
              </a:lnSpc>
            </a:pPr>
            <a:r>
              <a:rPr lang="fa-IR" sz="2400"/>
              <a:t>سر و بدن در یک سطح</a:t>
            </a:r>
          </a:p>
          <a:p>
            <a:pPr algn="r" rtl="1">
              <a:lnSpc>
                <a:spcPct val="90000"/>
              </a:lnSpc>
            </a:pPr>
            <a:r>
              <a:rPr lang="fa-IR" sz="2400"/>
              <a:t>بدن مادر نزدیک شیرخوار </a:t>
            </a:r>
          </a:p>
          <a:p>
            <a:pPr algn="r" rtl="1">
              <a:lnSpc>
                <a:spcPct val="90000"/>
              </a:lnSpc>
            </a:pPr>
            <a:r>
              <a:rPr lang="fa-IR" sz="2400"/>
              <a:t>صورت شیرخوار بطرف سینه و بینی روبروی نوک سینه </a:t>
            </a:r>
          </a:p>
          <a:p>
            <a:pPr algn="r" rtl="1">
              <a:lnSpc>
                <a:spcPct val="90000"/>
              </a:lnSpc>
            </a:pPr>
            <a:r>
              <a:rPr lang="fa-IR" sz="2400"/>
              <a:t>اگر نوزاد است همه بدن حمایت شود (نه فقط سر و شانه ها)</a:t>
            </a:r>
          </a:p>
          <a:p>
            <a:pPr>
              <a:lnSpc>
                <a:spcPct val="90000"/>
              </a:lnSpc>
            </a:pPr>
            <a:r>
              <a:rPr lang="en-US" sz="2400"/>
              <a:t>The baby's head and body should be in a </a:t>
            </a:r>
            <a:r>
              <a:rPr lang="en-US" sz="2400" b="1" i="1" u="sng">
                <a:solidFill>
                  <a:schemeClr val="bg2"/>
                </a:solidFill>
              </a:rPr>
              <a:t>straight </a:t>
            </a:r>
            <a:r>
              <a:rPr lang="en-US" sz="2400" i="1">
                <a:solidFill>
                  <a:schemeClr val="bg2"/>
                </a:solidFill>
              </a:rPr>
              <a:t>line</a:t>
            </a:r>
            <a:r>
              <a:rPr lang="en-US" sz="2400" i="1"/>
              <a:t>.</a:t>
            </a:r>
          </a:p>
          <a:p>
            <a:pPr>
              <a:lnSpc>
                <a:spcPct val="90000"/>
              </a:lnSpc>
            </a:pPr>
            <a:r>
              <a:rPr lang="en-US" sz="2400"/>
              <a:t>Mother should </a:t>
            </a:r>
            <a:r>
              <a:rPr lang="en-US" sz="2400">
                <a:solidFill>
                  <a:schemeClr val="bg2"/>
                </a:solidFill>
              </a:rPr>
              <a:t>hold baby’s body</a:t>
            </a:r>
            <a:r>
              <a:rPr lang="en-US" sz="2400" b="1" i="1">
                <a:solidFill>
                  <a:schemeClr val="bg2"/>
                </a:solidFill>
              </a:rPr>
              <a:t> </a:t>
            </a:r>
            <a:r>
              <a:rPr lang="en-US" sz="2400" b="1" i="1" u="sng">
                <a:solidFill>
                  <a:schemeClr val="bg2"/>
                </a:solidFill>
              </a:rPr>
              <a:t>close</a:t>
            </a:r>
            <a:r>
              <a:rPr lang="en-US" sz="2400" b="1" i="1"/>
              <a:t> </a:t>
            </a:r>
            <a:r>
              <a:rPr lang="en-US" sz="2400"/>
              <a:t>to hers.</a:t>
            </a:r>
          </a:p>
          <a:p>
            <a:pPr>
              <a:lnSpc>
                <a:spcPct val="90000"/>
              </a:lnSpc>
            </a:pPr>
            <a:r>
              <a:rPr lang="en-US" sz="2400"/>
              <a:t>Baby’s face should </a:t>
            </a:r>
            <a:r>
              <a:rPr lang="en-US" sz="2400" b="1" i="1" u="sng">
                <a:solidFill>
                  <a:schemeClr val="bg2"/>
                </a:solidFill>
              </a:rPr>
              <a:t>face</a:t>
            </a:r>
            <a:r>
              <a:rPr lang="en-US" sz="2400" b="1" i="1">
                <a:solidFill>
                  <a:schemeClr val="bg2"/>
                </a:solidFill>
              </a:rPr>
              <a:t> </a:t>
            </a:r>
            <a:r>
              <a:rPr lang="en-US" sz="2400" i="1">
                <a:solidFill>
                  <a:schemeClr val="bg2"/>
                </a:solidFill>
              </a:rPr>
              <a:t>the breast</a:t>
            </a:r>
            <a:r>
              <a:rPr lang="en-US" sz="2400"/>
              <a:t>, with the baby’s </a:t>
            </a:r>
            <a:r>
              <a:rPr lang="en-US" sz="2400" i="1" u="sng"/>
              <a:t>nose opposite the nipple</a:t>
            </a:r>
            <a:r>
              <a:rPr lang="en-US" sz="2400"/>
              <a:t>.</a:t>
            </a:r>
          </a:p>
          <a:p>
            <a:pPr>
              <a:lnSpc>
                <a:spcPct val="90000"/>
              </a:lnSpc>
            </a:pPr>
            <a:r>
              <a:rPr lang="en-US" sz="2400"/>
              <a:t>If the baby is newborn,</a:t>
            </a:r>
            <a:r>
              <a:rPr lang="en-US" sz="2400" b="1" i="1"/>
              <a:t> </a:t>
            </a:r>
            <a:r>
              <a:rPr lang="en-US" sz="2400" b="1" u="sng">
                <a:solidFill>
                  <a:schemeClr val="bg2"/>
                </a:solidFill>
              </a:rPr>
              <a:t>support</a:t>
            </a:r>
            <a:r>
              <a:rPr lang="en-US" sz="2400" u="sng">
                <a:solidFill>
                  <a:schemeClr val="bg2"/>
                </a:solidFill>
              </a:rPr>
              <a:t> </a:t>
            </a:r>
            <a:r>
              <a:rPr lang="en-US" sz="2400">
                <a:solidFill>
                  <a:schemeClr val="bg2"/>
                </a:solidFill>
              </a:rPr>
              <a:t>the whole body</a:t>
            </a:r>
            <a:r>
              <a:rPr lang="en-US" sz="2400"/>
              <a:t>, and not just the head and shoulders.</a:t>
            </a:r>
          </a:p>
        </p:txBody>
      </p:sp>
    </p:spTree>
    <p:extLst>
      <p:ext uri="{BB962C8B-B14F-4D97-AF65-F5344CB8AC3E}">
        <p14:creationId xmlns:p14="http://schemas.microsoft.com/office/powerpoint/2010/main" val="2446117586"/>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752600" y="914400"/>
            <a:ext cx="6553200" cy="685800"/>
          </a:xfrm>
        </p:spPr>
        <p:txBody>
          <a:bodyPr/>
          <a:lstStyle/>
          <a:p>
            <a:r>
              <a:rPr lang="fr-FR" sz="3600"/>
              <a:t>   When latching</a:t>
            </a:r>
            <a:endParaRPr lang="en-US" sz="3600"/>
          </a:p>
        </p:txBody>
      </p:sp>
      <p:pic>
        <p:nvPicPr>
          <p:cNvPr id="70659" name="Picture 3" descr="FIRST LAT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828800"/>
            <a:ext cx="6019800" cy="4514850"/>
          </a:xfrm>
          <a:prstGeom prst="rect">
            <a:avLst/>
          </a:prstGeom>
          <a:noFill/>
          <a:ln w="139700" cmpd="thinThick">
            <a:solidFill>
              <a:schemeClr val="accent1"/>
            </a:solidFill>
            <a:miter lim="800000"/>
            <a:headEnd/>
            <a:tailEnd/>
          </a:ln>
          <a:effectLst>
            <a:outerShdw dist="107763"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9033476"/>
      </p:ext>
    </p:extLst>
  </p:cSld>
  <p:clrMapOvr>
    <a:masterClrMapping/>
  </p:clrMapOvr>
  <p:transition spd="med">
    <p:split orient="vert"/>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normAutofit fontScale="90000"/>
          </a:bodyPr>
          <a:lstStyle/>
          <a:p>
            <a:pPr algn="r" rtl="1"/>
            <a:r>
              <a:rPr lang="fa-IR"/>
              <a:t>به شیرخوار  باز کردن دهان و محکم سینه گرفتن را بیاموزید </a:t>
            </a:r>
            <a:endParaRPr lang="en-US"/>
          </a:p>
        </p:txBody>
      </p:sp>
      <p:sp>
        <p:nvSpPr>
          <p:cNvPr id="131075" name="Rectangle 3"/>
          <p:cNvSpPr>
            <a:spLocks noGrp="1" noChangeArrowheads="1"/>
          </p:cNvSpPr>
          <p:nvPr>
            <p:ph idx="1"/>
          </p:nvPr>
        </p:nvSpPr>
        <p:spPr/>
        <p:txBody>
          <a:bodyPr>
            <a:normAutofit lnSpcReduction="10000"/>
          </a:bodyPr>
          <a:lstStyle/>
          <a:p>
            <a:pPr algn="r" rtl="1"/>
            <a:r>
              <a:rPr lang="fa-IR" sz="2400"/>
              <a:t>شیرخوار را بطرف سینه بیاورید و با نوک سینه لب بالایی او را لمس کنید </a:t>
            </a:r>
          </a:p>
          <a:p>
            <a:pPr algn="r" rtl="1"/>
            <a:r>
              <a:rPr lang="fa-IR" sz="2400"/>
              <a:t>دهان  شیرخوار را عقب ببرید و مجددا جلو بیاورید و با سینه لب بالایی او را لمس کنید </a:t>
            </a:r>
          </a:p>
          <a:p>
            <a:pPr algn="r" rtl="1"/>
            <a:r>
              <a:rPr lang="fa-IR" sz="2400"/>
              <a:t>اینکار را چند بار تکرار کنید تا نوزاد دهان را بخوبی باز کند و زبان را جلو اورد.</a:t>
            </a:r>
          </a:p>
          <a:p>
            <a:pPr algn="r" rtl="1"/>
            <a:r>
              <a:rPr lang="fa-IR" sz="2400"/>
              <a:t>روش دیگر(بهتر ) :نوک سینه را از یک گوشه لب بالایی به گوشه دیگر بمالید تا نوزاد بخوبی دهان را باز کند</a:t>
            </a:r>
          </a:p>
          <a:p>
            <a:pPr algn="r" rtl="1"/>
            <a:endParaRPr lang="en-US" sz="2400"/>
          </a:p>
        </p:txBody>
      </p:sp>
    </p:spTree>
    <p:extLst>
      <p:ext uri="{BB962C8B-B14F-4D97-AF65-F5344CB8AC3E}">
        <p14:creationId xmlns:p14="http://schemas.microsoft.com/office/powerpoint/2010/main" val="1579522027"/>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endParaRPr lang="fa-IR"/>
          </a:p>
        </p:txBody>
      </p:sp>
      <p:sp>
        <p:nvSpPr>
          <p:cNvPr id="132099" name="Rectangle 3"/>
          <p:cNvSpPr>
            <a:spLocks noGrp="1" noChangeArrowheads="1"/>
          </p:cNvSpPr>
          <p:nvPr>
            <p:ph idx="1"/>
          </p:nvPr>
        </p:nvSpPr>
        <p:spPr/>
        <p:txBody>
          <a:bodyPr/>
          <a:lstStyle/>
          <a:p>
            <a:pPr algn="r" rtl="1"/>
            <a:r>
              <a:rPr lang="fa-IR"/>
              <a:t>وقتی دهان را باز کرد بخش زیادی از هاله را در دهان نوزاد بگذارید </a:t>
            </a:r>
          </a:p>
          <a:p>
            <a:pPr algn="r" rtl="1"/>
            <a:r>
              <a:rPr lang="fa-IR"/>
              <a:t>لب پایینی و چانه باید اول به سینه بچسبد و بعد لب بالایی</a:t>
            </a:r>
          </a:p>
          <a:p>
            <a:pPr algn="r" rtl="1"/>
            <a:r>
              <a:rPr lang="fa-IR"/>
              <a:t>سینه را در دهان او بگذارید </a:t>
            </a:r>
          </a:p>
          <a:p>
            <a:pPr algn="r" rtl="1"/>
            <a:r>
              <a:rPr lang="fa-IR"/>
              <a:t>مادر نباید بطرف شیرخوار برود بلکه  باید شیرخوار را بطرف سینه بیاورد </a:t>
            </a:r>
            <a:endParaRPr lang="en-US"/>
          </a:p>
        </p:txBody>
      </p:sp>
    </p:spTree>
    <p:extLst>
      <p:ext uri="{BB962C8B-B14F-4D97-AF65-F5344CB8AC3E}">
        <p14:creationId xmlns:p14="http://schemas.microsoft.com/office/powerpoint/2010/main" val="360827924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371600" y="762000"/>
            <a:ext cx="7772400" cy="1219200"/>
          </a:xfrm>
        </p:spPr>
        <p:txBody>
          <a:bodyPr/>
          <a:lstStyle/>
          <a:p>
            <a:pPr algn="ctr"/>
            <a:r>
              <a:rPr lang="en-US" sz="3600"/>
              <a:t>Teach baby to open wide mouth/gape:</a:t>
            </a:r>
          </a:p>
        </p:txBody>
      </p:sp>
      <p:sp>
        <p:nvSpPr>
          <p:cNvPr id="71683" name="Rectangle 3"/>
          <p:cNvSpPr>
            <a:spLocks noGrp="1" noChangeArrowheads="1"/>
          </p:cNvSpPr>
          <p:nvPr>
            <p:ph idx="1"/>
          </p:nvPr>
        </p:nvSpPr>
        <p:spPr>
          <a:xfrm>
            <a:off x="1295400" y="2133600"/>
            <a:ext cx="6248400" cy="3787775"/>
          </a:xfrm>
        </p:spPr>
        <p:txBody>
          <a:bodyPr>
            <a:normAutofit lnSpcReduction="10000"/>
          </a:bodyPr>
          <a:lstStyle/>
          <a:p>
            <a:pPr>
              <a:lnSpc>
                <a:spcPct val="90000"/>
              </a:lnSpc>
            </a:pPr>
            <a:r>
              <a:rPr lang="en-US" sz="2400">
                <a:solidFill>
                  <a:schemeClr val="tx2"/>
                </a:solidFill>
                <a:effectLst>
                  <a:outerShdw blurRad="38100" dist="38100" dir="2700000" algn="tl">
                    <a:srgbClr val="C0C0C0"/>
                  </a:outerShdw>
                </a:effectLst>
              </a:rPr>
              <a:t>Move baby </a:t>
            </a:r>
            <a:r>
              <a:rPr lang="en-US" sz="2400" i="1" u="sng">
                <a:solidFill>
                  <a:schemeClr val="tx2"/>
                </a:solidFill>
                <a:effectLst>
                  <a:outerShdw blurRad="38100" dist="38100" dir="2700000" algn="tl">
                    <a:srgbClr val="C0C0C0"/>
                  </a:outerShdw>
                </a:effectLst>
              </a:rPr>
              <a:t>toward breast</a:t>
            </a:r>
            <a:r>
              <a:rPr lang="en-US" sz="2400">
                <a:solidFill>
                  <a:schemeClr val="tx2"/>
                </a:solidFill>
                <a:effectLst>
                  <a:outerShdw blurRad="38100" dist="38100" dir="2700000" algn="tl">
                    <a:srgbClr val="C0C0C0"/>
                  </a:outerShdw>
                </a:effectLst>
              </a:rPr>
              <a:t>, touch top lip against nipple</a:t>
            </a:r>
          </a:p>
          <a:p>
            <a:pPr>
              <a:lnSpc>
                <a:spcPct val="90000"/>
              </a:lnSpc>
            </a:pPr>
            <a:r>
              <a:rPr lang="en-US" sz="2400">
                <a:solidFill>
                  <a:schemeClr val="tx2"/>
                </a:solidFill>
                <a:effectLst>
                  <a:outerShdw blurRad="38100" dist="38100" dir="2700000" algn="tl">
                    <a:srgbClr val="C0C0C0"/>
                  </a:outerShdw>
                </a:effectLst>
              </a:rPr>
              <a:t>Move mouth away slightly</a:t>
            </a:r>
          </a:p>
          <a:p>
            <a:pPr>
              <a:lnSpc>
                <a:spcPct val="90000"/>
              </a:lnSpc>
            </a:pPr>
            <a:r>
              <a:rPr lang="en-US" sz="2400" i="1" u="sng">
                <a:solidFill>
                  <a:schemeClr val="tx2"/>
                </a:solidFill>
                <a:effectLst>
                  <a:outerShdw blurRad="38100" dist="38100" dir="2700000" algn="tl">
                    <a:srgbClr val="C0C0C0"/>
                  </a:outerShdw>
                </a:effectLst>
              </a:rPr>
              <a:t>Touch top lip</a:t>
            </a:r>
            <a:r>
              <a:rPr lang="en-US" sz="2400">
                <a:solidFill>
                  <a:schemeClr val="tx2"/>
                </a:solidFill>
                <a:effectLst>
                  <a:outerShdw blurRad="38100" dist="38100" dir="2700000" algn="tl">
                    <a:srgbClr val="C0C0C0"/>
                  </a:outerShdw>
                </a:effectLst>
              </a:rPr>
              <a:t> against nipple again, move away again</a:t>
            </a:r>
          </a:p>
          <a:p>
            <a:pPr>
              <a:lnSpc>
                <a:spcPct val="90000"/>
              </a:lnSpc>
            </a:pPr>
            <a:r>
              <a:rPr lang="en-US" sz="2400" i="1" u="sng">
                <a:solidFill>
                  <a:schemeClr val="tx2"/>
                </a:solidFill>
                <a:effectLst>
                  <a:outerShdw blurRad="38100" dist="38100" dir="2700000" algn="tl">
                    <a:srgbClr val="C0C0C0"/>
                  </a:outerShdw>
                </a:effectLst>
              </a:rPr>
              <a:t>Repeat until baby opens wide</a:t>
            </a:r>
            <a:r>
              <a:rPr lang="en-US" sz="2400">
                <a:solidFill>
                  <a:schemeClr val="tx2"/>
                </a:solidFill>
                <a:effectLst>
                  <a:outerShdw blurRad="38100" dist="38100" dir="2700000" algn="tl">
                    <a:srgbClr val="C0C0C0"/>
                  </a:outerShdw>
                </a:effectLst>
              </a:rPr>
              <a:t> and has tongue forward</a:t>
            </a:r>
          </a:p>
          <a:p>
            <a:pPr>
              <a:lnSpc>
                <a:spcPct val="90000"/>
              </a:lnSpc>
            </a:pPr>
            <a:r>
              <a:rPr lang="en-US" sz="2400" b="1">
                <a:solidFill>
                  <a:schemeClr val="tx2"/>
                </a:solidFill>
                <a:effectLst>
                  <a:outerShdw blurRad="38100" dist="38100" dir="2700000" algn="tl">
                    <a:srgbClr val="C0C0C0"/>
                  </a:outerShdw>
                </a:effectLst>
              </a:rPr>
              <a:t>Or</a:t>
            </a:r>
            <a:r>
              <a:rPr lang="en-US" sz="2400">
                <a:solidFill>
                  <a:schemeClr val="tx2"/>
                </a:solidFill>
                <a:effectLst>
                  <a:outerShdw blurRad="38100" dist="38100" dir="2700000" algn="tl">
                    <a:srgbClr val="C0C0C0"/>
                  </a:outerShdw>
                </a:effectLst>
              </a:rPr>
              <a:t>, better yet, run nipple along the baby’s </a:t>
            </a:r>
            <a:r>
              <a:rPr lang="en-US" sz="2400" u="sng">
                <a:solidFill>
                  <a:schemeClr val="tx2"/>
                </a:solidFill>
                <a:effectLst>
                  <a:outerShdw blurRad="38100" dist="38100" dir="2700000" algn="tl">
                    <a:srgbClr val="C0C0C0"/>
                  </a:outerShdw>
                </a:effectLst>
              </a:rPr>
              <a:t>upper lip</a:t>
            </a:r>
            <a:r>
              <a:rPr lang="en-US" sz="2400">
                <a:solidFill>
                  <a:schemeClr val="tx2"/>
                </a:solidFill>
                <a:effectLst>
                  <a:outerShdw blurRad="38100" dist="38100" dir="2700000" algn="tl">
                    <a:srgbClr val="C0C0C0"/>
                  </a:outerShdw>
                </a:effectLst>
              </a:rPr>
              <a:t>, from one corner to the other, lightly, until baby opens wide</a:t>
            </a:r>
          </a:p>
        </p:txBody>
      </p:sp>
      <p:sp>
        <p:nvSpPr>
          <p:cNvPr id="71684" name="Rectangle 4"/>
          <p:cNvSpPr>
            <a:spLocks noChangeArrowheads="1"/>
          </p:cNvSpPr>
          <p:nvPr/>
        </p:nvSpPr>
        <p:spPr bwMode="auto">
          <a:xfrm>
            <a:off x="577850" y="6172200"/>
            <a:ext cx="74406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200" b="1"/>
              <a:t>SOURCE</a:t>
            </a:r>
            <a:r>
              <a:rPr kumimoji="0" lang="en-US" sz="1200"/>
              <a:t>: Dr. Jack Newman MD,FRCPC, a consultant with UNICEF's Baby Friendly Hospital Initiative 2005</a:t>
            </a:r>
          </a:p>
        </p:txBody>
      </p:sp>
    </p:spTree>
    <p:extLst>
      <p:ext uri="{BB962C8B-B14F-4D97-AF65-F5344CB8AC3E}">
        <p14:creationId xmlns:p14="http://schemas.microsoft.com/office/powerpoint/2010/main" val="257949476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 calcmode="lin" valueType="num">
                                      <p:cBhvr>
                                        <p:cTn id="7" dur="500" fill="hold"/>
                                        <p:tgtEl>
                                          <p:spTgt spid="7168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168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168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1683">
                                            <p:txEl>
                                              <p:pRg st="1" end="1"/>
                                            </p:txEl>
                                          </p:spTgt>
                                        </p:tgtEl>
                                        <p:attrNameLst>
                                          <p:attrName>style.visibility</p:attrName>
                                        </p:attrNameLst>
                                      </p:cBhvr>
                                      <p:to>
                                        <p:strVal val="visible"/>
                                      </p:to>
                                    </p:set>
                                    <p:anim calcmode="lin" valueType="num">
                                      <p:cBhvr>
                                        <p:cTn id="14" dur="500" fill="hold"/>
                                        <p:tgtEl>
                                          <p:spTgt spid="7168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7168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7168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71683">
                                            <p:txEl>
                                              <p:pRg st="2" end="2"/>
                                            </p:txEl>
                                          </p:spTgt>
                                        </p:tgtEl>
                                        <p:attrNameLst>
                                          <p:attrName>style.visibility</p:attrName>
                                        </p:attrNameLst>
                                      </p:cBhvr>
                                      <p:to>
                                        <p:strVal val="visible"/>
                                      </p:to>
                                    </p:set>
                                    <p:anim calcmode="lin" valueType="num">
                                      <p:cBhvr>
                                        <p:cTn id="21" dur="500" fill="hold"/>
                                        <p:tgtEl>
                                          <p:spTgt spid="7168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7168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71683">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71683">
                                            <p:txEl>
                                              <p:pRg st="3" end="3"/>
                                            </p:txEl>
                                          </p:spTgt>
                                        </p:tgtEl>
                                        <p:attrNameLst>
                                          <p:attrName>style.visibility</p:attrName>
                                        </p:attrNameLst>
                                      </p:cBhvr>
                                      <p:to>
                                        <p:strVal val="visible"/>
                                      </p:to>
                                    </p:set>
                                    <p:anim calcmode="lin" valueType="num">
                                      <p:cBhvr>
                                        <p:cTn id="28" dur="500" fill="hold"/>
                                        <p:tgtEl>
                                          <p:spTgt spid="7168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7168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71683">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71683">
                                            <p:txEl>
                                              <p:pRg st="4" end="4"/>
                                            </p:txEl>
                                          </p:spTgt>
                                        </p:tgtEl>
                                        <p:attrNameLst>
                                          <p:attrName>style.visibility</p:attrName>
                                        </p:attrNameLst>
                                      </p:cBhvr>
                                      <p:to>
                                        <p:strVal val="visible"/>
                                      </p:to>
                                    </p:set>
                                    <p:anim calcmode="lin" valueType="num">
                                      <p:cBhvr>
                                        <p:cTn id="35" dur="500" fill="hold"/>
                                        <p:tgtEl>
                                          <p:spTgt spid="7168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7168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716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18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295400" y="1219200"/>
            <a:ext cx="7086600" cy="914400"/>
          </a:xfrm>
        </p:spPr>
        <p:txBody>
          <a:bodyPr>
            <a:normAutofit fontScale="90000"/>
          </a:bodyPr>
          <a:lstStyle/>
          <a:p>
            <a:r>
              <a:rPr lang="en-US" sz="3600"/>
              <a:t>Help the baby to come to the</a:t>
            </a:r>
            <a:br>
              <a:rPr lang="en-US" sz="3600"/>
            </a:br>
            <a:r>
              <a:rPr lang="en-US" sz="3600"/>
              <a:t>breast and attach by:</a:t>
            </a:r>
          </a:p>
        </p:txBody>
      </p:sp>
      <p:sp>
        <p:nvSpPr>
          <p:cNvPr id="73731" name="Rectangle 3"/>
          <p:cNvSpPr>
            <a:spLocks noGrp="1" noChangeArrowheads="1"/>
          </p:cNvSpPr>
          <p:nvPr>
            <p:ph idx="1"/>
          </p:nvPr>
        </p:nvSpPr>
        <p:spPr>
          <a:xfrm>
            <a:off x="838200" y="2514600"/>
            <a:ext cx="7315200" cy="3581400"/>
          </a:xfrm>
        </p:spPr>
        <p:txBody>
          <a:bodyPr>
            <a:normAutofit fontScale="92500"/>
          </a:bodyPr>
          <a:lstStyle/>
          <a:p>
            <a:r>
              <a:rPr lang="en-US" sz="2400"/>
              <a:t>Touching the baby's lips with the nipple,</a:t>
            </a:r>
          </a:p>
          <a:p>
            <a:pPr>
              <a:buFont typeface="Wingdings" pitchFamily="2" charset="2"/>
              <a:buChar char="è"/>
            </a:pPr>
            <a:r>
              <a:rPr lang="en-US" sz="2000">
                <a:solidFill>
                  <a:schemeClr val="bg2"/>
                </a:solidFill>
              </a:rPr>
              <a:t>Baby opens his or her mouth.</a:t>
            </a:r>
          </a:p>
          <a:p>
            <a:r>
              <a:rPr lang="en-US" sz="2400"/>
              <a:t>Waiting until the baby's mouth is opening wide,</a:t>
            </a:r>
          </a:p>
          <a:p>
            <a:pPr>
              <a:buFont typeface="Wingdings" pitchFamily="2" charset="2"/>
              <a:buChar char="è"/>
            </a:pPr>
            <a:r>
              <a:rPr lang="en-US" sz="2000">
                <a:solidFill>
                  <a:schemeClr val="bg2"/>
                </a:solidFill>
              </a:rPr>
              <a:t>To take a large mouthful of breast.</a:t>
            </a:r>
          </a:p>
          <a:p>
            <a:r>
              <a:rPr lang="en-US" sz="2400"/>
              <a:t>Aiming the baby's lower lip well below the nipple,</a:t>
            </a:r>
          </a:p>
          <a:p>
            <a:pPr>
              <a:buFont typeface="Wingdings" pitchFamily="2" charset="2"/>
              <a:buChar char="è"/>
            </a:pPr>
            <a:r>
              <a:rPr lang="en-US" sz="2000">
                <a:solidFill>
                  <a:schemeClr val="bg2"/>
                </a:solidFill>
              </a:rPr>
              <a:t>His or her chin and lower lip will touch the breast first before the upper lip.</a:t>
            </a:r>
          </a:p>
          <a:p>
            <a:r>
              <a:rPr lang="en-US" sz="2400"/>
              <a:t>Bringing the baby to the breast.</a:t>
            </a:r>
          </a:p>
          <a:p>
            <a:pPr>
              <a:buFont typeface="Wingdings" pitchFamily="2" charset="2"/>
              <a:buChar char="è"/>
            </a:pPr>
            <a:r>
              <a:rPr lang="en-US" sz="2000">
                <a:solidFill>
                  <a:schemeClr val="bg2"/>
                </a:solidFill>
              </a:rPr>
              <a:t>not move herself or her breast to her baby.</a:t>
            </a:r>
          </a:p>
          <a:p>
            <a:pPr>
              <a:buFont typeface="Wingdings" pitchFamily="2" charset="2"/>
              <a:buChar char="è"/>
            </a:pPr>
            <a:endParaRPr lang="en-US" sz="2000">
              <a:solidFill>
                <a:schemeClr val="bg2"/>
              </a:solidFill>
            </a:endParaRPr>
          </a:p>
        </p:txBody>
      </p:sp>
      <p:sp>
        <p:nvSpPr>
          <p:cNvPr id="73732" name="Text Box 4"/>
          <p:cNvSpPr txBox="1">
            <a:spLocks noChangeArrowheads="1"/>
          </p:cNvSpPr>
          <p:nvPr/>
        </p:nvSpPr>
        <p:spPr bwMode="auto">
          <a:xfrm>
            <a:off x="762000" y="6096000"/>
            <a:ext cx="8077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0" lang="en-US" sz="900"/>
              <a:t> </a:t>
            </a:r>
            <a:r>
              <a:rPr kumimoji="0" lang="en-US" sz="1000" b="1"/>
              <a:t>Source</a:t>
            </a:r>
            <a:r>
              <a:rPr kumimoji="0" lang="en-US" sz="1000"/>
              <a:t>:</a:t>
            </a:r>
            <a:r>
              <a:rPr kumimoji="0" lang="fa-IR" sz="1000"/>
              <a:t> </a:t>
            </a:r>
            <a:r>
              <a:rPr kumimoji="0" lang="en-US" sz="1000"/>
              <a:t>UNICEF.WHO</a:t>
            </a:r>
            <a:r>
              <a:rPr kumimoji="0" lang="fa-IR" sz="1000"/>
              <a:t> </a:t>
            </a:r>
            <a:r>
              <a:rPr kumimoji="0" lang="en-US" sz="1000"/>
              <a:t>BREASTFEEDING</a:t>
            </a:r>
            <a:r>
              <a:rPr kumimoji="0" lang="fa-IR" sz="1000"/>
              <a:t> </a:t>
            </a:r>
            <a:r>
              <a:rPr kumimoji="0" lang="en-US" sz="1000"/>
              <a:t> PROMOTION AND SUPPORT IN A BABY-FRIENDLY HOSPITAL SECTION 2: 2004</a:t>
            </a:r>
          </a:p>
          <a:p>
            <a:pPr algn="r" rtl="1"/>
            <a:endParaRPr kumimoji="0" lang="en-US" sz="1000"/>
          </a:p>
        </p:txBody>
      </p:sp>
    </p:spTree>
    <p:extLst>
      <p:ext uri="{BB962C8B-B14F-4D97-AF65-F5344CB8AC3E}">
        <p14:creationId xmlns:p14="http://schemas.microsoft.com/office/powerpoint/2010/main" val="50156558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Effect transition="in" filter="strips(downRight)">
                                      <p:cBhvr>
                                        <p:cTn id="7" dur="500"/>
                                        <p:tgtEl>
                                          <p:spTgt spid="73731">
                                            <p:txEl>
                                              <p:pRg st="0" end="0"/>
                                            </p:txEl>
                                          </p:spTgt>
                                        </p:tgtEl>
                                      </p:cBhvr>
                                    </p:animEffect>
                                  </p:childTnLst>
                                </p:cTn>
                              </p:par>
                              <p:par>
                                <p:cTn id="8" presetID="18" presetClass="entr" presetSubtype="6" fill="hold" nodeType="withEffect">
                                  <p:stCondLst>
                                    <p:cond delay="0"/>
                                  </p:stCondLst>
                                  <p:childTnLst>
                                    <p:set>
                                      <p:cBhvr>
                                        <p:cTn id="9" dur="1" fill="hold">
                                          <p:stCondLst>
                                            <p:cond delay="0"/>
                                          </p:stCondLst>
                                        </p:cTn>
                                        <p:tgtEl>
                                          <p:spTgt spid="73731">
                                            <p:txEl>
                                              <p:pRg st="1" end="1"/>
                                            </p:txEl>
                                          </p:spTgt>
                                        </p:tgtEl>
                                        <p:attrNameLst>
                                          <p:attrName>style.visibility</p:attrName>
                                        </p:attrNameLst>
                                      </p:cBhvr>
                                      <p:to>
                                        <p:strVal val="visible"/>
                                      </p:to>
                                    </p:set>
                                    <p:animEffect transition="in" filter="strips(downRight)">
                                      <p:cBhvr>
                                        <p:cTn id="10" dur="500"/>
                                        <p:tgtEl>
                                          <p:spTgt spid="7373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6" fill="hold" nodeType="clickEffect">
                                  <p:stCondLst>
                                    <p:cond delay="0"/>
                                  </p:stCondLst>
                                  <p:childTnLst>
                                    <p:set>
                                      <p:cBhvr>
                                        <p:cTn id="14" dur="1" fill="hold">
                                          <p:stCondLst>
                                            <p:cond delay="0"/>
                                          </p:stCondLst>
                                        </p:cTn>
                                        <p:tgtEl>
                                          <p:spTgt spid="73731">
                                            <p:txEl>
                                              <p:pRg st="2" end="2"/>
                                            </p:txEl>
                                          </p:spTgt>
                                        </p:tgtEl>
                                        <p:attrNameLst>
                                          <p:attrName>style.visibility</p:attrName>
                                        </p:attrNameLst>
                                      </p:cBhvr>
                                      <p:to>
                                        <p:strVal val="visible"/>
                                      </p:to>
                                    </p:set>
                                    <p:animEffect transition="in" filter="strips(downRight)">
                                      <p:cBhvr>
                                        <p:cTn id="15" dur="500"/>
                                        <p:tgtEl>
                                          <p:spTgt spid="73731">
                                            <p:txEl>
                                              <p:pRg st="2" end="2"/>
                                            </p:txEl>
                                          </p:spTgt>
                                        </p:tgtEl>
                                      </p:cBhvr>
                                    </p:animEffect>
                                  </p:childTnLst>
                                </p:cTn>
                              </p:par>
                              <p:par>
                                <p:cTn id="16" presetID="18" presetClass="entr" presetSubtype="6" fill="hold" nodeType="withEffect">
                                  <p:stCondLst>
                                    <p:cond delay="0"/>
                                  </p:stCondLst>
                                  <p:childTnLst>
                                    <p:set>
                                      <p:cBhvr>
                                        <p:cTn id="17" dur="1" fill="hold">
                                          <p:stCondLst>
                                            <p:cond delay="0"/>
                                          </p:stCondLst>
                                        </p:cTn>
                                        <p:tgtEl>
                                          <p:spTgt spid="73731">
                                            <p:txEl>
                                              <p:pRg st="3" end="3"/>
                                            </p:txEl>
                                          </p:spTgt>
                                        </p:tgtEl>
                                        <p:attrNameLst>
                                          <p:attrName>style.visibility</p:attrName>
                                        </p:attrNameLst>
                                      </p:cBhvr>
                                      <p:to>
                                        <p:strVal val="visible"/>
                                      </p:to>
                                    </p:set>
                                    <p:animEffect transition="in" filter="strips(downRight)">
                                      <p:cBhvr>
                                        <p:cTn id="18" dur="500"/>
                                        <p:tgtEl>
                                          <p:spTgt spid="73731">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6" fill="hold" nodeType="clickEffect">
                                  <p:stCondLst>
                                    <p:cond delay="0"/>
                                  </p:stCondLst>
                                  <p:childTnLst>
                                    <p:set>
                                      <p:cBhvr>
                                        <p:cTn id="22" dur="1" fill="hold">
                                          <p:stCondLst>
                                            <p:cond delay="0"/>
                                          </p:stCondLst>
                                        </p:cTn>
                                        <p:tgtEl>
                                          <p:spTgt spid="73731">
                                            <p:txEl>
                                              <p:pRg st="4" end="4"/>
                                            </p:txEl>
                                          </p:spTgt>
                                        </p:tgtEl>
                                        <p:attrNameLst>
                                          <p:attrName>style.visibility</p:attrName>
                                        </p:attrNameLst>
                                      </p:cBhvr>
                                      <p:to>
                                        <p:strVal val="visible"/>
                                      </p:to>
                                    </p:set>
                                    <p:animEffect transition="in" filter="strips(downRight)">
                                      <p:cBhvr>
                                        <p:cTn id="23" dur="500"/>
                                        <p:tgtEl>
                                          <p:spTgt spid="73731">
                                            <p:txEl>
                                              <p:pRg st="4" end="4"/>
                                            </p:txEl>
                                          </p:spTgt>
                                        </p:tgtEl>
                                      </p:cBhvr>
                                    </p:animEffect>
                                  </p:childTnLst>
                                </p:cTn>
                              </p:par>
                              <p:par>
                                <p:cTn id="24" presetID="18" presetClass="entr" presetSubtype="6" fill="hold" nodeType="withEffect">
                                  <p:stCondLst>
                                    <p:cond delay="0"/>
                                  </p:stCondLst>
                                  <p:childTnLst>
                                    <p:set>
                                      <p:cBhvr>
                                        <p:cTn id="25" dur="1" fill="hold">
                                          <p:stCondLst>
                                            <p:cond delay="0"/>
                                          </p:stCondLst>
                                        </p:cTn>
                                        <p:tgtEl>
                                          <p:spTgt spid="73731">
                                            <p:txEl>
                                              <p:pRg st="5" end="5"/>
                                            </p:txEl>
                                          </p:spTgt>
                                        </p:tgtEl>
                                        <p:attrNameLst>
                                          <p:attrName>style.visibility</p:attrName>
                                        </p:attrNameLst>
                                      </p:cBhvr>
                                      <p:to>
                                        <p:strVal val="visible"/>
                                      </p:to>
                                    </p:set>
                                    <p:animEffect transition="in" filter="strips(downRight)">
                                      <p:cBhvr>
                                        <p:cTn id="26" dur="500"/>
                                        <p:tgtEl>
                                          <p:spTgt spid="73731">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8" presetClass="entr" presetSubtype="6" fill="hold" nodeType="clickEffect">
                                  <p:stCondLst>
                                    <p:cond delay="0"/>
                                  </p:stCondLst>
                                  <p:childTnLst>
                                    <p:set>
                                      <p:cBhvr>
                                        <p:cTn id="30" dur="1" fill="hold">
                                          <p:stCondLst>
                                            <p:cond delay="0"/>
                                          </p:stCondLst>
                                        </p:cTn>
                                        <p:tgtEl>
                                          <p:spTgt spid="73731">
                                            <p:txEl>
                                              <p:pRg st="6" end="6"/>
                                            </p:txEl>
                                          </p:spTgt>
                                        </p:tgtEl>
                                        <p:attrNameLst>
                                          <p:attrName>style.visibility</p:attrName>
                                        </p:attrNameLst>
                                      </p:cBhvr>
                                      <p:to>
                                        <p:strVal val="visible"/>
                                      </p:to>
                                    </p:set>
                                    <p:animEffect transition="in" filter="strips(downRight)">
                                      <p:cBhvr>
                                        <p:cTn id="31" dur="500"/>
                                        <p:tgtEl>
                                          <p:spTgt spid="73731">
                                            <p:txEl>
                                              <p:pRg st="6" end="6"/>
                                            </p:txEl>
                                          </p:spTgt>
                                        </p:tgtEl>
                                      </p:cBhvr>
                                    </p:animEffect>
                                  </p:childTnLst>
                                </p:cTn>
                              </p:par>
                              <p:par>
                                <p:cTn id="32" presetID="18" presetClass="entr" presetSubtype="6" fill="hold" nodeType="withEffect">
                                  <p:stCondLst>
                                    <p:cond delay="0"/>
                                  </p:stCondLst>
                                  <p:childTnLst>
                                    <p:set>
                                      <p:cBhvr>
                                        <p:cTn id="33" dur="1" fill="hold">
                                          <p:stCondLst>
                                            <p:cond delay="0"/>
                                          </p:stCondLst>
                                        </p:cTn>
                                        <p:tgtEl>
                                          <p:spTgt spid="73731">
                                            <p:txEl>
                                              <p:pRg st="7" end="7"/>
                                            </p:txEl>
                                          </p:spTgt>
                                        </p:tgtEl>
                                        <p:attrNameLst>
                                          <p:attrName>style.visibility</p:attrName>
                                        </p:attrNameLst>
                                      </p:cBhvr>
                                      <p:to>
                                        <p:strVal val="visible"/>
                                      </p:to>
                                    </p:set>
                                    <p:animEffect transition="in" filter="strips(downRight)">
                                      <p:cBhvr>
                                        <p:cTn id="34" dur="500"/>
                                        <p:tgtEl>
                                          <p:spTgt spid="737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4754" name="Group 2"/>
          <p:cNvGrpSpPr>
            <a:grpSpLocks/>
          </p:cNvGrpSpPr>
          <p:nvPr/>
        </p:nvGrpSpPr>
        <p:grpSpPr bwMode="auto">
          <a:xfrm>
            <a:off x="990600" y="1981200"/>
            <a:ext cx="7772400" cy="4495800"/>
            <a:chOff x="1872" y="7920"/>
            <a:chExt cx="8203" cy="6048"/>
          </a:xfrm>
        </p:grpSpPr>
        <p:pic>
          <p:nvPicPr>
            <p:cNvPr id="747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7" y="7920"/>
              <a:ext cx="6106" cy="4853"/>
            </a:xfrm>
            <a:prstGeom prst="rect">
              <a:avLst/>
            </a:prstGeom>
            <a:noFill/>
            <a:ln w="57150">
              <a:solidFill>
                <a:schemeClr val="folHlink"/>
              </a:solidFill>
              <a:miter lim="800000"/>
              <a:headEnd/>
              <a:tailEnd/>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Lst>
          </p:spPr>
        </p:pic>
        <p:sp>
          <p:nvSpPr>
            <p:cNvPr id="74756" name="Line 4"/>
            <p:cNvSpPr>
              <a:spLocks noChangeShapeType="1"/>
            </p:cNvSpPr>
            <p:nvPr/>
          </p:nvSpPr>
          <p:spPr bwMode="auto">
            <a:xfrm>
              <a:off x="3163" y="9216"/>
              <a:ext cx="1152" cy="0"/>
            </a:xfrm>
            <a:prstGeom prst="line">
              <a:avLst/>
            </a:prstGeom>
            <a:noFill/>
            <a:ln w="9525">
              <a:solidFill>
                <a:srgbClr val="000000"/>
              </a:solidFill>
              <a:round/>
              <a:headEnd/>
              <a:tailEnd type="triangle" w="med" len="med"/>
            </a:ln>
            <a:effectLst>
              <a:outerShdw dist="35921" dir="2700000" algn="ctr" rotWithShape="0">
                <a:schemeClr val="bg1"/>
              </a:outerShdw>
            </a:effectLst>
            <a:extLst>
              <a:ext uri="{909E8E84-426E-40DD-AFC4-6F175D3DCCD1}">
                <a14:hiddenFill xmlns:a14="http://schemas.microsoft.com/office/drawing/2010/main">
                  <a:noFill/>
                </a14:hiddenFill>
              </a:ext>
            </a:extLst>
          </p:spPr>
          <p:txBody>
            <a:bodyPr/>
            <a:lstStyle/>
            <a:p>
              <a:endParaRPr lang="fa-IR"/>
            </a:p>
          </p:txBody>
        </p:sp>
        <p:sp>
          <p:nvSpPr>
            <p:cNvPr id="74757" name="Text Box 5"/>
            <p:cNvSpPr txBox="1">
              <a:spLocks noChangeArrowheads="1"/>
            </p:cNvSpPr>
            <p:nvPr/>
          </p:nvSpPr>
          <p:spPr bwMode="auto">
            <a:xfrm>
              <a:off x="1872" y="8784"/>
              <a:ext cx="1296" cy="1008"/>
            </a:xfrm>
            <a:prstGeom prst="rect">
              <a:avLst/>
            </a:prstGeom>
            <a:solidFill>
              <a:schemeClr val="accent1"/>
            </a:solidFill>
            <a:ln w="57150">
              <a:solidFill>
                <a:schemeClr val="accent1"/>
              </a:solidFill>
              <a:miter lim="800000"/>
              <a:headEnd/>
              <a:tailEnd/>
            </a:ln>
            <a:effectLst>
              <a:outerShdw dist="35921" dir="2700000" algn="ctr" rotWithShape="0">
                <a:schemeClr val="bg1"/>
              </a:outerShdw>
            </a:effectLst>
          </p:spPr>
          <p:txBody>
            <a:bodyPr/>
            <a:lstStyle/>
            <a:p>
              <a:r>
                <a:rPr kumimoji="0" lang="fr-FR" sz="1600">
                  <a:effectLst>
                    <a:outerShdw blurRad="38100" dist="38100" dir="2700000" algn="tl">
                      <a:srgbClr val="FFFFFF"/>
                    </a:outerShdw>
                  </a:effectLst>
                  <a:latin typeface="Times New Roman" pitchFamily="18" charset="0"/>
                </a:rPr>
                <a:t>area drawn </a:t>
              </a:r>
              <a:r>
                <a:rPr kumimoji="0" lang="fr-FR" sz="1600">
                  <a:effectLst>
                    <a:outerShdw blurRad="38100" dist="38100" dir="2700000" algn="tl">
                      <a:srgbClr val="FFFFFF"/>
                    </a:outerShdw>
                  </a:effectLst>
                  <a:latin typeface="Times New Roman" pitchFamily="18" charset="0"/>
                  <a:cs typeface="Times New Roman" pitchFamily="18" charset="0"/>
                </a:rPr>
                <a:t>into baby’s mouth</a:t>
              </a:r>
              <a:endParaRPr kumimoji="0" lang="en-GB" sz="1600">
                <a:effectLst>
                  <a:outerShdw blurRad="38100" dist="38100" dir="2700000" algn="tl">
                    <a:srgbClr val="FFFFFF"/>
                  </a:outerShdw>
                </a:effectLst>
                <a:latin typeface="Times New Roman" pitchFamily="18" charset="0"/>
                <a:cs typeface="Times New Roman" pitchFamily="18" charset="0"/>
              </a:endParaRPr>
            </a:p>
          </p:txBody>
        </p:sp>
        <p:sp>
          <p:nvSpPr>
            <p:cNvPr id="74758" name="Text Box 6"/>
            <p:cNvSpPr txBox="1">
              <a:spLocks noChangeArrowheads="1"/>
            </p:cNvSpPr>
            <p:nvPr/>
          </p:nvSpPr>
          <p:spPr bwMode="auto">
            <a:xfrm>
              <a:off x="7339" y="12672"/>
              <a:ext cx="2736" cy="1296"/>
            </a:xfrm>
            <a:prstGeom prst="rect">
              <a:avLst/>
            </a:prstGeom>
            <a:solidFill>
              <a:schemeClr val="accent1"/>
            </a:solidFill>
            <a:ln w="57150">
              <a:solidFill>
                <a:schemeClr val="accent1"/>
              </a:solidFill>
              <a:miter lim="800000"/>
              <a:headEnd/>
              <a:tailEnd/>
            </a:ln>
            <a:effectLst>
              <a:outerShdw dist="107763" dir="2700000" algn="ctr" rotWithShape="0">
                <a:schemeClr val="bg1">
                  <a:alpha val="50000"/>
                </a:schemeClr>
              </a:outerShdw>
            </a:effectLst>
          </p:spPr>
          <p:txBody>
            <a:bodyPr/>
            <a:lstStyle/>
            <a:p>
              <a:r>
                <a:rPr kumimoji="0" lang="en-GB" sz="1600">
                  <a:effectLst>
                    <a:outerShdw blurRad="38100" dist="38100" dir="2700000" algn="tl">
                      <a:srgbClr val="FFFFFF"/>
                    </a:outerShdw>
                  </a:effectLst>
                  <a:latin typeface="Times New Roman" pitchFamily="18" charset="0"/>
                  <a:cs typeface="Times New Roman" pitchFamily="18" charset="0"/>
                </a:rPr>
                <a:t>push base of hand firmly against baby’s shoulders keeping baby “ uncurled ” chin coming in first</a:t>
              </a:r>
            </a:p>
          </p:txBody>
        </p:sp>
      </p:grpSp>
      <p:sp>
        <p:nvSpPr>
          <p:cNvPr id="74759" name="Rectangle 7"/>
          <p:cNvSpPr>
            <a:spLocks noChangeArrowheads="1"/>
          </p:cNvSpPr>
          <p:nvPr/>
        </p:nvSpPr>
        <p:spPr bwMode="auto">
          <a:xfrm>
            <a:off x="609600" y="3230563"/>
            <a:ext cx="1828800" cy="304800"/>
          </a:xfrm>
          <a:prstGeom prst="rect">
            <a:avLst/>
          </a:prstGeom>
          <a:solidFill>
            <a:schemeClr val="accent1"/>
          </a:solidFill>
          <a:ln>
            <a:noFill/>
          </a:ln>
          <a:effectLst>
            <a:outerShdw dist="35921" dir="2700000" algn="ctr" rotWithShape="0">
              <a:schemeClr val="bg1">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p>
            <a:pPr rtl="1"/>
            <a:r>
              <a:rPr kumimoji="0" lang="en-GB" sz="1400">
                <a:effectLst>
                  <a:outerShdw blurRad="38100" dist="38100" dir="2700000" algn="tl">
                    <a:srgbClr val="FFFFFF"/>
                  </a:outerShdw>
                </a:effectLst>
                <a:latin typeface="Times New Roman" pitchFamily="18" charset="0"/>
                <a:cs typeface="Times New Roman" pitchFamily="18" charset="0"/>
              </a:rPr>
              <a:t>Move baby not breast</a:t>
            </a:r>
          </a:p>
        </p:txBody>
      </p:sp>
      <p:sp>
        <p:nvSpPr>
          <p:cNvPr id="74760" name="Line 8"/>
          <p:cNvSpPr>
            <a:spLocks noChangeShapeType="1"/>
          </p:cNvSpPr>
          <p:nvPr/>
        </p:nvSpPr>
        <p:spPr bwMode="auto">
          <a:xfrm flipH="1" flipV="1">
            <a:off x="5562600" y="5105400"/>
            <a:ext cx="533400" cy="381000"/>
          </a:xfrm>
          <a:prstGeom prst="line">
            <a:avLst/>
          </a:prstGeom>
          <a:noFill/>
          <a:ln w="76200">
            <a:solidFill>
              <a:srgbClr val="CC33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74761" name="Line 9"/>
          <p:cNvSpPr>
            <a:spLocks noChangeShapeType="1"/>
          </p:cNvSpPr>
          <p:nvPr/>
        </p:nvSpPr>
        <p:spPr bwMode="auto">
          <a:xfrm flipH="1" flipV="1">
            <a:off x="4495800" y="4114800"/>
            <a:ext cx="838200" cy="762000"/>
          </a:xfrm>
          <a:prstGeom prst="line">
            <a:avLst/>
          </a:prstGeom>
          <a:noFill/>
          <a:ln w="76200">
            <a:solidFill>
              <a:srgbClr val="CC33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74762" name="Line 10"/>
          <p:cNvSpPr>
            <a:spLocks noChangeShapeType="1"/>
          </p:cNvSpPr>
          <p:nvPr/>
        </p:nvSpPr>
        <p:spPr bwMode="auto">
          <a:xfrm>
            <a:off x="2286000" y="2590800"/>
            <a:ext cx="990600" cy="0"/>
          </a:xfrm>
          <a:prstGeom prst="line">
            <a:avLst/>
          </a:prstGeom>
          <a:noFill/>
          <a:ln w="762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74763" name="Rectangle 11"/>
          <p:cNvSpPr>
            <a:spLocks noChangeArrowheads="1"/>
          </p:cNvSpPr>
          <p:nvPr/>
        </p:nvSpPr>
        <p:spPr bwMode="auto">
          <a:xfrm>
            <a:off x="0" y="6583363"/>
            <a:ext cx="39846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900" b="1"/>
              <a:t>SOURCE</a:t>
            </a:r>
            <a:r>
              <a:rPr kumimoji="0" lang="en-US" sz="900"/>
              <a:t>: Dr. Jack Newman MD,FRCPC, Handout in breastfeeding 2005</a:t>
            </a:r>
            <a:r>
              <a:rPr kumimoji="0" lang="en-US" sz="1200"/>
              <a:t>. </a:t>
            </a:r>
          </a:p>
        </p:txBody>
      </p:sp>
      <p:sp>
        <p:nvSpPr>
          <p:cNvPr id="74764" name="Rectangle 12"/>
          <p:cNvSpPr>
            <a:spLocks noGrp="1" noChangeArrowheads="1"/>
          </p:cNvSpPr>
          <p:nvPr>
            <p:ph type="title"/>
          </p:nvPr>
        </p:nvSpPr>
        <p:spPr>
          <a:xfrm>
            <a:off x="685800" y="304800"/>
            <a:ext cx="8229600" cy="1371600"/>
          </a:xfrm>
        </p:spPr>
        <p:txBody>
          <a:bodyPr>
            <a:normAutofit fontScale="90000"/>
          </a:bodyPr>
          <a:lstStyle/>
          <a:p>
            <a:pPr algn="ctr"/>
            <a:r>
              <a:rPr lang="en-US" sz="2700">
                <a:effectLst>
                  <a:outerShdw blurRad="38100" dist="38100" dir="2700000" algn="tl">
                    <a:srgbClr val="C0C0C0"/>
                  </a:outerShdw>
                </a:effectLst>
              </a:rPr>
              <a:t>WIDE MOUTH / GAPE</a:t>
            </a:r>
            <a:br>
              <a:rPr lang="en-US" sz="2700">
                <a:effectLst>
                  <a:outerShdw blurRad="38100" dist="38100" dir="2700000" algn="tl">
                    <a:srgbClr val="C0C0C0"/>
                  </a:outerShdw>
                </a:effectLst>
              </a:rPr>
            </a:br>
            <a:r>
              <a:rPr lang="en-US" sz="2700">
                <a:effectLst>
                  <a:outerShdw blurRad="38100" dist="38100" dir="2700000" algn="tl">
                    <a:srgbClr val="C0C0C0"/>
                  </a:outerShdw>
                </a:effectLst>
              </a:rPr>
              <a:t/>
            </a:r>
            <a:br>
              <a:rPr lang="en-US" sz="2700">
                <a:effectLst>
                  <a:outerShdw blurRad="38100" dist="38100" dir="2700000" algn="tl">
                    <a:srgbClr val="C0C0C0"/>
                  </a:outerShdw>
                </a:effectLst>
              </a:rPr>
            </a:br>
            <a:r>
              <a:rPr lang="en-US" sz="2700">
                <a:effectLst>
                  <a:outerShdw blurRad="38100" dist="38100" dir="2700000" algn="tl">
                    <a:srgbClr val="C0C0C0"/>
                  </a:outerShdw>
                </a:effectLst>
              </a:rPr>
              <a:t>      </a:t>
            </a:r>
            <a:r>
              <a:rPr lang="en-US" sz="1900" b="1">
                <a:solidFill>
                  <a:schemeClr val="bg2"/>
                </a:solidFill>
                <a:effectLst>
                  <a:outerShdw blurRad="38100" dist="38100" dir="2700000" algn="tl">
                    <a:srgbClr val="C0C0C0"/>
                  </a:outerShdw>
                </a:effectLst>
              </a:rPr>
              <a:t>WATCH LOWER LIP</a:t>
            </a:r>
            <a:r>
              <a:rPr lang="en-US" sz="1900">
                <a:solidFill>
                  <a:schemeClr val="bg2"/>
                </a:solidFill>
                <a:effectLst>
                  <a:outerShdw blurRad="38100" dist="38100" dir="2700000" algn="tl">
                    <a:srgbClr val="C0C0C0"/>
                  </a:outerShdw>
                </a:effectLst>
              </a:rPr>
              <a:t>, aim it as far from base of nipple as possible, so tongue draws lots of breast into mouth</a:t>
            </a:r>
            <a:r>
              <a:rPr lang="en-US" sz="1900">
                <a:solidFill>
                  <a:schemeClr val="folHlink"/>
                </a:solidFill>
                <a:effectLst>
                  <a:outerShdw blurRad="38100" dist="38100" dir="2700000" algn="tl">
                    <a:srgbClr val="C0C0C0"/>
                  </a:outerShdw>
                </a:effectLst>
              </a:rPr>
              <a:t>.</a:t>
            </a:r>
            <a:endParaRPr lang="en-US" sz="3200">
              <a:solidFill>
                <a:schemeClr val="folHlink"/>
              </a:solidFill>
              <a:effectLst>
                <a:outerShdw blurRad="38100" dist="38100" dir="2700000" algn="tl">
                  <a:srgbClr val="C0C0C0"/>
                </a:outerShdw>
              </a:effectLst>
            </a:endParaRPr>
          </a:p>
        </p:txBody>
      </p:sp>
      <p:pic>
        <p:nvPicPr>
          <p:cNvPr id="74765" name="Picture 13" descr="attachment_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886200"/>
            <a:ext cx="2743200" cy="2322513"/>
          </a:xfrm>
          <a:prstGeom prst="rect">
            <a:avLst/>
          </a:prstGeom>
          <a:noFill/>
          <a:ln w="57150">
            <a:solidFill>
              <a:schemeClr val="folHlink"/>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2107170"/>
      </p:ext>
    </p:extLst>
  </p:cSld>
  <p:clrMapOvr>
    <a:masterClrMapping/>
  </p:clrMapOvr>
  <p:transition spd="med">
    <p:split orient="vert"/>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5778" name="Group 2"/>
          <p:cNvGrpSpPr>
            <a:grpSpLocks/>
          </p:cNvGrpSpPr>
          <p:nvPr/>
        </p:nvGrpSpPr>
        <p:grpSpPr bwMode="auto">
          <a:xfrm>
            <a:off x="1905000" y="2438400"/>
            <a:ext cx="6324600" cy="3124200"/>
            <a:chOff x="2160" y="2160"/>
            <a:chExt cx="7488" cy="4608"/>
          </a:xfrm>
        </p:grpSpPr>
        <p:pic>
          <p:nvPicPr>
            <p:cNvPr id="75779" name="Picture 3"/>
            <p:cNvPicPr>
              <a:picLocks noChangeAspect="1" noChangeArrowheads="1"/>
            </p:cNvPicPr>
            <p:nvPr/>
          </p:nvPicPr>
          <p:blipFill>
            <a:blip r:embed="rId2">
              <a:extLst>
                <a:ext uri="{28A0092B-C50C-407E-A947-70E740481C1C}">
                  <a14:useLocalDpi xmlns:a14="http://schemas.microsoft.com/office/drawing/2010/main" val="0"/>
                </a:ext>
              </a:extLst>
            </a:blip>
            <a:srcRect l="1498"/>
            <a:stretch>
              <a:fillRect/>
            </a:stretch>
          </p:blipFill>
          <p:spPr bwMode="auto">
            <a:xfrm>
              <a:off x="3316" y="2160"/>
              <a:ext cx="4249" cy="4608"/>
            </a:xfrm>
            <a:prstGeom prst="rect">
              <a:avLst/>
            </a:prstGeom>
            <a:noFill/>
            <a:ln w="76200">
              <a:solidFill>
                <a:schemeClr val="accent1"/>
              </a:solidFill>
              <a:miter lim="800000"/>
              <a:headEnd/>
              <a:tailEnd/>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Lst>
          </p:spPr>
        </p:pic>
        <p:sp>
          <p:nvSpPr>
            <p:cNvPr id="75780" name="Text Box 4"/>
            <p:cNvSpPr txBox="1">
              <a:spLocks noChangeArrowheads="1"/>
            </p:cNvSpPr>
            <p:nvPr/>
          </p:nvSpPr>
          <p:spPr bwMode="auto">
            <a:xfrm>
              <a:off x="2160" y="4752"/>
              <a:ext cx="1296" cy="864"/>
            </a:xfrm>
            <a:prstGeom prst="rect">
              <a:avLst/>
            </a:prstGeom>
            <a:solidFill>
              <a:schemeClr val="accent1"/>
            </a:solidFill>
            <a:ln>
              <a:noFill/>
            </a:ln>
            <a:effectLst>
              <a:outerShdw dist="107763" dir="2700000" algn="ctr" rotWithShape="0">
                <a:schemeClr val="bg1">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r>
                <a:rPr kumimoji="0" lang="en-GB" sz="1400">
                  <a:effectLst>
                    <a:outerShdw blurRad="38100" dist="38100" dir="2700000" algn="tl">
                      <a:srgbClr val="FFFFFF"/>
                    </a:outerShdw>
                  </a:effectLst>
                  <a:latin typeface="Times New Roman" pitchFamily="18" charset="0"/>
                </a:rPr>
                <a:t>area baby draws in mouth</a:t>
              </a:r>
              <a:endParaRPr kumimoji="0" lang="en-GB" sz="1400">
                <a:effectLst>
                  <a:outerShdw blurRad="38100" dist="38100" dir="2700000" algn="tl">
                    <a:srgbClr val="FFFFFF"/>
                  </a:outerShdw>
                </a:effectLst>
              </a:endParaRPr>
            </a:p>
          </p:txBody>
        </p:sp>
        <p:sp>
          <p:nvSpPr>
            <p:cNvPr id="75781" name="Text Box 5"/>
            <p:cNvSpPr txBox="1">
              <a:spLocks noChangeArrowheads="1"/>
            </p:cNvSpPr>
            <p:nvPr/>
          </p:nvSpPr>
          <p:spPr bwMode="auto">
            <a:xfrm>
              <a:off x="7776" y="2160"/>
              <a:ext cx="1872" cy="432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0" lang="en-GB" sz="1400">
                  <a:effectLst>
                    <a:outerShdw blurRad="38100" dist="38100" dir="2700000" algn="tl">
                      <a:srgbClr val="FFFFFF"/>
                    </a:outerShdw>
                  </a:effectLst>
                  <a:latin typeface="Times New Roman" pitchFamily="18" charset="0"/>
                </a:rPr>
                <a:t>-baby’s head tilted      </a:t>
              </a:r>
              <a:r>
                <a:rPr kumimoji="0" lang="fa-IR" sz="1400">
                  <a:effectLst>
                    <a:outerShdw blurRad="38100" dist="38100" dir="2700000" algn="tl">
                      <a:srgbClr val="FFFFFF"/>
                    </a:outerShdw>
                  </a:effectLst>
                  <a:latin typeface="Times New Roman" pitchFamily="18" charset="0"/>
                </a:rPr>
                <a:t> </a:t>
              </a:r>
              <a:r>
                <a:rPr kumimoji="0" lang="en-GB" sz="1400">
                  <a:effectLst>
                    <a:outerShdw blurRad="38100" dist="38100" dir="2700000" algn="tl">
                      <a:srgbClr val="FFFFFF"/>
                    </a:outerShdw>
                  </a:effectLst>
                  <a:latin typeface="Times New Roman" pitchFamily="18" charset="0"/>
                </a:rPr>
                <a:t>slightly back</a:t>
              </a:r>
            </a:p>
            <a:p>
              <a:r>
                <a:rPr kumimoji="0" lang="en-GB" sz="1400">
                  <a:effectLst>
                    <a:outerShdw blurRad="38100" dist="38100" dir="2700000" algn="tl">
                      <a:srgbClr val="FFFFFF"/>
                    </a:outerShdw>
                  </a:effectLst>
                  <a:latin typeface="Times New Roman" pitchFamily="18" charset="0"/>
                </a:rPr>
                <a:t>-bring baby in </a:t>
              </a:r>
              <a:r>
                <a:rPr kumimoji="0" lang="fa-IR" sz="1400">
                  <a:effectLst>
                    <a:outerShdw blurRad="38100" dist="38100" dir="2700000" algn="tl">
                      <a:srgbClr val="FFFFFF"/>
                    </a:outerShdw>
                  </a:effectLst>
                  <a:latin typeface="Times New Roman" pitchFamily="18" charset="0"/>
                </a:rPr>
                <a:t>  </a:t>
              </a:r>
              <a:r>
                <a:rPr kumimoji="0" lang="en-GB" sz="1400">
                  <a:effectLst>
                    <a:outerShdw blurRad="38100" dist="38100" dir="2700000" algn="tl">
                      <a:srgbClr val="FFFFFF"/>
                    </a:outerShdw>
                  </a:effectLst>
                  <a:latin typeface="Times New Roman" pitchFamily="18" charset="0"/>
                </a:rPr>
                <a:t>quickly</a:t>
              </a:r>
            </a:p>
            <a:p>
              <a:r>
                <a:rPr kumimoji="0" lang="en-GB" sz="1400">
                  <a:effectLst>
                    <a:outerShdw blurRad="38100" dist="38100" dir="2700000" algn="tl">
                      <a:srgbClr val="FFFFFF"/>
                    </a:outerShdw>
                  </a:effectLst>
                  <a:latin typeface="Times New Roman" pitchFamily="18" charset="0"/>
                </a:rPr>
                <a:t>-push with base of </a:t>
              </a:r>
              <a:r>
                <a:rPr kumimoji="0" lang="fa-IR" sz="1400">
                  <a:effectLst>
                    <a:outerShdw blurRad="38100" dist="38100" dir="2700000" algn="tl">
                      <a:srgbClr val="FFFFFF"/>
                    </a:outerShdw>
                  </a:effectLst>
                  <a:latin typeface="Times New Roman" pitchFamily="18" charset="0"/>
                </a:rPr>
                <a:t>  </a:t>
              </a:r>
              <a:r>
                <a:rPr kumimoji="0" lang="en-GB" sz="1400">
                  <a:effectLst>
                    <a:outerShdw blurRad="38100" dist="38100" dir="2700000" algn="tl">
                      <a:srgbClr val="FFFFFF"/>
                    </a:outerShdw>
                  </a:effectLst>
                  <a:latin typeface="Times New Roman" pitchFamily="18" charset="0"/>
                </a:rPr>
                <a:t>hand on shoulders</a:t>
              </a:r>
            </a:p>
            <a:p>
              <a:r>
                <a:rPr kumimoji="0" lang="en-GB" sz="1400">
                  <a:effectLst>
                    <a:outerShdw blurRad="38100" dist="38100" dir="2700000" algn="tl">
                      <a:srgbClr val="FFFFFF"/>
                    </a:outerShdw>
                  </a:effectLst>
                  <a:latin typeface="Times New Roman" pitchFamily="18" charset="0"/>
                </a:rPr>
                <a:t>-chin touches first</a:t>
              </a:r>
            </a:p>
            <a:p>
              <a:r>
                <a:rPr kumimoji="0" lang="fa-IR" sz="1400">
                  <a:effectLst>
                    <a:outerShdw blurRad="38100" dist="38100" dir="2700000" algn="tl">
                      <a:srgbClr val="FFFFFF"/>
                    </a:outerShdw>
                  </a:effectLst>
                  <a:latin typeface="Times New Roman" pitchFamily="18" charset="0"/>
                </a:rPr>
                <a:t> </a:t>
              </a:r>
              <a:r>
                <a:rPr kumimoji="0" lang="en-GB" sz="1400">
                  <a:effectLst>
                    <a:outerShdw blurRad="38100" dist="38100" dir="2700000" algn="tl">
                      <a:srgbClr val="FFFFFF"/>
                    </a:outerShdw>
                  </a:effectLst>
                  <a:latin typeface="Times New Roman" pitchFamily="18" charset="0"/>
                </a:rPr>
                <a:t>baby’s body close </a:t>
              </a:r>
              <a:r>
                <a:rPr kumimoji="0" lang="fa-IR" sz="1400">
                  <a:effectLst>
                    <a:outerShdw blurRad="38100" dist="38100" dir="2700000" algn="tl">
                      <a:srgbClr val="FFFFFF"/>
                    </a:outerShdw>
                  </a:effectLst>
                  <a:latin typeface="Times New Roman" pitchFamily="18" charset="0"/>
                </a:rPr>
                <a:t>  </a:t>
              </a:r>
              <a:r>
                <a:rPr kumimoji="0" lang="en-GB" sz="1400">
                  <a:effectLst>
                    <a:outerShdw blurRad="38100" dist="38100" dir="2700000" algn="tl">
                      <a:srgbClr val="FFFFFF"/>
                    </a:outerShdw>
                  </a:effectLst>
                  <a:latin typeface="Times New Roman" pitchFamily="18" charset="0"/>
                </a:rPr>
                <a:t>against mother</a:t>
              </a:r>
              <a:endParaRPr kumimoji="0" lang="en-GB" sz="1400">
                <a:effectLst>
                  <a:outerShdw blurRad="38100" dist="38100" dir="2700000" algn="tl">
                    <a:srgbClr val="FFFFFF"/>
                  </a:outerShdw>
                </a:effectLst>
              </a:endParaRPr>
            </a:p>
          </p:txBody>
        </p:sp>
      </p:grpSp>
      <p:sp>
        <p:nvSpPr>
          <p:cNvPr id="75782" name="Line 6"/>
          <p:cNvSpPr>
            <a:spLocks noChangeShapeType="1"/>
          </p:cNvSpPr>
          <p:nvPr/>
        </p:nvSpPr>
        <p:spPr bwMode="auto">
          <a:xfrm>
            <a:off x="3048000" y="4495800"/>
            <a:ext cx="533400" cy="304800"/>
          </a:xfrm>
          <a:prstGeom prst="line">
            <a:avLst/>
          </a:prstGeom>
          <a:noFill/>
          <a:ln w="76200">
            <a:solidFill>
              <a:srgbClr val="CC33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75783" name="Rectangle 7"/>
          <p:cNvSpPr>
            <a:spLocks noChangeArrowheads="1"/>
          </p:cNvSpPr>
          <p:nvPr/>
        </p:nvSpPr>
        <p:spPr bwMode="auto">
          <a:xfrm>
            <a:off x="6172200" y="4572000"/>
            <a:ext cx="2362200" cy="366713"/>
          </a:xfrm>
          <a:prstGeom prst="rect">
            <a:avLst/>
          </a:prstGeom>
          <a:solidFill>
            <a:schemeClr val="folHlink"/>
          </a:solidFill>
          <a:ln>
            <a:noFill/>
          </a:ln>
          <a:effectLst>
            <a:outerShdw dist="35921" dir="2700000" algn="ctr" rotWithShape="0">
              <a:schemeClr val="bg1">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p>
            <a:pPr rtl="1"/>
            <a:r>
              <a:rPr kumimoji="0" lang="en-GB" sz="1800">
                <a:solidFill>
                  <a:srgbClr val="FFFFCC"/>
                </a:solidFill>
                <a:effectLst>
                  <a:outerShdw blurRad="38100" dist="38100" dir="2700000" algn="tl">
                    <a:srgbClr val="000000"/>
                  </a:outerShdw>
                </a:effectLst>
                <a:latin typeface="Times New Roman" pitchFamily="18" charset="0"/>
                <a:cs typeface="Times New Roman" pitchFamily="18" charset="0"/>
              </a:rPr>
              <a:t>Move baby not breast</a:t>
            </a:r>
          </a:p>
        </p:txBody>
      </p:sp>
      <p:sp>
        <p:nvSpPr>
          <p:cNvPr id="75784" name="Rectangle 8"/>
          <p:cNvSpPr>
            <a:spLocks noChangeArrowheads="1"/>
          </p:cNvSpPr>
          <p:nvPr/>
        </p:nvSpPr>
        <p:spPr bwMode="auto">
          <a:xfrm>
            <a:off x="152400" y="6477000"/>
            <a:ext cx="39846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900" b="1"/>
              <a:t>SOURCE</a:t>
            </a:r>
            <a:r>
              <a:rPr kumimoji="0" lang="en-US" sz="900"/>
              <a:t>: Dr. Jack Newman MD,FRCPC, Handout in breastfeeding 2005</a:t>
            </a:r>
            <a:r>
              <a:rPr kumimoji="0" lang="en-US" sz="1200"/>
              <a:t>. </a:t>
            </a:r>
          </a:p>
        </p:txBody>
      </p:sp>
      <p:sp>
        <p:nvSpPr>
          <p:cNvPr id="75785" name="Rectangle 9"/>
          <p:cNvSpPr>
            <a:spLocks noGrp="1" noChangeArrowheads="1"/>
          </p:cNvSpPr>
          <p:nvPr>
            <p:ph type="title"/>
          </p:nvPr>
        </p:nvSpPr>
        <p:spPr>
          <a:xfrm>
            <a:off x="1295400" y="914400"/>
            <a:ext cx="7086600" cy="762000"/>
          </a:xfrm>
        </p:spPr>
        <p:txBody>
          <a:bodyPr/>
          <a:lstStyle/>
          <a:p>
            <a:r>
              <a:rPr lang="fr-FR" sz="2900"/>
              <a:t>MOTHER’S VIEW OF NURSING BABY</a:t>
            </a:r>
            <a:r>
              <a:rPr lang="en-GB"/>
              <a:t> </a:t>
            </a:r>
            <a:endParaRPr lang="en-US"/>
          </a:p>
        </p:txBody>
      </p:sp>
      <p:pic>
        <p:nvPicPr>
          <p:cNvPr id="75786" name="Picture 10" descr="bfl_05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76400"/>
            <a:ext cx="1905000" cy="2362200"/>
          </a:xfrm>
          <a:prstGeom prst="rect">
            <a:avLst/>
          </a:prstGeom>
          <a:noFill/>
          <a:ln w="76200">
            <a:solidFill>
              <a:schemeClr val="accent1"/>
            </a:solidFill>
            <a:miter lim="800000"/>
            <a:headEnd/>
            <a:tailEnd/>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Lst>
        </p:spPr>
      </p:pic>
      <p:sp>
        <p:nvSpPr>
          <p:cNvPr id="75787" name="Rectangle 11"/>
          <p:cNvSpPr>
            <a:spLocks noChangeArrowheads="1"/>
          </p:cNvSpPr>
          <p:nvPr/>
        </p:nvSpPr>
        <p:spPr bwMode="auto">
          <a:xfrm>
            <a:off x="2743200" y="5867400"/>
            <a:ext cx="3867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20000"/>
              </a:spcBef>
              <a:buClr>
                <a:schemeClr val="folHlink"/>
              </a:buClr>
              <a:buSzPct val="90000"/>
              <a:buFont typeface="Wingdings" pitchFamily="2" charset="2"/>
              <a:buNone/>
            </a:pPr>
            <a:r>
              <a:rPr kumimoji="0" lang="fr-FR" sz="1800" i="1" u="sng">
                <a:solidFill>
                  <a:srgbClr val="FFFF9B"/>
                </a:solidFill>
                <a:hlinkClick r:id="" action="ppaction://noaction"/>
              </a:rPr>
              <a:t>Chin and lower jaw touch breast first</a:t>
            </a:r>
            <a:endParaRPr kumimoji="0" lang="en-US" sz="1800" i="1" u="sng">
              <a:solidFill>
                <a:srgbClr val="FFFF9B"/>
              </a:solidFill>
            </a:endParaRPr>
          </a:p>
        </p:txBody>
      </p:sp>
      <p:pic>
        <p:nvPicPr>
          <p:cNvPr id="75788" name="Picture 12" descr="bfl_05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676400"/>
            <a:ext cx="1905000"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472239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1000"/>
                                  </p:stCondLst>
                                  <p:childTnLst>
                                    <p:set>
                                      <p:cBhvr>
                                        <p:cTn id="6" dur="1" fill="hold">
                                          <p:stCondLst>
                                            <p:cond delay="0"/>
                                          </p:stCondLst>
                                        </p:cTn>
                                        <p:tgtEl>
                                          <p:spTgt spid="7578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75787"/>
                                        </p:tgtEl>
                                        <p:attrNameLst>
                                          <p:attrName>style.visibility</p:attrName>
                                        </p:attrNameLst>
                                      </p:cBhvr>
                                      <p:to>
                                        <p:strVal val="visible"/>
                                      </p:to>
                                    </p:set>
                                    <p:anim calcmode="lin" valueType="num">
                                      <p:cBhvr>
                                        <p:cTn id="11" dur="1000" fill="hold"/>
                                        <p:tgtEl>
                                          <p:spTgt spid="75787"/>
                                        </p:tgtEl>
                                        <p:attrNameLst>
                                          <p:attrName>ppt_w</p:attrName>
                                        </p:attrNameLst>
                                      </p:cBhvr>
                                      <p:tavLst>
                                        <p:tav tm="0">
                                          <p:val>
                                            <p:strVal val="#ppt_w*0.70"/>
                                          </p:val>
                                        </p:tav>
                                        <p:tav tm="100000">
                                          <p:val>
                                            <p:strVal val="#ppt_w"/>
                                          </p:val>
                                        </p:tav>
                                      </p:tavLst>
                                    </p:anim>
                                    <p:anim calcmode="lin" valueType="num">
                                      <p:cBhvr>
                                        <p:cTn id="12" dur="1000" fill="hold"/>
                                        <p:tgtEl>
                                          <p:spTgt spid="75787"/>
                                        </p:tgtEl>
                                        <p:attrNameLst>
                                          <p:attrName>ppt_h</p:attrName>
                                        </p:attrNameLst>
                                      </p:cBhvr>
                                      <p:tavLst>
                                        <p:tav tm="0">
                                          <p:val>
                                            <p:strVal val="#ppt_h"/>
                                          </p:val>
                                        </p:tav>
                                        <p:tav tm="100000">
                                          <p:val>
                                            <p:strVal val="#ppt_h"/>
                                          </p:val>
                                        </p:tav>
                                      </p:tavLst>
                                    </p:anim>
                                    <p:animEffect transition="in" filter="fade">
                                      <p:cBhvr>
                                        <p:cTn id="13" dur="1000"/>
                                        <p:tgtEl>
                                          <p:spTgt spid="75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7"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attachment_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676400"/>
            <a:ext cx="4724400" cy="3806825"/>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76803" name="Picture 3" descr="attachment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676400"/>
            <a:ext cx="47244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99919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76802"/>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1000"/>
                                  </p:stCondLst>
                                  <p:childTnLst>
                                    <p:set>
                                      <p:cBhvr>
                                        <p:cTn id="9" dur="1" fill="hold">
                                          <p:stCondLst>
                                            <p:cond delay="0"/>
                                          </p:stCondLst>
                                        </p:cTn>
                                        <p:tgtEl>
                                          <p:spTgt spid="768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3"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16</a:t>
            </a:r>
            <a:r>
              <a:rPr lang="en-US" dirty="0"/>
              <a:t> </a:t>
            </a:r>
          </a:p>
        </p:txBody>
      </p:sp>
      <p:sp>
        <p:nvSpPr>
          <p:cNvPr id="322564" name="Rectangle 4"/>
          <p:cNvSpPr>
            <a:spLocks noGrp="1" noChangeArrowheads="1"/>
          </p:cNvSpPr>
          <p:nvPr>
            <p:ph type="body" sz="half" idx="1"/>
          </p:nvPr>
        </p:nvSpPr>
        <p:spPr>
          <a:xfrm>
            <a:off x="1258888" y="2205038"/>
            <a:ext cx="7097712" cy="4114800"/>
          </a:xfrm>
        </p:spPr>
        <p:txBody>
          <a:bodyPr/>
          <a:lstStyle/>
          <a:p>
            <a:pPr marL="609600" indent="-609600" algn="r" rtl="1"/>
            <a:r>
              <a:rPr lang="ar-SA" sz="2800">
                <a:cs typeface="Arial" pitchFamily="34" charset="0"/>
              </a:rPr>
              <a:t>تغذيه با شير مادر رابطه عاطفي بين مادر و فرزند را افزايش مي دهد. تماس و توجه مادر به شيرخوار در هنگام شيردادن اثر مطلوبي بر رشد رواني و عاطفي شيرخوار دارد تا حدي كه كودكان تغذيه شده با شير مادر در دوران بلوغ نيز از امنيت رواني بيشتري برخوردارند</a:t>
            </a:r>
            <a:r>
              <a:rPr lang="fa-IR" sz="2800"/>
              <a:t> </a:t>
            </a:r>
            <a:endParaRPr lang="en-US" sz="2800"/>
          </a:p>
        </p:txBody>
      </p:sp>
      <p:pic>
        <p:nvPicPr>
          <p:cNvPr id="322565" name="Picture 5"/>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65477" y="0"/>
            <a:ext cx="2302933" cy="172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p:cNvSpPr>
            <a:spLocks noGrp="1"/>
          </p:cNvSpPr>
          <p:nvPr>
            <p:ph type="sldNum" sz="quarter" idx="12"/>
          </p:nvPr>
        </p:nvSpPr>
        <p:spPr/>
        <p:txBody>
          <a:bodyPr/>
          <a:lstStyle/>
          <a:p>
            <a:fld id="{4731916E-6D63-4813-9A64-3EA9DF0E00FC}" type="slidenum">
              <a:rPr lang="ar-SA"/>
              <a:pPr/>
              <a:t>19</a:t>
            </a:fld>
            <a:endParaRPr lang="en-US"/>
          </a:p>
        </p:txBody>
      </p:sp>
    </p:spTree>
    <p:extLst>
      <p:ext uri="{BB962C8B-B14F-4D97-AF65-F5344CB8AC3E}">
        <p14:creationId xmlns:p14="http://schemas.microsoft.com/office/powerpoint/2010/main" val="3248858995"/>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1295400" y="1219200"/>
            <a:ext cx="6781800" cy="838200"/>
          </a:xfrm>
        </p:spPr>
        <p:txBody>
          <a:bodyPr/>
          <a:lstStyle/>
          <a:p>
            <a:r>
              <a:rPr lang="fr-FR" sz="2900"/>
              <a:t>MOTHER’S VIEW OF NURSING BABY</a:t>
            </a:r>
            <a:r>
              <a:rPr lang="en-GB"/>
              <a:t> </a:t>
            </a:r>
            <a:endParaRPr lang="en-US"/>
          </a:p>
        </p:txBody>
      </p:sp>
      <p:grpSp>
        <p:nvGrpSpPr>
          <p:cNvPr id="77827" name="Group 3"/>
          <p:cNvGrpSpPr>
            <a:grpSpLocks/>
          </p:cNvGrpSpPr>
          <p:nvPr/>
        </p:nvGrpSpPr>
        <p:grpSpPr bwMode="auto">
          <a:xfrm>
            <a:off x="3048000" y="2057400"/>
            <a:ext cx="6096000" cy="3276600"/>
            <a:chOff x="1872" y="9792"/>
            <a:chExt cx="7920" cy="5082"/>
          </a:xfrm>
        </p:grpSpPr>
        <p:pic>
          <p:nvPicPr>
            <p:cNvPr id="778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2" y="9792"/>
              <a:ext cx="5341" cy="5082"/>
            </a:xfrm>
            <a:prstGeom prst="rect">
              <a:avLst/>
            </a:prstGeom>
            <a:solidFill>
              <a:schemeClr val="accent1"/>
            </a:solidFill>
            <a:ln w="76200">
              <a:solidFill>
                <a:schemeClr val="accent1"/>
              </a:solidFill>
              <a:miter lim="800000"/>
              <a:headEnd/>
              <a:tailEnd/>
            </a:ln>
            <a:effectLst>
              <a:outerShdw dist="35921" dir="2700000" algn="ctr" rotWithShape="0">
                <a:schemeClr val="bg1">
                  <a:alpha val="50000"/>
                </a:schemeClr>
              </a:outerShdw>
            </a:effectLst>
          </p:spPr>
        </p:pic>
        <p:sp>
          <p:nvSpPr>
            <p:cNvPr id="77829" name="Text Box 5"/>
            <p:cNvSpPr txBox="1">
              <a:spLocks noChangeArrowheads="1"/>
            </p:cNvSpPr>
            <p:nvPr/>
          </p:nvSpPr>
          <p:spPr bwMode="auto">
            <a:xfrm>
              <a:off x="7776" y="12093"/>
              <a:ext cx="2016" cy="27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0" lang="fr-FR" sz="1400">
                  <a:effectLst>
                    <a:outerShdw blurRad="38100" dist="38100" dir="2700000" algn="tl">
                      <a:srgbClr val="C0C0C0"/>
                    </a:outerShdw>
                  </a:effectLst>
                  <a:latin typeface="Times New Roman" pitchFamily="18" charset="0"/>
                </a:rPr>
                <a:t>head tilted slightly back</a:t>
              </a:r>
            </a:p>
            <a:p>
              <a:endParaRPr kumimoji="0" lang="en-GB" sz="1400">
                <a:effectLst>
                  <a:outerShdw blurRad="38100" dist="38100" dir="2700000" algn="tl">
                    <a:srgbClr val="C0C0C0"/>
                  </a:outerShdw>
                </a:effectLst>
                <a:latin typeface="Times New Roman" pitchFamily="18" charset="0"/>
              </a:endParaRPr>
            </a:p>
            <a:p>
              <a:r>
                <a:rPr kumimoji="0" lang="en-GB" sz="1400">
                  <a:effectLst>
                    <a:outerShdw blurRad="38100" dist="38100" dir="2700000" algn="tl">
                      <a:srgbClr val="C0C0C0"/>
                    </a:outerShdw>
                  </a:effectLst>
                  <a:latin typeface="Times New Roman" pitchFamily="18" charset="0"/>
                </a:rPr>
                <a:t>chin well in against breast</a:t>
              </a:r>
            </a:p>
            <a:p>
              <a:endParaRPr kumimoji="0" lang="en-GB" sz="1400">
                <a:effectLst>
                  <a:outerShdw blurRad="38100" dist="38100" dir="2700000" algn="tl">
                    <a:srgbClr val="C0C0C0"/>
                  </a:outerShdw>
                </a:effectLst>
                <a:latin typeface="Times New Roman" pitchFamily="18" charset="0"/>
              </a:endParaRPr>
            </a:p>
            <a:p>
              <a:r>
                <a:rPr kumimoji="0" lang="en-GB" sz="1400">
                  <a:effectLst>
                    <a:outerShdw blurRad="38100" dist="38100" dir="2700000" algn="tl">
                      <a:srgbClr val="C0C0C0"/>
                    </a:outerShdw>
                  </a:effectLst>
                  <a:latin typeface="Times New Roman" pitchFamily="18" charset="0"/>
                </a:rPr>
                <a:t>hold in firmly against shoulders keeping baby uncurled</a:t>
              </a:r>
              <a:endParaRPr kumimoji="0" lang="en-US" sz="1400">
                <a:effectLst>
                  <a:outerShdw blurRad="38100" dist="38100" dir="2700000" algn="tl">
                    <a:srgbClr val="C0C0C0"/>
                  </a:outerShdw>
                </a:effectLst>
              </a:endParaRPr>
            </a:p>
          </p:txBody>
        </p:sp>
      </p:grpSp>
      <p:sp>
        <p:nvSpPr>
          <p:cNvPr id="77830" name="Rectangle 6"/>
          <p:cNvSpPr>
            <a:spLocks noChangeArrowheads="1"/>
          </p:cNvSpPr>
          <p:nvPr/>
        </p:nvSpPr>
        <p:spPr bwMode="auto">
          <a:xfrm>
            <a:off x="304800" y="6400800"/>
            <a:ext cx="43815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000" b="1"/>
              <a:t>SOURCE</a:t>
            </a:r>
            <a:r>
              <a:rPr kumimoji="0" lang="en-US" sz="1000"/>
              <a:t>: Dr. Jack Newman MD,FRCPC, Handout in breastfeeding 2005</a:t>
            </a:r>
            <a:r>
              <a:rPr kumimoji="0" lang="en-US" sz="1200"/>
              <a:t>. </a:t>
            </a:r>
          </a:p>
        </p:txBody>
      </p:sp>
      <p:pic>
        <p:nvPicPr>
          <p:cNvPr id="77831" name="Picture 7" descr="position_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581400"/>
            <a:ext cx="2667000" cy="2214563"/>
          </a:xfrm>
          <a:prstGeom prst="rect">
            <a:avLst/>
          </a:prstGeom>
          <a:noFill/>
          <a:ln w="76200">
            <a:solidFill>
              <a:schemeClr val="folHlink"/>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77832" name="Picture 8" descr="The Rugby ball hol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3581400"/>
            <a:ext cx="26670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77833" name="Picture 9" descr="position_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3581400"/>
            <a:ext cx="26670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47736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7832"/>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1000"/>
                                  </p:stCondLst>
                                  <p:childTnLst>
                                    <p:set>
                                      <p:cBhvr>
                                        <p:cTn id="9" dur="1" fill="hold">
                                          <p:stCondLst>
                                            <p:cond delay="0"/>
                                          </p:stCondLst>
                                        </p:cTn>
                                        <p:tgtEl>
                                          <p:spTgt spid="778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8850" name="Picture 2" descr="position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209800"/>
            <a:ext cx="4419600" cy="3148013"/>
          </a:xfrm>
          <a:prstGeom prst="rect">
            <a:avLst/>
          </a:prstGeom>
          <a:noFill/>
          <a:ln w="1270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78851" name="Picture 3" descr="position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209800"/>
            <a:ext cx="4419600" cy="31242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chemeClr val="accent1"/>
                </a:solidFill>
                <a:miter lim="800000"/>
                <a:headEnd/>
                <a:tailEnd/>
              </a14:hiddenLine>
            </a:ext>
          </a:extLst>
        </p:spPr>
      </p:pic>
      <p:pic>
        <p:nvPicPr>
          <p:cNvPr id="78852" name="Picture 4" descr="position_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209800"/>
            <a:ext cx="4419600" cy="3124200"/>
          </a:xfrm>
          <a:prstGeom prst="rect">
            <a:avLst/>
          </a:prstGeom>
          <a:noFill/>
          <a:extLst>
            <a:ext uri="{909E8E84-426E-40DD-AFC4-6F175D3DCCD1}">
              <a14:hiddenFill xmlns:a14="http://schemas.microsoft.com/office/drawing/2010/main">
                <a:solidFill>
                  <a:srgbClr val="FFFFFF"/>
                </a:solidFill>
              </a14:hiddenFill>
            </a:ext>
          </a:extLst>
        </p:spPr>
      </p:pic>
      <p:sp>
        <p:nvSpPr>
          <p:cNvPr id="78853" name="Rectangle 5"/>
          <p:cNvSpPr>
            <a:spLocks noGrp="1" noChangeArrowheads="1"/>
          </p:cNvSpPr>
          <p:nvPr>
            <p:ph type="title"/>
          </p:nvPr>
        </p:nvSpPr>
        <p:spPr>
          <a:xfrm>
            <a:off x="1295400" y="1219200"/>
            <a:ext cx="7010400" cy="914400"/>
          </a:xfrm>
        </p:spPr>
        <p:txBody>
          <a:bodyPr/>
          <a:lstStyle/>
          <a:p>
            <a:r>
              <a:rPr lang="en-US">
                <a:effectLst>
                  <a:outerShdw blurRad="38100" dist="38100" dir="2700000" algn="tl">
                    <a:srgbClr val="C0C0C0"/>
                  </a:outerShdw>
                </a:effectLst>
                <a:sym typeface="Webdings" pitchFamily="18" charset="2"/>
              </a:rPr>
              <a:t>     BABY’S ATTACHMENT</a:t>
            </a:r>
          </a:p>
        </p:txBody>
      </p:sp>
    </p:spTree>
    <p:extLst>
      <p:ext uri="{BB962C8B-B14F-4D97-AF65-F5344CB8AC3E}">
        <p14:creationId xmlns:p14="http://schemas.microsoft.com/office/powerpoint/2010/main" val="303717054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8850"/>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500"/>
                                  </p:stCondLst>
                                  <p:childTnLst>
                                    <p:set>
                                      <p:cBhvr>
                                        <p:cTn id="9" dur="1" fill="hold">
                                          <p:stCondLst>
                                            <p:cond delay="0"/>
                                          </p:stCondLst>
                                        </p:cTn>
                                        <p:tgtEl>
                                          <p:spTgt spid="78851"/>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nodeType="afterEffect">
                                  <p:stCondLst>
                                    <p:cond delay="500"/>
                                  </p:stCondLst>
                                  <p:childTnLst>
                                    <p:set>
                                      <p:cBhvr>
                                        <p:cTn id="12" dur="1" fill="hold">
                                          <p:stCondLst>
                                            <p:cond delay="0"/>
                                          </p:stCondLst>
                                        </p:cTn>
                                        <p:tgtEl>
                                          <p:spTgt spid="788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t>Latch-On Sequence</a:t>
            </a:r>
          </a:p>
        </p:txBody>
      </p:sp>
      <p:pic>
        <p:nvPicPr>
          <p:cNvPr id="798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828800"/>
            <a:ext cx="7505700" cy="4724400"/>
          </a:xfrm>
          <a:prstGeom prst="rect">
            <a:avLst/>
          </a:prstGeom>
          <a:noFill/>
          <a:ln w="762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76" name="Rectangle 4"/>
          <p:cNvSpPr>
            <a:spLocks noChangeArrowheads="1"/>
          </p:cNvSpPr>
          <p:nvPr/>
        </p:nvSpPr>
        <p:spPr bwMode="auto">
          <a:xfrm>
            <a:off x="1371600" y="5791200"/>
            <a:ext cx="3435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i="1">
                <a:effectLst>
                  <a:outerShdw blurRad="38100" dist="38100" dir="2700000" algn="tl">
                    <a:srgbClr val="C0C0C0"/>
                  </a:outerShdw>
                </a:effectLst>
              </a:rPr>
              <a:t>Beginning latch-on sequence.</a:t>
            </a:r>
          </a:p>
        </p:txBody>
      </p:sp>
      <p:pic>
        <p:nvPicPr>
          <p:cNvPr id="798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828800"/>
            <a:ext cx="75057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78" name="Rectangle 6"/>
          <p:cNvSpPr>
            <a:spLocks noChangeArrowheads="1"/>
          </p:cNvSpPr>
          <p:nvPr/>
        </p:nvSpPr>
        <p:spPr bwMode="auto">
          <a:xfrm>
            <a:off x="1371600" y="5805488"/>
            <a:ext cx="3460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i="1">
                <a:effectLst>
                  <a:outerShdw blurRad="38100" dist="38100" dir="2700000" algn="tl">
                    <a:srgbClr val="C0C0C0"/>
                  </a:outerShdw>
                </a:effectLst>
              </a:rPr>
              <a:t>Baby’s mouth touching nipple</a:t>
            </a:r>
          </a:p>
        </p:txBody>
      </p:sp>
      <p:pic>
        <p:nvPicPr>
          <p:cNvPr id="798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300" y="1828800"/>
            <a:ext cx="75057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80" name="Rectangle 8"/>
          <p:cNvSpPr>
            <a:spLocks noChangeArrowheads="1"/>
          </p:cNvSpPr>
          <p:nvPr/>
        </p:nvSpPr>
        <p:spPr bwMode="auto">
          <a:xfrm>
            <a:off x="1371600" y="5805488"/>
            <a:ext cx="2813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kumimoji="0" lang="en-US" sz="1800" b="1" i="1">
                <a:effectLst>
                  <a:outerShdw blurRad="38100" dist="38100" dir="2700000" algn="tl">
                    <a:srgbClr val="C0C0C0"/>
                  </a:outerShdw>
                </a:effectLst>
              </a:rPr>
              <a:t>Baby achieving latch-on</a:t>
            </a:r>
          </a:p>
        </p:txBody>
      </p:sp>
      <p:pic>
        <p:nvPicPr>
          <p:cNvPr id="7988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1828800"/>
            <a:ext cx="75057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82" name="Rectangle 10"/>
          <p:cNvSpPr>
            <a:spLocks noChangeArrowheads="1"/>
          </p:cNvSpPr>
          <p:nvPr/>
        </p:nvSpPr>
        <p:spPr bwMode="auto">
          <a:xfrm>
            <a:off x="1365250" y="5805488"/>
            <a:ext cx="4806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i="1">
                <a:effectLst>
                  <a:outerShdw blurRad="38100" dist="38100" dir="2700000" algn="tl">
                    <a:srgbClr val="C0C0C0"/>
                  </a:outerShdw>
                </a:effectLst>
              </a:rPr>
              <a:t>Baby’s chin pressing into mother’s breast</a:t>
            </a:r>
            <a:r>
              <a:rPr kumimoji="0" lang="en-US" sz="1800" i="1"/>
              <a:t>.</a:t>
            </a:r>
          </a:p>
        </p:txBody>
      </p:sp>
      <p:pic>
        <p:nvPicPr>
          <p:cNvPr id="79883"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00" y="1828800"/>
            <a:ext cx="75438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84" name="Rectangle 12"/>
          <p:cNvSpPr>
            <a:spLocks noChangeArrowheads="1"/>
          </p:cNvSpPr>
          <p:nvPr/>
        </p:nvSpPr>
        <p:spPr bwMode="auto">
          <a:xfrm>
            <a:off x="1365250" y="5791200"/>
            <a:ext cx="3359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i="1">
                <a:effectLst>
                  <a:outerShdw blurRad="38100" dist="38100" dir="2700000" algn="tl">
                    <a:srgbClr val="C0C0C0"/>
                  </a:outerShdw>
                </a:effectLst>
              </a:rPr>
              <a:t>Gently breaking suction seal</a:t>
            </a:r>
            <a:r>
              <a:rPr kumimoji="0" lang="en-US" sz="1800" i="1"/>
              <a:t>.</a:t>
            </a:r>
          </a:p>
        </p:txBody>
      </p:sp>
    </p:spTree>
    <p:extLst>
      <p:ext uri="{BB962C8B-B14F-4D97-AF65-F5344CB8AC3E}">
        <p14:creationId xmlns:p14="http://schemas.microsoft.com/office/powerpoint/2010/main" val="110988395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7987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987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987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987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988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988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988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7988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98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P spid="79878" grpId="0"/>
      <p:bldP spid="79880" grpId="0"/>
      <p:bldP spid="79882" grpId="0"/>
      <p:bldP spid="79884"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8" name="Film"/>
          <p:cNvSpPr>
            <a:spLocks noEditPoints="1" noChangeArrowheads="1"/>
          </p:cNvSpPr>
          <p:nvPr/>
        </p:nvSpPr>
        <p:spPr bwMode="auto">
          <a:xfrm>
            <a:off x="1752600" y="-3810000"/>
            <a:ext cx="5638800" cy="1089660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4960 w 21600"/>
              <a:gd name="T17" fmla="*/ 8129 h 21600"/>
              <a:gd name="T18" fmla="*/ 17079 w 21600"/>
              <a:gd name="T19" fmla="*/ 1342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chemeClr val="accent1"/>
          </a:solidFill>
          <a:ln w="9525">
            <a:solidFill>
              <a:srgbClr val="000000"/>
            </a:solidFill>
            <a:miter lim="800000"/>
            <a:headEnd/>
            <a:tailEnd/>
          </a:ln>
        </p:spPr>
        <p:txBody>
          <a:bodyPr/>
          <a:lstStyle/>
          <a:p>
            <a:endParaRPr lang="fa-IR"/>
          </a:p>
        </p:txBody>
      </p:sp>
      <p:pic>
        <p:nvPicPr>
          <p:cNvPr id="80899" name="Picture 3" descr="lach">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152400"/>
            <a:ext cx="3429000" cy="2571750"/>
          </a:xfrm>
          <a:prstGeom prst="rect">
            <a:avLst/>
          </a:prstGeom>
          <a:noFill/>
          <a:extLst>
            <a:ext uri="{909E8E84-426E-40DD-AFC4-6F175D3DCCD1}">
              <a14:hiddenFill xmlns:a14="http://schemas.microsoft.com/office/drawing/2010/main">
                <a:solidFill>
                  <a:srgbClr val="FFFFFF"/>
                </a:solidFill>
              </a14:hiddenFill>
            </a:ext>
          </a:extLst>
        </p:spPr>
      </p:pic>
      <p:sp>
        <p:nvSpPr>
          <p:cNvPr id="80900" name="AutoShape 4">
            <a:hlinkClick r:id="rId4" action="ppaction://program"/>
          </p:cNvPr>
          <p:cNvSpPr>
            <a:spLocks noChangeArrowheads="1"/>
          </p:cNvSpPr>
          <p:nvPr/>
        </p:nvSpPr>
        <p:spPr bwMode="auto">
          <a:xfrm>
            <a:off x="2819400" y="76200"/>
            <a:ext cx="3429000" cy="2743200"/>
          </a:xfrm>
          <a:prstGeom prst="roundRect">
            <a:avLst>
              <a:gd name="adj" fmla="val 14810"/>
            </a:avLst>
          </a:prstGeom>
          <a:solidFill>
            <a:schemeClr val="tx1">
              <a:alpha val="0"/>
            </a:schemeClr>
          </a:solidFill>
          <a:ln w="317500">
            <a:solidFill>
              <a:srgbClr val="05132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pic>
        <p:nvPicPr>
          <p:cNvPr id="80901" name="Picture 5" descr="anatomy3"/>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2968625"/>
            <a:ext cx="3179763" cy="3736975"/>
          </a:xfrm>
          <a:prstGeom prst="rect">
            <a:avLst/>
          </a:prstGeom>
          <a:noFill/>
          <a:extLst>
            <a:ext uri="{909E8E84-426E-40DD-AFC4-6F175D3DCCD1}">
              <a14:hiddenFill xmlns:a14="http://schemas.microsoft.com/office/drawing/2010/main">
                <a:solidFill>
                  <a:srgbClr val="FFFFFF"/>
                </a:solidFill>
              </a14:hiddenFill>
            </a:ext>
          </a:extLst>
        </p:spPr>
      </p:pic>
      <p:sp>
        <p:nvSpPr>
          <p:cNvPr id="80902" name="AutoShape 6"/>
          <p:cNvSpPr>
            <a:spLocks noChangeArrowheads="1"/>
          </p:cNvSpPr>
          <p:nvPr/>
        </p:nvSpPr>
        <p:spPr bwMode="auto">
          <a:xfrm>
            <a:off x="2819400" y="2819400"/>
            <a:ext cx="3429000" cy="3962400"/>
          </a:xfrm>
          <a:prstGeom prst="roundRect">
            <a:avLst>
              <a:gd name="adj" fmla="val 14810"/>
            </a:avLst>
          </a:prstGeom>
          <a:solidFill>
            <a:schemeClr val="tx1">
              <a:alpha val="0"/>
            </a:schemeClr>
          </a:solidFill>
          <a:ln w="317500">
            <a:solidFill>
              <a:srgbClr val="05132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80903" name="Rectangle 7"/>
          <p:cNvSpPr>
            <a:spLocks noGrp="1" noChangeArrowheads="1"/>
          </p:cNvSpPr>
          <p:nvPr>
            <p:ph type="title"/>
          </p:nvPr>
        </p:nvSpPr>
        <p:spPr>
          <a:xfrm>
            <a:off x="3429000" y="5715000"/>
            <a:ext cx="2895600" cy="762000"/>
          </a:xfrm>
        </p:spPr>
        <p:txBody>
          <a:bodyPr>
            <a:normAutofit fontScale="90000"/>
          </a:bodyPr>
          <a:lstStyle/>
          <a:p>
            <a:r>
              <a:rPr lang="en-GB" sz="2900">
                <a:solidFill>
                  <a:srgbClr val="CCCCFF"/>
                </a:solidFill>
              </a:rPr>
              <a:t>Good Latch-On</a:t>
            </a:r>
            <a:endParaRPr lang="en-US" sz="2900">
              <a:solidFill>
                <a:srgbClr val="CCCCFF"/>
              </a:solidFill>
            </a:endParaRPr>
          </a:p>
        </p:txBody>
      </p:sp>
      <p:sp>
        <p:nvSpPr>
          <p:cNvPr id="80904" name="AutoShape 8"/>
          <p:cNvSpPr>
            <a:spLocks noChangeArrowheads="1"/>
          </p:cNvSpPr>
          <p:nvPr/>
        </p:nvSpPr>
        <p:spPr bwMode="auto">
          <a:xfrm flipH="1">
            <a:off x="533400" y="838200"/>
            <a:ext cx="1752600" cy="685800"/>
          </a:xfrm>
          <a:prstGeom prst="wedgeEllipseCallout">
            <a:avLst>
              <a:gd name="adj1" fmla="val -105435"/>
              <a:gd name="adj2" fmla="val 67593"/>
            </a:avLst>
          </a:prstGeom>
          <a:solidFill>
            <a:schemeClr val="accent1"/>
          </a:solidFill>
          <a:ln w="9525">
            <a:solidFill>
              <a:schemeClr val="tx1"/>
            </a:solidFill>
            <a:miter lim="800000"/>
            <a:headEnd/>
            <a:tailEnd/>
          </a:ln>
          <a:effectLst>
            <a:outerShdw dist="35921" dir="2700000" algn="ctr" rotWithShape="0">
              <a:schemeClr val="bg2"/>
            </a:outerShdw>
          </a:effectLst>
        </p:spPr>
        <p:txBody>
          <a:bodyPr/>
          <a:lstStyle/>
          <a:p>
            <a:pPr algn="ctr" rtl="1"/>
            <a:r>
              <a:rPr kumimoji="0" lang="en-US" sz="1200" b="1">
                <a:effectLst>
                  <a:outerShdw blurRad="38100" dist="38100" dir="2700000" algn="tl">
                    <a:srgbClr val="FFFFFF"/>
                  </a:outerShdw>
                </a:effectLst>
              </a:rPr>
              <a:t>PLEASE CLIC AND WAIT</a:t>
            </a:r>
          </a:p>
        </p:txBody>
      </p:sp>
    </p:spTree>
    <p:extLst>
      <p:ext uri="{BB962C8B-B14F-4D97-AF65-F5344CB8AC3E}">
        <p14:creationId xmlns:p14="http://schemas.microsoft.com/office/powerpoint/2010/main" val="3944194717"/>
      </p:ext>
    </p:extLst>
  </p:cSld>
  <p:clrMapOvr>
    <a:masterClrMapping/>
  </p:clrMapOvr>
  <p:transition spd="med">
    <p:split orient="vert"/>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1295400" y="838200"/>
            <a:ext cx="7391400" cy="1219200"/>
          </a:xfrm>
        </p:spPr>
        <p:txBody>
          <a:bodyPr>
            <a:normAutofit fontScale="90000"/>
          </a:bodyPr>
          <a:lstStyle/>
          <a:p>
            <a:r>
              <a:rPr lang="fa-IR">
                <a:solidFill>
                  <a:schemeClr val="bg2"/>
                </a:solidFill>
              </a:rPr>
              <a:t> </a:t>
            </a:r>
            <a:r>
              <a:rPr lang="fa-IR" sz="3200">
                <a:solidFill>
                  <a:schemeClr val="bg2"/>
                </a:solidFill>
              </a:rPr>
              <a:t>علائم درست چفت کردن لب شیر خوار به سینه مادر</a:t>
            </a:r>
            <a:r>
              <a:rPr lang="fa-IR">
                <a:solidFill>
                  <a:schemeClr val="bg2"/>
                </a:solidFill>
              </a:rPr>
              <a:t> </a:t>
            </a:r>
            <a:r>
              <a:rPr lang="en-GB" sz="2800">
                <a:solidFill>
                  <a:schemeClr val="bg2"/>
                </a:solidFill>
              </a:rPr>
              <a:t>Signs of Good Latch-On   (WHO)</a:t>
            </a:r>
          </a:p>
        </p:txBody>
      </p:sp>
      <p:sp>
        <p:nvSpPr>
          <p:cNvPr id="81923" name="Rectangle 3"/>
          <p:cNvSpPr>
            <a:spLocks noGrp="1" noChangeArrowheads="1"/>
          </p:cNvSpPr>
          <p:nvPr>
            <p:ph idx="1"/>
          </p:nvPr>
        </p:nvSpPr>
        <p:spPr>
          <a:xfrm>
            <a:off x="900113" y="2057400"/>
            <a:ext cx="7978775" cy="4114800"/>
          </a:xfrm>
        </p:spPr>
        <p:txBody>
          <a:bodyPr>
            <a:normAutofit lnSpcReduction="10000"/>
          </a:bodyPr>
          <a:lstStyle/>
          <a:p>
            <a:pPr algn="r" rtl="1"/>
            <a:r>
              <a:rPr lang="fa-IR" sz="2400"/>
              <a:t> لبها به بیرون برگشته</a:t>
            </a:r>
          </a:p>
          <a:p>
            <a:pPr algn="r" rtl="1"/>
            <a:r>
              <a:rPr lang="en-GB" sz="2400">
                <a:hlinkClick r:id="" action="ppaction://noaction"/>
              </a:rPr>
              <a:t>Flanged lips</a:t>
            </a:r>
            <a:endParaRPr lang="en-GB" sz="2400"/>
          </a:p>
          <a:p>
            <a:pPr algn="r" rtl="1"/>
            <a:r>
              <a:rPr lang="fa-IR" sz="2400"/>
              <a:t>وقتی لب پایینی به پایین کشیده شود زبان قابل مشاهده است.</a:t>
            </a:r>
          </a:p>
          <a:p>
            <a:pPr algn="r" rtl="1"/>
            <a:r>
              <a:rPr lang="en-GB" sz="2400"/>
              <a:t>Tongue visible when bottom lip is pulled down</a:t>
            </a:r>
          </a:p>
          <a:p>
            <a:pPr algn="r" rtl="1"/>
            <a:r>
              <a:rPr lang="fa-IR" sz="2400"/>
              <a:t> تکان خوردن گوشها</a:t>
            </a:r>
          </a:p>
          <a:p>
            <a:pPr algn="r" rtl="1"/>
            <a:r>
              <a:rPr lang="en-GB" sz="2400"/>
              <a:t>Ears wiggle</a:t>
            </a:r>
          </a:p>
          <a:p>
            <a:pPr algn="r" rtl="1"/>
            <a:r>
              <a:rPr lang="fa-IR" sz="2400"/>
              <a:t>حرکات چرخشی فک </a:t>
            </a:r>
          </a:p>
          <a:p>
            <a:pPr algn="r" rtl="1"/>
            <a:r>
              <a:rPr lang="en-GB" sz="2400"/>
              <a:t>Circular movement of jaw</a:t>
            </a:r>
          </a:p>
          <a:p>
            <a:pPr algn="r" rtl="1"/>
            <a:r>
              <a:rPr lang="fa-IR" sz="2400"/>
              <a:t>شنیدن صدای بلع</a:t>
            </a:r>
            <a:endParaRPr lang="en-GB" sz="2400"/>
          </a:p>
        </p:txBody>
      </p:sp>
    </p:spTree>
    <p:extLst>
      <p:ext uri="{BB962C8B-B14F-4D97-AF65-F5344CB8AC3E}">
        <p14:creationId xmlns:p14="http://schemas.microsoft.com/office/powerpoint/2010/main" val="71152969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 calcmode="lin" valueType="num">
                                      <p:cBhvr>
                                        <p:cTn id="7" dur="500" fill="hold"/>
                                        <p:tgtEl>
                                          <p:spTgt spid="8192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192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192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1923">
                                            <p:txEl>
                                              <p:pRg st="1" end="1"/>
                                            </p:txEl>
                                          </p:spTgt>
                                        </p:tgtEl>
                                        <p:attrNameLst>
                                          <p:attrName>style.visibility</p:attrName>
                                        </p:attrNameLst>
                                      </p:cBhvr>
                                      <p:to>
                                        <p:strVal val="visible"/>
                                      </p:to>
                                    </p:set>
                                    <p:anim calcmode="lin" valueType="num">
                                      <p:cBhvr>
                                        <p:cTn id="14" dur="500" fill="hold"/>
                                        <p:tgtEl>
                                          <p:spTgt spid="8192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8192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8192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81923">
                                            <p:txEl>
                                              <p:pRg st="2" end="2"/>
                                            </p:txEl>
                                          </p:spTgt>
                                        </p:tgtEl>
                                        <p:attrNameLst>
                                          <p:attrName>style.visibility</p:attrName>
                                        </p:attrNameLst>
                                      </p:cBhvr>
                                      <p:to>
                                        <p:strVal val="visible"/>
                                      </p:to>
                                    </p:set>
                                    <p:anim calcmode="lin" valueType="num">
                                      <p:cBhvr>
                                        <p:cTn id="21" dur="500" fill="hold"/>
                                        <p:tgtEl>
                                          <p:spTgt spid="8192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8192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81923">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81923">
                                            <p:txEl>
                                              <p:pRg st="3" end="3"/>
                                            </p:txEl>
                                          </p:spTgt>
                                        </p:tgtEl>
                                        <p:attrNameLst>
                                          <p:attrName>style.visibility</p:attrName>
                                        </p:attrNameLst>
                                      </p:cBhvr>
                                      <p:to>
                                        <p:strVal val="visible"/>
                                      </p:to>
                                    </p:set>
                                    <p:anim calcmode="lin" valueType="num">
                                      <p:cBhvr>
                                        <p:cTn id="28" dur="500" fill="hold"/>
                                        <p:tgtEl>
                                          <p:spTgt spid="8192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8192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81923">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81923">
                                            <p:txEl>
                                              <p:pRg st="4" end="4"/>
                                            </p:txEl>
                                          </p:spTgt>
                                        </p:tgtEl>
                                        <p:attrNameLst>
                                          <p:attrName>style.visibility</p:attrName>
                                        </p:attrNameLst>
                                      </p:cBhvr>
                                      <p:to>
                                        <p:strVal val="visible"/>
                                      </p:to>
                                    </p:set>
                                    <p:anim calcmode="lin" valueType="num">
                                      <p:cBhvr>
                                        <p:cTn id="35" dur="500" fill="hold"/>
                                        <p:tgtEl>
                                          <p:spTgt spid="8192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8192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81923">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81923">
                                            <p:txEl>
                                              <p:pRg st="5" end="5"/>
                                            </p:txEl>
                                          </p:spTgt>
                                        </p:tgtEl>
                                        <p:attrNameLst>
                                          <p:attrName>style.visibility</p:attrName>
                                        </p:attrNameLst>
                                      </p:cBhvr>
                                      <p:to>
                                        <p:strVal val="visible"/>
                                      </p:to>
                                    </p:set>
                                    <p:anim calcmode="lin" valueType="num">
                                      <p:cBhvr>
                                        <p:cTn id="42" dur="500" fill="hold"/>
                                        <p:tgtEl>
                                          <p:spTgt spid="8192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8192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81923">
                                            <p:txEl>
                                              <p:pRg st="5" end="5"/>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81923">
                                            <p:txEl>
                                              <p:pRg st="6" end="6"/>
                                            </p:txEl>
                                          </p:spTgt>
                                        </p:tgtEl>
                                        <p:attrNameLst>
                                          <p:attrName>style.visibility</p:attrName>
                                        </p:attrNameLst>
                                      </p:cBhvr>
                                      <p:to>
                                        <p:strVal val="visible"/>
                                      </p:to>
                                    </p:set>
                                    <p:anim calcmode="lin" valueType="num">
                                      <p:cBhvr>
                                        <p:cTn id="49" dur="500" fill="hold"/>
                                        <p:tgtEl>
                                          <p:spTgt spid="8192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8192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81923">
                                            <p:txEl>
                                              <p:pRg st="6" end="6"/>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81923">
                                            <p:txEl>
                                              <p:pRg st="7" end="7"/>
                                            </p:txEl>
                                          </p:spTgt>
                                        </p:tgtEl>
                                        <p:attrNameLst>
                                          <p:attrName>style.visibility</p:attrName>
                                        </p:attrNameLst>
                                      </p:cBhvr>
                                      <p:to>
                                        <p:strVal val="visible"/>
                                      </p:to>
                                    </p:set>
                                    <p:anim calcmode="lin" valueType="num">
                                      <p:cBhvr>
                                        <p:cTn id="56" dur="500" fill="hold"/>
                                        <p:tgtEl>
                                          <p:spTgt spid="81923">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81923">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81923">
                                            <p:txEl>
                                              <p:pRg st="7" end="7"/>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ntr" presetSubtype="0" fill="hold" grpId="0" nodeType="clickEffect">
                                  <p:stCondLst>
                                    <p:cond delay="0"/>
                                  </p:stCondLst>
                                  <p:childTnLst>
                                    <p:set>
                                      <p:cBhvr>
                                        <p:cTn id="62" dur="1" fill="hold">
                                          <p:stCondLst>
                                            <p:cond delay="0"/>
                                          </p:stCondLst>
                                        </p:cTn>
                                        <p:tgtEl>
                                          <p:spTgt spid="81923">
                                            <p:txEl>
                                              <p:pRg st="8" end="8"/>
                                            </p:txEl>
                                          </p:spTgt>
                                        </p:tgtEl>
                                        <p:attrNameLst>
                                          <p:attrName>style.visibility</p:attrName>
                                        </p:attrNameLst>
                                      </p:cBhvr>
                                      <p:to>
                                        <p:strVal val="visible"/>
                                      </p:to>
                                    </p:set>
                                    <p:anim calcmode="lin" valueType="num">
                                      <p:cBhvr>
                                        <p:cTn id="63" dur="500" fill="hold"/>
                                        <p:tgtEl>
                                          <p:spTgt spid="81923">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81923">
                                            <p:txEl>
                                              <p:pRg st="8" end="8"/>
                                            </p:txEl>
                                          </p:spTgt>
                                        </p:tgtEl>
                                        <p:attrNameLst>
                                          <p:attrName>ppt_h</p:attrName>
                                        </p:attrNameLst>
                                      </p:cBhvr>
                                      <p:tavLst>
                                        <p:tav tm="0">
                                          <p:val>
                                            <p:fltVal val="0"/>
                                          </p:val>
                                        </p:tav>
                                        <p:tav tm="100000">
                                          <p:val>
                                            <p:strVal val="#ppt_h"/>
                                          </p:val>
                                        </p:tav>
                                      </p:tavLst>
                                    </p:anim>
                                    <p:animEffect transition="in" filter="fade">
                                      <p:cBhvr>
                                        <p:cTn id="65" dur="500"/>
                                        <p:tgtEl>
                                          <p:spTgt spid="819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1219200" y="304800"/>
            <a:ext cx="7086600" cy="1447800"/>
          </a:xfrm>
        </p:spPr>
        <p:txBody>
          <a:bodyPr/>
          <a:lstStyle/>
          <a:p>
            <a:endParaRPr lang="fa-IR"/>
          </a:p>
        </p:txBody>
      </p:sp>
      <p:sp>
        <p:nvSpPr>
          <p:cNvPr id="133123" name="Rectangle 3"/>
          <p:cNvSpPr>
            <a:spLocks noGrp="1" noChangeArrowheads="1"/>
          </p:cNvSpPr>
          <p:nvPr>
            <p:ph idx="1"/>
          </p:nvPr>
        </p:nvSpPr>
        <p:spPr>
          <a:xfrm>
            <a:off x="990600" y="1676400"/>
            <a:ext cx="7543800" cy="4648200"/>
          </a:xfrm>
        </p:spPr>
        <p:txBody>
          <a:bodyPr/>
          <a:lstStyle/>
          <a:p>
            <a:pPr>
              <a:lnSpc>
                <a:spcPct val="90000"/>
              </a:lnSpc>
            </a:pPr>
            <a:endParaRPr lang="fa-IR" sz="2400"/>
          </a:p>
          <a:p>
            <a:pPr algn="r" rtl="1">
              <a:lnSpc>
                <a:spcPct val="90000"/>
              </a:lnSpc>
            </a:pPr>
            <a:r>
              <a:rPr lang="en-GB" sz="2400"/>
              <a:t>Audible swallowing</a:t>
            </a:r>
          </a:p>
          <a:p>
            <a:pPr algn="r" rtl="1">
              <a:lnSpc>
                <a:spcPct val="90000"/>
              </a:lnSpc>
            </a:pPr>
            <a:r>
              <a:rPr lang="fa-IR" sz="2400"/>
              <a:t> حرکات قابل مشاهده سینه </a:t>
            </a:r>
          </a:p>
          <a:p>
            <a:pPr algn="r" rtl="1">
              <a:lnSpc>
                <a:spcPct val="90000"/>
              </a:lnSpc>
            </a:pPr>
            <a:r>
              <a:rPr lang="en-GB" sz="2400"/>
              <a:t>Visible breast movement</a:t>
            </a:r>
          </a:p>
          <a:p>
            <a:pPr algn="r" rtl="1">
              <a:lnSpc>
                <a:spcPct val="90000"/>
              </a:lnSpc>
            </a:pPr>
            <a:r>
              <a:rPr lang="fa-IR" sz="2400"/>
              <a:t>حداقل 5/2 سانتیمتر از هاله در دهان شیرخوار </a:t>
            </a:r>
            <a:r>
              <a:rPr lang="en-GB" sz="2400"/>
              <a:t>At least 1 inch of the areola is the baby’s mouth</a:t>
            </a:r>
          </a:p>
          <a:p>
            <a:pPr algn="r" rtl="1">
              <a:lnSpc>
                <a:spcPct val="90000"/>
              </a:lnSpc>
              <a:buFont typeface="Wingdings" pitchFamily="2" charset="2"/>
              <a:buNone/>
            </a:pPr>
            <a:r>
              <a:rPr lang="en-GB" sz="2400"/>
              <a:t>   </a:t>
            </a:r>
            <a:r>
              <a:rPr lang="fa-IR" sz="2400"/>
              <a:t>مقادیر مساوی از هاله در بالا و پایین دهان شیرخوار </a:t>
            </a:r>
          </a:p>
          <a:p>
            <a:pPr algn="r" rtl="1">
              <a:lnSpc>
                <a:spcPct val="90000"/>
              </a:lnSpc>
              <a:buFont typeface="Wingdings" pitchFamily="2" charset="2"/>
              <a:buNone/>
            </a:pPr>
            <a:r>
              <a:rPr lang="en-GB" sz="2400"/>
              <a:t> Equal amounts of areola are the top and bottom of baby’s mouth</a:t>
            </a:r>
          </a:p>
          <a:p>
            <a:pPr algn="r" rtl="1">
              <a:lnSpc>
                <a:spcPct val="90000"/>
              </a:lnSpc>
            </a:pPr>
            <a:r>
              <a:rPr lang="fa-IR" sz="2400"/>
              <a:t>بینی و چانه به سینه چسبیده</a:t>
            </a:r>
          </a:p>
          <a:p>
            <a:pPr algn="r" rtl="1">
              <a:lnSpc>
                <a:spcPct val="90000"/>
              </a:lnSpc>
            </a:pPr>
            <a:r>
              <a:rPr lang="en-GB" sz="2400"/>
              <a:t>Nose and chin to breast</a:t>
            </a:r>
          </a:p>
          <a:p>
            <a:pPr algn="r" rtl="1">
              <a:lnSpc>
                <a:spcPct val="90000"/>
              </a:lnSpc>
            </a:pPr>
            <a:endParaRPr lang="en-US" sz="2400"/>
          </a:p>
        </p:txBody>
      </p:sp>
    </p:spTree>
    <p:extLst>
      <p:ext uri="{BB962C8B-B14F-4D97-AF65-F5344CB8AC3E}">
        <p14:creationId xmlns:p14="http://schemas.microsoft.com/office/powerpoint/2010/main" val="3287989695"/>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1295400" y="1219200"/>
            <a:ext cx="7086600" cy="1143000"/>
          </a:xfrm>
        </p:spPr>
        <p:txBody>
          <a:bodyPr>
            <a:normAutofit fontScale="90000"/>
          </a:bodyPr>
          <a:lstStyle/>
          <a:p>
            <a:pPr algn="r" rtl="1"/>
            <a:r>
              <a:rPr lang="fa-IR" sz="3600">
                <a:solidFill>
                  <a:schemeClr val="bg2"/>
                </a:solidFill>
              </a:rPr>
              <a:t> مشاهده علائم چسبیدن مناسب: </a:t>
            </a:r>
            <a:br>
              <a:rPr lang="fa-IR" sz="3600">
                <a:solidFill>
                  <a:schemeClr val="bg2"/>
                </a:solidFill>
              </a:rPr>
            </a:br>
            <a:r>
              <a:rPr lang="en-US" sz="2400">
                <a:solidFill>
                  <a:schemeClr val="bg2"/>
                </a:solidFill>
              </a:rPr>
              <a:t>Observe the signs of attachment during the feed:</a:t>
            </a:r>
          </a:p>
        </p:txBody>
      </p:sp>
      <p:sp>
        <p:nvSpPr>
          <p:cNvPr id="82947" name="Rectangle 3"/>
          <p:cNvSpPr>
            <a:spLocks noGrp="1" noChangeArrowheads="1"/>
          </p:cNvSpPr>
          <p:nvPr>
            <p:ph type="body" sz="half" idx="1"/>
          </p:nvPr>
        </p:nvSpPr>
        <p:spPr>
          <a:xfrm>
            <a:off x="914400" y="2667000"/>
            <a:ext cx="5334000" cy="3581400"/>
          </a:xfrm>
        </p:spPr>
        <p:txBody>
          <a:bodyPr/>
          <a:lstStyle/>
          <a:p>
            <a:pPr algn="r" rtl="1">
              <a:lnSpc>
                <a:spcPct val="80000"/>
              </a:lnSpc>
            </a:pPr>
            <a:r>
              <a:rPr lang="en-US" b="1"/>
              <a:t>Can you see:</a:t>
            </a:r>
          </a:p>
          <a:p>
            <a:pPr algn="r" rtl="1">
              <a:lnSpc>
                <a:spcPct val="80000"/>
              </a:lnSpc>
              <a:buFont typeface="Wingdings" pitchFamily="2" charset="2"/>
              <a:buChar char="ü"/>
            </a:pPr>
            <a:r>
              <a:rPr lang="fa-IR" sz="2000"/>
              <a:t>ایا بخش بیشتری از هاله در بالای لب است (نسبت به پایین لب )</a:t>
            </a:r>
          </a:p>
          <a:p>
            <a:pPr algn="r" rtl="1">
              <a:lnSpc>
                <a:spcPct val="80000"/>
              </a:lnSpc>
              <a:buFont typeface="Wingdings" pitchFamily="2" charset="2"/>
              <a:buChar char="ü"/>
            </a:pPr>
            <a:r>
              <a:rPr lang="en-US" sz="2000"/>
              <a:t>more areola above the baby’s mouth than below,</a:t>
            </a:r>
          </a:p>
          <a:p>
            <a:pPr algn="r" rtl="1">
              <a:lnSpc>
                <a:spcPct val="80000"/>
              </a:lnSpc>
              <a:buFont typeface="Wingdings" pitchFamily="2" charset="2"/>
              <a:buChar char="ü"/>
            </a:pPr>
            <a:r>
              <a:rPr lang="fa-IR" sz="2000"/>
              <a:t> دهان بخوبی باز است </a:t>
            </a:r>
          </a:p>
          <a:p>
            <a:pPr algn="r" rtl="1">
              <a:lnSpc>
                <a:spcPct val="80000"/>
              </a:lnSpc>
              <a:buFont typeface="Wingdings" pitchFamily="2" charset="2"/>
              <a:buChar char="ü"/>
            </a:pPr>
            <a:r>
              <a:rPr lang="en-US" sz="2000"/>
              <a:t>mouth open wide,</a:t>
            </a:r>
          </a:p>
          <a:p>
            <a:pPr algn="r" rtl="1">
              <a:lnSpc>
                <a:spcPct val="80000"/>
              </a:lnSpc>
              <a:buFont typeface="Wingdings" pitchFamily="2" charset="2"/>
              <a:buChar char="ü"/>
            </a:pPr>
            <a:r>
              <a:rPr lang="fa-IR" sz="2000"/>
              <a:t> لب پایین به بیرون برگشته</a:t>
            </a:r>
            <a:r>
              <a:rPr lang="en-US" sz="2000"/>
              <a:t>lower lip turned out, and</a:t>
            </a:r>
          </a:p>
          <a:p>
            <a:pPr algn="r" rtl="1">
              <a:lnSpc>
                <a:spcPct val="80000"/>
              </a:lnSpc>
              <a:buFont typeface="Wingdings" pitchFamily="2" charset="2"/>
              <a:buChar char="ü"/>
            </a:pPr>
            <a:r>
              <a:rPr lang="fa-IR" sz="2000"/>
              <a:t> چانه سینه را لمس می کند </a:t>
            </a:r>
          </a:p>
          <a:p>
            <a:pPr algn="r" rtl="1">
              <a:lnSpc>
                <a:spcPct val="80000"/>
              </a:lnSpc>
              <a:buFont typeface="Wingdings" pitchFamily="2" charset="2"/>
              <a:buChar char="ü"/>
            </a:pPr>
            <a:r>
              <a:rPr lang="en-US" sz="2000"/>
              <a:t>chin touching breast ?</a:t>
            </a:r>
          </a:p>
        </p:txBody>
      </p:sp>
      <p:pic>
        <p:nvPicPr>
          <p:cNvPr id="82948" name="Picture 4" descr="~lwf0009"/>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837612" y="2832331"/>
            <a:ext cx="2497975" cy="2539538"/>
          </a:xfrm>
          <a:noFill/>
          <a:ln w="76200">
            <a:solidFill>
              <a:schemeClr val="accent1"/>
            </a:solidFill>
            <a:miter lim="800000"/>
            <a:headEnd/>
            <a:tailE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248185"/>
      </p:ext>
    </p:extLst>
  </p:cSld>
  <p:clrMapOvr>
    <a:masterClrMapping/>
  </p:clrMapOvr>
  <p:transition spd="med">
    <p:split orient="vert"/>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4994" name="Picture 2" descr="c107bfm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286000"/>
            <a:ext cx="4495800" cy="3652838"/>
          </a:xfrm>
          <a:prstGeom prst="rect">
            <a:avLst/>
          </a:prstGeom>
          <a:noFill/>
          <a:ln w="57150">
            <a:solidFill>
              <a:schemeClr val="hlink"/>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
        <p:nvSpPr>
          <p:cNvPr id="84995" name="Rectangle 3"/>
          <p:cNvSpPr>
            <a:spLocks noGrp="1" noChangeArrowheads="1"/>
          </p:cNvSpPr>
          <p:nvPr>
            <p:ph type="title"/>
          </p:nvPr>
        </p:nvSpPr>
        <p:spPr>
          <a:xfrm>
            <a:off x="1524000" y="762000"/>
            <a:ext cx="6629400" cy="914400"/>
          </a:xfrm>
        </p:spPr>
        <p:txBody>
          <a:bodyPr/>
          <a:lstStyle/>
          <a:p>
            <a:r>
              <a:rPr lang="en-GB"/>
              <a:t>Wide Open Mouth</a:t>
            </a:r>
          </a:p>
        </p:txBody>
      </p:sp>
    </p:spTree>
    <p:extLst>
      <p:ext uri="{BB962C8B-B14F-4D97-AF65-F5344CB8AC3E}">
        <p14:creationId xmlns:p14="http://schemas.microsoft.com/office/powerpoint/2010/main" val="643202093"/>
      </p:ext>
    </p:extLst>
  </p:cSld>
  <p:clrMapOvr>
    <a:masterClrMapping/>
  </p:clrMapOvr>
  <p:transition spd="med">
    <p:split orient="vert"/>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1219200" y="838200"/>
            <a:ext cx="7162800" cy="1066800"/>
          </a:xfrm>
        </p:spPr>
        <p:txBody>
          <a:bodyPr>
            <a:normAutofit fontScale="90000"/>
          </a:bodyPr>
          <a:lstStyle/>
          <a:p>
            <a:pPr algn="ctr"/>
            <a:r>
              <a:rPr lang="fa-IR" sz="3600">
                <a:cs typeface="Times New Roman" pitchFamily="18" charset="0"/>
              </a:rPr>
              <a:t> علائم بد چفت شدن لب به سینه </a:t>
            </a:r>
            <a:br>
              <a:rPr lang="fa-IR" sz="3600">
                <a:cs typeface="Times New Roman" pitchFamily="18" charset="0"/>
              </a:rPr>
            </a:br>
            <a:r>
              <a:rPr lang="en-GB" sz="3600">
                <a:cs typeface="Times New Roman" pitchFamily="18" charset="0"/>
              </a:rPr>
              <a:t>Signs of Bad Latch-On  </a:t>
            </a:r>
            <a:r>
              <a:rPr lang="en-GB" sz="3200">
                <a:cs typeface="Times New Roman" pitchFamily="18" charset="0"/>
              </a:rPr>
              <a:t>(WHO)</a:t>
            </a:r>
            <a:r>
              <a:rPr lang="fa-IR" sz="3600">
                <a:solidFill>
                  <a:srgbClr val="FFB265"/>
                </a:solidFill>
              </a:rPr>
              <a:t>     </a:t>
            </a:r>
            <a:r>
              <a:rPr lang="en-GB" sz="3600">
                <a:solidFill>
                  <a:srgbClr val="FFB265"/>
                </a:solidFill>
              </a:rPr>
              <a:t> </a:t>
            </a:r>
          </a:p>
        </p:txBody>
      </p:sp>
      <p:sp>
        <p:nvSpPr>
          <p:cNvPr id="86019" name="Rectangle 3"/>
          <p:cNvSpPr>
            <a:spLocks noGrp="1" noChangeArrowheads="1"/>
          </p:cNvSpPr>
          <p:nvPr>
            <p:ph idx="1"/>
          </p:nvPr>
        </p:nvSpPr>
        <p:spPr>
          <a:xfrm>
            <a:off x="1006475" y="1981200"/>
            <a:ext cx="7604125" cy="4530725"/>
          </a:xfrm>
        </p:spPr>
        <p:txBody>
          <a:bodyPr/>
          <a:lstStyle/>
          <a:p>
            <a:pPr algn="r" rtl="1">
              <a:lnSpc>
                <a:spcPct val="130000"/>
              </a:lnSpc>
            </a:pPr>
            <a:r>
              <a:rPr lang="fa-IR"/>
              <a:t>گونه ها به داخل برود </a:t>
            </a:r>
          </a:p>
          <a:p>
            <a:pPr algn="r" rtl="1">
              <a:lnSpc>
                <a:spcPct val="130000"/>
              </a:lnSpc>
            </a:pPr>
            <a:r>
              <a:rPr lang="en-GB"/>
              <a:t>The baby’s cheeks are sucked in</a:t>
            </a:r>
          </a:p>
          <a:p>
            <a:pPr algn="r" rtl="1">
              <a:lnSpc>
                <a:spcPct val="130000"/>
              </a:lnSpc>
            </a:pPr>
            <a:r>
              <a:rPr lang="fa-IR"/>
              <a:t>حرکات سریع لبهای شیرخوار </a:t>
            </a:r>
          </a:p>
          <a:p>
            <a:pPr algn="r" rtl="1">
              <a:lnSpc>
                <a:spcPct val="130000"/>
              </a:lnSpc>
            </a:pPr>
            <a:r>
              <a:rPr lang="en-GB"/>
              <a:t>The baby’s mouth moves rapidly, like a flutter</a:t>
            </a:r>
            <a:endParaRPr lang="fa-IR"/>
          </a:p>
          <a:p>
            <a:pPr algn="r" rtl="1">
              <a:lnSpc>
                <a:spcPct val="130000"/>
              </a:lnSpc>
            </a:pPr>
            <a:r>
              <a:rPr lang="fa-IR"/>
              <a:t>لبها به داخل کشیده شود (بخصوص لب پایین )</a:t>
            </a:r>
          </a:p>
        </p:txBody>
      </p:sp>
      <p:pic>
        <p:nvPicPr>
          <p:cNvPr id="86020" name="Picture 4" descr="baby-p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685800"/>
            <a:ext cx="762000" cy="647700"/>
          </a:xfrm>
          <a:prstGeom prst="rect">
            <a:avLst/>
          </a:prstGeom>
          <a:noFill/>
          <a:ln w="38100">
            <a:solidFill>
              <a:schemeClr val="folHlink"/>
            </a:solidFill>
            <a:miter lim="800000"/>
            <a:headEnd/>
            <a:tailEnd/>
          </a:ln>
          <a:effectLst>
            <a:outerShdw dist="35921" dir="2700000" algn="ctr" rotWithShape="0">
              <a:schemeClr val="bg1"/>
            </a:outerShdw>
          </a:effectLst>
          <a:extLst>
            <a:ext uri="{909E8E84-426E-40DD-AFC4-6F175D3DCCD1}">
              <a14:hiddenFill xmlns:a14="http://schemas.microsoft.com/office/drawing/2010/main">
                <a:solidFill>
                  <a:schemeClr val="folHlink"/>
                </a:solidFill>
              </a14:hiddenFill>
            </a:ext>
          </a:extLst>
        </p:spPr>
      </p:pic>
    </p:spTree>
    <p:extLst>
      <p:ext uri="{BB962C8B-B14F-4D97-AF65-F5344CB8AC3E}">
        <p14:creationId xmlns:p14="http://schemas.microsoft.com/office/powerpoint/2010/main" val="72488504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anim calcmode="lin" valueType="num">
                                      <p:cBhvr>
                                        <p:cTn id="7" dur="500" fill="hold"/>
                                        <p:tgtEl>
                                          <p:spTgt spid="8601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601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601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6019">
                                            <p:txEl>
                                              <p:pRg st="1" end="1"/>
                                            </p:txEl>
                                          </p:spTgt>
                                        </p:tgtEl>
                                        <p:attrNameLst>
                                          <p:attrName>style.visibility</p:attrName>
                                        </p:attrNameLst>
                                      </p:cBhvr>
                                      <p:to>
                                        <p:strVal val="visible"/>
                                      </p:to>
                                    </p:set>
                                    <p:anim calcmode="lin" valueType="num">
                                      <p:cBhvr>
                                        <p:cTn id="14" dur="500" fill="hold"/>
                                        <p:tgtEl>
                                          <p:spTgt spid="8601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8601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8601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86019">
                                            <p:txEl>
                                              <p:pRg st="2" end="2"/>
                                            </p:txEl>
                                          </p:spTgt>
                                        </p:tgtEl>
                                        <p:attrNameLst>
                                          <p:attrName>style.visibility</p:attrName>
                                        </p:attrNameLst>
                                      </p:cBhvr>
                                      <p:to>
                                        <p:strVal val="visible"/>
                                      </p:to>
                                    </p:set>
                                    <p:anim calcmode="lin" valueType="num">
                                      <p:cBhvr>
                                        <p:cTn id="21" dur="500" fill="hold"/>
                                        <p:tgtEl>
                                          <p:spTgt spid="8601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86019">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8601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86019">
                                            <p:txEl>
                                              <p:pRg st="3" end="3"/>
                                            </p:txEl>
                                          </p:spTgt>
                                        </p:tgtEl>
                                        <p:attrNameLst>
                                          <p:attrName>style.visibility</p:attrName>
                                        </p:attrNameLst>
                                      </p:cBhvr>
                                      <p:to>
                                        <p:strVal val="visible"/>
                                      </p:to>
                                    </p:set>
                                    <p:anim calcmode="lin" valueType="num">
                                      <p:cBhvr>
                                        <p:cTn id="28" dur="500" fill="hold"/>
                                        <p:tgtEl>
                                          <p:spTgt spid="86019">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86019">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86019">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86019">
                                            <p:txEl>
                                              <p:pRg st="4" end="4"/>
                                            </p:txEl>
                                          </p:spTgt>
                                        </p:tgtEl>
                                        <p:attrNameLst>
                                          <p:attrName>style.visibility</p:attrName>
                                        </p:attrNameLst>
                                      </p:cBhvr>
                                      <p:to>
                                        <p:strVal val="visible"/>
                                      </p:to>
                                    </p:set>
                                    <p:anim calcmode="lin" valueType="num">
                                      <p:cBhvr>
                                        <p:cTn id="35" dur="500" fill="hold"/>
                                        <p:tgtEl>
                                          <p:spTgt spid="86019">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86019">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860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build="p"/>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endParaRPr lang="fa-IR"/>
          </a:p>
        </p:txBody>
      </p:sp>
      <p:sp>
        <p:nvSpPr>
          <p:cNvPr id="134147" name="Rectangle 3"/>
          <p:cNvSpPr>
            <a:spLocks noGrp="1" noChangeArrowheads="1"/>
          </p:cNvSpPr>
          <p:nvPr>
            <p:ph idx="1"/>
          </p:nvPr>
        </p:nvSpPr>
        <p:spPr/>
        <p:txBody>
          <a:bodyPr>
            <a:normAutofit fontScale="92500"/>
          </a:bodyPr>
          <a:lstStyle/>
          <a:p>
            <a:pPr algn="r" rtl="1">
              <a:lnSpc>
                <a:spcPct val="130000"/>
              </a:lnSpc>
            </a:pPr>
            <a:r>
              <a:rPr lang="en-GB" sz="2400"/>
              <a:t>The baby’s lips are sucked in </a:t>
            </a:r>
            <a:r>
              <a:rPr lang="en-GB" sz="1600"/>
              <a:t>(especially the</a:t>
            </a:r>
            <a:r>
              <a:rPr lang="fa-IR" sz="1600"/>
              <a:t> </a:t>
            </a:r>
            <a:r>
              <a:rPr lang="en-GB" sz="1600"/>
              <a:t>bottom one)</a:t>
            </a:r>
          </a:p>
          <a:p>
            <a:pPr algn="r" rtl="1">
              <a:lnSpc>
                <a:spcPct val="130000"/>
              </a:lnSpc>
            </a:pPr>
            <a:r>
              <a:rPr lang="fa-IR" sz="2400"/>
              <a:t>حرکت مداوم سر شیر خوار </a:t>
            </a:r>
          </a:p>
          <a:p>
            <a:pPr algn="r" rtl="1">
              <a:lnSpc>
                <a:spcPct val="130000"/>
              </a:lnSpc>
            </a:pPr>
            <a:r>
              <a:rPr lang="en-GB" sz="2400"/>
              <a:t>The baby’s head moves continuously</a:t>
            </a:r>
          </a:p>
          <a:p>
            <a:pPr algn="r" rtl="1">
              <a:lnSpc>
                <a:spcPct val="130000"/>
              </a:lnSpc>
            </a:pPr>
            <a:r>
              <a:rPr lang="fa-IR" sz="2400"/>
              <a:t>ملچ ملچ کردن </a:t>
            </a:r>
          </a:p>
          <a:p>
            <a:pPr algn="r" rtl="1">
              <a:lnSpc>
                <a:spcPct val="130000"/>
              </a:lnSpc>
            </a:pPr>
            <a:r>
              <a:rPr lang="en-GB" sz="2400"/>
              <a:t>The baby makes clicking, sucking noises at</a:t>
            </a:r>
          </a:p>
          <a:p>
            <a:pPr algn="r" rtl="1">
              <a:lnSpc>
                <a:spcPct val="130000"/>
              </a:lnSpc>
              <a:buFont typeface="Wingdings" pitchFamily="2" charset="2"/>
              <a:buNone/>
            </a:pPr>
            <a:r>
              <a:rPr lang="fa-IR" sz="2400"/>
              <a:t>    </a:t>
            </a:r>
            <a:r>
              <a:rPr lang="en-GB" sz="2400"/>
              <a:t>the breast</a:t>
            </a:r>
          </a:p>
          <a:p>
            <a:endParaRPr lang="en-US" sz="2400"/>
          </a:p>
        </p:txBody>
      </p:sp>
    </p:spTree>
    <p:extLst>
      <p:ext uri="{BB962C8B-B14F-4D97-AF65-F5344CB8AC3E}">
        <p14:creationId xmlns:p14="http://schemas.microsoft.com/office/powerpoint/2010/main" val="878046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17" name="Rectangle 13"/>
          <p:cNvSpPr>
            <a:spLocks noGrp="1" noChangeArrowheads="1"/>
          </p:cNvSpPr>
          <p:nvPr>
            <p:ph type="title"/>
          </p:nvPr>
        </p:nvSpPr>
        <p:spPr/>
        <p:txBody>
          <a:bodyPr/>
          <a:lstStyle/>
          <a:p>
            <a:endParaRPr lang="en-US" dirty="0"/>
          </a:p>
        </p:txBody>
      </p:sp>
      <p:sp>
        <p:nvSpPr>
          <p:cNvPr id="9" name="Slide Number Placeholder 4"/>
          <p:cNvSpPr>
            <a:spLocks noGrp="1"/>
          </p:cNvSpPr>
          <p:nvPr>
            <p:ph type="sldNum" sz="quarter" idx="12"/>
          </p:nvPr>
        </p:nvSpPr>
        <p:spPr/>
        <p:txBody>
          <a:bodyPr/>
          <a:lstStyle/>
          <a:p>
            <a:fld id="{C547F881-D9A3-4ED0-8133-F55E1AB639A1}" type="slidenum">
              <a:rPr lang="ar-SA"/>
              <a:pPr/>
              <a:t>2</a:t>
            </a:fld>
            <a:endParaRPr lang="en-US"/>
          </a:p>
        </p:txBody>
      </p:sp>
      <p:sp>
        <p:nvSpPr>
          <p:cNvPr id="251911" name="Text Box 7"/>
          <p:cNvSpPr txBox="1">
            <a:spLocks noChangeArrowheads="1"/>
          </p:cNvSpPr>
          <p:nvPr/>
        </p:nvSpPr>
        <p:spPr bwMode="auto">
          <a:xfrm>
            <a:off x="5257800" y="4932363"/>
            <a:ext cx="22256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CA"/>
          </a:p>
        </p:txBody>
      </p:sp>
      <p:sp>
        <p:nvSpPr>
          <p:cNvPr id="251916" name="WordArt 12"/>
          <p:cNvSpPr>
            <a:spLocks noChangeArrowheads="1" noChangeShapeType="1" noTextEdit="1"/>
          </p:cNvSpPr>
          <p:nvPr/>
        </p:nvSpPr>
        <p:spPr bwMode="auto">
          <a:xfrm rot="747376">
            <a:off x="565524" y="1748977"/>
            <a:ext cx="4583951" cy="3624346"/>
          </a:xfrm>
          <a:prstGeom prst="rect">
            <a:avLst/>
          </a:prstGeom>
        </p:spPr>
        <p:txBody>
          <a:bodyPr wrap="none" fromWordArt="1">
            <a:prstTxWarp prst="textSlantUp">
              <a:avLst>
                <a:gd name="adj" fmla="val 32403"/>
              </a:avLst>
            </a:prstTxWarp>
          </a:bodyPr>
          <a:lstStyle/>
          <a:p>
            <a:pPr algn="ctr" rtl="1"/>
            <a:r>
              <a:rPr lang="fa-IR" sz="3200" b="1" kern="10" dirty="0">
                <a:ln w="9525">
                  <a:solidFill>
                    <a:srgbClr val="000000"/>
                  </a:solidFill>
                  <a:round/>
                  <a:headEnd/>
                  <a:tailEnd/>
                </a:ln>
                <a:solidFill>
                  <a:srgbClr val="800000"/>
                </a:solidFill>
                <a:effectLst>
                  <a:outerShdw dist="35921" dir="2700000" algn="ctr" rotWithShape="0">
                    <a:srgbClr val="FFFF66"/>
                  </a:outerShdw>
                </a:effectLst>
                <a:latin typeface="Yagut"/>
              </a:rPr>
              <a:t>  تغذيه با شير مادر و فوائد </a:t>
            </a:r>
            <a:r>
              <a:rPr lang="fa-IR" sz="3200" b="1" kern="10" dirty="0" smtClean="0">
                <a:ln w="9525">
                  <a:solidFill>
                    <a:srgbClr val="000000"/>
                  </a:solidFill>
                  <a:round/>
                  <a:headEnd/>
                  <a:tailEnd/>
                </a:ln>
                <a:solidFill>
                  <a:srgbClr val="800000"/>
                </a:solidFill>
                <a:effectLst>
                  <a:outerShdw dist="35921" dir="2700000" algn="ctr" rotWithShape="0">
                    <a:srgbClr val="FFFF66"/>
                  </a:outerShdw>
                </a:effectLst>
                <a:latin typeface="Yagut"/>
              </a:rPr>
              <a:t>آن</a:t>
            </a:r>
            <a:endParaRPr lang="fa-IR" sz="3200" b="1" kern="10" dirty="0">
              <a:ln w="9525">
                <a:solidFill>
                  <a:srgbClr val="000000"/>
                </a:solidFill>
                <a:round/>
                <a:headEnd/>
                <a:tailEnd/>
              </a:ln>
              <a:solidFill>
                <a:srgbClr val="800000"/>
              </a:solidFill>
              <a:effectLst>
                <a:outerShdw dist="35921" dir="2700000" algn="ctr" rotWithShape="0">
                  <a:srgbClr val="FFFF66"/>
                </a:outerShdw>
              </a:effectLst>
              <a:latin typeface="Yagut"/>
            </a:endParaRPr>
          </a:p>
          <a:p>
            <a:pPr algn="ctr" rtl="1"/>
            <a:r>
              <a:rPr lang="fa-IR" sz="3200" b="1" kern="10" dirty="0">
                <a:ln w="9525">
                  <a:solidFill>
                    <a:srgbClr val="000000"/>
                  </a:solidFill>
                  <a:round/>
                  <a:headEnd/>
                  <a:tailEnd/>
                </a:ln>
                <a:solidFill>
                  <a:srgbClr val="800000"/>
                </a:solidFill>
                <a:effectLst>
                  <a:outerShdw dist="35921" dir="2700000" algn="ctr" rotWithShape="0">
                    <a:srgbClr val="FFFF66"/>
                  </a:outerShdw>
                </a:effectLst>
                <a:latin typeface="Yagut"/>
              </a:rPr>
              <a:t> </a:t>
            </a:r>
          </a:p>
        </p:txBody>
      </p:sp>
      <p:sp>
        <p:nvSpPr>
          <p:cNvPr id="251918" name="Rectangle 14"/>
          <p:cNvSpPr>
            <a:spLocks noChangeArrowheads="1"/>
          </p:cNvSpPr>
          <p:nvPr/>
        </p:nvSpPr>
        <p:spPr bwMode="auto">
          <a:xfrm>
            <a:off x="2743200" y="5105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buClr>
                <a:schemeClr val="accent1"/>
              </a:buClr>
              <a:buSzPct val="75000"/>
            </a:pPr>
            <a:r>
              <a:rPr kumimoji="1" lang="en-US" dirty="0" err="1">
                <a:solidFill>
                  <a:srgbClr val="000099"/>
                </a:solidFill>
                <a:effectLst>
                  <a:outerShdw blurRad="38100" dist="38100" dir="2700000" algn="tl">
                    <a:srgbClr val="C0C0C0"/>
                  </a:outerShdw>
                </a:effectLst>
              </a:rPr>
              <a:t>Zohreh</a:t>
            </a:r>
            <a:r>
              <a:rPr kumimoji="1" lang="en-US" dirty="0">
                <a:solidFill>
                  <a:srgbClr val="000099"/>
                </a:solidFill>
                <a:effectLst>
                  <a:outerShdw blurRad="38100" dist="38100" dir="2700000" algn="tl">
                    <a:srgbClr val="C0C0C0"/>
                  </a:outerShdw>
                </a:effectLst>
              </a:rPr>
              <a:t> </a:t>
            </a:r>
            <a:r>
              <a:rPr kumimoji="1" lang="en-US" sz="1800" baseline="0" dirty="0" err="1" smtClean="0">
                <a:solidFill>
                  <a:srgbClr val="000099"/>
                </a:solidFill>
                <a:effectLst>
                  <a:outerShdw blurRad="38100" dist="38100" dir="2700000" algn="tl">
                    <a:srgbClr val="C0C0C0"/>
                  </a:outerShdw>
                </a:effectLst>
              </a:rPr>
              <a:t>Badiee</a:t>
            </a:r>
            <a:r>
              <a:rPr kumimoji="1" lang="en-US" sz="1800" baseline="0" dirty="0" smtClean="0">
                <a:solidFill>
                  <a:srgbClr val="000099"/>
                </a:solidFill>
                <a:effectLst>
                  <a:outerShdw blurRad="38100" dist="38100" dir="2700000" algn="tl">
                    <a:srgbClr val="C0C0C0"/>
                  </a:outerShdw>
                </a:effectLst>
              </a:rPr>
              <a:t>, </a:t>
            </a:r>
            <a:r>
              <a:rPr kumimoji="1" lang="en-US" sz="1800" baseline="0" dirty="0">
                <a:solidFill>
                  <a:srgbClr val="000099"/>
                </a:solidFill>
                <a:effectLst>
                  <a:outerShdw blurRad="38100" dist="38100" dir="2700000" algn="tl">
                    <a:srgbClr val="C0C0C0"/>
                  </a:outerShdw>
                </a:effectLst>
              </a:rPr>
              <a:t>MD</a:t>
            </a:r>
          </a:p>
          <a:p>
            <a:pPr>
              <a:spcBef>
                <a:spcPct val="20000"/>
              </a:spcBef>
              <a:buClr>
                <a:schemeClr val="accent1"/>
              </a:buClr>
              <a:buSzPct val="75000"/>
              <a:buFont typeface="Monotype Sorts" pitchFamily="2" charset="2"/>
              <a:buNone/>
            </a:pPr>
            <a:r>
              <a:rPr kumimoji="1" lang="en-US" sz="1800" baseline="0" dirty="0" smtClean="0">
                <a:solidFill>
                  <a:srgbClr val="000099"/>
                </a:solidFill>
                <a:effectLst>
                  <a:outerShdw blurRad="38100" dist="38100" dir="2700000" algn="tl">
                    <a:srgbClr val="C0C0C0"/>
                  </a:outerShdw>
                </a:effectLst>
              </a:rPr>
              <a:t>Neonatologist</a:t>
            </a:r>
          </a:p>
          <a:p>
            <a:pPr>
              <a:spcBef>
                <a:spcPct val="20000"/>
              </a:spcBef>
              <a:buClr>
                <a:schemeClr val="accent1"/>
              </a:buClr>
              <a:buSzPct val="75000"/>
              <a:buFont typeface="Monotype Sorts" pitchFamily="2" charset="2"/>
              <a:buNone/>
            </a:pPr>
            <a:r>
              <a:rPr kumimoji="1" lang="en-US" sz="1800" baseline="0" smtClean="0">
                <a:effectLst>
                  <a:outerShdw blurRad="38100" dist="38100" dir="2700000" algn="tl">
                    <a:srgbClr val="C0C0C0"/>
                  </a:outerShdw>
                </a:effectLst>
              </a:rPr>
              <a:t>professor </a:t>
            </a:r>
            <a:r>
              <a:rPr kumimoji="1" lang="en-US" sz="1800" baseline="0" dirty="0">
                <a:effectLst>
                  <a:outerShdw blurRad="38100" dist="38100" dir="2700000" algn="tl">
                    <a:srgbClr val="C0C0C0"/>
                  </a:outerShdw>
                </a:effectLst>
              </a:rPr>
              <a:t>of </a:t>
            </a:r>
            <a:r>
              <a:rPr kumimoji="1" lang="en-US" sz="1800" baseline="0" dirty="0" smtClean="0">
                <a:effectLst>
                  <a:outerShdw blurRad="38100" dist="38100" dir="2700000" algn="tl">
                    <a:srgbClr val="C0C0C0"/>
                  </a:outerShdw>
                </a:effectLst>
              </a:rPr>
              <a:t>pediatrics</a:t>
            </a:r>
            <a:endParaRPr kumimoji="1" lang="en-US" sz="1800" baseline="0" dirty="0">
              <a:effectLst>
                <a:outerShdw blurRad="38100" dist="38100" dir="2700000" algn="tl">
                  <a:srgbClr val="C0C0C0"/>
                </a:outerShdw>
              </a:effectLst>
              <a:latin typeface="Impact" pitchFamily="34" charset="0"/>
            </a:endParaRPr>
          </a:p>
        </p:txBody>
      </p:sp>
    </p:spTree>
    <p:extLst>
      <p:ext uri="{BB962C8B-B14F-4D97-AF65-F5344CB8AC3E}">
        <p14:creationId xmlns:p14="http://schemas.microsoft.com/office/powerpoint/2010/main" val="18361782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7"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17</a:t>
            </a:r>
            <a:r>
              <a:rPr lang="en-US" dirty="0"/>
              <a:t> </a:t>
            </a:r>
          </a:p>
        </p:txBody>
      </p:sp>
      <p:sp>
        <p:nvSpPr>
          <p:cNvPr id="323588" name="Rectangle 4"/>
          <p:cNvSpPr>
            <a:spLocks noGrp="1" noChangeArrowheads="1"/>
          </p:cNvSpPr>
          <p:nvPr>
            <p:ph type="body" sz="half" idx="1"/>
          </p:nvPr>
        </p:nvSpPr>
        <p:spPr>
          <a:xfrm>
            <a:off x="1219200" y="1676400"/>
            <a:ext cx="7385050" cy="4483100"/>
          </a:xfrm>
        </p:spPr>
        <p:txBody>
          <a:bodyPr/>
          <a:lstStyle/>
          <a:p>
            <a:pPr marL="609600" indent="-609600" algn="r" rtl="1">
              <a:lnSpc>
                <a:spcPct val="90000"/>
              </a:lnSpc>
            </a:pPr>
            <a:r>
              <a:rPr lang="ar-SA" sz="2800" dirty="0">
                <a:cs typeface="Arial" pitchFamily="34" charset="0"/>
              </a:rPr>
              <a:t>به نوزاد نارس و كم وزني كه قادر به مكيدن پستان مادر نيست، بايد شير دوشيده شده مادرش، بويژه آغوز را با قطره چكان، قاشق چايخوري و يا حتي از طريق لوله معده خوراند. اين امر به دليل ويژگي هاي خاص موجود در شير مادراني كه نوزاد نارس به دنيا مي آورند منجر به پيشگيري از بروز بسياري از بيماري هاي عفوني و مرگ و مير ناشي از آن كه در نوزادان نارس شايع است، مي شود. ميزان مرگ و مير ناشی از انتروکوليت </a:t>
            </a:r>
            <a:r>
              <a:rPr lang="ar-SA" sz="2800" dirty="0" smtClean="0">
                <a:cs typeface="Arial" pitchFamily="34" charset="0"/>
              </a:rPr>
              <a:t>نکروزا</a:t>
            </a:r>
            <a:r>
              <a:rPr lang="fa-IR" sz="2800" dirty="0" smtClean="0">
                <a:cs typeface="Arial" pitchFamily="34" charset="0"/>
              </a:rPr>
              <a:t>ن</a:t>
            </a:r>
            <a:r>
              <a:rPr lang="ar-SA" sz="2800" dirty="0" smtClean="0">
                <a:cs typeface="Arial" pitchFamily="34" charset="0"/>
              </a:rPr>
              <a:t> </a:t>
            </a:r>
            <a:r>
              <a:rPr lang="ar-SA" sz="2800" dirty="0">
                <a:cs typeface="Arial" pitchFamily="34" charset="0"/>
              </a:rPr>
              <a:t>در نوزادان نارسی که از شير مادر استفاده می کند به طور مشخصی پائين تر است.</a:t>
            </a:r>
            <a:endParaRPr lang="en-US" sz="2800" dirty="0">
              <a:cs typeface="Arial" pitchFamily="34" charset="0"/>
            </a:endParaRPr>
          </a:p>
        </p:txBody>
      </p:sp>
      <p:sp>
        <p:nvSpPr>
          <p:cNvPr id="7" name="Slide Number Placeholder 6"/>
          <p:cNvSpPr>
            <a:spLocks noGrp="1"/>
          </p:cNvSpPr>
          <p:nvPr>
            <p:ph type="sldNum" sz="quarter" idx="12"/>
          </p:nvPr>
        </p:nvSpPr>
        <p:spPr/>
        <p:txBody>
          <a:bodyPr/>
          <a:lstStyle/>
          <a:p>
            <a:fld id="{6A4441BD-24CB-4DA7-B917-7C4A01CB00B0}" type="slidenum">
              <a:rPr lang="ar-SA"/>
              <a:pPr/>
              <a:t>20</a:t>
            </a:fld>
            <a:endParaRPr lang="en-US"/>
          </a:p>
        </p:txBody>
      </p:sp>
      <p:sp>
        <p:nvSpPr>
          <p:cNvPr id="2" name="Content Placeholder 1"/>
          <p:cNvSpPr>
            <a:spLocks noGrp="1"/>
          </p:cNvSpPr>
          <p:nvPr>
            <p:ph sz="half" idx="2"/>
          </p:nvPr>
        </p:nvSpPr>
        <p:spPr>
          <a:xfrm>
            <a:off x="1371600" y="1752600"/>
            <a:ext cx="7620000" cy="4406900"/>
          </a:xfrm>
        </p:spPr>
        <p:txBody>
          <a:bodyPr/>
          <a:lstStyle/>
          <a:p>
            <a:endParaRPr lang="fa-IR" dirty="0"/>
          </a:p>
        </p:txBody>
      </p:sp>
    </p:spTree>
    <p:extLst>
      <p:ext uri="{BB962C8B-B14F-4D97-AF65-F5344CB8AC3E}">
        <p14:creationId xmlns:p14="http://schemas.microsoft.com/office/powerpoint/2010/main" val="4253357816"/>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CA"/>
              <a:t>Positioning, latching on</a:t>
            </a:r>
          </a:p>
        </p:txBody>
      </p:sp>
      <p:sp>
        <p:nvSpPr>
          <p:cNvPr id="87043" name="Rectangle 3"/>
          <p:cNvSpPr>
            <a:spLocks noGrp="1" noChangeArrowheads="1"/>
          </p:cNvSpPr>
          <p:nvPr>
            <p:ph idx="1"/>
          </p:nvPr>
        </p:nvSpPr>
        <p:spPr>
          <a:xfrm>
            <a:off x="838200" y="2590800"/>
            <a:ext cx="7772400" cy="3768725"/>
          </a:xfrm>
        </p:spPr>
        <p:txBody>
          <a:bodyPr/>
          <a:lstStyle/>
          <a:p>
            <a:pPr>
              <a:buClr>
                <a:srgbClr val="C9D9D3"/>
              </a:buClr>
            </a:pPr>
            <a:r>
              <a:rPr lang="en-US"/>
              <a:t>This is no less important for the </a:t>
            </a:r>
            <a:r>
              <a:rPr lang="en-US" b="1" i="1" u="sng">
                <a:solidFill>
                  <a:schemeClr val="bg2"/>
                </a:solidFill>
              </a:rPr>
              <a:t>premature baby</a:t>
            </a:r>
            <a:r>
              <a:rPr lang="en-US">
                <a:solidFill>
                  <a:schemeClr val="bg2"/>
                </a:solidFill>
              </a:rPr>
              <a:t> than in the full term</a:t>
            </a:r>
          </a:p>
          <a:p>
            <a:pPr>
              <a:buClr>
                <a:srgbClr val="C9D9D3"/>
              </a:buClr>
            </a:pPr>
            <a:r>
              <a:rPr lang="en-US"/>
              <a:t>A good latch allows the baby to get milk better from the breast</a:t>
            </a:r>
          </a:p>
          <a:p>
            <a:pPr>
              <a:buClr>
                <a:srgbClr val="C9D9D3"/>
              </a:buClr>
              <a:buFont typeface="Wingdings" pitchFamily="2" charset="2"/>
              <a:buBlip>
                <a:blip r:embed="rId2"/>
              </a:buBlip>
            </a:pPr>
            <a:r>
              <a:rPr lang="en-US"/>
              <a:t>this teaches the baby to suckle properly</a:t>
            </a:r>
          </a:p>
          <a:p>
            <a:pPr>
              <a:buClr>
                <a:srgbClr val="C9D9D3"/>
              </a:buClr>
              <a:buFont typeface="Wingdings" pitchFamily="2" charset="2"/>
              <a:buBlip>
                <a:blip r:embed="rId2"/>
              </a:buBlip>
            </a:pPr>
            <a:r>
              <a:rPr lang="en-US"/>
              <a:t>babies learn to breastfeed by breastfeeding</a:t>
            </a:r>
          </a:p>
          <a:p>
            <a:pPr>
              <a:buClr>
                <a:srgbClr val="C9D9D3"/>
              </a:buClr>
            </a:pPr>
            <a:r>
              <a:rPr lang="en-US"/>
              <a:t>A good latch prevents nipple soreness</a:t>
            </a:r>
            <a:endParaRPr lang="en-CA"/>
          </a:p>
        </p:txBody>
      </p:sp>
    </p:spTree>
    <p:extLst>
      <p:ext uri="{BB962C8B-B14F-4D97-AF65-F5344CB8AC3E}">
        <p14:creationId xmlns:p14="http://schemas.microsoft.com/office/powerpoint/2010/main" val="71341357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704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87043">
                                            <p:txEl>
                                              <p:pRg st="0" end="0"/>
                                            </p:txEl>
                                          </p:spTgt>
                                        </p:tgtEl>
                                        <p:attrNameLst>
                                          <p:attrName>ppt_c</p:attrName>
                                        </p:attrNameLst>
                                      </p:cBhvr>
                                      <p:to>
                                        <a:schemeClr val="accent1"/>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704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87043">
                                            <p:txEl>
                                              <p:pRg st="1" end="1"/>
                                            </p:txEl>
                                          </p:spTgt>
                                        </p:tgtEl>
                                        <p:attrNameLst>
                                          <p:attrName>ppt_c</p:attrName>
                                        </p:attrNameLst>
                                      </p:cBhvr>
                                      <p:to>
                                        <a:schemeClr val="accent1"/>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704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87043">
                                            <p:txEl>
                                              <p:pRg st="2" end="2"/>
                                            </p:txEl>
                                          </p:spTgt>
                                        </p:tgtEl>
                                        <p:attrNameLst>
                                          <p:attrName>ppt_c</p:attrName>
                                        </p:attrNameLst>
                                      </p:cBhvr>
                                      <p:to>
                                        <a:schemeClr val="accent1"/>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704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87043">
                                            <p:txEl>
                                              <p:pRg st="3" end="3"/>
                                            </p:txEl>
                                          </p:spTgt>
                                        </p:tgtEl>
                                        <p:attrNameLst>
                                          <p:attrName>ppt_c</p:attrName>
                                        </p:attrNameLst>
                                      </p:cBhvr>
                                      <p:to>
                                        <a:schemeClr val="accent1"/>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704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87043">
                                            <p:txEl>
                                              <p:pRg st="4" end="4"/>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autoUpdateAnimBg="0"/>
    </p:bldLst>
  </p:timing>
</p:sld>
</file>

<file path=ppt/slides/slide20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914400" y="1447800"/>
            <a:ext cx="7696200" cy="3962400"/>
          </a:xfrm>
          <a:noFill/>
          <a:ln/>
          <a:effectLst>
            <a:outerShdw dist="35921" dir="2700000" algn="ctr" rotWithShape="0">
              <a:srgbClr val="000000"/>
            </a:outerShdw>
          </a:effectLst>
          <a:extLst>
            <a:ext uri="{909E8E84-426E-40DD-AFC4-6F175D3DCCD1}">
              <a14:hiddenFill xmlns:a14="http://schemas.microsoft.com/office/drawing/2010/main">
                <a:solidFill>
                  <a:schemeClr val="bg1">
                    <a:alpha val="30000"/>
                  </a:schemeClr>
                </a:solidFill>
              </a14:hiddenFill>
            </a:ext>
          </a:extLst>
        </p:spPr>
        <p:txBody>
          <a:bodyPr/>
          <a:lstStyle/>
          <a:p>
            <a:r>
              <a:rPr lang="en-CA" sz="3000">
                <a:solidFill>
                  <a:schemeClr val="tx2"/>
                </a:solidFill>
                <a:latin typeface="Arial" pitchFamily="34" charset="0"/>
              </a:rPr>
              <a:t>"Restrictions in breastfeeding policies for preterm infants are commonly based on studies of bottle feeding, where it has been established that infants with immature cardiorespiratory control show a less coordinated suck-swallow-breathe pattern, resulting in apnea, hypoxia and bradycardia"</a:t>
            </a:r>
            <a:endParaRPr lang="en-GB" sz="3000">
              <a:solidFill>
                <a:schemeClr val="tx2"/>
              </a:solidFill>
              <a:latin typeface="Arial" pitchFamily="34" charset="0"/>
            </a:endParaRPr>
          </a:p>
        </p:txBody>
      </p:sp>
      <p:sp>
        <p:nvSpPr>
          <p:cNvPr id="88067" name="Rectangle 3"/>
          <p:cNvSpPr>
            <a:spLocks noGrp="1" noChangeArrowheads="1"/>
          </p:cNvSpPr>
          <p:nvPr>
            <p:ph idx="1"/>
          </p:nvPr>
        </p:nvSpPr>
        <p:spPr>
          <a:xfrm>
            <a:off x="914400" y="1600200"/>
            <a:ext cx="8061325" cy="4530725"/>
          </a:xfrm>
        </p:spPr>
        <p:txBody>
          <a:bodyPr/>
          <a:lstStyle/>
          <a:p>
            <a:pPr>
              <a:lnSpc>
                <a:spcPct val="130000"/>
              </a:lnSpc>
              <a:buFont typeface="Wingdings" pitchFamily="2" charset="2"/>
              <a:buNone/>
            </a:pPr>
            <a:r>
              <a:rPr lang="en-GB"/>
              <a:t> </a:t>
            </a:r>
          </a:p>
        </p:txBody>
      </p:sp>
    </p:spTree>
    <p:extLst>
      <p:ext uri="{BB962C8B-B14F-4D97-AF65-F5344CB8AC3E}">
        <p14:creationId xmlns:p14="http://schemas.microsoft.com/office/powerpoint/2010/main" val="3310341357"/>
      </p:ext>
    </p:extLst>
  </p:cSld>
  <p:clrMapOvr>
    <a:masterClrMapping/>
  </p:clrMapOvr>
  <p:transition spd="med">
    <p:split orient="vert"/>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685800"/>
            <a:ext cx="8153400" cy="1447800"/>
          </a:xfrm>
        </p:spPr>
        <p:txBody>
          <a:bodyPr/>
          <a:lstStyle/>
          <a:p>
            <a:pPr algn="ctr"/>
            <a:r>
              <a:rPr lang="en-GB" sz="3600">
                <a:solidFill>
                  <a:srgbClr val="FFFF9B"/>
                </a:solidFill>
                <a:effectLst>
                  <a:outerShdw blurRad="38100" dist="38100" dir="2700000" algn="tl">
                    <a:srgbClr val="C0C0C0"/>
                  </a:outerShdw>
                </a:effectLst>
              </a:rPr>
              <a:t>  </a:t>
            </a:r>
            <a:r>
              <a:rPr lang="en-US" sz="3600">
                <a:effectLst>
                  <a:outerShdw blurRad="38100" dist="38100" dir="2700000" algn="tl">
                    <a:srgbClr val="C0C0C0"/>
                  </a:outerShdw>
                </a:effectLst>
              </a:rPr>
              <a:t>31 weeks, 3 days old, and breastfeeding</a:t>
            </a:r>
            <a:endParaRPr lang="en-GB" sz="3600">
              <a:effectLst>
                <a:outerShdw blurRad="38100" dist="38100" dir="2700000" algn="tl">
                  <a:srgbClr val="C0C0C0"/>
                </a:outerShdw>
              </a:effectLst>
            </a:endParaRPr>
          </a:p>
        </p:txBody>
      </p:sp>
      <p:pic>
        <p:nvPicPr>
          <p:cNvPr id="89091" name="Picture 3" descr="Pholosong Hospital-31 weeker"/>
          <p:cNvPicPr>
            <a:picLocks noChangeAspect="1" noChangeArrowheads="1"/>
          </p:cNvPicPr>
          <p:nvPr/>
        </p:nvPicPr>
        <p:blipFill>
          <a:blip r:embed="rId2">
            <a:extLst>
              <a:ext uri="{28A0092B-C50C-407E-A947-70E740481C1C}">
                <a14:useLocalDpi xmlns:a14="http://schemas.microsoft.com/office/drawing/2010/main" val="0"/>
              </a:ext>
            </a:extLst>
          </a:blip>
          <a:srcRect r="2571" b="2623"/>
          <a:stretch>
            <a:fillRect/>
          </a:stretch>
        </p:blipFill>
        <p:spPr bwMode="auto">
          <a:xfrm>
            <a:off x="1143000" y="2133600"/>
            <a:ext cx="6780213" cy="4419600"/>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
        <p:nvSpPr>
          <p:cNvPr id="89092" name="Rectangle 4"/>
          <p:cNvSpPr>
            <a:spLocks noChangeArrowheads="1"/>
          </p:cNvSpPr>
          <p:nvPr/>
        </p:nvSpPr>
        <p:spPr bwMode="auto">
          <a:xfrm>
            <a:off x="6172200" y="2438400"/>
            <a:ext cx="1289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CA" sz="1800" b="1">
                <a:solidFill>
                  <a:schemeClr val="tx2"/>
                </a:solidFill>
                <a:effectLst>
                  <a:outerShdw blurRad="38100" dist="38100" dir="2700000" algn="tl">
                    <a:srgbClr val="C0C0C0"/>
                  </a:outerShdw>
                </a:effectLst>
              </a:rPr>
              <a:t>Note latch</a:t>
            </a:r>
            <a:endParaRPr kumimoji="0" lang="en-US" sz="1800" b="1">
              <a:solidFill>
                <a:schemeClr val="tx2"/>
              </a:solidFill>
              <a:effectLst>
                <a:outerShdw blurRad="38100" dist="38100" dir="2700000" algn="tl">
                  <a:srgbClr val="C0C0C0"/>
                </a:outerShdw>
              </a:effectLst>
            </a:endParaRPr>
          </a:p>
        </p:txBody>
      </p:sp>
    </p:spTree>
    <p:extLst>
      <p:ext uri="{BB962C8B-B14F-4D97-AF65-F5344CB8AC3E}">
        <p14:creationId xmlns:p14="http://schemas.microsoft.com/office/powerpoint/2010/main" val="1604989067"/>
      </p:ext>
    </p:extLst>
  </p:cSld>
  <p:clrMapOvr>
    <a:masterClrMapping/>
  </p:clrMapOvr>
  <p:transition spd="med">
    <p:split orient="vert"/>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1600200" y="990600"/>
            <a:ext cx="7162800" cy="838200"/>
          </a:xfrm>
        </p:spPr>
        <p:txBody>
          <a:bodyPr>
            <a:normAutofit fontScale="90000"/>
          </a:bodyPr>
          <a:lstStyle/>
          <a:p>
            <a:r>
              <a:rPr lang="en-US" sz="3200"/>
              <a:t>28 weeks gestation, two weeks old, </a:t>
            </a:r>
            <a:br>
              <a:rPr lang="en-US" sz="3200"/>
            </a:br>
            <a:r>
              <a:rPr lang="en-US" sz="3200"/>
              <a:t>latched on, getting milk</a:t>
            </a:r>
            <a:endParaRPr lang="en-GB" sz="3200"/>
          </a:p>
        </p:txBody>
      </p:sp>
      <p:pic>
        <p:nvPicPr>
          <p:cNvPr id="90115" name="Picture 3" descr="28 weeker, latched and getting milk at 30 w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2057400"/>
            <a:ext cx="3214688" cy="4572000"/>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066569"/>
      </p:ext>
    </p:extLst>
  </p:cSld>
  <p:clrMapOvr>
    <a:masterClrMapping/>
  </p:clrMapOvr>
  <p:transition spd="med">
    <p:split orient="vert"/>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1981200" y="1219200"/>
            <a:ext cx="6705600" cy="228600"/>
          </a:xfrm>
        </p:spPr>
        <p:txBody>
          <a:bodyPr>
            <a:normAutofit fontScale="90000"/>
          </a:bodyPr>
          <a:lstStyle/>
          <a:p>
            <a:r>
              <a:rPr lang="en-GB" sz="3600">
                <a:solidFill>
                  <a:srgbClr val="FFFF9B"/>
                </a:solidFill>
                <a:effectLst>
                  <a:outerShdw blurRad="38100" dist="38100" dir="2700000" algn="tl">
                    <a:srgbClr val="C0C0C0"/>
                  </a:outerShdw>
                </a:effectLst>
              </a:rPr>
              <a:t>  </a:t>
            </a:r>
            <a:r>
              <a:rPr lang="en-US" sz="3600">
                <a:effectLst>
                  <a:outerShdw blurRad="38100" dist="38100" dir="2700000" algn="tl">
                    <a:srgbClr val="C0C0C0"/>
                  </a:outerShdw>
                </a:effectLst>
              </a:rPr>
              <a:t>28 weeks and breastfeeding</a:t>
            </a:r>
            <a:endParaRPr lang="en-GB" sz="3600">
              <a:effectLst>
                <a:outerShdw blurRad="38100" dist="38100" dir="2700000" algn="tl">
                  <a:srgbClr val="C0C0C0"/>
                </a:outerShdw>
              </a:effectLst>
            </a:endParaRPr>
          </a:p>
        </p:txBody>
      </p:sp>
      <p:pic>
        <p:nvPicPr>
          <p:cNvPr id="91139" name="Picture 3" descr="Image16"/>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1676400" y="2057400"/>
            <a:ext cx="5791200" cy="3881438"/>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4684618"/>
      </p:ext>
    </p:extLst>
  </p:cSld>
  <p:clrMapOvr>
    <a:masterClrMapping/>
  </p:clrMapOvr>
  <p:transition spd="med">
    <p:split orient="vert"/>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1752600" y="1981200"/>
            <a:ext cx="6934200" cy="1295400"/>
          </a:xfrm>
        </p:spPr>
        <p:txBody>
          <a:bodyPr>
            <a:normAutofit/>
          </a:bodyPr>
          <a:lstStyle/>
          <a:p>
            <a:r>
              <a:rPr lang="en-IE" sz="4400">
                <a:effectLst>
                  <a:outerShdw blurRad="38100" dist="38100" dir="2700000" algn="tl">
                    <a:srgbClr val="C0C0C0"/>
                  </a:outerShdw>
                </a:effectLst>
              </a:rPr>
              <a:t>Assess Some Breastfeeds</a:t>
            </a:r>
            <a:endParaRPr lang="en-US" sz="4400">
              <a:effectLst>
                <a:outerShdw blurRad="38100" dist="38100" dir="2700000" algn="tl">
                  <a:srgbClr val="C0C0C0"/>
                </a:outerShdw>
              </a:effectLst>
            </a:endParaRPr>
          </a:p>
        </p:txBody>
      </p:sp>
      <p:pic>
        <p:nvPicPr>
          <p:cNvPr id="92163" name="Picture 3" descr="c107bfm5">
            <a:hlinkClick r:id="" action="ppaction://noaction"/>
          </p:cNvPr>
          <p:cNvPicPr>
            <a:picLocks noGrp="1" noChangeAspect="1" noChangeArrowheads="1"/>
          </p:cNvPicPr>
          <p:nvPr>
            <p:ph type="subTitle" idx="1"/>
          </p:nvPr>
        </p:nvPicPr>
        <p:blipFill>
          <a:blip r:embed="rId2" cstate="print">
            <a:lum contrast="6000"/>
            <a:extLst>
              <a:ext uri="{28A0092B-C50C-407E-A947-70E740481C1C}">
                <a14:useLocalDpi xmlns:a14="http://schemas.microsoft.com/office/drawing/2010/main" val="0"/>
              </a:ext>
            </a:extLst>
          </a:blip>
          <a:srcRect/>
          <a:stretch>
            <a:fillRect/>
          </a:stretch>
        </p:blipFill>
        <p:spPr>
          <a:xfrm>
            <a:off x="1798638" y="4495800"/>
            <a:ext cx="1784350" cy="1524000"/>
          </a:xfrm>
          <a:ln w="76200">
            <a:solidFill>
              <a:schemeClr val="folHlink"/>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92164" name="Picture 4" descr="c107bfm9 R">
            <a:hlinkClick r:id="" action="ppaction://noaction"/>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3962400"/>
            <a:ext cx="1752600" cy="1614488"/>
          </a:xfrm>
          <a:prstGeom prst="rect">
            <a:avLst/>
          </a:prstGeom>
          <a:noFill/>
          <a:ln w="76200">
            <a:solidFill>
              <a:schemeClr val="folHlink"/>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92165" name="Picture 5" descr="910168f-reduced">
            <a:hlinkClick r:id="" action="ppaction://noaction"/>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3962400"/>
            <a:ext cx="2133600" cy="1604963"/>
          </a:xfrm>
          <a:prstGeom prst="rect">
            <a:avLst/>
          </a:prstGeom>
          <a:noFill/>
          <a:ln w="76200">
            <a:solidFill>
              <a:schemeClr val="folHlink"/>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
        <p:nvSpPr>
          <p:cNvPr id="92166" name="AutoShape 6">
            <a:hlinkClick r:id="" action="ppaction://noaction"/>
          </p:cNvPr>
          <p:cNvSpPr>
            <a:spLocks noChangeArrowheads="1"/>
          </p:cNvSpPr>
          <p:nvPr/>
        </p:nvSpPr>
        <p:spPr bwMode="auto">
          <a:xfrm>
            <a:off x="2819400" y="6096000"/>
            <a:ext cx="3200400" cy="3810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kumimoji="0" lang="en-CA" b="1">
                <a:solidFill>
                  <a:schemeClr val="tx2"/>
                </a:solidFill>
                <a:effectLst>
                  <a:outerShdw blurRad="38100" dist="38100" dir="2700000" algn="tl">
                    <a:srgbClr val="000000"/>
                  </a:outerShdw>
                </a:effectLst>
              </a:rPr>
              <a:t>some cases study</a:t>
            </a:r>
            <a:endParaRPr kumimoji="0" lang="en-US" b="1">
              <a:solidFill>
                <a:schemeClr val="tx2"/>
              </a:solidFill>
              <a:effectLst>
                <a:outerShdw blurRad="38100" dist="38100" dir="2700000" algn="tl">
                  <a:srgbClr val="000000"/>
                </a:outerShdw>
              </a:effectLst>
            </a:endParaRPr>
          </a:p>
        </p:txBody>
      </p:sp>
    </p:spTree>
    <p:extLst>
      <p:ext uri="{BB962C8B-B14F-4D97-AF65-F5344CB8AC3E}">
        <p14:creationId xmlns:p14="http://schemas.microsoft.com/office/powerpoint/2010/main" val="127074143"/>
      </p:ext>
    </p:extLst>
  </p:cSld>
  <p:clrMapOvr>
    <a:masterClrMapping/>
  </p:clrMapOvr>
  <p:transition spd="med">
    <p:split orient="vert"/>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381000" y="68263"/>
            <a:ext cx="8424863" cy="6699250"/>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defTabSz="228600">
              <a:tabLst>
                <a:tab pos="4664075" algn="l"/>
              </a:tabLst>
            </a:pPr>
            <a:r>
              <a:rPr kumimoji="0" lang="en-US" sz="1600" b="1">
                <a:effectLst>
                  <a:outerShdw blurRad="38100" dist="38100" dir="2700000" algn="tl">
                    <a:srgbClr val="C0C0C0"/>
                  </a:outerShdw>
                </a:effectLst>
                <a:latin typeface="Times New Roman" pitchFamily="18" charset="0"/>
              </a:rPr>
              <a:t>BREASTFEED OBSERVATION AID</a:t>
            </a:r>
            <a:endParaRPr kumimoji="0" lang="en-US" sz="1600">
              <a:effectLst>
                <a:outerShdw blurRad="38100" dist="38100" dir="2700000" algn="tl">
                  <a:srgbClr val="C0C0C0"/>
                </a:outerShdw>
              </a:effectLst>
              <a:latin typeface="Times New Roman" pitchFamily="18" charset="0"/>
            </a:endParaRPr>
          </a:p>
          <a:p>
            <a:pPr defTabSz="228600">
              <a:tabLst>
                <a:tab pos="4664075" algn="l"/>
              </a:tabLst>
            </a:pPr>
            <a:r>
              <a:rPr kumimoji="0" lang="en-US" sz="2000" b="1">
                <a:solidFill>
                  <a:schemeClr val="bg1"/>
                </a:solidFill>
                <a:latin typeface="Times New Roman" pitchFamily="18" charset="0"/>
              </a:rPr>
              <a:t>Signs that breastfeedin</a:t>
            </a:r>
            <a:r>
              <a:rPr kumimoji="0" lang="en-US" b="1">
                <a:solidFill>
                  <a:schemeClr val="bg1"/>
                </a:solidFill>
                <a:latin typeface="Times New Roman" pitchFamily="18" charset="0"/>
              </a:rPr>
              <a:t>g </a:t>
            </a:r>
            <a:r>
              <a:rPr kumimoji="0" lang="en-US" sz="2000" b="1">
                <a:solidFill>
                  <a:schemeClr val="bg1"/>
                </a:solidFill>
                <a:latin typeface="Times New Roman" pitchFamily="18" charset="0"/>
              </a:rPr>
              <a:t>is going well: 		Signs of possible difficulty:</a:t>
            </a:r>
            <a:endParaRPr kumimoji="0" lang="en-US" sz="2000">
              <a:solidFill>
                <a:schemeClr val="bg1"/>
              </a:solidFill>
              <a:latin typeface="Times New Roman" pitchFamily="18" charset="0"/>
            </a:endParaRPr>
          </a:p>
          <a:p>
            <a:pPr defTabSz="228600">
              <a:tabLst>
                <a:tab pos="4664075" algn="l"/>
              </a:tabLst>
            </a:pPr>
            <a:r>
              <a:rPr kumimoji="0" lang="en-US" sz="1600" b="1">
                <a:solidFill>
                  <a:schemeClr val="bg1"/>
                </a:solidFill>
                <a:latin typeface="Times New Roman" pitchFamily="18" charset="0"/>
              </a:rPr>
              <a:t>GENERAL</a:t>
            </a:r>
            <a:endParaRPr kumimoji="0" lang="en-US" sz="1600">
              <a:solidFill>
                <a:schemeClr val="bg1"/>
              </a:solidFill>
              <a:latin typeface="Times New Roman" pitchFamily="18" charset="0"/>
            </a:endParaRPr>
          </a:p>
          <a:p>
            <a:pPr defTabSz="228600">
              <a:tabLst>
                <a:tab pos="4664075" algn="l"/>
              </a:tabLst>
            </a:pPr>
            <a:r>
              <a:rPr kumimoji="0" lang="en-US" sz="1600" i="1">
                <a:solidFill>
                  <a:schemeClr val="bg1"/>
                </a:solidFill>
                <a:latin typeface="Times New Roman" pitchFamily="18" charset="0"/>
              </a:rPr>
              <a:t>Mother:		Mother:</a:t>
            </a:r>
            <a:endParaRPr kumimoji="0" lang="en-US" sz="1600">
              <a:solidFill>
                <a:schemeClr val="bg1"/>
              </a:solidFill>
              <a:latin typeface="Times New Roman" pitchFamily="18" charset="0"/>
            </a:endParaRPr>
          </a:p>
          <a:p>
            <a:pPr defTabSz="228600">
              <a:buClr>
                <a:srgbClr val="FF3300"/>
              </a:buClr>
              <a:buFont typeface="Wingdings" pitchFamily="2" charset="2"/>
              <a:buBlip>
                <a:blip r:embed="rId2"/>
              </a:buBlip>
              <a:tabLst>
                <a:tab pos="4664075" algn="l"/>
              </a:tabLst>
            </a:pPr>
            <a:r>
              <a:rPr kumimoji="0" lang="en-US" sz="1600">
                <a:solidFill>
                  <a:schemeClr val="bg1"/>
                </a:solidFill>
                <a:latin typeface="Times New Roman" pitchFamily="18" charset="0"/>
              </a:rPr>
              <a:t>  Mother looks healthy</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Mother looks ill or depressed</a:t>
            </a:r>
            <a:endParaRPr kumimoji="0" lang="en-US" sz="1600">
              <a:solidFill>
                <a:schemeClr val="bg1"/>
              </a:solidFill>
              <a:latin typeface="Times New Roman" pitchFamily="18" charset="0"/>
              <a:sym typeface="Webdings" pitchFamily="18" charset="2"/>
            </a:endParaRPr>
          </a:p>
          <a:p>
            <a:pPr defTabSz="228600">
              <a:buClr>
                <a:srgbClr val="FF3300"/>
              </a:buClr>
              <a:buFont typeface="Wingdings" pitchFamily="2" charset="2"/>
              <a:buBlip>
                <a:blip r:embed="rId2"/>
              </a:buBlip>
              <a:tabLst>
                <a:tab pos="4664075" algn="l"/>
              </a:tabLst>
            </a:pPr>
            <a:r>
              <a:rPr kumimoji="0" lang="en-US" sz="1600">
                <a:solidFill>
                  <a:schemeClr val="bg1"/>
                </a:solidFill>
                <a:latin typeface="Times New Roman" pitchFamily="18" charset="0"/>
              </a:rPr>
              <a:t>  Mother relaxed and comfortable </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Mother looks tense and uncomfortable</a:t>
            </a:r>
            <a:endParaRPr kumimoji="0" lang="en-US" sz="1600">
              <a:solidFill>
                <a:schemeClr val="bg1"/>
              </a:solidFill>
              <a:latin typeface="Times New Roman" pitchFamily="18" charset="0"/>
              <a:sym typeface="Webdings" pitchFamily="18" charset="2"/>
            </a:endParaRPr>
          </a:p>
          <a:p>
            <a:pPr defTabSz="228600">
              <a:buClr>
                <a:srgbClr val="FF3300"/>
              </a:buClr>
              <a:buFont typeface="Wingdings" pitchFamily="2" charset="2"/>
              <a:buBlip>
                <a:blip r:embed="rId2"/>
              </a:buBlip>
              <a:tabLst>
                <a:tab pos="4664075" algn="l"/>
              </a:tabLst>
            </a:pPr>
            <a:r>
              <a:rPr kumimoji="0" lang="en-US" sz="1600">
                <a:solidFill>
                  <a:schemeClr val="bg1"/>
                </a:solidFill>
                <a:latin typeface="Times New Roman" pitchFamily="18" charset="0"/>
              </a:rPr>
              <a:t>  Signs of bonding between mother and baby </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No mother/baby eye contact</a:t>
            </a:r>
            <a:endParaRPr kumimoji="0" lang="en-US" sz="1600">
              <a:solidFill>
                <a:schemeClr val="bg1"/>
              </a:solidFill>
              <a:latin typeface="Times New Roman" pitchFamily="18" charset="0"/>
              <a:sym typeface="Webdings" pitchFamily="18" charset="2"/>
            </a:endParaRPr>
          </a:p>
          <a:p>
            <a:pPr defTabSz="228600">
              <a:tabLst>
                <a:tab pos="4664075" algn="l"/>
              </a:tabLst>
            </a:pPr>
            <a:r>
              <a:rPr kumimoji="0" lang="en-US" sz="1600" i="1">
                <a:solidFill>
                  <a:schemeClr val="bg1"/>
                </a:solidFill>
                <a:latin typeface="Times New Roman" pitchFamily="18" charset="0"/>
                <a:sym typeface="Webdings" pitchFamily="18" charset="2"/>
              </a:rPr>
              <a:t>Baby:		Baby:</a:t>
            </a:r>
            <a:endParaRPr kumimoji="0" lang="en-US" sz="1600">
              <a:solidFill>
                <a:schemeClr val="bg1"/>
              </a:solidFill>
              <a:latin typeface="Times New Roman" pitchFamily="18" charset="0"/>
              <a:sym typeface="Webdings" pitchFamily="18" charset="2"/>
            </a:endParaRPr>
          </a:p>
          <a:p>
            <a:pPr defTabSz="228600">
              <a:buClr>
                <a:srgbClr val="FF3300"/>
              </a:buClr>
              <a:buFont typeface="Wingdings" pitchFamily="2" charset="2"/>
              <a:buBlip>
                <a:blip r:embed="rId2"/>
              </a:buBlip>
              <a:tabLst>
                <a:tab pos="4664075" algn="l"/>
              </a:tabLst>
            </a:pPr>
            <a:r>
              <a:rPr kumimoji="0" lang="en-US" sz="1600">
                <a:solidFill>
                  <a:schemeClr val="bg1"/>
                </a:solidFill>
                <a:latin typeface="Times New Roman" pitchFamily="18" charset="0"/>
              </a:rPr>
              <a:t>  Baby looks healthy </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Baby looks sleepy or ill</a:t>
            </a:r>
            <a:endParaRPr kumimoji="0" lang="en-US" sz="1600">
              <a:solidFill>
                <a:schemeClr val="bg1"/>
              </a:solidFill>
              <a:latin typeface="Times New Roman" pitchFamily="18" charset="0"/>
              <a:sym typeface="Webdings" pitchFamily="18" charset="2"/>
            </a:endParaRPr>
          </a:p>
          <a:p>
            <a:pPr defTabSz="228600">
              <a:buClr>
                <a:srgbClr val="FF3300"/>
              </a:buClr>
              <a:buFont typeface="Wingdings" pitchFamily="2" charset="2"/>
              <a:buBlip>
                <a:blip r:embed="rId2"/>
              </a:buBlip>
              <a:tabLst>
                <a:tab pos="4664075" algn="l"/>
              </a:tabLst>
            </a:pPr>
            <a:r>
              <a:rPr kumimoji="0" lang="en-US" sz="1600">
                <a:solidFill>
                  <a:schemeClr val="bg1"/>
                </a:solidFill>
                <a:latin typeface="Times New Roman" pitchFamily="18" charset="0"/>
              </a:rPr>
              <a:t>  Baby calm and relaxed</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Baby is restless or crying</a:t>
            </a:r>
            <a:endParaRPr kumimoji="0" lang="en-US" sz="1600">
              <a:solidFill>
                <a:schemeClr val="bg1"/>
              </a:solidFill>
              <a:latin typeface="Times New Roman" pitchFamily="18" charset="0"/>
              <a:sym typeface="Webdings" pitchFamily="18" charset="2"/>
            </a:endParaRPr>
          </a:p>
          <a:p>
            <a:pPr defTabSz="228600">
              <a:tabLst>
                <a:tab pos="4664075" algn="l"/>
              </a:tabLst>
            </a:pPr>
            <a:r>
              <a:rPr kumimoji="0" lang="en-US" sz="1600">
                <a:solidFill>
                  <a:schemeClr val="bg1"/>
                </a:solidFill>
                <a:latin typeface="Times New Roman" pitchFamily="18" charset="0"/>
                <a:sym typeface="Webdings" pitchFamily="18" charset="2"/>
              </a:rPr>
              <a:t></a:t>
            </a:r>
            <a:r>
              <a:rPr kumimoji="0" lang="en-US" sz="1600">
                <a:solidFill>
                  <a:schemeClr val="bg1"/>
                </a:solidFill>
                <a:latin typeface="Times New Roman" pitchFamily="18" charset="0"/>
              </a:rPr>
              <a:t> Baby reaches or roots for breast if hungry</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Baby does not reach or root</a:t>
            </a:r>
            <a:endParaRPr kumimoji="0" lang="en-US" sz="1600">
              <a:solidFill>
                <a:schemeClr val="bg1"/>
              </a:solidFill>
              <a:latin typeface="Times New Roman" pitchFamily="18" charset="0"/>
              <a:sym typeface="Webdings" pitchFamily="18" charset="2"/>
            </a:endParaRPr>
          </a:p>
          <a:p>
            <a:pPr defTabSz="228600">
              <a:tabLst>
                <a:tab pos="4664075" algn="l"/>
              </a:tabLst>
            </a:pPr>
            <a:r>
              <a:rPr kumimoji="0" lang="en-US" sz="1600" b="1">
                <a:solidFill>
                  <a:schemeClr val="bg1"/>
                </a:solidFill>
                <a:latin typeface="Times New Roman" pitchFamily="18" charset="0"/>
                <a:sym typeface="Webdings" pitchFamily="18" charset="2"/>
              </a:rPr>
              <a:t>BREASTS</a:t>
            </a:r>
            <a:endParaRPr kumimoji="0" lang="en-US" sz="1600">
              <a:solidFill>
                <a:schemeClr val="bg1"/>
              </a:solidFill>
              <a:latin typeface="Times New Roman" pitchFamily="18" charset="0"/>
              <a:sym typeface="Webdings" pitchFamily="18" charset="2"/>
            </a:endParaRPr>
          </a:p>
          <a:p>
            <a:pPr defTabSz="228600">
              <a:buClr>
                <a:srgbClr val="FF3300"/>
              </a:buClr>
              <a:buFont typeface="Wingdings" pitchFamily="2" charset="2"/>
              <a:buBlip>
                <a:blip r:embed="rId2"/>
              </a:buBlip>
              <a:tabLst>
                <a:tab pos="4664075" algn="l"/>
              </a:tabLst>
            </a:pPr>
            <a:r>
              <a:rPr kumimoji="0" lang="en-US" sz="1600">
                <a:solidFill>
                  <a:schemeClr val="bg1"/>
                </a:solidFill>
                <a:latin typeface="Times New Roman" pitchFamily="18" charset="0"/>
              </a:rPr>
              <a:t>  Breasts look healthy </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Breasts look red, swollen, or sore</a:t>
            </a:r>
            <a:endParaRPr kumimoji="0" lang="en-US" sz="1600">
              <a:solidFill>
                <a:schemeClr val="bg1"/>
              </a:solidFill>
              <a:latin typeface="Times New Roman" pitchFamily="18" charset="0"/>
              <a:sym typeface="Webdings" pitchFamily="18" charset="2"/>
            </a:endParaRPr>
          </a:p>
          <a:p>
            <a:pPr defTabSz="228600">
              <a:buFont typeface="Webdings" pitchFamily="18" charset="2"/>
              <a:buChar char="c"/>
              <a:tabLst>
                <a:tab pos="4664075" algn="l"/>
              </a:tabLst>
            </a:pPr>
            <a:r>
              <a:rPr kumimoji="0" lang="en-US" sz="1600">
                <a:solidFill>
                  <a:schemeClr val="bg1"/>
                </a:solidFill>
                <a:latin typeface="Times New Roman" pitchFamily="18" charset="0"/>
              </a:rPr>
              <a:t> No pain or discomfort</a:t>
            </a:r>
          </a:p>
          <a:p>
            <a:pPr defTabSz="228600">
              <a:buFont typeface="Webdings" pitchFamily="18" charset="2"/>
              <a:buChar char="c"/>
              <a:tabLst>
                <a:tab pos="4664075" algn="l"/>
              </a:tabLst>
            </a:pPr>
            <a:r>
              <a:rPr kumimoji="0" lang="en-US" sz="1600">
                <a:solidFill>
                  <a:schemeClr val="bg1"/>
                </a:solidFill>
                <a:latin typeface="Times New Roman" pitchFamily="18" charset="0"/>
              </a:rPr>
              <a:t> Breast well supported with fingers </a:t>
            </a:r>
            <a:r>
              <a:rPr kumimoji="0" lang="en-US" sz="1600">
                <a:solidFill>
                  <a:schemeClr val="bg1"/>
                </a:solidFill>
                <a:latin typeface="Times New Roman" pitchFamily="18" charset="0"/>
                <a:sym typeface="Webdings" pitchFamily="18" charset="2"/>
              </a:rPr>
              <a:t>away from nipple 	</a:t>
            </a:r>
            <a:r>
              <a:rPr kumimoji="0" lang="en-US" sz="1600">
                <a:solidFill>
                  <a:schemeClr val="bg1"/>
                </a:solidFill>
                <a:latin typeface="Times New Roman" pitchFamily="18" charset="0"/>
              </a:rPr>
              <a:t> Breast or nipple painful</a:t>
            </a:r>
            <a:endParaRPr kumimoji="0" lang="en-US" sz="1600">
              <a:solidFill>
                <a:schemeClr val="bg1"/>
              </a:solidFill>
              <a:latin typeface="Times New Roman" pitchFamily="18" charset="0"/>
              <a:sym typeface="Webdings" pitchFamily="18" charset="2"/>
            </a:endParaRPr>
          </a:p>
          <a:p>
            <a:pPr defTabSz="228600">
              <a:buFont typeface="Webdings" pitchFamily="18" charset="2"/>
              <a:buNone/>
              <a:tabLst>
                <a:tab pos="4664075" algn="l"/>
              </a:tabLst>
            </a:pP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Breasts held with fingers on areola </a:t>
            </a:r>
          </a:p>
          <a:p>
            <a:pPr defTabSz="228600">
              <a:buFont typeface="Webdings" pitchFamily="18" charset="2"/>
              <a:buNone/>
              <a:tabLst>
                <a:tab pos="4664075" algn="l"/>
              </a:tabLst>
            </a:pPr>
            <a:r>
              <a:rPr kumimoji="0" lang="en-US" sz="1600" b="1">
                <a:solidFill>
                  <a:schemeClr val="bg1"/>
                </a:solidFill>
                <a:latin typeface="Times New Roman" pitchFamily="18" charset="0"/>
                <a:sym typeface="Webdings" pitchFamily="18" charset="2"/>
              </a:rPr>
              <a:t>BABY’ POSITION</a:t>
            </a:r>
            <a:endParaRPr kumimoji="0" lang="en-US" sz="1600">
              <a:solidFill>
                <a:schemeClr val="bg1"/>
              </a:solidFill>
              <a:latin typeface="Times New Roman" pitchFamily="18" charset="0"/>
              <a:sym typeface="Webdings" pitchFamily="18" charset="2"/>
            </a:endParaRPr>
          </a:p>
          <a:p>
            <a:pPr defTabSz="228600">
              <a:buClr>
                <a:srgbClr val="FF3300"/>
              </a:buClr>
              <a:buFont typeface="Wingdings" pitchFamily="2" charset="2"/>
              <a:buBlip>
                <a:blip r:embed="rId2"/>
              </a:buBlip>
              <a:tabLst>
                <a:tab pos="4664075" algn="l"/>
              </a:tabLst>
            </a:pPr>
            <a:r>
              <a:rPr kumimoji="0" lang="en-US" sz="1600">
                <a:solidFill>
                  <a:schemeClr val="bg1"/>
                </a:solidFill>
                <a:latin typeface="Times New Roman" pitchFamily="18" charset="0"/>
              </a:rPr>
              <a:t>  Baby’s head and body in line</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Baby’s neck and head twisted to feed</a:t>
            </a:r>
            <a:endParaRPr kumimoji="0" lang="en-US" sz="1600">
              <a:solidFill>
                <a:schemeClr val="bg1"/>
              </a:solidFill>
              <a:latin typeface="Times New Roman" pitchFamily="18" charset="0"/>
              <a:sym typeface="Webdings" pitchFamily="18" charset="2"/>
            </a:endParaRPr>
          </a:p>
          <a:p>
            <a:pPr defTabSz="228600">
              <a:tabLst>
                <a:tab pos="4664075" algn="l"/>
              </a:tabLst>
            </a:pPr>
            <a:r>
              <a:rPr kumimoji="0" lang="en-US" sz="1600">
                <a:solidFill>
                  <a:schemeClr val="bg1"/>
                </a:solidFill>
                <a:latin typeface="Times New Roman" pitchFamily="18" charset="0"/>
                <a:sym typeface="Webdings" pitchFamily="18" charset="2"/>
              </a:rPr>
              <a:t></a:t>
            </a:r>
            <a:r>
              <a:rPr kumimoji="0" lang="en-US" sz="1600">
                <a:solidFill>
                  <a:schemeClr val="bg1"/>
                </a:solidFill>
                <a:latin typeface="Times New Roman" pitchFamily="18" charset="0"/>
              </a:rPr>
              <a:t> Baby held close to mother’s body</a:t>
            </a:r>
            <a:r>
              <a:rPr kumimoji="0" lang="en-US" sz="2000">
                <a:solidFill>
                  <a:schemeClr val="hlink"/>
                </a:solidFill>
                <a:latin typeface="Times New Roman" pitchFamily="18" charset="0"/>
                <a:sym typeface="Webdings" pitchFamily="18" charset="2"/>
              </a:rPr>
              <a:t>	</a:t>
            </a:r>
            <a:r>
              <a:rPr kumimoji="0" lang="fa-IR" sz="2000" b="1">
                <a:solidFill>
                  <a:schemeClr val="bg1"/>
                </a:solidFill>
                <a:latin typeface="Times New Roman" pitchFamily="18" charset="0"/>
                <a:sym typeface="Webdings" pitchFamily="18" charset="2"/>
              </a:rPr>
              <a:t>&lt;</a:t>
            </a:r>
            <a:r>
              <a:rPr kumimoji="0" lang="en-US" sz="1600">
                <a:solidFill>
                  <a:schemeClr val="bg1"/>
                </a:solidFill>
                <a:latin typeface="Times New Roman" pitchFamily="18" charset="0"/>
              </a:rPr>
              <a:t>Baby not held close</a:t>
            </a:r>
            <a:endParaRPr kumimoji="0" lang="en-US" sz="1600">
              <a:solidFill>
                <a:schemeClr val="bg1"/>
              </a:solidFill>
              <a:latin typeface="Times New Roman" pitchFamily="18" charset="0"/>
              <a:sym typeface="Webdings" pitchFamily="18" charset="2"/>
            </a:endParaRPr>
          </a:p>
          <a:p>
            <a:pPr defTabSz="228600">
              <a:tabLst>
                <a:tab pos="4664075" algn="l"/>
              </a:tabLst>
            </a:pPr>
            <a:r>
              <a:rPr kumimoji="0" lang="en-US" sz="1600">
                <a:solidFill>
                  <a:schemeClr val="bg1"/>
                </a:solidFill>
                <a:latin typeface="Times New Roman" pitchFamily="18" charset="0"/>
                <a:sym typeface="Webdings" pitchFamily="18" charset="2"/>
              </a:rPr>
              <a:t></a:t>
            </a:r>
            <a:r>
              <a:rPr kumimoji="0" lang="en-US" sz="1600">
                <a:solidFill>
                  <a:schemeClr val="bg1"/>
                </a:solidFill>
                <a:latin typeface="Times New Roman" pitchFamily="18" charset="0"/>
              </a:rPr>
              <a:t> Baby’s whole body supported</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Baby supported by head and neck only</a:t>
            </a:r>
            <a:endParaRPr kumimoji="0" lang="en-US" sz="1600">
              <a:solidFill>
                <a:schemeClr val="bg1"/>
              </a:solidFill>
              <a:latin typeface="Times New Roman" pitchFamily="18" charset="0"/>
              <a:sym typeface="Webdings" pitchFamily="18" charset="2"/>
            </a:endParaRPr>
          </a:p>
          <a:p>
            <a:pPr defTabSz="228600">
              <a:buFontTx/>
              <a:buBlip>
                <a:blip r:embed="rId2"/>
              </a:buBlip>
              <a:tabLst>
                <a:tab pos="4664075" algn="l"/>
              </a:tabLst>
            </a:pPr>
            <a:r>
              <a:rPr kumimoji="0" lang="en-US" sz="1600">
                <a:solidFill>
                  <a:schemeClr val="bg1"/>
                </a:solidFill>
                <a:latin typeface="Times New Roman" pitchFamily="18" charset="0"/>
              </a:rPr>
              <a:t>  Baby approaches breast, nose to nipple</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Baby </a:t>
            </a:r>
            <a:r>
              <a:rPr kumimoji="0" lang="en-US" sz="1200">
                <a:solidFill>
                  <a:schemeClr val="bg1"/>
                </a:solidFill>
                <a:latin typeface="Times New Roman" pitchFamily="18" charset="0"/>
              </a:rPr>
              <a:t>approaches breast, lower lip/chin</a:t>
            </a:r>
            <a:r>
              <a:rPr kumimoji="0" lang="en-US" sz="1600">
                <a:solidFill>
                  <a:schemeClr val="bg1"/>
                </a:solidFill>
                <a:latin typeface="Times New Roman" pitchFamily="18" charset="0"/>
              </a:rPr>
              <a:t> to nipple</a:t>
            </a:r>
            <a:endParaRPr kumimoji="0" lang="en-US" sz="1600">
              <a:solidFill>
                <a:schemeClr val="bg1"/>
              </a:solidFill>
              <a:latin typeface="Times New Roman" pitchFamily="18" charset="0"/>
              <a:sym typeface="Webdings" pitchFamily="18" charset="2"/>
            </a:endParaRPr>
          </a:p>
          <a:p>
            <a:pPr defTabSz="228600">
              <a:tabLst>
                <a:tab pos="4664075" algn="l"/>
              </a:tabLst>
            </a:pPr>
            <a:r>
              <a:rPr kumimoji="0" lang="en-US" sz="1600" b="1">
                <a:solidFill>
                  <a:schemeClr val="bg1"/>
                </a:solidFill>
                <a:latin typeface="Times New Roman" pitchFamily="18" charset="0"/>
                <a:sym typeface="Webdings" pitchFamily="18" charset="2"/>
              </a:rPr>
              <a:t>BABY’S ATTACHMENT                                               &gt; baby not well supported</a:t>
            </a:r>
            <a:endParaRPr kumimoji="0" lang="en-US" sz="1600">
              <a:solidFill>
                <a:schemeClr val="bg1"/>
              </a:solidFill>
              <a:latin typeface="Times New Roman" pitchFamily="18" charset="0"/>
              <a:sym typeface="Webdings" pitchFamily="18" charset="2"/>
            </a:endParaRPr>
          </a:p>
          <a:p>
            <a:pPr defTabSz="228600">
              <a:buFontTx/>
              <a:buBlip>
                <a:blip r:embed="rId2"/>
              </a:buBlip>
              <a:tabLst>
                <a:tab pos="4664075" algn="l"/>
              </a:tabLst>
            </a:pPr>
            <a:r>
              <a:rPr kumimoji="0" lang="en-US" sz="1600">
                <a:solidFill>
                  <a:schemeClr val="bg1"/>
                </a:solidFill>
                <a:latin typeface="Times New Roman" pitchFamily="18" charset="0"/>
              </a:rPr>
              <a:t>  More areola seen above baby’s top lip</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a:t>
            </a:r>
            <a:r>
              <a:rPr kumimoji="0" lang="en-IE" sz="1600">
                <a:solidFill>
                  <a:schemeClr val="bg1"/>
                </a:solidFill>
                <a:latin typeface="Times New Roman" pitchFamily="18" charset="0"/>
                <a:sym typeface="Webdings" pitchFamily="18" charset="2"/>
              </a:rPr>
              <a:t>More areola seen below bottom lip</a:t>
            </a:r>
            <a:endParaRPr kumimoji="0" lang="en-US" sz="1600">
              <a:solidFill>
                <a:schemeClr val="bg1"/>
              </a:solidFill>
              <a:latin typeface="Times New Roman" pitchFamily="18" charset="0"/>
              <a:sym typeface="Webdings" pitchFamily="18" charset="2"/>
            </a:endParaRPr>
          </a:p>
          <a:p>
            <a:pPr defTabSz="228600">
              <a:buFontTx/>
              <a:buBlip>
                <a:blip r:embed="rId2"/>
              </a:buBlip>
              <a:tabLst>
                <a:tab pos="4664075" algn="l"/>
              </a:tabLst>
            </a:pPr>
            <a:r>
              <a:rPr kumimoji="0" lang="en-US" sz="1600">
                <a:solidFill>
                  <a:schemeClr val="bg1"/>
                </a:solidFill>
                <a:latin typeface="Times New Roman" pitchFamily="18" charset="0"/>
              </a:rPr>
              <a:t>  Baby’s mouth open wide </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Baby’s mouth not open wide</a:t>
            </a:r>
            <a:endParaRPr kumimoji="0" lang="en-US" sz="1600">
              <a:solidFill>
                <a:schemeClr val="bg1"/>
              </a:solidFill>
              <a:latin typeface="Times New Roman" pitchFamily="18" charset="0"/>
              <a:sym typeface="Webdings" pitchFamily="18" charset="2"/>
            </a:endParaRPr>
          </a:p>
          <a:p>
            <a:pPr defTabSz="228600">
              <a:buFontTx/>
              <a:buBlip>
                <a:blip r:embed="rId2"/>
              </a:buBlip>
              <a:tabLst>
                <a:tab pos="4664075" algn="l"/>
              </a:tabLst>
            </a:pPr>
            <a:r>
              <a:rPr kumimoji="0" lang="en-US" sz="1600">
                <a:solidFill>
                  <a:schemeClr val="bg1"/>
                </a:solidFill>
                <a:latin typeface="Times New Roman" pitchFamily="18" charset="0"/>
              </a:rPr>
              <a:t>  Lower lip turned outwards </a:t>
            </a:r>
            <a:r>
              <a:rPr kumimoji="0" lang="en-US" sz="1600">
                <a:solidFill>
                  <a:schemeClr val="bg1"/>
                </a:solidFill>
                <a:latin typeface="Times New Roman" pitchFamily="18" charset="0"/>
                <a:sym typeface="Webdings" pitchFamily="18" charset="2"/>
              </a:rPr>
              <a:t>	</a:t>
            </a:r>
            <a:r>
              <a:rPr kumimoji="0" lang="en-US" sz="1600">
                <a:solidFill>
                  <a:schemeClr val="bg1"/>
                </a:solidFill>
                <a:latin typeface="Times New Roman" pitchFamily="18" charset="0"/>
              </a:rPr>
              <a:t> Lips pointing forward or turned in</a:t>
            </a:r>
            <a:endParaRPr kumimoji="0" lang="en-US" sz="1600">
              <a:solidFill>
                <a:schemeClr val="bg1"/>
              </a:solidFill>
              <a:latin typeface="Times New Roman" pitchFamily="18" charset="0"/>
              <a:sym typeface="Webdings" pitchFamily="18" charset="2"/>
            </a:endParaRPr>
          </a:p>
          <a:p>
            <a:pPr defTabSz="228600">
              <a:tabLst>
                <a:tab pos="4664075" algn="l"/>
              </a:tabLst>
            </a:pPr>
            <a:r>
              <a:rPr kumimoji="0" lang="en-US" sz="1600">
                <a:solidFill>
                  <a:schemeClr val="bg1"/>
                </a:solidFill>
                <a:latin typeface="Times New Roman" pitchFamily="18" charset="0"/>
                <a:sym typeface="Webdings" pitchFamily="18" charset="2"/>
              </a:rPr>
              <a:t></a:t>
            </a:r>
            <a:r>
              <a:rPr kumimoji="0" lang="en-US" sz="1600">
                <a:solidFill>
                  <a:schemeClr val="bg1"/>
                </a:solidFill>
                <a:latin typeface="Times New Roman" pitchFamily="18" charset="0"/>
              </a:rPr>
              <a:t> Baby’s chin touches breast</a:t>
            </a:r>
            <a:r>
              <a:rPr kumimoji="0" lang="en-US" sz="1600">
                <a:solidFill>
                  <a:schemeClr val="bg1"/>
                </a:solidFill>
                <a:latin typeface="Times New Roman" pitchFamily="18" charset="0"/>
                <a:sym typeface="Webdings" pitchFamily="18" charset="2"/>
              </a:rPr>
              <a:t>	</a:t>
            </a:r>
            <a:r>
              <a:rPr kumimoji="0" lang="fa-IR" sz="2000" b="1">
                <a:solidFill>
                  <a:schemeClr val="bg1"/>
                </a:solidFill>
                <a:latin typeface="Times New Roman" pitchFamily="18" charset="0"/>
                <a:sym typeface="Webdings" pitchFamily="18" charset="2"/>
              </a:rPr>
              <a:t>&lt;</a:t>
            </a:r>
            <a:r>
              <a:rPr kumimoji="0" lang="en-US" sz="1600">
                <a:solidFill>
                  <a:schemeClr val="hlink"/>
                </a:solidFill>
                <a:latin typeface="Times New Roman" pitchFamily="18" charset="0"/>
                <a:sym typeface="Webdings" pitchFamily="18" charset="2"/>
              </a:rPr>
              <a:t> </a:t>
            </a:r>
            <a:r>
              <a:rPr kumimoji="0" lang="en-US" sz="1600">
                <a:solidFill>
                  <a:schemeClr val="bg1"/>
                </a:solidFill>
                <a:latin typeface="Times New Roman" pitchFamily="18" charset="0"/>
              </a:rPr>
              <a:t>Baby’s chin not touching breast</a:t>
            </a:r>
            <a:endParaRPr kumimoji="0" lang="en-US" sz="1600">
              <a:solidFill>
                <a:schemeClr val="bg1"/>
              </a:solidFill>
              <a:latin typeface="Times New Roman" pitchFamily="18" charset="0"/>
              <a:sym typeface="Webdings" pitchFamily="18" charset="2"/>
            </a:endParaRPr>
          </a:p>
        </p:txBody>
      </p:sp>
      <p:sp>
        <p:nvSpPr>
          <p:cNvPr id="93187" name="Line 3"/>
          <p:cNvSpPr>
            <a:spLocks noChangeShapeType="1"/>
          </p:cNvSpPr>
          <p:nvPr/>
        </p:nvSpPr>
        <p:spPr bwMode="auto">
          <a:xfrm>
            <a:off x="838200" y="1371600"/>
            <a:ext cx="76200" cy="762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93188" name="AutoShape 4"/>
          <p:cNvSpPr>
            <a:spLocks noChangeArrowheads="1"/>
          </p:cNvSpPr>
          <p:nvPr/>
        </p:nvSpPr>
        <p:spPr bwMode="auto">
          <a:xfrm>
            <a:off x="1600200" y="2209800"/>
            <a:ext cx="6019800" cy="1828800"/>
          </a:xfrm>
          <a:prstGeom prst="roundRect">
            <a:avLst>
              <a:gd name="adj" fmla="val 16667"/>
            </a:avLst>
          </a:prstGeom>
          <a:solidFill>
            <a:schemeClr val="accent1">
              <a:alpha val="5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rtl="1"/>
            <a:r>
              <a:rPr kumimoji="0" lang="en-US" sz="2000" b="1" i="1">
                <a:solidFill>
                  <a:schemeClr val="bg2"/>
                </a:solidFill>
                <a:effectLst>
                  <a:outerShdw blurRad="38100" dist="38100" dir="2700000" algn="tl">
                    <a:srgbClr val="000000"/>
                  </a:outerShdw>
                </a:effectLst>
              </a:rPr>
              <a:t>What positive signs could you</a:t>
            </a:r>
            <a:endParaRPr kumimoji="0" lang="fa-IR" sz="2800" b="1" i="1">
              <a:solidFill>
                <a:schemeClr val="bg2"/>
              </a:solidFill>
              <a:effectLst>
                <a:outerShdw blurRad="38100" dist="38100" dir="2700000" algn="tl">
                  <a:srgbClr val="000000"/>
                </a:outerShdw>
              </a:effectLst>
            </a:endParaRPr>
          </a:p>
          <a:p>
            <a:pPr rtl="1"/>
            <a:r>
              <a:rPr kumimoji="0" lang="en-US" sz="2000" b="1" i="1">
                <a:solidFill>
                  <a:schemeClr val="bg2"/>
                </a:solidFill>
                <a:effectLst>
                  <a:outerShdw blurRad="38100" dist="38100" dir="2700000" algn="tl">
                    <a:srgbClr val="000000"/>
                  </a:outerShdw>
                </a:effectLst>
              </a:rPr>
              <a:t> point out to the mother?</a:t>
            </a:r>
            <a:endParaRPr kumimoji="0" lang="en-US" sz="2000" b="1">
              <a:solidFill>
                <a:schemeClr val="bg2"/>
              </a:solidFill>
              <a:effectLst>
                <a:outerShdw blurRad="38100" dist="38100" dir="2700000" algn="tl">
                  <a:srgbClr val="000000"/>
                </a:outerShdw>
              </a:effectLst>
            </a:endParaRPr>
          </a:p>
          <a:p>
            <a:pPr rtl="1"/>
            <a:r>
              <a:rPr kumimoji="0" lang="en-US" sz="2000">
                <a:effectLst>
                  <a:outerShdw blurRad="38100" dist="38100" dir="2700000" algn="tl">
                    <a:srgbClr val="FFFFFF"/>
                  </a:outerShdw>
                </a:effectLst>
              </a:rPr>
              <a:t>- Her baby looks thriving and happy breastfeeding</a:t>
            </a:r>
          </a:p>
          <a:p>
            <a:pPr rtl="1"/>
            <a:r>
              <a:rPr kumimoji="0" lang="en-US" sz="2000">
                <a:effectLst>
                  <a:outerShdw blurRad="38100" dist="38100" dir="2700000" algn="tl">
                    <a:srgbClr val="FFFFFF"/>
                  </a:outerShdw>
                </a:effectLst>
              </a:rPr>
              <a:t>- She is looking lovingly at her baby</a:t>
            </a:r>
          </a:p>
          <a:p>
            <a:pPr rtl="1"/>
            <a:r>
              <a:rPr kumimoji="0" lang="en-US" sz="2000">
                <a:effectLst>
                  <a:outerShdw blurRad="38100" dist="38100" dir="2700000" algn="tl">
                    <a:srgbClr val="FFFFFF"/>
                  </a:outerShdw>
                </a:effectLst>
              </a:rPr>
              <a:t>- Baby’s body is </a:t>
            </a:r>
            <a:r>
              <a:rPr kumimoji="0" lang="en-US" sz="2000" b="1">
                <a:effectLst>
                  <a:outerShdw blurRad="38100" dist="38100" dir="2700000" algn="tl">
                    <a:srgbClr val="FFFFFF"/>
                  </a:outerShdw>
                </a:effectLst>
              </a:rPr>
              <a:t>held in a line</a:t>
            </a:r>
            <a:r>
              <a:rPr kumimoji="0" lang="en-US" sz="2000">
                <a:effectLst>
                  <a:outerShdw blurRad="38100" dist="38100" dir="2700000" algn="tl">
                    <a:srgbClr val="FFFFFF"/>
                  </a:outerShdw>
                </a:effectLst>
              </a:rPr>
              <a:t> and </a:t>
            </a:r>
            <a:r>
              <a:rPr kumimoji="0" lang="en-US" sz="2000" b="1">
                <a:effectLst>
                  <a:outerShdw blurRad="38100" dist="38100" dir="2700000" algn="tl">
                    <a:srgbClr val="FFFFFF"/>
                  </a:outerShdw>
                </a:effectLst>
              </a:rPr>
              <a:t>facing</a:t>
            </a:r>
            <a:r>
              <a:rPr kumimoji="0" lang="en-US" sz="2000">
                <a:effectLst>
                  <a:outerShdw blurRad="38100" dist="38100" dir="2700000" algn="tl">
                    <a:srgbClr val="FFFFFF"/>
                  </a:outerShdw>
                </a:effectLst>
              </a:rPr>
              <a:t> mother</a:t>
            </a:r>
            <a:r>
              <a:rPr kumimoji="0" lang="en-US" sz="2000"/>
              <a:t>.</a:t>
            </a:r>
            <a:endParaRPr kumimoji="0" lang="en-US"/>
          </a:p>
        </p:txBody>
      </p:sp>
    </p:spTree>
    <p:extLst>
      <p:ext uri="{BB962C8B-B14F-4D97-AF65-F5344CB8AC3E}">
        <p14:creationId xmlns:p14="http://schemas.microsoft.com/office/powerpoint/2010/main" val="23378911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31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animBg="1"/>
      <p:bldP spid="93188" grpId="0" animBg="1"/>
    </p:bldLst>
  </p:timing>
</p:sld>
</file>

<file path=ppt/slides/slide2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4210" name="Picture 2" descr="c107bfm9 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25" y="-1600200"/>
            <a:ext cx="9070975" cy="8839200"/>
          </a:xfrm>
          <a:prstGeom prst="rect">
            <a:avLst/>
          </a:prstGeom>
          <a:noFill/>
          <a:extLst>
            <a:ext uri="{909E8E84-426E-40DD-AFC4-6F175D3DCCD1}">
              <a14:hiddenFill xmlns:a14="http://schemas.microsoft.com/office/drawing/2010/main">
                <a:solidFill>
                  <a:srgbClr val="FFFFFF"/>
                </a:solidFill>
              </a14:hiddenFill>
            </a:ext>
          </a:extLst>
        </p:spPr>
      </p:pic>
      <p:sp>
        <p:nvSpPr>
          <p:cNvPr id="94211" name="Text Box 3"/>
          <p:cNvSpPr txBox="1">
            <a:spLocks noChangeArrowheads="1"/>
          </p:cNvSpPr>
          <p:nvPr/>
        </p:nvSpPr>
        <p:spPr bwMode="auto">
          <a:xfrm>
            <a:off x="8153400" y="228600"/>
            <a:ext cx="685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IE" sz="1200">
                <a:latin typeface="Times New Roman" pitchFamily="18" charset="0"/>
              </a:rPr>
              <a:t>7/5</a:t>
            </a:r>
            <a:endParaRPr kumimoji="0" lang="en-GB" sz="1200">
              <a:latin typeface="Times New Roman" pitchFamily="18" charset="0"/>
            </a:endParaRPr>
          </a:p>
        </p:txBody>
      </p:sp>
      <p:sp>
        <p:nvSpPr>
          <p:cNvPr id="94212" name="Rectangle 4"/>
          <p:cNvSpPr>
            <a:spLocks noChangeArrowheads="1"/>
          </p:cNvSpPr>
          <p:nvPr/>
        </p:nvSpPr>
        <p:spPr bwMode="auto">
          <a:xfrm>
            <a:off x="228600" y="155575"/>
            <a:ext cx="9144000" cy="654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defTabSz="228600">
              <a:tabLst>
                <a:tab pos="4664075" algn="l"/>
              </a:tabLst>
            </a:pPr>
            <a:r>
              <a:rPr kumimoji="0" lang="en-US" sz="1600" b="1">
                <a:solidFill>
                  <a:schemeClr val="bg1"/>
                </a:solidFill>
                <a:latin typeface="Times New Roman" pitchFamily="18" charset="0"/>
              </a:rPr>
              <a:t>BREASTFEED OBSERVATION AID</a:t>
            </a:r>
            <a:endParaRPr kumimoji="0" lang="en-US" sz="1600">
              <a:solidFill>
                <a:schemeClr val="bg1"/>
              </a:solidFill>
              <a:latin typeface="Times New Roman" pitchFamily="18" charset="0"/>
            </a:endParaRPr>
          </a:p>
          <a:p>
            <a:pPr defTabSz="228600">
              <a:tabLst>
                <a:tab pos="4664075" algn="l"/>
              </a:tabLst>
            </a:pPr>
            <a:r>
              <a:rPr kumimoji="0" lang="en-US" sz="1600" b="1">
                <a:solidFill>
                  <a:schemeClr val="bg1"/>
                </a:solidFill>
                <a:latin typeface="Times New Roman" pitchFamily="18" charset="0"/>
              </a:rPr>
              <a:t>Signs that breastfeeding is going well: 		Signs of possible difficulty:</a:t>
            </a:r>
            <a:endParaRPr kumimoji="0" lang="en-US" sz="1600">
              <a:solidFill>
                <a:schemeClr val="bg1"/>
              </a:solidFill>
              <a:latin typeface="Times New Roman" pitchFamily="18" charset="0"/>
            </a:endParaRPr>
          </a:p>
          <a:p>
            <a:pPr defTabSz="228600">
              <a:tabLst>
                <a:tab pos="4664075" algn="l"/>
              </a:tabLst>
            </a:pPr>
            <a:r>
              <a:rPr kumimoji="0" lang="en-US" sz="1400" b="1">
                <a:solidFill>
                  <a:schemeClr val="bg1"/>
                </a:solidFill>
                <a:latin typeface="Times New Roman" pitchFamily="18" charset="0"/>
              </a:rPr>
              <a:t>GENERAL</a:t>
            </a:r>
            <a:endParaRPr kumimoji="0" lang="en-US" sz="1400">
              <a:solidFill>
                <a:schemeClr val="bg1"/>
              </a:solidFill>
              <a:latin typeface="Times New Roman" pitchFamily="18" charset="0"/>
            </a:endParaRPr>
          </a:p>
          <a:p>
            <a:pPr defTabSz="228600">
              <a:tabLst>
                <a:tab pos="4664075" algn="l"/>
              </a:tabLst>
            </a:pPr>
            <a:r>
              <a:rPr kumimoji="0" lang="en-US" sz="1400" i="1">
                <a:solidFill>
                  <a:schemeClr val="bg1"/>
                </a:solidFill>
                <a:latin typeface="Times New Roman" pitchFamily="18" charset="0"/>
              </a:rPr>
              <a:t>Mother:		Mother:</a:t>
            </a:r>
            <a:endParaRPr kumimoji="0" lang="en-US" sz="1400">
              <a:solidFill>
                <a:schemeClr val="bg1"/>
              </a:solidFill>
              <a:latin typeface="Times New Roman" pitchFamily="18" charset="0"/>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Mother looks healthy</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Mother looks ill or depressed</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Mother relaxed and comfortable </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Mother looks tense and uncomfortable</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Signs of bonding between mother and baby </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No mother/baby eye contact</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i="1">
                <a:solidFill>
                  <a:schemeClr val="bg1"/>
                </a:solidFill>
                <a:latin typeface="Times New Roman" pitchFamily="18" charset="0"/>
                <a:sym typeface="Webdings" pitchFamily="18" charset="2"/>
              </a:rPr>
              <a:t>Baby:		Baby:</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Baby looks healthy </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Baby looks sleepy or ill</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Baby calm and relaxed</a:t>
            </a:r>
            <a:r>
              <a:rPr kumimoji="0" lang="en-US" sz="1400">
                <a:solidFill>
                  <a:schemeClr val="bg1"/>
                </a:solidFill>
                <a:latin typeface="Times New Roman" pitchFamily="18" charset="0"/>
                <a:sym typeface="Webdings" pitchFamily="18" charset="2"/>
              </a:rPr>
              <a:t>	</a:t>
            </a:r>
            <a:r>
              <a:rPr kumimoji="0" lang="en-US" sz="18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Baby is restless or crying</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Baby reaches or roots for breast if hungry</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Baby does not reach or root</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b="1">
                <a:solidFill>
                  <a:schemeClr val="bg1"/>
                </a:solidFill>
                <a:latin typeface="Times New Roman" pitchFamily="18" charset="0"/>
                <a:sym typeface="Webdings" pitchFamily="18" charset="2"/>
              </a:rPr>
              <a:t>BREASTS</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Breasts look healthy </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Breasts look red, swollen, or sore</a:t>
            </a:r>
            <a:endParaRPr kumimoji="0" lang="en-US" sz="1400">
              <a:solidFill>
                <a:schemeClr val="bg1"/>
              </a:solidFill>
              <a:latin typeface="Times New Roman" pitchFamily="18" charset="0"/>
              <a:sym typeface="Webdings" pitchFamily="18" charset="2"/>
            </a:endParaRPr>
          </a:p>
          <a:p>
            <a:pPr defTabSz="228600">
              <a:buFont typeface="Webdings" pitchFamily="18" charset="2"/>
              <a:buChar char="c"/>
              <a:tabLst>
                <a:tab pos="4664075" algn="l"/>
              </a:tabLst>
            </a:pPr>
            <a:r>
              <a:rPr kumimoji="0" lang="en-US" sz="1400">
                <a:solidFill>
                  <a:schemeClr val="bg1"/>
                </a:solidFill>
                <a:latin typeface="Times New Roman" pitchFamily="18" charset="0"/>
              </a:rPr>
              <a:t> No pain or discomfort</a:t>
            </a:r>
          </a:p>
          <a:p>
            <a:pPr defTabSz="228600">
              <a:buFont typeface="Webdings" pitchFamily="18" charset="2"/>
              <a:buChar char="c"/>
              <a:tabLst>
                <a:tab pos="4664075" algn="l"/>
              </a:tabLst>
            </a:pPr>
            <a:r>
              <a:rPr kumimoji="0" lang="en-US" sz="1400">
                <a:solidFill>
                  <a:schemeClr val="bg1"/>
                </a:solidFill>
                <a:latin typeface="Times New Roman" pitchFamily="18" charset="0"/>
              </a:rPr>
              <a:t> Breast well supported with fingers </a:t>
            </a:r>
            <a:r>
              <a:rPr kumimoji="0" lang="en-US" sz="1400">
                <a:solidFill>
                  <a:schemeClr val="bg1"/>
                </a:solidFill>
                <a:latin typeface="Times New Roman" pitchFamily="18" charset="0"/>
                <a:sym typeface="Webdings" pitchFamily="18" charset="2"/>
              </a:rPr>
              <a:t>away from nipple 	</a:t>
            </a:r>
            <a:r>
              <a:rPr kumimoji="0" lang="en-US" sz="1400">
                <a:solidFill>
                  <a:schemeClr val="bg1"/>
                </a:solidFill>
                <a:latin typeface="Times New Roman" pitchFamily="18" charset="0"/>
              </a:rPr>
              <a:t> Breast or nipple painful</a:t>
            </a:r>
            <a:endParaRPr kumimoji="0" lang="en-US" sz="1400">
              <a:solidFill>
                <a:schemeClr val="bg1"/>
              </a:solidFill>
              <a:latin typeface="Times New Roman" pitchFamily="18" charset="0"/>
              <a:sym typeface="Webdings" pitchFamily="18" charset="2"/>
            </a:endParaRPr>
          </a:p>
          <a:p>
            <a:pPr defTabSz="228600">
              <a:buFont typeface="Webdings" pitchFamily="18" charset="2"/>
              <a:buNone/>
              <a:tabLst>
                <a:tab pos="4664075" algn="l"/>
              </a:tabLst>
            </a:pP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Breasts held with fingers on areola </a:t>
            </a:r>
          </a:p>
          <a:p>
            <a:pPr defTabSz="228600">
              <a:buFont typeface="Webdings" pitchFamily="18" charset="2"/>
              <a:buNone/>
              <a:tabLst>
                <a:tab pos="4664075" algn="l"/>
              </a:tabLst>
            </a:pPr>
            <a:r>
              <a:rPr kumimoji="0" lang="en-US" sz="1400" b="1">
                <a:solidFill>
                  <a:schemeClr val="bg1"/>
                </a:solidFill>
                <a:latin typeface="Times New Roman" pitchFamily="18" charset="0"/>
                <a:sym typeface="Webdings" pitchFamily="18" charset="2"/>
              </a:rPr>
              <a:t>BABY’S POSITION                                                                       &gt; support her breast in a scissors hold</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Baby’s head and body in line</a:t>
            </a:r>
            <a:r>
              <a:rPr kumimoji="0" lang="en-US" sz="1400">
                <a:solidFill>
                  <a:schemeClr val="bg1"/>
                </a:solidFill>
                <a:latin typeface="Times New Roman" pitchFamily="18" charset="0"/>
                <a:sym typeface="Webdings" pitchFamily="18" charset="2"/>
              </a:rPr>
              <a:t>	</a:t>
            </a:r>
            <a:r>
              <a:rPr kumimoji="0" lang="en-US" sz="18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Baby’s neck and head twisted to feed</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Baby held close to mother’s body</a:t>
            </a:r>
            <a:r>
              <a:rPr kumimoji="0" lang="en-US" sz="1400">
                <a:solidFill>
                  <a:schemeClr val="bg1"/>
                </a:solidFill>
                <a:latin typeface="Times New Roman" pitchFamily="18" charset="0"/>
                <a:sym typeface="Webdings" pitchFamily="18" charset="2"/>
              </a:rPr>
              <a:t>	</a:t>
            </a:r>
            <a:r>
              <a:rPr kumimoji="0" lang="en-US" sz="18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Baby not held close</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Baby’s whole body sup</a:t>
            </a:r>
            <a:r>
              <a:rPr kumimoji="0" lang="fa-IR" sz="1400">
                <a:solidFill>
                  <a:schemeClr val="bg1"/>
                </a:solidFill>
                <a:latin typeface="Times New Roman" pitchFamily="18" charset="0"/>
                <a:cs typeface="Times New Roman" pitchFamily="18" charset="0"/>
              </a:rPr>
              <a:t> </a:t>
            </a:r>
            <a:r>
              <a:rPr kumimoji="0" lang="en-US" sz="1400">
                <a:solidFill>
                  <a:schemeClr val="bg1"/>
                </a:solidFill>
                <a:latin typeface="Times New Roman" pitchFamily="18" charset="0"/>
              </a:rPr>
              <a:t>ported</a:t>
            </a:r>
            <a:r>
              <a:rPr kumimoji="0" lang="en-US" sz="1400">
                <a:solidFill>
                  <a:schemeClr val="bg1"/>
                </a:solidFill>
                <a:latin typeface="Times New Roman" pitchFamily="18" charset="0"/>
                <a:sym typeface="Webdings" pitchFamily="18" charset="2"/>
              </a:rPr>
              <a:t>	</a:t>
            </a:r>
            <a:r>
              <a:rPr kumimoji="0" lang="en-US" sz="18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Baby supported by head and neck only</a:t>
            </a:r>
            <a:endParaRPr kumimoji="0" lang="en-US" sz="1400">
              <a:solidFill>
                <a:schemeClr val="bg1"/>
              </a:solidFill>
              <a:latin typeface="Times New Roman" pitchFamily="18" charset="0"/>
              <a:sym typeface="Webdings" pitchFamily="18" charset="2"/>
            </a:endParaRPr>
          </a:p>
          <a:p>
            <a:pPr defTabSz="228600">
              <a:buFontTx/>
              <a:buBlip>
                <a:blip r:embed="rId4"/>
              </a:buBlip>
              <a:tabLst>
                <a:tab pos="4664075" algn="l"/>
              </a:tabLst>
            </a:pPr>
            <a:r>
              <a:rPr kumimoji="0" lang="en-US" sz="1400">
                <a:solidFill>
                  <a:schemeClr val="bg1"/>
                </a:solidFill>
                <a:latin typeface="Times New Roman" pitchFamily="18" charset="0"/>
              </a:rPr>
              <a:t>  Baby approaches breast, nose to nipple</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Baby approaches breast, lower lip/chin </a:t>
            </a:r>
            <a:r>
              <a:rPr kumimoji="0" lang="fa-IR" sz="1400">
                <a:solidFill>
                  <a:schemeClr val="bg1"/>
                </a:solidFill>
                <a:latin typeface="Times New Roman" pitchFamily="18" charset="0"/>
                <a:cs typeface="Times New Roman" pitchFamily="18" charset="0"/>
              </a:rPr>
              <a:t> </a:t>
            </a:r>
            <a:r>
              <a:rPr kumimoji="0" lang="en-US" sz="1400">
                <a:solidFill>
                  <a:schemeClr val="bg1"/>
                </a:solidFill>
                <a:latin typeface="Times New Roman" pitchFamily="18" charset="0"/>
              </a:rPr>
              <a:t>to nipple</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b="1">
                <a:solidFill>
                  <a:schemeClr val="bg1"/>
                </a:solidFill>
                <a:latin typeface="Times New Roman" pitchFamily="18" charset="0"/>
                <a:sym typeface="Webdings" pitchFamily="18" charset="2"/>
              </a:rPr>
              <a:t>BABY’S ATTACHMENT</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More areola seen above baby’s top lip</a:t>
            </a:r>
            <a:r>
              <a:rPr kumimoji="0" lang="en-US" sz="1400">
                <a:solidFill>
                  <a:schemeClr val="bg1"/>
                </a:solidFill>
                <a:latin typeface="Times New Roman" pitchFamily="18" charset="0"/>
                <a:sym typeface="Webdings" pitchFamily="18" charset="2"/>
              </a:rPr>
              <a:t>	</a:t>
            </a:r>
            <a:r>
              <a:rPr kumimoji="0" lang="en-US" sz="1400">
                <a:solidFill>
                  <a:schemeClr val="bg1"/>
                </a:solidFill>
                <a:latin typeface="Times New Roman" pitchFamily="18" charset="0"/>
              </a:rPr>
              <a:t> </a:t>
            </a:r>
            <a:r>
              <a:rPr kumimoji="0" lang="en-IE" sz="1400">
                <a:solidFill>
                  <a:schemeClr val="bg1"/>
                </a:solidFill>
                <a:latin typeface="Times New Roman" pitchFamily="18" charset="0"/>
                <a:sym typeface="Webdings" pitchFamily="18" charset="2"/>
              </a:rPr>
              <a:t>More areola seen below bottom lip</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a:t>
            </a:r>
            <a:r>
              <a:rPr kumimoji="0" lang="en-US" sz="1400">
                <a:solidFill>
                  <a:schemeClr val="bg1"/>
                </a:solidFill>
                <a:latin typeface="Times New Roman" pitchFamily="18" charset="0"/>
              </a:rPr>
              <a:t> Baby’s mouth open wide </a:t>
            </a:r>
            <a:r>
              <a:rPr kumimoji="0" lang="en-US" sz="1400">
                <a:solidFill>
                  <a:schemeClr val="bg1"/>
                </a:solidFill>
                <a:latin typeface="Times New Roman" pitchFamily="18" charset="0"/>
                <a:sym typeface="Webdings" pitchFamily="18" charset="2"/>
              </a:rPr>
              <a:t>	</a:t>
            </a:r>
            <a:r>
              <a:rPr kumimoji="0" lang="fa-IR" sz="1800">
                <a:solidFill>
                  <a:schemeClr val="bg1"/>
                </a:solidFill>
                <a:latin typeface="Times New Roman" pitchFamily="18" charset="0"/>
                <a:cs typeface="Times New Roman" pitchFamily="18" charset="0"/>
                <a:sym typeface="Webdings" pitchFamily="18" charset="2"/>
              </a:rPr>
              <a:t>* </a:t>
            </a:r>
            <a:r>
              <a:rPr kumimoji="0" lang="en-US" sz="1400">
                <a:solidFill>
                  <a:schemeClr val="bg1"/>
                </a:solidFill>
                <a:latin typeface="Times New Roman" pitchFamily="18" charset="0"/>
              </a:rPr>
              <a:t> Baby’s mouth not open wide</a:t>
            </a:r>
            <a:endParaRPr kumimoji="0" lang="en-US" sz="1400">
              <a:solidFill>
                <a:schemeClr val="bg1"/>
              </a:solidFill>
              <a:latin typeface="Times New Roman" pitchFamily="18" charset="0"/>
              <a:sym typeface="Webdings" pitchFamily="18" charset="2"/>
            </a:endParaRPr>
          </a:p>
          <a:p>
            <a:pPr defTabSz="228600">
              <a:buFont typeface="Webdings" pitchFamily="18" charset="2"/>
              <a:buChar char="c"/>
              <a:tabLst>
                <a:tab pos="4664075" algn="l"/>
              </a:tabLst>
            </a:pPr>
            <a:r>
              <a:rPr kumimoji="0" lang="en-US" sz="1400">
                <a:solidFill>
                  <a:schemeClr val="bg1"/>
                </a:solidFill>
                <a:latin typeface="Times New Roman" pitchFamily="18" charset="0"/>
              </a:rPr>
              <a:t> Lower lip turned outwards </a:t>
            </a:r>
            <a:endParaRPr kumimoji="0" lang="fa-IR" sz="1400">
              <a:solidFill>
                <a:schemeClr val="bg1"/>
              </a:solidFill>
              <a:latin typeface="Times New Roman" pitchFamily="18" charset="0"/>
              <a:cs typeface="Times New Roman" pitchFamily="18" charset="0"/>
            </a:endParaRPr>
          </a:p>
          <a:p>
            <a:pPr defTabSz="228600">
              <a:buFont typeface="Webdings" pitchFamily="18" charset="2"/>
              <a:buChar char="c"/>
              <a:tabLst>
                <a:tab pos="4664075" algn="l"/>
              </a:tabLst>
            </a:pPr>
            <a:r>
              <a:rPr kumimoji="0" lang="en-US" sz="1400">
                <a:solidFill>
                  <a:schemeClr val="bg1"/>
                </a:solidFill>
                <a:latin typeface="Times New Roman" pitchFamily="18" charset="0"/>
              </a:rPr>
              <a:t> Baby’s chin touches breast</a:t>
            </a:r>
            <a:r>
              <a:rPr kumimoji="0" lang="en-US" sz="1400">
                <a:solidFill>
                  <a:schemeClr val="bg1"/>
                </a:solidFill>
                <a:latin typeface="Times New Roman" pitchFamily="18" charset="0"/>
                <a:sym typeface="Webdings" pitchFamily="18" charset="2"/>
              </a:rPr>
              <a:t> 	</a:t>
            </a:r>
            <a:r>
              <a:rPr kumimoji="0" lang="fa-IR" sz="1400">
                <a:solidFill>
                  <a:schemeClr val="bg1"/>
                </a:solidFill>
                <a:latin typeface="Times New Roman" pitchFamily="18" charset="0"/>
                <a:cs typeface="Times New Roman" pitchFamily="18" charset="0"/>
                <a:sym typeface="Webdings" pitchFamily="18" charset="2"/>
              </a:rPr>
              <a:t> </a:t>
            </a:r>
            <a:r>
              <a:rPr kumimoji="0" lang="fa-IR" sz="1800">
                <a:solidFill>
                  <a:schemeClr val="bg1"/>
                </a:solidFill>
                <a:latin typeface="Times New Roman" pitchFamily="18" charset="0"/>
                <a:cs typeface="Times New Roman" pitchFamily="18" charset="0"/>
                <a:sym typeface="Webdings" pitchFamily="18" charset="2"/>
              </a:rPr>
              <a:t>*</a:t>
            </a:r>
            <a:r>
              <a:rPr kumimoji="0" lang="fa-IR" sz="1400">
                <a:solidFill>
                  <a:schemeClr val="bg1"/>
                </a:solidFill>
                <a:latin typeface="Times New Roman" pitchFamily="18" charset="0"/>
                <a:cs typeface="Times New Roman" pitchFamily="18" charset="0"/>
                <a:sym typeface="Webdings" pitchFamily="18" charset="2"/>
              </a:rPr>
              <a:t>  </a:t>
            </a:r>
            <a:r>
              <a:rPr kumimoji="0" lang="en-US" sz="1400">
                <a:solidFill>
                  <a:schemeClr val="bg1"/>
                </a:solidFill>
                <a:latin typeface="Times New Roman" pitchFamily="18" charset="0"/>
              </a:rPr>
              <a:t>Lips pointing forward or turned in</a:t>
            </a:r>
            <a:endParaRPr kumimoji="0" lang="en-US" sz="1400">
              <a:solidFill>
                <a:schemeClr val="bg1"/>
              </a:solidFill>
              <a:latin typeface="Times New Roman" pitchFamily="18" charset="0"/>
              <a:sym typeface="Webdings" pitchFamily="18" charset="2"/>
            </a:endParaRPr>
          </a:p>
          <a:p>
            <a:pPr defTabSz="228600">
              <a:tabLst>
                <a:tab pos="4664075" algn="l"/>
              </a:tabLst>
            </a:pPr>
            <a:r>
              <a:rPr kumimoji="0" lang="en-US" sz="1400">
                <a:solidFill>
                  <a:schemeClr val="bg1"/>
                </a:solidFill>
                <a:latin typeface="Times New Roman" pitchFamily="18" charset="0"/>
                <a:sym typeface="Webdings" pitchFamily="18" charset="2"/>
              </a:rPr>
              <a:t>	</a:t>
            </a:r>
            <a:r>
              <a:rPr kumimoji="0" lang="fa-IR" sz="1800">
                <a:solidFill>
                  <a:schemeClr val="bg1"/>
                </a:solidFill>
                <a:latin typeface="Times New Roman" pitchFamily="18" charset="0"/>
                <a:cs typeface="Times New Roman" pitchFamily="18" charset="0"/>
                <a:sym typeface="Webdings" pitchFamily="18" charset="2"/>
              </a:rPr>
              <a:t>* </a:t>
            </a:r>
            <a:r>
              <a:rPr kumimoji="0" lang="fa-IR" sz="1400">
                <a:solidFill>
                  <a:schemeClr val="bg1"/>
                </a:solidFill>
                <a:latin typeface="Times New Roman" pitchFamily="18" charset="0"/>
                <a:cs typeface="Times New Roman" pitchFamily="18" charset="0"/>
                <a:sym typeface="Webdings" pitchFamily="18" charset="2"/>
              </a:rPr>
              <a:t> </a:t>
            </a:r>
            <a:r>
              <a:rPr kumimoji="0" lang="en-US" sz="1400">
                <a:solidFill>
                  <a:schemeClr val="bg1"/>
                </a:solidFill>
                <a:latin typeface="Times New Roman" pitchFamily="18" charset="0"/>
              </a:rPr>
              <a:t> Baby’s chin not touching breast</a:t>
            </a:r>
            <a:endParaRPr kumimoji="0" lang="en-US" sz="1400">
              <a:solidFill>
                <a:schemeClr val="bg1"/>
              </a:solidFill>
              <a:latin typeface="Times New Roman" pitchFamily="18" charset="0"/>
              <a:sym typeface="Webdings" pitchFamily="18" charset="2"/>
            </a:endParaRPr>
          </a:p>
          <a:p>
            <a:pPr defTabSz="228600" eaLnBrk="0" hangingPunct="0">
              <a:tabLst>
                <a:tab pos="4664075" algn="l"/>
              </a:tabLst>
            </a:pPr>
            <a:endParaRPr kumimoji="0" lang="en-US" sz="1400" b="1">
              <a:solidFill>
                <a:schemeClr val="bg1"/>
              </a:solidFill>
              <a:latin typeface="Times New Roman" pitchFamily="18" charset="0"/>
              <a:cs typeface="Times New Roman" pitchFamily="18" charset="0"/>
              <a:sym typeface="Webdings" pitchFamily="18" charset="2"/>
            </a:endParaRPr>
          </a:p>
        </p:txBody>
      </p:sp>
      <p:sp>
        <p:nvSpPr>
          <p:cNvPr id="94213" name="AutoShape 5"/>
          <p:cNvSpPr>
            <a:spLocks noChangeArrowheads="1"/>
          </p:cNvSpPr>
          <p:nvPr/>
        </p:nvSpPr>
        <p:spPr bwMode="auto">
          <a:xfrm>
            <a:off x="2438400" y="0"/>
            <a:ext cx="4114800" cy="1600200"/>
          </a:xfrm>
          <a:prstGeom prst="roundRect">
            <a:avLst>
              <a:gd name="adj" fmla="val 16667"/>
            </a:avLst>
          </a:prstGeom>
          <a:solidFill>
            <a:schemeClr val="accent1">
              <a:alpha val="5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rtl="1"/>
            <a:r>
              <a:rPr kumimoji="0" lang="en-US" sz="2000" b="1" i="1">
                <a:solidFill>
                  <a:srgbClr val="99FF33"/>
                </a:solidFill>
                <a:effectLst>
                  <a:outerShdw blurRad="38100" dist="38100" dir="2700000" algn="tl">
                    <a:srgbClr val="000000"/>
                  </a:outerShdw>
                </a:effectLst>
              </a:rPr>
              <a:t>What positive signs could you</a:t>
            </a:r>
            <a:endParaRPr kumimoji="0" lang="fa-IR" sz="2800" b="1" i="1">
              <a:solidFill>
                <a:srgbClr val="99FF33"/>
              </a:solidFill>
              <a:effectLst>
                <a:outerShdw blurRad="38100" dist="38100" dir="2700000" algn="tl">
                  <a:srgbClr val="000000"/>
                </a:outerShdw>
              </a:effectLst>
            </a:endParaRPr>
          </a:p>
          <a:p>
            <a:pPr rtl="1"/>
            <a:r>
              <a:rPr kumimoji="0" lang="en-US" sz="2000" b="1" i="1">
                <a:solidFill>
                  <a:srgbClr val="99FF33"/>
                </a:solidFill>
                <a:effectLst>
                  <a:outerShdw blurRad="38100" dist="38100" dir="2700000" algn="tl">
                    <a:srgbClr val="000000"/>
                  </a:outerShdw>
                </a:effectLst>
              </a:rPr>
              <a:t> point out to the mother?</a:t>
            </a:r>
            <a:endParaRPr kumimoji="0" lang="en-US" sz="2000" b="1">
              <a:solidFill>
                <a:srgbClr val="99FF33"/>
              </a:solidFill>
              <a:effectLst>
                <a:outerShdw blurRad="38100" dist="38100" dir="2700000" algn="tl">
                  <a:srgbClr val="000000"/>
                </a:outerShdw>
              </a:effectLst>
            </a:endParaRPr>
          </a:p>
          <a:p>
            <a:pPr rtl="1"/>
            <a:r>
              <a:rPr kumimoji="0" lang="en-US" sz="1800"/>
              <a:t>- Her baby looks healthy</a:t>
            </a:r>
          </a:p>
          <a:p>
            <a:pPr rtl="1"/>
            <a:r>
              <a:rPr kumimoji="0" lang="en-US" sz="1800"/>
              <a:t>- She is looking lovingly at her baby</a:t>
            </a:r>
          </a:p>
          <a:p>
            <a:pPr rtl="1"/>
            <a:r>
              <a:rPr kumimoji="0" lang="en-US" sz="1800"/>
              <a:t>- Baby’s body is held</a:t>
            </a:r>
            <a:r>
              <a:rPr kumimoji="0" lang="en-US" sz="1800" b="1"/>
              <a:t> facing</a:t>
            </a:r>
            <a:r>
              <a:rPr kumimoji="0" lang="en-US" sz="1800"/>
              <a:t> mother.</a:t>
            </a:r>
            <a:endParaRPr kumimoji="0" lang="en-US"/>
          </a:p>
        </p:txBody>
      </p:sp>
    </p:spTree>
    <p:extLst>
      <p:ext uri="{BB962C8B-B14F-4D97-AF65-F5344CB8AC3E}">
        <p14:creationId xmlns:p14="http://schemas.microsoft.com/office/powerpoint/2010/main" val="40151394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2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42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p:bldP spid="94213" grpId="0" animBg="1"/>
    </p:bldLst>
  </p:timing>
</p:sld>
</file>

<file path=ppt/slides/slide2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6258" name="Picture 2" descr="910168f-reduc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77050"/>
          </a:xfrm>
          <a:prstGeom prst="rect">
            <a:avLst/>
          </a:prstGeom>
          <a:noFill/>
          <a:extLst>
            <a:ext uri="{909E8E84-426E-40DD-AFC4-6F175D3DCCD1}">
              <a14:hiddenFill xmlns:a14="http://schemas.microsoft.com/office/drawing/2010/main">
                <a:solidFill>
                  <a:srgbClr val="FFFFFF"/>
                </a:solidFill>
              </a14:hiddenFill>
            </a:ext>
          </a:extLst>
        </p:spPr>
      </p:pic>
      <p:sp>
        <p:nvSpPr>
          <p:cNvPr id="96259" name="Text Box 3"/>
          <p:cNvSpPr txBox="1">
            <a:spLocks noChangeArrowheads="1"/>
          </p:cNvSpPr>
          <p:nvPr/>
        </p:nvSpPr>
        <p:spPr bwMode="auto">
          <a:xfrm>
            <a:off x="8458200" y="228600"/>
            <a:ext cx="685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IE" sz="1200">
                <a:solidFill>
                  <a:schemeClr val="bg1"/>
                </a:solidFill>
                <a:latin typeface="Times New Roman" pitchFamily="18" charset="0"/>
              </a:rPr>
              <a:t>7/6</a:t>
            </a:r>
            <a:endParaRPr kumimoji="0" lang="en-GB" sz="1200">
              <a:solidFill>
                <a:schemeClr val="bg1"/>
              </a:solidFill>
              <a:latin typeface="Times New Roman" pitchFamily="18" charset="0"/>
            </a:endParaRPr>
          </a:p>
        </p:txBody>
      </p:sp>
      <p:sp>
        <p:nvSpPr>
          <p:cNvPr id="96260" name="Rectangle 4"/>
          <p:cNvSpPr>
            <a:spLocks noChangeArrowheads="1"/>
          </p:cNvSpPr>
          <p:nvPr/>
        </p:nvSpPr>
        <p:spPr bwMode="auto">
          <a:xfrm>
            <a:off x="304800" y="192088"/>
            <a:ext cx="8424863" cy="644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defTabSz="228600">
              <a:tabLst>
                <a:tab pos="4664075" algn="l"/>
              </a:tabLst>
            </a:pPr>
            <a:r>
              <a:rPr kumimoji="0" lang="en-US" sz="1400" b="1">
                <a:solidFill>
                  <a:schemeClr val="bg2"/>
                </a:solidFill>
                <a:latin typeface="Times New Roman" pitchFamily="18" charset="0"/>
              </a:rPr>
              <a:t>BREASTFEED OBSERVATION AID</a:t>
            </a:r>
            <a:endParaRPr kumimoji="0" lang="en-US" sz="1400">
              <a:solidFill>
                <a:schemeClr val="bg2"/>
              </a:solidFill>
              <a:latin typeface="Times New Roman" pitchFamily="18" charset="0"/>
            </a:endParaRPr>
          </a:p>
          <a:p>
            <a:pPr defTabSz="228600">
              <a:tabLst>
                <a:tab pos="4664075" algn="l"/>
              </a:tabLst>
            </a:pPr>
            <a:endParaRPr kumimoji="0" lang="en-US" sz="1400">
              <a:solidFill>
                <a:schemeClr val="bg2"/>
              </a:solidFill>
              <a:latin typeface="Times New Roman" pitchFamily="18" charset="0"/>
            </a:endParaRPr>
          </a:p>
          <a:p>
            <a:pPr defTabSz="228600">
              <a:tabLst>
                <a:tab pos="4664075" algn="l"/>
              </a:tabLst>
            </a:pPr>
            <a:r>
              <a:rPr kumimoji="0" lang="en-US" sz="1400" b="1">
                <a:solidFill>
                  <a:schemeClr val="bg2"/>
                </a:solidFill>
                <a:latin typeface="Times New Roman" pitchFamily="18" charset="0"/>
              </a:rPr>
              <a:t>Signs that breastfeeding is going well: 		Signs of possible difficulty:</a:t>
            </a:r>
            <a:endParaRPr kumimoji="0" lang="en-US" sz="1400">
              <a:solidFill>
                <a:schemeClr val="bg2"/>
              </a:solidFill>
              <a:latin typeface="Times New Roman" pitchFamily="18" charset="0"/>
            </a:endParaRPr>
          </a:p>
          <a:p>
            <a:pPr defTabSz="228600">
              <a:tabLst>
                <a:tab pos="4664075" algn="l"/>
              </a:tabLst>
            </a:pPr>
            <a:r>
              <a:rPr kumimoji="0" lang="en-US" sz="1400" b="1">
                <a:solidFill>
                  <a:schemeClr val="bg2"/>
                </a:solidFill>
                <a:latin typeface="Times New Roman" pitchFamily="18" charset="0"/>
              </a:rPr>
              <a:t>GENERAL</a:t>
            </a:r>
            <a:endParaRPr kumimoji="0" lang="en-US" sz="1400">
              <a:solidFill>
                <a:schemeClr val="bg2"/>
              </a:solidFill>
              <a:latin typeface="Times New Roman" pitchFamily="18" charset="0"/>
            </a:endParaRPr>
          </a:p>
          <a:p>
            <a:pPr defTabSz="228600">
              <a:tabLst>
                <a:tab pos="4664075" algn="l"/>
              </a:tabLst>
            </a:pPr>
            <a:r>
              <a:rPr kumimoji="0" lang="en-US" sz="1400" i="1">
                <a:solidFill>
                  <a:schemeClr val="bg2"/>
                </a:solidFill>
                <a:latin typeface="Times New Roman" pitchFamily="18" charset="0"/>
              </a:rPr>
              <a:t>Mother:		Mother:</a:t>
            </a:r>
            <a:endParaRPr kumimoji="0" lang="en-US" sz="1400">
              <a:solidFill>
                <a:schemeClr val="bg2"/>
              </a:solidFill>
              <a:latin typeface="Times New Roman" pitchFamily="18" charset="0"/>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Mother looks healthy</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Mother looks ill or depressed</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Mother relaxed and comfortable </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Mother looks tense and uncomfortable</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Signs of bonding between mother and baby </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No mother/baby eye contact</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i="1">
                <a:solidFill>
                  <a:schemeClr val="bg2"/>
                </a:solidFill>
                <a:latin typeface="Times New Roman" pitchFamily="18" charset="0"/>
                <a:sym typeface="Webdings" pitchFamily="18" charset="2"/>
              </a:rPr>
              <a:t>Baby:		Baby:</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 looks healthy </a:t>
            </a:r>
            <a:r>
              <a:rPr kumimoji="0" lang="en-US" sz="1400">
                <a:solidFill>
                  <a:schemeClr val="bg2"/>
                </a:solidFill>
                <a:latin typeface="Times New Roman" pitchFamily="18" charset="0"/>
                <a:sym typeface="Webdings" pitchFamily="18" charset="2"/>
              </a:rPr>
              <a:t>	</a:t>
            </a:r>
            <a:r>
              <a:rPr kumimoji="0" lang="en-US" sz="2000" b="1">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 looks sleepy or ill</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 calm and relaxed</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Baby is restless or crying</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 reaches or roots for breast if hungry</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Baby does not reach or root</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b="1">
                <a:solidFill>
                  <a:schemeClr val="bg2"/>
                </a:solidFill>
                <a:latin typeface="Times New Roman" pitchFamily="18" charset="0"/>
                <a:sym typeface="Webdings" pitchFamily="18" charset="2"/>
              </a:rPr>
              <a:t>BREASTS</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Breasts look healthy </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Breasts look red, swollen, or sore</a:t>
            </a:r>
            <a:endParaRPr kumimoji="0" lang="en-US" sz="1400">
              <a:solidFill>
                <a:schemeClr val="bg2"/>
              </a:solidFill>
              <a:latin typeface="Times New Roman" pitchFamily="18" charset="0"/>
              <a:sym typeface="Webdings" pitchFamily="18" charset="2"/>
            </a:endParaRPr>
          </a:p>
          <a:p>
            <a:pPr defTabSz="228600">
              <a:buFont typeface="Webdings" pitchFamily="18" charset="2"/>
              <a:buChar char="c"/>
              <a:tabLst>
                <a:tab pos="4664075" algn="l"/>
              </a:tabLst>
            </a:pPr>
            <a:r>
              <a:rPr kumimoji="0" lang="en-US" sz="1400">
                <a:solidFill>
                  <a:schemeClr val="bg2"/>
                </a:solidFill>
                <a:latin typeface="Times New Roman" pitchFamily="18" charset="0"/>
              </a:rPr>
              <a:t> No pain or discomfort</a:t>
            </a:r>
          </a:p>
          <a:p>
            <a:pPr defTabSz="228600">
              <a:buFont typeface="Webdings" pitchFamily="18" charset="2"/>
              <a:buChar char="c"/>
              <a:tabLst>
                <a:tab pos="4664075" algn="l"/>
              </a:tabLst>
            </a:pPr>
            <a:r>
              <a:rPr kumimoji="0" lang="en-US" sz="1400">
                <a:solidFill>
                  <a:schemeClr val="bg2"/>
                </a:solidFill>
                <a:latin typeface="Times New Roman" pitchFamily="18" charset="0"/>
              </a:rPr>
              <a:t> Breast well supported with fingers </a:t>
            </a:r>
            <a:r>
              <a:rPr kumimoji="0" lang="en-US" sz="1400">
                <a:solidFill>
                  <a:schemeClr val="bg2"/>
                </a:solidFill>
                <a:latin typeface="Times New Roman" pitchFamily="18" charset="0"/>
                <a:sym typeface="Webdings" pitchFamily="18" charset="2"/>
              </a:rPr>
              <a:t>away from nipple 	</a:t>
            </a:r>
            <a:r>
              <a:rPr kumimoji="0" lang="en-US" sz="1400">
                <a:solidFill>
                  <a:schemeClr val="bg2"/>
                </a:solidFill>
                <a:latin typeface="Times New Roman" pitchFamily="18" charset="0"/>
              </a:rPr>
              <a:t> Breast or nipple painful</a:t>
            </a:r>
            <a:endParaRPr kumimoji="0" lang="en-US" sz="1400">
              <a:solidFill>
                <a:schemeClr val="bg2"/>
              </a:solidFill>
              <a:latin typeface="Times New Roman" pitchFamily="18" charset="0"/>
              <a:sym typeface="Webdings" pitchFamily="18" charset="2"/>
            </a:endParaRPr>
          </a:p>
          <a:p>
            <a:pPr defTabSz="228600">
              <a:buFont typeface="Webdings" pitchFamily="18" charset="2"/>
              <a:buNone/>
              <a:tabLst>
                <a:tab pos="4664075" algn="l"/>
              </a:tabLst>
            </a:pPr>
            <a:r>
              <a:rPr kumimoji="0" lang="en-US" sz="1400">
                <a:solidFill>
                  <a:schemeClr val="bg2"/>
                </a:solidFill>
                <a:latin typeface="Times New Roman" pitchFamily="18" charset="0"/>
                <a:sym typeface="Webdings" pitchFamily="18" charset="2"/>
              </a:rPr>
              <a:t>	</a:t>
            </a:r>
            <a:r>
              <a:rPr kumimoji="0" lang="en-US" b="1">
                <a:solidFill>
                  <a:schemeClr val="bg2"/>
                </a:solidFill>
                <a:latin typeface="Times New Roman" pitchFamily="18" charset="0"/>
                <a:sym typeface="Webdings" pitchFamily="18" charset="2"/>
              </a:rPr>
              <a:t>*</a:t>
            </a:r>
            <a:r>
              <a:rPr kumimoji="0" lang="en-US" sz="1600">
                <a:solidFill>
                  <a:schemeClr val="bg2"/>
                </a:solidFill>
                <a:latin typeface="Times New Roman" pitchFamily="18" charset="0"/>
              </a:rPr>
              <a:t> </a:t>
            </a:r>
            <a:r>
              <a:rPr kumimoji="0" lang="en-US" sz="1400">
                <a:solidFill>
                  <a:schemeClr val="bg2"/>
                </a:solidFill>
                <a:latin typeface="Times New Roman" pitchFamily="18" charset="0"/>
              </a:rPr>
              <a:t>Breasts held with fingers on areola </a:t>
            </a:r>
          </a:p>
          <a:p>
            <a:pPr defTabSz="228600">
              <a:buFont typeface="Webdings" pitchFamily="18" charset="2"/>
              <a:buNone/>
              <a:tabLst>
                <a:tab pos="4664075" algn="l"/>
              </a:tabLst>
            </a:pPr>
            <a:r>
              <a:rPr kumimoji="0" lang="en-US" sz="1400" b="1">
                <a:solidFill>
                  <a:schemeClr val="bg2"/>
                </a:solidFill>
                <a:latin typeface="Times New Roman" pitchFamily="18" charset="0"/>
                <a:sym typeface="Webdings" pitchFamily="18" charset="2"/>
              </a:rPr>
              <a:t>BABY’S POSITION</a:t>
            </a:r>
            <a:endParaRPr kumimoji="0" lang="en-US" sz="1400">
              <a:solidFill>
                <a:schemeClr val="bg2"/>
              </a:solidFill>
              <a:latin typeface="Times New Roman" pitchFamily="18" charset="0"/>
              <a:sym typeface="Webdings" pitchFamily="18" charset="2"/>
            </a:endParaRPr>
          </a:p>
          <a:p>
            <a:pPr defTabSz="228600">
              <a:buFontTx/>
              <a:buBlip>
                <a:blip r:embed="rId4"/>
              </a:buBlip>
              <a:tabLst>
                <a:tab pos="4664075" algn="l"/>
              </a:tabLst>
            </a:pPr>
            <a:r>
              <a:rPr kumimoji="0" lang="en-US" sz="1400">
                <a:solidFill>
                  <a:schemeClr val="bg2"/>
                </a:solidFill>
                <a:latin typeface="Times New Roman" pitchFamily="18" charset="0"/>
              </a:rPr>
              <a:t>  Baby’s head and body in line</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Baby’s neck and head twisted to feed</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 held close to mother’s body</a:t>
            </a:r>
            <a:r>
              <a:rPr kumimoji="0" lang="en-US" sz="1400">
                <a:solidFill>
                  <a:schemeClr val="bg2"/>
                </a:solidFill>
                <a:latin typeface="Times New Roman" pitchFamily="18" charset="0"/>
                <a:sym typeface="Webdings" pitchFamily="18" charset="2"/>
              </a:rPr>
              <a:t>	</a:t>
            </a:r>
            <a:r>
              <a:rPr kumimoji="0" lang="en-US" sz="20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Baby not held close</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Baby’s whole body supported</a:t>
            </a:r>
            <a:r>
              <a:rPr kumimoji="0" lang="en-US" sz="1400">
                <a:solidFill>
                  <a:schemeClr val="bg2"/>
                </a:solidFill>
                <a:latin typeface="Times New Roman" pitchFamily="18" charset="0"/>
                <a:sym typeface="Webdings" pitchFamily="18" charset="2"/>
              </a:rPr>
              <a:t>	</a:t>
            </a:r>
            <a:r>
              <a:rPr kumimoji="0" lang="en-US" sz="2000">
                <a:solidFill>
                  <a:schemeClr val="bg2"/>
                </a:solidFill>
                <a:latin typeface="Times New Roman" pitchFamily="18" charset="0"/>
                <a:sym typeface="Webdings" pitchFamily="18" charset="2"/>
              </a:rPr>
              <a:t>*</a:t>
            </a:r>
            <a:r>
              <a:rPr kumimoji="0" lang="en-US" sz="1800" b="1">
                <a:solidFill>
                  <a:schemeClr val="bg2"/>
                </a:solidFill>
                <a:latin typeface="Times New Roman" pitchFamily="18" charset="0"/>
              </a:rPr>
              <a:t> </a:t>
            </a:r>
            <a:r>
              <a:rPr kumimoji="0" lang="en-US" sz="1400">
                <a:solidFill>
                  <a:schemeClr val="bg2"/>
                </a:solidFill>
                <a:latin typeface="Times New Roman" pitchFamily="18" charset="0"/>
              </a:rPr>
              <a:t>Baby supported by head and neck only</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 approaches breast, nose to nipple</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Baby </a:t>
            </a:r>
            <a:r>
              <a:rPr kumimoji="0" lang="en-US" sz="1200">
                <a:solidFill>
                  <a:schemeClr val="bg2"/>
                </a:solidFill>
                <a:latin typeface="Times New Roman" pitchFamily="18" charset="0"/>
              </a:rPr>
              <a:t>approaches </a:t>
            </a:r>
            <a:r>
              <a:rPr kumimoji="0" lang="en-US" sz="1400">
                <a:solidFill>
                  <a:schemeClr val="bg2"/>
                </a:solidFill>
                <a:latin typeface="Times New Roman" pitchFamily="18" charset="0"/>
              </a:rPr>
              <a:t>breast, lower lip/chin</a:t>
            </a:r>
            <a:r>
              <a:rPr kumimoji="0" lang="en-US" sz="1200">
                <a:solidFill>
                  <a:schemeClr val="bg2"/>
                </a:solidFill>
                <a:latin typeface="Times New Roman" pitchFamily="18" charset="0"/>
              </a:rPr>
              <a:t> to</a:t>
            </a:r>
            <a:r>
              <a:rPr kumimoji="0" lang="en-US" sz="1400">
                <a:solidFill>
                  <a:schemeClr val="bg2"/>
                </a:solidFill>
                <a:latin typeface="Times New Roman" pitchFamily="18" charset="0"/>
              </a:rPr>
              <a:t> nipple</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b="1">
                <a:solidFill>
                  <a:schemeClr val="bg2"/>
                </a:solidFill>
                <a:latin typeface="Times New Roman" pitchFamily="18" charset="0"/>
                <a:sym typeface="Webdings" pitchFamily="18" charset="2"/>
              </a:rPr>
              <a:t>BABY’S ATTACHMENT</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More areola seen above baby’s top lip</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a:t>
            </a:r>
            <a:r>
              <a:rPr kumimoji="0" lang="en-IE" sz="1400">
                <a:solidFill>
                  <a:schemeClr val="bg2"/>
                </a:solidFill>
                <a:latin typeface="Times New Roman" pitchFamily="18" charset="0"/>
                <a:sym typeface="Webdings" pitchFamily="18" charset="2"/>
              </a:rPr>
              <a:t>More areola seen below bottom lip</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Baby’s mouth open wide </a:t>
            </a:r>
            <a:r>
              <a:rPr kumimoji="0" lang="en-US" sz="1400">
                <a:solidFill>
                  <a:schemeClr val="bg2"/>
                </a:solidFill>
                <a:latin typeface="Times New Roman" pitchFamily="18" charset="0"/>
                <a:sym typeface="Webdings" pitchFamily="18" charset="2"/>
              </a:rPr>
              <a:t>	</a:t>
            </a:r>
            <a:r>
              <a:rPr kumimoji="0" lang="en-US" sz="20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 Baby’s mouth not open wide</a:t>
            </a:r>
            <a:endParaRPr kumimoji="0" lang="en-US" sz="1400">
              <a:solidFill>
                <a:schemeClr val="bg2"/>
              </a:solidFill>
              <a:latin typeface="Times New Roman" pitchFamily="18" charset="0"/>
              <a:sym typeface="Webdings" pitchFamily="18" charset="2"/>
            </a:endParaRPr>
          </a:p>
          <a:p>
            <a:pPr defTabSz="228600">
              <a:buFontTx/>
              <a:buBlip>
                <a:blip r:embed="rId4"/>
              </a:buBlip>
              <a:tabLst>
                <a:tab pos="4664075" algn="l"/>
              </a:tabLst>
            </a:pPr>
            <a:r>
              <a:rPr kumimoji="0" lang="en-US" sz="1400">
                <a:solidFill>
                  <a:schemeClr val="bg2"/>
                </a:solidFill>
                <a:latin typeface="Times New Roman" pitchFamily="18" charset="0"/>
              </a:rPr>
              <a:t>  Lower lip turned outwards </a:t>
            </a:r>
            <a:r>
              <a:rPr kumimoji="0" lang="en-US" sz="1400">
                <a:solidFill>
                  <a:schemeClr val="bg2"/>
                </a:solidFill>
                <a:latin typeface="Times New Roman" pitchFamily="18" charset="0"/>
                <a:sym typeface="Webdings" pitchFamily="18" charset="2"/>
              </a:rPr>
              <a:t>	     </a:t>
            </a:r>
            <a:r>
              <a:rPr kumimoji="0" lang="en-US" sz="1400">
                <a:solidFill>
                  <a:schemeClr val="bg2"/>
                </a:solidFill>
                <a:latin typeface="Times New Roman" pitchFamily="18" charset="0"/>
              </a:rPr>
              <a:t>Lips pointing forward or turned in</a:t>
            </a:r>
            <a:endParaRPr kumimoji="0" lang="en-US" sz="1400">
              <a:solidFill>
                <a:schemeClr val="bg2"/>
              </a:solidFill>
              <a:latin typeface="Times New Roman" pitchFamily="18" charset="0"/>
              <a:sym typeface="Webdings" pitchFamily="18" charset="2"/>
            </a:endParaRPr>
          </a:p>
          <a:p>
            <a:pPr defTabSz="228600">
              <a:tabLst>
                <a:tab pos="4664075" algn="l"/>
              </a:tabLst>
            </a:pPr>
            <a:r>
              <a:rPr kumimoji="0" lang="en-US" sz="1400">
                <a:solidFill>
                  <a:schemeClr val="bg2"/>
                </a:solidFill>
                <a:latin typeface="Times New Roman" pitchFamily="18" charset="0"/>
                <a:sym typeface="Webdings" pitchFamily="18" charset="2"/>
              </a:rPr>
              <a:t></a:t>
            </a:r>
            <a:r>
              <a:rPr kumimoji="0" lang="en-US" sz="1400">
                <a:solidFill>
                  <a:schemeClr val="bg2"/>
                </a:solidFill>
                <a:latin typeface="Times New Roman" pitchFamily="18" charset="0"/>
              </a:rPr>
              <a:t> Baby’s chin touches breast</a:t>
            </a:r>
            <a:r>
              <a:rPr kumimoji="0" lang="en-US" sz="1400">
                <a:solidFill>
                  <a:schemeClr val="bg2"/>
                </a:solidFill>
                <a:latin typeface="Times New Roman" pitchFamily="18" charset="0"/>
                <a:sym typeface="Webdings" pitchFamily="18" charset="2"/>
              </a:rPr>
              <a:t>	</a:t>
            </a:r>
            <a:r>
              <a:rPr kumimoji="0" lang="en-US" sz="2000">
                <a:solidFill>
                  <a:schemeClr val="bg2"/>
                </a:solidFill>
                <a:latin typeface="Times New Roman" pitchFamily="18" charset="0"/>
                <a:sym typeface="Webdings" pitchFamily="18" charset="2"/>
              </a:rPr>
              <a:t>*</a:t>
            </a:r>
            <a:r>
              <a:rPr kumimoji="0" lang="en-US" sz="2000">
                <a:solidFill>
                  <a:schemeClr val="bg2"/>
                </a:solidFill>
                <a:latin typeface="Times New Roman" pitchFamily="18" charset="0"/>
              </a:rPr>
              <a:t> </a:t>
            </a:r>
            <a:r>
              <a:rPr kumimoji="0" lang="en-US" sz="1400">
                <a:solidFill>
                  <a:schemeClr val="bg2"/>
                </a:solidFill>
                <a:latin typeface="Times New Roman" pitchFamily="18" charset="0"/>
              </a:rPr>
              <a:t>Baby’s chin not touching breast</a:t>
            </a:r>
            <a:endParaRPr kumimoji="0" lang="en-US" sz="1400">
              <a:solidFill>
                <a:schemeClr val="bg2"/>
              </a:solidFill>
              <a:latin typeface="Times New Roman" pitchFamily="18" charset="0"/>
              <a:sym typeface="Webdings" pitchFamily="18" charset="2"/>
            </a:endParaRPr>
          </a:p>
        </p:txBody>
      </p:sp>
      <p:sp>
        <p:nvSpPr>
          <p:cNvPr id="96261" name="AutoShape 5"/>
          <p:cNvSpPr>
            <a:spLocks noChangeArrowheads="1"/>
          </p:cNvSpPr>
          <p:nvPr/>
        </p:nvSpPr>
        <p:spPr bwMode="auto">
          <a:xfrm>
            <a:off x="2057400" y="0"/>
            <a:ext cx="4648200" cy="1371600"/>
          </a:xfrm>
          <a:prstGeom prst="roundRect">
            <a:avLst>
              <a:gd name="adj" fmla="val 16667"/>
            </a:avLst>
          </a:prstGeom>
          <a:solidFill>
            <a:schemeClr val="accent2">
              <a:alpha val="0"/>
            </a:schemeClr>
          </a:solidFill>
          <a:ln w="9525">
            <a:solidFill>
              <a:schemeClr val="tx1"/>
            </a:solidFill>
            <a:round/>
            <a:headEnd/>
            <a:tailEnd/>
          </a:ln>
          <a:effectLst>
            <a:outerShdw dist="35921" dir="2700000" algn="ctr" rotWithShape="0">
              <a:schemeClr val="bg2"/>
            </a:outerShdw>
          </a:effectLst>
        </p:spPr>
        <p:txBody>
          <a:bodyPr wrap="none" anchor="ctr"/>
          <a:lstStyle/>
          <a:p>
            <a:pPr rtl="1"/>
            <a:r>
              <a:rPr kumimoji="0" lang="en-US" sz="2000" b="1" i="1">
                <a:solidFill>
                  <a:schemeClr val="bg1"/>
                </a:solidFill>
                <a:effectLst>
                  <a:outerShdw blurRad="38100" dist="38100" dir="2700000" algn="tl">
                    <a:srgbClr val="000000"/>
                  </a:outerShdw>
                </a:effectLst>
              </a:rPr>
              <a:t>What positive signs could you</a:t>
            </a:r>
            <a:endParaRPr kumimoji="0" lang="fa-IR" sz="2800" b="1" i="1">
              <a:solidFill>
                <a:schemeClr val="bg1"/>
              </a:solidFill>
              <a:effectLst>
                <a:outerShdw blurRad="38100" dist="38100" dir="2700000" algn="tl">
                  <a:srgbClr val="000000"/>
                </a:outerShdw>
              </a:effectLst>
            </a:endParaRPr>
          </a:p>
          <a:p>
            <a:pPr rtl="1"/>
            <a:r>
              <a:rPr kumimoji="0" lang="en-US" sz="2000" b="1" i="1">
                <a:solidFill>
                  <a:schemeClr val="bg1"/>
                </a:solidFill>
                <a:effectLst>
                  <a:outerShdw blurRad="38100" dist="38100" dir="2700000" algn="tl">
                    <a:srgbClr val="000000"/>
                  </a:outerShdw>
                </a:effectLst>
              </a:rPr>
              <a:t> point out to the mother?</a:t>
            </a:r>
            <a:endParaRPr kumimoji="0" lang="en-US" sz="2000" b="1">
              <a:solidFill>
                <a:schemeClr val="bg1"/>
              </a:solidFill>
              <a:effectLst>
                <a:outerShdw blurRad="38100" dist="38100" dir="2700000" algn="tl">
                  <a:srgbClr val="000000"/>
                </a:outerShdw>
              </a:effectLst>
            </a:endParaRPr>
          </a:p>
          <a:p>
            <a:pPr rtl="1"/>
            <a:r>
              <a:rPr kumimoji="0" lang="en-US" sz="1800">
                <a:solidFill>
                  <a:schemeClr val="bg1"/>
                </a:solidFill>
              </a:rPr>
              <a:t>- Her baby is being breastfed, which shows</a:t>
            </a:r>
          </a:p>
          <a:p>
            <a:pPr rtl="1"/>
            <a:r>
              <a:rPr kumimoji="0" lang="en-US" sz="1800">
                <a:solidFill>
                  <a:schemeClr val="bg1"/>
                </a:solidFill>
              </a:rPr>
              <a:t>  her care and love for her baby</a:t>
            </a:r>
          </a:p>
          <a:p>
            <a:pPr rtl="1"/>
            <a:r>
              <a:rPr kumimoji="0" lang="en-US" sz="1800">
                <a:solidFill>
                  <a:schemeClr val="bg1"/>
                </a:solidFill>
              </a:rPr>
              <a:t>- In line</a:t>
            </a:r>
            <a:endParaRPr kumimoji="0" lang="en-US">
              <a:solidFill>
                <a:schemeClr val="bg1"/>
              </a:solidFill>
            </a:endParaRPr>
          </a:p>
        </p:txBody>
      </p:sp>
    </p:spTree>
    <p:extLst>
      <p:ext uri="{BB962C8B-B14F-4D97-AF65-F5344CB8AC3E}">
        <p14:creationId xmlns:p14="http://schemas.microsoft.com/office/powerpoint/2010/main" val="34967300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6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P spid="96261" grpId="0" animBg="1"/>
    </p:bldLst>
  </p:timing>
</p:sld>
</file>

<file path=ppt/slides/slide20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CA"/>
              <a:t>Good position, good latch</a:t>
            </a:r>
          </a:p>
        </p:txBody>
      </p:sp>
      <p:pic>
        <p:nvPicPr>
          <p:cNvPr id="98307" name="Picture 3" descr="good position good latch-3"/>
          <p:cNvPicPr>
            <a:picLocks noChangeAspect="1" noChangeArrowheads="1"/>
          </p:cNvPicPr>
          <p:nvPr/>
        </p:nvPicPr>
        <p:blipFill>
          <a:blip r:embed="rId2">
            <a:lum bright="-6000" contrast="12000"/>
            <a:extLst>
              <a:ext uri="{28A0092B-C50C-407E-A947-70E740481C1C}">
                <a14:useLocalDpi xmlns:a14="http://schemas.microsoft.com/office/drawing/2010/main" val="0"/>
              </a:ext>
            </a:extLst>
          </a:blip>
          <a:srcRect/>
          <a:stretch>
            <a:fillRect/>
          </a:stretch>
        </p:blipFill>
        <p:spPr bwMode="auto">
          <a:xfrm>
            <a:off x="914400" y="1828800"/>
            <a:ext cx="7086600" cy="4403725"/>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0261110"/>
      </p:ext>
    </p:extLst>
  </p:cSld>
  <p:clrMapOvr>
    <a:masterClrMapping/>
  </p:clrMapOvr>
  <p:transition spd="med">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1"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18</a:t>
            </a:r>
            <a:r>
              <a:rPr lang="en-US" dirty="0"/>
              <a:t> </a:t>
            </a:r>
          </a:p>
        </p:txBody>
      </p:sp>
      <p:sp>
        <p:nvSpPr>
          <p:cNvPr id="324612" name="Rectangle 4"/>
          <p:cNvSpPr>
            <a:spLocks noGrp="1" noChangeArrowheads="1"/>
          </p:cNvSpPr>
          <p:nvPr>
            <p:ph type="body" sz="half" idx="1"/>
          </p:nvPr>
        </p:nvSpPr>
        <p:spPr>
          <a:xfrm>
            <a:off x="4211638" y="2205038"/>
            <a:ext cx="3810000" cy="4114800"/>
          </a:xfrm>
        </p:spPr>
        <p:txBody>
          <a:bodyPr/>
          <a:lstStyle/>
          <a:p>
            <a:pPr marL="609600" indent="-609600" algn="r" rtl="1"/>
            <a:r>
              <a:rPr lang="ar-SA">
                <a:cs typeface="Arial" pitchFamily="34" charset="0"/>
              </a:rPr>
              <a:t>تماس پوستي مادر و نوزاد در گرم نگه داشتن و بهبود رشد و تكامل نوزادان نارس و بيمار نقش حياتي دارد.</a:t>
            </a:r>
            <a:endParaRPr lang="fa-IR">
              <a:cs typeface="Arial" pitchFamily="34" charset="0"/>
            </a:endParaRPr>
          </a:p>
          <a:p>
            <a:pPr marL="609600" indent="-609600" algn="r" rtl="1">
              <a:buFont typeface="Monotype Sorts" pitchFamily="2" charset="2"/>
              <a:buNone/>
            </a:pPr>
            <a:endParaRPr lang="en-US">
              <a:cs typeface="Arial" pitchFamily="34" charset="0"/>
            </a:endParaRPr>
          </a:p>
        </p:txBody>
      </p:sp>
      <p:sp>
        <p:nvSpPr>
          <p:cNvPr id="2" name="Content Placeholder 1"/>
          <p:cNvSpPr>
            <a:spLocks noGrp="1"/>
          </p:cNvSpPr>
          <p:nvPr>
            <p:ph sz="half" idx="2"/>
          </p:nvPr>
        </p:nvSpPr>
        <p:spPr>
          <a:xfrm>
            <a:off x="3048000" y="2057400"/>
            <a:ext cx="5943600" cy="4102100"/>
          </a:xfrm>
        </p:spPr>
        <p:txBody>
          <a:bodyPr/>
          <a:lstStyle/>
          <a:p>
            <a:endParaRPr lang="fa-IR" dirty="0"/>
          </a:p>
        </p:txBody>
      </p:sp>
      <p:sp>
        <p:nvSpPr>
          <p:cNvPr id="7" name="Slide Number Placeholder 6"/>
          <p:cNvSpPr>
            <a:spLocks noGrp="1"/>
          </p:cNvSpPr>
          <p:nvPr>
            <p:ph type="sldNum" sz="quarter" idx="12"/>
          </p:nvPr>
        </p:nvSpPr>
        <p:spPr/>
        <p:txBody>
          <a:bodyPr/>
          <a:lstStyle/>
          <a:p>
            <a:fld id="{9491C042-94D1-4E22-A4E0-A6AA3831230D}" type="slidenum">
              <a:rPr lang="ar-SA"/>
              <a:pPr/>
              <a:t>21</a:t>
            </a:fld>
            <a:endParaRPr lang="en-US"/>
          </a:p>
        </p:txBody>
      </p:sp>
    </p:spTree>
    <p:extLst>
      <p:ext uri="{BB962C8B-B14F-4D97-AF65-F5344CB8AC3E}">
        <p14:creationId xmlns:p14="http://schemas.microsoft.com/office/powerpoint/2010/main" val="649407004"/>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CA"/>
              <a:t>Well latched on</a:t>
            </a:r>
          </a:p>
        </p:txBody>
      </p:sp>
      <p:pic>
        <p:nvPicPr>
          <p:cNvPr id="99331" name="Picture 3" descr="going to the breast series-6"/>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1295400" y="1779588"/>
            <a:ext cx="6172200" cy="4316412"/>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213312"/>
      </p:ext>
    </p:extLst>
  </p:cSld>
  <p:clrMapOvr>
    <a:masterClrMapping/>
  </p:clrMapOvr>
  <p:transition spd="med">
    <p:split orient="vert"/>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CA"/>
              <a:t>Two errors?</a:t>
            </a:r>
          </a:p>
        </p:txBody>
      </p:sp>
      <p:sp>
        <p:nvSpPr>
          <p:cNvPr id="101379" name="Rectangle 3"/>
          <p:cNvSpPr>
            <a:spLocks noGrp="1" noChangeArrowheads="1"/>
          </p:cNvSpPr>
          <p:nvPr>
            <p:ph idx="1"/>
          </p:nvPr>
        </p:nvSpPr>
        <p:spPr>
          <a:xfrm>
            <a:off x="685800" y="2438400"/>
            <a:ext cx="7620000" cy="3921125"/>
          </a:xfrm>
        </p:spPr>
        <p:txBody>
          <a:bodyPr/>
          <a:lstStyle/>
          <a:p>
            <a:pPr marL="609600" indent="-609600">
              <a:buFont typeface="Wingdings" pitchFamily="2" charset="2"/>
              <a:buAutoNum type="arabicPeriod"/>
            </a:pPr>
            <a:r>
              <a:rPr lang="en-CA" sz="3600"/>
              <a:t>Nipple is pointing to the lower lip, not upper lip (or has moved baby to much to the side)</a:t>
            </a:r>
          </a:p>
          <a:p>
            <a:pPr marL="609600" indent="-609600">
              <a:buFont typeface="Wingdings" pitchFamily="2" charset="2"/>
              <a:buAutoNum type="arabicPeriod"/>
            </a:pPr>
            <a:r>
              <a:rPr lang="en-CA" sz="3600"/>
              <a:t>Mother is squeezing nipple to put it into the baby’s mouth</a:t>
            </a:r>
          </a:p>
        </p:txBody>
      </p:sp>
    </p:spTree>
    <p:extLst>
      <p:ext uri="{BB962C8B-B14F-4D97-AF65-F5344CB8AC3E}">
        <p14:creationId xmlns:p14="http://schemas.microsoft.com/office/powerpoint/2010/main" val="241088591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Effect transition="in" filter="wipe(up)">
                                      <p:cBhvr>
                                        <p:cTn id="7" dur="500"/>
                                        <p:tgtEl>
                                          <p:spTgt spid="101379">
                                            <p:txEl>
                                              <p:pRg st="0" end="0"/>
                                            </p:txEl>
                                          </p:spTgt>
                                        </p:tgtEl>
                                      </p:cBhvr>
                                    </p:animEffect>
                                  </p:childTnLst>
                                  <p:subTnLst>
                                    <p:animClr clrSpc="rgb" dir="cw">
                                      <p:cBhvr override="childStyle">
                                        <p:cTn dur="1" fill="hold" display="0" masterRel="nextClick" afterEffect="1"/>
                                        <p:tgtEl>
                                          <p:spTgt spid="101379">
                                            <p:txEl>
                                              <p:pRg st="0" end="0"/>
                                            </p:txEl>
                                          </p:spTgt>
                                        </p:tgtEl>
                                        <p:attrNameLst>
                                          <p:attrName>ppt_c</p:attrName>
                                        </p:attrNameLst>
                                      </p:cBhvr>
                                      <p:to>
                                        <a:schemeClr val="accent1"/>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1379">
                                            <p:txEl>
                                              <p:pRg st="1" end="1"/>
                                            </p:txEl>
                                          </p:spTgt>
                                        </p:tgtEl>
                                        <p:attrNameLst>
                                          <p:attrName>style.visibility</p:attrName>
                                        </p:attrNameLst>
                                      </p:cBhvr>
                                      <p:to>
                                        <p:strVal val="visible"/>
                                      </p:to>
                                    </p:set>
                                    <p:animEffect transition="in" filter="wipe(up)">
                                      <p:cBhvr>
                                        <p:cTn id="12" dur="500"/>
                                        <p:tgtEl>
                                          <p:spTgt spid="101379">
                                            <p:txEl>
                                              <p:pRg st="1" end="1"/>
                                            </p:txEl>
                                          </p:spTgt>
                                        </p:tgtEl>
                                      </p:cBhvr>
                                    </p:animEffect>
                                  </p:childTnLst>
                                  <p:subTnLst>
                                    <p:animClr clrSpc="rgb" dir="cw">
                                      <p:cBhvr override="childStyle">
                                        <p:cTn dur="1" fill="hold" display="0" masterRel="nextClick" afterEffect="1"/>
                                        <p:tgtEl>
                                          <p:spTgt spid="101379">
                                            <p:txEl>
                                              <p:pRg st="1" end="1"/>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autoUpdateAnimBg="0"/>
    </p:bldLst>
  </p:timing>
</p:sld>
</file>

<file path=ppt/slides/slide2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CA"/>
              <a:t>Two errors?</a:t>
            </a:r>
          </a:p>
        </p:txBody>
      </p:sp>
      <p:pic>
        <p:nvPicPr>
          <p:cNvPr id="100355" name="Picture 3" descr="going to the breast series-2"/>
          <p:cNvPicPr>
            <a:picLocks noChangeAspect="1" noChangeArrowheads="1"/>
          </p:cNvPicPr>
          <p:nvPr/>
        </p:nvPicPr>
        <p:blipFill>
          <a:blip r:embed="rId2">
            <a:lum bright="6000"/>
            <a:extLst>
              <a:ext uri="{28A0092B-C50C-407E-A947-70E740481C1C}">
                <a14:useLocalDpi xmlns:a14="http://schemas.microsoft.com/office/drawing/2010/main" val="0"/>
              </a:ext>
            </a:extLst>
          </a:blip>
          <a:srcRect l="18582" t="18623"/>
          <a:stretch>
            <a:fillRect/>
          </a:stretch>
        </p:blipFill>
        <p:spPr bwMode="auto">
          <a:xfrm>
            <a:off x="1905000" y="2395538"/>
            <a:ext cx="5410200" cy="3949700"/>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353569"/>
      </p:ext>
    </p:extLst>
  </p:cSld>
  <p:clrMapOvr>
    <a:masterClrMapping/>
  </p:clrMapOvr>
  <p:transition spd="med">
    <p:split orient="vert"/>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GB" sz="4500">
                <a:effectLst>
                  <a:outerShdw blurRad="38100" dist="38100" dir="2700000" algn="tl">
                    <a:srgbClr val="C0C0C0"/>
                  </a:outerShdw>
                </a:effectLst>
              </a:rPr>
              <a:t>ONE SUCK</a:t>
            </a:r>
          </a:p>
        </p:txBody>
      </p:sp>
      <p:sp>
        <p:nvSpPr>
          <p:cNvPr id="102403" name="Rectangle 3"/>
          <p:cNvSpPr>
            <a:spLocks noGrp="1" noChangeArrowheads="1"/>
          </p:cNvSpPr>
          <p:nvPr>
            <p:ph idx="1"/>
          </p:nvPr>
        </p:nvSpPr>
        <p:spPr>
          <a:xfrm>
            <a:off x="1295400" y="3327400"/>
            <a:ext cx="5835650" cy="2368550"/>
          </a:xfrm>
        </p:spPr>
        <p:txBody>
          <a:bodyPr/>
          <a:lstStyle/>
          <a:p>
            <a:pPr>
              <a:lnSpc>
                <a:spcPct val="120000"/>
              </a:lnSpc>
            </a:pPr>
            <a:r>
              <a:rPr lang="en-GB" sz="3600">
                <a:solidFill>
                  <a:srgbClr val="FFFFA5"/>
                </a:solidFill>
              </a:rPr>
              <a:t> </a:t>
            </a:r>
            <a:r>
              <a:rPr lang="en-GB" sz="3600">
                <a:solidFill>
                  <a:schemeClr val="bg2"/>
                </a:solidFill>
              </a:rPr>
              <a:t>Open</a:t>
            </a:r>
            <a:r>
              <a:rPr lang="en-GB" sz="3600"/>
              <a:t> mouth wide</a:t>
            </a:r>
          </a:p>
          <a:p>
            <a:pPr>
              <a:lnSpc>
                <a:spcPct val="120000"/>
              </a:lnSpc>
            </a:pPr>
            <a:r>
              <a:rPr lang="en-GB" sz="3600">
                <a:solidFill>
                  <a:srgbClr val="FFFFA5"/>
                </a:solidFill>
              </a:rPr>
              <a:t> </a:t>
            </a:r>
            <a:r>
              <a:rPr lang="en-GB" sz="3600">
                <a:solidFill>
                  <a:schemeClr val="bg2"/>
                </a:solidFill>
              </a:rPr>
              <a:t>Pause</a:t>
            </a:r>
          </a:p>
          <a:p>
            <a:pPr>
              <a:lnSpc>
                <a:spcPct val="120000"/>
              </a:lnSpc>
            </a:pPr>
            <a:r>
              <a:rPr lang="en-GB" sz="3600">
                <a:solidFill>
                  <a:srgbClr val="FFFFA5"/>
                </a:solidFill>
              </a:rPr>
              <a:t> </a:t>
            </a:r>
            <a:r>
              <a:rPr lang="en-GB" sz="3600">
                <a:solidFill>
                  <a:schemeClr val="bg2"/>
                </a:solidFill>
              </a:rPr>
              <a:t>Close</a:t>
            </a:r>
            <a:r>
              <a:rPr lang="en-GB" sz="3600"/>
              <a:t> mouth</a:t>
            </a:r>
          </a:p>
        </p:txBody>
      </p:sp>
      <p:pic>
        <p:nvPicPr>
          <p:cNvPr id="102406" name="Picture 6" descr="anim">
            <a:hlinkClick r:id="rId2" action="ppaction://program"/>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609600"/>
            <a:ext cx="3886200" cy="2919413"/>
          </a:xfrm>
          <a:prstGeom prst="rect">
            <a:avLst/>
          </a:prstGeom>
          <a:noFill/>
          <a:extLst>
            <a:ext uri="{909E8E84-426E-40DD-AFC4-6F175D3DCCD1}">
              <a14:hiddenFill xmlns:a14="http://schemas.microsoft.com/office/drawing/2010/main">
                <a:solidFill>
                  <a:srgbClr val="FFFFFF"/>
                </a:solidFill>
              </a14:hiddenFill>
            </a:ext>
          </a:extLst>
        </p:spPr>
      </p:pic>
      <p:sp>
        <p:nvSpPr>
          <p:cNvPr id="102407" name="AutoShape 7"/>
          <p:cNvSpPr>
            <a:spLocks noChangeArrowheads="1"/>
          </p:cNvSpPr>
          <p:nvPr/>
        </p:nvSpPr>
        <p:spPr bwMode="auto">
          <a:xfrm>
            <a:off x="1295400" y="3200400"/>
            <a:ext cx="990600" cy="381000"/>
          </a:xfrm>
          <a:prstGeom prst="wedgeRoundRectCallout">
            <a:avLst>
              <a:gd name="adj1" fmla="val 77884"/>
              <a:gd name="adj2" fmla="val 158750"/>
              <a:gd name="adj3" fmla="val 16667"/>
            </a:avLst>
          </a:prstGeom>
          <a:solidFill>
            <a:srgbClr val="FF6600"/>
          </a:solidFill>
          <a:ln w="9525">
            <a:solidFill>
              <a:schemeClr val="tx1"/>
            </a:solidFill>
            <a:miter lim="800000"/>
            <a:headEnd/>
            <a:tailEnd/>
          </a:ln>
          <a:effectLst>
            <a:outerShdw dist="35921" dir="2700000" algn="ctr" rotWithShape="0">
              <a:srgbClr val="000000"/>
            </a:outerShdw>
          </a:effectLst>
        </p:spPr>
        <p:txBody>
          <a:bodyPr/>
          <a:lstStyle/>
          <a:p>
            <a:pPr algn="ctr" rtl="1"/>
            <a:r>
              <a:rPr kumimoji="0" lang="en-US" sz="1600" b="1">
                <a:effectLst>
                  <a:outerShdw blurRad="38100" dist="38100" dir="2700000" algn="tl">
                    <a:srgbClr val="FFFFFF"/>
                  </a:outerShdw>
                </a:effectLst>
              </a:rPr>
              <a:t>PAUSE</a:t>
            </a:r>
          </a:p>
        </p:txBody>
      </p:sp>
    </p:spTree>
    <p:extLst>
      <p:ext uri="{BB962C8B-B14F-4D97-AF65-F5344CB8AC3E}">
        <p14:creationId xmlns:p14="http://schemas.microsoft.com/office/powerpoint/2010/main" val="88614850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 calcmode="lin" valueType="num">
                                      <p:cBhvr>
                                        <p:cTn id="7" dur="500" fill="hold"/>
                                        <p:tgtEl>
                                          <p:spTgt spid="10240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40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0240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02403">
                                            <p:txEl>
                                              <p:pRg st="1" end="1"/>
                                            </p:txEl>
                                          </p:spTgt>
                                        </p:tgtEl>
                                        <p:attrNameLst>
                                          <p:attrName>style.visibility</p:attrName>
                                        </p:attrNameLst>
                                      </p:cBhvr>
                                      <p:to>
                                        <p:strVal val="visible"/>
                                      </p:to>
                                    </p:set>
                                    <p:anim calcmode="lin" valueType="num">
                                      <p:cBhvr>
                                        <p:cTn id="14" dur="500" fill="hold"/>
                                        <p:tgtEl>
                                          <p:spTgt spid="10240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0240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0240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02403">
                                            <p:txEl>
                                              <p:pRg st="2" end="2"/>
                                            </p:txEl>
                                          </p:spTgt>
                                        </p:tgtEl>
                                        <p:attrNameLst>
                                          <p:attrName>style.visibility</p:attrName>
                                        </p:attrNameLst>
                                      </p:cBhvr>
                                      <p:to>
                                        <p:strVal val="visible"/>
                                      </p:to>
                                    </p:set>
                                    <p:anim calcmode="lin" valueType="num">
                                      <p:cBhvr>
                                        <p:cTn id="21" dur="500" fill="hold"/>
                                        <p:tgtEl>
                                          <p:spTgt spid="10240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10240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102403">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102406"/>
                                        </p:tgtEl>
                                        <p:attrNameLst>
                                          <p:attrName>style.visibility</p:attrName>
                                        </p:attrNameLst>
                                      </p:cBhvr>
                                      <p:to>
                                        <p:strVal val="visible"/>
                                      </p:to>
                                    </p:set>
                                  </p:childTnLst>
                                </p:cTn>
                              </p:par>
                            </p:childTnLst>
                          </p:cTn>
                        </p:par>
                        <p:par>
                          <p:cTn id="28" fill="hold" nodeType="afterGroup">
                            <p:stCondLst>
                              <p:cond delay="0"/>
                            </p:stCondLst>
                            <p:childTnLst>
                              <p:par>
                                <p:cTn id="29" presetID="23" presetClass="entr" presetSubtype="16" fill="hold" grpId="0" nodeType="afterEffect">
                                  <p:stCondLst>
                                    <p:cond delay="0"/>
                                  </p:stCondLst>
                                  <p:childTnLst>
                                    <p:set>
                                      <p:cBhvr>
                                        <p:cTn id="30" dur="1" fill="hold">
                                          <p:stCondLst>
                                            <p:cond delay="0"/>
                                          </p:stCondLst>
                                        </p:cTn>
                                        <p:tgtEl>
                                          <p:spTgt spid="102407"/>
                                        </p:tgtEl>
                                        <p:attrNameLst>
                                          <p:attrName>style.visibility</p:attrName>
                                        </p:attrNameLst>
                                      </p:cBhvr>
                                      <p:to>
                                        <p:strVal val="visible"/>
                                      </p:to>
                                    </p:set>
                                    <p:anim calcmode="lin" valueType="num">
                                      <p:cBhvr>
                                        <p:cTn id="31" dur="2000" fill="hold"/>
                                        <p:tgtEl>
                                          <p:spTgt spid="102407"/>
                                        </p:tgtEl>
                                        <p:attrNameLst>
                                          <p:attrName>ppt_w</p:attrName>
                                        </p:attrNameLst>
                                      </p:cBhvr>
                                      <p:tavLst>
                                        <p:tav tm="0">
                                          <p:val>
                                            <p:fltVal val="0"/>
                                          </p:val>
                                        </p:tav>
                                        <p:tav tm="100000">
                                          <p:val>
                                            <p:strVal val="#ppt_w"/>
                                          </p:val>
                                        </p:tav>
                                      </p:tavLst>
                                    </p:anim>
                                    <p:anim calcmode="lin" valueType="num">
                                      <p:cBhvr>
                                        <p:cTn id="32" dur="2000" fill="hold"/>
                                        <p:tgtEl>
                                          <p:spTgt spid="10240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P spid="102407" grpId="0" animBg="1"/>
    </p:bldLst>
  </p:timing>
</p:sld>
</file>

<file path=ppt/slides/slide21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1371600" y="1219200"/>
            <a:ext cx="7010400" cy="762000"/>
          </a:xfrm>
        </p:spPr>
        <p:txBody>
          <a:bodyPr>
            <a:normAutofit fontScale="90000"/>
          </a:bodyPr>
          <a:lstStyle/>
          <a:p>
            <a:r>
              <a:rPr lang="en-US"/>
              <a:t>Observe the baby’s suckling:</a:t>
            </a:r>
          </a:p>
        </p:txBody>
      </p:sp>
      <p:sp>
        <p:nvSpPr>
          <p:cNvPr id="105475" name="Rectangle 3"/>
          <p:cNvSpPr>
            <a:spLocks noGrp="1" noChangeArrowheads="1"/>
          </p:cNvSpPr>
          <p:nvPr>
            <p:ph idx="1"/>
          </p:nvPr>
        </p:nvSpPr>
        <p:spPr>
          <a:xfrm>
            <a:off x="914400" y="2133600"/>
            <a:ext cx="7772400" cy="4343400"/>
          </a:xfrm>
        </p:spPr>
        <p:txBody>
          <a:bodyPr/>
          <a:lstStyle/>
          <a:p>
            <a:r>
              <a:rPr lang="en-US"/>
              <a:t>Can you see </a:t>
            </a:r>
            <a:r>
              <a:rPr lang="en-US" i="1" u="sng">
                <a:solidFill>
                  <a:srgbClr val="99FF33"/>
                </a:solidFill>
              </a:rPr>
              <a:t>slow deep sucks</a:t>
            </a:r>
            <a:r>
              <a:rPr lang="en-US" i="1">
                <a:solidFill>
                  <a:srgbClr val="99FF33"/>
                </a:solidFill>
              </a:rPr>
              <a:t> </a:t>
            </a:r>
            <a:r>
              <a:rPr lang="en-US" i="1" u="sng">
                <a:solidFill>
                  <a:srgbClr val="99FF33"/>
                </a:solidFill>
              </a:rPr>
              <a:t>with pauses</a:t>
            </a:r>
            <a:r>
              <a:rPr lang="en-US"/>
              <a:t>? You may hear gentle swallowing or clicks and</a:t>
            </a:r>
            <a:r>
              <a:rPr lang="fa-IR"/>
              <a:t> </a:t>
            </a:r>
            <a:r>
              <a:rPr lang="en-US"/>
              <a:t>gulps, and see the baby’s </a:t>
            </a:r>
            <a:r>
              <a:rPr lang="en-US" i="1" u="sng">
                <a:solidFill>
                  <a:srgbClr val="99FF33"/>
                </a:solidFill>
              </a:rPr>
              <a:t>cheeks round when suckling</a:t>
            </a:r>
            <a:r>
              <a:rPr lang="en-US"/>
              <a:t> and are not drawn inward during a feed.</a:t>
            </a:r>
          </a:p>
          <a:p>
            <a:r>
              <a:rPr lang="en-US"/>
              <a:t>Notice how the feed finishes - does baby </a:t>
            </a:r>
            <a:r>
              <a:rPr lang="en-US" i="1" u="sng">
                <a:solidFill>
                  <a:srgbClr val="99FF33"/>
                </a:solidFill>
              </a:rPr>
              <a:t>releases the breast</a:t>
            </a:r>
            <a:r>
              <a:rPr lang="en-US"/>
              <a:t> by himself or herself</a:t>
            </a:r>
            <a:r>
              <a:rPr lang="fa-IR"/>
              <a:t> </a:t>
            </a:r>
            <a:r>
              <a:rPr lang="en-US"/>
              <a:t>and look contented?</a:t>
            </a:r>
          </a:p>
          <a:p>
            <a:endParaRPr lang="en-US"/>
          </a:p>
        </p:txBody>
      </p:sp>
    </p:spTree>
    <p:extLst>
      <p:ext uri="{BB962C8B-B14F-4D97-AF65-F5344CB8AC3E}">
        <p14:creationId xmlns:p14="http://schemas.microsoft.com/office/powerpoint/2010/main" val="167748212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 calcmode="lin" valueType="num">
                                      <p:cBhvr>
                                        <p:cTn id="7" dur="500" fill="hold"/>
                                        <p:tgtEl>
                                          <p:spTgt spid="10547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547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05475">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05475">
                                            <p:txEl>
                                              <p:pRg st="1" end="1"/>
                                            </p:txEl>
                                          </p:spTgt>
                                        </p:tgtEl>
                                        <p:attrNameLst>
                                          <p:attrName>style.visibility</p:attrName>
                                        </p:attrNameLst>
                                      </p:cBhvr>
                                      <p:to>
                                        <p:strVal val="visible"/>
                                      </p:to>
                                    </p:set>
                                    <p:anim calcmode="lin" valueType="num">
                                      <p:cBhvr>
                                        <p:cTn id="14" dur="500" fill="hold"/>
                                        <p:tgtEl>
                                          <p:spTgt spid="10547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0547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054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Lst>
  </p:timing>
</p:sld>
</file>

<file path=ppt/slides/slide2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7200" y="762000"/>
            <a:ext cx="8229600" cy="1524000"/>
          </a:xfrm>
        </p:spPr>
        <p:txBody>
          <a:bodyPr/>
          <a:lstStyle/>
          <a:p>
            <a:pPr algn="ctr"/>
            <a:r>
              <a:rPr lang="fa-IR" sz="3600"/>
              <a:t> از احساس مادر بپرسید</a:t>
            </a:r>
            <a:br>
              <a:rPr lang="fa-IR" sz="3600"/>
            </a:br>
            <a:r>
              <a:rPr lang="en-US" sz="2800"/>
              <a:t>Ask the mother how</a:t>
            </a:r>
            <a:r>
              <a:rPr lang="fa-IR" sz="2800"/>
              <a:t/>
            </a:r>
            <a:br>
              <a:rPr lang="fa-IR" sz="2800"/>
            </a:br>
            <a:r>
              <a:rPr lang="en-US" sz="2800"/>
              <a:t>breastfeeding feels to her:</a:t>
            </a:r>
          </a:p>
        </p:txBody>
      </p:sp>
      <p:sp>
        <p:nvSpPr>
          <p:cNvPr id="107523" name="Rectangle 3"/>
          <p:cNvSpPr>
            <a:spLocks noGrp="1" noChangeArrowheads="1"/>
          </p:cNvSpPr>
          <p:nvPr>
            <p:ph idx="1"/>
          </p:nvPr>
        </p:nvSpPr>
        <p:spPr>
          <a:xfrm>
            <a:off x="838200" y="2209800"/>
            <a:ext cx="7391400" cy="3006725"/>
          </a:xfrm>
        </p:spPr>
        <p:txBody>
          <a:bodyPr/>
          <a:lstStyle/>
          <a:p>
            <a:pPr algn="r" rtl="1"/>
            <a:r>
              <a:rPr lang="fa-IR" sz="2400"/>
              <a:t> ایا علامتی از رفلکس اکسی توسین دارد ؟ مثل احساس چکه کردن یا سوزن سوزن شدن </a:t>
            </a:r>
          </a:p>
          <a:p>
            <a:pPr algn="r" rtl="1"/>
            <a:r>
              <a:rPr lang="en-US" sz="2400"/>
              <a:t>Can she feel any signs of </a:t>
            </a:r>
            <a:r>
              <a:rPr lang="en-US" sz="2400">
                <a:solidFill>
                  <a:schemeClr val="bg2"/>
                </a:solidFill>
              </a:rPr>
              <a:t>oxytocin reflex</a:t>
            </a:r>
            <a:r>
              <a:rPr lang="en-US" sz="2400"/>
              <a:t>, e.g. leaking or tingling?</a:t>
            </a:r>
          </a:p>
          <a:p>
            <a:pPr algn="r" rtl="1"/>
            <a:endParaRPr lang="en-US" sz="2400"/>
          </a:p>
          <a:p>
            <a:pPr algn="r" rtl="1"/>
            <a:r>
              <a:rPr lang="fa-IR" sz="2400"/>
              <a:t> ایا احساس درد یا ناراحتی دارد </a:t>
            </a:r>
          </a:p>
          <a:p>
            <a:pPr algn="r" rtl="1"/>
            <a:r>
              <a:rPr lang="en-US" sz="2400"/>
              <a:t>Is there any discomfort or pain?</a:t>
            </a:r>
          </a:p>
          <a:p>
            <a:pPr algn="r" rtl="1"/>
            <a:endParaRPr lang="en-US" sz="2400"/>
          </a:p>
        </p:txBody>
      </p:sp>
    </p:spTree>
    <p:extLst>
      <p:ext uri="{BB962C8B-B14F-4D97-AF65-F5344CB8AC3E}">
        <p14:creationId xmlns:p14="http://schemas.microsoft.com/office/powerpoint/2010/main" val="387002520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 calcmode="lin" valueType="num">
                                      <p:cBhvr>
                                        <p:cTn id="7" dur="500" fill="hold"/>
                                        <p:tgtEl>
                                          <p:spTgt spid="10752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752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0752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07523">
                                            <p:txEl>
                                              <p:pRg st="1" end="1"/>
                                            </p:txEl>
                                          </p:spTgt>
                                        </p:tgtEl>
                                        <p:attrNameLst>
                                          <p:attrName>style.visibility</p:attrName>
                                        </p:attrNameLst>
                                      </p:cBhvr>
                                      <p:to>
                                        <p:strVal val="visible"/>
                                      </p:to>
                                    </p:set>
                                    <p:anim calcmode="lin" valueType="num">
                                      <p:cBhvr>
                                        <p:cTn id="14" dur="500" fill="hold"/>
                                        <p:tgtEl>
                                          <p:spTgt spid="10752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0752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0752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07523">
                                            <p:txEl>
                                              <p:pRg st="3" end="3"/>
                                            </p:txEl>
                                          </p:spTgt>
                                        </p:tgtEl>
                                        <p:attrNameLst>
                                          <p:attrName>style.visibility</p:attrName>
                                        </p:attrNameLst>
                                      </p:cBhvr>
                                      <p:to>
                                        <p:strVal val="visible"/>
                                      </p:to>
                                    </p:set>
                                    <p:anim calcmode="lin" valueType="num">
                                      <p:cBhvr>
                                        <p:cTn id="21" dur="500" fill="hold"/>
                                        <p:tgtEl>
                                          <p:spTgt spid="10752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10752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107523">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107523">
                                            <p:txEl>
                                              <p:pRg st="4" end="4"/>
                                            </p:txEl>
                                          </p:spTgt>
                                        </p:tgtEl>
                                        <p:attrNameLst>
                                          <p:attrName>style.visibility</p:attrName>
                                        </p:attrNameLst>
                                      </p:cBhvr>
                                      <p:to>
                                        <p:strVal val="visible"/>
                                      </p:to>
                                    </p:set>
                                    <p:anim calcmode="lin" valueType="num">
                                      <p:cBhvr>
                                        <p:cTn id="28" dur="500" fill="hold"/>
                                        <p:tgtEl>
                                          <p:spTgt spid="10752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107523">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1075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p:bldLst>
  </p:timing>
</p:sld>
</file>

<file path=ppt/slides/slide21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1295400" y="1219200"/>
            <a:ext cx="7086600" cy="685800"/>
          </a:xfrm>
        </p:spPr>
        <p:txBody>
          <a:bodyPr/>
          <a:lstStyle/>
          <a:p>
            <a:r>
              <a:rPr lang="en-US" sz="2900"/>
              <a:t>RECOMMENDATIONS FOR THE MOTHER</a:t>
            </a:r>
          </a:p>
        </p:txBody>
      </p:sp>
      <p:sp>
        <p:nvSpPr>
          <p:cNvPr id="109571" name="Rectangle 3"/>
          <p:cNvSpPr>
            <a:spLocks noGrp="1" noChangeArrowheads="1"/>
          </p:cNvSpPr>
          <p:nvPr>
            <p:ph idx="1"/>
          </p:nvPr>
        </p:nvSpPr>
        <p:spPr>
          <a:xfrm>
            <a:off x="838200" y="2057400"/>
            <a:ext cx="7772400" cy="4191000"/>
          </a:xfrm>
        </p:spPr>
        <p:txBody>
          <a:bodyPr>
            <a:normAutofit lnSpcReduction="10000"/>
          </a:bodyPr>
          <a:lstStyle/>
          <a:p>
            <a:r>
              <a:rPr lang="fr-FR" sz="2400" b="1"/>
              <a:t>Mother’s posture</a:t>
            </a:r>
          </a:p>
          <a:p>
            <a:pPr>
              <a:buFont typeface="Wingdings" pitchFamily="2" charset="2"/>
              <a:buChar char="Ø"/>
            </a:pPr>
            <a:r>
              <a:rPr lang="fr-FR" sz="2400">
                <a:solidFill>
                  <a:schemeClr val="tx2"/>
                </a:solidFill>
              </a:rPr>
              <a:t>sit with straight, well-supported back</a:t>
            </a:r>
          </a:p>
          <a:p>
            <a:pPr>
              <a:buFont typeface="Wingdings" pitchFamily="2" charset="2"/>
              <a:buChar char="Ø"/>
            </a:pPr>
            <a:r>
              <a:rPr lang="fr-FR" sz="2400">
                <a:solidFill>
                  <a:schemeClr val="tx2"/>
                </a:solidFill>
              </a:rPr>
              <a:t>trunk facing forwards, lap flat</a:t>
            </a:r>
            <a:endParaRPr lang="en-GB" sz="2400">
              <a:solidFill>
                <a:schemeClr val="tx2"/>
              </a:solidFill>
            </a:endParaRPr>
          </a:p>
          <a:p>
            <a:r>
              <a:rPr lang="fr-FR" sz="2400" b="1"/>
              <a:t>Baby’s position before feed begins</a:t>
            </a:r>
          </a:p>
          <a:p>
            <a:pPr>
              <a:buFont typeface="Wingdings" pitchFamily="2" charset="2"/>
              <a:buChar char="Ø"/>
            </a:pPr>
            <a:r>
              <a:rPr lang="fr-FR" sz="2400">
                <a:solidFill>
                  <a:schemeClr val="accent2"/>
                </a:solidFill>
              </a:rPr>
              <a:t>on pillow can be helpful, </a:t>
            </a:r>
          </a:p>
          <a:p>
            <a:pPr>
              <a:buFont typeface="Wingdings" pitchFamily="2" charset="2"/>
              <a:buChar char="Ø"/>
            </a:pPr>
            <a:r>
              <a:rPr lang="fr-FR" sz="2400">
                <a:solidFill>
                  <a:schemeClr val="accent2"/>
                </a:solidFill>
              </a:rPr>
              <a:t>nipple points to the baby’s upper lip or nostril</a:t>
            </a:r>
            <a:endParaRPr lang="en-GB" sz="2400">
              <a:solidFill>
                <a:schemeClr val="accent2"/>
              </a:solidFill>
            </a:endParaRPr>
          </a:p>
          <a:p>
            <a:r>
              <a:rPr lang="fr-FR" sz="2400" b="1"/>
              <a:t>Baby’s body</a:t>
            </a:r>
          </a:p>
          <a:p>
            <a:pPr>
              <a:buFont typeface="Wingdings" pitchFamily="2" charset="2"/>
              <a:buChar char="Ø"/>
            </a:pPr>
            <a:r>
              <a:rPr lang="fr-FR" sz="2400">
                <a:solidFill>
                  <a:schemeClr val="bg2"/>
                </a:solidFill>
              </a:rPr>
              <a:t>placed not quite tummy to tummy, but so that baby comes up to breast from </a:t>
            </a:r>
            <a:r>
              <a:rPr lang="fr-FR" sz="2400" i="1">
                <a:solidFill>
                  <a:schemeClr val="bg2"/>
                </a:solidFill>
              </a:rPr>
              <a:t>below</a:t>
            </a:r>
            <a:r>
              <a:rPr lang="fr-FR" sz="2400">
                <a:solidFill>
                  <a:schemeClr val="bg2"/>
                </a:solidFill>
              </a:rPr>
              <a:t> and baby’s eyes make contact with mother’s</a:t>
            </a:r>
            <a:endParaRPr lang="en-US">
              <a:solidFill>
                <a:schemeClr val="bg2"/>
              </a:solidFill>
            </a:endParaRPr>
          </a:p>
        </p:txBody>
      </p:sp>
    </p:spTree>
    <p:extLst>
      <p:ext uri="{BB962C8B-B14F-4D97-AF65-F5344CB8AC3E}">
        <p14:creationId xmlns:p14="http://schemas.microsoft.com/office/powerpoint/2010/main" val="2490915253"/>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 calcmode="lin" valueType="num">
                                      <p:cBhvr>
                                        <p:cTn id="7" dur="500" fill="hold"/>
                                        <p:tgtEl>
                                          <p:spTgt spid="1095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957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09571">
                                            <p:txEl>
                                              <p:pRg st="0" end="0"/>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09571">
                                            <p:txEl>
                                              <p:pRg st="1" end="1"/>
                                            </p:txEl>
                                          </p:spTgt>
                                        </p:tgtEl>
                                        <p:attrNameLst>
                                          <p:attrName>style.visibility</p:attrName>
                                        </p:attrNameLst>
                                      </p:cBhvr>
                                      <p:to>
                                        <p:strVal val="visible"/>
                                      </p:to>
                                    </p:set>
                                    <p:anim calcmode="lin" valueType="num">
                                      <p:cBhvr>
                                        <p:cTn id="12" dur="500" fill="hold"/>
                                        <p:tgtEl>
                                          <p:spTgt spid="109571">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09571">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09571">
                                            <p:txEl>
                                              <p:pRg st="1" end="1"/>
                                            </p:txEl>
                                          </p:spTgt>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109571">
                                            <p:txEl>
                                              <p:pRg st="2" end="2"/>
                                            </p:txEl>
                                          </p:spTgt>
                                        </p:tgtEl>
                                        <p:attrNameLst>
                                          <p:attrName>style.visibility</p:attrName>
                                        </p:attrNameLst>
                                      </p:cBhvr>
                                      <p:to>
                                        <p:strVal val="visible"/>
                                      </p:to>
                                    </p:set>
                                    <p:anim calcmode="lin" valueType="num">
                                      <p:cBhvr>
                                        <p:cTn id="17" dur="500" fill="hold"/>
                                        <p:tgtEl>
                                          <p:spTgt spid="109571">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109571">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109571">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109571">
                                            <p:txEl>
                                              <p:pRg st="3" end="3"/>
                                            </p:txEl>
                                          </p:spTgt>
                                        </p:tgtEl>
                                        <p:attrNameLst>
                                          <p:attrName>style.visibility</p:attrName>
                                        </p:attrNameLst>
                                      </p:cBhvr>
                                      <p:to>
                                        <p:strVal val="visible"/>
                                      </p:to>
                                    </p:set>
                                    <p:anim calcmode="lin" valueType="num">
                                      <p:cBhvr>
                                        <p:cTn id="24" dur="500" fill="hold"/>
                                        <p:tgtEl>
                                          <p:spTgt spid="109571">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109571">
                                            <p:txEl>
                                              <p:pRg st="3" end="3"/>
                                            </p:txEl>
                                          </p:spTgt>
                                        </p:tgtEl>
                                        <p:attrNameLst>
                                          <p:attrName>ppt_h</p:attrName>
                                        </p:attrNameLst>
                                      </p:cBhvr>
                                      <p:tavLst>
                                        <p:tav tm="0">
                                          <p:val>
                                            <p:fltVal val="0"/>
                                          </p:val>
                                        </p:tav>
                                        <p:tav tm="100000">
                                          <p:val>
                                            <p:strVal val="#ppt_h"/>
                                          </p:val>
                                        </p:tav>
                                      </p:tavLst>
                                    </p:anim>
                                    <p:animEffect transition="in" filter="fade">
                                      <p:cBhvr>
                                        <p:cTn id="26" dur="500"/>
                                        <p:tgtEl>
                                          <p:spTgt spid="109571">
                                            <p:txEl>
                                              <p:pRg st="3" end="3"/>
                                            </p:txEl>
                                          </p:spTgt>
                                        </p:tgtEl>
                                      </p:cBhvr>
                                    </p:animEffect>
                                  </p:childTnLst>
                                </p:cTn>
                              </p:par>
                              <p:par>
                                <p:cTn id="27" presetID="53" presetClass="entr" presetSubtype="0" fill="hold" grpId="0" nodeType="withEffect">
                                  <p:stCondLst>
                                    <p:cond delay="0"/>
                                  </p:stCondLst>
                                  <p:childTnLst>
                                    <p:set>
                                      <p:cBhvr>
                                        <p:cTn id="28" dur="1" fill="hold">
                                          <p:stCondLst>
                                            <p:cond delay="0"/>
                                          </p:stCondLst>
                                        </p:cTn>
                                        <p:tgtEl>
                                          <p:spTgt spid="109571">
                                            <p:txEl>
                                              <p:pRg st="4" end="4"/>
                                            </p:txEl>
                                          </p:spTgt>
                                        </p:tgtEl>
                                        <p:attrNameLst>
                                          <p:attrName>style.visibility</p:attrName>
                                        </p:attrNameLst>
                                      </p:cBhvr>
                                      <p:to>
                                        <p:strVal val="visible"/>
                                      </p:to>
                                    </p:set>
                                    <p:anim calcmode="lin" valueType="num">
                                      <p:cBhvr>
                                        <p:cTn id="29" dur="500" fill="hold"/>
                                        <p:tgtEl>
                                          <p:spTgt spid="109571">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109571">
                                            <p:txEl>
                                              <p:pRg st="4" end="4"/>
                                            </p:txEl>
                                          </p:spTgt>
                                        </p:tgtEl>
                                        <p:attrNameLst>
                                          <p:attrName>ppt_h</p:attrName>
                                        </p:attrNameLst>
                                      </p:cBhvr>
                                      <p:tavLst>
                                        <p:tav tm="0">
                                          <p:val>
                                            <p:fltVal val="0"/>
                                          </p:val>
                                        </p:tav>
                                        <p:tav tm="100000">
                                          <p:val>
                                            <p:strVal val="#ppt_h"/>
                                          </p:val>
                                        </p:tav>
                                      </p:tavLst>
                                    </p:anim>
                                    <p:animEffect transition="in" filter="fade">
                                      <p:cBhvr>
                                        <p:cTn id="31" dur="500"/>
                                        <p:tgtEl>
                                          <p:spTgt spid="109571">
                                            <p:txEl>
                                              <p:pRg st="4" end="4"/>
                                            </p:txEl>
                                          </p:spTgt>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109571">
                                            <p:txEl>
                                              <p:pRg st="5" end="5"/>
                                            </p:txEl>
                                          </p:spTgt>
                                        </p:tgtEl>
                                        <p:attrNameLst>
                                          <p:attrName>style.visibility</p:attrName>
                                        </p:attrNameLst>
                                      </p:cBhvr>
                                      <p:to>
                                        <p:strVal val="visible"/>
                                      </p:to>
                                    </p:set>
                                    <p:anim calcmode="lin" valueType="num">
                                      <p:cBhvr>
                                        <p:cTn id="34" dur="500" fill="hold"/>
                                        <p:tgtEl>
                                          <p:spTgt spid="109571">
                                            <p:txEl>
                                              <p:pRg st="5" end="5"/>
                                            </p:txEl>
                                          </p:spTgt>
                                        </p:tgtEl>
                                        <p:attrNameLst>
                                          <p:attrName>ppt_w</p:attrName>
                                        </p:attrNameLst>
                                      </p:cBhvr>
                                      <p:tavLst>
                                        <p:tav tm="0">
                                          <p:val>
                                            <p:fltVal val="0"/>
                                          </p:val>
                                        </p:tav>
                                        <p:tav tm="100000">
                                          <p:val>
                                            <p:strVal val="#ppt_w"/>
                                          </p:val>
                                        </p:tav>
                                      </p:tavLst>
                                    </p:anim>
                                    <p:anim calcmode="lin" valueType="num">
                                      <p:cBhvr>
                                        <p:cTn id="35" dur="500" fill="hold"/>
                                        <p:tgtEl>
                                          <p:spTgt spid="109571">
                                            <p:txEl>
                                              <p:pRg st="5" end="5"/>
                                            </p:txEl>
                                          </p:spTgt>
                                        </p:tgtEl>
                                        <p:attrNameLst>
                                          <p:attrName>ppt_h</p:attrName>
                                        </p:attrNameLst>
                                      </p:cBhvr>
                                      <p:tavLst>
                                        <p:tav tm="0">
                                          <p:val>
                                            <p:fltVal val="0"/>
                                          </p:val>
                                        </p:tav>
                                        <p:tav tm="100000">
                                          <p:val>
                                            <p:strVal val="#ppt_h"/>
                                          </p:val>
                                        </p:tav>
                                      </p:tavLst>
                                    </p:anim>
                                    <p:animEffect transition="in" filter="fade">
                                      <p:cBhvr>
                                        <p:cTn id="36" dur="500"/>
                                        <p:tgtEl>
                                          <p:spTgt spid="109571">
                                            <p:txEl>
                                              <p:pRg st="5" end="5"/>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3" presetClass="entr" presetSubtype="0" fill="hold" grpId="0" nodeType="clickEffect">
                                  <p:stCondLst>
                                    <p:cond delay="0"/>
                                  </p:stCondLst>
                                  <p:childTnLst>
                                    <p:set>
                                      <p:cBhvr>
                                        <p:cTn id="40" dur="1" fill="hold">
                                          <p:stCondLst>
                                            <p:cond delay="0"/>
                                          </p:stCondLst>
                                        </p:cTn>
                                        <p:tgtEl>
                                          <p:spTgt spid="109571">
                                            <p:txEl>
                                              <p:pRg st="6" end="6"/>
                                            </p:txEl>
                                          </p:spTgt>
                                        </p:tgtEl>
                                        <p:attrNameLst>
                                          <p:attrName>style.visibility</p:attrName>
                                        </p:attrNameLst>
                                      </p:cBhvr>
                                      <p:to>
                                        <p:strVal val="visible"/>
                                      </p:to>
                                    </p:set>
                                    <p:anim calcmode="lin" valueType="num">
                                      <p:cBhvr>
                                        <p:cTn id="41" dur="500" fill="hold"/>
                                        <p:tgtEl>
                                          <p:spTgt spid="109571">
                                            <p:txEl>
                                              <p:pRg st="6" end="6"/>
                                            </p:txEl>
                                          </p:spTgt>
                                        </p:tgtEl>
                                        <p:attrNameLst>
                                          <p:attrName>ppt_w</p:attrName>
                                        </p:attrNameLst>
                                      </p:cBhvr>
                                      <p:tavLst>
                                        <p:tav tm="0">
                                          <p:val>
                                            <p:fltVal val="0"/>
                                          </p:val>
                                        </p:tav>
                                        <p:tav tm="100000">
                                          <p:val>
                                            <p:strVal val="#ppt_w"/>
                                          </p:val>
                                        </p:tav>
                                      </p:tavLst>
                                    </p:anim>
                                    <p:anim calcmode="lin" valueType="num">
                                      <p:cBhvr>
                                        <p:cTn id="42" dur="500" fill="hold"/>
                                        <p:tgtEl>
                                          <p:spTgt spid="109571">
                                            <p:txEl>
                                              <p:pRg st="6" end="6"/>
                                            </p:txEl>
                                          </p:spTgt>
                                        </p:tgtEl>
                                        <p:attrNameLst>
                                          <p:attrName>ppt_h</p:attrName>
                                        </p:attrNameLst>
                                      </p:cBhvr>
                                      <p:tavLst>
                                        <p:tav tm="0">
                                          <p:val>
                                            <p:fltVal val="0"/>
                                          </p:val>
                                        </p:tav>
                                        <p:tav tm="100000">
                                          <p:val>
                                            <p:strVal val="#ppt_h"/>
                                          </p:val>
                                        </p:tav>
                                      </p:tavLst>
                                    </p:anim>
                                    <p:animEffect transition="in" filter="fade">
                                      <p:cBhvr>
                                        <p:cTn id="43" dur="500"/>
                                        <p:tgtEl>
                                          <p:spTgt spid="109571">
                                            <p:txEl>
                                              <p:pRg st="6" end="6"/>
                                            </p:txEl>
                                          </p:spTgt>
                                        </p:tgtEl>
                                      </p:cBhvr>
                                    </p:animEffect>
                                  </p:childTnLst>
                                </p:cTn>
                              </p:par>
                              <p:par>
                                <p:cTn id="44" presetID="53" presetClass="entr" presetSubtype="0" fill="hold" grpId="0" nodeType="withEffect">
                                  <p:stCondLst>
                                    <p:cond delay="0"/>
                                  </p:stCondLst>
                                  <p:childTnLst>
                                    <p:set>
                                      <p:cBhvr>
                                        <p:cTn id="45" dur="1" fill="hold">
                                          <p:stCondLst>
                                            <p:cond delay="0"/>
                                          </p:stCondLst>
                                        </p:cTn>
                                        <p:tgtEl>
                                          <p:spTgt spid="109571">
                                            <p:txEl>
                                              <p:pRg st="7" end="7"/>
                                            </p:txEl>
                                          </p:spTgt>
                                        </p:tgtEl>
                                        <p:attrNameLst>
                                          <p:attrName>style.visibility</p:attrName>
                                        </p:attrNameLst>
                                      </p:cBhvr>
                                      <p:to>
                                        <p:strVal val="visible"/>
                                      </p:to>
                                    </p:set>
                                    <p:anim calcmode="lin" valueType="num">
                                      <p:cBhvr>
                                        <p:cTn id="46" dur="500" fill="hold"/>
                                        <p:tgtEl>
                                          <p:spTgt spid="109571">
                                            <p:txEl>
                                              <p:pRg st="7" end="7"/>
                                            </p:txEl>
                                          </p:spTgt>
                                        </p:tgtEl>
                                        <p:attrNameLst>
                                          <p:attrName>ppt_w</p:attrName>
                                        </p:attrNameLst>
                                      </p:cBhvr>
                                      <p:tavLst>
                                        <p:tav tm="0">
                                          <p:val>
                                            <p:fltVal val="0"/>
                                          </p:val>
                                        </p:tav>
                                        <p:tav tm="100000">
                                          <p:val>
                                            <p:strVal val="#ppt_w"/>
                                          </p:val>
                                        </p:tav>
                                      </p:tavLst>
                                    </p:anim>
                                    <p:anim calcmode="lin" valueType="num">
                                      <p:cBhvr>
                                        <p:cTn id="47" dur="500" fill="hold"/>
                                        <p:tgtEl>
                                          <p:spTgt spid="109571">
                                            <p:txEl>
                                              <p:pRg st="7" end="7"/>
                                            </p:txEl>
                                          </p:spTgt>
                                        </p:tgtEl>
                                        <p:attrNameLst>
                                          <p:attrName>ppt_h</p:attrName>
                                        </p:attrNameLst>
                                      </p:cBhvr>
                                      <p:tavLst>
                                        <p:tav tm="0">
                                          <p:val>
                                            <p:fltVal val="0"/>
                                          </p:val>
                                        </p:tav>
                                        <p:tav tm="100000">
                                          <p:val>
                                            <p:strVal val="#ppt_h"/>
                                          </p:val>
                                        </p:tav>
                                      </p:tavLst>
                                    </p:anim>
                                    <p:animEffect transition="in" filter="fade">
                                      <p:cBhvr>
                                        <p:cTn id="48" dur="500"/>
                                        <p:tgtEl>
                                          <p:spTgt spid="1095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Lst>
  </p:timing>
</p:sld>
</file>

<file path=ppt/slides/slide21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1295400" y="1219200"/>
            <a:ext cx="7086600" cy="990600"/>
          </a:xfrm>
        </p:spPr>
        <p:txBody>
          <a:bodyPr/>
          <a:lstStyle/>
          <a:p>
            <a:r>
              <a:rPr lang="en-US" sz="2900">
                <a:solidFill>
                  <a:schemeClr val="bg2"/>
                </a:solidFill>
              </a:rPr>
              <a:t>RECOMMENDATIONS FOR THE MOTHER  </a:t>
            </a:r>
            <a:r>
              <a:rPr lang="en-US" sz="2100">
                <a:solidFill>
                  <a:schemeClr val="bg2"/>
                </a:solidFill>
              </a:rPr>
              <a:t>(continual)</a:t>
            </a:r>
          </a:p>
        </p:txBody>
      </p:sp>
      <p:sp>
        <p:nvSpPr>
          <p:cNvPr id="110595" name="Rectangle 3"/>
          <p:cNvSpPr>
            <a:spLocks noGrp="1" noChangeArrowheads="1"/>
          </p:cNvSpPr>
          <p:nvPr>
            <p:ph idx="1"/>
          </p:nvPr>
        </p:nvSpPr>
        <p:spPr>
          <a:xfrm>
            <a:off x="914400" y="2209800"/>
            <a:ext cx="7086600" cy="4225925"/>
          </a:xfrm>
        </p:spPr>
        <p:txBody>
          <a:bodyPr/>
          <a:lstStyle/>
          <a:p>
            <a:r>
              <a:rPr lang="en-US" b="1"/>
              <a:t>Support breast</a:t>
            </a:r>
          </a:p>
          <a:p>
            <a:pPr>
              <a:buFont typeface="Wingdings" pitchFamily="2" charset="2"/>
              <a:buChar char="Ø"/>
            </a:pPr>
            <a:r>
              <a:rPr lang="en-US">
                <a:solidFill>
                  <a:schemeClr val="tx2"/>
                </a:solidFill>
              </a:rPr>
              <a:t>firm inner breast tissue by raising breast slightly with fingers placed flat on chest wall and thumb pointing up</a:t>
            </a:r>
            <a:r>
              <a:rPr lang="en-GB" sz="2400">
                <a:solidFill>
                  <a:schemeClr val="tx2"/>
                </a:solidFill>
              </a:rPr>
              <a:t>(if helpful, also use sling or tensor bandage around breast)</a:t>
            </a:r>
          </a:p>
        </p:txBody>
      </p:sp>
    </p:spTree>
    <p:extLst>
      <p:ext uri="{BB962C8B-B14F-4D97-AF65-F5344CB8AC3E}">
        <p14:creationId xmlns:p14="http://schemas.microsoft.com/office/powerpoint/2010/main" val="242581064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 calcmode="lin" valueType="num">
                                      <p:cBhvr>
                                        <p:cTn id="7" dur="500" fill="hold"/>
                                        <p:tgtEl>
                                          <p:spTgt spid="11059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059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0595">
                                            <p:txEl>
                                              <p:pRg st="0" end="0"/>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10595">
                                            <p:txEl>
                                              <p:pRg st="1" end="1"/>
                                            </p:txEl>
                                          </p:spTgt>
                                        </p:tgtEl>
                                        <p:attrNameLst>
                                          <p:attrName>style.visibility</p:attrName>
                                        </p:attrNameLst>
                                      </p:cBhvr>
                                      <p:to>
                                        <p:strVal val="visible"/>
                                      </p:to>
                                    </p:set>
                                    <p:anim calcmode="lin" valueType="num">
                                      <p:cBhvr>
                                        <p:cTn id="12" dur="500" fill="hold"/>
                                        <p:tgtEl>
                                          <p:spTgt spid="110595">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10595">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105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uild="p"/>
    </p:bldLst>
  </p:timing>
</p:sld>
</file>

<file path=ppt/slides/slide2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normAutofit/>
          </a:bodyPr>
          <a:lstStyle/>
          <a:p>
            <a:r>
              <a:rPr lang="en-US" sz="3300">
                <a:solidFill>
                  <a:schemeClr val="bg2"/>
                </a:solidFill>
              </a:rPr>
              <a:t>RECOMMENDATIONS FOR THE MOTHER  </a:t>
            </a:r>
            <a:r>
              <a:rPr lang="en-US" sz="2500">
                <a:solidFill>
                  <a:schemeClr val="bg2"/>
                </a:solidFill>
              </a:rPr>
              <a:t>(continual)</a:t>
            </a:r>
          </a:p>
        </p:txBody>
      </p:sp>
      <p:sp>
        <p:nvSpPr>
          <p:cNvPr id="123907" name="Rectangle 3"/>
          <p:cNvSpPr>
            <a:spLocks noGrp="1" noChangeArrowheads="1"/>
          </p:cNvSpPr>
          <p:nvPr>
            <p:ph idx="1"/>
          </p:nvPr>
        </p:nvSpPr>
        <p:spPr>
          <a:xfrm>
            <a:off x="1219200" y="2438400"/>
            <a:ext cx="7162800" cy="3733800"/>
          </a:xfrm>
        </p:spPr>
        <p:txBody>
          <a:bodyPr>
            <a:normAutofit/>
          </a:bodyPr>
          <a:lstStyle/>
          <a:p>
            <a:r>
              <a:rPr lang="en-US" b="1"/>
              <a:t>Move baby quickly on to breast</a:t>
            </a:r>
            <a:endParaRPr lang="en-US"/>
          </a:p>
          <a:p>
            <a:pPr>
              <a:buFont typeface="Wingdings" pitchFamily="2" charset="2"/>
              <a:buChar char="Ø"/>
            </a:pPr>
            <a:r>
              <a:rPr lang="en-US">
                <a:solidFill>
                  <a:schemeClr val="accent2"/>
                </a:solidFill>
              </a:rPr>
              <a:t>head tilted back slightly, pushing in across shoulders so chin and lower jaw make first contact (not nose) while mouth still wide open, keep baby uncurled, lower lip is aimed as far from nipple as possible so baby’s tongue draws in maximum amount of breast tissue</a:t>
            </a:r>
          </a:p>
          <a:p>
            <a:endParaRPr lang="en-US" sz="2400">
              <a:solidFill>
                <a:schemeClr val="accent2"/>
              </a:solidFill>
            </a:endParaRPr>
          </a:p>
          <a:p>
            <a:endParaRPr lang="en-US"/>
          </a:p>
        </p:txBody>
      </p:sp>
    </p:spTree>
    <p:extLst>
      <p:ext uri="{BB962C8B-B14F-4D97-AF65-F5344CB8AC3E}">
        <p14:creationId xmlns:p14="http://schemas.microsoft.com/office/powerpoint/2010/main" val="3061813272"/>
      </p:ext>
    </p:extLst>
  </p:cSld>
  <p:clrMapOvr>
    <a:masterClrMapping/>
  </p:clrMapOvr>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sz="3600"/>
              <a:t>Aim of helping the mother is:</a:t>
            </a:r>
          </a:p>
        </p:txBody>
      </p:sp>
      <p:sp>
        <p:nvSpPr>
          <p:cNvPr id="113667" name="Rectangle 3"/>
          <p:cNvSpPr>
            <a:spLocks noGrp="1" noChangeArrowheads="1"/>
          </p:cNvSpPr>
          <p:nvPr>
            <p:ph idx="1"/>
          </p:nvPr>
        </p:nvSpPr>
        <p:spPr/>
        <p:txBody>
          <a:bodyPr/>
          <a:lstStyle/>
          <a:p>
            <a:pPr>
              <a:lnSpc>
                <a:spcPct val="90000"/>
              </a:lnSpc>
            </a:pPr>
            <a:r>
              <a:rPr lang="en-US" b="1">
                <a:solidFill>
                  <a:schemeClr val="accent2"/>
                </a:solidFill>
                <a:effectLst>
                  <a:outerShdw blurRad="38100" dist="38100" dir="2700000" algn="tl">
                    <a:srgbClr val="C0C0C0"/>
                  </a:outerShdw>
                </a:effectLst>
              </a:rPr>
              <a:t>She can position and attach her baby by herself. It does not help the mother’s confidence if the health worker can position the baby but she is not able to herself.</a:t>
            </a:r>
          </a:p>
          <a:p>
            <a:endParaRPr lang="en-US" b="1"/>
          </a:p>
        </p:txBody>
      </p:sp>
    </p:spTree>
    <p:extLst>
      <p:ext uri="{BB962C8B-B14F-4D97-AF65-F5344CB8AC3E}">
        <p14:creationId xmlns:p14="http://schemas.microsoft.com/office/powerpoint/2010/main" val="38025552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5"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19</a:t>
            </a:r>
            <a:r>
              <a:rPr lang="en-US" dirty="0"/>
              <a:t> </a:t>
            </a:r>
          </a:p>
        </p:txBody>
      </p:sp>
      <p:sp>
        <p:nvSpPr>
          <p:cNvPr id="325636" name="Rectangle 4"/>
          <p:cNvSpPr>
            <a:spLocks noGrp="1" noChangeArrowheads="1"/>
          </p:cNvSpPr>
          <p:nvPr>
            <p:ph type="body" sz="half" idx="1"/>
          </p:nvPr>
        </p:nvSpPr>
        <p:spPr>
          <a:xfrm>
            <a:off x="1219200" y="2044700"/>
            <a:ext cx="7456488" cy="4114800"/>
          </a:xfrm>
        </p:spPr>
        <p:txBody>
          <a:bodyPr/>
          <a:lstStyle/>
          <a:p>
            <a:pPr marL="609600" indent="-609600" algn="r" rtl="1">
              <a:buFont typeface="Wingdings" pitchFamily="2" charset="2"/>
              <a:buChar char="ü"/>
            </a:pPr>
            <a:r>
              <a:rPr lang="ar-SA" sz="2800" dirty="0">
                <a:latin typeface="Times New Roman" pitchFamily="18" charset="0"/>
                <a:cs typeface="Times New Roman" pitchFamily="18" charset="0"/>
              </a:rPr>
              <a:t>اگر چه ميزان کلسيم شير مادر از شير گاو کمتر است، كلسيم شير مادر را به سبب نسبت متناسب كلسيم و فسفر آن بهتر از شير خشک جذب مي شود. به علاوه قند موجود در شير مادر جذب کلسيم را آسان تر مي کند. بنابراين كمبود كلسيم در شير مادرخواران كمتر گزارش شده است. در تغذيه </a:t>
            </a:r>
            <a:r>
              <a:rPr lang="fa-IR" sz="2800" dirty="0" smtClean="0">
                <a:latin typeface="Times New Roman" pitchFamily="18" charset="0"/>
                <a:cs typeface="Times New Roman" pitchFamily="18" charset="0"/>
              </a:rPr>
              <a:t>با شیر</a:t>
            </a:r>
            <a:r>
              <a:rPr lang="ar-SA" sz="2800" dirty="0" smtClean="0">
                <a:latin typeface="Times New Roman" pitchFamily="18" charset="0"/>
                <a:cs typeface="Times New Roman" pitchFamily="18" charset="0"/>
              </a:rPr>
              <a:t>خشک</a:t>
            </a:r>
            <a:r>
              <a:rPr lang="ar-SA" sz="2800" dirty="0">
                <a:latin typeface="Times New Roman" pitchFamily="18" charset="0"/>
                <a:cs typeface="Times New Roman" pitchFamily="18" charset="0"/>
              </a:rPr>
              <a:t>، شانس کمبود کلسيم بيشتر است که بدليل غلظت بالای فسفر در تغذيه خشک است. </a:t>
            </a:r>
            <a:endParaRPr lang="en-US" sz="2800" dirty="0">
              <a:latin typeface="Times New Roman" pitchFamily="18" charset="0"/>
              <a:cs typeface="Times New Roman" pitchFamily="18" charset="0"/>
            </a:endParaRPr>
          </a:p>
        </p:txBody>
      </p:sp>
      <p:sp>
        <p:nvSpPr>
          <p:cNvPr id="2" name="Content Placeholder 1"/>
          <p:cNvSpPr>
            <a:spLocks noGrp="1"/>
          </p:cNvSpPr>
          <p:nvPr>
            <p:ph sz="half" idx="2"/>
          </p:nvPr>
        </p:nvSpPr>
        <p:spPr/>
        <p:txBody>
          <a:bodyPr/>
          <a:lstStyle/>
          <a:p>
            <a:r>
              <a:rPr lang="en-US" dirty="0" smtClean="0"/>
              <a:t>F </a:t>
            </a:r>
            <a:endParaRPr lang="fa-IR" dirty="0"/>
          </a:p>
        </p:txBody>
      </p:sp>
      <p:sp>
        <p:nvSpPr>
          <p:cNvPr id="7" name="Slide Number Placeholder 6"/>
          <p:cNvSpPr>
            <a:spLocks noGrp="1"/>
          </p:cNvSpPr>
          <p:nvPr>
            <p:ph type="sldNum" sz="quarter" idx="12"/>
          </p:nvPr>
        </p:nvSpPr>
        <p:spPr/>
        <p:txBody>
          <a:bodyPr/>
          <a:lstStyle/>
          <a:p>
            <a:fld id="{571C017E-09B3-43E1-8919-BBF84211F7CC}" type="slidenum">
              <a:rPr lang="ar-SA"/>
              <a:pPr/>
              <a:t>22</a:t>
            </a:fld>
            <a:endParaRPr lang="en-US"/>
          </a:p>
        </p:txBody>
      </p:sp>
    </p:spTree>
    <p:extLst>
      <p:ext uri="{BB962C8B-B14F-4D97-AF65-F5344CB8AC3E}">
        <p14:creationId xmlns:p14="http://schemas.microsoft.com/office/powerpoint/2010/main" val="1449027333"/>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endParaRPr lang="fa-IR"/>
          </a:p>
        </p:txBody>
      </p:sp>
      <p:sp>
        <p:nvSpPr>
          <p:cNvPr id="135171" name="Rectangle 3"/>
          <p:cNvSpPr>
            <a:spLocks noGrp="1" noChangeArrowheads="1"/>
          </p:cNvSpPr>
          <p:nvPr>
            <p:ph idx="1"/>
          </p:nvPr>
        </p:nvSpPr>
        <p:spPr/>
        <p:txBody>
          <a:bodyPr/>
          <a:lstStyle/>
          <a:p>
            <a:pPr algn="r" rtl="1"/>
            <a:r>
              <a:rPr lang="fa-IR"/>
              <a:t>همیشه قبل از کمک کردن به مادر او را مشاهده کنید.</a:t>
            </a:r>
          </a:p>
          <a:p>
            <a:pPr algn="r" rtl="1"/>
            <a:r>
              <a:rPr lang="fa-IR"/>
              <a:t>تا جائی که ممکن است بدون دست زدن به مادر روش شیر دهی را اموزش دهید </a:t>
            </a:r>
          </a:p>
          <a:p>
            <a:pPr algn="r" rtl="1"/>
            <a:r>
              <a:rPr lang="fa-IR"/>
              <a:t>روی بدن خود به او اموزش دهید .</a:t>
            </a:r>
          </a:p>
          <a:p>
            <a:pPr algn="r" rtl="1"/>
            <a:r>
              <a:rPr lang="fa-IR"/>
              <a:t>نکات کلیدی را به او یاد اوری کنید .</a:t>
            </a:r>
          </a:p>
          <a:p>
            <a:pPr algn="r" rtl="1"/>
            <a:endParaRPr lang="fa-IR"/>
          </a:p>
          <a:p>
            <a:pPr algn="r" rtl="1"/>
            <a:endParaRPr lang="en-US"/>
          </a:p>
        </p:txBody>
      </p:sp>
    </p:spTree>
    <p:extLst>
      <p:ext uri="{BB962C8B-B14F-4D97-AF65-F5344CB8AC3E}">
        <p14:creationId xmlns:p14="http://schemas.microsoft.com/office/powerpoint/2010/main" val="201643082"/>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endParaRPr lang="fa-IR"/>
          </a:p>
        </p:txBody>
      </p:sp>
      <p:sp>
        <p:nvSpPr>
          <p:cNvPr id="115715" name="Rectangle 3"/>
          <p:cNvSpPr>
            <a:spLocks noGrp="1" noChangeArrowheads="1"/>
          </p:cNvSpPr>
          <p:nvPr>
            <p:ph idx="1"/>
          </p:nvPr>
        </p:nvSpPr>
        <p:spPr/>
        <p:txBody>
          <a:bodyPr>
            <a:normAutofit lnSpcReduction="10000"/>
          </a:bodyPr>
          <a:lstStyle/>
          <a:p>
            <a:pPr>
              <a:lnSpc>
                <a:spcPct val="80000"/>
              </a:lnSpc>
            </a:pPr>
            <a:r>
              <a:rPr lang="en-US" sz="2400">
                <a:effectLst>
                  <a:outerShdw blurRad="38100" dist="38100" dir="2700000" algn="tl">
                    <a:srgbClr val="C0C0C0"/>
                  </a:outerShdw>
                </a:effectLst>
                <a:latin typeface="Times New Roman" pitchFamily="18" charset="0"/>
                <a:cs typeface="Times New Roman" pitchFamily="18" charset="0"/>
              </a:rPr>
              <a:t>Always </a:t>
            </a:r>
            <a:r>
              <a:rPr lang="en-US" sz="2400" b="1" u="sng">
                <a:solidFill>
                  <a:schemeClr val="bg2"/>
                </a:solidFill>
                <a:effectLst>
                  <a:outerShdw blurRad="38100" dist="38100" dir="2700000" algn="tl">
                    <a:srgbClr val="C0C0C0"/>
                  </a:outerShdw>
                </a:effectLst>
                <a:latin typeface="Times New Roman" pitchFamily="18" charset="0"/>
                <a:cs typeface="Times New Roman" pitchFamily="18" charset="0"/>
              </a:rPr>
              <a:t>observe a mother breastfeeding</a:t>
            </a:r>
            <a:r>
              <a:rPr lang="en-US" sz="2400">
                <a:effectLst>
                  <a:outerShdw blurRad="38100" dist="38100" dir="2700000" algn="tl">
                    <a:srgbClr val="C0C0C0"/>
                  </a:outerShdw>
                </a:effectLst>
                <a:latin typeface="Times New Roman" pitchFamily="18" charset="0"/>
                <a:cs typeface="Times New Roman" pitchFamily="18" charset="0"/>
              </a:rPr>
              <a:t> before you offer help.</a:t>
            </a:r>
          </a:p>
          <a:p>
            <a:pPr>
              <a:lnSpc>
                <a:spcPct val="80000"/>
              </a:lnSpc>
            </a:pPr>
            <a:r>
              <a:rPr lang="en-US" sz="2400">
                <a:effectLst>
                  <a:outerShdw blurRad="38100" dist="38100" dir="2700000" algn="tl">
                    <a:srgbClr val="C0C0C0"/>
                  </a:outerShdw>
                </a:effectLst>
                <a:latin typeface="Times New Roman" pitchFamily="18" charset="0"/>
                <a:cs typeface="Times New Roman" pitchFamily="18" charset="0"/>
              </a:rPr>
              <a:t>Help as much as possible in a </a:t>
            </a:r>
            <a:r>
              <a:rPr lang="en-US" sz="2400" b="1" u="sng">
                <a:solidFill>
                  <a:schemeClr val="bg2"/>
                </a:solidFill>
                <a:effectLst>
                  <a:outerShdw blurRad="38100" dist="38100" dir="2700000" algn="tl">
                    <a:srgbClr val="C0C0C0"/>
                  </a:outerShdw>
                </a:effectLst>
                <a:latin typeface="Times New Roman" pitchFamily="18" charset="0"/>
                <a:cs typeface="Times New Roman" pitchFamily="18" charset="0"/>
              </a:rPr>
              <a:t>“hands off”</a:t>
            </a:r>
            <a:r>
              <a:rPr lang="en-US" sz="2400" b="1" u="sng">
                <a:solidFill>
                  <a:srgbClr val="FFFF9B"/>
                </a:solidFill>
                <a:effectLst>
                  <a:outerShdw blurRad="38100" dist="38100" dir="2700000" algn="tl">
                    <a:srgbClr val="C0C0C0"/>
                  </a:outerShdw>
                </a:effectLst>
                <a:latin typeface="Times New Roman" pitchFamily="18" charset="0"/>
                <a:cs typeface="Times New Roman" pitchFamily="18" charset="0"/>
              </a:rPr>
              <a:t> </a:t>
            </a:r>
            <a:r>
              <a:rPr lang="en-US" sz="2400">
                <a:effectLst>
                  <a:outerShdw blurRad="38100" dist="38100" dir="2700000" algn="tl">
                    <a:srgbClr val="C0C0C0"/>
                  </a:outerShdw>
                </a:effectLst>
                <a:latin typeface="Times New Roman" pitchFamily="18" charset="0"/>
                <a:cs typeface="Times New Roman" pitchFamily="18" charset="0"/>
              </a:rPr>
              <a:t>manner so that the mother attaches her own baby.</a:t>
            </a:r>
          </a:p>
          <a:p>
            <a:pPr>
              <a:lnSpc>
                <a:spcPct val="80000"/>
              </a:lnSpc>
            </a:pPr>
            <a:r>
              <a:rPr lang="en-US" sz="2400">
                <a:effectLst>
                  <a:outerShdw blurRad="38100" dist="38100" dir="2700000" algn="tl">
                    <a:srgbClr val="C0C0C0"/>
                  </a:outerShdw>
                </a:effectLst>
                <a:latin typeface="Times New Roman" pitchFamily="18" charset="0"/>
                <a:cs typeface="Times New Roman" pitchFamily="18" charset="0"/>
              </a:rPr>
              <a:t>Try to show her by </a:t>
            </a:r>
            <a:r>
              <a:rPr lang="en-US" sz="2400" b="1">
                <a:solidFill>
                  <a:schemeClr val="bg2"/>
                </a:solidFill>
                <a:effectLst>
                  <a:outerShdw blurRad="38100" dist="38100" dir="2700000" algn="tl">
                    <a:srgbClr val="C0C0C0"/>
                  </a:outerShdw>
                </a:effectLst>
                <a:latin typeface="Times New Roman" pitchFamily="18" charset="0"/>
                <a:cs typeface="Times New Roman" pitchFamily="18" charset="0"/>
              </a:rPr>
              <a:t>demonstrating with your hand</a:t>
            </a:r>
            <a:r>
              <a:rPr lang="en-US" sz="2400">
                <a:effectLst>
                  <a:outerShdw blurRad="38100" dist="38100" dir="2700000" algn="tl">
                    <a:srgbClr val="C0C0C0"/>
                  </a:outerShdw>
                </a:effectLst>
                <a:latin typeface="Times New Roman" pitchFamily="18" charset="0"/>
                <a:cs typeface="Times New Roman" pitchFamily="18" charset="0"/>
              </a:rPr>
              <a:t> on your own body. if necessary, you may need to use your hand to gently to guide her arm and hand.</a:t>
            </a:r>
          </a:p>
          <a:p>
            <a:pPr>
              <a:lnSpc>
                <a:spcPct val="80000"/>
              </a:lnSpc>
            </a:pPr>
            <a:r>
              <a:rPr lang="en-US" sz="2400">
                <a:effectLst>
                  <a:outerShdw blurRad="38100" dist="38100" dir="2700000" algn="tl">
                    <a:srgbClr val="C0C0C0"/>
                  </a:outerShdw>
                </a:effectLst>
                <a:latin typeface="Times New Roman" pitchFamily="18" charset="0"/>
                <a:cs typeface="Times New Roman" pitchFamily="18" charset="0"/>
              </a:rPr>
              <a:t>Talk about the key points the mother can see when breastfeeding – </a:t>
            </a:r>
            <a:r>
              <a:rPr lang="en-US" b="1" i="1" u="sng">
                <a:solidFill>
                  <a:schemeClr val="bg2"/>
                </a:solidFill>
                <a:effectLst>
                  <a:outerShdw blurRad="38100" dist="38100" dir="2700000" algn="tl">
                    <a:srgbClr val="C0C0C0"/>
                  </a:outerShdw>
                </a:effectLst>
                <a:latin typeface="Times New Roman" pitchFamily="18" charset="0"/>
                <a:cs typeface="Times New Roman" pitchFamily="18" charset="0"/>
              </a:rPr>
              <a:t>straight</a:t>
            </a:r>
            <a:r>
              <a:rPr lang="en-US" b="1" i="1">
                <a:solidFill>
                  <a:schemeClr val="bg2"/>
                </a:solidFill>
                <a:effectLst>
                  <a:outerShdw blurRad="38100" dist="38100" dir="2700000" algn="tl">
                    <a:srgbClr val="C0C0C0"/>
                  </a:outerShdw>
                </a:effectLst>
                <a:latin typeface="Times New Roman" pitchFamily="18" charset="0"/>
                <a:cs typeface="Times New Roman" pitchFamily="18" charset="0"/>
              </a:rPr>
              <a:t>, </a:t>
            </a:r>
            <a:r>
              <a:rPr lang="en-US" b="1" i="1" u="sng">
                <a:solidFill>
                  <a:schemeClr val="bg2"/>
                </a:solidFill>
                <a:effectLst>
                  <a:outerShdw blurRad="38100" dist="38100" dir="2700000" algn="tl">
                    <a:srgbClr val="C0C0C0"/>
                  </a:outerShdw>
                </a:effectLst>
                <a:latin typeface="Times New Roman" pitchFamily="18" charset="0"/>
                <a:cs typeface="Times New Roman" pitchFamily="18" charset="0"/>
              </a:rPr>
              <a:t>close</a:t>
            </a:r>
            <a:r>
              <a:rPr lang="en-US" b="1" i="1">
                <a:solidFill>
                  <a:schemeClr val="bg2"/>
                </a:solidFill>
                <a:effectLst>
                  <a:outerShdw blurRad="38100" dist="38100" dir="2700000" algn="tl">
                    <a:srgbClr val="C0C0C0"/>
                  </a:outerShdw>
                </a:effectLst>
                <a:latin typeface="Times New Roman" pitchFamily="18" charset="0"/>
                <a:cs typeface="Times New Roman" pitchFamily="18" charset="0"/>
              </a:rPr>
              <a:t>, </a:t>
            </a:r>
            <a:r>
              <a:rPr lang="en-US" b="1" i="1" u="sng">
                <a:solidFill>
                  <a:schemeClr val="bg2"/>
                </a:solidFill>
                <a:effectLst>
                  <a:outerShdw blurRad="38100" dist="38100" dir="2700000" algn="tl">
                    <a:srgbClr val="C0C0C0"/>
                  </a:outerShdw>
                </a:effectLst>
                <a:latin typeface="Times New Roman" pitchFamily="18" charset="0"/>
                <a:cs typeface="Times New Roman" pitchFamily="18" charset="0"/>
              </a:rPr>
              <a:t>facing</a:t>
            </a:r>
            <a:r>
              <a:rPr lang="en-US" i="1">
                <a:effectLst>
                  <a:outerShdw blurRad="38100" dist="38100" dir="2700000" algn="tl">
                    <a:srgbClr val="C0C0C0"/>
                  </a:outerShdw>
                </a:effectLst>
                <a:latin typeface="Times New Roman" pitchFamily="18" charset="0"/>
                <a:cs typeface="Times New Roman" pitchFamily="18" charset="0"/>
              </a:rPr>
              <a:t>,</a:t>
            </a:r>
            <a:r>
              <a:rPr lang="en-US" sz="2400" i="1">
                <a:effectLst>
                  <a:outerShdw blurRad="38100" dist="38100" dir="2700000" algn="tl">
                    <a:srgbClr val="C0C0C0"/>
                  </a:outerShdw>
                </a:effectLst>
                <a:latin typeface="Times New Roman" pitchFamily="18" charset="0"/>
                <a:cs typeface="Times New Roman" pitchFamily="18" charset="0"/>
              </a:rPr>
              <a:t> </a:t>
            </a:r>
            <a:r>
              <a:rPr lang="en-US" sz="2400">
                <a:effectLst>
                  <a:outerShdw blurRad="38100" dist="38100" dir="2700000" algn="tl">
                    <a:srgbClr val="C0C0C0"/>
                  </a:outerShdw>
                </a:effectLst>
                <a:latin typeface="Times New Roman" pitchFamily="18" charset="0"/>
                <a:cs typeface="Times New Roman" pitchFamily="18" charset="0"/>
              </a:rPr>
              <a:t>and </a:t>
            </a:r>
            <a:r>
              <a:rPr lang="en-US" b="1" i="1" u="sng">
                <a:solidFill>
                  <a:schemeClr val="bg2"/>
                </a:solidFill>
                <a:effectLst>
                  <a:outerShdw blurRad="38100" dist="38100" dir="2700000" algn="tl">
                    <a:srgbClr val="C0C0C0"/>
                  </a:outerShdw>
                </a:effectLst>
                <a:latin typeface="Times New Roman" pitchFamily="18" charset="0"/>
                <a:cs typeface="Times New Roman" pitchFamily="18" charset="0"/>
              </a:rPr>
              <a:t>supported</a:t>
            </a:r>
            <a:r>
              <a:rPr lang="en-US" b="1" i="1">
                <a:solidFill>
                  <a:schemeClr val="bg2"/>
                </a:solidFill>
                <a:effectLst>
                  <a:outerShdw blurRad="38100" dist="38100" dir="2700000" algn="tl">
                    <a:srgbClr val="C0C0C0"/>
                  </a:outerShdw>
                </a:effectLst>
                <a:latin typeface="Times New Roman" pitchFamily="18" charset="0"/>
                <a:cs typeface="Times New Roman" pitchFamily="18" charset="0"/>
              </a:rPr>
              <a:t>,</a:t>
            </a:r>
            <a:r>
              <a:rPr lang="en-US" sz="2400" i="1">
                <a:solidFill>
                  <a:srgbClr val="FFCC00"/>
                </a:solidFill>
                <a:effectLst>
                  <a:outerShdw blurRad="38100" dist="38100" dir="2700000" algn="tl">
                    <a:srgbClr val="C0C0C0"/>
                  </a:outerShdw>
                </a:effectLst>
                <a:latin typeface="Times New Roman" pitchFamily="18" charset="0"/>
                <a:cs typeface="Times New Roman" pitchFamily="18" charset="0"/>
              </a:rPr>
              <a:t> </a:t>
            </a:r>
            <a:r>
              <a:rPr lang="en-US" sz="2400">
                <a:effectLst>
                  <a:outerShdw blurRad="38100" dist="38100" dir="2700000" algn="tl">
                    <a:srgbClr val="C0C0C0"/>
                  </a:outerShdw>
                </a:effectLst>
                <a:latin typeface="Times New Roman" pitchFamily="18" charset="0"/>
                <a:cs typeface="Times New Roman" pitchFamily="18" charset="0"/>
              </a:rPr>
              <a:t>on her own.</a:t>
            </a:r>
          </a:p>
        </p:txBody>
      </p:sp>
    </p:spTree>
    <p:extLst>
      <p:ext uri="{BB962C8B-B14F-4D97-AF65-F5344CB8AC3E}">
        <p14:creationId xmlns:p14="http://schemas.microsoft.com/office/powerpoint/2010/main" val="3194031234"/>
      </p:ext>
    </p:extLst>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1295400" y="1219200"/>
            <a:ext cx="7086600" cy="914400"/>
          </a:xfrm>
        </p:spPr>
        <p:txBody>
          <a:bodyPr>
            <a:normAutofit fontScale="90000"/>
          </a:bodyPr>
          <a:lstStyle/>
          <a:p>
            <a:r>
              <a:rPr lang="en-US" sz="3600"/>
              <a:t>When you are helping a mother:</a:t>
            </a:r>
            <a:endParaRPr lang="en-CA" sz="3600"/>
          </a:p>
        </p:txBody>
      </p:sp>
      <p:sp>
        <p:nvSpPr>
          <p:cNvPr id="116739" name="Rectangle 3"/>
          <p:cNvSpPr>
            <a:spLocks noGrp="1" noChangeArrowheads="1"/>
          </p:cNvSpPr>
          <p:nvPr>
            <p:ph idx="1"/>
          </p:nvPr>
        </p:nvSpPr>
        <p:spPr>
          <a:xfrm>
            <a:off x="838200" y="2514600"/>
            <a:ext cx="7772400" cy="3844925"/>
          </a:xfrm>
        </p:spPr>
        <p:txBody>
          <a:bodyPr/>
          <a:lstStyle/>
          <a:p>
            <a:r>
              <a:rPr lang="en-US" sz="2400" b="1" u="sng">
                <a:solidFill>
                  <a:schemeClr val="bg2"/>
                </a:solidFill>
                <a:latin typeface="Times New Roman" pitchFamily="18" charset="0"/>
                <a:cs typeface="Times New Roman" pitchFamily="18" charset="0"/>
              </a:rPr>
              <a:t>Greet</a:t>
            </a:r>
            <a:r>
              <a:rPr lang="en-US" sz="2400" b="1" u="sng">
                <a:solidFill>
                  <a:srgbClr val="FFFF9B"/>
                </a:solidFill>
                <a:latin typeface="Times New Roman" pitchFamily="18" charset="0"/>
                <a:cs typeface="Times New Roman" pitchFamily="18" charset="0"/>
              </a:rPr>
              <a:t> </a:t>
            </a:r>
            <a:r>
              <a:rPr lang="en-US" sz="2400">
                <a:latin typeface="Times New Roman" pitchFamily="18" charset="0"/>
                <a:cs typeface="Times New Roman" pitchFamily="18" charset="0"/>
              </a:rPr>
              <a:t>the ‘mother', introduce yourself, and ask her name and her baby's name.</a:t>
            </a:r>
          </a:p>
          <a:p>
            <a:r>
              <a:rPr lang="en-US" sz="2400" b="1" u="sng">
                <a:solidFill>
                  <a:schemeClr val="bg2"/>
                </a:solidFill>
                <a:latin typeface="Times New Roman" pitchFamily="18" charset="0"/>
                <a:cs typeface="Times New Roman" pitchFamily="18" charset="0"/>
              </a:rPr>
              <a:t>Ask her how she is</a:t>
            </a:r>
            <a:r>
              <a:rPr lang="en-US" sz="2400" b="1">
                <a:latin typeface="Times New Roman" pitchFamily="18" charset="0"/>
                <a:cs typeface="Times New Roman" pitchFamily="18" charset="0"/>
              </a:rPr>
              <a:t> </a:t>
            </a:r>
            <a:r>
              <a:rPr lang="en-US" sz="2400">
                <a:latin typeface="Times New Roman" pitchFamily="18" charset="0"/>
                <a:cs typeface="Times New Roman" pitchFamily="18" charset="0"/>
              </a:rPr>
              <a:t>and ask one or two open questions about how breastfeeding is going.</a:t>
            </a:r>
          </a:p>
          <a:p>
            <a:r>
              <a:rPr lang="en-US" sz="2400" b="1" u="sng">
                <a:solidFill>
                  <a:schemeClr val="bg2"/>
                </a:solidFill>
                <a:latin typeface="Times New Roman" pitchFamily="18" charset="0"/>
                <a:cs typeface="Times New Roman" pitchFamily="18" charset="0"/>
              </a:rPr>
              <a:t>Ask her if you may see how her baby breastfeeds</a:t>
            </a:r>
            <a:r>
              <a:rPr lang="en-US" sz="2400" b="1">
                <a:latin typeface="Times New Roman" pitchFamily="18" charset="0"/>
                <a:cs typeface="Times New Roman" pitchFamily="18" charset="0"/>
              </a:rPr>
              <a:t> </a:t>
            </a:r>
            <a:r>
              <a:rPr lang="en-US" sz="2400">
                <a:latin typeface="Times New Roman" pitchFamily="18" charset="0"/>
                <a:cs typeface="Times New Roman" pitchFamily="18" charset="0"/>
              </a:rPr>
              <a:t>, and ask her to put her baby to her breast in the usual way.</a:t>
            </a:r>
          </a:p>
          <a:p>
            <a:r>
              <a:rPr lang="en-US" sz="2400" b="1" u="sng">
                <a:solidFill>
                  <a:schemeClr val="bg2"/>
                </a:solidFill>
                <a:latin typeface="Times New Roman" pitchFamily="18" charset="0"/>
                <a:cs typeface="Times New Roman" pitchFamily="18" charset="0"/>
              </a:rPr>
              <a:t>Sit down yourself</a:t>
            </a:r>
            <a:r>
              <a:rPr lang="en-US" sz="2400">
                <a:latin typeface="Times New Roman" pitchFamily="18" charset="0"/>
                <a:cs typeface="Times New Roman" pitchFamily="18" charset="0"/>
              </a:rPr>
              <a:t>, so that you also are comfortable and relaxed, and in a convenient position to help.</a:t>
            </a:r>
          </a:p>
          <a:p>
            <a:r>
              <a:rPr lang="en-US" sz="2400" b="1" u="sng">
                <a:solidFill>
                  <a:schemeClr val="bg2"/>
                </a:solidFill>
                <a:latin typeface="Times New Roman" pitchFamily="18" charset="0"/>
                <a:cs typeface="Times New Roman" pitchFamily="18" charset="0"/>
              </a:rPr>
              <a:t>Observe</a:t>
            </a:r>
            <a:r>
              <a:rPr lang="en-US" sz="2400" b="1">
                <a:solidFill>
                  <a:srgbClr val="FFFF9B"/>
                </a:solidFill>
                <a:latin typeface="Times New Roman" pitchFamily="18" charset="0"/>
                <a:cs typeface="Times New Roman" pitchFamily="18" charset="0"/>
              </a:rPr>
              <a:t> </a:t>
            </a:r>
            <a:r>
              <a:rPr lang="en-US" sz="2400">
                <a:latin typeface="Times New Roman" pitchFamily="18" charset="0"/>
                <a:cs typeface="Times New Roman" pitchFamily="18" charset="0"/>
              </a:rPr>
              <a:t>her breastfeeding for a few minutes.</a:t>
            </a:r>
            <a:endParaRPr lang="en-CA" sz="2400">
              <a:latin typeface="Times New Roman" pitchFamily="18" charset="0"/>
              <a:cs typeface="Times New Roman" pitchFamily="18" charset="0"/>
            </a:endParaRPr>
          </a:p>
        </p:txBody>
      </p:sp>
    </p:spTree>
    <p:extLst>
      <p:ext uri="{BB962C8B-B14F-4D97-AF65-F5344CB8AC3E}">
        <p14:creationId xmlns:p14="http://schemas.microsoft.com/office/powerpoint/2010/main" val="147292493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6739">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16739">
                                            <p:txEl>
                                              <p:pRg st="0" end="0"/>
                                            </p:txEl>
                                          </p:spTgt>
                                        </p:tgtEl>
                                        <p:attrNameLst>
                                          <p:attrName>ppt_c</p:attrName>
                                        </p:attrNameLst>
                                      </p:cBhvr>
                                      <p:to>
                                        <a:schemeClr val="accent1"/>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6739">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16739">
                                            <p:txEl>
                                              <p:pRg st="1" end="1"/>
                                            </p:txEl>
                                          </p:spTgt>
                                        </p:tgtEl>
                                        <p:attrNameLst>
                                          <p:attrName>ppt_c</p:attrName>
                                        </p:attrNameLst>
                                      </p:cBhvr>
                                      <p:to>
                                        <a:schemeClr val="accent1"/>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6739">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16739">
                                            <p:txEl>
                                              <p:pRg st="2" end="2"/>
                                            </p:txEl>
                                          </p:spTgt>
                                        </p:tgtEl>
                                        <p:attrNameLst>
                                          <p:attrName>ppt_c</p:attrName>
                                        </p:attrNameLst>
                                      </p:cBhvr>
                                      <p:to>
                                        <a:schemeClr val="accent1"/>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16739">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16739">
                                            <p:txEl>
                                              <p:pRg st="3" end="3"/>
                                            </p:txEl>
                                          </p:spTgt>
                                        </p:tgtEl>
                                        <p:attrNameLst>
                                          <p:attrName>ppt_c</p:attrName>
                                        </p:attrNameLst>
                                      </p:cBhvr>
                                      <p:to>
                                        <a:schemeClr val="accent1"/>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16739">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16739">
                                            <p:txEl>
                                              <p:pRg st="4" end="4"/>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autoUpdateAnimBg="0"/>
    </p:bldLst>
  </p:timing>
</p:sld>
</file>

<file path=ppt/slides/slide22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normAutofit fontScale="90000"/>
          </a:bodyPr>
          <a:lstStyle/>
          <a:p>
            <a:r>
              <a:rPr lang="en-US" sz="3600"/>
              <a:t>Many mothers support their breast by:</a:t>
            </a:r>
          </a:p>
        </p:txBody>
      </p:sp>
      <p:sp>
        <p:nvSpPr>
          <p:cNvPr id="117764" name="Rectangle 4"/>
          <p:cNvSpPr>
            <a:spLocks noGrp="1" noChangeArrowheads="1"/>
          </p:cNvSpPr>
          <p:nvPr>
            <p:ph idx="1"/>
          </p:nvPr>
        </p:nvSpPr>
        <p:spPr/>
        <p:txBody>
          <a:bodyPr/>
          <a:lstStyle/>
          <a:p>
            <a:endParaRPr lang="fa-IR"/>
          </a:p>
        </p:txBody>
      </p:sp>
      <p:sp>
        <p:nvSpPr>
          <p:cNvPr id="117763" name="Rectangle 3"/>
          <p:cNvSpPr>
            <a:spLocks noGrp="1" noChangeArrowheads="1"/>
          </p:cNvSpPr>
          <p:nvPr>
            <p:ph type="body" idx="4294967295"/>
          </p:nvPr>
        </p:nvSpPr>
        <p:spPr>
          <a:xfrm>
            <a:off x="0" y="2438400"/>
            <a:ext cx="7010400" cy="3048000"/>
          </a:xfrm>
        </p:spPr>
        <p:txBody>
          <a:bodyPr>
            <a:normAutofit/>
          </a:bodyPr>
          <a:lstStyle/>
          <a:p>
            <a:pPr>
              <a:lnSpc>
                <a:spcPct val="90000"/>
              </a:lnSpc>
            </a:pPr>
            <a:r>
              <a:rPr lang="en-US"/>
              <a:t>Resting the fingers on the chest wall under the breast</a:t>
            </a:r>
          </a:p>
          <a:p>
            <a:pPr>
              <a:lnSpc>
                <a:spcPct val="90000"/>
              </a:lnSpc>
            </a:pPr>
            <a:r>
              <a:rPr lang="en-US"/>
              <a:t>Use the thumb to press the top of the breast slightly, this pressure should be light, and not always in the same spot.</a:t>
            </a:r>
          </a:p>
          <a:p>
            <a:pPr>
              <a:lnSpc>
                <a:spcPct val="90000"/>
              </a:lnSpc>
            </a:pPr>
            <a:r>
              <a:rPr lang="en-US"/>
              <a:t>Make sure that the fingers are not near the nipple.</a:t>
            </a:r>
          </a:p>
          <a:p>
            <a:pPr>
              <a:lnSpc>
                <a:spcPct val="90000"/>
              </a:lnSpc>
              <a:buFont typeface="Wingdings" pitchFamily="2" charset="2"/>
              <a:buNone/>
            </a:pPr>
            <a:endParaRPr lang="en-US"/>
          </a:p>
        </p:txBody>
      </p:sp>
    </p:spTree>
    <p:extLst>
      <p:ext uri="{BB962C8B-B14F-4D97-AF65-F5344CB8AC3E}">
        <p14:creationId xmlns:p14="http://schemas.microsoft.com/office/powerpoint/2010/main" val="386121359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 calcmode="lin" valueType="num">
                                      <p:cBhvr>
                                        <p:cTn id="7" dur="500" fill="hold"/>
                                        <p:tgtEl>
                                          <p:spTgt spid="11776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776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776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17763">
                                            <p:txEl>
                                              <p:pRg st="1" end="1"/>
                                            </p:txEl>
                                          </p:spTgt>
                                        </p:tgtEl>
                                        <p:attrNameLst>
                                          <p:attrName>style.visibility</p:attrName>
                                        </p:attrNameLst>
                                      </p:cBhvr>
                                      <p:to>
                                        <p:strVal val="visible"/>
                                      </p:to>
                                    </p:set>
                                    <p:anim calcmode="lin" valueType="num">
                                      <p:cBhvr>
                                        <p:cTn id="14" dur="500" fill="hold"/>
                                        <p:tgtEl>
                                          <p:spTgt spid="11776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1776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1776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17763">
                                            <p:txEl>
                                              <p:pRg st="2" end="2"/>
                                            </p:txEl>
                                          </p:spTgt>
                                        </p:tgtEl>
                                        <p:attrNameLst>
                                          <p:attrName>style.visibility</p:attrName>
                                        </p:attrNameLst>
                                      </p:cBhvr>
                                      <p:to>
                                        <p:strVal val="visible"/>
                                      </p:to>
                                    </p:set>
                                    <p:anim calcmode="lin" valueType="num">
                                      <p:cBhvr>
                                        <p:cTn id="21" dur="500" fill="hold"/>
                                        <p:tgtEl>
                                          <p:spTgt spid="11776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11776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1177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uild="p"/>
    </p:bldLst>
  </p:timing>
</p:sld>
</file>

<file path=ppt/slides/slide22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en-US"/>
              <a:t>Breast shape and positioning </a:t>
            </a:r>
          </a:p>
        </p:txBody>
      </p:sp>
      <p:sp>
        <p:nvSpPr>
          <p:cNvPr id="118787" name="Rectangle 3"/>
          <p:cNvSpPr>
            <a:spLocks noGrp="1" noChangeArrowheads="1"/>
          </p:cNvSpPr>
          <p:nvPr>
            <p:ph type="body" sz="half" idx="1"/>
          </p:nvPr>
        </p:nvSpPr>
        <p:spPr>
          <a:xfrm>
            <a:off x="1435100" y="2590800"/>
            <a:ext cx="3473450" cy="3657600"/>
          </a:xfrm>
        </p:spPr>
        <p:txBody>
          <a:bodyPr/>
          <a:lstStyle/>
          <a:p>
            <a:r>
              <a:rPr lang="en-US" sz="2400"/>
              <a:t>The mother should not move her breasts from how they naturally fall</a:t>
            </a:r>
          </a:p>
          <a:p>
            <a:r>
              <a:rPr lang="en-US" sz="2400"/>
              <a:t>Positioning her baby should be adapted to take her breast shape, size and position</a:t>
            </a:r>
          </a:p>
        </p:txBody>
      </p:sp>
      <p:pic>
        <p:nvPicPr>
          <p:cNvPr id="118788" name="Picture 4" descr="~lwf001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94325" y="3101975"/>
            <a:ext cx="2309813" cy="3044825"/>
          </a:xfrm>
          <a:noFill/>
          <a:ln w="76200" cap="flat">
            <a:solidFill>
              <a:schemeClr val="accent1"/>
            </a:solidFill>
            <a:miter lim="800000"/>
            <a:headEnd/>
            <a:tailE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292374"/>
      </p:ext>
    </p:extLst>
  </p:cSld>
  <p:clrMapOvr>
    <a:masterClrMapping/>
  </p:clrMapOvr>
  <p:transition spd="med">
    <p:split orient="vert"/>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1295400" y="914400"/>
            <a:ext cx="7086600" cy="762000"/>
          </a:xfrm>
        </p:spPr>
        <p:txBody>
          <a:bodyPr/>
          <a:lstStyle/>
          <a:p>
            <a:r>
              <a:rPr lang="en-US"/>
              <a:t>Mother needs to AVOID</a:t>
            </a:r>
            <a:endParaRPr lang="en-CA"/>
          </a:p>
        </p:txBody>
      </p:sp>
      <p:sp>
        <p:nvSpPr>
          <p:cNvPr id="119811" name="Rectangle 3"/>
          <p:cNvSpPr>
            <a:spLocks noGrp="1" noChangeArrowheads="1"/>
          </p:cNvSpPr>
          <p:nvPr>
            <p:ph idx="1"/>
          </p:nvPr>
        </p:nvSpPr>
        <p:spPr>
          <a:xfrm>
            <a:off x="1295400" y="2209800"/>
            <a:ext cx="7315200" cy="3886200"/>
          </a:xfrm>
        </p:spPr>
        <p:txBody>
          <a:bodyPr/>
          <a:lstStyle/>
          <a:p>
            <a:pPr>
              <a:lnSpc>
                <a:spcPct val="80000"/>
              </a:lnSpc>
            </a:pPr>
            <a:r>
              <a:rPr lang="en-GB" sz="3200"/>
              <a:t>Pushing her breast across her body</a:t>
            </a:r>
            <a:endParaRPr lang="fr-FR" sz="3200"/>
          </a:p>
          <a:p>
            <a:pPr>
              <a:lnSpc>
                <a:spcPct val="80000"/>
              </a:lnSpc>
            </a:pPr>
            <a:r>
              <a:rPr lang="en-GB" sz="3200"/>
              <a:t>Chasing the baby with her breast</a:t>
            </a:r>
            <a:endParaRPr lang="fr-FR" sz="3200"/>
          </a:p>
          <a:p>
            <a:pPr>
              <a:lnSpc>
                <a:spcPct val="80000"/>
              </a:lnSpc>
            </a:pPr>
            <a:r>
              <a:rPr lang="en-GB" sz="3200"/>
              <a:t>Flapping the breast up and down</a:t>
            </a:r>
            <a:endParaRPr lang="fr-FR" sz="3200"/>
          </a:p>
          <a:p>
            <a:pPr>
              <a:lnSpc>
                <a:spcPct val="80000"/>
              </a:lnSpc>
            </a:pPr>
            <a:r>
              <a:rPr lang="fr-FR" sz="3200"/>
              <a:t>Holding breast with scissor grip</a:t>
            </a:r>
          </a:p>
          <a:p>
            <a:pPr>
              <a:lnSpc>
                <a:spcPct val="80000"/>
              </a:lnSpc>
            </a:pPr>
            <a:r>
              <a:rPr lang="fr-FR" sz="3200"/>
              <a:t>Not supp</a:t>
            </a:r>
            <a:r>
              <a:rPr lang="en-US" sz="3200"/>
              <a:t>o</a:t>
            </a:r>
            <a:r>
              <a:rPr lang="fr-FR" sz="3200"/>
              <a:t>rting breast</a:t>
            </a:r>
          </a:p>
        </p:txBody>
      </p:sp>
      <p:sp>
        <p:nvSpPr>
          <p:cNvPr id="119812" name="Rectangle 4"/>
          <p:cNvSpPr>
            <a:spLocks noChangeArrowheads="1"/>
          </p:cNvSpPr>
          <p:nvPr/>
        </p:nvSpPr>
        <p:spPr bwMode="auto">
          <a:xfrm>
            <a:off x="881063" y="6172200"/>
            <a:ext cx="486568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200" b="1"/>
              <a:t>SOURCE</a:t>
            </a:r>
            <a:r>
              <a:rPr kumimoji="0" lang="en-US" sz="1200"/>
              <a:t>: Dr. Anne Barnes,IBLCLC, Handout in breastfeeding 2005. </a:t>
            </a:r>
          </a:p>
        </p:txBody>
      </p:sp>
    </p:spTree>
    <p:extLst>
      <p:ext uri="{BB962C8B-B14F-4D97-AF65-F5344CB8AC3E}">
        <p14:creationId xmlns:p14="http://schemas.microsoft.com/office/powerpoint/2010/main" val="58568371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9811">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19811">
                                            <p:txEl>
                                              <p:pRg st="0" end="0"/>
                                            </p:txEl>
                                          </p:spTgt>
                                        </p:tgtEl>
                                        <p:attrNameLst>
                                          <p:attrName>ppt_c</p:attrName>
                                        </p:attrNameLst>
                                      </p:cBhvr>
                                      <p:to>
                                        <a:schemeClr val="accent1"/>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9811">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19811">
                                            <p:txEl>
                                              <p:pRg st="1" end="1"/>
                                            </p:txEl>
                                          </p:spTgt>
                                        </p:tgtEl>
                                        <p:attrNameLst>
                                          <p:attrName>ppt_c</p:attrName>
                                        </p:attrNameLst>
                                      </p:cBhvr>
                                      <p:to>
                                        <a:schemeClr val="accent1"/>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9811">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19811">
                                            <p:txEl>
                                              <p:pRg st="2" end="2"/>
                                            </p:txEl>
                                          </p:spTgt>
                                        </p:tgtEl>
                                        <p:attrNameLst>
                                          <p:attrName>ppt_c</p:attrName>
                                        </p:attrNameLst>
                                      </p:cBhvr>
                                      <p:to>
                                        <a:schemeClr val="accent1"/>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19811">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19811">
                                            <p:txEl>
                                              <p:pRg st="3" end="3"/>
                                            </p:txEl>
                                          </p:spTgt>
                                        </p:tgtEl>
                                        <p:attrNameLst>
                                          <p:attrName>ppt_c</p:attrName>
                                        </p:attrNameLst>
                                      </p:cBhvr>
                                      <p:to>
                                        <a:schemeClr val="accent1"/>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19811">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19811">
                                            <p:txEl>
                                              <p:pRg st="4" end="4"/>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build="p" autoUpdateAnimBg="0"/>
    </p:bldLst>
  </p:timing>
</p:sld>
</file>

<file path=ppt/slides/slide2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a:t>Mother needs to AVOID</a:t>
            </a:r>
          </a:p>
        </p:txBody>
      </p:sp>
      <p:sp>
        <p:nvSpPr>
          <p:cNvPr id="121859" name="Rectangle 3"/>
          <p:cNvSpPr>
            <a:spLocks noGrp="1" noChangeArrowheads="1"/>
          </p:cNvSpPr>
          <p:nvPr>
            <p:ph idx="1"/>
          </p:nvPr>
        </p:nvSpPr>
        <p:spPr/>
        <p:txBody>
          <a:bodyPr/>
          <a:lstStyle/>
          <a:p>
            <a:r>
              <a:rPr lang="en-GB" sz="2400"/>
              <a:t>Twisting her body towards the baby instead of slightly away </a:t>
            </a:r>
            <a:endParaRPr lang="fr-FR" sz="2400"/>
          </a:p>
          <a:p>
            <a:r>
              <a:rPr lang="en-GB" sz="2400"/>
              <a:t>Aiming nipple to centre of  baby’s mouth</a:t>
            </a:r>
            <a:endParaRPr lang="fr-FR" sz="2400"/>
          </a:p>
          <a:p>
            <a:r>
              <a:rPr lang="en-GB" sz="2400"/>
              <a:t>Pulling baby’s chin down to open mouth</a:t>
            </a:r>
            <a:endParaRPr lang="fr-FR" sz="2400"/>
          </a:p>
          <a:p>
            <a:r>
              <a:rPr lang="en-GB" sz="2400"/>
              <a:t>Flexing baby’s head when bringing to breast</a:t>
            </a:r>
            <a:endParaRPr lang="fr-FR" sz="2400"/>
          </a:p>
          <a:p>
            <a:r>
              <a:rPr lang="en-GB" sz="2400"/>
              <a:t>Moving breast into baby’s mouth instead of bringing baby to breast</a:t>
            </a:r>
            <a:endParaRPr lang="fr-FR" sz="2400"/>
          </a:p>
        </p:txBody>
      </p:sp>
    </p:spTree>
    <p:extLst>
      <p:ext uri="{BB962C8B-B14F-4D97-AF65-F5344CB8AC3E}">
        <p14:creationId xmlns:p14="http://schemas.microsoft.com/office/powerpoint/2010/main" val="462956785"/>
      </p:ext>
    </p:extLst>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US"/>
              <a:t>Mother needs to AVOID</a:t>
            </a:r>
          </a:p>
        </p:txBody>
      </p:sp>
      <p:sp>
        <p:nvSpPr>
          <p:cNvPr id="122883" name="Rectangle 3"/>
          <p:cNvSpPr>
            <a:spLocks noGrp="1" noChangeArrowheads="1"/>
          </p:cNvSpPr>
          <p:nvPr>
            <p:ph idx="1"/>
          </p:nvPr>
        </p:nvSpPr>
        <p:spPr/>
        <p:txBody>
          <a:bodyPr/>
          <a:lstStyle/>
          <a:p>
            <a:r>
              <a:rPr lang="en-GB"/>
              <a:t>Moving baby onto breast without a proper gape</a:t>
            </a:r>
            <a:endParaRPr lang="fr-FR"/>
          </a:p>
          <a:p>
            <a:r>
              <a:rPr lang="en-GB"/>
              <a:t>Not moving baby onto breast quickly enough at height of gape</a:t>
            </a:r>
            <a:endParaRPr lang="fr-FR"/>
          </a:p>
          <a:p>
            <a:r>
              <a:rPr lang="en-GB"/>
              <a:t>Having baby’s nose touch breast first and not the chin</a:t>
            </a:r>
          </a:p>
          <a:p>
            <a:r>
              <a:rPr lang="en-GB"/>
              <a:t>Holding breast away from baby’s nose </a:t>
            </a:r>
            <a:endParaRPr lang="en-CA"/>
          </a:p>
          <a:p>
            <a:endParaRPr lang="en-US"/>
          </a:p>
          <a:p>
            <a:endParaRPr lang="en-US"/>
          </a:p>
        </p:txBody>
      </p:sp>
    </p:spTree>
    <p:extLst>
      <p:ext uri="{BB962C8B-B14F-4D97-AF65-F5344CB8AC3E}">
        <p14:creationId xmlns:p14="http://schemas.microsoft.com/office/powerpoint/2010/main" val="4207520602"/>
      </p:ext>
    </p:extLst>
  </p:cSld>
  <p:clrMapOvr>
    <a:masterClrMapping/>
  </p:clrMapOvr>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dirty="0"/>
              <a:t>مراقبت از نوزاد در طي</a:t>
            </a:r>
            <a:r>
              <a:rPr lang="en-US" dirty="0"/>
              <a:t>  KMC</a:t>
            </a:r>
            <a:br>
              <a:rPr lang="en-US" dirty="0"/>
            </a:br>
            <a:endParaRPr lang="en-US" dirty="0"/>
          </a:p>
        </p:txBody>
      </p:sp>
      <p:sp>
        <p:nvSpPr>
          <p:cNvPr id="3" name="Content Placeholder 2"/>
          <p:cNvSpPr>
            <a:spLocks noGrp="1"/>
          </p:cNvSpPr>
          <p:nvPr>
            <p:ph idx="1"/>
          </p:nvPr>
        </p:nvSpPr>
        <p:spPr/>
        <p:txBody>
          <a:bodyPr>
            <a:normAutofit fontScale="92500" lnSpcReduction="20000"/>
          </a:bodyPr>
          <a:lstStyle/>
          <a:p>
            <a:r>
              <a:rPr lang="ar-SA" dirty="0" smtClean="0"/>
              <a:t>پيشگيري </a:t>
            </a:r>
            <a:r>
              <a:rPr lang="ar-SA" dirty="0"/>
              <a:t>از عفونت</a:t>
            </a:r>
            <a:r>
              <a:rPr lang="en-US" dirty="0"/>
              <a:t> :</a:t>
            </a:r>
          </a:p>
          <a:p>
            <a:r>
              <a:rPr lang="en-US" dirty="0"/>
              <a:t>• </a:t>
            </a:r>
            <a:r>
              <a:rPr lang="ar-SA" dirty="0"/>
              <a:t>شستن دستها</a:t>
            </a:r>
            <a:endParaRPr lang="en-US" dirty="0"/>
          </a:p>
          <a:p>
            <a:r>
              <a:rPr lang="en-US" dirty="0">
                <a:sym typeface="Symbol" panose="05050102010706020507" pitchFamily="18" charset="2"/>
              </a:rPr>
              <a:t></a:t>
            </a:r>
            <a:r>
              <a:rPr lang="en-US" dirty="0"/>
              <a:t> </a:t>
            </a:r>
            <a:r>
              <a:rPr lang="ar-SA" dirty="0"/>
              <a:t>قبل و بعد تغذيه نوزاد</a:t>
            </a:r>
            <a:r>
              <a:rPr lang="en-US" dirty="0"/>
              <a:t/>
            </a:r>
            <a:br>
              <a:rPr lang="en-US" dirty="0"/>
            </a:br>
            <a:r>
              <a:rPr lang="en-US" dirty="0">
                <a:sym typeface="Symbol" panose="05050102010706020507" pitchFamily="18" charset="2"/>
              </a:rPr>
              <a:t></a:t>
            </a:r>
            <a:r>
              <a:rPr lang="en-US" dirty="0"/>
              <a:t> </a:t>
            </a:r>
            <a:r>
              <a:rPr lang="ar-SA" dirty="0"/>
              <a:t>قبل و بعد تعويض پوشك</a:t>
            </a:r>
            <a:r>
              <a:rPr lang="en-US" dirty="0"/>
              <a:t/>
            </a:r>
            <a:br>
              <a:rPr lang="en-US" dirty="0"/>
            </a:br>
            <a:r>
              <a:rPr lang="en-US" dirty="0">
                <a:sym typeface="Symbol" panose="05050102010706020507" pitchFamily="18" charset="2"/>
              </a:rPr>
              <a:t></a:t>
            </a:r>
            <a:r>
              <a:rPr lang="en-US" dirty="0"/>
              <a:t> </a:t>
            </a:r>
            <a:r>
              <a:rPr lang="ar-SA" dirty="0"/>
              <a:t>بعد از دستشويي</a:t>
            </a:r>
            <a:endParaRPr lang="en-US" dirty="0"/>
          </a:p>
          <a:p>
            <a:r>
              <a:rPr lang="en-US" dirty="0"/>
              <a:t>• </a:t>
            </a:r>
            <a:r>
              <a:rPr lang="ar-SA" dirty="0"/>
              <a:t>تميز و پاك كردن روزانه نوزاد ( سر تا پا )</a:t>
            </a:r>
            <a:r>
              <a:rPr lang="en-US" dirty="0"/>
              <a:t/>
            </a:r>
            <a:br>
              <a:rPr lang="en-US" dirty="0"/>
            </a:br>
            <a:r>
              <a:rPr lang="en-US" dirty="0"/>
              <a:t>• </a:t>
            </a:r>
            <a:r>
              <a:rPr lang="ar-SA" dirty="0"/>
              <a:t>اطمينان از اينكه پوشك نوزاد تميز است</a:t>
            </a:r>
            <a:r>
              <a:rPr lang="en-US" dirty="0"/>
              <a:t> .</a:t>
            </a:r>
            <a:br>
              <a:rPr lang="en-US" dirty="0"/>
            </a:br>
            <a:r>
              <a:rPr lang="en-US" dirty="0"/>
              <a:t>• </a:t>
            </a:r>
            <a:r>
              <a:rPr lang="ar-SA" dirty="0"/>
              <a:t>اطمينان از اينكه همه فنجان ها و وسايل تغذيه اي قبل و بعد از تغذيه تميز هستند</a:t>
            </a:r>
            <a:r>
              <a:rPr lang="en-US" dirty="0"/>
              <a:t> .</a:t>
            </a:r>
            <a:br>
              <a:rPr lang="en-US" dirty="0"/>
            </a:br>
            <a:r>
              <a:rPr lang="en-US" dirty="0"/>
              <a:t>• </a:t>
            </a:r>
            <a:r>
              <a:rPr lang="ar-SA" dirty="0"/>
              <a:t>اقدامات پيشگيري از عفونت استاندارد را به كار بگيرند</a:t>
            </a:r>
            <a:endParaRPr lang="en-US" dirty="0"/>
          </a:p>
        </p:txBody>
      </p:sp>
    </p:spTree>
    <p:extLst>
      <p:ext uri="{BB962C8B-B14F-4D97-AF65-F5344CB8AC3E}">
        <p14:creationId xmlns:p14="http://schemas.microsoft.com/office/powerpoint/2010/main" val="491215243"/>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ar-SA" dirty="0"/>
              <a:t>كنترل</a:t>
            </a:r>
            <a:r>
              <a:rPr lang="en-US" dirty="0"/>
              <a:t> :</a:t>
            </a:r>
          </a:p>
          <a:p>
            <a:r>
              <a:rPr lang="en-US" dirty="0"/>
              <a:t>• </a:t>
            </a:r>
            <a:r>
              <a:rPr lang="ar-SA" dirty="0"/>
              <a:t>كنترل علايم حياتي دو بار در روز ، و تكرار آن هر زمان كه لازم باشد</a:t>
            </a:r>
            <a:r>
              <a:rPr lang="en-US" dirty="0"/>
              <a:t>.</a:t>
            </a:r>
            <a:br>
              <a:rPr lang="en-US" dirty="0"/>
            </a:br>
            <a:r>
              <a:rPr lang="en-US" dirty="0"/>
              <a:t>• </a:t>
            </a:r>
            <a:r>
              <a:rPr lang="ar-SA" dirty="0"/>
              <a:t>ثبت تغذيه هاي داده شده در يك جدول زمان بندي شده</a:t>
            </a:r>
            <a:r>
              <a:rPr lang="en-US" dirty="0"/>
              <a:t/>
            </a:r>
            <a:br>
              <a:rPr lang="en-US" dirty="0"/>
            </a:br>
            <a:r>
              <a:rPr lang="en-US" dirty="0"/>
              <a:t>• </a:t>
            </a:r>
            <a:r>
              <a:rPr lang="ar-SA" dirty="0"/>
              <a:t>كنترل رشد به وسيله گرفتن روزانه وزن _ حداقل 10 گرم /روز بايد وزن گيري نمايند </a:t>
            </a:r>
            <a:r>
              <a:rPr lang="ar-SA" dirty="0" smtClean="0"/>
              <a:t>.</a:t>
            </a:r>
            <a:endParaRPr lang="fa-IR" dirty="0" smtClean="0"/>
          </a:p>
          <a:p>
            <a:r>
              <a:rPr lang="ar-SA" dirty="0" smtClean="0"/>
              <a:t> </a:t>
            </a:r>
            <a:r>
              <a:rPr lang="ar-SA" dirty="0"/>
              <a:t>اگر وزن گيري ضعيف است علل احتمالي مانند مقدار ناكافي شير و تكرار تغذيه و همچنين عفونت ، مي تواند از علل احتمالي باشد</a:t>
            </a:r>
            <a:r>
              <a:rPr lang="en-US" dirty="0"/>
              <a:t>.</a:t>
            </a:r>
          </a:p>
          <a:p>
            <a:endParaRPr lang="en-US" dirty="0"/>
          </a:p>
        </p:txBody>
      </p:sp>
    </p:spTree>
    <p:extLst>
      <p:ext uri="{BB962C8B-B14F-4D97-AF65-F5344CB8AC3E}">
        <p14:creationId xmlns:p14="http://schemas.microsoft.com/office/powerpoint/2010/main" val="2117759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26659"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20</a:t>
            </a:r>
            <a:r>
              <a:rPr lang="en-US" dirty="0"/>
              <a:t> </a:t>
            </a:r>
          </a:p>
        </p:txBody>
      </p:sp>
      <p:sp>
        <p:nvSpPr>
          <p:cNvPr id="326660" name="Rectangle 4"/>
          <p:cNvSpPr>
            <a:spLocks noGrp="1" noChangeArrowheads="1"/>
          </p:cNvSpPr>
          <p:nvPr>
            <p:ph type="body" sz="half" idx="1"/>
          </p:nvPr>
        </p:nvSpPr>
        <p:spPr>
          <a:xfrm>
            <a:off x="4572000" y="2060575"/>
            <a:ext cx="3810000" cy="4114800"/>
          </a:xfrm>
        </p:spPr>
        <p:txBody>
          <a:bodyPr/>
          <a:lstStyle/>
          <a:p>
            <a:pPr marL="609600" indent="-609600" algn="r" rtl="1">
              <a:buSzPct val="110000"/>
              <a:buFont typeface="Wingdings" pitchFamily="2" charset="2"/>
              <a:buChar char="ü"/>
            </a:pPr>
            <a:r>
              <a:rPr lang="ar-SA">
                <a:cs typeface="Arial" pitchFamily="34" charset="0"/>
              </a:rPr>
              <a:t>در شير مادر برخی فاکتور های رشد اختصاصی وجود دارد که برای رشد و تکامل مغز، شبکيه و سيستم اعصاب مرکزی اهميت زيادی دارد.</a:t>
            </a:r>
            <a:endParaRPr lang="en-US">
              <a:cs typeface="Arial" pitchFamily="34" charset="0"/>
            </a:endParaRPr>
          </a:p>
        </p:txBody>
      </p:sp>
      <p:sp>
        <p:nvSpPr>
          <p:cNvPr id="2" name="Content Placeholder 1"/>
          <p:cNvSpPr>
            <a:spLocks noGrp="1"/>
          </p:cNvSpPr>
          <p:nvPr>
            <p:ph sz="half" idx="2"/>
          </p:nvPr>
        </p:nvSpPr>
        <p:spPr>
          <a:xfrm>
            <a:off x="1524000" y="1981200"/>
            <a:ext cx="7924800" cy="4178300"/>
          </a:xfrm>
        </p:spPr>
        <p:txBody>
          <a:bodyPr/>
          <a:lstStyle/>
          <a:p>
            <a:endParaRPr lang="fa-IR" dirty="0"/>
          </a:p>
        </p:txBody>
      </p:sp>
      <p:sp>
        <p:nvSpPr>
          <p:cNvPr id="7" name="Slide Number Placeholder 6"/>
          <p:cNvSpPr>
            <a:spLocks noGrp="1"/>
          </p:cNvSpPr>
          <p:nvPr>
            <p:ph type="sldNum" sz="quarter" idx="12"/>
          </p:nvPr>
        </p:nvSpPr>
        <p:spPr/>
        <p:txBody>
          <a:bodyPr/>
          <a:lstStyle/>
          <a:p>
            <a:fld id="{6D8C3F9D-CB29-45C0-A813-6C313C3A9BFC}" type="slidenum">
              <a:rPr lang="ar-SA"/>
              <a:pPr/>
              <a:t>23</a:t>
            </a:fld>
            <a:endParaRPr lang="en-US"/>
          </a:p>
        </p:txBody>
      </p:sp>
    </p:spTree>
    <p:extLst>
      <p:ext uri="{BB962C8B-B14F-4D97-AF65-F5344CB8AC3E}">
        <p14:creationId xmlns:p14="http://schemas.microsoft.com/office/powerpoint/2010/main" val="3108521371"/>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dirty="0"/>
              <a:t>حمايت عاطفي و فيزيكي</a:t>
            </a:r>
            <a:r>
              <a:rPr lang="en-US" dirty="0"/>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r>
              <a:rPr lang="ar-SA" dirty="0" smtClean="0"/>
              <a:t>براي </a:t>
            </a:r>
            <a:r>
              <a:rPr lang="ar-SA" dirty="0"/>
              <a:t>اينكه</a:t>
            </a:r>
            <a:r>
              <a:rPr lang="en-US" dirty="0"/>
              <a:t> KMC </a:t>
            </a:r>
            <a:r>
              <a:rPr lang="ar-SA" dirty="0"/>
              <a:t>موفقيت آميز باشد ، مادران ، اعضا فاميل و كاركنان بايد در مورد استفاده از اين روش متقاعد شوند </a:t>
            </a:r>
            <a:r>
              <a:rPr lang="ar-SA" dirty="0" smtClean="0"/>
              <a:t>.</a:t>
            </a:r>
            <a:endParaRPr lang="fa-IR" dirty="0" smtClean="0"/>
          </a:p>
          <a:p>
            <a:r>
              <a:rPr lang="ar-SA" dirty="0" smtClean="0"/>
              <a:t> </a:t>
            </a:r>
            <a:r>
              <a:rPr lang="ar-SA" dirty="0"/>
              <a:t>مادر /</a:t>
            </a:r>
            <a:r>
              <a:rPr lang="ar-SA" dirty="0" smtClean="0"/>
              <a:t>جانشين </a:t>
            </a:r>
            <a:r>
              <a:rPr lang="ar-SA" dirty="0"/>
              <a:t>كه</a:t>
            </a:r>
            <a:r>
              <a:rPr lang="en-US" dirty="0"/>
              <a:t>KMC   </a:t>
            </a:r>
            <a:r>
              <a:rPr lang="ar-SA" dirty="0"/>
              <a:t>انجام مي دهند نياز به حمايت هاي زير دارند</a:t>
            </a:r>
            <a:r>
              <a:rPr lang="en-US" dirty="0"/>
              <a:t> .</a:t>
            </a:r>
          </a:p>
          <a:p>
            <a:r>
              <a:rPr lang="ar-SA" dirty="0" smtClean="0"/>
              <a:t>حمايت </a:t>
            </a:r>
            <a:r>
              <a:rPr lang="ar-SA" dirty="0"/>
              <a:t>از پرسنل سلامت</a:t>
            </a:r>
            <a:endParaRPr lang="en-US" dirty="0"/>
          </a:p>
          <a:p>
            <a:r>
              <a:rPr lang="en-US" dirty="0"/>
              <a:t>• </a:t>
            </a:r>
            <a:r>
              <a:rPr lang="ar-SA" dirty="0"/>
              <a:t>توضيح مفهوم</a:t>
            </a:r>
            <a:r>
              <a:rPr lang="en-US" dirty="0"/>
              <a:t> KMC  </a:t>
            </a:r>
            <a:r>
              <a:rPr lang="ar-SA" dirty="0"/>
              <a:t>به مادر و نشان دادن عملي به مادر</a:t>
            </a:r>
            <a:r>
              <a:rPr lang="en-US" dirty="0"/>
              <a:t/>
            </a:r>
            <a:br>
              <a:rPr lang="en-US" dirty="0"/>
            </a:br>
            <a:r>
              <a:rPr lang="en-US" dirty="0"/>
              <a:t>• </a:t>
            </a:r>
            <a:r>
              <a:rPr lang="ar-SA" dirty="0"/>
              <a:t>توضيح فوايد</a:t>
            </a:r>
            <a:r>
              <a:rPr lang="en-US" dirty="0"/>
              <a:t> KMC</a:t>
            </a:r>
            <a:br>
              <a:rPr lang="en-US" dirty="0"/>
            </a:br>
            <a:r>
              <a:rPr lang="en-US" dirty="0"/>
              <a:t>• </a:t>
            </a:r>
            <a:r>
              <a:rPr lang="ar-SA" dirty="0"/>
              <a:t>يك پارچگي اعضاي فاميل مانند پدر ، پدربزرگ ، عمه ها ، خاله ها و ديگر اعضاي فاميل ، بسته به وضعيت فرهنگي</a:t>
            </a:r>
            <a:r>
              <a:rPr lang="en-US" dirty="0"/>
              <a:t> .</a:t>
            </a:r>
            <a:br>
              <a:rPr lang="en-US" dirty="0"/>
            </a:br>
            <a:r>
              <a:rPr lang="en-US" dirty="0"/>
              <a:t>• </a:t>
            </a:r>
            <a:r>
              <a:rPr lang="ar-SA" dirty="0"/>
              <a:t>كمك به مادران در مورد هر مشكل  ، تغذيه و مراقبت از نوزاد</a:t>
            </a:r>
            <a:r>
              <a:rPr lang="en-US" dirty="0"/>
              <a:t/>
            </a:r>
            <a:br>
              <a:rPr lang="en-US" dirty="0"/>
            </a:br>
            <a:r>
              <a:rPr lang="en-US" dirty="0"/>
              <a:t>• </a:t>
            </a:r>
            <a:r>
              <a:rPr lang="ar-SA" dirty="0"/>
              <a:t>صحبت و ارتباط روزانه با مادران در مورد هر مشكلي كه آنها ممكن است داشته باشند و تشويق مداوم آنهابه ادامه</a:t>
            </a:r>
            <a:r>
              <a:rPr lang="en-US" dirty="0"/>
              <a:t>  KMC</a:t>
            </a:r>
            <a:br>
              <a:rPr lang="en-US" dirty="0"/>
            </a:br>
            <a:endParaRPr lang="en-US" dirty="0"/>
          </a:p>
        </p:txBody>
      </p:sp>
    </p:spTree>
    <p:extLst>
      <p:ext uri="{BB962C8B-B14F-4D97-AF65-F5344CB8AC3E}">
        <p14:creationId xmlns:p14="http://schemas.microsoft.com/office/powerpoint/2010/main" val="300288181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dirty="0"/>
              <a:t>ترخيص از تسهيلات اگر</a:t>
            </a:r>
            <a:r>
              <a:rPr lang="en-US" dirty="0"/>
              <a:t> :</a:t>
            </a:r>
            <a:br>
              <a:rPr lang="en-US" dirty="0"/>
            </a:b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 </a:t>
            </a:r>
            <a:r>
              <a:rPr lang="ar-SA" dirty="0"/>
              <a:t>وزن گيري مداومي ايجاد شود : 10 گرم/روز در 3 روز متوالي</a:t>
            </a:r>
            <a:r>
              <a:rPr lang="en-US" dirty="0"/>
              <a:t/>
            </a:r>
            <a:br>
              <a:rPr lang="en-US" dirty="0"/>
            </a:br>
            <a:r>
              <a:rPr lang="en-US" dirty="0"/>
              <a:t>• </a:t>
            </a:r>
            <a:r>
              <a:rPr lang="ar-SA" dirty="0"/>
              <a:t>نوزاد حداقل به وزن تولد دوباره برسد و حداقل،  وزن 1500 گرم داشته باشد</a:t>
            </a:r>
            <a:r>
              <a:rPr lang="en-US" dirty="0"/>
              <a:t> .</a:t>
            </a:r>
            <a:br>
              <a:rPr lang="en-US" dirty="0"/>
            </a:br>
            <a:r>
              <a:rPr lang="en-US" dirty="0"/>
              <a:t>• </a:t>
            </a:r>
            <a:r>
              <a:rPr lang="ar-SA" dirty="0"/>
              <a:t>هم مادر و هم نوزاد با</a:t>
            </a:r>
            <a:r>
              <a:rPr lang="en-US" dirty="0"/>
              <a:t> KMC  </a:t>
            </a:r>
            <a:r>
              <a:rPr lang="ar-SA" dirty="0"/>
              <a:t>مدارا كرده باشند</a:t>
            </a:r>
            <a:r>
              <a:rPr lang="en-US" dirty="0"/>
              <a:t/>
            </a:r>
            <a:br>
              <a:rPr lang="en-US" dirty="0"/>
            </a:br>
            <a:r>
              <a:rPr lang="en-US" dirty="0"/>
              <a:t>• </a:t>
            </a:r>
            <a:r>
              <a:rPr lang="ar-SA" dirty="0"/>
              <a:t>وضعيت نوزاد تثبيت باشد</a:t>
            </a:r>
            <a:r>
              <a:rPr lang="en-US" dirty="0"/>
              <a:t>.</a:t>
            </a:r>
            <a:br>
              <a:rPr lang="en-US" dirty="0"/>
            </a:br>
            <a:r>
              <a:rPr lang="en-US" dirty="0"/>
              <a:t>• </a:t>
            </a:r>
            <a:r>
              <a:rPr lang="ar-SA" dirty="0"/>
              <a:t>درجه حرارت بدن نوزاد تثبيت باشد</a:t>
            </a:r>
            <a:r>
              <a:rPr lang="en-US" dirty="0"/>
              <a:t/>
            </a:r>
            <a:br>
              <a:rPr lang="en-US" dirty="0"/>
            </a:br>
            <a:r>
              <a:rPr lang="en-US" dirty="0"/>
              <a:t>• </a:t>
            </a:r>
            <a:r>
              <a:rPr lang="ar-SA" dirty="0"/>
              <a:t>نوزاد بيماري ديگري نداشته باشد</a:t>
            </a:r>
            <a:r>
              <a:rPr lang="en-US" dirty="0"/>
              <a:t>.</a:t>
            </a:r>
          </a:p>
          <a:p>
            <a:r>
              <a:rPr lang="en-US" dirty="0"/>
              <a:t>• </a:t>
            </a:r>
            <a:r>
              <a:rPr lang="ar-SA" dirty="0" smtClean="0"/>
              <a:t>مادر </a:t>
            </a:r>
            <a:r>
              <a:rPr lang="ar-SA" dirty="0"/>
              <a:t>توانايي تغذيه با شير پستان  و دوشيدن شير از پستان را داشته باشد</a:t>
            </a:r>
            <a:r>
              <a:rPr lang="en-US" dirty="0"/>
              <a:t>  .</a:t>
            </a:r>
          </a:p>
          <a:p>
            <a:r>
              <a:rPr lang="en-US" dirty="0"/>
              <a:t>•  </a:t>
            </a:r>
            <a:r>
              <a:rPr lang="ar-SA" dirty="0"/>
              <a:t>مادر اين روش را قبول كند و خواهان ادامه مراقبت آغوشي در منزل باشد و از طرف خانواده اش حمايت شود</a:t>
            </a:r>
            <a:endParaRPr lang="en-US" dirty="0"/>
          </a:p>
        </p:txBody>
      </p:sp>
    </p:spTree>
    <p:extLst>
      <p:ext uri="{BB962C8B-B14F-4D97-AF65-F5344CB8AC3E}">
        <p14:creationId xmlns:p14="http://schemas.microsoft.com/office/powerpoint/2010/main" val="3774583280"/>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dirty="0"/>
              <a:t>مراقبت در طي ويزيت پي گيري</a:t>
            </a:r>
            <a:r>
              <a:rPr lang="en-US" dirty="0"/>
              <a:t/>
            </a:r>
            <a:br>
              <a:rPr lang="en-US" dirty="0"/>
            </a:b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 </a:t>
            </a:r>
            <a:r>
              <a:rPr lang="ar-SA" dirty="0"/>
              <a:t>وزن كردن نوزاد</a:t>
            </a:r>
            <a:r>
              <a:rPr lang="en-US" dirty="0"/>
              <a:t/>
            </a:r>
            <a:br>
              <a:rPr lang="en-US" dirty="0"/>
            </a:br>
            <a:r>
              <a:rPr lang="en-US" dirty="0"/>
              <a:t>• </a:t>
            </a:r>
            <a:r>
              <a:rPr lang="ar-SA" dirty="0"/>
              <a:t>گرفتن تاريخچه  از مادر براي ويزيت</a:t>
            </a:r>
            <a:endParaRPr lang="en-US" dirty="0"/>
          </a:p>
          <a:p>
            <a:r>
              <a:rPr lang="en-US" dirty="0">
                <a:sym typeface="Symbol" panose="05050102010706020507" pitchFamily="18" charset="2"/>
              </a:rPr>
              <a:t></a:t>
            </a:r>
            <a:r>
              <a:rPr lang="en-US" dirty="0"/>
              <a:t> </a:t>
            </a:r>
            <a:r>
              <a:rPr lang="ar-SA" dirty="0"/>
              <a:t>اگر او مراقبت آغوشي را در منزل ادامه مي دهد</a:t>
            </a:r>
            <a:r>
              <a:rPr lang="en-US" dirty="0"/>
              <a:t/>
            </a:r>
            <a:br>
              <a:rPr lang="en-US" dirty="0"/>
            </a:br>
            <a:r>
              <a:rPr lang="en-US" dirty="0">
                <a:sym typeface="Symbol" panose="05050102010706020507" pitchFamily="18" charset="2"/>
              </a:rPr>
              <a:t></a:t>
            </a:r>
            <a:r>
              <a:rPr lang="en-US" dirty="0"/>
              <a:t> </a:t>
            </a:r>
            <a:r>
              <a:rPr lang="ar-SA" dirty="0"/>
              <a:t>مدت ارتباط پوست با پوست</a:t>
            </a:r>
            <a:r>
              <a:rPr lang="en-US" dirty="0"/>
              <a:t/>
            </a:r>
            <a:br>
              <a:rPr lang="en-US" dirty="0"/>
            </a:br>
            <a:r>
              <a:rPr lang="en-US" dirty="0">
                <a:sym typeface="Symbol" panose="05050102010706020507" pitchFamily="18" charset="2"/>
              </a:rPr>
              <a:t></a:t>
            </a:r>
            <a:r>
              <a:rPr lang="en-US" dirty="0"/>
              <a:t> </a:t>
            </a:r>
            <a:r>
              <a:rPr lang="ar-SA" dirty="0"/>
              <a:t>چگونه او به نوزاد وضعيت مراقبت آغوشي مي دهد</a:t>
            </a:r>
            <a:r>
              <a:rPr lang="en-US" dirty="0"/>
              <a:t/>
            </a:r>
            <a:br>
              <a:rPr lang="en-US" dirty="0"/>
            </a:br>
            <a:r>
              <a:rPr lang="en-US" dirty="0">
                <a:sym typeface="Symbol" panose="05050102010706020507" pitchFamily="18" charset="2"/>
              </a:rPr>
              <a:t></a:t>
            </a:r>
            <a:r>
              <a:rPr lang="en-US" dirty="0"/>
              <a:t> </a:t>
            </a:r>
            <a:r>
              <a:rPr lang="ar-SA" dirty="0"/>
              <a:t>اگر تب يا پايين بودن درجه حرارت و جود داشته باشد چگونه برخورد مي كند</a:t>
            </a:r>
            <a:r>
              <a:rPr lang="en-US" dirty="0"/>
              <a:t/>
            </a:r>
            <a:br>
              <a:rPr lang="en-US" dirty="0"/>
            </a:br>
            <a:r>
              <a:rPr lang="en-US" dirty="0">
                <a:sym typeface="Symbol" panose="05050102010706020507" pitchFamily="18" charset="2"/>
              </a:rPr>
              <a:t></a:t>
            </a:r>
            <a:r>
              <a:rPr lang="en-US" dirty="0"/>
              <a:t> </a:t>
            </a:r>
            <a:r>
              <a:rPr lang="ar-SA" dirty="0"/>
              <a:t>چگونه نوزاد تغذيه مي شود</a:t>
            </a:r>
            <a:r>
              <a:rPr lang="en-US" dirty="0"/>
              <a:t>.</a:t>
            </a:r>
            <a:br>
              <a:rPr lang="en-US" dirty="0"/>
            </a:br>
            <a:r>
              <a:rPr lang="en-US" dirty="0">
                <a:sym typeface="Symbol" panose="05050102010706020507" pitchFamily="18" charset="2"/>
              </a:rPr>
              <a:t></a:t>
            </a:r>
            <a:r>
              <a:rPr lang="en-US" dirty="0"/>
              <a:t> </a:t>
            </a:r>
            <a:r>
              <a:rPr lang="ar-SA" dirty="0"/>
              <a:t>آيا نوزاد علايمي از عدم تحمل</a:t>
            </a:r>
            <a:r>
              <a:rPr lang="en-US" dirty="0"/>
              <a:t> KMC </a:t>
            </a:r>
            <a:r>
              <a:rPr lang="ar-SA" dirty="0"/>
              <a:t>را نشان مي دهد؟  ( نوزاد خيلي فعاليت دارد و احساس ناراحتي ميكند )</a:t>
            </a:r>
            <a:endParaRPr lang="en-US" dirty="0"/>
          </a:p>
          <a:p>
            <a:endParaRPr lang="en-US" dirty="0"/>
          </a:p>
        </p:txBody>
      </p:sp>
    </p:spTree>
    <p:extLst>
      <p:ext uri="{BB962C8B-B14F-4D97-AF65-F5344CB8AC3E}">
        <p14:creationId xmlns:p14="http://schemas.microsoft.com/office/powerpoint/2010/main" val="2587110167"/>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ym typeface="Symbol" panose="05050102010706020507" pitchFamily="18" charset="2"/>
              </a:rPr>
              <a:t></a:t>
            </a:r>
            <a:r>
              <a:rPr lang="en-US" dirty="0"/>
              <a:t> </a:t>
            </a:r>
            <a:r>
              <a:rPr lang="ar-SA" dirty="0"/>
              <a:t>آيا علائم خطر در نوزاد وجود دارد؟</a:t>
            </a:r>
            <a:r>
              <a:rPr lang="en-US" dirty="0"/>
              <a:t/>
            </a:r>
            <a:br>
              <a:rPr lang="en-US" dirty="0"/>
            </a:br>
            <a:endParaRPr lang="en-US" dirty="0"/>
          </a:p>
        </p:txBody>
      </p:sp>
      <p:sp>
        <p:nvSpPr>
          <p:cNvPr id="3" name="Content Placeholder 2"/>
          <p:cNvSpPr>
            <a:spLocks noGrp="1"/>
          </p:cNvSpPr>
          <p:nvPr>
            <p:ph idx="1"/>
          </p:nvPr>
        </p:nvSpPr>
        <p:spPr>
          <a:xfrm>
            <a:off x="762001" y="1905000"/>
            <a:ext cx="7696200" cy="4038600"/>
          </a:xfrm>
        </p:spPr>
        <p:txBody>
          <a:bodyPr>
            <a:normAutofit/>
          </a:bodyPr>
          <a:lstStyle/>
          <a:p>
            <a:r>
              <a:rPr lang="en-US" dirty="0" smtClean="0"/>
              <a:t>• </a:t>
            </a:r>
            <a:r>
              <a:rPr lang="ar-SA" dirty="0"/>
              <a:t>ارزيابي فيزيكي از نوزاد صورت گيرد</a:t>
            </a:r>
            <a:r>
              <a:rPr lang="en-US" dirty="0"/>
              <a:t> .</a:t>
            </a:r>
            <a:br>
              <a:rPr lang="en-US" dirty="0"/>
            </a:br>
            <a:r>
              <a:rPr lang="en-US" dirty="0"/>
              <a:t>• </a:t>
            </a:r>
            <a:r>
              <a:rPr lang="ar-SA" dirty="0"/>
              <a:t>آموزش به مادر در مورد علائم خطر نوزاد</a:t>
            </a:r>
            <a:r>
              <a:rPr lang="en-US" dirty="0"/>
              <a:t>.</a:t>
            </a:r>
            <a:br>
              <a:rPr lang="en-US" dirty="0"/>
            </a:br>
            <a:r>
              <a:rPr lang="en-US" dirty="0"/>
              <a:t>• </a:t>
            </a:r>
            <a:r>
              <a:rPr lang="ar-SA" dirty="0"/>
              <a:t>در مورد تجربيات و مشكلاتي كه مادر را براي ادامه مراقبت آغوشي نگران كرده بحث شود و مادر حمايت شود</a:t>
            </a:r>
            <a:r>
              <a:rPr lang="en-US" dirty="0"/>
              <a:t/>
            </a:r>
            <a:br>
              <a:rPr lang="en-US" dirty="0"/>
            </a:br>
            <a:r>
              <a:rPr lang="en-US" dirty="0"/>
              <a:t>• </a:t>
            </a:r>
            <a:r>
              <a:rPr lang="ar-SA" dirty="0"/>
              <a:t>تا آنجاييكه امكان دارد مادر و خانواده براي ادامه مراقبت آغوشي حمايت شود</a:t>
            </a:r>
            <a:r>
              <a:rPr lang="en-US" dirty="0"/>
              <a:t/>
            </a:r>
            <a:br>
              <a:rPr lang="en-US" dirty="0"/>
            </a:br>
            <a:r>
              <a:rPr lang="en-US" dirty="0"/>
              <a:t>• </a:t>
            </a:r>
            <a:r>
              <a:rPr lang="ar-SA" dirty="0"/>
              <a:t>تاريخ ويزيت بعدي مشخص شود</a:t>
            </a:r>
            <a:r>
              <a:rPr lang="en-US" dirty="0"/>
              <a:t/>
            </a:r>
            <a:br>
              <a:rPr lang="en-US" dirty="0"/>
            </a:br>
            <a:r>
              <a:rPr lang="en-US" dirty="0"/>
              <a:t>• </a:t>
            </a:r>
            <a:r>
              <a:rPr lang="ar-SA" dirty="0"/>
              <a:t>تشكر از مادر براي آمدن</a:t>
            </a:r>
            <a:endParaRPr lang="en-US" dirty="0"/>
          </a:p>
          <a:p>
            <a:r>
              <a:rPr lang="en-US" dirty="0" smtClean="0"/>
              <a:t>10-</a:t>
            </a:r>
            <a:endParaRPr lang="en-US" dirty="0"/>
          </a:p>
        </p:txBody>
      </p:sp>
    </p:spTree>
    <p:extLst>
      <p:ext uri="{BB962C8B-B14F-4D97-AF65-F5344CB8AC3E}">
        <p14:creationId xmlns:p14="http://schemas.microsoft.com/office/powerpoint/2010/main" val="3375458678"/>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dirty="0"/>
              <a:t>پذيرش مجدد نوزاددر بيمارستان اگر</a:t>
            </a:r>
            <a:r>
              <a:rPr lang="en-US" dirty="0"/>
              <a:t> :</a:t>
            </a:r>
            <a:br>
              <a:rPr lang="en-US" dirty="0"/>
            </a:br>
            <a:endParaRPr lang="en-US" dirty="0"/>
          </a:p>
        </p:txBody>
      </p:sp>
      <p:sp>
        <p:nvSpPr>
          <p:cNvPr id="3" name="Content Placeholder 2"/>
          <p:cNvSpPr>
            <a:spLocks noGrp="1"/>
          </p:cNvSpPr>
          <p:nvPr>
            <p:ph idx="1"/>
          </p:nvPr>
        </p:nvSpPr>
        <p:spPr/>
        <p:txBody>
          <a:bodyPr/>
          <a:lstStyle/>
          <a:p>
            <a:r>
              <a:rPr lang="en-US" dirty="0" smtClean="0"/>
              <a:t>• </a:t>
            </a:r>
            <a:r>
              <a:rPr lang="ar-SA" dirty="0"/>
              <a:t>وزن گيري كمتر از 10 گرم  / روز در دو ويزيت متوالي</a:t>
            </a:r>
            <a:r>
              <a:rPr lang="en-US" dirty="0"/>
              <a:t/>
            </a:r>
            <a:br>
              <a:rPr lang="en-US" dirty="0"/>
            </a:br>
            <a:r>
              <a:rPr lang="en-US" dirty="0"/>
              <a:t>• </a:t>
            </a:r>
            <a:r>
              <a:rPr lang="ar-SA" dirty="0"/>
              <a:t>كاهش وزن</a:t>
            </a:r>
            <a:r>
              <a:rPr lang="en-US" dirty="0"/>
              <a:t/>
            </a:r>
            <a:br>
              <a:rPr lang="en-US" dirty="0"/>
            </a:br>
            <a:r>
              <a:rPr lang="en-US" dirty="0"/>
              <a:t>• </a:t>
            </a:r>
            <a:r>
              <a:rPr lang="ar-SA" dirty="0"/>
              <a:t>علايم خطر _  بيماري داشته باشد</a:t>
            </a:r>
            <a:r>
              <a:rPr lang="en-US" dirty="0"/>
              <a:t/>
            </a:r>
            <a:br>
              <a:rPr lang="en-US" dirty="0"/>
            </a:br>
            <a:r>
              <a:rPr lang="en-US" dirty="0"/>
              <a:t>• </a:t>
            </a:r>
            <a:r>
              <a:rPr lang="ar-SA" dirty="0"/>
              <a:t>مادر به دليلي كه لازم بوده</a:t>
            </a:r>
            <a:r>
              <a:rPr lang="en-US" dirty="0"/>
              <a:t> KMC </a:t>
            </a:r>
            <a:r>
              <a:rPr lang="ar-SA" dirty="0"/>
              <a:t>را ادامه نداده و نوزاد كمتر از 1800 گرم وزن دارد</a:t>
            </a:r>
            <a:endParaRPr lang="en-US" dirty="0"/>
          </a:p>
          <a:p>
            <a:endParaRPr lang="en-US" dirty="0"/>
          </a:p>
          <a:p>
            <a:endParaRPr lang="en-US" dirty="0"/>
          </a:p>
        </p:txBody>
      </p:sp>
    </p:spTree>
    <p:extLst>
      <p:ext uri="{BB962C8B-B14F-4D97-AF65-F5344CB8AC3E}">
        <p14:creationId xmlns:p14="http://schemas.microsoft.com/office/powerpoint/2010/main" val="4272547352"/>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a:t>معيار هايي براي قطع</a:t>
            </a:r>
            <a:r>
              <a:rPr lang="en-US" dirty="0"/>
              <a:t> KMC</a:t>
            </a:r>
          </a:p>
        </p:txBody>
      </p:sp>
      <p:sp>
        <p:nvSpPr>
          <p:cNvPr id="3" name="Content Placeholder 2"/>
          <p:cNvSpPr>
            <a:spLocks noGrp="1"/>
          </p:cNvSpPr>
          <p:nvPr>
            <p:ph idx="1"/>
          </p:nvPr>
        </p:nvSpPr>
        <p:spPr/>
        <p:txBody>
          <a:bodyPr/>
          <a:lstStyle/>
          <a:p>
            <a:r>
              <a:rPr lang="en-US" dirty="0"/>
              <a:t/>
            </a:r>
            <a:br>
              <a:rPr lang="en-US" dirty="0"/>
            </a:br>
            <a:r>
              <a:rPr lang="ar-SA" dirty="0"/>
              <a:t>قطع</a:t>
            </a:r>
            <a:r>
              <a:rPr lang="en-US" dirty="0"/>
              <a:t> KMC  </a:t>
            </a:r>
            <a:r>
              <a:rPr lang="ar-SA" dirty="0"/>
              <a:t>نوزاد وقتي</a:t>
            </a:r>
            <a:r>
              <a:rPr lang="en-US" dirty="0"/>
              <a:t> :</a:t>
            </a:r>
          </a:p>
          <a:p>
            <a:r>
              <a:rPr lang="en-US" dirty="0"/>
              <a:t>• </a:t>
            </a:r>
            <a:r>
              <a:rPr lang="ar-SA" dirty="0"/>
              <a:t>وزن نوزاد به 2500 گرم ميرسد</a:t>
            </a:r>
            <a:r>
              <a:rPr lang="en-US" dirty="0"/>
              <a:t/>
            </a:r>
            <a:br>
              <a:rPr lang="en-US" dirty="0"/>
            </a:br>
            <a:r>
              <a:rPr lang="en-US" dirty="0"/>
              <a:t>• </a:t>
            </a:r>
            <a:r>
              <a:rPr lang="ar-SA" dirty="0"/>
              <a:t>مادر تمايلي براي ادامه</a:t>
            </a:r>
            <a:r>
              <a:rPr lang="en-US" dirty="0"/>
              <a:t> KMC   </a:t>
            </a:r>
            <a:r>
              <a:rPr lang="ar-SA" dirty="0"/>
              <a:t>ندارد</a:t>
            </a:r>
            <a:r>
              <a:rPr lang="en-US" dirty="0"/>
              <a:t/>
            </a:r>
            <a:br>
              <a:rPr lang="en-US" dirty="0"/>
            </a:br>
            <a:r>
              <a:rPr lang="en-US" dirty="0"/>
              <a:t>• </a:t>
            </a:r>
            <a:r>
              <a:rPr lang="ar-SA" dirty="0"/>
              <a:t>مادر بيمار است يا توانايي انجام</a:t>
            </a:r>
            <a:r>
              <a:rPr lang="en-US" dirty="0"/>
              <a:t> KMC </a:t>
            </a:r>
            <a:r>
              <a:rPr lang="ar-SA" dirty="0"/>
              <a:t>را ندارد</a:t>
            </a:r>
            <a:r>
              <a:rPr lang="en-US" dirty="0"/>
              <a:t>.</a:t>
            </a:r>
            <a:br>
              <a:rPr lang="en-US" dirty="0"/>
            </a:br>
            <a:r>
              <a:rPr lang="en-US" dirty="0"/>
              <a:t>• </a:t>
            </a:r>
            <a:r>
              <a:rPr lang="ar-SA" dirty="0"/>
              <a:t>نوزاد بيمار است</a:t>
            </a:r>
            <a:r>
              <a:rPr lang="en-US" dirty="0"/>
              <a:t/>
            </a:r>
            <a:br>
              <a:rPr lang="en-US" dirty="0"/>
            </a:br>
            <a:r>
              <a:rPr lang="en-US" dirty="0"/>
              <a:t>• </a:t>
            </a:r>
            <a:r>
              <a:rPr lang="ar-SA" dirty="0"/>
              <a:t>نوزاد</a:t>
            </a:r>
            <a:r>
              <a:rPr lang="en-US" dirty="0"/>
              <a:t> KMC   </a:t>
            </a:r>
            <a:r>
              <a:rPr lang="ar-SA" dirty="0"/>
              <a:t>را تحمل نمي كند ( خيلي حركت ميكند و ناراحت است )</a:t>
            </a:r>
            <a:endParaRPr lang="en-US" dirty="0"/>
          </a:p>
          <a:p>
            <a:endParaRPr lang="en-US" dirty="0"/>
          </a:p>
        </p:txBody>
      </p:sp>
    </p:spTree>
    <p:extLst>
      <p:ext uri="{BB962C8B-B14F-4D97-AF65-F5344CB8AC3E}">
        <p14:creationId xmlns:p14="http://schemas.microsoft.com/office/powerpoint/2010/main" val="2387697969"/>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0834" name="Picture 2" descr="loves the breast"/>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5334000" y="1752600"/>
            <a:ext cx="3127375" cy="4800600"/>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
        <p:nvSpPr>
          <p:cNvPr id="120838" name="Rectangle 6"/>
          <p:cNvSpPr>
            <a:spLocks noGrp="1" noChangeArrowheads="1"/>
          </p:cNvSpPr>
          <p:nvPr>
            <p:ph type="title"/>
          </p:nvPr>
        </p:nvSpPr>
        <p:spPr/>
        <p:txBody>
          <a:bodyPr/>
          <a:lstStyle/>
          <a:p>
            <a:r>
              <a:rPr lang="en-GB" sz="3800">
                <a:effectLst>
                  <a:outerShdw blurRad="38100" dist="38100" dir="2700000" algn="tl">
                    <a:srgbClr val="C0C0C0"/>
                  </a:outerShdw>
                </a:effectLst>
              </a:rPr>
              <a:t>BREAST IS BEST</a:t>
            </a:r>
            <a:endParaRPr lang="en-US" sz="3800">
              <a:effectLst>
                <a:outerShdw blurRad="38100" dist="38100" dir="2700000" algn="tl">
                  <a:srgbClr val="C0C0C0"/>
                </a:outerShdw>
              </a:effectLst>
            </a:endParaRPr>
          </a:p>
        </p:txBody>
      </p:sp>
      <p:sp>
        <p:nvSpPr>
          <p:cNvPr id="120835" name="Rectangle 3"/>
          <p:cNvSpPr>
            <a:spLocks noGrp="1" noChangeArrowheads="1"/>
          </p:cNvSpPr>
          <p:nvPr>
            <p:ph type="body" sz="half" idx="1"/>
          </p:nvPr>
        </p:nvSpPr>
        <p:spPr>
          <a:xfrm>
            <a:off x="5334000" y="6248400"/>
            <a:ext cx="2209800" cy="304800"/>
          </a:xfrm>
        </p:spPr>
        <p:txBody>
          <a:bodyPr/>
          <a:lstStyle/>
          <a:p>
            <a:pPr>
              <a:lnSpc>
                <a:spcPct val="90000"/>
              </a:lnSpc>
              <a:buFont typeface="Wingdings" pitchFamily="2" charset="2"/>
              <a:buNone/>
            </a:pPr>
            <a:r>
              <a:rPr lang="en-US" sz="1400" b="1">
                <a:effectLst>
                  <a:outerShdw blurRad="38100" dist="38100" dir="2700000" algn="tl">
                    <a:srgbClr val="C0C0C0"/>
                  </a:outerShdw>
                </a:effectLst>
              </a:rPr>
              <a:t>LOVES THE BREAST</a:t>
            </a:r>
          </a:p>
        </p:txBody>
      </p:sp>
      <p:sp>
        <p:nvSpPr>
          <p:cNvPr id="120836" name="Rectangle 4"/>
          <p:cNvSpPr>
            <a:spLocks noChangeArrowheads="1"/>
          </p:cNvSpPr>
          <p:nvPr/>
        </p:nvSpPr>
        <p:spPr bwMode="auto">
          <a:xfrm>
            <a:off x="381000" y="762000"/>
            <a:ext cx="3810000" cy="669925"/>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2075" tIns="46038" rIns="92075" bIns="46038" anchor="b"/>
          <a:lstStyle/>
          <a:p>
            <a:pPr algn="ctr">
              <a:lnSpc>
                <a:spcPct val="90000"/>
              </a:lnSpc>
            </a:pPr>
            <a:endParaRPr kumimoji="0" lang="en-GB" sz="2800">
              <a:latin typeface="Tahoma" pitchFamily="34" charset="0"/>
            </a:endParaRPr>
          </a:p>
        </p:txBody>
      </p:sp>
      <p:sp>
        <p:nvSpPr>
          <p:cNvPr id="120837" name="Rectangle 5"/>
          <p:cNvSpPr>
            <a:spLocks noChangeArrowheads="1"/>
          </p:cNvSpPr>
          <p:nvPr/>
        </p:nvSpPr>
        <p:spPr bwMode="auto">
          <a:xfrm>
            <a:off x="1219200" y="2362200"/>
            <a:ext cx="38862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pPr marL="342900" indent="-342900">
              <a:lnSpc>
                <a:spcPct val="80000"/>
              </a:lnSpc>
              <a:spcBef>
                <a:spcPct val="20000"/>
              </a:spcBef>
              <a:buClr>
                <a:schemeClr val="accent2"/>
              </a:buClr>
              <a:buSzPct val="75000"/>
              <a:buFont typeface="Wingdings" pitchFamily="2" charset="2"/>
              <a:buNone/>
            </a:pPr>
            <a:r>
              <a:rPr kumimoji="0" lang="en-GB" sz="1600">
                <a:solidFill>
                  <a:srgbClr val="00EC00"/>
                </a:solidFill>
                <a:effectLst>
                  <a:outerShdw blurRad="38100" dist="38100" dir="2700000" algn="tl">
                    <a:srgbClr val="C0C0C0"/>
                  </a:outerShdw>
                </a:effectLst>
                <a:latin typeface="Tahoma" pitchFamily="34" charset="0"/>
              </a:rPr>
              <a:t>HUMAN MILK FOR:</a:t>
            </a:r>
          </a:p>
          <a:p>
            <a:pPr marL="342900" indent="-342900">
              <a:lnSpc>
                <a:spcPct val="80000"/>
              </a:lnSpc>
              <a:spcBef>
                <a:spcPct val="20000"/>
              </a:spcBef>
              <a:buClr>
                <a:schemeClr val="accent2"/>
              </a:buClr>
              <a:buSzPct val="75000"/>
              <a:buFont typeface="Wingdings" pitchFamily="2" charset="2"/>
              <a:buNone/>
            </a:pPr>
            <a:r>
              <a:rPr kumimoji="0" lang="en-GB" sz="1200">
                <a:solidFill>
                  <a:srgbClr val="00EC00"/>
                </a:solidFill>
                <a:effectLst>
                  <a:outerShdw blurRad="38100" dist="38100" dir="2700000" algn="tl">
                    <a:srgbClr val="C0C0C0"/>
                  </a:outerShdw>
                </a:effectLst>
                <a:latin typeface="Tahoma" pitchFamily="34" charset="0"/>
              </a:rPr>
              <a:t>                               </a:t>
            </a:r>
            <a:r>
              <a:rPr kumimoji="0" lang="en-GB" sz="2000">
                <a:solidFill>
                  <a:srgbClr val="00EC00"/>
                </a:solidFill>
                <a:effectLst>
                  <a:outerShdw blurRad="38100" dist="38100" dir="2700000" algn="tl">
                    <a:srgbClr val="C0C0C0"/>
                  </a:outerShdw>
                </a:effectLst>
                <a:latin typeface="Tahoma" pitchFamily="34" charset="0"/>
              </a:rPr>
              <a:t>HUMAN INFANT</a:t>
            </a:r>
          </a:p>
          <a:p>
            <a:pPr marL="342900" indent="-342900">
              <a:lnSpc>
                <a:spcPct val="80000"/>
              </a:lnSpc>
              <a:spcBef>
                <a:spcPct val="20000"/>
              </a:spcBef>
              <a:buClr>
                <a:schemeClr val="accent2"/>
              </a:buClr>
              <a:buSzPct val="75000"/>
              <a:buFont typeface="Wingdings" pitchFamily="2" charset="2"/>
              <a:buNone/>
            </a:pPr>
            <a:endParaRPr kumimoji="0" lang="en-GB" sz="2000">
              <a:solidFill>
                <a:srgbClr val="00EC00"/>
              </a:solidFill>
              <a:effectLst>
                <a:outerShdw blurRad="38100" dist="38100" dir="2700000" algn="tl">
                  <a:srgbClr val="C0C0C0"/>
                </a:outerShdw>
              </a:effectLst>
              <a:latin typeface="Tahoma" pitchFamily="34" charset="0"/>
            </a:endParaRPr>
          </a:p>
          <a:p>
            <a:pPr marL="342900" indent="-342900">
              <a:lnSpc>
                <a:spcPct val="80000"/>
              </a:lnSpc>
              <a:spcBef>
                <a:spcPct val="20000"/>
              </a:spcBef>
              <a:buClr>
                <a:schemeClr val="accent2"/>
              </a:buClr>
              <a:buSzPct val="75000"/>
              <a:buFont typeface="Wingdings" pitchFamily="2" charset="2"/>
              <a:buNone/>
            </a:pPr>
            <a:endParaRPr kumimoji="0" lang="en-GB" sz="1200">
              <a:solidFill>
                <a:schemeClr val="tx2"/>
              </a:solidFill>
              <a:effectLst>
                <a:outerShdw blurRad="38100" dist="38100" dir="2700000" algn="tl">
                  <a:srgbClr val="C0C0C0"/>
                </a:outerShdw>
              </a:effectLst>
              <a:latin typeface="Tahoma" pitchFamily="34" charset="0"/>
            </a:endParaRPr>
          </a:p>
          <a:p>
            <a:pPr marL="342900" indent="-342900">
              <a:lnSpc>
                <a:spcPct val="80000"/>
              </a:lnSpc>
              <a:spcBef>
                <a:spcPct val="20000"/>
              </a:spcBef>
              <a:buClr>
                <a:schemeClr val="accent2"/>
              </a:buClr>
              <a:buSzPct val="75000"/>
              <a:buFont typeface="Wingdings" pitchFamily="2" charset="2"/>
              <a:buNone/>
            </a:pPr>
            <a:r>
              <a:rPr kumimoji="0" lang="en-GB" sz="1600">
                <a:solidFill>
                  <a:schemeClr val="tx2"/>
                </a:solidFill>
                <a:effectLst>
                  <a:outerShdw blurRad="38100" dist="38100" dir="2700000" algn="tl">
                    <a:srgbClr val="C0C0C0"/>
                  </a:outerShdw>
                </a:effectLst>
                <a:latin typeface="Tahoma" pitchFamily="34" charset="0"/>
              </a:rPr>
              <a:t>COW’S MILK FOR:</a:t>
            </a:r>
            <a:r>
              <a:rPr kumimoji="0" lang="en-GB" sz="1200">
                <a:solidFill>
                  <a:schemeClr val="tx2"/>
                </a:solidFill>
                <a:effectLst>
                  <a:outerShdw blurRad="38100" dist="38100" dir="2700000" algn="tl">
                    <a:srgbClr val="C0C0C0"/>
                  </a:outerShdw>
                </a:effectLst>
                <a:latin typeface="Tahoma" pitchFamily="34" charset="0"/>
              </a:rPr>
              <a:t> </a:t>
            </a:r>
          </a:p>
          <a:p>
            <a:pPr marL="342900" indent="-342900">
              <a:lnSpc>
                <a:spcPct val="80000"/>
              </a:lnSpc>
              <a:spcBef>
                <a:spcPct val="20000"/>
              </a:spcBef>
              <a:buClr>
                <a:schemeClr val="accent2"/>
              </a:buClr>
              <a:buSzPct val="75000"/>
              <a:buFont typeface="Wingdings" pitchFamily="2" charset="2"/>
              <a:buNone/>
            </a:pPr>
            <a:r>
              <a:rPr kumimoji="0" lang="en-GB" sz="1600">
                <a:solidFill>
                  <a:schemeClr val="tx2"/>
                </a:solidFill>
                <a:effectLst>
                  <a:outerShdw blurRad="38100" dist="38100" dir="2700000" algn="tl">
                    <a:srgbClr val="C0C0C0"/>
                  </a:outerShdw>
                </a:effectLst>
                <a:latin typeface="Tahoma" pitchFamily="34" charset="0"/>
              </a:rPr>
              <a:t>                       </a:t>
            </a:r>
            <a:r>
              <a:rPr kumimoji="0" lang="en-GB" sz="2000">
                <a:solidFill>
                  <a:schemeClr val="tx2"/>
                </a:solidFill>
                <a:effectLst>
                  <a:outerShdw blurRad="38100" dist="38100" dir="2700000" algn="tl">
                    <a:srgbClr val="C0C0C0"/>
                  </a:outerShdw>
                </a:effectLst>
                <a:latin typeface="Tahoma" pitchFamily="34" charset="0"/>
              </a:rPr>
              <a:t>CALVE</a:t>
            </a:r>
          </a:p>
          <a:p>
            <a:pPr marL="342900" indent="-342900">
              <a:lnSpc>
                <a:spcPct val="80000"/>
              </a:lnSpc>
              <a:spcBef>
                <a:spcPct val="20000"/>
              </a:spcBef>
              <a:buClr>
                <a:schemeClr val="accent2"/>
              </a:buClr>
              <a:buSzPct val="75000"/>
              <a:buFont typeface="Wingdings" pitchFamily="2" charset="2"/>
              <a:buNone/>
            </a:pPr>
            <a:endParaRPr kumimoji="0" lang="en-GB" sz="2000">
              <a:solidFill>
                <a:schemeClr val="tx2"/>
              </a:solidFill>
              <a:effectLst>
                <a:outerShdw blurRad="38100" dist="38100" dir="2700000" algn="tl">
                  <a:srgbClr val="C0C0C0"/>
                </a:outerShdw>
              </a:effectLst>
              <a:latin typeface="Tahoma" pitchFamily="34" charset="0"/>
            </a:endParaRPr>
          </a:p>
          <a:p>
            <a:pPr marL="342900" indent="-342900">
              <a:lnSpc>
                <a:spcPct val="80000"/>
              </a:lnSpc>
              <a:spcBef>
                <a:spcPct val="20000"/>
              </a:spcBef>
              <a:buClr>
                <a:schemeClr val="accent2"/>
              </a:buClr>
              <a:buSzPct val="75000"/>
              <a:buFont typeface="Wingdings" pitchFamily="2" charset="2"/>
              <a:buNone/>
            </a:pPr>
            <a:endParaRPr kumimoji="0" lang="en-GB" sz="1400">
              <a:solidFill>
                <a:srgbClr val="CC3300"/>
              </a:solidFill>
              <a:effectLst>
                <a:outerShdw blurRad="38100" dist="38100" dir="2700000" algn="tl">
                  <a:srgbClr val="C0C0C0"/>
                </a:outerShdw>
              </a:effectLst>
              <a:latin typeface="Tahoma" pitchFamily="34" charset="0"/>
            </a:endParaRPr>
          </a:p>
          <a:p>
            <a:pPr marL="342900" indent="-342900">
              <a:lnSpc>
                <a:spcPct val="80000"/>
              </a:lnSpc>
              <a:spcBef>
                <a:spcPct val="20000"/>
              </a:spcBef>
              <a:buClr>
                <a:schemeClr val="accent2"/>
              </a:buClr>
              <a:buSzPct val="75000"/>
              <a:buFont typeface="Wingdings" pitchFamily="2" charset="2"/>
              <a:buNone/>
            </a:pPr>
            <a:r>
              <a:rPr kumimoji="0" lang="en-GB" sz="1600">
                <a:solidFill>
                  <a:srgbClr val="FF3300"/>
                </a:solidFill>
                <a:effectLst>
                  <a:outerShdw blurRad="38100" dist="38100" dir="2700000" algn="tl">
                    <a:srgbClr val="C0C0C0"/>
                  </a:outerShdw>
                </a:effectLst>
                <a:latin typeface="Tahoma" pitchFamily="34" charset="0"/>
              </a:rPr>
              <a:t>ARTIFICIAL  MILK FOR:</a:t>
            </a:r>
            <a:r>
              <a:rPr kumimoji="0" lang="en-GB" sz="1200">
                <a:solidFill>
                  <a:srgbClr val="FF3300"/>
                </a:solidFill>
                <a:effectLst>
                  <a:outerShdw blurRad="38100" dist="38100" dir="2700000" algn="tl">
                    <a:srgbClr val="C0C0C0"/>
                  </a:outerShdw>
                </a:effectLst>
                <a:latin typeface="Tahoma" pitchFamily="34" charset="0"/>
              </a:rPr>
              <a:t>   </a:t>
            </a:r>
          </a:p>
          <a:p>
            <a:pPr marL="342900" indent="-342900">
              <a:lnSpc>
                <a:spcPct val="80000"/>
              </a:lnSpc>
              <a:spcBef>
                <a:spcPct val="20000"/>
              </a:spcBef>
              <a:buClr>
                <a:schemeClr val="accent2"/>
              </a:buClr>
              <a:buSzPct val="75000"/>
              <a:buFont typeface="Wingdings" pitchFamily="2" charset="2"/>
              <a:buNone/>
            </a:pPr>
            <a:r>
              <a:rPr kumimoji="0" lang="en-GB" sz="1800">
                <a:solidFill>
                  <a:srgbClr val="FF3300"/>
                </a:solidFill>
                <a:effectLst>
                  <a:outerShdw blurRad="38100" dist="38100" dir="2700000" algn="tl">
                    <a:srgbClr val="C0C0C0"/>
                  </a:outerShdw>
                </a:effectLst>
                <a:latin typeface="Tahoma" pitchFamily="34" charset="0"/>
              </a:rPr>
              <a:t>                 </a:t>
            </a:r>
            <a:r>
              <a:rPr kumimoji="0" lang="fa-IR" sz="1800">
                <a:solidFill>
                  <a:srgbClr val="FF3300"/>
                </a:solidFill>
                <a:effectLst>
                  <a:outerShdw blurRad="38100" dist="38100" dir="2700000" algn="tl">
                    <a:srgbClr val="C0C0C0"/>
                  </a:outerShdw>
                </a:effectLst>
                <a:latin typeface="Tahoma" pitchFamily="34" charset="0"/>
              </a:rPr>
              <a:t>    </a:t>
            </a:r>
            <a:r>
              <a:rPr kumimoji="0" lang="en-GB" sz="2000">
                <a:solidFill>
                  <a:srgbClr val="FF3300"/>
                </a:solidFill>
                <a:effectLst>
                  <a:outerShdw blurRad="38100" dist="38100" dir="2700000" algn="tl">
                    <a:srgbClr val="C0C0C0"/>
                  </a:outerShdw>
                </a:effectLst>
                <a:latin typeface="Tahoma" pitchFamily="34" charset="0"/>
              </a:rPr>
              <a:t>ARTIFICIAL BABY</a:t>
            </a:r>
            <a:r>
              <a:rPr kumimoji="0" lang="en-GB" sz="2000">
                <a:solidFill>
                  <a:srgbClr val="CC3300"/>
                </a:solidFill>
                <a:latin typeface="Tahoma" pitchFamily="34" charset="0"/>
              </a:rPr>
              <a:t> </a:t>
            </a:r>
          </a:p>
        </p:txBody>
      </p:sp>
    </p:spTree>
    <p:extLst>
      <p:ext uri="{BB962C8B-B14F-4D97-AF65-F5344CB8AC3E}">
        <p14:creationId xmlns:p14="http://schemas.microsoft.com/office/powerpoint/2010/main" val="901143077"/>
      </p:ext>
    </p:extLst>
  </p:cSld>
  <p:clrMapOvr>
    <a:masterClrMapping/>
  </p:clrMapOvr>
  <p:transition spd="med">
    <p:split orient="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3"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21</a:t>
            </a:r>
            <a:r>
              <a:rPr lang="en-US" dirty="0"/>
              <a:t> </a:t>
            </a:r>
          </a:p>
        </p:txBody>
      </p:sp>
      <p:sp>
        <p:nvSpPr>
          <p:cNvPr id="327684" name="Rectangle 4"/>
          <p:cNvSpPr>
            <a:spLocks noGrp="1" noChangeArrowheads="1"/>
          </p:cNvSpPr>
          <p:nvPr>
            <p:ph type="body" sz="half" idx="1"/>
          </p:nvPr>
        </p:nvSpPr>
        <p:spPr>
          <a:xfrm>
            <a:off x="990600" y="1676400"/>
            <a:ext cx="7385050" cy="4114800"/>
          </a:xfrm>
        </p:spPr>
        <p:txBody>
          <a:bodyPr/>
          <a:lstStyle/>
          <a:p>
            <a:pPr marL="609600" indent="-609600" algn="r" rtl="1"/>
            <a:r>
              <a:rPr lang="ar-SA" sz="2800" dirty="0">
                <a:cs typeface="Arial" pitchFamily="34" charset="0"/>
              </a:rPr>
              <a:t>آهن شير مادر کمتر از شير گاو است ولی به دليل وجود عواملي مانند لاكتوفرين و اسيديته بيشتر شيرمادر،‌ جذب آهن آن در مقايسه با شير مصنوعي به مراتب بهتر صورت مي گيرد و در شيرخواران سالم كه در زمان مقرر متولد شده اند،‌ نيازي به دادن قطره آهن تا زمان شروع تغذيه كمكي نيست.</a:t>
            </a:r>
            <a:endParaRPr lang="en-US" sz="2800" dirty="0">
              <a:cs typeface="Arial" pitchFamily="34" charset="0"/>
            </a:endParaRPr>
          </a:p>
        </p:txBody>
      </p:sp>
      <p:sp>
        <p:nvSpPr>
          <p:cNvPr id="2" name="Content Placeholder 1"/>
          <p:cNvSpPr>
            <a:spLocks noGrp="1"/>
          </p:cNvSpPr>
          <p:nvPr>
            <p:ph sz="half" idx="2"/>
          </p:nvPr>
        </p:nvSpPr>
        <p:spPr>
          <a:xfrm>
            <a:off x="838200" y="1600200"/>
            <a:ext cx="8153400" cy="4559300"/>
          </a:xfrm>
        </p:spPr>
        <p:txBody>
          <a:bodyPr/>
          <a:lstStyle/>
          <a:p>
            <a:endParaRPr lang="fa-IR" dirty="0"/>
          </a:p>
        </p:txBody>
      </p:sp>
      <p:sp>
        <p:nvSpPr>
          <p:cNvPr id="7" name="Slide Number Placeholder 6"/>
          <p:cNvSpPr>
            <a:spLocks noGrp="1"/>
          </p:cNvSpPr>
          <p:nvPr>
            <p:ph type="sldNum" sz="quarter" idx="12"/>
          </p:nvPr>
        </p:nvSpPr>
        <p:spPr/>
        <p:txBody>
          <a:bodyPr/>
          <a:lstStyle/>
          <a:p>
            <a:fld id="{0EAEE115-0E21-422D-9791-66A5F6A67D11}" type="slidenum">
              <a:rPr lang="ar-SA"/>
              <a:pPr/>
              <a:t>24</a:t>
            </a:fld>
            <a:endParaRPr lang="en-US"/>
          </a:p>
        </p:txBody>
      </p:sp>
    </p:spTree>
    <p:extLst>
      <p:ext uri="{BB962C8B-B14F-4D97-AF65-F5344CB8AC3E}">
        <p14:creationId xmlns:p14="http://schemas.microsoft.com/office/powerpoint/2010/main" val="31066117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7"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22</a:t>
            </a:r>
            <a:r>
              <a:rPr lang="en-US" dirty="0"/>
              <a:t> </a:t>
            </a:r>
          </a:p>
        </p:txBody>
      </p:sp>
      <p:sp>
        <p:nvSpPr>
          <p:cNvPr id="328708" name="Rectangle 4"/>
          <p:cNvSpPr>
            <a:spLocks noGrp="1" noChangeArrowheads="1"/>
          </p:cNvSpPr>
          <p:nvPr>
            <p:ph idx="1"/>
          </p:nvPr>
        </p:nvSpPr>
        <p:spPr>
          <a:xfrm>
            <a:off x="1116013" y="2060575"/>
            <a:ext cx="7772400" cy="4114800"/>
          </a:xfrm>
        </p:spPr>
        <p:txBody>
          <a:bodyPr/>
          <a:lstStyle/>
          <a:p>
            <a:pPr marL="609600" indent="-609600" algn="r" rtl="1"/>
            <a:r>
              <a:rPr lang="ar-SA">
                <a:cs typeface="Arial" pitchFamily="34" charset="0"/>
              </a:rPr>
              <a:t>قند شير مادر نسبت به قند شير ساير پستانداران بيشتر است بطوريکه حدود 40 درصد انرژی مورد نياز شيرخوار را تامين مي کند. اين قند در تکامل مغزی شيرخوار اهميت دارد، به علاوه سبب افزايش جذب آهن و کلسيم در روده شيرخوار می شود</a:t>
            </a:r>
            <a:r>
              <a:rPr lang="fa-IR"/>
              <a:t> </a:t>
            </a:r>
            <a:endParaRPr lang="en-US"/>
          </a:p>
        </p:txBody>
      </p:sp>
      <p:sp>
        <p:nvSpPr>
          <p:cNvPr id="7" name="Slide Number Placeholder 5"/>
          <p:cNvSpPr>
            <a:spLocks noGrp="1"/>
          </p:cNvSpPr>
          <p:nvPr>
            <p:ph type="sldNum" sz="quarter" idx="12"/>
          </p:nvPr>
        </p:nvSpPr>
        <p:spPr/>
        <p:txBody>
          <a:bodyPr/>
          <a:lstStyle/>
          <a:p>
            <a:fld id="{69DBE007-FB76-46FB-B632-EB76180DA4A1}" type="slidenum">
              <a:rPr lang="ar-SA"/>
              <a:pPr/>
              <a:t>25</a:t>
            </a:fld>
            <a:endParaRPr lang="en-US"/>
          </a:p>
        </p:txBody>
      </p:sp>
    </p:spTree>
    <p:extLst>
      <p:ext uri="{BB962C8B-B14F-4D97-AF65-F5344CB8AC3E}">
        <p14:creationId xmlns:p14="http://schemas.microsoft.com/office/powerpoint/2010/main" val="20528600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1"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23</a:t>
            </a:r>
            <a:r>
              <a:rPr lang="en-US" dirty="0"/>
              <a:t> </a:t>
            </a:r>
          </a:p>
        </p:txBody>
      </p:sp>
      <p:sp>
        <p:nvSpPr>
          <p:cNvPr id="329732" name="Rectangle 4"/>
          <p:cNvSpPr>
            <a:spLocks noGrp="1" noChangeArrowheads="1"/>
          </p:cNvSpPr>
          <p:nvPr>
            <p:ph type="body" sz="half" idx="1"/>
          </p:nvPr>
        </p:nvSpPr>
        <p:spPr>
          <a:xfrm>
            <a:off x="4427538" y="2133600"/>
            <a:ext cx="4098925" cy="4114800"/>
          </a:xfrm>
        </p:spPr>
        <p:txBody>
          <a:bodyPr/>
          <a:lstStyle/>
          <a:p>
            <a:pPr marL="609600" indent="-609600" algn="r" rtl="1"/>
            <a:r>
              <a:rPr lang="ar-SA">
                <a:cs typeface="Arial" pitchFamily="34" charset="0"/>
              </a:rPr>
              <a:t>اسهال در اين شيرخواران به مراتب كمتر است و مدفوع شير مادرخواران بو و تندی کمتری دارد و به سبب نوع مدفوع،‌ سوختگي ناحيه تناسلي و باسن كمتر ديده مي شود.</a:t>
            </a:r>
            <a:endParaRPr lang="en-US">
              <a:cs typeface="Arial" pitchFamily="34" charset="0"/>
            </a:endParaRPr>
          </a:p>
        </p:txBody>
      </p:sp>
      <p:sp>
        <p:nvSpPr>
          <p:cNvPr id="7" name="Slide Number Placeholder 6"/>
          <p:cNvSpPr>
            <a:spLocks noGrp="1"/>
          </p:cNvSpPr>
          <p:nvPr>
            <p:ph type="sldNum" sz="quarter" idx="12"/>
          </p:nvPr>
        </p:nvSpPr>
        <p:spPr/>
        <p:txBody>
          <a:bodyPr/>
          <a:lstStyle/>
          <a:p>
            <a:fld id="{FD2BC677-B182-43C0-A5A5-6D002194DE07}" type="slidenum">
              <a:rPr lang="ar-SA"/>
              <a:pPr/>
              <a:t>26</a:t>
            </a:fld>
            <a:endParaRPr lang="en-US"/>
          </a:p>
        </p:txBody>
      </p:sp>
      <p:sp>
        <p:nvSpPr>
          <p:cNvPr id="2" name="Content Placeholder 1"/>
          <p:cNvSpPr>
            <a:spLocks noGrp="1"/>
          </p:cNvSpPr>
          <p:nvPr>
            <p:ph sz="half" idx="2"/>
          </p:nvPr>
        </p:nvSpPr>
        <p:spPr/>
        <p:txBody>
          <a:bodyPr/>
          <a:lstStyle/>
          <a:p>
            <a:endParaRPr lang="en-US"/>
          </a:p>
        </p:txBody>
      </p:sp>
    </p:spTree>
    <p:extLst>
      <p:ext uri="{BB962C8B-B14F-4D97-AF65-F5344CB8AC3E}">
        <p14:creationId xmlns:p14="http://schemas.microsoft.com/office/powerpoint/2010/main" val="20509570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5"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24</a:t>
            </a:r>
            <a:r>
              <a:rPr lang="en-US" dirty="0"/>
              <a:t> </a:t>
            </a:r>
          </a:p>
        </p:txBody>
      </p:sp>
      <p:sp>
        <p:nvSpPr>
          <p:cNvPr id="330756" name="Rectangle 4"/>
          <p:cNvSpPr>
            <a:spLocks noGrp="1" noChangeArrowheads="1"/>
          </p:cNvSpPr>
          <p:nvPr>
            <p:ph type="body" sz="half" idx="1"/>
          </p:nvPr>
        </p:nvSpPr>
        <p:spPr>
          <a:xfrm>
            <a:off x="4356100" y="2205038"/>
            <a:ext cx="4457700" cy="4319587"/>
          </a:xfrm>
        </p:spPr>
        <p:txBody>
          <a:bodyPr/>
          <a:lstStyle/>
          <a:p>
            <a:pPr marL="609600" indent="-609600" algn="r" rtl="1"/>
            <a:r>
              <a:rPr lang="ar-SA">
                <a:cs typeface="Arial" pitchFamily="34" charset="0"/>
              </a:rPr>
              <a:t>چون تعداد دفعات ابتلاء به بيماري در شيرخواراني كه با شير مادر تغذيه مي شوند كمتر است،‌ نياز به بستري شدن آنان در بيمارستان و در نتيجه جدايي از مادر نيز كمتر خواهد بود.</a:t>
            </a:r>
            <a:endParaRPr lang="en-US">
              <a:cs typeface="Arial" pitchFamily="34" charset="0"/>
            </a:endParaRPr>
          </a:p>
        </p:txBody>
      </p:sp>
      <p:sp>
        <p:nvSpPr>
          <p:cNvPr id="2" name="Content Placeholder 1"/>
          <p:cNvSpPr>
            <a:spLocks noGrp="1"/>
          </p:cNvSpPr>
          <p:nvPr>
            <p:ph sz="half" idx="2"/>
          </p:nvPr>
        </p:nvSpPr>
        <p:spPr>
          <a:xfrm>
            <a:off x="1066800" y="1600200"/>
            <a:ext cx="7315200" cy="4495800"/>
          </a:xfrm>
        </p:spPr>
        <p:txBody>
          <a:bodyPr/>
          <a:lstStyle/>
          <a:p>
            <a:endParaRPr lang="fa-IR" dirty="0"/>
          </a:p>
        </p:txBody>
      </p:sp>
      <p:sp>
        <p:nvSpPr>
          <p:cNvPr id="7" name="Slide Number Placeholder 6"/>
          <p:cNvSpPr>
            <a:spLocks noGrp="1"/>
          </p:cNvSpPr>
          <p:nvPr>
            <p:ph type="sldNum" sz="quarter" idx="12"/>
          </p:nvPr>
        </p:nvSpPr>
        <p:spPr/>
        <p:txBody>
          <a:bodyPr/>
          <a:lstStyle/>
          <a:p>
            <a:fld id="{9746519F-7D5D-4FFD-8C27-52780D2F21A2}" type="slidenum">
              <a:rPr lang="ar-SA"/>
              <a:pPr/>
              <a:t>27</a:t>
            </a:fld>
            <a:endParaRPr lang="en-US"/>
          </a:p>
        </p:txBody>
      </p:sp>
    </p:spTree>
    <p:extLst>
      <p:ext uri="{BB962C8B-B14F-4D97-AF65-F5344CB8AC3E}">
        <p14:creationId xmlns:p14="http://schemas.microsoft.com/office/powerpoint/2010/main" val="25153894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9"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25</a:t>
            </a:r>
            <a:r>
              <a:rPr lang="en-US" dirty="0"/>
              <a:t> </a:t>
            </a:r>
          </a:p>
        </p:txBody>
      </p:sp>
      <p:sp>
        <p:nvSpPr>
          <p:cNvPr id="331780" name="Rectangle 4"/>
          <p:cNvSpPr>
            <a:spLocks noGrp="1" noChangeArrowheads="1"/>
          </p:cNvSpPr>
          <p:nvPr>
            <p:ph type="body" sz="half" idx="1"/>
          </p:nvPr>
        </p:nvSpPr>
        <p:spPr>
          <a:xfrm>
            <a:off x="4643438" y="2349500"/>
            <a:ext cx="4098925" cy="4114800"/>
          </a:xfrm>
        </p:spPr>
        <p:txBody>
          <a:bodyPr/>
          <a:lstStyle/>
          <a:p>
            <a:pPr marL="609600" indent="-609600" algn="r" rtl="1"/>
            <a:r>
              <a:rPr lang="ar-SA">
                <a:cs typeface="Arial" pitchFamily="34" charset="0"/>
              </a:rPr>
              <a:t>شيرخواراني كه از شير مادر تغذيه مي كنند كمتر دچار مشكلات دنداني ناشي از پستانك و تغذيه مصنوعي و پوسيدگي دندانها مي شوند.</a:t>
            </a:r>
            <a:r>
              <a:rPr lang="fa-IR"/>
              <a:t> </a:t>
            </a:r>
            <a:endParaRPr lang="en-US"/>
          </a:p>
        </p:txBody>
      </p:sp>
      <p:sp>
        <p:nvSpPr>
          <p:cNvPr id="2" name="Content Placeholder 1"/>
          <p:cNvSpPr>
            <a:spLocks noGrp="1"/>
          </p:cNvSpPr>
          <p:nvPr>
            <p:ph sz="half" idx="2"/>
          </p:nvPr>
        </p:nvSpPr>
        <p:spPr>
          <a:xfrm>
            <a:off x="1295400" y="1841500"/>
            <a:ext cx="7239000" cy="4406900"/>
          </a:xfrm>
        </p:spPr>
        <p:txBody>
          <a:bodyPr/>
          <a:lstStyle/>
          <a:p>
            <a:endParaRPr lang="fa-IR" dirty="0"/>
          </a:p>
        </p:txBody>
      </p:sp>
      <p:sp>
        <p:nvSpPr>
          <p:cNvPr id="7" name="Slide Number Placeholder 6"/>
          <p:cNvSpPr>
            <a:spLocks noGrp="1"/>
          </p:cNvSpPr>
          <p:nvPr>
            <p:ph type="sldNum" sz="quarter" idx="12"/>
          </p:nvPr>
        </p:nvSpPr>
        <p:spPr/>
        <p:txBody>
          <a:bodyPr/>
          <a:lstStyle/>
          <a:p>
            <a:fld id="{3804BE2D-5A39-430E-A36E-5C4BA3B4CE96}" type="slidenum">
              <a:rPr lang="ar-SA"/>
              <a:pPr/>
              <a:t>28</a:t>
            </a:fld>
            <a:endParaRPr lang="en-US"/>
          </a:p>
        </p:txBody>
      </p:sp>
    </p:spTree>
    <p:extLst>
      <p:ext uri="{BB962C8B-B14F-4D97-AF65-F5344CB8AC3E}">
        <p14:creationId xmlns:p14="http://schemas.microsoft.com/office/powerpoint/2010/main" val="13337355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3"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26</a:t>
            </a:r>
            <a:r>
              <a:rPr lang="en-US" dirty="0"/>
              <a:t> </a:t>
            </a:r>
          </a:p>
        </p:txBody>
      </p:sp>
      <p:sp>
        <p:nvSpPr>
          <p:cNvPr id="332804" name="Rectangle 4"/>
          <p:cNvSpPr>
            <a:spLocks noGrp="1" noChangeArrowheads="1"/>
          </p:cNvSpPr>
          <p:nvPr>
            <p:ph type="body" sz="half" idx="1"/>
          </p:nvPr>
        </p:nvSpPr>
        <p:spPr>
          <a:xfrm>
            <a:off x="1547813" y="2349500"/>
            <a:ext cx="6881812" cy="4114800"/>
          </a:xfrm>
        </p:spPr>
        <p:txBody>
          <a:bodyPr/>
          <a:lstStyle/>
          <a:p>
            <a:pPr marL="609600" indent="-609600" algn="r" rtl="1"/>
            <a:r>
              <a:rPr lang="ar-SA">
                <a:cs typeface="Arial" pitchFamily="34" charset="0"/>
              </a:rPr>
              <a:t>شير مادر علاوه بر تکامل جسمی، در تکامل روانی و ذهنی شير خوار هم نقش دارد، ديده شده که شيرمادرخواران، تکامل شخصيتی و اجتماعی بهتری داشته، از بهره هوشي بالاتری برخوردار بوده و فعاليت بيشتری دارند.</a:t>
            </a:r>
            <a:endParaRPr lang="en-US">
              <a:cs typeface="Arial" pitchFamily="34" charset="0"/>
            </a:endParaRPr>
          </a:p>
        </p:txBody>
      </p:sp>
      <p:sp>
        <p:nvSpPr>
          <p:cNvPr id="2" name="Content Placeholder 1"/>
          <p:cNvSpPr>
            <a:spLocks noGrp="1"/>
          </p:cNvSpPr>
          <p:nvPr>
            <p:ph sz="half" idx="2"/>
          </p:nvPr>
        </p:nvSpPr>
        <p:spPr>
          <a:xfrm>
            <a:off x="1600200" y="2133600"/>
            <a:ext cx="7391400" cy="4025900"/>
          </a:xfrm>
        </p:spPr>
        <p:txBody>
          <a:bodyPr/>
          <a:lstStyle/>
          <a:p>
            <a:endParaRPr lang="fa-IR" dirty="0"/>
          </a:p>
        </p:txBody>
      </p:sp>
      <p:sp>
        <p:nvSpPr>
          <p:cNvPr id="7" name="Slide Number Placeholder 6"/>
          <p:cNvSpPr>
            <a:spLocks noGrp="1"/>
          </p:cNvSpPr>
          <p:nvPr>
            <p:ph type="sldNum" sz="quarter" idx="12"/>
          </p:nvPr>
        </p:nvSpPr>
        <p:spPr/>
        <p:txBody>
          <a:bodyPr/>
          <a:lstStyle/>
          <a:p>
            <a:fld id="{F79BFD05-0F72-4DEA-9B1B-9DBC7FA4638E}" type="slidenum">
              <a:rPr lang="ar-SA"/>
              <a:pPr/>
              <a:t>29</a:t>
            </a:fld>
            <a:endParaRPr lang="en-US"/>
          </a:p>
        </p:txBody>
      </p:sp>
    </p:spTree>
    <p:extLst>
      <p:ext uri="{BB962C8B-B14F-4D97-AF65-F5344CB8AC3E}">
        <p14:creationId xmlns:p14="http://schemas.microsoft.com/office/powerpoint/2010/main" val="1846169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71" name="Rectangle 7"/>
          <p:cNvSpPr>
            <a:spLocks noGrp="1" noChangeArrowheads="1"/>
          </p:cNvSpPr>
          <p:nvPr>
            <p:ph type="title"/>
          </p:nvPr>
        </p:nvSpPr>
        <p:spPr/>
        <p:txBody>
          <a:bodyPr/>
          <a:lstStyle/>
          <a:p>
            <a:pPr algn="r"/>
            <a:r>
              <a:rPr lang="ar-SA" dirty="0" smtClean="0"/>
              <a:t>مزاياي مربوط به كودك</a:t>
            </a:r>
            <a:r>
              <a:rPr lang="fa-IR" dirty="0" smtClean="0"/>
              <a:t>1</a:t>
            </a:r>
            <a:r>
              <a:rPr lang="en-US" dirty="0" smtClean="0"/>
              <a:t> </a:t>
            </a:r>
            <a:endParaRPr lang="en-US" dirty="0"/>
          </a:p>
        </p:txBody>
      </p:sp>
      <p:sp>
        <p:nvSpPr>
          <p:cNvPr id="241672" name="Rectangle 8"/>
          <p:cNvSpPr>
            <a:spLocks noGrp="1" noChangeArrowheads="1"/>
          </p:cNvSpPr>
          <p:nvPr>
            <p:ph idx="1"/>
          </p:nvPr>
        </p:nvSpPr>
        <p:spPr/>
        <p:txBody>
          <a:bodyPr/>
          <a:lstStyle/>
          <a:p>
            <a:pPr marL="0" indent="0">
              <a:buNone/>
            </a:pPr>
            <a:r>
              <a:rPr lang="ar-SA" dirty="0" smtClean="0"/>
              <a:t>شيرمادر از لحظه اول تولد تا پايان 6 ماهگي مي تواند به تنهايي، تمام نيازهاي غذايي شيرخوار را كه براي رشد طبيعي او لازم است، تامين نمايد.</a:t>
            </a:r>
            <a:endParaRPr lang="en-US" dirty="0"/>
          </a:p>
        </p:txBody>
      </p:sp>
      <p:sp>
        <p:nvSpPr>
          <p:cNvPr id="7" name="Slide Number Placeholder 5"/>
          <p:cNvSpPr>
            <a:spLocks noGrp="1"/>
          </p:cNvSpPr>
          <p:nvPr>
            <p:ph type="sldNum" sz="quarter" idx="12"/>
          </p:nvPr>
        </p:nvSpPr>
        <p:spPr/>
        <p:txBody>
          <a:bodyPr/>
          <a:lstStyle/>
          <a:p>
            <a:fld id="{3FAD5D49-03F1-4B86-BA0F-59BDEE6D3192}" type="slidenum">
              <a:rPr lang="ar-SA" smtClean="0"/>
              <a:pPr/>
              <a:t>3</a:t>
            </a:fld>
            <a:endParaRPr lang="en-US"/>
          </a:p>
        </p:txBody>
      </p:sp>
    </p:spTree>
    <p:extLst>
      <p:ext uri="{BB962C8B-B14F-4D97-AF65-F5344CB8AC3E}">
        <p14:creationId xmlns:p14="http://schemas.microsoft.com/office/powerpoint/2010/main" val="21281265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7"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27</a:t>
            </a:r>
            <a:r>
              <a:rPr lang="en-US" dirty="0"/>
              <a:t> </a:t>
            </a:r>
          </a:p>
        </p:txBody>
      </p:sp>
      <p:sp>
        <p:nvSpPr>
          <p:cNvPr id="333828" name="Rectangle 4"/>
          <p:cNvSpPr>
            <a:spLocks noGrp="1" noChangeArrowheads="1"/>
          </p:cNvSpPr>
          <p:nvPr>
            <p:ph type="body" sz="half" idx="1"/>
          </p:nvPr>
        </p:nvSpPr>
        <p:spPr>
          <a:xfrm>
            <a:off x="4859338" y="2133600"/>
            <a:ext cx="3810000" cy="4114800"/>
          </a:xfrm>
        </p:spPr>
        <p:txBody>
          <a:bodyPr/>
          <a:lstStyle/>
          <a:p>
            <a:pPr marL="609600" indent="-609600" algn="r" rtl="1"/>
            <a:r>
              <a:rPr lang="ar-SA">
                <a:cs typeface="Arial" pitchFamily="34" charset="0"/>
              </a:rPr>
              <a:t>ميزان ابتلاء به ديابت، در شيرخوارانی که از شير مادر استفاده می کنند، کمتر است.</a:t>
            </a:r>
            <a:endParaRPr lang="en-US">
              <a:cs typeface="Arial" pitchFamily="34" charset="0"/>
            </a:endParaRPr>
          </a:p>
        </p:txBody>
      </p:sp>
      <p:sp>
        <p:nvSpPr>
          <p:cNvPr id="2" name="Content Placeholder 1"/>
          <p:cNvSpPr>
            <a:spLocks noGrp="1"/>
          </p:cNvSpPr>
          <p:nvPr>
            <p:ph sz="half" idx="2"/>
          </p:nvPr>
        </p:nvSpPr>
        <p:spPr/>
        <p:txBody>
          <a:bodyPr/>
          <a:lstStyle/>
          <a:p>
            <a:endParaRPr lang="fa-IR"/>
          </a:p>
        </p:txBody>
      </p:sp>
      <p:sp>
        <p:nvSpPr>
          <p:cNvPr id="7" name="Slide Number Placeholder 6"/>
          <p:cNvSpPr>
            <a:spLocks noGrp="1"/>
          </p:cNvSpPr>
          <p:nvPr>
            <p:ph type="sldNum" sz="quarter" idx="12"/>
          </p:nvPr>
        </p:nvSpPr>
        <p:spPr/>
        <p:txBody>
          <a:bodyPr/>
          <a:lstStyle/>
          <a:p>
            <a:fld id="{C8667B16-AF59-4DB0-985D-87B0F1DB0CC2}" type="slidenum">
              <a:rPr lang="ar-SA"/>
              <a:pPr/>
              <a:t>30</a:t>
            </a:fld>
            <a:endParaRPr lang="en-US"/>
          </a:p>
        </p:txBody>
      </p:sp>
    </p:spTree>
    <p:extLst>
      <p:ext uri="{BB962C8B-B14F-4D97-AF65-F5344CB8AC3E}">
        <p14:creationId xmlns:p14="http://schemas.microsoft.com/office/powerpoint/2010/main" val="30985316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1"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28</a:t>
            </a:r>
            <a:r>
              <a:rPr lang="en-US" dirty="0"/>
              <a:t> </a:t>
            </a:r>
          </a:p>
        </p:txBody>
      </p:sp>
      <p:sp>
        <p:nvSpPr>
          <p:cNvPr id="334852" name="Rectangle 4"/>
          <p:cNvSpPr>
            <a:spLocks noGrp="1" noChangeArrowheads="1"/>
          </p:cNvSpPr>
          <p:nvPr>
            <p:ph type="body" sz="half" idx="1"/>
          </p:nvPr>
        </p:nvSpPr>
        <p:spPr>
          <a:xfrm>
            <a:off x="1187450" y="2420938"/>
            <a:ext cx="4505325" cy="3616325"/>
          </a:xfrm>
        </p:spPr>
        <p:txBody>
          <a:bodyPr/>
          <a:lstStyle/>
          <a:p>
            <a:pPr marL="609600" indent="-609600" algn="r" rtl="1"/>
            <a:r>
              <a:rPr lang="ar-SA">
                <a:cs typeface="Arial" pitchFamily="34" charset="0"/>
              </a:rPr>
              <a:t>شيوع ابتلاء به برخی از سرطانهای دوران کودکی مانند سرطان خون (لوکميا)، لمفوما و بيماری هوجکين در شير مادران خواران کمتر است.</a:t>
            </a:r>
            <a:endParaRPr lang="en-US">
              <a:cs typeface="Arial" pitchFamily="34" charset="0"/>
            </a:endParaRPr>
          </a:p>
        </p:txBody>
      </p:sp>
      <p:sp>
        <p:nvSpPr>
          <p:cNvPr id="2" name="Content Placeholder 1"/>
          <p:cNvSpPr>
            <a:spLocks noGrp="1"/>
          </p:cNvSpPr>
          <p:nvPr>
            <p:ph sz="half" idx="2"/>
          </p:nvPr>
        </p:nvSpPr>
        <p:spPr/>
        <p:txBody>
          <a:bodyPr/>
          <a:lstStyle/>
          <a:p>
            <a:endParaRPr lang="fa-IR"/>
          </a:p>
        </p:txBody>
      </p:sp>
      <p:sp>
        <p:nvSpPr>
          <p:cNvPr id="7" name="Slide Number Placeholder 6"/>
          <p:cNvSpPr>
            <a:spLocks noGrp="1"/>
          </p:cNvSpPr>
          <p:nvPr>
            <p:ph type="sldNum" sz="quarter" idx="12"/>
          </p:nvPr>
        </p:nvSpPr>
        <p:spPr/>
        <p:txBody>
          <a:bodyPr/>
          <a:lstStyle/>
          <a:p>
            <a:fld id="{89170BBC-6B37-4F3C-B908-212506066A23}" type="slidenum">
              <a:rPr lang="ar-SA"/>
              <a:pPr/>
              <a:t>31</a:t>
            </a:fld>
            <a:endParaRPr lang="en-US"/>
          </a:p>
        </p:txBody>
      </p:sp>
    </p:spTree>
    <p:extLst>
      <p:ext uri="{BB962C8B-B14F-4D97-AF65-F5344CB8AC3E}">
        <p14:creationId xmlns:p14="http://schemas.microsoft.com/office/powerpoint/2010/main" val="6672183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5"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29</a:t>
            </a:r>
            <a:r>
              <a:rPr lang="en-US" dirty="0"/>
              <a:t> </a:t>
            </a:r>
          </a:p>
        </p:txBody>
      </p:sp>
      <p:sp>
        <p:nvSpPr>
          <p:cNvPr id="335876" name="Rectangle 4"/>
          <p:cNvSpPr>
            <a:spLocks noGrp="1" noChangeArrowheads="1"/>
          </p:cNvSpPr>
          <p:nvPr>
            <p:ph type="body" sz="half" idx="1"/>
          </p:nvPr>
        </p:nvSpPr>
        <p:spPr>
          <a:xfrm>
            <a:off x="1116013" y="2133600"/>
            <a:ext cx="4464050" cy="4479925"/>
          </a:xfrm>
        </p:spPr>
        <p:txBody>
          <a:bodyPr/>
          <a:lstStyle/>
          <a:p>
            <a:pPr marL="609600" indent="-609600" algn="r" rtl="1"/>
            <a:r>
              <a:rPr lang="ar-SA">
                <a:cs typeface="Arial" pitchFamily="34" charset="0"/>
              </a:rPr>
              <a:t>ابتلاء به سرطان سينه هم در سنين قبل و هم در سنين بعد از يائسگی با نوع شير مصرفی در دوران شيرخواری ارتباط دارد. شير مادر خطر سرطان پستان را در دختران شيرخوار می کاهد.</a:t>
            </a:r>
            <a:endParaRPr lang="en-US">
              <a:cs typeface="Arial" pitchFamily="34" charset="0"/>
            </a:endParaRPr>
          </a:p>
        </p:txBody>
      </p:sp>
      <p:sp>
        <p:nvSpPr>
          <p:cNvPr id="2" name="Content Placeholder 1"/>
          <p:cNvSpPr>
            <a:spLocks noGrp="1"/>
          </p:cNvSpPr>
          <p:nvPr>
            <p:ph sz="half" idx="2"/>
          </p:nvPr>
        </p:nvSpPr>
        <p:spPr/>
        <p:txBody>
          <a:bodyPr/>
          <a:lstStyle/>
          <a:p>
            <a:endParaRPr lang="fa-IR"/>
          </a:p>
        </p:txBody>
      </p:sp>
      <p:sp>
        <p:nvSpPr>
          <p:cNvPr id="7" name="Slide Number Placeholder 6"/>
          <p:cNvSpPr>
            <a:spLocks noGrp="1"/>
          </p:cNvSpPr>
          <p:nvPr>
            <p:ph type="sldNum" sz="quarter" idx="12"/>
          </p:nvPr>
        </p:nvSpPr>
        <p:spPr/>
        <p:txBody>
          <a:bodyPr/>
          <a:lstStyle/>
          <a:p>
            <a:fld id="{C85CBED4-0C17-4DCE-9BC0-9C5DB585BEE9}" type="slidenum">
              <a:rPr lang="ar-SA"/>
              <a:pPr/>
              <a:t>32</a:t>
            </a:fld>
            <a:endParaRPr lang="en-US"/>
          </a:p>
        </p:txBody>
      </p:sp>
    </p:spTree>
    <p:extLst>
      <p:ext uri="{BB962C8B-B14F-4D97-AF65-F5344CB8AC3E}">
        <p14:creationId xmlns:p14="http://schemas.microsoft.com/office/powerpoint/2010/main" val="40724000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9"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30</a:t>
            </a:r>
            <a:r>
              <a:rPr lang="en-US" dirty="0"/>
              <a:t> </a:t>
            </a:r>
          </a:p>
        </p:txBody>
      </p:sp>
      <p:sp>
        <p:nvSpPr>
          <p:cNvPr id="336900" name="Rectangle 4"/>
          <p:cNvSpPr>
            <a:spLocks noGrp="1" noChangeArrowheads="1"/>
          </p:cNvSpPr>
          <p:nvPr>
            <p:ph type="body" sz="half" idx="1"/>
          </p:nvPr>
        </p:nvSpPr>
        <p:spPr>
          <a:xfrm>
            <a:off x="1187450" y="2420938"/>
            <a:ext cx="4073525" cy="4114800"/>
          </a:xfrm>
        </p:spPr>
        <p:txBody>
          <a:bodyPr/>
          <a:lstStyle/>
          <a:p>
            <a:pPr marL="609600" indent="-609600" algn="r" rtl="1"/>
            <a:r>
              <a:rPr lang="ar-SA">
                <a:cs typeface="Arial" pitchFamily="34" charset="0"/>
              </a:rPr>
              <a:t>شير مادر برای پيشگيری از بيماريهای التهابی روده از قبيل بيماری کرون و کوليت اولسروز در سنين بعدی عمر نقش</a:t>
            </a:r>
            <a:r>
              <a:rPr lang="fa-IR">
                <a:cs typeface="Arial" pitchFamily="34" charset="0"/>
              </a:rPr>
              <a:t>  </a:t>
            </a:r>
            <a:r>
              <a:rPr lang="ar-SA">
                <a:cs typeface="Arial" pitchFamily="34" charset="0"/>
              </a:rPr>
              <a:t>موثری دارد.</a:t>
            </a:r>
            <a:endParaRPr lang="en-US">
              <a:cs typeface="Arial" pitchFamily="34" charset="0"/>
            </a:endParaRPr>
          </a:p>
        </p:txBody>
      </p:sp>
      <p:sp>
        <p:nvSpPr>
          <p:cNvPr id="2" name="Content Placeholder 1"/>
          <p:cNvSpPr>
            <a:spLocks noGrp="1"/>
          </p:cNvSpPr>
          <p:nvPr>
            <p:ph sz="half" idx="2"/>
          </p:nvPr>
        </p:nvSpPr>
        <p:spPr/>
        <p:txBody>
          <a:bodyPr/>
          <a:lstStyle/>
          <a:p>
            <a:endParaRPr lang="fa-IR"/>
          </a:p>
        </p:txBody>
      </p:sp>
      <p:sp>
        <p:nvSpPr>
          <p:cNvPr id="7" name="Slide Number Placeholder 6"/>
          <p:cNvSpPr>
            <a:spLocks noGrp="1"/>
          </p:cNvSpPr>
          <p:nvPr>
            <p:ph type="sldNum" sz="quarter" idx="12"/>
          </p:nvPr>
        </p:nvSpPr>
        <p:spPr/>
        <p:txBody>
          <a:bodyPr/>
          <a:lstStyle/>
          <a:p>
            <a:fld id="{46CAC8BF-A38E-49E2-A658-49CF8AAFC8DC}" type="slidenum">
              <a:rPr lang="ar-SA"/>
              <a:pPr/>
              <a:t>33</a:t>
            </a:fld>
            <a:endParaRPr lang="en-US"/>
          </a:p>
        </p:txBody>
      </p:sp>
    </p:spTree>
    <p:extLst>
      <p:ext uri="{BB962C8B-B14F-4D97-AF65-F5344CB8AC3E}">
        <p14:creationId xmlns:p14="http://schemas.microsoft.com/office/powerpoint/2010/main" val="8306214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3"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31</a:t>
            </a:r>
            <a:r>
              <a:rPr lang="en-US" dirty="0"/>
              <a:t> </a:t>
            </a:r>
          </a:p>
        </p:txBody>
      </p:sp>
      <p:sp>
        <p:nvSpPr>
          <p:cNvPr id="337924" name="Rectangle 4"/>
          <p:cNvSpPr>
            <a:spLocks noGrp="1" noChangeArrowheads="1"/>
          </p:cNvSpPr>
          <p:nvPr>
            <p:ph type="body" sz="half" idx="1"/>
          </p:nvPr>
        </p:nvSpPr>
        <p:spPr>
          <a:xfrm>
            <a:off x="1219200" y="2044700"/>
            <a:ext cx="7529513" cy="4114800"/>
          </a:xfrm>
        </p:spPr>
        <p:txBody>
          <a:bodyPr/>
          <a:lstStyle/>
          <a:p>
            <a:pPr marL="609600" indent="-609600" algn="r" rtl="1"/>
            <a:r>
              <a:rPr lang="ar-SA" sz="2800">
                <a:cs typeface="Arial" pitchFamily="34" charset="0"/>
              </a:rPr>
              <a:t>تغذيه با شير مادر، خطر بروز مرگ ناگهانی شيرخوار را کاهش می دهد.</a:t>
            </a:r>
            <a:endParaRPr lang="en-US" sz="2800">
              <a:cs typeface="Arial" pitchFamily="34" charset="0"/>
            </a:endParaRPr>
          </a:p>
        </p:txBody>
      </p:sp>
      <p:sp>
        <p:nvSpPr>
          <p:cNvPr id="2" name="Content Placeholder 1"/>
          <p:cNvSpPr>
            <a:spLocks noGrp="1"/>
          </p:cNvSpPr>
          <p:nvPr>
            <p:ph sz="half" idx="2"/>
          </p:nvPr>
        </p:nvSpPr>
        <p:spPr>
          <a:xfrm>
            <a:off x="533400" y="2057400"/>
            <a:ext cx="8458200" cy="4102100"/>
          </a:xfrm>
        </p:spPr>
        <p:txBody>
          <a:bodyPr/>
          <a:lstStyle/>
          <a:p>
            <a:endParaRPr lang="fa-IR" dirty="0"/>
          </a:p>
        </p:txBody>
      </p:sp>
      <p:sp>
        <p:nvSpPr>
          <p:cNvPr id="7" name="Slide Number Placeholder 6"/>
          <p:cNvSpPr>
            <a:spLocks noGrp="1"/>
          </p:cNvSpPr>
          <p:nvPr>
            <p:ph type="sldNum" sz="quarter" idx="12"/>
          </p:nvPr>
        </p:nvSpPr>
        <p:spPr/>
        <p:txBody>
          <a:bodyPr/>
          <a:lstStyle/>
          <a:p>
            <a:fld id="{E49D14BA-2880-44B7-A5D7-1F152F9C7D1A}" type="slidenum">
              <a:rPr lang="ar-SA"/>
              <a:pPr/>
              <a:t>34</a:t>
            </a:fld>
            <a:endParaRPr lang="en-US"/>
          </a:p>
        </p:txBody>
      </p:sp>
    </p:spTree>
    <p:extLst>
      <p:ext uri="{BB962C8B-B14F-4D97-AF65-F5344CB8AC3E}">
        <p14:creationId xmlns:p14="http://schemas.microsoft.com/office/powerpoint/2010/main" val="848304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9" name="Rectangle 5"/>
          <p:cNvSpPr>
            <a:spLocks noGrp="1" noChangeArrowheads="1"/>
          </p:cNvSpPr>
          <p:nvPr>
            <p:ph type="title"/>
          </p:nvPr>
        </p:nvSpPr>
        <p:spPr/>
        <p:txBody>
          <a:bodyPr/>
          <a:lstStyle/>
          <a:p>
            <a:pPr algn="r" rtl="1"/>
            <a:r>
              <a:rPr lang="ar-SA" dirty="0">
                <a:cs typeface="Arial" pitchFamily="34" charset="0"/>
              </a:rPr>
              <a:t>مزاياي مربوط به مادر</a:t>
            </a:r>
            <a:r>
              <a:rPr lang="fa-IR" dirty="0">
                <a:cs typeface="Arial" pitchFamily="34" charset="0"/>
              </a:rPr>
              <a:t>1</a:t>
            </a:r>
            <a:r>
              <a:rPr lang="en-US" dirty="0"/>
              <a:t> </a:t>
            </a:r>
          </a:p>
        </p:txBody>
      </p:sp>
      <p:sp>
        <p:nvSpPr>
          <p:cNvPr id="267270" name="Rectangle 6"/>
          <p:cNvSpPr>
            <a:spLocks noGrp="1" noChangeArrowheads="1"/>
          </p:cNvSpPr>
          <p:nvPr>
            <p:ph idx="1"/>
          </p:nvPr>
        </p:nvSpPr>
        <p:spPr/>
        <p:txBody>
          <a:bodyPr/>
          <a:lstStyle/>
          <a:p>
            <a:pPr marL="609600" indent="-609600" algn="r" rtl="1"/>
            <a:r>
              <a:rPr lang="ar-SA">
                <a:cs typeface="Arial" pitchFamily="34" charset="0"/>
              </a:rPr>
              <a:t>جمع شدن و برگشت رحم به اندازه طبيعي در مادراني كه به نوزادشان شير مي دهند، سريع تر انجام مي گيرد. برگشت سريع رحم به حالت طبيعي و ديرتر شروع شدن عادت ماهيانه به دليل تداوم شيردهي، باعث جلوگيري از كم خوني مادر مي شود.</a:t>
            </a:r>
            <a:endParaRPr lang="en-US">
              <a:cs typeface="Arial" pitchFamily="34" charset="0"/>
            </a:endParaRPr>
          </a:p>
        </p:txBody>
      </p:sp>
      <p:sp>
        <p:nvSpPr>
          <p:cNvPr id="7" name="Slide Number Placeholder 5"/>
          <p:cNvSpPr>
            <a:spLocks noGrp="1"/>
          </p:cNvSpPr>
          <p:nvPr>
            <p:ph type="sldNum" sz="quarter" idx="12"/>
          </p:nvPr>
        </p:nvSpPr>
        <p:spPr/>
        <p:txBody>
          <a:bodyPr/>
          <a:lstStyle/>
          <a:p>
            <a:fld id="{5743E917-990D-44E4-B5FD-788E9023F920}" type="slidenum">
              <a:rPr lang="ar-SA"/>
              <a:pPr/>
              <a:t>35</a:t>
            </a:fld>
            <a:endParaRPr lang="en-US"/>
          </a:p>
        </p:txBody>
      </p:sp>
    </p:spTree>
    <p:extLst>
      <p:ext uri="{BB962C8B-B14F-4D97-AF65-F5344CB8AC3E}">
        <p14:creationId xmlns:p14="http://schemas.microsoft.com/office/powerpoint/2010/main" val="5697031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8" name="Rectangle 6"/>
          <p:cNvSpPr>
            <a:spLocks noGrp="1" noChangeArrowheads="1"/>
          </p:cNvSpPr>
          <p:nvPr>
            <p:ph type="title"/>
          </p:nvPr>
        </p:nvSpPr>
        <p:spPr>
          <a:noFill/>
          <a:ln/>
        </p:spPr>
        <p:txBody>
          <a:bodyPr/>
          <a:lstStyle/>
          <a:p>
            <a:pPr algn="r" rtl="1"/>
            <a:r>
              <a:rPr lang="ar-SA" dirty="0">
                <a:cs typeface="Arial" pitchFamily="34" charset="0"/>
              </a:rPr>
              <a:t>مزاياي مربوط به مادر</a:t>
            </a:r>
            <a:r>
              <a:rPr lang="en-US" dirty="0"/>
              <a:t> </a:t>
            </a:r>
            <a:r>
              <a:rPr lang="fa-IR" dirty="0">
                <a:cs typeface="Arial" pitchFamily="34" charset="0"/>
              </a:rPr>
              <a:t>2</a:t>
            </a:r>
            <a:endParaRPr lang="en-US" dirty="0">
              <a:cs typeface="Arial" pitchFamily="34" charset="0"/>
            </a:endParaRPr>
          </a:p>
        </p:txBody>
      </p:sp>
      <p:sp>
        <p:nvSpPr>
          <p:cNvPr id="269319" name="Rectangle 7"/>
          <p:cNvSpPr>
            <a:spLocks noGrp="1" noChangeArrowheads="1"/>
          </p:cNvSpPr>
          <p:nvPr>
            <p:ph idx="1"/>
          </p:nvPr>
        </p:nvSpPr>
        <p:spPr/>
        <p:txBody>
          <a:bodyPr/>
          <a:lstStyle/>
          <a:p>
            <a:pPr algn="r" rtl="1"/>
            <a:r>
              <a:rPr lang="ar-SA">
                <a:cs typeface="Arial" pitchFamily="34" charset="0"/>
              </a:rPr>
              <a:t>تغذيه انحصاري و مكرر شيرخوار با شير مادر در شبانه روز، عادت ماهيانه مادر و امكان تخمك گذاري وي را به تعويق انداخته و احتمال حاملگي هاي زودرس را كاهش مي دهد. استفاده از شير كمكي و يا ساير مواد غذايي قبل از پايان 6 ماهگي و مصرف آب يا آب قند و حتي پستانك مي تواند به اين ويژگي مهم شير مادر لطمه بزند.</a:t>
            </a:r>
            <a:r>
              <a:rPr lang="fa-IR"/>
              <a:t> </a:t>
            </a:r>
            <a:endParaRPr lang="en-US"/>
          </a:p>
        </p:txBody>
      </p:sp>
      <p:sp>
        <p:nvSpPr>
          <p:cNvPr id="7" name="Slide Number Placeholder 5"/>
          <p:cNvSpPr>
            <a:spLocks noGrp="1"/>
          </p:cNvSpPr>
          <p:nvPr>
            <p:ph type="sldNum" sz="quarter" idx="12"/>
          </p:nvPr>
        </p:nvSpPr>
        <p:spPr/>
        <p:txBody>
          <a:bodyPr/>
          <a:lstStyle/>
          <a:p>
            <a:fld id="{D5F9829D-6FA5-4530-B08F-FE5D6B8B8F6F}" type="slidenum">
              <a:rPr lang="ar-SA"/>
              <a:pPr/>
              <a:t>36</a:t>
            </a:fld>
            <a:endParaRPr lang="en-US"/>
          </a:p>
        </p:txBody>
      </p:sp>
    </p:spTree>
    <p:extLst>
      <p:ext uri="{BB962C8B-B14F-4D97-AF65-F5344CB8AC3E}">
        <p14:creationId xmlns:p14="http://schemas.microsoft.com/office/powerpoint/2010/main" val="13032100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2" name="Rectangle 6"/>
          <p:cNvSpPr>
            <a:spLocks noGrp="1" noChangeArrowheads="1"/>
          </p:cNvSpPr>
          <p:nvPr>
            <p:ph type="title"/>
          </p:nvPr>
        </p:nvSpPr>
        <p:spPr>
          <a:noFill/>
          <a:ln/>
        </p:spPr>
        <p:txBody>
          <a:bodyPr/>
          <a:lstStyle/>
          <a:p>
            <a:pPr algn="r" rtl="1"/>
            <a:r>
              <a:rPr lang="ar-SA" dirty="0">
                <a:cs typeface="Arial" pitchFamily="34" charset="0"/>
              </a:rPr>
              <a:t>مزاياي مربوط به مادر</a:t>
            </a:r>
            <a:r>
              <a:rPr lang="fa-IR" dirty="0">
                <a:cs typeface="Arial" pitchFamily="34" charset="0"/>
              </a:rPr>
              <a:t>3</a:t>
            </a:r>
            <a:r>
              <a:rPr lang="en-US" dirty="0"/>
              <a:t> </a:t>
            </a:r>
          </a:p>
        </p:txBody>
      </p:sp>
      <p:sp>
        <p:nvSpPr>
          <p:cNvPr id="270343" name="Rectangle 7"/>
          <p:cNvSpPr>
            <a:spLocks noGrp="1" noChangeArrowheads="1"/>
          </p:cNvSpPr>
          <p:nvPr>
            <p:ph idx="1"/>
          </p:nvPr>
        </p:nvSpPr>
        <p:spPr/>
        <p:txBody>
          <a:bodyPr/>
          <a:lstStyle/>
          <a:p>
            <a:pPr marL="609600" indent="-609600" algn="r" rtl="1"/>
            <a:r>
              <a:rPr lang="ar-SA" dirty="0">
                <a:cs typeface="Arial" pitchFamily="34" charset="0"/>
              </a:rPr>
              <a:t>مادراني كه به فرزندشان شير مي دهند چون از چربي ذخيره شده دوران بارداري، براي ساختن شير استفاده مي كنند، زودتر وزن اضافي خود را از دست مي دهند و پستان ها و اندامشان نيز به همين دليل زودتر به حالت طبيعي قبل از بارداري بر مي گردد.</a:t>
            </a:r>
            <a:endParaRPr lang="en-US" dirty="0">
              <a:cs typeface="Arial" pitchFamily="34" charset="0"/>
            </a:endParaRPr>
          </a:p>
        </p:txBody>
      </p:sp>
      <p:sp>
        <p:nvSpPr>
          <p:cNvPr id="7" name="Slide Number Placeholder 5"/>
          <p:cNvSpPr>
            <a:spLocks noGrp="1"/>
          </p:cNvSpPr>
          <p:nvPr>
            <p:ph type="sldNum" sz="quarter" idx="12"/>
          </p:nvPr>
        </p:nvSpPr>
        <p:spPr/>
        <p:txBody>
          <a:bodyPr/>
          <a:lstStyle/>
          <a:p>
            <a:fld id="{49DC20CD-DDC7-4BDA-98F2-C5F61920569B}" type="slidenum">
              <a:rPr lang="ar-SA"/>
              <a:pPr/>
              <a:t>37</a:t>
            </a:fld>
            <a:endParaRPr lang="en-US"/>
          </a:p>
        </p:txBody>
      </p:sp>
    </p:spTree>
    <p:extLst>
      <p:ext uri="{BB962C8B-B14F-4D97-AF65-F5344CB8AC3E}">
        <p14:creationId xmlns:p14="http://schemas.microsoft.com/office/powerpoint/2010/main" val="24836651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5" name="Rectangle 5"/>
          <p:cNvSpPr>
            <a:spLocks noGrp="1" noChangeArrowheads="1"/>
          </p:cNvSpPr>
          <p:nvPr>
            <p:ph type="title"/>
          </p:nvPr>
        </p:nvSpPr>
        <p:spPr/>
        <p:txBody>
          <a:bodyPr/>
          <a:lstStyle/>
          <a:p>
            <a:pPr algn="r" rtl="1"/>
            <a:r>
              <a:rPr lang="ar-SA" dirty="0">
                <a:cs typeface="Arial" pitchFamily="34" charset="0"/>
              </a:rPr>
              <a:t>مزاياي مربوط به مادر</a:t>
            </a:r>
            <a:r>
              <a:rPr lang="fa-IR" dirty="0">
                <a:cs typeface="Arial" pitchFamily="34" charset="0"/>
              </a:rPr>
              <a:t>4</a:t>
            </a:r>
            <a:endParaRPr lang="en-US" dirty="0">
              <a:cs typeface="Arial" pitchFamily="34" charset="0"/>
            </a:endParaRPr>
          </a:p>
        </p:txBody>
      </p:sp>
      <p:sp>
        <p:nvSpPr>
          <p:cNvPr id="271366" name="Rectangle 6"/>
          <p:cNvSpPr>
            <a:spLocks noGrp="1" noChangeArrowheads="1"/>
          </p:cNvSpPr>
          <p:nvPr>
            <p:ph idx="1"/>
          </p:nvPr>
        </p:nvSpPr>
        <p:spPr/>
        <p:txBody>
          <a:bodyPr/>
          <a:lstStyle/>
          <a:p>
            <a:pPr marL="609600" indent="-609600" algn="r" rtl="1"/>
            <a:r>
              <a:rPr lang="ar-SA">
                <a:cs typeface="Arial" pitchFamily="34" charset="0"/>
              </a:rPr>
              <a:t>احتمال ابتلاء به سرطان پستان و تخمدان، شكستگي لگن، پوكي استخوان، ديابت و مولتيپل اسكلروزيس </a:t>
            </a:r>
            <a:r>
              <a:rPr lang="en-US">
                <a:cs typeface="Arial" pitchFamily="34" charset="0"/>
              </a:rPr>
              <a:t>(M.S) Multiple Sclerosis</a:t>
            </a:r>
            <a:r>
              <a:rPr lang="ar-SA">
                <a:cs typeface="Arial" pitchFamily="34" charset="0"/>
              </a:rPr>
              <a:t> در زناني كه خود به فرزندشان شير مي دهند بسيار كمتر است.</a:t>
            </a:r>
            <a:endParaRPr lang="en-US">
              <a:cs typeface="Arial" pitchFamily="34" charset="0"/>
            </a:endParaRPr>
          </a:p>
        </p:txBody>
      </p:sp>
      <p:sp>
        <p:nvSpPr>
          <p:cNvPr id="7" name="Slide Number Placeholder 5"/>
          <p:cNvSpPr>
            <a:spLocks noGrp="1"/>
          </p:cNvSpPr>
          <p:nvPr>
            <p:ph type="sldNum" sz="quarter" idx="12"/>
          </p:nvPr>
        </p:nvSpPr>
        <p:spPr/>
        <p:txBody>
          <a:bodyPr/>
          <a:lstStyle/>
          <a:p>
            <a:fld id="{3C6A1460-61C2-4F7F-A535-0DB2F4D5944E}" type="slidenum">
              <a:rPr lang="ar-SA"/>
              <a:pPr/>
              <a:t>38</a:t>
            </a:fld>
            <a:endParaRPr lang="en-US"/>
          </a:p>
        </p:txBody>
      </p:sp>
    </p:spTree>
    <p:extLst>
      <p:ext uri="{BB962C8B-B14F-4D97-AF65-F5344CB8AC3E}">
        <p14:creationId xmlns:p14="http://schemas.microsoft.com/office/powerpoint/2010/main" val="4974603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90" name="Rectangle 6"/>
          <p:cNvSpPr>
            <a:spLocks noGrp="1" noChangeArrowheads="1"/>
          </p:cNvSpPr>
          <p:nvPr>
            <p:ph type="title"/>
          </p:nvPr>
        </p:nvSpPr>
        <p:spPr>
          <a:noFill/>
          <a:ln/>
        </p:spPr>
        <p:txBody>
          <a:bodyPr/>
          <a:lstStyle/>
          <a:p>
            <a:pPr algn="r" rtl="1"/>
            <a:r>
              <a:rPr lang="ar-SA" dirty="0">
                <a:cs typeface="Arial" pitchFamily="34" charset="0"/>
              </a:rPr>
              <a:t>مزاياي مربوط به مادر</a:t>
            </a:r>
            <a:r>
              <a:rPr lang="fa-IR" dirty="0">
                <a:cs typeface="Arial" pitchFamily="34" charset="0"/>
              </a:rPr>
              <a:t>5</a:t>
            </a:r>
            <a:endParaRPr lang="en-US" dirty="0">
              <a:cs typeface="Arial" pitchFamily="34" charset="0"/>
            </a:endParaRPr>
          </a:p>
        </p:txBody>
      </p:sp>
      <p:sp>
        <p:nvSpPr>
          <p:cNvPr id="272391" name="Rectangle 7"/>
          <p:cNvSpPr>
            <a:spLocks noGrp="1" noChangeArrowheads="1"/>
          </p:cNvSpPr>
          <p:nvPr>
            <p:ph idx="1"/>
          </p:nvPr>
        </p:nvSpPr>
        <p:spPr/>
        <p:txBody>
          <a:bodyPr/>
          <a:lstStyle/>
          <a:p>
            <a:pPr marL="609600" indent="-609600" algn="r" rtl="1"/>
            <a:endParaRPr lang="fa-IR">
              <a:cs typeface="Arial" pitchFamily="34" charset="0"/>
            </a:endParaRPr>
          </a:p>
          <a:p>
            <a:pPr marL="609600" indent="-609600" algn="r" rtl="1"/>
            <a:r>
              <a:rPr lang="ar-SA">
                <a:cs typeface="Arial" pitchFamily="34" charset="0"/>
              </a:rPr>
              <a:t>تماس هاي مكرر كودك با بدن مادر در جريان شيردهي، موجب احساس آرامش مادر شده و رضايت حاصل از اين تماس، بخصوص در مادران سزارين شده، سبب بهتر شدن وضع روحي و عاطفي مادر مي گردد.</a:t>
            </a:r>
            <a:endParaRPr lang="en-US">
              <a:cs typeface="Arial" pitchFamily="34" charset="0"/>
            </a:endParaRPr>
          </a:p>
        </p:txBody>
      </p:sp>
      <p:sp>
        <p:nvSpPr>
          <p:cNvPr id="7" name="Slide Number Placeholder 5"/>
          <p:cNvSpPr>
            <a:spLocks noGrp="1"/>
          </p:cNvSpPr>
          <p:nvPr>
            <p:ph type="sldNum" sz="quarter" idx="12"/>
          </p:nvPr>
        </p:nvSpPr>
        <p:spPr/>
        <p:txBody>
          <a:bodyPr/>
          <a:lstStyle/>
          <a:p>
            <a:fld id="{F12B00A8-A363-4F53-9C86-5FF1C5438AD1}" type="slidenum">
              <a:rPr lang="ar-SA"/>
              <a:pPr/>
              <a:t>39</a:t>
            </a:fld>
            <a:endParaRPr lang="en-US"/>
          </a:p>
        </p:txBody>
      </p:sp>
    </p:spTree>
    <p:extLst>
      <p:ext uri="{BB962C8B-B14F-4D97-AF65-F5344CB8AC3E}">
        <p14:creationId xmlns:p14="http://schemas.microsoft.com/office/powerpoint/2010/main" val="29485140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9" name="Rectangle 9"/>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2</a:t>
            </a:r>
            <a:r>
              <a:rPr lang="en-US" dirty="0"/>
              <a:t> </a:t>
            </a:r>
          </a:p>
        </p:txBody>
      </p:sp>
      <p:sp>
        <p:nvSpPr>
          <p:cNvPr id="296968" name="Rectangle 8"/>
          <p:cNvSpPr>
            <a:spLocks noGrp="1" noChangeArrowheads="1"/>
          </p:cNvSpPr>
          <p:nvPr>
            <p:ph idx="1"/>
          </p:nvPr>
        </p:nvSpPr>
        <p:spPr/>
        <p:txBody>
          <a:bodyPr/>
          <a:lstStyle/>
          <a:p>
            <a:pPr marL="609600" indent="-609600" algn="r" rtl="1">
              <a:lnSpc>
                <a:spcPct val="80000"/>
              </a:lnSpc>
            </a:pPr>
            <a:endParaRPr lang="fa-IR" sz="2400" dirty="0" smtClean="0">
              <a:cs typeface="Arial" pitchFamily="34" charset="0"/>
            </a:endParaRPr>
          </a:p>
          <a:p>
            <a:pPr marL="609600" indent="-609600" algn="r" rtl="1">
              <a:lnSpc>
                <a:spcPct val="80000"/>
              </a:lnSpc>
            </a:pPr>
            <a:endParaRPr lang="fa-IR" sz="2400" dirty="0">
              <a:cs typeface="Arial" pitchFamily="34" charset="0"/>
            </a:endParaRPr>
          </a:p>
          <a:p>
            <a:pPr marL="609600" indent="-609600" algn="r" rtl="1">
              <a:lnSpc>
                <a:spcPct val="80000"/>
              </a:lnSpc>
            </a:pPr>
            <a:r>
              <a:rPr lang="ar-SA" sz="2400" dirty="0" smtClean="0">
                <a:cs typeface="Arial" pitchFamily="34" charset="0"/>
              </a:rPr>
              <a:t>آغوز </a:t>
            </a:r>
            <a:r>
              <a:rPr lang="ar-SA" sz="2400" dirty="0">
                <a:cs typeface="Arial" pitchFamily="34" charset="0"/>
              </a:rPr>
              <a:t>(كلستروم يا ماك) يا شير روزهاي اول، زرد رنگ و غليظ و بسيار مغذي و حاوي مواد مفيد و ارزنده اي است كه به منزله اولين و مهم ترين اقدام ايمن سازي براي حفاظت كودكان بر ضد بيماري هاي عفوني است. </a:t>
            </a:r>
            <a:r>
              <a:rPr lang="ar-SA" sz="2400" dirty="0" smtClean="0">
                <a:cs typeface="Arial" pitchFamily="34" charset="0"/>
              </a:rPr>
              <a:t>پروتئين </a:t>
            </a:r>
            <a:r>
              <a:rPr lang="ar-SA" sz="2400" dirty="0">
                <a:cs typeface="Arial" pitchFamily="34" charset="0"/>
              </a:rPr>
              <a:t>آغوز بيشتر و قند و چربی آن کمتر ميباشد. پس از چند روز آغوز به شير رسيده تبديل ميشود که قند و چربی بيشتر ولی پروتئين و مواد ايمنی کمتری دارد. </a:t>
            </a:r>
            <a:endParaRPr lang="en-US" sz="2400" dirty="0">
              <a:cs typeface="Arial" pitchFamily="34" charset="0"/>
            </a:endParaRPr>
          </a:p>
        </p:txBody>
      </p:sp>
      <p:sp>
        <p:nvSpPr>
          <p:cNvPr id="7" name="Slide Number Placeholder 5"/>
          <p:cNvSpPr>
            <a:spLocks noGrp="1"/>
          </p:cNvSpPr>
          <p:nvPr>
            <p:ph type="sldNum" sz="quarter" idx="12"/>
          </p:nvPr>
        </p:nvSpPr>
        <p:spPr/>
        <p:txBody>
          <a:bodyPr/>
          <a:lstStyle/>
          <a:p>
            <a:fld id="{ADB9F2C4-8246-4AFF-A726-2090D7B756D2}" type="slidenum">
              <a:rPr lang="ar-SA"/>
              <a:pPr/>
              <a:t>4</a:t>
            </a:fld>
            <a:endParaRPr lang="en-US"/>
          </a:p>
        </p:txBody>
      </p:sp>
    </p:spTree>
    <p:extLst>
      <p:ext uri="{BB962C8B-B14F-4D97-AF65-F5344CB8AC3E}">
        <p14:creationId xmlns:p14="http://schemas.microsoft.com/office/powerpoint/2010/main" val="9053430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8" name="Rectangle 6"/>
          <p:cNvSpPr>
            <a:spLocks noGrp="1" noChangeArrowheads="1"/>
          </p:cNvSpPr>
          <p:nvPr>
            <p:ph type="title"/>
          </p:nvPr>
        </p:nvSpPr>
        <p:spPr>
          <a:noFill/>
          <a:ln/>
        </p:spPr>
        <p:txBody>
          <a:bodyPr/>
          <a:lstStyle/>
          <a:p>
            <a:pPr algn="r" rtl="1"/>
            <a:r>
              <a:rPr lang="ar-SA" dirty="0">
                <a:cs typeface="Arial" pitchFamily="34" charset="0"/>
              </a:rPr>
              <a:t>مزاياي مربوط به مادر</a:t>
            </a:r>
            <a:r>
              <a:rPr lang="fa-IR" dirty="0">
                <a:cs typeface="Arial" pitchFamily="34" charset="0"/>
              </a:rPr>
              <a:t>6</a:t>
            </a:r>
            <a:endParaRPr lang="en-US" dirty="0">
              <a:cs typeface="Arial" pitchFamily="34" charset="0"/>
            </a:endParaRPr>
          </a:p>
        </p:txBody>
      </p:sp>
      <p:sp>
        <p:nvSpPr>
          <p:cNvPr id="274439" name="Rectangle 7"/>
          <p:cNvSpPr>
            <a:spLocks noGrp="1" noChangeArrowheads="1"/>
          </p:cNvSpPr>
          <p:nvPr>
            <p:ph idx="1"/>
          </p:nvPr>
        </p:nvSpPr>
        <p:spPr/>
        <p:txBody>
          <a:bodyPr/>
          <a:lstStyle/>
          <a:p>
            <a:pPr marL="609600" indent="-609600" algn="r" rtl="1"/>
            <a:r>
              <a:rPr lang="ar-SA">
                <a:cs typeface="Arial" pitchFamily="34" charset="0"/>
              </a:rPr>
              <a:t>شيردهی باعث تحريک ترشح هورمون هائی از قبيل اکسی توسين در مادران شيرده ميشود. اين هورمون علاوه بر تحريک ترشح شير، اثرات مفيدی بر خلق و خوی مادر دارد و اين مادران از امنيت خاطر و شادابي بيشتري برخوردار بوده و كمتر افسرده مي شوند و ارتباط عاطفی مطلوبی بين مادر و فرزند برقرار می گردد..</a:t>
            </a:r>
            <a:endParaRPr lang="en-US">
              <a:cs typeface="Arial" pitchFamily="34" charset="0"/>
            </a:endParaRPr>
          </a:p>
        </p:txBody>
      </p:sp>
      <p:sp>
        <p:nvSpPr>
          <p:cNvPr id="7" name="Slide Number Placeholder 5"/>
          <p:cNvSpPr>
            <a:spLocks noGrp="1"/>
          </p:cNvSpPr>
          <p:nvPr>
            <p:ph type="sldNum" sz="quarter" idx="12"/>
          </p:nvPr>
        </p:nvSpPr>
        <p:spPr/>
        <p:txBody>
          <a:bodyPr/>
          <a:lstStyle/>
          <a:p>
            <a:fld id="{F47034DE-0B3D-4E8B-8BA7-8721EAD1D0D9}" type="slidenum">
              <a:rPr lang="ar-SA"/>
              <a:pPr/>
              <a:t>40</a:t>
            </a:fld>
            <a:endParaRPr lang="en-US"/>
          </a:p>
        </p:txBody>
      </p:sp>
    </p:spTree>
    <p:extLst>
      <p:ext uri="{BB962C8B-B14F-4D97-AF65-F5344CB8AC3E}">
        <p14:creationId xmlns:p14="http://schemas.microsoft.com/office/powerpoint/2010/main" val="4449717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62" name="Rectangle 6"/>
          <p:cNvSpPr>
            <a:spLocks noGrp="1" noChangeArrowheads="1"/>
          </p:cNvSpPr>
          <p:nvPr>
            <p:ph type="title"/>
          </p:nvPr>
        </p:nvSpPr>
        <p:spPr>
          <a:noFill/>
          <a:ln/>
        </p:spPr>
        <p:txBody>
          <a:bodyPr/>
          <a:lstStyle/>
          <a:p>
            <a:pPr algn="r" rtl="1"/>
            <a:r>
              <a:rPr lang="ar-SA" dirty="0">
                <a:cs typeface="Arial" pitchFamily="34" charset="0"/>
              </a:rPr>
              <a:t>مزاياي مربوط به مادر</a:t>
            </a:r>
            <a:r>
              <a:rPr lang="fa-IR" dirty="0">
                <a:cs typeface="Arial" pitchFamily="34" charset="0"/>
              </a:rPr>
              <a:t>7</a:t>
            </a:r>
            <a:endParaRPr lang="en-US" dirty="0">
              <a:cs typeface="Arial" pitchFamily="34" charset="0"/>
            </a:endParaRPr>
          </a:p>
        </p:txBody>
      </p:sp>
      <p:sp>
        <p:nvSpPr>
          <p:cNvPr id="275463" name="Rectangle 7"/>
          <p:cNvSpPr>
            <a:spLocks noGrp="1" noChangeArrowheads="1"/>
          </p:cNvSpPr>
          <p:nvPr>
            <p:ph idx="1"/>
          </p:nvPr>
        </p:nvSpPr>
        <p:spPr/>
        <p:txBody>
          <a:bodyPr/>
          <a:lstStyle/>
          <a:p>
            <a:pPr marL="609600" indent="-609600" algn="r" rtl="1"/>
            <a:r>
              <a:rPr lang="ar-SA">
                <a:cs typeface="Arial" pitchFamily="34" charset="0"/>
              </a:rPr>
              <a:t>مادر شير ده به جای آن که وقت خود را صرف تهيه و آماده کردن غذا برای او بکند، فرصت بيشتری خواهد داشت تا از کودکش بيشتر مراقبت کند. اين مادران همچنين فرصت بيشتری برای استراحت و تغذيه بهتر فرزندش خواهد داشت.</a:t>
            </a:r>
            <a:endParaRPr lang="en-US">
              <a:cs typeface="Arial" pitchFamily="34" charset="0"/>
            </a:endParaRPr>
          </a:p>
        </p:txBody>
      </p:sp>
      <p:sp>
        <p:nvSpPr>
          <p:cNvPr id="7" name="Slide Number Placeholder 5"/>
          <p:cNvSpPr>
            <a:spLocks noGrp="1"/>
          </p:cNvSpPr>
          <p:nvPr>
            <p:ph type="sldNum" sz="quarter" idx="12"/>
          </p:nvPr>
        </p:nvSpPr>
        <p:spPr/>
        <p:txBody>
          <a:bodyPr/>
          <a:lstStyle/>
          <a:p>
            <a:fld id="{03DBBB34-CF12-4620-9BE1-8662B2774053}" type="slidenum">
              <a:rPr lang="ar-SA"/>
              <a:pPr/>
              <a:t>41</a:t>
            </a:fld>
            <a:endParaRPr lang="en-US"/>
          </a:p>
        </p:txBody>
      </p:sp>
    </p:spTree>
    <p:extLst>
      <p:ext uri="{BB962C8B-B14F-4D97-AF65-F5344CB8AC3E}">
        <p14:creationId xmlns:p14="http://schemas.microsoft.com/office/powerpoint/2010/main" val="15043645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64" name="Rectangle 8"/>
          <p:cNvSpPr>
            <a:spLocks noGrp="1" noChangeArrowheads="1"/>
          </p:cNvSpPr>
          <p:nvPr>
            <p:ph type="title"/>
          </p:nvPr>
        </p:nvSpPr>
        <p:spPr>
          <a:noFill/>
          <a:ln/>
        </p:spPr>
        <p:txBody>
          <a:bodyPr/>
          <a:lstStyle/>
          <a:p>
            <a:pPr algn="r" rtl="1"/>
            <a:r>
              <a:rPr lang="ar-SA" dirty="0">
                <a:cs typeface="Arial" pitchFamily="34" charset="0"/>
              </a:rPr>
              <a:t>مزاياي مربوط به مادر</a:t>
            </a:r>
            <a:r>
              <a:rPr lang="fa-IR" dirty="0">
                <a:cs typeface="Arial" pitchFamily="34" charset="0"/>
              </a:rPr>
              <a:t>8</a:t>
            </a:r>
            <a:endParaRPr lang="en-US" dirty="0">
              <a:cs typeface="Arial" pitchFamily="34" charset="0"/>
            </a:endParaRPr>
          </a:p>
        </p:txBody>
      </p:sp>
      <p:sp>
        <p:nvSpPr>
          <p:cNvPr id="301065" name="Rectangle 9"/>
          <p:cNvSpPr>
            <a:spLocks noGrp="1" noChangeArrowheads="1"/>
          </p:cNvSpPr>
          <p:nvPr>
            <p:ph idx="1"/>
          </p:nvPr>
        </p:nvSpPr>
        <p:spPr/>
        <p:txBody>
          <a:bodyPr/>
          <a:lstStyle/>
          <a:p>
            <a:pPr algn="r" rtl="1"/>
            <a:r>
              <a:rPr lang="ar-SA">
                <a:cs typeface="Arial" pitchFamily="34" charset="0"/>
              </a:rPr>
              <a:t>شيردهی باعث مهار پيشرفت بيماری آندومتريوز رحم در خانم های شيرده می شود.</a:t>
            </a:r>
            <a:r>
              <a:rPr lang="fa-IR"/>
              <a:t> </a:t>
            </a:r>
            <a:endParaRPr lang="en-US"/>
          </a:p>
        </p:txBody>
      </p:sp>
      <p:sp>
        <p:nvSpPr>
          <p:cNvPr id="7" name="Slide Number Placeholder 5"/>
          <p:cNvSpPr>
            <a:spLocks noGrp="1"/>
          </p:cNvSpPr>
          <p:nvPr>
            <p:ph type="sldNum" sz="quarter" idx="12"/>
          </p:nvPr>
        </p:nvSpPr>
        <p:spPr/>
        <p:txBody>
          <a:bodyPr/>
          <a:lstStyle/>
          <a:p>
            <a:fld id="{49BFEAB5-CCE8-474A-9388-82EEB0DCC957}" type="slidenum">
              <a:rPr lang="ar-SA"/>
              <a:pPr/>
              <a:t>42</a:t>
            </a:fld>
            <a:endParaRPr lang="en-US"/>
          </a:p>
        </p:txBody>
      </p:sp>
    </p:spTree>
    <p:extLst>
      <p:ext uri="{BB962C8B-B14F-4D97-AF65-F5344CB8AC3E}">
        <p14:creationId xmlns:p14="http://schemas.microsoft.com/office/powerpoint/2010/main" val="5945222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447800"/>
            <a:ext cx="5105400" cy="3693319"/>
          </a:xfrm>
          <a:prstGeom prst="rect">
            <a:avLst/>
          </a:prstGeom>
        </p:spPr>
        <p:txBody>
          <a:bodyPr wrap="square">
            <a:spAutoFit/>
          </a:bodyPr>
          <a:lstStyle/>
          <a:p>
            <a:pPr algn="r" rtl="1"/>
            <a:r>
              <a:rPr lang="fa-IR" sz="3600" b="1" dirty="0"/>
              <a:t>تغذيه نوزاد در وضعيت مراقبت آغوشي )روش دوشيدن مستقيم شيرمادر به دهان نوزاد( و نکاتی که باید</a:t>
            </a:r>
          </a:p>
          <a:p>
            <a:pPr algn="r" rtl="1"/>
            <a:r>
              <a:rPr lang="fa-IR" sz="3600" b="1" dirty="0"/>
              <a:t>به مادر آموزش </a:t>
            </a:r>
            <a:r>
              <a:rPr lang="fa-IR" sz="3600" b="1" dirty="0" smtClean="0"/>
              <a:t>داد</a:t>
            </a:r>
            <a:endParaRPr lang="fa-IR" sz="3600" b="1" dirty="0"/>
          </a:p>
          <a:p>
            <a:endParaRPr lang="en-US" dirty="0"/>
          </a:p>
        </p:txBody>
      </p:sp>
    </p:spTree>
    <p:extLst>
      <p:ext uri="{BB962C8B-B14F-4D97-AF65-F5344CB8AC3E}">
        <p14:creationId xmlns:p14="http://schemas.microsoft.com/office/powerpoint/2010/main" val="42594872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1219200"/>
            <a:ext cx="6629400" cy="2862322"/>
          </a:xfrm>
          <a:prstGeom prst="rect">
            <a:avLst/>
          </a:prstGeom>
        </p:spPr>
        <p:txBody>
          <a:bodyPr wrap="square">
            <a:spAutoFit/>
          </a:bodyPr>
          <a:lstStyle/>
          <a:p>
            <a:pPr algn="r" rtl="1"/>
            <a:r>
              <a:rPr lang="fa-IR" sz="2000" dirty="0" smtClean="0"/>
              <a:t>نوزاد </a:t>
            </a:r>
            <a:r>
              <a:rPr lang="fa-IR" sz="2000" dirty="0"/>
              <a:t>را در تماس پوست به پوست قرار دهيد. دهانش را به نوك پستان نزد </a:t>
            </a:r>
            <a:r>
              <a:rPr lang="fa-IR" sz="2000" dirty="0" smtClean="0"/>
              <a:t>یک </a:t>
            </a:r>
            <a:r>
              <a:rPr lang="fa-IR" sz="2000" dirty="0"/>
              <a:t>كنيد.</a:t>
            </a:r>
          </a:p>
          <a:p>
            <a:pPr algn="r" rtl="1"/>
            <a:r>
              <a:rPr lang="fa-IR" sz="2000" dirty="0" smtClean="0"/>
              <a:t>منتظر </a:t>
            </a:r>
            <a:r>
              <a:rPr lang="fa-IR" sz="2000" dirty="0"/>
              <a:t>شويد نوزاد هوشيار شود و دهان و چشمانش را باز كند. </a:t>
            </a:r>
            <a:r>
              <a:rPr lang="fa-IR" sz="2000" dirty="0" smtClean="0"/>
              <a:t>نوزادان </a:t>
            </a:r>
            <a:r>
              <a:rPr lang="fa-IR" sz="2000" dirty="0"/>
              <a:t>خيلي نارس ممكن است تحر كي ملايمي</a:t>
            </a:r>
          </a:p>
          <a:p>
            <a:pPr algn="r" rtl="1"/>
            <a:r>
              <a:rPr lang="fa-IR" sz="2000" dirty="0"/>
              <a:t>براي بيدار ماندن و هوشياري، لازم داشته </a:t>
            </a:r>
            <a:r>
              <a:rPr lang="fa-IR" sz="2000" dirty="0" smtClean="0"/>
              <a:t>باشند</a:t>
            </a:r>
            <a:endParaRPr lang="en-US" sz="2000" dirty="0" smtClean="0"/>
          </a:p>
          <a:p>
            <a:pPr algn="r" rtl="1"/>
            <a:r>
              <a:rPr lang="fa-IR" sz="2000" dirty="0" smtClean="0"/>
              <a:t>چند </a:t>
            </a:r>
            <a:r>
              <a:rPr lang="fa-IR" sz="2000" dirty="0"/>
              <a:t>قطره شير را بدوشيد.</a:t>
            </a:r>
          </a:p>
          <a:p>
            <a:pPr algn="r" rtl="1"/>
            <a:r>
              <a:rPr lang="fa-IR" sz="2000" dirty="0" smtClean="0"/>
              <a:t>بگذاريد </a:t>
            </a:r>
            <a:r>
              <a:rPr lang="fa-IR" sz="2000" dirty="0"/>
              <a:t>نوزاد بو بكشد و نوك سينه را ليس بزند و دهانش را باز كند.</a:t>
            </a:r>
          </a:p>
          <a:p>
            <a:pPr algn="r" rtl="1"/>
            <a:r>
              <a:rPr lang="fa-IR" sz="2000" dirty="0" smtClean="0"/>
              <a:t>مستقيماً </a:t>
            </a:r>
            <a:r>
              <a:rPr lang="fa-IR" sz="2000" dirty="0"/>
              <a:t>چند قطره شير را در دهان باز </a:t>
            </a:r>
            <a:r>
              <a:rPr lang="fa-IR" sz="2000" dirty="0" smtClean="0"/>
              <a:t>شده نوزاد </a:t>
            </a:r>
            <a:r>
              <a:rPr lang="fa-IR" sz="2000" dirty="0"/>
              <a:t>بدوشيد.</a:t>
            </a:r>
            <a:endParaRPr lang="en-US" sz="2000" dirty="0"/>
          </a:p>
        </p:txBody>
      </p:sp>
    </p:spTree>
    <p:extLst>
      <p:ext uri="{BB962C8B-B14F-4D97-AF65-F5344CB8AC3E}">
        <p14:creationId xmlns:p14="http://schemas.microsoft.com/office/powerpoint/2010/main" val="4623126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838200"/>
            <a:ext cx="6781800" cy="1477328"/>
          </a:xfrm>
          <a:prstGeom prst="rect">
            <a:avLst/>
          </a:prstGeom>
        </p:spPr>
        <p:txBody>
          <a:bodyPr wrap="square">
            <a:spAutoFit/>
          </a:bodyPr>
          <a:lstStyle/>
          <a:p>
            <a:pPr algn="r" rtl="1"/>
            <a:r>
              <a:rPr lang="en-US" dirty="0" smtClean="0"/>
              <a:t> </a:t>
            </a:r>
            <a:r>
              <a:rPr lang="fa-IR" dirty="0"/>
              <a:t>منتظر باشيد تا او شير را ببلعد.</a:t>
            </a:r>
          </a:p>
          <a:p>
            <a:pPr algn="r" rtl="1"/>
            <a:r>
              <a:rPr lang="en-US" dirty="0" smtClean="0"/>
              <a:t> </a:t>
            </a:r>
            <a:r>
              <a:rPr lang="fa-IR" dirty="0"/>
              <a:t>اين كار را تا زماني تكرار كنيد كه نوزاد دهانش را ببندد و حتي با وجود تحر </a:t>
            </a:r>
            <a:r>
              <a:rPr lang="fa-IR" dirty="0" smtClean="0"/>
              <a:t>یک </a:t>
            </a:r>
            <a:r>
              <a:rPr lang="fa-IR" dirty="0"/>
              <a:t>هم شير نخورد.</a:t>
            </a:r>
          </a:p>
          <a:p>
            <a:pPr algn="r" rtl="1"/>
            <a:r>
              <a:rPr lang="en-US" dirty="0" smtClean="0"/>
              <a:t> </a:t>
            </a:r>
            <a:r>
              <a:rPr lang="fa-IR" dirty="0"/>
              <a:t>تغذيه را ادامه دهيد، اما كافي بودن ميزان مايع دريافتي نوزاد را با انداز </a:t>
            </a:r>
            <a:r>
              <a:rPr lang="fa-IR" dirty="0" smtClean="0"/>
              <a:t>ه گيري </a:t>
            </a:r>
            <a:r>
              <a:rPr lang="fa-IR" dirty="0"/>
              <a:t>روزانه وزن بسنجيد.</a:t>
            </a:r>
            <a:endParaRPr lang="en-US" dirty="0"/>
          </a:p>
        </p:txBody>
      </p:sp>
    </p:spTree>
    <p:extLst>
      <p:ext uri="{BB962C8B-B14F-4D97-AF65-F5344CB8AC3E}">
        <p14:creationId xmlns:p14="http://schemas.microsoft.com/office/powerpoint/2010/main" val="26993185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0" y="751344"/>
            <a:ext cx="4572000" cy="4247317"/>
          </a:xfrm>
          <a:prstGeom prst="rect">
            <a:avLst/>
          </a:prstGeom>
        </p:spPr>
        <p:txBody>
          <a:bodyPr>
            <a:spAutoFit/>
          </a:bodyPr>
          <a:lstStyle/>
          <a:p>
            <a:pPr algn="r" rtl="1"/>
            <a:r>
              <a:rPr lang="fa-IR" b="1" dirty="0"/>
              <a:t>تغذيه نوزاد نارس با فنجان و روش های ديگر:</a:t>
            </a:r>
          </a:p>
          <a:p>
            <a:pPr algn="r" rtl="1"/>
            <a:r>
              <a:rPr lang="en-US" dirty="0" smtClean="0"/>
              <a:t> </a:t>
            </a:r>
            <a:r>
              <a:rPr lang="fa-IR" dirty="0"/>
              <a:t>ميزان دريافت شير در 24 ساعت محاسبه شود و وعده هاي شير بايد انعطاف پذير باشد. طولاني شدن تغذيه با فنجان</a:t>
            </a:r>
          </a:p>
          <a:p>
            <a:pPr algn="r" rtl="1"/>
            <a:r>
              <a:rPr lang="fa-IR" dirty="0"/>
              <a:t>بدون </a:t>
            </a:r>
            <a:r>
              <a:rPr lang="fa-IR" dirty="0" smtClean="0"/>
              <a:t>تحریک مناسب  مكیدن </a:t>
            </a:r>
            <a:r>
              <a:rPr lang="fa-IR" dirty="0"/>
              <a:t>مي تواند تغذيه با پستان مادر را به تأخير بيندازد. بهتر است مراقبت آغوشي مادر هرچه</a:t>
            </a:r>
          </a:p>
          <a:p>
            <a:pPr algn="r" rtl="1"/>
            <a:r>
              <a:rPr lang="fa-IR" dirty="0"/>
              <a:t>سريعتر شروع شود و نوزاد به طور مستقيم از سينه مادر تغذيه نمايد.</a:t>
            </a:r>
          </a:p>
          <a:p>
            <a:pPr algn="r" rtl="1"/>
            <a:r>
              <a:rPr lang="en-US" dirty="0" smtClean="0"/>
              <a:t> </a:t>
            </a:r>
            <a:r>
              <a:rPr lang="fa-IR" dirty="0"/>
              <a:t>وقتي شير پسين </a:t>
            </a:r>
            <a:r>
              <a:rPr lang="fa-IR" dirty="0" smtClean="0"/>
              <a:t>پر چرب </a:t>
            </a:r>
            <a:r>
              <a:rPr lang="fa-IR" dirty="0"/>
              <a:t>به نوزاد نارس داده مي شود بهتر است از قطره چكان به جاي فنجان استفاده شود، چون</a:t>
            </a:r>
          </a:p>
          <a:p>
            <a:pPr algn="r" rtl="1"/>
            <a:r>
              <a:rPr lang="fa-IR" dirty="0"/>
              <a:t>مادران تسلط بهتري دارند و شير كمتر به هدر مي رود</a:t>
            </a:r>
            <a:endParaRPr lang="en-US" dirty="0"/>
          </a:p>
        </p:txBody>
      </p:sp>
    </p:spTree>
    <p:extLst>
      <p:ext uri="{BB962C8B-B14F-4D97-AF65-F5344CB8AC3E}">
        <p14:creationId xmlns:p14="http://schemas.microsoft.com/office/powerpoint/2010/main" val="9169335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2200" y="2209800"/>
            <a:ext cx="4419600" cy="461665"/>
          </a:xfrm>
          <a:prstGeom prst="rect">
            <a:avLst/>
          </a:prstGeom>
        </p:spPr>
        <p:txBody>
          <a:bodyPr wrap="square">
            <a:spAutoFit/>
          </a:bodyPr>
          <a:lstStyle/>
          <a:p>
            <a:pPr algn="r" rtl="1"/>
            <a:r>
              <a:rPr lang="fa-IR" sz="2400" b="1" dirty="0"/>
              <a:t>آموزش روش اجرا:</a:t>
            </a:r>
            <a:endParaRPr lang="en-US" sz="2400" dirty="0"/>
          </a:p>
        </p:txBody>
      </p:sp>
    </p:spTree>
    <p:extLst>
      <p:ext uri="{BB962C8B-B14F-4D97-AF65-F5344CB8AC3E}">
        <p14:creationId xmlns:p14="http://schemas.microsoft.com/office/powerpoint/2010/main" val="23764426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000125" y="428625"/>
            <a:ext cx="7772400" cy="719138"/>
          </a:xfrm>
        </p:spPr>
        <p:txBody>
          <a:bodyPr/>
          <a:lstStyle/>
          <a:p>
            <a:pPr eaLnBrk="1" hangingPunct="1"/>
            <a:r>
              <a:rPr lang="en-GB" sz="4000" smtClean="0">
                <a:latin typeface="Arial" pitchFamily="34" charset="0"/>
                <a:cs typeface="Arial" pitchFamily="34" charset="0"/>
              </a:rPr>
              <a:t>Alternative methods: Cup feeding</a:t>
            </a:r>
          </a:p>
        </p:txBody>
      </p:sp>
      <p:sp>
        <p:nvSpPr>
          <p:cNvPr id="20483" name="Rectangle 3"/>
          <p:cNvSpPr>
            <a:spLocks noGrp="1" noChangeArrowheads="1"/>
          </p:cNvSpPr>
          <p:nvPr>
            <p:ph idx="1"/>
          </p:nvPr>
        </p:nvSpPr>
        <p:spPr>
          <a:xfrm>
            <a:off x="1000125" y="1643063"/>
            <a:ext cx="3500438" cy="3929062"/>
          </a:xfrm>
        </p:spPr>
        <p:txBody>
          <a:bodyPr/>
          <a:lstStyle/>
          <a:p>
            <a:pPr eaLnBrk="1" hangingPunct="1">
              <a:buFontTx/>
              <a:buNone/>
            </a:pPr>
            <a:endParaRPr lang="en-GB" sz="2000" b="1" smtClean="0">
              <a:solidFill>
                <a:srgbClr val="002060"/>
              </a:solidFill>
              <a:latin typeface="Arial" pitchFamily="34" charset="0"/>
            </a:endParaRPr>
          </a:p>
          <a:p>
            <a:pPr eaLnBrk="1" hangingPunct="1"/>
            <a:endParaRPr lang="en-GB" sz="2000" b="1" smtClean="0">
              <a:solidFill>
                <a:srgbClr val="002060"/>
              </a:solidFill>
              <a:latin typeface="Arial" pitchFamily="34" charset="0"/>
            </a:endParaRPr>
          </a:p>
          <a:p>
            <a:pPr eaLnBrk="1" hangingPunct="1">
              <a:buFont typeface="Wingdings 2" pitchFamily="18" charset="2"/>
              <a:buNone/>
            </a:pPr>
            <a:r>
              <a:rPr lang="en-GB" sz="2000" b="1" smtClean="0">
                <a:solidFill>
                  <a:srgbClr val="002060"/>
                </a:solidFill>
                <a:latin typeface="Arial" pitchFamily="34" charset="0"/>
              </a:rPr>
              <a:t>Cup and spoon are easy to clean with soap and warm water</a:t>
            </a:r>
          </a:p>
        </p:txBody>
      </p:sp>
      <p:pic>
        <p:nvPicPr>
          <p:cNvPr id="20484" name="Picture 4" descr="EPSN0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9188" y="2071688"/>
            <a:ext cx="4048125"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75731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000125" y="260350"/>
            <a:ext cx="7458075" cy="1096963"/>
          </a:xfrm>
        </p:spPr>
        <p:txBody>
          <a:bodyPr/>
          <a:lstStyle/>
          <a:p>
            <a:pPr eaLnBrk="1" hangingPunct="1"/>
            <a:r>
              <a:rPr lang="en-GB" sz="4000" smtClean="0">
                <a:latin typeface="Arial" pitchFamily="34" charset="0"/>
              </a:rPr>
              <a:t>Cup feeding</a:t>
            </a:r>
          </a:p>
        </p:txBody>
      </p:sp>
      <p:pic>
        <p:nvPicPr>
          <p:cNvPr id="23555" name="Picture 3" descr="EPSN0022"/>
          <p:cNvPicPr>
            <a:picLocks noChangeAspect="1" noChangeArrowheads="1"/>
          </p:cNvPicPr>
          <p:nvPr/>
        </p:nvPicPr>
        <p:blipFill>
          <a:blip r:embed="rId2">
            <a:extLst>
              <a:ext uri="{28A0092B-C50C-407E-A947-70E740481C1C}">
                <a14:useLocalDpi xmlns:a14="http://schemas.microsoft.com/office/drawing/2010/main" val="0"/>
              </a:ext>
            </a:extLst>
          </a:blip>
          <a:srcRect l="7463" t="15921"/>
          <a:stretch>
            <a:fillRect/>
          </a:stretch>
        </p:blipFill>
        <p:spPr bwMode="auto">
          <a:xfrm>
            <a:off x="1214438" y="1571625"/>
            <a:ext cx="4429125" cy="301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5" descr="EPSN00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063" y="3714750"/>
            <a:ext cx="3436937"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57467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43" name="Rectangle 7"/>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3</a:t>
            </a:r>
            <a:r>
              <a:rPr lang="en-US" dirty="0"/>
              <a:t> </a:t>
            </a:r>
          </a:p>
        </p:txBody>
      </p:sp>
      <p:sp>
        <p:nvSpPr>
          <p:cNvPr id="295944" name="Rectangle 8"/>
          <p:cNvSpPr>
            <a:spLocks noGrp="1" noChangeArrowheads="1"/>
          </p:cNvSpPr>
          <p:nvPr>
            <p:ph idx="1"/>
          </p:nvPr>
        </p:nvSpPr>
        <p:spPr>
          <a:xfrm>
            <a:off x="1187450" y="2060575"/>
            <a:ext cx="7772400" cy="4114800"/>
          </a:xfrm>
        </p:spPr>
        <p:txBody>
          <a:bodyPr/>
          <a:lstStyle/>
          <a:p>
            <a:pPr marL="609600" indent="-609600" algn="r" rtl="1"/>
            <a:r>
              <a:rPr lang="ar-SA">
                <a:cs typeface="Arial" pitchFamily="34" charset="0"/>
              </a:rPr>
              <a:t>ترکيب شير مادر نوزادان نارس، با شير نوزادان رسيده متفاوت است، بطوری که مناسب نياز نوزاد نارس مي باشد. پروتئين شير مادرانی که نوزادان نارس بدنيا آورده اند 20 درصد بيشتر از شير مادرانی است که نوزادانشان به موقع متولد شده اند.</a:t>
            </a:r>
            <a:endParaRPr lang="en-US">
              <a:cs typeface="Arial" pitchFamily="34" charset="0"/>
            </a:endParaRPr>
          </a:p>
        </p:txBody>
      </p:sp>
      <p:sp>
        <p:nvSpPr>
          <p:cNvPr id="7" name="Slide Number Placeholder 5"/>
          <p:cNvSpPr>
            <a:spLocks noGrp="1"/>
          </p:cNvSpPr>
          <p:nvPr>
            <p:ph type="sldNum" sz="quarter" idx="12"/>
          </p:nvPr>
        </p:nvSpPr>
        <p:spPr/>
        <p:txBody>
          <a:bodyPr/>
          <a:lstStyle/>
          <a:p>
            <a:fld id="{77094149-37CF-47C1-AED7-5FEA38787E32}" type="slidenum">
              <a:rPr lang="ar-SA"/>
              <a:pPr/>
              <a:t>5</a:t>
            </a:fld>
            <a:endParaRPr lang="en-US"/>
          </a:p>
        </p:txBody>
      </p:sp>
    </p:spTree>
    <p:extLst>
      <p:ext uri="{BB962C8B-B14F-4D97-AF65-F5344CB8AC3E}">
        <p14:creationId xmlns:p14="http://schemas.microsoft.com/office/powerpoint/2010/main" val="33194374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000125" y="274638"/>
            <a:ext cx="7934325" cy="1143000"/>
          </a:xfrm>
        </p:spPr>
        <p:txBody>
          <a:bodyPr/>
          <a:lstStyle/>
          <a:p>
            <a:pPr eaLnBrk="1" hangingPunct="1"/>
            <a:r>
              <a:rPr lang="en-GB" sz="4000" smtClean="0">
                <a:latin typeface="Arial" pitchFamily="34" charset="0"/>
              </a:rPr>
              <a:t>Cups with lips and spouts</a:t>
            </a:r>
          </a:p>
        </p:txBody>
      </p:sp>
      <p:sp>
        <p:nvSpPr>
          <p:cNvPr id="22531" name="Rectangle 3"/>
          <p:cNvSpPr>
            <a:spLocks noGrp="1" noChangeArrowheads="1"/>
          </p:cNvSpPr>
          <p:nvPr>
            <p:ph idx="1"/>
          </p:nvPr>
        </p:nvSpPr>
        <p:spPr>
          <a:xfrm>
            <a:off x="928688" y="1785938"/>
            <a:ext cx="3786187" cy="4114800"/>
          </a:xfrm>
        </p:spPr>
        <p:txBody>
          <a:bodyPr/>
          <a:lstStyle/>
          <a:p>
            <a:pPr eaLnBrk="1" hangingPunct="1"/>
            <a:r>
              <a:rPr lang="en-GB" sz="2400" smtClean="0">
                <a:solidFill>
                  <a:srgbClr val="002060"/>
                </a:solidFill>
                <a:latin typeface="Arial" pitchFamily="34" charset="0"/>
              </a:rPr>
              <a:t>Variations of cups with lips and spouts can easily be found</a:t>
            </a:r>
          </a:p>
          <a:p>
            <a:pPr eaLnBrk="1" hangingPunct="1">
              <a:buFontTx/>
              <a:buNone/>
            </a:pPr>
            <a:endParaRPr lang="en-GB" sz="2400" smtClean="0">
              <a:solidFill>
                <a:srgbClr val="002060"/>
              </a:solidFill>
              <a:latin typeface="Arial" pitchFamily="34" charset="0"/>
            </a:endParaRPr>
          </a:p>
          <a:p>
            <a:pPr eaLnBrk="1" hangingPunct="1"/>
            <a:r>
              <a:rPr lang="en-GB" sz="2400" smtClean="0">
                <a:solidFill>
                  <a:srgbClr val="002060"/>
                </a:solidFill>
                <a:latin typeface="Arial" pitchFamily="34" charset="0"/>
              </a:rPr>
              <a:t>They should be used with extreme caution </a:t>
            </a:r>
          </a:p>
          <a:p>
            <a:pPr eaLnBrk="1" hangingPunct="1">
              <a:buFontTx/>
              <a:buNone/>
            </a:pPr>
            <a:endParaRPr lang="en-GB" sz="2400" smtClean="0">
              <a:solidFill>
                <a:srgbClr val="002060"/>
              </a:solidFill>
              <a:latin typeface="Arial" pitchFamily="34" charset="0"/>
            </a:endParaRPr>
          </a:p>
          <a:p>
            <a:pPr eaLnBrk="1" hangingPunct="1"/>
            <a:r>
              <a:rPr lang="en-GB" sz="2400" smtClean="0">
                <a:solidFill>
                  <a:srgbClr val="002060"/>
                </a:solidFill>
                <a:latin typeface="Arial" pitchFamily="34" charset="0"/>
              </a:rPr>
              <a:t>It is DANGEROUS to POUR milk into a  baby’s mouth</a:t>
            </a:r>
          </a:p>
        </p:txBody>
      </p:sp>
      <p:pic>
        <p:nvPicPr>
          <p:cNvPr id="22532" name="Picture 4" descr="EPSN0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9013" y="2143125"/>
            <a:ext cx="4095750"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090075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071563" y="274638"/>
            <a:ext cx="7862887" cy="1143000"/>
          </a:xfrm>
        </p:spPr>
        <p:txBody>
          <a:bodyPr/>
          <a:lstStyle/>
          <a:p>
            <a:pPr eaLnBrk="1" hangingPunct="1"/>
            <a:r>
              <a:rPr lang="en-GB" sz="4000" smtClean="0">
                <a:latin typeface="Arial" pitchFamily="34" charset="0"/>
              </a:rPr>
              <a:t>Cups for feeding newborn babies</a:t>
            </a:r>
          </a:p>
        </p:txBody>
      </p:sp>
      <p:sp>
        <p:nvSpPr>
          <p:cNvPr id="21507" name="Rectangle 3"/>
          <p:cNvSpPr>
            <a:spLocks noGrp="1" noChangeArrowheads="1"/>
          </p:cNvSpPr>
          <p:nvPr>
            <p:ph idx="1"/>
          </p:nvPr>
        </p:nvSpPr>
        <p:spPr>
          <a:xfrm>
            <a:off x="928688" y="1785938"/>
            <a:ext cx="3857625" cy="4751387"/>
          </a:xfrm>
        </p:spPr>
        <p:txBody>
          <a:bodyPr/>
          <a:lstStyle/>
          <a:p>
            <a:pPr eaLnBrk="1" hangingPunct="1">
              <a:lnSpc>
                <a:spcPct val="90000"/>
              </a:lnSpc>
              <a:spcBef>
                <a:spcPct val="0"/>
              </a:spcBef>
            </a:pPr>
            <a:r>
              <a:rPr lang="en-GB" sz="2400" smtClean="0">
                <a:solidFill>
                  <a:srgbClr val="002060"/>
                </a:solidFill>
                <a:latin typeface="Arial" pitchFamily="34" charset="0"/>
              </a:rPr>
              <a:t>An ideal cup can hold 50 to 90 mL of milk</a:t>
            </a:r>
          </a:p>
          <a:p>
            <a:pPr eaLnBrk="1" hangingPunct="1">
              <a:lnSpc>
                <a:spcPct val="90000"/>
              </a:lnSpc>
              <a:spcBef>
                <a:spcPct val="0"/>
              </a:spcBef>
              <a:buFontTx/>
              <a:buNone/>
            </a:pPr>
            <a:endParaRPr lang="en-GB" sz="2400" smtClean="0">
              <a:solidFill>
                <a:srgbClr val="002060"/>
              </a:solidFill>
              <a:latin typeface="Arial" pitchFamily="34" charset="0"/>
            </a:endParaRPr>
          </a:p>
          <a:p>
            <a:pPr eaLnBrk="1" hangingPunct="1">
              <a:lnSpc>
                <a:spcPct val="90000"/>
              </a:lnSpc>
              <a:spcBef>
                <a:spcPct val="0"/>
              </a:spcBef>
            </a:pPr>
            <a:r>
              <a:rPr lang="en-GB" sz="2400" smtClean="0">
                <a:solidFill>
                  <a:srgbClr val="002060"/>
                </a:solidFill>
                <a:latin typeface="Arial" pitchFamily="34" charset="0"/>
              </a:rPr>
              <a:t>It can be glass or plastic and easily washable</a:t>
            </a:r>
          </a:p>
          <a:p>
            <a:pPr eaLnBrk="1" hangingPunct="1">
              <a:lnSpc>
                <a:spcPct val="90000"/>
              </a:lnSpc>
              <a:spcBef>
                <a:spcPct val="0"/>
              </a:spcBef>
              <a:buFontTx/>
              <a:buNone/>
            </a:pPr>
            <a:endParaRPr lang="en-GB" sz="2400" smtClean="0">
              <a:solidFill>
                <a:srgbClr val="002060"/>
              </a:solidFill>
              <a:latin typeface="Arial" pitchFamily="34" charset="0"/>
            </a:endParaRPr>
          </a:p>
          <a:p>
            <a:pPr eaLnBrk="1" hangingPunct="1">
              <a:lnSpc>
                <a:spcPct val="90000"/>
              </a:lnSpc>
              <a:spcBef>
                <a:spcPct val="0"/>
              </a:spcBef>
            </a:pPr>
            <a:r>
              <a:rPr lang="en-GB" sz="2400" smtClean="0">
                <a:solidFill>
                  <a:srgbClr val="002060"/>
                </a:solidFill>
                <a:latin typeface="Arial" pitchFamily="34" charset="0"/>
              </a:rPr>
              <a:t>Edge should be rounded and smooth</a:t>
            </a:r>
          </a:p>
          <a:p>
            <a:pPr eaLnBrk="1" hangingPunct="1">
              <a:lnSpc>
                <a:spcPct val="90000"/>
              </a:lnSpc>
              <a:spcBef>
                <a:spcPct val="0"/>
              </a:spcBef>
              <a:buFontTx/>
              <a:buNone/>
            </a:pPr>
            <a:endParaRPr lang="en-GB" sz="2400" smtClean="0">
              <a:solidFill>
                <a:srgbClr val="002060"/>
              </a:solidFill>
              <a:latin typeface="Arial" pitchFamily="34" charset="0"/>
            </a:endParaRPr>
          </a:p>
          <a:p>
            <a:pPr eaLnBrk="1" hangingPunct="1">
              <a:lnSpc>
                <a:spcPct val="90000"/>
              </a:lnSpc>
              <a:spcBef>
                <a:spcPct val="0"/>
              </a:spcBef>
            </a:pPr>
            <a:r>
              <a:rPr lang="en-GB" sz="2400" smtClean="0">
                <a:solidFill>
                  <a:srgbClr val="002060"/>
                </a:solidFill>
                <a:latin typeface="Arial" pitchFamily="34" charset="0"/>
              </a:rPr>
              <a:t>A cup with a lid is useful for storing expressed breast milk</a:t>
            </a:r>
          </a:p>
        </p:txBody>
      </p:sp>
      <p:pic>
        <p:nvPicPr>
          <p:cNvPr id="21508" name="Picture 4" descr="EPSN0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9188" y="2143125"/>
            <a:ext cx="4048125" cy="321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460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fa-IR" dirty="0"/>
              <a:t> نوزاد را به طور عمودي و در وضعيت </a:t>
            </a:r>
            <a:r>
              <a:rPr lang="fa-IR" dirty="0" smtClean="0"/>
              <a:t>نيمه</a:t>
            </a:r>
          </a:p>
          <a:p>
            <a:r>
              <a:rPr lang="fa-IR" dirty="0" smtClean="0"/>
              <a:t> </a:t>
            </a:r>
            <a:r>
              <a:rPr lang="fa-IR" dirty="0"/>
              <a:t>نشسته درآغوش قرار دهيد.</a:t>
            </a:r>
          </a:p>
          <a:p>
            <a:r>
              <a:rPr lang="fa-IR" dirty="0" smtClean="0"/>
              <a:t>فنجان را طوري نگه داريد كه فقط با لب پا يين نوزاد تماس پيدا كند.</a:t>
            </a:r>
          </a:p>
          <a:p>
            <a:r>
              <a:rPr lang="fa-IR" dirty="0" smtClean="0"/>
              <a:t> </a:t>
            </a:r>
            <a:r>
              <a:rPr lang="fa-IR" dirty="0"/>
              <a:t>بگذاريد كه لبه فنجان با قسمت خارجي لب بالاي نوزاد در تماس باشد.</a:t>
            </a:r>
          </a:p>
          <a:p>
            <a:r>
              <a:rPr lang="fa-IR" dirty="0" smtClean="0"/>
              <a:t> </a:t>
            </a:r>
            <a:r>
              <a:rPr lang="fa-IR" dirty="0"/>
              <a:t>صبر كنيد كه نوزاد كاملاً هوشيار شود و دهانش و چشم هايش را باز كند.</a:t>
            </a:r>
          </a:p>
          <a:p>
            <a:r>
              <a:rPr lang="fa-IR" dirty="0" smtClean="0"/>
              <a:t> </a:t>
            </a:r>
            <a:r>
              <a:rPr lang="fa-IR" dirty="0"/>
              <a:t>اجازه دهيد تا نوزاد با ليس زدن توسط زبانش، شير را به داخل دهانش ببرد. </a:t>
            </a:r>
            <a:r>
              <a:rPr lang="fa-IR" dirty="0" smtClean="0"/>
              <a:t>شير </a:t>
            </a:r>
            <a:r>
              <a:rPr lang="fa-IR" dirty="0"/>
              <a:t>را در دهان نوزاد </a:t>
            </a:r>
            <a:r>
              <a:rPr lang="fa-IR" dirty="0" smtClean="0"/>
              <a:t>نريزيد</a:t>
            </a:r>
            <a:endParaRPr lang="en-US" dirty="0"/>
          </a:p>
        </p:txBody>
      </p:sp>
      <p:pic>
        <p:nvPicPr>
          <p:cNvPr id="4" name="Picture 2" descr="C:\Users\Zohreh\Desktop\cup feeding.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
            <a:ext cx="1905001" cy="284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6088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fa-IR" dirty="0" smtClean="0"/>
              <a:t> </a:t>
            </a:r>
            <a:r>
              <a:rPr lang="fa-IR" dirty="0"/>
              <a:t>بگذاريد تا كمي از شير را در دهانش براي بلعيدن، نگه دارد.</a:t>
            </a:r>
          </a:p>
          <a:p>
            <a:r>
              <a:rPr lang="fa-IR" dirty="0" smtClean="0"/>
              <a:t> </a:t>
            </a:r>
            <a:r>
              <a:rPr lang="fa-IR" dirty="0"/>
              <a:t>نوزاد را مشاهده كنيد: وقتي نوزاد شير كافي دريافت كرد، دهانش را مي بندد و ديگر تمايلي به ادامه شير </a:t>
            </a:r>
            <a:r>
              <a:rPr lang="fa-IR" dirty="0" smtClean="0"/>
              <a:t>خوردن ندارد.</a:t>
            </a:r>
            <a:endParaRPr lang="fa-IR" dirty="0"/>
          </a:p>
          <a:p>
            <a:r>
              <a:rPr lang="fa-IR" dirty="0" smtClean="0"/>
              <a:t> </a:t>
            </a:r>
            <a:r>
              <a:rPr lang="fa-IR" dirty="0"/>
              <a:t>نوزادان خواب آلود نبايد با فنجان يا سرنگ شيردهي شوند</a:t>
            </a:r>
            <a:endParaRPr lang="en-US" dirty="0"/>
          </a:p>
        </p:txBody>
      </p:sp>
    </p:spTree>
    <p:extLst>
      <p:ext uri="{BB962C8B-B14F-4D97-AF65-F5344CB8AC3E}">
        <p14:creationId xmlns:p14="http://schemas.microsoft.com/office/powerpoint/2010/main" val="314526781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fa-IR" b="1" smtClean="0"/>
              <a:t>تسهيلات </a:t>
            </a:r>
            <a:r>
              <a:rPr lang="fa-IR" b="1" dirty="0"/>
              <a:t>مورد نياز براي اقامت مادر در بيمارستان:</a:t>
            </a:r>
            <a:endParaRPr lang="en-US" dirty="0"/>
          </a:p>
        </p:txBody>
      </p:sp>
    </p:spTree>
    <p:extLst>
      <p:ext uri="{BB962C8B-B14F-4D97-AF65-F5344CB8AC3E}">
        <p14:creationId xmlns:p14="http://schemas.microsoft.com/office/powerpoint/2010/main" val="101413330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smtClean="0"/>
              <a:t>شرایط لازم برای انجام مراقبت اغوشی  در بیمارستان</a:t>
            </a:r>
            <a:endParaRPr lang="en-US" dirty="0"/>
          </a:p>
        </p:txBody>
      </p:sp>
      <p:sp>
        <p:nvSpPr>
          <p:cNvPr id="3" name="Content Placeholder 2"/>
          <p:cNvSpPr>
            <a:spLocks noGrp="1"/>
          </p:cNvSpPr>
          <p:nvPr>
            <p:ph idx="1"/>
          </p:nvPr>
        </p:nvSpPr>
        <p:spPr/>
        <p:txBody>
          <a:bodyPr>
            <a:normAutofit fontScale="70000" lnSpcReduction="20000"/>
          </a:bodyPr>
          <a:lstStyle/>
          <a:p>
            <a:pPr marL="68580" indent="0">
              <a:buNone/>
            </a:pPr>
            <a:r>
              <a:rPr lang="fa-IR" dirty="0" smtClean="0"/>
              <a:t> </a:t>
            </a:r>
            <a:r>
              <a:rPr lang="fa-IR" dirty="0"/>
              <a:t> يک تا 4 اتاق ويژه براي انجام مراقبت </a:t>
            </a:r>
            <a:r>
              <a:rPr lang="fa-IR" dirty="0" smtClean="0"/>
              <a:t>آغوشي</a:t>
            </a:r>
            <a:r>
              <a:rPr lang="fa-IR" dirty="0"/>
              <a:t>، كه داخل هر اتاق تعداد </a:t>
            </a:r>
            <a:r>
              <a:rPr lang="fa-IR" dirty="0" smtClean="0"/>
              <a:t>مناسبی تخت </a:t>
            </a:r>
            <a:r>
              <a:rPr lang="fa-IR" dirty="0"/>
              <a:t>استراحت، با تعداد بالش</a:t>
            </a:r>
          </a:p>
          <a:p>
            <a:r>
              <a:rPr lang="fa-IR" dirty="0"/>
              <a:t>کافي وجود داشته باشد.</a:t>
            </a:r>
          </a:p>
          <a:p>
            <a:r>
              <a:rPr lang="fa-IR" dirty="0" smtClean="0"/>
              <a:t> </a:t>
            </a:r>
            <a:r>
              <a:rPr lang="fa-IR" dirty="0"/>
              <a:t>کمد، پاراوان و صندلي هاي راحت در اختيار مادران باشد.</a:t>
            </a:r>
          </a:p>
          <a:p>
            <a:r>
              <a:rPr lang="fa-IR" dirty="0" smtClean="0"/>
              <a:t> </a:t>
            </a:r>
            <a:r>
              <a:rPr lang="fa-IR" dirty="0"/>
              <a:t>يک اتاق ويژه غذا خوردن و اجتماع مادران، دارای ميز غذاخوري ساده جهت گذراندن ساعاتي بدون استرس با</a:t>
            </a:r>
          </a:p>
          <a:p>
            <a:r>
              <a:rPr lang="fa-IR" dirty="0"/>
              <a:t>تجهیزات و امکانات کمک </a:t>
            </a:r>
            <a:r>
              <a:rPr lang="fa-IR" dirty="0" smtClean="0"/>
              <a:t>آموزشی ، </a:t>
            </a:r>
            <a:r>
              <a:rPr lang="fa-IR" dirty="0"/>
              <a:t>نوشيدني و غذاي مناسب و امکانات رفاهی مانند یخچال، تلویزیون، تلفن</a:t>
            </a:r>
          </a:p>
          <a:p>
            <a:r>
              <a:rPr lang="fa-IR" dirty="0"/>
              <a:t>و ... بايد در اختيار مادران باشد.</a:t>
            </a:r>
          </a:p>
          <a:p>
            <a:r>
              <a:rPr lang="fa-IR" dirty="0" smtClean="0"/>
              <a:t> </a:t>
            </a:r>
            <a:r>
              <a:rPr lang="fa-IR" dirty="0"/>
              <a:t>دستشويي، حمام و توالت ويژه مادران در بخش وجود داشته باشد.</a:t>
            </a:r>
          </a:p>
          <a:p>
            <a:r>
              <a:rPr lang="fa-IR" dirty="0" smtClean="0"/>
              <a:t> </a:t>
            </a:r>
            <a:r>
              <a:rPr lang="fa-IR" dirty="0"/>
              <a:t>امكانات آموزشي مانند دستگاه ويدئو </a:t>
            </a:r>
            <a:r>
              <a:rPr lang="en-US" dirty="0"/>
              <a:t>CD ، </a:t>
            </a:r>
            <a:r>
              <a:rPr lang="fa-IR" dirty="0"/>
              <a:t>كتاب، فيلم، جزوه هاي آموزشي، در اختیار یا دسترس باشد.</a:t>
            </a:r>
          </a:p>
          <a:p>
            <a:r>
              <a:rPr lang="fa-IR" dirty="0" smtClean="0"/>
              <a:t> </a:t>
            </a:r>
            <a:r>
              <a:rPr lang="fa-IR" dirty="0"/>
              <a:t>دما و تهويه اتاق مناسب باشد.</a:t>
            </a:r>
            <a:endParaRPr lang="en-US" dirty="0"/>
          </a:p>
        </p:txBody>
      </p:sp>
    </p:spTree>
    <p:extLst>
      <p:ext uri="{BB962C8B-B14F-4D97-AF65-F5344CB8AC3E}">
        <p14:creationId xmlns:p14="http://schemas.microsoft.com/office/powerpoint/2010/main" val="104230344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fa-IR" dirty="0" smtClean="0"/>
              <a:t>در </a:t>
            </a:r>
            <a:r>
              <a:rPr lang="fa-IR" dirty="0"/>
              <a:t>بخش نوزادان به ازاي هر انکوباتور يا تخت نوزاد بايد يک صندلي راحتي و يک زير پايي مناسب و راحت وجود</a:t>
            </a:r>
          </a:p>
          <a:p>
            <a:r>
              <a:rPr lang="fa-IR" dirty="0" smtClean="0"/>
              <a:t>داشته باشدبه گونه ا </a:t>
            </a:r>
            <a:r>
              <a:rPr lang="fa-IR" dirty="0"/>
              <a:t>ي که مادر بتواند به حالت نيمه نشسته در آمده و يا به راحتي در وضعيت مراقبت آغوشي در</a:t>
            </a:r>
          </a:p>
          <a:p>
            <a:r>
              <a:rPr lang="fa-IR" dirty="0"/>
              <a:t>بخش استراحت کند.</a:t>
            </a:r>
          </a:p>
          <a:p>
            <a:r>
              <a:rPr lang="fa-IR" dirty="0" smtClean="0"/>
              <a:t>بيمارستان</a:t>
            </a:r>
            <a:r>
              <a:rPr lang="fa-IR" dirty="0"/>
              <a:t>، لباس مراقبت آغوشي، آشيانه نوزاد، انواع روغن مخصوص ماساژ، کتاب هاي آموزشي مورد نياز والدين</a:t>
            </a:r>
          </a:p>
          <a:p>
            <a:r>
              <a:rPr lang="fa-IR" dirty="0"/>
              <a:t>و لباس هاي نوزاد </a:t>
            </a:r>
            <a:r>
              <a:rPr lang="fa-IR" dirty="0" smtClean="0"/>
              <a:t>کلاه</a:t>
            </a:r>
            <a:r>
              <a:rPr lang="fa-IR" dirty="0"/>
              <a:t>، جوراب و </a:t>
            </a:r>
            <a:r>
              <a:rPr lang="fa-IR" dirty="0" smtClean="0"/>
              <a:t>... را </a:t>
            </a:r>
            <a:r>
              <a:rPr lang="fa-IR" dirty="0"/>
              <a:t>براي خريدن در دسترس والدين قرار دهد</a:t>
            </a:r>
            <a:endParaRPr lang="en-US" dirty="0"/>
          </a:p>
        </p:txBody>
      </p:sp>
    </p:spTree>
    <p:extLst>
      <p:ext uri="{BB962C8B-B14F-4D97-AF65-F5344CB8AC3E}">
        <p14:creationId xmlns:p14="http://schemas.microsoft.com/office/powerpoint/2010/main" val="15176067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fa-IR" dirty="0" smtClean="0"/>
              <a:t>بيمارستان باید </a:t>
            </a:r>
            <a:r>
              <a:rPr lang="fa-IR" dirty="0"/>
              <a:t>تسهيلات ضروري براي بهداشت فردي و جمعي مادران را در طي اقامت در بيمارستان فراهم کند.</a:t>
            </a:r>
          </a:p>
          <a:p>
            <a:r>
              <a:rPr lang="fa-IR" dirty="0" smtClean="0"/>
              <a:t>بيمارستان بایدبراي </a:t>
            </a:r>
            <a:r>
              <a:rPr lang="fa-IR" dirty="0"/>
              <a:t>تمامي مداخلات قابل انجام توسط والدين دستورالعمل واضح و شفاف داشته باشد، مانند:</a:t>
            </a:r>
          </a:p>
          <a:p>
            <a:r>
              <a:rPr lang="fa-IR" dirty="0" smtClean="0"/>
              <a:t> </a:t>
            </a:r>
            <a:r>
              <a:rPr lang="fa-IR" dirty="0"/>
              <a:t>شست و شوي دست ها</a:t>
            </a:r>
          </a:p>
          <a:p>
            <a:r>
              <a:rPr lang="fa-IR" dirty="0" smtClean="0"/>
              <a:t> </a:t>
            </a:r>
            <a:r>
              <a:rPr lang="fa-IR" dirty="0"/>
              <a:t>استحمام نوزاد</a:t>
            </a:r>
          </a:p>
          <a:p>
            <a:r>
              <a:rPr lang="fa-IR" dirty="0" smtClean="0"/>
              <a:t> </a:t>
            </a:r>
            <a:r>
              <a:rPr lang="fa-IR" dirty="0"/>
              <a:t>ماساژ نوزاد</a:t>
            </a:r>
          </a:p>
          <a:p>
            <a:r>
              <a:rPr lang="fa-IR" dirty="0" smtClean="0"/>
              <a:t> </a:t>
            </a:r>
            <a:r>
              <a:rPr lang="fa-IR" dirty="0"/>
              <a:t>تغذيه نوزاد و شيردهي مادر )دهاني  معدي، تغذيه با فنجان، سرنگ، قاشق و قطره چکان </a:t>
            </a:r>
            <a:r>
              <a:rPr lang="fa-IR" dirty="0" smtClean="0"/>
              <a:t>...  </a:t>
            </a:r>
            <a:r>
              <a:rPr lang="fa-IR" dirty="0"/>
              <a:t>تجويز اکسيژن (</a:t>
            </a:r>
            <a:r>
              <a:rPr lang="fa-IR" dirty="0" smtClean="0"/>
              <a:t>در </a:t>
            </a:r>
            <a:r>
              <a:rPr lang="fa-IR" dirty="0"/>
              <a:t>بيمارستان و در </a:t>
            </a:r>
            <a:r>
              <a:rPr lang="fa-IR" dirty="0" smtClean="0"/>
              <a:t>منزل)</a:t>
            </a:r>
            <a:endParaRPr lang="en-US" dirty="0"/>
          </a:p>
        </p:txBody>
      </p:sp>
    </p:spTree>
    <p:extLst>
      <p:ext uri="{BB962C8B-B14F-4D97-AF65-F5344CB8AC3E}">
        <p14:creationId xmlns:p14="http://schemas.microsoft.com/office/powerpoint/2010/main" val="27380026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7" descr="suckin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324975" cy="715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996238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subTitle" idx="1"/>
          </p:nvPr>
        </p:nvSpPr>
        <p:spPr>
          <a:xfrm>
            <a:off x="1143000" y="3962400"/>
            <a:ext cx="7543800" cy="1600200"/>
          </a:xfrm>
          <a:effectLst>
            <a:outerShdw dist="35921" dir="2700000" algn="ctr" rotWithShape="0">
              <a:srgbClr val="000000"/>
            </a:outerShdw>
          </a:effectLst>
        </p:spPr>
        <p:txBody>
          <a:bodyPr/>
          <a:lstStyle/>
          <a:p>
            <a:r>
              <a:rPr lang="en-US" sz="7200" b="1">
                <a:effectLst>
                  <a:outerShdw blurRad="38100" dist="38100" dir="2700000" algn="tl">
                    <a:srgbClr val="C0C0C0"/>
                  </a:outerShdw>
                </a:effectLst>
              </a:rPr>
              <a:t>Milk Expression</a:t>
            </a:r>
            <a:endParaRPr lang="fa-IR" sz="7200" b="1">
              <a:effectLst>
                <a:outerShdw blurRad="38100" dist="38100" dir="2700000" algn="tl">
                  <a:srgbClr val="C0C0C0"/>
                </a:outerShdw>
              </a:effectLst>
            </a:endParaRPr>
          </a:p>
          <a:p>
            <a:endParaRPr lang="en-US" sz="7200" b="1">
              <a:effectLst>
                <a:outerShdw blurRad="38100" dist="38100" dir="2700000" algn="tl">
                  <a:srgbClr val="C0C0C0"/>
                </a:outerShdw>
              </a:effectLst>
            </a:endParaRPr>
          </a:p>
        </p:txBody>
      </p:sp>
      <p:sp>
        <p:nvSpPr>
          <p:cNvPr id="12292" name="WordArt 4"/>
          <p:cNvSpPr>
            <a:spLocks noChangeArrowheads="1" noChangeShapeType="1" noTextEdit="1"/>
          </p:cNvSpPr>
          <p:nvPr/>
        </p:nvSpPr>
        <p:spPr bwMode="auto">
          <a:xfrm>
            <a:off x="1752600" y="1676400"/>
            <a:ext cx="5181600" cy="2057400"/>
          </a:xfrm>
          <a:prstGeom prst="rect">
            <a:avLst/>
          </a:prstGeom>
        </p:spPr>
        <p:txBody>
          <a:bodyPr wrap="none" fromWordArt="1">
            <a:prstTxWarp prst="textPlain">
              <a:avLst>
                <a:gd name="adj" fmla="val 50000"/>
              </a:avLst>
            </a:prstTxWarp>
          </a:bodyPr>
          <a:lstStyle/>
          <a:p>
            <a:pPr algn="ctr" rtl="1"/>
            <a:r>
              <a:rPr lang="fa-IR"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دوشیدن شیر</a:t>
            </a:r>
          </a:p>
        </p:txBody>
      </p:sp>
      <p:pic>
        <p:nvPicPr>
          <p:cNvPr id="12293" name="Picture 5" descr="AG00318_"/>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533400"/>
            <a:ext cx="1466850" cy="1457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53853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95" name="Rectangle 11"/>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4</a:t>
            </a:r>
            <a:r>
              <a:rPr lang="en-US" dirty="0"/>
              <a:t> </a:t>
            </a:r>
          </a:p>
        </p:txBody>
      </p:sp>
      <p:sp>
        <p:nvSpPr>
          <p:cNvPr id="297996" name="Rectangle 12"/>
          <p:cNvSpPr>
            <a:spLocks noGrp="1" noChangeArrowheads="1"/>
          </p:cNvSpPr>
          <p:nvPr>
            <p:ph idx="1"/>
          </p:nvPr>
        </p:nvSpPr>
        <p:spPr>
          <a:xfrm>
            <a:off x="1116013" y="1989138"/>
            <a:ext cx="7772400" cy="4114800"/>
          </a:xfrm>
        </p:spPr>
        <p:txBody>
          <a:bodyPr/>
          <a:lstStyle/>
          <a:p>
            <a:pPr marL="609600" indent="-609600" algn="r" rtl="1">
              <a:lnSpc>
                <a:spcPct val="90000"/>
              </a:lnSpc>
            </a:pPr>
            <a:r>
              <a:rPr lang="ar-SA" sz="2400">
                <a:cs typeface="Arial" pitchFamily="34" charset="0"/>
              </a:rPr>
              <a:t>سلول هاي زنده و عوامل مختلف ضد ميكروبي موجود در شيرمادر (كه با غلظت بيشتر در آغوز وجود دارند) مي توانند باكتريها، ويروسها و انگلها را از بين ببرند و در نتيجه احتمال ابتلاي شيرخوار را به بسياري از عفونت ها، بخصوص عفونت هاي گوارشي و تنفسي و گوش مياني كاهش دهند. تماس مادر با يک عامل بيماری زا سبب ايجاد آنتي بادی عليه آن ميشود که از راه گردش خون به پستان مادر مهاجرت مي کند و با خوردن شير مادر توسط شيرخوار مواد ايمنی بخش عليه آن عامل بيماری زا به شيرخوار منتقل می گردد. حتي در صورت ابتلا به بيماري، ‌شدت و احتمال مرگ و مير ناشي از آن در شيرخواري كه از شيرمادر تغذيه مي كند به مراتب كمتر از ساير شيرخواران است.</a:t>
            </a:r>
            <a:endParaRPr lang="en-US" sz="2400">
              <a:cs typeface="Arial" pitchFamily="34" charset="0"/>
            </a:endParaRPr>
          </a:p>
        </p:txBody>
      </p:sp>
      <p:sp>
        <p:nvSpPr>
          <p:cNvPr id="7" name="Slide Number Placeholder 5"/>
          <p:cNvSpPr>
            <a:spLocks noGrp="1"/>
          </p:cNvSpPr>
          <p:nvPr>
            <p:ph type="sldNum" sz="quarter" idx="12"/>
          </p:nvPr>
        </p:nvSpPr>
        <p:spPr/>
        <p:txBody>
          <a:bodyPr/>
          <a:lstStyle/>
          <a:p>
            <a:fld id="{EA61C789-8D6D-4F94-8C98-C57C3D01B23B}" type="slidenum">
              <a:rPr lang="ar-SA"/>
              <a:pPr/>
              <a:t>6</a:t>
            </a:fld>
            <a:endParaRPr lang="en-US"/>
          </a:p>
        </p:txBody>
      </p:sp>
    </p:spTree>
    <p:extLst>
      <p:ext uri="{BB962C8B-B14F-4D97-AF65-F5344CB8AC3E}">
        <p14:creationId xmlns:p14="http://schemas.microsoft.com/office/powerpoint/2010/main" val="2609520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043490" y="762000"/>
            <a:ext cx="6957510" cy="990600"/>
          </a:xfrm>
        </p:spPr>
        <p:txBody>
          <a:bodyPr>
            <a:normAutofit fontScale="90000"/>
          </a:bodyPr>
          <a:lstStyle/>
          <a:p>
            <a:r>
              <a:rPr lang="en-US" sz="3200" dirty="0">
                <a:solidFill>
                  <a:srgbClr val="FF0066"/>
                </a:solidFill>
              </a:rPr>
              <a:t>It be useful for a mother to know how to express</a:t>
            </a:r>
            <a:r>
              <a:rPr lang="fa-IR" sz="3200" dirty="0">
                <a:solidFill>
                  <a:srgbClr val="FF0066"/>
                </a:solidFill>
              </a:rPr>
              <a:t>فواید دوشیدن شیر</a:t>
            </a:r>
            <a:r>
              <a:rPr lang="fa-IR" sz="3200" dirty="0"/>
              <a:t>              </a:t>
            </a:r>
            <a:endParaRPr lang="en-US" sz="3200" dirty="0"/>
          </a:p>
        </p:txBody>
      </p:sp>
      <p:sp>
        <p:nvSpPr>
          <p:cNvPr id="13315" name="Rectangle 3"/>
          <p:cNvSpPr>
            <a:spLocks noGrp="1" noChangeArrowheads="1"/>
          </p:cNvSpPr>
          <p:nvPr>
            <p:ph idx="1"/>
          </p:nvPr>
        </p:nvSpPr>
        <p:spPr>
          <a:xfrm>
            <a:off x="685800" y="1447800"/>
            <a:ext cx="8229600" cy="6019800"/>
          </a:xfrm>
        </p:spPr>
        <p:txBody>
          <a:bodyPr/>
          <a:lstStyle/>
          <a:p>
            <a:pPr algn="r" rtl="1"/>
            <a:r>
              <a:rPr lang="fa-IR" sz="2800" dirty="0">
                <a:effectLst>
                  <a:outerShdw blurRad="38100" dist="38100" dir="2700000" algn="tl">
                    <a:srgbClr val="C0C0C0"/>
                  </a:outerShdw>
                </a:effectLst>
              </a:rPr>
              <a:t>راحتی بیشتر سینه مادر</a:t>
            </a:r>
          </a:p>
          <a:p>
            <a:r>
              <a:rPr lang="en-US" sz="2800" dirty="0">
                <a:effectLst>
                  <a:outerShdw blurRad="38100" dist="38100" dir="2700000" algn="tl">
                    <a:srgbClr val="C0C0C0"/>
                  </a:outerShdw>
                </a:effectLst>
                <a:hlinkClick r:id="" action="ppaction://noaction"/>
              </a:rPr>
              <a:t>For breast comfort</a:t>
            </a:r>
            <a:endParaRPr lang="fa-IR" sz="2800" dirty="0">
              <a:effectLst>
                <a:outerShdw blurRad="38100" dist="38100" dir="2700000" algn="tl">
                  <a:srgbClr val="C0C0C0"/>
                </a:outerShdw>
              </a:effectLst>
            </a:endParaRPr>
          </a:p>
          <a:p>
            <a:pPr algn="r" rtl="1"/>
            <a:r>
              <a:rPr lang="fa-IR" sz="2800" dirty="0">
                <a:effectLst>
                  <a:outerShdw blurRad="38100" dist="38100" dir="2700000" algn="tl">
                    <a:srgbClr val="C0C0C0"/>
                  </a:outerShdw>
                </a:effectLst>
              </a:rPr>
              <a:t>تشویق نوزاد به تغذیه با شیر مادر </a:t>
            </a:r>
            <a:endParaRPr lang="en-US" sz="2800" dirty="0">
              <a:effectLst>
                <a:outerShdw blurRad="38100" dist="38100" dir="2700000" algn="tl">
                  <a:srgbClr val="C0C0C0"/>
                </a:outerShdw>
              </a:effectLst>
            </a:endParaRPr>
          </a:p>
          <a:p>
            <a:r>
              <a:rPr lang="en-US" sz="2800" dirty="0">
                <a:effectLst>
                  <a:outerShdw blurRad="38100" dist="38100" dir="2700000" algn="tl">
                    <a:srgbClr val="C0C0C0"/>
                  </a:outerShdw>
                </a:effectLst>
                <a:hlinkClick r:id="" action="ppaction://noaction"/>
              </a:rPr>
              <a:t>To encourage a baby to breastfeed</a:t>
            </a:r>
            <a:endParaRPr lang="fa-IR" sz="2800" dirty="0">
              <a:effectLst>
                <a:outerShdw blurRad="38100" dist="38100" dir="2700000" algn="tl">
                  <a:srgbClr val="C0C0C0"/>
                </a:outerShdw>
              </a:effectLst>
            </a:endParaRPr>
          </a:p>
          <a:p>
            <a:pPr algn="r" rtl="1"/>
            <a:r>
              <a:rPr lang="fa-IR" sz="2800" dirty="0">
                <a:effectLst>
                  <a:outerShdw blurRad="38100" dist="38100" dir="2700000" algn="tl">
                    <a:srgbClr val="C0C0C0"/>
                  </a:outerShdw>
                </a:effectLst>
              </a:rPr>
              <a:t>حفظ تولید شیر</a:t>
            </a:r>
          </a:p>
          <a:p>
            <a:r>
              <a:rPr lang="en-US" sz="2800" dirty="0">
                <a:effectLst>
                  <a:outerShdw blurRad="38100" dist="38100" dir="2700000" algn="tl">
                    <a:srgbClr val="C0C0C0"/>
                  </a:outerShdw>
                </a:effectLst>
                <a:hlinkClick r:id="" action="ppaction://noaction"/>
              </a:rPr>
              <a:t>To keep up the milk production</a:t>
            </a:r>
            <a:endParaRPr lang="fa-IR" sz="2800" dirty="0">
              <a:effectLst>
                <a:outerShdw blurRad="38100" dist="38100" dir="2700000" algn="tl">
                  <a:srgbClr val="C0C0C0"/>
                </a:outerShdw>
              </a:effectLst>
            </a:endParaRPr>
          </a:p>
          <a:p>
            <a:pPr algn="r" rtl="1"/>
            <a:r>
              <a:rPr lang="fa-IR" sz="2800" dirty="0">
                <a:effectLst>
                  <a:outerShdw blurRad="38100" dist="38100" dir="2700000" algn="tl">
                    <a:srgbClr val="C0C0C0"/>
                  </a:outerShdw>
                </a:effectLst>
              </a:rPr>
              <a:t>برای بدست اوردن شیر</a:t>
            </a:r>
            <a:endParaRPr lang="en-US" sz="2800" dirty="0">
              <a:effectLst>
                <a:outerShdw blurRad="38100" dist="38100" dir="2700000" algn="tl">
                  <a:srgbClr val="C0C0C0"/>
                </a:outerShdw>
              </a:effectLst>
            </a:endParaRPr>
          </a:p>
          <a:p>
            <a:r>
              <a:rPr lang="en-US" sz="2800" dirty="0">
                <a:effectLst>
                  <a:outerShdw blurRad="38100" dist="38100" dir="2700000" algn="tl">
                    <a:srgbClr val="C0C0C0"/>
                  </a:outerShdw>
                </a:effectLst>
                <a:hlinkClick r:id="" action="ppaction://noaction"/>
              </a:rPr>
              <a:t>To obtain milk</a:t>
            </a:r>
            <a:endParaRPr lang="fa-IR" sz="2800" dirty="0">
              <a:effectLst>
                <a:outerShdw blurRad="38100" dist="38100" dir="2700000" algn="tl">
                  <a:srgbClr val="C0C0C0"/>
                </a:outerShdw>
              </a:effectLst>
            </a:endParaRPr>
          </a:p>
          <a:p>
            <a:pPr algn="r" rtl="1"/>
            <a:r>
              <a:rPr lang="fa-IR" sz="2800" dirty="0">
                <a:effectLst>
                  <a:outerShdw blurRad="38100" dist="38100" dir="2700000" algn="tl">
                    <a:srgbClr val="C0C0C0"/>
                  </a:outerShdw>
                </a:effectLst>
              </a:rPr>
              <a:t>برای پاستوریزه کردن شیر برای نوزاد</a:t>
            </a:r>
            <a:endParaRPr lang="en-US" sz="2800" dirty="0">
              <a:effectLst>
                <a:outerShdw blurRad="38100" dist="38100" dir="2700000" algn="tl">
                  <a:srgbClr val="C0C0C0"/>
                </a:outerShdw>
              </a:effectLst>
            </a:endParaRPr>
          </a:p>
          <a:p>
            <a:r>
              <a:rPr lang="en-US" sz="2800" dirty="0">
                <a:effectLst>
                  <a:outerShdw blurRad="38100" dist="38100" dir="2700000" algn="tl">
                    <a:srgbClr val="C0C0C0"/>
                  </a:outerShdw>
                </a:effectLst>
              </a:rPr>
              <a:t>To pasteurize the milk for the baby (HIV,CMV, HTLV1,Candida..)</a:t>
            </a:r>
          </a:p>
        </p:txBody>
      </p:sp>
    </p:spTree>
    <p:extLst>
      <p:ext uri="{BB962C8B-B14F-4D97-AF65-F5344CB8AC3E}">
        <p14:creationId xmlns:p14="http://schemas.microsoft.com/office/powerpoint/2010/main" val="4136572710"/>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pPr algn="ctr"/>
            <a:r>
              <a:rPr lang="en-US" sz="3200">
                <a:solidFill>
                  <a:srgbClr val="FF0000"/>
                </a:solidFill>
                <a:effectLst>
                  <a:outerShdw blurRad="38100" dist="38100" dir="2700000" algn="tl">
                    <a:srgbClr val="C0C0C0"/>
                  </a:outerShdw>
                </a:effectLst>
              </a:rPr>
              <a:t>Expression for breast comfort</a:t>
            </a:r>
            <a:r>
              <a:rPr lang="fa-IR" sz="3200">
                <a:solidFill>
                  <a:srgbClr val="FF0000"/>
                </a:solidFill>
                <a:effectLst>
                  <a:outerShdw blurRad="38100" dist="38100" dir="2700000" algn="tl">
                    <a:srgbClr val="C0C0C0"/>
                  </a:outerShdw>
                </a:effectLst>
              </a:rPr>
              <a:t/>
            </a:r>
            <a:br>
              <a:rPr lang="fa-IR" sz="3200">
                <a:solidFill>
                  <a:srgbClr val="FF0000"/>
                </a:solidFill>
                <a:effectLst>
                  <a:outerShdw blurRad="38100" dist="38100" dir="2700000" algn="tl">
                    <a:srgbClr val="C0C0C0"/>
                  </a:outerShdw>
                </a:effectLst>
              </a:rPr>
            </a:br>
            <a:r>
              <a:rPr lang="fa-IR" sz="2800">
                <a:solidFill>
                  <a:srgbClr val="FF0000"/>
                </a:solidFill>
                <a:effectLst>
                  <a:outerShdw blurRad="38100" dist="38100" dir="2700000" algn="tl">
                    <a:srgbClr val="C0C0C0"/>
                  </a:outerShdw>
                </a:effectLst>
              </a:rPr>
              <a:t>راحتی بیشتر سینه مادر</a:t>
            </a:r>
            <a:r>
              <a:rPr lang="fa-IR" sz="2800">
                <a:effectLst>
                  <a:outerShdw blurRad="38100" dist="38100" dir="2700000" algn="tl">
                    <a:srgbClr val="C0C0C0"/>
                  </a:outerShdw>
                </a:effectLst>
              </a:rPr>
              <a:t/>
            </a:r>
            <a:br>
              <a:rPr lang="fa-IR" sz="2800">
                <a:effectLst>
                  <a:outerShdw blurRad="38100" dist="38100" dir="2700000" algn="tl">
                    <a:srgbClr val="C0C0C0"/>
                  </a:outerShdw>
                </a:effectLst>
              </a:rPr>
            </a:br>
            <a:endParaRPr lang="en-US" sz="2800">
              <a:effectLst>
                <a:outerShdw blurRad="38100" dist="38100" dir="2700000" algn="tl">
                  <a:srgbClr val="C0C0C0"/>
                </a:outerShdw>
              </a:effectLst>
            </a:endParaRPr>
          </a:p>
        </p:txBody>
      </p:sp>
      <p:sp>
        <p:nvSpPr>
          <p:cNvPr id="14339" name="Rectangle 3"/>
          <p:cNvSpPr>
            <a:spLocks noGrp="1" noChangeArrowheads="1"/>
          </p:cNvSpPr>
          <p:nvPr>
            <p:ph idx="1"/>
          </p:nvPr>
        </p:nvSpPr>
        <p:spPr>
          <a:xfrm>
            <a:off x="685800" y="1763713"/>
            <a:ext cx="7772400" cy="3711575"/>
          </a:xfrm>
        </p:spPr>
        <p:txBody>
          <a:bodyPr>
            <a:normAutofit fontScale="92500"/>
          </a:bodyPr>
          <a:lstStyle/>
          <a:p>
            <a:r>
              <a:rPr lang="en-US" sz="2800">
                <a:effectLst>
                  <a:outerShdw blurRad="38100" dist="38100" dir="2700000" algn="tl">
                    <a:srgbClr val="C0C0C0"/>
                  </a:outerShdw>
                </a:effectLst>
              </a:rPr>
              <a:t>To relieve engorgement</a:t>
            </a:r>
            <a:endParaRPr lang="fa-IR" sz="2800">
              <a:effectLst>
                <a:outerShdw blurRad="38100" dist="38100" dir="2700000" algn="tl">
                  <a:srgbClr val="C0C0C0"/>
                </a:outerShdw>
              </a:effectLst>
            </a:endParaRPr>
          </a:p>
          <a:p>
            <a:pPr algn="r" rtl="1"/>
            <a:r>
              <a:rPr lang="fa-IR" sz="2800">
                <a:effectLst>
                  <a:outerShdw blurRad="38100" dist="38100" dir="2700000" algn="tl">
                    <a:srgbClr val="C0C0C0"/>
                  </a:outerShdw>
                </a:effectLst>
              </a:rPr>
              <a:t>بهبود پری سینه</a:t>
            </a:r>
            <a:endParaRPr lang="en-US" sz="2800">
              <a:effectLst>
                <a:outerShdw blurRad="38100" dist="38100" dir="2700000" algn="tl">
                  <a:srgbClr val="C0C0C0"/>
                </a:outerShdw>
              </a:effectLst>
            </a:endParaRPr>
          </a:p>
          <a:p>
            <a:r>
              <a:rPr lang="en-US" sz="2800">
                <a:effectLst>
                  <a:outerShdw blurRad="38100" dist="38100" dir="2700000" algn="tl">
                    <a:srgbClr val="C0C0C0"/>
                  </a:outerShdw>
                </a:effectLst>
              </a:rPr>
              <a:t>To relieve blocked</a:t>
            </a:r>
            <a:r>
              <a:rPr lang="fa-IR" sz="2800">
                <a:effectLst>
                  <a:outerShdw blurRad="38100" dist="38100" dir="2700000" algn="tl">
                    <a:srgbClr val="C0C0C0"/>
                  </a:outerShdw>
                </a:effectLst>
              </a:rPr>
              <a:t> </a:t>
            </a:r>
            <a:r>
              <a:rPr lang="en-US" sz="2800">
                <a:effectLst>
                  <a:outerShdw blurRad="38100" dist="38100" dir="2700000" algn="tl">
                    <a:srgbClr val="C0C0C0"/>
                  </a:outerShdw>
                </a:effectLst>
              </a:rPr>
              <a:t>duct</a:t>
            </a:r>
            <a:endParaRPr lang="fa-IR" sz="2800">
              <a:effectLst>
                <a:outerShdw blurRad="38100" dist="38100" dir="2700000" algn="tl">
                  <a:srgbClr val="C0C0C0"/>
                </a:outerShdw>
              </a:effectLst>
            </a:endParaRPr>
          </a:p>
          <a:p>
            <a:pPr algn="r" rtl="1"/>
            <a:r>
              <a:rPr lang="fa-IR" sz="2800">
                <a:effectLst>
                  <a:outerShdw blurRad="38100" dist="38100" dir="2700000" algn="tl">
                    <a:srgbClr val="C0C0C0"/>
                  </a:outerShdw>
                </a:effectLst>
              </a:rPr>
              <a:t>درمان مجاری شیری بسته </a:t>
            </a:r>
            <a:r>
              <a:rPr lang="en-US" sz="2800">
                <a:effectLst>
                  <a:outerShdw blurRad="38100" dist="38100" dir="2700000" algn="tl">
                    <a:srgbClr val="C0C0C0"/>
                  </a:outerShdw>
                </a:effectLst>
              </a:rPr>
              <a:t> </a:t>
            </a:r>
          </a:p>
          <a:p>
            <a:r>
              <a:rPr lang="en-US" sz="2800">
                <a:effectLst>
                  <a:outerShdw blurRad="38100" dist="38100" dir="2700000" algn="tl">
                    <a:srgbClr val="C0C0C0"/>
                  </a:outerShdw>
                </a:effectLst>
              </a:rPr>
              <a:t>To rub a few drops of hind milk on the nipple area to soothe if the nipple is tender.</a:t>
            </a:r>
            <a:endParaRPr lang="fa-IR" sz="2800">
              <a:effectLst>
                <a:outerShdw blurRad="38100" dist="38100" dir="2700000" algn="tl">
                  <a:srgbClr val="C0C0C0"/>
                </a:outerShdw>
              </a:effectLst>
            </a:endParaRPr>
          </a:p>
          <a:p>
            <a:pPr algn="r" rtl="1"/>
            <a:r>
              <a:rPr lang="fa-IR" sz="2800">
                <a:effectLst>
                  <a:outerShdw blurRad="38100" dist="38100" dir="2700000" algn="tl">
                    <a:srgbClr val="C0C0C0"/>
                  </a:outerShdw>
                </a:effectLst>
              </a:rPr>
              <a:t>گذاشتن مقداری از شیر روی سینه برای تسکین ان</a:t>
            </a:r>
            <a:endParaRPr lang="en-US" sz="2800">
              <a:effectLst>
                <a:outerShdw blurRad="38100" dist="38100" dir="2700000" algn="tl">
                  <a:srgbClr val="C0C0C0"/>
                </a:outerShdw>
              </a:effectLst>
            </a:endParaRPr>
          </a:p>
        </p:txBody>
      </p:sp>
    </p:spTree>
    <p:extLst>
      <p:ext uri="{BB962C8B-B14F-4D97-AF65-F5344CB8AC3E}">
        <p14:creationId xmlns:p14="http://schemas.microsoft.com/office/powerpoint/2010/main" val="1748371908"/>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algn="ctr"/>
            <a:r>
              <a:rPr lang="en-US" sz="3200">
                <a:effectLst>
                  <a:outerShdw blurRad="38100" dist="38100" dir="2700000" algn="tl">
                    <a:srgbClr val="C0C0C0"/>
                  </a:outerShdw>
                </a:effectLst>
              </a:rPr>
              <a:t>Hand expression to encourage a baby to breastfeed</a:t>
            </a:r>
            <a:r>
              <a:rPr lang="fa-IR" sz="3200">
                <a:effectLst>
                  <a:outerShdw blurRad="38100" dist="38100" dir="2700000" algn="tl">
                    <a:srgbClr val="C0C0C0"/>
                  </a:outerShdw>
                </a:effectLst>
              </a:rPr>
              <a:t/>
            </a:r>
            <a:br>
              <a:rPr lang="fa-IR" sz="3200">
                <a:effectLst>
                  <a:outerShdw blurRad="38100" dist="38100" dir="2700000" algn="tl">
                    <a:srgbClr val="C0C0C0"/>
                  </a:outerShdw>
                </a:effectLst>
              </a:rPr>
            </a:br>
            <a:r>
              <a:rPr lang="fa-IR" sz="2800">
                <a:solidFill>
                  <a:srgbClr val="FF0000"/>
                </a:solidFill>
                <a:effectLst>
                  <a:outerShdw blurRad="38100" dist="38100" dir="2700000" algn="tl">
                    <a:srgbClr val="C0C0C0"/>
                  </a:outerShdw>
                </a:effectLst>
              </a:rPr>
              <a:t>تشویق نوزاد به تغذیه با شیر مادر</a:t>
            </a:r>
            <a:r>
              <a:rPr lang="fa-IR" sz="2800">
                <a:effectLst>
                  <a:outerShdw blurRad="38100" dist="38100" dir="2700000" algn="tl">
                    <a:srgbClr val="C0C0C0"/>
                  </a:outerShdw>
                </a:effectLst>
              </a:rPr>
              <a:t> </a:t>
            </a:r>
            <a:r>
              <a:rPr lang="en-US" sz="2800">
                <a:effectLst>
                  <a:outerShdw blurRad="38100" dist="38100" dir="2700000" algn="tl">
                    <a:srgbClr val="C0C0C0"/>
                  </a:outerShdw>
                </a:effectLst>
              </a:rPr>
              <a:t/>
            </a:r>
            <a:br>
              <a:rPr lang="en-US" sz="2800">
                <a:effectLst>
                  <a:outerShdw blurRad="38100" dist="38100" dir="2700000" algn="tl">
                    <a:srgbClr val="C0C0C0"/>
                  </a:outerShdw>
                </a:effectLst>
              </a:rPr>
            </a:br>
            <a:endParaRPr lang="en-US" sz="2800">
              <a:effectLst>
                <a:outerShdw blurRad="38100" dist="38100" dir="2700000" algn="tl">
                  <a:srgbClr val="C0C0C0"/>
                </a:outerShdw>
              </a:effectLst>
            </a:endParaRPr>
          </a:p>
        </p:txBody>
      </p:sp>
      <p:sp>
        <p:nvSpPr>
          <p:cNvPr id="15363" name="Rectangle 3"/>
          <p:cNvSpPr>
            <a:spLocks noGrp="1" noChangeArrowheads="1"/>
          </p:cNvSpPr>
          <p:nvPr>
            <p:ph idx="1"/>
          </p:nvPr>
        </p:nvSpPr>
        <p:spPr>
          <a:xfrm>
            <a:off x="685800" y="1981200"/>
            <a:ext cx="8001000" cy="4191000"/>
          </a:xfrm>
        </p:spPr>
        <p:txBody>
          <a:bodyPr>
            <a:normAutofit lnSpcReduction="10000"/>
          </a:bodyPr>
          <a:lstStyle/>
          <a:p>
            <a:pPr>
              <a:lnSpc>
                <a:spcPct val="80000"/>
              </a:lnSpc>
            </a:pPr>
            <a:r>
              <a:rPr lang="en-US" sz="2800"/>
              <a:t>On to the nipple so that the baby can smell and taste it</a:t>
            </a:r>
            <a:endParaRPr lang="fa-IR" sz="2800"/>
          </a:p>
          <a:p>
            <a:pPr algn="r" rtl="1">
              <a:lnSpc>
                <a:spcPct val="80000"/>
              </a:lnSpc>
            </a:pPr>
            <a:r>
              <a:rPr lang="fa-IR" sz="2800">
                <a:solidFill>
                  <a:srgbClr val="FF0000"/>
                </a:solidFill>
              </a:rPr>
              <a:t>گذاشتن شیر روی سینه : چشیدن و بو کردن توسط نوزاد</a:t>
            </a:r>
            <a:endParaRPr lang="en-US" sz="2800">
              <a:solidFill>
                <a:srgbClr val="FF0000"/>
              </a:solidFill>
            </a:endParaRPr>
          </a:p>
          <a:p>
            <a:pPr>
              <a:lnSpc>
                <a:spcPct val="80000"/>
              </a:lnSpc>
            </a:pPr>
            <a:r>
              <a:rPr lang="en-US" sz="2800"/>
              <a:t>Directly into the baby’s mouth if the baby has a </a:t>
            </a:r>
            <a:r>
              <a:rPr lang="en-US" sz="2800">
                <a:hlinkClick r:id="" action="ppaction://noaction"/>
              </a:rPr>
              <a:t>weak suck</a:t>
            </a:r>
            <a:endParaRPr lang="fa-IR" sz="2800"/>
          </a:p>
          <a:p>
            <a:pPr algn="r" rtl="1">
              <a:lnSpc>
                <a:spcPct val="80000"/>
              </a:lnSpc>
            </a:pPr>
            <a:r>
              <a:rPr lang="fa-IR" sz="2800">
                <a:solidFill>
                  <a:srgbClr val="FF0000"/>
                </a:solidFill>
              </a:rPr>
              <a:t>ریختن در دهان نوزاد : اگر مکیدن ضعیف است</a:t>
            </a:r>
            <a:r>
              <a:rPr lang="en-US" sz="2800"/>
              <a:t>  </a:t>
            </a:r>
          </a:p>
          <a:p>
            <a:pPr>
              <a:lnSpc>
                <a:spcPct val="80000"/>
              </a:lnSpc>
            </a:pPr>
            <a:r>
              <a:rPr lang="en-US" sz="2800"/>
              <a:t>To soften the areola of a </a:t>
            </a:r>
            <a:r>
              <a:rPr lang="en-US" sz="2800">
                <a:hlinkClick r:id="" action="ppaction://noaction"/>
              </a:rPr>
              <a:t>full breast </a:t>
            </a:r>
            <a:r>
              <a:rPr lang="en-US" sz="2800"/>
              <a:t>so that the baby can attach</a:t>
            </a:r>
            <a:endParaRPr lang="fa-IR" sz="2800"/>
          </a:p>
          <a:p>
            <a:pPr algn="r" rtl="1">
              <a:lnSpc>
                <a:spcPct val="80000"/>
              </a:lnSpc>
            </a:pPr>
            <a:r>
              <a:rPr lang="fa-IR" sz="2800">
                <a:solidFill>
                  <a:srgbClr val="FF0000"/>
                </a:solidFill>
              </a:rPr>
              <a:t>در سینه پر: نرم کردن نوک سینه تا نوزاد بتواند ان را بخوبی بمکد</a:t>
            </a:r>
            <a:endParaRPr lang="en-US" sz="2800">
              <a:solidFill>
                <a:srgbClr val="FF0000"/>
              </a:solidFill>
            </a:endParaRPr>
          </a:p>
        </p:txBody>
      </p:sp>
    </p:spTree>
    <p:extLst>
      <p:ext uri="{BB962C8B-B14F-4D97-AF65-F5344CB8AC3E}">
        <p14:creationId xmlns:p14="http://schemas.microsoft.com/office/powerpoint/2010/main" val="1534227807"/>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295400" y="228600"/>
            <a:ext cx="7772400" cy="1143000"/>
          </a:xfrm>
        </p:spPr>
        <p:txBody>
          <a:bodyPr/>
          <a:lstStyle/>
          <a:p>
            <a:r>
              <a:rPr lang="en-US" sz="2800">
                <a:effectLst>
                  <a:outerShdw blurRad="38100" dist="38100" dir="2700000" algn="tl">
                    <a:srgbClr val="C0C0C0"/>
                  </a:outerShdw>
                </a:effectLst>
              </a:rPr>
              <a:t>Direct expression into the baby’s mouth</a:t>
            </a:r>
          </a:p>
        </p:txBody>
      </p:sp>
      <p:sp>
        <p:nvSpPr>
          <p:cNvPr id="16387" name="Rectangle 3"/>
          <p:cNvSpPr>
            <a:spLocks noGrp="1" noChangeArrowheads="1"/>
          </p:cNvSpPr>
          <p:nvPr>
            <p:ph type="body" sz="half" idx="1"/>
          </p:nvPr>
        </p:nvSpPr>
        <p:spPr>
          <a:xfrm>
            <a:off x="914400" y="1608138"/>
            <a:ext cx="6324600" cy="1328737"/>
          </a:xfrm>
        </p:spPr>
        <p:txBody>
          <a:bodyPr/>
          <a:lstStyle/>
          <a:p>
            <a:r>
              <a:rPr lang="en-US" sz="3600"/>
              <a:t>Encourage the baby to suck.</a:t>
            </a:r>
          </a:p>
          <a:p>
            <a:endParaRPr lang="en-US" sz="2800"/>
          </a:p>
        </p:txBody>
      </p:sp>
      <p:pic>
        <p:nvPicPr>
          <p:cNvPr id="16388" name="Picture 4" descr="~lwf005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524000" y="2701925"/>
            <a:ext cx="4191000" cy="3581400"/>
          </a:xfrm>
          <a:noFill/>
          <a:ln w="76200">
            <a:solidFill>
              <a:schemeClr val="bg2"/>
            </a:solidFill>
            <a:miter lim="800000"/>
            <a:headEnd/>
            <a:tailEnd/>
          </a:ln>
          <a:effectLst>
            <a:outerShdw dist="107763"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7189098"/>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AUT0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981200"/>
            <a:ext cx="5638800" cy="4229100"/>
          </a:xfrm>
          <a:prstGeom prst="rect">
            <a:avLst/>
          </a:prstGeom>
          <a:noFill/>
          <a:ln w="76200">
            <a:solidFill>
              <a:schemeClr val="accent1"/>
            </a:solidFill>
            <a:miter lim="800000"/>
            <a:headEnd/>
            <a:tailEnd/>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Lst>
        </p:spPr>
      </p:pic>
      <p:sp>
        <p:nvSpPr>
          <p:cNvPr id="17411" name="Rectangle 3"/>
          <p:cNvSpPr>
            <a:spLocks noGrp="1" noChangeArrowheads="1"/>
          </p:cNvSpPr>
          <p:nvPr>
            <p:ph type="title"/>
          </p:nvPr>
        </p:nvSpPr>
        <p:spPr/>
        <p:txBody>
          <a:bodyPr/>
          <a:lstStyle/>
          <a:p>
            <a:r>
              <a:rPr lang="en-US"/>
              <a:t>Full Breast</a:t>
            </a:r>
          </a:p>
        </p:txBody>
      </p:sp>
    </p:spTree>
    <p:extLst>
      <p:ext uri="{BB962C8B-B14F-4D97-AF65-F5344CB8AC3E}">
        <p14:creationId xmlns:p14="http://schemas.microsoft.com/office/powerpoint/2010/main" val="2656904653"/>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14400" y="609600"/>
            <a:ext cx="7315200" cy="1295400"/>
          </a:xfrm>
        </p:spPr>
        <p:txBody>
          <a:bodyPr>
            <a:normAutofit fontScale="90000"/>
          </a:bodyPr>
          <a:lstStyle/>
          <a:p>
            <a:pPr algn="ctr"/>
            <a:r>
              <a:rPr lang="en-US" dirty="0">
                <a:solidFill>
                  <a:srgbClr val="FF0000"/>
                </a:solidFill>
                <a:effectLst>
                  <a:outerShdw blurRad="38100" dist="38100" dir="2700000" algn="tl">
                    <a:srgbClr val="C0C0C0"/>
                  </a:outerShdw>
                </a:effectLst>
              </a:rPr>
              <a:t>Expression to keep up the </a:t>
            </a:r>
            <a:br>
              <a:rPr lang="en-US" dirty="0">
                <a:solidFill>
                  <a:srgbClr val="FF0000"/>
                </a:solidFill>
                <a:effectLst>
                  <a:outerShdw blurRad="38100" dist="38100" dir="2700000" algn="tl">
                    <a:srgbClr val="C0C0C0"/>
                  </a:outerShdw>
                </a:effectLst>
              </a:rPr>
            </a:br>
            <a:r>
              <a:rPr lang="en-US" dirty="0">
                <a:solidFill>
                  <a:srgbClr val="FF0000"/>
                </a:solidFill>
                <a:effectLst>
                  <a:outerShdw blurRad="38100" dist="38100" dir="2700000" algn="tl">
                    <a:srgbClr val="C0C0C0"/>
                  </a:outerShdw>
                </a:effectLst>
              </a:rPr>
              <a:t>milk production</a:t>
            </a:r>
            <a:r>
              <a:rPr lang="fa-IR" dirty="0">
                <a:solidFill>
                  <a:srgbClr val="FF0000"/>
                </a:solidFill>
                <a:effectLst>
                  <a:outerShdw blurRad="38100" dist="38100" dir="2700000" algn="tl">
                    <a:srgbClr val="C0C0C0"/>
                  </a:outerShdw>
                </a:effectLst>
              </a:rPr>
              <a:t/>
            </a:r>
            <a:br>
              <a:rPr lang="fa-IR" dirty="0">
                <a:solidFill>
                  <a:srgbClr val="FF0000"/>
                </a:solidFill>
                <a:effectLst>
                  <a:outerShdw blurRad="38100" dist="38100" dir="2700000" algn="tl">
                    <a:srgbClr val="C0C0C0"/>
                  </a:outerShdw>
                </a:effectLst>
              </a:rPr>
            </a:br>
            <a:r>
              <a:rPr lang="en-US" dirty="0">
                <a:solidFill>
                  <a:srgbClr val="FF0000"/>
                </a:solidFill>
                <a:effectLst>
                  <a:outerShdw blurRad="38100" dist="38100" dir="2700000" algn="tl">
                    <a:srgbClr val="C0C0C0"/>
                  </a:outerShdw>
                </a:effectLst>
              </a:rPr>
              <a:t> </a:t>
            </a:r>
            <a:r>
              <a:rPr lang="fa-IR" dirty="0">
                <a:solidFill>
                  <a:srgbClr val="FF0000"/>
                </a:solidFill>
                <a:effectLst>
                  <a:outerShdw blurRad="38100" dist="38100" dir="2700000" algn="tl">
                    <a:srgbClr val="C0C0C0"/>
                  </a:outerShdw>
                </a:effectLst>
              </a:rPr>
              <a:t>حفظ تولید شیر</a:t>
            </a:r>
            <a:endParaRPr lang="en-US" dirty="0">
              <a:solidFill>
                <a:srgbClr val="FF0000"/>
              </a:solidFill>
              <a:effectLst>
                <a:outerShdw blurRad="38100" dist="38100" dir="2700000" algn="tl">
                  <a:srgbClr val="C0C0C0"/>
                </a:outerShdw>
              </a:effectLst>
            </a:endParaRPr>
          </a:p>
        </p:txBody>
      </p:sp>
      <p:sp>
        <p:nvSpPr>
          <p:cNvPr id="18435" name="Rectangle 3"/>
          <p:cNvSpPr>
            <a:spLocks noGrp="1" noChangeArrowheads="1"/>
          </p:cNvSpPr>
          <p:nvPr>
            <p:ph idx="1"/>
          </p:nvPr>
        </p:nvSpPr>
        <p:spPr>
          <a:xfrm>
            <a:off x="762000" y="2286000"/>
            <a:ext cx="7772400" cy="2895600"/>
          </a:xfrm>
        </p:spPr>
        <p:txBody>
          <a:bodyPr/>
          <a:lstStyle/>
          <a:p>
            <a:r>
              <a:rPr lang="en-US"/>
              <a:t>When the baby is not suckling</a:t>
            </a:r>
            <a:endParaRPr lang="fa-IR"/>
          </a:p>
          <a:p>
            <a:pPr algn="r" rtl="1"/>
            <a:r>
              <a:rPr lang="fa-IR"/>
              <a:t>وقتی نوزاد مکیدن خوبی ندارد</a:t>
            </a:r>
            <a:endParaRPr lang="en-US"/>
          </a:p>
          <a:p>
            <a:r>
              <a:rPr lang="en-US"/>
              <a:t>To increase milk production</a:t>
            </a:r>
            <a:endParaRPr lang="fa-IR"/>
          </a:p>
          <a:p>
            <a:pPr algn="r" rtl="1"/>
            <a:r>
              <a:rPr lang="fa-IR"/>
              <a:t>برای افزایش شیر</a:t>
            </a:r>
            <a:endParaRPr lang="en-US"/>
          </a:p>
        </p:txBody>
      </p:sp>
    </p:spTree>
    <p:extLst>
      <p:ext uri="{BB962C8B-B14F-4D97-AF65-F5344CB8AC3E}">
        <p14:creationId xmlns:p14="http://schemas.microsoft.com/office/powerpoint/2010/main" val="3731552713"/>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fontScale="90000"/>
          </a:bodyPr>
          <a:lstStyle/>
          <a:p>
            <a:pPr algn="ctr"/>
            <a:r>
              <a:rPr lang="en-US">
                <a:solidFill>
                  <a:srgbClr val="FF0000"/>
                </a:solidFill>
                <a:effectLst>
                  <a:outerShdw blurRad="38100" dist="38100" dir="2700000" algn="tl">
                    <a:srgbClr val="C0C0C0"/>
                  </a:outerShdw>
                </a:effectLst>
              </a:rPr>
              <a:t>Expression to obtain milk</a:t>
            </a:r>
            <a:r>
              <a:rPr lang="fa-IR" sz="2800">
                <a:solidFill>
                  <a:srgbClr val="FF0000"/>
                </a:solidFill>
                <a:effectLst>
                  <a:outerShdw blurRad="38100" dist="38100" dir="2700000" algn="tl">
                    <a:srgbClr val="C0C0C0"/>
                  </a:outerShdw>
                </a:effectLst>
              </a:rPr>
              <a:t/>
            </a:r>
            <a:br>
              <a:rPr lang="fa-IR" sz="2800">
                <a:solidFill>
                  <a:srgbClr val="FF0000"/>
                </a:solidFill>
                <a:effectLst>
                  <a:outerShdw blurRad="38100" dist="38100" dir="2700000" algn="tl">
                    <a:srgbClr val="C0C0C0"/>
                  </a:outerShdw>
                </a:effectLst>
              </a:rPr>
            </a:br>
            <a:r>
              <a:rPr lang="en-US" sz="2800">
                <a:solidFill>
                  <a:srgbClr val="FF0000"/>
                </a:solidFill>
                <a:effectLst>
                  <a:outerShdw blurRad="38100" dist="38100" dir="2700000" algn="tl">
                    <a:srgbClr val="C0C0C0"/>
                  </a:outerShdw>
                </a:effectLst>
              </a:rPr>
              <a:t/>
            </a:r>
            <a:br>
              <a:rPr lang="en-US" sz="2800">
                <a:solidFill>
                  <a:srgbClr val="FF0000"/>
                </a:solidFill>
                <a:effectLst>
                  <a:outerShdw blurRad="38100" dist="38100" dir="2700000" algn="tl">
                    <a:srgbClr val="C0C0C0"/>
                  </a:outerShdw>
                </a:effectLst>
              </a:rPr>
            </a:br>
            <a:r>
              <a:rPr lang="en-US" sz="2800">
                <a:solidFill>
                  <a:srgbClr val="FF0000"/>
                </a:solidFill>
                <a:effectLst>
                  <a:outerShdw blurRad="38100" dist="38100" dir="2700000" algn="tl">
                    <a:srgbClr val="C0C0C0"/>
                  </a:outerShdw>
                </a:effectLst>
              </a:rPr>
              <a:t> </a:t>
            </a:r>
            <a:r>
              <a:rPr lang="fa-IR" sz="3200">
                <a:solidFill>
                  <a:srgbClr val="FF0000"/>
                </a:solidFill>
                <a:effectLst>
                  <a:outerShdw blurRad="38100" dist="38100" dir="2700000" algn="tl">
                    <a:srgbClr val="C0C0C0"/>
                  </a:outerShdw>
                </a:effectLst>
              </a:rPr>
              <a:t>برای بدست اوردن شیر</a:t>
            </a:r>
            <a:endParaRPr lang="en-US" sz="3200">
              <a:solidFill>
                <a:srgbClr val="FF0000"/>
              </a:solidFill>
              <a:effectLst>
                <a:outerShdw blurRad="38100" dist="38100" dir="2700000" algn="tl">
                  <a:srgbClr val="C0C0C0"/>
                </a:outerShdw>
              </a:effectLst>
            </a:endParaRPr>
          </a:p>
        </p:txBody>
      </p:sp>
      <p:sp>
        <p:nvSpPr>
          <p:cNvPr id="19459" name="Rectangle 3"/>
          <p:cNvSpPr>
            <a:spLocks noGrp="1" noChangeArrowheads="1"/>
          </p:cNvSpPr>
          <p:nvPr>
            <p:ph idx="1"/>
          </p:nvPr>
        </p:nvSpPr>
        <p:spPr>
          <a:xfrm>
            <a:off x="838200" y="2286000"/>
            <a:ext cx="7848600" cy="3962400"/>
          </a:xfrm>
        </p:spPr>
        <p:txBody>
          <a:bodyPr/>
          <a:lstStyle/>
          <a:p>
            <a:pPr>
              <a:lnSpc>
                <a:spcPct val="90000"/>
              </a:lnSpc>
            </a:pPr>
            <a:r>
              <a:rPr lang="en-US" sz="2800">
                <a:effectLst>
                  <a:outerShdw blurRad="38100" dist="38100" dir="2700000" algn="tl">
                    <a:srgbClr val="C0C0C0"/>
                  </a:outerShdw>
                </a:effectLst>
              </a:rPr>
              <a:t>If the baby is unable to breastfeed</a:t>
            </a:r>
            <a:endParaRPr lang="fa-IR" sz="2800">
              <a:effectLst>
                <a:outerShdw blurRad="38100" dist="38100" dir="2700000" algn="tl">
                  <a:srgbClr val="C0C0C0"/>
                </a:outerShdw>
              </a:effectLst>
            </a:endParaRPr>
          </a:p>
          <a:p>
            <a:pPr algn="r" rtl="1">
              <a:lnSpc>
                <a:spcPct val="90000"/>
              </a:lnSpc>
            </a:pPr>
            <a:r>
              <a:rPr lang="fa-IR" sz="2800">
                <a:solidFill>
                  <a:srgbClr val="FF0000"/>
                </a:solidFill>
                <a:effectLst>
                  <a:outerShdw blurRad="38100" dist="38100" dir="2700000" algn="tl">
                    <a:srgbClr val="C0C0C0"/>
                  </a:outerShdw>
                </a:effectLst>
              </a:rPr>
              <a:t>نوزاد نمی تواند از سینه تغذیه کند</a:t>
            </a:r>
            <a:endParaRPr lang="en-US" sz="2800">
              <a:solidFill>
                <a:srgbClr val="FF0000"/>
              </a:solidFill>
              <a:effectLst>
                <a:outerShdw blurRad="38100" dist="38100" dir="2700000" algn="tl">
                  <a:srgbClr val="C0C0C0"/>
                </a:outerShdw>
              </a:effectLst>
            </a:endParaRPr>
          </a:p>
          <a:p>
            <a:pPr>
              <a:lnSpc>
                <a:spcPct val="90000"/>
              </a:lnSpc>
            </a:pPr>
            <a:r>
              <a:rPr lang="en-US" sz="2800">
                <a:effectLst>
                  <a:outerShdw blurRad="38100" dist="38100" dir="2700000" algn="tl">
                    <a:srgbClr val="C0C0C0"/>
                  </a:outerShdw>
                </a:effectLst>
              </a:rPr>
              <a:t>If the baby is small and tires quickly</a:t>
            </a:r>
            <a:endParaRPr lang="fa-IR" sz="2800">
              <a:effectLst>
                <a:outerShdw blurRad="38100" dist="38100" dir="2700000" algn="tl">
                  <a:srgbClr val="C0C0C0"/>
                </a:outerShdw>
              </a:effectLst>
            </a:endParaRPr>
          </a:p>
          <a:p>
            <a:pPr algn="r" rtl="1">
              <a:lnSpc>
                <a:spcPct val="90000"/>
              </a:lnSpc>
            </a:pPr>
            <a:r>
              <a:rPr lang="fa-IR" sz="2800">
                <a:solidFill>
                  <a:srgbClr val="FF0000"/>
                </a:solidFill>
                <a:effectLst>
                  <a:outerShdw blurRad="38100" dist="38100" dir="2700000" algn="tl">
                    <a:srgbClr val="C0C0C0"/>
                  </a:outerShdw>
                </a:effectLst>
              </a:rPr>
              <a:t>نوزاد کوچک(خستگی)</a:t>
            </a:r>
          </a:p>
          <a:p>
            <a:pPr>
              <a:lnSpc>
                <a:spcPct val="90000"/>
              </a:lnSpc>
            </a:pPr>
            <a:r>
              <a:rPr lang="en-US" sz="2800">
                <a:effectLst>
                  <a:outerShdw blurRad="38100" dist="38100" dir="2700000" algn="tl">
                    <a:srgbClr val="C0C0C0"/>
                  </a:outerShdw>
                </a:effectLst>
              </a:rPr>
              <a:t>When mother and baby are </a:t>
            </a:r>
            <a:r>
              <a:rPr lang="en-US" sz="2800">
                <a:solidFill>
                  <a:srgbClr val="FF3300"/>
                </a:solidFill>
                <a:effectLst>
                  <a:outerShdw blurRad="38100" dist="38100" dir="2700000" algn="tl">
                    <a:srgbClr val="C0C0C0"/>
                  </a:outerShdw>
                </a:effectLst>
                <a:hlinkClick r:id="" action="ppaction://noaction"/>
              </a:rPr>
              <a:t>separated!</a:t>
            </a:r>
            <a:endParaRPr lang="fa-IR" sz="2800">
              <a:effectLst>
                <a:outerShdw blurRad="38100" dist="38100" dir="2700000" algn="tl">
                  <a:srgbClr val="C0C0C0"/>
                </a:outerShdw>
              </a:effectLst>
            </a:endParaRPr>
          </a:p>
          <a:p>
            <a:pPr algn="r" rtl="1">
              <a:lnSpc>
                <a:spcPct val="90000"/>
              </a:lnSpc>
            </a:pPr>
            <a:r>
              <a:rPr lang="fa-IR" sz="2800">
                <a:solidFill>
                  <a:srgbClr val="FF0000"/>
                </a:solidFill>
                <a:effectLst>
                  <a:outerShdw blurRad="38100" dist="38100" dir="2700000" algn="tl">
                    <a:srgbClr val="C0C0C0"/>
                  </a:outerShdw>
                </a:effectLst>
              </a:rPr>
              <a:t>جدایی مادر و نوزاد</a:t>
            </a:r>
            <a:endParaRPr lang="en-US" sz="2800">
              <a:solidFill>
                <a:srgbClr val="FF0000"/>
              </a:solidFill>
              <a:effectLst>
                <a:outerShdw blurRad="38100" dist="38100" dir="2700000" algn="tl">
                  <a:srgbClr val="C0C0C0"/>
                </a:outerShdw>
              </a:effectLst>
            </a:endParaRPr>
          </a:p>
          <a:p>
            <a:pPr>
              <a:lnSpc>
                <a:spcPct val="90000"/>
              </a:lnSpc>
            </a:pPr>
            <a:r>
              <a:rPr lang="en-US" sz="2800">
                <a:effectLst>
                  <a:outerShdw blurRad="38100" dist="38100" dir="2700000" algn="tl">
                    <a:srgbClr val="C0C0C0"/>
                  </a:outerShdw>
                </a:effectLst>
              </a:rPr>
              <a:t>To provide milk for storage or a milk bank</a:t>
            </a:r>
            <a:endParaRPr lang="fa-IR" sz="2800"/>
          </a:p>
          <a:p>
            <a:pPr algn="r" rtl="1">
              <a:lnSpc>
                <a:spcPct val="90000"/>
              </a:lnSpc>
            </a:pPr>
            <a:r>
              <a:rPr lang="fa-IR" sz="2800">
                <a:solidFill>
                  <a:srgbClr val="FF0000"/>
                </a:solidFill>
              </a:rPr>
              <a:t>ذخیره شیر در بانک شیر</a:t>
            </a:r>
            <a:endParaRPr lang="en-US" sz="2800">
              <a:solidFill>
                <a:srgbClr val="FF0000"/>
              </a:solidFill>
            </a:endParaRPr>
          </a:p>
        </p:txBody>
      </p:sp>
    </p:spTree>
    <p:extLst>
      <p:ext uri="{BB962C8B-B14F-4D97-AF65-F5344CB8AC3E}">
        <p14:creationId xmlns:p14="http://schemas.microsoft.com/office/powerpoint/2010/main" val="3306665302"/>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910164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0"/>
            <a:ext cx="5410200" cy="6934200"/>
          </a:xfrm>
          <a:prstGeom prst="rect">
            <a:avLst/>
          </a:prstGeom>
          <a:noFill/>
          <a:effectLst>
            <a:outerShdw dist="35921" dir="2700000" algn="ctr" rotWithShape="0">
              <a:srgbClr val="2F404F"/>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197575"/>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pPr algn="r"/>
            <a:r>
              <a:rPr lang="en-US" sz="3200"/>
              <a:t>Many mothers prefer hand expression to using a pump because:</a:t>
            </a:r>
            <a:r>
              <a:rPr lang="fa-IR" sz="3200"/>
              <a:t>چرا مادران ترجیح میدهند</a:t>
            </a:r>
            <a:br>
              <a:rPr lang="fa-IR" sz="3200"/>
            </a:br>
            <a:r>
              <a:rPr lang="fa-IR" sz="3200"/>
              <a:t> با دست شیر بدوشند؟</a:t>
            </a:r>
            <a:endParaRPr lang="en-US" sz="3200"/>
          </a:p>
        </p:txBody>
      </p:sp>
      <p:sp>
        <p:nvSpPr>
          <p:cNvPr id="21507" name="Rectangle 3"/>
          <p:cNvSpPr>
            <a:spLocks noGrp="1" noChangeArrowheads="1"/>
          </p:cNvSpPr>
          <p:nvPr>
            <p:ph idx="1"/>
          </p:nvPr>
        </p:nvSpPr>
        <p:spPr>
          <a:xfrm>
            <a:off x="838200" y="2209800"/>
            <a:ext cx="7086600" cy="4149725"/>
          </a:xfrm>
        </p:spPr>
        <p:txBody>
          <a:bodyPr/>
          <a:lstStyle/>
          <a:p>
            <a:pPr marL="533400" indent="-533400">
              <a:lnSpc>
                <a:spcPct val="90000"/>
              </a:lnSpc>
              <a:buFont typeface="Wingdings" pitchFamily="2" charset="2"/>
              <a:buNone/>
            </a:pPr>
            <a:r>
              <a:rPr lang="en-US" sz="2800"/>
              <a:t>Hands are </a:t>
            </a:r>
            <a:r>
              <a:rPr lang="en-US" sz="2800" i="1" u="sng">
                <a:solidFill>
                  <a:srgbClr val="FF0000"/>
                </a:solidFill>
              </a:rPr>
              <a:t>always with you</a:t>
            </a:r>
            <a:r>
              <a:rPr lang="en-US" sz="2800">
                <a:solidFill>
                  <a:srgbClr val="FF0000"/>
                </a:solidFill>
              </a:rPr>
              <a:t>,</a:t>
            </a:r>
            <a:r>
              <a:rPr lang="en-US" sz="2800"/>
              <a:t> and there are no parts to lose or break.</a:t>
            </a:r>
            <a:endParaRPr lang="fa-IR" sz="2800"/>
          </a:p>
          <a:p>
            <a:pPr marL="533400" indent="-533400" algn="r" rtl="1">
              <a:lnSpc>
                <a:spcPct val="90000"/>
              </a:lnSpc>
              <a:buFont typeface="Wingdings" pitchFamily="2" charset="2"/>
              <a:buNone/>
            </a:pPr>
            <a:r>
              <a:rPr lang="fa-IR" sz="2800"/>
              <a:t>1-همیشه در دسترس-شکستنی و اسیب دیدنی نیست</a:t>
            </a:r>
            <a:endParaRPr lang="en-US" sz="2800"/>
          </a:p>
          <a:p>
            <a:pPr marL="533400" indent="-533400">
              <a:lnSpc>
                <a:spcPct val="90000"/>
              </a:lnSpc>
              <a:buFont typeface="Wingdings" pitchFamily="2" charset="2"/>
              <a:buNone/>
            </a:pPr>
            <a:r>
              <a:rPr lang="en-US" sz="2800"/>
              <a:t>Hand expression can be </a:t>
            </a:r>
            <a:r>
              <a:rPr lang="en-US" sz="2800" i="1" u="sng">
                <a:solidFill>
                  <a:srgbClr val="FF0000"/>
                </a:solidFill>
              </a:rPr>
              <a:t>very effective</a:t>
            </a:r>
            <a:r>
              <a:rPr lang="en-US" sz="2800"/>
              <a:t> and quick when the mother is experienced.</a:t>
            </a:r>
            <a:endParaRPr lang="fa-IR" sz="2800"/>
          </a:p>
          <a:p>
            <a:pPr marL="533400" indent="-533400" algn="r">
              <a:lnSpc>
                <a:spcPct val="90000"/>
              </a:lnSpc>
              <a:buFont typeface="Wingdings" pitchFamily="2" charset="2"/>
              <a:buNone/>
            </a:pPr>
            <a:r>
              <a:rPr lang="fa-IR" sz="2800"/>
              <a:t>2-اگر مادر با تجربه باشد روش بسیار موثری است </a:t>
            </a:r>
            <a:endParaRPr lang="en-US" sz="2800"/>
          </a:p>
        </p:txBody>
      </p:sp>
    </p:spTree>
    <p:extLst>
      <p:ext uri="{BB962C8B-B14F-4D97-AF65-F5344CB8AC3E}">
        <p14:creationId xmlns:p14="http://schemas.microsoft.com/office/powerpoint/2010/main" val="1630436654"/>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pPr algn="ctr"/>
            <a:r>
              <a:rPr lang="fa-IR" sz="3200" dirty="0"/>
              <a:t>چرا مادران ترجیح میدهند</a:t>
            </a:r>
            <a:br>
              <a:rPr lang="fa-IR" sz="3200" dirty="0"/>
            </a:br>
            <a:r>
              <a:rPr lang="fa-IR" sz="3200" dirty="0"/>
              <a:t> با دست شیر بدوشند؟</a:t>
            </a:r>
            <a:endParaRPr lang="en-US" sz="3200" dirty="0"/>
          </a:p>
        </p:txBody>
      </p:sp>
      <p:sp>
        <p:nvSpPr>
          <p:cNvPr id="22531" name="Rectangle 3"/>
          <p:cNvSpPr>
            <a:spLocks noGrp="1" noChangeArrowheads="1"/>
          </p:cNvSpPr>
          <p:nvPr>
            <p:ph idx="1"/>
          </p:nvPr>
        </p:nvSpPr>
        <p:spPr/>
        <p:txBody>
          <a:bodyPr>
            <a:normAutofit fontScale="92500" lnSpcReduction="20000"/>
          </a:bodyPr>
          <a:lstStyle/>
          <a:p>
            <a:pPr marL="609600" indent="-609600">
              <a:lnSpc>
                <a:spcPct val="80000"/>
              </a:lnSpc>
              <a:buFont typeface="Wingdings" pitchFamily="2" charset="2"/>
              <a:buNone/>
            </a:pPr>
            <a:r>
              <a:rPr lang="en-US" sz="2400"/>
              <a:t>Some mothers prefer the </a:t>
            </a:r>
            <a:r>
              <a:rPr lang="en-US" sz="2400" i="1" u="sng">
                <a:solidFill>
                  <a:srgbClr val="FF0000"/>
                </a:solidFill>
              </a:rPr>
              <a:t>skin-to-skin</a:t>
            </a:r>
            <a:r>
              <a:rPr lang="fa-IR" sz="2400" i="1" u="sng">
                <a:solidFill>
                  <a:srgbClr val="FF0000"/>
                </a:solidFill>
              </a:rPr>
              <a:t> </a:t>
            </a:r>
            <a:r>
              <a:rPr lang="en-US" sz="2400" i="1" u="sng">
                <a:solidFill>
                  <a:srgbClr val="FF0000"/>
                </a:solidFill>
              </a:rPr>
              <a:t>stimulation</a:t>
            </a:r>
            <a:r>
              <a:rPr lang="fa-IR" sz="2400" i="1" u="sng">
                <a:solidFill>
                  <a:srgbClr val="66FF33"/>
                </a:solidFill>
              </a:rPr>
              <a:t> </a:t>
            </a:r>
            <a:r>
              <a:rPr lang="en-US" sz="2400"/>
              <a:t>from hand expression rather than the feel of plastic and sound of a pump.</a:t>
            </a:r>
            <a:endParaRPr lang="fa-IR" sz="2400"/>
          </a:p>
          <a:p>
            <a:pPr marL="609600" indent="-609600" algn="r">
              <a:lnSpc>
                <a:spcPct val="80000"/>
              </a:lnSpc>
              <a:buFont typeface="Wingdings" pitchFamily="2" charset="2"/>
              <a:buNone/>
            </a:pPr>
            <a:r>
              <a:rPr lang="fa-IR" sz="2400"/>
              <a:t>3- </a:t>
            </a:r>
            <a:r>
              <a:rPr lang="fa-IR" sz="2800"/>
              <a:t>احساس بهتر (عدم تماس اجسام پلاستیکی با سینه مادر و عدم صدای پمپ شیر دوش</a:t>
            </a:r>
            <a:r>
              <a:rPr lang="fa-IR" sz="2400"/>
              <a:t> )</a:t>
            </a:r>
            <a:endParaRPr lang="en-US" sz="2400"/>
          </a:p>
          <a:p>
            <a:pPr marL="609600" indent="-609600">
              <a:lnSpc>
                <a:spcPct val="80000"/>
              </a:lnSpc>
              <a:buFont typeface="Wingdings" pitchFamily="2" charset="2"/>
              <a:buNone/>
            </a:pPr>
            <a:r>
              <a:rPr lang="en-US" sz="2400"/>
              <a:t>Skin to skin contact is </a:t>
            </a:r>
            <a:r>
              <a:rPr lang="en-US" sz="2400" i="1" u="sng">
                <a:solidFill>
                  <a:srgbClr val="FF0000"/>
                </a:solidFill>
              </a:rPr>
              <a:t>more stimulating</a:t>
            </a:r>
            <a:r>
              <a:rPr lang="en-US" sz="2400"/>
              <a:t> than the feel of a plastic shield.</a:t>
            </a:r>
            <a:endParaRPr lang="fa-IR" sz="2400"/>
          </a:p>
          <a:p>
            <a:pPr marL="609600" indent="-609600" algn="r">
              <a:lnSpc>
                <a:spcPct val="80000"/>
              </a:lnSpc>
              <a:buFont typeface="Wingdings" pitchFamily="2" charset="2"/>
              <a:buNone/>
            </a:pPr>
            <a:r>
              <a:rPr lang="fa-IR" sz="2800"/>
              <a:t>4-تحریک بیشتر برای  دوشیدن شیر بیشتر </a:t>
            </a:r>
            <a:r>
              <a:rPr lang="en-US" sz="2400"/>
              <a:t> </a:t>
            </a:r>
          </a:p>
          <a:p>
            <a:pPr marL="609600" indent="-609600">
              <a:lnSpc>
                <a:spcPct val="80000"/>
              </a:lnSpc>
              <a:buFont typeface="Wingdings" pitchFamily="2" charset="2"/>
              <a:buNone/>
            </a:pPr>
            <a:r>
              <a:rPr lang="en-US" sz="2400"/>
              <a:t>Many mothers are more comfortable with manual expression of breast milk because it is </a:t>
            </a:r>
            <a:r>
              <a:rPr lang="en-US" sz="2400" i="1" u="sng">
                <a:solidFill>
                  <a:srgbClr val="FF0000"/>
                </a:solidFill>
              </a:rPr>
              <a:t>more natural</a:t>
            </a:r>
            <a:endParaRPr lang="fa-IR" sz="2400" i="1" u="sng">
              <a:solidFill>
                <a:srgbClr val="FF0000"/>
              </a:solidFill>
            </a:endParaRPr>
          </a:p>
          <a:p>
            <a:pPr marL="609600" indent="-609600" algn="r" rtl="1">
              <a:lnSpc>
                <a:spcPct val="80000"/>
              </a:lnSpc>
              <a:buFont typeface="Wingdings" pitchFamily="2" charset="2"/>
              <a:buNone/>
            </a:pPr>
            <a:r>
              <a:rPr lang="fa-IR" sz="2800"/>
              <a:t>5-بسیاری مادران با این روش راحتترهستنداین روش طبیعی تر است</a:t>
            </a:r>
          </a:p>
          <a:p>
            <a:pPr marL="609600" indent="-609600">
              <a:lnSpc>
                <a:spcPct val="80000"/>
              </a:lnSpc>
              <a:buFont typeface="Wingdings" pitchFamily="2" charset="2"/>
              <a:buNone/>
            </a:pPr>
            <a:endParaRPr lang="en-US" sz="2800"/>
          </a:p>
          <a:p>
            <a:pPr marL="609600" indent="-609600">
              <a:lnSpc>
                <a:spcPct val="80000"/>
              </a:lnSpc>
            </a:pPr>
            <a:endParaRPr lang="en-US" sz="2400"/>
          </a:p>
        </p:txBody>
      </p:sp>
    </p:spTree>
    <p:extLst>
      <p:ext uri="{BB962C8B-B14F-4D97-AF65-F5344CB8AC3E}">
        <p14:creationId xmlns:p14="http://schemas.microsoft.com/office/powerpoint/2010/main" val="8903242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6" name="Rectangle 8"/>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5</a:t>
            </a:r>
            <a:r>
              <a:rPr lang="en-US" dirty="0"/>
              <a:t> </a:t>
            </a:r>
          </a:p>
        </p:txBody>
      </p:sp>
      <p:sp>
        <p:nvSpPr>
          <p:cNvPr id="299017" name="Rectangle 9"/>
          <p:cNvSpPr>
            <a:spLocks noGrp="1" noChangeArrowheads="1"/>
          </p:cNvSpPr>
          <p:nvPr>
            <p:ph idx="1"/>
          </p:nvPr>
        </p:nvSpPr>
        <p:spPr>
          <a:xfrm>
            <a:off x="1116013" y="2060575"/>
            <a:ext cx="7772400" cy="4114800"/>
          </a:xfrm>
        </p:spPr>
        <p:txBody>
          <a:bodyPr/>
          <a:lstStyle/>
          <a:p>
            <a:pPr algn="r" rtl="1"/>
            <a:r>
              <a:rPr lang="ar-SA" dirty="0">
                <a:cs typeface="Arial" pitchFamily="34" charset="0"/>
              </a:rPr>
              <a:t>ميزان ابتلاء به انواع آلرژي از قبيل اگزما، حساسيت های پوستی، تنگی نفس و آسم در شيرخواراني كه از شيرمادر استفاده مي كنند، بسيار كمتر است. از اين رو در خانواده هايي كه يكي از اعضاء بخصوص پدر يا مادر مبتلا به نوعي بيماري آلرژيك هستند تغذيه با شيرمادر بايد تغذيه انتخابي باشد زيرا استفاده از هر نوع شير ديگر، زيان آور و زمينه ساز ايجاد آلرژي در دوران هاي بعدي زندگي خواهد بود.</a:t>
            </a:r>
            <a:r>
              <a:rPr lang="fa-IR" dirty="0"/>
              <a:t> </a:t>
            </a:r>
            <a:endParaRPr lang="en-US" dirty="0"/>
          </a:p>
        </p:txBody>
      </p:sp>
      <p:sp>
        <p:nvSpPr>
          <p:cNvPr id="7" name="Slide Number Placeholder 5"/>
          <p:cNvSpPr>
            <a:spLocks noGrp="1"/>
          </p:cNvSpPr>
          <p:nvPr>
            <p:ph type="sldNum" sz="quarter" idx="12"/>
          </p:nvPr>
        </p:nvSpPr>
        <p:spPr/>
        <p:txBody>
          <a:bodyPr/>
          <a:lstStyle/>
          <a:p>
            <a:fld id="{A0261BD1-7D23-4FB8-8DEB-2B9FA4B9A573}" type="slidenum">
              <a:rPr lang="ar-SA"/>
              <a:pPr/>
              <a:t>7</a:t>
            </a:fld>
            <a:endParaRPr lang="en-US"/>
          </a:p>
        </p:txBody>
      </p:sp>
    </p:spTree>
    <p:extLst>
      <p:ext uri="{BB962C8B-B14F-4D97-AF65-F5344CB8AC3E}">
        <p14:creationId xmlns:p14="http://schemas.microsoft.com/office/powerpoint/2010/main" val="90884025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043490" y="1027664"/>
            <a:ext cx="7033710" cy="877336"/>
          </a:xfrm>
        </p:spPr>
        <p:txBody>
          <a:bodyPr>
            <a:normAutofit fontScale="90000"/>
          </a:bodyPr>
          <a:lstStyle/>
          <a:p>
            <a:pPr algn="ctr"/>
            <a:r>
              <a:rPr lang="fa-IR" sz="3200" dirty="0"/>
              <a:t>چرا مادران ترجیح میدهند</a:t>
            </a:r>
            <a:br>
              <a:rPr lang="fa-IR" sz="3200" dirty="0"/>
            </a:br>
            <a:r>
              <a:rPr lang="fa-IR" sz="3200" dirty="0"/>
              <a:t> با دست شیر بدوشند؟</a:t>
            </a:r>
            <a:endParaRPr lang="en-US" sz="3200" dirty="0"/>
          </a:p>
        </p:txBody>
      </p:sp>
      <p:sp>
        <p:nvSpPr>
          <p:cNvPr id="23555" name="Rectangle 3"/>
          <p:cNvSpPr>
            <a:spLocks noGrp="1" noChangeArrowheads="1"/>
          </p:cNvSpPr>
          <p:nvPr>
            <p:ph idx="1"/>
          </p:nvPr>
        </p:nvSpPr>
        <p:spPr>
          <a:xfrm>
            <a:off x="838200" y="1905000"/>
            <a:ext cx="7467600" cy="4530725"/>
          </a:xfrm>
        </p:spPr>
        <p:txBody>
          <a:bodyPr>
            <a:normAutofit lnSpcReduction="10000"/>
          </a:bodyPr>
          <a:lstStyle/>
          <a:p>
            <a:pPr marL="533400" indent="-533400">
              <a:lnSpc>
                <a:spcPct val="90000"/>
              </a:lnSpc>
              <a:buFont typeface="Wingdings" pitchFamily="2" charset="2"/>
              <a:buNone/>
            </a:pPr>
            <a:r>
              <a:rPr lang="en-US" sz="2800"/>
              <a:t>Hand expression is usually </a:t>
            </a:r>
            <a:r>
              <a:rPr lang="en-US" sz="2800" i="1" u="sng">
                <a:solidFill>
                  <a:srgbClr val="FF0000"/>
                </a:solidFill>
              </a:rPr>
              <a:t>more gentle</a:t>
            </a:r>
            <a:r>
              <a:rPr lang="en-US" sz="2800"/>
              <a:t> than a pump. </a:t>
            </a:r>
            <a:r>
              <a:rPr lang="en-US" sz="2800" u="sng"/>
              <a:t>particularly if the mother’s nipple is sore.</a:t>
            </a:r>
            <a:endParaRPr lang="fa-IR" sz="2800" u="sng"/>
          </a:p>
          <a:p>
            <a:pPr marL="533400" indent="-533400" algn="r" rtl="1">
              <a:lnSpc>
                <a:spcPct val="90000"/>
              </a:lnSpc>
              <a:buFont typeface="Wingdings" pitchFamily="2" charset="2"/>
              <a:buNone/>
            </a:pPr>
            <a:r>
              <a:rPr lang="fa-IR" sz="2800" u="sng"/>
              <a:t>6-دوشیدن بادست ملایم تراست (بخصوص در سینه زخم)</a:t>
            </a:r>
            <a:endParaRPr lang="en-US" sz="2800" u="sng"/>
          </a:p>
          <a:p>
            <a:pPr marL="533400" indent="-533400">
              <a:lnSpc>
                <a:spcPct val="90000"/>
              </a:lnSpc>
              <a:buFont typeface="Wingdings" pitchFamily="2" charset="2"/>
              <a:buNone/>
            </a:pPr>
            <a:r>
              <a:rPr lang="en-US" sz="2800"/>
              <a:t>There is </a:t>
            </a:r>
            <a:r>
              <a:rPr lang="en-US" sz="2800" i="1" u="sng">
                <a:solidFill>
                  <a:srgbClr val="FF0000"/>
                </a:solidFill>
              </a:rPr>
              <a:t>less risk of cross- infection</a:t>
            </a:r>
            <a:r>
              <a:rPr lang="en-US" sz="2800"/>
              <a:t> since the mother does not use equipment that may be also handled by others</a:t>
            </a:r>
            <a:endParaRPr lang="fa-IR" sz="2800"/>
          </a:p>
          <a:p>
            <a:pPr marL="533400" indent="-533400" algn="r" rtl="1">
              <a:lnSpc>
                <a:spcPct val="90000"/>
              </a:lnSpc>
              <a:buFont typeface="Wingdings" pitchFamily="2" charset="2"/>
              <a:buNone/>
            </a:pPr>
            <a:r>
              <a:rPr lang="fa-IR" sz="2800"/>
              <a:t>7-عفونت کمتر</a:t>
            </a:r>
          </a:p>
          <a:p>
            <a:pPr marL="533400" indent="-533400">
              <a:lnSpc>
                <a:spcPct val="90000"/>
              </a:lnSpc>
              <a:buFont typeface="Wingdings" pitchFamily="2" charset="2"/>
              <a:buNone/>
            </a:pPr>
            <a:r>
              <a:rPr lang="en-US" sz="2800"/>
              <a:t>Best of all </a:t>
            </a:r>
            <a:r>
              <a:rPr lang="en-US" sz="2800" i="1" u="sng">
                <a:solidFill>
                  <a:srgbClr val="FF0000"/>
                </a:solidFill>
              </a:rPr>
              <a:t>it's free</a:t>
            </a:r>
            <a:endParaRPr lang="fa-IR" sz="2800">
              <a:solidFill>
                <a:srgbClr val="FF0000"/>
              </a:solidFill>
            </a:endParaRPr>
          </a:p>
          <a:p>
            <a:pPr marL="533400" indent="-533400" algn="r" rtl="1">
              <a:lnSpc>
                <a:spcPct val="90000"/>
              </a:lnSpc>
              <a:buFont typeface="Wingdings" pitchFamily="2" charset="2"/>
              <a:buNone/>
            </a:pPr>
            <a:r>
              <a:rPr lang="fa-IR" sz="2800"/>
              <a:t>8-مهمتر از همه : ازاد است</a:t>
            </a:r>
            <a:r>
              <a:rPr lang="en-US" sz="2800"/>
              <a:t> </a:t>
            </a:r>
          </a:p>
        </p:txBody>
      </p:sp>
    </p:spTree>
    <p:extLst>
      <p:ext uri="{BB962C8B-B14F-4D97-AF65-F5344CB8AC3E}">
        <p14:creationId xmlns:p14="http://schemas.microsoft.com/office/powerpoint/2010/main" val="890069292"/>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r"/>
            <a:r>
              <a:rPr lang="fa-IR" sz="3200">
                <a:solidFill>
                  <a:srgbClr val="FF0000"/>
                </a:solidFill>
                <a:cs typeface="Homa" pitchFamily="2" charset="-78"/>
              </a:rPr>
              <a:t>شيردوشی با دست</a:t>
            </a:r>
            <a:endParaRPr lang="en-US" sz="3200">
              <a:solidFill>
                <a:srgbClr val="FF0000"/>
              </a:solidFill>
              <a:cs typeface="Homa" pitchFamily="2" charset="-78"/>
            </a:endParaRPr>
          </a:p>
        </p:txBody>
      </p:sp>
      <p:sp>
        <p:nvSpPr>
          <p:cNvPr id="27651" name="Rectangle 3"/>
          <p:cNvSpPr>
            <a:spLocks noGrp="1" noChangeArrowheads="1"/>
          </p:cNvSpPr>
          <p:nvPr>
            <p:ph idx="1"/>
          </p:nvPr>
        </p:nvSpPr>
        <p:spPr>
          <a:noFill/>
        </p:spPr>
        <p:txBody>
          <a:bodyPr>
            <a:normAutofit fontScale="92500" lnSpcReduction="10000"/>
          </a:bodyPr>
          <a:lstStyle/>
          <a:p>
            <a:pPr algn="r" rtl="1">
              <a:lnSpc>
                <a:spcPct val="130000"/>
              </a:lnSpc>
            </a:pPr>
            <a:r>
              <a:rPr lang="ar-SA" sz="2400">
                <a:cs typeface="Traffic" pitchFamily="2" charset="-78"/>
              </a:rPr>
              <a:t>عدم صدمه به بافت حساس پستان (با دوشيدن صحيح)</a:t>
            </a:r>
          </a:p>
          <a:p>
            <a:pPr algn="r" rtl="1">
              <a:lnSpc>
                <a:spcPct val="130000"/>
              </a:lnSpc>
            </a:pPr>
            <a:r>
              <a:rPr lang="ar-SA" sz="2400">
                <a:cs typeface="Traffic" pitchFamily="2" charset="-78"/>
              </a:rPr>
              <a:t>كمك به درك وضعيت پستان قبل و بعد از هر تغذيه </a:t>
            </a:r>
          </a:p>
          <a:p>
            <a:pPr algn="r" rtl="1">
              <a:lnSpc>
                <a:spcPct val="130000"/>
              </a:lnSpc>
            </a:pPr>
            <a:r>
              <a:rPr lang="ar-SA" sz="2400">
                <a:cs typeface="Traffic" pitchFamily="2" charset="-78"/>
              </a:rPr>
              <a:t>دادن اطمينان به مادر در مورد سلامتي وي و داشتن شيركافي </a:t>
            </a:r>
          </a:p>
          <a:p>
            <a:pPr algn="r" rtl="1">
              <a:lnSpc>
                <a:spcPct val="130000"/>
              </a:lnSpc>
            </a:pPr>
            <a:r>
              <a:rPr lang="ar-SA" sz="2400">
                <a:cs typeface="Traffic" pitchFamily="2" charset="-78"/>
              </a:rPr>
              <a:t>دوشيدن شير به مقدار كافي جهت تغذيه شيرخوار </a:t>
            </a:r>
          </a:p>
          <a:p>
            <a:pPr algn="r" rtl="1">
              <a:lnSpc>
                <a:spcPct val="130000"/>
              </a:lnSpc>
            </a:pPr>
            <a:r>
              <a:rPr lang="ar-SA" sz="2400">
                <a:cs typeface="Traffic" pitchFamily="2" charset="-78"/>
              </a:rPr>
              <a:t>توانايي دوشيدن مستقيم به دهان شيرخوار </a:t>
            </a:r>
          </a:p>
          <a:p>
            <a:pPr algn="r" rtl="1">
              <a:lnSpc>
                <a:spcPct val="130000"/>
              </a:lnSpc>
            </a:pPr>
            <a:r>
              <a:rPr lang="ar-SA" sz="2400">
                <a:cs typeface="Traffic" pitchFamily="2" charset="-78"/>
              </a:rPr>
              <a:t>تشويق شيرخوار به چسبيدن به پستان </a:t>
            </a:r>
          </a:p>
          <a:p>
            <a:pPr algn="r" rtl="1">
              <a:lnSpc>
                <a:spcPct val="130000"/>
              </a:lnSpc>
            </a:pPr>
            <a:r>
              <a:rPr lang="ar-SA" sz="2400">
                <a:cs typeface="Traffic" pitchFamily="2" charset="-78"/>
              </a:rPr>
              <a:t>توانائي در دوشيدن </a:t>
            </a:r>
            <a:r>
              <a:rPr lang="en-US" sz="2400">
                <a:cs typeface="Traffic" pitchFamily="2" charset="-78"/>
              </a:rPr>
              <a:t>hind milk</a:t>
            </a:r>
          </a:p>
        </p:txBody>
      </p:sp>
    </p:spTree>
    <p:extLst>
      <p:ext uri="{BB962C8B-B14F-4D97-AF65-F5344CB8AC3E}">
        <p14:creationId xmlns:p14="http://schemas.microsoft.com/office/powerpoint/2010/main" val="311152590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ctr"/>
            <a:r>
              <a:rPr lang="fa-IR" sz="3200">
                <a:solidFill>
                  <a:srgbClr val="FF0000"/>
                </a:solidFill>
                <a:cs typeface="Homa" pitchFamily="2" charset="-78"/>
              </a:rPr>
              <a:t>شيردوشی با دست</a:t>
            </a:r>
            <a:endParaRPr lang="en-US" sz="3200">
              <a:solidFill>
                <a:srgbClr val="FF0000"/>
              </a:solidFill>
              <a:cs typeface="Homa" pitchFamily="2" charset="-78"/>
            </a:endParaRPr>
          </a:p>
        </p:txBody>
      </p:sp>
      <p:sp>
        <p:nvSpPr>
          <p:cNvPr id="28675" name="Rectangle 3"/>
          <p:cNvSpPr>
            <a:spLocks noGrp="1" noChangeArrowheads="1"/>
          </p:cNvSpPr>
          <p:nvPr>
            <p:ph idx="1"/>
          </p:nvPr>
        </p:nvSpPr>
        <p:spPr/>
        <p:txBody>
          <a:bodyPr>
            <a:normAutofit fontScale="92500" lnSpcReduction="10000"/>
          </a:bodyPr>
          <a:lstStyle/>
          <a:p>
            <a:pPr algn="r" rtl="1">
              <a:lnSpc>
                <a:spcPct val="130000"/>
              </a:lnSpc>
            </a:pPr>
            <a:r>
              <a:rPr lang="ar-SA" sz="2400">
                <a:cs typeface="Traffic" pitchFamily="2" charset="-78"/>
              </a:rPr>
              <a:t>دوشيدن و ماليدن كمي از</a:t>
            </a:r>
            <a:r>
              <a:rPr lang="en-US" sz="2400">
                <a:cs typeface="Traffic" pitchFamily="2" charset="-78"/>
              </a:rPr>
              <a:t>hind milk </a:t>
            </a:r>
            <a:r>
              <a:rPr lang="ar-SA" sz="2400">
                <a:cs typeface="Traffic" pitchFamily="2" charset="-78"/>
              </a:rPr>
              <a:t>  به نيپل </a:t>
            </a:r>
            <a:endParaRPr lang="fa-IR" sz="2400">
              <a:cs typeface="Traffic" pitchFamily="2" charset="-78"/>
            </a:endParaRPr>
          </a:p>
          <a:p>
            <a:pPr algn="r" rtl="1">
              <a:lnSpc>
                <a:spcPct val="130000"/>
              </a:lnSpc>
            </a:pPr>
            <a:r>
              <a:rPr lang="ar-SA" sz="2400">
                <a:cs typeface="Traffic" pitchFamily="2" charset="-78"/>
              </a:rPr>
              <a:t>دوشيدن لوبولهاي بلوكه شده پستاني حاوي شير</a:t>
            </a:r>
          </a:p>
          <a:p>
            <a:pPr algn="r" rtl="1">
              <a:lnSpc>
                <a:spcPct val="130000"/>
              </a:lnSpc>
            </a:pPr>
            <a:r>
              <a:rPr lang="ar-SA" sz="2400">
                <a:cs typeface="Traffic" pitchFamily="2" charset="-78"/>
              </a:rPr>
              <a:t>جمع آوري كلستروم بيشتر نسبت به پمپ </a:t>
            </a:r>
          </a:p>
          <a:p>
            <a:pPr algn="r" rtl="1">
              <a:lnSpc>
                <a:spcPct val="130000"/>
              </a:lnSpc>
            </a:pPr>
            <a:r>
              <a:rPr lang="ar-SA" sz="2400">
                <a:cs typeface="Traffic" pitchFamily="2" charset="-78"/>
              </a:rPr>
              <a:t>جهت توليد شير با سديم بيشتر نسبت به پمپ </a:t>
            </a:r>
          </a:p>
          <a:p>
            <a:pPr algn="r" rtl="1">
              <a:lnSpc>
                <a:spcPct val="130000"/>
              </a:lnSpc>
            </a:pPr>
            <a:r>
              <a:rPr lang="ar-SA" sz="2400">
                <a:cs typeface="Traffic" pitchFamily="2" charset="-78"/>
              </a:rPr>
              <a:t>كاهش ريسك </a:t>
            </a:r>
            <a:r>
              <a:rPr lang="fa-IR" sz="2400">
                <a:cs typeface="Traffic" pitchFamily="2" charset="-78"/>
              </a:rPr>
              <a:t>آ</a:t>
            </a:r>
            <a:r>
              <a:rPr lang="ar-SA" sz="2400">
                <a:cs typeface="Traffic" pitchFamily="2" charset="-78"/>
              </a:rPr>
              <a:t>لودگي </a:t>
            </a:r>
          </a:p>
          <a:p>
            <a:pPr algn="r" rtl="1">
              <a:lnSpc>
                <a:spcPct val="130000"/>
              </a:lnSpc>
            </a:pPr>
            <a:r>
              <a:rPr lang="ar-SA" sz="2400">
                <a:cs typeface="Traffic" pitchFamily="2" charset="-78"/>
              </a:rPr>
              <a:t>آرامش مادر نسبت به استفاده از پمپ </a:t>
            </a:r>
          </a:p>
          <a:p>
            <a:pPr algn="r" rtl="1">
              <a:lnSpc>
                <a:spcPct val="130000"/>
              </a:lnSpc>
            </a:pPr>
            <a:r>
              <a:rPr lang="ar-SA" sz="2400">
                <a:cs typeface="Traffic" pitchFamily="2" charset="-78"/>
              </a:rPr>
              <a:t>روش فيزيولژيكي بيشتر جهت توليد پرولاكتين بيشتر</a:t>
            </a:r>
            <a:endParaRPr lang="fa-IR" sz="2400">
              <a:cs typeface="Traffic" pitchFamily="2" charset="-78"/>
            </a:endParaRPr>
          </a:p>
          <a:p>
            <a:endParaRPr lang="en-US"/>
          </a:p>
        </p:txBody>
      </p:sp>
    </p:spTree>
    <p:extLst>
      <p:ext uri="{BB962C8B-B14F-4D97-AF65-F5344CB8AC3E}">
        <p14:creationId xmlns:p14="http://schemas.microsoft.com/office/powerpoint/2010/main" val="322831244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81000" y="381000"/>
            <a:ext cx="8001000" cy="2438400"/>
          </a:xfrm>
        </p:spPr>
        <p:txBody>
          <a:bodyPr>
            <a:normAutofit fontScale="90000"/>
          </a:bodyPr>
          <a:lstStyle/>
          <a:p>
            <a:pPr algn="r"/>
            <a:r>
              <a:rPr lang="en-US" sz="3200">
                <a:effectLst>
                  <a:outerShdw blurRad="38100" dist="38100" dir="2700000" algn="tl">
                    <a:srgbClr val="C0C0C0"/>
                  </a:outerShdw>
                </a:effectLst>
              </a:rPr>
              <a:t>It is easier to learn to hand express when the breast is soft rather than engorged and painful.</a:t>
            </a:r>
            <a:br>
              <a:rPr lang="en-US" sz="3200">
                <a:effectLst>
                  <a:outerShdw blurRad="38100" dist="38100" dir="2700000" algn="tl">
                    <a:srgbClr val="C0C0C0"/>
                  </a:outerShdw>
                </a:effectLst>
              </a:rPr>
            </a:br>
            <a:r>
              <a:rPr lang="fa-IR" sz="3200">
                <a:effectLst>
                  <a:outerShdw blurRad="38100" dist="38100" dir="2700000" algn="tl">
                    <a:srgbClr val="C0C0C0"/>
                  </a:outerShdw>
                </a:effectLst>
              </a:rPr>
              <a:t>وقتی سینه نرم است و احتقان ندارد اموزش شیر دوشی با دست راحت تر است</a:t>
            </a:r>
            <a:endParaRPr lang="en-US" sz="3200">
              <a:effectLst>
                <a:outerShdw blurRad="38100" dist="38100" dir="2700000" algn="tl">
                  <a:srgbClr val="C0C0C0"/>
                </a:outerShdw>
              </a:effectLst>
            </a:endParaRPr>
          </a:p>
        </p:txBody>
      </p:sp>
      <p:pic>
        <p:nvPicPr>
          <p:cNvPr id="29700" name="Picture 4" descr="~lwf000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3505200"/>
            <a:ext cx="6559550" cy="3124200"/>
          </a:xfr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000388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24000" y="0"/>
            <a:ext cx="6292850" cy="1143000"/>
          </a:xfrm>
          <a:noFill/>
          <a:ln/>
        </p:spPr>
        <p:txBody>
          <a:bodyPr lIns="92075" tIns="46038" rIns="92075" bIns="46038" anchor="b"/>
          <a:lstStyle/>
          <a:p>
            <a:pPr algn="r"/>
            <a:r>
              <a:rPr lang="fa-IR" sz="2800">
                <a:cs typeface="Homa" pitchFamily="2" charset="-78"/>
              </a:rPr>
              <a:t>   چگونگی آموزش شيردوشی با دست</a:t>
            </a:r>
            <a:r>
              <a:rPr lang="fa-IR" sz="3200" b="1">
                <a:cs typeface="Homa" pitchFamily="2" charset="-78"/>
              </a:rPr>
              <a:t>  </a:t>
            </a:r>
            <a:endParaRPr lang="en-US" b="1"/>
          </a:p>
        </p:txBody>
      </p:sp>
      <p:pic>
        <p:nvPicPr>
          <p:cNvPr id="30723" name="Picture 3" descr="~lwf0037"/>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3005603" y="2324100"/>
            <a:ext cx="2851807" cy="3508375"/>
          </a:xfrm>
          <a:noFill/>
          <a:ln w="76200">
            <a:solidFill>
              <a:srgbClr val="434365"/>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273099"/>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228600"/>
            <a:ext cx="8077200" cy="1143000"/>
          </a:xfrm>
        </p:spPr>
        <p:txBody>
          <a:bodyPr>
            <a:normAutofit/>
          </a:bodyPr>
          <a:lstStyle/>
          <a:p>
            <a:r>
              <a:rPr lang="en-US" sz="3200"/>
              <a:t>The key steps in order to hand express:</a:t>
            </a:r>
            <a:r>
              <a:rPr lang="fa-IR" sz="3200"/>
              <a:t/>
            </a:r>
            <a:br>
              <a:rPr lang="fa-IR" sz="3200"/>
            </a:br>
            <a:r>
              <a:rPr lang="fa-IR" sz="3200"/>
              <a:t>مراحل کلیدی برای شیر دوشی با دست       </a:t>
            </a:r>
            <a:endParaRPr lang="en-US" sz="3200"/>
          </a:p>
        </p:txBody>
      </p:sp>
      <p:sp>
        <p:nvSpPr>
          <p:cNvPr id="31747" name="Rectangle 3"/>
          <p:cNvSpPr>
            <a:spLocks noGrp="1" noChangeArrowheads="1"/>
          </p:cNvSpPr>
          <p:nvPr>
            <p:ph type="body" sz="half" idx="1"/>
          </p:nvPr>
        </p:nvSpPr>
        <p:spPr>
          <a:xfrm>
            <a:off x="381000" y="1371600"/>
            <a:ext cx="5181600" cy="3962400"/>
          </a:xfrm>
        </p:spPr>
        <p:txBody>
          <a:bodyPr>
            <a:normAutofit fontScale="92500"/>
          </a:bodyPr>
          <a:lstStyle/>
          <a:p>
            <a:r>
              <a:rPr lang="en-US" sz="2400">
                <a:hlinkClick r:id="" action="ppaction://noaction"/>
              </a:rPr>
              <a:t>Encourage the milk to flow.</a:t>
            </a:r>
            <a:endParaRPr lang="fa-IR" sz="2400"/>
          </a:p>
          <a:p>
            <a:pPr algn="r" rtl="1"/>
            <a:r>
              <a:rPr lang="fa-IR" sz="2400"/>
              <a:t>افزایش جریان شیر</a:t>
            </a:r>
            <a:endParaRPr lang="en-US" sz="2400"/>
          </a:p>
          <a:p>
            <a:r>
              <a:rPr lang="en-US" sz="2400"/>
              <a:t>Find the milk ducts.</a:t>
            </a:r>
            <a:endParaRPr lang="fa-IR" sz="2400"/>
          </a:p>
          <a:p>
            <a:pPr algn="r" rtl="1"/>
            <a:r>
              <a:rPr lang="fa-IR" sz="2400"/>
              <a:t>پیدا کردن مجاری شیری   </a:t>
            </a:r>
            <a:endParaRPr lang="en-US" sz="2400"/>
          </a:p>
          <a:p>
            <a:r>
              <a:rPr lang="en-US" sz="2400"/>
              <a:t>Compress the breast over the ducts.</a:t>
            </a:r>
            <a:endParaRPr lang="fa-IR" sz="2400"/>
          </a:p>
          <a:p>
            <a:pPr algn="r" rtl="1"/>
            <a:r>
              <a:rPr lang="fa-IR" sz="2400"/>
              <a:t>فشردن سینه در روی مجاری شیری</a:t>
            </a:r>
            <a:endParaRPr lang="en-US" sz="2400"/>
          </a:p>
          <a:p>
            <a:r>
              <a:rPr lang="en-US" sz="2400"/>
              <a:t>Repeat in all parts of the breast.</a:t>
            </a:r>
            <a:endParaRPr lang="fa-IR" sz="2400"/>
          </a:p>
          <a:p>
            <a:pPr algn="r" rtl="1"/>
            <a:r>
              <a:rPr lang="fa-IR" sz="2400"/>
              <a:t>همه مناطق سینه  دوشیده می شود  </a:t>
            </a:r>
            <a:endParaRPr lang="en-US" sz="2400"/>
          </a:p>
        </p:txBody>
      </p:sp>
      <p:pic>
        <p:nvPicPr>
          <p:cNvPr id="31748" name="Picture 4" descr="anatomy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2362200"/>
            <a:ext cx="3295650" cy="3581400"/>
          </a:xfrm>
          <a:prstGeom prst="rect">
            <a:avLst/>
          </a:prstGeom>
          <a:noFill/>
          <a:ln w="76200">
            <a:solidFill>
              <a:schemeClr val="accent1"/>
            </a:solidFill>
            <a:miter lim="800000"/>
            <a:headEnd/>
            <a:tailEnd/>
          </a:ln>
          <a:effectLst>
            <a:outerShdw dist="107763"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Lst>
        </p:spPr>
      </p:pic>
      <p:sp>
        <p:nvSpPr>
          <p:cNvPr id="31749" name="Line 5"/>
          <p:cNvSpPr>
            <a:spLocks noChangeShapeType="1"/>
          </p:cNvSpPr>
          <p:nvPr/>
        </p:nvSpPr>
        <p:spPr bwMode="auto">
          <a:xfrm>
            <a:off x="4038600" y="2971800"/>
            <a:ext cx="3048000" cy="914400"/>
          </a:xfrm>
          <a:prstGeom prst="line">
            <a:avLst/>
          </a:prstGeom>
          <a:noFill/>
          <a:ln w="57150">
            <a:solidFill>
              <a:srgbClr val="FF0000"/>
            </a:solidFill>
            <a:round/>
            <a:headEnd/>
            <a:tailEnd type="triangle" w="med" len="med"/>
          </a:ln>
          <a:effectLst>
            <a:outerShdw dist="35921" dir="2700000" algn="ctr" rotWithShape="0">
              <a:schemeClr val="bg1"/>
            </a:outerShdw>
          </a:effectLst>
          <a:extLst>
            <a:ext uri="{909E8E84-426E-40DD-AFC4-6F175D3DCCD1}">
              <a14:hiddenFill xmlns:a14="http://schemas.microsoft.com/office/drawing/2010/main">
                <a:noFill/>
              </a14:hiddenFill>
            </a:ext>
          </a:extLst>
        </p:spPr>
        <p:txBody>
          <a:bodyPr/>
          <a:lstStyle/>
          <a:p>
            <a:endParaRPr lang="fa-IR"/>
          </a:p>
        </p:txBody>
      </p:sp>
    </p:spTree>
    <p:extLst>
      <p:ext uri="{BB962C8B-B14F-4D97-AF65-F5344CB8AC3E}">
        <p14:creationId xmlns:p14="http://schemas.microsoft.com/office/powerpoint/2010/main" val="17285797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wipe(left)">
                                      <p:cBhvr>
                                        <p:cTn id="7"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043490" y="1027664"/>
            <a:ext cx="6957510" cy="801136"/>
          </a:xfrm>
        </p:spPr>
        <p:txBody>
          <a:bodyPr>
            <a:normAutofit fontScale="90000"/>
          </a:bodyPr>
          <a:lstStyle/>
          <a:p>
            <a:pPr algn="ctr"/>
            <a:r>
              <a:rPr lang="en-US" sz="3200" dirty="0"/>
              <a:t>Encourage the milk to flow</a:t>
            </a:r>
            <a:r>
              <a:rPr lang="fa-IR" sz="3200" dirty="0"/>
              <a:t/>
            </a:r>
            <a:br>
              <a:rPr lang="fa-IR" sz="3200" dirty="0"/>
            </a:br>
            <a:r>
              <a:rPr lang="fa-IR" sz="3200" dirty="0"/>
              <a:t> افزایش جریان شیر</a:t>
            </a:r>
            <a:endParaRPr lang="en-US" sz="3200" dirty="0"/>
          </a:p>
        </p:txBody>
      </p:sp>
      <p:sp>
        <p:nvSpPr>
          <p:cNvPr id="32771" name="Rectangle 3"/>
          <p:cNvSpPr>
            <a:spLocks noGrp="1" noChangeArrowheads="1"/>
          </p:cNvSpPr>
          <p:nvPr>
            <p:ph idx="1"/>
          </p:nvPr>
        </p:nvSpPr>
        <p:spPr>
          <a:xfrm>
            <a:off x="762000" y="1793875"/>
            <a:ext cx="7772400" cy="4530725"/>
          </a:xfrm>
        </p:spPr>
        <p:txBody>
          <a:bodyPr/>
          <a:lstStyle/>
          <a:p>
            <a:pPr>
              <a:lnSpc>
                <a:spcPct val="90000"/>
              </a:lnSpc>
            </a:pPr>
            <a:r>
              <a:rPr lang="en-US" sz="2400" dirty="0"/>
              <a:t>A mother can help her </a:t>
            </a:r>
            <a:r>
              <a:rPr lang="en-US" sz="2800" dirty="0">
                <a:hlinkClick r:id="" action="ppaction://noaction"/>
              </a:rPr>
              <a:t>oxytocin reflex</a:t>
            </a:r>
            <a:r>
              <a:rPr lang="en-US" sz="2400" dirty="0">
                <a:hlinkClick r:id="" action="ppaction://noaction"/>
              </a:rPr>
              <a:t> </a:t>
            </a:r>
            <a:r>
              <a:rPr lang="en-US" sz="2400" dirty="0"/>
              <a:t>to </a:t>
            </a:r>
            <a:endParaRPr lang="fa-IR" sz="2400" dirty="0"/>
          </a:p>
          <a:p>
            <a:pPr>
              <a:lnSpc>
                <a:spcPct val="90000"/>
              </a:lnSpc>
            </a:pPr>
            <a:r>
              <a:rPr lang="en-US" sz="2400" dirty="0"/>
              <a:t>work by:</a:t>
            </a:r>
            <a:endParaRPr lang="fa-IR" sz="2400" dirty="0"/>
          </a:p>
          <a:p>
            <a:pPr algn="r" rtl="1">
              <a:lnSpc>
                <a:spcPct val="90000"/>
              </a:lnSpc>
            </a:pPr>
            <a:r>
              <a:rPr lang="fa-IR" sz="2400" dirty="0">
                <a:solidFill>
                  <a:srgbClr val="FF0000"/>
                </a:solidFill>
              </a:rPr>
              <a:t>برای تحریک رفلکس اکسی توسین در مادر:</a:t>
            </a:r>
            <a:endParaRPr lang="en-US" sz="2400" dirty="0">
              <a:solidFill>
                <a:srgbClr val="FF0000"/>
              </a:solidFill>
            </a:endParaRPr>
          </a:p>
          <a:p>
            <a:pPr>
              <a:lnSpc>
                <a:spcPct val="90000"/>
              </a:lnSpc>
              <a:buFontTx/>
              <a:buBlip>
                <a:blip r:embed="rId2"/>
              </a:buBlip>
            </a:pPr>
            <a:r>
              <a:rPr lang="en-US" sz="2400" dirty="0"/>
              <a:t>Being comfortable and relaxed</a:t>
            </a:r>
            <a:endParaRPr lang="fa-IR" sz="2400" dirty="0"/>
          </a:p>
          <a:p>
            <a:pPr algn="r" rtl="1">
              <a:lnSpc>
                <a:spcPct val="90000"/>
              </a:lnSpc>
              <a:buFontTx/>
              <a:buBlip>
                <a:blip r:embed="rId2"/>
              </a:buBlip>
            </a:pPr>
            <a:r>
              <a:rPr lang="fa-IR" sz="2400" dirty="0"/>
              <a:t>1-مادر در وضعیت راحت -ارامش</a:t>
            </a:r>
            <a:endParaRPr lang="en-US" sz="2400" dirty="0"/>
          </a:p>
          <a:p>
            <a:pPr>
              <a:lnSpc>
                <a:spcPct val="90000"/>
              </a:lnSpc>
              <a:buFontTx/>
              <a:buBlip>
                <a:blip r:embed="rId2"/>
              </a:buBlip>
            </a:pPr>
            <a:r>
              <a:rPr lang="en-US" sz="2400" dirty="0"/>
              <a:t>Thinking about her baby, touching, hearing and    </a:t>
            </a:r>
            <a:r>
              <a:rPr lang="fa-IR" sz="2400" dirty="0"/>
              <a:t> </a:t>
            </a:r>
            <a:r>
              <a:rPr lang="en-US" sz="2400" dirty="0"/>
              <a:t>looking at the baby (or</a:t>
            </a:r>
            <a:r>
              <a:rPr lang="fa-IR" sz="2400" dirty="0"/>
              <a:t> </a:t>
            </a:r>
            <a:r>
              <a:rPr lang="en-US" sz="2400" dirty="0"/>
              <a:t>even at a photograph)</a:t>
            </a:r>
            <a:endParaRPr lang="fa-IR" sz="2400" dirty="0"/>
          </a:p>
          <a:p>
            <a:pPr algn="r" rtl="1">
              <a:lnSpc>
                <a:spcPct val="90000"/>
              </a:lnSpc>
              <a:buFontTx/>
              <a:buBlip>
                <a:blip r:embed="rId2"/>
              </a:buBlip>
            </a:pPr>
            <a:r>
              <a:rPr lang="fa-IR" sz="2400" dirty="0"/>
              <a:t>2-فکر کردن به کودک-لمس-نگاه-گوش کردن به کودک</a:t>
            </a:r>
          </a:p>
          <a:p>
            <a:pPr>
              <a:lnSpc>
                <a:spcPct val="90000"/>
              </a:lnSpc>
              <a:buFontTx/>
              <a:buBlip>
                <a:blip r:embed="rId2"/>
              </a:buBlip>
            </a:pPr>
            <a:r>
              <a:rPr lang="en-US" sz="2400" dirty="0">
                <a:hlinkClick r:id="" action="ppaction://noaction"/>
              </a:rPr>
              <a:t>Massage her upper back</a:t>
            </a:r>
            <a:endParaRPr lang="fa-IR" sz="2400" dirty="0"/>
          </a:p>
          <a:p>
            <a:pPr algn="r" rtl="1">
              <a:lnSpc>
                <a:spcPct val="90000"/>
              </a:lnSpc>
              <a:buFontTx/>
              <a:buBlip>
                <a:blip r:embed="rId2"/>
              </a:buBlip>
            </a:pPr>
            <a:r>
              <a:rPr lang="fa-IR" sz="2400" dirty="0"/>
              <a:t>3-ماساژ بخش فوقانی پشت</a:t>
            </a:r>
            <a:endParaRPr lang="en-US" sz="2400" dirty="0"/>
          </a:p>
        </p:txBody>
      </p:sp>
    </p:spTree>
    <p:extLst>
      <p:ext uri="{BB962C8B-B14F-4D97-AF65-F5344CB8AC3E}">
        <p14:creationId xmlns:p14="http://schemas.microsoft.com/office/powerpoint/2010/main" val="2715710057"/>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43490" y="533400"/>
            <a:ext cx="6728910" cy="990600"/>
          </a:xfrm>
        </p:spPr>
        <p:txBody>
          <a:bodyPr>
            <a:normAutofit fontScale="90000"/>
          </a:bodyPr>
          <a:lstStyle/>
          <a:p>
            <a:pPr algn="ctr"/>
            <a:r>
              <a:rPr lang="en-US" sz="3200" dirty="0"/>
              <a:t>Encourage the milk to flow</a:t>
            </a:r>
            <a:r>
              <a:rPr lang="fa-IR" sz="3200" dirty="0"/>
              <a:t/>
            </a:r>
            <a:br>
              <a:rPr lang="fa-IR" sz="3200" dirty="0"/>
            </a:br>
            <a:r>
              <a:rPr lang="fa-IR" sz="3200" dirty="0"/>
              <a:t> افزایش جریان شیر</a:t>
            </a:r>
            <a:endParaRPr lang="en-US" sz="3200" dirty="0"/>
          </a:p>
        </p:txBody>
      </p:sp>
      <p:sp>
        <p:nvSpPr>
          <p:cNvPr id="33795" name="Rectangle 3"/>
          <p:cNvSpPr>
            <a:spLocks noGrp="1" noChangeArrowheads="1"/>
          </p:cNvSpPr>
          <p:nvPr>
            <p:ph idx="1"/>
          </p:nvPr>
        </p:nvSpPr>
        <p:spPr>
          <a:xfrm>
            <a:off x="533400" y="1524000"/>
            <a:ext cx="7924800" cy="4953000"/>
          </a:xfrm>
        </p:spPr>
        <p:txBody>
          <a:bodyPr>
            <a:normAutofit lnSpcReduction="10000"/>
          </a:bodyPr>
          <a:lstStyle/>
          <a:p>
            <a:pPr>
              <a:lnSpc>
                <a:spcPct val="80000"/>
              </a:lnSpc>
              <a:buFontTx/>
              <a:buBlip>
                <a:blip r:embed="rId2"/>
              </a:buBlip>
            </a:pPr>
            <a:r>
              <a:rPr lang="en-US" sz="2800" dirty="0"/>
              <a:t>Warming her breast and gently massaging or   </a:t>
            </a:r>
            <a:r>
              <a:rPr lang="fa-IR" sz="2800" dirty="0"/>
              <a:t> </a:t>
            </a:r>
            <a:r>
              <a:rPr lang="en-US" sz="2800" dirty="0"/>
              <a:t>stroking it</a:t>
            </a:r>
            <a:endParaRPr lang="fa-IR" sz="2800" dirty="0"/>
          </a:p>
          <a:p>
            <a:pPr algn="r" rtl="1">
              <a:lnSpc>
                <a:spcPct val="80000"/>
              </a:lnSpc>
              <a:buFontTx/>
              <a:buBlip>
                <a:blip r:embed="rId2"/>
              </a:buBlip>
            </a:pPr>
            <a:r>
              <a:rPr lang="fa-IR" sz="2800" dirty="0"/>
              <a:t>4-گرم کردن و ماساژ سینه</a:t>
            </a:r>
            <a:endParaRPr lang="en-US" sz="2800" dirty="0"/>
          </a:p>
          <a:p>
            <a:pPr>
              <a:lnSpc>
                <a:spcPct val="80000"/>
              </a:lnSpc>
              <a:buFontTx/>
              <a:buBlip>
                <a:blip r:embed="rId2"/>
              </a:buBlip>
            </a:pPr>
            <a:r>
              <a:rPr lang="en-US" sz="2800" dirty="0">
                <a:hlinkClick r:id="" action="ppaction://noaction"/>
              </a:rPr>
              <a:t>Gently rolling her nipple between her</a:t>
            </a:r>
            <a:r>
              <a:rPr lang="fa-IR" sz="2800" dirty="0">
                <a:hlinkClick r:id="" action="ppaction://noaction"/>
              </a:rPr>
              <a:t> </a:t>
            </a:r>
            <a:r>
              <a:rPr lang="en-US" sz="2800" dirty="0">
                <a:hlinkClick r:id="" action="ppaction://noaction"/>
              </a:rPr>
              <a:t>finger</a:t>
            </a:r>
            <a:r>
              <a:rPr lang="en-US" sz="2800" dirty="0"/>
              <a:t> </a:t>
            </a:r>
            <a:endParaRPr lang="fa-IR" sz="2800" dirty="0"/>
          </a:p>
          <a:p>
            <a:pPr>
              <a:lnSpc>
                <a:spcPct val="80000"/>
              </a:lnSpc>
              <a:buFontTx/>
              <a:buNone/>
            </a:pPr>
            <a:r>
              <a:rPr lang="en-US" sz="2800" dirty="0"/>
              <a:t>and  </a:t>
            </a:r>
            <a:r>
              <a:rPr lang="fa-IR" sz="2800" dirty="0"/>
              <a:t> </a:t>
            </a:r>
            <a:r>
              <a:rPr lang="en-US" sz="2800" dirty="0"/>
              <a:t>thumb.</a:t>
            </a:r>
            <a:endParaRPr lang="fa-IR" sz="2800" dirty="0"/>
          </a:p>
          <a:p>
            <a:pPr algn="r" rtl="1">
              <a:lnSpc>
                <a:spcPct val="80000"/>
              </a:lnSpc>
              <a:buFontTx/>
              <a:buNone/>
            </a:pPr>
            <a:r>
              <a:rPr lang="fa-IR" sz="2800" dirty="0"/>
              <a:t>5-حرکت ارام نوک سینه بین انگشت و شست</a:t>
            </a:r>
            <a:endParaRPr lang="en-US" sz="2800" dirty="0"/>
          </a:p>
          <a:p>
            <a:pPr>
              <a:lnSpc>
                <a:spcPct val="80000"/>
              </a:lnSpc>
            </a:pPr>
            <a:r>
              <a:rPr lang="en-US" sz="2800" dirty="0"/>
              <a:t>Mothers can get their oxytocin reflex to work more </a:t>
            </a:r>
            <a:r>
              <a:rPr lang="fa-IR" sz="2800" dirty="0"/>
              <a:t> </a:t>
            </a:r>
            <a:r>
              <a:rPr lang="en-US" sz="2800" dirty="0"/>
              <a:t>easily with practice.</a:t>
            </a:r>
            <a:endParaRPr lang="fa-IR" sz="2800" dirty="0"/>
          </a:p>
          <a:p>
            <a:pPr algn="r" rtl="1">
              <a:lnSpc>
                <a:spcPct val="80000"/>
              </a:lnSpc>
            </a:pPr>
            <a:r>
              <a:rPr lang="fa-IR" sz="2800" dirty="0"/>
              <a:t>-با تجربه این کار بیشتر مفید واقع میشود</a:t>
            </a:r>
            <a:endParaRPr lang="en-US" sz="2800" dirty="0"/>
          </a:p>
          <a:p>
            <a:pPr>
              <a:lnSpc>
                <a:spcPct val="80000"/>
              </a:lnSpc>
            </a:pPr>
            <a:r>
              <a:rPr lang="en-US" sz="2800" dirty="0">
                <a:hlinkClick r:id="" action="ppaction://noaction"/>
              </a:rPr>
              <a:t>Postpartum Maternal Oxytocin Release by Newborn</a:t>
            </a:r>
            <a:r>
              <a:rPr lang="en-US" sz="2800" dirty="0"/>
              <a:t>.</a:t>
            </a:r>
          </a:p>
          <a:p>
            <a:pPr algn="r" rtl="1">
              <a:lnSpc>
                <a:spcPct val="80000"/>
              </a:lnSpc>
            </a:pPr>
            <a:r>
              <a:rPr lang="fa-IR" sz="2800" dirty="0"/>
              <a:t>پس از تولد نوزاد،اکسی توسین ازاد می شود</a:t>
            </a:r>
            <a:endParaRPr lang="en-US" sz="2800" dirty="0"/>
          </a:p>
          <a:p>
            <a:pPr>
              <a:lnSpc>
                <a:spcPct val="80000"/>
              </a:lnSpc>
            </a:pPr>
            <a:endParaRPr lang="en-US" sz="2800" dirty="0"/>
          </a:p>
        </p:txBody>
      </p:sp>
    </p:spTree>
    <p:extLst>
      <p:ext uri="{BB962C8B-B14F-4D97-AF65-F5344CB8AC3E}">
        <p14:creationId xmlns:p14="http://schemas.microsoft.com/office/powerpoint/2010/main" val="214110709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066800" y="228600"/>
            <a:ext cx="6858000" cy="1600200"/>
          </a:xfrm>
        </p:spPr>
        <p:txBody>
          <a:bodyPr/>
          <a:lstStyle/>
          <a:p>
            <a:r>
              <a:rPr lang="en-GB" i="1"/>
              <a:t>Let-down reflex or</a:t>
            </a:r>
            <a:br>
              <a:rPr lang="en-GB" i="1"/>
            </a:br>
            <a:r>
              <a:rPr lang="en-GB">
                <a:solidFill>
                  <a:schemeClr val="tx1"/>
                </a:solidFill>
              </a:rPr>
              <a:t>milk ejection reflex</a:t>
            </a:r>
            <a:r>
              <a:rPr lang="fa-IR"/>
              <a:t> </a:t>
            </a:r>
            <a:endParaRPr lang="en-GB"/>
          </a:p>
        </p:txBody>
      </p:sp>
      <p:pic>
        <p:nvPicPr>
          <p:cNvPr id="34819" name="m.letdown reflex.mpg">
            <a:hlinkClick r:id="" action="ppaction://media"/>
          </p:cNvPr>
          <p:cNvPicPr>
            <a:picLocks noRot="1" noChangeAspect="1" noChangeArrowheads="1"/>
          </p:cNvPicPr>
          <p:nvPr>
            <a:videoFile r:link="rId1"/>
          </p:nvPr>
        </p:nvPicPr>
        <p:blipFill>
          <a:blip r:embed="rId3">
            <a:lum contrast="2000"/>
            <a:extLst>
              <a:ext uri="{28A0092B-C50C-407E-A947-70E740481C1C}">
                <a14:useLocalDpi xmlns:a14="http://schemas.microsoft.com/office/drawing/2010/main" val="0"/>
              </a:ext>
            </a:extLst>
          </a:blip>
          <a:srcRect/>
          <a:stretch>
            <a:fillRect/>
          </a:stretch>
        </p:blipFill>
        <p:spPr bwMode="auto">
          <a:xfrm>
            <a:off x="2286000" y="2286000"/>
            <a:ext cx="3886200" cy="3179763"/>
          </a:xfrm>
          <a:prstGeom prst="rect">
            <a:avLst/>
          </a:prstGeom>
          <a:noFill/>
          <a:ln w="146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045343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4819"/>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4819"/>
                                        </p:tgtEl>
                                      </p:cBhvr>
                                    </p:cmd>
                                  </p:childTnLst>
                                </p:cTn>
                              </p:par>
                            </p:childTnLst>
                          </p:cTn>
                        </p:par>
                      </p:childTnLst>
                    </p:cTn>
                  </p:par>
                </p:childTnLst>
              </p:cTn>
              <p:nextCondLst>
                <p:cond evt="onClick" delay="0">
                  <p:tgtEl>
                    <p:spTgt spid="34819"/>
                  </p:tgtEl>
                </p:cond>
              </p:nextCondLst>
            </p:seq>
            <p:video>
              <p:cMediaNode>
                <p:cTn id="7" fill="hold" display="0">
                  <p:stCondLst>
                    <p:cond delay="indefinite"/>
                  </p:stCondLst>
                  <p:endCondLst>
                    <p:cond evt="onNext" delay="0">
                      <p:tgtEl>
                        <p:sldTgt/>
                      </p:tgtEl>
                    </p:cond>
                    <p:cond evt="onPrev" delay="0">
                      <p:tgtEl>
                        <p:sldTgt/>
                      </p:tgtEl>
                    </p:cond>
                  </p:endCondLst>
                </p:cTn>
                <p:tgtEl>
                  <p:spTgt spid="34819"/>
                </p:tgtEl>
              </p:cMediaNode>
            </p:vide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81000" y="381000"/>
            <a:ext cx="7688263" cy="447675"/>
          </a:xfrm>
        </p:spPr>
        <p:txBody>
          <a:bodyPr>
            <a:normAutofit fontScale="90000"/>
          </a:bodyPr>
          <a:lstStyle/>
          <a:p>
            <a:r>
              <a:rPr lang="en-IE">
                <a:solidFill>
                  <a:schemeClr val="tx1"/>
                </a:solidFill>
              </a:rPr>
              <a:t>Helping the Oxytocin Reflex</a:t>
            </a:r>
            <a:endParaRPr lang="en-GB">
              <a:solidFill>
                <a:schemeClr val="tx1"/>
              </a:solidFill>
            </a:endParaRPr>
          </a:p>
        </p:txBody>
      </p:sp>
      <p:pic>
        <p:nvPicPr>
          <p:cNvPr id="36867" name="Picture 3" descr="back mass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350" y="1295400"/>
            <a:ext cx="5875338" cy="6096000"/>
          </a:xfrm>
          <a:prstGeom prst="rect">
            <a:avLst/>
          </a:prstGeom>
          <a:noFill/>
          <a:extLst>
            <a:ext uri="{909E8E84-426E-40DD-AFC4-6F175D3DCCD1}">
              <a14:hiddenFill xmlns:a14="http://schemas.microsoft.com/office/drawing/2010/main">
                <a:solidFill>
                  <a:srgbClr val="FFFFFF"/>
                </a:solidFill>
              </a14:hiddenFill>
            </a:ext>
          </a:extLst>
        </p:spPr>
      </p:pic>
      <p:sp>
        <p:nvSpPr>
          <p:cNvPr id="36868" name="Text Box 4"/>
          <p:cNvSpPr txBox="1">
            <a:spLocks noChangeArrowheads="1"/>
          </p:cNvSpPr>
          <p:nvPr/>
        </p:nvSpPr>
        <p:spPr bwMode="auto">
          <a:xfrm>
            <a:off x="8305800" y="3810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IE" sz="1200"/>
              <a:t>6/2</a:t>
            </a:r>
            <a:endParaRPr kumimoji="0" lang="en-GB" sz="1200"/>
          </a:p>
        </p:txBody>
      </p:sp>
      <p:sp>
        <p:nvSpPr>
          <p:cNvPr id="36869" name="Text Box 5"/>
          <p:cNvSpPr txBox="1">
            <a:spLocks noChangeArrowheads="1"/>
          </p:cNvSpPr>
          <p:nvPr/>
        </p:nvSpPr>
        <p:spPr bwMode="auto">
          <a:xfrm rot="16200000">
            <a:off x="7537450" y="4035425"/>
            <a:ext cx="2730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0" lang="en-GB" sz="1000" i="1">
                <a:latin typeface="Arial" pitchFamily="34" charset="0"/>
              </a:rPr>
              <a:t>Breastfeeding Counselling: a training course,</a:t>
            </a:r>
            <a:r>
              <a:rPr kumimoji="0" lang="en-GB" sz="1000">
                <a:latin typeface="Arial" pitchFamily="34" charset="0"/>
              </a:rPr>
              <a:t> </a:t>
            </a:r>
          </a:p>
          <a:p>
            <a:r>
              <a:rPr kumimoji="0" lang="en-GB" sz="1000">
                <a:latin typeface="Arial" pitchFamily="34" charset="0"/>
              </a:rPr>
              <a:t>WHO/CHD/93.4, UNICEF/NUT/93.2</a:t>
            </a:r>
            <a:r>
              <a:rPr kumimoji="0" lang="en-US" sz="1400"/>
              <a:t> </a:t>
            </a:r>
          </a:p>
        </p:txBody>
      </p:sp>
    </p:spTree>
    <p:extLst>
      <p:ext uri="{BB962C8B-B14F-4D97-AF65-F5344CB8AC3E}">
        <p14:creationId xmlns:p14="http://schemas.microsoft.com/office/powerpoint/2010/main" val="85949191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1375511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81000" y="228600"/>
            <a:ext cx="8226425" cy="1319213"/>
          </a:xfrm>
          <a:effectLst>
            <a:outerShdw dist="35921" dir="2700000" algn="ctr" rotWithShape="0">
              <a:schemeClr val="bg2"/>
            </a:outerShdw>
          </a:effectLst>
        </p:spPr>
        <p:txBody>
          <a:bodyPr/>
          <a:lstStyle/>
          <a:p>
            <a:r>
              <a:rPr lang="fa-IR" b="1">
                <a:solidFill>
                  <a:srgbClr val="A7A7C5"/>
                </a:solidFill>
              </a:rPr>
              <a:t> </a:t>
            </a:r>
            <a:br>
              <a:rPr lang="fa-IR" b="1">
                <a:solidFill>
                  <a:srgbClr val="A7A7C5"/>
                </a:solidFill>
              </a:rPr>
            </a:br>
            <a:r>
              <a:rPr lang="fa-IR" b="1">
                <a:solidFill>
                  <a:srgbClr val="A7A7C5"/>
                </a:solidFill>
              </a:rPr>
              <a:t>  </a:t>
            </a:r>
            <a:r>
              <a:rPr lang="en-US">
                <a:solidFill>
                  <a:srgbClr val="FF0000"/>
                </a:solidFill>
                <a:effectLst>
                  <a:outerShdw blurRad="38100" dist="38100" dir="2700000" algn="tl">
                    <a:srgbClr val="C0C0C0"/>
                  </a:outerShdw>
                </a:effectLst>
              </a:rPr>
              <a:t>BACK MASSAGE</a:t>
            </a:r>
          </a:p>
        </p:txBody>
      </p:sp>
      <p:pic>
        <p:nvPicPr>
          <p:cNvPr id="35843" name="Picture 3" descr="~lwf0041"/>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972204" y="2324100"/>
            <a:ext cx="4918604" cy="3508375"/>
          </a:xfrm>
          <a:noFill/>
          <a:ln w="66675">
            <a:solidFill>
              <a:srgbClr val="4B4B6D"/>
            </a:solidFill>
            <a:miter lim="800000"/>
            <a:headEnd/>
            <a:tailEnd/>
          </a:ln>
          <a:effectLst>
            <a:outerShdw dist="35921" dir="2700000" algn="ctr" rotWithShape="0">
              <a:srgbClr val="4B4B6D"/>
            </a:outerShdw>
          </a:effectLst>
          <a:extLst>
            <a:ext uri="{909E8E84-426E-40DD-AFC4-6F175D3DCCD1}">
              <a14:hiddenFill xmlns:a14="http://schemas.microsoft.com/office/drawing/2010/main">
                <a:solidFill>
                  <a:srgbClr val="FFFFFF"/>
                </a:solidFill>
              </a14:hiddenFill>
            </a:ext>
          </a:extLst>
        </p:spPr>
      </p:pic>
      <p:pic>
        <p:nvPicPr>
          <p:cNvPr id="35844" name="Picture 4" descr="~lwf00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209800"/>
            <a:ext cx="3697288" cy="3665538"/>
          </a:xfrm>
          <a:prstGeom prst="rect">
            <a:avLst/>
          </a:prstGeom>
          <a:noFill/>
          <a:ln w="76200">
            <a:solidFill>
              <a:srgbClr val="4B4B6D"/>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3555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5843">
                                            <p:bg/>
                                          </p:spTgt>
                                        </p:tgtEl>
                                        <p:attrNameLst>
                                          <p:attrName>style.visibility</p:attrName>
                                        </p:attrNameLst>
                                      </p:cBhvr>
                                      <p:to>
                                        <p:strVal val="visible"/>
                                      </p:to>
                                    </p:set>
                                    <p:anim calcmode="lin" valueType="num">
                                      <p:cBhvr>
                                        <p:cTn id="7" dur="500" fill="hold"/>
                                        <p:tgtEl>
                                          <p:spTgt spid="35843">
                                            <p:bg/>
                                          </p:spTgt>
                                        </p:tgtEl>
                                        <p:attrNameLst>
                                          <p:attrName>ppt_w</p:attrName>
                                        </p:attrNameLst>
                                      </p:cBhvr>
                                      <p:tavLst>
                                        <p:tav tm="0">
                                          <p:val>
                                            <p:fltVal val="0"/>
                                          </p:val>
                                        </p:tav>
                                        <p:tav tm="100000">
                                          <p:val>
                                            <p:strVal val="#ppt_w"/>
                                          </p:val>
                                        </p:tav>
                                      </p:tavLst>
                                    </p:anim>
                                    <p:anim calcmode="lin" valueType="num">
                                      <p:cBhvr>
                                        <p:cTn id="8" dur="500" fill="hold"/>
                                        <p:tgtEl>
                                          <p:spTgt spid="35843">
                                            <p:bg/>
                                          </p:spTgt>
                                        </p:tgtEl>
                                        <p:attrNameLst>
                                          <p:attrName>ppt_h</p:attrName>
                                        </p:attrNameLst>
                                      </p:cBhvr>
                                      <p:tavLst>
                                        <p:tav tm="0">
                                          <p:val>
                                            <p:fltVal val="0"/>
                                          </p:val>
                                        </p:tav>
                                        <p:tav tm="100000">
                                          <p:val>
                                            <p:strVal val="#ppt_h"/>
                                          </p:val>
                                        </p:tav>
                                      </p:tavLst>
                                    </p:anim>
                                    <p:animEffect transition="in" filter="fade">
                                      <p:cBhvr>
                                        <p:cTn id="9" dur="500"/>
                                        <p:tgtEl>
                                          <p:spTgt spid="35843">
                                            <p:bg/>
                                          </p:spTgt>
                                        </p:tgtEl>
                                      </p:cBhvr>
                                    </p:animEffect>
                                  </p:childTnLst>
                                </p:cTn>
                              </p:par>
                            </p:childTnLst>
                          </p:cTn>
                        </p:par>
                        <p:par>
                          <p:cTn id="10" fill="hold" nodeType="afterGroup">
                            <p:stCondLst>
                              <p:cond delay="500"/>
                            </p:stCondLst>
                            <p:childTnLst>
                              <p:par>
                                <p:cTn id="11" presetID="1" presetClass="entr" presetSubtype="0" fill="hold" nodeType="afterEffect">
                                  <p:stCondLst>
                                    <p:cond delay="0"/>
                                  </p:stCondLst>
                                  <p:childTnLst>
                                    <p:set>
                                      <p:cBhvr>
                                        <p:cTn id="12" dur="1" fill="hold">
                                          <p:stCondLst>
                                            <p:cond delay="0"/>
                                          </p:stCondLst>
                                        </p:cTn>
                                        <p:tgtEl>
                                          <p:spTgt spid="35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228600"/>
            <a:ext cx="8229600" cy="1143000"/>
          </a:xfrm>
        </p:spPr>
        <p:txBody>
          <a:bodyPr/>
          <a:lstStyle/>
          <a:p>
            <a:r>
              <a:rPr lang="en-US">
                <a:effectLst>
                  <a:outerShdw blurRad="38100" dist="38100" dir="2700000" algn="tl">
                    <a:srgbClr val="C0C0C0"/>
                  </a:outerShdw>
                </a:effectLst>
                <a:cs typeface="Homa" pitchFamily="2" charset="-78"/>
              </a:rPr>
              <a:t>How to massage </a:t>
            </a:r>
            <a:r>
              <a:rPr lang="en-US" sz="2400">
                <a:effectLst>
                  <a:outerShdw blurRad="38100" dist="38100" dir="2700000" algn="tl">
                    <a:srgbClr val="C0C0C0"/>
                  </a:outerShdw>
                </a:effectLst>
                <a:cs typeface="Homa" pitchFamily="2" charset="-78"/>
              </a:rPr>
              <a:t>(BREAST MASSAGE)</a:t>
            </a:r>
            <a:r>
              <a:rPr lang="fa-IR" sz="2400">
                <a:effectLst>
                  <a:outerShdw blurRad="38100" dist="38100" dir="2700000" algn="tl">
                    <a:srgbClr val="C0C0C0"/>
                  </a:outerShdw>
                </a:effectLst>
                <a:cs typeface="Homa" pitchFamily="2" charset="-78"/>
              </a:rPr>
              <a:t/>
            </a:r>
            <a:br>
              <a:rPr lang="fa-IR" sz="2400">
                <a:effectLst>
                  <a:outerShdw blurRad="38100" dist="38100" dir="2700000" algn="tl">
                    <a:srgbClr val="C0C0C0"/>
                  </a:outerShdw>
                </a:effectLst>
                <a:cs typeface="Homa" pitchFamily="2" charset="-78"/>
              </a:rPr>
            </a:br>
            <a:r>
              <a:rPr lang="fa-IR" sz="2400">
                <a:effectLst>
                  <a:outerShdw blurRad="38100" dist="38100" dir="2700000" algn="tl">
                    <a:srgbClr val="C0C0C0"/>
                  </a:outerShdw>
                </a:effectLst>
                <a:cs typeface="Homa" pitchFamily="2" charset="-78"/>
              </a:rPr>
              <a:t>روش ماساژ سینه                             </a:t>
            </a:r>
            <a:endParaRPr lang="en-US" sz="2400">
              <a:effectLst>
                <a:outerShdw blurRad="38100" dist="38100" dir="2700000" algn="tl">
                  <a:srgbClr val="C0C0C0"/>
                </a:outerShdw>
              </a:effectLst>
              <a:cs typeface="Homa" pitchFamily="2" charset="-78"/>
            </a:endParaRPr>
          </a:p>
        </p:txBody>
      </p:sp>
      <p:sp>
        <p:nvSpPr>
          <p:cNvPr id="37891" name="Rectangle 3"/>
          <p:cNvSpPr>
            <a:spLocks noGrp="1" noChangeArrowheads="1"/>
          </p:cNvSpPr>
          <p:nvPr>
            <p:ph idx="1"/>
          </p:nvPr>
        </p:nvSpPr>
        <p:spPr>
          <a:xfrm>
            <a:off x="0" y="1295400"/>
            <a:ext cx="8610600" cy="5257800"/>
          </a:xfrm>
        </p:spPr>
        <p:txBody>
          <a:bodyPr/>
          <a:lstStyle/>
          <a:p>
            <a:pPr>
              <a:buClr>
                <a:srgbClr val="A7A7C5"/>
              </a:buClr>
            </a:pPr>
            <a:r>
              <a:rPr lang="en-US" b="1">
                <a:latin typeface="Garamond" pitchFamily="18" charset="0"/>
              </a:rPr>
              <a:t>The ‘</a:t>
            </a:r>
            <a:r>
              <a:rPr lang="en-US" b="1">
                <a:latin typeface="Garamond" pitchFamily="18" charset="0"/>
                <a:hlinkClick r:id="" action="ppaction://noaction"/>
              </a:rPr>
              <a:t>whole hand</a:t>
            </a:r>
            <a:r>
              <a:rPr lang="en-US" b="1">
                <a:latin typeface="Garamond" pitchFamily="18" charset="0"/>
              </a:rPr>
              <a:t>’ method</a:t>
            </a:r>
            <a:r>
              <a:rPr lang="fa-IR" b="1">
                <a:latin typeface="Garamond" pitchFamily="18" charset="0"/>
              </a:rPr>
              <a:t>ماساژ با کل دست </a:t>
            </a:r>
            <a:endParaRPr lang="en-US" b="1">
              <a:latin typeface="Garamond" pitchFamily="18" charset="0"/>
            </a:endParaRPr>
          </a:p>
          <a:p>
            <a:pPr>
              <a:buClr>
                <a:srgbClr val="A7A7C5"/>
              </a:buClr>
            </a:pPr>
            <a:r>
              <a:rPr lang="en-US" b="1">
                <a:latin typeface="Garamond" pitchFamily="18" charset="0"/>
              </a:rPr>
              <a:t>The ‘</a:t>
            </a:r>
            <a:r>
              <a:rPr lang="en-US" b="1">
                <a:latin typeface="Garamond" pitchFamily="18" charset="0"/>
                <a:hlinkClick r:id="" action="ppaction://noaction"/>
              </a:rPr>
              <a:t>fist</a:t>
            </a:r>
            <a:r>
              <a:rPr lang="en-US" b="1">
                <a:latin typeface="Garamond" pitchFamily="18" charset="0"/>
              </a:rPr>
              <a:t>’ method</a:t>
            </a:r>
            <a:r>
              <a:rPr lang="fa-IR" b="1">
                <a:latin typeface="Garamond" pitchFamily="18" charset="0"/>
              </a:rPr>
              <a:t> روش مشت                </a:t>
            </a:r>
            <a:endParaRPr lang="en-US" b="1">
              <a:latin typeface="Garamond" pitchFamily="18" charset="0"/>
            </a:endParaRPr>
          </a:p>
          <a:p>
            <a:pPr>
              <a:buClr>
                <a:srgbClr val="A7A7C5"/>
              </a:buClr>
            </a:pPr>
            <a:r>
              <a:rPr lang="en-US" b="1">
                <a:latin typeface="Garamond" pitchFamily="18" charset="0"/>
              </a:rPr>
              <a:t>The ‘</a:t>
            </a:r>
            <a:r>
              <a:rPr lang="en-US" b="1">
                <a:latin typeface="Garamond" pitchFamily="18" charset="0"/>
                <a:hlinkClick r:id="" action="ppaction://noaction"/>
              </a:rPr>
              <a:t>finger</a:t>
            </a:r>
            <a:r>
              <a:rPr lang="en-US" b="1">
                <a:latin typeface="Garamond" pitchFamily="18" charset="0"/>
              </a:rPr>
              <a:t>’ method</a:t>
            </a:r>
            <a:r>
              <a:rPr lang="fa-IR" b="1">
                <a:latin typeface="Garamond" pitchFamily="18" charset="0"/>
              </a:rPr>
              <a:t> روش انگشت            </a:t>
            </a:r>
            <a:endParaRPr lang="en-US" b="1">
              <a:latin typeface="Garamond" pitchFamily="18" charset="0"/>
            </a:endParaRPr>
          </a:p>
          <a:p>
            <a:pPr>
              <a:buClr>
                <a:srgbClr val="A7A7C5"/>
              </a:buClr>
            </a:pPr>
            <a:r>
              <a:rPr lang="en-US" b="1">
                <a:latin typeface="Garamond" pitchFamily="18" charset="0"/>
              </a:rPr>
              <a:t>Other methods of massage</a:t>
            </a:r>
            <a:r>
              <a:rPr lang="fa-IR" b="1">
                <a:latin typeface="Garamond" pitchFamily="18" charset="0"/>
              </a:rPr>
              <a:t>سایر روشها   </a:t>
            </a:r>
            <a:endParaRPr lang="en-US" b="1">
              <a:latin typeface="Garamond" pitchFamily="18" charset="0"/>
            </a:endParaRPr>
          </a:p>
          <a:p>
            <a:pPr>
              <a:buFontTx/>
              <a:buNone/>
            </a:pPr>
            <a:r>
              <a:rPr lang="en-US" b="1">
                <a:latin typeface="Garamond" pitchFamily="18" charset="0"/>
              </a:rPr>
              <a:t>   - Using the </a:t>
            </a:r>
            <a:r>
              <a:rPr lang="en-US" b="1">
                <a:latin typeface="Garamond" pitchFamily="18" charset="0"/>
                <a:hlinkClick r:id="" action="ppaction://noaction"/>
              </a:rPr>
              <a:t>fingertips</a:t>
            </a:r>
            <a:r>
              <a:rPr lang="fa-IR" b="1">
                <a:latin typeface="Garamond" pitchFamily="18" charset="0"/>
              </a:rPr>
              <a:t> نوک انگشتان       </a:t>
            </a:r>
            <a:endParaRPr lang="en-US" b="1">
              <a:latin typeface="Garamond" pitchFamily="18" charset="0"/>
            </a:endParaRPr>
          </a:p>
          <a:p>
            <a:pPr>
              <a:buFontTx/>
              <a:buNone/>
            </a:pPr>
            <a:r>
              <a:rPr lang="en-US" b="1">
                <a:latin typeface="Garamond" pitchFamily="18" charset="0"/>
              </a:rPr>
              <a:t>   - Use a </a:t>
            </a:r>
            <a:r>
              <a:rPr lang="en-US" b="1">
                <a:latin typeface="Garamond" pitchFamily="18" charset="0"/>
                <a:hlinkClick r:id="" action="ppaction://noaction"/>
              </a:rPr>
              <a:t>wide-toothed comb</a:t>
            </a:r>
            <a:r>
              <a:rPr lang="fa-IR" b="1">
                <a:latin typeface="Garamond" pitchFamily="18" charset="0"/>
              </a:rPr>
              <a:t>  شانه با  دندانه باز</a:t>
            </a:r>
            <a:endParaRPr lang="en-US" b="1">
              <a:latin typeface="Garamond" pitchFamily="18" charset="0"/>
            </a:endParaRPr>
          </a:p>
          <a:p>
            <a:pPr>
              <a:buFontTx/>
              <a:buNone/>
            </a:pPr>
            <a:r>
              <a:rPr lang="en-US" b="1">
                <a:latin typeface="Garamond" pitchFamily="18" charset="0"/>
              </a:rPr>
              <a:t>   - Use a feather</a:t>
            </a:r>
            <a:r>
              <a:rPr lang="fa-IR" b="1">
                <a:latin typeface="Garamond" pitchFamily="18" charset="0"/>
              </a:rPr>
              <a:t> روش پر                       </a:t>
            </a:r>
            <a:endParaRPr lang="en-US" b="1">
              <a:latin typeface="Garamond" pitchFamily="18" charset="0"/>
            </a:endParaRPr>
          </a:p>
        </p:txBody>
      </p:sp>
    </p:spTree>
    <p:extLst>
      <p:ext uri="{BB962C8B-B14F-4D97-AF65-F5344CB8AC3E}">
        <p14:creationId xmlns:p14="http://schemas.microsoft.com/office/powerpoint/2010/main" val="3521178892"/>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914400" y="228600"/>
            <a:ext cx="8443913" cy="1143000"/>
          </a:xfrm>
        </p:spPr>
        <p:txBody>
          <a:bodyPr>
            <a:normAutofit fontScale="90000"/>
          </a:bodyPr>
          <a:lstStyle/>
          <a:p>
            <a:r>
              <a:rPr lang="en-US" sz="3500">
                <a:effectLst>
                  <a:outerShdw blurRad="38100" dist="38100" dir="2700000" algn="tl">
                    <a:srgbClr val="C0C0C0"/>
                  </a:outerShdw>
                </a:effectLst>
              </a:rPr>
              <a:t> </a:t>
            </a:r>
            <a:r>
              <a:rPr lang="en-US" sz="4400">
                <a:solidFill>
                  <a:srgbClr val="FF0000"/>
                </a:solidFill>
                <a:effectLst>
                  <a:outerShdw blurRad="38100" dist="38100" dir="2700000" algn="tl">
                    <a:srgbClr val="C0C0C0"/>
                  </a:outerShdw>
                </a:effectLst>
              </a:rPr>
              <a:t>‘whole hand’</a:t>
            </a:r>
            <a:r>
              <a:rPr lang="en-US" sz="3500">
                <a:solidFill>
                  <a:srgbClr val="FF0000"/>
                </a:solidFill>
                <a:effectLst>
                  <a:outerShdw blurRad="38100" dist="38100" dir="2700000" algn="tl">
                    <a:srgbClr val="C0C0C0"/>
                  </a:outerShdw>
                </a:effectLst>
              </a:rPr>
              <a:t> method</a:t>
            </a:r>
            <a:r>
              <a:rPr lang="en-US" sz="3500">
                <a:effectLst>
                  <a:outerShdw blurRad="38100" dist="38100" dir="2700000" algn="tl">
                    <a:srgbClr val="C0C0C0"/>
                  </a:outerShdw>
                </a:effectLst>
              </a:rPr>
              <a:t> </a:t>
            </a:r>
            <a:r>
              <a:rPr lang="fa-IR" b="1">
                <a:latin typeface="Garamond" pitchFamily="18" charset="0"/>
              </a:rPr>
              <a:t>ماساژ با کل دست </a:t>
            </a:r>
            <a:endParaRPr lang="en-US" b="1">
              <a:latin typeface="Garamond" pitchFamily="18" charset="0"/>
            </a:endParaRPr>
          </a:p>
        </p:txBody>
      </p:sp>
      <p:pic>
        <p:nvPicPr>
          <p:cNvPr id="38915" name="Picture 3" descr="~lwf004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1608138"/>
            <a:ext cx="5257800" cy="4548187"/>
          </a:xfrm>
          <a:noFill/>
          <a:ln w="76200" cap="flat">
            <a:solidFill>
              <a:srgbClr val="2F404F"/>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863229"/>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295400" y="152400"/>
            <a:ext cx="5029200" cy="1143000"/>
          </a:xfrm>
        </p:spPr>
        <p:txBody>
          <a:bodyPr>
            <a:normAutofit fontScale="90000"/>
          </a:bodyPr>
          <a:lstStyle/>
          <a:p>
            <a:r>
              <a:rPr lang="en-US" sz="4400">
                <a:effectLst>
                  <a:outerShdw blurRad="38100" dist="38100" dir="2700000" algn="tl">
                    <a:srgbClr val="C0C0C0"/>
                  </a:outerShdw>
                </a:effectLst>
              </a:rPr>
              <a:t>‘fist’</a:t>
            </a:r>
            <a:r>
              <a:rPr lang="en-US" sz="3500">
                <a:effectLst>
                  <a:outerShdw blurRad="38100" dist="38100" dir="2700000" algn="tl">
                    <a:srgbClr val="C0C0C0"/>
                  </a:outerShdw>
                </a:effectLst>
              </a:rPr>
              <a:t> method </a:t>
            </a:r>
            <a:r>
              <a:rPr lang="fa-IR" b="1">
                <a:latin typeface="Garamond" pitchFamily="18" charset="0"/>
              </a:rPr>
              <a:t>روش مشت </a:t>
            </a:r>
            <a:endParaRPr lang="en-US" b="1">
              <a:latin typeface="Garamond" pitchFamily="18" charset="0"/>
            </a:endParaRPr>
          </a:p>
        </p:txBody>
      </p:sp>
      <p:pic>
        <p:nvPicPr>
          <p:cNvPr id="39939" name="Picture 3" descr="~lwf004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62000" y="1608138"/>
            <a:ext cx="7526338" cy="4117975"/>
          </a:xfrm>
          <a:noFill/>
          <a:ln w="76200" cap="flat">
            <a:solidFill>
              <a:srgbClr val="2F404F"/>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2641578"/>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152400"/>
            <a:ext cx="5638800" cy="1143000"/>
          </a:xfrm>
        </p:spPr>
        <p:txBody>
          <a:bodyPr>
            <a:normAutofit fontScale="90000"/>
          </a:bodyPr>
          <a:lstStyle/>
          <a:p>
            <a:r>
              <a:rPr lang="en-US" sz="4400">
                <a:effectLst>
                  <a:outerShdw blurRad="38100" dist="38100" dir="2700000" algn="tl">
                    <a:srgbClr val="C0C0C0"/>
                  </a:outerShdw>
                </a:effectLst>
              </a:rPr>
              <a:t>‘finger’</a:t>
            </a:r>
            <a:r>
              <a:rPr lang="en-US" sz="3500">
                <a:effectLst>
                  <a:outerShdw blurRad="38100" dist="38100" dir="2700000" algn="tl">
                    <a:srgbClr val="C0C0C0"/>
                  </a:outerShdw>
                </a:effectLst>
              </a:rPr>
              <a:t> method </a:t>
            </a:r>
            <a:r>
              <a:rPr lang="fa-IR" b="1">
                <a:latin typeface="Garamond" pitchFamily="18" charset="0"/>
              </a:rPr>
              <a:t>روش انگشت </a:t>
            </a:r>
            <a:endParaRPr lang="en-US" b="1">
              <a:latin typeface="Garamond" pitchFamily="18" charset="0"/>
            </a:endParaRPr>
          </a:p>
        </p:txBody>
      </p:sp>
      <p:pic>
        <p:nvPicPr>
          <p:cNvPr id="40963" name="Picture 3" descr="~lwf004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52600" y="1685925"/>
            <a:ext cx="4038600" cy="3476625"/>
          </a:xfrm>
          <a:noFill/>
          <a:ln w="130175">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2335453"/>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09600" y="228600"/>
            <a:ext cx="8226425" cy="1143000"/>
          </a:xfrm>
        </p:spPr>
        <p:txBody>
          <a:bodyPr/>
          <a:lstStyle/>
          <a:p>
            <a:r>
              <a:rPr lang="en-US" sz="3500">
                <a:solidFill>
                  <a:srgbClr val="A7A7C5"/>
                </a:solidFill>
                <a:effectLst>
                  <a:outerShdw blurRad="38100" dist="38100" dir="2700000" algn="tl">
                    <a:srgbClr val="C0C0C0"/>
                  </a:outerShdw>
                </a:effectLst>
              </a:rPr>
              <a:t> </a:t>
            </a:r>
            <a:r>
              <a:rPr lang="en-US" sz="4400">
                <a:effectLst>
                  <a:outerShdw blurRad="38100" dist="38100" dir="2700000" algn="tl">
                    <a:srgbClr val="C0C0C0"/>
                  </a:outerShdw>
                </a:effectLst>
              </a:rPr>
              <a:t>‘fingertips’</a:t>
            </a:r>
            <a:r>
              <a:rPr lang="en-US" sz="3500">
                <a:effectLst>
                  <a:outerShdw blurRad="38100" dist="38100" dir="2700000" algn="tl">
                    <a:srgbClr val="C0C0C0"/>
                  </a:outerShdw>
                </a:effectLst>
              </a:rPr>
              <a:t> method </a:t>
            </a:r>
            <a:r>
              <a:rPr lang="fa-IR" b="1">
                <a:latin typeface="Garamond" pitchFamily="18" charset="0"/>
              </a:rPr>
              <a:t>نوک انگشتان </a:t>
            </a:r>
            <a:endParaRPr lang="en-US" b="1">
              <a:latin typeface="Garamond" pitchFamily="18" charset="0"/>
            </a:endParaRPr>
          </a:p>
        </p:txBody>
      </p:sp>
      <p:pic>
        <p:nvPicPr>
          <p:cNvPr id="41987" name="Picture 3" descr="~lwf00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05000"/>
            <a:ext cx="5768975" cy="4513263"/>
          </a:xfrm>
          <a:prstGeom prst="rect">
            <a:avLst/>
          </a:prstGeom>
          <a:noFill/>
          <a:ln w="76200">
            <a:solidFill>
              <a:srgbClr val="2F404F"/>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855578"/>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04800" y="228600"/>
            <a:ext cx="7924800" cy="1524000"/>
          </a:xfrm>
        </p:spPr>
        <p:txBody>
          <a:bodyPr/>
          <a:lstStyle/>
          <a:p>
            <a:r>
              <a:rPr lang="en-US" sz="3500">
                <a:effectLst>
                  <a:outerShdw blurRad="38100" dist="38100" dir="2700000" algn="tl">
                    <a:srgbClr val="C0C0C0"/>
                  </a:outerShdw>
                </a:effectLst>
              </a:rPr>
              <a:t>wide-toothed comb </a:t>
            </a:r>
            <a:r>
              <a:rPr lang="fa-IR" b="1">
                <a:latin typeface="Garamond" pitchFamily="18" charset="0"/>
              </a:rPr>
              <a:t>شانه با  دندانه باز</a:t>
            </a:r>
            <a:endParaRPr lang="en-US" b="1">
              <a:latin typeface="Garamond" pitchFamily="18" charset="0"/>
            </a:endParaRPr>
          </a:p>
        </p:txBody>
      </p:sp>
      <p:pic>
        <p:nvPicPr>
          <p:cNvPr id="43011" name="Picture 3" descr="~lwf004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36775" y="1916113"/>
            <a:ext cx="4645025" cy="4294187"/>
          </a:xfrm>
          <a:noFill/>
          <a:ln w="76200">
            <a:solidFill>
              <a:srgbClr val="2F404F"/>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954306"/>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fontScale="90000"/>
          </a:bodyPr>
          <a:lstStyle/>
          <a:p>
            <a:r>
              <a:rPr lang="en-US"/>
              <a:t>Nipple stimulation</a:t>
            </a:r>
            <a:r>
              <a:rPr lang="fa-IR"/>
              <a:t> تحریک نوک سینه </a:t>
            </a:r>
            <a:endParaRPr lang="en-US"/>
          </a:p>
        </p:txBody>
      </p:sp>
      <p:pic>
        <p:nvPicPr>
          <p:cNvPr id="44035" name="Picture 3" descr="~lwf00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362200"/>
            <a:ext cx="6192838" cy="2817813"/>
          </a:xfrm>
          <a:prstGeom prst="rect">
            <a:avLst/>
          </a:prstGeom>
          <a:noFill/>
          <a:ln w="76200">
            <a:solidFill>
              <a:schemeClr val="hlink"/>
            </a:solidFill>
            <a:miter lim="800000"/>
            <a:headEnd/>
            <a:tailEnd/>
          </a:ln>
          <a:effectLst>
            <a:outerShdw dist="35921" dir="2700000" algn="ctr" rotWithShape="0">
              <a:srgbClr val="2F404F"/>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758366"/>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3200">
                <a:solidFill>
                  <a:srgbClr val="FF0000"/>
                </a:solidFill>
              </a:rPr>
              <a:t>Effects of Infant Hand Massage and Suckling </a:t>
            </a:r>
            <a:r>
              <a:rPr lang="fa-IR" sz="3200">
                <a:solidFill>
                  <a:srgbClr val="FF0000"/>
                </a:solidFill>
              </a:rPr>
              <a:t>اثرات ماساژ دست نوزاد و مکیدن</a:t>
            </a:r>
            <a:r>
              <a:rPr lang="fa-IR" sz="3200"/>
              <a:t> </a:t>
            </a:r>
            <a:endParaRPr lang="en-US" sz="3200"/>
          </a:p>
        </p:txBody>
      </p:sp>
      <p:sp>
        <p:nvSpPr>
          <p:cNvPr id="45059" name="Rectangle 3"/>
          <p:cNvSpPr>
            <a:spLocks noGrp="1" noChangeArrowheads="1"/>
          </p:cNvSpPr>
          <p:nvPr>
            <p:ph type="body" sz="half" idx="1"/>
          </p:nvPr>
        </p:nvSpPr>
        <p:spPr>
          <a:xfrm>
            <a:off x="0" y="1905000"/>
            <a:ext cx="5105400" cy="4648200"/>
          </a:xfrm>
        </p:spPr>
        <p:txBody>
          <a:bodyPr/>
          <a:lstStyle/>
          <a:p>
            <a:r>
              <a:rPr lang="en-US" sz="3600"/>
              <a:t>Newborns use their hands as well as their mouths to stimulate maternal oxytocin release.</a:t>
            </a:r>
            <a:endParaRPr lang="fa-IR" sz="3600"/>
          </a:p>
          <a:p>
            <a:pPr algn="r" rtl="1"/>
            <a:r>
              <a:rPr lang="fa-IR" sz="3600"/>
              <a:t>باعث ازاد شدن اکسی توسین </a:t>
            </a:r>
            <a:endParaRPr lang="en-US" sz="3600"/>
          </a:p>
        </p:txBody>
      </p:sp>
      <p:pic>
        <p:nvPicPr>
          <p:cNvPr id="45060" name="Picture 4" descr="postpa10">
            <a:hlinkClick r:id="rId2" action="ppaction://hlinkfile"/>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257800" y="1828800"/>
            <a:ext cx="3314700" cy="4530725"/>
          </a:xfrm>
          <a:solidFill>
            <a:srgbClr val="2F404F"/>
          </a:solidFill>
          <a:ln w="85725">
            <a:solidFill>
              <a:srgbClr val="000022"/>
            </a:solidFill>
            <a:miter lim="800000"/>
            <a:headEnd/>
            <a:tailEnd/>
          </a:ln>
          <a:effectLst>
            <a:outerShdw dist="35921" dir="2700000" algn="ctr" rotWithShape="0">
              <a:srgbClr val="000000"/>
            </a:outerShdw>
          </a:effectLst>
        </p:spPr>
      </p:pic>
    </p:spTree>
    <p:extLst>
      <p:ext uri="{BB962C8B-B14F-4D97-AF65-F5344CB8AC3E}">
        <p14:creationId xmlns:p14="http://schemas.microsoft.com/office/powerpoint/2010/main" val="683333842"/>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043490" y="914400"/>
            <a:ext cx="6881310" cy="685800"/>
          </a:xfrm>
        </p:spPr>
        <p:txBody>
          <a:bodyPr>
            <a:normAutofit fontScale="90000"/>
          </a:bodyPr>
          <a:lstStyle/>
          <a:p>
            <a:r>
              <a:rPr lang="en-US" sz="3200" dirty="0" err="1">
                <a:solidFill>
                  <a:srgbClr val="FF0000"/>
                </a:solidFill>
              </a:rPr>
              <a:t>Marmet</a:t>
            </a:r>
            <a:r>
              <a:rPr lang="en-US" sz="3200" dirty="0">
                <a:solidFill>
                  <a:srgbClr val="FF0000"/>
                </a:solidFill>
              </a:rPr>
              <a:t> technique hand expression</a:t>
            </a:r>
            <a:r>
              <a:rPr lang="fa-IR" sz="3200" dirty="0">
                <a:solidFill>
                  <a:srgbClr val="FF0000"/>
                </a:solidFill>
              </a:rPr>
              <a:t/>
            </a:r>
            <a:br>
              <a:rPr lang="fa-IR" sz="3200" dirty="0">
                <a:solidFill>
                  <a:srgbClr val="FF0000"/>
                </a:solidFill>
              </a:rPr>
            </a:br>
            <a:r>
              <a:rPr lang="fa-IR" sz="3200" dirty="0">
                <a:solidFill>
                  <a:srgbClr val="FF0000"/>
                </a:solidFill>
              </a:rPr>
              <a:t>شیر دوشی به روش لرزاندن</a:t>
            </a:r>
            <a:r>
              <a:rPr lang="fa-IR" sz="3200" dirty="0"/>
              <a:t>          </a:t>
            </a:r>
            <a:r>
              <a:rPr lang="en-US" sz="3200" dirty="0"/>
              <a:t> </a:t>
            </a:r>
          </a:p>
        </p:txBody>
      </p:sp>
      <p:sp>
        <p:nvSpPr>
          <p:cNvPr id="46083" name="Rectangle 3"/>
          <p:cNvSpPr>
            <a:spLocks noGrp="1" noChangeArrowheads="1"/>
          </p:cNvSpPr>
          <p:nvPr>
            <p:ph idx="1"/>
          </p:nvPr>
        </p:nvSpPr>
        <p:spPr>
          <a:xfrm>
            <a:off x="381000" y="1447800"/>
            <a:ext cx="8305800" cy="4800600"/>
          </a:xfrm>
        </p:spPr>
        <p:txBody>
          <a:bodyPr>
            <a:normAutofit fontScale="92500" lnSpcReduction="10000"/>
          </a:bodyPr>
          <a:lstStyle/>
          <a:p>
            <a:r>
              <a:rPr lang="en-US" sz="2800" b="1" dirty="0">
                <a:hlinkClick r:id="" action="ppaction://noaction"/>
              </a:rPr>
              <a:t>POSITION</a:t>
            </a:r>
            <a:r>
              <a:rPr lang="en-US" sz="2800" dirty="0"/>
              <a:t> the thumb and first two fingers about 1" to 1 1/2" behind the nipple.</a:t>
            </a:r>
            <a:endParaRPr lang="fa-IR" sz="2800" dirty="0"/>
          </a:p>
          <a:p>
            <a:pPr algn="r" rtl="1"/>
            <a:r>
              <a:rPr lang="en-US" sz="2800" dirty="0"/>
              <a:t> </a:t>
            </a:r>
            <a:r>
              <a:rPr lang="fa-IR" sz="2800" dirty="0"/>
              <a:t>انگشت شست ودو انگشت بعدی را پشت هاله قرار دهید</a:t>
            </a:r>
            <a:r>
              <a:rPr lang="en-US" sz="2800" dirty="0"/>
              <a:t> </a:t>
            </a:r>
          </a:p>
          <a:p>
            <a:r>
              <a:rPr lang="en-US" sz="2800" b="1" dirty="0">
                <a:solidFill>
                  <a:srgbClr val="FF0000"/>
                </a:solidFill>
              </a:rPr>
              <a:t>PUSH</a:t>
            </a:r>
            <a:r>
              <a:rPr lang="en-US" sz="2800" dirty="0">
                <a:solidFill>
                  <a:srgbClr val="FF0000"/>
                </a:solidFill>
              </a:rPr>
              <a:t> </a:t>
            </a:r>
            <a:r>
              <a:rPr lang="en-US" sz="2800" dirty="0"/>
              <a:t>straight into the chest wall, </a:t>
            </a:r>
            <a:r>
              <a:rPr lang="en-US" sz="2800" b="1" dirty="0">
                <a:solidFill>
                  <a:srgbClr val="FF0000"/>
                </a:solidFill>
              </a:rPr>
              <a:t>ROLL</a:t>
            </a:r>
            <a:r>
              <a:rPr lang="en-US" sz="2800" dirty="0">
                <a:solidFill>
                  <a:schemeClr val="folHlink"/>
                </a:solidFill>
              </a:rPr>
              <a:t> </a:t>
            </a:r>
            <a:r>
              <a:rPr lang="en-US" sz="2800" dirty="0"/>
              <a:t>thumb and fingers forward and </a:t>
            </a:r>
            <a:r>
              <a:rPr lang="en-US" sz="2800" b="1" dirty="0">
                <a:hlinkClick r:id="" action="ppaction://noaction"/>
              </a:rPr>
              <a:t>REPEAT RYTHMICALLY</a:t>
            </a:r>
            <a:r>
              <a:rPr lang="en-US" sz="2800" dirty="0">
                <a:hlinkClick r:id="" action="ppaction://noaction"/>
              </a:rPr>
              <a:t> </a:t>
            </a:r>
            <a:r>
              <a:rPr lang="en-US" sz="2800" dirty="0"/>
              <a:t>to drain the reservoirs</a:t>
            </a:r>
            <a:endParaRPr lang="fa-IR" sz="2800" b="1" dirty="0">
              <a:hlinkClick r:id="" action="ppaction://noaction"/>
            </a:endParaRPr>
          </a:p>
          <a:p>
            <a:pPr algn="r" rtl="1"/>
            <a:r>
              <a:rPr lang="fa-IR" sz="2800" b="1" dirty="0">
                <a:solidFill>
                  <a:srgbClr val="FF9933"/>
                </a:solidFill>
                <a:hlinkClick r:id="" action="ppaction://noaction"/>
              </a:rPr>
              <a:t>فشار دهید –شست و انگشتان را جلو ببرید –تکرار کنید</a:t>
            </a:r>
            <a:endParaRPr lang="en-US" sz="2800" dirty="0">
              <a:solidFill>
                <a:srgbClr val="FF9933"/>
              </a:solidFill>
            </a:endParaRPr>
          </a:p>
          <a:p>
            <a:r>
              <a:rPr lang="en-US" sz="2800" b="1" dirty="0">
                <a:hlinkClick r:id="" action="ppaction://noaction"/>
              </a:rPr>
              <a:t>ROTATE</a:t>
            </a:r>
            <a:r>
              <a:rPr lang="en-US" sz="2800" dirty="0">
                <a:hlinkClick r:id="" action="ppaction://noaction"/>
              </a:rPr>
              <a:t> </a:t>
            </a:r>
            <a:r>
              <a:rPr lang="en-US" sz="2800" dirty="0"/>
              <a:t>the thumb and finger position to milk the other reservoirs.</a:t>
            </a:r>
            <a:endParaRPr lang="fa-IR" sz="2800" dirty="0"/>
          </a:p>
          <a:p>
            <a:pPr algn="r" rtl="1"/>
            <a:r>
              <a:rPr lang="fa-IR" sz="2800" dirty="0"/>
              <a:t>محل انگشتان را بچرخانید</a:t>
            </a:r>
            <a:endParaRPr lang="en-US" sz="2800" dirty="0"/>
          </a:p>
        </p:txBody>
      </p:sp>
    </p:spTree>
    <p:extLst>
      <p:ext uri="{BB962C8B-B14F-4D97-AF65-F5344CB8AC3E}">
        <p14:creationId xmlns:p14="http://schemas.microsoft.com/office/powerpoint/2010/main" val="76713361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3" name="Rectangle 3"/>
          <p:cNvSpPr>
            <a:spLocks noGrp="1" noChangeArrowheads="1"/>
          </p:cNvSpPr>
          <p:nvPr>
            <p:ph type="title"/>
          </p:nvPr>
        </p:nvSpPr>
        <p:spPr>
          <a:noFill/>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a:r>
              <a:rPr lang="ar-SA" b="1" dirty="0">
                <a:cs typeface="Arial" pitchFamily="34" charset="0"/>
              </a:rPr>
              <a:t>مزاياي مربوط به كودك</a:t>
            </a:r>
            <a:r>
              <a:rPr lang="fa-IR" b="1" dirty="0">
                <a:cs typeface="Arial" pitchFamily="34" charset="0"/>
              </a:rPr>
              <a:t>6</a:t>
            </a:r>
            <a:r>
              <a:rPr lang="en-US" dirty="0"/>
              <a:t> </a:t>
            </a:r>
          </a:p>
        </p:txBody>
      </p:sp>
      <p:sp>
        <p:nvSpPr>
          <p:cNvPr id="312324" name="Rectangle 4"/>
          <p:cNvSpPr>
            <a:spLocks noGrp="1" noChangeArrowheads="1"/>
          </p:cNvSpPr>
          <p:nvPr>
            <p:ph type="body" sz="half" idx="1"/>
          </p:nvPr>
        </p:nvSpPr>
        <p:spPr>
          <a:xfrm>
            <a:off x="4716463" y="2133600"/>
            <a:ext cx="3810000" cy="4114800"/>
          </a:xfrm>
        </p:spPr>
        <p:txBody>
          <a:bodyPr/>
          <a:lstStyle/>
          <a:p>
            <a:pPr marL="609600" indent="-609600" algn="r" rtl="1"/>
            <a:r>
              <a:rPr lang="ar-SA" sz="2800">
                <a:cs typeface="Arial" pitchFamily="34" charset="0"/>
              </a:rPr>
              <a:t>در شيرخواراني كه از شيرمادر تغذيه مي كنند به علت متابوليسم بهتر كلسترول مشكل افزايش كلسترول در بزرگسالي و احتمال ابتلاء به بيماري هاي قلبي عروقي، كمتر است.</a:t>
            </a:r>
            <a:endParaRPr lang="en-US" sz="2800">
              <a:cs typeface="Arial" pitchFamily="34" charset="0"/>
            </a:endParaRPr>
          </a:p>
        </p:txBody>
      </p:sp>
      <p:sp>
        <p:nvSpPr>
          <p:cNvPr id="7" name="Slide Number Placeholder 6"/>
          <p:cNvSpPr>
            <a:spLocks noGrp="1"/>
          </p:cNvSpPr>
          <p:nvPr>
            <p:ph type="sldNum" sz="quarter" idx="12"/>
          </p:nvPr>
        </p:nvSpPr>
        <p:spPr/>
        <p:txBody>
          <a:bodyPr/>
          <a:lstStyle/>
          <a:p>
            <a:fld id="{C7DFE70A-61C3-4F99-977C-C2D32818503F}" type="slidenum">
              <a:rPr lang="ar-SA"/>
              <a:pPr/>
              <a:t>9</a:t>
            </a:fld>
            <a:endParaRPr lang="en-US"/>
          </a:p>
        </p:txBody>
      </p:sp>
      <p:sp>
        <p:nvSpPr>
          <p:cNvPr id="2" name="Content Placeholder 1"/>
          <p:cNvSpPr>
            <a:spLocks noGrp="1"/>
          </p:cNvSpPr>
          <p:nvPr>
            <p:ph sz="half" idx="2"/>
          </p:nvPr>
        </p:nvSpPr>
        <p:spPr>
          <a:xfrm>
            <a:off x="838200" y="2044700"/>
            <a:ext cx="8153400" cy="3632200"/>
          </a:xfrm>
        </p:spPr>
        <p:txBody>
          <a:bodyPr/>
          <a:lstStyle/>
          <a:p>
            <a:pPr marL="68580" indent="0">
              <a:buNone/>
            </a:pPr>
            <a:endParaRPr lang="en-US" dirty="0"/>
          </a:p>
        </p:txBody>
      </p:sp>
    </p:spTree>
    <p:extLst>
      <p:ext uri="{BB962C8B-B14F-4D97-AF65-F5344CB8AC3E}">
        <p14:creationId xmlns:p14="http://schemas.microsoft.com/office/powerpoint/2010/main" val="16781833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152400"/>
            <a:ext cx="9144000" cy="1600200"/>
          </a:xfrm>
        </p:spPr>
        <p:txBody>
          <a:bodyPr/>
          <a:lstStyle/>
          <a:p>
            <a:r>
              <a:rPr lang="en-US" sz="2800" b="1">
                <a:solidFill>
                  <a:srgbClr val="436156"/>
                </a:solidFill>
              </a:rPr>
              <a:t>POSITION </a:t>
            </a:r>
            <a:r>
              <a:rPr lang="en-US" sz="2800">
                <a:solidFill>
                  <a:srgbClr val="436156"/>
                </a:solidFill>
              </a:rPr>
              <a:t>the thumb and first two fingers behind the nipple</a:t>
            </a:r>
            <a:r>
              <a:rPr lang="en-US" sz="3200"/>
              <a:t> </a:t>
            </a:r>
            <a:r>
              <a:rPr lang="fa-IR" sz="3200">
                <a:solidFill>
                  <a:srgbClr val="FF0000"/>
                </a:solidFill>
              </a:rPr>
              <a:t>انگشت شست ودو انگشت بعدی را پشت هاله قرار دهید</a:t>
            </a:r>
            <a:r>
              <a:rPr lang="en-US" sz="3200"/>
              <a:t> </a:t>
            </a:r>
          </a:p>
        </p:txBody>
      </p:sp>
      <p:sp>
        <p:nvSpPr>
          <p:cNvPr id="48131" name="Rectangle 3"/>
          <p:cNvSpPr>
            <a:spLocks noGrp="1" noChangeArrowheads="1"/>
          </p:cNvSpPr>
          <p:nvPr>
            <p:ph idx="1"/>
          </p:nvPr>
        </p:nvSpPr>
        <p:spPr>
          <a:xfrm>
            <a:off x="685800" y="1763713"/>
            <a:ext cx="7924800" cy="4484687"/>
          </a:xfrm>
        </p:spPr>
        <p:txBody>
          <a:bodyPr/>
          <a:lstStyle/>
          <a:p>
            <a:pPr>
              <a:buFontTx/>
              <a:buNone/>
            </a:pPr>
            <a:r>
              <a:rPr lang="en-US" sz="2400">
                <a:solidFill>
                  <a:srgbClr val="001E7E"/>
                </a:solidFill>
              </a:rPr>
              <a:t>Place the thumb above and the fingers below, in a 12 and 6 o'clock position and…, as shown.</a:t>
            </a:r>
            <a:endParaRPr lang="fa-IR" sz="2400">
              <a:solidFill>
                <a:srgbClr val="001E7E"/>
              </a:solidFill>
            </a:endParaRPr>
          </a:p>
          <a:p>
            <a:pPr algn="r" rtl="1">
              <a:buFontTx/>
              <a:buNone/>
            </a:pPr>
            <a:r>
              <a:rPr lang="fa-IR" sz="2400">
                <a:solidFill>
                  <a:srgbClr val="001E7E"/>
                </a:solidFill>
              </a:rPr>
              <a:t>شست در ساعت 12 و دو انگشت در ساعت  6</a:t>
            </a:r>
            <a:endParaRPr lang="en-US" sz="2400">
              <a:solidFill>
                <a:srgbClr val="001E7E"/>
              </a:solidFill>
            </a:endParaRPr>
          </a:p>
          <a:p>
            <a:r>
              <a:rPr lang="en-US" sz="2400">
                <a:solidFill>
                  <a:srgbClr val="001E7E"/>
                </a:solidFill>
              </a:rPr>
              <a:t>Avoid cupping the breast</a:t>
            </a:r>
            <a:endParaRPr lang="fa-IR" sz="2400">
              <a:solidFill>
                <a:srgbClr val="001E7E"/>
              </a:solidFill>
            </a:endParaRPr>
          </a:p>
          <a:p>
            <a:pPr algn="r" rtl="1"/>
            <a:r>
              <a:rPr lang="fa-IR" sz="2400">
                <a:solidFill>
                  <a:srgbClr val="001E7E"/>
                </a:solidFill>
              </a:rPr>
              <a:t> حالت فنجانی نباشد</a:t>
            </a:r>
          </a:p>
          <a:p>
            <a:r>
              <a:rPr lang="en-US" sz="2400">
                <a:solidFill>
                  <a:srgbClr val="001E7E"/>
                </a:solidFill>
              </a:rPr>
              <a:t> The fingers should NOT be in a 12 and 4 o'clock position</a:t>
            </a:r>
          </a:p>
          <a:p>
            <a:pPr algn="r" rtl="1"/>
            <a:r>
              <a:rPr lang="fa-IR" sz="2400">
                <a:solidFill>
                  <a:srgbClr val="001E7E"/>
                </a:solidFill>
              </a:rPr>
              <a:t>در ساعت 4و 12 نباشد</a:t>
            </a:r>
            <a:endParaRPr lang="en-US" sz="2400">
              <a:solidFill>
                <a:srgbClr val="001E7E"/>
              </a:solidFill>
            </a:endParaRPr>
          </a:p>
        </p:txBody>
      </p:sp>
      <p:pic>
        <p:nvPicPr>
          <p:cNvPr id="48132" name="Picture 4" descr="meavc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876800"/>
            <a:ext cx="914400" cy="576263"/>
          </a:xfrm>
          <a:prstGeom prst="rect">
            <a:avLst/>
          </a:prstGeom>
          <a:noFill/>
          <a:extLst>
            <a:ext uri="{909E8E84-426E-40DD-AFC4-6F175D3DCCD1}">
              <a14:hiddenFill xmlns:a14="http://schemas.microsoft.com/office/drawing/2010/main">
                <a:solidFill>
                  <a:srgbClr val="FFFFFF"/>
                </a:solidFill>
              </a14:hiddenFill>
            </a:ext>
          </a:extLst>
        </p:spPr>
      </p:pic>
      <p:sp>
        <p:nvSpPr>
          <p:cNvPr id="48133" name="Rectangle 5"/>
          <p:cNvSpPr>
            <a:spLocks noChangeArrowheads="1"/>
          </p:cNvSpPr>
          <p:nvPr/>
        </p:nvSpPr>
        <p:spPr bwMode="auto">
          <a:xfrm>
            <a:off x="1409700" y="5638800"/>
            <a:ext cx="2781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a:solidFill>
                  <a:srgbClr val="001E7E"/>
                </a:solidFill>
                <a:effectLst>
                  <a:outerShdw blurRad="38100" dist="38100" dir="2700000" algn="tl">
                    <a:srgbClr val="C0C0C0"/>
                  </a:outerShdw>
                </a:effectLst>
                <a:latin typeface="Arial" pitchFamily="34" charset="0"/>
              </a:rPr>
              <a:t>12 o'clock and 6 o'clock</a:t>
            </a:r>
          </a:p>
        </p:txBody>
      </p:sp>
      <p:sp>
        <p:nvSpPr>
          <p:cNvPr id="48134" name="Rectangle 6"/>
          <p:cNvSpPr>
            <a:spLocks noChangeArrowheads="1"/>
          </p:cNvSpPr>
          <p:nvPr/>
        </p:nvSpPr>
        <p:spPr bwMode="auto">
          <a:xfrm>
            <a:off x="4648200" y="5576888"/>
            <a:ext cx="284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a:solidFill>
                  <a:srgbClr val="FF3300"/>
                </a:solidFill>
                <a:effectLst>
                  <a:outerShdw blurRad="38100" dist="38100" dir="2700000" algn="tl">
                    <a:srgbClr val="C0C0C0"/>
                  </a:outerShdw>
                </a:effectLst>
                <a:latin typeface="Arial" pitchFamily="34" charset="0"/>
              </a:rPr>
              <a:t>12 o'clock and 4 o'clock</a:t>
            </a:r>
            <a:r>
              <a:rPr kumimoji="0" lang="en-US" sz="1800">
                <a:effectLst>
                  <a:outerShdw blurRad="38100" dist="38100" dir="2700000" algn="tl">
                    <a:srgbClr val="C0C0C0"/>
                  </a:outerShdw>
                </a:effectLst>
                <a:latin typeface="Arial" pitchFamily="34" charset="0"/>
              </a:rPr>
              <a:t> </a:t>
            </a:r>
          </a:p>
        </p:txBody>
      </p:sp>
      <p:pic>
        <p:nvPicPr>
          <p:cNvPr id="48135" name="Picture 7" descr="mepo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343400"/>
            <a:ext cx="1676400" cy="1355725"/>
          </a:xfrm>
          <a:prstGeom prst="rect">
            <a:avLst/>
          </a:prstGeom>
          <a:noFill/>
          <a:extLst>
            <a:ext uri="{909E8E84-426E-40DD-AFC4-6F175D3DCCD1}">
              <a14:hiddenFill xmlns:a14="http://schemas.microsoft.com/office/drawing/2010/main">
                <a:solidFill>
                  <a:srgbClr val="FFFFFF"/>
                </a:solidFill>
              </a14:hiddenFill>
            </a:ext>
          </a:extLst>
        </p:spPr>
      </p:pic>
      <p:pic>
        <p:nvPicPr>
          <p:cNvPr id="48136" name="Picture 8" descr="PictureQ"/>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9000" y="4648200"/>
            <a:ext cx="1066800" cy="919163"/>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6446432"/>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Oval 2"/>
          <p:cNvSpPr>
            <a:spLocks noChangeArrowheads="1"/>
          </p:cNvSpPr>
          <p:nvPr/>
        </p:nvSpPr>
        <p:spPr bwMode="auto">
          <a:xfrm>
            <a:off x="1066800" y="3505200"/>
            <a:ext cx="1905000" cy="3048000"/>
          </a:xfrm>
          <a:prstGeom prst="ellipse">
            <a:avLst/>
          </a:prstGeom>
          <a:noFill/>
          <a:ln w="190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49155" name="Rectangle 3"/>
          <p:cNvSpPr>
            <a:spLocks noGrp="1" noChangeArrowheads="1"/>
          </p:cNvSpPr>
          <p:nvPr>
            <p:ph type="title"/>
          </p:nvPr>
        </p:nvSpPr>
        <p:spPr>
          <a:xfrm>
            <a:off x="381000" y="381000"/>
            <a:ext cx="8229600" cy="1371600"/>
          </a:xfrm>
        </p:spPr>
        <p:txBody>
          <a:bodyPr/>
          <a:lstStyle/>
          <a:p>
            <a:r>
              <a:rPr lang="en-US" sz="2800" b="1">
                <a:solidFill>
                  <a:srgbClr val="436156"/>
                </a:solidFill>
              </a:rPr>
              <a:t>PUSH</a:t>
            </a:r>
            <a:r>
              <a:rPr lang="en-US" sz="2800">
                <a:solidFill>
                  <a:srgbClr val="436156"/>
                </a:solidFill>
              </a:rPr>
              <a:t> straight into the chest wall</a:t>
            </a:r>
            <a:br>
              <a:rPr lang="en-US" sz="2800">
                <a:solidFill>
                  <a:srgbClr val="436156"/>
                </a:solidFill>
              </a:rPr>
            </a:br>
            <a:r>
              <a:rPr lang="en-US" sz="2800" b="1">
                <a:solidFill>
                  <a:srgbClr val="436156"/>
                </a:solidFill>
              </a:rPr>
              <a:t>ROLL</a:t>
            </a:r>
            <a:r>
              <a:rPr lang="en-US" sz="2800">
                <a:solidFill>
                  <a:srgbClr val="436156"/>
                </a:solidFill>
              </a:rPr>
              <a:t> thumb and fingers forward</a:t>
            </a:r>
            <a:r>
              <a:rPr lang="fa-IR" sz="2800">
                <a:solidFill>
                  <a:srgbClr val="436156"/>
                </a:solidFill>
              </a:rPr>
              <a:t/>
            </a:r>
            <a:br>
              <a:rPr lang="fa-IR" sz="2800">
                <a:solidFill>
                  <a:srgbClr val="436156"/>
                </a:solidFill>
              </a:rPr>
            </a:br>
            <a:r>
              <a:rPr lang="en-US" sz="2800">
                <a:solidFill>
                  <a:srgbClr val="436156"/>
                </a:solidFill>
              </a:rPr>
              <a:t> </a:t>
            </a:r>
            <a:r>
              <a:rPr lang="fa-IR" sz="2800" b="1">
                <a:hlinkClick r:id="" action="ppaction://noaction"/>
              </a:rPr>
              <a:t>فشار دهید –شست و انگشتان را جلو ببرید </a:t>
            </a:r>
            <a:endParaRPr lang="en-US" sz="2800" b="1"/>
          </a:p>
        </p:txBody>
      </p:sp>
      <p:sp>
        <p:nvSpPr>
          <p:cNvPr id="49156" name="Rectangle 4"/>
          <p:cNvSpPr>
            <a:spLocks noGrp="1" noChangeArrowheads="1"/>
          </p:cNvSpPr>
          <p:nvPr>
            <p:ph idx="1"/>
          </p:nvPr>
        </p:nvSpPr>
        <p:spPr>
          <a:xfrm>
            <a:off x="762000" y="1752600"/>
            <a:ext cx="7772400" cy="1295400"/>
          </a:xfrm>
        </p:spPr>
        <p:txBody>
          <a:bodyPr>
            <a:normAutofit fontScale="85000" lnSpcReduction="20000"/>
          </a:bodyPr>
          <a:lstStyle/>
          <a:p>
            <a:pPr>
              <a:lnSpc>
                <a:spcPct val="90000"/>
              </a:lnSpc>
            </a:pPr>
            <a:r>
              <a:rPr lang="en-US" sz="2400">
                <a:solidFill>
                  <a:srgbClr val="001E7E"/>
                </a:solidFill>
              </a:rPr>
              <a:t>Avoid spreading the fingers apart.</a:t>
            </a:r>
            <a:r>
              <a:rPr lang="fa-IR" sz="2400">
                <a:solidFill>
                  <a:srgbClr val="001E7E"/>
                </a:solidFill>
              </a:rPr>
              <a:t>انگشتان بهم چسبیده باشد </a:t>
            </a:r>
            <a:endParaRPr lang="en-US" sz="2400">
              <a:solidFill>
                <a:srgbClr val="001E7E"/>
              </a:solidFill>
            </a:endParaRPr>
          </a:p>
          <a:p>
            <a:pPr>
              <a:lnSpc>
                <a:spcPct val="90000"/>
              </a:lnSpc>
            </a:pPr>
            <a:r>
              <a:rPr lang="en-US" sz="2400">
                <a:solidFill>
                  <a:srgbClr val="001E7E"/>
                </a:solidFill>
              </a:rPr>
              <a:t>For large breasts, first lift and then push into the chest wall.</a:t>
            </a:r>
            <a:r>
              <a:rPr lang="fa-IR" sz="2400">
                <a:solidFill>
                  <a:srgbClr val="001E7E"/>
                </a:solidFill>
              </a:rPr>
              <a:t>در سینه های بزرگ ،اول سینه رابالا ببرید بعد فشار دهید  </a:t>
            </a:r>
            <a:endParaRPr lang="en-US" sz="2400">
              <a:solidFill>
                <a:srgbClr val="001E7E"/>
              </a:solidFill>
            </a:endParaRPr>
          </a:p>
          <a:p>
            <a:pPr>
              <a:lnSpc>
                <a:spcPct val="90000"/>
              </a:lnSpc>
            </a:pPr>
            <a:r>
              <a:rPr lang="en-US" b="1">
                <a:solidFill>
                  <a:srgbClr val="001E7E"/>
                </a:solidFill>
              </a:rPr>
              <a:t>REPEAT RYTHMICALLY</a:t>
            </a:r>
            <a:r>
              <a:rPr lang="en-US" sz="2000">
                <a:solidFill>
                  <a:srgbClr val="001E7E"/>
                </a:solidFill>
              </a:rPr>
              <a:t> to drain the reservoirs, </a:t>
            </a:r>
            <a:r>
              <a:rPr lang="en-US" sz="2400" b="1">
                <a:solidFill>
                  <a:srgbClr val="001E7E"/>
                </a:solidFill>
              </a:rPr>
              <a:t>Position, Push, Roll; Position, Push, Roll……</a:t>
            </a:r>
            <a:endParaRPr lang="en-US" sz="2400">
              <a:solidFill>
                <a:srgbClr val="314251"/>
              </a:solidFill>
            </a:endParaRPr>
          </a:p>
        </p:txBody>
      </p:sp>
      <p:sp>
        <p:nvSpPr>
          <p:cNvPr id="49157" name="Rectangle 5"/>
          <p:cNvSpPr>
            <a:spLocks noChangeArrowheads="1"/>
          </p:cNvSpPr>
          <p:nvPr/>
        </p:nvSpPr>
        <p:spPr bwMode="auto">
          <a:xfrm>
            <a:off x="3752850" y="6110288"/>
            <a:ext cx="742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a:solidFill>
                  <a:srgbClr val="FF0000"/>
                </a:solidFill>
                <a:effectLst>
                  <a:outerShdw blurRad="38100" dist="38100" dir="2700000" algn="tl">
                    <a:srgbClr val="C0C0C0"/>
                  </a:outerShdw>
                </a:effectLst>
                <a:latin typeface="Arial" pitchFamily="34" charset="0"/>
              </a:rPr>
              <a:t>Push</a:t>
            </a:r>
          </a:p>
        </p:txBody>
      </p:sp>
      <p:pic>
        <p:nvPicPr>
          <p:cNvPr id="49158" name="Picture 6" descr="mepu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3883025"/>
            <a:ext cx="1096963" cy="1146175"/>
          </a:xfrm>
          <a:prstGeom prst="rect">
            <a:avLst/>
          </a:prstGeom>
          <a:noFill/>
          <a:extLst>
            <a:ext uri="{909E8E84-426E-40DD-AFC4-6F175D3DCCD1}">
              <a14:hiddenFill xmlns:a14="http://schemas.microsoft.com/office/drawing/2010/main">
                <a:solidFill>
                  <a:srgbClr val="FFFFFF"/>
                </a:solidFill>
              </a14:hiddenFill>
            </a:ext>
          </a:extLst>
        </p:spPr>
      </p:pic>
      <p:pic>
        <p:nvPicPr>
          <p:cNvPr id="49159" name="Picture 7" descr="meroll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5238" y="3733800"/>
            <a:ext cx="1122362" cy="1109663"/>
          </a:xfrm>
          <a:prstGeom prst="rect">
            <a:avLst/>
          </a:prstGeom>
          <a:noFill/>
          <a:extLst>
            <a:ext uri="{909E8E84-426E-40DD-AFC4-6F175D3DCCD1}">
              <a14:hiddenFill xmlns:a14="http://schemas.microsoft.com/office/drawing/2010/main">
                <a:solidFill>
                  <a:srgbClr val="FFFFFF"/>
                </a:solidFill>
              </a14:hiddenFill>
            </a:ext>
          </a:extLst>
        </p:spPr>
      </p:pic>
      <p:pic>
        <p:nvPicPr>
          <p:cNvPr id="49160" name="Picture 8" descr="meroll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3733800"/>
            <a:ext cx="1122363" cy="1169988"/>
          </a:xfrm>
          <a:prstGeom prst="rect">
            <a:avLst/>
          </a:prstGeom>
          <a:noFill/>
          <a:extLst>
            <a:ext uri="{909E8E84-426E-40DD-AFC4-6F175D3DCCD1}">
              <a14:hiddenFill xmlns:a14="http://schemas.microsoft.com/office/drawing/2010/main">
                <a:solidFill>
                  <a:srgbClr val="FFFFFF"/>
                </a:solidFill>
              </a14:hiddenFill>
            </a:ext>
          </a:extLst>
        </p:spPr>
      </p:pic>
      <p:sp>
        <p:nvSpPr>
          <p:cNvPr id="49161" name="Rectangle 9"/>
          <p:cNvSpPr>
            <a:spLocks noChangeArrowheads="1"/>
          </p:cNvSpPr>
          <p:nvPr/>
        </p:nvSpPr>
        <p:spPr bwMode="auto">
          <a:xfrm>
            <a:off x="5410200" y="5943600"/>
            <a:ext cx="615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a:solidFill>
                  <a:srgbClr val="FF0000"/>
                </a:solidFill>
                <a:effectLst>
                  <a:outerShdw blurRad="38100" dist="38100" dir="2700000" algn="tl">
                    <a:srgbClr val="C0C0C0"/>
                  </a:outerShdw>
                </a:effectLst>
                <a:latin typeface="Arial" pitchFamily="34" charset="0"/>
              </a:rPr>
              <a:t>Roll</a:t>
            </a:r>
          </a:p>
        </p:txBody>
      </p:sp>
      <p:sp>
        <p:nvSpPr>
          <p:cNvPr id="49162" name="Rectangle 10"/>
          <p:cNvSpPr>
            <a:spLocks noChangeArrowheads="1"/>
          </p:cNvSpPr>
          <p:nvPr/>
        </p:nvSpPr>
        <p:spPr bwMode="auto">
          <a:xfrm>
            <a:off x="5486400" y="59436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r>
              <a:rPr kumimoji="0" lang="en-US" sz="1800" b="1">
                <a:solidFill>
                  <a:srgbClr val="FF0000"/>
                </a:solidFill>
                <a:effectLst>
                  <a:outerShdw blurRad="38100" dist="38100" dir="2700000" algn="tl">
                    <a:srgbClr val="C0C0C0"/>
                  </a:outerShdw>
                </a:effectLst>
                <a:latin typeface="Arial" pitchFamily="34" charset="0"/>
              </a:rPr>
              <a:t>Finish Roll</a:t>
            </a:r>
          </a:p>
        </p:txBody>
      </p:sp>
      <p:pic>
        <p:nvPicPr>
          <p:cNvPr id="49163" name="Picture 11" descr="PictureQ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7600" y="5257800"/>
            <a:ext cx="990600" cy="86518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49164" name="Picture 12" descr="PictureQ"/>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24000" y="5240338"/>
            <a:ext cx="990600" cy="855662"/>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49165" name="Picture 13" descr="mepos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95400" y="4038600"/>
            <a:ext cx="1401763" cy="1133475"/>
          </a:xfrm>
          <a:prstGeom prst="rect">
            <a:avLst/>
          </a:prstGeom>
          <a:noFill/>
          <a:extLst>
            <a:ext uri="{909E8E84-426E-40DD-AFC4-6F175D3DCCD1}">
              <a14:hiddenFill xmlns:a14="http://schemas.microsoft.com/office/drawing/2010/main">
                <a:solidFill>
                  <a:srgbClr val="FFFFFF"/>
                </a:solidFill>
              </a14:hiddenFill>
            </a:ext>
          </a:extLst>
        </p:spPr>
      </p:pic>
      <p:sp>
        <p:nvSpPr>
          <p:cNvPr id="49166" name="Rectangle 14"/>
          <p:cNvSpPr>
            <a:spLocks noChangeArrowheads="1"/>
          </p:cNvSpPr>
          <p:nvPr/>
        </p:nvSpPr>
        <p:spPr bwMode="auto">
          <a:xfrm>
            <a:off x="1447800" y="6096000"/>
            <a:ext cx="1085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800" b="1">
                <a:solidFill>
                  <a:srgbClr val="FF0000"/>
                </a:solidFill>
                <a:latin typeface="Arial" pitchFamily="34" charset="0"/>
              </a:rPr>
              <a:t>Position</a:t>
            </a:r>
          </a:p>
        </p:txBody>
      </p:sp>
      <p:sp>
        <p:nvSpPr>
          <p:cNvPr id="49167" name="Oval 15"/>
          <p:cNvSpPr>
            <a:spLocks noChangeArrowheads="1"/>
          </p:cNvSpPr>
          <p:nvPr/>
        </p:nvSpPr>
        <p:spPr bwMode="auto">
          <a:xfrm>
            <a:off x="3200400" y="3505200"/>
            <a:ext cx="1905000" cy="3048000"/>
          </a:xfrm>
          <a:prstGeom prst="ellipse">
            <a:avLst/>
          </a:prstGeom>
          <a:noFill/>
          <a:ln w="190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49168" name="AutoShape 16"/>
          <p:cNvSpPr>
            <a:spLocks noChangeArrowheads="1"/>
          </p:cNvSpPr>
          <p:nvPr/>
        </p:nvSpPr>
        <p:spPr bwMode="auto">
          <a:xfrm>
            <a:off x="5410200" y="3581400"/>
            <a:ext cx="2133600" cy="2895600"/>
          </a:xfrm>
          <a:prstGeom prst="roundRect">
            <a:avLst>
              <a:gd name="adj" fmla="val 16667"/>
            </a:avLst>
          </a:prstGeom>
          <a:noFill/>
          <a:ln w="190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49169" name="Line 17"/>
          <p:cNvSpPr>
            <a:spLocks noChangeShapeType="1"/>
          </p:cNvSpPr>
          <p:nvPr/>
        </p:nvSpPr>
        <p:spPr bwMode="auto">
          <a:xfrm>
            <a:off x="1295400" y="3124200"/>
            <a:ext cx="381000" cy="457200"/>
          </a:xfrm>
          <a:prstGeom prst="line">
            <a:avLst/>
          </a:prstGeom>
          <a:noFill/>
          <a:ln w="57150">
            <a:solidFill>
              <a:srgbClr val="FF0000"/>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a:lstStyle/>
          <a:p>
            <a:endParaRPr lang="fa-IR"/>
          </a:p>
        </p:txBody>
      </p:sp>
      <p:sp>
        <p:nvSpPr>
          <p:cNvPr id="49170" name="Line 18"/>
          <p:cNvSpPr>
            <a:spLocks noChangeShapeType="1"/>
          </p:cNvSpPr>
          <p:nvPr/>
        </p:nvSpPr>
        <p:spPr bwMode="auto">
          <a:xfrm>
            <a:off x="2438400" y="3200400"/>
            <a:ext cx="1066800" cy="685800"/>
          </a:xfrm>
          <a:prstGeom prst="line">
            <a:avLst/>
          </a:prstGeom>
          <a:noFill/>
          <a:ln w="57150">
            <a:solidFill>
              <a:srgbClr val="FF0000"/>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a:lstStyle/>
          <a:p>
            <a:endParaRPr lang="fa-IR"/>
          </a:p>
        </p:txBody>
      </p:sp>
      <p:sp>
        <p:nvSpPr>
          <p:cNvPr id="49171" name="Line 19"/>
          <p:cNvSpPr>
            <a:spLocks noChangeShapeType="1"/>
          </p:cNvSpPr>
          <p:nvPr/>
        </p:nvSpPr>
        <p:spPr bwMode="auto">
          <a:xfrm>
            <a:off x="3352800" y="3200400"/>
            <a:ext cx="2057400" cy="609600"/>
          </a:xfrm>
          <a:prstGeom prst="line">
            <a:avLst/>
          </a:prstGeom>
          <a:noFill/>
          <a:ln w="57150">
            <a:solidFill>
              <a:srgbClr val="FF0000"/>
            </a:solidFill>
            <a:round/>
            <a:headEnd/>
            <a:tailEnd type="triangle"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txBody>
          <a:bodyPr/>
          <a:lstStyle/>
          <a:p>
            <a:endParaRPr lang="fa-IR"/>
          </a:p>
        </p:txBody>
      </p:sp>
    </p:spTree>
    <p:extLst>
      <p:ext uri="{BB962C8B-B14F-4D97-AF65-F5344CB8AC3E}">
        <p14:creationId xmlns:p14="http://schemas.microsoft.com/office/powerpoint/2010/main" val="889111950"/>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043490" y="1027664"/>
            <a:ext cx="7033710" cy="801136"/>
          </a:xfrm>
        </p:spPr>
        <p:txBody>
          <a:bodyPr>
            <a:normAutofit fontScale="90000"/>
          </a:bodyPr>
          <a:lstStyle/>
          <a:p>
            <a:r>
              <a:rPr lang="en-US" sz="2800" b="1" dirty="0">
                <a:solidFill>
                  <a:srgbClr val="436156"/>
                </a:solidFill>
              </a:rPr>
              <a:t>ROTATE</a:t>
            </a:r>
            <a:r>
              <a:rPr lang="en-US" sz="2800" dirty="0">
                <a:solidFill>
                  <a:srgbClr val="436156"/>
                </a:solidFill>
              </a:rPr>
              <a:t> the thumb and finger position to milk the other reservoirs </a:t>
            </a:r>
            <a:r>
              <a:rPr lang="fa-IR" sz="3200" dirty="0"/>
              <a:t>محل انگشتان را بچرخانید    </a:t>
            </a:r>
            <a:endParaRPr lang="en-US" sz="3200" dirty="0"/>
          </a:p>
        </p:txBody>
      </p:sp>
      <p:sp>
        <p:nvSpPr>
          <p:cNvPr id="51203" name="Rectangle 3"/>
          <p:cNvSpPr>
            <a:spLocks noGrp="1" noChangeArrowheads="1"/>
          </p:cNvSpPr>
          <p:nvPr>
            <p:ph idx="1"/>
          </p:nvPr>
        </p:nvSpPr>
        <p:spPr>
          <a:xfrm>
            <a:off x="685800" y="1763713"/>
            <a:ext cx="7772400" cy="1876425"/>
          </a:xfrm>
        </p:spPr>
        <p:txBody>
          <a:bodyPr>
            <a:normAutofit fontScale="92500" lnSpcReduction="20000"/>
          </a:bodyPr>
          <a:lstStyle/>
          <a:p>
            <a:r>
              <a:rPr lang="en-US" sz="2400" dirty="0">
                <a:solidFill>
                  <a:srgbClr val="001558"/>
                </a:solidFill>
                <a:effectLst>
                  <a:outerShdw blurRad="38100" dist="38100" dir="2700000" algn="tl">
                    <a:srgbClr val="C0C0C0"/>
                  </a:outerShdw>
                </a:effectLst>
              </a:rPr>
              <a:t>Use both hands on each breast. </a:t>
            </a:r>
            <a:r>
              <a:rPr lang="fa-IR" sz="2400" dirty="0">
                <a:solidFill>
                  <a:srgbClr val="001558"/>
                </a:solidFill>
                <a:effectLst>
                  <a:outerShdw blurRad="38100" dist="38100" dir="2700000" algn="tl">
                    <a:srgbClr val="C0C0C0"/>
                  </a:outerShdw>
                </a:effectLst>
              </a:rPr>
              <a:t>از هر دو دست استفاده کنید</a:t>
            </a:r>
            <a:endParaRPr lang="en-US" sz="2400" dirty="0">
              <a:solidFill>
                <a:srgbClr val="001558"/>
              </a:solidFill>
              <a:effectLst>
                <a:outerShdw blurRad="38100" dist="38100" dir="2700000" algn="tl">
                  <a:srgbClr val="C0C0C0"/>
                </a:outerShdw>
              </a:effectLst>
            </a:endParaRPr>
          </a:p>
          <a:p>
            <a:r>
              <a:rPr lang="en-US" sz="2400" dirty="0">
                <a:solidFill>
                  <a:srgbClr val="001558"/>
                </a:solidFill>
                <a:effectLst>
                  <a:outerShdw blurRad="38100" dist="38100" dir="2700000" algn="tl">
                    <a:srgbClr val="C0C0C0"/>
                  </a:outerShdw>
                </a:effectLst>
              </a:rPr>
              <a:t>The fingers will move from the</a:t>
            </a:r>
            <a:r>
              <a:rPr lang="en-US" sz="2400" dirty="0">
                <a:solidFill>
                  <a:srgbClr val="000000"/>
                </a:solidFill>
                <a:effectLst>
                  <a:outerShdw blurRad="38100" dist="38100" dir="2700000" algn="tl">
                    <a:srgbClr val="C0C0C0"/>
                  </a:outerShdw>
                </a:effectLst>
              </a:rPr>
              <a:t> </a:t>
            </a:r>
            <a:r>
              <a:rPr lang="en-US" sz="2400" u="sng" dirty="0">
                <a:solidFill>
                  <a:srgbClr val="FF3300"/>
                </a:solidFill>
                <a:effectLst>
                  <a:outerShdw blurRad="38100" dist="38100" dir="2700000" algn="tl">
                    <a:srgbClr val="C0C0C0"/>
                  </a:outerShdw>
                </a:effectLst>
              </a:rPr>
              <a:t>12 and 6</a:t>
            </a:r>
            <a:r>
              <a:rPr lang="en-US" sz="2400" dirty="0">
                <a:solidFill>
                  <a:srgbClr val="000000"/>
                </a:solidFill>
                <a:effectLst>
                  <a:outerShdw blurRad="38100" dist="38100" dir="2700000" algn="tl">
                    <a:srgbClr val="C0C0C0"/>
                  </a:outerShdw>
                </a:effectLst>
              </a:rPr>
              <a:t> </a:t>
            </a:r>
            <a:r>
              <a:rPr lang="en-US" sz="2400" dirty="0">
                <a:solidFill>
                  <a:srgbClr val="001558"/>
                </a:solidFill>
                <a:effectLst>
                  <a:outerShdw blurRad="38100" dist="38100" dir="2700000" algn="tl">
                    <a:srgbClr val="C0C0C0"/>
                  </a:outerShdw>
                </a:effectLst>
              </a:rPr>
              <a:t>o'clock positions</a:t>
            </a:r>
            <a:r>
              <a:rPr lang="en-US" sz="2400" dirty="0">
                <a:solidFill>
                  <a:srgbClr val="000000"/>
                </a:solidFill>
                <a:effectLst>
                  <a:outerShdw blurRad="38100" dist="38100" dir="2700000" algn="tl">
                    <a:srgbClr val="C0C0C0"/>
                  </a:outerShdw>
                </a:effectLst>
              </a:rPr>
              <a:t>,</a:t>
            </a:r>
            <a:r>
              <a:rPr lang="fa-IR" sz="2400" dirty="0">
                <a:solidFill>
                  <a:srgbClr val="000000"/>
                </a:solidFill>
                <a:effectLst>
                  <a:outerShdw blurRad="38100" dist="38100" dir="2700000" algn="tl">
                    <a:srgbClr val="C0C0C0"/>
                  </a:outerShdw>
                </a:effectLst>
              </a:rPr>
              <a:t> اول موقعیت 12 و 6                             </a:t>
            </a:r>
            <a:endParaRPr lang="en-US" sz="2400" dirty="0">
              <a:solidFill>
                <a:srgbClr val="000000"/>
              </a:solidFill>
              <a:effectLst>
                <a:outerShdw blurRad="38100" dist="38100" dir="2700000" algn="tl">
                  <a:srgbClr val="C0C0C0"/>
                </a:outerShdw>
              </a:effectLst>
            </a:endParaRPr>
          </a:p>
          <a:p>
            <a:pPr>
              <a:buFontTx/>
              <a:buNone/>
            </a:pPr>
            <a:r>
              <a:rPr lang="en-US" sz="2400" dirty="0">
                <a:solidFill>
                  <a:srgbClr val="001558"/>
                </a:solidFill>
                <a:effectLst>
                  <a:outerShdw blurRad="38100" dist="38100" dir="2700000" algn="tl">
                    <a:srgbClr val="C0C0C0"/>
                  </a:outerShdw>
                </a:effectLst>
              </a:rPr>
              <a:t>      to</a:t>
            </a:r>
            <a:r>
              <a:rPr lang="en-US" sz="2400" dirty="0">
                <a:solidFill>
                  <a:srgbClr val="000000"/>
                </a:solidFill>
                <a:effectLst>
                  <a:outerShdw blurRad="38100" dist="38100" dir="2700000" algn="tl">
                    <a:srgbClr val="C0C0C0"/>
                  </a:outerShdw>
                </a:effectLst>
              </a:rPr>
              <a:t> </a:t>
            </a:r>
            <a:r>
              <a:rPr lang="en-US" sz="2400" dirty="0">
                <a:solidFill>
                  <a:srgbClr val="FF3300"/>
                </a:solidFill>
              </a:rPr>
              <a:t>11</a:t>
            </a:r>
            <a:r>
              <a:rPr lang="en-US" sz="2400" u="sng" dirty="0">
                <a:solidFill>
                  <a:srgbClr val="FF3300"/>
                </a:solidFill>
                <a:effectLst>
                  <a:outerShdw blurRad="38100" dist="38100" dir="2700000" algn="tl">
                    <a:srgbClr val="C0C0C0"/>
                  </a:outerShdw>
                </a:effectLst>
              </a:rPr>
              <a:t> and 5</a:t>
            </a:r>
            <a:r>
              <a:rPr lang="en-US" sz="2400" dirty="0">
                <a:solidFill>
                  <a:srgbClr val="000000"/>
                </a:solidFill>
                <a:effectLst>
                  <a:outerShdw blurRad="38100" dist="38100" dir="2700000" algn="tl">
                    <a:srgbClr val="C0C0C0"/>
                  </a:outerShdw>
                </a:effectLst>
              </a:rPr>
              <a:t> </a:t>
            </a:r>
            <a:r>
              <a:rPr lang="en-US" sz="2400" dirty="0">
                <a:solidFill>
                  <a:srgbClr val="001558"/>
                </a:solidFill>
                <a:effectLst>
                  <a:outerShdw blurRad="38100" dist="38100" dir="2700000" algn="tl">
                    <a:srgbClr val="C0C0C0"/>
                  </a:outerShdw>
                </a:effectLst>
              </a:rPr>
              <a:t>o'clock</a:t>
            </a:r>
            <a:r>
              <a:rPr lang="en-US" sz="2400" dirty="0">
                <a:solidFill>
                  <a:srgbClr val="000000"/>
                </a:solidFill>
                <a:effectLst>
                  <a:outerShdw blurRad="38100" dist="38100" dir="2700000" algn="tl">
                    <a:srgbClr val="C0C0C0"/>
                  </a:outerShdw>
                </a:effectLst>
              </a:rPr>
              <a:t>, </a:t>
            </a:r>
            <a:r>
              <a:rPr lang="en-US" sz="2400" u="sng" dirty="0">
                <a:solidFill>
                  <a:srgbClr val="FF3300"/>
                </a:solidFill>
                <a:effectLst>
                  <a:outerShdw blurRad="38100" dist="38100" dir="2700000" algn="tl">
                    <a:srgbClr val="C0C0C0"/>
                  </a:outerShdw>
                </a:effectLst>
              </a:rPr>
              <a:t>2 and 8</a:t>
            </a:r>
            <a:r>
              <a:rPr lang="en-US" sz="2400" dirty="0">
                <a:solidFill>
                  <a:srgbClr val="000000"/>
                </a:solidFill>
                <a:effectLst>
                  <a:outerShdw blurRad="38100" dist="38100" dir="2700000" algn="tl">
                    <a:srgbClr val="C0C0C0"/>
                  </a:outerShdw>
                </a:effectLst>
              </a:rPr>
              <a:t> </a:t>
            </a:r>
            <a:r>
              <a:rPr lang="en-US" sz="2400" dirty="0">
                <a:solidFill>
                  <a:srgbClr val="001558"/>
                </a:solidFill>
                <a:effectLst>
                  <a:outerShdw blurRad="38100" dist="38100" dir="2700000" algn="tl">
                    <a:srgbClr val="C0C0C0"/>
                  </a:outerShdw>
                </a:effectLst>
              </a:rPr>
              <a:t>o'clock</a:t>
            </a:r>
            <a:r>
              <a:rPr lang="en-US" sz="2400" dirty="0">
                <a:solidFill>
                  <a:srgbClr val="000000"/>
                </a:solidFill>
                <a:effectLst>
                  <a:outerShdw blurRad="38100" dist="38100" dir="2700000" algn="tl">
                    <a:srgbClr val="C0C0C0"/>
                  </a:outerShdw>
                </a:effectLst>
              </a:rPr>
              <a:t>, </a:t>
            </a:r>
            <a:r>
              <a:rPr lang="en-US" sz="2400" u="sng" dirty="0">
                <a:solidFill>
                  <a:srgbClr val="FF3300"/>
                </a:solidFill>
                <a:effectLst>
                  <a:outerShdw blurRad="38100" dist="38100" dir="2700000" algn="tl">
                    <a:srgbClr val="C0C0C0"/>
                  </a:outerShdw>
                </a:effectLst>
              </a:rPr>
              <a:t>3 and 9</a:t>
            </a:r>
            <a:r>
              <a:rPr lang="en-US" sz="2400" dirty="0">
                <a:solidFill>
                  <a:srgbClr val="000000"/>
                </a:solidFill>
                <a:effectLst>
                  <a:outerShdw blurRad="38100" dist="38100" dir="2700000" algn="tl">
                    <a:srgbClr val="C0C0C0"/>
                  </a:outerShdw>
                </a:effectLst>
              </a:rPr>
              <a:t> </a:t>
            </a:r>
            <a:r>
              <a:rPr lang="en-US" sz="2400" dirty="0">
                <a:solidFill>
                  <a:srgbClr val="001558"/>
                </a:solidFill>
                <a:effectLst>
                  <a:outerShdw blurRad="38100" dist="38100" dir="2700000" algn="tl">
                    <a:srgbClr val="C0C0C0"/>
                  </a:outerShdw>
                </a:effectLst>
              </a:rPr>
              <a:t>o'clock</a:t>
            </a:r>
            <a:r>
              <a:rPr lang="en-US" sz="2400" dirty="0">
                <a:solidFill>
                  <a:srgbClr val="000000"/>
                </a:solidFill>
                <a:effectLst>
                  <a:outerShdw blurRad="38100" dist="38100" dir="2700000" algn="tl">
                    <a:srgbClr val="C0C0C0"/>
                  </a:outerShdw>
                </a:effectLst>
              </a:rPr>
              <a:t>.</a:t>
            </a:r>
            <a:r>
              <a:rPr lang="en-US" sz="2400" dirty="0">
                <a:solidFill>
                  <a:srgbClr val="314251"/>
                </a:solidFill>
                <a:effectLst>
                  <a:outerShdw blurRad="38100" dist="38100" dir="2700000" algn="tl">
                    <a:srgbClr val="C0C0C0"/>
                  </a:outerShdw>
                </a:effectLst>
              </a:rPr>
              <a:t> </a:t>
            </a:r>
            <a:r>
              <a:rPr lang="fa-IR" sz="2400" dirty="0">
                <a:solidFill>
                  <a:srgbClr val="314251"/>
                </a:solidFill>
                <a:effectLst>
                  <a:outerShdw blurRad="38100" dist="38100" dir="2700000" algn="tl">
                    <a:srgbClr val="C0C0C0"/>
                  </a:outerShdw>
                </a:effectLst>
              </a:rPr>
              <a:t>بعد 11و 5      بعد 2و 8  بعد 3و 9</a:t>
            </a:r>
            <a:endParaRPr lang="en-US" sz="2400" dirty="0">
              <a:solidFill>
                <a:srgbClr val="314251"/>
              </a:solidFill>
              <a:effectLst>
                <a:outerShdw blurRad="38100" dist="38100" dir="2700000" algn="tl">
                  <a:srgbClr val="C0C0C0"/>
                </a:outerShdw>
              </a:effectLst>
            </a:endParaRPr>
          </a:p>
        </p:txBody>
      </p:sp>
      <p:pic>
        <p:nvPicPr>
          <p:cNvPr id="51204" name="Picture 4" descr="merota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4038600"/>
            <a:ext cx="4648200" cy="1355725"/>
          </a:xfrm>
          <a:prstGeom prst="rect">
            <a:avLst/>
          </a:prstGeom>
          <a:noFill/>
          <a:extLst>
            <a:ext uri="{909E8E84-426E-40DD-AFC4-6F175D3DCCD1}">
              <a14:hiddenFill xmlns:a14="http://schemas.microsoft.com/office/drawing/2010/main">
                <a:solidFill>
                  <a:srgbClr val="FFFFFF"/>
                </a:solidFill>
              </a14:hiddenFill>
            </a:ext>
          </a:extLst>
        </p:spPr>
      </p:pic>
      <p:sp>
        <p:nvSpPr>
          <p:cNvPr id="51205" name="Rectangle 5"/>
          <p:cNvSpPr>
            <a:spLocks noChangeArrowheads="1"/>
          </p:cNvSpPr>
          <p:nvPr/>
        </p:nvSpPr>
        <p:spPr bwMode="auto">
          <a:xfrm>
            <a:off x="2998788" y="5043488"/>
            <a:ext cx="11922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400" b="1">
                <a:solidFill>
                  <a:srgbClr val="222F3A"/>
                </a:solidFill>
                <a:effectLst>
                  <a:outerShdw blurRad="38100" dist="38100" dir="2700000" algn="tl">
                    <a:srgbClr val="C0C0C0"/>
                  </a:outerShdw>
                </a:effectLst>
                <a:latin typeface="Arial" pitchFamily="34" charset="0"/>
              </a:rPr>
              <a:t>Right Hand</a:t>
            </a:r>
            <a:r>
              <a:rPr kumimoji="0" lang="en-US" sz="1800">
                <a:effectLst>
                  <a:outerShdw blurRad="38100" dist="38100" dir="2700000" algn="tl">
                    <a:srgbClr val="C0C0C0"/>
                  </a:outerShdw>
                </a:effectLst>
                <a:latin typeface="Arial" pitchFamily="34" charset="0"/>
              </a:rPr>
              <a:t> </a:t>
            </a:r>
          </a:p>
        </p:txBody>
      </p:sp>
      <p:sp>
        <p:nvSpPr>
          <p:cNvPr id="51206" name="Rectangle 6"/>
          <p:cNvSpPr>
            <a:spLocks noChangeArrowheads="1"/>
          </p:cNvSpPr>
          <p:nvPr/>
        </p:nvSpPr>
        <p:spPr bwMode="auto">
          <a:xfrm>
            <a:off x="4800600" y="5105400"/>
            <a:ext cx="10001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rtl="1"/>
            <a:r>
              <a:rPr kumimoji="0" lang="en-US" sz="1400" b="1">
                <a:solidFill>
                  <a:srgbClr val="222F3A"/>
                </a:solidFill>
                <a:effectLst>
                  <a:outerShdw blurRad="38100" dist="38100" dir="2700000" algn="tl">
                    <a:srgbClr val="C0C0C0"/>
                  </a:outerShdw>
                </a:effectLst>
                <a:latin typeface="Arial" pitchFamily="34" charset="0"/>
              </a:rPr>
              <a:t>Left Hand</a:t>
            </a:r>
          </a:p>
        </p:txBody>
      </p:sp>
      <p:sp>
        <p:nvSpPr>
          <p:cNvPr id="51207" name="Rectangle 7"/>
          <p:cNvSpPr>
            <a:spLocks noChangeArrowheads="1"/>
          </p:cNvSpPr>
          <p:nvPr/>
        </p:nvSpPr>
        <p:spPr bwMode="auto">
          <a:xfrm>
            <a:off x="1371600" y="5562600"/>
            <a:ext cx="6203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20000"/>
              </a:spcBef>
              <a:buClr>
                <a:schemeClr val="folHlink"/>
              </a:buClr>
              <a:buSzPct val="90000"/>
              <a:buFont typeface="Wingdings" pitchFamily="2" charset="2"/>
              <a:buNone/>
            </a:pPr>
            <a:r>
              <a:rPr kumimoji="0" lang="en-US" sz="1800" b="1">
                <a:solidFill>
                  <a:srgbClr val="001558"/>
                </a:solidFill>
                <a:effectLst>
                  <a:outerShdw blurRad="38100" dist="38100" dir="2700000" algn="tl">
                    <a:srgbClr val="C0C0C0"/>
                  </a:outerShdw>
                </a:effectLst>
                <a:latin typeface="Arial" pitchFamily="34" charset="0"/>
              </a:rPr>
              <a:t>These pictures show hand positions on the right breast</a:t>
            </a:r>
          </a:p>
        </p:txBody>
      </p:sp>
      <p:sp>
        <p:nvSpPr>
          <p:cNvPr id="51208" name="Line 8"/>
          <p:cNvSpPr>
            <a:spLocks noChangeShapeType="1"/>
          </p:cNvSpPr>
          <p:nvPr/>
        </p:nvSpPr>
        <p:spPr bwMode="auto">
          <a:xfrm>
            <a:off x="2286000" y="3124200"/>
            <a:ext cx="1828800" cy="1295400"/>
          </a:xfrm>
          <a:prstGeom prst="line">
            <a:avLst/>
          </a:prstGeom>
          <a:noFill/>
          <a:ln w="190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51209" name="Line 9"/>
          <p:cNvSpPr>
            <a:spLocks noChangeShapeType="1"/>
          </p:cNvSpPr>
          <p:nvPr/>
        </p:nvSpPr>
        <p:spPr bwMode="auto">
          <a:xfrm>
            <a:off x="4114800" y="3124200"/>
            <a:ext cx="685800" cy="1219200"/>
          </a:xfrm>
          <a:prstGeom prst="line">
            <a:avLst/>
          </a:prstGeom>
          <a:noFill/>
          <a:ln w="190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51210" name="Line 10"/>
          <p:cNvSpPr>
            <a:spLocks noChangeShapeType="1"/>
          </p:cNvSpPr>
          <p:nvPr/>
        </p:nvSpPr>
        <p:spPr bwMode="auto">
          <a:xfrm flipH="1">
            <a:off x="5638800" y="3124200"/>
            <a:ext cx="228600" cy="1219200"/>
          </a:xfrm>
          <a:prstGeom prst="line">
            <a:avLst/>
          </a:prstGeom>
          <a:noFill/>
          <a:ln w="190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51211" name="Line 11"/>
          <p:cNvSpPr>
            <a:spLocks noChangeShapeType="1"/>
          </p:cNvSpPr>
          <p:nvPr/>
        </p:nvSpPr>
        <p:spPr bwMode="auto">
          <a:xfrm flipH="1">
            <a:off x="3352800" y="2743200"/>
            <a:ext cx="1524000" cy="1752600"/>
          </a:xfrm>
          <a:prstGeom prst="line">
            <a:avLst/>
          </a:prstGeom>
          <a:noFill/>
          <a:ln w="190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Tree>
    <p:extLst>
      <p:ext uri="{BB962C8B-B14F-4D97-AF65-F5344CB8AC3E}">
        <p14:creationId xmlns:p14="http://schemas.microsoft.com/office/powerpoint/2010/main" val="3319747529"/>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z="3200">
                <a:solidFill>
                  <a:srgbClr val="436156"/>
                </a:solidFill>
              </a:rPr>
              <a:t>AVOID THESE MOTIONS</a:t>
            </a:r>
            <a:r>
              <a:rPr lang="fa-IR" sz="3200">
                <a:solidFill>
                  <a:srgbClr val="436156"/>
                </a:solidFill>
              </a:rPr>
              <a:t>از این کارها پرهیز کنید</a:t>
            </a:r>
            <a:endParaRPr lang="en-US" sz="3200">
              <a:solidFill>
                <a:srgbClr val="436156"/>
              </a:solidFill>
            </a:endParaRPr>
          </a:p>
        </p:txBody>
      </p:sp>
      <p:sp>
        <p:nvSpPr>
          <p:cNvPr id="52227" name="Rectangle 3"/>
          <p:cNvSpPr>
            <a:spLocks noGrp="1" noChangeArrowheads="1"/>
          </p:cNvSpPr>
          <p:nvPr>
            <p:ph idx="1"/>
          </p:nvPr>
        </p:nvSpPr>
        <p:spPr>
          <a:xfrm>
            <a:off x="685800" y="1981200"/>
            <a:ext cx="8229600" cy="3886200"/>
          </a:xfrm>
        </p:spPr>
        <p:txBody>
          <a:bodyPr>
            <a:normAutofit lnSpcReduction="10000"/>
          </a:bodyPr>
          <a:lstStyle/>
          <a:p>
            <a:pPr>
              <a:lnSpc>
                <a:spcPct val="80000"/>
              </a:lnSpc>
            </a:pPr>
            <a:r>
              <a:rPr lang="en-US" sz="2800">
                <a:solidFill>
                  <a:srgbClr val="001E7E"/>
                </a:solidFill>
                <a:effectLst>
                  <a:outerShdw blurRad="38100" dist="38100" dir="2700000" algn="tl">
                    <a:srgbClr val="C0C0C0"/>
                  </a:outerShdw>
                </a:effectLst>
                <a:latin typeface="Verdana" pitchFamily="34" charset="0"/>
              </a:rPr>
              <a:t>Avoid</a:t>
            </a:r>
            <a:r>
              <a:rPr lang="en-US" sz="2800">
                <a:solidFill>
                  <a:srgbClr val="000000"/>
                </a:solidFill>
                <a:effectLst>
                  <a:outerShdw blurRad="38100" dist="38100" dir="2700000" algn="tl">
                    <a:srgbClr val="C0C0C0"/>
                  </a:outerShdw>
                </a:effectLst>
                <a:latin typeface="Verdana" pitchFamily="34" charset="0"/>
              </a:rPr>
              <a:t> </a:t>
            </a:r>
            <a:r>
              <a:rPr lang="en-US" sz="2800" b="1">
                <a:solidFill>
                  <a:srgbClr val="FF3300"/>
                </a:solidFill>
                <a:effectLst>
                  <a:outerShdw blurRad="38100" dist="38100" dir="2700000" algn="tl">
                    <a:srgbClr val="C0C0C0"/>
                  </a:outerShdw>
                </a:effectLst>
                <a:latin typeface="Verdana" pitchFamily="34" charset="0"/>
              </a:rPr>
              <a:t>squeezing</a:t>
            </a:r>
            <a:r>
              <a:rPr lang="en-US" sz="2800" b="1">
                <a:solidFill>
                  <a:srgbClr val="000000"/>
                </a:solidFill>
                <a:effectLst>
                  <a:outerShdw blurRad="38100" dist="38100" dir="2700000" algn="tl">
                    <a:srgbClr val="C0C0C0"/>
                  </a:outerShdw>
                </a:effectLst>
                <a:latin typeface="Verdana" pitchFamily="34" charset="0"/>
              </a:rPr>
              <a:t> </a:t>
            </a:r>
            <a:r>
              <a:rPr lang="en-US" sz="2800">
                <a:solidFill>
                  <a:srgbClr val="001E7E"/>
                </a:solidFill>
                <a:effectLst>
                  <a:outerShdw blurRad="38100" dist="38100" dir="2700000" algn="tl">
                    <a:srgbClr val="C0C0C0"/>
                  </a:outerShdw>
                </a:effectLst>
                <a:latin typeface="Verdana" pitchFamily="34" charset="0"/>
              </a:rPr>
              <a:t>the breast. </a:t>
            </a:r>
          </a:p>
          <a:p>
            <a:pPr>
              <a:lnSpc>
                <a:spcPct val="80000"/>
              </a:lnSpc>
              <a:buFontTx/>
              <a:buNone/>
            </a:pPr>
            <a:r>
              <a:rPr lang="en-US" sz="2800">
                <a:solidFill>
                  <a:srgbClr val="001E7E"/>
                </a:solidFill>
                <a:effectLst>
                  <a:outerShdw blurRad="38100" dist="38100" dir="2700000" algn="tl">
                    <a:srgbClr val="C0C0C0"/>
                  </a:outerShdw>
                </a:effectLst>
                <a:latin typeface="Verdana" pitchFamily="34" charset="0"/>
              </a:rPr>
              <a:t>   This can cause bruising</a:t>
            </a:r>
            <a:r>
              <a:rPr lang="en-US" sz="2800">
                <a:solidFill>
                  <a:srgbClr val="000000"/>
                </a:solidFill>
                <a:effectLst>
                  <a:outerShdw blurRad="38100" dist="38100" dir="2700000" algn="tl">
                    <a:srgbClr val="C0C0C0"/>
                  </a:outerShdw>
                </a:effectLst>
                <a:latin typeface="Verdana" pitchFamily="34" charset="0"/>
              </a:rPr>
              <a:t>.</a:t>
            </a:r>
            <a:r>
              <a:rPr lang="fa-IR" sz="2800">
                <a:solidFill>
                  <a:srgbClr val="000000"/>
                </a:solidFill>
                <a:effectLst>
                  <a:outerShdw blurRad="38100" dist="38100" dir="2700000" algn="tl">
                    <a:srgbClr val="C0C0C0"/>
                  </a:outerShdw>
                </a:effectLst>
                <a:latin typeface="Verdana" pitchFamily="34" charset="0"/>
              </a:rPr>
              <a:t>فشردن زیاد سینه(زخم سینه)</a:t>
            </a:r>
            <a:endParaRPr lang="en-US" sz="2800">
              <a:solidFill>
                <a:srgbClr val="000000"/>
              </a:solidFill>
              <a:effectLst>
                <a:outerShdw blurRad="38100" dist="38100" dir="2700000" algn="tl">
                  <a:srgbClr val="C0C0C0"/>
                </a:outerShdw>
              </a:effectLst>
              <a:latin typeface="Verdana" pitchFamily="34" charset="0"/>
            </a:endParaRPr>
          </a:p>
          <a:p>
            <a:pPr>
              <a:lnSpc>
                <a:spcPct val="80000"/>
              </a:lnSpc>
            </a:pPr>
            <a:endParaRPr lang="en-US" sz="2800">
              <a:solidFill>
                <a:srgbClr val="000000"/>
              </a:solidFill>
              <a:effectLst>
                <a:outerShdw blurRad="38100" dist="38100" dir="2700000" algn="tl">
                  <a:srgbClr val="C0C0C0"/>
                </a:outerShdw>
              </a:effectLst>
              <a:latin typeface="Verdana" pitchFamily="34" charset="0"/>
            </a:endParaRPr>
          </a:p>
          <a:p>
            <a:pPr>
              <a:lnSpc>
                <a:spcPct val="80000"/>
              </a:lnSpc>
            </a:pPr>
            <a:r>
              <a:rPr lang="en-US" sz="2800">
                <a:solidFill>
                  <a:srgbClr val="001E7E"/>
                </a:solidFill>
                <a:effectLst>
                  <a:outerShdw blurRad="38100" dist="38100" dir="2700000" algn="tl">
                    <a:srgbClr val="C0C0C0"/>
                  </a:outerShdw>
                </a:effectLst>
                <a:latin typeface="Verdana" pitchFamily="34" charset="0"/>
              </a:rPr>
              <a:t>Avoid</a:t>
            </a:r>
            <a:r>
              <a:rPr lang="en-US" sz="2800">
                <a:solidFill>
                  <a:srgbClr val="000000"/>
                </a:solidFill>
                <a:effectLst>
                  <a:outerShdw blurRad="38100" dist="38100" dir="2700000" algn="tl">
                    <a:srgbClr val="C0C0C0"/>
                  </a:outerShdw>
                </a:effectLst>
                <a:latin typeface="Verdana" pitchFamily="34" charset="0"/>
              </a:rPr>
              <a:t> </a:t>
            </a:r>
            <a:r>
              <a:rPr lang="en-US" sz="2800" b="1">
                <a:solidFill>
                  <a:srgbClr val="FF3300"/>
                </a:solidFill>
                <a:effectLst>
                  <a:outerShdw blurRad="38100" dist="38100" dir="2700000" algn="tl">
                    <a:srgbClr val="C0C0C0"/>
                  </a:outerShdw>
                </a:effectLst>
                <a:latin typeface="Verdana" pitchFamily="34" charset="0"/>
              </a:rPr>
              <a:t>pulling</a:t>
            </a:r>
            <a:r>
              <a:rPr lang="en-US" sz="2800">
                <a:solidFill>
                  <a:srgbClr val="000000"/>
                </a:solidFill>
                <a:effectLst>
                  <a:outerShdw blurRad="38100" dist="38100" dir="2700000" algn="tl">
                    <a:srgbClr val="C0C0C0"/>
                  </a:outerShdw>
                </a:effectLst>
                <a:latin typeface="Verdana" pitchFamily="34" charset="0"/>
              </a:rPr>
              <a:t> </a:t>
            </a:r>
            <a:r>
              <a:rPr lang="en-US" sz="2800">
                <a:solidFill>
                  <a:srgbClr val="001E7E"/>
                </a:solidFill>
                <a:effectLst>
                  <a:outerShdw blurRad="38100" dist="38100" dir="2700000" algn="tl">
                    <a:srgbClr val="C0C0C0"/>
                  </a:outerShdw>
                </a:effectLst>
                <a:latin typeface="Verdana" pitchFamily="34" charset="0"/>
              </a:rPr>
              <a:t>out the nipple and breast.</a:t>
            </a:r>
          </a:p>
          <a:p>
            <a:pPr>
              <a:lnSpc>
                <a:spcPct val="80000"/>
              </a:lnSpc>
              <a:buFontTx/>
              <a:buNone/>
            </a:pPr>
            <a:r>
              <a:rPr lang="en-US" sz="2800">
                <a:solidFill>
                  <a:srgbClr val="001E7E"/>
                </a:solidFill>
                <a:effectLst>
                  <a:outerShdw blurRad="38100" dist="38100" dir="2700000" algn="tl">
                    <a:srgbClr val="C0C0C0"/>
                  </a:outerShdw>
                </a:effectLst>
                <a:latin typeface="Verdana" pitchFamily="34" charset="0"/>
              </a:rPr>
              <a:t>   This can cause</a:t>
            </a:r>
            <a:r>
              <a:rPr lang="en-US" sz="2800">
                <a:solidFill>
                  <a:srgbClr val="000000"/>
                </a:solidFill>
                <a:effectLst>
                  <a:outerShdw blurRad="38100" dist="38100" dir="2700000" algn="tl">
                    <a:srgbClr val="C0C0C0"/>
                  </a:outerShdw>
                </a:effectLst>
                <a:latin typeface="Verdana" pitchFamily="34" charset="0"/>
              </a:rPr>
              <a:t> </a:t>
            </a:r>
            <a:r>
              <a:rPr lang="en-US" sz="2800">
                <a:solidFill>
                  <a:srgbClr val="001E7E"/>
                </a:solidFill>
                <a:effectLst>
                  <a:outerShdw blurRad="38100" dist="38100" dir="2700000" algn="tl">
                    <a:srgbClr val="C0C0C0"/>
                  </a:outerShdw>
                </a:effectLst>
                <a:latin typeface="Verdana" pitchFamily="34" charset="0"/>
              </a:rPr>
              <a:t>tissue damage.</a:t>
            </a:r>
            <a:endParaRPr lang="fa-IR" sz="2800">
              <a:solidFill>
                <a:srgbClr val="001E7E"/>
              </a:solidFill>
              <a:effectLst>
                <a:outerShdw blurRad="38100" dist="38100" dir="2700000" algn="tl">
                  <a:srgbClr val="C0C0C0"/>
                </a:outerShdw>
              </a:effectLst>
              <a:latin typeface="Verdana" pitchFamily="34" charset="0"/>
            </a:endParaRPr>
          </a:p>
          <a:p>
            <a:pPr>
              <a:lnSpc>
                <a:spcPct val="80000"/>
              </a:lnSpc>
              <a:buFontTx/>
              <a:buNone/>
            </a:pPr>
            <a:r>
              <a:rPr lang="fa-IR" sz="2800">
                <a:solidFill>
                  <a:srgbClr val="001E7E"/>
                </a:solidFill>
                <a:effectLst>
                  <a:outerShdw blurRad="38100" dist="38100" dir="2700000" algn="tl">
                    <a:srgbClr val="C0C0C0"/>
                  </a:outerShdw>
                </a:effectLst>
                <a:latin typeface="Verdana" pitchFamily="34" charset="0"/>
              </a:rPr>
              <a:t> بیرون کشیدن سینه (اسیب بافتی)                                       </a:t>
            </a:r>
            <a:endParaRPr lang="en-US" sz="2800">
              <a:solidFill>
                <a:srgbClr val="001E7E"/>
              </a:solidFill>
              <a:effectLst>
                <a:outerShdw blurRad="38100" dist="38100" dir="2700000" algn="tl">
                  <a:srgbClr val="C0C0C0"/>
                </a:outerShdw>
              </a:effectLst>
            </a:endParaRPr>
          </a:p>
          <a:p>
            <a:pPr>
              <a:lnSpc>
                <a:spcPct val="80000"/>
              </a:lnSpc>
            </a:pPr>
            <a:r>
              <a:rPr lang="en-US" sz="2800">
                <a:solidFill>
                  <a:srgbClr val="001E7E"/>
                </a:solidFill>
                <a:effectLst>
                  <a:outerShdw blurRad="38100" dist="38100" dir="2700000" algn="tl">
                    <a:srgbClr val="C0C0C0"/>
                  </a:outerShdw>
                </a:effectLst>
                <a:latin typeface="Verdana" pitchFamily="34" charset="0"/>
              </a:rPr>
              <a:t>Avoid</a:t>
            </a:r>
            <a:r>
              <a:rPr lang="en-US" sz="2800">
                <a:solidFill>
                  <a:srgbClr val="000000"/>
                </a:solidFill>
                <a:effectLst>
                  <a:outerShdw blurRad="38100" dist="38100" dir="2700000" algn="tl">
                    <a:srgbClr val="C0C0C0"/>
                  </a:outerShdw>
                </a:effectLst>
                <a:latin typeface="Verdana" pitchFamily="34" charset="0"/>
              </a:rPr>
              <a:t> </a:t>
            </a:r>
            <a:r>
              <a:rPr lang="en-US" sz="2800" b="1">
                <a:solidFill>
                  <a:srgbClr val="FF3300"/>
                </a:solidFill>
                <a:effectLst>
                  <a:outerShdw blurRad="38100" dist="38100" dir="2700000" algn="tl">
                    <a:srgbClr val="C0C0C0"/>
                  </a:outerShdw>
                </a:effectLst>
                <a:latin typeface="Verdana" pitchFamily="34" charset="0"/>
              </a:rPr>
              <a:t>sliding on</a:t>
            </a:r>
            <a:r>
              <a:rPr lang="en-US" sz="2800">
                <a:solidFill>
                  <a:srgbClr val="000000"/>
                </a:solidFill>
                <a:effectLst>
                  <a:outerShdw blurRad="38100" dist="38100" dir="2700000" algn="tl">
                    <a:srgbClr val="C0C0C0"/>
                  </a:outerShdw>
                </a:effectLst>
                <a:latin typeface="Verdana" pitchFamily="34" charset="0"/>
              </a:rPr>
              <a:t> </a:t>
            </a:r>
            <a:r>
              <a:rPr lang="en-US" sz="2800">
                <a:solidFill>
                  <a:srgbClr val="001E7E"/>
                </a:solidFill>
                <a:effectLst>
                  <a:outerShdw blurRad="38100" dist="38100" dir="2700000" algn="tl">
                    <a:srgbClr val="C0C0C0"/>
                  </a:outerShdw>
                </a:effectLst>
                <a:latin typeface="Verdana" pitchFamily="34" charset="0"/>
              </a:rPr>
              <a:t>the breast. </a:t>
            </a:r>
          </a:p>
          <a:p>
            <a:pPr>
              <a:lnSpc>
                <a:spcPct val="80000"/>
              </a:lnSpc>
              <a:buFontTx/>
              <a:buNone/>
            </a:pPr>
            <a:r>
              <a:rPr lang="en-US" sz="2800">
                <a:solidFill>
                  <a:srgbClr val="001E7E"/>
                </a:solidFill>
                <a:effectLst>
                  <a:outerShdw blurRad="38100" dist="38100" dir="2700000" algn="tl">
                    <a:srgbClr val="C0C0C0"/>
                  </a:outerShdw>
                </a:effectLst>
                <a:latin typeface="Verdana" pitchFamily="34" charset="0"/>
              </a:rPr>
              <a:t>   This can cause skin burns.</a:t>
            </a:r>
            <a:r>
              <a:rPr lang="en-US" sz="2800">
                <a:solidFill>
                  <a:srgbClr val="001E7E"/>
                </a:solidFill>
                <a:effectLst>
                  <a:outerShdw blurRad="38100" dist="38100" dir="2700000" algn="tl">
                    <a:srgbClr val="C0C0C0"/>
                  </a:outerShdw>
                </a:effectLst>
              </a:rPr>
              <a:t> </a:t>
            </a:r>
            <a:endParaRPr lang="fa-IR" sz="2800">
              <a:solidFill>
                <a:srgbClr val="001E7E"/>
              </a:solidFill>
              <a:effectLst>
                <a:outerShdw blurRad="38100" dist="38100" dir="2700000" algn="tl">
                  <a:srgbClr val="C0C0C0"/>
                </a:outerShdw>
              </a:effectLst>
            </a:endParaRPr>
          </a:p>
          <a:p>
            <a:pPr>
              <a:lnSpc>
                <a:spcPct val="80000"/>
              </a:lnSpc>
              <a:buFontTx/>
              <a:buNone/>
            </a:pPr>
            <a:r>
              <a:rPr lang="fa-IR" sz="2800">
                <a:solidFill>
                  <a:srgbClr val="001E7E"/>
                </a:solidFill>
                <a:effectLst>
                  <a:outerShdw blurRad="38100" dist="38100" dir="2700000" algn="tl">
                    <a:srgbClr val="C0C0C0"/>
                  </a:outerShdw>
                </a:effectLst>
              </a:rPr>
              <a:t>لغزاندن دست روی سینه (زخم)                                         </a:t>
            </a:r>
            <a:endParaRPr lang="en-US" sz="2800">
              <a:solidFill>
                <a:srgbClr val="001E7E"/>
              </a:solidFill>
              <a:effectLst>
                <a:outerShdw blurRad="38100" dist="38100" dir="2700000" algn="tl">
                  <a:srgbClr val="C0C0C0"/>
                </a:outerShdw>
              </a:effectLst>
            </a:endParaRPr>
          </a:p>
        </p:txBody>
      </p:sp>
      <p:pic>
        <p:nvPicPr>
          <p:cNvPr id="52228" name="Picture 4" descr="meavs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3800" y="1295400"/>
            <a:ext cx="1600200" cy="792163"/>
          </a:xfrm>
          <a:prstGeom prst="rect">
            <a:avLst/>
          </a:prstGeom>
          <a:noFill/>
          <a:extLst>
            <a:ext uri="{909E8E84-426E-40DD-AFC4-6F175D3DCCD1}">
              <a14:hiddenFill xmlns:a14="http://schemas.microsoft.com/office/drawing/2010/main">
                <a:solidFill>
                  <a:srgbClr val="FFFFFF"/>
                </a:solidFill>
              </a14:hiddenFill>
            </a:ext>
          </a:extLst>
        </p:spPr>
      </p:pic>
      <p:pic>
        <p:nvPicPr>
          <p:cNvPr id="52229" name="Picture 5" descr="meavpu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3406775"/>
            <a:ext cx="1100138" cy="708025"/>
          </a:xfrm>
          <a:prstGeom prst="rect">
            <a:avLst/>
          </a:prstGeom>
          <a:noFill/>
          <a:extLst>
            <a:ext uri="{909E8E84-426E-40DD-AFC4-6F175D3DCCD1}">
              <a14:hiddenFill xmlns:a14="http://schemas.microsoft.com/office/drawing/2010/main">
                <a:solidFill>
                  <a:srgbClr val="FFFFFF"/>
                </a:solidFill>
              </a14:hiddenFill>
            </a:ext>
          </a:extLst>
        </p:spPr>
      </p:pic>
      <p:pic>
        <p:nvPicPr>
          <p:cNvPr id="52230" name="Picture 6" descr="meavsl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4572000"/>
            <a:ext cx="1524000" cy="954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0745275"/>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81000" y="381000"/>
            <a:ext cx="8382000" cy="1143000"/>
          </a:xfrm>
        </p:spPr>
        <p:txBody>
          <a:bodyPr>
            <a:normAutofit fontScale="90000"/>
          </a:bodyPr>
          <a:lstStyle/>
          <a:p>
            <a:pPr algn="ctr" rtl="1"/>
            <a:r>
              <a:rPr lang="en-US" sz="2400">
                <a:solidFill>
                  <a:srgbClr val="FF0000"/>
                </a:solidFill>
              </a:rPr>
              <a:t>ASSISTING THE MILK EJECTION REFLEX</a:t>
            </a:r>
            <a:r>
              <a:rPr lang="fa-IR" sz="2400">
                <a:solidFill>
                  <a:srgbClr val="FF0000"/>
                </a:solidFill>
              </a:rPr>
              <a:t/>
            </a:r>
            <a:br>
              <a:rPr lang="fa-IR" sz="2400">
                <a:solidFill>
                  <a:srgbClr val="FF0000"/>
                </a:solidFill>
              </a:rPr>
            </a:br>
            <a:r>
              <a:rPr lang="fa-IR" sz="2400">
                <a:solidFill>
                  <a:srgbClr val="FF0000"/>
                </a:solidFill>
              </a:rPr>
              <a:t>ارزیابی رفلکس </a:t>
            </a:r>
            <a:r>
              <a:rPr lang="en-US" sz="2400">
                <a:solidFill>
                  <a:srgbClr val="FF0000"/>
                </a:solidFill>
              </a:rPr>
              <a:t>MILK EJECTION</a:t>
            </a:r>
            <a:r>
              <a:rPr lang="fa-IR" sz="2400">
                <a:solidFill>
                  <a:srgbClr val="FF0000"/>
                </a:solidFill>
              </a:rPr>
              <a:t> </a:t>
            </a:r>
            <a:r>
              <a:rPr lang="fa-IR" sz="2400"/>
              <a:t/>
            </a:r>
            <a:br>
              <a:rPr lang="fa-IR" sz="2400"/>
            </a:br>
            <a:endParaRPr lang="en-US" sz="2400"/>
          </a:p>
        </p:txBody>
      </p:sp>
      <p:sp>
        <p:nvSpPr>
          <p:cNvPr id="55299" name="Rectangle 3"/>
          <p:cNvSpPr>
            <a:spLocks noGrp="1" noChangeArrowheads="1"/>
          </p:cNvSpPr>
          <p:nvPr>
            <p:ph idx="1"/>
          </p:nvPr>
        </p:nvSpPr>
        <p:spPr>
          <a:xfrm>
            <a:off x="1219200" y="1295400"/>
            <a:ext cx="7924800" cy="4953000"/>
          </a:xfrm>
        </p:spPr>
        <p:txBody>
          <a:bodyPr/>
          <a:lstStyle/>
          <a:p>
            <a:pPr algn="r" rtl="1">
              <a:lnSpc>
                <a:spcPct val="90000"/>
              </a:lnSpc>
            </a:pPr>
            <a:r>
              <a:rPr lang="en-US" sz="2800" b="1">
                <a:solidFill>
                  <a:srgbClr val="FF0000"/>
                </a:solidFill>
                <a:effectLst>
                  <a:outerShdw blurRad="38100" dist="38100" dir="2700000" algn="tl">
                    <a:srgbClr val="C0C0C0"/>
                  </a:outerShdw>
                </a:effectLst>
              </a:rPr>
              <a:t>MASSAGE</a:t>
            </a:r>
            <a:r>
              <a:rPr lang="en-US" sz="2800">
                <a:effectLst>
                  <a:outerShdw blurRad="38100" dist="38100" dir="2700000" algn="tl">
                    <a:srgbClr val="C0C0C0"/>
                  </a:outerShdw>
                </a:effectLst>
              </a:rPr>
              <a:t> the milk producing cells and ducts. </a:t>
            </a:r>
            <a:r>
              <a:rPr lang="fa-IR" sz="2800">
                <a:effectLst>
                  <a:outerShdw blurRad="38100" dist="38100" dir="2700000" algn="tl">
                    <a:srgbClr val="C0C0C0"/>
                  </a:outerShdw>
                </a:effectLst>
              </a:rPr>
              <a:t>سینه را ماساژ دهید                           </a:t>
            </a:r>
            <a:endParaRPr lang="en-US" sz="2800">
              <a:effectLst>
                <a:outerShdw blurRad="38100" dist="38100" dir="2700000" algn="tl">
                  <a:srgbClr val="C0C0C0"/>
                </a:outerShdw>
              </a:effectLst>
            </a:endParaRPr>
          </a:p>
          <a:p>
            <a:pPr>
              <a:lnSpc>
                <a:spcPct val="90000"/>
              </a:lnSpc>
            </a:pPr>
            <a:endParaRPr lang="en-US" sz="2800">
              <a:effectLst>
                <a:outerShdw blurRad="38100" dist="38100" dir="2700000" algn="tl">
                  <a:srgbClr val="C0C0C0"/>
                </a:outerShdw>
              </a:effectLst>
            </a:endParaRPr>
          </a:p>
          <a:p>
            <a:pPr>
              <a:lnSpc>
                <a:spcPct val="90000"/>
              </a:lnSpc>
            </a:pPr>
            <a:r>
              <a:rPr lang="en-US" sz="2800" b="1">
                <a:solidFill>
                  <a:srgbClr val="FF0000"/>
                </a:solidFill>
                <a:effectLst>
                  <a:outerShdw blurRad="38100" dist="38100" dir="2700000" algn="tl">
                    <a:srgbClr val="C0C0C0"/>
                  </a:outerShdw>
                </a:effectLst>
              </a:rPr>
              <a:t>STROKE</a:t>
            </a:r>
            <a:r>
              <a:rPr lang="en-US" sz="2800">
                <a:effectLst>
                  <a:outerShdw blurRad="38100" dist="38100" dir="2700000" algn="tl">
                    <a:srgbClr val="C0C0C0"/>
                  </a:outerShdw>
                </a:effectLst>
              </a:rPr>
              <a:t> the breast area from the top of the breast to the nipple with a light tickle-like stroke</a:t>
            </a:r>
            <a:endParaRPr lang="fa-IR" sz="2800">
              <a:effectLst>
                <a:outerShdw blurRad="38100" dist="38100" dir="2700000" algn="tl">
                  <a:srgbClr val="C0C0C0"/>
                </a:outerShdw>
              </a:effectLst>
            </a:endParaRPr>
          </a:p>
          <a:p>
            <a:pPr algn="r" rtl="1">
              <a:lnSpc>
                <a:spcPct val="90000"/>
              </a:lnSpc>
            </a:pPr>
            <a:r>
              <a:rPr lang="fa-IR" sz="2800">
                <a:effectLst>
                  <a:outerShdw blurRad="38100" dist="38100" dir="2700000" algn="tl">
                    <a:srgbClr val="C0C0C0"/>
                  </a:outerShdw>
                </a:effectLst>
              </a:rPr>
              <a:t>به ارامی از بالا به پایین به سینه ضربه بزنید</a:t>
            </a:r>
          </a:p>
          <a:p>
            <a:pPr algn="r" rtl="1">
              <a:lnSpc>
                <a:spcPct val="90000"/>
              </a:lnSpc>
            </a:pPr>
            <a:r>
              <a:rPr lang="en-US" sz="2800" b="1">
                <a:solidFill>
                  <a:srgbClr val="FF0000"/>
                </a:solidFill>
                <a:effectLst>
                  <a:outerShdw blurRad="38100" dist="38100" dir="2700000" algn="tl">
                    <a:srgbClr val="C0C0C0"/>
                  </a:outerShdw>
                </a:effectLst>
              </a:rPr>
              <a:t>SHAKE</a:t>
            </a:r>
            <a:r>
              <a:rPr lang="en-US" sz="2800">
                <a:effectLst>
                  <a:outerShdw blurRad="38100" dist="38100" dir="2700000" algn="tl">
                    <a:srgbClr val="C0C0C0"/>
                  </a:outerShdw>
                </a:effectLst>
              </a:rPr>
              <a:t> the breast while leaning forward so that gravity will help the milk eject.</a:t>
            </a:r>
            <a:r>
              <a:rPr lang="en-US"/>
              <a:t> </a:t>
            </a:r>
            <a:r>
              <a:rPr lang="fa-IR"/>
              <a:t>در حالی که سینه را به جلو می اورید ان را تکان دهید بطوری که وزن ان به خروج شیر کمک کند</a:t>
            </a:r>
            <a:endParaRPr lang="en-US"/>
          </a:p>
        </p:txBody>
      </p:sp>
      <p:pic>
        <p:nvPicPr>
          <p:cNvPr id="55300" name="Picture 4" descr="memas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828800"/>
            <a:ext cx="838200" cy="838200"/>
          </a:xfrm>
          <a:prstGeom prst="rect">
            <a:avLst/>
          </a:prstGeom>
          <a:noFill/>
          <a:ln w="28575">
            <a:solidFill>
              <a:srgbClr val="2F404F"/>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55301" name="Picture 5" descr="mestr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048000"/>
            <a:ext cx="838200" cy="787400"/>
          </a:xfrm>
          <a:prstGeom prst="rect">
            <a:avLst/>
          </a:prstGeom>
          <a:noFill/>
          <a:ln w="28575">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55302" name="Picture 6" descr="mesha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4648200"/>
            <a:ext cx="838200" cy="809625"/>
          </a:xfrm>
          <a:prstGeom prst="rect">
            <a:avLst/>
          </a:prstGeom>
          <a:noFill/>
          <a:ln w="28575">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6386984"/>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043490" y="1027664"/>
            <a:ext cx="6957510" cy="953536"/>
          </a:xfrm>
        </p:spPr>
        <p:txBody>
          <a:bodyPr/>
          <a:lstStyle/>
          <a:p>
            <a:r>
              <a:rPr lang="en-US" dirty="0"/>
              <a:t>TIMING</a:t>
            </a:r>
            <a:r>
              <a:rPr lang="fa-IR" dirty="0"/>
              <a:t>زمان شیر دوشی                  </a:t>
            </a:r>
            <a:endParaRPr lang="en-US" dirty="0"/>
          </a:p>
        </p:txBody>
      </p:sp>
      <p:sp>
        <p:nvSpPr>
          <p:cNvPr id="57347" name="Rectangle 3"/>
          <p:cNvSpPr>
            <a:spLocks noGrp="1" noChangeArrowheads="1"/>
          </p:cNvSpPr>
          <p:nvPr>
            <p:ph idx="1"/>
          </p:nvPr>
        </p:nvSpPr>
        <p:spPr>
          <a:xfrm>
            <a:off x="304800" y="1870075"/>
            <a:ext cx="8839200" cy="4606925"/>
          </a:xfrm>
        </p:spPr>
        <p:txBody>
          <a:bodyPr>
            <a:normAutofit lnSpcReduction="10000"/>
          </a:bodyPr>
          <a:lstStyle/>
          <a:p>
            <a:pPr>
              <a:lnSpc>
                <a:spcPct val="90000"/>
              </a:lnSpc>
            </a:pPr>
            <a:r>
              <a:rPr lang="en-US" dirty="0">
                <a:effectLst>
                  <a:outerShdw blurRad="38100" dist="38100" dir="2700000" algn="tl">
                    <a:srgbClr val="C0C0C0"/>
                  </a:outerShdw>
                </a:effectLst>
              </a:rPr>
              <a:t>The ENTIRE PROCEDURE should take approximately </a:t>
            </a:r>
            <a:r>
              <a:rPr lang="en-US" b="1" i="1" u="sng" dirty="0">
                <a:solidFill>
                  <a:srgbClr val="FF0000"/>
                </a:solidFill>
                <a:effectLst>
                  <a:outerShdw blurRad="38100" dist="38100" dir="2700000" algn="tl">
                    <a:srgbClr val="C0C0C0"/>
                  </a:outerShdw>
                </a:effectLst>
              </a:rPr>
              <a:t>20-30 minutes</a:t>
            </a:r>
            <a:r>
              <a:rPr lang="en-US" dirty="0">
                <a:effectLst>
                  <a:outerShdw blurRad="38100" dist="38100" dir="2700000" algn="tl">
                    <a:srgbClr val="C0C0C0"/>
                  </a:outerShdw>
                </a:effectLst>
              </a:rPr>
              <a:t>.</a:t>
            </a:r>
            <a:endParaRPr lang="fa-IR" dirty="0">
              <a:effectLst>
                <a:outerShdw blurRad="38100" dist="38100" dir="2700000" algn="tl">
                  <a:srgbClr val="C0C0C0"/>
                </a:outerShdw>
              </a:effectLst>
            </a:endParaRPr>
          </a:p>
          <a:p>
            <a:pPr>
              <a:lnSpc>
                <a:spcPct val="90000"/>
              </a:lnSpc>
            </a:pPr>
            <a:r>
              <a:rPr lang="fa-IR" dirty="0">
                <a:effectLst>
                  <a:outerShdw blurRad="38100" dist="38100" dir="2700000" algn="tl">
                    <a:srgbClr val="C0C0C0"/>
                  </a:outerShdw>
                </a:effectLst>
              </a:rPr>
              <a:t>کل ان 20 تا 30 دقیقه              </a:t>
            </a:r>
            <a:r>
              <a:rPr lang="en-US" dirty="0">
                <a:effectLst>
                  <a:outerShdw blurRad="38100" dist="38100" dir="2700000" algn="tl">
                    <a:srgbClr val="C0C0C0"/>
                  </a:outerShdw>
                </a:effectLst>
              </a:rPr>
              <a:t> </a:t>
            </a:r>
          </a:p>
          <a:p>
            <a:pPr>
              <a:lnSpc>
                <a:spcPct val="90000"/>
              </a:lnSpc>
            </a:pPr>
            <a:endParaRPr lang="en-US" dirty="0">
              <a:effectLst>
                <a:outerShdw blurRad="38100" dist="38100" dir="2700000" algn="tl">
                  <a:srgbClr val="C0C0C0"/>
                </a:outerShdw>
              </a:effectLst>
            </a:endParaRPr>
          </a:p>
          <a:p>
            <a:pPr>
              <a:lnSpc>
                <a:spcPct val="90000"/>
              </a:lnSpc>
              <a:buFontTx/>
              <a:buNone/>
            </a:pPr>
            <a:r>
              <a:rPr lang="en-US" sz="2800" dirty="0">
                <a:effectLst>
                  <a:outerShdw blurRad="38100" dist="38100" dir="2700000" algn="tl">
                    <a:srgbClr val="C0C0C0"/>
                  </a:outerShdw>
                </a:effectLst>
              </a:rPr>
              <a:t> each breast </a:t>
            </a:r>
            <a:r>
              <a:rPr lang="en-US" sz="2800" i="1" u="sng" dirty="0">
                <a:solidFill>
                  <a:srgbClr val="FF0000"/>
                </a:solidFill>
                <a:effectLst>
                  <a:outerShdw blurRad="38100" dist="38100" dir="2700000" algn="tl">
                    <a:srgbClr val="C0C0C0"/>
                  </a:outerShdw>
                </a:effectLst>
              </a:rPr>
              <a:t>5-7 minutes</a:t>
            </a:r>
            <a:r>
              <a:rPr lang="en-US" sz="2800" dirty="0">
                <a:effectLst>
                  <a:outerShdw blurRad="38100" dist="38100" dir="2700000" algn="tl">
                    <a:srgbClr val="C0C0C0"/>
                  </a:outerShdw>
                </a:effectLst>
              </a:rPr>
              <a:t>.</a:t>
            </a:r>
            <a:r>
              <a:rPr lang="fa-IR" sz="2800" dirty="0">
                <a:effectLst>
                  <a:outerShdw blurRad="38100" dist="38100" dir="2700000" algn="tl">
                    <a:srgbClr val="C0C0C0"/>
                  </a:outerShdw>
                </a:effectLst>
              </a:rPr>
              <a:t>5 تا 7 دقیقه دوشیدن هر سینه  </a:t>
            </a:r>
            <a:endParaRPr lang="en-US" sz="2800" dirty="0">
              <a:effectLst>
                <a:outerShdw blurRad="38100" dist="38100" dir="2700000" algn="tl">
                  <a:srgbClr val="C0C0C0"/>
                </a:outerShdw>
              </a:effectLst>
            </a:endParaRPr>
          </a:p>
          <a:p>
            <a:pPr>
              <a:lnSpc>
                <a:spcPct val="90000"/>
              </a:lnSpc>
              <a:buFontTx/>
              <a:buNone/>
            </a:pPr>
            <a:r>
              <a:rPr lang="en-US" sz="2800" dirty="0">
                <a:effectLst>
                  <a:outerShdw blurRad="38100" dist="38100" dir="2700000" algn="tl">
                    <a:srgbClr val="C0C0C0"/>
                  </a:outerShdw>
                </a:effectLst>
              </a:rPr>
              <a:t>Massage, stroke, shake.</a:t>
            </a:r>
            <a:r>
              <a:rPr lang="fa-IR" sz="2800" dirty="0">
                <a:effectLst>
                  <a:outerShdw blurRad="38100" dist="38100" dir="2700000" algn="tl">
                    <a:srgbClr val="C0C0C0"/>
                  </a:outerShdw>
                </a:effectLst>
              </a:rPr>
              <a:t>ماساژ-ضربه-تکان                </a:t>
            </a:r>
            <a:endParaRPr lang="en-US" sz="2800" dirty="0">
              <a:effectLst>
                <a:outerShdw blurRad="38100" dist="38100" dir="2700000" algn="tl">
                  <a:srgbClr val="C0C0C0"/>
                </a:outerShdw>
              </a:effectLst>
            </a:endParaRPr>
          </a:p>
          <a:p>
            <a:pPr>
              <a:lnSpc>
                <a:spcPct val="90000"/>
              </a:lnSpc>
              <a:buFontTx/>
              <a:buNone/>
            </a:pPr>
            <a:r>
              <a:rPr lang="en-US" sz="2800" dirty="0">
                <a:effectLst>
                  <a:outerShdw blurRad="38100" dist="38100" dir="2700000" algn="tl">
                    <a:srgbClr val="C0C0C0"/>
                  </a:outerShdw>
                </a:effectLst>
              </a:rPr>
              <a:t>Express each breast </a:t>
            </a:r>
            <a:r>
              <a:rPr lang="en-US" sz="2800" i="1" u="sng" dirty="0">
                <a:solidFill>
                  <a:srgbClr val="FF0000"/>
                </a:solidFill>
                <a:effectLst>
                  <a:outerShdw blurRad="38100" dist="38100" dir="2700000" algn="tl">
                    <a:srgbClr val="C0C0C0"/>
                  </a:outerShdw>
                </a:effectLst>
              </a:rPr>
              <a:t>3-5 minutes</a:t>
            </a:r>
            <a:r>
              <a:rPr lang="en-US" sz="2800" dirty="0">
                <a:effectLst>
                  <a:outerShdw blurRad="38100" dist="38100" dir="2700000" algn="tl">
                    <a:srgbClr val="C0C0C0"/>
                  </a:outerShdw>
                </a:effectLst>
              </a:rPr>
              <a:t>.</a:t>
            </a:r>
            <a:r>
              <a:rPr lang="fa-IR" sz="2800" dirty="0">
                <a:effectLst>
                  <a:outerShdw blurRad="38100" dist="38100" dir="2700000" algn="tl">
                    <a:srgbClr val="C0C0C0"/>
                  </a:outerShdw>
                </a:effectLst>
              </a:rPr>
              <a:t>دوشیدن هر سینه 3- 5 دقیقه</a:t>
            </a:r>
            <a:endParaRPr lang="en-US" sz="2800" dirty="0">
              <a:effectLst>
                <a:outerShdw blurRad="38100" dist="38100" dir="2700000" algn="tl">
                  <a:srgbClr val="C0C0C0"/>
                </a:outerShdw>
              </a:effectLst>
            </a:endParaRPr>
          </a:p>
          <a:p>
            <a:pPr>
              <a:lnSpc>
                <a:spcPct val="90000"/>
              </a:lnSpc>
              <a:buFontTx/>
              <a:buNone/>
            </a:pPr>
            <a:r>
              <a:rPr lang="en-US" sz="2800" dirty="0">
                <a:effectLst>
                  <a:outerShdw blurRad="38100" dist="38100" dir="2700000" algn="tl">
                    <a:srgbClr val="C0C0C0"/>
                  </a:outerShdw>
                </a:effectLst>
              </a:rPr>
              <a:t>Massage, stroke, shake. </a:t>
            </a:r>
            <a:r>
              <a:rPr lang="fa-IR" sz="2800" dirty="0">
                <a:effectLst>
                  <a:outerShdw blurRad="38100" dist="38100" dir="2700000" algn="tl">
                    <a:srgbClr val="C0C0C0"/>
                  </a:outerShdw>
                </a:effectLst>
              </a:rPr>
              <a:t>ماساژ-ضربه-تکان                    </a:t>
            </a:r>
            <a:endParaRPr lang="en-US" sz="2800" dirty="0">
              <a:effectLst>
                <a:outerShdw blurRad="38100" dist="38100" dir="2700000" algn="tl">
                  <a:srgbClr val="C0C0C0"/>
                </a:outerShdw>
              </a:effectLst>
            </a:endParaRPr>
          </a:p>
          <a:p>
            <a:pPr>
              <a:lnSpc>
                <a:spcPct val="90000"/>
              </a:lnSpc>
              <a:buFontTx/>
              <a:buNone/>
            </a:pPr>
            <a:r>
              <a:rPr lang="en-US" sz="2800" dirty="0">
                <a:effectLst>
                  <a:outerShdw blurRad="38100" dist="38100" dir="2700000" algn="tl">
                    <a:srgbClr val="C0C0C0"/>
                  </a:outerShdw>
                </a:effectLst>
              </a:rPr>
              <a:t>Express each breast </a:t>
            </a:r>
            <a:r>
              <a:rPr lang="en-US" sz="2800" i="1" u="sng" dirty="0">
                <a:solidFill>
                  <a:srgbClr val="FF0000"/>
                </a:solidFill>
                <a:effectLst>
                  <a:outerShdw blurRad="38100" dist="38100" dir="2700000" algn="tl">
                    <a:srgbClr val="C0C0C0"/>
                  </a:outerShdw>
                </a:effectLst>
              </a:rPr>
              <a:t>2-3 minutes</a:t>
            </a:r>
            <a:r>
              <a:rPr lang="en-US" sz="2800" dirty="0">
                <a:effectLst>
                  <a:outerShdw blurRad="38100" dist="38100" dir="2700000" algn="tl">
                    <a:srgbClr val="C0C0C0"/>
                  </a:outerShdw>
                </a:effectLst>
              </a:rPr>
              <a:t>.</a:t>
            </a:r>
            <a:r>
              <a:rPr lang="fa-IR" sz="2800" dirty="0">
                <a:effectLst>
                  <a:outerShdw blurRad="38100" dist="38100" dir="2700000" algn="tl">
                    <a:srgbClr val="C0C0C0"/>
                  </a:outerShdw>
                </a:effectLst>
              </a:rPr>
              <a:t>دوشیدن هر سینه 2- 3 دقیقه</a:t>
            </a:r>
            <a:endParaRPr lang="en-US" sz="2800" dirty="0">
              <a:effectLst>
                <a:outerShdw blurRad="38100" dist="38100" dir="2700000" algn="tl">
                  <a:srgbClr val="C0C0C0"/>
                </a:outerShdw>
              </a:effectLst>
            </a:endParaRPr>
          </a:p>
        </p:txBody>
      </p:sp>
    </p:spTree>
    <p:extLst>
      <p:ext uri="{BB962C8B-B14F-4D97-AF65-F5344CB8AC3E}">
        <p14:creationId xmlns:p14="http://schemas.microsoft.com/office/powerpoint/2010/main" val="1306084464"/>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09600" y="381000"/>
            <a:ext cx="7924800" cy="882650"/>
          </a:xfrm>
        </p:spPr>
        <p:txBody>
          <a:bodyPr>
            <a:normAutofit fontScale="90000"/>
          </a:bodyPr>
          <a:lstStyle/>
          <a:p>
            <a:pPr algn="r"/>
            <a:r>
              <a:rPr lang="en-US" sz="3200" dirty="0">
                <a:effectLst>
                  <a:outerShdw blurRad="38100" dist="38100" dir="2700000" algn="tl">
                    <a:srgbClr val="C0C0C0"/>
                  </a:outerShdw>
                </a:effectLst>
              </a:rPr>
              <a:t>   The expression of </a:t>
            </a:r>
            <a:r>
              <a:rPr lang="en-US" sz="3200" dirty="0" err="1">
                <a:effectLst>
                  <a:outerShdw blurRad="38100" dist="38100" dir="2700000" algn="tl">
                    <a:srgbClr val="C0C0C0"/>
                  </a:outerShdw>
                </a:effectLst>
              </a:rPr>
              <a:t>breastmilk</a:t>
            </a:r>
            <a:r>
              <a:rPr lang="fa-IR" sz="3200" dirty="0">
                <a:effectLst>
                  <a:outerShdw blurRad="38100" dist="38100" dir="2700000" algn="tl">
                    <a:srgbClr val="C0C0C0"/>
                  </a:outerShdw>
                </a:effectLst>
              </a:rPr>
              <a:t/>
            </a:r>
            <a:br>
              <a:rPr lang="fa-IR" sz="3200" dirty="0">
                <a:effectLst>
                  <a:outerShdw blurRad="38100" dist="38100" dir="2700000" algn="tl">
                    <a:srgbClr val="C0C0C0"/>
                  </a:outerShdw>
                </a:effectLst>
              </a:rPr>
            </a:br>
            <a:r>
              <a:rPr lang="fa-IR" sz="3200" dirty="0">
                <a:effectLst>
                  <a:outerShdw blurRad="38100" dist="38100" dir="2700000" algn="tl">
                    <a:srgbClr val="C0C0C0"/>
                  </a:outerShdw>
                </a:effectLst>
              </a:rPr>
              <a:t>روشهای دوشیدن شیر             </a:t>
            </a:r>
            <a:endParaRPr lang="en-US" sz="3200" dirty="0">
              <a:effectLst>
                <a:outerShdw blurRad="38100" dist="38100" dir="2700000" algn="tl">
                  <a:srgbClr val="C0C0C0"/>
                </a:outerShdw>
              </a:effectLst>
            </a:endParaRPr>
          </a:p>
        </p:txBody>
      </p:sp>
      <p:sp>
        <p:nvSpPr>
          <p:cNvPr id="58371" name="Rectangle 3"/>
          <p:cNvSpPr>
            <a:spLocks noGrp="1" noChangeArrowheads="1"/>
          </p:cNvSpPr>
          <p:nvPr>
            <p:ph idx="1"/>
          </p:nvPr>
        </p:nvSpPr>
        <p:spPr>
          <a:xfrm>
            <a:off x="457200" y="1524000"/>
            <a:ext cx="8286750" cy="4724400"/>
          </a:xfrm>
        </p:spPr>
        <p:txBody>
          <a:bodyPr/>
          <a:lstStyle/>
          <a:p>
            <a:r>
              <a:rPr lang="en-US" dirty="0">
                <a:solidFill>
                  <a:schemeClr val="folHlink"/>
                </a:solidFill>
                <a:effectLst>
                  <a:outerShdw blurRad="38100" dist="38100" dir="2700000" algn="tl">
                    <a:srgbClr val="C0C0C0"/>
                  </a:outerShdw>
                </a:effectLst>
                <a:hlinkClick r:id="" action="ppaction://noaction"/>
              </a:rPr>
              <a:t>HAND-EXPRESSION</a:t>
            </a:r>
            <a:r>
              <a:rPr lang="fa-IR" dirty="0">
                <a:solidFill>
                  <a:srgbClr val="FF0000"/>
                </a:solidFill>
                <a:effectLst>
                  <a:outerShdw blurRad="38100" dist="38100" dir="2700000" algn="tl">
                    <a:srgbClr val="C0C0C0"/>
                  </a:outerShdw>
                </a:effectLst>
              </a:rPr>
              <a:t>با دست</a:t>
            </a:r>
            <a:r>
              <a:rPr lang="fa-IR" dirty="0">
                <a:solidFill>
                  <a:schemeClr val="folHlink"/>
                </a:solidFill>
                <a:effectLst>
                  <a:outerShdw blurRad="38100" dist="38100" dir="2700000" algn="tl">
                    <a:srgbClr val="C0C0C0"/>
                  </a:outerShdw>
                </a:effectLst>
              </a:rPr>
              <a:t>          </a:t>
            </a:r>
            <a:endParaRPr lang="en-US" dirty="0">
              <a:solidFill>
                <a:schemeClr val="folHlink"/>
              </a:solidFill>
              <a:effectLst>
                <a:outerShdw blurRad="38100" dist="38100" dir="2700000" algn="tl">
                  <a:srgbClr val="C0C0C0"/>
                </a:outerShdw>
              </a:effectLst>
            </a:endParaRPr>
          </a:p>
          <a:p>
            <a:r>
              <a:rPr lang="en-US" dirty="0">
                <a:effectLst>
                  <a:outerShdw blurRad="38100" dist="38100" dir="2700000" algn="tl">
                    <a:srgbClr val="C0C0C0"/>
                  </a:outerShdw>
                </a:effectLst>
              </a:rPr>
              <a:t>MECHANICAL PUMP</a:t>
            </a:r>
            <a:r>
              <a:rPr lang="fa-IR" dirty="0">
                <a:effectLst>
                  <a:outerShdw blurRad="38100" dist="38100" dir="2700000" algn="tl">
                    <a:srgbClr val="C0C0C0"/>
                  </a:outerShdw>
                </a:effectLst>
              </a:rPr>
              <a:t>  پمپ مکانیکی:</a:t>
            </a:r>
            <a:endParaRPr lang="en-US" dirty="0">
              <a:effectLst>
                <a:outerShdw blurRad="38100" dist="38100" dir="2700000" algn="tl">
                  <a:srgbClr val="C0C0C0"/>
                </a:outerShdw>
              </a:effectLst>
            </a:endParaRPr>
          </a:p>
          <a:p>
            <a:pPr>
              <a:buFontTx/>
              <a:buNone/>
            </a:pPr>
            <a:r>
              <a:rPr lang="en-US" dirty="0">
                <a:effectLst>
                  <a:outerShdw blurRad="38100" dist="38100" dir="2700000" algn="tl">
                    <a:srgbClr val="C0C0C0"/>
                  </a:outerShdw>
                </a:effectLst>
              </a:rPr>
              <a:t>   </a:t>
            </a:r>
            <a:r>
              <a:rPr lang="en-US" dirty="0">
                <a:solidFill>
                  <a:schemeClr val="tx2"/>
                </a:solidFill>
                <a:effectLst>
                  <a:outerShdw blurRad="38100" dist="38100" dir="2700000" algn="tl">
                    <a:srgbClr val="C0C0C0"/>
                  </a:outerShdw>
                </a:effectLst>
              </a:rPr>
              <a:t>- </a:t>
            </a:r>
            <a:r>
              <a:rPr lang="en-US" dirty="0">
                <a:effectLst>
                  <a:outerShdw blurRad="38100" dist="38100" dir="2700000" algn="tl">
                    <a:srgbClr val="C0C0C0"/>
                  </a:outerShdw>
                </a:effectLst>
                <a:hlinkClick r:id="" action="ppaction://noaction"/>
              </a:rPr>
              <a:t>Electric pumps</a:t>
            </a:r>
            <a:r>
              <a:rPr lang="fa-IR" dirty="0">
                <a:effectLst>
                  <a:outerShdw blurRad="38100" dist="38100" dir="2700000" algn="tl">
                    <a:srgbClr val="C0C0C0"/>
                  </a:outerShdw>
                </a:effectLst>
              </a:rPr>
              <a:t>پمپ الکتریکی         </a:t>
            </a:r>
            <a:endParaRPr lang="en-US" dirty="0">
              <a:effectLst>
                <a:outerShdw blurRad="38100" dist="38100" dir="2700000" algn="tl">
                  <a:srgbClr val="C0C0C0"/>
                </a:outerShdw>
              </a:effectLst>
            </a:endParaRPr>
          </a:p>
          <a:p>
            <a:pPr>
              <a:buFontTx/>
              <a:buNone/>
            </a:pPr>
            <a:r>
              <a:rPr lang="en-US" dirty="0">
                <a:effectLst>
                  <a:outerShdw blurRad="38100" dist="38100" dir="2700000" algn="tl">
                    <a:srgbClr val="C0C0C0"/>
                  </a:outerShdw>
                </a:effectLst>
              </a:rPr>
              <a:t>   </a:t>
            </a:r>
            <a:r>
              <a:rPr lang="en-US" dirty="0">
                <a:solidFill>
                  <a:schemeClr val="tx2"/>
                </a:solidFill>
                <a:effectLst>
                  <a:outerShdw blurRad="38100" dist="38100" dir="2700000" algn="tl">
                    <a:srgbClr val="C0C0C0"/>
                  </a:outerShdw>
                </a:effectLst>
              </a:rPr>
              <a:t>- </a:t>
            </a:r>
            <a:r>
              <a:rPr lang="en-US" dirty="0">
                <a:effectLst>
                  <a:outerShdw blurRad="38100" dist="38100" dir="2700000" algn="tl">
                    <a:srgbClr val="C0C0C0"/>
                  </a:outerShdw>
                </a:effectLst>
                <a:hlinkClick r:id="" action="ppaction://noaction"/>
              </a:rPr>
              <a:t>Battery-operated pumps</a:t>
            </a:r>
            <a:r>
              <a:rPr lang="fa-IR" dirty="0">
                <a:effectLst>
                  <a:outerShdw blurRad="38100" dist="38100" dir="2700000" algn="tl">
                    <a:srgbClr val="C0C0C0"/>
                  </a:outerShdw>
                </a:effectLst>
              </a:rPr>
              <a:t> پمپ باطری دار</a:t>
            </a:r>
            <a:endParaRPr lang="en-US" dirty="0">
              <a:effectLst>
                <a:outerShdw blurRad="38100" dist="38100" dir="2700000" algn="tl">
                  <a:srgbClr val="C0C0C0"/>
                </a:outerShdw>
              </a:effectLst>
            </a:endParaRPr>
          </a:p>
          <a:p>
            <a:pPr>
              <a:buFontTx/>
              <a:buNone/>
            </a:pPr>
            <a:r>
              <a:rPr lang="en-US" dirty="0">
                <a:effectLst>
                  <a:outerShdw blurRad="38100" dist="38100" dir="2700000" algn="tl">
                    <a:srgbClr val="C0C0C0"/>
                  </a:outerShdw>
                </a:effectLst>
              </a:rPr>
              <a:t>   - </a:t>
            </a:r>
            <a:r>
              <a:rPr lang="en-US" dirty="0">
                <a:effectLst>
                  <a:outerShdw blurRad="38100" dist="38100" dir="2700000" algn="tl">
                    <a:srgbClr val="C0C0C0"/>
                  </a:outerShdw>
                </a:effectLst>
                <a:hlinkClick r:id="" action="ppaction://noaction"/>
              </a:rPr>
              <a:t>Pedal-operated pumps</a:t>
            </a:r>
            <a:r>
              <a:rPr lang="fa-IR" dirty="0">
                <a:effectLst>
                  <a:outerShdw blurRad="38100" dist="38100" dir="2700000" algn="tl">
                    <a:srgbClr val="C0C0C0"/>
                  </a:outerShdw>
                </a:effectLst>
              </a:rPr>
              <a:t>پمپ پدالی   </a:t>
            </a:r>
            <a:endParaRPr lang="en-US" dirty="0">
              <a:effectLst>
                <a:outerShdw blurRad="38100" dist="38100" dir="2700000" algn="tl">
                  <a:srgbClr val="C0C0C0"/>
                </a:outerShdw>
              </a:effectLst>
            </a:endParaRPr>
          </a:p>
          <a:p>
            <a:pPr>
              <a:buFontTx/>
              <a:buNone/>
            </a:pPr>
            <a:r>
              <a:rPr lang="en-US" dirty="0">
                <a:effectLst>
                  <a:outerShdw blurRad="38100" dist="38100" dir="2700000" algn="tl">
                    <a:srgbClr val="C0C0C0"/>
                  </a:outerShdw>
                </a:effectLst>
              </a:rPr>
              <a:t>   </a:t>
            </a:r>
            <a:r>
              <a:rPr lang="en-US" dirty="0">
                <a:solidFill>
                  <a:schemeClr val="tx2"/>
                </a:solidFill>
                <a:effectLst>
                  <a:outerShdw blurRad="38100" dist="38100" dir="2700000" algn="tl">
                    <a:srgbClr val="C0C0C0"/>
                  </a:outerShdw>
                </a:effectLst>
              </a:rPr>
              <a:t>- </a:t>
            </a:r>
            <a:r>
              <a:rPr lang="en-US" dirty="0">
                <a:effectLst>
                  <a:outerShdw blurRad="38100" dist="38100" dir="2700000" algn="tl">
                    <a:srgbClr val="C0C0C0"/>
                  </a:outerShdw>
                </a:effectLst>
                <a:hlinkClick r:id="" action="ppaction://noaction"/>
              </a:rPr>
              <a:t>Hand- operated pumps </a:t>
            </a:r>
            <a:r>
              <a:rPr lang="fa-IR" dirty="0">
                <a:effectLst>
                  <a:outerShdw blurRad="38100" dist="38100" dir="2700000" algn="tl">
                    <a:srgbClr val="C0C0C0"/>
                  </a:outerShdw>
                </a:effectLst>
              </a:rPr>
              <a:t>پمپ دستی </a:t>
            </a:r>
            <a:endParaRPr lang="en-US" dirty="0">
              <a:effectLst>
                <a:outerShdw blurRad="38100" dist="38100" dir="2700000" algn="tl">
                  <a:srgbClr val="C0C0C0"/>
                </a:outerShdw>
              </a:effectLst>
            </a:endParaRPr>
          </a:p>
          <a:p>
            <a:pPr>
              <a:buFontTx/>
              <a:buNone/>
            </a:pPr>
            <a:r>
              <a:rPr lang="en-US" dirty="0">
                <a:effectLst>
                  <a:outerShdw blurRad="38100" dist="38100" dir="2700000" algn="tl">
                    <a:srgbClr val="C0C0C0"/>
                  </a:outerShdw>
                </a:effectLst>
              </a:rPr>
              <a:t>   </a:t>
            </a:r>
            <a:r>
              <a:rPr lang="en-US" dirty="0">
                <a:solidFill>
                  <a:schemeClr val="tx2"/>
                </a:solidFill>
                <a:effectLst>
                  <a:outerShdw blurRad="38100" dist="38100" dir="2700000" algn="tl">
                    <a:srgbClr val="C0C0C0"/>
                  </a:outerShdw>
                </a:effectLst>
              </a:rPr>
              <a:t>- Rubber bulb or </a:t>
            </a:r>
            <a:r>
              <a:rPr lang="en-US" dirty="0">
                <a:solidFill>
                  <a:schemeClr val="tx2"/>
                </a:solidFill>
                <a:effectLst>
                  <a:outerShdw blurRad="38100" dist="38100" dir="2700000" algn="tl">
                    <a:srgbClr val="C0C0C0"/>
                  </a:outerShdw>
                </a:effectLst>
                <a:hlinkClick r:id="" action="ppaction://noaction"/>
              </a:rPr>
              <a:t>‘</a:t>
            </a:r>
            <a:r>
              <a:rPr lang="en-US" dirty="0">
                <a:effectLst>
                  <a:outerShdw blurRad="38100" dist="38100" dir="2700000" algn="tl">
                    <a:srgbClr val="C0C0C0"/>
                  </a:outerShdw>
                </a:effectLst>
                <a:hlinkClick r:id="" action="ppaction://noaction"/>
              </a:rPr>
              <a:t>Bicycle horn’ </a:t>
            </a:r>
            <a:r>
              <a:rPr lang="en-US" dirty="0">
                <a:effectLst>
                  <a:outerShdw blurRad="38100" dist="38100" dir="2700000" algn="tl">
                    <a:srgbClr val="C0C0C0"/>
                  </a:outerShdw>
                </a:effectLst>
              </a:rPr>
              <a:t>style pumps</a:t>
            </a:r>
          </a:p>
          <a:p>
            <a:r>
              <a:rPr lang="en-US" dirty="0">
                <a:effectLst>
                  <a:outerShdw blurRad="38100" dist="38100" dir="2700000" algn="tl">
                    <a:srgbClr val="C0C0C0"/>
                  </a:outerShdw>
                </a:effectLst>
                <a:hlinkClick r:id="" action="ppaction://noaction"/>
              </a:rPr>
              <a:t>WARM BOTTLE</a:t>
            </a:r>
            <a:r>
              <a:rPr lang="fa-IR" dirty="0">
                <a:effectLst>
                  <a:outerShdw blurRad="38100" dist="38100" dir="2700000" algn="tl">
                    <a:srgbClr val="C0C0C0"/>
                  </a:outerShdw>
                </a:effectLst>
              </a:rPr>
              <a:t> شیشه گرم </a:t>
            </a:r>
            <a:endParaRPr lang="en-US" dirty="0">
              <a:effectLst>
                <a:outerShdw blurRad="38100" dist="38100" dir="2700000" algn="tl">
                  <a:srgbClr val="C0C0C0"/>
                </a:outerShdw>
              </a:effectLst>
            </a:endParaRPr>
          </a:p>
          <a:p>
            <a:pPr>
              <a:buFontTx/>
              <a:buNone/>
            </a:pPr>
            <a:endParaRPr lang="en-US" dirty="0">
              <a:effectLst>
                <a:outerShdw blurRad="38100" dist="38100" dir="2700000" algn="tl">
                  <a:srgbClr val="C0C0C0"/>
                </a:outerShdw>
              </a:effectLst>
            </a:endParaRPr>
          </a:p>
        </p:txBody>
      </p:sp>
    </p:spTree>
    <p:extLst>
      <p:ext uri="{BB962C8B-B14F-4D97-AF65-F5344CB8AC3E}">
        <p14:creationId xmlns:p14="http://schemas.microsoft.com/office/powerpoint/2010/main" val="1577715087"/>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algn="ctr"/>
            <a:r>
              <a:rPr lang="fa-IR" sz="3200">
                <a:cs typeface="Homa" pitchFamily="2" charset="-78"/>
              </a:rPr>
              <a:t>چگونگی قرار گرفتن انگشتان جهت شيردوشی با دست</a:t>
            </a:r>
            <a:endParaRPr lang="en-US" sz="3200">
              <a:cs typeface="Homa" pitchFamily="2" charset="-78"/>
            </a:endParaRPr>
          </a:p>
        </p:txBody>
      </p:sp>
      <p:pic>
        <p:nvPicPr>
          <p:cNvPr id="120836" name="Picture 4" descr="h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52600" y="2247900"/>
            <a:ext cx="4495800" cy="3678238"/>
          </a:xfrm>
          <a:ln w="76200">
            <a:solidFill>
              <a:schemeClr val="accent1"/>
            </a:solidFill>
            <a:miter lim="800000"/>
            <a:headEnd/>
            <a:tailEnd/>
          </a:ln>
          <a:effectLst>
            <a:outerShdw dist="107763"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835246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0" y="0"/>
            <a:ext cx="8763000" cy="1143000"/>
          </a:xfrm>
          <a:noFill/>
          <a:ln/>
        </p:spPr>
        <p:txBody>
          <a:bodyPr lIns="92075" tIns="46038" rIns="92075" bIns="46038" anchor="b"/>
          <a:lstStyle/>
          <a:p>
            <a:pPr algn="r"/>
            <a:r>
              <a:rPr lang="fa-IR" sz="2800">
                <a:cs typeface="Homa" pitchFamily="2" charset="-78"/>
              </a:rPr>
              <a:t>چگونگی قرار گرفتن انگشتان جهت شيردوشی با دست</a:t>
            </a:r>
            <a:r>
              <a:rPr lang="fa-IR" sz="3200" b="1">
                <a:cs typeface="Homa" pitchFamily="2" charset="-78"/>
              </a:rPr>
              <a:t> </a:t>
            </a:r>
            <a:endParaRPr lang="en-US" sz="3200" b="1">
              <a:cs typeface="Homa" pitchFamily="2" charset="-78"/>
            </a:endParaRPr>
          </a:p>
        </p:txBody>
      </p:sp>
      <p:pic>
        <p:nvPicPr>
          <p:cNvPr id="59396" name="Picture 4" descr="express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2438400"/>
            <a:ext cx="4095750" cy="2971800"/>
          </a:xfrm>
          <a:prstGeom prst="rect">
            <a:avLst/>
          </a:prstGeom>
          <a:noFill/>
          <a:ln w="76200">
            <a:solidFill>
              <a:schemeClr val="accent1"/>
            </a:solidFill>
            <a:miter lim="800000"/>
            <a:headEnd/>
            <a:tailEnd/>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Lst>
        </p:spPr>
      </p:pic>
      <p:pic>
        <p:nvPicPr>
          <p:cNvPr id="59397" name="Picture 5" descr="express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438400"/>
            <a:ext cx="4095750" cy="2952750"/>
          </a:xfrm>
          <a:prstGeom prst="rect">
            <a:avLst/>
          </a:prstGeom>
          <a:noFill/>
          <a:extLst>
            <a:ext uri="{909E8E84-426E-40DD-AFC4-6F175D3DCCD1}">
              <a14:hiddenFill xmlns:a14="http://schemas.microsoft.com/office/drawing/2010/main">
                <a:solidFill>
                  <a:srgbClr val="FFFFFF"/>
                </a:solidFill>
              </a14:hiddenFill>
            </a:ext>
          </a:extLst>
        </p:spPr>
      </p:pic>
      <p:pic>
        <p:nvPicPr>
          <p:cNvPr id="59398" name="Picture 6" descr="express_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438400"/>
            <a:ext cx="4114800" cy="2971800"/>
          </a:xfrm>
          <a:prstGeom prst="rect">
            <a:avLst/>
          </a:prstGeom>
          <a:noFill/>
          <a:extLst>
            <a:ext uri="{909E8E84-426E-40DD-AFC4-6F175D3DCCD1}">
              <a14:hiddenFill xmlns:a14="http://schemas.microsoft.com/office/drawing/2010/main">
                <a:solidFill>
                  <a:srgbClr val="FFFFFF"/>
                </a:solidFill>
              </a14:hiddenFill>
            </a:ext>
          </a:extLst>
        </p:spPr>
      </p:pic>
      <p:pic>
        <p:nvPicPr>
          <p:cNvPr id="59399" name="Picture 7" descr="express_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2438400"/>
            <a:ext cx="4105275" cy="297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07212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397"/>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1000"/>
                                  </p:stCondLst>
                                  <p:childTnLst>
                                    <p:set>
                                      <p:cBhvr>
                                        <p:cTn id="9" dur="1" fill="hold">
                                          <p:stCondLst>
                                            <p:cond delay="0"/>
                                          </p:stCondLst>
                                        </p:cTn>
                                        <p:tgtEl>
                                          <p:spTgt spid="59398"/>
                                        </p:tgtEl>
                                        <p:attrNameLst>
                                          <p:attrName>style.visibility</p:attrName>
                                        </p:attrNameLst>
                                      </p:cBhvr>
                                      <p:to>
                                        <p:strVal val="visible"/>
                                      </p:to>
                                    </p:set>
                                  </p:childTnLst>
                                </p:cTn>
                              </p:par>
                            </p:childTnLst>
                          </p:cTn>
                        </p:par>
                        <p:par>
                          <p:cTn id="10" fill="hold" nodeType="afterGroup">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593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447800" y="381000"/>
            <a:ext cx="7515225" cy="985838"/>
          </a:xfrm>
        </p:spPr>
        <p:txBody>
          <a:bodyPr/>
          <a:lstStyle/>
          <a:p>
            <a:r>
              <a:rPr lang="ar-SA" sz="3200">
                <a:cs typeface="Homa" pitchFamily="2" charset="-78"/>
              </a:rPr>
              <a:t>دوشيدن همزمان شير از دو پستان</a:t>
            </a:r>
            <a:endParaRPr lang="en-US" sz="3200">
              <a:cs typeface="Homa" pitchFamily="2" charset="-78"/>
            </a:endParaRPr>
          </a:p>
        </p:txBody>
      </p:sp>
      <p:pic>
        <p:nvPicPr>
          <p:cNvPr id="60419" name="Picture 3" descr="~lwf003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1608138"/>
            <a:ext cx="4724400" cy="4175125"/>
          </a:xfrm>
          <a:noFill/>
          <a:ln w="76200">
            <a:solidFill>
              <a:srgbClr val="333333"/>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26757939"/>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831</TotalTime>
  <Words>11855</Words>
  <Application>Microsoft Office PowerPoint</Application>
  <PresentationFormat>On-screen Show (4:3)</PresentationFormat>
  <Paragraphs>1306</Paragraphs>
  <Slides>236</Slides>
  <Notes>25</Notes>
  <HiddenSlides>29</HiddenSlides>
  <MMClips>4</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236</vt:i4>
      </vt:variant>
    </vt:vector>
  </HeadingPairs>
  <TitlesOfParts>
    <vt:vector size="256" baseType="lpstr">
      <vt:lpstr>SimSun</vt:lpstr>
      <vt:lpstr>Arial</vt:lpstr>
      <vt:lpstr>Arial Black</vt:lpstr>
      <vt:lpstr>Calibri</vt:lpstr>
      <vt:lpstr>Century Gothic</vt:lpstr>
      <vt:lpstr>Garamond</vt:lpstr>
      <vt:lpstr>Homa</vt:lpstr>
      <vt:lpstr>Impact</vt:lpstr>
      <vt:lpstr>Monotype Sorts</vt:lpstr>
      <vt:lpstr>Symbol</vt:lpstr>
      <vt:lpstr>Tahoma</vt:lpstr>
      <vt:lpstr>Times New Roman</vt:lpstr>
      <vt:lpstr>Traffic</vt:lpstr>
      <vt:lpstr>Trebuchet MS</vt:lpstr>
      <vt:lpstr>Verdana</vt:lpstr>
      <vt:lpstr>Webdings</vt:lpstr>
      <vt:lpstr>Wingdings</vt:lpstr>
      <vt:lpstr>Wingdings 2</vt:lpstr>
      <vt:lpstr>Yagut</vt:lpstr>
      <vt:lpstr>Austin</vt:lpstr>
      <vt:lpstr>PowerPoint Presentation</vt:lpstr>
      <vt:lpstr>PowerPoint Presentation</vt:lpstr>
      <vt:lpstr>مزاياي مربوط به كودك1 </vt:lpstr>
      <vt:lpstr>مزاياي مربوط به كودك2 </vt:lpstr>
      <vt:lpstr>مزاياي مربوط به كودك3 </vt:lpstr>
      <vt:lpstr>مزاياي مربوط به كودك4 </vt:lpstr>
      <vt:lpstr>مزاياي مربوط به كودك5 </vt:lpstr>
      <vt:lpstr>PowerPoint Presentation</vt:lpstr>
      <vt:lpstr>مزاياي مربوط به كودك6 </vt:lpstr>
      <vt:lpstr>مزاياي مربوط به كودك7 </vt:lpstr>
      <vt:lpstr>مزاياي مربوط به كودك8 </vt:lpstr>
      <vt:lpstr>مزاياي مربوط به كودك9 </vt:lpstr>
      <vt:lpstr>مزاياي مربوط به كودك10 </vt:lpstr>
      <vt:lpstr>مزاياي مربوط به كودك11 </vt:lpstr>
      <vt:lpstr>مزاياي مربوط به كودك12 </vt:lpstr>
      <vt:lpstr>مزاياي مربوط به كودك13 </vt:lpstr>
      <vt:lpstr>مزاياي مربوط به كودك14 </vt:lpstr>
      <vt:lpstr>مزاياي مربوط به كودك15 </vt:lpstr>
      <vt:lpstr>مزاياي مربوط به كودك16 </vt:lpstr>
      <vt:lpstr>مزاياي مربوط به كودك17 </vt:lpstr>
      <vt:lpstr>مزاياي مربوط به كودك18 </vt:lpstr>
      <vt:lpstr>مزاياي مربوط به كودك19 </vt:lpstr>
      <vt:lpstr>مزاياي مربوط به كودك20 </vt:lpstr>
      <vt:lpstr>مزاياي مربوط به كودك21 </vt:lpstr>
      <vt:lpstr>مزاياي مربوط به كودك22 </vt:lpstr>
      <vt:lpstr>مزاياي مربوط به كودك23 </vt:lpstr>
      <vt:lpstr>مزاياي مربوط به كودك24 </vt:lpstr>
      <vt:lpstr>مزاياي مربوط به كودك25 </vt:lpstr>
      <vt:lpstr>مزاياي مربوط به كودك26 </vt:lpstr>
      <vt:lpstr>مزاياي مربوط به كودك27 </vt:lpstr>
      <vt:lpstr>مزاياي مربوط به كودك28 </vt:lpstr>
      <vt:lpstr>مزاياي مربوط به كودك29 </vt:lpstr>
      <vt:lpstr>مزاياي مربوط به كودك30 </vt:lpstr>
      <vt:lpstr>مزاياي مربوط به كودك31 </vt:lpstr>
      <vt:lpstr>مزاياي مربوط به مادر1 </vt:lpstr>
      <vt:lpstr>مزاياي مربوط به مادر 2</vt:lpstr>
      <vt:lpstr>مزاياي مربوط به مادر3 </vt:lpstr>
      <vt:lpstr>مزاياي مربوط به مادر4</vt:lpstr>
      <vt:lpstr>مزاياي مربوط به مادر5</vt:lpstr>
      <vt:lpstr>مزاياي مربوط به مادر6</vt:lpstr>
      <vt:lpstr>مزاياي مربوط به مادر7</vt:lpstr>
      <vt:lpstr>مزاياي مربوط به مادر8</vt:lpstr>
      <vt:lpstr>PowerPoint Presentation</vt:lpstr>
      <vt:lpstr>PowerPoint Presentation</vt:lpstr>
      <vt:lpstr>PowerPoint Presentation</vt:lpstr>
      <vt:lpstr>PowerPoint Presentation</vt:lpstr>
      <vt:lpstr>PowerPoint Presentation</vt:lpstr>
      <vt:lpstr>Alternative methods: Cup feeding</vt:lpstr>
      <vt:lpstr>Cup feeding</vt:lpstr>
      <vt:lpstr>Cups with lips and spouts</vt:lpstr>
      <vt:lpstr>Cups for feeding newborn babies</vt:lpstr>
      <vt:lpstr>PowerPoint Presentation</vt:lpstr>
      <vt:lpstr>PowerPoint Presentation</vt:lpstr>
      <vt:lpstr>PowerPoint Presentation</vt:lpstr>
      <vt:lpstr>شرایط لازم برای انجام مراقبت اغوشی  در بیمارستان</vt:lpstr>
      <vt:lpstr>PowerPoint Presentation</vt:lpstr>
      <vt:lpstr>PowerPoint Presentation</vt:lpstr>
      <vt:lpstr>PowerPoint Presentation</vt:lpstr>
      <vt:lpstr>PowerPoint Presentation</vt:lpstr>
      <vt:lpstr>It be useful for a mother to know how to expressفواید دوشیدن شیر              </vt:lpstr>
      <vt:lpstr>Expression for breast comfort راحتی بیشتر سینه مادر </vt:lpstr>
      <vt:lpstr>Hand expression to encourage a baby to breastfeed تشویق نوزاد به تغذیه با شیر مادر  </vt:lpstr>
      <vt:lpstr>Direct expression into the baby’s mouth</vt:lpstr>
      <vt:lpstr>Full Breast</vt:lpstr>
      <vt:lpstr>Expression to keep up the  milk production  حفظ تولید شیر</vt:lpstr>
      <vt:lpstr>Expression to obtain milk   برای بدست اوردن شیر</vt:lpstr>
      <vt:lpstr>PowerPoint Presentation</vt:lpstr>
      <vt:lpstr>Many mothers prefer hand expression to using a pump because:چرا مادران ترجیح میدهند  با دست شیر بدوشند؟</vt:lpstr>
      <vt:lpstr>چرا مادران ترجیح میدهند  با دست شیر بدوشند؟</vt:lpstr>
      <vt:lpstr>چرا مادران ترجیح میدهند  با دست شیر بدوشند؟</vt:lpstr>
      <vt:lpstr>شيردوشی با دست</vt:lpstr>
      <vt:lpstr>شيردوشی با دست</vt:lpstr>
      <vt:lpstr>It is easier to learn to hand express when the breast is soft rather than engorged and painful. وقتی سینه نرم است و احتقان ندارد اموزش شیر دوشی با دست راحت تر است</vt:lpstr>
      <vt:lpstr>   چگونگی آموزش شيردوشی با دست  </vt:lpstr>
      <vt:lpstr>The key steps in order to hand express: مراحل کلیدی برای شیر دوشی با دست       </vt:lpstr>
      <vt:lpstr>Encourage the milk to flow  افزایش جریان شیر</vt:lpstr>
      <vt:lpstr>Encourage the milk to flow  افزایش جریان شیر</vt:lpstr>
      <vt:lpstr>Let-down reflex or milk ejection reflex </vt:lpstr>
      <vt:lpstr>Helping the Oxytocin Reflex</vt:lpstr>
      <vt:lpstr>    BACK MASSAGE</vt:lpstr>
      <vt:lpstr>How to massage (BREAST MASSAGE) روش ماساژ سینه                             </vt:lpstr>
      <vt:lpstr> ‘whole hand’ method ماساژ با کل دست </vt:lpstr>
      <vt:lpstr>‘fist’ method روش مشت </vt:lpstr>
      <vt:lpstr>‘finger’ method روش انگشت </vt:lpstr>
      <vt:lpstr> ‘fingertips’ method نوک انگشتان </vt:lpstr>
      <vt:lpstr>wide-toothed comb شانه با  دندانه باز</vt:lpstr>
      <vt:lpstr>Nipple stimulation تحریک نوک سینه </vt:lpstr>
      <vt:lpstr>Effects of Infant Hand Massage and Suckling اثرات ماساژ دست نوزاد و مکیدن </vt:lpstr>
      <vt:lpstr>Marmet technique hand expression شیر دوشی به روش لرزاندن           </vt:lpstr>
      <vt:lpstr>POSITION the thumb and first two fingers behind the nipple انگشت شست ودو انگشت بعدی را پشت هاله قرار دهید </vt:lpstr>
      <vt:lpstr>PUSH straight into the chest wall ROLL thumb and fingers forward  فشار دهید –شست و انگشتان را جلو ببرید </vt:lpstr>
      <vt:lpstr>ROTATE the thumb and finger position to milk the other reservoirs محل انگشتان را بچرخانید    </vt:lpstr>
      <vt:lpstr>AVOID THESE MOTIONSاز این کارها پرهیز کنید</vt:lpstr>
      <vt:lpstr>ASSISTING THE MILK EJECTION REFLEX ارزیابی رفلکس MILK EJECTION  </vt:lpstr>
      <vt:lpstr>TIMINGزمان شیر دوشی                  </vt:lpstr>
      <vt:lpstr>   The expression of breastmilk روشهای دوشیدن شیر             </vt:lpstr>
      <vt:lpstr>چگونگی قرار گرفتن انگشتان جهت شيردوشی با دست</vt:lpstr>
      <vt:lpstr>چگونگی قرار گرفتن انگشتان جهت شيردوشی با دست </vt:lpstr>
      <vt:lpstr>دوشيدن همزمان شير از دو پستان</vt:lpstr>
      <vt:lpstr>PowerPoint Presentation</vt:lpstr>
      <vt:lpstr>MANUAL OR HAND EXPRESSION</vt:lpstr>
      <vt:lpstr>       Electric pumps                </vt:lpstr>
      <vt:lpstr>Battery-operated pumps</vt:lpstr>
      <vt:lpstr>پمپ پدالی</vt:lpstr>
      <vt:lpstr>پمپ دستی                     </vt:lpstr>
      <vt:lpstr>Manual breast pumps</vt:lpstr>
      <vt:lpstr>Pumping milk شیر دوشی         </vt:lpstr>
      <vt:lpstr>Breast pumpsپمپ شیر دوشی          </vt:lpstr>
      <vt:lpstr>PowerPoint Presentation</vt:lpstr>
      <vt:lpstr> ‘Bicycle horn’ rubber bulb- style pump</vt:lpstr>
      <vt:lpstr>The warm bottle method دوشیدن به روش شیشه گرم</vt:lpstr>
      <vt:lpstr>When to expressزمان مناسب برای شیر دوشی  </vt:lpstr>
      <vt:lpstr>PowerPoint Presentation</vt:lpstr>
      <vt:lpstr>The length of time to express depends on why the mother is expressing. طول مدت شیر دوشی بستگی دارد به علت دوشیدن شیر</vt:lpstr>
      <vt:lpstr>PowerPoint Presentation</vt:lpstr>
      <vt:lpstr>  </vt:lpstr>
      <vt:lpstr>Points to note:نکات مهم                  </vt:lpstr>
      <vt:lpstr>نکات مهم</vt:lpstr>
      <vt:lpstr>Use of milk from another mother (Guidelines for supplementation):استفاده از شیر مادران دیگر </vt:lpstr>
      <vt:lpstr>Wet nursing شیر دهی توسط دایه             </vt:lpstr>
      <vt:lpstr>Donor-banked milk and heat-treated milk بانک شیر و شیر گرم شده   </vt:lpstr>
      <vt:lpstr>PowerPoint Presentation</vt:lpstr>
      <vt:lpstr>PowerPoint Presentation</vt:lpstr>
      <vt:lpstr>PowerPoint Presentation</vt:lpstr>
      <vt:lpstr>Why collect human milk? چرا شیر مادر را ذخیره کنیم                              </vt:lpstr>
      <vt:lpstr>Why collect human milk? چرا شیر مادر را ذخیره کنیم</vt:lpstr>
      <vt:lpstr>Home-prepared formula from liquid milksتهیه شیر مصنوعی از شیر مایع حیوانات</vt:lpstr>
      <vt:lpstr>Typical nutritional contents of human expressed breast milk</vt:lpstr>
      <vt:lpstr>PowerPoint Presentation</vt:lpstr>
      <vt:lpstr>اثر ظروف در تركيب شير</vt:lpstr>
      <vt:lpstr> Milk Storage Guidelines </vt:lpstr>
      <vt:lpstr> Milk Storage Guidelines </vt:lpstr>
      <vt:lpstr>PowerPoint Presentation</vt:lpstr>
      <vt:lpstr> Thawing or warming milkگرم کردن شیر  </vt:lpstr>
      <vt:lpstr>PowerPoint Presentation</vt:lpstr>
      <vt:lpstr>Effect of Environmental Conditions on Unpasteurized Donor Human Milk  اثر عوامل محیطی بر شی دوشیده شده غیر پاستوریزه </vt:lpstr>
      <vt:lpstr>عوامل  موثر در ترکيب شير</vt:lpstr>
      <vt:lpstr>Effect of heat treatment or storage on antimicrobial factors in human milk </vt:lpstr>
      <vt:lpstr>Storage of human milk and the influence of procedures on immunological components of human milk</vt:lpstr>
      <vt:lpstr>PowerPoint Presentation</vt:lpstr>
      <vt:lpstr>PowerPoint Presentation</vt:lpstr>
      <vt:lpstr>چه زمانی باید برای شیر دهی به مادر کمک کنیم؟ When to assist with breastfeeding           </vt:lpstr>
      <vt:lpstr>معمولا مادر و نوزاد برای مدتی (چند ساعت) پس از تولد می خوابند</vt:lpstr>
      <vt:lpstr>زمانی که نوزاد بیدار شد زمان مناسبی برای کمک به مادر برای یافتن position مناسب و attachment  است اگر مادر نیاز به کمک داشت اول او را مشاهده کنید </vt:lpstr>
      <vt:lpstr>به مادر کمک کنید تا position مناسب بدهد مادر نیاز دارد که خودش بتواند این کار را انجام دهد </vt:lpstr>
      <vt:lpstr>How to breastfeed</vt:lpstr>
      <vt:lpstr>برای شیر دهی مناسب وضعیت دهی وچسبیدن مناسب بسیار اهمیت دارد  </vt:lpstr>
      <vt:lpstr> وضعیت شیر دهی Positioning</vt:lpstr>
      <vt:lpstr> چسبیدن Attachment:</vt:lpstr>
      <vt:lpstr>Positioning for breastfeeding</vt:lpstr>
      <vt:lpstr> نکات مهم POINTS</vt:lpstr>
      <vt:lpstr>  وضعیت مادر Mother’s position</vt:lpstr>
      <vt:lpstr>PowerPoint Presentation</vt:lpstr>
      <vt:lpstr>صندلی مناسب جهت شيردهی</vt:lpstr>
      <vt:lpstr> وضعیت مادر مهم است Mother’s position</vt:lpstr>
      <vt:lpstr> روشهای عملی برای شیر دهی  PRACTICAL POSITIONS FOR BREAST FEEDING</vt:lpstr>
      <vt:lpstr>Cradle position</vt:lpstr>
      <vt:lpstr>Cross arm position (Cross Cradle Hold)</vt:lpstr>
      <vt:lpstr>Underarm position) "football" hold)</vt:lpstr>
      <vt:lpstr>Lying down on side position</vt:lpstr>
      <vt:lpstr>  </vt:lpstr>
      <vt:lpstr>Dancer position</vt:lpstr>
      <vt:lpstr>PowerPoint Presentation</vt:lpstr>
      <vt:lpstr>Twins Position</vt:lpstr>
      <vt:lpstr>Twins Grow Well on Breast milk</vt:lpstr>
      <vt:lpstr>Breastfeeding more than one baby</vt:lpstr>
      <vt:lpstr>PowerPoint Presentation</vt:lpstr>
      <vt:lpstr> وضعیت شیرخوار Baby’s position</vt:lpstr>
      <vt:lpstr>ارزيابي در تغذيه با شيرمادر</vt:lpstr>
      <vt:lpstr>ارزیابی شیردهی</vt:lpstr>
      <vt:lpstr>PowerPoint Presentation</vt:lpstr>
      <vt:lpstr>How to assessing a breastfeed</vt:lpstr>
      <vt:lpstr>مشاهده مادر ونوزاد</vt:lpstr>
      <vt:lpstr> مادر دلسرد و افسرده  Discouraged mother, Kladanj, Bosnia (1995)</vt:lpstr>
      <vt:lpstr>PowerPoint Presentation</vt:lpstr>
      <vt:lpstr> مشاهده کلی شیرخوار  Look at the baby in general:</vt:lpstr>
      <vt:lpstr>   What do you notice about her breasts?  مشاهده سینه مادر  </vt:lpstr>
      <vt:lpstr>PowerPoint Presentation</vt:lpstr>
      <vt:lpstr>PowerPoint Presentation</vt:lpstr>
      <vt:lpstr> مشاهده وضعیت شیر دهی  Look at the position of the baby for breastfeeding:</vt:lpstr>
      <vt:lpstr>چهار نکته کلیدی در مورد وضعیت شیرخوار There are four key points about the position of the baby:</vt:lpstr>
      <vt:lpstr>   When latching</vt:lpstr>
      <vt:lpstr>به شیرخوار  باز کردن دهان و محکم سینه گرفتن را بیاموزید </vt:lpstr>
      <vt:lpstr>PowerPoint Presentation</vt:lpstr>
      <vt:lpstr>Teach baby to open wide mouth/gape:</vt:lpstr>
      <vt:lpstr>Help the baby to come to the breast and attach by:</vt:lpstr>
      <vt:lpstr>WIDE MOUTH / GAPE        WATCH LOWER LIP, aim it as far from base of nipple as possible, so tongue draws lots of breast into mouth.</vt:lpstr>
      <vt:lpstr>MOTHER’S VIEW OF NURSING BABY </vt:lpstr>
      <vt:lpstr>PowerPoint Presentation</vt:lpstr>
      <vt:lpstr>MOTHER’S VIEW OF NURSING BABY </vt:lpstr>
      <vt:lpstr>     BABY’S ATTACHMENT</vt:lpstr>
      <vt:lpstr>Latch-On Sequence</vt:lpstr>
      <vt:lpstr>Good Latch-On</vt:lpstr>
      <vt:lpstr> علائم درست چفت کردن لب شیر خوار به سینه مادر Signs of Good Latch-On   (WHO)</vt:lpstr>
      <vt:lpstr>PowerPoint Presentation</vt:lpstr>
      <vt:lpstr> مشاهده علائم چسبیدن مناسب:  Observe the signs of attachment during the feed:</vt:lpstr>
      <vt:lpstr>Wide Open Mouth</vt:lpstr>
      <vt:lpstr> علائم بد چفت شدن لب به سینه  Signs of Bad Latch-On  (WHO)      </vt:lpstr>
      <vt:lpstr>PowerPoint Presentation</vt:lpstr>
      <vt:lpstr>Positioning, latching on</vt:lpstr>
      <vt:lpstr>"Restrictions in breastfeeding policies for preterm infants are commonly based on studies of bottle feeding, where it has been established that infants with immature cardiorespiratory control show a less coordinated suck-swallow-breathe pattern, resulting in apnea, hypoxia and bradycardia"</vt:lpstr>
      <vt:lpstr>  31 weeks, 3 days old, and breastfeeding</vt:lpstr>
      <vt:lpstr>28 weeks gestation, two weeks old,  latched on, getting milk</vt:lpstr>
      <vt:lpstr>  28 weeks and breastfeeding</vt:lpstr>
      <vt:lpstr>Assess Some Breastfeeds</vt:lpstr>
      <vt:lpstr>PowerPoint Presentation</vt:lpstr>
      <vt:lpstr>PowerPoint Presentation</vt:lpstr>
      <vt:lpstr>PowerPoint Presentation</vt:lpstr>
      <vt:lpstr>Good position, good latch</vt:lpstr>
      <vt:lpstr>Well latched on</vt:lpstr>
      <vt:lpstr>Two errors?</vt:lpstr>
      <vt:lpstr>Two errors?</vt:lpstr>
      <vt:lpstr>ONE SUCK</vt:lpstr>
      <vt:lpstr>Observe the baby’s suckling:</vt:lpstr>
      <vt:lpstr> از احساس مادر بپرسید Ask the mother how breastfeeding feels to her:</vt:lpstr>
      <vt:lpstr>RECOMMENDATIONS FOR THE MOTHER</vt:lpstr>
      <vt:lpstr>RECOMMENDATIONS FOR THE MOTHER  (continual)</vt:lpstr>
      <vt:lpstr>RECOMMENDATIONS FOR THE MOTHER  (continual)</vt:lpstr>
      <vt:lpstr>Aim of helping the mother is:</vt:lpstr>
      <vt:lpstr>PowerPoint Presentation</vt:lpstr>
      <vt:lpstr>PowerPoint Presentation</vt:lpstr>
      <vt:lpstr>When you are helping a mother:</vt:lpstr>
      <vt:lpstr>Many mothers support their breast by:</vt:lpstr>
      <vt:lpstr>Breast shape and positioning </vt:lpstr>
      <vt:lpstr>Mother needs to AVOID</vt:lpstr>
      <vt:lpstr>Mother needs to AVOID</vt:lpstr>
      <vt:lpstr>Mother needs to AVOID</vt:lpstr>
      <vt:lpstr>مراقبت از نوزاد در طي  KMC </vt:lpstr>
      <vt:lpstr>PowerPoint Presentation</vt:lpstr>
      <vt:lpstr>حمايت عاطفي و فيزيكي </vt:lpstr>
      <vt:lpstr>ترخيص از تسهيلات اگر : </vt:lpstr>
      <vt:lpstr>مراقبت در طي ويزيت پي گيري </vt:lpstr>
      <vt:lpstr> آيا علائم خطر در نوزاد وجود دارد؟ </vt:lpstr>
      <vt:lpstr>پذيرش مجدد نوزاددر بيمارستان اگر : </vt:lpstr>
      <vt:lpstr>معيار هايي براي قطع KMC</vt:lpstr>
      <vt:lpstr>BREAST IS BEST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Saied Matinkhah</dc:creator>
  <cp:lastModifiedBy>Zohreh Badiee</cp:lastModifiedBy>
  <cp:revision>48</cp:revision>
  <dcterms:created xsi:type="dcterms:W3CDTF">2006-08-16T00:00:00Z</dcterms:created>
  <dcterms:modified xsi:type="dcterms:W3CDTF">2019-11-30T19:38:55Z</dcterms:modified>
</cp:coreProperties>
</file>