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PPH</a:t>
            </a:r>
            <a:r>
              <a:rPr lang="fa-IR" sz="4000" b="1" dirty="0" smtClean="0">
                <a:solidFill>
                  <a:srgbClr val="C00000"/>
                </a:solidFill>
              </a:rPr>
              <a:t>اصول کلی مدیریت</a:t>
            </a:r>
            <a:r>
              <a:rPr lang="fa-IR" sz="2800" b="1" dirty="0" smtClean="0"/>
              <a:t> </a:t>
            </a:r>
            <a:endParaRPr lang="en-US" sz="2800" b="1" dirty="0"/>
          </a:p>
          <a:p>
            <a:pPr algn="r"/>
            <a:r>
              <a:rPr lang="fa-IR" sz="2800" b="1" dirty="0"/>
              <a:t>حفظ حریم خصوصی مادر: </a:t>
            </a:r>
            <a:r>
              <a:rPr lang="fa-IR" sz="2800" dirty="0"/>
              <a:t>مادران و نوزادان مراقبت های محترمانه و درخور شان خود را در طول بارداری، </a:t>
            </a:r>
            <a:r>
              <a:rPr lang="fa-IR" sz="2800" dirty="0" smtClean="0"/>
              <a:t>لیبر،زایمان </a:t>
            </a:r>
            <a:r>
              <a:rPr lang="fa-IR" sz="2800" dirty="0"/>
              <a:t>و پس از زایمان دریافت می کنند. </a:t>
            </a:r>
            <a:endParaRPr lang="fa-IR" sz="2800" dirty="0" smtClean="0"/>
          </a:p>
          <a:p>
            <a:pPr algn="r"/>
            <a:endParaRPr lang="fa-IR" sz="2800" dirty="0"/>
          </a:p>
          <a:p>
            <a:pPr algn="r"/>
            <a:r>
              <a:rPr lang="fa-IR" sz="2800" dirty="0" smtClean="0"/>
              <a:t>حریم </a:t>
            </a:r>
            <a:r>
              <a:rPr lang="fa-IR" sz="2800" dirty="0"/>
              <a:t>خصوصی مادران در زمان پذیرش، لیبر، زایمان و پس از زایمان </a:t>
            </a:r>
            <a:r>
              <a:rPr lang="fa-IR" sz="2800" dirty="0" smtClean="0"/>
              <a:t>حفظ گردد </a:t>
            </a:r>
            <a:r>
              <a:rPr lang="fa-IR" sz="2800" dirty="0"/>
              <a:t>و اصل محرمانه ماندن اطلاعات آنان رعایت شود. </a:t>
            </a:r>
            <a:endParaRPr lang="fa-IR" sz="2800" dirty="0" smtClean="0"/>
          </a:p>
          <a:p>
            <a:pPr algn="r"/>
            <a:endParaRPr lang="fa-IR" sz="2800" dirty="0"/>
          </a:p>
          <a:p>
            <a:pPr algn="r"/>
            <a:r>
              <a:rPr lang="fa-IR" sz="2800" dirty="0" smtClean="0"/>
              <a:t>مادران </a:t>
            </a:r>
            <a:r>
              <a:rPr lang="fa-IR" sz="2800" dirty="0"/>
              <a:t>نباید در معرض سوء استفاده های جنسی، کلامی </a:t>
            </a:r>
            <a:r>
              <a:rPr lang="fa-IR" sz="2800" dirty="0" smtClean="0"/>
              <a:t>وجسمی </a:t>
            </a:r>
            <a:r>
              <a:rPr lang="fa-IR" sz="2800" dirty="0"/>
              <a:t>و تبعیض، نادیده گرفته شدن، عدم دریافت خدمت و اجحاف قرار گیرند و از آنان اخاذی نشود. برای </a:t>
            </a:r>
            <a:r>
              <a:rPr lang="fa-IR" sz="2800" dirty="0" smtClean="0"/>
              <a:t>تمام مادران </a:t>
            </a:r>
            <a:r>
              <a:rPr lang="fa-IR" sz="2800" dirty="0"/>
              <a:t>در مورد انتخاب خدماتی که دریافت می کنند و دلایل مداخلاتی که انجام می شود و نتایج آنها، به طور </a:t>
            </a:r>
            <a:r>
              <a:rPr lang="fa-IR" sz="2800" dirty="0" smtClean="0"/>
              <a:t>واضح توضیح </a:t>
            </a:r>
            <a:r>
              <a:rPr lang="fa-IR" sz="2800" dirty="0"/>
              <a:t>داده شود.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877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Autofit/>
          </a:bodyPr>
          <a:lstStyle/>
          <a:p>
            <a:pPr algn="r"/>
            <a:r>
              <a:rPr lang="fa-IR" sz="2800" b="1" dirty="0">
                <a:solidFill>
                  <a:srgbClr val="C00000"/>
                </a:solidFill>
              </a:rPr>
              <a:t>مرحله 3 : ادامه خونریزی )از دست دادن خون به میزان بیشتر از 1500 سی سی( و یا ترانسفیوژن بیش از دو واحد </a:t>
            </a:r>
            <a:r>
              <a:rPr lang="fa-IR" sz="2800" b="1" dirty="0" smtClean="0">
                <a:solidFill>
                  <a:srgbClr val="C00000"/>
                </a:solidFill>
              </a:rPr>
              <a:t>پک سل </a:t>
            </a:r>
            <a:r>
              <a:rPr lang="fa-IR" sz="2800" b="1" dirty="0">
                <a:solidFill>
                  <a:srgbClr val="C00000"/>
                </a:solidFill>
              </a:rPr>
              <a:t>یا در معرض خطر خونریزی مخفی/ اختلال انعقادی یا هر بیماری با علائم حیاتی/ آزمایشات/ اولیگوری غیرطبیعی</a:t>
            </a:r>
          </a:p>
          <a:p>
            <a:pPr algn="r"/>
            <a:r>
              <a:rPr lang="fa-IR" sz="2400" b="1" dirty="0"/>
              <a:t>گام های اولیه:</a:t>
            </a:r>
          </a:p>
          <a:p>
            <a:pPr algn="r"/>
            <a:r>
              <a:rPr lang="fa-IR" sz="2400" dirty="0"/>
              <a:t>اطلاع به سطوح بالاتر مدیریتی توسط سوپروایزر)ریاست بیمارستان، مسئول فنی بیمارستان، ستاد هدایت </a:t>
            </a:r>
            <a:r>
              <a:rPr lang="fa-IR" sz="2400" dirty="0" smtClean="0"/>
              <a:t>و فوریتهای معاونت درمان دانشگاه </a:t>
            </a:r>
          </a:p>
          <a:p>
            <a:pPr algn="r"/>
            <a:r>
              <a:rPr lang="fa-IR" sz="2400" dirty="0" smtClean="0"/>
              <a:t>ادامه </a:t>
            </a:r>
            <a:r>
              <a:rPr lang="fa-IR" sz="2400" dirty="0"/>
              <a:t>گام های قبلی</a:t>
            </a:r>
          </a:p>
          <a:p>
            <a:pPr algn="r"/>
            <a:r>
              <a:rPr lang="fa-IR" sz="2400" dirty="0"/>
              <a:t>انتقال بیمار به اتاق عمل</a:t>
            </a:r>
          </a:p>
          <a:p>
            <a:pPr algn="r"/>
            <a:r>
              <a:rPr lang="fa-IR" sz="2400" dirty="0"/>
              <a:t>اعلام و آگاهی دادن وضعیت بالینی به همه اعضای تیم به صورت آشکار و ثبت در پرونده </a:t>
            </a:r>
            <a:r>
              <a:rPr lang="fa-IR" sz="2400" dirty="0" smtClean="0"/>
              <a:t>علائم </a:t>
            </a:r>
            <a:r>
              <a:rPr lang="fa-IR" sz="2400" dirty="0"/>
              <a:t>حیاتی </a:t>
            </a:r>
            <a:r>
              <a:rPr lang="fa-IR" sz="2400" dirty="0" smtClean="0"/>
              <a:t>وتوجه </a:t>
            </a:r>
            <a:r>
              <a:rPr lang="fa-IR" sz="2400" dirty="0"/>
              <a:t>به علائم شوک، میزان خونریزی، علت </a:t>
            </a:r>
            <a:r>
              <a:rPr lang="fa-IR" sz="2400" dirty="0" smtClean="0"/>
              <a:t>خونریزی</a:t>
            </a:r>
            <a:endParaRPr lang="fa-IR" sz="2400" dirty="0"/>
          </a:p>
          <a:p>
            <a:pPr algn="r"/>
            <a:r>
              <a:rPr lang="fa-IR" sz="2400" dirty="0"/>
              <a:t>ادامه مداخلات مکانیکی کنترل خونریزی بر اساس بندهای قبل</a:t>
            </a:r>
          </a:p>
          <a:p>
            <a:pPr algn="r"/>
            <a:r>
              <a:rPr lang="fa-IR" sz="2400" dirty="0"/>
              <a:t>تعبیه مانیتورینگ پیشرفته همودینامیک تهاجمی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45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C00000"/>
                </a:solidFill>
              </a:rPr>
              <a:t>دارودرمانی</a:t>
            </a:r>
            <a:r>
              <a:rPr lang="fa-IR" sz="2400" b="1" dirty="0"/>
              <a:t>:</a:t>
            </a:r>
          </a:p>
          <a:p>
            <a:pPr algn="r"/>
            <a:r>
              <a:rPr lang="fa-IR" sz="2400" dirty="0"/>
              <a:t>ادامه دارودرمانی مرحله 1 خونریزی</a:t>
            </a:r>
          </a:p>
          <a:p>
            <a:pPr algn="r"/>
            <a:r>
              <a:rPr lang="fa-IR" sz="2400" dirty="0"/>
              <a:t>در دسترس بودن و استفاده از داروهای اینوتروپ، وازواکتیو و انعقادی بنا بر تشخیص و </a:t>
            </a:r>
            <a:r>
              <a:rPr lang="fa-IR" sz="2400" dirty="0" smtClean="0"/>
              <a:t>درخواست متخصص </a:t>
            </a:r>
            <a:r>
              <a:rPr lang="fa-IR" sz="2400" dirty="0"/>
              <a:t>بیهوشی مشاور یا متخصص زنان.</a:t>
            </a:r>
          </a:p>
          <a:p>
            <a:pPr algn="r"/>
            <a:endParaRPr lang="fa-IR" sz="2400" b="1" dirty="0" smtClean="0">
              <a:solidFill>
                <a:srgbClr val="C00000"/>
              </a:solidFill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</a:rPr>
              <a:t>بانک </a:t>
            </a:r>
            <a:r>
              <a:rPr lang="fa-IR" sz="2400" b="1" dirty="0">
                <a:solidFill>
                  <a:srgbClr val="C00000"/>
                </a:solidFill>
              </a:rPr>
              <a:t>خون/ آزمایشگاه</a:t>
            </a:r>
            <a:r>
              <a:rPr lang="fa-IR" sz="2400" b="1" dirty="0"/>
              <a:t>:</a:t>
            </a:r>
          </a:p>
          <a:p>
            <a:pPr algn="r"/>
            <a:r>
              <a:rPr lang="fa-IR" sz="2400" dirty="0"/>
              <a:t>انتقال خون با حجم بالا</a:t>
            </a:r>
          </a:p>
          <a:p>
            <a:pPr algn="r"/>
            <a:r>
              <a:rPr lang="fa-IR" sz="2400" dirty="0" smtClean="0"/>
              <a:t>در </a:t>
            </a:r>
            <a:r>
              <a:rPr lang="fa-IR" sz="2400" dirty="0"/>
              <a:t>صورت تشخیص بالینی اختلال انعقادی: اضافه کردن کنسانتره </a:t>
            </a:r>
            <a:r>
              <a:rPr lang="fa-IR" sz="2400" dirty="0" smtClean="0"/>
              <a:t>فیبرینوژن یا کرایو</a:t>
            </a:r>
            <a:endParaRPr lang="fa-IR" sz="2400" dirty="0"/>
          </a:p>
          <a:p>
            <a:pPr algn="r"/>
            <a:r>
              <a:rPr lang="fa-IR" sz="2400" dirty="0"/>
              <a:t>چک کردن کلسیم سرم به عنوان یک فاکتور خونی و تونیک قلبی</a:t>
            </a:r>
          </a:p>
          <a:p>
            <a:pPr algn="r"/>
            <a:r>
              <a:rPr lang="fa-IR" sz="2400" dirty="0"/>
              <a:t>مشاوره برای سایر افراد و تخصص ها</a:t>
            </a:r>
          </a:p>
          <a:p>
            <a:pPr algn="r"/>
            <a:endParaRPr lang="fa-IR" sz="2400" b="1" dirty="0" smtClean="0"/>
          </a:p>
          <a:p>
            <a:pPr algn="r"/>
            <a:r>
              <a:rPr lang="fa-IR" sz="2400" b="1" dirty="0" smtClean="0">
                <a:solidFill>
                  <a:srgbClr val="C00000"/>
                </a:solidFill>
              </a:rPr>
              <a:t>اقدام</a:t>
            </a:r>
            <a:r>
              <a:rPr lang="fa-IR" sz="2400" b="1" dirty="0"/>
              <a:t>:</a:t>
            </a:r>
          </a:p>
          <a:p>
            <a:pPr algn="r"/>
            <a:r>
              <a:rPr lang="fa-IR" sz="2400" dirty="0"/>
              <a:t>برقراری هموستاز، مداخله بر اساس علت </a:t>
            </a:r>
            <a:r>
              <a:rPr lang="fa-IR" sz="2400" dirty="0" smtClean="0"/>
              <a:t>خونریزی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2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60960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مرحله 4 : کلاپس قلبی عروقی)خونریزی شدید، شوک هیپوولمیک عمیق، یا آمبولی مایع آمنیوتیک</a:t>
            </a:r>
          </a:p>
          <a:p>
            <a:pPr algn="r"/>
            <a:r>
              <a:rPr lang="fa-IR" sz="2800" b="1" dirty="0"/>
              <a:t>گام های اولیه:</a:t>
            </a:r>
          </a:p>
          <a:p>
            <a:pPr algn="r"/>
            <a:r>
              <a:rPr lang="fa-IR" sz="2800" dirty="0"/>
              <a:t>حضور سطوح بالاتر </a:t>
            </a:r>
            <a:r>
              <a:rPr lang="fa-IR" sz="2800" dirty="0" smtClean="0"/>
              <a:t>مدیریتی ریاست </a:t>
            </a:r>
            <a:r>
              <a:rPr lang="fa-IR" sz="2800" dirty="0"/>
              <a:t>بیمارستان، مسئول فنی بیمارستان، معاون درمان...(</a:t>
            </a:r>
          </a:p>
          <a:p>
            <a:pPr algn="r"/>
            <a:r>
              <a:rPr lang="fa-IR" sz="2800" b="1" dirty="0"/>
              <a:t>دارودرمانی:</a:t>
            </a:r>
          </a:p>
          <a:p>
            <a:pPr algn="r"/>
            <a:r>
              <a:rPr lang="en-US" sz="2800" dirty="0"/>
              <a:t>ACLS ( Advanced Cardiac Life Support )</a:t>
            </a:r>
          </a:p>
          <a:p>
            <a:pPr algn="r"/>
            <a:r>
              <a:rPr lang="fa-IR" sz="2800" dirty="0"/>
              <a:t>در دسترس بودن و استفاده از داروهای اینوتروپ، وازواکتیو و انعقادی براساس تشخیص و درخواست</a:t>
            </a:r>
          </a:p>
          <a:p>
            <a:pPr algn="r"/>
            <a:r>
              <a:rPr lang="fa-IR" sz="2800" dirty="0"/>
              <a:t>متخصص بیهوشی مشاور یا متخصص زنان.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95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بانک خون/ آزمایشگاه</a:t>
            </a:r>
            <a:r>
              <a:rPr lang="fa-IR" sz="2400" b="1" dirty="0"/>
              <a:t>:</a:t>
            </a:r>
          </a:p>
          <a:p>
            <a:pPr algn="r"/>
            <a:r>
              <a:rPr lang="fa-IR" sz="2400" dirty="0"/>
              <a:t>ادامه انتقال خون با حجم بالا به طور همزمان با اطلاع رسانی</a:t>
            </a:r>
          </a:p>
          <a:p>
            <a:pPr algn="r"/>
            <a:endParaRPr lang="fa-IR" sz="2400" b="1" dirty="0" smtClean="0"/>
          </a:p>
          <a:p>
            <a:pPr algn="r"/>
            <a:r>
              <a:rPr lang="fa-IR" sz="2800" b="1" dirty="0" smtClean="0">
                <a:solidFill>
                  <a:srgbClr val="C00000"/>
                </a:solidFill>
              </a:rPr>
              <a:t>اقدام</a:t>
            </a:r>
            <a:r>
              <a:rPr lang="fa-IR" sz="2800" b="1" dirty="0">
                <a:solidFill>
                  <a:srgbClr val="C00000"/>
                </a:solidFill>
              </a:rPr>
              <a:t>:</a:t>
            </a:r>
          </a:p>
          <a:p>
            <a:pPr algn="r"/>
            <a:r>
              <a:rPr lang="fa-IR" sz="2400" dirty="0"/>
              <a:t>مداخله فوری جراحی به منظور اطمینان از هموستاز) سوچور فشاری، بستن شریان </a:t>
            </a:r>
            <a:endParaRPr lang="fa-IR" sz="2400" dirty="0" smtClean="0"/>
          </a:p>
          <a:p>
            <a:pPr algn="r"/>
            <a:r>
              <a:rPr lang="fa-IR" sz="2400" dirty="0" smtClean="0"/>
              <a:t>ها</a:t>
            </a:r>
            <a:r>
              <a:rPr lang="fa-IR" sz="2400" dirty="0"/>
              <a:t>، </a:t>
            </a:r>
            <a:r>
              <a:rPr lang="fa-IR" sz="2400" dirty="0" smtClean="0"/>
              <a:t>آمبولیزاسیون شریان </a:t>
            </a:r>
            <a:r>
              <a:rPr lang="fa-IR" sz="2400" dirty="0"/>
              <a:t>رحمی، </a:t>
            </a:r>
            <a:r>
              <a:rPr lang="fa-IR" sz="2400" dirty="0" smtClean="0"/>
              <a:t>هیسترکتومی</a:t>
            </a:r>
            <a:endParaRPr lang="fa-IR" sz="2800" b="1" dirty="0" smtClean="0">
              <a:solidFill>
                <a:srgbClr val="C00000"/>
              </a:solidFill>
            </a:endParaRPr>
          </a:p>
          <a:p>
            <a:pPr algn="r"/>
            <a:endParaRPr lang="fa-IR" sz="2800" b="1" dirty="0" smtClean="0">
              <a:solidFill>
                <a:srgbClr val="C00000"/>
              </a:solidFill>
            </a:endParaRPr>
          </a:p>
          <a:p>
            <a:pPr algn="r"/>
            <a:r>
              <a:rPr lang="fa-IR" sz="2800" b="1" dirty="0" smtClean="0">
                <a:solidFill>
                  <a:srgbClr val="C00000"/>
                </a:solidFill>
              </a:rPr>
              <a:t>مدیریت </a:t>
            </a:r>
            <a:r>
              <a:rPr lang="fa-IR" sz="2800" b="1" dirty="0">
                <a:solidFill>
                  <a:srgbClr val="C00000"/>
                </a:solidFill>
              </a:rPr>
              <a:t>پس از خونریزی</a:t>
            </a:r>
          </a:p>
          <a:p>
            <a:pPr algn="r"/>
            <a:r>
              <a:rPr lang="fa-IR" sz="2400" dirty="0"/>
              <a:t>ارزیابی و تعیین وضعیت بیمار توسط تیم درمانی و مستند کردن تمام اقدامات انجام شده توسط تیم</a:t>
            </a:r>
          </a:p>
          <a:p>
            <a:pPr algn="r"/>
            <a:r>
              <a:rPr lang="fa-IR" sz="2400" dirty="0"/>
              <a:t>اجرایی براساس شرح وظایف و گفتگو با بیمار و همراه بیمار در مورد شرایط بیمار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07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458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/>
              <a:t>اطلاع رسانی به مادران و خانواده هایشان</a:t>
            </a:r>
            <a:r>
              <a:rPr lang="fa-IR" sz="2800" dirty="0"/>
              <a:t>: </a:t>
            </a:r>
            <a:endParaRPr lang="fa-IR" sz="2800" dirty="0" smtClean="0"/>
          </a:p>
          <a:p>
            <a:pPr algn="r"/>
            <a:r>
              <a:rPr lang="fa-IR" sz="2800" dirty="0" smtClean="0"/>
              <a:t>تمامی </a:t>
            </a:r>
            <a:r>
              <a:rPr lang="fa-IR" sz="2800" dirty="0"/>
              <a:t>مادران و خانواده هایشان اطلاعات لازم در مورد مراقبت های </a:t>
            </a:r>
            <a:r>
              <a:rPr lang="fa-IR" sz="2800" dirty="0" smtClean="0"/>
              <a:t>شان دریافت </a:t>
            </a:r>
            <a:r>
              <a:rPr lang="fa-IR" sz="2800" dirty="0"/>
              <a:t>می کنند. تبادل اطلاعات به طور دقیق و شفاف بین ارائه دهندگان خدمت و وابستگان مادر انجام شود و </a:t>
            </a:r>
            <a:r>
              <a:rPr lang="fa-IR" sz="2800" dirty="0" smtClean="0"/>
              <a:t>آنها مراقبت </a:t>
            </a:r>
            <a:r>
              <a:rPr lang="fa-IR" sz="2800" dirty="0"/>
              <a:t>هماهنگ شده ای را دریافت کنند. ارتباط نامناسب </a:t>
            </a:r>
            <a:r>
              <a:rPr lang="fa-IR" sz="2800" dirty="0" smtClean="0"/>
              <a:t>منجر </a:t>
            </a:r>
            <a:r>
              <a:rPr lang="fa-IR" sz="2800" dirty="0"/>
              <a:t>به ایجاد پیامدهای نامطلوب مادر و نوزاد خواهد شد.</a:t>
            </a:r>
          </a:p>
          <a:p>
            <a:pPr algn="r"/>
            <a:endParaRPr lang="fa-IR" sz="2800" b="1" dirty="0" smtClean="0"/>
          </a:p>
          <a:p>
            <a:pPr algn="r"/>
            <a:r>
              <a:rPr lang="fa-IR" sz="2800" b="1" dirty="0" smtClean="0"/>
              <a:t>فلوچارت </a:t>
            </a:r>
            <a:r>
              <a:rPr lang="fa-IR" sz="2800" b="1" dirty="0"/>
              <a:t>و پروتکل اجرایی: </a:t>
            </a:r>
            <a:endParaRPr lang="fa-IR" sz="2800" b="1" dirty="0" smtClean="0"/>
          </a:p>
          <a:p>
            <a:pPr algn="r"/>
            <a:r>
              <a:rPr lang="fa-IR" sz="2800" dirty="0" smtClean="0"/>
              <a:t>نصب </a:t>
            </a:r>
            <a:r>
              <a:rPr lang="fa-IR" sz="2800" dirty="0"/>
              <a:t>فلو چارت راهنما و موجود بودن پروتکل اجرایی مدیریت خونریزی پس از </a:t>
            </a:r>
            <a:r>
              <a:rPr lang="fa-IR" sz="2800" dirty="0" smtClean="0"/>
              <a:t>زایمان در </a:t>
            </a:r>
            <a:r>
              <a:rPr lang="fa-IR" sz="2800" dirty="0"/>
              <a:t>لیبر، اتاق زایمان و بخش پس از زایمان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297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66678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اهداف درمانی:</a:t>
            </a:r>
          </a:p>
          <a:p>
            <a:pPr algn="r"/>
            <a:r>
              <a:rPr lang="fa-IR" sz="3200" dirty="0"/>
              <a:t>- جایگزینی/ حفظ حجم گردش خون کافی برای پیشگیری هیپوپرفیوژن ارگان های حیاتی</a:t>
            </a:r>
          </a:p>
          <a:p>
            <a:pPr algn="r"/>
            <a:r>
              <a:rPr lang="fa-IR" sz="3200" dirty="0"/>
              <a:t>- بازگرداندن/ حفظ اکسیژن رسانی کافی به بافت ها</a:t>
            </a:r>
          </a:p>
          <a:p>
            <a:pPr algn="r"/>
            <a:r>
              <a:rPr lang="fa-IR" sz="3200" dirty="0"/>
              <a:t>- بازگرداندن/ جلوگیری از کواگولوپاتی</a:t>
            </a:r>
          </a:p>
          <a:p>
            <a:pPr algn="r"/>
            <a:r>
              <a:rPr lang="fa-IR" sz="3200" dirty="0"/>
              <a:t>- تشخیص درمان علت خونریزی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fa-IR" sz="2400" b="1" dirty="0" smtClean="0"/>
          </a:p>
          <a:p>
            <a:pPr algn="r"/>
            <a:r>
              <a:rPr lang="fa-IR" sz="2400" b="1" dirty="0" smtClean="0"/>
              <a:t>چک </a:t>
            </a:r>
            <a:r>
              <a:rPr lang="fa-IR" sz="2400" b="1" dirty="0"/>
              <a:t>لیست کنترل مراحل 4 </a:t>
            </a:r>
            <a:r>
              <a:rPr lang="fa-IR" sz="2400" dirty="0"/>
              <a:t>- </a:t>
            </a:r>
            <a:r>
              <a:rPr lang="fa-IR" sz="2400" b="1" dirty="0"/>
              <a:t>1 خونریزی</a:t>
            </a:r>
          </a:p>
          <a:p>
            <a:pPr algn="r"/>
            <a:r>
              <a:rPr lang="fa-IR" sz="2400" dirty="0"/>
              <a:t>تاریخ: زمان اعلام کد: ساعت/دقیقه زمان حضور تیم: ) ساعت/دقیقه(</a:t>
            </a:r>
          </a:p>
          <a:p>
            <a:pPr algn="r"/>
            <a:r>
              <a:rPr lang="fa-IR" sz="2400" b="1" dirty="0"/>
              <a:t>تعیین کنید: </a:t>
            </a:r>
            <a:r>
              <a:rPr lang="fa-IR" sz="2400" dirty="0"/>
              <a:t>رهبر تیم............................ اعلام کننده/ ثبت کننده چک لیست مامای آموزش دیده</a:t>
            </a:r>
          </a:p>
          <a:p>
            <a:pPr algn="r"/>
            <a:r>
              <a:rPr lang="fa-IR" sz="2400" b="1" dirty="0" smtClean="0"/>
              <a:t>اعلام </a:t>
            </a:r>
            <a:r>
              <a:rPr lang="fa-IR" sz="2400" b="1" dirty="0"/>
              <a:t>کنید: </a:t>
            </a:r>
            <a:r>
              <a:rPr lang="fa-IR" sz="2400" dirty="0"/>
              <a:t>حجم خون از دست رفته:............. علائم حیاتی تعیین مرحله خونریزی</a:t>
            </a:r>
          </a:p>
          <a:p>
            <a:pPr algn="r"/>
            <a:endParaRPr lang="fa-IR" sz="2400" b="1" dirty="0" smtClean="0"/>
          </a:p>
          <a:p>
            <a:pPr algn="r"/>
            <a:endParaRPr lang="fa-IR" sz="2400" b="1" dirty="0"/>
          </a:p>
          <a:p>
            <a:pPr algn="r"/>
            <a:endParaRPr lang="fa-IR" sz="2400" b="1" dirty="0" smtClean="0"/>
          </a:p>
          <a:p>
            <a:pPr algn="r"/>
            <a:r>
              <a:rPr lang="fa-IR" sz="2400" b="1" dirty="0" smtClean="0"/>
              <a:t>مرحله </a:t>
            </a:r>
            <a:r>
              <a:rPr lang="fa-IR" sz="2400" b="1" dirty="0"/>
              <a:t>1 : از دست دادن بیش از 500 سی سی در زایمان واژینال و بیش از 1000 سی سی در </a:t>
            </a:r>
            <a:r>
              <a:rPr lang="fa-IR" sz="2400" b="1" dirty="0" smtClean="0"/>
              <a:t>سزارین با </a:t>
            </a:r>
            <a:r>
              <a:rPr lang="fa-IR" sz="2400" b="1" dirty="0"/>
              <a:t>علائم حیاتی و مقادیر آزمایشگاهی طبیعی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863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گام های اولیه:</a:t>
            </a:r>
          </a:p>
          <a:p>
            <a:pPr algn="r"/>
            <a:r>
              <a:rPr lang="fa-IR" sz="2400" dirty="0"/>
              <a:t>درخواست کمک</a:t>
            </a:r>
          </a:p>
          <a:p>
            <a:pPr algn="r"/>
            <a:r>
              <a:rPr lang="fa-IR" sz="2400" dirty="0"/>
              <a:t>اعلام پیش کد خونریزی</a:t>
            </a:r>
          </a:p>
          <a:p>
            <a:pPr algn="r"/>
            <a:r>
              <a:rPr lang="fa-IR" sz="2400" dirty="0"/>
              <a:t>برقراری راه وریدی با آنژیوکت 16 یا 18</a:t>
            </a:r>
          </a:p>
          <a:p>
            <a:pPr algn="r"/>
            <a:r>
              <a:rPr lang="fa-IR" sz="2400" dirty="0"/>
              <a:t>افزایش مایعات وریدی</a:t>
            </a:r>
          </a:p>
          <a:p>
            <a:pPr algn="r"/>
            <a:r>
              <a:rPr lang="fa-IR" sz="2400" dirty="0" smtClean="0"/>
              <a:t>مایعات </a:t>
            </a:r>
            <a:r>
              <a:rPr lang="fa-IR" sz="2400" dirty="0"/>
              <a:t>کریستالوئیدی بدون اکسی توسین حداکثر تا 5 / 3 </a:t>
            </a:r>
            <a:r>
              <a:rPr lang="fa-IR" sz="2400" dirty="0" smtClean="0"/>
              <a:t>لیتر</a:t>
            </a:r>
            <a:endParaRPr lang="fa-IR" sz="2400" dirty="0"/>
          </a:p>
          <a:p>
            <a:pPr algn="r"/>
            <a:r>
              <a:rPr lang="fa-IR" sz="2400" dirty="0"/>
              <a:t>جایگذاری سوند فولی</a:t>
            </a:r>
          </a:p>
          <a:p>
            <a:pPr algn="r"/>
            <a:r>
              <a:rPr lang="fa-IR" sz="2400" dirty="0"/>
              <a:t>ماساژ دو دستی قله رحم</a:t>
            </a:r>
          </a:p>
          <a:p>
            <a:pPr algn="r"/>
            <a:r>
              <a:rPr lang="fa-IR" sz="2400" dirty="0"/>
              <a:t>گرم نگه داشتن بیمار</a:t>
            </a:r>
          </a:p>
          <a:p>
            <a:pPr algn="r"/>
            <a:r>
              <a:rPr lang="fa-IR" sz="2400" dirty="0"/>
              <a:t>اکسیژن </a:t>
            </a:r>
            <a:r>
              <a:rPr lang="fa-IR" sz="2400" dirty="0" smtClean="0"/>
              <a:t>درمانی </a:t>
            </a:r>
            <a:r>
              <a:rPr lang="fa-IR" sz="2400" dirty="0"/>
              <a:t>8 - 6 لیتر در دقیقه با ماسک صورت و یا 4 - 2 لیتر در دقیقه با </a:t>
            </a:r>
            <a:r>
              <a:rPr lang="fa-IR" sz="2400" dirty="0" smtClean="0"/>
              <a:t>کانول بینی</a:t>
            </a:r>
            <a:endParaRPr lang="fa-IR" sz="2400" dirty="0"/>
          </a:p>
          <a:p>
            <a:pPr algn="r"/>
            <a:r>
              <a:rPr lang="fa-IR" sz="2400" dirty="0"/>
              <a:t>درخواست آزمایشات: </a:t>
            </a:r>
            <a:r>
              <a:rPr lang="en-US" sz="2400" dirty="0" smtClean="0"/>
              <a:t>BG/RH </a:t>
            </a:r>
            <a:r>
              <a:rPr lang="en-US" sz="2400" dirty="0"/>
              <a:t>recheck, CBC, Coagulation Tests, PT, PTT, Fibrinogen, ABG,INR, Indirect Coombs(if RBC </a:t>
            </a:r>
            <a:r>
              <a:rPr lang="en-US" sz="2400" dirty="0" smtClean="0"/>
              <a:t>transfused </a:t>
            </a:r>
            <a:r>
              <a:rPr lang="fa-IR" sz="2400" dirty="0" smtClean="0"/>
              <a:t>و </a:t>
            </a:r>
            <a:r>
              <a:rPr lang="fa-IR" sz="2400" dirty="0"/>
              <a:t>پیگیری جواب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64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دارودرمانی:</a:t>
            </a:r>
          </a:p>
          <a:p>
            <a:pPr algn="r"/>
            <a:r>
              <a:rPr lang="fa-IR" sz="3200" dirty="0"/>
              <a:t>اطمینان از دریافت داروهای متناسب با تاریخچه بیمار</a:t>
            </a:r>
          </a:p>
          <a:p>
            <a:pPr algn="r"/>
            <a:r>
              <a:rPr lang="fa-IR" sz="3200" dirty="0"/>
              <a:t>افزایش میزان اکسی </a:t>
            </a:r>
            <a:r>
              <a:rPr lang="fa-IR" sz="3200" dirty="0" smtClean="0"/>
              <a:t>توسین</a:t>
            </a:r>
            <a:endParaRPr lang="fa-IR" sz="3200" dirty="0"/>
          </a:p>
          <a:p>
            <a:pPr algn="r"/>
            <a:r>
              <a:rPr lang="fa-IR" sz="3200" dirty="0" smtClean="0"/>
              <a:t>پایش </a:t>
            </a:r>
            <a:r>
              <a:rPr lang="fa-IR" sz="3200" dirty="0"/>
              <a:t>بیمار از نظر افت فشار خون ناشی از تزریق </a:t>
            </a:r>
            <a:r>
              <a:rPr lang="fa-IR" sz="3200" dirty="0" smtClean="0"/>
              <a:t>اکسی توسین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148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</a:rPr>
              <a:t>بانک خون/ آزمایشگاه</a:t>
            </a:r>
          </a:p>
          <a:p>
            <a:pPr algn="r"/>
            <a:r>
              <a:rPr lang="fa-IR" sz="2800" dirty="0"/>
              <a:t>اطمینان از تعیین گروه خون</a:t>
            </a:r>
          </a:p>
          <a:p>
            <a:pPr algn="r"/>
            <a:r>
              <a:rPr lang="fa-IR" sz="2800" dirty="0"/>
              <a:t>آماده سازی حداقل دو واحد پک </a:t>
            </a:r>
            <a:r>
              <a:rPr lang="fa-IR" sz="2800" dirty="0" smtClean="0"/>
              <a:t>سل غربالگری </a:t>
            </a:r>
            <a:r>
              <a:rPr lang="fa-IR" sz="2800" dirty="0"/>
              <a:t>آنتی بادی و در </a:t>
            </a:r>
            <a:r>
              <a:rPr lang="fa-IR" sz="2800" dirty="0" smtClean="0"/>
              <a:t>صورت عدم </a:t>
            </a:r>
            <a:r>
              <a:rPr lang="fa-IR" sz="2800" dirty="0"/>
              <a:t>امکان انجام کراس </a:t>
            </a:r>
            <a:r>
              <a:rPr lang="fa-IR" sz="2800" dirty="0" smtClean="0"/>
              <a:t>ماچ</a:t>
            </a:r>
            <a:endParaRPr lang="fa-IR" sz="2800" dirty="0"/>
          </a:p>
          <a:p>
            <a:pPr algn="r"/>
            <a:r>
              <a:rPr lang="fa-IR" sz="2800" b="1" dirty="0"/>
              <a:t>اقدام:</a:t>
            </a:r>
          </a:p>
          <a:p>
            <a:pPr algn="r"/>
            <a:r>
              <a:rPr lang="fa-IR" sz="2800" dirty="0"/>
              <a:t>تعیین علت خونریزی و درمان </a:t>
            </a:r>
            <a:r>
              <a:rPr lang="fa-IR" sz="2800" dirty="0" smtClean="0"/>
              <a:t>آن 4</a:t>
            </a:r>
            <a:r>
              <a:rPr lang="en-US" sz="2800" dirty="0" smtClean="0"/>
              <a:t>T</a:t>
            </a:r>
          </a:p>
          <a:p>
            <a:pPr algn="r"/>
            <a:r>
              <a:rPr lang="fa-IR" sz="2800" dirty="0" smtClean="0"/>
              <a:t>آماده کردن اتاق عمل، در صورت تشخیص بالینی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508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>
                <a:solidFill>
                  <a:srgbClr val="C00000"/>
                </a:solidFill>
              </a:rPr>
              <a:t>مرحله 2 : ادامه خونریزی </a:t>
            </a:r>
            <a:r>
              <a:rPr lang="fa-IR" sz="2800" b="1" dirty="0" smtClean="0">
                <a:solidFill>
                  <a:srgbClr val="C00000"/>
                </a:solidFill>
              </a:rPr>
              <a:t>از </a:t>
            </a:r>
            <a:r>
              <a:rPr lang="fa-IR" sz="2800" b="1" dirty="0">
                <a:solidFill>
                  <a:srgbClr val="C00000"/>
                </a:solidFill>
              </a:rPr>
              <a:t>دست دادن خون به میزان کمتر از 1500 سی </a:t>
            </a:r>
            <a:r>
              <a:rPr lang="fa-IR" sz="2800" b="1" dirty="0" smtClean="0">
                <a:solidFill>
                  <a:srgbClr val="C00000"/>
                </a:solidFill>
              </a:rPr>
              <a:t>سی با علائم </a:t>
            </a:r>
            <a:r>
              <a:rPr lang="fa-IR" sz="2800" b="1" dirty="0">
                <a:solidFill>
                  <a:srgbClr val="C00000"/>
                </a:solidFill>
              </a:rPr>
              <a:t>حیاتی و مقادیر </a:t>
            </a:r>
            <a:r>
              <a:rPr lang="fa-IR" sz="2800" b="1" dirty="0" smtClean="0">
                <a:solidFill>
                  <a:srgbClr val="C00000"/>
                </a:solidFill>
              </a:rPr>
              <a:t>آزمایشگاهی طبیعی</a:t>
            </a:r>
            <a:endParaRPr lang="fa-IR" sz="2800" b="1" dirty="0">
              <a:solidFill>
                <a:srgbClr val="C00000"/>
              </a:solidFill>
            </a:endParaRPr>
          </a:p>
          <a:p>
            <a:pPr algn="r"/>
            <a:r>
              <a:rPr lang="fa-IR" sz="2800" b="1" dirty="0">
                <a:solidFill>
                  <a:srgbClr val="C00000"/>
                </a:solidFill>
              </a:rPr>
              <a:t>گام های </a:t>
            </a:r>
            <a:r>
              <a:rPr lang="fa-IR" sz="2800" b="1" dirty="0" smtClean="0">
                <a:solidFill>
                  <a:srgbClr val="C00000"/>
                </a:solidFill>
              </a:rPr>
              <a:t>اولیه:</a:t>
            </a:r>
          </a:p>
          <a:p>
            <a:pPr algn="r"/>
            <a:r>
              <a:rPr lang="fa-IR" sz="2400" dirty="0" smtClean="0"/>
              <a:t>بسیج نیروهای کمکی بیشتر</a:t>
            </a:r>
          </a:p>
          <a:p>
            <a:pPr algn="r"/>
            <a:r>
              <a:rPr lang="fa-IR" sz="2400" dirty="0" smtClean="0"/>
              <a:t>اعلام </a:t>
            </a:r>
            <a:r>
              <a:rPr lang="fa-IR" sz="2400" dirty="0"/>
              <a:t>فوری کد </a:t>
            </a:r>
            <a:r>
              <a:rPr lang="fa-IR" sz="2400" dirty="0" smtClean="0"/>
              <a:t>خونریزی</a:t>
            </a:r>
            <a:endParaRPr lang="fa-IR" sz="2400" dirty="0"/>
          </a:p>
          <a:p>
            <a:pPr algn="r"/>
            <a:r>
              <a:rPr lang="fa-IR" sz="2400" dirty="0"/>
              <a:t>برقراری دومین راه </a:t>
            </a:r>
            <a:r>
              <a:rPr lang="fa-IR" sz="2400" dirty="0" smtClean="0"/>
              <a:t>وریدی</a:t>
            </a:r>
          </a:p>
          <a:p>
            <a:pPr algn="r"/>
            <a:r>
              <a:rPr lang="fa-IR" sz="2400" dirty="0" smtClean="0"/>
              <a:t>و </a:t>
            </a:r>
            <a:r>
              <a:rPr lang="fa-IR" sz="2400" dirty="0"/>
              <a:t>اطمینان از باز بودن هر دو راه</a:t>
            </a:r>
          </a:p>
          <a:p>
            <a:pPr algn="r"/>
            <a:r>
              <a:rPr lang="fa-IR" sz="2400" dirty="0"/>
              <a:t>در صورت در دسترس نبودن رگ محیطی مناسب و وجود مهارت کافی، رگ مرکزی تعبیه گردد </a:t>
            </a:r>
            <a:endParaRPr lang="fa-IR" sz="2400" dirty="0" smtClean="0"/>
          </a:p>
          <a:p>
            <a:pPr algn="r"/>
            <a:r>
              <a:rPr lang="fa-IR" sz="2400" dirty="0" smtClean="0"/>
              <a:t>سمع ریه در </a:t>
            </a:r>
            <a:r>
              <a:rPr lang="fa-IR" sz="2400" dirty="0"/>
              <a:t>فواصل ده دقیقه ای به منظور کنترل جایگزینی صحیح کاتتر تا انجام عکس ریه در اسرع وقت و </a:t>
            </a:r>
            <a:r>
              <a:rPr lang="fa-IR" sz="2400" dirty="0" smtClean="0"/>
              <a:t>ارائه عکس </a:t>
            </a:r>
            <a:r>
              <a:rPr lang="fa-IR" sz="2400" dirty="0"/>
              <a:t>و گزارش کتبی در </a:t>
            </a:r>
            <a:r>
              <a:rPr lang="fa-IR" sz="2400" dirty="0" smtClean="0"/>
              <a:t>پرونده</a:t>
            </a:r>
          </a:p>
          <a:p>
            <a:pPr algn="r"/>
            <a:r>
              <a:rPr lang="fa-IR" sz="2400" dirty="0" smtClean="0"/>
              <a:t>پیگیری</a:t>
            </a:r>
            <a:r>
              <a:rPr lang="fa-IR" sz="2400" dirty="0"/>
              <a:t>/ دریافت نتایج آزمایشات ) </a:t>
            </a:r>
            <a:r>
              <a:rPr lang="en-US" sz="2400" dirty="0"/>
              <a:t>CBC, Coagulation Tests, Fibrinogen… )</a:t>
            </a:r>
          </a:p>
          <a:p>
            <a:pPr algn="r"/>
            <a:r>
              <a:rPr lang="fa-IR" sz="2400" dirty="0"/>
              <a:t>آماده کردن اتاق عمل</a:t>
            </a:r>
          </a:p>
          <a:p>
            <a:pPr algn="r"/>
            <a:r>
              <a:rPr lang="fa-IR" sz="2400" dirty="0"/>
              <a:t>تعبیه مانیتورینگ همودینامیک غیر تهاجمی و در صورت صلاحدید متخصص بیهوشی </a:t>
            </a:r>
            <a:r>
              <a:rPr lang="fa-IR" sz="2400" dirty="0" smtClean="0"/>
              <a:t>انجام مانیتورینگ همودینامیک </a:t>
            </a:r>
            <a:r>
              <a:rPr lang="fa-IR" sz="2400" dirty="0"/>
              <a:t>تهاجمی</a:t>
            </a:r>
          </a:p>
          <a:p>
            <a:pPr algn="r"/>
            <a:r>
              <a:rPr lang="fa-IR" sz="2400" dirty="0"/>
              <a:t>چک کردن ادرار از نظر رنگ و حجم ادرار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20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458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>
                <a:solidFill>
                  <a:srgbClr val="C00000"/>
                </a:solidFill>
              </a:rPr>
              <a:t>دارودرمانی:</a:t>
            </a:r>
          </a:p>
          <a:p>
            <a:pPr algn="r"/>
            <a:r>
              <a:rPr lang="fa-IR" sz="2400" dirty="0"/>
              <a:t>ادامه داروهای مرحله 1 خونریزی</a:t>
            </a:r>
          </a:p>
          <a:p>
            <a:pPr algn="r"/>
            <a:r>
              <a:rPr lang="fa-IR" sz="2400" dirty="0" smtClean="0"/>
              <a:t>ترانگزامیک </a:t>
            </a:r>
            <a:r>
              <a:rPr lang="fa-IR" sz="2400" dirty="0"/>
              <a:t>اسید در صورت نیاز</a:t>
            </a:r>
          </a:p>
          <a:p>
            <a:pPr algn="r"/>
            <a:endParaRPr lang="fa-IR" sz="2400" b="1" dirty="0" smtClean="0"/>
          </a:p>
          <a:p>
            <a:pPr algn="r"/>
            <a:r>
              <a:rPr lang="fa-IR" sz="2800" b="1" dirty="0" smtClean="0">
                <a:solidFill>
                  <a:srgbClr val="C00000"/>
                </a:solidFill>
              </a:rPr>
              <a:t>بانک </a:t>
            </a:r>
            <a:r>
              <a:rPr lang="fa-IR" sz="2800" b="1" dirty="0">
                <a:solidFill>
                  <a:srgbClr val="C00000"/>
                </a:solidFill>
              </a:rPr>
              <a:t>خون</a:t>
            </a:r>
            <a:r>
              <a:rPr lang="fa-IR" sz="2400" b="1" dirty="0"/>
              <a:t>:</a:t>
            </a:r>
          </a:p>
          <a:p>
            <a:pPr algn="r"/>
            <a:r>
              <a:rPr lang="fa-IR" sz="2400" dirty="0"/>
              <a:t>دریافت دو واحد پک سل از بانک خون و تزریق یک یا دو </a:t>
            </a:r>
            <a:r>
              <a:rPr lang="fa-IR" sz="2400" dirty="0" smtClean="0"/>
              <a:t>واحد</a:t>
            </a:r>
          </a:p>
          <a:p>
            <a:pPr algn="r"/>
            <a:r>
              <a:rPr lang="fa-IR" sz="2400" dirty="0" smtClean="0"/>
              <a:t>منتظر جواب آزمایشات </a:t>
            </a:r>
            <a:r>
              <a:rPr lang="fa-IR" sz="2400" dirty="0"/>
              <a:t>نباشید و </a:t>
            </a:r>
            <a:r>
              <a:rPr lang="fa-IR" sz="2400" dirty="0" smtClean="0"/>
              <a:t>براساس علائم/نشانه </a:t>
            </a:r>
            <a:r>
              <a:rPr lang="fa-IR" sz="2400" dirty="0"/>
              <a:t>های بالینی تزریق </a:t>
            </a:r>
            <a:r>
              <a:rPr lang="fa-IR" sz="2400" dirty="0" smtClean="0"/>
              <a:t>کنید</a:t>
            </a:r>
            <a:endParaRPr lang="fa-IR" sz="2400" dirty="0"/>
          </a:p>
          <a:p>
            <a:pPr algn="r"/>
            <a:r>
              <a:rPr lang="fa-IR" sz="2400" dirty="0" smtClean="0"/>
              <a:t>دو واحد تزریق شود</a:t>
            </a:r>
            <a:r>
              <a:rPr lang="en-US" sz="2400" dirty="0" smtClean="0"/>
              <a:t>FFP </a:t>
            </a:r>
            <a:r>
              <a:rPr lang="fa-IR" sz="2400" dirty="0" smtClean="0"/>
              <a:t>در </a:t>
            </a:r>
            <a:r>
              <a:rPr lang="fa-IR" sz="2400" dirty="0"/>
              <a:t>صورت تداوم </a:t>
            </a:r>
            <a:r>
              <a:rPr lang="fa-IR" sz="2400" dirty="0" smtClean="0"/>
              <a:t>خونریزی</a:t>
            </a:r>
          </a:p>
          <a:p>
            <a:pPr algn="r"/>
            <a:r>
              <a:rPr lang="fa-IR" sz="2800" b="1" dirty="0" smtClean="0">
                <a:solidFill>
                  <a:srgbClr val="C00000"/>
                </a:solidFill>
              </a:rPr>
              <a:t>اقدام:</a:t>
            </a:r>
          </a:p>
          <a:p>
            <a:pPr algn="r"/>
            <a:r>
              <a:rPr lang="fa-IR" sz="2400" dirty="0" smtClean="0"/>
              <a:t>در </a:t>
            </a:r>
            <a:r>
              <a:rPr lang="fa-IR" sz="2400" dirty="0"/>
              <a:t>موارد آتونی: در نظر گرفتن بالون رحمی یا پک کردن رحم ، مداخلات جراحی مورد نیاز</a:t>
            </a:r>
          </a:p>
          <a:p>
            <a:pPr algn="r"/>
            <a:r>
              <a:rPr lang="fa-IR" sz="2400" dirty="0"/>
              <a:t>انتقال به اتاق عمل در صورت نیاز</a:t>
            </a:r>
          </a:p>
          <a:p>
            <a:pPr algn="r"/>
            <a:r>
              <a:rPr lang="fa-IR" sz="2400" dirty="0"/>
              <a:t>ادامه درمان تا برقراری هموستاز</a:t>
            </a:r>
          </a:p>
          <a:p>
            <a:pPr algn="r"/>
            <a:r>
              <a:rPr lang="fa-IR" sz="2800" b="1" dirty="0">
                <a:solidFill>
                  <a:srgbClr val="C00000"/>
                </a:solidFill>
              </a:rPr>
              <a:t>در صورت ادامه خونریزی و/ یا علائم حیاتی غیر طبیعی به اقدامات مرحله 3 خونریزی وارد شوید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1075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8</cp:revision>
  <dcterms:created xsi:type="dcterms:W3CDTF">2006-08-16T00:00:00Z</dcterms:created>
  <dcterms:modified xsi:type="dcterms:W3CDTF">2019-11-03T21:35:53Z</dcterms:modified>
</cp:coreProperties>
</file>