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Lst>
  <p:notesMasterIdLst>
    <p:notesMasterId r:id="rId86"/>
  </p:notesMasterIdLst>
  <p:sldIdLst>
    <p:sldId id="317" r:id="rId2"/>
    <p:sldId id="318" r:id="rId3"/>
    <p:sldId id="256" r:id="rId4"/>
    <p:sldId id="310" r:id="rId5"/>
    <p:sldId id="311" r:id="rId6"/>
    <p:sldId id="312" r:id="rId7"/>
    <p:sldId id="313" r:id="rId8"/>
    <p:sldId id="314" r:id="rId9"/>
    <p:sldId id="315" r:id="rId10"/>
    <p:sldId id="316" r:id="rId11"/>
    <p:sldId id="257" r:id="rId12"/>
    <p:sldId id="287" r:id="rId13"/>
    <p:sldId id="309" r:id="rId14"/>
    <p:sldId id="288" r:id="rId15"/>
    <p:sldId id="289" r:id="rId16"/>
    <p:sldId id="291" r:id="rId17"/>
    <p:sldId id="292" r:id="rId18"/>
    <p:sldId id="258" r:id="rId19"/>
    <p:sldId id="261" r:id="rId20"/>
    <p:sldId id="293" r:id="rId21"/>
    <p:sldId id="290" r:id="rId22"/>
    <p:sldId id="294" r:id="rId23"/>
    <p:sldId id="295" r:id="rId24"/>
    <p:sldId id="296" r:id="rId25"/>
    <p:sldId id="260" r:id="rId26"/>
    <p:sldId id="299" r:id="rId27"/>
    <p:sldId id="262" r:id="rId28"/>
    <p:sldId id="274" r:id="rId29"/>
    <p:sldId id="259" r:id="rId30"/>
    <p:sldId id="263" r:id="rId31"/>
    <p:sldId id="283" r:id="rId32"/>
    <p:sldId id="264" r:id="rId33"/>
    <p:sldId id="266" r:id="rId34"/>
    <p:sldId id="269" r:id="rId35"/>
    <p:sldId id="268" r:id="rId36"/>
    <p:sldId id="267" r:id="rId37"/>
    <p:sldId id="273" r:id="rId38"/>
    <p:sldId id="271" r:id="rId39"/>
    <p:sldId id="272" r:id="rId40"/>
    <p:sldId id="275" r:id="rId41"/>
    <p:sldId id="284" r:id="rId42"/>
    <p:sldId id="285" r:id="rId43"/>
    <p:sldId id="286" r:id="rId44"/>
    <p:sldId id="276" r:id="rId45"/>
    <p:sldId id="277" r:id="rId46"/>
    <p:sldId id="297" r:id="rId47"/>
    <p:sldId id="298" r:id="rId48"/>
    <p:sldId id="300" r:id="rId49"/>
    <p:sldId id="278" r:id="rId50"/>
    <p:sldId id="279" r:id="rId51"/>
    <p:sldId id="301" r:id="rId52"/>
    <p:sldId id="302" r:id="rId53"/>
    <p:sldId id="303" r:id="rId54"/>
    <p:sldId id="304" r:id="rId55"/>
    <p:sldId id="305" r:id="rId56"/>
    <p:sldId id="306" r:id="rId57"/>
    <p:sldId id="307" r:id="rId58"/>
    <p:sldId id="308" r:id="rId59"/>
    <p:sldId id="319" r:id="rId60"/>
    <p:sldId id="320" r:id="rId61"/>
    <p:sldId id="321" r:id="rId62"/>
    <p:sldId id="322" r:id="rId63"/>
    <p:sldId id="329" r:id="rId64"/>
    <p:sldId id="323" r:id="rId65"/>
    <p:sldId id="324" r:id="rId66"/>
    <p:sldId id="325" r:id="rId67"/>
    <p:sldId id="326" r:id="rId68"/>
    <p:sldId id="327" r:id="rId69"/>
    <p:sldId id="328" r:id="rId70"/>
    <p:sldId id="330" r:id="rId71"/>
    <p:sldId id="331" r:id="rId72"/>
    <p:sldId id="332" r:id="rId73"/>
    <p:sldId id="335" r:id="rId74"/>
    <p:sldId id="333" r:id="rId75"/>
    <p:sldId id="336" r:id="rId76"/>
    <p:sldId id="337" r:id="rId77"/>
    <p:sldId id="338" r:id="rId78"/>
    <p:sldId id="339" r:id="rId79"/>
    <p:sldId id="340" r:id="rId80"/>
    <p:sldId id="341" r:id="rId81"/>
    <p:sldId id="342" r:id="rId82"/>
    <p:sldId id="343" r:id="rId83"/>
    <p:sldId id="344" r:id="rId84"/>
    <p:sldId id="282" r:id="rId8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ima safazadeh" initials="ss" lastIdx="1" clrIdx="0">
    <p:extLst>
      <p:ext uri="{19B8F6BF-5375-455C-9EA6-DF929625EA0E}">
        <p15:presenceInfo xmlns:p15="http://schemas.microsoft.com/office/powerpoint/2012/main" userId="6377b0c900133ba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5" d="100"/>
          <a:sy n="65" d="100"/>
        </p:scale>
        <p:origin x="724" y="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17T21:26:08.467" idx="1">
    <p:pos x="10" y="10"/>
    <p:text/>
    <p:extLst>
      <p:ext uri="{C676402C-5697-4E1C-873F-D02D1690AC5C}">
        <p15:threadingInfo xmlns:p15="http://schemas.microsoft.com/office/powerpoint/2012/main" timeZoneBias="-210"/>
      </p:ext>
    </p:extLst>
  </p:cm>
</p:cmLst>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A289FE-04EC-45AA-80E3-ECFB3948DCEA}" type="doc">
      <dgm:prSet loTypeId="urn:microsoft.com/office/officeart/2005/8/layout/cycle5" loCatId="cycle" qsTypeId="urn:microsoft.com/office/officeart/2005/8/quickstyle/simple1" qsCatId="simple" csTypeId="urn:microsoft.com/office/officeart/2005/8/colors/accent2_2" csCatId="accent2" phldr="1"/>
      <dgm:spPr/>
      <dgm:t>
        <a:bodyPr/>
        <a:lstStyle/>
        <a:p>
          <a:endParaRPr lang="en-US"/>
        </a:p>
      </dgm:t>
    </dgm:pt>
    <dgm:pt modelId="{5AF9627A-4FE8-44E9-A6A7-7CF4146D493F}">
      <dgm:prSet phldrT="[Text]" custT="1"/>
      <dgm:spPr/>
      <dgm:t>
        <a:bodyPr/>
        <a:lstStyle/>
        <a:p>
          <a:r>
            <a:rPr lang="fa-IR" sz="2800" dirty="0" smtClean="0"/>
            <a:t>مشکلات شغلی</a:t>
          </a:r>
          <a:endParaRPr lang="en-US" sz="2800" dirty="0"/>
        </a:p>
      </dgm:t>
    </dgm:pt>
    <dgm:pt modelId="{6607E904-F36E-47AD-AD7E-22DA6C46B99E}" type="parTrans" cxnId="{BD91D1B6-67D5-4D16-B249-0C17A1257F5D}">
      <dgm:prSet/>
      <dgm:spPr/>
      <dgm:t>
        <a:bodyPr/>
        <a:lstStyle/>
        <a:p>
          <a:endParaRPr lang="en-US"/>
        </a:p>
      </dgm:t>
    </dgm:pt>
    <dgm:pt modelId="{EA89DAE5-616F-4109-9116-C6B052C7FC67}" type="sibTrans" cxnId="{BD91D1B6-67D5-4D16-B249-0C17A1257F5D}">
      <dgm:prSet/>
      <dgm:spPr/>
      <dgm:t>
        <a:bodyPr/>
        <a:lstStyle/>
        <a:p>
          <a:endParaRPr lang="en-US"/>
        </a:p>
      </dgm:t>
    </dgm:pt>
    <dgm:pt modelId="{DBDEF4BF-959B-41ED-88B0-0E531171506E}">
      <dgm:prSet phldrT="[Text]" custT="1"/>
      <dgm:spPr/>
      <dgm:t>
        <a:bodyPr/>
        <a:lstStyle/>
        <a:p>
          <a:pPr algn="ctr"/>
          <a:r>
            <a:rPr lang="fa-IR" sz="2800" dirty="0" smtClean="0"/>
            <a:t>شناخت مشکل</a:t>
          </a:r>
          <a:endParaRPr lang="en-US" sz="2800" dirty="0"/>
        </a:p>
      </dgm:t>
    </dgm:pt>
    <dgm:pt modelId="{A6BA60E3-31E4-4F5E-86E2-3BD5FFEE1E11}" type="parTrans" cxnId="{68ED9DBE-0825-428E-802D-D56AE35D3B52}">
      <dgm:prSet/>
      <dgm:spPr/>
      <dgm:t>
        <a:bodyPr/>
        <a:lstStyle/>
        <a:p>
          <a:endParaRPr lang="en-US"/>
        </a:p>
      </dgm:t>
    </dgm:pt>
    <dgm:pt modelId="{C52325DB-7ADD-441D-B16D-AEA5A9594CA1}" type="sibTrans" cxnId="{68ED9DBE-0825-428E-802D-D56AE35D3B52}">
      <dgm:prSet/>
      <dgm:spPr/>
      <dgm:t>
        <a:bodyPr/>
        <a:lstStyle/>
        <a:p>
          <a:endParaRPr lang="en-US"/>
        </a:p>
      </dgm:t>
    </dgm:pt>
    <dgm:pt modelId="{4E49657D-95C9-4B3F-96E0-493EFFD47617}">
      <dgm:prSet phldrT="[Text]" custT="1"/>
      <dgm:spPr/>
      <dgm:t>
        <a:bodyPr/>
        <a:lstStyle/>
        <a:p>
          <a:r>
            <a:rPr lang="fa-IR" sz="2800" dirty="0" smtClean="0"/>
            <a:t>تعریف نیازهای یادگیری</a:t>
          </a:r>
          <a:endParaRPr lang="en-US" sz="2800" dirty="0"/>
        </a:p>
      </dgm:t>
    </dgm:pt>
    <dgm:pt modelId="{C75B4CD8-D67F-4996-B6C5-528468998DF5}" type="parTrans" cxnId="{A40CD476-0067-41DD-8BA6-C7432E9EE435}">
      <dgm:prSet/>
      <dgm:spPr/>
      <dgm:t>
        <a:bodyPr/>
        <a:lstStyle/>
        <a:p>
          <a:endParaRPr lang="en-US"/>
        </a:p>
      </dgm:t>
    </dgm:pt>
    <dgm:pt modelId="{7E4E8E7C-7C81-495D-87E8-2D16091D43F7}" type="sibTrans" cxnId="{A40CD476-0067-41DD-8BA6-C7432E9EE435}">
      <dgm:prSet/>
      <dgm:spPr/>
      <dgm:t>
        <a:bodyPr/>
        <a:lstStyle/>
        <a:p>
          <a:endParaRPr lang="en-US"/>
        </a:p>
      </dgm:t>
    </dgm:pt>
    <dgm:pt modelId="{DAC5605E-7BE1-459A-812D-3097DD089293}">
      <dgm:prSet phldrT="[Text]" custT="1"/>
      <dgm:spPr/>
      <dgm:t>
        <a:bodyPr/>
        <a:lstStyle/>
        <a:p>
          <a:r>
            <a:rPr lang="fa-IR" sz="2800" dirty="0" smtClean="0"/>
            <a:t>آموزش رسمی</a:t>
          </a:r>
          <a:endParaRPr lang="en-US" sz="2800" dirty="0"/>
        </a:p>
      </dgm:t>
    </dgm:pt>
    <dgm:pt modelId="{3F2E68D3-2EB9-4580-8B2E-411296421489}" type="parTrans" cxnId="{26E1F394-EA91-48CA-8212-5AD3811433F3}">
      <dgm:prSet/>
      <dgm:spPr/>
      <dgm:t>
        <a:bodyPr/>
        <a:lstStyle/>
        <a:p>
          <a:endParaRPr lang="en-US"/>
        </a:p>
      </dgm:t>
    </dgm:pt>
    <dgm:pt modelId="{4BB2EA95-CDB9-4C82-9E43-B807299ABB30}" type="sibTrans" cxnId="{26E1F394-EA91-48CA-8212-5AD3811433F3}">
      <dgm:prSet/>
      <dgm:spPr/>
      <dgm:t>
        <a:bodyPr/>
        <a:lstStyle/>
        <a:p>
          <a:endParaRPr lang="en-US"/>
        </a:p>
      </dgm:t>
    </dgm:pt>
    <dgm:pt modelId="{1149410B-8028-4ADF-85E0-18DB48E35A48}">
      <dgm:prSet phldrT="[Text]" custT="1"/>
      <dgm:spPr/>
      <dgm:t>
        <a:bodyPr/>
        <a:lstStyle/>
        <a:p>
          <a:r>
            <a:rPr lang="fa-IR" sz="3200" dirty="0" smtClean="0"/>
            <a:t>پیگیری</a:t>
          </a:r>
          <a:endParaRPr lang="en-US" sz="3200" dirty="0"/>
        </a:p>
      </dgm:t>
    </dgm:pt>
    <dgm:pt modelId="{507F5989-0A02-4723-A5A3-7A225949FD20}" type="parTrans" cxnId="{722B114C-D08E-4B31-A18F-AA1881C9AC98}">
      <dgm:prSet/>
      <dgm:spPr/>
      <dgm:t>
        <a:bodyPr/>
        <a:lstStyle/>
        <a:p>
          <a:endParaRPr lang="en-US"/>
        </a:p>
      </dgm:t>
    </dgm:pt>
    <dgm:pt modelId="{BF349207-03B3-4BF4-B9E5-D1FF9CFFA927}" type="sibTrans" cxnId="{722B114C-D08E-4B31-A18F-AA1881C9AC98}">
      <dgm:prSet/>
      <dgm:spPr/>
      <dgm:t>
        <a:bodyPr/>
        <a:lstStyle/>
        <a:p>
          <a:endParaRPr lang="en-US"/>
        </a:p>
      </dgm:t>
    </dgm:pt>
    <dgm:pt modelId="{F1DB156D-DC60-4594-AF9A-E9888E5416B5}" type="pres">
      <dgm:prSet presAssocID="{D4A289FE-04EC-45AA-80E3-ECFB3948DCEA}" presName="cycle" presStyleCnt="0">
        <dgm:presLayoutVars>
          <dgm:dir/>
          <dgm:resizeHandles val="exact"/>
        </dgm:presLayoutVars>
      </dgm:prSet>
      <dgm:spPr/>
      <dgm:t>
        <a:bodyPr/>
        <a:lstStyle/>
        <a:p>
          <a:endParaRPr lang="en-US"/>
        </a:p>
      </dgm:t>
    </dgm:pt>
    <dgm:pt modelId="{75277914-9157-43D2-916D-BB0BE84425BB}" type="pres">
      <dgm:prSet presAssocID="{5AF9627A-4FE8-44E9-A6A7-7CF4146D493F}" presName="node" presStyleLbl="node1" presStyleIdx="0" presStyleCnt="5" custScaleY="119617">
        <dgm:presLayoutVars>
          <dgm:bulletEnabled val="1"/>
        </dgm:presLayoutVars>
      </dgm:prSet>
      <dgm:spPr/>
      <dgm:t>
        <a:bodyPr/>
        <a:lstStyle/>
        <a:p>
          <a:endParaRPr lang="en-US"/>
        </a:p>
      </dgm:t>
    </dgm:pt>
    <dgm:pt modelId="{113B3155-71BA-45EC-87C1-929DA8330116}" type="pres">
      <dgm:prSet presAssocID="{5AF9627A-4FE8-44E9-A6A7-7CF4146D493F}" presName="spNode" presStyleCnt="0"/>
      <dgm:spPr/>
    </dgm:pt>
    <dgm:pt modelId="{BFDCC1D7-A7EA-4064-B96D-6D4B3E20ED9F}" type="pres">
      <dgm:prSet presAssocID="{EA89DAE5-616F-4109-9116-C6B052C7FC67}" presName="sibTrans" presStyleLbl="sibTrans1D1" presStyleIdx="0" presStyleCnt="5"/>
      <dgm:spPr/>
      <dgm:t>
        <a:bodyPr/>
        <a:lstStyle/>
        <a:p>
          <a:endParaRPr lang="en-US"/>
        </a:p>
      </dgm:t>
    </dgm:pt>
    <dgm:pt modelId="{C435CE36-87E1-4A13-96B7-5544E22BB8B3}" type="pres">
      <dgm:prSet presAssocID="{DBDEF4BF-959B-41ED-88B0-0E531171506E}" presName="node" presStyleLbl="node1" presStyleIdx="1" presStyleCnt="5" custScaleY="129257">
        <dgm:presLayoutVars>
          <dgm:bulletEnabled val="1"/>
        </dgm:presLayoutVars>
      </dgm:prSet>
      <dgm:spPr/>
      <dgm:t>
        <a:bodyPr/>
        <a:lstStyle/>
        <a:p>
          <a:endParaRPr lang="en-US"/>
        </a:p>
      </dgm:t>
    </dgm:pt>
    <dgm:pt modelId="{69A65FB7-7C10-407A-AD5C-84E84C02EF8E}" type="pres">
      <dgm:prSet presAssocID="{DBDEF4BF-959B-41ED-88B0-0E531171506E}" presName="spNode" presStyleCnt="0"/>
      <dgm:spPr/>
    </dgm:pt>
    <dgm:pt modelId="{B728E60A-1FCF-42D7-BD53-8274C182CD7F}" type="pres">
      <dgm:prSet presAssocID="{C52325DB-7ADD-441D-B16D-AEA5A9594CA1}" presName="sibTrans" presStyleLbl="sibTrans1D1" presStyleIdx="1" presStyleCnt="5"/>
      <dgm:spPr/>
      <dgm:t>
        <a:bodyPr/>
        <a:lstStyle/>
        <a:p>
          <a:endParaRPr lang="en-US"/>
        </a:p>
      </dgm:t>
    </dgm:pt>
    <dgm:pt modelId="{A055D55F-5562-4355-9671-3F925E042206}" type="pres">
      <dgm:prSet presAssocID="{4E49657D-95C9-4B3F-96E0-493EFFD47617}" presName="node" presStyleLbl="node1" presStyleIdx="2" presStyleCnt="5" custScaleY="123444">
        <dgm:presLayoutVars>
          <dgm:bulletEnabled val="1"/>
        </dgm:presLayoutVars>
      </dgm:prSet>
      <dgm:spPr/>
      <dgm:t>
        <a:bodyPr/>
        <a:lstStyle/>
        <a:p>
          <a:endParaRPr lang="en-US"/>
        </a:p>
      </dgm:t>
    </dgm:pt>
    <dgm:pt modelId="{9F5804AF-A140-4431-9B53-35149B9E87AC}" type="pres">
      <dgm:prSet presAssocID="{4E49657D-95C9-4B3F-96E0-493EFFD47617}" presName="spNode" presStyleCnt="0"/>
      <dgm:spPr/>
    </dgm:pt>
    <dgm:pt modelId="{4646D689-6FBD-4A79-8267-9AE5CBE1B48B}" type="pres">
      <dgm:prSet presAssocID="{7E4E8E7C-7C81-495D-87E8-2D16091D43F7}" presName="sibTrans" presStyleLbl="sibTrans1D1" presStyleIdx="2" presStyleCnt="5"/>
      <dgm:spPr/>
      <dgm:t>
        <a:bodyPr/>
        <a:lstStyle/>
        <a:p>
          <a:endParaRPr lang="en-US"/>
        </a:p>
      </dgm:t>
    </dgm:pt>
    <dgm:pt modelId="{B63F97DE-A42D-4987-A65F-DA2CCB0C964F}" type="pres">
      <dgm:prSet presAssocID="{DAC5605E-7BE1-459A-812D-3097DD089293}" presName="node" presStyleLbl="node1" presStyleIdx="3" presStyleCnt="5" custScaleY="118102">
        <dgm:presLayoutVars>
          <dgm:bulletEnabled val="1"/>
        </dgm:presLayoutVars>
      </dgm:prSet>
      <dgm:spPr/>
      <dgm:t>
        <a:bodyPr/>
        <a:lstStyle/>
        <a:p>
          <a:endParaRPr lang="en-US"/>
        </a:p>
      </dgm:t>
    </dgm:pt>
    <dgm:pt modelId="{A43DEA98-6ACD-4ED6-BA50-D97F9F4C3461}" type="pres">
      <dgm:prSet presAssocID="{DAC5605E-7BE1-459A-812D-3097DD089293}" presName="spNode" presStyleCnt="0"/>
      <dgm:spPr/>
    </dgm:pt>
    <dgm:pt modelId="{F5550859-EF50-4258-AF5A-C766D85E32F9}" type="pres">
      <dgm:prSet presAssocID="{4BB2EA95-CDB9-4C82-9E43-B807299ABB30}" presName="sibTrans" presStyleLbl="sibTrans1D1" presStyleIdx="3" presStyleCnt="5"/>
      <dgm:spPr/>
      <dgm:t>
        <a:bodyPr/>
        <a:lstStyle/>
        <a:p>
          <a:endParaRPr lang="en-US"/>
        </a:p>
      </dgm:t>
    </dgm:pt>
    <dgm:pt modelId="{151983EF-D856-4F3F-AA13-0B0E158D005A}" type="pres">
      <dgm:prSet presAssocID="{1149410B-8028-4ADF-85E0-18DB48E35A48}" presName="node" presStyleLbl="node1" presStyleIdx="4" presStyleCnt="5" custScaleY="115321">
        <dgm:presLayoutVars>
          <dgm:bulletEnabled val="1"/>
        </dgm:presLayoutVars>
      </dgm:prSet>
      <dgm:spPr/>
      <dgm:t>
        <a:bodyPr/>
        <a:lstStyle/>
        <a:p>
          <a:endParaRPr lang="en-US"/>
        </a:p>
      </dgm:t>
    </dgm:pt>
    <dgm:pt modelId="{6DCCB433-6633-4178-A19D-28CA55C0082E}" type="pres">
      <dgm:prSet presAssocID="{1149410B-8028-4ADF-85E0-18DB48E35A48}" presName="spNode" presStyleCnt="0"/>
      <dgm:spPr/>
    </dgm:pt>
    <dgm:pt modelId="{B9AAEE8C-0300-4339-A3B1-318B8D986C21}" type="pres">
      <dgm:prSet presAssocID="{BF349207-03B3-4BF4-B9E5-D1FF9CFFA927}" presName="sibTrans" presStyleLbl="sibTrans1D1" presStyleIdx="4" presStyleCnt="5"/>
      <dgm:spPr/>
      <dgm:t>
        <a:bodyPr/>
        <a:lstStyle/>
        <a:p>
          <a:endParaRPr lang="en-US"/>
        </a:p>
      </dgm:t>
    </dgm:pt>
  </dgm:ptLst>
  <dgm:cxnLst>
    <dgm:cxn modelId="{26E1F394-EA91-48CA-8212-5AD3811433F3}" srcId="{D4A289FE-04EC-45AA-80E3-ECFB3948DCEA}" destId="{DAC5605E-7BE1-459A-812D-3097DD089293}" srcOrd="3" destOrd="0" parTransId="{3F2E68D3-2EB9-4580-8B2E-411296421489}" sibTransId="{4BB2EA95-CDB9-4C82-9E43-B807299ABB30}"/>
    <dgm:cxn modelId="{BCE6B935-A2E1-4807-8F54-734224C3F0CD}" type="presOf" srcId="{5AF9627A-4FE8-44E9-A6A7-7CF4146D493F}" destId="{75277914-9157-43D2-916D-BB0BE84425BB}" srcOrd="0" destOrd="0" presId="urn:microsoft.com/office/officeart/2005/8/layout/cycle5"/>
    <dgm:cxn modelId="{56B73B4F-7405-4D8F-B9EF-559B55F0C8E7}" type="presOf" srcId="{4BB2EA95-CDB9-4C82-9E43-B807299ABB30}" destId="{F5550859-EF50-4258-AF5A-C766D85E32F9}" srcOrd="0" destOrd="0" presId="urn:microsoft.com/office/officeart/2005/8/layout/cycle5"/>
    <dgm:cxn modelId="{A36DD3B2-5DD1-4D16-A1E4-37273B8A6D19}" type="presOf" srcId="{1149410B-8028-4ADF-85E0-18DB48E35A48}" destId="{151983EF-D856-4F3F-AA13-0B0E158D005A}" srcOrd="0" destOrd="0" presId="urn:microsoft.com/office/officeart/2005/8/layout/cycle5"/>
    <dgm:cxn modelId="{378264AA-633C-4BF8-9CC6-0C4E3A77261B}" type="presOf" srcId="{D4A289FE-04EC-45AA-80E3-ECFB3948DCEA}" destId="{F1DB156D-DC60-4594-AF9A-E9888E5416B5}" srcOrd="0" destOrd="0" presId="urn:microsoft.com/office/officeart/2005/8/layout/cycle5"/>
    <dgm:cxn modelId="{1BA004ED-AB7D-4749-8E5F-218EED529BB4}" type="presOf" srcId="{DBDEF4BF-959B-41ED-88B0-0E531171506E}" destId="{C435CE36-87E1-4A13-96B7-5544E22BB8B3}" srcOrd="0" destOrd="0" presId="urn:microsoft.com/office/officeart/2005/8/layout/cycle5"/>
    <dgm:cxn modelId="{CC0B8A6F-1DEB-48DD-93ED-6C016D552B06}" type="presOf" srcId="{BF349207-03B3-4BF4-B9E5-D1FF9CFFA927}" destId="{B9AAEE8C-0300-4339-A3B1-318B8D986C21}" srcOrd="0" destOrd="0" presId="urn:microsoft.com/office/officeart/2005/8/layout/cycle5"/>
    <dgm:cxn modelId="{FF6B41A1-A785-4063-896D-6EF3E908C0B6}" type="presOf" srcId="{DAC5605E-7BE1-459A-812D-3097DD089293}" destId="{B63F97DE-A42D-4987-A65F-DA2CCB0C964F}" srcOrd="0" destOrd="0" presId="urn:microsoft.com/office/officeart/2005/8/layout/cycle5"/>
    <dgm:cxn modelId="{95A3FD9B-964D-409A-8027-592910D22269}" type="presOf" srcId="{C52325DB-7ADD-441D-B16D-AEA5A9594CA1}" destId="{B728E60A-1FCF-42D7-BD53-8274C182CD7F}" srcOrd="0" destOrd="0" presId="urn:microsoft.com/office/officeart/2005/8/layout/cycle5"/>
    <dgm:cxn modelId="{D51A67E4-E67C-4FE1-863A-BCC17F09E7DE}" type="presOf" srcId="{4E49657D-95C9-4B3F-96E0-493EFFD47617}" destId="{A055D55F-5562-4355-9671-3F925E042206}" srcOrd="0" destOrd="0" presId="urn:microsoft.com/office/officeart/2005/8/layout/cycle5"/>
    <dgm:cxn modelId="{C8784AA8-FE30-48E7-A4B6-BB1EA3968380}" type="presOf" srcId="{EA89DAE5-616F-4109-9116-C6B052C7FC67}" destId="{BFDCC1D7-A7EA-4064-B96D-6D4B3E20ED9F}" srcOrd="0" destOrd="0" presId="urn:microsoft.com/office/officeart/2005/8/layout/cycle5"/>
    <dgm:cxn modelId="{A40CD476-0067-41DD-8BA6-C7432E9EE435}" srcId="{D4A289FE-04EC-45AA-80E3-ECFB3948DCEA}" destId="{4E49657D-95C9-4B3F-96E0-493EFFD47617}" srcOrd="2" destOrd="0" parTransId="{C75B4CD8-D67F-4996-B6C5-528468998DF5}" sibTransId="{7E4E8E7C-7C81-495D-87E8-2D16091D43F7}"/>
    <dgm:cxn modelId="{722B114C-D08E-4B31-A18F-AA1881C9AC98}" srcId="{D4A289FE-04EC-45AA-80E3-ECFB3948DCEA}" destId="{1149410B-8028-4ADF-85E0-18DB48E35A48}" srcOrd="4" destOrd="0" parTransId="{507F5989-0A02-4723-A5A3-7A225949FD20}" sibTransId="{BF349207-03B3-4BF4-B9E5-D1FF9CFFA927}"/>
    <dgm:cxn modelId="{68ED9DBE-0825-428E-802D-D56AE35D3B52}" srcId="{D4A289FE-04EC-45AA-80E3-ECFB3948DCEA}" destId="{DBDEF4BF-959B-41ED-88B0-0E531171506E}" srcOrd="1" destOrd="0" parTransId="{A6BA60E3-31E4-4F5E-86E2-3BD5FFEE1E11}" sibTransId="{C52325DB-7ADD-441D-B16D-AEA5A9594CA1}"/>
    <dgm:cxn modelId="{BD91D1B6-67D5-4D16-B249-0C17A1257F5D}" srcId="{D4A289FE-04EC-45AA-80E3-ECFB3948DCEA}" destId="{5AF9627A-4FE8-44E9-A6A7-7CF4146D493F}" srcOrd="0" destOrd="0" parTransId="{6607E904-F36E-47AD-AD7E-22DA6C46B99E}" sibTransId="{EA89DAE5-616F-4109-9116-C6B052C7FC67}"/>
    <dgm:cxn modelId="{51EBC562-8167-48A3-A9A3-4A03D9403B01}" type="presOf" srcId="{7E4E8E7C-7C81-495D-87E8-2D16091D43F7}" destId="{4646D689-6FBD-4A79-8267-9AE5CBE1B48B}" srcOrd="0" destOrd="0" presId="urn:microsoft.com/office/officeart/2005/8/layout/cycle5"/>
    <dgm:cxn modelId="{1D3A0CEC-6A46-416F-9E8A-25A2F6E5A927}" type="presParOf" srcId="{F1DB156D-DC60-4594-AF9A-E9888E5416B5}" destId="{75277914-9157-43D2-916D-BB0BE84425BB}" srcOrd="0" destOrd="0" presId="urn:microsoft.com/office/officeart/2005/8/layout/cycle5"/>
    <dgm:cxn modelId="{6204B0C3-46C8-414D-B688-06F29A939B8A}" type="presParOf" srcId="{F1DB156D-DC60-4594-AF9A-E9888E5416B5}" destId="{113B3155-71BA-45EC-87C1-929DA8330116}" srcOrd="1" destOrd="0" presId="urn:microsoft.com/office/officeart/2005/8/layout/cycle5"/>
    <dgm:cxn modelId="{EA393F1B-E58B-42A1-A1F3-D12C3FF21220}" type="presParOf" srcId="{F1DB156D-DC60-4594-AF9A-E9888E5416B5}" destId="{BFDCC1D7-A7EA-4064-B96D-6D4B3E20ED9F}" srcOrd="2" destOrd="0" presId="urn:microsoft.com/office/officeart/2005/8/layout/cycle5"/>
    <dgm:cxn modelId="{D1C3D5A1-F13B-44CC-A318-BD8B3B7CFEE0}" type="presParOf" srcId="{F1DB156D-DC60-4594-AF9A-E9888E5416B5}" destId="{C435CE36-87E1-4A13-96B7-5544E22BB8B3}" srcOrd="3" destOrd="0" presId="urn:microsoft.com/office/officeart/2005/8/layout/cycle5"/>
    <dgm:cxn modelId="{9C6BE51A-F7E0-4C6E-A9BE-FA97B0F834BA}" type="presParOf" srcId="{F1DB156D-DC60-4594-AF9A-E9888E5416B5}" destId="{69A65FB7-7C10-407A-AD5C-84E84C02EF8E}" srcOrd="4" destOrd="0" presId="urn:microsoft.com/office/officeart/2005/8/layout/cycle5"/>
    <dgm:cxn modelId="{67964406-09E6-479B-8CE8-023879B653AC}" type="presParOf" srcId="{F1DB156D-DC60-4594-AF9A-E9888E5416B5}" destId="{B728E60A-1FCF-42D7-BD53-8274C182CD7F}" srcOrd="5" destOrd="0" presId="urn:microsoft.com/office/officeart/2005/8/layout/cycle5"/>
    <dgm:cxn modelId="{D3236671-4F19-4A7A-BEDD-2D3B66062691}" type="presParOf" srcId="{F1DB156D-DC60-4594-AF9A-E9888E5416B5}" destId="{A055D55F-5562-4355-9671-3F925E042206}" srcOrd="6" destOrd="0" presId="urn:microsoft.com/office/officeart/2005/8/layout/cycle5"/>
    <dgm:cxn modelId="{C340C658-6352-4D5E-80D2-2ECBB9EF348A}" type="presParOf" srcId="{F1DB156D-DC60-4594-AF9A-E9888E5416B5}" destId="{9F5804AF-A140-4431-9B53-35149B9E87AC}" srcOrd="7" destOrd="0" presId="urn:microsoft.com/office/officeart/2005/8/layout/cycle5"/>
    <dgm:cxn modelId="{87B6327F-3FE7-4106-8609-8C29115B3251}" type="presParOf" srcId="{F1DB156D-DC60-4594-AF9A-E9888E5416B5}" destId="{4646D689-6FBD-4A79-8267-9AE5CBE1B48B}" srcOrd="8" destOrd="0" presId="urn:microsoft.com/office/officeart/2005/8/layout/cycle5"/>
    <dgm:cxn modelId="{7B5CCEB5-550A-4483-8031-B4FF52B73802}" type="presParOf" srcId="{F1DB156D-DC60-4594-AF9A-E9888E5416B5}" destId="{B63F97DE-A42D-4987-A65F-DA2CCB0C964F}" srcOrd="9" destOrd="0" presId="urn:microsoft.com/office/officeart/2005/8/layout/cycle5"/>
    <dgm:cxn modelId="{7787DB42-236C-4027-B775-8EC365515259}" type="presParOf" srcId="{F1DB156D-DC60-4594-AF9A-E9888E5416B5}" destId="{A43DEA98-6ACD-4ED6-BA50-D97F9F4C3461}" srcOrd="10" destOrd="0" presId="urn:microsoft.com/office/officeart/2005/8/layout/cycle5"/>
    <dgm:cxn modelId="{EDEF06D4-F74D-4C53-BB26-E1718228868A}" type="presParOf" srcId="{F1DB156D-DC60-4594-AF9A-E9888E5416B5}" destId="{F5550859-EF50-4258-AF5A-C766D85E32F9}" srcOrd="11" destOrd="0" presId="urn:microsoft.com/office/officeart/2005/8/layout/cycle5"/>
    <dgm:cxn modelId="{BAC50C95-40A1-4A07-B8FD-CF0B354CDC8F}" type="presParOf" srcId="{F1DB156D-DC60-4594-AF9A-E9888E5416B5}" destId="{151983EF-D856-4F3F-AA13-0B0E158D005A}" srcOrd="12" destOrd="0" presId="urn:microsoft.com/office/officeart/2005/8/layout/cycle5"/>
    <dgm:cxn modelId="{6C802095-4807-472E-AE80-F04C83DA5EB7}" type="presParOf" srcId="{F1DB156D-DC60-4594-AF9A-E9888E5416B5}" destId="{6DCCB433-6633-4178-A19D-28CA55C0082E}" srcOrd="13" destOrd="0" presId="urn:microsoft.com/office/officeart/2005/8/layout/cycle5"/>
    <dgm:cxn modelId="{F76D3877-F2EB-42BD-A535-82C732B8C946}" type="presParOf" srcId="{F1DB156D-DC60-4594-AF9A-E9888E5416B5}" destId="{B9AAEE8C-0300-4339-A3B1-318B8D986C21}"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277914-9157-43D2-916D-BB0BE84425BB}">
      <dsp:nvSpPr>
        <dsp:cNvPr id="0" name=""/>
        <dsp:cNvSpPr/>
      </dsp:nvSpPr>
      <dsp:spPr>
        <a:xfrm>
          <a:off x="2816423" y="-79665"/>
          <a:ext cx="1682353" cy="1308047"/>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kern="1200" dirty="0" smtClean="0"/>
            <a:t>مشکلات شغلی</a:t>
          </a:r>
          <a:endParaRPr lang="en-US" sz="2800" kern="1200" dirty="0"/>
        </a:p>
      </dsp:txBody>
      <dsp:txXfrm>
        <a:off x="2880277" y="-15811"/>
        <a:ext cx="1554645" cy="1180339"/>
      </dsp:txXfrm>
    </dsp:sp>
    <dsp:sp modelId="{BFDCC1D7-A7EA-4064-B96D-6D4B3E20ED9F}">
      <dsp:nvSpPr>
        <dsp:cNvPr id="0" name=""/>
        <dsp:cNvSpPr/>
      </dsp:nvSpPr>
      <dsp:spPr>
        <a:xfrm>
          <a:off x="1473190" y="574357"/>
          <a:ext cx="4368819" cy="4368819"/>
        </a:xfrm>
        <a:custGeom>
          <a:avLst/>
          <a:gdLst/>
          <a:ahLst/>
          <a:cxnLst/>
          <a:rect l="0" t="0" r="0" b="0"/>
          <a:pathLst>
            <a:path>
              <a:moveTo>
                <a:pt x="3217161" y="259554"/>
              </a:moveTo>
              <a:arcTo wR="2184409" hR="2184409" stAng="17892906" swAng="1018800"/>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435CE36-87E1-4A13-96B7-5544E22BB8B3}">
      <dsp:nvSpPr>
        <dsp:cNvPr id="0" name=""/>
        <dsp:cNvSpPr/>
      </dsp:nvSpPr>
      <dsp:spPr>
        <a:xfrm>
          <a:off x="4893920" y="1377016"/>
          <a:ext cx="1682353" cy="1413463"/>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kern="1200" dirty="0" smtClean="0"/>
            <a:t>شناخت مشکل</a:t>
          </a:r>
          <a:endParaRPr lang="en-US" sz="2800" kern="1200" dirty="0"/>
        </a:p>
      </dsp:txBody>
      <dsp:txXfrm>
        <a:off x="4962920" y="1446016"/>
        <a:ext cx="1544353" cy="1275463"/>
      </dsp:txXfrm>
    </dsp:sp>
    <dsp:sp modelId="{B728E60A-1FCF-42D7-BD53-8274C182CD7F}">
      <dsp:nvSpPr>
        <dsp:cNvPr id="0" name=""/>
        <dsp:cNvSpPr/>
      </dsp:nvSpPr>
      <dsp:spPr>
        <a:xfrm>
          <a:off x="1473190" y="574357"/>
          <a:ext cx="4368819" cy="4368819"/>
        </a:xfrm>
        <a:custGeom>
          <a:avLst/>
          <a:gdLst/>
          <a:ahLst/>
          <a:cxnLst/>
          <a:rect l="0" t="0" r="0" b="0"/>
          <a:pathLst>
            <a:path>
              <a:moveTo>
                <a:pt x="4354329" y="2435596"/>
              </a:moveTo>
              <a:arcTo wR="2184409" hR="2184409" stAng="396185" swAng="1057669"/>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055D55F-5562-4355-9671-3F925E042206}">
      <dsp:nvSpPr>
        <dsp:cNvPr id="0" name=""/>
        <dsp:cNvSpPr/>
      </dsp:nvSpPr>
      <dsp:spPr>
        <a:xfrm>
          <a:off x="4100387" y="3851044"/>
          <a:ext cx="1682353" cy="1349896"/>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kern="1200" dirty="0" smtClean="0"/>
            <a:t>تعریف نیازهای یادگیری</a:t>
          </a:r>
          <a:endParaRPr lang="en-US" sz="2800" kern="1200" dirty="0"/>
        </a:p>
      </dsp:txBody>
      <dsp:txXfrm>
        <a:off x="4166283" y="3916940"/>
        <a:ext cx="1550561" cy="1218104"/>
      </dsp:txXfrm>
    </dsp:sp>
    <dsp:sp modelId="{4646D689-6FBD-4A79-8267-9AE5CBE1B48B}">
      <dsp:nvSpPr>
        <dsp:cNvPr id="0" name=""/>
        <dsp:cNvSpPr/>
      </dsp:nvSpPr>
      <dsp:spPr>
        <a:xfrm>
          <a:off x="1473190" y="574357"/>
          <a:ext cx="4368819" cy="4368819"/>
        </a:xfrm>
        <a:custGeom>
          <a:avLst/>
          <a:gdLst/>
          <a:ahLst/>
          <a:cxnLst/>
          <a:rect l="0" t="0" r="0" b="0"/>
          <a:pathLst>
            <a:path>
              <a:moveTo>
                <a:pt x="2452494" y="4352306"/>
              </a:moveTo>
              <a:arcTo wR="2184409" hR="2184409" stAng="4977032" swAng="845937"/>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63F97DE-A42D-4987-A65F-DA2CCB0C964F}">
      <dsp:nvSpPr>
        <dsp:cNvPr id="0" name=""/>
        <dsp:cNvSpPr/>
      </dsp:nvSpPr>
      <dsp:spPr>
        <a:xfrm>
          <a:off x="1532459" y="3880252"/>
          <a:ext cx="1682353" cy="129148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a-IR" sz="2800" kern="1200" dirty="0" smtClean="0"/>
            <a:t>آموزش رسمی</a:t>
          </a:r>
          <a:endParaRPr lang="en-US" sz="2800" kern="1200" dirty="0"/>
        </a:p>
      </dsp:txBody>
      <dsp:txXfrm>
        <a:off x="1595504" y="3943297"/>
        <a:ext cx="1556263" cy="1165390"/>
      </dsp:txXfrm>
    </dsp:sp>
    <dsp:sp modelId="{F5550859-EF50-4258-AF5A-C766D85E32F9}">
      <dsp:nvSpPr>
        <dsp:cNvPr id="0" name=""/>
        <dsp:cNvSpPr/>
      </dsp:nvSpPr>
      <dsp:spPr>
        <a:xfrm>
          <a:off x="1473190" y="574357"/>
          <a:ext cx="4368819" cy="4368819"/>
        </a:xfrm>
        <a:custGeom>
          <a:avLst/>
          <a:gdLst/>
          <a:ahLst/>
          <a:cxnLst/>
          <a:rect l="0" t="0" r="0" b="0"/>
          <a:pathLst>
            <a:path>
              <a:moveTo>
                <a:pt x="197672" y="3092440"/>
              </a:moveTo>
              <a:arcTo wR="2184409" hR="2184409" stAng="9326245" swAng="1164075"/>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51983EF-D856-4F3F-AA13-0B0E158D005A}">
      <dsp:nvSpPr>
        <dsp:cNvPr id="0" name=""/>
        <dsp:cNvSpPr/>
      </dsp:nvSpPr>
      <dsp:spPr>
        <a:xfrm>
          <a:off x="738926" y="1453213"/>
          <a:ext cx="1682353" cy="1261069"/>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fa-IR" sz="3200" kern="1200" dirty="0" smtClean="0"/>
            <a:t>پیگیری</a:t>
          </a:r>
          <a:endParaRPr lang="en-US" sz="3200" kern="1200" dirty="0"/>
        </a:p>
      </dsp:txBody>
      <dsp:txXfrm>
        <a:off x="800486" y="1514773"/>
        <a:ext cx="1559233" cy="1137949"/>
      </dsp:txXfrm>
    </dsp:sp>
    <dsp:sp modelId="{B9AAEE8C-0300-4339-A3B1-318B8D986C21}">
      <dsp:nvSpPr>
        <dsp:cNvPr id="0" name=""/>
        <dsp:cNvSpPr/>
      </dsp:nvSpPr>
      <dsp:spPr>
        <a:xfrm>
          <a:off x="1473190" y="574357"/>
          <a:ext cx="4368819" cy="4368819"/>
        </a:xfrm>
        <a:custGeom>
          <a:avLst/>
          <a:gdLst/>
          <a:ahLst/>
          <a:cxnLst/>
          <a:rect l="0" t="0" r="0" b="0"/>
          <a:pathLst>
            <a:path>
              <a:moveTo>
                <a:pt x="580605" y="701352"/>
              </a:moveTo>
              <a:arcTo wR="2184409" hR="2184409" stAng="13365596" swAng="1112067"/>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A5C0345-0D55-43C0-9284-72CB0DFA9391}" type="datetimeFigureOut">
              <a:rPr lang="fa-IR" smtClean="0"/>
              <a:t>17/02/1445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7FDE6DE5-5420-4DFD-8268-FB9C19EE4831}" type="slidenum">
              <a:rPr lang="fa-IR" smtClean="0"/>
              <a:t>‹#›</a:t>
            </a:fld>
            <a:endParaRPr lang="fa-IR"/>
          </a:p>
        </p:txBody>
      </p:sp>
    </p:spTree>
    <p:extLst>
      <p:ext uri="{BB962C8B-B14F-4D97-AF65-F5344CB8AC3E}">
        <p14:creationId xmlns:p14="http://schemas.microsoft.com/office/powerpoint/2010/main" val="2940034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en-US" dirty="0" err="1" smtClean="0"/>
              <a:t>Shirey</a:t>
            </a:r>
            <a:r>
              <a:rPr lang="en-US" dirty="0" smtClean="0"/>
              <a:t>: </a:t>
            </a:r>
            <a:r>
              <a:rPr lang="fa-IR" dirty="0" smtClean="0"/>
              <a:t>   قول:</a:t>
            </a:r>
            <a:r>
              <a:rPr lang="fa-IR" baseline="0" dirty="0" smtClean="0"/>
              <a:t> 10 سال اول ورود به سازمان. کارمند تجربه اندکی دارد، آموزش و آگاه سازی کارمند بسیار حیاتی است. موارد مهمی که باید به آن توجه کرد: اجتماعی کردن کارمند با نقش های پرستاری(</a:t>
            </a:r>
            <a:r>
              <a:rPr lang="en-US" baseline="0" dirty="0" smtClean="0"/>
              <a:t>becoming an insider</a:t>
            </a:r>
            <a:r>
              <a:rPr lang="fa-IR" baseline="0" dirty="0" smtClean="0"/>
              <a:t>)، افزایش دانش، مهارت، توانایی ها و اعتبار و ایجاد موقعیت های متعدد برای افزایش تجربه، شناسایی نقاط قوت، ایجاد اعتماد به نفس و فکر کردن در مورد جایگاه آینده</a:t>
            </a:r>
          </a:p>
          <a:p>
            <a:pPr algn="r" rtl="1"/>
            <a:r>
              <a:rPr lang="fa-IR" baseline="0" dirty="0" smtClean="0"/>
              <a:t>جنبش: مرحله میانی دوره کاری، 11 تا 29 سال، پرستاران در این مرحله افراد بالینی دارای تجربهف دانش، توانایی و اعتماد بالایی هستن. در این مرحله فرد باید احساس کامل بودن داشته باشد، وقت تجربه چالش هاست و داشتن هدف. این افراد آن قدر به مرحله ای از تجربه رسیده اند که می توانند برای دیگران نقش الگو رو داشته باشند. موارد مهمی که در این مرحله باید به آن توجه داشته باشند شامل ایجاد اعتماد به نفس و افزایش صلاحیت، تجربه و کسب ارشدیت و ثبت مسیر حرفه ای. از مهم ترین چالش های این مرحله ایجاد موقعیت هایی برای پیشرفت به جای رکود، ایجاد تعهد برای یادگیری مداوم و پذیرش موقعیت های جدید</a:t>
            </a:r>
          </a:p>
          <a:p>
            <a:pPr algn="r" rtl="1"/>
            <a:r>
              <a:rPr lang="fa-IR" baseline="0" dirty="0" smtClean="0"/>
              <a:t>مرحله درو: 30 تا 40 سال کاری. پرستاران دارای تجارب ناب(</a:t>
            </a:r>
            <a:r>
              <a:rPr lang="en-US" baseline="0" dirty="0" smtClean="0"/>
              <a:t>prime experiences</a:t>
            </a:r>
            <a:r>
              <a:rPr lang="fa-IR" baseline="0" dirty="0" smtClean="0"/>
              <a:t>) و بالای 40 سال با عنوان بالینی های میراث دار(</a:t>
            </a:r>
            <a:r>
              <a:rPr lang="en-US" baseline="0" dirty="0" smtClean="0"/>
              <a:t>legacy clinicians</a:t>
            </a:r>
            <a:r>
              <a:rPr lang="fa-IR" baseline="0" dirty="0" smtClean="0"/>
              <a:t>). اگرچه این افراد از تجربه بالایی برخوردار هستند اما ممکن است به علت کهنه بودن و منسوخ بودن اطلاعات به آنها توجه نشده و نادیده گرفته شوند. این افراد باید به خلق جدید تجارب خود و انتقال ارزش ها به سایر همکاران بپردازند. احترام به ارشدیت این افراد</a:t>
            </a:r>
          </a:p>
        </p:txBody>
      </p:sp>
      <p:sp>
        <p:nvSpPr>
          <p:cNvPr id="4" name="Slide Number Placeholder 3"/>
          <p:cNvSpPr>
            <a:spLocks noGrp="1"/>
          </p:cNvSpPr>
          <p:nvPr>
            <p:ph type="sldNum" sz="quarter" idx="10"/>
          </p:nvPr>
        </p:nvSpPr>
        <p:spPr/>
        <p:txBody>
          <a:bodyPr/>
          <a:lstStyle/>
          <a:p>
            <a:fld id="{7FDE6DE5-5420-4DFD-8268-FB9C19EE4831}" type="slidenum">
              <a:rPr lang="fa-IR" smtClean="0"/>
              <a:t>15</a:t>
            </a:fld>
            <a:endParaRPr lang="fa-IR"/>
          </a:p>
        </p:txBody>
      </p:sp>
    </p:spTree>
    <p:extLst>
      <p:ext uri="{BB962C8B-B14F-4D97-AF65-F5344CB8AC3E}">
        <p14:creationId xmlns:p14="http://schemas.microsoft.com/office/powerpoint/2010/main" val="3592545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147B34F-550C-4ACB-BE91-0382D943A171}" type="datetime4">
              <a:rPr lang="en-US" smtClean="0"/>
              <a:t>September 2, 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979704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E091DDC-62AC-449E-8A03-E82FA6EAC0FE}" type="datetime4">
              <a:rPr lang="en-US" smtClean="0"/>
              <a:t>September 2, 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1283995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B474716-89FA-4984-9EAC-3A0C6F048E0E}" type="datetime4">
              <a:rPr lang="en-US" smtClean="0"/>
              <a:t>September 2, 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201610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2C9B2C-26D8-4D2C-87B2-0003E7E336CE}" type="datetime4">
              <a:rPr lang="en-US" smtClean="0"/>
              <a:t>September 2, 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3840598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E9EFACB-E025-442A-960E-B972B03DC7F5}" type="datetime4">
              <a:rPr lang="en-US" smtClean="0"/>
              <a:t>September 2, 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2477550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CDE6541E-1010-490F-902F-0BB6CA6E3389}" type="datetime4">
              <a:rPr lang="en-US" smtClean="0"/>
              <a:t>September 2, 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2039741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Date Placeholder 1"/>
          <p:cNvSpPr>
            <a:spLocks noGrp="1"/>
          </p:cNvSpPr>
          <p:nvPr>
            <p:ph type="dt" sz="half" idx="10"/>
          </p:nvPr>
        </p:nvSpPr>
        <p:spPr/>
        <p:txBody>
          <a:bodyPr/>
          <a:lstStyle/>
          <a:p>
            <a:fld id="{8EE40AE9-D3F3-4743-96ED-A217881B3B62}" type="datetime4">
              <a:rPr lang="en-US" smtClean="0"/>
              <a:t>September 2, 2023</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4109171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2" name="Date Placeholder 1"/>
          <p:cNvSpPr>
            <a:spLocks noGrp="1"/>
          </p:cNvSpPr>
          <p:nvPr>
            <p:ph type="dt" sz="half" idx="10"/>
          </p:nvPr>
        </p:nvSpPr>
        <p:spPr/>
        <p:txBody>
          <a:bodyPr/>
          <a:lstStyle/>
          <a:p>
            <a:fld id="{2E79FC52-7221-4509-8D97-B55AFD2399AE}" type="datetime4">
              <a:rPr lang="en-US" smtClean="0"/>
              <a:t>September 2, 2023</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2961677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1EFC0FF-A971-4ABC-9B49-4AB0158FDD54}" type="datetime4">
              <a:rPr lang="en-US" smtClean="0"/>
              <a:t>September 2, 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4098408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8" name="Date Placeholder 7"/>
          <p:cNvSpPr>
            <a:spLocks noGrp="1"/>
          </p:cNvSpPr>
          <p:nvPr>
            <p:ph type="dt" sz="half" idx="10"/>
          </p:nvPr>
        </p:nvSpPr>
        <p:spPr/>
        <p:txBody>
          <a:bodyPr/>
          <a:lstStyle/>
          <a:p>
            <a:fld id="{8F8FE884-FB56-4A87-AAF7-36C8F18382F2}" type="datetime4">
              <a:rPr lang="en-US" smtClean="0"/>
              <a:t>September 2, 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4238151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8" name="Date Placeholder 7"/>
          <p:cNvSpPr>
            <a:spLocks noGrp="1"/>
          </p:cNvSpPr>
          <p:nvPr>
            <p:ph type="dt" sz="half" idx="10"/>
          </p:nvPr>
        </p:nvSpPr>
        <p:spPr/>
        <p:txBody>
          <a:bodyPr/>
          <a:lstStyle/>
          <a:p>
            <a:fld id="{C3CB3BFD-23BF-4D4E-B4A9-EFBDF11AA458}" type="datetime4">
              <a:rPr lang="en-US" smtClean="0"/>
              <a:t>September 2, 2023</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8B03B7D9-7941-4BF3-BB23-23243B5CC706}" type="slidenum">
              <a:rPr lang="en-US" smtClean="0"/>
              <a:t>‹#›</a:t>
            </a:fld>
            <a:endParaRPr lang="en-US" dirty="0"/>
          </a:p>
        </p:txBody>
      </p:sp>
    </p:spTree>
    <p:extLst>
      <p:ext uri="{BB962C8B-B14F-4D97-AF65-F5344CB8AC3E}">
        <p14:creationId xmlns:p14="http://schemas.microsoft.com/office/powerpoint/2010/main" val="3030437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89A28EB8-0F0A-4D13-914E-896B3EA78BAC}" type="datetime4">
              <a:rPr lang="en-US" smtClean="0"/>
              <a:t>September 2, 2023</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B03B7D9-7941-4BF3-BB23-23243B5CC706}" type="slidenum">
              <a:rPr lang="en-US" smtClean="0"/>
              <a:t>‹#›</a:t>
            </a:fld>
            <a:endParaRPr lang="en-US" dirty="0"/>
          </a:p>
        </p:txBody>
      </p:sp>
    </p:spTree>
    <p:extLst>
      <p:ext uri="{BB962C8B-B14F-4D97-AF65-F5344CB8AC3E}">
        <p14:creationId xmlns:p14="http://schemas.microsoft.com/office/powerpoint/2010/main" val="54002199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8030" y="1436994"/>
            <a:ext cx="7861716" cy="1703370"/>
          </a:xfrm>
        </p:spPr>
        <p:txBody>
          <a:bodyPr>
            <a:noAutofit/>
          </a:bodyPr>
          <a:lstStyle/>
          <a:p>
            <a:pPr algn="ctr"/>
            <a:r>
              <a:rPr lang="fa-IR" sz="8000" dirty="0">
                <a:cs typeface="B Titr" panose="00000700000000000000" pitchFamily="2" charset="-78"/>
              </a:rPr>
              <a:t>مدیریت منابع انسانی</a:t>
            </a:r>
          </a:p>
        </p:txBody>
      </p:sp>
      <p:sp>
        <p:nvSpPr>
          <p:cNvPr id="3" name="Subtitle 2"/>
          <p:cNvSpPr>
            <a:spLocks noGrp="1"/>
          </p:cNvSpPr>
          <p:nvPr>
            <p:ph type="subTitle" idx="1"/>
          </p:nvPr>
        </p:nvSpPr>
        <p:spPr>
          <a:xfrm>
            <a:off x="1030518" y="3597338"/>
            <a:ext cx="7315200" cy="914400"/>
          </a:xfrm>
        </p:spPr>
        <p:txBody>
          <a:bodyPr>
            <a:noAutofit/>
          </a:bodyPr>
          <a:lstStyle/>
          <a:p>
            <a:pPr algn="ctr"/>
            <a:r>
              <a:rPr lang="fa-IR" sz="2400" dirty="0" smtClean="0">
                <a:solidFill>
                  <a:srgbClr val="FFFF00"/>
                </a:solidFill>
                <a:cs typeface="B Homa" pitchFamily="2" charset="-78"/>
              </a:rPr>
              <a:t>دکتر شیما صفازاده</a:t>
            </a:r>
          </a:p>
          <a:p>
            <a:pPr algn="ctr"/>
            <a:r>
              <a:rPr lang="fa-IR" sz="2400" dirty="0" smtClean="0">
                <a:solidFill>
                  <a:srgbClr val="7030A0"/>
                </a:solidFill>
                <a:cs typeface="B Homa" pitchFamily="2" charset="-78"/>
              </a:rPr>
              <a:t>عضو هیات علمی گروه پرستاری مراقبت های ویژه</a:t>
            </a:r>
          </a:p>
          <a:p>
            <a:pPr algn="ctr"/>
            <a:r>
              <a:rPr lang="fa-IR" sz="2400" dirty="0" smtClean="0">
                <a:solidFill>
                  <a:srgbClr val="7030A0"/>
                </a:solidFill>
                <a:cs typeface="B Homa" pitchFamily="2" charset="-78"/>
              </a:rPr>
              <a:t>دانشکده پرستاری و مامایی دانشگاه علوم پزشکی </a:t>
            </a:r>
            <a:r>
              <a:rPr lang="fa-IR" sz="2400" dirty="0" smtClean="0">
                <a:solidFill>
                  <a:srgbClr val="7030A0"/>
                </a:solidFill>
                <a:cs typeface="B Homa" pitchFamily="2" charset="-78"/>
              </a:rPr>
              <a:t>اصفهان</a:t>
            </a:r>
          </a:p>
          <a:p>
            <a:pPr algn="ctr"/>
            <a:r>
              <a:rPr lang="fa-IR" sz="2400" dirty="0" smtClean="0">
                <a:solidFill>
                  <a:srgbClr val="7030A0"/>
                </a:solidFill>
                <a:cs typeface="B Homa" pitchFamily="2" charset="-78"/>
              </a:rPr>
              <a:t>رییس هیات مدیره نظام پرستاری اصفهان</a:t>
            </a:r>
          </a:p>
          <a:p>
            <a:pPr algn="ctr"/>
            <a:r>
              <a:rPr lang="fa-IR" sz="2400" dirty="0" smtClean="0">
                <a:solidFill>
                  <a:srgbClr val="FFFF00"/>
                </a:solidFill>
                <a:cs typeface="B Homa" pitchFamily="2" charset="-78"/>
              </a:rPr>
              <a:t>تابستان 1402</a:t>
            </a:r>
            <a:endParaRPr lang="fa-IR" sz="2400" dirty="0">
              <a:solidFill>
                <a:srgbClr val="FFFF00"/>
              </a:solidFill>
              <a:cs typeface="B Homa" pitchFamily="2" charset="-78"/>
            </a:endParaRPr>
          </a:p>
        </p:txBody>
      </p:sp>
    </p:spTree>
    <p:extLst>
      <p:ext uri="{BB962C8B-B14F-4D97-AF65-F5344CB8AC3E}">
        <p14:creationId xmlns:p14="http://schemas.microsoft.com/office/powerpoint/2010/main" val="307277159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154389" y="716528"/>
            <a:ext cx="3762099" cy="4601183"/>
          </a:xfrm>
        </p:spPr>
        <p:txBody>
          <a:bodyPr/>
          <a:lstStyle/>
          <a:p>
            <a:r>
              <a:rPr lang="en-US" sz="4400" dirty="0">
                <a:solidFill>
                  <a:srgbClr val="FF0000"/>
                </a:solidFill>
                <a:latin typeface="Arial"/>
              </a:rPr>
              <a:t>Indoctrination</a:t>
            </a:r>
            <a:endParaRPr lang="en-US" dirty="0"/>
          </a:p>
        </p:txBody>
      </p:sp>
      <p:sp>
        <p:nvSpPr>
          <p:cNvPr id="3" name="Content Placeholder 2"/>
          <p:cNvSpPr>
            <a:spLocks noGrp="1"/>
          </p:cNvSpPr>
          <p:nvPr>
            <p:ph idx="1"/>
          </p:nvPr>
        </p:nvSpPr>
        <p:spPr/>
        <p:txBody>
          <a:bodyPr/>
          <a:lstStyle/>
          <a:p>
            <a:pPr algn="justLow" rtl="0"/>
            <a:r>
              <a:rPr lang="en-US" sz="3600" dirty="0">
                <a:solidFill>
                  <a:srgbClr val="7030A0"/>
                </a:solidFill>
              </a:rPr>
              <a:t>Induction</a:t>
            </a:r>
            <a:r>
              <a:rPr lang="en-US" sz="3600" dirty="0">
                <a:solidFill>
                  <a:schemeClr val="tx1">
                    <a:lumMod val="95000"/>
                    <a:lumOff val="5000"/>
                  </a:schemeClr>
                </a:solidFill>
              </a:rPr>
              <a:t>: </a:t>
            </a:r>
            <a:r>
              <a:rPr lang="en-US" sz="2800" dirty="0">
                <a:solidFill>
                  <a:schemeClr val="tx1">
                    <a:lumMod val="95000"/>
                    <a:lumOff val="5000"/>
                  </a:schemeClr>
                </a:solidFill>
              </a:rPr>
              <a:t>education about organization, employment and personnel policies and procedures.</a:t>
            </a:r>
          </a:p>
          <a:p>
            <a:pPr algn="justLow" rtl="0"/>
            <a:r>
              <a:rPr lang="en-US" sz="3600" dirty="0">
                <a:solidFill>
                  <a:srgbClr val="7030A0"/>
                </a:solidFill>
              </a:rPr>
              <a:t>Orientation:</a:t>
            </a:r>
            <a:r>
              <a:rPr lang="en-US" sz="3600" dirty="0">
                <a:solidFill>
                  <a:schemeClr val="tx1">
                    <a:lumMod val="95000"/>
                    <a:lumOff val="5000"/>
                  </a:schemeClr>
                </a:solidFill>
              </a:rPr>
              <a:t> </a:t>
            </a:r>
            <a:r>
              <a:rPr lang="en-US" sz="2800" dirty="0">
                <a:solidFill>
                  <a:schemeClr val="tx1">
                    <a:lumMod val="95000"/>
                    <a:lumOff val="5000"/>
                  </a:schemeClr>
                </a:solidFill>
              </a:rPr>
              <a:t>more specific for the position. 2 w orientation.</a:t>
            </a:r>
          </a:p>
          <a:p>
            <a:pPr marL="0" indent="0" algn="justLow">
              <a:buNone/>
            </a:pPr>
            <a:r>
              <a:rPr lang="en-US" sz="2800" dirty="0">
                <a:solidFill>
                  <a:schemeClr val="tx1">
                    <a:lumMod val="95000"/>
                    <a:lumOff val="5000"/>
                  </a:schemeClr>
                </a:solidFill>
              </a:rPr>
              <a:t>First day, tour, staff development department(fire safety, accident prevention), individual orientation</a:t>
            </a:r>
          </a:p>
          <a:p>
            <a:pPr algn="justLow" rtl="0"/>
            <a:r>
              <a:rPr lang="en-US" sz="3600" dirty="0">
                <a:solidFill>
                  <a:srgbClr val="7030A0"/>
                </a:solidFill>
              </a:rPr>
              <a:t>Socialization:</a:t>
            </a:r>
            <a:r>
              <a:rPr lang="en-US" sz="3600" dirty="0">
                <a:solidFill>
                  <a:schemeClr val="tx1">
                    <a:lumMod val="95000"/>
                    <a:lumOff val="5000"/>
                  </a:schemeClr>
                </a:solidFill>
              </a:rPr>
              <a:t> </a:t>
            </a:r>
          </a:p>
        </p:txBody>
      </p:sp>
    </p:spTree>
    <p:extLst>
      <p:ext uri="{BB962C8B-B14F-4D97-AF65-F5344CB8AC3E}">
        <p14:creationId xmlns:p14="http://schemas.microsoft.com/office/powerpoint/2010/main" val="4225117012"/>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05798" y="1823045"/>
            <a:ext cx="4034063" cy="3004457"/>
          </a:xfrm>
        </p:spPr>
        <p:txBody>
          <a:bodyPr>
            <a:normAutofit/>
          </a:bodyPr>
          <a:lstStyle/>
          <a:p>
            <a:pPr algn="ctr"/>
            <a:r>
              <a:rPr lang="en-US" sz="5400" spc="-100" dirty="0"/>
              <a:t>Staff Development</a:t>
            </a:r>
            <a:endParaRPr lang="en-US" sz="6600" dirty="0">
              <a:cs typeface="B Jadid" panose="00000700000000000000" pitchFamily="2" charset="-78"/>
            </a:endParaRPr>
          </a:p>
        </p:txBody>
      </p:sp>
      <p:sp>
        <p:nvSpPr>
          <p:cNvPr id="3" name="Content Placeholder 2"/>
          <p:cNvSpPr>
            <a:spLocks noGrp="1"/>
          </p:cNvSpPr>
          <p:nvPr>
            <p:ph idx="1"/>
          </p:nvPr>
        </p:nvSpPr>
        <p:spPr>
          <a:xfrm>
            <a:off x="3869268" y="864108"/>
            <a:ext cx="7315200" cy="3098292"/>
          </a:xfrm>
        </p:spPr>
        <p:txBody>
          <a:bodyPr>
            <a:noAutofit/>
          </a:bodyPr>
          <a:lstStyle/>
          <a:p>
            <a:pPr marL="0" indent="0" algn="ctr" rtl="1">
              <a:lnSpc>
                <a:spcPct val="150000"/>
              </a:lnSpc>
              <a:buNone/>
            </a:pPr>
            <a:r>
              <a:rPr lang="fa-IR" sz="3600" dirty="0" smtClean="0"/>
              <a:t>فرآیندی است که از زمان استخدام یک فرد در سیستم بهداشتی درمانی شروع شده و مستقیما با رشد فردی و حرفه ای در ارتباط است</a:t>
            </a:r>
            <a:endParaRPr lang="en-US" sz="3600" dirty="0"/>
          </a:p>
        </p:txBody>
      </p:sp>
      <p:pic>
        <p:nvPicPr>
          <p:cNvPr id="8194" name="Picture 2" descr="Image result for staff develop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9268" y="4419601"/>
            <a:ext cx="6532032" cy="2300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48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05798" y="1823045"/>
            <a:ext cx="4034063" cy="3004457"/>
          </a:xfrm>
        </p:spPr>
        <p:txBody>
          <a:bodyPr>
            <a:normAutofit/>
          </a:bodyPr>
          <a:lstStyle/>
          <a:p>
            <a:pPr algn="ctr"/>
            <a:r>
              <a:rPr lang="en-US" sz="5400" spc="-100" dirty="0"/>
              <a:t>Career</a:t>
            </a:r>
            <a:r>
              <a:rPr lang="en-US" sz="5400" spc="-100" dirty="0" smtClean="0"/>
              <a:t> </a:t>
            </a:r>
            <a:r>
              <a:rPr lang="en-US" sz="5400" spc="-100" dirty="0"/>
              <a:t>Development</a:t>
            </a:r>
            <a:endParaRPr lang="en-US" sz="6600" dirty="0">
              <a:cs typeface="B Jadid" panose="00000700000000000000" pitchFamily="2" charset="-78"/>
            </a:endParaRPr>
          </a:p>
        </p:txBody>
      </p:sp>
      <p:sp>
        <p:nvSpPr>
          <p:cNvPr id="3" name="Content Placeholder 2"/>
          <p:cNvSpPr>
            <a:spLocks noGrp="1"/>
          </p:cNvSpPr>
          <p:nvPr>
            <p:ph idx="1"/>
          </p:nvPr>
        </p:nvSpPr>
        <p:spPr>
          <a:xfrm>
            <a:off x="3869268" y="864108"/>
            <a:ext cx="7315200" cy="3098292"/>
          </a:xfrm>
        </p:spPr>
        <p:txBody>
          <a:bodyPr>
            <a:noAutofit/>
          </a:bodyPr>
          <a:lstStyle/>
          <a:p>
            <a:pPr marL="0" indent="0" algn="ctr" rtl="1">
              <a:lnSpc>
                <a:spcPct val="150000"/>
              </a:lnSpc>
              <a:buNone/>
            </a:pPr>
            <a:r>
              <a:rPr lang="fa-IR" sz="3600" dirty="0" smtClean="0">
                <a:cs typeface="B Nazanin" panose="00000400000000000000" pitchFamily="2" charset="-78"/>
              </a:rPr>
              <a:t>برنامه ریزی خودخواسته ی کارمند است که باید به عنوان یک فرآیند زندگی حساس و سنجیده شده به آن نگاه کرد که هم خود فرد و هم استخدام کننده را در بر می گیرد </a:t>
            </a:r>
            <a:endParaRPr lang="en-US" sz="3600" dirty="0">
              <a:cs typeface="B Nazanin" panose="00000400000000000000"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8060" y="4392118"/>
            <a:ext cx="5095094" cy="2212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39563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pPr algn="ctr"/>
            <a:r>
              <a:rPr lang="fa-IR" dirty="0" smtClean="0">
                <a:cs typeface="B Homa" panose="00000400000000000000" pitchFamily="2" charset="-78"/>
              </a:rPr>
              <a:t>برنامه هاي كارمند در مورد اين است كه امروز كجا قرار داري و مهم تر از آن اين است كه به كجا خواهي رفت</a:t>
            </a:r>
            <a:endParaRPr lang="fa-IR" dirty="0">
              <a:cs typeface="B Homa" panose="00000400000000000000" pitchFamily="2" charset="-78"/>
            </a:endParaRPr>
          </a:p>
        </p:txBody>
      </p:sp>
      <p:sp>
        <p:nvSpPr>
          <p:cNvPr id="5" name="Subtitle 4"/>
          <p:cNvSpPr>
            <a:spLocks noGrp="1"/>
          </p:cNvSpPr>
          <p:nvPr>
            <p:ph type="subTitle" idx="1"/>
          </p:nvPr>
        </p:nvSpPr>
        <p:spPr/>
        <p:txBody>
          <a:bodyPr>
            <a:normAutofit/>
          </a:bodyPr>
          <a:lstStyle/>
          <a:p>
            <a:pPr algn="ctr"/>
            <a:r>
              <a:rPr lang="en-US" sz="2800" dirty="0" smtClean="0"/>
              <a:t>PHIL MC PECK</a:t>
            </a:r>
            <a:endParaRPr lang="fa-IR" sz="2800" dirty="0"/>
          </a:p>
        </p:txBody>
      </p:sp>
    </p:spTree>
    <p:extLst>
      <p:ext uri="{BB962C8B-B14F-4D97-AF65-F5344CB8AC3E}">
        <p14:creationId xmlns:p14="http://schemas.microsoft.com/office/powerpoint/2010/main" val="6661953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00015" y="2552483"/>
            <a:ext cx="7315200" cy="1823575"/>
          </a:xfrm>
        </p:spPr>
        <p:txBody>
          <a:bodyPr>
            <a:normAutofit fontScale="90000"/>
          </a:bodyPr>
          <a:lstStyle/>
          <a:p>
            <a:pPr algn="ctr"/>
            <a:r>
              <a:rPr lang="fa-IR" dirty="0" smtClean="0"/>
              <a:t>انتخاب در مقابل شانس</a:t>
            </a:r>
            <a:br>
              <a:rPr lang="fa-IR" dirty="0" smtClean="0"/>
            </a:br>
            <a:r>
              <a:rPr lang="fa-IR" dirty="0" smtClean="0"/>
              <a:t/>
            </a:r>
            <a:br>
              <a:rPr lang="fa-IR" dirty="0" smtClean="0"/>
            </a:br>
            <a:r>
              <a:rPr lang="fa-IR" dirty="0" smtClean="0"/>
              <a:t>توسعه ی مدیران در مقابل توسعه ی کارکنان</a:t>
            </a:r>
            <a:endParaRPr lang="en-US" dirty="0"/>
          </a:p>
        </p:txBody>
      </p:sp>
      <p:sp>
        <p:nvSpPr>
          <p:cNvPr id="5" name="Subtitle 4"/>
          <p:cNvSpPr>
            <a:spLocks noGrp="1"/>
          </p:cNvSpPr>
          <p:nvPr>
            <p:ph type="subTitle" idx="1"/>
          </p:nvPr>
        </p:nvSpPr>
        <p:spPr/>
        <p:txBody>
          <a:bodyPr/>
          <a:lstStyle/>
          <a:p>
            <a:endParaRPr lang="en-US" dirty="0"/>
          </a:p>
        </p:txBody>
      </p:sp>
      <p:pic>
        <p:nvPicPr>
          <p:cNvPr id="2050" name="Picture 2" descr="Image result for career develop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2138" y="1469035"/>
            <a:ext cx="2600325" cy="3927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4070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69848" y="1298448"/>
            <a:ext cx="7315200" cy="1849701"/>
          </a:xfrm>
        </p:spPr>
        <p:txBody>
          <a:bodyPr/>
          <a:lstStyle/>
          <a:p>
            <a:pPr algn="ctr"/>
            <a:r>
              <a:rPr lang="fa-IR" dirty="0" smtClean="0"/>
              <a:t>مراحل طی شده توسط کارمند</a:t>
            </a:r>
            <a:endParaRPr lang="en-US" dirty="0"/>
          </a:p>
        </p:txBody>
      </p:sp>
      <p:sp>
        <p:nvSpPr>
          <p:cNvPr id="5" name="Subtitle 4"/>
          <p:cNvSpPr>
            <a:spLocks noGrp="1"/>
          </p:cNvSpPr>
          <p:nvPr>
            <p:ph type="subTitle" idx="1"/>
          </p:nvPr>
        </p:nvSpPr>
        <p:spPr/>
        <p:txBody>
          <a:bodyPr>
            <a:noAutofit/>
          </a:bodyPr>
          <a:lstStyle/>
          <a:p>
            <a:pPr algn="ctr" rtl="1"/>
            <a:r>
              <a:rPr lang="fa-IR" sz="2800" dirty="0" smtClean="0"/>
              <a:t>قول، جنبش، درو</a:t>
            </a:r>
          </a:p>
          <a:p>
            <a:pPr algn="ctr" rtl="1"/>
            <a:r>
              <a:rPr lang="en-US" sz="2800" dirty="0" smtClean="0"/>
              <a:t>Promise, momentum and harvest</a:t>
            </a:r>
            <a:endParaRPr lang="en-US" sz="2800" dirty="0"/>
          </a:p>
        </p:txBody>
      </p:sp>
      <p:pic>
        <p:nvPicPr>
          <p:cNvPr id="3074" name="Picture 2" descr="Image result for career develop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3022" y="1349115"/>
            <a:ext cx="2143125" cy="3897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13609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9848" y="1298448"/>
            <a:ext cx="7315200" cy="1183495"/>
          </a:xfrm>
        </p:spPr>
        <p:txBody>
          <a:bodyPr/>
          <a:lstStyle/>
          <a:p>
            <a:pPr algn="ctr"/>
            <a:r>
              <a:rPr lang="fa-IR" dirty="0" smtClean="0"/>
              <a:t>دلایل توسعه ی کارکنان</a:t>
            </a:r>
            <a:endParaRPr lang="en-US" dirty="0"/>
          </a:p>
        </p:txBody>
      </p:sp>
      <p:sp>
        <p:nvSpPr>
          <p:cNvPr id="3" name="Subtitle 2"/>
          <p:cNvSpPr>
            <a:spLocks noGrp="1"/>
          </p:cNvSpPr>
          <p:nvPr>
            <p:ph type="subTitle" idx="1"/>
          </p:nvPr>
        </p:nvSpPr>
        <p:spPr/>
        <p:txBody>
          <a:bodyPr/>
          <a:lstStyle/>
          <a:p>
            <a:endParaRPr lang="en-US" dirty="0"/>
          </a:p>
        </p:txBody>
      </p:sp>
      <p:pic>
        <p:nvPicPr>
          <p:cNvPr id="4098" name="Picture 2" descr="Image result for career develop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8387" y="2923082"/>
            <a:ext cx="4242216" cy="2661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04968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56" y="1123837"/>
            <a:ext cx="3463637" cy="4601183"/>
          </a:xfrm>
        </p:spPr>
        <p:txBody>
          <a:bodyPr/>
          <a:lstStyle/>
          <a:p>
            <a:pPr algn="ctr"/>
            <a:r>
              <a:rPr lang="fa-IR" sz="5900" spc="-100" dirty="0">
                <a:cs typeface="B Titr" panose="00000700000000000000" pitchFamily="2" charset="-78"/>
              </a:rPr>
              <a:t>دلایل توسعه </a:t>
            </a:r>
            <a:r>
              <a:rPr lang="fa-IR" sz="5900" spc="-100" dirty="0" smtClean="0">
                <a:cs typeface="B Titr" panose="00000700000000000000" pitchFamily="2" charset="-78"/>
              </a:rPr>
              <a:t> </a:t>
            </a:r>
            <a:r>
              <a:rPr lang="fa-IR" sz="5900" spc="-100" dirty="0">
                <a:cs typeface="B Titr" panose="00000700000000000000" pitchFamily="2" charset="-78"/>
              </a:rPr>
              <a:t>کارکنان</a:t>
            </a:r>
            <a:endParaRPr lang="en-US"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justLow" rtl="1"/>
            <a:r>
              <a:rPr lang="fa-IR" sz="3600" dirty="0" smtClean="0">
                <a:cs typeface="B Nazanin" panose="00000400000000000000" pitchFamily="2" charset="-78"/>
              </a:rPr>
              <a:t>کاهش ترک شغل</a:t>
            </a:r>
          </a:p>
          <a:p>
            <a:pPr algn="justLow" rtl="1"/>
            <a:r>
              <a:rPr lang="fa-IR" sz="3600" dirty="0" smtClean="0">
                <a:cs typeface="B Nazanin" panose="00000400000000000000" pitchFamily="2" charset="-78"/>
              </a:rPr>
              <a:t>ایجاد فرصت های برابر</a:t>
            </a:r>
          </a:p>
          <a:p>
            <a:pPr algn="justLow" rtl="1"/>
            <a:r>
              <a:rPr lang="fa-IR" sz="3600" dirty="0" smtClean="0">
                <a:cs typeface="B Nazanin" panose="00000400000000000000" pitchFamily="2" charset="-78"/>
              </a:rPr>
              <a:t>افزایش فرصت رشد کارکنان</a:t>
            </a:r>
          </a:p>
          <a:p>
            <a:pPr algn="justLow" rtl="1"/>
            <a:r>
              <a:rPr lang="fa-IR" sz="3600" dirty="0" smtClean="0">
                <a:cs typeface="B Nazanin" panose="00000400000000000000" pitchFamily="2" charset="-78"/>
              </a:rPr>
              <a:t>ارتقای کیفیت زندگی کاری</a:t>
            </a:r>
          </a:p>
          <a:p>
            <a:pPr algn="justLow" rtl="1"/>
            <a:r>
              <a:rPr lang="fa-IR" sz="3600" dirty="0" smtClean="0">
                <a:cs typeface="B Nazanin" panose="00000400000000000000" pitchFamily="2" charset="-78"/>
              </a:rPr>
              <a:t>ارتقای رقابت در سازمان</a:t>
            </a:r>
          </a:p>
          <a:p>
            <a:pPr algn="justLow" rtl="1"/>
            <a:r>
              <a:rPr lang="fa-IR" sz="3600" dirty="0" smtClean="0">
                <a:cs typeface="B Nazanin" panose="00000400000000000000" pitchFamily="2" charset="-78"/>
              </a:rPr>
              <a:t>جلوگیری از منسوخ شدن و کسب مهارت های جدید</a:t>
            </a:r>
          </a:p>
          <a:p>
            <a:pPr algn="justLow" rtl="1"/>
            <a:r>
              <a:rPr lang="fa-IR" sz="3600" dirty="0" smtClean="0">
                <a:cs typeface="B Nazanin" panose="00000400000000000000" pitchFamily="2" charset="-78"/>
              </a:rPr>
              <a:t>ارتقای عملکرد مبتنی بر شواهد</a:t>
            </a:r>
            <a:endParaRPr lang="en-US" sz="3600" dirty="0">
              <a:cs typeface="B Nazanin" panose="00000400000000000000" pitchFamily="2" charset="-78"/>
            </a:endParaRPr>
          </a:p>
        </p:txBody>
      </p:sp>
      <p:pic>
        <p:nvPicPr>
          <p:cNvPr id="5122" name="Picture 2" descr="Image result for nursing attri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4179" y="41275"/>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6924" y="5025375"/>
            <a:ext cx="2647950" cy="1724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97639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bg>
      <p:bgRef idx="1001">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rtl="1"/>
            <a:r>
              <a:rPr lang="fa-IR" sz="4000" dirty="0" smtClean="0"/>
              <a:t>نیاز برای پیشرفت و توسعه ی کارکنان</a:t>
            </a:r>
            <a:endParaRPr lang="en-US" sz="4000" dirty="0"/>
          </a:p>
        </p:txBody>
      </p:sp>
      <p:sp>
        <p:nvSpPr>
          <p:cNvPr id="7" name="Content Placeholder 6"/>
          <p:cNvSpPr>
            <a:spLocks noGrp="1"/>
          </p:cNvSpPr>
          <p:nvPr>
            <p:ph idx="1"/>
          </p:nvPr>
        </p:nvSpPr>
        <p:spPr/>
        <p:txBody>
          <a:bodyPr>
            <a:normAutofit lnSpcReduction="10000"/>
          </a:bodyPr>
          <a:lstStyle/>
          <a:p>
            <a:pPr algn="justLow" rtl="1">
              <a:lnSpc>
                <a:spcPct val="150000"/>
              </a:lnSpc>
              <a:buFont typeface="Wingdings" panose="05000000000000000000" pitchFamily="2" charset="2"/>
              <a:buChar char="q"/>
            </a:pPr>
            <a:r>
              <a:rPr lang="fa-IR" sz="3600" dirty="0" smtClean="0"/>
              <a:t>پیشرفت تکنولوژی</a:t>
            </a:r>
          </a:p>
          <a:p>
            <a:pPr algn="justLow" rtl="1">
              <a:lnSpc>
                <a:spcPct val="150000"/>
              </a:lnSpc>
              <a:buFont typeface="Wingdings" panose="05000000000000000000" pitchFamily="2" charset="2"/>
              <a:buChar char="q"/>
            </a:pPr>
            <a:r>
              <a:rPr lang="fa-IR" sz="3600" dirty="0" smtClean="0"/>
              <a:t>ایجاد فرصتی برای پرستاران جهت کسب دانش، مهارت، نکرش ها و ارزش های اساسی جهت ارایه ی خدمت با کیفیت</a:t>
            </a:r>
          </a:p>
          <a:p>
            <a:pPr algn="justLow" rtl="1">
              <a:lnSpc>
                <a:spcPct val="150000"/>
              </a:lnSpc>
              <a:buFont typeface="Wingdings" panose="05000000000000000000" pitchFamily="2" charset="2"/>
              <a:buChar char="q"/>
            </a:pPr>
            <a:r>
              <a:rPr lang="fa-IR" sz="3600" dirty="0" smtClean="0"/>
              <a:t>تغییرات فرهنگی</a:t>
            </a:r>
          </a:p>
        </p:txBody>
      </p:sp>
    </p:spTree>
    <p:extLst>
      <p:ext uri="{BB962C8B-B14F-4D97-AF65-F5344CB8AC3E}">
        <p14:creationId xmlns:p14="http://schemas.microsoft.com/office/powerpoint/2010/main" val="16016300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bg>
      <p:bgRef idx="1001">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rtl="1"/>
            <a:r>
              <a:rPr lang="fa-IR" sz="4000" dirty="0" smtClean="0"/>
              <a:t>نیاز برای پیشرفت و توسعه ی کارکنان</a:t>
            </a:r>
            <a:endParaRPr lang="en-US" sz="4000" dirty="0"/>
          </a:p>
        </p:txBody>
      </p:sp>
      <p:sp>
        <p:nvSpPr>
          <p:cNvPr id="7" name="Content Placeholder 6"/>
          <p:cNvSpPr>
            <a:spLocks noGrp="1"/>
          </p:cNvSpPr>
          <p:nvPr>
            <p:ph idx="1"/>
          </p:nvPr>
        </p:nvSpPr>
        <p:spPr/>
        <p:txBody>
          <a:bodyPr>
            <a:normAutofit fontScale="85000" lnSpcReduction="20000"/>
          </a:bodyPr>
          <a:lstStyle/>
          <a:p>
            <a:pPr algn="justLow" rtl="1">
              <a:lnSpc>
                <a:spcPct val="150000"/>
              </a:lnSpc>
              <a:buFont typeface="Wingdings" panose="05000000000000000000" pitchFamily="2" charset="2"/>
              <a:buChar char="q"/>
            </a:pPr>
            <a:r>
              <a:rPr lang="fa-IR" sz="3600" dirty="0" smtClean="0"/>
              <a:t>بر طرف کردن نیازهای شغلی</a:t>
            </a:r>
          </a:p>
          <a:p>
            <a:pPr algn="justLow" rtl="1">
              <a:lnSpc>
                <a:spcPct val="150000"/>
              </a:lnSpc>
              <a:buFont typeface="Wingdings" panose="05000000000000000000" pitchFamily="2" charset="2"/>
              <a:buChar char="q"/>
            </a:pPr>
            <a:r>
              <a:rPr lang="fa-IR" sz="3600" dirty="0" smtClean="0"/>
              <a:t>کاهش گسست نظری عملی/عملی نظری</a:t>
            </a:r>
          </a:p>
          <a:p>
            <a:pPr algn="justLow" rtl="1">
              <a:lnSpc>
                <a:spcPct val="150000"/>
              </a:lnSpc>
              <a:buFont typeface="Wingdings" panose="05000000000000000000" pitchFamily="2" charset="2"/>
              <a:buChar char="q"/>
            </a:pPr>
            <a:r>
              <a:rPr lang="fa-IR" sz="3600" dirty="0" smtClean="0"/>
              <a:t>کمک به کارکنان برای داشتن عملکرد مبتنی بر شواهد</a:t>
            </a:r>
          </a:p>
          <a:p>
            <a:pPr algn="justLow" rtl="1">
              <a:lnSpc>
                <a:spcPct val="150000"/>
              </a:lnSpc>
              <a:buFont typeface="Wingdings" panose="05000000000000000000" pitchFamily="2" charset="2"/>
              <a:buChar char="q"/>
            </a:pPr>
            <a:r>
              <a:rPr lang="fa-IR" sz="3600" dirty="0" smtClean="0"/>
              <a:t>افزایش اثربخشی سازمان</a:t>
            </a:r>
          </a:p>
          <a:p>
            <a:pPr algn="justLow" rtl="1">
              <a:lnSpc>
                <a:spcPct val="150000"/>
              </a:lnSpc>
              <a:buFont typeface="Wingdings" panose="05000000000000000000" pitchFamily="2" charset="2"/>
              <a:buChar char="q"/>
            </a:pPr>
            <a:r>
              <a:rPr lang="fa-IR" sz="3600" dirty="0" smtClean="0"/>
              <a:t>کمک به رشد سازمان</a:t>
            </a:r>
            <a:endParaRPr lang="en-US" sz="3600" dirty="0"/>
          </a:p>
        </p:txBody>
      </p:sp>
    </p:spTree>
    <p:extLst>
      <p:ext uri="{BB962C8B-B14F-4D97-AF65-F5344CB8AC3E}">
        <p14:creationId xmlns:p14="http://schemas.microsoft.com/office/powerpoint/2010/main" val="2384355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836" y="1123837"/>
            <a:ext cx="3306619" cy="4601183"/>
          </a:xfrm>
        </p:spPr>
        <p:txBody>
          <a:bodyPr>
            <a:normAutofit/>
          </a:bodyPr>
          <a:lstStyle/>
          <a:p>
            <a:pPr algn="ctr"/>
            <a:r>
              <a:rPr lang="en-US" sz="4400" dirty="0" smtClean="0">
                <a:solidFill>
                  <a:srgbClr val="FF0000"/>
                </a:solidFill>
                <a:latin typeface="Times New Roman" panose="02020603050405020304" pitchFamily="18" charset="0"/>
                <a:cs typeface="Times New Roman" panose="02020603050405020304" pitchFamily="18" charset="0"/>
              </a:rPr>
              <a:t>Human resources management</a:t>
            </a:r>
            <a:endParaRPr lang="fa-IR" sz="4400"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lgn="justLow" rtl="0"/>
            <a:r>
              <a:rPr lang="en-US" sz="3600" dirty="0" smtClean="0"/>
              <a:t>Is an art and science of managing the people who are engaged in productive occupations.</a:t>
            </a:r>
          </a:p>
          <a:p>
            <a:pPr algn="justLow" rtl="1"/>
            <a:endParaRPr lang="fa-IR" sz="3600" dirty="0" smtClean="0"/>
          </a:p>
          <a:p>
            <a:pPr algn="justLow" rtl="1"/>
            <a:r>
              <a:rPr lang="fa-IR" sz="3600" dirty="0" smtClean="0"/>
              <a:t>شناساسیی، انتخاب، استخدام، تربیت و پرورش نیروی انسانی به منظور نیل به اهداف سازمان</a:t>
            </a:r>
            <a:endParaRPr lang="en-US" sz="3600" dirty="0" smtClean="0"/>
          </a:p>
          <a:p>
            <a:pPr algn="justLow" rtl="0"/>
            <a:endParaRPr lang="fa-IR" sz="3200" dirty="0"/>
          </a:p>
        </p:txBody>
      </p:sp>
    </p:spTree>
    <p:extLst>
      <p:ext uri="{BB962C8B-B14F-4D97-AF65-F5344CB8AC3E}">
        <p14:creationId xmlns:p14="http://schemas.microsoft.com/office/powerpoint/2010/main" val="18071877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9848" y="1298448"/>
            <a:ext cx="7315200" cy="2319963"/>
          </a:xfrm>
        </p:spPr>
        <p:txBody>
          <a:bodyPr>
            <a:normAutofit/>
          </a:bodyPr>
          <a:lstStyle/>
          <a:p>
            <a:pPr algn="ctr"/>
            <a:r>
              <a:rPr lang="fa-IR" dirty="0" smtClean="0">
                <a:cs typeface="B Jadid" panose="00000700000000000000" pitchFamily="2" charset="-78"/>
              </a:rPr>
              <a:t>مسئولیت فرد در مقابل توسعه ی کارمند چیست؟</a:t>
            </a:r>
            <a:endParaRPr lang="en-US" dirty="0">
              <a:cs typeface="B Jadid" panose="00000700000000000000" pitchFamily="2" charset="-78"/>
            </a:endParaRPr>
          </a:p>
        </p:txBody>
      </p:sp>
      <p:sp>
        <p:nvSpPr>
          <p:cNvPr id="3" name="Subtitle 2"/>
          <p:cNvSpPr>
            <a:spLocks noGrp="1"/>
          </p:cNvSpPr>
          <p:nvPr>
            <p:ph type="subTitle" idx="1"/>
          </p:nvPr>
        </p:nvSpPr>
        <p:spPr/>
        <p:txBody>
          <a:bodyPr/>
          <a:lstStyle/>
          <a:p>
            <a:endParaRPr lang="en-US" dirty="0"/>
          </a:p>
        </p:txBody>
      </p:sp>
      <p:pic>
        <p:nvPicPr>
          <p:cNvPr id="6146" name="Picture 2" descr="Image result for career responsibil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9874" y="1888761"/>
            <a:ext cx="2466975" cy="3387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620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919" y="1123837"/>
            <a:ext cx="2947482" cy="2548753"/>
          </a:xfrm>
        </p:spPr>
        <p:txBody>
          <a:bodyPr/>
          <a:lstStyle/>
          <a:p>
            <a:pPr algn="ctr"/>
            <a:r>
              <a:rPr lang="fa-IR" dirty="0" smtClean="0"/>
              <a:t>مسئولیت های فردی</a:t>
            </a:r>
            <a:endParaRPr lang="en-US" dirty="0"/>
          </a:p>
        </p:txBody>
      </p:sp>
      <p:sp>
        <p:nvSpPr>
          <p:cNvPr id="3" name="Content Placeholder 2"/>
          <p:cNvSpPr>
            <a:spLocks noGrp="1"/>
          </p:cNvSpPr>
          <p:nvPr>
            <p:ph idx="1"/>
          </p:nvPr>
        </p:nvSpPr>
        <p:spPr/>
        <p:txBody>
          <a:bodyPr>
            <a:normAutofit fontScale="92500" lnSpcReduction="10000"/>
          </a:bodyPr>
          <a:lstStyle/>
          <a:p>
            <a:pPr algn="r" rtl="1"/>
            <a:r>
              <a:rPr lang="fa-IR" sz="3200" dirty="0" smtClean="0">
                <a:cs typeface="B Nazanin" panose="00000400000000000000" pitchFamily="2" charset="-78"/>
              </a:rPr>
              <a:t>داشتن برنامه ی فردی توسعه</a:t>
            </a:r>
          </a:p>
          <a:p>
            <a:pPr algn="r" rtl="1"/>
            <a:r>
              <a:rPr lang="fa-IR" sz="3200" dirty="0" smtClean="0">
                <a:cs typeface="B Nazanin" panose="00000400000000000000" pitchFamily="2" charset="-78"/>
              </a:rPr>
              <a:t>بررسی و شناخت خود و یافتن نقاط قوت و ضعف، محیط کاری، تجزیه و تحلیل شغل، آموزش، یادگیری، </a:t>
            </a:r>
          </a:p>
          <a:p>
            <a:pPr algn="r" rtl="1"/>
            <a:r>
              <a:rPr lang="fa-IR" sz="3200" dirty="0" smtClean="0">
                <a:cs typeface="B Nazanin" panose="00000400000000000000" pitchFamily="2" charset="-78"/>
              </a:rPr>
              <a:t>تنظیم اهداف</a:t>
            </a:r>
          </a:p>
          <a:p>
            <a:pPr algn="r" rtl="1"/>
            <a:r>
              <a:rPr lang="fa-IR" sz="3200" dirty="0" smtClean="0">
                <a:cs typeface="B Nazanin" panose="00000400000000000000" pitchFamily="2" charset="-78"/>
              </a:rPr>
              <a:t>بررسی فرصت های شغلی در درون و بیرون سازمان</a:t>
            </a:r>
          </a:p>
          <a:p>
            <a:pPr algn="r" rtl="1"/>
            <a:r>
              <a:rPr lang="fa-IR" sz="3200" dirty="0" smtClean="0">
                <a:cs typeface="B Nazanin" panose="00000400000000000000" pitchFamily="2" charset="-78"/>
              </a:rPr>
              <a:t>آماده شدن برای فرصت های احتمالی</a:t>
            </a:r>
          </a:p>
          <a:p>
            <a:pPr algn="r" rtl="1"/>
            <a:r>
              <a:rPr lang="fa-IR" sz="3200" dirty="0" smtClean="0">
                <a:cs typeface="B Nazanin" panose="00000400000000000000" pitchFamily="2" charset="-78"/>
              </a:rPr>
              <a:t>اجرای برنامه ها و استفاده از فعالیت های توسعه ای مناسب</a:t>
            </a:r>
          </a:p>
          <a:p>
            <a:pPr algn="r" rtl="1"/>
            <a:r>
              <a:rPr lang="fa-IR" sz="3200" dirty="0" smtClean="0">
                <a:cs typeface="B Nazanin" panose="00000400000000000000" pitchFamily="2" charset="-78"/>
              </a:rPr>
              <a:t>ارزیابی برنامه ها </a:t>
            </a:r>
          </a:p>
          <a:p>
            <a:pPr algn="r" rtl="1"/>
            <a:r>
              <a:rPr lang="fa-IR" sz="3200" dirty="0" smtClean="0">
                <a:cs typeface="B Nazanin" panose="00000400000000000000" pitchFamily="2" charset="-78"/>
              </a:rPr>
              <a:t>بررسی مجدد و طراحی برنامه ی جدید در صورت لزوم حداقل سالی دو بار</a:t>
            </a:r>
          </a:p>
          <a:p>
            <a:pPr algn="r" rtl="1"/>
            <a:endParaRPr lang="fa-IR" sz="3200" dirty="0" smtClean="0">
              <a:cs typeface="B Nazanin" panose="00000400000000000000" pitchFamily="2" charset="-78"/>
            </a:endParaRPr>
          </a:p>
          <a:p>
            <a:pPr algn="r" rtl="1"/>
            <a:endParaRPr lang="en-US" sz="3200" dirty="0">
              <a:cs typeface="B Nazanin" panose="00000400000000000000" pitchFamily="2" charset="-78"/>
            </a:endParaRPr>
          </a:p>
        </p:txBody>
      </p:sp>
      <p:pic>
        <p:nvPicPr>
          <p:cNvPr id="7170" name="Picture 2" descr="Image result for career responsibil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736" y="4167447"/>
            <a:ext cx="2466975" cy="1847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95491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9848" y="1298448"/>
            <a:ext cx="7315200" cy="2319963"/>
          </a:xfrm>
        </p:spPr>
        <p:txBody>
          <a:bodyPr>
            <a:normAutofit/>
          </a:bodyPr>
          <a:lstStyle/>
          <a:p>
            <a:pPr algn="ctr"/>
            <a:r>
              <a:rPr lang="fa-IR" dirty="0" smtClean="0">
                <a:cs typeface="B Jadid" panose="00000700000000000000" pitchFamily="2" charset="-78"/>
              </a:rPr>
              <a:t>نقش سازمان در مقابل توسعه ی کارمند چیست؟</a:t>
            </a:r>
            <a:endParaRPr lang="en-US" dirty="0">
              <a:cs typeface="B Jadid" panose="00000700000000000000" pitchFamily="2" charset="-78"/>
            </a:endParaRPr>
          </a:p>
        </p:txBody>
      </p:sp>
      <p:sp>
        <p:nvSpPr>
          <p:cNvPr id="3" name="Subtitle 2"/>
          <p:cNvSpPr>
            <a:spLocks noGrp="1"/>
          </p:cNvSpPr>
          <p:nvPr>
            <p:ph type="subTitle" idx="1"/>
          </p:nvPr>
        </p:nvSpPr>
        <p:spPr/>
        <p:txBody>
          <a:bodyPr/>
          <a:lstStyle/>
          <a:p>
            <a:endParaRPr lang="en-US" dirty="0"/>
          </a:p>
        </p:txBody>
      </p:sp>
      <p:pic>
        <p:nvPicPr>
          <p:cNvPr id="8194" name="Picture 2" descr="Image result for organization responsibil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6237" y="1528997"/>
            <a:ext cx="2143125"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937698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900" spc="-100" dirty="0">
                <a:cs typeface="B Jadid" panose="00000700000000000000" pitchFamily="2" charset="-78"/>
              </a:rPr>
              <a:t>نقش سازمان</a:t>
            </a:r>
            <a:endParaRPr lang="en-US" dirty="0"/>
          </a:p>
        </p:txBody>
      </p:sp>
      <p:sp>
        <p:nvSpPr>
          <p:cNvPr id="3" name="Content Placeholder 2"/>
          <p:cNvSpPr>
            <a:spLocks noGrp="1"/>
          </p:cNvSpPr>
          <p:nvPr>
            <p:ph idx="1"/>
          </p:nvPr>
        </p:nvSpPr>
        <p:spPr/>
        <p:txBody>
          <a:bodyPr>
            <a:normAutofit/>
          </a:bodyPr>
          <a:lstStyle/>
          <a:p>
            <a:pPr algn="justLow" rtl="1"/>
            <a:r>
              <a:rPr lang="fa-IR" sz="3200" dirty="0" smtClean="0">
                <a:cs typeface="B Nazanin" panose="00000400000000000000" pitchFamily="2" charset="-78"/>
              </a:rPr>
              <a:t>بررسی عملکرد کارمند به منظور ارایه ی هدایت و آموزش های لازم</a:t>
            </a:r>
          </a:p>
          <a:p>
            <a:pPr algn="justLow" rtl="1"/>
            <a:r>
              <a:rPr lang="fa-IR" sz="3200" dirty="0" smtClean="0">
                <a:cs typeface="B Nazanin" panose="00000400000000000000" pitchFamily="2" charset="-78"/>
              </a:rPr>
              <a:t>تجمیع نیازها</a:t>
            </a:r>
          </a:p>
          <a:p>
            <a:pPr algn="justLow" rtl="1"/>
            <a:r>
              <a:rPr lang="fa-IR" sz="3200" dirty="0" smtClean="0">
                <a:cs typeface="B Nazanin" panose="00000400000000000000" pitchFamily="2" charset="-78"/>
              </a:rPr>
              <a:t>تنظیم مسیر کارمند</a:t>
            </a:r>
          </a:p>
          <a:p>
            <a:pPr algn="justLow" rtl="1"/>
            <a:r>
              <a:rPr lang="fa-IR" sz="3200" dirty="0" smtClean="0">
                <a:cs typeface="B Nazanin" panose="00000400000000000000" pitchFamily="2" charset="-78"/>
              </a:rPr>
              <a:t>مذاکره و گفتگو با کارمند</a:t>
            </a:r>
          </a:p>
          <a:p>
            <a:pPr algn="justLow" rtl="1"/>
            <a:r>
              <a:rPr lang="fa-IR" sz="3200" dirty="0" smtClean="0">
                <a:cs typeface="B Nazanin" panose="00000400000000000000" pitchFamily="2" charset="-78"/>
              </a:rPr>
              <a:t>انتشار اطلاعات کارمند</a:t>
            </a:r>
          </a:p>
          <a:p>
            <a:pPr algn="justLow" rtl="1"/>
            <a:r>
              <a:rPr lang="fa-IR" sz="3200" dirty="0" smtClean="0">
                <a:cs typeface="B Nazanin" panose="00000400000000000000" pitchFamily="2" charset="-78"/>
              </a:rPr>
              <a:t>گفتگو در مورد همه ی موقعیت هایی که برای کارمند در سازمان وجود دارد</a:t>
            </a:r>
          </a:p>
        </p:txBody>
      </p:sp>
    </p:spTree>
    <p:extLst>
      <p:ext uri="{BB962C8B-B14F-4D97-AF65-F5344CB8AC3E}">
        <p14:creationId xmlns:p14="http://schemas.microsoft.com/office/powerpoint/2010/main" val="237978042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900" spc="-100" dirty="0">
                <a:cs typeface="B Jadid" panose="00000700000000000000" pitchFamily="2" charset="-78"/>
              </a:rPr>
              <a:t>نقش سازمان</a:t>
            </a:r>
            <a:endParaRPr lang="en-US" dirty="0"/>
          </a:p>
        </p:txBody>
      </p:sp>
      <p:sp>
        <p:nvSpPr>
          <p:cNvPr id="3" name="Content Placeholder 2"/>
          <p:cNvSpPr>
            <a:spLocks noGrp="1"/>
          </p:cNvSpPr>
          <p:nvPr>
            <p:ph idx="1"/>
          </p:nvPr>
        </p:nvSpPr>
        <p:spPr/>
        <p:txBody>
          <a:bodyPr>
            <a:normAutofit/>
          </a:bodyPr>
          <a:lstStyle/>
          <a:p>
            <a:pPr algn="justLow" rtl="1"/>
            <a:r>
              <a:rPr lang="fa-IR" sz="3200" dirty="0" smtClean="0">
                <a:cs typeface="B Nazanin" panose="00000400000000000000" pitchFamily="2" charset="-78"/>
              </a:rPr>
              <a:t>بررسی نیازهای شغلی کارمند</a:t>
            </a:r>
          </a:p>
          <a:p>
            <a:pPr algn="justLow" rtl="1"/>
            <a:r>
              <a:rPr lang="fa-IR" sz="3200" dirty="0" smtClean="0">
                <a:cs typeface="B Nazanin" panose="00000400000000000000" pitchFamily="2" charset="-78"/>
              </a:rPr>
              <a:t>فراهم کردن تجارب کاری برای توسعه ی بیشتر کارمند</a:t>
            </a:r>
          </a:p>
          <a:p>
            <a:pPr algn="justLow" rtl="1"/>
            <a:r>
              <a:rPr lang="fa-IR" sz="3200" dirty="0" smtClean="0">
                <a:cs typeface="B Nazanin" panose="00000400000000000000" pitchFamily="2" charset="-78"/>
              </a:rPr>
              <a:t>حمایت و تشئیق کارمند</a:t>
            </a:r>
          </a:p>
          <a:p>
            <a:pPr algn="justLow" rtl="1"/>
            <a:r>
              <a:rPr lang="fa-IR" sz="3200" dirty="0" smtClean="0">
                <a:cs typeface="B Nazanin" panose="00000400000000000000" pitchFamily="2" charset="-78"/>
              </a:rPr>
              <a:t>توسعه ی سیاست ها و برنامه های فردی جدید در صورت لزوم حداقل سالی دو بار</a:t>
            </a:r>
          </a:p>
          <a:p>
            <a:pPr algn="justLow" rtl="1"/>
            <a:r>
              <a:rPr lang="fa-IR" sz="3200" dirty="0" smtClean="0">
                <a:cs typeface="B Nazanin" panose="00000400000000000000" pitchFamily="2" charset="-78"/>
              </a:rPr>
              <a:t>فراهم آوردن آموزش و یادگیری</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6091" y="4826833"/>
            <a:ext cx="3390900" cy="1886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479390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rtl="1"/>
            <a:r>
              <a:rPr lang="fa-IR" sz="4000" dirty="0" smtClean="0"/>
              <a:t>روش های موجود برای رشد و توسعه ی کارکنان</a:t>
            </a:r>
            <a:endParaRPr lang="en-US" sz="4000" dirty="0"/>
          </a:p>
        </p:txBody>
      </p:sp>
      <p:sp>
        <p:nvSpPr>
          <p:cNvPr id="7" name="Content Placeholder 6"/>
          <p:cNvSpPr>
            <a:spLocks noGrp="1"/>
          </p:cNvSpPr>
          <p:nvPr>
            <p:ph idx="1"/>
          </p:nvPr>
        </p:nvSpPr>
        <p:spPr>
          <a:xfrm>
            <a:off x="3713693" y="2133600"/>
            <a:ext cx="7315200" cy="3877170"/>
          </a:xfrm>
        </p:spPr>
        <p:txBody>
          <a:bodyPr>
            <a:normAutofit lnSpcReduction="10000"/>
          </a:bodyPr>
          <a:lstStyle/>
          <a:p>
            <a:pPr algn="r" rtl="1"/>
            <a:r>
              <a:rPr lang="fa-IR" sz="4000" dirty="0" smtClean="0"/>
              <a:t>آموزش بدو ورود</a:t>
            </a:r>
          </a:p>
          <a:p>
            <a:pPr algn="r" rtl="1"/>
            <a:r>
              <a:rPr lang="fa-IR" sz="4000" dirty="0" smtClean="0"/>
              <a:t>آگاه سازی شغلی</a:t>
            </a:r>
            <a:endParaRPr lang="en-US" sz="4000" dirty="0" smtClean="0"/>
          </a:p>
          <a:p>
            <a:pPr algn="r" rtl="1"/>
            <a:r>
              <a:rPr lang="fa-IR" sz="4000" dirty="0" smtClean="0"/>
              <a:t>آموزش مداوم</a:t>
            </a:r>
          </a:p>
          <a:p>
            <a:pPr algn="r" rtl="1"/>
            <a:r>
              <a:rPr lang="fa-IR" sz="4000" dirty="0" smtClean="0"/>
              <a:t>آموزش ضمن خدمت</a:t>
            </a:r>
          </a:p>
          <a:p>
            <a:pPr algn="r" rtl="1"/>
            <a:r>
              <a:rPr lang="fa-IR" sz="4000" dirty="0" smtClean="0"/>
              <a:t>کسب مدارک خاص حرفه ای</a:t>
            </a:r>
          </a:p>
          <a:p>
            <a:pPr algn="r" rtl="1"/>
            <a:r>
              <a:rPr lang="fa-IR" sz="4000" dirty="0" smtClean="0"/>
              <a:t>آموزش های خارج از بیمارستان</a:t>
            </a:r>
          </a:p>
          <a:p>
            <a:pPr algn="r" rtl="1"/>
            <a:endParaRPr lang="en-US" sz="4000" dirty="0"/>
          </a:p>
        </p:txBody>
      </p:sp>
      <p:pic>
        <p:nvPicPr>
          <p:cNvPr id="4098" name="Picture 2" descr="Image result for continuous educ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2350" y="104316"/>
            <a:ext cx="2905125" cy="176258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7677150" y="104317"/>
            <a:ext cx="3181350" cy="1762582"/>
          </a:xfrm>
          <a:prstGeom prst="rect">
            <a:avLst/>
          </a:prstGeom>
        </p:spPr>
      </p:pic>
    </p:spTree>
    <p:extLst>
      <p:ext uri="{BB962C8B-B14F-4D97-AF65-F5344CB8AC3E}">
        <p14:creationId xmlns:p14="http://schemas.microsoft.com/office/powerpoint/2010/main" val="28584203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anim calcmode="lin" valueType="num">
                                      <p:cBhvr>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1000"/>
                                        <p:tgtEl>
                                          <p:spTgt spid="7">
                                            <p:txEl>
                                              <p:pRg st="2" end="2"/>
                                            </p:txEl>
                                          </p:spTgt>
                                        </p:tgtEl>
                                      </p:cBhvr>
                                    </p:animEffect>
                                    <p:anim calcmode="lin" valueType="num">
                                      <p:cBhvr>
                                        <p:cTn id="1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1000"/>
                                        <p:tgtEl>
                                          <p:spTgt spid="7">
                                            <p:txEl>
                                              <p:pRg st="3" end="3"/>
                                            </p:txEl>
                                          </p:spTgt>
                                        </p:tgtEl>
                                      </p:cBhvr>
                                    </p:animEffect>
                                    <p:anim calcmode="lin" valueType="num">
                                      <p:cBhvr>
                                        <p:cTn id="23"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7">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1000"/>
                                        <p:tgtEl>
                                          <p:spTgt spid="7">
                                            <p:txEl>
                                              <p:pRg st="4" end="4"/>
                                            </p:txEl>
                                          </p:spTgt>
                                        </p:tgtEl>
                                      </p:cBhvr>
                                    </p:animEffect>
                                    <p:anim calcmode="lin" valueType="num">
                                      <p:cBhvr>
                                        <p:cTn id="28"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7">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1000"/>
                                        <p:tgtEl>
                                          <p:spTgt spid="7">
                                            <p:txEl>
                                              <p:pRg st="5" end="5"/>
                                            </p:txEl>
                                          </p:spTgt>
                                        </p:tgtEl>
                                      </p:cBhvr>
                                    </p:animEffect>
                                    <p:anim calcmode="lin" valueType="num">
                                      <p:cBhvr>
                                        <p:cTn id="3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solidFill>
                  <a:srgbClr val="7030A0"/>
                </a:solidFill>
                <a:cs typeface="B Titr" panose="00000700000000000000" pitchFamily="2" charset="-78"/>
              </a:rPr>
              <a:t>فواید مدارک حرفه ای</a:t>
            </a:r>
            <a:endParaRPr lang="en-US" sz="4000" dirty="0">
              <a:solidFill>
                <a:srgbClr val="7030A0"/>
              </a:solidFill>
              <a:cs typeface="B Titr" panose="00000700000000000000" pitchFamily="2" charset="-78"/>
            </a:endParaRPr>
          </a:p>
        </p:txBody>
      </p:sp>
      <p:sp>
        <p:nvSpPr>
          <p:cNvPr id="3" name="Content Placeholder 2"/>
          <p:cNvSpPr>
            <a:spLocks noGrp="1"/>
          </p:cNvSpPr>
          <p:nvPr>
            <p:ph idx="1"/>
          </p:nvPr>
        </p:nvSpPr>
        <p:spPr/>
        <p:txBody>
          <a:bodyPr>
            <a:normAutofit fontScale="92500" lnSpcReduction="10000"/>
          </a:bodyPr>
          <a:lstStyle/>
          <a:p>
            <a:pPr algn="r" rtl="1"/>
            <a:r>
              <a:rPr lang="fa-IR" sz="3600" dirty="0" smtClean="0">
                <a:cs typeface="B Nazanin" panose="00000400000000000000" pitchFamily="2" charset="-78"/>
              </a:rPr>
              <a:t>ایجاد حس تکامل و موفقیت</a:t>
            </a:r>
          </a:p>
          <a:p>
            <a:pPr algn="r" rtl="1"/>
            <a:r>
              <a:rPr lang="fa-IR" sz="3600" dirty="0" smtClean="0">
                <a:cs typeface="B Nazanin" panose="00000400000000000000" pitchFamily="2" charset="-78"/>
              </a:rPr>
              <a:t>تایید دانش و صلاحیت برای همکاران و بیماران</a:t>
            </a:r>
          </a:p>
          <a:p>
            <a:pPr algn="r" rtl="1"/>
            <a:r>
              <a:rPr lang="fa-IR" sz="3600" dirty="0" smtClean="0">
                <a:cs typeface="B Nazanin" panose="00000400000000000000" pitchFamily="2" charset="-78"/>
              </a:rPr>
              <a:t>افزایش اعتبار</a:t>
            </a:r>
          </a:p>
          <a:p>
            <a:pPr algn="r" rtl="1"/>
            <a:r>
              <a:rPr lang="fa-IR" sz="3600" dirty="0" smtClean="0">
                <a:cs typeface="B Nazanin" panose="00000400000000000000" pitchFamily="2" charset="-78"/>
              </a:rPr>
              <a:t>افزایش اعتماد به نفس</a:t>
            </a:r>
          </a:p>
          <a:p>
            <a:pPr algn="r" rtl="1"/>
            <a:r>
              <a:rPr lang="fa-IR" sz="3600" dirty="0" smtClean="0">
                <a:cs typeface="B Nazanin" panose="00000400000000000000" pitchFamily="2" charset="-78"/>
              </a:rPr>
              <a:t>ارتقای احساس استقلال در عملکرد</a:t>
            </a:r>
          </a:p>
          <a:p>
            <a:pPr algn="r" rtl="1"/>
            <a:r>
              <a:rPr lang="fa-IR" sz="3600" dirty="0" smtClean="0">
                <a:cs typeface="B Nazanin" panose="00000400000000000000" pitchFamily="2" charset="-78"/>
              </a:rPr>
              <a:t>فراهم کردن فرصت های شغلی بیشتر و ایجاد رقابت</a:t>
            </a:r>
          </a:p>
          <a:p>
            <a:pPr algn="r" rtl="1"/>
            <a:r>
              <a:rPr lang="fa-IR" sz="3600" dirty="0" smtClean="0">
                <a:cs typeface="B Nazanin" panose="00000400000000000000" pitchFamily="2" charset="-78"/>
              </a:rPr>
              <a:t>ارتقای برآیندهای بیمار</a:t>
            </a:r>
          </a:p>
          <a:p>
            <a:pPr algn="r" rtl="1"/>
            <a:r>
              <a:rPr lang="fa-IR" sz="3600" dirty="0" smtClean="0">
                <a:cs typeface="B Nazanin" panose="00000400000000000000" pitchFamily="2" charset="-78"/>
              </a:rPr>
              <a:t>افزایش سطح قدرت درک شده توسط کارکنان و شکل گیری فرهنگ کاری مثبت</a:t>
            </a:r>
            <a:endParaRPr lang="en-US" sz="3600" dirty="0">
              <a:cs typeface="B Nazanin" panose="00000400000000000000" pitchFamily="2" charset="-78"/>
            </a:endParaRPr>
          </a:p>
        </p:txBody>
      </p:sp>
    </p:spTree>
    <p:extLst>
      <p:ext uri="{BB962C8B-B14F-4D97-AF65-F5344CB8AC3E}">
        <p14:creationId xmlns:p14="http://schemas.microsoft.com/office/powerpoint/2010/main" val="41455057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69848" y="1298448"/>
            <a:ext cx="7315200" cy="1862763"/>
          </a:xfrm>
        </p:spPr>
        <p:txBody>
          <a:bodyPr>
            <a:normAutofit/>
          </a:bodyPr>
          <a:lstStyle/>
          <a:p>
            <a:pPr algn="ctr" rtl="1"/>
            <a:r>
              <a:rPr lang="fa-IR" sz="6000" dirty="0" smtClean="0"/>
              <a:t>فلسفه ی رشد کارکنان</a:t>
            </a:r>
            <a:endParaRPr lang="en-US" sz="6000" dirty="0"/>
          </a:p>
        </p:txBody>
      </p:sp>
      <p:sp>
        <p:nvSpPr>
          <p:cNvPr id="7" name="Content Placeholder 6"/>
          <p:cNvSpPr>
            <a:spLocks noGrp="1"/>
          </p:cNvSpPr>
          <p:nvPr>
            <p:ph type="subTitle" idx="1"/>
          </p:nvPr>
        </p:nvSpPr>
        <p:spPr/>
        <p:txBody>
          <a:bodyPr>
            <a:normAutofit/>
          </a:bodyPr>
          <a:lstStyle/>
          <a:p>
            <a:pPr algn="r" rtl="1"/>
            <a:r>
              <a:rPr lang="fa-IR" sz="4000" dirty="0" smtClean="0"/>
              <a:t>فلسفه ی زندگی شما چیست؟</a:t>
            </a:r>
            <a:endParaRPr lang="en-US" sz="4000" dirty="0"/>
          </a:p>
        </p:txBody>
      </p:sp>
      <p:pic>
        <p:nvPicPr>
          <p:cNvPr id="2050" name="Picture 2" descr="Image result for philosoph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5925" y="1563078"/>
            <a:ext cx="2847975" cy="3523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5882483"/>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dirty="0" smtClean="0"/>
              <a:t>آشنایی با چند مفهوم</a:t>
            </a:r>
            <a:endParaRPr lang="en-US" sz="5400" dirty="0"/>
          </a:p>
        </p:txBody>
      </p:sp>
      <p:sp>
        <p:nvSpPr>
          <p:cNvPr id="3" name="Content Placeholder 2"/>
          <p:cNvSpPr>
            <a:spLocks noGrp="1"/>
          </p:cNvSpPr>
          <p:nvPr>
            <p:ph idx="1"/>
          </p:nvPr>
        </p:nvSpPr>
        <p:spPr>
          <a:xfrm>
            <a:off x="3869268" y="1714500"/>
            <a:ext cx="7315200" cy="4270248"/>
          </a:xfrm>
        </p:spPr>
        <p:txBody>
          <a:bodyPr>
            <a:normAutofit/>
          </a:bodyPr>
          <a:lstStyle/>
          <a:p>
            <a:pPr algn="justLow" rtl="1"/>
            <a:r>
              <a:rPr lang="fa-IR" sz="6000" spc="-60" dirty="0" smtClean="0">
                <a:solidFill>
                  <a:srgbClr val="0070C0"/>
                </a:solidFill>
                <a:ea typeface="+mj-ea"/>
              </a:rPr>
              <a:t>سازمان یادگیرنده</a:t>
            </a:r>
          </a:p>
          <a:p>
            <a:pPr algn="justLow" rtl="1"/>
            <a:r>
              <a:rPr lang="fa-IR" sz="6000" spc="-60" dirty="0" smtClean="0">
                <a:solidFill>
                  <a:srgbClr val="0070C0"/>
                </a:solidFill>
                <a:ea typeface="+mj-ea"/>
              </a:rPr>
              <a:t>یادگیری در طول عمر</a:t>
            </a:r>
          </a:p>
          <a:p>
            <a:pPr algn="justLow" rtl="1"/>
            <a:r>
              <a:rPr lang="fa-IR" sz="6000" spc="-60" dirty="0" smtClean="0">
                <a:solidFill>
                  <a:srgbClr val="0070C0"/>
                </a:solidFill>
                <a:ea typeface="+mj-ea"/>
              </a:rPr>
              <a:t>عملکرد مبتنی بر شواهد در پرستاری</a:t>
            </a:r>
            <a:endParaRPr lang="en-US" sz="2400" dirty="0">
              <a:solidFill>
                <a:srgbClr val="0070C0"/>
              </a:solidFill>
            </a:endParaRPr>
          </a:p>
        </p:txBody>
      </p:sp>
      <p:pic>
        <p:nvPicPr>
          <p:cNvPr id="4" name="Picture 3"/>
          <p:cNvPicPr>
            <a:picLocks noChangeAspect="1"/>
          </p:cNvPicPr>
          <p:nvPr/>
        </p:nvPicPr>
        <p:blipFill>
          <a:blip r:embed="rId2"/>
          <a:stretch>
            <a:fillRect/>
          </a:stretch>
        </p:blipFill>
        <p:spPr>
          <a:xfrm>
            <a:off x="4229100" y="159258"/>
            <a:ext cx="6743700" cy="1409700"/>
          </a:xfrm>
          <a:prstGeom prst="rect">
            <a:avLst/>
          </a:prstGeom>
        </p:spPr>
      </p:pic>
    </p:spTree>
    <p:extLst>
      <p:ext uri="{BB962C8B-B14F-4D97-AF65-F5344CB8AC3E}">
        <p14:creationId xmlns:p14="http://schemas.microsoft.com/office/powerpoint/2010/main" val="3562168453"/>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rtl="1"/>
            <a:r>
              <a:rPr lang="fa-IR" sz="4000" dirty="0" smtClean="0"/>
              <a:t>مفاهیم موجود در توسعه ی کارکنان</a:t>
            </a:r>
            <a:endParaRPr lang="en-US" sz="4000" dirty="0"/>
          </a:p>
        </p:txBody>
      </p:sp>
      <p:sp>
        <p:nvSpPr>
          <p:cNvPr id="7" name="Content Placeholder 6"/>
          <p:cNvSpPr>
            <a:spLocks noGrp="1"/>
          </p:cNvSpPr>
          <p:nvPr>
            <p:ph idx="1"/>
          </p:nvPr>
        </p:nvSpPr>
        <p:spPr/>
        <p:txBody>
          <a:bodyPr>
            <a:normAutofit/>
          </a:bodyPr>
          <a:lstStyle/>
          <a:p>
            <a:pPr algn="r" rtl="1"/>
            <a:r>
              <a:rPr lang="fa-IR" sz="6000" dirty="0" smtClean="0"/>
              <a:t>صلاحیت</a:t>
            </a:r>
          </a:p>
          <a:p>
            <a:pPr algn="r" rtl="1"/>
            <a:r>
              <a:rPr lang="fa-IR" sz="6000" dirty="0" smtClean="0"/>
              <a:t>علاقه</a:t>
            </a:r>
          </a:p>
          <a:p>
            <a:pPr algn="r" rtl="1"/>
            <a:r>
              <a:rPr lang="fa-IR" sz="6000" dirty="0" smtClean="0"/>
              <a:t>نیاز</a:t>
            </a:r>
          </a:p>
          <a:p>
            <a:pPr algn="r" rtl="1"/>
            <a:r>
              <a:rPr lang="fa-IR" sz="6000" dirty="0" smtClean="0"/>
              <a:t>یادگیری</a:t>
            </a:r>
          </a:p>
          <a:p>
            <a:pPr algn="r" rtl="1"/>
            <a:r>
              <a:rPr lang="fa-IR" sz="6000" dirty="0" smtClean="0"/>
              <a:t>آموزش</a:t>
            </a:r>
            <a:endParaRPr lang="en-US" sz="6000" dirty="0"/>
          </a:p>
        </p:txBody>
      </p:sp>
      <p:sp>
        <p:nvSpPr>
          <p:cNvPr id="2" name="AutoShape 2" descr="Image result for competenc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3" name="Picture 2"/>
          <p:cNvPicPr>
            <a:picLocks noChangeAspect="1"/>
          </p:cNvPicPr>
          <p:nvPr/>
        </p:nvPicPr>
        <p:blipFill>
          <a:blip r:embed="rId3"/>
          <a:stretch>
            <a:fillRect/>
          </a:stretch>
        </p:blipFill>
        <p:spPr>
          <a:xfrm>
            <a:off x="3676650" y="864108"/>
            <a:ext cx="4610100" cy="2209800"/>
          </a:xfrm>
          <a:prstGeom prst="rect">
            <a:avLst/>
          </a:prstGeom>
        </p:spPr>
      </p:pic>
      <p:pic>
        <p:nvPicPr>
          <p:cNvPr id="4" name="Picture 3"/>
          <p:cNvPicPr>
            <a:picLocks noChangeAspect="1"/>
          </p:cNvPicPr>
          <p:nvPr/>
        </p:nvPicPr>
        <p:blipFill>
          <a:blip r:embed="rId4"/>
          <a:stretch>
            <a:fillRect/>
          </a:stretch>
        </p:blipFill>
        <p:spPr>
          <a:xfrm>
            <a:off x="4229100" y="3736848"/>
            <a:ext cx="2771775" cy="2247900"/>
          </a:xfrm>
          <a:prstGeom prst="rect">
            <a:avLst/>
          </a:prstGeom>
        </p:spPr>
      </p:pic>
    </p:spTree>
    <p:extLst>
      <p:ext uri="{BB962C8B-B14F-4D97-AF65-F5344CB8AC3E}">
        <p14:creationId xmlns:p14="http://schemas.microsoft.com/office/powerpoint/2010/main" val="3612771527"/>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286" y="905164"/>
            <a:ext cx="8156448" cy="2752435"/>
          </a:xfrm>
        </p:spPr>
        <p:txBody>
          <a:bodyPr>
            <a:noAutofit/>
          </a:bodyPr>
          <a:lstStyle/>
          <a:p>
            <a:pPr algn="ctr"/>
            <a:r>
              <a:rPr lang="en-US" sz="5400" dirty="0"/>
              <a:t>staff recruitment</a:t>
            </a:r>
            <a:r>
              <a:rPr lang="en-US" sz="5400" dirty="0" smtClean="0"/>
              <a:t/>
            </a:r>
            <a:br>
              <a:rPr lang="en-US" sz="5400" dirty="0" smtClean="0"/>
            </a:br>
            <a:r>
              <a:rPr lang="en-US" sz="5400" dirty="0" smtClean="0"/>
              <a:t>Staff Development</a:t>
            </a:r>
            <a:br>
              <a:rPr lang="en-US" sz="5400" dirty="0" smtClean="0"/>
            </a:br>
            <a:r>
              <a:rPr lang="en-US" sz="5400" dirty="0" smtClean="0"/>
              <a:t>Career Development</a:t>
            </a:r>
            <a:endParaRPr lang="en-US" sz="5400" dirty="0"/>
          </a:p>
        </p:txBody>
      </p:sp>
      <p:sp>
        <p:nvSpPr>
          <p:cNvPr id="3" name="Subtitle 2"/>
          <p:cNvSpPr>
            <a:spLocks noGrp="1"/>
          </p:cNvSpPr>
          <p:nvPr>
            <p:ph type="subTitle"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709615" y="4119419"/>
            <a:ext cx="6096000" cy="1742751"/>
          </a:xfrm>
          <a:prstGeom prst="rect">
            <a:avLst/>
          </a:prstGeom>
        </p:spPr>
      </p:pic>
    </p:spTree>
    <p:extLst>
      <p:ext uri="{BB962C8B-B14F-4D97-AF65-F5344CB8AC3E}">
        <p14:creationId xmlns:p14="http://schemas.microsoft.com/office/powerpoint/2010/main" val="22535662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rtl="1"/>
            <a:r>
              <a:rPr lang="fa-IR" sz="4000" dirty="0" smtClean="0"/>
              <a:t>آموزش در مقابل یادگیری</a:t>
            </a:r>
            <a:endParaRPr lang="en-US" sz="4000" dirty="0"/>
          </a:p>
        </p:txBody>
      </p:sp>
      <p:sp>
        <p:nvSpPr>
          <p:cNvPr id="7" name="Content Placeholder 6"/>
          <p:cNvSpPr>
            <a:spLocks noGrp="1"/>
          </p:cNvSpPr>
          <p:nvPr>
            <p:ph idx="1"/>
          </p:nvPr>
        </p:nvSpPr>
        <p:spPr/>
        <p:txBody>
          <a:bodyPr>
            <a:normAutofit/>
          </a:bodyPr>
          <a:lstStyle/>
          <a:p>
            <a:pPr algn="justLow" rtl="1"/>
            <a:r>
              <a:rPr lang="fa-IR" sz="4400" dirty="0" smtClean="0">
                <a:cs typeface="B Nazanin" panose="00000400000000000000" pitchFamily="2" charset="-78"/>
              </a:rPr>
              <a:t>یادگیری به معنای روشی سازماندهی شده برای اطمینان از این که افرا</a:t>
            </a:r>
            <a:r>
              <a:rPr lang="fa-IR" sz="4400" dirty="0">
                <a:cs typeface="B Nazanin" panose="00000400000000000000" pitchFamily="2" charset="-78"/>
              </a:rPr>
              <a:t>د</a:t>
            </a:r>
            <a:r>
              <a:rPr lang="fa-IR" sz="4400" dirty="0" smtClean="0">
                <a:cs typeface="B Nazanin" panose="00000400000000000000" pitchFamily="2" charset="-78"/>
              </a:rPr>
              <a:t> دانش و مهارت کافی برای انجام کار خاصی را دارند</a:t>
            </a:r>
          </a:p>
          <a:p>
            <a:pPr algn="justLow" rtl="1"/>
            <a:r>
              <a:rPr lang="fa-IR" sz="4400" dirty="0">
                <a:cs typeface="B Nazanin" panose="00000400000000000000" pitchFamily="2" charset="-78"/>
              </a:rPr>
              <a:t>آ</a:t>
            </a:r>
            <a:r>
              <a:rPr lang="fa-IR" sz="4400" dirty="0" smtClean="0">
                <a:cs typeface="B Nazanin" panose="00000400000000000000" pitchFamily="2" charset="-78"/>
              </a:rPr>
              <a:t>موزش: رسمی تر بوده و از نظر حوزه در مقایسه با یادگیری وسیع تر است</a:t>
            </a:r>
            <a:endParaRPr lang="en-US" sz="4400" dirty="0">
              <a:cs typeface="B Nazanin" panose="00000400000000000000" pitchFamily="2" charset="-78"/>
            </a:endParaRPr>
          </a:p>
        </p:txBody>
      </p:sp>
    </p:spTree>
    <p:extLst>
      <p:ext uri="{BB962C8B-B14F-4D97-AF65-F5344CB8AC3E}">
        <p14:creationId xmlns:p14="http://schemas.microsoft.com/office/powerpoint/2010/main" val="295818250"/>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barn(inVertical)">
                                      <p:cBhvr>
                                        <p:cTn id="1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9848" y="1298448"/>
            <a:ext cx="7315200" cy="1771323"/>
          </a:xfrm>
        </p:spPr>
        <p:txBody>
          <a:bodyPr>
            <a:normAutofit fontScale="90000"/>
          </a:bodyPr>
          <a:lstStyle/>
          <a:p>
            <a:pPr algn="ctr"/>
            <a:r>
              <a:rPr lang="fa-IR" sz="8800" dirty="0" smtClean="0">
                <a:cs typeface="B Araz" panose="00000400000000000000" pitchFamily="2" charset="-78"/>
              </a:rPr>
              <a:t>اصول یادگیری چیست؟</a:t>
            </a:r>
            <a:endParaRPr lang="en-US" sz="8800" dirty="0">
              <a:cs typeface="B Araz" panose="00000400000000000000" pitchFamily="2" charset="-78"/>
            </a:endParaRPr>
          </a:p>
        </p:txBody>
      </p:sp>
      <p:sp>
        <p:nvSpPr>
          <p:cNvPr id="3" name="Subtitle 2"/>
          <p:cNvSpPr>
            <a:spLocks noGrp="1"/>
          </p:cNvSpPr>
          <p:nvPr>
            <p:ph type="subTitle" idx="1"/>
          </p:nvPr>
        </p:nvSpPr>
        <p:spPr/>
        <p:txBody>
          <a:bodyPr/>
          <a:lstStyle/>
          <a:p>
            <a:endParaRPr lang="en-US" dirty="0"/>
          </a:p>
        </p:txBody>
      </p:sp>
      <p:sp>
        <p:nvSpPr>
          <p:cNvPr id="4" name="AutoShape 2" descr="Image result for learning"/>
          <p:cNvSpPr>
            <a:spLocks noChangeAspect="1" noChangeArrowheads="1"/>
          </p:cNvSpPr>
          <p:nvPr/>
        </p:nvSpPr>
        <p:spPr bwMode="auto">
          <a:xfrm>
            <a:off x="11971338"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175" y="3657600"/>
            <a:ext cx="7090346" cy="2160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4892803"/>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rtl="1"/>
            <a:r>
              <a:rPr lang="fa-IR" sz="5400" dirty="0" smtClean="0"/>
              <a:t>اصول یادگیری</a:t>
            </a:r>
            <a:endParaRPr lang="en-US" sz="5400" dirty="0"/>
          </a:p>
        </p:txBody>
      </p:sp>
      <p:sp>
        <p:nvSpPr>
          <p:cNvPr id="7" name="Content Placeholder 6"/>
          <p:cNvSpPr>
            <a:spLocks noGrp="1"/>
          </p:cNvSpPr>
          <p:nvPr>
            <p:ph idx="1"/>
          </p:nvPr>
        </p:nvSpPr>
        <p:spPr/>
        <p:txBody>
          <a:bodyPr>
            <a:noAutofit/>
          </a:bodyPr>
          <a:lstStyle/>
          <a:p>
            <a:pPr algn="justLow" rtl="1"/>
            <a:r>
              <a:rPr lang="fa-IR" sz="4400" dirty="0" smtClean="0">
                <a:cs typeface="B Nazanin" panose="00000400000000000000" pitchFamily="2" charset="-78"/>
              </a:rPr>
              <a:t>یادگیرنده باید برای یادگیری انگیزه داشته باشد</a:t>
            </a:r>
          </a:p>
          <a:p>
            <a:pPr algn="justLow" rtl="1"/>
            <a:r>
              <a:rPr lang="fa-IR" sz="4400" dirty="0" smtClean="0">
                <a:cs typeface="B Nazanin" panose="00000400000000000000" pitchFamily="2" charset="-78"/>
              </a:rPr>
              <a:t>به اولین واکنشهای یادگیری باید پاسخ داد</a:t>
            </a:r>
          </a:p>
          <a:p>
            <a:pPr algn="justLow" rtl="1"/>
            <a:r>
              <a:rPr lang="fa-IR" sz="4400" dirty="0" smtClean="0">
                <a:cs typeface="B Nazanin" panose="00000400000000000000" pitchFamily="2" charset="-78"/>
              </a:rPr>
              <a:t>یادگیرنده باید در فرآیند یادگیری فعال باشد</a:t>
            </a:r>
          </a:p>
          <a:p>
            <a:pPr lvl="0" algn="justLow" rtl="1">
              <a:buClr>
                <a:srgbClr val="40BAD2"/>
              </a:buClr>
            </a:pPr>
            <a:r>
              <a:rPr lang="fa-IR" sz="4000" dirty="0">
                <a:solidFill>
                  <a:srgbClr val="000000">
                    <a:lumMod val="65000"/>
                    <a:lumOff val="35000"/>
                  </a:srgbClr>
                </a:solidFill>
                <a:cs typeface="B Nazanin" panose="00000400000000000000" pitchFamily="2" charset="-78"/>
              </a:rPr>
              <a:t>موقعیت یادگیری، فرصت هایی را برای تمرین فراهم آورده و باعث رشد می </a:t>
            </a:r>
            <a:r>
              <a:rPr lang="fa-IR" sz="4000" dirty="0" smtClean="0">
                <a:solidFill>
                  <a:srgbClr val="000000">
                    <a:lumMod val="65000"/>
                    <a:lumOff val="35000"/>
                  </a:srgbClr>
                </a:solidFill>
                <a:cs typeface="B Nazanin" panose="00000400000000000000" pitchFamily="2" charset="-78"/>
              </a:rPr>
              <a:t>شود</a:t>
            </a:r>
            <a:endParaRPr lang="fa-IR" sz="4400" dirty="0" smtClean="0">
              <a:cs typeface="B Nazanin" panose="00000400000000000000" pitchFamily="2" charset="-78"/>
            </a:endParaRPr>
          </a:p>
        </p:txBody>
      </p:sp>
    </p:spTree>
    <p:extLst>
      <p:ext uri="{BB962C8B-B14F-4D97-AF65-F5344CB8AC3E}">
        <p14:creationId xmlns:p14="http://schemas.microsoft.com/office/powerpoint/2010/main" val="3285001907"/>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52919" y="1123837"/>
            <a:ext cx="2947482" cy="2419463"/>
          </a:xfrm>
        </p:spPr>
        <p:txBody>
          <a:bodyPr>
            <a:normAutofit/>
          </a:bodyPr>
          <a:lstStyle/>
          <a:p>
            <a:pPr algn="ctr" rtl="1"/>
            <a:r>
              <a:rPr lang="fa-IR" sz="4000" dirty="0" smtClean="0"/>
              <a:t>اصول یادگیری</a:t>
            </a:r>
            <a:endParaRPr lang="en-US" sz="4000" dirty="0"/>
          </a:p>
        </p:txBody>
      </p:sp>
      <p:sp>
        <p:nvSpPr>
          <p:cNvPr id="7" name="Content Placeholder 6"/>
          <p:cNvSpPr>
            <a:spLocks noGrp="1"/>
          </p:cNvSpPr>
          <p:nvPr>
            <p:ph idx="1"/>
          </p:nvPr>
        </p:nvSpPr>
        <p:spPr/>
        <p:txBody>
          <a:bodyPr>
            <a:normAutofit/>
          </a:bodyPr>
          <a:lstStyle/>
          <a:p>
            <a:pPr algn="justLow" rtl="1"/>
            <a:r>
              <a:rPr lang="fa-IR" sz="4000" dirty="0">
                <a:cs typeface="B Nazanin" panose="00000400000000000000" pitchFamily="2" charset="-78"/>
              </a:rPr>
              <a:t>آنچه باید یادگرفته شود را می توان به اجزای کوچک تر تقسیم کرده و توالی منظمی داد</a:t>
            </a:r>
          </a:p>
          <a:p>
            <a:pPr algn="justLow" rtl="1"/>
            <a:r>
              <a:rPr lang="fa-IR" sz="4000" dirty="0">
                <a:cs typeface="B Nazanin" panose="00000400000000000000" pitchFamily="2" charset="-78"/>
              </a:rPr>
              <a:t>مربی باید در دسترس باشد تا یادگیری جدید حاصل شود.</a:t>
            </a:r>
          </a:p>
          <a:p>
            <a:pPr algn="justLow" rtl="1"/>
            <a:r>
              <a:rPr lang="fa-IR" sz="4000" dirty="0">
                <a:cs typeface="B Nazanin" panose="00000400000000000000" pitchFamily="2" charset="-78"/>
              </a:rPr>
              <a:t>موقعیت های یادگیری برای افراد گوناگون باید فرصت یادگیری فراهم آورد</a:t>
            </a:r>
            <a:endParaRPr lang="en-US" sz="4000" dirty="0">
              <a:cs typeface="B Nazanin" panose="00000400000000000000" pitchFamily="2" charset="-78"/>
            </a:endParaRPr>
          </a:p>
        </p:txBody>
      </p:sp>
      <p:sp>
        <p:nvSpPr>
          <p:cNvPr id="2" name="AutoShape 2" descr="Image result for education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3" name="Picture 2"/>
          <p:cNvPicPr>
            <a:picLocks noChangeAspect="1"/>
          </p:cNvPicPr>
          <p:nvPr/>
        </p:nvPicPr>
        <p:blipFill>
          <a:blip r:embed="rId2"/>
          <a:stretch>
            <a:fillRect/>
          </a:stretch>
        </p:blipFill>
        <p:spPr>
          <a:xfrm>
            <a:off x="460375" y="4108323"/>
            <a:ext cx="2438400" cy="1876425"/>
          </a:xfrm>
          <a:prstGeom prst="rect">
            <a:avLst/>
          </a:prstGeom>
        </p:spPr>
      </p:pic>
    </p:spTree>
    <p:extLst>
      <p:ext uri="{BB962C8B-B14F-4D97-AF65-F5344CB8AC3E}">
        <p14:creationId xmlns:p14="http://schemas.microsoft.com/office/powerpoint/2010/main" val="2668389149"/>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rtl="1"/>
            <a:r>
              <a:rPr lang="fa-IR" sz="5400" dirty="0" smtClean="0"/>
              <a:t>منحنی یادگیری</a:t>
            </a:r>
            <a:r>
              <a:rPr lang="fa-IR" sz="4000" dirty="0" smtClean="0"/>
              <a:t/>
            </a:r>
            <a:br>
              <a:rPr lang="fa-IR" sz="4000" dirty="0" smtClean="0"/>
            </a:br>
            <a:r>
              <a:rPr lang="fa-IR" sz="4000" dirty="0"/>
              <a:t/>
            </a:r>
            <a:br>
              <a:rPr lang="fa-IR" sz="4000" dirty="0"/>
            </a:br>
            <a:r>
              <a:rPr lang="fa-IR" sz="2400" dirty="0" smtClean="0"/>
              <a:t>انگیزه و دادن فرصت</a:t>
            </a:r>
            <a:r>
              <a:rPr lang="fa-IR" sz="4000" dirty="0" smtClean="0"/>
              <a:t/>
            </a:r>
            <a:br>
              <a:rPr lang="fa-IR" sz="4000" dirty="0" smtClean="0"/>
            </a:br>
            <a:endParaRPr lang="en-US" sz="4000" dirty="0"/>
          </a:p>
        </p:txBody>
      </p:sp>
      <p:pic>
        <p:nvPicPr>
          <p:cNvPr id="2" name="Content Placeholder 1"/>
          <p:cNvPicPr>
            <a:picLocks noGrp="1" noChangeAspect="1"/>
          </p:cNvPicPr>
          <p:nvPr>
            <p:ph idx="1"/>
          </p:nvPr>
        </p:nvPicPr>
        <p:blipFill>
          <a:blip r:embed="rId2"/>
          <a:stretch>
            <a:fillRect/>
          </a:stretch>
        </p:blipFill>
        <p:spPr>
          <a:xfrm>
            <a:off x="3868738" y="985837"/>
            <a:ext cx="7315200" cy="4876800"/>
          </a:xfrm>
          <a:prstGeom prst="rect">
            <a:avLst/>
          </a:prstGeom>
        </p:spPr>
      </p:pic>
    </p:spTree>
    <p:extLst>
      <p:ext uri="{BB962C8B-B14F-4D97-AF65-F5344CB8AC3E}">
        <p14:creationId xmlns:p14="http://schemas.microsoft.com/office/powerpoint/2010/main" val="2252019900"/>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52918" y="1123837"/>
            <a:ext cx="3176081" cy="4601183"/>
          </a:xfrm>
        </p:spPr>
        <p:txBody>
          <a:bodyPr>
            <a:normAutofit/>
          </a:bodyPr>
          <a:lstStyle/>
          <a:p>
            <a:pPr algn="ctr" rtl="1"/>
            <a:r>
              <a:rPr lang="fa-IR" sz="5400" dirty="0" smtClean="0"/>
              <a:t>تئوری های یادگیری</a:t>
            </a:r>
            <a:endParaRPr lang="en-US" sz="5400" dirty="0"/>
          </a:p>
        </p:txBody>
      </p:sp>
      <p:sp>
        <p:nvSpPr>
          <p:cNvPr id="7" name="Content Placeholder 6"/>
          <p:cNvSpPr>
            <a:spLocks noGrp="1"/>
          </p:cNvSpPr>
          <p:nvPr>
            <p:ph idx="1"/>
          </p:nvPr>
        </p:nvSpPr>
        <p:spPr>
          <a:xfrm>
            <a:off x="3869268" y="0"/>
            <a:ext cx="7315200" cy="5737098"/>
          </a:xfrm>
        </p:spPr>
        <p:txBody>
          <a:bodyPr>
            <a:normAutofit/>
          </a:bodyPr>
          <a:lstStyle/>
          <a:p>
            <a:pPr algn="ctr" rtl="1"/>
            <a:r>
              <a:rPr lang="fa-IR" sz="6000" dirty="0" smtClean="0">
                <a:cs typeface="B Nazanin" panose="00000400000000000000" pitchFamily="2" charset="-78"/>
              </a:rPr>
              <a:t>تئوری یادگیری بزرگسالان </a:t>
            </a:r>
            <a:endParaRPr lang="en-US" sz="6000" dirty="0" smtClean="0">
              <a:cs typeface="B Nazanin" panose="00000400000000000000" pitchFamily="2" charset="-78"/>
            </a:endParaRPr>
          </a:p>
          <a:p>
            <a:pPr marL="0" indent="0" algn="ctr" rtl="1">
              <a:buNone/>
            </a:pPr>
            <a:r>
              <a:rPr lang="en-US" sz="6000" dirty="0" smtClean="0">
                <a:cs typeface="B Nazanin" panose="00000400000000000000" pitchFamily="2" charset="-78"/>
              </a:rPr>
              <a:t>Andragogy </a:t>
            </a:r>
          </a:p>
          <a:p>
            <a:pPr marL="0" indent="0" algn="ctr" rtl="1">
              <a:buNone/>
            </a:pPr>
            <a:r>
              <a:rPr lang="en-US" sz="6000" dirty="0" smtClean="0">
                <a:cs typeface="B Nazanin" panose="00000400000000000000" pitchFamily="2" charset="-78"/>
              </a:rPr>
              <a:t>vs </a:t>
            </a:r>
          </a:p>
          <a:p>
            <a:pPr marL="0" indent="0" algn="ctr" rtl="1">
              <a:buNone/>
            </a:pPr>
            <a:r>
              <a:rPr lang="en-US" sz="6000" dirty="0" smtClean="0">
                <a:cs typeface="B Nazanin" panose="00000400000000000000" pitchFamily="2" charset="-78"/>
              </a:rPr>
              <a:t>Pedagogy</a:t>
            </a:r>
            <a:endParaRPr lang="fa-IR" sz="6000" dirty="0" smtClean="0">
              <a:cs typeface="B Nazanin" panose="00000400000000000000" pitchFamily="2" charset="-78"/>
            </a:endParaRPr>
          </a:p>
          <a:p>
            <a:pPr algn="justLow" rtl="1"/>
            <a:endParaRPr lang="en-US" sz="6000" dirty="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4762500" y="4305300"/>
            <a:ext cx="5238750" cy="2343150"/>
          </a:xfrm>
          <a:prstGeom prst="rect">
            <a:avLst/>
          </a:prstGeom>
        </p:spPr>
      </p:pic>
    </p:spTree>
    <p:extLst>
      <p:ext uri="{BB962C8B-B14F-4D97-AF65-F5344CB8AC3E}">
        <p14:creationId xmlns:p14="http://schemas.microsoft.com/office/powerpoint/2010/main" val="4252021528"/>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52919" y="1123838"/>
            <a:ext cx="2947482" cy="1567112"/>
          </a:xfrm>
        </p:spPr>
        <p:txBody>
          <a:bodyPr>
            <a:normAutofit/>
          </a:bodyPr>
          <a:lstStyle/>
          <a:p>
            <a:pPr algn="ctr" rtl="1"/>
            <a:r>
              <a:rPr lang="fa-IR" sz="4000" dirty="0" smtClean="0"/>
              <a:t>تفاوت ها</a:t>
            </a:r>
            <a:endParaRPr lang="en-US" sz="4000" dirty="0"/>
          </a:p>
        </p:txBody>
      </p:sp>
      <p:sp>
        <p:nvSpPr>
          <p:cNvPr id="7" name="Content Placeholder 6"/>
          <p:cNvSpPr>
            <a:spLocks noGrp="1"/>
          </p:cNvSpPr>
          <p:nvPr>
            <p:ph type="body" idx="1"/>
          </p:nvPr>
        </p:nvSpPr>
        <p:spPr>
          <a:xfrm>
            <a:off x="3867912" y="614275"/>
            <a:ext cx="3474720" cy="807720"/>
          </a:xfrm>
        </p:spPr>
        <p:txBody>
          <a:bodyPr>
            <a:normAutofit fontScale="92500"/>
          </a:bodyPr>
          <a:lstStyle/>
          <a:p>
            <a:pPr algn="justLow" rtl="1"/>
            <a:r>
              <a:rPr lang="fa-IR" sz="4000" dirty="0" smtClean="0">
                <a:solidFill>
                  <a:srgbClr val="FF0000"/>
                </a:solidFill>
                <a:cs typeface="B Nazanin" panose="00000400000000000000" pitchFamily="2" charset="-78"/>
              </a:rPr>
              <a:t>یادگیری بزرگسالان</a:t>
            </a:r>
            <a:endParaRPr lang="en-US" sz="4000" dirty="0">
              <a:solidFill>
                <a:srgbClr val="FF0000"/>
              </a:solidFill>
              <a:cs typeface="B Nazanin" panose="00000400000000000000" pitchFamily="2" charset="-78"/>
            </a:endParaRPr>
          </a:p>
        </p:txBody>
      </p:sp>
      <p:sp>
        <p:nvSpPr>
          <p:cNvPr id="2" name="Content Placeholder 1"/>
          <p:cNvSpPr>
            <a:spLocks noGrp="1"/>
          </p:cNvSpPr>
          <p:nvPr>
            <p:ph sz="half" idx="2"/>
          </p:nvPr>
        </p:nvSpPr>
        <p:spPr/>
        <p:txBody>
          <a:bodyPr>
            <a:normAutofit/>
          </a:bodyPr>
          <a:lstStyle/>
          <a:p>
            <a:pPr algn="justLow" rtl="1"/>
            <a:r>
              <a:rPr lang="fa-IR" sz="2800" dirty="0" smtClean="0">
                <a:cs typeface="B Nazanin" panose="00000400000000000000" pitchFamily="2" charset="-78"/>
              </a:rPr>
              <a:t>یادگیرنده خود راهبر است</a:t>
            </a:r>
          </a:p>
          <a:p>
            <a:pPr algn="justLow" rtl="1"/>
            <a:r>
              <a:rPr lang="fa-IR" sz="2800" dirty="0" smtClean="0">
                <a:cs typeface="B Nazanin" panose="00000400000000000000" pitchFamily="2" charset="-78"/>
              </a:rPr>
              <a:t>یادگیرنده در درون دارای انگیزه است</a:t>
            </a:r>
          </a:p>
          <a:p>
            <a:pPr algn="justLow" rtl="1"/>
            <a:r>
              <a:rPr lang="fa-IR" sz="2800" dirty="0" smtClean="0">
                <a:cs typeface="B Nazanin" panose="00000400000000000000" pitchFamily="2" charset="-78"/>
              </a:rPr>
              <a:t>تجارب یادگیرنده ارزشمند و متنوع است</a:t>
            </a:r>
          </a:p>
          <a:p>
            <a:pPr algn="justLow" rtl="1"/>
            <a:r>
              <a:rPr lang="fa-IR" sz="2800" dirty="0" smtClean="0">
                <a:cs typeface="B Nazanin" panose="00000400000000000000" pitchFamily="2" charset="-78"/>
              </a:rPr>
              <a:t>متمرکز بر مشکل یا وظیفه است</a:t>
            </a:r>
          </a:p>
          <a:p>
            <a:pPr algn="justLow" rtl="1"/>
            <a:r>
              <a:rPr lang="fa-IR" sz="2800" dirty="0" smtClean="0">
                <a:cs typeface="B Nazanin" panose="00000400000000000000" pitchFamily="2" charset="-78"/>
              </a:rPr>
              <a:t>خود هدایت شده است</a:t>
            </a:r>
          </a:p>
        </p:txBody>
      </p:sp>
      <p:sp>
        <p:nvSpPr>
          <p:cNvPr id="3" name="Text Placeholder 2"/>
          <p:cNvSpPr>
            <a:spLocks noGrp="1"/>
          </p:cNvSpPr>
          <p:nvPr>
            <p:ph type="body" sz="quarter" idx="3"/>
          </p:nvPr>
        </p:nvSpPr>
        <p:spPr>
          <a:xfrm>
            <a:off x="7818463" y="614275"/>
            <a:ext cx="3474720" cy="813171"/>
          </a:xfrm>
        </p:spPr>
        <p:txBody>
          <a:bodyPr>
            <a:normAutofit/>
          </a:bodyPr>
          <a:lstStyle/>
          <a:p>
            <a:pPr algn="justLow" rtl="1"/>
            <a:r>
              <a:rPr lang="fa-IR" sz="3700" dirty="0">
                <a:solidFill>
                  <a:srgbClr val="FF0000"/>
                </a:solidFill>
                <a:cs typeface="B Nazanin" panose="00000400000000000000" pitchFamily="2" charset="-78"/>
              </a:rPr>
              <a:t>یادگیری کودکان</a:t>
            </a:r>
            <a:endParaRPr lang="en-US" sz="3700" dirty="0">
              <a:solidFill>
                <a:srgbClr val="FF0000"/>
              </a:solidFill>
              <a:cs typeface="B Nazanin" panose="00000400000000000000" pitchFamily="2" charset="-78"/>
            </a:endParaRPr>
          </a:p>
        </p:txBody>
      </p:sp>
      <p:sp>
        <p:nvSpPr>
          <p:cNvPr id="4" name="Content Placeholder 3"/>
          <p:cNvSpPr>
            <a:spLocks noGrp="1"/>
          </p:cNvSpPr>
          <p:nvPr>
            <p:ph sz="quarter" idx="4"/>
          </p:nvPr>
        </p:nvSpPr>
        <p:spPr/>
        <p:txBody>
          <a:bodyPr>
            <a:normAutofit/>
          </a:bodyPr>
          <a:lstStyle/>
          <a:p>
            <a:pPr algn="r" rtl="1"/>
            <a:r>
              <a:rPr lang="fa-IR" sz="2800" dirty="0">
                <a:cs typeface="B Nazanin" panose="00000400000000000000" pitchFamily="2" charset="-78"/>
              </a:rPr>
              <a:t>یادگیرنده وابسته است</a:t>
            </a:r>
          </a:p>
          <a:p>
            <a:pPr algn="r" rtl="1"/>
            <a:r>
              <a:rPr lang="fa-IR" sz="2800" dirty="0">
                <a:cs typeface="B Nazanin" panose="00000400000000000000" pitchFamily="2" charset="-78"/>
              </a:rPr>
              <a:t>یادگیرنده نیازمند جایزه و تنبیه خارجی است</a:t>
            </a:r>
          </a:p>
          <a:p>
            <a:pPr algn="justLow" rtl="1"/>
            <a:r>
              <a:rPr lang="fa-IR" sz="2800" dirty="0">
                <a:cs typeface="B Nazanin" panose="00000400000000000000" pitchFamily="2" charset="-78"/>
              </a:rPr>
              <a:t>تجربه ی یادگیرنده ناپیوسته و محدود است</a:t>
            </a:r>
          </a:p>
          <a:p>
            <a:pPr algn="justLow" rtl="1"/>
            <a:r>
              <a:rPr lang="fa-IR" sz="2800" dirty="0">
                <a:cs typeface="B Nazanin" panose="00000400000000000000" pitchFamily="2" charset="-78"/>
              </a:rPr>
              <a:t>متمرکز بر موضوع</a:t>
            </a:r>
          </a:p>
          <a:p>
            <a:pPr algn="justLow" rtl="1"/>
            <a:r>
              <a:rPr lang="fa-IR" sz="2800" dirty="0">
                <a:cs typeface="B Nazanin" panose="00000400000000000000" pitchFamily="2" charset="-78"/>
              </a:rPr>
              <a:t>نیازمند هدایت معلم</a:t>
            </a:r>
            <a:endParaRPr lang="en-US" sz="2800" dirty="0">
              <a:cs typeface="B Nazanin" panose="00000400000000000000" pitchFamily="2" charset="-78"/>
            </a:endParaRPr>
          </a:p>
        </p:txBody>
      </p:sp>
      <p:pic>
        <p:nvPicPr>
          <p:cNvPr id="1026" name="Picture 2" descr="Image result for pedagogy vs andragog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919" y="3004457"/>
            <a:ext cx="2947482" cy="2949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961374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down)">
                                      <p:cBhvr>
                                        <p:cTn id="13" dur="500"/>
                                        <p:tgtEl>
                                          <p:spTgt spid="4">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down)">
                                      <p:cBhvr>
                                        <p:cTn id="16" dur="500"/>
                                        <p:tgtEl>
                                          <p:spTgt spid="4">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wipe(down)">
                                      <p:cBhvr>
                                        <p:cTn id="19" dur="500"/>
                                        <p:tgtEl>
                                          <p:spTgt spid="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Effect transition="in" filter="circle(in)">
                                      <p:cBhvr>
                                        <p:cTn id="24" dur="2000"/>
                                        <p:tgtEl>
                                          <p:spTgt spid="2">
                                            <p:txEl>
                                              <p:pRg st="0" end="0"/>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circle(in)">
                                      <p:cBhvr>
                                        <p:cTn id="27" dur="2000"/>
                                        <p:tgtEl>
                                          <p:spTgt spid="2">
                                            <p:txEl>
                                              <p:pRg st="1" end="1"/>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2">
                                            <p:txEl>
                                              <p:pRg st="2" end="2"/>
                                            </p:txEl>
                                          </p:spTgt>
                                        </p:tgtEl>
                                        <p:attrNameLst>
                                          <p:attrName>style.visibility</p:attrName>
                                        </p:attrNameLst>
                                      </p:cBhvr>
                                      <p:to>
                                        <p:strVal val="visible"/>
                                      </p:to>
                                    </p:set>
                                    <p:animEffect transition="in" filter="circle(in)">
                                      <p:cBhvr>
                                        <p:cTn id="30" dur="2000"/>
                                        <p:tgtEl>
                                          <p:spTgt spid="2">
                                            <p:txEl>
                                              <p:pRg st="2" end="2"/>
                                            </p:txEl>
                                          </p:spTgt>
                                        </p:tgtEl>
                                      </p:cBhvr>
                                    </p:animEffect>
                                  </p:childTnLst>
                                </p:cTn>
                              </p:par>
                              <p:par>
                                <p:cTn id="31" presetID="6" presetClass="entr" presetSubtype="16" fill="hold" nodeType="with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animEffect transition="in" filter="circle(in)">
                                      <p:cBhvr>
                                        <p:cTn id="33" dur="2000"/>
                                        <p:tgtEl>
                                          <p:spTgt spid="2">
                                            <p:txEl>
                                              <p:pRg st="3" end="3"/>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Effect transition="in" filter="circle(in)">
                                      <p:cBhvr>
                                        <p:cTn id="36"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52919" y="1123838"/>
            <a:ext cx="2947482" cy="1567112"/>
          </a:xfrm>
        </p:spPr>
        <p:txBody>
          <a:bodyPr>
            <a:normAutofit/>
          </a:bodyPr>
          <a:lstStyle/>
          <a:p>
            <a:pPr algn="ctr" rtl="1"/>
            <a:r>
              <a:rPr lang="fa-IR" sz="4000" dirty="0" smtClean="0"/>
              <a:t>تفاوت ها</a:t>
            </a:r>
            <a:endParaRPr lang="en-US" sz="4000" dirty="0"/>
          </a:p>
        </p:txBody>
      </p:sp>
      <p:sp>
        <p:nvSpPr>
          <p:cNvPr id="7" name="Content Placeholder 6"/>
          <p:cNvSpPr>
            <a:spLocks noGrp="1"/>
          </p:cNvSpPr>
          <p:nvPr>
            <p:ph type="body" idx="1"/>
          </p:nvPr>
        </p:nvSpPr>
        <p:spPr>
          <a:xfrm>
            <a:off x="3867912" y="192786"/>
            <a:ext cx="3950551" cy="807720"/>
          </a:xfrm>
        </p:spPr>
        <p:txBody>
          <a:bodyPr>
            <a:normAutofit fontScale="77500" lnSpcReduction="20000"/>
          </a:bodyPr>
          <a:lstStyle/>
          <a:p>
            <a:pPr algn="ctr" rtl="1"/>
            <a:r>
              <a:rPr lang="fa-IR" sz="4000" dirty="0" smtClean="0">
                <a:cs typeface="B Nazanin" panose="00000400000000000000" pitchFamily="2" charset="-78"/>
              </a:rPr>
              <a:t>محیط یادگیری بزرگسالان</a:t>
            </a:r>
            <a:endParaRPr lang="en-US" sz="4000" dirty="0">
              <a:cs typeface="B Nazanin" panose="00000400000000000000" pitchFamily="2" charset="-78"/>
            </a:endParaRPr>
          </a:p>
        </p:txBody>
      </p:sp>
      <p:sp>
        <p:nvSpPr>
          <p:cNvPr id="2" name="Content Placeholder 1"/>
          <p:cNvSpPr>
            <a:spLocks noGrp="1"/>
          </p:cNvSpPr>
          <p:nvPr>
            <p:ph sz="half" idx="2"/>
          </p:nvPr>
        </p:nvSpPr>
        <p:spPr>
          <a:xfrm>
            <a:off x="3867912" y="1799835"/>
            <a:ext cx="3790188" cy="4895161"/>
          </a:xfrm>
        </p:spPr>
        <p:txBody>
          <a:bodyPr>
            <a:noAutofit/>
          </a:bodyPr>
          <a:lstStyle/>
          <a:p>
            <a:pPr lvl="0" algn="justLow" rtl="1">
              <a:buClr>
                <a:srgbClr val="40BAD2"/>
              </a:buClr>
            </a:pPr>
            <a:r>
              <a:rPr lang="fa-IR" sz="2700" dirty="0" smtClean="0">
                <a:cs typeface="B Nazanin" panose="00000400000000000000" pitchFamily="2" charset="-78"/>
              </a:rPr>
              <a:t> </a:t>
            </a:r>
            <a:r>
              <a:rPr lang="fa-IR" sz="2700" dirty="0" smtClean="0">
                <a:solidFill>
                  <a:srgbClr val="000000">
                    <a:lumMod val="65000"/>
                    <a:lumOff val="35000"/>
                  </a:srgbClr>
                </a:solidFill>
                <a:cs typeface="B Nazanin" panose="00000400000000000000" pitchFamily="2" charset="-78"/>
              </a:rPr>
              <a:t>جو، </a:t>
            </a:r>
            <a:r>
              <a:rPr lang="fa-IR" sz="2700" dirty="0">
                <a:solidFill>
                  <a:srgbClr val="000000">
                    <a:lumMod val="65000"/>
                    <a:lumOff val="35000"/>
                  </a:srgbClr>
                </a:solidFill>
                <a:cs typeface="B Nazanin" panose="00000400000000000000" pitchFamily="2" charset="-78"/>
              </a:rPr>
              <a:t>همراه با </a:t>
            </a:r>
            <a:r>
              <a:rPr lang="fa-IR" sz="2700" dirty="0" smtClean="0">
                <a:solidFill>
                  <a:srgbClr val="000000">
                    <a:lumMod val="65000"/>
                    <a:lumOff val="35000"/>
                  </a:srgbClr>
                </a:solidFill>
                <a:cs typeface="B Nazanin" panose="00000400000000000000" pitchFamily="2" charset="-78"/>
              </a:rPr>
              <a:t>آرامش و غیر رسمی </a:t>
            </a:r>
            <a:r>
              <a:rPr lang="fa-IR" sz="2700" dirty="0">
                <a:solidFill>
                  <a:srgbClr val="000000">
                    <a:lumMod val="65000"/>
                    <a:lumOff val="35000"/>
                  </a:srgbClr>
                </a:solidFill>
                <a:cs typeface="B Nazanin" panose="00000400000000000000" pitchFamily="2" charset="-78"/>
              </a:rPr>
              <a:t>است</a:t>
            </a:r>
          </a:p>
          <a:p>
            <a:pPr lvl="0" algn="justLow" rtl="1">
              <a:buClr>
                <a:srgbClr val="40BAD2"/>
              </a:buClr>
            </a:pPr>
            <a:r>
              <a:rPr lang="fa-IR" sz="2700" dirty="0" smtClean="0">
                <a:solidFill>
                  <a:srgbClr val="000000">
                    <a:lumMod val="65000"/>
                    <a:lumOff val="35000"/>
                  </a:srgbClr>
                </a:solidFill>
                <a:cs typeface="B Nazanin" panose="00000400000000000000" pitchFamily="2" charset="-78"/>
              </a:rPr>
              <a:t>همکاری </a:t>
            </a:r>
            <a:r>
              <a:rPr lang="fa-IR" sz="2700" dirty="0">
                <a:solidFill>
                  <a:srgbClr val="000000">
                    <a:lumMod val="65000"/>
                    <a:lumOff val="35000"/>
                  </a:srgbClr>
                </a:solidFill>
                <a:cs typeface="B Nazanin" panose="00000400000000000000" pitchFamily="2" charset="-78"/>
              </a:rPr>
              <a:t>تشویق می شود</a:t>
            </a:r>
          </a:p>
          <a:p>
            <a:pPr lvl="0" algn="justLow" rtl="1">
              <a:buClr>
                <a:srgbClr val="40BAD2"/>
              </a:buClr>
            </a:pPr>
            <a:r>
              <a:rPr lang="fa-IR" sz="2700" dirty="0">
                <a:solidFill>
                  <a:srgbClr val="000000">
                    <a:lumMod val="65000"/>
                    <a:lumOff val="35000"/>
                  </a:srgbClr>
                </a:solidFill>
                <a:cs typeface="B Nazanin" panose="00000400000000000000" pitchFamily="2" charset="-78"/>
              </a:rPr>
              <a:t>معلم </a:t>
            </a:r>
            <a:r>
              <a:rPr lang="fa-IR" sz="2700" dirty="0" smtClean="0">
                <a:solidFill>
                  <a:srgbClr val="000000">
                    <a:lumMod val="65000"/>
                    <a:lumOff val="35000"/>
                  </a:srgbClr>
                </a:solidFill>
                <a:cs typeface="B Nazanin" panose="00000400000000000000" pitchFamily="2" charset="-78"/>
              </a:rPr>
              <a:t>و کلاس اهداف </a:t>
            </a:r>
            <a:r>
              <a:rPr lang="fa-IR" sz="2700" dirty="0">
                <a:solidFill>
                  <a:srgbClr val="000000">
                    <a:lumMod val="65000"/>
                    <a:lumOff val="35000"/>
                  </a:srgbClr>
                </a:solidFill>
                <a:cs typeface="B Nazanin" panose="00000400000000000000" pitchFamily="2" charset="-78"/>
              </a:rPr>
              <a:t>را تنظیم می </a:t>
            </a:r>
            <a:r>
              <a:rPr lang="fa-IR" sz="2700" dirty="0" smtClean="0">
                <a:solidFill>
                  <a:srgbClr val="000000">
                    <a:lumMod val="65000"/>
                    <a:lumOff val="35000"/>
                  </a:srgbClr>
                </a:solidFill>
                <a:cs typeface="B Nazanin" panose="00000400000000000000" pitchFamily="2" charset="-78"/>
              </a:rPr>
              <a:t>کنند</a:t>
            </a:r>
            <a:endParaRPr lang="fa-IR" sz="2700" dirty="0">
              <a:solidFill>
                <a:srgbClr val="000000">
                  <a:lumMod val="65000"/>
                  <a:lumOff val="35000"/>
                </a:srgbClr>
              </a:solidFill>
              <a:cs typeface="B Nazanin" panose="00000400000000000000" pitchFamily="2" charset="-78"/>
            </a:endParaRPr>
          </a:p>
          <a:p>
            <a:pPr lvl="0" algn="justLow" rtl="1">
              <a:buClr>
                <a:srgbClr val="40BAD2"/>
              </a:buClr>
            </a:pPr>
            <a:r>
              <a:rPr lang="fa-IR" sz="2700" dirty="0">
                <a:solidFill>
                  <a:srgbClr val="000000">
                    <a:lumMod val="65000"/>
                    <a:lumOff val="35000"/>
                  </a:srgbClr>
                </a:solidFill>
                <a:cs typeface="B Nazanin" panose="00000400000000000000" pitchFamily="2" charset="-78"/>
              </a:rPr>
              <a:t>تصمیمات توسط معلم </a:t>
            </a:r>
            <a:r>
              <a:rPr lang="fa-IR" sz="2700" dirty="0" smtClean="0">
                <a:solidFill>
                  <a:srgbClr val="000000">
                    <a:lumMod val="65000"/>
                    <a:lumOff val="35000"/>
                  </a:srgbClr>
                </a:solidFill>
                <a:cs typeface="B Nazanin" panose="00000400000000000000" pitchFamily="2" charset="-78"/>
              </a:rPr>
              <a:t>و دانشجویان گرفته </a:t>
            </a:r>
            <a:r>
              <a:rPr lang="fa-IR" sz="2700" dirty="0">
                <a:solidFill>
                  <a:srgbClr val="000000">
                    <a:lumMod val="65000"/>
                    <a:lumOff val="35000"/>
                  </a:srgbClr>
                </a:solidFill>
                <a:cs typeface="B Nazanin" panose="00000400000000000000" pitchFamily="2" charset="-78"/>
              </a:rPr>
              <a:t>می شود</a:t>
            </a:r>
          </a:p>
          <a:p>
            <a:pPr lvl="0" algn="justLow" rtl="1">
              <a:buClr>
                <a:srgbClr val="40BAD2"/>
              </a:buClr>
            </a:pPr>
            <a:r>
              <a:rPr lang="fa-IR" sz="2700" dirty="0" smtClean="0">
                <a:solidFill>
                  <a:srgbClr val="000000">
                    <a:lumMod val="65000"/>
                    <a:lumOff val="35000"/>
                  </a:srgbClr>
                </a:solidFill>
                <a:cs typeface="B Nazanin" panose="00000400000000000000" pitchFamily="2" charset="-78"/>
              </a:rPr>
              <a:t>دانشجویان فعالیت ها را برنامه ریزی کرده و در مورد موضوع تحقیق می کنند</a:t>
            </a:r>
            <a:endParaRPr lang="fa-IR" sz="2700" dirty="0">
              <a:solidFill>
                <a:srgbClr val="000000">
                  <a:lumMod val="65000"/>
                  <a:lumOff val="35000"/>
                </a:srgbClr>
              </a:solidFill>
              <a:cs typeface="B Nazanin" panose="00000400000000000000" pitchFamily="2" charset="-78"/>
            </a:endParaRPr>
          </a:p>
          <a:p>
            <a:pPr lvl="0" algn="justLow" rtl="1">
              <a:buClr>
                <a:srgbClr val="40BAD2"/>
              </a:buClr>
            </a:pPr>
            <a:r>
              <a:rPr lang="fa-IR" sz="2700" dirty="0" smtClean="0">
                <a:solidFill>
                  <a:srgbClr val="000000">
                    <a:lumMod val="65000"/>
                    <a:lumOff val="35000"/>
                  </a:srgbClr>
                </a:solidFill>
                <a:cs typeface="B Nazanin" panose="00000400000000000000" pitchFamily="2" charset="-78"/>
              </a:rPr>
              <a:t>ارزیابی توسط معلم، خود و همتایان انجام می شود</a:t>
            </a:r>
            <a:endParaRPr lang="en-US" sz="2700" dirty="0">
              <a:solidFill>
                <a:srgbClr val="000000">
                  <a:lumMod val="65000"/>
                  <a:lumOff val="35000"/>
                </a:srgbClr>
              </a:solidFill>
              <a:cs typeface="B Nazanin" panose="00000400000000000000" pitchFamily="2" charset="-78"/>
            </a:endParaRPr>
          </a:p>
          <a:p>
            <a:pPr algn="justLow" rtl="1"/>
            <a:endParaRPr lang="fa-IR" sz="2700" dirty="0" smtClean="0">
              <a:cs typeface="B Nazanin" panose="00000400000000000000" pitchFamily="2" charset="-78"/>
            </a:endParaRPr>
          </a:p>
        </p:txBody>
      </p:sp>
      <p:sp>
        <p:nvSpPr>
          <p:cNvPr id="3" name="Text Placeholder 2"/>
          <p:cNvSpPr>
            <a:spLocks noGrp="1"/>
          </p:cNvSpPr>
          <p:nvPr>
            <p:ph type="body" sz="quarter" idx="3"/>
          </p:nvPr>
        </p:nvSpPr>
        <p:spPr>
          <a:xfrm>
            <a:off x="7818463" y="245964"/>
            <a:ext cx="3474720" cy="813171"/>
          </a:xfrm>
        </p:spPr>
        <p:txBody>
          <a:bodyPr>
            <a:normAutofit fontScale="85000" lnSpcReduction="10000"/>
          </a:bodyPr>
          <a:lstStyle/>
          <a:p>
            <a:pPr algn="justLow" rtl="1"/>
            <a:r>
              <a:rPr lang="fa-IR" sz="3700" dirty="0" smtClean="0">
                <a:cs typeface="B Nazanin" panose="00000400000000000000" pitchFamily="2" charset="-78"/>
              </a:rPr>
              <a:t>محیط یادگیری </a:t>
            </a:r>
            <a:r>
              <a:rPr lang="fa-IR" sz="3700" dirty="0">
                <a:cs typeface="B Nazanin" panose="00000400000000000000" pitchFamily="2" charset="-78"/>
              </a:rPr>
              <a:t>کودکان</a:t>
            </a:r>
            <a:endParaRPr lang="en-US" sz="3700" dirty="0">
              <a:cs typeface="B Nazanin" panose="00000400000000000000" pitchFamily="2" charset="-78"/>
            </a:endParaRPr>
          </a:p>
        </p:txBody>
      </p:sp>
      <p:sp>
        <p:nvSpPr>
          <p:cNvPr id="4" name="Content Placeholder 3"/>
          <p:cNvSpPr>
            <a:spLocks noGrp="1"/>
          </p:cNvSpPr>
          <p:nvPr>
            <p:ph sz="quarter" idx="4"/>
          </p:nvPr>
        </p:nvSpPr>
        <p:spPr>
          <a:xfrm>
            <a:off x="7818462" y="1390651"/>
            <a:ext cx="3630587" cy="4677946"/>
          </a:xfrm>
        </p:spPr>
        <p:txBody>
          <a:bodyPr>
            <a:normAutofit/>
          </a:bodyPr>
          <a:lstStyle/>
          <a:p>
            <a:pPr algn="justLow" rtl="1"/>
            <a:r>
              <a:rPr lang="fa-IR" sz="2800" dirty="0" smtClean="0">
                <a:cs typeface="B Nazanin" panose="00000400000000000000" pitchFamily="2" charset="-78"/>
              </a:rPr>
              <a:t>جو همراه با اجبار است</a:t>
            </a:r>
          </a:p>
          <a:p>
            <a:pPr algn="justLow" rtl="1"/>
            <a:r>
              <a:rPr lang="fa-IR" sz="2800" dirty="0" smtClean="0">
                <a:cs typeface="B Nazanin" panose="00000400000000000000" pitchFamily="2" charset="-78"/>
              </a:rPr>
              <a:t>رقابت تشویق می شود</a:t>
            </a:r>
          </a:p>
          <a:p>
            <a:pPr algn="justLow" rtl="1"/>
            <a:r>
              <a:rPr lang="fa-IR" sz="2800" dirty="0" smtClean="0">
                <a:cs typeface="B Nazanin" panose="00000400000000000000" pitchFamily="2" charset="-78"/>
              </a:rPr>
              <a:t>معلم اهداف را تنظیم می کند</a:t>
            </a:r>
          </a:p>
          <a:p>
            <a:pPr algn="justLow" rtl="1"/>
            <a:r>
              <a:rPr lang="fa-IR" sz="2800" dirty="0" smtClean="0">
                <a:cs typeface="B Nazanin" panose="00000400000000000000" pitchFamily="2" charset="-78"/>
              </a:rPr>
              <a:t>تصمیمات توسط معلم گرفته می شود</a:t>
            </a:r>
          </a:p>
          <a:p>
            <a:pPr algn="justLow" rtl="1"/>
            <a:r>
              <a:rPr lang="fa-IR" sz="2800" dirty="0" smtClean="0">
                <a:cs typeface="B Nazanin" panose="00000400000000000000" pitchFamily="2" charset="-78"/>
              </a:rPr>
              <a:t>معلم سخنرانی می کند</a:t>
            </a:r>
          </a:p>
          <a:p>
            <a:pPr algn="justLow" rtl="1"/>
            <a:r>
              <a:rPr lang="fa-IR" sz="2800" dirty="0" smtClean="0">
                <a:cs typeface="B Nazanin" panose="00000400000000000000" pitchFamily="2" charset="-78"/>
              </a:rPr>
              <a:t>معلم ارزیابی می کند</a:t>
            </a:r>
            <a:endParaRPr lang="en-US" sz="2800" dirty="0">
              <a:cs typeface="B Nazanin" panose="00000400000000000000" pitchFamily="2" charset="-78"/>
            </a:endParaRPr>
          </a:p>
        </p:txBody>
      </p:sp>
      <p:pic>
        <p:nvPicPr>
          <p:cNvPr id="1026" name="Picture 2" descr="Image result for pedagogy vs andragog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919" y="3004457"/>
            <a:ext cx="2947482" cy="2949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561556"/>
      </p:ext>
    </p:extLst>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069848" y="1298448"/>
            <a:ext cx="7315200" cy="1497003"/>
          </a:xfrm>
        </p:spPr>
        <p:txBody>
          <a:bodyPr>
            <a:normAutofit/>
          </a:bodyPr>
          <a:lstStyle/>
          <a:p>
            <a:pPr algn="ctr"/>
            <a:r>
              <a:rPr lang="en-US" sz="8000" dirty="0" err="1" smtClean="0"/>
              <a:t>Heutagogy</a:t>
            </a:r>
            <a:endParaRPr lang="en-US" sz="8000" dirty="0"/>
          </a:p>
        </p:txBody>
      </p:sp>
      <p:pic>
        <p:nvPicPr>
          <p:cNvPr id="9" name="Picture 8"/>
          <p:cNvPicPr>
            <a:picLocks noChangeAspect="1"/>
          </p:cNvPicPr>
          <p:nvPr/>
        </p:nvPicPr>
        <p:blipFill>
          <a:blip r:embed="rId2"/>
          <a:stretch>
            <a:fillRect/>
          </a:stretch>
        </p:blipFill>
        <p:spPr>
          <a:xfrm>
            <a:off x="2325189" y="3095896"/>
            <a:ext cx="4362994" cy="2913017"/>
          </a:xfrm>
          <a:prstGeom prst="rect">
            <a:avLst/>
          </a:prstGeom>
        </p:spPr>
      </p:pic>
    </p:spTree>
    <p:extLst>
      <p:ext uri="{BB962C8B-B14F-4D97-AF65-F5344CB8AC3E}">
        <p14:creationId xmlns:p14="http://schemas.microsoft.com/office/powerpoint/2010/main" val="3130718017"/>
      </p:ext>
    </p:extLst>
  </p:cSld>
  <p:clrMapOvr>
    <a:masterClrMapping/>
  </p:clrMapOvr>
  <p:transition spd="slow">
    <p:randomBar dir="ver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sz="5400" dirty="0" smtClean="0"/>
              <a:t>تئوری یادگیری اجتماعی</a:t>
            </a:r>
            <a:endParaRPr lang="en-US" sz="5400" dirty="0"/>
          </a:p>
        </p:txBody>
      </p:sp>
      <p:sp>
        <p:nvSpPr>
          <p:cNvPr id="7" name="Content Placeholder 6"/>
          <p:cNvSpPr>
            <a:spLocks noGrp="1"/>
          </p:cNvSpPr>
          <p:nvPr>
            <p:ph idx="1"/>
          </p:nvPr>
        </p:nvSpPr>
        <p:spPr>
          <a:xfrm>
            <a:off x="3909462" y="100406"/>
            <a:ext cx="7315200" cy="5120640"/>
          </a:xfrm>
        </p:spPr>
        <p:txBody>
          <a:bodyPr>
            <a:normAutofit/>
          </a:bodyPr>
          <a:lstStyle/>
          <a:p>
            <a:pPr algn="r" rtl="1"/>
            <a:r>
              <a:rPr lang="fa-IR" sz="3600" dirty="0" smtClean="0">
                <a:cs typeface="B Nazanin" panose="00000400000000000000" pitchFamily="2" charset="-78"/>
              </a:rPr>
              <a:t>آلبرت بندورا 1970</a:t>
            </a:r>
          </a:p>
          <a:p>
            <a:pPr algn="r" rtl="1"/>
            <a:r>
              <a:rPr lang="fa-IR" sz="3600" dirty="0" smtClean="0">
                <a:cs typeface="B Nazanin" panose="00000400000000000000" pitchFamily="2" charset="-78"/>
              </a:rPr>
              <a:t>یادگیری بیشتر مردم از طریق تجربه ی مستقیم و مشاهده است</a:t>
            </a:r>
          </a:p>
          <a:p>
            <a:pPr algn="r" rtl="1"/>
            <a:endParaRPr lang="fa-IR" sz="3600" dirty="0" smtClean="0">
              <a:cs typeface="B Nazanin" panose="00000400000000000000" pitchFamily="2" charset="-78"/>
            </a:endParaRPr>
          </a:p>
          <a:p>
            <a:pPr algn="r" rtl="1"/>
            <a:endParaRPr lang="en-US" sz="3600" dirty="0">
              <a:cs typeface="B Nazanin" panose="00000400000000000000" pitchFamily="2" charset="-78"/>
            </a:endParaRPr>
          </a:p>
        </p:txBody>
      </p:sp>
      <p:pic>
        <p:nvPicPr>
          <p:cNvPr id="5122" name="Picture 2" descr="Image result for bandura social learning theo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9462" y="3448050"/>
            <a:ext cx="5806037" cy="3181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368370"/>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altLang="fa-IR" sz="4400" b="1" kern="0" spc="0" dirty="0">
                <a:solidFill>
                  <a:srgbClr val="FF0000"/>
                </a:solidFill>
                <a:latin typeface="Arial"/>
                <a:cs typeface="B Nazanin" pitchFamily="2" charset="-78"/>
              </a:rPr>
              <a:t>تأمین نیروی انسانی </a:t>
            </a:r>
            <a:r>
              <a:rPr lang="fa-IR" altLang="fa-IR" sz="4400" b="1" kern="0" spc="0" dirty="0" smtClean="0">
                <a:solidFill>
                  <a:srgbClr val="FF0000"/>
                </a:solidFill>
                <a:latin typeface="Arial"/>
                <a:cs typeface="B Nazanin" pitchFamily="2" charset="-78"/>
              </a:rPr>
              <a:t/>
            </a:r>
            <a:br>
              <a:rPr lang="fa-IR" altLang="fa-IR" sz="4400" b="1" kern="0" spc="0" dirty="0" smtClean="0">
                <a:solidFill>
                  <a:srgbClr val="FF0000"/>
                </a:solidFill>
                <a:latin typeface="Arial"/>
                <a:cs typeface="B Nazanin" pitchFamily="2" charset="-78"/>
              </a:rPr>
            </a:br>
            <a:r>
              <a:rPr lang="fa-IR" altLang="fa-IR" sz="4400" b="1" kern="0" spc="0" dirty="0">
                <a:solidFill>
                  <a:srgbClr val="FF0000"/>
                </a:solidFill>
                <a:latin typeface="Arial"/>
                <a:cs typeface="B Nazanin" pitchFamily="2" charset="-78"/>
              </a:rPr>
              <a:t/>
            </a:r>
            <a:br>
              <a:rPr lang="fa-IR" altLang="fa-IR" sz="4400" b="1" kern="0" spc="0" dirty="0">
                <a:solidFill>
                  <a:srgbClr val="FF0000"/>
                </a:solidFill>
                <a:latin typeface="Arial"/>
                <a:cs typeface="B Nazanin" pitchFamily="2" charset="-78"/>
              </a:rPr>
            </a:br>
            <a:r>
              <a:rPr lang="en-US" altLang="fa-IR" sz="4400" b="1" kern="0" spc="0" dirty="0">
                <a:solidFill>
                  <a:srgbClr val="FF0000"/>
                </a:solidFill>
                <a:latin typeface="Arial"/>
                <a:cs typeface="B Nazanin" pitchFamily="2" charset="-78"/>
              </a:rPr>
              <a:t>Staffing</a:t>
            </a:r>
            <a:endParaRPr lang="fa-IR" dirty="0">
              <a:solidFill>
                <a:srgbClr val="FF0000"/>
              </a:solidFill>
            </a:endParaRPr>
          </a:p>
        </p:txBody>
      </p:sp>
      <p:sp>
        <p:nvSpPr>
          <p:cNvPr id="3" name="Content Placeholder 2"/>
          <p:cNvSpPr>
            <a:spLocks noGrp="1"/>
          </p:cNvSpPr>
          <p:nvPr>
            <p:ph idx="1"/>
          </p:nvPr>
        </p:nvSpPr>
        <p:spPr/>
        <p:txBody>
          <a:bodyPr/>
          <a:lstStyle/>
          <a:p>
            <a:endParaRPr lang="fa-IR" dirty="0"/>
          </a:p>
        </p:txBody>
      </p:sp>
      <p:sp>
        <p:nvSpPr>
          <p:cNvPr id="4" name="AutoShape 10"/>
          <p:cNvSpPr>
            <a:spLocks noChangeArrowheads="1"/>
          </p:cNvSpPr>
          <p:nvPr/>
        </p:nvSpPr>
        <p:spPr bwMode="auto">
          <a:xfrm>
            <a:off x="5523345" y="1444625"/>
            <a:ext cx="4267200" cy="4191000"/>
          </a:xfrm>
          <a:custGeom>
            <a:avLst/>
            <a:gdLst>
              <a:gd name="T0" fmla="*/ 421504578 w 21600"/>
              <a:gd name="T1" fmla="*/ 0 h 21600"/>
              <a:gd name="T2" fmla="*/ 123446150 w 21600"/>
              <a:gd name="T3" fmla="*/ 119076793 h 21600"/>
              <a:gd name="T4" fmla="*/ 0 w 21600"/>
              <a:gd name="T5" fmla="*/ 406585158 h 21600"/>
              <a:gd name="T6" fmla="*/ 123446150 w 21600"/>
              <a:gd name="T7" fmla="*/ 694093572 h 21600"/>
              <a:gd name="T8" fmla="*/ 421504578 w 21600"/>
              <a:gd name="T9" fmla="*/ 813170317 h 21600"/>
              <a:gd name="T10" fmla="*/ 719562859 w 21600"/>
              <a:gd name="T11" fmla="*/ 694093572 h 21600"/>
              <a:gd name="T12" fmla="*/ 843009157 w 21600"/>
              <a:gd name="T13" fmla="*/ 406585158 h 21600"/>
              <a:gd name="T14" fmla="*/ 719562859 w 21600"/>
              <a:gd name="T15" fmla="*/ 11907679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5E2FF"/>
          </a:solidFill>
          <a:ln w="9525">
            <a:solidFill>
              <a:srgbClr val="666699"/>
            </a:solidFill>
            <a:round/>
            <a:headEnd/>
            <a:tailEnd/>
          </a:ln>
        </p:spPr>
        <p:txBody>
          <a:bodyPr wrap="none" anchor="ct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fa-IR" sz="1800" b="0" i="0" u="none" strike="noStrike" kern="0" cap="none" spc="0" normalizeH="0" baseline="0" noProof="0" smtClean="0">
              <a:ln>
                <a:noFill/>
              </a:ln>
              <a:solidFill>
                <a:srgbClr val="000000"/>
              </a:solidFill>
              <a:effectLst/>
              <a:uLnTx/>
              <a:uFillTx/>
              <a:latin typeface="Arial"/>
              <a:cs typeface="Arial"/>
            </a:endParaRPr>
          </a:p>
        </p:txBody>
      </p:sp>
      <p:sp>
        <p:nvSpPr>
          <p:cNvPr id="5" name="Text Box 6"/>
          <p:cNvSpPr txBox="1">
            <a:spLocks noChangeArrowheads="1"/>
          </p:cNvSpPr>
          <p:nvPr/>
        </p:nvSpPr>
        <p:spPr bwMode="auto">
          <a:xfrm>
            <a:off x="6628245" y="2946400"/>
            <a:ext cx="2057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fa-IR" altLang="fa-IR" sz="2400" b="1" i="0" u="none" strike="noStrike" kern="0" cap="none" spc="0" normalizeH="0" baseline="0" noProof="0" dirty="0" smtClean="0">
                <a:ln>
                  <a:noFill/>
                </a:ln>
                <a:solidFill>
                  <a:srgbClr val="FF0000"/>
                </a:solidFill>
                <a:effectLst/>
                <a:uLnTx/>
                <a:uFillTx/>
                <a:cs typeface="B Titr" panose="00000700000000000000" pitchFamily="2" charset="-78"/>
              </a:rPr>
              <a:t>قرار دادن افراد</a:t>
            </a:r>
          </a:p>
          <a:p>
            <a:pPr marL="0" marR="0" lvl="0" indent="0" algn="ctr" defTabSz="914400" rtl="1" eaLnBrk="1" fontAlgn="base" latinLnBrk="0" hangingPunct="1">
              <a:lnSpc>
                <a:spcPct val="100000"/>
              </a:lnSpc>
              <a:spcBef>
                <a:spcPct val="0"/>
              </a:spcBef>
              <a:spcAft>
                <a:spcPct val="0"/>
              </a:spcAft>
              <a:buClrTx/>
              <a:buSzTx/>
              <a:buFontTx/>
              <a:buNone/>
              <a:tabLst/>
              <a:defRPr/>
            </a:pPr>
            <a:r>
              <a:rPr kumimoji="0" lang="fa-IR" altLang="fa-IR" sz="2400" b="1" i="0" u="none" strike="noStrike" kern="0" cap="none" spc="0" normalizeH="0" baseline="0" noProof="0" dirty="0" smtClean="0">
                <a:ln>
                  <a:noFill/>
                </a:ln>
                <a:solidFill>
                  <a:srgbClr val="FF0000"/>
                </a:solidFill>
                <a:effectLst/>
                <a:uLnTx/>
                <a:uFillTx/>
                <a:cs typeface="B Titr" panose="00000700000000000000" pitchFamily="2" charset="-78"/>
              </a:rPr>
              <a:t>شایسته در مشاغل مناسب</a:t>
            </a:r>
            <a:endParaRPr kumimoji="0" lang="en-US" altLang="fa-IR" sz="2400" b="0" i="0" u="none" strike="noStrike" kern="0" cap="none" spc="0" normalizeH="0" baseline="0" noProof="0" dirty="0" smtClean="0">
              <a:ln>
                <a:noFill/>
              </a:ln>
              <a:solidFill>
                <a:srgbClr val="000000"/>
              </a:solidFill>
              <a:effectLst/>
              <a:uLnTx/>
              <a:uFillTx/>
              <a:cs typeface="B Titr" panose="00000700000000000000" pitchFamily="2" charset="-78"/>
            </a:endParaRPr>
          </a:p>
        </p:txBody>
      </p:sp>
      <p:sp>
        <p:nvSpPr>
          <p:cNvPr id="6" name="Text Box 11"/>
          <p:cNvSpPr txBox="1">
            <a:spLocks noChangeArrowheads="1"/>
          </p:cNvSpPr>
          <p:nvPr/>
        </p:nvSpPr>
        <p:spPr bwMode="auto">
          <a:xfrm>
            <a:off x="6391563" y="1821872"/>
            <a:ext cx="205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defTabSz="914400" rtl="1" eaLnBrk="1" fontAlgn="base" hangingPunct="1">
              <a:spcBef>
                <a:spcPct val="50000"/>
              </a:spcBef>
              <a:spcAft>
                <a:spcPct val="0"/>
              </a:spcAft>
            </a:pPr>
            <a:r>
              <a:rPr lang="fa-IR" altLang="fa-IR" sz="2400" b="1" dirty="0" smtClean="0">
                <a:solidFill>
                  <a:srgbClr val="000000"/>
                </a:solidFill>
                <a:cs typeface="B Nazanin" pitchFamily="2" charset="-78"/>
              </a:rPr>
              <a:t>ساختار سازماني</a:t>
            </a:r>
            <a:endParaRPr lang="en-US" altLang="fa-IR" sz="2400" b="1" dirty="0" smtClean="0">
              <a:solidFill>
                <a:srgbClr val="000000"/>
              </a:solidFill>
              <a:cs typeface="B Nazanin" pitchFamily="2" charset="-78"/>
            </a:endParaRPr>
          </a:p>
        </p:txBody>
      </p:sp>
      <p:sp>
        <p:nvSpPr>
          <p:cNvPr id="7" name="Text Box 12"/>
          <p:cNvSpPr txBox="1">
            <a:spLocks noChangeArrowheads="1"/>
          </p:cNvSpPr>
          <p:nvPr/>
        </p:nvSpPr>
        <p:spPr bwMode="auto">
          <a:xfrm>
            <a:off x="6437745" y="4714367"/>
            <a:ext cx="2438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defTabSz="914400" rtl="1" eaLnBrk="1" fontAlgn="base" hangingPunct="1">
              <a:spcBef>
                <a:spcPct val="50000"/>
              </a:spcBef>
              <a:spcAft>
                <a:spcPct val="0"/>
              </a:spcAft>
            </a:pPr>
            <a:r>
              <a:rPr lang="fa-IR" altLang="fa-IR" sz="2400" b="1" dirty="0" smtClean="0">
                <a:solidFill>
                  <a:srgbClr val="000000"/>
                </a:solidFill>
                <a:cs typeface="B Nazanin" pitchFamily="2" charset="-78"/>
              </a:rPr>
              <a:t>پست هاي سازماني</a:t>
            </a:r>
            <a:endParaRPr lang="en-US" altLang="fa-IR" sz="2400" b="1" dirty="0" smtClean="0">
              <a:solidFill>
                <a:srgbClr val="000000"/>
              </a:solidFill>
              <a:cs typeface="B Nazanin" pitchFamily="2" charset="-78"/>
            </a:endParaRPr>
          </a:p>
        </p:txBody>
      </p:sp>
    </p:spTree>
    <p:extLst>
      <p:ext uri="{BB962C8B-B14F-4D97-AF65-F5344CB8AC3E}">
        <p14:creationId xmlns:p14="http://schemas.microsoft.com/office/powerpoint/2010/main" val="4598194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rtl="1"/>
            <a:r>
              <a:rPr lang="fa-IR" sz="5400" dirty="0"/>
              <a:t>تئوری یادگیری اجتماعی</a:t>
            </a:r>
            <a:endParaRPr lang="en-US" sz="4000" dirty="0"/>
          </a:p>
        </p:txBody>
      </p:sp>
      <p:sp>
        <p:nvSpPr>
          <p:cNvPr id="7" name="Content Placeholder 6"/>
          <p:cNvSpPr>
            <a:spLocks noGrp="1"/>
          </p:cNvSpPr>
          <p:nvPr>
            <p:ph idx="1"/>
          </p:nvPr>
        </p:nvSpPr>
        <p:spPr/>
        <p:txBody>
          <a:bodyPr>
            <a:normAutofit/>
          </a:bodyPr>
          <a:lstStyle/>
          <a:p>
            <a:pPr algn="justLow" rtl="1"/>
            <a:r>
              <a:rPr lang="fa-IR" sz="4000" dirty="0" smtClean="0">
                <a:cs typeface="B Nazanin" panose="00000400000000000000" pitchFamily="2" charset="-78"/>
              </a:rPr>
              <a:t>انسان ها در نتیجه ی تجربه ی مستقیم اثر فعالیت ها یاد می گیرند</a:t>
            </a:r>
          </a:p>
          <a:p>
            <a:pPr algn="justLow" rtl="1"/>
            <a:r>
              <a:rPr lang="fa-IR" sz="4000" dirty="0" smtClean="0">
                <a:cs typeface="B Nazanin" panose="00000400000000000000" pitchFamily="2" charset="-78"/>
              </a:rPr>
              <a:t>دانش اغلب از طریق تجارب جانشین حاصل می شود مانند مشاهده اقدامات دیگران</a:t>
            </a:r>
          </a:p>
          <a:p>
            <a:pPr algn="justLow" rtl="1"/>
            <a:r>
              <a:rPr lang="fa-IR" sz="4000" dirty="0" smtClean="0">
                <a:cs typeface="B Nazanin" panose="00000400000000000000" pitchFamily="2" charset="-78"/>
              </a:rPr>
              <a:t>انسان ها بواسطه ی قضاوت بیات شده از طرف افراد دیگر یاد می گیرند</a:t>
            </a:r>
          </a:p>
          <a:p>
            <a:pPr algn="justLow" rtl="1"/>
            <a:r>
              <a:rPr lang="fa-IR" sz="4000" dirty="0" smtClean="0">
                <a:cs typeface="B Nazanin" panose="00000400000000000000" pitchFamily="2" charset="-78"/>
              </a:rPr>
              <a:t>انسان ها درستی اطلاعات جدید را از طریق منطق استقرایی و قیاسی ارزیابی می کنند</a:t>
            </a:r>
            <a:endParaRPr lang="en-US" sz="4000" dirty="0">
              <a:cs typeface="B Nazanin" panose="00000400000000000000" pitchFamily="2" charset="-78"/>
            </a:endParaRPr>
          </a:p>
        </p:txBody>
      </p:sp>
    </p:spTree>
    <p:extLst>
      <p:ext uri="{BB962C8B-B14F-4D97-AF65-F5344CB8AC3E}">
        <p14:creationId xmlns:p14="http://schemas.microsoft.com/office/powerpoint/2010/main" val="424399772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69848" y="1298448"/>
            <a:ext cx="7769352" cy="1457815"/>
          </a:xfrm>
        </p:spPr>
        <p:txBody>
          <a:bodyPr>
            <a:noAutofit/>
          </a:bodyPr>
          <a:lstStyle/>
          <a:p>
            <a:pPr algn="ctr" rtl="1"/>
            <a:r>
              <a:rPr lang="fa-IR" sz="4800" dirty="0" smtClean="0"/>
              <a:t>مسئول آموزش و توسعه ی پرستاران در بیمارستان ها چه کسانی هستند؟</a:t>
            </a:r>
            <a:endParaRPr lang="en-US" sz="4800" dirty="0"/>
          </a:p>
        </p:txBody>
      </p:sp>
      <p:sp>
        <p:nvSpPr>
          <p:cNvPr id="7" name="Content Placeholder 6"/>
          <p:cNvSpPr>
            <a:spLocks noGrp="1"/>
          </p:cNvSpPr>
          <p:nvPr>
            <p:ph type="subTitle" idx="1"/>
          </p:nvPr>
        </p:nvSpPr>
        <p:spPr/>
        <p:txBody>
          <a:bodyPr>
            <a:normAutofit/>
          </a:bodyPr>
          <a:lstStyle/>
          <a:p>
            <a:pPr algn="justLow" rtl="1"/>
            <a:endParaRPr lang="fa-IR" sz="4000" dirty="0">
              <a:cs typeface="B Nazanin" panose="00000400000000000000" pitchFamily="2" charset="-78"/>
            </a:endParaRPr>
          </a:p>
        </p:txBody>
      </p:sp>
      <p:pic>
        <p:nvPicPr>
          <p:cNvPr id="7170" name="Picture 2" descr="Image result for learning theor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1650" y="3352800"/>
            <a:ext cx="5943599" cy="2631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4620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61950" y="1298448"/>
            <a:ext cx="8743950" cy="1825752"/>
          </a:xfrm>
        </p:spPr>
        <p:txBody>
          <a:bodyPr>
            <a:noAutofit/>
          </a:bodyPr>
          <a:lstStyle/>
          <a:p>
            <a:pPr algn="ctr"/>
            <a:r>
              <a:rPr lang="fa-IR" sz="8000" dirty="0" smtClean="0">
                <a:cs typeface="B Jadid" panose="00000700000000000000" pitchFamily="2" charset="-78"/>
              </a:rPr>
              <a:t>فرآیند آموزش چگونه است؟</a:t>
            </a:r>
            <a:endParaRPr lang="en-US" sz="8000" dirty="0">
              <a:cs typeface="B Jadid" panose="00000700000000000000" pitchFamily="2" charset="-78"/>
            </a:endParaRPr>
          </a:p>
        </p:txBody>
      </p:sp>
      <p:pic>
        <p:nvPicPr>
          <p:cNvPr id="6" name="Picture 5"/>
          <p:cNvPicPr>
            <a:picLocks noChangeAspect="1"/>
          </p:cNvPicPr>
          <p:nvPr/>
        </p:nvPicPr>
        <p:blipFill>
          <a:blip r:embed="rId2"/>
          <a:stretch>
            <a:fillRect/>
          </a:stretch>
        </p:blipFill>
        <p:spPr>
          <a:xfrm>
            <a:off x="1409700" y="3124200"/>
            <a:ext cx="6975348" cy="2760483"/>
          </a:xfrm>
          <a:prstGeom prst="rect">
            <a:avLst/>
          </a:prstGeom>
        </p:spPr>
      </p:pic>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227312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dirty="0" smtClean="0"/>
              <a:t>فرآیند آموزش</a:t>
            </a:r>
            <a:endParaRPr lang="en-US" sz="5400" dirty="0"/>
          </a:p>
        </p:txBody>
      </p:sp>
      <p:graphicFrame>
        <p:nvGraphicFramePr>
          <p:cNvPr id="4" name="Content Placeholder 3"/>
          <p:cNvGraphicFramePr>
            <a:graphicFrameLocks noGrp="1"/>
          </p:cNvGraphicFramePr>
          <p:nvPr>
            <p:ph idx="1"/>
            <p:extLst/>
          </p:nvPr>
        </p:nvGraphicFramePr>
        <p:xfrm>
          <a:off x="3868738" y="863600"/>
          <a:ext cx="7315200" cy="51212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80623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algn="ctr"/>
            <a:r>
              <a:rPr lang="fa-IR" sz="7200" dirty="0" smtClean="0">
                <a:cs typeface="B Jadid" panose="00000700000000000000" pitchFamily="2" charset="-78"/>
              </a:rPr>
              <a:t>چگونه نیازهای رشد و توسعه ی کارکنان را بررسی کنیم؟  </a:t>
            </a:r>
            <a:endParaRPr lang="en-US" sz="7200" dirty="0">
              <a:cs typeface="B Jadid" panose="00000700000000000000" pitchFamily="2" charset="-78"/>
            </a:endParaRPr>
          </a:p>
        </p:txBody>
      </p:sp>
      <p:sp>
        <p:nvSpPr>
          <p:cNvPr id="5" name="Subtitle 4"/>
          <p:cNvSpPr>
            <a:spLocks noGrp="1"/>
          </p:cNvSpPr>
          <p:nvPr>
            <p:ph type="subTitle" idx="1"/>
          </p:nvPr>
        </p:nvSpPr>
        <p:spPr/>
        <p:txBody>
          <a:bodyPr/>
          <a:lstStyle/>
          <a:p>
            <a:endParaRPr lang="en-US"/>
          </a:p>
        </p:txBody>
      </p:sp>
      <p:pic>
        <p:nvPicPr>
          <p:cNvPr id="6" name="Picture 5"/>
          <p:cNvPicPr>
            <a:picLocks noChangeAspect="1"/>
          </p:cNvPicPr>
          <p:nvPr/>
        </p:nvPicPr>
        <p:blipFill>
          <a:blip r:embed="rId2"/>
          <a:stretch>
            <a:fillRect/>
          </a:stretch>
        </p:blipFill>
        <p:spPr>
          <a:xfrm>
            <a:off x="9391651" y="1123950"/>
            <a:ext cx="2495550" cy="47624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45391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800" dirty="0" smtClean="0">
                <a:cs typeface="B Jadid" panose="00000700000000000000" pitchFamily="2" charset="-78"/>
              </a:rPr>
              <a:t>روش های بررسی نیازهای توسعه کارکنان</a:t>
            </a:r>
            <a:endParaRPr lang="en-US" sz="4800" dirty="0">
              <a:cs typeface="B Jadid" panose="00000700000000000000" pitchFamily="2" charset="-78"/>
            </a:endParaRPr>
          </a:p>
        </p:txBody>
      </p:sp>
      <p:sp>
        <p:nvSpPr>
          <p:cNvPr id="3" name="Content Placeholder 2"/>
          <p:cNvSpPr>
            <a:spLocks noGrp="1"/>
          </p:cNvSpPr>
          <p:nvPr>
            <p:ph idx="1"/>
          </p:nvPr>
        </p:nvSpPr>
        <p:spPr/>
        <p:txBody>
          <a:bodyPr>
            <a:normAutofit/>
          </a:bodyPr>
          <a:lstStyle/>
          <a:p>
            <a:pPr algn="r" rtl="1"/>
            <a:r>
              <a:rPr lang="fa-IR" sz="4800" dirty="0" smtClean="0">
                <a:cs typeface="B Nazanin" panose="00000400000000000000" pitchFamily="2" charset="-78"/>
              </a:rPr>
              <a:t>آزمون های بورد پرستاری</a:t>
            </a:r>
          </a:p>
          <a:p>
            <a:pPr algn="r" rtl="1"/>
            <a:r>
              <a:rPr lang="fa-IR" sz="4800" dirty="0" smtClean="0">
                <a:cs typeface="B Nazanin" panose="00000400000000000000" pitchFamily="2" charset="-78"/>
              </a:rPr>
              <a:t>مدارک ملی</a:t>
            </a:r>
          </a:p>
          <a:p>
            <a:pPr algn="r" rtl="1"/>
            <a:r>
              <a:rPr lang="fa-IR" sz="4800" dirty="0" smtClean="0">
                <a:cs typeface="B Nazanin" panose="00000400000000000000" pitchFamily="2" charset="-78"/>
              </a:rPr>
              <a:t>چک لیست خود کنترلی صلاحیت </a:t>
            </a:r>
          </a:p>
          <a:p>
            <a:pPr algn="r" rtl="1"/>
            <a:r>
              <a:rPr lang="fa-IR" sz="4800" dirty="0" smtClean="0">
                <a:cs typeface="B Nazanin" panose="00000400000000000000" pitchFamily="2" charset="-78"/>
              </a:rPr>
              <a:t>انجام بررسی های دقیق</a:t>
            </a:r>
          </a:p>
          <a:p>
            <a:pPr algn="r" rtl="1"/>
            <a:r>
              <a:rPr lang="fa-IR" sz="4800" dirty="0" smtClean="0">
                <a:cs typeface="B Nazanin" panose="00000400000000000000" pitchFamily="2" charset="-78"/>
              </a:rPr>
              <a:t>مشاهده ی مستقیم</a:t>
            </a:r>
          </a:p>
          <a:p>
            <a:pPr algn="r" rtl="1"/>
            <a:r>
              <a:rPr lang="fa-IR" sz="4800" dirty="0" smtClean="0">
                <a:cs typeface="B Nazanin" panose="00000400000000000000" pitchFamily="2" charset="-78"/>
              </a:rPr>
              <a:t>بررسی توسط همکاران</a:t>
            </a:r>
            <a:endParaRPr lang="en-US" sz="4800" dirty="0">
              <a:cs typeface="B Nazanin" panose="00000400000000000000" pitchFamily="2" charset="-78"/>
            </a:endParaRPr>
          </a:p>
        </p:txBody>
      </p:sp>
    </p:spTree>
    <p:extLst>
      <p:ext uri="{BB962C8B-B14F-4D97-AF65-F5344CB8AC3E}">
        <p14:creationId xmlns:p14="http://schemas.microsoft.com/office/powerpoint/2010/main" val="36962105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a:r>
              <a:rPr lang="fa-IR" dirty="0" smtClean="0">
                <a:cs typeface="B Jadid" panose="00000700000000000000" pitchFamily="2" charset="-78"/>
              </a:rPr>
              <a:t>داشتن عملکرد بازتابی و پورت فولیوی حرفه ای</a:t>
            </a:r>
            <a:br>
              <a:rPr lang="fa-IR" dirty="0" smtClean="0">
                <a:cs typeface="B Jadid" panose="00000700000000000000" pitchFamily="2" charset="-78"/>
              </a:rPr>
            </a:br>
            <a:r>
              <a:rPr lang="fa-IR" dirty="0">
                <a:cs typeface="B Jadid" panose="00000700000000000000" pitchFamily="2" charset="-78"/>
              </a:rPr>
              <a:t/>
            </a:r>
            <a:br>
              <a:rPr lang="fa-IR" dirty="0">
                <a:cs typeface="B Jadid" panose="00000700000000000000" pitchFamily="2" charset="-78"/>
              </a:rPr>
            </a:br>
            <a:r>
              <a:rPr lang="fa-IR" sz="4400" dirty="0" smtClean="0">
                <a:solidFill>
                  <a:srgbClr val="FF0000"/>
                </a:solidFill>
                <a:cs typeface="B Araz" panose="00000400000000000000" pitchFamily="2" charset="-78"/>
              </a:rPr>
              <a:t>روشی برای ارتقای رشد فردی و صلاحیت حرفه ای</a:t>
            </a:r>
            <a:endParaRPr lang="en-US" sz="4400" dirty="0">
              <a:solidFill>
                <a:srgbClr val="FF0000"/>
              </a:solidFill>
              <a:cs typeface="B Araz" panose="00000400000000000000" pitchFamily="2" charset="-78"/>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20298219"/>
      </p:ext>
    </p:extLst>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عملکرد بازتابی</a:t>
            </a:r>
            <a:endParaRPr lang="en-US" dirty="0"/>
          </a:p>
        </p:txBody>
      </p:sp>
      <p:sp>
        <p:nvSpPr>
          <p:cNvPr id="3" name="Content Placeholder 2"/>
          <p:cNvSpPr>
            <a:spLocks noGrp="1"/>
          </p:cNvSpPr>
          <p:nvPr>
            <p:ph idx="1"/>
          </p:nvPr>
        </p:nvSpPr>
        <p:spPr/>
        <p:txBody>
          <a:bodyPr>
            <a:normAutofit/>
          </a:bodyPr>
          <a:lstStyle/>
          <a:p>
            <a:pPr algn="justLow" rtl="1"/>
            <a:r>
              <a:rPr lang="fa-IR" sz="4000" dirty="0" smtClean="0">
                <a:cs typeface="B Nazanin" panose="00000400000000000000" pitchFamily="2" charset="-78"/>
              </a:rPr>
              <a:t>تعریف: فرآیندی برای بررسی عملکرد فرد جهت شناسایی و جذب فرصت های یادگیری به منظور ارتقای صلاحیت </a:t>
            </a:r>
          </a:p>
          <a:p>
            <a:pPr algn="justLow" rtl="1"/>
            <a:r>
              <a:rPr lang="fa-IR" sz="4000" dirty="0" smtClean="0">
                <a:cs typeface="B Nazanin" panose="00000400000000000000" pitchFamily="2" charset="-78"/>
              </a:rPr>
              <a:t>یک نوع خود ارزیابی برای ارتقای عملکرد حرفه ای و حفظ صلاحیت</a:t>
            </a:r>
          </a:p>
          <a:p>
            <a:pPr algn="justLow" rtl="1"/>
            <a:endParaRPr lang="fa-IR" sz="4000" dirty="0" smtClean="0">
              <a:cs typeface="B Nazanin" panose="00000400000000000000" pitchFamily="2" charset="-78"/>
            </a:endParaRPr>
          </a:p>
          <a:p>
            <a:pPr algn="justLow" rtl="1"/>
            <a:endParaRPr lang="en-US" sz="4000" dirty="0">
              <a:cs typeface="B Nazanin" panose="00000400000000000000" pitchFamily="2" charset="-78"/>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0215" y="4306159"/>
            <a:ext cx="3370054" cy="2409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9636906"/>
      </p:ext>
    </p:extLst>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112" y="2848132"/>
            <a:ext cx="2947482" cy="3191682"/>
          </a:xfrm>
        </p:spPr>
        <p:txBody>
          <a:bodyPr/>
          <a:lstStyle/>
          <a:p>
            <a:pPr algn="ctr"/>
            <a:r>
              <a:rPr lang="fa-IR" sz="5900" spc="-100" dirty="0">
                <a:cs typeface="B Jadid" panose="00000700000000000000" pitchFamily="2" charset="-78"/>
              </a:rPr>
              <a:t>پورت فولیوی حرفه ای</a:t>
            </a:r>
            <a:endParaRPr lang="en-US" dirty="0"/>
          </a:p>
        </p:txBody>
      </p:sp>
      <p:sp>
        <p:nvSpPr>
          <p:cNvPr id="3" name="Content Placeholder 2"/>
          <p:cNvSpPr>
            <a:spLocks noGrp="1"/>
          </p:cNvSpPr>
          <p:nvPr>
            <p:ph idx="1"/>
          </p:nvPr>
        </p:nvSpPr>
        <p:spPr/>
        <p:txBody>
          <a:bodyPr>
            <a:noAutofit/>
          </a:bodyPr>
          <a:lstStyle/>
          <a:p>
            <a:pPr algn="justLow" rtl="1"/>
            <a:r>
              <a:rPr lang="fa-IR" sz="3600" dirty="0" smtClean="0">
                <a:cs typeface="B Nazanin" panose="00000400000000000000" pitchFamily="2" charset="-78"/>
              </a:rPr>
              <a:t>جمع آوری موارد و مستنداتی که صلاحیت و خبرگی کارکنان را نشان می دهد.</a:t>
            </a:r>
          </a:p>
          <a:p>
            <a:pPr algn="justLow" rtl="1"/>
            <a:r>
              <a:rPr lang="fa-IR" sz="3600" dirty="0" smtClean="0">
                <a:cs typeface="B Nazanin" panose="00000400000000000000" pitchFamily="2" charset="-78"/>
              </a:rPr>
              <a:t>اجزای اصلی پورت فولیو: اطلاعات بیوگرافی، پیشینه ی آموزشی، مدارک و گواهی های کسب شده، تاریخچه ی استخدام، رزومه، چک لیست صلاحیت، اهداف فردی و حرفه ای، تجارب توسعه ی حرفه ای، مشورت ها، مستندات چاپ شده، فعالیت های حرفه ای و اجتماعی، جوایز دریافت شده، نامه های تشویقی از طرف بیماران، خانواده ها، همکاران و سازمان</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291" y="959371"/>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7127737"/>
      </p:ext>
    </p:extLst>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800" dirty="0" smtClean="0">
                <a:cs typeface="B Farnaz" panose="00000400000000000000" pitchFamily="2" charset="-78"/>
              </a:rPr>
              <a:t>ارزیابی فعالیت های توسعه ای کارکنان</a:t>
            </a:r>
            <a:endParaRPr lang="en-US" sz="4800" dirty="0">
              <a:cs typeface="B Farnaz" panose="00000400000000000000" pitchFamily="2" charset="-78"/>
            </a:endParaRPr>
          </a:p>
        </p:txBody>
      </p:sp>
      <p:sp>
        <p:nvSpPr>
          <p:cNvPr id="3" name="Content Placeholder 2"/>
          <p:cNvSpPr>
            <a:spLocks noGrp="1"/>
          </p:cNvSpPr>
          <p:nvPr>
            <p:ph idx="1"/>
          </p:nvPr>
        </p:nvSpPr>
        <p:spPr/>
        <p:txBody>
          <a:bodyPr>
            <a:normAutofit/>
          </a:bodyPr>
          <a:lstStyle/>
          <a:p>
            <a:pPr algn="r" rtl="1"/>
            <a:r>
              <a:rPr lang="fa-IR" sz="4400" dirty="0" smtClean="0">
                <a:cs typeface="B Nazanin" panose="00000400000000000000" pitchFamily="2" charset="-78"/>
              </a:rPr>
              <a:t>ارزیابی توسط چندین قسمت انجام می شود</a:t>
            </a:r>
          </a:p>
          <a:p>
            <a:pPr algn="r" rtl="1"/>
            <a:r>
              <a:rPr lang="fa-IR" sz="4400" dirty="0" smtClean="0">
                <a:cs typeface="B Nazanin" panose="00000400000000000000" pitchFamily="2" charset="-78"/>
              </a:rPr>
              <a:t>توسعه فقط شرکت در کلاس، انجام ارزیابی انتهای کلاس و تکمیل فرم نیست</a:t>
            </a:r>
          </a:p>
          <a:p>
            <a:pPr algn="r" rtl="1"/>
            <a:endParaRPr lang="fa-IR" sz="4400" dirty="0">
              <a:cs typeface="B Nazanin" panose="00000400000000000000" pitchFamily="2" charset="-78"/>
            </a:endParaRPr>
          </a:p>
          <a:p>
            <a:pPr marL="0" indent="0" algn="ctr" rtl="1">
              <a:buNone/>
            </a:pPr>
            <a:r>
              <a:rPr lang="fa-IR" sz="4800" b="1" u="sng" dirty="0" smtClean="0">
                <a:solidFill>
                  <a:srgbClr val="0070C0"/>
                </a:solidFill>
                <a:cs typeface="B Nazanin" panose="00000400000000000000" pitchFamily="2" charset="-78"/>
              </a:rPr>
              <a:t>4 معیار ارزیابی </a:t>
            </a:r>
            <a:r>
              <a:rPr lang="fa-IR" sz="4800" b="1" u="sng" dirty="0">
                <a:solidFill>
                  <a:srgbClr val="0070C0"/>
                </a:solidFill>
                <a:cs typeface="B Nazanin" panose="00000400000000000000" pitchFamily="2" charset="-78"/>
              </a:rPr>
              <a:t>توسعه ی </a:t>
            </a:r>
            <a:r>
              <a:rPr lang="fa-IR" sz="4800" b="1" u="sng" dirty="0" smtClean="0">
                <a:solidFill>
                  <a:srgbClr val="0070C0"/>
                </a:solidFill>
                <a:cs typeface="B Nazanin" panose="00000400000000000000" pitchFamily="2" charset="-78"/>
              </a:rPr>
              <a:t>کارکنان؟</a:t>
            </a:r>
            <a:endParaRPr lang="en-US" sz="4800" b="1" u="sng" dirty="0">
              <a:solidFill>
                <a:srgbClr val="0070C0"/>
              </a:solidFill>
              <a:cs typeface="B Nazanin" panose="00000400000000000000" pitchFamily="2" charset="-78"/>
            </a:endParaRPr>
          </a:p>
          <a:p>
            <a:pPr marL="0" indent="0" algn="r" rtl="1">
              <a:buNone/>
            </a:pPr>
            <a:endParaRPr lang="fa-IR" sz="4400" dirty="0" smtClean="0">
              <a:cs typeface="B Nazanin" panose="00000400000000000000" pitchFamily="2" charset="-78"/>
            </a:endParaRPr>
          </a:p>
        </p:txBody>
      </p:sp>
    </p:spTree>
    <p:extLst>
      <p:ext uri="{BB962C8B-B14F-4D97-AF65-F5344CB8AC3E}">
        <p14:creationId xmlns:p14="http://schemas.microsoft.com/office/powerpoint/2010/main" val="2906764552"/>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400" dirty="0">
                <a:cs typeface="B Homa" pitchFamily="2" charset="-78"/>
              </a:rPr>
              <a:t>مراحل هشت گانه کارمندیابی</a:t>
            </a:r>
          </a:p>
        </p:txBody>
      </p:sp>
      <p:sp>
        <p:nvSpPr>
          <p:cNvPr id="3" name="Content Placeholder 2"/>
          <p:cNvSpPr>
            <a:spLocks noGrp="1"/>
          </p:cNvSpPr>
          <p:nvPr>
            <p:ph idx="1"/>
          </p:nvPr>
        </p:nvSpPr>
        <p:spPr/>
        <p:txBody>
          <a:bodyPr/>
          <a:lstStyle/>
          <a:p>
            <a:endParaRPr lang="fa-I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6072" y="1123837"/>
            <a:ext cx="6120680" cy="4248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2906232"/>
      </p:ext>
    </p:extLst>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123950"/>
            <a:ext cx="2947988" cy="4600575"/>
          </a:xfrm>
        </p:spPr>
        <p:txBody>
          <a:bodyPr/>
          <a:lstStyle/>
          <a:p>
            <a:pPr algn="ctr"/>
            <a:r>
              <a:rPr lang="fa-IR" sz="4800" dirty="0">
                <a:cs typeface="B Farnaz" panose="00000400000000000000" pitchFamily="2" charset="-78"/>
              </a:rPr>
              <a:t>ارزیابی فعالیت های توسعه ای کارکنان</a:t>
            </a:r>
            <a:endParaRPr lang="en-US" dirty="0"/>
          </a:p>
        </p:txBody>
      </p:sp>
      <p:sp>
        <p:nvSpPr>
          <p:cNvPr id="3" name="Content Placeholder 2"/>
          <p:cNvSpPr>
            <a:spLocks noGrp="1"/>
          </p:cNvSpPr>
          <p:nvPr>
            <p:ph idx="4294967295"/>
          </p:nvPr>
        </p:nvSpPr>
        <p:spPr>
          <a:xfrm>
            <a:off x="4876800" y="820738"/>
            <a:ext cx="7315200" cy="5121275"/>
          </a:xfrm>
        </p:spPr>
        <p:txBody>
          <a:bodyPr>
            <a:normAutofit/>
          </a:bodyPr>
          <a:lstStyle/>
          <a:p>
            <a:pPr algn="r" rtl="1"/>
            <a:r>
              <a:rPr lang="fa-IR" sz="5400" dirty="0" smtClean="0">
                <a:cs typeface="B Nazanin" panose="00000400000000000000" pitchFamily="2" charset="-78"/>
              </a:rPr>
              <a:t>واکنش یادگیرنده</a:t>
            </a:r>
          </a:p>
          <a:p>
            <a:pPr algn="r" rtl="1"/>
            <a:r>
              <a:rPr lang="fa-IR" sz="5400" dirty="0" smtClean="0">
                <a:cs typeface="B Nazanin" panose="00000400000000000000" pitchFamily="2" charset="-78"/>
              </a:rPr>
              <a:t>تغییر رفتار </a:t>
            </a:r>
          </a:p>
          <a:p>
            <a:pPr algn="r" rtl="1"/>
            <a:r>
              <a:rPr lang="fa-IR" sz="5400" dirty="0" smtClean="0">
                <a:cs typeface="B Nazanin" panose="00000400000000000000" pitchFamily="2" charset="-78"/>
              </a:rPr>
              <a:t>تاثیر سازمانی </a:t>
            </a:r>
          </a:p>
          <a:p>
            <a:pPr algn="r" rtl="1"/>
            <a:r>
              <a:rPr lang="fa-IR" sz="5400" dirty="0" smtClean="0">
                <a:cs typeface="B Nazanin" panose="00000400000000000000" pitchFamily="2" charset="-78"/>
              </a:rPr>
              <a:t>هزینه اثربخشی</a:t>
            </a:r>
            <a:endParaRPr lang="en-US" sz="5400" dirty="0">
              <a:cs typeface="B Nazanin" panose="00000400000000000000" pitchFamily="2" charset="-78"/>
            </a:endParaRPr>
          </a:p>
        </p:txBody>
      </p:sp>
      <p:pic>
        <p:nvPicPr>
          <p:cNvPr id="6146" name="Picture 2" descr="Image result for learner rea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9599" y="77788"/>
            <a:ext cx="223718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change behavi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05473">
            <a:off x="497873" y="3062855"/>
            <a:ext cx="5080262" cy="265033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5849541" y="4057650"/>
            <a:ext cx="2437209" cy="2556128"/>
          </a:xfrm>
          <a:prstGeom prst="rect">
            <a:avLst/>
          </a:prstGeom>
        </p:spPr>
      </p:pic>
    </p:spTree>
    <p:extLst>
      <p:ext uri="{BB962C8B-B14F-4D97-AF65-F5344CB8AC3E}">
        <p14:creationId xmlns:p14="http://schemas.microsoft.com/office/powerpoint/2010/main" val="4161093400"/>
      </p:ext>
    </p:extLst>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fa-IR" dirty="0" smtClean="0">
                <a:solidFill>
                  <a:srgbClr val="FFFF00"/>
                </a:solidFill>
                <a:cs typeface="B Farnaz" panose="00000400000000000000" pitchFamily="2" charset="-78"/>
              </a:rPr>
              <a:t>برنامه ریزی شغلی برای پرستاران تازه فارغ التحصیل</a:t>
            </a:r>
            <a:endParaRPr lang="en-US" dirty="0">
              <a:solidFill>
                <a:srgbClr val="FFFF00"/>
              </a:solidFill>
              <a:cs typeface="B Farnaz" panose="00000400000000000000" pitchFamily="2" charset="-78"/>
            </a:endParaRPr>
          </a:p>
        </p:txBody>
      </p:sp>
      <p:sp>
        <p:nvSpPr>
          <p:cNvPr id="3" name="Subtitle 2"/>
          <p:cNvSpPr>
            <a:spLocks noGrp="1"/>
          </p:cNvSpPr>
          <p:nvPr>
            <p:ph type="subTitle" idx="1"/>
          </p:nvPr>
        </p:nvSpPr>
        <p:spPr/>
        <p:txBody>
          <a:bodyPr/>
          <a:lstStyle/>
          <a:p>
            <a:endParaRPr lang="en-US"/>
          </a:p>
        </p:txBody>
      </p:sp>
      <p:sp>
        <p:nvSpPr>
          <p:cNvPr id="4" name="AutoShape 2" descr="Image result for new graduate nurse"/>
          <p:cNvSpPr>
            <a:spLocks noChangeAspect="1" noChangeArrowheads="1"/>
          </p:cNvSpPr>
          <p:nvPr/>
        </p:nvSpPr>
        <p:spPr bwMode="auto">
          <a:xfrm>
            <a:off x="11971338"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1013" y="1633927"/>
            <a:ext cx="2600325" cy="3372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1012037"/>
      </p:ext>
    </p:extLst>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919" y="1123838"/>
            <a:ext cx="2947482" cy="3193330"/>
          </a:xfrm>
        </p:spPr>
        <p:txBody>
          <a:bodyPr>
            <a:normAutofit/>
          </a:bodyPr>
          <a:lstStyle/>
          <a:p>
            <a:pPr algn="ctr"/>
            <a:r>
              <a:rPr lang="fa-IR" sz="4400" spc="-100" dirty="0">
                <a:solidFill>
                  <a:srgbClr val="FFFF00"/>
                </a:solidFill>
                <a:cs typeface="B Farnaz" panose="00000400000000000000" pitchFamily="2" charset="-78"/>
              </a:rPr>
              <a:t>برنامه ریزی شغلی برای پرستاران تازه فارغ التحصیل</a:t>
            </a:r>
            <a:endParaRPr lang="en-US" sz="2400" dirty="0"/>
          </a:p>
        </p:txBody>
      </p:sp>
      <p:sp>
        <p:nvSpPr>
          <p:cNvPr id="3" name="Content Placeholder 2"/>
          <p:cNvSpPr>
            <a:spLocks noGrp="1"/>
          </p:cNvSpPr>
          <p:nvPr>
            <p:ph idx="1"/>
          </p:nvPr>
        </p:nvSpPr>
        <p:spPr/>
        <p:txBody>
          <a:bodyPr>
            <a:normAutofit/>
          </a:bodyPr>
          <a:lstStyle/>
          <a:p>
            <a:pPr algn="r" rtl="1"/>
            <a:r>
              <a:rPr lang="fa-IR" sz="3600" dirty="0" smtClean="0">
                <a:cs typeface="B Nazanin" panose="00000400000000000000" pitchFamily="2" charset="-78"/>
              </a:rPr>
              <a:t>انتخاب آگاهانه ی شغل</a:t>
            </a:r>
          </a:p>
          <a:p>
            <a:pPr algn="r" rtl="1"/>
            <a:r>
              <a:rPr lang="fa-IR" sz="3600" dirty="0" smtClean="0">
                <a:cs typeface="B Nazanin" panose="00000400000000000000" pitchFamily="2" charset="-78"/>
              </a:rPr>
              <a:t>برنامه های آگاه سازی اولیه در سازمان، اینترشیپ، مقیم شدن، فلوشیپ</a:t>
            </a:r>
          </a:p>
          <a:p>
            <a:pPr algn="r" rtl="1"/>
            <a:r>
              <a:rPr lang="fa-IR" sz="3600" dirty="0" smtClean="0">
                <a:cs typeface="B Nazanin" panose="00000400000000000000" pitchFamily="2" charset="-78"/>
              </a:rPr>
              <a:t>منتورها و پرسپتورها</a:t>
            </a:r>
          </a:p>
          <a:p>
            <a:pPr algn="r" rtl="1"/>
            <a:r>
              <a:rPr lang="fa-IR" sz="3600" dirty="0" smtClean="0">
                <a:cs typeface="B Nazanin" panose="00000400000000000000" pitchFamily="2" charset="-78"/>
              </a:rPr>
              <a:t>کسب تجربه و شرکت در آموزش های رسمی</a:t>
            </a:r>
          </a:p>
          <a:p>
            <a:pPr algn="r" rtl="1"/>
            <a:endParaRPr lang="en-US" sz="3600" dirty="0">
              <a:cs typeface="B Nazanin" panose="00000400000000000000" pitchFamily="2" charset="-78"/>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25" y="4161410"/>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7413756"/>
      </p:ext>
    </p:extLst>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69848" y="1298448"/>
            <a:ext cx="7315200" cy="1901952"/>
          </a:xfrm>
        </p:spPr>
        <p:txBody>
          <a:bodyPr/>
          <a:lstStyle/>
          <a:p>
            <a:pPr algn="ctr"/>
            <a:r>
              <a:rPr lang="fa-IR" dirty="0" smtClean="0">
                <a:cs typeface="B Farnaz" panose="00000400000000000000" pitchFamily="2" charset="-78"/>
              </a:rPr>
              <a:t>حرکت به سمت برنامه های مبتنی بر عملکرد</a:t>
            </a:r>
            <a:endParaRPr lang="en-US" dirty="0">
              <a:cs typeface="B Farnaz" panose="00000400000000000000" pitchFamily="2" charset="-78"/>
            </a:endParaRPr>
          </a:p>
        </p:txBody>
      </p:sp>
      <p:sp>
        <p:nvSpPr>
          <p:cNvPr id="5" name="Subtitle 4"/>
          <p:cNvSpPr>
            <a:spLocks noGrp="1"/>
          </p:cNvSpPr>
          <p:nvPr>
            <p:ph type="subTitle" idx="1"/>
          </p:nvPr>
        </p:nvSpPr>
        <p:spPr/>
        <p:txBody>
          <a:bodyPr/>
          <a:lstStyle/>
          <a:p>
            <a:endParaRPr lang="en-US"/>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3928" y="3612630"/>
            <a:ext cx="4856813" cy="2216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5862288"/>
      </p:ext>
    </p:extLst>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r" rtl="1"/>
            <a:r>
              <a:rPr lang="fa-IR" sz="4800" dirty="0" smtClean="0">
                <a:cs typeface="B Nazanin" panose="00000400000000000000" pitchFamily="2" charset="-78"/>
              </a:rPr>
              <a:t>تفکر انتقادی</a:t>
            </a:r>
          </a:p>
          <a:p>
            <a:pPr algn="r" rtl="1"/>
            <a:r>
              <a:rPr lang="fa-IR" sz="4800" dirty="0" smtClean="0">
                <a:cs typeface="B Nazanin" panose="00000400000000000000" pitchFamily="2" charset="-78"/>
              </a:rPr>
              <a:t>مهارت های حل مسئله</a:t>
            </a:r>
          </a:p>
          <a:p>
            <a:pPr algn="r" rtl="1"/>
            <a:r>
              <a:rPr lang="fa-IR" sz="4800" dirty="0" smtClean="0">
                <a:cs typeface="B Nazanin" panose="00000400000000000000" pitchFamily="2" charset="-78"/>
              </a:rPr>
              <a:t>قضاوت بالینی</a:t>
            </a:r>
          </a:p>
          <a:p>
            <a:pPr algn="r" rtl="1"/>
            <a:r>
              <a:rPr lang="fa-IR" sz="4800" dirty="0" smtClean="0">
                <a:cs typeface="B Nazanin" panose="00000400000000000000" pitchFamily="2" charset="-78"/>
              </a:rPr>
              <a:t>عملکرد مبتنی بر شواهد</a:t>
            </a:r>
          </a:p>
          <a:p>
            <a:pPr algn="r" rtl="1"/>
            <a:endParaRPr lang="en-US" sz="4800" dirty="0">
              <a:cs typeface="B Nazanin" panose="00000400000000000000" pitchFamily="2" charset="-78"/>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165" y="1828800"/>
            <a:ext cx="2657475" cy="3477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8273413"/>
      </p:ext>
    </p:extLst>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69848" y="1298448"/>
            <a:ext cx="7315200" cy="1562318"/>
          </a:xfrm>
        </p:spPr>
        <p:txBody>
          <a:bodyPr>
            <a:normAutofit fontScale="90000"/>
          </a:bodyPr>
          <a:lstStyle/>
          <a:p>
            <a:pPr algn="ctr"/>
            <a:r>
              <a:rPr lang="fa-IR" sz="8800" dirty="0" smtClean="0">
                <a:cs typeface="B Titr" panose="00000700000000000000" pitchFamily="2" charset="-78"/>
              </a:rPr>
              <a:t>آماده سازی رزومه</a:t>
            </a:r>
            <a:endParaRPr lang="en-US" sz="8800" dirty="0">
              <a:cs typeface="B Titr" panose="00000700000000000000" pitchFamily="2" charset="-78"/>
            </a:endParaRPr>
          </a:p>
        </p:txBody>
      </p:sp>
      <p:sp>
        <p:nvSpPr>
          <p:cNvPr id="5" name="Subtitle 4"/>
          <p:cNvSpPr>
            <a:spLocks noGrp="1"/>
          </p:cNvSpPr>
          <p:nvPr>
            <p:ph type="subTitle" idx="1"/>
          </p:nvPr>
        </p:nvSpPr>
        <p:spPr/>
        <p:txBody>
          <a:bodyPr/>
          <a:lstStyle/>
          <a:p>
            <a:endParaRPr lang="en-US"/>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8426" y="3852473"/>
            <a:ext cx="5081665" cy="2132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2" name="Picture 4" descr="Image result for wri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08853" y="1843790"/>
            <a:ext cx="2598268" cy="323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6803072"/>
      </p:ext>
    </p:extLst>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400" spc="-100" dirty="0"/>
              <a:t>آماده سازی </a:t>
            </a:r>
            <a:r>
              <a:rPr lang="fa-IR" sz="4400" spc="-100" dirty="0" smtClean="0"/>
              <a:t>رزومه</a:t>
            </a:r>
            <a:endParaRPr lang="en-US" sz="2400" dirty="0"/>
          </a:p>
        </p:txBody>
      </p:sp>
      <p:sp>
        <p:nvSpPr>
          <p:cNvPr id="3" name="Content Placeholder 2"/>
          <p:cNvSpPr>
            <a:spLocks noGrp="1"/>
          </p:cNvSpPr>
          <p:nvPr>
            <p:ph idx="1"/>
          </p:nvPr>
        </p:nvSpPr>
        <p:spPr/>
        <p:txBody>
          <a:bodyPr>
            <a:normAutofit/>
          </a:bodyPr>
          <a:lstStyle/>
          <a:p>
            <a:pPr algn="justLow" rtl="1"/>
            <a:r>
              <a:rPr lang="fa-IR" sz="3200" dirty="0" smtClean="0">
                <a:cs typeface="B Nazanin" panose="00000400000000000000" pitchFamily="2" charset="-78"/>
              </a:rPr>
              <a:t>آماده سازی در یک یا دو صفحه</a:t>
            </a:r>
          </a:p>
          <a:p>
            <a:pPr algn="justLow" rtl="1"/>
            <a:r>
              <a:rPr lang="fa-IR" sz="3200" dirty="0" smtClean="0">
                <a:cs typeface="B Nazanin" panose="00000400000000000000" pitchFamily="2" charset="-78"/>
              </a:rPr>
              <a:t>رعایت نوشتار صریح و شفاف</a:t>
            </a:r>
          </a:p>
          <a:p>
            <a:pPr algn="justLow" rtl="1"/>
            <a:r>
              <a:rPr lang="fa-IR" sz="3200" dirty="0" smtClean="0">
                <a:cs typeface="B Nazanin" panose="00000400000000000000" pitchFamily="2" charset="-78"/>
              </a:rPr>
              <a:t>شغل مورد تمایل خود را هدف قرار داده و ویژگی های خود برای داشتن آن را بنویسید</a:t>
            </a:r>
          </a:p>
          <a:p>
            <a:pPr algn="justLow" rtl="1"/>
            <a:r>
              <a:rPr lang="fa-IR" sz="3200" dirty="0" smtClean="0">
                <a:cs typeface="B Nazanin" panose="00000400000000000000" pitchFamily="2" charset="-78"/>
              </a:rPr>
              <a:t>از بالت پوینت و جمله استفاده کنید</a:t>
            </a:r>
          </a:p>
          <a:p>
            <a:pPr algn="justLow" rtl="1"/>
            <a:r>
              <a:rPr lang="fa-IR" sz="3200" dirty="0" smtClean="0">
                <a:cs typeface="B Nazanin" panose="00000400000000000000" pitchFamily="2" charset="-78"/>
              </a:rPr>
              <a:t>سوابق آموزشی، تاریخچه ی کاری، جوایز کسب شده، مدارک دانشگاهی، مقالات و کتب منتشر شده و فعالیت های اجتماعی را ثبت نمایید</a:t>
            </a:r>
          </a:p>
        </p:txBody>
      </p:sp>
    </p:spTree>
    <p:extLst>
      <p:ext uri="{BB962C8B-B14F-4D97-AF65-F5344CB8AC3E}">
        <p14:creationId xmlns:p14="http://schemas.microsoft.com/office/powerpoint/2010/main" val="38496584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400" spc="-100" dirty="0"/>
              <a:t>آماده سازی رزومه</a:t>
            </a:r>
            <a:endParaRPr lang="en-US" dirty="0"/>
          </a:p>
        </p:txBody>
      </p:sp>
      <p:sp>
        <p:nvSpPr>
          <p:cNvPr id="3" name="Content Placeholder 2"/>
          <p:cNvSpPr>
            <a:spLocks noGrp="1"/>
          </p:cNvSpPr>
          <p:nvPr>
            <p:ph idx="1"/>
          </p:nvPr>
        </p:nvSpPr>
        <p:spPr/>
        <p:txBody>
          <a:bodyPr>
            <a:normAutofit/>
          </a:bodyPr>
          <a:lstStyle/>
          <a:p>
            <a:pPr algn="justLow" rtl="1"/>
            <a:r>
              <a:rPr lang="fa-IR" sz="3200" dirty="0" smtClean="0">
                <a:cs typeface="B Nazanin" panose="00000400000000000000" pitchFamily="2" charset="-78"/>
              </a:rPr>
              <a:t>اطلاعات فردی مانند وضعیت ازدواج، سن، داشتن فرزند، نژاد یا مذهب را ثبت نکنید</a:t>
            </a:r>
          </a:p>
          <a:p>
            <a:pPr algn="justLow" rtl="1"/>
            <a:r>
              <a:rPr lang="fa-IR" sz="3200" dirty="0" smtClean="0">
                <a:cs typeface="B Nazanin" panose="00000400000000000000" pitchFamily="2" charset="-78"/>
              </a:rPr>
              <a:t>نقاط قوت خود را برجسته و موارد ضعف را زیاد بیان نکنید</a:t>
            </a:r>
          </a:p>
          <a:p>
            <a:pPr algn="justLow" rtl="1"/>
            <a:r>
              <a:rPr lang="fa-IR" sz="3200" dirty="0" smtClean="0">
                <a:cs typeface="B Nazanin" panose="00000400000000000000" pitchFamily="2" charset="-78"/>
              </a:rPr>
              <a:t>بر روی فضایل خود بیش ار حد تاکید نکنید. زیرا اعتبار شما را در معرض خطر قرار می دهد</a:t>
            </a:r>
          </a:p>
          <a:p>
            <a:pPr algn="justLow" rtl="1"/>
            <a:r>
              <a:rPr lang="fa-IR" sz="3200" dirty="0" smtClean="0">
                <a:cs typeface="B Nazanin" panose="00000400000000000000" pitchFamily="2" charset="-78"/>
              </a:rPr>
              <a:t>از دستور زبان، علامت گذاری صحیح، ساختار جملات درست استفاده کنید</a:t>
            </a:r>
          </a:p>
          <a:p>
            <a:pPr algn="justLow" rtl="1"/>
            <a:r>
              <a:rPr lang="fa-IR" sz="3200" dirty="0" smtClean="0">
                <a:cs typeface="B Nazanin" panose="00000400000000000000" pitchFamily="2" charset="-78"/>
              </a:rPr>
              <a:t>استفاده از رنگ</a:t>
            </a:r>
          </a:p>
          <a:p>
            <a:pPr algn="justLow" rtl="1"/>
            <a:endParaRPr lang="en-US" sz="3200" dirty="0">
              <a:cs typeface="B Nazanin" panose="00000400000000000000" pitchFamily="2" charset="-78"/>
            </a:endParaRPr>
          </a:p>
        </p:txBody>
      </p:sp>
    </p:spTree>
    <p:extLst>
      <p:ext uri="{BB962C8B-B14F-4D97-AF65-F5344CB8AC3E}">
        <p14:creationId xmlns:p14="http://schemas.microsoft.com/office/powerpoint/2010/main" val="3370345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400" spc="-100" dirty="0"/>
              <a:t>آماده سازی رزومه</a:t>
            </a:r>
            <a:endParaRPr lang="en-US" dirty="0"/>
          </a:p>
        </p:txBody>
      </p:sp>
      <p:sp>
        <p:nvSpPr>
          <p:cNvPr id="3" name="Content Placeholder 2"/>
          <p:cNvSpPr>
            <a:spLocks noGrp="1"/>
          </p:cNvSpPr>
          <p:nvPr>
            <p:ph idx="1"/>
          </p:nvPr>
        </p:nvSpPr>
        <p:spPr/>
        <p:txBody>
          <a:bodyPr>
            <a:normAutofit/>
          </a:bodyPr>
          <a:lstStyle/>
          <a:p>
            <a:pPr algn="justLow" rtl="1"/>
            <a:r>
              <a:rPr lang="fa-IR" sz="3200" dirty="0" smtClean="0">
                <a:cs typeface="B Nazanin" panose="00000400000000000000" pitchFamily="2" charset="-78"/>
              </a:rPr>
              <a:t>آماده سازی روکش نامه</a:t>
            </a:r>
          </a:p>
          <a:p>
            <a:pPr algn="justLow" rtl="1"/>
            <a:r>
              <a:rPr lang="fa-IR" sz="3200" dirty="0" smtClean="0">
                <a:cs typeface="B Nazanin" panose="00000400000000000000" pitchFamily="2" charset="-78"/>
              </a:rPr>
              <a:t>اهداف حرفه ای مورد نظر برای شغل مورد درخواست را ثبت نمایید</a:t>
            </a:r>
          </a:p>
          <a:p>
            <a:pPr algn="justLow" rtl="1"/>
            <a:r>
              <a:rPr lang="fa-IR" sz="3200" dirty="0" smtClean="0">
                <a:cs typeface="B Nazanin" panose="00000400000000000000" pitchFamily="2" charset="-78"/>
              </a:rPr>
              <a:t>افرادی که سابقه ی آشنایی و فعالیت با شما را داشته و به خوبی شما را می شناسند را معرفی نمایید</a:t>
            </a:r>
          </a:p>
          <a:p>
            <a:pPr algn="justLow" rtl="1"/>
            <a:r>
              <a:rPr lang="fa-IR" sz="3200" dirty="0" smtClean="0">
                <a:cs typeface="B Nazanin" panose="00000400000000000000" pitchFamily="2" charset="-78"/>
              </a:rPr>
              <a:t>استفاده از کاغذ مناسب برای پرینت </a:t>
            </a:r>
          </a:p>
          <a:p>
            <a:pPr algn="justLow" rtl="1"/>
            <a:r>
              <a:rPr lang="fa-IR" sz="3200" dirty="0" smtClean="0">
                <a:cs typeface="B Nazanin" panose="00000400000000000000" pitchFamily="2" charset="-78"/>
              </a:rPr>
              <a:t>عدم استفاده از کلمات الهام کننده ی اعتماد به نفس و یا عباراتی که در فرهنگ شما قابل فهم نیستند و به جای آن جایگزین کردن عبارات صریح و واضح</a:t>
            </a:r>
          </a:p>
          <a:p>
            <a:pPr algn="justLow" rtl="1"/>
            <a:endParaRPr lang="en-US" sz="3200" dirty="0">
              <a:cs typeface="B Nazanin" panose="00000400000000000000" pitchFamily="2" charset="-78"/>
            </a:endParaRPr>
          </a:p>
        </p:txBody>
      </p:sp>
    </p:spTree>
    <p:extLst>
      <p:ext uri="{BB962C8B-B14F-4D97-AF65-F5344CB8AC3E}">
        <p14:creationId xmlns:p14="http://schemas.microsoft.com/office/powerpoint/2010/main" val="10700304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95948" y="1465007"/>
            <a:ext cx="6076336" cy="3340450"/>
          </a:xfrm>
          <a:prstGeom prst="rect">
            <a:avLst/>
          </a:prstGeom>
        </p:spPr>
      </p:pic>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2501723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fa-IR" altLang="fa-IR" b="1" smtClean="0">
                <a:cs typeface="B Nazanin" pitchFamily="2" charset="-78"/>
              </a:rPr>
              <a:t>مراحل برنامه ریزی نیروی انسانی</a:t>
            </a:r>
            <a:endParaRPr lang="en-US" altLang="fa-IR" b="1" dirty="0" smtClean="0">
              <a:cs typeface="B Nazanin" pitchFamily="2" charset="-78"/>
            </a:endParaRPr>
          </a:p>
        </p:txBody>
      </p:sp>
      <p:sp>
        <p:nvSpPr>
          <p:cNvPr id="7171" name="Rectangle 3"/>
          <p:cNvSpPr>
            <a:spLocks noGrp="1" noChangeArrowheads="1"/>
          </p:cNvSpPr>
          <p:nvPr>
            <p:ph idx="1"/>
          </p:nvPr>
        </p:nvSpPr>
        <p:spPr>
          <a:xfrm>
            <a:off x="3611419" y="864108"/>
            <a:ext cx="8109526" cy="5120640"/>
          </a:xfrm>
        </p:spPr>
        <p:txBody>
          <a:bodyPr>
            <a:normAutofit/>
          </a:bodyPr>
          <a:lstStyle/>
          <a:p>
            <a:pPr algn="r" rtl="1" eaLnBrk="1" hangingPunct="1">
              <a:buClr>
                <a:srgbClr val="FF0000"/>
              </a:buClr>
              <a:buFont typeface="Wingdings" pitchFamily="2" charset="2"/>
              <a:buChar char="v"/>
            </a:pPr>
            <a:r>
              <a:rPr lang="fa-IR" altLang="fa-IR" sz="3600" b="1" dirty="0" smtClean="0">
                <a:solidFill>
                  <a:srgbClr val="000099"/>
                </a:solidFill>
                <a:cs typeface="B Nazanin" pitchFamily="2" charset="-78"/>
              </a:rPr>
              <a:t>تجزیه و تحلیل وضع موجود و پیش بینی احتیاجات آینده بیمارستان</a:t>
            </a:r>
          </a:p>
          <a:p>
            <a:pPr algn="r" rtl="1" eaLnBrk="1" hangingPunct="1">
              <a:buClr>
                <a:srgbClr val="FF0000"/>
              </a:buClr>
              <a:buFont typeface="Wingdings" pitchFamily="2" charset="2"/>
              <a:buChar char="v"/>
            </a:pPr>
            <a:r>
              <a:rPr lang="fa-IR" altLang="fa-IR" sz="3600" b="1" dirty="0" smtClean="0">
                <a:solidFill>
                  <a:srgbClr val="000099"/>
                </a:solidFill>
                <a:cs typeface="B Nazanin" pitchFamily="2" charset="-78"/>
              </a:rPr>
              <a:t>تعیین هدفهای مورد انتظار از کادر پرستاری</a:t>
            </a:r>
          </a:p>
          <a:p>
            <a:pPr algn="r" rtl="1" eaLnBrk="1" hangingPunct="1">
              <a:buClr>
                <a:srgbClr val="FF0000"/>
              </a:buClr>
              <a:buFont typeface="Wingdings" pitchFamily="2" charset="2"/>
              <a:buChar char="v"/>
            </a:pPr>
            <a:r>
              <a:rPr lang="fa-IR" altLang="fa-IR" sz="3600" b="1" dirty="0" smtClean="0">
                <a:solidFill>
                  <a:srgbClr val="000099"/>
                </a:solidFill>
                <a:cs typeface="B Nazanin" pitchFamily="2" charset="-78"/>
              </a:rPr>
              <a:t>استخدام و بکارگیری افراد شایسته در این زمینه</a:t>
            </a:r>
            <a:endParaRPr lang="en-US" altLang="fa-IR" sz="3600" b="1" dirty="0" smtClean="0">
              <a:solidFill>
                <a:srgbClr val="000099"/>
              </a:solidFill>
              <a:cs typeface="B Nazanin" pitchFamily="2" charset="-78"/>
            </a:endParaRPr>
          </a:p>
          <a:p>
            <a:pPr algn="r" rtl="1" eaLnBrk="1" hangingPunct="1">
              <a:buClr>
                <a:srgbClr val="FF0000"/>
              </a:buClr>
              <a:buFont typeface="Wingdings" pitchFamily="2" charset="2"/>
              <a:buChar char="v"/>
            </a:pPr>
            <a:endParaRPr lang="en-US" altLang="fa-IR" sz="3600" b="1" dirty="0" smtClean="0">
              <a:solidFill>
                <a:srgbClr val="000099"/>
              </a:solidFill>
              <a:cs typeface="B Nazanin" pitchFamily="2" charset="-78"/>
            </a:endParaRPr>
          </a:p>
        </p:txBody>
      </p:sp>
      <p:sp>
        <p:nvSpPr>
          <p:cNvPr id="2" name="AutoShape 2" descr="Image result for recruitment"/>
          <p:cNvSpPr>
            <a:spLocks noChangeAspect="1" noChangeArrowheads="1"/>
          </p:cNvSpPr>
          <p:nvPr/>
        </p:nvSpPr>
        <p:spPr bwMode="auto">
          <a:xfrm>
            <a:off x="10447338"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7164" y="4762541"/>
            <a:ext cx="263842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1774009"/>
      </p:ext>
    </p:extLst>
  </p:cSld>
  <p:clrMapOvr>
    <a:masterClrMapping/>
  </p:clrMapOvr>
  <p:transition spd="slow">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Autofit/>
          </a:bodyPr>
          <a:lstStyle/>
          <a:p>
            <a:pPr algn="justLow" rtl="1">
              <a:lnSpc>
                <a:spcPct val="150000"/>
              </a:lnSpc>
            </a:pPr>
            <a:r>
              <a:rPr lang="fa-IR" sz="2400" dirty="0">
                <a:solidFill>
                  <a:srgbClr val="000000"/>
                </a:solidFill>
                <a:latin typeface="yekan"/>
                <a:cs typeface="B Nazanin" panose="00000400000000000000" pitchFamily="2" charset="-78"/>
              </a:rPr>
              <a:t>ایده‌ی طبقه‌بندی نسل‌های مختلف از آن جایی به ذهن جامعه شناسان رسید که متوجه تغییرات بزرگ و بارز در ویژگی‌های شخصیتی افراد در بازه‌های تاریخی مختلف شدند. یعنی افراد هر بازه‌ای از تاریخ ویژگی‌هایی دارند که با نسل‌های قبل و بعد از خودشان بسیار متفاوت است. این ویژگی‌ها در اغلب افراد مربوط به آن نسل مشترک هستند.</a:t>
            </a:r>
          </a:p>
          <a:p>
            <a:pPr algn="justLow" rtl="1">
              <a:lnSpc>
                <a:spcPct val="150000"/>
              </a:lnSpc>
            </a:pPr>
            <a:r>
              <a:rPr lang="fa-IR" sz="2400" dirty="0">
                <a:solidFill>
                  <a:srgbClr val="000000"/>
                </a:solidFill>
                <a:latin typeface="yekan"/>
                <a:cs typeface="B Nazanin" panose="00000400000000000000" pitchFamily="2" charset="-78"/>
              </a:rPr>
              <a:t>هر نسل تحولات مختلف فرهنگی، سیاسی، اجتماعی، علمی و به‌طور کلی تحولات ساختاری مهمی را به خود می‌بیند که زمینه‌ را برای ایجاد صفات متمایز در نسل‌های بعدی فراهم می‌کند. افراد نسل‌های بعد طبیعتا صفاتی خواهند داشت که آن‌ها را برای زیستن در جهان جدید سازگارتر خواهد کرد</a:t>
            </a:r>
            <a:r>
              <a:rPr lang="fa-IR" sz="2400" dirty="0" smtClean="0">
                <a:solidFill>
                  <a:srgbClr val="000000"/>
                </a:solidFill>
                <a:latin typeface="yekan"/>
                <a:cs typeface="B Nazanin" panose="00000400000000000000" pitchFamily="2" charset="-78"/>
              </a:rPr>
              <a:t>.</a:t>
            </a:r>
            <a:endParaRPr lang="fa-IR" sz="2400" dirty="0">
              <a:solidFill>
                <a:srgbClr val="000000"/>
              </a:solidFill>
              <a:latin typeface="yekan"/>
              <a:cs typeface="B Nazanin" panose="00000400000000000000" pitchFamily="2" charset="-78"/>
            </a:endParaRPr>
          </a:p>
        </p:txBody>
      </p:sp>
    </p:spTree>
    <p:extLst>
      <p:ext uri="{BB962C8B-B14F-4D97-AF65-F5344CB8AC3E}">
        <p14:creationId xmlns:p14="http://schemas.microsoft.com/office/powerpoint/2010/main" val="22013115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lvl="0" algn="justLow" rtl="1">
              <a:lnSpc>
                <a:spcPct val="150000"/>
              </a:lnSpc>
            </a:pPr>
            <a:r>
              <a:rPr lang="fa-IR" sz="3200" dirty="0">
                <a:solidFill>
                  <a:srgbClr val="000000"/>
                </a:solidFill>
                <a:latin typeface="yekan"/>
                <a:cs typeface="B Nazanin" panose="00000400000000000000" pitchFamily="2" charset="-78"/>
              </a:rPr>
              <a:t>پیش از زومرها، نسل‌های دیگری نیز وجود داشتند. نسل های </a:t>
            </a:r>
            <a:r>
              <a:rPr lang="en-US" sz="3200" dirty="0" err="1">
                <a:solidFill>
                  <a:srgbClr val="000000"/>
                </a:solidFill>
                <a:latin typeface="yekan"/>
                <a:cs typeface="B Nazanin" panose="00000400000000000000" pitchFamily="2" charset="-78"/>
              </a:rPr>
              <a:t>Greatest،Silent،Baby</a:t>
            </a:r>
            <a:r>
              <a:rPr lang="en-US" sz="3200" dirty="0">
                <a:solidFill>
                  <a:srgbClr val="000000"/>
                </a:solidFill>
                <a:latin typeface="yekan"/>
                <a:cs typeface="B Nazanin" panose="00000400000000000000" pitchFamily="2" charset="-78"/>
              </a:rPr>
              <a:t> </a:t>
            </a:r>
            <a:r>
              <a:rPr lang="en-US" sz="3200" dirty="0" err="1">
                <a:solidFill>
                  <a:srgbClr val="000000"/>
                </a:solidFill>
                <a:latin typeface="yekan"/>
                <a:cs typeface="B Nazanin" panose="00000400000000000000" pitchFamily="2" charset="-78"/>
              </a:rPr>
              <a:t>boomers،X</a:t>
            </a:r>
            <a:r>
              <a:rPr lang="en-US" sz="3200" dirty="0">
                <a:solidFill>
                  <a:srgbClr val="000000"/>
                </a:solidFill>
                <a:latin typeface="yekan"/>
                <a:cs typeface="B Nazanin" panose="00000400000000000000" pitchFamily="2" charset="-78"/>
              </a:rPr>
              <a:t> </a:t>
            </a:r>
            <a:r>
              <a:rPr lang="fa-IR" sz="3200" dirty="0">
                <a:solidFill>
                  <a:srgbClr val="000000"/>
                </a:solidFill>
                <a:latin typeface="yekan"/>
                <a:cs typeface="B Nazanin" panose="00000400000000000000" pitchFamily="2" charset="-78"/>
              </a:rPr>
              <a:t>و</a:t>
            </a:r>
            <a:r>
              <a:rPr lang="en-US" sz="3200" dirty="0">
                <a:solidFill>
                  <a:srgbClr val="000000"/>
                </a:solidFill>
                <a:latin typeface="yekan"/>
                <a:cs typeface="B Nazanin" panose="00000400000000000000" pitchFamily="2" charset="-78"/>
              </a:rPr>
              <a:t>Y </a:t>
            </a:r>
            <a:r>
              <a:rPr lang="fa-IR" sz="3200" dirty="0">
                <a:solidFill>
                  <a:srgbClr val="000000"/>
                </a:solidFill>
                <a:latin typeface="yekan"/>
                <a:cs typeface="B Nazanin" panose="00000400000000000000" pitchFamily="2" charset="-78"/>
              </a:rPr>
              <a:t>دسته بندی نسل‌های پیش از </a:t>
            </a:r>
            <a:r>
              <a:rPr lang="en-US" sz="3200" dirty="0">
                <a:solidFill>
                  <a:srgbClr val="000000"/>
                </a:solidFill>
                <a:latin typeface="yekan"/>
                <a:cs typeface="B Nazanin" panose="00000400000000000000" pitchFamily="2" charset="-78"/>
              </a:rPr>
              <a:t>Z </a:t>
            </a:r>
            <a:r>
              <a:rPr lang="fa-IR" sz="3200" dirty="0">
                <a:solidFill>
                  <a:srgbClr val="000000"/>
                </a:solidFill>
                <a:latin typeface="yekan"/>
                <a:cs typeface="B Nazanin" panose="00000400000000000000" pitchFamily="2" charset="-78"/>
              </a:rPr>
              <a:t>می‌باشند که هرکدام ویژگی‌های منحصر به خودشان را دارند.</a:t>
            </a:r>
          </a:p>
          <a:p>
            <a:endParaRPr lang="fa-IR" sz="2800" dirty="0"/>
          </a:p>
        </p:txBody>
      </p:sp>
    </p:spTree>
    <p:extLst>
      <p:ext uri="{BB962C8B-B14F-4D97-AF65-F5344CB8AC3E}">
        <p14:creationId xmlns:p14="http://schemas.microsoft.com/office/powerpoint/2010/main" val="38508311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Content Placeholder 4"/>
          <p:cNvPicPr>
            <a:picLocks noGrp="1" noChangeAspect="1"/>
          </p:cNvPicPr>
          <p:nvPr>
            <p:ph idx="1"/>
          </p:nvPr>
        </p:nvPicPr>
        <p:blipFill rotWithShape="1">
          <a:blip r:embed="rId2"/>
          <a:srcRect b="14938"/>
          <a:stretch/>
        </p:blipFill>
        <p:spPr>
          <a:xfrm>
            <a:off x="3858905" y="1123837"/>
            <a:ext cx="7315200" cy="4817653"/>
          </a:xfrm>
          <a:prstGeom prst="rect">
            <a:avLst/>
          </a:prstGeom>
        </p:spPr>
      </p:pic>
    </p:spTree>
    <p:extLst>
      <p:ext uri="{BB962C8B-B14F-4D97-AF65-F5344CB8AC3E}">
        <p14:creationId xmlns:p14="http://schemas.microsoft.com/office/powerpoint/2010/main" val="68260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3588773" y="530943"/>
            <a:ext cx="8042787" cy="5663380"/>
          </a:xfrm>
          <a:prstGeom prst="rect">
            <a:avLst/>
          </a:prstGeom>
        </p:spPr>
      </p:pic>
    </p:spTree>
    <p:extLst>
      <p:ext uri="{BB962C8B-B14F-4D97-AF65-F5344CB8AC3E}">
        <p14:creationId xmlns:p14="http://schemas.microsoft.com/office/powerpoint/2010/main" val="11242673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10172857"/>
              </p:ext>
            </p:extLst>
          </p:nvPr>
        </p:nvGraphicFramePr>
        <p:xfrm>
          <a:off x="3500283" y="627062"/>
          <a:ext cx="7767485" cy="5714744"/>
        </p:xfrm>
        <a:graphic>
          <a:graphicData uri="http://schemas.openxmlformats.org/drawingml/2006/table">
            <a:tbl>
              <a:tblPr/>
              <a:tblGrid>
                <a:gridCol w="1553497">
                  <a:extLst>
                    <a:ext uri="{9D8B030D-6E8A-4147-A177-3AD203B41FA5}">
                      <a16:colId xmlns:a16="http://schemas.microsoft.com/office/drawing/2014/main" val="4073491422"/>
                    </a:ext>
                  </a:extLst>
                </a:gridCol>
                <a:gridCol w="1553497">
                  <a:extLst>
                    <a:ext uri="{9D8B030D-6E8A-4147-A177-3AD203B41FA5}">
                      <a16:colId xmlns:a16="http://schemas.microsoft.com/office/drawing/2014/main" val="399958481"/>
                    </a:ext>
                  </a:extLst>
                </a:gridCol>
                <a:gridCol w="1553497">
                  <a:extLst>
                    <a:ext uri="{9D8B030D-6E8A-4147-A177-3AD203B41FA5}">
                      <a16:colId xmlns:a16="http://schemas.microsoft.com/office/drawing/2014/main" val="3328631856"/>
                    </a:ext>
                  </a:extLst>
                </a:gridCol>
                <a:gridCol w="1553497">
                  <a:extLst>
                    <a:ext uri="{9D8B030D-6E8A-4147-A177-3AD203B41FA5}">
                      <a16:colId xmlns:a16="http://schemas.microsoft.com/office/drawing/2014/main" val="3220307651"/>
                    </a:ext>
                  </a:extLst>
                </a:gridCol>
                <a:gridCol w="1553497">
                  <a:extLst>
                    <a:ext uri="{9D8B030D-6E8A-4147-A177-3AD203B41FA5}">
                      <a16:colId xmlns:a16="http://schemas.microsoft.com/office/drawing/2014/main" val="1936166100"/>
                    </a:ext>
                  </a:extLst>
                </a:gridCol>
              </a:tblGrid>
              <a:tr h="573891">
                <a:tc gridSpan="5">
                  <a:txBody>
                    <a:bodyPr/>
                    <a:lstStyle/>
                    <a:p>
                      <a:pPr algn="ctr"/>
                      <a:r>
                        <a:rPr lang="fa-IR" sz="1600" b="1" dirty="0">
                          <a:solidFill>
                            <a:srgbClr val="FF0000"/>
                          </a:solidFill>
                          <a:effectLst/>
                          <a:latin typeface="inherit"/>
                          <a:cs typeface="B Nazanin" panose="00000400000000000000" pitchFamily="2" charset="-78"/>
                        </a:rPr>
                        <a:t>جدول بررسی نسل‌ها (از بیبی بومرها تا نسل زد)</a:t>
                      </a:r>
                      <a:endParaRPr lang="fa-IR" sz="1600" b="0" dirty="0">
                        <a:solidFill>
                          <a:srgbClr val="FF0000"/>
                        </a:solidFill>
                        <a:effectLst/>
                        <a:latin typeface="inherit"/>
                        <a:cs typeface="B Nazanin" panose="00000400000000000000" pitchFamily="2" charset="-78"/>
                      </a:endParaRP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864732641"/>
                  </a:ext>
                </a:extLst>
              </a:tr>
              <a:tr h="573891">
                <a:tc>
                  <a:txBody>
                    <a:bodyPr/>
                    <a:lstStyle/>
                    <a:p>
                      <a:pPr algn="ctr"/>
                      <a:r>
                        <a:rPr lang="fa-IR" sz="1400" b="1">
                          <a:solidFill>
                            <a:srgbClr val="FF0000"/>
                          </a:solidFill>
                          <a:effectLst/>
                          <a:latin typeface="inherit"/>
                          <a:cs typeface="B Nazanin" panose="00000400000000000000" pitchFamily="2" charset="-78"/>
                        </a:rPr>
                        <a:t>نسل </a:t>
                      </a:r>
                      <a:r>
                        <a:rPr lang="en-US" sz="1400" b="1">
                          <a:solidFill>
                            <a:srgbClr val="FF0000"/>
                          </a:solidFill>
                          <a:effectLst/>
                          <a:latin typeface="inherit"/>
                          <a:cs typeface="B Nazanin" panose="00000400000000000000" pitchFamily="2" charset="-78"/>
                        </a:rPr>
                        <a:t>Z</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ctr"/>
                      <a:r>
                        <a:rPr lang="fa-IR" sz="1400" b="1" dirty="0">
                          <a:solidFill>
                            <a:srgbClr val="FF0000"/>
                          </a:solidFill>
                          <a:effectLst/>
                          <a:latin typeface="inherit"/>
                          <a:cs typeface="B Nazanin" panose="00000400000000000000" pitchFamily="2" charset="-78"/>
                        </a:rPr>
                        <a:t>نسل </a:t>
                      </a:r>
                      <a:r>
                        <a:rPr lang="en-US" sz="1400" b="1" dirty="0">
                          <a:solidFill>
                            <a:srgbClr val="FF0000"/>
                          </a:solidFill>
                          <a:effectLst/>
                          <a:latin typeface="inherit"/>
                          <a:cs typeface="B Nazanin" panose="00000400000000000000" pitchFamily="2" charset="-78"/>
                        </a:rPr>
                        <a:t>Y</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ctr"/>
                      <a:r>
                        <a:rPr lang="fa-IR" sz="1400" b="1">
                          <a:solidFill>
                            <a:srgbClr val="FF0000"/>
                          </a:solidFill>
                          <a:effectLst/>
                          <a:latin typeface="inherit"/>
                          <a:cs typeface="B Nazanin" panose="00000400000000000000" pitchFamily="2" charset="-78"/>
                        </a:rPr>
                        <a:t>نسل </a:t>
                      </a:r>
                      <a:r>
                        <a:rPr lang="en-US" sz="1400" b="1">
                          <a:solidFill>
                            <a:srgbClr val="FF0000"/>
                          </a:solidFill>
                          <a:effectLst/>
                          <a:latin typeface="inherit"/>
                          <a:cs typeface="B Nazanin" panose="00000400000000000000" pitchFamily="2" charset="-78"/>
                        </a:rPr>
                        <a:t>X</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ctr"/>
                      <a:r>
                        <a:rPr lang="fa-IR" sz="1400" b="1" dirty="0">
                          <a:solidFill>
                            <a:srgbClr val="FF0000"/>
                          </a:solidFill>
                          <a:effectLst/>
                          <a:latin typeface="inherit"/>
                          <a:cs typeface="B Nazanin" panose="00000400000000000000" pitchFamily="2" charset="-78"/>
                        </a:rPr>
                        <a:t>بیبی بومرها</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ctr"/>
                      <a:r>
                        <a:rPr lang="fa-IR" sz="1400" b="1" dirty="0">
                          <a:solidFill>
                            <a:srgbClr val="FF0000"/>
                          </a:solidFill>
                          <a:effectLst/>
                          <a:latin typeface="inherit"/>
                          <a:cs typeface="B Nazanin" panose="00000400000000000000" pitchFamily="2" charset="-78"/>
                        </a:rPr>
                        <a:t>فاکتورهای مورد بررسی</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797340091"/>
                  </a:ext>
                </a:extLst>
              </a:tr>
              <a:tr h="1848532">
                <a:tc>
                  <a:txBody>
                    <a:bodyPr/>
                    <a:lstStyle/>
                    <a:p>
                      <a:pPr algn="ctr"/>
                      <a:r>
                        <a:rPr lang="fa-IR" sz="1200" b="0">
                          <a:effectLst/>
                          <a:latin typeface="inherit"/>
                          <a:cs typeface="B Nazanin" panose="00000400000000000000" pitchFamily="2" charset="-78"/>
                        </a:rPr>
                        <a:t>جا افتادن اینترنت، انجام شدن کارها به وسیله این پدیده و ظهور رسانه‌های اجتماعی</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a:txBody>
                    <a:bodyPr/>
                    <a:lstStyle/>
                    <a:p>
                      <a:pPr algn="ctr"/>
                      <a:r>
                        <a:rPr lang="fa-IR" sz="1200" b="0">
                          <a:effectLst/>
                          <a:latin typeface="inherit"/>
                          <a:cs typeface="B Nazanin" panose="00000400000000000000" pitchFamily="2" charset="-78"/>
                        </a:rPr>
                        <a:t>دوران جهانی‌سازی، رسیدن به ثبات اقتصادی و ظهور اینترنت</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a:txBody>
                    <a:bodyPr/>
                    <a:lstStyle/>
                    <a:p>
                      <a:pPr algn="ctr"/>
                      <a:r>
                        <a:rPr lang="fa-IR" sz="1200" b="0">
                          <a:effectLst/>
                          <a:latin typeface="inherit"/>
                          <a:cs typeface="B Nazanin" panose="00000400000000000000" pitchFamily="2" charset="-78"/>
                        </a:rPr>
                        <a:t>تحول سیاسی و گسترش شایسته‌سالاری</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a:txBody>
                    <a:bodyPr/>
                    <a:lstStyle/>
                    <a:p>
                      <a:pPr algn="ctr"/>
                      <a:r>
                        <a:rPr lang="fa-IR" sz="1200" b="0" dirty="0">
                          <a:effectLst/>
                          <a:latin typeface="inherit"/>
                          <a:cs typeface="B Nazanin" panose="00000400000000000000" pitchFamily="2" charset="-78"/>
                        </a:rPr>
                        <a:t>دیکتاتوری، دوران پس از جنگ جهانی دوم و رفاه اقتصادی</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a:txBody>
                    <a:bodyPr/>
                    <a:lstStyle/>
                    <a:p>
                      <a:pPr algn="ctr"/>
                      <a:r>
                        <a:rPr lang="fa-IR" sz="1400" b="1" dirty="0">
                          <a:effectLst/>
                          <a:latin typeface="inherit"/>
                          <a:cs typeface="B Nazanin" panose="00000400000000000000" pitchFamily="2" charset="-78"/>
                        </a:rPr>
                        <a:t>فضا</a:t>
                      </a:r>
                      <a:endParaRPr lang="fa-IR" sz="1400" b="0" dirty="0">
                        <a:effectLst/>
                        <a:latin typeface="inherit"/>
                        <a:cs typeface="B Nazanin" panose="00000400000000000000" pitchFamily="2" charset="-78"/>
                      </a:endParaRP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3734004141"/>
                  </a:ext>
                </a:extLst>
              </a:tr>
              <a:tr h="1522321">
                <a:tc>
                  <a:txBody>
                    <a:bodyPr/>
                    <a:lstStyle/>
                    <a:p>
                      <a:pPr algn="ctr"/>
                      <a:r>
                        <a:rPr lang="fa-IR" sz="1200" b="0">
                          <a:effectLst/>
                          <a:latin typeface="inherit"/>
                          <a:cs typeface="B Nazanin" panose="00000400000000000000" pitchFamily="2" charset="-78"/>
                        </a:rPr>
                        <a:t>جامعه‌محور، اهل گفتگو و واقع‌بین</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ctr"/>
                      <a:r>
                        <a:rPr lang="fa-IR" sz="1200" b="0">
                          <a:effectLst/>
                          <a:latin typeface="inherit"/>
                          <a:cs typeface="B Nazanin" panose="00000400000000000000" pitchFamily="2" charset="-78"/>
                        </a:rPr>
                        <a:t>حامی جهانی شدن همه چیز، منتقد، پرسشگر و خودمحور</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ctr"/>
                      <a:r>
                        <a:rPr lang="fa-IR" sz="1200" b="0" dirty="0">
                          <a:effectLst/>
                          <a:latin typeface="inherit"/>
                          <a:cs typeface="B Nazanin" panose="00000400000000000000" pitchFamily="2" charset="-78"/>
                        </a:rPr>
                        <a:t>فردگرا، مادی‌گرا و علاقمند به رقابت</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ctr"/>
                      <a:r>
                        <a:rPr lang="fa-IR" sz="1200" b="0" dirty="0">
                          <a:effectLst/>
                          <a:latin typeface="inherit"/>
                          <a:cs typeface="B Nazanin" panose="00000400000000000000" pitchFamily="2" charset="-78"/>
                        </a:rPr>
                        <a:t>انقلابی، کمال‌گرا و طرفدار اصول و قوانین اجتماعی</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tc>
                  <a:txBody>
                    <a:bodyPr/>
                    <a:lstStyle/>
                    <a:p>
                      <a:pPr algn="ctr"/>
                      <a:r>
                        <a:rPr lang="fa-IR" sz="1400" b="1" dirty="0">
                          <a:effectLst/>
                          <a:latin typeface="inherit"/>
                          <a:cs typeface="B Nazanin" panose="00000400000000000000" pitchFamily="2" charset="-78"/>
                        </a:rPr>
                        <a:t>رفتار</a:t>
                      </a:r>
                      <a:endParaRPr lang="fa-IR" sz="1400" b="0" dirty="0">
                        <a:effectLst/>
                        <a:latin typeface="inherit"/>
                        <a:cs typeface="B Nazanin" panose="00000400000000000000" pitchFamily="2" charset="-78"/>
                      </a:endParaRP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103935414"/>
                  </a:ext>
                </a:extLst>
              </a:tr>
              <a:tr h="1196109">
                <a:tc>
                  <a:txBody>
                    <a:bodyPr/>
                    <a:lstStyle/>
                    <a:p>
                      <a:pPr algn="ctr"/>
                      <a:r>
                        <a:rPr lang="fa-IR" sz="1200" b="0">
                          <a:effectLst/>
                          <a:latin typeface="inherit"/>
                          <a:cs typeface="B Nazanin" panose="00000400000000000000" pitchFamily="2" charset="-78"/>
                        </a:rPr>
                        <a:t>منحصر به فرد و نامحدود بودن</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a:txBody>
                    <a:bodyPr/>
                    <a:lstStyle/>
                    <a:p>
                      <a:pPr algn="ctr"/>
                      <a:r>
                        <a:rPr lang="fa-IR" sz="1200" b="0">
                          <a:effectLst/>
                          <a:latin typeface="inherit"/>
                          <a:cs typeface="B Nazanin" panose="00000400000000000000" pitchFamily="2" charset="-78"/>
                        </a:rPr>
                        <a:t>تجربه، سفر و جشنواره‌ها</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a:txBody>
                    <a:bodyPr/>
                    <a:lstStyle/>
                    <a:p>
                      <a:pPr algn="ctr"/>
                      <a:r>
                        <a:rPr lang="fa-IR" sz="1200" b="0" dirty="0">
                          <a:effectLst/>
                          <a:latin typeface="inherit"/>
                          <a:cs typeface="B Nazanin" panose="00000400000000000000" pitchFamily="2" charset="-78"/>
                        </a:rPr>
                        <a:t>موقعیت اجتماعی، برندها، خودروها و کالاهای لوکس</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a:txBody>
                    <a:bodyPr/>
                    <a:lstStyle/>
                    <a:p>
                      <a:pPr algn="ctr"/>
                      <a:r>
                        <a:rPr lang="fa-IR" sz="1200" b="0" dirty="0">
                          <a:effectLst/>
                          <a:latin typeface="inherit"/>
                          <a:cs typeface="B Nazanin" panose="00000400000000000000" pitchFamily="2" charset="-78"/>
                        </a:rPr>
                        <a:t>گرامافون، فیلم و ایدئولوژی</a:t>
                      </a: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tc>
                  <a:txBody>
                    <a:bodyPr/>
                    <a:lstStyle/>
                    <a:p>
                      <a:pPr algn="ctr"/>
                      <a:r>
                        <a:rPr lang="fa-IR" sz="1400" b="1" dirty="0">
                          <a:effectLst/>
                          <a:latin typeface="inherit"/>
                          <a:cs typeface="B Nazanin" panose="00000400000000000000" pitchFamily="2" charset="-78"/>
                        </a:rPr>
                        <a:t>مصرف</a:t>
                      </a:r>
                      <a:endParaRPr lang="fa-IR" sz="1400" b="0" dirty="0">
                        <a:effectLst/>
                        <a:latin typeface="inherit"/>
                        <a:cs typeface="B Nazanin" panose="00000400000000000000" pitchFamily="2" charset="-78"/>
                      </a:endParaRPr>
                    </a:p>
                  </a:txBody>
                  <a:tcPr marL="48722" marR="48722" marT="24361" marB="24361" anchor="ctr">
                    <a:lnL w="6350" cap="flat" cmpd="sng" algn="ctr">
                      <a:solidFill>
                        <a:srgbClr val="DDDDDD"/>
                      </a:solidFill>
                      <a:prstDash val="solid"/>
                      <a:round/>
                      <a:headEnd type="none" w="med" len="med"/>
                      <a:tailEnd type="none" w="med" len="med"/>
                    </a:lnL>
                    <a:lnR w="6350" cap="flat" cmpd="sng" algn="ctr">
                      <a:solidFill>
                        <a:srgbClr val="DDDDDD"/>
                      </a:solidFill>
                      <a:prstDash val="solid"/>
                      <a:round/>
                      <a:headEnd type="none" w="med" len="med"/>
                      <a:tailEnd type="none" w="med" len="med"/>
                    </a:lnR>
                    <a:lnT w="6350" cap="flat" cmpd="sng" algn="ctr">
                      <a:solidFill>
                        <a:srgbClr val="DDDDDD"/>
                      </a:solidFill>
                      <a:prstDash val="solid"/>
                      <a:round/>
                      <a:headEnd type="none" w="med" len="med"/>
                      <a:tailEnd type="none" w="med" len="med"/>
                    </a:lnT>
                    <a:lnB w="6350"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2201437950"/>
                  </a:ext>
                </a:extLst>
              </a:tr>
            </a:tbl>
          </a:graphicData>
        </a:graphic>
      </p:graphicFrame>
    </p:spTree>
    <p:extLst>
      <p:ext uri="{BB962C8B-B14F-4D97-AF65-F5344CB8AC3E}">
        <p14:creationId xmlns:p14="http://schemas.microsoft.com/office/powerpoint/2010/main" val="24924941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rotWithShape="1">
          <a:blip r:embed="rId2"/>
          <a:srcRect r="1345" b="5802"/>
          <a:stretch/>
        </p:blipFill>
        <p:spPr>
          <a:xfrm>
            <a:off x="3608440" y="540774"/>
            <a:ext cx="7934632" cy="5869858"/>
          </a:xfrm>
          <a:prstGeom prst="rect">
            <a:avLst/>
          </a:prstGeom>
        </p:spPr>
      </p:pic>
    </p:spTree>
    <p:extLst>
      <p:ext uri="{BB962C8B-B14F-4D97-AF65-F5344CB8AC3E}">
        <p14:creationId xmlns:p14="http://schemas.microsoft.com/office/powerpoint/2010/main" val="35367020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3731616" y="1503205"/>
            <a:ext cx="7958938" cy="5120640"/>
          </a:xfrm>
        </p:spPr>
        <p:txBody>
          <a:bodyPr>
            <a:noAutofit/>
          </a:bodyPr>
          <a:lstStyle/>
          <a:p>
            <a:pPr algn="just" rtl="1">
              <a:lnSpc>
                <a:spcPct val="150000"/>
              </a:lnSpc>
            </a:pPr>
            <a:r>
              <a:rPr lang="fa-IR" sz="2400" dirty="0">
                <a:solidFill>
                  <a:srgbClr val="000000"/>
                </a:solidFill>
                <a:latin typeface="yekan"/>
                <a:cs typeface="B Nazanin" panose="00000400000000000000" pitchFamily="2" charset="-78"/>
              </a:rPr>
              <a:t>زومرها صفاتی دارند که آن‌ها را از نسل‌های قبل از آن‌ها بسیار متمایز می‌کند. اغلب آن‌ها طرفدار زندگی با سرعت آهسته هستند. بنابراین نسبت به پدران و مادران خود تمایل کم‌تری به مشغولیت‌های زیاد دارند. آن‌ها زندگی را در لحظات آن زیست می‌کنند و کم‌تر دل مشغولی آینده را دارند. اما با این حال توانایی‌های بالایی برای پردازش سریع اطلاعات دارند که آن‌ها را تشویق به  واکنش‌های سریع به وقایع دنیای اطراف خودشان می‌کند. آن‌ها برخلاف افراد نسل‌های قبل از خود با مسائل اجتماعی درگیری بالایی دارند و مطالبات خود را بی پروا بیان می‌کنند. به این دلیل که دسترسی این افراد به اطلاعات از همان سال‌های آغازین تولدشان فراهم بوده است، انعطاف زیادی با تغییرات لحظه‌ای دنیای اطراف خودشان دارند. البته توانایی‌های شناختی زومرها هم‌پای سرعت تحولات دنیای امروز رشد می‌کند و آن‌ها کم‌تراز وقایع دنیای خودشان عقب می‌مانند.</a:t>
            </a:r>
          </a:p>
          <a:p>
            <a:pPr algn="r" rtl="1">
              <a:lnSpc>
                <a:spcPct val="150000"/>
              </a:lnSpc>
            </a:pPr>
            <a:endParaRPr lang="fa-IR" sz="2400" dirty="0">
              <a:cs typeface="B Nazanin" panose="00000400000000000000" pitchFamily="2" charset="-78"/>
            </a:endParaRPr>
          </a:p>
        </p:txBody>
      </p:sp>
    </p:spTree>
    <p:extLst>
      <p:ext uri="{BB962C8B-B14F-4D97-AF65-F5344CB8AC3E}">
        <p14:creationId xmlns:p14="http://schemas.microsoft.com/office/powerpoint/2010/main" val="25705641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lvl="0" algn="just" rtl="1">
              <a:lnSpc>
                <a:spcPct val="150000"/>
              </a:lnSpc>
              <a:buClr>
                <a:srgbClr val="40BAD2"/>
              </a:buClr>
            </a:pPr>
            <a:r>
              <a:rPr lang="fa-IR" sz="2400" dirty="0">
                <a:solidFill>
                  <a:srgbClr val="000000"/>
                </a:solidFill>
                <a:latin typeface="yekan"/>
                <a:cs typeface="B Nazanin" panose="00000400000000000000" pitchFamily="2" charset="-78"/>
              </a:rPr>
              <a:t>اغلب آن‌ها با دورانی که راه‌های ارتباطی، تنها محدود به گزینه‌های زمان‌بر بود؛ غریبه هستند. بنابراین طرفدار سبک تبادل سریع اطلاعات می‌باشند. آن‌ها حتی ثبات عاطفی و استقلال بیشتری نسبت به نسل‌های قبل از خود دارند. بسیاری از چالش‌های بزرگ افراد آن نسل‌ها برای آن‌ها از پیش حل شده است. به عنوان مثال آن‌ها نسبت به آسیب‌های اجتماعی مقاوم‌تر هستند. اغلب آن‌ها بسیار اهل رقابت‌اند و فرقی هم نمی‌کند که رقیب آن‌ها در رده‌ی سنی خودشان باشد یا نباشد. وقتی هدفی برای خود تعیین می‌کنند بعد از آن تنها به رسیدن به آن فکر می‌کنند.</a:t>
            </a:r>
            <a:endParaRPr lang="fa-IR" sz="2400" dirty="0">
              <a:solidFill>
                <a:srgbClr val="000000"/>
              </a:solidFill>
              <a:latin typeface="yekan"/>
              <a:cs typeface="B Nazanin" panose="00000400000000000000" pitchFamily="2" charset="-78"/>
            </a:endParaRPr>
          </a:p>
        </p:txBody>
      </p:sp>
    </p:spTree>
    <p:extLst>
      <p:ext uri="{BB962C8B-B14F-4D97-AF65-F5344CB8AC3E}">
        <p14:creationId xmlns:p14="http://schemas.microsoft.com/office/powerpoint/2010/main" val="23081068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5400" b="1" dirty="0">
                <a:solidFill>
                  <a:srgbClr val="FF0000"/>
                </a:solidFill>
                <a:latin typeface="yekan"/>
                <a:cs typeface="B Titr" panose="00000700000000000000" pitchFamily="2" charset="-78"/>
              </a:rPr>
              <a:t>آزادی چالش بزرگ نسل </a:t>
            </a:r>
            <a:r>
              <a:rPr lang="en-US" sz="5400" b="1" dirty="0">
                <a:solidFill>
                  <a:srgbClr val="FF0000"/>
                </a:solidFill>
                <a:latin typeface="yekan"/>
                <a:cs typeface="B Titr" panose="00000700000000000000" pitchFamily="2" charset="-78"/>
              </a:rPr>
              <a:t>Z</a:t>
            </a:r>
            <a:r>
              <a:rPr lang="en-US" sz="5400" dirty="0">
                <a:solidFill>
                  <a:srgbClr val="FF0000"/>
                </a:solidFill>
                <a:latin typeface="yekan"/>
                <a:cs typeface="B Titr" panose="00000700000000000000" pitchFamily="2" charset="-78"/>
              </a:rPr>
              <a:t/>
            </a:r>
            <a:br>
              <a:rPr lang="en-US" sz="5400" dirty="0">
                <a:solidFill>
                  <a:srgbClr val="FF0000"/>
                </a:solidFill>
                <a:latin typeface="yekan"/>
                <a:cs typeface="B Titr" panose="00000700000000000000" pitchFamily="2" charset="-78"/>
              </a:rPr>
            </a:br>
            <a:endParaRPr lang="fa-IR" sz="5400"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just" rtl="1">
              <a:lnSpc>
                <a:spcPct val="150000"/>
              </a:lnSpc>
            </a:pPr>
            <a:r>
              <a:rPr lang="fa-IR" sz="2400" dirty="0" smtClean="0">
                <a:solidFill>
                  <a:srgbClr val="000000"/>
                </a:solidFill>
                <a:latin typeface="yekan"/>
                <a:cs typeface="B Nazanin" panose="00000400000000000000" pitchFamily="2" charset="-78"/>
              </a:rPr>
              <a:t>افراد </a:t>
            </a:r>
            <a:r>
              <a:rPr lang="fa-IR" sz="2400" dirty="0">
                <a:solidFill>
                  <a:srgbClr val="000000"/>
                </a:solidFill>
                <a:latin typeface="yekan"/>
                <a:cs typeface="B Nazanin" panose="00000400000000000000" pitchFamily="2" charset="-78"/>
              </a:rPr>
              <a:t>این نسل چالش‌های متفاوتی دارند. یکی از چالش‌های بزرگ آن‌ها مساله‌ی آزادی است. آن‌ها از هر مجرایی برای مطالبه‌ی آن استفاده می‌کنند. درواقع خواسته‌ی اصلی آن‌ها از جهان پیرامون‌شان این است که شنیده شوند. البته این اصلا به آن معنا نیست که تمایلی به شنیدن نقطه نظرهای دیگران ندارند! آن‌ها انتظار دارند که اطرافیان‌شان به این آزادی احترام بگذارند و برایشان زمینه‌ی استقلال فکری و عملی را فراهم کنند. بنابراین هر مانعی که بر سر راه آزادی خود ببینند، کنار می‌زنند. به دلیل توانایی زیاد آن‌ها در تحلیل و ارائه‌ی پاسخ‌های آنی، معمولا در جمع‌هایی که هستند توجه دیگران را به خود جلب می‌کنند.</a:t>
            </a:r>
          </a:p>
          <a:p>
            <a:pPr algn="r" rtl="1">
              <a:lnSpc>
                <a:spcPct val="150000"/>
              </a:lnSpc>
            </a:pPr>
            <a:endParaRPr lang="fa-IR" sz="2400" dirty="0">
              <a:cs typeface="B Nazanin" panose="00000400000000000000" pitchFamily="2" charset="-78"/>
            </a:endParaRPr>
          </a:p>
        </p:txBody>
      </p:sp>
    </p:spTree>
    <p:extLst>
      <p:ext uri="{BB962C8B-B14F-4D97-AF65-F5344CB8AC3E}">
        <p14:creationId xmlns:p14="http://schemas.microsoft.com/office/powerpoint/2010/main" val="32796879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400" dirty="0">
                <a:cs typeface="B Titr" panose="00000700000000000000" pitchFamily="2" charset="-78"/>
              </a:rPr>
              <a:t>عزت نفس و اعتماد به نفسس بالا در نسل </a:t>
            </a:r>
            <a:r>
              <a:rPr lang="en-US" sz="4400" dirty="0">
                <a:cs typeface="B Titr" panose="00000700000000000000" pitchFamily="2" charset="-78"/>
              </a:rPr>
              <a:t>Z</a:t>
            </a:r>
            <a:br>
              <a:rPr lang="en-US" sz="4400" dirty="0">
                <a:cs typeface="B Titr" panose="00000700000000000000" pitchFamily="2" charset="-78"/>
              </a:rPr>
            </a:br>
            <a:endParaRPr lang="fa-IR" sz="4400" dirty="0">
              <a:cs typeface="B Titr" panose="00000700000000000000" pitchFamily="2" charset="-78"/>
            </a:endParaRPr>
          </a:p>
        </p:txBody>
      </p:sp>
      <p:sp>
        <p:nvSpPr>
          <p:cNvPr id="3" name="Content Placeholder 2"/>
          <p:cNvSpPr>
            <a:spLocks noGrp="1"/>
          </p:cNvSpPr>
          <p:nvPr>
            <p:ph idx="1"/>
          </p:nvPr>
        </p:nvSpPr>
        <p:spPr/>
        <p:txBody>
          <a:bodyPr>
            <a:noAutofit/>
          </a:bodyPr>
          <a:lstStyle/>
          <a:p>
            <a:pPr algn="just" rtl="1">
              <a:lnSpc>
                <a:spcPct val="150000"/>
              </a:lnSpc>
            </a:pPr>
            <a:r>
              <a:rPr lang="fa-IR" sz="2400" dirty="0">
                <a:solidFill>
                  <a:srgbClr val="000000"/>
                </a:solidFill>
                <a:latin typeface="yekan"/>
                <a:cs typeface="B Nazanin" panose="00000400000000000000" pitchFamily="2" charset="-78"/>
              </a:rPr>
              <a:t>زومرها خودشان را همان‌طور که هستند می‌پذیرند. برخلاف نسل‌های قبل فاصله‌ی زیادی بین خودشان و خواسته‌هایشان احساس نمی‌کنند و به اغلب ادعاهای خود جامه عمل می‌پوشانند. آن‌ها خیلی کم‌تر از نسل‌های قبل درگیر راضی نگه‌داشتن دیگران از خودشان می‌شوند و اولویت اول را به نیازهای خودشان می‌دهند.</a:t>
            </a:r>
          </a:p>
          <a:p>
            <a:pPr algn="just" rtl="1">
              <a:lnSpc>
                <a:spcPct val="150000"/>
              </a:lnSpc>
            </a:pPr>
            <a:r>
              <a:rPr lang="fa-IR" sz="2400" dirty="0">
                <a:solidFill>
                  <a:srgbClr val="000000"/>
                </a:solidFill>
                <a:latin typeface="yekan"/>
                <a:cs typeface="B Nazanin" panose="00000400000000000000" pitchFamily="2" charset="-78"/>
              </a:rPr>
              <a:t>همین ویژگی دیجیتالی بودن‌شان باعث می‌شود که به علت دسترسی بالایی که به اطلاعات دارند، کم‌تر احساس شرم وخجالت بکنند و با دنیای بیرون از خودشان هم راحت ارتباط می‌گیرند. بیشتر افراد این نسل خیال پردازی قوی‌ای دارند. ذهن‌شان مملو از ایده‌های جورواجور برای حل مسائلی است که دنیای اطرافشان را با آن درگیر می‌بیند.</a:t>
            </a:r>
          </a:p>
          <a:p>
            <a:pPr algn="r" rtl="1">
              <a:lnSpc>
                <a:spcPct val="150000"/>
              </a:lnSpc>
            </a:pPr>
            <a:endParaRPr lang="fa-IR" sz="2400" dirty="0">
              <a:cs typeface="B Nazanin" panose="00000400000000000000" pitchFamily="2" charset="-78"/>
            </a:endParaRPr>
          </a:p>
        </p:txBody>
      </p:sp>
    </p:spTree>
    <p:extLst>
      <p:ext uri="{BB962C8B-B14F-4D97-AF65-F5344CB8AC3E}">
        <p14:creationId xmlns:p14="http://schemas.microsoft.com/office/powerpoint/2010/main" val="3347195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69848" y="1298448"/>
            <a:ext cx="7315200" cy="2100534"/>
          </a:xfrm>
        </p:spPr>
        <p:txBody>
          <a:bodyPr>
            <a:normAutofit/>
          </a:bodyPr>
          <a:lstStyle/>
          <a:p>
            <a:pPr algn="ctr"/>
            <a:r>
              <a:rPr lang="fa-IR" sz="5400" dirty="0" smtClean="0">
                <a:cs typeface="B Titr" panose="00000700000000000000" pitchFamily="2" charset="-78"/>
              </a:rPr>
              <a:t>پس از ورود نیروی تازه وارد چه مراحلی اتفاق می افتد؟</a:t>
            </a:r>
            <a:endParaRPr lang="fa-IR" sz="5400" dirty="0">
              <a:cs typeface="B Titr" panose="00000700000000000000" pitchFamily="2" charset="-78"/>
            </a:endParaRPr>
          </a:p>
        </p:txBody>
      </p:sp>
      <p:sp>
        <p:nvSpPr>
          <p:cNvPr id="5" name="Subtitle 4"/>
          <p:cNvSpPr>
            <a:spLocks noGrp="1"/>
          </p:cNvSpPr>
          <p:nvPr>
            <p:ph type="subTitle" idx="1"/>
          </p:nvPr>
        </p:nvSpPr>
        <p:spPr>
          <a:xfrm>
            <a:off x="1100015" y="4032940"/>
            <a:ext cx="7315200" cy="914400"/>
          </a:xfrm>
        </p:spPr>
        <p:txBody>
          <a:bodyPr>
            <a:noAutofit/>
          </a:bodyPr>
          <a:lstStyle/>
          <a:p>
            <a:pPr algn="ctr"/>
            <a:r>
              <a:rPr lang="fa-IR" sz="3600" dirty="0" smtClean="0">
                <a:solidFill>
                  <a:srgbClr val="C00000"/>
                </a:solidFill>
              </a:rPr>
              <a:t>زمانی که شما وارد بیمارستان خود شدید </a:t>
            </a:r>
            <a:r>
              <a:rPr lang="fa-IR" sz="3600" dirty="0">
                <a:solidFill>
                  <a:srgbClr val="C00000"/>
                </a:solidFill>
              </a:rPr>
              <a:t>چ</a:t>
            </a:r>
            <a:r>
              <a:rPr lang="fa-IR" sz="3600" dirty="0" smtClean="0">
                <a:solidFill>
                  <a:srgbClr val="C00000"/>
                </a:solidFill>
              </a:rPr>
              <a:t>ه مراحلی را طی کردید؟</a:t>
            </a:r>
            <a:endParaRPr lang="fa-IR" sz="3600" dirty="0">
              <a:solidFill>
                <a:srgbClr val="C00000"/>
              </a:solidFill>
            </a:endParaRPr>
          </a:p>
        </p:txBody>
      </p:sp>
    </p:spTree>
    <p:extLst>
      <p:ext uri="{BB962C8B-B14F-4D97-AF65-F5344CB8AC3E}">
        <p14:creationId xmlns:p14="http://schemas.microsoft.com/office/powerpoint/2010/main" val="2736286160"/>
      </p:ext>
    </p:extLst>
  </p:cSld>
  <p:clrMapOvr>
    <a:masterClrMapping/>
  </p:clrMapOvr>
  <p:transition spd="slow">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lgn="ctr" fontAlgn="base"/>
            <a:r>
              <a:rPr lang="en-US" sz="6600" dirty="0" smtClean="0">
                <a:solidFill>
                  <a:srgbClr val="FFFF00"/>
                </a:solidFill>
                <a:latin typeface="helvetica neue lt w01_55 roman"/>
              </a:rPr>
              <a:t>What </a:t>
            </a:r>
            <a:r>
              <a:rPr lang="en-US" sz="6600" dirty="0">
                <a:solidFill>
                  <a:srgbClr val="FFFF00"/>
                </a:solidFill>
                <a:latin typeface="helvetica neue lt w01_55 roman"/>
              </a:rPr>
              <a:t>Are Some Traits of Gen Z Students</a:t>
            </a:r>
            <a:r>
              <a:rPr lang="en-US" sz="6600" dirty="0" smtClean="0">
                <a:solidFill>
                  <a:srgbClr val="FFFF00"/>
                </a:solidFill>
                <a:latin typeface="helvetica neue lt w01_55 roman"/>
              </a:rPr>
              <a:t>?</a:t>
            </a:r>
            <a:endParaRPr lang="fa-IR" sz="6600" dirty="0">
              <a:solidFill>
                <a:srgbClr val="FFFF00"/>
              </a:solidFill>
            </a:endParaRPr>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22908249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normAutofit/>
          </a:bodyPr>
          <a:lstStyle/>
          <a:p>
            <a:pPr algn="justLow" fontAlgn="base">
              <a:buFont typeface="Arial" panose="020B0604020202020204" pitchFamily="34" charset="0"/>
              <a:buChar char="•"/>
            </a:pPr>
            <a:r>
              <a:rPr lang="en-US" sz="2800" dirty="0">
                <a:solidFill>
                  <a:srgbClr val="454545"/>
                </a:solidFill>
                <a:latin typeface="helvetica neue lt w01_55 roman"/>
              </a:rPr>
              <a:t>They are mature and know what they want.</a:t>
            </a:r>
          </a:p>
          <a:p>
            <a:pPr algn="justLow" fontAlgn="base">
              <a:buFont typeface="Arial" panose="020B0604020202020204" pitchFamily="34" charset="0"/>
              <a:buChar char="•"/>
            </a:pPr>
            <a:r>
              <a:rPr lang="en-US" sz="2800" dirty="0">
                <a:solidFill>
                  <a:srgbClr val="454545"/>
                </a:solidFill>
                <a:latin typeface="helvetica neue lt w01_55 roman"/>
              </a:rPr>
              <a:t>They are eager to begin working.</a:t>
            </a:r>
          </a:p>
          <a:p>
            <a:pPr algn="justLow" fontAlgn="base">
              <a:buFont typeface="Arial" panose="020B0604020202020204" pitchFamily="34" charset="0"/>
              <a:buChar char="•"/>
            </a:pPr>
            <a:r>
              <a:rPr lang="en-US" sz="2800" dirty="0">
                <a:solidFill>
                  <a:srgbClr val="454545"/>
                </a:solidFill>
                <a:latin typeface="helvetica neue lt w01_55 roman"/>
              </a:rPr>
              <a:t>They want to learn and seek information primarily on social media sites like YouTube.</a:t>
            </a:r>
          </a:p>
          <a:p>
            <a:pPr algn="justLow" fontAlgn="base">
              <a:buFont typeface="Arial" panose="020B0604020202020204" pitchFamily="34" charset="0"/>
              <a:buChar char="•"/>
            </a:pPr>
            <a:r>
              <a:rPr lang="en-US" sz="2800" dirty="0">
                <a:solidFill>
                  <a:srgbClr val="454545"/>
                </a:solidFill>
                <a:latin typeface="helvetica neue lt w01_55 roman"/>
              </a:rPr>
              <a:t>They are more independent and self-directed than the three previous generations.</a:t>
            </a:r>
          </a:p>
          <a:p>
            <a:pPr algn="justLow" fontAlgn="base">
              <a:buFont typeface="Arial" panose="020B0604020202020204" pitchFamily="34" charset="0"/>
              <a:buChar char="•"/>
            </a:pPr>
            <a:r>
              <a:rPr lang="en-US" sz="2800" dirty="0">
                <a:solidFill>
                  <a:srgbClr val="454545"/>
                </a:solidFill>
                <a:latin typeface="helvetica neue lt w01_55 roman"/>
              </a:rPr>
              <a:t>They are comfortable multitasking and use an average of five different sources of digital technology.</a:t>
            </a:r>
          </a:p>
          <a:p>
            <a:pPr algn="justLow"/>
            <a:endParaRPr lang="fa-IR" sz="2800" dirty="0"/>
          </a:p>
        </p:txBody>
      </p:sp>
    </p:spTree>
    <p:extLst>
      <p:ext uri="{BB962C8B-B14F-4D97-AF65-F5344CB8AC3E}">
        <p14:creationId xmlns:p14="http://schemas.microsoft.com/office/powerpoint/2010/main" val="2141791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justLow" fontAlgn="base">
              <a:buFont typeface="Arial" panose="020B0604020202020204" pitchFamily="34" charset="0"/>
              <a:buChar char="•"/>
            </a:pPr>
            <a:r>
              <a:rPr lang="en-US" dirty="0">
                <a:solidFill>
                  <a:srgbClr val="454545"/>
                </a:solidFill>
                <a:latin typeface="helvetica neue lt w01_55 roman"/>
              </a:rPr>
              <a:t>Gen Z students have shorter attention spans than previous generations, although research shows their brains can process more complex information.</a:t>
            </a:r>
          </a:p>
          <a:p>
            <a:pPr algn="justLow" fontAlgn="base">
              <a:buFont typeface="Arial" panose="020B0604020202020204" pitchFamily="34" charset="0"/>
              <a:buChar char="•"/>
            </a:pPr>
            <a:r>
              <a:rPr lang="en-US" dirty="0">
                <a:solidFill>
                  <a:srgbClr val="454545"/>
                </a:solidFill>
                <a:latin typeface="helvetica neue lt w01_55 roman"/>
              </a:rPr>
              <a:t>They have greater respect for the elderly because many of them grew up in multigenerational families.</a:t>
            </a:r>
          </a:p>
          <a:p>
            <a:pPr algn="justLow" fontAlgn="base">
              <a:buFont typeface="Arial" panose="020B0604020202020204" pitchFamily="34" charset="0"/>
              <a:buChar char="•"/>
            </a:pPr>
            <a:r>
              <a:rPr lang="en-US" dirty="0">
                <a:solidFill>
                  <a:srgbClr val="454545"/>
                </a:solidFill>
                <a:latin typeface="helvetica neue lt w01_55 roman"/>
              </a:rPr>
              <a:t>They understand that making "traditional" career choices does not necessarily mean they will be successful.</a:t>
            </a:r>
          </a:p>
          <a:p>
            <a:pPr algn="justLow" fontAlgn="base">
              <a:buFont typeface="Arial" panose="020B0604020202020204" pitchFamily="34" charset="0"/>
              <a:buChar char="•"/>
            </a:pPr>
            <a:r>
              <a:rPr lang="en-US" dirty="0">
                <a:solidFill>
                  <a:srgbClr val="454545"/>
                </a:solidFill>
                <a:latin typeface="helvetica neue lt w01_55 roman"/>
              </a:rPr>
              <a:t>They have a sense of social responsibility and want to "make an impact" globally.</a:t>
            </a:r>
          </a:p>
          <a:p>
            <a:pPr algn="justLow" fontAlgn="base">
              <a:buFont typeface="Arial" panose="020B0604020202020204" pitchFamily="34" charset="0"/>
              <a:buChar char="•"/>
            </a:pPr>
            <a:r>
              <a:rPr lang="en-US" dirty="0">
                <a:solidFill>
                  <a:srgbClr val="454545"/>
                </a:solidFill>
                <a:latin typeface="helvetica neue lt w01_55 roman"/>
              </a:rPr>
              <a:t>They have an entrepreneurial mindset, with 72% of high school students saying they want to start their own business at some point in their career.</a:t>
            </a:r>
          </a:p>
          <a:p>
            <a:pPr algn="justLow"/>
            <a:endParaRPr lang="fa-IR" dirty="0"/>
          </a:p>
        </p:txBody>
      </p:sp>
    </p:spTree>
    <p:extLst>
      <p:ext uri="{BB962C8B-B14F-4D97-AF65-F5344CB8AC3E}">
        <p14:creationId xmlns:p14="http://schemas.microsoft.com/office/powerpoint/2010/main" val="400924821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53961" y="527407"/>
            <a:ext cx="11651226" cy="5907640"/>
          </a:xfrm>
          <a:prstGeom prst="rect">
            <a:avLst/>
          </a:prstGeom>
        </p:spPr>
      </p:pic>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31299538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stretch>
            <a:fillRect/>
          </a:stretch>
        </p:blipFill>
        <p:spPr>
          <a:xfrm>
            <a:off x="344129" y="708025"/>
            <a:ext cx="11847871" cy="5643563"/>
          </a:xfrm>
          <a:prstGeom prst="rect">
            <a:avLst/>
          </a:prstGeom>
        </p:spPr>
      </p:pic>
    </p:spTree>
    <p:extLst>
      <p:ext uri="{BB962C8B-B14F-4D97-AF65-F5344CB8AC3E}">
        <p14:creationId xmlns:p14="http://schemas.microsoft.com/office/powerpoint/2010/main" val="19755954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1389" y="1450865"/>
            <a:ext cx="11976990" cy="4301005"/>
          </a:xfrm>
          <a:prstGeom prst="rect">
            <a:avLst/>
          </a:prstGeom>
        </p:spPr>
      </p:pic>
    </p:spTree>
    <p:extLst>
      <p:ext uri="{BB962C8B-B14F-4D97-AF65-F5344CB8AC3E}">
        <p14:creationId xmlns:p14="http://schemas.microsoft.com/office/powerpoint/2010/main" val="412730814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7148" y="1095761"/>
            <a:ext cx="12024852" cy="5057775"/>
          </a:xfrm>
          <a:prstGeom prst="rect">
            <a:avLst/>
          </a:prstGeom>
        </p:spPr>
      </p:pic>
    </p:spTree>
    <p:extLst>
      <p:ext uri="{BB962C8B-B14F-4D97-AF65-F5344CB8AC3E}">
        <p14:creationId xmlns:p14="http://schemas.microsoft.com/office/powerpoint/2010/main" val="31676605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3289" y="1162531"/>
            <a:ext cx="11599523" cy="4676775"/>
          </a:xfrm>
          <a:prstGeom prst="rect">
            <a:avLst/>
          </a:prstGeom>
        </p:spPr>
      </p:pic>
    </p:spTree>
    <p:extLst>
      <p:ext uri="{BB962C8B-B14F-4D97-AF65-F5344CB8AC3E}">
        <p14:creationId xmlns:p14="http://schemas.microsoft.com/office/powerpoint/2010/main" val="12954961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6814" y="383458"/>
            <a:ext cx="11670890" cy="6390968"/>
          </a:xfrm>
          <a:prstGeom prst="rect">
            <a:avLst/>
          </a:prstGeom>
        </p:spPr>
      </p:pic>
    </p:spTree>
    <p:extLst>
      <p:ext uri="{BB962C8B-B14F-4D97-AF65-F5344CB8AC3E}">
        <p14:creationId xmlns:p14="http://schemas.microsoft.com/office/powerpoint/2010/main" val="23465145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9596" y="544530"/>
            <a:ext cx="11548153" cy="5887092"/>
          </a:xfrm>
          <a:prstGeom prst="rect">
            <a:avLst/>
          </a:prstGeom>
        </p:spPr>
      </p:pic>
    </p:spTree>
    <p:extLst>
      <p:ext uri="{BB962C8B-B14F-4D97-AF65-F5344CB8AC3E}">
        <p14:creationId xmlns:p14="http://schemas.microsoft.com/office/powerpoint/2010/main" val="2701809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74446" y="1678926"/>
            <a:ext cx="8229600" cy="3886200"/>
          </a:xfrm>
        </p:spPr>
        <p:txBody>
          <a:bodyPr>
            <a:noAutofit/>
          </a:bodyPr>
          <a:lstStyle/>
          <a:p>
            <a:pPr algn="justLow" rtl="0">
              <a:buClr>
                <a:srgbClr val="C00000"/>
              </a:buClr>
            </a:pPr>
            <a:r>
              <a:rPr lang="en-US" sz="3600" dirty="0" smtClean="0">
                <a:solidFill>
                  <a:srgbClr val="FF0000"/>
                </a:solidFill>
              </a:rPr>
              <a:t>Placement</a:t>
            </a:r>
            <a:r>
              <a:rPr lang="en-US" sz="3600" dirty="0" smtClean="0"/>
              <a:t>: subculture, norms, value, method of accomplishing work </a:t>
            </a:r>
          </a:p>
          <a:p>
            <a:pPr algn="justLow" rtl="0">
              <a:buClr>
                <a:srgbClr val="C00000"/>
              </a:buClr>
            </a:pPr>
            <a:r>
              <a:rPr lang="en-US" sz="3600" dirty="0" smtClean="0">
                <a:solidFill>
                  <a:srgbClr val="FF0000"/>
                </a:solidFill>
              </a:rPr>
              <a:t>Indoctrination</a:t>
            </a:r>
            <a:r>
              <a:rPr lang="en-US" sz="3600" dirty="0" smtClean="0"/>
              <a:t>: the planned, guided adjustment of an employee to the organization and work environment</a:t>
            </a:r>
          </a:p>
          <a:p>
            <a:pPr algn="justLow" rtl="0"/>
            <a:r>
              <a:rPr lang="en-US" sz="3600" dirty="0" smtClean="0"/>
              <a:t>Induction</a:t>
            </a:r>
          </a:p>
          <a:p>
            <a:pPr algn="justLow" rtl="0"/>
            <a:r>
              <a:rPr lang="en-US" sz="3600" dirty="0" smtClean="0"/>
              <a:t>Orientation</a:t>
            </a:r>
          </a:p>
          <a:p>
            <a:pPr algn="justLow" rtl="0"/>
            <a:r>
              <a:rPr lang="en-US" sz="3600" dirty="0"/>
              <a:t>S</a:t>
            </a:r>
            <a:r>
              <a:rPr lang="en-US" sz="3600" dirty="0" smtClean="0"/>
              <a:t>ocialization</a:t>
            </a:r>
          </a:p>
          <a:p>
            <a:pPr algn="justLow" rtl="0"/>
            <a:endParaRPr lang="en-US" sz="3600" dirty="0"/>
          </a:p>
        </p:txBody>
      </p:sp>
      <p:pic>
        <p:nvPicPr>
          <p:cNvPr id="2" name="Picture 1"/>
          <p:cNvPicPr>
            <a:picLocks noChangeAspect="1"/>
          </p:cNvPicPr>
          <p:nvPr/>
        </p:nvPicPr>
        <p:blipFill>
          <a:blip r:embed="rId2"/>
          <a:stretch>
            <a:fillRect/>
          </a:stretch>
        </p:blipFill>
        <p:spPr>
          <a:xfrm rot="16200000">
            <a:off x="-373878" y="2958860"/>
            <a:ext cx="4035902" cy="1176630"/>
          </a:xfrm>
          <a:prstGeom prst="rect">
            <a:avLst/>
          </a:prstGeom>
        </p:spPr>
      </p:pic>
    </p:spTree>
    <p:extLst>
      <p:ext uri="{BB962C8B-B14F-4D97-AF65-F5344CB8AC3E}">
        <p14:creationId xmlns:p14="http://schemas.microsoft.com/office/powerpoint/2010/main" val="12341638"/>
      </p:ext>
    </p:extLst>
  </p:cSld>
  <p:clrMapOvr>
    <a:masterClrMapping/>
  </p:clrMapOvr>
  <p:transition spd="slow">
    <p:pull/>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93610" y="1671484"/>
            <a:ext cx="8067675" cy="1630833"/>
          </a:xfrm>
          <a:prstGeom prst="rect">
            <a:avLst/>
          </a:prstGeom>
        </p:spPr>
      </p:pic>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7561819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3868738" y="1153899"/>
            <a:ext cx="7315200" cy="5138745"/>
          </a:xfrm>
          <a:prstGeom prst="rect">
            <a:avLst/>
          </a:prstGeom>
        </p:spPr>
      </p:pic>
    </p:spTree>
    <p:extLst>
      <p:ext uri="{BB962C8B-B14F-4D97-AF65-F5344CB8AC3E}">
        <p14:creationId xmlns:p14="http://schemas.microsoft.com/office/powerpoint/2010/main" val="34758028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3868738" y="766915"/>
            <a:ext cx="7315200" cy="5211097"/>
          </a:xfrm>
          <a:prstGeom prst="rect">
            <a:avLst/>
          </a:prstGeom>
        </p:spPr>
      </p:pic>
    </p:spTree>
    <p:extLst>
      <p:ext uri="{BB962C8B-B14F-4D97-AF65-F5344CB8AC3E}">
        <p14:creationId xmlns:p14="http://schemas.microsoft.com/office/powerpoint/2010/main" val="17292805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3868738" y="884904"/>
            <a:ext cx="7315200" cy="5368412"/>
          </a:xfrm>
          <a:prstGeom prst="rect">
            <a:avLst/>
          </a:prstGeom>
        </p:spPr>
      </p:pic>
    </p:spTree>
    <p:extLst>
      <p:ext uri="{BB962C8B-B14F-4D97-AF65-F5344CB8AC3E}">
        <p14:creationId xmlns:p14="http://schemas.microsoft.com/office/powerpoint/2010/main" val="74941737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Lst>
          </a:blip>
          <a:stretch>
            <a:fillRect/>
          </a:stretch>
        </p:blipFill>
        <p:spPr>
          <a:xfrm>
            <a:off x="1371600" y="381000"/>
            <a:ext cx="9505950" cy="61722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947860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255447" y="2195082"/>
            <a:ext cx="3928351" cy="2770912"/>
          </a:xfrm>
        </p:spPr>
        <p:txBody>
          <a:bodyPr/>
          <a:lstStyle/>
          <a:p>
            <a:pPr algn="ctr"/>
            <a:r>
              <a:rPr lang="en-US" sz="4400" dirty="0">
                <a:solidFill>
                  <a:srgbClr val="FF0000"/>
                </a:solidFill>
                <a:latin typeface="Arial"/>
                <a:ea typeface="+mn-ea"/>
              </a:rPr>
              <a:t>Indoctrination goal</a:t>
            </a:r>
            <a:endParaRPr lang="en-US" sz="4800" dirty="0"/>
          </a:p>
        </p:txBody>
      </p:sp>
      <p:sp>
        <p:nvSpPr>
          <p:cNvPr id="3" name="Content Placeholder 2"/>
          <p:cNvSpPr>
            <a:spLocks noGrp="1"/>
          </p:cNvSpPr>
          <p:nvPr>
            <p:ph idx="1"/>
          </p:nvPr>
        </p:nvSpPr>
        <p:spPr>
          <a:xfrm>
            <a:off x="3971713" y="1123837"/>
            <a:ext cx="7696200" cy="4038600"/>
          </a:xfrm>
        </p:spPr>
        <p:txBody>
          <a:bodyPr>
            <a:normAutofit fontScale="77500" lnSpcReduction="20000"/>
          </a:bodyPr>
          <a:lstStyle/>
          <a:p>
            <a:pPr algn="justLow" rtl="1">
              <a:lnSpc>
                <a:spcPct val="150000"/>
              </a:lnSpc>
            </a:pPr>
            <a:r>
              <a:rPr lang="fa-IR" sz="4400" dirty="0">
                <a:cs typeface="B Nazanin" panose="00000400000000000000" pitchFamily="2" charset="-78"/>
              </a:rPr>
              <a:t>ایجاد نگرش مثبت در استخدام شونده نسبت به سازمان</a:t>
            </a:r>
          </a:p>
          <a:p>
            <a:pPr algn="justLow" rtl="1">
              <a:lnSpc>
                <a:spcPct val="150000"/>
              </a:lnSpc>
            </a:pPr>
            <a:r>
              <a:rPr lang="fa-IR" sz="4400" dirty="0">
                <a:cs typeface="B Nazanin" panose="00000400000000000000" pitchFamily="2" charset="-78"/>
              </a:rPr>
              <a:t>فراهم آوردن اطلاعات ضروری و آموزش برای موفقیت در موقعیت جدید</a:t>
            </a:r>
          </a:p>
          <a:p>
            <a:pPr algn="justLow" rtl="1">
              <a:lnSpc>
                <a:spcPct val="150000"/>
              </a:lnSpc>
            </a:pPr>
            <a:r>
              <a:rPr lang="fa-IR" sz="4400" dirty="0">
                <a:cs typeface="B Nazanin" panose="00000400000000000000" pitchFamily="2" charset="-78"/>
              </a:rPr>
              <a:t>القاء حس تعلق و </a:t>
            </a:r>
            <a:r>
              <a:rPr lang="fa-IR" sz="4400" dirty="0" smtClean="0">
                <a:cs typeface="B Nazanin" panose="00000400000000000000" pitchFamily="2" charset="-78"/>
              </a:rPr>
              <a:t>پذیرش</a:t>
            </a:r>
            <a:endParaRPr lang="fa-IR" sz="4400" dirty="0">
              <a:cs typeface="B Nazanin" panose="00000400000000000000" pitchFamily="2" charset="-78"/>
            </a:endParaRPr>
          </a:p>
        </p:txBody>
      </p:sp>
    </p:spTree>
    <p:extLst>
      <p:ext uri="{BB962C8B-B14F-4D97-AF65-F5344CB8AC3E}">
        <p14:creationId xmlns:p14="http://schemas.microsoft.com/office/powerpoint/2010/main" val="250158976"/>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themeOverride>
</file>

<file path=ppt/theme/themeOverride2.xml><?xml version="1.0" encoding="utf-8"?>
<a:themeOverride xmlns:a="http://schemas.openxmlformats.org/drawingml/2006/main">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themeOverride>
</file>

<file path=ppt/theme/themeOverride3.xml><?xml version="1.0" encoding="utf-8"?>
<a:themeOverride xmlns:a="http://schemas.openxmlformats.org/drawingml/2006/main">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themeOverride>
</file>

<file path=ppt/theme/themeOverride4.xml><?xml version="1.0" encoding="utf-8"?>
<a:themeOverride xmlns:a="http://schemas.openxmlformats.org/drawingml/2006/main">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themeOverride>
</file>

<file path=ppt/theme/themeOverride5.xml><?xml version="1.0" encoding="utf-8"?>
<a:themeOverride xmlns:a="http://schemas.openxmlformats.org/drawingml/2006/main">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themeOverride>
</file>

<file path=ppt/theme/themeOverride6.xml><?xml version="1.0" encoding="utf-8"?>
<a:themeOverride xmlns:a="http://schemas.openxmlformats.org/drawingml/2006/main">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themeOverride>
</file>

<file path=docProps/app.xml><?xml version="1.0" encoding="utf-8"?>
<Properties xmlns="http://schemas.openxmlformats.org/officeDocument/2006/extended-properties" xmlns:vt="http://schemas.openxmlformats.org/officeDocument/2006/docPropsVTypes">
  <Template/>
  <TotalTime>850</TotalTime>
  <Words>2769</Words>
  <Application>Microsoft Office PowerPoint</Application>
  <PresentationFormat>Widescreen</PresentationFormat>
  <Paragraphs>283</Paragraphs>
  <Slides>84</Slides>
  <Notes>1</Notes>
  <HiddenSlides>2</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84</vt:i4>
      </vt:variant>
    </vt:vector>
  </HeadingPairs>
  <TitlesOfParts>
    <vt:vector size="101" baseType="lpstr">
      <vt:lpstr>Arial</vt:lpstr>
      <vt:lpstr>B Araz</vt:lpstr>
      <vt:lpstr>B Farnaz</vt:lpstr>
      <vt:lpstr>B Homa</vt:lpstr>
      <vt:lpstr>B Jadid</vt:lpstr>
      <vt:lpstr>B Nazanin</vt:lpstr>
      <vt:lpstr>B Titr</vt:lpstr>
      <vt:lpstr>Calibri</vt:lpstr>
      <vt:lpstr>Corbel</vt:lpstr>
      <vt:lpstr>helvetica neue lt w01_55 roman</vt:lpstr>
      <vt:lpstr>inherit</vt:lpstr>
      <vt:lpstr>Tahoma</vt:lpstr>
      <vt:lpstr>Times New Roman</vt:lpstr>
      <vt:lpstr>Wingdings</vt:lpstr>
      <vt:lpstr>Wingdings 2</vt:lpstr>
      <vt:lpstr>yekan</vt:lpstr>
      <vt:lpstr>Frame</vt:lpstr>
      <vt:lpstr>مدیریت منابع انسانی</vt:lpstr>
      <vt:lpstr>Human resources management</vt:lpstr>
      <vt:lpstr>staff recruitment Staff Development Career Development</vt:lpstr>
      <vt:lpstr>تأمین نیروی انسانی   Staffing</vt:lpstr>
      <vt:lpstr>مراحل هشت گانه کارمندیابی</vt:lpstr>
      <vt:lpstr>مراحل برنامه ریزی نیروی انسانی</vt:lpstr>
      <vt:lpstr>پس از ورود نیروی تازه وارد چه مراحلی اتفاق می افتد؟</vt:lpstr>
      <vt:lpstr>PowerPoint Presentation</vt:lpstr>
      <vt:lpstr>Indoctrination goal</vt:lpstr>
      <vt:lpstr>Indoctrination</vt:lpstr>
      <vt:lpstr>Staff Development</vt:lpstr>
      <vt:lpstr>Career Development</vt:lpstr>
      <vt:lpstr>برنامه هاي كارمند در مورد اين است كه امروز كجا قرار داري و مهم تر از آن اين است كه به كجا خواهي رفت</vt:lpstr>
      <vt:lpstr>انتخاب در مقابل شانس  توسعه ی مدیران در مقابل توسعه ی کارکنان</vt:lpstr>
      <vt:lpstr>مراحل طی شده توسط کارمند</vt:lpstr>
      <vt:lpstr>دلایل توسعه ی کارکنان</vt:lpstr>
      <vt:lpstr>دلایل توسعه  کارکنان</vt:lpstr>
      <vt:lpstr>نیاز برای پیشرفت و توسعه ی کارکنان</vt:lpstr>
      <vt:lpstr>نیاز برای پیشرفت و توسعه ی کارکنان</vt:lpstr>
      <vt:lpstr>مسئولیت فرد در مقابل توسعه ی کارمند چیست؟</vt:lpstr>
      <vt:lpstr>مسئولیت های فردی</vt:lpstr>
      <vt:lpstr>نقش سازمان در مقابل توسعه ی کارمند چیست؟</vt:lpstr>
      <vt:lpstr>نقش سازمان</vt:lpstr>
      <vt:lpstr>نقش سازمان</vt:lpstr>
      <vt:lpstr>روش های موجود برای رشد و توسعه ی کارکنان</vt:lpstr>
      <vt:lpstr>فواید مدارک حرفه ای</vt:lpstr>
      <vt:lpstr>فلسفه ی رشد کارکنان</vt:lpstr>
      <vt:lpstr>آشنایی با چند مفهوم</vt:lpstr>
      <vt:lpstr>مفاهیم موجود در توسعه ی کارکنان</vt:lpstr>
      <vt:lpstr>آموزش در مقابل یادگیری</vt:lpstr>
      <vt:lpstr>اصول یادگیری چیست؟</vt:lpstr>
      <vt:lpstr>اصول یادگیری</vt:lpstr>
      <vt:lpstr>اصول یادگیری</vt:lpstr>
      <vt:lpstr>منحنی یادگیری  انگیزه و دادن فرصت </vt:lpstr>
      <vt:lpstr>تئوری های یادگیری</vt:lpstr>
      <vt:lpstr>تفاوت ها</vt:lpstr>
      <vt:lpstr>تفاوت ها</vt:lpstr>
      <vt:lpstr>Heutagogy</vt:lpstr>
      <vt:lpstr>تئوری یادگیری اجتماعی</vt:lpstr>
      <vt:lpstr>تئوری یادگیری اجتماعی</vt:lpstr>
      <vt:lpstr>مسئول آموزش و توسعه ی پرستاران در بیمارستان ها چه کسانی هستند؟</vt:lpstr>
      <vt:lpstr>فرآیند آموزش چگونه است؟</vt:lpstr>
      <vt:lpstr>فرآیند آموزش</vt:lpstr>
      <vt:lpstr>چگونه نیازهای رشد و توسعه ی کارکنان را بررسی کنیم؟  </vt:lpstr>
      <vt:lpstr>روش های بررسی نیازهای توسعه کارکنان</vt:lpstr>
      <vt:lpstr>داشتن عملکرد بازتابی و پورت فولیوی حرفه ای  روشی برای ارتقای رشد فردی و صلاحیت حرفه ای</vt:lpstr>
      <vt:lpstr>عملکرد بازتابی</vt:lpstr>
      <vt:lpstr>پورت فولیوی حرفه ای</vt:lpstr>
      <vt:lpstr>ارزیابی فعالیت های توسعه ای کارکنان</vt:lpstr>
      <vt:lpstr>ارزیابی فعالیت های توسعه ای کارکنان</vt:lpstr>
      <vt:lpstr>برنامه ریزی شغلی برای پرستاران تازه فارغ التحصیل</vt:lpstr>
      <vt:lpstr>برنامه ریزی شغلی برای پرستاران تازه فارغ التحصیل</vt:lpstr>
      <vt:lpstr>حرکت به سمت برنامه های مبتنی بر عملکرد</vt:lpstr>
      <vt:lpstr>PowerPoint Presentation</vt:lpstr>
      <vt:lpstr>آماده سازی رزومه</vt:lpstr>
      <vt:lpstr>آماده سازی رزومه</vt:lpstr>
      <vt:lpstr>آماده سازی رزومه</vt:lpstr>
      <vt:lpstr>آماده سازی رزومه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آزادی چالش بزرگ نسل Z </vt:lpstr>
      <vt:lpstr>عزت نفس و اعتماد به نفسس بالا در نسل Z </vt:lpstr>
      <vt:lpstr>What Are Some Traits of Gen Z Students?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Staff Developement</dc:title>
  <dc:creator>safa_sh58@yahoo.com</dc:creator>
  <cp:lastModifiedBy>shima safazadeh</cp:lastModifiedBy>
  <cp:revision>70</cp:revision>
  <dcterms:created xsi:type="dcterms:W3CDTF">2018-11-03T11:29:40Z</dcterms:created>
  <dcterms:modified xsi:type="dcterms:W3CDTF">2023-09-02T04:54:36Z</dcterms:modified>
</cp:coreProperties>
</file>