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3" r:id="rId2"/>
    <p:sldId id="311" r:id="rId3"/>
    <p:sldId id="356" r:id="rId4"/>
    <p:sldId id="378" r:id="rId5"/>
    <p:sldId id="379" r:id="rId6"/>
    <p:sldId id="366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69" r:id="rId21"/>
    <p:sldId id="395" r:id="rId22"/>
    <p:sldId id="396" r:id="rId23"/>
    <p:sldId id="394" r:id="rId24"/>
    <p:sldId id="289" r:id="rId25"/>
    <p:sldId id="397" r:id="rId26"/>
    <p:sldId id="398" r:id="rId27"/>
    <p:sldId id="399" r:id="rId28"/>
    <p:sldId id="400" r:id="rId29"/>
    <p:sldId id="323" r:id="rId30"/>
    <p:sldId id="322" r:id="rId31"/>
    <p:sldId id="349" r:id="rId32"/>
    <p:sldId id="401" r:id="rId33"/>
    <p:sldId id="402" r:id="rId34"/>
    <p:sldId id="3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ACD124-DCC8-4479-999A-E184A5B74FFA}">
          <p14:sldIdLst>
            <p14:sldId id="293"/>
            <p14:sldId id="311"/>
            <p14:sldId id="356"/>
            <p14:sldId id="378"/>
            <p14:sldId id="379"/>
            <p14:sldId id="366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69"/>
            <p14:sldId id="395"/>
            <p14:sldId id="396"/>
            <p14:sldId id="394"/>
            <p14:sldId id="289"/>
            <p14:sldId id="397"/>
          </p14:sldIdLst>
        </p14:section>
        <p14:section name="Untitled Section" id="{22E9CA81-BF77-4417-BA95-49F92D98FC27}">
          <p14:sldIdLst>
            <p14:sldId id="398"/>
            <p14:sldId id="399"/>
            <p14:sldId id="400"/>
            <p14:sldId id="323"/>
            <p14:sldId id="322"/>
            <p14:sldId id="349"/>
            <p14:sldId id="401"/>
            <p14:sldId id="402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A349C"/>
    <a:srgbClr val="418569"/>
    <a:srgbClr val="2F9795"/>
    <a:srgbClr val="349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434" autoAdjust="0"/>
  </p:normalViewPr>
  <p:slideViewPr>
    <p:cSldViewPr snapToGrid="0">
      <p:cViewPr varScale="1">
        <p:scale>
          <a:sx n="85" d="100"/>
          <a:sy n="85" d="100"/>
        </p:scale>
        <p:origin x="7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A552D-A453-456F-B9F6-EB22386F79A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46B80-C6A6-4F75-ADF5-A2471583D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6B80-C6A6-4F75-ADF5-A2471583DD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74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6B80-C6A6-4F75-ADF5-A2471583DD9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6B80-C6A6-4F75-ADF5-A2471583DD9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75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6B80-C6A6-4F75-ADF5-A2471583DD9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7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6B80-C6A6-4F75-ADF5-A2471583DD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1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6B80-C6A6-4F75-ADF5-A2471583DD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4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6B80-C6A6-4F75-ADF5-A2471583DD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47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6B80-C6A6-4F75-ADF5-A2471583DD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7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6B80-C6A6-4F75-ADF5-A2471583DD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03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6B80-C6A6-4F75-ADF5-A2471583DD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6B80-C6A6-4F75-ADF5-A2471583DD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43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6B80-C6A6-4F75-ADF5-A2471583DD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5EC-D7AA-4B2E-AFD9-D4603BB582C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D58-22BA-4BBF-9C85-A8F033DB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6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5EC-D7AA-4B2E-AFD9-D4603BB582C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D58-22BA-4BBF-9C85-A8F033DB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5EC-D7AA-4B2E-AFD9-D4603BB582C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D58-22BA-4BBF-9C85-A8F033DB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1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5EC-D7AA-4B2E-AFD9-D4603BB582C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D58-22BA-4BBF-9C85-A8F033DB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5EC-D7AA-4B2E-AFD9-D4603BB582C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D58-22BA-4BBF-9C85-A8F033DB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0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5EC-D7AA-4B2E-AFD9-D4603BB582C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D58-22BA-4BBF-9C85-A8F033DB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5EC-D7AA-4B2E-AFD9-D4603BB582C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D58-22BA-4BBF-9C85-A8F033DB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7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5EC-D7AA-4B2E-AFD9-D4603BB582C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D58-22BA-4BBF-9C85-A8F033DB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2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5EC-D7AA-4B2E-AFD9-D4603BB582C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D58-22BA-4BBF-9C85-A8F033DB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5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5EC-D7AA-4B2E-AFD9-D4603BB582C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D58-22BA-4BBF-9C85-A8F033DB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4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5EC-D7AA-4B2E-AFD9-D4603BB582C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D58-22BA-4BBF-9C85-A8F033DB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8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455EC-D7AA-4B2E-AFD9-D4603BB582C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4D58-22BA-4BBF-9C85-A8F033DB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2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7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147756"/>
            <a:ext cx="12833509" cy="6153795"/>
          </a:xfrm>
        </p:spPr>
      </p:pic>
      <p:sp>
        <p:nvSpPr>
          <p:cNvPr id="7" name="TextBox 6"/>
          <p:cNvSpPr txBox="1"/>
          <p:nvPr/>
        </p:nvSpPr>
        <p:spPr>
          <a:xfrm>
            <a:off x="152400" y="2004704"/>
            <a:ext cx="1188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84650" y="1428425"/>
            <a:ext cx="435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97/6/1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2"/>
            <a:ext cx="12039600" cy="54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  <a:endParaRPr lang="en-US" sz="8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2F9795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280020"/>
            <a:ext cx="12833509" cy="6153795"/>
          </a:xfrm>
        </p:spPr>
      </p:pic>
      <p:sp>
        <p:nvSpPr>
          <p:cNvPr id="7" name="TextBox 6"/>
          <p:cNvSpPr txBox="1"/>
          <p:nvPr/>
        </p:nvSpPr>
        <p:spPr>
          <a:xfrm>
            <a:off x="122830" y="1801504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148"/>
            <a:ext cx="12112978" cy="542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5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  <a:endParaRPr lang="en-US" sz="8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2F9795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280020"/>
            <a:ext cx="12833509" cy="6153795"/>
          </a:xfrm>
        </p:spPr>
      </p:pic>
      <p:sp>
        <p:nvSpPr>
          <p:cNvPr id="7" name="TextBox 6"/>
          <p:cNvSpPr txBox="1"/>
          <p:nvPr/>
        </p:nvSpPr>
        <p:spPr>
          <a:xfrm>
            <a:off x="122830" y="1801504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3707"/>
            <a:ext cx="12101688" cy="55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  <a:endParaRPr lang="en-US" sz="8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2F9795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280020"/>
            <a:ext cx="12833509" cy="615379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9" y="2054578"/>
            <a:ext cx="10261600" cy="43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0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  <a:endParaRPr lang="en-US" sz="8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2F9795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280020"/>
            <a:ext cx="12833509" cy="615379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526460"/>
            <a:ext cx="11966222" cy="53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  <a:endParaRPr lang="en-US" sz="8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2F9795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280020"/>
            <a:ext cx="12833509" cy="615379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" y="1524000"/>
            <a:ext cx="1192106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  <a:endParaRPr lang="en-US" sz="8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2F9795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280020"/>
            <a:ext cx="12833509" cy="615379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401"/>
            <a:ext cx="12045243" cy="55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3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  <a:endParaRPr lang="en-US" sz="8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2F9795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280020"/>
            <a:ext cx="12833509" cy="615379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" y="1411111"/>
            <a:ext cx="12045244" cy="55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  <a:endParaRPr lang="en-US" sz="8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2F9795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280020"/>
            <a:ext cx="12833509" cy="615379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438453"/>
            <a:ext cx="12090400" cy="55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  <a:endParaRPr lang="en-US" sz="8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2F9795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280020"/>
            <a:ext cx="12833509" cy="6153795"/>
          </a:xfrm>
        </p:spPr>
      </p:pic>
      <p:sp>
        <p:nvSpPr>
          <p:cNvPr id="3" name="TextBox 2"/>
          <p:cNvSpPr txBox="1"/>
          <p:nvPr/>
        </p:nvSpPr>
        <p:spPr>
          <a:xfrm>
            <a:off x="0" y="1467556"/>
            <a:ext cx="1207911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CC00"/>
                </a:solidFill>
                <a:latin typeface="Arial Black" panose="020B0A04020102020204" pitchFamily="34" charset="0"/>
              </a:rPr>
              <a:t>Problems</a:t>
            </a:r>
          </a:p>
          <a:p>
            <a:endParaRPr lang="en-US" dirty="0" smtClean="0"/>
          </a:p>
          <a:p>
            <a:r>
              <a:rPr lang="en-US" sz="3600" b="1" dirty="0" smtClean="0"/>
              <a:t>Late diagnosis &amp; management of PROM</a:t>
            </a:r>
          </a:p>
          <a:p>
            <a:r>
              <a:rPr lang="en-US" sz="3600" b="1" dirty="0" smtClean="0">
                <a:solidFill>
                  <a:schemeClr val="accent2"/>
                </a:solidFill>
              </a:rPr>
              <a:t>Deficient data in patient file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Imperfect documentation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No inform patient &amp; her husband correctly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No direct visit by doctor in time</a:t>
            </a:r>
          </a:p>
          <a:p>
            <a:r>
              <a:rPr lang="en-US" sz="3600" b="1" dirty="0" err="1" smtClean="0"/>
              <a:t>Cercellage</a:t>
            </a:r>
            <a:r>
              <a:rPr lang="en-US" sz="3600" b="1" dirty="0" smtClean="0"/>
              <a:t> without indication</a:t>
            </a:r>
          </a:p>
          <a:p>
            <a:r>
              <a:rPr lang="en-US" sz="3600" b="1" dirty="0" smtClean="0">
                <a:solidFill>
                  <a:srgbClr val="9A349C"/>
                </a:solidFill>
              </a:rPr>
              <a:t>Late consult with attending</a:t>
            </a:r>
          </a:p>
          <a:p>
            <a:r>
              <a:rPr lang="en-US" sz="3600" b="1" dirty="0" err="1" smtClean="0">
                <a:solidFill>
                  <a:srgbClr val="00B0F0"/>
                </a:solidFill>
              </a:rPr>
              <a:t>Diclofenac</a:t>
            </a:r>
            <a:r>
              <a:rPr lang="en-US" sz="3600" b="1" dirty="0" smtClean="0">
                <a:solidFill>
                  <a:srgbClr val="00B0F0"/>
                </a:solidFill>
              </a:rPr>
              <a:t> order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978" y="126609"/>
            <a:ext cx="877824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400800" y="689317"/>
            <a:ext cx="5594252" cy="346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800" i="1" dirty="0" smtClean="0">
                <a:ln>
                  <a:noFill/>
                  <a:prstDash val="sysDot"/>
                </a:ln>
                <a:solidFill>
                  <a:srgbClr val="00CC00"/>
                </a:solidFill>
                <a:effectLst>
                  <a:reflection blurRad="6350" stA="55000" endA="300" endPos="45500" dir="5400000" sy="-100000" algn="bl" rotWithShape="0"/>
                </a:effectLst>
                <a:latin typeface="Bernard MT Condensed" panose="02050806060905020404" pitchFamily="18" charset="0"/>
              </a:rPr>
              <a:t>Sepsis in pregnancy</a:t>
            </a:r>
          </a:p>
        </p:txBody>
      </p:sp>
    </p:spTree>
    <p:extLst>
      <p:ext uri="{BB962C8B-B14F-4D97-AF65-F5344CB8AC3E}">
        <p14:creationId xmlns:p14="http://schemas.microsoft.com/office/powerpoint/2010/main" val="5174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04" y="-437321"/>
            <a:ext cx="120904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635" y="2017099"/>
            <a:ext cx="8316361" cy="1606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8666" y="3702755"/>
            <a:ext cx="52944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>DIC </a:t>
            </a: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>&amp; </a:t>
            </a: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>SEPTIC SHOCK</a:t>
            </a:r>
            <a:endParaRPr lang="en-US" sz="4400" b="1" dirty="0">
              <a:solidFill>
                <a:srgbClr val="7030A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40" y="296863"/>
            <a:ext cx="5471160" cy="640080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8940" y="-223837"/>
            <a:ext cx="6553200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400" y="7723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372" y="486007"/>
            <a:ext cx="66090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CC00"/>
                </a:solidFill>
                <a:latin typeface="Bauhaus 93" panose="04030905020B02020C02" pitchFamily="82" charset="0"/>
              </a:rPr>
              <a:t>     WHO statistics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pPr marL="136525" indent="0">
              <a:buNone/>
              <a:defRPr/>
            </a:pPr>
            <a:r>
              <a:rPr lang="en-GB" sz="3600" b="1" dirty="0">
                <a:solidFill>
                  <a:srgbClr val="00B050"/>
                </a:solidFill>
              </a:rPr>
              <a:t>80% of all maternal deaths are: </a:t>
            </a:r>
          </a:p>
          <a:p>
            <a:pPr>
              <a:defRPr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200" b="1" dirty="0"/>
              <a:t>Severe bleeding (mostly bleeding after childbirth)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200" b="1" dirty="0"/>
              <a:t>infections (usually after childbirth)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200" b="1" dirty="0" smtClean="0"/>
              <a:t>pre-</a:t>
            </a:r>
            <a:r>
              <a:rPr lang="en-GB" sz="3200" b="1" dirty="0" err="1" smtClean="0"/>
              <a:t>eclampsia</a:t>
            </a:r>
            <a:r>
              <a:rPr lang="en-GB" sz="3200" b="1" dirty="0" smtClean="0"/>
              <a:t> </a:t>
            </a:r>
            <a:r>
              <a:rPr lang="en-GB" sz="3200" b="1" dirty="0"/>
              <a:t>and </a:t>
            </a:r>
            <a:r>
              <a:rPr lang="en-GB" sz="3200" b="1" dirty="0" err="1" smtClean="0"/>
              <a:t>eclampsia</a:t>
            </a: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200" b="1" dirty="0"/>
              <a:t>unsafe abortion</a:t>
            </a:r>
          </a:p>
          <a:p>
            <a:endParaRPr lang="en-GB" dirty="0" smtClean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9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40" y="347842"/>
            <a:ext cx="5471160" cy="640080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8440" y="995363"/>
            <a:ext cx="6553200" cy="544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Definition of SIRS:</a:t>
            </a:r>
          </a:p>
          <a:p>
            <a:pPr marL="457200" lvl="0" indent="-4572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4000" b="1" dirty="0" smtClean="0"/>
              <a:t>clinical </a:t>
            </a:r>
            <a:r>
              <a:rPr lang="en-US" sz="4000" b="1" dirty="0"/>
              <a:t>syndrome characterized by systemic </a:t>
            </a:r>
            <a:r>
              <a:rPr lang="en-US" sz="4000" b="1" dirty="0" smtClean="0"/>
              <a:t>response </a:t>
            </a:r>
            <a:r>
              <a:rPr lang="en-US" sz="4000" b="1" dirty="0"/>
              <a:t>due to </a:t>
            </a:r>
            <a:r>
              <a:rPr lang="en-US" sz="4000" b="1" dirty="0" smtClean="0"/>
              <a:t>infectious or non-infectious causes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600" dirty="0" smtClean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93311"/>
            <a:ext cx="8293100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9" b="1" dirty="0" smtClean="0">
                <a:solidFill>
                  <a:srgbClr val="00CC00"/>
                </a:solidFill>
                <a:latin typeface="Bauhaus 93" panose="04030905020B02020C02" pitchFamily="82" charset="0"/>
              </a:rPr>
              <a:t>introduction</a:t>
            </a:r>
            <a:endParaRPr lang="en-US" sz="5869" b="1" dirty="0">
              <a:solidFill>
                <a:srgbClr val="00CC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0" y="401444"/>
            <a:ext cx="11530361" cy="6278135"/>
          </a:xfrm>
        </p:spPr>
      </p:pic>
    </p:spTree>
    <p:extLst>
      <p:ext uri="{BB962C8B-B14F-4D97-AF65-F5344CB8AC3E}">
        <p14:creationId xmlns:p14="http://schemas.microsoft.com/office/powerpoint/2010/main" val="24380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40" y="347842"/>
            <a:ext cx="5471160" cy="640080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8440" y="995363"/>
            <a:ext cx="6553200" cy="544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Definition of sepsis:</a:t>
            </a:r>
          </a:p>
          <a:p>
            <a:pPr marL="457200" lvl="0" indent="-4572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4000" b="1" dirty="0" smtClean="0"/>
              <a:t>clinical </a:t>
            </a:r>
            <a:r>
              <a:rPr lang="en-US" sz="4000" b="1" dirty="0"/>
              <a:t>syndrome characterized by systemic inflammation due to </a:t>
            </a:r>
            <a:r>
              <a:rPr lang="en-US" sz="4000" b="1" dirty="0" smtClean="0"/>
              <a:t>infection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600" dirty="0" smtClean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93311"/>
            <a:ext cx="8293100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9" b="1" dirty="0" smtClean="0">
                <a:solidFill>
                  <a:srgbClr val="00CC00"/>
                </a:solidFill>
                <a:latin typeface="Bauhaus 93" panose="04030905020B02020C02" pitchFamily="82" charset="0"/>
              </a:rPr>
              <a:t>introduction</a:t>
            </a:r>
            <a:endParaRPr lang="en-US" sz="5869" b="1" dirty="0">
              <a:solidFill>
                <a:srgbClr val="00CC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40" y="347842"/>
            <a:ext cx="5471160" cy="640080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8440" y="995363"/>
            <a:ext cx="7249160" cy="5055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Definition of severe sepsis: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6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sepsis associated with tissue</a:t>
            </a:r>
            <a:endParaRPr lang="en-US" sz="36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hypoperfusion</a:t>
            </a: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eg</a:t>
            </a: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4000" b="1" dirty="0">
                <a:ea typeface="Times New Roman" panose="02020603050405020304" pitchFamily="18" charset="0"/>
                <a:cs typeface="Calibri" panose="020F0502020204030204" pitchFamily="34" charset="0"/>
              </a:rPr>
              <a:t>↑</a:t>
            </a: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lactate, oliguria) or organ dysfunction </a:t>
            </a:r>
            <a:endParaRPr lang="en-US" sz="4000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0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↑</a:t>
            </a:r>
            <a:r>
              <a:rPr lang="en-US" sz="4000" b="1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creatinine,DIC</a:t>
            </a:r>
            <a:r>
              <a:rPr lang="en-US" sz="4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36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↑</a:t>
            </a:r>
            <a:r>
              <a:rPr lang="en-US" sz="3600" b="1" dirty="0" err="1" smtClean="0">
                <a:ea typeface="Times New Roman" panose="02020603050405020304" pitchFamily="18" charset="0"/>
                <a:cs typeface="Calibri" panose="020F0502020204030204" pitchFamily="34" charset="0"/>
              </a:rPr>
              <a:t>BilR,GCS</a:t>
            </a:r>
            <a:r>
              <a:rPr lang="en-US" sz="36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changes,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↓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plt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↓Pao2/Fio2 )</a:t>
            </a:r>
            <a:endParaRPr lang="en-US" sz="36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93311"/>
            <a:ext cx="8293100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9" b="1" dirty="0" smtClean="0">
                <a:solidFill>
                  <a:srgbClr val="00CC00"/>
                </a:solidFill>
                <a:latin typeface="Bauhaus 93" panose="04030905020B02020C02" pitchFamily="82" charset="0"/>
              </a:rPr>
              <a:t>introduction</a:t>
            </a:r>
            <a:endParaRPr lang="en-US" sz="5869" b="1" dirty="0">
              <a:solidFill>
                <a:srgbClr val="00CC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0"/>
            <a:ext cx="5471160" cy="640080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8440" y="995363"/>
            <a:ext cx="8036560" cy="592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Definition of septic shock:</a:t>
            </a:r>
          </a:p>
          <a:p>
            <a:r>
              <a:rPr lang="en-US" sz="4000" b="1" dirty="0" smtClean="0"/>
              <a:t>type </a:t>
            </a:r>
            <a:r>
              <a:rPr lang="en-US" sz="4000" b="1" dirty="0"/>
              <a:t>of </a:t>
            </a:r>
            <a:r>
              <a:rPr lang="en-US" sz="4000" b="1" dirty="0" err="1"/>
              <a:t>vasodilatory</a:t>
            </a:r>
            <a:r>
              <a:rPr lang="en-US" sz="4000" b="1" dirty="0"/>
              <a:t> or distributive </a:t>
            </a:r>
            <a:r>
              <a:rPr lang="en-US" sz="4000" b="1" dirty="0" smtClean="0"/>
              <a:t>shock that includes </a:t>
            </a:r>
            <a:r>
              <a:rPr lang="en-US" sz="4000" b="1" dirty="0"/>
              <a:t>patients who fulfill the criteria for </a:t>
            </a:r>
            <a:r>
              <a:rPr lang="en-US" sz="4000" b="1" dirty="0" smtClean="0"/>
              <a:t>sepsis and</a:t>
            </a:r>
            <a:endParaRPr lang="en-US" sz="4000" b="1" dirty="0"/>
          </a:p>
          <a:p>
            <a:r>
              <a:rPr lang="en-US" sz="4000" b="1" dirty="0" smtClean="0"/>
              <a:t> </a:t>
            </a:r>
            <a:r>
              <a:rPr lang="en-US" sz="4000" b="1" dirty="0"/>
              <a:t>despite adequate fluid resuscitation, require vasopressors to maintain a</a:t>
            </a:r>
          </a:p>
          <a:p>
            <a:r>
              <a:rPr lang="en-US" sz="4000" b="1" dirty="0"/>
              <a:t>mean arterial pressure (MAP) ≥65 mmHg and have a lactate &gt;2 </a:t>
            </a:r>
            <a:r>
              <a:rPr lang="en-US" sz="4000" b="1" dirty="0" err="1"/>
              <a:t>mmol</a:t>
            </a:r>
            <a:r>
              <a:rPr lang="en-US" sz="4000" b="1" dirty="0"/>
              <a:t>/L (&gt;18 mg/</a:t>
            </a:r>
            <a:r>
              <a:rPr lang="en-US" sz="4000" b="1" dirty="0" err="1"/>
              <a:t>dL</a:t>
            </a:r>
            <a:r>
              <a:rPr lang="en-US" sz="4000" b="1" dirty="0"/>
              <a:t>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93311"/>
            <a:ext cx="8293100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9" b="1" dirty="0" smtClean="0">
                <a:solidFill>
                  <a:srgbClr val="00CC00"/>
                </a:solidFill>
                <a:latin typeface="Bauhaus 93" panose="04030905020B02020C02" pitchFamily="82" charset="0"/>
              </a:rPr>
              <a:t>introduction</a:t>
            </a:r>
            <a:endParaRPr lang="en-US" sz="5869" b="1" dirty="0">
              <a:solidFill>
                <a:srgbClr val="00CC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73" y="0"/>
            <a:ext cx="5471160" cy="640080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2" y="928455"/>
            <a:ext cx="10645423" cy="6139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Symptoms &amp; signs related to an  infectious source</a:t>
            </a: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T&gt;38.3 or &lt;36</a:t>
            </a: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HR&gt;90</a:t>
            </a: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SBP&lt;90 ,MAP&lt;70</a:t>
            </a: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RR&gt;20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Pao2/Fio2 &lt; 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300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Cr rise&gt; 0.5mg/dl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U/O &lt;0.5 cc /kg /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hr</a:t>
            </a:r>
            <a:endParaRPr lang="en-US" sz="3200" dirty="0" smtClean="0">
              <a:latin typeface="Arial Rounded MT Bold" panose="020F070403050403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WBC&gt;12000 or &lt;4000 or band cell&gt;10%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600" dirty="0" smtClean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93311"/>
            <a:ext cx="8293100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9" b="1" dirty="0" smtClean="0">
                <a:solidFill>
                  <a:srgbClr val="00CC00"/>
                </a:solidFill>
                <a:latin typeface="Bauhaus 93" panose="04030905020B02020C02" pitchFamily="82" charset="0"/>
              </a:rPr>
              <a:t>diagnosis</a:t>
            </a:r>
            <a:endParaRPr lang="en-US" sz="5869" b="1" dirty="0">
              <a:solidFill>
                <a:srgbClr val="00CC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73" y="0"/>
            <a:ext cx="5471160" cy="640080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2" y="928455"/>
            <a:ext cx="10645423" cy="665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BS &gt; 140 without DM</a:t>
            </a: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INR&gt;1.5 or PTT &gt;60</a:t>
            </a: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PLT &lt;100000</a:t>
            </a: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Total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BilR</a:t>
            </a:r>
            <a:r>
              <a:rPr lang="en-US" sz="3200" dirty="0" smtClean="0">
                <a:latin typeface="Arial Rounded MT Bold" panose="020F0704030504030204" pitchFamily="34" charset="0"/>
              </a:rPr>
              <a:t> &gt; 4</a:t>
            </a: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↑ K  ,↓ Na</a:t>
            </a:r>
            <a:endParaRPr lang="en-US" sz="3200" b="1" dirty="0" smtClean="0">
              <a:latin typeface="Arial Rounded MT Bold" panose="020F0704030504030204" pitchFamily="34" charset="0"/>
            </a:endParaRP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Arial Rounded MT Bold" panose="020F0704030504030204" pitchFamily="34" charset="0"/>
              </a:rPr>
              <a:t>Lactat</a:t>
            </a:r>
            <a:r>
              <a:rPr lang="en-US" sz="3200" dirty="0" smtClean="0">
                <a:latin typeface="Arial Rounded MT Bold" panose="020F0704030504030204" pitchFamily="34" charset="0"/>
              </a:rPr>
              <a:t>&gt;2mmol/lit</a:t>
            </a: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PCT&gt;2 SD above ULN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>
                <a:latin typeface="Arial Rounded MT Bold" panose="020F0704030504030204" pitchFamily="34" charset="0"/>
              </a:rPr>
              <a:t>CRP&gt;2 SD above </a:t>
            </a:r>
            <a:r>
              <a:rPr lang="en-US" sz="3200" dirty="0" smtClean="0">
                <a:latin typeface="Arial Rounded MT Bold" panose="020F0704030504030204" pitchFamily="34" charset="0"/>
              </a:rPr>
              <a:t>ULN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Mental status changes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Arial Rounded MT Bold" panose="020F0704030504030204" pitchFamily="34" charset="0"/>
              </a:rPr>
              <a:t>ILeus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200" dirty="0" smtClean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93311"/>
            <a:ext cx="8293100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9" b="1" dirty="0" smtClean="0">
                <a:solidFill>
                  <a:srgbClr val="00CC00"/>
                </a:solidFill>
                <a:latin typeface="Bauhaus 93" panose="04030905020B02020C02" pitchFamily="82" charset="0"/>
              </a:rPr>
              <a:t>diagnosis</a:t>
            </a:r>
            <a:endParaRPr lang="en-US" sz="5869" b="1" dirty="0">
              <a:solidFill>
                <a:srgbClr val="00CC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-146121"/>
            <a:ext cx="8293100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9" b="1" dirty="0" smtClean="0">
                <a:solidFill>
                  <a:srgbClr val="00CC00"/>
                </a:solidFill>
                <a:latin typeface="Bauhaus 93" panose="04030905020B02020C02" pitchFamily="82" charset="0"/>
              </a:rPr>
              <a:t>Risk factors</a:t>
            </a:r>
            <a:endParaRPr lang="en-US" sz="5869" b="1" dirty="0">
              <a:solidFill>
                <a:srgbClr val="00CC00"/>
              </a:solidFill>
              <a:latin typeface="Bauhaus 93" panose="04030905020B02020C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408"/>
            <a:ext cx="12192000" cy="59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  <a:endParaRPr lang="en-US" sz="8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2F9795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280020"/>
            <a:ext cx="12833509" cy="6153795"/>
          </a:xfrm>
        </p:spPr>
      </p:pic>
      <p:sp>
        <p:nvSpPr>
          <p:cNvPr id="7" name="TextBox 6"/>
          <p:cNvSpPr txBox="1"/>
          <p:nvPr/>
        </p:nvSpPr>
        <p:spPr>
          <a:xfrm>
            <a:off x="122830" y="1801504"/>
            <a:ext cx="1188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31 y , G2Ab1 , second marriage, 19w</a:t>
            </a:r>
          </a:p>
          <a:p>
            <a:r>
              <a:rPr lang="en-US" sz="3600" b="1" dirty="0" smtClean="0"/>
              <a:t>Second inf. 7yr</a:t>
            </a:r>
            <a:r>
              <a:rPr lang="en-US" sz="3600" b="1" dirty="0" smtClean="0">
                <a:sym typeface="Wingdings" panose="05000000000000000000" pitchFamily="2" charset="2"/>
              </a:rPr>
              <a:t> spontaneous pregnancy</a:t>
            </a:r>
          </a:p>
          <a:p>
            <a:r>
              <a:rPr lang="en-US" sz="3600" b="1" dirty="0" smtClean="0">
                <a:sym typeface="Wingdings" panose="05000000000000000000" pitchFamily="2" charset="2"/>
              </a:rPr>
              <a:t>PNC: in private clinic</a:t>
            </a:r>
          </a:p>
          <a:p>
            <a:r>
              <a:rPr lang="en-US" sz="3600" b="1" dirty="0" err="1" smtClean="0">
                <a:sym typeface="Wingdings" panose="05000000000000000000" pitchFamily="2" charset="2"/>
              </a:rPr>
              <a:t>PSH:curettage,laparascopy,rhinoplasty</a:t>
            </a:r>
            <a:endParaRPr lang="en-US" sz="3600" b="1" dirty="0" smtClean="0">
              <a:sym typeface="Wingdings" panose="05000000000000000000" pitchFamily="2" charset="2"/>
            </a:endParaRPr>
          </a:p>
          <a:p>
            <a:r>
              <a:rPr lang="en-US" sz="3600" b="1" dirty="0" smtClean="0">
                <a:sym typeface="Wingdings" panose="05000000000000000000" pitchFamily="2" charset="2"/>
              </a:rPr>
              <a:t>LMP:95/2/16</a:t>
            </a:r>
          </a:p>
          <a:p>
            <a:r>
              <a:rPr lang="en-US" sz="3600" b="1" dirty="0" smtClean="0">
                <a:sym typeface="Wingdings" panose="05000000000000000000" pitchFamily="2" charset="2"/>
              </a:rPr>
              <a:t>8-19 w 6timesPNC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8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40" y="351644"/>
            <a:ext cx="5471160" cy="640080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8440" y="995529"/>
            <a:ext cx="655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275" indent="-285750">
              <a:buFont typeface="Arial" panose="020B0604020202020204" pitchFamily="34" charset="0"/>
              <a:buChar char="•"/>
              <a:defRPr/>
            </a:pPr>
            <a:r>
              <a:rPr lang="en-GB" altLang="en-US" sz="3600" b="1" dirty="0" smtClean="0"/>
              <a:t>Genital tract</a:t>
            </a:r>
          </a:p>
          <a:p>
            <a:pPr marL="422275" indent="-285750">
              <a:buFont typeface="Arial" panose="020B0604020202020204" pitchFamily="34" charset="0"/>
              <a:buChar char="•"/>
              <a:defRPr/>
            </a:pPr>
            <a:r>
              <a:rPr lang="en-GB" altLang="en-US" sz="3600" b="1" dirty="0" smtClean="0"/>
              <a:t>Mastitis</a:t>
            </a:r>
          </a:p>
          <a:p>
            <a:pPr marL="422275" indent="-285750">
              <a:buFont typeface="Arial" panose="020B0604020202020204" pitchFamily="34" charset="0"/>
              <a:buChar char="•"/>
              <a:defRPr/>
            </a:pPr>
            <a:r>
              <a:rPr lang="en-GB" altLang="en-US" sz="3600" b="1" dirty="0" smtClean="0"/>
              <a:t>urinary </a:t>
            </a:r>
            <a:r>
              <a:rPr lang="en-GB" altLang="en-US" sz="3600" b="1" dirty="0"/>
              <a:t>tract </a:t>
            </a:r>
            <a:r>
              <a:rPr lang="en-GB" altLang="en-US" sz="3600" b="1" dirty="0" smtClean="0"/>
              <a:t>infection </a:t>
            </a:r>
          </a:p>
          <a:p>
            <a:pPr marL="422275" indent="-285750">
              <a:buFont typeface="Arial" panose="020B0604020202020204" pitchFamily="34" charset="0"/>
              <a:buChar char="•"/>
              <a:defRPr/>
            </a:pPr>
            <a:r>
              <a:rPr lang="en-GB" altLang="en-US" sz="3600" b="1" dirty="0" smtClean="0"/>
              <a:t>Respiratory tract</a:t>
            </a:r>
          </a:p>
          <a:p>
            <a:pPr marL="422275" indent="-285750">
              <a:buFont typeface="Arial" panose="020B0604020202020204" pitchFamily="34" charset="0"/>
              <a:buChar char="•"/>
              <a:defRPr/>
            </a:pPr>
            <a:r>
              <a:rPr lang="en-GB" altLang="en-US" sz="3600" b="1" dirty="0" smtClean="0"/>
              <a:t>skin </a:t>
            </a:r>
            <a:r>
              <a:rPr lang="en-GB" altLang="en-US" sz="3600" b="1" dirty="0"/>
              <a:t>and soft-tissue </a:t>
            </a:r>
            <a:r>
              <a:rPr lang="en-GB" altLang="en-US" sz="3600" b="1" dirty="0" smtClean="0"/>
              <a:t>infection</a:t>
            </a:r>
          </a:p>
          <a:p>
            <a:pPr marL="422275" indent="-285750">
              <a:buFont typeface="Arial" panose="020B0604020202020204" pitchFamily="34" charset="0"/>
              <a:buChar char="•"/>
              <a:defRPr/>
            </a:pPr>
            <a:r>
              <a:rPr lang="en-GB" altLang="en-US" sz="3600" b="1" dirty="0" smtClean="0"/>
              <a:t>GI tract</a:t>
            </a:r>
          </a:p>
          <a:p>
            <a:pPr marL="422275" indent="-285750">
              <a:buFont typeface="Arial" panose="020B0604020202020204" pitchFamily="34" charset="0"/>
              <a:buChar char="•"/>
              <a:defRPr/>
            </a:pPr>
            <a:r>
              <a:rPr lang="en-GB" altLang="en-US" sz="3600" b="1" dirty="0" smtClean="0"/>
              <a:t>Pharyngitis</a:t>
            </a:r>
          </a:p>
          <a:p>
            <a:pPr marL="422275" indent="-285750">
              <a:buFont typeface="Arial" panose="020B0604020202020204" pitchFamily="34" charset="0"/>
              <a:buChar char="•"/>
              <a:defRPr/>
            </a:pPr>
            <a:r>
              <a:rPr lang="en-GB" altLang="en-US" sz="3600" b="1" dirty="0" smtClean="0"/>
              <a:t>brain</a:t>
            </a:r>
            <a:endParaRPr lang="en-GB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87500" y="0"/>
            <a:ext cx="8293100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9" b="1" dirty="0" smtClean="0">
                <a:solidFill>
                  <a:srgbClr val="00CC00"/>
                </a:solidFill>
                <a:latin typeface="Bauhaus 93" panose="04030905020B02020C02" pitchFamily="82" charset="0"/>
              </a:rPr>
              <a:t>Suspected </a:t>
            </a:r>
            <a:r>
              <a:rPr lang="en-US" sz="5869" b="1" dirty="0" err="1" smtClean="0">
                <a:solidFill>
                  <a:srgbClr val="00CC00"/>
                </a:solidFill>
                <a:latin typeface="Bauhaus 93" panose="04030905020B02020C02" pitchFamily="82" charset="0"/>
              </a:rPr>
              <a:t>sourses</a:t>
            </a:r>
            <a:endParaRPr lang="en-US" sz="5869" b="1" dirty="0">
              <a:solidFill>
                <a:srgbClr val="00CC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2" y="0"/>
            <a:ext cx="11796548" cy="1656639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000" b="1" dirty="0" smtClean="0">
                <a:solidFill>
                  <a:srgbClr val="00CC00"/>
                </a:solidFill>
                <a:latin typeface="Algerian" panose="04020705040A02060702" pitchFamily="82" charset="0"/>
              </a:rPr>
              <a:t>Management</a:t>
            </a:r>
            <a:endParaRPr lang="en-US" sz="8000" b="1" spc="5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rgbClr val="00CC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1462" y="1656639"/>
            <a:ext cx="7900538" cy="948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3600" dirty="0"/>
              <a:t> 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 immediate evaluation &amp; management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HX , VS , GA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Thinking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VE(</a:t>
            </a:r>
            <a:r>
              <a:rPr lang="en-US" sz="3600" dirty="0" err="1" smtClean="0"/>
              <a:t>CMT,malodor</a:t>
            </a:r>
            <a:r>
              <a:rPr lang="en-US" sz="3600" dirty="0" smtClean="0"/>
              <a:t> </a:t>
            </a:r>
            <a:r>
              <a:rPr lang="en-US" sz="3600" dirty="0" err="1" smtClean="0"/>
              <a:t>discharge,ROM</a:t>
            </a:r>
            <a:r>
              <a:rPr lang="en-US" sz="3600" dirty="0" smtClean="0"/>
              <a:t>,…)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AE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Review of all systems to find source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LAB Q6 h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Imaging if indicated</a:t>
            </a:r>
          </a:p>
          <a:p>
            <a:endParaRPr lang="en-US" sz="3600" dirty="0" smtClean="0"/>
          </a:p>
          <a:p>
            <a:endParaRPr lang="en-US" sz="3600" b="1" dirty="0" smtClean="0">
              <a:solidFill>
                <a:prstClr val="black"/>
              </a:solidFill>
            </a:endParaRPr>
          </a:p>
          <a:p>
            <a:endParaRPr lang="en-US" sz="3600" b="1" dirty="0" smtClean="0">
              <a:solidFill>
                <a:prstClr val="black"/>
              </a:solidFill>
            </a:endParaRPr>
          </a:p>
          <a:p>
            <a:endParaRPr lang="en-US" sz="3600" b="1" dirty="0" smtClean="0">
              <a:solidFill>
                <a:prstClr val="black"/>
              </a:solidFill>
            </a:endParaRP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00" y="2311400"/>
            <a:ext cx="5345562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2" y="0"/>
            <a:ext cx="11796548" cy="1656639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000" b="1" dirty="0" smtClean="0">
                <a:solidFill>
                  <a:srgbClr val="00CC00"/>
                </a:solidFill>
                <a:latin typeface="Algerian" panose="04020705040A02060702" pitchFamily="82" charset="0"/>
              </a:rPr>
              <a:t>Management</a:t>
            </a:r>
            <a:endParaRPr lang="en-US" sz="8000" b="1" spc="5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rgbClr val="00CC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1462" y="1656639"/>
            <a:ext cx="7900538" cy="1004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3600" dirty="0"/>
              <a:t> 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Securing air </a:t>
            </a:r>
            <a:r>
              <a:rPr lang="en-US" sz="3600" dirty="0" err="1"/>
              <a:t>way,correcting</a:t>
            </a:r>
            <a:r>
              <a:rPr lang="en-US" sz="3600" dirty="0"/>
              <a:t> hypoxemia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Venus access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 </a:t>
            </a:r>
            <a:r>
              <a:rPr lang="en-US" sz="3600" dirty="0"/>
              <a:t>Early administration of crystalloid </a:t>
            </a:r>
            <a:r>
              <a:rPr lang="en-US" sz="3600" dirty="0" smtClean="0"/>
              <a:t>30cc/kg in first 3h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Early administration </a:t>
            </a:r>
            <a:r>
              <a:rPr lang="en-US" sz="3600" dirty="0" smtClean="0"/>
              <a:t>of AB(1n first 1-6h)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GC in septic shock resistant to fluid, vasopressors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endParaRPr lang="en-US" sz="3600" dirty="0" smtClean="0"/>
          </a:p>
          <a:p>
            <a:endParaRPr lang="en-US" sz="3600" b="1" dirty="0" smtClean="0">
              <a:solidFill>
                <a:prstClr val="black"/>
              </a:solidFill>
            </a:endParaRPr>
          </a:p>
          <a:p>
            <a:endParaRPr lang="en-US" sz="3600" b="1" dirty="0" smtClean="0">
              <a:solidFill>
                <a:prstClr val="black"/>
              </a:solidFill>
            </a:endParaRPr>
          </a:p>
          <a:p>
            <a:endParaRPr lang="en-US" sz="3600" b="1" dirty="0" smtClean="0">
              <a:solidFill>
                <a:prstClr val="black"/>
              </a:solidFill>
            </a:endParaRP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00" y="2311400"/>
            <a:ext cx="5345562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2" y="0"/>
            <a:ext cx="11796548" cy="1656639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000" b="1" dirty="0" smtClean="0">
                <a:solidFill>
                  <a:srgbClr val="00CC00"/>
                </a:solidFill>
                <a:latin typeface="Algerian" panose="04020705040A02060702" pitchFamily="82" charset="0"/>
              </a:rPr>
              <a:t>Management</a:t>
            </a:r>
            <a:endParaRPr lang="en-US" sz="8000" b="1" spc="5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rgbClr val="00CC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1462" y="1656639"/>
            <a:ext cx="7900538" cy="905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3600" dirty="0"/>
              <a:t> 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Duration of IV AB : 7-10d</a:t>
            </a:r>
            <a:endParaRPr lang="en-US" sz="3600" dirty="0"/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Total GOAL</a:t>
            </a:r>
          </a:p>
          <a:p>
            <a:pPr algn="ctr"/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Scvo2&gt;70%</a:t>
            </a:r>
          </a:p>
          <a:p>
            <a:r>
              <a:rPr lang="en-US" sz="3600" dirty="0" smtClean="0"/>
              <a:t>U/O &gt; 0.5cc/kg/h</a:t>
            </a:r>
          </a:p>
          <a:p>
            <a:r>
              <a:rPr lang="en-US" sz="3600" dirty="0" smtClean="0"/>
              <a:t>MAP &gt;65</a:t>
            </a:r>
          </a:p>
          <a:p>
            <a:r>
              <a:rPr lang="en-US" sz="3600" dirty="0" smtClean="0"/>
              <a:t>CVP:8-12</a:t>
            </a:r>
          </a:p>
          <a:p>
            <a:endParaRPr lang="en-US" sz="3600" dirty="0" smtClean="0"/>
          </a:p>
          <a:p>
            <a:endParaRPr lang="en-US" sz="3600" b="1" dirty="0" smtClean="0">
              <a:solidFill>
                <a:prstClr val="black"/>
              </a:solidFill>
            </a:endParaRPr>
          </a:p>
          <a:p>
            <a:endParaRPr lang="en-US" sz="3600" b="1" dirty="0" smtClean="0">
              <a:solidFill>
                <a:prstClr val="black"/>
              </a:solidFill>
            </a:endParaRPr>
          </a:p>
          <a:p>
            <a:endParaRPr lang="en-US" sz="3600" b="1" dirty="0" smtClean="0">
              <a:solidFill>
                <a:prstClr val="black"/>
              </a:solidFill>
            </a:endParaRP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00" y="2311400"/>
            <a:ext cx="5345562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683000" y="225425"/>
            <a:ext cx="5092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THANKS</a:t>
            </a:r>
            <a:endParaRPr lang="en-US" sz="8000" b="1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147756"/>
            <a:ext cx="12833509" cy="6153795"/>
          </a:xfrm>
        </p:spPr>
      </p:pic>
      <p:sp>
        <p:nvSpPr>
          <p:cNvPr id="7" name="TextBox 6"/>
          <p:cNvSpPr txBox="1"/>
          <p:nvPr/>
        </p:nvSpPr>
        <p:spPr>
          <a:xfrm>
            <a:off x="152400" y="2004704"/>
            <a:ext cx="1188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134"/>
            <a:ext cx="12115799" cy="55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425"/>
            <a:ext cx="12833509" cy="6153795"/>
          </a:xfrm>
        </p:spPr>
      </p:pic>
      <p:sp>
        <p:nvSpPr>
          <p:cNvPr id="7" name="TextBox 6"/>
          <p:cNvSpPr txBox="1"/>
          <p:nvPr/>
        </p:nvSpPr>
        <p:spPr>
          <a:xfrm>
            <a:off x="152400" y="2004704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84650" y="1428425"/>
            <a:ext cx="435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97/6/1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594"/>
            <a:ext cx="12039599" cy="55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7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5" y="1325563"/>
            <a:ext cx="12833509" cy="6153795"/>
          </a:xfrm>
        </p:spPr>
      </p:pic>
      <p:sp>
        <p:nvSpPr>
          <p:cNvPr id="7" name="TextBox 6"/>
          <p:cNvSpPr txBox="1"/>
          <p:nvPr/>
        </p:nvSpPr>
        <p:spPr>
          <a:xfrm>
            <a:off x="152400" y="2004704"/>
            <a:ext cx="1188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ym typeface="Wingdings" panose="05000000000000000000" pitchFamily="2" charset="2"/>
            </a:endParaRPr>
          </a:p>
          <a:p>
            <a:r>
              <a:rPr lang="en-US" sz="3200" b="1" dirty="0" smtClean="0">
                <a:sym typeface="Wingdings" panose="05000000000000000000" pitchFamily="2" charset="2"/>
              </a:rPr>
              <a:t>CC:ROM (18w) no documentation for work up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algn="ctr"/>
            <a:endParaRPr lang="en-US" dirty="0"/>
          </a:p>
        </p:txBody>
      </p:sp>
      <p:sp>
        <p:nvSpPr>
          <p:cNvPr id="3" name="Up Ribbon 2"/>
          <p:cNvSpPr/>
          <p:nvPr/>
        </p:nvSpPr>
        <p:spPr>
          <a:xfrm>
            <a:off x="1955800" y="1325564"/>
            <a:ext cx="8813800" cy="1147755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84650" y="1428425"/>
            <a:ext cx="435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95/6/20</a:t>
            </a:r>
            <a:endParaRPr lang="en-US" sz="4400" b="1" dirty="0">
              <a:solidFill>
                <a:schemeClr val="bg1"/>
              </a:solidFill>
              <a:latin typeface="Arial Black" panose="020B0A040201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2074333" y="3047197"/>
            <a:ext cx="8813800" cy="1147755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83201" y="3192161"/>
            <a:ext cx="345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95/6/24</a:t>
            </a:r>
          </a:p>
          <a:p>
            <a:endParaRPr lang="en-US" sz="4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361471"/>
            <a:ext cx="117235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ROM</a:t>
            </a:r>
            <a:r>
              <a:rPr lang="en-US" sz="3200" b="1" dirty="0" smtClean="0">
                <a:sym typeface="Wingdings" panose="05000000000000000000" pitchFamily="2" charset="2"/>
              </a:rPr>
              <a:t>sonoAFI:5.12cmadvise for rest</a:t>
            </a:r>
          </a:p>
          <a:p>
            <a:pPr algn="ctr"/>
            <a:endParaRPr lang="en-US" sz="3200" b="1" dirty="0" smtClean="0">
              <a:sym typeface="Wingdings" panose="05000000000000000000" pitchFamily="2" charset="2"/>
            </a:endParaRPr>
          </a:p>
          <a:p>
            <a:endParaRPr lang="en-US" sz="3200" b="1" dirty="0">
              <a:sym typeface="Wingdings" panose="05000000000000000000" pitchFamily="2" charset="2"/>
            </a:endParaRPr>
          </a:p>
          <a:p>
            <a:endParaRPr lang="en-US" sz="3200" b="1" dirty="0" smtClean="0">
              <a:sym typeface="Wingdings" panose="05000000000000000000" pitchFamily="2" charset="2"/>
            </a:endParaRPr>
          </a:p>
          <a:p>
            <a:r>
              <a:rPr lang="en-US" sz="3200" b="1" dirty="0" smtClean="0">
                <a:sym typeface="Wingdings" panose="05000000000000000000" pitchFamily="2" charset="2"/>
              </a:rPr>
              <a:t>ROM  hospitalization</a:t>
            </a:r>
            <a:endParaRPr lang="en-US" sz="3200" b="1" dirty="0"/>
          </a:p>
        </p:txBody>
      </p:sp>
      <p:sp>
        <p:nvSpPr>
          <p:cNvPr id="10" name="Up Ribbon 9"/>
          <p:cNvSpPr/>
          <p:nvPr/>
        </p:nvSpPr>
        <p:spPr>
          <a:xfrm>
            <a:off x="1866900" y="4983761"/>
            <a:ext cx="8813800" cy="1147755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83201" y="5105373"/>
            <a:ext cx="28746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95/6/28</a:t>
            </a:r>
            <a:endParaRPr lang="en-US" sz="4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147756"/>
            <a:ext cx="12833509" cy="6153795"/>
          </a:xfrm>
        </p:spPr>
      </p:pic>
      <p:sp>
        <p:nvSpPr>
          <p:cNvPr id="7" name="TextBox 6"/>
          <p:cNvSpPr txBox="1"/>
          <p:nvPr/>
        </p:nvSpPr>
        <p:spPr>
          <a:xfrm>
            <a:off x="152400" y="2004704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84650" y="1428425"/>
            <a:ext cx="435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97/6/1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12039600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147756"/>
            <a:ext cx="12833509" cy="6153795"/>
          </a:xfrm>
        </p:spPr>
      </p:pic>
      <p:sp>
        <p:nvSpPr>
          <p:cNvPr id="7" name="TextBox 6"/>
          <p:cNvSpPr txBox="1"/>
          <p:nvPr/>
        </p:nvSpPr>
        <p:spPr>
          <a:xfrm>
            <a:off x="152400" y="2004704"/>
            <a:ext cx="1188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84650" y="1428425"/>
            <a:ext cx="435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97/6/1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1214878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0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8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979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Case report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147756"/>
            <a:ext cx="12833509" cy="6153795"/>
          </a:xfrm>
        </p:spPr>
      </p:pic>
      <p:sp>
        <p:nvSpPr>
          <p:cNvPr id="7" name="TextBox 6"/>
          <p:cNvSpPr txBox="1"/>
          <p:nvPr/>
        </p:nvSpPr>
        <p:spPr>
          <a:xfrm>
            <a:off x="152400" y="2004704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84650" y="1428425"/>
            <a:ext cx="435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97/6/1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25563"/>
            <a:ext cx="12039599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2121</TotalTime>
  <Words>401</Words>
  <Application>Microsoft Office PowerPoint</Application>
  <PresentationFormat>Widescreen</PresentationFormat>
  <Paragraphs>177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Algerian</vt:lpstr>
      <vt:lpstr>Arial</vt:lpstr>
      <vt:lpstr>Arial Black</vt:lpstr>
      <vt:lpstr>Arial Rounded MT Bold</vt:lpstr>
      <vt:lpstr>Bauhaus 93</vt:lpstr>
      <vt:lpstr>Berlin Sans FB Demi</vt:lpstr>
      <vt:lpstr>Bernard MT Condensed</vt:lpstr>
      <vt:lpstr>Brush Script MT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Case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</vt:lpstr>
      <vt:lpstr>Management</vt:lpstr>
      <vt:lpstr>Management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Matina</dc:creator>
  <cp:lastModifiedBy>FahimeSabet</cp:lastModifiedBy>
  <cp:revision>264</cp:revision>
  <dcterms:created xsi:type="dcterms:W3CDTF">2015-12-08T11:14:52Z</dcterms:created>
  <dcterms:modified xsi:type="dcterms:W3CDTF">2018-12-10T23:02:03Z</dcterms:modified>
</cp:coreProperties>
</file>