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8" r:id="rId3"/>
    <p:sldId id="257" r:id="rId4"/>
    <p:sldId id="258" r:id="rId5"/>
    <p:sldId id="259" r:id="rId6"/>
    <p:sldId id="260" r:id="rId7"/>
    <p:sldId id="261" r:id="rId8"/>
    <p:sldId id="263" r:id="rId9"/>
    <p:sldId id="295" r:id="rId10"/>
    <p:sldId id="296" r:id="rId11"/>
    <p:sldId id="264" r:id="rId12"/>
    <p:sldId id="265" r:id="rId13"/>
    <p:sldId id="299" r:id="rId14"/>
    <p:sldId id="301" r:id="rId15"/>
    <p:sldId id="300" r:id="rId16"/>
    <p:sldId id="302" r:id="rId17"/>
    <p:sldId id="339" r:id="rId18"/>
    <p:sldId id="341" r:id="rId19"/>
    <p:sldId id="304" r:id="rId20"/>
    <p:sldId id="306" r:id="rId21"/>
    <p:sldId id="308" r:id="rId22"/>
    <p:sldId id="310" r:id="rId23"/>
    <p:sldId id="312" r:id="rId24"/>
    <p:sldId id="314" r:id="rId25"/>
    <p:sldId id="316" r:id="rId26"/>
    <p:sldId id="317" r:id="rId27"/>
    <p:sldId id="318" r:id="rId28"/>
    <p:sldId id="321" r:id="rId29"/>
    <p:sldId id="322" r:id="rId30"/>
    <p:sldId id="325" r:id="rId31"/>
    <p:sldId id="326" r:id="rId32"/>
    <p:sldId id="328" r:id="rId33"/>
    <p:sldId id="329" r:id="rId34"/>
    <p:sldId id="330" r:id="rId35"/>
    <p:sldId id="342" r:id="rId36"/>
    <p:sldId id="332" r:id="rId37"/>
    <p:sldId id="333" r:id="rId38"/>
    <p:sldId id="334" r:id="rId39"/>
    <p:sldId id="336" r:id="rId40"/>
    <p:sldId id="337" r:id="rId41"/>
    <p:sldId id="338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266" r:id="rId50"/>
    <p:sldId id="267" r:id="rId51"/>
    <p:sldId id="273" r:id="rId52"/>
    <p:sldId id="268" r:id="rId53"/>
    <p:sldId id="274" r:id="rId54"/>
    <p:sldId id="275" r:id="rId55"/>
    <p:sldId id="276" r:id="rId56"/>
    <p:sldId id="277" r:id="rId57"/>
    <p:sldId id="278" r:id="rId58"/>
    <p:sldId id="284" r:id="rId59"/>
    <p:sldId id="279" r:id="rId60"/>
    <p:sldId id="280" r:id="rId61"/>
    <p:sldId id="282" r:id="rId62"/>
    <p:sldId id="283" r:id="rId63"/>
    <p:sldId id="281" r:id="rId64"/>
    <p:sldId id="285" r:id="rId65"/>
    <p:sldId id="286" r:id="rId66"/>
    <p:sldId id="287" r:id="rId67"/>
    <p:sldId id="288" r:id="rId68"/>
    <p:sldId id="289" r:id="rId69"/>
    <p:sldId id="290" r:id="rId70"/>
    <p:sldId id="291" r:id="rId71"/>
    <p:sldId id="292" r:id="rId72"/>
    <p:sldId id="270" r:id="rId73"/>
    <p:sldId id="297" r:id="rId74"/>
    <p:sldId id="269" r:id="rId75"/>
    <p:sldId id="293" r:id="rId76"/>
    <p:sldId id="294" r:id="rId7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B582809-C921-4F0D-B65B-42DEF56D40E6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600C90C-BB1B-48E3-9853-84D0BA574DE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2400"/>
            <a:ext cx="8062912" cy="1941513"/>
          </a:xfrm>
        </p:spPr>
        <p:txBody>
          <a:bodyPr>
            <a:normAutofit/>
          </a:bodyPr>
          <a:lstStyle/>
          <a:p>
            <a:r>
              <a:rPr lang="en-US" dirty="0" smtClean="0"/>
              <a:t>Vascular access for dialysis 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2245520"/>
          </a:xfrm>
        </p:spPr>
        <p:txBody>
          <a:bodyPr>
            <a:normAutofit/>
          </a:bodyPr>
          <a:lstStyle/>
          <a:p>
            <a:pPr algn="l" rtl="1"/>
            <a:endParaRPr lang="en-US" sz="3600" dirty="0" smtClean="0"/>
          </a:p>
          <a:p>
            <a:pPr algn="l" rtl="1"/>
            <a:r>
              <a:rPr lang="en-US" sz="3600" dirty="0" err="1" smtClean="0"/>
              <a:t>Ehsan</a:t>
            </a:r>
            <a:r>
              <a:rPr lang="en-US" sz="3600" dirty="0" smtClean="0"/>
              <a:t>  </a:t>
            </a:r>
            <a:r>
              <a:rPr lang="en-US" sz="3600" dirty="0" err="1" smtClean="0"/>
              <a:t>Mohamadi</a:t>
            </a:r>
            <a:r>
              <a:rPr lang="en-US" sz="3600" dirty="0" smtClean="0"/>
              <a:t> , md </a:t>
            </a:r>
          </a:p>
          <a:p>
            <a:pPr algn="l" rtl="1"/>
            <a:r>
              <a:rPr lang="en-US" sz="3600" dirty="0" smtClean="0"/>
              <a:t>Vascular surgeon </a:t>
            </a:r>
            <a:r>
              <a:rPr lang="fa-IR" sz="3600" dirty="0" smtClean="0"/>
              <a:t> 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84305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057400"/>
            <a:ext cx="571500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72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ریسک فاکتور های اختلال کاتتر : </a:t>
            </a:r>
            <a:endParaRPr lang="en-US" dirty="0" smtClean="0"/>
          </a:p>
          <a:p>
            <a:pPr algn="r" rtl="1"/>
            <a:endParaRPr lang="fa-IR" dirty="0" smtClean="0"/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کاتتر های سمت چپ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عوارض قبلی کاتتر 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جنسیت 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چاقی 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دیابت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6817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راههای جلوگیری : </a:t>
            </a:r>
          </a:p>
          <a:p>
            <a:pPr algn="l"/>
            <a:r>
              <a:rPr lang="en-US" dirty="0" smtClean="0"/>
              <a:t>Catheter locks ( thrombolytic )</a:t>
            </a:r>
          </a:p>
          <a:p>
            <a:pPr algn="l"/>
            <a:r>
              <a:rPr lang="en-US" dirty="0" smtClean="0"/>
              <a:t>Heparin lock </a:t>
            </a:r>
          </a:p>
          <a:p>
            <a:pPr algn="l"/>
            <a:r>
              <a:rPr lang="en-US" dirty="0" smtClean="0"/>
              <a:t>Citrate 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33" y="1882775"/>
            <a:ext cx="580873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02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6858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55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7467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72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424" y="1882775"/>
            <a:ext cx="596915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934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8358" indent="-514350">
              <a:buFont typeface="+mj-lt"/>
              <a:buAutoNum type="arabicPeriod"/>
            </a:pPr>
            <a:r>
              <a:rPr lang="en-US" sz="3600" dirty="0" smtClean="0">
                <a:solidFill>
                  <a:srgbClr val="00B0F0"/>
                </a:solidFill>
              </a:rPr>
              <a:t>CRAT</a:t>
            </a:r>
            <a:r>
              <a:rPr lang="en-US" dirty="0" smtClean="0"/>
              <a:t> : (Catheter </a:t>
            </a:r>
            <a:r>
              <a:rPr lang="en-US" dirty="0" err="1" smtClean="0"/>
              <a:t>ralated</a:t>
            </a:r>
            <a:r>
              <a:rPr lang="en-US" dirty="0" smtClean="0"/>
              <a:t> atrial thrombosis)</a:t>
            </a:r>
          </a:p>
          <a:p>
            <a:pPr marL="578358" indent="-514350">
              <a:buFont typeface="+mj-lt"/>
              <a:buAutoNum type="arabicPeriod"/>
            </a:pPr>
            <a:endParaRPr lang="en-US" dirty="0"/>
          </a:p>
          <a:p>
            <a:pPr marL="578358" indent="-514350">
              <a:buFont typeface="+mj-lt"/>
              <a:buAutoNum type="arabicPeriod"/>
            </a:pPr>
            <a:endParaRPr lang="en-US" dirty="0" smtClean="0"/>
          </a:p>
          <a:p>
            <a:pPr marL="578358" indent="-514350">
              <a:buFont typeface="+mj-lt"/>
              <a:buAutoNum type="arabicPeriod"/>
            </a:pPr>
            <a:r>
              <a:rPr lang="en-US" sz="3600" dirty="0" smtClean="0">
                <a:solidFill>
                  <a:srgbClr val="00B0F0"/>
                </a:solidFill>
              </a:rPr>
              <a:t>CRT </a:t>
            </a:r>
            <a:r>
              <a:rPr lang="en-US" dirty="0" smtClean="0"/>
              <a:t>: ( catheter related thrombosis)</a:t>
            </a:r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9052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043113"/>
            <a:ext cx="72009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377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Incidence : </a:t>
            </a:r>
            <a:r>
              <a:rPr lang="en-US" dirty="0" smtClean="0"/>
              <a:t>5.4% </a:t>
            </a:r>
            <a:r>
              <a:rPr lang="en-US" dirty="0" smtClean="0"/>
              <a:t>of all patients with central venous catheters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less than half of these thrombi are clinically significant.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98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 :</a:t>
            </a:r>
          </a:p>
          <a:p>
            <a:endParaRPr lang="en-US" dirty="0"/>
          </a:p>
          <a:p>
            <a:r>
              <a:rPr lang="en-US" dirty="0" smtClean="0"/>
              <a:t>Temporary </a:t>
            </a:r>
          </a:p>
          <a:p>
            <a:pPr marL="64008" indent="0">
              <a:buNone/>
            </a:pPr>
            <a:endParaRPr lang="en-US" dirty="0" smtClean="0"/>
          </a:p>
          <a:p>
            <a:pPr marL="64008" indent="0">
              <a:buNone/>
            </a:pPr>
            <a:endParaRPr lang="en-US" dirty="0" smtClean="0"/>
          </a:p>
          <a:p>
            <a:r>
              <a:rPr lang="en-US" dirty="0" smtClean="0"/>
              <a:t>Permanent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77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 Mechanism :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sz="3000" dirty="0" smtClean="0"/>
              <a:t>recurrent mechanical stimulation to the atrial wall by the tip of dialysis catheter and the coagulation cascade and platelet aggregation was activated by endothelial damage</a:t>
            </a:r>
          </a:p>
          <a:p>
            <a:pPr marL="514350" indent="-514350">
              <a:buFont typeface="+mj-lt"/>
              <a:buAutoNum type="arabicPeriod"/>
            </a:pPr>
            <a:endParaRPr lang="en-US" sz="3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3000" dirty="0" smtClean="0"/>
              <a:t>hemodynamics of the right atrium with the dialysis catheter separation or stasis  was relative</a:t>
            </a:r>
          </a:p>
          <a:p>
            <a:r>
              <a:rPr lang="en-US" dirty="0" smtClean="0"/>
              <a:t> 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19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Gilon</a:t>
            </a:r>
            <a:r>
              <a:rPr lang="en-US" sz="1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et al. revealed that position the tip of catheter in the right atrium is highly correlated with atrial thrombus . This may be the reason that removing the dialysis catheter alone permitted spontaneous dissolution of the thrombosis as reported cases in the literature </a:t>
            </a:r>
            <a:r>
              <a:rPr lang="en-US" sz="2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en-US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58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 arm, </a:t>
            </a:r>
            <a:r>
              <a:rPr lang="en-US" dirty="0" err="1" smtClean="0"/>
              <a:t>neck,or</a:t>
            </a:r>
            <a:r>
              <a:rPr lang="en-US" dirty="0" smtClean="0"/>
              <a:t> facial swelling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 prominent collateral venous patterns</a:t>
            </a:r>
          </a:p>
          <a:p>
            <a:pPr marL="514350" indent="-514350">
              <a:buFont typeface="+mj-lt"/>
              <a:buAutoNum type="alphaUcPeriod"/>
            </a:pPr>
            <a:r>
              <a:rPr lang="en-US" dirty="0" smtClean="0"/>
              <a:t> signs or symptoms of embolic complications; or unexplained fever :</a:t>
            </a:r>
          </a:p>
          <a:p>
            <a:pPr marL="514350" indent="-514350">
              <a:buFont typeface="+mj-lt"/>
              <a:buAutoNum type="alphaU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Pulmonary embolism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Infection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Early CVC removal and dysfunction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Embolization if PFO  persistent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39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incidence of PE :  ranges from 0% to 17%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although CRAT has rarely been reported to be the cause of </a:t>
            </a:r>
            <a:r>
              <a:rPr lang="en-US" dirty="0" smtClean="0"/>
              <a:t>death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48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routine use of low-dose warfarin prophylaxis is not recommended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sz="1800" dirty="0" smtClean="0"/>
              <a:t>( We found no evidence for efficacy of low-intensity, monitored-dose warfarin in preventing mechanical-catheter failure. Copyright © 2011 by the American Society of Nephrology)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0791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1147763"/>
            <a:ext cx="6076950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96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1443038"/>
            <a:ext cx="7458075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50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CVCs composed of silicon or polyurethane are less often associated with local thrombosis than CVCs made of polyethylene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11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cancer patients :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may be reduced by applying routine      anticoagulant prophylaxis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non-cancer patients or critically ill patients: 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 clear benefit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critically ill children :</a:t>
            </a:r>
          </a:p>
          <a:p>
            <a:pPr marL="0" indent="0">
              <a:buNone/>
            </a:pPr>
            <a:r>
              <a:rPr lang="en-US" dirty="0" smtClean="0"/>
              <a:t>  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one study showed a risk reduction of CVC thrombosis using heparin bonded CVCs.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 </a:t>
            </a:r>
            <a:r>
              <a:rPr lang="en-US" sz="2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These CVCs might be a safe alternative to systemic prophylactic anticoagulation)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6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mortality : 18.1%</a:t>
            </a:r>
          </a:p>
          <a:p>
            <a:r>
              <a:rPr lang="en-US" dirty="0" smtClean="0"/>
              <a:t> </a:t>
            </a:r>
            <a:r>
              <a:rPr lang="en-US" sz="1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(26/144, including the 8 cases of non-infective CRAT patients and 18 cases of infective CRAT patients).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78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rgbClr val="00B050"/>
                </a:solidFill>
              </a:rPr>
              <a:t>Only  catheter removal or replacement and antibiotics for </a:t>
            </a:r>
            <a:r>
              <a:rPr lang="en-US" dirty="0" err="1" smtClean="0">
                <a:solidFill>
                  <a:srgbClr val="00B050"/>
                </a:solidFill>
              </a:rPr>
              <a:t>bacteraemia</a:t>
            </a:r>
            <a:endParaRPr lang="en-US" dirty="0" smtClean="0">
              <a:solidFill>
                <a:srgbClr val="00B050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rgbClr val="00B050"/>
                </a:solidFill>
              </a:rPr>
              <a:t>Systemic thrombolysis group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smtClean="0">
                <a:solidFill>
                  <a:srgbClr val="00B050"/>
                </a:solidFill>
              </a:rPr>
              <a:t>Anticoagulation treatment group</a:t>
            </a:r>
          </a:p>
          <a:p>
            <a:pPr marL="514350" indent="-514350">
              <a:buFont typeface="+mj-lt"/>
              <a:buAutoNum type="arabicParenR"/>
            </a:pPr>
            <a:r>
              <a:rPr lang="en-US" dirty="0" err="1" smtClean="0">
                <a:solidFill>
                  <a:srgbClr val="00B050"/>
                </a:solidFill>
              </a:rPr>
              <a:t>Thrombectomy</a:t>
            </a:r>
            <a:r>
              <a:rPr lang="en-US" dirty="0" smtClean="0">
                <a:solidFill>
                  <a:srgbClr val="00B050"/>
                </a:solidFill>
              </a:rPr>
              <a:t> group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52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400" dirty="0" smtClean="0"/>
              <a:t>پرمکت  :</a:t>
            </a:r>
            <a:endParaRPr lang="en-US" sz="2400" dirty="0" smtClean="0"/>
          </a:p>
          <a:p>
            <a:pPr algn="just" rtl="1"/>
            <a:endParaRPr lang="fa-IR" sz="2400" dirty="0" smtClean="0"/>
          </a:p>
          <a:p>
            <a:pPr marL="0" indent="0" algn="just" rtl="1">
              <a:buNone/>
            </a:pPr>
            <a:r>
              <a:rPr lang="fa-IR" sz="2400" dirty="0" smtClean="0"/>
              <a:t>               </a:t>
            </a:r>
            <a:r>
              <a:rPr lang="en-US" sz="2400" dirty="0" smtClean="0"/>
              <a:t>: PERM.CATH</a:t>
            </a:r>
            <a:r>
              <a:rPr lang="fa-IR" sz="2400" dirty="0" smtClean="0"/>
              <a:t> </a:t>
            </a:r>
            <a:r>
              <a:rPr lang="en-US" sz="2400" dirty="0" smtClean="0"/>
              <a:t>   permanent catheter</a:t>
            </a:r>
          </a:p>
          <a:p>
            <a:pPr marL="0" indent="0" algn="just">
              <a:buNone/>
            </a:pPr>
            <a:r>
              <a:rPr lang="en-US" sz="2400" dirty="0" smtClean="0"/>
              <a:t>                   </a:t>
            </a:r>
            <a:r>
              <a:rPr lang="en-US" sz="2400" dirty="0" smtClean="0"/>
              <a:t>Cuff catheter </a:t>
            </a:r>
            <a:endParaRPr lang="en-US" sz="2400" dirty="0" smtClean="0"/>
          </a:p>
          <a:p>
            <a:pPr marL="0" indent="0" algn="just">
              <a:buNone/>
            </a:pPr>
            <a:r>
              <a:rPr lang="en-US" sz="2400" dirty="0" smtClean="0"/>
              <a:t>                   tunneled catheter</a:t>
            </a:r>
          </a:p>
        </p:txBody>
      </p:sp>
    </p:spTree>
    <p:extLst>
      <p:ext uri="{BB962C8B-B14F-4D97-AF65-F5344CB8AC3E}">
        <p14:creationId xmlns:p14="http://schemas.microsoft.com/office/powerpoint/2010/main" val="367789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/>
              <a:t>Anticoagulation treatment group :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was performed from 20 days to 10 months with a target INR of 2–3 until complete dissolution of the thrombus 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Prolonged (50 months) and enhanced anticoagulation (INR 3–4) was not successful for the case of persistent CRAT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8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Thrombectomy</a:t>
            </a:r>
            <a:r>
              <a:rPr lang="en-US" dirty="0" smtClean="0"/>
              <a:t> group :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surgical </a:t>
            </a:r>
            <a:r>
              <a:rPr lang="en-US" sz="2800" dirty="0" err="1" smtClean="0"/>
              <a:t>thrombectomy</a:t>
            </a:r>
            <a:r>
              <a:rPr lang="en-US" sz="28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percutaneous intravascular removal of the thrombosis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 anticoagulation + surgical removal of the thrombosis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3288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Echocardiography : </a:t>
            </a:r>
          </a:p>
          <a:p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routine screening for hemodialysis patient by the Catheter dialysis  sensitivity and specificity of 82.2% and 95.3%</a:t>
            </a:r>
          </a:p>
          <a:p>
            <a:r>
              <a:rPr lang="en-US" dirty="0" smtClean="0"/>
              <a:t> MRI </a:t>
            </a:r>
            <a:endParaRPr lang="en-US" dirty="0"/>
          </a:p>
          <a:p>
            <a:r>
              <a:rPr lang="en-US" dirty="0" smtClean="0"/>
              <a:t>CT angiography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94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Treatment strategy :</a:t>
            </a:r>
          </a:p>
          <a:p>
            <a:r>
              <a:rPr lang="en-US" dirty="0" smtClean="0"/>
              <a:t>Firstly, removal or exchange of the hemodialysis catheter appears necessary </a:t>
            </a:r>
          </a:p>
          <a:p>
            <a:endParaRPr lang="en-US" sz="2400" dirty="0"/>
          </a:p>
          <a:p>
            <a:r>
              <a:rPr lang="en-US" sz="2400" dirty="0" smtClean="0"/>
              <a:t>(</a:t>
            </a:r>
            <a:r>
              <a:rPr lang="en-US" sz="2400" dirty="0" err="1" smtClean="0"/>
              <a:t>Stavroulopoulos</a:t>
            </a:r>
            <a:r>
              <a:rPr lang="en-US" sz="2400" dirty="0" smtClean="0"/>
              <a:t> et al. revealed that reserving the catheter was significantly independent factor associated with mortality)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6413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 Catheter removal or replacement is the potential risk for pulmonary embolism because of thrombosis movement especially for thrombosis that are large, mobile or adherent to the catheter tip  </a:t>
            </a:r>
          </a:p>
          <a:p>
            <a:endParaRPr lang="en-US" dirty="0"/>
          </a:p>
          <a:p>
            <a:r>
              <a:rPr lang="en-US" sz="2400" dirty="0" smtClean="0">
                <a:solidFill>
                  <a:srgbClr val="FF0000"/>
                </a:solidFill>
              </a:rPr>
              <a:t>may be avoidable if we performed catheter manipulation after anticoagulation was in progress.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90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ross 3"/>
          <p:cNvSpPr/>
          <p:nvPr/>
        </p:nvSpPr>
        <p:spPr>
          <a:xfrm>
            <a:off x="3352800" y="2819400"/>
            <a:ext cx="2286000" cy="22860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15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Anticoagulants have been recommended as the preferred choice for CRAT if the patients have no contraindications </a:t>
            </a:r>
            <a:r>
              <a:rPr lang="en-US" dirty="0" smtClean="0"/>
              <a:t>at least for 6 month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comparing surgical therapy with anticoagulation therapy, no difference had been detected in mortality, although the patients with surgery were younger and more suitable for surgical therapy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8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Notably, </a:t>
            </a:r>
            <a:r>
              <a:rPr lang="en-US" dirty="0" smtClean="0">
                <a:solidFill>
                  <a:srgbClr val="FF0000"/>
                </a:solidFill>
              </a:rPr>
              <a:t>antiplatelet therapy </a:t>
            </a:r>
            <a:r>
              <a:rPr lang="en-US" dirty="0" smtClean="0"/>
              <a:t>for CRAT is </a:t>
            </a:r>
            <a:r>
              <a:rPr lang="en-US" dirty="0" smtClean="0">
                <a:solidFill>
                  <a:srgbClr val="FF0000"/>
                </a:solidFill>
              </a:rPr>
              <a:t>ineffective</a:t>
            </a:r>
            <a:r>
              <a:rPr lang="en-US" dirty="0" smtClean="0"/>
              <a:t> because the atrial thrombus is a venous thrombosis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79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The progress should be checked frequently by echocardiography and anticoagulation should be administered for 6 months at least until the thrombosis was dissolved completely, with a target INR 2–3 </a:t>
            </a:r>
          </a:p>
          <a:p>
            <a:endParaRPr lang="en-US" dirty="0" smtClean="0"/>
          </a:p>
          <a:p>
            <a:r>
              <a:rPr lang="en-US" dirty="0" smtClean="0"/>
              <a:t> patient who has thrombophilia should be lifelong anticoagulation </a:t>
            </a:r>
          </a:p>
        </p:txBody>
      </p:sp>
    </p:spTree>
    <p:extLst>
      <p:ext uri="{BB962C8B-B14F-4D97-AF65-F5344CB8AC3E}">
        <p14:creationId xmlns:p14="http://schemas.microsoft.com/office/powerpoint/2010/main" val="17417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the thrombosis is not dissolved or other serious new complications happened, Surgical </a:t>
            </a:r>
            <a:r>
              <a:rPr lang="en-US" dirty="0" err="1" smtClean="0"/>
              <a:t>thrombectomy</a:t>
            </a:r>
            <a:r>
              <a:rPr lang="en-US" dirty="0" smtClean="0"/>
              <a:t> should be considered immediately.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22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اختلال عملکرد پرمکت : </a:t>
            </a:r>
          </a:p>
          <a:p>
            <a:pPr algn="r" rtl="1"/>
            <a:r>
              <a:rPr lang="fa-IR" sz="2800" dirty="0" smtClean="0"/>
              <a:t>زودرس : زیر یک هفته </a:t>
            </a:r>
          </a:p>
          <a:p>
            <a:pPr algn="r" rtl="1"/>
            <a:r>
              <a:rPr lang="fa-IR" sz="2800" dirty="0" smtClean="0"/>
              <a:t>دیر رس : بالای یک هفته </a:t>
            </a:r>
          </a:p>
        </p:txBody>
      </p:sp>
    </p:spTree>
    <p:extLst>
      <p:ext uri="{BB962C8B-B14F-4D97-AF65-F5344CB8AC3E}">
        <p14:creationId xmlns:p14="http://schemas.microsoft.com/office/powerpoint/2010/main" val="286219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Indication for surgery: 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Contraindication for anticoagulation 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other serious complications that can be treated simultaneously by the surgery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 when the CRAT is ≥ 60 mm </a:t>
            </a:r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FF0000"/>
                </a:solidFill>
              </a:rPr>
              <a:t>However, we found that it was not successful in all patients with the CRAT ≥ 40 mm by use of anticoagulation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37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Percutaneous </a:t>
            </a:r>
            <a:r>
              <a:rPr lang="en-US" dirty="0" err="1" smtClean="0"/>
              <a:t>transluminal</a:t>
            </a:r>
            <a:r>
              <a:rPr lang="en-US" dirty="0" smtClean="0"/>
              <a:t> </a:t>
            </a:r>
            <a:r>
              <a:rPr lang="en-US" dirty="0" err="1" smtClean="0"/>
              <a:t>thrombectomy</a:t>
            </a:r>
            <a:r>
              <a:rPr lang="en-US" dirty="0" smtClean="0"/>
              <a:t> was an alternative strategy in high-risk patients in whom standard treatment are contraindicated as reported before ( </a:t>
            </a:r>
            <a:r>
              <a:rPr lang="en-US" dirty="0" err="1" smtClean="0">
                <a:solidFill>
                  <a:srgbClr val="92D050"/>
                </a:solidFill>
              </a:rPr>
              <a:t>flowtriever</a:t>
            </a:r>
            <a:r>
              <a:rPr lang="en-US" dirty="0" smtClean="0">
                <a:solidFill>
                  <a:srgbClr val="92D050"/>
                </a:solidFill>
              </a:rPr>
              <a:t> sys 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26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Catheter infection : (CRBSI )</a:t>
            </a:r>
          </a:p>
          <a:p>
            <a:pPr marL="64008" indent="0">
              <a:buNone/>
            </a:pPr>
            <a:r>
              <a:rPr lang="en-US" dirty="0" smtClean="0"/>
              <a:t>(catheter related blood stream infection )</a:t>
            </a:r>
          </a:p>
          <a:p>
            <a:pPr marL="64008" indent="0">
              <a:buNone/>
            </a:pPr>
            <a:endParaRPr lang="en-US" dirty="0" smtClean="0"/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0414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SYMPTOMS :</a:t>
            </a:r>
          </a:p>
          <a:p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Fever &amp; </a:t>
            </a:r>
            <a:r>
              <a:rPr lang="en-US" sz="2400" dirty="0" err="1" smtClean="0"/>
              <a:t>chils</a:t>
            </a:r>
            <a:r>
              <a:rPr lang="en-US" sz="2400" dirty="0" smtClean="0"/>
              <a:t> during dialysis or shortly after dialysis 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err="1" smtClean="0"/>
              <a:t>Hypotention</a:t>
            </a: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Exit sit infection : erythema or tenderness or discharge</a:t>
            </a:r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Metastatic infection ( septic arthritis 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445205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Diagnosis: </a:t>
            </a:r>
          </a:p>
          <a:p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Blood culture : 2 site : </a:t>
            </a:r>
          </a:p>
          <a:p>
            <a:pPr marL="64008" indent="0">
              <a:buNone/>
            </a:pPr>
            <a:r>
              <a:rPr lang="en-US" sz="2800" dirty="0"/>
              <a:t> </a:t>
            </a:r>
            <a:r>
              <a:rPr lang="en-US" sz="2800" dirty="0" smtClean="0"/>
              <a:t> Each lumen of catheter &amp; peripheral vein </a:t>
            </a:r>
          </a:p>
          <a:p>
            <a:pPr>
              <a:buFont typeface="Wingdings" pitchFamily="2" charset="2"/>
              <a:buChar char="q"/>
            </a:pPr>
            <a:endParaRPr lang="en-US" sz="2800" dirty="0" smtClean="0"/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Catheter tip </a:t>
            </a:r>
          </a:p>
          <a:p>
            <a:pPr>
              <a:buFont typeface="Wingdings" pitchFamily="2" charset="2"/>
              <a:buChar char="q"/>
            </a:pPr>
            <a:endParaRPr lang="en-US" sz="2800" dirty="0"/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Lab data </a:t>
            </a:r>
          </a:p>
          <a:p>
            <a:pPr>
              <a:buFont typeface="Wingdings" pitchFamily="2" charset="2"/>
              <a:buChar char="q"/>
            </a:pPr>
            <a:endParaRPr lang="en-US" sz="2800" dirty="0"/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Echocardiography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53686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Common pathogens : </a:t>
            </a:r>
          </a:p>
          <a:p>
            <a:r>
              <a:rPr lang="en-US" dirty="0" smtClean="0"/>
              <a:t>Gram </a:t>
            </a:r>
            <a:r>
              <a:rPr lang="en-US" dirty="0" err="1" smtClean="0"/>
              <a:t>pos</a:t>
            </a:r>
            <a:r>
              <a:rPr lang="en-US" dirty="0" smtClean="0"/>
              <a:t> :</a:t>
            </a:r>
          </a:p>
          <a:p>
            <a:endParaRPr lang="en-US" dirty="0" smtClean="0"/>
          </a:p>
          <a:p>
            <a:r>
              <a:rPr lang="en-US" sz="1800" dirty="0" smtClean="0"/>
              <a:t>Staph </a:t>
            </a:r>
            <a:r>
              <a:rPr lang="en-US" sz="1800" dirty="0" err="1" smtClean="0"/>
              <a:t>aureus</a:t>
            </a:r>
            <a:r>
              <a:rPr lang="en-US" sz="1800" dirty="0" smtClean="0"/>
              <a:t> (MRSA)</a:t>
            </a:r>
          </a:p>
          <a:p>
            <a:r>
              <a:rPr lang="en-US" sz="1800" dirty="0" smtClean="0"/>
              <a:t>CONS</a:t>
            </a:r>
          </a:p>
          <a:p>
            <a:r>
              <a:rPr lang="en-US" sz="1800" dirty="0" smtClean="0"/>
              <a:t>Enterococcus </a:t>
            </a:r>
          </a:p>
          <a:p>
            <a:endParaRPr lang="en-US" sz="1800" dirty="0" smtClean="0"/>
          </a:p>
          <a:p>
            <a:r>
              <a:rPr lang="en-US" dirty="0" err="1" smtClean="0"/>
              <a:t>Geram</a:t>
            </a:r>
            <a:r>
              <a:rPr lang="en-US" dirty="0" smtClean="0"/>
              <a:t> </a:t>
            </a:r>
            <a:r>
              <a:rPr lang="en-US" dirty="0" err="1" smtClean="0"/>
              <a:t>neg</a:t>
            </a:r>
            <a:r>
              <a:rPr lang="en-US" dirty="0" smtClean="0"/>
              <a:t> :</a:t>
            </a:r>
          </a:p>
          <a:p>
            <a:endParaRPr lang="en-US" dirty="0" smtClean="0"/>
          </a:p>
          <a:p>
            <a:r>
              <a:rPr lang="en-US" sz="1900" dirty="0" err="1" smtClean="0"/>
              <a:t>Klebsiella</a:t>
            </a:r>
            <a:r>
              <a:rPr lang="en-US" sz="1900" dirty="0" smtClean="0"/>
              <a:t> </a:t>
            </a:r>
          </a:p>
          <a:p>
            <a:r>
              <a:rPr lang="en-US" sz="1900" dirty="0" smtClean="0"/>
              <a:t>Pseudomonas </a:t>
            </a:r>
          </a:p>
          <a:p>
            <a:r>
              <a:rPr lang="en-US" sz="1900" dirty="0" err="1" smtClean="0"/>
              <a:t>Enterobacter</a:t>
            </a:r>
            <a:r>
              <a:rPr lang="en-US" sz="1900" dirty="0" smtClean="0"/>
              <a:t> </a:t>
            </a:r>
          </a:p>
          <a:p>
            <a:r>
              <a:rPr lang="en-US" sz="1900" dirty="0" err="1" smtClean="0"/>
              <a:t>ecoli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8893368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Treatment : </a:t>
            </a:r>
          </a:p>
          <a:p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empiric therapy </a:t>
            </a:r>
          </a:p>
          <a:p>
            <a:r>
              <a:rPr lang="en-US" dirty="0" smtClean="0"/>
              <a:t>Catheter replacement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818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Empiric therapy : </a:t>
            </a:r>
          </a:p>
          <a:p>
            <a:endParaRPr lang="en-US" dirty="0"/>
          </a:p>
          <a:p>
            <a:r>
              <a:rPr lang="en-US" dirty="0" err="1" smtClean="0"/>
              <a:t>vancomycin</a:t>
            </a:r>
            <a:r>
              <a:rPr lang="en-US" dirty="0"/>
              <a:t> </a:t>
            </a:r>
            <a:r>
              <a:rPr lang="en-US" dirty="0" smtClean="0"/>
              <a:t>+ one of these : </a:t>
            </a:r>
          </a:p>
          <a:p>
            <a:r>
              <a:rPr lang="en-US" dirty="0" err="1" smtClean="0"/>
              <a:t>Ceftazidime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Cefepime</a:t>
            </a:r>
            <a:r>
              <a:rPr lang="en-US" dirty="0" smtClean="0"/>
              <a:t>  </a:t>
            </a:r>
            <a:r>
              <a:rPr lang="en-US" dirty="0" err="1" smtClean="0"/>
              <a:t>piperacillin</a:t>
            </a:r>
            <a:r>
              <a:rPr lang="en-US" dirty="0" smtClean="0"/>
              <a:t>- </a:t>
            </a:r>
            <a:r>
              <a:rPr lang="en-US" dirty="0" err="1" smtClean="0"/>
              <a:t>tazobactam</a:t>
            </a:r>
            <a:r>
              <a:rPr lang="en-US" dirty="0" smtClean="0"/>
              <a:t> </a:t>
            </a:r>
          </a:p>
          <a:p>
            <a:r>
              <a:rPr lang="en-US" dirty="0" smtClean="0"/>
              <a:t>An aminoglycoside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2240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Indication for catheter replacement : </a:t>
            </a:r>
          </a:p>
          <a:p>
            <a:endParaRPr lang="en-US" dirty="0"/>
          </a:p>
          <a:p>
            <a:pPr marL="64008" indent="0">
              <a:buNone/>
            </a:pPr>
            <a:endParaRPr lang="en-US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Sever sepsis or septic shock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Staph A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Fungal infection 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Persistent </a:t>
            </a:r>
            <a:r>
              <a:rPr lang="en-US" sz="19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bacteriemia</a:t>
            </a:r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(  &gt; 48h )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Pseudomonas 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Tunnel infection 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Exit site infection + sys features</a:t>
            </a:r>
          </a:p>
          <a:p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Metastatic infection ( endocarditis , </a:t>
            </a:r>
            <a:r>
              <a:rPr lang="en-US" sz="19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sptic</a:t>
            </a:r>
            <a:r>
              <a:rPr lang="en-US" sz="19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emboli …)</a:t>
            </a:r>
            <a:endParaRPr lang="en-US" sz="19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1413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AVG &amp; AVF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31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en-US" dirty="0" smtClean="0"/>
              <a:t> </a:t>
            </a:r>
            <a:r>
              <a:rPr lang="fa-IR" dirty="0"/>
              <a:t>علل زودرس : </a:t>
            </a:r>
            <a:endParaRPr lang="fa-IR" sz="2400" dirty="0"/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/>
              <a:t>جای نا مناسب پرمکت داخل بدن 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/>
              <a:t>کاتتر کینک شده یا آسیب دیده 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/>
              <a:t>عروق غیر طبیعی مانند تنگی عروق مرکزی </a:t>
            </a:r>
            <a:endParaRPr lang="en-US" sz="2400" dirty="0" smtClean="0"/>
          </a:p>
          <a:p>
            <a:pPr marL="514350" indent="-514350" algn="r" rtl="1">
              <a:buFont typeface="+mj-lt"/>
              <a:buAutoNum type="arabicParenR"/>
            </a:pPr>
            <a:endParaRPr lang="fa-IR" sz="2400" dirty="0"/>
          </a:p>
          <a:p>
            <a:pPr algn="r" rtl="1"/>
            <a:r>
              <a:rPr lang="fa-IR" dirty="0" smtClean="0"/>
              <a:t>علل دیررس : 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 smtClean="0"/>
              <a:t>ترومبوز داخل لومن یا اطراف کاتتر 50 %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 smtClean="0"/>
              <a:t>فیبرین شیت 25%</a:t>
            </a:r>
          </a:p>
          <a:p>
            <a:pPr marL="514350" indent="-514350" algn="r" rtl="1">
              <a:buFont typeface="+mj-lt"/>
              <a:buAutoNum type="arabicParenR"/>
            </a:pPr>
            <a:r>
              <a:rPr lang="fa-IR" sz="2400" dirty="0" smtClean="0"/>
              <a:t>تنگی عروق مرکزی یا فشار خارجی بر رگ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8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روش های نیدلینگ :</a:t>
            </a:r>
          </a:p>
          <a:p>
            <a:pPr algn="l"/>
            <a:r>
              <a:rPr lang="en-US" dirty="0" smtClean="0"/>
              <a:t>Area puncture </a:t>
            </a:r>
          </a:p>
          <a:p>
            <a:pPr algn="l"/>
            <a:r>
              <a:rPr lang="en-US" dirty="0" smtClean="0"/>
              <a:t>Buttonhole </a:t>
            </a:r>
          </a:p>
          <a:p>
            <a:pPr algn="l"/>
            <a:r>
              <a:rPr lang="en-US" dirty="0" smtClean="0"/>
              <a:t>Rope ladder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02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57300"/>
            <a:ext cx="64008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30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نکات : </a:t>
            </a:r>
            <a:endParaRPr lang="en-US" dirty="0" smtClean="0"/>
          </a:p>
          <a:p>
            <a:pPr algn="r" rtl="1"/>
            <a:endParaRPr lang="fa-IR" sz="2800" dirty="0" smtClean="0"/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/>
              <a:t>برای گرافت فقط از روش </a:t>
            </a:r>
            <a:r>
              <a:rPr lang="en-US" sz="2800" dirty="0" smtClean="0"/>
              <a:t>rope ladder  </a:t>
            </a:r>
            <a:r>
              <a:rPr lang="fa-IR" sz="2800" dirty="0" smtClean="0"/>
              <a:t> استفاده گردد</a:t>
            </a:r>
            <a:endParaRPr lang="en-US" sz="2800" dirty="0" smtClean="0"/>
          </a:p>
          <a:p>
            <a:pPr marL="514350" indent="-514350" algn="r" rtl="1">
              <a:buFont typeface="+mj-lt"/>
              <a:buAutoNum type="arabicParenR"/>
            </a:pPr>
            <a:endParaRPr lang="fa-IR" sz="2800" dirty="0" smtClean="0"/>
          </a:p>
          <a:p>
            <a:pPr marL="514350" indent="-514350" algn="r" rtl="1">
              <a:buFont typeface="+mj-lt"/>
              <a:buAutoNum type="arabicParenR"/>
            </a:pPr>
            <a:r>
              <a:rPr lang="fa-IR" sz="2800" dirty="0" smtClean="0"/>
              <a:t>قبل از </a:t>
            </a:r>
            <a:r>
              <a:rPr lang="fa-IR" sz="2800" dirty="0"/>
              <a:t>ا</a:t>
            </a:r>
            <a:r>
              <a:rPr lang="fa-IR" sz="2800" dirty="0" smtClean="0"/>
              <a:t>قدام به نیدلینگ : </a:t>
            </a:r>
            <a:r>
              <a:rPr lang="en-US" sz="2800" dirty="0" smtClean="0"/>
              <a:t>look , listen , feel</a:t>
            </a:r>
            <a:endParaRPr lang="fa-IR" sz="2800" dirty="0" smtClean="0"/>
          </a:p>
        </p:txBody>
      </p:sp>
    </p:spTree>
    <p:extLst>
      <p:ext uri="{BB962C8B-B14F-4D97-AF65-F5344CB8AC3E}">
        <p14:creationId xmlns:p14="http://schemas.microsoft.com/office/powerpoint/2010/main" val="319971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/>
              <a:t>سایت مناسب جهت نیدلینگ : </a:t>
            </a:r>
            <a:endParaRPr lang="en-US" dirty="0" smtClean="0"/>
          </a:p>
          <a:p>
            <a:pPr marL="0" indent="0" algn="r" rtl="1">
              <a:buNone/>
            </a:pPr>
            <a:endParaRPr lang="fa-IR" dirty="0" smtClean="0"/>
          </a:p>
          <a:p>
            <a:pPr algn="r" rtl="1"/>
            <a:r>
              <a:rPr lang="fa-IR" sz="2400" dirty="0" smtClean="0"/>
              <a:t>5 سانت دور تر از آناستوموز 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فاصله نیدل ها از هم در روش آنته گرید 5 سانتیمتر  و در روش رتروگرید 8 سانتیمتر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70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1847850"/>
            <a:ext cx="3971925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75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possible needling of  aneurysmal areas should be avoided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82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fa-IR" dirty="0" smtClean="0"/>
              <a:t>استفاده از تورنیکه : </a:t>
            </a:r>
            <a:endParaRPr lang="en-US" dirty="0" smtClean="0"/>
          </a:p>
          <a:p>
            <a:pPr marL="0" indent="0" algn="r" rtl="1">
              <a:buNone/>
            </a:pPr>
            <a:endParaRPr lang="fa-IR" dirty="0" smtClean="0"/>
          </a:p>
          <a:p>
            <a:pPr marL="0" indent="0" algn="r" rtl="1">
              <a:buNone/>
            </a:pPr>
            <a:r>
              <a:rPr lang="fa-IR" sz="2400" dirty="0" smtClean="0"/>
              <a:t>1 طولانی استفاده نشود </a:t>
            </a:r>
            <a:endParaRPr lang="en-US" sz="2400" dirty="0" smtClean="0"/>
          </a:p>
          <a:p>
            <a:pPr marL="0" indent="0" algn="r" rtl="1">
              <a:buNone/>
            </a:pPr>
            <a:endParaRPr lang="fa-IR" sz="2400" dirty="0" smtClean="0"/>
          </a:p>
          <a:p>
            <a:pPr marL="0" indent="0" algn="r" rtl="1">
              <a:buNone/>
            </a:pPr>
            <a:r>
              <a:rPr lang="fa-IR" sz="2400" dirty="0" smtClean="0"/>
              <a:t>2برای گرافت لازم نیست </a:t>
            </a:r>
            <a:endParaRPr lang="en-US" sz="2400" dirty="0" smtClean="0"/>
          </a:p>
          <a:p>
            <a:pPr marL="0" indent="0" algn="r" rtl="1">
              <a:buNone/>
            </a:pPr>
            <a:endParaRPr lang="fa-IR" sz="2400" dirty="0" smtClean="0"/>
          </a:p>
          <a:p>
            <a:pPr marL="0" indent="0" algn="r" rtl="1">
              <a:buNone/>
            </a:pPr>
            <a:r>
              <a:rPr lang="fa-IR" sz="2400" dirty="0" smtClean="0"/>
              <a:t>3 در فیستولی که آنوریسمال شده لازم نیست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7573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نیدل بایستی </a:t>
            </a:r>
            <a:r>
              <a:rPr lang="en-US" dirty="0" smtClean="0"/>
              <a:t>bevel up </a:t>
            </a:r>
            <a:r>
              <a:rPr lang="fa-IR" dirty="0" smtClean="0"/>
              <a:t> باشد</a:t>
            </a:r>
          </a:p>
          <a:p>
            <a:pPr marL="0" indent="0" algn="r" rtl="1">
              <a:buNone/>
            </a:pPr>
            <a:r>
              <a:rPr lang="fa-IR" dirty="0" smtClean="0"/>
              <a:t> 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6" y="2743201"/>
            <a:ext cx="3466234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21" y="5105400"/>
            <a:ext cx="1447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95600"/>
            <a:ext cx="4267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69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نیدل داخل رگ به جهت جلوگیری از آسیب دیواره نبایستی بچرخد 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123" y="3048000"/>
            <a:ext cx="4940877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85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 smtClean="0"/>
              <a:t>زاویه ورود نیدل : حداقل 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نوک نیدل : مرکز رگ 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روش ایدآل نیدلینگ : آنته گرید و هر دو نیدل بر خلاف سمت آناستوموز باشد 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(روش رتروگرید هم مناسب است و منعی ندارد </a:t>
            </a:r>
            <a:r>
              <a:rPr lang="fa-IR" dirty="0" smtClean="0"/>
              <a:t>)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42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ترومبوز                             عفونت </a:t>
            </a:r>
            <a:endParaRPr lang="en-US" dirty="0"/>
          </a:p>
        </p:txBody>
      </p:sp>
      <p:sp>
        <p:nvSpPr>
          <p:cNvPr id="5" name="Curved Left Arrow 4"/>
          <p:cNvSpPr/>
          <p:nvPr/>
        </p:nvSpPr>
        <p:spPr>
          <a:xfrm>
            <a:off x="5410200" y="1980923"/>
            <a:ext cx="1066800" cy="1216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Right Arrow 5"/>
          <p:cNvSpPr/>
          <p:nvPr/>
        </p:nvSpPr>
        <p:spPr>
          <a:xfrm>
            <a:off x="4038600" y="1980923"/>
            <a:ext cx="10363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0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 smtClean="0"/>
              <a:t>شستشو دست و روی اکسس با </a:t>
            </a:r>
            <a:r>
              <a:rPr lang="en-US" sz="2400" dirty="0" err="1" smtClean="0"/>
              <a:t>octenidine</a:t>
            </a:r>
            <a:r>
              <a:rPr lang="en-US" sz="2400" dirty="0" smtClean="0"/>
              <a:t> </a:t>
            </a:r>
          </a:p>
          <a:p>
            <a:pPr algn="r" rtl="1"/>
            <a:r>
              <a:rPr lang="fa-IR" sz="2400" dirty="0" smtClean="0"/>
              <a:t>البته با آب و صابون هم قابل قبول است </a:t>
            </a:r>
            <a:endParaRPr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957945"/>
            <a:ext cx="28194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51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قبل از نیدلینگ : کلرهگزدین 2% +الکل 70%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66999"/>
            <a:ext cx="3810000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68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دستکش : استریل یا غیر استریل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782" y="2931968"/>
            <a:ext cx="4648200" cy="390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8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فیکس نیدل به روش های مرسوم 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722418"/>
            <a:ext cx="25146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590800"/>
            <a:ext cx="41910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678507"/>
            <a:ext cx="5391150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07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روش رشته نردبانی : </a:t>
            </a:r>
            <a:r>
              <a:rPr lang="en-US" dirty="0" smtClean="0"/>
              <a:t>rope ladder   </a:t>
            </a:r>
            <a:endParaRPr lang="fa-IR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فاصله نیدل ها از هم 0/5 تا 1 سانتیمتر 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fa-IR" sz="2400" dirty="0" smtClean="0"/>
              <a:t>به دو روش انجام میشود : </a:t>
            </a:r>
            <a:r>
              <a:rPr lang="en-US" sz="2400" dirty="0" smtClean="0"/>
              <a:t>zip  ,traditional </a:t>
            </a:r>
          </a:p>
          <a:p>
            <a:pPr algn="r" rtl="1"/>
            <a:endParaRPr lang="en-US" sz="2400" dirty="0" smtClean="0"/>
          </a:p>
          <a:p>
            <a:pPr algn="r" rtl="1"/>
            <a:r>
              <a:rPr lang="fa-IR" sz="2400" dirty="0" smtClean="0"/>
              <a:t>روش </a:t>
            </a:r>
            <a:r>
              <a:rPr lang="en-US" sz="2400" dirty="0" smtClean="0"/>
              <a:t>traditional </a:t>
            </a:r>
            <a:r>
              <a:rPr lang="fa-IR" sz="2400" dirty="0" smtClean="0"/>
              <a:t> مربوط به گرافت و ورید با قطر بیش تر از 9 </a:t>
            </a:r>
            <a:r>
              <a:rPr lang="en-US" sz="2400" dirty="0" smtClean="0"/>
              <a:t>mm</a:t>
            </a:r>
            <a:r>
              <a:rPr lang="fa-IR" sz="2400" dirty="0" smtClean="0"/>
              <a:t> است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995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1"/>
            <a:ext cx="5257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روش جا دکمه ای </a:t>
            </a:r>
            <a:r>
              <a:rPr lang="en-US" dirty="0" smtClean="0"/>
              <a:t>buttonhole :</a:t>
            </a:r>
            <a:r>
              <a:rPr lang="fa-IR" dirty="0" smtClean="0"/>
              <a:t>  </a:t>
            </a:r>
            <a:endParaRPr lang="en-US" dirty="0" smtClean="0"/>
          </a:p>
          <a:p>
            <a:pPr marL="0" indent="0" algn="r" rtl="1">
              <a:buNone/>
            </a:pPr>
            <a:endParaRPr lang="fa-IR" dirty="0" smtClean="0"/>
          </a:p>
          <a:p>
            <a:pPr algn="r" rtl="1"/>
            <a:r>
              <a:rPr lang="fa-IR" sz="2400" dirty="0" smtClean="0"/>
              <a:t>در این روش ابتدا با نیدل شارپ وارد می شوند تا به تدریج طی دو هفته </a:t>
            </a:r>
            <a:r>
              <a:rPr lang="en-US" sz="2400" dirty="0" smtClean="0"/>
              <a:t>track </a:t>
            </a:r>
            <a:r>
              <a:rPr lang="fa-IR" sz="2400" dirty="0" smtClean="0"/>
              <a:t> تشکیل شود و  سپس از نیدل </a:t>
            </a:r>
            <a:r>
              <a:rPr lang="en-US" sz="2400" dirty="0" smtClean="0"/>
              <a:t>blunt </a:t>
            </a:r>
            <a:r>
              <a:rPr lang="fa-IR" sz="2400" dirty="0" smtClean="0"/>
              <a:t> استفاده می شود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09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وقتی از روش </a:t>
            </a:r>
            <a:r>
              <a:rPr lang="en-US" dirty="0" smtClean="0"/>
              <a:t>buttonhole </a:t>
            </a:r>
            <a:r>
              <a:rPr lang="fa-IR" dirty="0" smtClean="0"/>
              <a:t> استفاده می کنیم :</a:t>
            </a:r>
            <a:endParaRPr lang="en-US" dirty="0" smtClean="0"/>
          </a:p>
          <a:p>
            <a:pPr algn="r" rtl="1"/>
            <a:endParaRPr lang="fa-IR" dirty="0" smtClean="0"/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ریسک عفونت کم باشد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طول رگ : </a:t>
            </a:r>
            <a:r>
              <a:rPr lang="en-US" sz="2400" dirty="0" smtClean="0"/>
              <a:t>short segment (&lt; 8 cm)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fa-IR" sz="2400" dirty="0" smtClean="0"/>
              <a:t>نیدل فوبیا </a:t>
            </a:r>
          </a:p>
          <a:p>
            <a:pPr marL="457200" indent="-457200" algn="r" rtl="1">
              <a:buFont typeface="+mj-lt"/>
              <a:buAutoNum type="arabicParenR"/>
            </a:pPr>
            <a:r>
              <a:rPr lang="en-US" sz="2400" dirty="0" smtClean="0"/>
              <a:t>Difficult access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466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روش </a:t>
            </a:r>
            <a:r>
              <a:rPr lang="en-US" dirty="0" smtClean="0"/>
              <a:t>area puncture :	</a:t>
            </a:r>
          </a:p>
          <a:p>
            <a:pPr algn="r" rtl="1"/>
            <a:r>
              <a:rPr lang="fa-IR" sz="2400" dirty="0" smtClean="0"/>
              <a:t>وقتی که بیمار </a:t>
            </a:r>
            <a:r>
              <a:rPr lang="en-US" sz="2400" dirty="0" smtClean="0"/>
              <a:t>short segment </a:t>
            </a:r>
            <a:r>
              <a:rPr lang="fa-IR" sz="2400" dirty="0" smtClean="0"/>
              <a:t> باشد و ریسک عفونت بالا :</a:t>
            </a:r>
            <a:endParaRPr lang="en-US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54952"/>
            <a:ext cx="80010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4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2400" dirty="0" smtClean="0"/>
              <a:t>جهت تمام بیمارانی که به روش </a:t>
            </a:r>
            <a:r>
              <a:rPr lang="en-US" sz="2400" dirty="0" smtClean="0"/>
              <a:t>BH</a:t>
            </a:r>
            <a:r>
              <a:rPr lang="fa-IR" sz="2400" dirty="0" smtClean="0"/>
              <a:t> دیالیز میشوند استفاده از پماد موپیروسین 2 %پس از جدا کردن بیمار توصیه می شود وحداقل 12 ساعت باقی بماند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54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ibrin sheath strategies to prevent hemodialysis catheter dysfunction - Google Search — Mozilla Firefox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9" t="40537" r="46887" b="33234"/>
          <a:stretch/>
        </p:blipFill>
        <p:spPr>
          <a:xfrm>
            <a:off x="1981200" y="1524000"/>
            <a:ext cx="5029200" cy="12192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895600"/>
            <a:ext cx="50292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650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روش </a:t>
            </a:r>
            <a:r>
              <a:rPr lang="en-US" dirty="0" smtClean="0"/>
              <a:t>Area puncture </a:t>
            </a:r>
            <a:r>
              <a:rPr lang="fa-IR" dirty="0" smtClean="0"/>
              <a:t> :</a:t>
            </a:r>
            <a:endParaRPr lang="en-US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sz="2400" dirty="0" smtClean="0"/>
              <a:t>وقتی که دو روش قبلی امکان پذیر نباشد</a:t>
            </a:r>
            <a:endParaRPr lang="en-US" sz="2400" dirty="0" smtClean="0"/>
          </a:p>
          <a:p>
            <a:pPr algn="r" rtl="1"/>
            <a:endParaRPr lang="fa-IR" sz="2400" dirty="0" smtClean="0"/>
          </a:p>
          <a:p>
            <a:pPr algn="r" rtl="1"/>
            <a:r>
              <a:rPr lang="en-US" sz="2400" dirty="0" smtClean="0"/>
              <a:t>( short segment &amp; high risk for infection )</a:t>
            </a:r>
          </a:p>
          <a:p>
            <a:pPr algn="r" rtl="1"/>
            <a:endParaRPr lang="en-US" sz="2400" dirty="0" smtClean="0"/>
          </a:p>
          <a:p>
            <a:pPr algn="r" rtl="1"/>
            <a:r>
              <a:rPr lang="fa-IR" sz="2400" dirty="0" smtClean="0"/>
              <a:t>این روش در گرافت استفاده نمیشود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2046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dirty="0" smtClean="0"/>
              <a:t>New AVF needling :</a:t>
            </a:r>
          </a:p>
          <a:p>
            <a:pPr algn="just"/>
            <a:endParaRPr lang="en-US" dirty="0" smtClean="0"/>
          </a:p>
          <a:p>
            <a:pPr algn="just" rtl="1"/>
            <a:r>
              <a:rPr lang="fa-IR" sz="2400" dirty="0" smtClean="0"/>
              <a:t>بایستی توسط با تجربه ترین پرستار انجام شود </a:t>
            </a:r>
            <a:endParaRPr lang="en-US" sz="2400" dirty="0" smtClean="0"/>
          </a:p>
          <a:p>
            <a:pPr algn="just" rtl="1"/>
            <a:endParaRPr lang="fa-IR" sz="2400" dirty="0" smtClean="0"/>
          </a:p>
          <a:p>
            <a:pPr algn="just" rtl="1"/>
            <a:r>
              <a:rPr lang="fa-IR" sz="2400" dirty="0" smtClean="0"/>
              <a:t>ممکن است در ابتدا یک لاین متصل شود و لاین دیگر به کاتتر و طی 2 هفته بتوان هر دو لاین را متصل نمود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7098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Needle type :</a:t>
            </a:r>
          </a:p>
          <a:p>
            <a:r>
              <a:rPr lang="en-US" dirty="0" smtClean="0"/>
              <a:t>Plastic or steel</a:t>
            </a:r>
          </a:p>
          <a:p>
            <a:r>
              <a:rPr lang="en-US" dirty="0" smtClean="0"/>
              <a:t>Sharp or blunt </a:t>
            </a:r>
          </a:p>
          <a:p>
            <a:r>
              <a:rPr lang="en-US" dirty="0" smtClean="0"/>
              <a:t>Back eye </a:t>
            </a:r>
          </a:p>
          <a:p>
            <a:r>
              <a:rPr lang="en-US" dirty="0" err="1" smtClean="0"/>
              <a:t>Angiocaths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6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548640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763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Needles : </a:t>
            </a:r>
          </a:p>
          <a:p>
            <a:r>
              <a:rPr lang="en-US" dirty="0" smtClean="0"/>
              <a:t>Type </a:t>
            </a:r>
          </a:p>
          <a:p>
            <a:r>
              <a:rPr lang="en-US" dirty="0" smtClean="0"/>
              <a:t>Gauge </a:t>
            </a:r>
          </a:p>
          <a:p>
            <a:r>
              <a:rPr lang="en-US" dirty="0" smtClean="0"/>
              <a:t>Length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4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09800"/>
            <a:ext cx="7239000" cy="266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86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طول نیدل ها :</a:t>
            </a:r>
          </a:p>
          <a:p>
            <a:pPr algn="r" rtl="1"/>
            <a:r>
              <a:rPr lang="fa-IR" dirty="0" smtClean="0"/>
              <a:t>20 </a:t>
            </a:r>
          </a:p>
          <a:p>
            <a:pPr algn="r" rtl="1"/>
            <a:r>
              <a:rPr lang="fa-IR" dirty="0" smtClean="0"/>
              <a:t>25 </a:t>
            </a:r>
          </a:p>
          <a:p>
            <a:pPr algn="r" rtl="1"/>
            <a:r>
              <a:rPr lang="fa-IR" dirty="0" smtClean="0"/>
              <a:t>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62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a-IR" dirty="0" smtClean="0"/>
              <a:t>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188" y="1766888"/>
            <a:ext cx="4619625" cy="332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527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828800"/>
            <a:ext cx="6019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51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715</TotalTime>
  <Words>1341</Words>
  <Application>Microsoft Office PowerPoint</Application>
  <PresentationFormat>On-screen Show (4:3)</PresentationFormat>
  <Paragraphs>261</Paragraphs>
  <Slides>76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77" baseType="lpstr">
      <vt:lpstr>Verve</vt:lpstr>
      <vt:lpstr>Vascular access for dialysis   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ehsan</dc:creator>
  <cp:lastModifiedBy>ehsan</cp:lastModifiedBy>
  <cp:revision>43</cp:revision>
  <dcterms:created xsi:type="dcterms:W3CDTF">2025-05-26T08:01:58Z</dcterms:created>
  <dcterms:modified xsi:type="dcterms:W3CDTF">2026-07-27T13:30:40Z</dcterms:modified>
</cp:coreProperties>
</file>