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0" r:id="rId1"/>
  </p:sldMasterIdLst>
  <p:notesMasterIdLst>
    <p:notesMasterId r:id="rId30"/>
  </p:notesMasterIdLst>
  <p:sldIdLst>
    <p:sldId id="276" r:id="rId2"/>
    <p:sldId id="278" r:id="rId3"/>
    <p:sldId id="432" r:id="rId4"/>
    <p:sldId id="484" r:id="rId5"/>
    <p:sldId id="477" r:id="rId6"/>
    <p:sldId id="478" r:id="rId7"/>
    <p:sldId id="483" r:id="rId8"/>
    <p:sldId id="434" r:id="rId9"/>
    <p:sldId id="435" r:id="rId10"/>
    <p:sldId id="438" r:id="rId11"/>
    <p:sldId id="415" r:id="rId12"/>
    <p:sldId id="439" r:id="rId13"/>
    <p:sldId id="480" r:id="rId14"/>
    <p:sldId id="440" r:id="rId15"/>
    <p:sldId id="469" r:id="rId16"/>
    <p:sldId id="455" r:id="rId17"/>
    <p:sldId id="482" r:id="rId18"/>
    <p:sldId id="446" r:id="rId19"/>
    <p:sldId id="445" r:id="rId20"/>
    <p:sldId id="444" r:id="rId21"/>
    <p:sldId id="485" r:id="rId22"/>
    <p:sldId id="443" r:id="rId23"/>
    <p:sldId id="481" r:id="rId24"/>
    <p:sldId id="447" r:id="rId25"/>
    <p:sldId id="452" r:id="rId26"/>
    <p:sldId id="451" r:id="rId27"/>
    <p:sldId id="449" r:id="rId28"/>
    <p:sldId id="486" r:id="rId2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636" autoAdjust="0"/>
    <p:restoredTop sz="80630" autoAdjust="0"/>
  </p:normalViewPr>
  <p:slideViewPr>
    <p:cSldViewPr snapToGrid="0">
      <p:cViewPr varScale="1">
        <p:scale>
          <a:sx n="81" d="100"/>
          <a:sy n="81" d="100"/>
        </p:scale>
        <p:origin x="1517"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7A3449E3-7104-4CC2-A630-F70B881B63F2}" type="datetimeFigureOut">
              <a:rPr lang="fa-IR" smtClean="0"/>
              <a:t>13/02/1448</a:t>
            </a:fld>
            <a:endParaRPr lang="fa-IR"/>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881091D7-2672-4C73-92E8-4CEE9A514C00}" type="slidenum">
              <a:rPr lang="fa-IR" smtClean="0"/>
              <a:t>‹#›</a:t>
            </a:fld>
            <a:endParaRPr lang="fa-IR"/>
          </a:p>
        </p:txBody>
      </p:sp>
    </p:spTree>
    <p:extLst>
      <p:ext uri="{BB962C8B-B14F-4D97-AF65-F5344CB8AC3E}">
        <p14:creationId xmlns:p14="http://schemas.microsoft.com/office/powerpoint/2010/main" val="37078733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448091" y="3085765"/>
            <a:ext cx="8240108"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2" y="990600"/>
            <a:ext cx="7989752" cy="1504844"/>
          </a:xfrm>
          <a:effectLst/>
        </p:spPr>
        <p:txBody>
          <a:bodyPr anchor="b">
            <a:normAutofit/>
          </a:bodyPr>
          <a:lstStyle>
            <a:lvl1pPr>
              <a:defRPr sz="36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581192" y="2495444"/>
            <a:ext cx="7989752" cy="590321"/>
          </a:xfr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smtClean="0"/>
              <a:pPr/>
              <a:t>7/28/2026</a:t>
            </a:fld>
            <a:endParaRPr lang="en-US" dirty="0"/>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898251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Rectangle 6"/>
          <p:cNvSpPr>
            <a:spLocks noChangeAspect="1"/>
          </p:cNvSpPr>
          <p:nvPr/>
        </p:nvSpPr>
        <p:spPr>
          <a:xfrm>
            <a:off x="448092" y="599725"/>
            <a:ext cx="8238707"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7/28/2026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19080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a:spLocks noChangeAspect="1"/>
          </p:cNvSpPr>
          <p:nvPr/>
        </p:nvSpPr>
        <p:spPr>
          <a:xfrm>
            <a:off x="6629400" y="599725"/>
            <a:ext cx="2057399" cy="5816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6629400" y="675725"/>
            <a:ext cx="1503123" cy="5183073"/>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81192" y="675725"/>
            <a:ext cx="5922209" cy="5183073"/>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745255" y="5956136"/>
            <a:ext cx="947672" cy="365125"/>
          </a:xfrm>
        </p:spPr>
        <p:txBody>
          <a:bodyPr/>
          <a:lstStyle>
            <a:lvl1pPr>
              <a:defRPr>
                <a:solidFill>
                  <a:schemeClr val="accent1">
                    <a:lumMod val="75000"/>
                    <a:lumOff val="25000"/>
                  </a:schemeClr>
                </a:solidFill>
              </a:defRPr>
            </a:lvl1pPr>
          </a:lstStyle>
          <a:p>
            <a:fld id="{B61BEF0D-F0BB-DE4B-95CE-6DB70DBA9567}" type="datetimeFigureOut">
              <a:rPr lang="en-US" smtClean="0"/>
              <a:pPr/>
              <a:t>7/28/2026</a:t>
            </a:fld>
            <a:endParaRPr lang="en-US" dirty="0"/>
          </a:p>
        </p:txBody>
      </p:sp>
      <p:sp>
        <p:nvSpPr>
          <p:cNvPr id="5" name="Footer Placeholder 4"/>
          <p:cNvSpPr>
            <a:spLocks noGrp="1"/>
          </p:cNvSpPr>
          <p:nvPr>
            <p:ph type="ftr" sz="quarter" idx="11"/>
          </p:nvPr>
        </p:nvSpPr>
        <p:spPr>
          <a:xfrm>
            <a:off x="581192" y="5951810"/>
            <a:ext cx="5922209" cy="365125"/>
          </a:xfrm>
        </p:spPr>
        <p:txBody>
          <a:bodyPr/>
          <a:lstStyle/>
          <a:p>
            <a:endParaRPr lang="en-US" dirty="0"/>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926922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a:spLocks noChangeAspect="1"/>
          </p:cNvSpPr>
          <p:nvPr/>
        </p:nvSpPr>
        <p:spPr>
          <a:xfrm>
            <a:off x="448092" y="599725"/>
            <a:ext cx="8238707"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581192" y="2228003"/>
            <a:ext cx="7989752" cy="363079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7/28/2026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099149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452646" y="5141973"/>
            <a:ext cx="8238707"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36573"/>
            <a:ext cx="7989751" cy="1504844"/>
          </a:xfrm>
        </p:spPr>
        <p:txBody>
          <a:bodyPr anchor="b">
            <a:normAutofit/>
          </a:bodyPr>
          <a:lstStyle>
            <a:lvl1pPr algn="l">
              <a:defRPr sz="3600" b="0" cap="all">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581193" y="4541417"/>
            <a:ext cx="7989751"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smtClean="0"/>
              <a:pPr/>
              <a:t>7/28/2026</a:t>
            </a:fld>
            <a:endParaRPr lang="en-US" dirty="0"/>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444355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p:cNvSpPr>
            <a:spLocks noChangeAspect="1"/>
          </p:cNvSpPr>
          <p:nvPr/>
        </p:nvSpPr>
        <p:spPr>
          <a:xfrm>
            <a:off x="448092" y="599725"/>
            <a:ext cx="8238707"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81192" y="2228002"/>
            <a:ext cx="3899527" cy="363304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282" y="2228003"/>
            <a:ext cx="3907662" cy="363304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7/28/2026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844286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Rectangle 9"/>
          <p:cNvSpPr>
            <a:spLocks noChangeAspect="1"/>
          </p:cNvSpPr>
          <p:nvPr/>
        </p:nvSpPr>
        <p:spPr>
          <a:xfrm>
            <a:off x="448092" y="599725"/>
            <a:ext cx="8238707"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887219" y="2228003"/>
            <a:ext cx="3593500" cy="576262"/>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581192" y="2926051"/>
            <a:ext cx="3899527" cy="2934999"/>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969308" y="2228003"/>
            <a:ext cx="3601635" cy="576262"/>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63282" y="2926051"/>
            <a:ext cx="3907662" cy="2934999"/>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7/28/2026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552626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p:cNvSpPr>
            <a:spLocks noChangeAspect="1"/>
          </p:cNvSpPr>
          <p:nvPr/>
        </p:nvSpPr>
        <p:spPr>
          <a:xfrm>
            <a:off x="448092" y="599725"/>
            <a:ext cx="8238707"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7/28/2026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436659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7/28/2026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106005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p:cNvSpPr>
            <a:spLocks noChangeAspect="1"/>
          </p:cNvSpPr>
          <p:nvPr/>
        </p:nvSpPr>
        <p:spPr>
          <a:xfrm>
            <a:off x="452646" y="5141973"/>
            <a:ext cx="8238707" cy="1274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352" y="5262296"/>
            <a:ext cx="3536625" cy="689514"/>
          </a:xfrm>
        </p:spPr>
        <p:txBody>
          <a:bodyPr anchor="ctr"/>
          <a:lstStyle>
            <a:lvl1pPr algn="l">
              <a:defRPr sz="2000" b="0">
                <a:solidFill>
                  <a:schemeClr val="accent1">
                    <a:lumMod val="75000"/>
                    <a:lumOff val="25000"/>
                  </a:schemeClr>
                </a:solidFill>
              </a:defRPr>
            </a:lvl1pPr>
          </a:lstStyle>
          <a:p>
            <a:r>
              <a:rPr lang="en-US"/>
              <a:t>Click to edit Master title style</a:t>
            </a:r>
            <a:endParaRPr lang="en-US" dirty="0"/>
          </a:p>
        </p:txBody>
      </p:sp>
      <p:sp>
        <p:nvSpPr>
          <p:cNvPr id="3" name="Content Placeholder 2"/>
          <p:cNvSpPr>
            <a:spLocks noGrp="1"/>
          </p:cNvSpPr>
          <p:nvPr>
            <p:ph idx="1"/>
          </p:nvPr>
        </p:nvSpPr>
        <p:spPr>
          <a:xfrm>
            <a:off x="446399" y="601200"/>
            <a:ext cx="8240400" cy="4204800"/>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305617" y="5262295"/>
            <a:ext cx="4265327" cy="689515"/>
          </a:xfrm>
        </p:spPr>
        <p:txBody>
          <a:bodyPr anchor="ct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smtClean="0"/>
              <a:pPr/>
              <a:t>7/28/2026</a:t>
            </a:fld>
            <a:endParaRPr lang="en-US" dirty="0"/>
          </a:p>
        </p:txBody>
      </p:sp>
      <p:sp>
        <p:nvSpPr>
          <p:cNvPr id="6" name="Footer Placeholder 5"/>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1031908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2" y="4693389"/>
            <a:ext cx="7989752" cy="566738"/>
          </a:xfrm>
        </p:spPr>
        <p:txBody>
          <a:bodyPr anchor="b">
            <a:normAutofit/>
          </a:bodyPr>
          <a:lstStyle>
            <a:lvl1pPr algn="l">
              <a:defRPr sz="2400" b="0">
                <a:solidFill>
                  <a:schemeClr val="accent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448093" y="599725"/>
            <a:ext cx="8238706" cy="3557252"/>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581192" y="5260126"/>
            <a:ext cx="7989752" cy="59867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7/28/2026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7851562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687474"/>
            <a:ext cx="7989752" cy="1083329"/>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581192" y="2228003"/>
            <a:ext cx="7989752" cy="3630794"/>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559327" y="5956136"/>
            <a:ext cx="2133600" cy="365125"/>
          </a:xfrm>
          <a:prstGeom prst="rect">
            <a:avLst/>
          </a:prstGeom>
        </p:spPr>
        <p:txBody>
          <a:bodyPr vert="horz" lIns="91440" tIns="45720" rIns="91440" bIns="45720" rtlCol="0" anchor="ctr"/>
          <a:lstStyle>
            <a:lvl1pPr algn="r">
              <a:defRPr sz="900">
                <a:solidFill>
                  <a:schemeClr val="accent2"/>
                </a:solidFill>
              </a:defRPr>
            </a:lvl1pPr>
          </a:lstStyle>
          <a:p>
            <a:fld id="{B61BEF0D-F0BB-DE4B-95CE-6DB70DBA9567}" type="datetimeFigureOut">
              <a:rPr lang="en-US" smtClean="0"/>
              <a:pPr/>
              <a:t>7/28/2026</a:t>
            </a:fld>
            <a:endParaRPr lang="en-US" dirty="0"/>
          </a:p>
        </p:txBody>
      </p:sp>
      <p:sp>
        <p:nvSpPr>
          <p:cNvPr id="5" name="Footer Placeholder 4"/>
          <p:cNvSpPr>
            <a:spLocks noGrp="1"/>
          </p:cNvSpPr>
          <p:nvPr>
            <p:ph type="ftr" sz="quarter" idx="3"/>
          </p:nvPr>
        </p:nvSpPr>
        <p:spPr>
          <a:xfrm>
            <a:off x="581192" y="5951810"/>
            <a:ext cx="4870585" cy="365125"/>
          </a:xfrm>
          <a:prstGeom prst="rect">
            <a:avLst/>
          </a:prstGeom>
        </p:spPr>
        <p:txBody>
          <a:bodyPr vert="horz" lIns="91440" tIns="45720" rIns="91440" bIns="45720" rtlCol="0" anchor="ctr"/>
          <a:lstStyle>
            <a:lvl1pPr algn="l">
              <a:defRPr sz="900" cap="all">
                <a:solidFill>
                  <a:schemeClr val="accent2"/>
                </a:solidFill>
              </a:defRPr>
            </a:lvl1pPr>
          </a:lstStyle>
          <a:p>
            <a:endParaRPr lang="en-US" dirty="0"/>
          </a:p>
        </p:txBody>
      </p:sp>
      <p:sp>
        <p:nvSpPr>
          <p:cNvPr id="6" name="Slide Number Placeholder 5"/>
          <p:cNvSpPr>
            <a:spLocks noGrp="1"/>
          </p:cNvSpPr>
          <p:nvPr>
            <p:ph type="sldNum" sz="quarter" idx="4"/>
          </p:nvPr>
        </p:nvSpPr>
        <p:spPr>
          <a:xfrm>
            <a:off x="7800476" y="5956136"/>
            <a:ext cx="770468" cy="365125"/>
          </a:xfrm>
          <a:prstGeom prst="rect">
            <a:avLst/>
          </a:prstGeom>
        </p:spPr>
        <p:txBody>
          <a:bodyPr vert="horz" lIns="91440" tIns="45720" rIns="91440" bIns="45720" rtlCol="0" anchor="ctr"/>
          <a:lstStyle>
            <a:lvl1pPr algn="r">
              <a:defRPr sz="900">
                <a:solidFill>
                  <a:schemeClr val="accent2"/>
                </a:solidFill>
              </a:defRPr>
            </a:lvl1pPr>
          </a:lstStyle>
          <a:p>
            <a:fld id="{D57F1E4F-1CFF-5643-939E-217C01CDF565}" type="slidenum">
              <a:rPr lang="en-US" smtClean="0"/>
              <a:pPr/>
              <a:t>‹#›</a:t>
            </a:fld>
            <a:endParaRPr lang="en-US" dirty="0"/>
          </a:p>
        </p:txBody>
      </p:sp>
      <p:sp>
        <p:nvSpPr>
          <p:cNvPr id="9" name="Rectangle 8"/>
          <p:cNvSpPr/>
          <p:nvPr/>
        </p:nvSpPr>
        <p:spPr>
          <a:xfrm>
            <a:off x="448091" y="441325"/>
            <a:ext cx="2719909" cy="108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5976001" y="441325"/>
            <a:ext cx="2710800" cy="108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3216601" y="441325"/>
            <a:ext cx="2710800" cy="108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37369963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457200" rtl="1" eaLnBrk="1" latinLnBrk="0" hangingPunct="1">
        <a:spcBef>
          <a:spcPct val="0"/>
        </a:spcBef>
        <a:buNone/>
        <a:defRPr sz="2800" b="0" kern="1200" cap="all">
          <a:solidFill>
            <a:schemeClr val="bg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06000" indent="-306000" algn="r" defTabSz="457200" rtl="1"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r" defTabSz="457200" rtl="1"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r" defTabSz="457200" rtl="1"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r" defTabSz="457200" rtl="1"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r" defTabSz="457200" rtl="1"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r" defTabSz="457200" rtl="1"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r" defTabSz="457200" rtl="1"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r" defTabSz="457200" rtl="1"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r" defTabSz="457200" rtl="1"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5242" y="1423911"/>
            <a:ext cx="8313516" cy="4010179"/>
          </a:xfrm>
          <a:prstGeom prst="rect">
            <a:avLst/>
          </a:prstGeom>
        </p:spPr>
      </p:pic>
    </p:spTree>
    <p:extLst>
      <p:ext uri="{BB962C8B-B14F-4D97-AF65-F5344CB8AC3E}">
        <p14:creationId xmlns:p14="http://schemas.microsoft.com/office/powerpoint/2010/main" val="33000089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80226" y="623275"/>
            <a:ext cx="7302861" cy="929478"/>
          </a:xfrm>
          <a:prstGeom prst="rect">
            <a:avLst/>
          </a:prstGeom>
          <a:solidFill>
            <a:schemeClr val="accent2">
              <a:lumMod val="75000"/>
            </a:schemeClr>
          </a:solidFill>
        </p:spPr>
        <p:txBody>
          <a:bodyPr vert="horz" lIns="91440" tIns="45720" rIns="91440" bIns="45720" rtlCol="0" anchor="ctr">
            <a:normAutofit/>
          </a:bodyPr>
          <a:lstStyle>
            <a:lvl1pPr algn="l" defTabSz="457200" rtl="1" eaLnBrk="1" latinLnBrk="0" hangingPunct="1">
              <a:spcBef>
                <a:spcPct val="0"/>
              </a:spcBef>
              <a:buNone/>
              <a:defRPr sz="2800" b="0" kern="1200" cap="all">
                <a:solidFill>
                  <a:schemeClr val="bg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marL="0" marR="0" lvl="0" indent="0" algn="ctr" defTabSz="457200" rtl="1" eaLnBrk="1" fontAlgn="auto" latinLnBrk="0" hangingPunct="1">
              <a:lnSpc>
                <a:spcPct val="100000"/>
              </a:lnSpc>
              <a:spcBef>
                <a:spcPct val="0"/>
              </a:spcBef>
              <a:spcAft>
                <a:spcPts val="0"/>
              </a:spcAft>
              <a:buClrTx/>
              <a:buSzTx/>
              <a:buFontTx/>
              <a:buNone/>
              <a:tabLst/>
              <a:defRPr/>
            </a:pPr>
            <a:r>
              <a:rPr kumimoji="0" lang="en-US" sz="20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rPr>
              <a:t>Acute hemodialysis</a:t>
            </a:r>
            <a:endParaRPr kumimoji="0" lang="en-US" sz="16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764" y="623275"/>
            <a:ext cx="695370" cy="929478"/>
          </a:xfrm>
          <a:prstGeom prst="rect">
            <a:avLst/>
          </a:prstGeom>
        </p:spPr>
      </p:pic>
      <p:sp>
        <p:nvSpPr>
          <p:cNvPr id="9" name="TextBox 8"/>
          <p:cNvSpPr txBox="1"/>
          <p:nvPr/>
        </p:nvSpPr>
        <p:spPr>
          <a:xfrm>
            <a:off x="7908211" y="623275"/>
            <a:ext cx="478886"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solidFill>
                  <a:prstClr val="white"/>
                </a:solidFill>
                <a:latin typeface="Times New Roman" panose="02020603050405020304" pitchFamily="18" charset="0"/>
                <a:cs typeface="Times New Roman" panose="02020603050405020304" pitchFamily="18" charset="0"/>
              </a:rPr>
              <a:t>7</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1" name="TextBox 10"/>
          <p:cNvSpPr txBox="1"/>
          <p:nvPr/>
        </p:nvSpPr>
        <p:spPr>
          <a:xfrm>
            <a:off x="8204199" y="623275"/>
            <a:ext cx="591979"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24</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5" name="TextBox 14"/>
          <p:cNvSpPr txBox="1"/>
          <p:nvPr/>
        </p:nvSpPr>
        <p:spPr>
          <a:xfrm>
            <a:off x="266330" y="1753661"/>
            <a:ext cx="8529848" cy="4807535"/>
          </a:xfrm>
          <a:prstGeom prst="rect">
            <a:avLst/>
          </a:prstGeom>
          <a:noFill/>
        </p:spPr>
        <p:txBody>
          <a:bodyPr wrap="square" rtlCol="1">
            <a:spAutoFit/>
          </a:bodyPr>
          <a:lstStyle/>
          <a:p>
            <a:pPr marL="342900" indent="-342900" algn="just">
              <a:lnSpc>
                <a:spcPct val="150000"/>
              </a:lnSpc>
              <a:spcAft>
                <a:spcPts val="1200"/>
              </a:spcAft>
              <a:buFont typeface="Wingdings" panose="05000000000000000000" pitchFamily="2" charset="2"/>
              <a:buChar char="v"/>
              <a:defRPr/>
            </a:pPr>
            <a:r>
              <a:rPr lang="en-US" sz="2000" dirty="0">
                <a:solidFill>
                  <a:prstClr val="black"/>
                </a:solidFill>
                <a:latin typeface="Times New Roman" panose="02020603050405020304" pitchFamily="18" charset="0"/>
                <a:cs typeface="2  Nazanin" panose="00000400000000000000" pitchFamily="2" charset="-78"/>
              </a:rPr>
              <a:t>Ultrafiltration controllers: control the ultrafiltration rate by special pumps and circuits.</a:t>
            </a:r>
          </a:p>
          <a:p>
            <a:pPr marL="342900" indent="-342900" algn="just">
              <a:lnSpc>
                <a:spcPct val="150000"/>
              </a:lnSpc>
              <a:spcAft>
                <a:spcPts val="1200"/>
              </a:spcAft>
              <a:buFont typeface="Wingdings" panose="05000000000000000000" pitchFamily="2" charset="2"/>
              <a:buChar char="v"/>
              <a:defRPr/>
            </a:pPr>
            <a:endParaRPr lang="en-US" sz="2000" dirty="0">
              <a:solidFill>
                <a:prstClr val="black"/>
              </a:solidFill>
              <a:latin typeface="Times New Roman" panose="02020603050405020304" pitchFamily="18" charset="0"/>
              <a:cs typeface="2  Nazanin" panose="00000400000000000000" pitchFamily="2" charset="-78"/>
            </a:endParaRPr>
          </a:p>
          <a:p>
            <a:pPr marL="342900" lvl="0" indent="-342900" algn="just">
              <a:lnSpc>
                <a:spcPct val="150000"/>
              </a:lnSpc>
              <a:spcAft>
                <a:spcPts val="1200"/>
              </a:spcAft>
              <a:buFont typeface="Wingdings" panose="05000000000000000000" pitchFamily="2" charset="2"/>
              <a:buChar char="v"/>
              <a:defRPr/>
            </a:pPr>
            <a:r>
              <a:rPr lang="en-US" sz="2000" dirty="0">
                <a:solidFill>
                  <a:prstClr val="black"/>
                </a:solidFill>
                <a:latin typeface="Times New Roman" panose="02020603050405020304" pitchFamily="18" charset="0"/>
                <a:cs typeface="2  Nazanin" panose="00000400000000000000" pitchFamily="2" charset="-78"/>
              </a:rPr>
              <a:t>Weight loss:</a:t>
            </a:r>
          </a:p>
          <a:p>
            <a:pPr marL="896938" lvl="0" indent="-342900" algn="just">
              <a:lnSpc>
                <a:spcPct val="150000"/>
              </a:lnSpc>
              <a:spcAft>
                <a:spcPts val="1200"/>
              </a:spcAft>
              <a:buFont typeface="Wingdings" panose="05000000000000000000" pitchFamily="2" charset="2"/>
              <a:buChar char="§"/>
              <a:defRPr/>
            </a:pPr>
            <a:r>
              <a:rPr lang="en-US" sz="2000" dirty="0">
                <a:solidFill>
                  <a:prstClr val="black"/>
                </a:solidFill>
                <a:latin typeface="Times New Roman" panose="02020603050405020304" pitchFamily="18" charset="0"/>
                <a:cs typeface="2  Nazanin" panose="00000400000000000000" pitchFamily="2" charset="-78"/>
              </a:rPr>
              <a:t>The </a:t>
            </a:r>
            <a:r>
              <a:rPr lang="en-US" sz="2000" dirty="0" err="1">
                <a:solidFill>
                  <a:prstClr val="black"/>
                </a:solidFill>
                <a:latin typeface="Times New Roman" panose="02020603050405020304" pitchFamily="18" charset="0"/>
                <a:cs typeface="2  Nazanin" panose="00000400000000000000" pitchFamily="2" charset="-78"/>
              </a:rPr>
              <a:t>postdialysis</a:t>
            </a:r>
            <a:r>
              <a:rPr lang="en-US" sz="2000" dirty="0">
                <a:solidFill>
                  <a:prstClr val="black"/>
                </a:solidFill>
                <a:latin typeface="Times New Roman" panose="02020603050405020304" pitchFamily="18" charset="0"/>
                <a:cs typeface="2  Nazanin" panose="00000400000000000000" pitchFamily="2" charset="-78"/>
              </a:rPr>
              <a:t> weight should compared with the </a:t>
            </a:r>
            <a:r>
              <a:rPr lang="en-US" sz="2000" dirty="0" err="1">
                <a:solidFill>
                  <a:prstClr val="black"/>
                </a:solidFill>
                <a:latin typeface="Times New Roman" panose="02020603050405020304" pitchFamily="18" charset="0"/>
                <a:cs typeface="2  Nazanin" panose="00000400000000000000" pitchFamily="2" charset="-78"/>
              </a:rPr>
              <a:t>predialysis</a:t>
            </a:r>
            <a:r>
              <a:rPr lang="en-US" sz="2000" dirty="0">
                <a:solidFill>
                  <a:prstClr val="black"/>
                </a:solidFill>
                <a:latin typeface="Times New Roman" panose="02020603050405020304" pitchFamily="18" charset="0"/>
                <a:cs typeface="2  Nazanin" panose="00000400000000000000" pitchFamily="2" charset="-78"/>
              </a:rPr>
              <a:t> weight.</a:t>
            </a:r>
          </a:p>
          <a:p>
            <a:pPr marL="896938" lvl="0" indent="-342900" algn="just">
              <a:lnSpc>
                <a:spcPct val="150000"/>
              </a:lnSpc>
              <a:spcAft>
                <a:spcPts val="1200"/>
              </a:spcAft>
              <a:buFont typeface="Wingdings" panose="05000000000000000000" pitchFamily="2" charset="2"/>
              <a:buChar char="§"/>
              <a:defRPr/>
            </a:pPr>
            <a:r>
              <a:rPr lang="en-US" sz="2000" dirty="0">
                <a:solidFill>
                  <a:prstClr val="black"/>
                </a:solidFill>
                <a:latin typeface="Times New Roman" panose="02020603050405020304" pitchFamily="18" charset="0"/>
                <a:cs typeface="2  Nazanin" panose="00000400000000000000" pitchFamily="2" charset="-78"/>
              </a:rPr>
              <a:t>Unpredicted pre-to-post weight changes are usually due to the failure to take into account fluid administered to the patient during dialysis in the form of saline, medications, hyperalimentation, or oral fluid or food ingestion.</a:t>
            </a:r>
          </a:p>
        </p:txBody>
      </p:sp>
      <p:pic>
        <p:nvPicPr>
          <p:cNvPr id="4" name="Picture 3">
            <a:extLst>
              <a:ext uri="{FF2B5EF4-FFF2-40B4-BE49-F238E27FC236}">
                <a16:creationId xmlns:a16="http://schemas.microsoft.com/office/drawing/2014/main" id="{5138E842-19B9-46B7-9AE2-B2FAAF9509FE}"/>
              </a:ext>
            </a:extLst>
          </p:cNvPr>
          <p:cNvPicPr>
            <a:picLocks noChangeAspect="1"/>
          </p:cNvPicPr>
          <p:nvPr/>
        </p:nvPicPr>
        <p:blipFill>
          <a:blip r:embed="rId3"/>
          <a:stretch>
            <a:fillRect/>
          </a:stretch>
        </p:blipFill>
        <p:spPr>
          <a:xfrm>
            <a:off x="6333555" y="2344585"/>
            <a:ext cx="2349532" cy="1749171"/>
          </a:xfrm>
          <a:prstGeom prst="rect">
            <a:avLst/>
          </a:prstGeom>
        </p:spPr>
      </p:pic>
    </p:spTree>
    <p:extLst>
      <p:ext uri="{BB962C8B-B14F-4D97-AF65-F5344CB8AC3E}">
        <p14:creationId xmlns:p14="http://schemas.microsoft.com/office/powerpoint/2010/main" val="9886334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3C024CC3-44BF-4214-81BB-74B43ABD8762}"/>
              </a:ext>
            </a:extLst>
          </p:cNvPr>
          <p:cNvSpPr>
            <a:spLocks noGrp="1"/>
          </p:cNvSpPr>
          <p:nvPr>
            <p:ph type="ctrTitle"/>
          </p:nvPr>
        </p:nvSpPr>
        <p:spPr>
          <a:xfrm>
            <a:off x="738286" y="3289267"/>
            <a:ext cx="7667428" cy="1504950"/>
          </a:xfrm>
        </p:spPr>
        <p:txBody>
          <a:bodyPr>
            <a:noAutofit/>
          </a:bodyPr>
          <a:lstStyle/>
          <a:p>
            <a:pPr marL="536575" indent="-536575" algn="just" rtl="0">
              <a:lnSpc>
                <a:spcPct val="150000"/>
              </a:lnSpc>
              <a:buFont typeface="Wingdings" panose="05000000000000000000" pitchFamily="2" charset="2"/>
              <a:buChar char="Ø"/>
            </a:pPr>
            <a:r>
              <a:rPr lang="en-US" dirty="0">
                <a:solidFill>
                  <a:schemeClr val="bg1"/>
                </a:solidFill>
                <a:latin typeface="Times New Roman" panose="02020603050405020304" pitchFamily="18" charset="0"/>
                <a:cs typeface="Times New Roman" panose="02020603050405020304" pitchFamily="18" charset="0"/>
              </a:rPr>
              <a:t>Volume control in Chronic hemodialysis</a:t>
            </a:r>
          </a:p>
        </p:txBody>
      </p:sp>
      <p:sp>
        <p:nvSpPr>
          <p:cNvPr id="6" name="TextBox 5">
            <a:extLst>
              <a:ext uri="{FF2B5EF4-FFF2-40B4-BE49-F238E27FC236}">
                <a16:creationId xmlns:a16="http://schemas.microsoft.com/office/drawing/2014/main" id="{91D840A7-2E18-42DE-BA45-AD5BFDBE4A55}"/>
              </a:ext>
            </a:extLst>
          </p:cNvPr>
          <p:cNvSpPr txBox="1"/>
          <p:nvPr/>
        </p:nvSpPr>
        <p:spPr>
          <a:xfrm>
            <a:off x="7908211" y="623275"/>
            <a:ext cx="478886"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solidFill>
                  <a:srgbClr val="903163">
                    <a:lumMod val="75000"/>
                  </a:srgbClr>
                </a:solidFill>
                <a:latin typeface="Times New Roman" panose="02020603050405020304" pitchFamily="18" charset="0"/>
                <a:cs typeface="Times New Roman" panose="02020603050405020304" pitchFamily="18" charset="0"/>
              </a:rPr>
              <a:t>8</a:t>
            </a:r>
            <a:endParaRPr kumimoji="0" lang="fa-IR" sz="1600" b="0" i="0" u="none" strike="noStrike" kern="1200" cap="none" spc="0" normalizeH="0" baseline="0" noProof="0" dirty="0">
              <a:ln>
                <a:noFill/>
              </a:ln>
              <a:solidFill>
                <a:srgbClr val="903163">
                  <a:lumMod val="75000"/>
                </a:srgbClr>
              </a:solidFill>
              <a:effectLst/>
              <a:uLnTx/>
              <a:uFillTx/>
              <a:latin typeface="Times New Roman" panose="02020603050405020304" pitchFamily="18" charset="0"/>
              <a:ea typeface="+mn-ea"/>
              <a:cs typeface="Times New Roman" panose="02020603050405020304" pitchFamily="18" charset="0"/>
            </a:endParaRPr>
          </a:p>
        </p:txBody>
      </p:sp>
      <p:sp>
        <p:nvSpPr>
          <p:cNvPr id="8" name="TextBox 7">
            <a:extLst>
              <a:ext uri="{FF2B5EF4-FFF2-40B4-BE49-F238E27FC236}">
                <a16:creationId xmlns:a16="http://schemas.microsoft.com/office/drawing/2014/main" id="{7C2B4AEA-B326-4B3C-9D90-D98F48ABF746}"/>
              </a:ext>
            </a:extLst>
          </p:cNvPr>
          <p:cNvSpPr txBox="1"/>
          <p:nvPr/>
        </p:nvSpPr>
        <p:spPr>
          <a:xfrm>
            <a:off x="8204199" y="623275"/>
            <a:ext cx="591979"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903163">
                    <a:lumMod val="75000"/>
                  </a:srgbClr>
                </a:solidFill>
                <a:effectLst/>
                <a:uLnTx/>
                <a:uFillTx/>
                <a:latin typeface="Times New Roman" panose="02020603050405020304" pitchFamily="18" charset="0"/>
                <a:ea typeface="+mn-ea"/>
                <a:cs typeface="Times New Roman" panose="02020603050405020304" pitchFamily="18" charset="0"/>
              </a:rPr>
              <a:t>/ 30</a:t>
            </a:r>
            <a:endParaRPr kumimoji="0" lang="fa-IR" sz="1600" b="0" i="0" u="none" strike="noStrike" kern="1200" cap="none" spc="0" normalizeH="0" baseline="0" noProof="0" dirty="0">
              <a:ln>
                <a:noFill/>
              </a:ln>
              <a:solidFill>
                <a:srgbClr val="903163">
                  <a:lumMod val="75000"/>
                </a:srgbClr>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8918659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80226" y="623275"/>
            <a:ext cx="7302861" cy="929478"/>
          </a:xfrm>
          <a:prstGeom prst="rect">
            <a:avLst/>
          </a:prstGeom>
          <a:solidFill>
            <a:schemeClr val="accent2">
              <a:lumMod val="75000"/>
            </a:schemeClr>
          </a:solidFill>
        </p:spPr>
        <p:txBody>
          <a:bodyPr vert="horz" lIns="91440" tIns="45720" rIns="91440" bIns="45720" rtlCol="0" anchor="ctr">
            <a:normAutofit/>
          </a:bodyPr>
          <a:lstStyle>
            <a:lvl1pPr algn="l" defTabSz="457200" rtl="1" eaLnBrk="1" latinLnBrk="0" hangingPunct="1">
              <a:spcBef>
                <a:spcPct val="0"/>
              </a:spcBef>
              <a:buNone/>
              <a:defRPr sz="2800" b="0" kern="1200" cap="all">
                <a:solidFill>
                  <a:schemeClr val="bg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lvl="0" algn="ctr">
              <a:defRPr/>
            </a:pPr>
            <a:r>
              <a:rPr lang="en-US" b="1" dirty="0">
                <a:solidFill>
                  <a:prstClr val="white"/>
                </a:solidFill>
                <a:latin typeface="Times New Roman" panose="02020603050405020304" pitchFamily="18" charset="0"/>
                <a:cs typeface="Times New Roman" panose="02020603050405020304" pitchFamily="18" charset="0"/>
              </a:rPr>
              <a:t>Dry weight </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764" y="623275"/>
            <a:ext cx="695370" cy="929478"/>
          </a:xfrm>
          <a:prstGeom prst="rect">
            <a:avLst/>
          </a:prstGeom>
        </p:spPr>
      </p:pic>
      <p:sp>
        <p:nvSpPr>
          <p:cNvPr id="9" name="TextBox 8"/>
          <p:cNvSpPr txBox="1"/>
          <p:nvPr/>
        </p:nvSpPr>
        <p:spPr>
          <a:xfrm>
            <a:off x="7908211" y="623275"/>
            <a:ext cx="478886"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solidFill>
                  <a:prstClr val="white"/>
                </a:solidFill>
                <a:latin typeface="Times New Roman" panose="02020603050405020304" pitchFamily="18" charset="0"/>
                <a:cs typeface="Times New Roman" panose="02020603050405020304" pitchFamily="18" charset="0"/>
              </a:rPr>
              <a:t>9</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1" name="TextBox 10"/>
          <p:cNvSpPr txBox="1"/>
          <p:nvPr/>
        </p:nvSpPr>
        <p:spPr>
          <a:xfrm>
            <a:off x="8204199" y="623275"/>
            <a:ext cx="591979"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24</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5" name="TextBox 14"/>
          <p:cNvSpPr txBox="1"/>
          <p:nvPr/>
        </p:nvSpPr>
        <p:spPr>
          <a:xfrm>
            <a:off x="571764" y="1837403"/>
            <a:ext cx="8120767" cy="2554545"/>
          </a:xfrm>
          <a:prstGeom prst="rect">
            <a:avLst/>
          </a:prstGeom>
          <a:noFill/>
        </p:spPr>
        <p:txBody>
          <a:bodyPr wrap="square" rtlCol="1">
            <a:spAutoFit/>
          </a:bodyPr>
          <a:lstStyle/>
          <a:p>
            <a:pPr lvl="0" algn="just">
              <a:lnSpc>
                <a:spcPct val="150000"/>
              </a:lnSpc>
              <a:spcAft>
                <a:spcPts val="1200"/>
              </a:spcAft>
              <a:defRPr/>
            </a:pPr>
            <a:r>
              <a:rPr lang="en-US" sz="2000" dirty="0">
                <a:solidFill>
                  <a:srgbClr val="FF0000"/>
                </a:solidFill>
                <a:latin typeface="Times New Roman" panose="02020603050405020304" pitchFamily="18" charset="0"/>
                <a:cs typeface="2  Nazanin" panose="00000400000000000000" pitchFamily="2" charset="-78"/>
              </a:rPr>
              <a:t>Optimum </a:t>
            </a:r>
            <a:r>
              <a:rPr lang="en-US" sz="2000" dirty="0" err="1">
                <a:solidFill>
                  <a:srgbClr val="FF0000"/>
                </a:solidFill>
                <a:latin typeface="Times New Roman" panose="02020603050405020304" pitchFamily="18" charset="0"/>
                <a:cs typeface="2  Nazanin" panose="00000400000000000000" pitchFamily="2" charset="-78"/>
              </a:rPr>
              <a:t>postdialysis</a:t>
            </a:r>
            <a:r>
              <a:rPr lang="en-US" sz="2000" dirty="0">
                <a:solidFill>
                  <a:srgbClr val="FF0000"/>
                </a:solidFill>
                <a:latin typeface="Times New Roman" panose="02020603050405020304" pitchFamily="18" charset="0"/>
                <a:cs typeface="2  Nazanin" panose="00000400000000000000" pitchFamily="2" charset="-78"/>
              </a:rPr>
              <a:t> weight</a:t>
            </a:r>
            <a:r>
              <a:rPr lang="en-US" sz="2000" dirty="0">
                <a:solidFill>
                  <a:prstClr val="black"/>
                </a:solidFill>
                <a:latin typeface="Times New Roman" panose="02020603050405020304" pitchFamily="18" charset="0"/>
                <a:cs typeface="2  Nazanin" panose="00000400000000000000" pitchFamily="2" charset="-78"/>
              </a:rPr>
              <a:t>: Is the </a:t>
            </a:r>
            <a:r>
              <a:rPr lang="en-US" sz="2000" dirty="0" err="1">
                <a:solidFill>
                  <a:prstClr val="black"/>
                </a:solidFill>
                <a:latin typeface="Times New Roman" panose="02020603050405020304" pitchFamily="18" charset="0"/>
                <a:cs typeface="2  Nazanin" panose="00000400000000000000" pitchFamily="2" charset="-78"/>
              </a:rPr>
              <a:t>postdialysis</a:t>
            </a:r>
            <a:r>
              <a:rPr lang="en-US" sz="2000" dirty="0">
                <a:solidFill>
                  <a:prstClr val="black"/>
                </a:solidFill>
                <a:latin typeface="Times New Roman" panose="02020603050405020304" pitchFamily="18" charset="0"/>
                <a:cs typeface="2  Nazanin" panose="00000400000000000000" pitchFamily="2" charset="-78"/>
              </a:rPr>
              <a:t> weight at which all or most excess body fluid has been removed and further fluid removal would produce hypotension, muscle cramps, nausea, and vomiting.</a:t>
            </a:r>
          </a:p>
          <a:p>
            <a:pPr lvl="0" algn="just">
              <a:lnSpc>
                <a:spcPct val="150000"/>
              </a:lnSpc>
              <a:spcAft>
                <a:spcPts val="1200"/>
              </a:spcAft>
              <a:defRPr/>
            </a:pPr>
            <a:r>
              <a:rPr lang="en-US" sz="2000" dirty="0">
                <a:solidFill>
                  <a:prstClr val="black"/>
                </a:solidFill>
                <a:latin typeface="Times New Roman" panose="02020603050405020304" pitchFamily="18" charset="0"/>
                <a:cs typeface="2  Nazanin" panose="00000400000000000000" pitchFamily="2" charset="-78"/>
              </a:rPr>
              <a:t>The body weight at which </a:t>
            </a:r>
            <a:r>
              <a:rPr lang="en-US" sz="2000" dirty="0">
                <a:solidFill>
                  <a:srgbClr val="FF0000"/>
                </a:solidFill>
                <a:latin typeface="Times New Roman" panose="02020603050405020304" pitchFamily="18" charset="0"/>
                <a:cs typeface="2  Nazanin" panose="00000400000000000000" pitchFamily="2" charset="-78"/>
              </a:rPr>
              <a:t>extracellular volume is physiologic</a:t>
            </a:r>
          </a:p>
          <a:p>
            <a:pPr lvl="0" algn="just">
              <a:spcAft>
                <a:spcPts val="1200"/>
              </a:spcAft>
              <a:defRPr/>
            </a:pPr>
            <a:endParaRPr lang="en-US" sz="2000" dirty="0">
              <a:solidFill>
                <a:prstClr val="black"/>
              </a:solidFill>
              <a:latin typeface="Times New Roman" panose="02020603050405020304" pitchFamily="18" charset="0"/>
              <a:cs typeface="2  Nazanin" panose="00000400000000000000" pitchFamily="2" charset="-78"/>
            </a:endParaRPr>
          </a:p>
        </p:txBody>
      </p:sp>
      <p:pic>
        <p:nvPicPr>
          <p:cNvPr id="4" name="Picture 3">
            <a:extLst>
              <a:ext uri="{FF2B5EF4-FFF2-40B4-BE49-F238E27FC236}">
                <a16:creationId xmlns:a16="http://schemas.microsoft.com/office/drawing/2014/main" id="{CA073519-A816-431B-A169-7FBFCB55C078}"/>
              </a:ext>
            </a:extLst>
          </p:cNvPr>
          <p:cNvPicPr>
            <a:picLocks noChangeAspect="1"/>
          </p:cNvPicPr>
          <p:nvPr/>
        </p:nvPicPr>
        <p:blipFill rotWithShape="1">
          <a:blip r:embed="rId3"/>
          <a:srcRect t="14433"/>
          <a:stretch/>
        </p:blipFill>
        <p:spPr>
          <a:xfrm>
            <a:off x="2922533" y="4176074"/>
            <a:ext cx="3298934" cy="2371926"/>
          </a:xfrm>
          <a:prstGeom prst="rect">
            <a:avLst/>
          </a:prstGeom>
        </p:spPr>
      </p:pic>
    </p:spTree>
    <p:extLst>
      <p:ext uri="{BB962C8B-B14F-4D97-AF65-F5344CB8AC3E}">
        <p14:creationId xmlns:p14="http://schemas.microsoft.com/office/powerpoint/2010/main" val="32807904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80226" y="623275"/>
            <a:ext cx="7302861" cy="929478"/>
          </a:xfrm>
          <a:prstGeom prst="rect">
            <a:avLst/>
          </a:prstGeom>
          <a:solidFill>
            <a:schemeClr val="accent2">
              <a:lumMod val="75000"/>
            </a:schemeClr>
          </a:solidFill>
        </p:spPr>
        <p:txBody>
          <a:bodyPr vert="horz" lIns="91440" tIns="45720" rIns="91440" bIns="45720" rtlCol="0" anchor="ctr">
            <a:normAutofit/>
          </a:bodyPr>
          <a:lstStyle>
            <a:lvl1pPr algn="l" defTabSz="457200" rtl="1" eaLnBrk="1" latinLnBrk="0" hangingPunct="1">
              <a:spcBef>
                <a:spcPct val="0"/>
              </a:spcBef>
              <a:buNone/>
              <a:defRPr sz="2800" b="0" kern="1200" cap="all">
                <a:solidFill>
                  <a:schemeClr val="bg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marL="0" marR="0" lvl="0" indent="0" algn="ctr" defTabSz="457200" rtl="1" eaLnBrk="1" fontAlgn="auto" latinLnBrk="0" hangingPunct="1">
              <a:lnSpc>
                <a:spcPct val="100000"/>
              </a:lnSpc>
              <a:spcBef>
                <a:spcPct val="0"/>
              </a:spcBef>
              <a:spcAft>
                <a:spcPts val="0"/>
              </a:spcAft>
              <a:buClrTx/>
              <a:buSzTx/>
              <a:buFontTx/>
              <a:buNone/>
              <a:tabLst/>
              <a:defRPr/>
            </a:pPr>
            <a:r>
              <a:rPr kumimoji="0" lang="en-US" sz="28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rPr>
              <a:t>Dry weight </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764" y="623275"/>
            <a:ext cx="695370" cy="929478"/>
          </a:xfrm>
          <a:prstGeom prst="rect">
            <a:avLst/>
          </a:prstGeom>
        </p:spPr>
      </p:pic>
      <p:sp>
        <p:nvSpPr>
          <p:cNvPr id="9" name="TextBox 8"/>
          <p:cNvSpPr txBox="1"/>
          <p:nvPr/>
        </p:nvSpPr>
        <p:spPr>
          <a:xfrm>
            <a:off x="7908211" y="623275"/>
            <a:ext cx="478886"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solidFill>
                  <a:prstClr val="white"/>
                </a:solidFill>
                <a:latin typeface="Times New Roman" panose="02020603050405020304" pitchFamily="18" charset="0"/>
                <a:cs typeface="Times New Roman" panose="02020603050405020304" pitchFamily="18" charset="0"/>
              </a:rPr>
              <a:t>10</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1" name="TextBox 10"/>
          <p:cNvSpPr txBox="1"/>
          <p:nvPr/>
        </p:nvSpPr>
        <p:spPr>
          <a:xfrm>
            <a:off x="8204199" y="623275"/>
            <a:ext cx="591979"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24</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5" name="TextBox 14"/>
          <p:cNvSpPr txBox="1"/>
          <p:nvPr/>
        </p:nvSpPr>
        <p:spPr>
          <a:xfrm>
            <a:off x="557856" y="1817478"/>
            <a:ext cx="8028288" cy="4653646"/>
          </a:xfrm>
          <a:prstGeom prst="rect">
            <a:avLst/>
          </a:prstGeom>
          <a:noFill/>
        </p:spPr>
        <p:txBody>
          <a:bodyPr wrap="square" rtlCol="1">
            <a:spAutoFit/>
          </a:bodyPr>
          <a:lstStyle/>
          <a:p>
            <a:pPr marL="0" marR="0" lvl="0" indent="0" algn="just" defTabSz="457200" rtl="0" eaLnBrk="1" fontAlgn="auto" latinLnBrk="0" hangingPunct="1">
              <a:lnSpc>
                <a:spcPct val="100000"/>
              </a:lnSpc>
              <a:spcBef>
                <a:spcPts val="0"/>
              </a:spcBef>
              <a:spcAft>
                <a:spcPts val="120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If </a:t>
            </a:r>
            <a:r>
              <a:rPr lang="en-US" sz="2000" dirty="0">
                <a:solidFill>
                  <a:prstClr val="black"/>
                </a:solidFill>
                <a:latin typeface="Times New Roman" panose="02020603050405020304" pitchFamily="18" charset="0"/>
                <a:cs typeface="2  Nazanin" panose="00000400000000000000" pitchFamily="2" charset="-78"/>
              </a:rPr>
              <a:t>target weight</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 is set too </a:t>
            </a:r>
            <a:r>
              <a:rPr kumimoji="0" lang="en-US" sz="20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2  Nazanin" panose="00000400000000000000" pitchFamily="2" charset="-78"/>
              </a:rPr>
              <a:t>low</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 </a:t>
            </a:r>
          </a:p>
          <a:p>
            <a:pPr marL="3590925" marR="0" lvl="0" indent="-342900" algn="just" defTabSz="457200" rtl="0" eaLnBrk="1" fontAlgn="auto" latinLnBrk="0" hangingPunct="1">
              <a:lnSpc>
                <a:spcPct val="150000"/>
              </a:lnSpc>
              <a:spcBef>
                <a:spcPts val="0"/>
              </a:spcBef>
              <a:spcAft>
                <a:spcPts val="1200"/>
              </a:spcAft>
              <a:buClrTx/>
              <a:buSzTx/>
              <a:buFont typeface="Courier New" panose="02070309020205020404" pitchFamily="49" charset="0"/>
              <a:buChar char="o"/>
              <a:tabLs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The patient may suffer frequent </a:t>
            </a:r>
            <a:r>
              <a:rPr kumimoji="0" lang="en-US" sz="20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2  Nazanin" panose="00000400000000000000" pitchFamily="2" charset="-78"/>
              </a:rPr>
              <a:t>hypotensive</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 episodes</a:t>
            </a:r>
          </a:p>
          <a:p>
            <a:pPr marL="3590925" marR="0" lvl="0" indent="-342900" algn="just" defTabSz="457200" rtl="0" eaLnBrk="1" fontAlgn="auto" latinLnBrk="0" hangingPunct="1">
              <a:lnSpc>
                <a:spcPct val="150000"/>
              </a:lnSpc>
              <a:spcBef>
                <a:spcPts val="0"/>
              </a:spcBef>
              <a:spcAft>
                <a:spcPts val="1200"/>
              </a:spcAft>
              <a:buClrTx/>
              <a:buSzTx/>
              <a:buFont typeface="Courier New" panose="02070309020205020404" pitchFamily="49" charset="0"/>
              <a:buChar char="o"/>
              <a:tabLs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They often experience </a:t>
            </a:r>
            <a:r>
              <a:rPr kumimoji="0" lang="en-US" sz="20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2  Nazanin" panose="00000400000000000000" pitchFamily="2" charset="-78"/>
              </a:rPr>
              <a:t>malaise, cramps, and dizziness</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 after dialysis</a:t>
            </a:r>
          </a:p>
          <a:p>
            <a:pPr marL="3590925" marR="0" lvl="0" indent="-342900" algn="just" defTabSz="457200" rtl="0" eaLnBrk="1" fontAlgn="auto" latinLnBrk="0" hangingPunct="1">
              <a:lnSpc>
                <a:spcPct val="150000"/>
              </a:lnSpc>
              <a:spcBef>
                <a:spcPts val="0"/>
              </a:spcBef>
              <a:spcAft>
                <a:spcPts val="1200"/>
              </a:spcAft>
              <a:buClrTx/>
              <a:buSzTx/>
              <a:buFont typeface="Courier New" panose="02070309020205020404" pitchFamily="49" charset="0"/>
              <a:buChar char="o"/>
              <a:tabLs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The </a:t>
            </a:r>
            <a:r>
              <a:rPr kumimoji="0" lang="en-US" sz="20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2  Nazanin" panose="00000400000000000000" pitchFamily="2" charset="-78"/>
              </a:rPr>
              <a:t>postdialysis</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 recovery is extremely stressful and unpleasant.</a:t>
            </a:r>
          </a:p>
          <a:p>
            <a:pPr marL="3590925" marR="0" lvl="0" indent="-342900" algn="just" defTabSz="457200" rtl="0" eaLnBrk="1" fontAlgn="auto" latinLnBrk="0" hangingPunct="1">
              <a:lnSpc>
                <a:spcPct val="150000"/>
              </a:lnSpc>
              <a:spcBef>
                <a:spcPts val="0"/>
              </a:spcBef>
              <a:spcAft>
                <a:spcPts val="1200"/>
              </a:spcAft>
              <a:buClrTx/>
              <a:buSzTx/>
              <a:buFont typeface="Courier New" panose="02070309020205020404" pitchFamily="49" charset="0"/>
              <a:buChar char="o"/>
              <a:tabLs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The risk of arteriovenous (AV) access </a:t>
            </a:r>
            <a:r>
              <a:rPr kumimoji="0" lang="en-US" sz="20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2  Nazanin" panose="00000400000000000000" pitchFamily="2" charset="-78"/>
              </a:rPr>
              <a:t>clotting </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is increased.</a:t>
            </a:r>
          </a:p>
        </p:txBody>
      </p:sp>
      <p:pic>
        <p:nvPicPr>
          <p:cNvPr id="4" name="Picture 3">
            <a:extLst>
              <a:ext uri="{FF2B5EF4-FFF2-40B4-BE49-F238E27FC236}">
                <a16:creationId xmlns:a16="http://schemas.microsoft.com/office/drawing/2014/main" id="{6D570675-EAC3-4D1E-A797-B24348E1A14D}"/>
              </a:ext>
            </a:extLst>
          </p:cNvPr>
          <p:cNvPicPr>
            <a:picLocks noChangeAspect="1"/>
          </p:cNvPicPr>
          <p:nvPr/>
        </p:nvPicPr>
        <p:blipFill>
          <a:blip r:embed="rId3"/>
          <a:stretch>
            <a:fillRect/>
          </a:stretch>
        </p:blipFill>
        <p:spPr>
          <a:xfrm>
            <a:off x="395926" y="3052740"/>
            <a:ext cx="3308808" cy="2718154"/>
          </a:xfrm>
          <a:prstGeom prst="rect">
            <a:avLst/>
          </a:prstGeom>
        </p:spPr>
      </p:pic>
    </p:spTree>
    <p:extLst>
      <p:ext uri="{BB962C8B-B14F-4D97-AF65-F5344CB8AC3E}">
        <p14:creationId xmlns:p14="http://schemas.microsoft.com/office/powerpoint/2010/main" val="40845420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80226" y="623275"/>
            <a:ext cx="7302861" cy="929478"/>
          </a:xfrm>
          <a:prstGeom prst="rect">
            <a:avLst/>
          </a:prstGeom>
          <a:solidFill>
            <a:schemeClr val="accent2">
              <a:lumMod val="75000"/>
            </a:schemeClr>
          </a:solidFill>
        </p:spPr>
        <p:txBody>
          <a:bodyPr vert="horz" lIns="91440" tIns="45720" rIns="91440" bIns="45720" rtlCol="0" anchor="ctr">
            <a:normAutofit/>
          </a:bodyPr>
          <a:lstStyle>
            <a:lvl1pPr algn="l" defTabSz="457200" rtl="1" eaLnBrk="1" latinLnBrk="0" hangingPunct="1">
              <a:spcBef>
                <a:spcPct val="0"/>
              </a:spcBef>
              <a:buNone/>
              <a:defRPr sz="2800" b="0" kern="1200" cap="all">
                <a:solidFill>
                  <a:schemeClr val="bg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marL="0" marR="0" lvl="0" indent="0" algn="ctr" defTabSz="457200" rtl="1" eaLnBrk="1" fontAlgn="auto" latinLnBrk="0" hangingPunct="1">
              <a:lnSpc>
                <a:spcPct val="100000"/>
              </a:lnSpc>
              <a:spcBef>
                <a:spcPct val="0"/>
              </a:spcBef>
              <a:spcAft>
                <a:spcPts val="0"/>
              </a:spcAft>
              <a:buClrTx/>
              <a:buSzTx/>
              <a:buFontTx/>
              <a:buNone/>
              <a:tabLst/>
              <a:defRPr/>
            </a:pPr>
            <a:r>
              <a:rPr lang="en-US" sz="2400" b="1" dirty="0">
                <a:solidFill>
                  <a:prstClr val="white"/>
                </a:solidFill>
                <a:latin typeface="Times New Roman" panose="02020603050405020304" pitchFamily="18" charset="0"/>
                <a:cs typeface="Times New Roman" panose="02020603050405020304" pitchFamily="18" charset="0"/>
              </a:rPr>
              <a:t>chronic</a:t>
            </a:r>
            <a:r>
              <a:rPr kumimoji="0" lang="en-US" sz="24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rPr>
              <a:t> hemodialysis</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764" y="623275"/>
            <a:ext cx="695370" cy="929478"/>
          </a:xfrm>
          <a:prstGeom prst="rect">
            <a:avLst/>
          </a:prstGeom>
        </p:spPr>
      </p:pic>
      <p:sp>
        <p:nvSpPr>
          <p:cNvPr id="9" name="TextBox 8"/>
          <p:cNvSpPr txBox="1"/>
          <p:nvPr/>
        </p:nvSpPr>
        <p:spPr>
          <a:xfrm>
            <a:off x="7908211" y="623275"/>
            <a:ext cx="478886"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solidFill>
                  <a:prstClr val="white"/>
                </a:solidFill>
                <a:latin typeface="Times New Roman" panose="02020603050405020304" pitchFamily="18" charset="0"/>
                <a:cs typeface="Times New Roman" panose="02020603050405020304" pitchFamily="18" charset="0"/>
              </a:rPr>
              <a:t>11</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1" name="TextBox 10"/>
          <p:cNvSpPr txBox="1"/>
          <p:nvPr/>
        </p:nvSpPr>
        <p:spPr>
          <a:xfrm>
            <a:off x="8204199" y="623275"/>
            <a:ext cx="591979"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24</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5" name="TextBox 14"/>
          <p:cNvSpPr txBox="1"/>
          <p:nvPr/>
        </p:nvSpPr>
        <p:spPr>
          <a:xfrm>
            <a:off x="266330" y="1753661"/>
            <a:ext cx="8416757" cy="4191981"/>
          </a:xfrm>
          <a:prstGeom prst="rect">
            <a:avLst/>
          </a:prstGeom>
          <a:noFill/>
        </p:spPr>
        <p:txBody>
          <a:bodyPr wrap="square" rtlCol="1">
            <a:spAutoFit/>
          </a:bodyPr>
          <a:lstStyle/>
          <a:p>
            <a:pPr marL="342900" lvl="0" indent="-342900" algn="just">
              <a:lnSpc>
                <a:spcPct val="150000"/>
              </a:lnSpc>
              <a:spcAft>
                <a:spcPts val="1200"/>
              </a:spcAft>
              <a:buFont typeface="Wingdings" panose="05000000000000000000" pitchFamily="2" charset="2"/>
              <a:buChar char="v"/>
              <a:defRPr/>
            </a:pPr>
            <a:r>
              <a:rPr lang="en-US" sz="2000" dirty="0">
                <a:latin typeface="Times New Roman" panose="02020603050405020304" pitchFamily="18" charset="0"/>
                <a:cs typeface="2  Nazanin" panose="00000400000000000000" pitchFamily="2" charset="-78"/>
              </a:rPr>
              <a:t>If target weight is set too </a:t>
            </a:r>
            <a:r>
              <a:rPr lang="en-US" sz="2000" dirty="0">
                <a:solidFill>
                  <a:srgbClr val="FF0000"/>
                </a:solidFill>
                <a:latin typeface="Times New Roman" panose="02020603050405020304" pitchFamily="18" charset="0"/>
                <a:cs typeface="2  Nazanin" panose="00000400000000000000" pitchFamily="2" charset="-78"/>
              </a:rPr>
              <a:t>high</a:t>
            </a:r>
            <a:r>
              <a:rPr lang="en-US" sz="2000" dirty="0">
                <a:latin typeface="Times New Roman" panose="02020603050405020304" pitchFamily="18" charset="0"/>
                <a:cs typeface="2  Nazanin" panose="00000400000000000000" pitchFamily="2" charset="-78"/>
              </a:rPr>
              <a:t>:</a:t>
            </a:r>
          </a:p>
          <a:p>
            <a:pPr marL="442913" lvl="0" indent="-342900" algn="just">
              <a:lnSpc>
                <a:spcPct val="150000"/>
              </a:lnSpc>
              <a:spcAft>
                <a:spcPts val="1200"/>
              </a:spcAft>
              <a:buFont typeface="Courier New" panose="02070309020205020404" pitchFamily="49" charset="0"/>
              <a:buChar char="o"/>
              <a:tabLst>
                <a:tab pos="536575" algn="l"/>
              </a:tabLst>
              <a:defRPr/>
            </a:pPr>
            <a:r>
              <a:rPr lang="en-US" sz="2000" dirty="0">
                <a:latin typeface="Times New Roman" panose="02020603050405020304" pitchFamily="18" charset="0"/>
                <a:cs typeface="2  Nazanin" panose="00000400000000000000" pitchFamily="2" charset="-78"/>
              </a:rPr>
              <a:t>The patient will remain in a </a:t>
            </a:r>
            <a:r>
              <a:rPr lang="en-US" sz="2000" dirty="0">
                <a:solidFill>
                  <a:srgbClr val="FF0000"/>
                </a:solidFill>
                <a:latin typeface="Times New Roman" panose="02020603050405020304" pitchFamily="18" charset="0"/>
                <a:cs typeface="2  Nazanin" panose="00000400000000000000" pitchFamily="2" charset="-78"/>
              </a:rPr>
              <a:t>fluid-overloaded</a:t>
            </a:r>
            <a:r>
              <a:rPr lang="en-US" sz="2000" dirty="0">
                <a:latin typeface="Times New Roman" panose="02020603050405020304" pitchFamily="18" charset="0"/>
                <a:cs typeface="2  Nazanin" panose="00000400000000000000" pitchFamily="2" charset="-78"/>
              </a:rPr>
              <a:t> state.</a:t>
            </a:r>
          </a:p>
          <a:p>
            <a:pPr lvl="0" algn="just">
              <a:spcAft>
                <a:spcPts val="1200"/>
              </a:spcAft>
              <a:defRPr/>
            </a:pPr>
            <a:endParaRPr lang="en-US" sz="2000" dirty="0">
              <a:solidFill>
                <a:srgbClr val="FF0000"/>
              </a:solidFill>
              <a:latin typeface="Times New Roman" panose="02020603050405020304" pitchFamily="18" charset="0"/>
              <a:cs typeface="2  Nazanin" panose="00000400000000000000" pitchFamily="2" charset="-78"/>
            </a:endParaRPr>
          </a:p>
          <a:p>
            <a:pPr lvl="0" algn="just">
              <a:spcAft>
                <a:spcPts val="1200"/>
              </a:spcAft>
              <a:defRPr/>
            </a:pPr>
            <a:endParaRPr lang="en-US" sz="2000" dirty="0">
              <a:solidFill>
                <a:srgbClr val="FF0000"/>
              </a:solidFill>
              <a:latin typeface="Times New Roman" panose="02020603050405020304" pitchFamily="18" charset="0"/>
              <a:cs typeface="2  Nazanin" panose="00000400000000000000" pitchFamily="2" charset="-78"/>
            </a:endParaRPr>
          </a:p>
          <a:p>
            <a:pPr lvl="0" algn="just">
              <a:spcAft>
                <a:spcPts val="1200"/>
              </a:spcAft>
              <a:defRPr/>
            </a:pPr>
            <a:endParaRPr lang="en-US" sz="2000" dirty="0">
              <a:solidFill>
                <a:srgbClr val="FF0000"/>
              </a:solidFill>
              <a:latin typeface="Times New Roman" panose="02020603050405020304" pitchFamily="18" charset="0"/>
              <a:cs typeface="2  Nazanin" panose="00000400000000000000" pitchFamily="2" charset="-78"/>
            </a:endParaRPr>
          </a:p>
          <a:p>
            <a:pPr marL="342900" lvl="0" indent="-342900" algn="just">
              <a:lnSpc>
                <a:spcPct val="150000"/>
              </a:lnSpc>
              <a:spcAft>
                <a:spcPts val="1200"/>
              </a:spcAft>
              <a:buFont typeface="Wingdings" panose="05000000000000000000" pitchFamily="2" charset="2"/>
              <a:buChar char="v"/>
              <a:defRPr/>
            </a:pPr>
            <a:r>
              <a:rPr lang="en-US" sz="2000" dirty="0">
                <a:solidFill>
                  <a:srgbClr val="FF0000"/>
                </a:solidFill>
                <a:latin typeface="Times New Roman" panose="02020603050405020304" pitchFamily="18" charset="0"/>
                <a:cs typeface="2  Nazanin" panose="00000400000000000000" pitchFamily="2" charset="-78"/>
              </a:rPr>
              <a:t>Frequent resetting of the dry weight</a:t>
            </a:r>
            <a:r>
              <a:rPr lang="en-US" sz="2000" dirty="0">
                <a:solidFill>
                  <a:prstClr val="black"/>
                </a:solidFill>
                <a:latin typeface="Times New Roman" panose="02020603050405020304" pitchFamily="18" charset="0"/>
                <a:cs typeface="2  Nazanin" panose="00000400000000000000" pitchFamily="2" charset="-78"/>
              </a:rPr>
              <a:t>. (at least </a:t>
            </a:r>
            <a:r>
              <a:rPr lang="en-US" sz="2000" dirty="0">
                <a:solidFill>
                  <a:srgbClr val="FF0000"/>
                </a:solidFill>
                <a:latin typeface="Times New Roman" panose="02020603050405020304" pitchFamily="18" charset="0"/>
                <a:cs typeface="2  Nazanin" panose="00000400000000000000" pitchFamily="2" charset="-78"/>
              </a:rPr>
              <a:t>every 2 to 4 weeks</a:t>
            </a:r>
            <a:r>
              <a:rPr lang="en-US" sz="2000" dirty="0">
                <a:solidFill>
                  <a:prstClr val="black"/>
                </a:solidFill>
                <a:latin typeface="Times New Roman" panose="02020603050405020304" pitchFamily="18" charset="0"/>
                <a:cs typeface="2  Nazanin" panose="00000400000000000000" pitchFamily="2" charset="-78"/>
              </a:rPr>
              <a:t>).</a:t>
            </a:r>
          </a:p>
          <a:p>
            <a:pPr marL="342900" lvl="0" indent="-342900" algn="just">
              <a:lnSpc>
                <a:spcPct val="150000"/>
              </a:lnSpc>
              <a:spcAft>
                <a:spcPts val="1200"/>
              </a:spcAft>
              <a:buFont typeface="Wingdings" panose="05000000000000000000" pitchFamily="2" charset="2"/>
              <a:buChar char="§"/>
              <a:defRPr/>
            </a:pPr>
            <a:r>
              <a:rPr lang="en-US" sz="2000" dirty="0">
                <a:solidFill>
                  <a:prstClr val="black"/>
                </a:solidFill>
                <a:latin typeface="Times New Roman" panose="02020603050405020304" pitchFamily="18" charset="0"/>
                <a:cs typeface="2  Nazanin" panose="00000400000000000000" pitchFamily="2" charset="-78"/>
              </a:rPr>
              <a:t>If a patient loses flesh weight, (</a:t>
            </a:r>
            <a:r>
              <a:rPr lang="en-US" sz="2000" dirty="0" err="1">
                <a:solidFill>
                  <a:prstClr val="black"/>
                </a:solidFill>
                <a:latin typeface="Times New Roman" panose="02020603050405020304" pitchFamily="18" charset="0"/>
                <a:cs typeface="2  Nazanin" panose="00000400000000000000" pitchFamily="2" charset="-78"/>
              </a:rPr>
              <a:t>eg</a:t>
            </a:r>
            <a:r>
              <a:rPr lang="en-US" sz="2000" dirty="0">
                <a:solidFill>
                  <a:prstClr val="black"/>
                </a:solidFill>
                <a:latin typeface="Times New Roman" panose="02020603050405020304" pitchFamily="18" charset="0"/>
                <a:cs typeface="2  Nazanin" panose="00000400000000000000" pitchFamily="2" charset="-78"/>
              </a:rPr>
              <a:t>. </a:t>
            </a:r>
            <a:r>
              <a:rPr lang="en-US" sz="2000" dirty="0">
                <a:solidFill>
                  <a:srgbClr val="FF0000"/>
                </a:solidFill>
                <a:latin typeface="Times New Roman" panose="02020603050405020304" pitchFamily="18" charset="0"/>
                <a:cs typeface="2  Nazanin" panose="00000400000000000000" pitchFamily="2" charset="-78"/>
              </a:rPr>
              <a:t>nutritional disturbance or disease process</a:t>
            </a:r>
            <a:r>
              <a:rPr lang="en-US" sz="2000" dirty="0">
                <a:solidFill>
                  <a:prstClr val="black"/>
                </a:solidFill>
                <a:latin typeface="Times New Roman" panose="02020603050405020304" pitchFamily="18" charset="0"/>
                <a:cs typeface="2  Nazanin" panose="00000400000000000000" pitchFamily="2" charset="-78"/>
              </a:rPr>
              <a:t>) the previously dry weight becomes </a:t>
            </a:r>
            <a:r>
              <a:rPr lang="en-US" sz="2000" dirty="0">
                <a:solidFill>
                  <a:srgbClr val="FF0000"/>
                </a:solidFill>
                <a:latin typeface="Times New Roman" panose="02020603050405020304" pitchFamily="18" charset="0"/>
                <a:cs typeface="2  Nazanin" panose="00000400000000000000" pitchFamily="2" charset="-78"/>
              </a:rPr>
              <a:t>high</a:t>
            </a:r>
            <a:r>
              <a:rPr lang="en-US" sz="2000" dirty="0">
                <a:solidFill>
                  <a:prstClr val="black"/>
                </a:solidFill>
                <a:latin typeface="Times New Roman" panose="02020603050405020304" pitchFamily="18" charset="0"/>
                <a:cs typeface="2  Nazanin" panose="00000400000000000000" pitchFamily="2" charset="-78"/>
              </a:rPr>
              <a:t> and can result in patient overload.</a:t>
            </a:r>
          </a:p>
        </p:txBody>
      </p:sp>
      <p:pic>
        <p:nvPicPr>
          <p:cNvPr id="4" name="Picture 3">
            <a:extLst>
              <a:ext uri="{FF2B5EF4-FFF2-40B4-BE49-F238E27FC236}">
                <a16:creationId xmlns:a16="http://schemas.microsoft.com/office/drawing/2014/main" id="{7A2DAB63-F08B-43B0-8FA9-F2F77EAB6662}"/>
              </a:ext>
            </a:extLst>
          </p:cNvPr>
          <p:cNvPicPr>
            <a:picLocks noChangeAspect="1"/>
          </p:cNvPicPr>
          <p:nvPr/>
        </p:nvPicPr>
        <p:blipFill>
          <a:blip r:embed="rId3"/>
          <a:stretch>
            <a:fillRect/>
          </a:stretch>
        </p:blipFill>
        <p:spPr>
          <a:xfrm>
            <a:off x="5997827" y="1833474"/>
            <a:ext cx="2798351" cy="2201197"/>
          </a:xfrm>
          <a:prstGeom prst="rect">
            <a:avLst/>
          </a:prstGeom>
        </p:spPr>
      </p:pic>
    </p:spTree>
    <p:extLst>
      <p:ext uri="{BB962C8B-B14F-4D97-AF65-F5344CB8AC3E}">
        <p14:creationId xmlns:p14="http://schemas.microsoft.com/office/powerpoint/2010/main" val="17502468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80226" y="623275"/>
            <a:ext cx="7302861" cy="929478"/>
          </a:xfrm>
          <a:prstGeom prst="rect">
            <a:avLst/>
          </a:prstGeom>
          <a:solidFill>
            <a:schemeClr val="accent2">
              <a:lumMod val="75000"/>
            </a:schemeClr>
          </a:solidFill>
        </p:spPr>
        <p:txBody>
          <a:bodyPr vert="horz" lIns="91440" tIns="45720" rIns="91440" bIns="45720" rtlCol="0" anchor="ctr">
            <a:normAutofit/>
          </a:bodyPr>
          <a:lstStyle>
            <a:lvl1pPr algn="l" defTabSz="457200" rtl="1" eaLnBrk="1" latinLnBrk="0" hangingPunct="1">
              <a:spcBef>
                <a:spcPct val="0"/>
              </a:spcBef>
              <a:buNone/>
              <a:defRPr sz="2800" b="0" kern="1200" cap="all">
                <a:solidFill>
                  <a:schemeClr val="bg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marL="0" marR="0" lvl="0" indent="0" algn="ctr" defTabSz="457200" rtl="1" eaLnBrk="1" fontAlgn="auto" latinLnBrk="0" hangingPunct="1">
              <a:lnSpc>
                <a:spcPct val="100000"/>
              </a:lnSpc>
              <a:spcBef>
                <a:spcPct val="0"/>
              </a:spcBef>
              <a:spcAft>
                <a:spcPts val="0"/>
              </a:spcAft>
              <a:buClrTx/>
              <a:buSzTx/>
              <a:buFontTx/>
              <a:buNone/>
              <a:tabLst/>
              <a:defRPr/>
            </a:pPr>
            <a:r>
              <a:rPr kumimoji="0" lang="en-US" sz="24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rPr>
              <a:t>chronic hemodialysis</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764" y="623275"/>
            <a:ext cx="695370" cy="929478"/>
          </a:xfrm>
          <a:prstGeom prst="rect">
            <a:avLst/>
          </a:prstGeom>
        </p:spPr>
      </p:pic>
      <p:sp>
        <p:nvSpPr>
          <p:cNvPr id="9" name="TextBox 8"/>
          <p:cNvSpPr txBox="1"/>
          <p:nvPr/>
        </p:nvSpPr>
        <p:spPr>
          <a:xfrm>
            <a:off x="7908211" y="623275"/>
            <a:ext cx="478886"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solidFill>
                  <a:prstClr val="white"/>
                </a:solidFill>
                <a:latin typeface="Times New Roman" panose="02020603050405020304" pitchFamily="18" charset="0"/>
                <a:cs typeface="Times New Roman" panose="02020603050405020304" pitchFamily="18" charset="0"/>
              </a:rPr>
              <a:t>12</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1" name="TextBox 10"/>
          <p:cNvSpPr txBox="1"/>
          <p:nvPr/>
        </p:nvSpPr>
        <p:spPr>
          <a:xfrm>
            <a:off x="8204199" y="623275"/>
            <a:ext cx="591979"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24</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5" name="TextBox 14"/>
          <p:cNvSpPr txBox="1"/>
          <p:nvPr/>
        </p:nvSpPr>
        <p:spPr>
          <a:xfrm>
            <a:off x="266330" y="1753661"/>
            <a:ext cx="8529848" cy="4278094"/>
          </a:xfrm>
          <a:prstGeom prst="rect">
            <a:avLst/>
          </a:prstGeom>
          <a:noFill/>
        </p:spPr>
        <p:txBody>
          <a:bodyPr wrap="square" rtlCol="1">
            <a:spAutoFit/>
          </a:bodyPr>
          <a:lstStyle/>
          <a:p>
            <a:pPr marL="0" marR="0" lvl="0" indent="0" algn="just" defTabSz="457200" rtl="0" eaLnBrk="1" fontAlgn="auto" latinLnBrk="0" hangingPunct="1">
              <a:lnSpc>
                <a:spcPct val="100000"/>
              </a:lnSpc>
              <a:spcBef>
                <a:spcPts val="0"/>
              </a:spcBef>
              <a:spcAft>
                <a:spcPts val="1200"/>
              </a:spcAft>
              <a:buClrTx/>
              <a:buSzTx/>
              <a:buFontTx/>
              <a:buNone/>
              <a:tabLst/>
              <a:defRPr/>
            </a:pPr>
            <a:r>
              <a:rPr lang="en-US" sz="2000" b="1" dirty="0">
                <a:solidFill>
                  <a:srgbClr val="FF0000"/>
                </a:solidFill>
                <a:latin typeface="Times New Roman" panose="02020603050405020304" pitchFamily="18" charset="0"/>
                <a:cs typeface="2  Nazanin" panose="00000400000000000000" pitchFamily="2" charset="-78"/>
              </a:rPr>
              <a:t>T</a:t>
            </a:r>
            <a:r>
              <a:rPr kumimoji="0" lang="en-US" sz="20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2  Nazanin" panose="00000400000000000000" pitchFamily="2" charset="-78"/>
              </a:rPr>
              <a:t>rial-and-error</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 basis</a:t>
            </a:r>
            <a:endParaRPr lang="en-US" sz="2000" dirty="0">
              <a:solidFill>
                <a:prstClr val="black"/>
              </a:solidFill>
              <a:latin typeface="Times New Roman" panose="02020603050405020304" pitchFamily="18" charset="0"/>
              <a:cs typeface="2  Nazanin" panose="00000400000000000000" pitchFamily="2" charset="-78"/>
            </a:endParaRPr>
          </a:p>
          <a:p>
            <a:pPr marL="0" marR="0" lvl="0" indent="0" algn="just" defTabSz="457200" rtl="0" eaLnBrk="1" fontAlgn="auto" latinLnBrk="0" hangingPunct="1">
              <a:lnSpc>
                <a:spcPct val="100000"/>
              </a:lnSpc>
              <a:spcBef>
                <a:spcPts val="0"/>
              </a:spcBef>
              <a:spcAft>
                <a:spcPts val="120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endParaRPr>
          </a:p>
          <a:p>
            <a:pPr marL="0" marR="0" lvl="0" indent="0" algn="just" defTabSz="457200" rtl="0" eaLnBrk="1" fontAlgn="auto" latinLnBrk="0" hangingPunct="1">
              <a:lnSpc>
                <a:spcPct val="100000"/>
              </a:lnSpc>
              <a:spcBef>
                <a:spcPts val="0"/>
              </a:spcBef>
              <a:spcAft>
                <a:spcPts val="1200"/>
              </a:spcAft>
              <a:buClrTx/>
              <a:buSzTx/>
              <a:buFontTx/>
              <a:buNone/>
              <a:tabLst/>
              <a:defRPr/>
            </a:pPr>
            <a:endParaRPr lang="en-US" sz="2000" dirty="0">
              <a:solidFill>
                <a:prstClr val="black"/>
              </a:solidFill>
              <a:latin typeface="Times New Roman" panose="02020603050405020304" pitchFamily="18" charset="0"/>
              <a:cs typeface="2  Nazanin" panose="00000400000000000000" pitchFamily="2" charset="-78"/>
            </a:endParaRPr>
          </a:p>
          <a:p>
            <a:pPr marL="0" marR="0" lvl="0" indent="0" algn="just" defTabSz="457200" rtl="0" eaLnBrk="1" fontAlgn="auto" latinLnBrk="0" hangingPunct="1">
              <a:lnSpc>
                <a:spcPct val="100000"/>
              </a:lnSpc>
              <a:spcBef>
                <a:spcPts val="0"/>
              </a:spcBef>
              <a:spcAft>
                <a:spcPts val="120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endParaRPr>
          </a:p>
          <a:p>
            <a:pPr marL="0" marR="0" lvl="0" indent="0" algn="just" defTabSz="457200" rtl="0" eaLnBrk="1" fontAlgn="auto" latinLnBrk="0" hangingPunct="1">
              <a:lnSpc>
                <a:spcPct val="100000"/>
              </a:lnSpc>
              <a:spcBef>
                <a:spcPts val="0"/>
              </a:spcBef>
              <a:spcAft>
                <a:spcPts val="1200"/>
              </a:spcAft>
              <a:buClrTx/>
              <a:buSzTx/>
              <a:buFontTx/>
              <a:buNone/>
              <a:tabLst/>
              <a:defRPr/>
            </a:pPr>
            <a:endParaRPr lang="en-US" sz="2000" dirty="0">
              <a:solidFill>
                <a:prstClr val="black"/>
              </a:solidFill>
              <a:latin typeface="Times New Roman" panose="02020603050405020304" pitchFamily="18" charset="0"/>
              <a:cs typeface="2  Nazanin" panose="00000400000000000000" pitchFamily="2" charset="-78"/>
            </a:endParaRPr>
          </a:p>
          <a:p>
            <a:pPr marL="0" marR="0" lvl="0" indent="0" algn="just" defTabSz="457200" rtl="0" eaLnBrk="1" fontAlgn="auto" latinLnBrk="0" hangingPunct="1">
              <a:lnSpc>
                <a:spcPct val="100000"/>
              </a:lnSpc>
              <a:spcBef>
                <a:spcPts val="0"/>
              </a:spcBef>
              <a:spcAft>
                <a:spcPts val="1200"/>
              </a:spcAft>
              <a:buClrTx/>
              <a:buSzTx/>
              <a:buFontTx/>
              <a:buNone/>
              <a:tabLst/>
              <a:defRPr/>
            </a:pPr>
            <a:endParaRPr lang="en-US" sz="2000" dirty="0">
              <a:solidFill>
                <a:prstClr val="black"/>
              </a:solidFill>
              <a:latin typeface="Times New Roman" panose="02020603050405020304" pitchFamily="18" charset="0"/>
              <a:cs typeface="2  Nazanin" panose="00000400000000000000" pitchFamily="2" charset="-78"/>
            </a:endParaRPr>
          </a:p>
          <a:p>
            <a:pPr marL="0" marR="0" lvl="0" indent="0" algn="just" defTabSz="457200" rtl="0" eaLnBrk="1" fontAlgn="auto" latinLnBrk="0" hangingPunct="1">
              <a:lnSpc>
                <a:spcPct val="100000"/>
              </a:lnSpc>
              <a:spcBef>
                <a:spcPts val="0"/>
              </a:spcBef>
              <a:spcAft>
                <a:spcPts val="120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endParaRPr>
          </a:p>
          <a:p>
            <a:pPr marL="0" marR="0" lvl="0" indent="0" algn="just" defTabSz="457200" rtl="0" eaLnBrk="1" fontAlgn="auto" latinLnBrk="0" hangingPunct="1">
              <a:lnSpc>
                <a:spcPct val="100000"/>
              </a:lnSpc>
              <a:spcBef>
                <a:spcPts val="0"/>
              </a:spcBef>
              <a:spcAft>
                <a:spcPts val="120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endParaRPr>
          </a:p>
          <a:p>
            <a:pPr lvl="0" algn="just">
              <a:spcAft>
                <a:spcPts val="1200"/>
              </a:spcAft>
              <a:defRPr/>
            </a:pPr>
            <a:r>
              <a:rPr lang="en-US" sz="1600" dirty="0">
                <a:solidFill>
                  <a:prstClr val="black"/>
                </a:solidFill>
                <a:latin typeface="Times New Roman" panose="02020603050405020304" pitchFamily="18" charset="0"/>
                <a:cs typeface="2  Nazanin" panose="00000400000000000000" pitchFamily="2" charset="-78"/>
              </a:rPr>
              <a:t>periodic empiric challenges of the patient’s end-dialysis weight by 0.2 to 0.3 kg/session when excess volume is suspected.</a:t>
            </a:r>
          </a:p>
        </p:txBody>
      </p:sp>
      <p:pic>
        <p:nvPicPr>
          <p:cNvPr id="4" name="Picture 3">
            <a:extLst>
              <a:ext uri="{FF2B5EF4-FFF2-40B4-BE49-F238E27FC236}">
                <a16:creationId xmlns:a16="http://schemas.microsoft.com/office/drawing/2014/main" id="{BBE52A35-BCA9-4129-AF98-583A7AC6C8F0}"/>
              </a:ext>
            </a:extLst>
          </p:cNvPr>
          <p:cNvPicPr>
            <a:picLocks noChangeAspect="1"/>
          </p:cNvPicPr>
          <p:nvPr/>
        </p:nvPicPr>
        <p:blipFill>
          <a:blip r:embed="rId3"/>
          <a:stretch>
            <a:fillRect/>
          </a:stretch>
        </p:blipFill>
        <p:spPr>
          <a:xfrm>
            <a:off x="3260831" y="1617719"/>
            <a:ext cx="5126266" cy="3622562"/>
          </a:xfrm>
          <a:prstGeom prst="rect">
            <a:avLst/>
          </a:prstGeom>
        </p:spPr>
      </p:pic>
    </p:spTree>
    <p:extLst>
      <p:ext uri="{BB962C8B-B14F-4D97-AF65-F5344CB8AC3E}">
        <p14:creationId xmlns:p14="http://schemas.microsoft.com/office/powerpoint/2010/main" val="21828952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80226" y="623275"/>
            <a:ext cx="7302861" cy="929478"/>
          </a:xfrm>
          <a:prstGeom prst="rect">
            <a:avLst/>
          </a:prstGeom>
          <a:solidFill>
            <a:schemeClr val="accent2">
              <a:lumMod val="75000"/>
            </a:schemeClr>
          </a:solidFill>
        </p:spPr>
        <p:txBody>
          <a:bodyPr vert="horz" lIns="91440" tIns="45720" rIns="91440" bIns="45720" rtlCol="0" anchor="ctr">
            <a:normAutofit/>
          </a:bodyPr>
          <a:lstStyle>
            <a:lvl1pPr algn="l" defTabSz="457200" rtl="1" eaLnBrk="1" latinLnBrk="0" hangingPunct="1">
              <a:spcBef>
                <a:spcPct val="0"/>
              </a:spcBef>
              <a:buNone/>
              <a:defRPr sz="2800" b="0" kern="1200" cap="all">
                <a:solidFill>
                  <a:schemeClr val="bg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marL="0" marR="0" lvl="0" indent="0" algn="ctr" defTabSz="457200" rtl="1" eaLnBrk="1" fontAlgn="auto" latinLnBrk="0" hangingPunct="1">
              <a:lnSpc>
                <a:spcPct val="100000"/>
              </a:lnSpc>
              <a:spcBef>
                <a:spcPct val="0"/>
              </a:spcBef>
              <a:spcAft>
                <a:spcPts val="0"/>
              </a:spcAft>
              <a:buClrTx/>
              <a:buSzTx/>
              <a:buFontTx/>
              <a:buNone/>
              <a:tabLst/>
              <a:defRPr/>
            </a:pPr>
            <a:r>
              <a:rPr lang="en-US" sz="2000" b="1" dirty="0">
                <a:solidFill>
                  <a:prstClr val="white"/>
                </a:solidFill>
                <a:latin typeface="Times New Roman" panose="02020603050405020304" pitchFamily="18" charset="0"/>
                <a:cs typeface="Times New Roman" panose="02020603050405020304" pitchFamily="18" charset="0"/>
              </a:rPr>
              <a:t>chronic</a:t>
            </a:r>
            <a:r>
              <a:rPr kumimoji="0" lang="en-US" sz="20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rPr>
              <a:t> hemodialysis</a:t>
            </a:r>
            <a:endParaRPr kumimoji="0" lang="en-US" sz="16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764" y="623275"/>
            <a:ext cx="695370" cy="929478"/>
          </a:xfrm>
          <a:prstGeom prst="rect">
            <a:avLst/>
          </a:prstGeom>
        </p:spPr>
      </p:pic>
      <p:sp>
        <p:nvSpPr>
          <p:cNvPr id="9" name="TextBox 8"/>
          <p:cNvSpPr txBox="1"/>
          <p:nvPr/>
        </p:nvSpPr>
        <p:spPr>
          <a:xfrm>
            <a:off x="7908211" y="623275"/>
            <a:ext cx="478886"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solidFill>
                  <a:prstClr val="white"/>
                </a:solidFill>
                <a:latin typeface="Times New Roman" panose="02020603050405020304" pitchFamily="18" charset="0"/>
                <a:cs typeface="Times New Roman" panose="02020603050405020304" pitchFamily="18" charset="0"/>
              </a:rPr>
              <a:t>13</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1" name="TextBox 10"/>
          <p:cNvSpPr txBox="1"/>
          <p:nvPr/>
        </p:nvSpPr>
        <p:spPr>
          <a:xfrm>
            <a:off x="8204199" y="623275"/>
            <a:ext cx="591979"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24</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5" name="TextBox 14"/>
          <p:cNvSpPr txBox="1"/>
          <p:nvPr/>
        </p:nvSpPr>
        <p:spPr>
          <a:xfrm>
            <a:off x="425396" y="1847929"/>
            <a:ext cx="8293208" cy="3730317"/>
          </a:xfrm>
          <a:prstGeom prst="rect">
            <a:avLst/>
          </a:prstGeom>
          <a:noFill/>
        </p:spPr>
        <p:txBody>
          <a:bodyPr wrap="square" rtlCol="1">
            <a:spAutoFit/>
          </a:bodyPr>
          <a:lstStyle/>
          <a:p>
            <a:pPr marL="342900" indent="-342900" algn="just">
              <a:lnSpc>
                <a:spcPct val="150000"/>
              </a:lnSpc>
              <a:spcAft>
                <a:spcPts val="1200"/>
              </a:spcAft>
              <a:buFont typeface="Wingdings" panose="05000000000000000000" pitchFamily="2" charset="2"/>
              <a:buChar char="v"/>
              <a:defRPr/>
            </a:pPr>
            <a:r>
              <a:rPr lang="en-US" sz="2000" dirty="0">
                <a:solidFill>
                  <a:prstClr val="black"/>
                </a:solidFill>
                <a:latin typeface="Times New Roman" panose="02020603050405020304" pitchFamily="18" charset="0"/>
                <a:cs typeface="2  Nazanin" panose="00000400000000000000" pitchFamily="2" charset="-78"/>
              </a:rPr>
              <a:t>Choose target or dry (euvolemic) weight carefully.</a:t>
            </a:r>
          </a:p>
          <a:p>
            <a:pPr marL="342900" indent="-342900" algn="just">
              <a:lnSpc>
                <a:spcPct val="150000"/>
              </a:lnSpc>
              <a:spcAft>
                <a:spcPts val="1200"/>
              </a:spcAft>
              <a:buFont typeface="Wingdings" panose="05000000000000000000" pitchFamily="2" charset="2"/>
              <a:buChar char="v"/>
              <a:defRPr/>
            </a:pPr>
            <a:r>
              <a:rPr lang="en-US" sz="2000" dirty="0">
                <a:solidFill>
                  <a:prstClr val="black"/>
                </a:solidFill>
                <a:latin typeface="Times New Roman" panose="02020603050405020304" pitchFamily="18" charset="0"/>
                <a:cs typeface="2  Nazanin" panose="00000400000000000000" pitchFamily="2" charset="-78"/>
              </a:rPr>
              <a:t>HD patients may become symptomatic before their physiologic weight is reached.</a:t>
            </a:r>
          </a:p>
          <a:p>
            <a:pPr marL="342900" indent="-342900" algn="just">
              <a:lnSpc>
                <a:spcPct val="150000"/>
              </a:lnSpc>
              <a:spcAft>
                <a:spcPts val="1200"/>
              </a:spcAft>
              <a:buFont typeface="Wingdings" panose="05000000000000000000" pitchFamily="2" charset="2"/>
              <a:buChar char="v"/>
              <a:defRPr/>
            </a:pPr>
            <a:r>
              <a:rPr lang="en-US" sz="2000" dirty="0">
                <a:solidFill>
                  <a:srgbClr val="FF0000"/>
                </a:solidFill>
                <a:latin typeface="Times New Roman" panose="02020603050405020304" pitchFamily="18" charset="0"/>
                <a:cs typeface="2  Nazanin" panose="00000400000000000000" pitchFamily="2" charset="-78"/>
              </a:rPr>
              <a:t>Some level of volume overload is required in many patients to prevent IDH</a:t>
            </a:r>
            <a:r>
              <a:rPr lang="en-US" sz="2000" dirty="0">
                <a:solidFill>
                  <a:prstClr val="black"/>
                </a:solidFill>
                <a:latin typeface="Times New Roman" panose="02020603050405020304" pitchFamily="18" charset="0"/>
                <a:cs typeface="2  Nazanin" panose="00000400000000000000" pitchFamily="2" charset="-78"/>
              </a:rPr>
              <a:t>.</a:t>
            </a:r>
          </a:p>
          <a:p>
            <a:pPr algn="just">
              <a:lnSpc>
                <a:spcPct val="150000"/>
              </a:lnSpc>
              <a:spcAft>
                <a:spcPts val="1200"/>
              </a:spcAft>
              <a:defRPr/>
            </a:pPr>
            <a:r>
              <a:rPr lang="en-US" sz="2000" dirty="0">
                <a:solidFill>
                  <a:prstClr val="black"/>
                </a:solidFill>
                <a:latin typeface="Times New Roman" panose="02020603050405020304" pitchFamily="18" charset="0"/>
                <a:cs typeface="2  Nazanin" panose="00000400000000000000" pitchFamily="2" charset="-78"/>
              </a:rPr>
              <a:t>Hypoperfusion of the heart, brain, and gut may have cumulative adverse consequences, suggesting that targeting a euvolemic weight may not always be advisable.</a:t>
            </a:r>
            <a:endPar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endParaRPr>
          </a:p>
        </p:txBody>
      </p:sp>
    </p:spTree>
    <p:extLst>
      <p:ext uri="{BB962C8B-B14F-4D97-AF65-F5344CB8AC3E}">
        <p14:creationId xmlns:p14="http://schemas.microsoft.com/office/powerpoint/2010/main" val="7134428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80226" y="623275"/>
            <a:ext cx="7302861" cy="929478"/>
          </a:xfrm>
          <a:prstGeom prst="rect">
            <a:avLst/>
          </a:prstGeom>
          <a:solidFill>
            <a:schemeClr val="accent2">
              <a:lumMod val="75000"/>
            </a:schemeClr>
          </a:solidFill>
        </p:spPr>
        <p:txBody>
          <a:bodyPr vert="horz" lIns="91440" tIns="45720" rIns="91440" bIns="45720" rtlCol="0" anchor="ctr">
            <a:normAutofit/>
          </a:bodyPr>
          <a:lstStyle>
            <a:lvl1pPr algn="l" defTabSz="457200" rtl="1" eaLnBrk="1" latinLnBrk="0" hangingPunct="1">
              <a:spcBef>
                <a:spcPct val="0"/>
              </a:spcBef>
              <a:buNone/>
              <a:defRPr sz="2800" b="0" kern="1200" cap="all">
                <a:solidFill>
                  <a:schemeClr val="bg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marL="0" marR="0" lvl="0" indent="0" algn="ctr" defTabSz="457200" rtl="1" eaLnBrk="1" fontAlgn="auto" latinLnBrk="0" hangingPunct="1">
              <a:lnSpc>
                <a:spcPct val="100000"/>
              </a:lnSpc>
              <a:spcBef>
                <a:spcPct val="0"/>
              </a:spcBef>
              <a:spcAft>
                <a:spcPts val="0"/>
              </a:spcAft>
              <a:buClrTx/>
              <a:buSzTx/>
              <a:buFontTx/>
              <a:buNone/>
              <a:tabLst/>
              <a:defRPr/>
            </a:pPr>
            <a:r>
              <a:rPr kumimoji="0" lang="en-US" sz="20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rPr>
              <a:t>chronic hemodialysis</a:t>
            </a:r>
            <a:endParaRPr kumimoji="0" lang="en-US" sz="16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764" y="623275"/>
            <a:ext cx="695370" cy="929478"/>
          </a:xfrm>
          <a:prstGeom prst="rect">
            <a:avLst/>
          </a:prstGeom>
        </p:spPr>
      </p:pic>
      <p:sp>
        <p:nvSpPr>
          <p:cNvPr id="9" name="TextBox 8"/>
          <p:cNvSpPr txBox="1"/>
          <p:nvPr/>
        </p:nvSpPr>
        <p:spPr>
          <a:xfrm>
            <a:off x="7908211" y="623275"/>
            <a:ext cx="478886"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solidFill>
                  <a:prstClr val="white"/>
                </a:solidFill>
                <a:latin typeface="Times New Roman" panose="02020603050405020304" pitchFamily="18" charset="0"/>
                <a:cs typeface="Times New Roman" panose="02020603050405020304" pitchFamily="18" charset="0"/>
              </a:rPr>
              <a:t>14</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1" name="TextBox 10"/>
          <p:cNvSpPr txBox="1"/>
          <p:nvPr/>
        </p:nvSpPr>
        <p:spPr>
          <a:xfrm>
            <a:off x="8204199" y="623275"/>
            <a:ext cx="591979"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24</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5" name="TextBox 14"/>
          <p:cNvSpPr txBox="1"/>
          <p:nvPr/>
        </p:nvSpPr>
        <p:spPr>
          <a:xfrm>
            <a:off x="425396" y="1800795"/>
            <a:ext cx="8293208" cy="4038093"/>
          </a:xfrm>
          <a:prstGeom prst="rect">
            <a:avLst/>
          </a:prstGeom>
          <a:noFill/>
        </p:spPr>
        <p:txBody>
          <a:bodyPr wrap="square" rtlCol="1">
            <a:spAutoFit/>
          </a:bodyPr>
          <a:lstStyle/>
          <a:p>
            <a:pPr marL="342900" marR="0" lvl="0" indent="-342900" algn="just" defTabSz="457200" rtl="0" eaLnBrk="1" fontAlgn="auto" latinLnBrk="0" hangingPunct="1">
              <a:lnSpc>
                <a:spcPct val="150000"/>
              </a:lnSpc>
              <a:spcBef>
                <a:spcPts val="0"/>
              </a:spcBef>
              <a:spcAft>
                <a:spcPts val="1200"/>
              </a:spcAft>
              <a:buClrTx/>
              <a:buSzTx/>
              <a:buFont typeface="Wingdings" panose="05000000000000000000" pitchFamily="2" charset="2"/>
              <a:buChar char="§"/>
              <a:tabLs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Usually chosen on clinical basis: </a:t>
            </a:r>
            <a:r>
              <a:rPr kumimoji="0" lang="en-US" sz="20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2  Nazanin" panose="00000400000000000000" pitchFamily="2" charset="-78"/>
              </a:rPr>
              <a:t>blood pressure, edema, and tolerance of UF</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a:t>
            </a:r>
          </a:p>
          <a:p>
            <a:pPr marL="342900" marR="0" lvl="0" indent="-342900" algn="just" defTabSz="457200" rtl="0" eaLnBrk="1" fontAlgn="auto" latinLnBrk="0" hangingPunct="1">
              <a:lnSpc>
                <a:spcPct val="150000"/>
              </a:lnSpc>
              <a:spcBef>
                <a:spcPts val="0"/>
              </a:spcBef>
              <a:spcAft>
                <a:spcPts val="1200"/>
              </a:spcAft>
              <a:buClrTx/>
              <a:buSzTx/>
              <a:buFont typeface="Wingdings" panose="05000000000000000000" pitchFamily="2" charset="2"/>
              <a:buChar char="§"/>
              <a:tabLs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Can be aided with </a:t>
            </a:r>
            <a:r>
              <a:rPr kumimoji="0" lang="en-US" sz="20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2  Nazanin" panose="00000400000000000000" pitchFamily="2" charset="-78"/>
              </a:rPr>
              <a:t>testing</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 (</a:t>
            </a:r>
            <a:r>
              <a:rPr kumimoji="0" lang="en-US" sz="20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2  Nazanin" panose="00000400000000000000" pitchFamily="2" charset="-78"/>
              </a:rPr>
              <a:t>eg</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 bioimpedance devices, measurement of serum atrial natriuretic factor levels, relative blood volume monitors, and pulmonary ultrasound).</a:t>
            </a:r>
          </a:p>
          <a:p>
            <a:pPr marL="342900" marR="0" lvl="0" indent="-342900" algn="just" defTabSz="457200" rtl="0" eaLnBrk="1" fontAlgn="auto" latinLnBrk="0" hangingPunct="1">
              <a:lnSpc>
                <a:spcPct val="150000"/>
              </a:lnSpc>
              <a:spcBef>
                <a:spcPts val="0"/>
              </a:spcBef>
              <a:spcAft>
                <a:spcPts val="1200"/>
              </a:spcAft>
              <a:buClrTx/>
              <a:buSzTx/>
              <a:buFont typeface="Wingdings" panose="05000000000000000000" pitchFamily="2" charset="2"/>
              <a:buChar char="§"/>
              <a:tabLs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Intradialytic hematocrit monitors: A “flat-line” hematocrit response (</a:t>
            </a:r>
            <a:r>
              <a:rPr kumimoji="0" lang="en-US" sz="20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2  Nazanin" panose="00000400000000000000" pitchFamily="2" charset="-78"/>
              </a:rPr>
              <a:t>eg</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 lack of an increase during dialysis) despite fluid removal indicates extremely rapid blood compartment refilling and suggests fluid overload.</a:t>
            </a:r>
          </a:p>
        </p:txBody>
      </p:sp>
    </p:spTree>
    <p:extLst>
      <p:ext uri="{BB962C8B-B14F-4D97-AF65-F5344CB8AC3E}">
        <p14:creationId xmlns:p14="http://schemas.microsoft.com/office/powerpoint/2010/main" val="33894892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80226" y="623275"/>
            <a:ext cx="7302861" cy="929478"/>
          </a:xfrm>
          <a:prstGeom prst="rect">
            <a:avLst/>
          </a:prstGeom>
          <a:solidFill>
            <a:schemeClr val="accent2">
              <a:lumMod val="75000"/>
            </a:schemeClr>
          </a:solidFill>
        </p:spPr>
        <p:txBody>
          <a:bodyPr vert="horz" lIns="91440" tIns="45720" rIns="91440" bIns="45720" rtlCol="0" anchor="ctr">
            <a:normAutofit/>
          </a:bodyPr>
          <a:lstStyle>
            <a:lvl1pPr algn="l" defTabSz="457200" rtl="1" eaLnBrk="1" latinLnBrk="0" hangingPunct="1">
              <a:spcBef>
                <a:spcPct val="0"/>
              </a:spcBef>
              <a:buNone/>
              <a:defRPr sz="2800" b="0" kern="1200" cap="all">
                <a:solidFill>
                  <a:schemeClr val="bg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marL="0" marR="0" lvl="0" indent="0" algn="ctr" defTabSz="457200" rtl="1" eaLnBrk="1" fontAlgn="auto" latinLnBrk="0" hangingPunct="1">
              <a:lnSpc>
                <a:spcPct val="100000"/>
              </a:lnSpc>
              <a:spcBef>
                <a:spcPct val="0"/>
              </a:spcBef>
              <a:spcAft>
                <a:spcPts val="0"/>
              </a:spcAft>
              <a:buClrTx/>
              <a:buSzTx/>
              <a:buFontTx/>
              <a:buNone/>
              <a:tabLst/>
              <a:defRPr/>
            </a:pPr>
            <a:r>
              <a:rPr kumimoji="0" lang="en-US" sz="24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rPr>
              <a:t>chronic hemodialysis</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764" y="623275"/>
            <a:ext cx="695370" cy="929478"/>
          </a:xfrm>
          <a:prstGeom prst="rect">
            <a:avLst/>
          </a:prstGeom>
        </p:spPr>
      </p:pic>
      <p:sp>
        <p:nvSpPr>
          <p:cNvPr id="9" name="TextBox 8"/>
          <p:cNvSpPr txBox="1"/>
          <p:nvPr/>
        </p:nvSpPr>
        <p:spPr>
          <a:xfrm>
            <a:off x="7908211" y="623275"/>
            <a:ext cx="478886"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solidFill>
                  <a:prstClr val="white"/>
                </a:solidFill>
                <a:latin typeface="Times New Roman" panose="02020603050405020304" pitchFamily="18" charset="0"/>
                <a:cs typeface="Times New Roman" panose="02020603050405020304" pitchFamily="18" charset="0"/>
              </a:rPr>
              <a:t>15</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1" name="TextBox 10"/>
          <p:cNvSpPr txBox="1"/>
          <p:nvPr/>
        </p:nvSpPr>
        <p:spPr>
          <a:xfrm>
            <a:off x="8204199" y="623275"/>
            <a:ext cx="591979"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24</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5" name="TextBox 14"/>
          <p:cNvSpPr txBox="1"/>
          <p:nvPr/>
        </p:nvSpPr>
        <p:spPr>
          <a:xfrm>
            <a:off x="571764" y="1753661"/>
            <a:ext cx="8111323" cy="3976538"/>
          </a:xfrm>
          <a:prstGeom prst="rect">
            <a:avLst/>
          </a:prstGeom>
          <a:noFill/>
        </p:spPr>
        <p:txBody>
          <a:bodyPr wrap="square" rtlCol="1">
            <a:spAutoFit/>
          </a:bodyPr>
          <a:lstStyle/>
          <a:p>
            <a:pPr lvl="0" algn="just">
              <a:lnSpc>
                <a:spcPct val="150000"/>
              </a:lnSpc>
              <a:spcAft>
                <a:spcPts val="1200"/>
              </a:spcAft>
              <a:defRPr/>
            </a:pPr>
            <a:r>
              <a:rPr lang="en-US" sz="2400" dirty="0">
                <a:solidFill>
                  <a:prstClr val="black"/>
                </a:solidFill>
                <a:latin typeface="Times New Roman" panose="02020603050405020304" pitchFamily="18" charset="0"/>
                <a:cs typeface="2  Nazanin" panose="00000400000000000000" pitchFamily="2" charset="-78"/>
              </a:rPr>
              <a:t>Fluid removal rate</a:t>
            </a:r>
            <a:r>
              <a:rPr lang="en-US" sz="2000" dirty="0">
                <a:solidFill>
                  <a:prstClr val="black"/>
                </a:solidFill>
                <a:latin typeface="Times New Roman" panose="02020603050405020304" pitchFamily="18" charset="0"/>
                <a:cs typeface="2  Nazanin" panose="00000400000000000000" pitchFamily="2" charset="-78"/>
              </a:rPr>
              <a:t>:</a:t>
            </a:r>
          </a:p>
          <a:p>
            <a:pPr marL="715963" lvl="0" indent="-342900" algn="just">
              <a:lnSpc>
                <a:spcPct val="150000"/>
              </a:lnSpc>
              <a:spcAft>
                <a:spcPts val="1200"/>
              </a:spcAft>
              <a:buFont typeface="Wingdings" panose="05000000000000000000" pitchFamily="2" charset="2"/>
              <a:buChar char="§"/>
              <a:defRPr/>
            </a:pPr>
            <a:r>
              <a:rPr lang="en-US" sz="2000" dirty="0">
                <a:solidFill>
                  <a:prstClr val="black"/>
                </a:solidFill>
                <a:latin typeface="Times New Roman" panose="02020603050405020304" pitchFamily="18" charset="0"/>
                <a:cs typeface="2  Nazanin" panose="00000400000000000000" pitchFamily="2" charset="-78"/>
              </a:rPr>
              <a:t>Usually, fluid is removed at a </a:t>
            </a:r>
            <a:r>
              <a:rPr lang="en-US" sz="2000" dirty="0">
                <a:solidFill>
                  <a:srgbClr val="FF0000"/>
                </a:solidFill>
                <a:latin typeface="Times New Roman" panose="02020603050405020304" pitchFamily="18" charset="0"/>
                <a:cs typeface="2  Nazanin" panose="00000400000000000000" pitchFamily="2" charset="-78"/>
              </a:rPr>
              <a:t>constant rate </a:t>
            </a:r>
            <a:r>
              <a:rPr lang="en-US" sz="2000" dirty="0">
                <a:solidFill>
                  <a:prstClr val="black"/>
                </a:solidFill>
                <a:latin typeface="Times New Roman" panose="02020603050405020304" pitchFamily="18" charset="0"/>
                <a:cs typeface="2  Nazanin" panose="00000400000000000000" pitchFamily="2" charset="-78"/>
              </a:rPr>
              <a:t>during dialysis.</a:t>
            </a:r>
          </a:p>
          <a:p>
            <a:pPr marL="715963" lvl="0" indent="-342900" algn="just">
              <a:lnSpc>
                <a:spcPct val="150000"/>
              </a:lnSpc>
              <a:spcAft>
                <a:spcPts val="1200"/>
              </a:spcAft>
              <a:buFont typeface="Wingdings" panose="05000000000000000000" pitchFamily="2" charset="2"/>
              <a:buChar char="§"/>
              <a:defRPr/>
            </a:pPr>
            <a:r>
              <a:rPr lang="en-US" sz="2000" dirty="0">
                <a:solidFill>
                  <a:prstClr val="black"/>
                </a:solidFill>
                <a:latin typeface="Times New Roman" panose="02020603050405020304" pitchFamily="18" charset="0"/>
                <a:cs typeface="2  Nazanin" panose="00000400000000000000" pitchFamily="2" charset="-78"/>
              </a:rPr>
              <a:t>Survival is increased in patients undergoing hemodialysis with a </a:t>
            </a:r>
            <a:r>
              <a:rPr lang="en-US" sz="2000" dirty="0">
                <a:solidFill>
                  <a:srgbClr val="FF0000"/>
                </a:solidFill>
                <a:latin typeface="Times New Roman" panose="02020603050405020304" pitchFamily="18" charset="0"/>
                <a:cs typeface="2  Nazanin" panose="00000400000000000000" pitchFamily="2" charset="-78"/>
              </a:rPr>
              <a:t>lower ultrafiltration rate</a:t>
            </a:r>
            <a:r>
              <a:rPr lang="en-US" sz="2000" dirty="0">
                <a:solidFill>
                  <a:prstClr val="black"/>
                </a:solidFill>
                <a:latin typeface="Times New Roman" panose="02020603050405020304" pitchFamily="18" charset="0"/>
                <a:cs typeface="2  Nazanin" panose="00000400000000000000" pitchFamily="2" charset="-78"/>
              </a:rPr>
              <a:t>.</a:t>
            </a:r>
          </a:p>
          <a:p>
            <a:pPr marL="715963" lvl="0" indent="-342900" algn="just">
              <a:lnSpc>
                <a:spcPct val="150000"/>
              </a:lnSpc>
              <a:spcAft>
                <a:spcPts val="1200"/>
              </a:spcAft>
              <a:buFont typeface="Wingdings" panose="05000000000000000000" pitchFamily="2" charset="2"/>
              <a:buChar char="§"/>
              <a:defRPr/>
            </a:pPr>
            <a:r>
              <a:rPr lang="en-US" sz="2000" dirty="0">
                <a:solidFill>
                  <a:prstClr val="black"/>
                </a:solidFill>
                <a:latin typeface="Times New Roman" panose="02020603050405020304" pitchFamily="18" charset="0"/>
                <a:cs typeface="2  Nazanin" panose="00000400000000000000" pitchFamily="2" charset="-78"/>
              </a:rPr>
              <a:t>There appears to be no threshold value.</a:t>
            </a:r>
          </a:p>
          <a:p>
            <a:pPr marL="715963" lvl="0" indent="-342900" algn="just">
              <a:lnSpc>
                <a:spcPct val="150000"/>
              </a:lnSpc>
              <a:spcAft>
                <a:spcPts val="1200"/>
              </a:spcAft>
              <a:buFont typeface="Wingdings" panose="05000000000000000000" pitchFamily="2" charset="2"/>
              <a:buChar char="§"/>
              <a:defRPr/>
            </a:pPr>
            <a:r>
              <a:rPr lang="en-US" sz="2000" dirty="0">
                <a:solidFill>
                  <a:prstClr val="black"/>
                </a:solidFill>
                <a:latin typeface="Times New Roman" panose="02020603050405020304" pitchFamily="18" charset="0"/>
                <a:cs typeface="2  Nazanin" panose="00000400000000000000" pitchFamily="2" charset="-78"/>
              </a:rPr>
              <a:t>In the United States : about 7.5 mL/kg/h (about 550 mL/h for an average-sized patient).</a:t>
            </a:r>
          </a:p>
        </p:txBody>
      </p:sp>
    </p:spTree>
    <p:extLst>
      <p:ext uri="{BB962C8B-B14F-4D97-AF65-F5344CB8AC3E}">
        <p14:creationId xmlns:p14="http://schemas.microsoft.com/office/powerpoint/2010/main" val="12305936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80226" y="623275"/>
            <a:ext cx="7302861" cy="929478"/>
          </a:xfrm>
          <a:prstGeom prst="rect">
            <a:avLst/>
          </a:prstGeom>
          <a:solidFill>
            <a:schemeClr val="accent2">
              <a:lumMod val="75000"/>
            </a:schemeClr>
          </a:solidFill>
        </p:spPr>
        <p:txBody>
          <a:bodyPr vert="horz" lIns="91440" tIns="45720" rIns="91440" bIns="45720" rtlCol="0" anchor="ctr">
            <a:normAutofit/>
          </a:bodyPr>
          <a:lstStyle>
            <a:lvl1pPr algn="l" defTabSz="457200" rtl="1" eaLnBrk="1" latinLnBrk="0" hangingPunct="1">
              <a:spcBef>
                <a:spcPct val="0"/>
              </a:spcBef>
              <a:buNone/>
              <a:defRPr sz="2800" b="0" kern="1200" cap="all">
                <a:solidFill>
                  <a:schemeClr val="bg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marL="0" marR="0" lvl="0" indent="0" algn="ctr" defTabSz="457200" rtl="1" eaLnBrk="1" fontAlgn="auto" latinLnBrk="0" hangingPunct="1">
              <a:lnSpc>
                <a:spcPct val="100000"/>
              </a:lnSpc>
              <a:spcBef>
                <a:spcPct val="0"/>
              </a:spcBef>
              <a:spcAft>
                <a:spcPts val="0"/>
              </a:spcAft>
              <a:buClrTx/>
              <a:buSzTx/>
              <a:buFontTx/>
              <a:buNone/>
              <a:tabLst/>
              <a:defRPr/>
            </a:pPr>
            <a:r>
              <a:rPr lang="en-US" sz="2000" b="1" dirty="0">
                <a:solidFill>
                  <a:prstClr val="white"/>
                </a:solidFill>
                <a:latin typeface="Times New Roman" panose="02020603050405020304" pitchFamily="18" charset="0"/>
                <a:cs typeface="Times New Roman" panose="02020603050405020304" pitchFamily="18" charset="0"/>
              </a:rPr>
              <a:t>chronic</a:t>
            </a:r>
            <a:r>
              <a:rPr kumimoji="0" lang="en-US" sz="20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rPr>
              <a:t> hemodialysis</a:t>
            </a:r>
            <a:endParaRPr kumimoji="0" lang="en-US" sz="16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764" y="623275"/>
            <a:ext cx="695370" cy="929478"/>
          </a:xfrm>
          <a:prstGeom prst="rect">
            <a:avLst/>
          </a:prstGeom>
        </p:spPr>
      </p:pic>
      <p:sp>
        <p:nvSpPr>
          <p:cNvPr id="9" name="TextBox 8"/>
          <p:cNvSpPr txBox="1"/>
          <p:nvPr/>
        </p:nvSpPr>
        <p:spPr>
          <a:xfrm>
            <a:off x="7908211" y="623275"/>
            <a:ext cx="478886"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solidFill>
                  <a:prstClr val="white"/>
                </a:solidFill>
                <a:latin typeface="Times New Roman" panose="02020603050405020304" pitchFamily="18" charset="0"/>
                <a:cs typeface="Times New Roman" panose="02020603050405020304" pitchFamily="18" charset="0"/>
              </a:rPr>
              <a:t>16</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1" name="TextBox 10"/>
          <p:cNvSpPr txBox="1"/>
          <p:nvPr/>
        </p:nvSpPr>
        <p:spPr>
          <a:xfrm>
            <a:off x="8204199" y="623275"/>
            <a:ext cx="591979"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24</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5" name="TextBox 14"/>
          <p:cNvSpPr txBox="1"/>
          <p:nvPr/>
        </p:nvSpPr>
        <p:spPr>
          <a:xfrm>
            <a:off x="386499" y="1753661"/>
            <a:ext cx="8296588" cy="4407425"/>
          </a:xfrm>
          <a:prstGeom prst="rect">
            <a:avLst/>
          </a:prstGeom>
          <a:noFill/>
        </p:spPr>
        <p:txBody>
          <a:bodyPr wrap="square" rtlCol="1">
            <a:spAutoFit/>
          </a:bodyPr>
          <a:lstStyle/>
          <a:p>
            <a:pPr lvl="0" algn="just">
              <a:spcAft>
                <a:spcPts val="1200"/>
              </a:spcAft>
              <a:defRPr/>
            </a:pPr>
            <a:r>
              <a:rPr lang="en-US" sz="2400" dirty="0">
                <a:solidFill>
                  <a:prstClr val="black"/>
                </a:solidFill>
                <a:latin typeface="Times New Roman" panose="02020603050405020304" pitchFamily="18" charset="0"/>
                <a:cs typeface="2  Nazanin" panose="00000400000000000000" pitchFamily="2" charset="-78"/>
              </a:rPr>
              <a:t>Approaches to reduce the fluid removal</a:t>
            </a:r>
            <a:r>
              <a:rPr lang="en-US" sz="2000" dirty="0">
                <a:solidFill>
                  <a:prstClr val="black"/>
                </a:solidFill>
                <a:latin typeface="Times New Roman" panose="02020603050405020304" pitchFamily="18" charset="0"/>
                <a:cs typeface="2  Nazanin" panose="00000400000000000000" pitchFamily="2" charset="-78"/>
              </a:rPr>
              <a:t>:</a:t>
            </a:r>
          </a:p>
          <a:p>
            <a:pPr marL="990600" lvl="0" indent="-342900" algn="just">
              <a:lnSpc>
                <a:spcPct val="200000"/>
              </a:lnSpc>
              <a:spcAft>
                <a:spcPts val="1200"/>
              </a:spcAft>
              <a:buFont typeface="Wingdings" panose="05000000000000000000" pitchFamily="2" charset="2"/>
              <a:buChar char="ü"/>
              <a:defRPr/>
            </a:pPr>
            <a:r>
              <a:rPr lang="en-US" sz="2000" dirty="0">
                <a:solidFill>
                  <a:prstClr val="black"/>
                </a:solidFill>
                <a:latin typeface="Times New Roman" panose="02020603050405020304" pitchFamily="18" charset="0"/>
                <a:cs typeface="2  Nazanin" panose="00000400000000000000" pitchFamily="2" charset="-78"/>
              </a:rPr>
              <a:t>Extend the dialysis </a:t>
            </a:r>
            <a:r>
              <a:rPr lang="en-US" sz="2000" dirty="0">
                <a:solidFill>
                  <a:srgbClr val="FF0000"/>
                </a:solidFill>
                <a:latin typeface="Times New Roman" panose="02020603050405020304" pitchFamily="18" charset="0"/>
                <a:cs typeface="2  Nazanin" panose="00000400000000000000" pitchFamily="2" charset="-78"/>
              </a:rPr>
              <a:t>time.</a:t>
            </a:r>
          </a:p>
          <a:p>
            <a:pPr marL="990600" lvl="0" indent="-342900" algn="just">
              <a:lnSpc>
                <a:spcPct val="150000"/>
              </a:lnSpc>
              <a:spcAft>
                <a:spcPts val="1200"/>
              </a:spcAft>
              <a:buFont typeface="Wingdings" panose="05000000000000000000" pitchFamily="2" charset="2"/>
              <a:buChar char="ü"/>
              <a:defRPr/>
            </a:pPr>
            <a:r>
              <a:rPr lang="en-US" sz="2000" dirty="0">
                <a:solidFill>
                  <a:prstClr val="black"/>
                </a:solidFill>
                <a:latin typeface="Times New Roman" panose="02020603050405020304" pitchFamily="18" charset="0"/>
                <a:cs typeface="2  Nazanin" panose="00000400000000000000" pitchFamily="2" charset="-78"/>
              </a:rPr>
              <a:t>Reducing interdialytic weight gain by </a:t>
            </a:r>
            <a:r>
              <a:rPr lang="en-US" sz="2000" dirty="0">
                <a:solidFill>
                  <a:srgbClr val="FF0000"/>
                </a:solidFill>
                <a:latin typeface="Times New Roman" panose="02020603050405020304" pitchFamily="18" charset="0"/>
                <a:cs typeface="2  Nazanin" panose="00000400000000000000" pitchFamily="2" charset="-78"/>
              </a:rPr>
              <a:t>limiting sodium intake.</a:t>
            </a:r>
          </a:p>
          <a:p>
            <a:pPr marL="990600" lvl="0" indent="-342900" algn="just">
              <a:lnSpc>
                <a:spcPct val="150000"/>
              </a:lnSpc>
              <a:spcAft>
                <a:spcPts val="1200"/>
              </a:spcAft>
              <a:buFont typeface="Wingdings" panose="05000000000000000000" pitchFamily="2" charset="2"/>
              <a:buChar char="ü"/>
              <a:defRPr/>
            </a:pPr>
            <a:r>
              <a:rPr lang="en-US" sz="2000" dirty="0">
                <a:solidFill>
                  <a:prstClr val="black"/>
                </a:solidFill>
                <a:latin typeface="Times New Roman" panose="02020603050405020304" pitchFamily="18" charset="0"/>
                <a:cs typeface="2  Nazanin" panose="00000400000000000000" pitchFamily="2" charset="-78"/>
              </a:rPr>
              <a:t>In patients with substantial urine volume, use of </a:t>
            </a:r>
            <a:r>
              <a:rPr lang="en-US" sz="2000" dirty="0">
                <a:solidFill>
                  <a:srgbClr val="FF0000"/>
                </a:solidFill>
                <a:latin typeface="Times New Roman" panose="02020603050405020304" pitchFamily="18" charset="0"/>
                <a:cs typeface="2  Nazanin" panose="00000400000000000000" pitchFamily="2" charset="-78"/>
              </a:rPr>
              <a:t>diuretics.</a:t>
            </a:r>
          </a:p>
          <a:p>
            <a:pPr marL="990600" lvl="0" indent="-342900" algn="just">
              <a:lnSpc>
                <a:spcPct val="150000"/>
              </a:lnSpc>
              <a:spcAft>
                <a:spcPts val="1200"/>
              </a:spcAft>
              <a:buFont typeface="Wingdings" panose="05000000000000000000" pitchFamily="2" charset="2"/>
              <a:buChar char="ü"/>
              <a:defRPr/>
            </a:pPr>
            <a:r>
              <a:rPr lang="en-US" sz="2000" dirty="0">
                <a:solidFill>
                  <a:prstClr val="black"/>
                </a:solidFill>
                <a:latin typeface="Times New Roman" panose="02020603050405020304" pitchFamily="18" charset="0"/>
                <a:cs typeface="2  Nazanin" panose="00000400000000000000" pitchFamily="2" charset="-78"/>
              </a:rPr>
              <a:t>Increase the fluid removal rate during the initial 1-2 hours of dialysis and reduced toward the end of dialysis. The dialysis solution sodium level also may be increased during the initial phase of dialysis to help maintain the blood volume osmotically.</a:t>
            </a:r>
            <a:endPar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endParaRPr>
          </a:p>
        </p:txBody>
      </p:sp>
    </p:spTree>
    <p:extLst>
      <p:ext uri="{BB962C8B-B14F-4D97-AF65-F5344CB8AC3E}">
        <p14:creationId xmlns:p14="http://schemas.microsoft.com/office/powerpoint/2010/main" val="84790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326845" y="843836"/>
            <a:ext cx="7372896" cy="2604323"/>
          </a:xfrm>
          <a:prstGeom prst="roundRect">
            <a:avLst/>
          </a:prstGeom>
        </p:spPr>
        <p:style>
          <a:lnRef idx="2">
            <a:schemeClr val="accent2"/>
          </a:lnRef>
          <a:fillRef idx="1">
            <a:schemeClr val="lt1"/>
          </a:fillRef>
          <a:effectRef idx="0">
            <a:schemeClr val="accent2"/>
          </a:effectRef>
          <a:fontRef idx="minor">
            <a:schemeClr val="dk1"/>
          </a:fontRef>
        </p:style>
        <p:txBody>
          <a:bodyPr anchor="ctr">
            <a:noAutofit/>
          </a:bodyPr>
          <a:lstStyle>
            <a:lvl1pPr algn="l" defTabSz="457200" rtl="1" eaLnBrk="1" latinLnBrk="0" hangingPunct="1">
              <a:spcBef>
                <a:spcPct val="0"/>
              </a:spcBef>
              <a:buNone/>
              <a:defRPr sz="2800" b="0" kern="1200" cap="all">
                <a:solidFill>
                  <a:schemeClr val="bg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rtl="0"/>
            <a:r>
              <a:rPr lang="en-US" sz="3100" b="1" dirty="0">
                <a:solidFill>
                  <a:schemeClr val="accent3">
                    <a:lumMod val="75000"/>
                  </a:schemeClr>
                </a:solidFill>
                <a:latin typeface="IRNazanin" panose="02000506000000020002" pitchFamily="2" charset="-78"/>
                <a:cs typeface="2  Titr" panose="00000700000000000000" pitchFamily="2" charset="-78"/>
              </a:rPr>
              <a:t>Volume control</a:t>
            </a:r>
          </a:p>
          <a:p>
            <a:pPr algn="ctr" rtl="0"/>
            <a:r>
              <a:rPr lang="en-US" sz="3100" b="1" dirty="0">
                <a:solidFill>
                  <a:schemeClr val="accent3">
                    <a:lumMod val="75000"/>
                  </a:schemeClr>
                </a:solidFill>
                <a:latin typeface="IRNazanin" panose="02000506000000020002" pitchFamily="2" charset="-78"/>
                <a:cs typeface="2  Titr" panose="00000700000000000000" pitchFamily="2" charset="-78"/>
              </a:rPr>
              <a:t>In</a:t>
            </a:r>
          </a:p>
          <a:p>
            <a:pPr algn="ctr" rtl="0"/>
            <a:r>
              <a:rPr lang="en-US" sz="3100" b="1" dirty="0">
                <a:solidFill>
                  <a:schemeClr val="accent3">
                    <a:lumMod val="75000"/>
                  </a:schemeClr>
                </a:solidFill>
                <a:latin typeface="IRNazanin" panose="02000506000000020002" pitchFamily="2" charset="-78"/>
                <a:cs typeface="2  Titr" panose="00000700000000000000" pitchFamily="2" charset="-78"/>
              </a:rPr>
              <a:t>dialysis </a:t>
            </a:r>
            <a:r>
              <a:rPr lang="en-US" sz="3100" b="1" dirty="0" err="1">
                <a:solidFill>
                  <a:schemeClr val="accent3">
                    <a:lumMod val="75000"/>
                  </a:schemeClr>
                </a:solidFill>
                <a:latin typeface="IRNazanin" panose="02000506000000020002" pitchFamily="2" charset="-78"/>
                <a:cs typeface="2  Titr" panose="00000700000000000000" pitchFamily="2" charset="-78"/>
              </a:rPr>
              <a:t>pateints</a:t>
            </a:r>
            <a:endParaRPr lang="en-US" sz="3100" b="1" dirty="0">
              <a:solidFill>
                <a:schemeClr val="accent3">
                  <a:lumMod val="75000"/>
                </a:schemeClr>
              </a:solidFill>
              <a:latin typeface="IRNazanin" panose="02000506000000020002" pitchFamily="2" charset="-78"/>
              <a:cs typeface="2  Titr" panose="00000700000000000000" pitchFamily="2" charset="-78"/>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939" y="843836"/>
            <a:ext cx="1032588" cy="1380226"/>
          </a:xfrm>
          <a:prstGeom prst="rect">
            <a:avLst/>
          </a:prstGeom>
        </p:spPr>
      </p:pic>
      <p:grpSp>
        <p:nvGrpSpPr>
          <p:cNvPr id="14" name="Group 13"/>
          <p:cNvGrpSpPr/>
          <p:nvPr/>
        </p:nvGrpSpPr>
        <p:grpSpPr>
          <a:xfrm>
            <a:off x="609018" y="3769741"/>
            <a:ext cx="3794307" cy="1649223"/>
            <a:chOff x="624898" y="3321169"/>
            <a:chExt cx="2497862" cy="1302590"/>
          </a:xfrm>
        </p:grpSpPr>
        <p:sp>
          <p:nvSpPr>
            <p:cNvPr id="9" name="Rounded Rectangle 8"/>
            <p:cNvSpPr/>
            <p:nvPr/>
          </p:nvSpPr>
          <p:spPr>
            <a:xfrm>
              <a:off x="664233" y="3321169"/>
              <a:ext cx="2458527" cy="1302590"/>
            </a:xfrm>
            <a:prstGeom prst="roundRect">
              <a:avLst/>
            </a:prstGeom>
            <a:effectLst>
              <a:outerShdw blurRad="38100" dist="25400" dir="5400000" rotWithShape="0">
                <a:srgbClr val="000000">
                  <a:alpha val="55000"/>
                </a:srgbClr>
              </a:outerShdw>
              <a:reflection blurRad="6350" stA="52000" endA="300" endPos="35000" dir="5400000" sy="-100000" algn="bl" rotWithShape="0"/>
            </a:effectLst>
            <a:scene3d>
              <a:camera prst="orthographicFront"/>
              <a:lightRig rig="threePt" dir="t"/>
            </a:scene3d>
            <a:sp3d>
              <a:bevelT w="114300" prst="artDeco"/>
            </a:sp3d>
          </p:spPr>
          <p:style>
            <a:lnRef idx="1">
              <a:schemeClr val="accent2"/>
            </a:lnRef>
            <a:fillRef idx="3">
              <a:schemeClr val="accent2"/>
            </a:fillRef>
            <a:effectRef idx="2">
              <a:schemeClr val="accent2"/>
            </a:effectRef>
            <a:fontRef idx="minor">
              <a:schemeClr val="lt1"/>
            </a:fontRef>
          </p:style>
          <p:txBody>
            <a:bodyPr rtlCol="1" anchor="ctr"/>
            <a:lstStyle/>
            <a:p>
              <a:pPr algn="ctr"/>
              <a:endParaRPr lang="fa-IR" dirty="0"/>
            </a:p>
          </p:txBody>
        </p:sp>
        <p:sp>
          <p:nvSpPr>
            <p:cNvPr id="10" name="TextBox 9"/>
            <p:cNvSpPr txBox="1"/>
            <p:nvPr/>
          </p:nvSpPr>
          <p:spPr>
            <a:xfrm>
              <a:off x="624898" y="3415636"/>
              <a:ext cx="2467265" cy="1069588"/>
            </a:xfrm>
            <a:prstGeom prst="rect">
              <a:avLst/>
            </a:prstGeom>
            <a:noFill/>
          </p:spPr>
          <p:txBody>
            <a:bodyPr wrap="square" rtlCol="1">
              <a:spAutoFit/>
            </a:bodyPr>
            <a:lstStyle/>
            <a:p>
              <a:pPr algn="ctr" rtl="1"/>
              <a:r>
                <a:rPr lang="fa-IR" sz="2400" b="1" dirty="0">
                  <a:solidFill>
                    <a:schemeClr val="bg1"/>
                  </a:solidFill>
                  <a:latin typeface="IRNazanin" panose="02000506000000020002" pitchFamily="2" charset="-78"/>
                  <a:cs typeface="2  Nazanin" panose="00000400000000000000" pitchFamily="2" charset="-78"/>
                </a:rPr>
                <a:t>ارائه‌دهنده:</a:t>
              </a:r>
            </a:p>
            <a:p>
              <a:pPr algn="ctr" rtl="1">
                <a:lnSpc>
                  <a:spcPct val="150000"/>
                </a:lnSpc>
              </a:pPr>
              <a:r>
                <a:rPr lang="fa-IR" sz="2400" b="1" dirty="0">
                  <a:solidFill>
                    <a:schemeClr val="bg1"/>
                  </a:solidFill>
                  <a:latin typeface="IRNazanin" panose="02000506000000020002" pitchFamily="2" charset="-78"/>
                  <a:cs typeface="2  Nazanin" panose="00000400000000000000" pitchFamily="2" charset="-78"/>
                </a:rPr>
                <a:t>دکتر زهرا ایروانی</a:t>
              </a:r>
            </a:p>
            <a:p>
              <a:pPr algn="ctr" rtl="1">
                <a:lnSpc>
                  <a:spcPct val="150000"/>
                </a:lnSpc>
              </a:pPr>
              <a:r>
                <a:rPr lang="fa-IR" sz="1600" b="1" dirty="0">
                  <a:solidFill>
                    <a:schemeClr val="bg1"/>
                  </a:solidFill>
                  <a:latin typeface="IRNazanin" panose="02000506000000020002" pitchFamily="2" charset="-78"/>
                  <a:cs typeface="2  Nazanin" panose="00000400000000000000" pitchFamily="2" charset="-78"/>
                </a:rPr>
                <a:t>استادیار گروه نفرولوژی</a:t>
              </a:r>
            </a:p>
          </p:txBody>
        </p:sp>
      </p:grpSp>
      <p:sp>
        <p:nvSpPr>
          <p:cNvPr id="11" name="TextBox 10"/>
          <p:cNvSpPr txBox="1"/>
          <p:nvPr/>
        </p:nvSpPr>
        <p:spPr>
          <a:xfrm>
            <a:off x="4031681" y="5792004"/>
            <a:ext cx="1751162" cy="461665"/>
          </a:xfrm>
          <a:prstGeom prst="rect">
            <a:avLst/>
          </a:prstGeom>
          <a:noFill/>
        </p:spPr>
        <p:txBody>
          <a:bodyPr wrap="square" rtlCol="1">
            <a:spAutoFit/>
          </a:bodyPr>
          <a:lstStyle/>
          <a:p>
            <a:pPr algn="ctr" rtl="1"/>
            <a:r>
              <a:rPr lang="fa-IR" sz="2400" dirty="0">
                <a:solidFill>
                  <a:schemeClr val="accent3">
                    <a:lumMod val="75000"/>
                  </a:schemeClr>
                </a:solidFill>
                <a:latin typeface="IRNazanin" panose="02000506000000020002" pitchFamily="2" charset="-78"/>
                <a:cs typeface="IRNazanin" panose="02000506000000020002" pitchFamily="2" charset="-78"/>
              </a:rPr>
              <a:t>مرداد </a:t>
            </a:r>
            <a:r>
              <a:rPr lang="en-US" sz="2400" dirty="0">
                <a:solidFill>
                  <a:schemeClr val="accent3">
                    <a:lumMod val="75000"/>
                  </a:schemeClr>
                </a:solidFill>
                <a:latin typeface="IRNazanin" panose="02000506000000020002" pitchFamily="2" charset="-78"/>
                <a:cs typeface="IRNazanin" panose="02000506000000020002" pitchFamily="2" charset="-78"/>
              </a:rPr>
              <a:t>1405</a:t>
            </a:r>
            <a:endParaRPr lang="fa-IR" sz="2400" dirty="0">
              <a:solidFill>
                <a:schemeClr val="accent3">
                  <a:lumMod val="75000"/>
                </a:schemeClr>
              </a:solidFill>
              <a:latin typeface="IRNazanin" panose="02000506000000020002" pitchFamily="2" charset="-78"/>
              <a:cs typeface="IRNazanin" panose="02000506000000020002" pitchFamily="2" charset="-78"/>
            </a:endParaRPr>
          </a:p>
        </p:txBody>
      </p:sp>
      <p:sp>
        <p:nvSpPr>
          <p:cNvPr id="12" name="TextBox 11"/>
          <p:cNvSpPr txBox="1"/>
          <p:nvPr/>
        </p:nvSpPr>
        <p:spPr>
          <a:xfrm>
            <a:off x="5140171" y="4052032"/>
            <a:ext cx="3773010" cy="1569660"/>
          </a:xfrm>
          <a:prstGeom prst="rect">
            <a:avLst/>
          </a:prstGeom>
          <a:noFill/>
        </p:spPr>
        <p:txBody>
          <a:bodyPr wrap="square" rtlCol="1">
            <a:spAutoFit/>
          </a:bodyPr>
          <a:lstStyle/>
          <a:p>
            <a:pPr algn="ctr" rtl="1"/>
            <a:r>
              <a:rPr lang="fa-IR" sz="2400" dirty="0">
                <a:solidFill>
                  <a:schemeClr val="accent3">
                    <a:lumMod val="75000"/>
                  </a:schemeClr>
                </a:solidFill>
                <a:latin typeface="IRNazanin" panose="02000506000000020002" pitchFamily="2" charset="-78"/>
                <a:cs typeface="IRNazanin" panose="02000506000000020002" pitchFamily="2" charset="-78"/>
              </a:rPr>
              <a:t>کنفرانس علمی مداخلات درمانی در بیماران دیالیز</a:t>
            </a:r>
          </a:p>
          <a:p>
            <a:pPr algn="ctr" rtl="1"/>
            <a:r>
              <a:rPr lang="fa-IR" sz="2400" dirty="0">
                <a:solidFill>
                  <a:schemeClr val="accent3">
                    <a:lumMod val="75000"/>
                  </a:schemeClr>
                </a:solidFill>
                <a:latin typeface="IRNazanin" panose="02000506000000020002" pitchFamily="2" charset="-78"/>
                <a:cs typeface="IRNazanin" panose="02000506000000020002" pitchFamily="2" charset="-78"/>
              </a:rPr>
              <a:t> </a:t>
            </a:r>
          </a:p>
          <a:p>
            <a:pPr algn="ctr" rtl="1"/>
            <a:r>
              <a:rPr lang="fa-IR" sz="2400" dirty="0">
                <a:solidFill>
                  <a:schemeClr val="accent3">
                    <a:lumMod val="75000"/>
                  </a:schemeClr>
                </a:solidFill>
                <a:latin typeface="IRNazanin" panose="02000506000000020002" pitchFamily="2" charset="-78"/>
                <a:cs typeface="IRNazanin" panose="02000506000000020002" pitchFamily="2" charset="-78"/>
              </a:rPr>
              <a:t>دانشگاه علوم پزشکی اصفهان</a:t>
            </a:r>
          </a:p>
        </p:txBody>
      </p:sp>
    </p:spTree>
    <p:extLst>
      <p:ext uri="{BB962C8B-B14F-4D97-AF65-F5344CB8AC3E}">
        <p14:creationId xmlns:p14="http://schemas.microsoft.com/office/powerpoint/2010/main" val="34705021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80226" y="623275"/>
            <a:ext cx="7302861" cy="929478"/>
          </a:xfrm>
          <a:prstGeom prst="rect">
            <a:avLst/>
          </a:prstGeom>
          <a:solidFill>
            <a:schemeClr val="accent2">
              <a:lumMod val="75000"/>
            </a:schemeClr>
          </a:solidFill>
        </p:spPr>
        <p:txBody>
          <a:bodyPr vert="horz" lIns="91440" tIns="45720" rIns="91440" bIns="45720" rtlCol="0" anchor="ctr">
            <a:normAutofit/>
          </a:bodyPr>
          <a:lstStyle>
            <a:lvl1pPr algn="l" defTabSz="457200" rtl="1" eaLnBrk="1" latinLnBrk="0" hangingPunct="1">
              <a:spcBef>
                <a:spcPct val="0"/>
              </a:spcBef>
              <a:buNone/>
              <a:defRPr sz="2800" b="0" kern="1200" cap="all">
                <a:solidFill>
                  <a:schemeClr val="bg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marL="0" marR="0" lvl="0" indent="0" algn="ctr" defTabSz="457200" rtl="1" eaLnBrk="1" fontAlgn="auto" latinLnBrk="0" hangingPunct="1">
              <a:lnSpc>
                <a:spcPct val="100000"/>
              </a:lnSpc>
              <a:spcBef>
                <a:spcPct val="0"/>
              </a:spcBef>
              <a:spcAft>
                <a:spcPts val="0"/>
              </a:spcAft>
              <a:buClrTx/>
              <a:buSzTx/>
              <a:buFontTx/>
              <a:buNone/>
              <a:tabLst/>
              <a:defRPr/>
            </a:pPr>
            <a:r>
              <a:rPr kumimoji="0" lang="en-US" sz="20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rPr>
              <a:t>chronic hemodialysis</a:t>
            </a:r>
            <a:endParaRPr kumimoji="0" lang="en-US" sz="16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764" y="623275"/>
            <a:ext cx="695370" cy="929478"/>
          </a:xfrm>
          <a:prstGeom prst="rect">
            <a:avLst/>
          </a:prstGeom>
        </p:spPr>
      </p:pic>
      <p:sp>
        <p:nvSpPr>
          <p:cNvPr id="9" name="TextBox 8"/>
          <p:cNvSpPr txBox="1"/>
          <p:nvPr/>
        </p:nvSpPr>
        <p:spPr>
          <a:xfrm>
            <a:off x="7908211" y="623275"/>
            <a:ext cx="478886"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solidFill>
                  <a:prstClr val="white"/>
                </a:solidFill>
                <a:latin typeface="Times New Roman" panose="02020603050405020304" pitchFamily="18" charset="0"/>
                <a:cs typeface="Times New Roman" panose="02020603050405020304" pitchFamily="18" charset="0"/>
              </a:rPr>
              <a:t>17</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1" name="TextBox 10"/>
          <p:cNvSpPr txBox="1"/>
          <p:nvPr/>
        </p:nvSpPr>
        <p:spPr>
          <a:xfrm>
            <a:off x="8204199" y="623275"/>
            <a:ext cx="591979"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24</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5" name="TextBox 14"/>
          <p:cNvSpPr txBox="1"/>
          <p:nvPr/>
        </p:nvSpPr>
        <p:spPr>
          <a:xfrm>
            <a:off x="571764" y="1649966"/>
            <a:ext cx="8211747" cy="4499758"/>
          </a:xfrm>
          <a:prstGeom prst="rect">
            <a:avLst/>
          </a:prstGeom>
          <a:noFill/>
        </p:spPr>
        <p:txBody>
          <a:bodyPr wrap="square" rtlCol="1">
            <a:spAutoFit/>
          </a:bodyPr>
          <a:lstStyle/>
          <a:p>
            <a:pPr lvl="0" algn="just">
              <a:lnSpc>
                <a:spcPct val="150000"/>
              </a:lnSpc>
              <a:spcAft>
                <a:spcPts val="1200"/>
              </a:spcAft>
              <a:defRPr/>
            </a:pPr>
            <a:r>
              <a:rPr lang="en-US" sz="2000" b="1" dirty="0" err="1">
                <a:solidFill>
                  <a:srgbClr val="FF0000"/>
                </a:solidFill>
                <a:latin typeface="Times New Roman" panose="02020603050405020304" pitchFamily="18" charset="0"/>
                <a:cs typeface="2  Nazanin" panose="00000400000000000000" pitchFamily="2" charset="-78"/>
              </a:rPr>
              <a:t>Interdialysis</a:t>
            </a:r>
            <a:r>
              <a:rPr lang="en-US" sz="2000" b="1" dirty="0">
                <a:solidFill>
                  <a:srgbClr val="FF0000"/>
                </a:solidFill>
                <a:latin typeface="Times New Roman" panose="02020603050405020304" pitchFamily="18" charset="0"/>
                <a:cs typeface="2  Nazanin" panose="00000400000000000000" pitchFamily="2" charset="-78"/>
              </a:rPr>
              <a:t> weight gain</a:t>
            </a:r>
          </a:p>
          <a:p>
            <a:pPr marL="360000" lvl="0" indent="-342900" algn="just">
              <a:lnSpc>
                <a:spcPct val="150000"/>
              </a:lnSpc>
              <a:spcAft>
                <a:spcPts val="1200"/>
              </a:spcAft>
              <a:buFont typeface="Wingdings" panose="05000000000000000000" pitchFamily="2" charset="2"/>
              <a:buChar char="§"/>
              <a:defRPr/>
            </a:pPr>
            <a:r>
              <a:rPr lang="en-US" sz="2000" dirty="0">
                <a:solidFill>
                  <a:prstClr val="black"/>
                </a:solidFill>
                <a:latin typeface="Times New Roman" panose="02020603050405020304" pitchFamily="18" charset="0"/>
                <a:cs typeface="2  Nazanin" panose="00000400000000000000" pitchFamily="2" charset="-78"/>
              </a:rPr>
              <a:t>The </a:t>
            </a:r>
            <a:r>
              <a:rPr lang="en-US" sz="2000" dirty="0" err="1">
                <a:solidFill>
                  <a:prstClr val="black"/>
                </a:solidFill>
                <a:latin typeface="Times New Roman" panose="02020603050405020304" pitchFamily="18" charset="0"/>
                <a:cs typeface="2  Nazanin" panose="00000400000000000000" pitchFamily="2" charset="-78"/>
              </a:rPr>
              <a:t>predialysis</a:t>
            </a:r>
            <a:r>
              <a:rPr lang="en-US" sz="2000" dirty="0">
                <a:solidFill>
                  <a:prstClr val="black"/>
                </a:solidFill>
                <a:latin typeface="Times New Roman" panose="02020603050405020304" pitchFamily="18" charset="0"/>
                <a:cs typeface="2  Nazanin" panose="00000400000000000000" pitchFamily="2" charset="-78"/>
              </a:rPr>
              <a:t> weight should be compared with the patient’s last </a:t>
            </a:r>
            <a:r>
              <a:rPr lang="en-US" sz="2000" dirty="0" err="1">
                <a:solidFill>
                  <a:prstClr val="black"/>
                </a:solidFill>
                <a:latin typeface="Times New Roman" panose="02020603050405020304" pitchFamily="18" charset="0"/>
                <a:cs typeface="2  Nazanin" panose="00000400000000000000" pitchFamily="2" charset="-78"/>
              </a:rPr>
              <a:t>postdialysis</a:t>
            </a:r>
            <a:r>
              <a:rPr lang="en-US" sz="2000" dirty="0">
                <a:solidFill>
                  <a:prstClr val="black"/>
                </a:solidFill>
                <a:latin typeface="Times New Roman" panose="02020603050405020304" pitchFamily="18" charset="0"/>
                <a:cs typeface="2  Nazanin" panose="00000400000000000000" pitchFamily="2" charset="-78"/>
              </a:rPr>
              <a:t> weight and with the dry weight.</a:t>
            </a:r>
          </a:p>
          <a:p>
            <a:pPr marL="360000" lvl="0" indent="-342900" algn="just">
              <a:lnSpc>
                <a:spcPct val="150000"/>
              </a:lnSpc>
              <a:spcAft>
                <a:spcPts val="1200"/>
              </a:spcAft>
              <a:buFont typeface="Wingdings" panose="05000000000000000000" pitchFamily="2" charset="2"/>
              <a:buChar char="§"/>
              <a:defRPr/>
            </a:pPr>
            <a:r>
              <a:rPr lang="en-US" sz="2000" dirty="0">
                <a:solidFill>
                  <a:prstClr val="black"/>
                </a:solidFill>
                <a:latin typeface="Times New Roman" panose="02020603050405020304" pitchFamily="18" charset="0"/>
                <a:cs typeface="2  Nazanin" panose="00000400000000000000" pitchFamily="2" charset="-78"/>
              </a:rPr>
              <a:t>A large IDWG with dyspnea: cardiovascular examination and reassessment of the target weight.</a:t>
            </a:r>
          </a:p>
          <a:p>
            <a:pPr marL="360000" lvl="0" indent="-342900" algn="just">
              <a:lnSpc>
                <a:spcPct val="150000"/>
              </a:lnSpc>
              <a:spcAft>
                <a:spcPts val="1200"/>
              </a:spcAft>
              <a:buFont typeface="Wingdings" panose="05000000000000000000" pitchFamily="2" charset="2"/>
              <a:buChar char="§"/>
              <a:defRPr/>
            </a:pPr>
            <a:r>
              <a:rPr lang="en-US" sz="2000" dirty="0">
                <a:solidFill>
                  <a:prstClr val="black"/>
                </a:solidFill>
                <a:latin typeface="Times New Roman" panose="02020603050405020304" pitchFamily="18" charset="0"/>
                <a:cs typeface="2  Nazanin" panose="00000400000000000000" pitchFamily="2" charset="-78"/>
              </a:rPr>
              <a:t>Patients should keep their </a:t>
            </a:r>
            <a:r>
              <a:rPr lang="en-US" sz="2000" dirty="0" err="1">
                <a:solidFill>
                  <a:prstClr val="black"/>
                </a:solidFill>
                <a:latin typeface="Times New Roman" panose="02020603050405020304" pitchFamily="18" charset="0"/>
                <a:cs typeface="2  Nazanin" panose="00000400000000000000" pitchFamily="2" charset="-78"/>
              </a:rPr>
              <a:t>interdialysis</a:t>
            </a:r>
            <a:r>
              <a:rPr lang="en-US" sz="2000" dirty="0">
                <a:solidFill>
                  <a:prstClr val="black"/>
                </a:solidFill>
                <a:latin typeface="Times New Roman" panose="02020603050405020304" pitchFamily="18" charset="0"/>
                <a:cs typeface="2  Nazanin" panose="00000400000000000000" pitchFamily="2" charset="-78"/>
              </a:rPr>
              <a:t> weight gain </a:t>
            </a:r>
            <a:r>
              <a:rPr lang="en-US" sz="2000" dirty="0">
                <a:solidFill>
                  <a:srgbClr val="FF0000"/>
                </a:solidFill>
                <a:latin typeface="Times New Roman" panose="02020603050405020304" pitchFamily="18" charset="0"/>
                <a:cs typeface="2  Nazanin" panose="00000400000000000000" pitchFamily="2" charset="-78"/>
              </a:rPr>
              <a:t>below 1.0 kg/d.</a:t>
            </a:r>
          </a:p>
          <a:p>
            <a:pPr marL="360000" lvl="0" indent="-342900" algn="just">
              <a:lnSpc>
                <a:spcPct val="150000"/>
              </a:lnSpc>
              <a:spcAft>
                <a:spcPts val="1200"/>
              </a:spcAft>
              <a:buFont typeface="Wingdings" panose="05000000000000000000" pitchFamily="2" charset="2"/>
              <a:buChar char="§"/>
              <a:defRPr/>
            </a:pPr>
            <a:r>
              <a:rPr lang="en-US" sz="2000" dirty="0">
                <a:solidFill>
                  <a:srgbClr val="FF0000"/>
                </a:solidFill>
                <a:latin typeface="Times New Roman" panose="02020603050405020304" pitchFamily="18" charset="0"/>
                <a:cs typeface="2  Nazanin" panose="00000400000000000000" pitchFamily="2" charset="-78"/>
              </a:rPr>
              <a:t>Limiting sodium rather than fluid intake</a:t>
            </a:r>
            <a:r>
              <a:rPr lang="en-US" sz="2000" dirty="0">
                <a:solidFill>
                  <a:prstClr val="black"/>
                </a:solidFill>
                <a:latin typeface="Times New Roman" panose="02020603050405020304" pitchFamily="18" charset="0"/>
                <a:cs typeface="2  Nazanin" panose="00000400000000000000" pitchFamily="2" charset="-78"/>
              </a:rPr>
              <a:t>.</a:t>
            </a:r>
          </a:p>
          <a:p>
            <a:pPr marL="360000" lvl="0" indent="-342900" algn="just">
              <a:lnSpc>
                <a:spcPct val="150000"/>
              </a:lnSpc>
              <a:spcAft>
                <a:spcPts val="1200"/>
              </a:spcAft>
              <a:buFont typeface="Wingdings" panose="05000000000000000000" pitchFamily="2" charset="2"/>
              <a:buChar char="§"/>
              <a:defRPr/>
            </a:pPr>
            <a:r>
              <a:rPr lang="en-US" sz="2000" dirty="0">
                <a:solidFill>
                  <a:prstClr val="black"/>
                </a:solidFill>
                <a:latin typeface="Times New Roman" panose="02020603050405020304" pitchFamily="18" charset="0"/>
                <a:cs typeface="2  Nazanin" panose="00000400000000000000" pitchFamily="2" charset="-78"/>
              </a:rPr>
              <a:t>Excessive thirst may be due to a high dialysis solution sodium level.</a:t>
            </a:r>
          </a:p>
        </p:txBody>
      </p:sp>
    </p:spTree>
    <p:extLst>
      <p:ext uri="{BB962C8B-B14F-4D97-AF65-F5344CB8AC3E}">
        <p14:creationId xmlns:p14="http://schemas.microsoft.com/office/powerpoint/2010/main" val="4200461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3C024CC3-44BF-4214-81BB-74B43ABD8762}"/>
              </a:ext>
            </a:extLst>
          </p:cNvPr>
          <p:cNvSpPr>
            <a:spLocks noGrp="1"/>
          </p:cNvSpPr>
          <p:nvPr>
            <p:ph type="ctrTitle"/>
          </p:nvPr>
        </p:nvSpPr>
        <p:spPr>
          <a:xfrm>
            <a:off x="719669" y="3788887"/>
            <a:ext cx="7667428" cy="1504950"/>
          </a:xfrm>
        </p:spPr>
        <p:txBody>
          <a:bodyPr>
            <a:noAutofit/>
          </a:bodyPr>
          <a:lstStyle/>
          <a:p>
            <a:pPr marL="536575" indent="-536575" algn="just" rtl="0">
              <a:lnSpc>
                <a:spcPct val="150000"/>
              </a:lnSpc>
              <a:buFont typeface="Wingdings" panose="05000000000000000000" pitchFamily="2" charset="2"/>
              <a:buChar char="Ø"/>
            </a:pPr>
            <a:r>
              <a:rPr lang="en-US" dirty="0">
                <a:solidFill>
                  <a:schemeClr val="bg1"/>
                </a:solidFill>
                <a:latin typeface="Times New Roman" panose="02020603050405020304" pitchFamily="18" charset="0"/>
                <a:cs typeface="Times New Roman" panose="02020603050405020304" pitchFamily="18" charset="0"/>
              </a:rPr>
              <a:t>Intradialytic hypotension</a:t>
            </a:r>
            <a:br>
              <a:rPr lang="en-US" dirty="0">
                <a:solidFill>
                  <a:schemeClr val="bg1"/>
                </a:solidFill>
                <a:latin typeface="Times New Roman" panose="02020603050405020304" pitchFamily="18" charset="0"/>
                <a:cs typeface="Times New Roman" panose="02020603050405020304" pitchFamily="18" charset="0"/>
              </a:rPr>
            </a:br>
            <a:endParaRPr lang="en-US" dirty="0">
              <a:solidFill>
                <a:schemeClr val="bg1"/>
              </a:solidFill>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91D840A7-2E18-42DE-BA45-AD5BFDBE4A55}"/>
              </a:ext>
            </a:extLst>
          </p:cNvPr>
          <p:cNvSpPr txBox="1"/>
          <p:nvPr/>
        </p:nvSpPr>
        <p:spPr>
          <a:xfrm>
            <a:off x="7908211" y="623275"/>
            <a:ext cx="478886"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solidFill>
                  <a:srgbClr val="903163">
                    <a:lumMod val="75000"/>
                  </a:srgbClr>
                </a:solidFill>
                <a:latin typeface="Times New Roman" panose="02020603050405020304" pitchFamily="18" charset="0"/>
                <a:cs typeface="Times New Roman" panose="02020603050405020304" pitchFamily="18" charset="0"/>
              </a:rPr>
              <a:t>18</a:t>
            </a:r>
            <a:endParaRPr kumimoji="0" lang="fa-IR" sz="1600" b="0" i="0" u="none" strike="noStrike" kern="1200" cap="none" spc="0" normalizeH="0" baseline="0" noProof="0" dirty="0">
              <a:ln>
                <a:noFill/>
              </a:ln>
              <a:solidFill>
                <a:srgbClr val="903163">
                  <a:lumMod val="75000"/>
                </a:srgbClr>
              </a:solidFill>
              <a:effectLst/>
              <a:uLnTx/>
              <a:uFillTx/>
              <a:latin typeface="Times New Roman" panose="02020603050405020304" pitchFamily="18" charset="0"/>
              <a:ea typeface="+mn-ea"/>
              <a:cs typeface="Times New Roman" panose="02020603050405020304" pitchFamily="18" charset="0"/>
            </a:endParaRPr>
          </a:p>
        </p:txBody>
      </p:sp>
      <p:sp>
        <p:nvSpPr>
          <p:cNvPr id="8" name="TextBox 7">
            <a:extLst>
              <a:ext uri="{FF2B5EF4-FFF2-40B4-BE49-F238E27FC236}">
                <a16:creationId xmlns:a16="http://schemas.microsoft.com/office/drawing/2014/main" id="{7C2B4AEA-B326-4B3C-9D90-D98F48ABF746}"/>
              </a:ext>
            </a:extLst>
          </p:cNvPr>
          <p:cNvSpPr txBox="1"/>
          <p:nvPr/>
        </p:nvSpPr>
        <p:spPr>
          <a:xfrm>
            <a:off x="8204199" y="623275"/>
            <a:ext cx="591979"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903163">
                    <a:lumMod val="75000"/>
                  </a:srgbClr>
                </a:solidFill>
                <a:effectLst/>
                <a:uLnTx/>
                <a:uFillTx/>
                <a:latin typeface="Times New Roman" panose="02020603050405020304" pitchFamily="18" charset="0"/>
                <a:ea typeface="+mn-ea"/>
                <a:cs typeface="Times New Roman" panose="02020603050405020304" pitchFamily="18" charset="0"/>
              </a:rPr>
              <a:t>/ </a:t>
            </a:r>
            <a:r>
              <a:rPr lang="en-US" sz="1600" dirty="0">
                <a:solidFill>
                  <a:srgbClr val="903163">
                    <a:lumMod val="75000"/>
                  </a:srgbClr>
                </a:solidFill>
                <a:latin typeface="Times New Roman" panose="02020603050405020304" pitchFamily="18" charset="0"/>
                <a:cs typeface="Times New Roman" panose="02020603050405020304" pitchFamily="18" charset="0"/>
              </a:rPr>
              <a:t>24</a:t>
            </a:r>
            <a:endParaRPr kumimoji="0" lang="fa-IR" sz="1600" b="0" i="0" u="none" strike="noStrike" kern="1200" cap="none" spc="0" normalizeH="0" baseline="0" noProof="0" dirty="0">
              <a:ln>
                <a:noFill/>
              </a:ln>
              <a:solidFill>
                <a:srgbClr val="903163">
                  <a:lumMod val="75000"/>
                </a:srgbClr>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1224209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80226" y="623275"/>
            <a:ext cx="7302861" cy="929478"/>
          </a:xfrm>
          <a:prstGeom prst="rect">
            <a:avLst/>
          </a:prstGeom>
          <a:solidFill>
            <a:schemeClr val="accent2">
              <a:lumMod val="75000"/>
            </a:schemeClr>
          </a:solidFill>
        </p:spPr>
        <p:txBody>
          <a:bodyPr vert="horz" lIns="91440" tIns="45720" rIns="91440" bIns="45720" rtlCol="0" anchor="ctr">
            <a:normAutofit/>
          </a:bodyPr>
          <a:lstStyle>
            <a:lvl1pPr algn="l" defTabSz="457200" rtl="1" eaLnBrk="1" latinLnBrk="0" hangingPunct="1">
              <a:spcBef>
                <a:spcPct val="0"/>
              </a:spcBef>
              <a:buNone/>
              <a:defRPr sz="2800" b="0" kern="1200" cap="all">
                <a:solidFill>
                  <a:schemeClr val="bg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marL="0" marR="0" lvl="0" indent="0" algn="ctr" defTabSz="457200" rtl="1" eaLnBrk="1" fontAlgn="auto" latinLnBrk="0" hangingPunct="1">
              <a:lnSpc>
                <a:spcPct val="100000"/>
              </a:lnSpc>
              <a:spcBef>
                <a:spcPct val="0"/>
              </a:spcBef>
              <a:spcAft>
                <a:spcPts val="0"/>
              </a:spcAft>
              <a:buClrTx/>
              <a:buSzTx/>
              <a:buFontTx/>
              <a:buNone/>
              <a:tabLst/>
              <a:defRPr/>
            </a:pPr>
            <a:r>
              <a:rPr lang="en-US" sz="2000" b="1" dirty="0">
                <a:solidFill>
                  <a:prstClr val="white"/>
                </a:solidFill>
                <a:latin typeface="Times New Roman" panose="02020603050405020304" pitchFamily="18" charset="0"/>
                <a:cs typeface="Times New Roman" panose="02020603050405020304" pitchFamily="18" charset="0"/>
              </a:rPr>
              <a:t>Intradialytic hypotension</a:t>
            </a:r>
            <a:endParaRPr kumimoji="0" lang="en-US" sz="16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764" y="623275"/>
            <a:ext cx="695370" cy="929478"/>
          </a:xfrm>
          <a:prstGeom prst="rect">
            <a:avLst/>
          </a:prstGeom>
        </p:spPr>
      </p:pic>
      <p:sp>
        <p:nvSpPr>
          <p:cNvPr id="9" name="TextBox 8"/>
          <p:cNvSpPr txBox="1"/>
          <p:nvPr/>
        </p:nvSpPr>
        <p:spPr>
          <a:xfrm>
            <a:off x="7908211" y="623275"/>
            <a:ext cx="478886"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solidFill>
                  <a:prstClr val="white"/>
                </a:solidFill>
                <a:latin typeface="Times New Roman" panose="02020603050405020304" pitchFamily="18" charset="0"/>
                <a:cs typeface="Times New Roman" panose="02020603050405020304" pitchFamily="18" charset="0"/>
              </a:rPr>
              <a:t>19</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1" name="TextBox 10"/>
          <p:cNvSpPr txBox="1"/>
          <p:nvPr/>
        </p:nvSpPr>
        <p:spPr>
          <a:xfrm>
            <a:off x="8204199" y="623275"/>
            <a:ext cx="591979"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24</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5" name="TextBox 14"/>
          <p:cNvSpPr txBox="1"/>
          <p:nvPr/>
        </p:nvSpPr>
        <p:spPr>
          <a:xfrm>
            <a:off x="485480" y="1631113"/>
            <a:ext cx="8173039" cy="5115311"/>
          </a:xfrm>
          <a:prstGeom prst="rect">
            <a:avLst/>
          </a:prstGeom>
          <a:noFill/>
        </p:spPr>
        <p:txBody>
          <a:bodyPr wrap="square" rtlCol="1">
            <a:spAutoFit/>
          </a:bodyPr>
          <a:lstStyle/>
          <a:p>
            <a:pPr lvl="0" algn="just">
              <a:lnSpc>
                <a:spcPct val="150000"/>
              </a:lnSpc>
              <a:spcAft>
                <a:spcPts val="1200"/>
              </a:spcAft>
              <a:defRPr/>
            </a:pPr>
            <a:r>
              <a:rPr lang="en-US" sz="2000" dirty="0" err="1">
                <a:solidFill>
                  <a:prstClr val="black"/>
                </a:solidFill>
                <a:latin typeface="Times New Roman" panose="02020603050405020304" pitchFamily="18" charset="0"/>
                <a:cs typeface="2  Nazanin" panose="00000400000000000000" pitchFamily="2" charset="-78"/>
              </a:rPr>
              <a:t>Reduceing</a:t>
            </a:r>
            <a:r>
              <a:rPr lang="en-US" sz="2000" dirty="0">
                <a:solidFill>
                  <a:prstClr val="black"/>
                </a:solidFill>
                <a:latin typeface="Times New Roman" panose="02020603050405020304" pitchFamily="18" charset="0"/>
                <a:cs typeface="2  Nazanin" panose="00000400000000000000" pitchFamily="2" charset="-78"/>
              </a:rPr>
              <a:t> Volume-related IDH:</a:t>
            </a:r>
          </a:p>
          <a:p>
            <a:pPr marL="342900" indent="-342900" algn="just">
              <a:lnSpc>
                <a:spcPct val="150000"/>
              </a:lnSpc>
              <a:spcAft>
                <a:spcPts val="1200"/>
              </a:spcAft>
              <a:buFont typeface="Wingdings" panose="05000000000000000000" pitchFamily="2" charset="2"/>
              <a:buChar char="q"/>
              <a:defRPr/>
            </a:pPr>
            <a:r>
              <a:rPr lang="en-US" sz="2000" dirty="0">
                <a:solidFill>
                  <a:prstClr val="black"/>
                </a:solidFill>
                <a:latin typeface="Times New Roman" panose="02020603050405020304" pitchFamily="18" charset="0"/>
                <a:cs typeface="2  Nazanin" panose="00000400000000000000" pitchFamily="2" charset="-78"/>
              </a:rPr>
              <a:t>Maneuver that </a:t>
            </a:r>
            <a:r>
              <a:rPr lang="en-US" sz="2000" dirty="0">
                <a:solidFill>
                  <a:srgbClr val="FF0000"/>
                </a:solidFill>
                <a:latin typeface="Times New Roman" panose="02020603050405020304" pitchFamily="18" charset="0"/>
                <a:cs typeface="2  Nazanin" panose="00000400000000000000" pitchFamily="2" charset="-78"/>
              </a:rPr>
              <a:t>slows the UFR</a:t>
            </a:r>
            <a:r>
              <a:rPr lang="en-US" sz="2000" dirty="0">
                <a:solidFill>
                  <a:prstClr val="black"/>
                </a:solidFill>
                <a:latin typeface="Times New Roman" panose="02020603050405020304" pitchFamily="18" charset="0"/>
                <a:cs typeface="2  Nazanin" panose="00000400000000000000" pitchFamily="2" charset="-78"/>
              </a:rPr>
              <a:t>: Avoid large interdialytic weight gains:</a:t>
            </a:r>
          </a:p>
          <a:p>
            <a:pPr marL="715963" lvl="0" indent="-342900" algn="just">
              <a:lnSpc>
                <a:spcPct val="150000"/>
              </a:lnSpc>
              <a:spcAft>
                <a:spcPts val="1200"/>
              </a:spcAft>
              <a:buFont typeface="Wingdings" panose="05000000000000000000" pitchFamily="2" charset="2"/>
              <a:buChar char="Ø"/>
              <a:defRPr/>
            </a:pPr>
            <a:r>
              <a:rPr lang="en-US" sz="2000" dirty="0">
                <a:solidFill>
                  <a:prstClr val="black"/>
                </a:solidFill>
                <a:latin typeface="Times New Roman" panose="02020603050405020304" pitchFamily="18" charset="0"/>
                <a:cs typeface="2  Nazanin" panose="00000400000000000000" pitchFamily="2" charset="-78"/>
              </a:rPr>
              <a:t>Extending the weekly </a:t>
            </a:r>
            <a:r>
              <a:rPr lang="en-US" sz="2000" dirty="0">
                <a:solidFill>
                  <a:srgbClr val="FF0000"/>
                </a:solidFill>
                <a:latin typeface="Times New Roman" panose="02020603050405020304" pitchFamily="18" charset="0"/>
                <a:cs typeface="2  Nazanin" panose="00000400000000000000" pitchFamily="2" charset="-78"/>
              </a:rPr>
              <a:t>time </a:t>
            </a:r>
            <a:r>
              <a:rPr lang="en-US" sz="2000" dirty="0">
                <a:solidFill>
                  <a:prstClr val="black"/>
                </a:solidFill>
                <a:latin typeface="Times New Roman" panose="02020603050405020304" pitchFamily="18" charset="0"/>
                <a:cs typeface="2  Nazanin" panose="00000400000000000000" pitchFamily="2" charset="-78"/>
              </a:rPr>
              <a:t>on dialysis</a:t>
            </a:r>
          </a:p>
          <a:p>
            <a:pPr marL="1347788" lvl="0" indent="-342900" algn="just">
              <a:lnSpc>
                <a:spcPct val="150000"/>
              </a:lnSpc>
              <a:spcAft>
                <a:spcPts val="1200"/>
              </a:spcAft>
              <a:buFont typeface="Wingdings" panose="05000000000000000000" pitchFamily="2" charset="2"/>
              <a:buChar char="§"/>
              <a:defRPr/>
            </a:pPr>
            <a:r>
              <a:rPr lang="en-US" sz="2000" dirty="0">
                <a:solidFill>
                  <a:prstClr val="black"/>
                </a:solidFill>
                <a:latin typeface="Times New Roman" panose="02020603050405020304" pitchFamily="18" charset="0"/>
                <a:cs typeface="2  Nazanin" panose="00000400000000000000" pitchFamily="2" charset="-78"/>
              </a:rPr>
              <a:t>The additional Saturday treatment.</a:t>
            </a:r>
          </a:p>
          <a:p>
            <a:pPr marL="715963" lvl="0" indent="-342900" algn="just">
              <a:lnSpc>
                <a:spcPct val="150000"/>
              </a:lnSpc>
              <a:spcAft>
                <a:spcPts val="1200"/>
              </a:spcAft>
              <a:buFont typeface="Wingdings" panose="05000000000000000000" pitchFamily="2" charset="2"/>
              <a:buChar char="Ø"/>
              <a:tabLst>
                <a:tab pos="715963" algn="l"/>
              </a:tabLst>
              <a:defRPr/>
            </a:pPr>
            <a:r>
              <a:rPr lang="en-US" sz="2000" dirty="0">
                <a:solidFill>
                  <a:prstClr val="black"/>
                </a:solidFill>
                <a:latin typeface="Times New Roman" panose="02020603050405020304" pitchFamily="18" charset="0"/>
                <a:cs typeface="2  Nazanin" panose="00000400000000000000" pitchFamily="2" charset="-78"/>
              </a:rPr>
              <a:t>Reducing the weekly volume of </a:t>
            </a:r>
            <a:r>
              <a:rPr lang="en-US" sz="2000" dirty="0">
                <a:solidFill>
                  <a:srgbClr val="FF0000"/>
                </a:solidFill>
                <a:latin typeface="Times New Roman" panose="02020603050405020304" pitchFamily="18" charset="0"/>
                <a:cs typeface="2  Nazanin" panose="00000400000000000000" pitchFamily="2" charset="-78"/>
              </a:rPr>
              <a:t>fluid ingestion</a:t>
            </a:r>
            <a:r>
              <a:rPr lang="en-US" sz="2000" dirty="0">
                <a:solidFill>
                  <a:prstClr val="black"/>
                </a:solidFill>
                <a:latin typeface="Times New Roman" panose="02020603050405020304" pitchFamily="18" charset="0"/>
                <a:cs typeface="2  Nazanin" panose="00000400000000000000" pitchFamily="2" charset="-78"/>
              </a:rPr>
              <a:t>.</a:t>
            </a:r>
          </a:p>
          <a:p>
            <a:pPr marL="715963" lvl="0" indent="-342900" algn="just">
              <a:lnSpc>
                <a:spcPct val="150000"/>
              </a:lnSpc>
              <a:spcAft>
                <a:spcPts val="1200"/>
              </a:spcAft>
              <a:buFont typeface="Wingdings" panose="05000000000000000000" pitchFamily="2" charset="2"/>
              <a:buChar char="Ø"/>
              <a:tabLst>
                <a:tab pos="715963" algn="l"/>
              </a:tabLst>
              <a:defRPr/>
            </a:pPr>
            <a:r>
              <a:rPr lang="en-US" sz="2000" dirty="0">
                <a:solidFill>
                  <a:prstClr val="black"/>
                </a:solidFill>
                <a:latin typeface="Times New Roman" panose="02020603050405020304" pitchFamily="18" charset="0"/>
                <a:cs typeface="2  Nazanin" panose="00000400000000000000" pitchFamily="2" charset="-78"/>
              </a:rPr>
              <a:t>Increasing the volume of </a:t>
            </a:r>
            <a:r>
              <a:rPr lang="en-US" sz="2000" dirty="0">
                <a:solidFill>
                  <a:srgbClr val="FF0000"/>
                </a:solidFill>
                <a:latin typeface="Times New Roman" panose="02020603050405020304" pitchFamily="18" charset="0"/>
                <a:cs typeface="2  Nazanin" panose="00000400000000000000" pitchFamily="2" charset="-78"/>
              </a:rPr>
              <a:t>urine </a:t>
            </a:r>
            <a:r>
              <a:rPr lang="en-US" sz="2000" dirty="0">
                <a:solidFill>
                  <a:prstClr val="black"/>
                </a:solidFill>
                <a:latin typeface="Times New Roman" panose="02020603050405020304" pitchFamily="18" charset="0"/>
                <a:cs typeface="2  Nazanin" panose="00000400000000000000" pitchFamily="2" charset="-78"/>
              </a:rPr>
              <a:t>excreted.</a:t>
            </a:r>
          </a:p>
          <a:p>
            <a:pPr marL="342900" indent="-342900" algn="just">
              <a:lnSpc>
                <a:spcPct val="150000"/>
              </a:lnSpc>
              <a:spcAft>
                <a:spcPts val="1200"/>
              </a:spcAft>
              <a:buFont typeface="Wingdings" panose="05000000000000000000" pitchFamily="2" charset="2"/>
              <a:buChar char="q"/>
              <a:defRPr/>
            </a:pPr>
            <a:r>
              <a:rPr lang="en-US" sz="2000" dirty="0">
                <a:solidFill>
                  <a:prstClr val="black"/>
                </a:solidFill>
                <a:latin typeface="Times New Roman" panose="02020603050405020304" pitchFamily="18" charset="0"/>
                <a:cs typeface="2  Nazanin" panose="00000400000000000000" pitchFamily="2" charset="-78"/>
              </a:rPr>
              <a:t>A </a:t>
            </a:r>
            <a:r>
              <a:rPr lang="en-US" sz="2000" b="1" dirty="0">
                <a:solidFill>
                  <a:srgbClr val="0070C0"/>
                </a:solidFill>
                <a:latin typeface="Times New Roman" panose="02020603050405020304" pitchFamily="18" charset="0"/>
                <a:cs typeface="2  Nazanin" panose="00000400000000000000" pitchFamily="2" charset="-78"/>
              </a:rPr>
              <a:t>maximum UFR of </a:t>
            </a:r>
            <a:r>
              <a:rPr lang="en-US" sz="2000" b="1" dirty="0">
                <a:solidFill>
                  <a:srgbClr val="FF0000"/>
                </a:solidFill>
                <a:latin typeface="Times New Roman" panose="02020603050405020304" pitchFamily="18" charset="0"/>
                <a:cs typeface="2  Nazanin" panose="00000400000000000000" pitchFamily="2" charset="-78"/>
              </a:rPr>
              <a:t>13 mL/kg per hour </a:t>
            </a:r>
            <a:r>
              <a:rPr lang="en-US" sz="2000" dirty="0">
                <a:solidFill>
                  <a:prstClr val="black"/>
                </a:solidFill>
                <a:latin typeface="Times New Roman" panose="02020603050405020304" pitchFamily="18" charset="0"/>
                <a:cs typeface="2  Nazanin" panose="00000400000000000000" pitchFamily="2" charset="-78"/>
              </a:rPr>
              <a:t>has been recommended to minimize IDH. (greater UFR (more than 10 to 13 mL/kg/hour) accompanied with higher mortality).</a:t>
            </a:r>
          </a:p>
        </p:txBody>
      </p:sp>
    </p:spTree>
    <p:extLst>
      <p:ext uri="{BB962C8B-B14F-4D97-AF65-F5344CB8AC3E}">
        <p14:creationId xmlns:p14="http://schemas.microsoft.com/office/powerpoint/2010/main" val="40932042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80226" y="623275"/>
            <a:ext cx="7302861" cy="929478"/>
          </a:xfrm>
          <a:prstGeom prst="rect">
            <a:avLst/>
          </a:prstGeom>
          <a:solidFill>
            <a:schemeClr val="accent2">
              <a:lumMod val="75000"/>
            </a:schemeClr>
          </a:solidFill>
        </p:spPr>
        <p:txBody>
          <a:bodyPr vert="horz" lIns="91440" tIns="45720" rIns="91440" bIns="45720" rtlCol="0" anchor="ctr">
            <a:normAutofit/>
          </a:bodyPr>
          <a:lstStyle>
            <a:lvl1pPr algn="l" defTabSz="457200" rtl="1" eaLnBrk="1" latinLnBrk="0" hangingPunct="1">
              <a:spcBef>
                <a:spcPct val="0"/>
              </a:spcBef>
              <a:buNone/>
              <a:defRPr sz="2800" b="0" kern="1200" cap="all">
                <a:solidFill>
                  <a:schemeClr val="bg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marL="0" marR="0" lvl="0" indent="0" algn="ctr" defTabSz="457200" rtl="1" eaLnBrk="1" fontAlgn="auto" latinLnBrk="0" hangingPunct="1">
              <a:lnSpc>
                <a:spcPct val="100000"/>
              </a:lnSpc>
              <a:spcBef>
                <a:spcPct val="0"/>
              </a:spcBef>
              <a:spcAft>
                <a:spcPts val="0"/>
              </a:spcAft>
              <a:buClrTx/>
              <a:buSzTx/>
              <a:buFontTx/>
              <a:buNone/>
              <a:tabLst/>
              <a:defRPr/>
            </a:pPr>
            <a:r>
              <a:rPr kumimoji="0" lang="en-US" sz="20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rPr>
              <a:t>Intradialytic hypotension</a:t>
            </a:r>
            <a:endParaRPr kumimoji="0" lang="en-US" sz="16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764" y="623275"/>
            <a:ext cx="695370" cy="929478"/>
          </a:xfrm>
          <a:prstGeom prst="rect">
            <a:avLst/>
          </a:prstGeom>
        </p:spPr>
      </p:pic>
      <p:sp>
        <p:nvSpPr>
          <p:cNvPr id="9" name="TextBox 8"/>
          <p:cNvSpPr txBox="1"/>
          <p:nvPr/>
        </p:nvSpPr>
        <p:spPr>
          <a:xfrm>
            <a:off x="7908211" y="623275"/>
            <a:ext cx="478886"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solidFill>
                  <a:prstClr val="white"/>
                </a:solidFill>
                <a:latin typeface="Times New Roman" panose="02020603050405020304" pitchFamily="18" charset="0"/>
                <a:cs typeface="Times New Roman" panose="02020603050405020304" pitchFamily="18" charset="0"/>
              </a:rPr>
              <a:t>20</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1" name="TextBox 10"/>
          <p:cNvSpPr txBox="1"/>
          <p:nvPr/>
        </p:nvSpPr>
        <p:spPr>
          <a:xfrm>
            <a:off x="8204199" y="623275"/>
            <a:ext cx="591979"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24</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5" name="TextBox 14"/>
          <p:cNvSpPr txBox="1"/>
          <p:nvPr/>
        </p:nvSpPr>
        <p:spPr>
          <a:xfrm>
            <a:off x="485480" y="1631113"/>
            <a:ext cx="8173039" cy="4653646"/>
          </a:xfrm>
          <a:prstGeom prst="rect">
            <a:avLst/>
          </a:prstGeom>
          <a:noFill/>
        </p:spPr>
        <p:txBody>
          <a:bodyPr wrap="square" rtlCol="1">
            <a:spAutoFit/>
          </a:bodyPr>
          <a:lstStyle/>
          <a:p>
            <a:pPr marL="342900" marR="0" lvl="0" indent="-342900" algn="just" defTabSz="457200" rtl="0" eaLnBrk="1" fontAlgn="auto" latinLnBrk="0" hangingPunct="1">
              <a:lnSpc>
                <a:spcPct val="150000"/>
              </a:lnSpc>
              <a:spcBef>
                <a:spcPts val="0"/>
              </a:spcBef>
              <a:spcAft>
                <a:spcPts val="1200"/>
              </a:spcAft>
              <a:buClrTx/>
              <a:buSzTx/>
              <a:buFont typeface="Wingdings" panose="05000000000000000000" pitchFamily="2" charset="2"/>
              <a:buChar char="v"/>
              <a:tabLs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In hypotension-prone patients:</a:t>
            </a:r>
          </a:p>
          <a:p>
            <a:pPr marL="895350" marR="0" lvl="0" indent="-342900" algn="just" defTabSz="457200" rtl="0" eaLnBrk="1" fontAlgn="auto" latinLnBrk="0" hangingPunct="1">
              <a:lnSpc>
                <a:spcPct val="150000"/>
              </a:lnSpc>
              <a:spcBef>
                <a:spcPts val="0"/>
              </a:spcBef>
              <a:spcAft>
                <a:spcPts val="1200"/>
              </a:spcAft>
              <a:buClrTx/>
              <a:buSzTx/>
              <a:buFont typeface="Wingdings" panose="05000000000000000000" pitchFamily="2" charset="2"/>
              <a:buChar char="ü"/>
              <a:tabLs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UF modeling</a:t>
            </a:r>
          </a:p>
          <a:p>
            <a:pPr marL="895350" marR="0" lvl="0" indent="-342900" algn="just" defTabSz="457200" rtl="0" eaLnBrk="1" fontAlgn="auto" latinLnBrk="0" hangingPunct="1">
              <a:lnSpc>
                <a:spcPct val="150000"/>
              </a:lnSpc>
              <a:spcBef>
                <a:spcPts val="0"/>
              </a:spcBef>
              <a:spcAft>
                <a:spcPts val="1200"/>
              </a:spcAft>
              <a:buClrTx/>
              <a:buSzTx/>
              <a:buFont typeface="Wingdings" panose="05000000000000000000" pitchFamily="2" charset="2"/>
              <a:buChar char="ü"/>
              <a:tabLst/>
              <a:defRPr/>
            </a:pPr>
            <a:r>
              <a:rPr lang="en-US" sz="2000" dirty="0">
                <a:solidFill>
                  <a:prstClr val="black"/>
                </a:solidFill>
                <a:latin typeface="Times New Roman" panose="02020603050405020304" pitchFamily="18" charset="0"/>
                <a:cs typeface="2  Nazanin" panose="00000400000000000000" pitchFamily="2" charset="-78"/>
              </a:rPr>
              <a:t>A</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voiding intradialytic hypocalcemia, hypomagnesemia, and alkalosis</a:t>
            </a:r>
          </a:p>
          <a:p>
            <a:pPr marL="895350" marR="0" lvl="0" indent="-342900" algn="just" defTabSz="457200" rtl="0" eaLnBrk="1" fontAlgn="auto" latinLnBrk="0" hangingPunct="1">
              <a:lnSpc>
                <a:spcPct val="150000"/>
              </a:lnSpc>
              <a:spcBef>
                <a:spcPts val="0"/>
              </a:spcBef>
              <a:spcAft>
                <a:spcPts val="1200"/>
              </a:spcAft>
              <a:buClrTx/>
              <a:buSzTx/>
              <a:buFont typeface="Wingdings" panose="05000000000000000000" pitchFamily="2" charset="2"/>
              <a:buChar char="ü"/>
              <a:tabLs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lowering T D </a:t>
            </a:r>
          </a:p>
          <a:p>
            <a:pPr marL="895350" marR="0" lvl="0" indent="-342900" algn="just" defTabSz="457200" rtl="0" eaLnBrk="1" fontAlgn="auto" latinLnBrk="0" hangingPunct="1">
              <a:lnSpc>
                <a:spcPct val="150000"/>
              </a:lnSpc>
              <a:spcBef>
                <a:spcPts val="0"/>
              </a:spcBef>
              <a:spcAft>
                <a:spcPts val="1200"/>
              </a:spcAft>
              <a:buClrTx/>
              <a:buSzTx/>
              <a:buFont typeface="Wingdings" panose="05000000000000000000" pitchFamily="2" charset="2"/>
              <a:buChar char="ü"/>
              <a:tabLst/>
              <a:defRPr/>
            </a:pPr>
            <a:r>
              <a:rPr lang="en-US" sz="2000" dirty="0">
                <a:solidFill>
                  <a:prstClr val="black"/>
                </a:solidFill>
                <a:latin typeface="Times New Roman" panose="02020603050405020304" pitchFamily="18" charset="0"/>
                <a:cs typeface="2  Nazanin" panose="00000400000000000000" pitchFamily="2" charset="-78"/>
              </a:rPr>
              <a:t>I</a:t>
            </a:r>
            <a:r>
              <a:rPr kumimoji="0" lang="en-US" sz="20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2  Nazanin" panose="00000400000000000000" pitchFamily="2" charset="-78"/>
              </a:rPr>
              <a:t>ncreasing</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 duration or frequency of HD</a:t>
            </a:r>
          </a:p>
          <a:p>
            <a:pPr marL="895350" marR="0" lvl="0" indent="-342900" algn="just" defTabSz="457200" rtl="0" eaLnBrk="1" fontAlgn="auto" latinLnBrk="0" hangingPunct="1">
              <a:lnSpc>
                <a:spcPct val="150000"/>
              </a:lnSpc>
              <a:spcBef>
                <a:spcPts val="0"/>
              </a:spcBef>
              <a:spcAft>
                <a:spcPts val="1200"/>
              </a:spcAft>
              <a:buClrTx/>
              <a:buSzTx/>
              <a:buFont typeface="Wingdings" panose="05000000000000000000" pitchFamily="2" charset="2"/>
              <a:buChar char="ü"/>
              <a:tabLst/>
              <a:defRPr/>
            </a:pPr>
            <a:r>
              <a:rPr lang="en-US" sz="2000" dirty="0">
                <a:solidFill>
                  <a:prstClr val="black"/>
                </a:solidFill>
                <a:latin typeface="Times New Roman" panose="02020603050405020304" pitchFamily="18" charset="0"/>
                <a:cs typeface="2  Nazanin" panose="00000400000000000000" pitchFamily="2" charset="-78"/>
              </a:rPr>
              <a:t>R</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educing dietary Na intake</a:t>
            </a:r>
          </a:p>
          <a:p>
            <a:pPr marL="342900" marR="0" lvl="0" indent="-342900" algn="just" defTabSz="457200" rtl="0" eaLnBrk="1" fontAlgn="auto" latinLnBrk="0" hangingPunct="1">
              <a:lnSpc>
                <a:spcPct val="150000"/>
              </a:lnSpc>
              <a:spcBef>
                <a:spcPts val="0"/>
              </a:spcBef>
              <a:spcAft>
                <a:spcPts val="1200"/>
              </a:spcAft>
              <a:buClrTx/>
              <a:buSzTx/>
              <a:buFont typeface="Wingdings" panose="05000000000000000000" pitchFamily="2" charset="2"/>
              <a:buChar char="v"/>
              <a:tabLst/>
              <a:defRPr/>
            </a:pPr>
            <a:r>
              <a:rPr lang="en-US" sz="2000" dirty="0">
                <a:solidFill>
                  <a:prstClr val="black"/>
                </a:solidFill>
                <a:latin typeface="Times New Roman" panose="02020603050405020304" pitchFamily="18" charset="0"/>
                <a:cs typeface="2  Nazanin" panose="00000400000000000000" pitchFamily="2" charset="-78"/>
              </a:rPr>
              <a:t>S</a:t>
            </a:r>
            <a:r>
              <a:rPr kumimoji="0" lang="en-US" sz="20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2  Nazanin" panose="00000400000000000000" pitchFamily="2" charset="-78"/>
              </a:rPr>
              <a:t>equential</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 UF was found to be inferior to Na modeling and dialysate cooling in preventing IDH.</a:t>
            </a:r>
          </a:p>
        </p:txBody>
      </p:sp>
    </p:spTree>
    <p:extLst>
      <p:ext uri="{BB962C8B-B14F-4D97-AF65-F5344CB8AC3E}">
        <p14:creationId xmlns:p14="http://schemas.microsoft.com/office/powerpoint/2010/main" val="12487089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80226" y="623275"/>
            <a:ext cx="7302861" cy="929478"/>
          </a:xfrm>
          <a:prstGeom prst="rect">
            <a:avLst/>
          </a:prstGeom>
          <a:solidFill>
            <a:schemeClr val="accent2">
              <a:lumMod val="75000"/>
            </a:schemeClr>
          </a:solidFill>
        </p:spPr>
        <p:txBody>
          <a:bodyPr vert="horz" lIns="91440" tIns="45720" rIns="91440" bIns="45720" rtlCol="0" anchor="ctr">
            <a:normAutofit/>
          </a:bodyPr>
          <a:lstStyle>
            <a:lvl1pPr algn="l" defTabSz="457200" rtl="1" eaLnBrk="1" latinLnBrk="0" hangingPunct="1">
              <a:spcBef>
                <a:spcPct val="0"/>
              </a:spcBef>
              <a:buNone/>
              <a:defRPr sz="2800" b="0" kern="1200" cap="all">
                <a:solidFill>
                  <a:schemeClr val="bg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marL="0" marR="0" lvl="0" indent="0" algn="ctr" defTabSz="457200" rtl="1" eaLnBrk="1" fontAlgn="auto" latinLnBrk="0" hangingPunct="1">
              <a:lnSpc>
                <a:spcPct val="100000"/>
              </a:lnSpc>
              <a:spcBef>
                <a:spcPct val="0"/>
              </a:spcBef>
              <a:spcAft>
                <a:spcPts val="0"/>
              </a:spcAft>
              <a:buClrTx/>
              <a:buSzTx/>
              <a:buFontTx/>
              <a:buNone/>
              <a:tabLst/>
              <a:defRPr/>
            </a:pPr>
            <a:r>
              <a:rPr kumimoji="0" lang="en-US" sz="20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rPr>
              <a:t>chronic hemodialysis</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764" y="623275"/>
            <a:ext cx="695370" cy="929478"/>
          </a:xfrm>
          <a:prstGeom prst="rect">
            <a:avLst/>
          </a:prstGeom>
        </p:spPr>
      </p:pic>
      <p:sp>
        <p:nvSpPr>
          <p:cNvPr id="9" name="TextBox 8"/>
          <p:cNvSpPr txBox="1"/>
          <p:nvPr/>
        </p:nvSpPr>
        <p:spPr>
          <a:xfrm>
            <a:off x="7908211" y="623275"/>
            <a:ext cx="478886"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solidFill>
                  <a:prstClr val="white"/>
                </a:solidFill>
                <a:latin typeface="Times New Roman" panose="02020603050405020304" pitchFamily="18" charset="0"/>
                <a:cs typeface="Times New Roman" panose="02020603050405020304" pitchFamily="18" charset="0"/>
              </a:rPr>
              <a:t>21</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1" name="TextBox 10"/>
          <p:cNvSpPr txBox="1"/>
          <p:nvPr/>
        </p:nvSpPr>
        <p:spPr>
          <a:xfrm>
            <a:off x="8204199" y="623275"/>
            <a:ext cx="591979"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24</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5" name="TextBox 14"/>
          <p:cNvSpPr txBox="1"/>
          <p:nvPr/>
        </p:nvSpPr>
        <p:spPr>
          <a:xfrm>
            <a:off x="480767" y="1876210"/>
            <a:ext cx="8182466" cy="4038093"/>
          </a:xfrm>
          <a:prstGeom prst="rect">
            <a:avLst/>
          </a:prstGeom>
          <a:noFill/>
        </p:spPr>
        <p:txBody>
          <a:bodyPr wrap="square" rtlCol="1">
            <a:spAutoFit/>
          </a:bodyPr>
          <a:lstStyle/>
          <a:p>
            <a:pPr marL="342900" lvl="0" indent="-342900" algn="just">
              <a:lnSpc>
                <a:spcPct val="150000"/>
              </a:lnSpc>
              <a:spcAft>
                <a:spcPts val="1200"/>
              </a:spcAft>
              <a:buFont typeface="Wingdings" panose="05000000000000000000" pitchFamily="2" charset="2"/>
              <a:buChar char="v"/>
              <a:defRPr/>
            </a:pPr>
            <a:r>
              <a:rPr lang="en-US" sz="2000" dirty="0">
                <a:solidFill>
                  <a:prstClr val="black"/>
                </a:solidFill>
                <a:latin typeface="Times New Roman" panose="02020603050405020304" pitchFamily="18" charset="0"/>
                <a:cs typeface="2  Nazanin" panose="00000400000000000000" pitchFamily="2" charset="-78"/>
              </a:rPr>
              <a:t>KDOQI 2006 : Treatment time </a:t>
            </a:r>
            <a:r>
              <a:rPr lang="en-US" sz="2000" dirty="0">
                <a:solidFill>
                  <a:srgbClr val="FF0000"/>
                </a:solidFill>
                <a:latin typeface="Times New Roman" panose="02020603050405020304" pitchFamily="18" charset="0"/>
                <a:cs typeface="2  Nazanin" panose="00000400000000000000" pitchFamily="2" charset="-78"/>
              </a:rPr>
              <a:t>not be reduced below 3 hours </a:t>
            </a:r>
            <a:r>
              <a:rPr lang="en-US" sz="2000" dirty="0">
                <a:solidFill>
                  <a:prstClr val="black"/>
                </a:solidFill>
                <a:latin typeface="Times New Roman" panose="02020603050405020304" pitchFamily="18" charset="0"/>
                <a:cs typeface="2  Nazanin" panose="00000400000000000000" pitchFamily="2" charset="-78"/>
              </a:rPr>
              <a:t>(for thrice-weekly dialysis) in patients with little or no residual urine output.</a:t>
            </a:r>
          </a:p>
          <a:p>
            <a:pPr marL="342900" lvl="0" indent="-342900" algn="just">
              <a:lnSpc>
                <a:spcPct val="150000"/>
              </a:lnSpc>
              <a:spcAft>
                <a:spcPts val="1200"/>
              </a:spcAft>
              <a:buFont typeface="Wingdings" panose="05000000000000000000" pitchFamily="2" charset="2"/>
              <a:buChar char="v"/>
              <a:defRPr/>
            </a:pPr>
            <a:r>
              <a:rPr lang="en-US" sz="2000" dirty="0">
                <a:solidFill>
                  <a:prstClr val="black"/>
                </a:solidFill>
                <a:latin typeface="Times New Roman" panose="02020603050405020304" pitchFamily="18" charset="0"/>
                <a:cs typeface="2  Nazanin" panose="00000400000000000000" pitchFamily="2" charset="-78"/>
              </a:rPr>
              <a:t>The European Best Practice Guideline: </a:t>
            </a:r>
            <a:r>
              <a:rPr lang="en-US" sz="2000" dirty="0">
                <a:solidFill>
                  <a:srgbClr val="FF0000"/>
                </a:solidFill>
                <a:latin typeface="Times New Roman" panose="02020603050405020304" pitchFamily="18" charset="0"/>
                <a:cs typeface="2  Nazanin" panose="00000400000000000000" pitchFamily="2" charset="-78"/>
              </a:rPr>
              <a:t>4 hours </a:t>
            </a:r>
            <a:r>
              <a:rPr lang="en-US" sz="2000" dirty="0">
                <a:solidFill>
                  <a:prstClr val="black"/>
                </a:solidFill>
                <a:latin typeface="Times New Roman" panose="02020603050405020304" pitchFamily="18" charset="0"/>
                <a:cs typeface="2  Nazanin" panose="00000400000000000000" pitchFamily="2" charset="-78"/>
              </a:rPr>
              <a:t>of therapy should be provided for all patients dialyzed on a three-per-week schedule, regardless of body size.</a:t>
            </a:r>
          </a:p>
          <a:p>
            <a:pPr marL="342900" lvl="0" indent="-342900" algn="just">
              <a:lnSpc>
                <a:spcPct val="150000"/>
              </a:lnSpc>
              <a:spcAft>
                <a:spcPts val="1200"/>
              </a:spcAft>
              <a:buFont typeface="Wingdings" panose="05000000000000000000" pitchFamily="2" charset="2"/>
              <a:buChar char="§"/>
              <a:defRPr/>
            </a:pPr>
            <a:r>
              <a:rPr lang="en-US" sz="2000" dirty="0">
                <a:solidFill>
                  <a:prstClr val="black"/>
                </a:solidFill>
                <a:latin typeface="Times New Roman" panose="02020603050405020304" pitchFamily="18" charset="0"/>
                <a:cs typeface="2  Nazanin" panose="00000400000000000000" pitchFamily="2" charset="-78"/>
              </a:rPr>
              <a:t> Increasing dialysis frequency without increasing weekly dialysis time does not always reduce IDH, although in one study, the degree of myocardial stunning was reduced with short daily hemodialysis.</a:t>
            </a:r>
          </a:p>
        </p:txBody>
      </p:sp>
    </p:spTree>
    <p:extLst>
      <p:ext uri="{BB962C8B-B14F-4D97-AF65-F5344CB8AC3E}">
        <p14:creationId xmlns:p14="http://schemas.microsoft.com/office/powerpoint/2010/main" val="19917296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80226" y="623275"/>
            <a:ext cx="7302861" cy="929478"/>
          </a:xfrm>
          <a:prstGeom prst="rect">
            <a:avLst/>
          </a:prstGeom>
          <a:solidFill>
            <a:schemeClr val="accent2">
              <a:lumMod val="75000"/>
            </a:schemeClr>
          </a:solidFill>
        </p:spPr>
        <p:txBody>
          <a:bodyPr vert="horz" lIns="91440" tIns="45720" rIns="91440" bIns="45720" rtlCol="0" anchor="ctr">
            <a:normAutofit/>
          </a:bodyPr>
          <a:lstStyle>
            <a:lvl1pPr algn="l" defTabSz="457200" rtl="1" eaLnBrk="1" latinLnBrk="0" hangingPunct="1">
              <a:spcBef>
                <a:spcPct val="0"/>
              </a:spcBef>
              <a:buNone/>
              <a:defRPr sz="2800" b="0" kern="1200" cap="all">
                <a:solidFill>
                  <a:schemeClr val="bg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marL="0" marR="0" lvl="0" indent="0" algn="ctr" defTabSz="457200" rtl="1" eaLnBrk="1" fontAlgn="auto" latinLnBrk="0" hangingPunct="1">
              <a:lnSpc>
                <a:spcPct val="100000"/>
              </a:lnSpc>
              <a:spcBef>
                <a:spcPct val="0"/>
              </a:spcBef>
              <a:spcAft>
                <a:spcPts val="0"/>
              </a:spcAft>
              <a:buClrTx/>
              <a:buSzTx/>
              <a:buFontTx/>
              <a:buNone/>
              <a:tabLst/>
              <a:defRPr/>
            </a:pPr>
            <a:r>
              <a:rPr kumimoji="0" lang="en-US" sz="20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rPr>
              <a:t>Intradialytic hypotension</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764" y="623275"/>
            <a:ext cx="695370" cy="929478"/>
          </a:xfrm>
          <a:prstGeom prst="rect">
            <a:avLst/>
          </a:prstGeom>
        </p:spPr>
      </p:pic>
      <p:sp>
        <p:nvSpPr>
          <p:cNvPr id="9" name="TextBox 8"/>
          <p:cNvSpPr txBox="1"/>
          <p:nvPr/>
        </p:nvSpPr>
        <p:spPr>
          <a:xfrm>
            <a:off x="7908211" y="623275"/>
            <a:ext cx="478886"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solidFill>
                  <a:prstClr val="white"/>
                </a:solidFill>
                <a:latin typeface="Times New Roman" panose="02020603050405020304" pitchFamily="18" charset="0"/>
                <a:cs typeface="Times New Roman" panose="02020603050405020304" pitchFamily="18" charset="0"/>
              </a:rPr>
              <a:t>22</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1" name="TextBox 10"/>
          <p:cNvSpPr txBox="1"/>
          <p:nvPr/>
        </p:nvSpPr>
        <p:spPr>
          <a:xfrm>
            <a:off x="8204199" y="623275"/>
            <a:ext cx="591979"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24</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5" name="TextBox 14"/>
          <p:cNvSpPr txBox="1"/>
          <p:nvPr/>
        </p:nvSpPr>
        <p:spPr>
          <a:xfrm>
            <a:off x="266330" y="1649966"/>
            <a:ext cx="8416757" cy="5115311"/>
          </a:xfrm>
          <a:prstGeom prst="rect">
            <a:avLst/>
          </a:prstGeom>
          <a:noFill/>
        </p:spPr>
        <p:txBody>
          <a:bodyPr wrap="square" rtlCol="1">
            <a:spAutoFit/>
          </a:bodyPr>
          <a:lstStyle/>
          <a:p>
            <a:pPr marL="342900" lvl="0" indent="-342900" algn="just">
              <a:lnSpc>
                <a:spcPct val="150000"/>
              </a:lnSpc>
              <a:spcAft>
                <a:spcPts val="1200"/>
              </a:spcAft>
              <a:buFont typeface="Wingdings" panose="05000000000000000000" pitchFamily="2" charset="2"/>
              <a:buChar char="v"/>
              <a:defRPr/>
            </a:pPr>
            <a:r>
              <a:rPr lang="en-US" sz="2000" dirty="0">
                <a:solidFill>
                  <a:prstClr val="black"/>
                </a:solidFill>
                <a:latin typeface="Times New Roman" panose="02020603050405020304" pitchFamily="18" charset="0"/>
                <a:cs typeface="2  Nazanin" panose="00000400000000000000" pitchFamily="2" charset="-78"/>
              </a:rPr>
              <a:t>Use an </a:t>
            </a:r>
            <a:r>
              <a:rPr lang="en-US" sz="2000" dirty="0">
                <a:solidFill>
                  <a:srgbClr val="FF0000"/>
                </a:solidFill>
                <a:latin typeface="Times New Roman" panose="02020603050405020304" pitchFamily="18" charset="0"/>
                <a:cs typeface="2  Nazanin" panose="00000400000000000000" pitchFamily="2" charset="-78"/>
              </a:rPr>
              <a:t>appropriate dialysis solution sodium level</a:t>
            </a:r>
            <a:r>
              <a:rPr lang="en-US" sz="2000" dirty="0">
                <a:solidFill>
                  <a:prstClr val="black"/>
                </a:solidFill>
                <a:latin typeface="Times New Roman" panose="02020603050405020304" pitchFamily="18" charset="0"/>
                <a:cs typeface="2  Nazanin" panose="00000400000000000000" pitchFamily="2" charset="-78"/>
              </a:rPr>
              <a:t>.</a:t>
            </a:r>
          </a:p>
          <a:p>
            <a:pPr marL="715963" lvl="0" indent="-342900" algn="just">
              <a:lnSpc>
                <a:spcPct val="150000"/>
              </a:lnSpc>
              <a:spcAft>
                <a:spcPts val="1200"/>
              </a:spcAft>
              <a:buFont typeface="Arial" panose="020B0604020202020204" pitchFamily="34" charset="0"/>
              <a:buChar char="•"/>
              <a:defRPr/>
            </a:pPr>
            <a:r>
              <a:rPr lang="en-US" sz="2000" dirty="0">
                <a:solidFill>
                  <a:prstClr val="black"/>
                </a:solidFill>
                <a:latin typeface="Times New Roman" panose="02020603050405020304" pitchFamily="18" charset="0"/>
                <a:cs typeface="2  Nazanin" panose="00000400000000000000" pitchFamily="2" charset="-78"/>
              </a:rPr>
              <a:t>When it is </a:t>
            </a:r>
            <a:r>
              <a:rPr lang="en-US" sz="2000" dirty="0">
                <a:solidFill>
                  <a:srgbClr val="FF0000"/>
                </a:solidFill>
                <a:latin typeface="Times New Roman" panose="02020603050405020304" pitchFamily="18" charset="0"/>
                <a:cs typeface="2  Nazanin" panose="00000400000000000000" pitchFamily="2" charset="-78"/>
              </a:rPr>
              <a:t>below</a:t>
            </a:r>
            <a:r>
              <a:rPr lang="en-US" sz="2000" dirty="0">
                <a:solidFill>
                  <a:prstClr val="black"/>
                </a:solidFill>
                <a:latin typeface="Times New Roman" panose="02020603050405020304" pitchFamily="18" charset="0"/>
                <a:cs typeface="2  Nazanin" panose="00000400000000000000" pitchFamily="2" charset="-78"/>
              </a:rPr>
              <a:t> than of plasma, the blood returning from the dialyzer is hypotonic and to maintain osmotic equilibrium, </a:t>
            </a:r>
            <a:r>
              <a:rPr lang="en-US" sz="2000" dirty="0">
                <a:solidFill>
                  <a:srgbClr val="FF0000"/>
                </a:solidFill>
                <a:latin typeface="Times New Roman" panose="02020603050405020304" pitchFamily="18" charset="0"/>
                <a:cs typeface="2  Nazanin" panose="00000400000000000000" pitchFamily="2" charset="-78"/>
              </a:rPr>
              <a:t>water leaves the blood </a:t>
            </a:r>
            <a:r>
              <a:rPr lang="en-US" sz="2000" dirty="0">
                <a:solidFill>
                  <a:prstClr val="black"/>
                </a:solidFill>
                <a:latin typeface="Times New Roman" panose="02020603050405020304" pitchFamily="18" charset="0"/>
                <a:cs typeface="2  Nazanin" panose="00000400000000000000" pitchFamily="2" charset="-78"/>
              </a:rPr>
              <a:t>compartment, causing an </a:t>
            </a:r>
            <a:r>
              <a:rPr lang="en-US" sz="2000" dirty="0">
                <a:solidFill>
                  <a:srgbClr val="FF0000"/>
                </a:solidFill>
                <a:latin typeface="Times New Roman" panose="02020603050405020304" pitchFamily="18" charset="0"/>
                <a:cs typeface="2  Nazanin" panose="00000400000000000000" pitchFamily="2" charset="-78"/>
              </a:rPr>
              <a:t>acute reduction in the blood volume</a:t>
            </a:r>
            <a:r>
              <a:rPr lang="en-US" sz="2000" dirty="0">
                <a:solidFill>
                  <a:prstClr val="black"/>
                </a:solidFill>
                <a:latin typeface="Times New Roman" panose="02020603050405020304" pitchFamily="18" charset="0"/>
                <a:cs typeface="2  Nazanin" panose="00000400000000000000" pitchFamily="2" charset="-78"/>
              </a:rPr>
              <a:t>.</a:t>
            </a:r>
          </a:p>
          <a:p>
            <a:pPr marL="715963" lvl="0" indent="-342900" algn="just">
              <a:lnSpc>
                <a:spcPct val="150000"/>
              </a:lnSpc>
              <a:spcAft>
                <a:spcPts val="1200"/>
              </a:spcAft>
              <a:buFont typeface="Arial" panose="020B0604020202020204" pitchFamily="34" charset="0"/>
              <a:buChar char="•"/>
              <a:defRPr/>
            </a:pPr>
            <a:r>
              <a:rPr lang="en-US" sz="2000" dirty="0">
                <a:solidFill>
                  <a:prstClr val="black"/>
                </a:solidFill>
                <a:latin typeface="Times New Roman" panose="02020603050405020304" pitchFamily="18" charset="0"/>
                <a:cs typeface="2  Nazanin" panose="00000400000000000000" pitchFamily="2" charset="-78"/>
              </a:rPr>
              <a:t>Higher dialysis solution sodium levels limit the reduction in blood volume, but they also increase interdialytic weight gain, blood pressure, and </a:t>
            </a:r>
            <a:r>
              <a:rPr lang="en-US" sz="2000" dirty="0" err="1">
                <a:solidFill>
                  <a:prstClr val="black"/>
                </a:solidFill>
                <a:latin typeface="Times New Roman" panose="02020603050405020304" pitchFamily="18" charset="0"/>
                <a:cs typeface="2  Nazanin" panose="00000400000000000000" pitchFamily="2" charset="-78"/>
              </a:rPr>
              <a:t>postdialysis</a:t>
            </a:r>
            <a:r>
              <a:rPr lang="en-US" sz="2000" dirty="0">
                <a:solidFill>
                  <a:prstClr val="black"/>
                </a:solidFill>
                <a:latin typeface="Times New Roman" panose="02020603050405020304" pitchFamily="18" charset="0"/>
                <a:cs typeface="2  Nazanin" panose="00000400000000000000" pitchFamily="2" charset="-78"/>
              </a:rPr>
              <a:t> thirst.</a:t>
            </a:r>
          </a:p>
          <a:p>
            <a:pPr marL="342900" lvl="0" indent="-342900" algn="just">
              <a:lnSpc>
                <a:spcPct val="150000"/>
              </a:lnSpc>
              <a:spcAft>
                <a:spcPts val="1200"/>
              </a:spcAft>
              <a:buFont typeface="Wingdings" panose="05000000000000000000" pitchFamily="2" charset="2"/>
              <a:buChar char="v"/>
              <a:defRPr/>
            </a:pPr>
            <a:r>
              <a:rPr lang="en-US" sz="2000" dirty="0">
                <a:solidFill>
                  <a:srgbClr val="FF0000"/>
                </a:solidFill>
                <a:latin typeface="Times New Roman" panose="02020603050405020304" pitchFamily="18" charset="0"/>
                <a:cs typeface="2  Nazanin" panose="00000400000000000000" pitchFamily="2" charset="-78"/>
              </a:rPr>
              <a:t>Sodium modeling (or sodium gradient dialysis): </a:t>
            </a:r>
            <a:r>
              <a:rPr lang="en-US" sz="2000" dirty="0">
                <a:solidFill>
                  <a:prstClr val="black"/>
                </a:solidFill>
                <a:latin typeface="Times New Roman" panose="02020603050405020304" pitchFamily="18" charset="0"/>
                <a:cs typeface="2  Nazanin" panose="00000400000000000000" pitchFamily="2" charset="-78"/>
              </a:rPr>
              <a:t>Use of a high dialysis solution sodium early in treatment (145-155 mM), with a progressive fall to lower levels (135-140 mM) at the end of treatment. </a:t>
            </a:r>
          </a:p>
        </p:txBody>
      </p:sp>
    </p:spTree>
    <p:extLst>
      <p:ext uri="{BB962C8B-B14F-4D97-AF65-F5344CB8AC3E}">
        <p14:creationId xmlns:p14="http://schemas.microsoft.com/office/powerpoint/2010/main" val="34824502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80226" y="623275"/>
            <a:ext cx="7302861" cy="929478"/>
          </a:xfrm>
          <a:prstGeom prst="rect">
            <a:avLst/>
          </a:prstGeom>
          <a:solidFill>
            <a:schemeClr val="accent2">
              <a:lumMod val="75000"/>
            </a:schemeClr>
          </a:solidFill>
        </p:spPr>
        <p:txBody>
          <a:bodyPr vert="horz" lIns="91440" tIns="45720" rIns="91440" bIns="45720" rtlCol="0" anchor="ctr">
            <a:normAutofit/>
          </a:bodyPr>
          <a:lstStyle>
            <a:lvl1pPr algn="l" defTabSz="457200" rtl="1" eaLnBrk="1" latinLnBrk="0" hangingPunct="1">
              <a:spcBef>
                <a:spcPct val="0"/>
              </a:spcBef>
              <a:buNone/>
              <a:defRPr sz="2800" b="0" kern="1200" cap="all">
                <a:solidFill>
                  <a:schemeClr val="bg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marL="0" marR="0" lvl="0" indent="0" algn="ctr" defTabSz="457200" rtl="1" eaLnBrk="1" fontAlgn="auto" latinLnBrk="0" hangingPunct="1">
              <a:lnSpc>
                <a:spcPct val="100000"/>
              </a:lnSpc>
              <a:spcBef>
                <a:spcPct val="0"/>
              </a:spcBef>
              <a:spcAft>
                <a:spcPts val="0"/>
              </a:spcAft>
              <a:buClrTx/>
              <a:buSzTx/>
              <a:buFontTx/>
              <a:buNone/>
              <a:tabLst/>
              <a:defRPr/>
            </a:pPr>
            <a:r>
              <a:rPr kumimoji="0" lang="en-US" sz="20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rPr>
              <a:t>Intradialytic hypotension</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764" y="623275"/>
            <a:ext cx="695370" cy="929478"/>
          </a:xfrm>
          <a:prstGeom prst="rect">
            <a:avLst/>
          </a:prstGeom>
        </p:spPr>
      </p:pic>
      <p:sp>
        <p:nvSpPr>
          <p:cNvPr id="9" name="TextBox 8"/>
          <p:cNvSpPr txBox="1"/>
          <p:nvPr/>
        </p:nvSpPr>
        <p:spPr>
          <a:xfrm>
            <a:off x="7908211" y="623275"/>
            <a:ext cx="478886"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solidFill>
                  <a:prstClr val="white"/>
                </a:solidFill>
                <a:latin typeface="Times New Roman" panose="02020603050405020304" pitchFamily="18" charset="0"/>
                <a:cs typeface="Times New Roman" panose="02020603050405020304" pitchFamily="18" charset="0"/>
              </a:rPr>
              <a:t>23</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1" name="TextBox 10"/>
          <p:cNvSpPr txBox="1"/>
          <p:nvPr/>
        </p:nvSpPr>
        <p:spPr>
          <a:xfrm>
            <a:off x="8204199" y="623275"/>
            <a:ext cx="591979"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24</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5" name="TextBox 14"/>
          <p:cNvSpPr txBox="1"/>
          <p:nvPr/>
        </p:nvSpPr>
        <p:spPr>
          <a:xfrm>
            <a:off x="415969" y="1763088"/>
            <a:ext cx="8312062" cy="4653646"/>
          </a:xfrm>
          <a:prstGeom prst="rect">
            <a:avLst/>
          </a:prstGeom>
          <a:noFill/>
        </p:spPr>
        <p:txBody>
          <a:bodyPr wrap="square" rtlCol="1">
            <a:spAutoFit/>
          </a:bodyPr>
          <a:lstStyle/>
          <a:p>
            <a:pPr marL="342900" lvl="0" indent="-342900" algn="just">
              <a:lnSpc>
                <a:spcPct val="150000"/>
              </a:lnSpc>
              <a:spcAft>
                <a:spcPts val="1200"/>
              </a:spcAft>
              <a:buFont typeface="Wingdings" panose="05000000000000000000" pitchFamily="2" charset="2"/>
              <a:buChar char="v"/>
              <a:defRPr/>
            </a:pPr>
            <a:r>
              <a:rPr lang="en-US" sz="2000" dirty="0">
                <a:solidFill>
                  <a:prstClr val="black"/>
                </a:solidFill>
                <a:latin typeface="Times New Roman" panose="02020603050405020304" pitchFamily="18" charset="0"/>
                <a:cs typeface="2  Nazanin" panose="00000400000000000000" pitchFamily="2" charset="-78"/>
              </a:rPr>
              <a:t>Using a relatively high dialysis </a:t>
            </a:r>
            <a:r>
              <a:rPr lang="en-US" sz="2000" dirty="0">
                <a:solidFill>
                  <a:srgbClr val="FF0000"/>
                </a:solidFill>
                <a:latin typeface="Times New Roman" panose="02020603050405020304" pitchFamily="18" charset="0"/>
                <a:cs typeface="2  Nazanin" panose="00000400000000000000" pitchFamily="2" charset="-78"/>
              </a:rPr>
              <a:t>solution sodium (&gt;142 </a:t>
            </a:r>
            <a:r>
              <a:rPr lang="en-US" sz="2000" dirty="0">
                <a:solidFill>
                  <a:prstClr val="black"/>
                </a:solidFill>
                <a:latin typeface="Times New Roman" panose="02020603050405020304" pitchFamily="18" charset="0"/>
                <a:cs typeface="2  Nazanin" panose="00000400000000000000" pitchFamily="2" charset="-78"/>
              </a:rPr>
              <a:t>mmol/L) may benefit </a:t>
            </a:r>
            <a:r>
              <a:rPr lang="en-US" sz="2000" dirty="0">
                <a:solidFill>
                  <a:srgbClr val="FF0000"/>
                </a:solidFill>
                <a:latin typeface="Times New Roman" panose="02020603050405020304" pitchFamily="18" charset="0"/>
                <a:cs typeface="2  Nazanin" panose="00000400000000000000" pitchFamily="2" charset="-78"/>
              </a:rPr>
              <a:t>frail patients</a:t>
            </a:r>
            <a:r>
              <a:rPr lang="en-US" sz="2000" dirty="0">
                <a:solidFill>
                  <a:prstClr val="black"/>
                </a:solidFill>
                <a:latin typeface="Times New Roman" panose="02020603050405020304" pitchFamily="18" charset="0"/>
                <a:cs typeface="2  Nazanin" panose="00000400000000000000" pitchFamily="2" charset="-78"/>
              </a:rPr>
              <a:t> at high risk for IDH.</a:t>
            </a:r>
          </a:p>
          <a:p>
            <a:pPr marL="342900" lvl="0" indent="-342900" algn="just">
              <a:lnSpc>
                <a:spcPct val="150000"/>
              </a:lnSpc>
              <a:spcAft>
                <a:spcPts val="1200"/>
              </a:spcAft>
              <a:buFont typeface="Wingdings" panose="05000000000000000000" pitchFamily="2" charset="2"/>
              <a:buChar char="v"/>
              <a:defRPr/>
            </a:pPr>
            <a:r>
              <a:rPr lang="en-US" sz="2000" dirty="0">
                <a:solidFill>
                  <a:prstClr val="black"/>
                </a:solidFill>
                <a:latin typeface="Times New Roman" panose="02020603050405020304" pitchFamily="18" charset="0"/>
                <a:cs typeface="2  Nazanin" panose="00000400000000000000" pitchFamily="2" charset="-78"/>
              </a:rPr>
              <a:t>On the other hand, use of a relatively low dialysate sodium level might reduce IDH because it tends to lower interdialytic weight gain and the need for ultrafiltration.</a:t>
            </a:r>
          </a:p>
          <a:p>
            <a:pPr marL="342900" lvl="0" indent="-342900" algn="just">
              <a:lnSpc>
                <a:spcPct val="150000"/>
              </a:lnSpc>
              <a:spcAft>
                <a:spcPts val="1200"/>
              </a:spcAft>
              <a:buFont typeface="Wingdings" panose="05000000000000000000" pitchFamily="2" charset="2"/>
              <a:buChar char="v"/>
              <a:defRPr/>
            </a:pPr>
            <a:r>
              <a:rPr lang="en-US" sz="2000" dirty="0">
                <a:solidFill>
                  <a:prstClr val="black"/>
                </a:solidFill>
                <a:latin typeface="Times New Roman" panose="02020603050405020304" pitchFamily="18" charset="0"/>
                <a:cs typeface="2  Nazanin" panose="00000400000000000000" pitchFamily="2" charset="-78"/>
              </a:rPr>
              <a:t>In the United States: Use a </a:t>
            </a:r>
            <a:r>
              <a:rPr lang="en-US" sz="2000" dirty="0">
                <a:solidFill>
                  <a:srgbClr val="FF0000"/>
                </a:solidFill>
                <a:latin typeface="Times New Roman" panose="02020603050405020304" pitchFamily="18" charset="0"/>
                <a:cs typeface="2  Nazanin" panose="00000400000000000000" pitchFamily="2" charset="-78"/>
              </a:rPr>
              <a:t>dialysate sodium </a:t>
            </a:r>
            <a:r>
              <a:rPr lang="en-US" sz="2000" dirty="0">
                <a:solidFill>
                  <a:prstClr val="black"/>
                </a:solidFill>
                <a:latin typeface="Times New Roman" panose="02020603050405020304" pitchFamily="18" charset="0"/>
                <a:cs typeface="2  Nazanin" panose="00000400000000000000" pitchFamily="2" charset="-78"/>
              </a:rPr>
              <a:t>of </a:t>
            </a:r>
            <a:r>
              <a:rPr lang="en-US" sz="2000" dirty="0">
                <a:solidFill>
                  <a:srgbClr val="FF0000"/>
                </a:solidFill>
                <a:latin typeface="Times New Roman" panose="02020603050405020304" pitchFamily="18" charset="0"/>
                <a:cs typeface="2  Nazanin" panose="00000400000000000000" pitchFamily="2" charset="-78"/>
              </a:rPr>
              <a:t>138 mmol/L</a:t>
            </a:r>
            <a:r>
              <a:rPr lang="en-US" sz="2000" dirty="0">
                <a:solidFill>
                  <a:prstClr val="black"/>
                </a:solidFill>
                <a:latin typeface="Times New Roman" panose="02020603050405020304" pitchFamily="18" charset="0"/>
                <a:cs typeface="2  Nazanin" panose="00000400000000000000" pitchFamily="2" charset="-78"/>
              </a:rPr>
              <a:t>.</a:t>
            </a:r>
          </a:p>
          <a:p>
            <a:pPr marL="342900" lvl="0" indent="-342900" algn="just">
              <a:lnSpc>
                <a:spcPct val="150000"/>
              </a:lnSpc>
              <a:spcAft>
                <a:spcPts val="1200"/>
              </a:spcAft>
              <a:buFont typeface="Wingdings" panose="05000000000000000000" pitchFamily="2" charset="2"/>
              <a:buChar char="v"/>
              <a:defRPr/>
            </a:pPr>
            <a:r>
              <a:rPr lang="en-US" sz="2000" dirty="0">
                <a:solidFill>
                  <a:prstClr val="black"/>
                </a:solidFill>
                <a:latin typeface="Times New Roman" panose="02020603050405020304" pitchFamily="18" charset="0"/>
                <a:cs typeface="2  Nazanin" panose="00000400000000000000" pitchFamily="2" charset="-78"/>
              </a:rPr>
              <a:t>Mortality was increased in patients being dialyzed against a dialysate sodium of less than 138 mmol/L, and the increased mortality association was unrelated to the level of </a:t>
            </a:r>
            <a:r>
              <a:rPr lang="en-US" sz="2000" dirty="0" err="1">
                <a:solidFill>
                  <a:prstClr val="black"/>
                </a:solidFill>
                <a:latin typeface="Times New Roman" panose="02020603050405020304" pitchFamily="18" charset="0"/>
                <a:cs typeface="2  Nazanin" panose="00000400000000000000" pitchFamily="2" charset="-78"/>
              </a:rPr>
              <a:t>predialysis</a:t>
            </a:r>
            <a:r>
              <a:rPr lang="en-US" sz="2000" dirty="0">
                <a:solidFill>
                  <a:prstClr val="black"/>
                </a:solidFill>
                <a:latin typeface="Times New Roman" panose="02020603050405020304" pitchFamily="18" charset="0"/>
                <a:cs typeface="2  Nazanin" panose="00000400000000000000" pitchFamily="2" charset="-78"/>
              </a:rPr>
              <a:t> serum sodium.</a:t>
            </a:r>
          </a:p>
        </p:txBody>
      </p:sp>
    </p:spTree>
    <p:extLst>
      <p:ext uri="{BB962C8B-B14F-4D97-AF65-F5344CB8AC3E}">
        <p14:creationId xmlns:p14="http://schemas.microsoft.com/office/powerpoint/2010/main" val="36424799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80226" y="623275"/>
            <a:ext cx="7302861" cy="929478"/>
          </a:xfrm>
          <a:prstGeom prst="rect">
            <a:avLst/>
          </a:prstGeom>
          <a:solidFill>
            <a:schemeClr val="accent2">
              <a:lumMod val="75000"/>
            </a:schemeClr>
          </a:solidFill>
        </p:spPr>
        <p:txBody>
          <a:bodyPr vert="horz" lIns="91440" tIns="45720" rIns="91440" bIns="45720" rtlCol="0" anchor="ctr">
            <a:normAutofit/>
          </a:bodyPr>
          <a:lstStyle>
            <a:lvl1pPr algn="l" defTabSz="457200" rtl="1" eaLnBrk="1" latinLnBrk="0" hangingPunct="1">
              <a:spcBef>
                <a:spcPct val="0"/>
              </a:spcBef>
              <a:buNone/>
              <a:defRPr sz="2800" b="0" kern="1200" cap="all">
                <a:solidFill>
                  <a:schemeClr val="bg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marL="0" marR="0" lvl="0" indent="0" algn="ctr" defTabSz="457200" rtl="1" eaLnBrk="1" fontAlgn="auto" latinLnBrk="0" hangingPunct="1">
              <a:lnSpc>
                <a:spcPct val="100000"/>
              </a:lnSpc>
              <a:spcBef>
                <a:spcPct val="0"/>
              </a:spcBef>
              <a:spcAft>
                <a:spcPts val="0"/>
              </a:spcAft>
              <a:buClrTx/>
              <a:buSzTx/>
              <a:buFontTx/>
              <a:buNone/>
              <a:tabLst/>
              <a:defRPr/>
            </a:pPr>
            <a:r>
              <a:rPr kumimoji="0" lang="en-US" sz="24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rPr>
              <a:t>MUSCLE CRAMPS</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764" y="623275"/>
            <a:ext cx="695370" cy="929478"/>
          </a:xfrm>
          <a:prstGeom prst="rect">
            <a:avLst/>
          </a:prstGeom>
        </p:spPr>
      </p:pic>
      <p:sp>
        <p:nvSpPr>
          <p:cNvPr id="9" name="TextBox 8"/>
          <p:cNvSpPr txBox="1"/>
          <p:nvPr/>
        </p:nvSpPr>
        <p:spPr>
          <a:xfrm>
            <a:off x="7908211" y="623275"/>
            <a:ext cx="478886"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solidFill>
                  <a:prstClr val="white"/>
                </a:solidFill>
                <a:latin typeface="Times New Roman" panose="02020603050405020304" pitchFamily="18" charset="0"/>
                <a:cs typeface="Times New Roman" panose="02020603050405020304" pitchFamily="18" charset="0"/>
              </a:rPr>
              <a:t>24</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1" name="TextBox 10"/>
          <p:cNvSpPr txBox="1"/>
          <p:nvPr/>
        </p:nvSpPr>
        <p:spPr>
          <a:xfrm>
            <a:off x="8204199" y="623275"/>
            <a:ext cx="591979"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24</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5" name="TextBox 14"/>
          <p:cNvSpPr txBox="1"/>
          <p:nvPr/>
        </p:nvSpPr>
        <p:spPr>
          <a:xfrm>
            <a:off x="571764" y="1744235"/>
            <a:ext cx="8088198" cy="4961423"/>
          </a:xfrm>
          <a:prstGeom prst="rect">
            <a:avLst/>
          </a:prstGeom>
          <a:noFill/>
        </p:spPr>
        <p:txBody>
          <a:bodyPr wrap="square" rtlCol="1">
            <a:spAutoFit/>
          </a:bodyPr>
          <a:lstStyle/>
          <a:p>
            <a:pPr marL="342900" lvl="0" indent="-342900" algn="just">
              <a:spcAft>
                <a:spcPts val="1200"/>
              </a:spcAft>
              <a:buFont typeface="Wingdings" panose="05000000000000000000" pitchFamily="2" charset="2"/>
              <a:buChar char="v"/>
              <a:defRPr/>
            </a:pPr>
            <a:r>
              <a:rPr lang="en-US" sz="2000" dirty="0">
                <a:solidFill>
                  <a:prstClr val="black"/>
                </a:solidFill>
                <a:latin typeface="Times New Roman" panose="02020603050405020304" pitchFamily="18" charset="0"/>
                <a:cs typeface="2  Nazanin" panose="00000400000000000000" pitchFamily="2" charset="-78"/>
              </a:rPr>
              <a:t>The four most important predisposing factors are:</a:t>
            </a:r>
          </a:p>
          <a:p>
            <a:pPr marL="1074738" lvl="0" indent="-342900" algn="just">
              <a:spcAft>
                <a:spcPts val="1200"/>
              </a:spcAft>
              <a:buFont typeface="Wingdings" panose="05000000000000000000" pitchFamily="2" charset="2"/>
              <a:buChar char="q"/>
              <a:defRPr/>
            </a:pPr>
            <a:r>
              <a:rPr lang="en-US" sz="2000" dirty="0">
                <a:solidFill>
                  <a:srgbClr val="FF0000"/>
                </a:solidFill>
                <a:latin typeface="Times New Roman" panose="02020603050405020304" pitchFamily="18" charset="0"/>
                <a:cs typeface="2  Nazanin" panose="00000400000000000000" pitchFamily="2" charset="-78"/>
              </a:rPr>
              <a:t>Hypotension</a:t>
            </a:r>
          </a:p>
          <a:p>
            <a:pPr marL="1074738" lvl="0" indent="-342900" algn="just">
              <a:spcAft>
                <a:spcPts val="1200"/>
              </a:spcAft>
              <a:buFont typeface="Wingdings" panose="05000000000000000000" pitchFamily="2" charset="2"/>
              <a:buChar char="q"/>
              <a:defRPr/>
            </a:pPr>
            <a:r>
              <a:rPr lang="en-US" sz="2000" dirty="0">
                <a:solidFill>
                  <a:srgbClr val="FF0000"/>
                </a:solidFill>
                <a:latin typeface="Times New Roman" panose="02020603050405020304" pitchFamily="18" charset="0"/>
                <a:cs typeface="2  Nazanin" panose="00000400000000000000" pitchFamily="2" charset="-78"/>
              </a:rPr>
              <a:t>Hypovolemia (patient below dry weight)</a:t>
            </a:r>
          </a:p>
          <a:p>
            <a:pPr marL="1074738" lvl="0" indent="-342900" algn="just">
              <a:spcAft>
                <a:spcPts val="1200"/>
              </a:spcAft>
              <a:buFont typeface="Wingdings" panose="05000000000000000000" pitchFamily="2" charset="2"/>
              <a:buChar char="q"/>
              <a:defRPr/>
            </a:pPr>
            <a:r>
              <a:rPr lang="en-US" sz="2000" dirty="0">
                <a:solidFill>
                  <a:srgbClr val="FF0000"/>
                </a:solidFill>
                <a:latin typeface="Times New Roman" panose="02020603050405020304" pitchFamily="18" charset="0"/>
                <a:cs typeface="2  Nazanin" panose="00000400000000000000" pitchFamily="2" charset="-78"/>
              </a:rPr>
              <a:t>High UFR (large weight gain)</a:t>
            </a:r>
          </a:p>
          <a:p>
            <a:pPr marL="1074738" lvl="0" indent="-342900" algn="just">
              <a:spcAft>
                <a:spcPts val="1200"/>
              </a:spcAft>
              <a:buFont typeface="Wingdings" panose="05000000000000000000" pitchFamily="2" charset="2"/>
              <a:buChar char="q"/>
              <a:defRPr/>
            </a:pPr>
            <a:r>
              <a:rPr lang="en-US" sz="2000" dirty="0">
                <a:solidFill>
                  <a:srgbClr val="FF0000"/>
                </a:solidFill>
                <a:latin typeface="Times New Roman" panose="02020603050405020304" pitchFamily="18" charset="0"/>
                <a:cs typeface="2  Nazanin" panose="00000400000000000000" pitchFamily="2" charset="-78"/>
              </a:rPr>
              <a:t>Use of low-sodium dialysis solution</a:t>
            </a:r>
            <a:r>
              <a:rPr lang="en-US" sz="2000" dirty="0">
                <a:solidFill>
                  <a:prstClr val="black"/>
                </a:solidFill>
                <a:latin typeface="Times New Roman" panose="02020603050405020304" pitchFamily="18" charset="0"/>
                <a:cs typeface="2  Nazanin" panose="00000400000000000000" pitchFamily="2" charset="-78"/>
              </a:rPr>
              <a:t>.</a:t>
            </a:r>
          </a:p>
          <a:p>
            <a:pPr marL="342900" lvl="0" indent="-342900" algn="just">
              <a:lnSpc>
                <a:spcPct val="150000"/>
              </a:lnSpc>
              <a:spcAft>
                <a:spcPts val="1200"/>
              </a:spcAft>
              <a:buFont typeface="Wingdings" panose="05000000000000000000" pitchFamily="2" charset="2"/>
              <a:buChar char="v"/>
              <a:defRPr/>
            </a:pPr>
            <a:r>
              <a:rPr lang="en-US" sz="2000" dirty="0">
                <a:solidFill>
                  <a:prstClr val="black"/>
                </a:solidFill>
                <a:latin typeface="Times New Roman" panose="02020603050405020304" pitchFamily="18" charset="0"/>
                <a:cs typeface="2  Nazanin" panose="00000400000000000000" pitchFamily="2" charset="-78"/>
              </a:rPr>
              <a:t>These factors all tend to favor </a:t>
            </a:r>
            <a:r>
              <a:rPr lang="en-US" sz="2000" dirty="0">
                <a:solidFill>
                  <a:srgbClr val="FF0000"/>
                </a:solidFill>
                <a:latin typeface="Times New Roman" panose="02020603050405020304" pitchFamily="18" charset="0"/>
                <a:cs typeface="2  Nazanin" panose="00000400000000000000" pitchFamily="2" charset="-78"/>
              </a:rPr>
              <a:t>vasoconstriction</a:t>
            </a:r>
            <a:r>
              <a:rPr lang="en-US" sz="2000" dirty="0">
                <a:solidFill>
                  <a:prstClr val="black"/>
                </a:solidFill>
                <a:latin typeface="Times New Roman" panose="02020603050405020304" pitchFamily="18" charset="0"/>
                <a:cs typeface="2  Nazanin" panose="00000400000000000000" pitchFamily="2" charset="-78"/>
              </a:rPr>
              <a:t>, resulting in muscle hypoperfusion, leading to secondary impairment of muscle relaxation.</a:t>
            </a:r>
          </a:p>
          <a:p>
            <a:pPr marL="342900" lvl="0" indent="-342900" algn="just">
              <a:lnSpc>
                <a:spcPct val="150000"/>
              </a:lnSpc>
              <a:spcAft>
                <a:spcPts val="1200"/>
              </a:spcAft>
              <a:buFont typeface="Wingdings" panose="05000000000000000000" pitchFamily="2" charset="2"/>
              <a:buChar char="v"/>
              <a:defRPr/>
            </a:pPr>
            <a:r>
              <a:rPr lang="en-US" sz="2000" dirty="0">
                <a:solidFill>
                  <a:prstClr val="black"/>
                </a:solidFill>
                <a:latin typeface="Times New Roman" panose="02020603050405020304" pitchFamily="18" charset="0"/>
                <a:cs typeface="2  Nazanin" panose="00000400000000000000" pitchFamily="2" charset="-78"/>
              </a:rPr>
              <a:t>The frequency of cramping increases with the weight loss requirements.</a:t>
            </a:r>
          </a:p>
          <a:p>
            <a:pPr marL="342900" lvl="0" indent="-342900" algn="just">
              <a:lnSpc>
                <a:spcPct val="150000"/>
              </a:lnSpc>
              <a:spcAft>
                <a:spcPts val="1200"/>
              </a:spcAft>
              <a:buFont typeface="Wingdings" panose="05000000000000000000" pitchFamily="2" charset="2"/>
              <a:buChar char="v"/>
              <a:defRPr/>
            </a:pPr>
            <a:r>
              <a:rPr lang="en-US" sz="2000" dirty="0">
                <a:solidFill>
                  <a:prstClr val="black"/>
                </a:solidFill>
                <a:latin typeface="Times New Roman" panose="02020603050405020304" pitchFamily="18" charset="0"/>
                <a:cs typeface="2  Nazanin" panose="00000400000000000000" pitchFamily="2" charset="-78"/>
              </a:rPr>
              <a:t>Cramping is more common during the first month of dialysis and It is more common in patients with a low cardiac index. </a:t>
            </a:r>
            <a:endPar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endParaRPr>
          </a:p>
        </p:txBody>
      </p:sp>
    </p:spTree>
    <p:extLst>
      <p:ext uri="{BB962C8B-B14F-4D97-AF65-F5344CB8AC3E}">
        <p14:creationId xmlns:p14="http://schemas.microsoft.com/office/powerpoint/2010/main" val="4336995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80226" y="623275"/>
            <a:ext cx="7302861" cy="929478"/>
          </a:xfrm>
          <a:prstGeom prst="rect">
            <a:avLst/>
          </a:prstGeom>
          <a:solidFill>
            <a:schemeClr val="accent2">
              <a:lumMod val="75000"/>
            </a:schemeClr>
          </a:solidFill>
        </p:spPr>
        <p:txBody>
          <a:bodyPr vert="horz" lIns="91440" tIns="45720" rIns="91440" bIns="45720" rtlCol="0" anchor="ctr">
            <a:normAutofit/>
          </a:bodyPr>
          <a:lstStyle>
            <a:lvl1pPr algn="l" defTabSz="457200" rtl="1" eaLnBrk="1" latinLnBrk="0" hangingPunct="1">
              <a:spcBef>
                <a:spcPct val="0"/>
              </a:spcBef>
              <a:buNone/>
              <a:defRPr sz="2800" b="0" kern="1200" cap="all">
                <a:solidFill>
                  <a:schemeClr val="bg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marL="0" marR="0" lvl="0" indent="0" algn="ctr" defTabSz="457200" rtl="1" eaLnBrk="1" fontAlgn="auto" latinLnBrk="0" hangingPunct="1">
              <a:lnSpc>
                <a:spcPct val="100000"/>
              </a:lnSpc>
              <a:spcBef>
                <a:spcPct val="0"/>
              </a:spcBef>
              <a:spcAft>
                <a:spcPts val="0"/>
              </a:spcAft>
              <a:buClrTx/>
              <a:buSzTx/>
              <a:buFontTx/>
              <a:buNone/>
              <a:tabLst/>
              <a:defRPr/>
            </a:pPr>
            <a:r>
              <a:rPr kumimoji="0" lang="en-US" sz="20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rPr>
              <a:t>chronic hemodialysis</a:t>
            </a:r>
            <a:endParaRPr kumimoji="0" lang="en-US" sz="16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764" y="623275"/>
            <a:ext cx="695370" cy="929478"/>
          </a:xfrm>
          <a:prstGeom prst="rect">
            <a:avLst/>
          </a:prstGeom>
        </p:spPr>
      </p:pic>
      <p:sp>
        <p:nvSpPr>
          <p:cNvPr id="9" name="TextBox 8"/>
          <p:cNvSpPr txBox="1"/>
          <p:nvPr/>
        </p:nvSpPr>
        <p:spPr>
          <a:xfrm>
            <a:off x="7908211" y="623275"/>
            <a:ext cx="478886"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3</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1" name="TextBox 10"/>
          <p:cNvSpPr txBox="1"/>
          <p:nvPr/>
        </p:nvSpPr>
        <p:spPr>
          <a:xfrm>
            <a:off x="8204199" y="623275"/>
            <a:ext cx="591979"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24</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5" name="TextBox 14"/>
          <p:cNvSpPr txBox="1"/>
          <p:nvPr/>
        </p:nvSpPr>
        <p:spPr>
          <a:xfrm>
            <a:off x="266330" y="1753661"/>
            <a:ext cx="8529848" cy="400110"/>
          </a:xfrm>
          <a:prstGeom prst="rect">
            <a:avLst/>
          </a:prstGeom>
          <a:noFill/>
        </p:spPr>
        <p:txBody>
          <a:bodyPr wrap="square" rtlCol="1">
            <a:spAutoFit/>
          </a:bodyPr>
          <a:lstStyle/>
          <a:p>
            <a:pPr marL="342900" marR="0" lvl="0" indent="-342900" algn="just" defTabSz="457200" rtl="0" eaLnBrk="1" fontAlgn="auto" latinLnBrk="0" hangingPunct="1">
              <a:lnSpc>
                <a:spcPct val="100000"/>
              </a:lnSpc>
              <a:spcBef>
                <a:spcPts val="0"/>
              </a:spcBef>
              <a:spcAft>
                <a:spcPts val="1200"/>
              </a:spcAft>
              <a:buClrTx/>
              <a:buSzTx/>
              <a:buFont typeface="Wingdings" panose="05000000000000000000" pitchFamily="2" charset="2"/>
              <a:buChar char="v"/>
              <a:tabLs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Choose</a:t>
            </a:r>
          </a:p>
        </p:txBody>
      </p:sp>
      <p:pic>
        <p:nvPicPr>
          <p:cNvPr id="5" name="Picture 4">
            <a:extLst>
              <a:ext uri="{FF2B5EF4-FFF2-40B4-BE49-F238E27FC236}">
                <a16:creationId xmlns:a16="http://schemas.microsoft.com/office/drawing/2014/main" id="{B1F900B9-6549-43C6-8CAD-327DAAF8AD7D}"/>
              </a:ext>
            </a:extLst>
          </p:cNvPr>
          <p:cNvPicPr>
            <a:picLocks noChangeAspect="1"/>
          </p:cNvPicPr>
          <p:nvPr/>
        </p:nvPicPr>
        <p:blipFill>
          <a:blip r:embed="rId3"/>
          <a:stretch>
            <a:fillRect/>
          </a:stretch>
        </p:blipFill>
        <p:spPr>
          <a:xfrm>
            <a:off x="418740" y="315960"/>
            <a:ext cx="8306520" cy="6226080"/>
          </a:xfrm>
          <a:prstGeom prst="rect">
            <a:avLst/>
          </a:prstGeom>
        </p:spPr>
      </p:pic>
      <p:pic>
        <p:nvPicPr>
          <p:cNvPr id="10" name="Picture 9">
            <a:extLst>
              <a:ext uri="{FF2B5EF4-FFF2-40B4-BE49-F238E27FC236}">
                <a16:creationId xmlns:a16="http://schemas.microsoft.com/office/drawing/2014/main" id="{43A22653-A230-4912-A6FB-12A31A34DD95}"/>
              </a:ext>
            </a:extLst>
          </p:cNvPr>
          <p:cNvPicPr>
            <a:picLocks noChangeAspect="1"/>
          </p:cNvPicPr>
          <p:nvPr/>
        </p:nvPicPr>
        <p:blipFill>
          <a:blip r:embed="rId4"/>
          <a:stretch>
            <a:fillRect/>
          </a:stretch>
        </p:blipFill>
        <p:spPr>
          <a:xfrm>
            <a:off x="0" y="0"/>
            <a:ext cx="9144000" cy="6857999"/>
          </a:xfrm>
          <a:prstGeom prst="rect">
            <a:avLst/>
          </a:prstGeom>
        </p:spPr>
      </p:pic>
      <p:sp>
        <p:nvSpPr>
          <p:cNvPr id="12" name="TextBox 11">
            <a:extLst>
              <a:ext uri="{FF2B5EF4-FFF2-40B4-BE49-F238E27FC236}">
                <a16:creationId xmlns:a16="http://schemas.microsoft.com/office/drawing/2014/main" id="{B5B8CF7A-71C5-431E-AFED-205670AA12AF}"/>
              </a:ext>
            </a:extLst>
          </p:cNvPr>
          <p:cNvSpPr txBox="1"/>
          <p:nvPr/>
        </p:nvSpPr>
        <p:spPr>
          <a:xfrm>
            <a:off x="3588187" y="2815490"/>
            <a:ext cx="2612588" cy="1775101"/>
          </a:xfrm>
          <a:prstGeom prst="rect">
            <a:avLst/>
          </a:prstGeom>
          <a:noFill/>
        </p:spPr>
        <p:txBody>
          <a:bodyPr wrap="square" rtlCol="0">
            <a:spAutoFit/>
          </a:bodyPr>
          <a:lstStyle/>
          <a:p>
            <a:pPr marL="0" marR="0" lvl="0" indent="0" algn="ctr" defTabSz="685800" rtl="0" eaLnBrk="1" fontAlgn="auto" latinLnBrk="0" hangingPunct="1">
              <a:lnSpc>
                <a:spcPct val="90000"/>
              </a:lnSpc>
              <a:spcBef>
                <a:spcPts val="750"/>
              </a:spcBef>
              <a:spcAft>
                <a:spcPts val="0"/>
              </a:spcAft>
              <a:buClrTx/>
              <a:buSzTx/>
              <a:buFontTx/>
              <a:buNone/>
              <a:tabLst/>
              <a:defRPr/>
            </a:pPr>
            <a:r>
              <a:rPr kumimoji="0" lang="en-US" sz="4050" b="0" i="0" u="none" strike="noStrike" kern="1200" cap="none" spc="0" normalizeH="0" baseline="0" noProof="0" dirty="0">
                <a:ln>
                  <a:noFill/>
                </a:ln>
                <a:solidFill>
                  <a:srgbClr val="7030A0"/>
                </a:solidFill>
                <a:effectLst/>
                <a:uLnTx/>
                <a:uFillTx/>
                <a:latin typeface="Calibri" panose="020F0502020204030204"/>
                <a:ea typeface="+mn-ea"/>
                <a:cs typeface="+mn-cs"/>
              </a:rPr>
              <a:t>Thanks for your attention</a:t>
            </a:r>
          </a:p>
        </p:txBody>
      </p:sp>
    </p:spTree>
    <p:extLst>
      <p:ext uri="{BB962C8B-B14F-4D97-AF65-F5344CB8AC3E}">
        <p14:creationId xmlns:p14="http://schemas.microsoft.com/office/powerpoint/2010/main" val="33572364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80226" y="623275"/>
            <a:ext cx="7302861" cy="929478"/>
          </a:xfrm>
          <a:prstGeom prst="rect">
            <a:avLst/>
          </a:prstGeom>
          <a:solidFill>
            <a:schemeClr val="accent2">
              <a:lumMod val="75000"/>
            </a:schemeClr>
          </a:solidFill>
        </p:spPr>
        <p:txBody>
          <a:bodyPr vert="horz" lIns="91440" tIns="45720" rIns="91440" bIns="45720" rtlCol="0" anchor="ctr">
            <a:normAutofit/>
          </a:bodyPr>
          <a:lstStyle>
            <a:lvl1pPr algn="l" defTabSz="457200" rtl="1" eaLnBrk="1" latinLnBrk="0" hangingPunct="1">
              <a:spcBef>
                <a:spcPct val="0"/>
              </a:spcBef>
              <a:buNone/>
              <a:defRPr sz="2800" b="0" kern="1200" cap="all">
                <a:solidFill>
                  <a:schemeClr val="bg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marL="0" marR="0" lvl="0" indent="0" algn="ctr" defTabSz="457200" rtl="1" eaLnBrk="1" fontAlgn="auto" latinLnBrk="0" hangingPunct="1">
              <a:lnSpc>
                <a:spcPct val="100000"/>
              </a:lnSpc>
              <a:spcBef>
                <a:spcPct val="0"/>
              </a:spcBef>
              <a:spcAft>
                <a:spcPts val="0"/>
              </a:spcAft>
              <a:buClrTx/>
              <a:buSzTx/>
              <a:buFontTx/>
              <a:buNone/>
              <a:tabLst/>
              <a:defRPr/>
            </a:pPr>
            <a:r>
              <a:rPr kumimoji="0" lang="en-US" sz="24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rPr>
              <a:t>List of titles</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764" y="623275"/>
            <a:ext cx="695370" cy="929478"/>
          </a:xfrm>
          <a:prstGeom prst="rect">
            <a:avLst/>
          </a:prstGeom>
        </p:spPr>
      </p:pic>
      <p:sp>
        <p:nvSpPr>
          <p:cNvPr id="10" name="TextBox 9"/>
          <p:cNvSpPr txBox="1"/>
          <p:nvPr/>
        </p:nvSpPr>
        <p:spPr>
          <a:xfrm>
            <a:off x="1031463" y="2019259"/>
            <a:ext cx="7415953" cy="3396123"/>
          </a:xfrm>
          <a:prstGeom prst="rect">
            <a:avLst/>
          </a:prstGeom>
          <a:noFill/>
        </p:spPr>
        <p:txBody>
          <a:bodyPr wrap="square" rtlCol="1">
            <a:spAutoFit/>
          </a:bodyPr>
          <a:lstStyle/>
          <a:p>
            <a:pPr marL="457200" marR="0" lvl="0" indent="-457200" algn="just" defTabSz="457200" rtl="0" eaLnBrk="1" fontAlgn="auto" latinLnBrk="0" hangingPunct="1">
              <a:lnSpc>
                <a:spcPct val="200000"/>
              </a:lnSpc>
              <a:spcBef>
                <a:spcPts val="0"/>
              </a:spcBef>
              <a:spcAft>
                <a:spcPts val="1200"/>
              </a:spcAft>
              <a:buClrTx/>
              <a:buSzTx/>
              <a:buFont typeface="+mj-lt"/>
              <a:buAutoNum type="arabicPeriod"/>
              <a:tabLst/>
              <a:defRPr/>
            </a:pPr>
            <a:r>
              <a:rPr kumimoji="0" lang="en-US" sz="2400" b="0" i="0" u="none" strike="noStrike" kern="1200" cap="none" spc="0" normalizeH="0" baseline="0" noProof="0" dirty="0">
                <a:ln>
                  <a:noFill/>
                </a:ln>
                <a:solidFill>
                  <a:srgbClr val="903163">
                    <a:lumMod val="75000"/>
                  </a:srgbClr>
                </a:solidFill>
                <a:effectLst/>
                <a:uLnTx/>
                <a:uFillTx/>
                <a:latin typeface="Times New Roman" panose="02020603050405020304" pitchFamily="18" charset="0"/>
                <a:cs typeface="2  Nazanin" panose="00000400000000000000" pitchFamily="2" charset="-78"/>
              </a:rPr>
              <a:t>Ultrafiltration</a:t>
            </a:r>
          </a:p>
          <a:p>
            <a:pPr marL="457200" marR="0" lvl="0" indent="-457200" algn="just" defTabSz="457200" rtl="0" eaLnBrk="1" fontAlgn="auto" latinLnBrk="0" hangingPunct="1">
              <a:lnSpc>
                <a:spcPct val="200000"/>
              </a:lnSpc>
              <a:spcBef>
                <a:spcPts val="0"/>
              </a:spcBef>
              <a:spcAft>
                <a:spcPts val="1200"/>
              </a:spcAft>
              <a:buClrTx/>
              <a:buSzTx/>
              <a:buFont typeface="+mj-lt"/>
              <a:buAutoNum type="arabicPeriod"/>
              <a:tabLst/>
              <a:defRPr/>
            </a:pPr>
            <a:r>
              <a:rPr kumimoji="0" lang="en-US" sz="2400" b="0" i="0" u="none" strike="noStrike" kern="1200" cap="none" spc="0" normalizeH="0" baseline="0" noProof="0" dirty="0">
                <a:ln>
                  <a:noFill/>
                </a:ln>
                <a:solidFill>
                  <a:srgbClr val="903163">
                    <a:lumMod val="75000"/>
                  </a:srgbClr>
                </a:solidFill>
                <a:effectLst/>
                <a:uLnTx/>
                <a:uFillTx/>
                <a:latin typeface="Times New Roman" panose="02020603050405020304" pitchFamily="18" charset="0"/>
                <a:cs typeface="2  Nazanin" panose="00000400000000000000" pitchFamily="2" charset="-78"/>
              </a:rPr>
              <a:t>Volume control in acute hemodialysis</a:t>
            </a:r>
          </a:p>
          <a:p>
            <a:pPr marL="457200" marR="0" lvl="0" indent="-457200" algn="just" defTabSz="457200" rtl="0" eaLnBrk="1" fontAlgn="auto" latinLnBrk="0" hangingPunct="1">
              <a:lnSpc>
                <a:spcPct val="200000"/>
              </a:lnSpc>
              <a:spcBef>
                <a:spcPts val="0"/>
              </a:spcBef>
              <a:spcAft>
                <a:spcPts val="1200"/>
              </a:spcAft>
              <a:buClrTx/>
              <a:buSzTx/>
              <a:buFont typeface="+mj-lt"/>
              <a:buAutoNum type="arabicPeriod"/>
              <a:tabLst/>
              <a:defRPr/>
            </a:pPr>
            <a:r>
              <a:rPr kumimoji="0" lang="en-US" sz="2400" b="0" i="0" u="none" strike="noStrike" kern="1200" cap="none" spc="0" normalizeH="0" baseline="0" noProof="0" dirty="0">
                <a:ln>
                  <a:noFill/>
                </a:ln>
                <a:solidFill>
                  <a:srgbClr val="903163">
                    <a:lumMod val="75000"/>
                  </a:srgbClr>
                </a:solidFill>
                <a:effectLst/>
                <a:uLnTx/>
                <a:uFillTx/>
                <a:latin typeface="Times New Roman" panose="02020603050405020304" pitchFamily="18" charset="0"/>
                <a:cs typeface="2  Nazanin" panose="00000400000000000000" pitchFamily="2" charset="-78"/>
              </a:rPr>
              <a:t>Volume control in chronic hemodialysis ( Dry weight )</a:t>
            </a:r>
          </a:p>
          <a:p>
            <a:pPr marL="457200" marR="0" lvl="0" indent="-457200" algn="just" defTabSz="457200" rtl="0" eaLnBrk="1" fontAlgn="auto" latinLnBrk="0" hangingPunct="1">
              <a:lnSpc>
                <a:spcPct val="200000"/>
              </a:lnSpc>
              <a:spcBef>
                <a:spcPts val="0"/>
              </a:spcBef>
              <a:spcAft>
                <a:spcPts val="1200"/>
              </a:spcAft>
              <a:buClrTx/>
              <a:buSzTx/>
              <a:buFont typeface="+mj-lt"/>
              <a:buAutoNum type="arabicPeriod"/>
              <a:tabLst/>
              <a:defRPr/>
            </a:pPr>
            <a:r>
              <a:rPr kumimoji="0" lang="en-US" sz="2400" b="0" i="0" u="none" strike="noStrike" kern="1200" cap="none" spc="0" normalizeH="0" baseline="0" noProof="0" dirty="0">
                <a:ln>
                  <a:noFill/>
                </a:ln>
                <a:solidFill>
                  <a:srgbClr val="903163">
                    <a:lumMod val="75000"/>
                  </a:srgbClr>
                </a:solidFill>
                <a:effectLst/>
                <a:uLnTx/>
                <a:uFillTx/>
                <a:latin typeface="Times New Roman" panose="02020603050405020304" pitchFamily="18" charset="0"/>
                <a:cs typeface="2  Nazanin" panose="00000400000000000000" pitchFamily="2" charset="-78"/>
              </a:rPr>
              <a:t>Intradialytic hypotension</a:t>
            </a:r>
          </a:p>
        </p:txBody>
      </p:sp>
    </p:spTree>
    <p:extLst>
      <p:ext uri="{BB962C8B-B14F-4D97-AF65-F5344CB8AC3E}">
        <p14:creationId xmlns:p14="http://schemas.microsoft.com/office/powerpoint/2010/main" val="30546183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3C024CC3-44BF-4214-81BB-74B43ABD8762}"/>
              </a:ext>
            </a:extLst>
          </p:cNvPr>
          <p:cNvSpPr>
            <a:spLocks noGrp="1"/>
          </p:cNvSpPr>
          <p:nvPr>
            <p:ph type="ctrTitle"/>
          </p:nvPr>
        </p:nvSpPr>
        <p:spPr>
          <a:xfrm>
            <a:off x="738286" y="3289267"/>
            <a:ext cx="7667428" cy="1504950"/>
          </a:xfrm>
        </p:spPr>
        <p:txBody>
          <a:bodyPr>
            <a:noAutofit/>
          </a:bodyPr>
          <a:lstStyle/>
          <a:p>
            <a:pPr marL="536575" indent="-536575" algn="just" rtl="0">
              <a:lnSpc>
                <a:spcPct val="150000"/>
              </a:lnSpc>
              <a:buFont typeface="Wingdings" panose="05000000000000000000" pitchFamily="2" charset="2"/>
              <a:buChar char="Ø"/>
            </a:pPr>
            <a:r>
              <a:rPr lang="en-US" dirty="0">
                <a:solidFill>
                  <a:schemeClr val="bg1"/>
                </a:solidFill>
                <a:latin typeface="Times New Roman" panose="02020603050405020304" pitchFamily="18" charset="0"/>
                <a:cs typeface="Times New Roman" panose="02020603050405020304" pitchFamily="18" charset="0"/>
              </a:rPr>
              <a:t>ultrafiltration</a:t>
            </a:r>
          </a:p>
        </p:txBody>
      </p:sp>
      <p:sp>
        <p:nvSpPr>
          <p:cNvPr id="6" name="TextBox 5">
            <a:extLst>
              <a:ext uri="{FF2B5EF4-FFF2-40B4-BE49-F238E27FC236}">
                <a16:creationId xmlns:a16="http://schemas.microsoft.com/office/drawing/2014/main" id="{91D840A7-2E18-42DE-BA45-AD5BFDBE4A55}"/>
              </a:ext>
            </a:extLst>
          </p:cNvPr>
          <p:cNvSpPr txBox="1"/>
          <p:nvPr/>
        </p:nvSpPr>
        <p:spPr>
          <a:xfrm>
            <a:off x="7908211" y="623275"/>
            <a:ext cx="478886"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solidFill>
                  <a:srgbClr val="903163">
                    <a:lumMod val="75000"/>
                  </a:srgbClr>
                </a:solidFill>
                <a:latin typeface="Times New Roman" panose="02020603050405020304" pitchFamily="18" charset="0"/>
                <a:cs typeface="Times New Roman" panose="02020603050405020304" pitchFamily="18" charset="0"/>
              </a:rPr>
              <a:t>1</a:t>
            </a:r>
            <a:endParaRPr kumimoji="0" lang="fa-IR" sz="1600" b="0" i="0" u="none" strike="noStrike" kern="1200" cap="none" spc="0" normalizeH="0" baseline="0" noProof="0" dirty="0">
              <a:ln>
                <a:noFill/>
              </a:ln>
              <a:solidFill>
                <a:srgbClr val="903163">
                  <a:lumMod val="75000"/>
                </a:srgbClr>
              </a:solidFill>
              <a:effectLst/>
              <a:uLnTx/>
              <a:uFillTx/>
              <a:latin typeface="Times New Roman" panose="02020603050405020304" pitchFamily="18" charset="0"/>
              <a:ea typeface="+mn-ea"/>
              <a:cs typeface="Times New Roman" panose="02020603050405020304" pitchFamily="18" charset="0"/>
            </a:endParaRPr>
          </a:p>
        </p:txBody>
      </p:sp>
      <p:sp>
        <p:nvSpPr>
          <p:cNvPr id="8" name="TextBox 7">
            <a:extLst>
              <a:ext uri="{FF2B5EF4-FFF2-40B4-BE49-F238E27FC236}">
                <a16:creationId xmlns:a16="http://schemas.microsoft.com/office/drawing/2014/main" id="{7C2B4AEA-B326-4B3C-9D90-D98F48ABF746}"/>
              </a:ext>
            </a:extLst>
          </p:cNvPr>
          <p:cNvSpPr txBox="1"/>
          <p:nvPr/>
        </p:nvSpPr>
        <p:spPr>
          <a:xfrm>
            <a:off x="8204199" y="623275"/>
            <a:ext cx="591979"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903163">
                    <a:lumMod val="75000"/>
                  </a:srgbClr>
                </a:solidFill>
                <a:effectLst/>
                <a:uLnTx/>
                <a:uFillTx/>
                <a:latin typeface="Times New Roman" panose="02020603050405020304" pitchFamily="18" charset="0"/>
                <a:ea typeface="+mn-ea"/>
                <a:cs typeface="Times New Roman" panose="02020603050405020304" pitchFamily="18" charset="0"/>
              </a:rPr>
              <a:t>/ </a:t>
            </a:r>
            <a:r>
              <a:rPr lang="en-US" sz="1600" dirty="0">
                <a:solidFill>
                  <a:srgbClr val="903163">
                    <a:lumMod val="75000"/>
                  </a:srgbClr>
                </a:solidFill>
                <a:latin typeface="Times New Roman" panose="02020603050405020304" pitchFamily="18" charset="0"/>
                <a:cs typeface="Times New Roman" panose="02020603050405020304" pitchFamily="18" charset="0"/>
              </a:rPr>
              <a:t>24</a:t>
            </a:r>
            <a:endParaRPr kumimoji="0" lang="fa-IR" sz="1600" b="0" i="0" u="none" strike="noStrike" kern="1200" cap="none" spc="0" normalizeH="0" baseline="0" noProof="0" dirty="0">
              <a:ln>
                <a:noFill/>
              </a:ln>
              <a:solidFill>
                <a:srgbClr val="903163">
                  <a:lumMod val="75000"/>
                </a:srgbClr>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40790375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80226" y="623275"/>
            <a:ext cx="7302861" cy="929478"/>
          </a:xfrm>
          <a:prstGeom prst="rect">
            <a:avLst/>
          </a:prstGeom>
          <a:solidFill>
            <a:schemeClr val="accent2">
              <a:lumMod val="75000"/>
            </a:schemeClr>
          </a:solidFill>
        </p:spPr>
        <p:txBody>
          <a:bodyPr vert="horz" lIns="91440" tIns="45720" rIns="91440" bIns="45720" rtlCol="0" anchor="ctr">
            <a:normAutofit/>
          </a:bodyPr>
          <a:lstStyle>
            <a:lvl1pPr algn="l" defTabSz="457200" rtl="1" eaLnBrk="1" latinLnBrk="0" hangingPunct="1">
              <a:spcBef>
                <a:spcPct val="0"/>
              </a:spcBef>
              <a:buNone/>
              <a:defRPr sz="2800" b="0" kern="1200" cap="all">
                <a:solidFill>
                  <a:schemeClr val="bg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marL="0" marR="0" lvl="0" indent="0" algn="ctr" defTabSz="457200" rtl="1" eaLnBrk="1" fontAlgn="auto" latinLnBrk="0" hangingPunct="1">
              <a:lnSpc>
                <a:spcPct val="100000"/>
              </a:lnSpc>
              <a:spcBef>
                <a:spcPct val="0"/>
              </a:spcBef>
              <a:spcAft>
                <a:spcPts val="0"/>
              </a:spcAft>
              <a:buClrTx/>
              <a:buSzTx/>
              <a:buFontTx/>
              <a:buNone/>
              <a:tabLst/>
              <a:defRPr/>
            </a:pPr>
            <a:r>
              <a:rPr kumimoji="0" lang="en-US" sz="18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rPr>
              <a:t>ultrafiltration</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764" y="623275"/>
            <a:ext cx="695370" cy="929478"/>
          </a:xfrm>
          <a:prstGeom prst="rect">
            <a:avLst/>
          </a:prstGeom>
        </p:spPr>
      </p:pic>
      <p:sp>
        <p:nvSpPr>
          <p:cNvPr id="9" name="TextBox 8"/>
          <p:cNvSpPr txBox="1"/>
          <p:nvPr/>
        </p:nvSpPr>
        <p:spPr>
          <a:xfrm>
            <a:off x="7908211" y="623275"/>
            <a:ext cx="478886"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solidFill>
                  <a:prstClr val="white"/>
                </a:solidFill>
                <a:latin typeface="Times New Roman" panose="02020603050405020304" pitchFamily="18" charset="0"/>
                <a:cs typeface="Times New Roman" panose="02020603050405020304" pitchFamily="18" charset="0"/>
              </a:rPr>
              <a:t>2</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1" name="TextBox 10"/>
          <p:cNvSpPr txBox="1"/>
          <p:nvPr/>
        </p:nvSpPr>
        <p:spPr>
          <a:xfrm>
            <a:off x="8204199" y="623275"/>
            <a:ext cx="591979"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24</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5" name="TextBox 14"/>
          <p:cNvSpPr txBox="1"/>
          <p:nvPr/>
        </p:nvSpPr>
        <p:spPr>
          <a:xfrm>
            <a:off x="266330" y="1753661"/>
            <a:ext cx="8529848" cy="1421992"/>
          </a:xfrm>
          <a:prstGeom prst="rect">
            <a:avLst/>
          </a:prstGeom>
          <a:noFill/>
        </p:spPr>
        <p:txBody>
          <a:bodyPr wrap="square" rtlCol="1">
            <a:spAutoFit/>
          </a:bodyPr>
          <a:lstStyle/>
          <a:p>
            <a:pPr marL="342900" marR="0" lvl="0" indent="-342900" algn="just" defTabSz="457200" rtl="0" eaLnBrk="1" fontAlgn="auto" latinLnBrk="0" hangingPunct="1">
              <a:lnSpc>
                <a:spcPct val="150000"/>
              </a:lnSpc>
              <a:spcBef>
                <a:spcPts val="0"/>
              </a:spcBef>
              <a:spcAft>
                <a:spcPts val="1200"/>
              </a:spcAft>
              <a:buClrTx/>
              <a:buSzTx/>
              <a:buFont typeface="Wingdings" panose="05000000000000000000" pitchFamily="2" charset="2"/>
              <a:buChar char="v"/>
              <a:tabLst/>
              <a:defRPr/>
            </a:pPr>
            <a:r>
              <a:rPr kumimoji="0" lang="en-US" sz="20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2  Nazanin" panose="00000400000000000000" pitchFamily="2" charset="-78"/>
              </a:rPr>
              <a:t>Ultrafiltration, or fluid removal</a:t>
            </a:r>
            <a:r>
              <a:rPr lang="en-US" sz="2000" dirty="0">
                <a:solidFill>
                  <a:prstClr val="black"/>
                </a:solidFill>
                <a:latin typeface="Times New Roman" panose="02020603050405020304" pitchFamily="18" charset="0"/>
                <a:cs typeface="2  Nazanin" panose="00000400000000000000" pitchFamily="2" charset="-78"/>
              </a:rPr>
              <a:t>: </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is the result of a combination of positive hydrostatic pressure in the blood compartment and “negative” pressure created in the dialysate compartment.</a:t>
            </a:r>
          </a:p>
        </p:txBody>
      </p:sp>
      <p:pic>
        <p:nvPicPr>
          <p:cNvPr id="4" name="Picture 3">
            <a:extLst>
              <a:ext uri="{FF2B5EF4-FFF2-40B4-BE49-F238E27FC236}">
                <a16:creationId xmlns:a16="http://schemas.microsoft.com/office/drawing/2014/main" id="{55B7209A-F32F-42F8-8035-D4B174F967F5}"/>
              </a:ext>
            </a:extLst>
          </p:cNvPr>
          <p:cNvPicPr>
            <a:picLocks noChangeAspect="1"/>
          </p:cNvPicPr>
          <p:nvPr/>
        </p:nvPicPr>
        <p:blipFill>
          <a:blip r:embed="rId3"/>
          <a:stretch>
            <a:fillRect/>
          </a:stretch>
        </p:blipFill>
        <p:spPr>
          <a:xfrm>
            <a:off x="266330" y="3260407"/>
            <a:ext cx="3822523" cy="3127519"/>
          </a:xfrm>
          <a:prstGeom prst="rect">
            <a:avLst/>
          </a:prstGeom>
        </p:spPr>
      </p:pic>
      <p:pic>
        <p:nvPicPr>
          <p:cNvPr id="5" name="Picture 4">
            <a:extLst>
              <a:ext uri="{FF2B5EF4-FFF2-40B4-BE49-F238E27FC236}">
                <a16:creationId xmlns:a16="http://schemas.microsoft.com/office/drawing/2014/main" id="{03361627-A4E5-4AE6-8379-9E396518E206}"/>
              </a:ext>
            </a:extLst>
          </p:cNvPr>
          <p:cNvPicPr>
            <a:picLocks noChangeAspect="1"/>
          </p:cNvPicPr>
          <p:nvPr/>
        </p:nvPicPr>
        <p:blipFill>
          <a:blip r:embed="rId4"/>
          <a:stretch>
            <a:fillRect/>
          </a:stretch>
        </p:blipFill>
        <p:spPr>
          <a:xfrm>
            <a:off x="4734018" y="3815971"/>
            <a:ext cx="3578662" cy="2883658"/>
          </a:xfrm>
          <a:prstGeom prst="rect">
            <a:avLst/>
          </a:prstGeom>
        </p:spPr>
      </p:pic>
    </p:spTree>
    <p:extLst>
      <p:ext uri="{BB962C8B-B14F-4D97-AF65-F5344CB8AC3E}">
        <p14:creationId xmlns:p14="http://schemas.microsoft.com/office/powerpoint/2010/main" val="13634104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80226" y="623275"/>
            <a:ext cx="7302861" cy="929478"/>
          </a:xfrm>
          <a:prstGeom prst="rect">
            <a:avLst/>
          </a:prstGeom>
          <a:solidFill>
            <a:schemeClr val="accent2">
              <a:lumMod val="75000"/>
            </a:schemeClr>
          </a:solidFill>
        </p:spPr>
        <p:txBody>
          <a:bodyPr vert="horz" lIns="91440" tIns="45720" rIns="91440" bIns="45720" rtlCol="0" anchor="ctr">
            <a:normAutofit/>
          </a:bodyPr>
          <a:lstStyle>
            <a:lvl1pPr algn="l" defTabSz="457200" rtl="1" eaLnBrk="1" latinLnBrk="0" hangingPunct="1">
              <a:spcBef>
                <a:spcPct val="0"/>
              </a:spcBef>
              <a:buNone/>
              <a:defRPr sz="2800" b="0" kern="1200" cap="all">
                <a:solidFill>
                  <a:schemeClr val="bg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marL="0" marR="0" lvl="0" indent="0" algn="ctr" defTabSz="457200" rtl="1" eaLnBrk="1" fontAlgn="auto" latinLnBrk="0" hangingPunct="1">
              <a:lnSpc>
                <a:spcPct val="100000"/>
              </a:lnSpc>
              <a:spcBef>
                <a:spcPct val="0"/>
              </a:spcBef>
              <a:spcAft>
                <a:spcPts val="0"/>
              </a:spcAft>
              <a:buClrTx/>
              <a:buSzTx/>
              <a:buFontTx/>
              <a:buNone/>
              <a:tabLst/>
              <a:defRPr/>
            </a:pPr>
            <a:r>
              <a:rPr kumimoji="0" lang="en-US" sz="20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rPr>
              <a:t>ultrafiltration</a:t>
            </a:r>
            <a:endParaRPr kumimoji="0" lang="en-US" sz="16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764" y="623275"/>
            <a:ext cx="695370" cy="929478"/>
          </a:xfrm>
          <a:prstGeom prst="rect">
            <a:avLst/>
          </a:prstGeom>
        </p:spPr>
      </p:pic>
      <p:sp>
        <p:nvSpPr>
          <p:cNvPr id="9" name="TextBox 8"/>
          <p:cNvSpPr txBox="1"/>
          <p:nvPr/>
        </p:nvSpPr>
        <p:spPr>
          <a:xfrm>
            <a:off x="7908211" y="623275"/>
            <a:ext cx="478886"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3</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1" name="TextBox 10"/>
          <p:cNvSpPr txBox="1"/>
          <p:nvPr/>
        </p:nvSpPr>
        <p:spPr>
          <a:xfrm>
            <a:off x="8204199" y="623275"/>
            <a:ext cx="591979"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24</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5" name="TextBox 14"/>
          <p:cNvSpPr txBox="1"/>
          <p:nvPr/>
        </p:nvSpPr>
        <p:spPr>
          <a:xfrm>
            <a:off x="307076" y="1588801"/>
            <a:ext cx="8376011" cy="5269199"/>
          </a:xfrm>
          <a:prstGeom prst="rect">
            <a:avLst/>
          </a:prstGeom>
          <a:noFill/>
        </p:spPr>
        <p:txBody>
          <a:bodyPr wrap="square" rtlCol="1">
            <a:spAutoFit/>
          </a:bodyPr>
          <a:lstStyle/>
          <a:p>
            <a:pPr lvl="0" algn="just">
              <a:lnSpc>
                <a:spcPct val="150000"/>
              </a:lnSpc>
              <a:spcAft>
                <a:spcPts val="1200"/>
              </a:spcAft>
              <a:defRPr/>
            </a:pPr>
            <a:r>
              <a:rPr lang="en-US" sz="2000" dirty="0">
                <a:solidFill>
                  <a:prstClr val="black"/>
                </a:solidFill>
                <a:latin typeface="Times New Roman" panose="02020603050405020304" pitchFamily="18" charset="0"/>
                <a:cs typeface="2  Nazanin" panose="00000400000000000000" pitchFamily="2" charset="-78"/>
              </a:rPr>
              <a:t>HD patients  </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become symptomatic with a little decline of their blood volume</a:t>
            </a:r>
            <a:r>
              <a:rPr lang="en-US" sz="2000" dirty="0">
                <a:solidFill>
                  <a:prstClr val="black"/>
                </a:solidFill>
                <a:latin typeface="Times New Roman" panose="02020603050405020304" pitchFamily="18" charset="0"/>
                <a:cs typeface="2  Nazanin" panose="00000400000000000000" pitchFamily="2" charset="-78"/>
              </a:rPr>
              <a:t>:</a:t>
            </a:r>
            <a:endPar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endParaRPr>
          </a:p>
          <a:p>
            <a:pPr marL="342900" lvl="0" indent="-342900" algn="just">
              <a:lnSpc>
                <a:spcPct val="150000"/>
              </a:lnSpc>
              <a:spcAft>
                <a:spcPts val="1200"/>
              </a:spcAft>
              <a:buFont typeface="Wingdings" panose="05000000000000000000" pitchFamily="2" charset="2"/>
              <a:buChar char="q"/>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 </a:t>
            </a:r>
            <a:r>
              <a:rPr kumimoji="0" lang="en-US" sz="20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2  Nazanin" panose="00000400000000000000" pitchFamily="2" charset="-78"/>
              </a:rPr>
              <a:t>Disparate cardiac </a:t>
            </a:r>
            <a:r>
              <a:rPr lang="en-US" sz="2000" dirty="0">
                <a:solidFill>
                  <a:srgbClr val="FF0000"/>
                </a:solidFill>
                <a:latin typeface="Times New Roman" panose="02020603050405020304" pitchFamily="18" charset="0"/>
                <a:cs typeface="2  Nazanin" panose="00000400000000000000" pitchFamily="2" charset="-78"/>
              </a:rPr>
              <a:t>response </a:t>
            </a:r>
            <a:r>
              <a:rPr lang="en-US" sz="2000" dirty="0">
                <a:solidFill>
                  <a:prstClr val="black"/>
                </a:solidFill>
                <a:latin typeface="Times New Roman" panose="02020603050405020304" pitchFamily="18" charset="0"/>
                <a:cs typeface="2  Nazanin" panose="00000400000000000000" pitchFamily="2" charset="-78"/>
              </a:rPr>
              <a:t>and impaired constriction of resistance and capacitance vessels during volume depletion:</a:t>
            </a:r>
          </a:p>
          <a:p>
            <a:pPr marL="895350" lvl="0" indent="-342900" algn="just">
              <a:lnSpc>
                <a:spcPct val="150000"/>
              </a:lnSpc>
              <a:spcAft>
                <a:spcPts val="1200"/>
              </a:spcAft>
              <a:buFont typeface="Wingdings" panose="05000000000000000000" pitchFamily="2" charset="2"/>
              <a:buChar char="Ø"/>
              <a:defRPr/>
            </a:pPr>
            <a:r>
              <a:rPr lang="en-US" sz="2000" dirty="0">
                <a:solidFill>
                  <a:prstClr val="black"/>
                </a:solidFill>
                <a:latin typeface="Times New Roman" panose="02020603050405020304" pitchFamily="18" charset="0"/>
                <a:cs typeface="2  Nazanin" panose="00000400000000000000" pitchFamily="2" charset="-78"/>
              </a:rPr>
              <a:t>Autonomic dysfunction, diastolic dysfunction, increased core temperature, and intradialytic hypocalcemia, hypokalemia, alkalosis, and myocardial stunning.</a:t>
            </a:r>
            <a:endPar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endParaRPr>
          </a:p>
          <a:p>
            <a:pPr marL="342900" lvl="0" indent="-342900" algn="just">
              <a:lnSpc>
                <a:spcPct val="150000"/>
              </a:lnSpc>
              <a:spcAft>
                <a:spcPts val="1200"/>
              </a:spcAft>
              <a:buFont typeface="Wingdings" panose="05000000000000000000" pitchFamily="2" charset="2"/>
              <a:buChar char="q"/>
              <a:defRPr/>
            </a:pPr>
            <a:r>
              <a:rPr lang="en-US" sz="2000" dirty="0">
                <a:solidFill>
                  <a:srgbClr val="FF0000"/>
                </a:solidFill>
                <a:latin typeface="Times New Roman" panose="02020603050405020304" pitchFamily="18" charset="0"/>
                <a:cs typeface="2  Nazanin" panose="00000400000000000000" pitchFamily="2" charset="-78"/>
              </a:rPr>
              <a:t>Slow R</a:t>
            </a:r>
            <a:r>
              <a:rPr kumimoji="0" lang="en-US" sz="2000" b="0"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2  Nazanin" panose="00000400000000000000" pitchFamily="2" charset="-78"/>
              </a:rPr>
              <a:t>ates</a:t>
            </a:r>
            <a:r>
              <a:rPr kumimoji="0" lang="en-US" sz="20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2  Nazanin" panose="00000400000000000000" pitchFamily="2" charset="-78"/>
              </a:rPr>
              <a:t> of vascular refilling </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from the interstitial and intracellular spaces:</a:t>
            </a:r>
            <a:endParaRPr lang="en-US" sz="2000" dirty="0">
              <a:solidFill>
                <a:prstClr val="black"/>
              </a:solidFill>
              <a:latin typeface="Times New Roman" panose="02020603050405020304" pitchFamily="18" charset="0"/>
              <a:cs typeface="2  Nazanin" panose="00000400000000000000" pitchFamily="2" charset="-78"/>
            </a:endParaRPr>
          </a:p>
          <a:p>
            <a:pPr marL="895350" lvl="0" indent="-342900" algn="just">
              <a:lnSpc>
                <a:spcPct val="150000"/>
              </a:lnSpc>
              <a:spcAft>
                <a:spcPts val="1200"/>
              </a:spcAft>
              <a:buFont typeface="Wingdings" panose="05000000000000000000" pitchFamily="2" charset="2"/>
              <a:buChar char="Ø"/>
              <a:defRPr/>
            </a:pPr>
            <a:r>
              <a:rPr lang="en-US" sz="2000" dirty="0">
                <a:solidFill>
                  <a:prstClr val="black"/>
                </a:solidFill>
                <a:latin typeface="Times New Roman" panose="02020603050405020304" pitchFamily="18" charset="0"/>
                <a:cs typeface="2  Nazanin" panose="00000400000000000000" pitchFamily="2" charset="-78"/>
              </a:rPr>
              <a:t>decreased osmotic and oncotic pressures and increased vascular permeability because of Dialytic </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2  Nazanin" panose="00000400000000000000" pitchFamily="2" charset="-78"/>
              </a:rPr>
              <a:t>removal of solutes, malnutrition, and inflammation.</a:t>
            </a:r>
          </a:p>
        </p:txBody>
      </p:sp>
    </p:spTree>
    <p:extLst>
      <p:ext uri="{BB962C8B-B14F-4D97-AF65-F5344CB8AC3E}">
        <p14:creationId xmlns:p14="http://schemas.microsoft.com/office/powerpoint/2010/main" val="36111634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3C024CC3-44BF-4214-81BB-74B43ABD8762}"/>
              </a:ext>
            </a:extLst>
          </p:cNvPr>
          <p:cNvSpPr>
            <a:spLocks noGrp="1"/>
          </p:cNvSpPr>
          <p:nvPr>
            <p:ph type="ctrTitle"/>
          </p:nvPr>
        </p:nvSpPr>
        <p:spPr>
          <a:xfrm>
            <a:off x="738286" y="3289267"/>
            <a:ext cx="7667428" cy="1504950"/>
          </a:xfrm>
        </p:spPr>
        <p:txBody>
          <a:bodyPr>
            <a:noAutofit/>
          </a:bodyPr>
          <a:lstStyle/>
          <a:p>
            <a:pPr marL="536575" indent="-536575" algn="just" rtl="0">
              <a:lnSpc>
                <a:spcPct val="150000"/>
              </a:lnSpc>
              <a:buFont typeface="Wingdings" panose="05000000000000000000" pitchFamily="2" charset="2"/>
              <a:buChar char="Ø"/>
            </a:pPr>
            <a:r>
              <a:rPr lang="en-US" dirty="0">
                <a:solidFill>
                  <a:schemeClr val="bg1"/>
                </a:solidFill>
                <a:latin typeface="Times New Roman" panose="02020603050405020304" pitchFamily="18" charset="0"/>
                <a:cs typeface="Times New Roman" panose="02020603050405020304" pitchFamily="18" charset="0"/>
              </a:rPr>
              <a:t>Volume control in acute hemodialysis</a:t>
            </a:r>
          </a:p>
        </p:txBody>
      </p:sp>
      <p:sp>
        <p:nvSpPr>
          <p:cNvPr id="6" name="TextBox 5">
            <a:extLst>
              <a:ext uri="{FF2B5EF4-FFF2-40B4-BE49-F238E27FC236}">
                <a16:creationId xmlns:a16="http://schemas.microsoft.com/office/drawing/2014/main" id="{91D840A7-2E18-42DE-BA45-AD5BFDBE4A55}"/>
              </a:ext>
            </a:extLst>
          </p:cNvPr>
          <p:cNvSpPr txBox="1"/>
          <p:nvPr/>
        </p:nvSpPr>
        <p:spPr>
          <a:xfrm>
            <a:off x="7908211" y="623275"/>
            <a:ext cx="478886"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solidFill>
                  <a:srgbClr val="903163">
                    <a:lumMod val="75000"/>
                  </a:srgbClr>
                </a:solidFill>
                <a:latin typeface="Times New Roman" panose="02020603050405020304" pitchFamily="18" charset="0"/>
                <a:cs typeface="Times New Roman" panose="02020603050405020304" pitchFamily="18" charset="0"/>
              </a:rPr>
              <a:t>4</a:t>
            </a:r>
            <a:endParaRPr kumimoji="0" lang="fa-IR" sz="1600" b="0" i="0" u="none" strike="noStrike" kern="1200" cap="none" spc="0" normalizeH="0" baseline="0" noProof="0" dirty="0">
              <a:ln>
                <a:noFill/>
              </a:ln>
              <a:solidFill>
                <a:srgbClr val="903163">
                  <a:lumMod val="75000"/>
                </a:srgbClr>
              </a:solidFill>
              <a:effectLst/>
              <a:uLnTx/>
              <a:uFillTx/>
              <a:latin typeface="Times New Roman" panose="02020603050405020304" pitchFamily="18" charset="0"/>
              <a:ea typeface="+mn-ea"/>
              <a:cs typeface="Times New Roman" panose="02020603050405020304" pitchFamily="18" charset="0"/>
            </a:endParaRPr>
          </a:p>
        </p:txBody>
      </p:sp>
      <p:sp>
        <p:nvSpPr>
          <p:cNvPr id="8" name="TextBox 7">
            <a:extLst>
              <a:ext uri="{FF2B5EF4-FFF2-40B4-BE49-F238E27FC236}">
                <a16:creationId xmlns:a16="http://schemas.microsoft.com/office/drawing/2014/main" id="{7C2B4AEA-B326-4B3C-9D90-D98F48ABF746}"/>
              </a:ext>
            </a:extLst>
          </p:cNvPr>
          <p:cNvSpPr txBox="1"/>
          <p:nvPr/>
        </p:nvSpPr>
        <p:spPr>
          <a:xfrm>
            <a:off x="8204199" y="623275"/>
            <a:ext cx="591979"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903163">
                    <a:lumMod val="75000"/>
                  </a:srgbClr>
                </a:solidFill>
                <a:effectLst/>
                <a:uLnTx/>
                <a:uFillTx/>
                <a:latin typeface="Times New Roman" panose="02020603050405020304" pitchFamily="18" charset="0"/>
                <a:ea typeface="+mn-ea"/>
                <a:cs typeface="Times New Roman" panose="02020603050405020304" pitchFamily="18" charset="0"/>
              </a:rPr>
              <a:t>/ </a:t>
            </a:r>
            <a:r>
              <a:rPr lang="en-US" sz="1600" dirty="0">
                <a:solidFill>
                  <a:srgbClr val="903163">
                    <a:lumMod val="75000"/>
                  </a:srgbClr>
                </a:solidFill>
                <a:latin typeface="Times New Roman" panose="02020603050405020304" pitchFamily="18" charset="0"/>
                <a:cs typeface="Times New Roman" panose="02020603050405020304" pitchFamily="18" charset="0"/>
              </a:rPr>
              <a:t>24</a:t>
            </a:r>
            <a:endParaRPr kumimoji="0" lang="fa-IR" sz="1600" b="0" i="0" u="none" strike="noStrike" kern="1200" cap="none" spc="0" normalizeH="0" baseline="0" noProof="0" dirty="0">
              <a:ln>
                <a:noFill/>
              </a:ln>
              <a:solidFill>
                <a:srgbClr val="903163">
                  <a:lumMod val="75000"/>
                </a:srgbClr>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24892216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80226" y="623275"/>
            <a:ext cx="7302861" cy="929478"/>
          </a:xfrm>
          <a:prstGeom prst="rect">
            <a:avLst/>
          </a:prstGeom>
          <a:solidFill>
            <a:schemeClr val="accent2">
              <a:lumMod val="75000"/>
            </a:schemeClr>
          </a:solidFill>
        </p:spPr>
        <p:txBody>
          <a:bodyPr vert="horz" lIns="91440" tIns="45720" rIns="91440" bIns="45720" rtlCol="0" anchor="ctr">
            <a:normAutofit/>
          </a:bodyPr>
          <a:lstStyle>
            <a:lvl1pPr algn="l" defTabSz="457200" rtl="1" eaLnBrk="1" latinLnBrk="0" hangingPunct="1">
              <a:spcBef>
                <a:spcPct val="0"/>
              </a:spcBef>
              <a:buNone/>
              <a:defRPr sz="2800" b="0" kern="1200" cap="all">
                <a:solidFill>
                  <a:schemeClr val="bg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lvl="0" algn="ctr">
              <a:defRPr/>
            </a:pPr>
            <a:r>
              <a:rPr lang="en-US" sz="1800" b="1" dirty="0">
                <a:solidFill>
                  <a:prstClr val="white"/>
                </a:solidFill>
                <a:latin typeface="Times New Roman" panose="02020603050405020304" pitchFamily="18" charset="0"/>
                <a:cs typeface="Times New Roman" panose="02020603050405020304" pitchFamily="18" charset="0"/>
              </a:rPr>
              <a:t>Guidelines for </a:t>
            </a:r>
            <a:r>
              <a:rPr lang="en-US" sz="1800" b="1" dirty="0" err="1">
                <a:solidFill>
                  <a:prstClr val="white"/>
                </a:solidFill>
                <a:latin typeface="Times New Roman" panose="02020603050405020304" pitchFamily="18" charset="0"/>
                <a:cs typeface="Times New Roman" panose="02020603050405020304" pitchFamily="18" charset="0"/>
              </a:rPr>
              <a:t>uf</a:t>
            </a:r>
            <a:r>
              <a:rPr lang="en-US" sz="1800" b="1" dirty="0">
                <a:solidFill>
                  <a:prstClr val="white"/>
                </a:solidFill>
                <a:latin typeface="Times New Roman" panose="02020603050405020304" pitchFamily="18" charset="0"/>
                <a:cs typeface="Times New Roman" panose="02020603050405020304" pitchFamily="18" charset="0"/>
              </a:rPr>
              <a:t> orders </a:t>
            </a:r>
          </a:p>
          <a:p>
            <a:pPr lvl="0" algn="ctr">
              <a:defRPr/>
            </a:pPr>
            <a:r>
              <a:rPr lang="en-US" sz="1800" b="1" dirty="0">
                <a:solidFill>
                  <a:prstClr val="white"/>
                </a:solidFill>
                <a:latin typeface="Times New Roman" panose="02020603050405020304" pitchFamily="18" charset="0"/>
                <a:cs typeface="Times New Roman" panose="02020603050405020304" pitchFamily="18" charset="0"/>
              </a:rPr>
              <a:t>In</a:t>
            </a:r>
          </a:p>
          <a:p>
            <a:pPr lvl="0" algn="ctr">
              <a:defRPr/>
            </a:pPr>
            <a:r>
              <a:rPr lang="en-US" sz="1800" b="1" dirty="0">
                <a:solidFill>
                  <a:prstClr val="white"/>
                </a:solidFill>
                <a:latin typeface="Times New Roman" panose="02020603050405020304" pitchFamily="18" charset="0"/>
                <a:cs typeface="Times New Roman" panose="02020603050405020304" pitchFamily="18" charset="0"/>
              </a:rPr>
              <a:t>Acute </a:t>
            </a:r>
            <a:r>
              <a:rPr kumimoji="0" lang="en-US" sz="1800" b="1" i="0" u="none" strike="noStrike" kern="1200" cap="all" spc="0" normalizeH="0" baseline="0" noProof="0" dirty="0">
                <a:ln>
                  <a:noFill/>
                </a:ln>
                <a:solidFill>
                  <a:prstClr val="white"/>
                </a:solidFill>
                <a:effectLst/>
                <a:uLnTx/>
                <a:uFillTx/>
                <a:latin typeface="Times New Roman" panose="02020603050405020304" pitchFamily="18" charset="0"/>
                <a:cs typeface="Times New Roman" panose="02020603050405020304" pitchFamily="18" charset="0"/>
              </a:rPr>
              <a:t>hemodialysis</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764" y="623275"/>
            <a:ext cx="695370" cy="929478"/>
          </a:xfrm>
          <a:prstGeom prst="rect">
            <a:avLst/>
          </a:prstGeom>
        </p:spPr>
      </p:pic>
      <p:sp>
        <p:nvSpPr>
          <p:cNvPr id="9" name="TextBox 8"/>
          <p:cNvSpPr txBox="1"/>
          <p:nvPr/>
        </p:nvSpPr>
        <p:spPr>
          <a:xfrm>
            <a:off x="7908211" y="623275"/>
            <a:ext cx="478886"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solidFill>
                  <a:prstClr val="white"/>
                </a:solidFill>
                <a:latin typeface="Times New Roman" panose="02020603050405020304" pitchFamily="18" charset="0"/>
                <a:cs typeface="Times New Roman" panose="02020603050405020304" pitchFamily="18" charset="0"/>
              </a:rPr>
              <a:t>5</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1" name="TextBox 10"/>
          <p:cNvSpPr txBox="1"/>
          <p:nvPr/>
        </p:nvSpPr>
        <p:spPr>
          <a:xfrm>
            <a:off x="8204199" y="623275"/>
            <a:ext cx="591979"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24</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5" name="TextBox 14"/>
          <p:cNvSpPr txBox="1"/>
          <p:nvPr/>
        </p:nvSpPr>
        <p:spPr>
          <a:xfrm>
            <a:off x="266330" y="1753661"/>
            <a:ext cx="8529848" cy="4345870"/>
          </a:xfrm>
          <a:prstGeom prst="rect">
            <a:avLst/>
          </a:prstGeom>
          <a:noFill/>
        </p:spPr>
        <p:txBody>
          <a:bodyPr wrap="square" rtlCol="1">
            <a:spAutoFit/>
          </a:bodyPr>
          <a:lstStyle/>
          <a:p>
            <a:pPr marL="342900" lvl="0" indent="-342900" algn="just">
              <a:lnSpc>
                <a:spcPct val="150000"/>
              </a:lnSpc>
              <a:spcAft>
                <a:spcPts val="1200"/>
              </a:spcAft>
              <a:buFont typeface="Wingdings" panose="05000000000000000000" pitchFamily="2" charset="2"/>
              <a:buChar char="v"/>
              <a:defRPr/>
            </a:pPr>
            <a:r>
              <a:rPr lang="en-US" sz="2000" dirty="0">
                <a:solidFill>
                  <a:srgbClr val="FF0000"/>
                </a:solidFill>
                <a:latin typeface="Times New Roman" panose="02020603050405020304" pitchFamily="18" charset="0"/>
                <a:cs typeface="2  Nazanin" panose="00000400000000000000" pitchFamily="2" charset="-78"/>
              </a:rPr>
              <a:t>Avoid hypotension </a:t>
            </a:r>
            <a:r>
              <a:rPr lang="en-US" sz="2000" dirty="0">
                <a:solidFill>
                  <a:prstClr val="black"/>
                </a:solidFill>
                <a:latin typeface="Times New Roman" panose="02020603050405020304" pitchFamily="18" charset="0"/>
                <a:cs typeface="2  Nazanin" panose="00000400000000000000" pitchFamily="2" charset="-78"/>
              </a:rPr>
              <a:t>that caused further renal damage and delay of functional renal recovery.</a:t>
            </a:r>
          </a:p>
          <a:p>
            <a:pPr marL="342900" lvl="0" indent="-342900" algn="just">
              <a:lnSpc>
                <a:spcPct val="150000"/>
              </a:lnSpc>
              <a:spcAft>
                <a:spcPts val="1200"/>
              </a:spcAft>
              <a:buFont typeface="Wingdings" panose="05000000000000000000" pitchFamily="2" charset="2"/>
              <a:buChar char="v"/>
              <a:defRPr/>
            </a:pPr>
            <a:r>
              <a:rPr lang="en-US" sz="2000" dirty="0">
                <a:solidFill>
                  <a:prstClr val="black"/>
                </a:solidFill>
                <a:latin typeface="Times New Roman" panose="02020603050405020304" pitchFamily="18" charset="0"/>
                <a:cs typeface="2  Nazanin" panose="00000400000000000000" pitchFamily="2" charset="-78"/>
              </a:rPr>
              <a:t>Fluid removal rates of </a:t>
            </a:r>
            <a:r>
              <a:rPr lang="en-US" sz="2000" dirty="0">
                <a:solidFill>
                  <a:srgbClr val="FF0000"/>
                </a:solidFill>
                <a:latin typeface="Times New Roman" panose="02020603050405020304" pitchFamily="18" charset="0"/>
                <a:cs typeface="2  Nazanin" panose="00000400000000000000" pitchFamily="2" charset="-78"/>
              </a:rPr>
              <a:t>10 mL/kg/h </a:t>
            </a:r>
            <a:r>
              <a:rPr lang="en-US" sz="2000" dirty="0">
                <a:solidFill>
                  <a:prstClr val="black"/>
                </a:solidFill>
                <a:latin typeface="Times New Roman" panose="02020603050405020304" pitchFamily="18" charset="0"/>
                <a:cs typeface="2  Nazanin" panose="00000400000000000000" pitchFamily="2" charset="-78"/>
              </a:rPr>
              <a:t>are usually well tolerated in volume overloaded patients.</a:t>
            </a:r>
          </a:p>
          <a:p>
            <a:pPr marL="342900" lvl="0" indent="-342900" algn="just">
              <a:lnSpc>
                <a:spcPct val="150000"/>
              </a:lnSpc>
              <a:spcAft>
                <a:spcPts val="1200"/>
              </a:spcAft>
              <a:buFont typeface="Wingdings" panose="05000000000000000000" pitchFamily="2" charset="2"/>
              <a:buChar char="v"/>
              <a:defRPr/>
            </a:pPr>
            <a:r>
              <a:rPr lang="en-US" sz="2000" dirty="0">
                <a:solidFill>
                  <a:prstClr val="black"/>
                </a:solidFill>
                <a:latin typeface="Times New Roman" panose="02020603050405020304" pitchFamily="18" charset="0"/>
                <a:cs typeface="2  Nazanin" panose="00000400000000000000" pitchFamily="2" charset="-78"/>
              </a:rPr>
              <a:t>It is best to remove fluid at a </a:t>
            </a:r>
            <a:r>
              <a:rPr lang="en-US" sz="2000" dirty="0">
                <a:solidFill>
                  <a:srgbClr val="FF0000"/>
                </a:solidFill>
                <a:latin typeface="Times New Roman" panose="02020603050405020304" pitchFamily="18" charset="0"/>
                <a:cs typeface="2  Nazanin" panose="00000400000000000000" pitchFamily="2" charset="-78"/>
              </a:rPr>
              <a:t>constant rate </a:t>
            </a:r>
            <a:r>
              <a:rPr lang="en-US" sz="2000" dirty="0">
                <a:solidFill>
                  <a:prstClr val="black"/>
                </a:solidFill>
                <a:latin typeface="Times New Roman" panose="02020603050405020304" pitchFamily="18" charset="0"/>
                <a:cs typeface="2  Nazanin" panose="00000400000000000000" pitchFamily="2" charset="-78"/>
              </a:rPr>
              <a:t>throughout the dialysis treatment.</a:t>
            </a:r>
          </a:p>
          <a:p>
            <a:pPr marL="342900" lvl="0" indent="-342900" algn="just">
              <a:lnSpc>
                <a:spcPct val="150000"/>
              </a:lnSpc>
              <a:spcAft>
                <a:spcPts val="1200"/>
              </a:spcAft>
              <a:buFont typeface="Wingdings" panose="05000000000000000000" pitchFamily="2" charset="2"/>
              <a:buChar char="v"/>
              <a:defRPr/>
            </a:pPr>
            <a:r>
              <a:rPr lang="en-US" sz="2000" dirty="0">
                <a:solidFill>
                  <a:prstClr val="black"/>
                </a:solidFill>
                <a:latin typeface="Times New Roman" panose="02020603050405020304" pitchFamily="18" charset="0"/>
                <a:cs typeface="2  Nazanin" panose="00000400000000000000" pitchFamily="2" charset="-78"/>
              </a:rPr>
              <a:t>Increase of dialysis </a:t>
            </a:r>
            <a:r>
              <a:rPr lang="en-US" sz="2000" dirty="0">
                <a:solidFill>
                  <a:srgbClr val="FF0000"/>
                </a:solidFill>
                <a:latin typeface="Times New Roman" panose="02020603050405020304" pitchFamily="18" charset="0"/>
                <a:cs typeface="2  Nazanin" panose="00000400000000000000" pitchFamily="2" charset="-78"/>
              </a:rPr>
              <a:t>frequency</a:t>
            </a:r>
            <a:r>
              <a:rPr lang="en-US" sz="2000" dirty="0">
                <a:solidFill>
                  <a:prstClr val="black"/>
                </a:solidFill>
                <a:latin typeface="Times New Roman" panose="02020603050405020304" pitchFamily="18" charset="0"/>
                <a:cs typeface="2  Nazanin" panose="00000400000000000000" pitchFamily="2" charset="-78"/>
              </a:rPr>
              <a:t> to ultrafiltration control.</a:t>
            </a:r>
          </a:p>
          <a:p>
            <a:pPr marL="342900" lvl="0" indent="-342900" algn="just">
              <a:lnSpc>
                <a:spcPct val="150000"/>
              </a:lnSpc>
              <a:spcAft>
                <a:spcPts val="1200"/>
              </a:spcAft>
              <a:buFont typeface="Wingdings" panose="05000000000000000000" pitchFamily="2" charset="2"/>
              <a:buChar char="v"/>
              <a:defRPr/>
            </a:pPr>
            <a:r>
              <a:rPr lang="en-US" sz="2000" dirty="0">
                <a:solidFill>
                  <a:prstClr val="black"/>
                </a:solidFill>
                <a:latin typeface="Times New Roman" panose="02020603050405020304" pitchFamily="18" charset="0"/>
                <a:cs typeface="2  Nazanin" panose="00000400000000000000" pitchFamily="2" charset="-78"/>
              </a:rPr>
              <a:t>Account the 0.2 L that the patient will receive at the end of dialysis in the form of saline to rinse the dialyzer.</a:t>
            </a:r>
          </a:p>
        </p:txBody>
      </p:sp>
    </p:spTree>
    <p:extLst>
      <p:ext uri="{BB962C8B-B14F-4D97-AF65-F5344CB8AC3E}">
        <p14:creationId xmlns:p14="http://schemas.microsoft.com/office/powerpoint/2010/main" val="16081651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80226" y="623275"/>
            <a:ext cx="7302861" cy="929478"/>
          </a:xfrm>
          <a:prstGeom prst="rect">
            <a:avLst/>
          </a:prstGeom>
          <a:solidFill>
            <a:schemeClr val="accent2">
              <a:lumMod val="75000"/>
            </a:schemeClr>
          </a:solidFill>
        </p:spPr>
        <p:txBody>
          <a:bodyPr vert="horz" lIns="91440" tIns="45720" rIns="91440" bIns="45720" rtlCol="0" anchor="ctr">
            <a:normAutofit/>
          </a:bodyPr>
          <a:lstStyle>
            <a:lvl1pPr algn="l" defTabSz="457200" rtl="1" eaLnBrk="1" latinLnBrk="0" hangingPunct="1">
              <a:spcBef>
                <a:spcPct val="0"/>
              </a:spcBef>
              <a:buNone/>
              <a:defRPr sz="2800" b="0" kern="1200" cap="all">
                <a:solidFill>
                  <a:schemeClr val="bg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marL="0" marR="0" lvl="0" indent="0" algn="ctr" defTabSz="457200" rtl="1" eaLnBrk="1" fontAlgn="auto" latinLnBrk="0" hangingPunct="1">
              <a:lnSpc>
                <a:spcPct val="100000"/>
              </a:lnSpc>
              <a:spcBef>
                <a:spcPct val="0"/>
              </a:spcBef>
              <a:spcAft>
                <a:spcPts val="0"/>
              </a:spcAft>
              <a:buClrTx/>
              <a:buSzTx/>
              <a:buFontTx/>
              <a:buNone/>
              <a:tabLst/>
              <a:defRPr/>
            </a:pPr>
            <a:r>
              <a:rPr kumimoji="0" lang="en-US" sz="20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rPr>
              <a:t>Acute hemodialysis</a:t>
            </a:r>
            <a:endParaRPr kumimoji="0" lang="en-US" sz="1600" b="1" i="0" u="none" strike="noStrike" kern="1200" cap="all" spc="0" normalizeH="0" baseline="0" noProof="0" dirty="0">
              <a:ln>
                <a:noFill/>
              </a:ln>
              <a:solidFill>
                <a:prstClr val="white"/>
              </a:solidFill>
              <a:effectLst/>
              <a:uLnTx/>
              <a:uFillTx/>
              <a:latin typeface="Times New Roman" panose="02020603050405020304" pitchFamily="18" charset="0"/>
              <a:ea typeface="+mj-ea"/>
              <a:cs typeface="Times New Roman" panose="02020603050405020304" pitchFamily="18"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764" y="623275"/>
            <a:ext cx="695370" cy="929478"/>
          </a:xfrm>
          <a:prstGeom prst="rect">
            <a:avLst/>
          </a:prstGeom>
        </p:spPr>
      </p:pic>
      <p:sp>
        <p:nvSpPr>
          <p:cNvPr id="9" name="TextBox 8"/>
          <p:cNvSpPr txBox="1"/>
          <p:nvPr/>
        </p:nvSpPr>
        <p:spPr>
          <a:xfrm>
            <a:off x="7908211" y="623275"/>
            <a:ext cx="478886"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600" dirty="0">
                <a:solidFill>
                  <a:prstClr val="white"/>
                </a:solidFill>
                <a:latin typeface="Times New Roman" panose="02020603050405020304" pitchFamily="18" charset="0"/>
                <a:cs typeface="Times New Roman" panose="02020603050405020304" pitchFamily="18" charset="0"/>
              </a:rPr>
              <a:t>6</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1" name="TextBox 10"/>
          <p:cNvSpPr txBox="1"/>
          <p:nvPr/>
        </p:nvSpPr>
        <p:spPr>
          <a:xfrm>
            <a:off x="8204199" y="623275"/>
            <a:ext cx="591979" cy="338554"/>
          </a:xfrm>
          <a:prstGeom prst="rect">
            <a:avLst/>
          </a:prstGeom>
          <a:noFill/>
        </p:spPr>
        <p:txBody>
          <a:bodyPr wrap="square" rtlCol="1">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24</a:t>
            </a:r>
            <a:endParaRPr kumimoji="0" lang="fa-IR" sz="16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sp>
        <p:nvSpPr>
          <p:cNvPr id="15" name="TextBox 14"/>
          <p:cNvSpPr txBox="1"/>
          <p:nvPr/>
        </p:nvSpPr>
        <p:spPr>
          <a:xfrm>
            <a:off x="266330" y="1753661"/>
            <a:ext cx="8529848" cy="4708981"/>
          </a:xfrm>
          <a:prstGeom prst="rect">
            <a:avLst/>
          </a:prstGeom>
          <a:noFill/>
        </p:spPr>
        <p:txBody>
          <a:bodyPr wrap="square" rtlCol="1">
            <a:spAutoFit/>
          </a:bodyPr>
          <a:lstStyle/>
          <a:p>
            <a:pPr marL="342900" lvl="0" indent="-342900" algn="just">
              <a:spcAft>
                <a:spcPts val="1200"/>
              </a:spcAft>
              <a:buFont typeface="Wingdings" panose="05000000000000000000" pitchFamily="2" charset="2"/>
              <a:buChar char="q"/>
              <a:defRPr/>
            </a:pPr>
            <a:r>
              <a:rPr lang="en-US" sz="2000" dirty="0">
                <a:solidFill>
                  <a:prstClr val="black"/>
                </a:solidFill>
                <a:latin typeface="Times New Roman" panose="02020603050405020304" pitchFamily="18" charset="0"/>
                <a:cs typeface="2  Nazanin" panose="00000400000000000000" pitchFamily="2" charset="-78"/>
              </a:rPr>
              <a:t>patients who are </a:t>
            </a:r>
            <a:r>
              <a:rPr lang="en-US" sz="2000" dirty="0">
                <a:solidFill>
                  <a:srgbClr val="FF0000"/>
                </a:solidFill>
                <a:latin typeface="Times New Roman" panose="02020603050405020304" pitchFamily="18" charset="0"/>
                <a:cs typeface="2  Nazanin" panose="00000400000000000000" pitchFamily="2" charset="-78"/>
              </a:rPr>
              <a:t>edematous and in pulmonary edema</a:t>
            </a:r>
            <a:r>
              <a:rPr lang="en-US" sz="2000" dirty="0">
                <a:solidFill>
                  <a:prstClr val="black"/>
                </a:solidFill>
                <a:latin typeface="Times New Roman" panose="02020603050405020304" pitchFamily="18" charset="0"/>
                <a:cs typeface="2  Nazanin" panose="00000400000000000000" pitchFamily="2" charset="-78"/>
              </a:rPr>
              <a:t>: rarely need removal of </a:t>
            </a:r>
            <a:r>
              <a:rPr lang="en-US" sz="2000" dirty="0">
                <a:solidFill>
                  <a:srgbClr val="FF0000"/>
                </a:solidFill>
                <a:latin typeface="Times New Roman" panose="02020603050405020304" pitchFamily="18" charset="0"/>
                <a:cs typeface="2  Nazanin" panose="00000400000000000000" pitchFamily="2" charset="-78"/>
              </a:rPr>
              <a:t>more than 4 L </a:t>
            </a:r>
            <a:r>
              <a:rPr lang="en-US" sz="2000" dirty="0">
                <a:solidFill>
                  <a:prstClr val="black"/>
                </a:solidFill>
                <a:latin typeface="Times New Roman" panose="02020603050405020304" pitchFamily="18" charset="0"/>
                <a:cs typeface="2  Nazanin" panose="00000400000000000000" pitchFamily="2" charset="-78"/>
              </a:rPr>
              <a:t>of fluid during a 2-hour period.</a:t>
            </a:r>
          </a:p>
          <a:p>
            <a:pPr marL="985838" lvl="0" indent="-342900" algn="just">
              <a:spcAft>
                <a:spcPts val="1200"/>
              </a:spcAft>
              <a:buFont typeface="Wingdings" panose="05000000000000000000" pitchFamily="2" charset="2"/>
              <a:buChar char="Ø"/>
              <a:defRPr/>
            </a:pPr>
            <a:r>
              <a:rPr lang="en-US" sz="2000" dirty="0">
                <a:solidFill>
                  <a:prstClr val="black"/>
                </a:solidFill>
                <a:latin typeface="Times New Roman" panose="02020603050405020304" pitchFamily="18" charset="0"/>
                <a:cs typeface="2  Nazanin" panose="00000400000000000000" pitchFamily="2" charset="-78"/>
              </a:rPr>
              <a:t>If severe electrolyte abnormalities, such as hyperkalemia, are not present, we can shut off dialysis solution flow and isolated ultrafiltration for 1 to 2 hours, thereafter, dialysis can be performed for 2 hours. And The remaining excess fluid is best removed during a second session the following day.</a:t>
            </a:r>
          </a:p>
          <a:p>
            <a:pPr marL="985838" lvl="0" indent="-342900" algn="just">
              <a:spcAft>
                <a:spcPts val="1200"/>
              </a:spcAft>
              <a:buFont typeface="Wingdings" panose="05000000000000000000" pitchFamily="2" charset="2"/>
              <a:buChar char="Ø"/>
              <a:defRPr/>
            </a:pPr>
            <a:r>
              <a:rPr lang="en-US" sz="2000" dirty="0">
                <a:solidFill>
                  <a:prstClr val="black"/>
                </a:solidFill>
                <a:latin typeface="Times New Roman" panose="02020603050405020304" pitchFamily="18" charset="0"/>
                <a:cs typeface="2  Nazanin" panose="00000400000000000000" pitchFamily="2" charset="-78"/>
              </a:rPr>
              <a:t>An alternative way to remove fluid asymptomatically is to use SLED.</a:t>
            </a:r>
          </a:p>
          <a:p>
            <a:pPr marL="342900" lvl="0" indent="-342900" algn="just">
              <a:spcAft>
                <a:spcPts val="1200"/>
              </a:spcAft>
              <a:buFont typeface="Wingdings" panose="05000000000000000000" pitchFamily="2" charset="2"/>
              <a:buChar char="q"/>
              <a:defRPr/>
            </a:pPr>
            <a:r>
              <a:rPr lang="en-US" sz="2000" dirty="0">
                <a:solidFill>
                  <a:prstClr val="black"/>
                </a:solidFill>
                <a:latin typeface="Times New Roman" panose="02020603050405020304" pitchFamily="18" charset="0"/>
                <a:cs typeface="2  Nazanin" panose="00000400000000000000" pitchFamily="2" charset="-78"/>
              </a:rPr>
              <a:t>If the patient </a:t>
            </a:r>
            <a:r>
              <a:rPr lang="en-US" sz="2000" dirty="0">
                <a:solidFill>
                  <a:srgbClr val="FF0000"/>
                </a:solidFill>
                <a:latin typeface="Times New Roman" panose="02020603050405020304" pitchFamily="18" charset="0"/>
                <a:cs typeface="2  Nazanin" panose="00000400000000000000" pitchFamily="2" charset="-78"/>
              </a:rPr>
              <a:t>does not have pedal edema or </a:t>
            </a:r>
            <a:r>
              <a:rPr lang="en-US" sz="2000" dirty="0" err="1">
                <a:solidFill>
                  <a:srgbClr val="FF0000"/>
                </a:solidFill>
                <a:latin typeface="Times New Roman" panose="02020603050405020304" pitchFamily="18" charset="0"/>
                <a:cs typeface="2  Nazanin" panose="00000400000000000000" pitchFamily="2" charset="-78"/>
              </a:rPr>
              <a:t>anasarca</a:t>
            </a:r>
            <a:r>
              <a:rPr lang="en-US" sz="2000" dirty="0">
                <a:solidFill>
                  <a:prstClr val="black"/>
                </a:solidFill>
                <a:latin typeface="Times New Roman" panose="02020603050405020304" pitchFamily="18" charset="0"/>
                <a:cs typeface="2  Nazanin" panose="00000400000000000000" pitchFamily="2" charset="-78"/>
              </a:rPr>
              <a:t>, in the absence of pulmonary congestion: it is unusual to need to remove greater than </a:t>
            </a:r>
            <a:r>
              <a:rPr lang="en-US" sz="2000" dirty="0">
                <a:solidFill>
                  <a:srgbClr val="FF0000"/>
                </a:solidFill>
                <a:latin typeface="Times New Roman" panose="02020603050405020304" pitchFamily="18" charset="0"/>
                <a:cs typeface="2  Nazanin" panose="00000400000000000000" pitchFamily="2" charset="-78"/>
              </a:rPr>
              <a:t>2 to 3 L </a:t>
            </a:r>
            <a:r>
              <a:rPr lang="en-US" sz="2000" dirty="0">
                <a:solidFill>
                  <a:prstClr val="black"/>
                </a:solidFill>
                <a:latin typeface="Times New Roman" panose="02020603050405020304" pitchFamily="18" charset="0"/>
                <a:cs typeface="2  Nazanin" panose="00000400000000000000" pitchFamily="2" charset="-78"/>
              </a:rPr>
              <a:t>over the dialysis session.</a:t>
            </a:r>
          </a:p>
          <a:p>
            <a:pPr marL="342900" lvl="0" indent="-342900" algn="just">
              <a:spcAft>
                <a:spcPts val="1200"/>
              </a:spcAft>
              <a:buFont typeface="Wingdings" panose="05000000000000000000" pitchFamily="2" charset="2"/>
              <a:buChar char="q"/>
              <a:defRPr/>
            </a:pPr>
            <a:r>
              <a:rPr lang="en-US" sz="2000" dirty="0">
                <a:solidFill>
                  <a:prstClr val="black"/>
                </a:solidFill>
                <a:latin typeface="Times New Roman" panose="02020603050405020304" pitchFamily="18" charset="0"/>
                <a:cs typeface="2  Nazanin" panose="00000400000000000000" pitchFamily="2" charset="-78"/>
              </a:rPr>
              <a:t> in patients with </a:t>
            </a:r>
            <a:r>
              <a:rPr lang="en-US" sz="2000" dirty="0">
                <a:solidFill>
                  <a:srgbClr val="FF0000"/>
                </a:solidFill>
                <a:latin typeface="Times New Roman" panose="02020603050405020304" pitchFamily="18" charset="0"/>
                <a:cs typeface="2  Nazanin" panose="00000400000000000000" pitchFamily="2" charset="-78"/>
              </a:rPr>
              <a:t>little or no jugular venous distention</a:t>
            </a:r>
            <a:r>
              <a:rPr lang="en-US" sz="2000" dirty="0">
                <a:solidFill>
                  <a:prstClr val="black"/>
                </a:solidFill>
                <a:latin typeface="Times New Roman" panose="02020603050405020304" pitchFamily="18" charset="0"/>
                <a:cs typeface="2  Nazanin" panose="00000400000000000000" pitchFamily="2" charset="-78"/>
              </a:rPr>
              <a:t>: the fluid removal requirement may be </a:t>
            </a:r>
            <a:r>
              <a:rPr lang="en-US" sz="2000" dirty="0">
                <a:solidFill>
                  <a:srgbClr val="FF0000"/>
                </a:solidFill>
                <a:latin typeface="Times New Roman" panose="02020603050405020304" pitchFamily="18" charset="0"/>
                <a:cs typeface="2  Nazanin" panose="00000400000000000000" pitchFamily="2" charset="-78"/>
              </a:rPr>
              <a:t>zero.</a:t>
            </a:r>
          </a:p>
        </p:txBody>
      </p:sp>
    </p:spTree>
    <p:extLst>
      <p:ext uri="{BB962C8B-B14F-4D97-AF65-F5344CB8AC3E}">
        <p14:creationId xmlns:p14="http://schemas.microsoft.com/office/powerpoint/2010/main" val="2854949006"/>
      </p:ext>
    </p:extLst>
  </p:cSld>
  <p:clrMapOvr>
    <a:masterClrMapping/>
  </p:clrMapOvr>
</p:sld>
</file>

<file path=ppt/theme/theme1.xml><?xml version="1.0" encoding="utf-8"?>
<a:theme xmlns:a="http://schemas.openxmlformats.org/drawingml/2006/main" name="Dividend">
  <a:themeElements>
    <a:clrScheme name="Dividend">
      <a:dk1>
        <a:sysClr val="windowText" lastClr="000000"/>
      </a:dk1>
      <a:lt1>
        <a:sysClr val="window" lastClr="FFFFFF"/>
      </a:lt1>
      <a:dk2>
        <a:srgbClr val="3D3D3D"/>
      </a:dk2>
      <a:lt2>
        <a:srgbClr val="EBEBEB"/>
      </a:lt2>
      <a:accent1>
        <a:srgbClr val="4D1434"/>
      </a:accent1>
      <a:accent2>
        <a:srgbClr val="903163"/>
      </a:accent2>
      <a:accent3>
        <a:srgbClr val="B2324B"/>
      </a:accent3>
      <a:accent4>
        <a:srgbClr val="969FA7"/>
      </a:accent4>
      <a:accent5>
        <a:srgbClr val="66B1CE"/>
      </a:accent5>
      <a:accent6>
        <a:srgbClr val="40619D"/>
      </a:accent6>
      <a:hlink>
        <a:srgbClr val="828282"/>
      </a:hlink>
      <a:folHlink>
        <a:srgbClr val="A5A5A5"/>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id="{9697A71B-4AB7-4A1A-BD5B-BB2D22835B57}" vid="{C21699FF-00E4-43C8-BBCC-D7E5536C371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TM03457464[[fn=Dividend]]</Template>
  <TotalTime>68901</TotalTime>
  <Words>1617</Words>
  <Application>Microsoft Office PowerPoint</Application>
  <PresentationFormat>On-screen Show (4:3)</PresentationFormat>
  <Paragraphs>194</Paragraphs>
  <Slides>28</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28</vt:i4>
      </vt:variant>
    </vt:vector>
  </HeadingPairs>
  <TitlesOfParts>
    <vt:vector size="37" baseType="lpstr">
      <vt:lpstr>Arial</vt:lpstr>
      <vt:lpstr>Calibri</vt:lpstr>
      <vt:lpstr>Courier New</vt:lpstr>
      <vt:lpstr>Gill Sans MT</vt:lpstr>
      <vt:lpstr>IRNazanin</vt:lpstr>
      <vt:lpstr>Times New Roman</vt:lpstr>
      <vt:lpstr>Wingdings</vt:lpstr>
      <vt:lpstr>Wingdings 2</vt:lpstr>
      <vt:lpstr>Dividend</vt:lpstr>
      <vt:lpstr>PowerPoint Presentation</vt:lpstr>
      <vt:lpstr>PowerPoint Presentation</vt:lpstr>
      <vt:lpstr>PowerPoint Presentation</vt:lpstr>
      <vt:lpstr>ultrafiltration</vt:lpstr>
      <vt:lpstr>PowerPoint Presentation</vt:lpstr>
      <vt:lpstr>PowerPoint Presentation</vt:lpstr>
      <vt:lpstr>Volume control in acute hemodialysis</vt:lpstr>
      <vt:lpstr>PowerPoint Presentation</vt:lpstr>
      <vt:lpstr>PowerPoint Presentation</vt:lpstr>
      <vt:lpstr>PowerPoint Presentation</vt:lpstr>
      <vt:lpstr>Volume control in Chronic hemodialysis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Intradialytic hypotension </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Mohammad Javad Emami</cp:lastModifiedBy>
  <cp:revision>280</cp:revision>
  <dcterms:created xsi:type="dcterms:W3CDTF">2019-09-01T13:39:24Z</dcterms:created>
  <dcterms:modified xsi:type="dcterms:W3CDTF">2026-07-28T04:50:37Z</dcterms:modified>
</cp:coreProperties>
</file>