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57" r:id="rId3"/>
    <p:sldId id="291" r:id="rId4"/>
    <p:sldId id="290" r:id="rId5"/>
    <p:sldId id="260" r:id="rId6"/>
    <p:sldId id="292" r:id="rId7"/>
    <p:sldId id="306" r:id="rId8"/>
    <p:sldId id="258" r:id="rId9"/>
    <p:sldId id="276" r:id="rId10"/>
    <p:sldId id="259" r:id="rId11"/>
    <p:sldId id="311" r:id="rId12"/>
    <p:sldId id="266" r:id="rId13"/>
    <p:sldId id="275" r:id="rId14"/>
    <p:sldId id="274" r:id="rId15"/>
    <p:sldId id="293" r:id="rId16"/>
    <p:sldId id="294" r:id="rId17"/>
    <p:sldId id="295" r:id="rId18"/>
    <p:sldId id="296" r:id="rId19"/>
    <p:sldId id="297" r:id="rId20"/>
    <p:sldId id="312" r:id="rId21"/>
    <p:sldId id="298" r:id="rId22"/>
    <p:sldId id="308" r:id="rId23"/>
    <p:sldId id="313" r:id="rId24"/>
    <p:sldId id="314" r:id="rId25"/>
    <p:sldId id="315" r:id="rId26"/>
    <p:sldId id="304" r:id="rId27"/>
    <p:sldId id="310" r:id="rId28"/>
    <p:sldId id="305" r:id="rId29"/>
    <p:sldId id="301" r:id="rId30"/>
    <p:sldId id="302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9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454ED-544D-A13B-B198-21ACAF6035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A037C6-5CE0-C5B0-C6B6-FFC843B99C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F30D36-5A23-3D63-E332-5A91E671D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81EC-57C0-4488-B2DB-72C64FF8E04F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0077CA-AC88-568D-E8C4-FE132E6A8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274505-1715-3DAB-D878-95C97CAD8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1B1E-715B-416C-8545-CDC947674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048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A720E-7881-303D-65DF-380C2357A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D766F9-03AC-56FE-4C34-AAD39D033D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4D40F-85DB-4D97-FD18-B92EC885B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81EC-57C0-4488-B2DB-72C64FF8E04F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38D8B2-EBE8-3B59-04FD-C1C411240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14B604-2374-B828-4D13-D1F57CA17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1B1E-715B-416C-8545-CDC947674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00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F19683-9212-9CF0-ED53-3AF9B0B523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BF49AE-F9CF-E814-EE21-3FA6669E0C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7A0BF-B3E1-0622-AF08-ED2F63CF1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81EC-57C0-4488-B2DB-72C64FF8E04F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48EBAD-53CE-8220-3C98-BFD811B20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7921CE-C493-C3E0-0A2B-48549A594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1B1E-715B-416C-8545-CDC947674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39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6B132-81CE-439D-33D1-5F343EA87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11BDF8-EA0E-2E05-888B-161BD1F258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859F4F-87B2-B13C-3618-D7B434762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81EC-57C0-4488-B2DB-72C64FF8E04F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BCB09C-7C51-3E27-E9B6-9B9C4E3BC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9DA0E8-276E-351D-CDA3-524CE7ECD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1B1E-715B-416C-8545-CDC947674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713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0E69D-0905-B6DA-2AC2-627E57D25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19F41E-0E2C-FF1F-5C07-99C6A6FF73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04B807-2695-32EF-28CB-D8D929E9B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81EC-57C0-4488-B2DB-72C64FF8E04F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EC7B79-AE2D-0DE5-9913-32297F767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133D4B-931C-7A6D-75CB-91D967133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1B1E-715B-416C-8545-CDC947674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209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5BDF0-A06D-F35B-AA5E-B531AFA5C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F70A3-E4A4-C30E-31AE-F7D3ABE2BC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6B7665-B355-0E77-A237-F52E1A874C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995C2E-2C46-DA18-35C1-51FB64058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81EC-57C0-4488-B2DB-72C64FF8E04F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C64989-6F25-8CFF-F75A-76C683651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8F44D3-D51E-B964-7913-FA5CBF704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1B1E-715B-416C-8545-CDC947674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43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6A951-1692-1B4F-43A9-3A4B67F2A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AA8A4F-6891-B306-9052-80EF308B8B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701362-8511-7EEB-90C8-152CA27CCF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4455D7-B793-013C-16D4-E0265F9D5C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C56BAE-3455-8756-7641-47E8C3F7F2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B06836-37B2-EBCE-09ED-5E770233D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81EC-57C0-4488-B2DB-72C64FF8E04F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93F266-1662-B5CD-6D23-98D7C78A0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D614E6-6EFE-5FBF-2686-CF86B010D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1B1E-715B-416C-8545-CDC947674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00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B5109-08BF-361F-1805-B4C7F6F38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6D8F52-AFC6-D853-9282-2012FAA81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81EC-57C0-4488-B2DB-72C64FF8E04F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746F57-01CF-0BA2-9FEE-DCBF6464A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6D1000-76E4-EBED-F308-00DEB0F41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1B1E-715B-416C-8545-CDC947674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380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064AA0-95D4-D67F-A941-9E7EBC7B8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81EC-57C0-4488-B2DB-72C64FF8E04F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523F1E-BF3E-A0CD-C19E-DB9A7649B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4ADA60-0468-4176-78C2-D81B799E6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1B1E-715B-416C-8545-CDC947674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829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76756-E54D-079A-7345-3BB5FAB21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0E1DCE-2962-5085-77E5-A8B755A255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C425EA-DD42-7990-E79F-0B72213AE8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8F1CCC-954F-C163-F6D2-A7A393EDD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81EC-57C0-4488-B2DB-72C64FF8E04F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D7018F-76B7-D391-3B4D-21E3AEBA4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4396FA-9FDD-9E82-FAB4-A5B4CBDDF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1B1E-715B-416C-8545-CDC947674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14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D33A5-95FA-5AEF-FB33-9F3776BDF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BA5F56-4C9A-A4FB-51A6-8420020AEE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A3E1DB-36F6-F0AC-034C-98FE1B6DA3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63EA90-3FB7-C9DA-929D-EF647B54D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D81EC-57C0-4488-B2DB-72C64FF8E04F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C84CD0-10DC-F52B-6F95-4100DC072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06C613-11DE-EFED-1CC4-E69BE357D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A1B1E-715B-416C-8545-CDC947674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164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77386F-2690-6068-303B-9C2495A81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DDC1BC-E064-A71E-AB90-82F5D8ED84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4E3174-7A6A-AD08-D1A5-BA27AA05ED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8D81EC-57C0-4488-B2DB-72C64FF8E04F}" type="datetimeFigureOut">
              <a:rPr lang="en-US" smtClean="0"/>
              <a:t>7/27/2026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49DC40-3F9A-DDE3-B8D6-549E7A6787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C19D0D-2B27-28EC-4F03-49D1E85826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EA1B1E-715B-416C-8545-CDC947674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985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8839" y="1888762"/>
            <a:ext cx="8143511" cy="154023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800" dirty="0" err="1"/>
              <a:t>Hemodialysis</a:t>
            </a:r>
            <a:r>
              <a:rPr lang="en-US" sz="4800" dirty="0"/>
              <a:t> Vascular Access</a:t>
            </a:r>
            <a:endParaRPr lang="en-US" sz="3600" dirty="0"/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2168525" y="4005064"/>
            <a:ext cx="8879226" cy="1752600"/>
          </a:xfrm>
        </p:spPr>
        <p:txBody>
          <a:bodyPr>
            <a:normAutofit/>
          </a:bodyPr>
          <a:lstStyle/>
          <a:p>
            <a:pPr algn="l"/>
            <a:r>
              <a:rPr lang="en-US" sz="2800" i="1" dirty="0">
                <a:cs typeface="Arial" pitchFamily="34" charset="0"/>
              </a:rPr>
              <a:t>Dr. </a:t>
            </a:r>
            <a:r>
              <a:rPr lang="en-US" sz="2800" i="1" dirty="0" err="1">
                <a:cs typeface="Arial" pitchFamily="34" charset="0"/>
              </a:rPr>
              <a:t>Atapour</a:t>
            </a:r>
            <a:endParaRPr lang="en-US" sz="2800" i="1" dirty="0">
              <a:cs typeface="Arial" pitchFamily="34" charset="0"/>
            </a:endParaRPr>
          </a:p>
          <a:p>
            <a:pPr algn="l"/>
            <a:r>
              <a:rPr lang="en-US" sz="2800" i="1" dirty="0">
                <a:cs typeface="Arial" pitchFamily="34" charset="0"/>
              </a:rPr>
              <a:t>	Nephrologist</a:t>
            </a:r>
          </a:p>
          <a:p>
            <a:pPr algn="l"/>
            <a:r>
              <a:rPr lang="en-US" sz="2800" i="1" dirty="0">
                <a:cs typeface="Arial" pitchFamily="34" charset="0"/>
              </a:rPr>
              <a:t>		Isfahan University of medical sciences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Mapping test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656" y="1825625"/>
            <a:ext cx="10829144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+mj-lt"/>
              </a:rPr>
              <a:t>Before AV fistula surgery, the surgeon may perform a vessel mapping test. </a:t>
            </a:r>
          </a:p>
          <a:p>
            <a:pPr>
              <a:lnSpc>
                <a:spcPct val="150000"/>
              </a:lnSpc>
            </a:pPr>
            <a:endParaRPr lang="en-US" dirty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+mj-lt"/>
              </a:rPr>
              <a:t>Vessel mapping uses Doppler ultrasound to evaluate blood vessels that the surgeon may use to make the AV fistula.</a:t>
            </a:r>
          </a:p>
          <a:p>
            <a:pPr>
              <a:lnSpc>
                <a:spcPct val="150000"/>
              </a:lnSpc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EBDE0-659A-4DED-4BC7-9B6F48C24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Maturation time for AVF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972C33-3ADC-7D81-7C08-2885FA4B93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An AV fistula frequently requires 2 to 3 months to develop, or mature, before the patient can use it for hemodialysis.</a:t>
            </a:r>
          </a:p>
          <a:p>
            <a:pPr>
              <a:lnSpc>
                <a:spcPct val="150000"/>
              </a:lnSpc>
            </a:pPr>
            <a:r>
              <a:rPr lang="en-US" dirty="0"/>
              <a:t>If an AV fistula does not mature, an AV graft is the  second choice for a long-lasting vascular access</a:t>
            </a:r>
          </a:p>
          <a:p>
            <a:pPr>
              <a:lnSpc>
                <a:spcPct val="150000"/>
              </a:lnSpc>
            </a:pPr>
            <a:r>
              <a:rPr lang="en-US" dirty="0"/>
              <a:t> 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0077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/>
          <a:lstStyle/>
          <a:p>
            <a:r>
              <a:rPr lang="en-US" dirty="0">
                <a:latin typeface="+mj-lt"/>
              </a:rPr>
              <a:t>What is an </a:t>
            </a:r>
            <a:r>
              <a:rPr lang="en-US" dirty="0" err="1">
                <a:latin typeface="+mj-lt"/>
              </a:rPr>
              <a:t>arteriovenous</a:t>
            </a:r>
            <a:r>
              <a:rPr lang="en-US" dirty="0">
                <a:latin typeface="+mj-lt"/>
              </a:rPr>
              <a:t> graft?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4479" y="1268761"/>
            <a:ext cx="10717967" cy="4857403"/>
          </a:xfrm>
        </p:spPr>
        <p:txBody>
          <a:bodyPr/>
          <a:lstStyle/>
          <a:p>
            <a:r>
              <a:rPr lang="en-US" dirty="0">
                <a:latin typeface="+mj-lt"/>
              </a:rPr>
              <a:t>An AV graft is a looped, plastic tube that connects an artery to a vein.</a:t>
            </a:r>
          </a:p>
          <a:p>
            <a:endParaRPr lang="en-US" dirty="0"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0576" y="1875644"/>
            <a:ext cx="534352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AVG Image </a:t>
            </a:r>
          </a:p>
        </p:txBody>
      </p:sp>
      <p:pic>
        <p:nvPicPr>
          <p:cNvPr id="4" name="Picture 2" descr="C:\Users\AMIR\Desktop\New Folder\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58001" y="613308"/>
            <a:ext cx="7493873" cy="5879567"/>
          </a:xfr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9843" y="500043"/>
            <a:ext cx="11842229" cy="56261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Appropriate vascular access for dialysis patients with limited life expectancy</a:t>
            </a:r>
          </a:p>
          <a:p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Elderly patients with advanced dementia or severe comorbidities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Advanced cancer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Decompensated cirrhosis</a:t>
            </a:r>
          </a:p>
          <a:p>
            <a:pPr lvl="1">
              <a:lnSpc>
                <a:spcPct val="150000"/>
              </a:lnSpc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Comorbid conditions that dramatically restrict the quantity and quality of life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to evaluate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774" y="1825625"/>
            <a:ext cx="11377534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When will dialysis be necessary?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Will the patient die before or shortly after initiating dialysis?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Will he or she tolerate the hemodynamic load of AVF construction both locally (“steal syndrome”) or from a general cardiovascular standpoint?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j-lt"/>
              </a:rPr>
              <a:t>Preparing for an access placement</a:t>
            </a:r>
            <a:endParaRPr lang="fa-IR" dirty="0"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Creatinine clearance is between 15 and 20 ml/min/1.73m</a:t>
            </a:r>
            <a:r>
              <a:rPr lang="en-US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</a:p>
          <a:p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estimated time for HD is near 6 month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Decisions on access choice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AVF is the ideal vascular access, due to lower incidence of thrombosis and infection</a:t>
            </a:r>
          </a:p>
          <a:p>
            <a:pPr>
              <a:lnSpc>
                <a:spcPct val="150000"/>
              </a:lnSpc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  to request AVF or AVG placement because of the patient’s limited life expectancy.</a:t>
            </a:r>
          </a:p>
          <a:p>
            <a:pPr>
              <a:lnSpc>
                <a:spcPct val="150000"/>
              </a:lnSpc>
            </a:pP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469" y="274638"/>
            <a:ext cx="10313233" cy="796908"/>
          </a:xfrm>
        </p:spPr>
        <p:txBody>
          <a:bodyPr>
            <a:normAutofit/>
          </a:bodyPr>
          <a:lstStyle/>
          <a:p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Properties of the Catheters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4381" y="1428736"/>
            <a:ext cx="10478124" cy="500066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6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Double lumens with 11-12 F diameter</a:t>
            </a:r>
          </a:p>
          <a:p>
            <a:pPr>
              <a:lnSpc>
                <a:spcPct val="16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Length 16 cm in</a:t>
            </a:r>
          </a:p>
          <a:p>
            <a:pPr>
              <a:lnSpc>
                <a:spcPct val="16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Made of polyurethane</a:t>
            </a:r>
          </a:p>
          <a:p>
            <a:pPr>
              <a:lnSpc>
                <a:spcPct val="16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Jugular</a:t>
            </a:r>
          </a:p>
          <a:p>
            <a:pPr>
              <a:lnSpc>
                <a:spcPct val="16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Subclavian</a:t>
            </a:r>
          </a:p>
          <a:p>
            <a:pPr>
              <a:lnSpc>
                <a:spcPct val="16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Swan neck shaped ends</a:t>
            </a:r>
          </a:p>
          <a:p>
            <a:pPr>
              <a:lnSpc>
                <a:spcPct val="16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Femoral catheters were straight and 20 cm in length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4537" y="365125"/>
            <a:ext cx="10649263" cy="849297"/>
          </a:xfrm>
        </p:spPr>
        <p:txBody>
          <a:bodyPr>
            <a:normAutofit/>
          </a:bodyPr>
          <a:lstStyle/>
          <a:p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Choice of the Vein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4537" y="1543988"/>
            <a:ext cx="10515599" cy="4813970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Right internal jugular vein </a:t>
            </a:r>
          </a:p>
          <a:p>
            <a:pPr>
              <a:lnSpc>
                <a:spcPct val="170000"/>
              </a:lnSpc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Left jugular vein was chosen </a:t>
            </a:r>
          </a:p>
          <a:p>
            <a:pPr lvl="1">
              <a:lnSpc>
                <a:spcPct val="170000"/>
              </a:lnSpc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Thrombus  formation </a:t>
            </a:r>
          </a:p>
          <a:p>
            <a:pPr lvl="1">
              <a:lnSpc>
                <a:spcPct val="170000"/>
              </a:lnSpc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Stenosis  following prior catheterization</a:t>
            </a:r>
          </a:p>
          <a:p>
            <a:pPr lvl="1">
              <a:lnSpc>
                <a:spcPct val="170000"/>
              </a:lnSpc>
            </a:pP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What is a vascular access?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>
                <a:latin typeface="+mj-lt"/>
              </a:rPr>
              <a:t>Vascular access is a </a:t>
            </a:r>
            <a:r>
              <a:rPr lang="en-US" dirty="0" err="1">
                <a:latin typeface="+mj-lt"/>
              </a:rPr>
              <a:t>hemodialysis</a:t>
            </a:r>
            <a:r>
              <a:rPr lang="en-US" dirty="0">
                <a:latin typeface="+mj-lt"/>
              </a:rPr>
              <a:t> patients Achilles‘ heel 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en-US" dirty="0">
                <a:latin typeface="+mj-lt"/>
              </a:rPr>
              <a:t>AVF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en-US" dirty="0">
                <a:latin typeface="+mj-lt"/>
              </a:rPr>
              <a:t>AVG 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en-US" dirty="0">
                <a:latin typeface="+mj-lt"/>
              </a:rPr>
              <a:t>Venous catheter</a:t>
            </a:r>
          </a:p>
          <a:p>
            <a:endParaRPr lang="en-US" dirty="0"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4507" y="2332960"/>
            <a:ext cx="4979293" cy="4159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964AD-D58B-AABD-AAED-058F256EC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Choice of the Vein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9FA9FD-A0D6-3614-B3E2-DCB412B3CB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7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Femoral  vein </a:t>
            </a:r>
          </a:p>
          <a:p>
            <a:pPr lvl="1">
              <a:lnSpc>
                <a:spcPct val="17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 both jugular veins were thrombotic or stenotic,</a:t>
            </a:r>
          </a:p>
          <a:p>
            <a:pPr lvl="1">
              <a:lnSpc>
                <a:spcPct val="17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Orthopneic   patients </a:t>
            </a:r>
          </a:p>
          <a:p>
            <a:pPr lvl="1">
              <a:lnSpc>
                <a:spcPct val="17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bleeding diathesis</a:t>
            </a:r>
          </a:p>
          <a:p>
            <a:pPr>
              <a:lnSpc>
                <a:spcPct val="17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subclavian vein ?</a:t>
            </a:r>
            <a:endParaRPr lang="fa-IR" sz="3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3151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Catheterization Technique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Ultrasound guidance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Carotid  artery in the medial side 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Internal  jugular vein in the lateral position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Compressibility  of the vein 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Pulsatility  of the artery</a:t>
            </a:r>
          </a:p>
          <a:p>
            <a:pPr>
              <a:lnSpc>
                <a:spcPct val="150000"/>
              </a:lnSpc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Catheterization Technique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blind technique 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Palpation    of the artery and puncture of the vein at the probable anatomic 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Ultrasound is used in elective cases while blind technique is used for emergency situations.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27441-4AC6-BA43-A33B-F0A4079C9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Site and preparation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D1D3A-4C06-840F-6C53-6B5F7870D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 implantations were performed in a section designed for interventional procedures. 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skins 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Washed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Prepared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Draped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local anesthesia</a:t>
            </a:r>
          </a:p>
          <a:p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9696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7BC4F-C4C1-AFFB-068A-F72E2DFFB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49078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Procedure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7C7627-9BB0-40E4-D633-D51C1DA47D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929079" cy="4351338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Internal  jugular vein was punctured 0.5–1 cm lateral to the carotid artery.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Then the guide wire was pushed 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Finally, the catheter was placed through the guide wire </a:t>
            </a:r>
          </a:p>
          <a:p>
            <a:pPr>
              <a:lnSpc>
                <a:spcPct val="150000"/>
              </a:lnSpc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Ultrasound guidance was used if a couple of attempts have been unsuccessful.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5163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3D6E94-CAA1-EC25-041A-49C1E0215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CCADC-6D5D-C12E-B7C3-EBAB8E9F8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9118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Procedure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A9DBC7-D3F0-AB53-EDBC-0CC7B6DE79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4085" y="1274164"/>
            <a:ext cx="10373193" cy="4902799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Catheter was aimed to reach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atriocaval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junction or right atrium. 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Drawing blood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Both ends were flushed with isotonic saline 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Injection of heparin to the lumens 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Closure of the lines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Stabilization of the catheter with sutures 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Bandage after bleeding controls.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8366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Femoral catheterization 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734207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Blind  technique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leg was slightly abducted and rotated laterally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vein was punctured with a guide needle about 1 cm medial to the pulsation of femoral artery and 1-2 cm below the inguinal ligament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vein was preferred if the need for central venous access was supposed to be less than a week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patients who have acute life threatening conditions like pulmonary edema.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629D04-64E8-33CC-1D80-7482FB1F1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Femoral catheterization choice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For permanent catheters</a:t>
            </a:r>
            <a:endParaRPr lang="fa-IR" dirty="0"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length of the catheter (19, 23, or 28 cm) was decided according to the body size of the patient.</a:t>
            </a:r>
          </a:p>
          <a:p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case of arterial puncture</a:t>
            </a: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Pressure  </a:t>
            </a: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Cold  were applied for at least 10 minutes </a:t>
            </a:r>
          </a:p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 heparin  dialysis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After procedure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Patients who had jugular or subclavian catheters were checked by chest X-ray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Position 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Complication </a:t>
            </a:r>
            <a:endParaRPr lang="fa-IR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981200" y="704850"/>
            <a:ext cx="8229600" cy="7429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800" b="1" dirty="0"/>
              <a:t>Acute </a:t>
            </a:r>
            <a:r>
              <a:rPr lang="en-US" sz="4800" b="1" dirty="0" err="1"/>
              <a:t>Hemodialysis</a:t>
            </a:r>
            <a:r>
              <a:rPr lang="en-US" sz="4800" b="1" dirty="0"/>
              <a:t> Catheters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>
              <a:lnSpc>
                <a:spcPct val="80000"/>
              </a:lnSpc>
              <a:buClr>
                <a:schemeClr val="accent3"/>
              </a:buClr>
              <a:defRPr/>
            </a:pPr>
            <a:r>
              <a:rPr lang="en-US" sz="4000" dirty="0">
                <a:latin typeface="+mj-lt"/>
              </a:rPr>
              <a:t>Site of catheter Insertion</a:t>
            </a:r>
          </a:p>
          <a:p>
            <a:pPr marL="274320" indent="-274320">
              <a:lnSpc>
                <a:spcPct val="160000"/>
              </a:lnSpc>
              <a:buClr>
                <a:schemeClr val="accent3"/>
              </a:buClr>
              <a:defRPr/>
            </a:pPr>
            <a:r>
              <a:rPr lang="en-US" dirty="0">
                <a:latin typeface="+mj-lt"/>
              </a:rPr>
              <a:t>Jugular</a:t>
            </a:r>
          </a:p>
          <a:p>
            <a:pPr marL="674370" lvl="1" indent="-274320">
              <a:lnSpc>
                <a:spcPct val="160000"/>
              </a:lnSpc>
              <a:buClr>
                <a:schemeClr val="accent3"/>
              </a:buClr>
              <a:defRPr/>
            </a:pPr>
            <a:r>
              <a:rPr lang="en-US" dirty="0">
                <a:latin typeface="+mj-lt"/>
              </a:rPr>
              <a:t>Inserted  into a vein in the neck</a:t>
            </a:r>
          </a:p>
          <a:p>
            <a:pPr marL="274320" indent="-274320">
              <a:lnSpc>
                <a:spcPct val="160000"/>
              </a:lnSpc>
              <a:buClr>
                <a:schemeClr val="accent3"/>
              </a:buClr>
              <a:defRPr/>
            </a:pPr>
            <a:r>
              <a:rPr lang="en-US" dirty="0" err="1">
                <a:latin typeface="+mj-lt"/>
              </a:rPr>
              <a:t>Subclavian</a:t>
            </a:r>
            <a:endParaRPr lang="en-US" dirty="0">
              <a:latin typeface="+mj-lt"/>
            </a:endParaRPr>
          </a:p>
          <a:p>
            <a:pPr marL="674370" lvl="1" indent="-274320">
              <a:lnSpc>
                <a:spcPct val="160000"/>
              </a:lnSpc>
              <a:buClr>
                <a:schemeClr val="accent3"/>
              </a:buClr>
              <a:defRPr/>
            </a:pPr>
            <a:r>
              <a:rPr lang="en-US" dirty="0">
                <a:latin typeface="+mj-lt"/>
              </a:rPr>
              <a:t>Inserted  into a vein in the  chest (it is forbidden )</a:t>
            </a:r>
          </a:p>
          <a:p>
            <a:pPr marL="274320" indent="-274320">
              <a:lnSpc>
                <a:spcPct val="160000"/>
              </a:lnSpc>
              <a:buClr>
                <a:schemeClr val="accent3"/>
              </a:buClr>
              <a:defRPr/>
            </a:pPr>
            <a:r>
              <a:rPr lang="en-US" dirty="0">
                <a:latin typeface="+mj-lt"/>
              </a:rPr>
              <a:t>Femoral</a:t>
            </a:r>
          </a:p>
          <a:p>
            <a:pPr marL="674370" lvl="1" indent="-274320">
              <a:lnSpc>
                <a:spcPct val="160000"/>
              </a:lnSpc>
              <a:buClr>
                <a:schemeClr val="accent3"/>
              </a:buClr>
              <a:defRPr/>
            </a:pPr>
            <a:r>
              <a:rPr lang="en-US" dirty="0">
                <a:latin typeface="+mj-lt"/>
              </a:rPr>
              <a:t>Inserted  into a vein in the leg near the groin</a:t>
            </a:r>
          </a:p>
          <a:p>
            <a:pPr marL="274320" indent="-274320">
              <a:lnSpc>
                <a:spcPct val="80000"/>
              </a:lnSpc>
              <a:buClr>
                <a:schemeClr val="accent3"/>
              </a:buClr>
              <a:defRPr/>
            </a:pPr>
            <a:endParaRPr lang="en-US" sz="3000" dirty="0">
              <a:latin typeface="+mj-l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034" y="1409075"/>
            <a:ext cx="8229600" cy="1591289"/>
          </a:xfrm>
        </p:spPr>
        <p:txBody>
          <a:bodyPr>
            <a:noAutofit/>
          </a:bodyPr>
          <a:lstStyle/>
          <a:p>
            <a:pPr algn="ctr"/>
            <a:r>
              <a:rPr lang="fa-I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موفق باشید </a:t>
            </a:r>
            <a:br>
              <a:rPr lang="fa-IR" sz="5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fa-IR" sz="5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362200" y="704850"/>
            <a:ext cx="7848600" cy="6667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800" dirty="0"/>
              <a:t>Acute </a:t>
            </a:r>
            <a:r>
              <a:rPr lang="en-US" sz="4800" dirty="0" err="1"/>
              <a:t>Hemodialysis</a:t>
            </a:r>
            <a:r>
              <a:rPr lang="en-US" sz="4800" dirty="0"/>
              <a:t> Catheters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554636" y="1573967"/>
            <a:ext cx="10799164" cy="460299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+mj-lt"/>
              </a:rPr>
              <a:t>A venous catheter is a tube</a:t>
            </a:r>
            <a:endParaRPr lang="en-US" dirty="0">
              <a:latin typeface="+mj-lt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+mj-lt"/>
                <a:cs typeface="Arial" pitchFamily="34" charset="0"/>
              </a:rPr>
              <a:t>Double-lumen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+mj-lt"/>
                <a:cs typeface="Arial" pitchFamily="34" charset="0"/>
              </a:rPr>
              <a:t>Non-cuffed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+mj-lt"/>
                <a:cs typeface="Arial" pitchFamily="34" charset="0"/>
              </a:rPr>
              <a:t>Non-tunneled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+mj-lt"/>
                <a:cs typeface="Arial" pitchFamily="34" charset="0"/>
              </a:rPr>
              <a:t> An acute triple-lumen dialysis catheter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latin typeface="+mj-lt"/>
                <a:cs typeface="Arial" pitchFamily="34" charset="0"/>
              </a:rPr>
              <a:t>Blood  drawing and the IV drugs and fluid.</a:t>
            </a:r>
          </a:p>
          <a:p>
            <a:pPr>
              <a:lnSpc>
                <a:spcPct val="150000"/>
              </a:lnSpc>
              <a:buNone/>
            </a:pPr>
            <a:endParaRPr lang="en-US" dirty="0">
              <a:latin typeface="+mj-lt"/>
              <a:cs typeface="Arial" pitchFamily="34" charset="0"/>
            </a:endParaRPr>
          </a:p>
          <a:p>
            <a:pPr>
              <a:lnSpc>
                <a:spcPct val="150000"/>
              </a:lnSpc>
              <a:buFont typeface="Wingdings 2" pitchFamily="18" charset="2"/>
              <a:buNone/>
            </a:pPr>
            <a:endParaRPr lang="en-US" dirty="0"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3764" y="476672"/>
            <a:ext cx="9018740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+mj-lt"/>
              <a:cs typeface="Arial" pitchFamily="34" charset="0"/>
            </a:endParaRPr>
          </a:p>
        </p:txBody>
      </p:sp>
      <p:pic>
        <p:nvPicPr>
          <p:cNvPr id="9219" name="Picture 2" descr="C:\Users\AMIR\Desktop\New Folder\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57400" y="1219200"/>
            <a:ext cx="4038600" cy="4267200"/>
          </a:xfrm>
          <a:noFill/>
        </p:spPr>
      </p:pic>
      <p:pic>
        <p:nvPicPr>
          <p:cNvPr id="9220" name="Picture 3" descr="C:\Users\AMIR\Desktop\New Folder\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1219200"/>
            <a:ext cx="4038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</a:rPr>
              <a:t>Permanent vascular access</a:t>
            </a:r>
            <a:endParaRPr lang="fa-IR" dirty="0">
              <a:latin typeface="+mj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When you need </a:t>
            </a:r>
            <a:r>
              <a:rPr lang="en-US" dirty="0" err="1">
                <a:latin typeface="+mj-lt"/>
              </a:rPr>
              <a:t>hemodialysis</a:t>
            </a:r>
            <a:r>
              <a:rPr lang="en-US" dirty="0">
                <a:latin typeface="+mj-lt"/>
              </a:rPr>
              <a:t> for a long time</a:t>
            </a:r>
          </a:p>
          <a:p>
            <a:endParaRPr lang="en-US" dirty="0"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+mj-lt"/>
              </a:rPr>
              <a:t>AVF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+mj-lt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>
                <a:latin typeface="+mj-lt"/>
              </a:rPr>
              <a:t>AVG</a:t>
            </a:r>
            <a:endParaRPr lang="fa-IR" dirty="0"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389" y="260648"/>
            <a:ext cx="9953469" cy="936104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latin typeface="+mj-lt"/>
              </a:rPr>
              <a:t>What is an arteriovenous fistula?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705" y="1484784"/>
            <a:ext cx="11452485" cy="489654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+mj-lt"/>
              </a:rPr>
              <a:t>Connection  between an artery to a vein   made by a  vascular surgeon</a:t>
            </a:r>
          </a:p>
          <a:p>
            <a:pPr>
              <a:lnSpc>
                <a:spcPct val="150000"/>
              </a:lnSpc>
              <a:buNone/>
            </a:pPr>
            <a:endParaRPr lang="en-US" dirty="0">
              <a:latin typeface="+mj-lt"/>
            </a:endParaRPr>
          </a:p>
        </p:txBody>
      </p:sp>
      <p:pic>
        <p:nvPicPr>
          <p:cNvPr id="5" name="Picture 3" descr="C:\Users\AMIR\Desktop\New Folder\2.jpg">
            <a:extLst>
              <a:ext uri="{FF2B5EF4-FFF2-40B4-BE49-F238E27FC236}">
                <a16:creationId xmlns:a16="http://schemas.microsoft.com/office/drawing/2014/main" id="{B1105EB5-D362-923A-C2BE-84699165A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9389" y="2383436"/>
            <a:ext cx="4064021" cy="399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AMIR\Desktop\New Folder\1.jpg">
            <a:extLst>
              <a:ext uri="{FF2B5EF4-FFF2-40B4-BE49-F238E27FC236}">
                <a16:creationId xmlns:a16="http://schemas.microsoft.com/office/drawing/2014/main" id="{59B2CE82-3D7F-1E1A-2800-9A757FE42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818458" y="2713381"/>
            <a:ext cx="4064400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MIR\Desktop\New Folder\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64573" y="1912170"/>
            <a:ext cx="5520057" cy="4302850"/>
          </a:xfr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4C692-EFDE-F44F-75DD-E2101D592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389" y="260648"/>
            <a:ext cx="9953469" cy="936104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latin typeface="+mj-lt"/>
              </a:rPr>
              <a:t>What is an arteriovenous fistula?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2EB60D-DE2F-C6F8-E538-CA39CBF5507B}"/>
              </a:ext>
            </a:extLst>
          </p:cNvPr>
          <p:cNvSpPr txBox="1"/>
          <p:nvPr/>
        </p:nvSpPr>
        <p:spPr>
          <a:xfrm>
            <a:off x="682194" y="1249094"/>
            <a:ext cx="11509806" cy="676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>
                <a:latin typeface="+mj-lt"/>
              </a:rPr>
              <a:t>Connection  between an artery to a vein   made by a  vascular surgeon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772</Words>
  <Application>Microsoft Office PowerPoint</Application>
  <PresentationFormat>Widescreen</PresentationFormat>
  <Paragraphs>133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Aptos</vt:lpstr>
      <vt:lpstr>Aptos Display</vt:lpstr>
      <vt:lpstr>Arial</vt:lpstr>
      <vt:lpstr>Calibri</vt:lpstr>
      <vt:lpstr>Wingdings 2</vt:lpstr>
      <vt:lpstr>Office Theme</vt:lpstr>
      <vt:lpstr>Hemodialysis Vascular Access</vt:lpstr>
      <vt:lpstr>What is a vascular access?</vt:lpstr>
      <vt:lpstr>Acute Hemodialysis Catheters</vt:lpstr>
      <vt:lpstr>Acute Hemodialysis Catheters</vt:lpstr>
      <vt:lpstr>PowerPoint Presentation</vt:lpstr>
      <vt:lpstr>PowerPoint Presentation</vt:lpstr>
      <vt:lpstr>Permanent vascular access</vt:lpstr>
      <vt:lpstr>What is an arteriovenous fistula?</vt:lpstr>
      <vt:lpstr>What is an arteriovenous fistula?</vt:lpstr>
      <vt:lpstr>Mapping test</vt:lpstr>
      <vt:lpstr>Maturation time for AVF</vt:lpstr>
      <vt:lpstr>What is an arteriovenous graft?</vt:lpstr>
      <vt:lpstr>AVG Image </vt:lpstr>
      <vt:lpstr>PowerPoint Presentation</vt:lpstr>
      <vt:lpstr>How to evaluate</vt:lpstr>
      <vt:lpstr>Preparing for an access placement</vt:lpstr>
      <vt:lpstr>Decisions on access choice</vt:lpstr>
      <vt:lpstr>Properties of the Catheters</vt:lpstr>
      <vt:lpstr>The Choice of the Vein</vt:lpstr>
      <vt:lpstr>The Choice of the Vein</vt:lpstr>
      <vt:lpstr>Catheterization Technique</vt:lpstr>
      <vt:lpstr>Catheterization Technique</vt:lpstr>
      <vt:lpstr>Site and preparation</vt:lpstr>
      <vt:lpstr>Procedure </vt:lpstr>
      <vt:lpstr>Procedure </vt:lpstr>
      <vt:lpstr>Femoral catheterization </vt:lpstr>
      <vt:lpstr>Femoral catheterization choice</vt:lpstr>
      <vt:lpstr>For permanent catheters</vt:lpstr>
      <vt:lpstr>After procedure</vt:lpstr>
      <vt:lpstr>موفق باشید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amir ata</dc:creator>
  <cp:lastModifiedBy>amir ata</cp:lastModifiedBy>
  <cp:revision>14</cp:revision>
  <dcterms:created xsi:type="dcterms:W3CDTF">2026-07-27T18:00:50Z</dcterms:created>
  <dcterms:modified xsi:type="dcterms:W3CDTF">2026-07-28T04:22:12Z</dcterms:modified>
</cp:coreProperties>
</file>