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0"/>
  </p:notesMasterIdLst>
  <p:sldIdLst>
    <p:sldId id="276" r:id="rId2"/>
    <p:sldId id="278" r:id="rId3"/>
    <p:sldId id="400" r:id="rId4"/>
    <p:sldId id="422" r:id="rId5"/>
    <p:sldId id="487" r:id="rId6"/>
    <p:sldId id="432" r:id="rId7"/>
    <p:sldId id="484" r:id="rId8"/>
    <p:sldId id="488" r:id="rId9"/>
    <p:sldId id="489" r:id="rId10"/>
    <p:sldId id="490" r:id="rId11"/>
    <p:sldId id="485" r:id="rId12"/>
    <p:sldId id="483" r:id="rId13"/>
    <p:sldId id="478" r:id="rId14"/>
    <p:sldId id="462" r:id="rId15"/>
    <p:sldId id="434" r:id="rId16"/>
    <p:sldId id="468" r:id="rId17"/>
    <p:sldId id="457" r:id="rId18"/>
    <p:sldId id="435" r:id="rId19"/>
    <p:sldId id="438" r:id="rId20"/>
    <p:sldId id="440" r:id="rId21"/>
    <p:sldId id="469" r:id="rId22"/>
    <p:sldId id="458" r:id="rId23"/>
    <p:sldId id="491" r:id="rId24"/>
    <p:sldId id="480" r:id="rId25"/>
    <p:sldId id="492" r:id="rId26"/>
    <p:sldId id="493" r:id="rId27"/>
    <p:sldId id="494" r:id="rId28"/>
    <p:sldId id="455"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36" autoAdjust="0"/>
    <p:restoredTop sz="80630" autoAdjust="0"/>
  </p:normalViewPr>
  <p:slideViewPr>
    <p:cSldViewPr snapToGrid="0">
      <p:cViewPr varScale="1">
        <p:scale>
          <a:sx n="81" d="100"/>
          <a:sy n="81" d="100"/>
        </p:scale>
        <p:origin x="1517"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A3449E3-7104-4CC2-A630-F70B881B63F2}" type="datetimeFigureOut">
              <a:rPr lang="fa-IR" smtClean="0"/>
              <a:t>13/02/1448</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881091D7-2672-4C73-92E8-4CEE9A514C00}" type="slidenum">
              <a:rPr lang="fa-IR" smtClean="0"/>
              <a:t>‹#›</a:t>
            </a:fld>
            <a:endParaRPr lang="fa-IR"/>
          </a:p>
        </p:txBody>
      </p:sp>
    </p:spTree>
    <p:extLst>
      <p:ext uri="{BB962C8B-B14F-4D97-AF65-F5344CB8AC3E}">
        <p14:creationId xmlns:p14="http://schemas.microsoft.com/office/powerpoint/2010/main" val="3707873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8091" y="3085765"/>
            <a:ext cx="8240108"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2" y="990600"/>
            <a:ext cx="7989752" cy="1504844"/>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2" y="2495444"/>
            <a:ext cx="7989752"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89825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1908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6629400" y="599725"/>
            <a:ext cx="2057399"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0" y="675725"/>
            <a:ext cx="1503123"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81192" y="675725"/>
            <a:ext cx="5922209" cy="518307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745255" y="5956136"/>
            <a:ext cx="947672" cy="365125"/>
          </a:xfrm>
        </p:spPr>
        <p:txBody>
          <a:bodyPr/>
          <a:lstStyle>
            <a:lvl1pPr>
              <a:defRPr>
                <a:solidFill>
                  <a:schemeClr val="accent1">
                    <a:lumMod val="75000"/>
                    <a:lumOff val="25000"/>
                  </a:schemeClr>
                </a:solidFill>
              </a:defRPr>
            </a:lvl1p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a:xfrm>
            <a:off x="581192" y="5951810"/>
            <a:ext cx="5922209" cy="365125"/>
          </a:xfrm>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92692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81192" y="2228003"/>
            <a:ext cx="7989752" cy="36307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99149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52646" y="5141973"/>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36573"/>
            <a:ext cx="7989751" cy="1504844"/>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3" y="4541417"/>
            <a:ext cx="7989751"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44435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81192" y="2228002"/>
            <a:ext cx="3899527"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2" y="2228003"/>
            <a:ext cx="3907662"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84428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87219" y="2228003"/>
            <a:ext cx="3593500"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2" y="2926051"/>
            <a:ext cx="3899527"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69308" y="2228003"/>
            <a:ext cx="3601635"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282" y="2926051"/>
            <a:ext cx="3907662"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5262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43665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10600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52646" y="5141973"/>
            <a:ext cx="8238707"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352" y="5262296"/>
            <a:ext cx="353662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6399" y="601200"/>
            <a:ext cx="824040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7" y="5262295"/>
            <a:ext cx="426532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7/28/2026</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03190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2" y="4693389"/>
            <a:ext cx="7989752"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8093" y="599725"/>
            <a:ext cx="8238706"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6"/>
            <a:ext cx="7989752"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85156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687474"/>
            <a:ext cx="7989752" cy="1083329"/>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228003"/>
            <a:ext cx="7989752" cy="3630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559327" y="5956136"/>
            <a:ext cx="2133600"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3"/>
          </p:nvPr>
        </p:nvSpPr>
        <p:spPr>
          <a:xfrm>
            <a:off x="581192" y="5951810"/>
            <a:ext cx="4870585"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7800476" y="5956136"/>
            <a:ext cx="770468"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8091" y="441325"/>
            <a:ext cx="2719909" cy="10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976001" y="441325"/>
            <a:ext cx="2710800" cy="10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216601" y="441325"/>
            <a:ext cx="2710800" cy="10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3736996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06000" indent="-306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242" y="1423911"/>
            <a:ext cx="8313516" cy="4010179"/>
          </a:xfrm>
          <a:prstGeom prst="rect">
            <a:avLst/>
          </a:prstGeom>
        </p:spPr>
      </p:pic>
    </p:spTree>
    <p:extLst>
      <p:ext uri="{BB962C8B-B14F-4D97-AF65-F5344CB8AC3E}">
        <p14:creationId xmlns:p14="http://schemas.microsoft.com/office/powerpoint/2010/main" val="330000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err="1">
                <a:ln>
                  <a:noFill/>
                </a:ln>
                <a:solidFill>
                  <a:prstClr val="white"/>
                </a:solidFill>
                <a:effectLst/>
                <a:uLnTx/>
                <a:uFillTx/>
                <a:latin typeface="Times New Roman" panose="02020603050405020304" pitchFamily="18" charset="0"/>
                <a:ea typeface="+mj-ea"/>
                <a:cs typeface="Times New Roman" panose="02020603050405020304" pitchFamily="18" charset="0"/>
              </a:rPr>
              <a:t>disAdvantages</a:t>
            </a: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 of </a:t>
            </a:r>
            <a:r>
              <a:rPr kumimoji="0" lang="en-US" sz="2000" b="1" i="0" u="none" strike="noStrike" kern="1200" cap="all" spc="0" normalizeH="0" baseline="0" noProof="0" dirty="0" err="1">
                <a:ln>
                  <a:noFill/>
                </a:ln>
                <a:solidFill>
                  <a:prstClr val="white"/>
                </a:solidFill>
                <a:effectLst/>
                <a:uLnTx/>
                <a:uFillTx/>
                <a:latin typeface="Times New Roman" panose="02020603050405020304" pitchFamily="18" charset="0"/>
                <a:ea typeface="+mj-ea"/>
                <a:cs typeface="Times New Roman" panose="02020603050405020304" pitchFamily="18" charset="0"/>
              </a:rPr>
              <a:t>ihd</a:t>
            </a:r>
            <a:endPar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8</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824043" y="1961051"/>
            <a:ext cx="8023211" cy="2345322"/>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Likely highest risk of hypotension</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Likely highest risk of exacerbating intracranial</a:t>
            </a:r>
            <a:r>
              <a:rPr lang="en-US" sz="2000" dirty="0">
                <a:solidFill>
                  <a:prstClr val="black"/>
                </a:solidFill>
                <a:latin typeface="Times New Roman" panose="02020603050405020304" pitchFamily="18" charset="0"/>
                <a:cs typeface="2  Nazanin" panose="00000400000000000000" pitchFamily="2" charset="-78"/>
              </a:rPr>
              <a:t>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hypertension</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Limited fluid removal</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Often requires limitation in dietary potassium or phosphate intake</a:t>
            </a:r>
          </a:p>
        </p:txBody>
      </p:sp>
    </p:spTree>
    <p:extLst>
      <p:ext uri="{BB962C8B-B14F-4D97-AF65-F5344CB8AC3E}">
        <p14:creationId xmlns:p14="http://schemas.microsoft.com/office/powerpoint/2010/main" val="27127181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SLED</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9</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659876" y="1640539"/>
            <a:ext cx="8023211" cy="4653646"/>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SLED is a form of IHD using:</a:t>
            </a:r>
          </a:p>
          <a:p>
            <a:pPr marL="811213"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Ø"/>
              <a:tabLst/>
              <a:defRPr/>
            </a:pPr>
            <a:r>
              <a:rPr lang="en-US" sz="2000" dirty="0">
                <a:solidFill>
                  <a:prstClr val="black"/>
                </a:solidFill>
                <a:latin typeface="Times New Roman" panose="02020603050405020304" pitchFamily="18" charset="0"/>
                <a:cs typeface="2  Nazanin" panose="00000400000000000000" pitchFamily="2" charset="-78"/>
              </a:rPr>
              <a:t>E</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xtended</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6- to 10-hour</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session length</a:t>
            </a:r>
          </a:p>
          <a:p>
            <a:pPr marL="811213"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Ø"/>
              <a:tabLst/>
              <a:defRPr/>
            </a:pPr>
            <a:r>
              <a:rPr lang="en-US" sz="2000" dirty="0">
                <a:solidFill>
                  <a:prstClr val="black"/>
                </a:solidFill>
                <a:latin typeface="Times New Roman" panose="02020603050405020304" pitchFamily="18" charset="0"/>
                <a:cs typeface="2  Nazanin" panose="00000400000000000000" pitchFamily="2" charset="-78"/>
              </a:rPr>
              <a:t>R</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educed blood and dialysate flow rates.</a:t>
            </a:r>
          </a:p>
          <a:p>
            <a:pPr marL="1527175" marR="0" lvl="0" indent="-342900" algn="just" defTabSz="4572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lang="en-US" sz="2000" dirty="0">
                <a:solidFill>
                  <a:srgbClr val="FF0000"/>
                </a:solidFill>
                <a:latin typeface="Times New Roman" panose="02020603050405020304" pitchFamily="18" charset="0"/>
                <a:cs typeface="2  Nazanin" panose="00000400000000000000" pitchFamily="2" charset="-78"/>
              </a:rPr>
              <a:t>B</a:t>
            </a:r>
            <a:r>
              <a:rPr kumimoji="0" lang="en-US" sz="20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2  Nazanin" panose="00000400000000000000" pitchFamily="2" charset="-78"/>
              </a:rPr>
              <a:t>lood</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 flow rates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are about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150 to 200 mL/min</a:t>
            </a:r>
          </a:p>
          <a:p>
            <a:pPr marL="1527175" marR="0" lvl="0" indent="-342900" algn="just" defTabSz="4572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lang="en-US" sz="2000" dirty="0">
                <a:solidFill>
                  <a:srgbClr val="FF0000"/>
                </a:solidFill>
                <a:latin typeface="Times New Roman" panose="02020603050405020304" pitchFamily="18" charset="0"/>
                <a:cs typeface="2  Nazanin" panose="00000400000000000000" pitchFamily="2" charset="-78"/>
              </a:rPr>
              <a:t>D</a:t>
            </a:r>
            <a:r>
              <a:rPr kumimoji="0" lang="en-US" sz="20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2  Nazanin" panose="00000400000000000000" pitchFamily="2" charset="-78"/>
              </a:rPr>
              <a:t>ialysate</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 flow rate</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is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100 to 300 mL/min</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The same machine used for IHD often can be used for SLED.</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SLED allows units where CKRT equipment or personnel are unavailable, achieve similar benefits as CKRT.</a:t>
            </a:r>
          </a:p>
        </p:txBody>
      </p:sp>
    </p:spTree>
    <p:extLst>
      <p:ext uri="{BB962C8B-B14F-4D97-AF65-F5344CB8AC3E}">
        <p14:creationId xmlns:p14="http://schemas.microsoft.com/office/powerpoint/2010/main" val="2515008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lang="en-US" sz="1800" b="1" dirty="0" err="1">
                <a:solidFill>
                  <a:prstClr val="white"/>
                </a:solidFill>
                <a:latin typeface="Times New Roman" panose="02020603050405020304" pitchFamily="18" charset="0"/>
                <a:cs typeface="Times New Roman" panose="02020603050405020304" pitchFamily="18" charset="0"/>
              </a:rPr>
              <a:t>crrt</a:t>
            </a:r>
            <a:endParaRPr kumimoji="0" lang="en-US" sz="18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10</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621686"/>
            <a:ext cx="8529848" cy="5884753"/>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CRRT uses diffusion, convection, or a combination to remove solutes and fluids</a:t>
            </a:r>
            <a:r>
              <a:rPr lang="en-US" sz="2000" dirty="0">
                <a:solidFill>
                  <a:prstClr val="black"/>
                </a:solidFill>
                <a:latin typeface="Times New Roman" panose="02020603050405020304" pitchFamily="18" charset="0"/>
                <a:cs typeface="2  Nazanin" panose="00000400000000000000" pitchFamily="2" charset="-78"/>
              </a:rPr>
              <a:t>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gradually.</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KDIGO Guidelines for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AKI</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suggest that clinicians use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CKRT</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for:</a:t>
            </a:r>
          </a:p>
          <a:p>
            <a:pPr marL="715963"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Hemodynamically unstable patients</a:t>
            </a:r>
          </a:p>
          <a:p>
            <a:pPr marL="715963"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septic patients</a:t>
            </a:r>
          </a:p>
          <a:p>
            <a:pPr marL="715963"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In patients with:</a:t>
            </a:r>
          </a:p>
          <a:p>
            <a:pPr marL="11684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lang="en-US" sz="2000" dirty="0">
                <a:solidFill>
                  <a:srgbClr val="FF0000"/>
                </a:solidFill>
                <a:latin typeface="Times New Roman" panose="02020603050405020304" pitchFamily="18" charset="0"/>
                <a:cs typeface="2  Nazanin" panose="00000400000000000000" pitchFamily="2" charset="-78"/>
              </a:rPr>
              <a:t>A</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cute brain injury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or</a:t>
            </a:r>
          </a:p>
          <a:p>
            <a:pPr marL="11684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lang="en-US" sz="2000" dirty="0">
                <a:solidFill>
                  <a:prstClr val="black"/>
                </a:solidFill>
                <a:latin typeface="Times New Roman" panose="02020603050405020304" pitchFamily="18" charset="0"/>
                <a:cs typeface="2  Nazanin" panose="00000400000000000000" pitchFamily="2" charset="-78"/>
              </a:rPr>
              <a:t>O</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ther</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causes of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increase intracranial pressure</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or</a:t>
            </a:r>
          </a:p>
          <a:p>
            <a:pPr marL="11684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lang="en-US" sz="2000" dirty="0">
                <a:solidFill>
                  <a:srgbClr val="FF0000"/>
                </a:solidFill>
                <a:latin typeface="Times New Roman" panose="02020603050405020304" pitchFamily="18" charset="0"/>
                <a:cs typeface="2  Nazanin" panose="00000400000000000000" pitchFamily="2" charset="-78"/>
              </a:rPr>
              <a:t>G</a:t>
            </a:r>
            <a:r>
              <a:rPr kumimoji="0" lang="en-US" sz="20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2  Nazanin" panose="00000400000000000000" pitchFamily="2" charset="-78"/>
              </a:rPr>
              <a:t>eneralized</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 brain edema</a:t>
            </a:r>
          </a:p>
          <a:p>
            <a:pPr marL="715963"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p:txBody>
      </p:sp>
      <p:pic>
        <p:nvPicPr>
          <p:cNvPr id="5" name="Picture 4">
            <a:extLst>
              <a:ext uri="{FF2B5EF4-FFF2-40B4-BE49-F238E27FC236}">
                <a16:creationId xmlns:a16="http://schemas.microsoft.com/office/drawing/2014/main" id="{573BBE49-35A8-40CA-B746-95D3267B6433}"/>
              </a:ext>
            </a:extLst>
          </p:cNvPr>
          <p:cNvPicPr>
            <a:picLocks noChangeAspect="1"/>
          </p:cNvPicPr>
          <p:nvPr/>
        </p:nvPicPr>
        <p:blipFill>
          <a:blip r:embed="rId3"/>
          <a:stretch>
            <a:fillRect/>
          </a:stretch>
        </p:blipFill>
        <p:spPr>
          <a:xfrm>
            <a:off x="6952397" y="2344585"/>
            <a:ext cx="2118737" cy="4191981"/>
          </a:xfrm>
          <a:prstGeom prst="rect">
            <a:avLst/>
          </a:prstGeom>
        </p:spPr>
      </p:pic>
    </p:spTree>
    <p:extLst>
      <p:ext uri="{BB962C8B-B14F-4D97-AF65-F5344CB8AC3E}">
        <p14:creationId xmlns:p14="http://schemas.microsoft.com/office/powerpoint/2010/main" val="1106682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Potential Advantages of Slow Continuous Therapies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11</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659876" y="1753661"/>
            <a:ext cx="8023211" cy="4653646"/>
          </a:xfrm>
          <a:prstGeom prst="rect">
            <a:avLst/>
          </a:prstGeom>
          <a:noFill/>
        </p:spPr>
        <p:txBody>
          <a:bodyPr wrap="square" rtlCol="1">
            <a:spAutoFit/>
          </a:bodyPr>
          <a:lstStyle/>
          <a:p>
            <a:pPr marL="0" marR="0" lvl="0" indent="0" algn="just" defTabSz="457200" rtl="0" eaLnBrk="1" fontAlgn="auto" latinLnBrk="0" hangingPunct="1">
              <a:lnSpc>
                <a:spcPct val="150000"/>
              </a:lnSpc>
              <a:spcBef>
                <a:spcPts val="0"/>
              </a:spcBef>
              <a:spcAft>
                <a:spcPts val="1200"/>
              </a:spcAft>
              <a:buClrTx/>
              <a:buSzTx/>
              <a:buFontTx/>
              <a:buNone/>
              <a:tabLst/>
              <a:defRPr/>
            </a:pP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Continious</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therapies:</a:t>
            </a:r>
          </a:p>
          <a:p>
            <a:pPr marL="0" marR="0" lvl="0" indent="0" algn="just" defTabSz="457200" rtl="0" eaLnBrk="1" fontAlgn="auto" latinLnBrk="0" hangingPunct="1">
              <a:lnSpc>
                <a:spcPct val="150000"/>
              </a:lnSpc>
              <a:spcBef>
                <a:spcPts val="0"/>
              </a:spcBef>
              <a:spcAft>
                <a:spcPts val="12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1.</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Hemodynamically well tolerated</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smaller change in plasma osmolality</a:t>
            </a:r>
          </a:p>
          <a:p>
            <a:pPr marL="0" marR="0" lvl="0" indent="0" algn="just" defTabSz="457200" rtl="0" eaLnBrk="1" fontAlgn="auto" latinLnBrk="0" hangingPunct="1">
              <a:lnSpc>
                <a:spcPct val="150000"/>
              </a:lnSpc>
              <a:spcBef>
                <a:spcPts val="0"/>
              </a:spcBef>
              <a:spcAft>
                <a:spcPts val="12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2.</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Better control of azotemia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and electrolyte and acid-base balance</a:t>
            </a:r>
          </a:p>
          <a:p>
            <a:pPr marL="0" marR="0" lvl="0" indent="0" algn="just" defTabSz="457200" rtl="0" eaLnBrk="1" fontAlgn="auto" latinLnBrk="0" hangingPunct="1">
              <a:lnSpc>
                <a:spcPct val="150000"/>
              </a:lnSpc>
              <a:spcBef>
                <a:spcPts val="0"/>
              </a:spcBef>
              <a:spcAft>
                <a:spcPts val="12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3.Highly effective in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removing fluid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postsurgery</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pulmonary edema, ARDS)</a:t>
            </a:r>
          </a:p>
          <a:p>
            <a:pPr marL="0" marR="0" lvl="0" indent="0" algn="just" defTabSz="457200" rtl="0" eaLnBrk="1" fontAlgn="auto" latinLnBrk="0" hangingPunct="1">
              <a:lnSpc>
                <a:spcPct val="150000"/>
              </a:lnSpc>
              <a:spcBef>
                <a:spcPts val="0"/>
              </a:spcBef>
              <a:spcAft>
                <a:spcPts val="12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4.Facilitates administration of parenteral nutrition and obligatory intravenous medications by creating unlimited “space”</a:t>
            </a:r>
          </a:p>
          <a:p>
            <a:pPr marL="0" marR="0" lvl="0" indent="0" algn="just" defTabSz="457200" rtl="0" eaLnBrk="1" fontAlgn="auto" latinLnBrk="0" hangingPunct="1">
              <a:lnSpc>
                <a:spcPct val="150000"/>
              </a:lnSpc>
              <a:spcBef>
                <a:spcPts val="0"/>
              </a:spcBef>
              <a:spcAft>
                <a:spcPts val="12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5.Less effect on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intracranial pressure</a:t>
            </a:r>
          </a:p>
          <a:p>
            <a:pPr marL="0" marR="0" lvl="0" indent="0" algn="just" defTabSz="457200" rtl="0" eaLnBrk="1" fontAlgn="auto" latinLnBrk="0" hangingPunct="1">
              <a:lnSpc>
                <a:spcPct val="150000"/>
              </a:lnSpc>
              <a:spcBef>
                <a:spcPts val="0"/>
              </a:spcBef>
              <a:spcAft>
                <a:spcPts val="12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6.User-friendly machines available</a:t>
            </a:r>
          </a:p>
        </p:txBody>
      </p:sp>
    </p:spTree>
    <p:extLst>
      <p:ext uri="{BB962C8B-B14F-4D97-AF65-F5344CB8AC3E}">
        <p14:creationId xmlns:p14="http://schemas.microsoft.com/office/powerpoint/2010/main" val="3611163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 C-HD</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12</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2092881"/>
          </a:xfrm>
          <a:prstGeom prst="rect">
            <a:avLst/>
          </a:prstGeom>
          <a:noFill/>
        </p:spPr>
        <p:txBody>
          <a:bodyPr wrap="square" rtlCol="1">
            <a:spAutoFit/>
          </a:bodyPr>
          <a:lstStyle/>
          <a:p>
            <a:pPr algn="just">
              <a:spcAft>
                <a:spcPts val="1200"/>
              </a:spcAft>
              <a:defRPr/>
            </a:pPr>
            <a:r>
              <a:rPr lang="en-US" sz="2000" dirty="0">
                <a:solidFill>
                  <a:prstClr val="black"/>
                </a:solidFill>
                <a:latin typeface="Times New Roman" panose="02020603050405020304" pitchFamily="18" charset="0"/>
                <a:cs typeface="2  Nazanin" panose="00000400000000000000" pitchFamily="2" charset="-78"/>
              </a:rPr>
              <a:t>The standard </a:t>
            </a:r>
            <a:r>
              <a:rPr lang="en-US" sz="2000" dirty="0">
                <a:solidFill>
                  <a:srgbClr val="FF0000"/>
                </a:solidFill>
                <a:latin typeface="Times New Roman" panose="02020603050405020304" pitchFamily="18" charset="0"/>
                <a:cs typeface="2  Nazanin" panose="00000400000000000000" pitchFamily="2" charset="-78"/>
              </a:rPr>
              <a:t>dialysis solution </a:t>
            </a:r>
            <a:r>
              <a:rPr lang="en-US" sz="2000" dirty="0">
                <a:solidFill>
                  <a:prstClr val="black"/>
                </a:solidFill>
                <a:latin typeface="Times New Roman" panose="02020603050405020304" pitchFamily="18" charset="0"/>
                <a:cs typeface="2  Nazanin" panose="00000400000000000000" pitchFamily="2" charset="-78"/>
              </a:rPr>
              <a:t>inflow rate is about </a:t>
            </a:r>
            <a:r>
              <a:rPr lang="en-US" sz="2000" dirty="0">
                <a:solidFill>
                  <a:srgbClr val="FF0000"/>
                </a:solidFill>
                <a:latin typeface="Times New Roman" panose="02020603050405020304" pitchFamily="18" charset="0"/>
                <a:cs typeface="2  Nazanin" panose="00000400000000000000" pitchFamily="2" charset="-78"/>
              </a:rPr>
              <a:t>20 to 25 mL/kg/h</a:t>
            </a:r>
            <a:r>
              <a:rPr lang="en-US" sz="2000" dirty="0">
                <a:solidFill>
                  <a:prstClr val="black"/>
                </a:solidFill>
                <a:latin typeface="Times New Roman" panose="02020603050405020304" pitchFamily="18" charset="0"/>
                <a:cs typeface="2  Nazanin" panose="00000400000000000000" pitchFamily="2" charset="-78"/>
              </a:rPr>
              <a:t>.</a:t>
            </a:r>
          </a:p>
          <a:p>
            <a:pPr lvl="0" algn="just">
              <a:spcAft>
                <a:spcPts val="1200"/>
              </a:spcAf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The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blood flow rate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should be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at least 3 times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the dialysate flow rate.</a:t>
            </a:r>
          </a:p>
          <a:p>
            <a:pPr lvl="0" algn="just">
              <a:spcAft>
                <a:spcPts val="1200"/>
              </a:spcAf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At this slow blood flow rate and high blood-to-dialysate flow ratio, the outflow dialysate is almost 100% saturated with urea and other small-MW solutes.</a:t>
            </a:r>
          </a:p>
          <a:p>
            <a:pPr lvl="0" algn="just">
              <a:spcAft>
                <a:spcPts val="1200"/>
              </a:spcAf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p:txBody>
      </p:sp>
      <p:pic>
        <p:nvPicPr>
          <p:cNvPr id="5" name="Picture 4">
            <a:extLst>
              <a:ext uri="{FF2B5EF4-FFF2-40B4-BE49-F238E27FC236}">
                <a16:creationId xmlns:a16="http://schemas.microsoft.com/office/drawing/2014/main" id="{21391F28-C8E4-406B-9265-575CD49DD0C6}"/>
              </a:ext>
            </a:extLst>
          </p:cNvPr>
          <p:cNvPicPr>
            <a:picLocks noChangeAspect="1"/>
          </p:cNvPicPr>
          <p:nvPr/>
        </p:nvPicPr>
        <p:blipFill rotWithShape="1">
          <a:blip r:embed="rId3"/>
          <a:srcRect l="4619" t="2888" r="1545"/>
          <a:stretch/>
        </p:blipFill>
        <p:spPr>
          <a:xfrm>
            <a:off x="1951348" y="3601040"/>
            <a:ext cx="4845377" cy="2969444"/>
          </a:xfrm>
          <a:prstGeom prst="rect">
            <a:avLst/>
          </a:prstGeom>
        </p:spPr>
      </p:pic>
    </p:spTree>
    <p:extLst>
      <p:ext uri="{BB962C8B-B14F-4D97-AF65-F5344CB8AC3E}">
        <p14:creationId xmlns:p14="http://schemas.microsoft.com/office/powerpoint/2010/main" val="862989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lvl="0" algn="ctr">
              <a:defRPr/>
            </a:pPr>
            <a:r>
              <a:rPr kumimoji="0" lang="en-US" sz="1800" b="1" i="0" u="none" strike="noStrike" kern="1200" cap="all"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 C-HF</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13</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4499758"/>
          </a:xfrm>
          <a:prstGeom prst="rect">
            <a:avLst/>
          </a:prstGeom>
          <a:noFill/>
        </p:spPr>
        <p:txBody>
          <a:bodyPr wrap="square" rtlCol="1">
            <a:spAutoFit/>
          </a:bodyPr>
          <a:lstStyle/>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C-HF is a </a:t>
            </a:r>
            <a:r>
              <a:rPr lang="en-US" sz="2000" dirty="0">
                <a:solidFill>
                  <a:srgbClr val="FF0000"/>
                </a:solidFill>
                <a:latin typeface="Times New Roman" panose="02020603050405020304" pitchFamily="18" charset="0"/>
                <a:cs typeface="2  Nazanin" panose="00000400000000000000" pitchFamily="2" charset="-78"/>
              </a:rPr>
              <a:t>purely convection-based </a:t>
            </a:r>
            <a:r>
              <a:rPr lang="en-US" sz="2000" dirty="0">
                <a:solidFill>
                  <a:prstClr val="black"/>
                </a:solidFill>
                <a:latin typeface="Times New Roman" panose="02020603050405020304" pitchFamily="18" charset="0"/>
                <a:cs typeface="2  Nazanin" panose="00000400000000000000" pitchFamily="2" charset="-78"/>
              </a:rPr>
              <a:t>blood cleansing technique.</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As blood flows through the hemofilter, a </a:t>
            </a:r>
            <a:r>
              <a:rPr lang="en-US" sz="2000" dirty="0">
                <a:solidFill>
                  <a:srgbClr val="FF0000"/>
                </a:solidFill>
                <a:latin typeface="Times New Roman" panose="02020603050405020304" pitchFamily="18" charset="0"/>
                <a:cs typeface="2  Nazanin" panose="00000400000000000000" pitchFamily="2" charset="-78"/>
              </a:rPr>
              <a:t>transmembrane pressure gradient </a:t>
            </a:r>
            <a:r>
              <a:rPr lang="en-US" sz="2000" dirty="0">
                <a:solidFill>
                  <a:prstClr val="black"/>
                </a:solidFill>
                <a:latin typeface="Times New Roman" panose="02020603050405020304" pitchFamily="18" charset="0"/>
                <a:cs typeface="2  Nazanin" panose="00000400000000000000" pitchFamily="2" charset="-78"/>
              </a:rPr>
              <a:t>between the blood compartment and the ultrafiltrate compartment causes </a:t>
            </a:r>
            <a:r>
              <a:rPr lang="en-US" sz="2000" dirty="0">
                <a:solidFill>
                  <a:srgbClr val="FF0000"/>
                </a:solidFill>
                <a:latin typeface="Times New Roman" panose="02020603050405020304" pitchFamily="18" charset="0"/>
                <a:cs typeface="2  Nazanin" panose="00000400000000000000" pitchFamily="2" charset="-78"/>
              </a:rPr>
              <a:t>plasma water to be filtered </a:t>
            </a:r>
            <a:r>
              <a:rPr lang="en-US" sz="2000" dirty="0">
                <a:solidFill>
                  <a:prstClr val="black"/>
                </a:solidFill>
                <a:latin typeface="Times New Roman" panose="02020603050405020304" pitchFamily="18" charset="0"/>
                <a:cs typeface="2  Nazanin" panose="00000400000000000000" pitchFamily="2" charset="-78"/>
              </a:rPr>
              <a:t>across the highly permeable membrane. As the water crosses the membrane, it sweeps along with it (nonprotein-bound) small and large molecules (pore size permitting) and remove them from the blood.</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The removed ultrafiltrate is </a:t>
            </a:r>
            <a:r>
              <a:rPr lang="en-US" sz="2000" dirty="0">
                <a:solidFill>
                  <a:srgbClr val="FF0000"/>
                </a:solidFill>
                <a:latin typeface="Times New Roman" panose="02020603050405020304" pitchFamily="18" charset="0"/>
                <a:cs typeface="2  Nazanin" panose="00000400000000000000" pitchFamily="2" charset="-78"/>
              </a:rPr>
              <a:t>replaced by a balanced electrolyte solution </a:t>
            </a:r>
            <a:r>
              <a:rPr lang="en-US" sz="2000" dirty="0">
                <a:solidFill>
                  <a:prstClr val="black"/>
                </a:solidFill>
                <a:latin typeface="Times New Roman" panose="02020603050405020304" pitchFamily="18" charset="0"/>
                <a:cs typeface="2  Nazanin" panose="00000400000000000000" pitchFamily="2" charset="-78"/>
              </a:rPr>
              <a:t>infused into either the inflow (</a:t>
            </a:r>
            <a:r>
              <a:rPr lang="en-US" sz="2000" dirty="0">
                <a:solidFill>
                  <a:srgbClr val="FF0000"/>
                </a:solidFill>
                <a:latin typeface="Times New Roman" panose="02020603050405020304" pitchFamily="18" charset="0"/>
                <a:cs typeface="2  Nazanin" panose="00000400000000000000" pitchFamily="2" charset="-78"/>
              </a:rPr>
              <a:t>predilution</a:t>
            </a:r>
            <a:r>
              <a:rPr lang="en-US" sz="2000" dirty="0">
                <a:solidFill>
                  <a:prstClr val="black"/>
                </a:solidFill>
                <a:latin typeface="Times New Roman" panose="02020603050405020304" pitchFamily="18" charset="0"/>
                <a:cs typeface="2  Nazanin" panose="00000400000000000000" pitchFamily="2" charset="-78"/>
              </a:rPr>
              <a:t>) or the outflow (</a:t>
            </a:r>
            <a:r>
              <a:rPr lang="en-US" sz="2000" dirty="0" err="1">
                <a:solidFill>
                  <a:srgbClr val="FF0000"/>
                </a:solidFill>
                <a:latin typeface="Times New Roman" panose="02020603050405020304" pitchFamily="18" charset="0"/>
                <a:cs typeface="2  Nazanin" panose="00000400000000000000" pitchFamily="2" charset="-78"/>
              </a:rPr>
              <a:t>postdilution</a:t>
            </a:r>
            <a:r>
              <a:rPr lang="en-US" sz="2000" dirty="0">
                <a:solidFill>
                  <a:srgbClr val="FF0000"/>
                </a:solidFill>
                <a:latin typeface="Times New Roman" panose="02020603050405020304" pitchFamily="18" charset="0"/>
                <a:cs typeface="2  Nazanin" panose="00000400000000000000" pitchFamily="2" charset="-78"/>
              </a:rPr>
              <a:t>)</a:t>
            </a:r>
            <a:r>
              <a:rPr lang="en-US" sz="2000" dirty="0">
                <a:solidFill>
                  <a:prstClr val="black"/>
                </a:solidFill>
                <a:latin typeface="Times New Roman" panose="02020603050405020304" pitchFamily="18" charset="0"/>
                <a:cs typeface="2  Nazanin" panose="00000400000000000000" pitchFamily="2" charset="-78"/>
              </a:rPr>
              <a:t> line of the hemofilter. </a:t>
            </a:r>
          </a:p>
        </p:txBody>
      </p:sp>
    </p:spTree>
    <p:extLst>
      <p:ext uri="{BB962C8B-B14F-4D97-AF65-F5344CB8AC3E}">
        <p14:creationId xmlns:p14="http://schemas.microsoft.com/office/powerpoint/2010/main" val="16081651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15BB2B-C2FF-458F-85A1-FE1F644350C7}"/>
              </a:ext>
            </a:extLst>
          </p:cNvPr>
          <p:cNvPicPr>
            <a:picLocks noChangeAspect="1"/>
          </p:cNvPicPr>
          <p:nvPr/>
        </p:nvPicPr>
        <p:blipFill>
          <a:blip r:embed="rId2"/>
          <a:stretch>
            <a:fillRect/>
          </a:stretch>
        </p:blipFill>
        <p:spPr>
          <a:xfrm>
            <a:off x="311085" y="641023"/>
            <a:ext cx="8606671" cy="5926114"/>
          </a:xfrm>
          <a:prstGeom prst="rect">
            <a:avLst/>
          </a:prstGeom>
        </p:spPr>
      </p:pic>
    </p:spTree>
    <p:extLst>
      <p:ext uri="{BB962C8B-B14F-4D97-AF65-F5344CB8AC3E}">
        <p14:creationId xmlns:p14="http://schemas.microsoft.com/office/powerpoint/2010/main" val="3907146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1600" b="1" i="0" u="none" strike="noStrike" kern="1200" cap="all" spc="0" normalizeH="0" baseline="0" noProof="0">
                <a:ln>
                  <a:noFill/>
                </a:ln>
                <a:solidFill>
                  <a:prstClr val="white"/>
                </a:solidFill>
                <a:effectLst/>
                <a:uLnTx/>
                <a:uFillTx/>
                <a:latin typeface="Times New Roman" panose="02020603050405020304" pitchFamily="18" charset="0"/>
                <a:ea typeface="+mj-ea"/>
                <a:cs typeface="Times New Roman" panose="02020603050405020304" pitchFamily="18" charset="0"/>
              </a:rPr>
              <a:t>Filtration fraction</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15</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791442" y="1979904"/>
            <a:ext cx="7708746" cy="3170099"/>
          </a:xfrm>
          <a:prstGeom prst="rect">
            <a:avLst/>
          </a:prstGeom>
          <a:noFill/>
        </p:spPr>
        <p:txBody>
          <a:bodyPr wrap="square" rtlCol="1">
            <a:spAutoFit/>
          </a:bodyPr>
          <a:lstStyle/>
          <a:p>
            <a:pPr marL="342900" lvl="0" indent="-342900" algn="just">
              <a:spcAft>
                <a:spcPts val="1200"/>
              </a:spcAft>
              <a:buFont typeface="Wingdings" panose="05000000000000000000" pitchFamily="2" charset="2"/>
              <a:buChar char="§"/>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This is the fraction of plasma flowing through the hemofilter that is removed and should be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kept at 25% or lower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to avoid overconcentration of red cells and plasma proteins in the hemofilter.</a:t>
            </a:r>
          </a:p>
          <a:p>
            <a:pPr marL="342900" lvl="0" indent="-342900" algn="just">
              <a:spcAft>
                <a:spcPts val="1200"/>
              </a:spcAft>
              <a:buFont typeface="Wingdings" panose="05000000000000000000" pitchFamily="2" charset="2"/>
              <a:buChar char="§"/>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Overconcentration results in fouling of the membrane pores, which can impair ultrafiltration efficiency and lower the sieving coefficient, and overconcentration can also increase the likelihood of clotting.</a:t>
            </a:r>
          </a:p>
          <a:p>
            <a:pPr marL="342900" lvl="0" indent="-342900" algn="just">
              <a:spcAft>
                <a:spcPts val="1200"/>
              </a:spcAft>
              <a:buFont typeface="Wingdings" panose="05000000000000000000" pitchFamily="2" charset="2"/>
              <a:buChar char="§"/>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When a high replacement fluid infusion rate in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postdilution</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mode is desired, the blood </a:t>
            </a:r>
            <a:r>
              <a:rPr lang="en-US" sz="2000" dirty="0" err="1">
                <a:solidFill>
                  <a:prstClr val="black"/>
                </a:solidFill>
                <a:latin typeface="Times New Roman" panose="02020603050405020304" pitchFamily="18" charset="0"/>
                <a:cs typeface="2  Nazanin" panose="00000400000000000000" pitchFamily="2" charset="-78"/>
              </a:rPr>
              <a:t>fl</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ow rate needs to be increased above the usual 150 mL/min.</a:t>
            </a:r>
          </a:p>
        </p:txBody>
      </p:sp>
    </p:spTree>
    <p:extLst>
      <p:ext uri="{BB962C8B-B14F-4D97-AF65-F5344CB8AC3E}">
        <p14:creationId xmlns:p14="http://schemas.microsoft.com/office/powerpoint/2010/main" val="1177731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Predilution mode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16</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47944" y="1923343"/>
            <a:ext cx="8248234" cy="3939540"/>
          </a:xfrm>
          <a:prstGeom prst="rect">
            <a:avLst/>
          </a:prstGeom>
          <a:noFill/>
        </p:spPr>
        <p:txBody>
          <a:bodyPr wrap="square" rtlCol="1">
            <a:spAutoFit/>
          </a:bodyPr>
          <a:lstStyle/>
          <a:p>
            <a:pPr algn="just">
              <a:spcAft>
                <a:spcPts val="1200"/>
              </a:spcAft>
              <a:defRPr/>
            </a:pPr>
            <a:r>
              <a:rPr lang="en-US" sz="2000" dirty="0">
                <a:latin typeface="Times New Roman" panose="02020603050405020304" pitchFamily="18" charset="0"/>
                <a:cs typeface="2  Nazanin" panose="00000400000000000000" pitchFamily="2" charset="-78"/>
              </a:rPr>
              <a:t>We recommend using predilution whenever:</a:t>
            </a:r>
          </a:p>
          <a:p>
            <a:pPr marL="536575" indent="-342900" algn="just">
              <a:spcAft>
                <a:spcPts val="1200"/>
              </a:spcAft>
              <a:buFont typeface="Wingdings" panose="05000000000000000000" pitchFamily="2" charset="2"/>
              <a:buChar char="Ø"/>
              <a:defRPr/>
            </a:pPr>
            <a:r>
              <a:rPr lang="en-US" sz="2000" dirty="0">
                <a:latin typeface="Times New Roman" panose="02020603050405020304" pitchFamily="18" charset="0"/>
                <a:cs typeface="2  Nazanin" panose="00000400000000000000" pitchFamily="2" charset="-78"/>
              </a:rPr>
              <a:t>It is desirable to </a:t>
            </a:r>
            <a:r>
              <a:rPr lang="en-US" sz="2000" dirty="0">
                <a:solidFill>
                  <a:srgbClr val="FF0000"/>
                </a:solidFill>
                <a:latin typeface="Times New Roman" panose="02020603050405020304" pitchFamily="18" charset="0"/>
                <a:cs typeface="2  Nazanin" panose="00000400000000000000" pitchFamily="2" charset="-78"/>
              </a:rPr>
              <a:t>remove more than 25 L/d.</a:t>
            </a:r>
          </a:p>
          <a:p>
            <a:pPr marL="536575" indent="-342900" algn="just">
              <a:spcAft>
                <a:spcPts val="1200"/>
              </a:spcAft>
              <a:buFont typeface="Wingdings" panose="05000000000000000000" pitchFamily="2" charset="2"/>
              <a:buChar char="Ø"/>
              <a:defRPr/>
            </a:pPr>
            <a:r>
              <a:rPr lang="en-US" sz="2000" dirty="0">
                <a:latin typeface="Times New Roman" panose="02020603050405020304" pitchFamily="18" charset="0"/>
                <a:cs typeface="2  Nazanin" panose="00000400000000000000" pitchFamily="2" charset="-78"/>
              </a:rPr>
              <a:t>If the baseline blood viscosity is elevated (</a:t>
            </a:r>
            <a:r>
              <a:rPr lang="en-US" sz="2000" dirty="0" err="1">
                <a:latin typeface="Times New Roman" panose="02020603050405020304" pitchFamily="18" charset="0"/>
                <a:cs typeface="2  Nazanin" panose="00000400000000000000" pitchFamily="2" charset="-78"/>
              </a:rPr>
              <a:t>eg</a:t>
            </a:r>
            <a:r>
              <a:rPr lang="en-US" sz="2000" dirty="0">
                <a:latin typeface="Times New Roman" panose="02020603050405020304" pitchFamily="18" charset="0"/>
                <a:cs typeface="2  Nazanin" panose="00000400000000000000" pitchFamily="2" charset="-78"/>
              </a:rPr>
              <a:t>, if the </a:t>
            </a:r>
            <a:r>
              <a:rPr lang="en-US" sz="2000" dirty="0">
                <a:solidFill>
                  <a:srgbClr val="FF0000"/>
                </a:solidFill>
                <a:latin typeface="Times New Roman" panose="02020603050405020304" pitchFamily="18" charset="0"/>
                <a:cs typeface="2  Nazanin" panose="00000400000000000000" pitchFamily="2" charset="-78"/>
              </a:rPr>
              <a:t>hematocrit is &gt;35%).</a:t>
            </a:r>
          </a:p>
          <a:p>
            <a:pPr marL="342900" indent="-342900" algn="just">
              <a:spcAft>
                <a:spcPts val="1200"/>
              </a:spcAft>
              <a:buFont typeface="Wingdings" panose="05000000000000000000" pitchFamily="2" charset="2"/>
              <a:buChar char="v"/>
              <a:defRPr/>
            </a:pPr>
            <a:endParaRPr lang="en-US" sz="2000" dirty="0">
              <a:solidFill>
                <a:srgbClr val="FF0000"/>
              </a:solidFill>
              <a:latin typeface="Times New Roman" panose="02020603050405020304" pitchFamily="18" charset="0"/>
              <a:cs typeface="2  Nazanin" panose="00000400000000000000" pitchFamily="2" charset="-78"/>
            </a:endParaRPr>
          </a:p>
          <a:p>
            <a:pPr marL="342900" lvl="0" indent="-342900" algn="just">
              <a:spcAft>
                <a:spcPts val="1200"/>
              </a:spcAft>
              <a:buFont typeface="Wingdings" panose="05000000000000000000" pitchFamily="2" charset="2"/>
              <a:buChar char="v"/>
              <a:defRPr/>
            </a:pPr>
            <a:r>
              <a:rPr lang="en-US" sz="2000" dirty="0">
                <a:latin typeface="Times New Roman" panose="02020603050405020304" pitchFamily="18" charset="0"/>
                <a:cs typeface="2  Nazanin" panose="00000400000000000000" pitchFamily="2" charset="-78"/>
              </a:rPr>
              <a:t>A slight lowering of the </a:t>
            </a:r>
            <a:r>
              <a:rPr lang="en-US" sz="2000" dirty="0">
                <a:solidFill>
                  <a:srgbClr val="FF0000"/>
                </a:solidFill>
                <a:latin typeface="Times New Roman" panose="02020603050405020304" pitchFamily="18" charset="0"/>
                <a:cs typeface="2  Nazanin" panose="00000400000000000000" pitchFamily="2" charset="-78"/>
              </a:rPr>
              <a:t>urea concentration </a:t>
            </a:r>
            <a:r>
              <a:rPr lang="en-US" sz="2000" dirty="0">
                <a:latin typeface="Times New Roman" panose="02020603050405020304" pitchFamily="18" charset="0"/>
                <a:cs typeface="2  Nazanin" panose="00000400000000000000" pitchFamily="2" charset="-78"/>
              </a:rPr>
              <a:t>of ultrafiltrate (usually to 80%-90% of the corresponding plasma value), but this small amount of dilution is outweighed by the ability to deliver an increased replacement solution infusion rate, enhancing overall middle-molecule clearances. </a:t>
            </a:r>
          </a:p>
          <a:p>
            <a:pPr marL="342900" lvl="0" indent="-342900" algn="just">
              <a:spcAft>
                <a:spcPts val="1200"/>
              </a:spcAft>
              <a:buFont typeface="Wingdings" panose="05000000000000000000" pitchFamily="2" charset="2"/>
              <a:buChar char="v"/>
              <a:defRPr/>
            </a:pPr>
            <a:r>
              <a:rPr lang="en-US" sz="2000" dirty="0">
                <a:latin typeface="Times New Roman" panose="02020603050405020304" pitchFamily="18" charset="0"/>
                <a:cs typeface="2  Nazanin" panose="00000400000000000000" pitchFamily="2" charset="-78"/>
              </a:rPr>
              <a:t>A combination of pre- and </a:t>
            </a:r>
            <a:r>
              <a:rPr lang="en-US" sz="2000" dirty="0" err="1">
                <a:latin typeface="Times New Roman" panose="02020603050405020304" pitchFamily="18" charset="0"/>
                <a:cs typeface="2  Nazanin" panose="00000400000000000000" pitchFamily="2" charset="-78"/>
              </a:rPr>
              <a:t>postdilution</a:t>
            </a:r>
            <a:r>
              <a:rPr lang="en-US" sz="2000" dirty="0">
                <a:latin typeface="Times New Roman" panose="02020603050405020304" pitchFamily="18" charset="0"/>
                <a:cs typeface="2  Nazanin" panose="00000400000000000000" pitchFamily="2" charset="-78"/>
              </a:rPr>
              <a:t> has been advocated by some practitioners.</a:t>
            </a:r>
          </a:p>
        </p:txBody>
      </p:sp>
    </p:spTree>
    <p:extLst>
      <p:ext uri="{BB962C8B-B14F-4D97-AF65-F5344CB8AC3E}">
        <p14:creationId xmlns:p14="http://schemas.microsoft.com/office/powerpoint/2010/main" val="28549490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1600" b="1" i="0" u="none" strike="noStrike" kern="1200" cap="all" spc="0" normalizeH="0" baseline="0" noProof="0">
                <a:ln>
                  <a:noFill/>
                </a:ln>
                <a:solidFill>
                  <a:prstClr val="white"/>
                </a:solidFill>
                <a:effectLst/>
                <a:uLnTx/>
                <a:uFillTx/>
                <a:latin typeface="Times New Roman" panose="02020603050405020304" pitchFamily="18" charset="0"/>
                <a:ea typeface="+mj-ea"/>
                <a:cs typeface="Times New Roman" panose="02020603050405020304" pitchFamily="18" charset="0"/>
              </a:rPr>
              <a:t>Small- versus middle-MW solute removal</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17</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399306" y="1753661"/>
            <a:ext cx="8283781" cy="4191981"/>
          </a:xfrm>
          <a:prstGeom prst="rect">
            <a:avLst/>
          </a:prstGeom>
          <a:noFill/>
        </p:spPr>
        <p:txBody>
          <a:bodyPr wrap="square" rtlCol="1">
            <a:spAutoFit/>
          </a:bodyPr>
          <a:lstStyle/>
          <a:p>
            <a:pPr marL="34290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With CHD: larger-MW substances diffuse slowly in solution and thus have a lower rate of diffusive transfer across the dialyzer membrane.</a:t>
            </a:r>
          </a:p>
          <a:p>
            <a:pPr marL="34290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With C-HF: convective removal rates of small- and larger-MW solutes are similar.</a:t>
            </a:r>
          </a:p>
          <a:p>
            <a:pPr marL="34290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Hence, C-HF is more efficient than C-HD in terms of larger-MW toxin removal, including peptides, certain antibiotics, and vitamin B12.</a:t>
            </a:r>
          </a:p>
          <a:p>
            <a:pPr marL="34290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But using a high replacement fluid flow rate with a small hemofilter can not increase the removal of larger, middle molecules.</a:t>
            </a:r>
          </a:p>
        </p:txBody>
      </p:sp>
    </p:spTree>
    <p:extLst>
      <p:ext uri="{BB962C8B-B14F-4D97-AF65-F5344CB8AC3E}">
        <p14:creationId xmlns:p14="http://schemas.microsoft.com/office/powerpoint/2010/main" val="988633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326845" y="843836"/>
            <a:ext cx="7372896" cy="2604323"/>
          </a:xfrm>
          <a:prstGeom prst="round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en-US" sz="3100" b="1" dirty="0">
                <a:solidFill>
                  <a:schemeClr val="accent3">
                    <a:lumMod val="75000"/>
                  </a:schemeClr>
                </a:solidFill>
                <a:latin typeface="IRNazanin" panose="02000506000000020002" pitchFamily="2" charset="-78"/>
                <a:cs typeface="2  Titr" panose="00000700000000000000" pitchFamily="2" charset="-78"/>
              </a:rPr>
              <a:t>Type of hemodialysis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39" y="843836"/>
            <a:ext cx="1032588" cy="1380226"/>
          </a:xfrm>
          <a:prstGeom prst="rect">
            <a:avLst/>
          </a:prstGeom>
        </p:spPr>
      </p:pic>
      <p:grpSp>
        <p:nvGrpSpPr>
          <p:cNvPr id="14" name="Group 13"/>
          <p:cNvGrpSpPr/>
          <p:nvPr/>
        </p:nvGrpSpPr>
        <p:grpSpPr>
          <a:xfrm>
            <a:off x="609018" y="3769741"/>
            <a:ext cx="3794307" cy="1649223"/>
            <a:chOff x="624898" y="3321169"/>
            <a:chExt cx="2497862" cy="1302590"/>
          </a:xfrm>
        </p:grpSpPr>
        <p:sp>
          <p:nvSpPr>
            <p:cNvPr id="9" name="Rounded Rectangle 8"/>
            <p:cNvSpPr/>
            <p:nvPr/>
          </p:nvSpPr>
          <p:spPr>
            <a:xfrm>
              <a:off x="664233" y="3321169"/>
              <a:ext cx="2458527" cy="1302590"/>
            </a:xfrm>
            <a:prstGeom prst="roundRect">
              <a:avLst/>
            </a:prstGeom>
            <a:effectLst>
              <a:outerShdw blurRad="38100" dist="25400" dir="5400000" rotWithShape="0">
                <a:srgbClr val="000000">
                  <a:alpha val="55000"/>
                </a:srgbClr>
              </a:outerShdw>
              <a:reflection blurRad="6350" stA="52000" endA="300" endPos="35000" dir="5400000" sy="-100000" algn="bl" rotWithShape="0"/>
            </a:effectLst>
            <a:scene3d>
              <a:camera prst="orthographicFront"/>
              <a:lightRig rig="threePt" dir="t"/>
            </a:scene3d>
            <a:sp3d>
              <a:bevelT w="114300" prst="artDeco"/>
            </a:sp3d>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dirty="0"/>
            </a:p>
          </p:txBody>
        </p:sp>
        <p:sp>
          <p:nvSpPr>
            <p:cNvPr id="10" name="TextBox 9"/>
            <p:cNvSpPr txBox="1"/>
            <p:nvPr/>
          </p:nvSpPr>
          <p:spPr>
            <a:xfrm>
              <a:off x="624898" y="3415636"/>
              <a:ext cx="2467265" cy="1069588"/>
            </a:xfrm>
            <a:prstGeom prst="rect">
              <a:avLst/>
            </a:prstGeom>
            <a:noFill/>
          </p:spPr>
          <p:txBody>
            <a:bodyPr wrap="square" rtlCol="1">
              <a:spAutoFit/>
            </a:bodyPr>
            <a:lstStyle/>
            <a:p>
              <a:pPr algn="ctr" rtl="1"/>
              <a:r>
                <a:rPr lang="fa-IR" sz="2400" b="1" dirty="0">
                  <a:solidFill>
                    <a:schemeClr val="bg1"/>
                  </a:solidFill>
                  <a:latin typeface="IRNazanin" panose="02000506000000020002" pitchFamily="2" charset="-78"/>
                  <a:cs typeface="2  Nazanin" panose="00000400000000000000" pitchFamily="2" charset="-78"/>
                </a:rPr>
                <a:t>ارائه‌دهنده:</a:t>
              </a:r>
            </a:p>
            <a:p>
              <a:pPr algn="ctr" rtl="1">
                <a:lnSpc>
                  <a:spcPct val="150000"/>
                </a:lnSpc>
              </a:pPr>
              <a:r>
                <a:rPr lang="fa-IR" sz="2400" b="1" dirty="0">
                  <a:solidFill>
                    <a:schemeClr val="bg1"/>
                  </a:solidFill>
                  <a:latin typeface="IRNazanin" panose="02000506000000020002" pitchFamily="2" charset="-78"/>
                  <a:cs typeface="2  Nazanin" panose="00000400000000000000" pitchFamily="2" charset="-78"/>
                </a:rPr>
                <a:t>دکتر زهرا ایروانی</a:t>
              </a:r>
            </a:p>
            <a:p>
              <a:pPr algn="ctr" rtl="1">
                <a:lnSpc>
                  <a:spcPct val="150000"/>
                </a:lnSpc>
              </a:pPr>
              <a:r>
                <a:rPr lang="fa-IR" sz="1600" b="1" dirty="0">
                  <a:solidFill>
                    <a:schemeClr val="bg1"/>
                  </a:solidFill>
                  <a:latin typeface="IRNazanin" panose="02000506000000020002" pitchFamily="2" charset="-78"/>
                  <a:cs typeface="2  Nazanin" panose="00000400000000000000" pitchFamily="2" charset="-78"/>
                </a:rPr>
                <a:t>استادیار گروه نفرولوژی</a:t>
              </a:r>
            </a:p>
          </p:txBody>
        </p:sp>
      </p:grpSp>
      <p:sp>
        <p:nvSpPr>
          <p:cNvPr id="11" name="TextBox 10"/>
          <p:cNvSpPr txBox="1"/>
          <p:nvPr/>
        </p:nvSpPr>
        <p:spPr>
          <a:xfrm>
            <a:off x="4031681" y="5792004"/>
            <a:ext cx="1751162" cy="461665"/>
          </a:xfrm>
          <a:prstGeom prst="rect">
            <a:avLst/>
          </a:prstGeom>
          <a:noFill/>
        </p:spPr>
        <p:txBody>
          <a:bodyPr wrap="square" rtlCol="1">
            <a:spAutoFit/>
          </a:bodyPr>
          <a:lstStyle/>
          <a:p>
            <a:pPr algn="ctr" rtl="1"/>
            <a:r>
              <a:rPr lang="fa-IR" sz="2400" dirty="0">
                <a:solidFill>
                  <a:schemeClr val="accent3">
                    <a:lumMod val="75000"/>
                  </a:schemeClr>
                </a:solidFill>
                <a:latin typeface="IRNazanin" panose="02000506000000020002" pitchFamily="2" charset="-78"/>
                <a:cs typeface="IRNazanin" panose="02000506000000020002" pitchFamily="2" charset="-78"/>
              </a:rPr>
              <a:t>مرداد </a:t>
            </a:r>
            <a:r>
              <a:rPr lang="en-US" sz="2400" dirty="0">
                <a:solidFill>
                  <a:schemeClr val="accent3">
                    <a:lumMod val="75000"/>
                  </a:schemeClr>
                </a:solidFill>
                <a:latin typeface="IRNazanin" panose="02000506000000020002" pitchFamily="2" charset="-78"/>
                <a:cs typeface="IRNazanin" panose="02000506000000020002" pitchFamily="2" charset="-78"/>
              </a:rPr>
              <a:t>1405</a:t>
            </a:r>
            <a:endParaRPr lang="fa-IR" sz="2400" dirty="0">
              <a:solidFill>
                <a:schemeClr val="accent3">
                  <a:lumMod val="75000"/>
                </a:schemeClr>
              </a:solidFill>
              <a:latin typeface="IRNazanin" panose="02000506000000020002" pitchFamily="2" charset="-78"/>
              <a:cs typeface="IRNazanin" panose="02000506000000020002" pitchFamily="2" charset="-78"/>
            </a:endParaRPr>
          </a:p>
        </p:txBody>
      </p:sp>
      <p:sp>
        <p:nvSpPr>
          <p:cNvPr id="12" name="TextBox 11"/>
          <p:cNvSpPr txBox="1"/>
          <p:nvPr/>
        </p:nvSpPr>
        <p:spPr>
          <a:xfrm>
            <a:off x="5140171" y="4052032"/>
            <a:ext cx="3773010" cy="1569660"/>
          </a:xfrm>
          <a:prstGeom prst="rect">
            <a:avLst/>
          </a:prstGeom>
          <a:noFill/>
        </p:spPr>
        <p:txBody>
          <a:bodyPr wrap="square" rtlCol="1">
            <a:spAutoFit/>
          </a:bodyPr>
          <a:lstStyle/>
          <a:p>
            <a:pPr algn="ctr" rtl="1"/>
            <a:r>
              <a:rPr lang="fa-IR" sz="2400" dirty="0">
                <a:solidFill>
                  <a:schemeClr val="accent3">
                    <a:lumMod val="75000"/>
                  </a:schemeClr>
                </a:solidFill>
                <a:latin typeface="IRNazanin" panose="02000506000000020002" pitchFamily="2" charset="-78"/>
                <a:cs typeface="IRNazanin" panose="02000506000000020002" pitchFamily="2" charset="-78"/>
              </a:rPr>
              <a:t>کنفرانس علمی مداخلات درمانی در بیماران دیالیز</a:t>
            </a:r>
          </a:p>
          <a:p>
            <a:pPr algn="ctr" rtl="1"/>
            <a:r>
              <a:rPr lang="fa-IR" sz="2400" dirty="0">
                <a:solidFill>
                  <a:schemeClr val="accent3">
                    <a:lumMod val="75000"/>
                  </a:schemeClr>
                </a:solidFill>
                <a:latin typeface="IRNazanin" panose="02000506000000020002" pitchFamily="2" charset="-78"/>
                <a:cs typeface="IRNazanin" panose="02000506000000020002" pitchFamily="2" charset="-78"/>
              </a:rPr>
              <a:t> </a:t>
            </a:r>
          </a:p>
          <a:p>
            <a:pPr algn="ctr" rtl="1"/>
            <a:r>
              <a:rPr lang="fa-IR" sz="2400" dirty="0">
                <a:solidFill>
                  <a:schemeClr val="accent3">
                    <a:lumMod val="75000"/>
                  </a:schemeClr>
                </a:solidFill>
                <a:latin typeface="IRNazanin" panose="02000506000000020002" pitchFamily="2" charset="-78"/>
                <a:cs typeface="IRNazanin" panose="02000506000000020002" pitchFamily="2" charset="-78"/>
              </a:rPr>
              <a:t>دانشگاه علوم پزشکی اصفهان</a:t>
            </a:r>
          </a:p>
        </p:txBody>
      </p:sp>
    </p:spTree>
    <p:extLst>
      <p:ext uri="{BB962C8B-B14F-4D97-AF65-F5344CB8AC3E}">
        <p14:creationId xmlns:p14="http://schemas.microsoft.com/office/powerpoint/2010/main" val="3470502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a:ln>
                  <a:noFill/>
                </a:ln>
                <a:solidFill>
                  <a:prstClr val="white"/>
                </a:solidFill>
                <a:effectLst/>
                <a:uLnTx/>
                <a:uFillTx/>
                <a:latin typeface="Times New Roman" panose="02020603050405020304" pitchFamily="18" charset="0"/>
                <a:ea typeface="+mj-ea"/>
                <a:cs typeface="Times New Roman" panose="02020603050405020304" pitchFamily="18" charset="0"/>
              </a:rPr>
              <a:t>Venovenous blood access</a:t>
            </a:r>
            <a:endPar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18</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659497" y="1997839"/>
            <a:ext cx="7727600" cy="4038093"/>
          </a:xfrm>
          <a:prstGeom prst="rect">
            <a:avLst/>
          </a:prstGeom>
          <a:noFill/>
        </p:spPr>
        <p:txBody>
          <a:bodyPr wrap="square" rtlCol="1">
            <a:spAutoFit/>
          </a:bodyPr>
          <a:lstStyle/>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A dual-lumen cannula inserted into a large (</a:t>
            </a:r>
            <a:r>
              <a:rPr lang="en-US" sz="2000" dirty="0">
                <a:solidFill>
                  <a:srgbClr val="FF0000"/>
                </a:solidFill>
                <a:latin typeface="Times New Roman" panose="02020603050405020304" pitchFamily="18" charset="0"/>
                <a:cs typeface="2  Nazanin" panose="00000400000000000000" pitchFamily="2" charset="-78"/>
              </a:rPr>
              <a:t>internal jugular or femoral</a:t>
            </a:r>
            <a:r>
              <a:rPr lang="en-US" sz="2000" dirty="0">
                <a:solidFill>
                  <a:prstClr val="black"/>
                </a:solidFill>
                <a:latin typeface="Times New Roman" panose="02020603050405020304" pitchFamily="18" charset="0"/>
                <a:cs typeface="2  Nazanin" panose="00000400000000000000" pitchFamily="2" charset="-78"/>
              </a:rPr>
              <a:t>) vein.</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The 2012 KDIGO AKI guidelines recommend using </a:t>
            </a:r>
            <a:r>
              <a:rPr lang="en-US" sz="2000" dirty="0">
                <a:solidFill>
                  <a:srgbClr val="FF0000"/>
                </a:solidFill>
                <a:latin typeface="Times New Roman" panose="02020603050405020304" pitchFamily="18" charset="0"/>
                <a:cs typeface="2  Nazanin" panose="00000400000000000000" pitchFamily="2" charset="-78"/>
              </a:rPr>
              <a:t>uncuffed venous catheters </a:t>
            </a:r>
            <a:r>
              <a:rPr lang="en-US" sz="2000" dirty="0">
                <a:solidFill>
                  <a:prstClr val="black"/>
                </a:solidFill>
                <a:latin typeface="Times New Roman" panose="02020603050405020304" pitchFamily="18" charset="0"/>
                <a:cs typeface="2  Nazanin" panose="00000400000000000000" pitchFamily="2" charset="-78"/>
              </a:rPr>
              <a:t>for CRRT</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Use of </a:t>
            </a:r>
            <a:r>
              <a:rPr lang="en-US" sz="2000" dirty="0">
                <a:solidFill>
                  <a:srgbClr val="FF0000"/>
                </a:solidFill>
                <a:latin typeface="Times New Roman" panose="02020603050405020304" pitchFamily="18" charset="0"/>
                <a:cs typeface="2  Nazanin" panose="00000400000000000000" pitchFamily="2" charset="-78"/>
              </a:rPr>
              <a:t>longer (20-24 cm)</a:t>
            </a:r>
            <a:r>
              <a:rPr lang="en-US" sz="2000" dirty="0">
                <a:solidFill>
                  <a:prstClr val="black"/>
                </a:solidFill>
                <a:latin typeface="Times New Roman" panose="02020603050405020304" pitchFamily="18" charset="0"/>
                <a:cs typeface="2  Nazanin" panose="00000400000000000000" pitchFamily="2" charset="-78"/>
              </a:rPr>
              <a:t> soft, silicone temporary catheters for CKRT targeting placement of the </a:t>
            </a:r>
            <a:r>
              <a:rPr lang="en-US" sz="2000" dirty="0">
                <a:solidFill>
                  <a:srgbClr val="FF0000"/>
                </a:solidFill>
                <a:latin typeface="Times New Roman" panose="02020603050405020304" pitchFamily="18" charset="0"/>
                <a:cs typeface="2  Nazanin" panose="00000400000000000000" pitchFamily="2" charset="-78"/>
              </a:rPr>
              <a:t>catheter tip near the right atrium</a:t>
            </a:r>
            <a:r>
              <a:rPr lang="en-US" sz="2000" dirty="0">
                <a:solidFill>
                  <a:prstClr val="black"/>
                </a:solidFill>
                <a:latin typeface="Times New Roman" panose="02020603050405020304" pitchFamily="18" charset="0"/>
                <a:cs typeface="2  Nazanin" panose="00000400000000000000" pitchFamily="2" charset="-78"/>
              </a:rPr>
              <a:t> versus shorter (15-20 cm) catheters were associated with longer filter life and improved dose of therapy.</a:t>
            </a:r>
          </a:p>
        </p:txBody>
      </p:sp>
    </p:spTree>
    <p:extLst>
      <p:ext uri="{BB962C8B-B14F-4D97-AF65-F5344CB8AC3E}">
        <p14:creationId xmlns:p14="http://schemas.microsoft.com/office/powerpoint/2010/main" val="1750246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a:ln>
                  <a:noFill/>
                </a:ln>
                <a:solidFill>
                  <a:prstClr val="white"/>
                </a:solidFill>
                <a:effectLst/>
                <a:uLnTx/>
                <a:uFillTx/>
                <a:latin typeface="Times New Roman" panose="02020603050405020304" pitchFamily="18" charset="0"/>
                <a:ea typeface="+mj-ea"/>
                <a:cs typeface="Times New Roman" panose="02020603050405020304" pitchFamily="18" charset="0"/>
              </a:rPr>
              <a:t>Filter surface area and size</a:t>
            </a:r>
            <a:endPar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19</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788502" y="2102450"/>
            <a:ext cx="7711686" cy="2653099"/>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lang="en-US" sz="2000" dirty="0">
                <a:solidFill>
                  <a:prstClr val="black"/>
                </a:solidFill>
                <a:latin typeface="Times New Roman" panose="02020603050405020304" pitchFamily="18" charset="0"/>
                <a:cs typeface="2  Nazanin" panose="00000400000000000000" pitchFamily="2" charset="-78"/>
              </a:rPr>
              <a:t>The size of the filter should take the blood flow rate into account.</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lang="en-US" sz="2000" dirty="0">
                <a:solidFill>
                  <a:prstClr val="black"/>
                </a:solidFill>
                <a:latin typeface="Times New Roman" panose="02020603050405020304" pitchFamily="18" charset="0"/>
                <a:cs typeface="2  Nazanin" panose="00000400000000000000" pitchFamily="2" charset="-78"/>
              </a:rPr>
              <a:t>When large filters are used at low blood flow rates, the risk of clotting may be increased and Flow velocity through each fiber will be slow.</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lang="en-US" sz="2000" dirty="0">
                <a:solidFill>
                  <a:prstClr val="black"/>
                </a:solidFill>
                <a:latin typeface="Times New Roman" panose="02020603050405020304" pitchFamily="18" charset="0"/>
                <a:cs typeface="2  Nazanin" panose="00000400000000000000" pitchFamily="2" charset="-78"/>
              </a:rPr>
              <a:t>Use of a larger-size filter might be considered when removal of larger-MW solutes is desired and a high replacement fluid rate is to be used.</a:t>
            </a:r>
          </a:p>
        </p:txBody>
      </p:sp>
    </p:spTree>
    <p:extLst>
      <p:ext uri="{BB962C8B-B14F-4D97-AF65-F5344CB8AC3E}">
        <p14:creationId xmlns:p14="http://schemas.microsoft.com/office/powerpoint/2010/main" val="2182895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CRRT fluids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20</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62320" y="1781942"/>
            <a:ext cx="8120767" cy="4807535"/>
          </a:xfrm>
          <a:prstGeom prst="rect">
            <a:avLst/>
          </a:prstGeom>
          <a:noFill/>
        </p:spPr>
        <p:txBody>
          <a:bodyPr wrap="square" rtlCol="1">
            <a:spAutoFit/>
          </a:bodyPr>
          <a:lstStyle/>
          <a:p>
            <a:pPr lvl="0" algn="just">
              <a:lnSpc>
                <a:spcPct val="150000"/>
              </a:lnSpc>
              <a:spcAft>
                <a:spcPts val="1200"/>
              </a:spcAf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Premixed</a:t>
            </a:r>
            <a:r>
              <a:rPr lang="en-US" sz="2000" dirty="0">
                <a:solidFill>
                  <a:prstClr val="black"/>
                </a:solidFill>
                <a:latin typeface="Times New Roman" panose="02020603050405020304" pitchFamily="18" charset="0"/>
                <a:cs typeface="2  Nazanin" panose="00000400000000000000" pitchFamily="2" charset="-78"/>
              </a:rPr>
              <a:t>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as commercially prepared sterile solutions.</a:t>
            </a:r>
          </a:p>
          <a:p>
            <a:pPr lvl="0" algn="just">
              <a:lnSpc>
                <a:spcPct val="150000"/>
              </a:lnSpc>
              <a:spcAft>
                <a:spcPts val="1200"/>
              </a:spcAf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They are typically packaged in 2.5-L or 5-L bags</a:t>
            </a:r>
          </a:p>
          <a:p>
            <a:pPr marL="342900"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Lactate or bicarbonate based solutions : The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2012 KDIGO AKI guidelines suggest using </a:t>
            </a:r>
            <a:r>
              <a:rPr lang="en-US" sz="2000" dirty="0">
                <a:solidFill>
                  <a:prstClr val="black"/>
                </a:solidFill>
                <a:latin typeface="Times New Roman" panose="02020603050405020304" pitchFamily="18" charset="0"/>
                <a:cs typeface="2  Nazanin" panose="00000400000000000000" pitchFamily="2" charset="-78"/>
              </a:rPr>
              <a:t>bicarbonate based solutions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for all patients with AKI , more strongly for patients with liver failure and/or lactic acidosis and for patients in circulatory shock.</a:t>
            </a:r>
          </a:p>
          <a:p>
            <a:pPr marL="342900" lvl="0" indent="-342900" algn="just">
              <a:lnSpc>
                <a:spcPct val="150000"/>
              </a:lnSpc>
              <a:spcAft>
                <a:spcPts val="1200"/>
              </a:spcAft>
              <a:buFont typeface="Wingdings" panose="05000000000000000000" pitchFamily="2" charset="2"/>
              <a:buChar char="§"/>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Citrate-based solutions. These fluids evolved from attempts to merge the buffering and anticoagulation properties of citrate.</a:t>
            </a:r>
          </a:p>
          <a:p>
            <a:pPr marL="342900" lvl="0" indent="-342900" algn="just">
              <a:lnSpc>
                <a:spcPct val="150000"/>
              </a:lnSpc>
              <a:spcAft>
                <a:spcPts val="1200"/>
              </a:spcAft>
              <a:buFont typeface="Wingdings" panose="05000000000000000000" pitchFamily="2" charset="2"/>
              <a:buChar char="§"/>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Sodium , potassium, phosphate, </a:t>
            </a:r>
            <a:r>
              <a:rPr lang="en-US" sz="2000" dirty="0">
                <a:solidFill>
                  <a:prstClr val="black"/>
                </a:solidFill>
                <a:latin typeface="Times New Roman" panose="02020603050405020304" pitchFamily="18" charset="0"/>
                <a:cs typeface="2  Nazanin" panose="00000400000000000000" pitchFamily="2" charset="-78"/>
              </a:rPr>
              <a:t>c</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alcium</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and Mg and glucose.</a:t>
            </a:r>
          </a:p>
        </p:txBody>
      </p:sp>
    </p:spTree>
    <p:extLst>
      <p:ext uri="{BB962C8B-B14F-4D97-AF65-F5344CB8AC3E}">
        <p14:creationId xmlns:p14="http://schemas.microsoft.com/office/powerpoint/2010/main" val="7183636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ISOLATED ULTRAFILTRATION AND SCUF</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21</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11616" y="1913917"/>
            <a:ext cx="8120767" cy="3884205"/>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Isolated ultrafiltration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is achieved using standard dialysis equipment by simply putting the dialysate in bypass and can be performed prior to dialysis, after dialysis, or independently of dialysis.</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SCUF</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is achieved using the same circuitry as for C-HD but omitting dialysis solution.  It is used primarily in an ICU setting to remove excess fluid from patients in whom residual kidney function is substantial and in whom electrolyte and acid-base imbalances are not an issue (refractory heart failure and mildly impaired kidney function)</a:t>
            </a:r>
          </a:p>
        </p:txBody>
      </p:sp>
    </p:spTree>
    <p:extLst>
      <p:ext uri="{BB962C8B-B14F-4D97-AF65-F5344CB8AC3E}">
        <p14:creationId xmlns:p14="http://schemas.microsoft.com/office/powerpoint/2010/main" val="550119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EDBBBD7-56D2-4E6F-AD84-CE26C41C2B38}"/>
              </a:ext>
            </a:extLst>
          </p:cNvPr>
          <p:cNvPicPr>
            <a:picLocks noChangeAspect="1"/>
          </p:cNvPicPr>
          <p:nvPr/>
        </p:nvPicPr>
        <p:blipFill>
          <a:blip r:embed="rId2"/>
          <a:stretch>
            <a:fillRect/>
          </a:stretch>
        </p:blipFill>
        <p:spPr>
          <a:xfrm>
            <a:off x="0" y="423672"/>
            <a:ext cx="9144000" cy="6010656"/>
          </a:xfrm>
          <a:prstGeom prst="rect">
            <a:avLst/>
          </a:prstGeom>
        </p:spPr>
      </p:pic>
    </p:spTree>
    <p:extLst>
      <p:ext uri="{BB962C8B-B14F-4D97-AF65-F5344CB8AC3E}">
        <p14:creationId xmlns:p14="http://schemas.microsoft.com/office/powerpoint/2010/main" val="24633981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a:ln>
                  <a:noFill/>
                </a:ln>
                <a:solidFill>
                  <a:prstClr val="white"/>
                </a:solidFill>
                <a:effectLst/>
                <a:uLnTx/>
                <a:uFillTx/>
                <a:latin typeface="Times New Roman" panose="02020603050405020304" pitchFamily="18" charset="0"/>
                <a:ea typeface="+mj-ea"/>
                <a:cs typeface="Times New Roman" panose="02020603050405020304" pitchFamily="18" charset="0"/>
              </a:rPr>
              <a:t>cerebral edema</a:t>
            </a:r>
            <a:endPar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22</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675411" y="1942197"/>
            <a:ext cx="8120767" cy="4191981"/>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C-HF and C-HD systems with tight volumetric control should be used.</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If possible, anticoagulation should be avoided.</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Dialysis or replacement fluid should have a relatively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higher sodium (&gt;140 mM) and a lower bicarbonate (30 mM)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concentration.</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In severe cases of uncontrolled intracranial pressure,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cooling</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of the dialysis or replacement solutions may be helpful, in addition to other measures used to cool the patient to 32 °C to 33 °C. At these temperatures, cranial oxygen demands are reduced.</a:t>
            </a:r>
          </a:p>
        </p:txBody>
      </p:sp>
    </p:spTree>
    <p:extLst>
      <p:ext uri="{BB962C8B-B14F-4D97-AF65-F5344CB8AC3E}">
        <p14:creationId xmlns:p14="http://schemas.microsoft.com/office/powerpoint/2010/main" val="8841674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a:ln>
                  <a:noFill/>
                </a:ln>
                <a:solidFill>
                  <a:prstClr val="white"/>
                </a:solidFill>
                <a:effectLst/>
                <a:uLnTx/>
                <a:uFillTx/>
                <a:latin typeface="Times New Roman" panose="02020603050405020304" pitchFamily="18" charset="0"/>
                <a:ea typeface="+mj-ea"/>
                <a:cs typeface="Times New Roman" panose="02020603050405020304" pitchFamily="18" charset="0"/>
              </a:rPr>
              <a:t>Sepsis and multiorgan failure</a:t>
            </a:r>
            <a:endPar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23</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760253" y="1998758"/>
            <a:ext cx="7827566" cy="3422540"/>
          </a:xfrm>
          <a:prstGeom prst="rect">
            <a:avLst/>
          </a:prstGeom>
          <a:noFill/>
        </p:spPr>
        <p:txBody>
          <a:bodyPr wrap="square" rtlCol="1">
            <a:spAutoFit/>
          </a:bodyPr>
          <a:lstStyle/>
          <a:p>
            <a:pPr marL="342900"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M</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any centers will treat septic patients with C-HDF to increase removal of potential </a:t>
            </a:r>
            <a:r>
              <a:rPr lang="en-US" sz="2000" dirty="0">
                <a:solidFill>
                  <a:prstClr val="black"/>
                </a:solidFill>
                <a:latin typeface="Times New Roman" panose="02020603050405020304" pitchFamily="18" charset="0"/>
                <a:cs typeface="2  Nazanin" panose="00000400000000000000" pitchFamily="2" charset="-78"/>
              </a:rPr>
              <a:t>sepsis-mediating molecules (proinflammatory (TNF </a:t>
            </a:r>
            <a:r>
              <a:rPr lang="el-GR" sz="2000" dirty="0">
                <a:solidFill>
                  <a:prstClr val="black"/>
                </a:solidFill>
                <a:latin typeface="Times New Roman" panose="02020603050405020304" pitchFamily="18" charset="0"/>
                <a:cs typeface="2  Nazanin" panose="00000400000000000000" pitchFamily="2" charset="-78"/>
              </a:rPr>
              <a:t>β,</a:t>
            </a:r>
            <a:r>
              <a:rPr lang="en-US" sz="2000" dirty="0">
                <a:solidFill>
                  <a:prstClr val="black"/>
                </a:solidFill>
                <a:latin typeface="Times New Roman" panose="02020603050405020304" pitchFamily="18" charset="0"/>
                <a:cs typeface="2  Nazanin" panose="00000400000000000000" pitchFamily="2" charset="-78"/>
              </a:rPr>
              <a:t> thromboxane B2, platelet activating factor) and anti-inflammatory mediators (IL-10)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while retaining the e</a:t>
            </a:r>
            <a:r>
              <a:rPr lang="en-US" sz="2000" dirty="0">
                <a:solidFill>
                  <a:prstClr val="black"/>
                </a:solidFill>
                <a:latin typeface="Times New Roman" panose="02020603050405020304" pitchFamily="18" charset="0"/>
                <a:cs typeface="2  Nazanin" panose="00000400000000000000" pitchFamily="2" charset="-78"/>
              </a:rPr>
              <a:t>ff</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ciency</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associated with use of dialysis.</a:t>
            </a:r>
          </a:p>
          <a:p>
            <a:pPr marL="342900" lvl="0" indent="-342900" algn="just">
              <a:lnSpc>
                <a:spcPct val="150000"/>
              </a:lnSpc>
              <a:spcAft>
                <a:spcPts val="1200"/>
              </a:spcAft>
              <a:buFont typeface="Wingdings" panose="05000000000000000000" pitchFamily="2" charset="2"/>
              <a:buChar char="§"/>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Using a clearance dose of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35 mL/kg/h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and dividing equally between dialysis and hemofiltration is a common strategy</a:t>
            </a:r>
          </a:p>
        </p:txBody>
      </p:sp>
    </p:spTree>
    <p:extLst>
      <p:ext uri="{BB962C8B-B14F-4D97-AF65-F5344CB8AC3E}">
        <p14:creationId xmlns:p14="http://schemas.microsoft.com/office/powerpoint/2010/main" val="26999832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Other indications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750825" y="2093026"/>
            <a:ext cx="7855847" cy="2960875"/>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Acute lung injury and ARDS: Respiratory improvement appears to be due more to the volume removal effect rather than to the removal of inflammatory mediators.</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Intoxication with dialyzable or filter-permeable drugs or toxins: especially when there is a risk of rebound in serum concentrations of the drug or toxin after IHD.</a:t>
            </a:r>
          </a:p>
        </p:txBody>
      </p:sp>
    </p:spTree>
    <p:extLst>
      <p:ext uri="{BB962C8B-B14F-4D97-AF65-F5344CB8AC3E}">
        <p14:creationId xmlns:p14="http://schemas.microsoft.com/office/powerpoint/2010/main" val="36569302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lang="en-US" sz="2000" b="1" dirty="0">
                <a:solidFill>
                  <a:prstClr val="white"/>
                </a:solidFill>
                <a:latin typeface="Times New Roman" panose="02020603050405020304" pitchFamily="18" charset="0"/>
                <a:cs typeface="Times New Roman" panose="02020603050405020304" pitchFamily="18" charset="0"/>
              </a:rPr>
              <a:t>chronic</a:t>
            </a: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 hemodialysis</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400110"/>
          </a:xfrm>
          <a:prstGeom prst="rect">
            <a:avLst/>
          </a:prstGeom>
          <a:noFill/>
        </p:spPr>
        <p:txBody>
          <a:bodyPr wrap="square" rtlCol="1">
            <a:spAutoFit/>
          </a:bodyPr>
          <a:lstStyle/>
          <a:p>
            <a:pPr marL="342900" indent="-342900" algn="just">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Choose</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p:txBody>
      </p:sp>
      <p:pic>
        <p:nvPicPr>
          <p:cNvPr id="5" name="Picture 4">
            <a:extLst>
              <a:ext uri="{FF2B5EF4-FFF2-40B4-BE49-F238E27FC236}">
                <a16:creationId xmlns:a16="http://schemas.microsoft.com/office/drawing/2014/main" id="{B1F900B9-6549-43C6-8CAD-327DAAF8AD7D}"/>
              </a:ext>
            </a:extLst>
          </p:cNvPr>
          <p:cNvPicPr>
            <a:picLocks noChangeAspect="1"/>
          </p:cNvPicPr>
          <p:nvPr/>
        </p:nvPicPr>
        <p:blipFill>
          <a:blip r:embed="rId3"/>
          <a:stretch>
            <a:fillRect/>
          </a:stretch>
        </p:blipFill>
        <p:spPr>
          <a:xfrm>
            <a:off x="418740" y="315960"/>
            <a:ext cx="8306520" cy="6226080"/>
          </a:xfrm>
          <a:prstGeom prst="rect">
            <a:avLst/>
          </a:prstGeom>
        </p:spPr>
      </p:pic>
      <p:pic>
        <p:nvPicPr>
          <p:cNvPr id="10" name="Picture 9">
            <a:extLst>
              <a:ext uri="{FF2B5EF4-FFF2-40B4-BE49-F238E27FC236}">
                <a16:creationId xmlns:a16="http://schemas.microsoft.com/office/drawing/2014/main" id="{43A22653-A230-4912-A6FB-12A31A34DD95}"/>
              </a:ext>
            </a:extLst>
          </p:cNvPr>
          <p:cNvPicPr>
            <a:picLocks noChangeAspect="1"/>
          </p:cNvPicPr>
          <p:nvPr/>
        </p:nvPicPr>
        <p:blipFill>
          <a:blip r:embed="rId4"/>
          <a:stretch>
            <a:fillRect/>
          </a:stretch>
        </p:blipFill>
        <p:spPr>
          <a:xfrm>
            <a:off x="0" y="0"/>
            <a:ext cx="9144000" cy="6857999"/>
          </a:xfrm>
          <a:prstGeom prst="rect">
            <a:avLst/>
          </a:prstGeom>
        </p:spPr>
      </p:pic>
      <p:sp>
        <p:nvSpPr>
          <p:cNvPr id="12" name="TextBox 11">
            <a:extLst>
              <a:ext uri="{FF2B5EF4-FFF2-40B4-BE49-F238E27FC236}">
                <a16:creationId xmlns:a16="http://schemas.microsoft.com/office/drawing/2014/main" id="{B5B8CF7A-71C5-431E-AFED-205670AA12AF}"/>
              </a:ext>
            </a:extLst>
          </p:cNvPr>
          <p:cNvSpPr txBox="1"/>
          <p:nvPr/>
        </p:nvSpPr>
        <p:spPr>
          <a:xfrm>
            <a:off x="3588187" y="2815490"/>
            <a:ext cx="2612588" cy="1775101"/>
          </a:xfrm>
          <a:prstGeom prst="rect">
            <a:avLst/>
          </a:prstGeom>
          <a:noFill/>
        </p:spPr>
        <p:txBody>
          <a:bodyPr wrap="square" rtlCol="0">
            <a:spAutoFit/>
          </a:bodyPr>
          <a:lstStyle/>
          <a:p>
            <a:pPr algn="ctr" defTabSz="685800">
              <a:lnSpc>
                <a:spcPct val="90000"/>
              </a:lnSpc>
              <a:spcBef>
                <a:spcPts val="750"/>
              </a:spcBef>
              <a:defRPr/>
            </a:pPr>
            <a:r>
              <a:rPr lang="en-US" sz="4050" dirty="0">
                <a:solidFill>
                  <a:srgbClr val="7030A0"/>
                </a:solidFill>
                <a:latin typeface="Calibri" panose="020F0502020204030204"/>
              </a:rPr>
              <a:t>Thanks for your attention</a:t>
            </a:r>
          </a:p>
        </p:txBody>
      </p:sp>
    </p:spTree>
    <p:extLst>
      <p:ext uri="{BB962C8B-B14F-4D97-AF65-F5344CB8AC3E}">
        <p14:creationId xmlns:p14="http://schemas.microsoft.com/office/powerpoint/2010/main" val="713442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lvl="0" algn="ctr">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MECHANISMS OF SOLUTE TRANSPORT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0" name="TextBox 9"/>
          <p:cNvSpPr txBox="1"/>
          <p:nvPr/>
        </p:nvSpPr>
        <p:spPr>
          <a:xfrm>
            <a:off x="452487" y="2019991"/>
            <a:ext cx="8230600" cy="2554545"/>
          </a:xfrm>
          <a:prstGeom prst="rect">
            <a:avLst/>
          </a:prstGeom>
          <a:noFill/>
        </p:spPr>
        <p:txBody>
          <a:bodyPr wrap="square" rtlCol="1">
            <a:spAutoFit/>
          </a:bodyPr>
          <a:lstStyle/>
          <a:p>
            <a:pPr lvl="0" algn="just">
              <a:spcAft>
                <a:spcPts val="1200"/>
              </a:spcAft>
              <a:defRPr/>
            </a:pPr>
            <a:r>
              <a:rPr lang="en-US" sz="2000" noProof="0" dirty="0">
                <a:solidFill>
                  <a:srgbClr val="FF0000"/>
                </a:solidFill>
                <a:latin typeface="Times New Roman" panose="02020603050405020304" pitchFamily="18" charset="0"/>
                <a:cs typeface="2  Nazanin" panose="00000400000000000000" pitchFamily="2" charset="-78"/>
              </a:rPr>
              <a:t>Diffusion</a:t>
            </a:r>
            <a:r>
              <a:rPr lang="en-US" sz="2000" noProof="0" dirty="0">
                <a:solidFill>
                  <a:srgbClr val="903163">
                    <a:lumMod val="75000"/>
                  </a:srgbClr>
                </a:solidFill>
                <a:latin typeface="Times New Roman" panose="02020603050405020304" pitchFamily="18" charset="0"/>
                <a:cs typeface="2  Nazanin" panose="00000400000000000000" pitchFamily="2" charset="-78"/>
              </a:rPr>
              <a:t>:</a:t>
            </a:r>
          </a:p>
          <a:p>
            <a:pPr marL="342900" lvl="0" indent="-342900" algn="just">
              <a:spcAft>
                <a:spcPts val="1200"/>
              </a:spcAft>
              <a:buFont typeface="Arial" panose="020B0604020202020204" pitchFamily="34" charset="0"/>
              <a:buChar char="•"/>
              <a:defRPr/>
            </a:pPr>
            <a:r>
              <a:rPr lang="en-US" sz="2000" dirty="0">
                <a:solidFill>
                  <a:srgbClr val="903163">
                    <a:lumMod val="75000"/>
                  </a:srgbClr>
                </a:solidFill>
                <a:latin typeface="Times New Roman" panose="02020603050405020304" pitchFamily="18" charset="0"/>
                <a:cs typeface="2  Nazanin" panose="00000400000000000000" pitchFamily="2" charset="-78"/>
              </a:rPr>
              <a:t>The </a:t>
            </a:r>
            <a:r>
              <a:rPr lang="en-US" sz="2000" dirty="0">
                <a:solidFill>
                  <a:srgbClr val="FF0000"/>
                </a:solidFill>
                <a:latin typeface="Times New Roman" panose="02020603050405020304" pitchFamily="18" charset="0"/>
                <a:cs typeface="2  Nazanin" panose="00000400000000000000" pitchFamily="2" charset="-78"/>
              </a:rPr>
              <a:t>movement of solutes </a:t>
            </a:r>
            <a:r>
              <a:rPr lang="en-US" sz="2000" dirty="0">
                <a:solidFill>
                  <a:srgbClr val="903163">
                    <a:lumMod val="75000"/>
                  </a:srgbClr>
                </a:solidFill>
                <a:latin typeface="Times New Roman" panose="02020603050405020304" pitchFamily="18" charset="0"/>
                <a:cs typeface="2  Nazanin" panose="00000400000000000000" pitchFamily="2" charset="-78"/>
              </a:rPr>
              <a:t>through a semi-permeable membrane </a:t>
            </a:r>
            <a:r>
              <a:rPr lang="en-US" sz="2000" dirty="0">
                <a:solidFill>
                  <a:srgbClr val="FF0000"/>
                </a:solidFill>
                <a:latin typeface="Times New Roman" panose="02020603050405020304" pitchFamily="18" charset="0"/>
                <a:cs typeface="2  Nazanin" panose="00000400000000000000" pitchFamily="2" charset="-78"/>
              </a:rPr>
              <a:t>from an area of higher concentration to an area of lower concentration</a:t>
            </a:r>
            <a:endParaRPr lang="en-US" sz="2000" noProof="0" dirty="0">
              <a:solidFill>
                <a:srgbClr val="FF0000"/>
              </a:solidFill>
              <a:latin typeface="Times New Roman" panose="02020603050405020304" pitchFamily="18" charset="0"/>
              <a:cs typeface="2  Nazanin" panose="00000400000000000000" pitchFamily="2" charset="-78"/>
            </a:endParaRPr>
          </a:p>
          <a:p>
            <a:pPr marL="342900" lvl="0" indent="-342900" algn="just">
              <a:spcAft>
                <a:spcPts val="1200"/>
              </a:spcAft>
              <a:buFont typeface="Arial" panose="020B0604020202020204" pitchFamily="34" charset="0"/>
              <a:buChar char="•"/>
              <a:defRPr/>
            </a:pPr>
            <a:r>
              <a:rPr lang="en-US" sz="2000" noProof="0" dirty="0">
                <a:solidFill>
                  <a:srgbClr val="903163">
                    <a:lumMod val="75000"/>
                  </a:srgbClr>
                </a:solidFill>
                <a:latin typeface="Times New Roman" panose="02020603050405020304" pitchFamily="18" charset="0"/>
                <a:cs typeface="2  Nazanin" panose="00000400000000000000" pitchFamily="2" charset="-78"/>
              </a:rPr>
              <a:t>The movement result of random molecular motion.</a:t>
            </a:r>
          </a:p>
          <a:p>
            <a:pPr marL="342900" indent="-342900" algn="just">
              <a:spcAft>
                <a:spcPts val="1200"/>
              </a:spcAft>
              <a:buFont typeface="Arial" panose="020B0604020202020204" pitchFamily="34" charset="0"/>
              <a:buChar char="•"/>
              <a:defRPr/>
            </a:pPr>
            <a:r>
              <a:rPr lang="en-US" sz="2000" dirty="0">
                <a:solidFill>
                  <a:srgbClr val="903163">
                    <a:lumMod val="75000"/>
                  </a:srgbClr>
                </a:solidFill>
                <a:latin typeface="Times New Roman" panose="02020603050405020304" pitchFamily="18" charset="0"/>
                <a:cs typeface="2  Nazanin" panose="00000400000000000000" pitchFamily="2" charset="-78"/>
              </a:rPr>
              <a:t>Rate of </a:t>
            </a:r>
            <a:r>
              <a:rPr lang="en-US" sz="2000" noProof="0" dirty="0">
                <a:solidFill>
                  <a:srgbClr val="FF0000"/>
                </a:solidFill>
                <a:latin typeface="Times New Roman" panose="02020603050405020304" pitchFamily="18" charset="0"/>
                <a:cs typeface="2  Nazanin" panose="00000400000000000000" pitchFamily="2" charset="-78"/>
              </a:rPr>
              <a:t>Small molecules </a:t>
            </a:r>
            <a:r>
              <a:rPr lang="en-US" sz="2000" noProof="0" dirty="0">
                <a:solidFill>
                  <a:srgbClr val="903163">
                    <a:lumMod val="75000"/>
                  </a:srgbClr>
                </a:solidFill>
                <a:latin typeface="Times New Roman" panose="02020603050405020304" pitchFamily="18" charset="0"/>
                <a:cs typeface="2  Nazanin" panose="00000400000000000000" pitchFamily="2" charset="-78"/>
              </a:rPr>
              <a:t>transport through the membrane will be high.</a:t>
            </a:r>
          </a:p>
          <a:p>
            <a:pPr marL="342900" indent="-342900" algn="just">
              <a:spcAft>
                <a:spcPts val="1200"/>
              </a:spcAft>
              <a:buFont typeface="Arial" panose="020B0604020202020204" pitchFamily="34" charset="0"/>
              <a:buChar char="•"/>
              <a:defRPr/>
            </a:pPr>
            <a:r>
              <a:rPr lang="en-US" sz="2000" noProof="0" dirty="0">
                <a:solidFill>
                  <a:srgbClr val="903163">
                    <a:lumMod val="75000"/>
                  </a:srgbClr>
                </a:solidFill>
                <a:latin typeface="Times New Roman" panose="02020603050405020304" pitchFamily="18" charset="0"/>
                <a:cs typeface="2  Nazanin" panose="00000400000000000000" pitchFamily="2" charset="-78"/>
              </a:rPr>
              <a:t>Large molecules, will diffuse through the membrane slowly</a:t>
            </a: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1600" dirty="0">
                <a:solidFill>
                  <a:prstClr val="white"/>
                </a:solidFill>
                <a:latin typeface="Times New Roman" panose="02020603050405020304" pitchFamily="18" charset="0"/>
                <a:cs typeface="Times New Roman" panose="02020603050405020304" pitchFamily="18" charset="0"/>
              </a:rPr>
              <a:t>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90F6E66D-0676-4934-9257-EFD34AE8CB00}"/>
              </a:ext>
            </a:extLst>
          </p:cNvPr>
          <p:cNvPicPr>
            <a:picLocks noChangeAspect="1"/>
          </p:cNvPicPr>
          <p:nvPr/>
        </p:nvPicPr>
        <p:blipFill>
          <a:blip r:embed="rId3"/>
          <a:stretch>
            <a:fillRect/>
          </a:stretch>
        </p:blipFill>
        <p:spPr>
          <a:xfrm>
            <a:off x="2010348" y="4750321"/>
            <a:ext cx="4854361" cy="1767993"/>
          </a:xfrm>
          <a:prstGeom prst="rect">
            <a:avLst/>
          </a:prstGeom>
        </p:spPr>
      </p:pic>
    </p:spTree>
    <p:extLst>
      <p:ext uri="{BB962C8B-B14F-4D97-AF65-F5344CB8AC3E}">
        <p14:creationId xmlns:p14="http://schemas.microsoft.com/office/powerpoint/2010/main" val="1505820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1600" b="1" i="0" u="none" strike="noStrike" kern="1200" cap="all" spc="0" normalizeH="0" baseline="0" noProof="0">
                <a:ln>
                  <a:noFill/>
                </a:ln>
                <a:solidFill>
                  <a:prstClr val="white"/>
                </a:solidFill>
                <a:effectLst/>
                <a:uLnTx/>
                <a:uFillTx/>
                <a:latin typeface="Times New Roman" panose="02020603050405020304" pitchFamily="18" charset="0"/>
                <a:ea typeface="+mj-ea"/>
                <a:cs typeface="Times New Roman" panose="02020603050405020304" pitchFamily="18" charset="0"/>
              </a:rPr>
              <a:t>MECHANISMS OF SOLUTE TRANSPORT</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2</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0" name="TextBox 9"/>
          <p:cNvSpPr txBox="1"/>
          <p:nvPr/>
        </p:nvSpPr>
        <p:spPr>
          <a:xfrm>
            <a:off x="571764" y="1922337"/>
            <a:ext cx="8111323" cy="1938992"/>
          </a:xfrm>
          <a:prstGeom prst="rect">
            <a:avLst/>
          </a:prstGeom>
          <a:noFill/>
        </p:spPr>
        <p:txBody>
          <a:bodyPr wrap="square" rtlCol="1">
            <a:spAutoFit/>
          </a:bodyPr>
          <a:lstStyle/>
          <a:p>
            <a:pPr lvl="0" algn="just">
              <a:spcAft>
                <a:spcPts val="1200"/>
              </a:spcAft>
              <a:defRPr/>
            </a:pP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cs typeface="2  Nazanin" panose="00000400000000000000" pitchFamily="2" charset="-78"/>
              </a:rPr>
              <a:t>Ultrafiltration (convective transport</a:t>
            </a:r>
            <a:r>
              <a:rPr kumimoji="0" lang="en-US" sz="2000" b="0" i="0" u="none" strike="noStrike" kern="1200" cap="none" spc="0" normalizeH="0" baseline="0" noProof="0" dirty="0">
                <a:ln>
                  <a:noFill/>
                </a:ln>
                <a:effectLst/>
                <a:uLnTx/>
                <a:uFillTx/>
                <a:latin typeface="Times New Roman" panose="02020603050405020304" pitchFamily="18" charset="0"/>
                <a:cs typeface="2  Nazanin" panose="00000400000000000000" pitchFamily="2" charset="-78"/>
              </a:rPr>
              <a:t>):</a:t>
            </a:r>
          </a:p>
          <a:p>
            <a:pPr marL="342900" lvl="0" indent="-342900" algn="just">
              <a:spcAft>
                <a:spcPts val="1200"/>
              </a:spcAft>
              <a:buFont typeface="Arial" panose="020B0604020202020204" pitchFamily="34" charset="0"/>
              <a:buChar char="•"/>
              <a:defRPr/>
            </a:pPr>
            <a:r>
              <a:rPr lang="en-US" sz="2000" dirty="0">
                <a:latin typeface="Times New Roman" panose="02020603050405020304" pitchFamily="18" charset="0"/>
                <a:cs typeface="2  Nazanin" panose="00000400000000000000" pitchFamily="2" charset="-78"/>
              </a:rPr>
              <a:t>Movement of </a:t>
            </a:r>
            <a:r>
              <a:rPr lang="en-US" sz="2000" dirty="0">
                <a:solidFill>
                  <a:srgbClr val="FF0000"/>
                </a:solidFill>
                <a:latin typeface="Times New Roman" panose="02020603050405020304" pitchFamily="18" charset="0"/>
                <a:cs typeface="2  Nazanin" panose="00000400000000000000" pitchFamily="2" charset="-78"/>
              </a:rPr>
              <a:t>fluid</a:t>
            </a:r>
            <a:r>
              <a:rPr lang="en-US" sz="2000" dirty="0">
                <a:latin typeface="Times New Roman" panose="02020603050405020304" pitchFamily="18" charset="0"/>
                <a:cs typeface="2  Nazanin" panose="00000400000000000000" pitchFamily="2" charset="-78"/>
              </a:rPr>
              <a:t> along pressure gradians across the semi-</a:t>
            </a:r>
            <a:r>
              <a:rPr lang="en-US" sz="2000" dirty="0" err="1">
                <a:latin typeface="Times New Roman" panose="02020603050405020304" pitchFamily="18" charset="0"/>
                <a:cs typeface="2  Nazanin" panose="00000400000000000000" pitchFamily="2" charset="-78"/>
              </a:rPr>
              <a:t>permable</a:t>
            </a:r>
            <a:r>
              <a:rPr lang="en-US" sz="2000" dirty="0">
                <a:latin typeface="Times New Roman" panose="02020603050405020304" pitchFamily="18" charset="0"/>
                <a:cs typeface="2  Nazanin" panose="00000400000000000000" pitchFamily="2" charset="-78"/>
              </a:rPr>
              <a:t> membrane</a:t>
            </a:r>
            <a:endParaRPr kumimoji="0" lang="en-US" sz="2000" b="0" i="0" u="none" strike="noStrike" kern="1200" cap="none" spc="0" normalizeH="0" baseline="0" noProof="0" dirty="0">
              <a:ln>
                <a:noFill/>
              </a:ln>
              <a:effectLst/>
              <a:uLnTx/>
              <a:uFillTx/>
              <a:latin typeface="Times New Roman" panose="02020603050405020304" pitchFamily="18" charset="0"/>
              <a:cs typeface="2  Nazanin" panose="00000400000000000000" pitchFamily="2" charset="-78"/>
            </a:endParaRPr>
          </a:p>
          <a:p>
            <a:pPr marL="342900" lvl="0" indent="-342900" algn="just">
              <a:spcAft>
                <a:spcPts val="1200"/>
              </a:spcAft>
              <a:buFont typeface="Arial" panose="020B0604020202020204" pitchFamily="34" charset="0"/>
              <a:buChar char="•"/>
              <a:defRPr/>
            </a:pPr>
            <a:r>
              <a:rPr lang="en-US" sz="2000" dirty="0">
                <a:latin typeface="Times New Roman" panose="02020603050405020304" pitchFamily="18" charset="0"/>
                <a:cs typeface="2  Nazanin" panose="00000400000000000000" pitchFamily="2" charset="-78"/>
              </a:rPr>
              <a:t>Larger and smaller S</a:t>
            </a:r>
            <a:r>
              <a:rPr kumimoji="0" lang="en-US" sz="2000" b="0" i="0" u="none" strike="noStrike" kern="1200" cap="none" spc="0" normalizeH="0" baseline="0" noProof="0" dirty="0" err="1">
                <a:ln>
                  <a:noFill/>
                </a:ln>
                <a:effectLst/>
                <a:uLnTx/>
                <a:uFillTx/>
                <a:latin typeface="Times New Roman" panose="02020603050405020304" pitchFamily="18" charset="0"/>
                <a:cs typeface="2  Nazanin" panose="00000400000000000000" pitchFamily="2" charset="-78"/>
              </a:rPr>
              <a:t>olutes</a:t>
            </a:r>
            <a:r>
              <a:rPr kumimoji="0" lang="en-US" sz="2000" b="0" i="0" u="none" strike="noStrike" kern="1200" cap="none" spc="0" normalizeH="0" baseline="0" noProof="0" dirty="0">
                <a:ln>
                  <a:noFill/>
                </a:ln>
                <a:effectLst/>
                <a:uLnTx/>
                <a:uFillTx/>
                <a:latin typeface="Times New Roman" panose="02020603050405020304" pitchFamily="18" charset="0"/>
                <a:cs typeface="2  Nazanin" panose="00000400000000000000" pitchFamily="2" charset="-78"/>
              </a:rPr>
              <a:t> can pass easily through the membrane with the water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cs typeface="2  Nazanin" panose="00000400000000000000" pitchFamily="2" charset="-78"/>
              </a:rPr>
              <a:t>solvent drag</a:t>
            </a:r>
            <a:r>
              <a:rPr kumimoji="0" lang="en-US" sz="2000" b="0" i="0" u="none" strike="noStrike" kern="1200" cap="none" spc="0" normalizeH="0" baseline="0" noProof="0" dirty="0">
                <a:ln>
                  <a:noFill/>
                </a:ln>
                <a:effectLst/>
                <a:uLnTx/>
                <a:uFillTx/>
                <a:latin typeface="Times New Roman" panose="02020603050405020304" pitchFamily="18" charset="0"/>
                <a:cs typeface="2  Nazanin" panose="00000400000000000000" pitchFamily="2" charset="-78"/>
              </a:rPr>
              <a:t>).</a:t>
            </a: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1600" dirty="0">
                <a:solidFill>
                  <a:prstClr val="white"/>
                </a:solidFill>
                <a:latin typeface="Times New Roman" panose="02020603050405020304" pitchFamily="18" charset="0"/>
                <a:cs typeface="Times New Roman" panose="02020603050405020304" pitchFamily="18" charset="0"/>
              </a:rPr>
              <a:t>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5" name="Picture 4">
            <a:extLst>
              <a:ext uri="{FF2B5EF4-FFF2-40B4-BE49-F238E27FC236}">
                <a16:creationId xmlns:a16="http://schemas.microsoft.com/office/drawing/2014/main" id="{1EF18A4B-8511-483C-A6FB-0A2D4D3CB157}"/>
              </a:ext>
            </a:extLst>
          </p:cNvPr>
          <p:cNvPicPr>
            <a:picLocks noChangeAspect="1"/>
          </p:cNvPicPr>
          <p:nvPr/>
        </p:nvPicPr>
        <p:blipFill>
          <a:blip r:embed="rId3"/>
          <a:stretch>
            <a:fillRect/>
          </a:stretch>
        </p:blipFill>
        <p:spPr>
          <a:xfrm>
            <a:off x="1537424" y="4230913"/>
            <a:ext cx="5692633" cy="2103302"/>
          </a:xfrm>
          <a:prstGeom prst="rect">
            <a:avLst/>
          </a:prstGeom>
        </p:spPr>
      </p:pic>
    </p:spTree>
    <p:extLst>
      <p:ext uri="{BB962C8B-B14F-4D97-AF65-F5344CB8AC3E}">
        <p14:creationId xmlns:p14="http://schemas.microsoft.com/office/powerpoint/2010/main" val="8299994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9133903-5880-40A0-82BE-CAD405EC2422}"/>
              </a:ext>
            </a:extLst>
          </p:cNvPr>
          <p:cNvPicPr>
            <a:picLocks noChangeAspect="1"/>
          </p:cNvPicPr>
          <p:nvPr/>
        </p:nvPicPr>
        <p:blipFill>
          <a:blip r:embed="rId2"/>
          <a:stretch>
            <a:fillRect/>
          </a:stretch>
        </p:blipFill>
        <p:spPr>
          <a:xfrm>
            <a:off x="371843" y="573377"/>
            <a:ext cx="8400314" cy="5865130"/>
          </a:xfrm>
          <a:prstGeom prst="rect">
            <a:avLst/>
          </a:prstGeom>
        </p:spPr>
      </p:pic>
    </p:spTree>
    <p:extLst>
      <p:ext uri="{BB962C8B-B14F-4D97-AF65-F5344CB8AC3E}">
        <p14:creationId xmlns:p14="http://schemas.microsoft.com/office/powerpoint/2010/main" val="2862056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List of titles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10" name="TextBox 9"/>
          <p:cNvSpPr txBox="1"/>
          <p:nvPr/>
        </p:nvSpPr>
        <p:spPr>
          <a:xfrm>
            <a:off x="571764" y="1958106"/>
            <a:ext cx="8261151" cy="4124206"/>
          </a:xfrm>
          <a:prstGeom prst="rect">
            <a:avLst/>
          </a:prstGeom>
          <a:noFill/>
        </p:spPr>
        <p:txBody>
          <a:bodyPr wrap="square" rtlCol="1">
            <a:spAutoFit/>
          </a:bodyPr>
          <a:lstStyle/>
          <a:p>
            <a:pPr marL="342900" indent="-342900" algn="just">
              <a:spcAft>
                <a:spcPts val="1200"/>
              </a:spcAft>
              <a:buFont typeface="Wingdings" panose="05000000000000000000" pitchFamily="2" charset="2"/>
              <a:buChar char="q"/>
              <a:defRPr/>
            </a:pPr>
            <a:r>
              <a:rPr lang="en-US" sz="2400" dirty="0">
                <a:solidFill>
                  <a:srgbClr val="903163">
                    <a:lumMod val="75000"/>
                  </a:srgbClr>
                </a:solidFill>
                <a:latin typeface="Times New Roman" panose="02020603050405020304" pitchFamily="18" charset="0"/>
                <a:cs typeface="2  Nazanin" panose="00000400000000000000" pitchFamily="2" charset="-78"/>
              </a:rPr>
              <a:t>Intermittent hemodialysis : IHD</a:t>
            </a:r>
          </a:p>
          <a:p>
            <a:pPr marL="342900" indent="-342900" algn="just">
              <a:spcAft>
                <a:spcPts val="1200"/>
              </a:spcAft>
              <a:buFont typeface="Wingdings" panose="05000000000000000000" pitchFamily="2" charset="2"/>
              <a:buChar char="q"/>
              <a:defRPr/>
            </a:pPr>
            <a:r>
              <a:rPr lang="en-US" sz="2400" dirty="0">
                <a:solidFill>
                  <a:srgbClr val="903163">
                    <a:lumMod val="75000"/>
                  </a:srgbClr>
                </a:solidFill>
                <a:latin typeface="Times New Roman" panose="02020603050405020304" pitchFamily="18" charset="0"/>
                <a:cs typeface="2  Nazanin" panose="00000400000000000000" pitchFamily="2" charset="-78"/>
              </a:rPr>
              <a:t>prolonged intermittent renal replacement therapy: PIRRT</a:t>
            </a:r>
          </a:p>
          <a:p>
            <a:pPr marL="990600" indent="-342900" algn="just">
              <a:spcAft>
                <a:spcPts val="1200"/>
              </a:spcAft>
              <a:buFont typeface="Arial" panose="020B0604020202020204" pitchFamily="34" charset="0"/>
              <a:buChar char="•"/>
              <a:defRPr/>
            </a:pPr>
            <a:r>
              <a:rPr lang="en-US" sz="2400" dirty="0">
                <a:solidFill>
                  <a:srgbClr val="903163">
                    <a:lumMod val="75000"/>
                  </a:srgbClr>
                </a:solidFill>
                <a:latin typeface="Times New Roman" panose="02020603050405020304" pitchFamily="18" charset="0"/>
                <a:cs typeface="2  Nazanin" panose="00000400000000000000" pitchFamily="2" charset="-78"/>
              </a:rPr>
              <a:t>Sustained low-efficiency hemodialysis : SLED</a:t>
            </a:r>
          </a:p>
          <a:p>
            <a:pPr marL="342900" indent="-342900" algn="just">
              <a:spcAft>
                <a:spcPts val="1200"/>
              </a:spcAft>
              <a:buFont typeface="Wingdings" panose="05000000000000000000" pitchFamily="2" charset="2"/>
              <a:buChar char="q"/>
              <a:defRPr/>
            </a:pPr>
            <a:r>
              <a:rPr lang="en-US" sz="2400" dirty="0">
                <a:solidFill>
                  <a:srgbClr val="903163">
                    <a:lumMod val="75000"/>
                  </a:srgbClr>
                </a:solidFill>
                <a:latin typeface="Times New Roman" panose="02020603050405020304" pitchFamily="18" charset="0"/>
                <a:cs typeface="2  Nazanin" panose="00000400000000000000" pitchFamily="2" charset="-78"/>
              </a:rPr>
              <a:t>Continuous Renal Replacement Therapies: CRRT</a:t>
            </a:r>
          </a:p>
          <a:p>
            <a:pPr marL="990600" lvl="0" indent="-342900" algn="just">
              <a:spcAft>
                <a:spcPts val="1200"/>
              </a:spcAft>
              <a:buFont typeface="Arial" panose="020B0604020202020204" pitchFamily="34" charset="0"/>
              <a:buChar char="•"/>
              <a:defRPr/>
            </a:pPr>
            <a:r>
              <a:rPr lang="en-US" sz="2400" dirty="0">
                <a:solidFill>
                  <a:srgbClr val="903163">
                    <a:lumMod val="75000"/>
                  </a:srgbClr>
                </a:solidFill>
                <a:latin typeface="Times New Roman" panose="02020603050405020304" pitchFamily="18" charset="0"/>
                <a:cs typeface="2  Nazanin" panose="00000400000000000000" pitchFamily="2" charset="-78"/>
              </a:rPr>
              <a:t>C</a:t>
            </a:r>
            <a:r>
              <a:rPr kumimoji="0" lang="en-US" sz="2400" b="0" i="0" u="none" strike="noStrike" kern="1200" cap="none" spc="0" normalizeH="0" baseline="0" noProof="0" dirty="0" err="1">
                <a:ln>
                  <a:noFill/>
                </a:ln>
                <a:solidFill>
                  <a:srgbClr val="903163">
                    <a:lumMod val="75000"/>
                  </a:srgbClr>
                </a:solidFill>
                <a:effectLst/>
                <a:uLnTx/>
                <a:uFillTx/>
                <a:latin typeface="Times New Roman" panose="02020603050405020304" pitchFamily="18" charset="0"/>
                <a:cs typeface="2  Nazanin" panose="00000400000000000000" pitchFamily="2" charset="-78"/>
              </a:rPr>
              <a:t>ontinuous</a:t>
            </a: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 hemodialysis </a:t>
            </a:r>
            <a:r>
              <a:rPr lang="en-US" sz="2400" dirty="0">
                <a:solidFill>
                  <a:srgbClr val="903163">
                    <a:lumMod val="75000"/>
                  </a:srgbClr>
                </a:solidFill>
                <a:latin typeface="Times New Roman" panose="02020603050405020304" pitchFamily="18" charset="0"/>
                <a:cs typeface="2  Nazanin" panose="00000400000000000000" pitchFamily="2" charset="-78"/>
              </a:rPr>
              <a:t>: </a:t>
            </a: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CHD</a:t>
            </a:r>
          </a:p>
          <a:p>
            <a:pPr marL="990600" marR="0" lvl="0" indent="-342900" algn="just" defTabSz="457200" rtl="0" eaLnBrk="1" fontAlgn="auto" latinLnBrk="0" hangingPunct="1">
              <a:spcBef>
                <a:spcPts val="0"/>
              </a:spcBef>
              <a:spcAft>
                <a:spcPts val="1200"/>
              </a:spcAft>
              <a:buClrTx/>
              <a:buSzTx/>
              <a:buFont typeface="Arial" panose="020B0604020202020204" pitchFamily="34" charset="0"/>
              <a:buChar char="•"/>
              <a:tabLst/>
              <a:defRPr/>
            </a:pPr>
            <a:r>
              <a:rPr lang="en-US" sz="2400" dirty="0">
                <a:solidFill>
                  <a:srgbClr val="903163">
                    <a:lumMod val="75000"/>
                  </a:srgbClr>
                </a:solidFill>
                <a:latin typeface="Times New Roman" panose="02020603050405020304" pitchFamily="18" charset="0"/>
                <a:cs typeface="2  Nazanin" panose="00000400000000000000" pitchFamily="2" charset="-78"/>
              </a:rPr>
              <a:t>C</a:t>
            </a:r>
            <a:r>
              <a:rPr kumimoji="0" lang="en-US" sz="2400" b="0" i="0" u="none" strike="noStrike" kern="1200" cap="none" spc="0" normalizeH="0" baseline="0" noProof="0" dirty="0" err="1">
                <a:ln>
                  <a:noFill/>
                </a:ln>
                <a:solidFill>
                  <a:srgbClr val="903163">
                    <a:lumMod val="75000"/>
                  </a:srgbClr>
                </a:solidFill>
                <a:effectLst/>
                <a:uLnTx/>
                <a:uFillTx/>
                <a:latin typeface="Times New Roman" panose="02020603050405020304" pitchFamily="18" charset="0"/>
                <a:cs typeface="2  Nazanin" panose="00000400000000000000" pitchFamily="2" charset="-78"/>
              </a:rPr>
              <a:t>ontinuous</a:t>
            </a: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 hemofiltration </a:t>
            </a:r>
            <a:r>
              <a:rPr lang="en-US" sz="2400" dirty="0">
                <a:solidFill>
                  <a:srgbClr val="903163">
                    <a:lumMod val="75000"/>
                  </a:srgbClr>
                </a:solidFill>
                <a:latin typeface="Times New Roman" panose="02020603050405020304" pitchFamily="18" charset="0"/>
                <a:cs typeface="2  Nazanin" panose="00000400000000000000" pitchFamily="2" charset="-78"/>
              </a:rPr>
              <a:t>:</a:t>
            </a: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 C-HF</a:t>
            </a:r>
          </a:p>
          <a:p>
            <a:pPr marL="990600" lvl="0" indent="-342900" algn="just">
              <a:spcAft>
                <a:spcPts val="1200"/>
              </a:spcAft>
              <a:buFont typeface="Arial" panose="020B0604020202020204" pitchFamily="34" charset="0"/>
              <a:buChar char="•"/>
              <a:defRPr/>
            </a:pPr>
            <a:r>
              <a:rPr lang="en-US" sz="2400" dirty="0">
                <a:solidFill>
                  <a:srgbClr val="903163">
                    <a:lumMod val="75000"/>
                  </a:srgbClr>
                </a:solidFill>
                <a:latin typeface="Times New Roman" panose="02020603050405020304" pitchFamily="18" charset="0"/>
                <a:cs typeface="2  Nazanin" panose="00000400000000000000" pitchFamily="2" charset="-78"/>
              </a:rPr>
              <a:t>Slow continuous </a:t>
            </a: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hemodiafiltration : C-HDF</a:t>
            </a:r>
          </a:p>
          <a:p>
            <a:pPr marL="990600" lvl="0" indent="-342900" algn="just">
              <a:spcAft>
                <a:spcPts val="1200"/>
              </a:spcAft>
              <a:buFont typeface="Arial" panose="020B0604020202020204" pitchFamily="34" charset="0"/>
              <a:buChar char="•"/>
              <a:defRPr/>
            </a:pPr>
            <a:r>
              <a:rPr lang="en-US" sz="2400" dirty="0">
                <a:solidFill>
                  <a:srgbClr val="903163">
                    <a:lumMod val="75000"/>
                  </a:srgbClr>
                </a:solidFill>
                <a:latin typeface="Times New Roman" panose="02020603050405020304" pitchFamily="18" charset="0"/>
                <a:cs typeface="2  Nazanin" panose="00000400000000000000" pitchFamily="2" charset="-78"/>
              </a:rPr>
              <a:t>Slow </a:t>
            </a: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continuous ultra</a:t>
            </a:r>
            <a:r>
              <a:rPr lang="en-US" sz="2400" dirty="0">
                <a:solidFill>
                  <a:srgbClr val="903163">
                    <a:lumMod val="75000"/>
                  </a:srgbClr>
                </a:solidFill>
                <a:latin typeface="Times New Roman" panose="02020603050405020304" pitchFamily="18" charset="0"/>
                <a:cs typeface="2  Nazanin" panose="00000400000000000000" pitchFamily="2" charset="-78"/>
              </a:rPr>
              <a:t>fi</a:t>
            </a:r>
            <a:r>
              <a:rPr kumimoji="0" lang="en-US" sz="2400" b="0" i="0" u="none" strike="noStrike" kern="1200" cap="none" spc="0" normalizeH="0" baseline="0" noProof="0" dirty="0" err="1">
                <a:ln>
                  <a:noFill/>
                </a:ln>
                <a:solidFill>
                  <a:srgbClr val="903163">
                    <a:lumMod val="75000"/>
                  </a:srgbClr>
                </a:solidFill>
                <a:effectLst/>
                <a:uLnTx/>
                <a:uFillTx/>
                <a:latin typeface="Times New Roman" panose="02020603050405020304" pitchFamily="18" charset="0"/>
                <a:cs typeface="2  Nazanin" panose="00000400000000000000" pitchFamily="2" charset="-78"/>
              </a:rPr>
              <a:t>ltration</a:t>
            </a: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 </a:t>
            </a:r>
            <a:r>
              <a:rPr lang="en-US" sz="2400" dirty="0">
                <a:solidFill>
                  <a:srgbClr val="903163">
                    <a:lumMod val="75000"/>
                  </a:srgbClr>
                </a:solidFill>
                <a:latin typeface="Times New Roman" panose="02020603050405020304" pitchFamily="18" charset="0"/>
                <a:cs typeface="2  Nazanin" panose="00000400000000000000" pitchFamily="2" charset="-78"/>
              </a:rPr>
              <a:t>: </a:t>
            </a: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SCUF</a:t>
            </a:r>
          </a:p>
        </p:txBody>
      </p:sp>
      <p:sp>
        <p:nvSpPr>
          <p:cNvPr id="5" name="TextBox 4">
            <a:extLst>
              <a:ext uri="{FF2B5EF4-FFF2-40B4-BE49-F238E27FC236}">
                <a16:creationId xmlns:a16="http://schemas.microsoft.com/office/drawing/2014/main" id="{7A32F169-B7B2-4754-99F4-2C35EFA4D064}"/>
              </a:ext>
            </a:extLst>
          </p:cNvPr>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1600" dirty="0">
                <a:solidFill>
                  <a:prstClr val="white"/>
                </a:solidFill>
                <a:latin typeface="Times New Roman" panose="02020603050405020304" pitchFamily="18" charset="0"/>
                <a:cs typeface="Times New Roman" panose="02020603050405020304" pitchFamily="18" charset="0"/>
              </a:rPr>
              <a:t>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6" name="TextBox 5">
            <a:extLst>
              <a:ext uri="{FF2B5EF4-FFF2-40B4-BE49-F238E27FC236}">
                <a16:creationId xmlns:a16="http://schemas.microsoft.com/office/drawing/2014/main" id="{098181B3-F9B3-4944-807F-2AB7BAA96A53}"/>
              </a:ext>
            </a:extLst>
          </p:cNvPr>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054618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18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Intermittent Hemodialysis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5</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71764" y="1902133"/>
            <a:ext cx="3928598" cy="3730317"/>
          </a:xfrm>
          <a:prstGeom prst="rect">
            <a:avLst/>
          </a:prstGeom>
          <a:noFill/>
        </p:spPr>
        <p:txBody>
          <a:bodyPr wrap="square" rtlCol="1">
            <a:spAutoFit/>
          </a:bodyPr>
          <a:lstStyle/>
          <a:p>
            <a:pPr marR="0" lvl="0" algn="just" defTabSz="457200" rtl="0" eaLnBrk="1" fontAlgn="auto" latinLnBrk="0" hangingPunct="1">
              <a:lnSpc>
                <a:spcPct val="150000"/>
              </a:lnSpc>
              <a:spcBef>
                <a:spcPts val="0"/>
              </a:spcBef>
              <a:spcAft>
                <a:spcPts val="1200"/>
              </a:spcAft>
              <a:buClrTx/>
              <a:buSzTx/>
              <a:tabLst/>
              <a:defRPr/>
            </a:pP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Hemodialysis</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t>
            </a:r>
          </a:p>
          <a:p>
            <a:pPr marL="342900" marR="0" lvl="0" indent="-342900" algn="just" defTabSz="4572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Most common form of dialysis.</a:t>
            </a:r>
          </a:p>
          <a:p>
            <a:pPr marL="342900" marR="0" lvl="0" indent="-342900" algn="just" defTabSz="4572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Removes blood from the body by a machine through a dialysis access.</a:t>
            </a:r>
          </a:p>
          <a:p>
            <a:pPr marL="342900" marR="0" lvl="0" indent="-342900" algn="just" defTabSz="457200" rtl="0" eaLnBrk="1" fontAlgn="auto" latinLnBrk="0" hangingPunct="1">
              <a:lnSpc>
                <a:spcPct val="150000"/>
              </a:lnSpc>
              <a:spcBef>
                <a:spcPts val="0"/>
              </a:spcBef>
              <a:spcAft>
                <a:spcPts val="1200"/>
              </a:spcAft>
              <a:buClrTx/>
              <a:buSzTx/>
              <a:buFont typeface="Arial" panose="020B0604020202020204" pitchFamily="34" charset="0"/>
              <a:buChar char="•"/>
              <a:tabLst/>
              <a:defRPr/>
            </a:pPr>
            <a:r>
              <a:rPr lang="en-US" sz="2000" dirty="0">
                <a:solidFill>
                  <a:prstClr val="black"/>
                </a:solidFill>
                <a:latin typeface="Times New Roman" panose="02020603050405020304" pitchFamily="18" charset="0"/>
                <a:cs typeface="2  Nazanin" panose="00000400000000000000" pitchFamily="2" charset="-78"/>
              </a:rPr>
              <a:t>Diffusion and ultrafiltration happens in dialyzer.</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p:txBody>
      </p:sp>
      <p:pic>
        <p:nvPicPr>
          <p:cNvPr id="5" name="Picture 4">
            <a:extLst>
              <a:ext uri="{FF2B5EF4-FFF2-40B4-BE49-F238E27FC236}">
                <a16:creationId xmlns:a16="http://schemas.microsoft.com/office/drawing/2014/main" id="{B8ED678B-A410-44F8-8F35-6E06B1ACAD47}"/>
              </a:ext>
            </a:extLst>
          </p:cNvPr>
          <p:cNvPicPr>
            <a:picLocks noChangeAspect="1"/>
          </p:cNvPicPr>
          <p:nvPr/>
        </p:nvPicPr>
        <p:blipFill rotWithShape="1">
          <a:blip r:embed="rId3"/>
          <a:srcRect l="9360" r="9384"/>
          <a:stretch/>
        </p:blipFill>
        <p:spPr>
          <a:xfrm>
            <a:off x="4536171" y="1923343"/>
            <a:ext cx="4146916" cy="4488973"/>
          </a:xfrm>
          <a:prstGeom prst="rect">
            <a:avLst/>
          </a:prstGeom>
        </p:spPr>
      </p:pic>
    </p:spTree>
    <p:extLst>
      <p:ext uri="{BB962C8B-B14F-4D97-AF65-F5344CB8AC3E}">
        <p14:creationId xmlns:p14="http://schemas.microsoft.com/office/powerpoint/2010/main" val="2061953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lang="en-US" sz="2400" b="1" dirty="0" err="1">
                <a:solidFill>
                  <a:prstClr val="white"/>
                </a:solidFill>
                <a:latin typeface="Times New Roman" panose="02020603050405020304" pitchFamily="18" charset="0"/>
                <a:cs typeface="Times New Roman" panose="02020603050405020304" pitchFamily="18" charset="0"/>
              </a:rPr>
              <a:t>ihd</a:t>
            </a:r>
            <a:endPar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6</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659876" y="1781941"/>
            <a:ext cx="8023211" cy="4038093"/>
          </a:xfrm>
          <a:prstGeom prst="rect">
            <a:avLst/>
          </a:prstGeom>
          <a:noFill/>
        </p:spPr>
        <p:txBody>
          <a:bodyPr wrap="square" rtlCol="1">
            <a:spAutoFit/>
          </a:bodyPr>
          <a:lstStyle/>
          <a:p>
            <a:pPr marR="0" lvl="0" algn="just" defTabSz="457200" rtl="0" eaLnBrk="1" fontAlgn="auto" latinLnBrk="0" hangingPunct="1">
              <a:lnSpc>
                <a:spcPct val="150000"/>
              </a:lnSpc>
              <a:spcBef>
                <a:spcPts val="0"/>
              </a:spcBef>
              <a:spcAft>
                <a:spcPts val="1200"/>
              </a:spcAft>
              <a:buClrTx/>
              <a:buSzTx/>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IHD sessions are typically prescribed:</a:t>
            </a:r>
          </a:p>
          <a:p>
            <a:pPr marL="631825"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Three times weekly</a:t>
            </a:r>
          </a:p>
          <a:p>
            <a:pPr marL="631825"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lang="en-US" sz="2000" dirty="0">
                <a:solidFill>
                  <a:prstClr val="black"/>
                </a:solidFill>
                <a:latin typeface="Times New Roman" panose="02020603050405020304" pitchFamily="18" charset="0"/>
                <a:cs typeface="2  Nazanin" panose="00000400000000000000" pitchFamily="2" charset="-78"/>
              </a:rPr>
              <a:t>L</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asting</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3 to 4 hours each</a:t>
            </a:r>
          </a:p>
          <a:p>
            <a:pPr marL="631825"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lang="en-US" sz="2000" dirty="0">
                <a:solidFill>
                  <a:prstClr val="black"/>
                </a:solidFill>
                <a:latin typeface="Times New Roman" panose="02020603050405020304" pitchFamily="18" charset="0"/>
                <a:cs typeface="2  Nazanin" panose="00000400000000000000" pitchFamily="2" charset="-78"/>
              </a:rPr>
              <a:t>B</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lood</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flow rates of 300 to 500 mL/min</a:t>
            </a:r>
          </a:p>
          <a:p>
            <a:pPr marL="631825"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lang="en-US" sz="2000" dirty="0">
                <a:solidFill>
                  <a:prstClr val="black"/>
                </a:solidFill>
                <a:latin typeface="Times New Roman" panose="02020603050405020304" pitchFamily="18" charset="0"/>
                <a:cs typeface="2  Nazanin" panose="00000400000000000000" pitchFamily="2" charset="-78"/>
              </a:rPr>
              <a:t>D</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ialysate</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flow rates of 500 to 800 mL/min</a:t>
            </a:r>
          </a:p>
          <a:p>
            <a:pPr marL="631825"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Ultrafiltration</a:t>
            </a:r>
            <a:r>
              <a:rPr lang="en-US" sz="2000" dirty="0">
                <a:solidFill>
                  <a:prstClr val="black"/>
                </a:solidFill>
                <a:latin typeface="Times New Roman" panose="02020603050405020304" pitchFamily="18" charset="0"/>
                <a:cs typeface="2  Nazanin" panose="00000400000000000000" pitchFamily="2" charset="-78"/>
              </a:rPr>
              <a:t>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removes excess fluid, and solute clearance mainly relies on diffusion</a:t>
            </a:r>
          </a:p>
        </p:txBody>
      </p:sp>
    </p:spTree>
    <p:extLst>
      <p:ext uri="{BB962C8B-B14F-4D97-AF65-F5344CB8AC3E}">
        <p14:creationId xmlns:p14="http://schemas.microsoft.com/office/powerpoint/2010/main" val="1525052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Advantages of </a:t>
            </a:r>
            <a:r>
              <a:rPr kumimoji="0" lang="en-US" sz="2000" b="1" i="0" u="none" strike="noStrike" kern="1200" cap="all" spc="0" normalizeH="0" baseline="0" noProof="0" dirty="0" err="1">
                <a:ln>
                  <a:noFill/>
                </a:ln>
                <a:solidFill>
                  <a:prstClr val="white"/>
                </a:solidFill>
                <a:effectLst/>
                <a:uLnTx/>
                <a:uFillTx/>
                <a:latin typeface="Times New Roman" panose="02020603050405020304" pitchFamily="18" charset="0"/>
                <a:ea typeface="+mj-ea"/>
                <a:cs typeface="Times New Roman" panose="02020603050405020304" pitchFamily="18" charset="0"/>
              </a:rPr>
              <a:t>ihd</a:t>
            </a:r>
            <a:endPar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7</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659876" y="1838502"/>
            <a:ext cx="8023211" cy="4653646"/>
          </a:xfrm>
          <a:prstGeom prst="rect">
            <a:avLst/>
          </a:prstGeom>
          <a:noFill/>
        </p:spPr>
        <p:txBody>
          <a:bodyPr wrap="square" rtlCol="1">
            <a:spAutoFit/>
          </a:bodyPr>
          <a:lstStyle/>
          <a:p>
            <a:pPr marL="342900" marR="0" lvl="0" indent="-342900" algn="just" defTabSz="457200" rtl="0" eaLnBrk="1" fontAlgn="auto" latinLnBrk="0" hangingPunct="1">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Widespread availability</a:t>
            </a:r>
          </a:p>
          <a:p>
            <a:pPr marL="342900" marR="0" lvl="0" indent="-342900" algn="just" defTabSz="457200" rtl="0" eaLnBrk="1" fontAlgn="auto" latinLnBrk="0" hangingPunct="1">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Low cost of disposables</a:t>
            </a:r>
          </a:p>
          <a:p>
            <a:pPr marL="342900" marR="0" lvl="0" indent="-342900" algn="just" defTabSz="457200" rtl="0" eaLnBrk="1" fontAlgn="auto" latinLnBrk="0" hangingPunct="1">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Delivery with no anticoagulation usually feasible</a:t>
            </a:r>
          </a:p>
          <a:p>
            <a:pPr marL="342900" marR="0" lvl="0" indent="-342900" algn="just" defTabSz="457200" rtl="0" eaLnBrk="1" fontAlgn="auto" latinLnBrk="0" hangingPunct="1">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Most rapid instantaneous</a:t>
            </a:r>
            <a:r>
              <a:rPr lang="en-US" sz="2000" dirty="0">
                <a:solidFill>
                  <a:prstClr val="black"/>
                </a:solidFill>
                <a:latin typeface="Times New Roman" panose="02020603050405020304" pitchFamily="18" charset="0"/>
                <a:cs typeface="2  Nazanin" panose="00000400000000000000" pitchFamily="2" charset="-78"/>
              </a:rPr>
              <a:t>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clearance</a:t>
            </a:r>
          </a:p>
          <a:p>
            <a:pPr marL="342900" marR="0" lvl="0" indent="-342900" algn="just" defTabSz="457200" rtl="0" eaLnBrk="1" fontAlgn="auto" latinLnBrk="0" hangingPunct="1">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May be performed with catheter or arteriovenous</a:t>
            </a:r>
            <a:r>
              <a:rPr lang="en-US" sz="2000" dirty="0">
                <a:solidFill>
                  <a:prstClr val="black"/>
                </a:solidFill>
                <a:latin typeface="Times New Roman" panose="02020603050405020304" pitchFamily="18" charset="0"/>
                <a:cs typeface="2  Nazanin" panose="00000400000000000000" pitchFamily="2" charset="-78"/>
              </a:rPr>
              <a:t>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fistula or graft</a:t>
            </a:r>
          </a:p>
          <a:p>
            <a:pPr marL="342900" marR="0" lvl="0" indent="-342900" algn="just" defTabSz="457200" rtl="0" eaLnBrk="1" fontAlgn="auto" latinLnBrk="0" hangingPunct="1">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Lowest rate of hypophosphatemia</a:t>
            </a:r>
          </a:p>
          <a:p>
            <a:pPr marL="342900" marR="0" lvl="0" indent="-342900" algn="just" defTabSz="457200" rtl="0" eaLnBrk="1" fontAlgn="auto" latinLnBrk="0" hangingPunct="1">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Time off KRT allows more time for physical therapy relative to CRRT</a:t>
            </a:r>
          </a:p>
          <a:p>
            <a:pPr marR="0" lvl="0" algn="just" defTabSz="457200" rtl="0" eaLnBrk="1" fontAlgn="auto" latinLnBrk="0" hangingPunct="1">
              <a:spcBef>
                <a:spcPts val="0"/>
              </a:spcBef>
              <a:spcAft>
                <a:spcPts val="1200"/>
              </a:spcAft>
              <a:buClrTx/>
              <a:buSzTx/>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IHD is preferred for rapid correction of electrolyte imbalances and drug intoxications due to its rapid solute removal</a:t>
            </a:r>
          </a:p>
        </p:txBody>
      </p:sp>
    </p:spTree>
    <p:extLst>
      <p:ext uri="{BB962C8B-B14F-4D97-AF65-F5344CB8AC3E}">
        <p14:creationId xmlns:p14="http://schemas.microsoft.com/office/powerpoint/2010/main" val="2419003811"/>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TM03457464[[fn=Dividend]]</Template>
  <TotalTime>69626</TotalTime>
  <Words>1600</Words>
  <Application>Microsoft Office PowerPoint</Application>
  <PresentationFormat>On-screen Show (4:3)</PresentationFormat>
  <Paragraphs>180</Paragraphs>
  <Slides>28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Calibri</vt:lpstr>
      <vt:lpstr>Gill Sans MT</vt:lpstr>
      <vt:lpstr>IRNazanin</vt:lpstr>
      <vt:lpstr>Times New Roman</vt:lpstr>
      <vt:lpstr>Wingdings</vt:lpstr>
      <vt:lpstr>Wingdings 2</vt:lpstr>
      <vt:lpstr>Dividend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Mohammad Javad Emami</cp:lastModifiedBy>
  <cp:revision>296</cp:revision>
  <dcterms:created xsi:type="dcterms:W3CDTF">2019-09-01T13:39:24Z</dcterms:created>
  <dcterms:modified xsi:type="dcterms:W3CDTF">2026-07-28T04:54:01Z</dcterms:modified>
</cp:coreProperties>
</file>